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19"/>
  </p:handoutMasterIdLst>
  <p:sldIdLst>
    <p:sldId id="267" r:id="rId2"/>
    <p:sldId id="308" r:id="rId3"/>
    <p:sldId id="270" r:id="rId4"/>
    <p:sldId id="309" r:id="rId5"/>
    <p:sldId id="310" r:id="rId6"/>
    <p:sldId id="296" r:id="rId7"/>
    <p:sldId id="313" r:id="rId8"/>
    <p:sldId id="273" r:id="rId9"/>
    <p:sldId id="274" r:id="rId10"/>
    <p:sldId id="275" r:id="rId11"/>
    <p:sldId id="316" r:id="rId12"/>
    <p:sldId id="306" r:id="rId13"/>
    <p:sldId id="283" r:id="rId14"/>
    <p:sldId id="314" r:id="rId15"/>
    <p:sldId id="295" r:id="rId16"/>
    <p:sldId id="315" r:id="rId17"/>
    <p:sldId id="266" r:id="rId18"/>
  </p:sldIdLst>
  <p:sldSz cx="10693400" cy="7561263"/>
  <p:notesSz cx="6858000" cy="9144000"/>
  <p:defaultTextStyle>
    <a:defPPr>
      <a:defRPr lang="zh-CN"/>
    </a:defPPr>
    <a:lvl1pPr marL="0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670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340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011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6681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8351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021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1691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3362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NqHV5QdVWfGPcEZYgKIA3g" hashData="dujhiI7nwd5IbRJViTP75HaMzD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ECFF"/>
    <a:srgbClr val="F7F6EF"/>
    <a:srgbClr val="F9F8F5"/>
    <a:srgbClr val="F3F2E9"/>
    <a:srgbClr val="A4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94660" autoAdjust="0"/>
  </p:normalViewPr>
  <p:slideViewPr>
    <p:cSldViewPr>
      <p:cViewPr varScale="1">
        <p:scale>
          <a:sx n="64" d="100"/>
          <a:sy n="64" d="100"/>
        </p:scale>
        <p:origin x="-1260" y="-114"/>
      </p:cViewPr>
      <p:guideLst>
        <p:guide orient="horz" pos="2382"/>
        <p:guide pos="3369"/>
      </p:guideLst>
    </p:cSldViewPr>
  </p:slideViewPr>
  <p:outlineViewPr>
    <p:cViewPr>
      <p:scale>
        <a:sx n="33" d="100"/>
        <a:sy n="33" d="100"/>
      </p:scale>
      <p:origin x="0" y="131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B4540-3635-4EE6-A24E-353FA35AA05C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F87DF-40C7-4857-8EA2-A74E21CA2A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8366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左逻\标志\东方鼎盛1-1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10693399" cy="7561263"/>
          </a:xfrm>
          <a:prstGeom prst="rect">
            <a:avLst/>
          </a:prstGeom>
          <a:noFill/>
        </p:spPr>
      </p:pic>
      <p:sp>
        <p:nvSpPr>
          <p:cNvPr id="8" name="矩形 7"/>
          <p:cNvSpPr/>
          <p:nvPr userDrawn="1"/>
        </p:nvSpPr>
        <p:spPr>
          <a:xfrm>
            <a:off x="7386747" y="1619007"/>
            <a:ext cx="3019270" cy="1866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E:\1、融资\7、融资租赁公司\LOGO\鼎盛裕和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11652" y="2012032"/>
            <a:ext cx="2549559" cy="1054219"/>
          </a:xfrm>
          <a:prstGeom prst="rect">
            <a:avLst/>
          </a:prstGeom>
          <a:noFill/>
        </p:spPr>
      </p:pic>
      <p:sp>
        <p:nvSpPr>
          <p:cNvPr id="11" name="内容占位符 10"/>
          <p:cNvSpPr>
            <a:spLocks noGrp="1"/>
          </p:cNvSpPr>
          <p:nvPr>
            <p:ph sz="quarter" idx="10"/>
          </p:nvPr>
        </p:nvSpPr>
        <p:spPr>
          <a:xfrm>
            <a:off x="940198" y="2339789"/>
            <a:ext cx="6283345" cy="2512412"/>
          </a:xfrm>
        </p:spPr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  <a:lvl2pPr>
              <a:defRPr b="1">
                <a:latin typeface="微软雅黑" pitchFamily="34" charset="-122"/>
                <a:ea typeface="微软雅黑" pitchFamily="34" charset="-122"/>
              </a:defRPr>
            </a:lvl2pPr>
            <a:lvl3pPr>
              <a:defRPr b="1">
                <a:latin typeface="微软雅黑" pitchFamily="34" charset="-122"/>
                <a:ea typeface="微软雅黑" pitchFamily="34" charset="-122"/>
              </a:defRPr>
            </a:lvl3pPr>
            <a:lvl4pPr>
              <a:defRPr b="1">
                <a:latin typeface="微软雅黑" pitchFamily="34" charset="-122"/>
                <a:ea typeface="微软雅黑" pitchFamily="34" charset="-122"/>
              </a:defRPr>
            </a:lvl4pPr>
            <a:lvl5pPr>
              <a:defRPr b="1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51724" y="636452"/>
            <a:ext cx="8424000" cy="628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7121323"/>
            <a:ext cx="10693400" cy="439941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287469" bIns="56167" rtlCol="0" anchor="ctr"/>
          <a:lstStyle/>
          <a:p>
            <a:pPr marL="0" marR="0" indent="0" algn="l" defTabSz="1123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1200" baseline="0" dirty="0" smtClean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     </a:t>
            </a:r>
            <a:r>
              <a:rPr lang="zh-CN" altLang="en-US" sz="1600" kern="1200" dirty="0" smtClean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新能源产业金融解决方案服务商      </a:t>
            </a:r>
            <a:endParaRPr lang="zh-CN" altLang="en-US" sz="1600" kern="1200" dirty="0">
              <a:solidFill>
                <a:schemeClr val="lt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488916" y="190705"/>
            <a:ext cx="4124239" cy="589530"/>
          </a:xfrm>
        </p:spPr>
        <p:txBody>
          <a:bodyPr>
            <a:noAutofit/>
          </a:bodyPr>
          <a:lstStyle>
            <a:lvl1pPr marL="0" indent="0">
              <a:buNone/>
              <a:defRPr sz="2300">
                <a:latin typeface="微软雅黑" pitchFamily="34" charset="-122"/>
                <a:ea typeface="微软雅黑" pitchFamily="34" charset="-122"/>
              </a:defRPr>
            </a:lvl1pPr>
            <a:lvl2pPr>
              <a:defRPr sz="2500">
                <a:latin typeface="微软雅黑" pitchFamily="34" charset="-122"/>
                <a:ea typeface="微软雅黑" pitchFamily="34" charset="-122"/>
              </a:defRPr>
            </a:lvl2pPr>
            <a:lvl3pPr>
              <a:defRPr sz="2500">
                <a:latin typeface="微软雅黑" pitchFamily="34" charset="-122"/>
                <a:ea typeface="微软雅黑" pitchFamily="34" charset="-122"/>
              </a:defRPr>
            </a:lvl3pPr>
            <a:lvl4pPr>
              <a:defRPr sz="2500">
                <a:latin typeface="微软雅黑" pitchFamily="34" charset="-122"/>
                <a:ea typeface="微软雅黑" pitchFamily="34" charset="-122"/>
              </a:defRPr>
            </a:lvl4pPr>
            <a:lvl5pPr>
              <a:defRPr sz="25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    单击此处编辑母版文本样式</a:t>
            </a:r>
            <a:endParaRPr lang="zh-CN" altLang="en-US" dirty="0"/>
          </a:p>
        </p:txBody>
      </p:sp>
      <p:pic>
        <p:nvPicPr>
          <p:cNvPr id="2052" name="Picture 4" descr="E:\1、融资\7、融资租赁公司\LOGO\鼎盛裕和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7162" y="137293"/>
            <a:ext cx="1692000" cy="689959"/>
          </a:xfrm>
          <a:prstGeom prst="rect">
            <a:avLst/>
          </a:prstGeom>
          <a:noFill/>
        </p:spPr>
      </p:pic>
      <p:sp>
        <p:nvSpPr>
          <p:cNvPr id="11" name="内容占位符 10"/>
          <p:cNvSpPr>
            <a:spLocks noGrp="1"/>
          </p:cNvSpPr>
          <p:nvPr>
            <p:ph sz="quarter" idx="11"/>
          </p:nvPr>
        </p:nvSpPr>
        <p:spPr>
          <a:xfrm>
            <a:off x="488916" y="993775"/>
            <a:ext cx="9572625" cy="5788025"/>
          </a:xfrm>
        </p:spPr>
        <p:txBody>
          <a:bodyPr>
            <a:normAutofit/>
          </a:bodyPr>
          <a:lstStyle>
            <a:lvl1pPr marL="0" indent="542925">
              <a:lnSpc>
                <a:spcPct val="111000"/>
              </a:lnSpc>
              <a:spcBef>
                <a:spcPts val="400"/>
              </a:spcBef>
              <a:spcAft>
                <a:spcPts val="400"/>
              </a:spcAft>
              <a:buNone/>
              <a:defRPr sz="2100">
                <a:latin typeface="微软雅黑" pitchFamily="34" charset="-122"/>
                <a:ea typeface="微软雅黑" pitchFamily="34" charset="-122"/>
              </a:defRPr>
            </a:lvl1pPr>
            <a:lvl2pPr marL="0" indent="542925">
              <a:lnSpc>
                <a:spcPct val="111000"/>
              </a:lnSpc>
              <a:spcBef>
                <a:spcPts val="400"/>
              </a:spcBef>
              <a:spcAft>
                <a:spcPts val="400"/>
              </a:spcAft>
              <a:defRPr sz="2100">
                <a:latin typeface="微软雅黑" pitchFamily="34" charset="-122"/>
                <a:ea typeface="微软雅黑" pitchFamily="34" charset="-122"/>
              </a:defRPr>
            </a:lvl2pPr>
            <a:lvl3pPr>
              <a:defRPr sz="2100">
                <a:latin typeface="微软雅黑" pitchFamily="34" charset="-122"/>
                <a:ea typeface="微软雅黑" pitchFamily="34" charset="-122"/>
              </a:defRPr>
            </a:lvl3pPr>
            <a:lvl4pPr>
              <a:defRPr sz="2100">
                <a:latin typeface="微软雅黑" pitchFamily="34" charset="-122"/>
                <a:ea typeface="微软雅黑" pitchFamily="34" charset="-122"/>
              </a:defRPr>
            </a:lvl4pPr>
            <a:lvl5pPr>
              <a:defRPr sz="21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pic>
        <p:nvPicPr>
          <p:cNvPr id="7" name="Picture 6" descr="C:\Users\thinkpad\Desktop\未标题-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4"/>
            <a:ext cx="401212" cy="851673"/>
          </a:xfrm>
          <a:prstGeom prst="rect">
            <a:avLst/>
          </a:prstGeom>
          <a:noFill/>
          <a:effectLst>
            <a:outerShdw blurRad="101600" dist="50800" dir="5400000" sx="102000" sy="102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494747"/>
            <a:ext cx="10693400" cy="2571768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E:\1、融资\7、融资租赁公司\LOGO\裕和LOGO-灰.png"/>
          <p:cNvPicPr>
            <a:picLocks noChangeAspect="1" noChangeArrowheads="1"/>
          </p:cNvPicPr>
          <p:nvPr userDrawn="1"/>
        </p:nvPicPr>
        <p:blipFill>
          <a:blip r:embed="rId2"/>
          <a:srcRect l="37143" t="67051"/>
          <a:stretch>
            <a:fillRect/>
          </a:stretch>
        </p:blipFill>
        <p:spPr bwMode="auto">
          <a:xfrm>
            <a:off x="3632188" y="2976572"/>
            <a:ext cx="3492505" cy="15184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9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1、融资\7、融资租赁公司\LOGO\裕和LOGO-灰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285" r="64143" b="63951"/>
          <a:stretch>
            <a:fillRect/>
          </a:stretch>
        </p:blipFill>
        <p:spPr bwMode="auto">
          <a:xfrm>
            <a:off x="-939844" y="-791401"/>
            <a:ext cx="2714644" cy="3945621"/>
          </a:xfrm>
          <a:prstGeom prst="rect">
            <a:avLst/>
          </a:prstGeom>
          <a:noFill/>
        </p:spPr>
      </p:pic>
      <p:pic>
        <p:nvPicPr>
          <p:cNvPr id="7" name="Picture 2" descr="E:\1、融资\7、融资租赁公司\LOGO\裕和LOGO-灰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285" r="64143" b="63951"/>
          <a:stretch>
            <a:fillRect/>
          </a:stretch>
        </p:blipFill>
        <p:spPr bwMode="auto">
          <a:xfrm>
            <a:off x="9061476" y="4495011"/>
            <a:ext cx="2714644" cy="39456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671" y="302802"/>
            <a:ext cx="9624061" cy="1260210"/>
          </a:xfrm>
          <a:prstGeom prst="rect">
            <a:avLst/>
          </a:prstGeom>
        </p:spPr>
        <p:txBody>
          <a:bodyPr vert="horz" lIns="112334" tIns="56167" rIns="112334" bIns="5616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1" y="1764296"/>
            <a:ext cx="9624061" cy="4990083"/>
          </a:xfrm>
          <a:prstGeom prst="rect">
            <a:avLst/>
          </a:prstGeom>
        </p:spPr>
        <p:txBody>
          <a:bodyPr vert="horz" lIns="112334" tIns="56167" rIns="112334" bIns="5616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670" y="7008170"/>
            <a:ext cx="2495126" cy="402568"/>
          </a:xfrm>
          <a:prstGeom prst="rect">
            <a:avLst/>
          </a:prstGeom>
        </p:spPr>
        <p:txBody>
          <a:bodyPr vert="horz" lIns="112334" tIns="56167" rIns="112334" bIns="5616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A6AE7-5F2B-4DFF-A8EB-8A9F079A0CFA}" type="datetimeFigureOut">
              <a:rPr lang="zh-CN" altLang="en-US" smtClean="0"/>
              <a:pPr/>
              <a:t>2017/11/9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3580" y="7008170"/>
            <a:ext cx="3386243" cy="402568"/>
          </a:xfrm>
          <a:prstGeom prst="rect">
            <a:avLst/>
          </a:prstGeom>
        </p:spPr>
        <p:txBody>
          <a:bodyPr vert="horz" lIns="112334" tIns="56167" rIns="112334" bIns="5616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63606" y="7008170"/>
            <a:ext cx="2495126" cy="402568"/>
          </a:xfrm>
          <a:prstGeom prst="rect">
            <a:avLst/>
          </a:prstGeom>
        </p:spPr>
        <p:txBody>
          <a:bodyPr vert="horz" lIns="112334" tIns="56167" rIns="112334" bIns="5616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81E14-EA05-49C8-AF70-86DE416B99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6" r:id="rId4"/>
  </p:sldLayoutIdLst>
  <p:txStyles>
    <p:titleStyle>
      <a:lvl1pPr algn="ctr" defTabSz="112334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253" indent="-421253" algn="l" defTabSz="112334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2714" indent="-351044" algn="l" defTabSz="11233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176" indent="-280835" algn="l" defTabSz="11233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846" indent="-280835" algn="l" defTabSz="112334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7516" indent="-280835" algn="l" defTabSz="1123340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186" indent="-280835" algn="l" defTabSz="11233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856" indent="-280835" algn="l" defTabSz="11233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527" indent="-280835" algn="l" defTabSz="11233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197" indent="-280835" algn="l" defTabSz="11233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7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4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01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68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35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02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69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3362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378148" y="2780499"/>
            <a:ext cx="6845395" cy="15837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altLang="en-US" sz="4000" dirty="0" smtClean="0"/>
              <a:t>新能源产业金融解决方案服务商</a:t>
            </a:r>
            <a:endParaRPr lang="en-US" altLang="zh-CN" sz="4000" dirty="0" smtClean="0"/>
          </a:p>
          <a:p>
            <a:pPr marL="0" indent="0" algn="ctr">
              <a:buNone/>
            </a:pPr>
            <a:endParaRPr lang="en-US" altLang="zh-CN" sz="4000" dirty="0" smtClean="0"/>
          </a:p>
          <a:p>
            <a:pPr marL="0" indent="0" algn="r">
              <a:buNone/>
            </a:pPr>
            <a:r>
              <a:rPr lang="en-US" altLang="zh-CN" sz="2600" dirty="0" smtClean="0"/>
              <a:t>——</a:t>
            </a:r>
            <a:r>
              <a:rPr lang="zh-CN" altLang="en-US" sz="2600" dirty="0" smtClean="0"/>
              <a:t>陕西鼎盛裕和融资租赁有限公司</a:t>
            </a:r>
            <a:endParaRPr lang="zh-CN" alt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3207556" y="585233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二〇一七年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十一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88916" y="993776"/>
            <a:ext cx="9572625" cy="1286658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基本业务操作模式（续）</a:t>
            </a:r>
          </a:p>
          <a:p>
            <a:r>
              <a:rPr lang="zh-CN" altLang="en-US" b="1" dirty="0" smtClean="0"/>
              <a:t>（</a:t>
            </a:r>
            <a:r>
              <a:rPr lang="en-US" b="1" dirty="0" smtClean="0"/>
              <a:t>3</a:t>
            </a:r>
            <a:r>
              <a:rPr lang="zh-CN" altLang="en-US" b="1" dirty="0" smtClean="0"/>
              <a:t>）商业保理</a:t>
            </a:r>
          </a:p>
        </p:txBody>
      </p:sp>
      <p:sp>
        <p:nvSpPr>
          <p:cNvPr id="4" name="内容占位符 1"/>
          <p:cNvSpPr>
            <a:spLocks noGrp="1"/>
          </p:cNvSpPr>
          <p:nvPr>
            <p:ph sz="quarter" idx="10"/>
          </p:nvPr>
        </p:nvSpPr>
        <p:spPr>
          <a:xfrm>
            <a:off x="488916" y="190705"/>
            <a:ext cx="4124239" cy="589530"/>
          </a:xfrm>
        </p:spPr>
        <p:txBody>
          <a:bodyPr/>
          <a:lstStyle/>
          <a:p>
            <a:r>
              <a:rPr lang="zh-CN" altLang="en-US" dirty="0" smtClean="0"/>
              <a:t>三、公司定位及基本</a:t>
            </a:r>
            <a:r>
              <a:rPr lang="zh-CN" altLang="en-US" dirty="0"/>
              <a:t>业务（续）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60355" y="1994682"/>
            <a:ext cx="3357585" cy="3714775"/>
          </a:xfrm>
          <a:prstGeom prst="rect">
            <a:avLst/>
          </a:prstGeom>
        </p:spPr>
        <p:txBody>
          <a:bodyPr vert="horz" lIns="112334" tIns="56167" rIns="112334" bIns="56167" rtlCol="0">
            <a:normAutofit/>
          </a:bodyPr>
          <a:lstStyle/>
          <a:p>
            <a:pPr lvl="0" indent="542925">
              <a:lnSpc>
                <a:spcPct val="111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</a:rPr>
              <a:t>鼎盛裕和与客户签订</a:t>
            </a:r>
            <a:r>
              <a:rPr lang="en-US" altLang="zh-CN" sz="21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</a:rPr>
              <a:t>保理合同</a:t>
            </a:r>
            <a:r>
              <a:rPr lang="en-US" altLang="zh-CN" sz="21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</a:rPr>
              <a:t>，供应商将其针对光伏发电项目的应收账款转让至鼎盛裕和，并支付手续费。 </a:t>
            </a:r>
          </a:p>
          <a:p>
            <a:pPr lvl="0" indent="542925">
              <a:lnSpc>
                <a:spcPct val="111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</a:rPr>
              <a:t>鼎盛裕和根据应收账款金额向供应商支付应收账款受让款。采购方货款直接支付至鼎盛裕和。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rcRect l="4331"/>
          <a:stretch>
            <a:fillRect/>
          </a:stretch>
        </p:blipFill>
        <p:spPr bwMode="auto">
          <a:xfrm>
            <a:off x="3846502" y="1923243"/>
            <a:ext cx="620189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三、公司定位及基本</a:t>
            </a:r>
            <a:r>
              <a:rPr lang="zh-CN" altLang="en-US" dirty="0"/>
              <a:t>业务（续）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88916" y="993776"/>
            <a:ext cx="9572625" cy="2282799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4</a:t>
            </a:r>
            <a:r>
              <a:rPr lang="zh-CN" altLang="en-US" b="1" dirty="0" smtClean="0">
                <a:solidFill>
                  <a:srgbClr val="FF0000"/>
                </a:solidFill>
              </a:rPr>
              <a:t>、公司业务成果展示    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prstClr val="black"/>
                </a:solidFill>
              </a:rPr>
              <a:t>公司的主要战略合作伙伴包括</a:t>
            </a:r>
            <a:r>
              <a:rPr lang="zh-CN" altLang="en-US" dirty="0">
                <a:solidFill>
                  <a:prstClr val="black"/>
                </a:solidFill>
              </a:rPr>
              <a:t>青岛城投、中民投</a:t>
            </a:r>
            <a:r>
              <a:rPr lang="zh-CN" altLang="en-US" dirty="0" smtClean="0">
                <a:solidFill>
                  <a:prstClr val="black"/>
                </a:solidFill>
              </a:rPr>
              <a:t>、东方日升、昌盛</a:t>
            </a:r>
            <a:r>
              <a:rPr lang="zh-CN" altLang="en-US" dirty="0">
                <a:solidFill>
                  <a:prstClr val="black"/>
                </a:solidFill>
              </a:rPr>
              <a:t>日</a:t>
            </a:r>
            <a:r>
              <a:rPr lang="zh-CN" altLang="en-US" dirty="0" smtClean="0">
                <a:solidFill>
                  <a:prstClr val="black"/>
                </a:solidFill>
              </a:rPr>
              <a:t>电</a:t>
            </a:r>
            <a:r>
              <a:rPr lang="zh-CN" altLang="en-US" dirty="0">
                <a:solidFill>
                  <a:prstClr val="black"/>
                </a:solidFill>
              </a:rPr>
              <a:t>、</a:t>
            </a:r>
            <a:r>
              <a:rPr lang="zh-CN" altLang="en-US" dirty="0" smtClean="0">
                <a:solidFill>
                  <a:prstClr val="black"/>
                </a:solidFill>
              </a:rPr>
              <a:t>振发集团以及瑞元鼎泰等。为</a:t>
            </a:r>
            <a:r>
              <a:rPr lang="en-US" altLang="zh-CN" dirty="0" smtClean="0">
                <a:solidFill>
                  <a:prstClr val="black"/>
                </a:solidFill>
              </a:rPr>
              <a:t>31</a:t>
            </a:r>
            <a:r>
              <a:rPr lang="zh-CN" altLang="en-US" dirty="0" smtClean="0">
                <a:solidFill>
                  <a:prstClr val="black"/>
                </a:solidFill>
              </a:rPr>
              <a:t>个光伏电站提供长期融资方案，授信</a:t>
            </a:r>
            <a:r>
              <a:rPr lang="en-US" altLang="zh-CN" dirty="0" smtClean="0">
                <a:solidFill>
                  <a:prstClr val="black"/>
                </a:solidFill>
              </a:rPr>
              <a:t>83</a:t>
            </a:r>
            <a:r>
              <a:rPr lang="zh-CN" altLang="en-US" dirty="0" smtClean="0">
                <a:solidFill>
                  <a:prstClr val="black"/>
                </a:solidFill>
              </a:rPr>
              <a:t>亿；以商业保理的形式，提供供应链授信</a:t>
            </a:r>
            <a:r>
              <a:rPr lang="en-US" altLang="zh-CN" dirty="0" smtClean="0">
                <a:solidFill>
                  <a:prstClr val="black"/>
                </a:solidFill>
              </a:rPr>
              <a:t>7.9</a:t>
            </a:r>
            <a:r>
              <a:rPr lang="zh-CN" altLang="en-US" dirty="0" smtClean="0">
                <a:solidFill>
                  <a:prstClr val="black"/>
                </a:solidFill>
              </a:rPr>
              <a:t>亿元。同时，瑞元鼎泰作为组件供应商，以其优质的双玻组件给项目创造了更高的收益。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1" name="图片 2" descr="瑞元-磴口双玻展示区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0591"/>
            <a:ext cx="5411184" cy="29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E:\wang\网站建设资料\网站文字资料\项目资料\瑞元项目照片\瑞元-呼市双玻展示棚.jpg"/>
          <p:cNvPicPr>
            <a:picLocks noChangeAspect="1" noChangeArrowheads="1"/>
          </p:cNvPicPr>
          <p:nvPr/>
        </p:nvPicPr>
        <p:blipFill>
          <a:blip r:embed="rId3" cstate="print">
            <a:lum bright="-14000" contras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3076" y="3997217"/>
            <a:ext cx="5282216" cy="295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5418708" y="3996655"/>
            <a:ext cx="2612839" cy="1016181"/>
            <a:chOff x="619125" y="276225"/>
            <a:chExt cx="3925888" cy="1670050"/>
          </a:xfrm>
        </p:grpSpPr>
        <p:sp>
          <p:nvSpPr>
            <p:cNvPr id="14" name="矩形 13"/>
            <p:cNvSpPr/>
            <p:nvPr/>
          </p:nvSpPr>
          <p:spPr>
            <a:xfrm>
              <a:off x="619125" y="276225"/>
              <a:ext cx="3925888" cy="1670050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833439" y="419100"/>
              <a:ext cx="3578226" cy="1374775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文本框 5"/>
            <p:cNvSpPr txBox="1">
              <a:spLocks noChangeArrowheads="1"/>
            </p:cNvSpPr>
            <p:nvPr/>
          </p:nvSpPr>
          <p:spPr bwMode="auto">
            <a:xfrm>
              <a:off x="993775" y="564924"/>
              <a:ext cx="3257550" cy="106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800" b="1" dirty="0">
                  <a:latin typeface="微软雅黑" pitchFamily="34" charset="-122"/>
                  <a:ea typeface="微软雅黑" pitchFamily="34" charset="-122"/>
                </a:rPr>
                <a:t>内蒙古自治区</a:t>
              </a:r>
              <a:r>
                <a:rPr lang="zh-CN" altLang="en-US" sz="1800" b="1" dirty="0" smtClean="0">
                  <a:latin typeface="微软雅黑" pitchFamily="34" charset="-122"/>
                  <a:ea typeface="微软雅黑" pitchFamily="34" charset="-122"/>
                </a:rPr>
                <a:t>呼和浩特市项目</a:t>
              </a:r>
              <a:r>
                <a:rPr lang="zh-CN" altLang="en-US" sz="1800" b="1" dirty="0">
                  <a:latin typeface="微软雅黑" pitchFamily="34" charset="-122"/>
                  <a:ea typeface="微软雅黑" pitchFamily="34" charset="-122"/>
                </a:rPr>
                <a:t>展示</a:t>
              </a:r>
            </a:p>
          </p:txBody>
        </p:sp>
        <p:grpSp>
          <p:nvGrpSpPr>
            <p:cNvPr id="18" name="组合 6"/>
            <p:cNvGrpSpPr>
              <a:grpSpLocks/>
            </p:cNvGrpSpPr>
            <p:nvPr/>
          </p:nvGrpSpPr>
          <p:grpSpPr bwMode="auto">
            <a:xfrm>
              <a:off x="976313" y="633413"/>
              <a:ext cx="3286125" cy="1000125"/>
              <a:chOff x="3065036" y="2608788"/>
              <a:chExt cx="6008911" cy="1680352"/>
            </a:xfrm>
          </p:grpSpPr>
          <p:grpSp>
            <p:nvGrpSpPr>
              <p:cNvPr id="19" name="组合 12"/>
              <p:cNvGrpSpPr>
                <a:grpSpLocks/>
              </p:cNvGrpSpPr>
              <p:nvPr/>
            </p:nvGrpSpPr>
            <p:grpSpPr bwMode="auto">
              <a:xfrm>
                <a:off x="3066585" y="2614661"/>
                <a:ext cx="345920" cy="334169"/>
                <a:chOff x="1873405" y="2273300"/>
                <a:chExt cx="345920" cy="334169"/>
              </a:xfrm>
            </p:grpSpPr>
            <p:cxnSp>
              <p:nvCxnSpPr>
                <p:cNvPr id="29" name="直接连接符 7"/>
                <p:cNvCxnSpPr/>
                <p:nvPr/>
              </p:nvCxnSpPr>
              <p:spPr>
                <a:xfrm>
                  <a:off x="1874758" y="2275427"/>
                  <a:ext cx="34544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9"/>
                <p:cNvCxnSpPr/>
                <p:nvPr/>
              </p:nvCxnSpPr>
              <p:spPr>
                <a:xfrm>
                  <a:off x="1874758" y="2272761"/>
                  <a:ext cx="0" cy="3334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组合 13"/>
              <p:cNvGrpSpPr>
                <a:grpSpLocks/>
              </p:cNvGrpSpPr>
              <p:nvPr/>
            </p:nvGrpSpPr>
            <p:grpSpPr bwMode="auto">
              <a:xfrm rot="5400000">
                <a:off x="8733905" y="2614665"/>
                <a:ext cx="345920" cy="334169"/>
                <a:chOff x="1873405" y="2273300"/>
                <a:chExt cx="345920" cy="334169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>
                  <a:off x="1873404" y="2270401"/>
                  <a:ext cx="3467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1873402" y="2273301"/>
                  <a:ext cx="0" cy="3338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组合 16"/>
              <p:cNvGrpSpPr>
                <a:grpSpLocks/>
              </p:cNvGrpSpPr>
              <p:nvPr/>
            </p:nvGrpSpPr>
            <p:grpSpPr bwMode="auto">
              <a:xfrm flipV="1">
                <a:off x="3065036" y="3949093"/>
                <a:ext cx="345920" cy="334169"/>
                <a:chOff x="1873405" y="2273300"/>
                <a:chExt cx="345920" cy="334169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1873405" y="2275424"/>
                  <a:ext cx="34543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1873405" y="2272756"/>
                  <a:ext cx="0" cy="3334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19"/>
              <p:cNvGrpSpPr>
                <a:grpSpLocks/>
              </p:cNvGrpSpPr>
              <p:nvPr/>
            </p:nvGrpSpPr>
            <p:grpSpPr bwMode="auto">
              <a:xfrm rot="16200000" flipV="1">
                <a:off x="8732356" y="3949097"/>
                <a:ext cx="345920" cy="334169"/>
                <a:chOff x="1873405" y="2273300"/>
                <a:chExt cx="345920" cy="334169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1873406" y="2277560"/>
                  <a:ext cx="3467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873407" y="2274657"/>
                  <a:ext cx="0" cy="3338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1" name="组合 70"/>
          <p:cNvGrpSpPr/>
          <p:nvPr/>
        </p:nvGrpSpPr>
        <p:grpSpPr>
          <a:xfrm>
            <a:off x="2294204" y="3420591"/>
            <a:ext cx="3049747" cy="986520"/>
            <a:chOff x="619125" y="276225"/>
            <a:chExt cx="3925888" cy="1670050"/>
          </a:xfrm>
        </p:grpSpPr>
        <p:sp>
          <p:nvSpPr>
            <p:cNvPr id="72" name="矩形 71"/>
            <p:cNvSpPr/>
            <p:nvPr/>
          </p:nvSpPr>
          <p:spPr>
            <a:xfrm>
              <a:off x="619125" y="276225"/>
              <a:ext cx="3925888" cy="1670050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833438" y="419100"/>
              <a:ext cx="3578225" cy="1374775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4" name="文本框 5"/>
            <p:cNvSpPr txBox="1">
              <a:spLocks noChangeArrowheads="1"/>
            </p:cNvSpPr>
            <p:nvPr/>
          </p:nvSpPr>
          <p:spPr bwMode="auto">
            <a:xfrm>
              <a:off x="1047750" y="582248"/>
              <a:ext cx="3257550" cy="109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800" b="1" dirty="0" smtClean="0">
                  <a:latin typeface="微软雅黑" pitchFamily="34" charset="-122"/>
                  <a:ea typeface="微软雅黑" pitchFamily="34" charset="-122"/>
                </a:rPr>
                <a:t>河南滑县</a:t>
              </a:r>
              <a:r>
                <a:rPr lang="en-US" altLang="zh-CN" sz="1800" b="1" dirty="0" smtClean="0">
                  <a:latin typeface="微软雅黑" pitchFamily="34" charset="-122"/>
                  <a:ea typeface="微软雅黑" pitchFamily="34" charset="-122"/>
                </a:rPr>
                <a:t>40MW</a:t>
              </a:r>
              <a:r>
                <a:rPr lang="zh-CN" altLang="en-US" sz="1800" b="1" dirty="0">
                  <a:latin typeface="微软雅黑" pitchFamily="34" charset="-122"/>
                  <a:ea typeface="微软雅黑" pitchFamily="34" charset="-122"/>
                </a:rPr>
                <a:t>农光</a:t>
              </a:r>
              <a:r>
                <a:rPr lang="zh-CN" altLang="en-US" sz="1800" b="1" dirty="0" smtClean="0">
                  <a:latin typeface="微软雅黑" pitchFamily="34" charset="-122"/>
                  <a:ea typeface="微软雅黑" pitchFamily="34" charset="-122"/>
                </a:rPr>
                <a:t>互补项目</a:t>
              </a:r>
              <a:r>
                <a:rPr lang="zh-CN" altLang="en-US" sz="1800" b="1" dirty="0">
                  <a:latin typeface="微软雅黑" pitchFamily="34" charset="-122"/>
                  <a:ea typeface="微软雅黑" pitchFamily="34" charset="-122"/>
                </a:rPr>
                <a:t>展示</a:t>
              </a:r>
            </a:p>
          </p:txBody>
        </p:sp>
        <p:grpSp>
          <p:nvGrpSpPr>
            <p:cNvPr id="75" name="组合 6"/>
            <p:cNvGrpSpPr>
              <a:grpSpLocks/>
            </p:cNvGrpSpPr>
            <p:nvPr/>
          </p:nvGrpSpPr>
          <p:grpSpPr bwMode="auto">
            <a:xfrm>
              <a:off x="976313" y="633413"/>
              <a:ext cx="3286125" cy="1000125"/>
              <a:chOff x="3065036" y="2608788"/>
              <a:chExt cx="6008911" cy="1680352"/>
            </a:xfrm>
          </p:grpSpPr>
          <p:grpSp>
            <p:nvGrpSpPr>
              <p:cNvPr id="76" name="组合 12"/>
              <p:cNvGrpSpPr>
                <a:grpSpLocks/>
              </p:cNvGrpSpPr>
              <p:nvPr/>
            </p:nvGrpSpPr>
            <p:grpSpPr bwMode="auto">
              <a:xfrm>
                <a:off x="3066585" y="2614661"/>
                <a:ext cx="345920" cy="334169"/>
                <a:chOff x="1873405" y="2273300"/>
                <a:chExt cx="345920" cy="334169"/>
              </a:xfrm>
            </p:grpSpPr>
            <p:cxnSp>
              <p:nvCxnSpPr>
                <p:cNvPr id="86" name="直接连接符 7"/>
                <p:cNvCxnSpPr/>
                <p:nvPr/>
              </p:nvCxnSpPr>
              <p:spPr>
                <a:xfrm>
                  <a:off x="1874758" y="2275427"/>
                  <a:ext cx="34544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9"/>
                <p:cNvCxnSpPr/>
                <p:nvPr/>
              </p:nvCxnSpPr>
              <p:spPr>
                <a:xfrm>
                  <a:off x="1874758" y="2272761"/>
                  <a:ext cx="0" cy="3334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组合 13"/>
              <p:cNvGrpSpPr>
                <a:grpSpLocks/>
              </p:cNvGrpSpPr>
              <p:nvPr/>
            </p:nvGrpSpPr>
            <p:grpSpPr bwMode="auto">
              <a:xfrm rot="5400000">
                <a:off x="8733905" y="2614665"/>
                <a:ext cx="345920" cy="334169"/>
                <a:chOff x="1873405" y="2273300"/>
                <a:chExt cx="345920" cy="334169"/>
              </a:xfrm>
            </p:grpSpPr>
            <p:cxnSp>
              <p:nvCxnSpPr>
                <p:cNvPr id="84" name="直接连接符 83"/>
                <p:cNvCxnSpPr/>
                <p:nvPr/>
              </p:nvCxnSpPr>
              <p:spPr>
                <a:xfrm>
                  <a:off x="1873404" y="2270401"/>
                  <a:ext cx="3467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1873402" y="2273301"/>
                  <a:ext cx="0" cy="3338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组合 16"/>
              <p:cNvGrpSpPr>
                <a:grpSpLocks/>
              </p:cNvGrpSpPr>
              <p:nvPr/>
            </p:nvGrpSpPr>
            <p:grpSpPr bwMode="auto">
              <a:xfrm flipV="1">
                <a:off x="3065036" y="3949093"/>
                <a:ext cx="345920" cy="334169"/>
                <a:chOff x="1873405" y="2273300"/>
                <a:chExt cx="345920" cy="334169"/>
              </a:xfrm>
            </p:grpSpPr>
            <p:cxnSp>
              <p:nvCxnSpPr>
                <p:cNvPr id="82" name="直接连接符 81"/>
                <p:cNvCxnSpPr/>
                <p:nvPr/>
              </p:nvCxnSpPr>
              <p:spPr>
                <a:xfrm>
                  <a:off x="1873405" y="2275424"/>
                  <a:ext cx="34543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1873405" y="2272756"/>
                  <a:ext cx="0" cy="3334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组合 19"/>
              <p:cNvGrpSpPr>
                <a:grpSpLocks/>
              </p:cNvGrpSpPr>
              <p:nvPr/>
            </p:nvGrpSpPr>
            <p:grpSpPr bwMode="auto">
              <a:xfrm rot="16200000" flipV="1">
                <a:off x="8732356" y="3949097"/>
                <a:ext cx="345920" cy="334169"/>
                <a:chOff x="1873405" y="2273300"/>
                <a:chExt cx="345920" cy="334169"/>
              </a:xfrm>
            </p:grpSpPr>
            <p:cxnSp>
              <p:nvCxnSpPr>
                <p:cNvPr id="80" name="直接连接符 79"/>
                <p:cNvCxnSpPr/>
                <p:nvPr/>
              </p:nvCxnSpPr>
              <p:spPr>
                <a:xfrm>
                  <a:off x="1873406" y="2277560"/>
                  <a:ext cx="3467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1873407" y="2274657"/>
                  <a:ext cx="0" cy="3338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xmlns="" val="260707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四、公司</a:t>
            </a:r>
            <a:r>
              <a:rPr lang="zh-CN" altLang="en-US" dirty="0"/>
              <a:t>竞争</a:t>
            </a:r>
            <a:r>
              <a:rPr lang="zh-CN" altLang="en-US" dirty="0" smtClean="0"/>
              <a:t>优势</a:t>
            </a: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602" y="1923243"/>
            <a:ext cx="26320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）债权收益</a:t>
            </a:r>
            <a:endParaRPr lang="en-US" altLang="zh-CN" sz="1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开展业务获取的利差收益。根据国家政策规定，公司可利用</a:t>
            </a:r>
            <a:r>
              <a:rPr lang="en-US" sz="16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倍杠杆。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89840" y="1994681"/>
            <a:ext cx="2500330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）服务收益</a:t>
            </a:r>
            <a:endParaRPr lang="en-US" altLang="zh-CN" sz="1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指通过租赁手续费、融资咨询服务费等中间业务方式获取的收益</a:t>
            </a:r>
            <a:r>
              <a:rPr lang="zh-CN" altLang="en-US" sz="1600" dirty="0" smtClean="0"/>
              <a:t>。</a:t>
            </a:r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9246" y="5423705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）余值等其他收益</a:t>
            </a:r>
            <a:endParaRPr lang="en-US" altLang="zh-CN" sz="1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指租赁业务结束时，由于承租人回购租赁物所取得的收益。</a:t>
            </a:r>
          </a:p>
          <a:p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7561278" y="2423309"/>
            <a:ext cx="2286016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17478" y="2280433"/>
            <a:ext cx="2428892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132122" y="5780895"/>
            <a:ext cx="3714776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Picture 2" descr="E:\3、资料收集\PPT\图片素材\shutterstock_126331106 [转换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6370" y="1423177"/>
            <a:ext cx="4595813" cy="3986213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4560882" y="3352003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112334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70" algn="l" defTabSz="112334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3340" algn="l" defTabSz="112334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5011" algn="l" defTabSz="112334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6681" algn="l" defTabSz="112334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8351" algn="l" defTabSz="112334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0021" algn="l" defTabSz="112334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1691" algn="l" defTabSz="112334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93362" algn="l" defTabSz="112334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1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主要</a:t>
            </a:r>
            <a:endParaRPr lang="en-US" altLang="zh-CN" sz="21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1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盈利来源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sz="quarter" idx="11"/>
          </p:nvPr>
        </p:nvSpPr>
        <p:spPr>
          <a:xfrm>
            <a:off x="488916" y="993776"/>
            <a:ext cx="9572625" cy="770631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</a:rPr>
              <a:t>、基本盈利模式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四、公司竞争</a:t>
            </a:r>
            <a:r>
              <a:rPr lang="zh-CN" altLang="en-US" dirty="0"/>
              <a:t>优势（续）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3230" y="994549"/>
            <a:ext cx="27860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1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、竞争优势</a:t>
            </a:r>
            <a:endParaRPr lang="zh-CN" altLang="en-US" sz="21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" name="组合 13"/>
          <p:cNvGrpSpPr>
            <a:grpSpLocks/>
          </p:cNvGrpSpPr>
          <p:nvPr/>
        </p:nvGrpSpPr>
        <p:grpSpPr bwMode="auto">
          <a:xfrm>
            <a:off x="1100916" y="1619821"/>
            <a:ext cx="8705882" cy="2232818"/>
            <a:chOff x="1323223" y="1724025"/>
            <a:chExt cx="9914690" cy="3552637"/>
          </a:xfrm>
        </p:grpSpPr>
        <p:grpSp>
          <p:nvGrpSpPr>
            <p:cNvPr id="30" name="组合 16"/>
            <p:cNvGrpSpPr>
              <a:grpSpLocks/>
            </p:cNvGrpSpPr>
            <p:nvPr/>
          </p:nvGrpSpPr>
          <p:grpSpPr bwMode="auto">
            <a:xfrm>
              <a:off x="1323223" y="1724025"/>
              <a:ext cx="9914690" cy="3552637"/>
              <a:chOff x="1323222" y="1724025"/>
              <a:chExt cx="9914684" cy="3552637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323222" y="1724025"/>
                <a:ext cx="9914684" cy="3552637"/>
              </a:xfrm>
              <a:prstGeom prst="rect">
                <a:avLst/>
              </a:prstGeom>
              <a:solidFill>
                <a:schemeClr val="bg1">
                  <a:lumMod val="50000"/>
                  <a:alpha val="60000"/>
                </a:schemeClr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sp>
            <p:nvSpPr>
              <p:cNvPr id="35" name="矩形 14"/>
              <p:cNvSpPr/>
              <p:nvPr/>
            </p:nvSpPr>
            <p:spPr>
              <a:xfrm>
                <a:off x="10496675" y="1724025"/>
                <a:ext cx="741231" cy="3552637"/>
              </a:xfrm>
              <a:custGeom>
                <a:avLst/>
                <a:gdLst>
                  <a:gd name="connsiteX0" fmla="*/ 0 w 455606"/>
                  <a:gd name="connsiteY0" fmla="*/ 0 h 3409950"/>
                  <a:gd name="connsiteX1" fmla="*/ 455606 w 455606"/>
                  <a:gd name="connsiteY1" fmla="*/ 0 h 3409950"/>
                  <a:gd name="connsiteX2" fmla="*/ 455606 w 455606"/>
                  <a:gd name="connsiteY2" fmla="*/ 3409950 h 3409950"/>
                  <a:gd name="connsiteX3" fmla="*/ 0 w 455606"/>
                  <a:gd name="connsiteY3" fmla="*/ 3409950 h 3409950"/>
                  <a:gd name="connsiteX4" fmla="*/ 0 w 455606"/>
                  <a:gd name="connsiteY4" fmla="*/ 0 h 3409950"/>
                  <a:gd name="connsiteX0" fmla="*/ 285750 w 741356"/>
                  <a:gd name="connsiteY0" fmla="*/ 0 h 3409950"/>
                  <a:gd name="connsiteX1" fmla="*/ 741356 w 741356"/>
                  <a:gd name="connsiteY1" fmla="*/ 0 h 3409950"/>
                  <a:gd name="connsiteX2" fmla="*/ 741356 w 741356"/>
                  <a:gd name="connsiteY2" fmla="*/ 3409950 h 3409950"/>
                  <a:gd name="connsiteX3" fmla="*/ 0 w 741356"/>
                  <a:gd name="connsiteY3" fmla="*/ 3390900 h 3409950"/>
                  <a:gd name="connsiteX4" fmla="*/ 285750 w 741356"/>
                  <a:gd name="connsiteY4" fmla="*/ 0 h 340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356" h="3409950">
                    <a:moveTo>
                      <a:pt x="285750" y="0"/>
                    </a:moveTo>
                    <a:lnTo>
                      <a:pt x="741356" y="0"/>
                    </a:lnTo>
                    <a:lnTo>
                      <a:pt x="741356" y="3409950"/>
                    </a:lnTo>
                    <a:lnTo>
                      <a:pt x="0" y="339090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2013999" y="1866105"/>
              <a:ext cx="8244847" cy="2983709"/>
            </a:xfrm>
            <a:prstGeom prst="rect">
              <a:avLst/>
            </a:prstGeom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lstStyle/>
            <a:p>
              <a:pPr algn="just" fontAlgn="auto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b="1" kern="1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产业基础</a:t>
              </a:r>
              <a:r>
                <a:rPr lang="zh-CN" altLang="en-US" b="1" kern="100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牢固</a:t>
              </a:r>
              <a:endParaRPr lang="en-US" altLang="zh-CN" b="1" kern="1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61938" indent="-261938" algn="just" fontAlgn="auto">
                <a:lnSpc>
                  <a:spcPct val="120000"/>
                </a:lnSpc>
                <a:spcBef>
                  <a:spcPts val="80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sz="1900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借助团队及集团在</a:t>
              </a:r>
              <a:r>
                <a:rPr lang="zh-CN" altLang="en-US" sz="19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产业链的中枢位置，项目业主、光伏制造生产企业、电站建设企业等方面资源</a:t>
              </a:r>
              <a:r>
                <a:rPr lang="zh-CN" altLang="en-US" sz="1900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丰富；</a:t>
              </a:r>
              <a:endParaRPr lang="en-US" altLang="zh-CN" sz="19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61938" indent="-261938" algn="just" fontAlgn="auto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sz="1900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</a:t>
              </a:r>
              <a:r>
                <a:rPr lang="zh-CN" altLang="en-US" sz="19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项目开发、</a:t>
              </a:r>
              <a:r>
                <a:rPr lang="zh-CN" altLang="en-US" sz="1900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建设及</a:t>
              </a:r>
              <a:r>
                <a:rPr lang="zh-CN" altLang="en-US" sz="19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资产处置有完善的判断体系及操作</a:t>
              </a:r>
              <a:r>
                <a:rPr lang="zh-CN" altLang="en-US" sz="1900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方式；</a:t>
              </a:r>
              <a:endParaRPr lang="en-US" altLang="zh-CN" sz="19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61938" indent="-261938" algn="just" fontAlgn="auto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sz="1900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可以提供完整、灵活的业务服务。</a:t>
              </a:r>
              <a:endParaRPr lang="zh-CN" altLang="en-US" sz="19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6"/>
          <p:cNvGrpSpPr/>
          <p:nvPr/>
        </p:nvGrpSpPr>
        <p:grpSpPr>
          <a:xfrm>
            <a:off x="488916" y="1548383"/>
            <a:ext cx="1224000" cy="1224000"/>
            <a:chOff x="963613" y="3294082"/>
            <a:chExt cx="1224000" cy="1224000"/>
          </a:xfrm>
        </p:grpSpPr>
        <p:sp>
          <p:nvSpPr>
            <p:cNvPr id="37" name="AutoShape 4"/>
            <p:cNvSpPr>
              <a:spLocks noChangeArrowheads="1"/>
            </p:cNvSpPr>
            <p:nvPr/>
          </p:nvSpPr>
          <p:spPr bwMode="gray">
            <a:xfrm>
              <a:off x="963613" y="3294082"/>
              <a:ext cx="1224000" cy="1224000"/>
            </a:xfrm>
            <a:prstGeom prst="flowChartConnec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66275"/>
                    <a:invGamma/>
                  </a:srgbClr>
                </a:gs>
              </a:gsLst>
              <a:lin ang="2700000" scaled="1"/>
            </a:gradFill>
            <a:ln w="88900" cmpd="thinThick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1403931" y="3706027"/>
              <a:ext cx="31451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en-US" altLang="zh-CN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9" name="组合 30"/>
          <p:cNvGrpSpPr/>
          <p:nvPr/>
        </p:nvGrpSpPr>
        <p:grpSpPr>
          <a:xfrm>
            <a:off x="417478" y="4068093"/>
            <a:ext cx="9358378" cy="2286016"/>
            <a:chOff x="631792" y="1637491"/>
            <a:chExt cx="9358378" cy="2286016"/>
          </a:xfrm>
        </p:grpSpPr>
        <p:grpSp>
          <p:nvGrpSpPr>
            <p:cNvPr id="40" name="组合 13"/>
            <p:cNvGrpSpPr>
              <a:grpSpLocks/>
            </p:cNvGrpSpPr>
            <p:nvPr/>
          </p:nvGrpSpPr>
          <p:grpSpPr bwMode="auto">
            <a:xfrm>
              <a:off x="1284288" y="1708929"/>
              <a:ext cx="8705882" cy="2214578"/>
              <a:chOff x="1323223" y="1724025"/>
              <a:chExt cx="9914690" cy="4404521"/>
            </a:xfrm>
          </p:grpSpPr>
          <p:grpSp>
            <p:nvGrpSpPr>
              <p:cNvPr id="44" name="组合 16"/>
              <p:cNvGrpSpPr>
                <a:grpSpLocks/>
              </p:cNvGrpSpPr>
              <p:nvPr/>
            </p:nvGrpSpPr>
            <p:grpSpPr bwMode="auto">
              <a:xfrm>
                <a:off x="1323223" y="1724025"/>
                <a:ext cx="9914690" cy="4404521"/>
                <a:chOff x="1323222" y="1724025"/>
                <a:chExt cx="9914684" cy="4404521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1323222" y="1724025"/>
                  <a:ext cx="9914684" cy="4404521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60000"/>
                  </a:schemeClr>
                </a:solidFill>
                <a:ln>
                  <a:noFill/>
                </a:ln>
                <a:effectLst>
                  <a:outerShdw blurRad="50800" dist="508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/>
                </a:p>
              </p:txBody>
            </p:sp>
            <p:sp>
              <p:nvSpPr>
                <p:cNvPr id="47" name="矩形 14"/>
                <p:cNvSpPr/>
                <p:nvPr/>
              </p:nvSpPr>
              <p:spPr>
                <a:xfrm>
                  <a:off x="10496675" y="1724025"/>
                  <a:ext cx="741231" cy="4404521"/>
                </a:xfrm>
                <a:custGeom>
                  <a:avLst/>
                  <a:gdLst>
                    <a:gd name="connsiteX0" fmla="*/ 0 w 455606"/>
                    <a:gd name="connsiteY0" fmla="*/ 0 h 3409950"/>
                    <a:gd name="connsiteX1" fmla="*/ 455606 w 455606"/>
                    <a:gd name="connsiteY1" fmla="*/ 0 h 3409950"/>
                    <a:gd name="connsiteX2" fmla="*/ 455606 w 455606"/>
                    <a:gd name="connsiteY2" fmla="*/ 3409950 h 3409950"/>
                    <a:gd name="connsiteX3" fmla="*/ 0 w 455606"/>
                    <a:gd name="connsiteY3" fmla="*/ 3409950 h 3409950"/>
                    <a:gd name="connsiteX4" fmla="*/ 0 w 455606"/>
                    <a:gd name="connsiteY4" fmla="*/ 0 h 3409950"/>
                    <a:gd name="connsiteX0" fmla="*/ 285750 w 741356"/>
                    <a:gd name="connsiteY0" fmla="*/ 0 h 3409950"/>
                    <a:gd name="connsiteX1" fmla="*/ 741356 w 741356"/>
                    <a:gd name="connsiteY1" fmla="*/ 0 h 3409950"/>
                    <a:gd name="connsiteX2" fmla="*/ 741356 w 741356"/>
                    <a:gd name="connsiteY2" fmla="*/ 3409950 h 3409950"/>
                    <a:gd name="connsiteX3" fmla="*/ 0 w 741356"/>
                    <a:gd name="connsiteY3" fmla="*/ 3390900 h 3409950"/>
                    <a:gd name="connsiteX4" fmla="*/ 285750 w 741356"/>
                    <a:gd name="connsiteY4" fmla="*/ 0 h 340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356" h="3409950">
                      <a:moveTo>
                        <a:pt x="285750" y="0"/>
                      </a:moveTo>
                      <a:lnTo>
                        <a:pt x="741356" y="0"/>
                      </a:lnTo>
                      <a:lnTo>
                        <a:pt x="741356" y="3409950"/>
                      </a:lnTo>
                      <a:lnTo>
                        <a:pt x="0" y="3390900"/>
                      </a:lnTo>
                      <a:lnTo>
                        <a:pt x="28575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ffectLst>
                  <a:outerShdw blurRad="50800" dist="508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/>
                </a:p>
              </p:txBody>
            </p:sp>
          </p:grpSp>
          <p:sp>
            <p:nvSpPr>
              <p:cNvPr id="45" name="矩形 44"/>
              <p:cNvSpPr/>
              <p:nvPr/>
            </p:nvSpPr>
            <p:spPr>
              <a:xfrm>
                <a:off x="2011450" y="1866106"/>
                <a:ext cx="8244847" cy="3694114"/>
              </a:xfrm>
              <a:prstGeom prst="rect">
                <a:avLst/>
              </a:prstGeom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 fontAlgn="auto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zh-CN" altLang="en-US" sz="2100" b="1" kern="100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客户资源</a:t>
                </a:r>
                <a:r>
                  <a:rPr lang="zh-CN" altLang="en-US" sz="2100" b="1" kern="100" dirty="0" smtClean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优质</a:t>
                </a:r>
              </a:p>
              <a:p>
                <a:pPr marL="174625" indent="-174625" algn="just">
                  <a:lnSpc>
                    <a:spcPct val="120000"/>
                  </a:lnSpc>
                  <a:spcBef>
                    <a:spcPts val="8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zh-CN" altLang="en-US" sz="1900" b="1" kern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以青岛城投、中民投、昌盛日电以及光伏产业龙头企业为主，已落地业务利润约</a:t>
                </a:r>
                <a:r>
                  <a:rPr lang="en-US" altLang="zh-CN" sz="1900" b="1" kern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sz="1900" b="1" kern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亿元，期限为</a:t>
                </a:r>
                <a:r>
                  <a:rPr lang="en-US" altLang="zh-CN" sz="1900" b="1" kern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14</a:t>
                </a:r>
                <a:r>
                  <a:rPr lang="zh-CN" altLang="en-US" sz="1900" b="1" kern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年期，稳定收益</a:t>
                </a:r>
                <a:r>
                  <a:rPr lang="zh-CN" altLang="en-US" sz="1900" b="1" kern="1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sz="1900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4625" indent="-174625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zh-CN" altLang="en-US" sz="1900" b="1" kern="1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结合对产业实际情况的掌握，对客户项目、资金情况了解全面。在万亿规模的新能源发电领域空间巨大，风险极低。</a:t>
                </a:r>
                <a:endParaRPr lang="en-US" altLang="zh-CN" sz="19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组合 3"/>
            <p:cNvGrpSpPr/>
            <p:nvPr/>
          </p:nvGrpSpPr>
          <p:grpSpPr>
            <a:xfrm>
              <a:off x="631792" y="1637491"/>
              <a:ext cx="1224000" cy="1224000"/>
              <a:chOff x="963613" y="1727220"/>
              <a:chExt cx="1224000" cy="1224000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gray">
              <a:xfrm>
                <a:off x="963613" y="1727220"/>
                <a:ext cx="1224000" cy="1224000"/>
              </a:xfrm>
              <a:prstGeom prst="flowChartConnector">
                <a:avLst/>
              </a:prstGeom>
              <a:gradFill rotWithShape="1">
                <a:gsLst>
                  <a:gs pos="0">
                    <a:srgbClr val="800080"/>
                  </a:gs>
                  <a:gs pos="100000">
                    <a:srgbClr val="800080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88900" cmpd="thinThick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/>
                </a:endParaRPr>
              </a:p>
            </p:txBody>
          </p:sp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1403931" y="2139165"/>
                <a:ext cx="31451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2</a:t>
                </a:r>
                <a:endPara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四、公司竞争</a:t>
            </a:r>
            <a:r>
              <a:rPr lang="zh-CN" altLang="en-US" dirty="0"/>
              <a:t>优势（续）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3230" y="994549"/>
            <a:ext cx="27860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1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、竞争</a:t>
            </a:r>
            <a:r>
              <a:rPr lang="zh-CN" altLang="en-US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优势（续）</a:t>
            </a:r>
          </a:p>
        </p:txBody>
      </p:sp>
      <p:grpSp>
        <p:nvGrpSpPr>
          <p:cNvPr id="24" name="组合 13"/>
          <p:cNvGrpSpPr>
            <a:grpSpLocks/>
          </p:cNvGrpSpPr>
          <p:nvPr/>
        </p:nvGrpSpPr>
        <p:grpSpPr bwMode="auto">
          <a:xfrm>
            <a:off x="1100916" y="1638631"/>
            <a:ext cx="8705882" cy="2232818"/>
            <a:chOff x="1323223" y="1724025"/>
            <a:chExt cx="9914690" cy="3552637"/>
          </a:xfrm>
        </p:grpSpPr>
        <p:grpSp>
          <p:nvGrpSpPr>
            <p:cNvPr id="25" name="组合 16"/>
            <p:cNvGrpSpPr>
              <a:grpSpLocks/>
            </p:cNvGrpSpPr>
            <p:nvPr/>
          </p:nvGrpSpPr>
          <p:grpSpPr bwMode="auto">
            <a:xfrm>
              <a:off x="1323223" y="1724025"/>
              <a:ext cx="9914690" cy="3552637"/>
              <a:chOff x="1323222" y="1724025"/>
              <a:chExt cx="9914684" cy="3552637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323222" y="1724025"/>
                <a:ext cx="9914684" cy="3552637"/>
              </a:xfrm>
              <a:prstGeom prst="rect">
                <a:avLst/>
              </a:prstGeom>
              <a:solidFill>
                <a:schemeClr val="bg1">
                  <a:lumMod val="50000"/>
                  <a:alpha val="60000"/>
                </a:schemeClr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sp>
            <p:nvSpPr>
              <p:cNvPr id="35" name="矩形 14"/>
              <p:cNvSpPr/>
              <p:nvPr/>
            </p:nvSpPr>
            <p:spPr>
              <a:xfrm>
                <a:off x="10496675" y="1724025"/>
                <a:ext cx="741231" cy="3552637"/>
              </a:xfrm>
              <a:custGeom>
                <a:avLst/>
                <a:gdLst>
                  <a:gd name="connsiteX0" fmla="*/ 0 w 455606"/>
                  <a:gd name="connsiteY0" fmla="*/ 0 h 3409950"/>
                  <a:gd name="connsiteX1" fmla="*/ 455606 w 455606"/>
                  <a:gd name="connsiteY1" fmla="*/ 0 h 3409950"/>
                  <a:gd name="connsiteX2" fmla="*/ 455606 w 455606"/>
                  <a:gd name="connsiteY2" fmla="*/ 3409950 h 3409950"/>
                  <a:gd name="connsiteX3" fmla="*/ 0 w 455606"/>
                  <a:gd name="connsiteY3" fmla="*/ 3409950 h 3409950"/>
                  <a:gd name="connsiteX4" fmla="*/ 0 w 455606"/>
                  <a:gd name="connsiteY4" fmla="*/ 0 h 3409950"/>
                  <a:gd name="connsiteX0" fmla="*/ 285750 w 741356"/>
                  <a:gd name="connsiteY0" fmla="*/ 0 h 3409950"/>
                  <a:gd name="connsiteX1" fmla="*/ 741356 w 741356"/>
                  <a:gd name="connsiteY1" fmla="*/ 0 h 3409950"/>
                  <a:gd name="connsiteX2" fmla="*/ 741356 w 741356"/>
                  <a:gd name="connsiteY2" fmla="*/ 3409950 h 3409950"/>
                  <a:gd name="connsiteX3" fmla="*/ 0 w 741356"/>
                  <a:gd name="connsiteY3" fmla="*/ 3390900 h 3409950"/>
                  <a:gd name="connsiteX4" fmla="*/ 285750 w 741356"/>
                  <a:gd name="connsiteY4" fmla="*/ 0 h 340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356" h="3409950">
                    <a:moveTo>
                      <a:pt x="285750" y="0"/>
                    </a:moveTo>
                    <a:lnTo>
                      <a:pt x="741356" y="0"/>
                    </a:lnTo>
                    <a:lnTo>
                      <a:pt x="741356" y="3409950"/>
                    </a:lnTo>
                    <a:lnTo>
                      <a:pt x="0" y="339090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2013999" y="1866105"/>
              <a:ext cx="8244847" cy="2983709"/>
            </a:xfrm>
            <a:prstGeom prst="rect">
              <a:avLst/>
            </a:prstGeom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lstStyle/>
            <a:p>
              <a:pPr lvl="0" algn="just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2100" b="1" kern="1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与金融机构合作良好</a:t>
              </a:r>
              <a:endParaRPr lang="en-US" altLang="zh-CN" sz="2100" b="1" kern="1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just">
                <a:lnSpc>
                  <a:spcPct val="120000"/>
                </a:lnSpc>
                <a:spcBef>
                  <a:spcPts val="1500"/>
                </a:spcBef>
                <a:spcAft>
                  <a:spcPts val="300"/>
                </a:spcAft>
                <a:defRPr/>
              </a:pPr>
              <a:r>
                <a:rPr lang="zh-CN" altLang="en-US" sz="2000" b="1" kern="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</a:t>
              </a:r>
              <a:r>
                <a:rPr lang="zh-CN" altLang="en-US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政策性银行、商业银行及其他金融机构授信规模近</a:t>
              </a:r>
              <a:r>
                <a:rPr lang="en-US" altLang="zh-CN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CN" altLang="en-US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亿元，进一步增强自身背景后，完全可以进一步突破合作规模</a:t>
              </a:r>
              <a:r>
                <a:rPr lang="zh-CN" altLang="en-US" sz="2000" b="1" kern="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6"/>
          <p:cNvGrpSpPr/>
          <p:nvPr/>
        </p:nvGrpSpPr>
        <p:grpSpPr>
          <a:xfrm>
            <a:off x="488916" y="1567193"/>
            <a:ext cx="1224000" cy="1224000"/>
            <a:chOff x="963613" y="3294082"/>
            <a:chExt cx="1224000" cy="1224000"/>
          </a:xfrm>
        </p:grpSpPr>
        <p:sp>
          <p:nvSpPr>
            <p:cNvPr id="37" name="AutoShape 4"/>
            <p:cNvSpPr>
              <a:spLocks noChangeArrowheads="1"/>
            </p:cNvSpPr>
            <p:nvPr/>
          </p:nvSpPr>
          <p:spPr bwMode="gray">
            <a:xfrm>
              <a:off x="963613" y="3294082"/>
              <a:ext cx="1224000" cy="1224000"/>
            </a:xfrm>
            <a:prstGeom prst="flowChartConnec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66275"/>
                    <a:invGamma/>
                  </a:srgbClr>
                </a:gs>
              </a:gsLst>
              <a:lin ang="2700000" scaled="1"/>
            </a:gradFill>
            <a:ln w="88900" cmpd="thinThick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1403931" y="3706027"/>
              <a:ext cx="31451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en-US" altLang="zh-CN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9" name="组合 30"/>
          <p:cNvGrpSpPr/>
          <p:nvPr/>
        </p:nvGrpSpPr>
        <p:grpSpPr>
          <a:xfrm>
            <a:off x="417478" y="4086903"/>
            <a:ext cx="9358378" cy="2286016"/>
            <a:chOff x="631792" y="1637491"/>
            <a:chExt cx="9358378" cy="2286016"/>
          </a:xfrm>
        </p:grpSpPr>
        <p:grpSp>
          <p:nvGrpSpPr>
            <p:cNvPr id="40" name="组合 13"/>
            <p:cNvGrpSpPr>
              <a:grpSpLocks/>
            </p:cNvGrpSpPr>
            <p:nvPr/>
          </p:nvGrpSpPr>
          <p:grpSpPr bwMode="auto">
            <a:xfrm>
              <a:off x="1284288" y="1708929"/>
              <a:ext cx="8705882" cy="2214578"/>
              <a:chOff x="1323223" y="1724025"/>
              <a:chExt cx="9914690" cy="4404521"/>
            </a:xfrm>
          </p:grpSpPr>
          <p:grpSp>
            <p:nvGrpSpPr>
              <p:cNvPr id="44" name="组合 16"/>
              <p:cNvGrpSpPr>
                <a:grpSpLocks/>
              </p:cNvGrpSpPr>
              <p:nvPr/>
            </p:nvGrpSpPr>
            <p:grpSpPr bwMode="auto">
              <a:xfrm>
                <a:off x="1323223" y="1724025"/>
                <a:ext cx="9914690" cy="4404521"/>
                <a:chOff x="1323222" y="1724025"/>
                <a:chExt cx="9914684" cy="4404521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1323222" y="1724025"/>
                  <a:ext cx="9914684" cy="4404521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60000"/>
                  </a:schemeClr>
                </a:solidFill>
                <a:ln>
                  <a:noFill/>
                </a:ln>
                <a:effectLst>
                  <a:outerShdw blurRad="50800" dist="508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/>
                </a:p>
              </p:txBody>
            </p:sp>
            <p:sp>
              <p:nvSpPr>
                <p:cNvPr id="47" name="矩形 14"/>
                <p:cNvSpPr/>
                <p:nvPr/>
              </p:nvSpPr>
              <p:spPr>
                <a:xfrm>
                  <a:off x="10496675" y="1724025"/>
                  <a:ext cx="741231" cy="4404521"/>
                </a:xfrm>
                <a:custGeom>
                  <a:avLst/>
                  <a:gdLst>
                    <a:gd name="connsiteX0" fmla="*/ 0 w 455606"/>
                    <a:gd name="connsiteY0" fmla="*/ 0 h 3409950"/>
                    <a:gd name="connsiteX1" fmla="*/ 455606 w 455606"/>
                    <a:gd name="connsiteY1" fmla="*/ 0 h 3409950"/>
                    <a:gd name="connsiteX2" fmla="*/ 455606 w 455606"/>
                    <a:gd name="connsiteY2" fmla="*/ 3409950 h 3409950"/>
                    <a:gd name="connsiteX3" fmla="*/ 0 w 455606"/>
                    <a:gd name="connsiteY3" fmla="*/ 3409950 h 3409950"/>
                    <a:gd name="connsiteX4" fmla="*/ 0 w 455606"/>
                    <a:gd name="connsiteY4" fmla="*/ 0 h 3409950"/>
                    <a:gd name="connsiteX0" fmla="*/ 285750 w 741356"/>
                    <a:gd name="connsiteY0" fmla="*/ 0 h 3409950"/>
                    <a:gd name="connsiteX1" fmla="*/ 741356 w 741356"/>
                    <a:gd name="connsiteY1" fmla="*/ 0 h 3409950"/>
                    <a:gd name="connsiteX2" fmla="*/ 741356 w 741356"/>
                    <a:gd name="connsiteY2" fmla="*/ 3409950 h 3409950"/>
                    <a:gd name="connsiteX3" fmla="*/ 0 w 741356"/>
                    <a:gd name="connsiteY3" fmla="*/ 3390900 h 3409950"/>
                    <a:gd name="connsiteX4" fmla="*/ 285750 w 741356"/>
                    <a:gd name="connsiteY4" fmla="*/ 0 h 340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356" h="3409950">
                      <a:moveTo>
                        <a:pt x="285750" y="0"/>
                      </a:moveTo>
                      <a:lnTo>
                        <a:pt x="741356" y="0"/>
                      </a:lnTo>
                      <a:lnTo>
                        <a:pt x="741356" y="3409950"/>
                      </a:lnTo>
                      <a:lnTo>
                        <a:pt x="0" y="3390900"/>
                      </a:lnTo>
                      <a:lnTo>
                        <a:pt x="28575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ffectLst>
                  <a:outerShdw blurRad="50800" dist="508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/>
                </a:p>
              </p:txBody>
            </p:sp>
          </p:grpSp>
          <p:sp>
            <p:nvSpPr>
              <p:cNvPr id="45" name="矩形 44"/>
              <p:cNvSpPr/>
              <p:nvPr/>
            </p:nvSpPr>
            <p:spPr>
              <a:xfrm>
                <a:off x="2011450" y="1866106"/>
                <a:ext cx="8244847" cy="3976010"/>
              </a:xfrm>
              <a:prstGeom prst="rect">
                <a:avLst/>
              </a:prstGeom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lvl="0" algn="just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zh-CN" altLang="en-US" sz="2100" b="1" kern="100" dirty="0" smtClean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初步形成规模及布局优势</a:t>
                </a:r>
              </a:p>
              <a:p>
                <a:pPr marL="261938" lvl="0" indent="-261938" algn="just">
                  <a:lnSpc>
                    <a:spcPct val="120000"/>
                  </a:lnSpc>
                  <a:spcBef>
                    <a:spcPts val="8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zh-CN" altLang="en-US" sz="1900" b="1" kern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目前资产规模超过</a:t>
                </a:r>
                <a:r>
                  <a:rPr lang="en-US" altLang="zh-CN" sz="1900" b="1" kern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</a:t>
                </a:r>
                <a:r>
                  <a:rPr lang="zh-CN" altLang="en-US" sz="1900" b="1" kern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亿，在全国近</a:t>
                </a:r>
                <a:r>
                  <a:rPr lang="en-US" altLang="zh-CN" sz="1900" b="1" kern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8000</a:t>
                </a:r>
                <a:r>
                  <a:rPr lang="zh-CN" altLang="en-US" sz="1900" b="1" kern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家租赁公司排名</a:t>
                </a:r>
                <a:r>
                  <a:rPr lang="en-US" altLang="zh-CN" sz="1900" b="1" kern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</a:t>
                </a:r>
                <a:r>
                  <a:rPr lang="zh-CN" altLang="en-US" sz="1900" b="1" kern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名左右，已到行业前列。</a:t>
                </a:r>
                <a:endParaRPr lang="en-US" altLang="zh-CN" sz="19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61938" lvl="0" indent="-261938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zh-CN" altLang="en-US" sz="1900" b="1" kern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上海、青岛、河南、陕西、重庆初步形成全国布局，为后续业务持续发展奠定了基础。</a:t>
                </a:r>
              </a:p>
            </p:txBody>
          </p:sp>
        </p:grpSp>
        <p:grpSp>
          <p:nvGrpSpPr>
            <p:cNvPr id="41" name="组合 3"/>
            <p:cNvGrpSpPr/>
            <p:nvPr/>
          </p:nvGrpSpPr>
          <p:grpSpPr>
            <a:xfrm>
              <a:off x="631792" y="1637491"/>
              <a:ext cx="1224000" cy="1224000"/>
              <a:chOff x="963613" y="1727220"/>
              <a:chExt cx="1224000" cy="1224000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gray">
              <a:xfrm>
                <a:off x="963613" y="1727220"/>
                <a:ext cx="1224000" cy="1224000"/>
              </a:xfrm>
              <a:prstGeom prst="flowChartConnector">
                <a:avLst/>
              </a:prstGeom>
              <a:gradFill rotWithShape="1">
                <a:gsLst>
                  <a:gs pos="0">
                    <a:srgbClr val="800080"/>
                  </a:gs>
                  <a:gs pos="100000">
                    <a:srgbClr val="800080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88900" cmpd="thinThick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/>
                </a:endParaRPr>
              </a:p>
            </p:txBody>
          </p:sp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1403931" y="2139165"/>
                <a:ext cx="31451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8644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四、公司竞争</a:t>
            </a:r>
            <a:r>
              <a:rPr lang="zh-CN" altLang="en-US" dirty="0"/>
              <a:t>优势（续）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3230" y="994549"/>
            <a:ext cx="27860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1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、竞争</a:t>
            </a:r>
            <a:r>
              <a:rPr lang="zh-CN" altLang="en-US" sz="2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优势（续）</a:t>
            </a:r>
          </a:p>
        </p:txBody>
      </p:sp>
      <p:grpSp>
        <p:nvGrpSpPr>
          <p:cNvPr id="24" name="组合 13"/>
          <p:cNvGrpSpPr>
            <a:grpSpLocks/>
          </p:cNvGrpSpPr>
          <p:nvPr/>
        </p:nvGrpSpPr>
        <p:grpSpPr bwMode="auto">
          <a:xfrm>
            <a:off x="1100916" y="1638631"/>
            <a:ext cx="8705882" cy="2232818"/>
            <a:chOff x="1323223" y="1724025"/>
            <a:chExt cx="9914690" cy="3552637"/>
          </a:xfrm>
        </p:grpSpPr>
        <p:grpSp>
          <p:nvGrpSpPr>
            <p:cNvPr id="25" name="组合 16"/>
            <p:cNvGrpSpPr>
              <a:grpSpLocks/>
            </p:cNvGrpSpPr>
            <p:nvPr/>
          </p:nvGrpSpPr>
          <p:grpSpPr bwMode="auto">
            <a:xfrm>
              <a:off x="1323223" y="1724025"/>
              <a:ext cx="9914690" cy="3552637"/>
              <a:chOff x="1323222" y="1724025"/>
              <a:chExt cx="9914684" cy="3552637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323222" y="1724025"/>
                <a:ext cx="9914684" cy="3552637"/>
              </a:xfrm>
              <a:prstGeom prst="rect">
                <a:avLst/>
              </a:prstGeom>
              <a:solidFill>
                <a:schemeClr val="bg1">
                  <a:lumMod val="50000"/>
                  <a:alpha val="60000"/>
                </a:schemeClr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sp>
            <p:nvSpPr>
              <p:cNvPr id="35" name="矩形 14"/>
              <p:cNvSpPr/>
              <p:nvPr/>
            </p:nvSpPr>
            <p:spPr>
              <a:xfrm>
                <a:off x="10496675" y="1724025"/>
                <a:ext cx="741231" cy="3552637"/>
              </a:xfrm>
              <a:custGeom>
                <a:avLst/>
                <a:gdLst>
                  <a:gd name="connsiteX0" fmla="*/ 0 w 455606"/>
                  <a:gd name="connsiteY0" fmla="*/ 0 h 3409950"/>
                  <a:gd name="connsiteX1" fmla="*/ 455606 w 455606"/>
                  <a:gd name="connsiteY1" fmla="*/ 0 h 3409950"/>
                  <a:gd name="connsiteX2" fmla="*/ 455606 w 455606"/>
                  <a:gd name="connsiteY2" fmla="*/ 3409950 h 3409950"/>
                  <a:gd name="connsiteX3" fmla="*/ 0 w 455606"/>
                  <a:gd name="connsiteY3" fmla="*/ 3409950 h 3409950"/>
                  <a:gd name="connsiteX4" fmla="*/ 0 w 455606"/>
                  <a:gd name="connsiteY4" fmla="*/ 0 h 3409950"/>
                  <a:gd name="connsiteX0" fmla="*/ 285750 w 741356"/>
                  <a:gd name="connsiteY0" fmla="*/ 0 h 3409950"/>
                  <a:gd name="connsiteX1" fmla="*/ 741356 w 741356"/>
                  <a:gd name="connsiteY1" fmla="*/ 0 h 3409950"/>
                  <a:gd name="connsiteX2" fmla="*/ 741356 w 741356"/>
                  <a:gd name="connsiteY2" fmla="*/ 3409950 h 3409950"/>
                  <a:gd name="connsiteX3" fmla="*/ 0 w 741356"/>
                  <a:gd name="connsiteY3" fmla="*/ 3390900 h 3409950"/>
                  <a:gd name="connsiteX4" fmla="*/ 285750 w 741356"/>
                  <a:gd name="connsiteY4" fmla="*/ 0 h 340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356" h="3409950">
                    <a:moveTo>
                      <a:pt x="285750" y="0"/>
                    </a:moveTo>
                    <a:lnTo>
                      <a:pt x="741356" y="0"/>
                    </a:lnTo>
                    <a:lnTo>
                      <a:pt x="741356" y="3409950"/>
                    </a:lnTo>
                    <a:lnTo>
                      <a:pt x="0" y="3390900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2013999" y="1866105"/>
              <a:ext cx="8244847" cy="3151484"/>
            </a:xfrm>
            <a:prstGeom prst="rect">
              <a:avLst/>
            </a:prstGeom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noAutofit/>
            </a:bodyPr>
            <a:lstStyle/>
            <a:p>
              <a:pPr lvl="0" algn="just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2100" b="1" kern="100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初步形成较强创新能力</a:t>
              </a:r>
              <a:endParaRPr lang="en-US" altLang="zh-CN" sz="2100" b="1" kern="1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4625" lvl="0" indent="-174625" algn="just">
                <a:lnSpc>
                  <a:spcPct val="120000"/>
                </a:lnSpc>
                <a:spcBef>
                  <a:spcPts val="80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sz="2000" b="1" kern="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资金端：与</a:t>
              </a:r>
              <a:r>
                <a:rPr lang="zh-CN" altLang="en-US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一创摩根</a:t>
              </a:r>
              <a:r>
                <a:rPr lang="zh-CN" altLang="en-US" sz="2000" b="1" kern="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证券合作发行</a:t>
              </a:r>
              <a:r>
                <a:rPr lang="zh-CN" altLang="en-US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了租赁行业首支租赁</a:t>
              </a:r>
              <a:r>
                <a:rPr lang="zh-CN" altLang="en-US" sz="2000" b="1" kern="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服务费类</a:t>
              </a:r>
              <a:r>
                <a:rPr lang="en-US" altLang="zh-CN" sz="2000" b="1" kern="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ABS</a:t>
              </a:r>
              <a:r>
                <a:rPr lang="zh-CN" altLang="en-US" sz="2000" b="1" kern="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产品，实现未来</a:t>
              </a:r>
              <a:r>
                <a:rPr lang="en-US" altLang="zh-CN" sz="2000" b="1" kern="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2000" b="1" kern="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年应收款项不打折变现。</a:t>
              </a:r>
              <a:endParaRPr lang="en-US" altLang="zh-CN" sz="2000" b="1" kern="1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4625" lvl="0" indent="-174625" algn="just">
                <a:lnSpc>
                  <a:spcPct val="120000"/>
                </a:lnSpc>
                <a:spcBef>
                  <a:spcPts val="800"/>
                </a:spcBef>
                <a:spcAft>
                  <a:spcPts val="30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sz="2000" b="1" kern="1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项目端：把握业务实质风险原则下，用活租赁及保理工具，根据客户需求创新产品，推出商票结算等供应链金融产品。</a:t>
              </a:r>
              <a:endParaRPr lang="en-US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6"/>
          <p:cNvGrpSpPr/>
          <p:nvPr/>
        </p:nvGrpSpPr>
        <p:grpSpPr>
          <a:xfrm>
            <a:off x="488916" y="1567193"/>
            <a:ext cx="1224000" cy="1224000"/>
            <a:chOff x="963613" y="3294082"/>
            <a:chExt cx="1224000" cy="1224000"/>
          </a:xfrm>
        </p:grpSpPr>
        <p:sp>
          <p:nvSpPr>
            <p:cNvPr id="37" name="AutoShape 4"/>
            <p:cNvSpPr>
              <a:spLocks noChangeArrowheads="1"/>
            </p:cNvSpPr>
            <p:nvPr/>
          </p:nvSpPr>
          <p:spPr bwMode="gray">
            <a:xfrm>
              <a:off x="963613" y="3294082"/>
              <a:ext cx="1224000" cy="1224000"/>
            </a:xfrm>
            <a:prstGeom prst="flowChartConnector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66275"/>
                    <a:invGamma/>
                  </a:srgbClr>
                </a:gs>
              </a:gsLst>
              <a:lin ang="2700000" scaled="1"/>
            </a:gradFill>
            <a:ln w="88900" cmpd="thinThick" algn="ctr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1403931" y="3706027"/>
              <a:ext cx="31451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5</a:t>
              </a:r>
              <a:endParaRPr lang="en-US" altLang="zh-CN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9" name="组合 30"/>
          <p:cNvGrpSpPr/>
          <p:nvPr/>
        </p:nvGrpSpPr>
        <p:grpSpPr>
          <a:xfrm>
            <a:off x="417478" y="4086903"/>
            <a:ext cx="9358378" cy="2286016"/>
            <a:chOff x="631792" y="1637491"/>
            <a:chExt cx="9358378" cy="2286016"/>
          </a:xfrm>
        </p:grpSpPr>
        <p:grpSp>
          <p:nvGrpSpPr>
            <p:cNvPr id="40" name="组合 13"/>
            <p:cNvGrpSpPr>
              <a:grpSpLocks/>
            </p:cNvGrpSpPr>
            <p:nvPr/>
          </p:nvGrpSpPr>
          <p:grpSpPr bwMode="auto">
            <a:xfrm>
              <a:off x="1284288" y="1708929"/>
              <a:ext cx="8705882" cy="2214578"/>
              <a:chOff x="1323223" y="1724025"/>
              <a:chExt cx="9914690" cy="4404521"/>
            </a:xfrm>
          </p:grpSpPr>
          <p:grpSp>
            <p:nvGrpSpPr>
              <p:cNvPr id="44" name="组合 16"/>
              <p:cNvGrpSpPr>
                <a:grpSpLocks/>
              </p:cNvGrpSpPr>
              <p:nvPr/>
            </p:nvGrpSpPr>
            <p:grpSpPr bwMode="auto">
              <a:xfrm>
                <a:off x="1323223" y="1724025"/>
                <a:ext cx="9914690" cy="4404521"/>
                <a:chOff x="1323222" y="1724025"/>
                <a:chExt cx="9914684" cy="4404521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1323222" y="1724025"/>
                  <a:ext cx="9914684" cy="4404521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60000"/>
                  </a:schemeClr>
                </a:solidFill>
                <a:ln>
                  <a:noFill/>
                </a:ln>
                <a:effectLst>
                  <a:outerShdw blurRad="50800" dist="508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/>
                </a:p>
              </p:txBody>
            </p:sp>
            <p:sp>
              <p:nvSpPr>
                <p:cNvPr id="47" name="矩形 14"/>
                <p:cNvSpPr/>
                <p:nvPr/>
              </p:nvSpPr>
              <p:spPr>
                <a:xfrm>
                  <a:off x="10496675" y="1724025"/>
                  <a:ext cx="741231" cy="4404521"/>
                </a:xfrm>
                <a:custGeom>
                  <a:avLst/>
                  <a:gdLst>
                    <a:gd name="connsiteX0" fmla="*/ 0 w 455606"/>
                    <a:gd name="connsiteY0" fmla="*/ 0 h 3409950"/>
                    <a:gd name="connsiteX1" fmla="*/ 455606 w 455606"/>
                    <a:gd name="connsiteY1" fmla="*/ 0 h 3409950"/>
                    <a:gd name="connsiteX2" fmla="*/ 455606 w 455606"/>
                    <a:gd name="connsiteY2" fmla="*/ 3409950 h 3409950"/>
                    <a:gd name="connsiteX3" fmla="*/ 0 w 455606"/>
                    <a:gd name="connsiteY3" fmla="*/ 3409950 h 3409950"/>
                    <a:gd name="connsiteX4" fmla="*/ 0 w 455606"/>
                    <a:gd name="connsiteY4" fmla="*/ 0 h 3409950"/>
                    <a:gd name="connsiteX0" fmla="*/ 285750 w 741356"/>
                    <a:gd name="connsiteY0" fmla="*/ 0 h 3409950"/>
                    <a:gd name="connsiteX1" fmla="*/ 741356 w 741356"/>
                    <a:gd name="connsiteY1" fmla="*/ 0 h 3409950"/>
                    <a:gd name="connsiteX2" fmla="*/ 741356 w 741356"/>
                    <a:gd name="connsiteY2" fmla="*/ 3409950 h 3409950"/>
                    <a:gd name="connsiteX3" fmla="*/ 0 w 741356"/>
                    <a:gd name="connsiteY3" fmla="*/ 3390900 h 3409950"/>
                    <a:gd name="connsiteX4" fmla="*/ 285750 w 741356"/>
                    <a:gd name="connsiteY4" fmla="*/ 0 h 340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356" h="3409950">
                      <a:moveTo>
                        <a:pt x="285750" y="0"/>
                      </a:moveTo>
                      <a:lnTo>
                        <a:pt x="741356" y="0"/>
                      </a:lnTo>
                      <a:lnTo>
                        <a:pt x="741356" y="3409950"/>
                      </a:lnTo>
                      <a:lnTo>
                        <a:pt x="0" y="3390900"/>
                      </a:lnTo>
                      <a:lnTo>
                        <a:pt x="28575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ffectLst>
                  <a:outerShdw blurRad="50800" dist="508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/>
                </a:p>
              </p:txBody>
            </p:sp>
          </p:grpSp>
          <p:sp>
            <p:nvSpPr>
              <p:cNvPr id="45" name="矩形 44"/>
              <p:cNvSpPr/>
              <p:nvPr/>
            </p:nvSpPr>
            <p:spPr>
              <a:xfrm>
                <a:off x="2011450" y="1866106"/>
                <a:ext cx="8244847" cy="3694114"/>
              </a:xfrm>
              <a:prstGeom prst="rect">
                <a:avLst/>
              </a:prstGeom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lvl="0" algn="just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zh-CN" altLang="en-US" sz="2100" b="1" kern="100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金融扶贫特点突出</a:t>
                </a:r>
              </a:p>
              <a:p>
                <a:pPr lvl="0" algn="just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altLang="zh-CN" sz="2000" b="1" kern="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2016</a:t>
                </a:r>
                <a:r>
                  <a:rPr lang="zh-CN" altLang="en-US" sz="2000" b="1" kern="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年人行、银监会等联合发布</a:t>
                </a:r>
                <a:r>
                  <a:rPr lang="zh-CN" altLang="zh-CN" sz="2000" b="1" kern="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《关于金融助推脱贫攻坚的实施意见》</a:t>
                </a:r>
                <a:r>
                  <a:rPr lang="zh-CN" altLang="en-US" sz="2000" b="1" kern="100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，公司实现</a:t>
                </a:r>
                <a:r>
                  <a:rPr lang="zh-CN" altLang="en-US" sz="2000" b="1" kern="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了将金融资源导入扶贫项目，具备</a:t>
                </a:r>
                <a:r>
                  <a:rPr lang="zh-CN" altLang="zh-CN" sz="2000" b="1" kern="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扶贫金融服务的精准性和有效性</a:t>
                </a:r>
                <a:r>
                  <a:rPr lang="zh-CN" altLang="en-US" sz="2000" b="1" kern="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，可以形成金融亮点项目。</a:t>
                </a:r>
              </a:p>
            </p:txBody>
          </p:sp>
        </p:grpSp>
        <p:grpSp>
          <p:nvGrpSpPr>
            <p:cNvPr id="41" name="组合 3"/>
            <p:cNvGrpSpPr/>
            <p:nvPr/>
          </p:nvGrpSpPr>
          <p:grpSpPr>
            <a:xfrm>
              <a:off x="631792" y="1637491"/>
              <a:ext cx="1224000" cy="1224000"/>
              <a:chOff x="963613" y="1727220"/>
              <a:chExt cx="1224000" cy="1224000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gray">
              <a:xfrm>
                <a:off x="963613" y="1727220"/>
                <a:ext cx="1224000" cy="1224000"/>
              </a:xfrm>
              <a:prstGeom prst="flowChartConnector">
                <a:avLst/>
              </a:prstGeom>
              <a:gradFill rotWithShape="1">
                <a:gsLst>
                  <a:gs pos="0">
                    <a:srgbClr val="800080"/>
                  </a:gs>
                  <a:gs pos="100000">
                    <a:srgbClr val="800080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88900" cmpd="thinThick" algn="ctr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宋体"/>
                </a:endParaRPr>
              </a:p>
            </p:txBody>
          </p:sp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1403931" y="2139165"/>
                <a:ext cx="314510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6</a:t>
                </a: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四、公司竞争</a:t>
            </a:r>
            <a:r>
              <a:rPr lang="zh-CN" altLang="en-US" dirty="0"/>
              <a:t>优势（续）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3230" y="994549"/>
            <a:ext cx="27860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1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、经营数据</a:t>
            </a:r>
            <a:endParaRPr lang="zh-CN" altLang="en-US" sz="21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" name="组合 33"/>
          <p:cNvGrpSpPr>
            <a:grpSpLocks/>
          </p:cNvGrpSpPr>
          <p:nvPr/>
        </p:nvGrpSpPr>
        <p:grpSpPr bwMode="auto">
          <a:xfrm>
            <a:off x="1242244" y="1620391"/>
            <a:ext cx="8399090" cy="4524954"/>
            <a:chOff x="573604" y="4005064"/>
            <a:chExt cx="5544616" cy="2617789"/>
          </a:xfrm>
        </p:grpSpPr>
        <p:sp>
          <p:nvSpPr>
            <p:cNvPr id="22" name="矩形 21"/>
            <p:cNvSpPr/>
            <p:nvPr/>
          </p:nvSpPr>
          <p:spPr>
            <a:xfrm>
              <a:off x="573604" y="4005064"/>
              <a:ext cx="5544616" cy="2617789"/>
            </a:xfrm>
            <a:prstGeom prst="rect">
              <a:avLst/>
            </a:prstGeom>
            <a:solidFill>
              <a:srgbClr val="FFC000"/>
            </a:solidFill>
            <a:ln w="6350"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10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31"/>
            </a:p>
          </p:txBody>
        </p:sp>
        <p:sp>
          <p:nvSpPr>
            <p:cNvPr id="28" name="矩形 27"/>
            <p:cNvSpPr/>
            <p:nvPr/>
          </p:nvSpPr>
          <p:spPr>
            <a:xfrm>
              <a:off x="666296" y="4164442"/>
              <a:ext cx="5370295" cy="2300844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chemeClr val="bg1"/>
                </a:gs>
              </a:gsLst>
              <a:lin ang="3000000" scaled="0"/>
            </a:gradFill>
            <a:ln>
              <a:noFill/>
            </a:ln>
            <a:effectLst>
              <a:outerShdw blurRad="241300" dist="152400" dir="2700000" sx="97000" sy="97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0302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0302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0302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0302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863944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1355210"/>
              </p:ext>
            </p:extLst>
          </p:nvPr>
        </p:nvGraphicFramePr>
        <p:xfrm>
          <a:off x="1621434" y="2621194"/>
          <a:ext cx="7587853" cy="2455581"/>
        </p:xfrm>
        <a:graphic>
          <a:graphicData uri="http://schemas.openxmlformats.org/drawingml/2006/table">
            <a:tbl>
              <a:tblPr/>
              <a:tblGrid>
                <a:gridCol w="1556483"/>
                <a:gridCol w="1945603"/>
                <a:gridCol w="1945603"/>
                <a:gridCol w="2140164"/>
              </a:tblGrid>
              <a:tr h="71993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</a:p>
                  </a:txBody>
                  <a:tcPr marL="9676" marR="9676" marT="10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2015</a:t>
                      </a:r>
                      <a:r>
                        <a:rPr lang="zh-CN" altLang="en-US" sz="18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76" marR="9676" marT="10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2016</a:t>
                      </a:r>
                      <a:r>
                        <a:rPr lang="zh-CN" altLang="en-US" sz="18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76" marR="9676" marT="10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2017</a:t>
                      </a:r>
                      <a:r>
                        <a:rPr lang="zh-CN" altLang="en-US" sz="1800" b="1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年上半年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76" marR="9676" marT="10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总资产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76" marR="9676" marT="10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125,328.48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604,780.54 </a:t>
                      </a: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1,083,724.66 </a:t>
                      </a: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净资产</a:t>
                      </a:r>
                      <a:endParaRPr lang="en-US" altLang="zh-CN" sz="1800" b="0" i="0" u="none" strike="noStrike" dirty="0" smtClea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76" marR="9676" marT="10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75,826.28 </a:t>
                      </a: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118,584.28 </a:t>
                      </a: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176,244.46 </a:t>
                      </a: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收入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676" marR="9676" marT="10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1,401.89 </a:t>
                      </a: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13,058.84 </a:t>
                      </a: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14,409.56 </a:t>
                      </a:r>
                    </a:p>
                  </a:txBody>
                  <a:tcPr marL="9525" marR="21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42244" y="6242242"/>
            <a:ext cx="461216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公司业务以</a:t>
            </a:r>
            <a:r>
              <a:rPr lang="en-US" altLang="zh-CN" sz="19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9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年期为主，每年收入稳定。</a:t>
            </a:r>
            <a:endParaRPr lang="zh-CN" altLang="en-US" sz="19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92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一、租赁行业简况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88916" y="1065988"/>
            <a:ext cx="9572625" cy="2357453"/>
          </a:xfrm>
        </p:spPr>
        <p:txBody>
          <a:bodyPr/>
          <a:lstStyle/>
          <a:p>
            <a:pPr lvl="0" indent="536575"/>
            <a:r>
              <a:rPr lang="zh-CN" altLang="en-US" dirty="0" smtClean="0"/>
              <a:t>融资租赁进入中国已</a:t>
            </a:r>
            <a:r>
              <a:rPr lang="en-US" altLang="zh-CN" dirty="0" smtClean="0"/>
              <a:t>30</a:t>
            </a:r>
            <a:r>
              <a:rPr lang="zh-CN" altLang="en-US" dirty="0" smtClean="0"/>
              <a:t>余年，目前发达国家融资租赁的市场渗透率大约在</a:t>
            </a:r>
            <a:r>
              <a:rPr lang="en-US" altLang="zh-CN" dirty="0" smtClean="0"/>
              <a:t>15%-30%</a:t>
            </a:r>
            <a:r>
              <a:rPr lang="zh-CN" altLang="en-US" dirty="0" smtClean="0">
                <a:solidFill>
                  <a:srgbClr val="0000CC"/>
                </a:solidFill>
              </a:rPr>
              <a:t>，</a:t>
            </a:r>
            <a:r>
              <a:rPr lang="zh-CN" altLang="en-US" dirty="0" smtClean="0"/>
              <a:t>但</a:t>
            </a:r>
            <a:r>
              <a:rPr lang="zh-CN" altLang="en-US" dirty="0" smtClean="0">
                <a:solidFill>
                  <a:srgbClr val="FF0000"/>
                </a:solidFill>
              </a:rPr>
              <a:t>我国仅为</a:t>
            </a:r>
            <a:r>
              <a:rPr lang="en-US" altLang="zh-CN" dirty="0" smtClean="0">
                <a:solidFill>
                  <a:srgbClr val="FF0000"/>
                </a:solidFill>
              </a:rPr>
              <a:t>4%</a:t>
            </a:r>
            <a:r>
              <a:rPr lang="zh-CN" altLang="en-US" dirty="0" smtClean="0">
                <a:solidFill>
                  <a:srgbClr val="FF0000"/>
                </a:solidFill>
              </a:rPr>
              <a:t>，明显低于发达国家，拥有巨大发展空间</a:t>
            </a:r>
            <a:r>
              <a:rPr lang="zh-CN" altLang="en-US" dirty="0" smtClean="0"/>
              <a:t>。截至 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年底，我国融资租赁业务合同余额</a:t>
            </a:r>
            <a:r>
              <a:rPr lang="en-US" altLang="zh-CN" dirty="0" smtClean="0"/>
              <a:t>5.2</a:t>
            </a:r>
            <a:r>
              <a:rPr lang="zh-CN" altLang="en-US" dirty="0" smtClean="0"/>
              <a:t>万亿人民币，企业数近</a:t>
            </a:r>
            <a:r>
              <a:rPr lang="en-US" altLang="zh-CN" dirty="0" smtClean="0"/>
              <a:t>8000</a:t>
            </a:r>
            <a:r>
              <a:rPr lang="zh-CN" altLang="en-US" dirty="0" smtClean="0"/>
              <a:t>家；相比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年底增速为</a:t>
            </a:r>
            <a:r>
              <a:rPr lang="en-US" altLang="zh-CN" dirty="0" smtClean="0"/>
              <a:t>17%</a:t>
            </a:r>
            <a:r>
              <a:rPr lang="zh-CN" altLang="en-US" dirty="0" smtClean="0"/>
              <a:t>和</a:t>
            </a:r>
            <a:r>
              <a:rPr lang="en-US" altLang="zh-CN" dirty="0" smtClean="0"/>
              <a:t>64.15%</a:t>
            </a:r>
            <a:r>
              <a:rPr lang="zh-CN" altLang="en-US" dirty="0" smtClean="0">
                <a:solidFill>
                  <a:srgbClr val="0000CC"/>
                </a:solidFill>
              </a:rPr>
              <a:t>，</a:t>
            </a:r>
            <a:r>
              <a:rPr lang="zh-CN" altLang="en-US" dirty="0" smtClean="0">
                <a:solidFill>
                  <a:srgbClr val="FF0000"/>
                </a:solidFill>
              </a:rPr>
              <a:t>行业处于快速成长阶段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0" indent="536575"/>
            <a:r>
              <a:rPr lang="zh-CN" altLang="en-US" dirty="0" smtClean="0"/>
              <a:t>同时，融资租赁衔接资金与实体经济，得到国家大力支持，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月国务院印发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关于加快融资租赁业发展的指导意见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，进一步推动了行业的发展。</a:t>
            </a:r>
            <a:endParaRPr lang="zh-CN" altLang="en-US" dirty="0"/>
          </a:p>
        </p:txBody>
      </p:sp>
      <p:sp>
        <p:nvSpPr>
          <p:cNvPr id="1026" name="AutoShape 2" descr="http://image1.askci.com/images/2016/04/13/4739a783-df5a-4c40-9705-02787ddb5382.jp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AutoShape 4" descr="http://image1.askci.com/images/2016/04/13/4739a783-df5a-4c40-9705-02787ddb5382.jp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64" y="3464004"/>
            <a:ext cx="9307140" cy="348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二、公司简介</a:t>
            </a:r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703231" y="1566053"/>
            <a:ext cx="4139413" cy="4158794"/>
          </a:xfrm>
        </p:spPr>
        <p:txBody>
          <a:bodyPr>
            <a:noAutofit/>
          </a:bodyPr>
          <a:lstStyle/>
          <a:p>
            <a:pPr indent="444415" defTabSz="863944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b="1" dirty="0" smtClean="0"/>
              <a:t>陕西鼎盛裕和融资租赁有限公司</a:t>
            </a:r>
            <a:r>
              <a:rPr lang="zh-CN" altLang="en-US" dirty="0" smtClean="0"/>
              <a:t>成立于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4</a:t>
            </a:r>
            <a:r>
              <a:rPr lang="zh-CN" altLang="en-US" dirty="0" smtClean="0"/>
              <a:t>日，注册资本</a:t>
            </a:r>
            <a:r>
              <a:rPr lang="en-US" altLang="zh-CN" dirty="0" smtClean="0"/>
              <a:t>10</a:t>
            </a:r>
            <a:r>
              <a:rPr lang="zh-CN" altLang="en-US" dirty="0" smtClean="0"/>
              <a:t>亿元，</a:t>
            </a:r>
            <a:r>
              <a:rPr lang="zh-CN" altLang="en-US" sz="2000" dirty="0"/>
              <a:t>截至</a:t>
            </a:r>
            <a:r>
              <a:rPr lang="en-US" altLang="zh-CN" sz="2000" dirty="0"/>
              <a:t>2017</a:t>
            </a:r>
            <a:r>
              <a:rPr lang="zh-CN" altLang="en-US" sz="2000" dirty="0"/>
              <a:t>年</a:t>
            </a:r>
            <a:r>
              <a:rPr lang="en-US" altLang="zh-CN" sz="2000" dirty="0"/>
              <a:t>5</a:t>
            </a:r>
            <a:r>
              <a:rPr lang="zh-CN" altLang="en-US" sz="2000" dirty="0"/>
              <a:t>月，已在</a:t>
            </a:r>
            <a:r>
              <a:rPr lang="zh-CN" altLang="en-US" sz="2000" b="1" dirty="0"/>
              <a:t>上海、重庆、青岛、陕西、河南</a:t>
            </a:r>
            <a:r>
              <a:rPr lang="zh-CN" altLang="en-US" sz="2000" dirty="0"/>
              <a:t>初步形成全国布局，拿到</a:t>
            </a:r>
            <a:r>
              <a:rPr lang="zh-CN" altLang="en-US" sz="2000" b="1" dirty="0">
                <a:solidFill>
                  <a:srgbClr val="FF0000"/>
                </a:solidFill>
              </a:rPr>
              <a:t>融资租赁、商业保理两个牌照</a:t>
            </a:r>
            <a:r>
              <a:rPr lang="zh-CN" altLang="en-US" sz="2000" dirty="0" smtClean="0"/>
              <a:t>。各公司合计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总</a:t>
            </a:r>
            <a:r>
              <a:rPr lang="zh-CN" altLang="en-US" sz="2000" b="1" dirty="0">
                <a:solidFill>
                  <a:srgbClr val="FF0000"/>
                </a:solidFill>
              </a:rPr>
              <a:t>资产规模约</a:t>
            </a:r>
            <a:r>
              <a:rPr lang="en-US" altLang="zh-CN" sz="2000" b="1" dirty="0">
                <a:solidFill>
                  <a:srgbClr val="FF0000"/>
                </a:solidFill>
              </a:rPr>
              <a:t>100.4</a:t>
            </a:r>
            <a:r>
              <a:rPr lang="zh-CN" altLang="en-US" sz="2000" b="1" dirty="0">
                <a:solidFill>
                  <a:srgbClr val="FF0000"/>
                </a:solidFill>
              </a:rPr>
              <a:t>亿元</a:t>
            </a:r>
            <a:r>
              <a:rPr lang="zh-CN" altLang="en-US" sz="2000" dirty="0" smtClean="0"/>
              <a:t>，全国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排名</a:t>
            </a:r>
            <a:r>
              <a:rPr lang="zh-CN" altLang="en-US" sz="2000" b="1" dirty="0">
                <a:solidFill>
                  <a:srgbClr val="FF0000"/>
                </a:solidFill>
              </a:rPr>
              <a:t>在</a:t>
            </a:r>
            <a:r>
              <a:rPr lang="en-US" altLang="zh-CN" sz="2000" b="1" dirty="0">
                <a:solidFill>
                  <a:srgbClr val="FF0000"/>
                </a:solidFill>
              </a:rPr>
              <a:t>200</a:t>
            </a:r>
            <a:r>
              <a:rPr lang="zh-CN" altLang="en-US" sz="2000" b="1" dirty="0">
                <a:solidFill>
                  <a:srgbClr val="FF0000"/>
                </a:solidFill>
              </a:rPr>
              <a:t>位</a:t>
            </a:r>
            <a:r>
              <a:rPr lang="zh-CN" altLang="en-US" sz="2000" dirty="0" smtClean="0"/>
              <a:t>左右。其中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鼎盛裕和单体公司已</a:t>
            </a:r>
            <a:r>
              <a:rPr lang="zh-CN" altLang="en-US" sz="2000" dirty="0"/>
              <a:t>成为</a:t>
            </a:r>
            <a:r>
              <a:rPr lang="zh-CN" altLang="en-US" sz="2000" b="1" dirty="0">
                <a:solidFill>
                  <a:srgbClr val="FF0000"/>
                </a:solidFill>
              </a:rPr>
              <a:t>陕西省第一大</a:t>
            </a:r>
            <a:r>
              <a:rPr lang="zh-CN" altLang="en-US" sz="2000" dirty="0"/>
              <a:t>融资租赁公司</a:t>
            </a:r>
            <a:r>
              <a:rPr lang="zh-CN" altLang="en-US" sz="2000" dirty="0" smtClean="0"/>
              <a:t>。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842644" y="1692399"/>
            <a:ext cx="5256431" cy="3816275"/>
            <a:chOff x="1003474" y="828452"/>
            <a:chExt cx="6661304" cy="4674784"/>
          </a:xfrm>
        </p:grpSpPr>
        <p:pic>
          <p:nvPicPr>
            <p:cNvPr id="5" name="Picture 3" descr="D:\USERS\jialiang\Desktop\sg15f1g3a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338" y="1260500"/>
              <a:ext cx="3672408" cy="378454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3564459" y="2772668"/>
              <a:ext cx="1584176" cy="791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全国化</a:t>
              </a:r>
              <a:endPara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布局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467316" y="828452"/>
              <a:ext cx="1733621" cy="43204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陕西租赁公司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931157" y="1710339"/>
              <a:ext cx="1733621" cy="432048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重庆租赁公司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931157" y="4100912"/>
              <a:ext cx="1733621" cy="432048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上海租赁公司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467508" y="5071188"/>
              <a:ext cx="1733622" cy="432048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青岛租赁公司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003474" y="4091925"/>
              <a:ext cx="1733622" cy="432048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河南租赁公司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094920" y="1710339"/>
              <a:ext cx="1733622" cy="432048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陕西保理公司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二、公司简介（续）</a:t>
            </a:r>
          </a:p>
          <a:p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598611" y="1260352"/>
            <a:ext cx="9572625" cy="1584176"/>
          </a:xfrm>
          <a:prstGeom prst="rect">
            <a:avLst/>
          </a:prstGeom>
        </p:spPr>
        <p:txBody>
          <a:bodyPr vert="horz" lIns="112334" tIns="56167" rIns="112334" bIns="56167" rtlCol="0">
            <a:noAutofit/>
          </a:bodyPr>
          <a:lstStyle>
            <a:lvl1pPr marL="0" indent="542925" algn="l" defTabSz="1123340" rtl="0" eaLnBrk="1" latinLnBrk="0" hangingPunct="1">
              <a:lnSpc>
                <a:spcPct val="111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0" indent="542925" algn="l" defTabSz="1123340" rtl="0" eaLnBrk="1" latinLnBrk="0" hangingPunct="1">
              <a:lnSpc>
                <a:spcPct val="111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404176" indent="-280835" algn="l" defTabSz="11233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965846" indent="-280835" algn="l" defTabSz="11233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527516" indent="-280835" algn="l" defTabSz="11233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3089186" indent="-280835" algn="l" defTabSz="11233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856" indent="-280835" algn="l" defTabSz="11233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2527" indent="-280835" algn="l" defTabSz="11233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4197" indent="-280835" algn="l" defTabSz="11233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4415" defTabSz="863944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200" dirty="0" smtClean="0"/>
              <a:t>各地租赁公司得到了所在地政府的大力支持，</a:t>
            </a:r>
            <a:r>
              <a:rPr lang="zh-CN" altLang="en-US" sz="2200" u="sng" dirty="0" smtClean="0"/>
              <a:t>青岛、河南、上海公司均为当地外商投资企业备案制后首个设立的融资租赁公司</a:t>
            </a:r>
            <a:r>
              <a:rPr lang="zh-CN" altLang="en-US" sz="2200" dirty="0" smtClean="0"/>
              <a:t>。进入租赁行业</a:t>
            </a:r>
            <a:r>
              <a:rPr lang="en-US" altLang="zh-CN" sz="2200" dirty="0" smtClean="0"/>
              <a:t>1</a:t>
            </a:r>
            <a:r>
              <a:rPr lang="zh-CN" altLang="en-US" sz="2200" dirty="0" smtClean="0"/>
              <a:t>年半来，租赁公司为带动各地租赁产业发挥了有效作用，各地政府也给予了部分荣誉，以陕西为例：</a:t>
            </a:r>
            <a:endParaRPr lang="en-US" altLang="zh-CN" sz="2200" dirty="0"/>
          </a:p>
        </p:txBody>
      </p:sp>
      <p:grpSp>
        <p:nvGrpSpPr>
          <p:cNvPr id="5" name="组合 4"/>
          <p:cNvGrpSpPr/>
          <p:nvPr/>
        </p:nvGrpSpPr>
        <p:grpSpPr>
          <a:xfrm>
            <a:off x="569540" y="3132559"/>
            <a:ext cx="9313664" cy="3384376"/>
            <a:chOff x="522288" y="3432174"/>
            <a:chExt cx="8737600" cy="2946400"/>
          </a:xfrm>
        </p:grpSpPr>
        <p:sp>
          <p:nvSpPr>
            <p:cNvPr id="6" name="矩形 5"/>
            <p:cNvSpPr/>
            <p:nvPr/>
          </p:nvSpPr>
          <p:spPr bwMode="auto">
            <a:xfrm>
              <a:off x="522288" y="3432174"/>
              <a:ext cx="8737600" cy="2946400"/>
            </a:xfrm>
            <a:prstGeom prst="rect">
              <a:avLst/>
            </a:prstGeom>
            <a:solidFill>
              <a:srgbClr val="00B0F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10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/>
            </a:p>
          </p:txBody>
        </p:sp>
        <p:sp>
          <p:nvSpPr>
            <p:cNvPr id="7" name="圆角矩形 12"/>
            <p:cNvSpPr/>
            <p:nvPr/>
          </p:nvSpPr>
          <p:spPr bwMode="auto">
            <a:xfrm>
              <a:off x="666181" y="3537336"/>
              <a:ext cx="8474876" cy="2772396"/>
            </a:xfrm>
            <a:prstGeom prst="roundRect">
              <a:avLst>
                <a:gd name="adj" fmla="val 1270"/>
              </a:avLst>
            </a:prstGeom>
            <a:gradFill>
              <a:gsLst>
                <a:gs pos="0">
                  <a:srgbClr val="F2F2F2"/>
                </a:gs>
                <a:gs pos="100000">
                  <a:schemeClr val="bg1"/>
                </a:gs>
              </a:gsLst>
              <a:lin ang="30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indent="542925">
                <a:lnSpc>
                  <a:spcPct val="111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2015</a:t>
              </a:r>
              <a:r>
                <a:rPr lang="zh-CN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年第五届陕粤港澳经济合作周重点签约项目</a:t>
              </a:r>
            </a:p>
            <a:p>
              <a:pPr lvl="0" indent="542925">
                <a:lnSpc>
                  <a:spcPct val="111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2015</a:t>
              </a:r>
              <a:r>
                <a:rPr lang="zh-CN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年陕西省融资租赁产业聚集区重点招商引资企业</a:t>
              </a:r>
            </a:p>
            <a:p>
              <a:pPr lvl="0" indent="542925">
                <a:lnSpc>
                  <a:spcPct val="111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2016</a:t>
              </a:r>
              <a:r>
                <a:rPr lang="zh-CN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zh-CN" altLang="zh-CN" sz="21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西安市</a:t>
              </a:r>
              <a:r>
                <a:rPr lang="en-US" altLang="zh-CN" sz="21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 “</a:t>
              </a:r>
              <a:r>
                <a:rPr lang="zh-CN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开放型经济突出贡献企业</a:t>
              </a:r>
              <a:r>
                <a:rPr lang="en-US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”</a:t>
              </a:r>
              <a:endParaRPr lang="zh-CN" altLang="zh-CN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indent="542925">
                <a:lnSpc>
                  <a:spcPct val="111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zh-CN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陕西省首批商业保理试点</a:t>
              </a:r>
              <a:r>
                <a:rPr lang="zh-CN" altLang="zh-CN" sz="21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企业</a:t>
              </a:r>
              <a:r>
                <a:rPr lang="zh-CN" altLang="en-US" sz="21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zh-CN" altLang="zh-CN" sz="21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陕西省</a:t>
              </a:r>
              <a:r>
                <a:rPr lang="zh-CN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首家</a:t>
              </a:r>
              <a:r>
                <a:rPr lang="zh-CN" altLang="en-US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可同时</a:t>
              </a:r>
              <a:r>
                <a:rPr lang="zh-CN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经营融资租赁和商业保理的企业</a:t>
              </a:r>
              <a:r>
                <a:rPr lang="zh-CN" altLang="en-US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  <a:endParaRPr lang="zh-CN" altLang="zh-CN" sz="2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indent="542925">
                <a:lnSpc>
                  <a:spcPct val="111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2016</a:t>
              </a:r>
              <a:r>
                <a:rPr lang="zh-CN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年陕西省发改委</a:t>
              </a:r>
              <a:r>
                <a:rPr lang="en-US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“</a:t>
              </a:r>
              <a:r>
                <a:rPr lang="zh-CN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新增规模服务企业</a:t>
              </a:r>
              <a:r>
                <a:rPr lang="en-US" altLang="zh-CN" sz="21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8224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二、公司</a:t>
            </a:r>
            <a:r>
              <a:rPr lang="zh-CN" altLang="en-US" dirty="0"/>
              <a:t>简介（续）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4" name="图片 13" descr="logo-0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15870" y="4356695"/>
            <a:ext cx="712725" cy="1317462"/>
          </a:xfrm>
          <a:prstGeom prst="rect">
            <a:avLst/>
          </a:prstGeom>
        </p:spPr>
      </p:pic>
      <p:pic>
        <p:nvPicPr>
          <p:cNvPr id="15" name="图片 14" descr="logo-0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83473" y="5701575"/>
            <a:ext cx="777518" cy="1082730"/>
          </a:xfrm>
          <a:prstGeom prst="rect">
            <a:avLst/>
          </a:prstGeom>
        </p:spPr>
      </p:pic>
      <p:pic>
        <p:nvPicPr>
          <p:cNvPr id="16" name="图片 15" descr="盛景-0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2087" t="19977" r="42584" b="46039"/>
          <a:stretch/>
        </p:blipFill>
        <p:spPr>
          <a:xfrm>
            <a:off x="2167275" y="2223213"/>
            <a:ext cx="809915" cy="1269386"/>
          </a:xfrm>
          <a:prstGeom prst="rect">
            <a:avLst/>
          </a:prstGeom>
        </p:spPr>
      </p:pic>
      <p:pic>
        <p:nvPicPr>
          <p:cNvPr id="17" name="图片 16" descr="四个logo-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99672" y="3455607"/>
            <a:ext cx="745122" cy="1073946"/>
          </a:xfrm>
          <a:prstGeom prst="rect">
            <a:avLst/>
          </a:prstGeom>
        </p:spPr>
      </p:pic>
      <p:pic>
        <p:nvPicPr>
          <p:cNvPr id="18" name="Picture 2" descr="E:\7、融资租赁公司\9、企业文化\LOGO\鼎盛裕和LOGO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05292" y="1000764"/>
            <a:ext cx="1133881" cy="109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95700" y="1155051"/>
            <a:ext cx="4043760" cy="415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陕西鼎盛裕和融资租赁有限公司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5700" y="2564845"/>
            <a:ext cx="4043760" cy="415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重庆盛景鸿阳融资租赁有限公司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5700" y="3669355"/>
            <a:ext cx="4043760" cy="415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上海鸿图云锦融资租赁有限公司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5700" y="4791693"/>
            <a:ext cx="4043760" cy="415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青岛盛世天成融资租赁有限公司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5700" y="6006700"/>
            <a:ext cx="4043760" cy="415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河南富国泓信融资租赁有限公司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5700" y="1518782"/>
            <a:ext cx="3489820" cy="415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东方云锦商业保理有限公司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46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三、公司定位及基本业务</a:t>
            </a:r>
          </a:p>
        </p:txBody>
      </p:sp>
      <p:grpSp>
        <p:nvGrpSpPr>
          <p:cNvPr id="4" name="组合 38"/>
          <p:cNvGrpSpPr/>
          <p:nvPr/>
        </p:nvGrpSpPr>
        <p:grpSpPr>
          <a:xfrm>
            <a:off x="687355" y="2907500"/>
            <a:ext cx="3746525" cy="1460511"/>
            <a:chOff x="2646347" y="2274881"/>
            <a:chExt cx="4214841" cy="16430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4860924" y="2274881"/>
              <a:ext cx="2000264" cy="1643074"/>
            </a:xfrm>
            <a:prstGeom prst="rect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zh-CN" altLang="en-US" sz="25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融资租赁</a:t>
              </a:r>
              <a:endParaRPr lang="en-US" altLang="zh-CN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r"/>
              <a:endParaRPr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" name="组合 21"/>
            <p:cNvGrpSpPr/>
            <p:nvPr/>
          </p:nvGrpSpPr>
          <p:grpSpPr>
            <a:xfrm>
              <a:off x="4432297" y="2560634"/>
              <a:ext cx="1000132" cy="439762"/>
              <a:chOff x="4039388" y="1131874"/>
              <a:chExt cx="1000132" cy="439762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4039388" y="1131874"/>
                <a:ext cx="1000132" cy="439762"/>
              </a:xfrm>
              <a:custGeom>
                <a:avLst/>
                <a:gdLst>
                  <a:gd name="connsiteX0" fmla="*/ 0 w 1000132"/>
                  <a:gd name="connsiteY0" fmla="*/ 142876 h 571504"/>
                  <a:gd name="connsiteX1" fmla="*/ 714380 w 1000132"/>
                  <a:gd name="connsiteY1" fmla="*/ 142876 h 571504"/>
                  <a:gd name="connsiteX2" fmla="*/ 714380 w 1000132"/>
                  <a:gd name="connsiteY2" fmla="*/ 0 h 571504"/>
                  <a:gd name="connsiteX3" fmla="*/ 1000132 w 1000132"/>
                  <a:gd name="connsiteY3" fmla="*/ 285752 h 571504"/>
                  <a:gd name="connsiteX4" fmla="*/ 714380 w 1000132"/>
                  <a:gd name="connsiteY4" fmla="*/ 571504 h 571504"/>
                  <a:gd name="connsiteX5" fmla="*/ 714380 w 1000132"/>
                  <a:gd name="connsiteY5" fmla="*/ 428628 h 571504"/>
                  <a:gd name="connsiteX6" fmla="*/ 0 w 1000132"/>
                  <a:gd name="connsiteY6" fmla="*/ 428628 h 571504"/>
                  <a:gd name="connsiteX7" fmla="*/ 0 w 1000132"/>
                  <a:gd name="connsiteY7" fmla="*/ 142876 h 571504"/>
                  <a:gd name="connsiteX0" fmla="*/ 0 w 1000132"/>
                  <a:gd name="connsiteY0" fmla="*/ 0 h 428628"/>
                  <a:gd name="connsiteX1" fmla="*/ 714380 w 1000132"/>
                  <a:gd name="connsiteY1" fmla="*/ 0 h 428628"/>
                  <a:gd name="connsiteX2" fmla="*/ 1000132 w 1000132"/>
                  <a:gd name="connsiteY2" fmla="*/ 142876 h 428628"/>
                  <a:gd name="connsiteX3" fmla="*/ 714380 w 1000132"/>
                  <a:gd name="connsiteY3" fmla="*/ 428628 h 428628"/>
                  <a:gd name="connsiteX4" fmla="*/ 714380 w 1000132"/>
                  <a:gd name="connsiteY4" fmla="*/ 285752 h 428628"/>
                  <a:gd name="connsiteX5" fmla="*/ 0 w 1000132"/>
                  <a:gd name="connsiteY5" fmla="*/ 285752 h 428628"/>
                  <a:gd name="connsiteX6" fmla="*/ 0 w 1000132"/>
                  <a:gd name="connsiteY6" fmla="*/ 0 h 428628"/>
                  <a:gd name="connsiteX0" fmla="*/ 0 w 1000132"/>
                  <a:gd name="connsiteY0" fmla="*/ 0 h 428628"/>
                  <a:gd name="connsiteX1" fmla="*/ 1000132 w 1000132"/>
                  <a:gd name="connsiteY1" fmla="*/ 142876 h 428628"/>
                  <a:gd name="connsiteX2" fmla="*/ 714380 w 1000132"/>
                  <a:gd name="connsiteY2" fmla="*/ 428628 h 428628"/>
                  <a:gd name="connsiteX3" fmla="*/ 714380 w 1000132"/>
                  <a:gd name="connsiteY3" fmla="*/ 285752 h 428628"/>
                  <a:gd name="connsiteX4" fmla="*/ 0 w 1000132"/>
                  <a:gd name="connsiteY4" fmla="*/ 285752 h 428628"/>
                  <a:gd name="connsiteX5" fmla="*/ 0 w 1000132"/>
                  <a:gd name="connsiteY5" fmla="*/ 0 h 428628"/>
                  <a:gd name="connsiteX0" fmla="*/ 0 w 1000132"/>
                  <a:gd name="connsiteY0" fmla="*/ 11134 h 439762"/>
                  <a:gd name="connsiteX1" fmla="*/ 1000132 w 1000132"/>
                  <a:gd name="connsiteY1" fmla="*/ 0 h 439762"/>
                  <a:gd name="connsiteX2" fmla="*/ 714380 w 1000132"/>
                  <a:gd name="connsiteY2" fmla="*/ 439762 h 439762"/>
                  <a:gd name="connsiteX3" fmla="*/ 714380 w 1000132"/>
                  <a:gd name="connsiteY3" fmla="*/ 296886 h 439762"/>
                  <a:gd name="connsiteX4" fmla="*/ 0 w 1000132"/>
                  <a:gd name="connsiteY4" fmla="*/ 296886 h 439762"/>
                  <a:gd name="connsiteX5" fmla="*/ 0 w 1000132"/>
                  <a:gd name="connsiteY5" fmla="*/ 11134 h 439762"/>
                  <a:gd name="connsiteX0" fmla="*/ 0 w 1000132"/>
                  <a:gd name="connsiteY0" fmla="*/ 11134 h 439762"/>
                  <a:gd name="connsiteX1" fmla="*/ 1000132 w 1000132"/>
                  <a:gd name="connsiteY1" fmla="*/ 0 h 439762"/>
                  <a:gd name="connsiteX2" fmla="*/ 714380 w 1000132"/>
                  <a:gd name="connsiteY2" fmla="*/ 439762 h 439762"/>
                  <a:gd name="connsiteX3" fmla="*/ 714380 w 1000132"/>
                  <a:gd name="connsiteY3" fmla="*/ 296886 h 439762"/>
                  <a:gd name="connsiteX4" fmla="*/ 0 w 1000132"/>
                  <a:gd name="connsiteY4" fmla="*/ 296886 h 439762"/>
                  <a:gd name="connsiteX5" fmla="*/ 0 w 1000132"/>
                  <a:gd name="connsiteY5" fmla="*/ 11134 h 43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132" h="439762">
                    <a:moveTo>
                      <a:pt x="0" y="11134"/>
                    </a:moveTo>
                    <a:lnTo>
                      <a:pt x="1000132" y="0"/>
                    </a:lnTo>
                    <a:lnTo>
                      <a:pt x="714380" y="439762"/>
                    </a:lnTo>
                    <a:lnTo>
                      <a:pt x="714380" y="296886"/>
                    </a:lnTo>
                    <a:lnTo>
                      <a:pt x="0" y="296886"/>
                    </a:lnTo>
                    <a:lnTo>
                      <a:pt x="0" y="11134"/>
                    </a:lnTo>
                    <a:close/>
                  </a:path>
                </a:pathLst>
              </a:custGeom>
              <a:solidFill>
                <a:srgbClr val="00B0F0"/>
              </a:solidFill>
              <a:ln w="114300" cap="sq" cmpd="sng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4039388" y="1131874"/>
                <a:ext cx="1000132" cy="439762"/>
              </a:xfrm>
              <a:custGeom>
                <a:avLst/>
                <a:gdLst>
                  <a:gd name="connsiteX0" fmla="*/ 0 w 1000132"/>
                  <a:gd name="connsiteY0" fmla="*/ 142876 h 571504"/>
                  <a:gd name="connsiteX1" fmla="*/ 714380 w 1000132"/>
                  <a:gd name="connsiteY1" fmla="*/ 142876 h 571504"/>
                  <a:gd name="connsiteX2" fmla="*/ 714380 w 1000132"/>
                  <a:gd name="connsiteY2" fmla="*/ 0 h 571504"/>
                  <a:gd name="connsiteX3" fmla="*/ 1000132 w 1000132"/>
                  <a:gd name="connsiteY3" fmla="*/ 285752 h 571504"/>
                  <a:gd name="connsiteX4" fmla="*/ 714380 w 1000132"/>
                  <a:gd name="connsiteY4" fmla="*/ 571504 h 571504"/>
                  <a:gd name="connsiteX5" fmla="*/ 714380 w 1000132"/>
                  <a:gd name="connsiteY5" fmla="*/ 428628 h 571504"/>
                  <a:gd name="connsiteX6" fmla="*/ 0 w 1000132"/>
                  <a:gd name="connsiteY6" fmla="*/ 428628 h 571504"/>
                  <a:gd name="connsiteX7" fmla="*/ 0 w 1000132"/>
                  <a:gd name="connsiteY7" fmla="*/ 142876 h 571504"/>
                  <a:gd name="connsiteX0" fmla="*/ 0 w 1000132"/>
                  <a:gd name="connsiteY0" fmla="*/ 0 h 428628"/>
                  <a:gd name="connsiteX1" fmla="*/ 714380 w 1000132"/>
                  <a:gd name="connsiteY1" fmla="*/ 0 h 428628"/>
                  <a:gd name="connsiteX2" fmla="*/ 1000132 w 1000132"/>
                  <a:gd name="connsiteY2" fmla="*/ 142876 h 428628"/>
                  <a:gd name="connsiteX3" fmla="*/ 714380 w 1000132"/>
                  <a:gd name="connsiteY3" fmla="*/ 428628 h 428628"/>
                  <a:gd name="connsiteX4" fmla="*/ 714380 w 1000132"/>
                  <a:gd name="connsiteY4" fmla="*/ 285752 h 428628"/>
                  <a:gd name="connsiteX5" fmla="*/ 0 w 1000132"/>
                  <a:gd name="connsiteY5" fmla="*/ 285752 h 428628"/>
                  <a:gd name="connsiteX6" fmla="*/ 0 w 1000132"/>
                  <a:gd name="connsiteY6" fmla="*/ 0 h 428628"/>
                  <a:gd name="connsiteX0" fmla="*/ 0 w 1000132"/>
                  <a:gd name="connsiteY0" fmla="*/ 0 h 428628"/>
                  <a:gd name="connsiteX1" fmla="*/ 1000132 w 1000132"/>
                  <a:gd name="connsiteY1" fmla="*/ 142876 h 428628"/>
                  <a:gd name="connsiteX2" fmla="*/ 714380 w 1000132"/>
                  <a:gd name="connsiteY2" fmla="*/ 428628 h 428628"/>
                  <a:gd name="connsiteX3" fmla="*/ 714380 w 1000132"/>
                  <a:gd name="connsiteY3" fmla="*/ 285752 h 428628"/>
                  <a:gd name="connsiteX4" fmla="*/ 0 w 1000132"/>
                  <a:gd name="connsiteY4" fmla="*/ 285752 h 428628"/>
                  <a:gd name="connsiteX5" fmla="*/ 0 w 1000132"/>
                  <a:gd name="connsiteY5" fmla="*/ 0 h 428628"/>
                  <a:gd name="connsiteX0" fmla="*/ 0 w 1000132"/>
                  <a:gd name="connsiteY0" fmla="*/ 11134 h 439762"/>
                  <a:gd name="connsiteX1" fmla="*/ 1000132 w 1000132"/>
                  <a:gd name="connsiteY1" fmla="*/ 0 h 439762"/>
                  <a:gd name="connsiteX2" fmla="*/ 714380 w 1000132"/>
                  <a:gd name="connsiteY2" fmla="*/ 439762 h 439762"/>
                  <a:gd name="connsiteX3" fmla="*/ 714380 w 1000132"/>
                  <a:gd name="connsiteY3" fmla="*/ 296886 h 439762"/>
                  <a:gd name="connsiteX4" fmla="*/ 0 w 1000132"/>
                  <a:gd name="connsiteY4" fmla="*/ 296886 h 439762"/>
                  <a:gd name="connsiteX5" fmla="*/ 0 w 1000132"/>
                  <a:gd name="connsiteY5" fmla="*/ 11134 h 439762"/>
                  <a:gd name="connsiteX0" fmla="*/ 0 w 1000132"/>
                  <a:gd name="connsiteY0" fmla="*/ 11134 h 439762"/>
                  <a:gd name="connsiteX1" fmla="*/ 1000132 w 1000132"/>
                  <a:gd name="connsiteY1" fmla="*/ 0 h 439762"/>
                  <a:gd name="connsiteX2" fmla="*/ 714380 w 1000132"/>
                  <a:gd name="connsiteY2" fmla="*/ 439762 h 439762"/>
                  <a:gd name="connsiteX3" fmla="*/ 714380 w 1000132"/>
                  <a:gd name="connsiteY3" fmla="*/ 296886 h 439762"/>
                  <a:gd name="connsiteX4" fmla="*/ 0 w 1000132"/>
                  <a:gd name="connsiteY4" fmla="*/ 296886 h 439762"/>
                  <a:gd name="connsiteX5" fmla="*/ 0 w 1000132"/>
                  <a:gd name="connsiteY5" fmla="*/ 11134 h 43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132" h="439762">
                    <a:moveTo>
                      <a:pt x="0" y="11134"/>
                    </a:moveTo>
                    <a:lnTo>
                      <a:pt x="1000132" y="0"/>
                    </a:lnTo>
                    <a:lnTo>
                      <a:pt x="714380" y="439762"/>
                    </a:lnTo>
                    <a:lnTo>
                      <a:pt x="714380" y="296886"/>
                    </a:lnTo>
                    <a:lnTo>
                      <a:pt x="0" y="296886"/>
                    </a:lnTo>
                    <a:lnTo>
                      <a:pt x="0" y="1113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2646347" y="2274882"/>
              <a:ext cx="2000264" cy="164307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200000"/>
                </a:lnSpc>
              </a:pPr>
              <a:r>
                <a:rPr lang="zh-CN" altLang="en-US" sz="25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新能源发电</a:t>
              </a:r>
            </a:p>
          </p:txBody>
        </p:sp>
        <p:grpSp>
          <p:nvGrpSpPr>
            <p:cNvPr id="8" name="组合 22"/>
            <p:cNvGrpSpPr/>
            <p:nvPr/>
          </p:nvGrpSpPr>
          <p:grpSpPr>
            <a:xfrm>
              <a:off x="4003669" y="3203576"/>
              <a:ext cx="1000132" cy="439762"/>
              <a:chOff x="3789355" y="4096551"/>
              <a:chExt cx="1000132" cy="439762"/>
            </a:xfrm>
          </p:grpSpPr>
          <p:sp>
            <p:nvSpPr>
              <p:cNvPr id="9" name="任意多边形 8"/>
              <p:cNvSpPr/>
              <p:nvPr/>
            </p:nvSpPr>
            <p:spPr>
              <a:xfrm rot="10800000">
                <a:off x="3789355" y="4096551"/>
                <a:ext cx="782675" cy="439762"/>
              </a:xfrm>
              <a:custGeom>
                <a:avLst/>
                <a:gdLst>
                  <a:gd name="connsiteX0" fmla="*/ 0 w 1000132"/>
                  <a:gd name="connsiteY0" fmla="*/ 142876 h 571504"/>
                  <a:gd name="connsiteX1" fmla="*/ 714380 w 1000132"/>
                  <a:gd name="connsiteY1" fmla="*/ 142876 h 571504"/>
                  <a:gd name="connsiteX2" fmla="*/ 714380 w 1000132"/>
                  <a:gd name="connsiteY2" fmla="*/ 0 h 571504"/>
                  <a:gd name="connsiteX3" fmla="*/ 1000132 w 1000132"/>
                  <a:gd name="connsiteY3" fmla="*/ 285752 h 571504"/>
                  <a:gd name="connsiteX4" fmla="*/ 714380 w 1000132"/>
                  <a:gd name="connsiteY4" fmla="*/ 571504 h 571504"/>
                  <a:gd name="connsiteX5" fmla="*/ 714380 w 1000132"/>
                  <a:gd name="connsiteY5" fmla="*/ 428628 h 571504"/>
                  <a:gd name="connsiteX6" fmla="*/ 0 w 1000132"/>
                  <a:gd name="connsiteY6" fmla="*/ 428628 h 571504"/>
                  <a:gd name="connsiteX7" fmla="*/ 0 w 1000132"/>
                  <a:gd name="connsiteY7" fmla="*/ 142876 h 571504"/>
                  <a:gd name="connsiteX0" fmla="*/ 0 w 1000132"/>
                  <a:gd name="connsiteY0" fmla="*/ 0 h 428628"/>
                  <a:gd name="connsiteX1" fmla="*/ 714380 w 1000132"/>
                  <a:gd name="connsiteY1" fmla="*/ 0 h 428628"/>
                  <a:gd name="connsiteX2" fmla="*/ 1000132 w 1000132"/>
                  <a:gd name="connsiteY2" fmla="*/ 142876 h 428628"/>
                  <a:gd name="connsiteX3" fmla="*/ 714380 w 1000132"/>
                  <a:gd name="connsiteY3" fmla="*/ 428628 h 428628"/>
                  <a:gd name="connsiteX4" fmla="*/ 714380 w 1000132"/>
                  <a:gd name="connsiteY4" fmla="*/ 285752 h 428628"/>
                  <a:gd name="connsiteX5" fmla="*/ 0 w 1000132"/>
                  <a:gd name="connsiteY5" fmla="*/ 285752 h 428628"/>
                  <a:gd name="connsiteX6" fmla="*/ 0 w 1000132"/>
                  <a:gd name="connsiteY6" fmla="*/ 0 h 428628"/>
                  <a:gd name="connsiteX0" fmla="*/ 0 w 1000132"/>
                  <a:gd name="connsiteY0" fmla="*/ 0 h 428628"/>
                  <a:gd name="connsiteX1" fmla="*/ 1000132 w 1000132"/>
                  <a:gd name="connsiteY1" fmla="*/ 142876 h 428628"/>
                  <a:gd name="connsiteX2" fmla="*/ 714380 w 1000132"/>
                  <a:gd name="connsiteY2" fmla="*/ 428628 h 428628"/>
                  <a:gd name="connsiteX3" fmla="*/ 714380 w 1000132"/>
                  <a:gd name="connsiteY3" fmla="*/ 285752 h 428628"/>
                  <a:gd name="connsiteX4" fmla="*/ 0 w 1000132"/>
                  <a:gd name="connsiteY4" fmla="*/ 285752 h 428628"/>
                  <a:gd name="connsiteX5" fmla="*/ 0 w 1000132"/>
                  <a:gd name="connsiteY5" fmla="*/ 0 h 428628"/>
                  <a:gd name="connsiteX0" fmla="*/ 0 w 1000132"/>
                  <a:gd name="connsiteY0" fmla="*/ 11134 h 439762"/>
                  <a:gd name="connsiteX1" fmla="*/ 1000132 w 1000132"/>
                  <a:gd name="connsiteY1" fmla="*/ 0 h 439762"/>
                  <a:gd name="connsiteX2" fmla="*/ 714380 w 1000132"/>
                  <a:gd name="connsiteY2" fmla="*/ 439762 h 439762"/>
                  <a:gd name="connsiteX3" fmla="*/ 714380 w 1000132"/>
                  <a:gd name="connsiteY3" fmla="*/ 296886 h 439762"/>
                  <a:gd name="connsiteX4" fmla="*/ 0 w 1000132"/>
                  <a:gd name="connsiteY4" fmla="*/ 296886 h 439762"/>
                  <a:gd name="connsiteX5" fmla="*/ 0 w 1000132"/>
                  <a:gd name="connsiteY5" fmla="*/ 11134 h 439762"/>
                  <a:gd name="connsiteX0" fmla="*/ 0 w 1000132"/>
                  <a:gd name="connsiteY0" fmla="*/ 11134 h 439762"/>
                  <a:gd name="connsiteX1" fmla="*/ 1000132 w 1000132"/>
                  <a:gd name="connsiteY1" fmla="*/ 0 h 439762"/>
                  <a:gd name="connsiteX2" fmla="*/ 714380 w 1000132"/>
                  <a:gd name="connsiteY2" fmla="*/ 439762 h 439762"/>
                  <a:gd name="connsiteX3" fmla="*/ 714380 w 1000132"/>
                  <a:gd name="connsiteY3" fmla="*/ 296886 h 439762"/>
                  <a:gd name="connsiteX4" fmla="*/ 0 w 1000132"/>
                  <a:gd name="connsiteY4" fmla="*/ 296886 h 439762"/>
                  <a:gd name="connsiteX5" fmla="*/ 0 w 1000132"/>
                  <a:gd name="connsiteY5" fmla="*/ 11134 h 439762"/>
                  <a:gd name="connsiteX0" fmla="*/ 0 w 1000132"/>
                  <a:gd name="connsiteY0" fmla="*/ 11134 h 439762"/>
                  <a:gd name="connsiteX1" fmla="*/ 1000132 w 1000132"/>
                  <a:gd name="connsiteY1" fmla="*/ 0 h 439762"/>
                  <a:gd name="connsiteX2" fmla="*/ 714380 w 1000132"/>
                  <a:gd name="connsiteY2" fmla="*/ 439762 h 439762"/>
                  <a:gd name="connsiteX3" fmla="*/ 714380 w 1000132"/>
                  <a:gd name="connsiteY3" fmla="*/ 296886 h 439762"/>
                  <a:gd name="connsiteX4" fmla="*/ 217457 w 1000132"/>
                  <a:gd name="connsiteY4" fmla="*/ 296886 h 439762"/>
                  <a:gd name="connsiteX5" fmla="*/ 0 w 1000132"/>
                  <a:gd name="connsiteY5" fmla="*/ 11134 h 439762"/>
                  <a:gd name="connsiteX0" fmla="*/ 0 w 782675"/>
                  <a:gd name="connsiteY0" fmla="*/ 11134 h 439762"/>
                  <a:gd name="connsiteX1" fmla="*/ 782675 w 782675"/>
                  <a:gd name="connsiteY1" fmla="*/ 0 h 439762"/>
                  <a:gd name="connsiteX2" fmla="*/ 496923 w 782675"/>
                  <a:gd name="connsiteY2" fmla="*/ 439762 h 439762"/>
                  <a:gd name="connsiteX3" fmla="*/ 496923 w 782675"/>
                  <a:gd name="connsiteY3" fmla="*/ 296886 h 439762"/>
                  <a:gd name="connsiteX4" fmla="*/ 0 w 782675"/>
                  <a:gd name="connsiteY4" fmla="*/ 296886 h 439762"/>
                  <a:gd name="connsiteX5" fmla="*/ 0 w 782675"/>
                  <a:gd name="connsiteY5" fmla="*/ 11134 h 43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675" h="439762">
                    <a:moveTo>
                      <a:pt x="0" y="11134"/>
                    </a:moveTo>
                    <a:lnTo>
                      <a:pt x="782675" y="0"/>
                    </a:lnTo>
                    <a:lnTo>
                      <a:pt x="496923" y="439762"/>
                    </a:lnTo>
                    <a:lnTo>
                      <a:pt x="496923" y="296886"/>
                    </a:lnTo>
                    <a:lnTo>
                      <a:pt x="0" y="296886"/>
                    </a:lnTo>
                    <a:lnTo>
                      <a:pt x="0" y="11134"/>
                    </a:lnTo>
                    <a:close/>
                  </a:path>
                </a:pathLst>
              </a:custGeom>
              <a:solidFill>
                <a:srgbClr val="92CE0C"/>
              </a:solidFill>
              <a:ln w="114300" cap="sq" cmpd="sng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 rot="10800000">
                <a:off x="3789355" y="4096551"/>
                <a:ext cx="1000132" cy="439762"/>
              </a:xfrm>
              <a:custGeom>
                <a:avLst/>
                <a:gdLst>
                  <a:gd name="connsiteX0" fmla="*/ 0 w 1000132"/>
                  <a:gd name="connsiteY0" fmla="*/ 142876 h 571504"/>
                  <a:gd name="connsiteX1" fmla="*/ 714380 w 1000132"/>
                  <a:gd name="connsiteY1" fmla="*/ 142876 h 571504"/>
                  <a:gd name="connsiteX2" fmla="*/ 714380 w 1000132"/>
                  <a:gd name="connsiteY2" fmla="*/ 0 h 571504"/>
                  <a:gd name="connsiteX3" fmla="*/ 1000132 w 1000132"/>
                  <a:gd name="connsiteY3" fmla="*/ 285752 h 571504"/>
                  <a:gd name="connsiteX4" fmla="*/ 714380 w 1000132"/>
                  <a:gd name="connsiteY4" fmla="*/ 571504 h 571504"/>
                  <a:gd name="connsiteX5" fmla="*/ 714380 w 1000132"/>
                  <a:gd name="connsiteY5" fmla="*/ 428628 h 571504"/>
                  <a:gd name="connsiteX6" fmla="*/ 0 w 1000132"/>
                  <a:gd name="connsiteY6" fmla="*/ 428628 h 571504"/>
                  <a:gd name="connsiteX7" fmla="*/ 0 w 1000132"/>
                  <a:gd name="connsiteY7" fmla="*/ 142876 h 571504"/>
                  <a:gd name="connsiteX0" fmla="*/ 0 w 1000132"/>
                  <a:gd name="connsiteY0" fmla="*/ 0 h 428628"/>
                  <a:gd name="connsiteX1" fmla="*/ 714380 w 1000132"/>
                  <a:gd name="connsiteY1" fmla="*/ 0 h 428628"/>
                  <a:gd name="connsiteX2" fmla="*/ 1000132 w 1000132"/>
                  <a:gd name="connsiteY2" fmla="*/ 142876 h 428628"/>
                  <a:gd name="connsiteX3" fmla="*/ 714380 w 1000132"/>
                  <a:gd name="connsiteY3" fmla="*/ 428628 h 428628"/>
                  <a:gd name="connsiteX4" fmla="*/ 714380 w 1000132"/>
                  <a:gd name="connsiteY4" fmla="*/ 285752 h 428628"/>
                  <a:gd name="connsiteX5" fmla="*/ 0 w 1000132"/>
                  <a:gd name="connsiteY5" fmla="*/ 285752 h 428628"/>
                  <a:gd name="connsiteX6" fmla="*/ 0 w 1000132"/>
                  <a:gd name="connsiteY6" fmla="*/ 0 h 428628"/>
                  <a:gd name="connsiteX0" fmla="*/ 0 w 1000132"/>
                  <a:gd name="connsiteY0" fmla="*/ 0 h 428628"/>
                  <a:gd name="connsiteX1" fmla="*/ 1000132 w 1000132"/>
                  <a:gd name="connsiteY1" fmla="*/ 142876 h 428628"/>
                  <a:gd name="connsiteX2" fmla="*/ 714380 w 1000132"/>
                  <a:gd name="connsiteY2" fmla="*/ 428628 h 428628"/>
                  <a:gd name="connsiteX3" fmla="*/ 714380 w 1000132"/>
                  <a:gd name="connsiteY3" fmla="*/ 285752 h 428628"/>
                  <a:gd name="connsiteX4" fmla="*/ 0 w 1000132"/>
                  <a:gd name="connsiteY4" fmla="*/ 285752 h 428628"/>
                  <a:gd name="connsiteX5" fmla="*/ 0 w 1000132"/>
                  <a:gd name="connsiteY5" fmla="*/ 0 h 428628"/>
                  <a:gd name="connsiteX0" fmla="*/ 0 w 1000132"/>
                  <a:gd name="connsiteY0" fmla="*/ 11134 h 439762"/>
                  <a:gd name="connsiteX1" fmla="*/ 1000132 w 1000132"/>
                  <a:gd name="connsiteY1" fmla="*/ 0 h 439762"/>
                  <a:gd name="connsiteX2" fmla="*/ 714380 w 1000132"/>
                  <a:gd name="connsiteY2" fmla="*/ 439762 h 439762"/>
                  <a:gd name="connsiteX3" fmla="*/ 714380 w 1000132"/>
                  <a:gd name="connsiteY3" fmla="*/ 296886 h 439762"/>
                  <a:gd name="connsiteX4" fmla="*/ 0 w 1000132"/>
                  <a:gd name="connsiteY4" fmla="*/ 296886 h 439762"/>
                  <a:gd name="connsiteX5" fmla="*/ 0 w 1000132"/>
                  <a:gd name="connsiteY5" fmla="*/ 11134 h 439762"/>
                  <a:gd name="connsiteX0" fmla="*/ 0 w 1000132"/>
                  <a:gd name="connsiteY0" fmla="*/ 11134 h 439762"/>
                  <a:gd name="connsiteX1" fmla="*/ 1000132 w 1000132"/>
                  <a:gd name="connsiteY1" fmla="*/ 0 h 439762"/>
                  <a:gd name="connsiteX2" fmla="*/ 714380 w 1000132"/>
                  <a:gd name="connsiteY2" fmla="*/ 439762 h 439762"/>
                  <a:gd name="connsiteX3" fmla="*/ 714380 w 1000132"/>
                  <a:gd name="connsiteY3" fmla="*/ 296886 h 439762"/>
                  <a:gd name="connsiteX4" fmla="*/ 0 w 1000132"/>
                  <a:gd name="connsiteY4" fmla="*/ 296886 h 439762"/>
                  <a:gd name="connsiteX5" fmla="*/ 0 w 1000132"/>
                  <a:gd name="connsiteY5" fmla="*/ 11134 h 43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132" h="439762">
                    <a:moveTo>
                      <a:pt x="0" y="11134"/>
                    </a:moveTo>
                    <a:lnTo>
                      <a:pt x="1000132" y="0"/>
                    </a:lnTo>
                    <a:lnTo>
                      <a:pt x="714380" y="439762"/>
                    </a:lnTo>
                    <a:lnTo>
                      <a:pt x="714380" y="296886"/>
                    </a:lnTo>
                    <a:lnTo>
                      <a:pt x="0" y="296886"/>
                    </a:lnTo>
                    <a:lnTo>
                      <a:pt x="0" y="11134"/>
                    </a:lnTo>
                    <a:close/>
                  </a:path>
                </a:pathLst>
              </a:custGeom>
              <a:solidFill>
                <a:srgbClr val="92CE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42910" y="4387067"/>
            <a:ext cx="9622954" cy="2322522"/>
            <a:chOff x="642910" y="1923243"/>
            <a:chExt cx="9622954" cy="2322522"/>
          </a:xfrm>
        </p:grpSpPr>
        <p:grpSp>
          <p:nvGrpSpPr>
            <p:cNvPr id="14" name="组合 13"/>
            <p:cNvGrpSpPr/>
            <p:nvPr/>
          </p:nvGrpSpPr>
          <p:grpSpPr>
            <a:xfrm>
              <a:off x="642910" y="1923243"/>
              <a:ext cx="9622954" cy="2322522"/>
              <a:chOff x="642910" y="2285203"/>
              <a:chExt cx="8123237" cy="1960562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42910" y="2428078"/>
                <a:ext cx="7215187" cy="1714500"/>
              </a:xfrm>
              <a:prstGeom prst="rect">
                <a:avLst/>
              </a:prstGeom>
              <a:solidFill>
                <a:srgbClr val="00B0F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410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17" name="组合 24"/>
              <p:cNvGrpSpPr>
                <a:grpSpLocks/>
              </p:cNvGrpSpPr>
              <p:nvPr/>
            </p:nvGrpSpPr>
            <p:grpSpPr bwMode="auto">
              <a:xfrm>
                <a:off x="6746847" y="2285203"/>
                <a:ext cx="2019300" cy="1960562"/>
                <a:chOff x="574645" y="1785926"/>
                <a:chExt cx="2133484" cy="2071702"/>
              </a:xfrm>
            </p:grpSpPr>
            <p:pic>
              <p:nvPicPr>
                <p:cNvPr id="19" name="Picture 6" descr="E:\资料收集\PPT\图片素材\content (2)(1) [转换]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74645" y="1785926"/>
                  <a:ext cx="2133484" cy="20717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1047554" y="2581151"/>
                  <a:ext cx="1176513" cy="3843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lvl="0" algn="ctr"/>
                  <a:r>
                    <a:rPr lang="zh-CN" altLang="en-US" b="1" dirty="0" smtClean="0">
                      <a:latin typeface="微软雅黑" pitchFamily="34" charset="-122"/>
                      <a:ea typeface="微软雅黑" pitchFamily="34" charset="-122"/>
                    </a:rPr>
                    <a:t>合作伙伴</a:t>
                  </a:r>
                  <a:endParaRPr lang="zh-CN" altLang="en-US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18" name="圆角矩形 17"/>
              <p:cNvSpPr/>
              <p:nvPr/>
            </p:nvSpPr>
            <p:spPr>
              <a:xfrm>
                <a:off x="754134" y="2526421"/>
                <a:ext cx="2932584" cy="1507614"/>
              </a:xfrm>
              <a:prstGeom prst="roundRect">
                <a:avLst>
                  <a:gd name="adj" fmla="val 127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chemeClr val="bg1"/>
                  </a:gs>
                </a:gsLst>
                <a:lin ang="3000000" scaled="0"/>
              </a:gradFill>
              <a:ln>
                <a:noFill/>
              </a:ln>
              <a:effectLst>
                <a:outerShdw blurRad="241300" dist="152400" dir="2700000" sx="97000" sy="97000" algn="tl" rotWithShape="0">
                  <a:prstClr val="black">
                    <a:alpha val="4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864108" fontAlgn="auto">
                  <a:spcBef>
                    <a:spcPts val="150"/>
                  </a:spcBef>
                  <a:spcAft>
                    <a:spcPts val="0"/>
                  </a:spcAft>
                  <a:defRPr/>
                </a:pPr>
                <a:r>
                  <a:rPr lang="zh-CN" altLang="en-US" sz="1500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战略合作客户：</a:t>
                </a:r>
                <a:endParaRPr lang="en-US" altLang="zh-CN" sz="15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defTabSz="864108">
                  <a:spcBef>
                    <a:spcPts val="150"/>
                  </a:spcBef>
                  <a:defRPr/>
                </a:pPr>
                <a:r>
                  <a:rPr lang="zh-CN" altLang="en-US" sz="15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青岛城市建设投资集团</a:t>
                </a:r>
                <a:endParaRPr lang="en-US" altLang="zh-CN" sz="15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defTabSz="864108">
                  <a:spcBef>
                    <a:spcPts val="150"/>
                  </a:spcBef>
                  <a:defRPr/>
                </a:pPr>
                <a:r>
                  <a:rPr lang="zh-CN" altLang="en-US" sz="1500" dirty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中民新能投资有限公司</a:t>
                </a:r>
                <a:endParaRPr lang="en-US" altLang="zh-CN" sz="15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defTabSz="864108">
                  <a:spcBef>
                    <a:spcPts val="150"/>
                  </a:spcBef>
                  <a:defRPr/>
                </a:pPr>
                <a:r>
                  <a:rPr lang="zh-CN" altLang="en-US" sz="15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东方日升新能源股份有限公司</a:t>
                </a:r>
                <a:endParaRPr lang="en-US" altLang="zh-CN" sz="15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defTabSz="864108">
                  <a:spcBef>
                    <a:spcPts val="150"/>
                  </a:spcBef>
                  <a:defRPr/>
                </a:pPr>
                <a:r>
                  <a:rPr lang="zh-CN" altLang="en-US" sz="15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青岛昌盛日电太阳能科技股份有限公司</a:t>
                </a:r>
                <a:endParaRPr lang="en-US" altLang="zh-CN" sz="15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defTabSz="864108">
                  <a:spcBef>
                    <a:spcPts val="150"/>
                  </a:spcBef>
                  <a:defRPr/>
                </a:pPr>
                <a:r>
                  <a:rPr lang="zh-CN" altLang="en-US" sz="1500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振发能源集团</a:t>
                </a:r>
                <a:endParaRPr lang="en-US" altLang="zh-CN" sz="15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4346568" y="2208995"/>
              <a:ext cx="3474000" cy="1785950"/>
            </a:xfrm>
            <a:prstGeom prst="roundRect">
              <a:avLst>
                <a:gd name="adj" fmla="val 1270"/>
              </a:avLst>
            </a:prstGeom>
            <a:gradFill>
              <a:gsLst>
                <a:gs pos="0">
                  <a:srgbClr val="F2F2F2"/>
                </a:gs>
                <a:gs pos="100000">
                  <a:schemeClr val="bg1"/>
                </a:gs>
              </a:gsLst>
              <a:lin ang="3000000" scaled="0"/>
            </a:gradFill>
            <a:ln>
              <a:noFill/>
            </a:ln>
            <a:effectLst>
              <a:outerShdw blurRad="241300" dist="152400" dir="2700000" sx="97000" sy="97000" algn="tl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64108" fontAlgn="auto">
                <a:spcBef>
                  <a:spcPts val="150"/>
                </a:spcBef>
                <a:spcAft>
                  <a:spcPts val="0"/>
                </a:spcAft>
                <a:defRPr/>
              </a:pPr>
              <a:r>
                <a:rPr lang="zh-CN" altLang="en-US" sz="15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新能源产业投放：</a:t>
              </a:r>
              <a:endParaRPr lang="en-US" altLang="zh-CN" sz="15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defTabSz="864108">
                <a:spcBef>
                  <a:spcPts val="150"/>
                </a:spcBef>
                <a:defRPr/>
              </a:pPr>
              <a:r>
                <a:rPr lang="zh-CN" altLang="en-US" sz="15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光伏发电站项目授信</a:t>
              </a:r>
              <a:r>
                <a:rPr lang="en-US" altLang="zh-CN" sz="15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83</a:t>
              </a:r>
              <a:r>
                <a:rPr lang="zh-CN" altLang="en-US" sz="15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亿元</a:t>
              </a:r>
              <a:endParaRPr lang="en-US" altLang="zh-CN" sz="15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defTabSz="864108">
                <a:spcBef>
                  <a:spcPts val="150"/>
                </a:spcBef>
                <a:defRPr/>
              </a:pPr>
              <a:r>
                <a:rPr lang="zh-CN" altLang="en-US" sz="15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光伏供应链授信</a:t>
              </a:r>
              <a:r>
                <a:rPr lang="en-US" altLang="zh-CN" sz="15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7.9</a:t>
              </a:r>
              <a:r>
                <a:rPr lang="zh-CN" altLang="en-US" sz="15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亿元</a:t>
              </a:r>
              <a:endParaRPr lang="en-US" altLang="zh-CN" sz="15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03758" y="2994813"/>
            <a:ext cx="4714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围绕光伏电站项目为核心客户，提供最长</a:t>
            </a:r>
            <a:r>
              <a:rPr lang="en-US" sz="1900" dirty="0" smtClean="0"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年期融资解决方案；</a:t>
            </a:r>
            <a:endParaRPr lang="en-US" altLang="zh-CN" sz="19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针对光伏电站的供应链，可通过租赁、保理灵活提供</a:t>
            </a:r>
            <a:r>
              <a:rPr lang="en-US" sz="19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sz="1900" dirty="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个月短期融资方案。</a:t>
            </a:r>
            <a:endParaRPr lang="zh-CN" altLang="en-US" sz="1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488916" y="993776"/>
            <a:ext cx="9572625" cy="1706736"/>
          </a:xfrm>
          <a:prstGeom prst="rect">
            <a:avLst/>
          </a:prstGeom>
        </p:spPr>
        <p:txBody>
          <a:bodyPr vert="horz" lIns="112334" tIns="56167" rIns="112334" bIns="56167" rtlCol="0">
            <a:noAutofit/>
          </a:bodyPr>
          <a:lstStyle>
            <a:lvl1pPr marL="0" indent="542925" algn="l" defTabSz="1123340" rtl="0" eaLnBrk="1" latinLnBrk="0" hangingPunct="1">
              <a:lnSpc>
                <a:spcPct val="111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0" indent="542925" algn="l" defTabSz="1123340" rtl="0" eaLnBrk="1" latinLnBrk="0" hangingPunct="1">
              <a:lnSpc>
                <a:spcPct val="111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404176" indent="-280835" algn="l" defTabSz="11233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965846" indent="-280835" algn="l" defTabSz="11233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527516" indent="-280835" algn="l" defTabSz="11233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3089186" indent="-280835" algn="l" defTabSz="11233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856" indent="-280835" algn="l" defTabSz="11233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2527" indent="-280835" algn="l" defTabSz="11233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4197" indent="-280835" algn="l" defTabSz="11233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、公司定位</a:t>
            </a:r>
            <a:r>
              <a:rPr lang="en-US" altLang="zh-CN" b="1" dirty="0">
                <a:solidFill>
                  <a:srgbClr val="FF0000"/>
                </a:solidFill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</a:rPr>
              <a:t>新能源产业金融解决方案服务商</a:t>
            </a:r>
          </a:p>
          <a:p>
            <a:pPr lvl="0"/>
            <a:r>
              <a:rPr lang="zh-CN" altLang="en-US" dirty="0" smtClean="0">
                <a:solidFill>
                  <a:prstClr val="black"/>
                </a:solidFill>
              </a:rPr>
              <a:t>公司秉持</a:t>
            </a:r>
            <a:r>
              <a:rPr lang="zh-CN" altLang="en-US" dirty="0">
                <a:solidFill>
                  <a:prstClr val="black"/>
                </a:solidFill>
              </a:rPr>
              <a:t>“融通资源</a:t>
            </a:r>
            <a:r>
              <a:rPr lang="en-US" altLang="zh-CN" dirty="0">
                <a:solidFill>
                  <a:prstClr val="black"/>
                </a:solidFill>
              </a:rPr>
              <a:t>  </a:t>
            </a:r>
            <a:r>
              <a:rPr lang="zh-CN" altLang="en-US" dirty="0">
                <a:solidFill>
                  <a:prstClr val="black"/>
                </a:solidFill>
              </a:rPr>
              <a:t>助力产业</a:t>
            </a:r>
            <a:r>
              <a:rPr lang="en-US" altLang="zh-CN" dirty="0">
                <a:solidFill>
                  <a:prstClr val="black"/>
                </a:solidFill>
              </a:rPr>
              <a:t>  </a:t>
            </a:r>
            <a:r>
              <a:rPr lang="zh-CN" altLang="en-US" dirty="0">
                <a:solidFill>
                  <a:prstClr val="black"/>
                </a:solidFill>
              </a:rPr>
              <a:t>服务社会”</a:t>
            </a:r>
            <a:r>
              <a:rPr lang="zh-CN" altLang="en-US" dirty="0" smtClean="0">
                <a:solidFill>
                  <a:prstClr val="black"/>
                </a:solidFill>
              </a:rPr>
              <a:t>的使命</a:t>
            </a:r>
            <a:r>
              <a:rPr lang="zh-CN" altLang="en-US" dirty="0">
                <a:solidFill>
                  <a:prstClr val="black"/>
                </a:solidFill>
              </a:rPr>
              <a:t>，定位于“新能源产业金融解决方案服务</a:t>
            </a:r>
            <a:r>
              <a:rPr lang="zh-CN" altLang="en-US" dirty="0" smtClean="0">
                <a:solidFill>
                  <a:prstClr val="black"/>
                </a:solidFill>
              </a:rPr>
              <a:t>商”，围绕</a:t>
            </a:r>
            <a:r>
              <a:rPr lang="zh-CN" altLang="en-US" dirty="0">
                <a:solidFill>
                  <a:prstClr val="black"/>
                </a:solidFill>
              </a:rPr>
              <a:t>新能源产业链</a:t>
            </a:r>
            <a:r>
              <a:rPr lang="zh-CN" altLang="en-US" dirty="0" smtClean="0">
                <a:solidFill>
                  <a:prstClr val="black"/>
                </a:solidFill>
              </a:rPr>
              <a:t>，针对光伏发电收益稳定的特点，以其为</a:t>
            </a:r>
            <a:r>
              <a:rPr lang="zh-CN" altLang="en-US" dirty="0">
                <a:solidFill>
                  <a:prstClr val="black"/>
                </a:solidFill>
              </a:rPr>
              <a:t>突破口</a:t>
            </a:r>
            <a:r>
              <a:rPr lang="zh-CN" altLang="en-US" dirty="0" smtClean="0">
                <a:solidFill>
                  <a:prstClr val="black"/>
                </a:solidFill>
              </a:rPr>
              <a:t>，为电站项目及其上游供应商，提供</a:t>
            </a:r>
            <a:r>
              <a:rPr lang="zh-CN" altLang="en-US" dirty="0">
                <a:solidFill>
                  <a:prstClr val="black"/>
                </a:solidFill>
              </a:rPr>
              <a:t>系统、灵活的业务服务</a:t>
            </a:r>
            <a:r>
              <a:rPr lang="zh-CN" altLang="en-US" dirty="0" smtClean="0">
                <a:solidFill>
                  <a:prstClr val="black"/>
                </a:solidFill>
              </a:rPr>
              <a:t>。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三、公司定位及基本</a:t>
            </a:r>
            <a:r>
              <a:rPr lang="zh-CN" altLang="en-US" dirty="0"/>
              <a:t>业务（续）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88916" y="993776"/>
            <a:ext cx="9572625" cy="2282799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</a:rPr>
              <a:t>、公司主要业务模式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09652" y="1476375"/>
            <a:ext cx="9145016" cy="5106379"/>
            <a:chOff x="141413" y="1004397"/>
            <a:chExt cx="10914119" cy="5848069"/>
          </a:xfrm>
        </p:grpSpPr>
        <p:sp>
          <p:nvSpPr>
            <p:cNvPr id="12" name="矩形 11"/>
            <p:cNvSpPr/>
            <p:nvPr/>
          </p:nvSpPr>
          <p:spPr>
            <a:xfrm>
              <a:off x="141413" y="1004397"/>
              <a:ext cx="6419733" cy="5848069"/>
            </a:xfrm>
            <a:prstGeom prst="rect">
              <a:avLst/>
            </a:prstGeom>
            <a:solidFill>
              <a:srgbClr val="FFC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 defTabSz="863956">
                <a:defRPr/>
              </a:pPr>
              <a:endParaRPr lang="zh-CN" altLang="en-US" dirty="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279233" y="2566186"/>
              <a:ext cx="1924194" cy="642942"/>
            </a:xfrm>
            <a:prstGeom prst="roundRect">
              <a:avLst>
                <a:gd name="adj" fmla="val 1270"/>
              </a:avLst>
            </a:prstGeom>
            <a:gradFill>
              <a:gsLst>
                <a:gs pos="0">
                  <a:srgbClr val="F2F2F2"/>
                </a:gs>
                <a:gs pos="100000">
                  <a:schemeClr val="bg1"/>
                </a:gs>
              </a:gsLst>
              <a:lin ang="30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45712" rIns="18000" bIns="45712" anchor="ctr"/>
            <a:lstStyle/>
            <a:p>
              <a:pPr lvl="0" algn="ctr"/>
              <a:r>
                <a:rPr lang="zh-CN" altLang="en-US" sz="13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新能源电站</a:t>
              </a:r>
              <a:endParaRPr lang="en-US" altLang="zh-CN" sz="13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79233" y="3661568"/>
              <a:ext cx="1924194" cy="642942"/>
            </a:xfrm>
            <a:prstGeom prst="roundRect">
              <a:avLst>
                <a:gd name="adj" fmla="val 1270"/>
              </a:avLst>
            </a:prstGeom>
            <a:gradFill>
              <a:gsLst>
                <a:gs pos="0">
                  <a:srgbClr val="F2F2F2"/>
                </a:gs>
                <a:gs pos="100000">
                  <a:schemeClr val="bg1"/>
                </a:gs>
              </a:gsLst>
              <a:lin ang="30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45712" rIns="18000" bIns="45712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en-US" sz="13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产业链核心企业</a:t>
              </a:r>
              <a:endParaRPr lang="en-US" altLang="zh-CN" sz="13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79233" y="4756951"/>
              <a:ext cx="1924194" cy="642942"/>
            </a:xfrm>
            <a:prstGeom prst="roundRect">
              <a:avLst>
                <a:gd name="adj" fmla="val 1270"/>
              </a:avLst>
            </a:prstGeom>
            <a:gradFill>
              <a:gsLst>
                <a:gs pos="0">
                  <a:srgbClr val="F2F2F2"/>
                </a:gs>
                <a:gs pos="100000">
                  <a:schemeClr val="bg1"/>
                </a:gs>
              </a:gsLst>
              <a:lin ang="30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45712" rIns="18000" bIns="45712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en-US" sz="13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供应商</a:t>
              </a:r>
              <a:endParaRPr lang="en-US" altLang="zh-CN" sz="13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79233" y="5852333"/>
              <a:ext cx="1924194" cy="642942"/>
            </a:xfrm>
            <a:prstGeom prst="roundRect">
              <a:avLst>
                <a:gd name="adj" fmla="val 1270"/>
              </a:avLst>
            </a:prstGeom>
            <a:gradFill>
              <a:gsLst>
                <a:gs pos="0">
                  <a:srgbClr val="F2F2F2"/>
                </a:gs>
                <a:gs pos="100000">
                  <a:schemeClr val="bg1"/>
                </a:gs>
              </a:gsLst>
              <a:lin ang="30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45712" rIns="18000" bIns="45712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en-US" sz="13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上游企业</a:t>
              </a:r>
              <a:endParaRPr lang="en-US" altLang="zh-CN" sz="13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8" name="直接箭头连接符 17"/>
            <p:cNvCxnSpPr>
              <a:stCxn id="13" idx="2"/>
              <a:endCxn id="14" idx="0"/>
            </p:cNvCxnSpPr>
            <p:nvPr/>
          </p:nvCxnSpPr>
          <p:spPr>
            <a:xfrm>
              <a:off x="1241330" y="3209127"/>
              <a:ext cx="0" cy="452441"/>
            </a:xfrm>
            <a:prstGeom prst="straightConnector1">
              <a:avLst/>
            </a:prstGeom>
            <a:ln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14" idx="2"/>
              <a:endCxn id="15" idx="0"/>
            </p:cNvCxnSpPr>
            <p:nvPr/>
          </p:nvCxnSpPr>
          <p:spPr>
            <a:xfrm>
              <a:off x="1241330" y="4304510"/>
              <a:ext cx="0" cy="452441"/>
            </a:xfrm>
            <a:prstGeom prst="straightConnector1">
              <a:avLst/>
            </a:prstGeom>
            <a:ln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15" idx="2"/>
              <a:endCxn id="16" idx="0"/>
            </p:cNvCxnSpPr>
            <p:nvPr/>
          </p:nvCxnSpPr>
          <p:spPr>
            <a:xfrm>
              <a:off x="1241330" y="5399893"/>
              <a:ext cx="0" cy="452440"/>
            </a:xfrm>
            <a:prstGeom prst="straightConnector1">
              <a:avLst/>
            </a:prstGeom>
            <a:ln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圆角矩形 20"/>
            <p:cNvSpPr/>
            <p:nvPr/>
          </p:nvSpPr>
          <p:spPr>
            <a:xfrm>
              <a:off x="3740547" y="2994813"/>
              <a:ext cx="714380" cy="142876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融资租赁</a:t>
              </a: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4937132" y="2351872"/>
              <a:ext cx="1409700" cy="642942"/>
            </a:xfrm>
            <a:prstGeom prst="roundRect">
              <a:avLst>
                <a:gd name="adj" fmla="val 1270"/>
              </a:avLst>
            </a:prstGeom>
            <a:solidFill>
              <a:srgbClr val="CCECFF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en-US" sz="14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政策性银行</a:t>
              </a:r>
              <a:endPara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937132" y="3328190"/>
              <a:ext cx="1409700" cy="642942"/>
            </a:xfrm>
            <a:prstGeom prst="roundRect">
              <a:avLst>
                <a:gd name="adj" fmla="val 1270"/>
              </a:avLst>
            </a:prstGeom>
            <a:solidFill>
              <a:srgbClr val="CCECFF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en-US" sz="14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产业基金</a:t>
              </a:r>
              <a:endPara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937132" y="4304509"/>
              <a:ext cx="1409700" cy="642942"/>
            </a:xfrm>
            <a:prstGeom prst="roundRect">
              <a:avLst>
                <a:gd name="adj" fmla="val 1270"/>
              </a:avLst>
            </a:prstGeom>
            <a:solidFill>
              <a:srgbClr val="CCECFF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en-US" sz="14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商业银行</a:t>
              </a:r>
              <a:endPara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5" name="肘形连接符 24"/>
            <p:cNvCxnSpPr>
              <a:stCxn id="22" idx="1"/>
              <a:endCxn id="21" idx="3"/>
            </p:cNvCxnSpPr>
            <p:nvPr/>
          </p:nvCxnSpPr>
          <p:spPr>
            <a:xfrm rot="10800000" flipV="1">
              <a:off x="4454926" y="2673342"/>
              <a:ext cx="482206" cy="103585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肘形连接符 25"/>
            <p:cNvCxnSpPr>
              <a:stCxn id="23" idx="1"/>
              <a:endCxn id="21" idx="3"/>
            </p:cNvCxnSpPr>
            <p:nvPr/>
          </p:nvCxnSpPr>
          <p:spPr>
            <a:xfrm rot="10800000">
              <a:off x="4454926" y="3709193"/>
              <a:ext cx="482206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连接符 26"/>
            <p:cNvCxnSpPr>
              <a:stCxn id="24" idx="1"/>
              <a:endCxn id="21" idx="3"/>
            </p:cNvCxnSpPr>
            <p:nvPr/>
          </p:nvCxnSpPr>
          <p:spPr>
            <a:xfrm rot="10800000">
              <a:off x="4454926" y="3709195"/>
              <a:ext cx="482206" cy="82153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489049" y="3280567"/>
              <a:ext cx="713192" cy="403696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建设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89049" y="4352136"/>
              <a:ext cx="713192" cy="403696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采购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89049" y="5457731"/>
              <a:ext cx="713192" cy="403696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采购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92331" y="4852201"/>
              <a:ext cx="1649763" cy="686299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zh-CN" sz="1150" dirty="0" smtClean="0">
                  <a:latin typeface="微软雅黑" pitchFamily="34" charset="-122"/>
                  <a:ea typeface="微软雅黑" pitchFamily="34" charset="-122"/>
                </a:rPr>
                <a:t>3~12</a:t>
              </a:r>
              <a:r>
                <a:rPr lang="zh-CN" altLang="en-US" sz="1150" dirty="0" smtClean="0">
                  <a:latin typeface="微软雅黑" pitchFamily="34" charset="-122"/>
                  <a:ea typeface="微软雅黑" pitchFamily="34" charset="-122"/>
                </a:rPr>
                <a:t>个月方案</a:t>
              </a:r>
              <a:endParaRPr lang="en-US" altLang="zh-CN" sz="115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en-US" sz="1150" dirty="0" smtClean="0">
                  <a:latin typeface="微软雅黑" pitchFamily="34" charset="-122"/>
                  <a:ea typeface="微软雅黑" pitchFamily="34" charset="-122"/>
                </a:rPr>
                <a:t>供应链段</a:t>
              </a:r>
              <a:endParaRPr lang="zh-CN" altLang="en-US" sz="115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937132" y="5280830"/>
              <a:ext cx="1409700" cy="642942"/>
            </a:xfrm>
            <a:prstGeom prst="roundRect">
              <a:avLst>
                <a:gd name="adj" fmla="val 1270"/>
              </a:avLst>
            </a:prstGeom>
            <a:solidFill>
              <a:srgbClr val="CCECFF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en-US" sz="14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其他</a:t>
              </a:r>
              <a:endPara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9" name="肘形连接符 38"/>
            <p:cNvCxnSpPr>
              <a:stCxn id="32" idx="1"/>
              <a:endCxn id="21" idx="3"/>
            </p:cNvCxnSpPr>
            <p:nvPr/>
          </p:nvCxnSpPr>
          <p:spPr>
            <a:xfrm rot="10800000">
              <a:off x="4454926" y="3709194"/>
              <a:ext cx="482206" cy="189310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肘形连接符 39"/>
            <p:cNvCxnSpPr>
              <a:stCxn id="21" idx="1"/>
              <a:endCxn id="13" idx="3"/>
            </p:cNvCxnSpPr>
            <p:nvPr/>
          </p:nvCxnSpPr>
          <p:spPr>
            <a:xfrm rot="10800000">
              <a:off x="2203427" y="2887658"/>
              <a:ext cx="1537120" cy="821537"/>
            </a:xfrm>
            <a:prstGeom prst="bentConnector3">
              <a:avLst>
                <a:gd name="adj1" fmla="val 4557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141413" y="3566318"/>
              <a:ext cx="2204893" cy="314327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03427" y="2566186"/>
              <a:ext cx="1643073" cy="686299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zh-CN" sz="1150" dirty="0" smtClean="0">
                  <a:latin typeface="微软雅黑" pitchFamily="34" charset="-122"/>
                  <a:ea typeface="微软雅黑" pitchFamily="34" charset="-122"/>
                </a:rPr>
                <a:t>12~14</a:t>
              </a:r>
              <a:r>
                <a:rPr lang="zh-CN" altLang="en-US" sz="1150" dirty="0" smtClean="0">
                  <a:latin typeface="微软雅黑" pitchFamily="34" charset="-122"/>
                  <a:ea typeface="微软雅黑" pitchFamily="34" charset="-122"/>
                </a:rPr>
                <a:t>年期方案</a:t>
              </a:r>
              <a:endParaRPr lang="en-US" altLang="zh-CN" sz="115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en-US" sz="1150" dirty="0" smtClean="0">
                  <a:latin typeface="微软雅黑" pitchFamily="34" charset="-122"/>
                  <a:ea typeface="微软雅黑" pitchFamily="34" charset="-122"/>
                </a:rPr>
                <a:t>项目端</a:t>
              </a:r>
            </a:p>
          </p:txBody>
        </p:sp>
        <p:cxnSp>
          <p:nvCxnSpPr>
            <p:cNvPr id="43" name="肘形连接符 42"/>
            <p:cNvCxnSpPr>
              <a:stCxn id="21" idx="1"/>
              <a:endCxn id="41" idx="3"/>
            </p:cNvCxnSpPr>
            <p:nvPr/>
          </p:nvCxnSpPr>
          <p:spPr>
            <a:xfrm rot="10800000" flipV="1">
              <a:off x="2346307" y="3709192"/>
              <a:ext cx="1394241" cy="142876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圆角矩形 43"/>
            <p:cNvSpPr/>
            <p:nvPr/>
          </p:nvSpPr>
          <p:spPr>
            <a:xfrm>
              <a:off x="279233" y="1382216"/>
              <a:ext cx="1924194" cy="826778"/>
            </a:xfrm>
            <a:prstGeom prst="roundRect">
              <a:avLst>
                <a:gd name="adj" fmla="val 1270"/>
              </a:avLst>
            </a:prstGeom>
            <a:solidFill>
              <a:srgbClr val="7030A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45712" rIns="18000" bIns="45712" anchor="ctr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en-US" sz="13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国企、新能源龙头企业、上市公司</a:t>
              </a:r>
              <a:endParaRPr lang="en-US" altLang="zh-CN" sz="1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45" name="直接箭头连接符 44"/>
            <p:cNvCxnSpPr>
              <a:stCxn id="44" idx="2"/>
              <a:endCxn id="13" idx="0"/>
            </p:cNvCxnSpPr>
            <p:nvPr/>
          </p:nvCxnSpPr>
          <p:spPr>
            <a:xfrm>
              <a:off x="1241330" y="2208994"/>
              <a:ext cx="0" cy="3571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489049" y="2208996"/>
              <a:ext cx="713192" cy="403696"/>
            </a:xfrm>
            <a:prstGeom prst="rect">
              <a:avLst/>
            </a:prstGeom>
            <a:noFill/>
          </p:spPr>
          <p:txBody>
            <a:bodyPr wrap="none" lIns="91424" tIns="45712" rIns="91424" bIns="45712" rtlCol="0">
              <a:spAutoFit/>
            </a:bodyPr>
            <a:lstStyle/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持有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561147" y="1004397"/>
              <a:ext cx="4494385" cy="584806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anchor="t"/>
            <a:lstStyle/>
            <a:p>
              <a:pPr>
                <a:lnSpc>
                  <a:spcPct val="111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zh-CN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、选择国企、行业龙头、上市公司的优质项目。</a:t>
              </a:r>
              <a:endPara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1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zh-CN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、与政策性银行、基金等战略合作，为项目提供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12~14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年期项目融资解决方案。</a:t>
              </a:r>
              <a:endPara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1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zh-CN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、电站项目建设行业惯例为按照建设进度付款，在此期间，供应商具有垫资生产压力，具有融资需求。</a:t>
              </a:r>
              <a:endPara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1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1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在项目最终资金提前落实，项目设备及进度可通过核心企业控制，最终形成资金闭环、项目建设闭环管理的框架下。</a:t>
              </a:r>
              <a:endPara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1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围绕产业核心企业的供应链，通过保理业务提供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3~12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个月融资。还款来源通过项目融资方案解决，设备的实际控制通过核心企业管控，从而实现风险的闭环管理。年度规模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20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亿元以上。</a:t>
              </a:r>
              <a:endPara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1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zh-CN" altLang="en-US" sz="16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模式跨行业复制性极强。</a:t>
              </a:r>
              <a:endParaRPr lang="en-US" altLang="zh-CN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11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endPara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4591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三、公司定位及基本</a:t>
            </a:r>
            <a:r>
              <a:rPr lang="zh-CN" altLang="en-US" dirty="0"/>
              <a:t>业务（续）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</a:rPr>
              <a:t>、基本业务操作模式</a:t>
            </a:r>
          </a:p>
          <a:p>
            <a:r>
              <a:rPr lang="zh-CN" altLang="en-US" dirty="0" smtClean="0"/>
              <a:t>鼎盛裕和主要业务操作模式有直接租赁、售后回租以及商业保理。</a:t>
            </a:r>
          </a:p>
          <a:p>
            <a:r>
              <a:rPr lang="zh-CN" altLang="en-US" b="1" dirty="0" smtClean="0"/>
              <a:t>（</a:t>
            </a:r>
            <a:r>
              <a:rPr lang="en-US" b="1" dirty="0" smtClean="0"/>
              <a:t>1</a:t>
            </a:r>
            <a:r>
              <a:rPr lang="zh-CN" altLang="en-US" b="1" dirty="0" smtClean="0"/>
              <a:t>）直接租赁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560354" y="2494747"/>
            <a:ext cx="4286279" cy="4143404"/>
          </a:xfrm>
          <a:prstGeom prst="rect">
            <a:avLst/>
          </a:prstGeom>
        </p:spPr>
        <p:txBody>
          <a:bodyPr vert="horz" lIns="112334" tIns="56167" rIns="112334" bIns="56167" rtlCol="0">
            <a:normAutofit/>
          </a:bodyPr>
          <a:lstStyle/>
          <a:p>
            <a:pPr lvl="0" indent="542925">
              <a:lnSpc>
                <a:spcPct val="111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2100" dirty="0" smtClean="0">
                <a:latin typeface="微软雅黑" pitchFamily="34" charset="-122"/>
                <a:ea typeface="微软雅黑" pitchFamily="34" charset="-122"/>
              </a:rPr>
              <a:t>承租人指定供应商、货物及价格，鼎盛</a:t>
            </a:r>
            <a:r>
              <a: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裕和、承租人、供货商签订采购合同，鼎盛裕和直接向供应商支付货款，货物所有权归鼎盛裕和，货物交付承租人使用。 </a:t>
            </a:r>
          </a:p>
          <a:p>
            <a:pPr marL="0" marR="0" lvl="0" indent="542925" algn="l" defTabSz="1123340" rtl="0" eaLnBrk="1" fontAlgn="auto" latinLnBrk="0" hangingPunct="1">
              <a:lnSpc>
                <a:spcPct val="111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鼎盛裕和与承租人签订融资租赁合同，设备直接给承租人使用，合同结束后所有权转移至承租人。承租人向鼎盛裕和支付租金。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846634" y="2923375"/>
            <a:ext cx="5286412" cy="2366961"/>
            <a:chOff x="4846634" y="2923375"/>
            <a:chExt cx="5286412" cy="236696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/>
            <a:srcRect l="2103"/>
            <a:stretch>
              <a:fillRect/>
            </a:stretch>
          </p:blipFill>
          <p:spPr bwMode="auto">
            <a:xfrm>
              <a:off x="4846634" y="2923375"/>
              <a:ext cx="5286412" cy="2366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6489708" y="4423573"/>
              <a:ext cx="1785950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箭头连接符 7"/>
            <p:cNvCxnSpPr/>
            <p:nvPr/>
          </p:nvCxnSpPr>
          <p:spPr>
            <a:xfrm rot="10800000" flipH="1">
              <a:off x="6489708" y="4779174"/>
              <a:ext cx="1785950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H="1">
              <a:off x="6489708" y="4495011"/>
              <a:ext cx="1785950" cy="158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三、公司定位及基本</a:t>
            </a:r>
            <a:r>
              <a:rPr lang="zh-CN" altLang="en-US" dirty="0"/>
              <a:t>业务（续）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基本业务操作模式（续）</a:t>
            </a:r>
          </a:p>
          <a:p>
            <a:r>
              <a:rPr lang="zh-CN" altLang="en-US" b="1" dirty="0" smtClean="0"/>
              <a:t>（</a:t>
            </a:r>
            <a:r>
              <a:rPr lang="en-US" b="1" dirty="0" smtClean="0"/>
              <a:t>2</a:t>
            </a:r>
            <a:r>
              <a:rPr lang="zh-CN" altLang="en-US" b="1" dirty="0" smtClean="0"/>
              <a:t>）售后回租</a:t>
            </a:r>
            <a:endParaRPr lang="en-US" altLang="zh-CN" b="1" dirty="0" smtClean="0"/>
          </a:p>
          <a:p>
            <a:r>
              <a:rPr lang="zh-CN" altLang="en-US" dirty="0" smtClean="0"/>
              <a:t>就承租人已有设备，鼎盛裕和与承租人签订售后回租融资租赁合同，鼎盛裕和向承租人支付货款，在租赁期限内，设备所有权归鼎盛裕和，承租人按照合同约定向鼎盛裕和支付租金以及设备回购款。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676" y="3066251"/>
            <a:ext cx="6715172" cy="272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</TotalTime>
  <Words>1694</Words>
  <Application>Microsoft Office PowerPoint</Application>
  <PresentationFormat>自定义</PresentationFormat>
  <Paragraphs>156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xianan</cp:lastModifiedBy>
  <cp:revision>322</cp:revision>
  <dcterms:created xsi:type="dcterms:W3CDTF">2015-12-07T15:02:36Z</dcterms:created>
  <dcterms:modified xsi:type="dcterms:W3CDTF">2017-11-09T04:52:56Z</dcterms:modified>
</cp:coreProperties>
</file>