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722" r:id="rId3"/>
  </p:sldMasterIdLst>
  <p:notesMasterIdLst>
    <p:notesMasterId r:id="rId65"/>
  </p:notesMasterIdLst>
  <p:handoutMasterIdLst>
    <p:handoutMasterId r:id="rId66"/>
  </p:handoutMasterIdLst>
  <p:sldIdLst>
    <p:sldId id="1016" r:id="rId4"/>
    <p:sldId id="821" r:id="rId5"/>
    <p:sldId id="954" r:id="rId6"/>
    <p:sldId id="955" r:id="rId7"/>
    <p:sldId id="956" r:id="rId8"/>
    <p:sldId id="957" r:id="rId9"/>
    <p:sldId id="958" r:id="rId10"/>
    <p:sldId id="959" r:id="rId11"/>
    <p:sldId id="960" r:id="rId12"/>
    <p:sldId id="961" r:id="rId13"/>
    <p:sldId id="962" r:id="rId14"/>
    <p:sldId id="963" r:id="rId15"/>
    <p:sldId id="964" r:id="rId16"/>
    <p:sldId id="965" r:id="rId17"/>
    <p:sldId id="969" r:id="rId18"/>
    <p:sldId id="970" r:id="rId19"/>
    <p:sldId id="971" r:id="rId20"/>
    <p:sldId id="975" r:id="rId21"/>
    <p:sldId id="972" r:id="rId22"/>
    <p:sldId id="973" r:id="rId23"/>
    <p:sldId id="976" r:id="rId24"/>
    <p:sldId id="977" r:id="rId25"/>
    <p:sldId id="978" r:id="rId26"/>
    <p:sldId id="979" r:id="rId27"/>
    <p:sldId id="980" r:id="rId28"/>
    <p:sldId id="981" r:id="rId29"/>
    <p:sldId id="982" r:id="rId30"/>
    <p:sldId id="983" r:id="rId31"/>
    <p:sldId id="1002" r:id="rId32"/>
    <p:sldId id="1003" r:id="rId33"/>
    <p:sldId id="1001" r:id="rId34"/>
    <p:sldId id="984" r:id="rId35"/>
    <p:sldId id="986" r:id="rId36"/>
    <p:sldId id="1005" r:id="rId37"/>
    <p:sldId id="1004" r:id="rId38"/>
    <p:sldId id="1008" r:id="rId39"/>
    <p:sldId id="1006" r:id="rId40"/>
    <p:sldId id="1007" r:id="rId41"/>
    <p:sldId id="1012" r:id="rId42"/>
    <p:sldId id="991" r:id="rId43"/>
    <p:sldId id="992" r:id="rId44"/>
    <p:sldId id="993" r:id="rId45"/>
    <p:sldId id="994" r:id="rId46"/>
    <p:sldId id="1013" r:id="rId47"/>
    <p:sldId id="1014" r:id="rId48"/>
    <p:sldId id="1015" r:id="rId49"/>
    <p:sldId id="871" r:id="rId50"/>
    <p:sldId id="995" r:id="rId51"/>
    <p:sldId id="996" r:id="rId52"/>
    <p:sldId id="872" r:id="rId53"/>
    <p:sldId id="873" r:id="rId54"/>
    <p:sldId id="897" r:id="rId55"/>
    <p:sldId id="902" r:id="rId56"/>
    <p:sldId id="951" r:id="rId57"/>
    <p:sldId id="953" r:id="rId58"/>
    <p:sldId id="881" r:id="rId59"/>
    <p:sldId id="882" r:id="rId60"/>
    <p:sldId id="884" r:id="rId61"/>
    <p:sldId id="894" r:id="rId62"/>
    <p:sldId id="948" r:id="rId63"/>
    <p:sldId id="893" r:id="rId64"/>
  </p:sldIdLst>
  <p:sldSz cx="9144000" cy="6858000" type="screen4x3"/>
  <p:notesSz cx="6735763" cy="98694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CC66"/>
    <a:srgbClr val="FF0000"/>
    <a:srgbClr val="0000FF"/>
    <a:srgbClr val="66FF66"/>
    <a:srgbClr val="FFFFFF"/>
    <a:srgbClr val="FF00FF"/>
    <a:srgbClr val="33CC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8" autoAdjust="0"/>
    <p:restoredTop sz="86004" autoAdjust="0"/>
  </p:normalViewPr>
  <p:slideViewPr>
    <p:cSldViewPr>
      <p:cViewPr varScale="1">
        <p:scale>
          <a:sx n="60" d="100"/>
          <a:sy n="60" d="100"/>
        </p:scale>
        <p:origin x="-19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3036" y="-90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2822;&#21033;&#20122;&#39033;&#30446;\cost\&#21452;&#29627;&#27979;&#31639;&#32467;&#26524;-20141015-y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ing.mao\&#26700;&#38754;\&#21452;&#29627;&#38271;&#26399;&#21487;&#38752;&#24615;&#27979;&#35797;&#25253;&#21578;\C-CA-1403-TRS-017_018%20Interim%20Data%20V1.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32822;&#21033;&#20122;&#39033;&#30446;\&#24066;&#22330;\warranty%20benifi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 dirty="0" smtClean="0"/>
              <a:t>生产良率进化图</a:t>
            </a:r>
            <a:endParaRPr lang="en-US" altLang="zh-CN" dirty="0"/>
          </a:p>
        </c:rich>
      </c:tx>
      <c:layout>
        <c:manualLayout>
          <c:xMode val="edge"/>
          <c:yMode val="edge"/>
          <c:x val="0.42729691601049868"/>
          <c:y val="0.19375000000000001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Lbls>
            <c:dLbl>
              <c:idx val="12"/>
              <c:layout>
                <c:manualLayout>
                  <c:x val="-2.0833333333333333E-3"/>
                  <c:y val="-3.1250246062992128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00FF"/>
                        </a:solidFill>
                      </a:defRPr>
                    </a:pPr>
                    <a:r>
                      <a:rPr lang="en-US" altLang="en-US" dirty="0" smtClean="0">
                        <a:solidFill>
                          <a:srgbClr val="0000FF"/>
                        </a:solidFill>
                      </a:rPr>
                      <a:t>99%</a:t>
                    </a:r>
                    <a:endParaRPr lang="en-US" altLang="en-US" dirty="0">
                      <a:solidFill>
                        <a:srgbClr val="0000FF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Sheet1!$A$2:$A$14</c:f>
              <c:strCache>
                <c:ptCount val="13"/>
                <c:pt idx="0">
                  <c:v>小样1</c:v>
                </c:pt>
                <c:pt idx="1">
                  <c:v>小样2</c:v>
                </c:pt>
                <c:pt idx="2">
                  <c:v>小样3</c:v>
                </c:pt>
                <c:pt idx="3">
                  <c:v>中样1</c:v>
                </c:pt>
                <c:pt idx="4">
                  <c:v>中样2</c:v>
                </c:pt>
                <c:pt idx="5">
                  <c:v>中样3</c:v>
                </c:pt>
                <c:pt idx="6">
                  <c:v>大样1</c:v>
                </c:pt>
                <c:pt idx="7">
                  <c:v>大样2</c:v>
                </c:pt>
                <c:pt idx="8">
                  <c:v>大样3</c:v>
                </c:pt>
                <c:pt idx="9">
                  <c:v>量产1</c:v>
                </c:pt>
                <c:pt idx="10">
                  <c:v>量产2</c:v>
                </c:pt>
                <c:pt idx="11">
                  <c:v>量产3</c:v>
                </c:pt>
                <c:pt idx="12">
                  <c:v>当前</c:v>
                </c:pt>
              </c:strCache>
            </c:strRef>
          </c:cat>
          <c:val>
            <c:numRef>
              <c:f>Sheet1!$B$2:$B$14</c:f>
              <c:numCache>
                <c:formatCode>0.00%</c:formatCode>
                <c:ptCount val="13"/>
                <c:pt idx="0">
                  <c:v>0.81</c:v>
                </c:pt>
                <c:pt idx="1">
                  <c:v>0.84399999999999997</c:v>
                </c:pt>
                <c:pt idx="2">
                  <c:v>0.91300000000000003</c:v>
                </c:pt>
                <c:pt idx="3">
                  <c:v>0.94599999999999995</c:v>
                </c:pt>
                <c:pt idx="4">
                  <c:v>0.94</c:v>
                </c:pt>
                <c:pt idx="5">
                  <c:v>0.97599999999999998</c:v>
                </c:pt>
                <c:pt idx="6">
                  <c:v>0.97799999999999998</c:v>
                </c:pt>
                <c:pt idx="7">
                  <c:v>0.98199999999999998</c:v>
                </c:pt>
                <c:pt idx="8">
                  <c:v>0.98799999999999999</c:v>
                </c:pt>
                <c:pt idx="9">
                  <c:v>0.98499999999999999</c:v>
                </c:pt>
                <c:pt idx="10">
                  <c:v>0.99099999999999999</c:v>
                </c:pt>
                <c:pt idx="11">
                  <c:v>0.99</c:v>
                </c:pt>
                <c:pt idx="12">
                  <c:v>0.99199999999999999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141376"/>
        <c:axId val="172915712"/>
      </c:lineChart>
      <c:catAx>
        <c:axId val="169141376"/>
        <c:scaling>
          <c:orientation val="minMax"/>
        </c:scaling>
        <c:delete val="1"/>
        <c:axPos val="b"/>
        <c:majorTickMark val="out"/>
        <c:minorTickMark val="none"/>
        <c:tickLblPos val="nextTo"/>
        <c:crossAx val="172915712"/>
        <c:crosses val="autoZero"/>
        <c:auto val="1"/>
        <c:lblAlgn val="ctr"/>
        <c:lblOffset val="100"/>
        <c:noMultiLvlLbl val="0"/>
      </c:catAx>
      <c:valAx>
        <c:axId val="172915712"/>
        <c:scaling>
          <c:orientation val="minMax"/>
          <c:min val="0.75000000000000011"/>
        </c:scaling>
        <c:delete val="0"/>
        <c:axPos val="l"/>
        <c:numFmt formatCode="0.00%" sourceLinked="1"/>
        <c:majorTickMark val="none"/>
        <c:minorTickMark val="none"/>
        <c:tickLblPos val="none"/>
        <c:crossAx val="16914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 dirty="0" smtClean="0"/>
              <a:t>不良项目比例</a:t>
            </a:r>
            <a:endParaRPr lang="zh-CN" altLang="en-US" dirty="0"/>
          </a:p>
        </c:rich>
      </c:tx>
      <c:layout>
        <c:manualLayout>
          <c:xMode val="edge"/>
          <c:yMode val="edge"/>
          <c:x val="0.31608087288086528"/>
          <c:y val="2.703176338622146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846501662387772E-2"/>
          <c:y val="0.18172546370826129"/>
          <c:w val="0.78667575452597016"/>
          <c:h val="0.7884047924975149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比例</c:v>
                </c:pt>
              </c:strCache>
            </c:strRef>
          </c:tx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碎片</c:v>
                </c:pt>
                <c:pt idx="1">
                  <c:v>气泡</c:v>
                </c:pt>
                <c:pt idx="2">
                  <c:v>异物</c:v>
                </c:pt>
                <c:pt idx="3">
                  <c:v>碎角</c:v>
                </c:pt>
                <c:pt idx="4">
                  <c:v>毛发</c:v>
                </c:pt>
                <c:pt idx="5">
                  <c:v>其它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0.22727272727272727</c:v>
                </c:pt>
                <c:pt idx="1">
                  <c:v>0.13636363636363635</c:v>
                </c:pt>
                <c:pt idx="2">
                  <c:v>0.30519480519480519</c:v>
                </c:pt>
                <c:pt idx="3">
                  <c:v>7.1428571428571425E-2</c:v>
                </c:pt>
                <c:pt idx="4">
                  <c:v>1.948051948051948E-2</c:v>
                </c:pt>
                <c:pt idx="5">
                  <c:v>0.24025974025974026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912046539883005"/>
          <c:y val="0.14983472311598897"/>
          <c:w val="0.13680157569391699"/>
          <c:h val="0.750271913997841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'20150307'!$M$4</c:f>
              <c:strCache>
                <c:ptCount val="1"/>
                <c:pt idx="0">
                  <c:v>比例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66FF66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zh-CN" altLang="en-US" dirty="0" smtClean="0"/>
                      <a:t>铝边框</a:t>
                    </a:r>
                    <a:r>
                      <a:rPr lang="en-US" altLang="en-US" dirty="0"/>
                      <a:t>
21%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657757058191196E-3"/>
                  <c:y val="-5.2733441599865066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dirty="0" smtClean="0"/>
                      <a:t>接线盒</a:t>
                    </a:r>
                    <a:r>
                      <a:rPr lang="en-US" altLang="en-US" dirty="0"/>
                      <a:t>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4.285541231477891E-4"/>
                  <c:y val="0.110302209607737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5.5661752325429949E-2"/>
                  <c:y val="1.157389887579166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'20150307'!$K$5:$K$11</c:f>
              <c:strCache>
                <c:ptCount val="7"/>
                <c:pt idx="0">
                  <c:v>Al Frame</c:v>
                </c:pt>
                <c:pt idx="1">
                  <c:v>Glass</c:v>
                </c:pt>
                <c:pt idx="2">
                  <c:v>背板</c:v>
                </c:pt>
                <c:pt idx="3">
                  <c:v>J-box</c:v>
                </c:pt>
                <c:pt idx="4">
                  <c:v>EVA</c:v>
                </c:pt>
                <c:pt idx="5">
                  <c:v>涂锡带</c:v>
                </c:pt>
                <c:pt idx="6">
                  <c:v>包装，硅胶，其他</c:v>
                </c:pt>
              </c:strCache>
            </c:strRef>
          </c:cat>
          <c:val>
            <c:numRef>
              <c:f>'20150307'!$M$5:$M$11</c:f>
              <c:numCache>
                <c:formatCode>0.0%</c:formatCode>
                <c:ptCount val="7"/>
                <c:pt idx="0">
                  <c:v>0.2176315789473684</c:v>
                </c:pt>
                <c:pt idx="1">
                  <c:v>0.19157894736842107</c:v>
                </c:pt>
                <c:pt idx="2">
                  <c:v>0.16315789473684211</c:v>
                </c:pt>
                <c:pt idx="3">
                  <c:v>0.11578947368421054</c:v>
                </c:pt>
                <c:pt idx="4">
                  <c:v>0.19295523536266795</c:v>
                </c:pt>
                <c:pt idx="5">
                  <c:v>7.8157894736842107E-2</c:v>
                </c:pt>
                <c:pt idx="6">
                  <c:v>6.3947368421052642E-2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dirty="0"/>
              <a:t>RDT</a:t>
            </a:r>
            <a:r>
              <a:rPr lang="en-US" altLang="en-US" baseline="0" dirty="0"/>
              <a:t> test </a:t>
            </a:r>
            <a:r>
              <a:rPr lang="en-US" altLang="en-US" dirty="0" err="1"/>
              <a:t>Pmax</a:t>
            </a:r>
            <a:r>
              <a:rPr lang="en-US" altLang="en-US" dirty="0"/>
              <a:t> Degradation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7787387792619251E-2"/>
          <c:y val="0.16494575836466011"/>
          <c:w val="0.9022125627611145"/>
          <c:h val="0.5688747311315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'IV Data'!$E$129</c:f>
              <c:strCache>
                <c:ptCount val="1"/>
                <c:pt idx="0">
                  <c:v>Pmax Degradation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92D05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'IV Data'!$B$130:$B$145</c:f>
              <c:strCache>
                <c:ptCount val="16"/>
                <c:pt idx="0">
                  <c:v>Hotspot</c:v>
                </c:pt>
                <c:pt idx="1">
                  <c:v>Bypass Diode</c:v>
                </c:pt>
                <c:pt idx="2">
                  <c:v>Damp Heat 1000</c:v>
                </c:pt>
                <c:pt idx="3">
                  <c:v>Damp Heat 2000</c:v>
                </c:pt>
                <c:pt idx="4">
                  <c:v>Damp Heat 3000</c:v>
                </c:pt>
                <c:pt idx="5">
                  <c:v>Thermal Cycle 200</c:v>
                </c:pt>
                <c:pt idx="6">
                  <c:v>Thermal Cycle 400</c:v>
                </c:pt>
                <c:pt idx="7">
                  <c:v>Thermal Cycle 600</c:v>
                </c:pt>
                <c:pt idx="8">
                  <c:v>UV Soak</c:v>
                </c:pt>
                <c:pt idx="9">
                  <c:v>Thermal Cycling 50</c:v>
                </c:pt>
                <c:pt idx="10">
                  <c:v>Humidity Freeze 10</c:v>
                </c:pt>
                <c:pt idx="11">
                  <c:v>Humidity Freeze 20</c:v>
                </c:pt>
                <c:pt idx="12">
                  <c:v>Dynamic Mechanical Load</c:v>
                </c:pt>
                <c:pt idx="13">
                  <c:v>Thermal Cycling 50</c:v>
                </c:pt>
                <c:pt idx="14">
                  <c:v>Humidity Freeze 10</c:v>
                </c:pt>
                <c:pt idx="15">
                  <c:v>UV Weathering</c:v>
                </c:pt>
              </c:strCache>
            </c:strRef>
          </c:cat>
          <c:val>
            <c:numRef>
              <c:f>'IV Data'!$E$130:$E$145</c:f>
              <c:numCache>
                <c:formatCode>0.00%</c:formatCode>
                <c:ptCount val="16"/>
                <c:pt idx="0">
                  <c:v>1.1000000000000046E-3</c:v>
                </c:pt>
                <c:pt idx="1">
                  <c:v>1.0000000000000041E-3</c:v>
                </c:pt>
                <c:pt idx="2">
                  <c:v>2.4600000000000011E-2</c:v>
                </c:pt>
                <c:pt idx="3">
                  <c:v>2.4600000000000011E-2</c:v>
                </c:pt>
                <c:pt idx="4">
                  <c:v>2.9600000000000001E-2</c:v>
                </c:pt>
                <c:pt idx="5">
                  <c:v>4.5000000000000014E-3</c:v>
                </c:pt>
                <c:pt idx="6">
                  <c:v>4.6000000000000034E-3</c:v>
                </c:pt>
                <c:pt idx="7">
                  <c:v>5.5000000000000014E-3</c:v>
                </c:pt>
                <c:pt idx="8">
                  <c:v>4.7000000000000123E-3</c:v>
                </c:pt>
                <c:pt idx="9">
                  <c:v>2.8000000000000052E-3</c:v>
                </c:pt>
                <c:pt idx="10">
                  <c:v>2.0000000000000052E-3</c:v>
                </c:pt>
                <c:pt idx="11">
                  <c:v>4.5000000000000014E-3</c:v>
                </c:pt>
                <c:pt idx="12">
                  <c:v>3.0000000000000117E-4</c:v>
                </c:pt>
                <c:pt idx="13">
                  <c:v>9.0000000000000247E-4</c:v>
                </c:pt>
                <c:pt idx="14">
                  <c:v>4.4000000000000124E-3</c:v>
                </c:pt>
                <c:pt idx="15">
                  <c:v>9.1000000000000004E-3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444992"/>
        <c:axId val="99721984"/>
      </c:barChart>
      <c:catAx>
        <c:axId val="99444992"/>
        <c:scaling>
          <c:orientation val="minMax"/>
        </c:scaling>
        <c:delete val="0"/>
        <c:axPos val="b"/>
        <c:majorTickMark val="out"/>
        <c:minorTickMark val="none"/>
        <c:tickLblPos val="nextTo"/>
        <c:crossAx val="99721984"/>
        <c:crosses val="autoZero"/>
        <c:auto val="1"/>
        <c:lblAlgn val="ctr"/>
        <c:lblOffset val="100"/>
        <c:noMultiLvlLbl val="0"/>
      </c:catAx>
      <c:valAx>
        <c:axId val="9972198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zh-CN"/>
          </a:p>
        </c:txPr>
        <c:crossAx val="99444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27861901877852E-2"/>
          <c:y val="6.8356663750364532E-2"/>
          <c:w val="0.86704217370555969"/>
          <c:h val="0.71317478896219066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Trina's Dual Glass Linear Warranty</c:v>
                </c:pt>
              </c:strCache>
            </c:strRef>
          </c:tx>
          <c:cat>
            <c:numRef>
              <c:f>Sheet1!$A$2:$A$32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Sheet1!$B$2:$B$32</c:f>
              <c:numCache>
                <c:formatCode>0.0%</c:formatCode>
                <c:ptCount val="31"/>
                <c:pt idx="0">
                  <c:v>1</c:v>
                </c:pt>
                <c:pt idx="1">
                  <c:v>0.97499999999999998</c:v>
                </c:pt>
                <c:pt idx="2">
                  <c:v>0.97</c:v>
                </c:pt>
                <c:pt idx="3">
                  <c:v>0.96499999999999997</c:v>
                </c:pt>
                <c:pt idx="4">
                  <c:v>0.96</c:v>
                </c:pt>
                <c:pt idx="5">
                  <c:v>0.95499999999999996</c:v>
                </c:pt>
                <c:pt idx="6">
                  <c:v>0.95</c:v>
                </c:pt>
                <c:pt idx="7">
                  <c:v>0.94499999999999995</c:v>
                </c:pt>
                <c:pt idx="8">
                  <c:v>0.94</c:v>
                </c:pt>
                <c:pt idx="9">
                  <c:v>0.93499999999999994</c:v>
                </c:pt>
                <c:pt idx="10">
                  <c:v>0.92999999999999994</c:v>
                </c:pt>
                <c:pt idx="11">
                  <c:v>0.92499999999999993</c:v>
                </c:pt>
                <c:pt idx="12">
                  <c:v>0.91999999999999993</c:v>
                </c:pt>
                <c:pt idx="13">
                  <c:v>0.91499999999999992</c:v>
                </c:pt>
                <c:pt idx="14">
                  <c:v>0.90999999999999992</c:v>
                </c:pt>
                <c:pt idx="15">
                  <c:v>0.90499999999999992</c:v>
                </c:pt>
                <c:pt idx="16">
                  <c:v>0.89999999999999991</c:v>
                </c:pt>
                <c:pt idx="17">
                  <c:v>0.89499999999999991</c:v>
                </c:pt>
                <c:pt idx="18">
                  <c:v>0.8899999999999999</c:v>
                </c:pt>
                <c:pt idx="19">
                  <c:v>0.8849999999999999</c:v>
                </c:pt>
                <c:pt idx="20">
                  <c:v>0.87999999999999989</c:v>
                </c:pt>
                <c:pt idx="21">
                  <c:v>0.87499999999999989</c:v>
                </c:pt>
                <c:pt idx="22">
                  <c:v>0.86999999999999988</c:v>
                </c:pt>
                <c:pt idx="23">
                  <c:v>0.86499999999999988</c:v>
                </c:pt>
                <c:pt idx="24">
                  <c:v>0.85999999999999988</c:v>
                </c:pt>
                <c:pt idx="25">
                  <c:v>0.85499999999999987</c:v>
                </c:pt>
                <c:pt idx="26">
                  <c:v>0.84999999999999987</c:v>
                </c:pt>
                <c:pt idx="27">
                  <c:v>0.84499999999999986</c:v>
                </c:pt>
                <c:pt idx="28">
                  <c:v>0.83999999999999986</c:v>
                </c:pt>
                <c:pt idx="29">
                  <c:v>0.83499999999999985</c:v>
                </c:pt>
                <c:pt idx="30">
                  <c:v>0.82999999999999985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Competitor's Linear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numRef>
              <c:f>Sheet1!$A$2:$A$32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Sheet1!$C$2:$C$32</c:f>
              <c:numCache>
                <c:formatCode>0.0%</c:formatCode>
                <c:ptCount val="31"/>
                <c:pt idx="0">
                  <c:v>1</c:v>
                </c:pt>
                <c:pt idx="1">
                  <c:v>0.97499999999999998</c:v>
                </c:pt>
                <c:pt idx="2">
                  <c:v>0.96799999999999997</c:v>
                </c:pt>
                <c:pt idx="3">
                  <c:v>0.96099999999999997</c:v>
                </c:pt>
                <c:pt idx="4">
                  <c:v>0.95399999999999996</c:v>
                </c:pt>
                <c:pt idx="5">
                  <c:v>0.94699999999999995</c:v>
                </c:pt>
                <c:pt idx="6">
                  <c:v>0.94</c:v>
                </c:pt>
                <c:pt idx="7">
                  <c:v>0.93299999999999994</c:v>
                </c:pt>
                <c:pt idx="8">
                  <c:v>0.92599999999999993</c:v>
                </c:pt>
                <c:pt idx="9">
                  <c:v>0.91899999999999993</c:v>
                </c:pt>
                <c:pt idx="10">
                  <c:v>0.91199999999999992</c:v>
                </c:pt>
                <c:pt idx="11">
                  <c:v>0.90499999999999992</c:v>
                </c:pt>
                <c:pt idx="12">
                  <c:v>0.89799999999999991</c:v>
                </c:pt>
                <c:pt idx="13">
                  <c:v>0.8909999999999999</c:v>
                </c:pt>
                <c:pt idx="14">
                  <c:v>0.8839999999999999</c:v>
                </c:pt>
                <c:pt idx="15">
                  <c:v>0.87699999999999989</c:v>
                </c:pt>
                <c:pt idx="16">
                  <c:v>0.86999999999999988</c:v>
                </c:pt>
                <c:pt idx="17">
                  <c:v>0.86299999999999988</c:v>
                </c:pt>
                <c:pt idx="18">
                  <c:v>0.85599999999999987</c:v>
                </c:pt>
                <c:pt idx="19">
                  <c:v>0.84899999999999987</c:v>
                </c:pt>
                <c:pt idx="20">
                  <c:v>0.84199999999999986</c:v>
                </c:pt>
                <c:pt idx="21">
                  <c:v>0.83499999999999985</c:v>
                </c:pt>
                <c:pt idx="22">
                  <c:v>0.82799999999999985</c:v>
                </c:pt>
                <c:pt idx="23">
                  <c:v>0.82099999999999984</c:v>
                </c:pt>
                <c:pt idx="24">
                  <c:v>0.81399999999999983</c:v>
                </c:pt>
                <c:pt idx="25">
                  <c:v>0.80699999999999983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51360"/>
        <c:axId val="55952896"/>
      </c:areaChart>
      <c:catAx>
        <c:axId val="55951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endParaRPr lang="zh-CN"/>
          </a:p>
        </c:txPr>
        <c:crossAx val="55952896"/>
        <c:crossesAt val="0.75000000000000089"/>
        <c:auto val="1"/>
        <c:lblAlgn val="ctr"/>
        <c:lblOffset val="0"/>
        <c:tickLblSkip val="5"/>
        <c:tickMarkSkip val="5"/>
        <c:noMultiLvlLbl val="0"/>
      </c:catAx>
      <c:valAx>
        <c:axId val="55952896"/>
        <c:scaling>
          <c:orientation val="minMax"/>
          <c:max val="1"/>
          <c:min val="0.7000000000000006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CN"/>
          </a:p>
        </c:txPr>
        <c:crossAx val="55951360"/>
        <c:crosses val="autoZero"/>
        <c:crossBetween val="midCat"/>
        <c:majorUnit val="0.1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111351706036745"/>
          <c:y val="5.1400554097404488E-2"/>
          <c:w val="0.77675415573053364"/>
          <c:h val="0.81873067949839606"/>
        </c:manualLayout>
      </c:layout>
      <c:lineChart>
        <c:grouping val="standard"/>
        <c:varyColors val="0"/>
        <c:ser>
          <c:idx val="0"/>
          <c:order val="0"/>
          <c:tx>
            <c:v>TSM-PC05A</c:v>
          </c:tx>
          <c:marker>
            <c:symbol val="none"/>
          </c:marker>
          <c:cat>
            <c:numRef>
              <c:f>'Sheet1 (5)'!$A$3:$A$32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'Sheet1 (5)'!$B$3:$B$32</c:f>
              <c:numCache>
                <c:formatCode>0.00%</c:formatCode>
                <c:ptCount val="30"/>
                <c:pt idx="0">
                  <c:v>0.97499999999999998</c:v>
                </c:pt>
                <c:pt idx="1">
                  <c:v>0.96799999999999997</c:v>
                </c:pt>
                <c:pt idx="2">
                  <c:v>0.96099999999999997</c:v>
                </c:pt>
                <c:pt idx="3">
                  <c:v>0.95399999999999996</c:v>
                </c:pt>
                <c:pt idx="4">
                  <c:v>0.94699999999999995</c:v>
                </c:pt>
                <c:pt idx="5">
                  <c:v>0.94</c:v>
                </c:pt>
                <c:pt idx="6">
                  <c:v>0.93300000000000005</c:v>
                </c:pt>
                <c:pt idx="7">
                  <c:v>0.92600000000000005</c:v>
                </c:pt>
                <c:pt idx="8">
                  <c:v>0.91900000000000004</c:v>
                </c:pt>
                <c:pt idx="9">
                  <c:v>0.91200000000000003</c:v>
                </c:pt>
                <c:pt idx="10">
                  <c:v>0.90500000000000003</c:v>
                </c:pt>
                <c:pt idx="11">
                  <c:v>0.89800000000000002</c:v>
                </c:pt>
                <c:pt idx="12">
                  <c:v>0.89100000000000001</c:v>
                </c:pt>
                <c:pt idx="13">
                  <c:v>0.88400000000000001</c:v>
                </c:pt>
                <c:pt idx="14">
                  <c:v>0.877</c:v>
                </c:pt>
                <c:pt idx="15">
                  <c:v>0.87</c:v>
                </c:pt>
                <c:pt idx="16">
                  <c:v>0.86299999999999999</c:v>
                </c:pt>
                <c:pt idx="17">
                  <c:v>0.85599999999999998</c:v>
                </c:pt>
                <c:pt idx="18">
                  <c:v>0.84899999999999998</c:v>
                </c:pt>
                <c:pt idx="19">
                  <c:v>0.84199999999999997</c:v>
                </c:pt>
                <c:pt idx="20">
                  <c:v>0.83499999999999996</c:v>
                </c:pt>
                <c:pt idx="21">
                  <c:v>0.82799999999999996</c:v>
                </c:pt>
                <c:pt idx="22">
                  <c:v>0.82099999999999995</c:v>
                </c:pt>
                <c:pt idx="23">
                  <c:v>0.81399999999999995</c:v>
                </c:pt>
                <c:pt idx="24">
                  <c:v>0.80700000000000005</c:v>
                </c:pt>
              </c:numCache>
            </c:numRef>
          </c:val>
          <c:smooth val="0"/>
        </c:ser>
        <c:ser>
          <c:idx val="1"/>
          <c:order val="1"/>
          <c:tx>
            <c:v>TSM-PDG5</c:v>
          </c:tx>
          <c:marker>
            <c:symbol val="none"/>
          </c:marker>
          <c:cat>
            <c:numRef>
              <c:f>'Sheet1 (5)'!$A$3:$A$32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'Sheet1 (5)'!$C$3:$C$32</c:f>
              <c:numCache>
                <c:formatCode>0.00%</c:formatCode>
                <c:ptCount val="30"/>
                <c:pt idx="0">
                  <c:v>0.97499999999999998</c:v>
                </c:pt>
                <c:pt idx="1">
                  <c:v>0.97</c:v>
                </c:pt>
                <c:pt idx="2">
                  <c:v>0.96499999999999997</c:v>
                </c:pt>
                <c:pt idx="3">
                  <c:v>0.96</c:v>
                </c:pt>
                <c:pt idx="4">
                  <c:v>0.95499999999999996</c:v>
                </c:pt>
                <c:pt idx="5">
                  <c:v>0.95</c:v>
                </c:pt>
                <c:pt idx="6">
                  <c:v>0.94499999999999995</c:v>
                </c:pt>
                <c:pt idx="7">
                  <c:v>0.94</c:v>
                </c:pt>
                <c:pt idx="8">
                  <c:v>0.93500000000000005</c:v>
                </c:pt>
                <c:pt idx="9">
                  <c:v>0.93</c:v>
                </c:pt>
                <c:pt idx="10">
                  <c:v>0.92500000000000004</c:v>
                </c:pt>
                <c:pt idx="11">
                  <c:v>0.92</c:v>
                </c:pt>
                <c:pt idx="12">
                  <c:v>0.91500000000000004</c:v>
                </c:pt>
                <c:pt idx="13">
                  <c:v>0.91</c:v>
                </c:pt>
                <c:pt idx="14">
                  <c:v>0.90500000000000003</c:v>
                </c:pt>
                <c:pt idx="15">
                  <c:v>0.9</c:v>
                </c:pt>
                <c:pt idx="16">
                  <c:v>0.89500000000000002</c:v>
                </c:pt>
                <c:pt idx="17">
                  <c:v>0.89</c:v>
                </c:pt>
                <c:pt idx="18">
                  <c:v>0.88500000000000001</c:v>
                </c:pt>
                <c:pt idx="19">
                  <c:v>0.88</c:v>
                </c:pt>
                <c:pt idx="20">
                  <c:v>0.875</c:v>
                </c:pt>
                <c:pt idx="21">
                  <c:v>0.87</c:v>
                </c:pt>
                <c:pt idx="22">
                  <c:v>0.86499999999999999</c:v>
                </c:pt>
                <c:pt idx="23">
                  <c:v>0.86</c:v>
                </c:pt>
                <c:pt idx="24">
                  <c:v>0.85499999999999998</c:v>
                </c:pt>
                <c:pt idx="25">
                  <c:v>0.85</c:v>
                </c:pt>
                <c:pt idx="26">
                  <c:v>0.84499999999999997</c:v>
                </c:pt>
                <c:pt idx="27">
                  <c:v>0.84</c:v>
                </c:pt>
                <c:pt idx="28">
                  <c:v>0.83499999999999996</c:v>
                </c:pt>
                <c:pt idx="29">
                  <c:v>0.83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796160"/>
        <c:axId val="113867776"/>
      </c:lineChart>
      <c:catAx>
        <c:axId val="11079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867776"/>
        <c:crosses val="autoZero"/>
        <c:auto val="1"/>
        <c:lblAlgn val="ctr"/>
        <c:lblOffset val="100"/>
        <c:noMultiLvlLbl val="0"/>
      </c:catAx>
      <c:valAx>
        <c:axId val="113867776"/>
        <c:scaling>
          <c:orientation val="minMax"/>
          <c:max val="1"/>
          <c:min val="0.75000000000000011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10796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A003B-E3CB-4262-B3E7-1873C479E5C7}" type="doc">
      <dgm:prSet loTypeId="urn:microsoft.com/office/officeart/2005/8/layout/chevron2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338E7BA4-1C68-44EA-8B15-494F2ED14DFA}">
      <dgm:prSet phldrT="[文本]"/>
      <dgm:spPr/>
      <dgm:t>
        <a:bodyPr/>
        <a:lstStyle/>
        <a:p>
          <a:r>
            <a:rPr lang="zh-CN" altLang="en-US" dirty="0" smtClean="0"/>
            <a:t>功能型</a:t>
          </a:r>
          <a:endParaRPr lang="zh-CN" altLang="en-US" dirty="0"/>
        </a:p>
      </dgm:t>
    </dgm:pt>
    <dgm:pt modelId="{065B5A1C-3F2D-4D66-949D-68FC65A80CCF}" type="parTrans" cxnId="{B8643927-A2F1-4BF1-9AFF-20F5D396902F}">
      <dgm:prSet/>
      <dgm:spPr/>
      <dgm:t>
        <a:bodyPr/>
        <a:lstStyle/>
        <a:p>
          <a:endParaRPr lang="zh-CN" altLang="en-US"/>
        </a:p>
      </dgm:t>
    </dgm:pt>
    <dgm:pt modelId="{5894F665-05D9-4CE2-9550-721883FED834}" type="sibTrans" cxnId="{B8643927-A2F1-4BF1-9AFF-20F5D396902F}">
      <dgm:prSet/>
      <dgm:spPr/>
      <dgm:t>
        <a:bodyPr/>
        <a:lstStyle/>
        <a:p>
          <a:endParaRPr lang="zh-CN" altLang="en-US"/>
        </a:p>
      </dgm:t>
    </dgm:pt>
    <dgm:pt modelId="{114CBD0C-4E78-4572-B783-383601A9982E}">
      <dgm:prSet phldrT="[文本]"/>
      <dgm:spPr/>
      <dgm:t>
        <a:bodyPr/>
        <a:lstStyle/>
        <a:p>
          <a:r>
            <a:rPr lang="zh-CN" altLang="en-US" dirty="0" smtClean="0"/>
            <a:t>建筑物外墙</a:t>
          </a:r>
          <a:endParaRPr lang="zh-CN" altLang="en-US" dirty="0"/>
        </a:p>
      </dgm:t>
    </dgm:pt>
    <dgm:pt modelId="{9C06B689-1999-4EEE-BB73-4FA4C943CBC1}" type="parTrans" cxnId="{7BFC9560-2714-4149-BC1C-698499E98D5F}">
      <dgm:prSet/>
      <dgm:spPr/>
      <dgm:t>
        <a:bodyPr/>
        <a:lstStyle/>
        <a:p>
          <a:endParaRPr lang="zh-CN" altLang="en-US"/>
        </a:p>
      </dgm:t>
    </dgm:pt>
    <dgm:pt modelId="{6A886754-476C-4E94-BCD7-F5B80A025ED2}" type="sibTrans" cxnId="{7BFC9560-2714-4149-BC1C-698499E98D5F}">
      <dgm:prSet/>
      <dgm:spPr/>
      <dgm:t>
        <a:bodyPr/>
        <a:lstStyle/>
        <a:p>
          <a:endParaRPr lang="zh-CN" altLang="en-US"/>
        </a:p>
      </dgm:t>
    </dgm:pt>
    <dgm:pt modelId="{0BFC3B00-56F3-4171-8CD2-9A75AB7EFA1C}">
      <dgm:prSet phldrT="[文本]"/>
      <dgm:spPr/>
      <dgm:t>
        <a:bodyPr/>
        <a:lstStyle/>
        <a:p>
          <a:r>
            <a:rPr lang="zh-CN" altLang="en-US" dirty="0" smtClean="0"/>
            <a:t>抗水汽、抗盐雾、抗紫外</a:t>
          </a:r>
          <a:endParaRPr lang="zh-CN" altLang="en-US" dirty="0"/>
        </a:p>
      </dgm:t>
    </dgm:pt>
    <dgm:pt modelId="{D2B0A919-CF59-487E-B25E-B8643DD0DC4C}" type="parTrans" cxnId="{360174C4-DD79-417F-B29D-E00625658A4E}">
      <dgm:prSet/>
      <dgm:spPr/>
      <dgm:t>
        <a:bodyPr/>
        <a:lstStyle/>
        <a:p>
          <a:endParaRPr lang="zh-CN" altLang="en-US"/>
        </a:p>
      </dgm:t>
    </dgm:pt>
    <dgm:pt modelId="{01055A8F-65A7-4EE8-B07B-DD4950D4FC20}" type="sibTrans" cxnId="{360174C4-DD79-417F-B29D-E00625658A4E}">
      <dgm:prSet/>
      <dgm:spPr/>
      <dgm:t>
        <a:bodyPr/>
        <a:lstStyle/>
        <a:p>
          <a:endParaRPr lang="zh-CN" altLang="en-US"/>
        </a:p>
      </dgm:t>
    </dgm:pt>
    <dgm:pt modelId="{378BED28-BA61-403D-BB19-EF6BC1635DD5}">
      <dgm:prSet phldrT="[文本]"/>
      <dgm:spPr/>
      <dgm:t>
        <a:bodyPr/>
        <a:lstStyle/>
        <a:p>
          <a:r>
            <a:rPr lang="zh-CN" altLang="en-US" dirty="0" smtClean="0"/>
            <a:t>高发电量</a:t>
          </a:r>
          <a:endParaRPr lang="zh-CN" altLang="en-US" dirty="0"/>
        </a:p>
      </dgm:t>
    </dgm:pt>
    <dgm:pt modelId="{BA17467C-66EE-4699-BD4E-FD8B71E25839}" type="parTrans" cxnId="{BF9DA9D8-3C8C-4083-925D-05B15FE48467}">
      <dgm:prSet/>
      <dgm:spPr/>
      <dgm:t>
        <a:bodyPr/>
        <a:lstStyle/>
        <a:p>
          <a:endParaRPr lang="zh-CN" altLang="en-US"/>
        </a:p>
      </dgm:t>
    </dgm:pt>
    <dgm:pt modelId="{CEDC6BCB-48E5-45E7-A503-E9E085BE845A}" type="sibTrans" cxnId="{BF9DA9D8-3C8C-4083-925D-05B15FE48467}">
      <dgm:prSet/>
      <dgm:spPr/>
      <dgm:t>
        <a:bodyPr/>
        <a:lstStyle/>
        <a:p>
          <a:endParaRPr lang="zh-CN" altLang="en-US"/>
        </a:p>
      </dgm:t>
    </dgm:pt>
    <dgm:pt modelId="{05622F13-5102-4A82-A362-9951F68C9CAA}">
      <dgm:prSet phldrT="[文本]"/>
      <dgm:spPr/>
      <dgm:t>
        <a:bodyPr/>
        <a:lstStyle/>
        <a:p>
          <a:r>
            <a:rPr lang="zh-CN" altLang="en-US" dirty="0" smtClean="0"/>
            <a:t>实际项目验证</a:t>
          </a:r>
          <a:endParaRPr lang="zh-CN" altLang="en-US" dirty="0"/>
        </a:p>
      </dgm:t>
    </dgm:pt>
    <dgm:pt modelId="{7AF94010-8033-4AC6-A8B9-81308289B40E}" type="parTrans" cxnId="{B6F875B4-0502-4515-BAA5-1278F1A3CF96}">
      <dgm:prSet/>
      <dgm:spPr/>
      <dgm:t>
        <a:bodyPr/>
        <a:lstStyle/>
        <a:p>
          <a:endParaRPr lang="zh-CN" altLang="en-US"/>
        </a:p>
      </dgm:t>
    </dgm:pt>
    <dgm:pt modelId="{D333E3AC-04D5-4A35-8144-F6CC40A0BD48}" type="sibTrans" cxnId="{B6F875B4-0502-4515-BAA5-1278F1A3CF96}">
      <dgm:prSet/>
      <dgm:spPr/>
      <dgm:t>
        <a:bodyPr/>
        <a:lstStyle/>
        <a:p>
          <a:endParaRPr lang="zh-CN" altLang="en-US"/>
        </a:p>
      </dgm:t>
    </dgm:pt>
    <dgm:pt modelId="{AA08AA99-5B29-4592-8DD3-A371F5190E83}">
      <dgm:prSet phldrT="[文本]"/>
      <dgm:spPr/>
      <dgm:t>
        <a:bodyPr/>
        <a:lstStyle/>
        <a:p>
          <a:r>
            <a:rPr lang="zh-CN" altLang="en-US" dirty="0" smtClean="0"/>
            <a:t>质保条款对应</a:t>
          </a:r>
          <a:endParaRPr lang="zh-CN" altLang="en-US" dirty="0"/>
        </a:p>
      </dgm:t>
    </dgm:pt>
    <dgm:pt modelId="{23A289FE-13F8-4A97-885E-1DDE5193F8B3}" type="parTrans" cxnId="{998AAEE1-9A56-4C18-B589-DAB55633CD84}">
      <dgm:prSet/>
      <dgm:spPr/>
      <dgm:t>
        <a:bodyPr/>
        <a:lstStyle/>
        <a:p>
          <a:endParaRPr lang="zh-CN" altLang="en-US"/>
        </a:p>
      </dgm:t>
    </dgm:pt>
    <dgm:pt modelId="{A3FB8662-7D16-4896-914C-1F55AEAEA05D}" type="sibTrans" cxnId="{998AAEE1-9A56-4C18-B589-DAB55633CD84}">
      <dgm:prSet/>
      <dgm:spPr/>
      <dgm:t>
        <a:bodyPr/>
        <a:lstStyle/>
        <a:p>
          <a:endParaRPr lang="zh-CN" altLang="en-US"/>
        </a:p>
      </dgm:t>
    </dgm:pt>
    <dgm:pt modelId="{CD4CE69F-4A1D-48AC-B39A-5FB309430FAA}">
      <dgm:prSet phldrT="[文本]"/>
      <dgm:spPr/>
      <dgm:t>
        <a:bodyPr/>
        <a:lstStyle/>
        <a:p>
          <a:r>
            <a:rPr lang="zh-CN" altLang="en-US" dirty="0" smtClean="0"/>
            <a:t>高可靠性</a:t>
          </a:r>
          <a:endParaRPr lang="zh-CN" altLang="en-US" dirty="0"/>
        </a:p>
      </dgm:t>
    </dgm:pt>
    <dgm:pt modelId="{3EECBE0F-ED50-490D-80D6-4DECEB4B56CF}" type="parTrans" cxnId="{E0DAA132-77C2-4D9D-A030-5CB951B3239E}">
      <dgm:prSet/>
      <dgm:spPr/>
      <dgm:t>
        <a:bodyPr/>
        <a:lstStyle/>
        <a:p>
          <a:endParaRPr lang="zh-CN" altLang="en-US"/>
        </a:p>
      </dgm:t>
    </dgm:pt>
    <dgm:pt modelId="{446B8918-E2E3-4098-A0E1-C18A8F1DDD8C}" type="sibTrans" cxnId="{E0DAA132-77C2-4D9D-A030-5CB951B3239E}">
      <dgm:prSet/>
      <dgm:spPr/>
      <dgm:t>
        <a:bodyPr/>
        <a:lstStyle/>
        <a:p>
          <a:endParaRPr lang="zh-CN" altLang="en-US"/>
        </a:p>
      </dgm:t>
    </dgm:pt>
    <dgm:pt modelId="{BA3C0D6D-733A-4105-88FC-5BA12CAB6A80}">
      <dgm:prSet phldrT="[文本]"/>
      <dgm:spPr/>
      <dgm:t>
        <a:bodyPr/>
        <a:lstStyle/>
        <a:p>
          <a:r>
            <a:rPr lang="zh-CN" altLang="en-US" dirty="0" smtClean="0"/>
            <a:t>具有耐候的特性</a:t>
          </a:r>
          <a:endParaRPr lang="zh-CN" altLang="en-US" dirty="0"/>
        </a:p>
      </dgm:t>
    </dgm:pt>
    <dgm:pt modelId="{4862F3BA-7B42-4677-8714-F4CDD306F607}" type="parTrans" cxnId="{BB2E315C-B2A4-4065-AF97-3FA35E693135}">
      <dgm:prSet/>
      <dgm:spPr/>
      <dgm:t>
        <a:bodyPr/>
        <a:lstStyle/>
        <a:p>
          <a:endParaRPr lang="zh-CN" altLang="en-US"/>
        </a:p>
      </dgm:t>
    </dgm:pt>
    <dgm:pt modelId="{65074023-97A4-4DA5-ACFA-3BB3D229FE5E}" type="sibTrans" cxnId="{BB2E315C-B2A4-4065-AF97-3FA35E693135}">
      <dgm:prSet/>
      <dgm:spPr/>
      <dgm:t>
        <a:bodyPr/>
        <a:lstStyle/>
        <a:p>
          <a:endParaRPr lang="zh-CN" altLang="en-US"/>
        </a:p>
      </dgm:t>
    </dgm:pt>
    <dgm:pt modelId="{7BB7895E-63A0-4694-B55C-8C2AC123F497}">
      <dgm:prSet phldrT="[文本]"/>
      <dgm:spPr/>
      <dgm:t>
        <a:bodyPr/>
        <a:lstStyle/>
        <a:p>
          <a:r>
            <a:rPr lang="zh-CN" altLang="en-US" dirty="0" smtClean="0"/>
            <a:t>超长</a:t>
          </a:r>
          <a:r>
            <a:rPr lang="en-US" altLang="zh-CN" dirty="0" smtClean="0"/>
            <a:t>30</a:t>
          </a:r>
          <a:r>
            <a:rPr lang="zh-CN" altLang="en-US" dirty="0" smtClean="0"/>
            <a:t>年的功率质保</a:t>
          </a:r>
          <a:endParaRPr lang="zh-CN" altLang="en-US" dirty="0"/>
        </a:p>
      </dgm:t>
    </dgm:pt>
    <dgm:pt modelId="{0A7BD609-1308-4586-B425-1C936D5CCDAA}" type="parTrans" cxnId="{23435963-9469-41EB-BCB3-2272ACAFBBD6}">
      <dgm:prSet/>
      <dgm:spPr/>
      <dgm:t>
        <a:bodyPr/>
        <a:lstStyle/>
        <a:p>
          <a:endParaRPr lang="zh-CN" altLang="en-US"/>
        </a:p>
      </dgm:t>
    </dgm:pt>
    <dgm:pt modelId="{48E2B536-F4B7-4372-AE8E-889BC26CD38D}" type="sibTrans" cxnId="{23435963-9469-41EB-BCB3-2272ACAFBBD6}">
      <dgm:prSet/>
      <dgm:spPr/>
      <dgm:t>
        <a:bodyPr/>
        <a:lstStyle/>
        <a:p>
          <a:endParaRPr lang="zh-CN" altLang="en-US"/>
        </a:p>
      </dgm:t>
    </dgm:pt>
    <dgm:pt modelId="{0F011224-1DA5-4C8A-A273-39E59F629284}">
      <dgm:prSet phldrT="[文本]" custT="1"/>
      <dgm:spPr/>
      <dgm:t>
        <a:bodyPr/>
        <a:lstStyle/>
        <a:p>
          <a:r>
            <a:rPr lang="zh-CN" altLang="en-US" sz="2400" dirty="0" smtClean="0"/>
            <a:t>良率</a:t>
          </a:r>
          <a:endParaRPr lang="zh-CN" altLang="en-US" sz="2400" dirty="0"/>
        </a:p>
      </dgm:t>
    </dgm:pt>
    <dgm:pt modelId="{A4399927-01B7-4604-A706-FFCCF54B23AB}" type="parTrans" cxnId="{DFD2FEC8-880C-4E36-A19A-3104ABF2DEF7}">
      <dgm:prSet/>
      <dgm:spPr/>
      <dgm:t>
        <a:bodyPr/>
        <a:lstStyle/>
        <a:p>
          <a:endParaRPr lang="zh-CN" altLang="en-US"/>
        </a:p>
      </dgm:t>
    </dgm:pt>
    <dgm:pt modelId="{AB55DBE0-D092-4DE4-94FC-654884691638}" type="sibTrans" cxnId="{DFD2FEC8-880C-4E36-A19A-3104ABF2DEF7}">
      <dgm:prSet/>
      <dgm:spPr/>
      <dgm:t>
        <a:bodyPr/>
        <a:lstStyle/>
        <a:p>
          <a:endParaRPr lang="zh-CN" altLang="en-US"/>
        </a:p>
      </dgm:t>
    </dgm:pt>
    <dgm:pt modelId="{2EC93431-323A-4833-80A5-07017956D191}">
      <dgm:prSet phldrT="[文本]"/>
      <dgm:spPr/>
      <dgm:t>
        <a:bodyPr/>
        <a:lstStyle/>
        <a:p>
          <a:r>
            <a:rPr lang="zh-CN" altLang="en-US" dirty="0" smtClean="0"/>
            <a:t>生产工序中的良率限制</a:t>
          </a:r>
          <a:endParaRPr lang="zh-CN" altLang="en-US" dirty="0"/>
        </a:p>
      </dgm:t>
    </dgm:pt>
    <dgm:pt modelId="{053E632D-4C3A-4A41-AF6C-66AFC54EBB92}" type="parTrans" cxnId="{F37215E2-CAAD-4010-9EC8-B390AC64D620}">
      <dgm:prSet/>
      <dgm:spPr/>
      <dgm:t>
        <a:bodyPr/>
        <a:lstStyle/>
        <a:p>
          <a:endParaRPr lang="zh-CN" altLang="en-US"/>
        </a:p>
      </dgm:t>
    </dgm:pt>
    <dgm:pt modelId="{AA01DFE2-3D4E-4A57-8DC6-A62D6766F3CF}" type="sibTrans" cxnId="{F37215E2-CAAD-4010-9EC8-B390AC64D620}">
      <dgm:prSet/>
      <dgm:spPr/>
      <dgm:t>
        <a:bodyPr/>
        <a:lstStyle/>
        <a:p>
          <a:endParaRPr lang="zh-CN" altLang="en-US"/>
        </a:p>
      </dgm:t>
    </dgm:pt>
    <dgm:pt modelId="{A6EBF852-FA28-4EBF-965C-DF35753D4E8D}">
      <dgm:prSet phldrT="[文本]"/>
      <dgm:spPr/>
      <dgm:t>
        <a:bodyPr/>
        <a:lstStyle/>
        <a:p>
          <a:r>
            <a:rPr lang="zh-CN" altLang="en-US" dirty="0" smtClean="0"/>
            <a:t>用于常规电站</a:t>
          </a:r>
          <a:endParaRPr lang="zh-CN" altLang="en-US" dirty="0"/>
        </a:p>
      </dgm:t>
    </dgm:pt>
    <dgm:pt modelId="{F6856CED-E099-4011-95F8-772701A8CF97}" type="parTrans" cxnId="{D052388B-43B1-4F7D-9165-CF0803672BFE}">
      <dgm:prSet/>
      <dgm:spPr/>
      <dgm:t>
        <a:bodyPr/>
        <a:lstStyle/>
        <a:p>
          <a:endParaRPr lang="zh-CN" altLang="en-US"/>
        </a:p>
      </dgm:t>
    </dgm:pt>
    <dgm:pt modelId="{FDF6A67D-C1F2-4F80-B95B-31AE33DA4FE5}" type="sibTrans" cxnId="{D052388B-43B1-4F7D-9165-CF0803672BFE}">
      <dgm:prSet/>
      <dgm:spPr/>
      <dgm:t>
        <a:bodyPr/>
        <a:lstStyle/>
        <a:p>
          <a:endParaRPr lang="zh-CN" altLang="en-US"/>
        </a:p>
      </dgm:t>
    </dgm:pt>
    <dgm:pt modelId="{DFC154E8-3D03-457F-8690-621E709D1EC3}" type="pres">
      <dgm:prSet presAssocID="{2D7A003B-E3CB-4262-B3E7-1873C479E5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2B37A3D-34BD-448B-8599-023D03F6701A}" type="pres">
      <dgm:prSet presAssocID="{338E7BA4-1C68-44EA-8B15-494F2ED14DFA}" presName="composite" presStyleCnt="0"/>
      <dgm:spPr/>
    </dgm:pt>
    <dgm:pt modelId="{A37F975A-AD48-4ED2-8473-1E8F6936AC03}" type="pres">
      <dgm:prSet presAssocID="{338E7BA4-1C68-44EA-8B15-494F2ED14DFA}" presName="parentText" presStyleLbl="alignNode1" presStyleIdx="0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82F70E-B548-48F0-8644-833369CC435B}" type="pres">
      <dgm:prSet presAssocID="{338E7BA4-1C68-44EA-8B15-494F2ED14DF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D9BF5-11AE-44BF-9B00-D33267D8E091}" type="pres">
      <dgm:prSet presAssocID="{5894F665-05D9-4CE2-9550-721883FED834}" presName="sp" presStyleCnt="0"/>
      <dgm:spPr/>
    </dgm:pt>
    <dgm:pt modelId="{2170A1C8-D287-4D9F-B867-E5AF7B697C57}" type="pres">
      <dgm:prSet presAssocID="{0F011224-1DA5-4C8A-A273-39E59F629284}" presName="composite" presStyleCnt="0"/>
      <dgm:spPr/>
    </dgm:pt>
    <dgm:pt modelId="{EB2E83CA-9298-452E-8A43-F92B8641ECC7}" type="pres">
      <dgm:prSet presAssocID="{0F011224-1DA5-4C8A-A273-39E59F629284}" presName="parentText" presStyleLbl="alignNode1" presStyleIdx="1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C766CF-A9A2-4E34-BC7A-20FC99B7AF9C}" type="pres">
      <dgm:prSet presAssocID="{0F011224-1DA5-4C8A-A273-39E59F629284}" presName="descendantText" presStyleLbl="alignAcc1" presStyleIdx="1" presStyleCnt="4" custScaleX="978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AA36C1-BCBA-4837-B06A-71108EE5F2E8}" type="pres">
      <dgm:prSet presAssocID="{AB55DBE0-D092-4DE4-94FC-654884691638}" presName="sp" presStyleCnt="0"/>
      <dgm:spPr/>
    </dgm:pt>
    <dgm:pt modelId="{6F100D4D-9CA3-4E93-BF29-D14993FEC662}" type="pres">
      <dgm:prSet presAssocID="{378BED28-BA61-403D-BB19-EF6BC1635DD5}" presName="composite" presStyleCnt="0"/>
      <dgm:spPr/>
    </dgm:pt>
    <dgm:pt modelId="{14FA5D94-5972-47BE-9580-5BEBB1C2F384}" type="pres">
      <dgm:prSet presAssocID="{378BED28-BA61-403D-BB19-EF6BC1635DD5}" presName="parentText" presStyleLbl="alignNode1" presStyleIdx="2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E9AAC-FDE0-4654-B670-A85F4584FFE2}" type="pres">
      <dgm:prSet presAssocID="{378BED28-BA61-403D-BB19-EF6BC1635DD5}" presName="descendantText" presStyleLbl="alignAcc1" presStyleIdx="2" presStyleCnt="4" custScaleX="978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6352E3-D793-44AE-845E-FA5BCE2E70D8}" type="pres">
      <dgm:prSet presAssocID="{CEDC6BCB-48E5-45E7-A503-E9E085BE845A}" presName="sp" presStyleCnt="0"/>
      <dgm:spPr/>
    </dgm:pt>
    <dgm:pt modelId="{009140F4-A46C-4CED-8892-08B5F8770BB2}" type="pres">
      <dgm:prSet presAssocID="{CD4CE69F-4A1D-48AC-B39A-5FB309430FAA}" presName="composite" presStyleCnt="0"/>
      <dgm:spPr/>
    </dgm:pt>
    <dgm:pt modelId="{3FEF30C5-0BD1-42F6-96E4-4D44124D8F78}" type="pres">
      <dgm:prSet presAssocID="{CD4CE69F-4A1D-48AC-B39A-5FB309430FAA}" presName="parentText" presStyleLbl="alignNode1" presStyleIdx="3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34CEE0-149B-4D24-8431-2927697A0221}" type="pres">
      <dgm:prSet presAssocID="{CD4CE69F-4A1D-48AC-B39A-5FB309430FAA}" presName="descendantText" presStyleLbl="alignAcc1" presStyleIdx="3" presStyleCnt="4" custScaleX="9748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F9DA9D8-3C8C-4083-925D-05B15FE48467}" srcId="{2D7A003B-E3CB-4262-B3E7-1873C479E5C7}" destId="{378BED28-BA61-403D-BB19-EF6BC1635DD5}" srcOrd="2" destOrd="0" parTransId="{BA17467C-66EE-4699-BD4E-FD8B71E25839}" sibTransId="{CEDC6BCB-48E5-45E7-A503-E9E085BE845A}"/>
    <dgm:cxn modelId="{1744AFAC-04FB-4A17-B0D5-1E9364AB5211}" type="presOf" srcId="{A6EBF852-FA28-4EBF-965C-DF35753D4E8D}" destId="{8CC766CF-A9A2-4E34-BC7A-20FC99B7AF9C}" srcOrd="0" destOrd="1" presId="urn:microsoft.com/office/officeart/2005/8/layout/chevron2"/>
    <dgm:cxn modelId="{06EFD47E-8FE9-46F4-909A-57096486640F}" type="presOf" srcId="{7BB7895E-63A0-4694-B55C-8C2AC123F497}" destId="{CB34CEE0-149B-4D24-8431-2927697A0221}" srcOrd="0" destOrd="1" presId="urn:microsoft.com/office/officeart/2005/8/layout/chevron2"/>
    <dgm:cxn modelId="{360174C4-DD79-417F-B29D-E00625658A4E}" srcId="{338E7BA4-1C68-44EA-8B15-494F2ED14DFA}" destId="{0BFC3B00-56F3-4171-8CD2-9A75AB7EFA1C}" srcOrd="1" destOrd="0" parTransId="{D2B0A919-CF59-487E-B25E-B8643DD0DC4C}" sibTransId="{01055A8F-65A7-4EE8-B07B-DD4950D4FC20}"/>
    <dgm:cxn modelId="{F37215E2-CAAD-4010-9EC8-B390AC64D620}" srcId="{0F011224-1DA5-4C8A-A273-39E59F629284}" destId="{2EC93431-323A-4833-80A5-07017956D191}" srcOrd="0" destOrd="0" parTransId="{053E632D-4C3A-4A41-AF6C-66AFC54EBB92}" sibTransId="{AA01DFE2-3D4E-4A57-8DC6-A62D6766F3CF}"/>
    <dgm:cxn modelId="{A98DEAB2-8D36-4CB3-B6CE-2348AAC42C1E}" type="presOf" srcId="{338E7BA4-1C68-44EA-8B15-494F2ED14DFA}" destId="{A37F975A-AD48-4ED2-8473-1E8F6936AC03}" srcOrd="0" destOrd="0" presId="urn:microsoft.com/office/officeart/2005/8/layout/chevron2"/>
    <dgm:cxn modelId="{D052388B-43B1-4F7D-9165-CF0803672BFE}" srcId="{0F011224-1DA5-4C8A-A273-39E59F629284}" destId="{A6EBF852-FA28-4EBF-965C-DF35753D4E8D}" srcOrd="1" destOrd="0" parTransId="{F6856CED-E099-4011-95F8-772701A8CF97}" sibTransId="{FDF6A67D-C1F2-4F80-B95B-31AE33DA4FE5}"/>
    <dgm:cxn modelId="{093DB1E4-7A26-4AE3-B9F4-7B18B9E455D1}" type="presOf" srcId="{BA3C0D6D-733A-4105-88FC-5BA12CAB6A80}" destId="{CB34CEE0-149B-4D24-8431-2927697A0221}" srcOrd="0" destOrd="0" presId="urn:microsoft.com/office/officeart/2005/8/layout/chevron2"/>
    <dgm:cxn modelId="{998AAEE1-9A56-4C18-B589-DAB55633CD84}" srcId="{378BED28-BA61-403D-BB19-EF6BC1635DD5}" destId="{AA08AA99-5B29-4592-8DD3-A371F5190E83}" srcOrd="1" destOrd="0" parTransId="{23A289FE-13F8-4A97-885E-1DDE5193F8B3}" sibTransId="{A3FB8662-7D16-4896-914C-1F55AEAEA05D}"/>
    <dgm:cxn modelId="{E0DAA132-77C2-4D9D-A030-5CB951B3239E}" srcId="{2D7A003B-E3CB-4262-B3E7-1873C479E5C7}" destId="{CD4CE69F-4A1D-48AC-B39A-5FB309430FAA}" srcOrd="3" destOrd="0" parTransId="{3EECBE0F-ED50-490D-80D6-4DECEB4B56CF}" sibTransId="{446B8918-E2E3-4098-A0E1-C18A8F1DDD8C}"/>
    <dgm:cxn modelId="{D7FBA7D8-0760-421B-B2A9-6E957C3A0BF7}" type="presOf" srcId="{0BFC3B00-56F3-4171-8CD2-9A75AB7EFA1C}" destId="{C682F70E-B548-48F0-8644-833369CC435B}" srcOrd="0" destOrd="1" presId="urn:microsoft.com/office/officeart/2005/8/layout/chevron2"/>
    <dgm:cxn modelId="{2A8AA70D-3EAC-4564-AE66-78447C1CC648}" type="presOf" srcId="{05622F13-5102-4A82-A362-9951F68C9CAA}" destId="{E71E9AAC-FDE0-4654-B670-A85F4584FFE2}" srcOrd="0" destOrd="0" presId="urn:microsoft.com/office/officeart/2005/8/layout/chevron2"/>
    <dgm:cxn modelId="{71C78F9C-0F1B-4509-97D7-9C234D1514D2}" type="presOf" srcId="{2EC93431-323A-4833-80A5-07017956D191}" destId="{8CC766CF-A9A2-4E34-BC7A-20FC99B7AF9C}" srcOrd="0" destOrd="0" presId="urn:microsoft.com/office/officeart/2005/8/layout/chevron2"/>
    <dgm:cxn modelId="{B6F875B4-0502-4515-BAA5-1278F1A3CF96}" srcId="{378BED28-BA61-403D-BB19-EF6BC1635DD5}" destId="{05622F13-5102-4A82-A362-9951F68C9CAA}" srcOrd="0" destOrd="0" parTransId="{7AF94010-8033-4AC6-A8B9-81308289B40E}" sibTransId="{D333E3AC-04D5-4A35-8144-F6CC40A0BD48}"/>
    <dgm:cxn modelId="{B8643927-A2F1-4BF1-9AFF-20F5D396902F}" srcId="{2D7A003B-E3CB-4262-B3E7-1873C479E5C7}" destId="{338E7BA4-1C68-44EA-8B15-494F2ED14DFA}" srcOrd="0" destOrd="0" parTransId="{065B5A1C-3F2D-4D66-949D-68FC65A80CCF}" sibTransId="{5894F665-05D9-4CE2-9550-721883FED834}"/>
    <dgm:cxn modelId="{BB2E315C-B2A4-4065-AF97-3FA35E693135}" srcId="{CD4CE69F-4A1D-48AC-B39A-5FB309430FAA}" destId="{BA3C0D6D-733A-4105-88FC-5BA12CAB6A80}" srcOrd="0" destOrd="0" parTransId="{4862F3BA-7B42-4677-8714-F4CDD306F607}" sibTransId="{65074023-97A4-4DA5-ACFA-3BB3D229FE5E}"/>
    <dgm:cxn modelId="{DFD2FEC8-880C-4E36-A19A-3104ABF2DEF7}" srcId="{2D7A003B-E3CB-4262-B3E7-1873C479E5C7}" destId="{0F011224-1DA5-4C8A-A273-39E59F629284}" srcOrd="1" destOrd="0" parTransId="{A4399927-01B7-4604-A706-FFCCF54B23AB}" sibTransId="{AB55DBE0-D092-4DE4-94FC-654884691638}"/>
    <dgm:cxn modelId="{7BFC9560-2714-4149-BC1C-698499E98D5F}" srcId="{338E7BA4-1C68-44EA-8B15-494F2ED14DFA}" destId="{114CBD0C-4E78-4572-B783-383601A9982E}" srcOrd="0" destOrd="0" parTransId="{9C06B689-1999-4EEE-BB73-4FA4C943CBC1}" sibTransId="{6A886754-476C-4E94-BCD7-F5B80A025ED2}"/>
    <dgm:cxn modelId="{23435963-9469-41EB-BCB3-2272ACAFBBD6}" srcId="{CD4CE69F-4A1D-48AC-B39A-5FB309430FAA}" destId="{7BB7895E-63A0-4694-B55C-8C2AC123F497}" srcOrd="1" destOrd="0" parTransId="{0A7BD609-1308-4586-B425-1C936D5CCDAA}" sibTransId="{48E2B536-F4B7-4372-AE8E-889BC26CD38D}"/>
    <dgm:cxn modelId="{38A0B383-30C9-4B87-A839-93663D2F507E}" type="presOf" srcId="{2D7A003B-E3CB-4262-B3E7-1873C479E5C7}" destId="{DFC154E8-3D03-457F-8690-621E709D1EC3}" srcOrd="0" destOrd="0" presId="urn:microsoft.com/office/officeart/2005/8/layout/chevron2"/>
    <dgm:cxn modelId="{C3053055-575F-4FEE-9E22-0DF9E133B1E9}" type="presOf" srcId="{114CBD0C-4E78-4572-B783-383601A9982E}" destId="{C682F70E-B548-48F0-8644-833369CC435B}" srcOrd="0" destOrd="0" presId="urn:microsoft.com/office/officeart/2005/8/layout/chevron2"/>
    <dgm:cxn modelId="{7B153FEB-C417-4852-9B43-798780A8FBAD}" type="presOf" srcId="{378BED28-BA61-403D-BB19-EF6BC1635DD5}" destId="{14FA5D94-5972-47BE-9580-5BEBB1C2F384}" srcOrd="0" destOrd="0" presId="urn:microsoft.com/office/officeart/2005/8/layout/chevron2"/>
    <dgm:cxn modelId="{A189C50F-9BCF-4A39-B59E-6F4C21442686}" type="presOf" srcId="{0F011224-1DA5-4C8A-A273-39E59F629284}" destId="{EB2E83CA-9298-452E-8A43-F92B8641ECC7}" srcOrd="0" destOrd="0" presId="urn:microsoft.com/office/officeart/2005/8/layout/chevron2"/>
    <dgm:cxn modelId="{639AB2BF-3BCD-4BEA-A9F4-8FE815E5FF36}" type="presOf" srcId="{AA08AA99-5B29-4592-8DD3-A371F5190E83}" destId="{E71E9AAC-FDE0-4654-B670-A85F4584FFE2}" srcOrd="0" destOrd="1" presId="urn:microsoft.com/office/officeart/2005/8/layout/chevron2"/>
    <dgm:cxn modelId="{D38AEBF2-A505-4AAB-BE91-A934F37CD425}" type="presOf" srcId="{CD4CE69F-4A1D-48AC-B39A-5FB309430FAA}" destId="{3FEF30C5-0BD1-42F6-96E4-4D44124D8F78}" srcOrd="0" destOrd="0" presId="urn:microsoft.com/office/officeart/2005/8/layout/chevron2"/>
    <dgm:cxn modelId="{3FF752C0-BB3F-43FD-806B-224C357E558A}" type="presParOf" srcId="{DFC154E8-3D03-457F-8690-621E709D1EC3}" destId="{F2B37A3D-34BD-448B-8599-023D03F6701A}" srcOrd="0" destOrd="0" presId="urn:microsoft.com/office/officeart/2005/8/layout/chevron2"/>
    <dgm:cxn modelId="{D54BE86C-3B7A-45F0-804D-AB208A0FE49B}" type="presParOf" srcId="{F2B37A3D-34BD-448B-8599-023D03F6701A}" destId="{A37F975A-AD48-4ED2-8473-1E8F6936AC03}" srcOrd="0" destOrd="0" presId="urn:microsoft.com/office/officeart/2005/8/layout/chevron2"/>
    <dgm:cxn modelId="{6193AC90-D1C9-486B-8D9B-F3D8B608580C}" type="presParOf" srcId="{F2B37A3D-34BD-448B-8599-023D03F6701A}" destId="{C682F70E-B548-48F0-8644-833369CC435B}" srcOrd="1" destOrd="0" presId="urn:microsoft.com/office/officeart/2005/8/layout/chevron2"/>
    <dgm:cxn modelId="{851A3B1D-8341-4F10-B47D-58B9C15A052F}" type="presParOf" srcId="{DFC154E8-3D03-457F-8690-621E709D1EC3}" destId="{2EDD9BF5-11AE-44BF-9B00-D33267D8E091}" srcOrd="1" destOrd="0" presId="urn:microsoft.com/office/officeart/2005/8/layout/chevron2"/>
    <dgm:cxn modelId="{E66E8405-0679-4175-B08A-CDB8A08653EB}" type="presParOf" srcId="{DFC154E8-3D03-457F-8690-621E709D1EC3}" destId="{2170A1C8-D287-4D9F-B867-E5AF7B697C57}" srcOrd="2" destOrd="0" presId="urn:microsoft.com/office/officeart/2005/8/layout/chevron2"/>
    <dgm:cxn modelId="{E5D4B2A7-EA9C-4766-BDD4-A4C2F86B2991}" type="presParOf" srcId="{2170A1C8-D287-4D9F-B867-E5AF7B697C57}" destId="{EB2E83CA-9298-452E-8A43-F92B8641ECC7}" srcOrd="0" destOrd="0" presId="urn:microsoft.com/office/officeart/2005/8/layout/chevron2"/>
    <dgm:cxn modelId="{1FDA8C9C-8EA1-443F-8D77-6108CB7646DE}" type="presParOf" srcId="{2170A1C8-D287-4D9F-B867-E5AF7B697C57}" destId="{8CC766CF-A9A2-4E34-BC7A-20FC99B7AF9C}" srcOrd="1" destOrd="0" presId="urn:microsoft.com/office/officeart/2005/8/layout/chevron2"/>
    <dgm:cxn modelId="{9F34D4CB-C1D0-4E01-8E8F-A23FFBA28C41}" type="presParOf" srcId="{DFC154E8-3D03-457F-8690-621E709D1EC3}" destId="{59AA36C1-BCBA-4837-B06A-71108EE5F2E8}" srcOrd="3" destOrd="0" presId="urn:microsoft.com/office/officeart/2005/8/layout/chevron2"/>
    <dgm:cxn modelId="{20507B39-5E9F-4D7F-8837-3B7319F57DA0}" type="presParOf" srcId="{DFC154E8-3D03-457F-8690-621E709D1EC3}" destId="{6F100D4D-9CA3-4E93-BF29-D14993FEC662}" srcOrd="4" destOrd="0" presId="urn:microsoft.com/office/officeart/2005/8/layout/chevron2"/>
    <dgm:cxn modelId="{08DF10F4-4D9D-41F7-BFC1-679AFCB9D4C5}" type="presParOf" srcId="{6F100D4D-9CA3-4E93-BF29-D14993FEC662}" destId="{14FA5D94-5972-47BE-9580-5BEBB1C2F384}" srcOrd="0" destOrd="0" presId="urn:microsoft.com/office/officeart/2005/8/layout/chevron2"/>
    <dgm:cxn modelId="{BCA88D0B-9CFA-4246-BA0B-A3947FB4EDC4}" type="presParOf" srcId="{6F100D4D-9CA3-4E93-BF29-D14993FEC662}" destId="{E71E9AAC-FDE0-4654-B670-A85F4584FFE2}" srcOrd="1" destOrd="0" presId="urn:microsoft.com/office/officeart/2005/8/layout/chevron2"/>
    <dgm:cxn modelId="{73703EA5-E463-4634-976F-650C0E3C3C53}" type="presParOf" srcId="{DFC154E8-3D03-457F-8690-621E709D1EC3}" destId="{0F6352E3-D793-44AE-845E-FA5BCE2E70D8}" srcOrd="5" destOrd="0" presId="urn:microsoft.com/office/officeart/2005/8/layout/chevron2"/>
    <dgm:cxn modelId="{CC4C048D-102E-42E1-B816-5D215DD50522}" type="presParOf" srcId="{DFC154E8-3D03-457F-8690-621E709D1EC3}" destId="{009140F4-A46C-4CED-8892-08B5F8770BB2}" srcOrd="6" destOrd="0" presId="urn:microsoft.com/office/officeart/2005/8/layout/chevron2"/>
    <dgm:cxn modelId="{F5CD6B33-6FE5-4C8A-8114-0D6E81FCEA02}" type="presParOf" srcId="{009140F4-A46C-4CED-8892-08B5F8770BB2}" destId="{3FEF30C5-0BD1-42F6-96E4-4D44124D8F78}" srcOrd="0" destOrd="0" presId="urn:microsoft.com/office/officeart/2005/8/layout/chevron2"/>
    <dgm:cxn modelId="{DC9BFF6B-1DA1-429E-97AC-47410608EF6A}" type="presParOf" srcId="{009140F4-A46C-4CED-8892-08B5F8770BB2}" destId="{CB34CEE0-149B-4D24-8431-2927697A02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19773-E534-4359-8AEB-EA6AA7C98DB5}" type="doc">
      <dgm:prSet loTypeId="urn:microsoft.com/office/officeart/2008/layout/HexagonCluster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59D87BDD-8697-4D76-9156-751FFA211025}">
      <dgm:prSet phldrT="[文本]"/>
      <dgm:spPr/>
      <dgm:t>
        <a:bodyPr/>
        <a:lstStyle/>
        <a:p>
          <a:r>
            <a:rPr lang="zh-CN" altLang="en-US" dirty="0" smtClean="0"/>
            <a:t>目检</a:t>
          </a:r>
          <a:endParaRPr lang="zh-CN" altLang="en-US" dirty="0"/>
        </a:p>
      </dgm:t>
    </dgm:pt>
    <dgm:pt modelId="{C8C885E8-C230-4E60-A08E-22748FCC337E}" type="parTrans" cxnId="{3BE12D8D-37F6-4FAC-BED5-6832D6CFAFBC}">
      <dgm:prSet/>
      <dgm:spPr/>
      <dgm:t>
        <a:bodyPr/>
        <a:lstStyle/>
        <a:p>
          <a:endParaRPr lang="zh-CN" altLang="en-US"/>
        </a:p>
      </dgm:t>
    </dgm:pt>
    <dgm:pt modelId="{A802CE22-8DDE-4A71-B93A-2B39026C5BA3}" type="sibTrans" cxnId="{3BE12D8D-37F6-4FAC-BED5-6832D6CFAFB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4A3254D-B1C2-46D4-9D23-24C7CFB9966B}">
      <dgm:prSet phldrT="[文本]"/>
      <dgm:spPr/>
      <dgm:t>
        <a:bodyPr/>
        <a:lstStyle/>
        <a:p>
          <a:r>
            <a:rPr lang="zh-CN" altLang="en-US" dirty="0" smtClean="0"/>
            <a:t>焊接</a:t>
          </a:r>
          <a:endParaRPr lang="zh-CN" altLang="en-US" dirty="0"/>
        </a:p>
      </dgm:t>
    </dgm:pt>
    <dgm:pt modelId="{7F96088D-2A5E-4F79-A8AF-1B29AA95F6AD}" type="parTrans" cxnId="{BD8D8EC2-F20F-4D96-B2F5-23F59A99D8FC}">
      <dgm:prSet/>
      <dgm:spPr/>
      <dgm:t>
        <a:bodyPr/>
        <a:lstStyle/>
        <a:p>
          <a:endParaRPr lang="zh-CN" altLang="en-US"/>
        </a:p>
      </dgm:t>
    </dgm:pt>
    <dgm:pt modelId="{6C83289B-73AC-4A20-978D-1A9FB0E97A9C}" type="sibTrans" cxnId="{BD8D8EC2-F20F-4D96-B2F5-23F59A99D8F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79F31C96-53E1-4FF8-AA57-DFEFD9C49DEB}">
      <dgm:prSet phldrT="[文本]"/>
      <dgm:spPr/>
      <dgm:t>
        <a:bodyPr/>
        <a:lstStyle/>
        <a:p>
          <a:r>
            <a:rPr lang="zh-CN" altLang="en-US" dirty="0" smtClean="0"/>
            <a:t>层叠</a:t>
          </a:r>
          <a:endParaRPr lang="zh-CN" altLang="en-US" dirty="0"/>
        </a:p>
      </dgm:t>
    </dgm:pt>
    <dgm:pt modelId="{91F8B6A9-C7B5-478F-88F4-266D0EB55C71}" type="parTrans" cxnId="{86EA5F74-1249-48F6-801E-0B6BBDDD3A72}">
      <dgm:prSet/>
      <dgm:spPr/>
      <dgm:t>
        <a:bodyPr/>
        <a:lstStyle/>
        <a:p>
          <a:endParaRPr lang="zh-CN" altLang="en-US"/>
        </a:p>
      </dgm:t>
    </dgm:pt>
    <dgm:pt modelId="{0327E00A-ADA5-443A-AD4C-8D8DFDB0A5F3}" type="sibTrans" cxnId="{86EA5F74-1249-48F6-801E-0B6BBDDD3A7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8B3E0995-9660-4C09-969F-0BC1E8FB08B7}">
      <dgm:prSet/>
      <dgm:spPr/>
      <dgm:t>
        <a:bodyPr/>
        <a:lstStyle/>
        <a:p>
          <a:endParaRPr lang="zh-CN" altLang="en-US"/>
        </a:p>
      </dgm:t>
    </dgm:pt>
    <dgm:pt modelId="{96985112-8C71-4C9C-8131-5889CD84F01E}" type="parTrans" cxnId="{7DADD269-2BEE-4C77-B738-C51A0FEB431C}">
      <dgm:prSet/>
      <dgm:spPr/>
      <dgm:t>
        <a:bodyPr/>
        <a:lstStyle/>
        <a:p>
          <a:endParaRPr lang="zh-CN" altLang="en-US"/>
        </a:p>
      </dgm:t>
    </dgm:pt>
    <dgm:pt modelId="{27C920D8-EB2D-49D6-A438-FAC82C91BA84}" type="sibTrans" cxnId="{7DADD269-2BEE-4C77-B738-C51A0FEB431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9772210-0B12-43C0-8D2B-300D8360C449}">
      <dgm:prSet phldrT="[文本]"/>
      <dgm:spPr/>
      <dgm:t>
        <a:bodyPr/>
        <a:lstStyle/>
        <a:p>
          <a:r>
            <a:rPr lang="zh-CN" altLang="en-US" dirty="0" smtClean="0"/>
            <a:t>层压</a:t>
          </a:r>
          <a:endParaRPr lang="zh-CN" altLang="en-US" dirty="0"/>
        </a:p>
      </dgm:t>
    </dgm:pt>
    <dgm:pt modelId="{937D639C-46E1-4BB5-B4DC-72706C0270C0}" type="parTrans" cxnId="{9DFB879C-F408-432E-8A90-AA18A41B38F2}">
      <dgm:prSet/>
      <dgm:spPr/>
      <dgm:t>
        <a:bodyPr/>
        <a:lstStyle/>
        <a:p>
          <a:endParaRPr lang="zh-CN" altLang="en-US"/>
        </a:p>
      </dgm:t>
    </dgm:pt>
    <dgm:pt modelId="{5564A3A5-5ED4-4F1E-BE6E-375452581596}" type="sibTrans" cxnId="{9DFB879C-F408-432E-8A90-AA18A41B38F2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A03937-D014-4528-9B74-B44DB6D9F12D}" type="pres">
      <dgm:prSet presAssocID="{21B19773-E534-4359-8AEB-EA6AA7C98DB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6F3536E7-CC4E-4D1A-88DE-C47DF8E18F01}" type="pres">
      <dgm:prSet presAssocID="{59D87BDD-8697-4D76-9156-751FFA211025}" presName="text1" presStyleCnt="0"/>
      <dgm:spPr/>
    </dgm:pt>
    <dgm:pt modelId="{2B1657EE-D96F-4B9F-8A08-A12CA130070E}" type="pres">
      <dgm:prSet presAssocID="{59D87BDD-8697-4D76-9156-751FFA211025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44BA09-2A2A-4B18-9BCA-10E682AE9BED}" type="pres">
      <dgm:prSet presAssocID="{59D87BDD-8697-4D76-9156-751FFA211025}" presName="textaccent1" presStyleCnt="0"/>
      <dgm:spPr/>
    </dgm:pt>
    <dgm:pt modelId="{FE5E2790-4D07-4963-B19C-A938C992FD2B}" type="pres">
      <dgm:prSet presAssocID="{59D87BDD-8697-4D76-9156-751FFA211025}" presName="accentRepeatNode" presStyleLbl="solidAlignAcc1" presStyleIdx="0" presStyleCnt="10"/>
      <dgm:spPr/>
    </dgm:pt>
    <dgm:pt modelId="{5783F5D2-ECBA-4EB5-B93F-C3CBCA2C0C0D}" type="pres">
      <dgm:prSet presAssocID="{A802CE22-8DDE-4A71-B93A-2B39026C5BA3}" presName="image1" presStyleCnt="0"/>
      <dgm:spPr/>
    </dgm:pt>
    <dgm:pt modelId="{11256863-D493-4B42-BEC4-5B9B9F82941D}" type="pres">
      <dgm:prSet presAssocID="{A802CE22-8DDE-4A71-B93A-2B39026C5BA3}" presName="imageRepeatNode" presStyleLbl="alignAcc1" presStyleIdx="0" presStyleCnt="5"/>
      <dgm:spPr/>
      <dgm:t>
        <a:bodyPr/>
        <a:lstStyle/>
        <a:p>
          <a:endParaRPr lang="zh-CN" altLang="en-US"/>
        </a:p>
      </dgm:t>
    </dgm:pt>
    <dgm:pt modelId="{E8D0DE74-3FD8-4C58-A303-51B6393C995F}" type="pres">
      <dgm:prSet presAssocID="{A802CE22-8DDE-4A71-B93A-2B39026C5BA3}" presName="imageaccent1" presStyleCnt="0"/>
      <dgm:spPr/>
    </dgm:pt>
    <dgm:pt modelId="{B4C80759-3072-4C43-95F4-7194A955C900}" type="pres">
      <dgm:prSet presAssocID="{A802CE22-8DDE-4A71-B93A-2B39026C5BA3}" presName="accentRepeatNode" presStyleLbl="solidAlignAcc1" presStyleIdx="1" presStyleCnt="10"/>
      <dgm:spPr/>
    </dgm:pt>
    <dgm:pt modelId="{E134620F-8612-4E7D-A7CA-6D6D8AB5FFDA}" type="pres">
      <dgm:prSet presAssocID="{A4A3254D-B1C2-46D4-9D23-24C7CFB9966B}" presName="text2" presStyleCnt="0"/>
      <dgm:spPr/>
    </dgm:pt>
    <dgm:pt modelId="{D60154AF-A85B-40B2-937D-AB3755D48879}" type="pres">
      <dgm:prSet presAssocID="{A4A3254D-B1C2-46D4-9D23-24C7CFB9966B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569FF2-3684-4CDE-B474-6E5CF289C9CE}" type="pres">
      <dgm:prSet presAssocID="{A4A3254D-B1C2-46D4-9D23-24C7CFB9966B}" presName="textaccent2" presStyleCnt="0"/>
      <dgm:spPr/>
    </dgm:pt>
    <dgm:pt modelId="{BE415D08-C31F-4097-AD64-010DFF7E910C}" type="pres">
      <dgm:prSet presAssocID="{A4A3254D-B1C2-46D4-9D23-24C7CFB9966B}" presName="accentRepeatNode" presStyleLbl="solidAlignAcc1" presStyleIdx="2" presStyleCnt="10"/>
      <dgm:spPr/>
    </dgm:pt>
    <dgm:pt modelId="{2FFAFD1B-ED72-4A5F-ACBD-6747A7EE5EEE}" type="pres">
      <dgm:prSet presAssocID="{6C83289B-73AC-4A20-978D-1A9FB0E97A9C}" presName="image2" presStyleCnt="0"/>
      <dgm:spPr/>
    </dgm:pt>
    <dgm:pt modelId="{828DE380-6B71-4472-946C-7FB88D4733BB}" type="pres">
      <dgm:prSet presAssocID="{6C83289B-73AC-4A20-978D-1A9FB0E97A9C}" presName="imageRepeatNode" presStyleLbl="alignAcc1" presStyleIdx="1" presStyleCnt="5"/>
      <dgm:spPr/>
      <dgm:t>
        <a:bodyPr/>
        <a:lstStyle/>
        <a:p>
          <a:endParaRPr lang="zh-CN" altLang="en-US"/>
        </a:p>
      </dgm:t>
    </dgm:pt>
    <dgm:pt modelId="{ACD6D3C7-F551-45F6-A9D0-35208F4D2706}" type="pres">
      <dgm:prSet presAssocID="{6C83289B-73AC-4A20-978D-1A9FB0E97A9C}" presName="imageaccent2" presStyleCnt="0"/>
      <dgm:spPr/>
    </dgm:pt>
    <dgm:pt modelId="{DE487E2C-5062-45F0-B47A-0E300DCAA96B}" type="pres">
      <dgm:prSet presAssocID="{6C83289B-73AC-4A20-978D-1A9FB0E97A9C}" presName="accentRepeatNode" presStyleLbl="solidAlignAcc1" presStyleIdx="3" presStyleCnt="10"/>
      <dgm:spPr/>
    </dgm:pt>
    <dgm:pt modelId="{BCCC151C-2846-4DF1-923D-94F2298D72C4}" type="pres">
      <dgm:prSet presAssocID="{59772210-0B12-43C0-8D2B-300D8360C449}" presName="text3" presStyleCnt="0"/>
      <dgm:spPr/>
    </dgm:pt>
    <dgm:pt modelId="{AD498906-AA7C-4C35-BF24-32655596DFC8}" type="pres">
      <dgm:prSet presAssocID="{59772210-0B12-43C0-8D2B-300D8360C449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739CA3-7127-4F38-8EF5-8A0C4E264EC9}" type="pres">
      <dgm:prSet presAssocID="{59772210-0B12-43C0-8D2B-300D8360C449}" presName="textaccent3" presStyleCnt="0"/>
      <dgm:spPr/>
    </dgm:pt>
    <dgm:pt modelId="{BE2B4D62-EF8E-4C57-B7FD-F68E9B992EB3}" type="pres">
      <dgm:prSet presAssocID="{59772210-0B12-43C0-8D2B-300D8360C449}" presName="accentRepeatNode" presStyleLbl="solidAlignAcc1" presStyleIdx="4" presStyleCnt="10"/>
      <dgm:spPr/>
    </dgm:pt>
    <dgm:pt modelId="{130CFF9C-231C-4F38-80EF-A996793ABA12}" type="pres">
      <dgm:prSet presAssocID="{5564A3A5-5ED4-4F1E-BE6E-375452581596}" presName="image3" presStyleCnt="0"/>
      <dgm:spPr/>
    </dgm:pt>
    <dgm:pt modelId="{53C0B864-7FF1-413E-A9CF-52C30CC15172}" type="pres">
      <dgm:prSet presAssocID="{5564A3A5-5ED4-4F1E-BE6E-375452581596}" presName="imageRepeatNode" presStyleLbl="alignAcc1" presStyleIdx="2" presStyleCnt="5"/>
      <dgm:spPr/>
      <dgm:t>
        <a:bodyPr/>
        <a:lstStyle/>
        <a:p>
          <a:endParaRPr lang="zh-CN" altLang="en-US"/>
        </a:p>
      </dgm:t>
    </dgm:pt>
    <dgm:pt modelId="{6A0004D3-03A9-4033-9051-3658EE8E834D}" type="pres">
      <dgm:prSet presAssocID="{5564A3A5-5ED4-4F1E-BE6E-375452581596}" presName="imageaccent3" presStyleCnt="0"/>
      <dgm:spPr/>
    </dgm:pt>
    <dgm:pt modelId="{CF3FE8C2-CDF8-4B6A-968A-1E995A80ED0D}" type="pres">
      <dgm:prSet presAssocID="{5564A3A5-5ED4-4F1E-BE6E-375452581596}" presName="accentRepeatNode" presStyleLbl="solidAlignAcc1" presStyleIdx="5" presStyleCnt="10"/>
      <dgm:spPr/>
    </dgm:pt>
    <dgm:pt modelId="{1D819E0E-8DA4-4C36-B779-1969F229793B}" type="pres">
      <dgm:prSet presAssocID="{79F31C96-53E1-4FF8-AA57-DFEFD9C49DEB}" presName="text4" presStyleCnt="0"/>
      <dgm:spPr/>
    </dgm:pt>
    <dgm:pt modelId="{845CE900-643F-49FC-B5F3-CC53472395D1}" type="pres">
      <dgm:prSet presAssocID="{79F31C96-53E1-4FF8-AA57-DFEFD9C49DEB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9BD2C9-08A2-40C1-9EFF-38403C415B9F}" type="pres">
      <dgm:prSet presAssocID="{79F31C96-53E1-4FF8-AA57-DFEFD9C49DEB}" presName="textaccent4" presStyleCnt="0"/>
      <dgm:spPr/>
    </dgm:pt>
    <dgm:pt modelId="{3234810A-0F31-4EFD-ABC5-6A25D4768926}" type="pres">
      <dgm:prSet presAssocID="{79F31C96-53E1-4FF8-AA57-DFEFD9C49DEB}" presName="accentRepeatNode" presStyleLbl="solidAlignAcc1" presStyleIdx="6" presStyleCnt="10"/>
      <dgm:spPr/>
    </dgm:pt>
    <dgm:pt modelId="{7080AD3A-FB75-48D1-9655-9DC97576C4C8}" type="pres">
      <dgm:prSet presAssocID="{0327E00A-ADA5-443A-AD4C-8D8DFDB0A5F3}" presName="image4" presStyleCnt="0"/>
      <dgm:spPr/>
    </dgm:pt>
    <dgm:pt modelId="{FD45CEE8-DD56-4E11-97F6-3F9ED056FC45}" type="pres">
      <dgm:prSet presAssocID="{0327E00A-ADA5-443A-AD4C-8D8DFDB0A5F3}" presName="imageRepeatNode" presStyleLbl="alignAcc1" presStyleIdx="3" presStyleCnt="5"/>
      <dgm:spPr/>
      <dgm:t>
        <a:bodyPr/>
        <a:lstStyle/>
        <a:p>
          <a:endParaRPr lang="zh-CN" altLang="en-US"/>
        </a:p>
      </dgm:t>
    </dgm:pt>
    <dgm:pt modelId="{3154AD93-5802-4E10-8EAD-E843E0F1438B}" type="pres">
      <dgm:prSet presAssocID="{0327E00A-ADA5-443A-AD4C-8D8DFDB0A5F3}" presName="imageaccent4" presStyleCnt="0"/>
      <dgm:spPr/>
    </dgm:pt>
    <dgm:pt modelId="{D2198B05-AEBC-4953-8C4A-FF77444B928C}" type="pres">
      <dgm:prSet presAssocID="{0327E00A-ADA5-443A-AD4C-8D8DFDB0A5F3}" presName="accentRepeatNode" presStyleLbl="solidAlignAcc1" presStyleIdx="7" presStyleCnt="10"/>
      <dgm:spPr/>
    </dgm:pt>
    <dgm:pt modelId="{6629EC6F-A758-4B9A-991E-72B9249CBF98}" type="pres">
      <dgm:prSet presAssocID="{8B3E0995-9660-4C09-969F-0BC1E8FB08B7}" presName="text5" presStyleCnt="0"/>
      <dgm:spPr/>
    </dgm:pt>
    <dgm:pt modelId="{F14A1C3B-2393-4C4F-B275-EB364F926974}" type="pres">
      <dgm:prSet presAssocID="{8B3E0995-9660-4C09-969F-0BC1E8FB08B7}" presName="textRepeatNode" presStyleLbl="alignNode1" presStyleIdx="4" presStyleCnt="5" custLinFactX="-143754" custLinFactNeighborX="-200000" custLinFactNeighborY="-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E20B63-931B-4C5B-BD6E-E1905D6A0FC0}" type="pres">
      <dgm:prSet presAssocID="{8B3E0995-9660-4C09-969F-0BC1E8FB08B7}" presName="textaccent5" presStyleCnt="0"/>
      <dgm:spPr/>
    </dgm:pt>
    <dgm:pt modelId="{4981EA41-A41D-48C4-8857-5CEFB991090B}" type="pres">
      <dgm:prSet presAssocID="{8B3E0995-9660-4C09-969F-0BC1E8FB08B7}" presName="accentRepeatNode" presStyleLbl="solidAlignAcc1" presStyleIdx="8" presStyleCnt="10" custLinFactX="-1501656" custLinFactY="-100758" custLinFactNeighborX="-1600000" custLinFactNeighborY="-200000"/>
      <dgm:spPr/>
    </dgm:pt>
    <dgm:pt modelId="{1E6CC8CE-912C-4ABA-B69A-11D5DE979744}" type="pres">
      <dgm:prSet presAssocID="{27C920D8-EB2D-49D6-A438-FAC82C91BA84}" presName="image5" presStyleCnt="0"/>
      <dgm:spPr/>
    </dgm:pt>
    <dgm:pt modelId="{B441CA7E-89B8-4FA4-B2D0-2786D0845147}" type="pres">
      <dgm:prSet presAssocID="{27C920D8-EB2D-49D6-A438-FAC82C91BA84}" presName="imageRepeatNode" presStyleLbl="alignAcc1" presStyleIdx="4" presStyleCnt="5" custLinFactX="-143656" custLinFactY="-9072" custLinFactNeighborX="-200000" custLinFactNeighborY="-100000"/>
      <dgm:spPr/>
      <dgm:t>
        <a:bodyPr/>
        <a:lstStyle/>
        <a:p>
          <a:endParaRPr lang="zh-CN" altLang="en-US"/>
        </a:p>
      </dgm:t>
    </dgm:pt>
    <dgm:pt modelId="{DBDFAD14-53A2-4527-B26F-A3276934010C}" type="pres">
      <dgm:prSet presAssocID="{27C920D8-EB2D-49D6-A438-FAC82C91BA84}" presName="imageaccent5" presStyleCnt="0"/>
      <dgm:spPr/>
    </dgm:pt>
    <dgm:pt modelId="{E8FCC4DA-48A6-437B-B233-84DA78D41591}" type="pres">
      <dgm:prSet presAssocID="{27C920D8-EB2D-49D6-A438-FAC82C91BA84}" presName="accentRepeatNode" presStyleLbl="solidAlignAcc1" presStyleIdx="9" presStyleCnt="10" custLinFactX="-1516977" custLinFactY="-234450" custLinFactNeighborX="-1600000" custLinFactNeighborY="-300000"/>
      <dgm:spPr/>
    </dgm:pt>
  </dgm:ptLst>
  <dgm:cxnLst>
    <dgm:cxn modelId="{716BFE50-A7ED-4732-BCB7-0A03C955DF9A}" type="presOf" srcId="{59D87BDD-8697-4D76-9156-751FFA211025}" destId="{2B1657EE-D96F-4B9F-8A08-A12CA130070E}" srcOrd="0" destOrd="0" presId="urn:microsoft.com/office/officeart/2008/layout/HexagonCluster"/>
    <dgm:cxn modelId="{EFCACC71-8D7E-4230-9F45-BF055E7F63D0}" type="presOf" srcId="{A4A3254D-B1C2-46D4-9D23-24C7CFB9966B}" destId="{D60154AF-A85B-40B2-937D-AB3755D48879}" srcOrd="0" destOrd="0" presId="urn:microsoft.com/office/officeart/2008/layout/HexagonCluster"/>
    <dgm:cxn modelId="{7DADD269-2BEE-4C77-B738-C51A0FEB431C}" srcId="{21B19773-E534-4359-8AEB-EA6AA7C98DB5}" destId="{8B3E0995-9660-4C09-969F-0BC1E8FB08B7}" srcOrd="4" destOrd="0" parTransId="{96985112-8C71-4C9C-8131-5889CD84F01E}" sibTransId="{27C920D8-EB2D-49D6-A438-FAC82C91BA84}"/>
    <dgm:cxn modelId="{3BE12D8D-37F6-4FAC-BED5-6832D6CFAFBC}" srcId="{21B19773-E534-4359-8AEB-EA6AA7C98DB5}" destId="{59D87BDD-8697-4D76-9156-751FFA211025}" srcOrd="0" destOrd="0" parTransId="{C8C885E8-C230-4E60-A08E-22748FCC337E}" sibTransId="{A802CE22-8DDE-4A71-B93A-2B39026C5BA3}"/>
    <dgm:cxn modelId="{3E710FBB-C993-4127-BE2A-85F8C040290C}" type="presOf" srcId="{79F31C96-53E1-4FF8-AA57-DFEFD9C49DEB}" destId="{845CE900-643F-49FC-B5F3-CC53472395D1}" srcOrd="0" destOrd="0" presId="urn:microsoft.com/office/officeart/2008/layout/HexagonCluster"/>
    <dgm:cxn modelId="{BD8D8EC2-F20F-4D96-B2F5-23F59A99D8FC}" srcId="{21B19773-E534-4359-8AEB-EA6AA7C98DB5}" destId="{A4A3254D-B1C2-46D4-9D23-24C7CFB9966B}" srcOrd="1" destOrd="0" parTransId="{7F96088D-2A5E-4F79-A8AF-1B29AA95F6AD}" sibTransId="{6C83289B-73AC-4A20-978D-1A9FB0E97A9C}"/>
    <dgm:cxn modelId="{FD7ACAB0-A7D6-49B5-8CC0-2661FF2D4D0F}" type="presOf" srcId="{0327E00A-ADA5-443A-AD4C-8D8DFDB0A5F3}" destId="{FD45CEE8-DD56-4E11-97F6-3F9ED056FC45}" srcOrd="0" destOrd="0" presId="urn:microsoft.com/office/officeart/2008/layout/HexagonCluster"/>
    <dgm:cxn modelId="{2FAC8FC2-40B6-4BB8-A360-46BEB9CC64DC}" type="presOf" srcId="{27C920D8-EB2D-49D6-A438-FAC82C91BA84}" destId="{B441CA7E-89B8-4FA4-B2D0-2786D0845147}" srcOrd="0" destOrd="0" presId="urn:microsoft.com/office/officeart/2008/layout/HexagonCluster"/>
    <dgm:cxn modelId="{FBFE88CF-CF4A-42A7-847A-6D3B9053623F}" type="presOf" srcId="{5564A3A5-5ED4-4F1E-BE6E-375452581596}" destId="{53C0B864-7FF1-413E-A9CF-52C30CC15172}" srcOrd="0" destOrd="0" presId="urn:microsoft.com/office/officeart/2008/layout/HexagonCluster"/>
    <dgm:cxn modelId="{9DFB879C-F408-432E-8A90-AA18A41B38F2}" srcId="{21B19773-E534-4359-8AEB-EA6AA7C98DB5}" destId="{59772210-0B12-43C0-8D2B-300D8360C449}" srcOrd="2" destOrd="0" parTransId="{937D639C-46E1-4BB5-B4DC-72706C0270C0}" sibTransId="{5564A3A5-5ED4-4F1E-BE6E-375452581596}"/>
    <dgm:cxn modelId="{34CDC7B0-B015-48F0-85CB-6D5FC94824E7}" type="presOf" srcId="{A802CE22-8DDE-4A71-B93A-2B39026C5BA3}" destId="{11256863-D493-4B42-BEC4-5B9B9F82941D}" srcOrd="0" destOrd="0" presId="urn:microsoft.com/office/officeart/2008/layout/HexagonCluster"/>
    <dgm:cxn modelId="{1BB72B44-19CD-4C95-BDE4-46E22909EB56}" type="presOf" srcId="{8B3E0995-9660-4C09-969F-0BC1E8FB08B7}" destId="{F14A1C3B-2393-4C4F-B275-EB364F926974}" srcOrd="0" destOrd="0" presId="urn:microsoft.com/office/officeart/2008/layout/HexagonCluster"/>
    <dgm:cxn modelId="{B0D04CF4-015B-4D08-8454-3EE1BD10CF34}" type="presOf" srcId="{6C83289B-73AC-4A20-978D-1A9FB0E97A9C}" destId="{828DE380-6B71-4472-946C-7FB88D4733BB}" srcOrd="0" destOrd="0" presId="urn:microsoft.com/office/officeart/2008/layout/HexagonCluster"/>
    <dgm:cxn modelId="{8DD23790-F3BE-4E33-BC8B-8E5814FA2BE7}" type="presOf" srcId="{59772210-0B12-43C0-8D2B-300D8360C449}" destId="{AD498906-AA7C-4C35-BF24-32655596DFC8}" srcOrd="0" destOrd="0" presId="urn:microsoft.com/office/officeart/2008/layout/HexagonCluster"/>
    <dgm:cxn modelId="{F4814F72-567A-47BA-A64D-6F00D7C31D7C}" type="presOf" srcId="{21B19773-E534-4359-8AEB-EA6AA7C98DB5}" destId="{A0A03937-D014-4528-9B74-B44DB6D9F12D}" srcOrd="0" destOrd="0" presId="urn:microsoft.com/office/officeart/2008/layout/HexagonCluster"/>
    <dgm:cxn modelId="{86EA5F74-1249-48F6-801E-0B6BBDDD3A72}" srcId="{21B19773-E534-4359-8AEB-EA6AA7C98DB5}" destId="{79F31C96-53E1-4FF8-AA57-DFEFD9C49DEB}" srcOrd="3" destOrd="0" parTransId="{91F8B6A9-C7B5-478F-88F4-266D0EB55C71}" sibTransId="{0327E00A-ADA5-443A-AD4C-8D8DFDB0A5F3}"/>
    <dgm:cxn modelId="{9391E466-6B97-4C06-8411-6A35C56F46F5}" type="presParOf" srcId="{A0A03937-D014-4528-9B74-B44DB6D9F12D}" destId="{6F3536E7-CC4E-4D1A-88DE-C47DF8E18F01}" srcOrd="0" destOrd="0" presId="urn:microsoft.com/office/officeart/2008/layout/HexagonCluster"/>
    <dgm:cxn modelId="{516512A9-1ED5-4586-A0A3-BC3FBBD208F7}" type="presParOf" srcId="{6F3536E7-CC4E-4D1A-88DE-C47DF8E18F01}" destId="{2B1657EE-D96F-4B9F-8A08-A12CA130070E}" srcOrd="0" destOrd="0" presId="urn:microsoft.com/office/officeart/2008/layout/HexagonCluster"/>
    <dgm:cxn modelId="{47F7501A-27B6-49B9-877B-95B5E2B18A52}" type="presParOf" srcId="{A0A03937-D014-4528-9B74-B44DB6D9F12D}" destId="{9F44BA09-2A2A-4B18-9BCA-10E682AE9BED}" srcOrd="1" destOrd="0" presId="urn:microsoft.com/office/officeart/2008/layout/HexagonCluster"/>
    <dgm:cxn modelId="{C70E0A9F-EFD3-4870-9CEB-64D5A0EB8D64}" type="presParOf" srcId="{9F44BA09-2A2A-4B18-9BCA-10E682AE9BED}" destId="{FE5E2790-4D07-4963-B19C-A938C992FD2B}" srcOrd="0" destOrd="0" presId="urn:microsoft.com/office/officeart/2008/layout/HexagonCluster"/>
    <dgm:cxn modelId="{6174D8B7-16A7-493A-BE24-1CD6E6B0F04A}" type="presParOf" srcId="{A0A03937-D014-4528-9B74-B44DB6D9F12D}" destId="{5783F5D2-ECBA-4EB5-B93F-C3CBCA2C0C0D}" srcOrd="2" destOrd="0" presId="urn:microsoft.com/office/officeart/2008/layout/HexagonCluster"/>
    <dgm:cxn modelId="{B93660A2-CA14-419A-A565-23D424253700}" type="presParOf" srcId="{5783F5D2-ECBA-4EB5-B93F-C3CBCA2C0C0D}" destId="{11256863-D493-4B42-BEC4-5B9B9F82941D}" srcOrd="0" destOrd="0" presId="urn:microsoft.com/office/officeart/2008/layout/HexagonCluster"/>
    <dgm:cxn modelId="{4CD4ECA3-FCBA-466E-97D7-0310C4E08A02}" type="presParOf" srcId="{A0A03937-D014-4528-9B74-B44DB6D9F12D}" destId="{E8D0DE74-3FD8-4C58-A303-51B6393C995F}" srcOrd="3" destOrd="0" presId="urn:microsoft.com/office/officeart/2008/layout/HexagonCluster"/>
    <dgm:cxn modelId="{CE67DD73-EF11-47C6-B7D0-0A8CE54D4E9D}" type="presParOf" srcId="{E8D0DE74-3FD8-4C58-A303-51B6393C995F}" destId="{B4C80759-3072-4C43-95F4-7194A955C900}" srcOrd="0" destOrd="0" presId="urn:microsoft.com/office/officeart/2008/layout/HexagonCluster"/>
    <dgm:cxn modelId="{5720849F-0C27-477D-B222-899D676397A7}" type="presParOf" srcId="{A0A03937-D014-4528-9B74-B44DB6D9F12D}" destId="{E134620F-8612-4E7D-A7CA-6D6D8AB5FFDA}" srcOrd="4" destOrd="0" presId="urn:microsoft.com/office/officeart/2008/layout/HexagonCluster"/>
    <dgm:cxn modelId="{0C62517E-C8F8-4E8D-AB9A-482ECF67E33C}" type="presParOf" srcId="{E134620F-8612-4E7D-A7CA-6D6D8AB5FFDA}" destId="{D60154AF-A85B-40B2-937D-AB3755D48879}" srcOrd="0" destOrd="0" presId="urn:microsoft.com/office/officeart/2008/layout/HexagonCluster"/>
    <dgm:cxn modelId="{0EB2F275-7DBC-4D15-9492-7141D950959E}" type="presParOf" srcId="{A0A03937-D014-4528-9B74-B44DB6D9F12D}" destId="{4E569FF2-3684-4CDE-B474-6E5CF289C9CE}" srcOrd="5" destOrd="0" presId="urn:microsoft.com/office/officeart/2008/layout/HexagonCluster"/>
    <dgm:cxn modelId="{9DA94C4C-CC17-4DDB-9841-0B35A2D62102}" type="presParOf" srcId="{4E569FF2-3684-4CDE-B474-6E5CF289C9CE}" destId="{BE415D08-C31F-4097-AD64-010DFF7E910C}" srcOrd="0" destOrd="0" presId="urn:microsoft.com/office/officeart/2008/layout/HexagonCluster"/>
    <dgm:cxn modelId="{9663A40C-BC66-49E9-AF0C-C69F0D523485}" type="presParOf" srcId="{A0A03937-D014-4528-9B74-B44DB6D9F12D}" destId="{2FFAFD1B-ED72-4A5F-ACBD-6747A7EE5EEE}" srcOrd="6" destOrd="0" presId="urn:microsoft.com/office/officeart/2008/layout/HexagonCluster"/>
    <dgm:cxn modelId="{00F59D23-26FA-4739-8B4E-99CB251A5820}" type="presParOf" srcId="{2FFAFD1B-ED72-4A5F-ACBD-6747A7EE5EEE}" destId="{828DE380-6B71-4472-946C-7FB88D4733BB}" srcOrd="0" destOrd="0" presId="urn:microsoft.com/office/officeart/2008/layout/HexagonCluster"/>
    <dgm:cxn modelId="{6DD9BFA9-889C-4842-A41F-244B92AB95C6}" type="presParOf" srcId="{A0A03937-D014-4528-9B74-B44DB6D9F12D}" destId="{ACD6D3C7-F551-45F6-A9D0-35208F4D2706}" srcOrd="7" destOrd="0" presId="urn:microsoft.com/office/officeart/2008/layout/HexagonCluster"/>
    <dgm:cxn modelId="{4CE76FE0-A342-4025-BD03-7843FF56968B}" type="presParOf" srcId="{ACD6D3C7-F551-45F6-A9D0-35208F4D2706}" destId="{DE487E2C-5062-45F0-B47A-0E300DCAA96B}" srcOrd="0" destOrd="0" presId="urn:microsoft.com/office/officeart/2008/layout/HexagonCluster"/>
    <dgm:cxn modelId="{4ECDA73D-7CE3-4EEC-A6D6-893EA31BEF4D}" type="presParOf" srcId="{A0A03937-D014-4528-9B74-B44DB6D9F12D}" destId="{BCCC151C-2846-4DF1-923D-94F2298D72C4}" srcOrd="8" destOrd="0" presId="urn:microsoft.com/office/officeart/2008/layout/HexagonCluster"/>
    <dgm:cxn modelId="{003888DF-EB4D-44B9-8B69-46AE8AE58179}" type="presParOf" srcId="{BCCC151C-2846-4DF1-923D-94F2298D72C4}" destId="{AD498906-AA7C-4C35-BF24-32655596DFC8}" srcOrd="0" destOrd="0" presId="urn:microsoft.com/office/officeart/2008/layout/HexagonCluster"/>
    <dgm:cxn modelId="{2EE1ECF8-8AB9-4AAB-AEFA-AEFFDC921EC9}" type="presParOf" srcId="{A0A03937-D014-4528-9B74-B44DB6D9F12D}" destId="{AF739CA3-7127-4F38-8EF5-8A0C4E264EC9}" srcOrd="9" destOrd="0" presId="urn:microsoft.com/office/officeart/2008/layout/HexagonCluster"/>
    <dgm:cxn modelId="{95372346-728C-477A-B1FC-10A599EEF1A4}" type="presParOf" srcId="{AF739CA3-7127-4F38-8EF5-8A0C4E264EC9}" destId="{BE2B4D62-EF8E-4C57-B7FD-F68E9B992EB3}" srcOrd="0" destOrd="0" presId="urn:microsoft.com/office/officeart/2008/layout/HexagonCluster"/>
    <dgm:cxn modelId="{50766BC8-9E7D-4D48-B395-E78C51186782}" type="presParOf" srcId="{A0A03937-D014-4528-9B74-B44DB6D9F12D}" destId="{130CFF9C-231C-4F38-80EF-A996793ABA12}" srcOrd="10" destOrd="0" presId="urn:microsoft.com/office/officeart/2008/layout/HexagonCluster"/>
    <dgm:cxn modelId="{884B3551-83FA-401F-B7AF-DB34CED1892D}" type="presParOf" srcId="{130CFF9C-231C-4F38-80EF-A996793ABA12}" destId="{53C0B864-7FF1-413E-A9CF-52C30CC15172}" srcOrd="0" destOrd="0" presId="urn:microsoft.com/office/officeart/2008/layout/HexagonCluster"/>
    <dgm:cxn modelId="{F42E77C7-5940-4B40-B91A-6EF4C612C097}" type="presParOf" srcId="{A0A03937-D014-4528-9B74-B44DB6D9F12D}" destId="{6A0004D3-03A9-4033-9051-3658EE8E834D}" srcOrd="11" destOrd="0" presId="urn:microsoft.com/office/officeart/2008/layout/HexagonCluster"/>
    <dgm:cxn modelId="{53091569-AFE1-47F9-9AC3-69182D8A760C}" type="presParOf" srcId="{6A0004D3-03A9-4033-9051-3658EE8E834D}" destId="{CF3FE8C2-CDF8-4B6A-968A-1E995A80ED0D}" srcOrd="0" destOrd="0" presId="urn:microsoft.com/office/officeart/2008/layout/HexagonCluster"/>
    <dgm:cxn modelId="{4D3D7AF6-5951-4A28-89D7-6CBEAAD57F3D}" type="presParOf" srcId="{A0A03937-D014-4528-9B74-B44DB6D9F12D}" destId="{1D819E0E-8DA4-4C36-B779-1969F229793B}" srcOrd="12" destOrd="0" presId="urn:microsoft.com/office/officeart/2008/layout/HexagonCluster"/>
    <dgm:cxn modelId="{5AB30B7B-2405-4BAE-A6E8-D2D7EAA1E743}" type="presParOf" srcId="{1D819E0E-8DA4-4C36-B779-1969F229793B}" destId="{845CE900-643F-49FC-B5F3-CC53472395D1}" srcOrd="0" destOrd="0" presId="urn:microsoft.com/office/officeart/2008/layout/HexagonCluster"/>
    <dgm:cxn modelId="{8AD33EF8-12C1-445A-84F2-E2A521659204}" type="presParOf" srcId="{A0A03937-D014-4528-9B74-B44DB6D9F12D}" destId="{5A9BD2C9-08A2-40C1-9EFF-38403C415B9F}" srcOrd="13" destOrd="0" presId="urn:microsoft.com/office/officeart/2008/layout/HexagonCluster"/>
    <dgm:cxn modelId="{31F63173-B49A-43F3-B6B7-85999B9A2442}" type="presParOf" srcId="{5A9BD2C9-08A2-40C1-9EFF-38403C415B9F}" destId="{3234810A-0F31-4EFD-ABC5-6A25D4768926}" srcOrd="0" destOrd="0" presId="urn:microsoft.com/office/officeart/2008/layout/HexagonCluster"/>
    <dgm:cxn modelId="{ADE83D03-14E8-42A4-95E3-3790440897BA}" type="presParOf" srcId="{A0A03937-D014-4528-9B74-B44DB6D9F12D}" destId="{7080AD3A-FB75-48D1-9655-9DC97576C4C8}" srcOrd="14" destOrd="0" presId="urn:microsoft.com/office/officeart/2008/layout/HexagonCluster"/>
    <dgm:cxn modelId="{2EB3F1BA-1511-436E-BD49-E4BDD1F0CA5D}" type="presParOf" srcId="{7080AD3A-FB75-48D1-9655-9DC97576C4C8}" destId="{FD45CEE8-DD56-4E11-97F6-3F9ED056FC45}" srcOrd="0" destOrd="0" presId="urn:microsoft.com/office/officeart/2008/layout/HexagonCluster"/>
    <dgm:cxn modelId="{901F88F8-6C92-45AD-8418-07D2A36C0F07}" type="presParOf" srcId="{A0A03937-D014-4528-9B74-B44DB6D9F12D}" destId="{3154AD93-5802-4E10-8EAD-E843E0F1438B}" srcOrd="15" destOrd="0" presId="urn:microsoft.com/office/officeart/2008/layout/HexagonCluster"/>
    <dgm:cxn modelId="{5312E929-6CDA-4F07-95E0-A392409AFCF5}" type="presParOf" srcId="{3154AD93-5802-4E10-8EAD-E843E0F1438B}" destId="{D2198B05-AEBC-4953-8C4A-FF77444B928C}" srcOrd="0" destOrd="0" presId="urn:microsoft.com/office/officeart/2008/layout/HexagonCluster"/>
    <dgm:cxn modelId="{7E2B86C8-D5EE-4FC3-A054-9EEF1C5501D4}" type="presParOf" srcId="{A0A03937-D014-4528-9B74-B44DB6D9F12D}" destId="{6629EC6F-A758-4B9A-991E-72B9249CBF98}" srcOrd="16" destOrd="0" presId="urn:microsoft.com/office/officeart/2008/layout/HexagonCluster"/>
    <dgm:cxn modelId="{05297222-0625-4827-8A3C-5B1437802410}" type="presParOf" srcId="{6629EC6F-A758-4B9A-991E-72B9249CBF98}" destId="{F14A1C3B-2393-4C4F-B275-EB364F926974}" srcOrd="0" destOrd="0" presId="urn:microsoft.com/office/officeart/2008/layout/HexagonCluster"/>
    <dgm:cxn modelId="{F9C835C7-8D61-4CB5-B6FF-E1FB9918F04C}" type="presParOf" srcId="{A0A03937-D014-4528-9B74-B44DB6D9F12D}" destId="{D6E20B63-931B-4C5B-BD6E-E1905D6A0FC0}" srcOrd="17" destOrd="0" presId="urn:microsoft.com/office/officeart/2008/layout/HexagonCluster"/>
    <dgm:cxn modelId="{1F404614-FA73-4000-B427-AC8E2C3D0D87}" type="presParOf" srcId="{D6E20B63-931B-4C5B-BD6E-E1905D6A0FC0}" destId="{4981EA41-A41D-48C4-8857-5CEFB991090B}" srcOrd="0" destOrd="0" presId="urn:microsoft.com/office/officeart/2008/layout/HexagonCluster"/>
    <dgm:cxn modelId="{0CBEF3D8-611E-486A-B657-0D9106A63038}" type="presParOf" srcId="{A0A03937-D014-4528-9B74-B44DB6D9F12D}" destId="{1E6CC8CE-912C-4ABA-B69A-11D5DE979744}" srcOrd="18" destOrd="0" presId="urn:microsoft.com/office/officeart/2008/layout/HexagonCluster"/>
    <dgm:cxn modelId="{C87004CB-26E5-4271-A696-63B7613AEA3E}" type="presParOf" srcId="{1E6CC8CE-912C-4ABA-B69A-11D5DE979744}" destId="{B441CA7E-89B8-4FA4-B2D0-2786D0845147}" srcOrd="0" destOrd="0" presId="urn:microsoft.com/office/officeart/2008/layout/HexagonCluster"/>
    <dgm:cxn modelId="{F652D220-CBE3-4CF0-9933-AD66D944BFA6}" type="presParOf" srcId="{A0A03937-D014-4528-9B74-B44DB6D9F12D}" destId="{DBDFAD14-53A2-4527-B26F-A3276934010C}" srcOrd="19" destOrd="0" presId="urn:microsoft.com/office/officeart/2008/layout/HexagonCluster"/>
    <dgm:cxn modelId="{7599ED0A-3D2E-4824-868F-1F9973EB94A4}" type="presParOf" srcId="{DBDFAD14-53A2-4527-B26F-A3276934010C}" destId="{E8FCC4DA-48A6-437B-B233-84DA78D4159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E323A8-754A-42C3-8928-CBA86164E728}" type="doc">
      <dgm:prSet loTypeId="urn:microsoft.com/office/officeart/2005/8/layout/arrow2" loCatId="process" qsTypeId="urn:microsoft.com/office/officeart/2005/8/quickstyle/simple1" qsCatId="simple" csTypeId="urn:microsoft.com/office/officeart/2005/8/colors/accent6_4" csCatId="accent6" phldr="1"/>
      <dgm:spPr/>
    </dgm:pt>
    <dgm:pt modelId="{7FD82713-A520-4CB7-B41A-44EE1A73E93A}">
      <dgm:prSet phldrT="[文本]"/>
      <dgm:spPr/>
      <dgm:t>
        <a:bodyPr/>
        <a:lstStyle/>
        <a:p>
          <a:r>
            <a:rPr lang="zh-CN" altLang="en-US" dirty="0" smtClean="0"/>
            <a:t>前期</a:t>
          </a:r>
          <a:endParaRPr lang="zh-CN" altLang="en-US" dirty="0"/>
        </a:p>
      </dgm:t>
    </dgm:pt>
    <dgm:pt modelId="{93A92A0A-BF37-49E9-B4BF-37FB69B98693}" type="parTrans" cxnId="{A651D90C-F88E-433D-BFC0-2A0F9559B215}">
      <dgm:prSet/>
      <dgm:spPr/>
      <dgm:t>
        <a:bodyPr/>
        <a:lstStyle/>
        <a:p>
          <a:endParaRPr lang="zh-CN" altLang="en-US"/>
        </a:p>
      </dgm:t>
    </dgm:pt>
    <dgm:pt modelId="{15BB1160-0570-41AD-BDD1-750EB3273DE9}" type="sibTrans" cxnId="{A651D90C-F88E-433D-BFC0-2A0F9559B215}">
      <dgm:prSet/>
      <dgm:spPr/>
      <dgm:t>
        <a:bodyPr/>
        <a:lstStyle/>
        <a:p>
          <a:endParaRPr lang="zh-CN" altLang="en-US"/>
        </a:p>
      </dgm:t>
    </dgm:pt>
    <dgm:pt modelId="{407CCAA0-1005-4843-A9EB-7B37BE4AE6F9}">
      <dgm:prSet phldrT="[文本]"/>
      <dgm:spPr/>
      <dgm:t>
        <a:bodyPr/>
        <a:lstStyle/>
        <a:p>
          <a:r>
            <a:rPr lang="zh-CN" altLang="en-US" dirty="0" smtClean="0"/>
            <a:t>中期</a:t>
          </a:r>
          <a:endParaRPr lang="zh-CN" altLang="en-US" dirty="0"/>
        </a:p>
      </dgm:t>
    </dgm:pt>
    <dgm:pt modelId="{84498A39-E5AE-48D5-BD6B-24AE703129BD}" type="parTrans" cxnId="{24E4032E-9EB7-4703-8F62-C9460E7D6AA2}">
      <dgm:prSet/>
      <dgm:spPr/>
      <dgm:t>
        <a:bodyPr/>
        <a:lstStyle/>
        <a:p>
          <a:endParaRPr lang="zh-CN" altLang="en-US"/>
        </a:p>
      </dgm:t>
    </dgm:pt>
    <dgm:pt modelId="{A9B004DE-D749-4BFB-BEF6-309C227625BD}" type="sibTrans" cxnId="{24E4032E-9EB7-4703-8F62-C9460E7D6AA2}">
      <dgm:prSet/>
      <dgm:spPr/>
      <dgm:t>
        <a:bodyPr/>
        <a:lstStyle/>
        <a:p>
          <a:endParaRPr lang="zh-CN" altLang="en-US"/>
        </a:p>
      </dgm:t>
    </dgm:pt>
    <dgm:pt modelId="{EDDBD4AC-90CF-4DD4-8881-3E24A55C6D73}">
      <dgm:prSet phldrT="[文本]"/>
      <dgm:spPr/>
      <dgm:t>
        <a:bodyPr/>
        <a:lstStyle/>
        <a:p>
          <a:r>
            <a:rPr lang="zh-CN" altLang="en-US" dirty="0" smtClean="0"/>
            <a:t>后期</a:t>
          </a:r>
          <a:endParaRPr lang="zh-CN" altLang="en-US" dirty="0"/>
        </a:p>
      </dgm:t>
    </dgm:pt>
    <dgm:pt modelId="{1E440060-7D88-4BA9-A63C-5EEB91DA99DD}" type="parTrans" cxnId="{F95ACF00-0A95-4901-8706-500FC9A99371}">
      <dgm:prSet/>
      <dgm:spPr/>
      <dgm:t>
        <a:bodyPr/>
        <a:lstStyle/>
        <a:p>
          <a:endParaRPr lang="zh-CN" altLang="en-US"/>
        </a:p>
      </dgm:t>
    </dgm:pt>
    <dgm:pt modelId="{43300753-F720-4935-8EA5-586977CF63C6}" type="sibTrans" cxnId="{F95ACF00-0A95-4901-8706-500FC9A99371}">
      <dgm:prSet/>
      <dgm:spPr/>
      <dgm:t>
        <a:bodyPr/>
        <a:lstStyle/>
        <a:p>
          <a:endParaRPr lang="zh-CN" altLang="en-US"/>
        </a:p>
      </dgm:t>
    </dgm:pt>
    <dgm:pt modelId="{DEA741B6-A0AF-480A-A4E5-B2E406F95BB4}" type="pres">
      <dgm:prSet presAssocID="{DFE323A8-754A-42C3-8928-CBA86164E728}" presName="arrowDiagram" presStyleCnt="0">
        <dgm:presLayoutVars>
          <dgm:chMax val="5"/>
          <dgm:dir/>
          <dgm:resizeHandles val="exact"/>
        </dgm:presLayoutVars>
      </dgm:prSet>
      <dgm:spPr/>
    </dgm:pt>
    <dgm:pt modelId="{56AB6995-EDEB-4D39-BFD2-A2BBCA3BA3BF}" type="pres">
      <dgm:prSet presAssocID="{DFE323A8-754A-42C3-8928-CBA86164E728}" presName="arrow" presStyleLbl="bgShp" presStyleIdx="0" presStyleCnt="1"/>
      <dgm:spPr/>
    </dgm:pt>
    <dgm:pt modelId="{DD0D2E92-E5B2-4D90-863D-92904B05D86C}" type="pres">
      <dgm:prSet presAssocID="{DFE323A8-754A-42C3-8928-CBA86164E728}" presName="arrowDiagram3" presStyleCnt="0"/>
      <dgm:spPr/>
    </dgm:pt>
    <dgm:pt modelId="{F4607775-71E5-4536-9CCA-B01E107E5D47}" type="pres">
      <dgm:prSet presAssocID="{7FD82713-A520-4CB7-B41A-44EE1A73E93A}" presName="bullet3a" presStyleLbl="node1" presStyleIdx="0" presStyleCnt="3"/>
      <dgm:spPr/>
    </dgm:pt>
    <dgm:pt modelId="{6EDBD618-FDDF-47A8-AAB5-A279D35F30E0}" type="pres">
      <dgm:prSet presAssocID="{7FD82713-A520-4CB7-B41A-44EE1A73E93A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989398-2A8B-4D60-918B-E61667644DC3}" type="pres">
      <dgm:prSet presAssocID="{407CCAA0-1005-4843-A9EB-7B37BE4AE6F9}" presName="bullet3b" presStyleLbl="node1" presStyleIdx="1" presStyleCnt="3"/>
      <dgm:spPr/>
    </dgm:pt>
    <dgm:pt modelId="{0611347B-A3A3-4121-B1CF-C666AA4FDCAA}" type="pres">
      <dgm:prSet presAssocID="{407CCAA0-1005-4843-A9EB-7B37BE4AE6F9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641FB9-AD05-4021-9D40-E7E4D1F528E9}" type="pres">
      <dgm:prSet presAssocID="{EDDBD4AC-90CF-4DD4-8881-3E24A55C6D73}" presName="bullet3c" presStyleLbl="node1" presStyleIdx="2" presStyleCnt="3"/>
      <dgm:spPr/>
    </dgm:pt>
    <dgm:pt modelId="{3A6DBA6B-6A30-47E5-9CDF-3E73976EB099}" type="pres">
      <dgm:prSet presAssocID="{EDDBD4AC-90CF-4DD4-8881-3E24A55C6D73}" presName="textBox3c" presStyleLbl="revTx" presStyleIdx="2" presStyleCnt="3" custScaleX="16180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9FF174B-0A30-4C93-BFB3-FB8516952241}" type="presOf" srcId="{407CCAA0-1005-4843-A9EB-7B37BE4AE6F9}" destId="{0611347B-A3A3-4121-B1CF-C666AA4FDCAA}" srcOrd="0" destOrd="0" presId="urn:microsoft.com/office/officeart/2005/8/layout/arrow2"/>
    <dgm:cxn modelId="{A3CD881D-A679-44CC-82CC-2682E576A865}" type="presOf" srcId="{7FD82713-A520-4CB7-B41A-44EE1A73E93A}" destId="{6EDBD618-FDDF-47A8-AAB5-A279D35F30E0}" srcOrd="0" destOrd="0" presId="urn:microsoft.com/office/officeart/2005/8/layout/arrow2"/>
    <dgm:cxn modelId="{7C4CCF4F-B1A8-48F8-8406-33D19BD82A87}" type="presOf" srcId="{EDDBD4AC-90CF-4DD4-8881-3E24A55C6D73}" destId="{3A6DBA6B-6A30-47E5-9CDF-3E73976EB099}" srcOrd="0" destOrd="0" presId="urn:microsoft.com/office/officeart/2005/8/layout/arrow2"/>
    <dgm:cxn modelId="{F95ACF00-0A95-4901-8706-500FC9A99371}" srcId="{DFE323A8-754A-42C3-8928-CBA86164E728}" destId="{EDDBD4AC-90CF-4DD4-8881-3E24A55C6D73}" srcOrd="2" destOrd="0" parTransId="{1E440060-7D88-4BA9-A63C-5EEB91DA99DD}" sibTransId="{43300753-F720-4935-8EA5-586977CF63C6}"/>
    <dgm:cxn modelId="{24E4032E-9EB7-4703-8F62-C9460E7D6AA2}" srcId="{DFE323A8-754A-42C3-8928-CBA86164E728}" destId="{407CCAA0-1005-4843-A9EB-7B37BE4AE6F9}" srcOrd="1" destOrd="0" parTransId="{84498A39-E5AE-48D5-BD6B-24AE703129BD}" sibTransId="{A9B004DE-D749-4BFB-BEF6-309C227625BD}"/>
    <dgm:cxn modelId="{3D16CC36-1B1B-4F9F-A449-379A06BBBA58}" type="presOf" srcId="{DFE323A8-754A-42C3-8928-CBA86164E728}" destId="{DEA741B6-A0AF-480A-A4E5-B2E406F95BB4}" srcOrd="0" destOrd="0" presId="urn:microsoft.com/office/officeart/2005/8/layout/arrow2"/>
    <dgm:cxn modelId="{A651D90C-F88E-433D-BFC0-2A0F9559B215}" srcId="{DFE323A8-754A-42C3-8928-CBA86164E728}" destId="{7FD82713-A520-4CB7-B41A-44EE1A73E93A}" srcOrd="0" destOrd="0" parTransId="{93A92A0A-BF37-49E9-B4BF-37FB69B98693}" sibTransId="{15BB1160-0570-41AD-BDD1-750EB3273DE9}"/>
    <dgm:cxn modelId="{83B57583-74BF-401A-BE92-286AC8282066}" type="presParOf" srcId="{DEA741B6-A0AF-480A-A4E5-B2E406F95BB4}" destId="{56AB6995-EDEB-4D39-BFD2-A2BBCA3BA3BF}" srcOrd="0" destOrd="0" presId="urn:microsoft.com/office/officeart/2005/8/layout/arrow2"/>
    <dgm:cxn modelId="{D9EF6392-C749-4003-9CBE-FFF4AB55485A}" type="presParOf" srcId="{DEA741B6-A0AF-480A-A4E5-B2E406F95BB4}" destId="{DD0D2E92-E5B2-4D90-863D-92904B05D86C}" srcOrd="1" destOrd="0" presId="urn:microsoft.com/office/officeart/2005/8/layout/arrow2"/>
    <dgm:cxn modelId="{0C77C306-E327-438C-974E-9D90B3428F9B}" type="presParOf" srcId="{DD0D2E92-E5B2-4D90-863D-92904B05D86C}" destId="{F4607775-71E5-4536-9CCA-B01E107E5D47}" srcOrd="0" destOrd="0" presId="urn:microsoft.com/office/officeart/2005/8/layout/arrow2"/>
    <dgm:cxn modelId="{A9AE647D-D8E8-4D07-B6BB-2FB3699D6015}" type="presParOf" srcId="{DD0D2E92-E5B2-4D90-863D-92904B05D86C}" destId="{6EDBD618-FDDF-47A8-AAB5-A279D35F30E0}" srcOrd="1" destOrd="0" presId="urn:microsoft.com/office/officeart/2005/8/layout/arrow2"/>
    <dgm:cxn modelId="{27524B1B-30BA-4DCF-8C50-3D2E8FC9D829}" type="presParOf" srcId="{DD0D2E92-E5B2-4D90-863D-92904B05D86C}" destId="{62989398-2A8B-4D60-918B-E61667644DC3}" srcOrd="2" destOrd="0" presId="urn:microsoft.com/office/officeart/2005/8/layout/arrow2"/>
    <dgm:cxn modelId="{A827C413-B7C7-417F-A962-20C91434AAE3}" type="presParOf" srcId="{DD0D2E92-E5B2-4D90-863D-92904B05D86C}" destId="{0611347B-A3A3-4121-B1CF-C666AA4FDCAA}" srcOrd="3" destOrd="0" presId="urn:microsoft.com/office/officeart/2005/8/layout/arrow2"/>
    <dgm:cxn modelId="{2EA7C4B3-93DF-4275-BB5E-5A46D1256A94}" type="presParOf" srcId="{DD0D2E92-E5B2-4D90-863D-92904B05D86C}" destId="{F7641FB9-AD05-4021-9D40-E7E4D1F528E9}" srcOrd="4" destOrd="0" presId="urn:microsoft.com/office/officeart/2005/8/layout/arrow2"/>
    <dgm:cxn modelId="{0E71BC13-66CF-4ECE-A45B-FD9E66FADE0D}" type="presParOf" srcId="{DD0D2E92-E5B2-4D90-863D-92904B05D86C}" destId="{3A6DBA6B-6A30-47E5-9CDF-3E73976EB09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7A003B-E3CB-4262-B3E7-1873C479E5C7}" type="doc">
      <dgm:prSet loTypeId="urn:microsoft.com/office/officeart/2005/8/layout/chevron2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338E7BA4-1C68-44EA-8B15-494F2ED14DFA}">
      <dgm:prSet phldrT="[文本]"/>
      <dgm:spPr/>
      <dgm:t>
        <a:bodyPr/>
        <a:lstStyle/>
        <a:p>
          <a:r>
            <a:rPr lang="zh-CN" altLang="en-US" dirty="0" smtClean="0"/>
            <a:t>功能型</a:t>
          </a:r>
          <a:endParaRPr lang="zh-CN" altLang="en-US" dirty="0"/>
        </a:p>
      </dgm:t>
    </dgm:pt>
    <dgm:pt modelId="{065B5A1C-3F2D-4D66-949D-68FC65A80CCF}" type="parTrans" cxnId="{B8643927-A2F1-4BF1-9AFF-20F5D396902F}">
      <dgm:prSet/>
      <dgm:spPr/>
      <dgm:t>
        <a:bodyPr/>
        <a:lstStyle/>
        <a:p>
          <a:endParaRPr lang="zh-CN" altLang="en-US"/>
        </a:p>
      </dgm:t>
    </dgm:pt>
    <dgm:pt modelId="{5894F665-05D9-4CE2-9550-721883FED834}" type="sibTrans" cxnId="{B8643927-A2F1-4BF1-9AFF-20F5D396902F}">
      <dgm:prSet/>
      <dgm:spPr/>
      <dgm:t>
        <a:bodyPr/>
        <a:lstStyle/>
        <a:p>
          <a:endParaRPr lang="zh-CN" altLang="en-US"/>
        </a:p>
      </dgm:t>
    </dgm:pt>
    <dgm:pt modelId="{114CBD0C-4E78-4572-B783-383601A9982E}">
      <dgm:prSet phldrT="[文本]"/>
      <dgm:spPr/>
      <dgm:t>
        <a:bodyPr/>
        <a:lstStyle/>
        <a:p>
          <a:r>
            <a:rPr lang="zh-CN" altLang="en-US" dirty="0" smtClean="0"/>
            <a:t>建筑物外墙</a:t>
          </a:r>
          <a:endParaRPr lang="zh-CN" altLang="en-US" dirty="0"/>
        </a:p>
      </dgm:t>
    </dgm:pt>
    <dgm:pt modelId="{9C06B689-1999-4EEE-BB73-4FA4C943CBC1}" type="parTrans" cxnId="{7BFC9560-2714-4149-BC1C-698499E98D5F}">
      <dgm:prSet/>
      <dgm:spPr/>
      <dgm:t>
        <a:bodyPr/>
        <a:lstStyle/>
        <a:p>
          <a:endParaRPr lang="zh-CN" altLang="en-US"/>
        </a:p>
      </dgm:t>
    </dgm:pt>
    <dgm:pt modelId="{6A886754-476C-4E94-BCD7-F5B80A025ED2}" type="sibTrans" cxnId="{7BFC9560-2714-4149-BC1C-698499E98D5F}">
      <dgm:prSet/>
      <dgm:spPr/>
      <dgm:t>
        <a:bodyPr/>
        <a:lstStyle/>
        <a:p>
          <a:endParaRPr lang="zh-CN" altLang="en-US"/>
        </a:p>
      </dgm:t>
    </dgm:pt>
    <dgm:pt modelId="{0BFC3B00-56F3-4171-8CD2-9A75AB7EFA1C}">
      <dgm:prSet phldrT="[文本]"/>
      <dgm:spPr/>
      <dgm:t>
        <a:bodyPr/>
        <a:lstStyle/>
        <a:p>
          <a:r>
            <a:rPr lang="zh-CN" altLang="en-US" dirty="0" smtClean="0"/>
            <a:t>抗水汽、抗盐雾、抗紫外</a:t>
          </a:r>
          <a:endParaRPr lang="zh-CN" altLang="en-US" dirty="0"/>
        </a:p>
      </dgm:t>
    </dgm:pt>
    <dgm:pt modelId="{D2B0A919-CF59-487E-B25E-B8643DD0DC4C}" type="parTrans" cxnId="{360174C4-DD79-417F-B29D-E00625658A4E}">
      <dgm:prSet/>
      <dgm:spPr/>
      <dgm:t>
        <a:bodyPr/>
        <a:lstStyle/>
        <a:p>
          <a:endParaRPr lang="zh-CN" altLang="en-US"/>
        </a:p>
      </dgm:t>
    </dgm:pt>
    <dgm:pt modelId="{01055A8F-65A7-4EE8-B07B-DD4950D4FC20}" type="sibTrans" cxnId="{360174C4-DD79-417F-B29D-E00625658A4E}">
      <dgm:prSet/>
      <dgm:spPr/>
      <dgm:t>
        <a:bodyPr/>
        <a:lstStyle/>
        <a:p>
          <a:endParaRPr lang="zh-CN" altLang="en-US"/>
        </a:p>
      </dgm:t>
    </dgm:pt>
    <dgm:pt modelId="{378BED28-BA61-403D-BB19-EF6BC1635DD5}">
      <dgm:prSet phldrT="[文本]"/>
      <dgm:spPr/>
      <dgm:t>
        <a:bodyPr/>
        <a:lstStyle/>
        <a:p>
          <a:r>
            <a:rPr lang="zh-CN" altLang="en-US" dirty="0" smtClean="0"/>
            <a:t>高发电量</a:t>
          </a:r>
          <a:endParaRPr lang="zh-CN" altLang="en-US" dirty="0"/>
        </a:p>
      </dgm:t>
    </dgm:pt>
    <dgm:pt modelId="{BA17467C-66EE-4699-BD4E-FD8B71E25839}" type="parTrans" cxnId="{BF9DA9D8-3C8C-4083-925D-05B15FE48467}">
      <dgm:prSet/>
      <dgm:spPr/>
      <dgm:t>
        <a:bodyPr/>
        <a:lstStyle/>
        <a:p>
          <a:endParaRPr lang="zh-CN" altLang="en-US"/>
        </a:p>
      </dgm:t>
    </dgm:pt>
    <dgm:pt modelId="{CEDC6BCB-48E5-45E7-A503-E9E085BE845A}" type="sibTrans" cxnId="{BF9DA9D8-3C8C-4083-925D-05B15FE48467}">
      <dgm:prSet/>
      <dgm:spPr/>
      <dgm:t>
        <a:bodyPr/>
        <a:lstStyle/>
        <a:p>
          <a:endParaRPr lang="zh-CN" altLang="en-US"/>
        </a:p>
      </dgm:t>
    </dgm:pt>
    <dgm:pt modelId="{05622F13-5102-4A82-A362-9951F68C9CAA}">
      <dgm:prSet phldrT="[文本]"/>
      <dgm:spPr/>
      <dgm:t>
        <a:bodyPr/>
        <a:lstStyle/>
        <a:p>
          <a:r>
            <a:rPr lang="zh-CN" altLang="en-US" dirty="0" smtClean="0"/>
            <a:t>实际项目验证</a:t>
          </a:r>
          <a:endParaRPr lang="zh-CN" altLang="en-US" dirty="0"/>
        </a:p>
      </dgm:t>
    </dgm:pt>
    <dgm:pt modelId="{7AF94010-8033-4AC6-A8B9-81308289B40E}" type="parTrans" cxnId="{B6F875B4-0502-4515-BAA5-1278F1A3CF96}">
      <dgm:prSet/>
      <dgm:spPr/>
      <dgm:t>
        <a:bodyPr/>
        <a:lstStyle/>
        <a:p>
          <a:endParaRPr lang="zh-CN" altLang="en-US"/>
        </a:p>
      </dgm:t>
    </dgm:pt>
    <dgm:pt modelId="{D333E3AC-04D5-4A35-8144-F6CC40A0BD48}" type="sibTrans" cxnId="{B6F875B4-0502-4515-BAA5-1278F1A3CF96}">
      <dgm:prSet/>
      <dgm:spPr/>
      <dgm:t>
        <a:bodyPr/>
        <a:lstStyle/>
        <a:p>
          <a:endParaRPr lang="zh-CN" altLang="en-US"/>
        </a:p>
      </dgm:t>
    </dgm:pt>
    <dgm:pt modelId="{CD4CE69F-4A1D-48AC-B39A-5FB309430FAA}">
      <dgm:prSet phldrT="[文本]"/>
      <dgm:spPr/>
      <dgm:t>
        <a:bodyPr/>
        <a:lstStyle/>
        <a:p>
          <a:r>
            <a:rPr lang="zh-CN" altLang="en-US" dirty="0" smtClean="0"/>
            <a:t>高可靠性</a:t>
          </a:r>
          <a:endParaRPr lang="zh-CN" altLang="en-US" dirty="0"/>
        </a:p>
      </dgm:t>
    </dgm:pt>
    <dgm:pt modelId="{3EECBE0F-ED50-490D-80D6-4DECEB4B56CF}" type="parTrans" cxnId="{E0DAA132-77C2-4D9D-A030-5CB951B3239E}">
      <dgm:prSet/>
      <dgm:spPr/>
      <dgm:t>
        <a:bodyPr/>
        <a:lstStyle/>
        <a:p>
          <a:endParaRPr lang="zh-CN" altLang="en-US"/>
        </a:p>
      </dgm:t>
    </dgm:pt>
    <dgm:pt modelId="{446B8918-E2E3-4098-A0E1-C18A8F1DDD8C}" type="sibTrans" cxnId="{E0DAA132-77C2-4D9D-A030-5CB951B3239E}">
      <dgm:prSet/>
      <dgm:spPr/>
      <dgm:t>
        <a:bodyPr/>
        <a:lstStyle/>
        <a:p>
          <a:endParaRPr lang="zh-CN" altLang="en-US"/>
        </a:p>
      </dgm:t>
    </dgm:pt>
    <dgm:pt modelId="{BA3C0D6D-733A-4105-88FC-5BA12CAB6A80}">
      <dgm:prSet phldrT="[文本]"/>
      <dgm:spPr/>
      <dgm:t>
        <a:bodyPr/>
        <a:lstStyle/>
        <a:p>
          <a:r>
            <a:rPr lang="zh-CN" altLang="en-US" dirty="0" smtClean="0"/>
            <a:t>具有耐候的特性</a:t>
          </a:r>
          <a:endParaRPr lang="zh-CN" altLang="en-US" dirty="0"/>
        </a:p>
      </dgm:t>
    </dgm:pt>
    <dgm:pt modelId="{4862F3BA-7B42-4677-8714-F4CDD306F607}" type="parTrans" cxnId="{BB2E315C-B2A4-4065-AF97-3FA35E693135}">
      <dgm:prSet/>
      <dgm:spPr/>
      <dgm:t>
        <a:bodyPr/>
        <a:lstStyle/>
        <a:p>
          <a:endParaRPr lang="zh-CN" altLang="en-US"/>
        </a:p>
      </dgm:t>
    </dgm:pt>
    <dgm:pt modelId="{65074023-97A4-4DA5-ACFA-3BB3D229FE5E}" type="sibTrans" cxnId="{BB2E315C-B2A4-4065-AF97-3FA35E693135}">
      <dgm:prSet/>
      <dgm:spPr/>
      <dgm:t>
        <a:bodyPr/>
        <a:lstStyle/>
        <a:p>
          <a:endParaRPr lang="zh-CN" altLang="en-US"/>
        </a:p>
      </dgm:t>
    </dgm:pt>
    <dgm:pt modelId="{0F011224-1DA5-4C8A-A273-39E59F629284}">
      <dgm:prSet phldrT="[文本]" custT="1"/>
      <dgm:spPr/>
      <dgm:t>
        <a:bodyPr/>
        <a:lstStyle/>
        <a:p>
          <a:r>
            <a:rPr lang="zh-CN" altLang="en-US" sz="2400" b="1" dirty="0" smtClean="0">
              <a:solidFill>
                <a:schemeClr val="tx1"/>
              </a:solidFill>
            </a:rPr>
            <a:t>提升良率</a:t>
          </a:r>
          <a:endParaRPr lang="zh-CN" altLang="en-US" sz="2400" b="1" dirty="0">
            <a:solidFill>
              <a:schemeClr val="tx1"/>
            </a:solidFill>
          </a:endParaRPr>
        </a:p>
      </dgm:t>
    </dgm:pt>
    <dgm:pt modelId="{A4399927-01B7-4604-A706-FFCCF54B23AB}" type="parTrans" cxnId="{DFD2FEC8-880C-4E36-A19A-3104ABF2DEF7}">
      <dgm:prSet/>
      <dgm:spPr/>
      <dgm:t>
        <a:bodyPr/>
        <a:lstStyle/>
        <a:p>
          <a:endParaRPr lang="zh-CN" altLang="en-US"/>
        </a:p>
      </dgm:t>
    </dgm:pt>
    <dgm:pt modelId="{AB55DBE0-D092-4DE4-94FC-654884691638}" type="sibTrans" cxnId="{DFD2FEC8-880C-4E36-A19A-3104ABF2DEF7}">
      <dgm:prSet/>
      <dgm:spPr/>
      <dgm:t>
        <a:bodyPr/>
        <a:lstStyle/>
        <a:p>
          <a:endParaRPr lang="zh-CN" altLang="en-US"/>
        </a:p>
      </dgm:t>
    </dgm:pt>
    <dgm:pt modelId="{2EC93431-323A-4833-80A5-07017956D191}">
      <dgm:prSet phldrT="[文本]"/>
      <dgm:spPr/>
      <dgm:t>
        <a:bodyPr/>
        <a:lstStyle/>
        <a:p>
          <a:r>
            <a:rPr lang="zh-CN" altLang="en-US" dirty="0" smtClean="0"/>
            <a:t>克服生产过程中的不良</a:t>
          </a:r>
          <a:endParaRPr lang="zh-CN" altLang="en-US" dirty="0"/>
        </a:p>
      </dgm:t>
    </dgm:pt>
    <dgm:pt modelId="{053E632D-4C3A-4A41-AF6C-66AFC54EBB92}" type="parTrans" cxnId="{F37215E2-CAAD-4010-9EC8-B390AC64D620}">
      <dgm:prSet/>
      <dgm:spPr/>
      <dgm:t>
        <a:bodyPr/>
        <a:lstStyle/>
        <a:p>
          <a:endParaRPr lang="zh-CN" altLang="en-US"/>
        </a:p>
      </dgm:t>
    </dgm:pt>
    <dgm:pt modelId="{AA01DFE2-3D4E-4A57-8DC6-A62D6766F3CF}" type="sibTrans" cxnId="{F37215E2-CAAD-4010-9EC8-B390AC64D620}">
      <dgm:prSet/>
      <dgm:spPr/>
      <dgm:t>
        <a:bodyPr/>
        <a:lstStyle/>
        <a:p>
          <a:endParaRPr lang="zh-CN" altLang="en-US"/>
        </a:p>
      </dgm:t>
    </dgm:pt>
    <dgm:pt modelId="{A3677B96-F963-4B22-9A2F-CF8E9087910F}">
      <dgm:prSet/>
      <dgm:spPr/>
      <dgm:t>
        <a:bodyPr/>
        <a:lstStyle/>
        <a:p>
          <a:r>
            <a:rPr lang="zh-CN" altLang="en-US" dirty="0" smtClean="0"/>
            <a:t>质保条款对应</a:t>
          </a:r>
          <a:endParaRPr lang="zh-CN" altLang="en-US" dirty="0"/>
        </a:p>
      </dgm:t>
    </dgm:pt>
    <dgm:pt modelId="{56A9F735-DC71-4F88-869D-CD266652F399}" type="parTrans" cxnId="{3C8ADF4E-EC81-4653-B785-A20923DDCDFF}">
      <dgm:prSet/>
      <dgm:spPr/>
      <dgm:t>
        <a:bodyPr/>
        <a:lstStyle/>
        <a:p>
          <a:endParaRPr lang="zh-CN" altLang="en-US"/>
        </a:p>
      </dgm:t>
    </dgm:pt>
    <dgm:pt modelId="{EDE3FC13-2404-4EC0-975B-4F4A083E4BF5}" type="sibTrans" cxnId="{3C8ADF4E-EC81-4653-B785-A20923DDCDFF}">
      <dgm:prSet/>
      <dgm:spPr/>
      <dgm:t>
        <a:bodyPr/>
        <a:lstStyle/>
        <a:p>
          <a:endParaRPr lang="zh-CN" altLang="en-US"/>
        </a:p>
      </dgm:t>
    </dgm:pt>
    <dgm:pt modelId="{4AEF5321-7BD2-4C8A-B35F-409DE7A53109}">
      <dgm:prSet/>
      <dgm:spPr/>
      <dgm:t>
        <a:bodyPr/>
        <a:lstStyle/>
        <a:p>
          <a:r>
            <a:rPr lang="zh-CN" altLang="en-US" dirty="0" smtClean="0"/>
            <a:t>超长</a:t>
          </a:r>
          <a:r>
            <a:rPr lang="en-US" altLang="zh-CN" dirty="0" smtClean="0"/>
            <a:t>30</a:t>
          </a:r>
          <a:r>
            <a:rPr lang="zh-CN" altLang="en-US" dirty="0" smtClean="0"/>
            <a:t>年的功率质保</a:t>
          </a:r>
          <a:endParaRPr lang="zh-CN" altLang="en-US" dirty="0"/>
        </a:p>
      </dgm:t>
    </dgm:pt>
    <dgm:pt modelId="{1CFC78E9-409D-42AA-8558-F66243C0A2B8}" type="parTrans" cxnId="{EDFE0B56-7C3F-46BF-B527-DD9F511B698B}">
      <dgm:prSet/>
      <dgm:spPr/>
      <dgm:t>
        <a:bodyPr/>
        <a:lstStyle/>
        <a:p>
          <a:endParaRPr lang="zh-CN" altLang="en-US"/>
        </a:p>
      </dgm:t>
    </dgm:pt>
    <dgm:pt modelId="{81CCEE37-8A6B-4DDF-A662-DA8F075D7567}" type="sibTrans" cxnId="{EDFE0B56-7C3F-46BF-B527-DD9F511B698B}">
      <dgm:prSet/>
      <dgm:spPr/>
      <dgm:t>
        <a:bodyPr/>
        <a:lstStyle/>
        <a:p>
          <a:endParaRPr lang="zh-CN" altLang="en-US"/>
        </a:p>
      </dgm:t>
    </dgm:pt>
    <dgm:pt modelId="{5FA8EA34-295A-4302-B34C-88328FE6CC64}">
      <dgm:prSet phldrT="[文本]"/>
      <dgm:spPr/>
      <dgm:t>
        <a:bodyPr/>
        <a:lstStyle/>
        <a:p>
          <a:r>
            <a:rPr lang="zh-CN" altLang="en-US" dirty="0" smtClean="0"/>
            <a:t>降低成本，用于常规电站</a:t>
          </a:r>
          <a:endParaRPr lang="zh-CN" altLang="en-US" dirty="0"/>
        </a:p>
      </dgm:t>
    </dgm:pt>
    <dgm:pt modelId="{47F3D0DF-04C9-4972-96BD-DEA9FDF8C1B6}" type="parTrans" cxnId="{F545C967-67D7-4899-A46B-45B737DC75AC}">
      <dgm:prSet/>
      <dgm:spPr/>
      <dgm:t>
        <a:bodyPr/>
        <a:lstStyle/>
        <a:p>
          <a:endParaRPr lang="zh-CN" altLang="en-US"/>
        </a:p>
      </dgm:t>
    </dgm:pt>
    <dgm:pt modelId="{6DAF3310-0D6D-4206-9329-4F7086F59FFB}" type="sibTrans" cxnId="{F545C967-67D7-4899-A46B-45B737DC75AC}">
      <dgm:prSet/>
      <dgm:spPr/>
      <dgm:t>
        <a:bodyPr/>
        <a:lstStyle/>
        <a:p>
          <a:endParaRPr lang="zh-CN" altLang="en-US"/>
        </a:p>
      </dgm:t>
    </dgm:pt>
    <dgm:pt modelId="{DFC154E8-3D03-457F-8690-621E709D1EC3}" type="pres">
      <dgm:prSet presAssocID="{2D7A003B-E3CB-4262-B3E7-1873C479E5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2B37A3D-34BD-448B-8599-023D03F6701A}" type="pres">
      <dgm:prSet presAssocID="{338E7BA4-1C68-44EA-8B15-494F2ED14DFA}" presName="composite" presStyleCnt="0"/>
      <dgm:spPr/>
    </dgm:pt>
    <dgm:pt modelId="{A37F975A-AD48-4ED2-8473-1E8F6936AC03}" type="pres">
      <dgm:prSet presAssocID="{338E7BA4-1C68-44EA-8B15-494F2ED14DFA}" presName="parentText" presStyleLbl="alignNode1" presStyleIdx="0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82F70E-B548-48F0-8644-833369CC435B}" type="pres">
      <dgm:prSet presAssocID="{338E7BA4-1C68-44EA-8B15-494F2ED14DF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D9BF5-11AE-44BF-9B00-D33267D8E091}" type="pres">
      <dgm:prSet presAssocID="{5894F665-05D9-4CE2-9550-721883FED834}" presName="sp" presStyleCnt="0"/>
      <dgm:spPr/>
    </dgm:pt>
    <dgm:pt modelId="{2170A1C8-D287-4D9F-B867-E5AF7B697C57}" type="pres">
      <dgm:prSet presAssocID="{0F011224-1DA5-4C8A-A273-39E59F629284}" presName="composite" presStyleCnt="0"/>
      <dgm:spPr/>
    </dgm:pt>
    <dgm:pt modelId="{EB2E83CA-9298-452E-8A43-F92B8641ECC7}" type="pres">
      <dgm:prSet presAssocID="{0F011224-1DA5-4C8A-A273-39E59F629284}" presName="parentText" presStyleLbl="alignNode1" presStyleIdx="1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C766CF-A9A2-4E34-BC7A-20FC99B7AF9C}" type="pres">
      <dgm:prSet presAssocID="{0F011224-1DA5-4C8A-A273-39E59F629284}" presName="descendantText" presStyleLbl="alignAcc1" presStyleIdx="1" presStyleCnt="4" custScaleX="978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AA36C1-BCBA-4837-B06A-71108EE5F2E8}" type="pres">
      <dgm:prSet presAssocID="{AB55DBE0-D092-4DE4-94FC-654884691638}" presName="sp" presStyleCnt="0"/>
      <dgm:spPr/>
    </dgm:pt>
    <dgm:pt modelId="{6F100D4D-9CA3-4E93-BF29-D14993FEC662}" type="pres">
      <dgm:prSet presAssocID="{378BED28-BA61-403D-BB19-EF6BC1635DD5}" presName="composite" presStyleCnt="0"/>
      <dgm:spPr/>
    </dgm:pt>
    <dgm:pt modelId="{14FA5D94-5972-47BE-9580-5BEBB1C2F384}" type="pres">
      <dgm:prSet presAssocID="{378BED28-BA61-403D-BB19-EF6BC1635DD5}" presName="parentText" presStyleLbl="alignNode1" presStyleIdx="2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E9AAC-FDE0-4654-B670-A85F4584FFE2}" type="pres">
      <dgm:prSet presAssocID="{378BED28-BA61-403D-BB19-EF6BC1635DD5}" presName="descendantText" presStyleLbl="alignAcc1" presStyleIdx="2" presStyleCnt="4" custScaleX="978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6352E3-D793-44AE-845E-FA5BCE2E70D8}" type="pres">
      <dgm:prSet presAssocID="{CEDC6BCB-48E5-45E7-A503-E9E085BE845A}" presName="sp" presStyleCnt="0"/>
      <dgm:spPr/>
    </dgm:pt>
    <dgm:pt modelId="{009140F4-A46C-4CED-8892-08B5F8770BB2}" type="pres">
      <dgm:prSet presAssocID="{CD4CE69F-4A1D-48AC-B39A-5FB309430FAA}" presName="composite" presStyleCnt="0"/>
      <dgm:spPr/>
    </dgm:pt>
    <dgm:pt modelId="{3FEF30C5-0BD1-42F6-96E4-4D44124D8F78}" type="pres">
      <dgm:prSet presAssocID="{CD4CE69F-4A1D-48AC-B39A-5FB309430FAA}" presName="parentText" presStyleLbl="alignNode1" presStyleIdx="3" presStyleCnt="4" custScaleX="10531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34CEE0-149B-4D24-8431-2927697A0221}" type="pres">
      <dgm:prSet presAssocID="{CD4CE69F-4A1D-48AC-B39A-5FB309430FAA}" presName="descendantText" presStyleLbl="alignAcc1" presStyleIdx="3" presStyleCnt="4" custScaleX="9748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DFE0B56-7C3F-46BF-B527-DD9F511B698B}" srcId="{CD4CE69F-4A1D-48AC-B39A-5FB309430FAA}" destId="{4AEF5321-7BD2-4C8A-B35F-409DE7A53109}" srcOrd="1" destOrd="0" parTransId="{1CFC78E9-409D-42AA-8558-F66243C0A2B8}" sibTransId="{81CCEE37-8A6B-4DDF-A662-DA8F075D7567}"/>
    <dgm:cxn modelId="{3C8ADF4E-EC81-4653-B785-A20923DDCDFF}" srcId="{378BED28-BA61-403D-BB19-EF6BC1635DD5}" destId="{A3677B96-F963-4B22-9A2F-CF8E9087910F}" srcOrd="1" destOrd="0" parTransId="{56A9F735-DC71-4F88-869D-CD266652F399}" sibTransId="{EDE3FC13-2404-4EC0-975B-4F4A083E4BF5}"/>
    <dgm:cxn modelId="{9C6E12D0-A4BE-47BF-BA0F-413EFC299264}" type="presOf" srcId="{A3677B96-F963-4B22-9A2F-CF8E9087910F}" destId="{E71E9AAC-FDE0-4654-B670-A85F4584FFE2}" srcOrd="0" destOrd="1" presId="urn:microsoft.com/office/officeart/2005/8/layout/chevron2"/>
    <dgm:cxn modelId="{360174C4-DD79-417F-B29D-E00625658A4E}" srcId="{338E7BA4-1C68-44EA-8B15-494F2ED14DFA}" destId="{0BFC3B00-56F3-4171-8CD2-9A75AB7EFA1C}" srcOrd="1" destOrd="0" parTransId="{D2B0A919-CF59-487E-B25E-B8643DD0DC4C}" sibTransId="{01055A8F-65A7-4EE8-B07B-DD4950D4FC20}"/>
    <dgm:cxn modelId="{BF9DA9D8-3C8C-4083-925D-05B15FE48467}" srcId="{2D7A003B-E3CB-4262-B3E7-1873C479E5C7}" destId="{378BED28-BA61-403D-BB19-EF6BC1635DD5}" srcOrd="2" destOrd="0" parTransId="{BA17467C-66EE-4699-BD4E-FD8B71E25839}" sibTransId="{CEDC6BCB-48E5-45E7-A503-E9E085BE845A}"/>
    <dgm:cxn modelId="{BD26BEA0-8C91-4E32-BA94-635D336BD213}" type="presOf" srcId="{0F011224-1DA5-4C8A-A273-39E59F629284}" destId="{EB2E83CA-9298-452E-8A43-F92B8641ECC7}" srcOrd="0" destOrd="0" presId="urn:microsoft.com/office/officeart/2005/8/layout/chevron2"/>
    <dgm:cxn modelId="{E0DAA132-77C2-4D9D-A030-5CB951B3239E}" srcId="{2D7A003B-E3CB-4262-B3E7-1873C479E5C7}" destId="{CD4CE69F-4A1D-48AC-B39A-5FB309430FAA}" srcOrd="3" destOrd="0" parTransId="{3EECBE0F-ED50-490D-80D6-4DECEB4B56CF}" sibTransId="{446B8918-E2E3-4098-A0E1-C18A8F1DDD8C}"/>
    <dgm:cxn modelId="{53A1350A-E1C8-42C9-A816-6B92AD3465CF}" type="presOf" srcId="{4AEF5321-7BD2-4C8A-B35F-409DE7A53109}" destId="{CB34CEE0-149B-4D24-8431-2927697A0221}" srcOrd="0" destOrd="1" presId="urn:microsoft.com/office/officeart/2005/8/layout/chevron2"/>
    <dgm:cxn modelId="{B8643927-A2F1-4BF1-9AFF-20F5D396902F}" srcId="{2D7A003B-E3CB-4262-B3E7-1873C479E5C7}" destId="{338E7BA4-1C68-44EA-8B15-494F2ED14DFA}" srcOrd="0" destOrd="0" parTransId="{065B5A1C-3F2D-4D66-949D-68FC65A80CCF}" sibTransId="{5894F665-05D9-4CE2-9550-721883FED834}"/>
    <dgm:cxn modelId="{CB1723F1-F7DB-450D-9D70-6444450BD6A5}" type="presOf" srcId="{CD4CE69F-4A1D-48AC-B39A-5FB309430FAA}" destId="{3FEF30C5-0BD1-42F6-96E4-4D44124D8F78}" srcOrd="0" destOrd="0" presId="urn:microsoft.com/office/officeart/2005/8/layout/chevron2"/>
    <dgm:cxn modelId="{BB2E315C-B2A4-4065-AF97-3FA35E693135}" srcId="{CD4CE69F-4A1D-48AC-B39A-5FB309430FAA}" destId="{BA3C0D6D-733A-4105-88FC-5BA12CAB6A80}" srcOrd="0" destOrd="0" parTransId="{4862F3BA-7B42-4677-8714-F4CDD306F607}" sibTransId="{65074023-97A4-4DA5-ACFA-3BB3D229FE5E}"/>
    <dgm:cxn modelId="{34ED5E93-88E6-4056-AE77-29EA98658A14}" type="presOf" srcId="{338E7BA4-1C68-44EA-8B15-494F2ED14DFA}" destId="{A37F975A-AD48-4ED2-8473-1E8F6936AC03}" srcOrd="0" destOrd="0" presId="urn:microsoft.com/office/officeart/2005/8/layout/chevron2"/>
    <dgm:cxn modelId="{44059FD8-21D6-4424-AEB5-AB4A5BBE29BC}" type="presOf" srcId="{2D7A003B-E3CB-4262-B3E7-1873C479E5C7}" destId="{DFC154E8-3D03-457F-8690-621E709D1EC3}" srcOrd="0" destOrd="0" presId="urn:microsoft.com/office/officeart/2005/8/layout/chevron2"/>
    <dgm:cxn modelId="{5B92AEAB-8176-42A6-90C6-13AB826FB2AF}" type="presOf" srcId="{05622F13-5102-4A82-A362-9951F68C9CAA}" destId="{E71E9AAC-FDE0-4654-B670-A85F4584FFE2}" srcOrd="0" destOrd="0" presId="urn:microsoft.com/office/officeart/2005/8/layout/chevron2"/>
    <dgm:cxn modelId="{D8D87788-18F6-45DD-9858-9BB6477DDC38}" type="presOf" srcId="{BA3C0D6D-733A-4105-88FC-5BA12CAB6A80}" destId="{CB34CEE0-149B-4D24-8431-2927697A0221}" srcOrd="0" destOrd="0" presId="urn:microsoft.com/office/officeart/2005/8/layout/chevron2"/>
    <dgm:cxn modelId="{E19F434C-B9E4-4B61-954C-B139AD03AD3E}" type="presOf" srcId="{114CBD0C-4E78-4572-B783-383601A9982E}" destId="{C682F70E-B548-48F0-8644-833369CC435B}" srcOrd="0" destOrd="0" presId="urn:microsoft.com/office/officeart/2005/8/layout/chevron2"/>
    <dgm:cxn modelId="{A943B994-C920-40DD-971D-B26D84C041D4}" type="presOf" srcId="{0BFC3B00-56F3-4171-8CD2-9A75AB7EFA1C}" destId="{C682F70E-B548-48F0-8644-833369CC435B}" srcOrd="0" destOrd="1" presId="urn:microsoft.com/office/officeart/2005/8/layout/chevron2"/>
    <dgm:cxn modelId="{F0772F13-2006-470D-807B-CACAD546DF8C}" type="presOf" srcId="{5FA8EA34-295A-4302-B34C-88328FE6CC64}" destId="{8CC766CF-A9A2-4E34-BC7A-20FC99B7AF9C}" srcOrd="0" destOrd="1" presId="urn:microsoft.com/office/officeart/2005/8/layout/chevron2"/>
    <dgm:cxn modelId="{F37215E2-CAAD-4010-9EC8-B390AC64D620}" srcId="{0F011224-1DA5-4C8A-A273-39E59F629284}" destId="{2EC93431-323A-4833-80A5-07017956D191}" srcOrd="0" destOrd="0" parTransId="{053E632D-4C3A-4A41-AF6C-66AFC54EBB92}" sibTransId="{AA01DFE2-3D4E-4A57-8DC6-A62D6766F3CF}"/>
    <dgm:cxn modelId="{63B9CB12-5C53-4494-B6AE-9DFD14153746}" type="presOf" srcId="{2EC93431-323A-4833-80A5-07017956D191}" destId="{8CC766CF-A9A2-4E34-BC7A-20FC99B7AF9C}" srcOrd="0" destOrd="0" presId="urn:microsoft.com/office/officeart/2005/8/layout/chevron2"/>
    <dgm:cxn modelId="{059085C2-9CFE-4257-B19B-6A426CE2DF66}" type="presOf" srcId="{378BED28-BA61-403D-BB19-EF6BC1635DD5}" destId="{14FA5D94-5972-47BE-9580-5BEBB1C2F384}" srcOrd="0" destOrd="0" presId="urn:microsoft.com/office/officeart/2005/8/layout/chevron2"/>
    <dgm:cxn modelId="{7BFC9560-2714-4149-BC1C-698499E98D5F}" srcId="{338E7BA4-1C68-44EA-8B15-494F2ED14DFA}" destId="{114CBD0C-4E78-4572-B783-383601A9982E}" srcOrd="0" destOrd="0" parTransId="{9C06B689-1999-4EEE-BB73-4FA4C943CBC1}" sibTransId="{6A886754-476C-4E94-BCD7-F5B80A025ED2}"/>
    <dgm:cxn modelId="{F545C967-67D7-4899-A46B-45B737DC75AC}" srcId="{0F011224-1DA5-4C8A-A273-39E59F629284}" destId="{5FA8EA34-295A-4302-B34C-88328FE6CC64}" srcOrd="1" destOrd="0" parTransId="{47F3D0DF-04C9-4972-96BD-DEA9FDF8C1B6}" sibTransId="{6DAF3310-0D6D-4206-9329-4F7086F59FFB}"/>
    <dgm:cxn modelId="{DFD2FEC8-880C-4E36-A19A-3104ABF2DEF7}" srcId="{2D7A003B-E3CB-4262-B3E7-1873C479E5C7}" destId="{0F011224-1DA5-4C8A-A273-39E59F629284}" srcOrd="1" destOrd="0" parTransId="{A4399927-01B7-4604-A706-FFCCF54B23AB}" sibTransId="{AB55DBE0-D092-4DE4-94FC-654884691638}"/>
    <dgm:cxn modelId="{B6F875B4-0502-4515-BAA5-1278F1A3CF96}" srcId="{378BED28-BA61-403D-BB19-EF6BC1635DD5}" destId="{05622F13-5102-4A82-A362-9951F68C9CAA}" srcOrd="0" destOrd="0" parTransId="{7AF94010-8033-4AC6-A8B9-81308289B40E}" sibTransId="{D333E3AC-04D5-4A35-8144-F6CC40A0BD48}"/>
    <dgm:cxn modelId="{86355A1E-E9E6-4B4A-9A3E-1487AD65619D}" type="presParOf" srcId="{DFC154E8-3D03-457F-8690-621E709D1EC3}" destId="{F2B37A3D-34BD-448B-8599-023D03F6701A}" srcOrd="0" destOrd="0" presId="urn:microsoft.com/office/officeart/2005/8/layout/chevron2"/>
    <dgm:cxn modelId="{CF7A4C0D-9F86-4874-956F-98A7511EB2F3}" type="presParOf" srcId="{F2B37A3D-34BD-448B-8599-023D03F6701A}" destId="{A37F975A-AD48-4ED2-8473-1E8F6936AC03}" srcOrd="0" destOrd="0" presId="urn:microsoft.com/office/officeart/2005/8/layout/chevron2"/>
    <dgm:cxn modelId="{7DBF75A0-022E-4C95-A3BA-273175D47E4A}" type="presParOf" srcId="{F2B37A3D-34BD-448B-8599-023D03F6701A}" destId="{C682F70E-B548-48F0-8644-833369CC435B}" srcOrd="1" destOrd="0" presId="urn:microsoft.com/office/officeart/2005/8/layout/chevron2"/>
    <dgm:cxn modelId="{16CAD4B7-B8E8-49F6-8225-F63AB5843971}" type="presParOf" srcId="{DFC154E8-3D03-457F-8690-621E709D1EC3}" destId="{2EDD9BF5-11AE-44BF-9B00-D33267D8E091}" srcOrd="1" destOrd="0" presId="urn:microsoft.com/office/officeart/2005/8/layout/chevron2"/>
    <dgm:cxn modelId="{5E4723FA-04E7-4ECE-8FBF-D0A1811F05C7}" type="presParOf" srcId="{DFC154E8-3D03-457F-8690-621E709D1EC3}" destId="{2170A1C8-D287-4D9F-B867-E5AF7B697C57}" srcOrd="2" destOrd="0" presId="urn:microsoft.com/office/officeart/2005/8/layout/chevron2"/>
    <dgm:cxn modelId="{4B3E5550-D488-413A-9E65-DEDFB6B02CC7}" type="presParOf" srcId="{2170A1C8-D287-4D9F-B867-E5AF7B697C57}" destId="{EB2E83CA-9298-452E-8A43-F92B8641ECC7}" srcOrd="0" destOrd="0" presId="urn:microsoft.com/office/officeart/2005/8/layout/chevron2"/>
    <dgm:cxn modelId="{00CDB3DE-1571-4063-8A37-1162C99769EF}" type="presParOf" srcId="{2170A1C8-D287-4D9F-B867-E5AF7B697C57}" destId="{8CC766CF-A9A2-4E34-BC7A-20FC99B7AF9C}" srcOrd="1" destOrd="0" presId="urn:microsoft.com/office/officeart/2005/8/layout/chevron2"/>
    <dgm:cxn modelId="{2AA32DA9-7EFC-4521-BFF6-77D29C7EC06F}" type="presParOf" srcId="{DFC154E8-3D03-457F-8690-621E709D1EC3}" destId="{59AA36C1-BCBA-4837-B06A-71108EE5F2E8}" srcOrd="3" destOrd="0" presId="urn:microsoft.com/office/officeart/2005/8/layout/chevron2"/>
    <dgm:cxn modelId="{FA932715-39C7-44A6-B9E1-87DC95580878}" type="presParOf" srcId="{DFC154E8-3D03-457F-8690-621E709D1EC3}" destId="{6F100D4D-9CA3-4E93-BF29-D14993FEC662}" srcOrd="4" destOrd="0" presId="urn:microsoft.com/office/officeart/2005/8/layout/chevron2"/>
    <dgm:cxn modelId="{CE391C80-BC36-4831-AC7C-3EF81E18F37D}" type="presParOf" srcId="{6F100D4D-9CA3-4E93-BF29-D14993FEC662}" destId="{14FA5D94-5972-47BE-9580-5BEBB1C2F384}" srcOrd="0" destOrd="0" presId="urn:microsoft.com/office/officeart/2005/8/layout/chevron2"/>
    <dgm:cxn modelId="{AAA26B47-6F49-4E1A-B063-B888039A6393}" type="presParOf" srcId="{6F100D4D-9CA3-4E93-BF29-D14993FEC662}" destId="{E71E9AAC-FDE0-4654-B670-A85F4584FFE2}" srcOrd="1" destOrd="0" presId="urn:microsoft.com/office/officeart/2005/8/layout/chevron2"/>
    <dgm:cxn modelId="{B46FA699-FA27-484A-8080-ECB07A4598FA}" type="presParOf" srcId="{DFC154E8-3D03-457F-8690-621E709D1EC3}" destId="{0F6352E3-D793-44AE-845E-FA5BCE2E70D8}" srcOrd="5" destOrd="0" presId="urn:microsoft.com/office/officeart/2005/8/layout/chevron2"/>
    <dgm:cxn modelId="{C3DC20D8-6B3E-4AD6-9AA1-6C402C432A48}" type="presParOf" srcId="{DFC154E8-3D03-457F-8690-621E709D1EC3}" destId="{009140F4-A46C-4CED-8892-08B5F8770BB2}" srcOrd="6" destOrd="0" presId="urn:microsoft.com/office/officeart/2005/8/layout/chevron2"/>
    <dgm:cxn modelId="{8B53E342-1A6D-4E7E-BE01-C6CC16C3A553}" type="presParOf" srcId="{009140F4-A46C-4CED-8892-08B5F8770BB2}" destId="{3FEF30C5-0BD1-42F6-96E4-4D44124D8F78}" srcOrd="0" destOrd="0" presId="urn:microsoft.com/office/officeart/2005/8/layout/chevron2"/>
    <dgm:cxn modelId="{A70A7E95-8808-4A61-873C-DF6C3C0BA789}" type="presParOf" srcId="{009140F4-A46C-4CED-8892-08B5F8770BB2}" destId="{CB34CEE0-149B-4D24-8431-2927697A02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7A1A10-BE17-485B-91A1-59EF259E9B12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80511AB-B016-4DB1-ABAD-B22699B5AD07}">
      <dgm:prSet phldrT="[文本]" custT="1"/>
      <dgm:spPr/>
      <dgm:t>
        <a:bodyPr/>
        <a:lstStyle/>
        <a:p>
          <a:r>
            <a:rPr lang="zh-CN" altLang="en-US" sz="1800" b="1" dirty="0" smtClean="0"/>
            <a:t>电站子阵列</a:t>
          </a:r>
          <a:endParaRPr lang="zh-CN" altLang="en-US" sz="1800" b="1" dirty="0"/>
        </a:p>
      </dgm:t>
    </dgm:pt>
    <dgm:pt modelId="{0E57DF44-13D5-4A10-9637-39727CC9A266}" type="parTrans" cxnId="{EB23102A-5CEE-41B7-8DA4-33F95DD631F9}">
      <dgm:prSet/>
      <dgm:spPr/>
      <dgm:t>
        <a:bodyPr/>
        <a:lstStyle/>
        <a:p>
          <a:endParaRPr lang="zh-CN" altLang="en-US" sz="1100"/>
        </a:p>
      </dgm:t>
    </dgm:pt>
    <dgm:pt modelId="{CEE4AAF0-FFAC-4A8C-85B5-17F43EE42E45}" type="sibTrans" cxnId="{EB23102A-5CEE-41B7-8DA4-33F95DD631F9}">
      <dgm:prSet/>
      <dgm:spPr/>
      <dgm:t>
        <a:bodyPr/>
        <a:lstStyle/>
        <a:p>
          <a:endParaRPr lang="zh-CN" altLang="en-US" sz="1100"/>
        </a:p>
      </dgm:t>
    </dgm:pt>
    <dgm:pt modelId="{02F007DB-639C-4B43-B410-2CC848623894}">
      <dgm:prSet phldrT="[文本]" custT="1"/>
      <dgm:spPr/>
      <dgm:t>
        <a:bodyPr/>
        <a:lstStyle/>
        <a:p>
          <a:r>
            <a:rPr lang="zh-CN" altLang="en-US" sz="1400" dirty="0" smtClean="0"/>
            <a:t>对于电站规模，引入</a:t>
          </a:r>
          <a:r>
            <a:rPr lang="en-US" altLang="zh-CN" sz="1400" dirty="0" smtClean="0"/>
            <a:t>“</a:t>
          </a:r>
          <a:r>
            <a:rPr lang="zh-CN" altLang="en-US" sz="1400" dirty="0" smtClean="0"/>
            <a:t>颗粒度</a:t>
          </a:r>
          <a:r>
            <a:rPr lang="en-US" altLang="zh-CN" sz="1400" dirty="0" smtClean="0"/>
            <a:t>”</a:t>
          </a:r>
          <a:r>
            <a:rPr lang="zh-CN" altLang="en-US" sz="1400" dirty="0" smtClean="0"/>
            <a:t>的概念，需要提高单位子阵列的容量</a:t>
          </a:r>
          <a:endParaRPr lang="zh-CN" altLang="en-US" sz="1400" dirty="0"/>
        </a:p>
      </dgm:t>
    </dgm:pt>
    <dgm:pt modelId="{608D76E6-AC3A-43E7-9E7F-C17D71F97213}" type="parTrans" cxnId="{634B76C1-7DB9-4B11-A650-60DCA42F2C2A}">
      <dgm:prSet/>
      <dgm:spPr/>
      <dgm:t>
        <a:bodyPr/>
        <a:lstStyle/>
        <a:p>
          <a:endParaRPr lang="zh-CN" altLang="en-US" sz="1100"/>
        </a:p>
      </dgm:t>
    </dgm:pt>
    <dgm:pt modelId="{1A528A27-540C-4946-B32A-DE2495820441}" type="sibTrans" cxnId="{634B76C1-7DB9-4B11-A650-60DCA42F2C2A}">
      <dgm:prSet/>
      <dgm:spPr/>
      <dgm:t>
        <a:bodyPr/>
        <a:lstStyle/>
        <a:p>
          <a:endParaRPr lang="zh-CN" altLang="en-US" sz="1100"/>
        </a:p>
      </dgm:t>
    </dgm:pt>
    <dgm:pt modelId="{09684F6D-8618-40FA-8A05-1A7529BF457A}">
      <dgm:prSet phldrT="[文本]" custT="1"/>
      <dgm:spPr/>
      <dgm:t>
        <a:bodyPr/>
        <a:lstStyle/>
        <a:p>
          <a:r>
            <a:rPr lang="zh-CN" altLang="en-US" sz="1400" dirty="0" smtClean="0"/>
            <a:t>随着电站规模的不断增大，需要将子阵列容量提高</a:t>
          </a:r>
          <a:r>
            <a:rPr lang="zh-CN" altLang="en-US" sz="1400" dirty="0" smtClean="0"/>
            <a:t>至</a:t>
          </a:r>
          <a:r>
            <a:rPr lang="en-US" altLang="zh-CN" sz="1400" dirty="0" smtClean="0"/>
            <a:t>2.5MW</a:t>
          </a:r>
          <a:r>
            <a:rPr lang="zh-CN" altLang="en-US" sz="1400" dirty="0" smtClean="0"/>
            <a:t>单元</a:t>
          </a:r>
          <a:endParaRPr lang="zh-CN" altLang="en-US" sz="1400" dirty="0"/>
        </a:p>
      </dgm:t>
    </dgm:pt>
    <dgm:pt modelId="{8A0F032F-17D8-49BC-AB61-E7B43998E138}" type="parTrans" cxnId="{C31C0FAA-330D-447C-A936-698E1915420D}">
      <dgm:prSet/>
      <dgm:spPr/>
      <dgm:t>
        <a:bodyPr/>
        <a:lstStyle/>
        <a:p>
          <a:endParaRPr lang="zh-CN" altLang="en-US" sz="1100"/>
        </a:p>
      </dgm:t>
    </dgm:pt>
    <dgm:pt modelId="{583D7476-B855-41BA-A044-DF492681588E}" type="sibTrans" cxnId="{C31C0FAA-330D-447C-A936-698E1915420D}">
      <dgm:prSet/>
      <dgm:spPr/>
      <dgm:t>
        <a:bodyPr/>
        <a:lstStyle/>
        <a:p>
          <a:endParaRPr lang="zh-CN" altLang="en-US" sz="1100"/>
        </a:p>
      </dgm:t>
    </dgm:pt>
    <dgm:pt modelId="{DC9CB7E7-E841-420B-A571-8FFAD07A4354}">
      <dgm:prSet phldrT="[文本]" custT="1"/>
      <dgm:spPr/>
      <dgm:t>
        <a:bodyPr/>
        <a:lstStyle/>
        <a:p>
          <a:r>
            <a:rPr lang="zh-CN" altLang="en-US" sz="1400" dirty="0" smtClean="0"/>
            <a:t>面向大型电站的集约化</a:t>
          </a:r>
          <a:r>
            <a:rPr lang="en-US" altLang="zh-CN" sz="1400" dirty="0" smtClean="0"/>
            <a:t>1500V</a:t>
          </a:r>
          <a:r>
            <a:rPr lang="zh-CN" altLang="en-US" sz="1400" dirty="0" smtClean="0"/>
            <a:t>设计方案</a:t>
          </a:r>
          <a:endParaRPr lang="zh-CN" altLang="en-US" sz="1400" dirty="0"/>
        </a:p>
      </dgm:t>
    </dgm:pt>
    <dgm:pt modelId="{1D1860B1-D9C9-458C-A906-CF77DDB0ACB1}" type="parTrans" cxnId="{24A1EBB6-F487-4ED8-9B23-22FC611A2086}">
      <dgm:prSet/>
      <dgm:spPr/>
      <dgm:t>
        <a:bodyPr/>
        <a:lstStyle/>
        <a:p>
          <a:endParaRPr lang="zh-CN" altLang="en-US" sz="1100"/>
        </a:p>
      </dgm:t>
    </dgm:pt>
    <dgm:pt modelId="{4E7CEBD3-8B51-435C-80C0-308519302135}" type="sibTrans" cxnId="{24A1EBB6-F487-4ED8-9B23-22FC611A2086}">
      <dgm:prSet/>
      <dgm:spPr/>
      <dgm:t>
        <a:bodyPr/>
        <a:lstStyle/>
        <a:p>
          <a:endParaRPr lang="zh-CN" altLang="en-US" sz="1100"/>
        </a:p>
      </dgm:t>
    </dgm:pt>
    <dgm:pt modelId="{FFEAE08E-3E1E-418F-8CB7-FB67A3615B72}" type="pres">
      <dgm:prSet presAssocID="{387A1A10-BE17-485B-91A1-59EF259E9B1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8BBF76A2-1606-48CB-A191-A6D96F90BB64}" type="pres">
      <dgm:prSet presAssocID="{D80511AB-B016-4DB1-ABAD-B22699B5AD07}" presName="thickLine" presStyleLbl="alignNode1" presStyleIdx="0" presStyleCnt="1"/>
      <dgm:spPr/>
    </dgm:pt>
    <dgm:pt modelId="{13D48EB3-5371-49A1-964D-5743EAA60FEA}" type="pres">
      <dgm:prSet presAssocID="{D80511AB-B016-4DB1-ABAD-B22699B5AD07}" presName="horz1" presStyleCnt="0"/>
      <dgm:spPr/>
    </dgm:pt>
    <dgm:pt modelId="{A542C759-2F41-40C0-ADC9-E741A64B2C36}" type="pres">
      <dgm:prSet presAssocID="{D80511AB-B016-4DB1-ABAD-B22699B5AD07}" presName="tx1" presStyleLbl="revTx" presStyleIdx="0" presStyleCnt="4"/>
      <dgm:spPr/>
      <dgm:t>
        <a:bodyPr/>
        <a:lstStyle/>
        <a:p>
          <a:endParaRPr lang="zh-CN" altLang="en-US"/>
        </a:p>
      </dgm:t>
    </dgm:pt>
    <dgm:pt modelId="{D2CBE605-E763-4224-93EA-2BB1AB4F5A4A}" type="pres">
      <dgm:prSet presAssocID="{D80511AB-B016-4DB1-ABAD-B22699B5AD07}" presName="vert1" presStyleCnt="0"/>
      <dgm:spPr/>
    </dgm:pt>
    <dgm:pt modelId="{8AB4BB8F-B56E-43E2-82AD-4A338D1170D6}" type="pres">
      <dgm:prSet presAssocID="{02F007DB-639C-4B43-B410-2CC848623894}" presName="vertSpace2a" presStyleCnt="0"/>
      <dgm:spPr/>
    </dgm:pt>
    <dgm:pt modelId="{0BE7B28D-A911-4B0C-B1D9-EB2D0A1B5ABC}" type="pres">
      <dgm:prSet presAssocID="{02F007DB-639C-4B43-B410-2CC848623894}" presName="horz2" presStyleCnt="0"/>
      <dgm:spPr/>
    </dgm:pt>
    <dgm:pt modelId="{E4DC8C7A-91AC-41A7-A5B2-2E0A618114AA}" type="pres">
      <dgm:prSet presAssocID="{02F007DB-639C-4B43-B410-2CC848623894}" presName="horzSpace2" presStyleCnt="0"/>
      <dgm:spPr/>
    </dgm:pt>
    <dgm:pt modelId="{8561A3BC-0548-4AD8-8E85-7F685A82FFD7}" type="pres">
      <dgm:prSet presAssocID="{02F007DB-639C-4B43-B410-2CC848623894}" presName="tx2" presStyleLbl="revTx" presStyleIdx="1" presStyleCnt="4"/>
      <dgm:spPr/>
      <dgm:t>
        <a:bodyPr/>
        <a:lstStyle/>
        <a:p>
          <a:endParaRPr lang="zh-CN" altLang="en-US"/>
        </a:p>
      </dgm:t>
    </dgm:pt>
    <dgm:pt modelId="{7298C227-C7D1-4B40-B65E-983928A562DA}" type="pres">
      <dgm:prSet presAssocID="{02F007DB-639C-4B43-B410-2CC848623894}" presName="vert2" presStyleCnt="0"/>
      <dgm:spPr/>
    </dgm:pt>
    <dgm:pt modelId="{A61F3BF7-494A-4C98-8323-6D601FEB55B7}" type="pres">
      <dgm:prSet presAssocID="{02F007DB-639C-4B43-B410-2CC848623894}" presName="thinLine2b" presStyleLbl="callout" presStyleIdx="0" presStyleCnt="3"/>
      <dgm:spPr/>
    </dgm:pt>
    <dgm:pt modelId="{E79FE33F-662F-4295-ACDF-54C818C0D00A}" type="pres">
      <dgm:prSet presAssocID="{02F007DB-639C-4B43-B410-2CC848623894}" presName="vertSpace2b" presStyleCnt="0"/>
      <dgm:spPr/>
    </dgm:pt>
    <dgm:pt modelId="{50CC8A8E-FCFB-4125-AE40-EF42CE40EA82}" type="pres">
      <dgm:prSet presAssocID="{09684F6D-8618-40FA-8A05-1A7529BF457A}" presName="horz2" presStyleCnt="0"/>
      <dgm:spPr/>
    </dgm:pt>
    <dgm:pt modelId="{86CEBE61-1C8D-4D2F-8766-329DFC2AC0CB}" type="pres">
      <dgm:prSet presAssocID="{09684F6D-8618-40FA-8A05-1A7529BF457A}" presName="horzSpace2" presStyleCnt="0"/>
      <dgm:spPr/>
    </dgm:pt>
    <dgm:pt modelId="{61D79050-CC86-4BBC-9C1A-C41C62DF4C4C}" type="pres">
      <dgm:prSet presAssocID="{09684F6D-8618-40FA-8A05-1A7529BF457A}" presName="tx2" presStyleLbl="revTx" presStyleIdx="2" presStyleCnt="4"/>
      <dgm:spPr/>
      <dgm:t>
        <a:bodyPr/>
        <a:lstStyle/>
        <a:p>
          <a:endParaRPr lang="zh-CN" altLang="en-US"/>
        </a:p>
      </dgm:t>
    </dgm:pt>
    <dgm:pt modelId="{1B286575-9AAE-405E-9F44-B50BD0B200D7}" type="pres">
      <dgm:prSet presAssocID="{09684F6D-8618-40FA-8A05-1A7529BF457A}" presName="vert2" presStyleCnt="0"/>
      <dgm:spPr/>
    </dgm:pt>
    <dgm:pt modelId="{CC938F08-3A12-417E-A2EF-40686280616A}" type="pres">
      <dgm:prSet presAssocID="{09684F6D-8618-40FA-8A05-1A7529BF457A}" presName="thinLine2b" presStyleLbl="callout" presStyleIdx="1" presStyleCnt="3"/>
      <dgm:spPr/>
    </dgm:pt>
    <dgm:pt modelId="{B263DC11-91F2-48B5-911A-71B3771A7F3F}" type="pres">
      <dgm:prSet presAssocID="{09684F6D-8618-40FA-8A05-1A7529BF457A}" presName="vertSpace2b" presStyleCnt="0"/>
      <dgm:spPr/>
    </dgm:pt>
    <dgm:pt modelId="{C153ECD1-3B7F-41F4-8B03-AB7AE4C41D81}" type="pres">
      <dgm:prSet presAssocID="{DC9CB7E7-E841-420B-A571-8FFAD07A4354}" presName="horz2" presStyleCnt="0"/>
      <dgm:spPr/>
    </dgm:pt>
    <dgm:pt modelId="{2E66CEDD-A6A5-4433-9F7E-44E22AE3C324}" type="pres">
      <dgm:prSet presAssocID="{DC9CB7E7-E841-420B-A571-8FFAD07A4354}" presName="horzSpace2" presStyleCnt="0"/>
      <dgm:spPr/>
    </dgm:pt>
    <dgm:pt modelId="{1D1EDA04-9AF2-4E0A-9BB7-1BED1507D514}" type="pres">
      <dgm:prSet presAssocID="{DC9CB7E7-E841-420B-A571-8FFAD07A4354}" presName="tx2" presStyleLbl="revTx" presStyleIdx="3" presStyleCnt="4"/>
      <dgm:spPr/>
      <dgm:t>
        <a:bodyPr/>
        <a:lstStyle/>
        <a:p>
          <a:endParaRPr lang="zh-CN" altLang="en-US"/>
        </a:p>
      </dgm:t>
    </dgm:pt>
    <dgm:pt modelId="{ECE97FBA-18EF-4761-8341-1EA9BD1B205D}" type="pres">
      <dgm:prSet presAssocID="{DC9CB7E7-E841-420B-A571-8FFAD07A4354}" presName="vert2" presStyleCnt="0"/>
      <dgm:spPr/>
    </dgm:pt>
    <dgm:pt modelId="{D4CE1A30-FE2B-42E0-8395-20A8E8FC6125}" type="pres">
      <dgm:prSet presAssocID="{DC9CB7E7-E841-420B-A571-8FFAD07A4354}" presName="thinLine2b" presStyleLbl="callout" presStyleIdx="2" presStyleCnt="3" custLinFactY="123414" custLinFactNeighborY="200000"/>
      <dgm:spPr/>
    </dgm:pt>
    <dgm:pt modelId="{DA845F9C-0766-4123-AD99-280CFBC47306}" type="pres">
      <dgm:prSet presAssocID="{DC9CB7E7-E841-420B-A571-8FFAD07A4354}" presName="vertSpace2b" presStyleCnt="0"/>
      <dgm:spPr/>
    </dgm:pt>
  </dgm:ptLst>
  <dgm:cxnLst>
    <dgm:cxn modelId="{D7E0CD63-90FD-40EF-ABF5-A510621327B7}" type="presOf" srcId="{02F007DB-639C-4B43-B410-2CC848623894}" destId="{8561A3BC-0548-4AD8-8E85-7F685A82FFD7}" srcOrd="0" destOrd="0" presId="urn:microsoft.com/office/officeart/2008/layout/LinedList"/>
    <dgm:cxn modelId="{EB23102A-5CEE-41B7-8DA4-33F95DD631F9}" srcId="{387A1A10-BE17-485B-91A1-59EF259E9B12}" destId="{D80511AB-B016-4DB1-ABAD-B22699B5AD07}" srcOrd="0" destOrd="0" parTransId="{0E57DF44-13D5-4A10-9637-39727CC9A266}" sibTransId="{CEE4AAF0-FFAC-4A8C-85B5-17F43EE42E45}"/>
    <dgm:cxn modelId="{63BE0A7A-0B73-4FC3-AB25-0953F6C90104}" type="presOf" srcId="{DC9CB7E7-E841-420B-A571-8FFAD07A4354}" destId="{1D1EDA04-9AF2-4E0A-9BB7-1BED1507D514}" srcOrd="0" destOrd="0" presId="urn:microsoft.com/office/officeart/2008/layout/LinedList"/>
    <dgm:cxn modelId="{C31C0FAA-330D-447C-A936-698E1915420D}" srcId="{D80511AB-B016-4DB1-ABAD-B22699B5AD07}" destId="{09684F6D-8618-40FA-8A05-1A7529BF457A}" srcOrd="1" destOrd="0" parTransId="{8A0F032F-17D8-49BC-AB61-E7B43998E138}" sibTransId="{583D7476-B855-41BA-A044-DF492681588E}"/>
    <dgm:cxn modelId="{D2C0C52D-CFAD-41CD-9BBB-08F0616E2904}" type="presOf" srcId="{09684F6D-8618-40FA-8A05-1A7529BF457A}" destId="{61D79050-CC86-4BBC-9C1A-C41C62DF4C4C}" srcOrd="0" destOrd="0" presId="urn:microsoft.com/office/officeart/2008/layout/LinedList"/>
    <dgm:cxn modelId="{24A1EBB6-F487-4ED8-9B23-22FC611A2086}" srcId="{D80511AB-B016-4DB1-ABAD-B22699B5AD07}" destId="{DC9CB7E7-E841-420B-A571-8FFAD07A4354}" srcOrd="2" destOrd="0" parTransId="{1D1860B1-D9C9-458C-A906-CF77DDB0ACB1}" sibTransId="{4E7CEBD3-8B51-435C-80C0-308519302135}"/>
    <dgm:cxn modelId="{634B76C1-7DB9-4B11-A650-60DCA42F2C2A}" srcId="{D80511AB-B016-4DB1-ABAD-B22699B5AD07}" destId="{02F007DB-639C-4B43-B410-2CC848623894}" srcOrd="0" destOrd="0" parTransId="{608D76E6-AC3A-43E7-9E7F-C17D71F97213}" sibTransId="{1A528A27-540C-4946-B32A-DE2495820441}"/>
    <dgm:cxn modelId="{BBDC814F-D568-40D6-8A5F-6DE0F9EACD2A}" type="presOf" srcId="{387A1A10-BE17-485B-91A1-59EF259E9B12}" destId="{FFEAE08E-3E1E-418F-8CB7-FB67A3615B72}" srcOrd="0" destOrd="0" presId="urn:microsoft.com/office/officeart/2008/layout/LinedList"/>
    <dgm:cxn modelId="{4A0F0E74-775D-483E-8B17-56F76695C160}" type="presOf" srcId="{D80511AB-B016-4DB1-ABAD-B22699B5AD07}" destId="{A542C759-2F41-40C0-ADC9-E741A64B2C36}" srcOrd="0" destOrd="0" presId="urn:microsoft.com/office/officeart/2008/layout/LinedList"/>
    <dgm:cxn modelId="{ACBA8997-1A83-4FB4-A485-6CC8027AC6B9}" type="presParOf" srcId="{FFEAE08E-3E1E-418F-8CB7-FB67A3615B72}" destId="{8BBF76A2-1606-48CB-A191-A6D96F90BB64}" srcOrd="0" destOrd="0" presId="urn:microsoft.com/office/officeart/2008/layout/LinedList"/>
    <dgm:cxn modelId="{62A14722-5685-4BE3-902A-8E3B3C26B046}" type="presParOf" srcId="{FFEAE08E-3E1E-418F-8CB7-FB67A3615B72}" destId="{13D48EB3-5371-49A1-964D-5743EAA60FEA}" srcOrd="1" destOrd="0" presId="urn:microsoft.com/office/officeart/2008/layout/LinedList"/>
    <dgm:cxn modelId="{F3F71234-4658-4452-89CC-441E7E5732D2}" type="presParOf" srcId="{13D48EB3-5371-49A1-964D-5743EAA60FEA}" destId="{A542C759-2F41-40C0-ADC9-E741A64B2C36}" srcOrd="0" destOrd="0" presId="urn:microsoft.com/office/officeart/2008/layout/LinedList"/>
    <dgm:cxn modelId="{5664008C-7755-463D-9DAF-E8AE91703ACD}" type="presParOf" srcId="{13D48EB3-5371-49A1-964D-5743EAA60FEA}" destId="{D2CBE605-E763-4224-93EA-2BB1AB4F5A4A}" srcOrd="1" destOrd="0" presId="urn:microsoft.com/office/officeart/2008/layout/LinedList"/>
    <dgm:cxn modelId="{AED2B882-3886-4302-AB67-F7CD3F7679B2}" type="presParOf" srcId="{D2CBE605-E763-4224-93EA-2BB1AB4F5A4A}" destId="{8AB4BB8F-B56E-43E2-82AD-4A338D1170D6}" srcOrd="0" destOrd="0" presId="urn:microsoft.com/office/officeart/2008/layout/LinedList"/>
    <dgm:cxn modelId="{4A9F6CD8-6BAA-4403-BF36-C84AC40211A3}" type="presParOf" srcId="{D2CBE605-E763-4224-93EA-2BB1AB4F5A4A}" destId="{0BE7B28D-A911-4B0C-B1D9-EB2D0A1B5ABC}" srcOrd="1" destOrd="0" presId="urn:microsoft.com/office/officeart/2008/layout/LinedList"/>
    <dgm:cxn modelId="{FB0B5240-8728-4931-BAD4-1235B2578D91}" type="presParOf" srcId="{0BE7B28D-A911-4B0C-B1D9-EB2D0A1B5ABC}" destId="{E4DC8C7A-91AC-41A7-A5B2-2E0A618114AA}" srcOrd="0" destOrd="0" presId="urn:microsoft.com/office/officeart/2008/layout/LinedList"/>
    <dgm:cxn modelId="{A2C03C6B-93F5-4436-BBCB-242CD4D481E5}" type="presParOf" srcId="{0BE7B28D-A911-4B0C-B1D9-EB2D0A1B5ABC}" destId="{8561A3BC-0548-4AD8-8E85-7F685A82FFD7}" srcOrd="1" destOrd="0" presId="urn:microsoft.com/office/officeart/2008/layout/LinedList"/>
    <dgm:cxn modelId="{141502B2-BDAF-48EF-8AE7-AE06A99A7912}" type="presParOf" srcId="{0BE7B28D-A911-4B0C-B1D9-EB2D0A1B5ABC}" destId="{7298C227-C7D1-4B40-B65E-983928A562DA}" srcOrd="2" destOrd="0" presId="urn:microsoft.com/office/officeart/2008/layout/LinedList"/>
    <dgm:cxn modelId="{90C50D30-F1C2-4179-B6F0-79306B27DCD9}" type="presParOf" srcId="{D2CBE605-E763-4224-93EA-2BB1AB4F5A4A}" destId="{A61F3BF7-494A-4C98-8323-6D601FEB55B7}" srcOrd="2" destOrd="0" presId="urn:microsoft.com/office/officeart/2008/layout/LinedList"/>
    <dgm:cxn modelId="{5F789FA8-D3A4-4CE1-BDC7-67EC6C5A099D}" type="presParOf" srcId="{D2CBE605-E763-4224-93EA-2BB1AB4F5A4A}" destId="{E79FE33F-662F-4295-ACDF-54C818C0D00A}" srcOrd="3" destOrd="0" presId="urn:microsoft.com/office/officeart/2008/layout/LinedList"/>
    <dgm:cxn modelId="{A272AA41-128B-4EAB-B19C-5269A6441073}" type="presParOf" srcId="{D2CBE605-E763-4224-93EA-2BB1AB4F5A4A}" destId="{50CC8A8E-FCFB-4125-AE40-EF42CE40EA82}" srcOrd="4" destOrd="0" presId="urn:microsoft.com/office/officeart/2008/layout/LinedList"/>
    <dgm:cxn modelId="{71B08C80-D9AA-41B5-9738-9D0A83A0E8CB}" type="presParOf" srcId="{50CC8A8E-FCFB-4125-AE40-EF42CE40EA82}" destId="{86CEBE61-1C8D-4D2F-8766-329DFC2AC0CB}" srcOrd="0" destOrd="0" presId="urn:microsoft.com/office/officeart/2008/layout/LinedList"/>
    <dgm:cxn modelId="{62954C76-9121-4E79-BEFE-47A61FD7E36E}" type="presParOf" srcId="{50CC8A8E-FCFB-4125-AE40-EF42CE40EA82}" destId="{61D79050-CC86-4BBC-9C1A-C41C62DF4C4C}" srcOrd="1" destOrd="0" presId="urn:microsoft.com/office/officeart/2008/layout/LinedList"/>
    <dgm:cxn modelId="{CC2C9971-BBDC-4E7C-9F4D-8FC6710ECD99}" type="presParOf" srcId="{50CC8A8E-FCFB-4125-AE40-EF42CE40EA82}" destId="{1B286575-9AAE-405E-9F44-B50BD0B200D7}" srcOrd="2" destOrd="0" presId="urn:microsoft.com/office/officeart/2008/layout/LinedList"/>
    <dgm:cxn modelId="{7807089E-BBBE-49EC-AA98-115DCD4A36A8}" type="presParOf" srcId="{D2CBE605-E763-4224-93EA-2BB1AB4F5A4A}" destId="{CC938F08-3A12-417E-A2EF-40686280616A}" srcOrd="5" destOrd="0" presId="urn:microsoft.com/office/officeart/2008/layout/LinedList"/>
    <dgm:cxn modelId="{3671756E-9509-4428-913A-5A84663F892C}" type="presParOf" srcId="{D2CBE605-E763-4224-93EA-2BB1AB4F5A4A}" destId="{B263DC11-91F2-48B5-911A-71B3771A7F3F}" srcOrd="6" destOrd="0" presId="urn:microsoft.com/office/officeart/2008/layout/LinedList"/>
    <dgm:cxn modelId="{853FB1E3-282B-43FB-8971-7332F4D15E9B}" type="presParOf" srcId="{D2CBE605-E763-4224-93EA-2BB1AB4F5A4A}" destId="{C153ECD1-3B7F-41F4-8B03-AB7AE4C41D81}" srcOrd="7" destOrd="0" presId="urn:microsoft.com/office/officeart/2008/layout/LinedList"/>
    <dgm:cxn modelId="{F1DB23F4-FC54-49DD-9C22-F4A78A909B16}" type="presParOf" srcId="{C153ECD1-3B7F-41F4-8B03-AB7AE4C41D81}" destId="{2E66CEDD-A6A5-4433-9F7E-44E22AE3C324}" srcOrd="0" destOrd="0" presId="urn:microsoft.com/office/officeart/2008/layout/LinedList"/>
    <dgm:cxn modelId="{F8ECB950-4043-42B8-94E0-99A621C5CD7F}" type="presParOf" srcId="{C153ECD1-3B7F-41F4-8B03-AB7AE4C41D81}" destId="{1D1EDA04-9AF2-4E0A-9BB7-1BED1507D514}" srcOrd="1" destOrd="0" presId="urn:microsoft.com/office/officeart/2008/layout/LinedList"/>
    <dgm:cxn modelId="{1B665C43-6531-4081-B493-27B517C195D9}" type="presParOf" srcId="{C153ECD1-3B7F-41F4-8B03-AB7AE4C41D81}" destId="{ECE97FBA-18EF-4761-8341-1EA9BD1B205D}" srcOrd="2" destOrd="0" presId="urn:microsoft.com/office/officeart/2008/layout/LinedList"/>
    <dgm:cxn modelId="{AD272EE5-B05E-4CA3-937B-4C089F5254D5}" type="presParOf" srcId="{D2CBE605-E763-4224-93EA-2BB1AB4F5A4A}" destId="{D4CE1A30-FE2B-42E0-8395-20A8E8FC6125}" srcOrd="8" destOrd="0" presId="urn:microsoft.com/office/officeart/2008/layout/LinedList"/>
    <dgm:cxn modelId="{78DD3EB7-1217-49FB-ACFC-2DCCE2422A4E}" type="presParOf" srcId="{D2CBE605-E763-4224-93EA-2BB1AB4F5A4A}" destId="{DA845F9C-0766-4123-AD99-280CFBC4730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F9F154-6B82-4C0A-B97D-A916188F2E2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4FEAA1B1-D2FA-4FCE-9D5F-186F101B785D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节省</a:t>
          </a:r>
          <a:r>
            <a:rPr lang="en-US" altLang="zh-CN" b="1" dirty="0" smtClean="0">
              <a:solidFill>
                <a:schemeClr val="bg1"/>
              </a:solidFill>
            </a:rPr>
            <a:t>0.1</a:t>
          </a:r>
          <a:r>
            <a:rPr lang="zh-CN" altLang="en-US" b="1" dirty="0" smtClean="0">
              <a:solidFill>
                <a:schemeClr val="bg1"/>
              </a:solidFill>
            </a:rPr>
            <a:t>元</a:t>
          </a:r>
          <a:r>
            <a:rPr lang="en-US" altLang="zh-CN" b="1" dirty="0" smtClean="0">
              <a:solidFill>
                <a:schemeClr val="bg1"/>
              </a:solidFill>
            </a:rPr>
            <a:t>/W</a:t>
          </a:r>
          <a:r>
            <a:rPr lang="zh-CN" altLang="en-US" b="1" dirty="0" smtClean="0">
              <a:solidFill>
                <a:schemeClr val="bg1"/>
              </a:solidFill>
            </a:rPr>
            <a:t>投资</a:t>
          </a:r>
          <a:endParaRPr lang="zh-CN" altLang="en-US" b="1" dirty="0">
            <a:solidFill>
              <a:schemeClr val="bg1"/>
            </a:solidFill>
          </a:endParaRPr>
        </a:p>
      </dgm:t>
    </dgm:pt>
    <dgm:pt modelId="{112986F7-C67F-4974-9AD0-D5ACC650A727}" type="parTrans" cxnId="{D27785C5-86FF-4E8A-B99F-E742F72FC05A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CEC7B346-1F8B-48FD-BCE1-B272C41F7DA2}" type="sibTrans" cxnId="{D27785C5-86FF-4E8A-B99F-E742F72FC05A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AA740884-0DB6-4FC5-A656-2E2E36EB650E}">
      <dgm:prSet phldrT="[文本]" custT="1"/>
      <dgm:spPr/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</a:rPr>
            <a:t>线缆损耗可降低</a:t>
          </a:r>
          <a:r>
            <a:rPr lang="en-US" altLang="zh-CN" sz="1800" b="1" dirty="0" smtClean="0">
              <a:solidFill>
                <a:schemeClr val="bg1"/>
              </a:solidFill>
            </a:rPr>
            <a:t>0.27%</a:t>
          </a:r>
          <a:endParaRPr lang="en-US" altLang="zh-CN" sz="1600" b="1" dirty="0" smtClean="0">
            <a:solidFill>
              <a:schemeClr val="bg1"/>
            </a:solidFill>
          </a:endParaRPr>
        </a:p>
        <a:p>
          <a:r>
            <a:rPr lang="zh-CN" altLang="en-US" sz="1600" b="1" dirty="0" smtClean="0">
              <a:solidFill>
                <a:schemeClr val="bg1"/>
              </a:solidFill>
            </a:rPr>
            <a:t>系统效率</a:t>
          </a:r>
          <a:r>
            <a:rPr lang="zh-CN" altLang="en-US" sz="1600" b="1" dirty="0" smtClean="0">
              <a:solidFill>
                <a:schemeClr val="bg1"/>
              </a:solidFill>
            </a:rPr>
            <a:t>提升</a:t>
          </a:r>
          <a:r>
            <a:rPr lang="en-US" altLang="zh-CN" sz="1600" b="1" dirty="0" smtClean="0">
              <a:solidFill>
                <a:schemeClr val="bg1"/>
              </a:solidFill>
            </a:rPr>
            <a:t>1</a:t>
          </a:r>
          <a:r>
            <a:rPr lang="en-US" altLang="zh-CN" sz="2000" b="1" dirty="0" smtClean="0">
              <a:solidFill>
                <a:schemeClr val="bg1"/>
              </a:solidFill>
            </a:rPr>
            <a:t>%</a:t>
          </a:r>
          <a:r>
            <a:rPr lang="zh-CN" altLang="en-US" sz="1600" b="1" dirty="0" smtClean="0">
              <a:solidFill>
                <a:schemeClr val="bg1"/>
              </a:solidFill>
            </a:rPr>
            <a:t>以上</a:t>
          </a:r>
          <a:endParaRPr lang="zh-CN" altLang="en-US" sz="1600" b="1" dirty="0">
            <a:solidFill>
              <a:schemeClr val="bg1"/>
            </a:solidFill>
          </a:endParaRPr>
        </a:p>
      </dgm:t>
    </dgm:pt>
    <dgm:pt modelId="{DD7A3CCF-3E3D-4493-8C1E-F6D1F31DA0F6}" type="parTrans" cxnId="{EAC42056-9E39-437F-AA38-F16A2C7A8EB8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0F61C079-0532-4164-8B9D-F035AEF43257}" type="sibTrans" cxnId="{EAC42056-9E39-437F-AA38-F16A2C7A8EB8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778A4F49-BD31-4205-9A4A-EE072B2DFED4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altLang="zh-CN" sz="2000" b="1" dirty="0" smtClean="0">
              <a:solidFill>
                <a:schemeClr val="bg1"/>
              </a:solidFill>
            </a:rPr>
            <a:t>1500V</a:t>
          </a:r>
          <a:r>
            <a:rPr lang="zh-CN" altLang="en-US" sz="2000" b="1" dirty="0" smtClean="0">
              <a:solidFill>
                <a:schemeClr val="bg1"/>
              </a:solidFill>
            </a:rPr>
            <a:t>部件应用</a:t>
          </a:r>
          <a:endParaRPr lang="zh-CN" altLang="en-US" sz="2000" b="1" dirty="0">
            <a:solidFill>
              <a:schemeClr val="bg1"/>
            </a:solidFill>
          </a:endParaRPr>
        </a:p>
      </dgm:t>
    </dgm:pt>
    <dgm:pt modelId="{18624DEC-7726-4C7A-98FB-6EBC6559DCA7}" type="parTrans" cxnId="{6C33ECDA-EEA3-466D-BF90-7CB71BADD734}">
      <dgm:prSet/>
      <dgm:spPr/>
      <dgm:t>
        <a:bodyPr/>
        <a:lstStyle/>
        <a:p>
          <a:endParaRPr lang="zh-CN" altLang="en-US"/>
        </a:p>
      </dgm:t>
    </dgm:pt>
    <dgm:pt modelId="{A48CC20C-055F-47F3-82E3-AE98C4BA892D}" type="sibTrans" cxnId="{6C33ECDA-EEA3-466D-BF90-7CB71BADD734}">
      <dgm:prSet/>
      <dgm:spPr/>
      <dgm:t>
        <a:bodyPr/>
        <a:lstStyle/>
        <a:p>
          <a:endParaRPr lang="zh-CN" altLang="en-US"/>
        </a:p>
      </dgm:t>
    </dgm:pt>
    <dgm:pt modelId="{52EBB946-4528-4E73-8887-CDCB4733C952}" type="pres">
      <dgm:prSet presAssocID="{F2F9F154-6B82-4C0A-B97D-A916188F2E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869A476-D938-4109-9F02-874847286A13}" type="pres">
      <dgm:prSet presAssocID="{4FEAA1B1-D2FA-4FCE-9D5F-186F101B785D}" presName="node" presStyleLbl="node1" presStyleIdx="0" presStyleCnt="3" custScaleX="2242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E999DB-16FD-4B56-856D-ACCAB14DD885}" type="pres">
      <dgm:prSet presAssocID="{CEC7B346-1F8B-48FD-BCE1-B272C41F7DA2}" presName="sibTrans" presStyleCnt="0"/>
      <dgm:spPr/>
    </dgm:pt>
    <dgm:pt modelId="{3D0FDC68-9DFC-43E4-B713-88574FFA586E}" type="pres">
      <dgm:prSet presAssocID="{AA740884-0DB6-4FC5-A656-2E2E36EB650E}" presName="node" presStyleLbl="node1" presStyleIdx="1" presStyleCnt="3" custScaleX="2198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ADFA1C-9250-4C9E-9928-B2739866B7FC}" type="pres">
      <dgm:prSet presAssocID="{0F61C079-0532-4164-8B9D-F035AEF43257}" presName="sibTrans" presStyleCnt="0"/>
      <dgm:spPr/>
    </dgm:pt>
    <dgm:pt modelId="{D9143914-563D-40EC-8779-F63458B40616}" type="pres">
      <dgm:prSet presAssocID="{778A4F49-BD31-4205-9A4A-EE072B2DFED4}" presName="node" presStyleLbl="node1" presStyleIdx="2" presStyleCnt="3" custScaleX="2198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C33ECDA-EEA3-466D-BF90-7CB71BADD734}" srcId="{F2F9F154-6B82-4C0A-B97D-A916188F2E2C}" destId="{778A4F49-BD31-4205-9A4A-EE072B2DFED4}" srcOrd="2" destOrd="0" parTransId="{18624DEC-7726-4C7A-98FB-6EBC6559DCA7}" sibTransId="{A48CC20C-055F-47F3-82E3-AE98C4BA892D}"/>
    <dgm:cxn modelId="{D27785C5-86FF-4E8A-B99F-E742F72FC05A}" srcId="{F2F9F154-6B82-4C0A-B97D-A916188F2E2C}" destId="{4FEAA1B1-D2FA-4FCE-9D5F-186F101B785D}" srcOrd="0" destOrd="0" parTransId="{112986F7-C67F-4974-9AD0-D5ACC650A727}" sibTransId="{CEC7B346-1F8B-48FD-BCE1-B272C41F7DA2}"/>
    <dgm:cxn modelId="{FE32B153-5EAC-4893-86FB-CD81885824D3}" type="presOf" srcId="{F2F9F154-6B82-4C0A-B97D-A916188F2E2C}" destId="{52EBB946-4528-4E73-8887-CDCB4733C952}" srcOrd="0" destOrd="0" presId="urn:microsoft.com/office/officeart/2005/8/layout/default"/>
    <dgm:cxn modelId="{8A7667BE-4E5B-41D7-9903-7DDFB6946DBF}" type="presOf" srcId="{AA740884-0DB6-4FC5-A656-2E2E36EB650E}" destId="{3D0FDC68-9DFC-43E4-B713-88574FFA586E}" srcOrd="0" destOrd="0" presId="urn:microsoft.com/office/officeart/2005/8/layout/default"/>
    <dgm:cxn modelId="{973E3F57-C1C9-4453-A1CA-AD2BD4B23828}" type="presOf" srcId="{4FEAA1B1-D2FA-4FCE-9D5F-186F101B785D}" destId="{3869A476-D938-4109-9F02-874847286A13}" srcOrd="0" destOrd="0" presId="urn:microsoft.com/office/officeart/2005/8/layout/default"/>
    <dgm:cxn modelId="{EAC42056-9E39-437F-AA38-F16A2C7A8EB8}" srcId="{F2F9F154-6B82-4C0A-B97D-A916188F2E2C}" destId="{AA740884-0DB6-4FC5-A656-2E2E36EB650E}" srcOrd="1" destOrd="0" parTransId="{DD7A3CCF-3E3D-4493-8C1E-F6D1F31DA0F6}" sibTransId="{0F61C079-0532-4164-8B9D-F035AEF43257}"/>
    <dgm:cxn modelId="{602FE512-FF3A-45DD-9F01-ABFB2728B71D}" type="presOf" srcId="{778A4F49-BD31-4205-9A4A-EE072B2DFED4}" destId="{D9143914-563D-40EC-8779-F63458B40616}" srcOrd="0" destOrd="0" presId="urn:microsoft.com/office/officeart/2005/8/layout/default"/>
    <dgm:cxn modelId="{414CBBFB-F044-4F0A-BCDE-946A8230C189}" type="presParOf" srcId="{52EBB946-4528-4E73-8887-CDCB4733C952}" destId="{3869A476-D938-4109-9F02-874847286A13}" srcOrd="0" destOrd="0" presId="urn:microsoft.com/office/officeart/2005/8/layout/default"/>
    <dgm:cxn modelId="{A27069CA-DAA8-4F45-8983-06B04D20D798}" type="presParOf" srcId="{52EBB946-4528-4E73-8887-CDCB4733C952}" destId="{D0E999DB-16FD-4B56-856D-ACCAB14DD885}" srcOrd="1" destOrd="0" presId="urn:microsoft.com/office/officeart/2005/8/layout/default"/>
    <dgm:cxn modelId="{4EFC91BA-EF60-4AA6-AA79-ED8B852EE69F}" type="presParOf" srcId="{52EBB946-4528-4E73-8887-CDCB4733C952}" destId="{3D0FDC68-9DFC-43E4-B713-88574FFA586E}" srcOrd="2" destOrd="0" presId="urn:microsoft.com/office/officeart/2005/8/layout/default"/>
    <dgm:cxn modelId="{A725D1E0-96F4-443F-8FFE-2B6C2B567F87}" type="presParOf" srcId="{52EBB946-4528-4E73-8887-CDCB4733C952}" destId="{66ADFA1C-9250-4C9E-9928-B2739866B7FC}" srcOrd="3" destOrd="0" presId="urn:microsoft.com/office/officeart/2005/8/layout/default"/>
    <dgm:cxn modelId="{AA439511-2D66-4099-B344-BB1E07B4AE1E}" type="presParOf" srcId="{52EBB946-4528-4E73-8887-CDCB4733C952}" destId="{D9143914-563D-40EC-8779-F63458B4061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58BEBC-C050-4A2D-9119-8ED7492EFB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CCE2296-A6B0-44CF-8C28-8F52A3BB00B3}">
      <dgm:prSet phldrT="[文本]" custT="1"/>
      <dgm:spPr/>
      <dgm:t>
        <a:bodyPr/>
        <a:lstStyle/>
        <a:p>
          <a:pPr rtl="0"/>
          <a:r>
            <a:rPr lang="zh-CN" altLang="en-US" sz="1600" b="1" dirty="0" smtClean="0">
              <a:latin typeface="微软雅黑" pitchFamily="34" charset="-122"/>
              <a:ea typeface="微软雅黑" pitchFamily="34" charset="-122"/>
            </a:rPr>
            <a:t>动态载荷</a:t>
          </a:r>
          <a:r>
            <a:rPr lang="en-US" altLang="zh-CN" sz="1600" b="1" dirty="0" smtClean="0">
              <a:latin typeface="微软雅黑" pitchFamily="34" charset="-122"/>
              <a:ea typeface="微软雅黑" pitchFamily="34" charset="-122"/>
            </a:rPr>
            <a:t>±1500</a:t>
          </a:r>
          <a:r>
            <a:rPr lang="zh-CN" altLang="en-US" sz="1400" b="1" dirty="0" smtClean="0"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1400" b="1" dirty="0" smtClean="0">
              <a:latin typeface="微软雅黑" pitchFamily="34" charset="-122"/>
              <a:ea typeface="微软雅黑" pitchFamily="34" charset="-122"/>
            </a:rPr>
            <a:t>TUV</a:t>
          </a:r>
          <a:r>
            <a:rPr lang="zh-CN" altLang="en-US" sz="1400" b="1" dirty="0" smtClean="0">
              <a:latin typeface="微软雅黑" pitchFamily="34" charset="-122"/>
              <a:ea typeface="微软雅黑" pitchFamily="34" charset="-122"/>
            </a:rPr>
            <a:t>认证）</a:t>
          </a:r>
          <a:endParaRPr lang="en-US" altLang="zh-CN" sz="1600" b="1" dirty="0" smtClean="0">
            <a:latin typeface="微软雅黑" pitchFamily="34" charset="-122"/>
            <a:ea typeface="微软雅黑" pitchFamily="34" charset="-122"/>
          </a:endParaRPr>
        </a:p>
        <a:p>
          <a:pPr rtl="0"/>
          <a:r>
            <a:rPr lang="en-US" altLang="zh-CN" sz="1600" b="1" dirty="0" err="1" smtClean="0">
              <a:latin typeface="微软雅黑" pitchFamily="34" charset="-122"/>
              <a:ea typeface="微软雅黑" pitchFamily="34" charset="-122"/>
            </a:rPr>
            <a:t>Pmax</a:t>
          </a:r>
          <a:r>
            <a:rPr lang="zh-CN" altLang="en-US" sz="1600" b="1" dirty="0" smtClean="0">
              <a:latin typeface="微软雅黑" pitchFamily="34" charset="-122"/>
              <a:ea typeface="微软雅黑" pitchFamily="34" charset="-122"/>
            </a:rPr>
            <a:t>： </a:t>
          </a:r>
          <a:r>
            <a:rPr lang="en-US" altLang="zh-CN" sz="1600" b="1" dirty="0" smtClean="0">
              <a:latin typeface="微软雅黑" pitchFamily="34" charset="-122"/>
              <a:ea typeface="微软雅黑" pitchFamily="34" charset="-122"/>
            </a:rPr>
            <a:t>-0.14%</a:t>
          </a:r>
        </a:p>
        <a:p>
          <a:pPr rtl="0"/>
          <a:r>
            <a:rPr lang="en-US" altLang="zh-CN" sz="1600" b="1" dirty="0" smtClean="0">
              <a:latin typeface="微软雅黑" pitchFamily="34" charset="-122"/>
              <a:ea typeface="微软雅黑" pitchFamily="34" charset="-122"/>
            </a:rPr>
            <a:t>EL</a:t>
          </a:r>
          <a:r>
            <a:rPr lang="zh-CN" altLang="en-US" sz="1600" b="1" dirty="0" smtClean="0">
              <a:latin typeface="微软雅黑" pitchFamily="34" charset="-122"/>
              <a:ea typeface="微软雅黑" pitchFamily="34" charset="-122"/>
            </a:rPr>
            <a:t>： 无</a:t>
          </a:r>
          <a:endParaRPr lang="zh-CN" altLang="en-US" sz="1600" dirty="0"/>
        </a:p>
      </dgm:t>
    </dgm:pt>
    <dgm:pt modelId="{3A27794B-E9C6-419D-A9BA-848A929C4729}" type="parTrans" cxnId="{407EC8E0-D0A7-4F22-B5D7-08B245156C02}">
      <dgm:prSet/>
      <dgm:spPr/>
      <dgm:t>
        <a:bodyPr/>
        <a:lstStyle/>
        <a:p>
          <a:endParaRPr lang="zh-CN" altLang="en-US" sz="1600"/>
        </a:p>
      </dgm:t>
    </dgm:pt>
    <dgm:pt modelId="{4B2BC103-EA11-4D4D-9412-D91429432406}" type="sibTrans" cxnId="{407EC8E0-D0A7-4F22-B5D7-08B245156C02}">
      <dgm:prSet custT="1"/>
      <dgm:spPr/>
      <dgm:t>
        <a:bodyPr/>
        <a:lstStyle/>
        <a:p>
          <a:r>
            <a:rPr lang="zh-CN" altLang="en-US" sz="1600" b="1" dirty="0" smtClean="0">
              <a:solidFill>
                <a:srgbClr val="FF0000"/>
              </a:solidFill>
            </a:rPr>
            <a:t>继续</a:t>
          </a:r>
          <a:endParaRPr lang="zh-CN" altLang="en-US" sz="1600" b="1" dirty="0">
            <a:solidFill>
              <a:srgbClr val="FF0000"/>
            </a:solidFill>
          </a:endParaRPr>
        </a:p>
      </dgm:t>
    </dgm:pt>
    <dgm:pt modelId="{0F07B9B0-A440-4452-863F-751679F5D8DE}">
      <dgm:prSet phldrT="[文本]" custT="1"/>
      <dgm:spPr/>
      <dgm:t>
        <a:bodyPr/>
        <a:lstStyle/>
        <a:p>
          <a:pPr rtl="0"/>
          <a:r>
            <a:rPr lang="zh-CN" altLang="en-US" sz="1600" b="1" dirty="0" smtClean="0">
              <a:solidFill>
                <a:schemeClr val="bg1"/>
              </a:solidFill>
              <a:effectLst/>
              <a:latin typeface="+mn-ea"/>
              <a:ea typeface="+mn-ea"/>
              <a:cs typeface="+mn-cs"/>
            </a:rPr>
            <a:t>静态载荷</a:t>
          </a:r>
          <a:r>
            <a:rPr lang="en-US" sz="1600" b="1" dirty="0" smtClean="0">
              <a:solidFill>
                <a:schemeClr val="bg1"/>
              </a:solidFill>
              <a:effectLst/>
              <a:latin typeface="+mn-ea"/>
              <a:ea typeface="+mn-ea"/>
              <a:cs typeface="+mn-cs"/>
            </a:rPr>
            <a:t>(+6000/-3600)</a:t>
          </a:r>
        </a:p>
        <a:p>
          <a:r>
            <a:rPr lang="en-US" altLang="zh-CN" sz="1600" b="1" dirty="0" err="1" smtClean="0">
              <a:latin typeface="微软雅黑" pitchFamily="34" charset="-122"/>
              <a:ea typeface="微软雅黑" pitchFamily="34" charset="-122"/>
            </a:rPr>
            <a:t>Pmax</a:t>
          </a:r>
          <a:r>
            <a:rPr lang="zh-CN" altLang="en-US" sz="1600" b="1" dirty="0" smtClean="0">
              <a:latin typeface="微软雅黑" pitchFamily="34" charset="-122"/>
              <a:ea typeface="微软雅黑" pitchFamily="34" charset="-122"/>
            </a:rPr>
            <a:t>： </a:t>
          </a:r>
          <a:r>
            <a:rPr lang="en-US" altLang="zh-CN" sz="1600" b="1" dirty="0" smtClean="0">
              <a:latin typeface="微软雅黑" pitchFamily="34" charset="-122"/>
              <a:ea typeface="微软雅黑" pitchFamily="34" charset="-122"/>
            </a:rPr>
            <a:t>-0.23%</a:t>
          </a:r>
        </a:p>
        <a:p>
          <a:pPr rtl="0"/>
          <a:r>
            <a:rPr lang="en-US" altLang="zh-CN" sz="1600" b="1" dirty="0" smtClean="0">
              <a:latin typeface="微软雅黑" pitchFamily="34" charset="-122"/>
              <a:ea typeface="微软雅黑" pitchFamily="34" charset="-122"/>
            </a:rPr>
            <a:t>EL</a:t>
          </a:r>
          <a:r>
            <a:rPr lang="zh-CN" altLang="en-US" sz="1600" b="1" dirty="0" smtClean="0">
              <a:latin typeface="微软雅黑" pitchFamily="34" charset="-122"/>
              <a:ea typeface="微软雅黑" pitchFamily="34" charset="-122"/>
            </a:rPr>
            <a:t>： 无</a:t>
          </a:r>
          <a:endParaRPr lang="zh-CN" altLang="en-US" sz="1600" dirty="0"/>
        </a:p>
      </dgm:t>
    </dgm:pt>
    <dgm:pt modelId="{D99CC01D-BF5E-41BE-B8CA-75EBC42909A0}" type="parTrans" cxnId="{78DE7FA6-2689-4773-9F04-ED9EAE4618FC}">
      <dgm:prSet/>
      <dgm:spPr/>
      <dgm:t>
        <a:bodyPr/>
        <a:lstStyle/>
        <a:p>
          <a:endParaRPr lang="zh-CN" altLang="en-US" sz="1600"/>
        </a:p>
      </dgm:t>
    </dgm:pt>
    <dgm:pt modelId="{4024BEA8-847F-4BAD-865E-26E91C66F1BE}" type="sibTrans" cxnId="{78DE7FA6-2689-4773-9F04-ED9EAE4618FC}">
      <dgm:prSet/>
      <dgm:spPr/>
      <dgm:t>
        <a:bodyPr/>
        <a:lstStyle/>
        <a:p>
          <a:endParaRPr lang="zh-CN" altLang="en-US" sz="1600"/>
        </a:p>
      </dgm:t>
    </dgm:pt>
    <dgm:pt modelId="{9C09F050-399E-49A8-8B6E-B2526D9EF61A}" type="pres">
      <dgm:prSet presAssocID="{0158BEBC-C050-4A2D-9119-8ED7492EFB4D}" presName="Name0" presStyleCnt="0">
        <dgm:presLayoutVars>
          <dgm:dir/>
          <dgm:resizeHandles val="exact"/>
        </dgm:presLayoutVars>
      </dgm:prSet>
      <dgm:spPr/>
    </dgm:pt>
    <dgm:pt modelId="{15BDD423-0B93-41A4-B6C8-74076155D318}" type="pres">
      <dgm:prSet presAssocID="{DCCE2296-A6B0-44CF-8C28-8F52A3BB00B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413AEE-B7C1-4AA0-8865-FD09DC9F99DE}" type="pres">
      <dgm:prSet presAssocID="{4B2BC103-EA11-4D4D-9412-D91429432406}" presName="sibTrans" presStyleLbl="sibTrans2D1" presStyleIdx="0" presStyleCnt="1" custScaleX="179954" custScaleY="175807" custLinFactNeighborX="11171"/>
      <dgm:spPr/>
      <dgm:t>
        <a:bodyPr/>
        <a:lstStyle/>
        <a:p>
          <a:endParaRPr lang="zh-CN" altLang="en-US"/>
        </a:p>
      </dgm:t>
    </dgm:pt>
    <dgm:pt modelId="{CC57CBCE-E8F9-4E94-A073-B9B01A9231CA}" type="pres">
      <dgm:prSet presAssocID="{4B2BC103-EA11-4D4D-9412-D91429432406}" presName="connectorText" presStyleLbl="sibTrans2D1" presStyleIdx="0" presStyleCnt="1"/>
      <dgm:spPr/>
      <dgm:t>
        <a:bodyPr/>
        <a:lstStyle/>
        <a:p>
          <a:endParaRPr lang="zh-CN" altLang="en-US"/>
        </a:p>
      </dgm:t>
    </dgm:pt>
    <dgm:pt modelId="{63D85C52-B1E0-4E33-8C51-468837451D1D}" type="pres">
      <dgm:prSet presAssocID="{0F07B9B0-A440-4452-863F-751679F5D8D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07EC8E0-D0A7-4F22-B5D7-08B245156C02}" srcId="{0158BEBC-C050-4A2D-9119-8ED7492EFB4D}" destId="{DCCE2296-A6B0-44CF-8C28-8F52A3BB00B3}" srcOrd="0" destOrd="0" parTransId="{3A27794B-E9C6-419D-A9BA-848A929C4729}" sibTransId="{4B2BC103-EA11-4D4D-9412-D91429432406}"/>
    <dgm:cxn modelId="{FB7856B7-9824-4779-A02F-F7C29E0C22FF}" type="presOf" srcId="{0158BEBC-C050-4A2D-9119-8ED7492EFB4D}" destId="{9C09F050-399E-49A8-8B6E-B2526D9EF61A}" srcOrd="0" destOrd="0" presId="urn:microsoft.com/office/officeart/2005/8/layout/process1"/>
    <dgm:cxn modelId="{B1B15101-1C86-405A-A9D6-ECE388B94613}" type="presOf" srcId="{4B2BC103-EA11-4D4D-9412-D91429432406}" destId="{CC57CBCE-E8F9-4E94-A073-B9B01A9231CA}" srcOrd="1" destOrd="0" presId="urn:microsoft.com/office/officeart/2005/8/layout/process1"/>
    <dgm:cxn modelId="{F3555F25-2C87-4B88-96C1-47AB0B8FE8CE}" type="presOf" srcId="{4B2BC103-EA11-4D4D-9412-D91429432406}" destId="{B2413AEE-B7C1-4AA0-8865-FD09DC9F99DE}" srcOrd="0" destOrd="0" presId="urn:microsoft.com/office/officeart/2005/8/layout/process1"/>
    <dgm:cxn modelId="{74FC7F0C-3E3A-443A-9B7E-2F2A563F236C}" type="presOf" srcId="{0F07B9B0-A440-4452-863F-751679F5D8DE}" destId="{63D85C52-B1E0-4E33-8C51-468837451D1D}" srcOrd="0" destOrd="0" presId="urn:microsoft.com/office/officeart/2005/8/layout/process1"/>
    <dgm:cxn modelId="{19B2884F-5FC8-409E-A683-AEDF0A5D6318}" type="presOf" srcId="{DCCE2296-A6B0-44CF-8C28-8F52A3BB00B3}" destId="{15BDD423-0B93-41A4-B6C8-74076155D318}" srcOrd="0" destOrd="0" presId="urn:microsoft.com/office/officeart/2005/8/layout/process1"/>
    <dgm:cxn modelId="{78DE7FA6-2689-4773-9F04-ED9EAE4618FC}" srcId="{0158BEBC-C050-4A2D-9119-8ED7492EFB4D}" destId="{0F07B9B0-A440-4452-863F-751679F5D8DE}" srcOrd="1" destOrd="0" parTransId="{D99CC01D-BF5E-41BE-B8CA-75EBC42909A0}" sibTransId="{4024BEA8-847F-4BAD-865E-26E91C66F1BE}"/>
    <dgm:cxn modelId="{370E788B-D2AA-497A-B694-BCD6F8BEA971}" type="presParOf" srcId="{9C09F050-399E-49A8-8B6E-B2526D9EF61A}" destId="{15BDD423-0B93-41A4-B6C8-74076155D318}" srcOrd="0" destOrd="0" presId="urn:microsoft.com/office/officeart/2005/8/layout/process1"/>
    <dgm:cxn modelId="{8521AB6D-A74C-43A3-940F-214B6B70275D}" type="presParOf" srcId="{9C09F050-399E-49A8-8B6E-B2526D9EF61A}" destId="{B2413AEE-B7C1-4AA0-8865-FD09DC9F99DE}" srcOrd="1" destOrd="0" presId="urn:microsoft.com/office/officeart/2005/8/layout/process1"/>
    <dgm:cxn modelId="{E39EA50B-82EA-4613-A6DA-C5841CB6B427}" type="presParOf" srcId="{B2413AEE-B7C1-4AA0-8865-FD09DC9F99DE}" destId="{CC57CBCE-E8F9-4E94-A073-B9B01A9231CA}" srcOrd="0" destOrd="0" presId="urn:microsoft.com/office/officeart/2005/8/layout/process1"/>
    <dgm:cxn modelId="{C269A0F3-3516-4252-8BC3-77910DD015F1}" type="presParOf" srcId="{9C09F050-399E-49A8-8B6E-B2526D9EF61A}" destId="{63D85C52-B1E0-4E33-8C51-468837451D1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86CB3A-519C-4A57-8FEA-BD9E909A8F6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9038AE83-2323-4937-A440-92291957BCA2}">
      <dgm:prSet phldrT="[文本]" custT="1"/>
      <dgm:spPr/>
      <dgm:t>
        <a:bodyPr/>
        <a:lstStyle/>
        <a:p>
          <a:r>
            <a:rPr lang="zh-CN" altLang="en-US" sz="2200" b="1" dirty="0" smtClean="0"/>
            <a:t>降低</a:t>
          </a:r>
          <a:r>
            <a:rPr lang="en-US" altLang="zh-CN" sz="2200" b="1" dirty="0" smtClean="0"/>
            <a:t>LCOE</a:t>
          </a:r>
          <a:endParaRPr lang="zh-CN" altLang="en-US" sz="2200" b="1" dirty="0"/>
        </a:p>
      </dgm:t>
    </dgm:pt>
    <dgm:pt modelId="{4D488D2A-CE77-4DD4-9E0F-E31C4C7A2521}" type="parTrans" cxnId="{B345B6D0-6315-45F4-9437-2F8A5E8D08AB}">
      <dgm:prSet/>
      <dgm:spPr/>
      <dgm:t>
        <a:bodyPr/>
        <a:lstStyle/>
        <a:p>
          <a:endParaRPr lang="zh-CN" altLang="en-US" sz="2200" b="1"/>
        </a:p>
      </dgm:t>
    </dgm:pt>
    <dgm:pt modelId="{924DAD3F-0ABA-40BB-9D42-CB2CBB917E28}" type="sibTrans" cxnId="{B345B6D0-6315-45F4-9437-2F8A5E8D08AB}">
      <dgm:prSet/>
      <dgm:spPr/>
      <dgm:t>
        <a:bodyPr/>
        <a:lstStyle/>
        <a:p>
          <a:endParaRPr lang="zh-CN" altLang="en-US" sz="2200" b="1"/>
        </a:p>
      </dgm:t>
    </dgm:pt>
    <dgm:pt modelId="{749C73CF-2C89-4179-BC34-C573511F70CF}">
      <dgm:prSet phldrT="[文本]" custT="1"/>
      <dgm:spPr/>
      <dgm:t>
        <a:bodyPr/>
        <a:lstStyle/>
        <a:p>
          <a:r>
            <a:rPr lang="zh-CN" altLang="en-US" sz="1600" b="1" dirty="0" smtClean="0"/>
            <a:t>高可靠性</a:t>
          </a:r>
          <a:endParaRPr lang="zh-CN" altLang="en-US" sz="1600" b="1" dirty="0"/>
        </a:p>
      </dgm:t>
    </dgm:pt>
    <dgm:pt modelId="{BD547C53-26C5-4451-B9A4-20C1439E0B85}" type="parTrans" cxnId="{FAFA8AA6-3993-43E1-85F2-1B79D62E0293}">
      <dgm:prSet/>
      <dgm:spPr/>
      <dgm:t>
        <a:bodyPr/>
        <a:lstStyle/>
        <a:p>
          <a:endParaRPr lang="zh-CN" altLang="en-US" sz="2200" b="1"/>
        </a:p>
      </dgm:t>
    </dgm:pt>
    <dgm:pt modelId="{68CDDDF8-92D7-47D3-BE44-61FD30264568}" type="sibTrans" cxnId="{FAFA8AA6-3993-43E1-85F2-1B79D62E0293}">
      <dgm:prSet/>
      <dgm:spPr/>
      <dgm:t>
        <a:bodyPr/>
        <a:lstStyle/>
        <a:p>
          <a:endParaRPr lang="zh-CN" altLang="en-US" sz="2200" b="1"/>
        </a:p>
      </dgm:t>
    </dgm:pt>
    <dgm:pt modelId="{32702C4A-EC11-4CA4-BEA4-7E0B433AB4BC}">
      <dgm:prSet phldrT="[文本]" custT="1"/>
      <dgm:spPr/>
      <dgm:t>
        <a:bodyPr/>
        <a:lstStyle/>
        <a:p>
          <a:r>
            <a:rPr lang="zh-CN" altLang="en-US" sz="2200" b="1" dirty="0" smtClean="0"/>
            <a:t>应用适应</a:t>
          </a:r>
          <a:endParaRPr lang="zh-CN" altLang="en-US" sz="2200" b="1" dirty="0"/>
        </a:p>
      </dgm:t>
    </dgm:pt>
    <dgm:pt modelId="{D5A92AAD-5B1B-45BF-9656-865CB247AA66}" type="parTrans" cxnId="{7A326BA2-CD90-4812-A882-1961D3CAD697}">
      <dgm:prSet/>
      <dgm:spPr/>
      <dgm:t>
        <a:bodyPr/>
        <a:lstStyle/>
        <a:p>
          <a:endParaRPr lang="zh-CN" altLang="en-US" sz="2200" b="1"/>
        </a:p>
      </dgm:t>
    </dgm:pt>
    <dgm:pt modelId="{C704D496-50B3-49A3-9A23-4279FEE342D0}" type="sibTrans" cxnId="{7A326BA2-CD90-4812-A882-1961D3CAD697}">
      <dgm:prSet/>
      <dgm:spPr/>
      <dgm:t>
        <a:bodyPr/>
        <a:lstStyle/>
        <a:p>
          <a:endParaRPr lang="zh-CN" altLang="en-US" sz="2200" b="1"/>
        </a:p>
      </dgm:t>
    </dgm:pt>
    <dgm:pt modelId="{FBC4E7B7-8C3E-495F-9D4E-AD8642F261FE}">
      <dgm:prSet phldrT="[文本]" custT="1"/>
      <dgm:spPr/>
      <dgm:t>
        <a:bodyPr/>
        <a:lstStyle/>
        <a:p>
          <a:r>
            <a:rPr lang="zh-CN" altLang="en-US" sz="2200" b="1" dirty="0" smtClean="0"/>
            <a:t>环保</a:t>
          </a:r>
          <a:endParaRPr lang="zh-CN" altLang="en-US" sz="2200" b="1" dirty="0"/>
        </a:p>
      </dgm:t>
    </dgm:pt>
    <dgm:pt modelId="{B1A4D3E2-A7B7-407D-9266-3A1D6F35A0D7}" type="parTrans" cxnId="{3CDD4145-D1F6-4203-A898-A9A7B7EFA29E}">
      <dgm:prSet/>
      <dgm:spPr/>
      <dgm:t>
        <a:bodyPr/>
        <a:lstStyle/>
        <a:p>
          <a:endParaRPr lang="zh-CN" altLang="en-US" sz="2200"/>
        </a:p>
      </dgm:t>
    </dgm:pt>
    <dgm:pt modelId="{E675EBB3-DAE3-474A-A39D-C287293BA024}" type="sibTrans" cxnId="{3CDD4145-D1F6-4203-A898-A9A7B7EFA29E}">
      <dgm:prSet/>
      <dgm:spPr/>
      <dgm:t>
        <a:bodyPr/>
        <a:lstStyle/>
        <a:p>
          <a:endParaRPr lang="zh-CN" altLang="en-US" sz="2200"/>
        </a:p>
      </dgm:t>
    </dgm:pt>
    <dgm:pt modelId="{B8D27FC8-2F23-4AFD-B89F-E20562166AFA}">
      <dgm:prSet phldrT="[文本]" custT="1"/>
      <dgm:spPr/>
      <dgm:t>
        <a:bodyPr/>
        <a:lstStyle/>
        <a:p>
          <a:r>
            <a:rPr lang="zh-CN" altLang="en-US" sz="1600" b="1" dirty="0" smtClean="0"/>
            <a:t>山地山坡</a:t>
          </a:r>
          <a:endParaRPr lang="zh-CN" altLang="en-US" sz="1600" b="1" dirty="0"/>
        </a:p>
      </dgm:t>
    </dgm:pt>
    <dgm:pt modelId="{FE635890-2DFA-4A2F-8A7F-C05965B8F87C}" type="sibTrans" cxnId="{1FCF52C7-6065-4305-A8A5-7DF37E2DD2CC}">
      <dgm:prSet/>
      <dgm:spPr/>
      <dgm:t>
        <a:bodyPr/>
        <a:lstStyle/>
        <a:p>
          <a:endParaRPr lang="zh-CN" altLang="en-US" sz="2200" b="1"/>
        </a:p>
      </dgm:t>
    </dgm:pt>
    <dgm:pt modelId="{016A00C7-AD15-4999-95E9-62473B8A2310}" type="parTrans" cxnId="{1FCF52C7-6065-4305-A8A5-7DF37E2DD2CC}">
      <dgm:prSet/>
      <dgm:spPr/>
      <dgm:t>
        <a:bodyPr/>
        <a:lstStyle/>
        <a:p>
          <a:endParaRPr lang="zh-CN" altLang="en-US" sz="2200" b="1"/>
        </a:p>
      </dgm:t>
    </dgm:pt>
    <dgm:pt modelId="{673CB94D-6483-4E36-9234-041D37B92508}">
      <dgm:prSet custT="1"/>
      <dgm:spPr/>
      <dgm:t>
        <a:bodyPr/>
        <a:lstStyle/>
        <a:p>
          <a:r>
            <a:rPr lang="zh-CN" altLang="en-US" sz="1600" b="1" dirty="0" smtClean="0"/>
            <a:t>低排放</a:t>
          </a:r>
          <a:endParaRPr lang="zh-CN" altLang="en-US" sz="1600" b="1" dirty="0"/>
        </a:p>
      </dgm:t>
    </dgm:pt>
    <dgm:pt modelId="{282BA5CB-0923-4180-9951-4CA3A4C8848F}" type="parTrans" cxnId="{96EE091A-1CEA-45C0-869C-1A31418CE0C2}">
      <dgm:prSet/>
      <dgm:spPr/>
      <dgm:t>
        <a:bodyPr/>
        <a:lstStyle/>
        <a:p>
          <a:endParaRPr lang="zh-CN" altLang="en-US"/>
        </a:p>
      </dgm:t>
    </dgm:pt>
    <dgm:pt modelId="{EF860137-A01A-44D7-AF69-13444D85C652}" type="sibTrans" cxnId="{96EE091A-1CEA-45C0-869C-1A31418CE0C2}">
      <dgm:prSet/>
      <dgm:spPr/>
      <dgm:t>
        <a:bodyPr/>
        <a:lstStyle/>
        <a:p>
          <a:endParaRPr lang="zh-CN" altLang="en-US"/>
        </a:p>
      </dgm:t>
    </dgm:pt>
    <dgm:pt modelId="{8036654A-6C01-4AE6-8538-3FDF92CDB20D}">
      <dgm:prSet phldrT="[文本]" custT="1"/>
      <dgm:spPr/>
      <dgm:t>
        <a:bodyPr/>
        <a:lstStyle/>
        <a:p>
          <a:r>
            <a:rPr lang="zh-CN" altLang="en-US" sz="1600" b="1" dirty="0" smtClean="0"/>
            <a:t>鱼塘滩涂</a:t>
          </a:r>
          <a:endParaRPr lang="zh-CN" altLang="en-US" sz="1600" b="1" dirty="0"/>
        </a:p>
      </dgm:t>
    </dgm:pt>
    <dgm:pt modelId="{33EEAB17-FAB2-4794-9B51-F0330D35FAAE}" type="parTrans" cxnId="{CA181E8F-27B5-43B9-A826-5F4E0B16D4CB}">
      <dgm:prSet/>
      <dgm:spPr/>
      <dgm:t>
        <a:bodyPr/>
        <a:lstStyle/>
        <a:p>
          <a:endParaRPr lang="zh-CN" altLang="en-US"/>
        </a:p>
      </dgm:t>
    </dgm:pt>
    <dgm:pt modelId="{F9525A56-2811-4F51-9CDE-B0C499DC837E}" type="sibTrans" cxnId="{CA181E8F-27B5-43B9-A826-5F4E0B16D4CB}">
      <dgm:prSet/>
      <dgm:spPr/>
      <dgm:t>
        <a:bodyPr/>
        <a:lstStyle/>
        <a:p>
          <a:endParaRPr lang="zh-CN" altLang="en-US"/>
        </a:p>
      </dgm:t>
    </dgm:pt>
    <dgm:pt modelId="{6BACEF10-6A95-4E91-8503-4DFCADE84F2F}">
      <dgm:prSet phldrT="[文本]" custT="1"/>
      <dgm:spPr/>
      <dgm:t>
        <a:bodyPr/>
        <a:lstStyle/>
        <a:p>
          <a:r>
            <a:rPr lang="zh-CN" altLang="en-US" sz="1600" b="1" dirty="0" smtClean="0"/>
            <a:t>高发电量</a:t>
          </a:r>
          <a:endParaRPr lang="zh-CN" altLang="en-US" sz="1600" b="1" dirty="0"/>
        </a:p>
      </dgm:t>
    </dgm:pt>
    <dgm:pt modelId="{1B62DA32-99A3-4FD9-A4BF-FBA99E650646}" type="parTrans" cxnId="{81A34FAF-3871-4EDA-97D8-5D60044591C7}">
      <dgm:prSet/>
      <dgm:spPr/>
      <dgm:t>
        <a:bodyPr/>
        <a:lstStyle/>
        <a:p>
          <a:endParaRPr lang="zh-CN" altLang="en-US"/>
        </a:p>
      </dgm:t>
    </dgm:pt>
    <dgm:pt modelId="{C8C40F0B-9402-460C-93A4-5E9D16E99145}" type="sibTrans" cxnId="{81A34FAF-3871-4EDA-97D8-5D60044591C7}">
      <dgm:prSet/>
      <dgm:spPr/>
      <dgm:t>
        <a:bodyPr/>
        <a:lstStyle/>
        <a:p>
          <a:endParaRPr lang="zh-CN" altLang="en-US"/>
        </a:p>
      </dgm:t>
    </dgm:pt>
    <dgm:pt modelId="{47F031ED-888E-475D-AF43-C23265B553F8}">
      <dgm:prSet custT="1"/>
      <dgm:spPr/>
      <dgm:t>
        <a:bodyPr/>
        <a:lstStyle/>
        <a:p>
          <a:r>
            <a:rPr lang="zh-CN" altLang="en-US" sz="1600" b="1" dirty="0" smtClean="0"/>
            <a:t>友好回收方式</a:t>
          </a:r>
          <a:endParaRPr lang="zh-CN" altLang="en-US" sz="1600" b="1" dirty="0"/>
        </a:p>
      </dgm:t>
    </dgm:pt>
    <dgm:pt modelId="{FE95C4AB-2375-4778-BD7E-6FF95A2D70DC}" type="parTrans" cxnId="{D843CA0C-EE58-48C0-A31B-A62DEBBB0E53}">
      <dgm:prSet/>
      <dgm:spPr/>
      <dgm:t>
        <a:bodyPr/>
        <a:lstStyle/>
        <a:p>
          <a:endParaRPr lang="zh-CN" altLang="en-US"/>
        </a:p>
      </dgm:t>
    </dgm:pt>
    <dgm:pt modelId="{D3A07679-B21B-429A-BAD4-26EF3D1598DC}" type="sibTrans" cxnId="{D843CA0C-EE58-48C0-A31B-A62DEBBB0E53}">
      <dgm:prSet/>
      <dgm:spPr/>
      <dgm:t>
        <a:bodyPr/>
        <a:lstStyle/>
        <a:p>
          <a:endParaRPr lang="zh-CN" altLang="en-US"/>
        </a:p>
      </dgm:t>
    </dgm:pt>
    <dgm:pt modelId="{B3877AC8-D13A-4F6F-9EFC-A7A2AE3863C5}">
      <dgm:prSet phldrT="[文本]" custT="1"/>
      <dgm:spPr/>
      <dgm:t>
        <a:bodyPr/>
        <a:lstStyle/>
        <a:p>
          <a:r>
            <a:rPr lang="zh-CN" altLang="en-US" sz="1600" b="1" dirty="0" smtClean="0"/>
            <a:t>农业大棚</a:t>
          </a:r>
          <a:endParaRPr lang="zh-CN" altLang="en-US" sz="1600" b="1" dirty="0"/>
        </a:p>
      </dgm:t>
    </dgm:pt>
    <dgm:pt modelId="{4546A441-5F7E-4827-9576-40706D825892}" type="parTrans" cxnId="{6BE60322-1620-4A4F-B8E2-A550248996F2}">
      <dgm:prSet/>
      <dgm:spPr/>
      <dgm:t>
        <a:bodyPr/>
        <a:lstStyle/>
        <a:p>
          <a:endParaRPr lang="zh-CN" altLang="en-US"/>
        </a:p>
      </dgm:t>
    </dgm:pt>
    <dgm:pt modelId="{3B7E1932-661D-4581-A18C-A6156A8245C4}" type="sibTrans" cxnId="{6BE60322-1620-4A4F-B8E2-A550248996F2}">
      <dgm:prSet/>
      <dgm:spPr/>
      <dgm:t>
        <a:bodyPr/>
        <a:lstStyle/>
        <a:p>
          <a:endParaRPr lang="zh-CN" altLang="en-US"/>
        </a:p>
      </dgm:t>
    </dgm:pt>
    <dgm:pt modelId="{BFFDDF4A-AD75-4A4F-AF52-63F138DD9428}" type="pres">
      <dgm:prSet presAssocID="{8386CB3A-519C-4A57-8FEA-BD9E909A8F6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83A7A85-0FAD-42F3-A892-3096308009E4}" type="pres">
      <dgm:prSet presAssocID="{8386CB3A-519C-4A57-8FEA-BD9E909A8F65}" presName="cycle" presStyleCnt="0"/>
      <dgm:spPr/>
      <dgm:t>
        <a:bodyPr/>
        <a:lstStyle/>
        <a:p>
          <a:endParaRPr lang="zh-CN" altLang="en-US"/>
        </a:p>
      </dgm:t>
    </dgm:pt>
    <dgm:pt modelId="{BF7B3003-9CB6-4EF0-B64F-1D3EC37B0CFE}" type="pres">
      <dgm:prSet presAssocID="{8386CB3A-519C-4A57-8FEA-BD9E909A8F65}" presName="centerShape" presStyleCnt="0"/>
      <dgm:spPr/>
      <dgm:t>
        <a:bodyPr/>
        <a:lstStyle/>
        <a:p>
          <a:endParaRPr lang="zh-CN" altLang="en-US"/>
        </a:p>
      </dgm:t>
    </dgm:pt>
    <dgm:pt modelId="{9DBBF570-BF16-444A-8790-59FE2F438DEA}" type="pres">
      <dgm:prSet presAssocID="{8386CB3A-519C-4A57-8FEA-BD9E909A8F65}" presName="connSite" presStyleLbl="node1" presStyleIdx="0" presStyleCnt="4"/>
      <dgm:spPr/>
      <dgm:t>
        <a:bodyPr/>
        <a:lstStyle/>
        <a:p>
          <a:endParaRPr lang="zh-CN" altLang="en-US"/>
        </a:p>
      </dgm:t>
    </dgm:pt>
    <dgm:pt modelId="{A2E1229F-F898-442E-AA99-5473BB916FC5}" type="pres">
      <dgm:prSet presAssocID="{8386CB3A-519C-4A57-8FEA-BD9E909A8F65}" presName="visible" presStyleLbl="node1" presStyleIdx="0" presStyleCnt="4" custScaleX="118409" custScaleY="1144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398003EE-1CD4-40DB-84CE-7A3D318F886B}" type="pres">
      <dgm:prSet presAssocID="{4D488D2A-CE77-4DD4-9E0F-E31C4C7A2521}" presName="Name25" presStyleLbl="parChTrans1D1" presStyleIdx="0" presStyleCnt="3"/>
      <dgm:spPr/>
      <dgm:t>
        <a:bodyPr/>
        <a:lstStyle/>
        <a:p>
          <a:endParaRPr lang="zh-CN" altLang="en-US"/>
        </a:p>
      </dgm:t>
    </dgm:pt>
    <dgm:pt modelId="{E8328E46-FB3F-4D52-AF30-4CCD32E711CC}" type="pres">
      <dgm:prSet presAssocID="{9038AE83-2323-4937-A440-92291957BCA2}" presName="node" presStyleCnt="0"/>
      <dgm:spPr/>
      <dgm:t>
        <a:bodyPr/>
        <a:lstStyle/>
        <a:p>
          <a:endParaRPr lang="zh-CN" altLang="en-US"/>
        </a:p>
      </dgm:t>
    </dgm:pt>
    <dgm:pt modelId="{0EDD4812-2DAD-4352-ACAC-7DED1E7B42AA}" type="pres">
      <dgm:prSet presAssocID="{9038AE83-2323-4937-A440-92291957BCA2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A03E8F-D1EC-4715-894F-68B1A3D68D03}" type="pres">
      <dgm:prSet presAssocID="{9038AE83-2323-4937-A440-92291957BCA2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F5A633-9B6E-489D-BC38-23420A5996EB}" type="pres">
      <dgm:prSet presAssocID="{D5A92AAD-5B1B-45BF-9656-865CB247AA66}" presName="Name25" presStyleLbl="parChTrans1D1" presStyleIdx="1" presStyleCnt="3"/>
      <dgm:spPr/>
      <dgm:t>
        <a:bodyPr/>
        <a:lstStyle/>
        <a:p>
          <a:endParaRPr lang="zh-CN" altLang="en-US"/>
        </a:p>
      </dgm:t>
    </dgm:pt>
    <dgm:pt modelId="{1F777F3E-724B-4ABB-8054-58AAEFB79BEC}" type="pres">
      <dgm:prSet presAssocID="{32702C4A-EC11-4CA4-BEA4-7E0B433AB4BC}" presName="node" presStyleCnt="0"/>
      <dgm:spPr/>
      <dgm:t>
        <a:bodyPr/>
        <a:lstStyle/>
        <a:p>
          <a:endParaRPr lang="zh-CN" altLang="en-US"/>
        </a:p>
      </dgm:t>
    </dgm:pt>
    <dgm:pt modelId="{350EAE21-3FF3-45A2-B08F-F03CE5E8D5EE}" type="pres">
      <dgm:prSet presAssocID="{32702C4A-EC11-4CA4-BEA4-7E0B433AB4BC}" presName="parentNode" presStyleLbl="node1" presStyleIdx="2" presStyleCnt="4" custLinFactNeighborX="-5392" custLinFactNeighborY="-12649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861014-720A-4E49-8ECC-959002F895DE}" type="pres">
      <dgm:prSet presAssocID="{32702C4A-EC11-4CA4-BEA4-7E0B433AB4BC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059762-3E88-4D01-AF0A-7E08A96CF08D}" type="pres">
      <dgm:prSet presAssocID="{B1A4D3E2-A7B7-407D-9266-3A1D6F35A0D7}" presName="Name25" presStyleLbl="parChTrans1D1" presStyleIdx="2" presStyleCnt="3"/>
      <dgm:spPr/>
      <dgm:t>
        <a:bodyPr/>
        <a:lstStyle/>
        <a:p>
          <a:endParaRPr lang="zh-CN" altLang="en-US"/>
        </a:p>
      </dgm:t>
    </dgm:pt>
    <dgm:pt modelId="{C86D96A5-4BD2-49F5-8A30-F9F9FFC05D2F}" type="pres">
      <dgm:prSet presAssocID="{FBC4E7B7-8C3E-495F-9D4E-AD8642F261FE}" presName="node" presStyleCnt="0"/>
      <dgm:spPr/>
      <dgm:t>
        <a:bodyPr/>
        <a:lstStyle/>
        <a:p>
          <a:endParaRPr lang="zh-CN" altLang="en-US"/>
        </a:p>
      </dgm:t>
    </dgm:pt>
    <dgm:pt modelId="{772B6BD9-6087-4D0A-A714-C6AEB8DF6A68}" type="pres">
      <dgm:prSet presAssocID="{FBC4E7B7-8C3E-495F-9D4E-AD8642F261FE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891CD4-030F-4D0A-8698-D1E1BD40D351}" type="pres">
      <dgm:prSet presAssocID="{FBC4E7B7-8C3E-495F-9D4E-AD8642F261FE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259007E-BDB2-44B7-918E-B95A8EDBA31C}" type="presOf" srcId="{4D488D2A-CE77-4DD4-9E0F-E31C4C7A2521}" destId="{398003EE-1CD4-40DB-84CE-7A3D318F886B}" srcOrd="0" destOrd="0" presId="urn:microsoft.com/office/officeart/2005/8/layout/radial2"/>
    <dgm:cxn modelId="{730B1B5B-7125-47F7-ADD8-E48916FE6969}" type="presOf" srcId="{B1A4D3E2-A7B7-407D-9266-3A1D6F35A0D7}" destId="{06059762-3E88-4D01-AF0A-7E08A96CF08D}" srcOrd="0" destOrd="0" presId="urn:microsoft.com/office/officeart/2005/8/layout/radial2"/>
    <dgm:cxn modelId="{F65D3432-F898-4B3E-B2AA-585FD585E5DD}" type="presOf" srcId="{8036654A-6C01-4AE6-8538-3FDF92CDB20D}" destId="{08861014-720A-4E49-8ECC-959002F895DE}" srcOrd="0" destOrd="1" presId="urn:microsoft.com/office/officeart/2005/8/layout/radial2"/>
    <dgm:cxn modelId="{A070C4D7-9C4F-4AA7-BC3B-1EF7AB7D5EC0}" type="presOf" srcId="{673CB94D-6483-4E36-9234-041D37B92508}" destId="{C8891CD4-030F-4D0A-8698-D1E1BD40D351}" srcOrd="0" destOrd="0" presId="urn:microsoft.com/office/officeart/2005/8/layout/radial2"/>
    <dgm:cxn modelId="{65DFD703-0756-41CD-BAC1-C038D19F8FE4}" type="presOf" srcId="{32702C4A-EC11-4CA4-BEA4-7E0B433AB4BC}" destId="{350EAE21-3FF3-45A2-B08F-F03CE5E8D5EE}" srcOrd="0" destOrd="0" presId="urn:microsoft.com/office/officeart/2005/8/layout/radial2"/>
    <dgm:cxn modelId="{CA181E8F-27B5-43B9-A826-5F4E0B16D4CB}" srcId="{32702C4A-EC11-4CA4-BEA4-7E0B433AB4BC}" destId="{8036654A-6C01-4AE6-8538-3FDF92CDB20D}" srcOrd="1" destOrd="0" parTransId="{33EEAB17-FAB2-4794-9B51-F0330D35FAAE}" sibTransId="{F9525A56-2811-4F51-9CDE-B0C499DC837E}"/>
    <dgm:cxn modelId="{CE9C4CA9-6620-46CB-9297-43364BFD3495}" type="presOf" srcId="{FBC4E7B7-8C3E-495F-9D4E-AD8642F261FE}" destId="{772B6BD9-6087-4D0A-A714-C6AEB8DF6A68}" srcOrd="0" destOrd="0" presId="urn:microsoft.com/office/officeart/2005/8/layout/radial2"/>
    <dgm:cxn modelId="{B345B6D0-6315-45F4-9437-2F8A5E8D08AB}" srcId="{8386CB3A-519C-4A57-8FEA-BD9E909A8F65}" destId="{9038AE83-2323-4937-A440-92291957BCA2}" srcOrd="0" destOrd="0" parTransId="{4D488D2A-CE77-4DD4-9E0F-E31C4C7A2521}" sibTransId="{924DAD3F-0ABA-40BB-9D42-CB2CBB917E28}"/>
    <dgm:cxn modelId="{544E8FC5-3A88-4DA1-9D95-B17145617A95}" type="presOf" srcId="{6BACEF10-6A95-4E91-8503-4DFCADE84F2F}" destId="{75A03E8F-D1EC-4715-894F-68B1A3D68D03}" srcOrd="0" destOrd="1" presId="urn:microsoft.com/office/officeart/2005/8/layout/radial2"/>
    <dgm:cxn modelId="{96EE091A-1CEA-45C0-869C-1A31418CE0C2}" srcId="{FBC4E7B7-8C3E-495F-9D4E-AD8642F261FE}" destId="{673CB94D-6483-4E36-9234-041D37B92508}" srcOrd="0" destOrd="0" parTransId="{282BA5CB-0923-4180-9951-4CA3A4C8848F}" sibTransId="{EF860137-A01A-44D7-AF69-13444D85C652}"/>
    <dgm:cxn modelId="{6BE60322-1620-4A4F-B8E2-A550248996F2}" srcId="{32702C4A-EC11-4CA4-BEA4-7E0B433AB4BC}" destId="{B3877AC8-D13A-4F6F-9EFC-A7A2AE3863C5}" srcOrd="2" destOrd="0" parTransId="{4546A441-5F7E-4827-9576-40706D825892}" sibTransId="{3B7E1932-661D-4581-A18C-A6156A8245C4}"/>
    <dgm:cxn modelId="{1FCF52C7-6065-4305-A8A5-7DF37E2DD2CC}" srcId="{32702C4A-EC11-4CA4-BEA4-7E0B433AB4BC}" destId="{B8D27FC8-2F23-4AFD-B89F-E20562166AFA}" srcOrd="0" destOrd="0" parTransId="{016A00C7-AD15-4999-95E9-62473B8A2310}" sibTransId="{FE635890-2DFA-4A2F-8A7F-C05965B8F87C}"/>
    <dgm:cxn modelId="{81A34FAF-3871-4EDA-97D8-5D60044591C7}" srcId="{9038AE83-2323-4937-A440-92291957BCA2}" destId="{6BACEF10-6A95-4E91-8503-4DFCADE84F2F}" srcOrd="1" destOrd="0" parTransId="{1B62DA32-99A3-4FD9-A4BF-FBA99E650646}" sibTransId="{C8C40F0B-9402-460C-93A4-5E9D16E99145}"/>
    <dgm:cxn modelId="{3758CB8E-003E-4A2C-9D0D-B9B76558F392}" type="presOf" srcId="{B3877AC8-D13A-4F6F-9EFC-A7A2AE3863C5}" destId="{08861014-720A-4E49-8ECC-959002F895DE}" srcOrd="0" destOrd="2" presId="urn:microsoft.com/office/officeart/2005/8/layout/radial2"/>
    <dgm:cxn modelId="{2E63529B-B6D5-424D-AFB7-C3C5552875FC}" type="presOf" srcId="{B8D27FC8-2F23-4AFD-B89F-E20562166AFA}" destId="{08861014-720A-4E49-8ECC-959002F895DE}" srcOrd="0" destOrd="0" presId="urn:microsoft.com/office/officeart/2005/8/layout/radial2"/>
    <dgm:cxn modelId="{72B0A931-7A42-4AFC-9E36-51EF74617E2C}" type="presOf" srcId="{9038AE83-2323-4937-A440-92291957BCA2}" destId="{0EDD4812-2DAD-4352-ACAC-7DED1E7B42AA}" srcOrd="0" destOrd="0" presId="urn:microsoft.com/office/officeart/2005/8/layout/radial2"/>
    <dgm:cxn modelId="{3CDD4145-D1F6-4203-A898-A9A7B7EFA29E}" srcId="{8386CB3A-519C-4A57-8FEA-BD9E909A8F65}" destId="{FBC4E7B7-8C3E-495F-9D4E-AD8642F261FE}" srcOrd="2" destOrd="0" parTransId="{B1A4D3E2-A7B7-407D-9266-3A1D6F35A0D7}" sibTransId="{E675EBB3-DAE3-474A-A39D-C287293BA024}"/>
    <dgm:cxn modelId="{FAFA8AA6-3993-43E1-85F2-1B79D62E0293}" srcId="{9038AE83-2323-4937-A440-92291957BCA2}" destId="{749C73CF-2C89-4179-BC34-C573511F70CF}" srcOrd="0" destOrd="0" parTransId="{BD547C53-26C5-4451-B9A4-20C1439E0B85}" sibTransId="{68CDDDF8-92D7-47D3-BE44-61FD30264568}"/>
    <dgm:cxn modelId="{D843CA0C-EE58-48C0-A31B-A62DEBBB0E53}" srcId="{FBC4E7B7-8C3E-495F-9D4E-AD8642F261FE}" destId="{47F031ED-888E-475D-AF43-C23265B553F8}" srcOrd="1" destOrd="0" parTransId="{FE95C4AB-2375-4778-BD7E-6FF95A2D70DC}" sibTransId="{D3A07679-B21B-429A-BAD4-26EF3D1598DC}"/>
    <dgm:cxn modelId="{57E62B00-5D29-4FAA-80E1-0674F28A0814}" type="presOf" srcId="{749C73CF-2C89-4179-BC34-C573511F70CF}" destId="{75A03E8F-D1EC-4715-894F-68B1A3D68D03}" srcOrd="0" destOrd="0" presId="urn:microsoft.com/office/officeart/2005/8/layout/radial2"/>
    <dgm:cxn modelId="{7A326BA2-CD90-4812-A882-1961D3CAD697}" srcId="{8386CB3A-519C-4A57-8FEA-BD9E909A8F65}" destId="{32702C4A-EC11-4CA4-BEA4-7E0B433AB4BC}" srcOrd="1" destOrd="0" parTransId="{D5A92AAD-5B1B-45BF-9656-865CB247AA66}" sibTransId="{C704D496-50B3-49A3-9A23-4279FEE342D0}"/>
    <dgm:cxn modelId="{15C54883-9E02-4748-9649-7A192A972A4E}" type="presOf" srcId="{8386CB3A-519C-4A57-8FEA-BD9E909A8F65}" destId="{BFFDDF4A-AD75-4A4F-AF52-63F138DD9428}" srcOrd="0" destOrd="0" presId="urn:microsoft.com/office/officeart/2005/8/layout/radial2"/>
    <dgm:cxn modelId="{47F1C569-6238-47A3-A5CF-D830FAF47DAC}" type="presOf" srcId="{D5A92AAD-5B1B-45BF-9656-865CB247AA66}" destId="{FFF5A633-9B6E-489D-BC38-23420A5996EB}" srcOrd="0" destOrd="0" presId="urn:microsoft.com/office/officeart/2005/8/layout/radial2"/>
    <dgm:cxn modelId="{CF339E49-AAFC-4110-B6F3-CAD3B5B1C460}" type="presOf" srcId="{47F031ED-888E-475D-AF43-C23265B553F8}" destId="{C8891CD4-030F-4D0A-8698-D1E1BD40D351}" srcOrd="0" destOrd="1" presId="urn:microsoft.com/office/officeart/2005/8/layout/radial2"/>
    <dgm:cxn modelId="{0A8B6245-9D59-4C42-BECF-F434791305C9}" type="presParOf" srcId="{BFFDDF4A-AD75-4A4F-AF52-63F138DD9428}" destId="{583A7A85-0FAD-42F3-A892-3096308009E4}" srcOrd="0" destOrd="0" presId="urn:microsoft.com/office/officeart/2005/8/layout/radial2"/>
    <dgm:cxn modelId="{55465BFB-8594-43A1-9F6C-EA30CF82D1D6}" type="presParOf" srcId="{583A7A85-0FAD-42F3-A892-3096308009E4}" destId="{BF7B3003-9CB6-4EF0-B64F-1D3EC37B0CFE}" srcOrd="0" destOrd="0" presId="urn:microsoft.com/office/officeart/2005/8/layout/radial2"/>
    <dgm:cxn modelId="{92CE35DD-8330-49CE-821E-198CBD9906E0}" type="presParOf" srcId="{BF7B3003-9CB6-4EF0-B64F-1D3EC37B0CFE}" destId="{9DBBF570-BF16-444A-8790-59FE2F438DEA}" srcOrd="0" destOrd="0" presId="urn:microsoft.com/office/officeart/2005/8/layout/radial2"/>
    <dgm:cxn modelId="{77C1062D-75FC-4EBE-82A1-D92517898748}" type="presParOf" srcId="{BF7B3003-9CB6-4EF0-B64F-1D3EC37B0CFE}" destId="{A2E1229F-F898-442E-AA99-5473BB916FC5}" srcOrd="1" destOrd="0" presId="urn:microsoft.com/office/officeart/2005/8/layout/radial2"/>
    <dgm:cxn modelId="{01FED9D7-5EF7-46AF-A5CF-46D978EAA1C0}" type="presParOf" srcId="{583A7A85-0FAD-42F3-A892-3096308009E4}" destId="{398003EE-1CD4-40DB-84CE-7A3D318F886B}" srcOrd="1" destOrd="0" presId="urn:microsoft.com/office/officeart/2005/8/layout/radial2"/>
    <dgm:cxn modelId="{D4F1F7FA-06E4-4F30-A2F3-DAF99AA707E0}" type="presParOf" srcId="{583A7A85-0FAD-42F3-A892-3096308009E4}" destId="{E8328E46-FB3F-4D52-AF30-4CCD32E711CC}" srcOrd="2" destOrd="0" presId="urn:microsoft.com/office/officeart/2005/8/layout/radial2"/>
    <dgm:cxn modelId="{92C67CD4-8DA6-448E-BC61-5735D672B1E7}" type="presParOf" srcId="{E8328E46-FB3F-4D52-AF30-4CCD32E711CC}" destId="{0EDD4812-2DAD-4352-ACAC-7DED1E7B42AA}" srcOrd="0" destOrd="0" presId="urn:microsoft.com/office/officeart/2005/8/layout/radial2"/>
    <dgm:cxn modelId="{713E78B2-38E9-49BA-A02A-78705C7BC406}" type="presParOf" srcId="{E8328E46-FB3F-4D52-AF30-4CCD32E711CC}" destId="{75A03E8F-D1EC-4715-894F-68B1A3D68D03}" srcOrd="1" destOrd="0" presId="urn:microsoft.com/office/officeart/2005/8/layout/radial2"/>
    <dgm:cxn modelId="{C4ED3ECE-20C6-45A9-991F-D477832923E3}" type="presParOf" srcId="{583A7A85-0FAD-42F3-A892-3096308009E4}" destId="{FFF5A633-9B6E-489D-BC38-23420A5996EB}" srcOrd="3" destOrd="0" presId="urn:microsoft.com/office/officeart/2005/8/layout/radial2"/>
    <dgm:cxn modelId="{5915D950-FE03-4F82-8F83-BB74AF0F8115}" type="presParOf" srcId="{583A7A85-0FAD-42F3-A892-3096308009E4}" destId="{1F777F3E-724B-4ABB-8054-58AAEFB79BEC}" srcOrd="4" destOrd="0" presId="urn:microsoft.com/office/officeart/2005/8/layout/radial2"/>
    <dgm:cxn modelId="{55CCB21A-0644-4F00-AFE9-7FD9B2ECD346}" type="presParOf" srcId="{1F777F3E-724B-4ABB-8054-58AAEFB79BEC}" destId="{350EAE21-3FF3-45A2-B08F-F03CE5E8D5EE}" srcOrd="0" destOrd="0" presId="urn:microsoft.com/office/officeart/2005/8/layout/radial2"/>
    <dgm:cxn modelId="{20D43F23-B7FF-46CD-9340-F92ED63FC58E}" type="presParOf" srcId="{1F777F3E-724B-4ABB-8054-58AAEFB79BEC}" destId="{08861014-720A-4E49-8ECC-959002F895DE}" srcOrd="1" destOrd="0" presId="urn:microsoft.com/office/officeart/2005/8/layout/radial2"/>
    <dgm:cxn modelId="{92204342-16C0-4E9A-9E27-F9DD381DD451}" type="presParOf" srcId="{583A7A85-0FAD-42F3-A892-3096308009E4}" destId="{06059762-3E88-4D01-AF0A-7E08A96CF08D}" srcOrd="5" destOrd="0" presId="urn:microsoft.com/office/officeart/2005/8/layout/radial2"/>
    <dgm:cxn modelId="{21BC7F27-9595-4990-999E-CFCC9D7CAB71}" type="presParOf" srcId="{583A7A85-0FAD-42F3-A892-3096308009E4}" destId="{C86D96A5-4BD2-49F5-8A30-F9F9FFC05D2F}" srcOrd="6" destOrd="0" presId="urn:microsoft.com/office/officeart/2005/8/layout/radial2"/>
    <dgm:cxn modelId="{F76466C2-37B5-4BC6-A252-29F149D54B3F}" type="presParOf" srcId="{C86D96A5-4BD2-49F5-8A30-F9F9FFC05D2F}" destId="{772B6BD9-6087-4D0A-A714-C6AEB8DF6A68}" srcOrd="0" destOrd="0" presId="urn:microsoft.com/office/officeart/2005/8/layout/radial2"/>
    <dgm:cxn modelId="{EC4E4E62-0264-4224-B8B1-63AAA2275358}" type="presParOf" srcId="{C86D96A5-4BD2-49F5-8A30-F9F9FFC05D2F}" destId="{C8891CD4-030F-4D0A-8698-D1E1BD40D35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975A-AD48-4ED2-8473-1E8F6936AC03}">
      <dsp:nvSpPr>
        <dsp:cNvPr id="0" name=""/>
        <dsp:cNvSpPr/>
      </dsp:nvSpPr>
      <dsp:spPr>
        <a:xfrm rot="5400000">
          <a:off x="-157204" y="151109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功能型</a:t>
          </a:r>
          <a:endParaRPr lang="zh-CN" altLang="en-US" sz="1500" kern="1200" dirty="0"/>
        </a:p>
      </dsp:txBody>
      <dsp:txXfrm rot="-5400000">
        <a:off x="-10388" y="416118"/>
        <a:ext cx="823650" cy="293632"/>
      </dsp:txXfrm>
    </dsp:sp>
    <dsp:sp modelId="{C682F70E-B548-48F0-8644-833369CC435B}">
      <dsp:nvSpPr>
        <dsp:cNvPr id="0" name=""/>
        <dsp:cNvSpPr/>
      </dsp:nvSpPr>
      <dsp:spPr>
        <a:xfrm rot="5400000">
          <a:off x="1874524" y="-1077745"/>
          <a:ext cx="726233" cy="28903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建筑物外墙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抗水汽、抗盐雾、抗紫外</a:t>
          </a:r>
          <a:endParaRPr lang="zh-CN" altLang="en-US" sz="1800" kern="1200" dirty="0"/>
        </a:p>
      </dsp:txBody>
      <dsp:txXfrm rot="-5400000">
        <a:off x="792486" y="39745"/>
        <a:ext cx="2854858" cy="655329"/>
      </dsp:txXfrm>
    </dsp:sp>
    <dsp:sp modelId="{EB2E83CA-9298-452E-8A43-F92B8641ECC7}">
      <dsp:nvSpPr>
        <dsp:cNvPr id="0" name=""/>
        <dsp:cNvSpPr/>
      </dsp:nvSpPr>
      <dsp:spPr>
        <a:xfrm rot="5400000">
          <a:off x="-157204" y="1119969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3996769"/>
                <a:satOff val="29108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2">
                <a:hueOff val="3996769"/>
                <a:satOff val="29108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2">
                <a:hueOff val="3996769"/>
                <a:satOff val="29108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良率</a:t>
          </a:r>
          <a:endParaRPr lang="zh-CN" altLang="en-US" sz="2400" kern="1200" dirty="0"/>
        </a:p>
      </dsp:txBody>
      <dsp:txXfrm rot="-5400000">
        <a:off x="-10388" y="1384978"/>
        <a:ext cx="823650" cy="293632"/>
      </dsp:txXfrm>
    </dsp:sp>
    <dsp:sp modelId="{8CC766CF-A9A2-4E34-BC7A-20FC99B7AF9C}">
      <dsp:nvSpPr>
        <dsp:cNvPr id="0" name=""/>
        <dsp:cNvSpPr/>
      </dsp:nvSpPr>
      <dsp:spPr>
        <a:xfrm rot="5400000">
          <a:off x="1874333" y="-76915"/>
          <a:ext cx="726615" cy="2826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996769"/>
              <a:satOff val="29108"/>
              <a:lumOff val="10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生产工序中的良率限制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用于常规电站</a:t>
          </a:r>
          <a:endParaRPr lang="zh-CN" altLang="en-US" sz="1800" kern="1200" dirty="0"/>
        </a:p>
      </dsp:txBody>
      <dsp:txXfrm rot="-5400000">
        <a:off x="824265" y="1008623"/>
        <a:ext cx="2791282" cy="655675"/>
      </dsp:txXfrm>
    </dsp:sp>
    <dsp:sp modelId="{14FA5D94-5972-47BE-9580-5BEBB1C2F384}">
      <dsp:nvSpPr>
        <dsp:cNvPr id="0" name=""/>
        <dsp:cNvSpPr/>
      </dsp:nvSpPr>
      <dsp:spPr>
        <a:xfrm rot="5400000">
          <a:off x="-157204" y="2088828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7993538"/>
                <a:satOff val="58216"/>
                <a:lumOff val="21438"/>
                <a:alphaOff val="0"/>
                <a:shade val="51000"/>
                <a:satMod val="130000"/>
              </a:schemeClr>
            </a:gs>
            <a:gs pos="80000">
              <a:schemeClr val="accent2">
                <a:hueOff val="7993538"/>
                <a:satOff val="58216"/>
                <a:lumOff val="21438"/>
                <a:alphaOff val="0"/>
                <a:shade val="93000"/>
                <a:satMod val="130000"/>
              </a:schemeClr>
            </a:gs>
            <a:gs pos="100000">
              <a:schemeClr val="accent2">
                <a:hueOff val="7993538"/>
                <a:satOff val="58216"/>
                <a:lumOff val="2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高发电量</a:t>
          </a:r>
          <a:endParaRPr lang="zh-CN" altLang="en-US" sz="1500" kern="1200" dirty="0"/>
        </a:p>
      </dsp:txBody>
      <dsp:txXfrm rot="-5400000">
        <a:off x="-10388" y="2353837"/>
        <a:ext cx="823650" cy="293632"/>
      </dsp:txXfrm>
    </dsp:sp>
    <dsp:sp modelId="{E71E9AAC-FDE0-4654-B670-A85F4584FFE2}">
      <dsp:nvSpPr>
        <dsp:cNvPr id="0" name=""/>
        <dsp:cNvSpPr/>
      </dsp:nvSpPr>
      <dsp:spPr>
        <a:xfrm rot="5400000">
          <a:off x="1874524" y="891753"/>
          <a:ext cx="726233" cy="2826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993538"/>
              <a:satOff val="58216"/>
              <a:lumOff val="214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实际项目验证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质保条款对应</a:t>
          </a:r>
          <a:endParaRPr lang="zh-CN" altLang="en-US" sz="1800" kern="1200" dirty="0"/>
        </a:p>
      </dsp:txBody>
      <dsp:txXfrm rot="-5400000">
        <a:off x="824265" y="1977464"/>
        <a:ext cx="2791300" cy="655329"/>
      </dsp:txXfrm>
    </dsp:sp>
    <dsp:sp modelId="{3FEF30C5-0BD1-42F6-96E4-4D44124D8F78}">
      <dsp:nvSpPr>
        <dsp:cNvPr id="0" name=""/>
        <dsp:cNvSpPr/>
      </dsp:nvSpPr>
      <dsp:spPr>
        <a:xfrm rot="5400000">
          <a:off x="-157204" y="3057688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11990306"/>
                <a:satOff val="87324"/>
                <a:lumOff val="32157"/>
                <a:alphaOff val="0"/>
                <a:shade val="51000"/>
                <a:satMod val="130000"/>
              </a:schemeClr>
            </a:gs>
            <a:gs pos="80000">
              <a:schemeClr val="accent2">
                <a:hueOff val="11990306"/>
                <a:satOff val="87324"/>
                <a:lumOff val="32157"/>
                <a:alphaOff val="0"/>
                <a:shade val="93000"/>
                <a:satMod val="130000"/>
              </a:schemeClr>
            </a:gs>
            <a:gs pos="100000">
              <a:schemeClr val="accent2">
                <a:hueOff val="11990306"/>
                <a:satOff val="87324"/>
                <a:lumOff val="3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高可靠性</a:t>
          </a:r>
          <a:endParaRPr lang="zh-CN" altLang="en-US" sz="1500" kern="1200" dirty="0"/>
        </a:p>
      </dsp:txBody>
      <dsp:txXfrm rot="-5400000">
        <a:off x="-10388" y="3322697"/>
        <a:ext cx="823650" cy="293632"/>
      </dsp:txXfrm>
    </dsp:sp>
    <dsp:sp modelId="{CB34CEE0-149B-4D24-8431-2927697A0221}">
      <dsp:nvSpPr>
        <dsp:cNvPr id="0" name=""/>
        <dsp:cNvSpPr/>
      </dsp:nvSpPr>
      <dsp:spPr>
        <a:xfrm rot="5400000">
          <a:off x="1874524" y="1865136"/>
          <a:ext cx="726233" cy="28177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990306"/>
              <a:satOff val="87324"/>
              <a:lumOff val="3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具有耐候的特性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 smtClean="0"/>
            <a:t>超长</a:t>
          </a:r>
          <a:r>
            <a:rPr lang="en-US" altLang="zh-CN" sz="1800" kern="1200" dirty="0" smtClean="0"/>
            <a:t>30</a:t>
          </a:r>
          <a:r>
            <a:rPr lang="zh-CN" altLang="en-US" sz="1800" kern="1200" dirty="0" smtClean="0"/>
            <a:t>年的功率质保</a:t>
          </a:r>
          <a:endParaRPr lang="zh-CN" altLang="en-US" sz="1800" kern="1200" dirty="0"/>
        </a:p>
      </dsp:txBody>
      <dsp:txXfrm rot="-5400000">
        <a:off x="828788" y="2946324"/>
        <a:ext cx="2782253" cy="655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657EE-D96F-4B9F-8A08-A12CA130070E}">
      <dsp:nvSpPr>
        <dsp:cNvPr id="0" name=""/>
        <dsp:cNvSpPr/>
      </dsp:nvSpPr>
      <dsp:spPr>
        <a:xfrm>
          <a:off x="989380" y="2358566"/>
          <a:ext cx="1149705" cy="9870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目检</a:t>
          </a:r>
          <a:endParaRPr lang="zh-CN" altLang="en-US" sz="3100" kern="1200" dirty="0"/>
        </a:p>
      </dsp:txBody>
      <dsp:txXfrm>
        <a:off x="1167443" y="2511439"/>
        <a:ext cx="793579" cy="681310"/>
      </dsp:txXfrm>
    </dsp:sp>
    <dsp:sp modelId="{FE5E2790-4D07-4963-B19C-A938C992FD2B}">
      <dsp:nvSpPr>
        <dsp:cNvPr id="0" name=""/>
        <dsp:cNvSpPr/>
      </dsp:nvSpPr>
      <dsp:spPr>
        <a:xfrm>
          <a:off x="1016812" y="2799944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56863-D493-4B42-BEC4-5B9B9F82941D}">
      <dsp:nvSpPr>
        <dsp:cNvPr id="0" name=""/>
        <dsp:cNvSpPr/>
      </dsp:nvSpPr>
      <dsp:spPr>
        <a:xfrm>
          <a:off x="0" y="1812887"/>
          <a:ext cx="1149705" cy="98705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80759-3072-4C43-95F4-7194A955C900}">
      <dsp:nvSpPr>
        <dsp:cNvPr id="0" name=""/>
        <dsp:cNvSpPr/>
      </dsp:nvSpPr>
      <dsp:spPr>
        <a:xfrm>
          <a:off x="787603" y="2668844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332256"/>
              <a:satOff val="9703"/>
              <a:lumOff val="35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154AF-A85B-40B2-937D-AB3755D48879}">
      <dsp:nvSpPr>
        <dsp:cNvPr id="0" name=""/>
        <dsp:cNvSpPr/>
      </dsp:nvSpPr>
      <dsp:spPr>
        <a:xfrm>
          <a:off x="1978761" y="1809734"/>
          <a:ext cx="1149705" cy="9870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997577"/>
            <a:satOff val="21831"/>
            <a:lumOff val="8039"/>
            <a:alphaOff val="0"/>
          </a:schemeClr>
        </a:solidFill>
        <a:ln w="25400" cap="flat" cmpd="sng" algn="ctr">
          <a:solidFill>
            <a:schemeClr val="accent2">
              <a:hueOff val="2997577"/>
              <a:satOff val="21831"/>
              <a:lumOff val="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焊接</a:t>
          </a:r>
          <a:endParaRPr lang="zh-CN" altLang="en-US" sz="3100" kern="1200" dirty="0"/>
        </a:p>
      </dsp:txBody>
      <dsp:txXfrm>
        <a:off x="2156824" y="1962607"/>
        <a:ext cx="793579" cy="681310"/>
      </dsp:txXfrm>
    </dsp:sp>
    <dsp:sp modelId="{BE415D08-C31F-4097-AD64-010DFF7E910C}">
      <dsp:nvSpPr>
        <dsp:cNvPr id="0" name=""/>
        <dsp:cNvSpPr/>
      </dsp:nvSpPr>
      <dsp:spPr>
        <a:xfrm>
          <a:off x="2770022" y="2663590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664513"/>
              <a:satOff val="19405"/>
              <a:lumOff val="7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DE380-6B71-4472-946C-7FB88D4733BB}">
      <dsp:nvSpPr>
        <dsp:cNvPr id="0" name=""/>
        <dsp:cNvSpPr/>
      </dsp:nvSpPr>
      <dsp:spPr>
        <a:xfrm>
          <a:off x="2967532" y="2356464"/>
          <a:ext cx="1149705" cy="98705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2997577"/>
              <a:satOff val="21831"/>
              <a:lumOff val="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87E2C-5062-45F0-B47A-0E300DCAA96B}">
      <dsp:nvSpPr>
        <dsp:cNvPr id="0" name=""/>
        <dsp:cNvSpPr/>
      </dsp:nvSpPr>
      <dsp:spPr>
        <a:xfrm>
          <a:off x="2995574" y="2795740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996769"/>
              <a:satOff val="29108"/>
              <a:lumOff val="10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98906-AA7C-4C35-BF24-32655596DFC8}">
      <dsp:nvSpPr>
        <dsp:cNvPr id="0" name=""/>
        <dsp:cNvSpPr/>
      </dsp:nvSpPr>
      <dsp:spPr>
        <a:xfrm>
          <a:off x="989380" y="1267208"/>
          <a:ext cx="1149705" cy="9870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5995153"/>
            <a:satOff val="43662"/>
            <a:lumOff val="16079"/>
            <a:alphaOff val="0"/>
          </a:schemeClr>
        </a:solidFill>
        <a:ln w="25400" cap="flat" cmpd="sng" algn="ctr">
          <a:solidFill>
            <a:schemeClr val="accent2">
              <a:hueOff val="5995153"/>
              <a:satOff val="43662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层压</a:t>
          </a:r>
          <a:endParaRPr lang="zh-CN" altLang="en-US" sz="3100" kern="1200" dirty="0"/>
        </a:p>
      </dsp:txBody>
      <dsp:txXfrm>
        <a:off x="1167443" y="1420081"/>
        <a:ext cx="793579" cy="681310"/>
      </dsp:txXfrm>
    </dsp:sp>
    <dsp:sp modelId="{BE2B4D62-EF8E-4C57-B7FD-F68E9B992EB3}">
      <dsp:nvSpPr>
        <dsp:cNvPr id="0" name=""/>
        <dsp:cNvSpPr/>
      </dsp:nvSpPr>
      <dsp:spPr>
        <a:xfrm>
          <a:off x="1776983" y="1285862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329025"/>
              <a:satOff val="38811"/>
              <a:lumOff val="14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0B864-7FF1-413E-A9CF-52C30CC15172}">
      <dsp:nvSpPr>
        <dsp:cNvPr id="0" name=""/>
        <dsp:cNvSpPr/>
      </dsp:nvSpPr>
      <dsp:spPr>
        <a:xfrm>
          <a:off x="1978761" y="718376"/>
          <a:ext cx="1149705" cy="98705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5995153"/>
              <a:satOff val="43662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FE8C2-CDF8-4B6A-968A-1E995A80ED0D}">
      <dsp:nvSpPr>
        <dsp:cNvPr id="0" name=""/>
        <dsp:cNvSpPr/>
      </dsp:nvSpPr>
      <dsp:spPr>
        <a:xfrm>
          <a:off x="2011070" y="1155813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661282"/>
              <a:satOff val="48513"/>
              <a:lumOff val="17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CE900-643F-49FC-B5F3-CC53472395D1}">
      <dsp:nvSpPr>
        <dsp:cNvPr id="0" name=""/>
        <dsp:cNvSpPr/>
      </dsp:nvSpPr>
      <dsp:spPr>
        <a:xfrm>
          <a:off x="2967532" y="1265106"/>
          <a:ext cx="1149705" cy="9870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8992730"/>
            <a:satOff val="65493"/>
            <a:lumOff val="24118"/>
            <a:alphaOff val="0"/>
          </a:schemeClr>
        </a:solidFill>
        <a:ln w="25400" cap="flat" cmpd="sng" algn="ctr">
          <a:solidFill>
            <a:schemeClr val="accent2">
              <a:hueOff val="8992730"/>
              <a:satOff val="65493"/>
              <a:lumOff val="2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层叠</a:t>
          </a:r>
          <a:endParaRPr lang="zh-CN" altLang="en-US" sz="3100" kern="1200" dirty="0"/>
        </a:p>
      </dsp:txBody>
      <dsp:txXfrm>
        <a:off x="3145595" y="1417979"/>
        <a:ext cx="793579" cy="681310"/>
      </dsp:txXfrm>
    </dsp:sp>
    <dsp:sp modelId="{3234810A-0F31-4EFD-ABC5-6A25D4768926}">
      <dsp:nvSpPr>
        <dsp:cNvPr id="0" name=""/>
        <dsp:cNvSpPr/>
      </dsp:nvSpPr>
      <dsp:spPr>
        <a:xfrm>
          <a:off x="3962400" y="1702543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7993538"/>
              <a:satOff val="58216"/>
              <a:lumOff val="2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5CEE8-DD56-4E11-97F6-3F9ED056FC45}">
      <dsp:nvSpPr>
        <dsp:cNvPr id="0" name=""/>
        <dsp:cNvSpPr/>
      </dsp:nvSpPr>
      <dsp:spPr>
        <a:xfrm>
          <a:off x="3956913" y="1819981"/>
          <a:ext cx="1149705" cy="98705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hueOff val="8992730"/>
              <a:satOff val="65493"/>
              <a:lumOff val="2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98B05-AEBC-4953-8C4A-FF77444B928C}">
      <dsp:nvSpPr>
        <dsp:cNvPr id="0" name=""/>
        <dsp:cNvSpPr/>
      </dsp:nvSpPr>
      <dsp:spPr>
        <a:xfrm>
          <a:off x="4181246" y="1837846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325794"/>
              <a:satOff val="67919"/>
              <a:lumOff val="250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A1C3B-2393-4C4F-B275-EB364F926974}">
      <dsp:nvSpPr>
        <dsp:cNvPr id="0" name=""/>
        <dsp:cNvSpPr/>
      </dsp:nvSpPr>
      <dsp:spPr>
        <a:xfrm>
          <a:off x="4754" y="710941"/>
          <a:ext cx="1149705" cy="9870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1990306"/>
            <a:satOff val="87324"/>
            <a:lumOff val="32157"/>
            <a:alphaOff val="0"/>
          </a:schemeClr>
        </a:solidFill>
        <a:ln w="25400" cap="flat" cmpd="sng" algn="ctr">
          <a:solidFill>
            <a:schemeClr val="accent2">
              <a:hueOff val="11990306"/>
              <a:satOff val="87324"/>
              <a:lumOff val="3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100" kern="1200"/>
        </a:p>
      </dsp:txBody>
      <dsp:txXfrm>
        <a:off x="182817" y="863814"/>
        <a:ext cx="793579" cy="681310"/>
      </dsp:txXfrm>
    </dsp:sp>
    <dsp:sp modelId="{4981EA41-A41D-48C4-8857-5CEFB991090B}">
      <dsp:nvSpPr>
        <dsp:cNvPr id="0" name=""/>
        <dsp:cNvSpPr/>
      </dsp:nvSpPr>
      <dsp:spPr>
        <a:xfrm>
          <a:off x="792087" y="823641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658050"/>
              <a:satOff val="77621"/>
              <a:lumOff val="285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1CA7E-89B8-4FA4-B2D0-2786D0845147}">
      <dsp:nvSpPr>
        <dsp:cNvPr id="0" name=""/>
        <dsp:cNvSpPr/>
      </dsp:nvSpPr>
      <dsp:spPr>
        <a:xfrm>
          <a:off x="995262" y="202954"/>
          <a:ext cx="1149705" cy="98705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2">
              <a:hueOff val="11990306"/>
              <a:satOff val="87324"/>
              <a:lumOff val="3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CC4DA-48A6-437B-B233-84DA78D41591}">
      <dsp:nvSpPr>
        <dsp:cNvPr id="0" name=""/>
        <dsp:cNvSpPr/>
      </dsp:nvSpPr>
      <dsp:spPr>
        <a:xfrm>
          <a:off x="995263" y="683807"/>
          <a:ext cx="134112" cy="1155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1990306"/>
              <a:satOff val="87324"/>
              <a:lumOff val="3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B6995-EDEB-4D39-BFD2-A2BBCA3BA3BF}">
      <dsp:nvSpPr>
        <dsp:cNvPr id="0" name=""/>
        <dsp:cNvSpPr/>
      </dsp:nvSpPr>
      <dsp:spPr>
        <a:xfrm>
          <a:off x="0" y="545053"/>
          <a:ext cx="2543944" cy="158996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07775-71E5-4536-9CCA-B01E107E5D47}">
      <dsp:nvSpPr>
        <dsp:cNvPr id="0" name=""/>
        <dsp:cNvSpPr/>
      </dsp:nvSpPr>
      <dsp:spPr>
        <a:xfrm>
          <a:off x="323080" y="1642447"/>
          <a:ext cx="66142" cy="66142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BD618-FDDF-47A8-AAB5-A279D35F30E0}">
      <dsp:nvSpPr>
        <dsp:cNvPr id="0" name=""/>
        <dsp:cNvSpPr/>
      </dsp:nvSpPr>
      <dsp:spPr>
        <a:xfrm>
          <a:off x="356152" y="1675518"/>
          <a:ext cx="592738" cy="45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48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/>
            <a:t>前期</a:t>
          </a:r>
          <a:endParaRPr lang="zh-CN" altLang="en-US" sz="2100" kern="1200" dirty="0"/>
        </a:p>
      </dsp:txBody>
      <dsp:txXfrm>
        <a:off x="356152" y="1675518"/>
        <a:ext cx="592738" cy="459499"/>
      </dsp:txXfrm>
    </dsp:sp>
    <dsp:sp modelId="{62989398-2A8B-4D60-918B-E61667644DC3}">
      <dsp:nvSpPr>
        <dsp:cNvPr id="0" name=""/>
        <dsp:cNvSpPr/>
      </dsp:nvSpPr>
      <dsp:spPr>
        <a:xfrm>
          <a:off x="906916" y="1210294"/>
          <a:ext cx="119565" cy="119565"/>
        </a:xfrm>
        <a:prstGeom prst="ellipse">
          <a:avLst/>
        </a:prstGeom>
        <a:solidFill>
          <a:schemeClr val="accent6">
            <a:shade val="50000"/>
            <a:hueOff val="0"/>
            <a:satOff val="-19861"/>
            <a:lumOff val="329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1347B-A3A3-4121-B1CF-C666AA4FDCAA}">
      <dsp:nvSpPr>
        <dsp:cNvPr id="0" name=""/>
        <dsp:cNvSpPr/>
      </dsp:nvSpPr>
      <dsp:spPr>
        <a:xfrm>
          <a:off x="966698" y="1270077"/>
          <a:ext cx="610546" cy="86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55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/>
            <a:t>中期</a:t>
          </a:r>
          <a:endParaRPr lang="zh-CN" altLang="en-US" sz="2100" kern="1200" dirty="0"/>
        </a:p>
      </dsp:txBody>
      <dsp:txXfrm>
        <a:off x="966698" y="1270077"/>
        <a:ext cx="610546" cy="864940"/>
      </dsp:txXfrm>
    </dsp:sp>
    <dsp:sp modelId="{F7641FB9-AD05-4021-9D40-E7E4D1F528E9}">
      <dsp:nvSpPr>
        <dsp:cNvPr id="0" name=""/>
        <dsp:cNvSpPr/>
      </dsp:nvSpPr>
      <dsp:spPr>
        <a:xfrm>
          <a:off x="1609044" y="947314"/>
          <a:ext cx="165356" cy="165356"/>
        </a:xfrm>
        <a:prstGeom prst="ellipse">
          <a:avLst/>
        </a:prstGeom>
        <a:solidFill>
          <a:schemeClr val="accent6">
            <a:shade val="50000"/>
            <a:hueOff val="0"/>
            <a:satOff val="-19861"/>
            <a:lumOff val="329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DBA6B-6A30-47E5-9CDF-3E73976EB099}">
      <dsp:nvSpPr>
        <dsp:cNvPr id="0" name=""/>
        <dsp:cNvSpPr/>
      </dsp:nvSpPr>
      <dsp:spPr>
        <a:xfrm>
          <a:off x="1503039" y="1029992"/>
          <a:ext cx="987913" cy="110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19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/>
            <a:t>后期</a:t>
          </a:r>
          <a:endParaRPr lang="zh-CN" altLang="en-US" sz="2100" kern="1200" dirty="0"/>
        </a:p>
      </dsp:txBody>
      <dsp:txXfrm>
        <a:off x="1503039" y="1029992"/>
        <a:ext cx="987913" cy="1105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975A-AD48-4ED2-8473-1E8F6936AC03}">
      <dsp:nvSpPr>
        <dsp:cNvPr id="0" name=""/>
        <dsp:cNvSpPr/>
      </dsp:nvSpPr>
      <dsp:spPr>
        <a:xfrm rot="5400000">
          <a:off x="-157204" y="151109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功能型</a:t>
          </a:r>
          <a:endParaRPr lang="zh-CN" altLang="en-US" sz="1500" kern="1200" dirty="0"/>
        </a:p>
      </dsp:txBody>
      <dsp:txXfrm rot="-5400000">
        <a:off x="-10388" y="416118"/>
        <a:ext cx="823650" cy="293632"/>
      </dsp:txXfrm>
    </dsp:sp>
    <dsp:sp modelId="{C682F70E-B548-48F0-8644-833369CC435B}">
      <dsp:nvSpPr>
        <dsp:cNvPr id="0" name=""/>
        <dsp:cNvSpPr/>
      </dsp:nvSpPr>
      <dsp:spPr>
        <a:xfrm rot="5400000">
          <a:off x="1874524" y="-1077745"/>
          <a:ext cx="726233" cy="28903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建筑物外墙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抗水汽、抗盐雾、抗紫外</a:t>
          </a:r>
          <a:endParaRPr lang="zh-CN" altLang="en-US" sz="1700" kern="1200" dirty="0"/>
        </a:p>
      </dsp:txBody>
      <dsp:txXfrm rot="-5400000">
        <a:off x="792486" y="39745"/>
        <a:ext cx="2854858" cy="655329"/>
      </dsp:txXfrm>
    </dsp:sp>
    <dsp:sp modelId="{EB2E83CA-9298-452E-8A43-F92B8641ECC7}">
      <dsp:nvSpPr>
        <dsp:cNvPr id="0" name=""/>
        <dsp:cNvSpPr/>
      </dsp:nvSpPr>
      <dsp:spPr>
        <a:xfrm rot="5400000">
          <a:off x="-157204" y="1119969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3996769"/>
                <a:satOff val="29108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2">
                <a:hueOff val="3996769"/>
                <a:satOff val="29108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2">
                <a:hueOff val="3996769"/>
                <a:satOff val="29108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tx1"/>
              </a:solidFill>
            </a:rPr>
            <a:t>提升良率</a:t>
          </a:r>
          <a:endParaRPr lang="zh-CN" altLang="en-US" sz="2400" b="1" kern="1200" dirty="0">
            <a:solidFill>
              <a:schemeClr val="tx1"/>
            </a:solidFill>
          </a:endParaRPr>
        </a:p>
      </dsp:txBody>
      <dsp:txXfrm rot="-5400000">
        <a:off x="-10388" y="1384978"/>
        <a:ext cx="823650" cy="293632"/>
      </dsp:txXfrm>
    </dsp:sp>
    <dsp:sp modelId="{8CC766CF-A9A2-4E34-BC7A-20FC99B7AF9C}">
      <dsp:nvSpPr>
        <dsp:cNvPr id="0" name=""/>
        <dsp:cNvSpPr/>
      </dsp:nvSpPr>
      <dsp:spPr>
        <a:xfrm rot="5400000">
          <a:off x="1874333" y="-76915"/>
          <a:ext cx="726615" cy="2826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996769"/>
              <a:satOff val="29108"/>
              <a:lumOff val="10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克服生产过程中的不良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降低成本，用于常规电站</a:t>
          </a:r>
          <a:endParaRPr lang="zh-CN" altLang="en-US" sz="1700" kern="1200" dirty="0"/>
        </a:p>
      </dsp:txBody>
      <dsp:txXfrm rot="-5400000">
        <a:off x="824265" y="1008623"/>
        <a:ext cx="2791282" cy="655675"/>
      </dsp:txXfrm>
    </dsp:sp>
    <dsp:sp modelId="{14FA5D94-5972-47BE-9580-5BEBB1C2F384}">
      <dsp:nvSpPr>
        <dsp:cNvPr id="0" name=""/>
        <dsp:cNvSpPr/>
      </dsp:nvSpPr>
      <dsp:spPr>
        <a:xfrm rot="5400000">
          <a:off x="-157204" y="2088828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7993538"/>
                <a:satOff val="58216"/>
                <a:lumOff val="21438"/>
                <a:alphaOff val="0"/>
                <a:shade val="51000"/>
                <a:satMod val="130000"/>
              </a:schemeClr>
            </a:gs>
            <a:gs pos="80000">
              <a:schemeClr val="accent2">
                <a:hueOff val="7993538"/>
                <a:satOff val="58216"/>
                <a:lumOff val="21438"/>
                <a:alphaOff val="0"/>
                <a:shade val="93000"/>
                <a:satMod val="130000"/>
              </a:schemeClr>
            </a:gs>
            <a:gs pos="100000">
              <a:schemeClr val="accent2">
                <a:hueOff val="7993538"/>
                <a:satOff val="58216"/>
                <a:lumOff val="2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高发电量</a:t>
          </a:r>
          <a:endParaRPr lang="zh-CN" altLang="en-US" sz="1500" kern="1200" dirty="0"/>
        </a:p>
      </dsp:txBody>
      <dsp:txXfrm rot="-5400000">
        <a:off x="-10388" y="2353837"/>
        <a:ext cx="823650" cy="293632"/>
      </dsp:txXfrm>
    </dsp:sp>
    <dsp:sp modelId="{E71E9AAC-FDE0-4654-B670-A85F4584FFE2}">
      <dsp:nvSpPr>
        <dsp:cNvPr id="0" name=""/>
        <dsp:cNvSpPr/>
      </dsp:nvSpPr>
      <dsp:spPr>
        <a:xfrm rot="5400000">
          <a:off x="1874524" y="891753"/>
          <a:ext cx="726233" cy="2826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993538"/>
              <a:satOff val="58216"/>
              <a:lumOff val="214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实际项目验证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质保条款对应</a:t>
          </a:r>
          <a:endParaRPr lang="zh-CN" altLang="en-US" sz="1700" kern="1200" dirty="0"/>
        </a:p>
      </dsp:txBody>
      <dsp:txXfrm rot="-5400000">
        <a:off x="824265" y="1977464"/>
        <a:ext cx="2791300" cy="655329"/>
      </dsp:txXfrm>
    </dsp:sp>
    <dsp:sp modelId="{3FEF30C5-0BD1-42F6-96E4-4D44124D8F78}">
      <dsp:nvSpPr>
        <dsp:cNvPr id="0" name=""/>
        <dsp:cNvSpPr/>
      </dsp:nvSpPr>
      <dsp:spPr>
        <a:xfrm rot="5400000">
          <a:off x="-157204" y="3057688"/>
          <a:ext cx="1117282" cy="823650"/>
        </a:xfrm>
        <a:prstGeom prst="chevron">
          <a:avLst/>
        </a:prstGeom>
        <a:gradFill rotWithShape="0">
          <a:gsLst>
            <a:gs pos="0">
              <a:schemeClr val="accent2">
                <a:hueOff val="11990306"/>
                <a:satOff val="87324"/>
                <a:lumOff val="32157"/>
                <a:alphaOff val="0"/>
                <a:shade val="51000"/>
                <a:satMod val="130000"/>
              </a:schemeClr>
            </a:gs>
            <a:gs pos="80000">
              <a:schemeClr val="accent2">
                <a:hueOff val="11990306"/>
                <a:satOff val="87324"/>
                <a:lumOff val="32157"/>
                <a:alphaOff val="0"/>
                <a:shade val="93000"/>
                <a:satMod val="130000"/>
              </a:schemeClr>
            </a:gs>
            <a:gs pos="100000">
              <a:schemeClr val="accent2">
                <a:hueOff val="11990306"/>
                <a:satOff val="87324"/>
                <a:lumOff val="3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高可靠性</a:t>
          </a:r>
          <a:endParaRPr lang="zh-CN" altLang="en-US" sz="1500" kern="1200" dirty="0"/>
        </a:p>
      </dsp:txBody>
      <dsp:txXfrm rot="-5400000">
        <a:off x="-10388" y="3322697"/>
        <a:ext cx="823650" cy="293632"/>
      </dsp:txXfrm>
    </dsp:sp>
    <dsp:sp modelId="{CB34CEE0-149B-4D24-8431-2927697A0221}">
      <dsp:nvSpPr>
        <dsp:cNvPr id="0" name=""/>
        <dsp:cNvSpPr/>
      </dsp:nvSpPr>
      <dsp:spPr>
        <a:xfrm rot="5400000">
          <a:off x="1874524" y="1865136"/>
          <a:ext cx="726233" cy="28177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990306"/>
              <a:satOff val="87324"/>
              <a:lumOff val="3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具有耐候的特性</a:t>
          </a:r>
          <a:endParaRPr lang="zh-CN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kern="1200" dirty="0" smtClean="0"/>
            <a:t>超长</a:t>
          </a:r>
          <a:r>
            <a:rPr lang="en-US" altLang="zh-CN" sz="1700" kern="1200" dirty="0" smtClean="0"/>
            <a:t>30</a:t>
          </a:r>
          <a:r>
            <a:rPr lang="zh-CN" altLang="en-US" sz="1700" kern="1200" dirty="0" smtClean="0"/>
            <a:t>年的功率质保</a:t>
          </a:r>
          <a:endParaRPr lang="zh-CN" altLang="en-US" sz="1700" kern="1200" dirty="0"/>
        </a:p>
      </dsp:txBody>
      <dsp:txXfrm rot="-5400000">
        <a:off x="828788" y="2946324"/>
        <a:ext cx="2782253" cy="655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F76A2-1606-48CB-A191-A6D96F90BB64}">
      <dsp:nvSpPr>
        <dsp:cNvPr id="0" name=""/>
        <dsp:cNvSpPr/>
      </dsp:nvSpPr>
      <dsp:spPr>
        <a:xfrm>
          <a:off x="0" y="0"/>
          <a:ext cx="7634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42C759-2F41-40C0-ADC9-E741A64B2C36}">
      <dsp:nvSpPr>
        <dsp:cNvPr id="0" name=""/>
        <dsp:cNvSpPr/>
      </dsp:nvSpPr>
      <dsp:spPr>
        <a:xfrm>
          <a:off x="0" y="0"/>
          <a:ext cx="1526960" cy="103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/>
            <a:t>电站子阵列</a:t>
          </a:r>
          <a:endParaRPr lang="zh-CN" altLang="en-US" sz="1800" b="1" kern="1200" dirty="0"/>
        </a:p>
      </dsp:txBody>
      <dsp:txXfrm>
        <a:off x="0" y="0"/>
        <a:ext cx="1526960" cy="1038188"/>
      </dsp:txXfrm>
    </dsp:sp>
    <dsp:sp modelId="{8561A3BC-0548-4AD8-8E85-7F685A82FFD7}">
      <dsp:nvSpPr>
        <dsp:cNvPr id="0" name=""/>
        <dsp:cNvSpPr/>
      </dsp:nvSpPr>
      <dsp:spPr>
        <a:xfrm>
          <a:off x="1641482" y="16221"/>
          <a:ext cx="5993320" cy="324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对于电站规模，引入</a:t>
          </a:r>
          <a:r>
            <a:rPr lang="en-US" altLang="zh-CN" sz="1400" kern="1200" dirty="0" smtClean="0"/>
            <a:t>“</a:t>
          </a:r>
          <a:r>
            <a:rPr lang="zh-CN" altLang="en-US" sz="1400" kern="1200" dirty="0" smtClean="0"/>
            <a:t>颗粒度</a:t>
          </a:r>
          <a:r>
            <a:rPr lang="en-US" altLang="zh-CN" sz="1400" kern="1200" dirty="0" smtClean="0"/>
            <a:t>”</a:t>
          </a:r>
          <a:r>
            <a:rPr lang="zh-CN" altLang="en-US" sz="1400" kern="1200" dirty="0" smtClean="0"/>
            <a:t>的概念，需要提高单位子阵列的容量</a:t>
          </a:r>
          <a:endParaRPr lang="zh-CN" altLang="en-US" sz="1400" kern="1200" dirty="0"/>
        </a:p>
      </dsp:txBody>
      <dsp:txXfrm>
        <a:off x="1641482" y="16221"/>
        <a:ext cx="5993320" cy="324433"/>
      </dsp:txXfrm>
    </dsp:sp>
    <dsp:sp modelId="{A61F3BF7-494A-4C98-8323-6D601FEB55B7}">
      <dsp:nvSpPr>
        <dsp:cNvPr id="0" name=""/>
        <dsp:cNvSpPr/>
      </dsp:nvSpPr>
      <dsp:spPr>
        <a:xfrm>
          <a:off x="1526960" y="340655"/>
          <a:ext cx="6107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79050-CC86-4BBC-9C1A-C41C62DF4C4C}">
      <dsp:nvSpPr>
        <dsp:cNvPr id="0" name=""/>
        <dsp:cNvSpPr/>
      </dsp:nvSpPr>
      <dsp:spPr>
        <a:xfrm>
          <a:off x="1641482" y="356877"/>
          <a:ext cx="5993320" cy="324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随着电站规模的不断增大，需要将子阵列容量提高</a:t>
          </a:r>
          <a:r>
            <a:rPr lang="zh-CN" altLang="en-US" sz="1400" kern="1200" dirty="0" smtClean="0"/>
            <a:t>至</a:t>
          </a:r>
          <a:r>
            <a:rPr lang="en-US" altLang="zh-CN" sz="1400" kern="1200" dirty="0" smtClean="0"/>
            <a:t>2.5MW</a:t>
          </a:r>
          <a:r>
            <a:rPr lang="zh-CN" altLang="en-US" sz="1400" kern="1200" dirty="0" smtClean="0"/>
            <a:t>单元</a:t>
          </a:r>
          <a:endParaRPr lang="zh-CN" altLang="en-US" sz="1400" kern="1200" dirty="0"/>
        </a:p>
      </dsp:txBody>
      <dsp:txXfrm>
        <a:off x="1641482" y="356877"/>
        <a:ext cx="5993320" cy="324433"/>
      </dsp:txXfrm>
    </dsp:sp>
    <dsp:sp modelId="{CC938F08-3A12-417E-A2EF-40686280616A}">
      <dsp:nvSpPr>
        <dsp:cNvPr id="0" name=""/>
        <dsp:cNvSpPr/>
      </dsp:nvSpPr>
      <dsp:spPr>
        <a:xfrm>
          <a:off x="1526960" y="681310"/>
          <a:ext cx="6107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D1EDA04-9AF2-4E0A-9BB7-1BED1507D514}">
      <dsp:nvSpPr>
        <dsp:cNvPr id="0" name=""/>
        <dsp:cNvSpPr/>
      </dsp:nvSpPr>
      <dsp:spPr>
        <a:xfrm>
          <a:off x="1641482" y="697532"/>
          <a:ext cx="5993320" cy="324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面向大型电站的集约化</a:t>
          </a:r>
          <a:r>
            <a:rPr lang="en-US" altLang="zh-CN" sz="1400" kern="1200" dirty="0" smtClean="0"/>
            <a:t>1500V</a:t>
          </a:r>
          <a:r>
            <a:rPr lang="zh-CN" altLang="en-US" sz="1400" kern="1200" dirty="0" smtClean="0"/>
            <a:t>设计方案</a:t>
          </a:r>
          <a:endParaRPr lang="zh-CN" altLang="en-US" sz="1400" kern="1200" dirty="0"/>
        </a:p>
      </dsp:txBody>
      <dsp:txXfrm>
        <a:off x="1641482" y="697532"/>
        <a:ext cx="5993320" cy="324433"/>
      </dsp:txXfrm>
    </dsp:sp>
    <dsp:sp modelId="{D4CE1A30-FE2B-42E0-8395-20A8E8FC6125}">
      <dsp:nvSpPr>
        <dsp:cNvPr id="0" name=""/>
        <dsp:cNvSpPr/>
      </dsp:nvSpPr>
      <dsp:spPr>
        <a:xfrm>
          <a:off x="1526960" y="1038188"/>
          <a:ext cx="6107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A476-D938-4109-9F02-874847286A13}">
      <dsp:nvSpPr>
        <dsp:cNvPr id="0" name=""/>
        <dsp:cNvSpPr/>
      </dsp:nvSpPr>
      <dsp:spPr>
        <a:xfrm>
          <a:off x="7392" y="23767"/>
          <a:ext cx="2952364" cy="790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chemeClr val="bg1"/>
              </a:solidFill>
            </a:rPr>
            <a:t>节省</a:t>
          </a:r>
          <a:r>
            <a:rPr lang="en-US" altLang="zh-CN" sz="2800" b="1" kern="1200" dirty="0" smtClean="0">
              <a:solidFill>
                <a:schemeClr val="bg1"/>
              </a:solidFill>
            </a:rPr>
            <a:t>0.1</a:t>
          </a:r>
          <a:r>
            <a:rPr lang="zh-CN" altLang="en-US" sz="2800" b="1" kern="1200" dirty="0" smtClean="0">
              <a:solidFill>
                <a:schemeClr val="bg1"/>
              </a:solidFill>
            </a:rPr>
            <a:t>元</a:t>
          </a:r>
          <a:r>
            <a:rPr lang="en-US" altLang="zh-CN" sz="2800" b="1" kern="1200" dirty="0" smtClean="0">
              <a:solidFill>
                <a:schemeClr val="bg1"/>
              </a:solidFill>
            </a:rPr>
            <a:t>/W</a:t>
          </a:r>
          <a:r>
            <a:rPr lang="zh-CN" altLang="en-US" sz="2800" b="1" kern="1200" dirty="0" smtClean="0">
              <a:solidFill>
                <a:schemeClr val="bg1"/>
              </a:solidFill>
            </a:rPr>
            <a:t>投资</a:t>
          </a:r>
          <a:endParaRPr lang="zh-CN" altLang="en-US" sz="2800" b="1" kern="1200" dirty="0">
            <a:solidFill>
              <a:schemeClr val="bg1"/>
            </a:solidFill>
          </a:endParaRPr>
        </a:p>
      </dsp:txBody>
      <dsp:txXfrm>
        <a:off x="7392" y="23767"/>
        <a:ext cx="2952364" cy="790060"/>
      </dsp:txXfrm>
    </dsp:sp>
    <dsp:sp modelId="{3D0FDC68-9DFC-43E4-B713-88574FFA586E}">
      <dsp:nvSpPr>
        <dsp:cNvPr id="0" name=""/>
        <dsp:cNvSpPr/>
      </dsp:nvSpPr>
      <dsp:spPr>
        <a:xfrm>
          <a:off x="3091434" y="23767"/>
          <a:ext cx="2894348" cy="790060"/>
        </a:xfrm>
        <a:prstGeom prst="rect">
          <a:avLst/>
        </a:prstGeom>
        <a:solidFill>
          <a:schemeClr val="accent2">
            <a:hueOff val="5995153"/>
            <a:satOff val="43662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</a:rPr>
            <a:t>线缆损耗可降低</a:t>
          </a:r>
          <a:r>
            <a:rPr lang="en-US" altLang="zh-CN" sz="1800" b="1" kern="1200" dirty="0" smtClean="0">
              <a:solidFill>
                <a:schemeClr val="bg1"/>
              </a:solidFill>
            </a:rPr>
            <a:t>0.27%</a:t>
          </a:r>
          <a:endParaRPr lang="en-US" altLang="zh-CN" sz="16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</a:rPr>
            <a:t>系统效率</a:t>
          </a:r>
          <a:r>
            <a:rPr lang="zh-CN" altLang="en-US" sz="1600" b="1" kern="1200" dirty="0" smtClean="0">
              <a:solidFill>
                <a:schemeClr val="bg1"/>
              </a:solidFill>
            </a:rPr>
            <a:t>提升</a:t>
          </a:r>
          <a:r>
            <a:rPr lang="en-US" altLang="zh-CN" sz="1600" b="1" kern="1200" dirty="0" smtClean="0">
              <a:solidFill>
                <a:schemeClr val="bg1"/>
              </a:solidFill>
            </a:rPr>
            <a:t>1</a:t>
          </a:r>
          <a:r>
            <a:rPr lang="en-US" altLang="zh-CN" sz="2000" b="1" kern="1200" dirty="0" smtClean="0">
              <a:solidFill>
                <a:schemeClr val="bg1"/>
              </a:solidFill>
            </a:rPr>
            <a:t>%</a:t>
          </a:r>
          <a:r>
            <a:rPr lang="zh-CN" altLang="en-US" sz="1600" b="1" kern="1200" dirty="0" smtClean="0">
              <a:solidFill>
                <a:schemeClr val="bg1"/>
              </a:solidFill>
            </a:rPr>
            <a:t>以上</a:t>
          </a:r>
          <a:endParaRPr lang="zh-CN" altLang="en-US" sz="1600" b="1" kern="1200" dirty="0">
            <a:solidFill>
              <a:schemeClr val="bg1"/>
            </a:solidFill>
          </a:endParaRPr>
        </a:p>
      </dsp:txBody>
      <dsp:txXfrm>
        <a:off x="3091434" y="23767"/>
        <a:ext cx="2894348" cy="790060"/>
      </dsp:txXfrm>
    </dsp:sp>
    <dsp:sp modelId="{D9143914-563D-40EC-8779-F63458B40616}">
      <dsp:nvSpPr>
        <dsp:cNvPr id="0" name=""/>
        <dsp:cNvSpPr/>
      </dsp:nvSpPr>
      <dsp:spPr>
        <a:xfrm>
          <a:off x="6117459" y="23767"/>
          <a:ext cx="2894348" cy="79006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>
              <a:solidFill>
                <a:schemeClr val="bg1"/>
              </a:solidFill>
            </a:rPr>
            <a:t>1500V</a:t>
          </a:r>
          <a:r>
            <a:rPr lang="zh-CN" altLang="en-US" sz="2000" b="1" kern="1200" dirty="0" smtClean="0">
              <a:solidFill>
                <a:schemeClr val="bg1"/>
              </a:solidFill>
            </a:rPr>
            <a:t>部件应用</a:t>
          </a:r>
          <a:endParaRPr lang="zh-CN" altLang="en-US" sz="2000" b="1" kern="1200" dirty="0">
            <a:solidFill>
              <a:schemeClr val="bg1"/>
            </a:solidFill>
          </a:endParaRPr>
        </a:p>
      </dsp:txBody>
      <dsp:txXfrm>
        <a:off x="6117459" y="23767"/>
        <a:ext cx="2894348" cy="7900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DD423-0B93-41A4-B6C8-74076155D318}">
      <dsp:nvSpPr>
        <dsp:cNvPr id="0" name=""/>
        <dsp:cNvSpPr/>
      </dsp:nvSpPr>
      <dsp:spPr>
        <a:xfrm>
          <a:off x="1362" y="378864"/>
          <a:ext cx="2904906" cy="1742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动态载荷</a:t>
          </a:r>
          <a:r>
            <a:rPr lang="en-US" altLang="zh-CN" sz="1600" b="1" kern="1200" dirty="0" smtClean="0">
              <a:latin typeface="微软雅黑" pitchFamily="34" charset="-122"/>
              <a:ea typeface="微软雅黑" pitchFamily="34" charset="-122"/>
            </a:rPr>
            <a:t>±1500</a:t>
          </a:r>
          <a:r>
            <a:rPr lang="zh-CN" altLang="en-US" sz="1400" b="1" kern="1200" dirty="0" smtClean="0"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1400" b="1" kern="1200" dirty="0" smtClean="0">
              <a:latin typeface="微软雅黑" pitchFamily="34" charset="-122"/>
              <a:ea typeface="微软雅黑" pitchFamily="34" charset="-122"/>
            </a:rPr>
            <a:t>TUV</a:t>
          </a:r>
          <a:r>
            <a:rPr lang="zh-CN" altLang="en-US" sz="1400" b="1" kern="1200" dirty="0" smtClean="0">
              <a:latin typeface="微软雅黑" pitchFamily="34" charset="-122"/>
              <a:ea typeface="微软雅黑" pitchFamily="34" charset="-122"/>
            </a:rPr>
            <a:t>认证）</a:t>
          </a:r>
          <a:endParaRPr lang="en-US" altLang="zh-CN" sz="1600" b="1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err="1" smtClean="0">
              <a:latin typeface="微软雅黑" pitchFamily="34" charset="-122"/>
              <a:ea typeface="微软雅黑" pitchFamily="34" charset="-122"/>
            </a:rPr>
            <a:t>Pmax</a:t>
          </a: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： </a:t>
          </a:r>
          <a:r>
            <a:rPr lang="en-US" altLang="zh-CN" sz="1600" b="1" kern="1200" dirty="0" smtClean="0">
              <a:latin typeface="微软雅黑" pitchFamily="34" charset="-122"/>
              <a:ea typeface="微软雅黑" pitchFamily="34" charset="-122"/>
            </a:rPr>
            <a:t>-0.14%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微软雅黑" pitchFamily="34" charset="-122"/>
              <a:ea typeface="微软雅黑" pitchFamily="34" charset="-122"/>
            </a:rPr>
            <a:t>EL</a:t>
          </a: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： 无</a:t>
          </a:r>
          <a:endParaRPr lang="zh-CN" altLang="en-US" sz="1600" kern="1200" dirty="0"/>
        </a:p>
      </dsp:txBody>
      <dsp:txXfrm>
        <a:off x="52411" y="429913"/>
        <a:ext cx="2802808" cy="1640845"/>
      </dsp:txXfrm>
    </dsp:sp>
    <dsp:sp modelId="{B2413AEE-B7C1-4AA0-8865-FD09DC9F99DE}">
      <dsp:nvSpPr>
        <dsp:cNvPr id="0" name=""/>
        <dsp:cNvSpPr/>
      </dsp:nvSpPr>
      <dsp:spPr>
        <a:xfrm>
          <a:off x="3019360" y="617064"/>
          <a:ext cx="1108229" cy="126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rgbClr val="FF0000"/>
              </a:solidFill>
            </a:rPr>
            <a:t>继续</a:t>
          </a:r>
          <a:endParaRPr lang="zh-CN" altLang="en-US" sz="1600" b="1" kern="1200" dirty="0">
            <a:solidFill>
              <a:srgbClr val="FF0000"/>
            </a:solidFill>
          </a:endParaRPr>
        </a:p>
      </dsp:txBody>
      <dsp:txXfrm>
        <a:off x="3019360" y="870373"/>
        <a:ext cx="775760" cy="759925"/>
      </dsp:txXfrm>
    </dsp:sp>
    <dsp:sp modelId="{63D85C52-B1E0-4E33-8C51-468837451D1D}">
      <dsp:nvSpPr>
        <dsp:cNvPr id="0" name=""/>
        <dsp:cNvSpPr/>
      </dsp:nvSpPr>
      <dsp:spPr>
        <a:xfrm>
          <a:off x="4068231" y="378864"/>
          <a:ext cx="2904906" cy="1742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+mn-cs"/>
            </a:rPr>
            <a:t>静态载荷</a:t>
          </a:r>
          <a:r>
            <a:rPr lang="en-US" sz="16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+mn-cs"/>
            </a:rPr>
            <a:t>(+6000/-3600)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err="1" smtClean="0">
              <a:latin typeface="微软雅黑" pitchFamily="34" charset="-122"/>
              <a:ea typeface="微软雅黑" pitchFamily="34" charset="-122"/>
            </a:rPr>
            <a:t>Pmax</a:t>
          </a: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： </a:t>
          </a:r>
          <a:r>
            <a:rPr lang="en-US" altLang="zh-CN" sz="1600" b="1" kern="1200" dirty="0" smtClean="0">
              <a:latin typeface="微软雅黑" pitchFamily="34" charset="-122"/>
              <a:ea typeface="微软雅黑" pitchFamily="34" charset="-122"/>
            </a:rPr>
            <a:t>-0.23%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微软雅黑" pitchFamily="34" charset="-122"/>
              <a:ea typeface="微软雅黑" pitchFamily="34" charset="-122"/>
            </a:rPr>
            <a:t>EL</a:t>
          </a: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： 无</a:t>
          </a:r>
          <a:endParaRPr lang="zh-CN" altLang="en-US" sz="1600" kern="1200" dirty="0"/>
        </a:p>
      </dsp:txBody>
      <dsp:txXfrm>
        <a:off x="4119280" y="429913"/>
        <a:ext cx="2802808" cy="16408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59762-3E88-4D01-AF0A-7E08A96CF08D}">
      <dsp:nvSpPr>
        <dsp:cNvPr id="0" name=""/>
        <dsp:cNvSpPr/>
      </dsp:nvSpPr>
      <dsp:spPr>
        <a:xfrm rot="2563044">
          <a:off x="1472498" y="2704230"/>
          <a:ext cx="54055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40552" y="326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5A633-9B6E-489D-BC38-23420A5996EB}">
      <dsp:nvSpPr>
        <dsp:cNvPr id="0" name=""/>
        <dsp:cNvSpPr/>
      </dsp:nvSpPr>
      <dsp:spPr>
        <a:xfrm rot="21330688">
          <a:off x="1543358" y="1895426"/>
          <a:ext cx="54894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48944" y="326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003EE-1CD4-40DB-84CE-7A3D318F886B}">
      <dsp:nvSpPr>
        <dsp:cNvPr id="0" name=""/>
        <dsp:cNvSpPr/>
      </dsp:nvSpPr>
      <dsp:spPr>
        <a:xfrm rot="19036956">
          <a:off x="1472498" y="1224233"/>
          <a:ext cx="54055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40552" y="326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1229F-F898-442E-AA99-5473BB916FC5}">
      <dsp:nvSpPr>
        <dsp:cNvPr id="0" name=""/>
        <dsp:cNvSpPr/>
      </dsp:nvSpPr>
      <dsp:spPr>
        <a:xfrm>
          <a:off x="-78447" y="1011127"/>
          <a:ext cx="2039564" cy="19714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D4812-2DAD-4352-ACAC-7DED1E7B42AA}">
      <dsp:nvSpPr>
        <dsp:cNvPr id="0" name=""/>
        <dsp:cNvSpPr/>
      </dsp:nvSpPr>
      <dsp:spPr>
        <a:xfrm>
          <a:off x="1804262" y="206198"/>
          <a:ext cx="1033484" cy="1033484"/>
        </a:xfrm>
        <a:prstGeom prst="ellipse">
          <a:avLst/>
        </a:prstGeom>
        <a:solidFill>
          <a:schemeClr val="accent2">
            <a:hueOff val="3996769"/>
            <a:satOff val="29108"/>
            <a:lumOff val="10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降低</a:t>
          </a:r>
          <a:r>
            <a:rPr lang="en-US" altLang="zh-CN" sz="2200" b="1" kern="1200" dirty="0" smtClean="0"/>
            <a:t>LCOE</a:t>
          </a:r>
          <a:endParaRPr lang="zh-CN" altLang="en-US" sz="2200" b="1" kern="1200" dirty="0"/>
        </a:p>
      </dsp:txBody>
      <dsp:txXfrm>
        <a:off x="1955612" y="357548"/>
        <a:ext cx="730784" cy="730784"/>
      </dsp:txXfrm>
    </dsp:sp>
    <dsp:sp modelId="{75A03E8F-D1EC-4715-894F-68B1A3D68D03}">
      <dsp:nvSpPr>
        <dsp:cNvPr id="0" name=""/>
        <dsp:cNvSpPr/>
      </dsp:nvSpPr>
      <dsp:spPr>
        <a:xfrm>
          <a:off x="2941095" y="206198"/>
          <a:ext cx="1550226" cy="103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高可靠性</a:t>
          </a:r>
          <a:endParaRPr lang="zh-CN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高发电量</a:t>
          </a:r>
          <a:endParaRPr lang="zh-CN" altLang="en-US" sz="1600" b="1" kern="1200" dirty="0"/>
        </a:p>
      </dsp:txBody>
      <dsp:txXfrm>
        <a:off x="2941095" y="206198"/>
        <a:ext cx="1550226" cy="1033484"/>
      </dsp:txXfrm>
    </dsp:sp>
    <dsp:sp modelId="{350EAE21-3FF3-45A2-B08F-F03CE5E8D5EE}">
      <dsp:nvSpPr>
        <dsp:cNvPr id="0" name=""/>
        <dsp:cNvSpPr/>
      </dsp:nvSpPr>
      <dsp:spPr>
        <a:xfrm>
          <a:off x="2089877" y="1349371"/>
          <a:ext cx="1033484" cy="1033484"/>
        </a:xfrm>
        <a:prstGeom prst="ellipse">
          <a:avLst/>
        </a:prstGeom>
        <a:solidFill>
          <a:schemeClr val="accent2">
            <a:hueOff val="7993538"/>
            <a:satOff val="58216"/>
            <a:lumOff val="2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应用适应</a:t>
          </a:r>
          <a:endParaRPr lang="zh-CN" altLang="en-US" sz="2200" b="1" kern="1200" dirty="0"/>
        </a:p>
      </dsp:txBody>
      <dsp:txXfrm>
        <a:off x="2241227" y="1500721"/>
        <a:ext cx="730784" cy="730784"/>
      </dsp:txXfrm>
    </dsp:sp>
    <dsp:sp modelId="{08861014-720A-4E49-8ECC-959002F895DE}">
      <dsp:nvSpPr>
        <dsp:cNvPr id="0" name=""/>
        <dsp:cNvSpPr/>
      </dsp:nvSpPr>
      <dsp:spPr>
        <a:xfrm>
          <a:off x="3226710" y="1349371"/>
          <a:ext cx="1550226" cy="103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山地山坡</a:t>
          </a:r>
          <a:endParaRPr lang="zh-CN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鱼塘滩涂</a:t>
          </a:r>
          <a:endParaRPr lang="zh-CN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农业大棚</a:t>
          </a:r>
          <a:endParaRPr lang="zh-CN" altLang="en-US" sz="1600" b="1" kern="1200" dirty="0"/>
        </a:p>
      </dsp:txBody>
      <dsp:txXfrm>
        <a:off x="3226710" y="1349371"/>
        <a:ext cx="1550226" cy="1033484"/>
      </dsp:txXfrm>
    </dsp:sp>
    <dsp:sp modelId="{772B6BD9-6087-4D0A-A714-C6AEB8DF6A68}">
      <dsp:nvSpPr>
        <dsp:cNvPr id="0" name=""/>
        <dsp:cNvSpPr/>
      </dsp:nvSpPr>
      <dsp:spPr>
        <a:xfrm>
          <a:off x="1804262" y="2753996"/>
          <a:ext cx="1033484" cy="1033484"/>
        </a:xfrm>
        <a:prstGeom prst="ellipse">
          <a:avLst/>
        </a:prstGeom>
        <a:solidFill>
          <a:schemeClr val="accent2">
            <a:hueOff val="11990306"/>
            <a:satOff val="87324"/>
            <a:lumOff val="3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环保</a:t>
          </a:r>
          <a:endParaRPr lang="zh-CN" altLang="en-US" sz="2200" b="1" kern="1200" dirty="0"/>
        </a:p>
      </dsp:txBody>
      <dsp:txXfrm>
        <a:off x="1955612" y="2905346"/>
        <a:ext cx="730784" cy="730784"/>
      </dsp:txXfrm>
    </dsp:sp>
    <dsp:sp modelId="{C8891CD4-030F-4D0A-8698-D1E1BD40D351}">
      <dsp:nvSpPr>
        <dsp:cNvPr id="0" name=""/>
        <dsp:cNvSpPr/>
      </dsp:nvSpPr>
      <dsp:spPr>
        <a:xfrm>
          <a:off x="2941095" y="2753996"/>
          <a:ext cx="1550226" cy="103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低排放</a:t>
          </a:r>
          <a:endParaRPr lang="zh-CN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 smtClean="0"/>
            <a:t>友好回收方式</a:t>
          </a:r>
          <a:endParaRPr lang="zh-CN" altLang="en-US" sz="1600" b="1" kern="1200" dirty="0"/>
        </a:p>
      </dsp:txBody>
      <dsp:txXfrm>
        <a:off x="2941095" y="2753996"/>
        <a:ext cx="1550226" cy="1033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0.20081</cdr:x>
      <cdr:y>0.54927</cdr:y>
    </cdr:from>
    <cdr:to>
      <cdr:x>0.37799</cdr:x>
      <cdr:y>0.54927</cdr:y>
    </cdr:to>
    <cdr:cxnSp macro="">
      <cdr:nvCxnSpPr>
        <cdr:cNvPr id="3" name="直接连接符 2"/>
        <cdr:cNvCxnSpPr/>
      </cdr:nvCxnSpPr>
      <cdr:spPr>
        <a:xfrm xmlns:a="http://schemas.openxmlformats.org/drawingml/2006/main">
          <a:off x="1224136" y="2232248"/>
          <a:ext cx="1080120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0.38981</cdr:x>
      <cdr:y>0.38981</cdr:y>
    </cdr:from>
    <cdr:to>
      <cdr:x>0.5788</cdr:x>
      <cdr:y>0.38981</cdr:y>
    </cdr:to>
    <cdr:cxnSp macro="">
      <cdr:nvCxnSpPr>
        <cdr:cNvPr id="5" name="直接连接符 4"/>
        <cdr:cNvCxnSpPr/>
      </cdr:nvCxnSpPr>
      <cdr:spPr>
        <a:xfrm xmlns:a="http://schemas.openxmlformats.org/drawingml/2006/main">
          <a:off x="2376264" y="1584176"/>
          <a:ext cx="1152128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FF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0.56699</cdr:x>
      <cdr:y>0.35437</cdr:y>
    </cdr:from>
    <cdr:to>
      <cdr:x>0.82686</cdr:x>
      <cdr:y>0.35437</cdr:y>
    </cdr:to>
    <cdr:cxnSp macro="">
      <cdr:nvCxnSpPr>
        <cdr:cNvPr id="7" name="直接连接符 6"/>
        <cdr:cNvCxnSpPr/>
      </cdr:nvCxnSpPr>
      <cdr:spPr>
        <a:xfrm xmlns:a="http://schemas.openxmlformats.org/drawingml/2006/main">
          <a:off x="3456384" y="1440160"/>
          <a:ext cx="1584176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66FF66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0.74013</cdr:x>
      <cdr:y>0.31893</cdr:y>
    </cdr:from>
    <cdr:to>
      <cdr:x>1</cdr:x>
      <cdr:y>0.31893</cdr:y>
    </cdr:to>
    <cdr:cxnSp macro="">
      <cdr:nvCxnSpPr>
        <cdr:cNvPr id="9" name="直接连接符 8"/>
        <cdr:cNvCxnSpPr/>
      </cdr:nvCxnSpPr>
      <cdr:spPr>
        <a:xfrm xmlns:a="http://schemas.openxmlformats.org/drawingml/2006/main">
          <a:off x="4511824" y="1296144"/>
          <a:ext cx="1584176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6E15-9AFE-4A52-B31D-9942D63E8D9B}" type="datetimeFigureOut">
              <a:rPr lang="zh-CN" altLang="en-US" smtClean="0"/>
              <a:t>2016/9/8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19C5D-80D6-45D3-A13B-D6ED7449B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755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98CDC9-3316-4D40-A152-8369812D6887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8656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ke.com/sowiki/%E6%82%AC%E6%8C%82%E5%A2%99?prd=content_doc_search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ke.com/sowiki/%E8%BD%BB%E8%B4%A8%E5%A2%99%E4%BD%93?prd=content_doc_search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8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组件成本占到系统成本的</a:t>
            </a:r>
            <a:r>
              <a:rPr lang="en-US" altLang="zh-CN" dirty="0" smtClean="0"/>
              <a:t>55%+；</a:t>
            </a:r>
            <a:r>
              <a:rPr lang="zh-CN" altLang="en-US" dirty="0" smtClean="0"/>
              <a:t>硅料成本占到组件成本的</a:t>
            </a:r>
            <a:r>
              <a:rPr lang="en-US" altLang="zh-CN" dirty="0" smtClean="0"/>
              <a:t>40%+。</a:t>
            </a:r>
          </a:p>
          <a:p>
            <a:r>
              <a:rPr lang="zh-CN" altLang="en-US" dirty="0" smtClean="0"/>
              <a:t>先看跟硅料，以多晶硅为代表：较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年。。。</a:t>
            </a:r>
            <a:endParaRPr lang="en-US" altLang="zh-CN" dirty="0" smtClean="0"/>
          </a:p>
          <a:p>
            <a:r>
              <a:rPr lang="zh-CN" altLang="en-US" dirty="0" smtClean="0"/>
              <a:t>晶硅组件方面，前期。。。；可以看到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年，下降了</a:t>
            </a:r>
            <a:r>
              <a:rPr lang="en-US" altLang="zh-CN" dirty="0" smtClean="0"/>
              <a:t>73%。</a:t>
            </a:r>
            <a:r>
              <a:rPr lang="zh-CN" altLang="en-US" smtClean="0"/>
              <a:t>根据预测，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3950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FABE7-220A-4F86-B23A-3C6FBC315E20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02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FABE7-220A-4F86-B23A-3C6FBC315E20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0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FABE7-220A-4F86-B23A-3C6FBC315E20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02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研发与创新图后续给到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EDCB-01FD-447C-9875-5B6CBCE168C5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38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8430E-54EB-4609-8343-390B2754F2CF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8430E-54EB-4609-8343-390B2754F2CF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8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组件成本占到系统成本的</a:t>
            </a:r>
            <a:r>
              <a:rPr lang="en-US" altLang="zh-CN" dirty="0" smtClean="0"/>
              <a:t>55%+；</a:t>
            </a:r>
            <a:r>
              <a:rPr lang="zh-CN" altLang="en-US" dirty="0" smtClean="0"/>
              <a:t>硅料成本占到组件成本的</a:t>
            </a:r>
            <a:r>
              <a:rPr lang="en-US" altLang="zh-CN" dirty="0" smtClean="0"/>
              <a:t>40%+。</a:t>
            </a:r>
          </a:p>
          <a:p>
            <a:r>
              <a:rPr lang="zh-CN" altLang="en-US" dirty="0" smtClean="0"/>
              <a:t>先看硅料，以多晶硅为代表：较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年。。。</a:t>
            </a:r>
            <a:r>
              <a:rPr lang="en-US" altLang="zh-CN" dirty="0" smtClean="0"/>
              <a:t>65%</a:t>
            </a:r>
          </a:p>
          <a:p>
            <a:r>
              <a:rPr lang="zh-CN" altLang="en-US" dirty="0" smtClean="0"/>
              <a:t>晶硅组件方面，前期。。。；可以看到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年，下降了</a:t>
            </a:r>
            <a:r>
              <a:rPr lang="en-US" altLang="zh-CN" dirty="0" smtClean="0"/>
              <a:t>73%。</a:t>
            </a:r>
            <a:r>
              <a:rPr lang="zh-CN" altLang="en-US" dirty="0" smtClean="0"/>
              <a:t>根据预测，</a:t>
            </a:r>
            <a:r>
              <a:rPr lang="en-US" altLang="zh-CN" dirty="0" smtClean="0"/>
              <a:t>3~4</a:t>
            </a:r>
            <a:r>
              <a:rPr lang="zh-CN" altLang="en-US" dirty="0" smtClean="0"/>
              <a:t>美分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组件成本占到系统成本的</a:t>
            </a:r>
            <a:r>
              <a:rPr lang="en-US" altLang="zh-CN" dirty="0" smtClean="0"/>
              <a:t>55%+；</a:t>
            </a:r>
            <a:r>
              <a:rPr lang="zh-CN" altLang="en-US" dirty="0" smtClean="0"/>
              <a:t>硅料成本占到组件成本的</a:t>
            </a:r>
            <a:r>
              <a:rPr lang="en-US" altLang="zh-CN" dirty="0" smtClean="0"/>
              <a:t>40%+。</a:t>
            </a:r>
          </a:p>
          <a:p>
            <a:r>
              <a:rPr lang="zh-CN" altLang="en-US" dirty="0" smtClean="0"/>
              <a:t>先看跟硅料，以多晶硅为代表：较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年。。。</a:t>
            </a:r>
            <a:endParaRPr lang="en-US" altLang="zh-CN" dirty="0" smtClean="0"/>
          </a:p>
          <a:p>
            <a:r>
              <a:rPr lang="zh-CN" altLang="en-US" dirty="0" smtClean="0"/>
              <a:t>晶硅组件方面，前期。。。；可以看到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年较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年，下降了</a:t>
            </a:r>
            <a:r>
              <a:rPr lang="en-US" altLang="zh-CN" dirty="0" smtClean="0"/>
              <a:t>73%。</a:t>
            </a:r>
            <a:r>
              <a:rPr lang="zh-CN" altLang="en-US" smtClean="0"/>
              <a:t>根据预测，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8430E-54EB-4609-8343-390B2754F2CF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7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8430E-54EB-4609-8343-390B2754F2CF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7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8430E-54EB-4609-8343-390B2754F2CF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7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D6A5F-289E-496F-A2A9-90E922EA4383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421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0113" y="741363"/>
            <a:ext cx="4935537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6B8F9B-9E70-44F7-90C4-6EE2BCCD823E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4288A-5D67-4673-BA11-50B37E160F75}" type="slidenum">
              <a:rPr lang="en-US" altLang="zh-CN" smtClean="0"/>
              <a:pPr/>
              <a:t>61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8CDC9-3316-4D40-A152-8369812D6887}" type="slidenum">
              <a:rPr lang="zh-CN" altLang="en-US" smtClean="0"/>
              <a:pPr>
                <a:defRPr/>
              </a:pPr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484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幕墙（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Curtain Wall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）是建筑物的外墙围护，不承受主体结构荷载，像幕布一样挂上去，故又称为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悬挂墙"/>
              </a:rPr>
              <a:t>悬挂墙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，是现代高层建筑常用的带有装饰效果的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4" tooltip="轻质墙体"/>
              </a:rPr>
              <a:t>轻质墙体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石材、金属板、玻璃。夹胶、中空。中航三鑫、珠海兴业等。广州塔。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8CDC9-3316-4D40-A152-8369812D6887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484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D6A5F-289E-496F-A2A9-90E922EA43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257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D6A5F-289E-496F-A2A9-90E922EA43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69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月中新天津生态城光伏屋顶自燃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月德国某光伏屋顶自燃</a:t>
            </a:r>
          </a:p>
          <a:p>
            <a:r>
              <a:rPr lang="en-US" altLang="zh-CN" dirty="0" smtClean="0"/>
              <a:t>2015</a:t>
            </a:r>
            <a:r>
              <a:rPr lang="zh-CN" altLang="en-US" dirty="0" smtClean="0"/>
              <a:t>年</a:t>
            </a:r>
            <a:r>
              <a:rPr lang="en-US" altLang="zh-CN" dirty="0" smtClean="0"/>
              <a:t>5</a:t>
            </a:r>
            <a:r>
              <a:rPr lang="zh-CN" altLang="en-US" dirty="0" smtClean="0"/>
              <a:t>月</a:t>
            </a:r>
            <a:r>
              <a:rPr lang="en-US" altLang="zh-CN" dirty="0" smtClean="0"/>
              <a:t>Apple</a:t>
            </a:r>
            <a:r>
              <a:rPr lang="zh-CN" altLang="en-US" dirty="0" smtClean="0"/>
              <a:t>火灾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8CDC9-3316-4D40-A152-8369812D6887}" type="slidenum">
              <a:rPr lang="zh-CN" altLang="en-US" smtClean="0"/>
              <a:pPr>
                <a:defRPr/>
              </a:pPr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2040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0" y="0"/>
            <a:ext cx="9144000" cy="6826250"/>
            <a:chOff x="0" y="0"/>
            <a:chExt cx="5760" cy="4300"/>
          </a:xfrm>
        </p:grpSpPr>
        <p:pic>
          <p:nvPicPr>
            <p:cNvPr id="5" name="Picture 8" descr="2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1" y="1360"/>
              <a:ext cx="2280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" name="Straight Connector 5"/>
          <p:cNvCxnSpPr>
            <a:cxnSpLocks noChangeShapeType="1"/>
          </p:cNvCxnSpPr>
          <p:nvPr userDrawn="1"/>
        </p:nvCxnSpPr>
        <p:spPr bwMode="auto">
          <a:xfrm>
            <a:off x="182563" y="6342063"/>
            <a:ext cx="8743950" cy="0"/>
          </a:xfrm>
          <a:prstGeom prst="line">
            <a:avLst/>
          </a:prstGeom>
          <a:noFill/>
          <a:ln w="19050" algn="ctr">
            <a:solidFill>
              <a:srgbClr val="00AAF0"/>
            </a:solidFill>
            <a:round/>
            <a:headEnd/>
            <a:tailEnd/>
          </a:ln>
        </p:spPr>
      </p:cxnSp>
      <p:sp>
        <p:nvSpPr>
          <p:cNvPr id="16397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971550" y="3429000"/>
            <a:ext cx="7488238" cy="1008063"/>
          </a:xfrm>
        </p:spPr>
        <p:txBody>
          <a:bodyPr/>
          <a:lstStyle>
            <a:lvl1pPr algn="ctr">
              <a:defRPr sz="2600">
                <a:solidFill>
                  <a:srgbClr val="00AAF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5013325"/>
            <a:ext cx="6264275" cy="647700"/>
          </a:xfrm>
        </p:spPr>
        <p:txBody>
          <a:bodyPr/>
          <a:lstStyle>
            <a:lvl1pPr marL="0" indent="0" algn="ctr">
              <a:buFont typeface="Arial" charset="0"/>
              <a:buNone/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9700" y="6453188"/>
            <a:ext cx="838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678A6-FAC7-49B1-A924-90EF4519B49B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A3F0C-86E0-4AE0-AC86-E083FBCC0725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51638" y="-26988"/>
            <a:ext cx="2141537" cy="60372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850" y="-26988"/>
            <a:ext cx="6275388" cy="60372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B035-664E-4B9E-9E43-6E05F2874A3A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80EAE-E801-4467-A61A-08E46DABFCA2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A6714-FAE9-4312-A445-9FA1716356C1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80FFC-8568-472E-BFCA-51E72F800126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7238" y="1846263"/>
            <a:ext cx="3811587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1225" y="1846263"/>
            <a:ext cx="3811588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E18A3-399C-41E9-8570-2E1FF8B21E68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20055-5875-46C3-ACFE-B96C2963FE96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6075-95E0-4719-816B-A11645793504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7E0D-0124-4928-B52B-9AF310E718C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79282-FD56-48C3-B5FB-C6E022EEDCC6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1054-368E-4040-9F0A-ABCF4A21D90A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490B6-B283-4F49-8A7B-F81485FC709A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B1AA-C5D2-40CC-B0E7-F8C0ED52F713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489C-249D-4D1B-B34A-AF9F9E18355C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0800000">
            <a:off x="409575" y="2946400"/>
            <a:ext cx="54895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00582" y="3057906"/>
            <a:ext cx="4102100" cy="603250"/>
          </a:xfrm>
        </p:spPr>
        <p:txBody>
          <a:bodyPr anchor="ctr">
            <a:noAutofit/>
          </a:bodyPr>
          <a:lstStyle>
            <a:lvl1pPr algn="ctr">
              <a:lnSpc>
                <a:spcPts val="1400"/>
              </a:lnSpc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88" indent="-1588" algn="ctr">
              <a:lnSpc>
                <a:spcPts val="1400"/>
              </a:lnSpc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575" y="2266950"/>
            <a:ext cx="5486400" cy="679450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pic>
        <p:nvPicPr>
          <p:cNvPr id="5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476672"/>
            <a:ext cx="2367608" cy="85779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1850" y="1074737"/>
            <a:ext cx="6273800" cy="4525963"/>
          </a:xfrm>
        </p:spPr>
        <p:txBody>
          <a:bodyPr>
            <a:normAutofit/>
          </a:bodyPr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Che" pitchFamily="49" charset="-127"/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1C5B085-5A0D-497D-8023-43612EAF4446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476672"/>
            <a:ext cx="2367608" cy="85779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0"/>
          </p:nvPr>
        </p:nvSpPr>
        <p:spPr>
          <a:xfrm>
            <a:off x="8455025" y="6181725"/>
            <a:ext cx="688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03DCD-37D7-4FB0-B1AD-02DF298FF50C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99D55-F513-4796-89A5-DC062B228A77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0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459788" y="6170613"/>
            <a:ext cx="603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31227-2770-4206-B825-CD492AF484E1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1F8B-C8F1-47C8-B940-78EAB3E28262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456613" y="6180138"/>
            <a:ext cx="650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78E72-BEF8-4E20-A78A-85F29DF201F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32D0F-25AE-45D1-B005-A8507DFCD3A8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E0BA4-886D-4495-9DE9-AE1706D42878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8456613" y="6170613"/>
            <a:ext cx="650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3910-51DA-49EC-88CD-03A4AA64DAC4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F0A33-2F24-4C5D-9663-F47ECB328FBA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8459788" y="6170613"/>
            <a:ext cx="650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69617-C7BD-44C4-9F14-25A2BDE5EDB7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400E9-4860-482A-8AA4-3979DCCC437B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56613" y="6170613"/>
            <a:ext cx="650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BDFE-C6C0-42FB-95EE-0B3C04E80E22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F04B8-4445-475B-A4C1-CCD6819BC1B2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56613" y="6180138"/>
            <a:ext cx="650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9ABD-3D05-40D4-9EBC-C45B22607E13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4F46-DD4A-44C8-A8D0-7C9BC20D4145}" type="datetimeFigureOut">
              <a:rPr lang="en-US"/>
              <a:pPr>
                <a:defRPr/>
              </a:pPr>
              <a:t>9/8/2016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1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1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238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3213" y="138113"/>
            <a:ext cx="8229600" cy="6810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11163" y="1012825"/>
            <a:ext cx="8229600" cy="5049838"/>
          </a:xfrm>
        </p:spPr>
        <p:txBody>
          <a:bodyPr/>
          <a:lstStyle/>
          <a:p>
            <a:pPr lvl="0"/>
            <a:endParaRPr lang="zh-CN" altLang="en-US" noProof="0" smtClean="0">
              <a:sym typeface="MS PGothic" pitchFamily="34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46EA5-F03A-47FA-AA6E-BA09B5AFFC17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93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95537" y="253654"/>
            <a:ext cx="8443664" cy="727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fr-FR" dirty="0" smtClean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4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F77FE69-DCEA-41D8-8BAD-62FFD392FB0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5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95536" y="253653"/>
            <a:ext cx="8443664" cy="727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fr-FR" dirty="0" smtClean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4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F77FE69-DCEA-41D8-8BAD-62FFD392FB0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491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2149DB2-9118-45B2-A68A-669864BD56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6594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95537" y="253654"/>
            <a:ext cx="8443664" cy="727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fr-FR" dirty="0" smtClean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4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F77FE69-DCEA-41D8-8BAD-62FFD392FB0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047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6288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C3150-76BD-4B5C-9ACF-99E28CE6CAAA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2149DB2-9118-45B2-A68A-669864BD56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037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2149DB2-9118-45B2-A68A-669864BD56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444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2149DB2-9118-45B2-A68A-669864BD56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942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95537" y="253654"/>
            <a:ext cx="8443664" cy="727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fr-FR" dirty="0" smtClean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4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F77FE69-DCEA-41D8-8BAD-62FFD392FB0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2" descr="C:\Users\phil.dawsey\Documents\01 Administrative\Logos, letterheads, etc\Trina Solar logo with slogan_EN_20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2" y="6119214"/>
            <a:ext cx="1371600" cy="4969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073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3EBA-1930-453A-A2A9-D046DD0908C5}" type="slidenum">
              <a:rPr lang="zh-CN" altLang="en-US">
                <a:solidFill>
                  <a:srgbClr val="3F3F3F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86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9"/>
          <p:cNvSpPr>
            <a:spLocks noGrp="1"/>
          </p:cNvSpPr>
          <p:nvPr>
            <p:ph type="title"/>
          </p:nvPr>
        </p:nvSpPr>
        <p:spPr>
          <a:xfrm>
            <a:off x="423168" y="182089"/>
            <a:ext cx="6914720" cy="68103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2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1" y="6356352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9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22774" y="6230119"/>
            <a:ext cx="921233" cy="365125"/>
          </a:xfrm>
          <a:prstGeom prst="rect">
            <a:avLst/>
          </a:prstGeom>
        </p:spPr>
        <p:txBody>
          <a:bodyPr lIns="91370" tIns="45687" rIns="91370" bIns="45687"/>
          <a:lstStyle>
            <a:lvl1pPr algn="ctr">
              <a:defRPr sz="2000">
                <a:solidFill>
                  <a:srgbClr val="404040"/>
                </a:solidFill>
              </a:defRPr>
            </a:lvl1pPr>
          </a:lstStyle>
          <a:p>
            <a:fld id="{7CBF49D8-5A9F-4B51-9950-E91C6B6D14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21" y="5970256"/>
            <a:ext cx="1548962" cy="884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19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2BD1F-6F9A-4BEC-844A-066533E8EC0F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69CE2-497A-4FF6-A9BF-06454321151B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37C6-920A-4F4A-8857-039DB65CC3A1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AA857-149C-4991-9A39-ABCB611FC580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8D722-AB1A-43A7-920E-AA34986A671F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4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65600" y="6408738"/>
            <a:ext cx="6937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48CB19-77EB-4A93-A233-A6AD14DB7E7B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1028" name="Straight Connector 5"/>
          <p:cNvCxnSpPr>
            <a:cxnSpLocks noChangeShapeType="1"/>
          </p:cNvCxnSpPr>
          <p:nvPr/>
        </p:nvCxnSpPr>
        <p:spPr bwMode="auto">
          <a:xfrm>
            <a:off x="182563" y="6342063"/>
            <a:ext cx="8743950" cy="0"/>
          </a:xfrm>
          <a:prstGeom prst="line">
            <a:avLst/>
          </a:prstGeom>
          <a:noFill/>
          <a:ln w="19050" algn="ctr">
            <a:solidFill>
              <a:srgbClr val="00AAF0"/>
            </a:solidFill>
            <a:round/>
            <a:headEnd/>
            <a:tailEnd/>
          </a:ln>
        </p:spPr>
      </p:cxnSp>
      <p:sp>
        <p:nvSpPr>
          <p:cNvPr id="102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-26988"/>
            <a:ext cx="85693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843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●"/>
        <a:defRPr sz="2000" b="1">
          <a:solidFill>
            <a:srgbClr val="00AAF0"/>
          </a:solidFill>
          <a:latin typeface="+mn-lt"/>
          <a:ea typeface="+mn-ea"/>
          <a:cs typeface="+mn-cs"/>
        </a:defRPr>
      </a:lvl1pPr>
      <a:lvl2pPr marL="522288" indent="-65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AAF0"/>
          </a:solidFill>
          <a:latin typeface="+mn-lt"/>
          <a:ea typeface="+mn-ea"/>
        </a:defRPr>
      </a:lvl2pPr>
      <a:lvl3pPr marL="900113" indent="-1984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2"/>
          </a:solidFill>
          <a:latin typeface="+mn-lt"/>
          <a:ea typeface="+mn-ea"/>
        </a:defRPr>
      </a:lvl3pPr>
      <a:lvl4pPr marL="1079500" indent="2921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4" name="Group 22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6" name="Picture 14" descr="2"/>
              <p:cNvPicPr>
                <a:picLocks noChangeAspect="1" noChangeArrowheads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46" cy="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7" name="Picture 21" descr="GYY2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97"/>
                <a:ext cx="5760" cy="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55" name="Picture 26" descr="image 1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102"/>
              <a:ext cx="454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9700" y="6453188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6A9311-C591-48A5-829B-83708D8C1648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205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846263"/>
            <a:ext cx="77755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2053" name="Straight Connector 5"/>
          <p:cNvCxnSpPr>
            <a:cxnSpLocks noChangeShapeType="1"/>
          </p:cNvCxnSpPr>
          <p:nvPr/>
        </p:nvCxnSpPr>
        <p:spPr bwMode="auto">
          <a:xfrm>
            <a:off x="179388" y="6308725"/>
            <a:ext cx="8743950" cy="0"/>
          </a:xfrm>
          <a:prstGeom prst="line">
            <a:avLst/>
          </a:prstGeom>
          <a:noFill/>
          <a:ln w="19050" algn="ctr">
            <a:solidFill>
              <a:srgbClr val="00AAF0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3213" y="138113"/>
            <a:ext cx="82296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 style du titre</a:t>
            </a:r>
            <a:endParaRPr lang="en-US" altLang="zh-CN" smtClean="0"/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11163" y="1012825"/>
            <a:ext cx="82296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les styles du texte du masque</a:t>
            </a:r>
          </a:p>
          <a:p>
            <a:pPr lvl="1"/>
            <a:r>
              <a:rPr lang="fr-FR" altLang="zh-CN" smtClean="0"/>
              <a:t>Deuxième niveau</a:t>
            </a:r>
          </a:p>
          <a:p>
            <a:pPr lvl="2"/>
            <a:r>
              <a:rPr lang="fr-FR" altLang="zh-CN" smtClean="0"/>
              <a:t>Troisième niveau</a:t>
            </a:r>
          </a:p>
          <a:p>
            <a:pPr lvl="3"/>
            <a:r>
              <a:rPr lang="fr-FR" altLang="zh-CN" smtClean="0"/>
              <a:t>Quatrième niveau</a:t>
            </a:r>
          </a:p>
          <a:p>
            <a:pPr lvl="4"/>
            <a:r>
              <a:rPr lang="fr-FR" altLang="zh-CN" smtClean="0"/>
              <a:t>Cinquième niveau</a:t>
            </a:r>
            <a:endParaRPr lang="en-US" altLang="zh-CN" smtClean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 anchor="t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E421F5D-43B8-4F59-8536-908817E3856C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3" r:id="rId1"/>
    <p:sldLayoutId id="2147484904" r:id="rId2"/>
    <p:sldLayoutId id="2147484905" r:id="rId3"/>
    <p:sldLayoutId id="2147484906" r:id="rId4"/>
    <p:sldLayoutId id="2147484907" r:id="rId5"/>
    <p:sldLayoutId id="2147484908" r:id="rId6"/>
    <p:sldLayoutId id="2147484909" r:id="rId7"/>
    <p:sldLayoutId id="2147484910" r:id="rId8"/>
    <p:sldLayoutId id="2147484911" r:id="rId9"/>
    <p:sldLayoutId id="2147484912" r:id="rId10"/>
    <p:sldLayoutId id="2147484913" r:id="rId11"/>
    <p:sldLayoutId id="2147484921" r:id="rId12"/>
    <p:sldLayoutId id="2147484932" r:id="rId13"/>
    <p:sldLayoutId id="2147484933" r:id="rId14"/>
    <p:sldLayoutId id="2147484937" r:id="rId15"/>
    <p:sldLayoutId id="2147484938" r:id="rId16"/>
    <p:sldLayoutId id="2147484939" r:id="rId17"/>
    <p:sldLayoutId id="2147484941" r:id="rId18"/>
    <p:sldLayoutId id="2147484942" r:id="rId19"/>
    <p:sldLayoutId id="2147484943" r:id="rId20"/>
    <p:sldLayoutId id="2147484944" r:id="rId21"/>
    <p:sldLayoutId id="2147484945" r:id="rId22"/>
    <p:sldLayoutId id="2147484946" r:id="rId23"/>
    <p:sldLayoutId id="2147484947" r:id="rId2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chart" Target="../charts/chart2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11" Type="http://schemas.openxmlformats.org/officeDocument/2006/relationships/image" Target="../media/image83.jp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microsoft.com/office/2007/relationships/diagramDrawing" Target="../diagrams/drawing6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107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106.jpeg"/><Relationship Id="rId9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wmf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Relationship Id="rId9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64.png"/><Relationship Id="rId1" Type="http://schemas.openxmlformats.org/officeDocument/2006/relationships/tags" Target="../tags/tag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image" Target="../media/image165.jpeg"/><Relationship Id="rId7" Type="http://schemas.openxmlformats.org/officeDocument/2006/relationships/image" Target="../media/image199.png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8.png"/><Relationship Id="rId11" Type="http://schemas.openxmlformats.org/officeDocument/2006/relationships/diagramColors" Target="../diagrams/colors8.xml"/><Relationship Id="rId5" Type="http://schemas.openxmlformats.org/officeDocument/2006/relationships/image" Target="../media/image197.png"/><Relationship Id="rId10" Type="http://schemas.openxmlformats.org/officeDocument/2006/relationships/diagramQuickStyle" Target="../diagrams/quickStyle8.xml"/><Relationship Id="rId4" Type="http://schemas.microsoft.com/office/2007/relationships/hdphoto" Target="../media/hdphoto3.wdp"/><Relationship Id="rId9" Type="http://schemas.openxmlformats.org/officeDocument/2006/relationships/diagramLayout" Target="../diagrams/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10" Type="http://schemas.openxmlformats.org/officeDocument/2006/relationships/image" Target="../media/image30.png"/><Relationship Id="rId4" Type="http://schemas.openxmlformats.org/officeDocument/2006/relationships/image" Target="../media/image25.jp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7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235098" y="2132856"/>
            <a:ext cx="7017268" cy="1262688"/>
          </a:xfrm>
        </p:spPr>
        <p:txBody>
          <a:bodyPr/>
          <a:lstStyle/>
          <a:p>
            <a:r>
              <a:rPr lang="zh-CN" altLang="en-US" sz="3200" dirty="0" smtClean="0"/>
              <a:t>平价上网时代</a:t>
            </a:r>
            <a:r>
              <a:rPr lang="zh-CN" altLang="en-US" sz="3200" dirty="0" smtClean="0"/>
              <a:t>下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/>
              <a:t>高效双玻组件创新应用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endParaRPr lang="en-US" dirty="0"/>
          </a:p>
        </p:txBody>
      </p:sp>
      <p:sp>
        <p:nvSpPr>
          <p:cNvPr id="9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192297" y="3068960"/>
            <a:ext cx="4443942" cy="1014664"/>
          </a:xfrm>
        </p:spPr>
        <p:txBody>
          <a:bodyPr/>
          <a:lstStyle/>
          <a:p>
            <a:endParaRPr lang="en-US" altLang="zh-CN" i="0" dirty="0" smtClean="0"/>
          </a:p>
          <a:p>
            <a:r>
              <a:rPr lang="zh-CN" altLang="en-US" i="0" dirty="0" smtClean="0"/>
              <a:t>产品市场部 王浩 </a:t>
            </a:r>
            <a:endParaRPr lang="en-US" altLang="zh-CN" i="0" dirty="0" smtClean="0"/>
          </a:p>
          <a:p>
            <a:endParaRPr lang="en-US" altLang="zh-CN" i="0" dirty="0" smtClean="0"/>
          </a:p>
          <a:p>
            <a:r>
              <a:rPr lang="en-US" altLang="zh-CN" i="0" dirty="0" smtClean="0"/>
              <a:t>2016</a:t>
            </a:r>
            <a:r>
              <a:rPr lang="zh-CN" altLang="en-US" i="0" dirty="0" smtClean="0"/>
              <a:t>年</a:t>
            </a:r>
            <a:r>
              <a:rPr lang="en-US" altLang="zh-CN" i="0" dirty="0"/>
              <a:t>9</a:t>
            </a:r>
            <a:r>
              <a:rPr lang="zh-CN" altLang="en-US" i="0" dirty="0" smtClean="0"/>
              <a:t>月</a:t>
            </a:r>
            <a:endParaRPr lang="zh-CN" altLang="en-US" i="0" dirty="0"/>
          </a:p>
        </p:txBody>
      </p:sp>
    </p:spTree>
    <p:extLst>
      <p:ext uri="{BB962C8B-B14F-4D97-AF65-F5344CB8AC3E}">
        <p14:creationId xmlns:p14="http://schemas.microsoft.com/office/powerpoint/2010/main" val="27739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表 10"/>
          <p:cNvGraphicFramePr/>
          <p:nvPr>
            <p:extLst>
              <p:ext uri="{D42A27DB-BD31-4B8C-83A1-F6EECF244321}">
                <p14:modId xmlns:p14="http://schemas.microsoft.com/office/powerpoint/2010/main" val="88952419"/>
              </p:ext>
            </p:extLst>
          </p:nvPr>
        </p:nvGraphicFramePr>
        <p:xfrm>
          <a:off x="3059832" y="285293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4" name="组合 23"/>
          <p:cNvGrpSpPr/>
          <p:nvPr/>
        </p:nvGrpSpPr>
        <p:grpSpPr>
          <a:xfrm>
            <a:off x="3184148" y="3429000"/>
            <a:ext cx="5971684" cy="3320752"/>
            <a:chOff x="3172316" y="3573016"/>
            <a:chExt cx="5971684" cy="3320752"/>
          </a:xfrm>
        </p:grpSpPr>
        <p:sp>
          <p:nvSpPr>
            <p:cNvPr id="15" name="矩形 14"/>
            <p:cNvSpPr/>
            <p:nvPr/>
          </p:nvSpPr>
          <p:spPr>
            <a:xfrm>
              <a:off x="8532440" y="4333572"/>
              <a:ext cx="611560" cy="14401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172400" y="4486532"/>
              <a:ext cx="971600" cy="14401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668344" y="4653136"/>
              <a:ext cx="1475656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endParaRPr>
            </a:p>
          </p:txBody>
        </p:sp>
        <p:graphicFrame>
          <p:nvGraphicFramePr>
            <p:cNvPr id="21" name="图示 20"/>
            <p:cNvGraphicFramePr/>
            <p:nvPr>
              <p:extLst>
                <p:ext uri="{D42A27DB-BD31-4B8C-83A1-F6EECF244321}">
                  <p14:modId xmlns:p14="http://schemas.microsoft.com/office/powerpoint/2010/main" val="1998156269"/>
                </p:ext>
              </p:extLst>
            </p:nvPr>
          </p:nvGraphicFramePr>
          <p:xfrm>
            <a:off x="4684488" y="4005064"/>
            <a:ext cx="2543944" cy="26800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23" name="直接连接符 22"/>
            <p:cNvCxnSpPr/>
            <p:nvPr/>
          </p:nvCxnSpPr>
          <p:spPr>
            <a:xfrm flipV="1">
              <a:off x="3172316" y="3573016"/>
              <a:ext cx="0" cy="332075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zh-CN" altLang="en-US" sz="2400" b="1" dirty="0" smtClean="0">
                <a:latin typeface="+mn-ea"/>
              </a:rPr>
              <a:t>良率提升带来双玻组件应用范围上的延伸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2294738898"/>
              </p:ext>
            </p:extLst>
          </p:nvPr>
        </p:nvGraphicFramePr>
        <p:xfrm>
          <a:off x="179512" y="1052736"/>
          <a:ext cx="367240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图表 11"/>
          <p:cNvGraphicFramePr/>
          <p:nvPr>
            <p:extLst>
              <p:ext uri="{D42A27DB-BD31-4B8C-83A1-F6EECF244321}">
                <p14:modId xmlns:p14="http://schemas.microsoft.com/office/powerpoint/2010/main" val="365963823"/>
              </p:ext>
            </p:extLst>
          </p:nvPr>
        </p:nvGraphicFramePr>
        <p:xfrm>
          <a:off x="3851920" y="836712"/>
          <a:ext cx="5735124" cy="281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19" name="直接连接符 18"/>
          <p:cNvCxnSpPr/>
          <p:nvPr/>
        </p:nvCxnSpPr>
        <p:spPr>
          <a:xfrm>
            <a:off x="3199914" y="6741368"/>
            <a:ext cx="594015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5620176" y="5541039"/>
            <a:ext cx="3416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旧时王谢堂前燕</a:t>
            </a:r>
            <a:endParaRPr lang="en-US" altLang="zh-CN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zh-CN" alt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飞入寻常百姓家</a:t>
            </a:r>
            <a:endParaRPr lang="zh-CN" alt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53645" y="1988840"/>
            <a:ext cx="447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600" dirty="0">
                <a:solidFill>
                  <a:prstClr val="black"/>
                </a:solidFill>
                <a:latin typeface="Verdana"/>
                <a:ea typeface="微软雅黑"/>
              </a:rPr>
              <a:t>铝边框</a:t>
            </a:r>
            <a:r>
              <a:rPr kumimoji="0" lang="zh-CN" altLang="en-US" sz="1600" dirty="0" smtClean="0">
                <a:solidFill>
                  <a:prstClr val="black"/>
                </a:solidFill>
                <a:latin typeface="Verdana"/>
                <a:ea typeface="微软雅黑"/>
              </a:rPr>
              <a:t>占组件非硅成本比例最大</a:t>
            </a:r>
            <a:r>
              <a:rPr kumimoji="0" lang="zh-CN" altLang="en-US" sz="1600" dirty="0">
                <a:solidFill>
                  <a:prstClr val="black"/>
                </a:solidFill>
                <a:latin typeface="Verdana"/>
                <a:ea typeface="微软雅黑"/>
              </a:rPr>
              <a:t>：</a:t>
            </a:r>
            <a:r>
              <a:rPr kumimoji="0" lang="en-US" altLang="zh-CN" sz="1600" dirty="0" smtClean="0">
                <a:solidFill>
                  <a:prstClr val="black"/>
                </a:solidFill>
                <a:latin typeface="Verdana"/>
                <a:ea typeface="微软雅黑"/>
              </a:rPr>
              <a:t>21%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600" dirty="0" smtClean="0">
                <a:solidFill>
                  <a:prstClr val="black"/>
                </a:solidFill>
                <a:latin typeface="Verdana"/>
                <a:ea typeface="微软雅黑"/>
              </a:rPr>
              <a:t>组件非硅材料大约占总成本的</a:t>
            </a:r>
            <a:r>
              <a:rPr kumimoji="0" lang="en-US" altLang="zh-CN" sz="1600" dirty="0" smtClean="0">
                <a:solidFill>
                  <a:prstClr val="black"/>
                </a:solidFill>
                <a:latin typeface="Verdana"/>
                <a:ea typeface="微软雅黑"/>
              </a:rPr>
              <a:t>33%</a:t>
            </a:r>
          </a:p>
        </p:txBody>
      </p:sp>
      <p:graphicFrame>
        <p:nvGraphicFramePr>
          <p:cNvPr id="10" name="图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622475"/>
              </p:ext>
            </p:extLst>
          </p:nvPr>
        </p:nvGraphicFramePr>
        <p:xfrm>
          <a:off x="25896" y="1124744"/>
          <a:ext cx="5250212" cy="416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12876" y="5034662"/>
            <a:ext cx="2095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600" dirty="0" smtClean="0">
                <a:solidFill>
                  <a:prstClr val="black"/>
                </a:solidFill>
                <a:latin typeface="Verdana"/>
                <a:ea typeface="微软雅黑"/>
              </a:rPr>
              <a:t>组件非硅成本比例</a:t>
            </a:r>
            <a:endParaRPr kumimoji="0" lang="en-US" altLang="zh-CN" sz="1600" dirty="0">
              <a:solidFill>
                <a:prstClr val="black"/>
              </a:solidFill>
              <a:latin typeface="Verdana"/>
              <a:ea typeface="微软雅黑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72000" y="3501008"/>
            <a:ext cx="4458966" cy="792088"/>
            <a:chOff x="4685034" y="3501008"/>
            <a:chExt cx="4458966" cy="1584176"/>
          </a:xfrm>
        </p:grpSpPr>
        <p:sp>
          <p:nvSpPr>
            <p:cNvPr id="5" name="圆角矩形 4"/>
            <p:cNvSpPr/>
            <p:nvPr/>
          </p:nvSpPr>
          <p:spPr>
            <a:xfrm>
              <a:off x="4685034" y="3501008"/>
              <a:ext cx="4458966" cy="158417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29051" y="3595082"/>
              <a:ext cx="4199334" cy="110799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l"/>
              </a:pPr>
              <a:r>
                <a:rPr kumimoji="0" lang="zh-CN" altLang="en-US" sz="2000" b="1" dirty="0">
                  <a:solidFill>
                    <a:srgbClr val="FF0000"/>
                  </a:solidFill>
                  <a:latin typeface="Verdana"/>
                  <a:ea typeface="微软雅黑"/>
                </a:rPr>
                <a:t>铝</a:t>
              </a:r>
              <a:r>
                <a:rPr kumimoji="0" lang="zh-CN" altLang="en-US" sz="2000" b="1" dirty="0" smtClean="0">
                  <a:solidFill>
                    <a:srgbClr val="FF0000"/>
                  </a:solidFill>
                  <a:latin typeface="Verdana"/>
                  <a:ea typeface="微软雅黑"/>
                </a:rPr>
                <a:t>边框大约占总成本的</a:t>
              </a:r>
              <a:r>
                <a:rPr kumimoji="0" lang="en-US" altLang="zh-CN" sz="2000" b="1" dirty="0" smtClean="0">
                  <a:solidFill>
                    <a:srgbClr val="FF0000"/>
                  </a:solidFill>
                  <a:latin typeface="Verdana"/>
                  <a:ea typeface="微软雅黑"/>
                </a:rPr>
                <a:t>7%</a:t>
              </a:r>
            </a:p>
          </p:txBody>
        </p:sp>
      </p:grpSp>
      <p:sp>
        <p:nvSpPr>
          <p:cNvPr id="11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zh-CN" altLang="en-US" sz="2400" b="1" dirty="0" smtClean="0">
                <a:latin typeface="+mn-ea"/>
              </a:rPr>
              <a:t>成本结构</a:t>
            </a:r>
            <a:r>
              <a:rPr lang="zh-CN" altLang="en-US" sz="2400" b="1" dirty="0">
                <a:latin typeface="+mn-ea"/>
              </a:rPr>
              <a:t>预示</a:t>
            </a:r>
            <a:r>
              <a:rPr lang="zh-CN" altLang="en-US" sz="2400" b="1" dirty="0" smtClean="0">
                <a:latin typeface="+mn-ea"/>
              </a:rPr>
              <a:t>了价格有进一步下降的空间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5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7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双玻组件应用多样性</a:t>
            </a:r>
            <a:endParaRPr lang="en-US" altLang="zh-CN" sz="2400" b="1" dirty="0">
              <a:latin typeface="+mn-ea"/>
            </a:endParaRPr>
          </a:p>
        </p:txBody>
      </p:sp>
      <p:pic>
        <p:nvPicPr>
          <p:cNvPr id="1027" name="图片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"/>
          <a:stretch>
            <a:fillRect/>
          </a:stretch>
        </p:blipFill>
        <p:spPr bwMode="auto">
          <a:xfrm>
            <a:off x="208811" y="1312438"/>
            <a:ext cx="2155884" cy="16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图片 2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02" y="1309856"/>
            <a:ext cx="2155884" cy="16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7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690"/>
          <a:stretch>
            <a:fillRect/>
          </a:stretch>
        </p:blipFill>
        <p:spPr bwMode="auto">
          <a:xfrm>
            <a:off x="4582419" y="1309856"/>
            <a:ext cx="2155884" cy="16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7" name="图片 1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/>
        </p:blipFill>
        <p:spPr bwMode="auto">
          <a:xfrm>
            <a:off x="6767062" y="1312438"/>
            <a:ext cx="2160240" cy="1681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261179" y="3356992"/>
            <a:ext cx="8631301" cy="2546686"/>
            <a:chOff x="291312" y="3918744"/>
            <a:chExt cx="8631301" cy="1993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91312" y="3918744"/>
              <a:ext cx="8631301" cy="1993277"/>
              <a:chOff x="-534815" y="2924251"/>
              <a:chExt cx="8631301" cy="1993277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-534815" y="2924251"/>
                <a:ext cx="8631301" cy="1904559"/>
              </a:xfrm>
              <a:prstGeom prst="round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-534815" y="3070291"/>
                <a:ext cx="8631300" cy="1847237"/>
                <a:chOff x="-572460" y="4899091"/>
                <a:chExt cx="8631300" cy="1847237"/>
              </a:xfrm>
            </p:grpSpPr>
            <p:sp>
              <p:nvSpPr>
                <p:cNvPr id="28" name="Rektangel 98"/>
                <p:cNvSpPr>
                  <a:spLocks noChangeArrowheads="1"/>
                </p:cNvSpPr>
                <p:nvPr/>
              </p:nvSpPr>
              <p:spPr bwMode="auto">
                <a:xfrm>
                  <a:off x="3738361" y="4899091"/>
                  <a:ext cx="2272555" cy="4119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801688">
                    <a:lnSpc>
                      <a:spcPts val="1500"/>
                    </a:lnSpc>
                    <a:spcBef>
                      <a:spcPct val="20000"/>
                    </a:spcBef>
                  </a:pPr>
                  <a:r>
                    <a:rPr lang="zh-CN" altLang="en-US" sz="1600" b="1" noProof="1">
                      <a:solidFill>
                        <a:srgbClr val="080808"/>
                      </a:solidFill>
                      <a:ea typeface="ＭＳ Ｐゴシック" charset="-128"/>
                      <a:cs typeface="Arial" charset="0"/>
                    </a:rPr>
                    <a:t>特点：抗水汽、调光保温</a:t>
                  </a:r>
                  <a:endParaRPr lang="en-US" altLang="zh-CN" sz="1600" b="1" noProof="1">
                    <a:solidFill>
                      <a:srgbClr val="080808"/>
                    </a:solidFill>
                    <a:ea typeface="ＭＳ Ｐゴシック" charset="-128"/>
                    <a:cs typeface="Arial" charset="0"/>
                  </a:endParaRPr>
                </a:p>
                <a:p>
                  <a:pPr defTabSz="801688">
                    <a:lnSpc>
                      <a:spcPts val="1500"/>
                    </a:lnSpc>
                    <a:spcBef>
                      <a:spcPct val="20000"/>
                    </a:spcBef>
                  </a:pPr>
                  <a:r>
                    <a:rPr lang="zh-CN" altLang="en-US" sz="1600" b="1" noProof="1">
                      <a:solidFill>
                        <a:srgbClr val="080808"/>
                      </a:solidFill>
                      <a:ea typeface="ＭＳ Ｐゴシック" charset="-128"/>
                      <a:cs typeface="Arial" charset="0"/>
                    </a:rPr>
                    <a:t>项目：华中农业项目</a:t>
                  </a:r>
                  <a:endParaRPr lang="en-US" sz="1600" b="1" noProof="1">
                    <a:solidFill>
                      <a:srgbClr val="080808"/>
                    </a:solidFill>
                    <a:ea typeface="ＭＳ Ｐゴシック" charset="-128"/>
                    <a:cs typeface="Arial" charset="0"/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-572460" y="4899091"/>
                  <a:ext cx="8631300" cy="1847237"/>
                  <a:chOff x="-572460" y="4670491"/>
                  <a:chExt cx="8631300" cy="1847237"/>
                </a:xfrm>
              </p:grpSpPr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-572460" y="4670491"/>
                    <a:ext cx="8417920" cy="1847237"/>
                    <a:chOff x="-750239" y="3247744"/>
                    <a:chExt cx="8778407" cy="3917483"/>
                  </a:xfrm>
                </p:grpSpPr>
                <p:grpSp>
                  <p:nvGrpSpPr>
                    <p:cNvPr id="32" name="Gruppe 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562130" y="4576213"/>
                      <a:ext cx="8590298" cy="1191211"/>
                      <a:chOff x="-523621" y="3073805"/>
                      <a:chExt cx="8590418" cy="1191211"/>
                    </a:xfrm>
                  </p:grpSpPr>
                  <p:sp>
                    <p:nvSpPr>
                      <p:cNvPr id="39" name="Pentagon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1978" y="3073805"/>
                        <a:ext cx="2064819" cy="1191211"/>
                      </a:xfrm>
                      <a:prstGeom prst="homePlate">
                        <a:avLst>
                          <a:gd name="adj" fmla="val 40317"/>
                        </a:avLst>
                      </a:prstGeom>
                      <a:solidFill>
                        <a:schemeClr val="accent1"/>
                      </a:solidFill>
                      <a:ln w="1905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 algn="ctr"/>
                        <a:r>
                          <a:rPr lang="zh-CN" altLang="en-US" b="1" noProof="1" smtClean="0">
                            <a:solidFill>
                              <a:srgbClr val="000000"/>
                            </a:solidFill>
                            <a:ea typeface="ＭＳ Ｐゴシック" charset="-128"/>
                          </a:rPr>
                          <a:t>屋顶光伏</a:t>
                        </a:r>
                      </a:p>
                    </p:txBody>
                  </p:sp>
                  <p:grpSp>
                    <p:nvGrpSpPr>
                      <p:cNvPr id="40" name="Gruppe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523621" y="3092260"/>
                        <a:ext cx="6415220" cy="1125010"/>
                        <a:chOff x="-523621" y="3093565"/>
                        <a:chExt cx="6415220" cy="1125010"/>
                      </a:xfrm>
                    </p:grpSpPr>
                    <p:sp>
                      <p:nvSpPr>
                        <p:cNvPr id="41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523621" y="3093565"/>
                          <a:ext cx="2064820" cy="112500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19050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anchor="ctr"/>
                        <a:lstStyle/>
                        <a:p>
                          <a:pPr indent="-342900" algn="ctr"/>
                          <a:r>
                            <a:rPr lang="zh-CN" altLang="en-US" b="1" noProof="1" smtClean="0">
                              <a:solidFill>
                                <a:srgbClr val="000000"/>
                              </a:solidFill>
                              <a:ea typeface="ＭＳ Ｐゴシック" charset="-128"/>
                            </a:rPr>
                            <a:t>湖泊、鱼塘、沿海</a:t>
                          </a:r>
                        </a:p>
                      </p:txBody>
                    </p:sp>
                    <p:sp>
                      <p:nvSpPr>
                        <p:cNvPr id="42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1578" y="3093565"/>
                          <a:ext cx="2064821" cy="112501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19050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anchor="ctr"/>
                        <a:lstStyle/>
                        <a:p>
                          <a:pPr indent="-342900" algn="ctr"/>
                          <a:r>
                            <a:rPr lang="zh-CN" altLang="en-US" b="1" noProof="1" smtClean="0">
                              <a:solidFill>
                                <a:srgbClr val="000000"/>
                              </a:solidFill>
                              <a:ea typeface="ＭＳ Ｐゴシック" charset="-128"/>
                            </a:rPr>
                            <a:t>大型地面电站</a:t>
                          </a:r>
                        </a:p>
                      </p:txBody>
                    </p:sp>
                    <p:sp>
                      <p:nvSpPr>
                        <p:cNvPr id="43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26778" y="3093565"/>
                          <a:ext cx="2064821" cy="112501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19050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anchor="ctr"/>
                        <a:lstStyle/>
                        <a:p>
                          <a:pPr indent="-342900" algn="ctr"/>
                          <a:r>
                            <a:rPr lang="zh-CN" altLang="en-US" b="1" noProof="1" smtClean="0">
                              <a:solidFill>
                                <a:srgbClr val="000000"/>
                              </a:solidFill>
                              <a:ea typeface="ＭＳ Ｐゴシック" charset="-128"/>
                            </a:rPr>
                            <a:t>农业光伏</a:t>
                          </a:r>
                        </a:p>
                      </p:txBody>
                    </p:sp>
                  </p:grpSp>
                </p:grpSp>
                <p:sp>
                  <p:nvSpPr>
                    <p:cNvPr id="33" name="Rektange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750239" y="3247744"/>
                      <a:ext cx="2628208" cy="1116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defTabSz="801688">
                        <a:lnSpc>
                          <a:spcPts val="1500"/>
                        </a:lnSpc>
                        <a:spcBef>
                          <a:spcPct val="20000"/>
                        </a:spcBef>
                      </a:pPr>
                      <a:r>
                        <a:rPr lang="zh-CN" altLang="en-US" sz="1600" b="1" noProof="1" smtClean="0">
                          <a:solidFill>
                            <a:srgbClr val="080808"/>
                          </a:solidFill>
                          <a:ea typeface="ＭＳ Ｐゴシック" charset="-128"/>
                          <a:cs typeface="Arial" charset="0"/>
                        </a:rPr>
                        <a:t>特点：抗水汽、抗盐雾</a:t>
                      </a:r>
                      <a:endParaRPr lang="en-US" altLang="zh-CN" sz="1600" b="1" noProof="1" smtClean="0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endParaRPr>
                    </a:p>
                    <a:p>
                      <a:pPr defTabSz="801688">
                        <a:lnSpc>
                          <a:spcPts val="1500"/>
                        </a:lnSpc>
                        <a:spcBef>
                          <a:spcPct val="20000"/>
                        </a:spcBef>
                      </a:pPr>
                      <a:r>
                        <a:rPr lang="zh-CN" altLang="en-US" sz="1600" b="1" noProof="1" smtClean="0">
                          <a:solidFill>
                            <a:srgbClr val="080808"/>
                          </a:solidFill>
                          <a:ea typeface="ＭＳ Ｐゴシック" charset="-128"/>
                          <a:cs typeface="Arial" charset="0"/>
                        </a:rPr>
                        <a:t>项目：盐城、海上平台</a:t>
                      </a:r>
                      <a:endParaRPr lang="en-US" sz="1600" b="1" noProof="1" smtClean="0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34" name="Nedadgående pi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008" y="4179648"/>
                      <a:ext cx="250825" cy="538164"/>
                    </a:xfrm>
                    <a:prstGeom prst="downArrow">
                      <a:avLst>
                        <a:gd name="adj1" fmla="val 50000"/>
                        <a:gd name="adj2" fmla="val 50004"/>
                      </a:avLst>
                    </a:prstGeom>
                    <a:solidFill>
                      <a:srgbClr val="00B05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38100" dir="5400000" algn="t" rotWithShape="0">
                        <a:srgbClr val="000000">
                          <a:alpha val="39998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indent="-342900" algn="ctr" defTabSz="457200">
                        <a:buFont typeface="Calibri" charset="0"/>
                        <a:buAutoNum type="arabicPeriod"/>
                      </a:pPr>
                      <a:endParaRPr lang="en-US" smtClean="0">
                        <a:solidFill>
                          <a:srgbClr val="FFFFFF"/>
                        </a:solidFill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35" name="Rektange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346" y="6099679"/>
                      <a:ext cx="2542526" cy="10655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defTabSz="801688">
                        <a:lnSpc>
                          <a:spcPts val="1400"/>
                        </a:lnSpc>
                        <a:spcBef>
                          <a:spcPct val="20000"/>
                        </a:spcBef>
                      </a:pPr>
                      <a:r>
                        <a:rPr lang="zh-CN" altLang="en-US" sz="1600" b="1" noProof="1" smtClean="0">
                          <a:solidFill>
                            <a:srgbClr val="080808"/>
                          </a:solidFill>
                          <a:ea typeface="ＭＳ Ｐゴシック" charset="-128"/>
                          <a:cs typeface="Arial" charset="0"/>
                        </a:rPr>
                        <a:t>特点：抗打磨、耐紫外</a:t>
                      </a:r>
                      <a:endParaRPr lang="en-US" altLang="zh-CN" sz="1600" b="1" noProof="1" smtClean="0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endParaRPr>
                    </a:p>
                    <a:p>
                      <a:pPr defTabSz="801688">
                        <a:lnSpc>
                          <a:spcPts val="1400"/>
                        </a:lnSpc>
                        <a:spcBef>
                          <a:spcPct val="20000"/>
                        </a:spcBef>
                      </a:pPr>
                      <a:r>
                        <a:rPr lang="zh-CN" altLang="en-US" sz="1600" b="1" noProof="1" smtClean="0">
                          <a:solidFill>
                            <a:srgbClr val="080808"/>
                          </a:solidFill>
                          <a:ea typeface="ＭＳ Ｐゴシック" charset="-128"/>
                          <a:cs typeface="Arial" charset="0"/>
                        </a:rPr>
                        <a:t>项目：地面电站项目</a:t>
                      </a:r>
                      <a:endParaRPr lang="en-US" sz="1600" b="1" noProof="1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36" name="Nedadgående pil 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20815" y="5504824"/>
                      <a:ext cx="249237" cy="538164"/>
                    </a:xfrm>
                    <a:prstGeom prst="downArrow">
                      <a:avLst>
                        <a:gd name="adj1" fmla="val 50000"/>
                        <a:gd name="adj2" fmla="val 50002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38100" dir="5400000" algn="t" rotWithShape="0">
                        <a:srgbClr val="000000">
                          <a:alpha val="39998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indent="-342900" algn="ctr" defTabSz="457200">
                        <a:buFont typeface="Calibri" charset="0"/>
                        <a:buAutoNum type="arabicPeriod"/>
                      </a:pPr>
                      <a:endParaRPr lang="en-US" smtClean="0">
                        <a:solidFill>
                          <a:srgbClr val="FFFFFF"/>
                        </a:solidFill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37" name="Rektange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6152" y="3450556"/>
                      <a:ext cx="1954213" cy="6527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defTabSz="801688">
                        <a:spcBef>
                          <a:spcPct val="20000"/>
                        </a:spcBef>
                      </a:pPr>
                      <a:endParaRPr lang="en-US" sz="1400" b="1" noProof="1" smtClean="0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38" name="Nedadgående pil 99"/>
                    <p:cNvSpPr>
                      <a:spLocks noChangeArrowheads="1"/>
                    </p:cNvSpPr>
                    <p:nvPr/>
                  </p:nvSpPr>
                  <p:spPr bwMode="auto">
                    <a:xfrm rot="10800000" flipH="1" flipV="1">
                      <a:off x="4676622" y="4240784"/>
                      <a:ext cx="249238" cy="538164"/>
                    </a:xfrm>
                    <a:prstGeom prst="downArrow">
                      <a:avLst>
                        <a:gd name="adj1" fmla="val 50000"/>
                        <a:gd name="adj2" fmla="val 50002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rgbClr val="ED1C24"/>
                      </a:solidFill>
                      <a:miter lim="800000"/>
                      <a:headEnd/>
                      <a:tailEnd/>
                    </a:ln>
                    <a:effectLst>
                      <a:outerShdw blurRad="63500" dist="38100" dir="5400000" algn="t" rotWithShape="0">
                        <a:srgbClr val="000000">
                          <a:alpha val="39998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indent="-342900" algn="ctr" defTabSz="457200">
                        <a:buFont typeface="Calibri" charset="0"/>
                        <a:buAutoNum type="arabicPeriod"/>
                      </a:pPr>
                      <a:endParaRPr lang="en-US" smtClean="0">
                        <a:solidFill>
                          <a:srgbClr val="FFFFFF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31" name="Rektangel 98"/>
                  <p:cNvSpPr>
                    <a:spLocks noChangeArrowheads="1"/>
                  </p:cNvSpPr>
                  <p:nvPr/>
                </p:nvSpPr>
                <p:spPr bwMode="auto">
                  <a:xfrm>
                    <a:off x="5581283" y="6010697"/>
                    <a:ext cx="2477557" cy="500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defTabSz="801688">
                      <a:lnSpc>
                        <a:spcPts val="1400"/>
                      </a:lnSpc>
                      <a:spcBef>
                        <a:spcPct val="20000"/>
                      </a:spcBef>
                    </a:pPr>
                    <a:r>
                      <a:rPr lang="zh-CN" altLang="en-US" sz="1600" b="1" noProof="1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rPr>
                      <a:t>特点：不积灰不积雪、美观</a:t>
                    </a:r>
                    <a:endParaRPr lang="en-US" altLang="zh-CN" sz="1600" b="1" noProof="1">
                      <a:solidFill>
                        <a:srgbClr val="080808"/>
                      </a:solidFill>
                      <a:ea typeface="ＭＳ Ｐゴシック" charset="-128"/>
                      <a:cs typeface="Arial" charset="0"/>
                    </a:endParaRPr>
                  </a:p>
                  <a:p>
                    <a:pPr defTabSz="801688">
                      <a:lnSpc>
                        <a:spcPts val="1400"/>
                      </a:lnSpc>
                      <a:spcBef>
                        <a:spcPct val="20000"/>
                      </a:spcBef>
                    </a:pPr>
                    <a:r>
                      <a:rPr lang="zh-CN" altLang="en-US" sz="1600" b="1" noProof="1">
                        <a:solidFill>
                          <a:srgbClr val="080808"/>
                        </a:solidFill>
                        <a:ea typeface="ＭＳ Ｐゴシック" charset="-128"/>
                        <a:cs typeface="Arial" charset="0"/>
                      </a:rPr>
                      <a:t>项目：工商业屋顶、住宅</a:t>
                    </a:r>
                    <a:endParaRPr lang="en-US" sz="1600" b="1" noProof="1">
                      <a:solidFill>
                        <a:srgbClr val="080808"/>
                      </a:solidFill>
                      <a:ea typeface="ＭＳ Ｐゴシック" charset="-128"/>
                      <a:cs typeface="Arial" charset="0"/>
                    </a:endParaRPr>
                  </a:p>
                </p:txBody>
              </p:sp>
            </p:grpSp>
          </p:grpSp>
        </p:grpSp>
        <p:sp>
          <p:nvSpPr>
            <p:cNvPr id="25" name="Nedadgående pil 92"/>
            <p:cNvSpPr>
              <a:spLocks noChangeArrowheads="1"/>
            </p:cNvSpPr>
            <p:nvPr/>
          </p:nvSpPr>
          <p:spPr bwMode="auto">
            <a:xfrm flipV="1">
              <a:off x="7564334" y="5151226"/>
              <a:ext cx="239002" cy="253764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indent="-342900" algn="ctr" defTabSz="457200">
                <a:buFont typeface="Calibri" charset="0"/>
                <a:buAutoNum type="arabicPeriod"/>
              </a:pPr>
              <a:endParaRPr lang="en-US" smtClean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44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1"/>
          <p:cNvCxnSpPr/>
          <p:nvPr/>
        </p:nvCxnSpPr>
        <p:spPr>
          <a:xfrm>
            <a:off x="898954" y="3861048"/>
            <a:ext cx="772960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5"/>
          <p:cNvSpPr/>
          <p:nvPr/>
        </p:nvSpPr>
        <p:spPr>
          <a:xfrm>
            <a:off x="1482152" y="3262271"/>
            <a:ext cx="921973" cy="364837"/>
          </a:xfrm>
          <a:custGeom>
            <a:avLst/>
            <a:gdLst>
              <a:gd name="connsiteX0" fmla="*/ 0 w 1166579"/>
              <a:gd name="connsiteY0" fmla="*/ 0 h 583289"/>
              <a:gd name="connsiteX1" fmla="*/ 1166579 w 1166579"/>
              <a:gd name="connsiteY1" fmla="*/ 0 h 583289"/>
              <a:gd name="connsiteX2" fmla="*/ 1166579 w 1166579"/>
              <a:gd name="connsiteY2" fmla="*/ 583289 h 583289"/>
              <a:gd name="connsiteX3" fmla="*/ 0 w 1166579"/>
              <a:gd name="connsiteY3" fmla="*/ 583289 h 583289"/>
              <a:gd name="connsiteX4" fmla="*/ 0 w 1166579"/>
              <a:gd name="connsiteY4" fmla="*/ 0 h 58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79" h="583289">
                <a:moveTo>
                  <a:pt x="0" y="0"/>
                </a:moveTo>
                <a:lnTo>
                  <a:pt x="1166579" y="0"/>
                </a:lnTo>
                <a:lnTo>
                  <a:pt x="1166579" y="583289"/>
                </a:lnTo>
                <a:lnTo>
                  <a:pt x="0" y="583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E</a:t>
            </a:r>
            <a:r>
              <a:rPr lang="en-US" sz="2400" b="1" dirty="0" smtClean="0">
                <a:solidFill>
                  <a:schemeClr val="tx1"/>
                </a:solidFill>
              </a:rPr>
              <a:t>G5</a:t>
            </a:r>
          </a:p>
        </p:txBody>
      </p:sp>
      <p:sp>
        <p:nvSpPr>
          <p:cNvPr id="10" name="Pentagon 12"/>
          <p:cNvSpPr/>
          <p:nvPr/>
        </p:nvSpPr>
        <p:spPr>
          <a:xfrm rot="5400000">
            <a:off x="-847242" y="4441161"/>
            <a:ext cx="2918461" cy="436941"/>
          </a:xfrm>
          <a:prstGeom prst="homePlate">
            <a:avLst>
              <a:gd name="adj" fmla="val 3643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b="1" dirty="0"/>
          </a:p>
        </p:txBody>
      </p:sp>
      <p:sp>
        <p:nvSpPr>
          <p:cNvPr id="11" name="Pentagon 15"/>
          <p:cNvSpPr/>
          <p:nvPr/>
        </p:nvSpPr>
        <p:spPr>
          <a:xfrm rot="5400000">
            <a:off x="-440890" y="2054296"/>
            <a:ext cx="2080589" cy="436941"/>
          </a:xfrm>
          <a:prstGeom prst="homePlate">
            <a:avLst>
              <a:gd name="adj" fmla="val 3643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b="1" dirty="0"/>
          </a:p>
        </p:txBody>
      </p:sp>
      <p:sp>
        <p:nvSpPr>
          <p:cNvPr id="12" name="Rectangle 16"/>
          <p:cNvSpPr/>
          <p:nvPr/>
        </p:nvSpPr>
        <p:spPr>
          <a:xfrm rot="16200000">
            <a:off x="118632" y="2091175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Product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Rectangle 19"/>
          <p:cNvSpPr/>
          <p:nvPr/>
        </p:nvSpPr>
        <p:spPr>
          <a:xfrm rot="16200000">
            <a:off x="-51571" y="4475361"/>
            <a:ext cx="130195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Application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Freeform 5"/>
          <p:cNvSpPr/>
          <p:nvPr/>
        </p:nvSpPr>
        <p:spPr>
          <a:xfrm>
            <a:off x="3303289" y="3291239"/>
            <a:ext cx="921973" cy="353785"/>
          </a:xfrm>
          <a:custGeom>
            <a:avLst/>
            <a:gdLst>
              <a:gd name="connsiteX0" fmla="*/ 0 w 1166579"/>
              <a:gd name="connsiteY0" fmla="*/ 0 h 583289"/>
              <a:gd name="connsiteX1" fmla="*/ 1166579 w 1166579"/>
              <a:gd name="connsiteY1" fmla="*/ 0 h 583289"/>
              <a:gd name="connsiteX2" fmla="*/ 1166579 w 1166579"/>
              <a:gd name="connsiteY2" fmla="*/ 583289 h 583289"/>
              <a:gd name="connsiteX3" fmla="*/ 0 w 1166579"/>
              <a:gd name="connsiteY3" fmla="*/ 583289 h 583289"/>
              <a:gd name="connsiteX4" fmla="*/ 0 w 1166579"/>
              <a:gd name="connsiteY4" fmla="*/ 0 h 58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79" h="583289">
                <a:moveTo>
                  <a:pt x="0" y="0"/>
                </a:moveTo>
                <a:lnTo>
                  <a:pt x="1166579" y="0"/>
                </a:lnTo>
                <a:lnTo>
                  <a:pt x="1166579" y="583289"/>
                </a:lnTo>
                <a:lnTo>
                  <a:pt x="0" y="583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PEG14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20" name="Freeform 5"/>
          <p:cNvSpPr/>
          <p:nvPr/>
        </p:nvSpPr>
        <p:spPr>
          <a:xfrm>
            <a:off x="7183756" y="3252084"/>
            <a:ext cx="921973" cy="371440"/>
          </a:xfrm>
          <a:custGeom>
            <a:avLst/>
            <a:gdLst>
              <a:gd name="connsiteX0" fmla="*/ 0 w 1166579"/>
              <a:gd name="connsiteY0" fmla="*/ 0 h 583289"/>
              <a:gd name="connsiteX1" fmla="*/ 1166579 w 1166579"/>
              <a:gd name="connsiteY1" fmla="*/ 0 h 583289"/>
              <a:gd name="connsiteX2" fmla="*/ 1166579 w 1166579"/>
              <a:gd name="connsiteY2" fmla="*/ 583289 h 583289"/>
              <a:gd name="connsiteX3" fmla="*/ 0 w 1166579"/>
              <a:gd name="connsiteY3" fmla="*/ 583289 h 583289"/>
              <a:gd name="connsiteX4" fmla="*/ 0 w 1166579"/>
              <a:gd name="connsiteY4" fmla="*/ 0 h 58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79" h="583289">
                <a:moveTo>
                  <a:pt x="0" y="0"/>
                </a:moveTo>
                <a:lnTo>
                  <a:pt x="1166579" y="0"/>
                </a:lnTo>
                <a:lnTo>
                  <a:pt x="1166579" y="583289"/>
                </a:lnTo>
                <a:lnTo>
                  <a:pt x="0" y="583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2400" b="1" i="1" dirty="0">
                <a:solidFill>
                  <a:schemeClr val="tx1"/>
                </a:solidFill>
              </a:rPr>
              <a:t>PEG40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91" y="1167895"/>
            <a:ext cx="1128326" cy="200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4568" y="1530322"/>
            <a:ext cx="1770697" cy="108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213074"/>
            <a:ext cx="1507189" cy="115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Group 65"/>
          <p:cNvGrpSpPr/>
          <p:nvPr/>
        </p:nvGrpSpPr>
        <p:grpSpPr>
          <a:xfrm>
            <a:off x="4314826" y="5575815"/>
            <a:ext cx="1409302" cy="480777"/>
            <a:chOff x="30067" y="244053"/>
            <a:chExt cx="1209811" cy="483924"/>
          </a:xfrm>
        </p:grpSpPr>
        <p:sp>
          <p:nvSpPr>
            <p:cNvPr id="25" name="Rectangle 66"/>
            <p:cNvSpPr/>
            <p:nvPr/>
          </p:nvSpPr>
          <p:spPr>
            <a:xfrm>
              <a:off x="30067" y="244053"/>
              <a:ext cx="1209811" cy="4839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67"/>
            <p:cNvSpPr/>
            <p:nvPr/>
          </p:nvSpPr>
          <p:spPr>
            <a:xfrm>
              <a:off x="30067" y="244053"/>
              <a:ext cx="1209811" cy="48392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 smtClean="0"/>
                <a:t>商业屋顶</a:t>
              </a:r>
              <a:r>
                <a:rPr lang="en-US" kern="1200" dirty="0" smtClean="0"/>
                <a:t> </a:t>
              </a:r>
              <a:endParaRPr lang="en-US" kern="1200" dirty="0"/>
            </a:p>
          </p:txBody>
        </p:sp>
      </p:grpSp>
      <p:pic>
        <p:nvPicPr>
          <p:cNvPr id="27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312" y="4195746"/>
            <a:ext cx="1545236" cy="1141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68"/>
          <p:cNvGrpSpPr/>
          <p:nvPr/>
        </p:nvGrpSpPr>
        <p:grpSpPr>
          <a:xfrm>
            <a:off x="5940152" y="5568861"/>
            <a:ext cx="1409302" cy="478991"/>
            <a:chOff x="30067" y="244053"/>
            <a:chExt cx="1209811" cy="483924"/>
          </a:xfrm>
          <a:solidFill>
            <a:schemeClr val="accent1">
              <a:lumMod val="50000"/>
            </a:schemeClr>
          </a:solidFill>
        </p:grpSpPr>
        <p:sp>
          <p:nvSpPr>
            <p:cNvPr id="29" name="Rectangle 69"/>
            <p:cNvSpPr/>
            <p:nvPr/>
          </p:nvSpPr>
          <p:spPr>
            <a:xfrm>
              <a:off x="30067" y="244053"/>
              <a:ext cx="1209811" cy="48392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70"/>
            <p:cNvSpPr/>
            <p:nvPr/>
          </p:nvSpPr>
          <p:spPr>
            <a:xfrm>
              <a:off x="30067" y="244053"/>
              <a:ext cx="1209811" cy="48392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 smtClean="0"/>
                <a:t>地面电站</a:t>
              </a:r>
              <a:endParaRPr lang="en-US" kern="1200" dirty="0"/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8978"/>
            <a:ext cx="1561858" cy="124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70"/>
          <p:cNvSpPr/>
          <p:nvPr/>
        </p:nvSpPr>
        <p:spPr>
          <a:xfrm>
            <a:off x="1043608" y="5569875"/>
            <a:ext cx="1409302" cy="4789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 smtClean="0"/>
              <a:t>农业光伏</a:t>
            </a:r>
            <a:endParaRPr lang="en-US" kern="1200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49082"/>
            <a:ext cx="1536455" cy="1234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70"/>
          <p:cNvSpPr/>
          <p:nvPr/>
        </p:nvSpPr>
        <p:spPr>
          <a:xfrm>
            <a:off x="7596336" y="5557708"/>
            <a:ext cx="1409302" cy="4789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dirty="0" smtClean="0"/>
              <a:t>居民屋顶</a:t>
            </a:r>
            <a:endParaRPr lang="en-US" kern="1200" dirty="0"/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436" y="4196112"/>
            <a:ext cx="1592646" cy="1206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70"/>
          <p:cNvSpPr/>
          <p:nvPr/>
        </p:nvSpPr>
        <p:spPr>
          <a:xfrm>
            <a:off x="2699792" y="5576712"/>
            <a:ext cx="1409302" cy="4789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 smtClean="0"/>
              <a:t>渔光互补</a:t>
            </a:r>
            <a:endParaRPr lang="en-US" kern="1200" dirty="0"/>
          </a:p>
        </p:txBody>
      </p:sp>
      <p:sp>
        <p:nvSpPr>
          <p:cNvPr id="45" name="Rectangle 8"/>
          <p:cNvSpPr/>
          <p:nvPr/>
        </p:nvSpPr>
        <p:spPr>
          <a:xfrm>
            <a:off x="113374" y="147696"/>
            <a:ext cx="8714683" cy="68407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Title 2"/>
          <p:cNvSpPr txBox="1">
            <a:spLocks/>
          </p:cNvSpPr>
          <p:nvPr/>
        </p:nvSpPr>
        <p:spPr>
          <a:xfrm>
            <a:off x="113374" y="260334"/>
            <a:ext cx="8448679" cy="679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双玻组件不同尺寸及透光率的种类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Freeform 5"/>
          <p:cNvSpPr/>
          <p:nvPr/>
        </p:nvSpPr>
        <p:spPr>
          <a:xfrm>
            <a:off x="5075717" y="3265537"/>
            <a:ext cx="1417118" cy="362721"/>
          </a:xfrm>
          <a:custGeom>
            <a:avLst/>
            <a:gdLst>
              <a:gd name="connsiteX0" fmla="*/ 0 w 1166579"/>
              <a:gd name="connsiteY0" fmla="*/ 0 h 583289"/>
              <a:gd name="connsiteX1" fmla="*/ 1166579 w 1166579"/>
              <a:gd name="connsiteY1" fmla="*/ 0 h 583289"/>
              <a:gd name="connsiteX2" fmla="*/ 1166579 w 1166579"/>
              <a:gd name="connsiteY2" fmla="*/ 583289 h 583289"/>
              <a:gd name="connsiteX3" fmla="*/ 0 w 1166579"/>
              <a:gd name="connsiteY3" fmla="*/ 583289 h 583289"/>
              <a:gd name="connsiteX4" fmla="*/ 0 w 1166579"/>
              <a:gd name="connsiteY4" fmla="*/ 0 h 58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79" h="583289">
                <a:moveTo>
                  <a:pt x="0" y="0"/>
                </a:moveTo>
                <a:lnTo>
                  <a:pt x="1166579" y="0"/>
                </a:lnTo>
                <a:lnTo>
                  <a:pt x="1166579" y="583289"/>
                </a:lnTo>
                <a:lnTo>
                  <a:pt x="0" y="5832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i="1" dirty="0" smtClean="0">
                <a:solidFill>
                  <a:schemeClr val="tx1"/>
                </a:solidFill>
              </a:rPr>
              <a:t>P</a:t>
            </a:r>
            <a:r>
              <a:rPr lang="en-US" altLang="zh-CN" sz="2400" b="1" i="1" dirty="0" smtClean="0">
                <a:solidFill>
                  <a:schemeClr val="tx1"/>
                </a:solidFill>
              </a:rPr>
              <a:t>E</a:t>
            </a:r>
            <a:r>
              <a:rPr lang="en-US" sz="2400" b="1" i="1" dirty="0" smtClean="0">
                <a:solidFill>
                  <a:schemeClr val="tx1"/>
                </a:solidFill>
              </a:rPr>
              <a:t>G5(C)</a:t>
            </a:r>
            <a:endParaRPr lang="en-US" sz="2400" b="1" i="1" kern="1200" dirty="0">
              <a:solidFill>
                <a:schemeClr val="tx1"/>
              </a:solidFill>
            </a:endParaRPr>
          </a:p>
        </p:txBody>
      </p:sp>
      <p:pic>
        <p:nvPicPr>
          <p:cNvPr id="49" name="Picture 6"/>
          <p:cNvPicPr>
            <a:picLocks noChangeAspect="1"/>
          </p:cNvPicPr>
          <p:nvPr/>
        </p:nvPicPr>
        <p:blipFill rotWithShape="1">
          <a:blip r:embed="rId9" cstate="print"/>
          <a:srcRect b="7234"/>
          <a:stretch/>
        </p:blipFill>
        <p:spPr>
          <a:xfrm>
            <a:off x="3212330" y="1072397"/>
            <a:ext cx="1179070" cy="2139216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82" y="1072397"/>
            <a:ext cx="1141821" cy="21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79230" y="2852936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√</a:t>
            </a:r>
            <a:endParaRPr lang="zh-CN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/>
          <a:stretch/>
        </p:blipFill>
        <p:spPr bwMode="auto">
          <a:xfrm>
            <a:off x="415355" y="1127625"/>
            <a:ext cx="8401621" cy="287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高可靠性</a:t>
            </a:r>
            <a:endParaRPr lang="en-US" altLang="zh-CN" sz="2400" b="1" dirty="0"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092712" y="4352666"/>
            <a:ext cx="1592660" cy="1740630"/>
            <a:chOff x="2645619" y="3693561"/>
            <a:chExt cx="1470855" cy="174063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619" y="3693561"/>
              <a:ext cx="1470855" cy="147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 19"/>
            <p:cNvSpPr/>
            <p:nvPr/>
          </p:nvSpPr>
          <p:spPr>
            <a:xfrm>
              <a:off x="2879812" y="5157192"/>
              <a:ext cx="10936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隐</a:t>
              </a:r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裂、蜗牛纹</a:t>
              </a:r>
              <a:endPara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819" y="4413205"/>
            <a:ext cx="2400216" cy="1656621"/>
            <a:chOff x="243640" y="3754099"/>
            <a:chExt cx="2216650" cy="1656621"/>
          </a:xfrm>
        </p:grpSpPr>
        <p:pic>
          <p:nvPicPr>
            <p:cNvPr id="22" name="Picture 2" descr="E:\组件技术\主要项目\发电量项目\PID\PID量产优化\4块不同折射率PIDEL\PID后\Q3_Z121000200019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40" y="3754099"/>
              <a:ext cx="2216650" cy="1357133"/>
            </a:xfrm>
            <a:prstGeom prst="rect">
              <a:avLst/>
            </a:prstGeom>
            <a:noFill/>
          </p:spPr>
        </p:pic>
        <p:sp>
          <p:nvSpPr>
            <p:cNvPr id="23" name="矩形 22"/>
            <p:cNvSpPr/>
            <p:nvPr/>
          </p:nvSpPr>
          <p:spPr>
            <a:xfrm>
              <a:off x="866769" y="5133721"/>
              <a:ext cx="6170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PID</a:t>
              </a:r>
              <a:endPara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02758" y="4456598"/>
            <a:ext cx="1653428" cy="1564691"/>
            <a:chOff x="4224883" y="3797492"/>
            <a:chExt cx="2468488" cy="1564691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24883" y="3797492"/>
              <a:ext cx="2468488" cy="1267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>
            <a:xfrm>
              <a:off x="5003265" y="5085184"/>
              <a:ext cx="11525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脱层</a:t>
              </a:r>
              <a:endPara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678194" y="4468337"/>
            <a:ext cx="1854246" cy="1552952"/>
            <a:chOff x="6732240" y="3964280"/>
            <a:chExt cx="2316510" cy="1552952"/>
          </a:xfrm>
        </p:grpSpPr>
        <p:pic>
          <p:nvPicPr>
            <p:cNvPr id="28" name="Picture 2" descr="DSC06559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32240" y="3964280"/>
              <a:ext cx="2316510" cy="125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7092281" y="5240233"/>
              <a:ext cx="17281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背板开裂，裂缝</a:t>
              </a:r>
              <a:endParaRPr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1778" y="4034248"/>
            <a:ext cx="344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避免了如下不良的发生：</a:t>
            </a:r>
            <a:endParaRPr kumimoji="0" lang="zh-CN" altLang="en-US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2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33921" y="843496"/>
            <a:ext cx="8324850" cy="5210700"/>
          </a:xfrm>
        </p:spPr>
        <p:txBody>
          <a:bodyPr>
            <a:normAutofit/>
          </a:bodyPr>
          <a:lstStyle/>
          <a:p>
            <a:pPr marL="542925" indent="-542925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背景：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在砂尘较大的地区，如果使用普通组件，其背板的最外层耐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UV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层会受到磨损，影响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外观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及性能，因此，将双玻和普通组件进行耐磨损的相关实验验证。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360363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耐摩擦测试</a:t>
            </a:r>
            <a:endParaRPr lang="en-US" altLang="zh-CN" sz="1400" b="1" dirty="0" smtClean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61950" indent="0">
              <a:lnSpc>
                <a:spcPct val="150000"/>
              </a:lnSpc>
              <a:buNone/>
            </a:pPr>
            <a:endParaRPr lang="en-US" altLang="zh-CN" sz="12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61950" indent="0">
              <a:lnSpc>
                <a:spcPct val="150000"/>
              </a:lnSpc>
              <a:buNone/>
            </a:pPr>
            <a:endParaRPr lang="en-US" altLang="zh-CN" sz="1200" dirty="0" smtClean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61950" indent="0">
              <a:lnSpc>
                <a:spcPct val="150000"/>
              </a:lnSpc>
              <a:buNone/>
            </a:pPr>
            <a:endParaRPr lang="en-US" altLang="zh-CN" sz="1200" dirty="0" smtClean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42925" indent="-180975">
              <a:lnSpc>
                <a:spcPct val="150000"/>
              </a:lnSpc>
              <a:buFont typeface="Wingdings" pitchFamily="2" charset="2"/>
              <a:buChar char="p"/>
            </a:pPr>
            <a:endParaRPr lang="en-US" altLang="zh-CN" sz="1200" dirty="0" smtClean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42925" indent="-180975">
              <a:lnSpc>
                <a:spcPct val="150000"/>
              </a:lnSpc>
              <a:buFont typeface="Wingdings" pitchFamily="2" charset="2"/>
              <a:buChar char="p"/>
            </a:pPr>
            <a:endParaRPr lang="en-US" altLang="zh-CN" sz="12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684111"/>
              </p:ext>
            </p:extLst>
          </p:nvPr>
        </p:nvGraphicFramePr>
        <p:xfrm>
          <a:off x="3894623" y="3489128"/>
          <a:ext cx="2858841" cy="130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3072"/>
                <a:gridCol w="1415769"/>
              </a:tblGrid>
              <a:tr h="420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 smtClean="0">
                          <a:effectLst/>
                          <a:latin typeface="Calibri"/>
                          <a:ea typeface="宋体"/>
                        </a:rPr>
                        <a:t>类型</a:t>
                      </a:r>
                      <a:endParaRPr lang="zh-CN" sz="1400" b="1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 smtClean="0">
                          <a:effectLst/>
                          <a:latin typeface="Calibri"/>
                          <a:ea typeface="宋体"/>
                        </a:rPr>
                        <a:t>外观</a:t>
                      </a:r>
                      <a:endParaRPr lang="zh-CN" sz="1400" b="1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293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dirty="0" smtClean="0">
                          <a:effectLst/>
                          <a:latin typeface="Calibri"/>
                          <a:ea typeface="宋体"/>
                        </a:rPr>
                        <a:t>浮法玻璃（</a:t>
                      </a:r>
                      <a:r>
                        <a:rPr lang="en-US" altLang="zh-CN" sz="1400" dirty="0" smtClean="0">
                          <a:effectLst/>
                          <a:latin typeface="Calibri"/>
                          <a:ea typeface="宋体"/>
                        </a:rPr>
                        <a:t>air</a:t>
                      </a:r>
                      <a:r>
                        <a:rPr lang="zh-CN" altLang="en-US" sz="1400" dirty="0" smtClean="0">
                          <a:effectLst/>
                          <a:latin typeface="Calibri"/>
                          <a:ea typeface="宋体"/>
                        </a:rPr>
                        <a:t>）</a:t>
                      </a:r>
                      <a:endParaRPr lang="zh-CN" sz="1400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dirty="0" smtClean="0">
                          <a:effectLst/>
                          <a:latin typeface="Calibri"/>
                          <a:ea typeface="宋体"/>
                        </a:rPr>
                        <a:t>无明显差异</a:t>
                      </a:r>
                      <a:endParaRPr lang="zh-CN" sz="1400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293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effectLst/>
                          <a:latin typeface="+mn-lt"/>
                          <a:ea typeface="+mn-ea"/>
                        </a:rPr>
                        <a:t>背板</a:t>
                      </a:r>
                      <a:r>
                        <a:rPr lang="en-US" altLang="zh-CN" sz="1400" dirty="0" smtClean="0">
                          <a:effectLst/>
                          <a:latin typeface="+mn-lt"/>
                          <a:ea typeface="+mn-ea"/>
                        </a:rPr>
                        <a:t> CPE</a:t>
                      </a:r>
                      <a:endParaRPr lang="zh-CN" altLang="zh-CN" sz="14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dirty="0" smtClean="0">
                          <a:effectLst/>
                          <a:latin typeface="Calibri"/>
                          <a:ea typeface="宋体"/>
                        </a:rPr>
                        <a:t>涂层有磨损</a:t>
                      </a:r>
                      <a:endParaRPr lang="zh-CN" sz="1400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293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effectLst/>
                          <a:latin typeface="+mn-lt"/>
                          <a:ea typeface="+mn-ea"/>
                        </a:rPr>
                        <a:t>背板</a:t>
                      </a:r>
                      <a:r>
                        <a:rPr lang="en-US" altLang="zh-CN" sz="1400" dirty="0" smtClean="0">
                          <a:effectLst/>
                          <a:latin typeface="+mn-lt"/>
                          <a:ea typeface="+mn-ea"/>
                        </a:rPr>
                        <a:t> KPE</a:t>
                      </a:r>
                      <a:endParaRPr lang="zh-CN" altLang="zh-CN" sz="14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dirty="0" smtClean="0">
                          <a:effectLst/>
                          <a:latin typeface="Calibri"/>
                          <a:ea typeface="宋体"/>
                        </a:rPr>
                        <a:t>K</a:t>
                      </a:r>
                      <a:r>
                        <a:rPr lang="zh-CN" altLang="en-US" sz="1400" dirty="0" smtClean="0">
                          <a:effectLst/>
                          <a:latin typeface="Calibri"/>
                          <a:ea typeface="宋体"/>
                        </a:rPr>
                        <a:t>层有磨损</a:t>
                      </a:r>
                      <a:endParaRPr lang="zh-CN" sz="1400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24" name="组合 23"/>
          <p:cNvGrpSpPr/>
          <p:nvPr/>
        </p:nvGrpSpPr>
        <p:grpSpPr>
          <a:xfrm>
            <a:off x="814531" y="4974921"/>
            <a:ext cx="7925298" cy="438305"/>
            <a:chOff x="613750" y="5517957"/>
            <a:chExt cx="7787315" cy="242856"/>
          </a:xfrm>
        </p:grpSpPr>
        <p:sp>
          <p:nvSpPr>
            <p:cNvPr id="25" name="圆角矩形 24"/>
            <p:cNvSpPr/>
            <p:nvPr/>
          </p:nvSpPr>
          <p:spPr>
            <a:xfrm>
              <a:off x="613750" y="5517957"/>
              <a:ext cx="7787315" cy="2428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5786" y="5573227"/>
              <a:ext cx="7715279" cy="17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b="1" dirty="0" smtClean="0">
                  <a:solidFill>
                    <a:srgbClr val="FFFFFF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耐摩擦测试后，玻璃外观无明显变化，背板最外层有磨损痕迹。</a:t>
              </a:r>
              <a:endParaRPr kumimoji="0" lang="en-US" altLang="zh-CN" sz="1400" b="1" dirty="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8"/>
          <a:stretch/>
        </p:blipFill>
        <p:spPr bwMode="auto">
          <a:xfrm>
            <a:off x="904193" y="2067443"/>
            <a:ext cx="2679859" cy="18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6016409" y="2083818"/>
            <a:ext cx="1809750" cy="1104670"/>
            <a:chOff x="6216752" y="3738317"/>
            <a:chExt cx="1809750" cy="1104670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74" t="8268" r="31549" b="42526"/>
            <a:stretch/>
          </p:blipFill>
          <p:spPr bwMode="auto">
            <a:xfrm rot="10800000">
              <a:off x="6216752" y="3738317"/>
              <a:ext cx="1809750" cy="1104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58144" y="4473390"/>
              <a:ext cx="541152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CN" sz="1600" b="1" dirty="0" smtClean="0">
                  <a:solidFill>
                    <a:srgbClr val="FFFFFF"/>
                  </a:solidFill>
                  <a:latin typeface="Calibri"/>
                  <a:ea typeface="宋体"/>
                </a:rPr>
                <a:t>KPE</a:t>
              </a:r>
              <a:endParaRPr kumimoji="0" lang="zh-CN" altLang="en-US" sz="1600" b="1" dirty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88076" y="2083818"/>
            <a:ext cx="1817548" cy="1057252"/>
            <a:chOff x="4109066" y="2166312"/>
            <a:chExt cx="1817548" cy="1057252"/>
          </a:xfrm>
        </p:grpSpPr>
        <p:pic>
          <p:nvPicPr>
            <p:cNvPr id="3073" name="Picture 1" descr="C:\Users\hui.shen\Desktop\新建文件夹 (3)\IMG_20140919_130411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2" t="22376" r="30831" b="11959"/>
            <a:stretch/>
          </p:blipFill>
          <p:spPr bwMode="auto">
            <a:xfrm rot="5400000">
              <a:off x="4485315" y="1790063"/>
              <a:ext cx="1057252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5385462" y="2885010"/>
              <a:ext cx="541152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CN" sz="1600" b="1" dirty="0">
                  <a:solidFill>
                    <a:srgbClr val="FFFFFF"/>
                  </a:solidFill>
                  <a:latin typeface="Calibri"/>
                  <a:ea typeface="宋体"/>
                </a:rPr>
                <a:t>C</a:t>
              </a:r>
              <a:r>
                <a:rPr kumimoji="0" lang="en-US" altLang="zh-CN" sz="1600" b="1" dirty="0" smtClean="0">
                  <a:solidFill>
                    <a:srgbClr val="FFFFFF"/>
                  </a:solidFill>
                  <a:latin typeface="Calibri"/>
                  <a:ea typeface="宋体"/>
                </a:rPr>
                <a:t>PE</a:t>
              </a:r>
              <a:endParaRPr kumimoji="0" lang="zh-CN" altLang="en-US" sz="1600" b="1" dirty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09142" y="1762631"/>
            <a:ext cx="3448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背板测试后外观</a:t>
            </a:r>
            <a:r>
              <a:rPr kumimoji="0"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kumimoji="0" lang="zh-CN" alt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5566" y="5423409"/>
            <a:ext cx="8297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zh-CN" altLang="en-US" sz="1400" b="1" dirty="0" smtClean="0">
                <a:solidFill>
                  <a:srgbClr val="E60000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其他测试</a:t>
            </a:r>
            <a:endParaRPr kumimoji="0" lang="en-US" altLang="zh-CN" sz="1400" b="1" dirty="0" smtClean="0">
              <a:solidFill>
                <a:srgbClr val="E60000">
                  <a:lumMod val="75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indent="3619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毛毡摩擦损伤性是比较轻微的，会继续安排落砂试验、砂尘测试，模拟实际沙漠地区的环境测试。</a:t>
            </a:r>
            <a:endParaRPr kumimoji="0" lang="en-US" altLang="zh-CN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193" y="3816734"/>
            <a:ext cx="2679859" cy="1118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设备：</a:t>
            </a:r>
            <a:r>
              <a:rPr kumimoji="0" lang="en-US" altLang="zh-CN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Taber 5900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摩擦材质：毛毡</a:t>
            </a:r>
            <a:endParaRPr kumimoji="0" lang="en-US" altLang="zh-CN" sz="1400" b="1" dirty="0" smtClean="0">
              <a:solidFill>
                <a:srgbClr val="00B0F0">
                  <a:lumMod val="50000"/>
                </a:srgbClr>
              </a:solidFill>
              <a:latin typeface="Calibri"/>
              <a:ea typeface="宋体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b="1" dirty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砝码</a:t>
            </a: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重量：</a:t>
            </a:r>
            <a:r>
              <a:rPr kumimoji="0" lang="en-US" altLang="zh-CN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4.5N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往返次数：</a:t>
            </a:r>
            <a:r>
              <a:rPr kumimoji="0" lang="en-US" altLang="zh-CN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250(</a:t>
            </a: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摩擦</a:t>
            </a:r>
            <a:r>
              <a:rPr kumimoji="0" lang="en-US" altLang="zh-CN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500</a:t>
            </a:r>
            <a:r>
              <a:rPr kumimoji="0" lang="zh-CN" altLang="en-US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次</a:t>
            </a:r>
            <a:r>
              <a:rPr kumimoji="0" lang="en-US" altLang="zh-CN" sz="1400" b="1" dirty="0" smtClean="0">
                <a:solidFill>
                  <a:srgbClr val="00B0F0">
                    <a:lumMod val="50000"/>
                  </a:srgbClr>
                </a:solidFill>
                <a:latin typeface="Calibri"/>
                <a:ea typeface="宋体"/>
              </a:rPr>
              <a:t>)</a:t>
            </a:r>
            <a:endParaRPr kumimoji="0" lang="zh-CN" altLang="en-US" sz="1400" b="1" dirty="0">
              <a:solidFill>
                <a:srgbClr val="00B0F0">
                  <a:lumMod val="50000"/>
                </a:srgbClr>
              </a:solidFill>
              <a:latin typeface="Calibri"/>
              <a:ea typeface="宋体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17" y="3356993"/>
            <a:ext cx="2301027" cy="15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耐风沙打磨性能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D2149DB2-9118-45B2-A68A-669864BD5697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5" name="圆角矩形 4"/>
          <p:cNvSpPr/>
          <p:nvPr/>
        </p:nvSpPr>
        <p:spPr>
          <a:xfrm>
            <a:off x="581948" y="1409057"/>
            <a:ext cx="3524546" cy="1736646"/>
          </a:xfrm>
          <a:prstGeom prst="roundRect">
            <a:avLst/>
          </a:prstGeom>
          <a:solidFill>
            <a:srgbClr val="00B0F0">
              <a:alpha val="27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+mn-ea"/>
              </a:rPr>
              <a:t>透水性</a:t>
            </a:r>
            <a:endParaRPr lang="en-US" altLang="zh-CN" sz="16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玻璃</a:t>
            </a:r>
            <a:r>
              <a:rPr lang="zh-CN" altLang="en-US" sz="1600" b="1" dirty="0">
                <a:solidFill>
                  <a:srgbClr val="00B0F0"/>
                </a:solidFill>
                <a:latin typeface="+mn-ea"/>
              </a:rPr>
              <a:t>透水率</a:t>
            </a:r>
            <a:r>
              <a:rPr lang="en-US" altLang="zh-CN" sz="1600" b="1" dirty="0" smtClean="0">
                <a:solidFill>
                  <a:srgbClr val="00B0F0"/>
                </a:solidFill>
                <a:latin typeface="+mn-ea"/>
              </a:rPr>
              <a:t>=0</a:t>
            </a:r>
            <a:r>
              <a:rPr lang="zh-CN" altLang="en-US" sz="1600" dirty="0" smtClean="0">
                <a:latin typeface="+mn-ea"/>
              </a:rPr>
              <a:t>，防止</a:t>
            </a:r>
            <a:r>
              <a:rPr lang="en-US" altLang="zh-CN" sz="1600" dirty="0" smtClean="0">
                <a:latin typeface="+mn-ea"/>
              </a:rPr>
              <a:t>EVA</a:t>
            </a:r>
            <a:r>
              <a:rPr lang="zh-CN" altLang="en-US" sz="1600" dirty="0" smtClean="0">
                <a:latin typeface="+mn-ea"/>
              </a:rPr>
              <a:t>老化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+mn-ea"/>
              </a:rPr>
              <a:t>产生</a:t>
            </a:r>
            <a:r>
              <a:rPr lang="zh-CN" altLang="en-US" sz="1600" dirty="0">
                <a:latin typeface="+mn-ea"/>
              </a:rPr>
              <a:t>蜗牛纹、黑线现象的概率更</a:t>
            </a:r>
            <a:r>
              <a:rPr lang="zh-CN" altLang="en-US" sz="1600" dirty="0" smtClean="0">
                <a:latin typeface="+mn-ea"/>
              </a:rPr>
              <a:t>小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993313" y="1057096"/>
            <a:ext cx="1510499" cy="340519"/>
          </a:xfrm>
          <a:prstGeom prst="roundRect">
            <a:avLst/>
          </a:prstGeom>
          <a:solidFill>
            <a:srgbClr val="00B0F0">
              <a:alpha val="4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prstClr val="black"/>
                </a:solidFill>
                <a:latin typeface="微软雅黑"/>
              </a:rPr>
              <a:t>背板类型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6570314" y="1055952"/>
            <a:ext cx="2052473" cy="340519"/>
          </a:xfrm>
          <a:prstGeom prst="roundRect">
            <a:avLst/>
          </a:prstGeom>
          <a:solidFill>
            <a:srgbClr val="00B0F0">
              <a:alpha val="4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prstClr val="black"/>
                </a:solidFill>
                <a:latin typeface="微软雅黑"/>
              </a:rPr>
              <a:t>透水率（</a:t>
            </a:r>
            <a:r>
              <a:rPr lang="en-US" altLang="zh-CN" sz="1400" b="1" dirty="0">
                <a:solidFill>
                  <a:prstClr val="black"/>
                </a:solidFill>
                <a:latin typeface="微软雅黑"/>
              </a:rPr>
              <a:t>g/m2day</a:t>
            </a:r>
            <a:r>
              <a:rPr lang="zh-CN" altLang="en-US" sz="1400" b="1" dirty="0">
                <a:solidFill>
                  <a:prstClr val="black"/>
                </a:solidFill>
                <a:latin typeface="微软雅黑"/>
              </a:rPr>
              <a:t>）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4964745" y="1416537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1200" dirty="0">
                <a:solidFill>
                  <a:prstClr val="black"/>
                </a:solidFill>
                <a:latin typeface="微软雅黑"/>
              </a:rPr>
              <a:t>CPC</a:t>
            </a:r>
            <a:endParaRPr lang="zh-CN" altLang="en-US" sz="1200" dirty="0">
              <a:solidFill>
                <a:prstClr val="black"/>
              </a:solidFill>
              <a:latin typeface="微软雅黑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964745" y="1741925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/>
              </a:rPr>
              <a:t>CPE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4964745" y="2067315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/>
              </a:rPr>
              <a:t>KPF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4964745" y="2392704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/>
              </a:rPr>
              <a:t>TPT</a:t>
            </a:r>
            <a:endParaRPr lang="zh-CN" altLang="zh-CN" sz="1200" dirty="0">
              <a:solidFill>
                <a:prstClr val="black"/>
              </a:solidFill>
              <a:latin typeface="微软雅黑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964745" y="2718093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/>
              </a:rPr>
              <a:t>KPE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4964745" y="3043482"/>
            <a:ext cx="1539068" cy="306467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  <a:latin typeface="微软雅黑"/>
              </a:rPr>
              <a:t>其它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4964745" y="3368870"/>
            <a:ext cx="1539068" cy="340519"/>
          </a:xfrm>
          <a:prstGeom prst="roundRect">
            <a:avLst/>
          </a:prstGeom>
          <a:solidFill>
            <a:srgbClr val="00B0F0">
              <a:alpha val="4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prstClr val="black"/>
                </a:solidFill>
                <a:latin typeface="微软雅黑"/>
              </a:rPr>
              <a:t>玻璃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6570315" y="1450543"/>
            <a:ext cx="2052473" cy="1838801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altLang="zh-CN" sz="900" dirty="0" smtClean="0">
              <a:solidFill>
                <a:prstClr val="black"/>
              </a:solidFill>
              <a:latin typeface="微软雅黑"/>
            </a:endParaRPr>
          </a:p>
          <a:p>
            <a:pPr algn="ctr"/>
            <a:endParaRPr lang="en-US" altLang="zh-CN" sz="1400" dirty="0" smtClean="0">
              <a:solidFill>
                <a:prstClr val="black"/>
              </a:solidFill>
              <a:latin typeface="微软雅黑"/>
            </a:endParaRPr>
          </a:p>
          <a:p>
            <a:pPr algn="ctr"/>
            <a:endParaRPr lang="en-US" altLang="zh-CN" sz="1400" dirty="0">
              <a:solidFill>
                <a:prstClr val="black"/>
              </a:solidFill>
              <a:latin typeface="微软雅黑"/>
            </a:endParaRPr>
          </a:p>
          <a:p>
            <a:pPr algn="ctr"/>
            <a:r>
              <a:rPr lang="zh-CN" altLang="en-US" sz="1400" dirty="0" smtClean="0">
                <a:solidFill>
                  <a:prstClr val="black"/>
                </a:solidFill>
                <a:latin typeface="微软雅黑"/>
              </a:rPr>
              <a:t>优良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</a:rPr>
              <a:t>的</a:t>
            </a:r>
            <a:r>
              <a:rPr lang="en-US" altLang="zh-CN" sz="1400" dirty="0">
                <a:solidFill>
                  <a:prstClr val="black"/>
                </a:solidFill>
                <a:latin typeface="微软雅黑"/>
              </a:rPr>
              <a:t>=0.92~2.0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</a:rPr>
              <a:t>；</a:t>
            </a:r>
            <a:endParaRPr lang="en-US" altLang="zh-CN" sz="1400" dirty="0">
              <a:solidFill>
                <a:prstClr val="black"/>
              </a:solidFill>
              <a:latin typeface="微软雅黑"/>
            </a:endParaRPr>
          </a:p>
          <a:p>
            <a:pPr algn="ctr"/>
            <a:endParaRPr lang="en-US" altLang="zh-CN" sz="1400" dirty="0">
              <a:solidFill>
                <a:prstClr val="black"/>
              </a:solidFill>
              <a:latin typeface="微软雅黑"/>
            </a:endParaRPr>
          </a:p>
          <a:p>
            <a:pPr algn="ctr"/>
            <a:r>
              <a:rPr lang="zh-CN" altLang="en-US" sz="1400" dirty="0">
                <a:solidFill>
                  <a:prstClr val="black"/>
                </a:solidFill>
                <a:latin typeface="微软雅黑"/>
              </a:rPr>
              <a:t>差的</a:t>
            </a:r>
            <a:r>
              <a:rPr lang="en-US" altLang="zh-CN" sz="1400" dirty="0">
                <a:solidFill>
                  <a:prstClr val="black"/>
                </a:solidFill>
                <a:latin typeface="微软雅黑"/>
              </a:rPr>
              <a:t>=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/>
              </a:rPr>
              <a:t>2.0~4.0</a:t>
            </a:r>
          </a:p>
          <a:p>
            <a:pPr algn="ctr"/>
            <a:endParaRPr lang="en-US" altLang="zh-CN" sz="1400" dirty="0">
              <a:solidFill>
                <a:prstClr val="black"/>
              </a:solidFill>
              <a:latin typeface="微软雅黑"/>
            </a:endParaRPr>
          </a:p>
          <a:p>
            <a:pPr algn="ctr"/>
            <a:endParaRPr lang="en-US" altLang="zh-CN" sz="900" dirty="0">
              <a:solidFill>
                <a:prstClr val="black"/>
              </a:solidFill>
              <a:latin typeface="微软雅黑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570315" y="3361352"/>
            <a:ext cx="2052473" cy="340519"/>
          </a:xfrm>
          <a:prstGeom prst="roundRect">
            <a:avLst/>
          </a:prstGeom>
          <a:solidFill>
            <a:srgbClr val="00B0F0">
              <a:alpha val="4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微软雅黑"/>
              </a:rPr>
              <a:t>0</a:t>
            </a:r>
            <a:endParaRPr lang="zh-CN" altLang="en-US" sz="1400" b="1" dirty="0">
              <a:solidFill>
                <a:prstClr val="black"/>
              </a:solidFill>
              <a:latin typeface="微软雅黑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9"/>
            <a:ext cx="4752528" cy="271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接连接符 34"/>
          <p:cNvCxnSpPr/>
          <p:nvPr/>
        </p:nvCxnSpPr>
        <p:spPr>
          <a:xfrm>
            <a:off x="610890" y="3789040"/>
            <a:ext cx="76726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零透水率</a:t>
            </a:r>
            <a:endParaRPr lang="en-US" altLang="zh-CN" sz="2400" b="1" dirty="0"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5284"/>
            <a:ext cx="2549267" cy="179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5800783" y="5981283"/>
            <a:ext cx="2339610" cy="400045"/>
          </a:xfrm>
          <a:prstGeom prst="rect">
            <a:avLst/>
          </a:prstGeom>
        </p:spPr>
        <p:txBody>
          <a:bodyPr wrap="square" lIns="91372" tIns="45688" rIns="91372" bIns="45688">
            <a:spAutoFit/>
          </a:bodyPr>
          <a:lstStyle/>
          <a:p>
            <a:pPr defTabSz="913736"/>
            <a:r>
              <a:rPr lang="zh-CN" altLang="en-US" sz="2000" dirty="0" smtClean="0">
                <a:solidFill>
                  <a:prstClr val="black"/>
                </a:solidFill>
              </a:rPr>
              <a:t>被水浸泡光伏电站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47249" y="1421748"/>
            <a:ext cx="3792247" cy="1787723"/>
          </a:xfrm>
          <a:prstGeom prst="roundRect">
            <a:avLst/>
          </a:prstGeom>
          <a:solidFill>
            <a:srgbClr val="00B0F0">
              <a:alpha val="43000"/>
            </a:srgbClr>
          </a:solidFill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20000"/>
              </a:spcBef>
            </a:pPr>
            <a:r>
              <a:rPr lang="zh-CN" altLang="en-US" b="1" dirty="0">
                <a:latin typeface="+mn-ea"/>
              </a:rPr>
              <a:t>无边框</a:t>
            </a:r>
            <a:endParaRPr lang="en-US" altLang="zh-CN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不会</a:t>
            </a:r>
            <a:r>
              <a:rPr lang="zh-CN" altLang="en-US" sz="1600" dirty="0"/>
              <a:t>产生负电压，避免</a:t>
            </a:r>
            <a:r>
              <a:rPr lang="en-US" altLang="zh-CN" sz="1600" dirty="0"/>
              <a:t>PID</a:t>
            </a:r>
            <a:r>
              <a:rPr lang="zh-CN" altLang="en-US" sz="1600" dirty="0" smtClean="0"/>
              <a:t>现象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solidFill>
                  <a:srgbClr val="00B0F0"/>
                </a:solidFill>
              </a:rPr>
              <a:t>不易</a:t>
            </a:r>
            <a:r>
              <a:rPr lang="zh-CN" altLang="en-US" sz="1600" b="1" dirty="0">
                <a:solidFill>
                  <a:srgbClr val="00B0F0"/>
                </a:solidFill>
              </a:rPr>
              <a:t>积灰积雪</a:t>
            </a:r>
            <a:r>
              <a:rPr lang="zh-CN" altLang="en-US" sz="1600" dirty="0"/>
              <a:t>，易清洗管理，</a:t>
            </a:r>
            <a:r>
              <a:rPr lang="zh-CN" altLang="en-US" sz="1600" dirty="0" smtClean="0"/>
              <a:t>减少运维费用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89" y="3789040"/>
            <a:ext cx="4171460" cy="263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72" y="1309689"/>
            <a:ext cx="4185676" cy="233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9" y="3619836"/>
            <a:ext cx="4302310" cy="274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组件特性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不积灰不积雪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0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08720"/>
            <a:ext cx="82809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载荷能力：</a:t>
            </a:r>
            <a:endParaRPr lang="en-US" altLang="zh-CN" sz="16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6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静态载荷：正面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5400Pa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，背面：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3600Pa  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相当于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~2m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的雪载和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140km/h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风速</a:t>
            </a:r>
            <a:endParaRPr kumimoji="0"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动态载荷：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 1000 times 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+1000Pa,-1000Pa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）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, 1 to 3 cycles per minute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0%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隐裂产生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068140"/>
            <a:ext cx="1647944" cy="10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068140"/>
            <a:ext cx="1647944" cy="10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3960440" cy="281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644008" y="41482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测试前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76256" y="41482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测试后</a:t>
            </a:r>
            <a:endParaRPr lang="zh-CN" altLang="en-US" dirty="0"/>
          </a:p>
        </p:txBody>
      </p:sp>
      <p:sp>
        <p:nvSpPr>
          <p:cNvPr id="16" name="右箭头 15"/>
          <p:cNvSpPr/>
          <p:nvPr/>
        </p:nvSpPr>
        <p:spPr>
          <a:xfrm>
            <a:off x="6156176" y="364502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静载、动载以及抗隐裂性能实测</a:t>
            </a: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04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80" y="3878120"/>
            <a:ext cx="4270340" cy="214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65924" y="3789040"/>
            <a:ext cx="78784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4058033"/>
            <a:ext cx="2435242" cy="196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022136"/>
            <a:ext cx="2415531" cy="199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抗隐裂性能实测</a:t>
            </a:r>
            <a:endParaRPr lang="en-US" altLang="zh-CN" sz="2400" b="1" dirty="0"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96" y="1474782"/>
            <a:ext cx="3395663" cy="120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5803319" y="1440186"/>
            <a:ext cx="3284157" cy="1473613"/>
            <a:chOff x="8005320" y="2030103"/>
            <a:chExt cx="4378876" cy="1964817"/>
          </a:xfrm>
        </p:grpSpPr>
        <p:grpSp>
          <p:nvGrpSpPr>
            <p:cNvPr id="13" name="组合 12"/>
            <p:cNvGrpSpPr/>
            <p:nvPr/>
          </p:nvGrpSpPr>
          <p:grpSpPr>
            <a:xfrm>
              <a:off x="8154734" y="2304407"/>
              <a:ext cx="2723334" cy="798358"/>
              <a:chOff x="8154734" y="2304407"/>
              <a:chExt cx="2723334" cy="798358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8155956" y="2304407"/>
                <a:ext cx="2706486" cy="541543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8154734" y="2938232"/>
                <a:ext cx="808127" cy="228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8159242" y="2874402"/>
                <a:ext cx="2706486" cy="2286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0069941" y="2938636"/>
                <a:ext cx="808127" cy="228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124187" y="2938231"/>
                <a:ext cx="808127" cy="228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8160304" y="3001475"/>
                <a:ext cx="2706486" cy="2286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159242" y="3065534"/>
                <a:ext cx="2706486" cy="3723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36"/>
                <a:endParaRPr lang="zh-CN" altLang="en-US" sz="1200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仿宋_GB2312" pitchFamily="49" charset="-122"/>
                  <a:ea typeface="仿宋_GB2312" pitchFamily="49" charset="-122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>
              <a:off x="8005320" y="2687663"/>
              <a:ext cx="311707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305640" y="3457524"/>
              <a:ext cx="216836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3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普通组件</a:t>
              </a:r>
              <a:endParaRPr kumimoji="1"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V="1">
              <a:off x="10922080" y="2211280"/>
              <a:ext cx="313898" cy="20005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1216315" y="2030103"/>
              <a:ext cx="79765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36"/>
              <a:r>
                <a:rPr lang="zh-CN" altLang="en-US" sz="1600" b="1" dirty="0" smtClean="0">
                  <a:solidFill>
                    <a:srgbClr val="000000"/>
                  </a:solidFill>
                </a:rPr>
                <a:t>玻璃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V="1">
              <a:off x="10903150" y="2731451"/>
              <a:ext cx="284590" cy="14646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264553" y="2571101"/>
              <a:ext cx="693352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36"/>
              <a:r>
                <a:rPr lang="en-US" altLang="zh-CN" sz="1600" b="1" dirty="0" smtClean="0">
                  <a:solidFill>
                    <a:srgbClr val="000000"/>
                  </a:solidFill>
                </a:rPr>
                <a:t>EVA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10928739" y="2969505"/>
              <a:ext cx="36826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1310824" y="2791813"/>
              <a:ext cx="1073372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36"/>
              <a:r>
                <a:rPr lang="zh-CN" altLang="en-US" sz="1600" b="1" dirty="0" smtClean="0">
                  <a:solidFill>
                    <a:srgbClr val="FF0000"/>
                  </a:solidFill>
                </a:rPr>
                <a:t>电池片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10928739" y="3062407"/>
              <a:ext cx="368260" cy="21333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067803" y="3215220"/>
              <a:ext cx="829203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36"/>
              <a:r>
                <a:rPr lang="en-US" altLang="zh-CN" sz="1600" b="1" dirty="0" smtClean="0">
                  <a:solidFill>
                    <a:srgbClr val="000000"/>
                  </a:solidFill>
                </a:rPr>
                <a:t>EVA, </a:t>
              </a:r>
            </a:p>
            <a:p>
              <a:pPr defTabSz="913736"/>
              <a:r>
                <a:rPr lang="zh-CN" altLang="en-US" sz="1600" b="1" dirty="0" smtClean="0">
                  <a:solidFill>
                    <a:srgbClr val="000000"/>
                  </a:solidFill>
                </a:rPr>
                <a:t>背板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672" y="2655267"/>
            <a:ext cx="2781952" cy="1061765"/>
          </a:xfrm>
          <a:prstGeom prst="rect">
            <a:avLst/>
          </a:prstGeom>
          <a:noFill/>
        </p:spPr>
        <p:txBody>
          <a:bodyPr wrap="square" lIns="91372" tIns="45688" rIns="91372" bIns="45688" rtlCol="0">
            <a:spAutoFit/>
          </a:bodyPr>
          <a:lstStyle/>
          <a:p>
            <a:pPr defTabSz="913736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结构力学理论：一个结构的中间层叫做“应力中性层”或者“</a:t>
            </a:r>
            <a:r>
              <a:rPr lang="zh-CN" altLang="en-US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零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应力层”</a:t>
            </a:r>
            <a:endParaRPr lang="zh-CN" altLang="en-US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0493" y="2511251"/>
            <a:ext cx="2946694" cy="1023677"/>
          </a:xfrm>
          <a:prstGeom prst="rect">
            <a:avLst/>
          </a:prstGeom>
          <a:noFill/>
        </p:spPr>
        <p:txBody>
          <a:bodyPr wrap="square" lIns="91372" tIns="45688" rIns="91372" bIns="45688" rtlCol="0">
            <a:spAutoFit/>
          </a:bodyPr>
          <a:lstStyle/>
          <a:p>
            <a:pPr defTabSz="913736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2.5+2.5mm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的双玻结构，电池片在“零应力层”。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变形过程中，电池片受到的应力几乎为零。</a:t>
            </a:r>
            <a:endParaRPr lang="zh-CN" altLang="en-US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66788" y="1284148"/>
            <a:ext cx="2455944" cy="1385145"/>
            <a:chOff x="222384" y="1540304"/>
            <a:chExt cx="3274592" cy="1846860"/>
          </a:xfrm>
        </p:grpSpPr>
        <p:pic>
          <p:nvPicPr>
            <p:cNvPr id="40" name="Picture 205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84" y="1589738"/>
              <a:ext cx="3226499" cy="173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05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7" t="57312"/>
            <a:stretch/>
          </p:blipFill>
          <p:spPr bwMode="auto">
            <a:xfrm>
              <a:off x="1390652" y="1589295"/>
              <a:ext cx="1222021" cy="18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05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7" t="57312"/>
            <a:stretch/>
          </p:blipFill>
          <p:spPr bwMode="auto">
            <a:xfrm>
              <a:off x="2556609" y="2068719"/>
              <a:ext cx="864166" cy="28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2401615" y="1938147"/>
              <a:ext cx="1095361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36"/>
              <a:r>
                <a:rPr lang="zh-CN" altLang="en-US" sz="1000" dirty="0" smtClean="0">
                  <a:solidFill>
                    <a:prstClr val="black"/>
                  </a:solidFill>
                </a:rPr>
                <a:t>纵向对称面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04300" y="1540304"/>
              <a:ext cx="1374735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36"/>
              <a:r>
                <a:rPr lang="zh-CN" altLang="en-US" sz="1100" dirty="0" smtClean="0">
                  <a:solidFill>
                    <a:prstClr val="black"/>
                  </a:solidFill>
                </a:rPr>
                <a:t>横截面对称轴</a:t>
              </a:r>
              <a:endParaRPr lang="zh-CN" alt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45" name="Picture 2052"/>
            <p:cNvPicPr>
              <a:picLocks noChangeAspect="1" noChangeArrowheads="1"/>
            </p:cNvPicPr>
            <p:nvPr/>
          </p:nvPicPr>
          <p:blipFill rotWithShape="1">
            <a:blip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7" t="57312"/>
            <a:stretch/>
          </p:blipFill>
          <p:spPr bwMode="auto">
            <a:xfrm>
              <a:off x="882851" y="3082563"/>
              <a:ext cx="793551" cy="16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 45"/>
            <p:cNvSpPr/>
            <p:nvPr/>
          </p:nvSpPr>
          <p:spPr>
            <a:xfrm>
              <a:off x="806651" y="3058869"/>
              <a:ext cx="948595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36"/>
              <a:r>
                <a:rPr lang="zh-CN" altLang="en-US" sz="1000" dirty="0" smtClean="0">
                  <a:solidFill>
                    <a:prstClr val="black"/>
                  </a:solidFill>
                </a:rPr>
                <a:t>中性轴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pic>
          <p:nvPicPr>
            <p:cNvPr id="47" name="Picture 205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7" t="57312"/>
            <a:stretch/>
          </p:blipFill>
          <p:spPr bwMode="auto">
            <a:xfrm>
              <a:off x="1779795" y="3106607"/>
              <a:ext cx="864166" cy="138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矩形 47"/>
            <p:cNvSpPr/>
            <p:nvPr/>
          </p:nvSpPr>
          <p:spPr>
            <a:xfrm>
              <a:off x="1768959" y="3046324"/>
              <a:ext cx="759183" cy="328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36"/>
              <a:r>
                <a:rPr lang="zh-CN" altLang="en-US" sz="1000" dirty="0" smtClean="0">
                  <a:solidFill>
                    <a:prstClr val="black"/>
                  </a:solidFill>
                </a:rPr>
                <a:t>中性层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969976" y="2855726"/>
            <a:ext cx="2953272" cy="700512"/>
          </a:xfrm>
          <a:prstGeom prst="rect">
            <a:avLst/>
          </a:prstGeom>
          <a:noFill/>
        </p:spPr>
        <p:txBody>
          <a:bodyPr wrap="square" lIns="91372" tIns="45688" rIns="91372" bIns="45688" rtlCol="0">
            <a:spAutoFit/>
          </a:bodyPr>
          <a:lstStyle/>
          <a:p>
            <a:pPr defTabSz="913736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普通组件结构中，电池片偏离中性层，电池片变形过程中承受应力。</a:t>
            </a:r>
            <a:endParaRPr lang="zh-CN" altLang="en-US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191560" y="1071091"/>
            <a:ext cx="470848" cy="2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8" rIns="91372" bIns="45688" rtlCol="0" anchor="ctr"/>
          <a:lstStyle/>
          <a:p>
            <a:pPr algn="ctr" defTabSz="913736"/>
            <a:endParaRPr lang="zh-CN" altLang="en-US" sz="1100" b="1" dirty="0">
              <a:solidFill>
                <a:prstClr val="black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52206" y="959078"/>
            <a:ext cx="8712282" cy="400045"/>
          </a:xfrm>
          <a:prstGeom prst="rect">
            <a:avLst/>
          </a:prstGeom>
        </p:spPr>
        <p:txBody>
          <a:bodyPr wrap="square" lIns="91372" tIns="45688" rIns="91372" bIns="45688">
            <a:spAutoFit/>
          </a:bodyPr>
          <a:lstStyle/>
          <a:p>
            <a:pPr defTabSz="913736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双玻组件是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典型的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“三明治”结构，为电池片提供很好的保护作用。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92897" y="1475271"/>
            <a:ext cx="8050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3736"/>
            <a:r>
              <a:rPr lang="zh-CN" altLang="en-US" sz="1600" b="1" dirty="0" smtClean="0">
                <a:solidFill>
                  <a:srgbClr val="FF0000"/>
                </a:solidFill>
              </a:rPr>
              <a:t>电池片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V="1">
            <a:off x="4875184" y="1682294"/>
            <a:ext cx="235424" cy="1500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667428" y="2348880"/>
            <a:ext cx="162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双玻组件</a:t>
            </a:r>
            <a:endParaRPr kumimoji="1" lang="zh-CN" alt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42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138185" y="1444776"/>
            <a:ext cx="5639425" cy="66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/>
              <a:t>1. </a:t>
            </a:r>
            <a:r>
              <a:rPr lang="zh-CN" altLang="en-US" sz="3200" dirty="0" smtClean="0"/>
              <a:t>光伏技术发展</a:t>
            </a:r>
            <a:endParaRPr lang="zh-CN" altLang="en-US" sz="3200" dirty="0"/>
          </a:p>
        </p:txBody>
      </p:sp>
      <p:sp>
        <p:nvSpPr>
          <p:cNvPr id="5" name="圆角矩形 4"/>
          <p:cNvSpPr/>
          <p:nvPr/>
        </p:nvSpPr>
        <p:spPr>
          <a:xfrm>
            <a:off x="1138185" y="2346696"/>
            <a:ext cx="5639425" cy="66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/>
              <a:t>2. </a:t>
            </a:r>
            <a:r>
              <a:rPr lang="zh-CN" altLang="en-US" sz="3200" dirty="0" smtClean="0"/>
              <a:t>双玻技术平台</a:t>
            </a:r>
            <a:endParaRPr lang="zh-CN" altLang="en-US" sz="3200" dirty="0"/>
          </a:p>
        </p:txBody>
      </p:sp>
      <p:sp>
        <p:nvSpPr>
          <p:cNvPr id="6" name="圆角矩形 5"/>
          <p:cNvSpPr/>
          <p:nvPr/>
        </p:nvSpPr>
        <p:spPr>
          <a:xfrm>
            <a:off x="1138185" y="3248616"/>
            <a:ext cx="5639425" cy="66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3</a:t>
            </a:r>
            <a:r>
              <a:rPr lang="en-US" altLang="zh-CN" sz="3200" dirty="0" smtClean="0"/>
              <a:t>. </a:t>
            </a:r>
            <a:r>
              <a:rPr lang="zh-CN" altLang="en-US" sz="2400" dirty="0" smtClean="0"/>
              <a:t>高可靠性高发电量</a:t>
            </a:r>
            <a:endParaRPr lang="zh-CN" altLang="en-US" sz="2400" dirty="0"/>
          </a:p>
        </p:txBody>
      </p:sp>
      <p:sp>
        <p:nvSpPr>
          <p:cNvPr id="7" name="圆角矩形 6"/>
          <p:cNvSpPr/>
          <p:nvPr/>
        </p:nvSpPr>
        <p:spPr>
          <a:xfrm>
            <a:off x="1138185" y="4150536"/>
            <a:ext cx="5639425" cy="66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/>
              <a:t>4. 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1500V</a:t>
            </a:r>
            <a:r>
              <a:rPr lang="zh-CN" altLang="en-US" sz="3200" dirty="0"/>
              <a:t>等</a:t>
            </a:r>
            <a:r>
              <a:rPr lang="zh-CN" altLang="en-US" sz="3200" dirty="0" smtClean="0"/>
              <a:t>应用</a:t>
            </a:r>
            <a:endParaRPr lang="zh-CN" altLang="en-US" sz="3200" dirty="0"/>
          </a:p>
        </p:txBody>
      </p:sp>
      <p:sp>
        <p:nvSpPr>
          <p:cNvPr id="8" name="圆角矩形 7"/>
          <p:cNvSpPr/>
          <p:nvPr/>
        </p:nvSpPr>
        <p:spPr>
          <a:xfrm>
            <a:off x="1138185" y="5052456"/>
            <a:ext cx="5639425" cy="66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5</a:t>
            </a:r>
            <a:r>
              <a:rPr lang="en-US" altLang="zh-CN" sz="3200" dirty="0" smtClean="0"/>
              <a:t>.</a:t>
            </a:r>
            <a:r>
              <a:rPr lang="zh-CN" altLang="en-US" sz="2400" dirty="0" smtClean="0"/>
              <a:t>安装说明</a:t>
            </a:r>
            <a:r>
              <a:rPr lang="en-US" altLang="zh-CN" sz="2400" dirty="0" smtClean="0"/>
              <a:t>/</a:t>
            </a:r>
            <a:r>
              <a:rPr lang="zh-CN" altLang="en-US" sz="2400" dirty="0" smtClean="0"/>
              <a:t>案例分享</a:t>
            </a:r>
            <a:endParaRPr lang="zh-CN" alt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17" y="6165304"/>
            <a:ext cx="14963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18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抗隐裂性能实测</a:t>
            </a:r>
            <a:endParaRPr lang="en-US" altLang="zh-CN" sz="2400" b="1" dirty="0">
              <a:latin typeface="+mn-ea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06573"/>
              </p:ext>
            </p:extLst>
          </p:nvPr>
        </p:nvGraphicFramePr>
        <p:xfrm>
          <a:off x="251520" y="4319732"/>
          <a:ext cx="4844956" cy="174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355"/>
                <a:gridCol w="1782586"/>
                <a:gridCol w="1875015"/>
              </a:tblGrid>
              <a:tr h="267965">
                <a:tc>
                  <a:txBody>
                    <a:bodyPr/>
                    <a:lstStyle/>
                    <a:p>
                      <a:pPr algn="ctr"/>
                      <a:endParaRPr lang="zh-CN" altLang="en-US" sz="1200" b="0" i="0" u="none" strike="noStrike" kern="1200" dirty="0" smtClean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zh-CN" alt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普通组件</a:t>
                      </a:r>
                      <a:endParaRPr lang="en-US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双玻组件</a:t>
                      </a:r>
                      <a:endParaRPr lang="en-US" altLang="zh-CN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19" marR="5919" marT="6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96926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zh-CN" altLang="en-US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静置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周后</a:t>
                      </a:r>
                      <a:endParaRPr lang="en-US" altLang="zh-CN" sz="14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  <a:p>
                      <a:pPr marL="342900" indent="-342900" algn="ctr">
                        <a:buNone/>
                      </a:pPr>
                      <a:r>
                        <a:rPr lang="zh-CN" altLang="en-US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隐裂情况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 </a:t>
                      </a:r>
                      <a:endParaRPr lang="zh-CN" altLang="en-US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endParaRPr lang="zh-CN" altLang="en-US" sz="1200" b="0" i="0" u="none" strike="noStrike" kern="1200" dirty="0" smtClean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069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zh-CN" altLang="en-US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功率变化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+mn-cs"/>
                        </a:rPr>
                        <a:t>(%)</a:t>
                      </a:r>
                      <a:endParaRPr lang="zh-CN" altLang="en-US" sz="1400" b="0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rtl="0" eaLnBrk="1" latinLnBrk="0" hangingPunct="1">
                        <a:buNone/>
                      </a:pP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-1.8</a:t>
                      </a:r>
                      <a:endParaRPr lang="zh-CN" altLang="en-US" sz="1200" b="0" i="0" u="none" strike="noStrike" kern="1200" dirty="0" smtClean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rtl="0" eaLnBrk="1" latinLnBrk="0" hangingPunct="1">
                        <a:buNone/>
                      </a:pPr>
                      <a:r>
                        <a:rPr lang="en-US" altLang="zh-CN" sz="1200" b="0" i="0" u="none" strike="noStrike" kern="12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-0.1</a:t>
                      </a:r>
                      <a:endParaRPr lang="zh-CN" altLang="en-US" sz="1200" b="0" i="0" u="none" strike="noStrike" kern="12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3281" marR="63281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2" name="组合 40"/>
          <p:cNvGrpSpPr>
            <a:grpSpLocks/>
          </p:cNvGrpSpPr>
          <p:nvPr/>
        </p:nvGrpSpPr>
        <p:grpSpPr bwMode="auto">
          <a:xfrm>
            <a:off x="1466558" y="4640216"/>
            <a:ext cx="1738431" cy="875217"/>
            <a:chOff x="1160165" y="4230980"/>
            <a:chExt cx="1988995" cy="110407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165" y="4230980"/>
              <a:ext cx="1988995" cy="110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椭圆 13"/>
            <p:cNvSpPr/>
            <p:nvPr/>
          </p:nvSpPr>
          <p:spPr>
            <a:xfrm>
              <a:off x="2607260" y="4571888"/>
              <a:ext cx="170485" cy="1801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36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827898" y="4752026"/>
              <a:ext cx="192811" cy="14333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36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181046" y="4984463"/>
              <a:ext cx="202959" cy="18013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36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26419" y="4984463"/>
              <a:ext cx="202959" cy="18013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36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154662" y="4391748"/>
              <a:ext cx="202959" cy="18013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36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049" y="4635538"/>
            <a:ext cx="1750834" cy="8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701748" y="1228755"/>
            <a:ext cx="6190371" cy="400045"/>
          </a:xfrm>
          <a:prstGeom prst="rect">
            <a:avLst/>
          </a:prstGeom>
        </p:spPr>
        <p:txBody>
          <a:bodyPr wrap="square" lIns="91372" tIns="45688" rIns="91372" bIns="45688">
            <a:spAutoFit/>
          </a:bodyPr>
          <a:lstStyle/>
          <a:p>
            <a:pPr marL="285750" indent="-285750" defTabSz="913736"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solidFill>
                  <a:prstClr val="black"/>
                </a:solidFill>
              </a:rPr>
              <a:t>模拟地面沉降或者支架变形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29" name="Explosion 1 1"/>
          <p:cNvSpPr/>
          <p:nvPr/>
        </p:nvSpPr>
        <p:spPr>
          <a:xfrm>
            <a:off x="5220072" y="4200979"/>
            <a:ext cx="4104946" cy="2021348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6"/>
            <a:r>
              <a:rPr lang="zh-CN" altLang="en-US" sz="2400" b="1" dirty="0" smtClean="0">
                <a:solidFill>
                  <a:srgbClr val="FFFFFF"/>
                </a:solidFill>
                <a:ea typeface="仿宋_GB2312" pitchFamily="49" charset="-122"/>
              </a:rPr>
              <a:t>双玻组件几乎无隐裂</a:t>
            </a:r>
            <a:endParaRPr lang="en-US" sz="2400" b="1" dirty="0" smtClean="0">
              <a:solidFill>
                <a:srgbClr val="FFFFFF"/>
              </a:solidFill>
              <a:ea typeface="仿宋_GB2312" pitchFamily="49" charset="-122"/>
            </a:endParaRPr>
          </a:p>
        </p:txBody>
      </p:sp>
      <p:grpSp>
        <p:nvGrpSpPr>
          <p:cNvPr id="30" name="组合 21"/>
          <p:cNvGrpSpPr>
            <a:grpSpLocks/>
          </p:cNvGrpSpPr>
          <p:nvPr/>
        </p:nvGrpSpPr>
        <p:grpSpPr bwMode="auto">
          <a:xfrm>
            <a:off x="1347141" y="1674317"/>
            <a:ext cx="3715696" cy="2271614"/>
            <a:chOff x="790180" y="2827312"/>
            <a:chExt cx="3486131" cy="3014688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6"/>
            <a:stretch>
              <a:fillRect/>
            </a:stretch>
          </p:blipFill>
          <p:spPr bwMode="auto">
            <a:xfrm>
              <a:off x="790180" y="3187700"/>
              <a:ext cx="3486131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直接连接符 31"/>
            <p:cNvCxnSpPr/>
            <p:nvPr/>
          </p:nvCxnSpPr>
          <p:spPr>
            <a:xfrm flipV="1">
              <a:off x="1815607" y="3368666"/>
              <a:ext cx="2355625" cy="60325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rot="5400000">
              <a:off x="3595797" y="3174196"/>
              <a:ext cx="422277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5400000" flipH="1" flipV="1">
              <a:off x="3595797" y="3880637"/>
              <a:ext cx="422277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0"/>
            <p:cNvSpPr txBox="1">
              <a:spLocks noChangeArrowheads="1"/>
            </p:cNvSpPr>
            <p:nvPr/>
          </p:nvSpPr>
          <p:spPr bwMode="auto">
            <a:xfrm>
              <a:off x="2762935" y="2827312"/>
              <a:ext cx="1087468" cy="49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defTabSz="913736"/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150mm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0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40584" y="3896794"/>
            <a:ext cx="3371376" cy="1692446"/>
            <a:chOff x="840584" y="4361360"/>
            <a:chExt cx="3371376" cy="1692446"/>
          </a:xfrm>
        </p:grpSpPr>
        <p:grpSp>
          <p:nvGrpSpPr>
            <p:cNvPr id="13" name="组合 12"/>
            <p:cNvGrpSpPr/>
            <p:nvPr/>
          </p:nvGrpSpPr>
          <p:grpSpPr>
            <a:xfrm>
              <a:off x="840584" y="4361360"/>
              <a:ext cx="1057318" cy="1659928"/>
              <a:chOff x="883633" y="4256834"/>
              <a:chExt cx="1057318" cy="1659928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145" t="7544"/>
              <a:stretch/>
            </p:blipFill>
            <p:spPr bwMode="auto">
              <a:xfrm>
                <a:off x="883633" y="4256834"/>
                <a:ext cx="1057318" cy="1476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092927" y="5608985"/>
                <a:ext cx="7858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/>
                  <a:t>Class A </a:t>
                </a:r>
                <a:endParaRPr lang="zh-CN" altLang="en-US" sz="1400" dirty="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136728" y="4397622"/>
              <a:ext cx="1000427" cy="1623666"/>
              <a:chOff x="2222500" y="4293096"/>
              <a:chExt cx="1000427" cy="1623666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25" t="7476"/>
              <a:stretch/>
            </p:blipFill>
            <p:spPr bwMode="auto">
              <a:xfrm>
                <a:off x="2222500" y="4293096"/>
                <a:ext cx="1000427" cy="1385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265813" y="5608985"/>
                <a:ext cx="8572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/>
                  <a:t>Class B </a:t>
                </a:r>
                <a:endParaRPr lang="zh-CN" altLang="en-US" sz="1400" dirty="0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288856" y="4397622"/>
              <a:ext cx="923104" cy="1656184"/>
              <a:chOff x="3556110" y="4293097"/>
              <a:chExt cx="923104" cy="1656184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56110" y="4293097"/>
                <a:ext cx="923104" cy="1368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621958" y="5641504"/>
                <a:ext cx="8572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/>
                  <a:t>Class C </a:t>
                </a:r>
                <a:endParaRPr lang="zh-CN" altLang="en-US" sz="1400" dirty="0"/>
              </a:p>
            </p:txBody>
          </p:sp>
        </p:grpSp>
      </p:grpSp>
      <p:sp>
        <p:nvSpPr>
          <p:cNvPr id="20" name="灯片编号占位符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58200" y="6172202"/>
            <a:ext cx="685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775B68E-9543-4A1B-B21C-01D752D6DBFC}" type="slidenum">
              <a:rPr lang="en-US" altLang="zh-CN" smtClean="0">
                <a:ea typeface="宋体" charset="-122"/>
              </a:rPr>
              <a:pPr/>
              <a:t>21</a:t>
            </a:fld>
            <a:endParaRPr lang="en-US" altLang="zh-CN" dirty="0" smtClean="0">
              <a:ea typeface="宋体" charset="-12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773" y="1484784"/>
            <a:ext cx="2665221" cy="168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3861048"/>
            <a:ext cx="2665221" cy="150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95536" y="925270"/>
            <a:ext cx="87086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火焰蔓延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测试：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标准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火焰从组件侧面燃烧，以组件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火焰蔓延的不同长度及燃烧时间判定其防火等级</a:t>
            </a:r>
            <a:endParaRPr lang="zh-CN" altLang="en-US" sz="1400" dirty="0">
              <a:solidFill>
                <a:schemeClr val="dk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1521" y="3429000"/>
            <a:ext cx="88527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燃烧块测试：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将不同尺寸的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燃烧块放置于组件上燃烧，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直到燃尽，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以组件能承受不同燃烧块判定其防火等级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41782" y="1501076"/>
            <a:ext cx="3442186" cy="1927924"/>
            <a:chOff x="521950" y="1755172"/>
            <a:chExt cx="3442186" cy="1927924"/>
          </a:xfrm>
        </p:grpSpPr>
        <p:grpSp>
          <p:nvGrpSpPr>
            <p:cNvPr id="4" name="组合 3"/>
            <p:cNvGrpSpPr/>
            <p:nvPr/>
          </p:nvGrpSpPr>
          <p:grpSpPr>
            <a:xfrm>
              <a:off x="1420081" y="1755172"/>
              <a:ext cx="2544055" cy="1927924"/>
              <a:chOff x="1675247" y="1494734"/>
              <a:chExt cx="2544055" cy="1927924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211" t="4953" r="11492" b="7445"/>
              <a:stretch/>
            </p:blipFill>
            <p:spPr bwMode="auto">
              <a:xfrm>
                <a:off x="1675247" y="1494734"/>
                <a:ext cx="2544055" cy="1927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圆角矩形 10"/>
              <p:cNvSpPr/>
              <p:nvPr/>
            </p:nvSpPr>
            <p:spPr>
              <a:xfrm rot="3828726">
                <a:off x="1596945" y="2969962"/>
                <a:ext cx="565513" cy="1409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火焰</a:t>
                </a:r>
                <a:endParaRPr lang="zh-CN" altLang="en-US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右箭头 14"/>
              <p:cNvSpPr/>
              <p:nvPr/>
            </p:nvSpPr>
            <p:spPr>
              <a:xfrm rot="19837826">
                <a:off x="2082778" y="2772139"/>
                <a:ext cx="727291" cy="40051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</a:rPr>
                  <a:t>风向</a:t>
                </a:r>
                <a:endParaRPr lang="zh-CN" altLang="en-US" sz="1400" dirty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</p:grpSp>
        <p:sp>
          <p:nvSpPr>
            <p:cNvPr id="22" name="右箭头 21"/>
            <p:cNvSpPr/>
            <p:nvPr/>
          </p:nvSpPr>
          <p:spPr>
            <a:xfrm rot="19837826">
              <a:off x="521950" y="1827180"/>
              <a:ext cx="2198339" cy="819546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Class A,B,C </a:t>
              </a:r>
              <a:r>
                <a:rPr lang="zh-CN" altLang="en-US" sz="1400" dirty="0">
                  <a:solidFill>
                    <a:schemeClr val="tx1"/>
                  </a:solidFill>
                </a:rPr>
                <a:t>火焰</a:t>
              </a:r>
              <a:r>
                <a:rPr lang="zh-CN" altLang="en-US" sz="1400" dirty="0" smtClean="0">
                  <a:solidFill>
                    <a:schemeClr val="tx1"/>
                  </a:solidFill>
                </a:rPr>
                <a:t>长度</a:t>
              </a:r>
              <a:endParaRPr lang="en-US" altLang="zh-CN" sz="1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</a:rPr>
                <a:t>≦ 1.8, 2.4, 3.9m</a:t>
              </a:r>
              <a:endParaRPr lang="zh-CN" altLang="en-US" sz="14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523175" y="5043508"/>
            <a:ext cx="785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Class A </a:t>
            </a:r>
            <a:endParaRPr lang="zh-CN" altLang="en-US" sz="1400" dirty="0"/>
          </a:p>
        </p:txBody>
      </p:sp>
      <p:cxnSp>
        <p:nvCxnSpPr>
          <p:cNvPr id="27" name="Straight Connector 22"/>
          <p:cNvCxnSpPr/>
          <p:nvPr/>
        </p:nvCxnSpPr>
        <p:spPr>
          <a:xfrm>
            <a:off x="1897902" y="5589240"/>
            <a:ext cx="6274498" cy="0"/>
          </a:xfrm>
          <a:prstGeom prst="line">
            <a:avLst/>
          </a:prstGeom>
          <a:ln w="254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http://www.solarbe.com/file/upload/201308/19/09-55-50-68-888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553" y="5673513"/>
            <a:ext cx="1544193" cy="104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图1光伏屋顶的太阳能组件“自燃”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996" y="5703237"/>
            <a:ext cx="1596100" cy="105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02" y="5703238"/>
            <a:ext cx="1808234" cy="101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—Class A</a:t>
            </a:r>
            <a:r>
              <a:rPr lang="zh-CN" altLang="en-US" sz="2400" b="1" dirty="0" smtClean="0">
                <a:latin typeface="+mn-ea"/>
              </a:rPr>
              <a:t>级防火</a:t>
            </a: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09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24" y="1096853"/>
            <a:ext cx="724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14pcs 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可靠性测试（比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IEC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严格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倍），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Pmax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衰减小于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6%</a:t>
            </a:r>
            <a:endParaRPr lang="zh-CN" altLang="en-US" sz="16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8064896" cy="412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连接符 8"/>
          <p:cNvCxnSpPr/>
          <p:nvPr/>
        </p:nvCxnSpPr>
        <p:spPr>
          <a:xfrm>
            <a:off x="949648" y="2564904"/>
            <a:ext cx="7876728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三倍加严测试</a:t>
            </a: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17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363040" y="873749"/>
            <a:ext cx="7665344" cy="727075"/>
          </a:xfrm>
        </p:spPr>
        <p:txBody>
          <a:bodyPr/>
          <a:lstStyle/>
          <a:p>
            <a:r>
              <a:rPr kumimoji="1" lang="zh-CN" altLang="en-US" sz="1600" b="1" dirty="0" smtClean="0">
                <a:solidFill>
                  <a:srgbClr val="000000"/>
                </a:solidFill>
                <a:latin typeface="微软雅黑" pitchFamily="34" charset="-122"/>
              </a:rPr>
              <a:t>第三方加严测试：高于</a:t>
            </a:r>
            <a:r>
              <a:rPr kumimoji="1" lang="en-US" altLang="zh-CN" sz="1600" b="1" dirty="0" smtClean="0">
                <a:solidFill>
                  <a:srgbClr val="000000"/>
                </a:solidFill>
                <a:latin typeface="微软雅黑" pitchFamily="34" charset="-122"/>
              </a:rPr>
              <a:t>IEC</a:t>
            </a:r>
            <a:r>
              <a:rPr kumimoji="1" lang="zh-CN" altLang="en-US" sz="1600" b="1" dirty="0" smtClean="0">
                <a:solidFill>
                  <a:srgbClr val="000000"/>
                </a:solidFill>
                <a:latin typeface="微软雅黑" pitchFamily="34" charset="-122"/>
              </a:rPr>
              <a:t>国际标准</a:t>
            </a:r>
            <a:r>
              <a:rPr kumimoji="1" lang="en-US" altLang="zh-CN" sz="1600" b="1" dirty="0" smtClean="0">
                <a:solidFill>
                  <a:srgbClr val="000000"/>
                </a:solidFill>
                <a:latin typeface="微软雅黑" pitchFamily="34" charset="-122"/>
              </a:rPr>
              <a:t>3</a:t>
            </a:r>
            <a:r>
              <a:rPr kumimoji="1" lang="zh-CN" altLang="en-US" sz="1600" b="1" dirty="0" smtClean="0">
                <a:solidFill>
                  <a:srgbClr val="000000"/>
                </a:solidFill>
                <a:latin typeface="微软雅黑" pitchFamily="34" charset="-122"/>
              </a:rPr>
              <a:t>倍条件的测试</a:t>
            </a:r>
          </a:p>
        </p:txBody>
      </p:sp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2643997100"/>
              </p:ext>
            </p:extLst>
          </p:nvPr>
        </p:nvGraphicFramePr>
        <p:xfrm>
          <a:off x="423168" y="1516784"/>
          <a:ext cx="8181280" cy="436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4932040" y="4077072"/>
            <a:ext cx="1800200" cy="72153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732240" y="3861048"/>
            <a:ext cx="1800200" cy="93756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63040" y="1576912"/>
            <a:ext cx="8169400" cy="408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23728" y="3997956"/>
            <a:ext cx="1440160" cy="72153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635896" y="4002238"/>
            <a:ext cx="1224136" cy="79637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三倍加严测试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0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65304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79512" y="2924944"/>
            <a:ext cx="7807085" cy="3888432"/>
            <a:chOff x="797363" y="1504211"/>
            <a:chExt cx="6781800" cy="2819400"/>
          </a:xfrm>
        </p:grpSpPr>
        <p:graphicFrame>
          <p:nvGraphicFramePr>
            <p:cNvPr id="24" name="Chart 3"/>
            <p:cNvGraphicFramePr/>
            <p:nvPr>
              <p:extLst>
                <p:ext uri="{D42A27DB-BD31-4B8C-83A1-F6EECF244321}">
                  <p14:modId xmlns:p14="http://schemas.microsoft.com/office/powerpoint/2010/main" val="2850365077"/>
                </p:ext>
              </p:extLst>
            </p:nvPr>
          </p:nvGraphicFramePr>
          <p:xfrm>
            <a:off x="797363" y="1504211"/>
            <a:ext cx="6781800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2175322" y="2130744"/>
              <a:ext cx="1008111" cy="20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-0.7%/</a:t>
              </a:r>
              <a:r>
                <a:rPr lang="zh-CN" altLang="en-US" sz="1200" dirty="0"/>
                <a:t>年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04625" y="1958167"/>
              <a:ext cx="1008111" cy="20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-0.5%/</a:t>
              </a:r>
              <a:r>
                <a:rPr lang="zh-CN" altLang="en-US" sz="1200" dirty="0"/>
                <a:t>年</a:t>
              </a: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109971" y="3442252"/>
            <a:ext cx="5436466" cy="1543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109971" y="3428184"/>
            <a:ext cx="6552728" cy="13189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50209" y="43023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常规组件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6393" y="39330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双玻</a:t>
            </a:r>
            <a:r>
              <a:rPr lang="zh-CN" altLang="en-US" b="1" dirty="0" smtClean="0">
                <a:solidFill>
                  <a:srgbClr val="0070C0"/>
                </a:solidFill>
              </a:rPr>
              <a:t>组件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876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直接连接符 42"/>
          <p:cNvCxnSpPr/>
          <p:nvPr/>
        </p:nvCxnSpPr>
        <p:spPr>
          <a:xfrm>
            <a:off x="891285" y="3204870"/>
            <a:ext cx="239104" cy="2487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14450" y="3189734"/>
            <a:ext cx="239104" cy="24871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546437" y="4985469"/>
            <a:ext cx="0" cy="531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7630244" y="4748237"/>
            <a:ext cx="0" cy="76899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6541616" y="4538836"/>
            <a:ext cx="4821" cy="4466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350209" y="2689756"/>
            <a:ext cx="273395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按照同等</a:t>
            </a:r>
            <a:r>
              <a:rPr lang="en-US" altLang="zh-CN" sz="1400" b="1" dirty="0" smtClean="0"/>
              <a:t>25</a:t>
            </a:r>
            <a:r>
              <a:rPr lang="zh-CN" altLang="en-US" sz="1400" b="1" dirty="0" smtClean="0"/>
              <a:t>年电站生命周期测算</a:t>
            </a:r>
            <a:endParaRPr lang="en-US" altLang="zh-CN" sz="1400" b="1" dirty="0" smtClean="0"/>
          </a:p>
          <a:p>
            <a:pPr algn="ctr"/>
            <a:r>
              <a:rPr lang="zh-CN" altLang="en-US" sz="1400" b="1" dirty="0"/>
              <a:t>双玻</a:t>
            </a:r>
            <a:r>
              <a:rPr lang="zh-CN" altLang="en-US" sz="1400" b="1" dirty="0" smtClean="0"/>
              <a:t>组件可多发电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2.7%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76" name="肘形连接符 75"/>
          <p:cNvCxnSpPr/>
          <p:nvPr/>
        </p:nvCxnSpPr>
        <p:spPr>
          <a:xfrm rot="5400000" flipH="1" flipV="1">
            <a:off x="7207610" y="3998335"/>
            <a:ext cx="1171404" cy="32613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305934" y="3052481"/>
            <a:ext cx="283806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按照</a:t>
            </a:r>
            <a:r>
              <a:rPr lang="zh-CN" altLang="en-US" sz="1400" b="1" dirty="0"/>
              <a:t>双玻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30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年</a:t>
            </a:r>
            <a:r>
              <a:rPr lang="zh-CN" altLang="en-US" sz="1400" b="1" dirty="0" smtClean="0"/>
              <a:t>电站生命周期测算</a:t>
            </a:r>
            <a:endParaRPr lang="en-US" altLang="zh-CN" sz="1400" b="1" dirty="0" smtClean="0"/>
          </a:p>
          <a:p>
            <a:pPr algn="ctr"/>
            <a:r>
              <a:rPr lang="zh-CN" altLang="en-US" sz="1400" b="1" dirty="0"/>
              <a:t>双玻</a:t>
            </a:r>
            <a:r>
              <a:rPr lang="zh-CN" altLang="en-US" sz="1400" b="1" dirty="0" smtClean="0"/>
              <a:t>组件可多发电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21%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4080644" y="2327672"/>
            <a:ext cx="461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 flipV="1">
            <a:off x="891285" y="4671720"/>
            <a:ext cx="6738960" cy="76517"/>
          </a:xfrm>
          <a:prstGeom prst="line">
            <a:avLst/>
          </a:prstGeom>
          <a:ln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85204" y="4581708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solidFill>
                  <a:srgbClr val="0070C0"/>
                </a:solidFill>
              </a:rPr>
              <a:t>83%</a:t>
            </a:r>
            <a:endParaRPr lang="zh-CN" altLang="en-US" sz="800" dirty="0">
              <a:solidFill>
                <a:srgbClr val="0070C0"/>
              </a:solidFill>
            </a:endParaRPr>
          </a:p>
        </p:txBody>
      </p:sp>
      <p:cxnSp>
        <p:nvCxnSpPr>
          <p:cNvPr id="89" name="直接连接符 88"/>
          <p:cNvCxnSpPr/>
          <p:nvPr/>
        </p:nvCxnSpPr>
        <p:spPr>
          <a:xfrm flipH="1" flipV="1">
            <a:off x="862013" y="4976813"/>
            <a:ext cx="5684426" cy="23665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6852" y="4810432"/>
            <a:ext cx="437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solidFill>
                  <a:srgbClr val="FF0000"/>
                </a:solidFill>
              </a:rPr>
              <a:t>80.7%</a:t>
            </a:r>
            <a:endParaRPr lang="zh-CN" altLang="en-US" sz="800" dirty="0">
              <a:solidFill>
                <a:srgbClr val="FF0000"/>
              </a:solidFill>
            </a:endParaRPr>
          </a:p>
        </p:txBody>
      </p:sp>
      <p:cxnSp>
        <p:nvCxnSpPr>
          <p:cNvPr id="56" name="肘形连接符 55"/>
          <p:cNvCxnSpPr/>
          <p:nvPr/>
        </p:nvCxnSpPr>
        <p:spPr>
          <a:xfrm rot="16200000" flipV="1">
            <a:off x="5354228" y="3294844"/>
            <a:ext cx="1274078" cy="111034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6546438" y="2327672"/>
            <a:ext cx="7618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379762" y="2636912"/>
            <a:ext cx="1049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组件低衰减高发电量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28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363040" y="873749"/>
            <a:ext cx="7665344" cy="727075"/>
          </a:xfrm>
        </p:spPr>
        <p:txBody>
          <a:bodyPr/>
          <a:lstStyle/>
          <a:p>
            <a:r>
              <a:rPr kumimoji="1" lang="zh-CN" altLang="en-US" sz="1600" b="1" dirty="0" smtClean="0">
                <a:solidFill>
                  <a:srgbClr val="000000"/>
                </a:solidFill>
                <a:latin typeface="微软雅黑" pitchFamily="34" charset="-122"/>
              </a:rPr>
              <a:t>第三方电站项目发电数据对比：双玻组件发电比常规组件平均高出</a:t>
            </a:r>
            <a:r>
              <a:rPr kumimoji="1" lang="en-US" altLang="zh-CN" sz="1600" b="1" dirty="0" smtClean="0">
                <a:solidFill>
                  <a:srgbClr val="FF0000"/>
                </a:solidFill>
                <a:latin typeface="微软雅黑" pitchFamily="34" charset="-122"/>
              </a:rPr>
              <a:t>2.1%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18960" r="4114" b="38149"/>
          <a:stretch/>
        </p:blipFill>
        <p:spPr bwMode="auto">
          <a:xfrm>
            <a:off x="288032" y="1556793"/>
            <a:ext cx="8604448" cy="42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827585" y="2636913"/>
            <a:ext cx="3024335" cy="3384375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b="1" dirty="0" smtClean="0">
                <a:solidFill>
                  <a:srgbClr val="FF0000"/>
                </a:solidFill>
              </a:rPr>
              <a:t>双玻</a:t>
            </a:r>
            <a:r>
              <a:rPr lang="zh-CN" altLang="en-US" b="1" dirty="0">
                <a:solidFill>
                  <a:srgbClr val="FF0000"/>
                </a:solidFill>
              </a:rPr>
              <a:t>组件</a:t>
            </a:r>
            <a:endParaRPr kumimoji="0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995937" y="2636913"/>
            <a:ext cx="3024335" cy="3384375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b="1" dirty="0" smtClean="0">
                <a:solidFill>
                  <a:srgbClr val="FF0000"/>
                </a:solidFill>
              </a:rPr>
              <a:t>常规组件</a:t>
            </a:r>
            <a:endParaRPr kumimoji="0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组件高发电量实证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89" y="2348881"/>
            <a:ext cx="619125" cy="23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456548" y="6180201"/>
            <a:ext cx="650875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7457" y="1452542"/>
            <a:ext cx="438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“双玻”发电量比“普通组件”高</a:t>
            </a:r>
            <a:r>
              <a:rPr lang="en-US" altLang="zh-CN" dirty="0" smtClean="0">
                <a:solidFill>
                  <a:srgbClr val="FF0000"/>
                </a:solidFill>
              </a:rPr>
              <a:t>2.9%</a:t>
            </a:r>
          </a:p>
        </p:txBody>
      </p:sp>
      <p:sp>
        <p:nvSpPr>
          <p:cNvPr id="10" name="矩形 9"/>
          <p:cNvSpPr/>
          <p:nvPr/>
        </p:nvSpPr>
        <p:spPr>
          <a:xfrm>
            <a:off x="428191" y="1021656"/>
            <a:ext cx="197201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双玻</a:t>
            </a:r>
            <a:r>
              <a:rPr lang="en-US" altLang="zh-CN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1MW</a:t>
            </a:r>
            <a:r>
              <a:rPr lang="zh-CN" altLang="en-US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电站</a:t>
            </a:r>
            <a:endParaRPr lang="zh-CN" altLang="en-US" sz="2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4275" y="2204864"/>
            <a:ext cx="43396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发电量</a:t>
            </a:r>
            <a:r>
              <a:rPr lang="zh-CN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，双玻由于衰减少，所以发电量多</a:t>
            </a:r>
            <a:endParaRPr lang="zh-CN" altLang="en-US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5373216"/>
            <a:ext cx="7728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 smtClean="0"/>
              <a:t>前</a:t>
            </a:r>
            <a:r>
              <a:rPr lang="en-US" altLang="zh-CN" sz="1600" b="1" dirty="0" smtClean="0"/>
              <a:t>25</a:t>
            </a:r>
            <a:r>
              <a:rPr lang="zh-CN" altLang="en-US" sz="1600" b="1" dirty="0" smtClean="0"/>
              <a:t>年，双玻由于衰减少，理论累计多发电</a:t>
            </a:r>
            <a:r>
              <a:rPr lang="en-US" altLang="zh-CN" sz="1600" b="1" dirty="0" smtClean="0"/>
              <a:t>2.4%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 smtClean="0"/>
              <a:t>另外，根据质保及组件生命周期，双</a:t>
            </a:r>
            <a:r>
              <a:rPr lang="zh-CN" altLang="en-US" sz="1600" b="1" dirty="0"/>
              <a:t>玻</a:t>
            </a:r>
            <a:r>
              <a:rPr lang="zh-CN" altLang="en-US" sz="1600" b="1" dirty="0" smtClean="0"/>
              <a:t>组件比常规组件在第</a:t>
            </a:r>
            <a:r>
              <a:rPr lang="en-US" altLang="zh-CN" sz="1600" b="1" dirty="0" smtClean="0"/>
              <a:t>26~30</a:t>
            </a:r>
            <a:r>
              <a:rPr lang="zh-CN" altLang="en-US" sz="1600" b="1" dirty="0" smtClean="0"/>
              <a:t>年额外发电</a:t>
            </a:r>
            <a:r>
              <a:rPr lang="en-US" altLang="zh-CN" sz="1600" b="1" dirty="0" smtClean="0"/>
              <a:t>5</a:t>
            </a:r>
            <a:r>
              <a:rPr lang="zh-CN" altLang="en-US" sz="1600" b="1" dirty="0" smtClean="0"/>
              <a:t>年</a:t>
            </a:r>
            <a:endParaRPr lang="en-US" altLang="zh-CN" sz="1600" b="1" dirty="0" smtClean="0"/>
          </a:p>
        </p:txBody>
      </p:sp>
      <p:sp>
        <p:nvSpPr>
          <p:cNvPr id="18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5173464" y="3212976"/>
            <a:ext cx="3888432" cy="531616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CN" altLang="en-US" sz="1800" b="1" dirty="0">
                <a:solidFill>
                  <a:srgbClr val="000000"/>
                </a:solidFill>
                <a:latin typeface="微软雅黑" pitchFamily="34" charset="-122"/>
              </a:rPr>
              <a:t>数据</a:t>
            </a:r>
            <a:r>
              <a:rPr kumimoji="1" lang="zh-CN" altLang="en-US" sz="1800" b="1" dirty="0" smtClean="0">
                <a:solidFill>
                  <a:srgbClr val="000000"/>
                </a:solidFill>
                <a:latin typeface="微软雅黑" pitchFamily="34" charset="-122"/>
              </a:rPr>
              <a:t>验证（</a:t>
            </a:r>
            <a:r>
              <a:rPr kumimoji="1" lang="en-US" altLang="zh-CN" sz="1800" b="1" dirty="0" smtClean="0">
                <a:solidFill>
                  <a:srgbClr val="000000"/>
                </a:solidFill>
                <a:latin typeface="微软雅黑" pitchFamily="34" charset="-122"/>
              </a:rPr>
              <a:t>1MW</a:t>
            </a:r>
            <a:r>
              <a:rPr kumimoji="1" lang="zh-CN" altLang="en-US" sz="1800" b="1" dirty="0" smtClean="0">
                <a:solidFill>
                  <a:srgbClr val="000000"/>
                </a:solidFill>
                <a:latin typeface="微软雅黑" pitchFamily="34" charset="-122"/>
              </a:rPr>
              <a:t>容量同比对照）：</a:t>
            </a:r>
            <a:endParaRPr kumimoji="1" lang="en-US" altLang="zh-CN" sz="1800" b="1" dirty="0" smtClean="0">
              <a:solidFill>
                <a:srgbClr val="000000"/>
              </a:solidFill>
              <a:latin typeface="微软雅黑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4056" y="2557699"/>
            <a:ext cx="4572000" cy="2959224"/>
            <a:chOff x="0" y="-216024"/>
            <a:chExt cx="4572000" cy="2959224"/>
          </a:xfrm>
        </p:grpSpPr>
        <p:graphicFrame>
          <p:nvGraphicFramePr>
            <p:cNvPr id="21" name="图表 20"/>
            <p:cNvGraphicFramePr>
              <a:graphicFrameLocks/>
            </p:cNvGraphicFramePr>
            <p:nvPr/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" name="TextBox 4"/>
            <p:cNvSpPr txBox="1"/>
            <p:nvPr/>
          </p:nvSpPr>
          <p:spPr>
            <a:xfrm>
              <a:off x="1470660" y="-216024"/>
              <a:ext cx="2125980" cy="289560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rPr>
                <a:t>功率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rPr>
                <a:t>下降趋势</a:t>
              </a: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1684020" y="1268730"/>
              <a:ext cx="929640" cy="28956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rPr>
                <a:t>传统组件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TextBox 7"/>
            <p:cNvSpPr txBox="1"/>
            <p:nvPr/>
          </p:nvSpPr>
          <p:spPr>
            <a:xfrm>
              <a:off x="2339340" y="781050"/>
              <a:ext cx="929640" cy="28956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rPr>
                <a:t>双玻组件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1259632" y="4416422"/>
            <a:ext cx="2232248" cy="30872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/>
            <a:r>
              <a:rPr lang="en-US" altLang="zh-CN" sz="1200" dirty="0" smtClean="0">
                <a:solidFill>
                  <a:schemeClr val="tx1"/>
                </a:solidFill>
              </a:rPr>
              <a:t>25</a:t>
            </a:r>
            <a:r>
              <a:rPr lang="zh-CN" altLang="en-US" sz="1200" dirty="0">
                <a:solidFill>
                  <a:schemeClr val="tx1"/>
                </a:solidFill>
              </a:rPr>
              <a:t>年功率质保，每年衰减</a:t>
            </a:r>
            <a:r>
              <a:rPr lang="en-US" altLang="zh-CN" sz="1200" dirty="0">
                <a:solidFill>
                  <a:schemeClr val="tx1"/>
                </a:solidFill>
              </a:rPr>
              <a:t>0.7%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2400206" y="3140968"/>
            <a:ext cx="2252146" cy="30872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/>
            <a:r>
              <a:rPr lang="en-US" altLang="zh-CN" sz="1200" b="1" dirty="0">
                <a:solidFill>
                  <a:schemeClr val="tx1"/>
                </a:solidFill>
              </a:rPr>
              <a:t>30</a:t>
            </a:r>
            <a:r>
              <a:rPr lang="zh-CN" altLang="en-US" sz="1200" b="1" dirty="0">
                <a:solidFill>
                  <a:schemeClr val="tx1"/>
                </a:solidFill>
              </a:rPr>
              <a:t>年</a:t>
            </a:r>
            <a:r>
              <a:rPr lang="zh-CN" altLang="en-US" sz="1200" dirty="0">
                <a:solidFill>
                  <a:schemeClr val="tx1"/>
                </a:solidFill>
              </a:rPr>
              <a:t>功率质保，每年衰减</a:t>
            </a:r>
            <a:r>
              <a:rPr lang="en-US" altLang="zh-CN" sz="1200" b="1" dirty="0">
                <a:solidFill>
                  <a:schemeClr val="tx1"/>
                </a:solidFill>
              </a:rPr>
              <a:t>0.5%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049896" y="4247305"/>
            <a:ext cx="0" cy="393131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4644008" y="4476029"/>
            <a:ext cx="0" cy="75317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84709"/>
            <a:ext cx="37052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39840"/>
              </p:ext>
            </p:extLst>
          </p:nvPr>
        </p:nvGraphicFramePr>
        <p:xfrm>
          <a:off x="5245472" y="3799014"/>
          <a:ext cx="3851919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73"/>
                <a:gridCol w="1283973"/>
                <a:gridCol w="128397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统计时间：</a:t>
                      </a:r>
                      <a:r>
                        <a:rPr lang="en-US" altLang="zh-CN" dirty="0" smtClean="0"/>
                        <a:t>2015</a:t>
                      </a:r>
                      <a:r>
                        <a:rPr lang="zh-CN" altLang="en-US" dirty="0" smtClean="0"/>
                        <a:t>年</a:t>
                      </a:r>
                      <a:r>
                        <a:rPr lang="en-US" altLang="zh-CN" dirty="0" smtClean="0"/>
                        <a:t>3</a:t>
                      </a:r>
                      <a:r>
                        <a:rPr lang="zh-CN" altLang="en-US" dirty="0" smtClean="0"/>
                        <a:t>月</a:t>
                      </a:r>
                      <a:r>
                        <a:rPr lang="en-US" altLang="zh-CN" dirty="0" smtClean="0"/>
                        <a:t>1</a:t>
                      </a:r>
                      <a:r>
                        <a:rPr lang="zh-CN" altLang="en-US" dirty="0" smtClean="0"/>
                        <a:t>日</a:t>
                      </a:r>
                      <a:r>
                        <a:rPr lang="en-US" altLang="zh-CN" dirty="0" smtClean="0"/>
                        <a:t>~16</a:t>
                      </a:r>
                      <a:r>
                        <a:rPr lang="zh-CN" altLang="en-US" dirty="0" smtClean="0"/>
                        <a:t>日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组件类别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累计发电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差值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双玻组件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6.999</a:t>
                      </a:r>
                      <a:r>
                        <a:rPr lang="zh-CN" altLang="en-US" b="1" dirty="0" smtClean="0"/>
                        <a:t>万度</a:t>
                      </a:r>
                      <a:endParaRPr lang="zh-CN" altLang="en-US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双玻组件发电分别高出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2.86%</a:t>
                      </a:r>
                      <a:r>
                        <a:rPr lang="zh-CN" altLang="en-US" dirty="0" smtClean="0"/>
                        <a:t>和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2.94%</a:t>
                      </a:r>
                      <a:endParaRPr lang="zh-CN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常规组件</a:t>
                      </a:r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6.799</a:t>
                      </a:r>
                      <a:r>
                        <a:rPr lang="zh-CN" altLang="en-US" dirty="0" smtClean="0"/>
                        <a:t>万度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常规组件</a:t>
                      </a:r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6.793</a:t>
                      </a:r>
                      <a:r>
                        <a:rPr lang="zh-CN" altLang="en-US" dirty="0" smtClean="0"/>
                        <a:t>万度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圆角矩形 31"/>
          <p:cNvSpPr/>
          <p:nvPr/>
        </p:nvSpPr>
        <p:spPr>
          <a:xfrm>
            <a:off x="3707904" y="4776462"/>
            <a:ext cx="903352" cy="30872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/>
            <a:r>
              <a:rPr lang="zh-CN" altLang="en-US" sz="1200" dirty="0">
                <a:solidFill>
                  <a:schemeClr val="tx1"/>
                </a:solidFill>
              </a:rPr>
              <a:t>多</a:t>
            </a:r>
            <a:r>
              <a:rPr lang="en-US" altLang="zh-CN" sz="1200" dirty="0" smtClean="0">
                <a:solidFill>
                  <a:schemeClr val="tx1"/>
                </a:solidFill>
              </a:rPr>
              <a:t>5</a:t>
            </a:r>
            <a:r>
              <a:rPr lang="zh-CN" altLang="en-US" sz="1200" dirty="0" smtClean="0">
                <a:solidFill>
                  <a:schemeClr val="tx1"/>
                </a:solidFill>
              </a:rPr>
              <a:t>年质保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2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组件高发电量实证</a:t>
            </a:r>
            <a:endParaRPr lang="en-US" altLang="zh-CN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30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456548" y="6180201"/>
            <a:ext cx="650875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组件实际功效等效计算</a:t>
            </a:r>
            <a:endParaRPr lang="en-US" altLang="zh-CN" sz="2400" b="1" dirty="0">
              <a:latin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24699"/>
              </p:ext>
            </p:extLst>
          </p:nvPr>
        </p:nvGraphicFramePr>
        <p:xfrm>
          <a:off x="276155" y="980728"/>
          <a:ext cx="8616324" cy="505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297"/>
                <a:gridCol w="855297"/>
                <a:gridCol w="855297"/>
                <a:gridCol w="855297"/>
                <a:gridCol w="855297"/>
                <a:gridCol w="855297"/>
                <a:gridCol w="855297"/>
                <a:gridCol w="886974"/>
                <a:gridCol w="886974"/>
                <a:gridCol w="855297"/>
              </a:tblGrid>
              <a:tr h="5919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年限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常规保证比例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双玻保证比例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265</a:t>
                      </a:r>
                      <a:r>
                        <a:rPr lang="zh-CN" sz="1000">
                          <a:effectLst/>
                        </a:rPr>
                        <a:t>双玻多晶安装容量（</a:t>
                      </a:r>
                      <a:r>
                        <a:rPr lang="en-US" sz="1000">
                          <a:effectLst/>
                        </a:rPr>
                        <a:t>MWp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270</a:t>
                      </a:r>
                      <a:r>
                        <a:rPr lang="zh-CN" sz="1000">
                          <a:effectLst/>
                        </a:rPr>
                        <a:t>多晶安装容量（</a:t>
                      </a:r>
                      <a:r>
                        <a:rPr lang="en-US" sz="1000">
                          <a:effectLst/>
                        </a:rPr>
                        <a:t>MWp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方阵斜面组件发电时间（</a:t>
                      </a:r>
                      <a:r>
                        <a:rPr lang="en-US" sz="1000">
                          <a:effectLst/>
                        </a:rPr>
                        <a:t>h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系统综合效率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常规组件质保率下发电量（万</a:t>
                      </a:r>
                      <a:r>
                        <a:rPr lang="en-US" sz="1000">
                          <a:effectLst/>
                        </a:rPr>
                        <a:t>KWh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双玻组件保保率下发电量（万</a:t>
                      </a:r>
                      <a:r>
                        <a:rPr lang="en-US" sz="1000">
                          <a:effectLst/>
                        </a:rPr>
                        <a:t>KWh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双玻年提高发电量（万</a:t>
                      </a:r>
                      <a:r>
                        <a:rPr lang="en-US" sz="1000">
                          <a:effectLst/>
                        </a:rPr>
                        <a:t>KWh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1327.67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1303.09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-24.59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96.80%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1318.14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1296.41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-21.74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3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96.10%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1308.61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1289.72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-18.89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4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95.40%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1299.08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1283.04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-16.04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94.70%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1289.55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1276.36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6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1280.01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1269.68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-10.34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7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93.30%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1270.48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1262.99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-7.49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8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92.60%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1260.95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1256.31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9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91.90%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1251.42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1249.63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-1.79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10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91.20%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1241.89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1242.95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11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92.50%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1232.35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1236.26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3.91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12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89.80%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92.00%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1222.82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1229.58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6.76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13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89.10%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1213.29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1222.90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9.61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14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88.40%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1203.76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1216.22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12.46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15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87.70%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1194.23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1209.53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15.31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16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1184.69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1202.85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18.16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17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86.30%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1175.16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1196.17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21.01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18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85.60%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1165.63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1189.49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23.86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19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84.90%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1156.10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1182.80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26.70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20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84.20%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1146.57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1176.12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29.55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21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1137.03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1169.44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32.40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22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82.80%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1127.50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1162.76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35.25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23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82.10%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1117.97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1156.07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38.10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24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81.40%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86.00%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1108.44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1149.39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40.95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16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第</a:t>
                      </a:r>
                      <a:r>
                        <a:rPr lang="en-US" sz="1000">
                          <a:effectLst/>
                        </a:rPr>
                        <a:t>25</a:t>
                      </a:r>
                      <a:r>
                        <a:rPr lang="zh-CN" sz="1000">
                          <a:effectLst/>
                        </a:rPr>
                        <a:t>年末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80.70%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85.50%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10.19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1650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81%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1098.91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1142.71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43.80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  <a:tr h="2959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小计（万</a:t>
                      </a:r>
                      <a:r>
                        <a:rPr lang="en-US" sz="1000">
                          <a:effectLst/>
                        </a:rPr>
                        <a:t>KWh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　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30332.25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30572.44 </a:t>
                      </a:r>
                      <a:endParaRPr lang="zh-CN" sz="100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240.19175</a:t>
                      </a:r>
                      <a:endParaRPr lang="zh-CN" sz="1000" dirty="0">
                        <a:effectLst/>
                        <a:latin typeface="Calibri"/>
                        <a:ea typeface="宋体"/>
                      </a:endParaRPr>
                    </a:p>
                  </a:txBody>
                  <a:tcPr marL="66591" marR="66591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066623" y="5949280"/>
            <a:ext cx="60805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265Wp</a:t>
            </a:r>
            <a:r>
              <a:rPr lang="zh-CN" alt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双玻 </a:t>
            </a:r>
            <a:r>
              <a:rPr lang="zh-CN" alt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＝</a:t>
            </a:r>
            <a:r>
              <a:rPr lang="zh-CN" alt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zh-CN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270Wp</a:t>
            </a:r>
            <a:r>
              <a:rPr lang="zh-CN" alt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普通组件</a:t>
            </a:r>
            <a:endParaRPr lang="zh-CN" alt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7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363040" y="873749"/>
            <a:ext cx="7881368" cy="1043083"/>
          </a:xfrm>
        </p:spPr>
        <p:txBody>
          <a:bodyPr/>
          <a:lstStyle/>
          <a:p>
            <a:r>
              <a:rPr kumimoji="1" lang="en-US" altLang="zh-CN" sz="2000" b="1" dirty="0" smtClean="0">
                <a:solidFill>
                  <a:srgbClr val="000000"/>
                </a:solidFill>
                <a:latin typeface="微软雅黑" pitchFamily="34" charset="-122"/>
              </a:rPr>
              <a:t>TUV</a:t>
            </a:r>
            <a:r>
              <a:rPr kumimoji="1" lang="zh-CN" altLang="en-US" sz="2000" b="1" dirty="0" smtClean="0">
                <a:solidFill>
                  <a:srgbClr val="000000"/>
                </a:solidFill>
                <a:latin typeface="微软雅黑" pitchFamily="34" charset="-122"/>
              </a:rPr>
              <a:t>在对盐城双玻项目做验收中进行了双玻红外扫描测量，温差很均匀，温度</a:t>
            </a:r>
            <a:r>
              <a:rPr kumimoji="1" lang="zh-CN" altLang="en-US" sz="2000" b="1" dirty="0">
                <a:solidFill>
                  <a:srgbClr val="000000"/>
                </a:solidFill>
                <a:latin typeface="微软雅黑" pitchFamily="34" charset="-122"/>
              </a:rPr>
              <a:t>差异</a:t>
            </a:r>
            <a:r>
              <a:rPr kumimoji="1" lang="zh-CN" altLang="en-US" sz="2000" b="1" dirty="0" smtClean="0">
                <a:solidFill>
                  <a:srgbClr val="000000"/>
                </a:solidFill>
                <a:latin typeface="微软雅黑" pitchFamily="34" charset="-122"/>
              </a:rPr>
              <a:t>均小于</a:t>
            </a:r>
            <a:r>
              <a:rPr kumimoji="1" lang="en-US" altLang="zh-CN" sz="2000" b="1" dirty="0" smtClean="0">
                <a:solidFill>
                  <a:srgbClr val="000000"/>
                </a:solidFill>
                <a:latin typeface="微软雅黑" pitchFamily="34" charset="-122"/>
              </a:rPr>
              <a:t>15</a:t>
            </a:r>
            <a:r>
              <a:rPr kumimoji="1" lang="zh-CN" altLang="en-US" sz="2000" b="1" dirty="0" smtClean="0">
                <a:solidFill>
                  <a:srgbClr val="000000"/>
                </a:solidFill>
                <a:latin typeface="微软雅黑" pitchFamily="34" charset="-122"/>
              </a:rPr>
              <a:t>度；远好于常规组件的情况。</a:t>
            </a:r>
            <a:endParaRPr kumimoji="1" lang="zh-CN" altLang="en-US" sz="2000" b="1" dirty="0" smtClean="0">
              <a:solidFill>
                <a:srgbClr val="FF0000"/>
              </a:solidFill>
              <a:latin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916832"/>
            <a:ext cx="5412601" cy="39604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4393"/>
            <a:ext cx="2594530" cy="193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1418" y="5116542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示例图片，非项目现场</a:t>
            </a:r>
            <a:endParaRPr lang="zh-CN" altLang="en-US" sz="1400" dirty="0"/>
          </a:p>
        </p:txBody>
      </p:sp>
      <p:sp>
        <p:nvSpPr>
          <p:cNvPr id="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组件良好的现场温度性能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温度均匀性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70080" y="2346696"/>
            <a:ext cx="1984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B050"/>
                </a:solidFill>
              </a:rPr>
              <a:t>技术革新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yu.zhao\桌面\Regional PM - China\Sales tool\Photo\renewable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348" y="3234794"/>
            <a:ext cx="1818206" cy="175650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556224" y="2346696"/>
            <a:ext cx="1632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</a:rPr>
              <a:t>价值挖掘</a:t>
            </a:r>
            <a:endParaRPr lang="en-US" altLang="zh-CN" sz="2800" b="1" dirty="0">
              <a:solidFill>
                <a:schemeClr val="bg2"/>
              </a:solidFill>
            </a:endParaRPr>
          </a:p>
        </p:txBody>
      </p:sp>
      <p:pic>
        <p:nvPicPr>
          <p:cNvPr id="6" name="Picture 4" descr="C:\Documents and Settings\yu.zhao\桌面\Regional PM - China\Sales tool\Photo\renewable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22" y="3234790"/>
            <a:ext cx="1962978" cy="175650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964321" y="2346697"/>
            <a:ext cx="182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投资收益</a:t>
            </a:r>
            <a:endParaRPr lang="en-US" altLang="zh-CN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5" descr="C:\Documents and Settings\yu.zhao\桌面\Regional PM - China\Sales tool\Photo\good investment 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36" y="3234793"/>
            <a:ext cx="2150241" cy="1743711"/>
          </a:xfrm>
          <a:prstGeom prst="rect">
            <a:avLst/>
          </a:prstGeom>
          <a:noFill/>
        </p:spPr>
      </p:pic>
      <p:pic>
        <p:nvPicPr>
          <p:cNvPr id="14" name="Picture 3" descr="C:\Users\yujing.xu\Desktop\pro photo ppt\new photo\China-10.6MW.JPG"/>
          <p:cNvPicPr>
            <a:picLocks noChangeAspect="1" noChangeArrowheads="1"/>
          </p:cNvPicPr>
          <p:nvPr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651" y="422600"/>
            <a:ext cx="4088704" cy="1533264"/>
          </a:xfrm>
          <a:prstGeom prst="rect">
            <a:avLst/>
          </a:prstGeom>
          <a:noFill/>
        </p:spPr>
      </p:pic>
      <p:pic>
        <p:nvPicPr>
          <p:cNvPr id="15" name="Picture 5" descr="C:\Users\yujing.xu\Desktop\pro photo ppt\new photo\France-666kWp.jpg"/>
          <p:cNvPicPr>
            <a:picLocks noChangeAspect="1" noChangeArrowheads="1"/>
          </p:cNvPicPr>
          <p:nvPr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843" y="422602"/>
            <a:ext cx="2765888" cy="1536603"/>
          </a:xfrm>
          <a:prstGeom prst="rect">
            <a:avLst/>
          </a:prstGeom>
          <a:noFill/>
        </p:spPr>
      </p:pic>
      <p:pic>
        <p:nvPicPr>
          <p:cNvPr id="16" name="Picture 8" descr="C:\Users\yujing.xu\Desktop\pro photo ppt\new photo\Italy-5.0MW-Autostrade_0 007.jpg"/>
          <p:cNvPicPr>
            <a:picLocks noChangeAspect="1" noChangeArrowheads="1"/>
          </p:cNvPicPr>
          <p:nvPr/>
        </p:nvPicPr>
        <p:blipFill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" y="422601"/>
            <a:ext cx="2647904" cy="152763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>
          <a:xfrm>
            <a:off x="0" y="2226440"/>
            <a:ext cx="91440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964321" y="5292968"/>
            <a:ext cx="7228027" cy="72153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048934" y="5232840"/>
            <a:ext cx="7296766" cy="6584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rgbClr val="002060"/>
                </a:solidFill>
              </a:rPr>
              <a:t>降本增效系统设计方案</a:t>
            </a:r>
            <a:r>
              <a:rPr lang="en-US" altLang="zh-CN" sz="3200" b="1" dirty="0" smtClean="0">
                <a:solidFill>
                  <a:srgbClr val="002060"/>
                </a:solidFill>
              </a:rPr>
              <a:t>—1500V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系统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387837" y="242216"/>
            <a:ext cx="8471266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第三方数据引用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774" y="1444776"/>
            <a:ext cx="6647391" cy="448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矩形 62"/>
          <p:cNvSpPr/>
          <p:nvPr/>
        </p:nvSpPr>
        <p:spPr>
          <a:xfrm>
            <a:off x="1202304" y="963752"/>
            <a:ext cx="70375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全球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光伏安装量历史及后续研判（</a:t>
            </a:r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保守值）</a:t>
            </a:r>
            <a:endParaRPr lang="zh-CN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97" name="TextBox 4096"/>
          <p:cNvSpPr txBox="1"/>
          <p:nvPr/>
        </p:nvSpPr>
        <p:spPr>
          <a:xfrm>
            <a:off x="2647904" y="5954376"/>
            <a:ext cx="512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(Bloomberg: Q2 2016 Global PV Market Outlook, 18 May)</a:t>
            </a:r>
            <a:endParaRPr lang="zh-CN" altLang="en-US" sz="1400" dirty="0"/>
          </a:p>
        </p:txBody>
      </p:sp>
      <p:sp>
        <p:nvSpPr>
          <p:cNvPr id="4103" name="TextBox 4102"/>
          <p:cNvSpPr txBox="1"/>
          <p:nvPr/>
        </p:nvSpPr>
        <p:spPr>
          <a:xfrm>
            <a:off x="1144704" y="1685288"/>
            <a:ext cx="25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/>
              <a:t>回顾：</a:t>
            </a:r>
            <a:endParaRPr lang="en-US" altLang="zh-CN" sz="16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/>
              <a:t>能源转型</a:t>
            </a:r>
            <a:endParaRPr lang="en-US" altLang="zh-CN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/>
              <a:t>依赖政策影响以及补贴</a:t>
            </a:r>
            <a:endParaRPr lang="en-US" altLang="zh-CN" sz="1600" dirty="0" smtClean="0"/>
          </a:p>
        </p:txBody>
      </p:sp>
      <p:sp>
        <p:nvSpPr>
          <p:cNvPr id="4104" name="下箭头 4103"/>
          <p:cNvSpPr/>
          <p:nvPr/>
        </p:nvSpPr>
        <p:spPr>
          <a:xfrm>
            <a:off x="5983972" y="1925800"/>
            <a:ext cx="240512" cy="240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5" name="TextBox 4104"/>
          <p:cNvSpPr txBox="1"/>
          <p:nvPr/>
        </p:nvSpPr>
        <p:spPr>
          <a:xfrm>
            <a:off x="5534048" y="1588673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We are here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2771800" y="3212976"/>
            <a:ext cx="3452684" cy="864098"/>
          </a:xfrm>
          <a:prstGeom prst="line">
            <a:avLst/>
          </a:prstGeom>
          <a:ln w="381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771800" y="3933056"/>
            <a:ext cx="5175365" cy="360040"/>
          </a:xfrm>
          <a:prstGeom prst="line">
            <a:avLst/>
          </a:prstGeom>
          <a:ln w="381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33" y="3212976"/>
            <a:ext cx="847176" cy="566068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V="1">
            <a:off x="6218909" y="3068960"/>
            <a:ext cx="1696724" cy="144016"/>
          </a:xfrm>
          <a:prstGeom prst="line">
            <a:avLst/>
          </a:prstGeom>
          <a:ln w="381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927194" y="6309320"/>
            <a:ext cx="14414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先定一个小目标</a:t>
            </a:r>
            <a:endParaRPr lang="zh-CN" altLang="en-US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400" b="1" dirty="0" smtClean="0">
                <a:latin typeface="+mn-ea"/>
              </a:rPr>
              <a:t>1500V</a:t>
            </a:r>
            <a:r>
              <a:rPr lang="zh-CN" altLang="en-US" sz="2400" b="1" dirty="0" smtClean="0">
                <a:latin typeface="+mn-ea"/>
              </a:rPr>
              <a:t>系统</a:t>
            </a:r>
            <a:r>
              <a:rPr lang="zh-CN" altLang="en-US" sz="2400" b="1" dirty="0">
                <a:latin typeface="+mn-ea"/>
              </a:rPr>
              <a:t>方案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60" y="4327936"/>
            <a:ext cx="8309080" cy="147732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1500V</a:t>
            </a:r>
            <a:r>
              <a:rPr lang="zh-CN" altLang="en-US" sz="2000" dirty="0" smtClean="0"/>
              <a:t>对应的集中式逆变器扩容至</a:t>
            </a:r>
            <a:r>
              <a:rPr lang="en-US" altLang="zh-CN" sz="2000" dirty="0" smtClean="0"/>
              <a:t>2.5MW</a:t>
            </a:r>
            <a:r>
              <a:rPr lang="zh-CN" altLang="en-US" sz="2000" dirty="0" smtClean="0"/>
              <a:t>，或组串式扩容至</a:t>
            </a:r>
            <a:r>
              <a:rPr lang="en-US" altLang="zh-CN" sz="2000" dirty="0" smtClean="0"/>
              <a:t>80KW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逆变器、汇流箱、线缆、箱变、监控系统等均有不同程度的成本节省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共计可以</a:t>
            </a:r>
            <a:r>
              <a:rPr lang="zh-CN" altLang="en-US" sz="2000" dirty="0" smtClean="0"/>
              <a:t>节省</a:t>
            </a:r>
            <a:r>
              <a:rPr lang="en-US" altLang="zh-CN" sz="2000" dirty="0" smtClean="0"/>
              <a:t>0.1</a:t>
            </a:r>
            <a:r>
              <a:rPr lang="zh-CN" altLang="en-US" sz="2000" dirty="0" smtClean="0"/>
              <a:t>元</a:t>
            </a:r>
            <a:r>
              <a:rPr lang="en-US" altLang="zh-CN" sz="2000" dirty="0" smtClean="0"/>
              <a:t>/</a:t>
            </a:r>
            <a:r>
              <a:rPr lang="en-US" altLang="zh-CN" sz="2000" dirty="0" smtClean="0"/>
              <a:t>W</a:t>
            </a:r>
            <a:r>
              <a:rPr lang="zh-CN" altLang="en-US" sz="2000" dirty="0" smtClean="0"/>
              <a:t>以上</a:t>
            </a:r>
            <a:endParaRPr lang="zh-CN" altLang="en-US" sz="20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89" y="1204265"/>
            <a:ext cx="1568905" cy="228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870" y="1084009"/>
            <a:ext cx="1826346" cy="232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0" y="1008820"/>
            <a:ext cx="1235828" cy="2467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006" y="3441625"/>
            <a:ext cx="356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1500V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组件</a:t>
            </a:r>
            <a:endParaRPr lang="en-US" altLang="zh-CN" sz="2400" b="1" dirty="0" smtClean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3441625"/>
            <a:ext cx="312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1500V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汇流箱</a:t>
            </a:r>
            <a:endParaRPr lang="zh-CN" altLang="en-US" sz="24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3422266"/>
            <a:ext cx="3129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B0F0"/>
                </a:solidFill>
              </a:rPr>
              <a:t>1500V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逆变器</a:t>
            </a:r>
            <a:endParaRPr lang="en-US" altLang="zh-CN" sz="2400" b="1" dirty="0" smtClean="0">
              <a:solidFill>
                <a:srgbClr val="00B0F0"/>
              </a:solidFill>
            </a:endParaRPr>
          </a:p>
          <a:p>
            <a:pPr algn="ctr"/>
            <a:r>
              <a:rPr lang="zh-CN" altLang="en-US" sz="2400" b="1" dirty="0" smtClean="0">
                <a:solidFill>
                  <a:srgbClr val="00B0F0"/>
                </a:solidFill>
              </a:rPr>
              <a:t>（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集中</a:t>
            </a:r>
            <a:r>
              <a:rPr lang="zh-CN" altLang="en-US" sz="2400" b="1" dirty="0">
                <a:solidFill>
                  <a:srgbClr val="00B0F0"/>
                </a:solidFill>
              </a:rPr>
              <a:t>式</a:t>
            </a:r>
            <a:r>
              <a:rPr lang="en-US" altLang="zh-CN" sz="2400" b="1" dirty="0" smtClean="0">
                <a:solidFill>
                  <a:srgbClr val="00B0F0"/>
                </a:solidFill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组</a:t>
            </a:r>
            <a:r>
              <a:rPr lang="zh-CN" altLang="en-US" sz="2400" b="1" dirty="0" smtClean="0">
                <a:solidFill>
                  <a:srgbClr val="00B0F0"/>
                </a:solidFill>
              </a:rPr>
              <a:t>串式）</a:t>
            </a:r>
            <a:endParaRPr lang="zh-CN" altLang="en-US" sz="2400" b="1" dirty="0">
              <a:solidFill>
                <a:srgbClr val="00B0F0"/>
              </a:solidFill>
            </a:endParaRPr>
          </a:p>
        </p:txBody>
      </p:sp>
      <p:sp>
        <p:nvSpPr>
          <p:cNvPr id="13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42656" y="242218"/>
            <a:ext cx="8357793" cy="559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提高单位子阵列的容量便于维护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2530292174"/>
              </p:ext>
            </p:extLst>
          </p:nvPr>
        </p:nvGraphicFramePr>
        <p:xfrm>
          <a:off x="443551" y="4735804"/>
          <a:ext cx="7634803" cy="103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" y="980377"/>
            <a:ext cx="5985852" cy="3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66" y="980378"/>
            <a:ext cx="2418146" cy="15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90" y="2622177"/>
            <a:ext cx="2407322" cy="18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817568" y="2381665"/>
            <a:ext cx="18864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1000V</a:t>
            </a:r>
            <a:r>
              <a:rPr lang="zh-CN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系统</a:t>
            </a:r>
            <a:endParaRPr lang="en-US" altLang="zh-CN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1MW</a:t>
            </a:r>
            <a:r>
              <a:rPr lang="zh-CN" alt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子单元</a:t>
            </a:r>
            <a:endParaRPr lang="en-US" altLang="zh-CN" sz="2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06041" y="2346697"/>
            <a:ext cx="22091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1500V</a:t>
            </a:r>
            <a:r>
              <a:rPr lang="zh-CN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系统</a:t>
            </a:r>
            <a:endParaRPr lang="en-US" altLang="zh-CN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2.5MW</a:t>
            </a:r>
            <a:r>
              <a:rPr lang="zh-CN" alt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子单元</a:t>
            </a:r>
            <a:endParaRPr lang="en-US" altLang="zh-CN" sz="2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71" y="959869"/>
            <a:ext cx="6415037" cy="57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组件在</a:t>
            </a:r>
            <a:r>
              <a:rPr lang="en-US" altLang="zh-CN" sz="2400" b="1" dirty="0" smtClean="0">
                <a:latin typeface="+mn-ea"/>
              </a:rPr>
              <a:t>1500V</a:t>
            </a:r>
            <a:r>
              <a:rPr lang="zh-CN" altLang="en-US" sz="2400" b="1" dirty="0" smtClean="0">
                <a:latin typeface="+mn-ea"/>
              </a:rPr>
              <a:t>系统中的应用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3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2953" y="2276872"/>
            <a:ext cx="691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√</a:t>
            </a:r>
            <a:endParaRPr lang="zh-CN" alt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9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23776" y="3819584"/>
            <a:ext cx="8024991" cy="2317842"/>
            <a:chOff x="713675" y="3555928"/>
            <a:chExt cx="6614706" cy="2317842"/>
          </a:xfrm>
        </p:grpSpPr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713675" y="3626346"/>
              <a:ext cx="3166322" cy="2247424"/>
            </a:xfrm>
            <a:prstGeom prst="roundRect">
              <a:avLst/>
            </a:prstGeom>
            <a:ln w="3175">
              <a:solidFill>
                <a:schemeClr val="bg1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降低</a:t>
              </a:r>
              <a:r>
                <a:rPr lang="zh-CN" altLang="en-US" sz="2400" b="1" dirty="0" smtClean="0">
                  <a:solidFill>
                    <a:srgbClr val="00B050"/>
                  </a:solidFill>
                  <a:latin typeface="+mn-ea"/>
                  <a:cs typeface="宋体" pitchFamily="2" charset="-122"/>
                </a:rPr>
                <a:t>初始投资总成本</a:t>
              </a:r>
              <a:endParaRPr lang="en-US" altLang="zh-CN" sz="2400" b="1" dirty="0" smtClean="0">
                <a:solidFill>
                  <a:srgbClr val="00B050"/>
                </a:solidFill>
                <a:latin typeface="+mn-ea"/>
                <a:cs typeface="宋体" pitchFamily="2" charset="-122"/>
              </a:endParaRPr>
            </a:p>
            <a:p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节省</a:t>
              </a:r>
              <a:r>
                <a:rPr lang="en-US" altLang="zh-CN" b="1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0.1</a:t>
              </a:r>
              <a:r>
                <a:rPr lang="zh-CN" altLang="en-US" b="1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元</a:t>
              </a:r>
              <a:r>
                <a:rPr lang="en-US" altLang="zh-CN" b="1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/W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投资 </a:t>
              </a:r>
              <a:endParaRPr lang="en-US" altLang="zh-CN" dirty="0" smtClean="0">
                <a:solidFill>
                  <a:schemeClr val="tx1"/>
                </a:solidFill>
                <a:latin typeface="+mn-ea"/>
                <a:cs typeface="宋体" pitchFamily="2" charset="-122"/>
              </a:endParaRPr>
            </a:p>
            <a:p>
              <a:endParaRPr lang="en-US" altLang="zh-CN" sz="2400" b="1" dirty="0">
                <a:solidFill>
                  <a:srgbClr val="FF6600"/>
                </a:solidFill>
                <a:latin typeface="+mn-ea"/>
                <a:cs typeface="宋体" pitchFamily="2" charset="-122"/>
              </a:endParaRPr>
            </a:p>
            <a:p>
              <a:r>
                <a:rPr lang="zh-CN" altLang="en-US" sz="2400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减少</a:t>
              </a:r>
              <a:r>
                <a:rPr lang="zh-CN" altLang="en-US" sz="2400" b="1" dirty="0" smtClean="0">
                  <a:solidFill>
                    <a:srgbClr val="FF6600"/>
                  </a:solidFill>
                  <a:latin typeface="+mn-ea"/>
                  <a:cs typeface="宋体" pitchFamily="2" charset="-122"/>
                </a:rPr>
                <a:t>系统损耗</a:t>
              </a:r>
              <a:endParaRPr lang="en-US" altLang="zh-CN" sz="2400" b="1" dirty="0" smtClean="0">
                <a:solidFill>
                  <a:srgbClr val="FF6600"/>
                </a:solidFill>
                <a:latin typeface="+mn-ea"/>
                <a:cs typeface="宋体" pitchFamily="2" charset="-122"/>
              </a:endParaRPr>
            </a:p>
            <a:p>
              <a:r>
                <a:rPr lang="zh-CN" altLang="en-US" dirty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线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损方面降低</a:t>
              </a:r>
              <a:r>
                <a:rPr lang="en-US" altLang="zh-CN" b="1" dirty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0.27%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损耗</a:t>
              </a:r>
              <a:endParaRPr lang="en-US" altLang="zh-CN" dirty="0" smtClean="0">
                <a:solidFill>
                  <a:schemeClr val="tx1"/>
                </a:solidFill>
                <a:latin typeface="+mn-ea"/>
                <a:cs typeface="宋体" pitchFamily="2" charset="-122"/>
              </a:endParaRPr>
            </a:p>
            <a:p>
              <a:r>
                <a:rPr lang="zh-CN" altLang="en-US" dirty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电站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效率</a:t>
              </a:r>
              <a:r>
                <a:rPr lang="en-US" altLang="zh-CN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PR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提升</a:t>
              </a:r>
              <a:r>
                <a:rPr lang="en-US" altLang="zh-CN" b="1" dirty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1</a:t>
              </a:r>
              <a:r>
                <a:rPr lang="en-US" altLang="zh-CN" b="1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%</a:t>
              </a:r>
              <a:r>
                <a:rPr lang="zh-CN" altLang="en-US" dirty="0" smtClean="0">
                  <a:solidFill>
                    <a:schemeClr val="tx1"/>
                  </a:solidFill>
                  <a:latin typeface="+mn-ea"/>
                  <a:cs typeface="宋体" pitchFamily="2" charset="-122"/>
                </a:rPr>
                <a:t>以上</a:t>
              </a:r>
              <a:endParaRPr lang="en-US" altLang="zh-CN" dirty="0">
                <a:solidFill>
                  <a:schemeClr val="tx1"/>
                </a:solidFill>
                <a:latin typeface="+mn-ea"/>
                <a:cs typeface="宋体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497614" y="3555928"/>
              <a:ext cx="3830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CN" altLang="en-US" sz="2000" dirty="0" smtClean="0">
                  <a:solidFill>
                    <a:srgbClr val="000000"/>
                  </a:solidFill>
                  <a:latin typeface="+mn-ea"/>
                  <a:sym typeface="宋体" pitchFamily="2" charset="-122"/>
                </a:rPr>
                <a:t>关于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+mn-ea"/>
                  <a:sym typeface="宋体" pitchFamily="2" charset="-122"/>
                </a:rPr>
                <a:t>LCOE</a:t>
              </a:r>
              <a:r>
                <a:rPr lang="zh-CN" altLang="en-US" sz="2000" dirty="0" smtClean="0">
                  <a:solidFill>
                    <a:srgbClr val="000000"/>
                  </a:solidFill>
                  <a:latin typeface="+mn-ea"/>
                  <a:sym typeface="宋体" pitchFamily="2" charset="-122"/>
                </a:rPr>
                <a:t>给出的定义如下</a:t>
              </a:r>
              <a:r>
                <a:rPr lang="zh-CN" altLang="en-US" sz="2000" b="1" dirty="0" smtClean="0">
                  <a:solidFill>
                    <a:srgbClr val="000000"/>
                  </a:solidFill>
                  <a:latin typeface="+mn-ea"/>
                  <a:sym typeface="宋体" pitchFamily="2" charset="-122"/>
                </a:rPr>
                <a:t>：</a:t>
              </a:r>
              <a:endParaRPr lang="en-US" altLang="zh-CN" sz="2000" b="1" dirty="0" smtClean="0">
                <a:solidFill>
                  <a:srgbClr val="000000"/>
                </a:solidFill>
                <a:latin typeface="+mn-ea"/>
                <a:sym typeface="宋体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9512" y="1926332"/>
            <a:ext cx="8502391" cy="1790700"/>
            <a:chOff x="543424" y="1518044"/>
            <a:chExt cx="7997024" cy="1790700"/>
          </a:xfrm>
        </p:grpSpPr>
        <p:grpSp>
          <p:nvGrpSpPr>
            <p:cNvPr id="12" name="组合 15"/>
            <p:cNvGrpSpPr/>
            <p:nvPr/>
          </p:nvGrpSpPr>
          <p:grpSpPr>
            <a:xfrm>
              <a:off x="543424" y="1518044"/>
              <a:ext cx="7997024" cy="1790700"/>
              <a:chOff x="2336413" y="1771696"/>
              <a:chExt cx="6855211" cy="179070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2336413" y="1771696"/>
                <a:ext cx="6855211" cy="1790700"/>
              </a:xfrm>
              <a:prstGeom prst="roundRect">
                <a:avLst/>
              </a:prstGeom>
              <a:noFill/>
              <a:ln w="31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noFill/>
                </a:endParaRPr>
              </a:p>
            </p:txBody>
          </p:sp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11391" y="2179452"/>
                <a:ext cx="698841" cy="718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0848" y="1985928"/>
              <a:ext cx="771525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 descr="C:\Documents and Settings\yu.zhao\桌面\Regional PM - China\Sales tool\Photo\Eggebek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904192" y="1805544"/>
              <a:ext cx="1426930" cy="962048"/>
            </a:xfrm>
            <a:prstGeom prst="roundRect">
              <a:avLst/>
            </a:prstGeom>
            <a:noFill/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28288" y="1985928"/>
              <a:ext cx="568060" cy="60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直接连接符 15"/>
            <p:cNvCxnSpPr>
              <a:stCxn id="14" idx="3"/>
              <a:endCxn id="15" idx="1"/>
            </p:cNvCxnSpPr>
            <p:nvPr/>
          </p:nvCxnSpPr>
          <p:spPr>
            <a:xfrm>
              <a:off x="2331122" y="2286568"/>
              <a:ext cx="497166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15" idx="3"/>
            </p:cNvCxnSpPr>
            <p:nvPr/>
          </p:nvCxnSpPr>
          <p:spPr>
            <a:xfrm>
              <a:off x="3396348" y="2286568"/>
              <a:ext cx="63450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12512" y="2286568"/>
              <a:ext cx="63450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195456" y="2286568"/>
              <a:ext cx="63450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04192" y="2857070"/>
              <a:ext cx="1443072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光伏阵列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87776" y="2857070"/>
              <a:ext cx="1202560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汇流箱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30848" y="2857070"/>
              <a:ext cx="1202560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逆变器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73920" y="2857070"/>
              <a:ext cx="1202560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变压器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16992" y="2879284"/>
              <a:ext cx="1202560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电网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7998" y="1937681"/>
            <a:ext cx="1418024" cy="10202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713778" y="2471695"/>
            <a:ext cx="1278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线路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550023" y="3819584"/>
            <a:ext cx="0" cy="270576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48" y="4327994"/>
            <a:ext cx="5319810" cy="9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圆角矩形 30"/>
          <p:cNvSpPr/>
          <p:nvPr/>
        </p:nvSpPr>
        <p:spPr>
          <a:xfrm>
            <a:off x="3921519" y="5683552"/>
            <a:ext cx="4384440" cy="72153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4024511" y="5623424"/>
            <a:ext cx="4451560" cy="6584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1500V</a:t>
            </a:r>
            <a:r>
              <a:rPr lang="zh-CN" altLang="en-US" dirty="0" smtClean="0"/>
              <a:t>系统在</a:t>
            </a:r>
            <a:r>
              <a:rPr lang="zh-CN" altLang="en-US" sz="2000" b="1" dirty="0" smtClean="0">
                <a:solidFill>
                  <a:srgbClr val="00B050"/>
                </a:solidFill>
              </a:rPr>
              <a:t>成本</a:t>
            </a:r>
            <a:r>
              <a:rPr lang="zh-CN" altLang="en-US" dirty="0" smtClean="0"/>
              <a:t>和</a:t>
            </a:r>
            <a:r>
              <a:rPr lang="zh-CN" altLang="en-US" sz="2000" b="1" dirty="0" smtClean="0">
                <a:solidFill>
                  <a:srgbClr val="FF6600"/>
                </a:solidFill>
                <a:latin typeface="+mn-ea"/>
                <a:cs typeface="宋体" pitchFamily="2" charset="-122"/>
              </a:rPr>
              <a:t>减少损耗</a:t>
            </a:r>
            <a:r>
              <a:rPr lang="zh-CN" altLang="en-US" dirty="0" smtClean="0"/>
              <a:t>上有优势</a:t>
            </a:r>
            <a:endParaRPr lang="zh-CN" altLang="en-US" dirty="0"/>
          </a:p>
        </p:txBody>
      </p:sp>
      <p:graphicFrame>
        <p:nvGraphicFramePr>
          <p:cNvPr id="33" name="图示 32"/>
          <p:cNvGraphicFramePr/>
          <p:nvPr>
            <p:extLst>
              <p:ext uri="{D42A27DB-BD31-4B8C-83A1-F6EECF244321}">
                <p14:modId xmlns:p14="http://schemas.microsoft.com/office/powerpoint/2010/main" val="3433109830"/>
              </p:ext>
            </p:extLst>
          </p:nvPr>
        </p:nvGraphicFramePr>
        <p:xfrm>
          <a:off x="35496" y="980728"/>
          <a:ext cx="9019200" cy="83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5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组件在</a:t>
            </a:r>
            <a:r>
              <a:rPr lang="en-US" altLang="zh-CN" sz="2400" b="1" dirty="0" smtClean="0">
                <a:latin typeface="+mn-ea"/>
              </a:rPr>
              <a:t>1500V</a:t>
            </a:r>
            <a:r>
              <a:rPr lang="zh-CN" altLang="en-US" sz="2400" b="1" dirty="0" smtClean="0">
                <a:latin typeface="+mn-ea"/>
              </a:rPr>
              <a:t>系统中的应用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34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70080" y="2346696"/>
            <a:ext cx="1984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B050"/>
                </a:solidFill>
              </a:rPr>
              <a:t>技术革新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yu.zhao\桌面\Regional PM - China\Sales tool\Photo\renewable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348" y="3234794"/>
            <a:ext cx="1818206" cy="175650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556224" y="2346696"/>
            <a:ext cx="1632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</a:rPr>
              <a:t>价值挖掘</a:t>
            </a:r>
            <a:endParaRPr lang="en-US" altLang="zh-CN" sz="2800" b="1" dirty="0">
              <a:solidFill>
                <a:schemeClr val="bg2"/>
              </a:solidFill>
            </a:endParaRPr>
          </a:p>
        </p:txBody>
      </p:sp>
      <p:pic>
        <p:nvPicPr>
          <p:cNvPr id="6" name="Picture 4" descr="C:\Documents and Settings\yu.zhao\桌面\Regional PM - China\Sales tool\Photo\renewable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22" y="3234790"/>
            <a:ext cx="1962978" cy="175650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964321" y="2346697"/>
            <a:ext cx="182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投资收益</a:t>
            </a:r>
            <a:endParaRPr lang="en-US" altLang="zh-CN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5" descr="C:\Documents and Settings\yu.zhao\桌面\Regional PM - China\Sales tool\Photo\good investment 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36" y="3234793"/>
            <a:ext cx="2150241" cy="1743711"/>
          </a:xfrm>
          <a:prstGeom prst="rect">
            <a:avLst/>
          </a:prstGeom>
          <a:noFill/>
        </p:spPr>
      </p:pic>
      <p:pic>
        <p:nvPicPr>
          <p:cNvPr id="14" name="Picture 3" descr="C:\Users\yujing.xu\Desktop\pro photo ppt\new photo\China-10.6MW.JPG"/>
          <p:cNvPicPr>
            <a:picLocks noChangeAspect="1" noChangeArrowheads="1"/>
          </p:cNvPicPr>
          <p:nvPr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651" y="422600"/>
            <a:ext cx="4088704" cy="1533264"/>
          </a:xfrm>
          <a:prstGeom prst="rect">
            <a:avLst/>
          </a:prstGeom>
          <a:noFill/>
        </p:spPr>
      </p:pic>
      <p:pic>
        <p:nvPicPr>
          <p:cNvPr id="15" name="Picture 5" descr="C:\Users\yujing.xu\Desktop\pro photo ppt\new photo\France-666kWp.jpg"/>
          <p:cNvPicPr>
            <a:picLocks noChangeAspect="1" noChangeArrowheads="1"/>
          </p:cNvPicPr>
          <p:nvPr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843" y="422602"/>
            <a:ext cx="2765888" cy="1536603"/>
          </a:xfrm>
          <a:prstGeom prst="rect">
            <a:avLst/>
          </a:prstGeom>
          <a:noFill/>
        </p:spPr>
      </p:pic>
      <p:pic>
        <p:nvPicPr>
          <p:cNvPr id="16" name="Picture 8" descr="C:\Users\yujing.xu\Desktop\pro photo ppt\new photo\Italy-5.0MW-Autostrade_0 007.jpg"/>
          <p:cNvPicPr>
            <a:picLocks noChangeAspect="1" noChangeArrowheads="1"/>
          </p:cNvPicPr>
          <p:nvPr/>
        </p:nvPicPr>
        <p:blipFill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" y="422601"/>
            <a:ext cx="2647904" cy="152763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>
          <a:xfrm>
            <a:off x="0" y="2226440"/>
            <a:ext cx="91440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964321" y="5292968"/>
            <a:ext cx="7228027" cy="72153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048934" y="5232840"/>
            <a:ext cx="7296766" cy="6584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rgbClr val="002060"/>
                </a:solidFill>
              </a:rPr>
              <a:t>光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伏新型应用方向</a:t>
            </a:r>
            <a:r>
              <a:rPr lang="en-US" altLang="zh-CN" sz="3200" b="1" dirty="0" smtClean="0">
                <a:solidFill>
                  <a:srgbClr val="002060"/>
                </a:solidFill>
              </a:rPr>
              <a:t>—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水面光伏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/>
            <a:endParaRPr kumimoji="0" lang="zh-CN" altLang="en-US" b="0">
              <a:latin typeface="Arial" charset="0"/>
              <a:ea typeface="宋体" charset="-122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820472" cy="681037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b="1" dirty="0" smtClean="0">
                <a:solidFill>
                  <a:srgbClr val="00B0F0"/>
                </a:solidFill>
              </a:rPr>
              <a:t>水面光伏的应用</a:t>
            </a:r>
            <a:endParaRPr lang="en-US" altLang="zh-CN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7" y="1124744"/>
            <a:ext cx="4021460" cy="27304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12" y="1086640"/>
            <a:ext cx="4381500" cy="276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2" y="4043156"/>
            <a:ext cx="3992100" cy="25523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690" y="4043156"/>
            <a:ext cx="4390821" cy="25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424" y="1041812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2800" b="1" dirty="0" smtClean="0"/>
              <a:t>举例：江西江口水库上方水文情况</a:t>
            </a:r>
            <a:endParaRPr lang="zh-CN" altLang="en-US" sz="28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240412"/>
            <a:ext cx="951123" cy="749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40370"/>
            <a:ext cx="1052626" cy="86409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94727" y="1842161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/>
                <a:solidFill>
                  <a:schemeClr val="accent3"/>
                </a:solidFill>
                <a:effectLst/>
              </a:rPr>
              <a:t>10.5</a:t>
            </a:r>
            <a:r>
              <a:rPr lang="zh-CN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℃</a:t>
            </a:r>
            <a:endParaRPr lang="zh-CN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86574" y="3153742"/>
            <a:ext cx="3340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76%~87%</a:t>
            </a:r>
            <a:endParaRPr lang="zh-CN" alt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4731" y="1949252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温度</a:t>
            </a:r>
            <a:endParaRPr lang="zh-CN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82750" y="324041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湿</a:t>
            </a:r>
            <a:r>
              <a:rPr lang="zh-CN" altLang="en-US" b="1" dirty="0" smtClean="0"/>
              <a:t>度</a:t>
            </a:r>
            <a:endParaRPr lang="zh-CN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0071" y="4375036"/>
            <a:ext cx="74299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水面上方气候特点：</a:t>
            </a:r>
            <a:endParaRPr lang="en-US" altLang="zh-CN" b="1" dirty="0" smtClean="0"/>
          </a:p>
          <a:p>
            <a:endParaRPr lang="en-US" altLang="zh-CN" sz="16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常年</a:t>
            </a:r>
            <a:r>
              <a:rPr lang="zh-CN" altLang="en-US" dirty="0" smtClean="0"/>
              <a:t>温度不高，水汽带走组件散发热量，有利于组件多发电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湿度比较大，需要组件等部件有</a:t>
            </a:r>
            <a:r>
              <a:rPr lang="zh-CN" altLang="en-US" b="1" dirty="0" smtClean="0"/>
              <a:t>抗湿气</a:t>
            </a:r>
            <a:r>
              <a:rPr lang="zh-CN" altLang="en-US" dirty="0" smtClean="0"/>
              <a:t>的良好性能</a:t>
            </a:r>
            <a:endParaRPr lang="zh-CN" altLang="en-US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42656" y="242218"/>
            <a:ext cx="8357793" cy="559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水上光</a:t>
            </a: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伏的高湿度特点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925" y="1839668"/>
            <a:ext cx="2746701" cy="185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323528" y="4293096"/>
            <a:ext cx="3157103" cy="1800812"/>
          </a:xfrm>
        </p:spPr>
        <p:txBody>
          <a:bodyPr/>
          <a:lstStyle/>
          <a:p>
            <a:r>
              <a:rPr kumimoji="1" lang="zh-CN" altLang="en-US" sz="2000" b="1" dirty="0" smtClean="0">
                <a:solidFill>
                  <a:srgbClr val="0070C0"/>
                </a:solidFill>
                <a:latin typeface="微软雅黑" pitchFamily="34" charset="-122"/>
              </a:rPr>
              <a:t>无边框，无需进行接地</a:t>
            </a:r>
            <a:endParaRPr kumimoji="1" lang="en-US" altLang="zh-CN" sz="2000" b="1" dirty="0" smtClean="0">
              <a:solidFill>
                <a:srgbClr val="0070C0"/>
              </a:solidFill>
              <a:latin typeface="微软雅黑" pitchFamily="34" charset="-122"/>
            </a:endParaRPr>
          </a:p>
          <a:p>
            <a:endParaRPr kumimoji="1" lang="en-US" altLang="zh-CN" sz="800" b="1" dirty="0" smtClean="0">
              <a:solidFill>
                <a:srgbClr val="0070C0"/>
              </a:solidFill>
              <a:latin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zh-CN" altLang="en-US" sz="1600" b="1" dirty="0" smtClean="0">
                <a:solidFill>
                  <a:srgbClr val="0070C0"/>
                </a:solidFill>
                <a:latin typeface="微软雅黑" pitchFamily="34" charset="-122"/>
              </a:rPr>
              <a:t>从设计</a:t>
            </a:r>
            <a:r>
              <a:rPr kumimoji="1" lang="zh-CN" altLang="en-US" sz="1600" b="1" dirty="0" smtClean="0">
                <a:solidFill>
                  <a:srgbClr val="0070C0"/>
                </a:solidFill>
                <a:latin typeface="微软雅黑" pitchFamily="34" charset="-122"/>
              </a:rPr>
              <a:t>机理上杜绝</a:t>
            </a:r>
            <a:r>
              <a:rPr kumimoji="1" lang="en-US" altLang="zh-CN" sz="1600" b="1" dirty="0" smtClean="0">
                <a:solidFill>
                  <a:srgbClr val="0070C0"/>
                </a:solidFill>
                <a:latin typeface="微软雅黑" pitchFamily="34" charset="-122"/>
              </a:rPr>
              <a:t>PID</a:t>
            </a:r>
            <a:r>
              <a:rPr kumimoji="1" lang="zh-CN" altLang="en-US" sz="1600" b="1" dirty="0" smtClean="0">
                <a:solidFill>
                  <a:srgbClr val="0070C0"/>
                </a:solidFill>
                <a:latin typeface="微软雅黑" pitchFamily="34" charset="-122"/>
              </a:rPr>
              <a:t>产生</a:t>
            </a:r>
            <a:endParaRPr kumimoji="1" lang="en-US" altLang="zh-CN" sz="1600" b="1" dirty="0" smtClean="0">
              <a:solidFill>
                <a:srgbClr val="0070C0"/>
              </a:solidFill>
              <a:latin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zh-CN" altLang="en-US" sz="1600" b="1" dirty="0" smtClean="0">
                <a:solidFill>
                  <a:srgbClr val="0070C0"/>
                </a:solidFill>
                <a:latin typeface="微软雅黑" pitchFamily="34" charset="-122"/>
              </a:rPr>
              <a:t>节省接地部件及人工费用约</a:t>
            </a:r>
            <a:r>
              <a:rPr kumimoji="1" lang="en-US" altLang="zh-CN" sz="1600" b="1" dirty="0" smtClean="0">
                <a:solidFill>
                  <a:srgbClr val="0070C0"/>
                </a:solidFill>
                <a:latin typeface="微软雅黑" pitchFamily="34" charset="-122"/>
              </a:rPr>
              <a:t>1~2</a:t>
            </a:r>
            <a:r>
              <a:rPr kumimoji="1" lang="zh-CN" altLang="en-US" sz="1600" b="1" dirty="0" smtClean="0">
                <a:solidFill>
                  <a:srgbClr val="0070C0"/>
                </a:solidFill>
                <a:latin typeface="微软雅黑" pitchFamily="34" charset="-122"/>
              </a:rPr>
              <a:t>分</a:t>
            </a:r>
            <a:r>
              <a:rPr kumimoji="1" lang="en-US" altLang="zh-CN" sz="1600" b="1" dirty="0" smtClean="0">
                <a:solidFill>
                  <a:srgbClr val="0070C0"/>
                </a:solidFill>
                <a:latin typeface="微软雅黑" pitchFamily="34" charset="-122"/>
              </a:rPr>
              <a:t>/</a:t>
            </a:r>
            <a:r>
              <a:rPr kumimoji="1" lang="en-US" altLang="zh-CN" sz="1600" b="1" dirty="0" err="1" smtClean="0">
                <a:solidFill>
                  <a:srgbClr val="0070C0"/>
                </a:solidFill>
                <a:latin typeface="微软雅黑" pitchFamily="34" charset="-122"/>
              </a:rPr>
              <a:t>Wp</a:t>
            </a:r>
            <a:endParaRPr kumimoji="1" lang="en-US" altLang="zh-CN" sz="1600" b="1" dirty="0" smtClean="0">
              <a:solidFill>
                <a:srgbClr val="0070C0"/>
              </a:solidFill>
              <a:latin typeface="微软雅黑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53" y="4264357"/>
            <a:ext cx="2302244" cy="18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65" y="4264357"/>
            <a:ext cx="1958154" cy="18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4961" y="61364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双玻组件</a:t>
            </a:r>
            <a:endParaRPr lang="zh-CN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64290" y="61620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常规</a:t>
            </a:r>
            <a:r>
              <a:rPr lang="zh-CN" altLang="en-US" b="1" dirty="0" smtClean="0"/>
              <a:t>组件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74490" y="5008126"/>
            <a:ext cx="52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V.S.</a:t>
            </a:r>
            <a:endParaRPr lang="zh-CN" altLang="en-US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9" y="1127145"/>
            <a:ext cx="2011326" cy="26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下箭头 13"/>
          <p:cNvSpPr/>
          <p:nvPr/>
        </p:nvSpPr>
        <p:spPr>
          <a:xfrm>
            <a:off x="1338627" y="2369941"/>
            <a:ext cx="432048" cy="1571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17478" y="3669487"/>
            <a:ext cx="2732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P  I  D </a:t>
            </a:r>
            <a:r>
              <a:rPr lang="zh-CN" altLang="en-US" dirty="0" smtClean="0">
                <a:solidFill>
                  <a:srgbClr val="FF0000"/>
                </a:solidFill>
              </a:rPr>
              <a:t>电势诱导功率衰减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1200" b="1" dirty="0" smtClean="0">
                <a:solidFill>
                  <a:srgbClr val="FF0000"/>
                </a:solidFill>
              </a:rPr>
              <a:t>P</a:t>
            </a:r>
            <a:r>
              <a:rPr lang="en-US" altLang="zh-CN" sz="1200" dirty="0" smtClean="0"/>
              <a:t>otential</a:t>
            </a:r>
            <a:r>
              <a:rPr lang="en-US" altLang="zh-CN" sz="1200" dirty="0" smtClean="0">
                <a:solidFill>
                  <a:srgbClr val="FF0000"/>
                </a:solidFill>
              </a:rPr>
              <a:t>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CN" sz="1200" dirty="0" smtClean="0"/>
              <a:t>nduced</a:t>
            </a:r>
            <a:r>
              <a:rPr lang="en-US" altLang="zh-CN" sz="1200" dirty="0" smtClean="0">
                <a:solidFill>
                  <a:srgbClr val="FF0000"/>
                </a:solidFill>
              </a:rPr>
              <a:t>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D</a:t>
            </a:r>
            <a:r>
              <a:rPr lang="en-US" altLang="zh-CN" sz="1200" dirty="0" smtClean="0"/>
              <a:t>egradation</a:t>
            </a:r>
            <a:endParaRPr lang="zh-CN" altLang="en-US" sz="1200" dirty="0"/>
          </a:p>
        </p:txBody>
      </p:sp>
      <p:sp>
        <p:nvSpPr>
          <p:cNvPr id="17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—anti-PID</a:t>
            </a:r>
            <a:r>
              <a:rPr lang="zh-CN" altLang="en-US" sz="2400" b="1" dirty="0" smtClean="0">
                <a:latin typeface="+mn-ea"/>
              </a:rPr>
              <a:t>性能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8" name="Picture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1318" y="1012035"/>
            <a:ext cx="3282943" cy="119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156313"/>
            <a:ext cx="3838406" cy="206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箭头连接符 5"/>
          <p:cNvCxnSpPr/>
          <p:nvPr/>
        </p:nvCxnSpPr>
        <p:spPr>
          <a:xfrm>
            <a:off x="3496665" y="2156313"/>
            <a:ext cx="428296" cy="2136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6818288" y="2894030"/>
            <a:ext cx="553998" cy="2136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5987291" y="2464434"/>
            <a:ext cx="553998" cy="2136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89564" y="1844824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边框</a:t>
            </a:r>
            <a:endParaRPr lang="zh-CN" alt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448955" y="2131365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玻璃</a:t>
            </a:r>
            <a:endParaRPr lang="zh-CN" alt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295237" y="26276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电池片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658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/>
          <p:cNvSpPr/>
          <p:nvPr/>
        </p:nvSpPr>
        <p:spPr>
          <a:xfrm>
            <a:off x="251520" y="188640"/>
            <a:ext cx="6605345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—anti-PID</a:t>
            </a:r>
            <a:r>
              <a:rPr lang="zh-CN" altLang="en-US" sz="2400" b="1" dirty="0" smtClean="0">
                <a:latin typeface="+mn-ea"/>
              </a:rPr>
              <a:t>性能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灯片编号占位符 2"/>
          <p:cNvSpPr txBox="1">
            <a:spLocks/>
          </p:cNvSpPr>
          <p:nvPr/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 anchor="t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2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866" y="1124744"/>
            <a:ext cx="6684510" cy="523156"/>
          </a:xfrm>
          <a:prstGeom prst="rect">
            <a:avLst/>
          </a:prstGeom>
          <a:noFill/>
        </p:spPr>
        <p:txBody>
          <a:bodyPr wrap="square" lIns="91372" tIns="45688" rIns="91372" bIns="45688" rtlCol="0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最严酷的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PID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endParaRPr lang="zh-CN" altLang="en-US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708868"/>
              </p:ext>
            </p:extLst>
          </p:nvPr>
        </p:nvGraphicFramePr>
        <p:xfrm>
          <a:off x="2441857" y="2509584"/>
          <a:ext cx="3739406" cy="2719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图表" r:id="rId3" imgW="3843360" imgH="3104640" progId="Origin50.Graph">
                  <p:embed/>
                </p:oleObj>
              </mc:Choice>
              <mc:Fallback>
                <p:oleObj name="图表" r:id="rId3" imgW="384336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857" y="2509584"/>
                        <a:ext cx="3739406" cy="2719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2490280" y="1837966"/>
            <a:ext cx="3887623" cy="646266"/>
          </a:xfrm>
          <a:prstGeom prst="rect">
            <a:avLst/>
          </a:prstGeom>
        </p:spPr>
        <p:txBody>
          <a:bodyPr wrap="square" lIns="91372" tIns="45688" rIns="91372" bIns="45688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85</a:t>
            </a:r>
            <a:r>
              <a:rPr lang="en-US" altLang="zh-CN" dirty="0">
                <a:solidFill>
                  <a:srgbClr val="FF0000"/>
                </a:solidFill>
              </a:rPr>
              <a:t>% R.H., </a:t>
            </a:r>
            <a:r>
              <a:rPr lang="en-US" altLang="zh-CN" dirty="0" smtClean="0">
                <a:solidFill>
                  <a:srgbClr val="FF0000"/>
                </a:solidFill>
              </a:rPr>
              <a:t>85</a:t>
            </a:r>
            <a:r>
              <a:rPr lang="zh-CN" altLang="en-US" dirty="0" smtClean="0">
                <a:solidFill>
                  <a:srgbClr val="FF0000"/>
                </a:solidFill>
              </a:rPr>
              <a:t>℃</a:t>
            </a:r>
            <a:r>
              <a:rPr lang="en-US" altLang="zh-CN" dirty="0" smtClean="0">
                <a:solidFill>
                  <a:srgbClr val="FF0000"/>
                </a:solidFill>
              </a:rPr>
              <a:t>, 1000V</a:t>
            </a:r>
            <a:r>
              <a:rPr lang="en-US" altLang="zh-CN" dirty="0">
                <a:solidFill>
                  <a:srgbClr val="FF0000"/>
                </a:solidFill>
              </a:rPr>
              <a:t>, </a:t>
            </a:r>
            <a:r>
              <a:rPr lang="en-US" altLang="zh-CN" dirty="0" smtClean="0">
                <a:solidFill>
                  <a:srgbClr val="FF0000"/>
                </a:solidFill>
              </a:rPr>
              <a:t>600 </a:t>
            </a:r>
            <a:r>
              <a:rPr lang="zh-CN" altLang="en-US" dirty="0" smtClean="0">
                <a:solidFill>
                  <a:srgbClr val="FF0000"/>
                </a:solidFill>
              </a:rPr>
              <a:t>小时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前后玻璃表面贴铜箔</a:t>
            </a:r>
            <a:endParaRPr lang="en-US" altLang="zh-CN" dirty="0">
              <a:solidFill>
                <a:srgbClr val="FF00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7414" y="1939364"/>
            <a:ext cx="2101548" cy="3217828"/>
            <a:chOff x="8783379" y="2263639"/>
            <a:chExt cx="3126656" cy="372793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3379" y="2263639"/>
              <a:ext cx="3126656" cy="16944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7" name="组合 16"/>
            <p:cNvGrpSpPr/>
            <p:nvPr/>
          </p:nvGrpSpPr>
          <p:grpSpPr>
            <a:xfrm>
              <a:off x="8783381" y="4067479"/>
              <a:ext cx="3046485" cy="1924096"/>
              <a:chOff x="3670080" y="1384648"/>
              <a:chExt cx="2826016" cy="2765888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0080" y="1384648"/>
                <a:ext cx="2826016" cy="276588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181168" y="3114752"/>
                <a:ext cx="1803840" cy="61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solidFill>
                      <a:prstClr val="white"/>
                    </a:solidFill>
                  </a:rPr>
                  <a:t>前板玻璃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任意多边形 17"/>
            <p:cNvSpPr/>
            <p:nvPr/>
          </p:nvSpPr>
          <p:spPr>
            <a:xfrm>
              <a:off x="10611294" y="2455957"/>
              <a:ext cx="577205" cy="168450"/>
            </a:xfrm>
            <a:custGeom>
              <a:avLst/>
              <a:gdLst>
                <a:gd name="connsiteX0" fmla="*/ 0 w 399495"/>
                <a:gd name="connsiteY0" fmla="*/ 159798 h 159798"/>
                <a:gd name="connsiteX1" fmla="*/ 133165 w 399495"/>
                <a:gd name="connsiteY1" fmla="*/ 124287 h 159798"/>
                <a:gd name="connsiteX2" fmla="*/ 186431 w 399495"/>
                <a:gd name="connsiteY2" fmla="*/ 88776 h 159798"/>
                <a:gd name="connsiteX3" fmla="*/ 292963 w 399495"/>
                <a:gd name="connsiteY3" fmla="*/ 62143 h 159798"/>
                <a:gd name="connsiteX4" fmla="*/ 372862 w 399495"/>
                <a:gd name="connsiteY4" fmla="*/ 26633 h 159798"/>
                <a:gd name="connsiteX5" fmla="*/ 390618 w 399495"/>
                <a:gd name="connsiteY5" fmla="*/ 8877 h 159798"/>
                <a:gd name="connsiteX6" fmla="*/ 399495 w 399495"/>
                <a:gd name="connsiteY6" fmla="*/ 0 h 15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95" h="159798">
                  <a:moveTo>
                    <a:pt x="0" y="159798"/>
                  </a:moveTo>
                  <a:cubicBezTo>
                    <a:pt x="98169" y="137982"/>
                    <a:pt x="54016" y="150669"/>
                    <a:pt x="133165" y="124287"/>
                  </a:cubicBezTo>
                  <a:cubicBezTo>
                    <a:pt x="153409" y="117539"/>
                    <a:pt x="168676" y="100613"/>
                    <a:pt x="186431" y="88776"/>
                  </a:cubicBezTo>
                  <a:cubicBezTo>
                    <a:pt x="215413" y="69455"/>
                    <a:pt x="261016" y="70130"/>
                    <a:pt x="292963" y="62143"/>
                  </a:cubicBezTo>
                  <a:cubicBezTo>
                    <a:pt x="328799" y="53184"/>
                    <a:pt x="346364" y="47832"/>
                    <a:pt x="372862" y="26633"/>
                  </a:cubicBezTo>
                  <a:cubicBezTo>
                    <a:pt x="379398" y="21404"/>
                    <a:pt x="384699" y="14796"/>
                    <a:pt x="390618" y="8877"/>
                  </a:cubicBezTo>
                  <a:lnTo>
                    <a:pt x="399495" y="0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1034737" y="2504151"/>
              <a:ext cx="634788" cy="180384"/>
            </a:xfrm>
            <a:custGeom>
              <a:avLst/>
              <a:gdLst>
                <a:gd name="connsiteX0" fmla="*/ 0 w 289379"/>
                <a:gd name="connsiteY0" fmla="*/ 0 h 248575"/>
                <a:gd name="connsiteX1" fmla="*/ 133165 w 289379"/>
                <a:gd name="connsiteY1" fmla="*/ 17755 h 248575"/>
                <a:gd name="connsiteX2" fmla="*/ 177553 w 289379"/>
                <a:gd name="connsiteY2" fmla="*/ 26633 h 248575"/>
                <a:gd name="connsiteX3" fmla="*/ 195308 w 289379"/>
                <a:gd name="connsiteY3" fmla="*/ 53266 h 248575"/>
                <a:gd name="connsiteX4" fmla="*/ 221941 w 289379"/>
                <a:gd name="connsiteY4" fmla="*/ 71021 h 248575"/>
                <a:gd name="connsiteX5" fmla="*/ 257452 w 289379"/>
                <a:gd name="connsiteY5" fmla="*/ 142043 h 248575"/>
                <a:gd name="connsiteX6" fmla="*/ 266330 w 289379"/>
                <a:gd name="connsiteY6" fmla="*/ 177553 h 248575"/>
                <a:gd name="connsiteX7" fmla="*/ 284085 w 289379"/>
                <a:gd name="connsiteY7" fmla="*/ 248575 h 2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79" h="248575">
                  <a:moveTo>
                    <a:pt x="0" y="0"/>
                  </a:moveTo>
                  <a:cubicBezTo>
                    <a:pt x="35877" y="4485"/>
                    <a:pt x="96437" y="11634"/>
                    <a:pt x="133165" y="17755"/>
                  </a:cubicBezTo>
                  <a:cubicBezTo>
                    <a:pt x="148049" y="20236"/>
                    <a:pt x="162757" y="23674"/>
                    <a:pt x="177553" y="26633"/>
                  </a:cubicBezTo>
                  <a:cubicBezTo>
                    <a:pt x="183471" y="35511"/>
                    <a:pt x="187763" y="45721"/>
                    <a:pt x="195308" y="53266"/>
                  </a:cubicBezTo>
                  <a:cubicBezTo>
                    <a:pt x="202853" y="60811"/>
                    <a:pt x="214997" y="62920"/>
                    <a:pt x="221941" y="71021"/>
                  </a:cubicBezTo>
                  <a:cubicBezTo>
                    <a:pt x="240985" y="93239"/>
                    <a:pt x="249844" y="115416"/>
                    <a:pt x="257452" y="142043"/>
                  </a:cubicBezTo>
                  <a:cubicBezTo>
                    <a:pt x="260804" y="153775"/>
                    <a:pt x="262046" y="166129"/>
                    <a:pt x="266330" y="177553"/>
                  </a:cubicBezTo>
                  <a:cubicBezTo>
                    <a:pt x="289379" y="239016"/>
                    <a:pt x="284085" y="186088"/>
                    <a:pt x="284085" y="248575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1509182" y="2684535"/>
              <a:ext cx="240512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429011" y="2744663"/>
              <a:ext cx="481024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任意多边形 21"/>
            <p:cNvSpPr/>
            <p:nvPr/>
          </p:nvSpPr>
          <p:spPr>
            <a:xfrm flipH="1">
              <a:off x="11429017" y="2744663"/>
              <a:ext cx="240511" cy="420896"/>
            </a:xfrm>
            <a:custGeom>
              <a:avLst/>
              <a:gdLst>
                <a:gd name="connsiteX0" fmla="*/ 0 w 64950"/>
                <a:gd name="connsiteY0" fmla="*/ 0 h 247659"/>
                <a:gd name="connsiteX1" fmla="*/ 8877 w 64950"/>
                <a:gd name="connsiteY1" fmla="*/ 44388 h 247659"/>
                <a:gd name="connsiteX2" fmla="*/ 26633 w 64950"/>
                <a:gd name="connsiteY2" fmla="*/ 62143 h 247659"/>
                <a:gd name="connsiteX3" fmla="*/ 44388 w 64950"/>
                <a:gd name="connsiteY3" fmla="*/ 97654 h 247659"/>
                <a:gd name="connsiteX4" fmla="*/ 53266 w 64950"/>
                <a:gd name="connsiteY4" fmla="*/ 177553 h 247659"/>
                <a:gd name="connsiteX5" fmla="*/ 62143 w 64950"/>
                <a:gd name="connsiteY5" fmla="*/ 230819 h 24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0" h="247659">
                  <a:moveTo>
                    <a:pt x="0" y="0"/>
                  </a:moveTo>
                  <a:cubicBezTo>
                    <a:pt x="2959" y="14796"/>
                    <a:pt x="2933" y="30519"/>
                    <a:pt x="8877" y="44388"/>
                  </a:cubicBezTo>
                  <a:cubicBezTo>
                    <a:pt x="12174" y="52081"/>
                    <a:pt x="21990" y="55179"/>
                    <a:pt x="26633" y="62143"/>
                  </a:cubicBezTo>
                  <a:cubicBezTo>
                    <a:pt x="33974" y="73154"/>
                    <a:pt x="38470" y="85817"/>
                    <a:pt x="44388" y="97654"/>
                  </a:cubicBezTo>
                  <a:cubicBezTo>
                    <a:pt x="47347" y="124287"/>
                    <a:pt x="48861" y="151121"/>
                    <a:pt x="53266" y="177553"/>
                  </a:cubicBezTo>
                  <a:cubicBezTo>
                    <a:pt x="64950" y="247659"/>
                    <a:pt x="62143" y="161575"/>
                    <a:pt x="62143" y="230819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87647" y="2587929"/>
              <a:ext cx="801707" cy="62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prstClr val="white"/>
                  </a:solidFill>
                </a:rPr>
                <a:t>1000V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64404" y="3285817"/>
              <a:ext cx="2324950" cy="42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prstClr val="white"/>
                  </a:solidFill>
                </a:rPr>
                <a:t>后板玻璃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220116" y="1960598"/>
            <a:ext cx="2541113" cy="3196594"/>
            <a:chOff x="7168774" y="2180358"/>
            <a:chExt cx="2520280" cy="2823143"/>
          </a:xfrm>
        </p:grpSpPr>
        <p:pic>
          <p:nvPicPr>
            <p:cNvPr id="28" name="Picture 10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890" t="27797" b="47020"/>
            <a:stretch/>
          </p:blipFill>
          <p:spPr bwMode="auto">
            <a:xfrm>
              <a:off x="7168776" y="3573016"/>
              <a:ext cx="2520278" cy="1430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10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2608" t="77438"/>
            <a:stretch/>
          </p:blipFill>
          <p:spPr bwMode="auto">
            <a:xfrm>
              <a:off x="7168774" y="2180358"/>
              <a:ext cx="2520280" cy="131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235098" y="3593340"/>
              <a:ext cx="1709419" cy="326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prstClr val="white"/>
                  </a:solidFill>
                </a:rPr>
                <a:t>普通抗</a:t>
              </a:r>
              <a:r>
                <a:rPr lang="en-US" altLang="zh-CN" dirty="0" smtClean="0">
                  <a:solidFill>
                    <a:prstClr val="white"/>
                  </a:solidFill>
                </a:rPr>
                <a:t>PID</a:t>
              </a:r>
              <a:r>
                <a:rPr lang="zh-CN" altLang="en-US" dirty="0" smtClean="0">
                  <a:solidFill>
                    <a:prstClr val="white"/>
                  </a:solidFill>
                </a:rPr>
                <a:t>组件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35097" y="2280586"/>
              <a:ext cx="997160" cy="299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prstClr val="white"/>
                  </a:solidFill>
                </a:rPr>
                <a:t>双</a:t>
              </a:r>
              <a:r>
                <a:rPr lang="zh-CN" altLang="en-US" sz="1600" dirty="0" smtClean="0">
                  <a:solidFill>
                    <a:prstClr val="white"/>
                  </a:solidFill>
                </a:rPr>
                <a:t>玻组件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35097" y="3097948"/>
              <a:ext cx="927207" cy="357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prstClr val="white"/>
                  </a:solidFill>
                </a:rPr>
                <a:t>PID 600h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363416" y="4596797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</a:rPr>
              <a:t>PID 600h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00948" y="5291916"/>
            <a:ext cx="17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EL at  1A </a:t>
            </a:r>
            <a:r>
              <a:rPr lang="zh-CN" altLang="en-US" dirty="0" smtClean="0">
                <a:solidFill>
                  <a:prstClr val="black"/>
                </a:solidFill>
              </a:rPr>
              <a:t>电流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466992" y="72008"/>
            <a:ext cx="164151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09910" y="5643245"/>
            <a:ext cx="59490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等同于</a:t>
            </a:r>
            <a:r>
              <a:rPr lang="zh-CN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标准条件的</a:t>
            </a:r>
            <a:r>
              <a:rPr lang="en-US" altLang="zh-CN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</a:t>
            </a:r>
            <a:r>
              <a:rPr lang="zh-CN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倍加严测试</a:t>
            </a:r>
            <a:endParaRPr lang="en-US" altLang="zh-CN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测试后双玻组件功率衰减小于</a:t>
            </a:r>
            <a:r>
              <a:rPr lang="en-US" altLang="zh-CN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3%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3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70080" y="2346696"/>
            <a:ext cx="1984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B050"/>
                </a:solidFill>
              </a:rPr>
              <a:t>技术革新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yu.zhao\桌面\Regional PM - China\Sales tool\Photo\renewable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348" y="3234794"/>
            <a:ext cx="1818206" cy="175650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556224" y="2346696"/>
            <a:ext cx="1632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</a:rPr>
              <a:t>价值挖掘</a:t>
            </a:r>
            <a:endParaRPr lang="en-US" altLang="zh-CN" sz="2800" b="1" dirty="0">
              <a:solidFill>
                <a:schemeClr val="bg2"/>
              </a:solidFill>
            </a:endParaRPr>
          </a:p>
        </p:txBody>
      </p:sp>
      <p:pic>
        <p:nvPicPr>
          <p:cNvPr id="6" name="Picture 4" descr="C:\Documents and Settings\yu.zhao\桌面\Regional PM - China\Sales tool\Photo\renewable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22" y="3234790"/>
            <a:ext cx="1962978" cy="175650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964321" y="2346697"/>
            <a:ext cx="182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投资收益</a:t>
            </a:r>
            <a:endParaRPr lang="en-US" altLang="zh-CN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5" descr="C:\Documents and Settings\yu.zhao\桌面\Regional PM - China\Sales tool\Photo\good investment 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36" y="3234793"/>
            <a:ext cx="2150241" cy="1743711"/>
          </a:xfrm>
          <a:prstGeom prst="rect">
            <a:avLst/>
          </a:prstGeom>
          <a:noFill/>
        </p:spPr>
      </p:pic>
      <p:pic>
        <p:nvPicPr>
          <p:cNvPr id="14" name="Picture 3" descr="C:\Users\yujing.xu\Desktop\pro photo ppt\new photo\China-10.6MW.JPG"/>
          <p:cNvPicPr>
            <a:picLocks noChangeAspect="1" noChangeArrowheads="1"/>
          </p:cNvPicPr>
          <p:nvPr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651" y="422600"/>
            <a:ext cx="4088704" cy="1533264"/>
          </a:xfrm>
          <a:prstGeom prst="rect">
            <a:avLst/>
          </a:prstGeom>
          <a:noFill/>
        </p:spPr>
      </p:pic>
      <p:pic>
        <p:nvPicPr>
          <p:cNvPr id="15" name="Picture 5" descr="C:\Users\yujing.xu\Desktop\pro photo ppt\new photo\France-666kWp.jpg"/>
          <p:cNvPicPr>
            <a:picLocks noChangeAspect="1" noChangeArrowheads="1"/>
          </p:cNvPicPr>
          <p:nvPr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843" y="422602"/>
            <a:ext cx="2765888" cy="1536603"/>
          </a:xfrm>
          <a:prstGeom prst="rect">
            <a:avLst/>
          </a:prstGeom>
          <a:noFill/>
        </p:spPr>
      </p:pic>
      <p:pic>
        <p:nvPicPr>
          <p:cNvPr id="16" name="Picture 8" descr="C:\Users\yujing.xu\Desktop\pro photo ppt\new photo\Italy-5.0MW-Autostrade_0 007.jpg"/>
          <p:cNvPicPr>
            <a:picLocks noChangeAspect="1" noChangeArrowheads="1"/>
          </p:cNvPicPr>
          <p:nvPr/>
        </p:nvPicPr>
        <p:blipFill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" y="422601"/>
            <a:ext cx="2647904" cy="152763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>
          <a:xfrm>
            <a:off x="0" y="2226440"/>
            <a:ext cx="91440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964321" y="5292968"/>
            <a:ext cx="7228027" cy="72153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048934" y="5232840"/>
            <a:ext cx="7296766" cy="6584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rgbClr val="002060"/>
                </a:solidFill>
              </a:rPr>
              <a:t>双玻组件在安装方式上的创新设计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8" y="4149080"/>
            <a:ext cx="809137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矩形 61"/>
          <p:cNvSpPr/>
          <p:nvPr/>
        </p:nvSpPr>
        <p:spPr>
          <a:xfrm>
            <a:off x="387837" y="242216"/>
            <a:ext cx="8471266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价格下降促使平价时代早日到来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223197" y="4201924"/>
            <a:ext cx="2339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组件</a:t>
            </a:r>
            <a:r>
              <a:rPr lang="zh-CN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价格变化</a:t>
            </a:r>
            <a:endParaRPr lang="zh-CN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812186" y="1772816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晶硅组件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19885" y="2420888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薄膜组件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19885" y="3068960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聚光太阳能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532679" y="2060848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晶硅组件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540378" y="2708920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薄膜组件</a:t>
            </a:r>
          </a:p>
        </p:txBody>
      </p:sp>
      <p:sp>
        <p:nvSpPr>
          <p:cNvPr id="4" name="右箭头 3"/>
          <p:cNvSpPr/>
          <p:nvPr/>
        </p:nvSpPr>
        <p:spPr>
          <a:xfrm>
            <a:off x="2123548" y="2384884"/>
            <a:ext cx="352341" cy="6391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53352" y="1556792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多晶组件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261051" y="2204864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单晶组件</a:t>
            </a:r>
          </a:p>
        </p:txBody>
      </p:sp>
      <p:sp>
        <p:nvSpPr>
          <p:cNvPr id="15" name="右箭头 14"/>
          <p:cNvSpPr/>
          <p:nvPr/>
        </p:nvSpPr>
        <p:spPr>
          <a:xfrm>
            <a:off x="3844221" y="2429832"/>
            <a:ext cx="352341" cy="6391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252804" y="2852936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002060"/>
                </a:solidFill>
                <a:latin typeface="仿宋_GB2312" pitchFamily="49" charset="-122"/>
                <a:ea typeface="仿宋_GB2312" pitchFamily="49" charset="-122"/>
              </a:rPr>
              <a:t>双玻组件</a:t>
            </a:r>
          </a:p>
        </p:txBody>
      </p:sp>
      <p:sp>
        <p:nvSpPr>
          <p:cNvPr id="17" name="右箭头 16"/>
          <p:cNvSpPr/>
          <p:nvPr/>
        </p:nvSpPr>
        <p:spPr>
          <a:xfrm>
            <a:off x="5612889" y="2501840"/>
            <a:ext cx="352341" cy="6391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044060" y="1556792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多晶组件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051759" y="2204864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单晶组件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6043512" y="2852936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002060"/>
                </a:solidFill>
                <a:latin typeface="仿宋_GB2312" pitchFamily="49" charset="-122"/>
                <a:ea typeface="仿宋_GB2312" pitchFamily="49" charset="-122"/>
              </a:rPr>
              <a:t>双玻组件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6035993" y="3501008"/>
            <a:ext cx="1231835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智能组件</a:t>
            </a:r>
          </a:p>
        </p:txBody>
      </p:sp>
      <p:sp>
        <p:nvSpPr>
          <p:cNvPr id="22" name="右箭头 21"/>
          <p:cNvSpPr/>
          <p:nvPr/>
        </p:nvSpPr>
        <p:spPr>
          <a:xfrm>
            <a:off x="7387134" y="2542316"/>
            <a:ext cx="352341" cy="6391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876669" y="2533372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持续发展</a:t>
            </a:r>
          </a:p>
        </p:txBody>
      </p:sp>
      <p:sp>
        <p:nvSpPr>
          <p:cNvPr id="8" name="矩形 7"/>
          <p:cNvSpPr/>
          <p:nvPr/>
        </p:nvSpPr>
        <p:spPr>
          <a:xfrm>
            <a:off x="578648" y="1033572"/>
            <a:ext cx="30572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组件技术上的选型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5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0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34071" y="1295620"/>
            <a:ext cx="7997097" cy="4887224"/>
            <a:chOff x="397842" y="836712"/>
            <a:chExt cx="8375783" cy="5346132"/>
          </a:xfrm>
        </p:grpSpPr>
        <p:sp>
          <p:nvSpPr>
            <p:cNvPr id="3" name="TextBox 4"/>
            <p:cNvSpPr>
              <a:spLocks noChangeArrowheads="1"/>
            </p:cNvSpPr>
            <p:nvPr/>
          </p:nvSpPr>
          <p:spPr bwMode="auto">
            <a:xfrm>
              <a:off x="443749" y="836712"/>
              <a:ext cx="8329876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步骤一：放压块</a:t>
              </a:r>
              <a:endPara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" name="TextBox 4"/>
            <p:cNvSpPr>
              <a:spLocks noChangeArrowheads="1"/>
            </p:cNvSpPr>
            <p:nvPr/>
          </p:nvSpPr>
          <p:spPr bwMode="auto">
            <a:xfrm>
              <a:off x="397842" y="2495177"/>
              <a:ext cx="832987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步骤二：抬、放组件</a:t>
              </a:r>
              <a:endPara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475656" y="1340768"/>
              <a:ext cx="5249034" cy="1224136"/>
              <a:chOff x="1423811" y="1772816"/>
              <a:chExt cx="5672791" cy="1452932"/>
            </a:xfrm>
          </p:grpSpPr>
          <p:pic>
            <p:nvPicPr>
              <p:cNvPr id="6" name="Picture 2" descr="C:\Users\juzzz\Desktop\云电院出差\照片\IMG_20150715_10412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7" t="20115" r="13134" b="22192"/>
              <a:stretch/>
            </p:blipFill>
            <p:spPr bwMode="auto">
              <a:xfrm>
                <a:off x="1423811" y="1772816"/>
                <a:ext cx="2788149" cy="144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C:\Users\juzzz\Desktop\云电院出差\照片\IMG_20150715_10333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70" t="28461" r="30096" b="38462"/>
              <a:stretch/>
            </p:blipFill>
            <p:spPr bwMode="auto">
              <a:xfrm>
                <a:off x="5132620" y="1772816"/>
                <a:ext cx="1963982" cy="1452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组合 7"/>
            <p:cNvGrpSpPr/>
            <p:nvPr/>
          </p:nvGrpSpPr>
          <p:grpSpPr>
            <a:xfrm>
              <a:off x="1103003" y="3003008"/>
              <a:ext cx="6349317" cy="1341292"/>
              <a:chOff x="1403649" y="3644730"/>
              <a:chExt cx="6580997" cy="137677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65" b="8420"/>
              <a:stretch/>
            </p:blipFill>
            <p:spPr>
              <a:xfrm>
                <a:off x="1403649" y="3645024"/>
                <a:ext cx="1944215" cy="137647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650" y="3644730"/>
                <a:ext cx="1835696" cy="137677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9342" y="3645025"/>
                <a:ext cx="1835304" cy="1376478"/>
              </a:xfrm>
              <a:prstGeom prst="rect">
                <a:avLst/>
              </a:prstGeom>
            </p:spPr>
          </p:pic>
        </p:grpSp>
        <p:sp>
          <p:nvSpPr>
            <p:cNvPr id="12" name="TextBox 4"/>
            <p:cNvSpPr>
              <a:spLocks noChangeArrowheads="1"/>
            </p:cNvSpPr>
            <p:nvPr/>
          </p:nvSpPr>
          <p:spPr bwMode="auto">
            <a:xfrm>
              <a:off x="409531" y="4289321"/>
              <a:ext cx="832987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步骤三：插入双玻组件，拧紧压块螺丝</a:t>
              </a:r>
              <a:endPara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pic>
          <p:nvPicPr>
            <p:cNvPr id="4098" name="Picture 2" descr="E:\宗岳\电站项目\云电院50MW\云电院支架\云电院出差总结\上部拧紧螺丝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577" y="4785223"/>
              <a:ext cx="1720438" cy="1390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E:\宗岳\电站项目\云电院50MW\云电院支架\云电院出差总结\插入双玻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855" y="4732707"/>
              <a:ext cx="1896918" cy="138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E:\宗岳\电站项目\云电院50MW\云电院支架\云电院出差总结\上部图片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627" y="4797152"/>
              <a:ext cx="1770693" cy="138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577902" y="913333"/>
            <a:ext cx="759449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u="sng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双玻压块安装步骤大致可分为以下三个步骤（不同</a:t>
            </a:r>
            <a:r>
              <a:rPr lang="zh-CN" altLang="en-US" u="sng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项目略</a:t>
            </a:r>
            <a:r>
              <a:rPr lang="zh-CN" altLang="en-US" u="sng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有区别）</a:t>
            </a:r>
            <a:endParaRPr lang="en-US" altLang="zh-CN" u="sng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组件在</a:t>
            </a:r>
            <a:r>
              <a:rPr lang="zh-CN" altLang="en-US" sz="2400" b="1" dirty="0">
                <a:latin typeface="+mn-ea"/>
              </a:rPr>
              <a:t>施工</a:t>
            </a:r>
            <a:r>
              <a:rPr lang="zh-CN" altLang="en-US" sz="2400" b="1" dirty="0" smtClean="0">
                <a:latin typeface="+mn-ea"/>
              </a:rPr>
              <a:t>现场的安装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9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bg2"/>
                </a:solidFill>
              </a:rPr>
              <a:t>双玻组件安装方式</a:t>
            </a:r>
            <a:endParaRPr lang="en-US" altLang="zh-CN" b="1" dirty="0">
              <a:solidFill>
                <a:schemeClr val="bg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1" y="1504904"/>
            <a:ext cx="8812293" cy="455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8160" y="1043239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/>
              <a:t>压块式安装</a:t>
            </a:r>
            <a:endParaRPr lang="zh-CN" altLang="en-US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190125" y="1023880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</a:rPr>
              <a:t>背面挂钩式安装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504" y="2827720"/>
            <a:ext cx="1716917" cy="5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1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73" y="1750985"/>
            <a:ext cx="4480947" cy="206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5064"/>
            <a:ext cx="5115742" cy="256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583" y="1124744"/>
            <a:ext cx="605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/>
              <a:t>工厂</a:t>
            </a:r>
            <a:r>
              <a:rPr lang="zh-CN" altLang="en-US" b="1" dirty="0" smtClean="0"/>
              <a:t>内生产时，即使用结构胶粘结金属件在背板玻璃上</a:t>
            </a:r>
            <a:endParaRPr lang="en-US" altLang="zh-CN" b="1" dirty="0" smtClean="0"/>
          </a:p>
        </p:txBody>
      </p:sp>
      <p:sp>
        <p:nvSpPr>
          <p:cNvPr id="7" name="Title 1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8536288" cy="727075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bg2"/>
                </a:solidFill>
              </a:rPr>
              <a:t>双玻创新安装方式</a:t>
            </a:r>
            <a:r>
              <a:rPr lang="en-US" altLang="zh-CN" b="1" dirty="0" smtClean="0">
                <a:solidFill>
                  <a:schemeClr val="bg2"/>
                </a:solidFill>
              </a:rPr>
              <a:t>—</a:t>
            </a:r>
            <a:r>
              <a:rPr lang="zh-CN" altLang="en-US" b="1" dirty="0" smtClean="0">
                <a:solidFill>
                  <a:schemeClr val="bg2"/>
                </a:solidFill>
              </a:rPr>
              <a:t>背面挂钩式安装（易安得）</a:t>
            </a:r>
            <a:endParaRPr lang="en-US" altLang="zh-CN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body" idx="1"/>
          </p:nvPr>
        </p:nvSpPr>
        <p:spPr>
          <a:xfrm>
            <a:off x="304800" y="111125"/>
            <a:ext cx="7772400" cy="727075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bg2"/>
                </a:solidFill>
              </a:rPr>
              <a:t>双玻创新安装方式</a:t>
            </a:r>
            <a:r>
              <a:rPr lang="en-US" altLang="zh-CN" b="1" dirty="0" smtClean="0">
                <a:solidFill>
                  <a:schemeClr val="bg2"/>
                </a:solidFill>
              </a:rPr>
              <a:t>—</a:t>
            </a:r>
            <a:r>
              <a:rPr lang="zh-CN" altLang="en-US" b="1" dirty="0" smtClean="0">
                <a:solidFill>
                  <a:schemeClr val="bg2"/>
                </a:solidFill>
              </a:rPr>
              <a:t>背面挂钩式安装（易安得）</a:t>
            </a:r>
            <a:endParaRPr lang="en-US" altLang="zh-CN" b="1" dirty="0">
              <a:solidFill>
                <a:schemeClr val="bg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5" y="1254225"/>
            <a:ext cx="1991011" cy="203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5" y="3704803"/>
            <a:ext cx="1819797" cy="23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726904"/>
            <a:ext cx="2128579" cy="229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726905"/>
            <a:ext cx="2376264" cy="22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26905"/>
            <a:ext cx="1790518" cy="15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4225"/>
            <a:ext cx="292440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00" y="1254226"/>
            <a:ext cx="27110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7544" y="908720"/>
            <a:ext cx="53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放入螺栓，搬运组件，对齐入孔位置，安装组件</a:t>
            </a:r>
            <a:endParaRPr lang="en-US" altLang="zh-CN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67544" y="3369692"/>
            <a:ext cx="651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螺栓入孔，依次放入垫片、弹垫圈、螺帽，旋紧，完成安装</a:t>
            </a: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34104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63040" y="908720"/>
            <a:ext cx="823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载荷时候变形量均匀：</a:t>
            </a:r>
            <a:endParaRPr lang="en-US" altLang="zh-CN" sz="16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2400Pa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时最大形变，双玻组件降低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了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40%</a:t>
            </a: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44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2400" b="1" dirty="0">
                <a:latin typeface="+mn-ea"/>
              </a:rPr>
              <a:t>双玻</a:t>
            </a:r>
            <a:r>
              <a:rPr lang="zh-CN" altLang="en-US" sz="2400" b="1" dirty="0" smtClean="0">
                <a:latin typeface="+mn-ea"/>
              </a:rPr>
              <a:t>组件</a:t>
            </a:r>
            <a:r>
              <a:rPr lang="zh-CN" altLang="en-US" sz="2400" b="1" dirty="0">
                <a:latin typeface="+mn-ea"/>
              </a:rPr>
              <a:t>高</a:t>
            </a:r>
            <a:r>
              <a:rPr lang="zh-CN" altLang="en-US" sz="2400" b="1" dirty="0" smtClean="0">
                <a:latin typeface="+mn-ea"/>
              </a:rPr>
              <a:t>可靠性</a:t>
            </a:r>
            <a:r>
              <a:rPr lang="en-US" altLang="zh-CN" sz="2400" b="1" dirty="0" smtClean="0">
                <a:latin typeface="+mn-ea"/>
              </a:rPr>
              <a:t>—</a:t>
            </a:r>
            <a:r>
              <a:rPr lang="zh-CN" altLang="en-US" sz="2400" b="1" dirty="0" smtClean="0">
                <a:latin typeface="+mn-ea"/>
              </a:rPr>
              <a:t>载荷下的形变量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3668263"/>
            <a:ext cx="238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普通边框组件</a:t>
            </a:r>
            <a:endParaRPr kumimoji="0" 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最大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形变</a:t>
            </a:r>
            <a:r>
              <a:rPr kumimoji="0" lang="en-US" sz="1400" b="1" i="1" dirty="0" smtClean="0">
                <a:latin typeface="微软雅黑" pitchFamily="34" charset="-122"/>
                <a:ea typeface="微软雅黑" pitchFamily="34" charset="-122"/>
              </a:rPr>
              <a:t>31mm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2731" y="3668214"/>
            <a:ext cx="238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双玻组件</a:t>
            </a:r>
            <a:r>
              <a:rPr kumimoji="0" lang="en-US" sz="1400" dirty="0" smtClean="0">
                <a:latin typeface="微软雅黑" pitchFamily="34" charset="-122"/>
                <a:ea typeface="微软雅黑" pitchFamily="34" charset="-122"/>
              </a:rPr>
              <a:t>P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E</a:t>
            </a:r>
            <a:r>
              <a:rPr kumimoji="0" lang="en-US" sz="1400" dirty="0" smtClean="0">
                <a:latin typeface="微软雅黑" pitchFamily="34" charset="-122"/>
                <a:ea typeface="微软雅黑" pitchFamily="34" charset="-122"/>
              </a:rPr>
              <a:t>G5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边缘压块安装</a:t>
            </a:r>
            <a:endParaRPr kumimoji="0" 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最大形变</a:t>
            </a:r>
            <a:r>
              <a:rPr kumimoji="0" lang="en-US" altLang="zh-CN" sz="1400" b="1" i="1" dirty="0" smtClean="0">
                <a:latin typeface="微软雅黑" pitchFamily="34" charset="-122"/>
                <a:ea typeface="微软雅黑" pitchFamily="34" charset="-122"/>
              </a:rPr>
              <a:t>16mm</a:t>
            </a:r>
            <a:endParaRPr kumimoji="0" 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8408" y="3668214"/>
            <a:ext cx="238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双玻组件</a:t>
            </a:r>
            <a:r>
              <a:rPr kumimoji="0" lang="en-US" sz="1400" dirty="0" smtClean="0">
                <a:latin typeface="微软雅黑" pitchFamily="34" charset="-122"/>
                <a:ea typeface="微软雅黑" pitchFamily="34" charset="-122"/>
              </a:rPr>
              <a:t>P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E</a:t>
            </a:r>
            <a:r>
              <a:rPr kumimoji="0" lang="en-US" sz="1400" dirty="0" smtClean="0">
                <a:latin typeface="微软雅黑" pitchFamily="34" charset="-122"/>
                <a:ea typeface="微软雅黑" pitchFamily="34" charset="-122"/>
              </a:rPr>
              <a:t>G5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背面挂钩</a:t>
            </a:r>
            <a:endParaRPr kumimoji="0" 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最大形变</a:t>
            </a:r>
            <a:r>
              <a:rPr kumimoji="0" lang="en-US" altLang="zh-CN" sz="1400" dirty="0" smtClean="0">
                <a:latin typeface="微软雅黑" pitchFamily="34" charset="-122"/>
                <a:ea typeface="微软雅黑" pitchFamily="34" charset="-122"/>
              </a:rPr>
              <a:t>15</a:t>
            </a:r>
            <a:r>
              <a:rPr kumimoji="0" lang="en-US" altLang="zh-CN" sz="1400" b="1" i="1" dirty="0" smtClean="0">
                <a:latin typeface="微软雅黑" pitchFamily="34" charset="-122"/>
                <a:ea typeface="微软雅黑" pitchFamily="34" charset="-122"/>
              </a:rPr>
              <a:t>mm</a:t>
            </a:r>
            <a:endParaRPr kumimoji="0" 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08" y="4545244"/>
            <a:ext cx="2382528" cy="1270378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2"/>
          <a:stretch/>
        </p:blipFill>
        <p:spPr>
          <a:xfrm>
            <a:off x="3270610" y="4409956"/>
            <a:ext cx="2292645" cy="1539324"/>
          </a:xfrm>
          <a:prstGeom prst="rect">
            <a:avLst/>
          </a:prstGeom>
        </p:spPr>
      </p:pic>
      <p:pic>
        <p:nvPicPr>
          <p:cNvPr id="22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00" y="2080156"/>
            <a:ext cx="2815475" cy="1447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12053" b="5408"/>
          <a:stretch>
            <a:fillRect/>
          </a:stretch>
        </p:blipFill>
        <p:spPr bwMode="auto">
          <a:xfrm>
            <a:off x="5947750" y="2062040"/>
            <a:ext cx="2656698" cy="1443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6678"/>
            <a:ext cx="2652404" cy="136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图片 2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097" y="2060848"/>
            <a:ext cx="2426774" cy="14446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图示 39"/>
          <p:cNvGraphicFramePr/>
          <p:nvPr>
            <p:extLst>
              <p:ext uri="{D42A27DB-BD31-4B8C-83A1-F6EECF244321}">
                <p14:modId xmlns:p14="http://schemas.microsoft.com/office/powerpoint/2010/main" val="2505421382"/>
              </p:ext>
            </p:extLst>
          </p:nvPr>
        </p:nvGraphicFramePr>
        <p:xfrm>
          <a:off x="1016659" y="3709721"/>
          <a:ext cx="6974500" cy="25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矩形 19"/>
          <p:cNvSpPr/>
          <p:nvPr/>
        </p:nvSpPr>
        <p:spPr>
          <a:xfrm>
            <a:off x="464249" y="261640"/>
            <a:ext cx="4769159" cy="461600"/>
          </a:xfrm>
          <a:prstGeom prst="rect">
            <a:avLst/>
          </a:prstGeom>
        </p:spPr>
        <p:txBody>
          <a:bodyPr wrap="square" lIns="91372" tIns="45688" rIns="91372" bIns="45688">
            <a:spAutoFit/>
          </a:bodyPr>
          <a:lstStyle/>
          <a:p>
            <a:pPr defTabSz="913736"/>
            <a:r>
              <a:rPr lang="zh-CN" altLang="en-US" sz="2400" b="1" dirty="0" smtClean="0">
                <a:latin typeface="Century Gothic" panose="020B0502020202020204" pitchFamily="34" charset="0"/>
                <a:ea typeface="微软雅黑" panose="020B0503020204020204" pitchFamily="34" charset="-122"/>
              </a:rPr>
              <a:t>动载荷能力</a:t>
            </a:r>
            <a:r>
              <a:rPr lang="en-US" altLang="zh-CN" sz="2400" b="1" dirty="0" smtClean="0"/>
              <a:t> </a:t>
            </a:r>
            <a:endParaRPr lang="en-US" altLang="zh-CN" sz="24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7498" y="981189"/>
            <a:ext cx="7952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动态</a:t>
            </a:r>
            <a:r>
              <a:rPr lang="zh-CN" altLang="zh-CN" dirty="0"/>
              <a:t>载荷</a:t>
            </a:r>
            <a:r>
              <a:rPr lang="zh-CN" altLang="zh-CN" dirty="0" smtClean="0"/>
              <a:t>测试</a:t>
            </a:r>
            <a:r>
              <a:rPr lang="zh-CN" altLang="en-US" dirty="0" smtClean="0"/>
              <a:t>标准</a:t>
            </a:r>
            <a:r>
              <a:rPr lang="en-US" altLang="zh-CN" dirty="0" smtClean="0"/>
              <a:t> </a:t>
            </a:r>
            <a:r>
              <a:rPr lang="en-US" altLang="zh-CN" dirty="0"/>
              <a:t>(IEC 62782)  +/-</a:t>
            </a:r>
            <a:r>
              <a:rPr lang="en-US" altLang="zh-CN" dirty="0" smtClean="0"/>
              <a:t>1000pa</a:t>
            </a:r>
            <a:r>
              <a:rPr lang="en-US" altLang="zh-CN" dirty="0"/>
              <a:t>, </a:t>
            </a:r>
            <a:r>
              <a:rPr lang="en-US" altLang="zh-CN" dirty="0" smtClean="0"/>
              <a:t>22</a:t>
            </a:r>
            <a:r>
              <a:rPr lang="zh-CN" altLang="en-US" dirty="0" smtClean="0"/>
              <a:t>秒</a:t>
            </a:r>
            <a:r>
              <a:rPr lang="en-US" altLang="zh-CN" dirty="0" smtClean="0"/>
              <a:t>/</a:t>
            </a:r>
            <a:r>
              <a:rPr lang="zh-CN" altLang="en-US" dirty="0" smtClean="0"/>
              <a:t>循环，</a:t>
            </a:r>
            <a:r>
              <a:rPr lang="en-US" altLang="zh-CN" dirty="0" smtClean="0"/>
              <a:t>1000</a:t>
            </a:r>
            <a:r>
              <a:rPr lang="zh-CN" altLang="en-US" dirty="0"/>
              <a:t>个</a:t>
            </a:r>
            <a:r>
              <a:rPr lang="zh-CN" altLang="zh-CN" dirty="0" smtClean="0"/>
              <a:t>循环</a:t>
            </a:r>
            <a:endParaRPr lang="en-US" altLang="zh-CN" dirty="0" smtClean="0"/>
          </a:p>
        </p:txBody>
      </p:sp>
      <p:sp>
        <p:nvSpPr>
          <p:cNvPr id="41" name="矩形 40"/>
          <p:cNvSpPr/>
          <p:nvPr/>
        </p:nvSpPr>
        <p:spPr>
          <a:xfrm>
            <a:off x="404490" y="3268659"/>
            <a:ext cx="7952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/>
              <a:t>天合加严测试</a:t>
            </a:r>
            <a:r>
              <a:rPr lang="en-US" altLang="zh-CN" dirty="0" smtClean="0"/>
              <a:t>2</a:t>
            </a:r>
            <a:r>
              <a:rPr lang="zh-CN" altLang="en-US" dirty="0" smtClean="0"/>
              <a:t>：</a:t>
            </a:r>
            <a:endParaRPr lang="zh-CN" altLang="en-US" dirty="0"/>
          </a:p>
        </p:txBody>
      </p:sp>
      <p:graphicFrame>
        <p:nvGraphicFramePr>
          <p:cNvPr id="42" name="表格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68476"/>
              </p:ext>
            </p:extLst>
          </p:nvPr>
        </p:nvGraphicFramePr>
        <p:xfrm>
          <a:off x="2848828" y="1985929"/>
          <a:ext cx="5631492" cy="1301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860"/>
                <a:gridCol w="2645632"/>
              </a:tblGrid>
              <a:tr h="4340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载荷能力（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Pa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）</a:t>
                      </a:r>
                      <a:endParaRPr lang="zh-CN" altLang="en-US" sz="15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测试结果</a:t>
                      </a:r>
                      <a:endParaRPr lang="zh-CN" altLang="en-US" sz="15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动态载荷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±1500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（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TUV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认证）</a:t>
                      </a: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err="1" smtClean="0">
                          <a:latin typeface="微软雅黑" pitchFamily="34" charset="-122"/>
                          <a:ea typeface="微软雅黑" pitchFamily="34" charset="-122"/>
                        </a:rPr>
                        <a:t>Pmax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：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-0.14%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，无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EL</a:t>
                      </a:r>
                      <a:endParaRPr lang="zh-CN" altLang="en-US" sz="15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34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动态载荷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±2400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（内部加严测试）</a:t>
                      </a: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err="1" smtClean="0">
                          <a:latin typeface="微软雅黑" pitchFamily="34" charset="-122"/>
                          <a:ea typeface="微软雅黑" pitchFamily="34" charset="-122"/>
                        </a:rPr>
                        <a:t>Pmax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：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+0.09%</a:t>
                      </a:r>
                      <a:r>
                        <a:rPr lang="zh-CN" altLang="en-US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，无</a:t>
                      </a:r>
                      <a:r>
                        <a:rPr lang="en-US" altLang="zh-CN" sz="1500" b="1" dirty="0" smtClean="0">
                          <a:latin typeface="微软雅黑" pitchFamily="34" charset="-122"/>
                          <a:ea typeface="微软雅黑" pitchFamily="34" charset="-122"/>
                        </a:rPr>
                        <a:t>EL</a:t>
                      </a:r>
                      <a:endParaRPr lang="zh-CN" altLang="en-US" sz="15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3" name="矩形 42"/>
          <p:cNvSpPr/>
          <p:nvPr/>
        </p:nvSpPr>
        <p:spPr>
          <a:xfrm>
            <a:off x="407242" y="1565034"/>
            <a:ext cx="7952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/>
              <a:t>天合加严测试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8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30842" y="6216783"/>
            <a:ext cx="921233" cy="365125"/>
          </a:xfrm>
        </p:spPr>
        <p:txBody>
          <a:bodyPr/>
          <a:lstStyle/>
          <a:p>
            <a:fld id="{7CBF49D8-5A9F-4B51-9950-E91C6B6D14F7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91" y="2"/>
            <a:ext cx="2683894" cy="803348"/>
          </a:xfrm>
          <a:prstGeom prst="rect">
            <a:avLst/>
          </a:prstGeom>
        </p:spPr>
      </p:pic>
      <p:sp>
        <p:nvSpPr>
          <p:cNvPr id="73" name="矩形 72"/>
          <p:cNvSpPr/>
          <p:nvPr/>
        </p:nvSpPr>
        <p:spPr>
          <a:xfrm>
            <a:off x="-157494" y="124299"/>
            <a:ext cx="3590428" cy="5232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7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双玻组件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86987" y="423702"/>
            <a:ext cx="1794465" cy="367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36" r="25495"/>
          <a:stretch/>
        </p:blipFill>
        <p:spPr bwMode="auto">
          <a:xfrm>
            <a:off x="426124" y="4257032"/>
            <a:ext cx="1810977" cy="17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04" r="28324"/>
          <a:stretch/>
        </p:blipFill>
        <p:spPr bwMode="auto">
          <a:xfrm>
            <a:off x="3530803" y="4251874"/>
            <a:ext cx="1884377" cy="166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9661" y="3373307"/>
            <a:ext cx="3073273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护角升级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面设计，减少积灰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层压工艺中粘接，不易脱落</a:t>
            </a:r>
          </a:p>
        </p:txBody>
      </p:sp>
      <p:sp>
        <p:nvSpPr>
          <p:cNvPr id="22" name="右箭头 21"/>
          <p:cNvSpPr/>
          <p:nvPr/>
        </p:nvSpPr>
        <p:spPr>
          <a:xfrm>
            <a:off x="2771800" y="4851519"/>
            <a:ext cx="608963" cy="680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395260" y="1559827"/>
            <a:ext cx="3856298" cy="14050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b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首家或者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TUV/UL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全套认证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第一家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CQC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性能领跑者认证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天合双玻组件累计出货量超</a:t>
            </a:r>
            <a:r>
              <a:rPr lang="en-US" altLang="zh-CN" sz="24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650MW</a:t>
            </a:r>
            <a:endParaRPr lang="en-US" altLang="zh-CN" sz="24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5532335"/>
            <a:ext cx="756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一代护角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6161" y="5538717"/>
            <a:ext cx="756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代护角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47" y="3241540"/>
            <a:ext cx="471152" cy="6282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43" y="3241534"/>
            <a:ext cx="448433" cy="59791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428" y="3181252"/>
            <a:ext cx="496866" cy="6624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53" y="3305207"/>
            <a:ext cx="362698" cy="48359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325" y="3269627"/>
            <a:ext cx="382850" cy="5104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181" y="3265507"/>
            <a:ext cx="411908" cy="5492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325" y="3287017"/>
            <a:ext cx="361298" cy="48173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19" y="3265508"/>
            <a:ext cx="382850" cy="510467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24" y="217917"/>
            <a:ext cx="1782280" cy="40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3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项目案例分享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0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2"/>
          <p:cNvSpPr txBox="1">
            <a:spLocks/>
          </p:cNvSpPr>
          <p:nvPr/>
        </p:nvSpPr>
        <p:spPr>
          <a:xfrm>
            <a:off x="251520" y="5745950"/>
            <a:ext cx="3993436" cy="78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200" b="1" dirty="0" smtClean="0">
                <a:solidFill>
                  <a:srgbClr val="00B0F0"/>
                </a:solidFill>
                <a:latin typeface="+mn-ea"/>
              </a:rPr>
              <a:t>云南项目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lang="zh-CN" altLang="en-US" sz="1600" dirty="0" smtClean="0">
                <a:latin typeface="+mn-ea"/>
              </a:rPr>
              <a:t>西双版纳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5786099"/>
            <a:ext cx="10178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50</a:t>
            </a:r>
            <a:r>
              <a:rPr lang="en-US" altLang="zh-CN" sz="900" b="1" dirty="0" smtClean="0">
                <a:solidFill>
                  <a:srgbClr val="FF0000"/>
                </a:solidFill>
                <a:latin typeface="Century Gothic" pitchFamily="34" charset="0"/>
              </a:rPr>
              <a:t>MW</a:t>
            </a:r>
            <a:endParaRPr lang="en-US" altLang="zh-CN" sz="8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zh-CN" altLang="en-US" sz="1200" dirty="0" smtClean="0">
                <a:latin typeface="Century Gothic" pitchFamily="34" charset="0"/>
              </a:rPr>
              <a:t>项目规模</a:t>
            </a:r>
            <a:endParaRPr lang="zh-CN" altLang="en-US" sz="1200" dirty="0">
              <a:latin typeface="Century Gothic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940152" y="5847003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236296" y="5866265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52320" y="579551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</a:rPr>
              <a:t>Duomax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en-US" altLang="zh-CN" sz="1600" b="1" baseline="30000" dirty="0">
              <a:solidFill>
                <a:srgbClr val="FF0000"/>
              </a:solidFill>
            </a:endParaRPr>
          </a:p>
          <a:p>
            <a:r>
              <a:rPr lang="zh-CN" altLang="en-US" sz="1200" dirty="0"/>
              <a:t>组件类型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6176" y="5786100"/>
            <a:ext cx="10801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196,080</a:t>
            </a:r>
          </a:p>
          <a:p>
            <a:r>
              <a:rPr lang="zh-CN" altLang="en-US" sz="1200" dirty="0" smtClean="0">
                <a:latin typeface="Century Gothic" pitchFamily="34" charset="0"/>
              </a:rPr>
              <a:t>组件使用量</a:t>
            </a:r>
            <a:endParaRPr lang="zh-CN" altLang="en-US" sz="1200" dirty="0">
              <a:latin typeface="Century Gothic" pitchFamily="34" charset="0"/>
            </a:endParaRPr>
          </a:p>
        </p:txBody>
      </p:sp>
      <p:pic>
        <p:nvPicPr>
          <p:cNvPr id="3" name="Picture 3" descr="D:\marketing\projecct reference\Project Reference产品类型分类\Duomax\双玻项目图片from he can\云电院（西双版纳）\云电院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 bwMode="auto">
          <a:xfrm>
            <a:off x="0" y="908720"/>
            <a:ext cx="9144000" cy="476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35496" y="85254"/>
            <a:ext cx="9419009" cy="679450"/>
          </a:xfrm>
        </p:spPr>
        <p:txBody>
          <a:bodyPr/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实际项目案例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云南西双版纳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rPr>
              <a:t>50MW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rPr>
              <a:t>项目（茶园光伏）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ChangeArrowheads="1"/>
          </p:cNvSpPr>
          <p:nvPr/>
        </p:nvSpPr>
        <p:spPr bwMode="auto">
          <a:xfrm>
            <a:off x="354013" y="234950"/>
            <a:ext cx="7772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基本信息（茶园与光伏相结合）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1098610"/>
            <a:ext cx="734047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西双版纳，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50MW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。（农光互补，下面种植茶树）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山地茶园项目，对组件的搬运及安装均是极大考验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茶叶需要漫射光，阳面有遮挡茶叶品质会好很多。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苦涩减少；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甜度高；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耐泡度增加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光伏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组件虽然使茶叶产量减少，但品质能上升很多是一个双赢的结果。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6" y="955715"/>
            <a:ext cx="2122668" cy="1419413"/>
          </a:xfrm>
          <a:prstGeom prst="rect">
            <a:avLst/>
          </a:prstGeom>
        </p:spPr>
      </p:pic>
      <p:sp>
        <p:nvSpPr>
          <p:cNvPr id="7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文本占位符 5"/>
          <p:cNvSpPr txBox="1">
            <a:spLocks/>
          </p:cNvSpPr>
          <p:nvPr/>
        </p:nvSpPr>
        <p:spPr>
          <a:xfrm>
            <a:off x="2187996" y="5885582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CN" altLang="en-US" sz="2000" dirty="0" smtClean="0"/>
              <a:t>节省土地租金，且易于审批</a:t>
            </a:r>
            <a:endParaRPr kumimoji="0" lang="zh-CN" altLang="en-US" sz="2000" dirty="0"/>
          </a:p>
        </p:txBody>
      </p:sp>
      <p:sp>
        <p:nvSpPr>
          <p:cNvPr id="9" name="文本占位符 7"/>
          <p:cNvSpPr txBox="1">
            <a:spLocks/>
          </p:cNvSpPr>
          <p:nvPr/>
        </p:nvSpPr>
        <p:spPr>
          <a:xfrm>
            <a:off x="2186409" y="6245622"/>
            <a:ext cx="4041775" cy="4957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zh-CN" altLang="en-US" sz="2000" dirty="0" smtClean="0"/>
              <a:t>茶树适当遮光后，品质高</a:t>
            </a:r>
            <a:endParaRPr kumimoji="0" lang="zh-CN" altLang="en-US" sz="2000" dirty="0"/>
          </a:p>
        </p:txBody>
      </p:sp>
      <p:pic>
        <p:nvPicPr>
          <p:cNvPr id="10" name="内容占位符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5" y="2979058"/>
            <a:ext cx="3768518" cy="2826388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131840" y="5301208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前</a:t>
            </a:r>
            <a:r>
              <a:rPr lang="en-US" altLang="zh-CN" sz="1200" dirty="0" smtClean="0"/>
              <a:t>1.5~1.8m</a:t>
            </a:r>
            <a:endParaRPr lang="zh-CN" altLang="en-US" sz="1200" dirty="0"/>
          </a:p>
        </p:txBody>
      </p:sp>
      <p:sp>
        <p:nvSpPr>
          <p:cNvPr id="12" name="圆角矩形 11"/>
          <p:cNvSpPr/>
          <p:nvPr/>
        </p:nvSpPr>
        <p:spPr>
          <a:xfrm>
            <a:off x="1115616" y="5301208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后</a:t>
            </a:r>
            <a:r>
              <a:rPr lang="en-US" altLang="zh-CN" sz="1200" dirty="0" smtClean="0"/>
              <a:t>2.7~3m</a:t>
            </a:r>
            <a:endParaRPr lang="zh-CN" altLang="en-US" sz="1200" dirty="0"/>
          </a:p>
        </p:txBody>
      </p:sp>
      <p:pic>
        <p:nvPicPr>
          <p:cNvPr id="13" name="内容占位符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51" y="2979058"/>
            <a:ext cx="3768517" cy="28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387837" y="242216"/>
            <a:ext cx="8471266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降本增效促进电池技术和系统应用技术的发展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251933" y="1844824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SE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972426" y="1556792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PERC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980125" y="2204864"/>
            <a:ext cx="1231835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黑硅</a:t>
            </a:r>
          </a:p>
        </p:txBody>
      </p:sp>
      <p:sp>
        <p:nvSpPr>
          <p:cNvPr id="4" name="右箭头 3"/>
          <p:cNvSpPr/>
          <p:nvPr/>
        </p:nvSpPr>
        <p:spPr>
          <a:xfrm>
            <a:off x="2563295" y="1880828"/>
            <a:ext cx="352341" cy="639128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693099" y="1052736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PERL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00798" y="1644566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PERT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4283968" y="1925776"/>
            <a:ext cx="352341" cy="6391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92551" y="2233714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IBC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693099" y="2818722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HIT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004461" y="1340768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H-IBC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004461" y="1932598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N</a:t>
            </a:r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型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6004461" y="2524428"/>
            <a:ext cx="1231835" cy="594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双面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251933" y="3573016"/>
            <a:ext cx="6632435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2105427" y="4286554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1500V</a:t>
            </a:r>
            <a:endParaRPr lang="zh-CN" altLang="en-US" sz="28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2113126" y="5366674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跟踪支架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4120009" y="3789040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山地光伏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4108420" y="4790610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水面光伏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6072579" y="5438682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钢索横拉</a:t>
            </a:r>
          </a:p>
        </p:txBody>
      </p:sp>
      <p:sp>
        <p:nvSpPr>
          <p:cNvPr id="35" name="矩形 34"/>
          <p:cNvSpPr/>
          <p:nvPr/>
        </p:nvSpPr>
        <p:spPr>
          <a:xfrm>
            <a:off x="528528" y="908720"/>
            <a:ext cx="30572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电池技术上的发展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8648" y="3625860"/>
            <a:ext cx="30572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系统设计上的发展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112597" y="5782956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农业</a:t>
            </a:r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光伏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6072579" y="4355291"/>
            <a:ext cx="1811789" cy="870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畜牧结合</a:t>
            </a:r>
          </a:p>
        </p:txBody>
      </p:sp>
    </p:spTree>
    <p:extLst>
      <p:ext uri="{BB962C8B-B14F-4D97-AF65-F5344CB8AC3E}">
        <p14:creationId xmlns:p14="http://schemas.microsoft.com/office/powerpoint/2010/main" val="30843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7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047" y="188640"/>
            <a:ext cx="14963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副标题 2"/>
          <p:cNvSpPr txBox="1">
            <a:spLocks/>
          </p:cNvSpPr>
          <p:nvPr/>
        </p:nvSpPr>
        <p:spPr>
          <a:xfrm>
            <a:off x="290532" y="5745950"/>
            <a:ext cx="3777412" cy="78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200" b="1" noProof="0" dirty="0" smtClean="0">
                <a:solidFill>
                  <a:srgbClr val="00B0F0"/>
                </a:solidFill>
                <a:latin typeface="+mn-ea"/>
              </a:rPr>
              <a:t>海南农业项目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中国海南昌江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5786099"/>
            <a:ext cx="10178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US" altLang="zh-CN" sz="900" b="1" dirty="0" smtClean="0">
                <a:solidFill>
                  <a:srgbClr val="FF0000"/>
                </a:solidFill>
                <a:latin typeface="Century Gothic" pitchFamily="34" charset="0"/>
              </a:rPr>
              <a:t>MW</a:t>
            </a:r>
            <a:endParaRPr lang="en-US" altLang="zh-CN" sz="8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zh-CN" altLang="en-US" sz="1200" dirty="0" smtClean="0">
                <a:latin typeface="Century Gothic" pitchFamily="34" charset="0"/>
              </a:rPr>
              <a:t>项目规模</a:t>
            </a:r>
            <a:endParaRPr lang="zh-CN" altLang="en-US" sz="1200" dirty="0">
              <a:latin typeface="Century Gothic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940152" y="5847003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236296" y="5866265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52320" y="579551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</a:rPr>
              <a:t>Duomax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en-US" altLang="zh-CN" sz="1600" b="1" baseline="30000" dirty="0">
              <a:solidFill>
                <a:srgbClr val="FF0000"/>
              </a:solidFill>
            </a:endParaRPr>
          </a:p>
          <a:p>
            <a:r>
              <a:rPr lang="zh-CN" altLang="en-US" sz="1200" dirty="0"/>
              <a:t>组件类型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6176" y="5786100"/>
            <a:ext cx="10801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78,433</a:t>
            </a:r>
          </a:p>
          <a:p>
            <a:r>
              <a:rPr lang="zh-CN" altLang="en-US" sz="1200" dirty="0" smtClean="0">
                <a:latin typeface="Century Gothic" pitchFamily="34" charset="0"/>
              </a:rPr>
              <a:t>组件使用量</a:t>
            </a:r>
            <a:endParaRPr lang="zh-CN" altLang="en-US" sz="1200" dirty="0">
              <a:latin typeface="Century Gothic" pitchFamily="34" charset="0"/>
            </a:endParaRPr>
          </a:p>
        </p:txBody>
      </p:sp>
      <p:pic>
        <p:nvPicPr>
          <p:cNvPr id="2050" name="Picture 2" descr="D:\marketing\projecct reference\Project Reference产品类型分类\Duomax\双玻项目图片from he can\中电国际（海南项目）\IMG_20150320_1038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9245"/>
          <a:stretch/>
        </p:blipFill>
        <p:spPr bwMode="auto">
          <a:xfrm>
            <a:off x="1" y="908720"/>
            <a:ext cx="9144000" cy="47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ChangeArrowheads="1"/>
          </p:cNvSpPr>
          <p:nvPr/>
        </p:nvSpPr>
        <p:spPr bwMode="auto">
          <a:xfrm>
            <a:off x="354013" y="234950"/>
            <a:ext cx="7772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基本</a:t>
            </a:r>
            <a:r>
              <a:rPr lang="zh-CN" altLang="en-US" sz="28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信息（农光互补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年）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34480" y="1517029"/>
            <a:ext cx="7767374" cy="4625779"/>
            <a:chOff x="693057" y="1578453"/>
            <a:chExt cx="7767374" cy="4625779"/>
          </a:xfrm>
        </p:grpSpPr>
        <p:pic>
          <p:nvPicPr>
            <p:cNvPr id="45060" name="Picture 4" descr="C:\Documents and Settings\yue.zong\桌面\海南双玻安装照\IMG_20141230_101339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480" y="3897251"/>
              <a:ext cx="3861951" cy="2306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693057" y="1578453"/>
              <a:ext cx="7325440" cy="2159662"/>
              <a:chOff x="539552" y="981811"/>
              <a:chExt cx="7504362" cy="2466975"/>
            </a:xfrm>
          </p:grpSpPr>
          <p:pic>
            <p:nvPicPr>
              <p:cNvPr id="45058" name="Picture 2" descr="C:\Documents and Settings\yue.zong\桌面\海南双玻安装照\IMG_20141230_102031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834" t="29395" r="27655" b="27728"/>
              <a:stretch/>
            </p:blipFill>
            <p:spPr bwMode="auto">
              <a:xfrm flipH="1">
                <a:off x="5508786" y="1011542"/>
                <a:ext cx="2535128" cy="1825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59" name="Picture 3" descr="C:\Documents and Settings\yue.zong\桌面\海南双玻安装照\IMG_20141230_101349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981811"/>
                <a:ext cx="4000812" cy="246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椭圆 2"/>
              <p:cNvSpPr/>
              <p:nvPr/>
            </p:nvSpPr>
            <p:spPr bwMode="auto">
              <a:xfrm>
                <a:off x="2742836" y="981811"/>
                <a:ext cx="440797" cy="360041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5" name="直接箭头连接符 4"/>
              <p:cNvCxnSpPr>
                <a:stCxn id="3" idx="5"/>
                <a:endCxn id="45058" idx="3"/>
              </p:cNvCxnSpPr>
              <p:nvPr/>
            </p:nvCxnSpPr>
            <p:spPr bwMode="auto">
              <a:xfrm>
                <a:off x="3119079" y="1289124"/>
                <a:ext cx="2389707" cy="63506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dashDot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5062" name="Picture 6" descr="C:\Documents and Settings\yue.zong\桌面\海南双玻安装照\IMG_20141230_10140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57" y="3897251"/>
              <a:ext cx="3540535" cy="2306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660723" y="962025"/>
            <a:ext cx="6282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海南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20MW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项目。（开放式农光互补，下面种植火龙果）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4426" y="315863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选择双边压：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增大组件间距，透光多；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AutoNum type="arabicPeriod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海南风大，双边压抗风性能稍强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42656" y="242218"/>
            <a:ext cx="8357793" cy="559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电站农业光伏概念，种植：火龙果</a:t>
            </a:r>
            <a:r>
              <a:rPr lang="en-US" altLang="zh-CN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中草药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052736"/>
            <a:ext cx="3570208" cy="461665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zh-CN" altLang="en-US" sz="2400" b="1" dirty="0" smtClean="0"/>
              <a:t>火龙果的各个生长阶段：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325" y="1519640"/>
            <a:ext cx="1824301" cy="2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827" y="1519640"/>
            <a:ext cx="1922839" cy="225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41" y="1565033"/>
            <a:ext cx="2031205" cy="15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638" y="1549931"/>
            <a:ext cx="1944626" cy="232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235" y="4082029"/>
            <a:ext cx="1971227" cy="259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59354" y="6250765"/>
            <a:ext cx="646331" cy="36933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zh-CN" altLang="en-US" b="1" dirty="0" smtClean="0"/>
              <a:t>喷淋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889" y="4066271"/>
            <a:ext cx="3491325" cy="25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42656" y="242218"/>
            <a:ext cx="8357793" cy="559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红外热成像</a:t>
            </a: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仪下的温度测量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59" y="1144135"/>
            <a:ext cx="3506354" cy="48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37905" y="1144136"/>
            <a:ext cx="3262432" cy="2446824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zh-CN" altLang="en-US" b="1" dirty="0" smtClean="0"/>
              <a:t>测量结果：</a:t>
            </a:r>
            <a:endParaRPr lang="en-US" altLang="zh-CN" b="1" dirty="0" smtClean="0"/>
          </a:p>
          <a:p>
            <a:endParaRPr lang="en-US" altLang="zh-CN" b="1" dirty="0"/>
          </a:p>
          <a:p>
            <a:r>
              <a:rPr lang="zh-CN" altLang="en-US" b="1" dirty="0" smtClean="0"/>
              <a:t>条件：</a:t>
            </a:r>
            <a:r>
              <a:rPr lang="en-US" altLang="zh-CN" b="1" dirty="0" smtClean="0"/>
              <a:t>800W/m2，</a:t>
            </a:r>
            <a:r>
              <a:rPr lang="zh-CN" altLang="en-US" b="1" dirty="0" smtClean="0"/>
              <a:t>晴朗，微风</a:t>
            </a:r>
            <a:endParaRPr lang="en-US" altLang="zh-CN" b="1" dirty="0" smtClean="0"/>
          </a:p>
          <a:p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组件背面，</a:t>
            </a:r>
            <a:r>
              <a:rPr lang="en-US" altLang="zh-CN" b="1" dirty="0" smtClean="0"/>
              <a:t>37~40</a:t>
            </a:r>
            <a:r>
              <a:rPr lang="zh-CN" altLang="en-US" b="1" dirty="0" smtClean="0"/>
              <a:t>℃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/>
              <a:t>组件</a:t>
            </a:r>
            <a:r>
              <a:rPr lang="zh-CN" altLang="en-US" b="1" dirty="0" smtClean="0"/>
              <a:t>正面，</a:t>
            </a:r>
            <a:r>
              <a:rPr lang="en-US" altLang="zh-CN" b="1" dirty="0" smtClean="0"/>
              <a:t>35~40</a:t>
            </a:r>
            <a:r>
              <a:rPr lang="zh-CN" altLang="en-US" b="1" dirty="0" smtClean="0"/>
              <a:t>℃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接线盒，</a:t>
            </a:r>
            <a:r>
              <a:rPr lang="en-US" altLang="zh-CN" b="1" dirty="0" smtClean="0"/>
              <a:t>42~45</a:t>
            </a:r>
            <a:r>
              <a:rPr lang="zh-CN" altLang="en-US" b="1" dirty="0" smtClean="0"/>
              <a:t>℃</a:t>
            </a:r>
          </a:p>
        </p:txBody>
      </p:sp>
      <p:pic>
        <p:nvPicPr>
          <p:cNvPr id="2050" name="图片 8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52" y="3590960"/>
            <a:ext cx="1694448" cy="236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6016" y="5786099"/>
            <a:ext cx="10178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 25</a:t>
            </a:r>
            <a:r>
              <a:rPr lang="en-US" altLang="zh-CN" sz="900" b="1" dirty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n-US" altLang="zh-CN" sz="900" b="1" dirty="0" smtClean="0">
                <a:solidFill>
                  <a:srgbClr val="FF0000"/>
                </a:solidFill>
                <a:latin typeface="Century Gothic" pitchFamily="34" charset="0"/>
              </a:rPr>
              <a:t>W</a:t>
            </a:r>
            <a:endParaRPr lang="en-US" altLang="zh-CN" sz="8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zh-CN" altLang="en-US" sz="1200" dirty="0" smtClean="0">
                <a:latin typeface="Century Gothic" pitchFamily="34" charset="0"/>
              </a:rPr>
              <a:t>项目规模</a:t>
            </a:r>
            <a:endParaRPr lang="zh-CN" altLang="en-US" sz="1200" dirty="0">
              <a:latin typeface="Century Gothic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72600" y="5847003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948264" y="5866265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047" y="188640"/>
            <a:ext cx="14963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副标题 2"/>
          <p:cNvSpPr txBox="1">
            <a:spLocks/>
          </p:cNvSpPr>
          <p:nvPr/>
        </p:nvSpPr>
        <p:spPr>
          <a:xfrm>
            <a:off x="323528" y="5687670"/>
            <a:ext cx="30243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200" b="1" noProof="0" dirty="0" smtClean="0">
                <a:solidFill>
                  <a:srgbClr val="00B0F0"/>
                </a:solidFill>
                <a:latin typeface="+mn-ea"/>
              </a:rPr>
              <a:t>信义光伏花卉大棚项目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280" y="5795513"/>
            <a:ext cx="20517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Duo-Max </a:t>
            </a:r>
            <a:r>
              <a:rPr lang="zh-CN" altLang="en-US" sz="1600" b="1" dirty="0">
                <a:solidFill>
                  <a:srgbClr val="FF0000"/>
                </a:solidFill>
              </a:rPr>
              <a:t>双玻组件</a:t>
            </a:r>
            <a:endParaRPr lang="en-US" altLang="zh-CN" sz="1600" b="1" baseline="30000" dirty="0">
              <a:solidFill>
                <a:srgbClr val="FF0000"/>
              </a:solidFill>
            </a:endParaRPr>
          </a:p>
          <a:p>
            <a:r>
              <a:rPr lang="zh-CN" altLang="en-US" sz="1200" dirty="0"/>
              <a:t>组件类型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145" y="5786100"/>
            <a:ext cx="10801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105,700</a:t>
            </a:r>
          </a:p>
          <a:p>
            <a:r>
              <a:rPr lang="zh-CN" altLang="en-US" sz="1200" dirty="0" smtClean="0">
                <a:latin typeface="Century Gothic" pitchFamily="34" charset="0"/>
              </a:rPr>
              <a:t>组件使用量</a:t>
            </a:r>
            <a:endParaRPr lang="zh-CN" altLang="en-US" sz="1200" dirty="0">
              <a:latin typeface="Century Gothic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59" y="708671"/>
            <a:ext cx="9136742" cy="4994976"/>
            <a:chOff x="-1" y="704365"/>
            <a:chExt cx="9080374" cy="4902087"/>
          </a:xfrm>
        </p:grpSpPr>
        <p:pic>
          <p:nvPicPr>
            <p:cNvPr id="1028" name="Picture 4" descr="C:\Users\yunfei.mao\Desktop\Project Reference产品类型分类\Duo-Max\信义农业大棚项目\20131205_12553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4"/>
            <a:stretch/>
          </p:blipFill>
          <p:spPr bwMode="auto">
            <a:xfrm>
              <a:off x="2679957" y="720044"/>
              <a:ext cx="6400416" cy="488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yunfei.mao\Desktop\Project Reference产品类型分类\Duo-Max\信义农业大棚项目\20140324_10342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" r="24493"/>
            <a:stretch/>
          </p:blipFill>
          <p:spPr bwMode="auto">
            <a:xfrm rot="5400000">
              <a:off x="-82220" y="786584"/>
              <a:ext cx="4902086" cy="4737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22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047" y="188640"/>
            <a:ext cx="14963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副标题 2"/>
          <p:cNvSpPr txBox="1">
            <a:spLocks/>
          </p:cNvSpPr>
          <p:nvPr/>
        </p:nvSpPr>
        <p:spPr>
          <a:xfrm>
            <a:off x="116086" y="188640"/>
            <a:ext cx="438390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800" b="1" noProof="0" dirty="0" smtClean="0">
                <a:solidFill>
                  <a:srgbClr val="00B0F0"/>
                </a:solidFill>
                <a:latin typeface="+mn-ea"/>
              </a:rPr>
              <a:t>信义光伏花卉大棚项目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" y="1124744"/>
            <a:ext cx="3384376" cy="450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23" y="1124745"/>
            <a:ext cx="2790069" cy="22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44" y="3501008"/>
            <a:ext cx="2796448" cy="212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51" y="1124745"/>
            <a:ext cx="2592287" cy="450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047" y="188640"/>
            <a:ext cx="14963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副标题 2"/>
          <p:cNvSpPr txBox="1">
            <a:spLocks/>
          </p:cNvSpPr>
          <p:nvPr/>
        </p:nvSpPr>
        <p:spPr>
          <a:xfrm>
            <a:off x="290532" y="5745950"/>
            <a:ext cx="2448272" cy="78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2200" b="1" dirty="0" smtClean="0">
                <a:solidFill>
                  <a:srgbClr val="00B0F0"/>
                </a:solidFill>
                <a:latin typeface="+mn-ea"/>
              </a:rPr>
              <a:t>河南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zh-CN" altLang="en-US" sz="1600" dirty="0" smtClean="0">
                <a:latin typeface="+mn-ea"/>
                <a:ea typeface="+mn-ea"/>
              </a:rPr>
              <a:t>信阳南阳天益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5786099"/>
            <a:ext cx="10178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7.6</a:t>
            </a:r>
            <a:r>
              <a:rPr lang="en-US" altLang="zh-CN" sz="900" b="1" dirty="0" smtClean="0">
                <a:solidFill>
                  <a:srgbClr val="FF0000"/>
                </a:solidFill>
                <a:latin typeface="Century Gothic" pitchFamily="34" charset="0"/>
              </a:rPr>
              <a:t>MW</a:t>
            </a:r>
            <a:endParaRPr lang="en-US" altLang="zh-CN" sz="8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zh-CN" altLang="en-US" sz="1200" dirty="0" smtClean="0">
                <a:latin typeface="Century Gothic" pitchFamily="34" charset="0"/>
              </a:rPr>
              <a:t>项目规模</a:t>
            </a:r>
            <a:endParaRPr lang="zh-CN" altLang="en-US" sz="1200" dirty="0">
              <a:latin typeface="Century Gothic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940152" y="5847003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236296" y="5866265"/>
            <a:ext cx="0" cy="401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52320" y="579551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</a:rPr>
              <a:t>Duomax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en-US" altLang="zh-CN" sz="1600" b="1" baseline="30000" dirty="0">
              <a:solidFill>
                <a:srgbClr val="FF0000"/>
              </a:solidFill>
            </a:endParaRPr>
          </a:p>
          <a:p>
            <a:r>
              <a:rPr lang="zh-CN" altLang="en-US" sz="1200" dirty="0"/>
              <a:t>组件类型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6176" y="5786100"/>
            <a:ext cx="10801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itchFamily="34" charset="0"/>
              </a:rPr>
              <a:t>29,805</a:t>
            </a:r>
          </a:p>
          <a:p>
            <a:r>
              <a:rPr lang="zh-CN" altLang="en-US" sz="1200" dirty="0" smtClean="0">
                <a:latin typeface="Century Gothic" pitchFamily="34" charset="0"/>
              </a:rPr>
              <a:t>组件使用量</a:t>
            </a:r>
            <a:endParaRPr lang="zh-CN" altLang="en-US" sz="1200" dirty="0">
              <a:latin typeface="Century Gothic" pitchFamily="34" charset="0"/>
            </a:endParaRPr>
          </a:p>
        </p:txBody>
      </p:sp>
      <p:pic>
        <p:nvPicPr>
          <p:cNvPr id="1026" name="Picture 2" descr="D:\marketing\projecct reference\Project Reference产品类型分类\Duomax\南阳天益项目地照片\IMG_42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5" r="1632" b="1"/>
          <a:stretch/>
        </p:blipFill>
        <p:spPr bwMode="auto">
          <a:xfrm>
            <a:off x="0" y="767440"/>
            <a:ext cx="9144000" cy="48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ChangeArrowheads="1"/>
          </p:cNvSpPr>
          <p:nvPr/>
        </p:nvSpPr>
        <p:spPr bwMode="auto">
          <a:xfrm>
            <a:off x="354013" y="234950"/>
            <a:ext cx="7772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基本信息（废弃煤矿上建设光伏电站）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4" name="Picture 2" descr="\\czfs01\技术发展部(Technology&amp;Development_Dept.)\03组件和系统技术\双玻破损\河南信阳双玻7.6MW\IMG_4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1"/>
          <a:stretch/>
        </p:blipFill>
        <p:spPr bwMode="auto">
          <a:xfrm>
            <a:off x="1723000" y="1340768"/>
            <a:ext cx="52972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zfs01\技术发展部(Technology&amp;Development_Dept.)\03组件和系统技术\双玻破损\河南信阳双玻7.6MW\IMG_4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4443"/>
            <a:ext cx="3168351" cy="215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czfs01\技术发展部(Technology&amp;Development_Dept.)\03组件和系统技术\双玻破损\河南信阳双玻7.6MW\IMG_4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6078" r="16618" b="15490"/>
          <a:stretch/>
        </p:blipFill>
        <p:spPr bwMode="auto">
          <a:xfrm rot="5400000">
            <a:off x="1705161" y="4306577"/>
            <a:ext cx="2135181" cy="20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54013" y="908720"/>
            <a:ext cx="8572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在煤矿废墟上建光伏组件电站，双玻组件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可靠性高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，适应性好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ChangeArrowheads="1"/>
          </p:cNvSpPr>
          <p:nvPr/>
        </p:nvSpPr>
        <p:spPr bwMode="auto">
          <a:xfrm>
            <a:off x="354013" y="234950"/>
            <a:ext cx="77724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基本信息（渔光互补项目）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1096963"/>
            <a:ext cx="81291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分多个项目地，其中宿迁孙园项目地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15MW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。（渔光互补，下面养殖螃蟹）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由于渔光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互补支架相对较高，安装效率会略低于常规地面支架。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4388" y="2309456"/>
            <a:ext cx="7133996" cy="3866852"/>
            <a:chOff x="707852" y="2204864"/>
            <a:chExt cx="7133996" cy="3866852"/>
          </a:xfrm>
        </p:grpSpPr>
        <p:pic>
          <p:nvPicPr>
            <p:cNvPr id="1026" name="Picture 2" descr="E:\宗岳\电站项目\正辉50MW项目\孙园项目\照片\IMG_20150901_09191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85" r="22769" b="12923"/>
            <a:stretch/>
          </p:blipFill>
          <p:spPr bwMode="auto">
            <a:xfrm>
              <a:off x="707852" y="2216944"/>
              <a:ext cx="3360092" cy="194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E:\宗岳\电站项目\正辉50MW项目\孙园项目\照片\IMG_20150901_0922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6" t="11077" r="5231" b="20308"/>
            <a:stretch/>
          </p:blipFill>
          <p:spPr bwMode="auto">
            <a:xfrm>
              <a:off x="4827351" y="2204864"/>
              <a:ext cx="3014497" cy="195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E:\宗岳\电站项目\正辉50MW项目\孙园项目\照片\IMG_20150901_1000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8" t="31385" r="27846" b="44382"/>
            <a:stretch/>
          </p:blipFill>
          <p:spPr bwMode="auto">
            <a:xfrm>
              <a:off x="827584" y="4525272"/>
              <a:ext cx="3115230" cy="14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直接箭头连接符 5"/>
            <p:cNvCxnSpPr/>
            <p:nvPr/>
          </p:nvCxnSpPr>
          <p:spPr>
            <a:xfrm>
              <a:off x="1025724" y="3036590"/>
              <a:ext cx="953988" cy="18446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9" name="Picture 5" descr="E:\宗岳\电站项目\正辉50MW项目\孙园项目\照片\IMG_20150901_13555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" r="16538" b="11692"/>
            <a:stretch/>
          </p:blipFill>
          <p:spPr bwMode="auto">
            <a:xfrm>
              <a:off x="5220072" y="4293310"/>
              <a:ext cx="2232248" cy="177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"/>
          <p:cNvSpPr>
            <a:spLocks noGrp="1"/>
          </p:cNvSpPr>
          <p:nvPr>
            <p:ph type="body" idx="1"/>
          </p:nvPr>
        </p:nvSpPr>
        <p:spPr>
          <a:xfrm>
            <a:off x="395537" y="253654"/>
            <a:ext cx="8443664" cy="727075"/>
          </a:xfrm>
        </p:spPr>
        <p:txBody>
          <a:bodyPr/>
          <a:lstStyle/>
          <a:p>
            <a:r>
              <a:rPr lang="zh-CN" altLang="en-US" dirty="0" smtClean="0"/>
              <a:t>新一代组件</a:t>
            </a:r>
            <a:r>
              <a:rPr lang="en-US" altLang="zh-CN" dirty="0" smtClean="0"/>
              <a:t>——</a:t>
            </a:r>
            <a:r>
              <a:rPr lang="en-US" altLang="zh-CN" dirty="0" err="1" smtClean="0"/>
              <a:t>DuoMax</a:t>
            </a:r>
            <a:r>
              <a:rPr lang="en-US" altLang="zh-CN" dirty="0" smtClean="0"/>
              <a:t> </a:t>
            </a:r>
            <a:r>
              <a:rPr lang="zh-CN" altLang="en-US" dirty="0" smtClean="0"/>
              <a:t>双玻组件，高可靠性高发电量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1522" y="2229651"/>
            <a:ext cx="2354695" cy="360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更多收益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00192" y="2254197"/>
            <a:ext cx="2232248" cy="360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更可靠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409883" y="4779535"/>
            <a:ext cx="2243633" cy="360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更环保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2941" y="2764085"/>
            <a:ext cx="26600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平台型先进技术应用方案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全</a:t>
            </a:r>
            <a:r>
              <a:rPr lang="zh-CN" altLang="en-US" sz="1400" dirty="0" smtClean="0"/>
              <a:t>寿命周期更高发电量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更</a:t>
            </a:r>
            <a:r>
              <a:rPr lang="zh-CN" altLang="en-US" sz="1400" dirty="0" smtClean="0"/>
              <a:t>低年功率衰减</a:t>
            </a:r>
            <a:endParaRPr lang="en-US" altLang="zh-CN" sz="1400" dirty="0" smtClean="0"/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延长到</a:t>
            </a:r>
            <a:r>
              <a:rPr lang="en-US" altLang="zh-CN" sz="1400" dirty="0" smtClean="0"/>
              <a:t>30</a:t>
            </a:r>
            <a:r>
              <a:rPr lang="zh-CN" altLang="en-US" sz="1400" dirty="0" smtClean="0"/>
              <a:t>年的线性</a:t>
            </a:r>
            <a:r>
              <a:rPr lang="zh-CN" altLang="en-US" sz="1400" dirty="0"/>
              <a:t>功率</a:t>
            </a:r>
            <a:r>
              <a:rPr lang="zh-CN" altLang="en-US" sz="1400" dirty="0" smtClean="0"/>
              <a:t>保证</a:t>
            </a:r>
            <a:endParaRPr lang="en-US" altLang="zh-CN" sz="1400" dirty="0"/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维护成本更低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63720" y="2764085"/>
            <a:ext cx="2697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超强抗</a:t>
            </a:r>
            <a:r>
              <a:rPr lang="en-US" altLang="zh-CN" sz="1400" dirty="0" smtClean="0"/>
              <a:t>PID</a:t>
            </a:r>
          </a:p>
          <a:p>
            <a:pPr marL="285750" lvl="2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良好的耐候性</a:t>
            </a:r>
            <a:endParaRPr lang="en-US" altLang="zh-CN" sz="1400" dirty="0" smtClean="0"/>
          </a:p>
          <a:p>
            <a:pPr marL="285750" lvl="2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优良的载荷和抗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EL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性能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最高防火等级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Class A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49257" y="5156642"/>
            <a:ext cx="3417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更低碳排放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/>
              <a:t>更环保回收方式</a:t>
            </a:r>
            <a:endParaRPr lang="en-US" altLang="zh-CN" sz="1400" dirty="0" smtClean="0"/>
          </a:p>
        </p:txBody>
      </p:sp>
      <p:grpSp>
        <p:nvGrpSpPr>
          <p:cNvPr id="20" name="组合 19"/>
          <p:cNvGrpSpPr/>
          <p:nvPr/>
        </p:nvGrpSpPr>
        <p:grpSpPr>
          <a:xfrm>
            <a:off x="2879324" y="1242838"/>
            <a:ext cx="3089195" cy="3322196"/>
            <a:chOff x="2772221" y="1579467"/>
            <a:chExt cx="3345019" cy="3322196"/>
          </a:xfrm>
        </p:grpSpPr>
        <p:sp>
          <p:nvSpPr>
            <p:cNvPr id="21" name="椭圆 11"/>
            <p:cNvSpPr/>
            <p:nvPr/>
          </p:nvSpPr>
          <p:spPr>
            <a:xfrm rot="19905305">
              <a:off x="2772221" y="1579467"/>
              <a:ext cx="3345019" cy="3270352"/>
            </a:xfrm>
            <a:custGeom>
              <a:avLst/>
              <a:gdLst/>
              <a:ahLst/>
              <a:cxnLst/>
              <a:rect l="l" t="t" r="r" b="b"/>
              <a:pathLst>
                <a:path w="4752528" h="4752528">
                  <a:moveTo>
                    <a:pt x="491" y="2366536"/>
                  </a:moveTo>
                  <a:lnTo>
                    <a:pt x="320" y="2382605"/>
                  </a:lnTo>
                  <a:cubicBezTo>
                    <a:pt x="3" y="2380493"/>
                    <a:pt x="0" y="2378379"/>
                    <a:pt x="0" y="2376264"/>
                  </a:cubicBezTo>
                  <a:close/>
                  <a:moveTo>
                    <a:pt x="1306122" y="1951177"/>
                  </a:moveTo>
                  <a:lnTo>
                    <a:pt x="1279740" y="2023257"/>
                  </a:lnTo>
                  <a:cubicBezTo>
                    <a:pt x="1286394" y="1998541"/>
                    <a:pt x="1294991" y="1974396"/>
                    <a:pt x="1306122" y="1951177"/>
                  </a:cubicBezTo>
                  <a:close/>
                  <a:moveTo>
                    <a:pt x="2376264" y="0"/>
                  </a:moveTo>
                  <a:cubicBezTo>
                    <a:pt x="3688638" y="0"/>
                    <a:pt x="4752528" y="1063890"/>
                    <a:pt x="4752528" y="2376264"/>
                  </a:cubicBezTo>
                  <a:cubicBezTo>
                    <a:pt x="4752528" y="2766830"/>
                    <a:pt x="4658302" y="3135388"/>
                    <a:pt x="4489531" y="3459516"/>
                  </a:cubicBezTo>
                  <a:lnTo>
                    <a:pt x="3389816" y="2948446"/>
                  </a:lnTo>
                  <a:cubicBezTo>
                    <a:pt x="3200233" y="3276512"/>
                    <a:pt x="2852582" y="3502805"/>
                    <a:pt x="2466177" y="3549662"/>
                  </a:cubicBezTo>
                  <a:lnTo>
                    <a:pt x="2547691" y="4743872"/>
                  </a:lnTo>
                  <a:cubicBezTo>
                    <a:pt x="2491197" y="4750471"/>
                    <a:pt x="2433971" y="4752528"/>
                    <a:pt x="2376264" y="4752528"/>
                  </a:cubicBezTo>
                  <a:cubicBezTo>
                    <a:pt x="1513829" y="4752528"/>
                    <a:pt x="758702" y="4293082"/>
                    <a:pt x="344659" y="3604167"/>
                  </a:cubicBezTo>
                  <a:lnTo>
                    <a:pt x="1350273" y="2965347"/>
                  </a:lnTo>
                  <a:cubicBezTo>
                    <a:pt x="1208969" y="2691911"/>
                    <a:pt x="1180478" y="2366882"/>
                    <a:pt x="1267328" y="2067126"/>
                  </a:cubicBezTo>
                  <a:cubicBezTo>
                    <a:pt x="1238778" y="2165277"/>
                    <a:pt x="1224136" y="2269061"/>
                    <a:pt x="1224136" y="2376264"/>
                  </a:cubicBezTo>
                  <a:cubicBezTo>
                    <a:pt x="1224136" y="3012567"/>
                    <a:pt x="1739961" y="3528392"/>
                    <a:pt x="2376264" y="3528392"/>
                  </a:cubicBezTo>
                  <a:cubicBezTo>
                    <a:pt x="3012567" y="3528392"/>
                    <a:pt x="3528392" y="3012567"/>
                    <a:pt x="3528392" y="2376264"/>
                  </a:cubicBezTo>
                  <a:cubicBezTo>
                    <a:pt x="3528392" y="2162996"/>
                    <a:pt x="3470446" y="1963261"/>
                    <a:pt x="3368369" y="1792577"/>
                  </a:cubicBezTo>
                  <a:lnTo>
                    <a:pt x="4423349" y="1186519"/>
                  </a:lnTo>
                  <a:cubicBezTo>
                    <a:pt x="3989582" y="474882"/>
                    <a:pt x="3220556" y="26682"/>
                    <a:pt x="2398783" y="6573"/>
                  </a:cubicBezTo>
                  <a:lnTo>
                    <a:pt x="2421050" y="1226398"/>
                  </a:lnTo>
                  <a:cubicBezTo>
                    <a:pt x="2406228" y="1224423"/>
                    <a:pt x="2391279" y="1224136"/>
                    <a:pt x="2376264" y="1224136"/>
                  </a:cubicBezTo>
                  <a:cubicBezTo>
                    <a:pt x="1905133" y="1224136"/>
                    <a:pt x="1500051" y="1506922"/>
                    <a:pt x="1322143" y="1912304"/>
                  </a:cubicBezTo>
                  <a:lnTo>
                    <a:pt x="1342339" y="1863301"/>
                  </a:lnTo>
                  <a:lnTo>
                    <a:pt x="273232" y="1276923"/>
                  </a:lnTo>
                  <a:cubicBezTo>
                    <a:pt x="123459" y="1567649"/>
                    <a:pt x="35199" y="1881325"/>
                    <a:pt x="8988" y="2198278"/>
                  </a:cubicBezTo>
                  <a:cubicBezTo>
                    <a:pt x="97688" y="968939"/>
                    <a:pt x="1123823" y="0"/>
                    <a:pt x="2376264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996161" y="4005064"/>
              <a:ext cx="791863" cy="896599"/>
              <a:chOff x="5100252" y="476672"/>
              <a:chExt cx="897137" cy="1080120"/>
            </a:xfrm>
          </p:grpSpPr>
          <p:sp>
            <p:nvSpPr>
              <p:cNvPr id="26" name="环形箭头 25"/>
              <p:cNvSpPr/>
              <p:nvPr/>
            </p:nvSpPr>
            <p:spPr>
              <a:xfrm>
                <a:off x="5100252" y="476672"/>
                <a:ext cx="897137" cy="896599"/>
              </a:xfrm>
              <a:prstGeom prst="circularArrow">
                <a:avLst>
                  <a:gd name="adj1" fmla="val 9486"/>
                  <a:gd name="adj2" fmla="val 685248"/>
                  <a:gd name="adj3" fmla="val 7849351"/>
                  <a:gd name="adj4" fmla="val 2265401"/>
                  <a:gd name="adj5" fmla="val 1501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环形箭头 26"/>
              <p:cNvSpPr/>
              <p:nvPr/>
            </p:nvSpPr>
            <p:spPr>
              <a:xfrm>
                <a:off x="5100252" y="660193"/>
                <a:ext cx="897137" cy="896599"/>
              </a:xfrm>
              <a:prstGeom prst="circularArrow">
                <a:avLst>
                  <a:gd name="adj1" fmla="val 9486"/>
                  <a:gd name="adj2" fmla="val 685248"/>
                  <a:gd name="adj3" fmla="val 18649351"/>
                  <a:gd name="adj4" fmla="val 13065401"/>
                  <a:gd name="adj5" fmla="val 15648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23" name="Picture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4461" y="2319465"/>
              <a:ext cx="491332" cy="510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Freeform 3236"/>
            <p:cNvSpPr>
              <a:spLocks/>
            </p:cNvSpPr>
            <p:nvPr/>
          </p:nvSpPr>
          <p:spPr bwMode="auto">
            <a:xfrm>
              <a:off x="3200077" y="2372898"/>
              <a:ext cx="273647" cy="496124"/>
            </a:xfrm>
            <a:custGeom>
              <a:avLst/>
              <a:gdLst>
                <a:gd name="T0" fmla="*/ 20 w 52"/>
                <a:gd name="T1" fmla="*/ 94 h 94"/>
                <a:gd name="T2" fmla="*/ 20 w 52"/>
                <a:gd name="T3" fmla="*/ 83 h 94"/>
                <a:gd name="T4" fmla="*/ 0 w 52"/>
                <a:gd name="T5" fmla="*/ 78 h 94"/>
                <a:gd name="T6" fmla="*/ 4 w 52"/>
                <a:gd name="T7" fmla="*/ 65 h 94"/>
                <a:gd name="T8" fmla="*/ 23 w 52"/>
                <a:gd name="T9" fmla="*/ 70 h 94"/>
                <a:gd name="T10" fmla="*/ 34 w 52"/>
                <a:gd name="T11" fmla="*/ 63 h 94"/>
                <a:gd name="T12" fmla="*/ 22 w 52"/>
                <a:gd name="T13" fmla="*/ 53 h 94"/>
                <a:gd name="T14" fmla="*/ 1 w 52"/>
                <a:gd name="T15" fmla="*/ 31 h 94"/>
                <a:gd name="T16" fmla="*/ 20 w 52"/>
                <a:gd name="T17" fmla="*/ 11 h 94"/>
                <a:gd name="T18" fmla="*/ 20 w 52"/>
                <a:gd name="T19" fmla="*/ 0 h 94"/>
                <a:gd name="T20" fmla="*/ 32 w 52"/>
                <a:gd name="T21" fmla="*/ 0 h 94"/>
                <a:gd name="T22" fmla="*/ 32 w 52"/>
                <a:gd name="T23" fmla="*/ 10 h 94"/>
                <a:gd name="T24" fmla="*/ 48 w 52"/>
                <a:gd name="T25" fmla="*/ 14 h 94"/>
                <a:gd name="T26" fmla="*/ 45 w 52"/>
                <a:gd name="T27" fmla="*/ 27 h 94"/>
                <a:gd name="T28" fmla="*/ 28 w 52"/>
                <a:gd name="T29" fmla="*/ 23 h 94"/>
                <a:gd name="T30" fmla="*/ 19 w 52"/>
                <a:gd name="T31" fmla="*/ 30 h 94"/>
                <a:gd name="T32" fmla="*/ 32 w 52"/>
                <a:gd name="T33" fmla="*/ 39 h 94"/>
                <a:gd name="T34" fmla="*/ 52 w 52"/>
                <a:gd name="T35" fmla="*/ 61 h 94"/>
                <a:gd name="T36" fmla="*/ 31 w 52"/>
                <a:gd name="T37" fmla="*/ 83 h 94"/>
                <a:gd name="T38" fmla="*/ 31 w 52"/>
                <a:gd name="T39" fmla="*/ 94 h 94"/>
                <a:gd name="T40" fmla="*/ 20 w 52"/>
                <a:gd name="T4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94">
                  <a:moveTo>
                    <a:pt x="20" y="94"/>
                  </a:moveTo>
                  <a:cubicBezTo>
                    <a:pt x="20" y="83"/>
                    <a:pt x="20" y="83"/>
                    <a:pt x="20" y="83"/>
                  </a:cubicBezTo>
                  <a:cubicBezTo>
                    <a:pt x="12" y="83"/>
                    <a:pt x="5" y="81"/>
                    <a:pt x="0" y="78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7"/>
                    <a:pt x="15" y="70"/>
                    <a:pt x="23" y="70"/>
                  </a:cubicBezTo>
                  <a:cubicBezTo>
                    <a:pt x="29" y="70"/>
                    <a:pt x="34" y="67"/>
                    <a:pt x="34" y="63"/>
                  </a:cubicBezTo>
                  <a:cubicBezTo>
                    <a:pt x="34" y="58"/>
                    <a:pt x="30" y="56"/>
                    <a:pt x="22" y="53"/>
                  </a:cubicBezTo>
                  <a:cubicBezTo>
                    <a:pt x="9" y="48"/>
                    <a:pt x="1" y="43"/>
                    <a:pt x="1" y="31"/>
                  </a:cubicBezTo>
                  <a:cubicBezTo>
                    <a:pt x="1" y="21"/>
                    <a:pt x="8" y="13"/>
                    <a:pt x="20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9" y="10"/>
                    <a:pt x="45" y="12"/>
                    <a:pt x="48" y="1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2" y="26"/>
                    <a:pt x="37" y="23"/>
                    <a:pt x="28" y="23"/>
                  </a:cubicBezTo>
                  <a:cubicBezTo>
                    <a:pt x="21" y="23"/>
                    <a:pt x="19" y="26"/>
                    <a:pt x="19" y="30"/>
                  </a:cubicBezTo>
                  <a:cubicBezTo>
                    <a:pt x="19" y="33"/>
                    <a:pt x="23" y="36"/>
                    <a:pt x="32" y="39"/>
                  </a:cubicBezTo>
                  <a:cubicBezTo>
                    <a:pt x="46" y="44"/>
                    <a:pt x="52" y="51"/>
                    <a:pt x="52" y="61"/>
                  </a:cubicBezTo>
                  <a:cubicBezTo>
                    <a:pt x="52" y="71"/>
                    <a:pt x="44" y="80"/>
                    <a:pt x="31" y="83"/>
                  </a:cubicBezTo>
                  <a:cubicBezTo>
                    <a:pt x="31" y="94"/>
                    <a:pt x="31" y="94"/>
                    <a:pt x="31" y="94"/>
                  </a:cubicBez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470453" y="2814533"/>
              <a:ext cx="202399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2000" b="1" dirty="0" smtClean="0"/>
                <a:t>新一代组件</a:t>
              </a:r>
              <a:endParaRPr lang="en-US" altLang="zh-CN" sz="2000" b="1" dirty="0" smtClean="0"/>
            </a:p>
            <a:p>
              <a:pPr lvl="0"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B0F0"/>
                  </a:solidFill>
                </a:rPr>
                <a:t>双</a:t>
              </a:r>
              <a:r>
                <a:rPr lang="zh-CN" altLang="en-US" sz="2000" b="1" dirty="0" smtClean="0">
                  <a:solidFill>
                    <a:srgbClr val="00B0F0"/>
                  </a:solidFill>
                </a:rPr>
                <a:t>玻 </a:t>
              </a:r>
              <a:r>
                <a:rPr lang="en-US" altLang="zh-CN" sz="2000" b="1" dirty="0" smtClean="0">
                  <a:solidFill>
                    <a:srgbClr val="00B0F0"/>
                  </a:solidFill>
                </a:rPr>
                <a:t>DuoMax</a:t>
              </a:r>
              <a:endParaRPr lang="zh-CN" altLang="en-US" sz="20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28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458200" y="6172200"/>
            <a:ext cx="685800" cy="365125"/>
          </a:xfr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387837" y="242216"/>
            <a:ext cx="8471266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双玻结构是一个承载各种技术应用的平台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流程图: 磁盘 2"/>
          <p:cNvSpPr/>
          <p:nvPr/>
        </p:nvSpPr>
        <p:spPr>
          <a:xfrm>
            <a:off x="755576" y="3861048"/>
            <a:ext cx="7704856" cy="1152128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rgbClr val="0070C0"/>
                </a:solidFill>
                <a:latin typeface="仿宋_GB2312" pitchFamily="49" charset="-122"/>
                <a:ea typeface="仿宋_GB2312" pitchFamily="49" charset="-122"/>
              </a:rPr>
              <a:t>双玻技术平台（双玻结构）</a:t>
            </a:r>
          </a:p>
        </p:txBody>
      </p:sp>
      <p:sp>
        <p:nvSpPr>
          <p:cNvPr id="6" name="立方体 5"/>
          <p:cNvSpPr/>
          <p:nvPr/>
        </p:nvSpPr>
        <p:spPr>
          <a:xfrm>
            <a:off x="1115616" y="3356992"/>
            <a:ext cx="1008112" cy="648072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薄膜</a:t>
            </a:r>
          </a:p>
        </p:txBody>
      </p:sp>
      <p:sp>
        <p:nvSpPr>
          <p:cNvPr id="27" name="立方体 26"/>
          <p:cNvSpPr/>
          <p:nvPr/>
        </p:nvSpPr>
        <p:spPr>
          <a:xfrm>
            <a:off x="1187624" y="2564904"/>
            <a:ext cx="1008112" cy="648072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单晶</a:t>
            </a:r>
          </a:p>
        </p:txBody>
      </p:sp>
      <p:sp>
        <p:nvSpPr>
          <p:cNvPr id="33" name="立方体 32"/>
          <p:cNvSpPr/>
          <p:nvPr/>
        </p:nvSpPr>
        <p:spPr>
          <a:xfrm>
            <a:off x="2285712" y="2942874"/>
            <a:ext cx="1008112" cy="648072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多晶</a:t>
            </a:r>
          </a:p>
        </p:txBody>
      </p:sp>
      <p:sp>
        <p:nvSpPr>
          <p:cNvPr id="34" name="立方体 33"/>
          <p:cNvSpPr/>
          <p:nvPr/>
        </p:nvSpPr>
        <p:spPr>
          <a:xfrm>
            <a:off x="2438112" y="2132856"/>
            <a:ext cx="1008112" cy="648072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智能</a:t>
            </a:r>
          </a:p>
        </p:txBody>
      </p:sp>
      <p:sp>
        <p:nvSpPr>
          <p:cNvPr id="37" name="立方体 36"/>
          <p:cNvSpPr/>
          <p:nvPr/>
        </p:nvSpPr>
        <p:spPr>
          <a:xfrm>
            <a:off x="3613220" y="2924944"/>
            <a:ext cx="1008112" cy="648072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黑硅</a:t>
            </a:r>
            <a:endParaRPr lang="zh-CN" altLang="en-US" sz="24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38" name="立方体 37"/>
          <p:cNvSpPr/>
          <p:nvPr/>
        </p:nvSpPr>
        <p:spPr>
          <a:xfrm>
            <a:off x="3685228" y="2132856"/>
            <a:ext cx="1008112" cy="648072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PERC</a:t>
            </a:r>
            <a:endParaRPr lang="zh-CN" altLang="en-US" sz="24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39" name="立方体 38"/>
          <p:cNvSpPr/>
          <p:nvPr/>
        </p:nvSpPr>
        <p:spPr>
          <a:xfrm>
            <a:off x="4783316" y="2510826"/>
            <a:ext cx="1008112" cy="648072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HIT</a:t>
            </a:r>
            <a:endParaRPr lang="zh-CN" altLang="en-US" sz="24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0" name="立方体 39"/>
          <p:cNvSpPr/>
          <p:nvPr/>
        </p:nvSpPr>
        <p:spPr>
          <a:xfrm>
            <a:off x="4935716" y="1700808"/>
            <a:ext cx="1008112" cy="648072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IBC</a:t>
            </a:r>
            <a:endParaRPr lang="zh-CN" altLang="en-US" sz="24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1" name="立方体 40"/>
          <p:cNvSpPr/>
          <p:nvPr/>
        </p:nvSpPr>
        <p:spPr>
          <a:xfrm>
            <a:off x="5884229" y="3356992"/>
            <a:ext cx="1008112" cy="648072"/>
          </a:xfrm>
          <a:prstGeom prst="cube">
            <a:avLst/>
          </a:prstGeom>
          <a:solidFill>
            <a:schemeClr val="accent5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1500V</a:t>
            </a:r>
            <a:endParaRPr lang="zh-CN" altLang="en-US" sz="20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2" name="立方体 41"/>
          <p:cNvSpPr/>
          <p:nvPr/>
        </p:nvSpPr>
        <p:spPr>
          <a:xfrm>
            <a:off x="5956237" y="2564904"/>
            <a:ext cx="1008112" cy="648072"/>
          </a:xfrm>
          <a:prstGeom prst="cube">
            <a:avLst/>
          </a:prstGeom>
          <a:solidFill>
            <a:schemeClr val="accent5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双面</a:t>
            </a:r>
          </a:p>
        </p:txBody>
      </p:sp>
      <p:sp>
        <p:nvSpPr>
          <p:cNvPr id="43" name="立方体 42"/>
          <p:cNvSpPr/>
          <p:nvPr/>
        </p:nvSpPr>
        <p:spPr>
          <a:xfrm>
            <a:off x="7054325" y="2942874"/>
            <a:ext cx="1008112" cy="648072"/>
          </a:xfrm>
          <a:prstGeom prst="cube">
            <a:avLst/>
          </a:prstGeom>
          <a:solidFill>
            <a:schemeClr val="accent5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水面</a:t>
            </a:r>
          </a:p>
        </p:txBody>
      </p:sp>
      <p:sp>
        <p:nvSpPr>
          <p:cNvPr id="44" name="立方体 43"/>
          <p:cNvSpPr/>
          <p:nvPr/>
        </p:nvSpPr>
        <p:spPr>
          <a:xfrm>
            <a:off x="7206725" y="2132856"/>
            <a:ext cx="1008112" cy="648072"/>
          </a:xfrm>
          <a:prstGeom prst="cube">
            <a:avLst/>
          </a:prstGeom>
          <a:solidFill>
            <a:schemeClr val="accent5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跟踪</a:t>
            </a:r>
          </a:p>
        </p:txBody>
      </p:sp>
      <p:sp>
        <p:nvSpPr>
          <p:cNvPr id="7" name="矩形 6"/>
          <p:cNvSpPr/>
          <p:nvPr/>
        </p:nvSpPr>
        <p:spPr>
          <a:xfrm>
            <a:off x="817117" y="5271447"/>
            <a:ext cx="75713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双玻技术是平台型设计方案，适合于各种类型应用技术</a:t>
            </a:r>
            <a:endParaRPr lang="zh-CN" alt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5" name="立方体 44"/>
          <p:cNvSpPr/>
          <p:nvPr/>
        </p:nvSpPr>
        <p:spPr>
          <a:xfrm>
            <a:off x="4716016" y="3356992"/>
            <a:ext cx="1008112" cy="648072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N</a:t>
            </a:r>
            <a:r>
              <a:rPr lang="zh-CN" altLang="en-US" sz="24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仿宋_GB2312" pitchFamily="49" charset="-122"/>
                <a:ea typeface="仿宋_GB2312" pitchFamily="49" charset="-122"/>
              </a:rPr>
              <a:t>型</a:t>
            </a:r>
          </a:p>
        </p:txBody>
      </p:sp>
    </p:spTree>
    <p:extLst>
      <p:ext uri="{BB962C8B-B14F-4D97-AF65-F5344CB8AC3E}">
        <p14:creationId xmlns:p14="http://schemas.microsoft.com/office/powerpoint/2010/main" val="21947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" grpId="0"/>
      <p:bldP spid="4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D:\marketing\projecct reference\Project Reference产品类型分类\Duomax\双玻项目图片from he can\云电院（西双版纳）\云电院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 bwMode="auto">
          <a:xfrm>
            <a:off x="-121990" y="897666"/>
            <a:ext cx="9387980" cy="51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235098" y="882604"/>
            <a:ext cx="9385997" cy="5211772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8136" y="249894"/>
            <a:ext cx="7444239" cy="381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结束语</a:t>
            </a:r>
            <a:endParaRPr lang="zh-CN" altLang="en-US" sz="3200" b="1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86" y="3308744"/>
            <a:ext cx="2723491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环形箭头 9"/>
          <p:cNvSpPr/>
          <p:nvPr/>
        </p:nvSpPr>
        <p:spPr>
          <a:xfrm>
            <a:off x="1809899" y="2947977"/>
            <a:ext cx="3384197" cy="3598059"/>
          </a:xfrm>
          <a:prstGeom prst="circularArrow">
            <a:avLst>
              <a:gd name="adj1" fmla="val 4687"/>
              <a:gd name="adj2" fmla="val 299029"/>
              <a:gd name="adj3" fmla="val 2534428"/>
              <a:gd name="adj4" fmla="val 15822483"/>
              <a:gd name="adj5" fmla="val 5469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形状 4"/>
          <p:cNvSpPr/>
          <p:nvPr/>
        </p:nvSpPr>
        <p:spPr>
          <a:xfrm>
            <a:off x="2594122" y="4009487"/>
            <a:ext cx="1580819" cy="144490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640" tIns="40640" rIns="40640" bIns="4064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kern="1200" dirty="0" smtClean="0"/>
              <a:t>设计院</a:t>
            </a:r>
            <a:endParaRPr lang="en-US" altLang="zh-CN" sz="3200" kern="1200" dirty="0" smtClean="0"/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kern="1200" dirty="0" smtClean="0"/>
              <a:t>EPC</a:t>
            </a:r>
            <a:endParaRPr lang="zh-CN" altLang="en-US" sz="3200" kern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75" y="903625"/>
            <a:ext cx="2144152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形状 4"/>
          <p:cNvSpPr/>
          <p:nvPr/>
        </p:nvSpPr>
        <p:spPr>
          <a:xfrm>
            <a:off x="1962467" y="1474008"/>
            <a:ext cx="1057561" cy="112439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640" tIns="40640" rIns="40640" bIns="4064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kern="1200" dirty="0" smtClean="0"/>
              <a:t>业主</a:t>
            </a:r>
            <a:endParaRPr lang="zh-CN" altLang="en-US" sz="3200" kern="1200" dirty="0"/>
          </a:p>
        </p:txBody>
      </p:sp>
      <p:sp>
        <p:nvSpPr>
          <p:cNvPr id="20" name="环形箭头 19"/>
          <p:cNvSpPr/>
          <p:nvPr/>
        </p:nvSpPr>
        <p:spPr>
          <a:xfrm>
            <a:off x="1065646" y="732861"/>
            <a:ext cx="2651114" cy="2818650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1990306"/>
              <a:satOff val="87324"/>
              <a:lumOff val="32157"/>
              <a:alphaOff val="0"/>
            </a:schemeClr>
          </a:fillRef>
          <a:effectRef idx="2">
            <a:schemeClr val="accent2">
              <a:hueOff val="11990306"/>
              <a:satOff val="87324"/>
              <a:lumOff val="32157"/>
              <a:alphaOff val="0"/>
            </a:schemeClr>
          </a:effectRef>
          <a:fontRef idx="minor">
            <a:schemeClr val="lt1"/>
          </a:fontRef>
        </p:style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" y="2511620"/>
            <a:ext cx="182909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形状 27"/>
          <p:cNvSpPr/>
          <p:nvPr/>
        </p:nvSpPr>
        <p:spPr>
          <a:xfrm>
            <a:off x="9615" y="2036204"/>
            <a:ext cx="2458831" cy="2614215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5995153"/>
              <a:satOff val="43662"/>
              <a:lumOff val="16079"/>
              <a:alphaOff val="0"/>
            </a:schemeClr>
          </a:fillRef>
          <a:effectRef idx="2">
            <a:schemeClr val="accent2">
              <a:hueOff val="5995153"/>
              <a:satOff val="43662"/>
              <a:lumOff val="16079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形状 4"/>
          <p:cNvSpPr/>
          <p:nvPr/>
        </p:nvSpPr>
        <p:spPr>
          <a:xfrm>
            <a:off x="942431" y="3058945"/>
            <a:ext cx="954678" cy="10087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kern="1200" dirty="0" smtClean="0"/>
              <a:t>部件厂家</a:t>
            </a:r>
            <a:endParaRPr lang="zh-CN" altLang="en-US" sz="2800" kern="1200" dirty="0"/>
          </a:p>
        </p:txBody>
      </p:sp>
      <p:graphicFrame>
        <p:nvGraphicFramePr>
          <p:cNvPr id="54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842532"/>
              </p:ext>
            </p:extLst>
          </p:nvPr>
        </p:nvGraphicFramePr>
        <p:xfrm>
          <a:off x="4675240" y="880800"/>
          <a:ext cx="4754215" cy="399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矩形 10"/>
          <p:cNvSpPr/>
          <p:nvPr/>
        </p:nvSpPr>
        <p:spPr>
          <a:xfrm>
            <a:off x="4465131" y="2477438"/>
            <a:ext cx="225278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双玻组件方案</a:t>
            </a:r>
            <a:endParaRPr lang="en-US" altLang="zh-CN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altLang="zh-CN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高效技术</a:t>
            </a:r>
            <a:r>
              <a:rPr lang="zh-CN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结合</a:t>
            </a:r>
            <a:endParaRPr lang="en-US" altLang="zh-CN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altLang="zh-CN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1500V</a:t>
            </a:r>
            <a:r>
              <a:rPr lang="zh-CN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配套</a:t>
            </a:r>
            <a:r>
              <a:rPr lang="zh-CN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产品</a:t>
            </a:r>
            <a:endParaRPr lang="en-US" altLang="zh-CN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6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>
        <p:bldAsOne/>
      </p:bldGraphic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8600" y="1716088"/>
            <a:ext cx="1447800" cy="3932237"/>
            <a:chOff x="650874" y="1716151"/>
            <a:chExt cx="1447800" cy="3931920"/>
          </a:xfrm>
        </p:grpSpPr>
        <p:sp>
          <p:nvSpPr>
            <p:cNvPr id="19461" name="TextBox 11"/>
            <p:cNvSpPr txBox="1">
              <a:spLocks noChangeArrowheads="1"/>
            </p:cNvSpPr>
            <p:nvPr/>
          </p:nvSpPr>
          <p:spPr bwMode="auto">
            <a:xfrm>
              <a:off x="650874" y="1800225"/>
              <a:ext cx="1387476" cy="378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CHINA</a:t>
              </a:r>
              <a:b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</a:br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JAPAN</a:t>
              </a:r>
              <a:b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</a:br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KOREA</a:t>
              </a:r>
            </a:p>
            <a:p>
              <a:pPr algn="r"/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U.S.A.</a:t>
              </a:r>
            </a:p>
            <a:p>
              <a:pPr algn="r"/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SWITZERLAND</a:t>
              </a:r>
              <a:b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</a:br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GERMANY</a:t>
              </a:r>
            </a:p>
            <a:p>
              <a:pPr algn="r"/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ITALY</a:t>
              </a:r>
              <a:b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</a:br>
              <a:endParaRPr lang="en-US" altLang="zh-CN" sz="1600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r"/>
              <a:r>
                <a:rPr lang="en-US" altLang="zh-CN" sz="1600" dirty="0">
                  <a:solidFill>
                    <a:schemeClr val="tx2"/>
                  </a:solidFill>
                  <a:latin typeface="Calibri" pitchFamily="34" charset="0"/>
                </a:rPr>
                <a:t>SPAIN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131921" y="3681318"/>
              <a:ext cx="3931920" cy="158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000232" y="2420888"/>
            <a:ext cx="429737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  <a:ea typeface="+mn-ea"/>
              </a:rPr>
              <a:t>THANK 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9832" y="5122436"/>
            <a:ext cx="250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2AA5E1"/>
                </a:solidFill>
                <a:latin typeface="Century Gothic" pitchFamily="34" charset="0"/>
              </a:rPr>
              <a:t>www.trinasolar.com</a:t>
            </a:r>
            <a:endParaRPr lang="en-US" sz="1600" b="1" dirty="0">
              <a:solidFill>
                <a:srgbClr val="2AA5E1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2934" y="3789040"/>
            <a:ext cx="5328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dirty="0" smtClean="0">
                <a:solidFill>
                  <a:schemeClr val="bg1">
                    <a:lumMod val="65000"/>
                  </a:schemeClr>
                </a:solidFill>
                <a:ea typeface="微软雅黑" pitchFamily="34" charset="-122"/>
              </a:rPr>
              <a:t>王浩 </a:t>
            </a:r>
            <a:r>
              <a:rPr lang="en-US" altLang="zh-CN" sz="1600" dirty="0" smtClean="0">
                <a:solidFill>
                  <a:schemeClr val="bg1">
                    <a:lumMod val="65000"/>
                  </a:schemeClr>
                </a:solidFill>
                <a:ea typeface="微软雅黑" pitchFamily="34" charset="-122"/>
              </a:rPr>
              <a:t> 18621820717,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a typeface="微软雅黑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bg1">
                    <a:lumMod val="65000"/>
                  </a:schemeClr>
                </a:solidFill>
                <a:ea typeface="微软雅黑" pitchFamily="34" charset="-122"/>
              </a:rPr>
              <a:t>harry.wang@trinasolar.com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0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73" y="1327378"/>
            <a:ext cx="4086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zh-CN" altLang="en-US" sz="2400" b="1" dirty="0" smtClean="0">
                <a:latin typeface="+mn-ea"/>
              </a:rPr>
              <a:t>什么是双玻组件？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52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3100"/>
            <a:ext cx="1944216" cy="345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08" y="5261880"/>
            <a:ext cx="4086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99" y="4182383"/>
            <a:ext cx="40655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93" y="3318780"/>
            <a:ext cx="333295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00" y="2310720"/>
            <a:ext cx="40449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97" y="3166831"/>
            <a:ext cx="211060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4505912" y="5477783"/>
            <a:ext cx="858176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玻璃</a:t>
            </a:r>
            <a:endParaRPr lang="zh-CN" altLang="en-US" sz="2000" b="1" dirty="0">
              <a:solidFill>
                <a:srgbClr val="0099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4579052" y="4469720"/>
            <a:ext cx="7016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EVA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4499942" y="2598058"/>
            <a:ext cx="70339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EVA</a:t>
            </a:r>
          </a:p>
        </p:txBody>
      </p:sp>
      <p:sp>
        <p:nvSpPr>
          <p:cNvPr id="65" name="Text Box 14"/>
          <p:cNvSpPr txBox="1">
            <a:spLocks noChangeArrowheads="1"/>
          </p:cNvSpPr>
          <p:nvPr/>
        </p:nvSpPr>
        <p:spPr bwMode="auto">
          <a:xfrm>
            <a:off x="4579054" y="1589995"/>
            <a:ext cx="83581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玻璃</a:t>
            </a:r>
          </a:p>
        </p:txBody>
      </p: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4422552" y="3534680"/>
            <a:ext cx="1169458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电池组</a:t>
            </a:r>
          </a:p>
        </p:txBody>
      </p:sp>
      <p:sp>
        <p:nvSpPr>
          <p:cNvPr id="68" name="Text Box 17"/>
          <p:cNvSpPr txBox="1">
            <a:spLocks noChangeArrowheads="1"/>
          </p:cNvSpPr>
          <p:nvPr/>
        </p:nvSpPr>
        <p:spPr bwMode="auto">
          <a:xfrm>
            <a:off x="7248793" y="4060145"/>
            <a:ext cx="189520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叠层好的</a:t>
            </a:r>
            <a:r>
              <a:rPr lang="zh-CN" altLang="en-US" sz="2000" b="1" dirty="0">
                <a:solidFill>
                  <a:srgbClr val="009900"/>
                </a:solidFill>
                <a:latin typeface="黑体" pitchFamily="49" charset="-122"/>
                <a:ea typeface="黑体" pitchFamily="49" charset="-122"/>
              </a:rPr>
              <a:t>组件</a:t>
            </a:r>
          </a:p>
        </p:txBody>
      </p:sp>
      <p:sp>
        <p:nvSpPr>
          <p:cNvPr id="7" name="右箭头 6"/>
          <p:cNvSpPr/>
          <p:nvPr/>
        </p:nvSpPr>
        <p:spPr>
          <a:xfrm>
            <a:off x="6558533" y="3576406"/>
            <a:ext cx="389731" cy="409575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 smtClean="0">
              <a:solidFill>
                <a:schemeClr val="accent4">
                  <a:lumMod val="95000"/>
                  <a:lumOff val="5000"/>
                </a:schemeClr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39552" y="4293096"/>
            <a:ext cx="1415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双玻组件</a:t>
            </a:r>
            <a:endParaRPr lang="zh-CN" alt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1"/>
          <p:cNvSpPr>
            <a:spLocks noChangeArrowheads="1"/>
          </p:cNvSpPr>
          <p:nvPr/>
        </p:nvSpPr>
        <p:spPr bwMode="gray">
          <a:xfrm>
            <a:off x="53727" y="1614286"/>
            <a:ext cx="1061889" cy="174801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6917620" y="2636168"/>
            <a:ext cx="2095720" cy="345712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4644008" y="2636168"/>
            <a:ext cx="2081828" cy="345712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2479687" y="2636912"/>
            <a:ext cx="2020305" cy="345712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179512" y="2636168"/>
            <a:ext cx="2095720" cy="345712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5303" name="Group 7"/>
          <p:cNvGrpSpPr>
            <a:grpSpLocks/>
          </p:cNvGrpSpPr>
          <p:nvPr/>
        </p:nvGrpSpPr>
        <p:grpSpPr bwMode="auto">
          <a:xfrm>
            <a:off x="301765" y="1340767"/>
            <a:ext cx="8374691" cy="1321843"/>
            <a:chOff x="624" y="1152"/>
            <a:chExt cx="4080" cy="720"/>
          </a:xfrm>
        </p:grpSpPr>
        <p:sp>
          <p:nvSpPr>
            <p:cNvPr id="55304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55305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55306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07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08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09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5310" name="Rectangle 14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55311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55312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13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14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15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5316" name="Rectangle 20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55317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55318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19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20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21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5322" name="Rectangle 26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</p:grpSp>
      <p:sp>
        <p:nvSpPr>
          <p:cNvPr id="55323" name="Rectangle 27"/>
          <p:cNvSpPr>
            <a:spLocks noChangeArrowheads="1"/>
          </p:cNvSpPr>
          <p:nvPr/>
        </p:nvSpPr>
        <p:spPr bwMode="gray">
          <a:xfrm>
            <a:off x="539552" y="1835532"/>
            <a:ext cx="123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a typeface="宋体" pitchFamily="2" charset="-122"/>
              </a:rPr>
              <a:t>光伏幕墙</a:t>
            </a:r>
            <a:endParaRPr lang="en-US" altLang="zh-CN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gray">
          <a:xfrm>
            <a:off x="2961961" y="1835532"/>
            <a:ext cx="12254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ea typeface="宋体" pitchFamily="2" charset="-122"/>
              </a:rPr>
              <a:t>功能应用</a:t>
            </a:r>
            <a:endParaRPr lang="en-US" altLang="zh-CN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gray">
          <a:xfrm>
            <a:off x="5229423" y="1835532"/>
            <a:ext cx="1118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ea typeface="宋体" pitchFamily="2" charset="-122"/>
              </a:rPr>
              <a:t>常规应用</a:t>
            </a:r>
            <a:endParaRPr lang="en-US" altLang="zh-CN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gray">
          <a:xfrm>
            <a:off x="7596336" y="1835532"/>
            <a:ext cx="1208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ea typeface="宋体" pitchFamily="2" charset="-122"/>
              </a:rPr>
              <a:t>后续发展</a:t>
            </a:r>
            <a:endParaRPr lang="en-US" altLang="zh-CN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55327" name="Rectangle 31"/>
          <p:cNvSpPr>
            <a:spLocks noChangeArrowheads="1"/>
          </p:cNvSpPr>
          <p:nvPr/>
        </p:nvSpPr>
        <p:spPr bwMode="auto">
          <a:xfrm>
            <a:off x="396282" y="2940968"/>
            <a:ext cx="17129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ea typeface="宋体" pitchFamily="2" charset="-122"/>
              </a:rPr>
              <a:t>BIPV / BAPV</a:t>
            </a:r>
            <a:endParaRPr lang="en-US" altLang="zh-CN" b="1" dirty="0">
              <a:ea typeface="宋体" pitchFamily="2" charset="-122"/>
            </a:endParaRPr>
          </a:p>
        </p:txBody>
      </p:sp>
      <p:sp>
        <p:nvSpPr>
          <p:cNvPr id="55328" name="Rectangle 32"/>
          <p:cNvSpPr>
            <a:spLocks noChangeArrowheads="1"/>
          </p:cNvSpPr>
          <p:nvPr/>
        </p:nvSpPr>
        <p:spPr bwMode="auto">
          <a:xfrm>
            <a:off x="2593875" y="2780928"/>
            <a:ext cx="17409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ea typeface="宋体" pitchFamily="2" charset="-122"/>
              </a:rPr>
              <a:t>湖泊、沿海、农业、牛羊棚</a:t>
            </a:r>
            <a:endParaRPr lang="en-US" altLang="zh-CN" b="1" dirty="0">
              <a:ea typeface="宋体" pitchFamily="2" charset="-122"/>
            </a:endParaRPr>
          </a:p>
        </p:txBody>
      </p:sp>
      <p:sp>
        <p:nvSpPr>
          <p:cNvPr id="55329" name="Rectangle 33"/>
          <p:cNvSpPr>
            <a:spLocks noChangeArrowheads="1"/>
          </p:cNvSpPr>
          <p:nvPr/>
        </p:nvSpPr>
        <p:spPr bwMode="auto">
          <a:xfrm>
            <a:off x="4815496" y="2798435"/>
            <a:ext cx="18671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ea typeface="宋体" pitchFamily="2" charset="-122"/>
              </a:rPr>
              <a:t>大型地面</a:t>
            </a:r>
            <a:r>
              <a:rPr lang="zh-CN" altLang="en-US" b="1" dirty="0" smtClean="0">
                <a:ea typeface="宋体" pitchFamily="2" charset="-122"/>
              </a:rPr>
              <a:t>电站</a:t>
            </a:r>
            <a:endParaRPr lang="en-US" altLang="zh-CN" b="1" dirty="0" smtClean="0">
              <a:ea typeface="宋体" pitchFamily="2" charset="-122"/>
            </a:endParaRPr>
          </a:p>
          <a:p>
            <a:r>
              <a:rPr lang="zh-CN" altLang="en-US" b="1" dirty="0" smtClean="0">
                <a:ea typeface="宋体" pitchFamily="2" charset="-122"/>
              </a:rPr>
              <a:t>山坡山地、荒地</a:t>
            </a:r>
            <a:endParaRPr lang="en-US" altLang="zh-CN" b="1" dirty="0">
              <a:ea typeface="宋体" pitchFamily="2" charset="-122"/>
            </a:endParaRPr>
          </a:p>
        </p:txBody>
      </p:sp>
      <p:sp>
        <p:nvSpPr>
          <p:cNvPr id="55330" name="Rectangle 34"/>
          <p:cNvSpPr>
            <a:spLocks noChangeArrowheads="1"/>
          </p:cNvSpPr>
          <p:nvPr/>
        </p:nvSpPr>
        <p:spPr bwMode="auto">
          <a:xfrm>
            <a:off x="6962694" y="2868960"/>
            <a:ext cx="2145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ea typeface="宋体" pitchFamily="2" charset="-122"/>
              </a:rPr>
              <a:t>1500V</a:t>
            </a:r>
            <a:r>
              <a:rPr lang="zh-CN" altLang="en-US" b="1" dirty="0" smtClean="0">
                <a:ea typeface="宋体" pitchFamily="2" charset="-122"/>
              </a:rPr>
              <a:t>系统应用 </a:t>
            </a:r>
            <a:r>
              <a:rPr lang="zh-CN" altLang="en-US" sz="1400" b="1" dirty="0" smtClean="0">
                <a:ea typeface="宋体" pitchFamily="2" charset="-122"/>
              </a:rPr>
              <a:t>等</a:t>
            </a:r>
            <a:endParaRPr lang="en-US" altLang="zh-CN" sz="1400" b="1" dirty="0"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" y="3422863"/>
            <a:ext cx="1712932" cy="25693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7519" y="1266582"/>
            <a:ext cx="84510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2005</a:t>
            </a:r>
            <a:r>
              <a:rPr lang="zh-CN" altLang="en-US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</a:t>
            </a:r>
            <a:endParaRPr lang="zh-CN" altLang="en-US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14728" y="1268760"/>
            <a:ext cx="84510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2012</a:t>
            </a:r>
            <a:r>
              <a:rPr lang="zh-CN" altLang="en-US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</a:t>
            </a:r>
            <a:endParaRPr lang="zh-CN" altLang="en-US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518984" y="1268760"/>
            <a:ext cx="84510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2014</a:t>
            </a:r>
            <a:r>
              <a:rPr lang="zh-CN" altLang="en-US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</a:t>
            </a:r>
            <a:endParaRPr lang="zh-CN" altLang="en-US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895248" y="1268760"/>
            <a:ext cx="84510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2016</a:t>
            </a:r>
            <a:r>
              <a:rPr lang="zh-CN" altLang="en-US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</a:t>
            </a:r>
            <a:endParaRPr lang="zh-CN" altLang="en-US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60" y="4642010"/>
            <a:ext cx="1948538" cy="1350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97" y="3422863"/>
            <a:ext cx="1939501" cy="114713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0" b="14461"/>
          <a:stretch/>
        </p:blipFill>
        <p:spPr>
          <a:xfrm>
            <a:off x="4696193" y="3398232"/>
            <a:ext cx="1986443" cy="1171770"/>
          </a:xfrm>
          <a:prstGeom prst="rect">
            <a:avLst/>
          </a:prstGeom>
        </p:spPr>
      </p:pic>
      <p:pic>
        <p:nvPicPr>
          <p:cNvPr id="44" name="Picture 3" descr="D:\marketing\projecct reference\Project Reference产品类型分类\Duomax\双玻项目图片from he can\云电院（西双版纳）\云电院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 bwMode="auto">
          <a:xfrm>
            <a:off x="4696192" y="4642010"/>
            <a:ext cx="1986443" cy="13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13" y="3374614"/>
            <a:ext cx="2035813" cy="1195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20" y="4642010"/>
            <a:ext cx="2081206" cy="135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zh-CN" altLang="en-US" sz="2400" b="1" dirty="0" smtClean="0">
                <a:latin typeface="+mn-ea"/>
              </a:rPr>
              <a:t>双玻组件应用历程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50" name="Oval 22"/>
          <p:cNvSpPr>
            <a:spLocks noChangeArrowheads="1"/>
          </p:cNvSpPr>
          <p:nvPr/>
        </p:nvSpPr>
        <p:spPr bwMode="gray">
          <a:xfrm>
            <a:off x="8782964" y="1628800"/>
            <a:ext cx="282735" cy="174801"/>
          </a:xfrm>
          <a:prstGeom prst="ellipse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gray">
          <a:xfrm>
            <a:off x="8944016" y="1630245"/>
            <a:ext cx="141332" cy="174801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2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  <p:bldP spid="55301" grpId="0" animBg="1"/>
      <p:bldP spid="55302" grpId="0" animBg="1"/>
      <p:bldP spid="55323" grpId="0"/>
      <p:bldP spid="55324" grpId="0"/>
      <p:bldP spid="55325" grpId="0"/>
      <p:bldP spid="55326" grpId="0"/>
      <p:bldP spid="55327" grpId="0"/>
      <p:bldP spid="55328" grpId="0"/>
      <p:bldP spid="55329" grpId="0"/>
      <p:bldP spid="55330" grpId="0"/>
      <p:bldP spid="4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3"/>
          <p:cNvSpPr/>
          <p:nvPr/>
        </p:nvSpPr>
        <p:spPr>
          <a:xfrm>
            <a:off x="251520" y="188640"/>
            <a:ext cx="7920880" cy="504056"/>
          </a:xfrm>
          <a:prstGeom prst="roundRect">
            <a:avLst>
              <a:gd name="adj" fmla="val 21636"/>
            </a:avLst>
          </a:prstGeom>
          <a:solidFill>
            <a:srgbClr val="7ACDF6"/>
          </a:solidFill>
          <a:ln w="9525" cap="flat" cmpd="sng" algn="ctr">
            <a:solidFill>
              <a:srgbClr val="94E7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zh-CN" altLang="en-US" sz="2400" b="1" dirty="0" smtClean="0">
                <a:latin typeface="+mn-ea"/>
              </a:rPr>
              <a:t>良率提升带来双玻组件应用范围上的延伸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824283932"/>
              </p:ext>
            </p:extLst>
          </p:nvPr>
        </p:nvGraphicFramePr>
        <p:xfrm>
          <a:off x="179512" y="1052736"/>
          <a:ext cx="367240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53" name="组合 2052"/>
          <p:cNvGrpSpPr/>
          <p:nvPr/>
        </p:nvGrpSpPr>
        <p:grpSpPr>
          <a:xfrm>
            <a:off x="3995937" y="2834332"/>
            <a:ext cx="6096000" cy="4064000"/>
            <a:chOff x="3995937" y="2834332"/>
            <a:chExt cx="6096000" cy="4064000"/>
          </a:xfrm>
        </p:grpSpPr>
        <p:graphicFrame>
          <p:nvGraphicFramePr>
            <p:cNvPr id="31" name="图示 30"/>
            <p:cNvGraphicFramePr/>
            <p:nvPr>
              <p:extLst>
                <p:ext uri="{D42A27DB-BD31-4B8C-83A1-F6EECF244321}">
                  <p14:modId xmlns:p14="http://schemas.microsoft.com/office/powerpoint/2010/main" val="4254157001"/>
                </p:ext>
              </p:extLst>
            </p:nvPr>
          </p:nvGraphicFramePr>
          <p:xfrm>
            <a:off x="3995937" y="2834332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049" name="TextBox 2048"/>
            <p:cNvSpPr txBox="1"/>
            <p:nvPr/>
          </p:nvSpPr>
          <p:spPr bwMode="auto">
            <a:xfrm flipH="1">
              <a:off x="4139953" y="3729980"/>
              <a:ext cx="101044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</a:rPr>
                <a:t>铺设</a:t>
              </a:r>
            </a:p>
          </p:txBody>
        </p:sp>
      </p:grpSp>
      <p:pic>
        <p:nvPicPr>
          <p:cNvPr id="2052" name="图片 20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09" y="1038474"/>
            <a:ext cx="2857047" cy="1795858"/>
          </a:xfrm>
          <a:prstGeom prst="rect">
            <a:avLst/>
          </a:prstGeom>
        </p:spPr>
      </p:pic>
      <p:sp>
        <p:nvSpPr>
          <p:cNvPr id="10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17220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77FE69-DCEA-41D8-8BAD-62FFD392FB0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025511"/>
            <a:ext cx="2411761" cy="18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rina_solar_cn">
  <a:themeElements>
    <a:clrScheme name="trina_solar_c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na_solar_c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trina_solar_c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rina_solar_cn_content">
  <a:themeElements>
    <a:clrScheme name="trina_solar_cn_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na_solar_cn_content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trina_solar_cn_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_cont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_cont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_cont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_cont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na_solar_cn_cont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na_solar_cn_cont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Custom 4">
      <a:dk1>
        <a:srgbClr val="000000"/>
      </a:dk1>
      <a:lt1>
        <a:srgbClr val="FFFFFF"/>
      </a:lt1>
      <a:dk2>
        <a:srgbClr val="3F3F3F"/>
      </a:dk2>
      <a:lt2>
        <a:srgbClr val="00B0F0"/>
      </a:lt2>
      <a:accent1>
        <a:srgbClr val="00B0F0"/>
      </a:accent1>
      <a:accent2>
        <a:srgbClr val="666666"/>
      </a:accent2>
      <a:accent3>
        <a:srgbClr val="7ACDF6"/>
      </a:accent3>
      <a:accent4>
        <a:srgbClr val="000000"/>
      </a:accent4>
      <a:accent5>
        <a:srgbClr val="D9D9D9"/>
      </a:accent5>
      <a:accent6>
        <a:srgbClr val="E60000"/>
      </a:accent6>
      <a:hlink>
        <a:srgbClr val="E60000"/>
      </a:hlink>
      <a:folHlink>
        <a:srgbClr val="E6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6"/>
          </a:solidFill>
        </a:ln>
      </a:spPr>
      <a:bodyPr rtlCol="0" anchor="ctr"/>
      <a:lstStyle>
        <a:defPPr algn="ctr">
          <a:defRPr sz="1200" dirty="0" smtClean="0">
            <a:solidFill>
              <a:schemeClr val="accent4">
                <a:lumMod val="95000"/>
                <a:lumOff val="5000"/>
              </a:schemeClr>
            </a:solidFill>
            <a:latin typeface="仿宋_GB2312" pitchFamily="49" charset="-122"/>
            <a:ea typeface="仿宋_GB2312" pitchFamily="49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eaVert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>
          <a:lnSpc>
            <a:spcPct val="150000"/>
          </a:lnSpc>
          <a:defRPr sz="2800" dirty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107189</TotalTime>
  <Words>3566</Words>
  <Application>Microsoft Office PowerPoint</Application>
  <PresentationFormat>全屏显示(4:3)</PresentationFormat>
  <Paragraphs>925</Paragraphs>
  <Slides>61</Slides>
  <Notes>27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5" baseType="lpstr">
      <vt:lpstr>trina_solar_cn</vt:lpstr>
      <vt:lpstr>trina_solar_cn_content</vt:lpstr>
      <vt:lpstr>Thème Office</vt:lpstr>
      <vt:lpstr>图表</vt:lpstr>
      <vt:lpstr>平价上网时代下 高效双玻组件创新应用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水面光伏的应用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项目案例分享</vt:lpstr>
      <vt:lpstr>实际项目案例——云南西双版纳50MW项目（茶园光伏）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Eva Deng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天合光能PPT模版</dc:title>
  <dc:creator>Eva Deng</dc:creator>
  <cp:lastModifiedBy>Wang_Hao TS/PM(王浩)</cp:lastModifiedBy>
  <cp:revision>4455</cp:revision>
  <cp:lastPrinted>2014-12-01T03:46:09Z</cp:lastPrinted>
  <dcterms:created xsi:type="dcterms:W3CDTF">2008-10-10T12:37:06Z</dcterms:created>
  <dcterms:modified xsi:type="dcterms:W3CDTF">2016-09-08T05:22:49Z</dcterms:modified>
</cp:coreProperties>
</file>