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9" r:id="rId2"/>
    <p:sldId id="302" r:id="rId3"/>
    <p:sldId id="303" r:id="rId4"/>
    <p:sldId id="357" r:id="rId5"/>
    <p:sldId id="301" r:id="rId6"/>
    <p:sldId id="364" r:id="rId7"/>
    <p:sldId id="294" r:id="rId8"/>
    <p:sldId id="359" r:id="rId9"/>
    <p:sldId id="360" r:id="rId10"/>
    <p:sldId id="350" r:id="rId11"/>
    <p:sldId id="321" r:id="rId12"/>
    <p:sldId id="330" r:id="rId13"/>
    <p:sldId id="366" r:id="rId14"/>
    <p:sldId id="312" r:id="rId15"/>
    <p:sldId id="355" r:id="rId16"/>
    <p:sldId id="370" r:id="rId17"/>
    <p:sldId id="288" r:id="rId18"/>
    <p:sldId id="362" r:id="rId19"/>
    <p:sldId id="335" r:id="rId20"/>
    <p:sldId id="351" r:id="rId21"/>
    <p:sldId id="352" r:id="rId22"/>
    <p:sldId id="328" r:id="rId23"/>
    <p:sldId id="371" r:id="rId24"/>
    <p:sldId id="368" r:id="rId25"/>
    <p:sldId id="353" r:id="rId26"/>
    <p:sldId id="372" r:id="rId27"/>
    <p:sldId id="373" r:id="rId28"/>
    <p:sldId id="374" r:id="rId29"/>
    <p:sldId id="343" r:id="rId3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6600"/>
    <a:srgbClr val="744D00"/>
    <a:srgbClr val="1D9EFF"/>
    <a:srgbClr val="4BCCFF"/>
    <a:srgbClr val="99FFCC"/>
    <a:srgbClr val="C3A038"/>
    <a:srgbClr val="DAC280"/>
    <a:srgbClr val="CC9900"/>
    <a:srgbClr val="9E812E"/>
    <a:srgbClr val="009EE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641" autoAdjust="0"/>
    <p:restoredTop sz="91637" autoAdjust="0"/>
  </p:normalViewPr>
  <p:slideViewPr>
    <p:cSldViewPr>
      <p:cViewPr>
        <p:scale>
          <a:sx n="75" d="100"/>
          <a:sy n="75" d="100"/>
        </p:scale>
        <p:origin x="-964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B3BAA1CE-CB18-486A-BAD7-8A169077BCB2}" type="datetimeFigureOut">
              <a:rPr lang="fr-FR" smtClean="0"/>
              <a:pPr/>
              <a:t>08/09/2016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D8D52EFD-4E01-439E-A3FE-55061B94AE62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7031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www.ciel-et-terre.net</a:t>
            </a:r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AB127-2FED-4F01-B598-14469891336D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568406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F4C04-46AE-4C5D-AEC8-EE6AD886F60A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8F4C04-46AE-4C5D-AEC8-EE6AD886F60A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AB127-2FED-4F01-B598-14469891336D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623711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52EFD-4E01-439E-A3FE-55061B94AE62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CB4-9742-43DD-93CC-5DD587E509DB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B787-A9A4-4FDA-8B8B-D3AFA8D27D47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66D3E-3B2B-4EF2-9AEB-CED8742CBDFE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9/8/2016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32100">
              <a:lnSpc>
                <a:spcPts val="867"/>
              </a:lnSpc>
              <a:defRPr sz="800" b="0" i="0" spc="-35" dirty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81D60167-4931-47E6-BA6A-407CBD079E47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AF5DF-354C-45E2-96AC-7B6200105E2E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0AD9-A10C-4180-9EAD-24059A14F7FC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D0F67-781F-489B-A2EC-873042BA3357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B4915-39F8-4053-A4CA-3170348D6D11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B7983-C37E-45F2-9302-4C839B9783A2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60BE8-D0DD-42C7-83F2-D9199E7DCFED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8BC65-D44E-4F2C-BA0F-E1C10FA0BBFD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128B2-F63D-4EC7-8607-E42D1EF83396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38354-B794-43AC-A48C-B1780207E376}" type="datetime1">
              <a:rPr lang="fr-FR" smtClean="0"/>
              <a:pPr/>
              <a:t>08/09/2016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05D9E-B8F1-4121-809D-0D2EDB12B507}" type="slidenum">
              <a:rPr lang="fr-FR" smtClean="0"/>
              <a:pPr/>
              <a:t>‹N›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fade thruBlk="1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el-et-terre.n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hyperlink" Target="http://www.cieletterre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em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1.emf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" Type="http://schemas.openxmlformats.org/officeDocument/2006/relationships/image" Target="../media/image59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19" Type="http://schemas.openxmlformats.org/officeDocument/2006/relationships/image" Target="../media/image75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1.emf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707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 rot="2323785">
            <a:off x="-6213858" y="5679274"/>
            <a:ext cx="14492810" cy="2357454"/>
          </a:xfrm>
          <a:prstGeom prst="ellipse">
            <a:avLst/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 rot="2182745">
            <a:off x="-1093482" y="3561085"/>
            <a:ext cx="6962553" cy="29726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11"/>
          <p:cNvSpPr/>
          <p:nvPr/>
        </p:nvSpPr>
        <p:spPr>
          <a:xfrm rot="344688">
            <a:off x="-2508489" y="1507231"/>
            <a:ext cx="14160982" cy="3240013"/>
          </a:xfrm>
          <a:prstGeom prst="ellipse">
            <a:avLst/>
          </a:prstGeom>
          <a:solidFill>
            <a:srgbClr val="00A1D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 rot="694219">
            <a:off x="-3023819" y="927785"/>
            <a:ext cx="14160982" cy="3240013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2509223" y="4924630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dirty="0" smtClean="0">
                <a:solidFill>
                  <a:srgbClr val="00A1DA"/>
                </a:solidFill>
                <a:latin typeface="Gill Sans MT" pitchFamily="34" charset="0"/>
                <a:ea typeface="+mj-ea"/>
                <a:cs typeface="Times New Roman" pitchFamily="18" charset="0"/>
              </a:rPr>
              <a:t>创新的太阳能解决方案</a:t>
            </a:r>
            <a:endParaRPr lang="fr-FR" sz="2800" dirty="0" smtClean="0">
              <a:solidFill>
                <a:srgbClr val="00A1DA"/>
              </a:solidFill>
              <a:latin typeface="Gill Sans MT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441713" y="5976303"/>
            <a:ext cx="4032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9E812E"/>
                </a:solidFill>
                <a:latin typeface="Gill Sans MT" pitchFamily="34" charset="0"/>
                <a:hlinkClick r:id="rId3"/>
              </a:rPr>
              <a:t>www.ciel-et-terre.net</a:t>
            </a:r>
            <a:endParaRPr lang="fr-FR" b="1" dirty="0" smtClean="0">
              <a:solidFill>
                <a:srgbClr val="9E812E"/>
              </a:solidFill>
              <a:latin typeface="Gill Sans MT" pitchFamily="34" charset="0"/>
            </a:endParaRPr>
          </a:p>
          <a:p>
            <a:pPr algn="ctr"/>
            <a:r>
              <a:rPr lang="fr-FR" b="1" dirty="0" smtClean="0">
                <a:solidFill>
                  <a:srgbClr val="9E812E"/>
                </a:solidFill>
                <a:latin typeface="Gill Sans MT" pitchFamily="34" charset="0"/>
                <a:hlinkClick r:id="rId4"/>
              </a:rPr>
              <a:t>www</a:t>
            </a:r>
            <a:r>
              <a:rPr lang="en-US" altLang="zh-CN" b="1" dirty="0" smtClean="0">
                <a:solidFill>
                  <a:srgbClr val="9E812E"/>
                </a:solidFill>
                <a:latin typeface="Gill Sans MT" pitchFamily="34" charset="0"/>
                <a:hlinkClick r:id="rId4"/>
              </a:rPr>
              <a:t>.</a:t>
            </a:r>
            <a:r>
              <a:rPr lang="en-US" altLang="zh-CN" b="1" dirty="0" err="1" smtClean="0">
                <a:solidFill>
                  <a:srgbClr val="9E812E"/>
                </a:solidFill>
                <a:latin typeface="Gill Sans MT" pitchFamily="34" charset="0"/>
                <a:hlinkClick r:id="rId4"/>
              </a:rPr>
              <a:t>cieletterre.cn</a:t>
            </a:r>
            <a:endParaRPr lang="en-US" altLang="zh-CN" b="1" dirty="0" smtClean="0">
              <a:solidFill>
                <a:srgbClr val="9E812E"/>
              </a:solidFill>
              <a:latin typeface="Gill Sans MT" pitchFamily="34" charset="0"/>
            </a:endParaRPr>
          </a:p>
          <a:p>
            <a:pPr algn="ctr"/>
            <a:endParaRPr lang="en-US" altLang="zh-CN" b="1" dirty="0" smtClean="0">
              <a:solidFill>
                <a:srgbClr val="9E812E"/>
              </a:solidFill>
              <a:latin typeface="Gill Sans MT" pitchFamily="34" charset="0"/>
            </a:endParaRPr>
          </a:p>
          <a:p>
            <a:pPr algn="ctr"/>
            <a:endParaRPr lang="fr-FR" b="1" dirty="0" smtClean="0">
              <a:solidFill>
                <a:srgbClr val="9E812E"/>
              </a:solidFill>
              <a:latin typeface="Gill Sans MT" pitchFamily="34" charset="0"/>
            </a:endParaRPr>
          </a:p>
          <a:p>
            <a:pPr algn="ctr"/>
            <a:endParaRPr lang="fr-FR" b="1" dirty="0">
              <a:solidFill>
                <a:srgbClr val="9E812E"/>
              </a:solidFill>
              <a:latin typeface="Gill Sans MT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7478" y="1751646"/>
            <a:ext cx="3591939" cy="224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Moon 1"/>
          <p:cNvSpPr/>
          <p:nvPr/>
        </p:nvSpPr>
        <p:spPr>
          <a:xfrm rot="6040473">
            <a:off x="3755357" y="-4534943"/>
            <a:ext cx="1633286" cy="12150748"/>
          </a:xfrm>
          <a:prstGeom prst="moon">
            <a:avLst>
              <a:gd name="adj" fmla="val 23761"/>
            </a:avLst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Moon 19"/>
          <p:cNvSpPr/>
          <p:nvPr/>
        </p:nvSpPr>
        <p:spPr>
          <a:xfrm rot="18466960">
            <a:off x="-67677" y="3964014"/>
            <a:ext cx="1869273" cy="5375122"/>
          </a:xfrm>
          <a:prstGeom prst="moon">
            <a:avLst>
              <a:gd name="adj" fmla="val 540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Moon 20"/>
          <p:cNvSpPr/>
          <p:nvPr/>
        </p:nvSpPr>
        <p:spPr>
          <a:xfrm rot="18466960">
            <a:off x="373874" y="3443384"/>
            <a:ext cx="1759551" cy="5375122"/>
          </a:xfrm>
          <a:prstGeom prst="moon">
            <a:avLst>
              <a:gd name="adj" fmla="val 54048"/>
            </a:avLst>
          </a:prstGeom>
          <a:solidFill>
            <a:srgbClr val="C3A038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Moon 21"/>
          <p:cNvSpPr/>
          <p:nvPr/>
        </p:nvSpPr>
        <p:spPr>
          <a:xfrm rot="6210359">
            <a:off x="4058397" y="-5250731"/>
            <a:ext cx="1897108" cy="13239961"/>
          </a:xfrm>
          <a:prstGeom prst="moon">
            <a:avLst>
              <a:gd name="adj" fmla="val 33888"/>
            </a:avLst>
          </a:prstGeom>
          <a:solidFill>
            <a:srgbClr val="C3A038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Z:\4-Projets Au SOL\OUTILS\TECHNIQUE\--LISETTE--\STRUCTURE FLOTTANTE\Radeau2+cotes copy.jpg"/>
          <p:cNvPicPr>
            <a:picLocks noChangeAspect="1" noChangeArrowheads="1"/>
          </p:cNvPicPr>
          <p:nvPr/>
        </p:nvPicPr>
        <p:blipFill>
          <a:blip r:embed="rId2" cstate="email">
            <a:lum bright="20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2664296" cy="1420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71414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628967" y="-24"/>
            <a:ext cx="567933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1080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模块化技术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007" y="2571744"/>
            <a:ext cx="5734233" cy="2879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une 7"/>
          <p:cNvSpPr/>
          <p:nvPr/>
        </p:nvSpPr>
        <p:spPr>
          <a:xfrm rot="14998106">
            <a:off x="2081205" y="-1498670"/>
            <a:ext cx="5573552" cy="14478412"/>
          </a:xfrm>
          <a:prstGeom prst="moon">
            <a:avLst>
              <a:gd name="adj" fmla="val 54061"/>
            </a:avLst>
          </a:prstGeom>
          <a:solidFill>
            <a:srgbClr val="C3A038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Lune 7"/>
          <p:cNvSpPr/>
          <p:nvPr/>
        </p:nvSpPr>
        <p:spPr>
          <a:xfrm rot="14877206">
            <a:off x="2339286" y="-1230260"/>
            <a:ext cx="5488455" cy="14762226"/>
          </a:xfrm>
          <a:prstGeom prst="moon">
            <a:avLst>
              <a:gd name="adj" fmla="val 58439"/>
            </a:avLst>
          </a:prstGeom>
          <a:solidFill>
            <a:srgbClr val="9E812E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Picture 2" descr="C:\Users\Ciel-et-Terre\Desktop\SOLAIRE\9. Photos\Piolenc 15kw\Lancement Proto Piolenc (27)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96756" y="4005064"/>
            <a:ext cx="2520280" cy="1874432"/>
          </a:xfrm>
          <a:prstGeom prst="round2DiagRect">
            <a:avLst>
              <a:gd name="adj1" fmla="val 16667"/>
              <a:gd name="adj2" fmla="val 0"/>
            </a:avLst>
          </a:prstGeom>
          <a:ln w="9525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1" descr="C:\Users\Ciel-et-Terre\Desktop\SOLAIRE\9. Photos\Piolenc 15kw\Lancement Proto Piolenc (2)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28184" y="1580476"/>
            <a:ext cx="2520280" cy="1870223"/>
          </a:xfrm>
          <a:prstGeom prst="round2DiagRect">
            <a:avLst>
              <a:gd name="adj1" fmla="val 16667"/>
              <a:gd name="adj2" fmla="val 0"/>
            </a:avLst>
          </a:prstGeom>
          <a:ln w="98425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00034" y="1500174"/>
            <a:ext cx="3071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主浮模块用于支撑光伏组件</a:t>
            </a:r>
            <a:endParaRPr lang="en-US" altLang="zh-CN" sz="1600" b="1" dirty="0" smtClean="0">
              <a:solidFill>
                <a:schemeClr val="tx2"/>
              </a:solidFill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副浮模块</a:t>
            </a:r>
            <a:endParaRPr lang="en-US" altLang="zh-CN" sz="1600" b="1" dirty="0" smtClean="0">
              <a:solidFill>
                <a:schemeClr val="tx2"/>
              </a:solidFill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连接耳环</a:t>
            </a:r>
            <a:endParaRPr lang="en-US" altLang="zh-CN" sz="1600" b="1" dirty="0" smtClean="0">
              <a:solidFill>
                <a:schemeClr val="tx2"/>
              </a:solidFill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光伏组件的固定系统</a:t>
            </a:r>
            <a:endParaRPr lang="en-US" altLang="zh-CN" sz="1600" b="1" dirty="0" smtClean="0">
              <a:solidFill>
                <a:schemeClr val="tx2"/>
              </a:solidFill>
              <a:cs typeface="Arial" pitchFamily="34" charset="0"/>
            </a:endParaRPr>
          </a:p>
          <a:p>
            <a:pPr marL="342900" indent="-342900">
              <a:buAutoNum type="arabicPeriod"/>
            </a:pP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标准</a:t>
            </a:r>
            <a:r>
              <a:rPr lang="en-US" altLang="zh-CN" sz="1600" b="1" dirty="0" smtClean="0">
                <a:solidFill>
                  <a:schemeClr val="tx2"/>
                </a:solidFill>
                <a:cs typeface="Arial" pitchFamily="34" charset="0"/>
              </a:rPr>
              <a:t>60</a:t>
            </a: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单元光伏组件</a:t>
            </a:r>
            <a:endParaRPr lang="en-US" altLang="ja-JP" sz="1600" b="1" dirty="0">
              <a:solidFill>
                <a:schemeClr val="tx2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6" name="Picture 6" descr="C:\Users\Ciel-et-Terre\Desktop\SOLAIRE\9. Photos\Piolenc 15kw\Lancement Proto Piolenc (34).png"/>
          <p:cNvPicPr>
            <a:picLocks noChangeAspect="1" noChangeArrowheads="1"/>
          </p:cNvPicPr>
          <p:nvPr/>
        </p:nvPicPr>
        <p:blipFill rotWithShape="1">
          <a:blip r:embed="rId2" cstate="print"/>
          <a:srcRect l="12080" t="24086" r="17750" b="653"/>
          <a:stretch/>
        </p:blipFill>
        <p:spPr bwMode="auto">
          <a:xfrm>
            <a:off x="-188292" y="3284984"/>
            <a:ext cx="9343428" cy="3672007"/>
          </a:xfrm>
          <a:prstGeom prst="round2SameRect">
            <a:avLst>
              <a:gd name="adj1" fmla="val 47039"/>
              <a:gd name="adj2" fmla="val 0"/>
            </a:avLst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71414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latin typeface="+mn-ea"/>
                <a:ea typeface="+mn-ea"/>
                <a:cs typeface="LilyUPC" pitchFamily="34" charset="-34"/>
              </a:rPr>
              <a:t>简便的安装和拆卸方式</a:t>
            </a:r>
            <a:endParaRPr lang="fr-FR" b="1" dirty="0" smtClean="0">
              <a:solidFill>
                <a:schemeClr val="bg1"/>
              </a:solidFill>
              <a:latin typeface="+mn-ea"/>
              <a:ea typeface="+mn-ea"/>
              <a:cs typeface="LilyUPC" pitchFamily="34" charset="-34"/>
            </a:endParaRPr>
          </a:p>
        </p:txBody>
      </p:sp>
      <p:sp>
        <p:nvSpPr>
          <p:cNvPr id="3" name="Moon 2"/>
          <p:cNvSpPr/>
          <p:nvPr/>
        </p:nvSpPr>
        <p:spPr>
          <a:xfrm rot="5920565">
            <a:off x="3773393" y="-1783175"/>
            <a:ext cx="3704971" cy="11304654"/>
          </a:xfrm>
          <a:prstGeom prst="moon">
            <a:avLst>
              <a:gd name="adj" fmla="val 53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Moon 15"/>
          <p:cNvSpPr/>
          <p:nvPr/>
        </p:nvSpPr>
        <p:spPr>
          <a:xfrm rot="5992498">
            <a:off x="4514013" y="-760097"/>
            <a:ext cx="2223734" cy="11304654"/>
          </a:xfrm>
          <a:prstGeom prst="moon">
            <a:avLst>
              <a:gd name="adj" fmla="val 17712"/>
            </a:avLst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Moon 18"/>
          <p:cNvSpPr/>
          <p:nvPr/>
        </p:nvSpPr>
        <p:spPr>
          <a:xfrm rot="5797940">
            <a:off x="4114793" y="-982076"/>
            <a:ext cx="2331590" cy="11304654"/>
          </a:xfrm>
          <a:prstGeom prst="moon">
            <a:avLst>
              <a:gd name="adj" fmla="val 17712"/>
            </a:avLst>
          </a:prstGeom>
          <a:solidFill>
            <a:srgbClr val="C3A038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85720" y="3000372"/>
            <a:ext cx="2275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2"/>
                </a:solidFill>
                <a:cs typeface="Arial" pitchFamily="34" charset="0"/>
              </a:rPr>
              <a:t>在岸边或浮台上组装</a:t>
            </a:r>
            <a:endParaRPr lang="en-US" altLang="ja-JP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96791" y="3023374"/>
            <a:ext cx="2275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2"/>
                </a:solidFill>
                <a:cs typeface="Arial" pitchFamily="34" charset="0"/>
              </a:rPr>
              <a:t>组装快速并简便</a:t>
            </a:r>
            <a:endParaRPr lang="en-US" altLang="ja-JP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1543" y="3023374"/>
            <a:ext cx="2275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2"/>
                </a:solidFill>
                <a:cs typeface="Arial" pitchFamily="34" charset="0"/>
              </a:rPr>
              <a:t>光伏板插槽式安装</a:t>
            </a:r>
            <a:endParaRPr lang="en-US" altLang="ja-JP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43702" y="3000372"/>
            <a:ext cx="2275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2"/>
                </a:solidFill>
                <a:cs typeface="Arial" pitchFamily="34" charset="0"/>
              </a:rPr>
              <a:t>设置走道便于维护</a:t>
            </a:r>
            <a:endParaRPr lang="en-US" altLang="ja-JP" sz="1400" b="1" dirty="0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25" name="Groupe 8"/>
          <p:cNvGrpSpPr/>
          <p:nvPr/>
        </p:nvGrpSpPr>
        <p:grpSpPr>
          <a:xfrm>
            <a:off x="424475" y="1285860"/>
            <a:ext cx="8295049" cy="1584176"/>
            <a:chOff x="179512" y="1700808"/>
            <a:chExt cx="8784976" cy="1440160"/>
          </a:xfrm>
        </p:grpSpPr>
        <p:pic>
          <p:nvPicPr>
            <p:cNvPr id="26" name="Picture 2" descr="C:\Users\Ciel-et-Terre\Desktop\Photo tel htc\IMG_6697.JPG"/>
            <p:cNvPicPr>
              <a:picLocks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4644008" y="1700808"/>
              <a:ext cx="2088232" cy="144016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3" descr="C:\Users\Ciel-et-Terre\Desktop\Photo tel htc\IMG_6825.JPG"/>
            <p:cNvPicPr>
              <a:picLocks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876256" y="1700808"/>
              <a:ext cx="2088232" cy="144016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4" descr="C:\Users\Ciel-et-Terre\Desktop\SOLAIRE\9. Photos\Piolenc 15kw\Lancement Proto Piolenc (6).JPG"/>
            <p:cNvPicPr>
              <a:picLocks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79512" y="1700808"/>
              <a:ext cx="2088232" cy="144016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chemeClr val="bg1"/>
              </a:solidFill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Picture 2" descr="C:\Users\Neige\Desktop\C&amp;T\Communication - Marketing\Photos\IMG_00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6" r="41307" b="5316"/>
          <a:stretch/>
        </p:blipFill>
        <p:spPr bwMode="auto">
          <a:xfrm rot="5400000">
            <a:off x="2740514" y="1103063"/>
            <a:ext cx="1587871" cy="1980000"/>
          </a:xfrm>
          <a:prstGeom prst="round2DiagRect">
            <a:avLst>
              <a:gd name="adj1" fmla="val 0"/>
              <a:gd name="adj2" fmla="val 26309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5" name="Picture 1" descr="C:\Users\Ciel-et-Terre\Desktop\SOLAIRE\9. Photos\Piolenc 15kw\Lancement Proto Piolenc (1)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89" y="1412776"/>
            <a:ext cx="9144000" cy="2448272"/>
          </a:xfrm>
          <a:prstGeom prst="rect">
            <a:avLst/>
          </a:prstGeom>
          <a:noFill/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457200" y="-714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LilyUPC" pitchFamily="34" charset="-34"/>
              </a:rPr>
              <a:t>无需笨重的机械设备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LilyUPC" pitchFamily="34" charset="-34"/>
            </a:endParaRPr>
          </a:p>
        </p:txBody>
      </p:sp>
      <p:pic>
        <p:nvPicPr>
          <p:cNvPr id="24" name="Espace réservé du contenu 23" descr="IMG_42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1422"/>
          <a:stretch>
            <a:fillRect/>
          </a:stretch>
        </p:blipFill>
        <p:spPr>
          <a:xfrm>
            <a:off x="0" y="4036431"/>
            <a:ext cx="9144000" cy="3384376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-357221" y="3844156"/>
            <a:ext cx="10081120" cy="0"/>
          </a:xfrm>
          <a:prstGeom prst="line">
            <a:avLst/>
          </a:prstGeom>
          <a:ln w="38100">
            <a:solidFill>
              <a:srgbClr val="009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/>
          <p:cNvGrpSpPr/>
          <p:nvPr/>
        </p:nvGrpSpPr>
        <p:grpSpPr>
          <a:xfrm>
            <a:off x="-357221" y="6367782"/>
            <a:ext cx="10858576" cy="1566366"/>
            <a:chOff x="-214348" y="4857760"/>
            <a:chExt cx="10644263" cy="963618"/>
          </a:xfrm>
        </p:grpSpPr>
        <p:sp>
          <p:nvSpPr>
            <p:cNvPr id="22" name="Triangle rectangle 21"/>
            <p:cNvSpPr/>
            <p:nvPr/>
          </p:nvSpPr>
          <p:spPr>
            <a:xfrm rot="16200000" flipH="1" flipV="1">
              <a:off x="4911743" y="303206"/>
              <a:ext cx="606428" cy="10429916"/>
            </a:xfrm>
            <a:prstGeom prst="rtTriangle">
              <a:avLst/>
            </a:prstGeom>
            <a:solidFill>
              <a:srgbClr val="00A1DA">
                <a:alpha val="4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riangle rectangle 22"/>
            <p:cNvSpPr/>
            <p:nvPr/>
          </p:nvSpPr>
          <p:spPr>
            <a:xfrm rot="5400000" flipH="1" flipV="1">
              <a:off x="4286231" y="357181"/>
              <a:ext cx="357190" cy="9358348"/>
            </a:xfrm>
            <a:prstGeom prst="rtTriangle">
              <a:avLst/>
            </a:prstGeom>
            <a:solidFill>
              <a:srgbClr val="4BCCFF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C3A038"/>
                </a:solidFill>
              </a:endParaRPr>
            </a:p>
          </p:txBody>
        </p:sp>
      </p:grp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68" y="71414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Connecteur droit 10"/>
          <p:cNvCxnSpPr/>
          <p:nvPr/>
        </p:nvCxnSpPr>
        <p:spPr>
          <a:xfrm>
            <a:off x="-456671" y="4041068"/>
            <a:ext cx="10081120" cy="0"/>
          </a:xfrm>
          <a:prstGeom prst="line">
            <a:avLst/>
          </a:prstGeom>
          <a:ln w="38100">
            <a:solidFill>
              <a:srgbClr val="009E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7171563" y="6531547"/>
            <a:ext cx="1972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 Narrow" pitchFamily="34" charset="0"/>
              </a:rPr>
              <a:t>©  Copyright 2015 Ciel &amp; Terre International</a:t>
            </a:r>
            <a:endParaRPr lang="fr-FR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2951819" y="645789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cap="all" dirty="0" smtClean="0">
                <a:solidFill>
                  <a:schemeClr val="bg1"/>
                </a:solidFill>
                <a:latin typeface="Tw Cen MT"/>
                <a:ea typeface="+mj-ea"/>
              </a:rPr>
              <a:t>CONFIDENTIAL</a:t>
            </a:r>
            <a:endParaRPr lang="ja-JP" altLang="en-US" sz="2000" cap="all" dirty="0">
              <a:solidFill>
                <a:schemeClr val="bg1"/>
              </a:solidFill>
              <a:latin typeface="Tw Cen MT"/>
              <a:ea typeface="+mj-ea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724" y="6531547"/>
            <a:ext cx="19724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solidFill>
                  <a:schemeClr val="bg1"/>
                </a:solidFill>
                <a:latin typeface="Arial Narrow" pitchFamily="34" charset="0"/>
              </a:rPr>
              <a:t>Mounting</a:t>
            </a:r>
            <a:r>
              <a:rPr lang="fr-FR" sz="1100" dirty="0">
                <a:solidFill>
                  <a:schemeClr val="bg1"/>
                </a:solidFill>
                <a:latin typeface="Arial Narrow" pitchFamily="34" charset="0"/>
              </a:rPr>
              <a:t> Platforms_LW_210915</a:t>
            </a:r>
          </a:p>
        </p:txBody>
      </p:sp>
      <p:sp>
        <p:nvSpPr>
          <p:cNvPr id="12" name="Ellipse 11"/>
          <p:cNvSpPr/>
          <p:nvPr/>
        </p:nvSpPr>
        <p:spPr>
          <a:xfrm>
            <a:off x="8812689" y="49013"/>
            <a:ext cx="278028" cy="328782"/>
          </a:xfrm>
          <a:prstGeom prst="ellipse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8853616" y="20909"/>
            <a:ext cx="197709" cy="365125"/>
          </a:xfrm>
        </p:spPr>
        <p:txBody>
          <a:bodyPr/>
          <a:lstStyle/>
          <a:p>
            <a:fld id="{3D553B22-2328-4D70-B53B-CB3522E723D4}" type="slidenum">
              <a:rPr lang="fr-FR" b="1" smtClean="0">
                <a:solidFill>
                  <a:schemeClr val="bg1"/>
                </a:solidFill>
              </a:rPr>
              <a:pPr/>
              <a:t>13</a:t>
            </a:fld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711649" y="5235443"/>
            <a:ext cx="1972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 Narrow" pitchFamily="34" charset="0"/>
              </a:rPr>
              <a:t>©  Copyright 2015 Ciel &amp; Terre International</a:t>
            </a:r>
            <a:endParaRPr lang="fr-FR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547257" y="1190707"/>
            <a:ext cx="8049482" cy="5167251"/>
            <a:chOff x="487318" y="1011582"/>
            <a:chExt cx="10732642" cy="5167251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7318" y="3695040"/>
              <a:ext cx="3296704" cy="2472529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3303" y="1011582"/>
              <a:ext cx="3282278" cy="2461709"/>
            </a:xfrm>
            <a:prstGeom prst="rect">
              <a:avLst/>
            </a:prstGeom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7497" y="1011582"/>
              <a:ext cx="3263705" cy="2447778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13769" y="3695040"/>
              <a:ext cx="3311129" cy="2483347"/>
            </a:xfrm>
            <a:prstGeom prst="rect">
              <a:avLst/>
            </a:prstGeom>
          </p:spPr>
        </p:pic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37682" y="1035514"/>
              <a:ext cx="3282278" cy="2461709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56255" y="3731053"/>
              <a:ext cx="3263705" cy="2447780"/>
            </a:xfrm>
            <a:prstGeom prst="rect">
              <a:avLst/>
            </a:prstGeom>
          </p:spPr>
        </p:pic>
      </p:grpSp>
      <p:sp>
        <p:nvSpPr>
          <p:cNvPr id="28" name="ZoneTexte 27"/>
          <p:cNvSpPr txBox="1"/>
          <p:nvPr/>
        </p:nvSpPr>
        <p:spPr>
          <a:xfrm>
            <a:off x="1203521" y="3197750"/>
            <a:ext cx="1972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 Narrow" pitchFamily="34" charset="0"/>
              </a:rPr>
              <a:t>©  Copyright 2015 Ciel &amp; Terre International</a:t>
            </a:r>
            <a:endParaRPr lang="fr-FR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96806" y="3197750"/>
            <a:ext cx="1972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 Narrow" pitchFamily="34" charset="0"/>
              </a:rPr>
              <a:t>©  Copyright 2015 Ciel &amp; Terre International</a:t>
            </a:r>
            <a:endParaRPr lang="fr-FR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795410" y="3244336"/>
            <a:ext cx="1972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 Narrow" pitchFamily="34" charset="0"/>
              </a:rPr>
              <a:t>©  Copyright 2015 Ciel &amp; Terre International</a:t>
            </a:r>
            <a:endParaRPr lang="fr-FR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223356" y="5916777"/>
            <a:ext cx="1972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 Narrow" pitchFamily="34" charset="0"/>
              </a:rPr>
              <a:t>©  Copyright 2015 Ciel &amp; Terre International</a:t>
            </a:r>
            <a:endParaRPr lang="fr-FR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4014764" y="5905959"/>
            <a:ext cx="1972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 Narrow" pitchFamily="34" charset="0"/>
              </a:rPr>
              <a:t>©  Copyright 2015 Ciel &amp; Terre International</a:t>
            </a:r>
            <a:endParaRPr lang="fr-FR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792375" y="5901452"/>
            <a:ext cx="1972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 Narrow" pitchFamily="34" charset="0"/>
              </a:rPr>
              <a:t>©  Copyright 2015 Ciel &amp; Terre International</a:t>
            </a:r>
            <a:endParaRPr lang="fr-FR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4" name="Rectangle 16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itre 1"/>
          <p:cNvSpPr txBox="1">
            <a:spLocks/>
          </p:cNvSpPr>
          <p:nvPr/>
        </p:nvSpPr>
        <p:spPr>
          <a:xfrm>
            <a:off x="457200" y="-714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组装平台</a:t>
            </a: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cs typeface="LilyUPC" pitchFamily="34" charset="-34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368" y="71414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198147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547664" y="142852"/>
            <a:ext cx="702486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0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锚固系统</a:t>
            </a:r>
            <a:endParaRPr lang="fr-FR" sz="40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24" name="Arrondir un rectangle avec un coin du même côté 23"/>
          <p:cNvSpPr/>
          <p:nvPr/>
        </p:nvSpPr>
        <p:spPr>
          <a:xfrm rot="10800000">
            <a:off x="-1" y="6675044"/>
            <a:ext cx="9684568" cy="42636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 smtClean="0">
              <a:solidFill>
                <a:schemeClr val="bg1"/>
              </a:solidFill>
              <a:latin typeface="Tw Cen MT Condensed" pitchFamily="34" charset="0"/>
              <a:ea typeface="Adobe Heiti Std R" pitchFamily="34" charset="-128"/>
              <a:cs typeface="LilyUPC" pitchFamily="34" charset="-34"/>
            </a:endParaRPr>
          </a:p>
        </p:txBody>
      </p:sp>
      <p:sp>
        <p:nvSpPr>
          <p:cNvPr id="33" name="Arrondir un rectangle avec un coin du même côté 24"/>
          <p:cNvSpPr/>
          <p:nvPr/>
        </p:nvSpPr>
        <p:spPr>
          <a:xfrm rot="5400000">
            <a:off x="2050267" y="-210145"/>
            <a:ext cx="767639" cy="4132951"/>
          </a:xfrm>
          <a:prstGeom prst="round2SameRect">
            <a:avLst>
              <a:gd name="adj1" fmla="val 0"/>
              <a:gd name="adj2" fmla="val 45591"/>
            </a:avLst>
          </a:prstGeom>
          <a:gradFill>
            <a:gsLst>
              <a:gs pos="0">
                <a:srgbClr val="9E812E">
                  <a:alpha val="73000"/>
                </a:srgbClr>
              </a:gs>
              <a:gs pos="100000">
                <a:srgbClr val="C3A038">
                  <a:alpha val="1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5" name="Arrondir un rectangle avec un coin du même côté 24"/>
          <p:cNvSpPr/>
          <p:nvPr/>
        </p:nvSpPr>
        <p:spPr>
          <a:xfrm rot="10800000">
            <a:off x="-396552" y="6569968"/>
            <a:ext cx="8928992" cy="576063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0A1D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190625" y="1558341"/>
            <a:ext cx="307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744D00"/>
                </a:solidFill>
                <a:latin typeface="+mj-lt"/>
              </a:rPr>
              <a:t>根据每个项目不同的现场条件设计不同的锚固系统</a:t>
            </a:r>
            <a:endParaRPr lang="en-US" sz="1600" b="1" dirty="0" smtClean="0">
              <a:solidFill>
                <a:srgbClr val="744D00"/>
              </a:solidFill>
              <a:latin typeface="+mj-lt"/>
            </a:endParaRPr>
          </a:p>
        </p:txBody>
      </p:sp>
      <p:grpSp>
        <p:nvGrpSpPr>
          <p:cNvPr id="144" name="Groupe 143"/>
          <p:cNvGrpSpPr/>
          <p:nvPr/>
        </p:nvGrpSpPr>
        <p:grpSpPr>
          <a:xfrm>
            <a:off x="4500562" y="2143116"/>
            <a:ext cx="2361990" cy="1440902"/>
            <a:chOff x="4238505" y="2031038"/>
            <a:chExt cx="2476650" cy="1440902"/>
          </a:xfrm>
        </p:grpSpPr>
        <p:grpSp>
          <p:nvGrpSpPr>
            <p:cNvPr id="140" name="Groupe 139"/>
            <p:cNvGrpSpPr/>
            <p:nvPr/>
          </p:nvGrpSpPr>
          <p:grpSpPr>
            <a:xfrm>
              <a:off x="4238505" y="2031038"/>
              <a:ext cx="1863223" cy="369332"/>
              <a:chOff x="4238505" y="2031038"/>
              <a:chExt cx="1863223" cy="369332"/>
            </a:xfrm>
          </p:grpSpPr>
          <p:sp>
            <p:nvSpPr>
              <p:cNvPr id="32" name="ZoneTexte 31"/>
              <p:cNvSpPr txBox="1"/>
              <p:nvPr/>
            </p:nvSpPr>
            <p:spPr>
              <a:xfrm>
                <a:off x="4538128" y="2031038"/>
                <a:ext cx="15636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>
                    <a:solidFill>
                      <a:srgbClr val="0070C0"/>
                    </a:solidFill>
                    <a:latin typeface="Tw Cen MT Condensed" pitchFamily="34" charset="0"/>
                    <a:ea typeface="Adobe Heiti Std R" pitchFamily="34" charset="-128"/>
                    <a:cs typeface="LilyUPC" pitchFamily="34" charset="-34"/>
                  </a:rPr>
                  <a:t>Floating</a:t>
                </a:r>
                <a:r>
                  <a:rPr lang="fr-FR" dirty="0" smtClean="0">
                    <a:solidFill>
                      <a:srgbClr val="0070C0"/>
                    </a:solidFill>
                    <a:latin typeface="Tw Cen MT Condensed" pitchFamily="34" charset="0"/>
                    <a:ea typeface="Adobe Heiti Std R" pitchFamily="34" charset="-128"/>
                    <a:cs typeface="LilyUPC" pitchFamily="34" charset="-34"/>
                  </a:rPr>
                  <a:t> </a:t>
                </a:r>
                <a:r>
                  <a:rPr lang="fr-FR" dirty="0" err="1" smtClean="0">
                    <a:solidFill>
                      <a:srgbClr val="0070C0"/>
                    </a:solidFill>
                    <a:latin typeface="Tw Cen MT Condensed" pitchFamily="34" charset="0"/>
                    <a:ea typeface="Adobe Heiti Std R" pitchFamily="34" charset="-128"/>
                    <a:cs typeface="LilyUPC" pitchFamily="34" charset="-34"/>
                  </a:rPr>
                  <a:t>platform</a:t>
                </a:r>
                <a:endParaRPr lang="fr-FR" dirty="0" smtClean="0">
                  <a:solidFill>
                    <a:srgbClr val="0070C0"/>
                  </a:solidFill>
                  <a:latin typeface="Swis721 LtEx BT" pitchFamily="34" charset="0"/>
                </a:endParaRPr>
              </a:p>
            </p:txBody>
          </p:sp>
          <p:sp>
            <p:nvSpPr>
              <p:cNvPr id="138" name="Ellipse 137"/>
              <p:cNvSpPr/>
              <p:nvPr/>
            </p:nvSpPr>
            <p:spPr>
              <a:xfrm>
                <a:off x="4238505" y="2102476"/>
                <a:ext cx="288032" cy="288032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C3A0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b="1" dirty="0" smtClean="0">
                    <a:solidFill>
                      <a:schemeClr val="tx1"/>
                    </a:solidFill>
                    <a:latin typeface="Swis721 LtEx BT"/>
                  </a:rPr>
                  <a:t>1</a:t>
                </a:r>
                <a:endParaRPr lang="fr-FR" sz="1600" b="1" dirty="0">
                  <a:solidFill>
                    <a:schemeClr val="tx1"/>
                  </a:solidFill>
                  <a:latin typeface="Swis721 LtEx BT"/>
                </a:endParaRPr>
              </a:p>
            </p:txBody>
          </p:sp>
        </p:grpSp>
        <p:sp>
          <p:nvSpPr>
            <p:cNvPr id="141" name="Ellipse 140"/>
            <p:cNvSpPr/>
            <p:nvPr/>
          </p:nvSpPr>
          <p:spPr>
            <a:xfrm>
              <a:off x="4463222" y="2888294"/>
              <a:ext cx="288032" cy="288032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C3A0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solidFill>
                    <a:schemeClr val="tx1"/>
                  </a:solidFill>
                  <a:latin typeface="Swis721 LtEx BT"/>
                </a:rPr>
                <a:t>2</a:t>
              </a:r>
              <a:endParaRPr lang="fr-FR" sz="1600" b="1" dirty="0">
                <a:solidFill>
                  <a:schemeClr val="tx1"/>
                </a:solidFill>
                <a:latin typeface="Swis721 LtEx BT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5961339" y="3102608"/>
              <a:ext cx="753816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0070C0"/>
                  </a:solidFill>
                  <a:latin typeface="Tw Cen MT Condensed" pitchFamily="34" charset="0"/>
                  <a:ea typeface="Adobe Heiti Std R" pitchFamily="34" charset="-128"/>
                  <a:cs typeface="LilyUPC" pitchFamily="34" charset="-34"/>
                </a:rPr>
                <a:t>Anchor</a:t>
              </a:r>
            </a:p>
          </p:txBody>
        </p:sp>
        <p:sp>
          <p:nvSpPr>
            <p:cNvPr id="142" name="Ellipse 141"/>
            <p:cNvSpPr/>
            <p:nvPr/>
          </p:nvSpPr>
          <p:spPr>
            <a:xfrm>
              <a:off x="5661716" y="3174046"/>
              <a:ext cx="288032" cy="288032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C3A0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solidFill>
                    <a:schemeClr val="tx1"/>
                  </a:solidFill>
                  <a:latin typeface="Swis721 LtEx BT"/>
                </a:rPr>
                <a:t>3</a:t>
              </a:r>
              <a:endParaRPr lang="fr-FR" sz="1600" b="1" dirty="0">
                <a:solidFill>
                  <a:schemeClr val="tx1"/>
                </a:solidFill>
                <a:latin typeface="Swis721 LtEx BT"/>
              </a:endParaRPr>
            </a:p>
          </p:txBody>
        </p:sp>
      </p:grpSp>
      <p:sp>
        <p:nvSpPr>
          <p:cNvPr id="2050" name="AutoShape 2" descr="http://img.nauticexpo.fr/images_ne/photo-m2/systemes-d-ancrage-pour-mouillages-permanents-ancres-a-vis-94964.jpg"/>
          <p:cNvSpPr>
            <a:spLocks noChangeAspect="1" noChangeArrowheads="1"/>
          </p:cNvSpPr>
          <p:nvPr/>
        </p:nvSpPr>
        <p:spPr bwMode="auto">
          <a:xfrm>
            <a:off x="155575" y="-1371600"/>
            <a:ext cx="16764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2" name="AutoShape 4" descr="http://img.nauticexpo.fr/images_ne/photo-m2/systemes-d-ancrage-pour-mouillages-permanents-ancres-a-vis-94964.jpg"/>
          <p:cNvSpPr>
            <a:spLocks noChangeAspect="1" noChangeArrowheads="1"/>
          </p:cNvSpPr>
          <p:nvPr/>
        </p:nvSpPr>
        <p:spPr bwMode="auto">
          <a:xfrm>
            <a:off x="155575" y="-1371600"/>
            <a:ext cx="16764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71414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" name="ZoneTexte 144"/>
          <p:cNvSpPr txBox="1"/>
          <p:nvPr/>
        </p:nvSpPr>
        <p:spPr>
          <a:xfrm>
            <a:off x="5000628" y="2928934"/>
            <a:ext cx="5715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  <a:latin typeface="Tw Cen MT Condensed" pitchFamily="34" charset="0"/>
                <a:ea typeface="Adobe Heiti Std R" pitchFamily="34" charset="-128"/>
                <a:cs typeface="LilyUPC" pitchFamily="34" charset="-34"/>
              </a:rPr>
              <a:t>Cable</a:t>
            </a:r>
            <a:endParaRPr lang="fr-FR" dirty="0" smtClean="0">
              <a:solidFill>
                <a:srgbClr val="0070C0"/>
              </a:solidFill>
              <a:latin typeface="Tw Cen MT Condensed" pitchFamily="34" charset="0"/>
              <a:ea typeface="Adobe Heiti Std R" pitchFamily="34" charset="-128"/>
              <a:cs typeface="LilyUPC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4118265"/>
            <a:ext cx="79533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" name="Arrondir un rectangle avec un coin du même côté 24"/>
          <p:cNvSpPr/>
          <p:nvPr/>
        </p:nvSpPr>
        <p:spPr>
          <a:xfrm rot="16200000">
            <a:off x="1556388" y="2027628"/>
            <a:ext cx="767639" cy="3880416"/>
          </a:xfrm>
          <a:prstGeom prst="round2SameRect">
            <a:avLst>
              <a:gd name="adj1" fmla="val 0"/>
              <a:gd name="adj2" fmla="val 45591"/>
            </a:avLst>
          </a:prstGeom>
          <a:gradFill>
            <a:gsLst>
              <a:gs pos="0">
                <a:srgbClr val="9E812E">
                  <a:alpha val="73000"/>
                </a:srgbClr>
              </a:gs>
              <a:gs pos="100000">
                <a:srgbClr val="C3A038">
                  <a:alpha val="1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4" name="Chord 3"/>
          <p:cNvSpPr/>
          <p:nvPr/>
        </p:nvSpPr>
        <p:spPr>
          <a:xfrm rot="20217414">
            <a:off x="4914380" y="405778"/>
            <a:ext cx="5137938" cy="5671843"/>
          </a:xfrm>
          <a:prstGeom prst="chord">
            <a:avLst>
              <a:gd name="adj1" fmla="val 2721892"/>
              <a:gd name="adj2" fmla="val 121948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33368" y="3687378"/>
            <a:ext cx="34621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744D00"/>
                </a:solidFill>
              </a:rPr>
              <a:t>两种锚固方式的组合</a:t>
            </a:r>
            <a:r>
              <a:rPr lang="en-US" altLang="ja-JP" sz="1600" b="1" dirty="0" smtClean="0">
                <a:solidFill>
                  <a:srgbClr val="744D00"/>
                </a:solidFill>
              </a:rPr>
              <a:t>: </a:t>
            </a:r>
            <a:r>
              <a:rPr lang="zh-CN" altLang="en-US" sz="1600" b="1" dirty="0" smtClean="0">
                <a:solidFill>
                  <a:srgbClr val="744D00"/>
                </a:solidFill>
              </a:rPr>
              <a:t>岸边锚固或水底锚固</a:t>
            </a:r>
            <a:endParaRPr lang="en-US" altLang="ja-JP" sz="1600" b="1" dirty="0">
              <a:solidFill>
                <a:srgbClr val="744D00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139" name="Image 1"/>
          <p:cNvPicPr/>
          <p:nvPr/>
        </p:nvPicPr>
        <p:blipFill>
          <a:blip r:embed="rId5" cstate="print"/>
          <a:srcRect l="15842" t="11941" r="14179" b="20993"/>
          <a:stretch>
            <a:fillRect/>
          </a:stretch>
        </p:blipFill>
        <p:spPr bwMode="auto">
          <a:xfrm>
            <a:off x="4358203" y="1118474"/>
            <a:ext cx="3838642" cy="323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Arrondir un rectangle avec un coin du même côté 24"/>
          <p:cNvSpPr/>
          <p:nvPr/>
        </p:nvSpPr>
        <p:spPr>
          <a:xfrm rot="5400000">
            <a:off x="6974246" y="3177237"/>
            <a:ext cx="767639" cy="3571868"/>
          </a:xfrm>
          <a:prstGeom prst="round2SameRect">
            <a:avLst>
              <a:gd name="adj1" fmla="val 0"/>
              <a:gd name="adj2" fmla="val 45591"/>
            </a:avLst>
          </a:prstGeom>
          <a:gradFill>
            <a:gsLst>
              <a:gs pos="0">
                <a:srgbClr val="9E812E">
                  <a:alpha val="73000"/>
                </a:srgbClr>
              </a:gs>
              <a:gs pos="100000">
                <a:srgbClr val="C3A038">
                  <a:alpha val="1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5877255" y="1188000"/>
            <a:ext cx="1071009" cy="200055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fr-FR" altLang="ja-JP" sz="1300" dirty="0" err="1">
                <a:solidFill>
                  <a:srgbClr val="002060"/>
                </a:solidFill>
              </a:rPr>
              <a:t>s</a:t>
            </a:r>
            <a:r>
              <a:rPr kumimoji="1" lang="fr-FR" altLang="ja-JP" sz="1300" dirty="0" err="1" smtClean="0">
                <a:solidFill>
                  <a:srgbClr val="002060"/>
                </a:solidFill>
              </a:rPr>
              <a:t>preader</a:t>
            </a:r>
            <a:r>
              <a:rPr kumimoji="1" lang="fr-FR" altLang="ja-JP" sz="1300" dirty="0" smtClean="0">
                <a:solidFill>
                  <a:srgbClr val="002060"/>
                </a:solidFill>
              </a:rPr>
              <a:t> bar</a:t>
            </a:r>
            <a:endParaRPr kumimoji="1" lang="ja-JP" altLang="en-US" sz="1300" dirty="0">
              <a:solidFill>
                <a:srgbClr val="00206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120000" y="1422000"/>
            <a:ext cx="796389" cy="200055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fr-FR" altLang="ja-JP" sz="1300" dirty="0" err="1" smtClean="0">
                <a:solidFill>
                  <a:srgbClr val="002060"/>
                </a:solidFill>
              </a:rPr>
              <a:t>chain</a:t>
            </a:r>
            <a:endParaRPr kumimoji="1" lang="ja-JP" altLang="en-US" sz="1300" dirty="0">
              <a:solidFill>
                <a:srgbClr val="002060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164288" y="2114526"/>
            <a:ext cx="796389" cy="200055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fr-FR" altLang="ja-JP" sz="1300" dirty="0" err="1" smtClean="0">
                <a:solidFill>
                  <a:srgbClr val="002060"/>
                </a:solidFill>
              </a:rPr>
              <a:t>cable</a:t>
            </a:r>
            <a:endParaRPr kumimoji="1" lang="ja-JP" altLang="en-US" sz="1300" dirty="0">
              <a:solidFill>
                <a:srgbClr val="00206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798650" y="2726980"/>
            <a:ext cx="877806" cy="200055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fr-FR" altLang="ja-JP" sz="1300" dirty="0" err="1" smtClean="0">
                <a:solidFill>
                  <a:srgbClr val="002060"/>
                </a:solidFill>
              </a:rPr>
              <a:t>anchor</a:t>
            </a:r>
            <a:endParaRPr kumimoji="1" lang="ja-JP" altLang="en-US" sz="1300" dirty="0">
              <a:solidFill>
                <a:srgbClr val="00206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995231" y="4687788"/>
            <a:ext cx="31487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744D00"/>
                </a:solidFill>
              </a:rPr>
              <a:t>我们的团队将为您们服务，帮助您们做出最佳方案</a:t>
            </a:r>
            <a:endParaRPr lang="en-US" altLang="ja-JP" sz="1600" b="1" dirty="0">
              <a:solidFill>
                <a:srgbClr val="744D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36" name="Moon 35"/>
          <p:cNvSpPr/>
          <p:nvPr/>
        </p:nvSpPr>
        <p:spPr>
          <a:xfrm rot="17942272">
            <a:off x="696351" y="3124749"/>
            <a:ext cx="1355222" cy="6563278"/>
          </a:xfrm>
          <a:prstGeom prst="moon">
            <a:avLst>
              <a:gd name="adj" fmla="val 24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Moon 36"/>
          <p:cNvSpPr/>
          <p:nvPr/>
        </p:nvSpPr>
        <p:spPr>
          <a:xfrm rot="17942272">
            <a:off x="979545" y="3094130"/>
            <a:ext cx="1405040" cy="6262623"/>
          </a:xfrm>
          <a:prstGeom prst="moon">
            <a:avLst>
              <a:gd name="adj" fmla="val 15421"/>
            </a:avLst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547664" y="148113"/>
            <a:ext cx="702486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0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锚固系统</a:t>
            </a:r>
            <a:endParaRPr lang="fr-FR" sz="40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24" name="Arrondir un rectangle avec un coin du même côté 23"/>
          <p:cNvSpPr/>
          <p:nvPr/>
        </p:nvSpPr>
        <p:spPr>
          <a:xfrm rot="10800000">
            <a:off x="-1" y="6675044"/>
            <a:ext cx="9684568" cy="42636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 smtClean="0">
              <a:solidFill>
                <a:schemeClr val="bg1"/>
              </a:solidFill>
              <a:latin typeface="Tw Cen MT Condensed" pitchFamily="34" charset="0"/>
              <a:ea typeface="Adobe Heiti Std R" pitchFamily="34" charset="-128"/>
              <a:cs typeface="LilyUPC" pitchFamily="34" charset="-34"/>
            </a:endParaRPr>
          </a:p>
        </p:txBody>
      </p:sp>
      <p:sp>
        <p:nvSpPr>
          <p:cNvPr id="25" name="Arrondir un rectangle avec un coin du même côté 24"/>
          <p:cNvSpPr/>
          <p:nvPr/>
        </p:nvSpPr>
        <p:spPr>
          <a:xfrm rot="10800000">
            <a:off x="-396552" y="6569968"/>
            <a:ext cx="8928992" cy="576063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0A1D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2050" name="AutoShape 2" descr="http://img.nauticexpo.fr/images_ne/photo-m2/systemes-d-ancrage-pour-mouillages-permanents-ancres-a-vis-94964.jpg"/>
          <p:cNvSpPr>
            <a:spLocks noChangeAspect="1" noChangeArrowheads="1"/>
          </p:cNvSpPr>
          <p:nvPr/>
        </p:nvSpPr>
        <p:spPr bwMode="auto">
          <a:xfrm>
            <a:off x="155575" y="-1371600"/>
            <a:ext cx="16764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52" name="AutoShape 4" descr="http://img.nauticexpo.fr/images_ne/photo-m2/systemes-d-ancrage-pour-mouillages-permanents-ancres-a-vis-94964.jpg"/>
          <p:cNvSpPr>
            <a:spLocks noChangeAspect="1" noChangeArrowheads="1"/>
          </p:cNvSpPr>
          <p:nvPr/>
        </p:nvSpPr>
        <p:spPr bwMode="auto">
          <a:xfrm>
            <a:off x="155575" y="-1371600"/>
            <a:ext cx="167640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76105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hord 3"/>
          <p:cNvSpPr/>
          <p:nvPr/>
        </p:nvSpPr>
        <p:spPr>
          <a:xfrm rot="20217414">
            <a:off x="4756990" y="175830"/>
            <a:ext cx="5137938" cy="5671843"/>
          </a:xfrm>
          <a:prstGeom prst="chord">
            <a:avLst>
              <a:gd name="adj1" fmla="val 2721892"/>
              <a:gd name="adj2" fmla="val 121948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60642" y="11429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水下安装</a:t>
            </a:r>
            <a:endParaRPr kumimoji="1"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0" y="3573016"/>
            <a:ext cx="1071009" cy="200055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300" dirty="0" smtClean="0">
                <a:solidFill>
                  <a:srgbClr val="002060"/>
                </a:solidFill>
              </a:rPr>
              <a:t>撑版</a:t>
            </a:r>
            <a:endParaRPr kumimoji="1" lang="ja-JP" altLang="en-US" sz="1300" dirty="0">
              <a:solidFill>
                <a:srgbClr val="002060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6372200" y="3573016"/>
            <a:ext cx="796389" cy="200055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300" dirty="0" smtClean="0">
                <a:solidFill>
                  <a:srgbClr val="002060"/>
                </a:solidFill>
              </a:rPr>
              <a:t>链条</a:t>
            </a:r>
            <a:endParaRPr kumimoji="1" lang="ja-JP" altLang="en-US" sz="1300" dirty="0">
              <a:solidFill>
                <a:srgbClr val="002060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2555776" y="3573016"/>
            <a:ext cx="796389" cy="200055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300" dirty="0" smtClean="0">
                <a:solidFill>
                  <a:srgbClr val="002060"/>
                </a:solidFill>
              </a:rPr>
              <a:t>钢丝绳</a:t>
            </a:r>
            <a:r>
              <a:rPr kumimoji="1" lang="en-US" altLang="zh-CN" sz="1300" dirty="0" smtClean="0">
                <a:solidFill>
                  <a:srgbClr val="002060"/>
                </a:solidFill>
              </a:rPr>
              <a:t>·</a:t>
            </a:r>
            <a:endParaRPr kumimoji="1" lang="ja-JP" altLang="en-US" sz="1300" dirty="0">
              <a:solidFill>
                <a:srgbClr val="00206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740352" y="3573016"/>
            <a:ext cx="877806" cy="200055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300" dirty="0" smtClean="0">
                <a:solidFill>
                  <a:srgbClr val="002060"/>
                </a:solidFill>
              </a:rPr>
              <a:t>锚固</a:t>
            </a:r>
            <a:endParaRPr kumimoji="1" lang="ja-JP" altLang="en-US" sz="1300" dirty="0">
              <a:solidFill>
                <a:srgbClr val="002060"/>
              </a:solidFill>
            </a:endParaRPr>
          </a:p>
        </p:txBody>
      </p:sp>
      <p:sp>
        <p:nvSpPr>
          <p:cNvPr id="36" name="Moon 35"/>
          <p:cNvSpPr/>
          <p:nvPr/>
        </p:nvSpPr>
        <p:spPr>
          <a:xfrm rot="17942272">
            <a:off x="696351" y="3124749"/>
            <a:ext cx="1355222" cy="6563278"/>
          </a:xfrm>
          <a:prstGeom prst="moon">
            <a:avLst>
              <a:gd name="adj" fmla="val 245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Moon 36"/>
          <p:cNvSpPr/>
          <p:nvPr/>
        </p:nvSpPr>
        <p:spPr>
          <a:xfrm rot="17942272">
            <a:off x="979545" y="3094130"/>
            <a:ext cx="1405040" cy="6262623"/>
          </a:xfrm>
          <a:prstGeom prst="moon">
            <a:avLst>
              <a:gd name="adj" fmla="val 15421"/>
            </a:avLst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8" name="图片 37" descr="anchoring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514994"/>
            <a:ext cx="1714512" cy="1452421"/>
          </a:xfrm>
          <a:prstGeom prst="rect">
            <a:avLst/>
          </a:prstGeom>
        </p:spPr>
      </p:pic>
      <p:pic>
        <p:nvPicPr>
          <p:cNvPr id="39" name="图片 38" descr="anchoring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1500174"/>
            <a:ext cx="1739764" cy="151501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703782" y="11429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岸上安装</a:t>
            </a:r>
            <a:endParaRPr kumimoji="1" lang="ja-JP" alt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23528" y="321297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安装设备</a:t>
            </a:r>
            <a:endParaRPr kumimoji="1" lang="ja-JP" altLang="en-US" dirty="0"/>
          </a:p>
        </p:txBody>
      </p:sp>
      <p:pic>
        <p:nvPicPr>
          <p:cNvPr id="42" name="图片 41" descr="hydraulic hamm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789040"/>
            <a:ext cx="1353334" cy="199741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51520" y="3573016"/>
            <a:ext cx="1071009" cy="200055"/>
          </a:xfrm>
          <a:prstGeom prst="rect">
            <a:avLst/>
          </a:prstGeom>
          <a:solidFill>
            <a:schemeClr val="bg1"/>
          </a:solidFill>
          <a:ln>
            <a:solidFill>
              <a:srgbClr val="009EE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zh-CN" altLang="en-US" sz="1300" dirty="0" smtClean="0">
                <a:solidFill>
                  <a:srgbClr val="002060"/>
                </a:solidFill>
              </a:rPr>
              <a:t>液压锤</a:t>
            </a:r>
            <a:endParaRPr kumimoji="1" lang="ja-JP" altLang="en-US" sz="1300" dirty="0">
              <a:solidFill>
                <a:srgbClr val="002060"/>
              </a:solidFill>
            </a:endParaRPr>
          </a:p>
        </p:txBody>
      </p:sp>
      <p:pic>
        <p:nvPicPr>
          <p:cNvPr id="45" name="图片 44" descr="钢丝绳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70" y="3929066"/>
            <a:ext cx="2000264" cy="18612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39952" y="32129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/>
              <a:t>锚固系统：镀锌钢</a:t>
            </a:r>
            <a:endParaRPr kumimoji="1" lang="ja-JP" altLang="en-US" dirty="0"/>
          </a:p>
        </p:txBody>
      </p:sp>
      <p:pic>
        <p:nvPicPr>
          <p:cNvPr id="48" name="图片 47" descr="spreader ba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3933056"/>
            <a:ext cx="1894954" cy="1853398"/>
          </a:xfrm>
          <a:prstGeom prst="rect">
            <a:avLst/>
          </a:prstGeom>
        </p:spPr>
      </p:pic>
      <p:pic>
        <p:nvPicPr>
          <p:cNvPr id="49" name="图片 48" descr="chai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176709">
            <a:off x="5708223" y="4970843"/>
            <a:ext cx="2469827" cy="262036"/>
          </a:xfrm>
          <a:prstGeom prst="rect">
            <a:avLst/>
          </a:prstGeom>
          <a:scene3d>
            <a:camera prst="orthographicFront">
              <a:rot lat="0" lon="0" rev="11400001"/>
            </a:camera>
            <a:lightRig rig="threePt" dir="t"/>
          </a:scene3d>
        </p:spPr>
      </p:pic>
      <p:pic>
        <p:nvPicPr>
          <p:cNvPr id="50" name="图片 49" descr="anchor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956376" y="3933056"/>
            <a:ext cx="474656" cy="20608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7171563" y="6531547"/>
            <a:ext cx="1972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>
                <a:solidFill>
                  <a:schemeClr val="bg1"/>
                </a:solidFill>
                <a:latin typeface="Arial Narrow" pitchFamily="34" charset="0"/>
              </a:rPr>
              <a:t>©  Copyright 2015 Ciel &amp; Terre International</a:t>
            </a:r>
            <a:endParaRPr lang="fr-FR" sz="11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2951819" y="645789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cap="all" dirty="0" smtClean="0">
                <a:solidFill>
                  <a:schemeClr val="bg1"/>
                </a:solidFill>
                <a:latin typeface="Tw Cen MT"/>
                <a:ea typeface="+mj-ea"/>
              </a:rPr>
              <a:t>CONFIDENTIAL</a:t>
            </a:r>
            <a:endParaRPr lang="ja-JP" altLang="en-US" sz="2000" cap="all" dirty="0">
              <a:solidFill>
                <a:schemeClr val="bg1"/>
              </a:solidFill>
              <a:latin typeface="Tw Cen MT"/>
              <a:ea typeface="+mj-ea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816" y="1023921"/>
            <a:ext cx="4510374" cy="58233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852430"/>
            <a:ext cx="3143272" cy="3005198"/>
          </a:xfrm>
          <a:prstGeom prst="rect">
            <a:avLst/>
          </a:prstGeom>
        </p:spPr>
      </p:pic>
      <p:pic>
        <p:nvPicPr>
          <p:cNvPr id="2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6380" y="3861497"/>
            <a:ext cx="3143272" cy="3067965"/>
          </a:xfrm>
          <a:prstGeom prst="rect">
            <a:avLst/>
          </a:prstGeom>
        </p:spPr>
      </p:pic>
      <p:sp>
        <p:nvSpPr>
          <p:cNvPr id="11" name="Rectangle 29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47664" y="148113"/>
            <a:ext cx="7024864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0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     通道方案</a:t>
            </a:r>
            <a:endParaRPr lang="fr-FR" sz="40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368" y="76105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896027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7429520" y="5500702"/>
            <a:ext cx="1714480" cy="928694"/>
          </a:xfrm>
          <a:prstGeom prst="rect">
            <a:avLst/>
          </a:pr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5572140"/>
            <a:ext cx="1256647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20688"/>
            <a:ext cx="9144000" cy="1872208"/>
          </a:xfrm>
          <a:prstGeom prst="rect">
            <a:avLst/>
          </a:prstGeom>
          <a:solidFill>
            <a:srgbClr val="FFFFFF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3528" y="833517"/>
            <a:ext cx="8820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C3A038"/>
                </a:solidFill>
                <a:latin typeface="+mn-ea"/>
                <a:cs typeface="LilyUPC" pitchFamily="34" charset="-34"/>
              </a:rPr>
              <a:t>适合各种环境条件的技术 </a:t>
            </a:r>
            <a:endParaRPr lang="en-US" altLang="zh-CN" sz="4000" b="1" dirty="0" smtClean="0">
              <a:solidFill>
                <a:srgbClr val="C3A038"/>
              </a:solidFill>
              <a:latin typeface="+mn-ea"/>
              <a:cs typeface="LilyUPC" pitchFamily="34" charset="-34"/>
            </a:endParaRPr>
          </a:p>
          <a:p>
            <a:pPr algn="r"/>
            <a:r>
              <a:rPr lang="zh-CN" altLang="en-US" sz="4000" b="1" dirty="0" smtClean="0">
                <a:solidFill>
                  <a:srgbClr val="C3A038"/>
                </a:solidFill>
                <a:latin typeface="+mn-ea"/>
                <a:cs typeface="LilyUPC" pitchFamily="34" charset="-34"/>
              </a:rPr>
              <a:t>无论是水上还是陆地</a:t>
            </a:r>
            <a:endParaRPr lang="en-US" sz="4000" b="1" dirty="0">
              <a:solidFill>
                <a:srgbClr val="744D00"/>
              </a:solidFill>
              <a:latin typeface="+mn-ea"/>
              <a:cs typeface="LilyUPC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61853" y="6661057"/>
            <a:ext cx="482146" cy="198904"/>
          </a:xfrm>
          <a:custGeom>
            <a:avLst/>
            <a:gdLst/>
            <a:ahLst/>
            <a:cxnLst/>
            <a:rect l="l" t="t" r="r" b="b"/>
            <a:pathLst>
              <a:path w="675004" h="225425">
                <a:moveTo>
                  <a:pt x="0" y="225005"/>
                </a:moveTo>
                <a:lnTo>
                  <a:pt x="675004" y="225005"/>
                </a:lnTo>
                <a:lnTo>
                  <a:pt x="675004" y="0"/>
                </a:lnTo>
                <a:lnTo>
                  <a:pt x="0" y="0"/>
                </a:lnTo>
                <a:lnTo>
                  <a:pt x="0" y="225005"/>
                </a:lnTo>
                <a:close/>
              </a:path>
            </a:pathLst>
          </a:custGeom>
          <a:solidFill>
            <a:srgbClr val="0076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61057"/>
            <a:ext cx="8661854" cy="198904"/>
          </a:xfrm>
          <a:custGeom>
            <a:avLst/>
            <a:gdLst/>
            <a:ahLst/>
            <a:cxnLst/>
            <a:rect l="l" t="t" r="r" b="b"/>
            <a:pathLst>
              <a:path w="12126595" h="225425">
                <a:moveTo>
                  <a:pt x="0" y="225005"/>
                </a:moveTo>
                <a:lnTo>
                  <a:pt x="12126595" y="225005"/>
                </a:lnTo>
                <a:lnTo>
                  <a:pt x="12126595" y="0"/>
                </a:lnTo>
                <a:lnTo>
                  <a:pt x="0" y="0"/>
                </a:lnTo>
                <a:lnTo>
                  <a:pt x="0" y="225005"/>
                </a:lnTo>
                <a:close/>
              </a:path>
            </a:pathLst>
          </a:custGeom>
          <a:solidFill>
            <a:srgbClr val="D1AA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43240" y="1000108"/>
            <a:ext cx="4177846" cy="918882"/>
          </a:xfrm>
          <a:custGeom>
            <a:avLst/>
            <a:gdLst/>
            <a:ahLst/>
            <a:cxnLst/>
            <a:rect l="l" t="t" r="r" b="b"/>
            <a:pathLst>
              <a:path w="5848985" h="1041400">
                <a:moveTo>
                  <a:pt x="0" y="1041400"/>
                </a:moveTo>
                <a:lnTo>
                  <a:pt x="5848565" y="1041400"/>
                </a:lnTo>
                <a:lnTo>
                  <a:pt x="5848565" y="0"/>
                </a:lnTo>
                <a:lnTo>
                  <a:pt x="0" y="0"/>
                </a:lnTo>
                <a:lnTo>
                  <a:pt x="0" y="1041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012252" y="940205"/>
            <a:ext cx="1488706" cy="612701"/>
          </a:xfrm>
          <a:prstGeom prst="rect">
            <a:avLst/>
          </a:prstGeom>
          <a:solidFill>
            <a:srgbClr val="D1AA69"/>
          </a:solidFill>
        </p:spPr>
        <p:txBody>
          <a:bodyPr vert="horz" wrap="square" lIns="0" tIns="27655" rIns="0" bIns="0" rtlCol="0">
            <a:spAutoFit/>
          </a:bodyPr>
          <a:lstStyle/>
          <a:p>
            <a:pPr algn="ctr">
              <a:lnSpc>
                <a:spcPts val="3274"/>
              </a:lnSpc>
              <a:spcBef>
                <a:spcPts val="218"/>
              </a:spcBef>
            </a:pPr>
            <a:r>
              <a:rPr sz="2800" b="1" spc="-78" dirty="0">
                <a:solidFill>
                  <a:srgbClr val="FFFFFF"/>
                </a:solidFill>
                <a:latin typeface="Arial"/>
                <a:cs typeface="Arial"/>
              </a:rPr>
              <a:t>44</a:t>
            </a:r>
            <a:r>
              <a:rPr sz="2800" b="1" spc="-29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6" dirty="0">
                <a:solidFill>
                  <a:srgbClr val="FFFFFF"/>
                </a:solidFill>
                <a:latin typeface="Arial"/>
                <a:cs typeface="Arial"/>
              </a:rPr>
              <a:t>MW</a:t>
            </a:r>
            <a:r>
              <a:rPr sz="1700" b="1" spc="-206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700">
              <a:latin typeface="Arial"/>
              <a:cs typeface="Arial"/>
            </a:endParaRP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105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已建和在建水面光伏项目</a:t>
            </a:r>
            <a:endParaRPr lang="en-US" altLang="zh-CN" sz="105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74797" y="3012756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7340" y="3012756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78855" y="3012756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04965" y="3012005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79941" y="4165931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86373" y="5327051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04772" y="4165931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11195" y="5327051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4797" y="1793657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13771" y="1793657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37315" y="4157997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43737" y="5319105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77567" y="4157997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01110" y="4161594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83998" y="5319105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37315" y="3012005"/>
            <a:ext cx="1290411" cy="1099297"/>
          </a:xfrm>
          <a:custGeom>
            <a:avLst/>
            <a:gdLst/>
            <a:ahLst/>
            <a:cxnLst/>
            <a:rect l="l" t="t" r="r" b="b"/>
            <a:pathLst>
              <a:path w="1806575" h="1245870">
                <a:moveTo>
                  <a:pt x="0" y="1245603"/>
                </a:moveTo>
                <a:lnTo>
                  <a:pt x="1806486" y="1245603"/>
                </a:lnTo>
                <a:lnTo>
                  <a:pt x="1806486" y="0"/>
                </a:lnTo>
                <a:lnTo>
                  <a:pt x="0" y="0"/>
                </a:lnTo>
                <a:lnTo>
                  <a:pt x="0" y="12456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74797" y="3012767"/>
            <a:ext cx="1290347" cy="8894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06695" y="3012767"/>
            <a:ext cx="1290347" cy="889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38593" y="3012767"/>
            <a:ext cx="1290347" cy="8894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92970" y="3012767"/>
            <a:ext cx="1274944" cy="8894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03677" y="3012018"/>
            <a:ext cx="1290347" cy="8894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43737" y="5319105"/>
            <a:ext cx="1290347" cy="8894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765726" y="3963384"/>
            <a:ext cx="74839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35" dirty="0">
                <a:solidFill>
                  <a:srgbClr val="424142"/>
                </a:solidFill>
                <a:latin typeface="Verdana"/>
                <a:cs typeface="Verdana"/>
              </a:rPr>
              <a:t>OKEGAWA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206" dirty="0">
                <a:solidFill>
                  <a:srgbClr val="424142"/>
                </a:solidFill>
                <a:latin typeface="Verdana"/>
                <a:cs typeface="Verdana"/>
              </a:rPr>
              <a:t>1           </a:t>
            </a:r>
            <a:r>
              <a:rPr sz="600" spc="-89" dirty="0">
                <a:solidFill>
                  <a:srgbClr val="424142"/>
                </a:solidFill>
                <a:latin typeface="Verdana"/>
                <a:cs typeface="Verdana"/>
              </a:rPr>
              <a:t>180</a:t>
            </a:r>
            <a:r>
              <a:rPr sz="600" spc="-128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72185" y="5116514"/>
            <a:ext cx="95703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43" dirty="0">
                <a:solidFill>
                  <a:srgbClr val="424142"/>
                </a:solidFill>
                <a:latin typeface="Verdana"/>
                <a:cs typeface="Verdana"/>
              </a:rPr>
              <a:t>SHEEPLANDS, </a:t>
            </a:r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UK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35" dirty="0">
                <a:solidFill>
                  <a:srgbClr val="424142"/>
                </a:solidFill>
                <a:latin typeface="Verdana"/>
                <a:cs typeface="Verdana"/>
              </a:rPr>
              <a:t>200</a:t>
            </a:r>
            <a:r>
              <a:rPr sz="600" spc="-128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778644" y="6223835"/>
            <a:ext cx="81325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ORLANDO, </a:t>
            </a:r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USA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5</a:t>
            </a:r>
            <a:r>
              <a:rPr sz="600" spc="-152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  <a:p>
            <a:pPr marL="9877"/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(extension </a:t>
            </a:r>
            <a:r>
              <a:rPr sz="600" spc="-27" dirty="0">
                <a:solidFill>
                  <a:srgbClr val="424142"/>
                </a:solidFill>
                <a:latin typeface="Verdana"/>
                <a:cs typeface="Verdana"/>
              </a:rPr>
              <a:t>900</a:t>
            </a:r>
            <a:r>
              <a:rPr sz="600" spc="-159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51" dirty="0">
                <a:solidFill>
                  <a:srgbClr val="424142"/>
                </a:solidFill>
                <a:latin typeface="Verdana"/>
                <a:cs typeface="Verdana"/>
              </a:rPr>
              <a:t>kWp)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97052" y="5116514"/>
            <a:ext cx="81098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POLYBELL, UK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109" dirty="0">
                <a:solidFill>
                  <a:srgbClr val="424142"/>
                </a:solidFill>
                <a:latin typeface="Verdana"/>
                <a:cs typeface="Verdana"/>
              </a:rPr>
              <a:t>471</a:t>
            </a:r>
            <a:r>
              <a:rPr sz="600" spc="-163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03512" y="6223835"/>
            <a:ext cx="73251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43" dirty="0">
                <a:solidFill>
                  <a:srgbClr val="424142"/>
                </a:solidFill>
                <a:latin typeface="Verdana"/>
                <a:cs typeface="Verdana"/>
              </a:rPr>
              <a:t>KUNDE, </a:t>
            </a:r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USA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113" dirty="0">
                <a:solidFill>
                  <a:srgbClr val="424142"/>
                </a:solidFill>
                <a:latin typeface="Verdana"/>
                <a:cs typeface="Verdana"/>
              </a:rPr>
              <a:t>10</a:t>
            </a:r>
            <a:r>
              <a:rPr sz="600" spc="-144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  <a:p>
            <a:pPr marL="9877"/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(extension </a:t>
            </a:r>
            <a:r>
              <a:rPr sz="600" spc="-47" dirty="0">
                <a:solidFill>
                  <a:srgbClr val="424142"/>
                </a:solidFill>
                <a:latin typeface="Verdana"/>
                <a:cs typeface="Verdana"/>
              </a:rPr>
              <a:t>744</a:t>
            </a:r>
            <a:r>
              <a:rPr sz="600" spc="-152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51" dirty="0">
                <a:solidFill>
                  <a:srgbClr val="424142"/>
                </a:solidFill>
                <a:latin typeface="Verdana"/>
                <a:cs typeface="Verdana"/>
              </a:rPr>
              <a:t>kWp)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92318" y="2744268"/>
            <a:ext cx="123099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4" dirty="0">
                <a:solidFill>
                  <a:srgbClr val="424142"/>
                </a:solidFill>
                <a:latin typeface="Verdana"/>
                <a:cs typeface="Verdana"/>
              </a:rPr>
              <a:t>O</a:t>
            </a:r>
            <a:r>
              <a:rPr sz="600" spc="-74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5" dirty="0">
                <a:solidFill>
                  <a:srgbClr val="424142"/>
                </a:solidFill>
                <a:latin typeface="Verdana"/>
                <a:cs typeface="Verdana"/>
              </a:rPr>
              <a:t>CHANG,</a:t>
            </a:r>
            <a:r>
              <a:rPr sz="600" spc="-74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SOUTH</a:t>
            </a:r>
            <a:r>
              <a:rPr sz="600" spc="-74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5" dirty="0">
                <a:solidFill>
                  <a:srgbClr val="424142"/>
                </a:solidFill>
                <a:latin typeface="Verdana"/>
                <a:cs typeface="Verdana"/>
              </a:rPr>
              <a:t>KOREA</a:t>
            </a:r>
            <a:r>
              <a:rPr sz="600" spc="-74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</a:t>
            </a:r>
            <a:r>
              <a:rPr sz="600" spc="-74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495</a:t>
            </a:r>
            <a:r>
              <a:rPr sz="600" spc="-74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631265" y="2744268"/>
            <a:ext cx="119470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47" dirty="0">
                <a:solidFill>
                  <a:srgbClr val="424142"/>
                </a:solidFill>
                <a:latin typeface="Verdana"/>
                <a:cs typeface="Verdana"/>
              </a:rPr>
              <a:t>SUNGAI </a:t>
            </a:r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LABU, MALAYSIA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89" dirty="0">
                <a:solidFill>
                  <a:srgbClr val="424142"/>
                </a:solidFill>
                <a:latin typeface="Verdana"/>
                <a:cs typeface="Verdana"/>
              </a:rPr>
              <a:t>108</a:t>
            </a:r>
            <a:r>
              <a:rPr sz="600" spc="-167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29612" y="5108625"/>
            <a:ext cx="81733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43" dirty="0">
                <a:solidFill>
                  <a:srgbClr val="424142"/>
                </a:solidFill>
                <a:latin typeface="Verdana"/>
                <a:cs typeface="Verdana"/>
              </a:rPr>
              <a:t>GODLEY, </a:t>
            </a:r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UK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58" dirty="0">
                <a:solidFill>
                  <a:srgbClr val="424142"/>
                </a:solidFill>
                <a:latin typeface="Verdana"/>
                <a:cs typeface="Verdana"/>
              </a:rPr>
              <a:t>2 </a:t>
            </a:r>
            <a:r>
              <a:rPr sz="600" spc="-97" dirty="0">
                <a:solidFill>
                  <a:srgbClr val="424142"/>
                </a:solidFill>
                <a:latin typeface="Verdana"/>
                <a:cs typeface="Verdana"/>
              </a:rPr>
              <a:t>991</a:t>
            </a:r>
            <a:r>
              <a:rPr sz="600" spc="-171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636071" y="6269734"/>
            <a:ext cx="99513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47" dirty="0">
                <a:solidFill>
                  <a:srgbClr val="424142"/>
                </a:solidFill>
                <a:latin typeface="Verdana"/>
                <a:cs typeface="Verdana"/>
              </a:rPr>
              <a:t>BALBINA, </a:t>
            </a:r>
            <a:r>
              <a:rPr sz="600" spc="-51" dirty="0">
                <a:solidFill>
                  <a:srgbClr val="424142"/>
                </a:solidFill>
                <a:latin typeface="Verdana"/>
                <a:cs typeface="Verdana"/>
              </a:rPr>
              <a:t>BRAZIL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 </a:t>
            </a:r>
            <a:r>
              <a:rPr sz="600" spc="-47" dirty="0">
                <a:solidFill>
                  <a:srgbClr val="424142"/>
                </a:solidFill>
                <a:latin typeface="Verdana"/>
                <a:cs typeface="Verdana"/>
              </a:rPr>
              <a:t>4992</a:t>
            </a:r>
            <a:r>
              <a:rPr sz="600" spc="-93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069865" y="5108625"/>
            <a:ext cx="106135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PONTECORVO, </a:t>
            </a:r>
            <a:r>
              <a:rPr sz="600" spc="-58" dirty="0">
                <a:solidFill>
                  <a:srgbClr val="424142"/>
                </a:solidFill>
                <a:latin typeface="Verdana"/>
                <a:cs typeface="Verdana"/>
              </a:rPr>
              <a:t>ITALY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51" dirty="0">
                <a:solidFill>
                  <a:srgbClr val="424142"/>
                </a:solidFill>
                <a:latin typeface="Verdana"/>
                <a:cs typeface="Verdana"/>
              </a:rPr>
              <a:t>343</a:t>
            </a:r>
            <a:r>
              <a:rPr sz="600" spc="-159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493426" y="5112211"/>
            <a:ext cx="69668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43" dirty="0">
                <a:solidFill>
                  <a:srgbClr val="424142"/>
                </a:solidFill>
                <a:latin typeface="Verdana"/>
                <a:cs typeface="Verdana"/>
              </a:rPr>
              <a:t>QE2,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UK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 - </a:t>
            </a:r>
            <a:r>
              <a:rPr sz="600" spc="-35" dirty="0">
                <a:solidFill>
                  <a:srgbClr val="424142"/>
                </a:solidFill>
                <a:latin typeface="Verdana"/>
                <a:cs typeface="Verdana"/>
              </a:rPr>
              <a:t>6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54" dirty="0">
                <a:solidFill>
                  <a:srgbClr val="424142"/>
                </a:solidFill>
                <a:latin typeface="Verdana"/>
                <a:cs typeface="Verdana"/>
              </a:rPr>
              <a:t>338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76324" y="6269734"/>
            <a:ext cx="117565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SOBRADINHO, </a:t>
            </a:r>
            <a:r>
              <a:rPr sz="600" spc="-51" dirty="0">
                <a:solidFill>
                  <a:srgbClr val="424142"/>
                </a:solidFill>
                <a:latin typeface="Verdana"/>
                <a:cs typeface="Verdana"/>
              </a:rPr>
              <a:t>BRAZIL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4 </a:t>
            </a:r>
            <a:r>
              <a:rPr sz="600" spc="-47" dirty="0">
                <a:solidFill>
                  <a:srgbClr val="424142"/>
                </a:solidFill>
                <a:latin typeface="Verdana"/>
                <a:cs typeface="Verdana"/>
              </a:rPr>
              <a:t>992</a:t>
            </a:r>
            <a:r>
              <a:rPr sz="600" spc="-148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68631" y="3963384"/>
            <a:ext cx="76290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UMENOKI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78" dirty="0">
                <a:solidFill>
                  <a:srgbClr val="424142"/>
                </a:solidFill>
                <a:latin typeface="Verdana"/>
                <a:cs typeface="Verdana"/>
              </a:rPr>
              <a:t>7 </a:t>
            </a:r>
            <a:r>
              <a:rPr sz="600" spc="-27" dirty="0">
                <a:solidFill>
                  <a:srgbClr val="424142"/>
                </a:solidFill>
                <a:latin typeface="Verdana"/>
                <a:cs typeface="Verdana"/>
              </a:rPr>
              <a:t>500</a:t>
            </a:r>
            <a:r>
              <a:rPr sz="600" spc="-132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494732" y="3962667"/>
            <a:ext cx="83003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47" dirty="0">
                <a:solidFill>
                  <a:srgbClr val="424142"/>
                </a:solidFill>
                <a:latin typeface="Verdana"/>
                <a:cs typeface="Verdana"/>
              </a:rPr>
              <a:t>SOHARA-IKE </a:t>
            </a:r>
            <a:r>
              <a:rPr sz="600" spc="-70" dirty="0">
                <a:solidFill>
                  <a:srgbClr val="424142"/>
                </a:solidFill>
                <a:latin typeface="Verdana"/>
                <a:cs typeface="Verdana"/>
              </a:rPr>
              <a:t>-2 </a:t>
            </a:r>
            <a:r>
              <a:rPr sz="600" spc="-47" dirty="0">
                <a:solidFill>
                  <a:srgbClr val="424142"/>
                </a:solidFill>
                <a:latin typeface="Verdana"/>
                <a:cs typeface="Verdana"/>
              </a:rPr>
              <a:t>398</a:t>
            </a:r>
            <a:r>
              <a:rPr sz="600" spc="-144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197125" y="3963384"/>
            <a:ext cx="76381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43" dirty="0">
                <a:solidFill>
                  <a:srgbClr val="424142"/>
                </a:solidFill>
                <a:latin typeface="Verdana"/>
                <a:cs typeface="Verdana"/>
              </a:rPr>
              <a:t>MAENO-IKE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39" dirty="0">
                <a:solidFill>
                  <a:srgbClr val="424142"/>
                </a:solidFill>
                <a:latin typeface="Verdana"/>
                <a:cs typeface="Verdana"/>
              </a:rPr>
              <a:t>848</a:t>
            </a:r>
            <a:r>
              <a:rPr sz="600" spc="-105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629685" y="3963384"/>
            <a:ext cx="749754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600" spc="-54" dirty="0">
                <a:solidFill>
                  <a:srgbClr val="424142"/>
                </a:solidFill>
                <a:latin typeface="Verdana"/>
                <a:cs typeface="Verdana"/>
              </a:rPr>
              <a:t>KATO-SHI </a:t>
            </a:r>
            <a:r>
              <a:rPr sz="600" spc="-82" dirty="0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58" dirty="0">
                <a:solidFill>
                  <a:srgbClr val="424142"/>
                </a:solidFill>
                <a:latin typeface="Verdana"/>
                <a:cs typeface="Verdana"/>
              </a:rPr>
              <a:t>2 </a:t>
            </a:r>
            <a:r>
              <a:rPr sz="600" spc="-47" dirty="0">
                <a:solidFill>
                  <a:srgbClr val="424142"/>
                </a:solidFill>
                <a:latin typeface="Verdana"/>
                <a:cs typeface="Verdana"/>
              </a:rPr>
              <a:t>870</a:t>
            </a:r>
            <a:r>
              <a:rPr sz="600" spc="-124" dirty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31" dirty="0">
                <a:solidFill>
                  <a:srgbClr val="424142"/>
                </a:solidFill>
                <a:latin typeface="Verdana"/>
                <a:cs typeface="Verdana"/>
              </a:rPr>
              <a:t>kWp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213771" y="5327051"/>
            <a:ext cx="1290338" cy="8894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74797" y="4170279"/>
            <a:ext cx="1290347" cy="8894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81229" y="5331387"/>
            <a:ext cx="1290347" cy="8814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204772" y="4161605"/>
            <a:ext cx="1290347" cy="8894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37314" y="4162333"/>
            <a:ext cx="1290347" cy="8894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077567" y="4162333"/>
            <a:ext cx="1290338" cy="8894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501109" y="4165942"/>
            <a:ext cx="1290347" cy="88941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83998" y="5323442"/>
            <a:ext cx="1290347" cy="8894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52631" y="3046796"/>
            <a:ext cx="1290411" cy="279492"/>
          </a:xfrm>
          <a:prstGeom prst="rect">
            <a:avLst/>
          </a:prstGeom>
          <a:solidFill>
            <a:srgbClr val="0367AD"/>
          </a:solidFill>
        </p:spPr>
        <p:txBody>
          <a:bodyPr vert="horz" wrap="square" lIns="0" tIns="2469" rIns="0" bIns="0" rtlCol="0">
            <a:spAutoFit/>
          </a:bodyPr>
          <a:lstStyle/>
          <a:p>
            <a:pPr marL="443468"/>
            <a:r>
              <a:rPr lang="zh-CN" altLang="en-US" b="1" spc="-241" dirty="0" smtClean="0">
                <a:solidFill>
                  <a:srgbClr val="FFFFFF"/>
                </a:solidFill>
                <a:latin typeface="Arial"/>
                <a:cs typeface="Arial"/>
              </a:rPr>
              <a:t>日本</a:t>
            </a:r>
            <a:endParaRPr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33647" y="4165942"/>
            <a:ext cx="1290411" cy="276999"/>
          </a:xfrm>
          <a:prstGeom prst="rect">
            <a:avLst/>
          </a:prstGeom>
          <a:solidFill>
            <a:srgbClr val="0367AD"/>
          </a:solidFill>
        </p:spPr>
        <p:txBody>
          <a:bodyPr vert="horz" wrap="square" lIns="0" tIns="0" rIns="0" bIns="0" rtlCol="0">
            <a:spAutoFit/>
          </a:bodyPr>
          <a:lstStyle/>
          <a:p>
            <a:pPr marL="368403">
              <a:spcBef>
                <a:spcPts val="4"/>
              </a:spcBef>
            </a:pPr>
            <a:r>
              <a:rPr lang="zh-CN" altLang="en-US" b="1" spc="8" dirty="0" smtClean="0">
                <a:solidFill>
                  <a:srgbClr val="FFFFFF"/>
                </a:solidFill>
                <a:latin typeface="Arial"/>
                <a:cs typeface="Arial"/>
              </a:rPr>
              <a:t>欧洲</a:t>
            </a:r>
            <a:endParaRPr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30427" y="5334307"/>
            <a:ext cx="1290411" cy="277997"/>
          </a:xfrm>
          <a:prstGeom prst="rect">
            <a:avLst/>
          </a:prstGeom>
          <a:solidFill>
            <a:srgbClr val="0367AD"/>
          </a:solidFill>
        </p:spPr>
        <p:txBody>
          <a:bodyPr vert="horz" wrap="square" lIns="0" tIns="988" rIns="0" bIns="0" rtlCol="0">
            <a:spAutoFit/>
          </a:bodyPr>
          <a:lstStyle/>
          <a:p>
            <a:pPr marL="258278"/>
            <a:r>
              <a:rPr lang="zh-CN" altLang="en-US" b="1" spc="35" dirty="0" smtClean="0">
                <a:solidFill>
                  <a:srgbClr val="FFFFFF"/>
                </a:solidFill>
                <a:latin typeface="Arial"/>
                <a:cs typeface="Arial"/>
              </a:rPr>
              <a:t>  美洲</a:t>
            </a:r>
            <a:endParaRPr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29139" y="1793667"/>
            <a:ext cx="1290411" cy="281985"/>
          </a:xfrm>
          <a:prstGeom prst="rect">
            <a:avLst/>
          </a:prstGeom>
          <a:solidFill>
            <a:srgbClr val="0367AD"/>
          </a:solidFill>
        </p:spPr>
        <p:txBody>
          <a:bodyPr vert="horz" wrap="square" lIns="0" tIns="4938" rIns="0" bIns="0" rtlCol="0">
            <a:spAutoFit/>
          </a:bodyPr>
          <a:lstStyle/>
          <a:p>
            <a:pPr marL="9383" algn="ctr"/>
            <a:r>
              <a:rPr lang="zh-CN" altLang="en-US" b="1" spc="82" dirty="0" smtClean="0">
                <a:solidFill>
                  <a:srgbClr val="FFFFFF"/>
                </a:solidFill>
                <a:latin typeface="Arial"/>
                <a:cs typeface="Arial"/>
              </a:rPr>
              <a:t>亚洲</a:t>
            </a:r>
            <a:endParaRPr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200010" y="1793661"/>
            <a:ext cx="1290347" cy="88940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38984" y="1793661"/>
            <a:ext cx="1290338" cy="88940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572000" y="932474"/>
            <a:ext cx="1290411" cy="555065"/>
          </a:xfrm>
          <a:prstGeom prst="rect">
            <a:avLst/>
          </a:prstGeom>
          <a:solidFill>
            <a:srgbClr val="D1AA69"/>
          </a:solidFill>
        </p:spPr>
        <p:txBody>
          <a:bodyPr vert="horz" wrap="square" lIns="0" tIns="16297" rIns="0" bIns="0" rtlCol="0">
            <a:spAutoFit/>
          </a:bodyPr>
          <a:lstStyle/>
          <a:p>
            <a:pPr algn="ctr">
              <a:lnSpc>
                <a:spcPts val="3274"/>
              </a:lnSpc>
              <a:spcBef>
                <a:spcPts val="128"/>
              </a:spcBef>
            </a:pPr>
            <a:r>
              <a:rPr sz="2800" b="1" spc="-74">
                <a:solidFill>
                  <a:srgbClr val="FFFFFF"/>
                </a:solidFill>
                <a:latin typeface="Arial"/>
                <a:cs typeface="Arial"/>
              </a:rPr>
              <a:t>42</a:t>
            </a:r>
            <a:r>
              <a:rPr sz="2800" b="1" spc="-31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zh-CN" altLang="en-US" sz="2200" b="1" spc="39" dirty="0" smtClean="0">
                <a:solidFill>
                  <a:srgbClr val="FFFFFF"/>
                </a:solidFill>
                <a:latin typeface="Arial"/>
                <a:cs typeface="Arial"/>
              </a:rPr>
              <a:t>项目</a:t>
            </a:r>
            <a:endParaRPr sz="2200">
              <a:latin typeface="Arial"/>
              <a:cs typeface="Arial"/>
            </a:endParaRPr>
          </a:p>
          <a:p>
            <a:pPr algn="ctr">
              <a:lnSpc>
                <a:spcPts val="941"/>
              </a:lnSpc>
            </a:pPr>
            <a:r>
              <a:rPr lang="zh-CN" altLang="en-US" sz="1050" b="1" dirty="0" smtClean="0">
                <a:solidFill>
                  <a:schemeClr val="bg1"/>
                </a:solidFill>
                <a:latin typeface="Arial"/>
                <a:cs typeface="Arial"/>
              </a:rPr>
              <a:t>已完成</a:t>
            </a:r>
            <a:endParaRPr sz="105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xfrm>
            <a:off x="6553200" y="6356350"/>
            <a:ext cx="2133600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fld id="{81D60167-4931-47E6-BA6A-407CBD079E47}" type="slidenum">
              <a:rPr/>
              <a:pPr/>
              <a:t>18</a:t>
            </a:fld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639307" y="928440"/>
            <a:ext cx="1290411" cy="624169"/>
          </a:xfrm>
          <a:prstGeom prst="rect">
            <a:avLst/>
          </a:prstGeom>
          <a:solidFill>
            <a:srgbClr val="D1AA69"/>
          </a:solidFill>
        </p:spPr>
        <p:txBody>
          <a:bodyPr vert="horz" wrap="square" lIns="0" tIns="39013" rIns="0" bIns="0" rtlCol="0">
            <a:spAutoFit/>
          </a:bodyPr>
          <a:lstStyle/>
          <a:p>
            <a:pPr marL="28643">
              <a:lnSpc>
                <a:spcPts val="3270"/>
              </a:lnSpc>
              <a:spcBef>
                <a:spcPts val="307"/>
              </a:spcBef>
            </a:pPr>
            <a:r>
              <a:rPr sz="2800" b="1" spc="-8" dirty="0">
                <a:solidFill>
                  <a:srgbClr val="FFFFFF"/>
                </a:solidFill>
                <a:latin typeface="Century Gothic"/>
                <a:cs typeface="Century Gothic"/>
              </a:rPr>
              <a:t>+</a:t>
            </a:r>
            <a:r>
              <a:rPr sz="2800" b="1" spc="-8" dirty="0">
                <a:solidFill>
                  <a:srgbClr val="FFFFFF"/>
                </a:solidFill>
                <a:latin typeface="Arial"/>
                <a:cs typeface="Arial"/>
              </a:rPr>
              <a:t>80</a:t>
            </a:r>
            <a:r>
              <a:rPr sz="2800" b="1" spc="-29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b="1" spc="-206" dirty="0">
                <a:solidFill>
                  <a:srgbClr val="FFFFFF"/>
                </a:solidFill>
                <a:latin typeface="Arial"/>
                <a:cs typeface="Arial"/>
              </a:rPr>
              <a:t>MW</a:t>
            </a:r>
            <a:r>
              <a:rPr sz="1700" b="1" spc="-206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700">
              <a:latin typeface="Arial"/>
              <a:cs typeface="Arial"/>
            </a:endParaRP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105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在施工中</a:t>
            </a:r>
            <a:endParaRPr lang="fr-FR" sz="1050" dirty="0" smtClean="0">
              <a:solidFill>
                <a:schemeClr val="bg1"/>
              </a:solidFill>
              <a:latin typeface="Tw Cen MT Condensed" pitchFamily="34" charset="0"/>
              <a:ea typeface="Adobe Heiti Std R" pitchFamily="34" charset="-128"/>
              <a:cs typeface="LilyUPC" pitchFamily="34" charset="-34"/>
            </a:endParaRPr>
          </a:p>
        </p:txBody>
      </p:sp>
      <p:sp>
        <p:nvSpPr>
          <p:cNvPr id="62" name="Rectangle 12"/>
          <p:cNvSpPr/>
          <p:nvPr/>
        </p:nvSpPr>
        <p:spPr>
          <a:xfrm>
            <a:off x="0" y="-24"/>
            <a:ext cx="9144000" cy="857256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项目概观</a:t>
            </a:r>
            <a:endParaRPr lang="fr-FR" sz="4400" b="1" dirty="0"/>
          </a:p>
        </p:txBody>
      </p:sp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51521" y="122902"/>
            <a:ext cx="1008112" cy="63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图片 19" descr="P60706-14502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785918" y="1800275"/>
            <a:ext cx="1285853" cy="928694"/>
          </a:xfrm>
          <a:prstGeom prst="rect">
            <a:avLst/>
          </a:prstGeom>
        </p:spPr>
      </p:pic>
      <p:sp>
        <p:nvSpPr>
          <p:cNvPr id="65" name="object 35"/>
          <p:cNvSpPr txBox="1"/>
          <p:nvPr/>
        </p:nvSpPr>
        <p:spPr>
          <a:xfrm>
            <a:off x="1805627" y="2765163"/>
            <a:ext cx="1194706" cy="92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lang="en-US" sz="600" spc="-47" dirty="0" smtClean="0">
                <a:solidFill>
                  <a:srgbClr val="424142"/>
                </a:solidFill>
                <a:latin typeface="Verdana"/>
                <a:cs typeface="Verdana"/>
              </a:rPr>
              <a:t>PEI COUNTRY</a:t>
            </a:r>
            <a:r>
              <a:rPr sz="600" spc="-39" smtClean="0">
                <a:solidFill>
                  <a:srgbClr val="424142"/>
                </a:solidFill>
                <a:latin typeface="Verdana"/>
                <a:cs typeface="Verdana"/>
              </a:rPr>
              <a:t>, </a:t>
            </a:r>
            <a:r>
              <a:rPr lang="en-US" sz="600" spc="-39" dirty="0" smtClean="0">
                <a:solidFill>
                  <a:srgbClr val="424142"/>
                </a:solidFill>
                <a:latin typeface="Verdana"/>
                <a:cs typeface="Verdana"/>
              </a:rPr>
              <a:t>CHINA</a:t>
            </a:r>
            <a:r>
              <a:rPr sz="600" spc="-39" smtClean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sz="600" spc="-82">
                <a:solidFill>
                  <a:srgbClr val="424142"/>
                </a:solidFill>
                <a:latin typeface="Verdana"/>
                <a:cs typeface="Verdana"/>
              </a:rPr>
              <a:t>- </a:t>
            </a:r>
            <a:r>
              <a:rPr sz="600" spc="-89" smtClean="0">
                <a:solidFill>
                  <a:srgbClr val="424142"/>
                </a:solidFill>
                <a:latin typeface="Verdana"/>
                <a:cs typeface="Verdana"/>
              </a:rPr>
              <a:t>1</a:t>
            </a:r>
            <a:r>
              <a:rPr lang="en-US" sz="600" spc="-89" dirty="0" smtClean="0">
                <a:solidFill>
                  <a:srgbClr val="424142"/>
                </a:solidFill>
                <a:latin typeface="Verdana"/>
                <a:cs typeface="Verdana"/>
              </a:rPr>
              <a:t>1</a:t>
            </a:r>
            <a:r>
              <a:rPr sz="600" spc="-167" smtClean="0">
                <a:solidFill>
                  <a:srgbClr val="424142"/>
                </a:solidFill>
                <a:latin typeface="Verdana"/>
                <a:cs typeface="Verdana"/>
              </a:rPr>
              <a:t> </a:t>
            </a:r>
            <a:r>
              <a:rPr lang="en-US" sz="600" spc="-31" dirty="0" smtClean="0">
                <a:solidFill>
                  <a:srgbClr val="424142"/>
                </a:solidFill>
                <a:latin typeface="Verdana"/>
                <a:cs typeface="Verdana"/>
              </a:rPr>
              <a:t>M</a:t>
            </a:r>
            <a:r>
              <a:rPr sz="600" spc="-31" smtClean="0">
                <a:solidFill>
                  <a:srgbClr val="424142"/>
                </a:solidFill>
                <a:latin typeface="Verdana"/>
                <a:cs typeface="Verdana"/>
              </a:rPr>
              <a:t>Wp</a:t>
            </a:r>
            <a:endParaRPr sz="60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Neige\Desktop\C&amp;T\Communication - Marketing\Photos\Benett\IMGP05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27"/>
          <a:stretch/>
        </p:blipFill>
        <p:spPr bwMode="auto">
          <a:xfrm>
            <a:off x="-18501" y="414050"/>
            <a:ext cx="9162501" cy="644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-24"/>
            <a:ext cx="9144000" cy="857256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项目列表</a:t>
            </a:r>
            <a:endParaRPr lang="fr-FR" sz="4400" b="1" dirty="0"/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22902"/>
            <a:ext cx="1008112" cy="63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547664" y="0"/>
            <a:ext cx="804098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1080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fr-FR" sz="2800" dirty="0" smtClean="0">
              <a:solidFill>
                <a:srgbClr val="FFFF00"/>
              </a:solidFill>
              <a:latin typeface="Tw Cen MT Condensed" pitchFamily="34" charset="0"/>
              <a:ea typeface="Adobe Heiti Std R" pitchFamily="34" charset="-128"/>
              <a:cs typeface="LilyUPC" pitchFamily="34" charset="-34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4283968" y="1052727"/>
          <a:ext cx="4644008" cy="5805273"/>
        </p:xfrm>
        <a:graphic>
          <a:graphicData uri="http://schemas.openxmlformats.org/drawingml/2006/table">
            <a:tbl>
              <a:tblPr/>
              <a:tblGrid>
                <a:gridCol w="1558418"/>
                <a:gridCol w="68401"/>
                <a:gridCol w="1096266"/>
                <a:gridCol w="68401"/>
                <a:gridCol w="881312"/>
                <a:gridCol w="68401"/>
                <a:gridCol w="902809"/>
              </a:tblGrid>
              <a:tr h="17875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欧洲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Piolenc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宋体"/>
                        </a:rPr>
                        <a:t>法国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15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2011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Sheeplands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宋体"/>
                        </a:rPr>
                        <a:t>英国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200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2014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9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Nofar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宋体"/>
                        </a:rPr>
                        <a:t>以色列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22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11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Bör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瑞典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13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Reeders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英国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50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Ben Acre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英国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 x 100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Polybell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英国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471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12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Godley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英国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2 991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Pontecorvo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意大利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343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QE2 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英国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6 338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Wattco pilot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荷兰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Alto Rabagao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葡萄牙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218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10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77654"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</a:tr>
              <a:tr h="17875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亚洲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O Chang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韩国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495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Sungai Labu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马来西亚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108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11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Kas Green Energy pilot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印度尼西亚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5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Tengeh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新加坡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3 x 100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7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Ulur Sepri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00"/>
                          </a:solidFill>
                          <a:latin typeface="宋体"/>
                        </a:rPr>
                        <a:t>马来西亚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278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10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Pei County  </a:t>
                      </a:r>
                      <a:r>
                        <a:rPr lang="zh-CN" altLang="en-US" sz="1000" b="0" i="0" u="none" strike="noStrike">
                          <a:solidFill>
                            <a:srgbClr val="FFFF00"/>
                          </a:solidFill>
                          <a:latin typeface="宋体"/>
                        </a:rPr>
                        <a:t>沛县</a:t>
                      </a:r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00"/>
                          </a:solidFill>
                          <a:latin typeface="宋体"/>
                        </a:rPr>
                        <a:t>中国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10</a:t>
                      </a:r>
                      <a:r>
                        <a:rPr lang="fr-FR" sz="1000" b="0" i="0" u="none" strike="noStrike" baseline="0" dirty="0" smtClean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fr-FR" sz="1000" b="0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982 </a:t>
                      </a:r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年</a:t>
                      </a:r>
                      <a:endParaRPr lang="zh-CN" altLang="en-US" sz="1000" b="0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77654"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7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</a:tr>
              <a:tr h="17875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南美洲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Balbina (AM)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00"/>
                          </a:solidFill>
                          <a:latin typeface="宋体"/>
                        </a:rPr>
                        <a:t>巴西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4 992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10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Sobradinho (BA)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巴西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4 992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10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78753"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0"/>
                      </a:srgbClr>
                    </a:solidFill>
                  </a:tcPr>
                </a:tc>
              </a:tr>
              <a:tr h="178753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美国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UCF Orlando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宋体"/>
                        </a:rPr>
                        <a:t>弗罗里达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5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UCF extension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00"/>
                          </a:solidFill>
                          <a:latin typeface="宋体"/>
                        </a:rPr>
                        <a:t>弗罗里达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900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秋天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Kunde Winery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宋体"/>
                        </a:rPr>
                        <a:t>加州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10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Kunde extension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00"/>
                          </a:solidFill>
                          <a:latin typeface="宋体"/>
                        </a:rPr>
                        <a:t>加州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FFFF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744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FFFF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秋天</a:t>
                      </a:r>
                      <a:r>
                        <a:rPr lang="zh-CN" altLang="en-US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10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822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Dunn's Property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>
                          <a:solidFill>
                            <a:srgbClr val="FFFFFF"/>
                          </a:solidFill>
                          <a:latin typeface="宋体"/>
                        </a:rPr>
                        <a:t>弗罗里达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41 kWp 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latin typeface="宋体"/>
                      </a:endParaRP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  <a:r>
                        <a:rPr lang="zh-CN" altLang="en-US" sz="10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768" marR="5768" marT="576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179512" y="980734"/>
          <a:ext cx="3347864" cy="5877266"/>
        </p:xfrm>
        <a:graphic>
          <a:graphicData uri="http://schemas.openxmlformats.org/drawingml/2006/table">
            <a:tbl>
              <a:tblPr>
                <a:effectLst>
                  <a:outerShdw blurRad="50800" dist="50800" dir="5400000" sx="101000" sy="101000" algn="ctr" rotWithShape="0">
                    <a:srgbClr val="000000"/>
                  </a:outerShdw>
                </a:effectLst>
              </a:tblPr>
              <a:tblGrid>
                <a:gridCol w="1547664"/>
                <a:gridCol w="952147"/>
                <a:gridCol w="848053"/>
              </a:tblGrid>
              <a:tr h="19206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日本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Okegawa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1 180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2013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7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Kawagoe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696 kWp 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2014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Maeno-ike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848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2014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9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Yasugi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1 098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2014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11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Kato-shi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2 870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Sawa-ike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1 008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Sakasama-ike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2 313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Fuku-ike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1 076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  <a:r>
                        <a:rPr lang="zh-CN" altLang="en-US" sz="9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Hirai-ike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1 125 kWp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7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Hanamidai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1 153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8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Funatsu Osawa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1 485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9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Umenoki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7 550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10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Kawarayama-ike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1 428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12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Toriga-ike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630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Sakurashita-ike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809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Juman-ike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490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Sohara-ike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2 398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Naga-ike Nishi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1 078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3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Kichioka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59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4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Kasaoka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973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Gono-ike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1 203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Kobe Oike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1 212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Takada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59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年</a:t>
                      </a:r>
                      <a:r>
                        <a:rPr lang="en-US" altLang="zh-CN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  <a:r>
                        <a:rPr lang="zh-CN" altLang="en-US" sz="900" b="0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月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Gamagori 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5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夏天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Tsuga-ike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2 449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夏天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Hira-ike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1 260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夏天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Hirono Shin-ike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1 751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夏天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Rengeji-ike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300 kWp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夏天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Isawa-ike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631 kWp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夏天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Yakino-ike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1 714 kWp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夏天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Hikona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660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秋天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Kyuhin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1 200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秋天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Sakurakami-ike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1 992 kWp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秋天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Yukimine Kami-ike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1 568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冬天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Besso-ike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1 750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冬天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Naga-ike Higashi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>
                          <a:solidFill>
                            <a:srgbClr val="FFFF00"/>
                          </a:solidFill>
                          <a:latin typeface="Calibri"/>
                        </a:rPr>
                        <a:t>2 156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冬天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  <a:tr h="153654"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Yamakura-dam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13 744 kWp 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宋体"/>
                        </a:rPr>
                        <a:t>春天</a:t>
                      </a:r>
                      <a:r>
                        <a:rPr lang="zh-CN" altLang="en-US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r>
                        <a:rPr lang="en-US" altLang="zh-CN" sz="900" b="0" i="0" u="none" strike="noStrike" dirty="0">
                          <a:solidFill>
                            <a:srgbClr val="FFFF00"/>
                          </a:solidFill>
                          <a:latin typeface="Calibri"/>
                        </a:rPr>
                        <a:t>2017</a:t>
                      </a:r>
                    </a:p>
                  </a:txBody>
                  <a:tcPr marL="5186" marR="5186" marT="518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927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 r="25843" b="17180"/>
          <a:stretch>
            <a:fillRect/>
          </a:stretch>
        </p:blipFill>
        <p:spPr bwMode="auto">
          <a:xfrm>
            <a:off x="5040158" y="14287"/>
            <a:ext cx="4132167" cy="693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Organigramme : Entrée manuelle 14"/>
          <p:cNvSpPr/>
          <p:nvPr/>
        </p:nvSpPr>
        <p:spPr>
          <a:xfrm rot="4883972">
            <a:off x="-3347786" y="2429656"/>
            <a:ext cx="7395218" cy="2092307"/>
          </a:xfrm>
          <a:prstGeom prst="flowChartManualInput">
            <a:avLst/>
          </a:prstGeom>
          <a:solidFill>
            <a:srgbClr val="009EE0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une 7"/>
          <p:cNvSpPr/>
          <p:nvPr/>
        </p:nvSpPr>
        <p:spPr>
          <a:xfrm rot="20317722">
            <a:off x="2853781" y="-1870745"/>
            <a:ext cx="5979892" cy="10866289"/>
          </a:xfrm>
          <a:prstGeom prst="moon">
            <a:avLst>
              <a:gd name="adj" fmla="val 653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63161" y="3046215"/>
            <a:ext cx="5281464" cy="277743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1600" b="1" dirty="0" smtClean="0">
              <a:solidFill>
                <a:srgbClr val="009EE0"/>
              </a:solidFill>
              <a:latin typeface="+mj-lt"/>
              <a:cs typeface="Arial" pitchFamily="34" charset="0"/>
            </a:endParaRPr>
          </a:p>
          <a:p>
            <a:pPr marL="180000" lvl="0" indent="0">
              <a:buNone/>
              <a:defRPr/>
            </a:pPr>
            <a:r>
              <a:rPr lang="zh-CN" altLang="en-US" sz="1600" b="1" dirty="0" smtClean="0">
                <a:solidFill>
                  <a:schemeClr val="tx2"/>
                </a:solidFill>
                <a:latin typeface="+mj-lt"/>
              </a:rPr>
              <a:t>自</a:t>
            </a:r>
            <a:r>
              <a:rPr lang="en-US" altLang="zh-CN" sz="1600" b="1" dirty="0" smtClean="0">
                <a:solidFill>
                  <a:schemeClr val="tx2"/>
                </a:solidFill>
                <a:latin typeface="+mj-lt"/>
              </a:rPr>
              <a:t>2011</a:t>
            </a:r>
            <a:r>
              <a:rPr lang="zh-CN" altLang="en-US" sz="1600" b="1" dirty="0" smtClean="0">
                <a:solidFill>
                  <a:schemeClr val="tx2"/>
                </a:solidFill>
                <a:latin typeface="+mj-lt"/>
              </a:rPr>
              <a:t>年我们全力专注在了水面漂浮系统：</a:t>
            </a:r>
            <a:endParaRPr lang="en-US" altLang="zh-CN" sz="1600" b="1" dirty="0" smtClean="0">
              <a:solidFill>
                <a:schemeClr val="tx2"/>
              </a:solidFill>
              <a:latin typeface="+mj-lt"/>
            </a:endParaRPr>
          </a:p>
          <a:p>
            <a:pPr marL="180000" lvl="0" indent="0">
              <a:buNone/>
              <a:defRPr/>
            </a:pPr>
            <a:r>
              <a:rPr lang="zh-CN" altLang="en-US" sz="1600" b="1" dirty="0" smtClean="0">
                <a:solidFill>
                  <a:schemeClr val="tx2"/>
                </a:solidFill>
                <a:latin typeface="+mj-lt"/>
              </a:rPr>
              <a:t>我们提供大范围的技术和项目开发服务：</a:t>
            </a:r>
            <a:endParaRPr lang="en-US" altLang="ja-JP" sz="1600" b="1" dirty="0" smtClean="0">
              <a:solidFill>
                <a:schemeClr val="tx2"/>
              </a:solidFill>
              <a:latin typeface="+mj-lt"/>
            </a:endParaRPr>
          </a:p>
          <a:p>
            <a:pPr marL="0" lvl="0" indent="0"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	</a:t>
            </a:r>
            <a:r>
              <a:rPr lang="en-US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-  </a:t>
            </a:r>
            <a:r>
              <a:rPr lang="zh-CN" altLang="en-US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现场勘测，可行性研究</a:t>
            </a:r>
            <a:endParaRPr lang="en-US" sz="1600" b="1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marL="0" lvl="0" indent="0"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	 </a:t>
            </a:r>
            <a:r>
              <a:rPr lang="en-US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 -  </a:t>
            </a:r>
            <a:r>
              <a:rPr lang="zh-CN" altLang="en-US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设</a:t>
            </a:r>
            <a:r>
              <a:rPr lang="zh-CN" altLang="en-US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计和技术方案</a:t>
            </a:r>
            <a:r>
              <a:rPr lang="en-US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</a:p>
          <a:p>
            <a:pPr marL="0" lvl="0" indent="0"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	</a:t>
            </a:r>
            <a:r>
              <a:rPr lang="en-US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     </a:t>
            </a:r>
            <a:r>
              <a:rPr lang="fr-FR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-  </a:t>
            </a:r>
            <a:r>
              <a:rPr lang="zh-CN" altLang="en-US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项目融资</a:t>
            </a:r>
            <a:endParaRPr lang="fr-FR" sz="1600" b="1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marL="0" lvl="0" indent="0">
              <a:buNone/>
              <a:defRPr/>
            </a:pPr>
            <a:r>
              <a:rPr lang="fr-FR" sz="1600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                            -  </a:t>
            </a:r>
            <a:r>
              <a:rPr lang="zh-CN" altLang="en-US" sz="1600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工程总包</a:t>
            </a:r>
            <a:endParaRPr lang="fr-FR" sz="1600" b="1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en-US" altLang="ja-JP" sz="1600" b="1" dirty="0" smtClean="0">
                <a:solidFill>
                  <a:schemeClr val="tx2"/>
                </a:solidFill>
                <a:cs typeface="Arial" pitchFamily="34" charset="0"/>
              </a:rPr>
              <a:t>	</a:t>
            </a:r>
            <a:r>
              <a:rPr lang="ja-JP" altLang="en-US" sz="1600" b="1" dirty="0" smtClean="0">
                <a:solidFill>
                  <a:schemeClr val="tx2"/>
                </a:solidFill>
                <a:cs typeface="Arial" pitchFamily="34" charset="0"/>
              </a:rPr>
              <a:t>　　　　</a:t>
            </a:r>
            <a:r>
              <a:rPr lang="fr-FR" altLang="ja-JP" sz="1600" b="1" dirty="0" smtClean="0">
                <a:solidFill>
                  <a:schemeClr val="tx2"/>
                </a:solidFill>
                <a:cs typeface="Arial" pitchFamily="34" charset="0"/>
              </a:rPr>
              <a:t>-  </a:t>
            </a: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运营和维护</a:t>
            </a:r>
            <a:endParaRPr lang="en-US" altLang="ja-JP" sz="1600" b="1" dirty="0">
              <a:solidFill>
                <a:schemeClr val="tx2"/>
              </a:solidFill>
              <a:cs typeface="Arial" pitchFamily="34" charset="0"/>
            </a:endParaRPr>
          </a:p>
          <a:p>
            <a:pPr marL="0" lvl="0" indent="0">
              <a:buNone/>
              <a:defRPr/>
            </a:pPr>
            <a:endParaRPr lang="en-US" sz="1600" b="1" dirty="0" smtClean="0">
              <a:solidFill>
                <a:schemeClr val="tx2"/>
              </a:solidFill>
              <a:latin typeface="+mj-lt"/>
              <a:cs typeface="Arial" pitchFamily="34" charset="0"/>
            </a:endParaRPr>
          </a:p>
          <a:p>
            <a:pPr algn="just">
              <a:buNone/>
            </a:pPr>
            <a:endParaRPr lang="en-US" sz="1600" b="1" dirty="0" smtClean="0">
              <a:solidFill>
                <a:srgbClr val="92D050"/>
              </a:solidFill>
              <a:latin typeface="+mj-lt"/>
              <a:cs typeface="Arial" pitchFamily="34" charset="0"/>
            </a:endParaRPr>
          </a:p>
          <a:p>
            <a:pPr algn="just">
              <a:buNone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	</a:t>
            </a:r>
            <a:endParaRPr lang="en-US" sz="1600" b="1" dirty="0" smtClean="0">
              <a:solidFill>
                <a:srgbClr val="92D050"/>
              </a:solidFill>
              <a:latin typeface="+mj-lt"/>
              <a:cs typeface="Arial" pitchFamily="34" charset="0"/>
            </a:endParaRPr>
          </a:p>
          <a:p>
            <a:pPr algn="just">
              <a:buNone/>
            </a:pPr>
            <a:endParaRPr lang="fr-FR" sz="1600" dirty="0">
              <a:solidFill>
                <a:schemeClr val="bg1">
                  <a:lumMod val="50000"/>
                </a:schemeClr>
              </a:solidFill>
              <a:latin typeface="Swis721 LtEx BT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0827" y="279102"/>
            <a:ext cx="1410218" cy="881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oupe 31"/>
          <p:cNvGrpSpPr/>
          <p:nvPr/>
        </p:nvGrpSpPr>
        <p:grpSpPr>
          <a:xfrm>
            <a:off x="5238458" y="6364541"/>
            <a:ext cx="3874160" cy="466446"/>
            <a:chOff x="3838719" y="6600738"/>
            <a:chExt cx="3988436" cy="485146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3838719" y="6669137"/>
              <a:ext cx="1066531" cy="329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4905250" y="6701106"/>
              <a:ext cx="1189406" cy="334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6192015" y="6600738"/>
              <a:ext cx="670828" cy="485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967235" y="6641504"/>
              <a:ext cx="859920" cy="430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2770" name="AutoShape 2" descr="http://www.fisme.org.in/images/EBTC_LOGO3.jpg"/>
          <p:cNvSpPr>
            <a:spLocks noChangeAspect="1" noChangeArrowheads="1"/>
          </p:cNvSpPr>
          <p:nvPr/>
        </p:nvSpPr>
        <p:spPr bwMode="auto">
          <a:xfrm>
            <a:off x="155575" y="-304800"/>
            <a:ext cx="1438275" cy="638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2776" name="Picture 8" descr="C:\Users\Ciel-et-Terre\Desktop\images 12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067576" y="6472045"/>
            <a:ext cx="1107059" cy="299292"/>
          </a:xfrm>
          <a:prstGeom prst="rect">
            <a:avLst/>
          </a:prstGeom>
          <a:noFill/>
        </p:spPr>
      </p:pic>
      <p:pic>
        <p:nvPicPr>
          <p:cNvPr id="32777" name="Picture 9" descr="C:\Users\Ciel-et-Terre\Desktop\logo-ifp-energies-nouvelles.jpg"/>
          <p:cNvPicPr>
            <a:picLocks noChangeAspect="1" noChangeArrowheads="1"/>
          </p:cNvPicPr>
          <p:nvPr/>
        </p:nvPicPr>
        <p:blipFill rotWithShape="1">
          <a:blip r:embed="rId10" cstate="email"/>
          <a:srcRect l="7686" t="9662" r="-7686" b="-4370"/>
          <a:stretch/>
        </p:blipFill>
        <p:spPr bwMode="auto">
          <a:xfrm>
            <a:off x="4303893" y="6438202"/>
            <a:ext cx="936104" cy="396000"/>
          </a:xfrm>
          <a:prstGeom prst="rect">
            <a:avLst/>
          </a:prstGeom>
          <a:noFill/>
        </p:spPr>
      </p:pic>
      <p:sp>
        <p:nvSpPr>
          <p:cNvPr id="33" name="Titre 1"/>
          <p:cNvSpPr txBox="1">
            <a:spLocks/>
          </p:cNvSpPr>
          <p:nvPr/>
        </p:nvSpPr>
        <p:spPr>
          <a:xfrm>
            <a:off x="2045401" y="-9466"/>
            <a:ext cx="3900486" cy="1285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>
                <a:solidFill>
                  <a:srgbClr val="C3A038"/>
                </a:solidFill>
                <a:latin typeface="Tw Cen MT Condensed" pitchFamily="34" charset="0"/>
                <a:ea typeface="Adobe Heiti Std R" pitchFamily="34" charset="-128"/>
                <a:cs typeface="LilyUPC" pitchFamily="34" charset="-34"/>
              </a:rPr>
              <a:t>Ciel &amp; Terre</a:t>
            </a:r>
            <a:br>
              <a:rPr lang="fr-FR" sz="4000" dirty="0" smtClean="0">
                <a:solidFill>
                  <a:srgbClr val="C3A038"/>
                </a:solidFill>
                <a:latin typeface="Tw Cen MT Condensed" pitchFamily="34" charset="0"/>
                <a:ea typeface="Adobe Heiti Std R" pitchFamily="34" charset="-128"/>
                <a:cs typeface="LilyUPC" pitchFamily="34" charset="-34"/>
              </a:rPr>
            </a:br>
            <a:r>
              <a:rPr lang="zh-CN" altLang="en-US" sz="2800" dirty="0" smtClean="0">
                <a:solidFill>
                  <a:srgbClr val="C3A038"/>
                </a:solidFill>
                <a:latin typeface="+mn-ea"/>
                <a:ea typeface="+mn-ea"/>
                <a:cs typeface="LilyUPC" pitchFamily="34" charset="-34"/>
              </a:rPr>
              <a:t>公司历史和业务范围</a:t>
            </a:r>
            <a:endParaRPr lang="fr-FR" sz="2800" dirty="0">
              <a:solidFill>
                <a:srgbClr val="C3A038"/>
              </a:solidFill>
              <a:latin typeface="+mn-ea"/>
              <a:ea typeface="+mn-ea"/>
              <a:cs typeface="LilyUPC" pitchFamily="34" charset="-34"/>
            </a:endParaRPr>
          </a:p>
        </p:txBody>
      </p:sp>
      <p:pic>
        <p:nvPicPr>
          <p:cNvPr id="34" name="Picture 5" descr="C:\Users\Ciel-et-Terre\Desktop\EBTC_LOGO3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2224006" y="6393441"/>
            <a:ext cx="733727" cy="325561"/>
          </a:xfrm>
          <a:prstGeom prst="rect">
            <a:avLst/>
          </a:prstGeom>
          <a:noFill/>
        </p:spPr>
      </p:pic>
      <p:sp>
        <p:nvSpPr>
          <p:cNvPr id="35" name="Lune 7"/>
          <p:cNvSpPr/>
          <p:nvPr/>
        </p:nvSpPr>
        <p:spPr>
          <a:xfrm rot="20317722">
            <a:off x="6471510" y="-3584790"/>
            <a:ext cx="4150133" cy="11987889"/>
          </a:xfrm>
          <a:prstGeom prst="moon">
            <a:avLst>
              <a:gd name="adj" fmla="val 10499"/>
            </a:avLst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Lune 7"/>
          <p:cNvSpPr/>
          <p:nvPr/>
        </p:nvSpPr>
        <p:spPr>
          <a:xfrm rot="20212141">
            <a:off x="6905564" y="-3242984"/>
            <a:ext cx="4150133" cy="11711981"/>
          </a:xfrm>
          <a:prstGeom prst="moon">
            <a:avLst>
              <a:gd name="adj" fmla="val 9387"/>
            </a:avLst>
          </a:prstGeom>
          <a:solidFill>
            <a:srgbClr val="C3A038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37" name="Groupe 13"/>
          <p:cNvGrpSpPr/>
          <p:nvPr/>
        </p:nvGrpSpPr>
        <p:grpSpPr>
          <a:xfrm>
            <a:off x="-1807204" y="3629264"/>
            <a:ext cx="4314056" cy="3114927"/>
            <a:chOff x="-785850" y="3571876"/>
            <a:chExt cx="5429288" cy="4214842"/>
          </a:xfrm>
        </p:grpSpPr>
        <p:sp>
          <p:nvSpPr>
            <p:cNvPr id="38" name="Ellipse 5"/>
            <p:cNvSpPr/>
            <p:nvPr/>
          </p:nvSpPr>
          <p:spPr>
            <a:xfrm>
              <a:off x="-785850" y="3571876"/>
              <a:ext cx="5429288" cy="4214842"/>
            </a:xfrm>
            <a:prstGeom prst="ellipse">
              <a:avLst/>
            </a:prstGeom>
            <a:solidFill>
              <a:srgbClr val="009EE0">
                <a:alpha val="5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6"/>
            <p:cNvSpPr/>
            <p:nvPr/>
          </p:nvSpPr>
          <p:spPr>
            <a:xfrm>
              <a:off x="-428660" y="3643314"/>
              <a:ext cx="4857784" cy="3857652"/>
            </a:xfrm>
            <a:prstGeom prst="ellipse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-250065" y="3797251"/>
              <a:ext cx="4500594" cy="3286148"/>
            </a:xfrm>
            <a:prstGeom prst="ellipse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</p:pic>
      </p:grpSp>
      <p:sp>
        <p:nvSpPr>
          <p:cNvPr id="19" name="TextBox 18"/>
          <p:cNvSpPr txBox="1"/>
          <p:nvPr/>
        </p:nvSpPr>
        <p:spPr>
          <a:xfrm>
            <a:off x="874711" y="1306096"/>
            <a:ext cx="5281465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endParaRPr lang="en-US" altLang="zh-CN" sz="1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algn="just">
              <a:spcAft>
                <a:spcPts val="300"/>
              </a:spcAft>
            </a:pPr>
            <a:r>
              <a:rPr lang="zh-CN" altLang="en-US" sz="1600" b="1" dirty="0" smtClean="0">
                <a:solidFill>
                  <a:srgbClr val="002060"/>
                </a:solidFill>
                <a:cs typeface="Arial" pitchFamily="34" charset="0"/>
              </a:rPr>
              <a:t>自</a:t>
            </a:r>
            <a:r>
              <a:rPr lang="en-US" altLang="zh-CN" sz="1600" b="1" dirty="0" smtClean="0">
                <a:solidFill>
                  <a:srgbClr val="002060"/>
                </a:solidFill>
                <a:cs typeface="Arial" pitchFamily="34" charset="0"/>
              </a:rPr>
              <a:t>2006</a:t>
            </a:r>
            <a:r>
              <a:rPr lang="zh-CN" altLang="en-US" sz="1600" b="1" dirty="0" smtClean="0">
                <a:solidFill>
                  <a:srgbClr val="002060"/>
                </a:solidFill>
                <a:cs typeface="Arial" pitchFamily="34" charset="0"/>
              </a:rPr>
              <a:t>年，我</a:t>
            </a:r>
            <a:r>
              <a:rPr lang="zh-CN" altLang="en-US" sz="1600" b="1" dirty="0" smtClean="0">
                <a:solidFill>
                  <a:srgbClr val="002060"/>
                </a:solidFill>
                <a:cs typeface="Arial" pitchFamily="34" charset="0"/>
              </a:rPr>
              <a:t>们开始设</a:t>
            </a:r>
            <a:r>
              <a:rPr lang="zh-CN" altLang="en-US" sz="1600" b="1" dirty="0" smtClean="0">
                <a:solidFill>
                  <a:srgbClr val="002060"/>
                </a:solidFill>
                <a:cs typeface="Arial" pitchFamily="34" charset="0"/>
              </a:rPr>
              <a:t>计和开</a:t>
            </a:r>
            <a:r>
              <a:rPr lang="zh-CN" altLang="en-US" sz="1600" b="1" dirty="0" smtClean="0">
                <a:solidFill>
                  <a:srgbClr val="002060"/>
                </a:solidFill>
                <a:cs typeface="Arial" pitchFamily="34" charset="0"/>
              </a:rPr>
              <a:t>发大</a:t>
            </a:r>
            <a:r>
              <a:rPr lang="zh-CN" altLang="en-US" sz="1600" b="1" dirty="0" smtClean="0">
                <a:solidFill>
                  <a:srgbClr val="002060"/>
                </a:solidFill>
                <a:cs typeface="Arial" pitchFamily="34" charset="0"/>
              </a:rPr>
              <a:t>规模光伏发电系统。通过以下的系统创新，我们已经成为该行业在法国和海外的引先者：</a:t>
            </a:r>
            <a:endParaRPr lang="en-US" altLang="ja-JP" sz="1600" b="1" dirty="0">
              <a:solidFill>
                <a:schemeClr val="tx2"/>
              </a:solidFill>
              <a:cs typeface="Arial" pitchFamily="34" charset="0"/>
            </a:endParaRPr>
          </a:p>
          <a:p>
            <a:pPr marL="360000" algn="just">
              <a:lnSpc>
                <a:spcPts val="2100"/>
              </a:lnSpc>
              <a:spcBef>
                <a:spcPts val="0"/>
              </a:spcBef>
              <a:buFontTx/>
              <a:buChar char="-"/>
            </a:pPr>
            <a:r>
              <a:rPr lang="en-US" altLang="ja-JP" sz="1600" b="1" dirty="0" smtClean="0">
                <a:solidFill>
                  <a:schemeClr val="tx2"/>
                </a:solidFill>
                <a:cs typeface="Arial" pitchFamily="34" charset="0"/>
              </a:rPr>
              <a:t>   </a:t>
            </a: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屋顶式系统</a:t>
            </a:r>
            <a:endParaRPr lang="en-US" altLang="ja-JP" sz="1600" b="1" dirty="0">
              <a:solidFill>
                <a:schemeClr val="tx2"/>
              </a:solidFill>
              <a:cs typeface="Arial" pitchFamily="34" charset="0"/>
            </a:endParaRPr>
          </a:p>
          <a:p>
            <a:pPr marL="360000" algn="just">
              <a:lnSpc>
                <a:spcPts val="2100"/>
              </a:lnSpc>
              <a:spcBef>
                <a:spcPts val="0"/>
              </a:spcBef>
              <a:buFontTx/>
              <a:buChar char="-"/>
            </a:pPr>
            <a:r>
              <a:rPr lang="en-US" altLang="ja-JP" sz="1600" b="1" dirty="0" smtClean="0">
                <a:solidFill>
                  <a:schemeClr val="tx2"/>
                </a:solidFill>
                <a:cs typeface="Arial" pitchFamily="34" charset="0"/>
              </a:rPr>
              <a:t>   </a:t>
            </a: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地面式系统</a:t>
            </a:r>
            <a:endParaRPr lang="en-US" altLang="ja-JP" sz="1600" b="1" dirty="0">
              <a:solidFill>
                <a:schemeClr val="tx2"/>
              </a:solidFill>
              <a:cs typeface="Arial" pitchFamily="34" charset="0"/>
            </a:endParaRPr>
          </a:p>
          <a:p>
            <a:pPr marL="360000" algn="just">
              <a:lnSpc>
                <a:spcPts val="2100"/>
              </a:lnSpc>
              <a:spcBef>
                <a:spcPts val="0"/>
              </a:spcBef>
              <a:buFontTx/>
              <a:buChar char="-"/>
            </a:pPr>
            <a:r>
              <a:rPr lang="en-US" altLang="ja-JP" sz="1600" b="1" dirty="0" smtClean="0">
                <a:solidFill>
                  <a:schemeClr val="tx2"/>
                </a:solidFill>
                <a:cs typeface="Arial" pitchFamily="34" charset="0"/>
              </a:rPr>
              <a:t>   </a:t>
            </a:r>
            <a:r>
              <a:rPr lang="zh-CN" altLang="en-US" sz="1600" b="1" dirty="0" smtClean="0">
                <a:solidFill>
                  <a:schemeClr val="tx2"/>
                </a:solidFill>
                <a:cs typeface="Arial" pitchFamily="34" charset="0"/>
              </a:rPr>
              <a:t>水面式系统</a:t>
            </a:r>
            <a:endParaRPr lang="en-US" altLang="ja-JP" sz="1600" b="1" dirty="0">
              <a:solidFill>
                <a:schemeClr val="tx2"/>
              </a:solidFill>
              <a:cs typeface="Arial" pitchFamily="34" charset="0"/>
            </a:endParaRPr>
          </a:p>
          <a:p>
            <a:endParaRPr kumimoji="1" lang="ja-JP" alt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8640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677242" y="360371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中国江苏省沛县项目</a:t>
            </a:r>
            <a:r>
              <a:rPr lang="en-US" altLang="zh-CN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11MW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4" name="Arrondir un rectangle avec un coin du même côté 13"/>
          <p:cNvSpPr/>
          <p:nvPr/>
        </p:nvSpPr>
        <p:spPr>
          <a:xfrm rot="10800000">
            <a:off x="4429124" y="1428736"/>
            <a:ext cx="4714876" cy="214314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357686" y="1071546"/>
            <a:ext cx="4464496" cy="2880320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1300" dirty="0" smtClean="0"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0" y="1412776"/>
            <a:ext cx="4248472" cy="85725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124744"/>
            <a:ext cx="4464496" cy="2447132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514350" indent="-285750">
              <a:spcBef>
                <a:spcPct val="20000"/>
              </a:spcBef>
              <a:buClr>
                <a:srgbClr val="DAA600"/>
              </a:buClr>
              <a:defRPr/>
            </a:pP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详细描述</a:t>
            </a:r>
            <a:endParaRPr lang="en-US" altLang="zh-CN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3203848" y="1124744"/>
            <a:ext cx="4357718" cy="104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并网和调试   </a:t>
            </a:r>
            <a:endParaRPr lang="en-US" altLang="zh-CN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lvl="0"/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     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2016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年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并网</a:t>
            </a:r>
            <a:endParaRPr lang="en-US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pic>
        <p:nvPicPr>
          <p:cNvPr id="12" name="图片 11" descr="IMG_45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4023066"/>
            <a:ext cx="3779912" cy="2834934"/>
          </a:xfrm>
          <a:prstGeom prst="rect">
            <a:avLst/>
          </a:prstGeom>
        </p:spPr>
      </p:pic>
      <p:pic>
        <p:nvPicPr>
          <p:cNvPr id="18" name="图片 17" descr="IMG_42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160748"/>
            <a:ext cx="3779912" cy="2834934"/>
          </a:xfrm>
          <a:prstGeom prst="rect">
            <a:avLst/>
          </a:prstGeom>
        </p:spPr>
      </p:pic>
      <p:pic>
        <p:nvPicPr>
          <p:cNvPr id="20" name="图片 19" descr="P60706-145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" y="2852936"/>
            <a:ext cx="5340085" cy="4005064"/>
          </a:xfrm>
          <a:prstGeom prst="rect">
            <a:avLst/>
          </a:prstGeom>
        </p:spPr>
      </p:pic>
      <p:sp>
        <p:nvSpPr>
          <p:cNvPr id="22" name="ZoneTexte 18"/>
          <p:cNvSpPr txBox="1"/>
          <p:nvPr/>
        </p:nvSpPr>
        <p:spPr>
          <a:xfrm>
            <a:off x="-468560" y="1556792"/>
            <a:ext cx="3744416" cy="206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11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.47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ha)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水库水面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40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.37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fr-FR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28.4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%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 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10,982 kW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中总计安装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42,240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光伏板</a:t>
            </a:r>
            <a:endParaRPr lang="fr-FR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lvl="0"/>
            <a:endParaRPr lang="en-US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8640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677242" y="360371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日本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yamakura</a:t>
            </a: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堤坝</a:t>
            </a:r>
            <a:r>
              <a:rPr lang="en-US" altLang="zh-CN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13.7MW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357686" y="1071546"/>
            <a:ext cx="4464496" cy="2880320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1300" dirty="0" smtClean="0">
              <a:latin typeface="Swis721 LtEx BT" charset="0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124744"/>
            <a:ext cx="4464496" cy="2447132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643438" y="1071546"/>
            <a:ext cx="4357718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    并网和调试</a:t>
            </a:r>
            <a:endParaRPr lang="en-US" altLang="zh-CN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    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2016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年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并网</a:t>
            </a:r>
            <a:endParaRPr lang="en-US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altLang="zh-CN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sp>
        <p:nvSpPr>
          <p:cNvPr id="22" name="ZoneTexte 18"/>
          <p:cNvSpPr txBox="1"/>
          <p:nvPr/>
        </p:nvSpPr>
        <p:spPr>
          <a:xfrm>
            <a:off x="-71470" y="1124745"/>
            <a:ext cx="4357718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285750">
              <a:spcBef>
                <a:spcPct val="20000"/>
              </a:spcBef>
              <a:buClr>
                <a:srgbClr val="DAA600"/>
              </a:buClr>
              <a:defRPr/>
            </a:pP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详细描述</a:t>
            </a:r>
            <a:endParaRPr lang="en-US" altLang="zh-CN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     </a:t>
            </a:r>
            <a:endParaRPr lang="en-US" altLang="zh-CN" sz="1300" b="1" dirty="0" smtClean="0">
              <a:solidFill>
                <a:prstClr val="black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altLang="zh-CN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pic>
        <p:nvPicPr>
          <p:cNvPr id="23" name="图片 22" descr="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36912"/>
            <a:ext cx="9249151" cy="4968552"/>
          </a:xfrm>
          <a:prstGeom prst="rect">
            <a:avLst/>
          </a:prstGeom>
        </p:spPr>
      </p:pic>
      <p:sp>
        <p:nvSpPr>
          <p:cNvPr id="24" name="ZoneTexte 18"/>
          <p:cNvSpPr txBox="1"/>
          <p:nvPr/>
        </p:nvSpPr>
        <p:spPr>
          <a:xfrm>
            <a:off x="-142908" y="1484784"/>
            <a:ext cx="3816424" cy="206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13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.82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ha)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水库水面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36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.85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fr-FR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 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37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.5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%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13,744 kW</a:t>
            </a:r>
            <a:endParaRPr lang="en-US" altLang="zh-CN" sz="1300" b="1" dirty="0" smtClean="0">
              <a:solidFill>
                <a:prstClr val="black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fr-FR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lvl="0"/>
            <a:endParaRPr lang="en-US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1776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:\Users\Eva\Desktop\Japon\Photo aérienne Okegawa - Ciel et Ter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8929"/>
          <a:stretch>
            <a:fillRect/>
          </a:stretch>
        </p:blipFill>
        <p:spPr bwMode="auto">
          <a:xfrm>
            <a:off x="0" y="3212976"/>
            <a:ext cx="9144000" cy="3672408"/>
          </a:xfrm>
          <a:prstGeom prst="rect">
            <a:avLst/>
          </a:prstGeom>
          <a:noFill/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677242" y="360371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桶川市项目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4" name="Arrondir un rectangle avec un coin du même côté 13"/>
          <p:cNvSpPr/>
          <p:nvPr/>
        </p:nvSpPr>
        <p:spPr>
          <a:xfrm rot="10800000">
            <a:off x="4429124" y="1428736"/>
            <a:ext cx="4714876" cy="214314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357686" y="1071546"/>
            <a:ext cx="4464496" cy="2880320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1300" dirty="0" smtClean="0"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214282" y="2714620"/>
            <a:ext cx="4248472" cy="85725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124744"/>
            <a:ext cx="4464496" cy="2447132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详细描述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228600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tabLst/>
              <a:defRPr/>
            </a:pPr>
            <a:r>
              <a:rPr kumimoji="0" lang="zh-CN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西岛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Swis721 LtEx BT" charset="0"/>
              <a:ea typeface="+mn-ea"/>
              <a:cs typeface="+mn-cs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7000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平方米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水库水面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1.72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 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41%</a:t>
            </a:r>
          </a:p>
          <a:p>
            <a:pPr marL="228600">
              <a:spcBef>
                <a:spcPct val="20000"/>
              </a:spcBef>
              <a:buClr>
                <a:srgbClr val="DAA600"/>
              </a:buClr>
              <a:defRPr/>
            </a:pPr>
            <a:r>
              <a:rPr lang="zh-CN" altLang="en-US" sz="1300" b="1" dirty="0" smtClean="0">
                <a:solidFill>
                  <a:srgbClr val="009EE0"/>
                </a:solidFill>
                <a:latin typeface="Swis721 LtEx BT" charset="0"/>
              </a:rPr>
              <a:t>东岛</a:t>
            </a:r>
            <a:endParaRPr lang="en-US" sz="1300" b="1" dirty="0" smtClean="0">
              <a:solidFill>
                <a:srgbClr val="009EE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en-US" sz="1300" dirty="0" smtClean="0">
                <a:solidFill>
                  <a:srgbClr val="002060"/>
                </a:solidFill>
                <a:latin typeface="Swis721 LtEx BT" charset="0"/>
              </a:rPr>
              <a:t>: 5184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平方米</a:t>
            </a:r>
            <a:endParaRPr lang="en-US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水库表面</a:t>
            </a:r>
            <a:r>
              <a:rPr lang="en-US" sz="1300" dirty="0" smtClean="0">
                <a:solidFill>
                  <a:srgbClr val="002060"/>
                </a:solidFill>
                <a:latin typeface="Swis721 LtEx BT" charset="0"/>
              </a:rPr>
              <a:t>: 1.35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en-US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en-US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en-US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</a:t>
            </a:r>
            <a:r>
              <a:rPr lang="en-US" sz="1300" dirty="0" smtClean="0">
                <a:solidFill>
                  <a:srgbClr val="002060"/>
                </a:solidFill>
                <a:latin typeface="Swis721 LtEx BT" charset="0"/>
              </a:rPr>
              <a:t> 38%</a:t>
            </a: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b="1" dirty="0" smtClean="0">
              <a:solidFill>
                <a:prstClr val="black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429124" y="1103138"/>
            <a:ext cx="4357718" cy="230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并网和调试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altLang="zh-CN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2013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年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6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月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并网</a:t>
            </a:r>
            <a:endParaRPr lang="en-US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2013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年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7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月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调试</a:t>
            </a:r>
            <a:endParaRPr lang="en-US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  <a:p>
            <a:pPr>
              <a:spcBef>
                <a:spcPct val="20000"/>
              </a:spcBef>
              <a:buClr>
                <a:srgbClr val="DAA600"/>
              </a:buClr>
              <a:defRPr/>
            </a:pP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桶川市项目中总计安装</a:t>
            </a:r>
            <a:r>
              <a:rPr lang="fr-FR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4536 </a:t>
            </a: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光伏板</a:t>
            </a:r>
            <a:endParaRPr lang="en-US" altLang="zh-CN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>
              <a:spcBef>
                <a:spcPct val="20000"/>
              </a:spcBef>
              <a:buClr>
                <a:srgbClr val="DAA600"/>
              </a:buClr>
              <a:defRPr/>
            </a:pPr>
            <a:r>
              <a:rPr lang="fr-FR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(260 Wp)</a:t>
            </a: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。</a:t>
            </a:r>
            <a:endParaRPr lang="fr-FR" altLang="en-US" sz="2000" b="1" dirty="0">
              <a:solidFill>
                <a:srgbClr val="996600"/>
              </a:solidFill>
              <a:latin typeface="Tw Cen MT Condensed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1776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677242" y="360371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okegawa</a:t>
            </a: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项目日本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4" name="Arrondir un rectangle avec un coin du même côté 13"/>
          <p:cNvSpPr/>
          <p:nvPr/>
        </p:nvSpPr>
        <p:spPr>
          <a:xfrm rot="10800000">
            <a:off x="4429124" y="1428736"/>
            <a:ext cx="4714876" cy="214314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357686" y="1071546"/>
            <a:ext cx="4464496" cy="2880320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1300" dirty="0" smtClean="0"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214282" y="2714620"/>
            <a:ext cx="4248472" cy="85725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124744"/>
            <a:ext cx="4464496" cy="1872208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详细描述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1.16ha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水库水面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3.07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38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%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429124" y="1103138"/>
            <a:ext cx="43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并网和调试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altLang="zh-CN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2013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年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7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月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并网</a:t>
            </a:r>
            <a:endParaRPr lang="en-US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pic>
        <p:nvPicPr>
          <p:cNvPr id="20" name="图片 19" descr="okegaw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64904"/>
            <a:ext cx="9259843" cy="429309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1776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677242" y="360371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英国项目：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Sheeplands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4" name="Arrondir un rectangle avec un coin du même côté 13"/>
          <p:cNvSpPr/>
          <p:nvPr/>
        </p:nvSpPr>
        <p:spPr>
          <a:xfrm rot="10800000">
            <a:off x="4429124" y="1428736"/>
            <a:ext cx="4714876" cy="214314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357686" y="1071546"/>
            <a:ext cx="4464496" cy="2880320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1300" dirty="0" smtClean="0"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214282" y="2714620"/>
            <a:ext cx="4248472" cy="85725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124744"/>
            <a:ext cx="4464496" cy="1872208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详细描述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0.21ha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水库水面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1.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49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14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%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200 kW</a:t>
            </a:r>
            <a:endParaRPr lang="en-US" altLang="zh-CN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429124" y="1103138"/>
            <a:ext cx="4357718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并网和调试</a:t>
            </a:r>
            <a:endParaRPr lang="en-US" altLang="zh-CN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2014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年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9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月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并网</a:t>
            </a:r>
            <a:endParaRPr lang="en-US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pic>
        <p:nvPicPr>
          <p:cNvPr id="18" name="图片 17" descr="sheeplan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14620"/>
            <a:ext cx="9144000" cy="41433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8640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677242" y="360371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英国项目：</a:t>
            </a:r>
            <a:r>
              <a:rPr lang="en-US" altLang="zh-CN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Godley</a:t>
            </a: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与</a:t>
            </a:r>
            <a:r>
              <a:rPr lang="en-US" altLang="zh-CN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QE2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4" name="Arrondir un rectangle avec un coin du même côté 13"/>
          <p:cNvSpPr/>
          <p:nvPr/>
        </p:nvSpPr>
        <p:spPr>
          <a:xfrm rot="10800000">
            <a:off x="4429124" y="1428736"/>
            <a:ext cx="4714876" cy="214314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357686" y="1071546"/>
            <a:ext cx="4464496" cy="2880320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1300" dirty="0" smtClean="0"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5652120" y="1340768"/>
            <a:ext cx="4248472" cy="85725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427984" y="1268760"/>
            <a:ext cx="4464496" cy="2447132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514350" indent="-285750">
              <a:spcBef>
                <a:spcPct val="20000"/>
              </a:spcBef>
              <a:buClr>
                <a:srgbClr val="DAA600"/>
              </a:buClr>
              <a:defRPr/>
            </a:pPr>
            <a:r>
              <a:rPr lang="en-US" altLang="zh-CN" sz="2000" b="1" dirty="0" smtClean="0">
                <a:solidFill>
                  <a:srgbClr val="996600"/>
                </a:solidFill>
                <a:latin typeface="Tw Cen MT Condensed" pitchFamily="34" charset="0"/>
              </a:rPr>
              <a:t>Godley </a:t>
            </a: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项目：</a:t>
            </a:r>
            <a:endParaRPr lang="en-US" altLang="zh-CN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395536" y="1268760"/>
            <a:ext cx="165618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5750">
              <a:spcBef>
                <a:spcPct val="20000"/>
              </a:spcBef>
              <a:buClr>
                <a:srgbClr val="DAA600"/>
              </a:buClr>
              <a:defRPr/>
            </a:pPr>
            <a:r>
              <a:rPr lang="en-US" altLang="zh-CN" sz="2000" b="1" dirty="0" smtClean="0">
                <a:solidFill>
                  <a:srgbClr val="996600"/>
                </a:solidFill>
                <a:latin typeface="Tw Cen MT Condensed" pitchFamily="34" charset="0"/>
              </a:rPr>
              <a:t>QE2</a:t>
            </a: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项目：</a:t>
            </a:r>
            <a:endParaRPr lang="en-US" altLang="zh-CN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pic>
        <p:nvPicPr>
          <p:cNvPr id="24" name="图片 23" descr="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1472" y="2564904"/>
            <a:ext cx="4752528" cy="4293096"/>
          </a:xfrm>
          <a:prstGeom prst="rect">
            <a:avLst/>
          </a:prstGeom>
        </p:spPr>
      </p:pic>
      <p:pic>
        <p:nvPicPr>
          <p:cNvPr id="27" name="图片 26" descr="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692696" y="2564904"/>
            <a:ext cx="6038850" cy="4600575"/>
          </a:xfrm>
          <a:prstGeom prst="rect">
            <a:avLst/>
          </a:prstGeom>
        </p:spPr>
      </p:pic>
      <p:sp>
        <p:nvSpPr>
          <p:cNvPr id="28" name="ZoneTexte 18"/>
          <p:cNvSpPr txBox="1"/>
          <p:nvPr/>
        </p:nvSpPr>
        <p:spPr>
          <a:xfrm>
            <a:off x="0" y="1556792"/>
            <a:ext cx="3384376" cy="206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5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.95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ha)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水库水面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128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fr-FR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 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4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.65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%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6338 kW</a:t>
            </a:r>
            <a:endParaRPr lang="en-US" altLang="zh-CN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fr-FR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lvl="0"/>
            <a:endParaRPr lang="en-US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sp>
        <p:nvSpPr>
          <p:cNvPr id="30" name="ZoneTexte 18"/>
          <p:cNvSpPr txBox="1"/>
          <p:nvPr/>
        </p:nvSpPr>
        <p:spPr>
          <a:xfrm>
            <a:off x="4139952" y="1556792"/>
            <a:ext cx="3384376" cy="206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2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.78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ha)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水库水面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5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.83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fr-FR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 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47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.68</a:t>
            </a:r>
            <a:r>
              <a:rPr lang="fr-FR" altLang="zh-CN" sz="1300" dirty="0" smtClean="0">
                <a:solidFill>
                  <a:srgbClr val="002060"/>
                </a:solidFill>
                <a:latin typeface="Swis721 LtEx BT" charset="0"/>
              </a:rPr>
              <a:t>%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2292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 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kW</a:t>
            </a:r>
            <a:endParaRPr lang="en-US" altLang="zh-CN" sz="1300" b="1" dirty="0" smtClean="0">
              <a:solidFill>
                <a:prstClr val="black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fr-FR" altLang="zh-CN" sz="1300" dirty="0" smtClean="0">
              <a:solidFill>
                <a:srgbClr val="002060"/>
              </a:solidFill>
              <a:latin typeface="Swis721 LtEx BT" charset="0"/>
            </a:endParaRPr>
          </a:p>
          <a:p>
            <a:pPr lvl="0"/>
            <a:endParaRPr lang="en-US" sz="2400" dirty="0" smtClean="0">
              <a:solidFill>
                <a:srgbClr val="002060"/>
              </a:solidFill>
              <a:latin typeface="Tw Cen MT Condensed" pitchFamily="34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1776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677242" y="360371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</a:t>
            </a:r>
            <a:r>
              <a:rPr lang="en-US" altLang="zh-CN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Sungai-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Labu</a:t>
            </a: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项目马来西亚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4" name="Arrondir un rectangle avec un coin du même côté 13"/>
          <p:cNvSpPr/>
          <p:nvPr/>
        </p:nvSpPr>
        <p:spPr>
          <a:xfrm rot="10800000">
            <a:off x="4429124" y="1428736"/>
            <a:ext cx="4714876" cy="214314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357686" y="1071546"/>
            <a:ext cx="4464496" cy="2880320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1300" dirty="0" smtClean="0"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214282" y="2714620"/>
            <a:ext cx="4248472" cy="85725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124744"/>
            <a:ext cx="4464496" cy="1872208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详细描述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0.15ha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水库水面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4.20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3.5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%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429124" y="1103138"/>
            <a:ext cx="43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并网和调试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altLang="zh-CN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2015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年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11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月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并网</a:t>
            </a:r>
            <a:endParaRPr lang="en-US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pic>
        <p:nvPicPr>
          <p:cNvPr id="12" name="图片 11" descr="Sungai-Labu – 马来西亚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4888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1776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677242" y="360371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altLang="zh-CN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O-Chang</a:t>
            </a: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项目韩国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4" name="Arrondir un rectangle avec un coin du même côté 13"/>
          <p:cNvSpPr/>
          <p:nvPr/>
        </p:nvSpPr>
        <p:spPr>
          <a:xfrm rot="10800000">
            <a:off x="4429124" y="1428736"/>
            <a:ext cx="4714876" cy="214314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357686" y="1071546"/>
            <a:ext cx="4464496" cy="2880320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1300" dirty="0" smtClean="0"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214282" y="2714620"/>
            <a:ext cx="4248472" cy="85725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124744"/>
            <a:ext cx="4464496" cy="1872208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详细描述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0.56ha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水库水面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49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万平方米（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ha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）</a:t>
            </a:r>
            <a:endParaRPr lang="fr-FR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覆盖表面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: 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约 </a:t>
            </a:r>
            <a:r>
              <a:rPr lang="en-US" altLang="zh-CN" sz="1300" dirty="0" smtClean="0">
                <a:solidFill>
                  <a:srgbClr val="002060"/>
                </a:solidFill>
                <a:latin typeface="Swis721 LtEx BT" charset="0"/>
              </a:rPr>
              <a:t>1.14</a:t>
            </a:r>
            <a:r>
              <a:rPr lang="fr-FR" sz="1300" dirty="0" smtClean="0">
                <a:solidFill>
                  <a:srgbClr val="002060"/>
                </a:solidFill>
                <a:latin typeface="Swis721 LtEx BT" charset="0"/>
              </a:rPr>
              <a:t>%</a:t>
            </a: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429124" y="1103138"/>
            <a:ext cx="43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并网和调试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altLang="zh-CN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2015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年</a:t>
            </a: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月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并网</a:t>
            </a:r>
            <a:endParaRPr lang="en-US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pic>
        <p:nvPicPr>
          <p:cNvPr id="18" name="图片 17" descr="O-Chang – 韩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9144000" cy="560666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1776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677242" y="360371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balbina</a:t>
            </a: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堤坝项目 巴西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4" name="Arrondir un rectangle avec un coin du même côté 13"/>
          <p:cNvSpPr/>
          <p:nvPr/>
        </p:nvSpPr>
        <p:spPr>
          <a:xfrm rot="10800000">
            <a:off x="4429124" y="1428736"/>
            <a:ext cx="4714876" cy="214314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357686" y="1071546"/>
            <a:ext cx="4464496" cy="2880320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endParaRPr lang="en-US" sz="1300" dirty="0" smtClean="0"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214282" y="2714620"/>
            <a:ext cx="4248472" cy="857256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124744"/>
            <a:ext cx="4464496" cy="1584176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详细描述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prstClr val="black"/>
                </a:solidFill>
                <a:latin typeface="Swis721 LtEx BT" charset="0"/>
              </a:rPr>
              <a:t>4,992 kW</a:t>
            </a:r>
            <a:endParaRPr lang="en-US" sz="1300" b="1" dirty="0" smtClean="0">
              <a:solidFill>
                <a:prstClr val="black"/>
              </a:solidFill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  <a:p>
            <a:pPr marL="971550" lvl="1" indent="-285750">
              <a:spcBef>
                <a:spcPct val="20000"/>
              </a:spcBef>
              <a:buClr>
                <a:srgbClr val="DAA600"/>
              </a:buClr>
              <a:defRPr/>
            </a:pPr>
            <a:endParaRPr lang="en-US" sz="1300" dirty="0" smtClean="0"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429124" y="1103138"/>
            <a:ext cx="4357718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并网和调试</a:t>
            </a:r>
            <a:endParaRPr lang="en-US" sz="2000" b="1" dirty="0" smtClean="0">
              <a:solidFill>
                <a:srgbClr val="996600"/>
              </a:solidFill>
              <a:latin typeface="Tw Cen MT Condensed" pitchFamily="34" charset="0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en-US" altLang="zh-CN" sz="1300" b="1" dirty="0" smtClean="0">
                <a:solidFill>
                  <a:srgbClr val="002060"/>
                </a:solidFill>
                <a:latin typeface="Swis721 LtEx BT" charset="0"/>
              </a:rPr>
              <a:t>2016</a:t>
            </a:r>
            <a:r>
              <a:rPr lang="zh-CN" altLang="en-US" sz="1300" b="1" dirty="0" smtClean="0">
                <a:solidFill>
                  <a:srgbClr val="002060"/>
                </a:solidFill>
                <a:latin typeface="Swis721 LtEx BT" charset="0"/>
              </a:rPr>
              <a:t>年低</a:t>
            </a:r>
            <a:r>
              <a:rPr lang="zh-CN" altLang="en-US" sz="1300" dirty="0" smtClean="0">
                <a:solidFill>
                  <a:srgbClr val="002060"/>
                </a:solidFill>
                <a:latin typeface="Swis721 LtEx BT" charset="0"/>
              </a:rPr>
              <a:t>并网</a:t>
            </a:r>
            <a:endParaRPr lang="en-US" sz="1300" b="1" dirty="0" smtClean="0">
              <a:solidFill>
                <a:srgbClr val="002060"/>
              </a:solidFill>
              <a:latin typeface="Swis721 LtEx BT" charset="0"/>
            </a:endParaRPr>
          </a:p>
          <a:p>
            <a:pPr algn="ctr">
              <a:spcBef>
                <a:spcPct val="20000"/>
              </a:spcBef>
              <a:buClr>
                <a:srgbClr val="DAA600"/>
              </a:buClr>
              <a:defRPr/>
            </a:pP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pic>
        <p:nvPicPr>
          <p:cNvPr id="12" name="图片 11" descr="Balbina –Dam - 巴西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1776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571604" y="357166"/>
            <a:ext cx="742955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C&amp;T</a:t>
            </a:r>
            <a:r>
              <a:rPr lang="zh-CN" altLang="en-US" sz="36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中国公司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266918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4714876" y="1103138"/>
            <a:ext cx="4429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 smtClean="0">
                <a:solidFill>
                  <a:srgbClr val="996600"/>
                </a:solidFill>
                <a:latin typeface="Tw Cen MT Condensed" pitchFamily="34" charset="0"/>
              </a:rPr>
              <a:t>   </a:t>
            </a:r>
            <a:endParaRPr lang="fr-FR" altLang="zh-CN" sz="2400" b="1" dirty="0" smtClean="0">
              <a:solidFill>
                <a:srgbClr val="DAA600"/>
              </a:solidFill>
              <a:latin typeface="Tw Cen MT Condensed" pitchFamily="34" charset="0"/>
            </a:endParaRPr>
          </a:p>
        </p:txBody>
      </p:sp>
      <p:pic>
        <p:nvPicPr>
          <p:cNvPr id="15" name="图片 14" descr="Hydrelio &amp; Snow - C&amp;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  <p:sp>
        <p:nvSpPr>
          <p:cNvPr id="8" name="Arrondir un rectangle avec un coin du même côté 9"/>
          <p:cNvSpPr/>
          <p:nvPr/>
        </p:nvSpPr>
        <p:spPr>
          <a:xfrm rot="10800000">
            <a:off x="-3" y="1071546"/>
            <a:ext cx="3168353" cy="5929354"/>
          </a:xfrm>
          <a:prstGeom prst="round2SameRect">
            <a:avLst>
              <a:gd name="adj1" fmla="val 7858"/>
              <a:gd name="adj2" fmla="val 0"/>
            </a:avLst>
          </a:prstGeom>
          <a:solidFill>
            <a:srgbClr val="FFFFFF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889433" y="1631642"/>
            <a:ext cx="2253807" cy="401193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bg-BG" sz="1200" b="1" dirty="0" smtClean="0">
                <a:solidFill>
                  <a:srgbClr val="744D00"/>
                </a:solidFill>
                <a:latin typeface="+mj-lt"/>
              </a:rPr>
              <a:t> </a:t>
            </a:r>
            <a:endParaRPr lang="fr-FR" sz="1200" b="1" dirty="0" smtClean="0">
              <a:solidFill>
                <a:srgbClr val="744D00"/>
              </a:solidFill>
              <a:latin typeface="+mj-lt"/>
            </a:endParaRPr>
          </a:p>
          <a:p>
            <a:endParaRPr lang="fr-FR" sz="1200" b="1" dirty="0" smtClean="0"/>
          </a:p>
          <a:p>
            <a:endParaRPr lang="en-US" sz="1200" b="1" u="sng" dirty="0" smtClean="0">
              <a:solidFill>
                <a:srgbClr val="744D00"/>
              </a:solidFill>
            </a:endParaRPr>
          </a:p>
          <a:p>
            <a:endParaRPr lang="fr-FR" sz="1200" b="1" u="sng" dirty="0" smtClean="0">
              <a:solidFill>
                <a:srgbClr val="744D00"/>
              </a:solidFill>
            </a:endParaRPr>
          </a:p>
          <a:p>
            <a:endParaRPr lang="fr-FR" sz="1200" b="1" u="sng" dirty="0" smtClean="0">
              <a:solidFill>
                <a:srgbClr val="744D00"/>
              </a:solidFill>
              <a:latin typeface="+mj-lt"/>
            </a:endParaRPr>
          </a:p>
          <a:p>
            <a:endParaRPr lang="fr-FR" sz="1200" b="1" u="sng" dirty="0" smtClean="0">
              <a:solidFill>
                <a:srgbClr val="744D00"/>
              </a:solidFill>
            </a:endParaRPr>
          </a:p>
          <a:p>
            <a:endParaRPr lang="fr-FR" sz="1200" b="1" u="sng" dirty="0" smtClean="0">
              <a:solidFill>
                <a:srgbClr val="744D00"/>
              </a:solidFill>
            </a:endParaRPr>
          </a:p>
          <a:p>
            <a:endParaRPr lang="fr-FR" sz="1400" u="sng" dirty="0" smtClean="0"/>
          </a:p>
          <a:p>
            <a:pPr marL="342900" lvl="0" indent="-342900">
              <a:spcBef>
                <a:spcPct val="20000"/>
              </a:spcBef>
              <a:defRPr/>
            </a:pPr>
            <a:endParaRPr lang="fr-F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Swis721 LtEx B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fr-F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Swis721 LtEx B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fr-F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Swis721 LtEx B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fr-F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Swis721 LtEx B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fr-FR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Swis721 LtEx BT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 Condensed" pitchFamily="34" charset="0"/>
              <a:ea typeface="+mn-ea"/>
              <a:cs typeface="+mn-cs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27584" y="2708920"/>
            <a:ext cx="220374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effectLst/>
                <a:latin typeface="Code Bold" charset="0"/>
                <a:ea typeface="宋体" pitchFamily="2" charset="-122"/>
              </a:rPr>
              <a:t>Ding </a:t>
            </a:r>
            <a:r>
              <a:rPr kumimoji="0" lang="en-US" altLang="zh-CN" sz="1200" b="1" i="0" u="none" strike="noStrike" cap="none" normalizeH="0" baseline="0" dirty="0" err="1" smtClean="0">
                <a:ln>
                  <a:noFill/>
                </a:ln>
                <a:effectLst/>
                <a:latin typeface="Code Bold" charset="0"/>
                <a:ea typeface="宋体" pitchFamily="2" charset="-122"/>
              </a:rPr>
              <a:t>Sheng</a:t>
            </a:r>
            <a:endParaRPr kumimoji="0" lang="en-US" altLang="zh-CN" sz="1200" b="1" i="0" u="none" strike="noStrike" cap="none" normalizeH="0" baseline="0" dirty="0" smtClean="0">
              <a:ln>
                <a:noFill/>
              </a:ln>
              <a:effectLst/>
              <a:latin typeface="Code Bold" charset="0"/>
              <a:ea typeface="宋体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China general manager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+86 18652019488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dsheng@cieletterre.cn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827584" y="3645024"/>
            <a:ext cx="237626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 smtClean="0">
                <a:latin typeface="Code Bold" charset="0"/>
                <a:ea typeface="宋体" pitchFamily="2" charset="-122"/>
              </a:rPr>
              <a:t>Nathaniel VATIMBELLA</a:t>
            </a:r>
            <a:endParaRPr kumimoji="0" lang="en-US" altLang="zh-CN" sz="1200" b="1" i="0" u="none" strike="noStrike" cap="none" normalizeH="0" baseline="0" dirty="0" smtClean="0">
              <a:ln>
                <a:noFill/>
              </a:ln>
              <a:effectLst/>
              <a:latin typeface="Code Bold" charset="0"/>
              <a:ea typeface="宋体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Business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 development manager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effectLst/>
              <a:latin typeface="Glober SemiBold Free" charset="0"/>
              <a:ea typeface="宋体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+86 13917085710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nvatimbella@cieletterre.cn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effectLst/>
              <a:latin typeface="Glober SemiBold Free" charset="0"/>
              <a:ea typeface="宋体" pitchFamily="2" charset="-122"/>
            </a:endParaRPr>
          </a:p>
        </p:txBody>
      </p:sp>
      <p:pic>
        <p:nvPicPr>
          <p:cNvPr id="13" name="图片 12" descr="e84b4033bc8bb0140b450244bec5a39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772816"/>
            <a:ext cx="523862" cy="348892"/>
          </a:xfrm>
          <a:prstGeom prst="rect">
            <a:avLst/>
          </a:prstGeom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27584" y="4725144"/>
            <a:ext cx="172819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 smtClean="0">
                <a:latin typeface="Code Bold" charset="0"/>
                <a:ea typeface="宋体" pitchFamily="2" charset="-122"/>
              </a:rPr>
              <a:t>www.cieletterre.cn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effectLst/>
              <a:latin typeface="Glober SemiBold Free" charset="0"/>
              <a:ea typeface="宋体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effectLst/>
              <a:latin typeface="Glober SemiBold Free" charset="0"/>
              <a:ea typeface="宋体" pitchFamily="2" charset="-122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827584" y="1700808"/>
            <a:ext cx="220374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1" i="0" u="none" strike="noStrike" cap="none" normalizeH="0" baseline="0" dirty="0" smtClean="0">
                <a:ln>
                  <a:noFill/>
                </a:ln>
                <a:effectLst/>
                <a:latin typeface="Code Bold" charset="0"/>
                <a:ea typeface="宋体" pitchFamily="2" charset="-122"/>
              </a:rPr>
              <a:t>Philippe </a:t>
            </a:r>
            <a:r>
              <a:rPr kumimoji="0" lang="en-US" altLang="zh-CN" sz="1200" b="1" i="0" u="none" strike="noStrike" cap="none" normalizeH="0" baseline="0" dirty="0" err="1" smtClean="0">
                <a:ln>
                  <a:noFill/>
                </a:ln>
                <a:effectLst/>
                <a:latin typeface="Code Bold" charset="0"/>
                <a:ea typeface="宋体" pitchFamily="2" charset="-122"/>
              </a:rPr>
              <a:t>Deschamps</a:t>
            </a:r>
            <a:endParaRPr kumimoji="0" lang="en-US" altLang="zh-CN" sz="1200" b="1" i="0" u="none" strike="noStrike" cap="none" normalizeH="0" baseline="0" dirty="0" smtClean="0">
              <a:ln>
                <a:noFill/>
              </a:ln>
              <a:effectLst/>
              <a:latin typeface="Code Bold" charset="0"/>
              <a:ea typeface="宋体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Managing director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+86 </a:t>
            </a:r>
            <a:r>
              <a:rPr lang="en-US" altLang="zh-CN" sz="1200" dirty="0" smtClean="0">
                <a:latin typeface="Glober SemiBold Free" charset="0"/>
                <a:ea typeface="宋体" pitchFamily="2" charset="-122"/>
              </a:rPr>
              <a:t>14715486132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effectLst/>
              <a:latin typeface="Glober SemiBold Free" charset="0"/>
              <a:ea typeface="宋体" pitchFamily="2" charset="-122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effectLst/>
                <a:latin typeface="Glober SemiBold Free" charset="0"/>
                <a:ea typeface="宋体" pitchFamily="2" charset="-122"/>
              </a:rPr>
              <a:t>pdeschamps@cieletterre.cn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1948" y="-9613"/>
            <a:ext cx="4572000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Arrondir un rectangle avec un coin du même côté 73"/>
          <p:cNvSpPr/>
          <p:nvPr/>
        </p:nvSpPr>
        <p:spPr>
          <a:xfrm>
            <a:off x="-298484" y="6507110"/>
            <a:ext cx="9826336" cy="29665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BCCFF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solidFill>
                <a:srgbClr val="C3A038"/>
              </a:solidFill>
            </a:endParaRPr>
          </a:p>
        </p:txBody>
      </p:sp>
      <p:sp>
        <p:nvSpPr>
          <p:cNvPr id="75" name="Arrondir un rectangle avec un coin du même côté 74"/>
          <p:cNvSpPr/>
          <p:nvPr/>
        </p:nvSpPr>
        <p:spPr>
          <a:xfrm rot="10800000">
            <a:off x="-270356" y="6611773"/>
            <a:ext cx="9897774" cy="383979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00A1DA">
              <a:alpha val="4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rgbClr val="009EE0"/>
              </a:solidFill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908720"/>
            <a:ext cx="2458532" cy="153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e 33"/>
          <p:cNvGrpSpPr/>
          <p:nvPr/>
        </p:nvGrpSpPr>
        <p:grpSpPr>
          <a:xfrm>
            <a:off x="4607684" y="4212134"/>
            <a:ext cx="4286280" cy="2286016"/>
            <a:chOff x="4534192" y="4437112"/>
            <a:chExt cx="4286280" cy="2286016"/>
          </a:xfrm>
        </p:grpSpPr>
        <p:grpSp>
          <p:nvGrpSpPr>
            <p:cNvPr id="35" name="Groupe 46"/>
            <p:cNvGrpSpPr/>
            <p:nvPr/>
          </p:nvGrpSpPr>
          <p:grpSpPr>
            <a:xfrm>
              <a:off x="4534192" y="4437112"/>
              <a:ext cx="4286280" cy="2286016"/>
              <a:chOff x="4499992" y="4571984"/>
              <a:chExt cx="4286280" cy="2286016"/>
            </a:xfrm>
          </p:grpSpPr>
          <p:grpSp>
            <p:nvGrpSpPr>
              <p:cNvPr id="44" name="Groupe 72"/>
              <p:cNvGrpSpPr/>
              <p:nvPr/>
            </p:nvGrpSpPr>
            <p:grpSpPr>
              <a:xfrm>
                <a:off x="4499992" y="4571984"/>
                <a:ext cx="4286280" cy="2286016"/>
                <a:chOff x="4643438" y="4214818"/>
                <a:chExt cx="4286280" cy="2286016"/>
              </a:xfrm>
            </p:grpSpPr>
            <p:grpSp>
              <p:nvGrpSpPr>
                <p:cNvPr id="49" name="Groupe 47"/>
                <p:cNvGrpSpPr/>
                <p:nvPr/>
              </p:nvGrpSpPr>
              <p:grpSpPr>
                <a:xfrm>
                  <a:off x="4643438" y="4214818"/>
                  <a:ext cx="4286280" cy="2286016"/>
                  <a:chOff x="1857356" y="4214818"/>
                  <a:chExt cx="5214974" cy="2532759"/>
                </a:xfrm>
              </p:grpSpPr>
              <p:pic>
                <p:nvPicPr>
                  <p:cNvPr id="58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1857356" y="4214818"/>
                    <a:ext cx="5214974" cy="2532759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59" name="Organigramme : Connecteur 58"/>
                  <p:cNvSpPr/>
                  <p:nvPr/>
                </p:nvSpPr>
                <p:spPr>
                  <a:xfrm>
                    <a:off x="4468817" y="4892976"/>
                    <a:ext cx="62375" cy="68508"/>
                  </a:xfrm>
                  <a:prstGeom prst="flowChartConnector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grpSp>
                <p:nvGrpSpPr>
                  <p:cNvPr id="60" name="Groupe 35"/>
                  <p:cNvGrpSpPr/>
                  <p:nvPr/>
                </p:nvGrpSpPr>
                <p:grpSpPr>
                  <a:xfrm>
                    <a:off x="5857884" y="5357826"/>
                    <a:ext cx="142876" cy="142876"/>
                    <a:chOff x="714348" y="2357430"/>
                    <a:chExt cx="1800000" cy="1800000"/>
                  </a:xfrm>
                </p:grpSpPr>
                <p:sp>
                  <p:nvSpPr>
                    <p:cNvPr id="61" name="Organigramme : Connecteur 60"/>
                    <p:cNvSpPr/>
                    <p:nvPr/>
                  </p:nvSpPr>
                  <p:spPr>
                    <a:xfrm>
                      <a:off x="714348" y="2357430"/>
                      <a:ext cx="1800000" cy="1800000"/>
                    </a:xfrm>
                    <a:prstGeom prst="flowChartConnector">
                      <a:avLst/>
                    </a:prstGeom>
                    <a:solidFill>
                      <a:srgbClr val="009EE0">
                        <a:alpha val="45882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8" name="Organigramme : Connecteur 67"/>
                    <p:cNvSpPr/>
                    <p:nvPr/>
                  </p:nvSpPr>
                  <p:spPr>
                    <a:xfrm>
                      <a:off x="1214414" y="2857496"/>
                      <a:ext cx="785818" cy="785818"/>
                    </a:xfrm>
                    <a:prstGeom prst="flowChartConnector">
                      <a:avLst/>
                    </a:prstGeom>
                    <a:solidFill>
                      <a:srgbClr val="009EE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sp>
              <p:nvSpPr>
                <p:cNvPr id="54" name="Organigramme : Connecteur 53"/>
                <p:cNvSpPr/>
                <p:nvPr/>
              </p:nvSpPr>
              <p:spPr>
                <a:xfrm>
                  <a:off x="7130398" y="4978943"/>
                  <a:ext cx="51267" cy="56298"/>
                </a:xfrm>
                <a:prstGeom prst="flowChartConnector">
                  <a:avLst/>
                </a:prstGeom>
                <a:solidFill>
                  <a:srgbClr val="009E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6" name="Organigramme : Connecteur 45"/>
              <p:cNvSpPr/>
              <p:nvPr/>
            </p:nvSpPr>
            <p:spPr>
              <a:xfrm>
                <a:off x="8244408" y="5301208"/>
                <a:ext cx="117432" cy="128957"/>
              </a:xfrm>
              <a:prstGeom prst="flowChartConnector">
                <a:avLst/>
              </a:prstGeom>
              <a:solidFill>
                <a:srgbClr val="009EE0">
                  <a:alpha val="4588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9" name="Organigramme : Connecteur 38"/>
            <p:cNvSpPr/>
            <p:nvPr/>
          </p:nvSpPr>
          <p:spPr>
            <a:xfrm>
              <a:off x="7583536" y="5556581"/>
              <a:ext cx="51267" cy="61834"/>
            </a:xfrm>
            <a:prstGeom prst="flowChartConnector">
              <a:avLst/>
            </a:prstGeom>
            <a:solidFill>
              <a:srgbClr val="C3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1" name="Groupe 54"/>
            <p:cNvGrpSpPr/>
            <p:nvPr/>
          </p:nvGrpSpPr>
          <p:grpSpPr>
            <a:xfrm>
              <a:off x="5220072" y="5157192"/>
              <a:ext cx="144016" cy="141638"/>
              <a:chOff x="7470642" y="6089710"/>
              <a:chExt cx="117432" cy="141638"/>
            </a:xfrm>
          </p:grpSpPr>
          <p:sp>
            <p:nvSpPr>
              <p:cNvPr id="42" name="Organigramme : Connecteur 41"/>
              <p:cNvSpPr/>
              <p:nvPr/>
            </p:nvSpPr>
            <p:spPr>
              <a:xfrm>
                <a:off x="7470642" y="6089710"/>
                <a:ext cx="117432" cy="141638"/>
              </a:xfrm>
              <a:prstGeom prst="flowChartConnector">
                <a:avLst/>
              </a:prstGeom>
              <a:solidFill>
                <a:srgbClr val="C3A038">
                  <a:alpha val="5098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Organigramme : Connecteur 42"/>
              <p:cNvSpPr/>
              <p:nvPr/>
            </p:nvSpPr>
            <p:spPr>
              <a:xfrm>
                <a:off x="7503266" y="6129059"/>
                <a:ext cx="51267" cy="61834"/>
              </a:xfrm>
              <a:prstGeom prst="flowChartConnector">
                <a:avLst/>
              </a:prstGeom>
              <a:solidFill>
                <a:srgbClr val="C3A0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72" name="Organigramme : Connecteur 71"/>
          <p:cNvSpPr/>
          <p:nvPr/>
        </p:nvSpPr>
        <p:spPr>
          <a:xfrm flipH="1">
            <a:off x="6687348" y="4807406"/>
            <a:ext cx="144000" cy="144000"/>
          </a:xfrm>
          <a:prstGeom prst="flowChartConnector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Organigramme : Connecteur 76"/>
          <p:cNvSpPr/>
          <p:nvPr/>
        </p:nvSpPr>
        <p:spPr>
          <a:xfrm flipH="1">
            <a:off x="8345893" y="4951433"/>
            <a:ext cx="142876" cy="142877"/>
          </a:xfrm>
          <a:prstGeom prst="flowChartConnector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Organigramme : Connecteur 78"/>
          <p:cNvSpPr/>
          <p:nvPr/>
        </p:nvSpPr>
        <p:spPr>
          <a:xfrm>
            <a:off x="7592524" y="5281020"/>
            <a:ext cx="144000" cy="142876"/>
          </a:xfrm>
          <a:prstGeom prst="flowChartConnector">
            <a:avLst/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Organigramme : Connecteur 79"/>
          <p:cNvSpPr/>
          <p:nvPr/>
        </p:nvSpPr>
        <p:spPr>
          <a:xfrm>
            <a:off x="7886819" y="5244228"/>
            <a:ext cx="144000" cy="142876"/>
          </a:xfrm>
          <a:prstGeom prst="flowChartConnector">
            <a:avLst/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Organigramme : Connecteur 80"/>
          <p:cNvSpPr/>
          <p:nvPr/>
        </p:nvSpPr>
        <p:spPr>
          <a:xfrm>
            <a:off x="5316960" y="4944674"/>
            <a:ext cx="144000" cy="142876"/>
          </a:xfrm>
          <a:prstGeom prst="flowChartConnector">
            <a:avLst/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Organigramme : Connecteur 81"/>
          <p:cNvSpPr/>
          <p:nvPr/>
        </p:nvSpPr>
        <p:spPr>
          <a:xfrm>
            <a:off x="7019688" y="4928907"/>
            <a:ext cx="144000" cy="142876"/>
          </a:xfrm>
          <a:prstGeom prst="flowChartConnector">
            <a:avLst/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Organigramme : Connecteur 82"/>
          <p:cNvSpPr/>
          <p:nvPr/>
        </p:nvSpPr>
        <p:spPr>
          <a:xfrm>
            <a:off x="7166843" y="5012997"/>
            <a:ext cx="144000" cy="142876"/>
          </a:xfrm>
          <a:prstGeom prst="flowChartConnector">
            <a:avLst/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Organigramme : Connecteur 83"/>
          <p:cNvSpPr/>
          <p:nvPr/>
        </p:nvSpPr>
        <p:spPr>
          <a:xfrm flipH="1">
            <a:off x="7251461" y="5759259"/>
            <a:ext cx="142876" cy="142877"/>
          </a:xfrm>
          <a:prstGeom prst="flowChartConnector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Organigramme : Connecteur 84"/>
          <p:cNvSpPr/>
          <p:nvPr/>
        </p:nvSpPr>
        <p:spPr>
          <a:xfrm>
            <a:off x="7965841" y="5166765"/>
            <a:ext cx="144000" cy="142876"/>
          </a:xfrm>
          <a:prstGeom prst="flowChartConnector">
            <a:avLst/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Organigramme : Connecteur 85"/>
          <p:cNvSpPr/>
          <p:nvPr/>
        </p:nvSpPr>
        <p:spPr>
          <a:xfrm>
            <a:off x="6608519" y="4666699"/>
            <a:ext cx="144000" cy="142876"/>
          </a:xfrm>
          <a:prstGeom prst="flowChartConnector">
            <a:avLst/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-391988" y="5155873"/>
            <a:ext cx="4932040" cy="100943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251520" y="5166636"/>
            <a:ext cx="5940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b="1" dirty="0" err="1" smtClean="0">
                <a:solidFill>
                  <a:srgbClr val="002060"/>
                </a:solidFill>
                <a:latin typeface="+mj-lt"/>
                <a:cs typeface="Arial" pitchFamily="34" charset="0"/>
              </a:rPr>
              <a:t>Ciel&amp;Terre</a:t>
            </a:r>
            <a:r>
              <a:rPr lang="en-US" altLang="ja-JP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ja-JP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International </a:t>
            </a:r>
            <a:r>
              <a:rPr lang="en-US" altLang="ja-JP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has obtained the</a:t>
            </a:r>
            <a:endParaRPr lang="en-US" altLang="ja-JP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38" name="ZoneTexte 72"/>
          <p:cNvSpPr txBox="1"/>
          <p:nvPr/>
        </p:nvSpPr>
        <p:spPr>
          <a:xfrm>
            <a:off x="5281276" y="1320607"/>
            <a:ext cx="3071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buNone/>
            </a:pPr>
            <a:r>
              <a:rPr lang="zh-CN" altLang="en-US" sz="1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公司总部</a:t>
            </a:r>
            <a:endParaRPr lang="en-US" sz="1200" b="1" i="1" dirty="0" smtClean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  <a:p>
            <a:pPr marL="360000" lvl="1">
              <a:buNone/>
            </a:pPr>
            <a:r>
              <a:rPr lang="zh-CN" altLang="en-US" sz="12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法国</a:t>
            </a:r>
            <a:endParaRPr lang="en-US" sz="1200" b="1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marL="0" lvl="1">
              <a:buNone/>
            </a:pPr>
            <a:endParaRPr lang="en-US" altLang="zh-CN" sz="1200" b="1" i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  <a:p>
            <a:pPr marL="0" lvl="1">
              <a:buNone/>
            </a:pPr>
            <a:r>
              <a:rPr lang="zh-CN" altLang="en-US" sz="1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分公司</a:t>
            </a:r>
            <a:endParaRPr lang="en-US" sz="1200" b="1" i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  <a:p>
            <a:pPr marL="360000" lvl="1"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日本</a:t>
            </a:r>
            <a:endParaRPr lang="fr-FR" altLang="ja-JP" sz="12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marL="360000" lvl="1"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留尼汪岛</a:t>
            </a:r>
            <a:r>
              <a:rPr lang="fr-FR" altLang="ja-JP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 (</a:t>
            </a:r>
            <a:r>
              <a:rPr lang="zh-CN" altLang="en-US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法属</a:t>
            </a:r>
            <a:r>
              <a:rPr lang="fr-FR" altLang="ja-JP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)</a:t>
            </a:r>
          </a:p>
          <a:p>
            <a:pPr marL="360000" lvl="1"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中</a:t>
            </a:r>
            <a:r>
              <a:rPr lang="zh-CN" altLang="en-US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国</a:t>
            </a:r>
            <a:endParaRPr lang="en-US" altLang="zh-CN" sz="12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marL="360000" lvl="1"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美国</a:t>
            </a:r>
            <a:endParaRPr lang="en-US" altLang="zh-CN" sz="12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marL="360000" lvl="1">
              <a:buNone/>
            </a:pPr>
            <a:r>
              <a:rPr lang="zh-CN" altLang="en-US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巴</a:t>
            </a:r>
            <a:r>
              <a:rPr lang="zh-CN" altLang="en-US" sz="12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西</a:t>
            </a:r>
            <a:endParaRPr lang="fr-FR" altLang="ja-JP" sz="1200" b="1" dirty="0" smtClean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marL="0" lvl="1">
              <a:buNone/>
            </a:pPr>
            <a:endParaRPr lang="en-US" sz="1200" b="1" dirty="0" smtClean="0">
              <a:solidFill>
                <a:srgbClr val="009EE0"/>
              </a:solidFill>
              <a:latin typeface="+mj-lt"/>
              <a:cs typeface="Arial" pitchFamily="34" charset="0"/>
            </a:endParaRPr>
          </a:p>
          <a:p>
            <a:pPr marL="0" lvl="1">
              <a:buNone/>
            </a:pPr>
            <a:r>
              <a:rPr lang="zh-CN" altLang="en-US" sz="1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合作伙伴</a:t>
            </a:r>
            <a:endParaRPr lang="en-US" sz="1200" b="1" i="1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Arial" pitchFamily="34" charset="0"/>
            </a:endParaRPr>
          </a:p>
          <a:p>
            <a:pPr marL="360000" lvl="1"/>
            <a:r>
              <a:rPr lang="zh-CN" altLang="en-US" sz="1200" b="1" dirty="0" smtClean="0">
                <a:solidFill>
                  <a:srgbClr val="996600"/>
                </a:solidFill>
                <a:latin typeface="+mj-lt"/>
                <a:cs typeface="Arial" pitchFamily="34" charset="0"/>
              </a:rPr>
              <a:t>澳大利</a:t>
            </a:r>
            <a:r>
              <a:rPr lang="zh-CN" altLang="en-US" sz="1200" b="1" dirty="0" smtClean="0">
                <a:solidFill>
                  <a:srgbClr val="996600"/>
                </a:solidFill>
                <a:latin typeface="+mj-lt"/>
                <a:cs typeface="Arial" pitchFamily="34" charset="0"/>
              </a:rPr>
              <a:t>亚</a:t>
            </a:r>
            <a:endParaRPr lang="en-US" altLang="zh-CN" sz="1200" b="1" dirty="0" smtClean="0">
              <a:solidFill>
                <a:srgbClr val="996600"/>
              </a:solidFill>
              <a:cs typeface="Arial" pitchFamily="34" charset="0"/>
            </a:endParaRPr>
          </a:p>
          <a:p>
            <a:pPr marL="360000" lvl="1"/>
            <a:r>
              <a:rPr lang="zh-CN" altLang="en-US" sz="1200" b="1" dirty="0" smtClean="0">
                <a:solidFill>
                  <a:srgbClr val="996600"/>
                </a:solidFill>
                <a:latin typeface="+mj-lt"/>
                <a:cs typeface="Arial" pitchFamily="34" charset="0"/>
              </a:rPr>
              <a:t>印度</a:t>
            </a:r>
            <a:r>
              <a:rPr lang="en-US" altLang="zh-CN" sz="1200" b="1" dirty="0" smtClean="0">
                <a:solidFill>
                  <a:srgbClr val="996600"/>
                </a:solidFill>
                <a:latin typeface="+mj-lt"/>
                <a:cs typeface="Arial" pitchFamily="34" charset="0"/>
              </a:rPr>
              <a:t>	</a:t>
            </a:r>
            <a:r>
              <a:rPr lang="en-US" altLang="zh-CN" sz="1200" b="1" dirty="0" smtClean="0">
                <a:solidFill>
                  <a:srgbClr val="996600"/>
                </a:solidFill>
                <a:latin typeface="+mj-lt"/>
                <a:cs typeface="Arial" pitchFamily="34" charset="0"/>
              </a:rPr>
              <a:t>                          </a:t>
            </a:r>
            <a:r>
              <a:rPr lang="zh-CN" altLang="en-US" sz="1200" b="1" dirty="0" smtClean="0">
                <a:solidFill>
                  <a:srgbClr val="996600"/>
                </a:solidFill>
                <a:cs typeface="Arial" pitchFamily="34" charset="0"/>
              </a:rPr>
              <a:t>印</a:t>
            </a:r>
            <a:r>
              <a:rPr lang="zh-CN" altLang="en-US" sz="1200" b="1" dirty="0" smtClean="0">
                <a:solidFill>
                  <a:srgbClr val="996600"/>
                </a:solidFill>
                <a:cs typeface="Arial" pitchFamily="34" charset="0"/>
              </a:rPr>
              <a:t>度尼西亚</a:t>
            </a:r>
            <a:endParaRPr lang="fr-FR" altLang="ja-JP" sz="1200" b="1" dirty="0" smtClean="0">
              <a:solidFill>
                <a:srgbClr val="996600"/>
              </a:solidFill>
              <a:cs typeface="Arial" pitchFamily="34" charset="0"/>
            </a:endParaRPr>
          </a:p>
          <a:p>
            <a:pPr marL="360000" lvl="1"/>
            <a:r>
              <a:rPr lang="zh-CN" altLang="en-US" sz="1200" b="1" dirty="0" smtClean="0">
                <a:solidFill>
                  <a:srgbClr val="996600"/>
                </a:solidFill>
                <a:latin typeface="+mj-lt"/>
                <a:cs typeface="Arial" pitchFamily="34" charset="0"/>
              </a:rPr>
              <a:t>以色列</a:t>
            </a:r>
            <a:r>
              <a:rPr lang="en-US" altLang="zh-CN" sz="1200" b="1" dirty="0" smtClean="0">
                <a:solidFill>
                  <a:srgbClr val="996600"/>
                </a:solidFill>
                <a:latin typeface="+mj-lt"/>
                <a:cs typeface="Arial" pitchFamily="34" charset="0"/>
              </a:rPr>
              <a:t>		</a:t>
            </a:r>
            <a:r>
              <a:rPr lang="zh-CN" altLang="en-US" sz="1200" b="1" dirty="0" smtClean="0">
                <a:solidFill>
                  <a:srgbClr val="996600"/>
                </a:solidFill>
                <a:cs typeface="Arial" pitchFamily="34" charset="0"/>
              </a:rPr>
              <a:t>韩国</a:t>
            </a:r>
            <a:endParaRPr lang="fr-FR" altLang="ja-JP" sz="1200" b="1" dirty="0" smtClean="0">
              <a:solidFill>
                <a:srgbClr val="996600"/>
              </a:solidFill>
              <a:cs typeface="Arial" pitchFamily="34" charset="0"/>
            </a:endParaRPr>
          </a:p>
          <a:p>
            <a:pPr marL="360000" lvl="1"/>
            <a:r>
              <a:rPr lang="zh-CN" altLang="en-US" sz="1200" b="1" dirty="0" smtClean="0">
                <a:solidFill>
                  <a:srgbClr val="996600"/>
                </a:solidFill>
                <a:latin typeface="+mj-lt"/>
                <a:cs typeface="Arial" pitchFamily="34" charset="0"/>
              </a:rPr>
              <a:t>泰国	</a:t>
            </a:r>
            <a:r>
              <a:rPr lang="en-US" altLang="zh-CN" sz="1200" b="1" dirty="0" smtClean="0">
                <a:solidFill>
                  <a:srgbClr val="996600"/>
                </a:solidFill>
                <a:latin typeface="+mj-lt"/>
                <a:cs typeface="Arial" pitchFamily="34" charset="0"/>
              </a:rPr>
              <a:t>	</a:t>
            </a:r>
            <a:r>
              <a:rPr lang="zh-CN" altLang="en-US" sz="1200" b="1" dirty="0" smtClean="0">
                <a:solidFill>
                  <a:srgbClr val="996600"/>
                </a:solidFill>
                <a:cs typeface="Arial" pitchFamily="34" charset="0"/>
              </a:rPr>
              <a:t>英国</a:t>
            </a:r>
            <a:endParaRPr lang="fr-FR" altLang="ja-JP" sz="1200" b="1" dirty="0" smtClean="0">
              <a:solidFill>
                <a:srgbClr val="996600"/>
              </a:solidFill>
              <a:latin typeface="+mj-lt"/>
              <a:cs typeface="Arial" pitchFamily="34" charset="0"/>
            </a:endParaRPr>
          </a:p>
          <a:p>
            <a:pPr marL="360000" lvl="1"/>
            <a:endParaRPr lang="fr-FR" sz="1200" b="1" dirty="0" smtClean="0">
              <a:solidFill>
                <a:srgbClr val="9966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40" name="Titre 1"/>
          <p:cNvSpPr txBox="1">
            <a:spLocks/>
          </p:cNvSpPr>
          <p:nvPr/>
        </p:nvSpPr>
        <p:spPr>
          <a:xfrm>
            <a:off x="4764897" y="116632"/>
            <a:ext cx="3900486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 smtClean="0">
                <a:solidFill>
                  <a:srgbClr val="C3A038"/>
                </a:solidFill>
                <a:latin typeface="Tw Cen MT Condensed" pitchFamily="34" charset="0"/>
                <a:ea typeface="Adobe Heiti Std R" pitchFamily="34" charset="-128"/>
                <a:cs typeface="LilyUPC" pitchFamily="34" charset="-34"/>
              </a:rPr>
              <a:t>Ciel &amp; Terre</a:t>
            </a:r>
          </a:p>
          <a:p>
            <a:r>
              <a:rPr lang="zh-CN" altLang="en-US" sz="3200" dirty="0" smtClean="0">
                <a:solidFill>
                  <a:srgbClr val="C3A038"/>
                </a:solidFill>
                <a:latin typeface="Tw Cen MT Condensed" pitchFamily="34" charset="0"/>
                <a:ea typeface="Adobe Heiti Std R" pitchFamily="34" charset="-128"/>
                <a:cs typeface="LilyUPC" pitchFamily="34" charset="-34"/>
              </a:rPr>
              <a:t>在世界各地</a:t>
            </a:r>
            <a:endParaRPr lang="fr-FR" sz="3200" dirty="0">
              <a:solidFill>
                <a:srgbClr val="C3A038"/>
              </a:solidFill>
              <a:latin typeface="Tw Cen MT Condensed" pitchFamily="34" charset="0"/>
              <a:ea typeface="Adobe Heiti Std R" pitchFamily="34" charset="-128"/>
              <a:cs typeface="LilyUPC" pitchFamily="34" charset="-34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29" b="2706"/>
          <a:stretch/>
        </p:blipFill>
        <p:spPr bwMode="auto">
          <a:xfrm>
            <a:off x="1072094" y="5505190"/>
            <a:ext cx="2363916" cy="62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Organigramme : Connecteur 76"/>
          <p:cNvSpPr/>
          <p:nvPr/>
        </p:nvSpPr>
        <p:spPr>
          <a:xfrm flipH="1">
            <a:off x="8072462" y="5072073"/>
            <a:ext cx="142876" cy="142877"/>
          </a:xfrm>
          <a:prstGeom prst="flowChartConnector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Organigramme : Connecteur 76"/>
          <p:cNvSpPr/>
          <p:nvPr/>
        </p:nvSpPr>
        <p:spPr>
          <a:xfrm flipH="1">
            <a:off x="6072198" y="5643578"/>
            <a:ext cx="142876" cy="142877"/>
          </a:xfrm>
          <a:prstGeom prst="flowChartConnector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Organigramme : Connecteur 78"/>
          <p:cNvSpPr/>
          <p:nvPr/>
        </p:nvSpPr>
        <p:spPr>
          <a:xfrm>
            <a:off x="8285652" y="5857892"/>
            <a:ext cx="144000" cy="142876"/>
          </a:xfrm>
          <a:prstGeom prst="flowChartConnector">
            <a:avLst/>
          </a:prstGeom>
          <a:solidFill>
            <a:srgbClr val="C3A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61853" y="6661057"/>
            <a:ext cx="482146" cy="198904"/>
          </a:xfrm>
          <a:custGeom>
            <a:avLst/>
            <a:gdLst/>
            <a:ahLst/>
            <a:cxnLst/>
            <a:rect l="l" t="t" r="r" b="b"/>
            <a:pathLst>
              <a:path w="675004" h="225425">
                <a:moveTo>
                  <a:pt x="0" y="225005"/>
                </a:moveTo>
                <a:lnTo>
                  <a:pt x="675004" y="225005"/>
                </a:lnTo>
                <a:lnTo>
                  <a:pt x="675004" y="0"/>
                </a:lnTo>
                <a:lnTo>
                  <a:pt x="0" y="0"/>
                </a:lnTo>
                <a:lnTo>
                  <a:pt x="0" y="225005"/>
                </a:lnTo>
                <a:close/>
              </a:path>
            </a:pathLst>
          </a:custGeom>
          <a:solidFill>
            <a:srgbClr val="0076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661057"/>
            <a:ext cx="8661854" cy="198904"/>
          </a:xfrm>
          <a:custGeom>
            <a:avLst/>
            <a:gdLst/>
            <a:ahLst/>
            <a:cxnLst/>
            <a:rect l="l" t="t" r="r" b="b"/>
            <a:pathLst>
              <a:path w="12126595" h="225425">
                <a:moveTo>
                  <a:pt x="0" y="225005"/>
                </a:moveTo>
                <a:lnTo>
                  <a:pt x="12126595" y="225005"/>
                </a:lnTo>
                <a:lnTo>
                  <a:pt x="12126595" y="0"/>
                </a:lnTo>
                <a:lnTo>
                  <a:pt x="0" y="0"/>
                </a:lnTo>
                <a:lnTo>
                  <a:pt x="0" y="225005"/>
                </a:lnTo>
                <a:close/>
              </a:path>
            </a:pathLst>
          </a:custGeom>
          <a:solidFill>
            <a:srgbClr val="D1AA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0" y="4436297"/>
            <a:ext cx="3019941" cy="2219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" y="2220781"/>
            <a:ext cx="3042366" cy="22194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188"/>
            <a:ext cx="3042357" cy="2185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33685" y="2215369"/>
            <a:ext cx="3082471" cy="2214843"/>
          </a:xfrm>
          <a:custGeom>
            <a:avLst/>
            <a:gdLst/>
            <a:ahLst/>
            <a:cxnLst/>
            <a:rect l="l" t="t" r="r" b="b"/>
            <a:pathLst>
              <a:path w="4315459" h="2510154">
                <a:moveTo>
                  <a:pt x="0" y="2509685"/>
                </a:moveTo>
                <a:lnTo>
                  <a:pt x="4315231" y="2509685"/>
                </a:lnTo>
                <a:lnTo>
                  <a:pt x="4315231" y="0"/>
                </a:lnTo>
                <a:lnTo>
                  <a:pt x="0" y="0"/>
                </a:lnTo>
                <a:lnTo>
                  <a:pt x="0" y="25096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8"/>
          <p:cNvSpPr/>
          <p:nvPr/>
        </p:nvSpPr>
        <p:spPr>
          <a:xfrm>
            <a:off x="3034438" y="1939"/>
            <a:ext cx="3047918" cy="22194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95955" y="0"/>
            <a:ext cx="3048045" cy="4430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05034" y="4436308"/>
            <a:ext cx="3038964" cy="22247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42358" y="4436285"/>
            <a:ext cx="3039989" cy="22251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34438" y="1939"/>
            <a:ext cx="1163864" cy="383241"/>
          </a:xfrm>
          <a:custGeom>
            <a:avLst/>
            <a:gdLst/>
            <a:ahLst/>
            <a:cxnLst/>
            <a:rect l="l" t="t" r="r" b="b"/>
            <a:pathLst>
              <a:path w="1629410" h="434340">
                <a:moveTo>
                  <a:pt x="0" y="434340"/>
                </a:moveTo>
                <a:lnTo>
                  <a:pt x="1629003" y="434340"/>
                </a:lnTo>
                <a:lnTo>
                  <a:pt x="1629003" y="0"/>
                </a:lnTo>
                <a:lnTo>
                  <a:pt x="0" y="0"/>
                </a:lnTo>
                <a:lnTo>
                  <a:pt x="0" y="43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071802" y="49867"/>
            <a:ext cx="113792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4700" marR="3951" indent="-335317"/>
            <a:r>
              <a:rPr lang="zh-CN" altLang="en-US" sz="1400" dirty="0" smtClean="0">
                <a:solidFill>
                  <a:srgbClr val="002060"/>
                </a:solidFill>
                <a:latin typeface="Tw Cen MT Condensed" pitchFamily="34" charset="0"/>
              </a:rPr>
              <a:t>饮用水水源地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05026" y="1939"/>
            <a:ext cx="1163864" cy="383241"/>
          </a:xfrm>
          <a:custGeom>
            <a:avLst/>
            <a:gdLst/>
            <a:ahLst/>
            <a:cxnLst/>
            <a:rect l="l" t="t" r="r" b="b"/>
            <a:pathLst>
              <a:path w="1629409" h="434340">
                <a:moveTo>
                  <a:pt x="0" y="434340"/>
                </a:moveTo>
                <a:lnTo>
                  <a:pt x="1629003" y="434340"/>
                </a:lnTo>
                <a:lnTo>
                  <a:pt x="1629003" y="0"/>
                </a:lnTo>
                <a:lnTo>
                  <a:pt x="0" y="0"/>
                </a:lnTo>
                <a:lnTo>
                  <a:pt x="0" y="43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219061" y="49867"/>
            <a:ext cx="99614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210" marR="3951" indent="-13828"/>
            <a:r>
              <a:rPr lang="zh-CN" altLang="en-US" sz="1400" dirty="0" smtClean="0">
                <a:solidFill>
                  <a:srgbClr val="002060"/>
                </a:solidFill>
                <a:latin typeface="Tw Cen MT Condensed" pitchFamily="34" charset="0"/>
              </a:rPr>
              <a:t>灌溉用水库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731" y="4443581"/>
            <a:ext cx="1163864" cy="383241"/>
          </a:xfrm>
          <a:custGeom>
            <a:avLst/>
            <a:gdLst/>
            <a:ahLst/>
            <a:cxnLst/>
            <a:rect l="l" t="t" r="r" b="b"/>
            <a:pathLst>
              <a:path w="1629410" h="434339">
                <a:moveTo>
                  <a:pt x="0" y="434339"/>
                </a:moveTo>
                <a:lnTo>
                  <a:pt x="1629003" y="434339"/>
                </a:lnTo>
                <a:lnTo>
                  <a:pt x="1629003" y="0"/>
                </a:lnTo>
                <a:lnTo>
                  <a:pt x="0" y="0"/>
                </a:lnTo>
                <a:lnTo>
                  <a:pt x="0" y="434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42768" y="4485984"/>
            <a:ext cx="89036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9638" marR="3951" indent="-340255"/>
            <a:r>
              <a:rPr lang="zh-CN" altLang="en-US" sz="1400" dirty="0" smtClean="0">
                <a:latin typeface="Century Gothic"/>
                <a:cs typeface="Century Gothic"/>
              </a:rPr>
              <a:t>水电站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34438" y="4443569"/>
            <a:ext cx="1163864" cy="383241"/>
          </a:xfrm>
          <a:custGeom>
            <a:avLst/>
            <a:gdLst/>
            <a:ahLst/>
            <a:cxnLst/>
            <a:rect l="l" t="t" r="r" b="b"/>
            <a:pathLst>
              <a:path w="1629410" h="434339">
                <a:moveTo>
                  <a:pt x="0" y="434340"/>
                </a:moveTo>
                <a:lnTo>
                  <a:pt x="1629003" y="434340"/>
                </a:lnTo>
                <a:lnTo>
                  <a:pt x="1629003" y="0"/>
                </a:lnTo>
                <a:lnTo>
                  <a:pt x="0" y="0"/>
                </a:lnTo>
                <a:lnTo>
                  <a:pt x="0" y="43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096514" y="4494635"/>
            <a:ext cx="104775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8034" marR="3951" indent="-388652"/>
            <a:r>
              <a:rPr lang="zh-CN" altLang="en-US" sz="1600" dirty="0" smtClean="0">
                <a:solidFill>
                  <a:srgbClr val="002060"/>
                </a:solidFill>
                <a:latin typeface="Tw Cen MT Condensed" pitchFamily="34" charset="0"/>
              </a:rPr>
              <a:t>工业废水塘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31" y="2221431"/>
            <a:ext cx="1163864" cy="383241"/>
          </a:xfrm>
          <a:custGeom>
            <a:avLst/>
            <a:gdLst/>
            <a:ahLst/>
            <a:cxnLst/>
            <a:rect l="l" t="t" r="r" b="b"/>
            <a:pathLst>
              <a:path w="1629410" h="434339">
                <a:moveTo>
                  <a:pt x="0" y="434339"/>
                </a:moveTo>
                <a:lnTo>
                  <a:pt x="1629003" y="434339"/>
                </a:lnTo>
                <a:lnTo>
                  <a:pt x="1629003" y="0"/>
                </a:lnTo>
                <a:lnTo>
                  <a:pt x="0" y="0"/>
                </a:lnTo>
                <a:lnTo>
                  <a:pt x="0" y="434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5594" y="2271264"/>
            <a:ext cx="104230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3463" marR="3951" indent="-234080"/>
            <a:r>
              <a:rPr lang="zh-CN" altLang="en-US" sz="1400" dirty="0" smtClean="0">
                <a:solidFill>
                  <a:srgbClr val="002060"/>
                </a:solidFill>
                <a:latin typeface="Tw Cen MT Condensed" pitchFamily="34" charset="0"/>
              </a:rPr>
              <a:t>脱盐水库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31" y="1939"/>
            <a:ext cx="1163864" cy="383241"/>
          </a:xfrm>
          <a:custGeom>
            <a:avLst/>
            <a:gdLst/>
            <a:ahLst/>
            <a:cxnLst/>
            <a:rect l="l" t="t" r="r" b="b"/>
            <a:pathLst>
              <a:path w="1629410" h="434340">
                <a:moveTo>
                  <a:pt x="0" y="434340"/>
                </a:moveTo>
                <a:lnTo>
                  <a:pt x="1629003" y="434340"/>
                </a:lnTo>
                <a:lnTo>
                  <a:pt x="1629003" y="0"/>
                </a:lnTo>
                <a:lnTo>
                  <a:pt x="0" y="0"/>
                </a:lnTo>
                <a:lnTo>
                  <a:pt x="0" y="43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39476" y="51928"/>
            <a:ext cx="101781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738" marR="3951" indent="-372355"/>
            <a:r>
              <a:rPr lang="zh-CN" altLang="en-US" sz="1400" dirty="0" smtClean="0">
                <a:latin typeface="Century Gothic"/>
                <a:cs typeface="Century Gothic"/>
              </a:rPr>
              <a:t>水库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05034" y="4443569"/>
            <a:ext cx="1163864" cy="383241"/>
          </a:xfrm>
          <a:custGeom>
            <a:avLst/>
            <a:gdLst/>
            <a:ahLst/>
            <a:cxnLst/>
            <a:rect l="l" t="t" r="r" b="b"/>
            <a:pathLst>
              <a:path w="1629409" h="434339">
                <a:moveTo>
                  <a:pt x="0" y="434340"/>
                </a:moveTo>
                <a:lnTo>
                  <a:pt x="1629003" y="434340"/>
                </a:lnTo>
                <a:lnTo>
                  <a:pt x="1629003" y="0"/>
                </a:lnTo>
                <a:lnTo>
                  <a:pt x="0" y="0"/>
                </a:lnTo>
                <a:lnTo>
                  <a:pt x="0" y="434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215074" y="4494602"/>
            <a:ext cx="121444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3089" marR="3951" indent="-103706"/>
            <a:r>
              <a:rPr lang="zh-CN" altLang="en-US" sz="1400" dirty="0" smtClean="0">
                <a:solidFill>
                  <a:srgbClr val="002060"/>
                </a:solidFill>
                <a:latin typeface="Tw Cen MT Condensed" pitchFamily="34" charset="0"/>
              </a:rPr>
              <a:t>采石场湖泊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105034" y="2221431"/>
            <a:ext cx="1163864" cy="383241"/>
          </a:xfrm>
          <a:custGeom>
            <a:avLst/>
            <a:gdLst/>
            <a:ahLst/>
            <a:cxnLst/>
            <a:rect l="l" t="t" r="r" b="b"/>
            <a:pathLst>
              <a:path w="1629409" h="434339">
                <a:moveTo>
                  <a:pt x="0" y="434339"/>
                </a:moveTo>
                <a:lnTo>
                  <a:pt x="1629003" y="434339"/>
                </a:lnTo>
                <a:lnTo>
                  <a:pt x="1629003" y="0"/>
                </a:lnTo>
                <a:lnTo>
                  <a:pt x="0" y="0"/>
                </a:lnTo>
                <a:lnTo>
                  <a:pt x="0" y="434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299236" y="2269640"/>
            <a:ext cx="796471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1241" marR="3951" indent="-251858"/>
            <a:r>
              <a:rPr lang="zh-CN" altLang="en-US" sz="1400" dirty="0" smtClean="0">
                <a:solidFill>
                  <a:srgbClr val="002060"/>
                </a:solidFill>
                <a:latin typeface="Tw Cen MT Condensed" pitchFamily="34" charset="0"/>
              </a:rPr>
              <a:t>农业养殖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88819" y="1873555"/>
            <a:ext cx="1283153" cy="177963"/>
          </a:xfrm>
          <a:prstGeom prst="rect">
            <a:avLst/>
          </a:prstGeom>
          <a:solidFill>
            <a:srgbClr val="0367AD"/>
          </a:solidFill>
        </p:spPr>
        <p:txBody>
          <a:bodyPr vert="horz" wrap="square" lIns="0" tIns="54322" rIns="0" bIns="0" rtlCol="0">
            <a:spAutoFit/>
          </a:bodyPr>
          <a:lstStyle/>
          <a:p>
            <a:pPr marL="225685">
              <a:spcBef>
                <a:spcPts val="428"/>
              </a:spcBef>
            </a:pPr>
            <a:r>
              <a:rPr sz="800" b="1" spc="-19" dirty="0">
                <a:solidFill>
                  <a:srgbClr val="FFFFFF"/>
                </a:solidFill>
                <a:latin typeface="Century Gothic"/>
                <a:cs typeface="Century Gothic"/>
              </a:rPr>
              <a:t>Kunde, </a:t>
            </a:r>
            <a:r>
              <a:rPr sz="800" b="1" spc="16" dirty="0">
                <a:solidFill>
                  <a:srgbClr val="FFFFFF"/>
                </a:solidFill>
                <a:latin typeface="Century Gothic"/>
                <a:cs typeface="Century Gothic"/>
              </a:rPr>
              <a:t>USA </a:t>
            </a:r>
            <a:r>
              <a:rPr sz="8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sz="800" b="1" spc="-62" dirty="0">
                <a:solidFill>
                  <a:srgbClr val="FFFFFF"/>
                </a:solidFill>
                <a:latin typeface="Century Gothic"/>
                <a:cs typeface="Century Gothic"/>
              </a:rPr>
              <a:t>10</a:t>
            </a:r>
            <a:r>
              <a:rPr sz="800" b="1" spc="-58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b="1" spc="12" dirty="0">
                <a:solidFill>
                  <a:srgbClr val="FFFFFF"/>
                </a:solidFill>
                <a:latin typeface="Century Gothic"/>
                <a:cs typeface="Century Gothic"/>
              </a:rPr>
              <a:t>kWp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88819" y="4097733"/>
            <a:ext cx="1283153" cy="177963"/>
          </a:xfrm>
          <a:prstGeom prst="rect">
            <a:avLst/>
          </a:prstGeom>
          <a:solidFill>
            <a:srgbClr val="0367AD"/>
          </a:solidFill>
        </p:spPr>
        <p:txBody>
          <a:bodyPr vert="horz" wrap="square" lIns="0" tIns="54322" rIns="0" bIns="0" rtlCol="0">
            <a:spAutoFit/>
          </a:bodyPr>
          <a:lstStyle/>
          <a:p>
            <a:pPr marL="201980">
              <a:spcBef>
                <a:spcPts val="428"/>
              </a:spcBef>
            </a:pPr>
            <a:r>
              <a:rPr sz="800" b="1" spc="-31" dirty="0">
                <a:solidFill>
                  <a:srgbClr val="FFFFFF"/>
                </a:solidFill>
                <a:latin typeface="Century Gothic"/>
                <a:cs typeface="Century Gothic"/>
              </a:rPr>
              <a:t>Godley, </a:t>
            </a:r>
            <a:r>
              <a:rPr sz="800" b="1" spc="43" dirty="0">
                <a:solidFill>
                  <a:srgbClr val="FFFFFF"/>
                </a:solidFill>
                <a:latin typeface="Century Gothic"/>
                <a:cs typeface="Century Gothic"/>
              </a:rPr>
              <a:t>UK </a:t>
            </a:r>
            <a:r>
              <a:rPr sz="8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sz="800" b="1" spc="-19" dirty="0">
                <a:solidFill>
                  <a:srgbClr val="FFFFFF"/>
                </a:solidFill>
                <a:latin typeface="Century Gothic"/>
                <a:cs typeface="Century Gothic"/>
              </a:rPr>
              <a:t>2.9</a:t>
            </a:r>
            <a:r>
              <a:rPr sz="800" b="1" spc="-43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b="1" spc="12" dirty="0">
                <a:solidFill>
                  <a:srgbClr val="FFFFFF"/>
                </a:solidFill>
                <a:latin typeface="Century Gothic"/>
                <a:cs typeface="Century Gothic"/>
              </a:rPr>
              <a:t>MWp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46316" y="1873555"/>
            <a:ext cx="1283153" cy="177963"/>
          </a:xfrm>
          <a:prstGeom prst="rect">
            <a:avLst/>
          </a:prstGeom>
          <a:solidFill>
            <a:srgbClr val="0367AD"/>
          </a:solidFill>
        </p:spPr>
        <p:txBody>
          <a:bodyPr vert="horz" wrap="square" lIns="0" tIns="54322" rIns="0" bIns="0" rtlCol="0">
            <a:spAutoFit/>
          </a:bodyPr>
          <a:lstStyle/>
          <a:p>
            <a:pPr marL="276056">
              <a:spcBef>
                <a:spcPts val="428"/>
              </a:spcBef>
            </a:pPr>
            <a:r>
              <a:rPr sz="800" b="1" spc="-19" dirty="0">
                <a:solidFill>
                  <a:srgbClr val="FFFFFF"/>
                </a:solidFill>
                <a:latin typeface="Century Gothic"/>
                <a:cs typeface="Century Gothic"/>
              </a:rPr>
              <a:t>QE2, </a:t>
            </a:r>
            <a:r>
              <a:rPr sz="800" b="1" spc="43" dirty="0">
                <a:solidFill>
                  <a:srgbClr val="FFFFFF"/>
                </a:solidFill>
                <a:latin typeface="Century Gothic"/>
                <a:cs typeface="Century Gothic"/>
              </a:rPr>
              <a:t>UK </a:t>
            </a:r>
            <a:r>
              <a:rPr sz="8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sz="800" b="1" spc="-19" dirty="0">
                <a:solidFill>
                  <a:srgbClr val="FFFFFF"/>
                </a:solidFill>
                <a:latin typeface="Century Gothic"/>
                <a:cs typeface="Century Gothic"/>
              </a:rPr>
              <a:t>6.3</a:t>
            </a:r>
            <a:r>
              <a:rPr sz="800" b="1" spc="-58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b="1" spc="12" dirty="0">
                <a:solidFill>
                  <a:srgbClr val="FFFFFF"/>
                </a:solidFill>
                <a:latin typeface="Century Gothic"/>
                <a:cs typeface="Century Gothic"/>
              </a:rPr>
              <a:t>MWp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816668" y="1873555"/>
            <a:ext cx="1283153" cy="251012"/>
          </a:xfrm>
          <a:custGeom>
            <a:avLst/>
            <a:gdLst/>
            <a:ahLst/>
            <a:cxnLst/>
            <a:rect l="l" t="t" r="r" b="b"/>
            <a:pathLst>
              <a:path w="1796415" h="284480">
                <a:moveTo>
                  <a:pt x="0" y="284200"/>
                </a:moveTo>
                <a:lnTo>
                  <a:pt x="1796402" y="284200"/>
                </a:lnTo>
                <a:lnTo>
                  <a:pt x="1796402" y="0"/>
                </a:lnTo>
                <a:lnTo>
                  <a:pt x="0" y="0"/>
                </a:lnTo>
                <a:lnTo>
                  <a:pt x="0" y="284200"/>
                </a:lnTo>
                <a:close/>
              </a:path>
            </a:pathLst>
          </a:custGeom>
          <a:solidFill>
            <a:srgbClr val="0367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869673" y="1939513"/>
            <a:ext cx="114209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Kawarayama, </a:t>
            </a:r>
            <a:r>
              <a:rPr sz="800" b="1" spc="-51" dirty="0">
                <a:solidFill>
                  <a:srgbClr val="FFFFFF"/>
                </a:solidFill>
                <a:latin typeface="Century Gothic"/>
                <a:cs typeface="Century Gothic"/>
              </a:rPr>
              <a:t>JP </a:t>
            </a:r>
            <a:r>
              <a:rPr sz="8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sz="800" b="1" spc="-58" dirty="0">
                <a:solidFill>
                  <a:srgbClr val="FFFFFF"/>
                </a:solidFill>
                <a:latin typeface="Century Gothic"/>
                <a:cs typeface="Century Gothic"/>
              </a:rPr>
              <a:t>1.4</a:t>
            </a:r>
            <a:r>
              <a:rPr sz="800" b="1" spc="4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b="1" spc="12" dirty="0">
                <a:solidFill>
                  <a:srgbClr val="FFFFFF"/>
                </a:solidFill>
                <a:latin typeface="Century Gothic"/>
                <a:cs typeface="Century Gothic"/>
              </a:rPr>
              <a:t>MWp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816668" y="4097722"/>
            <a:ext cx="1283153" cy="251012"/>
          </a:xfrm>
          <a:custGeom>
            <a:avLst/>
            <a:gdLst/>
            <a:ahLst/>
            <a:cxnLst/>
            <a:rect l="l" t="t" r="r" b="b"/>
            <a:pathLst>
              <a:path w="1796415" h="284479">
                <a:moveTo>
                  <a:pt x="0" y="284200"/>
                </a:moveTo>
                <a:lnTo>
                  <a:pt x="1796402" y="284200"/>
                </a:lnTo>
                <a:lnTo>
                  <a:pt x="1796402" y="0"/>
                </a:lnTo>
                <a:lnTo>
                  <a:pt x="0" y="0"/>
                </a:lnTo>
                <a:lnTo>
                  <a:pt x="0" y="284200"/>
                </a:lnTo>
                <a:close/>
              </a:path>
            </a:pathLst>
          </a:custGeom>
          <a:solidFill>
            <a:srgbClr val="0367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940158" y="4159376"/>
            <a:ext cx="105364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800" b="1" spc="-8" dirty="0">
                <a:solidFill>
                  <a:srgbClr val="FFFFFF"/>
                </a:solidFill>
                <a:latin typeface="Century Gothic"/>
                <a:cs typeface="Century Gothic"/>
              </a:rPr>
              <a:t>Yothathikan, </a:t>
            </a:r>
            <a:r>
              <a:rPr sz="800" b="1" spc="74" dirty="0">
                <a:solidFill>
                  <a:srgbClr val="FFFFFF"/>
                </a:solidFill>
                <a:latin typeface="Century Gothic"/>
                <a:cs typeface="Century Gothic"/>
              </a:rPr>
              <a:t>TH </a:t>
            </a:r>
            <a:r>
              <a:rPr sz="8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sz="800" b="1" spc="-4" dirty="0">
                <a:solidFill>
                  <a:srgbClr val="FFFFFF"/>
                </a:solidFill>
                <a:latin typeface="Century Gothic"/>
                <a:cs typeface="Century Gothic"/>
              </a:rPr>
              <a:t>5</a:t>
            </a:r>
            <a:r>
              <a:rPr sz="800" b="1" spc="-117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b="1" spc="12" dirty="0">
                <a:solidFill>
                  <a:srgbClr val="FFFFFF"/>
                </a:solidFill>
                <a:latin typeface="Century Gothic"/>
                <a:cs typeface="Century Gothic"/>
              </a:rPr>
              <a:t>kWp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816668" y="6342562"/>
            <a:ext cx="1283153" cy="251012"/>
          </a:xfrm>
          <a:custGeom>
            <a:avLst/>
            <a:gdLst/>
            <a:ahLst/>
            <a:cxnLst/>
            <a:rect l="l" t="t" r="r" b="b"/>
            <a:pathLst>
              <a:path w="1796415" h="284479">
                <a:moveTo>
                  <a:pt x="0" y="284200"/>
                </a:moveTo>
                <a:lnTo>
                  <a:pt x="1796402" y="284200"/>
                </a:lnTo>
                <a:lnTo>
                  <a:pt x="1796402" y="0"/>
                </a:lnTo>
                <a:lnTo>
                  <a:pt x="0" y="0"/>
                </a:lnTo>
                <a:lnTo>
                  <a:pt x="0" y="284200"/>
                </a:lnTo>
                <a:close/>
              </a:path>
            </a:pathLst>
          </a:custGeom>
          <a:solidFill>
            <a:srgbClr val="0367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8057500" y="6357958"/>
            <a:ext cx="872218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77"/>
            <a:r>
              <a:rPr sz="800" b="1" spc="-12" dirty="0">
                <a:solidFill>
                  <a:srgbClr val="FFFFFF"/>
                </a:solidFill>
                <a:latin typeface="Century Gothic"/>
                <a:cs typeface="Century Gothic"/>
              </a:rPr>
              <a:t>Piolenc, </a:t>
            </a:r>
            <a:r>
              <a:rPr sz="800" b="1" spc="58" dirty="0">
                <a:solidFill>
                  <a:srgbClr val="FFFFFF"/>
                </a:solidFill>
                <a:latin typeface="Century Gothic"/>
                <a:cs typeface="Century Gothic"/>
              </a:rPr>
              <a:t>FR </a:t>
            </a:r>
            <a:r>
              <a:rPr sz="8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- </a:t>
            </a:r>
            <a:r>
              <a:rPr sz="800" b="1" spc="-89" dirty="0">
                <a:solidFill>
                  <a:srgbClr val="FFFFFF"/>
                </a:solidFill>
                <a:latin typeface="Century Gothic"/>
                <a:cs typeface="Century Gothic"/>
              </a:rPr>
              <a:t>15</a:t>
            </a:r>
            <a:r>
              <a:rPr sz="800" b="1" spc="-10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b="1" spc="12" dirty="0">
                <a:solidFill>
                  <a:srgbClr val="FFFFFF"/>
                </a:solidFill>
                <a:latin typeface="Century Gothic"/>
                <a:cs typeface="Century Gothic"/>
              </a:rPr>
              <a:t>kWp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746325" y="6342562"/>
            <a:ext cx="1283153" cy="177963"/>
          </a:xfrm>
          <a:prstGeom prst="rect">
            <a:avLst/>
          </a:prstGeom>
          <a:solidFill>
            <a:srgbClr val="0367AD"/>
          </a:solidFill>
        </p:spPr>
        <p:txBody>
          <a:bodyPr vert="horz" wrap="square" lIns="0" tIns="54322" rIns="0" bIns="0" rtlCol="0">
            <a:spAutoFit/>
          </a:bodyPr>
          <a:lstStyle/>
          <a:p>
            <a:pPr marL="188153">
              <a:spcBef>
                <a:spcPts val="428"/>
              </a:spcBef>
            </a:pPr>
            <a:r>
              <a:rPr sz="800" b="1" spc="-8" dirty="0">
                <a:solidFill>
                  <a:srgbClr val="FFFFFF"/>
                </a:solidFill>
                <a:latin typeface="Century Gothic"/>
                <a:cs typeface="Century Gothic"/>
              </a:rPr>
              <a:t>Kato-shi, </a:t>
            </a:r>
            <a:r>
              <a:rPr sz="800" b="1" spc="-51" dirty="0">
                <a:solidFill>
                  <a:srgbClr val="FFFFFF"/>
                </a:solidFill>
                <a:latin typeface="Century Gothic"/>
                <a:cs typeface="Century Gothic"/>
              </a:rPr>
              <a:t>JP </a:t>
            </a:r>
            <a:r>
              <a:rPr sz="8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-   </a:t>
            </a:r>
            <a:r>
              <a:rPr sz="800" b="1" spc="-27" dirty="0">
                <a:solidFill>
                  <a:srgbClr val="FFFFFF"/>
                </a:solidFill>
                <a:latin typeface="Century Gothic"/>
                <a:cs typeface="Century Gothic"/>
              </a:rPr>
              <a:t>2.8</a:t>
            </a:r>
            <a:r>
              <a:rPr sz="8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b="1" spc="12" dirty="0">
                <a:solidFill>
                  <a:srgbClr val="FFFFFF"/>
                </a:solidFill>
                <a:latin typeface="Century Gothic"/>
                <a:cs typeface="Century Gothic"/>
              </a:rPr>
              <a:t>MWp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88819" y="6342574"/>
            <a:ext cx="1283153" cy="177963"/>
          </a:xfrm>
          <a:prstGeom prst="rect">
            <a:avLst/>
          </a:prstGeom>
          <a:solidFill>
            <a:srgbClr val="0367AD"/>
          </a:solidFill>
        </p:spPr>
        <p:txBody>
          <a:bodyPr vert="horz" wrap="square" lIns="0" tIns="54322" rIns="0" bIns="0" rtlCol="0">
            <a:spAutoFit/>
          </a:bodyPr>
          <a:lstStyle/>
          <a:p>
            <a:pPr marL="175313">
              <a:spcBef>
                <a:spcPts val="428"/>
              </a:spcBef>
            </a:pPr>
            <a:r>
              <a:rPr sz="800" b="1" spc="-8" dirty="0">
                <a:solidFill>
                  <a:srgbClr val="FFFFFF"/>
                </a:solidFill>
                <a:latin typeface="Century Gothic"/>
                <a:cs typeface="Century Gothic"/>
              </a:rPr>
              <a:t>Balbina, </a:t>
            </a:r>
            <a:r>
              <a:rPr sz="800" b="1" spc="66" dirty="0">
                <a:solidFill>
                  <a:srgbClr val="FFFFFF"/>
                </a:solidFill>
                <a:latin typeface="Century Gothic"/>
                <a:cs typeface="Century Gothic"/>
              </a:rPr>
              <a:t>BR </a:t>
            </a:r>
            <a:r>
              <a:rPr sz="8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-  </a:t>
            </a:r>
            <a:r>
              <a:rPr sz="800" b="1" spc="8" dirty="0">
                <a:solidFill>
                  <a:srgbClr val="FFFFFF"/>
                </a:solidFill>
                <a:latin typeface="Century Gothic"/>
                <a:cs typeface="Century Gothic"/>
              </a:rPr>
              <a:t>4.9</a:t>
            </a:r>
            <a:r>
              <a:rPr sz="800" b="1" spc="-5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800" b="1" spc="12" dirty="0">
                <a:solidFill>
                  <a:srgbClr val="FFFFFF"/>
                </a:solidFill>
                <a:latin typeface="Century Gothic"/>
                <a:cs typeface="Century Gothic"/>
              </a:rPr>
              <a:t>MWp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0" y="4430246"/>
            <a:ext cx="91440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2211873"/>
            <a:ext cx="9144000" cy="0"/>
          </a:xfrm>
          <a:custGeom>
            <a:avLst/>
            <a:gdLst/>
            <a:ahLst/>
            <a:cxnLst/>
            <a:rect l="l" t="t" r="r" b="b"/>
            <a:pathLst>
              <a:path w="12801600">
                <a:moveTo>
                  <a:pt x="0" y="0"/>
                </a:moveTo>
                <a:lnTo>
                  <a:pt x="1280160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028006" y="0"/>
            <a:ext cx="0" cy="6665258"/>
          </a:xfrm>
          <a:custGeom>
            <a:avLst/>
            <a:gdLst/>
            <a:ahLst/>
            <a:cxnLst/>
            <a:rect l="l" t="t" r="r" b="b"/>
            <a:pathLst>
              <a:path h="7553959">
                <a:moveTo>
                  <a:pt x="0" y="0"/>
                </a:moveTo>
                <a:lnTo>
                  <a:pt x="0" y="7553693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95954" y="4269"/>
            <a:ext cx="0" cy="6659655"/>
          </a:xfrm>
          <a:custGeom>
            <a:avLst/>
            <a:gdLst/>
            <a:ahLst/>
            <a:cxnLst/>
            <a:rect l="l" t="t" r="r" b="b"/>
            <a:pathLst>
              <a:path h="7547609">
                <a:moveTo>
                  <a:pt x="0" y="0"/>
                </a:moveTo>
                <a:lnTo>
                  <a:pt x="0" y="7547394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7"/>
          <p:cNvSpPr/>
          <p:nvPr/>
        </p:nvSpPr>
        <p:spPr>
          <a:xfrm>
            <a:off x="3286116" y="2500306"/>
            <a:ext cx="2500330" cy="16430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eige\Desktop\C&amp;T\Communication - Marketing\Photos\Copie de Raissac Pano 15 Projeté Modif 28-06-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2596" y="3856989"/>
            <a:ext cx="10034158" cy="3286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7"/>
          <p:cNvSpPr/>
          <p:nvPr/>
        </p:nvSpPr>
        <p:spPr>
          <a:xfrm>
            <a:off x="-1332656" y="3432456"/>
            <a:ext cx="11215766" cy="1214446"/>
          </a:xfrm>
          <a:prstGeom prst="ellipse">
            <a:avLst/>
          </a:prstGeom>
          <a:solidFill>
            <a:srgbClr val="C3A038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AB200"/>
              </a:solidFill>
            </a:endParaRPr>
          </a:p>
        </p:txBody>
      </p:sp>
      <p:grpSp>
        <p:nvGrpSpPr>
          <p:cNvPr id="4" name="Groupe 8"/>
          <p:cNvGrpSpPr/>
          <p:nvPr/>
        </p:nvGrpSpPr>
        <p:grpSpPr>
          <a:xfrm>
            <a:off x="-2837232" y="-4014952"/>
            <a:ext cx="12797528" cy="10224483"/>
            <a:chOff x="-2596252" y="-5064314"/>
            <a:chExt cx="12797528" cy="10224483"/>
          </a:xfrm>
        </p:grpSpPr>
        <p:sp>
          <p:nvSpPr>
            <p:cNvPr id="8" name="Ellipse 7"/>
            <p:cNvSpPr/>
            <p:nvPr/>
          </p:nvSpPr>
          <p:spPr>
            <a:xfrm>
              <a:off x="-1091676" y="2808266"/>
              <a:ext cx="11215766" cy="1214446"/>
            </a:xfrm>
            <a:prstGeom prst="ellipse">
              <a:avLst/>
            </a:prstGeom>
            <a:solidFill>
              <a:srgbClr val="C3A0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EAB200"/>
                </a:solidFill>
              </a:endParaRPr>
            </a:p>
          </p:txBody>
        </p:sp>
        <p:sp>
          <p:nvSpPr>
            <p:cNvPr id="6" name="Ellipse 5"/>
            <p:cNvSpPr/>
            <p:nvPr/>
          </p:nvSpPr>
          <p:spPr>
            <a:xfrm rot="21444006">
              <a:off x="-1014490" y="2021632"/>
              <a:ext cx="11215766" cy="18905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EAB200"/>
                </a:solidFill>
              </a:endParaRPr>
            </a:p>
          </p:txBody>
        </p:sp>
        <p:sp>
          <p:nvSpPr>
            <p:cNvPr id="7" name="Lune 6"/>
            <p:cNvSpPr/>
            <p:nvPr/>
          </p:nvSpPr>
          <p:spPr>
            <a:xfrm rot="2140579">
              <a:off x="-2596252" y="-5064314"/>
              <a:ext cx="5205351" cy="10224483"/>
            </a:xfrm>
            <a:prstGeom prst="moon">
              <a:avLst>
                <a:gd name="adj" fmla="val 68730"/>
              </a:avLst>
            </a:prstGeom>
            <a:solidFill>
              <a:srgbClr val="00A1DA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EAB200"/>
                </a:solidFill>
              </a:endParaRPr>
            </a:p>
          </p:txBody>
        </p:sp>
      </p:grp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214414" y="357166"/>
            <a:ext cx="6643702" cy="551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4800"/>
              </a:lnSpc>
              <a:tabLst/>
            </a:pPr>
            <a:r>
              <a:rPr lang="zh-CN" altLang="en-US" sz="4400" b="1" dirty="0" smtClean="0">
                <a:solidFill>
                  <a:srgbClr val="009EE0"/>
                </a:solidFill>
                <a:latin typeface="+mn-ea"/>
                <a:cs typeface="Tw Cen MT Condensed" pitchFamily="18" charset="0"/>
              </a:rPr>
              <a:t>水面漂浮系统优点</a:t>
            </a:r>
            <a:r>
              <a:rPr lang="en-US" altLang="ja-JP" sz="4400" b="1" dirty="0" smtClean="0">
                <a:solidFill>
                  <a:srgbClr val="009EE0"/>
                </a:solidFill>
                <a:latin typeface="+mn-ea"/>
                <a:cs typeface="Tw Cen MT Condensed" pitchFamily="18" charset="0"/>
              </a:rPr>
              <a:t> </a:t>
            </a:r>
            <a:endParaRPr lang="en-US" altLang="ja-JP" sz="4400" b="1" dirty="0">
              <a:solidFill>
                <a:srgbClr val="009EE0"/>
              </a:solidFill>
              <a:latin typeface="+mn-ea"/>
              <a:cs typeface="Tw Cen MT Condensed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1554282">
            <a:off x="7577034" y="150313"/>
            <a:ext cx="1303189" cy="84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Lune 6"/>
          <p:cNvSpPr/>
          <p:nvPr/>
        </p:nvSpPr>
        <p:spPr>
          <a:xfrm rot="2140579">
            <a:off x="-3641635" y="-3287405"/>
            <a:ext cx="5270940" cy="8915406"/>
          </a:xfrm>
          <a:prstGeom prst="moon">
            <a:avLst>
              <a:gd name="adj" fmla="val 68730"/>
            </a:avLst>
          </a:prstGeom>
          <a:solidFill>
            <a:srgbClr val="00A1DA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AB200"/>
              </a:solidFill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755576" y="1142984"/>
            <a:ext cx="8388424" cy="4801314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spcAft>
                <a:spcPts val="1000"/>
              </a:spcAft>
            </a:pPr>
            <a:endParaRPr lang="en-US" altLang="ja-JP" sz="1600" dirty="0" smtClean="0">
              <a:solidFill>
                <a:srgbClr val="996600"/>
              </a:solidFill>
            </a:endParaRPr>
          </a:p>
          <a:p>
            <a:pPr>
              <a:spcAft>
                <a:spcPts val="1000"/>
              </a:spcAft>
            </a:pPr>
            <a:r>
              <a:rPr lang="en-US" altLang="ja-JP" sz="1600" dirty="0" smtClean="0">
                <a:solidFill>
                  <a:srgbClr val="996600"/>
                </a:solidFill>
              </a:rPr>
              <a:t>• </a:t>
            </a:r>
            <a:r>
              <a:rPr lang="zh-CN" altLang="en-US" sz="1600" b="1" dirty="0" smtClean="0"/>
              <a:t>将未开发的水体变为</a:t>
            </a:r>
            <a:r>
              <a:rPr lang="zh-CN" altLang="en-US" sz="1600" b="1" dirty="0" smtClean="0">
                <a:solidFill>
                  <a:srgbClr val="996600"/>
                </a:solidFill>
              </a:rPr>
              <a:t>可再生能源和可持续盈利</a:t>
            </a:r>
            <a:endParaRPr lang="en-US" altLang="zh-CN" sz="1600" b="1" dirty="0" smtClean="0">
              <a:solidFill>
                <a:srgbClr val="996600"/>
              </a:solidFill>
            </a:endParaRPr>
          </a:p>
          <a:p>
            <a:pPr>
              <a:spcAft>
                <a:spcPts val="1000"/>
              </a:spcAft>
            </a:pPr>
            <a:r>
              <a:rPr lang="en-US" altLang="ja-JP" sz="1600" dirty="0" smtClean="0">
                <a:solidFill>
                  <a:srgbClr val="996600"/>
                </a:solidFill>
              </a:rPr>
              <a:t>• </a:t>
            </a:r>
            <a:r>
              <a:rPr lang="zh-CN" altLang="en-US" sz="1600" b="1" dirty="0" smtClean="0"/>
              <a:t>水体对光伏板和电缆的冷却作用</a:t>
            </a:r>
            <a:r>
              <a:rPr lang="zh-CN" altLang="en-US" sz="1600" b="1" dirty="0" smtClean="0">
                <a:solidFill>
                  <a:srgbClr val="996600"/>
                </a:solidFill>
              </a:rPr>
              <a:t>带来更高的电力产</a:t>
            </a:r>
            <a:r>
              <a:rPr lang="zh-CN" altLang="en-US" sz="1600" b="1" dirty="0" smtClean="0">
                <a:solidFill>
                  <a:srgbClr val="996600"/>
                </a:solidFill>
              </a:rPr>
              <a:t>出（大约</a:t>
            </a:r>
            <a:r>
              <a:rPr lang="en-US" altLang="zh-CN" sz="1600" b="1" dirty="0" smtClean="0">
                <a:solidFill>
                  <a:srgbClr val="996600"/>
                </a:solidFill>
              </a:rPr>
              <a:t>6%</a:t>
            </a:r>
            <a:r>
              <a:rPr lang="zh-CN" altLang="en-US" sz="1600" b="1" dirty="0" smtClean="0">
                <a:solidFill>
                  <a:srgbClr val="996600"/>
                </a:solidFill>
              </a:rPr>
              <a:t>）</a:t>
            </a:r>
            <a:endParaRPr lang="en-US" altLang="zh-CN" sz="1600" b="1" dirty="0" smtClean="0">
              <a:solidFill>
                <a:srgbClr val="996600"/>
              </a:solidFill>
            </a:endParaRPr>
          </a:p>
          <a:p>
            <a:pPr>
              <a:spcAft>
                <a:spcPts val="1000"/>
              </a:spcAft>
            </a:pPr>
            <a:r>
              <a:rPr lang="en-US" altLang="ja-JP" sz="1600" dirty="0" smtClean="0">
                <a:solidFill>
                  <a:srgbClr val="996600"/>
                </a:solidFill>
              </a:rPr>
              <a:t>• </a:t>
            </a:r>
            <a:r>
              <a:rPr lang="zh-CN" altLang="en-US" sz="1600" b="1" dirty="0" smtClean="0"/>
              <a:t>低租赁价格和建设成本</a:t>
            </a:r>
            <a:r>
              <a:rPr lang="zh-CN" altLang="en-US" sz="1600" b="1" dirty="0" smtClean="0">
                <a:solidFill>
                  <a:srgbClr val="996600"/>
                </a:solidFill>
              </a:rPr>
              <a:t>加速了投资回收</a:t>
            </a:r>
            <a:r>
              <a:rPr lang="en-US" altLang="ja-JP" sz="1600" b="1" dirty="0" smtClean="0"/>
              <a:t> </a:t>
            </a:r>
          </a:p>
          <a:p>
            <a:pPr>
              <a:spcAft>
                <a:spcPts val="1000"/>
              </a:spcAft>
            </a:pPr>
            <a:endParaRPr lang="en-US" altLang="ja-JP" sz="1700" dirty="0"/>
          </a:p>
          <a:p>
            <a:pPr>
              <a:spcAft>
                <a:spcPts val="1000"/>
              </a:spcAft>
            </a:pPr>
            <a:r>
              <a:rPr lang="en-US" altLang="ja-JP" sz="1600" dirty="0" smtClean="0">
                <a:solidFill>
                  <a:srgbClr val="996600"/>
                </a:solidFill>
              </a:rPr>
              <a:t>• </a:t>
            </a:r>
            <a:r>
              <a:rPr lang="zh-CN" altLang="en-US" sz="1600" b="1" dirty="0" smtClean="0">
                <a:solidFill>
                  <a:srgbClr val="996600"/>
                </a:solidFill>
              </a:rPr>
              <a:t>减少蒸发水量</a:t>
            </a:r>
            <a:r>
              <a:rPr lang="zh-CN" altLang="en-US" sz="1600" b="1" dirty="0" smtClean="0"/>
              <a:t>用于农业灌溉和饮用水生产</a:t>
            </a:r>
            <a:endParaRPr lang="en-US" altLang="ja-JP" sz="1600" b="1" dirty="0"/>
          </a:p>
          <a:p>
            <a:pPr>
              <a:spcAft>
                <a:spcPts val="1000"/>
              </a:spcAft>
            </a:pPr>
            <a:r>
              <a:rPr lang="en-US" altLang="ja-JP" sz="1600" dirty="0" smtClean="0">
                <a:solidFill>
                  <a:srgbClr val="996600"/>
                </a:solidFill>
              </a:rPr>
              <a:t>• </a:t>
            </a:r>
            <a:r>
              <a:rPr lang="zh-CN" altLang="en-US" sz="1600" b="1" dirty="0" smtClean="0"/>
              <a:t>浮岛对水的遮挡作用</a:t>
            </a:r>
            <a:r>
              <a:rPr lang="zh-CN" altLang="en-US" sz="1600" b="1" dirty="0" smtClean="0">
                <a:solidFill>
                  <a:srgbClr val="996600"/>
                </a:solidFill>
              </a:rPr>
              <a:t>控制藻类生长</a:t>
            </a:r>
            <a:endParaRPr lang="en-US" altLang="ja-JP" sz="1600" dirty="0"/>
          </a:p>
          <a:p>
            <a:pPr>
              <a:spcAft>
                <a:spcPts val="1000"/>
              </a:spcAft>
            </a:pPr>
            <a:r>
              <a:rPr lang="en-US" altLang="ja-JP" sz="1600" dirty="0" smtClean="0">
                <a:solidFill>
                  <a:srgbClr val="996600"/>
                </a:solidFill>
              </a:rPr>
              <a:t>• </a:t>
            </a:r>
            <a:r>
              <a:rPr lang="zh-CN" altLang="en-US" sz="1600" b="1" dirty="0" smtClean="0">
                <a:solidFill>
                  <a:srgbClr val="996600"/>
                </a:solidFill>
              </a:rPr>
              <a:t>减少对环境的影响：</a:t>
            </a:r>
            <a:r>
              <a:rPr lang="zh-CN" altLang="en-US" sz="1600" b="1" dirty="0" smtClean="0"/>
              <a:t>无开挖，不影响水质，可循环利用材料</a:t>
            </a:r>
            <a:endParaRPr lang="en-US" altLang="zh-CN" sz="1600" b="1" dirty="0" smtClean="0"/>
          </a:p>
          <a:p>
            <a:pPr>
              <a:spcAft>
                <a:spcPts val="1000"/>
              </a:spcAft>
            </a:pPr>
            <a:endParaRPr lang="en-US" altLang="zh-CN" sz="1600" b="1" dirty="0" smtClean="0"/>
          </a:p>
          <a:p>
            <a:pPr>
              <a:spcAft>
                <a:spcPts val="1000"/>
              </a:spcAft>
            </a:pPr>
            <a:r>
              <a:rPr lang="en-US" altLang="ja-JP" sz="1600" dirty="0" smtClean="0">
                <a:solidFill>
                  <a:srgbClr val="996600"/>
                </a:solidFill>
              </a:rPr>
              <a:t>• </a:t>
            </a:r>
            <a:r>
              <a:rPr lang="zh-CN" altLang="en-US" sz="1600" b="1" dirty="0" smtClean="0">
                <a:solidFill>
                  <a:srgbClr val="996600"/>
                </a:solidFill>
              </a:rPr>
              <a:t>保存有价值的土地</a:t>
            </a:r>
            <a:r>
              <a:rPr lang="zh-CN" altLang="en-US" sz="1600" b="1" dirty="0" smtClean="0"/>
              <a:t>用于农业，旅游或工业建设</a:t>
            </a:r>
            <a:endParaRPr lang="en-US" altLang="ja-JP" sz="1600" b="1" dirty="0" smtClean="0">
              <a:solidFill>
                <a:srgbClr val="996600"/>
              </a:solidFill>
            </a:endParaRPr>
          </a:p>
          <a:p>
            <a:pPr>
              <a:spcAft>
                <a:spcPts val="1000"/>
              </a:spcAft>
            </a:pPr>
            <a:endParaRPr lang="en-US" altLang="ja-JP" sz="1600" b="1" dirty="0" smtClean="0"/>
          </a:p>
          <a:p>
            <a:pPr>
              <a:spcAft>
                <a:spcPts val="1000"/>
              </a:spcAft>
            </a:pPr>
            <a:endParaRPr lang="en-US" altLang="ja-JP" sz="1600" b="1" dirty="0" smtClean="0"/>
          </a:p>
          <a:p>
            <a:pPr>
              <a:spcAft>
                <a:spcPts val="1000"/>
              </a:spcAft>
            </a:pPr>
            <a:endParaRPr lang="en-US" altLang="ja-JP" sz="1600" dirty="0"/>
          </a:p>
        </p:txBody>
      </p:sp>
      <p:sp>
        <p:nvSpPr>
          <p:cNvPr id="15" name="object 12"/>
          <p:cNvSpPr txBox="1"/>
          <p:nvPr/>
        </p:nvSpPr>
        <p:spPr>
          <a:xfrm>
            <a:off x="883276" y="1214422"/>
            <a:ext cx="24028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CN" altLang="en-US" b="1" spc="-13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经济效益</a:t>
            </a:r>
            <a:endParaRPr sz="180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object 12"/>
          <p:cNvSpPr txBox="1"/>
          <p:nvPr/>
        </p:nvSpPr>
        <p:spPr>
          <a:xfrm>
            <a:off x="857224" y="2723373"/>
            <a:ext cx="24028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CN" altLang="en-US" b="1" spc="-13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环境效益</a:t>
            </a:r>
            <a:endParaRPr sz="180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object 12"/>
          <p:cNvSpPr txBox="1"/>
          <p:nvPr/>
        </p:nvSpPr>
        <p:spPr>
          <a:xfrm>
            <a:off x="857224" y="4143380"/>
            <a:ext cx="24028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zh-CN" altLang="en-US" b="1" spc="-13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社会效益</a:t>
            </a:r>
            <a:endParaRPr sz="180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05D9E-B8F1-4121-809D-0D2EDB12B507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" y="1643050"/>
            <a:ext cx="91376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3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71414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28967" y="-24"/>
            <a:ext cx="5679337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1080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Hydrelio</a:t>
            </a:r>
            <a:r>
              <a:rPr lang="en-US" altLang="zh-CN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</a:t>
            </a: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效益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 cstate="email"/>
          <a:srcRect t="27822" r="26395" b="24672"/>
          <a:stretch/>
        </p:blipFill>
        <p:spPr bwMode="auto">
          <a:xfrm>
            <a:off x="-145173" y="3358294"/>
            <a:ext cx="9434346" cy="3571168"/>
          </a:xfrm>
          <a:prstGeom prst="rect">
            <a:avLst/>
          </a:prstGeom>
          <a:ln w="28575">
            <a:noFill/>
          </a:ln>
          <a:effectLst>
            <a:softEdge rad="63500"/>
          </a:effectLst>
        </p:spPr>
      </p:pic>
      <p:sp>
        <p:nvSpPr>
          <p:cNvPr id="21" name="Rectangle 20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566664" y="214290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技术特点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4" name="Arrondir un rectangle avec un coin du même côté 13"/>
          <p:cNvSpPr/>
          <p:nvPr/>
        </p:nvSpPr>
        <p:spPr>
          <a:xfrm rot="10800000">
            <a:off x="4643438" y="1357298"/>
            <a:ext cx="4248472" cy="200026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464496" y="1305085"/>
            <a:ext cx="4464496" cy="2409667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r>
              <a:rPr lang="zh-CN" altLang="en-US" sz="2000" b="1" dirty="0" smtClean="0">
                <a:solidFill>
                  <a:srgbClr val="DAA600"/>
                </a:solidFill>
                <a:latin typeface="Tw Cen MT Condensed" pitchFamily="34" charset="0"/>
              </a:rPr>
              <a:t>灵活性</a:t>
            </a:r>
            <a:endParaRPr lang="en-US" sz="2000" b="1" dirty="0" smtClean="0">
              <a:solidFill>
                <a:srgbClr val="DAA600"/>
              </a:solidFill>
              <a:latin typeface="Tw Cen MT Condensed" pitchFamily="34" charset="0"/>
            </a:endParaRPr>
          </a:p>
          <a:p>
            <a:pPr marL="51435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latin typeface="Swis721 LtEx BT" charset="0"/>
              </a:rPr>
              <a:t>提</a:t>
            </a:r>
            <a:r>
              <a:rPr lang="zh-CN" altLang="en-US" sz="1300" b="1" dirty="0" smtClean="0">
                <a:latin typeface="Swis721 LtEx BT" charset="0"/>
              </a:rPr>
              <a:t>供多种锚固方案选择：</a:t>
            </a:r>
            <a:r>
              <a:rPr lang="zh-CN" altLang="en-US" sz="1300" dirty="0" smtClean="0">
                <a:solidFill>
                  <a:srgbClr val="00B0F0"/>
                </a:solidFill>
                <a:latin typeface="Swis721 LtEx BT" charset="0"/>
              </a:rPr>
              <a:t>根据每一用户现场特点（水深，水位变化，等等）</a:t>
            </a:r>
            <a:endParaRPr lang="en-US" sz="1300" dirty="0" smtClean="0">
              <a:solidFill>
                <a:srgbClr val="002060"/>
              </a:solidFill>
              <a:latin typeface="Swis721 LtEx BT" charset="0"/>
            </a:endParaRPr>
          </a:p>
          <a:p>
            <a:pPr marL="51435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latin typeface="Swis721 LtEx BT" charset="0"/>
              </a:rPr>
              <a:t>建厂规模：</a:t>
            </a:r>
            <a:r>
              <a:rPr lang="zh-CN" altLang="en-US" sz="1300" dirty="0" smtClean="0">
                <a:solidFill>
                  <a:srgbClr val="00B0F0"/>
                </a:solidFill>
                <a:latin typeface="Swis721 LtEx BT" charset="0"/>
              </a:rPr>
              <a:t>根据场地情况集中或分布模块化设计</a:t>
            </a:r>
            <a:endParaRPr lang="en-US" altLang="en-US" sz="1300" dirty="0" smtClean="0">
              <a:solidFill>
                <a:srgbClr val="00B0F0"/>
              </a:solidFill>
              <a:latin typeface="Swis721 LtEx BT" charset="0"/>
            </a:endParaRPr>
          </a:p>
          <a:p>
            <a:pPr marL="51435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solidFill>
                <a:srgbClr val="00B0F0"/>
              </a:solidFill>
              <a:latin typeface="Swis721 LtEx BT" charset="0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0" y="1305085"/>
            <a:ext cx="4464496" cy="2409667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r>
              <a:rPr lang="zh-CN" altLang="en-US" sz="2000" b="1" dirty="0" smtClean="0">
                <a:solidFill>
                  <a:srgbClr val="DAA600"/>
                </a:solidFill>
                <a:latin typeface="Tw Cen MT Condensed" pitchFamily="34" charset="0"/>
              </a:rPr>
              <a:t>可持续性</a:t>
            </a:r>
            <a:endParaRPr lang="en-US" sz="2000" b="1" dirty="0" smtClean="0">
              <a:solidFill>
                <a:srgbClr val="DAA600"/>
              </a:solidFill>
              <a:latin typeface="Tw Cen MT Condensed" pitchFamily="34" charset="0"/>
            </a:endParaRPr>
          </a:p>
          <a:p>
            <a:pPr marL="514350" marR="0" lvl="0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1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防紫外线和腐蚀高密度</a:t>
            </a:r>
            <a:r>
              <a:rPr kumimoji="0" lang="en-US" altLang="zh-CN" sz="1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PE</a:t>
            </a:r>
            <a:r>
              <a:rPr kumimoji="0" lang="zh-CN" altLang="en-US" sz="1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材料：</a:t>
            </a:r>
            <a:r>
              <a:rPr kumimoji="0" lang="zh-CN" alt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对饮用水安全无害</a:t>
            </a: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wis721 LtEx BT" charset="0"/>
              <a:ea typeface="+mn-ea"/>
              <a:cs typeface="+mn-cs"/>
            </a:endParaRPr>
          </a:p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zh-CN" altLang="en-US" sz="13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抗风能力：</a:t>
            </a:r>
            <a:r>
              <a:rPr kumimoji="0" lang="zh-CN" altLang="en-US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至</a:t>
            </a:r>
            <a:r>
              <a:rPr kumimoji="0" lang="en-US" altLang="zh-CN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212</a:t>
            </a:r>
            <a:r>
              <a:rPr kumimoji="0" lang="en-US" altLang="zh-CN" sz="130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 </a:t>
            </a:r>
            <a:r>
              <a:rPr kumimoji="0" lang="en-US" altLang="zh-CN" sz="130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km/h</a:t>
            </a:r>
            <a:r>
              <a:rPr kumimoji="0" lang="en-US" altLang="zh-CN" sz="130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 </a:t>
            </a:r>
            <a:r>
              <a:rPr kumimoji="0" lang="en-US" altLang="zh-CN" sz="130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(=58.3m/s)</a:t>
            </a:r>
            <a:r>
              <a:rPr kumimoji="0" lang="zh-CN" altLang="en-US" sz="130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，浪高</a:t>
            </a:r>
            <a:r>
              <a:rPr kumimoji="0" lang="en-US" altLang="zh-CN" sz="130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1</a:t>
            </a:r>
            <a:r>
              <a:rPr kumimoji="0" lang="zh-CN" altLang="en-US" sz="130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wis721 LtEx BT" charset="0"/>
                <a:ea typeface="+mn-ea"/>
                <a:cs typeface="+mn-cs"/>
              </a:rPr>
              <a:t>米</a:t>
            </a:r>
            <a:endParaRPr kumimoji="0" lang="en-US" sz="130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wis721 LtEx BT" charset="0"/>
              <a:ea typeface="+mn-ea"/>
              <a:cs typeface="+mn-cs"/>
            </a:endParaRPr>
          </a:p>
          <a:p>
            <a:pPr marL="514350" lvl="0" indent="-285750">
              <a:spcBef>
                <a:spcPct val="20000"/>
              </a:spcBef>
              <a:buClr>
                <a:srgbClr val="DAA600"/>
              </a:buClr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wis721 LtEx BT" charset="0"/>
              <a:ea typeface="+mn-ea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AA6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A600"/>
                </a:solidFill>
                <a:effectLst/>
                <a:uLnTx/>
                <a:uFillTx/>
                <a:latin typeface="Tw Cen MT Condensed" pitchFamily="34" charset="0"/>
              </a:rPr>
              <a:t>经济有效性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DAA600"/>
              </a:solidFill>
              <a:effectLst/>
              <a:uLnTx/>
              <a:uFillTx/>
              <a:latin typeface="Tw Cen MT Condensed" pitchFamily="34" charset="0"/>
            </a:endParaRPr>
          </a:p>
          <a:p>
            <a:pPr marL="51435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latin typeface="Swis721 LtEx BT" charset="0"/>
              </a:rPr>
              <a:t>简便快速安装</a:t>
            </a:r>
            <a:r>
              <a:rPr lang="zh-CN" altLang="en-US" sz="1300" dirty="0" smtClean="0">
                <a:solidFill>
                  <a:srgbClr val="00B0F0"/>
                </a:solidFill>
                <a:latin typeface="Swis721 LtEx BT" charset="0"/>
              </a:rPr>
              <a:t>使得成本降低</a:t>
            </a:r>
            <a:endParaRPr lang="en-US" altLang="en-US" sz="1300" dirty="0" smtClean="0">
              <a:solidFill>
                <a:srgbClr val="00B0F0"/>
              </a:solidFill>
              <a:latin typeface="Swis721 LtEx BT" charset="0"/>
            </a:endParaRPr>
          </a:p>
          <a:p>
            <a:pPr marL="51435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r>
              <a:rPr lang="zh-CN" altLang="en-US" sz="1300" b="1" dirty="0" smtClean="0">
                <a:latin typeface="Swis721 LtEx BT" charset="0"/>
              </a:rPr>
              <a:t>流水线生产</a:t>
            </a:r>
            <a:r>
              <a:rPr lang="zh-CN" altLang="en-US" sz="1300" dirty="0" smtClean="0">
                <a:solidFill>
                  <a:srgbClr val="00B0F0"/>
                </a:solidFill>
                <a:latin typeface="Swis721 LtEx BT" charset="0"/>
              </a:rPr>
              <a:t>保证低生产质量和竞争性价格</a:t>
            </a:r>
            <a:endParaRPr lang="en-US" sz="1300" dirty="0" smtClean="0">
              <a:solidFill>
                <a:srgbClr val="002060"/>
              </a:solidFill>
              <a:latin typeface="Swis721 LtEx BT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68" y="71414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      对饮用水安全无害测试报告</a:t>
            </a:r>
            <a:endParaRPr lang="fr-FR" sz="4400" b="1" dirty="0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566664" y="374075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464496" y="1305085"/>
            <a:ext cx="4464496" cy="2409667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51435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solidFill>
                <a:srgbClr val="00B0F0"/>
              </a:solidFill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0" y="2714620"/>
            <a:ext cx="4248472" cy="1005262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679668" y="1305085"/>
            <a:ext cx="3321488" cy="2409667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514350" lvl="0" indent="-285750">
              <a:spcBef>
                <a:spcPct val="20000"/>
              </a:spcBef>
              <a:buClr>
                <a:srgbClr val="DAA600"/>
              </a:buClr>
              <a:defRPr/>
            </a:pPr>
            <a:endParaRPr kumimoji="0" lang="en-US" sz="13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wis721 LtEx BT" charset="0"/>
              <a:ea typeface="+mn-ea"/>
              <a:cs typeface="+mn-cs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71414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28634" y="1285860"/>
            <a:ext cx="56007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9893" y="3357562"/>
            <a:ext cx="466557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sellaDiTesto 11"/>
          <p:cNvSpPr txBox="1"/>
          <p:nvPr/>
        </p:nvSpPr>
        <p:spPr>
          <a:xfrm>
            <a:off x="4786314" y="1605495"/>
            <a:ext cx="414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i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我司拥有</a:t>
            </a:r>
            <a:r>
              <a:rPr lang="en-US" altLang="zh-CN" sz="1600" b="1" i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BRITISH STANDARD TESTING CENTER</a:t>
            </a:r>
            <a:r>
              <a:rPr lang="zh-CN" altLang="en-US" sz="1600" b="1" i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的测试报告，证明我们产品是对于饮用水无完全无害。而在</a:t>
            </a:r>
            <a:r>
              <a:rPr lang="en-US" altLang="zh-CN" sz="1600" b="1" i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2015</a:t>
            </a:r>
            <a:r>
              <a:rPr lang="zh-CN" altLang="en-US" sz="1600" b="1" i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年在英国</a:t>
            </a:r>
            <a:r>
              <a:rPr lang="en-US" altLang="zh-CN" sz="1600" b="1" i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Berkshire</a:t>
            </a:r>
            <a:r>
              <a:rPr lang="zh-CN" altLang="en-US" sz="1600" b="1" i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我司成功安装了</a:t>
            </a:r>
            <a:r>
              <a:rPr lang="en-US" altLang="zh-CN" sz="1600" b="1" i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200</a:t>
            </a:r>
            <a:r>
              <a:rPr lang="zh-CN" altLang="en-US" sz="1600" b="1" i="1" dirty="0" smtClean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千瓦的电站在饮用水水库里。</a:t>
            </a:r>
            <a:endParaRPr lang="zh-CN" altLang="en-US" sz="1600" b="1" i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-24"/>
            <a:ext cx="9144000" cy="928694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 smtClean="0"/>
              <a:t>抗风测试</a:t>
            </a:r>
            <a:endParaRPr lang="fr-FR" sz="4400" b="1" dirty="0"/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566664" y="374075"/>
            <a:ext cx="721523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zh-CN" altLang="en-US" sz="4400" b="1" dirty="0" smtClean="0">
                <a:solidFill>
                  <a:schemeClr val="bg1"/>
                </a:solidFill>
                <a:latin typeface="+mn-ea"/>
                <a:cs typeface="LilyUPC" pitchFamily="34" charset="-34"/>
              </a:rPr>
              <a:t>  </a:t>
            </a:r>
            <a:endParaRPr lang="fr-FR" sz="4400" b="1" dirty="0" smtClean="0">
              <a:solidFill>
                <a:schemeClr val="bg1"/>
              </a:solidFill>
              <a:latin typeface="+mn-ea"/>
              <a:cs typeface="LilyUPC" pitchFamily="34" charset="-34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464496" y="1305085"/>
            <a:ext cx="4464496" cy="2409667"/>
          </a:xfrm>
          <a:prstGeom prst="rect">
            <a:avLst/>
          </a:prstGeom>
          <a:ln w="25400"/>
        </p:spPr>
        <p:txBody>
          <a:bodyPr vert="horz" lIns="91440" tIns="45720" rIns="91440" bIns="45720" rtlCol="0">
            <a:noAutofit/>
          </a:bodyPr>
          <a:lstStyle/>
          <a:p>
            <a:pPr marL="514350" indent="-285750">
              <a:spcBef>
                <a:spcPct val="20000"/>
              </a:spcBef>
              <a:buClr>
                <a:srgbClr val="DAA600"/>
              </a:buClr>
              <a:buFont typeface="Arial" pitchFamily="34" charset="0"/>
              <a:buChar char="•"/>
              <a:defRPr/>
            </a:pPr>
            <a:endParaRPr lang="en-US" sz="1300" dirty="0" smtClean="0">
              <a:solidFill>
                <a:srgbClr val="00B0F0"/>
              </a:solidFill>
              <a:latin typeface="Swis721 LtEx BT" charset="0"/>
            </a:endParaRPr>
          </a:p>
        </p:txBody>
      </p:sp>
      <p:sp>
        <p:nvSpPr>
          <p:cNvPr id="15" name="Arrondir un rectangle avec un coin du même côté 14"/>
          <p:cNvSpPr/>
          <p:nvPr/>
        </p:nvSpPr>
        <p:spPr>
          <a:xfrm rot="10800000">
            <a:off x="0" y="2714620"/>
            <a:ext cx="4248472" cy="1005262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FF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400" dirty="0">
              <a:solidFill>
                <a:schemeClr val="tx1"/>
              </a:solidFill>
              <a:latin typeface="Swis721 LtEx BT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68" y="71414"/>
            <a:ext cx="1198271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9130" y="1047772"/>
            <a:ext cx="5568952" cy="567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10778</TotalTime>
  <Words>2295</Words>
  <Application>Microsoft Office PowerPoint</Application>
  <PresentationFormat>Presentazione su schermo (4:3)</PresentationFormat>
  <Paragraphs>549</Paragraphs>
  <Slides>29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Thème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简便的安装和拆卸方式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Benoit</dc:creator>
  <cp:lastModifiedBy>lenovo</cp:lastModifiedBy>
  <cp:revision>1175</cp:revision>
  <dcterms:created xsi:type="dcterms:W3CDTF">2011-06-08T08:36:44Z</dcterms:created>
  <dcterms:modified xsi:type="dcterms:W3CDTF">2016-09-08T04:06:40Z</dcterms:modified>
</cp:coreProperties>
</file>