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handoutMasterIdLst>
    <p:handoutMasterId r:id="rId38"/>
  </p:handoutMasterIdLst>
  <p:sldIdLst>
    <p:sldId id="402" r:id="rId2"/>
    <p:sldId id="403" r:id="rId3"/>
    <p:sldId id="405" r:id="rId4"/>
    <p:sldId id="406" r:id="rId5"/>
    <p:sldId id="404" r:id="rId6"/>
    <p:sldId id="366" r:id="rId7"/>
    <p:sldId id="407" r:id="rId8"/>
    <p:sldId id="368" r:id="rId9"/>
    <p:sldId id="392" r:id="rId10"/>
    <p:sldId id="393" r:id="rId11"/>
    <p:sldId id="394" r:id="rId12"/>
    <p:sldId id="419" r:id="rId13"/>
    <p:sldId id="420" r:id="rId14"/>
    <p:sldId id="370" r:id="rId15"/>
    <p:sldId id="391" r:id="rId16"/>
    <p:sldId id="358" r:id="rId17"/>
    <p:sldId id="398" r:id="rId18"/>
    <p:sldId id="399" r:id="rId19"/>
    <p:sldId id="413" r:id="rId20"/>
    <p:sldId id="361" r:id="rId21"/>
    <p:sldId id="387" r:id="rId22"/>
    <p:sldId id="377" r:id="rId23"/>
    <p:sldId id="378" r:id="rId24"/>
    <p:sldId id="379" r:id="rId25"/>
    <p:sldId id="380" r:id="rId26"/>
    <p:sldId id="381" r:id="rId27"/>
    <p:sldId id="382" r:id="rId28"/>
    <p:sldId id="414" r:id="rId29"/>
    <p:sldId id="408" r:id="rId30"/>
    <p:sldId id="418" r:id="rId31"/>
    <p:sldId id="409" r:id="rId32"/>
    <p:sldId id="410" r:id="rId33"/>
    <p:sldId id="411" r:id="rId34"/>
    <p:sldId id="412" r:id="rId35"/>
    <p:sldId id="40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8BD22"/>
    <a:srgbClr val="FF0000"/>
    <a:srgbClr val="66FFFF"/>
    <a:srgbClr val="31A7BF"/>
    <a:srgbClr val="33CCCC"/>
    <a:srgbClr val="66A2DB"/>
    <a:srgbClr val="6FA5DB"/>
    <a:srgbClr val="FE6F6C"/>
    <a:srgbClr val="6B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0647" autoAdjust="0"/>
  </p:normalViewPr>
  <p:slideViewPr>
    <p:cSldViewPr snapToGrid="0">
      <p:cViewPr varScale="1">
        <p:scale>
          <a:sx n="74" d="100"/>
          <a:sy n="74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J\Desktop\1500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1500V</a:t>
            </a:r>
            <a:r>
              <a:rPr lang="zh-CN" altLang="en-US" dirty="0" smtClean="0"/>
              <a:t>系统效率提升来源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705426029632871"/>
          <c:y val="0.19830207018123971"/>
          <c:w val="0.87653625494764831"/>
          <c:h val="0.55781185665529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1000V</c:v>
                </c:pt>
              </c:strCache>
            </c:strRef>
          </c:tx>
          <c:spPr>
            <a:solidFill>
              <a:srgbClr val="68BD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系统效率</c:v>
                </c:pt>
                <c:pt idx="1">
                  <c:v>直流线缆</c:v>
                </c:pt>
                <c:pt idx="2">
                  <c:v>汇流箱</c:v>
                </c:pt>
                <c:pt idx="3">
                  <c:v>逆变器</c:v>
                </c:pt>
                <c:pt idx="4">
                  <c:v>交流线缆</c:v>
                </c:pt>
                <c:pt idx="5">
                  <c:v>变压器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0.93300000000000005</c:v>
                </c:pt>
                <c:pt idx="1">
                  <c:v>0.97000000000000042</c:v>
                </c:pt>
                <c:pt idx="2">
                  <c:v>0.999</c:v>
                </c:pt>
                <c:pt idx="3">
                  <c:v>0.98699999999999999</c:v>
                </c:pt>
                <c:pt idx="4">
                  <c:v>0.99</c:v>
                </c:pt>
                <c:pt idx="5">
                  <c:v>0.98799999999999999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1500V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系统效率</c:v>
                </c:pt>
                <c:pt idx="1">
                  <c:v>直流线缆</c:v>
                </c:pt>
                <c:pt idx="2">
                  <c:v>汇流箱</c:v>
                </c:pt>
                <c:pt idx="3">
                  <c:v>逆变器</c:v>
                </c:pt>
                <c:pt idx="4">
                  <c:v>交流线缆</c:v>
                </c:pt>
                <c:pt idx="5">
                  <c:v>变压器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0.9500000000000004</c:v>
                </c:pt>
                <c:pt idx="1">
                  <c:v>0.98099999999999998</c:v>
                </c:pt>
                <c:pt idx="2">
                  <c:v>0.999</c:v>
                </c:pt>
                <c:pt idx="3">
                  <c:v>0.99</c:v>
                </c:pt>
                <c:pt idx="4">
                  <c:v>0.99399999999999999</c:v>
                </c:pt>
                <c:pt idx="5">
                  <c:v>0.99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1500V提升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814521912287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814521912287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2795750331445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814521912287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953451018516931E-17"/>
                  <c:y val="-4.8145219122876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884415670573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系统效率</c:v>
                </c:pt>
                <c:pt idx="1">
                  <c:v>直流线缆</c:v>
                </c:pt>
                <c:pt idx="2">
                  <c:v>汇流箱</c:v>
                </c:pt>
                <c:pt idx="3">
                  <c:v>逆变器</c:v>
                </c:pt>
                <c:pt idx="4">
                  <c:v>交流线缆</c:v>
                </c:pt>
                <c:pt idx="5">
                  <c:v>变压器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1.6999999999999904E-2</c:v>
                </c:pt>
                <c:pt idx="1">
                  <c:v>1.1000000000000022E-2</c:v>
                </c:pt>
                <c:pt idx="2">
                  <c:v>0</c:v>
                </c:pt>
                <c:pt idx="3">
                  <c:v>3.0000000000000048E-3</c:v>
                </c:pt>
                <c:pt idx="4">
                  <c:v>4.000000000000007E-3</c:v>
                </c:pt>
                <c:pt idx="5">
                  <c:v>2.0000000000000035E-3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100"/>
        <c:axId val="454506016"/>
        <c:axId val="227594992"/>
      </c:barChart>
      <c:catAx>
        <c:axId val="45450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7594992"/>
        <c:crosses val="autoZero"/>
        <c:auto val="1"/>
        <c:lblAlgn val="ctr"/>
        <c:lblOffset val="100"/>
        <c:noMultiLvlLbl val="0"/>
      </c:catAx>
      <c:valAx>
        <c:axId val="2275949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4506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77342248599634"/>
          <c:y val="8.7397051684503485E-2"/>
          <c:w val="0.22017421556802336"/>
          <c:h val="5.4735596186713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7D503-2EFE-419E-8FFA-1B1BDED0F46E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2AB2B8E2-6CFD-440A-8A05-13B6B4E80F31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规划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077B69DD-8C99-40D3-BEDA-AA5217282347}" type="parTrans" cxnId="{4587FF1A-4194-4FAD-8576-E7B5FB820CA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42F54AF-CCB7-474D-A1BA-EF1E492D136F}" type="sibTrans" cxnId="{4587FF1A-4194-4FAD-8576-E7B5FB820CA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822C787-FB51-465C-81B5-42423C776808}">
      <dgm:prSet phldrT="[文本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3C78CE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建设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2250AA1-567C-42E5-8474-E6952071896F}" type="parTrans" cxnId="{B519E879-6E05-4A04-94B3-607CBECE9D6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6CB2B05-332B-43FB-A826-06F6FC4CEB21}" type="sibTrans" cxnId="{B519E879-6E05-4A04-94B3-607CBECE9D6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D727651-7534-4791-8FF4-ACB2F6AFF870}">
      <dgm:prSet phldrT="[文本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运营</a:t>
          </a:r>
          <a:endParaRPr lang="en-US" altLang="zh-CN" dirty="0" smtClean="0">
            <a:latin typeface="微软雅黑" pitchFamily="34" charset="-122"/>
            <a:ea typeface="微软雅黑" pitchFamily="34" charset="-122"/>
          </a:endParaRPr>
        </a:p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B4E231E5-710E-444F-8E4A-9B8D7B8E1CB6}" type="parTrans" cxnId="{11160EC0-3A66-413E-874F-5E498755A4E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F6AE446-5048-475A-A4D1-1B93A14B3E6C}" type="sibTrans" cxnId="{11160EC0-3A66-413E-874F-5E498755A4E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76782E7-4608-4722-8ACB-C8E973D3724E}">
      <dgm:prSet phldrT="[文本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3507F9"/>
        </a:solidFill>
        <a:ln>
          <a:solidFill>
            <a:srgbClr val="3507F9"/>
          </a:solidFill>
        </a:ln>
      </dgm:spPr>
      <dgm:t>
        <a:bodyPr/>
        <a:lstStyle/>
        <a:p>
          <a:r>
            <a:rPr lang="zh-CN" altLang="en-US" sz="2000" baseline="0" dirty="0" smtClean="0">
              <a:latin typeface="微软雅黑" pitchFamily="34" charset="-122"/>
              <a:ea typeface="微软雅黑" pitchFamily="34" charset="-122"/>
            </a:rPr>
            <a:t>全生命周期管理</a:t>
          </a:r>
          <a:endParaRPr lang="zh-CN" altLang="en-US" sz="2000" baseline="0" dirty="0">
            <a:latin typeface="微软雅黑" pitchFamily="34" charset="-122"/>
            <a:ea typeface="微软雅黑" pitchFamily="34" charset="-122"/>
          </a:endParaRPr>
        </a:p>
      </dgm:t>
    </dgm:pt>
    <dgm:pt modelId="{556C6004-F61F-4340-A227-82A97E994178}" type="sibTrans" cxnId="{5E360544-9577-46BE-9C30-C9BA0DA59AC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0304884-98B4-40B6-9C34-32B5E5299714}" type="parTrans" cxnId="{5E360544-9577-46BE-9C30-C9BA0DA59AC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48C2E78-A69C-4EB7-90A4-8E2E4B8826DF}" type="pres">
      <dgm:prSet presAssocID="{EB27D503-2EFE-419E-8FFA-1B1BDED0F4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4D5045-6D29-4B07-B2C5-2DBCBEA282D1}" type="pres">
      <dgm:prSet presAssocID="{EB27D503-2EFE-419E-8FFA-1B1BDED0F46E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CE00A88B-73F4-420F-B1CF-5BF0052B1278}" type="pres">
      <dgm:prSet presAssocID="{F76782E7-4608-4722-8ACB-C8E973D3724E}" presName="centerShape" presStyleLbl="vennNode1" presStyleIdx="0" presStyleCnt="4"/>
      <dgm:spPr/>
      <dgm:t>
        <a:bodyPr/>
        <a:lstStyle/>
        <a:p>
          <a:endParaRPr lang="zh-CN" altLang="en-US"/>
        </a:p>
      </dgm:t>
    </dgm:pt>
    <dgm:pt modelId="{9F267963-D523-4A71-8F92-DA6BE1638C59}" type="pres">
      <dgm:prSet presAssocID="{2AB2B8E2-6CFD-440A-8A05-13B6B4E80F31}" presName="node" presStyleLbl="vennNode1" presStyleIdx="1" presStyleCnt="4" custScaleX="141440" custScaleY="128973" custRadScaleRad="106130" custRadScaleInc="5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643847-3948-4A42-839C-4B449566B6D8}" type="pres">
      <dgm:prSet presAssocID="{A822C787-FB51-465C-81B5-42423C776808}" presName="node" presStyleLbl="vennNode1" presStyleIdx="2" presStyleCnt="4" custScaleX="138688" custScaleY="136354" custRadScaleRad="106999" custRadScaleInc="-12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CABEBA-0D5C-41E7-912C-E0012DBA5711}" type="pres">
      <dgm:prSet presAssocID="{AD727651-7534-4791-8FF4-ACB2F6AFF870}" presName="node" presStyleLbl="vennNode1" presStyleIdx="3" presStyleCnt="4" custScaleX="140583" custScaleY="135181" custRadScaleRad="106556" custRadScaleInc="11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181FA9-4945-43A9-B23E-598ED6F8F743}" type="presOf" srcId="{F76782E7-4608-4722-8ACB-C8E973D3724E}" destId="{CE00A88B-73F4-420F-B1CF-5BF0052B1278}" srcOrd="0" destOrd="0" presId="urn:microsoft.com/office/officeart/2005/8/layout/radial3"/>
    <dgm:cxn modelId="{B519E879-6E05-4A04-94B3-607CBECE9D6F}" srcId="{F76782E7-4608-4722-8ACB-C8E973D3724E}" destId="{A822C787-FB51-465C-81B5-42423C776808}" srcOrd="1" destOrd="0" parTransId="{12250AA1-567C-42E5-8474-E6952071896F}" sibTransId="{A6CB2B05-332B-43FB-A826-06F6FC4CEB21}"/>
    <dgm:cxn modelId="{FB2CD7DE-9267-4B28-A166-82F98FB61436}" type="presOf" srcId="{EB27D503-2EFE-419E-8FFA-1B1BDED0F46E}" destId="{E48C2E78-A69C-4EB7-90A4-8E2E4B8826DF}" srcOrd="0" destOrd="0" presId="urn:microsoft.com/office/officeart/2005/8/layout/radial3"/>
    <dgm:cxn modelId="{B483BFA1-3017-450B-A230-4401297134C6}" type="presOf" srcId="{AD727651-7534-4791-8FF4-ACB2F6AFF870}" destId="{4ACABEBA-0D5C-41E7-912C-E0012DBA5711}" srcOrd="0" destOrd="0" presId="urn:microsoft.com/office/officeart/2005/8/layout/radial3"/>
    <dgm:cxn modelId="{2A3A5255-4142-4049-A8E3-519412C12513}" type="presOf" srcId="{2AB2B8E2-6CFD-440A-8A05-13B6B4E80F31}" destId="{9F267963-D523-4A71-8F92-DA6BE1638C59}" srcOrd="0" destOrd="0" presId="urn:microsoft.com/office/officeart/2005/8/layout/radial3"/>
    <dgm:cxn modelId="{25DC24E4-3A19-4ACF-AB98-FD92A7B83A53}" type="presOf" srcId="{A822C787-FB51-465C-81B5-42423C776808}" destId="{58643847-3948-4A42-839C-4B449566B6D8}" srcOrd="0" destOrd="0" presId="urn:microsoft.com/office/officeart/2005/8/layout/radial3"/>
    <dgm:cxn modelId="{5E360544-9577-46BE-9C30-C9BA0DA59ACC}" srcId="{EB27D503-2EFE-419E-8FFA-1B1BDED0F46E}" destId="{F76782E7-4608-4722-8ACB-C8E973D3724E}" srcOrd="0" destOrd="0" parTransId="{A0304884-98B4-40B6-9C34-32B5E5299714}" sibTransId="{556C6004-F61F-4340-A227-82A97E994178}"/>
    <dgm:cxn modelId="{11160EC0-3A66-413E-874F-5E498755A4E9}" srcId="{F76782E7-4608-4722-8ACB-C8E973D3724E}" destId="{AD727651-7534-4791-8FF4-ACB2F6AFF870}" srcOrd="2" destOrd="0" parTransId="{B4E231E5-710E-444F-8E4A-9B8D7B8E1CB6}" sibTransId="{4F6AE446-5048-475A-A4D1-1B93A14B3E6C}"/>
    <dgm:cxn modelId="{4587FF1A-4194-4FAD-8576-E7B5FB820CA1}" srcId="{F76782E7-4608-4722-8ACB-C8E973D3724E}" destId="{2AB2B8E2-6CFD-440A-8A05-13B6B4E80F31}" srcOrd="0" destOrd="0" parTransId="{077B69DD-8C99-40D3-BEDA-AA5217282347}" sibTransId="{D42F54AF-CCB7-474D-A1BA-EF1E492D136F}"/>
    <dgm:cxn modelId="{1CA6D50C-5849-4DFC-9EBC-A8D06E86F125}" type="presParOf" srcId="{E48C2E78-A69C-4EB7-90A4-8E2E4B8826DF}" destId="{2B4D5045-6D29-4B07-B2C5-2DBCBEA282D1}" srcOrd="0" destOrd="0" presId="urn:microsoft.com/office/officeart/2005/8/layout/radial3"/>
    <dgm:cxn modelId="{4E70C8B1-357B-4DA5-933A-70017E94477D}" type="presParOf" srcId="{2B4D5045-6D29-4B07-B2C5-2DBCBEA282D1}" destId="{CE00A88B-73F4-420F-B1CF-5BF0052B1278}" srcOrd="0" destOrd="0" presId="urn:microsoft.com/office/officeart/2005/8/layout/radial3"/>
    <dgm:cxn modelId="{449630E3-03D6-4E59-8D10-CFC5EA696F30}" type="presParOf" srcId="{2B4D5045-6D29-4B07-B2C5-2DBCBEA282D1}" destId="{9F267963-D523-4A71-8F92-DA6BE1638C59}" srcOrd="1" destOrd="0" presId="urn:microsoft.com/office/officeart/2005/8/layout/radial3"/>
    <dgm:cxn modelId="{E7FFD727-2C36-4928-9A8E-09BE51E6F220}" type="presParOf" srcId="{2B4D5045-6D29-4B07-B2C5-2DBCBEA282D1}" destId="{58643847-3948-4A42-839C-4B449566B6D8}" srcOrd="2" destOrd="0" presId="urn:microsoft.com/office/officeart/2005/8/layout/radial3"/>
    <dgm:cxn modelId="{8150E209-F6A8-4D3D-B61D-F97D5FD843E8}" type="presParOf" srcId="{2B4D5045-6D29-4B07-B2C5-2DBCBEA282D1}" destId="{4ACABEBA-0D5C-41E7-912C-E0012DBA571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7D503-2EFE-419E-8FFA-1B1BDED0F46E}" type="doc">
      <dgm:prSet loTypeId="urn:microsoft.com/office/officeart/2005/8/layout/radial3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F76782E7-4608-4722-8ACB-C8E973D3724E}">
      <dgm:prSet phldrT="[文本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CD1F06"/>
        </a:solidFill>
      </dgm:spPr>
      <dgm:t>
        <a:bodyPr/>
        <a:lstStyle/>
        <a:p>
          <a:r>
            <a:rPr lang="en-US" altLang="zh-CN" dirty="0" err="1" smtClean="0">
              <a:latin typeface="微软雅黑" pitchFamily="34" charset="-122"/>
              <a:ea typeface="微软雅黑" pitchFamily="34" charset="-122"/>
            </a:rPr>
            <a:t>eCloud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A0304884-98B4-40B6-9C34-32B5E5299714}" type="parTrans" cxnId="{5E360544-9577-46BE-9C30-C9BA0DA59AC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56C6004-F61F-4340-A227-82A97E994178}" type="sibTrans" cxnId="{5E360544-9577-46BE-9C30-C9BA0DA59ACC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AB2B8E2-6CFD-440A-8A05-13B6B4E80F31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建设单位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077B69DD-8C99-40D3-BEDA-AA5217282347}" type="parTrans" cxnId="{4587FF1A-4194-4FAD-8576-E7B5FB820CA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42F54AF-CCB7-474D-A1BA-EF1E492D136F}" type="sibTrans" cxnId="{4587FF1A-4194-4FAD-8576-E7B5FB820CA1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822C787-FB51-465C-81B5-42423C776808}">
      <dgm:prSet phldrT="[文本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3C78CE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设计单位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12250AA1-567C-42E5-8474-E6952071896F}" type="parTrans" cxnId="{B519E879-6E05-4A04-94B3-607CBECE9D6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6CB2B05-332B-43FB-A826-06F6FC4CEB21}" type="sibTrans" cxnId="{B519E879-6E05-4A04-94B3-607CBECE9D6F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AD727651-7534-4791-8FF4-ACB2F6AFF870}">
      <dgm:prSet phldrT="[文本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施工单位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B4E231E5-710E-444F-8E4A-9B8D7B8E1CB6}" type="parTrans" cxnId="{11160EC0-3A66-413E-874F-5E498755A4E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F6AE446-5048-475A-A4D1-1B93A14B3E6C}" type="sibTrans" cxnId="{11160EC0-3A66-413E-874F-5E498755A4E9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569FA95-9393-40DD-8E1D-A6B0113368AE}">
      <dgm:prSet phldrT="[文本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设备供应商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46D89025-E97E-49D7-B7DD-441677B70582}" type="parTrans" cxnId="{5F8E415E-F174-4C0A-8711-D1E8BA201C5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9B623D02-B94F-4B0D-A976-FBA07E1288BC}" type="sibTrans" cxnId="{5F8E415E-F174-4C0A-8711-D1E8BA201C5A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B864259-7E0F-4DF9-A2B3-B89110C94209}">
      <dgm:prSet phldrT="[文本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8BAB0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设备生产商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77305106-A143-4436-8D40-24AF0BFA3442}" type="parTrans" cxnId="{B99F5F2C-D879-4A94-98F6-85CD784B695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11ED9039-6630-4820-9A79-7888365205CE}" type="sibTrans" cxnId="{B99F5F2C-D879-4A94-98F6-85CD784B6954}">
      <dgm:prSet/>
      <dgm:spPr/>
      <dgm:t>
        <a:bodyPr/>
        <a:lstStyle/>
        <a:p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2FBE58F6-E0A8-427D-B35D-7DECD8C89C8E}">
      <dgm:prSet phldrT="[文本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8500"/>
        </a:solidFill>
      </dgm:spPr>
      <dgm:t>
        <a:bodyPr/>
        <a:lstStyle/>
        <a:p>
          <a:r>
            <a:rPr lang="zh-CN" altLang="en-US" dirty="0" smtClean="0">
              <a:latin typeface="微软雅黑" pitchFamily="34" charset="-122"/>
              <a:ea typeface="微软雅黑" pitchFamily="34" charset="-122"/>
            </a:rPr>
            <a:t>运营单位</a:t>
          </a:r>
          <a:endParaRPr lang="zh-CN" altLang="en-US" dirty="0">
            <a:latin typeface="微软雅黑" pitchFamily="34" charset="-122"/>
            <a:ea typeface="微软雅黑" pitchFamily="34" charset="-122"/>
          </a:endParaRPr>
        </a:p>
      </dgm:t>
    </dgm:pt>
    <dgm:pt modelId="{45DE3D7D-7656-4A11-9C07-59F3DD1AFBD1}" type="parTrans" cxnId="{924B2148-28E7-49AF-887F-0D6509F47018}">
      <dgm:prSet/>
      <dgm:spPr/>
      <dgm:t>
        <a:bodyPr/>
        <a:lstStyle/>
        <a:p>
          <a:endParaRPr lang="zh-CN" altLang="en-US"/>
        </a:p>
      </dgm:t>
    </dgm:pt>
    <dgm:pt modelId="{43D9A03A-F489-4E71-9D41-09B3C0CC1B70}" type="sibTrans" cxnId="{924B2148-28E7-49AF-887F-0D6509F47018}">
      <dgm:prSet/>
      <dgm:spPr/>
      <dgm:t>
        <a:bodyPr/>
        <a:lstStyle/>
        <a:p>
          <a:endParaRPr lang="zh-CN" altLang="en-US"/>
        </a:p>
      </dgm:t>
    </dgm:pt>
    <dgm:pt modelId="{E48C2E78-A69C-4EB7-90A4-8E2E4B8826DF}" type="pres">
      <dgm:prSet presAssocID="{EB27D503-2EFE-419E-8FFA-1B1BDED0F4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4D5045-6D29-4B07-B2C5-2DBCBEA282D1}" type="pres">
      <dgm:prSet presAssocID="{EB27D503-2EFE-419E-8FFA-1B1BDED0F46E}" presName="radial" presStyleCnt="0">
        <dgm:presLayoutVars>
          <dgm:animLvl val="ctr"/>
        </dgm:presLayoutVars>
      </dgm:prSet>
      <dgm:spPr/>
      <dgm:t>
        <a:bodyPr/>
        <a:lstStyle/>
        <a:p>
          <a:endParaRPr lang="zh-CN" altLang="en-US"/>
        </a:p>
      </dgm:t>
    </dgm:pt>
    <dgm:pt modelId="{CE00A88B-73F4-420F-B1CF-5BF0052B1278}" type="pres">
      <dgm:prSet presAssocID="{F76782E7-4608-4722-8ACB-C8E973D3724E}" presName="centerShape" presStyleLbl="vennNode1" presStyleIdx="0" presStyleCnt="7"/>
      <dgm:spPr/>
      <dgm:t>
        <a:bodyPr/>
        <a:lstStyle/>
        <a:p>
          <a:endParaRPr lang="zh-CN" altLang="en-US"/>
        </a:p>
      </dgm:t>
    </dgm:pt>
    <dgm:pt modelId="{9F267963-D523-4A71-8F92-DA6BE1638C59}" type="pres">
      <dgm:prSet presAssocID="{2AB2B8E2-6CFD-440A-8A05-13B6B4E80F31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643847-3948-4A42-839C-4B449566B6D8}" type="pres">
      <dgm:prSet presAssocID="{A822C787-FB51-465C-81B5-42423C776808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CABEBA-0D5C-41E7-912C-E0012DBA5711}" type="pres">
      <dgm:prSet presAssocID="{AD727651-7534-4791-8FF4-ACB2F6AFF870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0743A8-B340-4E09-87CD-2B997D16D5D4}" type="pres">
      <dgm:prSet presAssocID="{1B864259-7E0F-4DF9-A2B3-B89110C9420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007E95-2091-48F4-BEDE-A6DD04F36F24}" type="pres">
      <dgm:prSet presAssocID="{1569FA95-9393-40DD-8E1D-A6B0113368AE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4772E1-5667-4A78-BD1E-4A0549A56FC6}" type="pres">
      <dgm:prSet presAssocID="{2FBE58F6-E0A8-427D-B35D-7DECD8C89C8E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E360544-9577-46BE-9C30-C9BA0DA59ACC}" srcId="{EB27D503-2EFE-419E-8FFA-1B1BDED0F46E}" destId="{F76782E7-4608-4722-8ACB-C8E973D3724E}" srcOrd="0" destOrd="0" parTransId="{A0304884-98B4-40B6-9C34-32B5E5299714}" sibTransId="{556C6004-F61F-4340-A227-82A97E994178}"/>
    <dgm:cxn modelId="{11160EC0-3A66-413E-874F-5E498755A4E9}" srcId="{F76782E7-4608-4722-8ACB-C8E973D3724E}" destId="{AD727651-7534-4791-8FF4-ACB2F6AFF870}" srcOrd="2" destOrd="0" parTransId="{B4E231E5-710E-444F-8E4A-9B8D7B8E1CB6}" sibTransId="{4F6AE446-5048-475A-A4D1-1B93A14B3E6C}"/>
    <dgm:cxn modelId="{5F8E415E-F174-4C0A-8711-D1E8BA201C5A}" srcId="{F76782E7-4608-4722-8ACB-C8E973D3724E}" destId="{1569FA95-9393-40DD-8E1D-A6B0113368AE}" srcOrd="4" destOrd="0" parTransId="{46D89025-E97E-49D7-B7DD-441677B70582}" sibTransId="{9B623D02-B94F-4B0D-A976-FBA07E1288BC}"/>
    <dgm:cxn modelId="{B99F5F2C-D879-4A94-98F6-85CD784B6954}" srcId="{F76782E7-4608-4722-8ACB-C8E973D3724E}" destId="{1B864259-7E0F-4DF9-A2B3-B89110C94209}" srcOrd="3" destOrd="0" parTransId="{77305106-A143-4436-8D40-24AF0BFA3442}" sibTransId="{11ED9039-6630-4820-9A79-7888365205CE}"/>
    <dgm:cxn modelId="{924B2148-28E7-49AF-887F-0D6509F47018}" srcId="{F76782E7-4608-4722-8ACB-C8E973D3724E}" destId="{2FBE58F6-E0A8-427D-B35D-7DECD8C89C8E}" srcOrd="5" destOrd="0" parTransId="{45DE3D7D-7656-4A11-9C07-59F3DD1AFBD1}" sibTransId="{43D9A03A-F489-4E71-9D41-09B3C0CC1B70}"/>
    <dgm:cxn modelId="{E82538E5-91FA-4B0F-A616-0FADA65963C9}" type="presOf" srcId="{EB27D503-2EFE-419E-8FFA-1B1BDED0F46E}" destId="{E48C2E78-A69C-4EB7-90A4-8E2E4B8826DF}" srcOrd="0" destOrd="0" presId="urn:microsoft.com/office/officeart/2005/8/layout/radial3"/>
    <dgm:cxn modelId="{C741640B-767C-49E5-8FA3-7C7DC4703E84}" type="presOf" srcId="{AD727651-7534-4791-8FF4-ACB2F6AFF870}" destId="{4ACABEBA-0D5C-41E7-912C-E0012DBA5711}" srcOrd="0" destOrd="0" presId="urn:microsoft.com/office/officeart/2005/8/layout/radial3"/>
    <dgm:cxn modelId="{8BE24520-8EA0-4C5C-868D-D54321C02FBD}" type="presOf" srcId="{2FBE58F6-E0A8-427D-B35D-7DECD8C89C8E}" destId="{904772E1-5667-4A78-BD1E-4A0549A56FC6}" srcOrd="0" destOrd="0" presId="urn:microsoft.com/office/officeart/2005/8/layout/radial3"/>
    <dgm:cxn modelId="{C7DBC2CC-EA6D-4432-A9BC-EEE26771F535}" type="presOf" srcId="{F76782E7-4608-4722-8ACB-C8E973D3724E}" destId="{CE00A88B-73F4-420F-B1CF-5BF0052B1278}" srcOrd="0" destOrd="0" presId="urn:microsoft.com/office/officeart/2005/8/layout/radial3"/>
    <dgm:cxn modelId="{4587FF1A-4194-4FAD-8576-E7B5FB820CA1}" srcId="{F76782E7-4608-4722-8ACB-C8E973D3724E}" destId="{2AB2B8E2-6CFD-440A-8A05-13B6B4E80F31}" srcOrd="0" destOrd="0" parTransId="{077B69DD-8C99-40D3-BEDA-AA5217282347}" sibTransId="{D42F54AF-CCB7-474D-A1BA-EF1E492D136F}"/>
    <dgm:cxn modelId="{B519E879-6E05-4A04-94B3-607CBECE9D6F}" srcId="{F76782E7-4608-4722-8ACB-C8E973D3724E}" destId="{A822C787-FB51-465C-81B5-42423C776808}" srcOrd="1" destOrd="0" parTransId="{12250AA1-567C-42E5-8474-E6952071896F}" sibTransId="{A6CB2B05-332B-43FB-A826-06F6FC4CEB21}"/>
    <dgm:cxn modelId="{8C4AC9E4-16CF-4F6A-9EE6-CFADC3833331}" type="presOf" srcId="{2AB2B8E2-6CFD-440A-8A05-13B6B4E80F31}" destId="{9F267963-D523-4A71-8F92-DA6BE1638C59}" srcOrd="0" destOrd="0" presId="urn:microsoft.com/office/officeart/2005/8/layout/radial3"/>
    <dgm:cxn modelId="{09400F74-33B8-4506-90A1-FE40553A07FB}" type="presOf" srcId="{1B864259-7E0F-4DF9-A2B3-B89110C94209}" destId="{500743A8-B340-4E09-87CD-2B997D16D5D4}" srcOrd="0" destOrd="0" presId="urn:microsoft.com/office/officeart/2005/8/layout/radial3"/>
    <dgm:cxn modelId="{301EB4F8-D521-4236-A5E0-A69297DD4427}" type="presOf" srcId="{A822C787-FB51-465C-81B5-42423C776808}" destId="{58643847-3948-4A42-839C-4B449566B6D8}" srcOrd="0" destOrd="0" presId="urn:microsoft.com/office/officeart/2005/8/layout/radial3"/>
    <dgm:cxn modelId="{61FC4B2A-9C74-43D5-9B74-3D2853B31A0E}" type="presOf" srcId="{1569FA95-9393-40DD-8E1D-A6B0113368AE}" destId="{19007E95-2091-48F4-BEDE-A6DD04F36F24}" srcOrd="0" destOrd="0" presId="urn:microsoft.com/office/officeart/2005/8/layout/radial3"/>
    <dgm:cxn modelId="{BDD07890-CEE8-47DB-98CA-AFE05934880A}" type="presParOf" srcId="{E48C2E78-A69C-4EB7-90A4-8E2E4B8826DF}" destId="{2B4D5045-6D29-4B07-B2C5-2DBCBEA282D1}" srcOrd="0" destOrd="0" presId="urn:microsoft.com/office/officeart/2005/8/layout/radial3"/>
    <dgm:cxn modelId="{B50F6DF8-704C-4985-8634-C2CC7F0415CF}" type="presParOf" srcId="{2B4D5045-6D29-4B07-B2C5-2DBCBEA282D1}" destId="{CE00A88B-73F4-420F-B1CF-5BF0052B1278}" srcOrd="0" destOrd="0" presId="urn:microsoft.com/office/officeart/2005/8/layout/radial3"/>
    <dgm:cxn modelId="{78F7E7CF-292F-475F-ADB6-C13F866A2807}" type="presParOf" srcId="{2B4D5045-6D29-4B07-B2C5-2DBCBEA282D1}" destId="{9F267963-D523-4A71-8F92-DA6BE1638C59}" srcOrd="1" destOrd="0" presId="urn:microsoft.com/office/officeart/2005/8/layout/radial3"/>
    <dgm:cxn modelId="{5F0EA242-4B50-4E03-A4CD-F028B410FBB9}" type="presParOf" srcId="{2B4D5045-6D29-4B07-B2C5-2DBCBEA282D1}" destId="{58643847-3948-4A42-839C-4B449566B6D8}" srcOrd="2" destOrd="0" presId="urn:microsoft.com/office/officeart/2005/8/layout/radial3"/>
    <dgm:cxn modelId="{BAC1DE88-EC09-4041-8FFF-E7E780C077EC}" type="presParOf" srcId="{2B4D5045-6D29-4B07-B2C5-2DBCBEA282D1}" destId="{4ACABEBA-0D5C-41E7-912C-E0012DBA5711}" srcOrd="3" destOrd="0" presId="urn:microsoft.com/office/officeart/2005/8/layout/radial3"/>
    <dgm:cxn modelId="{29DBF6F6-2F13-422C-8C72-FB4C20D7D426}" type="presParOf" srcId="{2B4D5045-6D29-4B07-B2C5-2DBCBEA282D1}" destId="{500743A8-B340-4E09-87CD-2B997D16D5D4}" srcOrd="4" destOrd="0" presId="urn:microsoft.com/office/officeart/2005/8/layout/radial3"/>
    <dgm:cxn modelId="{54F6D304-51FA-44B6-9833-EEAB6F89073B}" type="presParOf" srcId="{2B4D5045-6D29-4B07-B2C5-2DBCBEA282D1}" destId="{19007E95-2091-48F4-BEDE-A6DD04F36F24}" srcOrd="5" destOrd="0" presId="urn:microsoft.com/office/officeart/2005/8/layout/radial3"/>
    <dgm:cxn modelId="{42E3E184-CDF8-4E8A-B467-509E7B26782B}" type="presParOf" srcId="{2B4D5045-6D29-4B07-B2C5-2DBCBEA282D1}" destId="{904772E1-5667-4A78-BD1E-4A0549A56FC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A88B-73F4-420F-B1CF-5BF0052B1278}">
      <dsp:nvSpPr>
        <dsp:cNvPr id="0" name=""/>
        <dsp:cNvSpPr/>
      </dsp:nvSpPr>
      <dsp:spPr>
        <a:xfrm>
          <a:off x="2168354" y="908205"/>
          <a:ext cx="1943047" cy="1943047"/>
        </a:xfrm>
        <a:prstGeom prst="ellipse">
          <a:avLst/>
        </a:prstGeom>
        <a:solidFill>
          <a:srgbClr val="3507F9"/>
        </a:solidFill>
        <a:ln w="6350" cap="flat" cmpd="sng" algn="ctr">
          <a:solidFill>
            <a:srgbClr val="3507F9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baseline="0" dirty="0" smtClean="0">
              <a:latin typeface="微软雅黑" pitchFamily="34" charset="-122"/>
              <a:ea typeface="微软雅黑" pitchFamily="34" charset="-122"/>
            </a:rPr>
            <a:t>全生命周期管理</a:t>
          </a:r>
          <a:endParaRPr lang="zh-CN" altLang="en-US" sz="2000" kern="1200" baseline="0" dirty="0">
            <a:latin typeface="微软雅黑" pitchFamily="34" charset="-122"/>
            <a:ea typeface="微软雅黑" pitchFamily="34" charset="-122"/>
          </a:endParaRPr>
        </a:p>
      </dsp:txBody>
      <dsp:txXfrm>
        <a:off x="2452907" y="1192758"/>
        <a:ext cx="1373941" cy="1373941"/>
      </dsp:txXfrm>
    </dsp:sp>
    <dsp:sp modelId="{9F267963-D523-4A71-8F92-DA6BE1638C59}">
      <dsp:nvSpPr>
        <dsp:cNvPr id="0" name=""/>
        <dsp:cNvSpPr/>
      </dsp:nvSpPr>
      <dsp:spPr>
        <a:xfrm>
          <a:off x="2469225" y="-10907"/>
          <a:ext cx="1374123" cy="1253003"/>
        </a:xfrm>
        <a:prstGeom prst="ellipse">
          <a:avLst/>
        </a:prstGeom>
        <a:solidFill>
          <a:srgbClr val="7030A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规划</a:t>
          </a:r>
          <a:endParaRPr lang="en-US" altLang="zh-CN" sz="1700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670461" y="172591"/>
        <a:ext cx="971651" cy="886007"/>
      </dsp:txXfrm>
    </dsp:sp>
    <dsp:sp modelId="{58643847-3948-4A42-839C-4B449566B6D8}">
      <dsp:nvSpPr>
        <dsp:cNvPr id="0" name=""/>
        <dsp:cNvSpPr/>
      </dsp:nvSpPr>
      <dsp:spPr>
        <a:xfrm>
          <a:off x="3655409" y="1849440"/>
          <a:ext cx="1347387" cy="1324711"/>
        </a:xfrm>
        <a:prstGeom prst="ellipse">
          <a:avLst/>
        </a:prstGeom>
        <a:solidFill>
          <a:srgbClr val="3C78CE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建设</a:t>
          </a:r>
          <a:endParaRPr lang="en-US" altLang="zh-CN" sz="1700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52729" y="2043439"/>
        <a:ext cx="952747" cy="936713"/>
      </dsp:txXfrm>
    </dsp:sp>
    <dsp:sp modelId="{4ACABEBA-0D5C-41E7-912C-E0012DBA5711}">
      <dsp:nvSpPr>
        <dsp:cNvPr id="0" name=""/>
        <dsp:cNvSpPr/>
      </dsp:nvSpPr>
      <dsp:spPr>
        <a:xfrm>
          <a:off x="1274119" y="1855138"/>
          <a:ext cx="1365797" cy="1313315"/>
        </a:xfrm>
        <a:prstGeom prst="ellipse">
          <a:avLst/>
        </a:prstGeom>
        <a:solidFill>
          <a:srgbClr val="00B0F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运营</a:t>
          </a:r>
          <a:endParaRPr lang="en-US" altLang="zh-CN" sz="1700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阶段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474135" y="2047469"/>
        <a:ext cx="965765" cy="928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0A88B-73F4-420F-B1CF-5BF0052B1278}">
      <dsp:nvSpPr>
        <dsp:cNvPr id="0" name=""/>
        <dsp:cNvSpPr/>
      </dsp:nvSpPr>
      <dsp:spPr>
        <a:xfrm>
          <a:off x="2211640" y="835831"/>
          <a:ext cx="2082245" cy="2082245"/>
        </a:xfrm>
        <a:prstGeom prst="ellipse">
          <a:avLst/>
        </a:prstGeom>
        <a:solidFill>
          <a:srgbClr val="CD1F06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err="1" smtClean="0">
              <a:latin typeface="微软雅黑" pitchFamily="34" charset="-122"/>
              <a:ea typeface="微软雅黑" pitchFamily="34" charset="-122"/>
            </a:rPr>
            <a:t>eCloud</a:t>
          </a:r>
          <a:endParaRPr lang="zh-CN" altLang="en-US" sz="3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516578" y="1140769"/>
        <a:ext cx="1472369" cy="1472369"/>
      </dsp:txXfrm>
    </dsp:sp>
    <dsp:sp modelId="{9F267963-D523-4A71-8F92-DA6BE1638C59}">
      <dsp:nvSpPr>
        <dsp:cNvPr id="0" name=""/>
        <dsp:cNvSpPr/>
      </dsp:nvSpPr>
      <dsp:spPr>
        <a:xfrm>
          <a:off x="2732202" y="371"/>
          <a:ext cx="1041122" cy="1041122"/>
        </a:xfrm>
        <a:prstGeom prst="ellipse">
          <a:avLst/>
        </a:prstGeom>
        <a:solidFill>
          <a:srgbClr val="7030A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建设单位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84671" y="152840"/>
        <a:ext cx="736184" cy="736184"/>
      </dsp:txXfrm>
    </dsp:sp>
    <dsp:sp modelId="{58643847-3948-4A42-839C-4B449566B6D8}">
      <dsp:nvSpPr>
        <dsp:cNvPr id="0" name=""/>
        <dsp:cNvSpPr/>
      </dsp:nvSpPr>
      <dsp:spPr>
        <a:xfrm>
          <a:off x="3906550" y="678382"/>
          <a:ext cx="1041122" cy="1041122"/>
        </a:xfrm>
        <a:prstGeom prst="ellipse">
          <a:avLst/>
        </a:prstGeom>
        <a:solidFill>
          <a:srgbClr val="3C78CE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设计单位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059019" y="830851"/>
        <a:ext cx="736184" cy="736184"/>
      </dsp:txXfrm>
    </dsp:sp>
    <dsp:sp modelId="{4ACABEBA-0D5C-41E7-912C-E0012DBA5711}">
      <dsp:nvSpPr>
        <dsp:cNvPr id="0" name=""/>
        <dsp:cNvSpPr/>
      </dsp:nvSpPr>
      <dsp:spPr>
        <a:xfrm>
          <a:off x="3906550" y="2034402"/>
          <a:ext cx="1041122" cy="1041122"/>
        </a:xfrm>
        <a:prstGeom prst="ellipse">
          <a:avLst/>
        </a:prstGeom>
        <a:solidFill>
          <a:srgbClr val="00B0F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施工单位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059019" y="2186871"/>
        <a:ext cx="736184" cy="736184"/>
      </dsp:txXfrm>
    </dsp:sp>
    <dsp:sp modelId="{500743A8-B340-4E09-87CD-2B997D16D5D4}">
      <dsp:nvSpPr>
        <dsp:cNvPr id="0" name=""/>
        <dsp:cNvSpPr/>
      </dsp:nvSpPr>
      <dsp:spPr>
        <a:xfrm>
          <a:off x="2732202" y="2712413"/>
          <a:ext cx="1041122" cy="1041122"/>
        </a:xfrm>
        <a:prstGeom prst="ellipse">
          <a:avLst/>
        </a:prstGeom>
        <a:solidFill>
          <a:srgbClr val="8BAB00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设备生产商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84671" y="2864882"/>
        <a:ext cx="736184" cy="736184"/>
      </dsp:txXfrm>
    </dsp:sp>
    <dsp:sp modelId="{19007E95-2091-48F4-BEDE-A6DD04F36F24}">
      <dsp:nvSpPr>
        <dsp:cNvPr id="0" name=""/>
        <dsp:cNvSpPr/>
      </dsp:nvSpPr>
      <dsp:spPr>
        <a:xfrm>
          <a:off x="1557853" y="2034402"/>
          <a:ext cx="1041122" cy="1041122"/>
        </a:xfrm>
        <a:prstGeom prst="ellipse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设备供应商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10322" y="2186871"/>
        <a:ext cx="736184" cy="736184"/>
      </dsp:txXfrm>
    </dsp:sp>
    <dsp:sp modelId="{904772E1-5667-4A78-BD1E-4A0549A56FC6}">
      <dsp:nvSpPr>
        <dsp:cNvPr id="0" name=""/>
        <dsp:cNvSpPr/>
      </dsp:nvSpPr>
      <dsp:spPr>
        <a:xfrm>
          <a:off x="1557853" y="678382"/>
          <a:ext cx="1041122" cy="1041122"/>
        </a:xfrm>
        <a:prstGeom prst="ellipse">
          <a:avLst/>
        </a:prstGeom>
        <a:solidFill>
          <a:srgbClr val="FF8500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latin typeface="微软雅黑" pitchFamily="34" charset="-122"/>
              <a:ea typeface="微软雅黑" pitchFamily="34" charset="-122"/>
            </a:rPr>
            <a:t>运营单位</a:t>
          </a:r>
          <a:endParaRPr lang="zh-CN" altLang="en-US" sz="17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710322" y="830851"/>
        <a:ext cx="736184" cy="736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9D33-1166-43A4-83D0-E679DE474B11}" type="datetimeFigureOut">
              <a:rPr lang="zh-CN" altLang="en-US" smtClean="0"/>
              <a:pPr/>
              <a:t>2016-08-18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C8A90-1994-42F4-B124-09FE4DA5C3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52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486E-9F42-4609-BF49-6C3B894562D0}" type="datetimeFigureOut">
              <a:rPr lang="zh-CN" altLang="en-US" smtClean="0"/>
              <a:pPr/>
              <a:t>2016-08-18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E7B06-0CFB-42B5-9F6C-2EBB8693545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E7B06-0CFB-42B5-9F6C-2EBB8693545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29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AE25-336C-4FB7-8B3C-6F0BB372C8D6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9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6AE25-336C-4FB7-8B3C-6F0BB372C8D6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0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79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0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50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82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7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8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2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34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440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55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20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00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74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1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2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68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5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1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12638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237611"/>
            <a:ext cx="2946400" cy="6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4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___1.xls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3.emf"/><Relationship Id="rId4" Type="http://schemas.openxmlformats.org/officeDocument/2006/relationships/image" Target="../media/image35.png"/><Relationship Id="rId9" Type="http://schemas.openxmlformats.org/officeDocument/2006/relationships/oleObject" Target="../embeddings/Microsoft_Excel_97-2003____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395" y="0"/>
            <a:ext cx="12228395" cy="6858000"/>
          </a:xfrm>
          <a:prstGeom prst="rect">
            <a:avLst/>
          </a:prstGeom>
        </p:spPr>
      </p:pic>
      <p:grpSp>
        <p:nvGrpSpPr>
          <p:cNvPr id="3" name="组合 8"/>
          <p:cNvGrpSpPr/>
          <p:nvPr/>
        </p:nvGrpSpPr>
        <p:grpSpPr>
          <a:xfrm>
            <a:off x="1669143" y="2242197"/>
            <a:ext cx="8839200" cy="2373606"/>
            <a:chOff x="1243916" y="2496684"/>
            <a:chExt cx="8839200" cy="237360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70773" y="3934186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070773" y="4870290"/>
              <a:ext cx="720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7"/>
            <p:cNvSpPr txBox="1"/>
            <p:nvPr/>
          </p:nvSpPr>
          <p:spPr>
            <a:xfrm>
              <a:off x="1243916" y="4078202"/>
              <a:ext cx="883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CN" sz="3200" b="1" spc="27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1500V</a:t>
              </a:r>
              <a:r>
                <a:rPr lang="zh-CN" altLang="en-US" sz="3200" b="1" spc="27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光伏解决方案探讨</a:t>
              </a:r>
              <a:endParaRPr lang="en-US" altLang="zh-CN" sz="3200" b="1" spc="27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2704" y="2496684"/>
              <a:ext cx="2439743" cy="137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3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0" name="矩形 9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283624" y="416631"/>
            <a:ext cx="960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效率显著提高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9818" y="6065465"/>
            <a:ext cx="1073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与传统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1000V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系统相比，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1500V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系统效率预期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提升至少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1.7%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67489"/>
              </p:ext>
            </p:extLst>
          </p:nvPr>
        </p:nvGraphicFramePr>
        <p:xfrm>
          <a:off x="678402" y="1034103"/>
          <a:ext cx="10835197" cy="474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9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5" name="矩形 14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283626" y="419343"/>
            <a:ext cx="960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系统初始投资大幅降低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1619" y="6001333"/>
            <a:ext cx="11928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与传统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1000V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系统相比，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1500V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系统在系统的初始投资上降低了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0.1438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元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/W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，其中电缆节省的造价最多为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0.0463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元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/W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68643"/>
              </p:ext>
            </p:extLst>
          </p:nvPr>
        </p:nvGraphicFramePr>
        <p:xfrm>
          <a:off x="246743" y="998363"/>
          <a:ext cx="11363365" cy="4804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039"/>
                <a:gridCol w="1006815"/>
                <a:gridCol w="715352"/>
                <a:gridCol w="715352"/>
                <a:gridCol w="1430701"/>
                <a:gridCol w="1430701"/>
                <a:gridCol w="715352"/>
                <a:gridCol w="715352"/>
                <a:gridCol w="1430701"/>
              </a:tblGrid>
              <a:tr h="3709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1000V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 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MW （2008kWp）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1500V</a:t>
                      </a:r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 </a:t>
                      </a:r>
                      <a:r>
                        <a:rPr lang="en-US" altLang="zh-CN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MW （2008kWp）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汇流箱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0.0382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0.0255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逆变器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万（元</a:t>
                      </a: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0.249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万（元</a:t>
                      </a: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台）</a:t>
                      </a:r>
                      <a:endParaRPr lang="en-US" altLang="zh-CN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0.239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瓦）</a:t>
                      </a:r>
                      <a:endParaRPr lang="en-US" altLang="zh-CN" sz="14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万（元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0.1793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台</a:t>
                      </a: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0.1494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lang="en-US" altLang="zh-CN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瓦）</a:t>
                      </a:r>
                      <a:endParaRPr lang="en-US" altLang="zh-CN" sz="1400" b="1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低压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电缆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1*4mm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2*50mm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3*185mm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1*4mm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2*50mm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3*240mm</a:t>
                      </a:r>
                      <a:r>
                        <a:rPr lang="en-US" sz="1400" b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电缆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486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电缆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长度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22200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15040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1691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电缆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</a:t>
                      </a:r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277740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400" b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0.1383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184834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元</a:t>
                      </a:r>
                      <a:endParaRPr lang="en-US" altLang="zh-CN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0.092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单元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0.0299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en-US" altLang="zh-CN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0.0149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地基</a:t>
                      </a:r>
                      <a:r>
                        <a:rPr lang="en-US" altLang="zh-CN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【1】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0.0598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</a:t>
                      </a:r>
                      <a:r>
                        <a:rPr lang="zh-CN" altLang="en-US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en-US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</a:t>
                      </a:r>
                      <a:endParaRPr lang="en-US" altLang="zh-CN" sz="14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0.0299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（元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瓦）</a:t>
                      </a:r>
                      <a:endParaRPr lang="en-US" altLang="zh-CN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系统综合成本个（</a:t>
                      </a:r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/W</a:t>
                      </a:r>
                      <a:r>
                        <a:rPr lang="zh-CN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rgbClr val="68BD2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0.6945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0.5507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349" marR="7349" marT="734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16162" y="65168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地基包含逆变器和箱变的地基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7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66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968" name="矩形 967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9" name="矩形 968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970" name="文本框 969"/>
          <p:cNvSpPr txBox="1"/>
          <p:nvPr/>
        </p:nvSpPr>
        <p:spPr>
          <a:xfrm>
            <a:off x="1283626" y="419343"/>
            <a:ext cx="960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系统运维成本大幅降低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71" name="图片 97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5" y="1511745"/>
            <a:ext cx="936729" cy="580134"/>
          </a:xfrm>
          <a:prstGeom prst="rect">
            <a:avLst/>
          </a:prstGeom>
        </p:spPr>
      </p:pic>
      <p:sp>
        <p:nvSpPr>
          <p:cNvPr id="972" name="矩形 971"/>
          <p:cNvSpPr/>
          <p:nvPr/>
        </p:nvSpPr>
        <p:spPr>
          <a:xfrm>
            <a:off x="1663661" y="1442315"/>
            <a:ext cx="4550000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组串和汇流箱分别减少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33.33%</a:t>
            </a:r>
          </a:p>
        </p:txBody>
      </p:sp>
      <p:sp>
        <p:nvSpPr>
          <p:cNvPr id="973" name="矩形 972"/>
          <p:cNvSpPr/>
          <p:nvPr/>
        </p:nvSpPr>
        <p:spPr>
          <a:xfrm>
            <a:off x="1663661" y="2244207"/>
            <a:ext cx="4550000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直流侧线缆减少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32%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，交流侧线缆减少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pic>
        <p:nvPicPr>
          <p:cNvPr id="974" name="图片 9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0" y="2398032"/>
            <a:ext cx="908821" cy="714232"/>
          </a:xfrm>
          <a:prstGeom prst="rect">
            <a:avLst/>
          </a:prstGeom>
        </p:spPr>
      </p:pic>
      <p:sp>
        <p:nvSpPr>
          <p:cNvPr id="975" name="矩形 974"/>
          <p:cNvSpPr/>
          <p:nvPr/>
        </p:nvSpPr>
        <p:spPr>
          <a:xfrm>
            <a:off x="1663661" y="3847991"/>
            <a:ext cx="4550000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地基减少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976" name="矩形 975"/>
          <p:cNvSpPr/>
          <p:nvPr/>
        </p:nvSpPr>
        <p:spPr>
          <a:xfrm>
            <a:off x="1663661" y="3046099"/>
            <a:ext cx="4550000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通讯单元减少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pic>
        <p:nvPicPr>
          <p:cNvPr id="977" name="图片 97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2" y="3418417"/>
            <a:ext cx="973385" cy="458782"/>
          </a:xfrm>
          <a:prstGeom prst="rect">
            <a:avLst/>
          </a:prstGeom>
        </p:spPr>
      </p:pic>
      <p:pic>
        <p:nvPicPr>
          <p:cNvPr id="978" name="图片 97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5" y="4778438"/>
            <a:ext cx="709122" cy="522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79" name="图片 97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7" y="4097105"/>
            <a:ext cx="863015" cy="344040"/>
          </a:xfrm>
          <a:prstGeom prst="rect">
            <a:avLst/>
          </a:prstGeom>
        </p:spPr>
      </p:pic>
      <p:sp>
        <p:nvSpPr>
          <p:cNvPr id="980" name="矩形 979"/>
          <p:cNvSpPr/>
          <p:nvPr/>
        </p:nvSpPr>
        <p:spPr>
          <a:xfrm>
            <a:off x="1663661" y="4649883"/>
            <a:ext cx="4550000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一体化机房减少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pic>
        <p:nvPicPr>
          <p:cNvPr id="981" name="图片 98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8" y="5661699"/>
            <a:ext cx="613432" cy="439820"/>
          </a:xfrm>
          <a:prstGeom prst="rect">
            <a:avLst/>
          </a:prstGeom>
        </p:spPr>
      </p:pic>
      <p:sp>
        <p:nvSpPr>
          <p:cNvPr id="982" name="矩形 981"/>
          <p:cNvSpPr/>
          <p:nvPr/>
        </p:nvSpPr>
        <p:spPr>
          <a:xfrm>
            <a:off x="1663661" y="5458461"/>
            <a:ext cx="4549999" cy="7189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箱变减少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983" name="等腰三角形 982"/>
          <p:cNvSpPr/>
          <p:nvPr/>
        </p:nvSpPr>
        <p:spPr>
          <a:xfrm rot="5400000">
            <a:off x="4283740" y="3605095"/>
            <a:ext cx="4707431" cy="3818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4" name="TextBox 90"/>
          <p:cNvSpPr txBox="1"/>
          <p:nvPr/>
        </p:nvSpPr>
        <p:spPr>
          <a:xfrm>
            <a:off x="7061250" y="1442314"/>
            <a:ext cx="4447086" cy="955717"/>
          </a:xfrm>
          <a:prstGeom prst="rect">
            <a:avLst/>
          </a:prstGeom>
          <a:solidFill>
            <a:srgbClr val="68BD2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dirty="0"/>
              <a:t>1500V</a:t>
            </a:r>
            <a:r>
              <a:rPr lang="zh-CN" altLang="en-US" sz="2000" dirty="0"/>
              <a:t>系统设备数量</a:t>
            </a:r>
            <a:r>
              <a:rPr lang="zh-CN" altLang="en-US" sz="2000" dirty="0" smtClean="0"/>
              <a:t>降低</a:t>
            </a:r>
            <a:r>
              <a:rPr lang="en-US" altLang="zh-CN" sz="3200" dirty="0" smtClean="0"/>
              <a:t>30</a:t>
            </a:r>
            <a:r>
              <a:rPr lang="en-US" altLang="zh-CN" sz="3200" dirty="0"/>
              <a:t>%~50</a:t>
            </a:r>
            <a:r>
              <a:rPr lang="en-US" altLang="zh-CN" sz="3200" dirty="0" smtClean="0"/>
              <a:t>%</a:t>
            </a:r>
            <a:endParaRPr lang="en-US" altLang="zh-CN" sz="3200" dirty="0"/>
          </a:p>
        </p:txBody>
      </p:sp>
      <p:sp>
        <p:nvSpPr>
          <p:cNvPr id="985" name="TextBox 90"/>
          <p:cNvSpPr txBox="1"/>
          <p:nvPr/>
        </p:nvSpPr>
        <p:spPr>
          <a:xfrm>
            <a:off x="7061250" y="2639709"/>
            <a:ext cx="4447086" cy="592956"/>
          </a:xfrm>
          <a:prstGeom prst="rect">
            <a:avLst/>
          </a:prstGeom>
          <a:solidFill>
            <a:srgbClr val="68BD2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巡检时间缩短</a:t>
            </a:r>
            <a:r>
              <a:rPr lang="en-US" altLang="zh-CN" dirty="0"/>
              <a:t>30%</a:t>
            </a:r>
          </a:p>
        </p:txBody>
      </p:sp>
      <p:sp>
        <p:nvSpPr>
          <p:cNvPr id="986" name="TextBox 90"/>
          <p:cNvSpPr txBox="1"/>
          <p:nvPr/>
        </p:nvSpPr>
        <p:spPr>
          <a:xfrm>
            <a:off x="7061250" y="3474343"/>
            <a:ext cx="4447086" cy="1231230"/>
          </a:xfrm>
          <a:prstGeom prst="rect">
            <a:avLst/>
          </a:prstGeom>
          <a:solidFill>
            <a:srgbClr val="68BD2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100MW</a:t>
            </a:r>
            <a:r>
              <a:rPr lang="zh-CN" altLang="en-US" dirty="0"/>
              <a:t>核心电气故障</a:t>
            </a:r>
            <a:r>
              <a:rPr lang="zh-CN" altLang="en-US" dirty="0" smtClean="0"/>
              <a:t>点减少</a:t>
            </a:r>
            <a:r>
              <a:rPr lang="en-US" altLang="zh-CN" dirty="0" smtClean="0"/>
              <a:t>30%</a:t>
            </a:r>
          </a:p>
          <a:p>
            <a:r>
              <a:rPr lang="en-US" altLang="zh-CN" dirty="0" smtClean="0"/>
              <a:t>800</a:t>
            </a:r>
            <a:r>
              <a:rPr lang="zh-CN" altLang="en-US" dirty="0"/>
              <a:t>（汇流箱）</a:t>
            </a:r>
            <a:r>
              <a:rPr lang="en-US" altLang="zh-CN" dirty="0"/>
              <a:t>+50</a:t>
            </a:r>
            <a:r>
              <a:rPr lang="zh-CN" altLang="en-US" dirty="0"/>
              <a:t>（逆变器）</a:t>
            </a:r>
            <a:endParaRPr lang="en-US" altLang="zh-CN" dirty="0"/>
          </a:p>
        </p:txBody>
      </p:sp>
      <p:sp>
        <p:nvSpPr>
          <p:cNvPr id="987" name="TextBox 90"/>
          <p:cNvSpPr txBox="1"/>
          <p:nvPr/>
        </p:nvSpPr>
        <p:spPr>
          <a:xfrm>
            <a:off x="7048761" y="4947252"/>
            <a:ext cx="4447086" cy="1231230"/>
          </a:xfrm>
          <a:prstGeom prst="rect">
            <a:avLst/>
          </a:prstGeom>
          <a:solidFill>
            <a:srgbClr val="68BD2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AGC</a:t>
            </a:r>
            <a:r>
              <a:rPr lang="zh-CN" altLang="en-US" dirty="0"/>
              <a:t>、</a:t>
            </a:r>
            <a:r>
              <a:rPr lang="en-US" altLang="zh-CN" dirty="0"/>
              <a:t>AVC</a:t>
            </a:r>
            <a:r>
              <a:rPr lang="zh-CN" altLang="en-US" dirty="0"/>
              <a:t>响应时间不大于</a:t>
            </a:r>
            <a:r>
              <a:rPr lang="en-US" altLang="zh-CN" dirty="0"/>
              <a:t>30S</a:t>
            </a:r>
          </a:p>
        </p:txBody>
      </p:sp>
    </p:spTree>
    <p:extLst>
      <p:ext uri="{BB962C8B-B14F-4D97-AF65-F5344CB8AC3E}">
        <p14:creationId xmlns:p14="http://schemas.microsoft.com/office/powerpoint/2010/main" val="20372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29330"/>
              </p:ext>
            </p:extLst>
          </p:nvPr>
        </p:nvGraphicFramePr>
        <p:xfrm>
          <a:off x="1001476" y="1180823"/>
          <a:ext cx="10711553" cy="43346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8328"/>
                <a:gridCol w="3965682"/>
                <a:gridCol w="3497543"/>
              </a:tblGrid>
              <a:tr h="73575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</a:t>
                      </a:r>
                      <a:endParaRPr lang="zh-CN" alt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71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逆变器单瓦成本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</a:t>
                      </a:r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的集装箱房价格单瓦基本持平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66294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直流线缆长度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方阵直流线缆较</a:t>
                      </a:r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方阵短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5871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交流线缆长度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方阵交流线缆长度较</a:t>
                      </a:r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方阵短</a:t>
                      </a:r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5871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变压器成本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变压器较</a:t>
                      </a:r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变压器成本较低</a:t>
                      </a:r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871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发电量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方阵并联失配优于</a:t>
                      </a:r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方阵，发电量较高</a:t>
                      </a:r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58718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故障损失</a:t>
                      </a:r>
                      <a:endParaRPr lang="zh-CN" alt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3MW</a:t>
                      </a:r>
                      <a:r>
                        <a:rPr lang="zh-CN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单元故障损失发电量较大</a:t>
                      </a:r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CN" sz="20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</a:tbl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355599" y="5794779"/>
            <a:ext cx="116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0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结论：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综合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考虑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2MW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方阵系统效率较高，发电量较高；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3MW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方阵直流侧线缆长，系统效率较低，但逆变器和变压器成本较低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1283625" y="416631"/>
            <a:ext cx="629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系统功率单元</a:t>
            </a:r>
            <a:r>
              <a:rPr lang="en-US" altLang="zh-CN" sz="28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2MW</a:t>
            </a:r>
            <a:r>
              <a:rPr lang="zh-CN" altLang="en-US" sz="28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8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3MW</a:t>
            </a:r>
            <a:r>
              <a:rPr lang="zh-CN" altLang="en-US" sz="2800" spc="3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641436" y="372918"/>
            <a:ext cx="11466680" cy="523220"/>
            <a:chOff x="684978" y="561600"/>
            <a:chExt cx="11466680" cy="523220"/>
          </a:xfrm>
        </p:grpSpPr>
        <p:sp>
          <p:nvSpPr>
            <p:cNvPr id="33" name="文本框 32"/>
            <p:cNvSpPr txBox="1"/>
            <p:nvPr/>
          </p:nvSpPr>
          <p:spPr>
            <a:xfrm>
              <a:off x="1285200" y="561600"/>
              <a:ext cx="1086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pc="300" dirty="0" smtClean="0"/>
                <a:t>系统</a:t>
              </a:r>
              <a:r>
                <a:rPr lang="en-US" altLang="zh-CN" spc="300" dirty="0" smtClean="0"/>
                <a:t>1.2</a:t>
              </a:r>
              <a:r>
                <a:rPr lang="zh-CN" altLang="en-US" spc="300" dirty="0" smtClean="0"/>
                <a:t>：</a:t>
              </a:r>
              <a:r>
                <a:rPr lang="en-US" altLang="zh-CN" spc="300" dirty="0" smtClean="0"/>
                <a:t>1</a:t>
              </a:r>
              <a:r>
                <a:rPr lang="zh-CN" altLang="en-US" spc="300" dirty="0"/>
                <a:t>超</a:t>
              </a:r>
              <a:r>
                <a:rPr lang="zh-CN" altLang="en-US" spc="300" dirty="0" smtClean="0"/>
                <a:t>配设计投资收益率高</a:t>
              </a:r>
              <a:endParaRPr lang="zh-CN" altLang="en-US" spc="300" dirty="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84978" y="604562"/>
              <a:ext cx="465414" cy="437296"/>
              <a:chOff x="-582370" y="1202505"/>
              <a:chExt cx="465414" cy="43729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-582370" y="1202505"/>
                <a:ext cx="360040" cy="36004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-407220" y="1349537"/>
                <a:ext cx="290264" cy="29026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66CCFF"/>
                      </a:gs>
                      <a:gs pos="52000">
                        <a:schemeClr val="bg1"/>
                      </a:gs>
                      <a:gs pos="100000">
                        <a:srgbClr val="0070C0"/>
                      </a:gs>
                    </a:gsLst>
                    <a:lin ang="0" scaled="1"/>
                  </a:gradFill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36" y="4654675"/>
            <a:ext cx="2521514" cy="1771993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6" y="5059647"/>
            <a:ext cx="1504981" cy="1200329"/>
          </a:xfrm>
          <a:prstGeom prst="rect">
            <a:avLst/>
          </a:prstGeom>
        </p:spPr>
      </p:pic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58300"/>
              </p:ext>
            </p:extLst>
          </p:nvPr>
        </p:nvGraphicFramePr>
        <p:xfrm>
          <a:off x="514824" y="1095005"/>
          <a:ext cx="5439034" cy="300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" name="图表" r:id="rId6" imgW="6576093" imgH="3627048" progId="Excel.Sheet.8">
                  <p:embed/>
                </p:oleObj>
              </mc:Choice>
              <mc:Fallback>
                <p:oleObj name="图表" r:id="rId6" imgW="6576093" imgH="3627048" progId="Excel.Sheet.8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4" y="1095005"/>
                        <a:ext cx="5439034" cy="3000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394546"/>
              </p:ext>
            </p:extLst>
          </p:nvPr>
        </p:nvGraphicFramePr>
        <p:xfrm>
          <a:off x="6674888" y="1095005"/>
          <a:ext cx="5086610" cy="300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" name="图表" r:id="rId9" imgW="6576093" imgH="3124282" progId="Excel.Sheet.8">
                  <p:embed/>
                </p:oleObj>
              </mc:Choice>
              <mc:Fallback>
                <p:oleObj name="图表" r:id="rId9" imgW="6576093" imgH="3124282" progId="Excel.Sheet.8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888" y="1095005"/>
                        <a:ext cx="5086610" cy="300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右箭头 20"/>
          <p:cNvSpPr/>
          <p:nvPr/>
        </p:nvSpPr>
        <p:spPr bwMode="auto">
          <a:xfrm>
            <a:off x="5953858" y="2269961"/>
            <a:ext cx="751345" cy="65057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67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52975" y="4220329"/>
            <a:ext cx="141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容配比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1:1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43872" y="4120278"/>
            <a:ext cx="234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容配比</a:t>
            </a:r>
            <a:r>
              <a:rPr lang="en-US" altLang="zh-CN" dirty="0"/>
              <a:t>1.2:1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6971181" y="4542977"/>
            <a:ext cx="4794041" cy="1996622"/>
          </a:xfrm>
          <a:prstGeom prst="round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72779" y="4771341"/>
            <a:ext cx="2091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0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℃，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1.1</a:t>
            </a:r>
            <a:r>
              <a:rPr lang="zh-CN" altLang="en-US" sz="2000" b="1" dirty="0">
                <a:solidFill>
                  <a:srgbClr val="FF0000"/>
                </a:solidFill>
              </a:rPr>
              <a:t>倍长期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过载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1.2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倍短时过载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，支持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系统容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配比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1.2:1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06971" y="5059647"/>
            <a:ext cx="4975642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0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b="1" dirty="0" smtClean="0">
                <a:solidFill>
                  <a:schemeClr val="bg1"/>
                </a:solidFill>
              </a:rPr>
              <a:t>在年等效利用小时不变的条件下，系统超配设计可有效增加系统发电量，前提条件，要求逆变器具备过载能力，不能增加前期投入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7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8" name="矩形 17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283624" y="416631"/>
            <a:ext cx="960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过载能力强，效率高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73278"/>
              </p:ext>
            </p:extLst>
          </p:nvPr>
        </p:nvGraphicFramePr>
        <p:xfrm>
          <a:off x="1349832" y="1325416"/>
          <a:ext cx="9173029" cy="384628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350131"/>
                <a:gridCol w="1822935"/>
                <a:gridCol w="1676545"/>
                <a:gridCol w="1676545"/>
                <a:gridCol w="1646873"/>
              </a:tblGrid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主要参数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特变电工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国外厂家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国内厂家</a:t>
                      </a:r>
                      <a:r>
                        <a:rPr lang="en-US" altLang="zh-CN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国内厂家</a:t>
                      </a:r>
                      <a:r>
                        <a:rPr lang="en-US" altLang="zh-CN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MPPT</a:t>
                      </a: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工作电压范围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760</a:t>
                      </a:r>
                      <a:r>
                        <a:rPr lang="zh-CN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840</a:t>
                      </a:r>
                      <a:r>
                        <a:rPr lang="zh-CN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</a:t>
                      </a:r>
                      <a:r>
                        <a:rPr lang="zh-CN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800-1300Vdc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MPPT</a:t>
                      </a:r>
                      <a:r>
                        <a:rPr lang="zh-CN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电压</a:t>
                      </a:r>
                      <a:r>
                        <a:rPr lang="zh-CN" altLang="en-US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窗口</a:t>
                      </a:r>
                      <a:r>
                        <a:rPr lang="zh-CN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额定输出功率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2250kW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最大交流输出功率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1200kW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2475kW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1100kW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最大输出电流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1255A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2598A</a:t>
                      </a:r>
                      <a:endParaRPr lang="zh-CN" sz="1800" b="1" kern="1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1443A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1155A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额定电网电压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550V</a:t>
                      </a:r>
                      <a:endParaRPr lang="zh-CN" sz="1800" b="1" kern="1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550V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最大效率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99%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98.4%</a:t>
                      </a:r>
                      <a:endParaRPr lang="zh-CN" sz="1800" b="1" kern="1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99.0%</a:t>
                      </a:r>
                      <a:endParaRPr lang="zh-CN" sz="1800" b="1" kern="1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98.8%</a:t>
                      </a:r>
                      <a:endParaRPr lang="zh-CN" sz="1800" b="1" kern="100" dirty="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36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r>
                        <a:rPr lang="zh-CN" sz="1800" b="1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  <a:endParaRPr lang="zh-CN" sz="18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98.4%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9" name="矩形 19"/>
          <p:cNvSpPr>
            <a:spLocks noChangeArrowheads="1"/>
          </p:cNvSpPr>
          <p:nvPr/>
        </p:nvSpPr>
        <p:spPr bwMode="auto">
          <a:xfrm>
            <a:off x="490794" y="5384810"/>
            <a:ext cx="11244640" cy="5703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870" tIns="40435" rIns="80870" bIns="4043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第三方认证机构：最大效率超过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99%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，中国效率超过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98.4%</a:t>
            </a:r>
            <a:endParaRPr lang="zh-CN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283625" y="416631"/>
            <a:ext cx="629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功率密度高，占地面积少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pic>
        <p:nvPicPr>
          <p:cNvPr id="10" name="Picture 10" descr="file13896079716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743" y="3051112"/>
            <a:ext cx="2186001" cy="13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2" y="1383794"/>
            <a:ext cx="2186001" cy="16186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742" y="142749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C00000"/>
                </a:solidFill>
              </a:rPr>
              <a:t>缓变地形光伏电站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742" y="308355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C00000"/>
                </a:solidFill>
              </a:rPr>
              <a:t>平坦地形光伏电站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914741" y="4479112"/>
            <a:ext cx="218600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理念：</a:t>
            </a:r>
            <a:r>
              <a:rPr lang="zh-CN" altLang="en-US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尽可能的提高功率密度，减少占地面积</a:t>
            </a:r>
            <a:endParaRPr lang="zh-CN" altLang="en-US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30161"/>
              </p:ext>
            </p:extLst>
          </p:nvPr>
        </p:nvGraphicFramePr>
        <p:xfrm>
          <a:off x="3190527" y="1354223"/>
          <a:ext cx="8130616" cy="458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841"/>
                <a:gridCol w="1703004"/>
                <a:gridCol w="1717316"/>
                <a:gridCol w="1703004"/>
                <a:gridCol w="1631451"/>
              </a:tblGrid>
              <a:tr h="126726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lang="zh-CN" sz="3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TBEA</a:t>
                      </a:r>
                      <a:endParaRPr lang="zh-CN" sz="3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厂家</a:t>
                      </a:r>
                      <a:r>
                        <a:rPr lang="en-US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sz="3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厂家</a:t>
                      </a:r>
                      <a:r>
                        <a:rPr lang="en-US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sz="3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厂家</a:t>
                      </a:r>
                      <a:r>
                        <a:rPr lang="en-US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zh-CN" sz="3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27863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1400*2150*850mm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2780*2318*1588mm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1805*1915*835mm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1600*2000*790mm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660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最大交流输出功率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1200kW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2475kW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1500kW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1100kW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06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深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1.19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4.41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1.507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1.264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806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功率密度比</a:t>
                      </a:r>
                      <a:endParaRPr lang="zh-CN" sz="2400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1000kW</a:t>
                      </a: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561 kW/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995.3 kW/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870 kW/</a:t>
                      </a: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</a:t>
                      </a:r>
                      <a:endParaRPr lang="zh-CN" sz="2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90000" y="1268814"/>
            <a:ext cx="10504300" cy="30999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9" name="矩形 18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213850" y="451534"/>
            <a:ext cx="960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组串级直流拉弧检测技术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883" y="1609204"/>
            <a:ext cx="3602575" cy="232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62" y="1647464"/>
            <a:ext cx="3004261" cy="79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2662" y="2606593"/>
            <a:ext cx="3004261" cy="13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文本框 24"/>
          <p:cNvSpPr txBox="1"/>
          <p:nvPr/>
        </p:nvSpPr>
        <p:spPr>
          <a:xfrm>
            <a:off x="748437" y="4655828"/>
            <a:ext cx="1469832" cy="1875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sz="2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配备高精度传感器</a:t>
            </a:r>
            <a:endParaRPr lang="en-US" altLang="zh-CN" sz="2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9829472" y="4655828"/>
            <a:ext cx="1364828" cy="1875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sz="20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直流拉弧检测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91569" y="4655828"/>
            <a:ext cx="2899463" cy="1875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sz="2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检测到直流拉弧现象后</a:t>
            </a:r>
            <a:r>
              <a:rPr lang="en-US" altLang="zh-CN" sz="2400" dirty="0"/>
              <a:t>30ms</a:t>
            </a:r>
            <a:r>
              <a:rPr lang="zh-CN" altLang="en-US" sz="2400" dirty="0"/>
              <a:t>内切断断路器</a:t>
            </a:r>
            <a:endParaRPr lang="en-US" altLang="zh-CN" sz="2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6664332" y="4655828"/>
            <a:ext cx="2391841" cy="1875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sz="28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ym typeface="微软雅黑" pitchFamily="34" charset="-122"/>
              </a:rPr>
              <a:t>可以同时检测串行和并行电弧</a:t>
            </a:r>
            <a:endParaRPr lang="en-US" altLang="zh-CN" sz="2400" dirty="0"/>
          </a:p>
        </p:txBody>
      </p:sp>
      <p:sp>
        <p:nvSpPr>
          <p:cNvPr id="33" name="等腰三角形 32"/>
          <p:cNvSpPr/>
          <p:nvPr/>
        </p:nvSpPr>
        <p:spPr>
          <a:xfrm rot="5400000">
            <a:off x="1638184" y="5486524"/>
            <a:ext cx="1875601" cy="214213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5400000">
            <a:off x="5410307" y="5486522"/>
            <a:ext cx="1875601" cy="214213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rot="5400000">
            <a:off x="8548656" y="5486522"/>
            <a:ext cx="1875601" cy="214213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8973634" y="1794867"/>
            <a:ext cx="197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rgbClr val="C00000"/>
                </a:solidFill>
              </a:rPr>
              <a:t>串行拉弧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73634" y="2936734"/>
            <a:ext cx="197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并行拉弧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75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748436" y="491917"/>
            <a:ext cx="465414" cy="437296"/>
            <a:chOff x="748436" y="453280"/>
            <a:chExt cx="465414" cy="437296"/>
          </a:xfrm>
        </p:grpSpPr>
        <p:sp>
          <p:nvSpPr>
            <p:cNvPr id="17" name="矩形 16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83626" y="449895"/>
            <a:ext cx="1060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精细到每一个组串的检测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-19051" y="6587114"/>
            <a:ext cx="12211051" cy="0"/>
          </a:xfrm>
          <a:prstGeom prst="line">
            <a:avLst/>
          </a:prstGeom>
          <a:ln w="19050">
            <a:solidFill>
              <a:srgbClr val="51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4838" y="1276075"/>
            <a:ext cx="4859663" cy="2473261"/>
            <a:chOff x="748436" y="1237758"/>
            <a:chExt cx="4859663" cy="2473261"/>
          </a:xfrm>
        </p:grpSpPr>
        <p:grpSp>
          <p:nvGrpSpPr>
            <p:cNvPr id="32" name="组合 31"/>
            <p:cNvGrpSpPr/>
            <p:nvPr/>
          </p:nvGrpSpPr>
          <p:grpSpPr>
            <a:xfrm>
              <a:off x="2531684" y="1237758"/>
              <a:ext cx="3076415" cy="2473261"/>
              <a:chOff x="1481967" y="1967549"/>
              <a:chExt cx="3076415" cy="2473261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698785" y="1967549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电池片</a:t>
                </a:r>
                <a:endParaRPr lang="zh-CN" alt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2722658" y="1967549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玻璃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553871" y="1967549"/>
                <a:ext cx="8002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接线盒</a:t>
                </a:r>
              </a:p>
            </p:txBody>
          </p:sp>
          <p:pic>
            <p:nvPicPr>
              <p:cNvPr id="39" name="Picture 5" descr="C:\Documents and Settings\Administrator\桌面\图片1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627266" y="2342401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pic>
            <p:nvPicPr>
              <p:cNvPr id="40" name="Picture 6" descr="C:\Documents and Settings\Administrator\桌面\未标题-1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561071" y="2342401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pic>
            <p:nvPicPr>
              <p:cNvPr id="41" name="Picture 9" descr="C:\Documents and Settings\Administrator\桌面\未标题-1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705985" y="2342401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sp>
            <p:nvSpPr>
              <p:cNvPr id="42" name="矩形 41"/>
              <p:cNvSpPr/>
              <p:nvPr/>
            </p:nvSpPr>
            <p:spPr>
              <a:xfrm>
                <a:off x="1801377" y="4102256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树叶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722658" y="4102256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灰尘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656463" y="4102256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鸟粪</a:t>
                </a:r>
              </a:p>
            </p:txBody>
          </p:sp>
          <p:pic>
            <p:nvPicPr>
              <p:cNvPr id="45" name="Picture 7" descr="C:\Documents and Settings\Administrator\桌面\未标题-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627266" y="3230085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pic>
            <p:nvPicPr>
              <p:cNvPr id="46" name="Picture 8" descr="C:\Documents and Settings\Administrator\桌面\未标题-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561071" y="3230085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pic>
            <p:nvPicPr>
              <p:cNvPr id="47" name="Picture 10" descr="C:\Documents and Settings\Administrator\桌面\未标题-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705985" y="3230085"/>
                <a:ext cx="785818" cy="785818"/>
              </a:xfrm>
              <a:prstGeom prst="ellipse">
                <a:avLst/>
              </a:prstGeom>
              <a:noFill/>
              <a:ln w="38100">
                <a:solidFill>
                  <a:srgbClr val="66CCFF"/>
                </a:solidFill>
              </a:ln>
            </p:spPr>
          </p:pic>
          <p:sp>
            <p:nvSpPr>
              <p:cNvPr id="48" name="圆角矩形 47"/>
              <p:cNvSpPr/>
              <p:nvPr/>
            </p:nvSpPr>
            <p:spPr>
              <a:xfrm>
                <a:off x="1481967" y="2306103"/>
                <a:ext cx="3076415" cy="1796153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9" name="Picture 2" descr="http://img01.bjx.com.cn/guangfu/hangqing/201406/20140611163824154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6" y="1622917"/>
              <a:ext cx="1763888" cy="1749548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组合 2"/>
          <p:cNvGrpSpPr/>
          <p:nvPr/>
        </p:nvGrpSpPr>
        <p:grpSpPr>
          <a:xfrm>
            <a:off x="1354839" y="4361257"/>
            <a:ext cx="4859662" cy="1424306"/>
            <a:chOff x="748437" y="3872380"/>
            <a:chExt cx="4859662" cy="1424306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48437" y="3872380"/>
              <a:ext cx="2364204" cy="142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376473" y="3872380"/>
              <a:ext cx="2231626" cy="142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2" name="矩形 51"/>
          <p:cNvSpPr/>
          <p:nvPr/>
        </p:nvSpPr>
        <p:spPr>
          <a:xfrm>
            <a:off x="640732" y="1560987"/>
            <a:ext cx="548631" cy="19034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件</a:t>
            </a: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影响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45"/>
          <p:cNvSpPr txBox="1"/>
          <p:nvPr/>
        </p:nvSpPr>
        <p:spPr>
          <a:xfrm>
            <a:off x="6432280" y="1560987"/>
            <a:ext cx="5299444" cy="19034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defRPr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/>
              <a:t>自适应组串侦测技术</a:t>
            </a:r>
            <a:r>
              <a:rPr lang="zh-CN" altLang="en-US" sz="2400" dirty="0" smtClean="0"/>
              <a:t>，通过检测组串</a:t>
            </a:r>
            <a:r>
              <a:rPr lang="en-US" altLang="zh-CN" sz="2400" dirty="0" smtClean="0"/>
              <a:t>U/I</a:t>
            </a:r>
            <a:r>
              <a:rPr lang="zh-CN" altLang="en-US" sz="2400" dirty="0" smtClean="0"/>
              <a:t>信息，做到精细</a:t>
            </a:r>
            <a:r>
              <a:rPr lang="zh-CN" altLang="en-US" sz="2400" dirty="0"/>
              <a:t>化管理提升发电量</a:t>
            </a:r>
          </a:p>
        </p:txBody>
      </p:sp>
      <p:sp>
        <p:nvSpPr>
          <p:cNvPr id="54" name="矩形 53"/>
          <p:cNvSpPr/>
          <p:nvPr/>
        </p:nvSpPr>
        <p:spPr>
          <a:xfrm>
            <a:off x="640732" y="4121692"/>
            <a:ext cx="548631" cy="19034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故障定位</a:t>
            </a:r>
          </a:p>
        </p:txBody>
      </p:sp>
      <p:sp>
        <p:nvSpPr>
          <p:cNvPr id="55" name="TextBox 45"/>
          <p:cNvSpPr txBox="1"/>
          <p:nvPr/>
        </p:nvSpPr>
        <p:spPr>
          <a:xfrm>
            <a:off x="6432280" y="4121692"/>
            <a:ext cx="5299444" cy="19034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400" dirty="0"/>
              <a:t>高精度，精确到每个组串级检测</a:t>
            </a:r>
            <a:endParaRPr lang="en-US" altLang="zh-CN" sz="2400" dirty="0"/>
          </a:p>
          <a:p>
            <a:r>
              <a:rPr lang="zh-CN" altLang="en-US" sz="2400" dirty="0"/>
              <a:t>大数据分析，快速定位组串故障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1283626" y="1276075"/>
            <a:ext cx="5053118" cy="2473261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1283626" y="4088250"/>
            <a:ext cx="4997946" cy="1936879"/>
          </a:xfrm>
          <a:prstGeom prst="roundRect">
            <a:avLst/>
          </a:prstGeom>
          <a:noFill/>
          <a:ln w="158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1296" r="1"/>
          <a:stretch/>
        </p:blipFill>
        <p:spPr>
          <a:xfrm>
            <a:off x="-172670" y="0"/>
            <a:ext cx="1236467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849" y="1781688"/>
            <a:ext cx="12201849" cy="3225742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1887761" y="2755513"/>
            <a:ext cx="1170370" cy="1055221"/>
            <a:chOff x="6643384" y="2155890"/>
            <a:chExt cx="389407" cy="351094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643384" y="2155890"/>
              <a:ext cx="389407" cy="35109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70C0"/>
                </a:solidFill>
                <a:ea typeface="微软雅黑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6726283" y="2212212"/>
              <a:ext cx="209322" cy="20094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672114" y="1756230"/>
            <a:ext cx="6901" cy="32512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812307" y="2942323"/>
            <a:ext cx="837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特变电工</a:t>
            </a:r>
            <a:r>
              <a:rPr lang="en-US" altLang="zh-CN" sz="3600" b="1" spc="3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eCloud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en-US" altLang="zh-CN" sz="36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82127" y="3943305"/>
            <a:ext cx="12034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5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1296" r="1"/>
          <a:stretch/>
        </p:blipFill>
        <p:spPr>
          <a:xfrm>
            <a:off x="-172670" y="0"/>
            <a:ext cx="1236467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849" y="1781688"/>
            <a:ext cx="12201849" cy="3225742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1887761" y="2755513"/>
            <a:ext cx="1170370" cy="1055221"/>
            <a:chOff x="6643384" y="2155890"/>
            <a:chExt cx="389407" cy="351094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643384" y="2155890"/>
              <a:ext cx="389407" cy="35109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70C0"/>
                </a:solidFill>
                <a:ea typeface="微软雅黑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6726283" y="2212212"/>
              <a:ext cx="209322" cy="20094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672114" y="1756230"/>
            <a:ext cx="6901" cy="32512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812307" y="2942323"/>
            <a:ext cx="837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大功率光伏逆变器技术发展趋势</a:t>
            </a:r>
            <a:endParaRPr lang="en-US" altLang="zh-CN" sz="36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82127" y="3943305"/>
            <a:ext cx="12034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5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725320" y="490854"/>
            <a:ext cx="11466680" cy="523220"/>
            <a:chOff x="684978" y="561600"/>
            <a:chExt cx="11466680" cy="523220"/>
          </a:xfrm>
        </p:grpSpPr>
        <p:sp>
          <p:nvSpPr>
            <p:cNvPr id="38" name="文本框 37"/>
            <p:cNvSpPr txBox="1"/>
            <p:nvPr/>
          </p:nvSpPr>
          <p:spPr>
            <a:xfrm>
              <a:off x="1285200" y="561600"/>
              <a:ext cx="1086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/>
                <a:t>特变</a:t>
              </a:r>
              <a:r>
                <a:rPr lang="zh-CN" altLang="en-US" dirty="0" smtClean="0"/>
                <a:t>电工</a:t>
              </a:r>
              <a:r>
                <a:rPr lang="en-US" altLang="zh-CN" dirty="0" err="1" smtClean="0"/>
                <a:t>eCloud</a:t>
              </a:r>
              <a:r>
                <a:rPr lang="zh-CN" altLang="en-US" dirty="0" smtClean="0"/>
                <a:t>平台，大数据下的智能运维</a:t>
              </a:r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84978" y="604562"/>
              <a:ext cx="465414" cy="437296"/>
              <a:chOff x="-582370" y="1202505"/>
              <a:chExt cx="465414" cy="43729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-582370" y="1202505"/>
                <a:ext cx="360040" cy="36004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407220" y="1349537"/>
                <a:ext cx="290264" cy="29026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66CCFF"/>
                      </a:gs>
                      <a:gs pos="52000">
                        <a:schemeClr val="bg1"/>
                      </a:gs>
                      <a:gs pos="100000">
                        <a:srgbClr val="0070C0"/>
                      </a:gs>
                    </a:gsLst>
                    <a:lin ang="0" scaled="1"/>
                  </a:gradFill>
                </a:endParaRPr>
              </a:p>
            </p:txBody>
          </p:sp>
        </p:grpSp>
      </p:grpSp>
      <p:pic>
        <p:nvPicPr>
          <p:cNvPr id="33" name="图片 32" descr="大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7525" y="1145298"/>
            <a:ext cx="9516951" cy="54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865866" y="1597333"/>
            <a:ext cx="264291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kumimoji="1" lang="zh-CN" altLang="en-US" sz="2800" b="1" dirty="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集团化全生命周期管理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9" descr="集团监视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5" y="2532858"/>
            <a:ext cx="4097329" cy="29961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 descr="02-01区域监视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25" y="2006134"/>
            <a:ext cx="4473123" cy="32709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 descr="电站监控(电站管理者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36" y="1445127"/>
            <a:ext cx="4854704" cy="3550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7969644" y="1652884"/>
            <a:ext cx="2539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能源互联网的先行者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7792762" y="2405877"/>
            <a:ext cx="2661423" cy="52483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伏电站运营系统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8598090" y="3091620"/>
            <a:ext cx="2661423" cy="524837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光伏电站生产管理系统</a:t>
            </a:r>
          </a:p>
        </p:txBody>
      </p:sp>
      <p:sp>
        <p:nvSpPr>
          <p:cNvPr id="17" name="燕尾形 16"/>
          <p:cNvSpPr/>
          <p:nvPr/>
        </p:nvSpPr>
        <p:spPr>
          <a:xfrm>
            <a:off x="7802018" y="3782000"/>
            <a:ext cx="2661423" cy="52483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投资交易系统</a:t>
            </a:r>
          </a:p>
        </p:txBody>
      </p:sp>
      <p:sp>
        <p:nvSpPr>
          <p:cNvPr id="18" name="燕尾形 17"/>
          <p:cNvSpPr/>
          <p:nvPr/>
        </p:nvSpPr>
        <p:spPr>
          <a:xfrm>
            <a:off x="8598089" y="4467743"/>
            <a:ext cx="2661423" cy="52483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生产管理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54357" y="5843676"/>
            <a:ext cx="427160" cy="427160"/>
            <a:chOff x="4666676" y="3845227"/>
            <a:chExt cx="861887" cy="861887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4666676" y="3845227"/>
              <a:ext cx="861887" cy="86188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组 1"/>
            <p:cNvGrpSpPr/>
            <p:nvPr/>
          </p:nvGrpSpPr>
          <p:grpSpPr>
            <a:xfrm>
              <a:off x="4767435" y="3978736"/>
              <a:ext cx="673067" cy="539881"/>
              <a:chOff x="301625" y="1724025"/>
              <a:chExt cx="898525" cy="720725"/>
            </a:xfrm>
            <a:solidFill>
              <a:srgbClr val="00DE64"/>
            </a:solidFill>
          </p:grpSpPr>
          <p:sp>
            <p:nvSpPr>
              <p:cNvPr id="24" name="Freeform 92"/>
              <p:cNvSpPr>
                <a:spLocks/>
              </p:cNvSpPr>
              <p:nvPr/>
            </p:nvSpPr>
            <p:spPr bwMode="auto">
              <a:xfrm>
                <a:off x="927100" y="1743075"/>
                <a:ext cx="200025" cy="2000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64" y="0"/>
                  </a:cxn>
                  <a:cxn ang="0">
                    <a:pos x="76" y="2"/>
                  </a:cxn>
                  <a:cxn ang="0">
                    <a:pos x="88" y="4"/>
                  </a:cxn>
                  <a:cxn ang="0">
                    <a:pos x="98" y="10"/>
                  </a:cxn>
                  <a:cxn ang="0">
                    <a:pos x="108" y="18"/>
                  </a:cxn>
                  <a:cxn ang="0">
                    <a:pos x="116" y="28"/>
                  </a:cxn>
                  <a:cxn ang="0">
                    <a:pos x="120" y="38"/>
                  </a:cxn>
                  <a:cxn ang="0">
                    <a:pos x="124" y="50"/>
                  </a:cxn>
                  <a:cxn ang="0">
                    <a:pos x="126" y="62"/>
                  </a:cxn>
                  <a:cxn ang="0">
                    <a:pos x="126" y="62"/>
                  </a:cxn>
                  <a:cxn ang="0">
                    <a:pos x="124" y="76"/>
                  </a:cxn>
                  <a:cxn ang="0">
                    <a:pos x="120" y="86"/>
                  </a:cxn>
                  <a:cxn ang="0">
                    <a:pos x="116" y="98"/>
                  </a:cxn>
                  <a:cxn ang="0">
                    <a:pos x="108" y="106"/>
                  </a:cxn>
                  <a:cxn ang="0">
                    <a:pos x="98" y="114"/>
                  </a:cxn>
                  <a:cxn ang="0">
                    <a:pos x="88" y="120"/>
                  </a:cxn>
                  <a:cxn ang="0">
                    <a:pos x="76" y="124"/>
                  </a:cxn>
                  <a:cxn ang="0">
                    <a:pos x="64" y="126"/>
                  </a:cxn>
                  <a:cxn ang="0">
                    <a:pos x="64" y="126"/>
                  </a:cxn>
                  <a:cxn ang="0">
                    <a:pos x="50" y="124"/>
                  </a:cxn>
                  <a:cxn ang="0">
                    <a:pos x="38" y="120"/>
                  </a:cxn>
                  <a:cxn ang="0">
                    <a:pos x="28" y="114"/>
                  </a:cxn>
                  <a:cxn ang="0">
                    <a:pos x="18" y="106"/>
                  </a:cxn>
                  <a:cxn ang="0">
                    <a:pos x="12" y="98"/>
                  </a:cxn>
                  <a:cxn ang="0">
                    <a:pos x="6" y="86"/>
                  </a:cxn>
                  <a:cxn ang="0">
                    <a:pos x="2" y="7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2" y="50"/>
                  </a:cxn>
                  <a:cxn ang="0">
                    <a:pos x="6" y="38"/>
                  </a:cxn>
                  <a:cxn ang="0">
                    <a:pos x="12" y="28"/>
                  </a:cxn>
                  <a:cxn ang="0">
                    <a:pos x="18" y="18"/>
                  </a:cxn>
                  <a:cxn ang="0">
                    <a:pos x="28" y="10"/>
                  </a:cxn>
                  <a:cxn ang="0">
                    <a:pos x="38" y="4"/>
                  </a:cxn>
                  <a:cxn ang="0">
                    <a:pos x="50" y="2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126" h="126">
                    <a:moveTo>
                      <a:pt x="64" y="0"/>
                    </a:moveTo>
                    <a:lnTo>
                      <a:pt x="64" y="0"/>
                    </a:lnTo>
                    <a:lnTo>
                      <a:pt x="76" y="2"/>
                    </a:lnTo>
                    <a:lnTo>
                      <a:pt x="88" y="4"/>
                    </a:lnTo>
                    <a:lnTo>
                      <a:pt x="98" y="10"/>
                    </a:lnTo>
                    <a:lnTo>
                      <a:pt x="108" y="18"/>
                    </a:lnTo>
                    <a:lnTo>
                      <a:pt x="116" y="28"/>
                    </a:lnTo>
                    <a:lnTo>
                      <a:pt x="120" y="38"/>
                    </a:lnTo>
                    <a:lnTo>
                      <a:pt x="124" y="50"/>
                    </a:lnTo>
                    <a:lnTo>
                      <a:pt x="126" y="62"/>
                    </a:lnTo>
                    <a:lnTo>
                      <a:pt x="126" y="62"/>
                    </a:lnTo>
                    <a:lnTo>
                      <a:pt x="124" y="76"/>
                    </a:lnTo>
                    <a:lnTo>
                      <a:pt x="120" y="86"/>
                    </a:lnTo>
                    <a:lnTo>
                      <a:pt x="116" y="98"/>
                    </a:lnTo>
                    <a:lnTo>
                      <a:pt x="108" y="106"/>
                    </a:lnTo>
                    <a:lnTo>
                      <a:pt x="98" y="114"/>
                    </a:lnTo>
                    <a:lnTo>
                      <a:pt x="88" y="120"/>
                    </a:lnTo>
                    <a:lnTo>
                      <a:pt x="76" y="124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6"/>
                    </a:lnTo>
                    <a:lnTo>
                      <a:pt x="12" y="98"/>
                    </a:lnTo>
                    <a:lnTo>
                      <a:pt x="6" y="86"/>
                    </a:lnTo>
                    <a:lnTo>
                      <a:pt x="2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50"/>
                    </a:lnTo>
                    <a:lnTo>
                      <a:pt x="6" y="38"/>
                    </a:lnTo>
                    <a:lnTo>
                      <a:pt x="12" y="28"/>
                    </a:lnTo>
                    <a:lnTo>
                      <a:pt x="18" y="18"/>
                    </a:lnTo>
                    <a:lnTo>
                      <a:pt x="28" y="10"/>
                    </a:lnTo>
                    <a:lnTo>
                      <a:pt x="38" y="4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93"/>
              <p:cNvSpPr>
                <a:spLocks/>
              </p:cNvSpPr>
              <p:nvPr/>
            </p:nvSpPr>
            <p:spPr bwMode="auto">
              <a:xfrm>
                <a:off x="365125" y="1825625"/>
                <a:ext cx="165100" cy="165100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82" y="8"/>
                  </a:cxn>
                  <a:cxn ang="0">
                    <a:pos x="90" y="14"/>
                  </a:cxn>
                  <a:cxn ang="0">
                    <a:pos x="96" y="22"/>
                  </a:cxn>
                  <a:cxn ang="0">
                    <a:pos x="100" y="32"/>
                  </a:cxn>
                  <a:cxn ang="0">
                    <a:pos x="104" y="42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4" y="62"/>
                  </a:cxn>
                  <a:cxn ang="0">
                    <a:pos x="100" y="72"/>
                  </a:cxn>
                  <a:cxn ang="0">
                    <a:pos x="96" y="82"/>
                  </a:cxn>
                  <a:cxn ang="0">
                    <a:pos x="90" y="90"/>
                  </a:cxn>
                  <a:cxn ang="0">
                    <a:pos x="82" y="96"/>
                  </a:cxn>
                  <a:cxn ang="0">
                    <a:pos x="72" y="100"/>
                  </a:cxn>
                  <a:cxn ang="0">
                    <a:pos x="62" y="104"/>
                  </a:cxn>
                  <a:cxn ang="0">
                    <a:pos x="52" y="104"/>
                  </a:cxn>
                  <a:cxn ang="0">
                    <a:pos x="52" y="104"/>
                  </a:cxn>
                  <a:cxn ang="0">
                    <a:pos x="42" y="104"/>
                  </a:cxn>
                  <a:cxn ang="0">
                    <a:pos x="32" y="100"/>
                  </a:cxn>
                  <a:cxn ang="0">
                    <a:pos x="22" y="96"/>
                  </a:cxn>
                  <a:cxn ang="0">
                    <a:pos x="14" y="90"/>
                  </a:cxn>
                  <a:cxn ang="0">
                    <a:pos x="8" y="82"/>
                  </a:cxn>
                  <a:cxn ang="0">
                    <a:pos x="4" y="72"/>
                  </a:cxn>
                  <a:cxn ang="0">
                    <a:pos x="0" y="6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42"/>
                  </a:cxn>
                  <a:cxn ang="0">
                    <a:pos x="4" y="32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2" y="8"/>
                  </a:cxn>
                  <a:cxn ang="0">
                    <a:pos x="32" y="4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lnTo>
                      <a:pt x="52" y="0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82" y="8"/>
                    </a:lnTo>
                    <a:lnTo>
                      <a:pt x="90" y="14"/>
                    </a:lnTo>
                    <a:lnTo>
                      <a:pt x="96" y="22"/>
                    </a:lnTo>
                    <a:lnTo>
                      <a:pt x="100" y="32"/>
                    </a:lnTo>
                    <a:lnTo>
                      <a:pt x="104" y="4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62"/>
                    </a:lnTo>
                    <a:lnTo>
                      <a:pt x="100" y="72"/>
                    </a:lnTo>
                    <a:lnTo>
                      <a:pt x="96" y="82"/>
                    </a:lnTo>
                    <a:lnTo>
                      <a:pt x="90" y="90"/>
                    </a:lnTo>
                    <a:lnTo>
                      <a:pt x="82" y="96"/>
                    </a:lnTo>
                    <a:lnTo>
                      <a:pt x="72" y="100"/>
                    </a:lnTo>
                    <a:lnTo>
                      <a:pt x="62" y="104"/>
                    </a:lnTo>
                    <a:lnTo>
                      <a:pt x="52" y="104"/>
                    </a:lnTo>
                    <a:lnTo>
                      <a:pt x="52" y="104"/>
                    </a:lnTo>
                    <a:lnTo>
                      <a:pt x="42" y="104"/>
                    </a:lnTo>
                    <a:lnTo>
                      <a:pt x="32" y="100"/>
                    </a:lnTo>
                    <a:lnTo>
                      <a:pt x="22" y="96"/>
                    </a:lnTo>
                    <a:lnTo>
                      <a:pt x="14" y="90"/>
                    </a:lnTo>
                    <a:lnTo>
                      <a:pt x="8" y="82"/>
                    </a:lnTo>
                    <a:lnTo>
                      <a:pt x="4" y="72"/>
                    </a:lnTo>
                    <a:lnTo>
                      <a:pt x="0" y="6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94"/>
              <p:cNvSpPr>
                <a:spLocks/>
              </p:cNvSpPr>
              <p:nvPr/>
            </p:nvSpPr>
            <p:spPr bwMode="auto">
              <a:xfrm>
                <a:off x="546100" y="2085975"/>
                <a:ext cx="47625" cy="123825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2" y="68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2" y="78"/>
                  </a:cxn>
                  <a:cxn ang="0">
                    <a:pos x="18" y="78"/>
                  </a:cxn>
                  <a:cxn ang="0">
                    <a:pos x="18" y="78"/>
                  </a:cxn>
                  <a:cxn ang="0">
                    <a:pos x="24" y="76"/>
                  </a:cxn>
                  <a:cxn ang="0">
                    <a:pos x="26" y="72"/>
                  </a:cxn>
                  <a:cxn ang="0">
                    <a:pos x="30" y="68"/>
                  </a:cxn>
                  <a:cxn ang="0">
                    <a:pos x="30" y="62"/>
                  </a:cxn>
                  <a:cxn ang="0">
                    <a:pos x="30" y="62"/>
                  </a:cxn>
                  <a:cxn ang="0">
                    <a:pos x="24" y="38"/>
                  </a:cxn>
                  <a:cxn ang="0">
                    <a:pos x="20" y="2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3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2" y="68"/>
                  </a:cxn>
                </a:cxnLst>
                <a:rect l="0" t="0" r="r" b="b"/>
                <a:pathLst>
                  <a:path w="30" h="78">
                    <a:moveTo>
                      <a:pt x="2" y="68"/>
                    </a:moveTo>
                    <a:lnTo>
                      <a:pt x="2" y="68"/>
                    </a:lnTo>
                    <a:lnTo>
                      <a:pt x="4" y="72"/>
                    </a:lnTo>
                    <a:lnTo>
                      <a:pt x="8" y="76"/>
                    </a:lnTo>
                    <a:lnTo>
                      <a:pt x="12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4" y="76"/>
                    </a:lnTo>
                    <a:lnTo>
                      <a:pt x="26" y="72"/>
                    </a:lnTo>
                    <a:lnTo>
                      <a:pt x="30" y="68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24" y="38"/>
                    </a:lnTo>
                    <a:lnTo>
                      <a:pt x="20" y="2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3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2" y="6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95"/>
              <p:cNvSpPr>
                <a:spLocks/>
              </p:cNvSpPr>
              <p:nvPr/>
            </p:nvSpPr>
            <p:spPr bwMode="auto">
              <a:xfrm>
                <a:off x="301625" y="2006600"/>
                <a:ext cx="244475" cy="368300"/>
              </a:xfrm>
              <a:custGeom>
                <a:avLst/>
                <a:gdLst/>
                <a:ahLst/>
                <a:cxnLst>
                  <a:cxn ang="0">
                    <a:pos x="138" y="146"/>
                  </a:cxn>
                  <a:cxn ang="0">
                    <a:pos x="130" y="132"/>
                  </a:cxn>
                  <a:cxn ang="0">
                    <a:pos x="130" y="116"/>
                  </a:cxn>
                  <a:cxn ang="0">
                    <a:pos x="134" y="92"/>
                  </a:cxn>
                  <a:cxn ang="0">
                    <a:pos x="140" y="62"/>
                  </a:cxn>
                  <a:cxn ang="0">
                    <a:pos x="140" y="56"/>
                  </a:cxn>
                  <a:cxn ang="0">
                    <a:pos x="142" y="60"/>
                  </a:cxn>
                  <a:cxn ang="0">
                    <a:pos x="148" y="42"/>
                  </a:cxn>
                  <a:cxn ang="0">
                    <a:pos x="154" y="22"/>
                  </a:cxn>
                  <a:cxn ang="0">
                    <a:pos x="144" y="12"/>
                  </a:cxn>
                  <a:cxn ang="0">
                    <a:pos x="122" y="4"/>
                  </a:cxn>
                  <a:cxn ang="0">
                    <a:pos x="92" y="0"/>
                  </a:cxn>
                  <a:cxn ang="0">
                    <a:pos x="62" y="4"/>
                  </a:cxn>
                  <a:cxn ang="0">
                    <a:pos x="40" y="12"/>
                  </a:cxn>
                  <a:cxn ang="0">
                    <a:pos x="30" y="20"/>
                  </a:cxn>
                  <a:cxn ang="0">
                    <a:pos x="18" y="46"/>
                  </a:cxn>
                  <a:cxn ang="0">
                    <a:pos x="4" y="92"/>
                  </a:cxn>
                  <a:cxn ang="0">
                    <a:pos x="0" y="112"/>
                  </a:cxn>
                  <a:cxn ang="0">
                    <a:pos x="2" y="124"/>
                  </a:cxn>
                  <a:cxn ang="0">
                    <a:pos x="12" y="128"/>
                  </a:cxn>
                  <a:cxn ang="0">
                    <a:pos x="14" y="128"/>
                  </a:cxn>
                  <a:cxn ang="0">
                    <a:pos x="18" y="128"/>
                  </a:cxn>
                  <a:cxn ang="0">
                    <a:pos x="26" y="122"/>
                  </a:cxn>
                  <a:cxn ang="0">
                    <a:pos x="28" y="116"/>
                  </a:cxn>
                  <a:cxn ang="0">
                    <a:pos x="44" y="52"/>
                  </a:cxn>
                  <a:cxn ang="0">
                    <a:pos x="44" y="62"/>
                  </a:cxn>
                  <a:cxn ang="0">
                    <a:pos x="44" y="102"/>
                  </a:cxn>
                  <a:cxn ang="0">
                    <a:pos x="44" y="102"/>
                  </a:cxn>
                  <a:cxn ang="0">
                    <a:pos x="46" y="216"/>
                  </a:cxn>
                  <a:cxn ang="0">
                    <a:pos x="48" y="222"/>
                  </a:cxn>
                  <a:cxn ang="0">
                    <a:pos x="58" y="230"/>
                  </a:cxn>
                  <a:cxn ang="0">
                    <a:pos x="64" y="232"/>
                  </a:cxn>
                  <a:cxn ang="0">
                    <a:pos x="64" y="232"/>
                  </a:cxn>
                  <a:cxn ang="0">
                    <a:pos x="76" y="226"/>
                  </a:cxn>
                  <a:cxn ang="0">
                    <a:pos x="80" y="214"/>
                  </a:cxn>
                  <a:cxn ang="0">
                    <a:pos x="78" y="168"/>
                  </a:cxn>
                  <a:cxn ang="0">
                    <a:pos x="76" y="122"/>
                  </a:cxn>
                  <a:cxn ang="0">
                    <a:pos x="106" y="122"/>
                  </a:cxn>
                  <a:cxn ang="0">
                    <a:pos x="106" y="168"/>
                  </a:cxn>
                  <a:cxn ang="0">
                    <a:pos x="104" y="214"/>
                  </a:cxn>
                  <a:cxn ang="0">
                    <a:pos x="108" y="226"/>
                  </a:cxn>
                  <a:cxn ang="0">
                    <a:pos x="118" y="232"/>
                  </a:cxn>
                  <a:cxn ang="0">
                    <a:pos x="120" y="232"/>
                  </a:cxn>
                  <a:cxn ang="0">
                    <a:pos x="126" y="230"/>
                  </a:cxn>
                  <a:cxn ang="0">
                    <a:pos x="134" y="222"/>
                  </a:cxn>
                  <a:cxn ang="0">
                    <a:pos x="136" y="216"/>
                  </a:cxn>
                  <a:cxn ang="0">
                    <a:pos x="140" y="148"/>
                  </a:cxn>
                  <a:cxn ang="0">
                    <a:pos x="138" y="146"/>
                  </a:cxn>
                </a:cxnLst>
                <a:rect l="0" t="0" r="r" b="b"/>
                <a:pathLst>
                  <a:path w="154" h="232">
                    <a:moveTo>
                      <a:pt x="138" y="146"/>
                    </a:moveTo>
                    <a:lnTo>
                      <a:pt x="138" y="146"/>
                    </a:lnTo>
                    <a:lnTo>
                      <a:pt x="134" y="140"/>
                    </a:lnTo>
                    <a:lnTo>
                      <a:pt x="130" y="132"/>
                    </a:lnTo>
                    <a:lnTo>
                      <a:pt x="130" y="124"/>
                    </a:lnTo>
                    <a:lnTo>
                      <a:pt x="130" y="116"/>
                    </a:lnTo>
                    <a:lnTo>
                      <a:pt x="130" y="116"/>
                    </a:lnTo>
                    <a:lnTo>
                      <a:pt x="134" y="92"/>
                    </a:lnTo>
                    <a:lnTo>
                      <a:pt x="140" y="66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40" y="56"/>
                    </a:lnTo>
                    <a:lnTo>
                      <a:pt x="140" y="56"/>
                    </a:lnTo>
                    <a:lnTo>
                      <a:pt x="142" y="60"/>
                    </a:lnTo>
                    <a:lnTo>
                      <a:pt x="142" y="60"/>
                    </a:lnTo>
                    <a:lnTo>
                      <a:pt x="148" y="4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34" y="8"/>
                    </a:lnTo>
                    <a:lnTo>
                      <a:pt x="122" y="4"/>
                    </a:lnTo>
                    <a:lnTo>
                      <a:pt x="108" y="2"/>
                    </a:lnTo>
                    <a:lnTo>
                      <a:pt x="92" y="0"/>
                    </a:lnTo>
                    <a:lnTo>
                      <a:pt x="76" y="2"/>
                    </a:lnTo>
                    <a:lnTo>
                      <a:pt x="62" y="4"/>
                    </a:lnTo>
                    <a:lnTo>
                      <a:pt x="50" y="8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0" y="20"/>
                    </a:lnTo>
                    <a:lnTo>
                      <a:pt x="24" y="32"/>
                    </a:lnTo>
                    <a:lnTo>
                      <a:pt x="18" y="46"/>
                    </a:lnTo>
                    <a:lnTo>
                      <a:pt x="12" y="62"/>
                    </a:lnTo>
                    <a:lnTo>
                      <a:pt x="4" y="9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2" y="124"/>
                    </a:lnTo>
                    <a:lnTo>
                      <a:pt x="6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4" y="128"/>
                    </a:lnTo>
                    <a:lnTo>
                      <a:pt x="18" y="128"/>
                    </a:lnTo>
                    <a:lnTo>
                      <a:pt x="24" y="126"/>
                    </a:lnTo>
                    <a:lnTo>
                      <a:pt x="26" y="122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4" y="82"/>
                    </a:lnTo>
                    <a:lnTo>
                      <a:pt x="44" y="52"/>
                    </a:lnTo>
                    <a:lnTo>
                      <a:pt x="44" y="52"/>
                    </a:lnTo>
                    <a:lnTo>
                      <a:pt x="44" y="62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4" y="102"/>
                    </a:lnTo>
                    <a:lnTo>
                      <a:pt x="44" y="162"/>
                    </a:lnTo>
                    <a:lnTo>
                      <a:pt x="46" y="216"/>
                    </a:lnTo>
                    <a:lnTo>
                      <a:pt x="46" y="216"/>
                    </a:lnTo>
                    <a:lnTo>
                      <a:pt x="48" y="222"/>
                    </a:lnTo>
                    <a:lnTo>
                      <a:pt x="52" y="228"/>
                    </a:lnTo>
                    <a:lnTo>
                      <a:pt x="58" y="230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70" y="230"/>
                    </a:lnTo>
                    <a:lnTo>
                      <a:pt x="76" y="226"/>
                    </a:lnTo>
                    <a:lnTo>
                      <a:pt x="80" y="220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8" y="168"/>
                    </a:lnTo>
                    <a:lnTo>
                      <a:pt x="76" y="122"/>
                    </a:lnTo>
                    <a:lnTo>
                      <a:pt x="76" y="122"/>
                    </a:lnTo>
                    <a:lnTo>
                      <a:pt x="92" y="122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6" y="168"/>
                    </a:lnTo>
                    <a:lnTo>
                      <a:pt x="104" y="214"/>
                    </a:lnTo>
                    <a:lnTo>
                      <a:pt x="104" y="214"/>
                    </a:lnTo>
                    <a:lnTo>
                      <a:pt x="104" y="220"/>
                    </a:lnTo>
                    <a:lnTo>
                      <a:pt x="108" y="226"/>
                    </a:lnTo>
                    <a:lnTo>
                      <a:pt x="112" y="230"/>
                    </a:lnTo>
                    <a:lnTo>
                      <a:pt x="118" y="232"/>
                    </a:lnTo>
                    <a:lnTo>
                      <a:pt x="118" y="232"/>
                    </a:lnTo>
                    <a:lnTo>
                      <a:pt x="120" y="232"/>
                    </a:lnTo>
                    <a:lnTo>
                      <a:pt x="120" y="232"/>
                    </a:lnTo>
                    <a:lnTo>
                      <a:pt x="126" y="230"/>
                    </a:lnTo>
                    <a:lnTo>
                      <a:pt x="132" y="228"/>
                    </a:lnTo>
                    <a:lnTo>
                      <a:pt x="134" y="222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40" y="148"/>
                    </a:lnTo>
                    <a:lnTo>
                      <a:pt x="140" y="148"/>
                    </a:lnTo>
                    <a:lnTo>
                      <a:pt x="138" y="146"/>
                    </a:lnTo>
                    <a:lnTo>
                      <a:pt x="138" y="1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96"/>
              <p:cNvSpPr>
                <a:spLocks/>
              </p:cNvSpPr>
              <p:nvPr/>
            </p:nvSpPr>
            <p:spPr bwMode="auto">
              <a:xfrm>
                <a:off x="901700" y="1962150"/>
                <a:ext cx="298450" cy="434975"/>
              </a:xfrm>
              <a:custGeom>
                <a:avLst/>
                <a:gdLst/>
                <a:ahLst/>
                <a:cxnLst>
                  <a:cxn ang="0">
                    <a:pos x="142" y="14"/>
                  </a:cxn>
                  <a:cxn ang="0">
                    <a:pos x="116" y="2"/>
                  </a:cxn>
                  <a:cxn ang="0">
                    <a:pos x="80" y="0"/>
                  </a:cxn>
                  <a:cxn ang="0">
                    <a:pos x="44" y="2"/>
                  </a:cxn>
                  <a:cxn ang="0">
                    <a:pos x="18" y="12"/>
                  </a:cxn>
                  <a:cxn ang="0">
                    <a:pos x="8" y="20"/>
                  </a:cxn>
                  <a:cxn ang="0">
                    <a:pos x="0" y="30"/>
                  </a:cxn>
                  <a:cxn ang="0">
                    <a:pos x="18" y="72"/>
                  </a:cxn>
                  <a:cxn ang="0">
                    <a:pos x="22" y="62"/>
                  </a:cxn>
                  <a:cxn ang="0">
                    <a:pos x="22" y="72"/>
                  </a:cxn>
                  <a:cxn ang="0">
                    <a:pos x="22" y="84"/>
                  </a:cxn>
                  <a:cxn ang="0">
                    <a:pos x="36" y="144"/>
                  </a:cxn>
                  <a:cxn ang="0">
                    <a:pos x="36" y="154"/>
                  </a:cxn>
                  <a:cxn ang="0">
                    <a:pos x="28" y="172"/>
                  </a:cxn>
                  <a:cxn ang="0">
                    <a:pos x="22" y="180"/>
                  </a:cxn>
                  <a:cxn ang="0">
                    <a:pos x="26" y="256"/>
                  </a:cxn>
                  <a:cxn ang="0">
                    <a:pos x="32" y="270"/>
                  </a:cxn>
                  <a:cxn ang="0">
                    <a:pos x="46" y="274"/>
                  </a:cxn>
                  <a:cxn ang="0">
                    <a:pos x="46" y="274"/>
                  </a:cxn>
                  <a:cxn ang="0">
                    <a:pos x="54" y="272"/>
                  </a:cxn>
                  <a:cxn ang="0">
                    <a:pos x="64" y="262"/>
                  </a:cxn>
                  <a:cxn ang="0">
                    <a:pos x="66" y="254"/>
                  </a:cxn>
                  <a:cxn ang="0">
                    <a:pos x="62" y="142"/>
                  </a:cxn>
                  <a:cxn ang="0">
                    <a:pos x="78" y="144"/>
                  </a:cxn>
                  <a:cxn ang="0">
                    <a:pos x="96" y="142"/>
                  </a:cxn>
                  <a:cxn ang="0">
                    <a:pos x="92" y="254"/>
                  </a:cxn>
                  <a:cxn ang="0">
                    <a:pos x="94" y="262"/>
                  </a:cxn>
                  <a:cxn ang="0">
                    <a:pos x="104" y="272"/>
                  </a:cxn>
                  <a:cxn ang="0">
                    <a:pos x="112" y="274"/>
                  </a:cxn>
                  <a:cxn ang="0">
                    <a:pos x="112" y="274"/>
                  </a:cxn>
                  <a:cxn ang="0">
                    <a:pos x="126" y="270"/>
                  </a:cxn>
                  <a:cxn ang="0">
                    <a:pos x="132" y="256"/>
                  </a:cxn>
                  <a:cxn ang="0">
                    <a:pos x="136" y="190"/>
                  </a:cxn>
                  <a:cxn ang="0">
                    <a:pos x="136" y="122"/>
                  </a:cxn>
                  <a:cxn ang="0">
                    <a:pos x="136" y="72"/>
                  </a:cxn>
                  <a:cxn ang="0">
                    <a:pos x="136" y="64"/>
                  </a:cxn>
                  <a:cxn ang="0">
                    <a:pos x="148" y="100"/>
                  </a:cxn>
                  <a:cxn ang="0">
                    <a:pos x="156" y="138"/>
                  </a:cxn>
                  <a:cxn ang="0">
                    <a:pos x="162" y="148"/>
                  </a:cxn>
                  <a:cxn ang="0">
                    <a:pos x="174" y="152"/>
                  </a:cxn>
                  <a:cxn ang="0">
                    <a:pos x="180" y="148"/>
                  </a:cxn>
                  <a:cxn ang="0">
                    <a:pos x="188" y="138"/>
                  </a:cxn>
                  <a:cxn ang="0">
                    <a:pos x="188" y="132"/>
                  </a:cxn>
                  <a:cxn ang="0">
                    <a:pos x="174" y="76"/>
                  </a:cxn>
                  <a:cxn ang="0">
                    <a:pos x="160" y="38"/>
                  </a:cxn>
                  <a:cxn ang="0">
                    <a:pos x="142" y="14"/>
                  </a:cxn>
                </a:cxnLst>
                <a:rect l="0" t="0" r="r" b="b"/>
                <a:pathLst>
                  <a:path w="188" h="274">
                    <a:moveTo>
                      <a:pt x="142" y="14"/>
                    </a:moveTo>
                    <a:lnTo>
                      <a:pt x="142" y="14"/>
                    </a:lnTo>
                    <a:lnTo>
                      <a:pt x="130" y="6"/>
                    </a:lnTo>
                    <a:lnTo>
                      <a:pt x="116" y="2"/>
                    </a:lnTo>
                    <a:lnTo>
                      <a:pt x="98" y="0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4" y="2"/>
                    </a:lnTo>
                    <a:lnTo>
                      <a:pt x="28" y="8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8" y="2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0" y="5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22" y="72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30" y="116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36" y="154"/>
                    </a:lnTo>
                    <a:lnTo>
                      <a:pt x="34" y="164"/>
                    </a:lnTo>
                    <a:lnTo>
                      <a:pt x="28" y="172"/>
                    </a:lnTo>
                    <a:lnTo>
                      <a:pt x="22" y="180"/>
                    </a:lnTo>
                    <a:lnTo>
                      <a:pt x="22" y="180"/>
                    </a:lnTo>
                    <a:lnTo>
                      <a:pt x="26" y="256"/>
                    </a:lnTo>
                    <a:lnTo>
                      <a:pt x="26" y="256"/>
                    </a:lnTo>
                    <a:lnTo>
                      <a:pt x="28" y="264"/>
                    </a:lnTo>
                    <a:lnTo>
                      <a:pt x="32" y="270"/>
                    </a:lnTo>
                    <a:lnTo>
                      <a:pt x="38" y="272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46" y="274"/>
                    </a:lnTo>
                    <a:lnTo>
                      <a:pt x="54" y="272"/>
                    </a:lnTo>
                    <a:lnTo>
                      <a:pt x="60" y="268"/>
                    </a:lnTo>
                    <a:lnTo>
                      <a:pt x="64" y="262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2" y="200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8" y="144"/>
                    </a:lnTo>
                    <a:lnTo>
                      <a:pt x="96" y="142"/>
                    </a:lnTo>
                    <a:lnTo>
                      <a:pt x="96" y="142"/>
                    </a:lnTo>
                    <a:lnTo>
                      <a:pt x="96" y="200"/>
                    </a:lnTo>
                    <a:lnTo>
                      <a:pt x="92" y="254"/>
                    </a:lnTo>
                    <a:lnTo>
                      <a:pt x="92" y="254"/>
                    </a:lnTo>
                    <a:lnTo>
                      <a:pt x="94" y="262"/>
                    </a:lnTo>
                    <a:lnTo>
                      <a:pt x="98" y="268"/>
                    </a:lnTo>
                    <a:lnTo>
                      <a:pt x="104" y="272"/>
                    </a:lnTo>
                    <a:lnTo>
                      <a:pt x="112" y="274"/>
                    </a:lnTo>
                    <a:lnTo>
                      <a:pt x="112" y="274"/>
                    </a:lnTo>
                    <a:lnTo>
                      <a:pt x="112" y="274"/>
                    </a:lnTo>
                    <a:lnTo>
                      <a:pt x="112" y="274"/>
                    </a:lnTo>
                    <a:lnTo>
                      <a:pt x="120" y="274"/>
                    </a:lnTo>
                    <a:lnTo>
                      <a:pt x="126" y="270"/>
                    </a:lnTo>
                    <a:lnTo>
                      <a:pt x="130" y="264"/>
                    </a:lnTo>
                    <a:lnTo>
                      <a:pt x="132" y="256"/>
                    </a:lnTo>
                    <a:lnTo>
                      <a:pt x="132" y="256"/>
                    </a:lnTo>
                    <a:lnTo>
                      <a:pt x="136" y="190"/>
                    </a:lnTo>
                    <a:lnTo>
                      <a:pt x="136" y="122"/>
                    </a:lnTo>
                    <a:lnTo>
                      <a:pt x="136" y="122"/>
                    </a:lnTo>
                    <a:lnTo>
                      <a:pt x="136" y="120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48" y="100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8" y="144"/>
                    </a:lnTo>
                    <a:lnTo>
                      <a:pt x="162" y="148"/>
                    </a:lnTo>
                    <a:lnTo>
                      <a:pt x="168" y="152"/>
                    </a:lnTo>
                    <a:lnTo>
                      <a:pt x="174" y="152"/>
                    </a:lnTo>
                    <a:lnTo>
                      <a:pt x="174" y="152"/>
                    </a:lnTo>
                    <a:lnTo>
                      <a:pt x="180" y="148"/>
                    </a:lnTo>
                    <a:lnTo>
                      <a:pt x="186" y="144"/>
                    </a:lnTo>
                    <a:lnTo>
                      <a:pt x="188" y="138"/>
                    </a:lnTo>
                    <a:lnTo>
                      <a:pt x="188" y="132"/>
                    </a:lnTo>
                    <a:lnTo>
                      <a:pt x="188" y="132"/>
                    </a:lnTo>
                    <a:lnTo>
                      <a:pt x="184" y="110"/>
                    </a:lnTo>
                    <a:lnTo>
                      <a:pt x="174" y="76"/>
                    </a:lnTo>
                    <a:lnTo>
                      <a:pt x="168" y="56"/>
                    </a:lnTo>
                    <a:lnTo>
                      <a:pt x="160" y="38"/>
                    </a:lnTo>
                    <a:lnTo>
                      <a:pt x="152" y="24"/>
                    </a:lnTo>
                    <a:lnTo>
                      <a:pt x="142" y="14"/>
                    </a:lnTo>
                    <a:lnTo>
                      <a:pt x="142" y="1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857250" y="2051050"/>
                <a:ext cx="53975" cy="15240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4" y="92"/>
                  </a:cxn>
                  <a:cxn ang="0">
                    <a:pos x="4" y="92"/>
                  </a:cxn>
                  <a:cxn ang="0">
                    <a:pos x="12" y="96"/>
                  </a:cxn>
                  <a:cxn ang="0">
                    <a:pos x="12" y="96"/>
                  </a:cxn>
                  <a:cxn ang="0">
                    <a:pos x="14" y="96"/>
                  </a:cxn>
                  <a:cxn ang="0">
                    <a:pos x="14" y="96"/>
                  </a:cxn>
                  <a:cxn ang="0">
                    <a:pos x="20" y="94"/>
                  </a:cxn>
                  <a:cxn ang="0">
                    <a:pos x="26" y="92"/>
                  </a:cxn>
                  <a:cxn ang="0">
                    <a:pos x="28" y="88"/>
                  </a:cxn>
                  <a:cxn ang="0">
                    <a:pos x="30" y="82"/>
                  </a:cxn>
                  <a:cxn ang="0">
                    <a:pos x="30" y="82"/>
                  </a:cxn>
                  <a:cxn ang="0">
                    <a:pos x="34" y="58"/>
                  </a:cxn>
                  <a:cxn ang="0">
                    <a:pos x="34" y="58"/>
                  </a:cxn>
                  <a:cxn ang="0">
                    <a:pos x="28" y="3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18"/>
                  </a:cxn>
                  <a:cxn ang="0">
                    <a:pos x="6" y="36"/>
                  </a:cxn>
                  <a:cxn ang="0">
                    <a:pos x="0" y="68"/>
                  </a:cxn>
                  <a:cxn ang="0">
                    <a:pos x="0" y="68"/>
                  </a:cxn>
                </a:cxnLst>
                <a:rect l="0" t="0" r="r" b="b"/>
                <a:pathLst>
                  <a:path w="34" h="96">
                    <a:moveTo>
                      <a:pt x="0" y="68"/>
                    </a:moveTo>
                    <a:lnTo>
                      <a:pt x="0" y="68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20" y="94"/>
                    </a:lnTo>
                    <a:lnTo>
                      <a:pt x="26" y="92"/>
                    </a:lnTo>
                    <a:lnTo>
                      <a:pt x="28" y="88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28" y="3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8"/>
                    </a:lnTo>
                    <a:lnTo>
                      <a:pt x="6" y="36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8"/>
              <p:cNvSpPr>
                <a:spLocks/>
              </p:cNvSpPr>
              <p:nvPr/>
            </p:nvSpPr>
            <p:spPr bwMode="auto">
              <a:xfrm>
                <a:off x="542925" y="1962150"/>
                <a:ext cx="381000" cy="482600"/>
              </a:xfrm>
              <a:custGeom>
                <a:avLst/>
                <a:gdLst/>
                <a:ahLst/>
                <a:cxnLst>
                  <a:cxn ang="0">
                    <a:pos x="222" y="168"/>
                  </a:cxn>
                  <a:cxn ang="0">
                    <a:pos x="224" y="168"/>
                  </a:cxn>
                  <a:cxn ang="0">
                    <a:pos x="236" y="160"/>
                  </a:cxn>
                  <a:cxn ang="0">
                    <a:pos x="240" y="146"/>
                  </a:cxn>
                  <a:cxn ang="0">
                    <a:pos x="234" y="122"/>
                  </a:cxn>
                  <a:cxn ang="0">
                    <a:pos x="218" y="64"/>
                  </a:cxn>
                  <a:cxn ang="0">
                    <a:pos x="200" y="28"/>
                  </a:cxn>
                  <a:cxn ang="0">
                    <a:pos x="190" y="16"/>
                  </a:cxn>
                  <a:cxn ang="0">
                    <a:pos x="160" y="4"/>
                  </a:cxn>
                  <a:cxn ang="0">
                    <a:pos x="122" y="0"/>
                  </a:cxn>
                  <a:cxn ang="0">
                    <a:pos x="102" y="2"/>
                  </a:cxn>
                  <a:cxn ang="0">
                    <a:pos x="64" y="8"/>
                  </a:cxn>
                  <a:cxn ang="0">
                    <a:pos x="52" y="16"/>
                  </a:cxn>
                  <a:cxn ang="0">
                    <a:pos x="40" y="26"/>
                  </a:cxn>
                  <a:cxn ang="0">
                    <a:pos x="22" y="60"/>
                  </a:cxn>
                  <a:cxn ang="0">
                    <a:pos x="4" y="118"/>
                  </a:cxn>
                  <a:cxn ang="0">
                    <a:pos x="0" y="148"/>
                  </a:cxn>
                  <a:cxn ang="0">
                    <a:pos x="4" y="160"/>
                  </a:cxn>
                  <a:cxn ang="0">
                    <a:pos x="16" y="168"/>
                  </a:cxn>
                  <a:cxn ang="0">
                    <a:pos x="18" y="168"/>
                  </a:cxn>
                  <a:cxn ang="0">
                    <a:pos x="24" y="168"/>
                  </a:cxn>
                  <a:cxn ang="0">
                    <a:pos x="34" y="158"/>
                  </a:cxn>
                  <a:cxn ang="0">
                    <a:pos x="36" y="152"/>
                  </a:cxn>
                  <a:cxn ang="0">
                    <a:pos x="50" y="86"/>
                  </a:cxn>
                  <a:cxn ang="0">
                    <a:pos x="58" y="68"/>
                  </a:cxn>
                  <a:cxn ang="0">
                    <a:pos x="56" y="134"/>
                  </a:cxn>
                  <a:cxn ang="0">
                    <a:pos x="56" y="134"/>
                  </a:cxn>
                  <a:cxn ang="0">
                    <a:pos x="58" y="210"/>
                  </a:cxn>
                  <a:cxn ang="0">
                    <a:pos x="60" y="284"/>
                  </a:cxn>
                  <a:cxn ang="0">
                    <a:pos x="68" y="298"/>
                  </a:cxn>
                  <a:cxn ang="0">
                    <a:pos x="82" y="304"/>
                  </a:cxn>
                  <a:cxn ang="0">
                    <a:pos x="84" y="304"/>
                  </a:cxn>
                  <a:cxn ang="0">
                    <a:pos x="92" y="302"/>
                  </a:cxn>
                  <a:cxn ang="0">
                    <a:pos x="104" y="288"/>
                  </a:cxn>
                  <a:cxn ang="0">
                    <a:pos x="104" y="280"/>
                  </a:cxn>
                  <a:cxn ang="0">
                    <a:pos x="100" y="158"/>
                  </a:cxn>
                  <a:cxn ang="0">
                    <a:pos x="120" y="160"/>
                  </a:cxn>
                  <a:cxn ang="0">
                    <a:pos x="140" y="158"/>
                  </a:cxn>
                  <a:cxn ang="0">
                    <a:pos x="138" y="220"/>
                  </a:cxn>
                  <a:cxn ang="0">
                    <a:pos x="134" y="280"/>
                  </a:cxn>
                  <a:cxn ang="0">
                    <a:pos x="140" y="296"/>
                  </a:cxn>
                  <a:cxn ang="0">
                    <a:pos x="154" y="304"/>
                  </a:cxn>
                  <a:cxn ang="0">
                    <a:pos x="156" y="304"/>
                  </a:cxn>
                  <a:cxn ang="0">
                    <a:pos x="164" y="302"/>
                  </a:cxn>
                  <a:cxn ang="0">
                    <a:pos x="176" y="292"/>
                  </a:cxn>
                  <a:cxn ang="0">
                    <a:pos x="178" y="284"/>
                  </a:cxn>
                  <a:cxn ang="0">
                    <a:pos x="182" y="136"/>
                  </a:cxn>
                  <a:cxn ang="0">
                    <a:pos x="184" y="134"/>
                  </a:cxn>
                  <a:cxn ang="0">
                    <a:pos x="184" y="80"/>
                  </a:cxn>
                  <a:cxn ang="0">
                    <a:pos x="182" y="72"/>
                  </a:cxn>
                  <a:cxn ang="0">
                    <a:pos x="204" y="154"/>
                  </a:cxn>
                  <a:cxn ang="0">
                    <a:pos x="206" y="160"/>
                  </a:cxn>
                  <a:cxn ang="0">
                    <a:pos x="216" y="168"/>
                  </a:cxn>
                  <a:cxn ang="0">
                    <a:pos x="222" y="168"/>
                  </a:cxn>
                </a:cxnLst>
                <a:rect l="0" t="0" r="r" b="b"/>
                <a:pathLst>
                  <a:path w="240" h="304">
                    <a:moveTo>
                      <a:pt x="222" y="168"/>
                    </a:moveTo>
                    <a:lnTo>
                      <a:pt x="222" y="168"/>
                    </a:lnTo>
                    <a:lnTo>
                      <a:pt x="224" y="168"/>
                    </a:lnTo>
                    <a:lnTo>
                      <a:pt x="224" y="168"/>
                    </a:lnTo>
                    <a:lnTo>
                      <a:pt x="232" y="166"/>
                    </a:lnTo>
                    <a:lnTo>
                      <a:pt x="236" y="160"/>
                    </a:lnTo>
                    <a:lnTo>
                      <a:pt x="240" y="154"/>
                    </a:lnTo>
                    <a:lnTo>
                      <a:pt x="240" y="146"/>
                    </a:lnTo>
                    <a:lnTo>
                      <a:pt x="240" y="146"/>
                    </a:lnTo>
                    <a:lnTo>
                      <a:pt x="234" y="122"/>
                    </a:lnTo>
                    <a:lnTo>
                      <a:pt x="224" y="84"/>
                    </a:lnTo>
                    <a:lnTo>
                      <a:pt x="218" y="64"/>
                    </a:lnTo>
                    <a:lnTo>
                      <a:pt x="210" y="44"/>
                    </a:lnTo>
                    <a:lnTo>
                      <a:pt x="200" y="28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76" y="10"/>
                    </a:lnTo>
                    <a:lnTo>
                      <a:pt x="160" y="4"/>
                    </a:lnTo>
                    <a:lnTo>
                      <a:pt x="14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02" y="2"/>
                    </a:lnTo>
                    <a:lnTo>
                      <a:pt x="82" y="4"/>
                    </a:lnTo>
                    <a:lnTo>
                      <a:pt x="64" y="8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46" y="20"/>
                    </a:lnTo>
                    <a:lnTo>
                      <a:pt x="40" y="26"/>
                    </a:lnTo>
                    <a:lnTo>
                      <a:pt x="30" y="42"/>
                    </a:lnTo>
                    <a:lnTo>
                      <a:pt x="22" y="60"/>
                    </a:lnTo>
                    <a:lnTo>
                      <a:pt x="14" y="80"/>
                    </a:lnTo>
                    <a:lnTo>
                      <a:pt x="4" y="11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4" y="160"/>
                    </a:lnTo>
                    <a:lnTo>
                      <a:pt x="8" y="166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30" y="164"/>
                    </a:lnTo>
                    <a:lnTo>
                      <a:pt x="34" y="15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4" y="108"/>
                    </a:lnTo>
                    <a:lnTo>
                      <a:pt x="50" y="86"/>
                    </a:lnTo>
                    <a:lnTo>
                      <a:pt x="58" y="68"/>
                    </a:lnTo>
                    <a:lnTo>
                      <a:pt x="58" y="68"/>
                    </a:lnTo>
                    <a:lnTo>
                      <a:pt x="56" y="80"/>
                    </a:lnTo>
                    <a:lnTo>
                      <a:pt x="56" y="134"/>
                    </a:lnTo>
                    <a:lnTo>
                      <a:pt x="56" y="134"/>
                    </a:lnTo>
                    <a:lnTo>
                      <a:pt x="56" y="134"/>
                    </a:lnTo>
                    <a:lnTo>
                      <a:pt x="56" y="134"/>
                    </a:lnTo>
                    <a:lnTo>
                      <a:pt x="58" y="210"/>
                    </a:lnTo>
                    <a:lnTo>
                      <a:pt x="60" y="284"/>
                    </a:lnTo>
                    <a:lnTo>
                      <a:pt x="60" y="284"/>
                    </a:lnTo>
                    <a:lnTo>
                      <a:pt x="62" y="292"/>
                    </a:lnTo>
                    <a:lnTo>
                      <a:pt x="68" y="298"/>
                    </a:lnTo>
                    <a:lnTo>
                      <a:pt x="74" y="302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4" y="304"/>
                    </a:lnTo>
                    <a:lnTo>
                      <a:pt x="92" y="302"/>
                    </a:lnTo>
                    <a:lnTo>
                      <a:pt x="100" y="296"/>
                    </a:lnTo>
                    <a:lnTo>
                      <a:pt x="104" y="288"/>
                    </a:lnTo>
                    <a:lnTo>
                      <a:pt x="104" y="280"/>
                    </a:lnTo>
                    <a:lnTo>
                      <a:pt x="104" y="280"/>
                    </a:lnTo>
                    <a:lnTo>
                      <a:pt x="102" y="220"/>
                    </a:lnTo>
                    <a:lnTo>
                      <a:pt x="100" y="158"/>
                    </a:lnTo>
                    <a:lnTo>
                      <a:pt x="100" y="158"/>
                    </a:lnTo>
                    <a:lnTo>
                      <a:pt x="120" y="160"/>
                    </a:lnTo>
                    <a:lnTo>
                      <a:pt x="120" y="160"/>
                    </a:lnTo>
                    <a:lnTo>
                      <a:pt x="140" y="158"/>
                    </a:lnTo>
                    <a:lnTo>
                      <a:pt x="140" y="158"/>
                    </a:lnTo>
                    <a:lnTo>
                      <a:pt x="138" y="220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6" y="290"/>
                    </a:lnTo>
                    <a:lnTo>
                      <a:pt x="140" y="296"/>
                    </a:lnTo>
                    <a:lnTo>
                      <a:pt x="146" y="302"/>
                    </a:lnTo>
                    <a:lnTo>
                      <a:pt x="154" y="304"/>
                    </a:lnTo>
                    <a:lnTo>
                      <a:pt x="154" y="304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4" y="302"/>
                    </a:lnTo>
                    <a:lnTo>
                      <a:pt x="172" y="298"/>
                    </a:lnTo>
                    <a:lnTo>
                      <a:pt x="176" y="292"/>
                    </a:lnTo>
                    <a:lnTo>
                      <a:pt x="178" y="284"/>
                    </a:lnTo>
                    <a:lnTo>
                      <a:pt x="178" y="284"/>
                    </a:lnTo>
                    <a:lnTo>
                      <a:pt x="182" y="212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4" y="134"/>
                    </a:lnTo>
                    <a:lnTo>
                      <a:pt x="184" y="80"/>
                    </a:lnTo>
                    <a:lnTo>
                      <a:pt x="184" y="80"/>
                    </a:lnTo>
                    <a:lnTo>
                      <a:pt x="182" y="72"/>
                    </a:lnTo>
                    <a:lnTo>
                      <a:pt x="182" y="72"/>
                    </a:lnTo>
                    <a:lnTo>
                      <a:pt x="194" y="112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6" y="160"/>
                    </a:lnTo>
                    <a:lnTo>
                      <a:pt x="210" y="164"/>
                    </a:lnTo>
                    <a:lnTo>
                      <a:pt x="216" y="168"/>
                    </a:lnTo>
                    <a:lnTo>
                      <a:pt x="222" y="168"/>
                    </a:lnTo>
                    <a:lnTo>
                      <a:pt x="222" y="16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9"/>
              <p:cNvSpPr>
                <a:spLocks/>
              </p:cNvSpPr>
              <p:nvPr/>
            </p:nvSpPr>
            <p:spPr bwMode="auto">
              <a:xfrm>
                <a:off x="622300" y="1724025"/>
                <a:ext cx="219075" cy="21907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84" y="0"/>
                  </a:cxn>
                  <a:cxn ang="0">
                    <a:pos x="96" y="4"/>
                  </a:cxn>
                  <a:cxn ang="0">
                    <a:pos x="108" y="12"/>
                  </a:cxn>
                  <a:cxn ang="0">
                    <a:pos x="118" y="20"/>
                  </a:cxn>
                  <a:cxn ang="0">
                    <a:pos x="126" y="30"/>
                  </a:cxn>
                  <a:cxn ang="0">
                    <a:pos x="134" y="42"/>
                  </a:cxn>
                  <a:cxn ang="0">
                    <a:pos x="138" y="54"/>
                  </a:cxn>
                  <a:cxn ang="0">
                    <a:pos x="138" y="68"/>
                  </a:cxn>
                  <a:cxn ang="0">
                    <a:pos x="138" y="68"/>
                  </a:cxn>
                  <a:cxn ang="0">
                    <a:pos x="138" y="82"/>
                  </a:cxn>
                  <a:cxn ang="0">
                    <a:pos x="134" y="96"/>
                  </a:cxn>
                  <a:cxn ang="0">
                    <a:pos x="126" y="106"/>
                  </a:cxn>
                  <a:cxn ang="0">
                    <a:pos x="118" y="118"/>
                  </a:cxn>
                  <a:cxn ang="0">
                    <a:pos x="108" y="126"/>
                  </a:cxn>
                  <a:cxn ang="0">
                    <a:pos x="96" y="132"/>
                  </a:cxn>
                  <a:cxn ang="0">
                    <a:pos x="84" y="136"/>
                  </a:cxn>
                  <a:cxn ang="0">
                    <a:pos x="70" y="138"/>
                  </a:cxn>
                  <a:cxn ang="0">
                    <a:pos x="70" y="138"/>
                  </a:cxn>
                  <a:cxn ang="0">
                    <a:pos x="56" y="136"/>
                  </a:cxn>
                  <a:cxn ang="0">
                    <a:pos x="42" y="132"/>
                  </a:cxn>
                  <a:cxn ang="0">
                    <a:pos x="32" y="126"/>
                  </a:cxn>
                  <a:cxn ang="0">
                    <a:pos x="20" y="118"/>
                  </a:cxn>
                  <a:cxn ang="0">
                    <a:pos x="12" y="106"/>
                  </a:cxn>
                  <a:cxn ang="0">
                    <a:pos x="6" y="96"/>
                  </a:cxn>
                  <a:cxn ang="0">
                    <a:pos x="2" y="82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2" y="54"/>
                  </a:cxn>
                  <a:cxn ang="0">
                    <a:pos x="6" y="42"/>
                  </a:cxn>
                  <a:cxn ang="0">
                    <a:pos x="12" y="30"/>
                  </a:cxn>
                  <a:cxn ang="0">
                    <a:pos x="20" y="20"/>
                  </a:cxn>
                  <a:cxn ang="0">
                    <a:pos x="32" y="12"/>
                  </a:cxn>
                  <a:cxn ang="0">
                    <a:pos x="42" y="4"/>
                  </a:cxn>
                  <a:cxn ang="0">
                    <a:pos x="56" y="0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38" h="138">
                    <a:moveTo>
                      <a:pt x="70" y="0"/>
                    </a:moveTo>
                    <a:lnTo>
                      <a:pt x="70" y="0"/>
                    </a:lnTo>
                    <a:lnTo>
                      <a:pt x="84" y="0"/>
                    </a:lnTo>
                    <a:lnTo>
                      <a:pt x="96" y="4"/>
                    </a:lnTo>
                    <a:lnTo>
                      <a:pt x="108" y="12"/>
                    </a:lnTo>
                    <a:lnTo>
                      <a:pt x="118" y="20"/>
                    </a:lnTo>
                    <a:lnTo>
                      <a:pt x="126" y="30"/>
                    </a:lnTo>
                    <a:lnTo>
                      <a:pt x="134" y="42"/>
                    </a:lnTo>
                    <a:lnTo>
                      <a:pt x="138" y="54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82"/>
                    </a:lnTo>
                    <a:lnTo>
                      <a:pt x="134" y="96"/>
                    </a:lnTo>
                    <a:lnTo>
                      <a:pt x="126" y="106"/>
                    </a:lnTo>
                    <a:lnTo>
                      <a:pt x="118" y="118"/>
                    </a:lnTo>
                    <a:lnTo>
                      <a:pt x="108" y="126"/>
                    </a:lnTo>
                    <a:lnTo>
                      <a:pt x="96" y="132"/>
                    </a:lnTo>
                    <a:lnTo>
                      <a:pt x="84" y="136"/>
                    </a:lnTo>
                    <a:lnTo>
                      <a:pt x="70" y="138"/>
                    </a:lnTo>
                    <a:lnTo>
                      <a:pt x="70" y="138"/>
                    </a:lnTo>
                    <a:lnTo>
                      <a:pt x="56" y="136"/>
                    </a:lnTo>
                    <a:lnTo>
                      <a:pt x="42" y="132"/>
                    </a:lnTo>
                    <a:lnTo>
                      <a:pt x="32" y="126"/>
                    </a:lnTo>
                    <a:lnTo>
                      <a:pt x="20" y="118"/>
                    </a:lnTo>
                    <a:lnTo>
                      <a:pt x="12" y="106"/>
                    </a:lnTo>
                    <a:lnTo>
                      <a:pt x="6" y="96"/>
                    </a:lnTo>
                    <a:lnTo>
                      <a:pt x="2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54"/>
                    </a:lnTo>
                    <a:lnTo>
                      <a:pt x="6" y="42"/>
                    </a:lnTo>
                    <a:lnTo>
                      <a:pt x="12" y="30"/>
                    </a:lnTo>
                    <a:lnTo>
                      <a:pt x="20" y="20"/>
                    </a:lnTo>
                    <a:lnTo>
                      <a:pt x="32" y="12"/>
                    </a:lnTo>
                    <a:lnTo>
                      <a:pt x="42" y="4"/>
                    </a:lnTo>
                    <a:lnTo>
                      <a:pt x="56" y="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16070" y="5842688"/>
            <a:ext cx="426198" cy="426198"/>
            <a:chOff x="6920934" y="3845227"/>
            <a:chExt cx="861887" cy="861887"/>
          </a:xfrm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6920934" y="3845227"/>
              <a:ext cx="861887" cy="86188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126725" y="4032346"/>
              <a:ext cx="486271" cy="486271"/>
              <a:chOff x="5438775" y="2660650"/>
              <a:chExt cx="596900" cy="596900"/>
            </a:xfrm>
            <a:solidFill>
              <a:srgbClr val="00AC4E"/>
            </a:solidFill>
          </p:grpSpPr>
          <p:sp>
            <p:nvSpPr>
              <p:cNvPr id="36" name="Freeform 185"/>
              <p:cNvSpPr>
                <a:spLocks/>
              </p:cNvSpPr>
              <p:nvPr/>
            </p:nvSpPr>
            <p:spPr bwMode="auto">
              <a:xfrm>
                <a:off x="5438775" y="2660650"/>
                <a:ext cx="165100" cy="16510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18"/>
                  </a:cxn>
                  <a:cxn ang="0">
                    <a:pos x="10" y="28"/>
                  </a:cxn>
                  <a:cxn ang="0">
                    <a:pos x="6" y="38"/>
                  </a:cxn>
                  <a:cxn ang="0">
                    <a:pos x="2" y="50"/>
                  </a:cxn>
                  <a:cxn ang="0">
                    <a:pos x="0" y="60"/>
                  </a:cxn>
                  <a:cxn ang="0">
                    <a:pos x="2" y="72"/>
                  </a:cxn>
                  <a:cxn ang="0">
                    <a:pos x="6" y="84"/>
                  </a:cxn>
                  <a:cxn ang="0">
                    <a:pos x="10" y="94"/>
                  </a:cxn>
                  <a:cxn ang="0">
                    <a:pos x="18" y="104"/>
                  </a:cxn>
                  <a:cxn ang="0">
                    <a:pos x="104" y="18"/>
                  </a:cxn>
                  <a:cxn ang="0">
                    <a:pos x="104" y="18"/>
                  </a:cxn>
                  <a:cxn ang="0">
                    <a:pos x="96" y="10"/>
                  </a:cxn>
                  <a:cxn ang="0">
                    <a:pos x="84" y="4"/>
                  </a:cxn>
                  <a:cxn ang="0">
                    <a:pos x="74" y="2"/>
                  </a:cxn>
                  <a:cxn ang="0">
                    <a:pos x="62" y="0"/>
                  </a:cxn>
                  <a:cxn ang="0">
                    <a:pos x="50" y="2"/>
                  </a:cxn>
                  <a:cxn ang="0">
                    <a:pos x="38" y="4"/>
                  </a:cxn>
                  <a:cxn ang="0">
                    <a:pos x="28" y="10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04" h="104">
                    <a:moveTo>
                      <a:pt x="18" y="18"/>
                    </a:moveTo>
                    <a:lnTo>
                      <a:pt x="18" y="18"/>
                    </a:lnTo>
                    <a:lnTo>
                      <a:pt x="10" y="28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6" y="84"/>
                    </a:lnTo>
                    <a:lnTo>
                      <a:pt x="10" y="94"/>
                    </a:lnTo>
                    <a:lnTo>
                      <a:pt x="18" y="104"/>
                    </a:lnTo>
                    <a:lnTo>
                      <a:pt x="104" y="18"/>
                    </a:lnTo>
                    <a:lnTo>
                      <a:pt x="104" y="18"/>
                    </a:lnTo>
                    <a:lnTo>
                      <a:pt x="96" y="10"/>
                    </a:lnTo>
                    <a:lnTo>
                      <a:pt x="84" y="4"/>
                    </a:lnTo>
                    <a:lnTo>
                      <a:pt x="74" y="2"/>
                    </a:lnTo>
                    <a:lnTo>
                      <a:pt x="62" y="0"/>
                    </a:lnTo>
                    <a:lnTo>
                      <a:pt x="50" y="2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86"/>
              <p:cNvSpPr>
                <a:spLocks noEditPoints="1"/>
              </p:cNvSpPr>
              <p:nvPr/>
            </p:nvSpPr>
            <p:spPr bwMode="auto">
              <a:xfrm>
                <a:off x="5505450" y="2727325"/>
                <a:ext cx="530225" cy="530225"/>
              </a:xfrm>
              <a:custGeom>
                <a:avLst/>
                <a:gdLst/>
                <a:ahLst/>
                <a:cxnLst>
                  <a:cxn ang="0">
                    <a:pos x="188" y="274"/>
                  </a:cxn>
                  <a:cxn ang="0">
                    <a:pos x="334" y="334"/>
                  </a:cxn>
                  <a:cxn ang="0">
                    <a:pos x="274" y="186"/>
                  </a:cxn>
                  <a:cxn ang="0">
                    <a:pos x="86" y="0"/>
                  </a:cxn>
                  <a:cxn ang="0">
                    <a:pos x="0" y="86"/>
                  </a:cxn>
                  <a:cxn ang="0">
                    <a:pos x="188" y="274"/>
                  </a:cxn>
                  <a:cxn ang="0">
                    <a:pos x="208" y="234"/>
                  </a:cxn>
                  <a:cxn ang="0">
                    <a:pos x="208" y="234"/>
                  </a:cxn>
                  <a:cxn ang="0">
                    <a:pos x="214" y="230"/>
                  </a:cxn>
                  <a:cxn ang="0">
                    <a:pos x="222" y="230"/>
                  </a:cxn>
                  <a:cxn ang="0">
                    <a:pos x="228" y="230"/>
                  </a:cxn>
                  <a:cxn ang="0">
                    <a:pos x="234" y="232"/>
                  </a:cxn>
                  <a:cxn ang="0">
                    <a:pos x="234" y="232"/>
                  </a:cxn>
                  <a:cxn ang="0">
                    <a:pos x="230" y="228"/>
                  </a:cxn>
                  <a:cxn ang="0">
                    <a:pos x="230" y="222"/>
                  </a:cxn>
                  <a:cxn ang="0">
                    <a:pos x="232" y="214"/>
                  </a:cxn>
                  <a:cxn ang="0">
                    <a:pos x="236" y="206"/>
                  </a:cxn>
                  <a:cxn ang="0">
                    <a:pos x="236" y="206"/>
                  </a:cxn>
                  <a:cxn ang="0">
                    <a:pos x="242" y="202"/>
                  </a:cxn>
                  <a:cxn ang="0">
                    <a:pos x="250" y="198"/>
                  </a:cxn>
                  <a:cxn ang="0">
                    <a:pos x="258" y="196"/>
                  </a:cxn>
                  <a:cxn ang="0">
                    <a:pos x="294" y="280"/>
                  </a:cxn>
                  <a:cxn ang="0">
                    <a:pos x="282" y="294"/>
                  </a:cxn>
                  <a:cxn ang="0">
                    <a:pos x="196" y="258"/>
                  </a:cxn>
                  <a:cxn ang="0">
                    <a:pos x="196" y="258"/>
                  </a:cxn>
                  <a:cxn ang="0">
                    <a:pos x="198" y="250"/>
                  </a:cxn>
                  <a:cxn ang="0">
                    <a:pos x="202" y="242"/>
                  </a:cxn>
                  <a:cxn ang="0">
                    <a:pos x="208" y="234"/>
                  </a:cxn>
                  <a:cxn ang="0">
                    <a:pos x="208" y="234"/>
                  </a:cxn>
                </a:cxnLst>
                <a:rect l="0" t="0" r="r" b="b"/>
                <a:pathLst>
                  <a:path w="334" h="334">
                    <a:moveTo>
                      <a:pt x="188" y="274"/>
                    </a:moveTo>
                    <a:lnTo>
                      <a:pt x="334" y="334"/>
                    </a:lnTo>
                    <a:lnTo>
                      <a:pt x="274" y="186"/>
                    </a:lnTo>
                    <a:lnTo>
                      <a:pt x="86" y="0"/>
                    </a:lnTo>
                    <a:lnTo>
                      <a:pt x="0" y="86"/>
                    </a:lnTo>
                    <a:lnTo>
                      <a:pt x="188" y="274"/>
                    </a:lnTo>
                    <a:close/>
                    <a:moveTo>
                      <a:pt x="208" y="234"/>
                    </a:moveTo>
                    <a:lnTo>
                      <a:pt x="208" y="234"/>
                    </a:lnTo>
                    <a:lnTo>
                      <a:pt x="214" y="230"/>
                    </a:lnTo>
                    <a:lnTo>
                      <a:pt x="222" y="230"/>
                    </a:lnTo>
                    <a:lnTo>
                      <a:pt x="228" y="230"/>
                    </a:lnTo>
                    <a:lnTo>
                      <a:pt x="234" y="232"/>
                    </a:lnTo>
                    <a:lnTo>
                      <a:pt x="234" y="232"/>
                    </a:lnTo>
                    <a:lnTo>
                      <a:pt x="230" y="228"/>
                    </a:lnTo>
                    <a:lnTo>
                      <a:pt x="230" y="222"/>
                    </a:lnTo>
                    <a:lnTo>
                      <a:pt x="232" y="214"/>
                    </a:lnTo>
                    <a:lnTo>
                      <a:pt x="236" y="206"/>
                    </a:lnTo>
                    <a:lnTo>
                      <a:pt x="236" y="206"/>
                    </a:lnTo>
                    <a:lnTo>
                      <a:pt x="242" y="202"/>
                    </a:lnTo>
                    <a:lnTo>
                      <a:pt x="250" y="198"/>
                    </a:lnTo>
                    <a:lnTo>
                      <a:pt x="258" y="196"/>
                    </a:lnTo>
                    <a:lnTo>
                      <a:pt x="294" y="280"/>
                    </a:lnTo>
                    <a:lnTo>
                      <a:pt x="282" y="294"/>
                    </a:lnTo>
                    <a:lnTo>
                      <a:pt x="196" y="258"/>
                    </a:lnTo>
                    <a:lnTo>
                      <a:pt x="196" y="258"/>
                    </a:lnTo>
                    <a:lnTo>
                      <a:pt x="198" y="250"/>
                    </a:lnTo>
                    <a:lnTo>
                      <a:pt x="202" y="242"/>
                    </a:lnTo>
                    <a:lnTo>
                      <a:pt x="208" y="234"/>
                    </a:lnTo>
                    <a:lnTo>
                      <a:pt x="208" y="2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837580" y="5848203"/>
            <a:ext cx="426198" cy="426198"/>
            <a:chOff x="9175192" y="3845227"/>
            <a:chExt cx="861887" cy="861887"/>
          </a:xfrm>
        </p:grpSpPr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9175192" y="3845227"/>
              <a:ext cx="861887" cy="861887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325567" y="4099596"/>
              <a:ext cx="593134" cy="366697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256" y="0"/>
                </a:cxn>
                <a:cxn ang="0">
                  <a:pos x="242" y="2"/>
                </a:cxn>
                <a:cxn ang="0">
                  <a:pos x="184" y="10"/>
                </a:cxn>
                <a:cxn ang="0">
                  <a:pos x="114" y="42"/>
                </a:cxn>
                <a:cxn ang="0">
                  <a:pos x="60" y="82"/>
                </a:cxn>
                <a:cxn ang="0">
                  <a:pos x="4" y="152"/>
                </a:cxn>
                <a:cxn ang="0">
                  <a:pos x="4" y="164"/>
                </a:cxn>
                <a:cxn ang="0">
                  <a:pos x="48" y="222"/>
                </a:cxn>
                <a:cxn ang="0">
                  <a:pos x="98" y="266"/>
                </a:cxn>
                <a:cxn ang="0">
                  <a:pos x="168" y="302"/>
                </a:cxn>
                <a:cxn ang="0">
                  <a:pos x="256" y="316"/>
                </a:cxn>
                <a:cxn ang="0">
                  <a:pos x="316" y="308"/>
                </a:cxn>
                <a:cxn ang="0">
                  <a:pos x="390" y="280"/>
                </a:cxn>
                <a:cxn ang="0">
                  <a:pos x="448" y="236"/>
                </a:cxn>
                <a:cxn ang="0">
                  <a:pos x="494" y="182"/>
                </a:cxn>
                <a:cxn ang="0">
                  <a:pos x="510" y="158"/>
                </a:cxn>
                <a:cxn ang="0">
                  <a:pos x="476" y="110"/>
                </a:cxn>
                <a:cxn ang="0">
                  <a:pos x="416" y="54"/>
                </a:cxn>
                <a:cxn ang="0">
                  <a:pos x="352" y="18"/>
                </a:cxn>
                <a:cxn ang="0">
                  <a:pos x="268" y="2"/>
                </a:cxn>
                <a:cxn ang="0">
                  <a:pos x="214" y="78"/>
                </a:cxn>
                <a:cxn ang="0">
                  <a:pos x="232" y="84"/>
                </a:cxn>
                <a:cxn ang="0">
                  <a:pos x="244" y="100"/>
                </a:cxn>
                <a:cxn ang="0">
                  <a:pos x="248" y="112"/>
                </a:cxn>
                <a:cxn ang="0">
                  <a:pos x="242" y="132"/>
                </a:cxn>
                <a:cxn ang="0">
                  <a:pos x="226" y="144"/>
                </a:cxn>
                <a:cxn ang="0">
                  <a:pos x="214" y="146"/>
                </a:cxn>
                <a:cxn ang="0">
                  <a:pos x="194" y="140"/>
                </a:cxn>
                <a:cxn ang="0">
                  <a:pos x="182" y="126"/>
                </a:cxn>
                <a:cxn ang="0">
                  <a:pos x="180" y="112"/>
                </a:cxn>
                <a:cxn ang="0">
                  <a:pos x="186" y="94"/>
                </a:cxn>
                <a:cxn ang="0">
                  <a:pos x="200" y="82"/>
                </a:cxn>
                <a:cxn ang="0">
                  <a:pos x="214" y="78"/>
                </a:cxn>
                <a:cxn ang="0">
                  <a:pos x="236" y="270"/>
                </a:cxn>
                <a:cxn ang="0">
                  <a:pos x="180" y="258"/>
                </a:cxn>
                <a:cxn ang="0">
                  <a:pos x="122" y="228"/>
                </a:cxn>
                <a:cxn ang="0">
                  <a:pos x="64" y="174"/>
                </a:cxn>
                <a:cxn ang="0">
                  <a:pos x="66" y="138"/>
                </a:cxn>
                <a:cxn ang="0">
                  <a:pos x="128" y="84"/>
                </a:cxn>
                <a:cxn ang="0">
                  <a:pos x="138" y="96"/>
                </a:cxn>
                <a:cxn ang="0">
                  <a:pos x="136" y="120"/>
                </a:cxn>
                <a:cxn ang="0">
                  <a:pos x="144" y="168"/>
                </a:cxn>
                <a:cxn ang="0">
                  <a:pos x="188" y="220"/>
                </a:cxn>
                <a:cxn ang="0">
                  <a:pos x="242" y="240"/>
                </a:cxn>
                <a:cxn ang="0">
                  <a:pos x="268" y="240"/>
                </a:cxn>
                <a:cxn ang="0">
                  <a:pos x="322" y="220"/>
                </a:cxn>
                <a:cxn ang="0">
                  <a:pos x="366" y="168"/>
                </a:cxn>
                <a:cxn ang="0">
                  <a:pos x="376" y="120"/>
                </a:cxn>
                <a:cxn ang="0">
                  <a:pos x="372" y="96"/>
                </a:cxn>
                <a:cxn ang="0">
                  <a:pos x="382" y="84"/>
                </a:cxn>
                <a:cxn ang="0">
                  <a:pos x="444" y="138"/>
                </a:cxn>
                <a:cxn ang="0">
                  <a:pos x="446" y="174"/>
                </a:cxn>
                <a:cxn ang="0">
                  <a:pos x="388" y="228"/>
                </a:cxn>
                <a:cxn ang="0">
                  <a:pos x="330" y="258"/>
                </a:cxn>
                <a:cxn ang="0">
                  <a:pos x="276" y="270"/>
                </a:cxn>
              </a:cxnLst>
              <a:rect l="0" t="0" r="r" b="b"/>
              <a:pathLst>
                <a:path w="510" h="316">
                  <a:moveTo>
                    <a:pt x="268" y="2"/>
                  </a:moveTo>
                  <a:lnTo>
                    <a:pt x="268" y="2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12" y="4"/>
                  </a:lnTo>
                  <a:lnTo>
                    <a:pt x="184" y="10"/>
                  </a:lnTo>
                  <a:lnTo>
                    <a:pt x="158" y="18"/>
                  </a:lnTo>
                  <a:lnTo>
                    <a:pt x="136" y="28"/>
                  </a:lnTo>
                  <a:lnTo>
                    <a:pt x="114" y="42"/>
                  </a:lnTo>
                  <a:lnTo>
                    <a:pt x="94" y="54"/>
                  </a:lnTo>
                  <a:lnTo>
                    <a:pt x="76" y="68"/>
                  </a:lnTo>
                  <a:lnTo>
                    <a:pt x="60" y="82"/>
                  </a:lnTo>
                  <a:lnTo>
                    <a:pt x="34" y="110"/>
                  </a:lnTo>
                  <a:lnTo>
                    <a:pt x="16" y="134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4" y="164"/>
                  </a:lnTo>
                  <a:lnTo>
                    <a:pt x="16" y="182"/>
                  </a:lnTo>
                  <a:lnTo>
                    <a:pt x="36" y="208"/>
                  </a:lnTo>
                  <a:lnTo>
                    <a:pt x="48" y="222"/>
                  </a:lnTo>
                  <a:lnTo>
                    <a:pt x="62" y="236"/>
                  </a:lnTo>
                  <a:lnTo>
                    <a:pt x="80" y="252"/>
                  </a:lnTo>
                  <a:lnTo>
                    <a:pt x="98" y="266"/>
                  </a:lnTo>
                  <a:lnTo>
                    <a:pt x="120" y="280"/>
                  </a:lnTo>
                  <a:lnTo>
                    <a:pt x="142" y="292"/>
                  </a:lnTo>
                  <a:lnTo>
                    <a:pt x="168" y="302"/>
                  </a:lnTo>
                  <a:lnTo>
                    <a:pt x="194" y="308"/>
                  </a:lnTo>
                  <a:lnTo>
                    <a:pt x="224" y="314"/>
                  </a:lnTo>
                  <a:lnTo>
                    <a:pt x="256" y="316"/>
                  </a:lnTo>
                  <a:lnTo>
                    <a:pt x="256" y="316"/>
                  </a:lnTo>
                  <a:lnTo>
                    <a:pt x="286" y="314"/>
                  </a:lnTo>
                  <a:lnTo>
                    <a:pt x="316" y="308"/>
                  </a:lnTo>
                  <a:lnTo>
                    <a:pt x="342" y="302"/>
                  </a:lnTo>
                  <a:lnTo>
                    <a:pt x="368" y="292"/>
                  </a:lnTo>
                  <a:lnTo>
                    <a:pt x="390" y="280"/>
                  </a:lnTo>
                  <a:lnTo>
                    <a:pt x="412" y="266"/>
                  </a:lnTo>
                  <a:lnTo>
                    <a:pt x="430" y="252"/>
                  </a:lnTo>
                  <a:lnTo>
                    <a:pt x="448" y="236"/>
                  </a:lnTo>
                  <a:lnTo>
                    <a:pt x="462" y="222"/>
                  </a:lnTo>
                  <a:lnTo>
                    <a:pt x="474" y="208"/>
                  </a:lnTo>
                  <a:lnTo>
                    <a:pt x="494" y="182"/>
                  </a:lnTo>
                  <a:lnTo>
                    <a:pt x="506" y="164"/>
                  </a:lnTo>
                  <a:lnTo>
                    <a:pt x="510" y="158"/>
                  </a:lnTo>
                  <a:lnTo>
                    <a:pt x="510" y="158"/>
                  </a:lnTo>
                  <a:lnTo>
                    <a:pt x="506" y="152"/>
                  </a:lnTo>
                  <a:lnTo>
                    <a:pt x="496" y="134"/>
                  </a:lnTo>
                  <a:lnTo>
                    <a:pt x="476" y="110"/>
                  </a:lnTo>
                  <a:lnTo>
                    <a:pt x="450" y="82"/>
                  </a:lnTo>
                  <a:lnTo>
                    <a:pt x="434" y="68"/>
                  </a:lnTo>
                  <a:lnTo>
                    <a:pt x="416" y="54"/>
                  </a:lnTo>
                  <a:lnTo>
                    <a:pt x="396" y="42"/>
                  </a:lnTo>
                  <a:lnTo>
                    <a:pt x="374" y="30"/>
                  </a:lnTo>
                  <a:lnTo>
                    <a:pt x="352" y="18"/>
                  </a:lnTo>
                  <a:lnTo>
                    <a:pt x="326" y="10"/>
                  </a:lnTo>
                  <a:lnTo>
                    <a:pt x="298" y="4"/>
                  </a:lnTo>
                  <a:lnTo>
                    <a:pt x="268" y="2"/>
                  </a:lnTo>
                  <a:lnTo>
                    <a:pt x="268" y="2"/>
                  </a:lnTo>
                  <a:close/>
                  <a:moveTo>
                    <a:pt x="214" y="78"/>
                  </a:moveTo>
                  <a:lnTo>
                    <a:pt x="214" y="78"/>
                  </a:lnTo>
                  <a:lnTo>
                    <a:pt x="220" y="80"/>
                  </a:lnTo>
                  <a:lnTo>
                    <a:pt x="226" y="82"/>
                  </a:lnTo>
                  <a:lnTo>
                    <a:pt x="232" y="84"/>
                  </a:lnTo>
                  <a:lnTo>
                    <a:pt x="238" y="88"/>
                  </a:lnTo>
                  <a:lnTo>
                    <a:pt x="242" y="94"/>
                  </a:lnTo>
                  <a:lnTo>
                    <a:pt x="244" y="100"/>
                  </a:lnTo>
                  <a:lnTo>
                    <a:pt x="246" y="106"/>
                  </a:lnTo>
                  <a:lnTo>
                    <a:pt x="248" y="112"/>
                  </a:lnTo>
                  <a:lnTo>
                    <a:pt x="248" y="112"/>
                  </a:lnTo>
                  <a:lnTo>
                    <a:pt x="246" y="120"/>
                  </a:lnTo>
                  <a:lnTo>
                    <a:pt x="244" y="126"/>
                  </a:lnTo>
                  <a:lnTo>
                    <a:pt x="242" y="132"/>
                  </a:lnTo>
                  <a:lnTo>
                    <a:pt x="238" y="136"/>
                  </a:lnTo>
                  <a:lnTo>
                    <a:pt x="232" y="140"/>
                  </a:lnTo>
                  <a:lnTo>
                    <a:pt x="226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4" y="146"/>
                  </a:lnTo>
                  <a:lnTo>
                    <a:pt x="206" y="146"/>
                  </a:lnTo>
                  <a:lnTo>
                    <a:pt x="200" y="144"/>
                  </a:lnTo>
                  <a:lnTo>
                    <a:pt x="194" y="140"/>
                  </a:lnTo>
                  <a:lnTo>
                    <a:pt x="190" y="136"/>
                  </a:lnTo>
                  <a:lnTo>
                    <a:pt x="186" y="132"/>
                  </a:lnTo>
                  <a:lnTo>
                    <a:pt x="182" y="126"/>
                  </a:lnTo>
                  <a:lnTo>
                    <a:pt x="180" y="120"/>
                  </a:lnTo>
                  <a:lnTo>
                    <a:pt x="180" y="112"/>
                  </a:lnTo>
                  <a:lnTo>
                    <a:pt x="180" y="112"/>
                  </a:lnTo>
                  <a:lnTo>
                    <a:pt x="180" y="106"/>
                  </a:lnTo>
                  <a:lnTo>
                    <a:pt x="182" y="100"/>
                  </a:lnTo>
                  <a:lnTo>
                    <a:pt x="186" y="94"/>
                  </a:lnTo>
                  <a:lnTo>
                    <a:pt x="190" y="88"/>
                  </a:lnTo>
                  <a:lnTo>
                    <a:pt x="194" y="84"/>
                  </a:lnTo>
                  <a:lnTo>
                    <a:pt x="200" y="82"/>
                  </a:lnTo>
                  <a:lnTo>
                    <a:pt x="206" y="80"/>
                  </a:lnTo>
                  <a:lnTo>
                    <a:pt x="214" y="78"/>
                  </a:lnTo>
                  <a:lnTo>
                    <a:pt x="214" y="78"/>
                  </a:lnTo>
                  <a:close/>
                  <a:moveTo>
                    <a:pt x="256" y="270"/>
                  </a:moveTo>
                  <a:lnTo>
                    <a:pt x="256" y="270"/>
                  </a:lnTo>
                  <a:lnTo>
                    <a:pt x="236" y="270"/>
                  </a:lnTo>
                  <a:lnTo>
                    <a:pt x="216" y="268"/>
                  </a:lnTo>
                  <a:lnTo>
                    <a:pt x="198" y="264"/>
                  </a:lnTo>
                  <a:lnTo>
                    <a:pt x="180" y="258"/>
                  </a:lnTo>
                  <a:lnTo>
                    <a:pt x="164" y="252"/>
                  </a:lnTo>
                  <a:lnTo>
                    <a:pt x="150" y="246"/>
                  </a:lnTo>
                  <a:lnTo>
                    <a:pt x="122" y="228"/>
                  </a:lnTo>
                  <a:lnTo>
                    <a:pt x="98" y="210"/>
                  </a:lnTo>
                  <a:lnTo>
                    <a:pt x="80" y="192"/>
                  </a:lnTo>
                  <a:lnTo>
                    <a:pt x="64" y="174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66" y="138"/>
                  </a:lnTo>
                  <a:lnTo>
                    <a:pt x="86" y="116"/>
                  </a:lnTo>
                  <a:lnTo>
                    <a:pt x="112" y="94"/>
                  </a:lnTo>
                  <a:lnTo>
                    <a:pt x="128" y="8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38" y="96"/>
                  </a:lnTo>
                  <a:lnTo>
                    <a:pt x="136" y="108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32"/>
                  </a:lnTo>
                  <a:lnTo>
                    <a:pt x="138" y="144"/>
                  </a:lnTo>
                  <a:lnTo>
                    <a:pt x="144" y="168"/>
                  </a:lnTo>
                  <a:lnTo>
                    <a:pt x="156" y="188"/>
                  </a:lnTo>
                  <a:lnTo>
                    <a:pt x="170" y="206"/>
                  </a:lnTo>
                  <a:lnTo>
                    <a:pt x="188" y="220"/>
                  </a:lnTo>
                  <a:lnTo>
                    <a:pt x="208" y="232"/>
                  </a:lnTo>
                  <a:lnTo>
                    <a:pt x="230" y="238"/>
                  </a:lnTo>
                  <a:lnTo>
                    <a:pt x="242" y="240"/>
                  </a:lnTo>
                  <a:lnTo>
                    <a:pt x="256" y="240"/>
                  </a:lnTo>
                  <a:lnTo>
                    <a:pt x="256" y="240"/>
                  </a:lnTo>
                  <a:lnTo>
                    <a:pt x="268" y="240"/>
                  </a:lnTo>
                  <a:lnTo>
                    <a:pt x="280" y="238"/>
                  </a:lnTo>
                  <a:lnTo>
                    <a:pt x="302" y="232"/>
                  </a:lnTo>
                  <a:lnTo>
                    <a:pt x="322" y="220"/>
                  </a:lnTo>
                  <a:lnTo>
                    <a:pt x="340" y="206"/>
                  </a:lnTo>
                  <a:lnTo>
                    <a:pt x="354" y="188"/>
                  </a:lnTo>
                  <a:lnTo>
                    <a:pt x="366" y="168"/>
                  </a:lnTo>
                  <a:lnTo>
                    <a:pt x="372" y="144"/>
                  </a:lnTo>
                  <a:lnTo>
                    <a:pt x="374" y="132"/>
                  </a:lnTo>
                  <a:lnTo>
                    <a:pt x="376" y="120"/>
                  </a:lnTo>
                  <a:lnTo>
                    <a:pt x="376" y="120"/>
                  </a:lnTo>
                  <a:lnTo>
                    <a:pt x="374" y="108"/>
                  </a:lnTo>
                  <a:lnTo>
                    <a:pt x="372" y="96"/>
                  </a:lnTo>
                  <a:lnTo>
                    <a:pt x="366" y="74"/>
                  </a:lnTo>
                  <a:lnTo>
                    <a:pt x="366" y="74"/>
                  </a:lnTo>
                  <a:lnTo>
                    <a:pt x="382" y="84"/>
                  </a:lnTo>
                  <a:lnTo>
                    <a:pt x="398" y="94"/>
                  </a:lnTo>
                  <a:lnTo>
                    <a:pt x="424" y="118"/>
                  </a:lnTo>
                  <a:lnTo>
                    <a:pt x="444" y="138"/>
                  </a:lnTo>
                  <a:lnTo>
                    <a:pt x="458" y="158"/>
                  </a:lnTo>
                  <a:lnTo>
                    <a:pt x="458" y="158"/>
                  </a:lnTo>
                  <a:lnTo>
                    <a:pt x="446" y="174"/>
                  </a:lnTo>
                  <a:lnTo>
                    <a:pt x="430" y="192"/>
                  </a:lnTo>
                  <a:lnTo>
                    <a:pt x="412" y="210"/>
                  </a:lnTo>
                  <a:lnTo>
                    <a:pt x="388" y="228"/>
                  </a:lnTo>
                  <a:lnTo>
                    <a:pt x="360" y="246"/>
                  </a:lnTo>
                  <a:lnTo>
                    <a:pt x="346" y="252"/>
                  </a:lnTo>
                  <a:lnTo>
                    <a:pt x="330" y="258"/>
                  </a:lnTo>
                  <a:lnTo>
                    <a:pt x="312" y="264"/>
                  </a:lnTo>
                  <a:lnTo>
                    <a:pt x="294" y="268"/>
                  </a:lnTo>
                  <a:lnTo>
                    <a:pt x="276" y="270"/>
                  </a:lnTo>
                  <a:lnTo>
                    <a:pt x="256" y="270"/>
                  </a:lnTo>
                  <a:lnTo>
                    <a:pt x="256" y="2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40102" y="5590279"/>
            <a:ext cx="262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基于云计算架构，可根据接入电站数量弹性扩展硬件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83694" y="5481503"/>
            <a:ext cx="296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用户角色面向集团、区域、电站三个层面，满足不同公司组织结构的需求</a:t>
            </a:r>
            <a:endParaRPr lang="en-US" altLang="zh-CN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491907" y="5476924"/>
            <a:ext cx="347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具备故障</a:t>
            </a: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预判、知识库、远程专家诊断、体检打分等功能，指导电站有效运维，提升发电量</a:t>
            </a:r>
          </a:p>
        </p:txBody>
      </p:sp>
    </p:spTree>
    <p:extLst>
      <p:ext uri="{BB962C8B-B14F-4D97-AF65-F5344CB8AC3E}">
        <p14:creationId xmlns:p14="http://schemas.microsoft.com/office/powerpoint/2010/main" val="20480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725320" y="490854"/>
            <a:ext cx="11466680" cy="523220"/>
            <a:chOff x="684978" y="561600"/>
            <a:chExt cx="11466680" cy="523220"/>
          </a:xfrm>
        </p:grpSpPr>
        <p:sp>
          <p:nvSpPr>
            <p:cNvPr id="38" name="文本框 37"/>
            <p:cNvSpPr txBox="1"/>
            <p:nvPr/>
          </p:nvSpPr>
          <p:spPr>
            <a:xfrm>
              <a:off x="1285200" y="561600"/>
              <a:ext cx="1086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dirty="0" smtClean="0"/>
                <a:t>全生命周期管理</a:t>
              </a:r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84978" y="604562"/>
              <a:ext cx="465414" cy="437296"/>
              <a:chOff x="-582370" y="1202505"/>
              <a:chExt cx="465414" cy="43729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-582370" y="1202505"/>
                <a:ext cx="360040" cy="36004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-407220" y="1349537"/>
                <a:ext cx="290264" cy="29026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66CCFF"/>
                      </a:gs>
                      <a:gs pos="52000">
                        <a:schemeClr val="bg1"/>
                      </a:gs>
                      <a:gs pos="100000">
                        <a:srgbClr val="0070C0"/>
                      </a:gs>
                    </a:gsLst>
                    <a:lin ang="0" scaled="1"/>
                  </a:gra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88247" y="1214196"/>
            <a:ext cx="10801332" cy="5312996"/>
            <a:chOff x="256838" y="1748129"/>
            <a:chExt cx="9450594" cy="4760181"/>
          </a:xfrm>
        </p:grpSpPr>
        <p:graphicFrame>
          <p:nvGraphicFramePr>
            <p:cNvPr id="9" name="图示 8"/>
            <p:cNvGraphicFramePr/>
            <p:nvPr>
              <p:extLst>
                <p:ext uri="{D42A27DB-BD31-4B8C-83A1-F6EECF244321}">
                  <p14:modId xmlns:p14="http://schemas.microsoft.com/office/powerpoint/2010/main" val="3594311078"/>
                </p:ext>
              </p:extLst>
            </p:nvPr>
          </p:nvGraphicFramePr>
          <p:xfrm>
            <a:off x="2333573" y="2786060"/>
            <a:ext cx="5486400" cy="28341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6940841" y="4796218"/>
              <a:ext cx="2639935" cy="105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 smtClean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对电站的建设时间、质量、成本、进度进行管理，实时掌握项目进展。 </a:t>
              </a:r>
              <a:endPara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7243" y="1748129"/>
              <a:ext cx="5000659" cy="696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 smtClean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对项目的筹备、立项、设计、招标阶段进行管理，参考历史已有数据，对新建电站的设计进行优化和指导。</a:t>
              </a:r>
              <a:endPara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262134" y="2428868"/>
              <a:ext cx="547260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5048216" y="2500308"/>
              <a:ext cx="0" cy="42879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2"/>
            <p:cNvGrpSpPr/>
            <p:nvPr/>
          </p:nvGrpSpPr>
          <p:grpSpPr>
            <a:xfrm flipH="1">
              <a:off x="6262662" y="5572140"/>
              <a:ext cx="3444770" cy="268146"/>
              <a:chOff x="1130623" y="5949280"/>
              <a:chExt cx="4464496" cy="288032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3366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5"/>
            <p:cNvGrpSpPr/>
            <p:nvPr/>
          </p:nvGrpSpPr>
          <p:grpSpPr>
            <a:xfrm>
              <a:off x="690499" y="5572140"/>
              <a:ext cx="3243770" cy="288032"/>
              <a:chOff x="1130623" y="5949280"/>
              <a:chExt cx="4464496" cy="288032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66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rgbClr val="66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256838" y="3876035"/>
              <a:ext cx="2949465" cy="198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 smtClean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融合人工智能技术，实现电站的生产监视、值班管理、运行管理、智能故障预判、组串清洗、体检分析、运维分析、能耗分析、发电效率分析、统计报表、投资分析等</a:t>
              </a:r>
              <a:endParaRPr lang="zh-CN" altLang="en-US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右弧形箭头 16"/>
            <p:cNvSpPr/>
            <p:nvPr/>
          </p:nvSpPr>
          <p:spPr>
            <a:xfrm rot="19731593">
              <a:off x="6118576" y="2562988"/>
              <a:ext cx="874402" cy="2303530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zh-CN" altLang="en-US" sz="1800" b="1" dirty="0" smtClean="0">
                  <a:solidFill>
                    <a:schemeClr val="tx1"/>
                  </a:solidFill>
                </a:rPr>
                <a:t>立项、招标</a:t>
              </a:r>
              <a:endParaRPr lang="zh-CN" alt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右弧形箭头 17"/>
            <p:cNvSpPr/>
            <p:nvPr/>
          </p:nvSpPr>
          <p:spPr>
            <a:xfrm rot="12782371">
              <a:off x="3208638" y="2471252"/>
              <a:ext cx="900940" cy="2343640"/>
            </a:xfrm>
            <a:prstGeom prst="curvedLeftArrow">
              <a:avLst/>
            </a:prstGeom>
            <a:solidFill>
              <a:srgbClr val="00B050"/>
            </a:solidFill>
            <a:ln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zh-CN" altLang="en-US" sz="1800" b="1" dirty="0" smtClean="0">
                  <a:solidFill>
                    <a:schemeClr val="tx1"/>
                  </a:solidFill>
                </a:rPr>
                <a:t>后期指导</a:t>
              </a:r>
              <a:endParaRPr lang="zh-CN" alt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右弧形箭头 18"/>
            <p:cNvSpPr/>
            <p:nvPr/>
          </p:nvSpPr>
          <p:spPr>
            <a:xfrm rot="5400000">
              <a:off x="4669349" y="4914997"/>
              <a:ext cx="857256" cy="2329370"/>
            </a:xfrm>
            <a:prstGeom prst="curved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zh-CN" altLang="en-US" sz="1800" b="1" dirty="0" smtClean="0">
                  <a:solidFill>
                    <a:schemeClr val="tx1"/>
                  </a:solidFill>
                </a:rPr>
                <a:t>投运、生产</a:t>
              </a:r>
              <a:endParaRPr lang="zh-CN" altLang="en-US" sz="1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电站建设全生命周期管理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2724" y="1158603"/>
            <a:ext cx="11526553" cy="5415753"/>
            <a:chOff x="380968" y="1913825"/>
            <a:chExt cx="9720855" cy="4617208"/>
          </a:xfrm>
        </p:grpSpPr>
        <p:graphicFrame>
          <p:nvGraphicFramePr>
            <p:cNvPr id="7" name="图示 6"/>
            <p:cNvGraphicFramePr/>
            <p:nvPr>
              <p:extLst>
                <p:ext uri="{D42A27DB-BD31-4B8C-83A1-F6EECF244321}">
                  <p14:modId xmlns:p14="http://schemas.microsoft.com/office/powerpoint/2010/main" val="1252028611"/>
                </p:ext>
              </p:extLst>
            </p:nvPr>
          </p:nvGraphicFramePr>
          <p:xfrm>
            <a:off x="2202937" y="2616962"/>
            <a:ext cx="5486400" cy="3200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矩形 7"/>
            <p:cNvSpPr/>
            <p:nvPr/>
          </p:nvSpPr>
          <p:spPr>
            <a:xfrm>
              <a:off x="6738951" y="4771143"/>
              <a:ext cx="3362872" cy="419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优化施工工艺，降低施工成本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18133" y="4807934"/>
              <a:ext cx="3071833" cy="419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提升服务质量，树立用户口碑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881299" y="1913825"/>
              <a:ext cx="4153043" cy="386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提升电站估值，推进电站投融资</a:t>
              </a:r>
              <a:endParaRPr lang="zh-CN" altLang="en-US" sz="2000" dirty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1" name="组合 12"/>
            <p:cNvGrpSpPr/>
            <p:nvPr/>
          </p:nvGrpSpPr>
          <p:grpSpPr>
            <a:xfrm>
              <a:off x="380968" y="4929198"/>
              <a:ext cx="3143272" cy="288032"/>
              <a:chOff x="1130623" y="5949280"/>
              <a:chExt cx="4464496" cy="288032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5"/>
            <p:cNvGrpSpPr/>
            <p:nvPr/>
          </p:nvGrpSpPr>
          <p:grpSpPr>
            <a:xfrm flipV="1">
              <a:off x="452407" y="3071810"/>
              <a:ext cx="3139297" cy="393862"/>
              <a:chOff x="1130623" y="5949280"/>
              <a:chExt cx="4464496" cy="288032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FF85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rgbClr val="FF85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直接连接符 12"/>
            <p:cNvCxnSpPr/>
            <p:nvPr/>
          </p:nvCxnSpPr>
          <p:spPr>
            <a:xfrm>
              <a:off x="2288736" y="2328930"/>
              <a:ext cx="547260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953033" y="2332189"/>
              <a:ext cx="0" cy="42879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20"/>
            <p:cNvGrpSpPr/>
            <p:nvPr/>
          </p:nvGrpSpPr>
          <p:grpSpPr>
            <a:xfrm flipH="1" flipV="1">
              <a:off x="6381761" y="3143248"/>
              <a:ext cx="3063815" cy="395514"/>
              <a:chOff x="1130623" y="5949280"/>
              <a:chExt cx="4464496" cy="288032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3C7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rgbClr val="3C78C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23"/>
            <p:cNvGrpSpPr/>
            <p:nvPr/>
          </p:nvGrpSpPr>
          <p:grpSpPr>
            <a:xfrm flipH="1">
              <a:off x="6310322" y="4857760"/>
              <a:ext cx="3214710" cy="310632"/>
              <a:chOff x="1130623" y="5949280"/>
              <a:chExt cx="4464496" cy="288032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H="1">
                <a:off x="5163071" y="5949280"/>
                <a:ext cx="432048" cy="28803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1130623" y="6237312"/>
                <a:ext cx="4032448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441052" y="2662652"/>
              <a:ext cx="2996421" cy="419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降低运营成本，增加电站效益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667512" y="2716766"/>
              <a:ext cx="3259163" cy="419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优化设计方案，提升设计水平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266474" y="6143644"/>
              <a:ext cx="5472608" cy="1588"/>
            </a:xfrm>
            <a:prstGeom prst="line">
              <a:avLst/>
            </a:prstGeom>
            <a:ln w="19050">
              <a:solidFill>
                <a:srgbClr val="8BA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5400000">
              <a:off x="4774406" y="5965050"/>
              <a:ext cx="356396" cy="794"/>
            </a:xfrm>
            <a:prstGeom prst="line">
              <a:avLst/>
            </a:prstGeom>
            <a:ln w="19050">
              <a:solidFill>
                <a:srgbClr val="8BA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2744478" y="6144438"/>
              <a:ext cx="4415458" cy="386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5F5E5C"/>
                  </a:solidFill>
                  <a:latin typeface="微软雅黑" pitchFamily="34" charset="-122"/>
                  <a:ea typeface="微软雅黑" pitchFamily="34" charset="-122"/>
                </a:rPr>
                <a:t>优化产品设计，提升品牌价值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49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维效率提升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27"/>
          <p:cNvSpPr>
            <a:spLocks noChangeArrowheads="1"/>
          </p:cNvSpPr>
          <p:nvPr/>
        </p:nvSpPr>
        <p:spPr bwMode="auto">
          <a:xfrm>
            <a:off x="779950" y="2659178"/>
            <a:ext cx="1928826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DDEBCF"/>
              </a:gs>
              <a:gs pos="50000">
                <a:srgbClr val="9AC47A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42719B">
                <a:alpha val="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远程集中运维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减少电站人员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降低运维成本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5353686" y="1444735"/>
            <a:ext cx="2071702" cy="658159"/>
          </a:xfrm>
          <a:prstGeom prst="rect">
            <a:avLst/>
          </a:prstGeom>
          <a:noFill/>
        </p:spPr>
        <p:txBody>
          <a:bodyPr wrap="square" lIns="103155" tIns="51577" rIns="103155" bIns="51577" rtlCol="0">
            <a:spAutoFit/>
          </a:bodyPr>
          <a:lstStyle/>
          <a:p>
            <a:r>
              <a:rPr lang="zh-CN" altLang="en-US" sz="36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提升收益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210678" y="1373294"/>
            <a:ext cx="928694" cy="785818"/>
            <a:chOff x="2738422" y="2071674"/>
            <a:chExt cx="3357586" cy="2786085"/>
          </a:xfrm>
        </p:grpSpPr>
        <p:sp>
          <p:nvSpPr>
            <p:cNvPr id="13" name="Freeform 82"/>
            <p:cNvSpPr>
              <a:spLocks/>
            </p:cNvSpPr>
            <p:nvPr/>
          </p:nvSpPr>
          <p:spPr bwMode="auto">
            <a:xfrm>
              <a:off x="2738422" y="2071678"/>
              <a:ext cx="3357586" cy="2786081"/>
            </a:xfrm>
            <a:custGeom>
              <a:avLst/>
              <a:gdLst/>
              <a:ahLst/>
              <a:cxnLst>
                <a:cxn ang="0">
                  <a:pos x="344" y="13760"/>
                </a:cxn>
                <a:cxn ang="0">
                  <a:pos x="172" y="13674"/>
                </a:cxn>
                <a:cxn ang="0">
                  <a:pos x="86" y="13502"/>
                </a:cxn>
                <a:cxn ang="0">
                  <a:pos x="0" y="13416"/>
                </a:cxn>
                <a:cxn ang="0">
                  <a:pos x="0" y="344"/>
                </a:cxn>
                <a:cxn ang="0">
                  <a:pos x="86" y="172"/>
                </a:cxn>
                <a:cxn ang="0">
                  <a:pos x="172" y="86"/>
                </a:cxn>
                <a:cxn ang="0">
                  <a:pos x="258" y="0"/>
                </a:cxn>
                <a:cxn ang="0">
                  <a:pos x="344" y="0"/>
                </a:cxn>
                <a:cxn ang="0">
                  <a:pos x="516" y="0"/>
                </a:cxn>
                <a:cxn ang="0">
                  <a:pos x="602" y="86"/>
                </a:cxn>
                <a:cxn ang="0">
                  <a:pos x="688" y="172"/>
                </a:cxn>
                <a:cxn ang="0">
                  <a:pos x="688" y="344"/>
                </a:cxn>
                <a:cxn ang="0">
                  <a:pos x="688" y="13072"/>
                </a:cxn>
                <a:cxn ang="0">
                  <a:pos x="15910" y="13072"/>
                </a:cxn>
                <a:cxn ang="0">
                  <a:pos x="16082" y="13072"/>
                </a:cxn>
                <a:cxn ang="0">
                  <a:pos x="16168" y="13158"/>
                </a:cxn>
                <a:cxn ang="0">
                  <a:pos x="16254" y="13244"/>
                </a:cxn>
                <a:cxn ang="0">
                  <a:pos x="16254" y="13416"/>
                </a:cxn>
                <a:cxn ang="0">
                  <a:pos x="16254" y="13502"/>
                </a:cxn>
                <a:cxn ang="0">
                  <a:pos x="16168" y="13674"/>
                </a:cxn>
                <a:cxn ang="0">
                  <a:pos x="16082" y="13760"/>
                </a:cxn>
                <a:cxn ang="0">
                  <a:pos x="15910" y="13760"/>
                </a:cxn>
                <a:cxn ang="0">
                  <a:pos x="344" y="13760"/>
                </a:cxn>
              </a:cxnLst>
              <a:rect l="0" t="0" r="r" b="b"/>
              <a:pathLst>
                <a:path w="16254" h="13760">
                  <a:moveTo>
                    <a:pt x="344" y="13760"/>
                  </a:moveTo>
                  <a:lnTo>
                    <a:pt x="172" y="13674"/>
                  </a:lnTo>
                  <a:lnTo>
                    <a:pt x="86" y="13502"/>
                  </a:lnTo>
                  <a:lnTo>
                    <a:pt x="0" y="13416"/>
                  </a:lnTo>
                  <a:lnTo>
                    <a:pt x="0" y="344"/>
                  </a:lnTo>
                  <a:lnTo>
                    <a:pt x="86" y="172"/>
                  </a:lnTo>
                  <a:lnTo>
                    <a:pt x="172" y="86"/>
                  </a:lnTo>
                  <a:lnTo>
                    <a:pt x="258" y="0"/>
                  </a:lnTo>
                  <a:lnTo>
                    <a:pt x="344" y="0"/>
                  </a:lnTo>
                  <a:lnTo>
                    <a:pt x="516" y="0"/>
                  </a:lnTo>
                  <a:lnTo>
                    <a:pt x="602" y="86"/>
                  </a:lnTo>
                  <a:lnTo>
                    <a:pt x="688" y="172"/>
                  </a:lnTo>
                  <a:lnTo>
                    <a:pt x="688" y="344"/>
                  </a:lnTo>
                  <a:lnTo>
                    <a:pt x="688" y="13072"/>
                  </a:lnTo>
                  <a:lnTo>
                    <a:pt x="15910" y="13072"/>
                  </a:lnTo>
                  <a:lnTo>
                    <a:pt x="16082" y="13072"/>
                  </a:lnTo>
                  <a:lnTo>
                    <a:pt x="16168" y="13158"/>
                  </a:lnTo>
                  <a:lnTo>
                    <a:pt x="16254" y="13244"/>
                  </a:lnTo>
                  <a:lnTo>
                    <a:pt x="16254" y="13416"/>
                  </a:lnTo>
                  <a:lnTo>
                    <a:pt x="16254" y="13502"/>
                  </a:lnTo>
                  <a:lnTo>
                    <a:pt x="16168" y="13674"/>
                  </a:lnTo>
                  <a:lnTo>
                    <a:pt x="16082" y="13760"/>
                  </a:lnTo>
                  <a:lnTo>
                    <a:pt x="15910" y="13760"/>
                  </a:lnTo>
                  <a:lnTo>
                    <a:pt x="344" y="1376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3"/>
            <p:cNvSpPr>
              <a:spLocks/>
            </p:cNvSpPr>
            <p:nvPr/>
          </p:nvSpPr>
          <p:spPr bwMode="auto">
            <a:xfrm>
              <a:off x="3111487" y="3987109"/>
              <a:ext cx="532950" cy="557216"/>
            </a:xfrm>
            <a:custGeom>
              <a:avLst/>
              <a:gdLst/>
              <a:ahLst/>
              <a:cxnLst>
                <a:cxn ang="0">
                  <a:pos x="2580" y="2064"/>
                </a:cxn>
                <a:cxn ang="0">
                  <a:pos x="2494" y="2322"/>
                </a:cxn>
                <a:cxn ang="0">
                  <a:pos x="2322" y="2494"/>
                </a:cxn>
                <a:cxn ang="0">
                  <a:pos x="2150" y="2666"/>
                </a:cxn>
                <a:cxn ang="0">
                  <a:pos x="1892" y="2752"/>
                </a:cxn>
                <a:cxn ang="0">
                  <a:pos x="602" y="2752"/>
                </a:cxn>
                <a:cxn ang="0">
                  <a:pos x="344" y="2666"/>
                </a:cxn>
                <a:cxn ang="0">
                  <a:pos x="172" y="2494"/>
                </a:cxn>
                <a:cxn ang="0">
                  <a:pos x="0" y="2322"/>
                </a:cxn>
                <a:cxn ang="0">
                  <a:pos x="0" y="2064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171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171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2064"/>
                </a:cxn>
              </a:cxnLst>
              <a:rect l="0" t="0" r="r" b="b"/>
              <a:pathLst>
                <a:path w="2580" h="2752">
                  <a:moveTo>
                    <a:pt x="2580" y="2064"/>
                  </a:moveTo>
                  <a:lnTo>
                    <a:pt x="2494" y="2322"/>
                  </a:lnTo>
                  <a:lnTo>
                    <a:pt x="2322" y="2494"/>
                  </a:lnTo>
                  <a:lnTo>
                    <a:pt x="2150" y="2666"/>
                  </a:lnTo>
                  <a:lnTo>
                    <a:pt x="1892" y="2752"/>
                  </a:lnTo>
                  <a:lnTo>
                    <a:pt x="602" y="2752"/>
                  </a:lnTo>
                  <a:lnTo>
                    <a:pt x="344" y="2666"/>
                  </a:lnTo>
                  <a:lnTo>
                    <a:pt x="172" y="2494"/>
                  </a:lnTo>
                  <a:lnTo>
                    <a:pt x="0" y="2322"/>
                  </a:lnTo>
                  <a:lnTo>
                    <a:pt x="0" y="2064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171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171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2064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4"/>
            <p:cNvSpPr>
              <a:spLocks/>
            </p:cNvSpPr>
            <p:nvPr/>
          </p:nvSpPr>
          <p:spPr bwMode="auto">
            <a:xfrm>
              <a:off x="3786557" y="3643313"/>
              <a:ext cx="532950" cy="901012"/>
            </a:xfrm>
            <a:custGeom>
              <a:avLst/>
              <a:gdLst/>
              <a:ahLst/>
              <a:cxnLst>
                <a:cxn ang="0">
                  <a:pos x="2580" y="5074"/>
                </a:cxn>
                <a:cxn ang="0">
                  <a:pos x="2494" y="5332"/>
                </a:cxn>
                <a:cxn ang="0">
                  <a:pos x="2322" y="5504"/>
                </a:cxn>
                <a:cxn ang="0">
                  <a:pos x="2150" y="5676"/>
                </a:cxn>
                <a:cxn ang="0">
                  <a:pos x="1892" y="5762"/>
                </a:cxn>
                <a:cxn ang="0">
                  <a:pos x="602" y="5762"/>
                </a:cxn>
                <a:cxn ang="0">
                  <a:pos x="344" y="5676"/>
                </a:cxn>
                <a:cxn ang="0">
                  <a:pos x="172" y="5504"/>
                </a:cxn>
                <a:cxn ang="0">
                  <a:pos x="0" y="5332"/>
                </a:cxn>
                <a:cxn ang="0">
                  <a:pos x="0" y="5074"/>
                </a:cxn>
                <a:cxn ang="0">
                  <a:pos x="0" y="688"/>
                </a:cxn>
                <a:cxn ang="0">
                  <a:pos x="0" y="431"/>
                </a:cxn>
                <a:cxn ang="0">
                  <a:pos x="172" y="258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258"/>
                </a:cxn>
                <a:cxn ang="0">
                  <a:pos x="2494" y="431"/>
                </a:cxn>
                <a:cxn ang="0">
                  <a:pos x="2580" y="688"/>
                </a:cxn>
                <a:cxn ang="0">
                  <a:pos x="2580" y="5074"/>
                </a:cxn>
              </a:cxnLst>
              <a:rect l="0" t="0" r="r" b="b"/>
              <a:pathLst>
                <a:path w="2580" h="5762">
                  <a:moveTo>
                    <a:pt x="2580" y="5074"/>
                  </a:moveTo>
                  <a:lnTo>
                    <a:pt x="2494" y="5332"/>
                  </a:lnTo>
                  <a:lnTo>
                    <a:pt x="2322" y="5504"/>
                  </a:lnTo>
                  <a:lnTo>
                    <a:pt x="2150" y="5676"/>
                  </a:lnTo>
                  <a:lnTo>
                    <a:pt x="1892" y="5762"/>
                  </a:lnTo>
                  <a:lnTo>
                    <a:pt x="602" y="5762"/>
                  </a:lnTo>
                  <a:lnTo>
                    <a:pt x="344" y="5676"/>
                  </a:lnTo>
                  <a:lnTo>
                    <a:pt x="172" y="5504"/>
                  </a:lnTo>
                  <a:lnTo>
                    <a:pt x="0" y="5332"/>
                  </a:lnTo>
                  <a:lnTo>
                    <a:pt x="0" y="5074"/>
                  </a:lnTo>
                  <a:lnTo>
                    <a:pt x="0" y="688"/>
                  </a:lnTo>
                  <a:lnTo>
                    <a:pt x="0" y="431"/>
                  </a:lnTo>
                  <a:lnTo>
                    <a:pt x="172" y="258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258"/>
                  </a:lnTo>
                  <a:lnTo>
                    <a:pt x="2494" y="431"/>
                  </a:lnTo>
                  <a:lnTo>
                    <a:pt x="2580" y="688"/>
                  </a:lnTo>
                  <a:lnTo>
                    <a:pt x="2580" y="5074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5"/>
            <p:cNvSpPr>
              <a:spLocks/>
            </p:cNvSpPr>
            <p:nvPr/>
          </p:nvSpPr>
          <p:spPr bwMode="auto">
            <a:xfrm>
              <a:off x="5172228" y="2857495"/>
              <a:ext cx="532950" cy="1686829"/>
            </a:xfrm>
            <a:custGeom>
              <a:avLst/>
              <a:gdLst/>
              <a:ahLst/>
              <a:cxnLst>
                <a:cxn ang="0">
                  <a:pos x="2580" y="6364"/>
                </a:cxn>
                <a:cxn ang="0">
                  <a:pos x="2494" y="6708"/>
                </a:cxn>
                <a:cxn ang="0">
                  <a:pos x="2322" y="6880"/>
                </a:cxn>
                <a:cxn ang="0">
                  <a:pos x="2150" y="7052"/>
                </a:cxn>
                <a:cxn ang="0">
                  <a:pos x="1892" y="7138"/>
                </a:cxn>
                <a:cxn ang="0">
                  <a:pos x="688" y="7138"/>
                </a:cxn>
                <a:cxn ang="0">
                  <a:pos x="430" y="7052"/>
                </a:cxn>
                <a:cxn ang="0">
                  <a:pos x="172" y="6880"/>
                </a:cxn>
                <a:cxn ang="0">
                  <a:pos x="0" y="6708"/>
                </a:cxn>
                <a:cxn ang="0">
                  <a:pos x="0" y="6364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258"/>
                </a:cxn>
                <a:cxn ang="0">
                  <a:pos x="430" y="86"/>
                </a:cxn>
                <a:cxn ang="0">
                  <a:pos x="688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258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6364"/>
                </a:cxn>
              </a:cxnLst>
              <a:rect l="0" t="0" r="r" b="b"/>
              <a:pathLst>
                <a:path w="2580" h="7138">
                  <a:moveTo>
                    <a:pt x="2580" y="6364"/>
                  </a:moveTo>
                  <a:lnTo>
                    <a:pt x="2494" y="6708"/>
                  </a:lnTo>
                  <a:lnTo>
                    <a:pt x="2322" y="6880"/>
                  </a:lnTo>
                  <a:lnTo>
                    <a:pt x="2150" y="7052"/>
                  </a:lnTo>
                  <a:lnTo>
                    <a:pt x="1892" y="7138"/>
                  </a:lnTo>
                  <a:lnTo>
                    <a:pt x="688" y="7138"/>
                  </a:lnTo>
                  <a:lnTo>
                    <a:pt x="430" y="7052"/>
                  </a:lnTo>
                  <a:lnTo>
                    <a:pt x="172" y="6880"/>
                  </a:lnTo>
                  <a:lnTo>
                    <a:pt x="0" y="6708"/>
                  </a:lnTo>
                  <a:lnTo>
                    <a:pt x="0" y="6364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258"/>
                  </a:lnTo>
                  <a:lnTo>
                    <a:pt x="430" y="86"/>
                  </a:lnTo>
                  <a:lnTo>
                    <a:pt x="688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258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6364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6"/>
            <p:cNvSpPr>
              <a:spLocks/>
            </p:cNvSpPr>
            <p:nvPr/>
          </p:nvSpPr>
          <p:spPr bwMode="auto">
            <a:xfrm>
              <a:off x="4461628" y="3286124"/>
              <a:ext cx="532950" cy="1258201"/>
            </a:xfrm>
            <a:custGeom>
              <a:avLst/>
              <a:gdLst/>
              <a:ahLst/>
              <a:cxnLst>
                <a:cxn ang="0">
                  <a:pos x="2580" y="3698"/>
                </a:cxn>
                <a:cxn ang="0">
                  <a:pos x="2494" y="3956"/>
                </a:cxn>
                <a:cxn ang="0">
                  <a:pos x="2322" y="4128"/>
                </a:cxn>
                <a:cxn ang="0">
                  <a:pos x="2150" y="4300"/>
                </a:cxn>
                <a:cxn ang="0">
                  <a:pos x="1892" y="4386"/>
                </a:cxn>
                <a:cxn ang="0">
                  <a:pos x="602" y="4386"/>
                </a:cxn>
                <a:cxn ang="0">
                  <a:pos x="344" y="4300"/>
                </a:cxn>
                <a:cxn ang="0">
                  <a:pos x="172" y="4128"/>
                </a:cxn>
                <a:cxn ang="0">
                  <a:pos x="0" y="3956"/>
                </a:cxn>
                <a:cxn ang="0">
                  <a:pos x="0" y="3698"/>
                </a:cxn>
                <a:cxn ang="0">
                  <a:pos x="0" y="688"/>
                </a:cxn>
                <a:cxn ang="0">
                  <a:pos x="0" y="430"/>
                </a:cxn>
                <a:cxn ang="0">
                  <a:pos x="172" y="172"/>
                </a:cxn>
                <a:cxn ang="0">
                  <a:pos x="344" y="86"/>
                </a:cxn>
                <a:cxn ang="0">
                  <a:pos x="602" y="0"/>
                </a:cxn>
                <a:cxn ang="0">
                  <a:pos x="1892" y="0"/>
                </a:cxn>
                <a:cxn ang="0">
                  <a:pos x="2150" y="86"/>
                </a:cxn>
                <a:cxn ang="0">
                  <a:pos x="2322" y="172"/>
                </a:cxn>
                <a:cxn ang="0">
                  <a:pos x="2494" y="430"/>
                </a:cxn>
                <a:cxn ang="0">
                  <a:pos x="2580" y="688"/>
                </a:cxn>
                <a:cxn ang="0">
                  <a:pos x="2580" y="3698"/>
                </a:cxn>
              </a:cxnLst>
              <a:rect l="0" t="0" r="r" b="b"/>
              <a:pathLst>
                <a:path w="2580" h="4386">
                  <a:moveTo>
                    <a:pt x="2580" y="3698"/>
                  </a:moveTo>
                  <a:lnTo>
                    <a:pt x="2494" y="3956"/>
                  </a:lnTo>
                  <a:lnTo>
                    <a:pt x="2322" y="4128"/>
                  </a:lnTo>
                  <a:lnTo>
                    <a:pt x="2150" y="4300"/>
                  </a:lnTo>
                  <a:lnTo>
                    <a:pt x="1892" y="4386"/>
                  </a:lnTo>
                  <a:lnTo>
                    <a:pt x="602" y="4386"/>
                  </a:lnTo>
                  <a:lnTo>
                    <a:pt x="344" y="4300"/>
                  </a:lnTo>
                  <a:lnTo>
                    <a:pt x="172" y="4128"/>
                  </a:lnTo>
                  <a:lnTo>
                    <a:pt x="0" y="3956"/>
                  </a:lnTo>
                  <a:lnTo>
                    <a:pt x="0" y="3698"/>
                  </a:lnTo>
                  <a:lnTo>
                    <a:pt x="0" y="688"/>
                  </a:lnTo>
                  <a:lnTo>
                    <a:pt x="0" y="430"/>
                  </a:lnTo>
                  <a:lnTo>
                    <a:pt x="172" y="172"/>
                  </a:lnTo>
                  <a:lnTo>
                    <a:pt x="344" y="86"/>
                  </a:lnTo>
                  <a:lnTo>
                    <a:pt x="602" y="0"/>
                  </a:lnTo>
                  <a:lnTo>
                    <a:pt x="1892" y="0"/>
                  </a:lnTo>
                  <a:lnTo>
                    <a:pt x="2150" y="86"/>
                  </a:lnTo>
                  <a:lnTo>
                    <a:pt x="2322" y="172"/>
                  </a:lnTo>
                  <a:lnTo>
                    <a:pt x="2494" y="430"/>
                  </a:lnTo>
                  <a:lnTo>
                    <a:pt x="2580" y="688"/>
                  </a:lnTo>
                  <a:lnTo>
                    <a:pt x="2580" y="369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3218077" y="2071674"/>
              <a:ext cx="2398276" cy="1519683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圆角矩形 27"/>
          <p:cNvSpPr>
            <a:spLocks noChangeArrowheads="1"/>
          </p:cNvSpPr>
          <p:nvPr/>
        </p:nvSpPr>
        <p:spPr bwMode="auto">
          <a:xfrm>
            <a:off x="3678768" y="265917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智能故障预判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及早发现隐患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减少发电损失</a:t>
            </a:r>
          </a:p>
        </p:txBody>
      </p:sp>
      <p:sp>
        <p:nvSpPr>
          <p:cNvPr id="20" name="圆角矩形 27"/>
          <p:cNvSpPr>
            <a:spLocks noChangeArrowheads="1"/>
          </p:cNvSpPr>
          <p:nvPr/>
        </p:nvSpPr>
        <p:spPr bwMode="auto">
          <a:xfrm>
            <a:off x="6577586" y="2659178"/>
            <a:ext cx="1928826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DDEBCF"/>
              </a:gs>
              <a:gs pos="50000">
                <a:srgbClr val="9AC47A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42719B">
                <a:alpha val="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全面体检分析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寻找薄弱环节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实现高效运维</a:t>
            </a:r>
          </a:p>
        </p:txBody>
      </p:sp>
      <p:sp>
        <p:nvSpPr>
          <p:cNvPr id="21" name="圆角矩形 27"/>
          <p:cNvSpPr>
            <a:spLocks noChangeArrowheads="1"/>
          </p:cNvSpPr>
          <p:nvPr/>
        </p:nvSpPr>
        <p:spPr bwMode="auto">
          <a:xfrm>
            <a:off x="9476405" y="265917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0"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组串清洗提醒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指导电站运维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达到经济最优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10" descr="图片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9950" y="4613759"/>
            <a:ext cx="182122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wangmiaomiao\Desktop\宣传材料\素材\t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19281" y="4613758"/>
            <a:ext cx="1785950" cy="1143008"/>
          </a:xfrm>
          <a:prstGeom prst="rect">
            <a:avLst/>
          </a:prstGeom>
          <a:noFill/>
        </p:spPr>
      </p:pic>
      <p:pic>
        <p:nvPicPr>
          <p:cNvPr id="24" name="Picture 3" descr="C:\Users\wangmiaomiao\Desktop\宣传材料\素材\20150831112612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0231" y="4613758"/>
            <a:ext cx="1785950" cy="1143008"/>
          </a:xfrm>
          <a:prstGeom prst="rect">
            <a:avLst/>
          </a:prstGeom>
          <a:noFill/>
        </p:spPr>
      </p:pic>
      <p:pic>
        <p:nvPicPr>
          <p:cNvPr id="25" name="Picture 2" descr="C:\Users\wangmiaomiao\Desktop\宣传材料\素材\1554142042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25240" y="4596036"/>
            <a:ext cx="1724981" cy="1178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流程电子化管理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27"/>
          <p:cNvSpPr>
            <a:spLocks noChangeArrowheads="1"/>
          </p:cNvSpPr>
          <p:nvPr/>
        </p:nvSpPr>
        <p:spPr bwMode="auto">
          <a:xfrm>
            <a:off x="452406" y="2590932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电子工单流程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提高工作效率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实现信息管理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238753" y="1337400"/>
            <a:ext cx="2071702" cy="658159"/>
          </a:xfrm>
          <a:prstGeom prst="rect">
            <a:avLst/>
          </a:prstGeom>
          <a:noFill/>
        </p:spPr>
        <p:txBody>
          <a:bodyPr wrap="square" lIns="103155" tIns="51577" rIns="103155" bIns="51577" rtlCol="0">
            <a:spAutoFit/>
          </a:bodyPr>
          <a:lstStyle/>
          <a:p>
            <a:r>
              <a:rPr lang="zh-CN" altLang="en-US" sz="3600" b="1" dirty="0" smtClean="0">
                <a:solidFill>
                  <a:srgbClr val="F4740A"/>
                </a:solidFill>
                <a:latin typeface="微软雅黑" pitchFamily="34" charset="-122"/>
                <a:ea typeface="微软雅黑" pitchFamily="34" charset="-122"/>
              </a:rPr>
              <a:t>规范管理</a:t>
            </a:r>
          </a:p>
        </p:txBody>
      </p:sp>
      <p:sp>
        <p:nvSpPr>
          <p:cNvPr id="8" name="圆角矩形 27"/>
          <p:cNvSpPr>
            <a:spLocks noChangeArrowheads="1"/>
          </p:cNvSpPr>
          <p:nvPr/>
        </p:nvSpPr>
        <p:spPr bwMode="auto">
          <a:xfrm>
            <a:off x="3452802" y="2590932"/>
            <a:ext cx="1928826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rgbClr val="42719B">
                <a:alpha val="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自动生成报告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节约编制时间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减少人为差错</a:t>
            </a:r>
          </a:p>
        </p:txBody>
      </p:sp>
      <p:sp>
        <p:nvSpPr>
          <p:cNvPr id="9" name="圆角矩形 27"/>
          <p:cNvSpPr>
            <a:spLocks noChangeArrowheads="1"/>
          </p:cNvSpPr>
          <p:nvPr/>
        </p:nvSpPr>
        <p:spPr bwMode="auto">
          <a:xfrm>
            <a:off x="6453198" y="2590932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值班日志记录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规范工作管理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方便问题追溯</a:t>
            </a:r>
          </a:p>
        </p:txBody>
      </p:sp>
      <p:sp>
        <p:nvSpPr>
          <p:cNvPr id="10" name="圆角矩形 27"/>
          <p:cNvSpPr>
            <a:spLocks noChangeArrowheads="1"/>
          </p:cNvSpPr>
          <p:nvPr/>
        </p:nvSpPr>
        <p:spPr bwMode="auto">
          <a:xfrm>
            <a:off x="9453594" y="2590932"/>
            <a:ext cx="1928826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rgbClr val="42719B">
                <a:alpha val="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电站运维分析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统一评价标准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量化绩效考核</a:t>
            </a:r>
          </a:p>
          <a:p>
            <a:pPr algn="ctr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991396" y="1308144"/>
            <a:ext cx="928694" cy="857256"/>
            <a:chOff x="1388" y="1040"/>
            <a:chExt cx="2926" cy="2494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040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4740A"/>
            </a:solidFill>
            <a:ln w="9525"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388" y="1456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4740A"/>
            </a:solidFill>
            <a:ln w="9525"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4740A"/>
            </a:solidFill>
            <a:ln w="9525"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zh-CN" altLang="en-US"/>
            </a:p>
          </p:txBody>
        </p:sp>
      </p:grpSp>
      <p:pic>
        <p:nvPicPr>
          <p:cNvPr id="15" name="Picture 2" descr="C:\Users\wangmiaomiao\Desktop\宣传材料\试点截图\电站值班人员\电气一种票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2406" y="4700679"/>
            <a:ext cx="1857388" cy="1160867"/>
          </a:xfrm>
          <a:prstGeom prst="rect">
            <a:avLst/>
          </a:prstGeom>
          <a:noFill/>
        </p:spPr>
      </p:pic>
      <p:pic>
        <p:nvPicPr>
          <p:cNvPr id="16" name="Picture 3" descr="C:\Users\wangmiaomiao\Desktop\宣传材料\试点截图\电站值班人员\发电量报表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6615" y="4700678"/>
            <a:ext cx="1857388" cy="1160868"/>
          </a:xfrm>
          <a:prstGeom prst="rect">
            <a:avLst/>
          </a:prstGeom>
          <a:noFill/>
        </p:spPr>
      </p:pic>
      <p:pic>
        <p:nvPicPr>
          <p:cNvPr id="17" name="Picture 4" descr="C:\Users\wangmiaomiao\Desktop\宣传材料\试点截图\电站管理人员\电站告警分析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25032" y="4700679"/>
            <a:ext cx="1857388" cy="1160867"/>
          </a:xfrm>
          <a:prstGeom prst="rect">
            <a:avLst/>
          </a:prstGeom>
          <a:noFill/>
        </p:spPr>
      </p:pic>
      <p:pic>
        <p:nvPicPr>
          <p:cNvPr id="18" name="Picture 5" descr="C:\Users\wangmiaomiao\Desktop\宣传材料\试点截图\电站值班人员\电站值班管理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4" y="4700639"/>
            <a:ext cx="1857387" cy="1160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5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通过过程保障电站安全建设、运维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27"/>
          <p:cNvSpPr>
            <a:spLocks noChangeArrowheads="1"/>
          </p:cNvSpPr>
          <p:nvPr/>
        </p:nvSpPr>
        <p:spPr bwMode="auto">
          <a:xfrm>
            <a:off x="748436" y="262664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AB9175"/>
              </a:gs>
              <a:gs pos="35000">
                <a:srgbClr val="DFDAD7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实时数据监视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发现潜在风险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保障资产安全</a:t>
            </a:r>
          </a:p>
          <a:p>
            <a:pPr algn="ctr">
              <a:lnSpc>
                <a:spcPct val="15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238752" y="1528476"/>
            <a:ext cx="2071702" cy="658159"/>
          </a:xfrm>
          <a:prstGeom prst="rect">
            <a:avLst/>
          </a:prstGeom>
          <a:noFill/>
        </p:spPr>
        <p:txBody>
          <a:bodyPr wrap="square" lIns="103155" tIns="51577" rIns="103155" bIns="51577" rtlCol="0">
            <a:spAutoFit/>
          </a:bodyPr>
          <a:lstStyle/>
          <a:p>
            <a:r>
              <a:rPr lang="zh-CN" altLang="en-US" sz="3600" b="1" dirty="0" smtClean="0">
                <a:solidFill>
                  <a:srgbClr val="8B776B"/>
                </a:solidFill>
                <a:latin typeface="微软雅黑" pitchFamily="34" charset="-122"/>
                <a:ea typeface="微软雅黑" pitchFamily="34" charset="-122"/>
              </a:rPr>
              <a:t>保障安全</a:t>
            </a:r>
          </a:p>
        </p:txBody>
      </p:sp>
      <p:sp>
        <p:nvSpPr>
          <p:cNvPr id="8" name="圆角矩形 27"/>
          <p:cNvSpPr>
            <a:spLocks noChangeArrowheads="1"/>
          </p:cNvSpPr>
          <p:nvPr/>
        </p:nvSpPr>
        <p:spPr bwMode="auto">
          <a:xfrm>
            <a:off x="3690492" y="262664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>
                  <a:lumMod val="65000"/>
                </a:schemeClr>
              </a:gs>
              <a:gs pos="35000">
                <a:srgbClr val="E2E2E2"/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清晰工单步骤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规范运维操作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保障工作安全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27"/>
          <p:cNvSpPr>
            <a:spLocks noChangeArrowheads="1"/>
          </p:cNvSpPr>
          <p:nvPr/>
        </p:nvSpPr>
        <p:spPr bwMode="auto">
          <a:xfrm>
            <a:off x="6632548" y="262664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AB9175"/>
              </a:gs>
              <a:gs pos="35000">
                <a:srgbClr val="DFDAD7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详细操作建议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指导修复问题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保障生产安全</a:t>
            </a:r>
          </a:p>
        </p:txBody>
      </p:sp>
      <p:sp>
        <p:nvSpPr>
          <p:cNvPr id="10" name="圆角矩形 27"/>
          <p:cNvSpPr>
            <a:spLocks noChangeArrowheads="1"/>
          </p:cNvSpPr>
          <p:nvPr/>
        </p:nvSpPr>
        <p:spPr bwMode="auto">
          <a:xfrm>
            <a:off x="9574604" y="2626648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>
                  <a:lumMod val="65000"/>
                </a:schemeClr>
              </a:gs>
              <a:gs pos="35000">
                <a:srgbClr val="E2E2E2"/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多份数据冗余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支持异地容灾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保障数据安全</a:t>
            </a:r>
          </a:p>
          <a:p>
            <a:pPr algn="ctr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Lock"/>
          <p:cNvSpPr>
            <a:spLocks noEditPoints="1" noChangeArrowheads="1"/>
          </p:cNvSpPr>
          <p:nvPr/>
        </p:nvSpPr>
        <p:spPr bwMode="auto">
          <a:xfrm>
            <a:off x="4238620" y="1385597"/>
            <a:ext cx="714380" cy="92869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8B776B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8946" y="4801215"/>
            <a:ext cx="1643074" cy="120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C:\Users\wangmiaomiao\Desktop\宣传材料\PPT\图片\捕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5774" y="4655550"/>
            <a:ext cx="1214446" cy="1500198"/>
          </a:xfrm>
          <a:prstGeom prst="rect">
            <a:avLst/>
          </a:prstGeom>
          <a:noFill/>
        </p:spPr>
      </p:pic>
      <p:pic>
        <p:nvPicPr>
          <p:cNvPr id="14" name="Picture 3" descr="C:\Users\wangmiaomiao\Desktop\宣传材料\素材\th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436" y="4813309"/>
            <a:ext cx="1785950" cy="1184681"/>
          </a:xfrm>
          <a:prstGeom prst="rect">
            <a:avLst/>
          </a:prstGeom>
          <a:noFill/>
        </p:spPr>
      </p:pic>
      <p:pic>
        <p:nvPicPr>
          <p:cNvPr id="15" name="Picture 4" descr="C:\Users\wangmiaomiao\Desktop\宣传材料\素材\1111573007_14050615068751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31608" y="4810333"/>
            <a:ext cx="1785950" cy="1190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4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731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电站建设全生命周期管理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7"/>
          <p:cNvSpPr>
            <a:spLocks noChangeArrowheads="1"/>
          </p:cNvSpPr>
          <p:nvPr/>
        </p:nvSpPr>
        <p:spPr bwMode="auto">
          <a:xfrm>
            <a:off x="493349" y="2299706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64B6FF"/>
              </a:gs>
              <a:gs pos="35000">
                <a:srgbClr val="A7E6FF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设计实际对比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指导电站选址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优化设计阶段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5422571" y="1201264"/>
            <a:ext cx="2071702" cy="658159"/>
          </a:xfrm>
          <a:prstGeom prst="rect">
            <a:avLst/>
          </a:prstGeom>
          <a:noFill/>
        </p:spPr>
        <p:txBody>
          <a:bodyPr wrap="square" lIns="103155" tIns="51577" rIns="103155" bIns="51577" rtlCol="0">
            <a:spAutoFit/>
          </a:bodyPr>
          <a:lstStyle/>
          <a:p>
            <a:r>
              <a:rPr lang="zh-CN" altLang="en-US" sz="3600" b="1" dirty="0" smtClean="0">
                <a:solidFill>
                  <a:srgbClr val="1976FF"/>
                </a:solidFill>
                <a:latin typeface="微软雅黑" pitchFamily="34" charset="-122"/>
                <a:ea typeface="微软雅黑" pitchFamily="34" charset="-122"/>
              </a:rPr>
              <a:t>辅助决策</a:t>
            </a:r>
          </a:p>
        </p:txBody>
      </p:sp>
      <p:sp>
        <p:nvSpPr>
          <p:cNvPr id="27" name="圆角矩形 27"/>
          <p:cNvSpPr>
            <a:spLocks noChangeArrowheads="1"/>
          </p:cNvSpPr>
          <p:nvPr/>
        </p:nvSpPr>
        <p:spPr bwMode="auto">
          <a:xfrm>
            <a:off x="3587782" y="2299706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93E5FF"/>
              </a:gs>
              <a:gs pos="0">
                <a:srgbClr val="D9F6FF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设备性能分析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对比不同型号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指导设备选型</a:t>
            </a: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6682215" y="2299706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64B6FF"/>
              </a:gs>
              <a:gs pos="35000">
                <a:srgbClr val="A7E6FF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电站横向对比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评估运行水平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提供决策支持</a:t>
            </a:r>
          </a:p>
        </p:txBody>
      </p:sp>
      <p:sp>
        <p:nvSpPr>
          <p:cNvPr id="29" name="圆角矩形 27"/>
          <p:cNvSpPr>
            <a:spLocks noChangeArrowheads="1"/>
          </p:cNvSpPr>
          <p:nvPr/>
        </p:nvSpPr>
        <p:spPr bwMode="auto">
          <a:xfrm>
            <a:off x="9776649" y="2270389"/>
            <a:ext cx="1928826" cy="1500198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93E5FF"/>
              </a:gs>
              <a:gs pos="0">
                <a:srgbClr val="D9F6FF"/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08000" anchor="t"/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投资收益分析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展示财务状况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辅助融资决策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" name="Picture 2" descr="D:\Program Files (x86)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8126" y="1058387"/>
            <a:ext cx="928694" cy="976571"/>
          </a:xfrm>
          <a:prstGeom prst="rect">
            <a:avLst/>
          </a:prstGeom>
          <a:noFill/>
        </p:spPr>
      </p:pic>
      <p:pic>
        <p:nvPicPr>
          <p:cNvPr id="31" name="Picture 2" descr="C:\Users\wangmiaomiao\Desktop\宣传材料\PPT\图片\98G58PICQc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74815" y="4815390"/>
            <a:ext cx="1500198" cy="1214446"/>
          </a:xfrm>
          <a:prstGeom prst="rect">
            <a:avLst/>
          </a:prstGeom>
          <a:noFill/>
        </p:spPr>
      </p:pic>
      <p:pic>
        <p:nvPicPr>
          <p:cNvPr id="32" name="Picture 3" descr="C:\Users\wangmiaomiao\Desktop\宣传材料\PPT\图片\5744617891795_1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63320" y="4815390"/>
            <a:ext cx="1442155" cy="1214446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349" y="4815391"/>
            <a:ext cx="157602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11" y="4815390"/>
            <a:ext cx="1727160" cy="12713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6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1296" r="1"/>
          <a:stretch/>
        </p:blipFill>
        <p:spPr>
          <a:xfrm>
            <a:off x="-172670" y="0"/>
            <a:ext cx="1236467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849" y="1781688"/>
            <a:ext cx="12201849" cy="3225742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1887761" y="2755513"/>
            <a:ext cx="1170370" cy="1055221"/>
            <a:chOff x="6643384" y="2155890"/>
            <a:chExt cx="389407" cy="351094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643384" y="2155890"/>
              <a:ext cx="389407" cy="35109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70C0"/>
                </a:solidFill>
                <a:ea typeface="微软雅黑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6726283" y="2212212"/>
              <a:ext cx="209322" cy="20094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672114" y="1756230"/>
            <a:ext cx="6901" cy="32512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812307" y="2942323"/>
            <a:ext cx="837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  <a:endParaRPr lang="en-US" altLang="zh-CN" sz="36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82127" y="3943305"/>
            <a:ext cx="12034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4</a:t>
            </a:r>
            <a:endParaRPr lang="zh-CN" altLang="en-US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5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14111" y="1265752"/>
            <a:ext cx="5677889" cy="3013471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21334" y="2230742"/>
            <a:ext cx="5176722" cy="8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Aft>
                <a:spcPts val="375"/>
              </a:spcAft>
            </a:pPr>
            <a:r>
              <a:rPr lang="zh-CN" altLang="en-US" sz="20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特变电工是国家战略性新兴产业“高端装备制造、新材料、新能源”发展的承担者。</a:t>
            </a:r>
            <a:endParaRPr lang="en-US" altLang="zh-CN" sz="200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752"/>
            <a:ext cx="6536871" cy="3013471"/>
          </a:xfrm>
          <a:prstGeom prst="rect">
            <a:avLst/>
          </a:prstGeom>
        </p:spPr>
      </p:pic>
      <p:pic>
        <p:nvPicPr>
          <p:cNvPr id="16" name="Picture 4" descr="C:\Documents and Settings\Administrator\桌面\图形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46" y="4395335"/>
            <a:ext cx="14890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Documents and Settings\Administrator\桌面\图形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83" y="4395335"/>
            <a:ext cx="14890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:\Documents and Settings\Administrator\桌面\图形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21" y="4395335"/>
            <a:ext cx="14890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C:\Documents and Settings\Administrator\桌面\图形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58" y="4395335"/>
            <a:ext cx="14890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2405646" y="4925560"/>
            <a:ext cx="10064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55" tIns="51577" rIns="103155" bIns="51577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输变电</a:t>
            </a:r>
          </a:p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4570996" y="4925560"/>
            <a:ext cx="10064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55" tIns="51577" rIns="103155" bIns="51577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新材料产业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6744283" y="4925560"/>
            <a:ext cx="10064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55" tIns="51577" rIns="103155" bIns="51577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</a:t>
            </a:r>
            <a:endParaRPr lang="en-US" sz="17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</a:t>
            </a: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8908046" y="4925560"/>
            <a:ext cx="10048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55" tIns="51577" rIns="103155" bIns="51577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新能源产业</a:t>
            </a:r>
          </a:p>
        </p:txBody>
      </p:sp>
      <p:sp>
        <p:nvSpPr>
          <p:cNvPr id="24" name="矩形 23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83625" y="416631"/>
            <a:ext cx="743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特变电工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——70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年能源装备行业经验</a:t>
            </a:r>
          </a:p>
        </p:txBody>
      </p:sp>
    </p:spTree>
    <p:extLst>
      <p:ext uri="{BB962C8B-B14F-4D97-AF65-F5344CB8AC3E}">
        <p14:creationId xmlns:p14="http://schemas.microsoft.com/office/powerpoint/2010/main" val="124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\Users\JJ\Desktop\2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8" y="1298294"/>
            <a:ext cx="203124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45" y="1298293"/>
            <a:ext cx="2164066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68" y="1298293"/>
            <a:ext cx="215905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733" y="4026746"/>
            <a:ext cx="197163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2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6" name="矩形 15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04254" y="350022"/>
            <a:ext cx="694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大功率光伏逆变器技术发展趋势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634" y="4026745"/>
            <a:ext cx="215999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C:\Users\JJ\Desktop\2015年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089" y="4026746"/>
            <a:ext cx="2030057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644680" y="2984577"/>
            <a:ext cx="18517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2009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徐州项目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20MW</a:t>
            </a:r>
            <a:endParaRPr lang="en-US" altLang="zh-CN" sz="1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496452" y="2984577"/>
            <a:ext cx="199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太阳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山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30MW</a:t>
            </a:r>
            <a:endParaRPr lang="en-US" altLang="zh-CN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98411" y="2984577"/>
            <a:ext cx="20657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2012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石城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子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40MW</a:t>
            </a:r>
            <a:endParaRPr lang="en-US" altLang="zh-CN" sz="1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476613" y="5713029"/>
            <a:ext cx="204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曲阳项目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50MW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320178" y="5713029"/>
            <a:ext cx="227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/>
            </a:r>
            <a:b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</a:b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巴基斯坦项目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100MW</a:t>
            </a:r>
            <a:endParaRPr lang="en-US" altLang="zh-CN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581781" y="5713029"/>
            <a:ext cx="1961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2015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同心项目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200MW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圆角右箭头 63"/>
          <p:cNvSpPr/>
          <p:nvPr/>
        </p:nvSpPr>
        <p:spPr>
          <a:xfrm rot="10800000">
            <a:off x="3598372" y="3788286"/>
            <a:ext cx="1592826" cy="162232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952625" y="4254500"/>
            <a:ext cx="8035925" cy="1458913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642938" y="4143375"/>
            <a:ext cx="25304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20000+</a:t>
            </a:r>
          </a:p>
          <a:p>
            <a:pPr marL="0" lvl="1"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员工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698750" y="4978400"/>
            <a:ext cx="2528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  <a:p>
            <a:pPr marL="0" lvl="1"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国家工程实验室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625975" y="4114800"/>
            <a:ext cx="2530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altLang="zh-CN" sz="28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60+</a:t>
            </a:r>
          </a:p>
          <a:p>
            <a:pPr marL="0" lvl="1" algn="ctr"/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产品进入国家</a:t>
            </a:r>
          </a:p>
        </p:txBody>
      </p:sp>
      <p:sp>
        <p:nvSpPr>
          <p:cNvPr id="17414" name="TextBox 35"/>
          <p:cNvSpPr txBox="1">
            <a:spLocks noChangeArrowheads="1"/>
          </p:cNvSpPr>
          <p:nvPr/>
        </p:nvSpPr>
        <p:spPr bwMode="auto">
          <a:xfrm>
            <a:off x="6777038" y="4976813"/>
            <a:ext cx="25304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16</a:t>
            </a:r>
          </a:p>
          <a:p>
            <a:pPr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全球产业园</a:t>
            </a:r>
            <a:endParaRPr lang="zh-CN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5" name="TextBox 40"/>
          <p:cNvSpPr txBox="1">
            <a:spLocks noChangeArrowheads="1"/>
          </p:cNvSpPr>
          <p:nvPr/>
        </p:nvSpPr>
        <p:spPr bwMode="auto">
          <a:xfrm>
            <a:off x="9020175" y="4111625"/>
            <a:ext cx="2528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en-US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en-US" altLang="zh-CN" sz="24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+</a:t>
            </a:r>
          </a:p>
          <a:p>
            <a:pPr marL="0" lvl="1" algn="ctr"/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销售收入</a:t>
            </a:r>
          </a:p>
        </p:txBody>
      </p:sp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1387475" y="5013325"/>
            <a:ext cx="1041400" cy="938213"/>
            <a:chOff x="4634991" y="2138335"/>
            <a:chExt cx="428348" cy="386204"/>
          </a:xfrm>
        </p:grpSpPr>
        <p:sp>
          <p:nvSpPr>
            <p:cNvPr id="17444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47483647 w 2740"/>
                <a:gd name="T1" fmla="*/ 2147483647 h 2446"/>
                <a:gd name="T2" fmla="*/ 2147483647 w 2740"/>
                <a:gd name="T3" fmla="*/ 2147483647 h 2446"/>
                <a:gd name="T4" fmla="*/ 2147483647 w 2740"/>
                <a:gd name="T5" fmla="*/ 2147483647 h 2446"/>
                <a:gd name="T6" fmla="*/ 2147483647 w 2740"/>
                <a:gd name="T7" fmla="*/ 2147483647 h 2446"/>
                <a:gd name="T8" fmla="*/ 2147483647 w 2740"/>
                <a:gd name="T9" fmla="*/ 2147483647 h 2446"/>
                <a:gd name="T10" fmla="*/ 2147483647 w 2740"/>
                <a:gd name="T11" fmla="*/ 2147483647 h 2446"/>
                <a:gd name="T12" fmla="*/ 2147483647 w 2740"/>
                <a:gd name="T13" fmla="*/ 2147483647 h 2446"/>
                <a:gd name="T14" fmla="*/ 0 w 2740"/>
                <a:gd name="T15" fmla="*/ 2147483647 h 2446"/>
                <a:gd name="T16" fmla="*/ 2147483647 w 2740"/>
                <a:gd name="T17" fmla="*/ 2147483647 h 2446"/>
                <a:gd name="T18" fmla="*/ 2147483647 w 2740"/>
                <a:gd name="T19" fmla="*/ 2147483647 h 2446"/>
                <a:gd name="T20" fmla="*/ 2147483647 w 2740"/>
                <a:gd name="T21" fmla="*/ 2147483647 h 2446"/>
                <a:gd name="T22" fmla="*/ 2147483647 w 2740"/>
                <a:gd name="T23" fmla="*/ 621926031 h 2446"/>
                <a:gd name="T24" fmla="*/ 2147483647 w 2740"/>
                <a:gd name="T25" fmla="*/ 621926031 h 2446"/>
                <a:gd name="T26" fmla="*/ 2147483647 w 2740"/>
                <a:gd name="T27" fmla="*/ 2147483647 h 2446"/>
                <a:gd name="T28" fmla="*/ 2147483647 w 2740"/>
                <a:gd name="T29" fmla="*/ 2147483647 h 2446"/>
                <a:gd name="T30" fmla="*/ 2147483647 w 2740"/>
                <a:gd name="T31" fmla="*/ 2147483647 h 2446"/>
                <a:gd name="T32" fmla="*/ 2147483647 w 2740"/>
                <a:gd name="T33" fmla="*/ 2147483647 h 2446"/>
                <a:gd name="T34" fmla="*/ 2147483647 w 2740"/>
                <a:gd name="T35" fmla="*/ 2147483647 h 2446"/>
                <a:gd name="T36" fmla="*/ 2147483647 w 2740"/>
                <a:gd name="T37" fmla="*/ 2147483647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4711389" y="2237010"/>
              <a:ext cx="275553" cy="188854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3355975" y="4017963"/>
            <a:ext cx="1041400" cy="938212"/>
            <a:chOff x="5076056" y="2138335"/>
            <a:chExt cx="428348" cy="386204"/>
          </a:xfrm>
        </p:grpSpPr>
        <p:sp>
          <p:nvSpPr>
            <p:cNvPr id="17442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47483647 w 2740"/>
                <a:gd name="T1" fmla="*/ 2147483647 h 2446"/>
                <a:gd name="T2" fmla="*/ 2147483647 w 2740"/>
                <a:gd name="T3" fmla="*/ 2147483647 h 2446"/>
                <a:gd name="T4" fmla="*/ 2147483647 w 2740"/>
                <a:gd name="T5" fmla="*/ 2147483647 h 2446"/>
                <a:gd name="T6" fmla="*/ 2147483647 w 2740"/>
                <a:gd name="T7" fmla="*/ 2147483647 h 2446"/>
                <a:gd name="T8" fmla="*/ 2147483647 w 2740"/>
                <a:gd name="T9" fmla="*/ 2147483647 h 2446"/>
                <a:gd name="T10" fmla="*/ 2147483647 w 2740"/>
                <a:gd name="T11" fmla="*/ 2147483647 h 2446"/>
                <a:gd name="T12" fmla="*/ 2147483647 w 2740"/>
                <a:gd name="T13" fmla="*/ 2147483647 h 2446"/>
                <a:gd name="T14" fmla="*/ 0 w 2740"/>
                <a:gd name="T15" fmla="*/ 2147483647 h 2446"/>
                <a:gd name="T16" fmla="*/ 2147483647 w 2740"/>
                <a:gd name="T17" fmla="*/ 2147483647 h 2446"/>
                <a:gd name="T18" fmla="*/ 2147483647 w 2740"/>
                <a:gd name="T19" fmla="*/ 2147483647 h 2446"/>
                <a:gd name="T20" fmla="*/ 2147483647 w 2740"/>
                <a:gd name="T21" fmla="*/ 2147483647 h 2446"/>
                <a:gd name="T22" fmla="*/ 2147483647 w 2740"/>
                <a:gd name="T23" fmla="*/ 621926031 h 2446"/>
                <a:gd name="T24" fmla="*/ 2147483647 w 2740"/>
                <a:gd name="T25" fmla="*/ 621926031 h 2446"/>
                <a:gd name="T26" fmla="*/ 2147483647 w 2740"/>
                <a:gd name="T27" fmla="*/ 2147483647 h 2446"/>
                <a:gd name="T28" fmla="*/ 2147483647 w 2740"/>
                <a:gd name="T29" fmla="*/ 2147483647 h 2446"/>
                <a:gd name="T30" fmla="*/ 2147483647 w 2740"/>
                <a:gd name="T31" fmla="*/ 2147483647 h 2446"/>
                <a:gd name="T32" fmla="*/ 2147483647 w 2740"/>
                <a:gd name="T33" fmla="*/ 2147483647 h 2446"/>
                <a:gd name="T34" fmla="*/ 2147483647 w 2740"/>
                <a:gd name="T35" fmla="*/ 2147483647 h 2446"/>
                <a:gd name="T36" fmla="*/ 2147483647 w 2740"/>
                <a:gd name="T37" fmla="*/ 2147483647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5175307" y="2244198"/>
              <a:ext cx="229845" cy="196043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5" name="组合 18"/>
          <p:cNvGrpSpPr>
            <a:grpSpLocks/>
          </p:cNvGrpSpPr>
          <p:nvPr/>
        </p:nvGrpSpPr>
        <p:grpSpPr bwMode="auto">
          <a:xfrm>
            <a:off x="5397500" y="5013325"/>
            <a:ext cx="1039813" cy="938213"/>
            <a:chOff x="5557128" y="2138335"/>
            <a:chExt cx="428348" cy="386204"/>
          </a:xfrm>
        </p:grpSpPr>
        <p:sp>
          <p:nvSpPr>
            <p:cNvPr id="17440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47483647 w 2740"/>
                <a:gd name="T1" fmla="*/ 2147483647 h 2446"/>
                <a:gd name="T2" fmla="*/ 2147483647 w 2740"/>
                <a:gd name="T3" fmla="*/ 2147483647 h 2446"/>
                <a:gd name="T4" fmla="*/ 2147483647 w 2740"/>
                <a:gd name="T5" fmla="*/ 2147483647 h 2446"/>
                <a:gd name="T6" fmla="*/ 2147483647 w 2740"/>
                <a:gd name="T7" fmla="*/ 2147483647 h 2446"/>
                <a:gd name="T8" fmla="*/ 2147483647 w 2740"/>
                <a:gd name="T9" fmla="*/ 2147483647 h 2446"/>
                <a:gd name="T10" fmla="*/ 2147483647 w 2740"/>
                <a:gd name="T11" fmla="*/ 2147483647 h 2446"/>
                <a:gd name="T12" fmla="*/ 2147483647 w 2740"/>
                <a:gd name="T13" fmla="*/ 2147483647 h 2446"/>
                <a:gd name="T14" fmla="*/ 0 w 2740"/>
                <a:gd name="T15" fmla="*/ 2147483647 h 2446"/>
                <a:gd name="T16" fmla="*/ 2147483647 w 2740"/>
                <a:gd name="T17" fmla="*/ 2147483647 h 2446"/>
                <a:gd name="T18" fmla="*/ 2147483647 w 2740"/>
                <a:gd name="T19" fmla="*/ 2147483647 h 2446"/>
                <a:gd name="T20" fmla="*/ 2147483647 w 2740"/>
                <a:gd name="T21" fmla="*/ 2147483647 h 2446"/>
                <a:gd name="T22" fmla="*/ 2147483647 w 2740"/>
                <a:gd name="T23" fmla="*/ 621926031 h 2446"/>
                <a:gd name="T24" fmla="*/ 2147483647 w 2740"/>
                <a:gd name="T25" fmla="*/ 621926031 h 2446"/>
                <a:gd name="T26" fmla="*/ 2147483647 w 2740"/>
                <a:gd name="T27" fmla="*/ 2147483647 h 2446"/>
                <a:gd name="T28" fmla="*/ 2147483647 w 2740"/>
                <a:gd name="T29" fmla="*/ 2147483647 h 2446"/>
                <a:gd name="T30" fmla="*/ 2147483647 w 2740"/>
                <a:gd name="T31" fmla="*/ 2147483647 h 2446"/>
                <a:gd name="T32" fmla="*/ 2147483647 w 2740"/>
                <a:gd name="T33" fmla="*/ 2147483647 h 2446"/>
                <a:gd name="T34" fmla="*/ 2147483647 w 2740"/>
                <a:gd name="T35" fmla="*/ 2147483647 h 2446"/>
                <a:gd name="T36" fmla="*/ 2147483647 w 2740"/>
                <a:gd name="T37" fmla="*/ 2147483647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5651953" y="2208910"/>
              <a:ext cx="238697" cy="23590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6" name="组合 21"/>
          <p:cNvGrpSpPr>
            <a:grpSpLocks/>
          </p:cNvGrpSpPr>
          <p:nvPr/>
        </p:nvGrpSpPr>
        <p:grpSpPr bwMode="auto">
          <a:xfrm>
            <a:off x="7504113" y="4075113"/>
            <a:ext cx="1041400" cy="938212"/>
            <a:chOff x="6068610" y="2138335"/>
            <a:chExt cx="428348" cy="386204"/>
          </a:xfrm>
        </p:grpSpPr>
        <p:sp>
          <p:nvSpPr>
            <p:cNvPr id="17438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47483647 w 2740"/>
                <a:gd name="T1" fmla="*/ 2147483647 h 2446"/>
                <a:gd name="T2" fmla="*/ 2147483647 w 2740"/>
                <a:gd name="T3" fmla="*/ 2147483647 h 2446"/>
                <a:gd name="T4" fmla="*/ 2147483647 w 2740"/>
                <a:gd name="T5" fmla="*/ 2147483647 h 2446"/>
                <a:gd name="T6" fmla="*/ 2147483647 w 2740"/>
                <a:gd name="T7" fmla="*/ 2147483647 h 2446"/>
                <a:gd name="T8" fmla="*/ 2147483647 w 2740"/>
                <a:gd name="T9" fmla="*/ 2147483647 h 2446"/>
                <a:gd name="T10" fmla="*/ 2147483647 w 2740"/>
                <a:gd name="T11" fmla="*/ 2147483647 h 2446"/>
                <a:gd name="T12" fmla="*/ 2147483647 w 2740"/>
                <a:gd name="T13" fmla="*/ 2147483647 h 2446"/>
                <a:gd name="T14" fmla="*/ 0 w 2740"/>
                <a:gd name="T15" fmla="*/ 2147483647 h 2446"/>
                <a:gd name="T16" fmla="*/ 2147483647 w 2740"/>
                <a:gd name="T17" fmla="*/ 2147483647 h 2446"/>
                <a:gd name="T18" fmla="*/ 2147483647 w 2740"/>
                <a:gd name="T19" fmla="*/ 2147483647 h 2446"/>
                <a:gd name="T20" fmla="*/ 2147483647 w 2740"/>
                <a:gd name="T21" fmla="*/ 2147483647 h 2446"/>
                <a:gd name="T22" fmla="*/ 2147483647 w 2740"/>
                <a:gd name="T23" fmla="*/ 621926031 h 2446"/>
                <a:gd name="T24" fmla="*/ 2147483647 w 2740"/>
                <a:gd name="T25" fmla="*/ 621926031 h 2446"/>
                <a:gd name="T26" fmla="*/ 2147483647 w 2740"/>
                <a:gd name="T27" fmla="*/ 2147483647 h 2446"/>
                <a:gd name="T28" fmla="*/ 2147483647 w 2740"/>
                <a:gd name="T29" fmla="*/ 2147483647 h 2446"/>
                <a:gd name="T30" fmla="*/ 2147483647 w 2740"/>
                <a:gd name="T31" fmla="*/ 2147483647 h 2446"/>
                <a:gd name="T32" fmla="*/ 2147483647 w 2740"/>
                <a:gd name="T33" fmla="*/ 2147483647 h 2446"/>
                <a:gd name="T34" fmla="*/ 2147483647 w 2740"/>
                <a:gd name="T35" fmla="*/ 2147483647 h 2446"/>
                <a:gd name="T36" fmla="*/ 2147483647 w 2740"/>
                <a:gd name="T37" fmla="*/ 2147483647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6173738" y="2215445"/>
              <a:ext cx="232457" cy="19735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7" name="组合 24"/>
          <p:cNvGrpSpPr>
            <a:grpSpLocks/>
          </p:cNvGrpSpPr>
          <p:nvPr/>
        </p:nvGrpSpPr>
        <p:grpSpPr bwMode="auto">
          <a:xfrm>
            <a:off x="9782175" y="4946650"/>
            <a:ext cx="1039813" cy="938213"/>
            <a:chOff x="6623914" y="2138335"/>
            <a:chExt cx="428348" cy="386204"/>
          </a:xfrm>
        </p:grpSpPr>
        <p:sp>
          <p:nvSpPr>
            <p:cNvPr id="17436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47483647 w 2740"/>
                <a:gd name="T1" fmla="*/ 2147483647 h 2446"/>
                <a:gd name="T2" fmla="*/ 2147483647 w 2740"/>
                <a:gd name="T3" fmla="*/ 2147483647 h 2446"/>
                <a:gd name="T4" fmla="*/ 2147483647 w 2740"/>
                <a:gd name="T5" fmla="*/ 2147483647 h 2446"/>
                <a:gd name="T6" fmla="*/ 2147483647 w 2740"/>
                <a:gd name="T7" fmla="*/ 2147483647 h 2446"/>
                <a:gd name="T8" fmla="*/ 2147483647 w 2740"/>
                <a:gd name="T9" fmla="*/ 2147483647 h 2446"/>
                <a:gd name="T10" fmla="*/ 2147483647 w 2740"/>
                <a:gd name="T11" fmla="*/ 2147483647 h 2446"/>
                <a:gd name="T12" fmla="*/ 2147483647 w 2740"/>
                <a:gd name="T13" fmla="*/ 2147483647 h 2446"/>
                <a:gd name="T14" fmla="*/ 0 w 2740"/>
                <a:gd name="T15" fmla="*/ 2147483647 h 2446"/>
                <a:gd name="T16" fmla="*/ 2147483647 w 2740"/>
                <a:gd name="T17" fmla="*/ 2147483647 h 2446"/>
                <a:gd name="T18" fmla="*/ 2147483647 w 2740"/>
                <a:gd name="T19" fmla="*/ 2147483647 h 2446"/>
                <a:gd name="T20" fmla="*/ 2147483647 w 2740"/>
                <a:gd name="T21" fmla="*/ 2147483647 h 2446"/>
                <a:gd name="T22" fmla="*/ 2147483647 w 2740"/>
                <a:gd name="T23" fmla="*/ 621926031 h 2446"/>
                <a:gd name="T24" fmla="*/ 2147483647 w 2740"/>
                <a:gd name="T25" fmla="*/ 621926031 h 2446"/>
                <a:gd name="T26" fmla="*/ 2147483647 w 2740"/>
                <a:gd name="T27" fmla="*/ 2147483647 h 2446"/>
                <a:gd name="T28" fmla="*/ 2147483647 w 2740"/>
                <a:gd name="T29" fmla="*/ 2147483647 h 2446"/>
                <a:gd name="T30" fmla="*/ 2147483647 w 2740"/>
                <a:gd name="T31" fmla="*/ 2147483647 h 2446"/>
                <a:gd name="T32" fmla="*/ 2147483647 w 2740"/>
                <a:gd name="T33" fmla="*/ 2147483647 h 2446"/>
                <a:gd name="T34" fmla="*/ 2147483647 w 2740"/>
                <a:gd name="T35" fmla="*/ 2147483647 h 2446"/>
                <a:gd name="T36" fmla="*/ 2147483647 w 2740"/>
                <a:gd name="T37" fmla="*/ 2147483647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6716123" y="2193881"/>
              <a:ext cx="230196" cy="220875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47713" y="454025"/>
            <a:ext cx="360362" cy="358775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23925" y="600075"/>
            <a:ext cx="290513" cy="29051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17423" name="文本框 29"/>
          <p:cNvSpPr txBox="1">
            <a:spLocks noChangeArrowheads="1"/>
          </p:cNvSpPr>
          <p:nvPr/>
        </p:nvSpPr>
        <p:spPr bwMode="auto">
          <a:xfrm>
            <a:off x="1284288" y="415925"/>
            <a:ext cx="456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全球领先的能源装备制造商</a:t>
            </a:r>
          </a:p>
        </p:txBody>
      </p:sp>
      <p:sp>
        <p:nvSpPr>
          <p:cNvPr id="17424" name="矩形 9"/>
          <p:cNvSpPr>
            <a:spLocks noChangeArrowheads="1"/>
          </p:cNvSpPr>
          <p:nvPr/>
        </p:nvSpPr>
        <p:spPr bwMode="auto">
          <a:xfrm>
            <a:off x="1071563" y="1344613"/>
            <a:ext cx="1624012" cy="468312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lIns="103163" tIns="51581" rIns="103163" bIns="51581" anchor="ctr"/>
          <a:lstStyle/>
          <a:p>
            <a:pPr algn="ctr"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世界机械</a:t>
            </a:r>
            <a:r>
              <a:rPr lang="en-US" altLang="zh-CN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强</a:t>
            </a:r>
          </a:p>
        </p:txBody>
      </p:sp>
      <p:sp>
        <p:nvSpPr>
          <p:cNvPr id="17425" name="TextBox 10"/>
          <p:cNvSpPr txBox="1">
            <a:spLocks noChangeArrowheads="1"/>
          </p:cNvSpPr>
          <p:nvPr/>
        </p:nvSpPr>
        <p:spPr bwMode="auto">
          <a:xfrm>
            <a:off x="1071563" y="3225800"/>
            <a:ext cx="16240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224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</a:p>
        </p:txBody>
      </p:sp>
      <p:sp>
        <p:nvSpPr>
          <p:cNvPr id="17426" name="矩形 11"/>
          <p:cNvSpPr>
            <a:spLocks noChangeArrowheads="1"/>
          </p:cNvSpPr>
          <p:nvPr/>
        </p:nvSpPr>
        <p:spPr bwMode="auto">
          <a:xfrm>
            <a:off x="3887788" y="1344613"/>
            <a:ext cx="1625600" cy="4476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lIns="103163" tIns="51581" rIns="103163" bIns="51581" anchor="ctr"/>
          <a:lstStyle/>
          <a:p>
            <a:pPr algn="ctr"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大型变压器排名</a:t>
            </a:r>
          </a:p>
        </p:txBody>
      </p:sp>
      <p:sp>
        <p:nvSpPr>
          <p:cNvPr id="17427" name="TextBox 12"/>
          <p:cNvSpPr txBox="1">
            <a:spLocks noChangeArrowheads="1"/>
          </p:cNvSpPr>
          <p:nvPr/>
        </p:nvSpPr>
        <p:spPr bwMode="auto">
          <a:xfrm>
            <a:off x="3881438" y="3225800"/>
            <a:ext cx="162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全球第</a:t>
            </a:r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</a:p>
        </p:txBody>
      </p:sp>
      <p:sp>
        <p:nvSpPr>
          <p:cNvPr id="17428" name="矩形 13"/>
          <p:cNvSpPr>
            <a:spLocks noChangeArrowheads="1"/>
          </p:cNvSpPr>
          <p:nvPr/>
        </p:nvSpPr>
        <p:spPr bwMode="auto">
          <a:xfrm>
            <a:off x="6643688" y="1344613"/>
            <a:ext cx="1625600" cy="4476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lIns="103163" tIns="51581" rIns="103163" bIns="51581" anchor="ctr"/>
          <a:lstStyle/>
          <a:p>
            <a:pPr algn="ctr"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逆变器出货量</a:t>
            </a:r>
          </a:p>
        </p:txBody>
      </p:sp>
      <p:sp>
        <p:nvSpPr>
          <p:cNvPr id="17429" name="TextBox 14"/>
          <p:cNvSpPr txBox="1">
            <a:spLocks noChangeArrowheads="1"/>
          </p:cNvSpPr>
          <p:nvPr/>
        </p:nvSpPr>
        <p:spPr bwMode="auto">
          <a:xfrm>
            <a:off x="6645275" y="3225800"/>
            <a:ext cx="162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全球前</a:t>
            </a:r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</a:p>
        </p:txBody>
      </p:sp>
      <p:pic>
        <p:nvPicPr>
          <p:cNvPr id="17430" name="Picture 2" descr="C:\Documents and Settings\Administrator\桌面\图形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400" y="2089150"/>
            <a:ext cx="6969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3" descr="C:\Documents and Settings\Administrator\桌面\图形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089150"/>
            <a:ext cx="85248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5" descr="C:\Documents and Settings\Administrator\桌面\图形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0" y="2089150"/>
            <a:ext cx="7778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矩形 15"/>
          <p:cNvSpPr>
            <a:spLocks noChangeArrowheads="1"/>
          </p:cNvSpPr>
          <p:nvPr/>
        </p:nvSpPr>
        <p:spPr bwMode="auto">
          <a:xfrm>
            <a:off x="9407525" y="1344613"/>
            <a:ext cx="1624013" cy="4476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 lIns="103163" tIns="51581" rIns="103163" bIns="51581" anchor="ctr"/>
          <a:lstStyle/>
          <a:p>
            <a:pPr algn="ctr">
              <a:buFont typeface="Arial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中国光伏</a:t>
            </a:r>
            <a:r>
              <a:rPr lang="en-US" altLang="zh-CN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EPC</a:t>
            </a:r>
            <a:r>
              <a:rPr lang="zh-CN" altLang="en-US" sz="1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装机</a:t>
            </a:r>
          </a:p>
        </p:txBody>
      </p:sp>
      <p:sp>
        <p:nvSpPr>
          <p:cNvPr id="17434" name="TextBox 16"/>
          <p:cNvSpPr txBox="1">
            <a:spLocks noChangeArrowheads="1"/>
          </p:cNvSpPr>
          <p:nvPr/>
        </p:nvSpPr>
        <p:spPr bwMode="auto">
          <a:xfrm>
            <a:off x="9407525" y="3119438"/>
            <a:ext cx="1624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163" tIns="51581" rIns="103163" bIns="51581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全球第</a:t>
            </a:r>
            <a:r>
              <a:rPr lang="en-US" altLang="zh-CN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</a:t>
            </a:r>
          </a:p>
        </p:txBody>
      </p:sp>
      <p:pic>
        <p:nvPicPr>
          <p:cNvPr id="17435" name="Picture 1" descr="C:\Documents and Settings\Administrator\桌面\图形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7888" y="2120900"/>
            <a:ext cx="912812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5" y="416631"/>
            <a:ext cx="729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新能源产业</a:t>
            </a:r>
            <a:r>
              <a:rPr lang="en-US" altLang="zh-CN" sz="2800" dirty="0" smtClean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 smtClean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卓越</a:t>
            </a:r>
            <a:r>
              <a:rPr lang="zh-CN" altLang="en-US" sz="2800" dirty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的绿色智慧能源服务商</a:t>
            </a:r>
            <a:endParaRPr lang="en-US" altLang="zh-CN" sz="2800" dirty="0">
              <a:solidFill>
                <a:srgbClr val="0563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47913" y="5901073"/>
            <a:ext cx="451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煤电化多晶硅联合新能源循环产业链</a:t>
            </a:r>
            <a:endParaRPr lang="en-US" altLang="zh-CN" dirty="0">
              <a:solidFill>
                <a:srgbClr val="0563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777186" y="4881904"/>
            <a:ext cx="5331514" cy="723916"/>
            <a:chOff x="498644" y="4212060"/>
            <a:chExt cx="4458951" cy="605441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98644" y="4255706"/>
              <a:ext cx="378867" cy="355907"/>
            </a:xfrm>
            <a:custGeom>
              <a:avLst/>
              <a:gdLst>
                <a:gd name="T0" fmla="*/ 40 w 128"/>
                <a:gd name="T1" fmla="*/ 120 h 120"/>
                <a:gd name="T2" fmla="*/ 12 w 128"/>
                <a:gd name="T3" fmla="*/ 108 h 120"/>
                <a:gd name="T4" fmla="*/ 0 w 128"/>
                <a:gd name="T5" fmla="*/ 80 h 120"/>
                <a:gd name="T6" fmla="*/ 12 w 128"/>
                <a:gd name="T7" fmla="*/ 52 h 120"/>
                <a:gd name="T8" fmla="*/ 58 w 128"/>
                <a:gd name="T9" fmla="*/ 2 h 120"/>
                <a:gd name="T10" fmla="*/ 64 w 128"/>
                <a:gd name="T11" fmla="*/ 8 h 120"/>
                <a:gd name="T12" fmla="*/ 17 w 128"/>
                <a:gd name="T13" fmla="*/ 57 h 120"/>
                <a:gd name="T14" fmla="*/ 8 w 128"/>
                <a:gd name="T15" fmla="*/ 80 h 120"/>
                <a:gd name="T16" fmla="*/ 17 w 128"/>
                <a:gd name="T17" fmla="*/ 103 h 120"/>
                <a:gd name="T18" fmla="*/ 40 w 128"/>
                <a:gd name="T19" fmla="*/ 112 h 120"/>
                <a:gd name="T20" fmla="*/ 63 w 128"/>
                <a:gd name="T21" fmla="*/ 103 h 120"/>
                <a:gd name="T22" fmla="*/ 113 w 128"/>
                <a:gd name="T23" fmla="*/ 49 h 120"/>
                <a:gd name="T24" fmla="*/ 120 w 128"/>
                <a:gd name="T25" fmla="*/ 32 h 120"/>
                <a:gd name="T26" fmla="*/ 113 w 128"/>
                <a:gd name="T27" fmla="*/ 15 h 120"/>
                <a:gd name="T28" fmla="*/ 96 w 128"/>
                <a:gd name="T29" fmla="*/ 8 h 120"/>
                <a:gd name="T30" fmla="*/ 79 w 128"/>
                <a:gd name="T31" fmla="*/ 15 h 120"/>
                <a:gd name="T32" fmla="*/ 29 w 128"/>
                <a:gd name="T33" fmla="*/ 69 h 120"/>
                <a:gd name="T34" fmla="*/ 29 w 128"/>
                <a:gd name="T35" fmla="*/ 91 h 120"/>
                <a:gd name="T36" fmla="*/ 40 w 128"/>
                <a:gd name="T37" fmla="*/ 96 h 120"/>
                <a:gd name="T38" fmla="*/ 40 w 128"/>
                <a:gd name="T39" fmla="*/ 96 h 120"/>
                <a:gd name="T40" fmla="*/ 51 w 128"/>
                <a:gd name="T41" fmla="*/ 91 h 120"/>
                <a:gd name="T42" fmla="*/ 100 w 128"/>
                <a:gd name="T43" fmla="*/ 41 h 120"/>
                <a:gd name="T44" fmla="*/ 105 w 128"/>
                <a:gd name="T45" fmla="*/ 47 h 120"/>
                <a:gd name="T46" fmla="*/ 57 w 128"/>
                <a:gd name="T47" fmla="*/ 97 h 120"/>
                <a:gd name="T48" fmla="*/ 40 w 128"/>
                <a:gd name="T49" fmla="*/ 104 h 120"/>
                <a:gd name="T50" fmla="*/ 40 w 128"/>
                <a:gd name="T51" fmla="*/ 104 h 120"/>
                <a:gd name="T52" fmla="*/ 23 w 128"/>
                <a:gd name="T53" fmla="*/ 97 h 120"/>
                <a:gd name="T54" fmla="*/ 23 w 128"/>
                <a:gd name="T55" fmla="*/ 63 h 120"/>
                <a:gd name="T56" fmla="*/ 73 w 128"/>
                <a:gd name="T57" fmla="*/ 9 h 120"/>
                <a:gd name="T58" fmla="*/ 96 w 128"/>
                <a:gd name="T59" fmla="*/ 0 h 120"/>
                <a:gd name="T60" fmla="*/ 119 w 128"/>
                <a:gd name="T61" fmla="*/ 9 h 120"/>
                <a:gd name="T62" fmla="*/ 128 w 128"/>
                <a:gd name="T63" fmla="*/ 32 h 120"/>
                <a:gd name="T64" fmla="*/ 119 w 128"/>
                <a:gd name="T65" fmla="*/ 55 h 120"/>
                <a:gd name="T66" fmla="*/ 68 w 128"/>
                <a:gd name="T67" fmla="*/ 108 h 120"/>
                <a:gd name="T68" fmla="*/ 40 w 128"/>
                <a:gd name="T6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20">
                  <a:moveTo>
                    <a:pt x="40" y="120"/>
                  </a:moveTo>
                  <a:cubicBezTo>
                    <a:pt x="29" y="120"/>
                    <a:pt x="19" y="116"/>
                    <a:pt x="12" y="108"/>
                  </a:cubicBezTo>
                  <a:cubicBezTo>
                    <a:pt x="4" y="101"/>
                    <a:pt x="0" y="91"/>
                    <a:pt x="0" y="80"/>
                  </a:cubicBezTo>
                  <a:cubicBezTo>
                    <a:pt x="0" y="69"/>
                    <a:pt x="4" y="59"/>
                    <a:pt x="12" y="5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1" y="63"/>
                    <a:pt x="8" y="71"/>
                    <a:pt x="8" y="80"/>
                  </a:cubicBezTo>
                  <a:cubicBezTo>
                    <a:pt x="8" y="89"/>
                    <a:pt x="11" y="97"/>
                    <a:pt x="17" y="103"/>
                  </a:cubicBezTo>
                  <a:cubicBezTo>
                    <a:pt x="23" y="109"/>
                    <a:pt x="31" y="112"/>
                    <a:pt x="40" y="112"/>
                  </a:cubicBezTo>
                  <a:cubicBezTo>
                    <a:pt x="49" y="112"/>
                    <a:pt x="57" y="109"/>
                    <a:pt x="63" y="103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8" y="44"/>
                    <a:pt x="120" y="38"/>
                    <a:pt x="120" y="32"/>
                  </a:cubicBezTo>
                  <a:cubicBezTo>
                    <a:pt x="120" y="26"/>
                    <a:pt x="118" y="20"/>
                    <a:pt x="113" y="15"/>
                  </a:cubicBezTo>
                  <a:cubicBezTo>
                    <a:pt x="108" y="10"/>
                    <a:pt x="102" y="8"/>
                    <a:pt x="96" y="8"/>
                  </a:cubicBezTo>
                  <a:cubicBezTo>
                    <a:pt x="90" y="8"/>
                    <a:pt x="84" y="10"/>
                    <a:pt x="79" y="15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2" y="75"/>
                    <a:pt x="22" y="85"/>
                    <a:pt x="29" y="91"/>
                  </a:cubicBezTo>
                  <a:cubicBezTo>
                    <a:pt x="32" y="94"/>
                    <a:pt x="36" y="96"/>
                    <a:pt x="40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2" y="102"/>
                    <a:pt x="46" y="104"/>
                    <a:pt x="4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4" y="104"/>
                    <a:pt x="28" y="102"/>
                    <a:pt x="23" y="97"/>
                  </a:cubicBezTo>
                  <a:cubicBezTo>
                    <a:pt x="14" y="88"/>
                    <a:pt x="14" y="72"/>
                    <a:pt x="23" y="6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9" y="3"/>
                    <a:pt x="87" y="0"/>
                    <a:pt x="96" y="0"/>
                  </a:cubicBezTo>
                  <a:cubicBezTo>
                    <a:pt x="105" y="0"/>
                    <a:pt x="113" y="3"/>
                    <a:pt x="119" y="9"/>
                  </a:cubicBezTo>
                  <a:cubicBezTo>
                    <a:pt x="125" y="15"/>
                    <a:pt x="128" y="23"/>
                    <a:pt x="128" y="32"/>
                  </a:cubicBezTo>
                  <a:cubicBezTo>
                    <a:pt x="128" y="41"/>
                    <a:pt x="125" y="49"/>
                    <a:pt x="119" y="55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1" y="116"/>
                    <a:pt x="51" y="120"/>
                    <a:pt x="40" y="120"/>
                  </a:cubicBezTo>
                </a:path>
              </a:pathLst>
            </a:custGeom>
            <a:solidFill>
              <a:srgbClr val="394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60877" y="4212060"/>
              <a:ext cx="3996718" cy="605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年新能源产业集团在香港上市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en-US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新特</a:t>
              </a:r>
              <a:endParaRPr lang="en-US" altLang="zh-CN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b="1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能源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</a:t>
              </a: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01799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14"/>
          <p:cNvGrpSpPr/>
          <p:nvPr/>
        </p:nvGrpSpPr>
        <p:grpSpPr>
          <a:xfrm>
            <a:off x="719688" y="3711435"/>
            <a:ext cx="5041924" cy="723916"/>
            <a:chOff x="511271" y="3572996"/>
            <a:chExt cx="4367095" cy="653106"/>
          </a:xfrm>
        </p:grpSpPr>
        <p:grpSp>
          <p:nvGrpSpPr>
            <p:cNvPr id="7" name="组合 15"/>
            <p:cNvGrpSpPr/>
            <p:nvPr/>
          </p:nvGrpSpPr>
          <p:grpSpPr>
            <a:xfrm>
              <a:off x="511271" y="3653817"/>
              <a:ext cx="378868" cy="335242"/>
              <a:chOff x="3889375" y="3302000"/>
              <a:chExt cx="261938" cy="231776"/>
            </a:xfrm>
            <a:solidFill>
              <a:srgbClr val="394A57"/>
            </a:solidFill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956050" y="3354388"/>
                <a:ext cx="57150" cy="98425"/>
              </a:xfrm>
              <a:custGeom>
                <a:avLst/>
                <a:gdLst>
                  <a:gd name="T0" fmla="*/ 36 w 36"/>
                  <a:gd name="T1" fmla="*/ 62 h 62"/>
                  <a:gd name="T2" fmla="*/ 10 w 36"/>
                  <a:gd name="T3" fmla="*/ 62 h 62"/>
                  <a:gd name="T4" fmla="*/ 10 w 36"/>
                  <a:gd name="T5" fmla="*/ 52 h 62"/>
                  <a:gd name="T6" fmla="*/ 25 w 36"/>
                  <a:gd name="T7" fmla="*/ 52 h 62"/>
                  <a:gd name="T8" fmla="*/ 25 w 36"/>
                  <a:gd name="T9" fmla="*/ 10 h 62"/>
                  <a:gd name="T10" fmla="*/ 0 w 36"/>
                  <a:gd name="T11" fmla="*/ 10 h 62"/>
                  <a:gd name="T12" fmla="*/ 0 w 36"/>
                  <a:gd name="T13" fmla="*/ 0 h 62"/>
                  <a:gd name="T14" fmla="*/ 36 w 36"/>
                  <a:gd name="T15" fmla="*/ 0 h 62"/>
                  <a:gd name="T16" fmla="*/ 36 w 36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2">
                    <a:moveTo>
                      <a:pt x="36" y="62"/>
                    </a:moveTo>
                    <a:lnTo>
                      <a:pt x="10" y="62"/>
                    </a:lnTo>
                    <a:lnTo>
                      <a:pt x="10" y="52"/>
                    </a:lnTo>
                    <a:lnTo>
                      <a:pt x="25" y="52"/>
                    </a:lnTo>
                    <a:lnTo>
                      <a:pt x="2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4002088" y="3302000"/>
                <a:ext cx="149225" cy="203200"/>
              </a:xfrm>
              <a:custGeom>
                <a:avLst/>
                <a:gdLst>
                  <a:gd name="T0" fmla="*/ 94 w 94"/>
                  <a:gd name="T1" fmla="*/ 128 h 128"/>
                  <a:gd name="T2" fmla="*/ 0 w 94"/>
                  <a:gd name="T3" fmla="*/ 95 h 128"/>
                  <a:gd name="T4" fmla="*/ 3 w 94"/>
                  <a:gd name="T5" fmla="*/ 85 h 128"/>
                  <a:gd name="T6" fmla="*/ 84 w 94"/>
                  <a:gd name="T7" fmla="*/ 113 h 128"/>
                  <a:gd name="T8" fmla="*/ 84 w 94"/>
                  <a:gd name="T9" fmla="*/ 15 h 128"/>
                  <a:gd name="T10" fmla="*/ 3 w 94"/>
                  <a:gd name="T11" fmla="*/ 43 h 128"/>
                  <a:gd name="T12" fmla="*/ 0 w 94"/>
                  <a:gd name="T13" fmla="*/ 33 h 128"/>
                  <a:gd name="T14" fmla="*/ 94 w 94"/>
                  <a:gd name="T15" fmla="*/ 0 h 128"/>
                  <a:gd name="T16" fmla="*/ 94 w 94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28">
                    <a:moveTo>
                      <a:pt x="94" y="128"/>
                    </a:moveTo>
                    <a:lnTo>
                      <a:pt x="0" y="95"/>
                    </a:lnTo>
                    <a:lnTo>
                      <a:pt x="3" y="85"/>
                    </a:lnTo>
                    <a:lnTo>
                      <a:pt x="84" y="113"/>
                    </a:lnTo>
                    <a:lnTo>
                      <a:pt x="84" y="15"/>
                    </a:lnTo>
                    <a:lnTo>
                      <a:pt x="3" y="43"/>
                    </a:lnTo>
                    <a:lnTo>
                      <a:pt x="0" y="33"/>
                    </a:lnTo>
                    <a:lnTo>
                      <a:pt x="94" y="0"/>
                    </a:lnTo>
                    <a:lnTo>
                      <a:pt x="94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035425" y="3352800"/>
                <a:ext cx="77787" cy="42863"/>
              </a:xfrm>
              <a:custGeom>
                <a:avLst/>
                <a:gdLst>
                  <a:gd name="T0" fmla="*/ 2 w 49"/>
                  <a:gd name="T1" fmla="*/ 27 h 27"/>
                  <a:gd name="T2" fmla="*/ 0 w 49"/>
                  <a:gd name="T3" fmla="*/ 17 h 27"/>
                  <a:gd name="T4" fmla="*/ 46 w 49"/>
                  <a:gd name="T5" fmla="*/ 0 h 27"/>
                  <a:gd name="T6" fmla="*/ 49 w 49"/>
                  <a:gd name="T7" fmla="*/ 9 h 27"/>
                  <a:gd name="T8" fmla="*/ 2 w 4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7">
                    <a:moveTo>
                      <a:pt x="2" y="27"/>
                    </a:moveTo>
                    <a:lnTo>
                      <a:pt x="0" y="17"/>
                    </a:lnTo>
                    <a:lnTo>
                      <a:pt x="46" y="0"/>
                    </a:lnTo>
                    <a:lnTo>
                      <a:pt x="49" y="9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>
                <a:spLocks noEditPoints="1"/>
              </p:cNvSpPr>
              <p:nvPr/>
            </p:nvSpPr>
            <p:spPr bwMode="auto">
              <a:xfrm>
                <a:off x="3889375" y="3354388"/>
                <a:ext cx="49212" cy="98425"/>
              </a:xfrm>
              <a:custGeom>
                <a:avLst/>
                <a:gdLst>
                  <a:gd name="T0" fmla="*/ 31 w 31"/>
                  <a:gd name="T1" fmla="*/ 62 h 62"/>
                  <a:gd name="T2" fmla="*/ 0 w 31"/>
                  <a:gd name="T3" fmla="*/ 62 h 62"/>
                  <a:gd name="T4" fmla="*/ 0 w 31"/>
                  <a:gd name="T5" fmla="*/ 0 h 62"/>
                  <a:gd name="T6" fmla="*/ 31 w 31"/>
                  <a:gd name="T7" fmla="*/ 0 h 62"/>
                  <a:gd name="T8" fmla="*/ 31 w 31"/>
                  <a:gd name="T9" fmla="*/ 62 h 62"/>
                  <a:gd name="T10" fmla="*/ 11 w 31"/>
                  <a:gd name="T11" fmla="*/ 52 h 62"/>
                  <a:gd name="T12" fmla="*/ 21 w 31"/>
                  <a:gd name="T13" fmla="*/ 52 h 62"/>
                  <a:gd name="T14" fmla="*/ 21 w 31"/>
                  <a:gd name="T15" fmla="*/ 10 h 62"/>
                  <a:gd name="T16" fmla="*/ 11 w 31"/>
                  <a:gd name="T17" fmla="*/ 10 h 62"/>
                  <a:gd name="T18" fmla="*/ 11 w 31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62">
                    <a:moveTo>
                      <a:pt x="3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62"/>
                    </a:lnTo>
                    <a:close/>
                    <a:moveTo>
                      <a:pt x="11" y="52"/>
                    </a:moveTo>
                    <a:lnTo>
                      <a:pt x="21" y="52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3922713" y="3468688"/>
                <a:ext cx="80962" cy="65088"/>
              </a:xfrm>
              <a:custGeom>
                <a:avLst/>
                <a:gdLst>
                  <a:gd name="T0" fmla="*/ 16 w 40"/>
                  <a:gd name="T1" fmla="*/ 32 h 32"/>
                  <a:gd name="T2" fmla="*/ 0 w 40"/>
                  <a:gd name="T3" fmla="*/ 16 h 32"/>
                  <a:gd name="T4" fmla="*/ 0 w 40"/>
                  <a:gd name="T5" fmla="*/ 0 h 32"/>
                  <a:gd name="T6" fmla="*/ 8 w 40"/>
                  <a:gd name="T7" fmla="*/ 0 h 32"/>
                  <a:gd name="T8" fmla="*/ 8 w 40"/>
                  <a:gd name="T9" fmla="*/ 16 h 32"/>
                  <a:gd name="T10" fmla="*/ 16 w 40"/>
                  <a:gd name="T11" fmla="*/ 24 h 32"/>
                  <a:gd name="T12" fmla="*/ 24 w 40"/>
                  <a:gd name="T13" fmla="*/ 16 h 32"/>
                  <a:gd name="T14" fmla="*/ 24 w 40"/>
                  <a:gd name="T15" fmla="*/ 0 h 32"/>
                  <a:gd name="T16" fmla="*/ 40 w 40"/>
                  <a:gd name="T17" fmla="*/ 0 h 32"/>
                  <a:gd name="T18" fmla="*/ 40 w 40"/>
                  <a:gd name="T19" fmla="*/ 8 h 32"/>
                  <a:gd name="T20" fmla="*/ 32 w 40"/>
                  <a:gd name="T21" fmla="*/ 8 h 32"/>
                  <a:gd name="T22" fmla="*/ 32 w 40"/>
                  <a:gd name="T23" fmla="*/ 16 h 32"/>
                  <a:gd name="T24" fmla="*/ 16 w 40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960876" y="3572996"/>
              <a:ext cx="3917490" cy="653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大功率光伏逆变器累计出货超过</a:t>
              </a:r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10GW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，国内</a:t>
              </a: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第二</a:t>
              </a:r>
              <a:endPara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22"/>
          <p:cNvGrpSpPr/>
          <p:nvPr/>
        </p:nvGrpSpPr>
        <p:grpSpPr>
          <a:xfrm>
            <a:off x="719687" y="2558024"/>
            <a:ext cx="5239155" cy="794064"/>
            <a:chOff x="510124" y="2942906"/>
            <a:chExt cx="4702192" cy="794591"/>
          </a:xfrm>
        </p:grpSpPr>
        <p:grpSp>
          <p:nvGrpSpPr>
            <p:cNvPr id="9" name="组合 23"/>
            <p:cNvGrpSpPr/>
            <p:nvPr/>
          </p:nvGrpSpPr>
          <p:grpSpPr>
            <a:xfrm>
              <a:off x="510124" y="3012016"/>
              <a:ext cx="355907" cy="376572"/>
              <a:chOff x="5908675" y="1281113"/>
              <a:chExt cx="246063" cy="260350"/>
            </a:xfrm>
            <a:solidFill>
              <a:srgbClr val="394A57"/>
            </a:solidFill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6024563" y="1320800"/>
                <a:ext cx="15875" cy="1635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5908675" y="1501775"/>
                <a:ext cx="131762" cy="39688"/>
              </a:xfrm>
              <a:custGeom>
                <a:avLst/>
                <a:gdLst>
                  <a:gd name="T0" fmla="*/ 64 w 64"/>
                  <a:gd name="T1" fmla="*/ 20 h 20"/>
                  <a:gd name="T2" fmla="*/ 56 w 64"/>
                  <a:gd name="T3" fmla="*/ 20 h 20"/>
                  <a:gd name="T4" fmla="*/ 44 w 64"/>
                  <a:gd name="T5" fmla="*/ 8 h 20"/>
                  <a:gd name="T6" fmla="*/ 0 w 64"/>
                  <a:gd name="T7" fmla="*/ 8 h 20"/>
                  <a:gd name="T8" fmla="*/ 0 w 64"/>
                  <a:gd name="T9" fmla="*/ 0 h 20"/>
                  <a:gd name="T10" fmla="*/ 44 w 64"/>
                  <a:gd name="T11" fmla="*/ 0 h 20"/>
                  <a:gd name="T12" fmla="*/ 64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64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6024563" y="1501775"/>
                <a:ext cx="130175" cy="39688"/>
              </a:xfrm>
              <a:custGeom>
                <a:avLst/>
                <a:gdLst>
                  <a:gd name="T0" fmla="*/ 8 w 64"/>
                  <a:gd name="T1" fmla="*/ 20 h 20"/>
                  <a:gd name="T2" fmla="*/ 0 w 64"/>
                  <a:gd name="T3" fmla="*/ 20 h 20"/>
                  <a:gd name="T4" fmla="*/ 20 w 64"/>
                  <a:gd name="T5" fmla="*/ 0 h 20"/>
                  <a:gd name="T6" fmla="*/ 64 w 64"/>
                  <a:gd name="T7" fmla="*/ 0 h 20"/>
                  <a:gd name="T8" fmla="*/ 64 w 64"/>
                  <a:gd name="T9" fmla="*/ 8 h 20"/>
                  <a:gd name="T10" fmla="*/ 20 w 64"/>
                  <a:gd name="T11" fmla="*/ 8 h 20"/>
                  <a:gd name="T12" fmla="*/ 8 w 6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0">
                    <a:moveTo>
                      <a:pt x="8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5908675" y="1281113"/>
                <a:ext cx="131762" cy="203200"/>
              </a:xfrm>
              <a:custGeom>
                <a:avLst/>
                <a:gdLst>
                  <a:gd name="T0" fmla="*/ 48 w 64"/>
                  <a:gd name="T1" fmla="*/ 100 h 100"/>
                  <a:gd name="T2" fmla="*/ 0 w 64"/>
                  <a:gd name="T3" fmla="*/ 100 h 100"/>
                  <a:gd name="T4" fmla="*/ 0 w 64"/>
                  <a:gd name="T5" fmla="*/ 0 h 100"/>
                  <a:gd name="T6" fmla="*/ 44 w 64"/>
                  <a:gd name="T7" fmla="*/ 0 h 100"/>
                  <a:gd name="T8" fmla="*/ 64 w 64"/>
                  <a:gd name="T9" fmla="*/ 20 h 100"/>
                  <a:gd name="T10" fmla="*/ 56 w 64"/>
                  <a:gd name="T11" fmla="*/ 20 h 100"/>
                  <a:gd name="T12" fmla="*/ 44 w 64"/>
                  <a:gd name="T13" fmla="*/ 8 h 100"/>
                  <a:gd name="T14" fmla="*/ 8 w 64"/>
                  <a:gd name="T15" fmla="*/ 8 h 100"/>
                  <a:gd name="T16" fmla="*/ 8 w 64"/>
                  <a:gd name="T17" fmla="*/ 92 h 100"/>
                  <a:gd name="T18" fmla="*/ 48 w 64"/>
                  <a:gd name="T19" fmla="*/ 92 h 100"/>
                  <a:gd name="T20" fmla="*/ 48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48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4" y="9"/>
                      <a:pt x="6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3"/>
                      <a:pt x="51" y="8"/>
                      <a:pt x="4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8" y="92"/>
                      <a:pt x="48" y="92"/>
                      <a:pt x="48" y="92"/>
                    </a:cubicBezTo>
                    <a:lnTo>
                      <a:pt x="4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6024563" y="1281113"/>
                <a:ext cx="130175" cy="203200"/>
              </a:xfrm>
              <a:custGeom>
                <a:avLst/>
                <a:gdLst>
                  <a:gd name="T0" fmla="*/ 64 w 64"/>
                  <a:gd name="T1" fmla="*/ 100 h 100"/>
                  <a:gd name="T2" fmla="*/ 16 w 64"/>
                  <a:gd name="T3" fmla="*/ 100 h 100"/>
                  <a:gd name="T4" fmla="*/ 16 w 64"/>
                  <a:gd name="T5" fmla="*/ 92 h 100"/>
                  <a:gd name="T6" fmla="*/ 56 w 64"/>
                  <a:gd name="T7" fmla="*/ 92 h 100"/>
                  <a:gd name="T8" fmla="*/ 56 w 64"/>
                  <a:gd name="T9" fmla="*/ 8 h 100"/>
                  <a:gd name="T10" fmla="*/ 20 w 64"/>
                  <a:gd name="T11" fmla="*/ 8 h 100"/>
                  <a:gd name="T12" fmla="*/ 8 w 64"/>
                  <a:gd name="T13" fmla="*/ 20 h 100"/>
                  <a:gd name="T14" fmla="*/ 0 w 64"/>
                  <a:gd name="T15" fmla="*/ 20 h 100"/>
                  <a:gd name="T16" fmla="*/ 20 w 64"/>
                  <a:gd name="T17" fmla="*/ 0 h 100"/>
                  <a:gd name="T18" fmla="*/ 64 w 64"/>
                  <a:gd name="T19" fmla="*/ 0 h 100"/>
                  <a:gd name="T20" fmla="*/ 64 w 64"/>
                  <a:gd name="T2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0">
                    <a:moveTo>
                      <a:pt x="64" y="100"/>
                    </a:move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64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60877" y="2942906"/>
              <a:ext cx="4251439" cy="794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承接</a:t>
              </a: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5000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多座离并网风电、光伏项目，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装机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容量超过</a:t>
              </a: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6GW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</a:t>
              </a:r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EPC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容量全球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第一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30"/>
          <p:cNvGrpSpPr/>
          <p:nvPr/>
        </p:nvGrpSpPr>
        <p:grpSpPr>
          <a:xfrm>
            <a:off x="719686" y="1582073"/>
            <a:ext cx="5239156" cy="443198"/>
            <a:chOff x="503234" y="2044422"/>
            <a:chExt cx="4748191" cy="464127"/>
          </a:xfrm>
        </p:grpSpPr>
        <p:grpSp>
          <p:nvGrpSpPr>
            <p:cNvPr id="12" name="组合 31"/>
            <p:cNvGrpSpPr/>
            <p:nvPr/>
          </p:nvGrpSpPr>
          <p:grpSpPr>
            <a:xfrm>
              <a:off x="503234" y="2108382"/>
              <a:ext cx="371979" cy="371970"/>
              <a:chOff x="5903910" y="4632326"/>
              <a:chExt cx="257175" cy="257169"/>
            </a:xfrm>
            <a:solidFill>
              <a:srgbClr val="394A57"/>
            </a:solidFill>
          </p:grpSpPr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5934075" y="4783132"/>
                <a:ext cx="195262" cy="106363"/>
              </a:xfrm>
              <a:custGeom>
                <a:avLst/>
                <a:gdLst>
                  <a:gd name="T0" fmla="*/ 123 w 123"/>
                  <a:gd name="T1" fmla="*/ 67 h 67"/>
                  <a:gd name="T2" fmla="*/ 0 w 123"/>
                  <a:gd name="T3" fmla="*/ 67 h 67"/>
                  <a:gd name="T4" fmla="*/ 0 w 123"/>
                  <a:gd name="T5" fmla="*/ 0 h 67"/>
                  <a:gd name="T6" fmla="*/ 10 w 123"/>
                  <a:gd name="T7" fmla="*/ 0 h 67"/>
                  <a:gd name="T8" fmla="*/ 10 w 123"/>
                  <a:gd name="T9" fmla="*/ 57 h 67"/>
                  <a:gd name="T10" fmla="*/ 113 w 123"/>
                  <a:gd name="T11" fmla="*/ 57 h 67"/>
                  <a:gd name="T12" fmla="*/ 113 w 123"/>
                  <a:gd name="T13" fmla="*/ 0 h 67"/>
                  <a:gd name="T14" fmla="*/ 123 w 123"/>
                  <a:gd name="T15" fmla="*/ 0 h 67"/>
                  <a:gd name="T16" fmla="*/ 123 w 123"/>
                  <a:gd name="T1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67">
                    <a:moveTo>
                      <a:pt x="123" y="67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57"/>
                    </a:lnTo>
                    <a:lnTo>
                      <a:pt x="113" y="57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7"/>
              <p:cNvSpPr>
                <a:spLocks/>
              </p:cNvSpPr>
              <p:nvPr/>
            </p:nvSpPr>
            <p:spPr bwMode="auto">
              <a:xfrm>
                <a:off x="5903910" y="4632326"/>
                <a:ext cx="257175" cy="149225"/>
              </a:xfrm>
              <a:custGeom>
                <a:avLst/>
                <a:gdLst>
                  <a:gd name="T0" fmla="*/ 154 w 162"/>
                  <a:gd name="T1" fmla="*/ 94 h 94"/>
                  <a:gd name="T2" fmla="*/ 81 w 162"/>
                  <a:gd name="T3" fmla="*/ 15 h 94"/>
                  <a:gd name="T4" fmla="*/ 7 w 162"/>
                  <a:gd name="T5" fmla="*/ 94 h 94"/>
                  <a:gd name="T6" fmla="*/ 0 w 162"/>
                  <a:gd name="T7" fmla="*/ 86 h 94"/>
                  <a:gd name="T8" fmla="*/ 81 w 162"/>
                  <a:gd name="T9" fmla="*/ 0 h 94"/>
                  <a:gd name="T10" fmla="*/ 162 w 162"/>
                  <a:gd name="T11" fmla="*/ 86 h 94"/>
                  <a:gd name="T12" fmla="*/ 154 w 162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94">
                    <a:moveTo>
                      <a:pt x="154" y="94"/>
                    </a:moveTo>
                    <a:lnTo>
                      <a:pt x="81" y="15"/>
                    </a:lnTo>
                    <a:lnTo>
                      <a:pt x="7" y="94"/>
                    </a:lnTo>
                    <a:lnTo>
                      <a:pt x="0" y="86"/>
                    </a:lnTo>
                    <a:lnTo>
                      <a:pt x="81" y="0"/>
                    </a:lnTo>
                    <a:lnTo>
                      <a:pt x="162" y="86"/>
                    </a:lnTo>
                    <a:lnTo>
                      <a:pt x="154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8"/>
              <p:cNvSpPr>
                <a:spLocks/>
              </p:cNvSpPr>
              <p:nvPr/>
            </p:nvSpPr>
            <p:spPr bwMode="auto">
              <a:xfrm>
                <a:off x="5999157" y="4783136"/>
                <a:ext cx="65087" cy="73025"/>
              </a:xfrm>
              <a:custGeom>
                <a:avLst/>
                <a:gdLst>
                  <a:gd name="T0" fmla="*/ 41 w 41"/>
                  <a:gd name="T1" fmla="*/ 46 h 46"/>
                  <a:gd name="T2" fmla="*/ 31 w 41"/>
                  <a:gd name="T3" fmla="*/ 46 h 46"/>
                  <a:gd name="T4" fmla="*/ 31 w 41"/>
                  <a:gd name="T5" fmla="*/ 10 h 46"/>
                  <a:gd name="T6" fmla="*/ 10 w 41"/>
                  <a:gd name="T7" fmla="*/ 10 h 46"/>
                  <a:gd name="T8" fmla="*/ 10 w 41"/>
                  <a:gd name="T9" fmla="*/ 46 h 46"/>
                  <a:gd name="T10" fmla="*/ 0 w 41"/>
                  <a:gd name="T11" fmla="*/ 46 h 46"/>
                  <a:gd name="T12" fmla="*/ 0 w 41"/>
                  <a:gd name="T13" fmla="*/ 0 h 46"/>
                  <a:gd name="T14" fmla="*/ 41 w 41"/>
                  <a:gd name="T15" fmla="*/ 0 h 46"/>
                  <a:gd name="T16" fmla="*/ 41 w 41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46"/>
                    </a:moveTo>
                    <a:lnTo>
                      <a:pt x="31" y="46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6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5999158" y="4702175"/>
                <a:ext cx="65087" cy="65088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51090" y="2044422"/>
              <a:ext cx="4300335" cy="464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多晶硅产量约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万吨，国内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第二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，全球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第七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1" y="951407"/>
            <a:ext cx="5824578" cy="49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3979029" y="2967626"/>
            <a:ext cx="958941" cy="1494328"/>
            <a:chOff x="5852022" y="4485239"/>
            <a:chExt cx="958941" cy="1494328"/>
          </a:xfrm>
        </p:grpSpPr>
        <p:sp>
          <p:nvSpPr>
            <p:cNvPr id="5" name="Oval 26"/>
            <p:cNvSpPr>
              <a:spLocks noChangeArrowheads="1"/>
            </p:cNvSpPr>
            <p:nvPr/>
          </p:nvSpPr>
          <p:spPr bwMode="gray">
            <a:xfrm>
              <a:off x="5856784" y="5376317"/>
              <a:ext cx="930275" cy="257175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5852022" y="4485239"/>
              <a:ext cx="930275" cy="1116906"/>
            </a:xfrm>
            <a:prstGeom prst="can">
              <a:avLst>
                <a:gd name="adj" fmla="val 30022"/>
              </a:avLst>
            </a:prstGeom>
            <a:gradFill>
              <a:gsLst>
                <a:gs pos="100000">
                  <a:srgbClr val="2676FF">
                    <a:lumMod val="60000"/>
                    <a:lumOff val="40000"/>
                  </a:srgbClr>
                </a:gs>
                <a:gs pos="0">
                  <a:srgbClr val="2676FF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5872702" y="4980750"/>
              <a:ext cx="9382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500MW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5856783" y="5666830"/>
              <a:ext cx="93821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2012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>
          <a:xfrm>
            <a:off x="2652558" y="3037450"/>
            <a:ext cx="970169" cy="1047081"/>
            <a:chOff x="4637583" y="4745161"/>
            <a:chExt cx="970169" cy="1047081"/>
          </a:xfrm>
        </p:grpSpPr>
        <p:grpSp>
          <p:nvGrpSpPr>
            <p:cNvPr id="4" name="组合 14"/>
            <p:cNvGrpSpPr/>
            <p:nvPr/>
          </p:nvGrpSpPr>
          <p:grpSpPr>
            <a:xfrm>
              <a:off x="4662194" y="4745161"/>
              <a:ext cx="934240" cy="694656"/>
              <a:chOff x="4662194" y="4745161"/>
              <a:chExt cx="934240" cy="694656"/>
            </a:xfrm>
          </p:grpSpPr>
          <p:sp>
            <p:nvSpPr>
              <p:cNvPr id="20" name="Oval 23"/>
              <p:cNvSpPr>
                <a:spLocks noChangeArrowheads="1"/>
              </p:cNvSpPr>
              <p:nvPr/>
            </p:nvSpPr>
            <p:spPr bwMode="gray">
              <a:xfrm>
                <a:off x="4662194" y="5215684"/>
                <a:ext cx="931066" cy="220965"/>
              </a:xfrm>
              <a:prstGeom prst="ellipse">
                <a:avLst/>
              </a:prstGeom>
              <a:solidFill>
                <a:srgbClr val="FF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17" name="AutoShape 35"/>
              <p:cNvSpPr>
                <a:spLocks noChangeArrowheads="1"/>
              </p:cNvSpPr>
              <p:nvPr/>
            </p:nvSpPr>
            <p:spPr bwMode="ltGray">
              <a:xfrm>
                <a:off x="4666159" y="4745161"/>
                <a:ext cx="930275" cy="694656"/>
              </a:xfrm>
              <a:prstGeom prst="can">
                <a:avLst>
                  <a:gd name="adj" fmla="val 26948"/>
                </a:avLst>
              </a:prstGeom>
              <a:gradFill>
                <a:gsLst>
                  <a:gs pos="100000">
                    <a:srgbClr val="2676FF">
                      <a:lumMod val="60000"/>
                      <a:lumOff val="40000"/>
                    </a:srgbClr>
                  </a:gs>
                  <a:gs pos="0">
                    <a:srgbClr val="2676FF"/>
                  </a:gs>
                </a:gsLst>
                <a:lin ang="16200000" scaled="0"/>
              </a:gradFill>
              <a:ln w="317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eaVert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4682487" y="5022633"/>
              <a:ext cx="9252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200MW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4637583" y="5479505"/>
              <a:ext cx="938213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2011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22"/>
          <p:cNvGrpSpPr/>
          <p:nvPr/>
        </p:nvGrpSpPr>
        <p:grpSpPr>
          <a:xfrm>
            <a:off x="1393217" y="3037450"/>
            <a:ext cx="938215" cy="735539"/>
            <a:chOff x="3494583" y="4870573"/>
            <a:chExt cx="938215" cy="735539"/>
          </a:xfrm>
        </p:grpSpPr>
        <p:grpSp>
          <p:nvGrpSpPr>
            <p:cNvPr id="10" name="组合 23"/>
            <p:cNvGrpSpPr/>
            <p:nvPr/>
          </p:nvGrpSpPr>
          <p:grpSpPr>
            <a:xfrm>
              <a:off x="3501731" y="4870573"/>
              <a:ext cx="931067" cy="339053"/>
              <a:chOff x="3501731" y="4870573"/>
              <a:chExt cx="931067" cy="339053"/>
            </a:xfrm>
          </p:grpSpPr>
          <p:sp>
            <p:nvSpPr>
              <p:cNvPr id="29" name="Oval 30"/>
              <p:cNvSpPr>
                <a:spLocks noChangeArrowheads="1"/>
              </p:cNvSpPr>
              <p:nvPr/>
            </p:nvSpPr>
            <p:spPr bwMode="gray">
              <a:xfrm>
                <a:off x="3501731" y="5022562"/>
                <a:ext cx="931067" cy="187064"/>
              </a:xfrm>
              <a:prstGeom prst="ellipse">
                <a:avLst/>
              </a:prstGeom>
              <a:solidFill>
                <a:srgbClr val="FF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  <p:sp>
            <p:nvSpPr>
              <p:cNvPr id="26" name="AutoShape 34"/>
              <p:cNvSpPr>
                <a:spLocks noChangeArrowheads="1"/>
              </p:cNvSpPr>
              <p:nvPr/>
            </p:nvSpPr>
            <p:spPr bwMode="gray">
              <a:xfrm>
                <a:off x="3502522" y="4870573"/>
                <a:ext cx="930275" cy="337469"/>
              </a:xfrm>
              <a:prstGeom prst="can">
                <a:avLst>
                  <a:gd name="adj" fmla="val 30417"/>
                </a:avLst>
              </a:prstGeom>
              <a:gradFill>
                <a:gsLst>
                  <a:gs pos="100000">
                    <a:srgbClr val="2676FF">
                      <a:lumMod val="60000"/>
                      <a:lumOff val="40000"/>
                    </a:srgbClr>
                  </a:gs>
                  <a:gs pos="0">
                    <a:srgbClr val="2676FF"/>
                  </a:gs>
                </a:gsLst>
                <a:lin ang="16200000" scaled="0"/>
              </a:gradFill>
              <a:ln w="3175" cap="flat" cmpd="sng" algn="ctr">
                <a:noFill/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eaVert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552505" y="4910321"/>
              <a:ext cx="805063" cy="369332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80MW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3494583" y="5292180"/>
              <a:ext cx="938213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2010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32"/>
          <p:cNvGrpSpPr/>
          <p:nvPr/>
        </p:nvGrpSpPr>
        <p:grpSpPr>
          <a:xfrm>
            <a:off x="5211553" y="2596099"/>
            <a:ext cx="1068806" cy="2272548"/>
            <a:chOff x="7007893" y="3894344"/>
            <a:chExt cx="1068806" cy="227254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7055347" y="5530305"/>
              <a:ext cx="930275" cy="29210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gray">
            <a:xfrm>
              <a:off x="7061697" y="3894344"/>
              <a:ext cx="928687" cy="1865855"/>
            </a:xfrm>
            <a:prstGeom prst="can">
              <a:avLst>
                <a:gd name="adj" fmla="val 26994"/>
              </a:avLst>
            </a:prstGeom>
            <a:gradFill>
              <a:gsLst>
                <a:gs pos="100000">
                  <a:srgbClr val="2676FF">
                    <a:lumMod val="60000"/>
                    <a:lumOff val="40000"/>
                  </a:srgbClr>
                </a:gs>
                <a:gs pos="0">
                  <a:srgbClr val="2676FF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blackWhite">
            <a:xfrm>
              <a:off x="7007893" y="4961228"/>
              <a:ext cx="10553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1500MW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7075735" y="5854155"/>
              <a:ext cx="1000964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2013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83625" y="416631"/>
            <a:ext cx="728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高效可靠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助力逆变器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业务发展</a:t>
            </a:r>
          </a:p>
        </p:txBody>
      </p:sp>
      <p:grpSp>
        <p:nvGrpSpPr>
          <p:cNvPr id="12" name="组合 32"/>
          <p:cNvGrpSpPr/>
          <p:nvPr/>
        </p:nvGrpSpPr>
        <p:grpSpPr>
          <a:xfrm>
            <a:off x="6605490" y="2279533"/>
            <a:ext cx="1075914" cy="3012149"/>
            <a:chOff x="7014647" y="3448400"/>
            <a:chExt cx="1075914" cy="2574854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gray">
            <a:xfrm>
              <a:off x="7055347" y="5530305"/>
              <a:ext cx="930275" cy="29210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gray">
            <a:xfrm>
              <a:off x="7061697" y="3448400"/>
              <a:ext cx="928687" cy="2213234"/>
            </a:xfrm>
            <a:prstGeom prst="can">
              <a:avLst>
                <a:gd name="adj" fmla="val 26994"/>
              </a:avLst>
            </a:prstGeom>
            <a:gradFill>
              <a:gsLst>
                <a:gs pos="100000">
                  <a:srgbClr val="2676FF">
                    <a:lumMod val="60000"/>
                    <a:lumOff val="40000"/>
                  </a:srgbClr>
                </a:gs>
                <a:gs pos="0">
                  <a:srgbClr val="2676FF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blackWhite">
            <a:xfrm>
              <a:off x="7014647" y="4843848"/>
              <a:ext cx="1075914" cy="31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3000MW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7075735" y="5754898"/>
              <a:ext cx="1000964" cy="26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2014</a:t>
              </a:r>
              <a:r>
                <a: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32"/>
          <p:cNvGrpSpPr/>
          <p:nvPr/>
        </p:nvGrpSpPr>
        <p:grpSpPr>
          <a:xfrm>
            <a:off x="7892585" y="1989590"/>
            <a:ext cx="1200736" cy="3302094"/>
            <a:chOff x="6925672" y="3174375"/>
            <a:chExt cx="1200736" cy="2648030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gray">
            <a:xfrm>
              <a:off x="7055347" y="5530305"/>
              <a:ext cx="930275" cy="29210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3" name="AutoShape 33"/>
            <p:cNvSpPr>
              <a:spLocks noChangeArrowheads="1"/>
            </p:cNvSpPr>
            <p:nvPr/>
          </p:nvSpPr>
          <p:spPr bwMode="gray">
            <a:xfrm>
              <a:off x="7061697" y="3174375"/>
              <a:ext cx="928687" cy="2635329"/>
            </a:xfrm>
            <a:prstGeom prst="can">
              <a:avLst>
                <a:gd name="adj" fmla="val 26994"/>
              </a:avLst>
            </a:prstGeom>
            <a:gradFill>
              <a:gsLst>
                <a:gs pos="100000">
                  <a:srgbClr val="2676FF">
                    <a:lumMod val="60000"/>
                    <a:lumOff val="40000"/>
                  </a:srgbClr>
                </a:gs>
                <a:gs pos="0">
                  <a:srgbClr val="2676FF"/>
                </a:gs>
              </a:gsLst>
              <a:lin ang="16200000" scaled="0"/>
            </a:gradFill>
            <a:ln w="3175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54" name="Text Box 40"/>
            <p:cNvSpPr txBox="1">
              <a:spLocks noChangeArrowheads="1"/>
            </p:cNvSpPr>
            <p:nvPr/>
          </p:nvSpPr>
          <p:spPr bwMode="blackWhite">
            <a:xfrm>
              <a:off x="6925672" y="4897961"/>
              <a:ext cx="1200736" cy="285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4000MW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8011147" y="5379855"/>
            <a:ext cx="100096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2015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年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32"/>
          <p:cNvGrpSpPr/>
          <p:nvPr/>
        </p:nvGrpSpPr>
        <p:grpSpPr>
          <a:xfrm>
            <a:off x="9252658" y="1149439"/>
            <a:ext cx="1200736" cy="4544349"/>
            <a:chOff x="6925672" y="2971960"/>
            <a:chExt cx="1200736" cy="2850445"/>
          </a:xfrm>
        </p:grpSpPr>
        <p:sp>
          <p:nvSpPr>
            <p:cNvPr id="60" name="Oval 32"/>
            <p:cNvSpPr>
              <a:spLocks noChangeArrowheads="1"/>
            </p:cNvSpPr>
            <p:nvPr/>
          </p:nvSpPr>
          <p:spPr bwMode="gray">
            <a:xfrm>
              <a:off x="7055347" y="5530305"/>
              <a:ext cx="930275" cy="29210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61" name="AutoShape 33"/>
            <p:cNvSpPr>
              <a:spLocks noChangeArrowheads="1"/>
            </p:cNvSpPr>
            <p:nvPr/>
          </p:nvSpPr>
          <p:spPr bwMode="gray">
            <a:xfrm>
              <a:off x="7061697" y="2971960"/>
              <a:ext cx="928687" cy="2837744"/>
            </a:xfrm>
            <a:prstGeom prst="can">
              <a:avLst>
                <a:gd name="adj" fmla="val 26994"/>
              </a:avLst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eaVert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62" name="Text Box 40"/>
            <p:cNvSpPr txBox="1">
              <a:spLocks noChangeArrowheads="1"/>
            </p:cNvSpPr>
            <p:nvPr/>
          </p:nvSpPr>
          <p:spPr bwMode="blackWhite">
            <a:xfrm>
              <a:off x="6925672" y="4943160"/>
              <a:ext cx="1200736" cy="231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Impact" pitchFamily="34" charset="0"/>
                  <a:ea typeface="微软雅黑" pitchFamily="34" charset="-122"/>
                </a:rPr>
                <a:t>5000M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W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64" name="Rectangle 42"/>
          <p:cNvSpPr>
            <a:spLocks noChangeArrowheads="1"/>
          </p:cNvSpPr>
          <p:nvPr/>
        </p:nvSpPr>
        <p:spPr bwMode="auto">
          <a:xfrm>
            <a:off x="9220200" y="5720935"/>
            <a:ext cx="131444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2016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年（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E</a:t>
            </a:r>
            <a:r>
              <a:rPr kumimoji="0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7D7D7D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53021" y="5585235"/>
            <a:ext cx="4836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563B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特变电工西安电气科技有限公司近年销售业绩</a:t>
            </a:r>
            <a:endParaRPr lang="en-US" altLang="zh-CN" dirty="0">
              <a:solidFill>
                <a:srgbClr val="0563B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53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服务于全球数百座电站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42" y="1200591"/>
            <a:ext cx="2553564" cy="19356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0941" y="3831140"/>
            <a:ext cx="2540864" cy="19411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507490" y="1195102"/>
            <a:ext cx="2565400" cy="19411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07490" y="3831140"/>
            <a:ext cx="2565400" cy="191461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58007" y="3136256"/>
            <a:ext cx="1420582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印度</a:t>
            </a:r>
            <a:r>
              <a:rPr lang="en-US" altLang="zh-CN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79MW</a:t>
            </a: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项目</a:t>
            </a:r>
            <a:endParaRPr lang="en-US" altLang="zh-CN" sz="1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3166" y="5769957"/>
            <a:ext cx="195919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阿尔及利亚</a:t>
            </a:r>
            <a:r>
              <a:rPr lang="en-US" altLang="zh-CN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90MW</a:t>
            </a: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项目</a:t>
            </a:r>
            <a:endParaRPr lang="en-US" altLang="zh-CN" sz="1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73279" y="3136256"/>
            <a:ext cx="187904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巴基斯坦</a:t>
            </a:r>
            <a:r>
              <a:rPr lang="en-US" altLang="zh-CN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100MW</a:t>
            </a: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项目</a:t>
            </a:r>
            <a:endParaRPr lang="en-US" altLang="zh-CN" sz="1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23988" y="5745758"/>
            <a:ext cx="1420582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泰国</a:t>
            </a:r>
            <a:r>
              <a:rPr lang="en-US" altLang="zh-CN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83MW</a:t>
            </a:r>
            <a:r>
              <a:rPr lang="zh-CN" altLang="en-US" sz="14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项目</a:t>
            </a:r>
            <a:endParaRPr lang="en-US" altLang="zh-CN" sz="1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8436" y="453280"/>
            <a:ext cx="360040" cy="36004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3586" y="600312"/>
            <a:ext cx="290264" cy="290264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3626" y="416631"/>
            <a:ext cx="5387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应用于各种恶劣环境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6" descr="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15" y="1121890"/>
            <a:ext cx="267176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天合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88" y="1121890"/>
            <a:ext cx="26828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" descr="高温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0" y="1121890"/>
            <a:ext cx="267176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695447" y="3310658"/>
            <a:ext cx="28289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青海格尔木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30MW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春季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级沙暴</a:t>
            </a: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4518153" y="3310658"/>
            <a:ext cx="321468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阿勒泰地区青河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20MW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冬季最低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-53</a:t>
            </a:r>
            <a:r>
              <a:rPr lang="zh-CN" altLang="en-US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8550406" y="3310658"/>
            <a:ext cx="30178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盐城天合响水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45MW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高盐雾、高湿度</a:t>
            </a:r>
          </a:p>
        </p:txBody>
      </p:sp>
      <p:pic>
        <p:nvPicPr>
          <p:cNvPr id="24" name="图片 9" descr="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0" y="3846719"/>
            <a:ext cx="26717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11"/>
          <p:cNvSpPr>
            <a:spLocks noChangeArrowheads="1"/>
          </p:cNvSpPr>
          <p:nvPr/>
        </p:nvSpPr>
        <p:spPr bwMode="auto">
          <a:xfrm>
            <a:off x="8663912" y="5944888"/>
            <a:ext cx="27908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西藏龙源阿里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10MW: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海拔高达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4500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HK" altLang="en-US" sz="1100" b="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688304" y="5944888"/>
            <a:ext cx="284321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青海乌兰昱辉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20MW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：昼夜温差近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endParaRPr lang="zh-HK" altLang="en-US" sz="1400" b="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14" descr="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34" y="3846719"/>
            <a:ext cx="2701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15"/>
          <p:cNvSpPr>
            <a:spLocks noChangeArrowheads="1"/>
          </p:cNvSpPr>
          <p:nvPr/>
        </p:nvSpPr>
        <p:spPr bwMode="auto">
          <a:xfrm>
            <a:off x="4676109" y="5944888"/>
            <a:ext cx="28987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63" tIns="51581" rIns="103163" bIns="51581">
            <a:spAutoFit/>
          </a:bodyPr>
          <a:lstStyle>
            <a:lvl1pPr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371475"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3714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吐鲁番</a:t>
            </a:r>
            <a:r>
              <a:rPr lang="en-US" altLang="zh-CN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20MW</a:t>
            </a:r>
            <a:r>
              <a:rPr lang="zh-CN" altLang="en-US" sz="1100" b="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项目：夏季地表温度</a:t>
            </a:r>
            <a:r>
              <a:rPr lang="en-US" altLang="zh-CN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1400" b="0" baseline="3000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endParaRPr lang="zh-HK" altLang="en-US" sz="1400" b="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0" descr="青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88" y="3849894"/>
            <a:ext cx="26828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674331" y="2828836"/>
            <a:ext cx="2843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7200" b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sz="7200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612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6" name="矩形 15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204254" y="350022"/>
            <a:ext cx="694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大功率光伏逆变器技术发展趋势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8990" y="1919434"/>
            <a:ext cx="5005680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9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单机功率等级越来越大，效率越来越高</a:t>
            </a:r>
          </a:p>
        </p:txBody>
      </p:sp>
      <p:sp>
        <p:nvSpPr>
          <p:cNvPr id="38" name="矩形 10"/>
          <p:cNvSpPr>
            <a:spLocks noChangeArrowheads="1"/>
          </p:cNvSpPr>
          <p:nvPr/>
        </p:nvSpPr>
        <p:spPr bwMode="auto">
          <a:xfrm>
            <a:off x="6035110" y="1930257"/>
            <a:ext cx="5866827" cy="39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提高效率，提高发电量；降低逆变器单瓦成本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241" y="2642098"/>
            <a:ext cx="5005680" cy="703146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9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逆变器输入输出电压等级越来越高，体积越来越小</a:t>
            </a: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6028535" y="2652922"/>
            <a:ext cx="5873583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降低交直流线损，提高发电量；减小占地面积，降低系统成本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239" y="3644976"/>
            <a:ext cx="5019927" cy="703146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9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多电平拓扑越来越受欢迎，模块化并联趋势越来越明显</a:t>
            </a:r>
          </a:p>
        </p:txBody>
      </p:sp>
      <p:sp>
        <p:nvSpPr>
          <p:cNvPr id="42" name="矩形 10"/>
          <p:cNvSpPr>
            <a:spLocks noChangeArrowheads="1"/>
          </p:cNvSpPr>
          <p:nvPr/>
        </p:nvSpPr>
        <p:spPr bwMode="auto">
          <a:xfrm>
            <a:off x="6032090" y="3674486"/>
            <a:ext cx="5869848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提高效率，提高发电量；提升弱光照效率和电能质量，增强电网适应性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8990" y="4706842"/>
            <a:ext cx="5005680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9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集成化程度越来越高</a:t>
            </a:r>
          </a:p>
        </p:txBody>
      </p:sp>
      <p:sp>
        <p:nvSpPr>
          <p:cNvPr id="44" name="矩形 10"/>
          <p:cNvSpPr>
            <a:spLocks noChangeArrowheads="1"/>
          </p:cNvSpPr>
          <p:nvPr/>
        </p:nvSpPr>
        <p:spPr bwMode="auto">
          <a:xfrm>
            <a:off x="6031174" y="4744243"/>
            <a:ext cx="5849597" cy="6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减少设备种类，简化现场安装调试工作，降低系统成本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3738" y="5503248"/>
            <a:ext cx="5005680" cy="4107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19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防护性能越来越高，户外机应用越来越广泛</a:t>
            </a:r>
          </a:p>
        </p:txBody>
      </p:sp>
      <p:sp>
        <p:nvSpPr>
          <p:cNvPr id="46" name="矩形 10"/>
          <p:cNvSpPr>
            <a:spLocks noChangeArrowheads="1"/>
          </p:cNvSpPr>
          <p:nvPr/>
        </p:nvSpPr>
        <p:spPr bwMode="auto">
          <a:xfrm>
            <a:off x="6045922" y="5521971"/>
            <a:ext cx="5849597" cy="39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提高整机可靠性；降低系统成本，简化现场安装施工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5423495" y="1926178"/>
            <a:ext cx="374493" cy="418857"/>
          </a:xfrm>
          <a:prstGeom prst="rightArrow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9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右箭头 47"/>
          <p:cNvSpPr/>
          <p:nvPr/>
        </p:nvSpPr>
        <p:spPr bwMode="auto">
          <a:xfrm>
            <a:off x="5443159" y="2771746"/>
            <a:ext cx="374493" cy="418857"/>
          </a:xfrm>
          <a:prstGeom prst="rightArrow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9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右箭头 48"/>
          <p:cNvSpPr/>
          <p:nvPr/>
        </p:nvSpPr>
        <p:spPr bwMode="auto">
          <a:xfrm>
            <a:off x="5462823" y="3779544"/>
            <a:ext cx="374493" cy="418857"/>
          </a:xfrm>
          <a:prstGeom prst="rightArrow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9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右箭头 49"/>
          <p:cNvSpPr/>
          <p:nvPr/>
        </p:nvSpPr>
        <p:spPr bwMode="auto">
          <a:xfrm>
            <a:off x="5477570" y="4738179"/>
            <a:ext cx="374493" cy="418857"/>
          </a:xfrm>
          <a:prstGeom prst="rightArrow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9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右箭头 50"/>
          <p:cNvSpPr/>
          <p:nvPr/>
        </p:nvSpPr>
        <p:spPr bwMode="auto">
          <a:xfrm>
            <a:off x="5477571" y="5475594"/>
            <a:ext cx="374493" cy="418857"/>
          </a:xfrm>
          <a:prstGeom prst="rightArrow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9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10"/>
          <p:cNvSpPr>
            <a:spLocks noChangeArrowheads="1"/>
          </p:cNvSpPr>
          <p:nvPr/>
        </p:nvSpPr>
        <p:spPr bwMode="auto">
          <a:xfrm>
            <a:off x="907588" y="1241999"/>
            <a:ext cx="3428438" cy="39537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技术发展趋势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10"/>
          <p:cNvSpPr>
            <a:spLocks noChangeArrowheads="1"/>
          </p:cNvSpPr>
          <p:nvPr/>
        </p:nvSpPr>
        <p:spPr bwMode="auto">
          <a:xfrm>
            <a:off x="7195318" y="1246914"/>
            <a:ext cx="3428438" cy="39537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客户价值</a:t>
            </a:r>
            <a:endParaRPr lang="en-US" altLang="zh-CN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1296" r="1"/>
          <a:stretch/>
        </p:blipFill>
        <p:spPr>
          <a:xfrm>
            <a:off x="-172670" y="0"/>
            <a:ext cx="1236467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849" y="1781688"/>
            <a:ext cx="12201849" cy="3225742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"/>
          <p:cNvGrpSpPr/>
          <p:nvPr/>
        </p:nvGrpSpPr>
        <p:grpSpPr>
          <a:xfrm>
            <a:off x="1887761" y="2755513"/>
            <a:ext cx="1170370" cy="1055221"/>
            <a:chOff x="6643384" y="2155890"/>
            <a:chExt cx="389407" cy="351094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643384" y="2155890"/>
              <a:ext cx="389407" cy="35109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0070C0"/>
                </a:solidFill>
                <a:ea typeface="微软雅黑" pitchFamily="34" charset="-122"/>
              </a:endParaRPr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6726283" y="2212212"/>
              <a:ext cx="209322" cy="200949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672114" y="1756230"/>
            <a:ext cx="6901" cy="325120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3812307" y="2942323"/>
            <a:ext cx="837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1500V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光伏解决方案探讨</a:t>
            </a:r>
            <a:endParaRPr lang="en-US" altLang="zh-CN" sz="3600" b="1" spc="3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82127" y="3943305"/>
            <a:ext cx="12034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2</a:t>
            </a:r>
            <a:endParaRPr lang="zh-CN" altLang="en-US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05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zhanglei\Desktop\德国Intersolar展会\IMG_149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727" y="3982571"/>
            <a:ext cx="3135017" cy="25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C:\Users\zhanglei\Desktop\德国Intersolar展会\IMG_152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9670" y="3973347"/>
            <a:ext cx="2909610" cy="25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C:\Users\zhanglei\Desktop\德国Intersolar展会\IMG_15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3796" y="1103086"/>
            <a:ext cx="1651575" cy="26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C:\Users\zhanglei\Desktop\1112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005" y="1097119"/>
            <a:ext cx="6078487" cy="26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2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5" name="矩形 14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17" name="文本框 28"/>
          <p:cNvSpPr txBox="1"/>
          <p:nvPr/>
        </p:nvSpPr>
        <p:spPr>
          <a:xfrm>
            <a:off x="1204254" y="350022"/>
            <a:ext cx="694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光伏逆变器发展状态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8868228" y="1132114"/>
            <a:ext cx="3033709" cy="17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国外知名厂商，包括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ABB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SMA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TMEIC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Schneider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等，都推出了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1500V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集中式大功率光伏逆变器产品，功率等级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2MW~4MW</a:t>
            </a:r>
          </a:p>
        </p:txBody>
      </p:sp>
      <p:pic>
        <p:nvPicPr>
          <p:cNvPr id="19" name="图片 18" descr="C:\Users\zhanglei\Desktop\德国Intersolar展会\IMG_151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0241" y="3976914"/>
            <a:ext cx="4009016" cy="25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5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48436" y="453280"/>
            <a:ext cx="465414" cy="437296"/>
            <a:chOff x="748436" y="453280"/>
            <a:chExt cx="465414" cy="437296"/>
          </a:xfrm>
        </p:grpSpPr>
        <p:sp>
          <p:nvSpPr>
            <p:cNvPr id="15" name="矩形 14"/>
            <p:cNvSpPr/>
            <p:nvPr/>
          </p:nvSpPr>
          <p:spPr>
            <a:xfrm>
              <a:off x="748436" y="453280"/>
              <a:ext cx="360040" cy="360040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3586" y="600312"/>
              <a:ext cx="290264" cy="290264"/>
            </a:xfrm>
            <a:prstGeom prst="rect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</p:grpSp>
      <p:sp>
        <p:nvSpPr>
          <p:cNvPr id="17" name="文本框 28"/>
          <p:cNvSpPr txBox="1"/>
          <p:nvPr/>
        </p:nvSpPr>
        <p:spPr>
          <a:xfrm>
            <a:off x="1204254" y="350022"/>
            <a:ext cx="694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1500V</a:t>
            </a:r>
            <a:r>
              <a:rPr lang="zh-CN" altLang="en-US" sz="2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光伏逆变器发展状态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8" y="1224615"/>
            <a:ext cx="1913119" cy="2670835"/>
          </a:xfrm>
          <a:prstGeom prst="rect">
            <a:avLst/>
          </a:prstGeom>
        </p:spPr>
      </p:pic>
      <p:pic>
        <p:nvPicPr>
          <p:cNvPr id="19" name="图片 18" descr="C:\Users\zhanglei\Desktop\德国Intersolar展会\IMG_15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82662" y="1248301"/>
            <a:ext cx="2246596" cy="26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82" y="1244654"/>
            <a:ext cx="1427154" cy="260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" y="4093032"/>
            <a:ext cx="3772127" cy="240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6" y="4093033"/>
            <a:ext cx="1770743" cy="242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86" y="1233713"/>
            <a:ext cx="1506551" cy="261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4104143"/>
            <a:ext cx="4149500" cy="241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10"/>
          <p:cNvSpPr>
            <a:spLocks noChangeArrowheads="1"/>
          </p:cNvSpPr>
          <p:nvPr/>
        </p:nvSpPr>
        <p:spPr bwMode="auto">
          <a:xfrm>
            <a:off x="8621490" y="1204684"/>
            <a:ext cx="3033709" cy="17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国内逆变器厂商，包括特变电工、阳光电源、上能电气、禾望、追日等，也都推出了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1500V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集中式大功率光伏逆变器产品，功率等级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1MW~1.5MW</a:t>
            </a:r>
          </a:p>
        </p:txBody>
      </p:sp>
    </p:spTree>
    <p:extLst>
      <p:ext uri="{BB962C8B-B14F-4D97-AF65-F5344CB8AC3E}">
        <p14:creationId xmlns:p14="http://schemas.microsoft.com/office/powerpoint/2010/main" val="23225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8" y="1131663"/>
            <a:ext cx="6948923" cy="5492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687220" y="353694"/>
            <a:ext cx="11047580" cy="523220"/>
            <a:chOff x="684978" y="561600"/>
            <a:chExt cx="11047580" cy="523220"/>
          </a:xfrm>
        </p:grpSpPr>
        <p:sp>
          <p:nvSpPr>
            <p:cNvPr id="23" name="文本框 8"/>
            <p:cNvSpPr txBox="1"/>
            <p:nvPr/>
          </p:nvSpPr>
          <p:spPr>
            <a:xfrm>
              <a:off x="866100" y="561600"/>
              <a:ext cx="1086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pc="300" dirty="0" smtClean="0"/>
                <a:t>   1500V</a:t>
              </a:r>
              <a:r>
                <a:rPr lang="zh-CN" altLang="en-US" spc="300" dirty="0"/>
                <a:t>解决</a:t>
              </a:r>
              <a:r>
                <a:rPr lang="zh-CN" altLang="en-US" spc="300" dirty="0" smtClean="0"/>
                <a:t>方案，系统效率更高</a:t>
              </a:r>
              <a:r>
                <a:rPr lang="en-US" altLang="zh-CN" spc="300" dirty="0" smtClean="0"/>
                <a:t> </a:t>
              </a:r>
              <a:endParaRPr lang="zh-CN" altLang="en-US" spc="300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4978" y="604562"/>
              <a:ext cx="465414" cy="437296"/>
              <a:chOff x="-582370" y="1202505"/>
              <a:chExt cx="465414" cy="43729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582370" y="1202505"/>
                <a:ext cx="360040" cy="36004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407220" y="1349537"/>
                <a:ext cx="290264" cy="29026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66CCFF"/>
                      </a:gs>
                      <a:gs pos="52000">
                        <a:schemeClr val="bg1"/>
                      </a:gs>
                      <a:gs pos="100000">
                        <a:srgbClr val="0070C0"/>
                      </a:gs>
                    </a:gsLst>
                    <a:lin ang="0" scaled="1"/>
                  </a:gradFill>
                </a:endParaRPr>
              </a:p>
            </p:txBody>
          </p:sp>
        </p:grpSp>
      </p:grpSp>
      <p:sp>
        <p:nvSpPr>
          <p:cNvPr id="4" name="圆角矩形 3"/>
          <p:cNvSpPr/>
          <p:nvPr/>
        </p:nvSpPr>
        <p:spPr>
          <a:xfrm>
            <a:off x="1463040" y="1106193"/>
            <a:ext cx="2133600" cy="1273213"/>
          </a:xfrm>
          <a:prstGeom prst="round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3"/>
          <p:cNvSpPr txBox="1"/>
          <p:nvPr/>
        </p:nvSpPr>
        <p:spPr>
          <a:xfrm>
            <a:off x="4639052" y="1297807"/>
            <a:ext cx="2455060" cy="707886"/>
          </a:xfrm>
          <a:prstGeom prst="rect">
            <a:avLst/>
          </a:prstGeom>
          <a:noFill/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直流电压</a:t>
            </a:r>
            <a:r>
              <a:rPr lang="en-US" altLang="zh-CN" dirty="0" smtClean="0"/>
              <a:t>1500V</a:t>
            </a:r>
          </a:p>
          <a:p>
            <a:r>
              <a:rPr lang="zh-CN" altLang="en-US" dirty="0" smtClean="0"/>
              <a:t>交流电压</a:t>
            </a:r>
            <a:r>
              <a:rPr lang="en-US" altLang="zh-CN" dirty="0" smtClean="0"/>
              <a:t>550V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1463040" y="5232896"/>
            <a:ext cx="2133600" cy="1273213"/>
          </a:xfrm>
          <a:prstGeom prst="roundRect">
            <a:avLst/>
          </a:prstGeom>
          <a:noFill/>
          <a:ln w="444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"/>
          <p:cNvSpPr txBox="1"/>
          <p:nvPr/>
        </p:nvSpPr>
        <p:spPr>
          <a:xfrm>
            <a:off x="4639051" y="5184006"/>
            <a:ext cx="3010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组件</a:t>
            </a:r>
            <a:r>
              <a:rPr lang="en-US" altLang="zh-CN" dirty="0" smtClean="0"/>
              <a:t>1500V</a:t>
            </a:r>
          </a:p>
          <a:p>
            <a:r>
              <a:rPr lang="zh-CN" altLang="en-US" dirty="0" smtClean="0"/>
              <a:t>逆变器</a:t>
            </a:r>
            <a:r>
              <a:rPr lang="en-US" altLang="zh-CN" dirty="0" smtClean="0"/>
              <a:t>1500V</a:t>
            </a:r>
          </a:p>
          <a:p>
            <a:r>
              <a:rPr lang="zh-CN" altLang="en-US" dirty="0" smtClean="0"/>
              <a:t>汇流箱</a:t>
            </a:r>
            <a:r>
              <a:rPr lang="en-US" altLang="zh-CN" dirty="0" smtClean="0"/>
              <a:t>1500V</a:t>
            </a:r>
          </a:p>
          <a:p>
            <a:r>
              <a:rPr lang="zh-CN" altLang="en-US" dirty="0" smtClean="0"/>
              <a:t>直流线缆</a:t>
            </a:r>
            <a:r>
              <a:rPr lang="en-US" altLang="zh-CN" dirty="0" smtClean="0"/>
              <a:t>1500V</a:t>
            </a:r>
          </a:p>
        </p:txBody>
      </p:sp>
      <p:sp>
        <p:nvSpPr>
          <p:cNvPr id="35" name="右箭头 34"/>
          <p:cNvSpPr/>
          <p:nvPr/>
        </p:nvSpPr>
        <p:spPr>
          <a:xfrm>
            <a:off x="3596640" y="5769474"/>
            <a:ext cx="775820" cy="20005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3"/>
          <p:cNvSpPr txBox="1"/>
          <p:nvPr/>
        </p:nvSpPr>
        <p:spPr>
          <a:xfrm>
            <a:off x="8777120" y="4057623"/>
            <a:ext cx="2389348" cy="24006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 spc="3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高电压等级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高系统效率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高集成度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</a:rPr>
              <a:t>高可靠性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高</a:t>
            </a:r>
            <a:r>
              <a:rPr lang="zh-CN" altLang="en-US" dirty="0" smtClean="0">
                <a:solidFill>
                  <a:schemeClr val="bg1"/>
                </a:solidFill>
              </a:rPr>
              <a:t>投资收益比</a:t>
            </a:r>
            <a:endParaRPr lang="en-US" altLang="zh-CN" dirty="0" smtClean="0">
              <a:solidFill>
                <a:schemeClr val="bg1"/>
              </a:solidFill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7506711" y="5427678"/>
            <a:ext cx="878646" cy="6835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4" y="1023477"/>
            <a:ext cx="2843193" cy="2308957"/>
          </a:xfrm>
          <a:prstGeom prst="rect">
            <a:avLst/>
          </a:prstGeom>
          <a:effectLst/>
        </p:spPr>
      </p:pic>
      <p:sp>
        <p:nvSpPr>
          <p:cNvPr id="27" name="矩形 10"/>
          <p:cNvSpPr>
            <a:spLocks noChangeArrowheads="1"/>
          </p:cNvSpPr>
          <p:nvPr/>
        </p:nvSpPr>
        <p:spPr bwMode="auto">
          <a:xfrm>
            <a:off x="8447318" y="3338284"/>
            <a:ext cx="3033709" cy="39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2MW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一体化机房解决方案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61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7220" y="353694"/>
            <a:ext cx="11047580" cy="523220"/>
            <a:chOff x="684978" y="561600"/>
            <a:chExt cx="11047580" cy="523220"/>
          </a:xfrm>
        </p:grpSpPr>
        <p:sp>
          <p:nvSpPr>
            <p:cNvPr id="23" name="文本框 8"/>
            <p:cNvSpPr txBox="1"/>
            <p:nvPr/>
          </p:nvSpPr>
          <p:spPr>
            <a:xfrm>
              <a:off x="866100" y="561600"/>
              <a:ext cx="1086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en-US" altLang="zh-CN" spc="300" dirty="0" smtClean="0"/>
                <a:t>   1500V</a:t>
              </a:r>
              <a:r>
                <a:rPr lang="zh-CN" altLang="en-US" spc="300" dirty="0"/>
                <a:t>解决</a:t>
              </a:r>
              <a:r>
                <a:rPr lang="zh-CN" altLang="en-US" spc="300" dirty="0" smtClean="0"/>
                <a:t>方案，系统效率更高</a:t>
              </a:r>
              <a:r>
                <a:rPr lang="en-US" altLang="zh-CN" spc="300" dirty="0" smtClean="0"/>
                <a:t> </a:t>
              </a:r>
              <a:endParaRPr lang="zh-CN" altLang="en-US" spc="300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84978" y="604562"/>
              <a:ext cx="465414" cy="437296"/>
              <a:chOff x="-582370" y="1202505"/>
              <a:chExt cx="465414" cy="43729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582370" y="1202505"/>
                <a:ext cx="360040" cy="360040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407220" y="1349537"/>
                <a:ext cx="290264" cy="290264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0">
                        <a:srgbClr val="66CCFF"/>
                      </a:gs>
                      <a:gs pos="52000">
                        <a:schemeClr val="bg1"/>
                      </a:gs>
                      <a:gs pos="100000">
                        <a:srgbClr val="0070C0"/>
                      </a:gs>
                    </a:gsLst>
                    <a:lin ang="0" scaled="1"/>
                  </a:gradFill>
                </a:endParaRPr>
              </a:p>
            </p:txBody>
          </p:sp>
        </p:grpSp>
      </p:grp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38387"/>
              </p:ext>
            </p:extLst>
          </p:nvPr>
        </p:nvGraphicFramePr>
        <p:xfrm>
          <a:off x="1192845" y="1093732"/>
          <a:ext cx="9806311" cy="47039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809"/>
                <a:gridCol w="3630539"/>
                <a:gridCol w="3201963"/>
              </a:tblGrid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</a:t>
                      </a:r>
                      <a:endParaRPr lang="zh-CN" alt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1000V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1500V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方阵容量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2MW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9307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光伏组件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310Wp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310Wp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电池组件块数</a:t>
                      </a:r>
                      <a:r>
                        <a:rPr lang="en-US" altLang="zh-CN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组串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电池串列数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电池组件块数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6480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6480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光伏组件功率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2008kWp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2008kWp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9307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光伏逆变器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TC500KH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TC1000KHP</a:t>
                      </a:r>
                      <a:r>
                        <a:rPr lang="en-US" sz="18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[4]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逆变器数量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直流汇流</a:t>
                      </a:r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</a:t>
                      </a:r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</a:t>
                      </a:r>
                      <a:r>
                        <a:rPr lang="en-US" altLang="zh-CN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汇流箱数量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双分裂变压器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1000kVA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2000kVA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  <a:tr h="3481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变压器数量</a:t>
                      </a:r>
                      <a:endParaRPr lang="zh-CN" altLang="en-US" sz="16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BD22"/>
                    </a:solidFill>
                  </a:tcPr>
                </a:tc>
              </a:tr>
            </a:tbl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195618" y="5959769"/>
            <a:ext cx="96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[1]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工作电压约为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36.79V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，开路电压约为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44.28V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工作电流为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8.425A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[2]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工作电压约为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36.8V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，开路电压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约为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45.6V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，工作电流为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8.42A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[3]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最大输入电压为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1000V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MPPT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工作电压范围为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460~850V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，交流侧额定电压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315V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[4]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最大输入电压为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1500V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MPPT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工作电压范围为 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800~1350V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，交流侧额定电压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550V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065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11381</TotalTime>
  <Words>2072</Words>
  <Application>Microsoft Office PowerPoint</Application>
  <PresentationFormat>宽屏</PresentationFormat>
  <Paragraphs>473</Paragraphs>
  <Slides>35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宋体</vt:lpstr>
      <vt:lpstr>微软雅黑</vt:lpstr>
      <vt:lpstr>Arial</vt:lpstr>
      <vt:lpstr>Calibri</vt:lpstr>
      <vt:lpstr>Impact</vt:lpstr>
      <vt:lpstr>Times New Roman</vt:lpstr>
      <vt:lpstr>1_Office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1500V专题</dc:title>
  <dc:creator>姜耀军</dc:creator>
  <cp:lastModifiedBy>王金(wangjin)</cp:lastModifiedBy>
  <cp:revision>1088</cp:revision>
  <dcterms:created xsi:type="dcterms:W3CDTF">2016-01-28T08:00:32Z</dcterms:created>
  <dcterms:modified xsi:type="dcterms:W3CDTF">2016-08-18T15:08:34Z</dcterms:modified>
</cp:coreProperties>
</file>