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4" r:id="rId2"/>
    <p:sldMasterId id="2147483649" r:id="rId3"/>
    <p:sldMasterId id="2147483688" r:id="rId4"/>
  </p:sldMasterIdLst>
  <p:notesMasterIdLst>
    <p:notesMasterId r:id="rId27"/>
  </p:notesMasterIdLst>
  <p:handoutMasterIdLst>
    <p:handoutMasterId r:id="rId28"/>
  </p:handoutMasterIdLst>
  <p:sldIdLst>
    <p:sldId id="267" r:id="rId5"/>
    <p:sldId id="407" r:id="rId6"/>
    <p:sldId id="376" r:id="rId7"/>
    <p:sldId id="393" r:id="rId8"/>
    <p:sldId id="396" r:id="rId9"/>
    <p:sldId id="408" r:id="rId10"/>
    <p:sldId id="405" r:id="rId11"/>
    <p:sldId id="411" r:id="rId12"/>
    <p:sldId id="412" r:id="rId13"/>
    <p:sldId id="410" r:id="rId14"/>
    <p:sldId id="316" r:id="rId15"/>
    <p:sldId id="413" r:id="rId16"/>
    <p:sldId id="419" r:id="rId17"/>
    <p:sldId id="406" r:id="rId18"/>
    <p:sldId id="414" r:id="rId19"/>
    <p:sldId id="415" r:id="rId20"/>
    <p:sldId id="416" r:id="rId21"/>
    <p:sldId id="409" r:id="rId22"/>
    <p:sldId id="417" r:id="rId23"/>
    <p:sldId id="418" r:id="rId24"/>
    <p:sldId id="379" r:id="rId25"/>
    <p:sldId id="352" r:id="rId26"/>
  </p:sldIdLst>
  <p:sldSz cx="10688638" cy="756285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2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D0"/>
    <a:srgbClr val="B6B6CF"/>
    <a:srgbClr val="BCBCD3"/>
    <a:srgbClr val="7AB51D"/>
    <a:srgbClr val="337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424" autoAdjust="0"/>
  </p:normalViewPr>
  <p:slideViewPr>
    <p:cSldViewPr>
      <p:cViewPr>
        <p:scale>
          <a:sx n="112" d="100"/>
          <a:sy n="112" d="100"/>
        </p:scale>
        <p:origin x="-1056" y="-6"/>
      </p:cViewPr>
      <p:guideLst>
        <p:guide orient="horz" pos="192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CA9C9D71-6CF7-4363-87C0-D7098733AB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986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68BDE4D4-C119-4E8D-848D-4208B2EE15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874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6763" y="741363"/>
            <a:ext cx="5265737" cy="3725862"/>
          </a:xfrm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83344-81FD-4438-9051-34703DE45D1A}" type="slidenum">
              <a:rPr lang="zh-CN" altLang="en-US" smtClean="0">
                <a:solidFill>
                  <a:srgbClr val="000000"/>
                </a:solidFill>
              </a:rPr>
              <a:pPr/>
              <a:t>22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774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86737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7751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53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69398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41977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64098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11481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84901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0823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6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9023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99277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9040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42802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96819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7513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482995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8427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437262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80181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586541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882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53280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08068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7866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155828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86026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190B901-EAED-43F9-847B-D5B46CC37DC4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12E0D-C278-4EE4-860F-5B090C8509F7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8784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649F562-36FA-4D4A-8744-00CAD53FA0C6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62ECF0-F3BE-45FF-8BC5-1963E4D22053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94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96E8409-3337-4BA6-83D3-B8576D03FD8E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4AD8B1-02AE-4FB5-BB93-E85F96D835F3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2426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E478620-B1A6-4E19-8712-8783AC353FB2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D3F5CE-1D49-4C36-A2F8-624DE73C31EA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2449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34F92A3-6DF3-4063-9DF7-ACA7B88B6B98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3657C9-6FFB-4656-B5BC-B18725A2E811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191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58CE39F-F3E9-4296-9137-83CE8DF85BA4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00E0FE-E8A1-497B-96D8-FAC986A79A02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41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820419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646E57-6D5C-420E-9A3A-4477F4FC9195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91667F-3877-4200-B60D-2E934E2CE80C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10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DCD9641-DE02-4988-8322-BD58F30246DA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E6BFA7-0487-4886-A2C9-DA70F0AD7D6C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169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0B2B519-EE5B-40FB-89F1-14AA4596328B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A0AAB-68DE-4F60-AEC0-D9B6E89D25C9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2983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A18D1D-FAB8-4CDC-A602-F44CAD39824D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B2ED28-32E9-490E-80A1-FBC49E5CD730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014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C3D7F2E-47C6-4833-94B7-412569BA5C1C}" type="datetimeFigureOut">
              <a:rPr lang="zh-CN" altLang="en-US"/>
              <a:pPr>
                <a:defRPr/>
              </a:pPr>
              <a:t>2016/9/8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eaLnBrk="0" hangingPunct="0">
              <a:buFontTx/>
              <a:buNone/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F04576-14A8-466A-B919-28A031458CD1}" type="slidenum">
              <a:rPr lang="zh-CN" altLang="en-US"/>
              <a:pPr>
                <a:defRPr/>
              </a:p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9576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96478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354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946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6067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图片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175"/>
            <a:ext cx="106886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10688638" cy="1836738"/>
          </a:xfrm>
          <a:prstGeom prst="rect">
            <a:avLst/>
          </a:prstGeom>
          <a:solidFill>
            <a:srgbClr val="337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 smtClean="0"/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0"/>
            <a:ext cx="1320800" cy="1836738"/>
          </a:xfrm>
          <a:prstGeom prst="rect">
            <a:avLst/>
          </a:prstGeom>
          <a:solidFill>
            <a:srgbClr val="7AB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 smtClean="0"/>
          </a:p>
        </p:txBody>
      </p:sp>
      <p:pic>
        <p:nvPicPr>
          <p:cNvPr id="1029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8" r="52002"/>
          <a:stretch>
            <a:fillRect/>
          </a:stretch>
        </p:blipFill>
        <p:spPr bwMode="auto">
          <a:xfrm>
            <a:off x="9088438" y="6661150"/>
            <a:ext cx="9366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10688638" cy="179388"/>
          </a:xfrm>
          <a:prstGeom prst="rect">
            <a:avLst/>
          </a:prstGeom>
          <a:solidFill>
            <a:srgbClr val="337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 smtClean="0"/>
          </a:p>
        </p:txBody>
      </p: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0" y="0"/>
            <a:ext cx="1320800" cy="179388"/>
          </a:xfrm>
          <a:prstGeom prst="rect">
            <a:avLst/>
          </a:prstGeom>
          <a:solidFill>
            <a:srgbClr val="7AB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8" r="52000"/>
          <a:stretch>
            <a:fillRect/>
          </a:stretch>
        </p:blipFill>
        <p:spPr bwMode="auto">
          <a:xfrm>
            <a:off x="9088438" y="6661150"/>
            <a:ext cx="9366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图片2.jpg图片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96575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-tech.org/editors-blog/new-analysis-the-real-top-solar-pv-manufacturers-in-201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pv-tech.org/editors-blog/gcl-joins-the-exclusive-silicon-module-super-league-for-201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342900" y="3591297"/>
            <a:ext cx="993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6000"/>
              </a:lnSpc>
              <a:buFont typeface="Arial" panose="020B0604020202020204" pitchFamily="34" charset="0"/>
              <a:buNone/>
            </a:pP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Text Box 20"/>
          <p:cNvSpPr txBox="1">
            <a:spLocks noChangeArrowheads="1"/>
          </p:cNvSpPr>
          <p:nvPr/>
        </p:nvSpPr>
        <p:spPr bwMode="auto">
          <a:xfrm>
            <a:off x="19620" y="4285481"/>
            <a:ext cx="1068863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新型高效组件在领跑者项目中的应用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协鑫集成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6"/>
          <p:cNvCxnSpPr/>
          <p:nvPr/>
        </p:nvCxnSpPr>
        <p:spPr>
          <a:xfrm>
            <a:off x="2788035" y="3850529"/>
            <a:ext cx="6156684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60B537"/>
                </a:gs>
                <a:gs pos="100000">
                  <a:srgbClr val="26559F"/>
                </a:gs>
                <a:gs pos="48000">
                  <a:srgbClr val="2B5EA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 8"/>
          <p:cNvGrpSpPr/>
          <p:nvPr/>
        </p:nvGrpSpPr>
        <p:grpSpPr>
          <a:xfrm>
            <a:off x="2853935" y="2773313"/>
            <a:ext cx="5978058" cy="932439"/>
            <a:chOff x="2160740" y="1852292"/>
            <a:chExt cx="5978058" cy="932439"/>
          </a:xfrm>
        </p:grpSpPr>
        <p:grpSp>
          <p:nvGrpSpPr>
            <p:cNvPr id="5" name="组 32"/>
            <p:cNvGrpSpPr>
              <a:grpSpLocks noChangeAspect="1"/>
            </p:cNvGrpSpPr>
            <p:nvPr/>
          </p:nvGrpSpPr>
          <p:grpSpPr>
            <a:xfrm>
              <a:off x="2160740" y="1862726"/>
              <a:ext cx="1468654" cy="909682"/>
              <a:chOff x="4473993" y="1705362"/>
              <a:chExt cx="2149462" cy="1331375"/>
            </a:xfrm>
          </p:grpSpPr>
          <p:sp>
            <p:nvSpPr>
              <p:cNvPr id="8" name="椭圆 7"/>
              <p:cNvSpPr>
                <a:spLocks noChangeAspect="1"/>
              </p:cNvSpPr>
              <p:nvPr/>
            </p:nvSpPr>
            <p:spPr>
              <a:xfrm>
                <a:off x="4473993" y="1705362"/>
                <a:ext cx="1331375" cy="1331375"/>
              </a:xfrm>
              <a:prstGeom prst="ellipse">
                <a:avLst/>
              </a:prstGeom>
              <a:solidFill>
                <a:srgbClr val="60B537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  <p:sp>
            <p:nvSpPr>
              <p:cNvPr id="9" name="椭圆 8"/>
              <p:cNvSpPr>
                <a:spLocks noChangeAspect="1"/>
              </p:cNvSpPr>
              <p:nvPr/>
            </p:nvSpPr>
            <p:spPr>
              <a:xfrm>
                <a:off x="5292080" y="1705362"/>
                <a:ext cx="1331375" cy="1331375"/>
              </a:xfrm>
              <a:prstGeom prst="ellipse">
                <a:avLst/>
              </a:prstGeom>
              <a:solidFill>
                <a:srgbClr val="2B5EAF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339752" y="1861401"/>
              <a:ext cx="1194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0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 </a:t>
              </a:r>
              <a:r>
                <a:rPr kumimoji="1" lang="en-US" altLang="zh-CN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2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</a:t>
              </a:r>
              <a:endParaRPr kumimoji="1" lang="zh-CN" altLang="en-US" sz="5400" b="1" dirty="0">
                <a:solidFill>
                  <a:srgbClr val="FFFFFF"/>
                </a:solidFill>
                <a:latin typeface="Impact"/>
                <a:cs typeface="Impac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79912" y="1852292"/>
              <a:ext cx="43588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5400" b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黑体"/>
                  <a:ea typeface="黑体"/>
                  <a:cs typeface="黑体"/>
                </a:rPr>
                <a:t>新型高效组件</a:t>
              </a:r>
              <a:endParaRPr kumimoji="1" lang="zh-CN" altLang="en-US" sz="5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黑体"/>
                <a:ea typeface="黑体"/>
                <a:cs typeface="黑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8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矩形 12"/>
          <p:cNvSpPr/>
          <p:nvPr/>
        </p:nvSpPr>
        <p:spPr>
          <a:xfrm>
            <a:off x="303759" y="257636"/>
            <a:ext cx="7704856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zh-CN" altLang="en-US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双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玻组件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" y="1477169"/>
            <a:ext cx="4912271" cy="34486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09" y="1477169"/>
            <a:ext cx="5148573" cy="3435995"/>
          </a:xfrm>
          <a:prstGeom prst="rect">
            <a:avLst/>
          </a:prstGeom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03759" y="5108927"/>
            <a:ext cx="9505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双层玻璃超抗老化组件，解决了打风沙地区对传统背板的磨损问题，质保可长达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EVA+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丁基胶或搭配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材料，可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框双玻组件的水汽渗透率，增加可靠性；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最高电压可匹配至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，有效降低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成本；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双玻版型可搭配各种高效电池，进一步增加输出功率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439" y="1576222"/>
            <a:ext cx="3384376" cy="31012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7" y="1576222"/>
            <a:ext cx="5543462" cy="3069299"/>
          </a:xfrm>
          <a:prstGeom prst="rect">
            <a:avLst/>
          </a:prstGeom>
        </p:spPr>
      </p:pic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303759" y="257636"/>
            <a:ext cx="7704856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96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片超大组件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03759" y="5108927"/>
            <a:ext cx="9505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片超大版型组件，即使使用常规多晶电池输出功率也可达到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425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瓦；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完美配合平单轴支架，大幅提高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实际输出；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最高电压可匹配至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，有效降低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成本；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96</a:t>
            </a:r>
            <a:r>
              <a:rPr lang="zh-CN" altLang="en-US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片超大版型可搭配各种高效电池，进一步增加输出功率，降低长期度电成本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1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矩形 12"/>
          <p:cNvSpPr/>
          <p:nvPr/>
        </p:nvSpPr>
        <p:spPr>
          <a:xfrm>
            <a:off x="303759" y="257636"/>
            <a:ext cx="7704856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高效常规多晶组件，小型</a:t>
            </a:r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/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异性组件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" y="1369767"/>
            <a:ext cx="4392488" cy="3275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88" y="1405161"/>
            <a:ext cx="5198439" cy="3240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r="8329" b="24431"/>
          <a:stretch/>
        </p:blipFill>
        <p:spPr>
          <a:xfrm>
            <a:off x="5848374" y="4674267"/>
            <a:ext cx="4536505" cy="2808312"/>
          </a:xfrm>
          <a:prstGeom prst="rect">
            <a:avLst/>
          </a:prstGeom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03759" y="5108927"/>
            <a:ext cx="54485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选用黑硅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+PERC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高效电池，使得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片组件量产功率提升至</a:t>
            </a:r>
            <a:r>
              <a:rPr lang="en-US" altLang="zh-CN" sz="1600" b="1" i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285/290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瓦，转换效率可高达</a:t>
            </a:r>
            <a:r>
              <a:rPr lang="en-US" altLang="zh-CN" sz="1600" b="1" i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17.8%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电池结合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小型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异性组件版型，增加屋顶有效利用率；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17"/>
          <p:cNvSpPr/>
          <p:nvPr/>
        </p:nvSpPr>
        <p:spPr>
          <a:xfrm>
            <a:off x="303759" y="257636"/>
            <a:ext cx="7992888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超高效金刚系列组件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720080" y="1515322"/>
            <a:ext cx="2520280" cy="1552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314" tIns="31314" rIns="31314" bIns="31314" numCol="1" spcCol="38100" rtlCol="0" anchor="ctr">
            <a:spAutoFit/>
          </a:bodyPr>
          <a:lstStyle/>
          <a:p>
            <a:pPr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金刚双片 </a:t>
            </a:r>
            <a:endParaRPr lang="en-US" altLang="zh-CN" sz="1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电池激光切半，串联再并联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优化电路结构，降低内损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更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高组件功率，相对常规设计提升约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2.5%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更好的抵抗隐裂和热斑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3816424" y="1515322"/>
            <a:ext cx="2322435" cy="1789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314" tIns="31314" rIns="31314" bIns="31314" numCol="1" spcCol="38100" rtlCol="0" anchor="ctr">
            <a:spAutoFit/>
          </a:bodyPr>
          <a:lstStyle/>
          <a:p>
            <a:pPr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金刚高密度 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创新的电池切片层叠工艺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更大的受光面积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组件功率大幅度提升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使用常规多晶电池输出近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350W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6832571" y="1515322"/>
            <a:ext cx="2351177" cy="1315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314" tIns="31314" rIns="31314" bIns="31314" numCol="1" spcCol="38100" rtlCol="0" anchor="ctr">
            <a:spAutoFit/>
          </a:bodyPr>
          <a:lstStyle/>
          <a:p>
            <a:pPr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超级金刚（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HJT 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）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异质结电池应用于金刚高密度组件设计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0391" indent="-200391" defTabSz="256055" fontAlgn="auto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类似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片版型大小，功率输出近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瓦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3620676"/>
            <a:ext cx="2011956" cy="36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1" y="3699832"/>
            <a:ext cx="1817447" cy="353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82" y="3554174"/>
            <a:ext cx="2011956" cy="36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12"/>
          <p:cNvSpPr/>
          <p:nvPr/>
        </p:nvSpPr>
        <p:spPr>
          <a:xfrm>
            <a:off x="614653" y="881905"/>
            <a:ext cx="2089115" cy="4207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5300" b="1" spc="-158">
                <a:solidFill>
                  <a:srgbClr val="505050"/>
                </a:solidFill>
              </a:defRPr>
            </a:lvl1pPr>
          </a:lstStyle>
          <a:p>
            <a:pPr>
              <a:defRPr sz="1800" b="0" spc="0">
                <a:solidFill>
                  <a:srgbClr val="000000"/>
                </a:solidFill>
              </a:defRPr>
            </a:pPr>
            <a:r>
              <a:rPr lang="zh-CN" altLang="en-US" sz="2323" b="0" spc="-69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金刚双片</a:t>
            </a:r>
            <a:r>
              <a:rPr lang="en-US" altLang="zh-CN" sz="2323" b="0" spc="-69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P3/72</a:t>
            </a:r>
            <a:endParaRPr sz="2323" b="0" spc="-6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77792" y="1496251"/>
            <a:ext cx="1627188" cy="1617663"/>
            <a:chOff x="5013325" y="2894013"/>
            <a:chExt cx="1627188" cy="1617663"/>
          </a:xfrm>
        </p:grpSpPr>
        <p:sp>
          <p:nvSpPr>
            <p:cNvPr id="17" name="任意多边形 31"/>
            <p:cNvSpPr>
              <a:spLocks noChangeArrowheads="1"/>
            </p:cNvSpPr>
            <p:nvPr/>
          </p:nvSpPr>
          <p:spPr bwMode="auto">
            <a:xfrm rot="5406812">
              <a:off x="5636419" y="3509169"/>
              <a:ext cx="1617662" cy="38735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684" name="矩形 32"/>
            <p:cNvSpPr>
              <a:spLocks noChangeAspect="1" noChangeArrowheads="1"/>
            </p:cNvSpPr>
            <p:nvPr/>
          </p:nvSpPr>
          <p:spPr bwMode="auto">
            <a:xfrm rot="5406812">
              <a:off x="5026903" y="3287645"/>
              <a:ext cx="1223937" cy="122412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任意多边形 33"/>
            <p:cNvSpPr>
              <a:spLocks noChangeArrowheads="1"/>
            </p:cNvSpPr>
            <p:nvPr/>
          </p:nvSpPr>
          <p:spPr bwMode="auto">
            <a:xfrm rot="5406812">
              <a:off x="5632450" y="2279650"/>
              <a:ext cx="388938" cy="1627188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30" name="组合 10"/>
            <p:cNvGrpSpPr>
              <a:grpSpLocks/>
            </p:cNvGrpSpPr>
            <p:nvPr/>
          </p:nvGrpSpPr>
          <p:grpSpPr bwMode="auto">
            <a:xfrm>
              <a:off x="5468921" y="3596477"/>
              <a:ext cx="519113" cy="581025"/>
              <a:chOff x="0" y="0"/>
              <a:chExt cx="402656" cy="450303"/>
            </a:xfrm>
            <a:solidFill>
              <a:schemeClr val="accent2"/>
            </a:solidFill>
          </p:grpSpPr>
          <p:sp>
            <p:nvSpPr>
              <p:cNvPr id="31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28494 w 26"/>
                  <a:gd name="T1" fmla="*/ 0 h 26"/>
                  <a:gd name="T2" fmla="*/ 0 w 26"/>
                  <a:gd name="T3" fmla="*/ 28962 h 26"/>
                  <a:gd name="T4" fmla="*/ 28494 w 26"/>
                  <a:gd name="T5" fmla="*/ 57923 h 26"/>
                  <a:gd name="T6" fmla="*/ 56988 w 26"/>
                  <a:gd name="T7" fmla="*/ 28962 h 26"/>
                  <a:gd name="T8" fmla="*/ 28494 w 26"/>
                  <a:gd name="T9" fmla="*/ 0 h 26"/>
                  <a:gd name="T10" fmla="*/ 28494 w 26"/>
                  <a:gd name="T11" fmla="*/ 51240 h 26"/>
                  <a:gd name="T12" fmla="*/ 6576 w 26"/>
                  <a:gd name="T13" fmla="*/ 28962 h 26"/>
                  <a:gd name="T14" fmla="*/ 28494 w 26"/>
                  <a:gd name="T15" fmla="*/ 6683 h 26"/>
                  <a:gd name="T16" fmla="*/ 50412 w 26"/>
                  <a:gd name="T17" fmla="*/ 28962 h 26"/>
                  <a:gd name="T18" fmla="*/ 28494 w 26"/>
                  <a:gd name="T19" fmla="*/ 5124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24290 w 22"/>
                  <a:gd name="T1" fmla="*/ 0 h 22"/>
                  <a:gd name="T2" fmla="*/ 0 w 22"/>
                  <a:gd name="T3" fmla="*/ 24290 h 22"/>
                  <a:gd name="T4" fmla="*/ 24290 w 22"/>
                  <a:gd name="T5" fmla="*/ 48580 h 22"/>
                  <a:gd name="T6" fmla="*/ 48580 w 22"/>
                  <a:gd name="T7" fmla="*/ 24290 h 22"/>
                  <a:gd name="T8" fmla="*/ 24290 w 22"/>
                  <a:gd name="T9" fmla="*/ 0 h 22"/>
                  <a:gd name="T10" fmla="*/ 24290 w 22"/>
                  <a:gd name="T11" fmla="*/ 37539 h 22"/>
                  <a:gd name="T12" fmla="*/ 11041 w 22"/>
                  <a:gd name="T13" fmla="*/ 24290 h 22"/>
                  <a:gd name="T14" fmla="*/ 24290 w 22"/>
                  <a:gd name="T15" fmla="*/ 11041 h 22"/>
                  <a:gd name="T16" fmla="*/ 37539 w 22"/>
                  <a:gd name="T17" fmla="*/ 24290 h 22"/>
                  <a:gd name="T18" fmla="*/ 24290 w 22"/>
                  <a:gd name="T19" fmla="*/ 3753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15415 w 14"/>
                  <a:gd name="T1" fmla="*/ 0 h 14"/>
                  <a:gd name="T2" fmla="*/ 0 w 14"/>
                  <a:gd name="T3" fmla="*/ 15415 h 14"/>
                  <a:gd name="T4" fmla="*/ 15415 w 14"/>
                  <a:gd name="T5" fmla="*/ 30830 h 14"/>
                  <a:gd name="T6" fmla="*/ 30830 w 14"/>
                  <a:gd name="T7" fmla="*/ 15415 h 14"/>
                  <a:gd name="T8" fmla="*/ 15415 w 14"/>
                  <a:gd name="T9" fmla="*/ 0 h 14"/>
                  <a:gd name="T10" fmla="*/ 15415 w 14"/>
                  <a:gd name="T11" fmla="*/ 22021 h 14"/>
                  <a:gd name="T12" fmla="*/ 8809 w 14"/>
                  <a:gd name="T13" fmla="*/ 15415 h 14"/>
                  <a:gd name="T14" fmla="*/ 15415 w 14"/>
                  <a:gd name="T15" fmla="*/ 6606 h 14"/>
                  <a:gd name="T16" fmla="*/ 24224 w 14"/>
                  <a:gd name="T17" fmla="*/ 15415 h 14"/>
                  <a:gd name="T18" fmla="*/ 15415 w 14"/>
                  <a:gd name="T19" fmla="*/ 2202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48581 w 44"/>
                  <a:gd name="T1" fmla="*/ 0 h 44"/>
                  <a:gd name="T2" fmla="*/ 0 w 44"/>
                  <a:gd name="T3" fmla="*/ 48581 h 44"/>
                  <a:gd name="T4" fmla="*/ 48581 w 44"/>
                  <a:gd name="T5" fmla="*/ 97161 h 44"/>
                  <a:gd name="T6" fmla="*/ 97161 w 44"/>
                  <a:gd name="T7" fmla="*/ 48581 h 44"/>
                  <a:gd name="T8" fmla="*/ 48581 w 44"/>
                  <a:gd name="T9" fmla="*/ 0 h 44"/>
                  <a:gd name="T10" fmla="*/ 48581 w 44"/>
                  <a:gd name="T11" fmla="*/ 86120 h 44"/>
                  <a:gd name="T12" fmla="*/ 11041 w 44"/>
                  <a:gd name="T13" fmla="*/ 48581 h 44"/>
                  <a:gd name="T14" fmla="*/ 48581 w 44"/>
                  <a:gd name="T15" fmla="*/ 13249 h 44"/>
                  <a:gd name="T16" fmla="*/ 86120 w 44"/>
                  <a:gd name="T17" fmla="*/ 48581 h 44"/>
                  <a:gd name="T18" fmla="*/ 48581 w 44"/>
                  <a:gd name="T19" fmla="*/ 8612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347346 w 182"/>
                  <a:gd name="T1" fmla="*/ 211907 h 204"/>
                  <a:gd name="T2" fmla="*/ 338497 w 182"/>
                  <a:gd name="T3" fmla="*/ 105954 h 204"/>
                  <a:gd name="T4" fmla="*/ 172567 w 182"/>
                  <a:gd name="T5" fmla="*/ 0 h 204"/>
                  <a:gd name="T6" fmla="*/ 2212 w 182"/>
                  <a:gd name="T7" fmla="*/ 174382 h 204"/>
                  <a:gd name="T8" fmla="*/ 0 w 182"/>
                  <a:gd name="T9" fmla="*/ 450303 h 204"/>
                  <a:gd name="T10" fmla="*/ 250001 w 182"/>
                  <a:gd name="T11" fmla="*/ 388497 h 204"/>
                  <a:gd name="T12" fmla="*/ 325222 w 182"/>
                  <a:gd name="T13" fmla="*/ 388497 h 204"/>
                  <a:gd name="T14" fmla="*/ 325222 w 182"/>
                  <a:gd name="T15" fmla="*/ 388497 h 204"/>
                  <a:gd name="T16" fmla="*/ 345134 w 182"/>
                  <a:gd name="T17" fmla="*/ 333313 h 204"/>
                  <a:gd name="T18" fmla="*/ 323010 w 182"/>
                  <a:gd name="T19" fmla="*/ 320068 h 204"/>
                  <a:gd name="T20" fmla="*/ 345134 w 182"/>
                  <a:gd name="T21" fmla="*/ 309031 h 204"/>
                  <a:gd name="T22" fmla="*/ 342921 w 182"/>
                  <a:gd name="T23" fmla="*/ 304617 h 204"/>
                  <a:gd name="T24" fmla="*/ 376107 w 182"/>
                  <a:gd name="T25" fmla="*/ 245018 h 204"/>
                  <a:gd name="T26" fmla="*/ 137169 w 182"/>
                  <a:gd name="T27" fmla="*/ 205285 h 204"/>
                  <a:gd name="T28" fmla="*/ 137169 w 182"/>
                  <a:gd name="T29" fmla="*/ 225152 h 204"/>
                  <a:gd name="T30" fmla="*/ 119469 w 182"/>
                  <a:gd name="T31" fmla="*/ 231774 h 204"/>
                  <a:gd name="T32" fmla="*/ 106195 w 182"/>
                  <a:gd name="T33" fmla="*/ 242810 h 204"/>
                  <a:gd name="T34" fmla="*/ 88496 w 182"/>
                  <a:gd name="T35" fmla="*/ 236188 h 204"/>
                  <a:gd name="T36" fmla="*/ 70797 w 182"/>
                  <a:gd name="T37" fmla="*/ 236188 h 204"/>
                  <a:gd name="T38" fmla="*/ 61947 w 182"/>
                  <a:gd name="T39" fmla="*/ 218529 h 204"/>
                  <a:gd name="T40" fmla="*/ 48673 w 182"/>
                  <a:gd name="T41" fmla="*/ 205285 h 204"/>
                  <a:gd name="T42" fmla="*/ 57522 w 182"/>
                  <a:gd name="T43" fmla="*/ 187626 h 204"/>
                  <a:gd name="T44" fmla="*/ 57522 w 182"/>
                  <a:gd name="T45" fmla="*/ 167760 h 204"/>
                  <a:gd name="T46" fmla="*/ 75221 w 182"/>
                  <a:gd name="T47" fmla="*/ 161138 h 204"/>
                  <a:gd name="T48" fmla="*/ 88496 w 182"/>
                  <a:gd name="T49" fmla="*/ 150101 h 204"/>
                  <a:gd name="T50" fmla="*/ 106195 w 182"/>
                  <a:gd name="T51" fmla="*/ 156723 h 204"/>
                  <a:gd name="T52" fmla="*/ 126107 w 182"/>
                  <a:gd name="T53" fmla="*/ 156723 h 204"/>
                  <a:gd name="T54" fmla="*/ 132744 w 182"/>
                  <a:gd name="T55" fmla="*/ 174382 h 204"/>
                  <a:gd name="T56" fmla="*/ 146018 w 182"/>
                  <a:gd name="T57" fmla="*/ 187626 h 204"/>
                  <a:gd name="T58" fmla="*/ 300886 w 182"/>
                  <a:gd name="T59" fmla="*/ 169967 h 204"/>
                  <a:gd name="T60" fmla="*/ 278762 w 182"/>
                  <a:gd name="T61" fmla="*/ 192041 h 204"/>
                  <a:gd name="T62" fmla="*/ 267700 w 182"/>
                  <a:gd name="T63" fmla="*/ 220737 h 204"/>
                  <a:gd name="T64" fmla="*/ 236726 w 182"/>
                  <a:gd name="T65" fmla="*/ 220737 h 204"/>
                  <a:gd name="T66" fmla="*/ 207965 w 182"/>
                  <a:gd name="T67" fmla="*/ 231774 h 204"/>
                  <a:gd name="T68" fmla="*/ 183629 w 182"/>
                  <a:gd name="T69" fmla="*/ 211907 h 204"/>
                  <a:gd name="T70" fmla="*/ 154868 w 182"/>
                  <a:gd name="T71" fmla="*/ 200870 h 204"/>
                  <a:gd name="T72" fmla="*/ 154868 w 182"/>
                  <a:gd name="T73" fmla="*/ 169967 h 204"/>
                  <a:gd name="T74" fmla="*/ 141593 w 182"/>
                  <a:gd name="T75" fmla="*/ 141272 h 204"/>
                  <a:gd name="T76" fmla="*/ 163717 w 182"/>
                  <a:gd name="T77" fmla="*/ 116990 h 204"/>
                  <a:gd name="T78" fmla="*/ 174779 w 182"/>
                  <a:gd name="T79" fmla="*/ 88295 h 204"/>
                  <a:gd name="T80" fmla="*/ 207965 w 182"/>
                  <a:gd name="T81" fmla="*/ 88295 h 204"/>
                  <a:gd name="T82" fmla="*/ 236726 w 182"/>
                  <a:gd name="T83" fmla="*/ 77258 h 204"/>
                  <a:gd name="T84" fmla="*/ 258850 w 182"/>
                  <a:gd name="T85" fmla="*/ 97124 h 204"/>
                  <a:gd name="T86" fmla="*/ 287611 w 182"/>
                  <a:gd name="T87" fmla="*/ 108161 h 204"/>
                  <a:gd name="T88" fmla="*/ 287611 w 182"/>
                  <a:gd name="T89" fmla="*/ 141272 h 204"/>
                  <a:gd name="T90" fmla="*/ 300886 w 182"/>
                  <a:gd name="T91" fmla="*/ 16996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69003" y="5044460"/>
            <a:ext cx="1627188" cy="1619250"/>
            <a:chOff x="3289300" y="4624388"/>
            <a:chExt cx="1627188" cy="1619250"/>
          </a:xfrm>
        </p:grpSpPr>
        <p:sp>
          <p:nvSpPr>
            <p:cNvPr id="27" name="任意多边形 39"/>
            <p:cNvSpPr>
              <a:spLocks noChangeArrowheads="1"/>
            </p:cNvSpPr>
            <p:nvPr/>
          </p:nvSpPr>
          <p:spPr bwMode="auto">
            <a:xfrm rot="5406812" flipH="1" flipV="1">
              <a:off x="2674938" y="5240338"/>
              <a:ext cx="1619250" cy="38735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690" name="矩形 40"/>
            <p:cNvSpPr>
              <a:spLocks noChangeAspect="1" noChangeArrowheads="1"/>
            </p:cNvSpPr>
            <p:nvPr/>
          </p:nvSpPr>
          <p:spPr bwMode="auto">
            <a:xfrm rot="5406812" flipH="1" flipV="1">
              <a:off x="3678371" y="4624895"/>
              <a:ext cx="1225138" cy="122412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任意多边形 41"/>
            <p:cNvSpPr>
              <a:spLocks noChangeArrowheads="1"/>
            </p:cNvSpPr>
            <p:nvPr/>
          </p:nvSpPr>
          <p:spPr bwMode="auto">
            <a:xfrm rot="5406812" flipH="1" flipV="1">
              <a:off x="3907631" y="5230019"/>
              <a:ext cx="390525" cy="1627188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36" name="组合 16"/>
            <p:cNvGrpSpPr>
              <a:grpSpLocks/>
            </p:cNvGrpSpPr>
            <p:nvPr/>
          </p:nvGrpSpPr>
          <p:grpSpPr bwMode="auto">
            <a:xfrm>
              <a:off x="4141772" y="4898228"/>
              <a:ext cx="476250" cy="471488"/>
              <a:chOff x="0" y="0"/>
              <a:chExt cx="453105" cy="448433"/>
            </a:xfrm>
            <a:solidFill>
              <a:schemeClr val="accent2"/>
            </a:solidFill>
          </p:grpSpPr>
          <p:sp>
            <p:nvSpPr>
              <p:cNvPr id="37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227658 w 205"/>
                  <a:gd name="T1" fmla="*/ 42083 h 89"/>
                  <a:gd name="T2" fmla="*/ 103883 w 205"/>
                  <a:gd name="T3" fmla="*/ 0 h 89"/>
                  <a:gd name="T4" fmla="*/ 0 w 205"/>
                  <a:gd name="T5" fmla="*/ 0 h 89"/>
                  <a:gd name="T6" fmla="*/ 0 w 205"/>
                  <a:gd name="T7" fmla="*/ 148397 h 89"/>
                  <a:gd name="T8" fmla="*/ 48626 w 205"/>
                  <a:gd name="T9" fmla="*/ 197124 h 89"/>
                  <a:gd name="T10" fmla="*/ 404479 w 205"/>
                  <a:gd name="T11" fmla="*/ 197124 h 89"/>
                  <a:gd name="T12" fmla="*/ 453105 w 205"/>
                  <a:gd name="T13" fmla="*/ 148397 h 89"/>
                  <a:gd name="T14" fmla="*/ 453105 w 205"/>
                  <a:gd name="T15" fmla="*/ 0 h 89"/>
                  <a:gd name="T16" fmla="*/ 349222 w 205"/>
                  <a:gd name="T17" fmla="*/ 0 h 89"/>
                  <a:gd name="T18" fmla="*/ 227658 w 205"/>
                  <a:gd name="T19" fmla="*/ 42083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404479 w 205"/>
                  <a:gd name="T1" fmla="*/ 92774 h 118"/>
                  <a:gd name="T2" fmla="*/ 397848 w 205"/>
                  <a:gd name="T3" fmla="*/ 92774 h 118"/>
                  <a:gd name="T4" fmla="*/ 340381 w 205"/>
                  <a:gd name="T5" fmla="*/ 92774 h 118"/>
                  <a:gd name="T6" fmla="*/ 340381 w 205"/>
                  <a:gd name="T7" fmla="*/ 48596 h 118"/>
                  <a:gd name="T8" fmla="*/ 291755 w 205"/>
                  <a:gd name="T9" fmla="*/ 0 h 118"/>
                  <a:gd name="T10" fmla="*/ 161350 w 205"/>
                  <a:gd name="T11" fmla="*/ 0 h 118"/>
                  <a:gd name="T12" fmla="*/ 112724 w 205"/>
                  <a:gd name="T13" fmla="*/ 48596 h 118"/>
                  <a:gd name="T14" fmla="*/ 112724 w 205"/>
                  <a:gd name="T15" fmla="*/ 92774 h 118"/>
                  <a:gd name="T16" fmla="*/ 55257 w 205"/>
                  <a:gd name="T17" fmla="*/ 92774 h 118"/>
                  <a:gd name="T18" fmla="*/ 48626 w 205"/>
                  <a:gd name="T19" fmla="*/ 92774 h 118"/>
                  <a:gd name="T20" fmla="*/ 0 w 205"/>
                  <a:gd name="T21" fmla="*/ 141371 h 118"/>
                  <a:gd name="T22" fmla="*/ 0 w 205"/>
                  <a:gd name="T23" fmla="*/ 223100 h 118"/>
                  <a:gd name="T24" fmla="*/ 119354 w 205"/>
                  <a:gd name="T25" fmla="*/ 223100 h 118"/>
                  <a:gd name="T26" fmla="*/ 227658 w 205"/>
                  <a:gd name="T27" fmla="*/ 260652 h 118"/>
                  <a:gd name="T28" fmla="*/ 333751 w 205"/>
                  <a:gd name="T29" fmla="*/ 223100 h 118"/>
                  <a:gd name="T30" fmla="*/ 453105 w 205"/>
                  <a:gd name="T31" fmla="*/ 223100 h 118"/>
                  <a:gd name="T32" fmla="*/ 453105 w 205"/>
                  <a:gd name="T33" fmla="*/ 141371 h 118"/>
                  <a:gd name="T34" fmla="*/ 404479 w 205"/>
                  <a:gd name="T35" fmla="*/ 92774 h 118"/>
                  <a:gd name="T36" fmla="*/ 148088 w 205"/>
                  <a:gd name="T37" fmla="*/ 57432 h 118"/>
                  <a:gd name="T38" fmla="*/ 148088 w 205"/>
                  <a:gd name="T39" fmla="*/ 48596 h 118"/>
                  <a:gd name="T40" fmla="*/ 161350 w 205"/>
                  <a:gd name="T41" fmla="*/ 37552 h 118"/>
                  <a:gd name="T42" fmla="*/ 291755 w 205"/>
                  <a:gd name="T43" fmla="*/ 37552 h 118"/>
                  <a:gd name="T44" fmla="*/ 305017 w 205"/>
                  <a:gd name="T45" fmla="*/ 48596 h 118"/>
                  <a:gd name="T46" fmla="*/ 305017 w 205"/>
                  <a:gd name="T47" fmla="*/ 57432 h 118"/>
                  <a:gd name="T48" fmla="*/ 305017 w 205"/>
                  <a:gd name="T49" fmla="*/ 92774 h 118"/>
                  <a:gd name="T50" fmla="*/ 148088 w 205"/>
                  <a:gd name="T51" fmla="*/ 92774 h 118"/>
                  <a:gd name="T52" fmla="*/ 148088 w 205"/>
                  <a:gd name="T53" fmla="*/ 57432 h 118"/>
                  <a:gd name="T54" fmla="*/ 223237 w 205"/>
                  <a:gd name="T55" fmla="*/ 223100 h 118"/>
                  <a:gd name="T56" fmla="*/ 187873 w 205"/>
                  <a:gd name="T57" fmla="*/ 189967 h 118"/>
                  <a:gd name="T58" fmla="*/ 223237 w 205"/>
                  <a:gd name="T59" fmla="*/ 154624 h 118"/>
                  <a:gd name="T60" fmla="*/ 258601 w 205"/>
                  <a:gd name="T61" fmla="*/ 189967 h 118"/>
                  <a:gd name="T62" fmla="*/ 223237 w 205"/>
                  <a:gd name="T63" fmla="*/ 223100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65427" y="1473994"/>
            <a:ext cx="1627188" cy="1619250"/>
            <a:chOff x="3289300" y="2894013"/>
            <a:chExt cx="1627188" cy="1619250"/>
          </a:xfrm>
        </p:grpSpPr>
        <p:sp>
          <p:nvSpPr>
            <p:cNvPr id="10" name="任意多边形 8"/>
            <p:cNvSpPr>
              <a:spLocks noChangeArrowheads="1"/>
            </p:cNvSpPr>
            <p:nvPr/>
          </p:nvSpPr>
          <p:spPr bwMode="auto">
            <a:xfrm rot="16193188" flipH="1">
              <a:off x="2674938" y="3508375"/>
              <a:ext cx="1617662" cy="388938"/>
            </a:xfrm>
            <a:custGeom>
              <a:avLst/>
              <a:gdLst>
                <a:gd name="T0" fmla="*/ 0 w 1617335"/>
                <a:gd name="T1" fmla="*/ 0 h 387910"/>
                <a:gd name="T2" fmla="*/ 379435 w 1617335"/>
                <a:gd name="T3" fmla="*/ 388938 h 387910"/>
                <a:gd name="T4" fmla="*/ 1617663 w 1617335"/>
                <a:gd name="T5" fmla="*/ 388938 h 387910"/>
                <a:gd name="T6" fmla="*/ 1617663 w 1617335"/>
                <a:gd name="T7" fmla="*/ 386921 h 387910"/>
                <a:gd name="T8" fmla="*/ 123168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681" name="矩形 9"/>
            <p:cNvSpPr>
              <a:spLocks noChangeAspect="1" noChangeArrowheads="1"/>
            </p:cNvSpPr>
            <p:nvPr/>
          </p:nvSpPr>
          <p:spPr bwMode="auto">
            <a:xfrm rot="16193188" flipH="1">
              <a:off x="3679032" y="3288507"/>
              <a:ext cx="1225550" cy="122396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任意多边形 29"/>
            <p:cNvSpPr>
              <a:spLocks noChangeArrowheads="1"/>
            </p:cNvSpPr>
            <p:nvPr/>
          </p:nvSpPr>
          <p:spPr bwMode="auto">
            <a:xfrm rot="16193188" flipH="1">
              <a:off x="3908425" y="2279650"/>
              <a:ext cx="388938" cy="1627188"/>
            </a:xfrm>
            <a:custGeom>
              <a:avLst/>
              <a:gdLst>
                <a:gd name="T0" fmla="*/ 0 w 389043"/>
                <a:gd name="T1" fmla="*/ 1241250 h 1627020"/>
                <a:gd name="T2" fmla="*/ 385793 w 389043"/>
                <a:gd name="T3" fmla="*/ 1627188 h 1627020"/>
                <a:gd name="T4" fmla="*/ 387803 w 389043"/>
                <a:gd name="T5" fmla="*/ 1627188 h 1627020"/>
                <a:gd name="T6" fmla="*/ 387803 w 389043"/>
                <a:gd name="T7" fmla="*/ 387950 h 1627020"/>
                <a:gd name="T8" fmla="*/ 388937 w 389043"/>
                <a:gd name="T9" fmla="*/ 387950 h 1627020"/>
                <a:gd name="T10" fmla="*/ 9682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39" name="组合 19"/>
            <p:cNvGrpSpPr>
              <a:grpSpLocks/>
            </p:cNvGrpSpPr>
            <p:nvPr/>
          </p:nvGrpSpPr>
          <p:grpSpPr bwMode="auto">
            <a:xfrm>
              <a:off x="4129072" y="3631402"/>
              <a:ext cx="495300" cy="533400"/>
              <a:chOff x="0" y="0"/>
              <a:chExt cx="466184" cy="501686"/>
            </a:xfrm>
            <a:solidFill>
              <a:schemeClr val="accent2"/>
            </a:solidFill>
          </p:grpSpPr>
          <p:sp>
            <p:nvSpPr>
              <p:cNvPr id="40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35095 w 23"/>
                  <a:gd name="T1" fmla="*/ 0 h 21"/>
                  <a:gd name="T2" fmla="*/ 35095 w 23"/>
                  <a:gd name="T3" fmla="*/ 8898 h 21"/>
                  <a:gd name="T4" fmla="*/ 41675 w 23"/>
                  <a:gd name="T5" fmla="*/ 24468 h 21"/>
                  <a:gd name="T6" fmla="*/ 21934 w 23"/>
                  <a:gd name="T7" fmla="*/ 37814 h 21"/>
                  <a:gd name="T8" fmla="*/ 8774 w 23"/>
                  <a:gd name="T9" fmla="*/ 20019 h 21"/>
                  <a:gd name="T10" fmla="*/ 13161 w 23"/>
                  <a:gd name="T11" fmla="*/ 11122 h 21"/>
                  <a:gd name="T12" fmla="*/ 13161 w 23"/>
                  <a:gd name="T13" fmla="*/ 0 h 21"/>
                  <a:gd name="T14" fmla="*/ 0 w 23"/>
                  <a:gd name="T15" fmla="*/ 22244 h 21"/>
                  <a:gd name="T16" fmla="*/ 24128 w 23"/>
                  <a:gd name="T17" fmla="*/ 46712 h 21"/>
                  <a:gd name="T18" fmla="*/ 50449 w 23"/>
                  <a:gd name="T19" fmla="*/ 22244 h 21"/>
                  <a:gd name="T20" fmla="*/ 35095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zh-CN" smtClean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2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53014 w 118"/>
                  <a:gd name="T1" fmla="*/ 41969 h 118"/>
                  <a:gd name="T2" fmla="*/ 41969 w 118"/>
                  <a:gd name="T3" fmla="*/ 207638 h 118"/>
                  <a:gd name="T4" fmla="*/ 207638 w 118"/>
                  <a:gd name="T5" fmla="*/ 218683 h 118"/>
                  <a:gd name="T6" fmla="*/ 218683 w 118"/>
                  <a:gd name="T7" fmla="*/ 53014 h 118"/>
                  <a:gd name="T8" fmla="*/ 53014 w 118"/>
                  <a:gd name="T9" fmla="*/ 41969 h 118"/>
                  <a:gd name="T10" fmla="*/ 141371 w 118"/>
                  <a:gd name="T11" fmla="*/ 185549 h 118"/>
                  <a:gd name="T12" fmla="*/ 141371 w 118"/>
                  <a:gd name="T13" fmla="*/ 205429 h 118"/>
                  <a:gd name="T14" fmla="*/ 123699 w 118"/>
                  <a:gd name="T15" fmla="*/ 205429 h 118"/>
                  <a:gd name="T16" fmla="*/ 123699 w 118"/>
                  <a:gd name="T17" fmla="*/ 187758 h 118"/>
                  <a:gd name="T18" fmla="*/ 90566 w 118"/>
                  <a:gd name="T19" fmla="*/ 178922 h 118"/>
                  <a:gd name="T20" fmla="*/ 94983 w 118"/>
                  <a:gd name="T21" fmla="*/ 156833 h 118"/>
                  <a:gd name="T22" fmla="*/ 128117 w 118"/>
                  <a:gd name="T23" fmla="*/ 165669 h 118"/>
                  <a:gd name="T24" fmla="*/ 145788 w 118"/>
                  <a:gd name="T25" fmla="*/ 154624 h 118"/>
                  <a:gd name="T26" fmla="*/ 125908 w 118"/>
                  <a:gd name="T27" fmla="*/ 136953 h 118"/>
                  <a:gd name="T28" fmla="*/ 90566 w 118"/>
                  <a:gd name="T29" fmla="*/ 101610 h 118"/>
                  <a:gd name="T30" fmla="*/ 123699 w 118"/>
                  <a:gd name="T31" fmla="*/ 68476 h 118"/>
                  <a:gd name="T32" fmla="*/ 123699 w 118"/>
                  <a:gd name="T33" fmla="*/ 50805 h 118"/>
                  <a:gd name="T34" fmla="*/ 141371 w 118"/>
                  <a:gd name="T35" fmla="*/ 50805 h 118"/>
                  <a:gd name="T36" fmla="*/ 141371 w 118"/>
                  <a:gd name="T37" fmla="*/ 66267 h 118"/>
                  <a:gd name="T38" fmla="*/ 170086 w 118"/>
                  <a:gd name="T39" fmla="*/ 72894 h 118"/>
                  <a:gd name="T40" fmla="*/ 163460 w 118"/>
                  <a:gd name="T41" fmla="*/ 94983 h 118"/>
                  <a:gd name="T42" fmla="*/ 136953 w 118"/>
                  <a:gd name="T43" fmla="*/ 88357 h 118"/>
                  <a:gd name="T44" fmla="*/ 121490 w 118"/>
                  <a:gd name="T45" fmla="*/ 99401 h 118"/>
                  <a:gd name="T46" fmla="*/ 143579 w 118"/>
                  <a:gd name="T47" fmla="*/ 114864 h 118"/>
                  <a:gd name="T48" fmla="*/ 174504 w 118"/>
                  <a:gd name="T49" fmla="*/ 152415 h 118"/>
                  <a:gd name="T50" fmla="*/ 141371 w 118"/>
                  <a:gd name="T51" fmla="*/ 1855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305038 w 153"/>
                  <a:gd name="T1" fmla="*/ 391182 h 227"/>
                  <a:gd name="T2" fmla="*/ 35367 w 153"/>
                  <a:gd name="T3" fmla="*/ 391182 h 227"/>
                  <a:gd name="T4" fmla="*/ 35367 w 153"/>
                  <a:gd name="T5" fmla="*/ 35361 h 227"/>
                  <a:gd name="T6" fmla="*/ 305038 w 153"/>
                  <a:gd name="T7" fmla="*/ 35361 h 227"/>
                  <a:gd name="T8" fmla="*/ 305038 w 153"/>
                  <a:gd name="T9" fmla="*/ 227637 h 227"/>
                  <a:gd name="T10" fmla="*/ 307248 w 153"/>
                  <a:gd name="T11" fmla="*/ 225427 h 227"/>
                  <a:gd name="T12" fmla="*/ 338194 w 153"/>
                  <a:gd name="T13" fmla="*/ 207747 h 227"/>
                  <a:gd name="T14" fmla="*/ 338194 w 153"/>
                  <a:gd name="T15" fmla="*/ 28731 h 227"/>
                  <a:gd name="T16" fmla="*/ 311669 w 153"/>
                  <a:gd name="T17" fmla="*/ 0 h 227"/>
                  <a:gd name="T18" fmla="*/ 26525 w 153"/>
                  <a:gd name="T19" fmla="*/ 0 h 227"/>
                  <a:gd name="T20" fmla="*/ 0 w 153"/>
                  <a:gd name="T21" fmla="*/ 28731 h 227"/>
                  <a:gd name="T22" fmla="*/ 0 w 153"/>
                  <a:gd name="T23" fmla="*/ 475165 h 227"/>
                  <a:gd name="T24" fmla="*/ 26525 w 153"/>
                  <a:gd name="T25" fmla="*/ 501686 h 227"/>
                  <a:gd name="T26" fmla="*/ 311669 w 153"/>
                  <a:gd name="T27" fmla="*/ 501686 h 227"/>
                  <a:gd name="T28" fmla="*/ 338194 w 153"/>
                  <a:gd name="T29" fmla="*/ 475165 h 227"/>
                  <a:gd name="T30" fmla="*/ 338194 w 153"/>
                  <a:gd name="T31" fmla="*/ 388972 h 227"/>
                  <a:gd name="T32" fmla="*/ 305038 w 153"/>
                  <a:gd name="T33" fmla="*/ 366872 h 227"/>
                  <a:gd name="T34" fmla="*/ 305038 w 153"/>
                  <a:gd name="T35" fmla="*/ 391182 h 227"/>
                  <a:gd name="T36" fmla="*/ 165781 w 153"/>
                  <a:gd name="T37" fmla="*/ 488426 h 227"/>
                  <a:gd name="T38" fmla="*/ 123783 w 153"/>
                  <a:gd name="T39" fmla="*/ 444224 h 227"/>
                  <a:gd name="T40" fmla="*/ 165781 w 153"/>
                  <a:gd name="T41" fmla="*/ 402233 h 227"/>
                  <a:gd name="T42" fmla="*/ 209990 w 153"/>
                  <a:gd name="T43" fmla="*/ 444224 h 227"/>
                  <a:gd name="T44" fmla="*/ 165781 w 153"/>
                  <a:gd name="T45" fmla="*/ 488426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159559 w 86"/>
                  <a:gd name="T1" fmla="*/ 37674 h 86"/>
                  <a:gd name="T2" fmla="*/ 39890 w 86"/>
                  <a:gd name="T3" fmla="*/ 31025 h 86"/>
                  <a:gd name="T4" fmla="*/ 31025 w 86"/>
                  <a:gd name="T5" fmla="*/ 150694 h 86"/>
                  <a:gd name="T6" fmla="*/ 152910 w 86"/>
                  <a:gd name="T7" fmla="*/ 159559 h 86"/>
                  <a:gd name="T8" fmla="*/ 159559 w 86"/>
                  <a:gd name="T9" fmla="*/ 37674 h 86"/>
                  <a:gd name="T10" fmla="*/ 101940 w 86"/>
                  <a:gd name="T11" fmla="*/ 139614 h 86"/>
                  <a:gd name="T12" fmla="*/ 101940 w 86"/>
                  <a:gd name="T13" fmla="*/ 155127 h 86"/>
                  <a:gd name="T14" fmla="*/ 88644 w 86"/>
                  <a:gd name="T15" fmla="*/ 155127 h 86"/>
                  <a:gd name="T16" fmla="*/ 88644 w 86"/>
                  <a:gd name="T17" fmla="*/ 141830 h 86"/>
                  <a:gd name="T18" fmla="*/ 62051 w 86"/>
                  <a:gd name="T19" fmla="*/ 135182 h 86"/>
                  <a:gd name="T20" fmla="*/ 66483 w 86"/>
                  <a:gd name="T21" fmla="*/ 117453 h 86"/>
                  <a:gd name="T22" fmla="*/ 90860 w 86"/>
                  <a:gd name="T23" fmla="*/ 124101 h 86"/>
                  <a:gd name="T24" fmla="*/ 106372 w 86"/>
                  <a:gd name="T25" fmla="*/ 115237 h 86"/>
                  <a:gd name="T26" fmla="*/ 90860 w 86"/>
                  <a:gd name="T27" fmla="*/ 101940 h 86"/>
                  <a:gd name="T28" fmla="*/ 64267 w 86"/>
                  <a:gd name="T29" fmla="*/ 75347 h 86"/>
                  <a:gd name="T30" fmla="*/ 88644 w 86"/>
                  <a:gd name="T31" fmla="*/ 48754 h 86"/>
                  <a:gd name="T32" fmla="*/ 88644 w 86"/>
                  <a:gd name="T33" fmla="*/ 33241 h 86"/>
                  <a:gd name="T34" fmla="*/ 104156 w 86"/>
                  <a:gd name="T35" fmla="*/ 33241 h 86"/>
                  <a:gd name="T36" fmla="*/ 104156 w 86"/>
                  <a:gd name="T37" fmla="*/ 46538 h 86"/>
                  <a:gd name="T38" fmla="*/ 124101 w 86"/>
                  <a:gd name="T39" fmla="*/ 50970 h 86"/>
                  <a:gd name="T40" fmla="*/ 119669 w 86"/>
                  <a:gd name="T41" fmla="*/ 68699 h 86"/>
                  <a:gd name="T42" fmla="*/ 99724 w 86"/>
                  <a:gd name="T43" fmla="*/ 64267 h 86"/>
                  <a:gd name="T44" fmla="*/ 86428 w 86"/>
                  <a:gd name="T45" fmla="*/ 70915 h 86"/>
                  <a:gd name="T46" fmla="*/ 104156 w 86"/>
                  <a:gd name="T47" fmla="*/ 84212 h 86"/>
                  <a:gd name="T48" fmla="*/ 128533 w 86"/>
                  <a:gd name="T49" fmla="*/ 113021 h 86"/>
                  <a:gd name="T50" fmla="*/ 101940 w 86"/>
                  <a:gd name="T51" fmla="*/ 139614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235156" y="5045253"/>
            <a:ext cx="1627188" cy="1617663"/>
            <a:chOff x="5013325" y="4629150"/>
            <a:chExt cx="1627188" cy="1617663"/>
          </a:xfrm>
        </p:grpSpPr>
        <p:sp>
          <p:nvSpPr>
            <p:cNvPr id="21" name="任意多边形 35"/>
            <p:cNvSpPr>
              <a:spLocks noChangeArrowheads="1"/>
            </p:cNvSpPr>
            <p:nvPr/>
          </p:nvSpPr>
          <p:spPr bwMode="auto">
            <a:xfrm rot="16193188" flipV="1">
              <a:off x="5636418" y="5244307"/>
              <a:ext cx="1617663" cy="38735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687" name="矩形 36"/>
            <p:cNvSpPr>
              <a:spLocks noChangeAspect="1" noChangeArrowheads="1"/>
            </p:cNvSpPr>
            <p:nvPr/>
          </p:nvSpPr>
          <p:spPr bwMode="auto">
            <a:xfrm rot="16193188" flipV="1">
              <a:off x="5026903" y="4629057"/>
              <a:ext cx="1223936" cy="122412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任意多边形 37"/>
            <p:cNvSpPr>
              <a:spLocks noChangeArrowheads="1"/>
            </p:cNvSpPr>
            <p:nvPr/>
          </p:nvSpPr>
          <p:spPr bwMode="auto">
            <a:xfrm rot="16193188" flipV="1">
              <a:off x="5632450" y="5233988"/>
              <a:ext cx="388937" cy="1627188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chemeClr val="accent2">
                  <a:lumMod val="20000"/>
                  <a:lumOff val="8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45" name="组合 25"/>
            <p:cNvGrpSpPr>
              <a:grpSpLocks/>
            </p:cNvGrpSpPr>
            <p:nvPr/>
          </p:nvGrpSpPr>
          <p:grpSpPr bwMode="auto">
            <a:xfrm>
              <a:off x="5494321" y="4856953"/>
              <a:ext cx="444500" cy="568325"/>
              <a:chOff x="0" y="0"/>
              <a:chExt cx="563562" cy="720725"/>
            </a:xfrm>
            <a:solidFill>
              <a:schemeClr val="accent2"/>
            </a:solidFill>
          </p:grpSpPr>
          <p:sp>
            <p:nvSpPr>
              <p:cNvPr id="46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142875 w 64"/>
                  <a:gd name="T1" fmla="*/ 648877 h 321"/>
                  <a:gd name="T2" fmla="*/ 71438 w 64"/>
                  <a:gd name="T3" fmla="*/ 720725 h 321"/>
                  <a:gd name="T4" fmla="*/ 0 w 64"/>
                  <a:gd name="T5" fmla="*/ 648877 h 321"/>
                  <a:gd name="T6" fmla="*/ 0 w 64"/>
                  <a:gd name="T7" fmla="*/ 71848 h 321"/>
                  <a:gd name="T8" fmla="*/ 71438 w 64"/>
                  <a:gd name="T9" fmla="*/ 0 h 321"/>
                  <a:gd name="T10" fmla="*/ 142875 w 64"/>
                  <a:gd name="T11" fmla="*/ 71848 h 321"/>
                  <a:gd name="T12" fmla="*/ 142875 w 64"/>
                  <a:gd name="T13" fmla="*/ 648877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141288 w 63"/>
                  <a:gd name="T1" fmla="*/ 209055 h 125"/>
                  <a:gd name="T2" fmla="*/ 71765 w 63"/>
                  <a:gd name="T3" fmla="*/ 280988 h 125"/>
                  <a:gd name="T4" fmla="*/ 0 w 63"/>
                  <a:gd name="T5" fmla="*/ 209055 h 125"/>
                  <a:gd name="T6" fmla="*/ 0 w 63"/>
                  <a:gd name="T7" fmla="*/ 71933 h 125"/>
                  <a:gd name="T8" fmla="*/ 71765 w 63"/>
                  <a:gd name="T9" fmla="*/ 0 h 125"/>
                  <a:gd name="T10" fmla="*/ 141288 w 63"/>
                  <a:gd name="T11" fmla="*/ 71933 h 125"/>
                  <a:gd name="T12" fmla="*/ 141288 w 63"/>
                  <a:gd name="T13" fmla="*/ 20905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142875 w 64"/>
                  <a:gd name="T1" fmla="*/ 417178 h 218"/>
                  <a:gd name="T2" fmla="*/ 71438 w 64"/>
                  <a:gd name="T3" fmla="*/ 488950 h 218"/>
                  <a:gd name="T4" fmla="*/ 0 w 64"/>
                  <a:gd name="T5" fmla="*/ 417178 h 218"/>
                  <a:gd name="T6" fmla="*/ 0 w 64"/>
                  <a:gd name="T7" fmla="*/ 71772 h 218"/>
                  <a:gd name="T8" fmla="*/ 71438 w 64"/>
                  <a:gd name="T9" fmla="*/ 0 h 218"/>
                  <a:gd name="T10" fmla="*/ 142875 w 64"/>
                  <a:gd name="T11" fmla="*/ 71772 h 218"/>
                  <a:gd name="T12" fmla="*/ 142875 w 64"/>
                  <a:gd name="T13" fmla="*/ 41717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813550" y="2836863"/>
            <a:ext cx="3695700" cy="937009"/>
            <a:chOff x="6813550" y="2836863"/>
            <a:chExt cx="3695700" cy="937009"/>
          </a:xfrm>
        </p:grpSpPr>
        <p:grpSp>
          <p:nvGrpSpPr>
            <p:cNvPr id="24" name="组合 23"/>
            <p:cNvGrpSpPr/>
            <p:nvPr/>
          </p:nvGrpSpPr>
          <p:grpSpPr>
            <a:xfrm>
              <a:off x="6813550" y="2836863"/>
              <a:ext cx="3695700" cy="927100"/>
              <a:chOff x="6813550" y="2836863"/>
              <a:chExt cx="3695700" cy="927100"/>
            </a:xfrm>
          </p:grpSpPr>
          <p:grpSp>
            <p:nvGrpSpPr>
              <p:cNvPr id="70661" name="组合 53"/>
              <p:cNvGrpSpPr>
                <a:grpSpLocks/>
              </p:cNvGrpSpPr>
              <p:nvPr/>
            </p:nvGrpSpPr>
            <p:grpSpPr bwMode="auto">
              <a:xfrm>
                <a:off x="6813550" y="3286125"/>
                <a:ext cx="2638425" cy="477838"/>
                <a:chOff x="6306946" y="3286544"/>
                <a:chExt cx="2637773" cy="477533"/>
              </a:xfrm>
            </p:grpSpPr>
            <p:cxnSp>
              <p:nvCxnSpPr>
                <p:cNvPr id="9" name="直接连接符 8"/>
                <p:cNvCxnSpPr/>
                <p:nvPr/>
              </p:nvCxnSpPr>
              <p:spPr bwMode="auto">
                <a:xfrm>
                  <a:off x="6784666" y="3286544"/>
                  <a:ext cx="2160053" cy="0"/>
                </a:xfrm>
                <a:prstGeom prst="line">
                  <a:avLst/>
                </a:prstGeom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 bwMode="auto">
                <a:xfrm flipH="1">
                  <a:off x="6306946" y="3286544"/>
                  <a:ext cx="477720" cy="477533"/>
                </a:xfrm>
                <a:prstGeom prst="line">
                  <a:avLst/>
                </a:prstGeom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椭圆 52"/>
              <p:cNvSpPr/>
              <p:nvPr/>
            </p:nvSpPr>
            <p:spPr bwMode="auto">
              <a:xfrm>
                <a:off x="9353550" y="3200400"/>
                <a:ext cx="188913" cy="18891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7361238" y="2836863"/>
                <a:ext cx="3148012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1800" dirty="0" smtClean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内部损耗降低</a:t>
                </a:r>
                <a:r>
                  <a:rPr lang="en-US" altLang="zh-CN" sz="2000" b="1" i="1" dirty="0" smtClean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75%</a:t>
                </a:r>
                <a:endParaRPr lang="zh-CN" altLang="en-US" sz="2000" b="1" i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7809972" y="3404540"/>
              <a:ext cx="14054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sz="18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13550" y="5362575"/>
            <a:ext cx="3192537" cy="948770"/>
            <a:chOff x="6813550" y="5362575"/>
            <a:chExt cx="3192537" cy="948770"/>
          </a:xfrm>
        </p:grpSpPr>
        <p:cxnSp>
          <p:nvCxnSpPr>
            <p:cNvPr id="58" name="直接连接符 57"/>
            <p:cNvCxnSpPr/>
            <p:nvPr/>
          </p:nvCxnSpPr>
          <p:spPr bwMode="auto">
            <a:xfrm>
              <a:off x="7243763" y="5846763"/>
              <a:ext cx="252412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 bwMode="auto">
            <a:xfrm>
              <a:off x="6813550" y="5426075"/>
              <a:ext cx="430213" cy="428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0665" name="椭圆 61"/>
            <p:cNvSpPr>
              <a:spLocks noChangeArrowheads="1"/>
            </p:cNvSpPr>
            <p:nvPr/>
          </p:nvSpPr>
          <p:spPr bwMode="auto">
            <a:xfrm>
              <a:off x="9767888" y="5753100"/>
              <a:ext cx="188912" cy="188913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文本框 68"/>
            <p:cNvSpPr txBox="1"/>
            <p:nvPr/>
          </p:nvSpPr>
          <p:spPr>
            <a:xfrm>
              <a:off x="7882999" y="5942013"/>
              <a:ext cx="17239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隐</a:t>
              </a: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裂风险低</a:t>
              </a:r>
              <a:endParaRPr lang="zh-CN" altLang="en-US" sz="1800" dirty="0"/>
            </a:p>
          </p:txBody>
        </p:sp>
        <p:sp>
          <p:nvSpPr>
            <p:cNvPr id="76" name="文本框 68"/>
            <p:cNvSpPr txBox="1"/>
            <p:nvPr/>
          </p:nvSpPr>
          <p:spPr>
            <a:xfrm>
              <a:off x="6856487" y="5362575"/>
              <a:ext cx="31496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8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高抗热斑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5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69963"/>
            <a:ext cx="528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303759" y="3060126"/>
            <a:ext cx="3420516" cy="896950"/>
            <a:chOff x="303759" y="3060126"/>
            <a:chExt cx="3420516" cy="896950"/>
          </a:xfrm>
        </p:grpSpPr>
        <p:grpSp>
          <p:nvGrpSpPr>
            <p:cNvPr id="18" name="组合 17"/>
            <p:cNvGrpSpPr/>
            <p:nvPr/>
          </p:nvGrpSpPr>
          <p:grpSpPr>
            <a:xfrm>
              <a:off x="303759" y="3060126"/>
              <a:ext cx="3420516" cy="751465"/>
              <a:chOff x="303759" y="3060126"/>
              <a:chExt cx="3420516" cy="751465"/>
            </a:xfrm>
          </p:grpSpPr>
          <p:grpSp>
            <p:nvGrpSpPr>
              <p:cNvPr id="70667" name="组合 66"/>
              <p:cNvGrpSpPr>
                <a:grpSpLocks/>
              </p:cNvGrpSpPr>
              <p:nvPr/>
            </p:nvGrpSpPr>
            <p:grpSpPr bwMode="auto">
              <a:xfrm>
                <a:off x="494259" y="3466798"/>
                <a:ext cx="2617241" cy="344793"/>
                <a:chOff x="-417419" y="3466798"/>
                <a:chExt cx="3022437" cy="345496"/>
              </a:xfrm>
            </p:grpSpPr>
            <p:cxnSp>
              <p:nvCxnSpPr>
                <p:cNvPr id="66" name="直接连接符 65"/>
                <p:cNvCxnSpPr>
                  <a:stCxn id="70669" idx="6"/>
                </p:cNvCxnSpPr>
                <p:nvPr/>
              </p:nvCxnSpPr>
              <p:spPr bwMode="auto">
                <a:xfrm>
                  <a:off x="-417419" y="3478239"/>
                  <a:ext cx="2690615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 bwMode="auto">
                <a:xfrm>
                  <a:off x="2258531" y="3466798"/>
                  <a:ext cx="346487" cy="34549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669" name="椭圆 71"/>
              <p:cNvSpPr>
                <a:spLocks noChangeArrowheads="1"/>
              </p:cNvSpPr>
              <p:nvPr/>
            </p:nvSpPr>
            <p:spPr bwMode="auto">
              <a:xfrm>
                <a:off x="303759" y="3382963"/>
                <a:ext cx="190500" cy="190500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76263" y="3060126"/>
                <a:ext cx="3148012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i="1" dirty="0" smtClean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335W</a:t>
                </a:r>
                <a:r>
                  <a:rPr lang="en-US" altLang="zh-CN" sz="1800" dirty="0" smtClean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, </a:t>
                </a:r>
                <a:r>
                  <a:rPr lang="zh-CN" altLang="en-US" sz="1800" dirty="0" smtClean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高输出功率</a:t>
                </a:r>
                <a:endParaRPr lang="zh-CN" altLang="en-US" sz="1800" dirty="0"/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477289" y="3587744"/>
              <a:ext cx="2603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3992" y="3358694"/>
            <a:ext cx="9442095" cy="2537159"/>
            <a:chOff x="563992" y="3358694"/>
            <a:chExt cx="9442095" cy="2537159"/>
          </a:xfrm>
        </p:grpSpPr>
        <p:cxnSp>
          <p:nvCxnSpPr>
            <p:cNvPr id="61" name="直接连接符 60"/>
            <p:cNvCxnSpPr/>
            <p:nvPr/>
          </p:nvCxnSpPr>
          <p:spPr bwMode="auto">
            <a:xfrm flipV="1">
              <a:off x="2879725" y="5399088"/>
              <a:ext cx="311150" cy="409575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7402623" y="3358694"/>
              <a:ext cx="2603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降低单串电池电流</a:t>
              </a:r>
              <a:endParaRPr lang="zh-CN" altLang="en-US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63992" y="5412837"/>
              <a:ext cx="2813820" cy="483016"/>
              <a:chOff x="563992" y="5412837"/>
              <a:chExt cx="2813820" cy="483016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774348" y="5412837"/>
                <a:ext cx="26034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800" dirty="0" smtClean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创新切片与串焊技术</a:t>
                </a:r>
                <a:endPara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 bwMode="auto">
              <a:xfrm>
                <a:off x="719138" y="5800603"/>
                <a:ext cx="2160587" cy="0"/>
              </a:xfrm>
              <a:prstGeom prst="line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 bwMode="auto">
              <a:xfrm>
                <a:off x="563992" y="5705353"/>
                <a:ext cx="188912" cy="1905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ＭＳ Ｐゴシック" pitchFamily="1" charset="-128"/>
                </a:endParaRPr>
              </a:p>
            </p:txBody>
          </p:sp>
        </p:grpSp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40386" y="2022238"/>
            <a:ext cx="2335769" cy="444144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矩形 5"/>
          <p:cNvSpPr/>
          <p:nvPr/>
        </p:nvSpPr>
        <p:spPr>
          <a:xfrm>
            <a:off x="3142703" y="6677580"/>
            <a:ext cx="5343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u="sng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可搭配各种高效电池，进一步增加输出功率</a:t>
            </a:r>
            <a:endParaRPr lang="zh-CN" alt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7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856E-6 2.90512E-6 L 0.21833 0.188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6" y="94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165E-6 -0.00483 L -0.29645 0.188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3" y="963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297E-6 6.21327E-7 L 0.21714 -0.056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7" y="-28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68E-6 5.28967E-7 L -0.30254 -0.052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4" y="-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2"/>
          <p:cNvSpPr/>
          <p:nvPr/>
        </p:nvSpPr>
        <p:spPr>
          <a:xfrm>
            <a:off x="601663" y="829097"/>
            <a:ext cx="2378425" cy="4207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5300" b="1" spc="-158">
                <a:solidFill>
                  <a:srgbClr val="505050"/>
                </a:solidFill>
              </a:defRPr>
            </a:lvl1pPr>
          </a:lstStyle>
          <a:p>
            <a:pPr>
              <a:defRPr sz="1800" b="0" spc="0">
                <a:solidFill>
                  <a:srgbClr val="000000"/>
                </a:solidFill>
              </a:defRPr>
            </a:pPr>
            <a:r>
              <a:rPr lang="zh-CN" altLang="en-US" sz="2323" b="0" spc="-6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金刚</a:t>
            </a:r>
            <a:r>
              <a:rPr lang="zh-CN" altLang="en-US" sz="2323" b="0" spc="-69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高密度 </a:t>
            </a:r>
            <a:r>
              <a:rPr lang="en-US" altLang="zh-CN" sz="2323" b="0" spc="-69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P2/72</a:t>
            </a:r>
            <a:endParaRPr sz="2323" b="0" spc="-6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3" name="直接连接符 34"/>
          <p:cNvSpPr>
            <a:spLocks noChangeShapeType="1"/>
          </p:cNvSpPr>
          <p:nvPr/>
        </p:nvSpPr>
        <p:spPr bwMode="auto">
          <a:xfrm flipH="1" flipV="1">
            <a:off x="6192838" y="3227388"/>
            <a:ext cx="1584325" cy="0"/>
          </a:xfrm>
          <a:prstGeom prst="line">
            <a:avLst/>
          </a:prstGeom>
          <a:noFill/>
          <a:ln w="38100">
            <a:solidFill>
              <a:srgbClr val="FFFFFF">
                <a:alpha val="39999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576567" y="4141465"/>
            <a:ext cx="2135188" cy="677108"/>
            <a:chOff x="7352147" y="4110514"/>
            <a:chExt cx="2135188" cy="677108"/>
          </a:xfrm>
        </p:grpSpPr>
        <p:grpSp>
          <p:nvGrpSpPr>
            <p:cNvPr id="73736" name="组合 35"/>
            <p:cNvGrpSpPr>
              <a:grpSpLocks/>
            </p:cNvGrpSpPr>
            <p:nvPr/>
          </p:nvGrpSpPr>
          <p:grpSpPr bwMode="auto">
            <a:xfrm>
              <a:off x="7352147" y="4333861"/>
              <a:ext cx="2135188" cy="180975"/>
              <a:chOff x="6611084" y="4922648"/>
              <a:chExt cx="2135237" cy="180975"/>
            </a:xfrm>
          </p:grpSpPr>
          <p:sp>
            <p:nvSpPr>
              <p:cNvPr id="23" name="直接连接符 36"/>
              <p:cNvSpPr>
                <a:spLocks noChangeShapeType="1"/>
              </p:cNvSpPr>
              <p:nvPr/>
            </p:nvSpPr>
            <p:spPr bwMode="auto">
              <a:xfrm flipH="1" flipV="1">
                <a:off x="6611084" y="5005197"/>
                <a:ext cx="1973307" cy="0"/>
              </a:xfrm>
              <a:prstGeom prst="line">
                <a:avLst/>
              </a:prstGeom>
              <a:ln>
                <a:solidFill>
                  <a:schemeClr val="accent3">
                    <a:lumMod val="85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566930" y="4922648"/>
                <a:ext cx="179391" cy="180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7521245" y="4110514"/>
              <a:ext cx="178670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低单串电流</a:t>
              </a:r>
              <a:endParaRPr lang="en-US" altLang="zh-CN" sz="18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减少</a:t>
              </a:r>
              <a:r>
                <a:rPr lang="en-US" altLang="zh-CN" sz="2000" b="1" i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96%</a:t>
              </a:r>
              <a:r>
                <a:rPr lang="en-US" altLang="zh-CN" sz="1800" b="1" i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内耗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99065" y="5570269"/>
            <a:ext cx="2398576" cy="581085"/>
            <a:chOff x="7521244" y="5812056"/>
            <a:chExt cx="2398576" cy="581085"/>
          </a:xfrm>
        </p:grpSpPr>
        <p:grpSp>
          <p:nvGrpSpPr>
            <p:cNvPr id="73735" name="组合 10"/>
            <p:cNvGrpSpPr>
              <a:grpSpLocks/>
            </p:cNvGrpSpPr>
            <p:nvPr/>
          </p:nvGrpSpPr>
          <p:grpSpPr bwMode="auto">
            <a:xfrm>
              <a:off x="7521244" y="6212166"/>
              <a:ext cx="2398576" cy="180975"/>
              <a:chOff x="5573966" y="6059283"/>
              <a:chExt cx="2398013" cy="180975"/>
            </a:xfrm>
          </p:grpSpPr>
          <p:sp>
            <p:nvSpPr>
              <p:cNvPr id="22" name="直接连接符 38"/>
              <p:cNvSpPr>
                <a:spLocks noChangeShapeType="1"/>
              </p:cNvSpPr>
              <p:nvPr/>
            </p:nvSpPr>
            <p:spPr bwMode="auto">
              <a:xfrm flipH="1" flipV="1">
                <a:off x="5573966" y="6149771"/>
                <a:ext cx="223453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752" name="椭圆 3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7792591" y="6059283"/>
                <a:ext cx="179388" cy="18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7521245" y="5812056"/>
              <a:ext cx="21457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受</a:t>
              </a:r>
              <a:r>
                <a: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光</a:t>
              </a: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面积增加</a:t>
              </a:r>
              <a:r>
                <a:rPr lang="en-US" altLang="zh-CN" sz="2000" b="1" i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3%</a:t>
              </a:r>
              <a:endParaRPr lang="zh-CN" altLang="en-US" sz="20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92288" y="2604759"/>
            <a:ext cx="2493714" cy="486920"/>
            <a:chOff x="7454625" y="2531766"/>
            <a:chExt cx="2493714" cy="486920"/>
          </a:xfrm>
        </p:grpSpPr>
        <p:grpSp>
          <p:nvGrpSpPr>
            <p:cNvPr id="73734" name="组合 9"/>
            <p:cNvGrpSpPr>
              <a:grpSpLocks/>
            </p:cNvGrpSpPr>
            <p:nvPr/>
          </p:nvGrpSpPr>
          <p:grpSpPr bwMode="auto">
            <a:xfrm>
              <a:off x="7454626" y="2837711"/>
              <a:ext cx="2465195" cy="180975"/>
              <a:chOff x="3306962" y="3964065"/>
              <a:chExt cx="2465331" cy="180975"/>
            </a:xfrm>
          </p:grpSpPr>
          <p:sp>
            <p:nvSpPr>
              <p:cNvPr id="21" name="直接连接符 36"/>
              <p:cNvSpPr>
                <a:spLocks noChangeShapeType="1"/>
              </p:cNvSpPr>
              <p:nvPr/>
            </p:nvSpPr>
            <p:spPr bwMode="auto">
              <a:xfrm flipH="1">
                <a:off x="3306962" y="4060903"/>
                <a:ext cx="2309748" cy="1099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754" name="椭圆 3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5592905" y="3964065"/>
                <a:ext cx="179388" cy="18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7454625" y="2531766"/>
              <a:ext cx="24937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电池片的高密度排布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69963"/>
            <a:ext cx="528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217993" y="2531129"/>
            <a:ext cx="4063453" cy="3768211"/>
            <a:chOff x="688975" y="2300288"/>
            <a:chExt cx="4151313" cy="3849687"/>
          </a:xfrm>
        </p:grpSpPr>
        <p:sp>
          <p:nvSpPr>
            <p:cNvPr id="73739" name="任意多边形 19"/>
            <p:cNvSpPr>
              <a:spLocks noChangeArrowheads="1"/>
            </p:cNvSpPr>
            <p:nvPr/>
          </p:nvSpPr>
          <p:spPr bwMode="auto">
            <a:xfrm rot="811666" flipV="1">
              <a:off x="688975" y="3422650"/>
              <a:ext cx="1385888" cy="1746250"/>
            </a:xfrm>
            <a:custGeom>
              <a:avLst/>
              <a:gdLst>
                <a:gd name="T0" fmla="*/ 140516 w 2003794"/>
                <a:gd name="T1" fmla="*/ 998609 h 2524712"/>
                <a:gd name="T2" fmla="*/ 691107 w 2003794"/>
                <a:gd name="T3" fmla="*/ 830740 h 2524712"/>
                <a:gd name="T4" fmla="*/ 639061 w 2003794"/>
                <a:gd name="T5" fmla="*/ 659614 h 2524712"/>
                <a:gd name="T6" fmla="*/ 639333 w 2003794"/>
                <a:gd name="T7" fmla="*/ 659531 h 2524712"/>
                <a:gd name="T8" fmla="*/ 638693 w 2003794"/>
                <a:gd name="T9" fmla="*/ 657915 h 2524712"/>
                <a:gd name="T10" fmla="*/ 652525 w 2003794"/>
                <a:gd name="T11" fmla="*/ 552751 h 2524712"/>
                <a:gd name="T12" fmla="*/ 662533 w 2003794"/>
                <a:gd name="T13" fmla="*/ 539757 h 2524712"/>
                <a:gd name="T14" fmla="*/ 661825 w 2003794"/>
                <a:gd name="T15" fmla="*/ 539085 h 2524712"/>
                <a:gd name="T16" fmla="*/ 791585 w 2003794"/>
                <a:gd name="T17" fmla="*/ 401665 h 2524712"/>
                <a:gd name="T18" fmla="*/ 654052 w 2003794"/>
                <a:gd name="T19" fmla="*/ 271478 h 2524712"/>
                <a:gd name="T20" fmla="*/ 505795 w 2003794"/>
                <a:gd name="T21" fmla="*/ 131138 h 2524712"/>
                <a:gd name="T22" fmla="*/ 367259 w 2003794"/>
                <a:gd name="T23" fmla="*/ 0 h 2524712"/>
                <a:gd name="T24" fmla="*/ 59354 w 2003794"/>
                <a:gd name="T25" fmla="*/ 326085 h 2524712"/>
                <a:gd name="T26" fmla="*/ 60824 w 2003794"/>
                <a:gd name="T27" fmla="*/ 327477 h 2524712"/>
                <a:gd name="T28" fmla="*/ 40044 w 2003794"/>
                <a:gd name="T29" fmla="*/ 354459 h 2524712"/>
                <a:gd name="T30" fmla="*/ 11325 w 2003794"/>
                <a:gd name="T31" fmla="*/ 572809 h 2524712"/>
                <a:gd name="T32" fmla="*/ 12652 w 2003794"/>
                <a:gd name="T33" fmla="*/ 576165 h 2524712"/>
                <a:gd name="T34" fmla="*/ 12090 w 2003794"/>
                <a:gd name="T35" fmla="*/ 576337 h 25247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3794"/>
                <a:gd name="T55" fmla="*/ 0 h 2524712"/>
                <a:gd name="T56" fmla="*/ 2003794 w 2003794"/>
                <a:gd name="T57" fmla="*/ 2524712 h 25247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3794" h="2524712">
                  <a:moveTo>
                    <a:pt x="355698" y="2524712"/>
                  </a:moveTo>
                  <a:lnTo>
                    <a:pt x="1749448" y="2100302"/>
                  </a:lnTo>
                  <a:lnTo>
                    <a:pt x="1617702" y="1667654"/>
                  </a:lnTo>
                  <a:lnTo>
                    <a:pt x="1618387" y="1667445"/>
                  </a:lnTo>
                  <a:lnTo>
                    <a:pt x="1616769" y="1663359"/>
                  </a:lnTo>
                  <a:cubicBezTo>
                    <a:pt x="1590341" y="1575308"/>
                    <a:pt x="1601770" y="1478056"/>
                    <a:pt x="1651782" y="1397482"/>
                  </a:cubicBezTo>
                  <a:lnTo>
                    <a:pt x="1677117" y="1364628"/>
                  </a:lnTo>
                  <a:lnTo>
                    <a:pt x="1675325" y="1362932"/>
                  </a:lnTo>
                  <a:lnTo>
                    <a:pt x="2003794" y="1015502"/>
                  </a:lnTo>
                  <a:lnTo>
                    <a:pt x="1655649" y="686358"/>
                  </a:lnTo>
                  <a:lnTo>
                    <a:pt x="1280355" y="331546"/>
                  </a:lnTo>
                  <a:lnTo>
                    <a:pt x="929670" y="0"/>
                  </a:lnTo>
                  <a:lnTo>
                    <a:pt x="150246" y="824418"/>
                  </a:lnTo>
                  <a:lnTo>
                    <a:pt x="153968" y="827937"/>
                  </a:lnTo>
                  <a:lnTo>
                    <a:pt x="101365" y="896153"/>
                  </a:lnTo>
                  <a:cubicBezTo>
                    <a:pt x="-2477" y="1063448"/>
                    <a:pt x="-26207" y="1265374"/>
                    <a:pt x="28667" y="1448193"/>
                  </a:cubicBezTo>
                  <a:lnTo>
                    <a:pt x="32026" y="1456678"/>
                  </a:lnTo>
                  <a:lnTo>
                    <a:pt x="30604" y="1457111"/>
                  </a:lnTo>
                  <a:lnTo>
                    <a:pt x="355698" y="2524712"/>
                  </a:ln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6"/>
            <p:cNvSpPr>
              <a:spLocks noChangeArrowheads="1"/>
            </p:cNvSpPr>
            <p:nvPr/>
          </p:nvSpPr>
          <p:spPr bwMode="auto">
            <a:xfrm rot="2796417">
              <a:off x="1422401" y="2117725"/>
              <a:ext cx="1382712" cy="1747837"/>
            </a:xfrm>
            <a:custGeom>
              <a:avLst/>
              <a:gdLst>
                <a:gd name="T0" fmla="*/ 85965 w 1997680"/>
                <a:gd name="T1" fmla="*/ 471208 h 2524712"/>
                <a:gd name="T2" fmla="*/ 531923 w 1997680"/>
                <a:gd name="T3" fmla="*/ 0 h 2524712"/>
                <a:gd name="T4" fmla="*/ 732573 w 1997680"/>
                <a:gd name="T5" fmla="*/ 189500 h 2524712"/>
                <a:gd name="T6" fmla="*/ 947302 w 1997680"/>
                <a:gd name="T7" fmla="*/ 392298 h 2524712"/>
                <a:gd name="T8" fmla="*/ 1143000 w 1997680"/>
                <a:gd name="T9" fmla="*/ 577122 h 2524712"/>
                <a:gd name="T10" fmla="*/ 966969 w 1997680"/>
                <a:gd name="T11" fmla="*/ 763120 h 2524712"/>
                <a:gd name="T12" fmla="*/ 967995 w 1997680"/>
                <a:gd name="T13" fmla="*/ 764089 h 2524712"/>
                <a:gd name="T14" fmla="*/ 953499 w 1997680"/>
                <a:gd name="T15" fmla="*/ 782868 h 2524712"/>
                <a:gd name="T16" fmla="*/ 933465 w 1997680"/>
                <a:gd name="T17" fmla="*/ 934834 h 2524712"/>
                <a:gd name="T18" fmla="*/ 934391 w 1997680"/>
                <a:gd name="T19" fmla="*/ 937169 h 2524712"/>
                <a:gd name="T20" fmla="*/ 933999 w 1997680"/>
                <a:gd name="T21" fmla="*/ 937289 h 2524712"/>
                <a:gd name="T22" fmla="*/ 1013097 w 1997680"/>
                <a:gd name="T23" fmla="*/ 1196770 h 2524712"/>
                <a:gd name="T24" fmla="*/ 203517 w 1997680"/>
                <a:gd name="T25" fmla="*/ 1443037 h 2524712"/>
                <a:gd name="T26" fmla="*/ 17510 w 1997680"/>
                <a:gd name="T27" fmla="*/ 832834 h 2524712"/>
                <a:gd name="T28" fmla="*/ 18324 w 1997680"/>
                <a:gd name="T29" fmla="*/ 832586 h 2524712"/>
                <a:gd name="T30" fmla="*/ 16402 w 1997680"/>
                <a:gd name="T31" fmla="*/ 827736 h 2524712"/>
                <a:gd name="T32" fmla="*/ 57997 w 1997680"/>
                <a:gd name="T33" fmla="*/ 512210 h 2524712"/>
                <a:gd name="T34" fmla="*/ 88095 w 1997680"/>
                <a:gd name="T35" fmla="*/ 473220 h 25247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97680"/>
                <a:gd name="T55" fmla="*/ 0 h 2524712"/>
                <a:gd name="T56" fmla="*/ 1997680 w 1997680"/>
                <a:gd name="T57" fmla="*/ 2524712 h 25247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97680" h="2524712">
                  <a:moveTo>
                    <a:pt x="150246" y="824418"/>
                  </a:moveTo>
                  <a:lnTo>
                    <a:pt x="929670" y="0"/>
                  </a:lnTo>
                  <a:lnTo>
                    <a:pt x="1280355" y="331546"/>
                  </a:lnTo>
                  <a:lnTo>
                    <a:pt x="1655649" y="686358"/>
                  </a:lnTo>
                  <a:lnTo>
                    <a:pt x="1997680" y="1009723"/>
                  </a:lnTo>
                  <a:lnTo>
                    <a:pt x="1690021" y="1335142"/>
                  </a:lnTo>
                  <a:lnTo>
                    <a:pt x="1691814" y="1336837"/>
                  </a:lnTo>
                  <a:lnTo>
                    <a:pt x="1666479" y="1369692"/>
                  </a:lnTo>
                  <a:cubicBezTo>
                    <a:pt x="1616466" y="1450265"/>
                    <a:pt x="1605036" y="1547518"/>
                    <a:pt x="1631465" y="1635569"/>
                  </a:cubicBezTo>
                  <a:lnTo>
                    <a:pt x="1633083" y="1639655"/>
                  </a:lnTo>
                  <a:lnTo>
                    <a:pt x="1632398" y="1639864"/>
                  </a:lnTo>
                  <a:lnTo>
                    <a:pt x="1770641" y="2093848"/>
                  </a:lnTo>
                  <a:lnTo>
                    <a:pt x="355698" y="2524712"/>
                  </a:lnTo>
                  <a:lnTo>
                    <a:pt x="30604" y="1457111"/>
                  </a:lnTo>
                  <a:lnTo>
                    <a:pt x="32026" y="1456678"/>
                  </a:lnTo>
                  <a:lnTo>
                    <a:pt x="28667" y="1448193"/>
                  </a:lnTo>
                  <a:cubicBezTo>
                    <a:pt x="-26207" y="1265374"/>
                    <a:pt x="-2477" y="1063448"/>
                    <a:pt x="101365" y="896153"/>
                  </a:cubicBezTo>
                  <a:lnTo>
                    <a:pt x="153968" y="827937"/>
                  </a:lnTo>
                  <a:lnTo>
                    <a:pt x="150246" y="8244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9999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741" name="任意多边形 17"/>
            <p:cNvSpPr>
              <a:spLocks noChangeArrowheads="1"/>
            </p:cNvSpPr>
            <p:nvPr/>
          </p:nvSpPr>
          <p:spPr bwMode="auto">
            <a:xfrm rot="18803583" flipH="1">
              <a:off x="2711450" y="2125663"/>
              <a:ext cx="1373187" cy="1747838"/>
            </a:xfrm>
            <a:custGeom>
              <a:avLst/>
              <a:gdLst>
                <a:gd name="T0" fmla="*/ 367817 w 1982833"/>
                <a:gd name="T1" fmla="*/ 0 h 2524712"/>
                <a:gd name="T2" fmla="*/ 59444 w 1982833"/>
                <a:gd name="T3" fmla="*/ 326085 h 2524712"/>
                <a:gd name="T4" fmla="*/ 60916 w 1982833"/>
                <a:gd name="T5" fmla="*/ 327477 h 2524712"/>
                <a:gd name="T6" fmla="*/ 40105 w 1982833"/>
                <a:gd name="T7" fmla="*/ 354459 h 2524712"/>
                <a:gd name="T8" fmla="*/ 11342 w 1982833"/>
                <a:gd name="T9" fmla="*/ 572809 h 2524712"/>
                <a:gd name="T10" fmla="*/ 12671 w 1982833"/>
                <a:gd name="T11" fmla="*/ 576165 h 2524712"/>
                <a:gd name="T12" fmla="*/ 12109 w 1982833"/>
                <a:gd name="T13" fmla="*/ 576337 h 2524712"/>
                <a:gd name="T14" fmla="*/ 140730 w 1982833"/>
                <a:gd name="T15" fmla="*/ 998609 h 2524712"/>
                <a:gd name="T16" fmla="*/ 672467 w 1982833"/>
                <a:gd name="T17" fmla="*/ 836734 h 2524712"/>
                <a:gd name="T18" fmla="*/ 619932 w 1982833"/>
                <a:gd name="T19" fmla="*/ 664261 h 2524712"/>
                <a:gd name="T20" fmla="*/ 620203 w 1982833"/>
                <a:gd name="T21" fmla="*/ 664178 h 2524712"/>
                <a:gd name="T22" fmla="*/ 619563 w 1982833"/>
                <a:gd name="T23" fmla="*/ 662562 h 2524712"/>
                <a:gd name="T24" fmla="*/ 633415 w 1982833"/>
                <a:gd name="T25" fmla="*/ 557399 h 2524712"/>
                <a:gd name="T26" fmla="*/ 643439 w 1982833"/>
                <a:gd name="T27" fmla="*/ 544404 h 2524712"/>
                <a:gd name="T28" fmla="*/ 642730 w 1982833"/>
                <a:gd name="T29" fmla="*/ 543733 h 2524712"/>
                <a:gd name="T30" fmla="*/ 784494 w 1982833"/>
                <a:gd name="T31" fmla="*/ 393827 h 2524712"/>
                <a:gd name="T32" fmla="*/ 655046 w 1982833"/>
                <a:gd name="T33" fmla="*/ 271478 h 2524712"/>
                <a:gd name="T34" fmla="*/ 506564 w 1982833"/>
                <a:gd name="T35" fmla="*/ 131138 h 25247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2833"/>
                <a:gd name="T55" fmla="*/ 0 h 2524712"/>
                <a:gd name="T56" fmla="*/ 1982833 w 1982833"/>
                <a:gd name="T57" fmla="*/ 2524712 h 25247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2833" h="2524712">
                  <a:moveTo>
                    <a:pt x="929670" y="0"/>
                  </a:moveTo>
                  <a:lnTo>
                    <a:pt x="150246" y="824418"/>
                  </a:lnTo>
                  <a:lnTo>
                    <a:pt x="153968" y="827937"/>
                  </a:lnTo>
                  <a:lnTo>
                    <a:pt x="101365" y="896153"/>
                  </a:lnTo>
                  <a:cubicBezTo>
                    <a:pt x="-2477" y="1063448"/>
                    <a:pt x="-26207" y="1265374"/>
                    <a:pt x="28667" y="1448193"/>
                  </a:cubicBezTo>
                  <a:lnTo>
                    <a:pt x="32026" y="1456678"/>
                  </a:lnTo>
                  <a:lnTo>
                    <a:pt x="30604" y="1457111"/>
                  </a:lnTo>
                  <a:lnTo>
                    <a:pt x="355698" y="2524712"/>
                  </a:lnTo>
                  <a:lnTo>
                    <a:pt x="1699679" y="2115457"/>
                  </a:lnTo>
                  <a:lnTo>
                    <a:pt x="1566897" y="1679404"/>
                  </a:lnTo>
                  <a:lnTo>
                    <a:pt x="1567582" y="1679195"/>
                  </a:lnTo>
                  <a:lnTo>
                    <a:pt x="1565964" y="1675108"/>
                  </a:lnTo>
                  <a:cubicBezTo>
                    <a:pt x="1539535" y="1587058"/>
                    <a:pt x="1550964" y="1489806"/>
                    <a:pt x="1600977" y="1409232"/>
                  </a:cubicBezTo>
                  <a:lnTo>
                    <a:pt x="1626313" y="1376377"/>
                  </a:lnTo>
                  <a:lnTo>
                    <a:pt x="1624520" y="1374682"/>
                  </a:lnTo>
                  <a:lnTo>
                    <a:pt x="1982833" y="995685"/>
                  </a:lnTo>
                  <a:lnTo>
                    <a:pt x="1655649" y="686358"/>
                  </a:lnTo>
                  <a:lnTo>
                    <a:pt x="1280355" y="331546"/>
                  </a:lnTo>
                  <a:lnTo>
                    <a:pt x="92967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65907" y="2755033"/>
              <a:ext cx="3674381" cy="3394942"/>
              <a:chOff x="1165907" y="2755033"/>
              <a:chExt cx="3674381" cy="3394942"/>
            </a:xfrm>
          </p:grpSpPr>
          <p:sp>
            <p:nvSpPr>
              <p:cNvPr id="8" name="TextBox 1"/>
              <p:cNvSpPr txBox="1"/>
              <p:nvPr/>
            </p:nvSpPr>
            <p:spPr>
              <a:xfrm>
                <a:off x="2046288" y="3790950"/>
                <a:ext cx="1501775" cy="673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1314" tIns="31314" rIns="31314" bIns="31314" spcCol="38100" anchor="ctr">
                <a:spAutoFit/>
              </a:bodyPr>
              <a:lstStyle/>
              <a:p>
                <a:pPr algn="ctr" defTabSz="256055" fontAlgn="auto" latinLnBrk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  <a:sym typeface="Arial"/>
                  </a:rPr>
                  <a:t>多晶组件</a:t>
                </a:r>
                <a:endParaRPr lang="en-US" altLang="zh-CN" sz="1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Arial"/>
                </a:endParaRPr>
              </a:p>
              <a:p>
                <a:pPr algn="ctr" defTabSz="256055" fontAlgn="auto" latinLnBrk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  <a:sym typeface="Arial"/>
                  </a:rPr>
                  <a:t>超高输出功率</a:t>
                </a:r>
              </a:p>
            </p:txBody>
          </p:sp>
          <p:sp>
            <p:nvSpPr>
              <p:cNvPr id="18" name="任意多边形 20"/>
              <p:cNvSpPr>
                <a:spLocks noChangeArrowheads="1"/>
              </p:cNvSpPr>
              <p:nvPr/>
            </p:nvSpPr>
            <p:spPr bwMode="auto">
              <a:xfrm rot="18755030" flipV="1">
                <a:off x="1429544" y="4593431"/>
                <a:ext cx="1368425" cy="1744663"/>
              </a:xfrm>
              <a:custGeom>
                <a:avLst/>
                <a:gdLst>
                  <a:gd name="T0" fmla="*/ 1007332 w 1424028"/>
                  <a:gd name="T1" fmla="*/ 1195122 h 1814500"/>
                  <a:gd name="T2" fmla="*/ 923615 w 1424028"/>
                  <a:gd name="T3" fmla="*/ 920264 h 1814500"/>
                  <a:gd name="T4" fmla="*/ 924006 w 1424028"/>
                  <a:gd name="T5" fmla="*/ 920146 h 1814500"/>
                  <a:gd name="T6" fmla="*/ 923081 w 1424028"/>
                  <a:gd name="T7" fmla="*/ 917809 h 1814500"/>
                  <a:gd name="T8" fmla="*/ 943103 w 1424028"/>
                  <a:gd name="T9" fmla="*/ 765808 h 1814500"/>
                  <a:gd name="T10" fmla="*/ 957591 w 1424028"/>
                  <a:gd name="T11" fmla="*/ 747024 h 1814500"/>
                  <a:gd name="T12" fmla="*/ 956566 w 1424028"/>
                  <a:gd name="T13" fmla="*/ 746055 h 1814500"/>
                  <a:gd name="T14" fmla="*/ 1130300 w 1424028"/>
                  <a:gd name="T15" fmla="*/ 562339 h 1814500"/>
                  <a:gd name="T16" fmla="*/ 946776 w 1424028"/>
                  <a:gd name="T17" fmla="*/ 388876 h 1814500"/>
                  <a:gd name="T18" fmla="*/ 780439 w 1424028"/>
                  <a:gd name="T19" fmla="*/ 231657 h 1814500"/>
                  <a:gd name="T20" fmla="*/ 528306 w 1424028"/>
                  <a:gd name="T21" fmla="*/ 0 h 1814500"/>
                  <a:gd name="T22" fmla="*/ 85918 w 1424028"/>
                  <a:gd name="T23" fmla="*/ 467806 h 1814500"/>
                  <a:gd name="T24" fmla="*/ 88046 w 1424028"/>
                  <a:gd name="T25" fmla="*/ 469817 h 1814500"/>
                  <a:gd name="T26" fmla="*/ 57965 w 1424028"/>
                  <a:gd name="T27" fmla="*/ 508816 h 1814500"/>
                  <a:gd name="T28" fmla="*/ 16393 w 1424028"/>
                  <a:gd name="T29" fmla="*/ 824417 h 1814500"/>
                  <a:gd name="T30" fmla="*/ 18314 w 1424028"/>
                  <a:gd name="T31" fmla="*/ 829268 h 1814500"/>
                  <a:gd name="T32" fmla="*/ 17501 w 1424028"/>
                  <a:gd name="T33" fmla="*/ 829516 h 1814500"/>
                  <a:gd name="T34" fmla="*/ 203405 w 1424028"/>
                  <a:gd name="T35" fmla="*/ 1439863 h 1814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4028"/>
                  <a:gd name="T55" fmla="*/ 0 h 1814500"/>
                  <a:gd name="T56" fmla="*/ 1424028 w 1424028"/>
                  <a:gd name="T57" fmla="*/ 1814500 h 1814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4028" h="1814500">
                    <a:moveTo>
                      <a:pt x="1269105" y="1506080"/>
                    </a:moveTo>
                    <a:lnTo>
                      <a:pt x="1163632" y="1159707"/>
                    </a:lnTo>
                    <a:lnTo>
                      <a:pt x="1164125" y="1159558"/>
                    </a:lnTo>
                    <a:lnTo>
                      <a:pt x="1162960" y="1156613"/>
                    </a:lnTo>
                    <a:cubicBezTo>
                      <a:pt x="1143919" y="1093177"/>
                      <a:pt x="1152153" y="1023111"/>
                      <a:pt x="1188185" y="965063"/>
                    </a:cubicBezTo>
                    <a:lnTo>
                      <a:pt x="1206437" y="941392"/>
                    </a:lnTo>
                    <a:lnTo>
                      <a:pt x="1205146" y="940171"/>
                    </a:lnTo>
                    <a:lnTo>
                      <a:pt x="1424028" y="708654"/>
                    </a:lnTo>
                    <a:lnTo>
                      <a:pt x="1192812" y="490058"/>
                    </a:lnTo>
                    <a:lnTo>
                      <a:pt x="983249" y="291932"/>
                    </a:lnTo>
                    <a:lnTo>
                      <a:pt x="665595" y="0"/>
                    </a:lnTo>
                    <a:lnTo>
                      <a:pt x="108245" y="589524"/>
                    </a:lnTo>
                    <a:lnTo>
                      <a:pt x="110926" y="592059"/>
                    </a:lnTo>
                    <a:lnTo>
                      <a:pt x="73028" y="641205"/>
                    </a:lnTo>
                    <a:cubicBezTo>
                      <a:pt x="-1785" y="761733"/>
                      <a:pt x="-18881" y="907210"/>
                      <a:pt x="20653" y="1038922"/>
                    </a:cubicBezTo>
                    <a:lnTo>
                      <a:pt x="23073" y="1045035"/>
                    </a:lnTo>
                    <a:lnTo>
                      <a:pt x="22049" y="1045347"/>
                    </a:lnTo>
                    <a:lnTo>
                      <a:pt x="256263" y="1814500"/>
                    </a:lnTo>
                    <a:lnTo>
                      <a:pt x="1269105" y="15060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2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743" name="任意多边形 21"/>
              <p:cNvSpPr>
                <a:spLocks noChangeArrowheads="1"/>
              </p:cNvSpPr>
              <p:nvPr/>
            </p:nvSpPr>
            <p:spPr bwMode="auto">
              <a:xfrm rot="2844970" flipH="1" flipV="1">
                <a:off x="2728912" y="4592638"/>
                <a:ext cx="1368425" cy="1746250"/>
              </a:xfrm>
              <a:custGeom>
                <a:avLst/>
                <a:gdLst>
                  <a:gd name="T0" fmla="*/ 946212 w 1424033"/>
                  <a:gd name="T1" fmla="*/ 1157706 h 1818928"/>
                  <a:gd name="T2" fmla="*/ 195472 w 1424033"/>
                  <a:gd name="T3" fmla="*/ 1386091 h 1818928"/>
                  <a:gd name="T4" fmla="*/ 16819 w 1424033"/>
                  <a:gd name="T5" fmla="*/ 799967 h 1818928"/>
                  <a:gd name="T6" fmla="*/ 17600 w 1424033"/>
                  <a:gd name="T7" fmla="*/ 799731 h 1818928"/>
                  <a:gd name="T8" fmla="*/ 15754 w 1424033"/>
                  <a:gd name="T9" fmla="*/ 795071 h 1818928"/>
                  <a:gd name="T10" fmla="*/ 55705 w 1424033"/>
                  <a:gd name="T11" fmla="*/ 491997 h 1818928"/>
                  <a:gd name="T12" fmla="*/ 84612 w 1424033"/>
                  <a:gd name="T13" fmla="*/ 454545 h 1818928"/>
                  <a:gd name="T14" fmla="*/ 82567 w 1424033"/>
                  <a:gd name="T15" fmla="*/ 452614 h 1818928"/>
                  <a:gd name="T16" fmla="*/ 510895 w 1424033"/>
                  <a:gd name="T17" fmla="*/ 0 h 1818928"/>
                  <a:gd name="T18" fmla="*/ 703612 w 1424033"/>
                  <a:gd name="T19" fmla="*/ 182022 h 1818928"/>
                  <a:gd name="T20" fmla="*/ 909854 w 1424033"/>
                  <a:gd name="T21" fmla="*/ 376817 h 1818928"/>
                  <a:gd name="T22" fmla="*/ 1086224 w 1424033"/>
                  <a:gd name="T23" fmla="*/ 543400 h 1818928"/>
                  <a:gd name="T24" fmla="*/ 901215 w 1424033"/>
                  <a:gd name="T25" fmla="*/ 738898 h 1818928"/>
                  <a:gd name="T26" fmla="*/ 902200 w 1424033"/>
                  <a:gd name="T27" fmla="*/ 739829 h 1818928"/>
                  <a:gd name="T28" fmla="*/ 888278 w 1424033"/>
                  <a:gd name="T29" fmla="*/ 757867 h 1818928"/>
                  <a:gd name="T30" fmla="*/ 869036 w 1424033"/>
                  <a:gd name="T31" fmla="*/ 903836 h 1818928"/>
                  <a:gd name="T32" fmla="*/ 869925 w 1424033"/>
                  <a:gd name="T33" fmla="*/ 906079 h 1818928"/>
                  <a:gd name="T34" fmla="*/ 869549 w 1424033"/>
                  <a:gd name="T35" fmla="*/ 906193 h 18189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4033"/>
                  <a:gd name="T55" fmla="*/ 0 h 1818928"/>
                  <a:gd name="T56" fmla="*/ 1424033 w 1424033"/>
                  <a:gd name="T57" fmla="*/ 1818928 h 18189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4033" h="1818928">
                    <a:moveTo>
                      <a:pt x="1240478" y="1519225"/>
                    </a:moveTo>
                    <a:lnTo>
                      <a:pt x="256263" y="1818928"/>
                    </a:lnTo>
                    <a:lnTo>
                      <a:pt x="22049" y="1049775"/>
                    </a:lnTo>
                    <a:lnTo>
                      <a:pt x="23073" y="1049464"/>
                    </a:lnTo>
                    <a:lnTo>
                      <a:pt x="20653" y="1043350"/>
                    </a:lnTo>
                    <a:cubicBezTo>
                      <a:pt x="-18881" y="911639"/>
                      <a:pt x="-1785" y="766161"/>
                      <a:pt x="73029" y="645633"/>
                    </a:cubicBezTo>
                    <a:lnTo>
                      <a:pt x="110926" y="596487"/>
                    </a:lnTo>
                    <a:lnTo>
                      <a:pt x="108245" y="593952"/>
                    </a:lnTo>
                    <a:lnTo>
                      <a:pt x="669780" y="0"/>
                    </a:lnTo>
                    <a:lnTo>
                      <a:pt x="922431" y="238862"/>
                    </a:lnTo>
                    <a:lnTo>
                      <a:pt x="1192812" y="494486"/>
                    </a:lnTo>
                    <a:lnTo>
                      <a:pt x="1424033" y="713088"/>
                    </a:lnTo>
                    <a:lnTo>
                      <a:pt x="1181487" y="969635"/>
                    </a:lnTo>
                    <a:lnTo>
                      <a:pt x="1182779" y="970857"/>
                    </a:lnTo>
                    <a:lnTo>
                      <a:pt x="1164527" y="994527"/>
                    </a:lnTo>
                    <a:cubicBezTo>
                      <a:pt x="1128494" y="1052576"/>
                      <a:pt x="1120260" y="1122642"/>
                      <a:pt x="1139301" y="1186078"/>
                    </a:cubicBezTo>
                    <a:lnTo>
                      <a:pt x="1140466" y="1189021"/>
                    </a:lnTo>
                    <a:lnTo>
                      <a:pt x="1139973" y="1189172"/>
                    </a:lnTo>
                    <a:lnTo>
                      <a:pt x="1240478" y="1519225"/>
                    </a:lnTo>
                    <a:close/>
                  </a:path>
                </a:pathLst>
              </a:custGeom>
              <a:solidFill>
                <a:schemeClr val="accent2">
                  <a:alpha val="59999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" name="组合 72"/>
              <p:cNvGrpSpPr>
                <a:grpSpLocks/>
              </p:cNvGrpSpPr>
              <p:nvPr/>
            </p:nvGrpSpPr>
            <p:grpSpPr bwMode="auto">
              <a:xfrm>
                <a:off x="1165907" y="4007505"/>
                <a:ext cx="594319" cy="451046"/>
                <a:chOff x="0" y="0"/>
                <a:chExt cx="509646" cy="387231"/>
              </a:xfrm>
              <a:solidFill>
                <a:srgbClr val="E56AF2"/>
              </a:solidFill>
            </p:grpSpPr>
            <p:sp>
              <p:nvSpPr>
                <p:cNvPr id="25" name="Freeform 20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51839"/>
                  <a:ext cx="337890" cy="335392"/>
                </a:xfrm>
                <a:custGeom>
                  <a:avLst/>
                  <a:gdLst>
                    <a:gd name="T0" fmla="*/ 229 w 229"/>
                    <a:gd name="T1" fmla="*/ 128 h 227"/>
                    <a:gd name="T2" fmla="*/ 229 w 229"/>
                    <a:gd name="T3" fmla="*/ 98 h 227"/>
                    <a:gd name="T4" fmla="*/ 206 w 229"/>
                    <a:gd name="T5" fmla="*/ 93 h 227"/>
                    <a:gd name="T6" fmla="*/ 200 w 229"/>
                    <a:gd name="T7" fmla="*/ 76 h 227"/>
                    <a:gd name="T8" fmla="*/ 216 w 229"/>
                    <a:gd name="T9" fmla="*/ 58 h 227"/>
                    <a:gd name="T10" fmla="*/ 198 w 229"/>
                    <a:gd name="T11" fmla="*/ 34 h 227"/>
                    <a:gd name="T12" fmla="*/ 176 w 229"/>
                    <a:gd name="T13" fmla="*/ 44 h 227"/>
                    <a:gd name="T14" fmla="*/ 161 w 229"/>
                    <a:gd name="T15" fmla="*/ 33 h 227"/>
                    <a:gd name="T16" fmla="*/ 164 w 229"/>
                    <a:gd name="T17" fmla="*/ 9 h 227"/>
                    <a:gd name="T18" fmla="*/ 135 w 229"/>
                    <a:gd name="T19" fmla="*/ 0 h 227"/>
                    <a:gd name="T20" fmla="*/ 123 w 229"/>
                    <a:gd name="T21" fmla="*/ 20 h 227"/>
                    <a:gd name="T22" fmla="*/ 114 w 229"/>
                    <a:gd name="T23" fmla="*/ 20 h 227"/>
                    <a:gd name="T24" fmla="*/ 105 w 229"/>
                    <a:gd name="T25" fmla="*/ 20 h 227"/>
                    <a:gd name="T26" fmla="*/ 93 w 229"/>
                    <a:gd name="T27" fmla="*/ 0 h 227"/>
                    <a:gd name="T28" fmla="*/ 65 w 229"/>
                    <a:gd name="T29" fmla="*/ 9 h 227"/>
                    <a:gd name="T30" fmla="*/ 67 w 229"/>
                    <a:gd name="T31" fmla="*/ 33 h 227"/>
                    <a:gd name="T32" fmla="*/ 52 w 229"/>
                    <a:gd name="T33" fmla="*/ 44 h 227"/>
                    <a:gd name="T34" fmla="*/ 30 w 229"/>
                    <a:gd name="T35" fmla="*/ 34 h 227"/>
                    <a:gd name="T36" fmla="*/ 13 w 229"/>
                    <a:gd name="T37" fmla="*/ 58 h 227"/>
                    <a:gd name="T38" fmla="*/ 29 w 229"/>
                    <a:gd name="T39" fmla="*/ 76 h 227"/>
                    <a:gd name="T40" fmla="*/ 23 w 229"/>
                    <a:gd name="T41" fmla="*/ 94 h 227"/>
                    <a:gd name="T42" fmla="*/ 0 w 229"/>
                    <a:gd name="T43" fmla="*/ 98 h 227"/>
                    <a:gd name="T44" fmla="*/ 0 w 229"/>
                    <a:gd name="T45" fmla="*/ 128 h 227"/>
                    <a:gd name="T46" fmla="*/ 23 w 229"/>
                    <a:gd name="T47" fmla="*/ 133 h 227"/>
                    <a:gd name="T48" fmla="*/ 29 w 229"/>
                    <a:gd name="T49" fmla="*/ 151 h 227"/>
                    <a:gd name="T50" fmla="*/ 13 w 229"/>
                    <a:gd name="T51" fmla="*/ 169 h 227"/>
                    <a:gd name="T52" fmla="*/ 31 w 229"/>
                    <a:gd name="T53" fmla="*/ 193 h 227"/>
                    <a:gd name="T54" fmla="*/ 52 w 229"/>
                    <a:gd name="T55" fmla="*/ 183 h 227"/>
                    <a:gd name="T56" fmla="*/ 67 w 229"/>
                    <a:gd name="T57" fmla="*/ 194 h 227"/>
                    <a:gd name="T58" fmla="*/ 65 w 229"/>
                    <a:gd name="T59" fmla="*/ 218 h 227"/>
                    <a:gd name="T60" fmla="*/ 93 w 229"/>
                    <a:gd name="T61" fmla="*/ 227 h 227"/>
                    <a:gd name="T62" fmla="*/ 105 w 229"/>
                    <a:gd name="T63" fmla="*/ 206 h 227"/>
                    <a:gd name="T64" fmla="*/ 114 w 229"/>
                    <a:gd name="T65" fmla="*/ 207 h 227"/>
                    <a:gd name="T66" fmla="*/ 124 w 229"/>
                    <a:gd name="T67" fmla="*/ 206 h 227"/>
                    <a:gd name="T68" fmla="*/ 135 w 229"/>
                    <a:gd name="T69" fmla="*/ 227 h 227"/>
                    <a:gd name="T70" fmla="*/ 164 w 229"/>
                    <a:gd name="T71" fmla="*/ 217 h 227"/>
                    <a:gd name="T72" fmla="*/ 161 w 229"/>
                    <a:gd name="T73" fmla="*/ 194 h 227"/>
                    <a:gd name="T74" fmla="*/ 176 w 229"/>
                    <a:gd name="T75" fmla="*/ 183 h 227"/>
                    <a:gd name="T76" fmla="*/ 198 w 229"/>
                    <a:gd name="T77" fmla="*/ 193 h 227"/>
                    <a:gd name="T78" fmla="*/ 216 w 229"/>
                    <a:gd name="T79" fmla="*/ 168 h 227"/>
                    <a:gd name="T80" fmla="*/ 200 w 229"/>
                    <a:gd name="T81" fmla="*/ 151 h 227"/>
                    <a:gd name="T82" fmla="*/ 206 w 229"/>
                    <a:gd name="T83" fmla="*/ 133 h 227"/>
                    <a:gd name="T84" fmla="*/ 229 w 229"/>
                    <a:gd name="T85" fmla="*/ 128 h 227"/>
                    <a:gd name="T86" fmla="*/ 114 w 229"/>
                    <a:gd name="T87" fmla="*/ 180 h 227"/>
                    <a:gd name="T88" fmla="*/ 47 w 229"/>
                    <a:gd name="T89" fmla="*/ 113 h 227"/>
                    <a:gd name="T90" fmla="*/ 114 w 229"/>
                    <a:gd name="T91" fmla="*/ 46 h 227"/>
                    <a:gd name="T92" fmla="*/ 181 w 229"/>
                    <a:gd name="T93" fmla="*/ 113 h 227"/>
                    <a:gd name="T94" fmla="*/ 114 w 229"/>
                    <a:gd name="T95" fmla="*/ 180 h 2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9"/>
                    <a:gd name="T145" fmla="*/ 0 h 227"/>
                    <a:gd name="T146" fmla="*/ 229 w 229"/>
                    <a:gd name="T147" fmla="*/ 227 h 2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9" h="227">
                      <a:moveTo>
                        <a:pt x="229" y="128"/>
                      </a:moveTo>
                      <a:cubicBezTo>
                        <a:pt x="229" y="98"/>
                        <a:pt x="229" y="98"/>
                        <a:pt x="229" y="98"/>
                      </a:cubicBezTo>
                      <a:cubicBezTo>
                        <a:pt x="206" y="93"/>
                        <a:pt x="206" y="93"/>
                        <a:pt x="206" y="93"/>
                      </a:cubicBezTo>
                      <a:cubicBezTo>
                        <a:pt x="204" y="87"/>
                        <a:pt x="202" y="81"/>
                        <a:pt x="200" y="76"/>
                      </a:cubicBezTo>
                      <a:cubicBezTo>
                        <a:pt x="216" y="58"/>
                        <a:pt x="216" y="58"/>
                        <a:pt x="216" y="58"/>
                      </a:cubicBezTo>
                      <a:cubicBezTo>
                        <a:pt x="198" y="34"/>
                        <a:pt x="198" y="34"/>
                        <a:pt x="198" y="34"/>
                      </a:cubicBezTo>
                      <a:cubicBezTo>
                        <a:pt x="176" y="44"/>
                        <a:pt x="176" y="44"/>
                        <a:pt x="176" y="44"/>
                      </a:cubicBezTo>
                      <a:cubicBezTo>
                        <a:pt x="172" y="39"/>
                        <a:pt x="167" y="36"/>
                        <a:pt x="161" y="33"/>
                      </a:cubicBezTo>
                      <a:cubicBezTo>
                        <a:pt x="164" y="9"/>
                        <a:pt x="164" y="9"/>
                        <a:pt x="164" y="9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cubicBezTo>
                        <a:pt x="120" y="20"/>
                        <a:pt x="117" y="20"/>
                        <a:pt x="114" y="20"/>
                      </a:cubicBezTo>
                      <a:cubicBezTo>
                        <a:pt x="111" y="20"/>
                        <a:pt x="108" y="20"/>
                        <a:pt x="105" y="2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2" y="36"/>
                        <a:pt x="57" y="39"/>
                        <a:pt x="52" y="4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29" y="76"/>
                        <a:pt x="29" y="76"/>
                        <a:pt x="29" y="76"/>
                      </a:cubicBezTo>
                      <a:cubicBezTo>
                        <a:pt x="26" y="81"/>
                        <a:pt x="24" y="87"/>
                        <a:pt x="23" y="94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23" y="133"/>
                        <a:pt x="23" y="133"/>
                        <a:pt x="23" y="133"/>
                      </a:cubicBezTo>
                      <a:cubicBezTo>
                        <a:pt x="24" y="139"/>
                        <a:pt x="26" y="145"/>
                        <a:pt x="29" y="151"/>
                      </a:cubicBezTo>
                      <a:cubicBezTo>
                        <a:pt x="13" y="169"/>
                        <a:pt x="13" y="169"/>
                        <a:pt x="13" y="169"/>
                      </a:cubicBezTo>
                      <a:cubicBezTo>
                        <a:pt x="31" y="193"/>
                        <a:pt x="31" y="193"/>
                        <a:pt x="31" y="193"/>
                      </a:cubicBezTo>
                      <a:cubicBezTo>
                        <a:pt x="52" y="183"/>
                        <a:pt x="52" y="183"/>
                        <a:pt x="52" y="183"/>
                      </a:cubicBezTo>
                      <a:cubicBezTo>
                        <a:pt x="57" y="187"/>
                        <a:pt x="62" y="191"/>
                        <a:pt x="67" y="194"/>
                      </a:cubicBezTo>
                      <a:cubicBezTo>
                        <a:pt x="65" y="218"/>
                        <a:pt x="65" y="218"/>
                        <a:pt x="65" y="218"/>
                      </a:cubicBezTo>
                      <a:cubicBezTo>
                        <a:pt x="93" y="227"/>
                        <a:pt x="93" y="227"/>
                        <a:pt x="93" y="227"/>
                      </a:cubicBezTo>
                      <a:cubicBezTo>
                        <a:pt x="105" y="206"/>
                        <a:pt x="105" y="206"/>
                        <a:pt x="105" y="206"/>
                      </a:cubicBezTo>
                      <a:cubicBezTo>
                        <a:pt x="108" y="207"/>
                        <a:pt x="111" y="207"/>
                        <a:pt x="114" y="207"/>
                      </a:cubicBezTo>
                      <a:cubicBezTo>
                        <a:pt x="117" y="207"/>
                        <a:pt x="121" y="207"/>
                        <a:pt x="124" y="206"/>
                      </a:cubicBezTo>
                      <a:cubicBezTo>
                        <a:pt x="135" y="227"/>
                        <a:pt x="135" y="227"/>
                        <a:pt x="135" y="227"/>
                      </a:cubicBezTo>
                      <a:cubicBezTo>
                        <a:pt x="164" y="217"/>
                        <a:pt x="164" y="217"/>
                        <a:pt x="164" y="217"/>
                      </a:cubicBezTo>
                      <a:cubicBezTo>
                        <a:pt x="161" y="194"/>
                        <a:pt x="161" y="194"/>
                        <a:pt x="161" y="194"/>
                      </a:cubicBezTo>
                      <a:cubicBezTo>
                        <a:pt x="167" y="191"/>
                        <a:pt x="172" y="187"/>
                        <a:pt x="176" y="183"/>
                      </a:cubicBezTo>
                      <a:cubicBezTo>
                        <a:pt x="198" y="193"/>
                        <a:pt x="198" y="193"/>
                        <a:pt x="198" y="193"/>
                      </a:cubicBezTo>
                      <a:cubicBezTo>
                        <a:pt x="216" y="168"/>
                        <a:pt x="216" y="168"/>
                        <a:pt x="216" y="168"/>
                      </a:cubicBezTo>
                      <a:cubicBezTo>
                        <a:pt x="200" y="151"/>
                        <a:pt x="200" y="151"/>
                        <a:pt x="200" y="151"/>
                      </a:cubicBezTo>
                      <a:cubicBezTo>
                        <a:pt x="202" y="145"/>
                        <a:pt x="204" y="139"/>
                        <a:pt x="206" y="133"/>
                      </a:cubicBezTo>
                      <a:lnTo>
                        <a:pt x="229" y="128"/>
                      </a:lnTo>
                      <a:close/>
                      <a:moveTo>
                        <a:pt x="114" y="180"/>
                      </a:moveTo>
                      <a:cubicBezTo>
                        <a:pt x="77" y="180"/>
                        <a:pt x="47" y="150"/>
                        <a:pt x="47" y="113"/>
                      </a:cubicBezTo>
                      <a:cubicBezTo>
                        <a:pt x="47" y="76"/>
                        <a:pt x="77" y="46"/>
                        <a:pt x="114" y="46"/>
                      </a:cubicBezTo>
                      <a:cubicBezTo>
                        <a:pt x="151" y="46"/>
                        <a:pt x="181" y="76"/>
                        <a:pt x="181" y="113"/>
                      </a:cubicBezTo>
                      <a:cubicBezTo>
                        <a:pt x="181" y="150"/>
                        <a:pt x="151" y="180"/>
                        <a:pt x="114" y="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  <p:sp>
              <p:nvSpPr>
                <p:cNvPr id="26" name="Freeform 21"/>
                <p:cNvSpPr>
                  <a:spLocks noEditPoints="1" noChangeArrowheads="1"/>
                </p:cNvSpPr>
                <p:nvPr/>
              </p:nvSpPr>
              <p:spPr bwMode="auto">
                <a:xfrm>
                  <a:off x="309785" y="0"/>
                  <a:ext cx="199861" cy="199861"/>
                </a:xfrm>
                <a:custGeom>
                  <a:avLst/>
                  <a:gdLst>
                    <a:gd name="T0" fmla="*/ 135 w 135"/>
                    <a:gd name="T1" fmla="*/ 76 h 135"/>
                    <a:gd name="T2" fmla="*/ 135 w 135"/>
                    <a:gd name="T3" fmla="*/ 58 h 135"/>
                    <a:gd name="T4" fmla="*/ 122 w 135"/>
                    <a:gd name="T5" fmla="*/ 55 h 135"/>
                    <a:gd name="T6" fmla="*/ 118 w 135"/>
                    <a:gd name="T7" fmla="*/ 45 h 135"/>
                    <a:gd name="T8" fmla="*/ 128 w 135"/>
                    <a:gd name="T9" fmla="*/ 34 h 135"/>
                    <a:gd name="T10" fmla="*/ 117 w 135"/>
                    <a:gd name="T11" fmla="*/ 20 h 135"/>
                    <a:gd name="T12" fmla="*/ 104 w 135"/>
                    <a:gd name="T13" fmla="*/ 26 h 135"/>
                    <a:gd name="T14" fmla="*/ 96 w 135"/>
                    <a:gd name="T15" fmla="*/ 19 h 135"/>
                    <a:gd name="T16" fmla="*/ 97 w 135"/>
                    <a:gd name="T17" fmla="*/ 5 h 135"/>
                    <a:gd name="T18" fmla="*/ 80 w 135"/>
                    <a:gd name="T19" fmla="*/ 0 h 135"/>
                    <a:gd name="T20" fmla="*/ 73 w 135"/>
                    <a:gd name="T21" fmla="*/ 12 h 135"/>
                    <a:gd name="T22" fmla="*/ 67 w 135"/>
                    <a:gd name="T23" fmla="*/ 12 h 135"/>
                    <a:gd name="T24" fmla="*/ 62 w 135"/>
                    <a:gd name="T25" fmla="*/ 12 h 135"/>
                    <a:gd name="T26" fmla="*/ 55 w 135"/>
                    <a:gd name="T27" fmla="*/ 0 h 135"/>
                    <a:gd name="T28" fmla="*/ 38 w 135"/>
                    <a:gd name="T29" fmla="*/ 5 h 135"/>
                    <a:gd name="T30" fmla="*/ 39 w 135"/>
                    <a:gd name="T31" fmla="*/ 19 h 135"/>
                    <a:gd name="T32" fmla="*/ 30 w 135"/>
                    <a:gd name="T33" fmla="*/ 26 h 135"/>
                    <a:gd name="T34" fmla="*/ 18 w 135"/>
                    <a:gd name="T35" fmla="*/ 20 h 135"/>
                    <a:gd name="T36" fmla="*/ 7 w 135"/>
                    <a:gd name="T37" fmla="*/ 34 h 135"/>
                    <a:gd name="T38" fmla="*/ 17 w 135"/>
                    <a:gd name="T39" fmla="*/ 45 h 135"/>
                    <a:gd name="T40" fmla="*/ 13 w 135"/>
                    <a:gd name="T41" fmla="*/ 55 h 135"/>
                    <a:gd name="T42" fmla="*/ 0 w 135"/>
                    <a:gd name="T43" fmla="*/ 58 h 135"/>
                    <a:gd name="T44" fmla="*/ 0 w 135"/>
                    <a:gd name="T45" fmla="*/ 76 h 135"/>
                    <a:gd name="T46" fmla="*/ 13 w 135"/>
                    <a:gd name="T47" fmla="*/ 79 h 135"/>
                    <a:gd name="T48" fmla="*/ 17 w 135"/>
                    <a:gd name="T49" fmla="*/ 90 h 135"/>
                    <a:gd name="T50" fmla="*/ 7 w 135"/>
                    <a:gd name="T51" fmla="*/ 100 h 135"/>
                    <a:gd name="T52" fmla="*/ 18 w 135"/>
                    <a:gd name="T53" fmla="*/ 114 h 135"/>
                    <a:gd name="T54" fmla="*/ 31 w 135"/>
                    <a:gd name="T55" fmla="*/ 109 h 135"/>
                    <a:gd name="T56" fmla="*/ 39 w 135"/>
                    <a:gd name="T57" fmla="*/ 115 h 135"/>
                    <a:gd name="T58" fmla="*/ 38 w 135"/>
                    <a:gd name="T59" fmla="*/ 129 h 135"/>
                    <a:gd name="T60" fmla="*/ 55 w 135"/>
                    <a:gd name="T61" fmla="*/ 135 h 135"/>
                    <a:gd name="T62" fmla="*/ 62 w 135"/>
                    <a:gd name="T63" fmla="*/ 122 h 135"/>
                    <a:gd name="T64" fmla="*/ 68 w 135"/>
                    <a:gd name="T65" fmla="*/ 123 h 135"/>
                    <a:gd name="T66" fmla="*/ 73 w 135"/>
                    <a:gd name="T67" fmla="*/ 122 h 135"/>
                    <a:gd name="T68" fmla="*/ 80 w 135"/>
                    <a:gd name="T69" fmla="*/ 135 h 135"/>
                    <a:gd name="T70" fmla="*/ 97 w 135"/>
                    <a:gd name="T71" fmla="*/ 129 h 135"/>
                    <a:gd name="T72" fmla="*/ 96 w 135"/>
                    <a:gd name="T73" fmla="*/ 115 h 135"/>
                    <a:gd name="T74" fmla="*/ 104 w 135"/>
                    <a:gd name="T75" fmla="*/ 109 h 135"/>
                    <a:gd name="T76" fmla="*/ 117 w 135"/>
                    <a:gd name="T77" fmla="*/ 114 h 135"/>
                    <a:gd name="T78" fmla="*/ 128 w 135"/>
                    <a:gd name="T79" fmla="*/ 100 h 135"/>
                    <a:gd name="T80" fmla="*/ 118 w 135"/>
                    <a:gd name="T81" fmla="*/ 89 h 135"/>
                    <a:gd name="T82" fmla="*/ 122 w 135"/>
                    <a:gd name="T83" fmla="*/ 79 h 135"/>
                    <a:gd name="T84" fmla="*/ 135 w 135"/>
                    <a:gd name="T85" fmla="*/ 76 h 135"/>
                    <a:gd name="T86" fmla="*/ 67 w 135"/>
                    <a:gd name="T87" fmla="*/ 107 h 135"/>
                    <a:gd name="T88" fmla="*/ 28 w 135"/>
                    <a:gd name="T89" fmla="*/ 67 h 135"/>
                    <a:gd name="T90" fmla="*/ 67 w 135"/>
                    <a:gd name="T91" fmla="*/ 27 h 135"/>
                    <a:gd name="T92" fmla="*/ 107 w 135"/>
                    <a:gd name="T93" fmla="*/ 67 h 135"/>
                    <a:gd name="T94" fmla="*/ 67 w 135"/>
                    <a:gd name="T95" fmla="*/ 107 h 13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5"/>
                    <a:gd name="T145" fmla="*/ 0 h 135"/>
                    <a:gd name="T146" fmla="*/ 135 w 135"/>
                    <a:gd name="T147" fmla="*/ 135 h 13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5" h="135">
                      <a:moveTo>
                        <a:pt x="135" y="76"/>
                      </a:move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122" y="55"/>
                        <a:pt x="122" y="55"/>
                        <a:pt x="122" y="55"/>
                      </a:cubicBezTo>
                      <a:cubicBezTo>
                        <a:pt x="121" y="52"/>
                        <a:pt x="120" y="48"/>
                        <a:pt x="118" y="45"/>
                      </a:cubicBezTo>
                      <a:cubicBezTo>
                        <a:pt x="128" y="34"/>
                        <a:pt x="128" y="34"/>
                        <a:pt x="128" y="34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2" y="23"/>
                        <a:pt x="99" y="21"/>
                        <a:pt x="96" y="19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1" y="12"/>
                        <a:pt x="69" y="12"/>
                        <a:pt x="67" y="12"/>
                      </a:cubicBezTo>
                      <a:cubicBezTo>
                        <a:pt x="66" y="12"/>
                        <a:pt x="64" y="12"/>
                        <a:pt x="62" y="1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21"/>
                        <a:pt x="33" y="23"/>
                        <a:pt x="30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5" y="48"/>
                        <a:pt x="14" y="52"/>
                        <a:pt x="13" y="5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4" y="83"/>
                        <a:pt x="15" y="86"/>
                        <a:pt x="17" y="90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18" y="114"/>
                        <a:pt x="18" y="114"/>
                        <a:pt x="18" y="114"/>
                      </a:cubicBezTo>
                      <a:cubicBezTo>
                        <a:pt x="31" y="109"/>
                        <a:pt x="31" y="109"/>
                        <a:pt x="31" y="109"/>
                      </a:cubicBezTo>
                      <a:cubicBezTo>
                        <a:pt x="33" y="111"/>
                        <a:pt x="36" y="113"/>
                        <a:pt x="39" y="115"/>
                      </a:cubicBezTo>
                      <a:cubicBezTo>
                        <a:pt x="38" y="129"/>
                        <a:pt x="38" y="129"/>
                        <a:pt x="38" y="129"/>
                      </a:cubicBezTo>
                      <a:cubicBezTo>
                        <a:pt x="55" y="135"/>
                        <a:pt x="55" y="135"/>
                        <a:pt x="55" y="135"/>
                      </a:cubicBez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64" y="123"/>
                        <a:pt x="66" y="123"/>
                        <a:pt x="68" y="123"/>
                      </a:cubicBezTo>
                      <a:cubicBezTo>
                        <a:pt x="69" y="123"/>
                        <a:pt x="71" y="123"/>
                        <a:pt x="73" y="122"/>
                      </a:cubicBezTo>
                      <a:cubicBezTo>
                        <a:pt x="80" y="135"/>
                        <a:pt x="80" y="135"/>
                        <a:pt x="80" y="135"/>
                      </a:cubicBezTo>
                      <a:cubicBezTo>
                        <a:pt x="97" y="129"/>
                        <a:pt x="97" y="129"/>
                        <a:pt x="97" y="129"/>
                      </a:cubicBezTo>
                      <a:cubicBezTo>
                        <a:pt x="96" y="115"/>
                        <a:pt x="96" y="115"/>
                        <a:pt x="96" y="115"/>
                      </a:cubicBezTo>
                      <a:cubicBezTo>
                        <a:pt x="99" y="113"/>
                        <a:pt x="102" y="111"/>
                        <a:pt x="104" y="109"/>
                      </a:cubicBezTo>
                      <a:cubicBezTo>
                        <a:pt x="117" y="114"/>
                        <a:pt x="117" y="114"/>
                        <a:pt x="117" y="114"/>
                      </a:cubicBezTo>
                      <a:cubicBezTo>
                        <a:pt x="128" y="100"/>
                        <a:pt x="128" y="100"/>
                        <a:pt x="128" y="100"/>
                      </a:cubicBezTo>
                      <a:cubicBezTo>
                        <a:pt x="118" y="89"/>
                        <a:pt x="118" y="89"/>
                        <a:pt x="118" y="89"/>
                      </a:cubicBezTo>
                      <a:cubicBezTo>
                        <a:pt x="120" y="86"/>
                        <a:pt x="121" y="83"/>
                        <a:pt x="122" y="79"/>
                      </a:cubicBezTo>
                      <a:lnTo>
                        <a:pt x="135" y="76"/>
                      </a:lnTo>
                      <a:close/>
                      <a:moveTo>
                        <a:pt x="67" y="107"/>
                      </a:moveTo>
                      <a:cubicBezTo>
                        <a:pt x="46" y="107"/>
                        <a:pt x="28" y="89"/>
                        <a:pt x="28" y="67"/>
                      </a:cubicBezTo>
                      <a:cubicBezTo>
                        <a:pt x="28" y="45"/>
                        <a:pt x="46" y="27"/>
                        <a:pt x="67" y="27"/>
                      </a:cubicBezTo>
                      <a:cubicBezTo>
                        <a:pt x="89" y="27"/>
                        <a:pt x="107" y="45"/>
                        <a:pt x="107" y="67"/>
                      </a:cubicBezTo>
                      <a:cubicBezTo>
                        <a:pt x="107" y="89"/>
                        <a:pt x="89" y="107"/>
                        <a:pt x="67" y="1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</p:grpSp>
          <p:grpSp>
            <p:nvGrpSpPr>
              <p:cNvPr id="27" name="组合 85"/>
              <p:cNvGrpSpPr>
                <a:grpSpLocks/>
              </p:cNvGrpSpPr>
              <p:nvPr/>
            </p:nvGrpSpPr>
            <p:grpSpPr bwMode="auto">
              <a:xfrm>
                <a:off x="3280614" y="5184629"/>
                <a:ext cx="431589" cy="488190"/>
                <a:chOff x="0" y="0"/>
                <a:chExt cx="406393" cy="459645"/>
              </a:xfrm>
              <a:solidFill>
                <a:schemeClr val="accent2"/>
              </a:solidFill>
            </p:grpSpPr>
            <p:sp>
              <p:nvSpPr>
                <p:cNvPr id="28" name="Freeform 148"/>
                <p:cNvSpPr>
                  <a:spLocks noEditPoints="1" noChangeArrowheads="1"/>
                </p:cNvSpPr>
                <p:nvPr/>
              </p:nvSpPr>
              <p:spPr bwMode="auto">
                <a:xfrm>
                  <a:off x="55120" y="0"/>
                  <a:ext cx="351273" cy="456842"/>
                </a:xfrm>
                <a:custGeom>
                  <a:avLst/>
                  <a:gdLst>
                    <a:gd name="T0" fmla="*/ 157 w 159"/>
                    <a:gd name="T1" fmla="*/ 185 h 207"/>
                    <a:gd name="T2" fmla="*/ 89 w 159"/>
                    <a:gd name="T3" fmla="*/ 79 h 207"/>
                    <a:gd name="T4" fmla="*/ 92 w 159"/>
                    <a:gd name="T5" fmla="*/ 24 h 207"/>
                    <a:gd name="T6" fmla="*/ 42 w 159"/>
                    <a:gd name="T7" fmla="*/ 4 h 207"/>
                    <a:gd name="T8" fmla="*/ 70 w 159"/>
                    <a:gd name="T9" fmla="*/ 48 h 207"/>
                    <a:gd name="T10" fmla="*/ 37 w 159"/>
                    <a:gd name="T11" fmla="*/ 69 h 207"/>
                    <a:gd name="T12" fmla="*/ 10 w 159"/>
                    <a:gd name="T13" fmla="*/ 27 h 207"/>
                    <a:gd name="T14" fmla="*/ 10 w 159"/>
                    <a:gd name="T15" fmla="*/ 77 h 207"/>
                    <a:gd name="T16" fmla="*/ 62 w 159"/>
                    <a:gd name="T17" fmla="*/ 96 h 207"/>
                    <a:gd name="T18" fmla="*/ 130 w 159"/>
                    <a:gd name="T19" fmla="*/ 202 h 207"/>
                    <a:gd name="T20" fmla="*/ 143 w 159"/>
                    <a:gd name="T21" fmla="*/ 205 h 207"/>
                    <a:gd name="T22" fmla="*/ 154 w 159"/>
                    <a:gd name="T23" fmla="*/ 197 h 207"/>
                    <a:gd name="T24" fmla="*/ 157 w 159"/>
                    <a:gd name="T25" fmla="*/ 185 h 207"/>
                    <a:gd name="T26" fmla="*/ 144 w 159"/>
                    <a:gd name="T27" fmla="*/ 193 h 207"/>
                    <a:gd name="T28" fmla="*/ 134 w 159"/>
                    <a:gd name="T29" fmla="*/ 191 h 207"/>
                    <a:gd name="T30" fmla="*/ 137 w 159"/>
                    <a:gd name="T31" fmla="*/ 182 h 207"/>
                    <a:gd name="T32" fmla="*/ 146 w 159"/>
                    <a:gd name="T33" fmla="*/ 184 h 207"/>
                    <a:gd name="T34" fmla="*/ 144 w 159"/>
                    <a:gd name="T35" fmla="*/ 193 h 2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"/>
                    <a:gd name="T55" fmla="*/ 0 h 207"/>
                    <a:gd name="T56" fmla="*/ 159 w 159"/>
                    <a:gd name="T57" fmla="*/ 207 h 20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" h="207">
                      <a:moveTo>
                        <a:pt x="157" y="185"/>
                      </a:move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101" y="63"/>
                        <a:pt x="103" y="42"/>
                        <a:pt x="92" y="24"/>
                      </a:cubicBezTo>
                      <a:cubicBezTo>
                        <a:pt x="81" y="8"/>
                        <a:pt x="61" y="0"/>
                        <a:pt x="42" y="4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37" y="69"/>
                        <a:pt x="37" y="69"/>
                        <a:pt x="37" y="69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" y="42"/>
                        <a:pt x="0" y="61"/>
                        <a:pt x="10" y="77"/>
                      </a:cubicBezTo>
                      <a:cubicBezTo>
                        <a:pt x="21" y="95"/>
                        <a:pt x="43" y="102"/>
                        <a:pt x="62" y="96"/>
                      </a:cubicBezTo>
                      <a:cubicBezTo>
                        <a:pt x="130" y="202"/>
                        <a:pt x="130" y="202"/>
                        <a:pt x="130" y="202"/>
                      </a:cubicBezTo>
                      <a:cubicBezTo>
                        <a:pt x="133" y="206"/>
                        <a:pt x="138" y="207"/>
                        <a:pt x="143" y="205"/>
                      </a:cubicBezTo>
                      <a:cubicBezTo>
                        <a:pt x="154" y="197"/>
                        <a:pt x="154" y="197"/>
                        <a:pt x="154" y="197"/>
                      </a:cubicBezTo>
                      <a:cubicBezTo>
                        <a:pt x="158" y="195"/>
                        <a:pt x="159" y="189"/>
                        <a:pt x="157" y="185"/>
                      </a:cubicBezTo>
                      <a:close/>
                      <a:moveTo>
                        <a:pt x="144" y="193"/>
                      </a:moveTo>
                      <a:cubicBezTo>
                        <a:pt x="141" y="195"/>
                        <a:pt x="136" y="195"/>
                        <a:pt x="134" y="191"/>
                      </a:cubicBezTo>
                      <a:cubicBezTo>
                        <a:pt x="132" y="188"/>
                        <a:pt x="133" y="184"/>
                        <a:pt x="137" y="182"/>
                      </a:cubicBezTo>
                      <a:cubicBezTo>
                        <a:pt x="140" y="180"/>
                        <a:pt x="144" y="181"/>
                        <a:pt x="146" y="184"/>
                      </a:cubicBezTo>
                      <a:cubicBezTo>
                        <a:pt x="148" y="187"/>
                        <a:pt x="147" y="191"/>
                        <a:pt x="144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  <p:sp>
              <p:nvSpPr>
                <p:cNvPr id="29" name="Freeform 14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231691"/>
                  <a:ext cx="231691" cy="227954"/>
                </a:xfrm>
                <a:custGeom>
                  <a:avLst/>
                  <a:gdLst>
                    <a:gd name="T0" fmla="*/ 91 w 105"/>
                    <a:gd name="T1" fmla="*/ 26 h 103"/>
                    <a:gd name="T2" fmla="*/ 97 w 105"/>
                    <a:gd name="T3" fmla="*/ 20 h 103"/>
                    <a:gd name="T4" fmla="*/ 84 w 105"/>
                    <a:gd name="T5" fmla="*/ 7 h 103"/>
                    <a:gd name="T6" fmla="*/ 78 w 105"/>
                    <a:gd name="T7" fmla="*/ 13 h 103"/>
                    <a:gd name="T8" fmla="*/ 62 w 105"/>
                    <a:gd name="T9" fmla="*/ 7 h 103"/>
                    <a:gd name="T10" fmla="*/ 62 w 105"/>
                    <a:gd name="T11" fmla="*/ 0 h 103"/>
                    <a:gd name="T12" fmla="*/ 43 w 105"/>
                    <a:gd name="T13" fmla="*/ 0 h 103"/>
                    <a:gd name="T14" fmla="*/ 43 w 105"/>
                    <a:gd name="T15" fmla="*/ 7 h 103"/>
                    <a:gd name="T16" fmla="*/ 28 w 105"/>
                    <a:gd name="T17" fmla="*/ 13 h 103"/>
                    <a:gd name="T18" fmla="*/ 22 w 105"/>
                    <a:gd name="T19" fmla="*/ 7 h 103"/>
                    <a:gd name="T20" fmla="*/ 8 w 105"/>
                    <a:gd name="T21" fmla="*/ 20 h 103"/>
                    <a:gd name="T22" fmla="*/ 15 w 105"/>
                    <a:gd name="T23" fmla="*/ 27 h 103"/>
                    <a:gd name="T24" fmla="*/ 8 w 105"/>
                    <a:gd name="T25" fmla="*/ 42 h 103"/>
                    <a:gd name="T26" fmla="*/ 0 w 105"/>
                    <a:gd name="T27" fmla="*/ 42 h 103"/>
                    <a:gd name="T28" fmla="*/ 0 w 105"/>
                    <a:gd name="T29" fmla="*/ 61 h 103"/>
                    <a:gd name="T30" fmla="*/ 9 w 105"/>
                    <a:gd name="T31" fmla="*/ 61 h 103"/>
                    <a:gd name="T32" fmla="*/ 15 w 105"/>
                    <a:gd name="T33" fmla="*/ 76 h 103"/>
                    <a:gd name="T34" fmla="*/ 9 w 105"/>
                    <a:gd name="T35" fmla="*/ 82 h 103"/>
                    <a:gd name="T36" fmla="*/ 22 w 105"/>
                    <a:gd name="T37" fmla="*/ 95 h 103"/>
                    <a:gd name="T38" fmla="*/ 28 w 105"/>
                    <a:gd name="T39" fmla="*/ 89 h 103"/>
                    <a:gd name="T40" fmla="*/ 43 w 105"/>
                    <a:gd name="T41" fmla="*/ 95 h 103"/>
                    <a:gd name="T42" fmla="*/ 43 w 105"/>
                    <a:gd name="T43" fmla="*/ 103 h 103"/>
                    <a:gd name="T44" fmla="*/ 62 w 105"/>
                    <a:gd name="T45" fmla="*/ 103 h 103"/>
                    <a:gd name="T46" fmla="*/ 62 w 105"/>
                    <a:gd name="T47" fmla="*/ 95 h 103"/>
                    <a:gd name="T48" fmla="*/ 77 w 105"/>
                    <a:gd name="T49" fmla="*/ 89 h 103"/>
                    <a:gd name="T50" fmla="*/ 83 w 105"/>
                    <a:gd name="T51" fmla="*/ 95 h 103"/>
                    <a:gd name="T52" fmla="*/ 96 w 105"/>
                    <a:gd name="T53" fmla="*/ 82 h 103"/>
                    <a:gd name="T54" fmla="*/ 91 w 105"/>
                    <a:gd name="T55" fmla="*/ 76 h 103"/>
                    <a:gd name="T56" fmla="*/ 97 w 105"/>
                    <a:gd name="T57" fmla="*/ 61 h 103"/>
                    <a:gd name="T58" fmla="*/ 105 w 105"/>
                    <a:gd name="T59" fmla="*/ 61 h 103"/>
                    <a:gd name="T60" fmla="*/ 105 w 105"/>
                    <a:gd name="T61" fmla="*/ 42 h 103"/>
                    <a:gd name="T62" fmla="*/ 97 w 105"/>
                    <a:gd name="T63" fmla="*/ 42 h 103"/>
                    <a:gd name="T64" fmla="*/ 91 w 105"/>
                    <a:gd name="T65" fmla="*/ 26 h 103"/>
                    <a:gd name="T66" fmla="*/ 53 w 105"/>
                    <a:gd name="T67" fmla="*/ 83 h 103"/>
                    <a:gd name="T68" fmla="*/ 21 w 105"/>
                    <a:gd name="T69" fmla="*/ 51 h 103"/>
                    <a:gd name="T70" fmla="*/ 53 w 105"/>
                    <a:gd name="T71" fmla="*/ 19 h 103"/>
                    <a:gd name="T72" fmla="*/ 85 w 105"/>
                    <a:gd name="T73" fmla="*/ 51 h 103"/>
                    <a:gd name="T74" fmla="*/ 53 w 105"/>
                    <a:gd name="T75" fmla="*/ 83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5"/>
                    <a:gd name="T115" fmla="*/ 0 h 103"/>
                    <a:gd name="T116" fmla="*/ 105 w 105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5" h="103">
                      <a:moveTo>
                        <a:pt x="91" y="26"/>
                      </a:move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3" y="10"/>
                        <a:pt x="67" y="8"/>
                        <a:pt x="62" y="7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38" y="8"/>
                        <a:pt x="33" y="10"/>
                        <a:pt x="28" y="1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1"/>
                        <a:pt x="10" y="36"/>
                        <a:pt x="8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0" y="66"/>
                        <a:pt x="12" y="71"/>
                        <a:pt x="15" y="76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33" y="92"/>
                        <a:pt x="38" y="94"/>
                        <a:pt x="43" y="95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7" y="94"/>
                        <a:pt x="73" y="92"/>
                        <a:pt x="77" y="89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4" y="71"/>
                        <a:pt x="96" y="66"/>
                        <a:pt x="97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6" y="36"/>
                        <a:pt x="94" y="31"/>
                        <a:pt x="91" y="26"/>
                      </a:cubicBezTo>
                      <a:close/>
                      <a:moveTo>
                        <a:pt x="53" y="83"/>
                      </a:moveTo>
                      <a:cubicBezTo>
                        <a:pt x="35" y="83"/>
                        <a:pt x="21" y="69"/>
                        <a:pt x="21" y="51"/>
                      </a:cubicBezTo>
                      <a:cubicBezTo>
                        <a:pt x="21" y="33"/>
                        <a:pt x="35" y="19"/>
                        <a:pt x="53" y="19"/>
                      </a:cubicBezTo>
                      <a:cubicBezTo>
                        <a:pt x="71" y="19"/>
                        <a:pt x="85" y="33"/>
                        <a:pt x="85" y="51"/>
                      </a:cubicBezTo>
                      <a:cubicBezTo>
                        <a:pt x="85" y="69"/>
                        <a:pt x="71" y="83"/>
                        <a:pt x="53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  <p:sp>
              <p:nvSpPr>
                <p:cNvPr id="30" name="Oval 150"/>
                <p:cNvSpPr>
                  <a:spLocks noChangeArrowheads="1"/>
                </p:cNvSpPr>
                <p:nvPr/>
              </p:nvSpPr>
              <p:spPr bwMode="auto">
                <a:xfrm>
                  <a:off x="97160" y="326983"/>
                  <a:ext cx="37370" cy="3737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</p:grpSp>
          <p:grpSp>
            <p:nvGrpSpPr>
              <p:cNvPr id="31" name="组合 75"/>
              <p:cNvGrpSpPr>
                <a:grpSpLocks/>
              </p:cNvGrpSpPr>
              <p:nvPr/>
            </p:nvGrpSpPr>
            <p:grpSpPr bwMode="auto">
              <a:xfrm>
                <a:off x="3286245" y="2755033"/>
                <a:ext cx="336073" cy="431589"/>
                <a:chOff x="0" y="0"/>
                <a:chExt cx="563562" cy="720725"/>
              </a:xfrm>
              <a:solidFill>
                <a:srgbClr val="E56AF2"/>
              </a:solidFill>
            </p:grpSpPr>
            <p:sp>
              <p:nvSpPr>
                <p:cNvPr id="32" name="Freeform 32"/>
                <p:cNvSpPr>
                  <a:spLocks noChangeArrowheads="1"/>
                </p:cNvSpPr>
                <p:nvPr/>
              </p:nvSpPr>
              <p:spPr bwMode="auto">
                <a:xfrm>
                  <a:off x="209550" y="0"/>
                  <a:ext cx="142875" cy="720725"/>
                </a:xfrm>
                <a:custGeom>
                  <a:avLst/>
                  <a:gdLst>
                    <a:gd name="T0" fmla="*/ 64 w 64"/>
                    <a:gd name="T1" fmla="*/ 289 h 321"/>
                    <a:gd name="T2" fmla="*/ 32 w 64"/>
                    <a:gd name="T3" fmla="*/ 321 h 321"/>
                    <a:gd name="T4" fmla="*/ 0 w 64"/>
                    <a:gd name="T5" fmla="*/ 289 h 321"/>
                    <a:gd name="T6" fmla="*/ 0 w 64"/>
                    <a:gd name="T7" fmla="*/ 32 h 321"/>
                    <a:gd name="T8" fmla="*/ 32 w 64"/>
                    <a:gd name="T9" fmla="*/ 0 h 321"/>
                    <a:gd name="T10" fmla="*/ 64 w 64"/>
                    <a:gd name="T11" fmla="*/ 32 h 321"/>
                    <a:gd name="T12" fmla="*/ 64 w 64"/>
                    <a:gd name="T13" fmla="*/ 289 h 3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321"/>
                    <a:gd name="T23" fmla="*/ 64 w 64"/>
                    <a:gd name="T24" fmla="*/ 321 h 3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321">
                      <a:moveTo>
                        <a:pt x="64" y="289"/>
                      </a:moveTo>
                      <a:cubicBezTo>
                        <a:pt x="64" y="307"/>
                        <a:pt x="49" y="321"/>
                        <a:pt x="32" y="321"/>
                      </a:cubicBezTo>
                      <a:cubicBezTo>
                        <a:pt x="14" y="321"/>
                        <a:pt x="0" y="307"/>
                        <a:pt x="0" y="28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4" y="14"/>
                        <a:pt x="64" y="32"/>
                      </a:cubicBezTo>
                      <a:lnTo>
                        <a:pt x="64" y="2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  <p:sp>
              <p:nvSpPr>
                <p:cNvPr id="33" name="Freeform 33"/>
                <p:cNvSpPr>
                  <a:spLocks noChangeArrowheads="1"/>
                </p:cNvSpPr>
                <p:nvPr/>
              </p:nvSpPr>
              <p:spPr bwMode="auto">
                <a:xfrm>
                  <a:off x="0" y="439737"/>
                  <a:ext cx="141288" cy="280988"/>
                </a:xfrm>
                <a:custGeom>
                  <a:avLst/>
                  <a:gdLst>
                    <a:gd name="T0" fmla="*/ 63 w 63"/>
                    <a:gd name="T1" fmla="*/ 93 h 125"/>
                    <a:gd name="T2" fmla="*/ 32 w 63"/>
                    <a:gd name="T3" fmla="*/ 125 h 125"/>
                    <a:gd name="T4" fmla="*/ 0 w 63"/>
                    <a:gd name="T5" fmla="*/ 93 h 125"/>
                    <a:gd name="T6" fmla="*/ 0 w 63"/>
                    <a:gd name="T7" fmla="*/ 32 h 125"/>
                    <a:gd name="T8" fmla="*/ 32 w 63"/>
                    <a:gd name="T9" fmla="*/ 0 h 125"/>
                    <a:gd name="T10" fmla="*/ 63 w 63"/>
                    <a:gd name="T11" fmla="*/ 32 h 125"/>
                    <a:gd name="T12" fmla="*/ 63 w 63"/>
                    <a:gd name="T13" fmla="*/ 93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3"/>
                    <a:gd name="T22" fmla="*/ 0 h 125"/>
                    <a:gd name="T23" fmla="*/ 63 w 63"/>
                    <a:gd name="T24" fmla="*/ 125 h 1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3" h="125">
                      <a:moveTo>
                        <a:pt x="63" y="93"/>
                      </a:moveTo>
                      <a:cubicBezTo>
                        <a:pt x="63" y="111"/>
                        <a:pt x="49" y="125"/>
                        <a:pt x="32" y="125"/>
                      </a:cubicBezTo>
                      <a:cubicBezTo>
                        <a:pt x="14" y="125"/>
                        <a:pt x="0" y="111"/>
                        <a:pt x="0" y="93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lnTo>
                        <a:pt x="63" y="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  <p:sp>
              <p:nvSpPr>
                <p:cNvPr id="34" name="Freeform 34"/>
                <p:cNvSpPr>
                  <a:spLocks noChangeArrowheads="1"/>
                </p:cNvSpPr>
                <p:nvPr/>
              </p:nvSpPr>
              <p:spPr bwMode="auto">
                <a:xfrm>
                  <a:off x="420687" y="231775"/>
                  <a:ext cx="142875" cy="488950"/>
                </a:xfrm>
                <a:custGeom>
                  <a:avLst/>
                  <a:gdLst>
                    <a:gd name="T0" fmla="*/ 64 w 64"/>
                    <a:gd name="T1" fmla="*/ 186 h 218"/>
                    <a:gd name="T2" fmla="*/ 32 w 64"/>
                    <a:gd name="T3" fmla="*/ 218 h 218"/>
                    <a:gd name="T4" fmla="*/ 0 w 64"/>
                    <a:gd name="T5" fmla="*/ 186 h 218"/>
                    <a:gd name="T6" fmla="*/ 0 w 64"/>
                    <a:gd name="T7" fmla="*/ 32 h 218"/>
                    <a:gd name="T8" fmla="*/ 32 w 64"/>
                    <a:gd name="T9" fmla="*/ 0 h 218"/>
                    <a:gd name="T10" fmla="*/ 64 w 64"/>
                    <a:gd name="T11" fmla="*/ 32 h 218"/>
                    <a:gd name="T12" fmla="*/ 64 w 64"/>
                    <a:gd name="T13" fmla="*/ 186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218"/>
                    <a:gd name="T23" fmla="*/ 64 w 64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218">
                      <a:moveTo>
                        <a:pt x="64" y="186"/>
                      </a:moveTo>
                      <a:cubicBezTo>
                        <a:pt x="64" y="204"/>
                        <a:pt x="49" y="218"/>
                        <a:pt x="32" y="218"/>
                      </a:cubicBezTo>
                      <a:cubicBezTo>
                        <a:pt x="14" y="218"/>
                        <a:pt x="0" y="204"/>
                        <a:pt x="0" y="18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4" y="14"/>
                        <a:pt x="64" y="32"/>
                      </a:cubicBezTo>
                      <a:lnTo>
                        <a:pt x="64" y="1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任意多边形 18"/>
              <p:cNvSpPr>
                <a:spLocks noChangeArrowheads="1"/>
              </p:cNvSpPr>
              <p:nvPr/>
            </p:nvSpPr>
            <p:spPr bwMode="auto">
              <a:xfrm rot="20788334" flipH="1" flipV="1">
                <a:off x="3473450" y="3421063"/>
                <a:ext cx="1366838" cy="1746250"/>
              </a:xfrm>
              <a:custGeom>
                <a:avLst/>
                <a:gdLst>
                  <a:gd name="T0" fmla="*/ 203331 w 1974521"/>
                  <a:gd name="T1" fmla="*/ 1443038 h 2524712"/>
                  <a:gd name="T2" fmla="*/ 17494 w 1974521"/>
                  <a:gd name="T3" fmla="*/ 832834 h 2524712"/>
                  <a:gd name="T4" fmla="*/ 18307 w 1974521"/>
                  <a:gd name="T5" fmla="*/ 832587 h 2524712"/>
                  <a:gd name="T6" fmla="*/ 16387 w 1974521"/>
                  <a:gd name="T7" fmla="*/ 827737 h 2524712"/>
                  <a:gd name="T8" fmla="*/ 57944 w 1974521"/>
                  <a:gd name="T9" fmla="*/ 512210 h 2524712"/>
                  <a:gd name="T10" fmla="*/ 88014 w 1974521"/>
                  <a:gd name="T11" fmla="*/ 473220 h 2524712"/>
                  <a:gd name="T12" fmla="*/ 85886 w 1974521"/>
                  <a:gd name="T13" fmla="*/ 471209 h 2524712"/>
                  <a:gd name="T14" fmla="*/ 531435 w 1974521"/>
                  <a:gd name="T15" fmla="*/ 0 h 2524712"/>
                  <a:gd name="T16" fmla="*/ 731900 w 1974521"/>
                  <a:gd name="T17" fmla="*/ 189500 h 2524712"/>
                  <a:gd name="T18" fmla="*/ 946433 w 1974521"/>
                  <a:gd name="T19" fmla="*/ 392298 h 2524712"/>
                  <a:gd name="T20" fmla="*/ 1128712 w 1974521"/>
                  <a:gd name="T21" fmla="*/ 564608 h 2524712"/>
                  <a:gd name="T22" fmla="*/ 931863 w 1974521"/>
                  <a:gd name="T23" fmla="*/ 772794 h 2524712"/>
                  <a:gd name="T24" fmla="*/ 932888 w 1974521"/>
                  <a:gd name="T25" fmla="*/ 773762 h 2524712"/>
                  <a:gd name="T26" fmla="*/ 918405 w 1974521"/>
                  <a:gd name="T27" fmla="*/ 792541 h 2524712"/>
                  <a:gd name="T28" fmla="*/ 898390 w 1974521"/>
                  <a:gd name="T29" fmla="*/ 944507 h 2524712"/>
                  <a:gd name="T30" fmla="*/ 899315 w 1974521"/>
                  <a:gd name="T31" fmla="*/ 946843 h 2524712"/>
                  <a:gd name="T32" fmla="*/ 898923 w 1974521"/>
                  <a:gd name="T33" fmla="*/ 946962 h 2524712"/>
                  <a:gd name="T34" fmla="*/ 978156 w 1974521"/>
                  <a:gd name="T35" fmla="*/ 1207126 h 25247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74521"/>
                  <a:gd name="T55" fmla="*/ 0 h 2524712"/>
                  <a:gd name="T56" fmla="*/ 1974521 w 1974521"/>
                  <a:gd name="T57" fmla="*/ 2524712 h 25247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74521" h="2524712">
                    <a:moveTo>
                      <a:pt x="355698" y="2524712"/>
                    </a:moveTo>
                    <a:lnTo>
                      <a:pt x="30604" y="1457111"/>
                    </a:lnTo>
                    <a:lnTo>
                      <a:pt x="32026" y="1456678"/>
                    </a:lnTo>
                    <a:lnTo>
                      <a:pt x="28667" y="1448193"/>
                    </a:lnTo>
                    <a:cubicBezTo>
                      <a:pt x="-26207" y="1265374"/>
                      <a:pt x="-2477" y="1063448"/>
                      <a:pt x="101365" y="896153"/>
                    </a:cubicBezTo>
                    <a:lnTo>
                      <a:pt x="153968" y="827937"/>
                    </a:lnTo>
                    <a:lnTo>
                      <a:pt x="150246" y="824418"/>
                    </a:lnTo>
                    <a:lnTo>
                      <a:pt x="929670" y="0"/>
                    </a:lnTo>
                    <a:lnTo>
                      <a:pt x="1280355" y="331546"/>
                    </a:lnTo>
                    <a:lnTo>
                      <a:pt x="1655649" y="686358"/>
                    </a:lnTo>
                    <a:lnTo>
                      <a:pt x="1974521" y="987827"/>
                    </a:lnTo>
                    <a:lnTo>
                      <a:pt x="1630161" y="1352065"/>
                    </a:lnTo>
                    <a:lnTo>
                      <a:pt x="1631954" y="1353760"/>
                    </a:lnTo>
                    <a:lnTo>
                      <a:pt x="1606619" y="1386615"/>
                    </a:lnTo>
                    <a:cubicBezTo>
                      <a:pt x="1556606" y="1467188"/>
                      <a:pt x="1545177" y="1564441"/>
                      <a:pt x="1571605" y="1652492"/>
                    </a:cubicBezTo>
                    <a:lnTo>
                      <a:pt x="1573223" y="1656578"/>
                    </a:lnTo>
                    <a:lnTo>
                      <a:pt x="1572538" y="1656786"/>
                    </a:lnTo>
                    <a:lnTo>
                      <a:pt x="1711144" y="2111965"/>
                    </a:lnTo>
                    <a:lnTo>
                      <a:pt x="355698" y="2524712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9999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组合 69"/>
              <p:cNvGrpSpPr>
                <a:grpSpLocks/>
              </p:cNvGrpSpPr>
              <p:nvPr/>
            </p:nvGrpSpPr>
            <p:grpSpPr bwMode="auto">
              <a:xfrm>
                <a:off x="1896025" y="2779291"/>
                <a:ext cx="395288" cy="381000"/>
                <a:chOff x="0" y="0"/>
                <a:chExt cx="645684" cy="620945"/>
              </a:xfrm>
              <a:solidFill>
                <a:schemeClr val="accent2"/>
              </a:solidFill>
            </p:grpSpPr>
            <p:sp>
              <p:nvSpPr>
                <p:cNvPr id="37" name="Oval 131"/>
                <p:cNvSpPr>
                  <a:spLocks noChangeArrowheads="1"/>
                </p:cNvSpPr>
                <p:nvPr/>
              </p:nvSpPr>
              <p:spPr bwMode="auto">
                <a:xfrm>
                  <a:off x="177563" y="0"/>
                  <a:ext cx="290558" cy="294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  <p:sp>
              <p:nvSpPr>
                <p:cNvPr id="40" name="Freeform 134"/>
                <p:cNvSpPr>
                  <a:spLocks noChangeArrowheads="1"/>
                </p:cNvSpPr>
                <p:nvPr/>
              </p:nvSpPr>
              <p:spPr bwMode="auto">
                <a:xfrm>
                  <a:off x="0" y="340170"/>
                  <a:ext cx="645684" cy="280775"/>
                </a:xfrm>
                <a:custGeom>
                  <a:avLst/>
                  <a:gdLst>
                    <a:gd name="T0" fmla="*/ 35 w 200"/>
                    <a:gd name="T1" fmla="*/ 87 h 87"/>
                    <a:gd name="T2" fmla="*/ 35 w 200"/>
                    <a:gd name="T3" fmla="*/ 72 h 87"/>
                    <a:gd name="T4" fmla="*/ 46 w 200"/>
                    <a:gd name="T5" fmla="*/ 72 h 87"/>
                    <a:gd name="T6" fmla="*/ 46 w 200"/>
                    <a:gd name="T7" fmla="*/ 87 h 87"/>
                    <a:gd name="T8" fmla="*/ 155 w 200"/>
                    <a:gd name="T9" fmla="*/ 87 h 87"/>
                    <a:gd name="T10" fmla="*/ 155 w 200"/>
                    <a:gd name="T11" fmla="*/ 72 h 87"/>
                    <a:gd name="T12" fmla="*/ 166 w 200"/>
                    <a:gd name="T13" fmla="*/ 72 h 87"/>
                    <a:gd name="T14" fmla="*/ 166 w 200"/>
                    <a:gd name="T15" fmla="*/ 87 h 87"/>
                    <a:gd name="T16" fmla="*/ 199 w 200"/>
                    <a:gd name="T17" fmla="*/ 87 h 87"/>
                    <a:gd name="T18" fmla="*/ 200 w 200"/>
                    <a:gd name="T19" fmla="*/ 43 h 87"/>
                    <a:gd name="T20" fmla="*/ 156 w 200"/>
                    <a:gd name="T21" fmla="*/ 0 h 87"/>
                    <a:gd name="T22" fmla="*/ 156 w 200"/>
                    <a:gd name="T23" fmla="*/ 0 h 87"/>
                    <a:gd name="T24" fmla="*/ 156 w 200"/>
                    <a:gd name="T25" fmla="*/ 0 h 87"/>
                    <a:gd name="T26" fmla="*/ 140 w 200"/>
                    <a:gd name="T27" fmla="*/ 0 h 87"/>
                    <a:gd name="T28" fmla="*/ 100 w 200"/>
                    <a:gd name="T29" fmla="*/ 80 h 87"/>
                    <a:gd name="T30" fmla="*/ 60 w 200"/>
                    <a:gd name="T31" fmla="*/ 0 h 87"/>
                    <a:gd name="T32" fmla="*/ 45 w 200"/>
                    <a:gd name="T33" fmla="*/ 0 h 87"/>
                    <a:gd name="T34" fmla="*/ 45 w 200"/>
                    <a:gd name="T35" fmla="*/ 0 h 87"/>
                    <a:gd name="T36" fmla="*/ 44 w 200"/>
                    <a:gd name="T37" fmla="*/ 0 h 87"/>
                    <a:gd name="T38" fmla="*/ 1 w 200"/>
                    <a:gd name="T39" fmla="*/ 43 h 87"/>
                    <a:gd name="T40" fmla="*/ 0 w 200"/>
                    <a:gd name="T41" fmla="*/ 87 h 87"/>
                    <a:gd name="T42" fmla="*/ 35 w 200"/>
                    <a:gd name="T43" fmla="*/ 87 h 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"/>
                    <a:gd name="T67" fmla="*/ 0 h 87"/>
                    <a:gd name="T68" fmla="*/ 200 w 200"/>
                    <a:gd name="T69" fmla="*/ 87 h 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" h="87">
                      <a:moveTo>
                        <a:pt x="35" y="87"/>
                      </a:moveTo>
                      <a:cubicBezTo>
                        <a:pt x="35" y="72"/>
                        <a:pt x="35" y="72"/>
                        <a:pt x="35" y="72"/>
                      </a:cubicBez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46" y="87"/>
                        <a:pt x="46" y="87"/>
                        <a:pt x="46" y="87"/>
                      </a:cubicBezTo>
                      <a:cubicBezTo>
                        <a:pt x="155" y="87"/>
                        <a:pt x="155" y="87"/>
                        <a:pt x="155" y="87"/>
                      </a:cubicBezTo>
                      <a:cubicBezTo>
                        <a:pt x="155" y="72"/>
                        <a:pt x="155" y="72"/>
                        <a:pt x="155" y="72"/>
                      </a:cubicBezTo>
                      <a:cubicBezTo>
                        <a:pt x="166" y="72"/>
                        <a:pt x="166" y="72"/>
                        <a:pt x="166" y="72"/>
                      </a:cubicBezTo>
                      <a:cubicBezTo>
                        <a:pt x="166" y="87"/>
                        <a:pt x="166" y="87"/>
                        <a:pt x="166" y="87"/>
                      </a:cubicBezTo>
                      <a:cubicBezTo>
                        <a:pt x="199" y="87"/>
                        <a:pt x="199" y="87"/>
                        <a:pt x="199" y="87"/>
                      </a:cubicBezTo>
                      <a:cubicBezTo>
                        <a:pt x="199" y="47"/>
                        <a:pt x="200" y="43"/>
                        <a:pt x="200" y="43"/>
                      </a:cubicBezTo>
                      <a:cubicBezTo>
                        <a:pt x="200" y="19"/>
                        <a:pt x="180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00" y="80"/>
                        <a:pt x="100" y="80"/>
                        <a:pt x="100" y="8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4" y="0"/>
                      </a:cubicBezTo>
                      <a:cubicBezTo>
                        <a:pt x="20" y="0"/>
                        <a:pt x="1" y="19"/>
                        <a:pt x="1" y="43"/>
                      </a:cubicBezTo>
                      <a:cubicBezTo>
                        <a:pt x="1" y="43"/>
                        <a:pt x="0" y="47"/>
                        <a:pt x="0" y="87"/>
                      </a:cubicBezTo>
                      <a:lnTo>
                        <a:pt x="35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</p:grpSp>
          <p:grpSp>
            <p:nvGrpSpPr>
              <p:cNvPr id="41" name="组合 79"/>
              <p:cNvGrpSpPr>
                <a:grpSpLocks/>
              </p:cNvGrpSpPr>
              <p:nvPr/>
            </p:nvGrpSpPr>
            <p:grpSpPr bwMode="auto">
              <a:xfrm>
                <a:off x="4026894" y="4014746"/>
                <a:ext cx="346075" cy="342900"/>
                <a:chOff x="0" y="0"/>
                <a:chExt cx="453105" cy="448433"/>
              </a:xfrm>
              <a:solidFill>
                <a:schemeClr val="accent2"/>
              </a:solidFill>
            </p:grpSpPr>
            <p:sp>
              <p:nvSpPr>
                <p:cNvPr id="44" name="Freeform 136"/>
                <p:cNvSpPr>
                  <a:spLocks noChangeArrowheads="1"/>
                </p:cNvSpPr>
                <p:nvPr/>
              </p:nvSpPr>
              <p:spPr bwMode="auto">
                <a:xfrm>
                  <a:off x="0" y="251309"/>
                  <a:ext cx="453105" cy="197124"/>
                </a:xfrm>
                <a:custGeom>
                  <a:avLst/>
                  <a:gdLst>
                    <a:gd name="T0" fmla="*/ 103 w 205"/>
                    <a:gd name="T1" fmla="*/ 19 h 89"/>
                    <a:gd name="T2" fmla="*/ 47 w 205"/>
                    <a:gd name="T3" fmla="*/ 0 h 89"/>
                    <a:gd name="T4" fmla="*/ 0 w 205"/>
                    <a:gd name="T5" fmla="*/ 0 h 89"/>
                    <a:gd name="T6" fmla="*/ 0 w 205"/>
                    <a:gd name="T7" fmla="*/ 67 h 89"/>
                    <a:gd name="T8" fmla="*/ 22 w 205"/>
                    <a:gd name="T9" fmla="*/ 89 h 89"/>
                    <a:gd name="T10" fmla="*/ 183 w 205"/>
                    <a:gd name="T11" fmla="*/ 89 h 89"/>
                    <a:gd name="T12" fmla="*/ 205 w 205"/>
                    <a:gd name="T13" fmla="*/ 67 h 89"/>
                    <a:gd name="T14" fmla="*/ 205 w 205"/>
                    <a:gd name="T15" fmla="*/ 0 h 89"/>
                    <a:gd name="T16" fmla="*/ 158 w 205"/>
                    <a:gd name="T17" fmla="*/ 0 h 89"/>
                    <a:gd name="T18" fmla="*/ 103 w 205"/>
                    <a:gd name="T19" fmla="*/ 19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5"/>
                    <a:gd name="T31" fmla="*/ 0 h 89"/>
                    <a:gd name="T32" fmla="*/ 205 w 205"/>
                    <a:gd name="T33" fmla="*/ 89 h 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5" h="89">
                      <a:moveTo>
                        <a:pt x="103" y="19"/>
                      </a:moveTo>
                      <a:cubicBezTo>
                        <a:pt x="82" y="19"/>
                        <a:pt x="62" y="12"/>
                        <a:pt x="4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9"/>
                        <a:pt x="10" y="89"/>
                        <a:pt x="22" y="89"/>
                      </a:cubicBezTo>
                      <a:cubicBezTo>
                        <a:pt x="183" y="89"/>
                        <a:pt x="183" y="89"/>
                        <a:pt x="183" y="89"/>
                      </a:cubicBezTo>
                      <a:cubicBezTo>
                        <a:pt x="195" y="89"/>
                        <a:pt x="205" y="79"/>
                        <a:pt x="205" y="67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43" y="12"/>
                        <a:pt x="124" y="19"/>
                        <a:pt x="10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  <p:sp>
              <p:nvSpPr>
                <p:cNvPr id="45" name="Freeform 137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53105" cy="260652"/>
                </a:xfrm>
                <a:custGeom>
                  <a:avLst/>
                  <a:gdLst>
                    <a:gd name="T0" fmla="*/ 183 w 205"/>
                    <a:gd name="T1" fmla="*/ 42 h 118"/>
                    <a:gd name="T2" fmla="*/ 180 w 205"/>
                    <a:gd name="T3" fmla="*/ 42 h 118"/>
                    <a:gd name="T4" fmla="*/ 154 w 205"/>
                    <a:gd name="T5" fmla="*/ 42 h 118"/>
                    <a:gd name="T6" fmla="*/ 154 w 205"/>
                    <a:gd name="T7" fmla="*/ 22 h 118"/>
                    <a:gd name="T8" fmla="*/ 132 w 205"/>
                    <a:gd name="T9" fmla="*/ 0 h 118"/>
                    <a:gd name="T10" fmla="*/ 73 w 205"/>
                    <a:gd name="T11" fmla="*/ 0 h 118"/>
                    <a:gd name="T12" fmla="*/ 51 w 205"/>
                    <a:gd name="T13" fmla="*/ 22 h 118"/>
                    <a:gd name="T14" fmla="*/ 51 w 205"/>
                    <a:gd name="T15" fmla="*/ 42 h 118"/>
                    <a:gd name="T16" fmla="*/ 25 w 205"/>
                    <a:gd name="T17" fmla="*/ 42 h 118"/>
                    <a:gd name="T18" fmla="*/ 22 w 205"/>
                    <a:gd name="T19" fmla="*/ 42 h 118"/>
                    <a:gd name="T20" fmla="*/ 0 w 205"/>
                    <a:gd name="T21" fmla="*/ 64 h 118"/>
                    <a:gd name="T22" fmla="*/ 0 w 205"/>
                    <a:gd name="T23" fmla="*/ 101 h 118"/>
                    <a:gd name="T24" fmla="*/ 54 w 205"/>
                    <a:gd name="T25" fmla="*/ 101 h 118"/>
                    <a:gd name="T26" fmla="*/ 103 w 205"/>
                    <a:gd name="T27" fmla="*/ 118 h 118"/>
                    <a:gd name="T28" fmla="*/ 151 w 205"/>
                    <a:gd name="T29" fmla="*/ 101 h 118"/>
                    <a:gd name="T30" fmla="*/ 205 w 205"/>
                    <a:gd name="T31" fmla="*/ 101 h 118"/>
                    <a:gd name="T32" fmla="*/ 205 w 205"/>
                    <a:gd name="T33" fmla="*/ 64 h 118"/>
                    <a:gd name="T34" fmla="*/ 183 w 205"/>
                    <a:gd name="T35" fmla="*/ 42 h 118"/>
                    <a:gd name="T36" fmla="*/ 67 w 205"/>
                    <a:gd name="T37" fmla="*/ 26 h 118"/>
                    <a:gd name="T38" fmla="*/ 67 w 205"/>
                    <a:gd name="T39" fmla="*/ 22 h 118"/>
                    <a:gd name="T40" fmla="*/ 73 w 205"/>
                    <a:gd name="T41" fmla="*/ 17 h 118"/>
                    <a:gd name="T42" fmla="*/ 132 w 205"/>
                    <a:gd name="T43" fmla="*/ 17 h 118"/>
                    <a:gd name="T44" fmla="*/ 138 w 205"/>
                    <a:gd name="T45" fmla="*/ 22 h 118"/>
                    <a:gd name="T46" fmla="*/ 138 w 205"/>
                    <a:gd name="T47" fmla="*/ 26 h 118"/>
                    <a:gd name="T48" fmla="*/ 138 w 205"/>
                    <a:gd name="T49" fmla="*/ 42 h 118"/>
                    <a:gd name="T50" fmla="*/ 67 w 205"/>
                    <a:gd name="T51" fmla="*/ 42 h 118"/>
                    <a:gd name="T52" fmla="*/ 67 w 205"/>
                    <a:gd name="T53" fmla="*/ 26 h 118"/>
                    <a:gd name="T54" fmla="*/ 101 w 205"/>
                    <a:gd name="T55" fmla="*/ 101 h 118"/>
                    <a:gd name="T56" fmla="*/ 85 w 205"/>
                    <a:gd name="T57" fmla="*/ 86 h 118"/>
                    <a:gd name="T58" fmla="*/ 101 w 205"/>
                    <a:gd name="T59" fmla="*/ 70 h 118"/>
                    <a:gd name="T60" fmla="*/ 117 w 205"/>
                    <a:gd name="T61" fmla="*/ 86 h 118"/>
                    <a:gd name="T62" fmla="*/ 101 w 205"/>
                    <a:gd name="T63" fmla="*/ 101 h 11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5"/>
                    <a:gd name="T97" fmla="*/ 0 h 118"/>
                    <a:gd name="T98" fmla="*/ 205 w 205"/>
                    <a:gd name="T99" fmla="*/ 118 h 11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5" h="118">
                      <a:moveTo>
                        <a:pt x="183" y="42"/>
                      </a:moveTo>
                      <a:cubicBezTo>
                        <a:pt x="180" y="42"/>
                        <a:pt x="180" y="42"/>
                        <a:pt x="180" y="42"/>
                      </a:cubicBezTo>
                      <a:cubicBezTo>
                        <a:pt x="154" y="42"/>
                        <a:pt x="154" y="42"/>
                        <a:pt x="154" y="4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10"/>
                        <a:pt x="144" y="0"/>
                        <a:pt x="132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61" y="0"/>
                        <a:pt x="51" y="10"/>
                        <a:pt x="51" y="22"/>
                      </a:cubicBezTo>
                      <a:cubicBezTo>
                        <a:pt x="51" y="42"/>
                        <a:pt x="51" y="42"/>
                        <a:pt x="51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0" y="42"/>
                        <a:pt x="0" y="52"/>
                        <a:pt x="0" y="64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67" y="112"/>
                        <a:pt x="84" y="118"/>
                        <a:pt x="103" y="118"/>
                      </a:cubicBezTo>
                      <a:cubicBezTo>
                        <a:pt x="121" y="118"/>
                        <a:pt x="138" y="112"/>
                        <a:pt x="151" y="101"/>
                      </a:cubicBezTo>
                      <a:cubicBezTo>
                        <a:pt x="205" y="101"/>
                        <a:pt x="205" y="101"/>
                        <a:pt x="205" y="101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52"/>
                        <a:pt x="195" y="42"/>
                        <a:pt x="183" y="42"/>
                      </a:cubicBezTo>
                      <a:close/>
                      <a:moveTo>
                        <a:pt x="67" y="26"/>
                      </a:move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67" y="19"/>
                        <a:pt x="70" y="17"/>
                        <a:pt x="73" y="17"/>
                      </a:cubicBezTo>
                      <a:cubicBezTo>
                        <a:pt x="132" y="17"/>
                        <a:pt x="132" y="17"/>
                        <a:pt x="132" y="17"/>
                      </a:cubicBezTo>
                      <a:cubicBezTo>
                        <a:pt x="135" y="17"/>
                        <a:pt x="138" y="19"/>
                        <a:pt x="138" y="22"/>
                      </a:cubicBezTo>
                      <a:cubicBezTo>
                        <a:pt x="138" y="26"/>
                        <a:pt x="138" y="26"/>
                        <a:pt x="138" y="26"/>
                      </a:cubicBezTo>
                      <a:cubicBezTo>
                        <a:pt x="138" y="42"/>
                        <a:pt x="138" y="42"/>
                        <a:pt x="138" y="42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lnTo>
                        <a:pt x="67" y="26"/>
                      </a:lnTo>
                      <a:close/>
                      <a:moveTo>
                        <a:pt x="101" y="101"/>
                      </a:moveTo>
                      <a:cubicBezTo>
                        <a:pt x="92" y="101"/>
                        <a:pt x="85" y="94"/>
                        <a:pt x="85" y="86"/>
                      </a:cubicBezTo>
                      <a:cubicBezTo>
                        <a:pt x="85" y="77"/>
                        <a:pt x="92" y="70"/>
                        <a:pt x="101" y="70"/>
                      </a:cubicBezTo>
                      <a:cubicBezTo>
                        <a:pt x="110" y="70"/>
                        <a:pt x="117" y="77"/>
                        <a:pt x="117" y="86"/>
                      </a:cubicBezTo>
                      <a:cubicBezTo>
                        <a:pt x="117" y="94"/>
                        <a:pt x="110" y="101"/>
                        <a:pt x="101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</p:grpSp>
          <p:grpSp>
            <p:nvGrpSpPr>
              <p:cNvPr id="46" name="组合 82"/>
              <p:cNvGrpSpPr>
                <a:grpSpLocks/>
              </p:cNvGrpSpPr>
              <p:nvPr/>
            </p:nvGrpSpPr>
            <p:grpSpPr bwMode="auto">
              <a:xfrm>
                <a:off x="1915075" y="5319712"/>
                <a:ext cx="357187" cy="341313"/>
                <a:chOff x="0" y="0"/>
                <a:chExt cx="2438400" cy="2332038"/>
              </a:xfrm>
              <a:solidFill>
                <a:schemeClr val="accent2"/>
              </a:solidFill>
            </p:grpSpPr>
            <p:sp>
              <p:nvSpPr>
                <p:cNvPr id="47" name="Freeform 25"/>
                <p:cNvSpPr>
                  <a:spLocks noChangeArrowheads="1"/>
                </p:cNvSpPr>
                <p:nvPr/>
              </p:nvSpPr>
              <p:spPr bwMode="auto">
                <a:xfrm>
                  <a:off x="893763" y="1676400"/>
                  <a:ext cx="655638" cy="655638"/>
                </a:xfrm>
                <a:custGeom>
                  <a:avLst/>
                  <a:gdLst>
                    <a:gd name="T0" fmla="*/ 206 w 413"/>
                    <a:gd name="T1" fmla="*/ 413 h 413"/>
                    <a:gd name="T2" fmla="*/ 0 w 413"/>
                    <a:gd name="T3" fmla="*/ 0 h 413"/>
                    <a:gd name="T4" fmla="*/ 413 w 413"/>
                    <a:gd name="T5" fmla="*/ 0 h 413"/>
                    <a:gd name="T6" fmla="*/ 206 w 413"/>
                    <a:gd name="T7" fmla="*/ 413 h 4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13"/>
                    <a:gd name="T13" fmla="*/ 0 h 413"/>
                    <a:gd name="T14" fmla="*/ 413 w 413"/>
                    <a:gd name="T15" fmla="*/ 413 h 4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13" h="413">
                      <a:moveTo>
                        <a:pt x="206" y="413"/>
                      </a:moveTo>
                      <a:lnTo>
                        <a:pt x="0" y="0"/>
                      </a:lnTo>
                      <a:lnTo>
                        <a:pt x="413" y="0"/>
                      </a:lnTo>
                      <a:lnTo>
                        <a:pt x="206" y="4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  <p:sp>
              <p:nvSpPr>
                <p:cNvPr id="48" name="任意多边形 8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38400" cy="1774825"/>
                </a:xfrm>
                <a:custGeom>
                  <a:avLst/>
                  <a:gdLst>
                    <a:gd name="T0" fmla="*/ 290196 w 2438400"/>
                    <a:gd name="T1" fmla="*/ 0 h 1774825"/>
                    <a:gd name="T2" fmla="*/ 2151973 w 2438400"/>
                    <a:gd name="T3" fmla="*/ 0 h 1774825"/>
                    <a:gd name="T4" fmla="*/ 2438400 w 2438400"/>
                    <a:gd name="T5" fmla="*/ 286384 h 1774825"/>
                    <a:gd name="T6" fmla="*/ 2438400 w 2438400"/>
                    <a:gd name="T7" fmla="*/ 1484673 h 1774825"/>
                    <a:gd name="T8" fmla="*/ 2151973 w 2438400"/>
                    <a:gd name="T9" fmla="*/ 1774825 h 1774825"/>
                    <a:gd name="T10" fmla="*/ 290196 w 2438400"/>
                    <a:gd name="T11" fmla="*/ 1774825 h 1774825"/>
                    <a:gd name="T12" fmla="*/ 0 w 2438400"/>
                    <a:gd name="T13" fmla="*/ 1484673 h 1774825"/>
                    <a:gd name="T14" fmla="*/ 0 w 2438400"/>
                    <a:gd name="T15" fmla="*/ 286384 h 1774825"/>
                    <a:gd name="T16" fmla="*/ 290196 w 2438400"/>
                    <a:gd name="T17" fmla="*/ 0 h 1774825"/>
                    <a:gd name="T18" fmla="*/ 471488 w 2438400"/>
                    <a:gd name="T19" fmla="*/ 425450 h 1774825"/>
                    <a:gd name="T20" fmla="*/ 471488 w 2438400"/>
                    <a:gd name="T21" fmla="*/ 598488 h 1774825"/>
                    <a:gd name="T22" fmla="*/ 1971676 w 2438400"/>
                    <a:gd name="T23" fmla="*/ 598488 h 1774825"/>
                    <a:gd name="T24" fmla="*/ 1971676 w 2438400"/>
                    <a:gd name="T25" fmla="*/ 425450 h 1774825"/>
                    <a:gd name="T26" fmla="*/ 471488 w 2438400"/>
                    <a:gd name="T27" fmla="*/ 425450 h 1774825"/>
                    <a:gd name="T28" fmla="*/ 471488 w 2438400"/>
                    <a:gd name="T29" fmla="*/ 801688 h 1774825"/>
                    <a:gd name="T30" fmla="*/ 471488 w 2438400"/>
                    <a:gd name="T31" fmla="*/ 971551 h 1774825"/>
                    <a:gd name="T32" fmla="*/ 1971676 w 2438400"/>
                    <a:gd name="T33" fmla="*/ 971551 h 1774825"/>
                    <a:gd name="T34" fmla="*/ 1971676 w 2438400"/>
                    <a:gd name="T35" fmla="*/ 801688 h 1774825"/>
                    <a:gd name="T36" fmla="*/ 471488 w 2438400"/>
                    <a:gd name="T37" fmla="*/ 801688 h 1774825"/>
                    <a:gd name="T38" fmla="*/ 471488 w 2438400"/>
                    <a:gd name="T39" fmla="*/ 1174750 h 1774825"/>
                    <a:gd name="T40" fmla="*/ 471488 w 2438400"/>
                    <a:gd name="T41" fmla="*/ 1347788 h 1774825"/>
                    <a:gd name="T42" fmla="*/ 1971676 w 2438400"/>
                    <a:gd name="T43" fmla="*/ 1347788 h 1774825"/>
                    <a:gd name="T44" fmla="*/ 1971676 w 2438400"/>
                    <a:gd name="T45" fmla="*/ 1174750 h 1774825"/>
                    <a:gd name="T46" fmla="*/ 471488 w 2438400"/>
                    <a:gd name="T47" fmla="*/ 1174750 h 17748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438400"/>
                    <a:gd name="T73" fmla="*/ 0 h 1774825"/>
                    <a:gd name="T74" fmla="*/ 2438400 w 2438400"/>
                    <a:gd name="T75" fmla="*/ 1774825 h 17748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438400" h="1774825">
                      <a:moveTo>
                        <a:pt x="290196" y="0"/>
                      </a:moveTo>
                      <a:cubicBezTo>
                        <a:pt x="2151973" y="0"/>
                        <a:pt x="2151973" y="0"/>
                        <a:pt x="2151973" y="0"/>
                      </a:cubicBezTo>
                      <a:cubicBezTo>
                        <a:pt x="2310262" y="0"/>
                        <a:pt x="2438400" y="128119"/>
                        <a:pt x="2438400" y="286384"/>
                      </a:cubicBezTo>
                      <a:lnTo>
                        <a:pt x="2438400" y="1484673"/>
                      </a:lnTo>
                      <a:cubicBezTo>
                        <a:pt x="2438400" y="1646706"/>
                        <a:pt x="2310262" y="1774825"/>
                        <a:pt x="2151973" y="1774825"/>
                      </a:cubicBezTo>
                      <a:cubicBezTo>
                        <a:pt x="290196" y="1774825"/>
                        <a:pt x="290196" y="1774825"/>
                        <a:pt x="290196" y="1774825"/>
                      </a:cubicBezTo>
                      <a:cubicBezTo>
                        <a:pt x="131907" y="1774825"/>
                        <a:pt x="0" y="1646706"/>
                        <a:pt x="0" y="1484673"/>
                      </a:cubicBezTo>
                      <a:cubicBezTo>
                        <a:pt x="0" y="286384"/>
                        <a:pt x="0" y="286384"/>
                        <a:pt x="0" y="286384"/>
                      </a:cubicBezTo>
                      <a:cubicBezTo>
                        <a:pt x="0" y="128119"/>
                        <a:pt x="131907" y="0"/>
                        <a:pt x="290196" y="0"/>
                      </a:cubicBezTo>
                      <a:close/>
                      <a:moveTo>
                        <a:pt x="471488" y="425450"/>
                      </a:moveTo>
                      <a:lnTo>
                        <a:pt x="471488" y="598488"/>
                      </a:lnTo>
                      <a:lnTo>
                        <a:pt x="1971676" y="598488"/>
                      </a:lnTo>
                      <a:lnTo>
                        <a:pt x="1971676" y="425450"/>
                      </a:lnTo>
                      <a:lnTo>
                        <a:pt x="471488" y="425450"/>
                      </a:lnTo>
                      <a:close/>
                      <a:moveTo>
                        <a:pt x="471488" y="801688"/>
                      </a:moveTo>
                      <a:lnTo>
                        <a:pt x="471488" y="971551"/>
                      </a:lnTo>
                      <a:lnTo>
                        <a:pt x="1971676" y="971551"/>
                      </a:lnTo>
                      <a:lnTo>
                        <a:pt x="1971676" y="801688"/>
                      </a:lnTo>
                      <a:lnTo>
                        <a:pt x="471488" y="801688"/>
                      </a:lnTo>
                      <a:close/>
                      <a:moveTo>
                        <a:pt x="471488" y="1174750"/>
                      </a:moveTo>
                      <a:lnTo>
                        <a:pt x="471488" y="1347788"/>
                      </a:lnTo>
                      <a:lnTo>
                        <a:pt x="1971676" y="1347788"/>
                      </a:lnTo>
                      <a:lnTo>
                        <a:pt x="1971676" y="1174750"/>
                      </a:lnTo>
                      <a:lnTo>
                        <a:pt x="471488" y="11747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zh-CN">
                    <a:solidFill>
                      <a:srgbClr val="000000"/>
                    </a:solidFill>
                    <a:latin typeface="Calibri" pitchFamily="34" charset="0"/>
                    <a:sym typeface="宋体" pitchFamily="2" charset="-122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74534" y="2622433"/>
            <a:ext cx="2743381" cy="523532"/>
            <a:chOff x="672074" y="2479777"/>
            <a:chExt cx="2743381" cy="523532"/>
          </a:xfrm>
        </p:grpSpPr>
        <p:grpSp>
          <p:nvGrpSpPr>
            <p:cNvPr id="53" name="组合 35"/>
            <p:cNvGrpSpPr>
              <a:grpSpLocks/>
            </p:cNvGrpSpPr>
            <p:nvPr/>
          </p:nvGrpSpPr>
          <p:grpSpPr bwMode="auto">
            <a:xfrm>
              <a:off x="672074" y="2822334"/>
              <a:ext cx="2658206" cy="180975"/>
              <a:chOff x="6494935" y="4935034"/>
              <a:chExt cx="2658267" cy="180975"/>
            </a:xfrm>
          </p:grpSpPr>
          <p:sp>
            <p:nvSpPr>
              <p:cNvPr id="54" name="直接连接符 36"/>
              <p:cNvSpPr>
                <a:spLocks noChangeShapeType="1"/>
              </p:cNvSpPr>
              <p:nvPr/>
            </p:nvSpPr>
            <p:spPr bwMode="auto">
              <a:xfrm flipH="1" flipV="1">
                <a:off x="6611083" y="5005197"/>
                <a:ext cx="2542119" cy="0"/>
              </a:xfrm>
              <a:prstGeom prst="line">
                <a:avLst/>
              </a:prstGeom>
              <a:ln>
                <a:solidFill>
                  <a:schemeClr val="accent3">
                    <a:lumMod val="85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椭圆 5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6494935" y="4935034"/>
                <a:ext cx="179391" cy="180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788219" y="2479777"/>
              <a:ext cx="262723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b="1" i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34</a:t>
              </a:r>
              <a:r>
                <a:rPr lang="en-US" altLang="zh-CN" sz="2000" b="1" i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5W</a:t>
              </a: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， 常规多晶电池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67665" y="5602600"/>
            <a:ext cx="2790682" cy="548754"/>
            <a:chOff x="1167665" y="5602600"/>
            <a:chExt cx="2790682" cy="548754"/>
          </a:xfrm>
        </p:grpSpPr>
        <p:grpSp>
          <p:nvGrpSpPr>
            <p:cNvPr id="56" name="组合 35"/>
            <p:cNvGrpSpPr>
              <a:grpSpLocks/>
            </p:cNvGrpSpPr>
            <p:nvPr/>
          </p:nvGrpSpPr>
          <p:grpSpPr bwMode="auto">
            <a:xfrm>
              <a:off x="1167665" y="5970379"/>
              <a:ext cx="2116152" cy="180975"/>
              <a:chOff x="6468190" y="4918761"/>
              <a:chExt cx="2116201" cy="180975"/>
            </a:xfrm>
          </p:grpSpPr>
          <p:sp>
            <p:nvSpPr>
              <p:cNvPr id="57" name="直接连接符 36"/>
              <p:cNvSpPr>
                <a:spLocks noChangeShapeType="1"/>
              </p:cNvSpPr>
              <p:nvPr/>
            </p:nvSpPr>
            <p:spPr bwMode="auto">
              <a:xfrm flipH="1" flipV="1">
                <a:off x="6611084" y="5005197"/>
                <a:ext cx="1973307" cy="0"/>
              </a:xfrm>
              <a:prstGeom prst="line">
                <a:avLst/>
              </a:prstGeom>
              <a:ln>
                <a:solidFill>
                  <a:schemeClr val="accent3">
                    <a:lumMod val="85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椭圆 5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6468190" y="4918761"/>
                <a:ext cx="179391" cy="180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1464633" y="5602600"/>
              <a:ext cx="24937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低热斑，低隐裂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6490" y="4063414"/>
            <a:ext cx="3061605" cy="547646"/>
            <a:chOff x="266490" y="4063414"/>
            <a:chExt cx="3061605" cy="547646"/>
          </a:xfrm>
        </p:grpSpPr>
        <p:grpSp>
          <p:nvGrpSpPr>
            <p:cNvPr id="6" name="组合 5"/>
            <p:cNvGrpSpPr/>
            <p:nvPr/>
          </p:nvGrpSpPr>
          <p:grpSpPr>
            <a:xfrm>
              <a:off x="266490" y="4430085"/>
              <a:ext cx="2813060" cy="180975"/>
              <a:chOff x="214661" y="4514836"/>
              <a:chExt cx="2813060" cy="180975"/>
            </a:xfrm>
          </p:grpSpPr>
          <p:sp>
            <p:nvSpPr>
              <p:cNvPr id="51" name="椭圆 35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214661" y="4514836"/>
                <a:ext cx="179378" cy="18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 bwMode="auto">
              <a:xfrm flipV="1">
                <a:off x="358677" y="4602380"/>
                <a:ext cx="2669044" cy="294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5" name="文本框 64"/>
            <p:cNvSpPr txBox="1"/>
            <p:nvPr/>
          </p:nvSpPr>
          <p:spPr>
            <a:xfrm>
              <a:off x="616118" y="4063414"/>
              <a:ext cx="27119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创新的叠片技术</a:t>
              </a:r>
              <a:endParaRPr lang="zh-CN" altLang="en-US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2530" r="4478" b="2061"/>
          <a:stretch>
            <a:fillRect/>
          </a:stretch>
        </p:blipFill>
        <p:spPr bwMode="auto">
          <a:xfrm>
            <a:off x="3892490" y="1954275"/>
            <a:ext cx="2582708" cy="488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矩形 65"/>
          <p:cNvSpPr/>
          <p:nvPr/>
        </p:nvSpPr>
        <p:spPr>
          <a:xfrm>
            <a:off x="3601194" y="6677580"/>
            <a:ext cx="5343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u="sng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可搭配各种高效电池，进一步增加输出功率</a:t>
            </a:r>
            <a:endParaRPr lang="zh-CN" alt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49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2"/>
          <p:cNvSpPr/>
          <p:nvPr/>
        </p:nvSpPr>
        <p:spPr>
          <a:xfrm>
            <a:off x="601663" y="829097"/>
            <a:ext cx="2137205" cy="4207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5300" b="1" spc="-158">
                <a:solidFill>
                  <a:srgbClr val="505050"/>
                </a:solidFill>
              </a:defRPr>
            </a:lvl1pPr>
          </a:lstStyle>
          <a:p>
            <a:pPr>
              <a:defRPr sz="1800" b="0" spc="0">
                <a:solidFill>
                  <a:srgbClr val="000000"/>
                </a:solidFill>
              </a:defRPr>
            </a:pPr>
            <a:r>
              <a:rPr lang="zh-CN" altLang="en-US" sz="2323" b="0" spc="-6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</a:t>
            </a:r>
            <a:r>
              <a:rPr lang="zh-CN" altLang="en-US" sz="2323" b="0" spc="-69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金刚</a:t>
            </a:r>
            <a:r>
              <a:rPr lang="en-US" altLang="zh-CN" sz="2323" b="0" spc="-6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323" b="0" spc="-69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H2/72</a:t>
            </a:r>
            <a:endParaRPr sz="2323" b="0" spc="-6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69963"/>
            <a:ext cx="528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2968055" y="2216845"/>
            <a:ext cx="4668903" cy="4374712"/>
            <a:chOff x="3120611" y="2125241"/>
            <a:chExt cx="4668903" cy="4374712"/>
          </a:xfrm>
        </p:grpSpPr>
        <p:sp>
          <p:nvSpPr>
            <p:cNvPr id="9" name="文本框 15"/>
            <p:cNvSpPr>
              <a:spLocks noChangeArrowheads="1"/>
            </p:cNvSpPr>
            <p:nvPr/>
          </p:nvSpPr>
          <p:spPr bwMode="auto">
            <a:xfrm>
              <a:off x="3837732" y="5097748"/>
              <a:ext cx="906070" cy="52322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E56AF2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50%</a:t>
              </a:r>
              <a:endParaRPr lang="zh-CN" altLang="en-US" sz="2800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7" name="任意多边形 31"/>
            <p:cNvSpPr>
              <a:spLocks noChangeArrowheads="1"/>
            </p:cNvSpPr>
            <p:nvPr/>
          </p:nvSpPr>
          <p:spPr bwMode="auto">
            <a:xfrm rot="18300000" flipH="1">
              <a:off x="3816008" y="3958044"/>
              <a:ext cx="2559937" cy="2523882"/>
            </a:xfrm>
            <a:custGeom>
              <a:avLst/>
              <a:gdLst>
                <a:gd name="T0" fmla="*/ 0 w 2028813"/>
                <a:gd name="T1" fmla="*/ 618210 h 1999955"/>
                <a:gd name="T2" fmla="*/ 961763 w 2028813"/>
                <a:gd name="T3" fmla="*/ 1291739 h 1999955"/>
                <a:gd name="T4" fmla="*/ 88910 w 2028813"/>
                <a:gd name="T5" fmla="*/ 1609476 h 1999955"/>
                <a:gd name="T6" fmla="*/ 92597 w 2028813"/>
                <a:gd name="T7" fmla="*/ 1616869 h 1999955"/>
                <a:gd name="T8" fmla="*/ 119306 w 2028813"/>
                <a:gd name="T9" fmla="*/ 1713359 h 1999955"/>
                <a:gd name="T10" fmla="*/ 1069762 w 2028813"/>
                <a:gd name="T11" fmla="*/ 1367372 h 1999955"/>
                <a:gd name="T12" fmla="*/ 1649079 w 2028813"/>
                <a:gd name="T13" fmla="*/ 1773071 h 1999955"/>
                <a:gd name="T14" fmla="*/ 1299183 w 2028813"/>
                <a:gd name="T15" fmla="*/ 1900441 h 1999955"/>
                <a:gd name="T16" fmla="*/ 1330562 w 2028813"/>
                <a:gd name="T17" fmla="*/ 1963365 h 1999955"/>
                <a:gd name="T18" fmla="*/ 1340772 w 2028813"/>
                <a:gd name="T19" fmla="*/ 2000250 h 1999955"/>
                <a:gd name="T20" fmla="*/ 1757079 w 2028813"/>
                <a:gd name="T21" fmla="*/ 1848705 h 1999955"/>
                <a:gd name="T22" fmla="*/ 1953166 w 2028813"/>
                <a:gd name="T23" fmla="*/ 1986025 h 1999955"/>
                <a:gd name="T24" fmla="*/ 2028825 w 2028813"/>
                <a:gd name="T25" fmla="*/ 1877957 h 1999955"/>
                <a:gd name="T26" fmla="*/ 1800399 w 2028813"/>
                <a:gd name="T27" fmla="*/ 1717988 h 1999955"/>
                <a:gd name="T28" fmla="*/ 1800398 w 2028813"/>
                <a:gd name="T29" fmla="*/ 1717988 h 1999955"/>
                <a:gd name="T30" fmla="*/ 1532805 w 2028813"/>
                <a:gd name="T31" fmla="*/ 1530592 h 1999955"/>
                <a:gd name="T32" fmla="*/ 1532805 w 2028813"/>
                <a:gd name="T33" fmla="*/ 1073755 h 1999955"/>
                <a:gd name="T34" fmla="*/ 1527162 w 2028813"/>
                <a:gd name="T35" fmla="*/ 1073111 h 1999955"/>
                <a:gd name="T36" fmla="*/ 1424805 w 2028813"/>
                <a:gd name="T37" fmla="*/ 1040332 h 1999955"/>
                <a:gd name="T38" fmla="*/ 1424805 w 2028813"/>
                <a:gd name="T39" fmla="*/ 1454959 h 1999955"/>
                <a:gd name="T40" fmla="*/ 786170 w 2028813"/>
                <a:gd name="T41" fmla="*/ 1007718 h 1999955"/>
                <a:gd name="T42" fmla="*/ 786170 w 2028813"/>
                <a:gd name="T43" fmla="*/ 13933 h 1999955"/>
                <a:gd name="T44" fmla="*/ 685989 w 2028813"/>
                <a:gd name="T45" fmla="*/ 2503 h 1999955"/>
                <a:gd name="T46" fmla="*/ 678169 w 2028813"/>
                <a:gd name="T47" fmla="*/ 0 h 1999955"/>
                <a:gd name="T48" fmla="*/ 678169 w 2028813"/>
                <a:gd name="T49" fmla="*/ 932084 h 1999955"/>
                <a:gd name="T50" fmla="*/ 75659 w 2028813"/>
                <a:gd name="T51" fmla="*/ 510143 h 19999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8813"/>
                <a:gd name="T79" fmla="*/ 0 h 1999955"/>
                <a:gd name="T80" fmla="*/ 2028813 w 2028813"/>
                <a:gd name="T81" fmla="*/ 1999955 h 19999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8813" h="1999955">
                  <a:moveTo>
                    <a:pt x="0" y="618119"/>
                  </a:moveTo>
                  <a:lnTo>
                    <a:pt x="961757" y="1291548"/>
                  </a:lnTo>
                  <a:lnTo>
                    <a:pt x="88909" y="1609239"/>
                  </a:lnTo>
                  <a:lnTo>
                    <a:pt x="92596" y="1616631"/>
                  </a:lnTo>
                  <a:lnTo>
                    <a:pt x="119305" y="1713106"/>
                  </a:lnTo>
                  <a:lnTo>
                    <a:pt x="1069756" y="1367170"/>
                  </a:lnTo>
                  <a:lnTo>
                    <a:pt x="1649069" y="1772810"/>
                  </a:lnTo>
                  <a:lnTo>
                    <a:pt x="1299175" y="1900161"/>
                  </a:lnTo>
                  <a:lnTo>
                    <a:pt x="1330554" y="1963075"/>
                  </a:lnTo>
                  <a:lnTo>
                    <a:pt x="1340764" y="1999955"/>
                  </a:lnTo>
                  <a:lnTo>
                    <a:pt x="1757069" y="1848432"/>
                  </a:lnTo>
                  <a:lnTo>
                    <a:pt x="1953154" y="1985732"/>
                  </a:lnTo>
                  <a:lnTo>
                    <a:pt x="2028813" y="1877680"/>
                  </a:lnTo>
                  <a:lnTo>
                    <a:pt x="1800388" y="1717735"/>
                  </a:lnTo>
                  <a:lnTo>
                    <a:pt x="1800387" y="1717735"/>
                  </a:lnTo>
                  <a:lnTo>
                    <a:pt x="1532796" y="1530366"/>
                  </a:lnTo>
                  <a:lnTo>
                    <a:pt x="1532796" y="1073597"/>
                  </a:lnTo>
                  <a:lnTo>
                    <a:pt x="1527153" y="1072953"/>
                  </a:lnTo>
                  <a:lnTo>
                    <a:pt x="1424797" y="1040179"/>
                  </a:lnTo>
                  <a:lnTo>
                    <a:pt x="1424797" y="1454744"/>
                  </a:lnTo>
                  <a:lnTo>
                    <a:pt x="786165" y="1007569"/>
                  </a:lnTo>
                  <a:lnTo>
                    <a:pt x="786165" y="13931"/>
                  </a:lnTo>
                  <a:lnTo>
                    <a:pt x="685985" y="2503"/>
                  </a:lnTo>
                  <a:lnTo>
                    <a:pt x="678165" y="0"/>
                  </a:lnTo>
                  <a:lnTo>
                    <a:pt x="678165" y="931947"/>
                  </a:lnTo>
                  <a:lnTo>
                    <a:pt x="75659" y="510068"/>
                  </a:lnTo>
                  <a:lnTo>
                    <a:pt x="0" y="61811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椭圆 9"/>
            <p:cNvSpPr>
              <a:spLocks noChangeArrowheads="1"/>
            </p:cNvSpPr>
            <p:nvPr/>
          </p:nvSpPr>
          <p:spPr bwMode="auto">
            <a:xfrm>
              <a:off x="4416755" y="2125241"/>
              <a:ext cx="2016224" cy="20162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椭圆 26"/>
            <p:cNvSpPr>
              <a:spLocks noChangeArrowheads="1"/>
            </p:cNvSpPr>
            <p:nvPr/>
          </p:nvSpPr>
          <p:spPr bwMode="auto">
            <a:xfrm>
              <a:off x="3243069" y="3447676"/>
              <a:ext cx="1189326" cy="11893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椭圆 30"/>
            <p:cNvSpPr>
              <a:spLocks noChangeArrowheads="1"/>
            </p:cNvSpPr>
            <p:nvPr/>
          </p:nvSpPr>
          <p:spPr bwMode="auto">
            <a:xfrm>
              <a:off x="6197295" y="3643551"/>
              <a:ext cx="1592219" cy="15939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椭圆 32"/>
            <p:cNvSpPr>
              <a:spLocks noChangeArrowheads="1"/>
            </p:cNvSpPr>
            <p:nvPr/>
          </p:nvSpPr>
          <p:spPr bwMode="auto">
            <a:xfrm>
              <a:off x="5724403" y="5354477"/>
              <a:ext cx="1124230" cy="11242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28"/>
            <p:cNvSpPr>
              <a:spLocks noChangeArrowheads="1"/>
            </p:cNvSpPr>
            <p:nvPr/>
          </p:nvSpPr>
          <p:spPr bwMode="auto">
            <a:xfrm>
              <a:off x="3667583" y="4902722"/>
              <a:ext cx="1330074" cy="13283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13327" y="2787585"/>
              <a:ext cx="1503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395W</a:t>
              </a:r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41590" y="4178930"/>
              <a:ext cx="1503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-0.25%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120611" y="3711158"/>
              <a:ext cx="1503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25154" y="5291428"/>
              <a:ext cx="1503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507660" y="5620968"/>
              <a:ext cx="1503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1/5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943445" y="1327126"/>
            <a:ext cx="361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超高</a:t>
            </a:r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395W</a:t>
            </a: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输出功率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选用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N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型单晶硅异质结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HJT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电池片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81253" y="3624203"/>
            <a:ext cx="26482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更好的温度系数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高开路电压，组件温度系数约为</a:t>
            </a:r>
            <a:r>
              <a:rPr lang="en-US" altLang="zh-CN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-0.25%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-345482" y="2485281"/>
            <a:ext cx="4393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无光致衰减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基体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型单晶，不存在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B-O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导致的光衰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7654" y="5050852"/>
            <a:ext cx="251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受光面积增加约</a:t>
            </a:r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电池</a:t>
            </a:r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正面无焊带遮挡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40847" y="5546531"/>
            <a:ext cx="3255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</a:t>
            </a:r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1/5</a:t>
            </a: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片电池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结合创新的串焊工艺，实现电池片高密度排布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46" y="1759653"/>
            <a:ext cx="2840971" cy="537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33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1 0.01532 L 0.37651 -0.34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86" y="-18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6"/>
          <p:cNvCxnSpPr/>
          <p:nvPr/>
        </p:nvCxnSpPr>
        <p:spPr>
          <a:xfrm>
            <a:off x="2788035" y="3850529"/>
            <a:ext cx="6156684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60B537"/>
                </a:gs>
                <a:gs pos="100000">
                  <a:srgbClr val="26559F"/>
                </a:gs>
                <a:gs pos="48000">
                  <a:srgbClr val="2B5EA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 8"/>
          <p:cNvGrpSpPr/>
          <p:nvPr/>
        </p:nvGrpSpPr>
        <p:grpSpPr>
          <a:xfrm>
            <a:off x="2853935" y="2773313"/>
            <a:ext cx="5978058" cy="932439"/>
            <a:chOff x="2160740" y="1852292"/>
            <a:chExt cx="5978058" cy="932439"/>
          </a:xfrm>
        </p:grpSpPr>
        <p:grpSp>
          <p:nvGrpSpPr>
            <p:cNvPr id="5" name="组 32"/>
            <p:cNvGrpSpPr>
              <a:grpSpLocks noChangeAspect="1"/>
            </p:cNvGrpSpPr>
            <p:nvPr/>
          </p:nvGrpSpPr>
          <p:grpSpPr>
            <a:xfrm>
              <a:off x="2160740" y="1862726"/>
              <a:ext cx="1468654" cy="909682"/>
              <a:chOff x="4473993" y="1705362"/>
              <a:chExt cx="2149462" cy="1331375"/>
            </a:xfrm>
          </p:grpSpPr>
          <p:sp>
            <p:nvSpPr>
              <p:cNvPr id="8" name="椭圆 7"/>
              <p:cNvSpPr>
                <a:spLocks noChangeAspect="1"/>
              </p:cNvSpPr>
              <p:nvPr/>
            </p:nvSpPr>
            <p:spPr>
              <a:xfrm>
                <a:off x="4473993" y="1705362"/>
                <a:ext cx="1331375" cy="1331375"/>
              </a:xfrm>
              <a:prstGeom prst="ellipse">
                <a:avLst/>
              </a:prstGeom>
              <a:solidFill>
                <a:srgbClr val="60B537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  <p:sp>
            <p:nvSpPr>
              <p:cNvPr id="9" name="椭圆 8"/>
              <p:cNvSpPr>
                <a:spLocks noChangeAspect="1"/>
              </p:cNvSpPr>
              <p:nvPr/>
            </p:nvSpPr>
            <p:spPr>
              <a:xfrm>
                <a:off x="5292080" y="1705362"/>
                <a:ext cx="1331375" cy="1331375"/>
              </a:xfrm>
              <a:prstGeom prst="ellipse">
                <a:avLst/>
              </a:prstGeom>
              <a:solidFill>
                <a:srgbClr val="2B5EAF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339752" y="1861401"/>
              <a:ext cx="1194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0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 </a:t>
              </a:r>
              <a:r>
                <a:rPr kumimoji="1" lang="en-US" altLang="zh-CN" sz="5400" b="1" dirty="0">
                  <a:solidFill>
                    <a:srgbClr val="FFFFFF"/>
                  </a:solidFill>
                  <a:latin typeface="Impact"/>
                  <a:cs typeface="Impact"/>
                </a:rPr>
                <a:t>3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</a:t>
              </a:r>
              <a:endParaRPr kumimoji="1" lang="zh-CN" altLang="en-US" sz="5400" b="1" dirty="0">
                <a:solidFill>
                  <a:srgbClr val="FFFFFF"/>
                </a:solidFill>
                <a:latin typeface="Impact"/>
                <a:cs typeface="Impac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79912" y="1852292"/>
              <a:ext cx="43588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5400" b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黑体"/>
                  <a:ea typeface="黑体"/>
                  <a:cs typeface="黑体"/>
                </a:rPr>
                <a:t>未来发展方向</a:t>
              </a:r>
              <a:endParaRPr kumimoji="1" lang="zh-CN" altLang="en-US" sz="5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黑体"/>
                <a:ea typeface="黑体"/>
                <a:cs typeface="黑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2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9" y="1266841"/>
            <a:ext cx="9388881" cy="4677615"/>
          </a:xfrm>
          <a:prstGeom prst="rect">
            <a:avLst/>
          </a:prstGeom>
          <a:solidFill>
            <a:srgbClr val="EDEDED"/>
          </a:solidFill>
          <a:ln/>
          <a:effectLst>
            <a:outerShdw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矩形 21"/>
          <p:cNvSpPr>
            <a:spLocks noChangeArrowheads="1"/>
          </p:cNvSpPr>
          <p:nvPr/>
        </p:nvSpPr>
        <p:spPr bwMode="auto">
          <a:xfrm>
            <a:off x="396773" y="853484"/>
            <a:ext cx="262092" cy="51325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en-US" sz="2264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88" name="矩形 22"/>
          <p:cNvSpPr>
            <a:spLocks noChangeArrowheads="1"/>
          </p:cNvSpPr>
          <p:nvPr/>
        </p:nvSpPr>
        <p:spPr bwMode="auto">
          <a:xfrm>
            <a:off x="290438" y="1197949"/>
            <a:ext cx="10082302" cy="170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en-US" sz="2264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89" name="矩形 23"/>
          <p:cNvSpPr>
            <a:spLocks noChangeArrowheads="1"/>
          </p:cNvSpPr>
          <p:nvPr/>
        </p:nvSpPr>
        <p:spPr bwMode="auto">
          <a:xfrm>
            <a:off x="290438" y="6018942"/>
            <a:ext cx="10082302" cy="2770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en-US" sz="2264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0" name="矩形 24"/>
          <p:cNvSpPr>
            <a:spLocks noChangeArrowheads="1"/>
          </p:cNvSpPr>
          <p:nvPr/>
        </p:nvSpPr>
        <p:spPr bwMode="auto">
          <a:xfrm>
            <a:off x="10016295" y="1507965"/>
            <a:ext cx="172232" cy="44780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en-US" sz="2264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1" name="TextBox 25"/>
          <p:cNvSpPr txBox="1">
            <a:spLocks noChangeArrowheads="1"/>
          </p:cNvSpPr>
          <p:nvPr/>
        </p:nvSpPr>
        <p:spPr bwMode="auto">
          <a:xfrm>
            <a:off x="1654515" y="6608725"/>
            <a:ext cx="8154300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5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备注：异质结组件低温度系数特性可多发电</a:t>
            </a:r>
            <a:r>
              <a:rPr lang="en-US" sz="15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r>
              <a:rPr lang="zh-CN" altLang="en-US" sz="15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；异质结双面特性可再多发电</a:t>
            </a:r>
            <a:r>
              <a:rPr lang="en-US" sz="15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r>
              <a:rPr lang="zh-CN" altLang="en-US" sz="15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（上图中未显示）</a:t>
            </a:r>
          </a:p>
        </p:txBody>
      </p:sp>
      <p:pic>
        <p:nvPicPr>
          <p:cNvPr id="9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25947"/>
            <a:ext cx="528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Shape 212"/>
          <p:cNvSpPr/>
          <p:nvPr/>
        </p:nvSpPr>
        <p:spPr>
          <a:xfrm>
            <a:off x="601663" y="684874"/>
            <a:ext cx="3915704" cy="49412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5300" b="1" spc="-158">
                <a:solidFill>
                  <a:srgbClr val="505050"/>
                </a:solidFill>
              </a:defRPr>
            </a:lvl1pPr>
          </a:lstStyle>
          <a:p>
            <a:pPr>
              <a:defRPr sz="1800" b="0" spc="0">
                <a:solidFill>
                  <a:srgbClr val="000000"/>
                </a:solidFill>
              </a:defRPr>
            </a:pPr>
            <a:r>
              <a:rPr lang="zh-CN" altLang="en-US" sz="2800" b="0" spc="-69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协鑫电池组件技术路线图</a:t>
            </a:r>
            <a:endParaRPr sz="2800" b="0" spc="-6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851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6"/>
          <p:cNvCxnSpPr/>
          <p:nvPr/>
        </p:nvCxnSpPr>
        <p:spPr>
          <a:xfrm>
            <a:off x="2788035" y="3850529"/>
            <a:ext cx="4788532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60B537"/>
                </a:gs>
                <a:gs pos="100000">
                  <a:srgbClr val="26559F"/>
                </a:gs>
                <a:gs pos="48000">
                  <a:srgbClr val="2B5EA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 8"/>
          <p:cNvGrpSpPr/>
          <p:nvPr/>
        </p:nvGrpSpPr>
        <p:grpSpPr>
          <a:xfrm>
            <a:off x="2853935" y="2773313"/>
            <a:ext cx="4586651" cy="932439"/>
            <a:chOff x="2160740" y="1852292"/>
            <a:chExt cx="4586651" cy="932439"/>
          </a:xfrm>
        </p:grpSpPr>
        <p:grpSp>
          <p:nvGrpSpPr>
            <p:cNvPr id="5" name="组 32"/>
            <p:cNvGrpSpPr>
              <a:grpSpLocks noChangeAspect="1"/>
            </p:cNvGrpSpPr>
            <p:nvPr/>
          </p:nvGrpSpPr>
          <p:grpSpPr>
            <a:xfrm>
              <a:off x="2160740" y="1862726"/>
              <a:ext cx="1468654" cy="909682"/>
              <a:chOff x="4473993" y="1705362"/>
              <a:chExt cx="2149462" cy="1331375"/>
            </a:xfrm>
          </p:grpSpPr>
          <p:sp>
            <p:nvSpPr>
              <p:cNvPr id="8" name="椭圆 7"/>
              <p:cNvSpPr>
                <a:spLocks noChangeAspect="1"/>
              </p:cNvSpPr>
              <p:nvPr/>
            </p:nvSpPr>
            <p:spPr>
              <a:xfrm>
                <a:off x="4473993" y="1705362"/>
                <a:ext cx="1331375" cy="1331375"/>
              </a:xfrm>
              <a:prstGeom prst="ellipse">
                <a:avLst/>
              </a:prstGeom>
              <a:solidFill>
                <a:srgbClr val="60B537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  <p:sp>
            <p:nvSpPr>
              <p:cNvPr id="9" name="椭圆 8"/>
              <p:cNvSpPr>
                <a:spLocks noChangeAspect="1"/>
              </p:cNvSpPr>
              <p:nvPr/>
            </p:nvSpPr>
            <p:spPr>
              <a:xfrm>
                <a:off x="5292080" y="1705362"/>
                <a:ext cx="1331375" cy="1331375"/>
              </a:xfrm>
              <a:prstGeom prst="ellipse">
                <a:avLst/>
              </a:prstGeom>
              <a:solidFill>
                <a:srgbClr val="2B5EAF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339752" y="1861401"/>
              <a:ext cx="1194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0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 </a:t>
              </a:r>
              <a:r>
                <a:rPr kumimoji="1" lang="en-US" altLang="zh-CN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1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</a:t>
              </a:r>
              <a:endParaRPr kumimoji="1" lang="zh-CN" altLang="en-US" sz="5400" b="1" dirty="0">
                <a:solidFill>
                  <a:srgbClr val="FFFFFF"/>
                </a:solidFill>
                <a:latin typeface="Impact"/>
                <a:cs typeface="Impac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79912" y="1852292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5400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黑体"/>
                  <a:ea typeface="黑体"/>
                  <a:cs typeface="黑体"/>
                </a:rPr>
                <a:t>协鑫</a:t>
              </a:r>
              <a:r>
                <a:rPr kumimoji="1" lang="zh-CN" altLang="en-US" sz="5400" b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黑体"/>
                  <a:ea typeface="黑体"/>
                  <a:cs typeface="黑体"/>
                </a:rPr>
                <a:t>介绍</a:t>
              </a:r>
              <a:endParaRPr kumimoji="1" lang="zh-CN" altLang="en-US" sz="5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黑体"/>
                <a:ea typeface="黑体"/>
                <a:cs typeface="黑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5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25947"/>
            <a:ext cx="528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12"/>
          <p:cNvSpPr/>
          <p:nvPr/>
        </p:nvSpPr>
        <p:spPr>
          <a:xfrm>
            <a:off x="601663" y="684874"/>
            <a:ext cx="7611781" cy="49412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5300" b="1" spc="-158">
                <a:solidFill>
                  <a:srgbClr val="505050"/>
                </a:solidFill>
              </a:defRPr>
            </a:lvl1pPr>
          </a:lstStyle>
          <a:p>
            <a:pPr>
              <a:defRPr sz="1800" b="0" spc="0">
                <a:solidFill>
                  <a:srgbClr val="000000"/>
                </a:solidFill>
              </a:defRPr>
            </a:pPr>
            <a:r>
              <a:rPr lang="zh-CN" altLang="en-US" sz="2800" b="0" spc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协鑫高可效、高靠性产品 </a:t>
            </a:r>
            <a:r>
              <a:rPr lang="en-US" altLang="zh-CN" sz="2800" b="0" spc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b="0" spc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全系列双玻组件产品</a:t>
            </a:r>
            <a:endParaRPr sz="2800" b="0" spc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8095" y="6868477"/>
            <a:ext cx="3907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各种高效电池片</a:t>
            </a:r>
            <a:r>
              <a:rPr lang="zh-CN" altLang="en-US" sz="18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应用于双玻系列组件</a:t>
            </a:r>
            <a:endParaRPr lang="zh-CN" altLang="en-US" sz="18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32" y="1477169"/>
            <a:ext cx="2703036" cy="534749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601619" y="3709417"/>
            <a:ext cx="2135188" cy="500868"/>
            <a:chOff x="7352147" y="4013968"/>
            <a:chExt cx="2135188" cy="500868"/>
          </a:xfrm>
        </p:grpSpPr>
        <p:grpSp>
          <p:nvGrpSpPr>
            <p:cNvPr id="7" name="组合 35"/>
            <p:cNvGrpSpPr>
              <a:grpSpLocks/>
            </p:cNvGrpSpPr>
            <p:nvPr/>
          </p:nvGrpSpPr>
          <p:grpSpPr bwMode="auto">
            <a:xfrm>
              <a:off x="7352147" y="4333861"/>
              <a:ext cx="2135188" cy="180975"/>
              <a:chOff x="6611084" y="4922648"/>
              <a:chExt cx="2135237" cy="180975"/>
            </a:xfrm>
          </p:grpSpPr>
          <p:sp>
            <p:nvSpPr>
              <p:cNvPr id="9" name="直接连接符 36"/>
              <p:cNvSpPr>
                <a:spLocks noChangeShapeType="1"/>
              </p:cNvSpPr>
              <p:nvPr/>
            </p:nvSpPr>
            <p:spPr bwMode="auto">
              <a:xfrm flipH="1" flipV="1">
                <a:off x="6611084" y="5005197"/>
                <a:ext cx="1973307" cy="0"/>
              </a:xfrm>
              <a:prstGeom prst="line">
                <a:avLst/>
              </a:prstGeom>
              <a:ln>
                <a:solidFill>
                  <a:schemeClr val="accent3">
                    <a:lumMod val="85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566930" y="4922648"/>
                <a:ext cx="179391" cy="180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7521245" y="4013968"/>
              <a:ext cx="17867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黑硅电池应用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72511" y="5360580"/>
            <a:ext cx="2145795" cy="581085"/>
            <a:chOff x="7828477" y="5812056"/>
            <a:chExt cx="2145795" cy="581085"/>
          </a:xfrm>
        </p:grpSpPr>
        <p:grpSp>
          <p:nvGrpSpPr>
            <p:cNvPr id="12" name="组合 10"/>
            <p:cNvGrpSpPr>
              <a:grpSpLocks/>
            </p:cNvGrpSpPr>
            <p:nvPr/>
          </p:nvGrpSpPr>
          <p:grpSpPr bwMode="auto">
            <a:xfrm>
              <a:off x="7900485" y="6212166"/>
              <a:ext cx="2019335" cy="180975"/>
              <a:chOff x="5953118" y="6059283"/>
              <a:chExt cx="2018861" cy="180975"/>
            </a:xfrm>
          </p:grpSpPr>
          <p:sp>
            <p:nvSpPr>
              <p:cNvPr id="14" name="直接连接符 38"/>
              <p:cNvSpPr>
                <a:spLocks noChangeShapeType="1"/>
              </p:cNvSpPr>
              <p:nvPr/>
            </p:nvSpPr>
            <p:spPr bwMode="auto">
              <a:xfrm flipH="1" flipV="1">
                <a:off x="5953118" y="6149771"/>
                <a:ext cx="185538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3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7792591" y="6059283"/>
                <a:ext cx="179388" cy="18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828477" y="5812056"/>
              <a:ext cx="21457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大尺寸电池片应用</a:t>
              </a:r>
              <a:endParaRPr lang="zh-CN" altLang="en-US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28495" y="2197249"/>
            <a:ext cx="2717103" cy="486920"/>
            <a:chOff x="7798065" y="2531766"/>
            <a:chExt cx="2717103" cy="486920"/>
          </a:xfrm>
        </p:grpSpPr>
        <p:grpSp>
          <p:nvGrpSpPr>
            <p:cNvPr id="17" name="组合 9"/>
            <p:cNvGrpSpPr>
              <a:grpSpLocks/>
            </p:cNvGrpSpPr>
            <p:nvPr/>
          </p:nvGrpSpPr>
          <p:grpSpPr bwMode="auto">
            <a:xfrm>
              <a:off x="7798065" y="2837711"/>
              <a:ext cx="2121756" cy="180975"/>
              <a:chOff x="3650420" y="3964065"/>
              <a:chExt cx="2121873" cy="180975"/>
            </a:xfrm>
          </p:grpSpPr>
          <p:sp>
            <p:nvSpPr>
              <p:cNvPr id="19" name="直接连接符 36"/>
              <p:cNvSpPr>
                <a:spLocks noChangeShapeType="1"/>
              </p:cNvSpPr>
              <p:nvPr/>
            </p:nvSpPr>
            <p:spPr bwMode="auto">
              <a:xfrm flipH="1">
                <a:off x="3650420" y="4060903"/>
                <a:ext cx="1966289" cy="935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3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5592905" y="3964065"/>
                <a:ext cx="179388" cy="18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8021454" y="2531766"/>
              <a:ext cx="24937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五栅电池应用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38630" y="2197249"/>
            <a:ext cx="2149505" cy="523532"/>
            <a:chOff x="672074" y="2479777"/>
            <a:chExt cx="2149505" cy="523532"/>
          </a:xfrm>
        </p:grpSpPr>
        <p:grpSp>
          <p:nvGrpSpPr>
            <p:cNvPr id="22" name="组合 35"/>
            <p:cNvGrpSpPr>
              <a:grpSpLocks/>
            </p:cNvGrpSpPr>
            <p:nvPr/>
          </p:nvGrpSpPr>
          <p:grpSpPr bwMode="auto">
            <a:xfrm>
              <a:off x="672074" y="2822334"/>
              <a:ext cx="1789465" cy="180975"/>
              <a:chOff x="6494935" y="4935034"/>
              <a:chExt cx="1789506" cy="180975"/>
            </a:xfrm>
          </p:grpSpPr>
          <p:sp>
            <p:nvSpPr>
              <p:cNvPr id="24" name="直接连接符 36"/>
              <p:cNvSpPr>
                <a:spLocks noChangeShapeType="1"/>
              </p:cNvSpPr>
              <p:nvPr/>
            </p:nvSpPr>
            <p:spPr bwMode="auto">
              <a:xfrm flipH="1" flipV="1">
                <a:off x="6611083" y="5005197"/>
                <a:ext cx="1673358" cy="0"/>
              </a:xfrm>
              <a:prstGeom prst="line">
                <a:avLst/>
              </a:prstGeom>
              <a:ln>
                <a:solidFill>
                  <a:schemeClr val="accent3">
                    <a:lumMod val="85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6494935" y="4935034"/>
                <a:ext cx="179391" cy="180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873725" y="2479777"/>
              <a:ext cx="19478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双片技术应用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95847" y="5492014"/>
            <a:ext cx="2746977" cy="923330"/>
            <a:chOff x="1167665" y="5629695"/>
            <a:chExt cx="2746977" cy="923330"/>
          </a:xfrm>
        </p:grpSpPr>
        <p:grpSp>
          <p:nvGrpSpPr>
            <p:cNvPr id="27" name="组合 35"/>
            <p:cNvGrpSpPr>
              <a:grpSpLocks/>
            </p:cNvGrpSpPr>
            <p:nvPr/>
          </p:nvGrpSpPr>
          <p:grpSpPr bwMode="auto">
            <a:xfrm>
              <a:off x="1167665" y="5970379"/>
              <a:ext cx="2116152" cy="180975"/>
              <a:chOff x="6468190" y="4918761"/>
              <a:chExt cx="2116201" cy="180975"/>
            </a:xfrm>
          </p:grpSpPr>
          <p:sp>
            <p:nvSpPr>
              <p:cNvPr id="29" name="直接连接符 36"/>
              <p:cNvSpPr>
                <a:spLocks noChangeShapeType="1"/>
              </p:cNvSpPr>
              <p:nvPr/>
            </p:nvSpPr>
            <p:spPr bwMode="auto">
              <a:xfrm flipH="1" flipV="1">
                <a:off x="6611084" y="5005197"/>
                <a:ext cx="1973307" cy="0"/>
              </a:xfrm>
              <a:prstGeom prst="line">
                <a:avLst/>
              </a:prstGeom>
              <a:ln>
                <a:solidFill>
                  <a:schemeClr val="accent3">
                    <a:lumMod val="85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6468190" y="4918761"/>
                <a:ext cx="179391" cy="1809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420928" y="5629695"/>
              <a:ext cx="249371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HJT</a:t>
              </a: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电池应用</a:t>
              </a:r>
              <a:endParaRPr lang="en-US" altLang="zh-CN" sz="18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双面</a:t>
              </a:r>
              <a:r>
                <a:rPr lang="en-US" altLang="zh-CN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HJT</a:t>
              </a:r>
              <a:r>
                <a:rPr lang="zh-CN" altLang="en-US" sz="1800" dirty="0" smtClea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电池应用</a:t>
              </a:r>
              <a:endParaRPr lang="zh-CN" altLang="en-US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791" y="3727912"/>
            <a:ext cx="3133613" cy="547646"/>
            <a:chOff x="266490" y="4063414"/>
            <a:chExt cx="3133613" cy="547646"/>
          </a:xfrm>
        </p:grpSpPr>
        <p:grpSp>
          <p:nvGrpSpPr>
            <p:cNvPr id="32" name="组合 31"/>
            <p:cNvGrpSpPr/>
            <p:nvPr/>
          </p:nvGrpSpPr>
          <p:grpSpPr>
            <a:xfrm>
              <a:off x="266490" y="4430085"/>
              <a:ext cx="2125501" cy="180975"/>
              <a:chOff x="214661" y="4514836"/>
              <a:chExt cx="2125501" cy="180975"/>
            </a:xfrm>
          </p:grpSpPr>
          <p:sp>
            <p:nvSpPr>
              <p:cNvPr id="34" name="椭圆 35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214661" y="4514836"/>
                <a:ext cx="179378" cy="18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 bwMode="auto">
              <a:xfrm flipV="1">
                <a:off x="358677" y="4605325"/>
                <a:ext cx="1981485" cy="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688126" y="4063414"/>
              <a:ext cx="27119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8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叠片技术应用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759932" y="4252077"/>
            <a:ext cx="214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PERC</a:t>
            </a:r>
            <a:r>
              <a:rPr lang="zh-CN" altLang="en-US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电池应用</a:t>
            </a:r>
          </a:p>
        </p:txBody>
      </p:sp>
    </p:spTree>
    <p:extLst>
      <p:ext uri="{BB962C8B-B14F-4D97-AF65-F5344CB8AC3E}">
        <p14:creationId xmlns:p14="http://schemas.microsoft.com/office/powerpoint/2010/main" val="37392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3381" b="9038"/>
          <a:stretch>
            <a:fillRect/>
          </a:stretch>
        </p:blipFill>
        <p:spPr bwMode="auto">
          <a:xfrm>
            <a:off x="177627" y="1765201"/>
            <a:ext cx="1051101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5704358" y="1862896"/>
            <a:ext cx="4984279" cy="38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世界级的晶体硅光伏组件制造商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高度自动化产线</a:t>
            </a:r>
            <a:r>
              <a:rPr lang="zh-CN" altLang="zh-CN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领先的光伏</a:t>
            </a:r>
            <a:r>
              <a:rPr lang="zh-CN" altLang="zh-CN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采用严格的国际标准质量管理体系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 9001:2008, ISO 14001: 2004 and OHSAS: 18001 2007</a:t>
            </a:r>
            <a:endParaRPr lang="zh-CN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通过各种严苛的环境测试 （盐雾，氨水以及沙暴腐蚀测试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IEC 61701, IEC 62716, DIN EN 60068-2-68)</a:t>
            </a:r>
            <a:endParaRPr lang="zh-CN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通过各种长期可靠性测试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</a:t>
            </a: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测试确保组件无隐裂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688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额外的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Swiss RE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再保险</a:t>
            </a:r>
            <a:endParaRPr lang="en-US" altLang="zh-CN" sz="1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88"/>
              </a:spcAft>
              <a:buFont typeface="Wingdings" panose="05000000000000000000" pitchFamily="2" charset="2"/>
              <a:buChar char="ü"/>
              <a:defRPr/>
            </a:pPr>
            <a:endParaRPr lang="zh-CN" altLang="en-US" sz="1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en-US" altLang="zh-CN" sz="1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7" y="6013673"/>
            <a:ext cx="5512491" cy="6131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3759" y="257636"/>
            <a:ext cx="6696744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zh-CN" altLang="en-US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协鑫集成 </a:t>
            </a:r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– 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全智能制造和质量控制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3813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1654" y="2618680"/>
            <a:ext cx="42132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58" tIns="52178" rIns="104358" bIns="52178">
            <a:spAutoFit/>
          </a:bodyPr>
          <a:lstStyle/>
          <a:p>
            <a:pPr eaLnBrk="1" hangingPunct="1"/>
            <a:r>
              <a:rPr lang="en-US" altLang="zh-CN" sz="5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THANK YOU!</a:t>
            </a:r>
            <a:endParaRPr lang="zh-CN" altLang="en-US" sz="50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23341" b="-2"/>
          <a:stretch/>
        </p:blipFill>
        <p:spPr>
          <a:xfrm>
            <a:off x="233978" y="890930"/>
            <a:ext cx="5589468" cy="584454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5767" y="687951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北汽新能源能量管理中心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Powered by GCL </a:t>
            </a:r>
          </a:p>
        </p:txBody>
      </p:sp>
    </p:spTree>
    <p:extLst>
      <p:ext uri="{BB962C8B-B14F-4D97-AF65-F5344CB8AC3E}">
        <p14:creationId xmlns:p14="http://schemas.microsoft.com/office/powerpoint/2010/main" val="19174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69963"/>
            <a:ext cx="528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0" name="Shape 80"/>
          <p:cNvSpPr/>
          <p:nvPr/>
        </p:nvSpPr>
        <p:spPr>
          <a:xfrm>
            <a:off x="601663" y="829097"/>
            <a:ext cx="1258952" cy="43257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5300" b="1" spc="-158">
                <a:solidFill>
                  <a:srgbClr val="505050"/>
                </a:solidFill>
              </a:defRPr>
            </a:lvl1pPr>
          </a:lstStyle>
          <a:p>
            <a:pPr>
              <a:defRPr sz="1800" b="0" spc="0">
                <a:solidFill>
                  <a:srgbClr val="000000"/>
                </a:solidFill>
              </a:defRPr>
            </a:pPr>
            <a:r>
              <a:rPr lang="zh-CN" altLang="en-US" sz="2400" b="0" spc="-6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协鑫集团</a:t>
            </a:r>
            <a:endParaRPr sz="2400" b="0" spc="-6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444" name="Group 84"/>
          <p:cNvGrpSpPr>
            <a:grpSpLocks/>
          </p:cNvGrpSpPr>
          <p:nvPr/>
        </p:nvGrpSpPr>
        <p:grpSpPr bwMode="auto">
          <a:xfrm>
            <a:off x="820284" y="1004094"/>
            <a:ext cx="9845675" cy="5926137"/>
            <a:chOff x="0" y="0"/>
            <a:chExt cx="22462027" cy="13517415"/>
          </a:xfrm>
        </p:grpSpPr>
        <p:pic>
          <p:nvPicPr>
            <p:cNvPr id="61459" name="pasted-image.p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7" t="13115" b="46892"/>
            <a:stretch>
              <a:fillRect/>
            </a:stretch>
          </p:blipFill>
          <p:spPr bwMode="auto">
            <a:xfrm>
              <a:off x="6310122" y="0"/>
              <a:ext cx="16151693" cy="46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1460" name="pasted-image.pd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7" t="12724" b="47227"/>
            <a:stretch>
              <a:fillRect/>
            </a:stretch>
          </p:blipFill>
          <p:spPr bwMode="auto">
            <a:xfrm>
              <a:off x="3157382" y="4179482"/>
              <a:ext cx="19301862" cy="463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1461" name="pasted-image.pd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" t="11121" b="43945"/>
            <a:stretch>
              <a:fillRect/>
            </a:stretch>
          </p:blipFill>
          <p:spPr bwMode="auto">
            <a:xfrm>
              <a:off x="0" y="8319264"/>
              <a:ext cx="22462027" cy="519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1445" name="Shape 85"/>
          <p:cNvSpPr>
            <a:spLocks noChangeArrowheads="1"/>
          </p:cNvSpPr>
          <p:nvPr/>
        </p:nvSpPr>
        <p:spPr bwMode="auto">
          <a:xfrm>
            <a:off x="5997575" y="1492787"/>
            <a:ext cx="3698850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专注能源行业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，自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1990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年起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6" name="Shape 86"/>
          <p:cNvSpPr>
            <a:spLocks noChangeArrowheads="1"/>
          </p:cNvSpPr>
          <p:nvPr/>
        </p:nvSpPr>
        <p:spPr bwMode="auto">
          <a:xfrm>
            <a:off x="5997575" y="1981225"/>
            <a:ext cx="3883196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中国非国有控股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电力生产商领头者</a:t>
            </a:r>
            <a:endParaRPr 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7" name="Shape 87"/>
          <p:cNvSpPr>
            <a:spLocks noChangeArrowheads="1"/>
          </p:cNvSpPr>
          <p:nvPr/>
        </p:nvSpPr>
        <p:spPr bwMode="auto">
          <a:xfrm>
            <a:off x="4402138" y="3220781"/>
            <a:ext cx="3118563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保利协鑫新能源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(HK.3800)</a:t>
            </a:r>
          </a:p>
        </p:txBody>
      </p:sp>
      <p:sp>
        <p:nvSpPr>
          <p:cNvPr id="61448" name="Shape 88"/>
          <p:cNvSpPr>
            <a:spLocks noChangeArrowheads="1"/>
          </p:cNvSpPr>
          <p:nvPr/>
        </p:nvSpPr>
        <p:spPr bwMode="auto">
          <a:xfrm>
            <a:off x="4402138" y="3611306"/>
            <a:ext cx="2587970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协鑫新能源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(HK.0451)</a:t>
            </a:r>
          </a:p>
        </p:txBody>
      </p:sp>
      <p:sp>
        <p:nvSpPr>
          <p:cNvPr id="61449" name="Shape 89"/>
          <p:cNvSpPr>
            <a:spLocks noChangeArrowheads="1"/>
          </p:cNvSpPr>
          <p:nvPr/>
        </p:nvSpPr>
        <p:spPr bwMode="auto">
          <a:xfrm>
            <a:off x="4402138" y="4001831"/>
            <a:ext cx="2377976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协鑫集成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(SZ.2506)</a:t>
            </a:r>
          </a:p>
        </p:txBody>
      </p:sp>
      <p:sp>
        <p:nvSpPr>
          <p:cNvPr id="61450" name="Shape 90"/>
          <p:cNvSpPr>
            <a:spLocks noChangeArrowheads="1"/>
          </p:cNvSpPr>
          <p:nvPr/>
        </p:nvSpPr>
        <p:spPr bwMode="auto">
          <a:xfrm>
            <a:off x="4408215" y="4362193"/>
            <a:ext cx="2967881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资产超过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1" name="Shape 91"/>
          <p:cNvSpPr>
            <a:spLocks noChangeArrowheads="1"/>
          </p:cNvSpPr>
          <p:nvPr/>
        </p:nvSpPr>
        <p:spPr bwMode="auto">
          <a:xfrm>
            <a:off x="3087688" y="4865431"/>
            <a:ext cx="1826543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5GW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组件产能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2" name="Shape 92"/>
          <p:cNvSpPr>
            <a:spLocks noChangeArrowheads="1"/>
          </p:cNvSpPr>
          <p:nvPr/>
        </p:nvSpPr>
        <p:spPr bwMode="auto">
          <a:xfrm>
            <a:off x="3073400" y="5586156"/>
            <a:ext cx="2669722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丰富的生产与管理经验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3" name="Shape 93"/>
          <p:cNvSpPr>
            <a:spLocks noChangeArrowheads="1"/>
          </p:cNvSpPr>
          <p:nvPr/>
        </p:nvSpPr>
        <p:spPr bwMode="auto">
          <a:xfrm>
            <a:off x="3059113" y="6317199"/>
            <a:ext cx="5439711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优秀的企业文化：价值导向，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竞争驱动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，协同效应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4" name="Shape 95"/>
          <p:cNvSpPr>
            <a:spLocks noChangeArrowheads="1"/>
          </p:cNvSpPr>
          <p:nvPr/>
        </p:nvSpPr>
        <p:spPr bwMode="auto">
          <a:xfrm>
            <a:off x="3071813" y="5225793"/>
            <a:ext cx="4516382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由第三方保险公司瑞再为每一块组件投保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4184442" y="1380609"/>
            <a:ext cx="1118017" cy="114244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 algn="ctr">
              <a:lnSpc>
                <a:spcPct val="100000"/>
              </a:lnSpc>
              <a:defRPr sz="160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7013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sz="7013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sz="7013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3066218" y="3254652"/>
            <a:ext cx="590628" cy="114244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 algn="ctr">
              <a:lnSpc>
                <a:spcPct val="100000"/>
              </a:lnSpc>
              <a:defRPr sz="160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7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98" name="Shape 98"/>
          <p:cNvSpPr/>
          <p:nvPr/>
        </p:nvSpPr>
        <p:spPr>
          <a:xfrm>
            <a:off x="1740655" y="5034240"/>
            <a:ext cx="590628" cy="114244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1314" tIns="31314" rIns="31314" bIns="31314" anchor="ctr">
            <a:spAutoFit/>
          </a:bodyPr>
          <a:lstStyle>
            <a:lvl1pPr algn="ctr">
              <a:lnSpc>
                <a:spcPct val="100000"/>
              </a:lnSpc>
              <a:defRPr sz="160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7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61458" name="Shape 92"/>
          <p:cNvSpPr>
            <a:spLocks noChangeArrowheads="1"/>
          </p:cNvSpPr>
          <p:nvPr/>
        </p:nvSpPr>
        <p:spPr bwMode="auto">
          <a:xfrm>
            <a:off x="3079750" y="5946518"/>
            <a:ext cx="5208879" cy="3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1314" tIns="31314" rIns="31314" bIns="31314" anchor="ctr">
            <a:spAutoFit/>
          </a:bodyPr>
          <a:lstStyle>
            <a:lvl1pPr marL="295275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75000"/>
              <a:buFontTx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一体化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光伏产业链，世界领先的技术路线图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988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0" y="973113"/>
            <a:ext cx="7992888" cy="48490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7775" y="6157689"/>
            <a:ext cx="972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hlinkClick r:id="rId3"/>
              </a:rPr>
              <a:t>http://</a:t>
            </a:r>
            <a:r>
              <a:rPr lang="en-US" altLang="zh-CN" sz="1800" dirty="0" smtClean="0">
                <a:hlinkClick r:id="rId3"/>
              </a:rPr>
              <a:t>www.pv-tech.org/editors-blog/new-analysis-the-real-top-solar-pv-manufacturers-in-2016</a:t>
            </a:r>
            <a:endParaRPr lang="en-US" altLang="zh-CN" sz="1800" dirty="0" smtClean="0"/>
          </a:p>
          <a:p>
            <a:r>
              <a:rPr lang="en-US" altLang="zh-CN" sz="1800" dirty="0">
                <a:hlinkClick r:id="rId4"/>
              </a:rPr>
              <a:t>http://</a:t>
            </a:r>
            <a:r>
              <a:rPr lang="en-US" altLang="zh-CN" sz="1800" dirty="0" smtClean="0">
                <a:hlinkClick r:id="rId4"/>
              </a:rPr>
              <a:t>www.pv-tech.org/editors-blog/gcl-joins-the-exclusive-silicon-module-super-league-for-2016</a:t>
            </a:r>
            <a:endParaRPr lang="en-US" altLang="zh-CN" sz="1800" dirty="0" smtClean="0"/>
          </a:p>
          <a:p>
            <a:endParaRPr lang="zh-CN" altLang="en-US" sz="18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03760" y="200993"/>
            <a:ext cx="9618662" cy="873125"/>
          </a:xfrm>
          <a:prstGeom prst="rect">
            <a:avLst/>
          </a:prstGeom>
        </p:spPr>
        <p:txBody>
          <a:bodyPr lIns="104287" tIns="52144" rIns="104287" bIns="52144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/>
            <a:r>
              <a:rPr lang="zh-CN" altLang="en-US" sz="28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协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鑫集团 光伏行业制造整体排名</a:t>
            </a:r>
            <a:endParaRPr lang="zh-CN" altLang="en-US" sz="28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3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5762" y="109017"/>
            <a:ext cx="7223396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zh-CN" altLang="en-US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协鑫集成 </a:t>
            </a:r>
            <a:r>
              <a:rPr lang="en-US" altLang="zh-CN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- </a:t>
            </a:r>
            <a:r>
              <a:rPr lang="zh-CN" altLang="en-US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主营业务与商业模式: 集成</a:t>
            </a:r>
            <a:r>
              <a:rPr lang="en-US" altLang="zh-CN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4.0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3678" y="5334703"/>
            <a:ext cx="1617762" cy="947395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rgbClr val="F2EDD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22946" y="5083965"/>
            <a:ext cx="1619957" cy="1222616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rgbClr val="F2EDD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904" y="4795379"/>
            <a:ext cx="1619957" cy="1474903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rgbClr val="F2EDD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弦形 5"/>
          <p:cNvSpPr/>
          <p:nvPr/>
        </p:nvSpPr>
        <p:spPr>
          <a:xfrm>
            <a:off x="1495378" y="3826693"/>
            <a:ext cx="1180945" cy="1180945"/>
          </a:xfrm>
          <a:prstGeom prst="chord">
            <a:avLst>
              <a:gd name="adj1" fmla="val 1483088"/>
              <a:gd name="adj2" fmla="val 9261670"/>
            </a:avLst>
          </a:prstGeom>
          <a:solidFill>
            <a:srgbClr val="21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1466844" y="3831084"/>
            <a:ext cx="1231431" cy="1231432"/>
          </a:xfrm>
          <a:prstGeom prst="donut">
            <a:avLst>
              <a:gd name="adj" fmla="val 52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1703930" y="4654465"/>
            <a:ext cx="763351" cy="2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集成</a:t>
            </a:r>
            <a:r>
              <a:rPr lang="en-US" altLang="zh-CN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1.0</a:t>
            </a:r>
          </a:p>
        </p:txBody>
      </p:sp>
      <p:sp>
        <p:nvSpPr>
          <p:cNvPr id="9" name="弦形 8"/>
          <p:cNvSpPr/>
          <p:nvPr/>
        </p:nvSpPr>
        <p:spPr>
          <a:xfrm>
            <a:off x="3544648" y="3538638"/>
            <a:ext cx="1183139" cy="1180945"/>
          </a:xfrm>
          <a:prstGeom prst="chord">
            <a:avLst>
              <a:gd name="adj1" fmla="val 1483088"/>
              <a:gd name="adj2" fmla="val 9261670"/>
            </a:avLst>
          </a:prstGeom>
          <a:solidFill>
            <a:srgbClr val="60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3518308" y="3543029"/>
            <a:ext cx="1229237" cy="1233627"/>
          </a:xfrm>
          <a:prstGeom prst="donut">
            <a:avLst>
              <a:gd name="adj" fmla="val 52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弦形 10"/>
          <p:cNvSpPr/>
          <p:nvPr/>
        </p:nvSpPr>
        <p:spPr>
          <a:xfrm>
            <a:off x="5591265" y="3276394"/>
            <a:ext cx="1180945" cy="1180945"/>
          </a:xfrm>
          <a:prstGeom prst="chord">
            <a:avLst>
              <a:gd name="adj1" fmla="val 1483088"/>
              <a:gd name="adj2" fmla="val 9261670"/>
            </a:avLst>
          </a:prstGeom>
          <a:solidFill>
            <a:srgbClr val="21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5564924" y="3280785"/>
            <a:ext cx="1229237" cy="1233627"/>
          </a:xfrm>
          <a:prstGeom prst="donut">
            <a:avLst>
              <a:gd name="adj" fmla="val 52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262702" y="5319337"/>
            <a:ext cx="159800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38312" y="5097135"/>
            <a:ext cx="160020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415660" y="4795379"/>
            <a:ext cx="160020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 rot="10800000">
            <a:off x="1971709" y="5020808"/>
            <a:ext cx="230481" cy="15585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4016587" y="4754705"/>
            <a:ext cx="228287" cy="1580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10800000">
            <a:off x="6063204" y="4481486"/>
            <a:ext cx="228287" cy="1580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流程图: 手动操作 31"/>
          <p:cNvSpPr/>
          <p:nvPr/>
        </p:nvSpPr>
        <p:spPr bwMode="auto">
          <a:xfrm rot="10501508" flipH="1" flipV="1">
            <a:off x="3922198" y="3781736"/>
            <a:ext cx="417063" cy="421452"/>
          </a:xfrm>
          <a:custGeom>
            <a:avLst/>
            <a:gdLst/>
            <a:ahLst/>
            <a:cxnLst/>
            <a:rect l="l" t="t" r="r" b="b"/>
            <a:pathLst>
              <a:path w="1164029" h="1174445">
                <a:moveTo>
                  <a:pt x="581587" y="351152"/>
                </a:moveTo>
                <a:cubicBezTo>
                  <a:pt x="451866" y="339861"/>
                  <a:pt x="337552" y="435866"/>
                  <a:pt x="326261" y="565588"/>
                </a:cubicBezTo>
                <a:cubicBezTo>
                  <a:pt x="314969" y="695309"/>
                  <a:pt x="410974" y="809622"/>
                  <a:pt x="540696" y="820914"/>
                </a:cubicBezTo>
                <a:cubicBezTo>
                  <a:pt x="670417" y="832206"/>
                  <a:pt x="784730" y="736200"/>
                  <a:pt x="796022" y="606479"/>
                </a:cubicBezTo>
                <a:cubicBezTo>
                  <a:pt x="807314" y="476757"/>
                  <a:pt x="711309" y="362444"/>
                  <a:pt x="581587" y="351152"/>
                </a:cubicBezTo>
                <a:close/>
                <a:moveTo>
                  <a:pt x="500675" y="0"/>
                </a:moveTo>
                <a:lnTo>
                  <a:pt x="570294" y="126867"/>
                </a:lnTo>
                <a:cubicBezTo>
                  <a:pt x="613000" y="126225"/>
                  <a:pt x="655907" y="132183"/>
                  <a:pt x="697127" y="146314"/>
                </a:cubicBezTo>
                <a:lnTo>
                  <a:pt x="793613" y="37238"/>
                </a:lnTo>
                <a:lnTo>
                  <a:pt x="898220" y="91811"/>
                </a:lnTo>
                <a:lnTo>
                  <a:pt x="863467" y="235588"/>
                </a:lnTo>
                <a:cubicBezTo>
                  <a:pt x="903004" y="265738"/>
                  <a:pt x="934710" y="302804"/>
                  <a:pt x="959542" y="343403"/>
                </a:cubicBezTo>
                <a:lnTo>
                  <a:pt x="1080061" y="321522"/>
                </a:lnTo>
                <a:lnTo>
                  <a:pt x="1128506" y="429122"/>
                </a:lnTo>
                <a:lnTo>
                  <a:pt x="1022073" y="512886"/>
                </a:lnTo>
                <a:cubicBezTo>
                  <a:pt x="1029118" y="552770"/>
                  <a:pt x="1030239" y="593618"/>
                  <a:pt x="1023771" y="633968"/>
                </a:cubicBezTo>
                <a:lnTo>
                  <a:pt x="1164029" y="716686"/>
                </a:lnTo>
                <a:lnTo>
                  <a:pt x="1130382" y="829790"/>
                </a:lnTo>
                <a:lnTo>
                  <a:pt x="967475" y="822348"/>
                </a:lnTo>
                <a:lnTo>
                  <a:pt x="976032" y="793586"/>
                </a:lnTo>
                <a:cubicBezTo>
                  <a:pt x="968474" y="812803"/>
                  <a:pt x="957732" y="830651"/>
                  <a:pt x="945629" y="847954"/>
                </a:cubicBezTo>
                <a:lnTo>
                  <a:pt x="907364" y="892402"/>
                </a:lnTo>
                <a:lnTo>
                  <a:pt x="968284" y="1038313"/>
                </a:lnTo>
                <a:lnTo>
                  <a:pt x="873592" y="1108704"/>
                </a:lnTo>
                <a:lnTo>
                  <a:pt x="748768" y="1006061"/>
                </a:lnTo>
                <a:cubicBezTo>
                  <a:pt x="716141" y="1021278"/>
                  <a:pt x="681539" y="1031354"/>
                  <a:pt x="646185" y="1037009"/>
                </a:cubicBezTo>
                <a:lnTo>
                  <a:pt x="612040" y="1174445"/>
                </a:lnTo>
                <a:lnTo>
                  <a:pt x="494059" y="1174445"/>
                </a:lnTo>
                <a:lnTo>
                  <a:pt x="457820" y="1028577"/>
                </a:lnTo>
                <a:cubicBezTo>
                  <a:pt x="414223" y="1018975"/>
                  <a:pt x="371960" y="1001543"/>
                  <a:pt x="333190" y="975591"/>
                </a:cubicBezTo>
                <a:lnTo>
                  <a:pt x="214178" y="1054802"/>
                </a:lnTo>
                <a:lnTo>
                  <a:pt x="127060" y="975225"/>
                </a:lnTo>
                <a:lnTo>
                  <a:pt x="195991" y="847972"/>
                </a:lnTo>
                <a:cubicBezTo>
                  <a:pt x="173370" y="818834"/>
                  <a:pt x="156092" y="786483"/>
                  <a:pt x="143154" y="752610"/>
                </a:cubicBezTo>
                <a:lnTo>
                  <a:pt x="10785" y="732326"/>
                </a:lnTo>
                <a:lnTo>
                  <a:pt x="0" y="614814"/>
                </a:lnTo>
                <a:lnTo>
                  <a:pt x="111310" y="576046"/>
                </a:lnTo>
                <a:cubicBezTo>
                  <a:pt x="112310" y="516763"/>
                  <a:pt x="124888" y="457265"/>
                  <a:pt x="149770" y="401131"/>
                </a:cubicBezTo>
                <a:lnTo>
                  <a:pt x="66460" y="305511"/>
                </a:lnTo>
                <a:lnTo>
                  <a:pt x="134089" y="208817"/>
                </a:lnTo>
                <a:lnTo>
                  <a:pt x="252342" y="254268"/>
                </a:lnTo>
                <a:cubicBezTo>
                  <a:pt x="292316" y="215326"/>
                  <a:pt x="338504" y="185080"/>
                  <a:pt x="388615" y="165053"/>
                </a:cubicBezTo>
                <a:lnTo>
                  <a:pt x="386612" y="301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1831046" y="4100974"/>
            <a:ext cx="503026" cy="442602"/>
            <a:chOff x="4440238" y="1806576"/>
            <a:chExt cx="528638" cy="465137"/>
          </a:xfrm>
        </p:grpSpPr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4440238" y="1806576"/>
              <a:ext cx="233363" cy="228600"/>
            </a:xfrm>
            <a:custGeom>
              <a:avLst/>
              <a:gdLst>
                <a:gd name="T0" fmla="*/ 75 w 147"/>
                <a:gd name="T1" fmla="*/ 0 h 144"/>
                <a:gd name="T2" fmla="*/ 100 w 147"/>
                <a:gd name="T3" fmla="*/ 7 h 144"/>
                <a:gd name="T4" fmla="*/ 124 w 147"/>
                <a:gd name="T5" fmla="*/ 21 h 144"/>
                <a:gd name="T6" fmla="*/ 140 w 147"/>
                <a:gd name="T7" fmla="*/ 42 h 144"/>
                <a:gd name="T8" fmla="*/ 147 w 147"/>
                <a:gd name="T9" fmla="*/ 63 h 144"/>
                <a:gd name="T10" fmla="*/ 147 w 147"/>
                <a:gd name="T11" fmla="*/ 88 h 144"/>
                <a:gd name="T12" fmla="*/ 142 w 147"/>
                <a:gd name="T13" fmla="*/ 95 h 144"/>
                <a:gd name="T14" fmla="*/ 138 w 147"/>
                <a:gd name="T15" fmla="*/ 107 h 144"/>
                <a:gd name="T16" fmla="*/ 138 w 147"/>
                <a:gd name="T17" fmla="*/ 114 h 144"/>
                <a:gd name="T18" fmla="*/ 140 w 147"/>
                <a:gd name="T19" fmla="*/ 123 h 144"/>
                <a:gd name="T20" fmla="*/ 117 w 147"/>
                <a:gd name="T21" fmla="*/ 142 h 144"/>
                <a:gd name="T22" fmla="*/ 112 w 147"/>
                <a:gd name="T23" fmla="*/ 137 h 144"/>
                <a:gd name="T24" fmla="*/ 84 w 147"/>
                <a:gd name="T25" fmla="*/ 144 h 144"/>
                <a:gd name="T26" fmla="*/ 56 w 147"/>
                <a:gd name="T27" fmla="*/ 142 h 144"/>
                <a:gd name="T28" fmla="*/ 31 w 147"/>
                <a:gd name="T29" fmla="*/ 130 h 144"/>
                <a:gd name="T30" fmla="*/ 12 w 147"/>
                <a:gd name="T31" fmla="*/ 109 h 144"/>
                <a:gd name="T32" fmla="*/ 0 w 147"/>
                <a:gd name="T33" fmla="*/ 86 h 144"/>
                <a:gd name="T34" fmla="*/ 0 w 147"/>
                <a:gd name="T35" fmla="*/ 63 h 144"/>
                <a:gd name="T36" fmla="*/ 3 w 147"/>
                <a:gd name="T37" fmla="*/ 63 h 144"/>
                <a:gd name="T38" fmla="*/ 7 w 147"/>
                <a:gd name="T39" fmla="*/ 63 h 144"/>
                <a:gd name="T40" fmla="*/ 12 w 147"/>
                <a:gd name="T41" fmla="*/ 63 h 144"/>
                <a:gd name="T42" fmla="*/ 19 w 147"/>
                <a:gd name="T43" fmla="*/ 65 h 144"/>
                <a:gd name="T44" fmla="*/ 24 w 147"/>
                <a:gd name="T45" fmla="*/ 65 h 144"/>
                <a:gd name="T46" fmla="*/ 28 w 147"/>
                <a:gd name="T47" fmla="*/ 67 h 144"/>
                <a:gd name="T48" fmla="*/ 28 w 147"/>
                <a:gd name="T49" fmla="*/ 67 h 144"/>
                <a:gd name="T50" fmla="*/ 45 w 147"/>
                <a:gd name="T51" fmla="*/ 95 h 144"/>
                <a:gd name="T52" fmla="*/ 82 w 147"/>
                <a:gd name="T53" fmla="*/ 97 h 144"/>
                <a:gd name="T54" fmla="*/ 91 w 147"/>
                <a:gd name="T55" fmla="*/ 86 h 144"/>
                <a:gd name="T56" fmla="*/ 100 w 147"/>
                <a:gd name="T57" fmla="*/ 76 h 144"/>
                <a:gd name="T58" fmla="*/ 91 w 147"/>
                <a:gd name="T59" fmla="*/ 42 h 144"/>
                <a:gd name="T60" fmla="*/ 61 w 147"/>
                <a:gd name="T61" fmla="*/ 30 h 144"/>
                <a:gd name="T62" fmla="*/ 59 w 147"/>
                <a:gd name="T63" fmla="*/ 30 h 144"/>
                <a:gd name="T64" fmla="*/ 59 w 147"/>
                <a:gd name="T65" fmla="*/ 28 h 144"/>
                <a:gd name="T66" fmla="*/ 56 w 147"/>
                <a:gd name="T67" fmla="*/ 23 h 144"/>
                <a:gd name="T68" fmla="*/ 54 w 147"/>
                <a:gd name="T69" fmla="*/ 18 h 144"/>
                <a:gd name="T70" fmla="*/ 52 w 147"/>
                <a:gd name="T71" fmla="*/ 14 h 144"/>
                <a:gd name="T72" fmla="*/ 52 w 147"/>
                <a:gd name="T73" fmla="*/ 9 h 144"/>
                <a:gd name="T74" fmla="*/ 49 w 147"/>
                <a:gd name="T75" fmla="*/ 4 h 144"/>
                <a:gd name="T76" fmla="*/ 52 w 147"/>
                <a:gd name="T77" fmla="*/ 4 h 144"/>
                <a:gd name="T78" fmla="*/ 75 w 147"/>
                <a:gd name="T7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" h="144">
                  <a:moveTo>
                    <a:pt x="75" y="0"/>
                  </a:moveTo>
                  <a:lnTo>
                    <a:pt x="100" y="7"/>
                  </a:lnTo>
                  <a:lnTo>
                    <a:pt x="124" y="21"/>
                  </a:lnTo>
                  <a:lnTo>
                    <a:pt x="140" y="42"/>
                  </a:lnTo>
                  <a:lnTo>
                    <a:pt x="147" y="63"/>
                  </a:lnTo>
                  <a:lnTo>
                    <a:pt x="147" y="88"/>
                  </a:lnTo>
                  <a:lnTo>
                    <a:pt x="142" y="95"/>
                  </a:lnTo>
                  <a:lnTo>
                    <a:pt x="138" y="107"/>
                  </a:lnTo>
                  <a:lnTo>
                    <a:pt x="138" y="114"/>
                  </a:lnTo>
                  <a:lnTo>
                    <a:pt x="140" y="123"/>
                  </a:lnTo>
                  <a:lnTo>
                    <a:pt x="117" y="142"/>
                  </a:lnTo>
                  <a:lnTo>
                    <a:pt x="112" y="137"/>
                  </a:lnTo>
                  <a:lnTo>
                    <a:pt x="84" y="144"/>
                  </a:lnTo>
                  <a:lnTo>
                    <a:pt x="56" y="142"/>
                  </a:lnTo>
                  <a:lnTo>
                    <a:pt x="31" y="130"/>
                  </a:lnTo>
                  <a:lnTo>
                    <a:pt x="12" y="109"/>
                  </a:lnTo>
                  <a:lnTo>
                    <a:pt x="0" y="86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7" y="63"/>
                  </a:lnTo>
                  <a:lnTo>
                    <a:pt x="12" y="63"/>
                  </a:lnTo>
                  <a:lnTo>
                    <a:pt x="19" y="65"/>
                  </a:lnTo>
                  <a:lnTo>
                    <a:pt x="24" y="65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45" y="95"/>
                  </a:lnTo>
                  <a:lnTo>
                    <a:pt x="82" y="97"/>
                  </a:lnTo>
                  <a:lnTo>
                    <a:pt x="91" y="86"/>
                  </a:lnTo>
                  <a:lnTo>
                    <a:pt x="100" y="76"/>
                  </a:lnTo>
                  <a:lnTo>
                    <a:pt x="91" y="42"/>
                  </a:lnTo>
                  <a:lnTo>
                    <a:pt x="61" y="30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6" y="23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52" y="9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6886" tIns="53443" rIns="106886" bIns="5344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4710113" y="2068513"/>
              <a:ext cx="258763" cy="203200"/>
            </a:xfrm>
            <a:custGeom>
              <a:avLst/>
              <a:gdLst>
                <a:gd name="T0" fmla="*/ 63 w 163"/>
                <a:gd name="T1" fmla="*/ 0 h 128"/>
                <a:gd name="T2" fmla="*/ 154 w 163"/>
                <a:gd name="T3" fmla="*/ 68 h 128"/>
                <a:gd name="T4" fmla="*/ 163 w 163"/>
                <a:gd name="T5" fmla="*/ 91 h 128"/>
                <a:gd name="T6" fmla="*/ 149 w 163"/>
                <a:gd name="T7" fmla="*/ 109 h 128"/>
                <a:gd name="T8" fmla="*/ 133 w 163"/>
                <a:gd name="T9" fmla="*/ 128 h 128"/>
                <a:gd name="T10" fmla="*/ 107 w 163"/>
                <a:gd name="T11" fmla="*/ 121 h 128"/>
                <a:gd name="T12" fmla="*/ 0 w 163"/>
                <a:gd name="T13" fmla="*/ 26 h 128"/>
                <a:gd name="T14" fmla="*/ 17 w 163"/>
                <a:gd name="T15" fmla="*/ 12 h 128"/>
                <a:gd name="T16" fmla="*/ 26 w 163"/>
                <a:gd name="T17" fmla="*/ 14 h 128"/>
                <a:gd name="T18" fmla="*/ 35 w 163"/>
                <a:gd name="T19" fmla="*/ 16 h 128"/>
                <a:gd name="T20" fmla="*/ 42 w 163"/>
                <a:gd name="T21" fmla="*/ 14 h 128"/>
                <a:gd name="T22" fmla="*/ 51 w 163"/>
                <a:gd name="T23" fmla="*/ 12 h 128"/>
                <a:gd name="T24" fmla="*/ 58 w 163"/>
                <a:gd name="T25" fmla="*/ 7 h 128"/>
                <a:gd name="T26" fmla="*/ 61 w 163"/>
                <a:gd name="T27" fmla="*/ 5 h 128"/>
                <a:gd name="T28" fmla="*/ 63 w 163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28">
                  <a:moveTo>
                    <a:pt x="63" y="0"/>
                  </a:moveTo>
                  <a:lnTo>
                    <a:pt x="154" y="68"/>
                  </a:lnTo>
                  <a:lnTo>
                    <a:pt x="163" y="91"/>
                  </a:lnTo>
                  <a:lnTo>
                    <a:pt x="149" y="109"/>
                  </a:lnTo>
                  <a:lnTo>
                    <a:pt x="133" y="128"/>
                  </a:lnTo>
                  <a:lnTo>
                    <a:pt x="107" y="121"/>
                  </a:lnTo>
                  <a:lnTo>
                    <a:pt x="0" y="26"/>
                  </a:lnTo>
                  <a:lnTo>
                    <a:pt x="17" y="12"/>
                  </a:lnTo>
                  <a:lnTo>
                    <a:pt x="26" y="14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51" y="12"/>
                  </a:lnTo>
                  <a:lnTo>
                    <a:pt x="58" y="7"/>
                  </a:lnTo>
                  <a:lnTo>
                    <a:pt x="61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6886" tIns="53443" rIns="106886" bIns="5344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4451350" y="1839913"/>
              <a:ext cx="488950" cy="409575"/>
            </a:xfrm>
            <a:custGeom>
              <a:avLst/>
              <a:gdLst>
                <a:gd name="T0" fmla="*/ 282 w 308"/>
                <a:gd name="T1" fmla="*/ 0 h 258"/>
                <a:gd name="T2" fmla="*/ 289 w 308"/>
                <a:gd name="T3" fmla="*/ 2 h 258"/>
                <a:gd name="T4" fmla="*/ 296 w 308"/>
                <a:gd name="T5" fmla="*/ 4 h 258"/>
                <a:gd name="T6" fmla="*/ 301 w 308"/>
                <a:gd name="T7" fmla="*/ 9 h 258"/>
                <a:gd name="T8" fmla="*/ 305 w 308"/>
                <a:gd name="T9" fmla="*/ 16 h 258"/>
                <a:gd name="T10" fmla="*/ 308 w 308"/>
                <a:gd name="T11" fmla="*/ 23 h 258"/>
                <a:gd name="T12" fmla="*/ 308 w 308"/>
                <a:gd name="T13" fmla="*/ 30 h 258"/>
                <a:gd name="T14" fmla="*/ 303 w 308"/>
                <a:gd name="T15" fmla="*/ 37 h 258"/>
                <a:gd name="T16" fmla="*/ 298 w 308"/>
                <a:gd name="T17" fmla="*/ 42 h 258"/>
                <a:gd name="T18" fmla="*/ 207 w 308"/>
                <a:gd name="T19" fmla="*/ 116 h 258"/>
                <a:gd name="T20" fmla="*/ 210 w 308"/>
                <a:gd name="T21" fmla="*/ 121 h 258"/>
                <a:gd name="T22" fmla="*/ 210 w 308"/>
                <a:gd name="T23" fmla="*/ 125 h 258"/>
                <a:gd name="T24" fmla="*/ 207 w 308"/>
                <a:gd name="T25" fmla="*/ 130 h 258"/>
                <a:gd name="T26" fmla="*/ 205 w 308"/>
                <a:gd name="T27" fmla="*/ 135 h 258"/>
                <a:gd name="T28" fmla="*/ 201 w 308"/>
                <a:gd name="T29" fmla="*/ 135 h 258"/>
                <a:gd name="T30" fmla="*/ 196 w 308"/>
                <a:gd name="T31" fmla="*/ 137 h 258"/>
                <a:gd name="T32" fmla="*/ 191 w 308"/>
                <a:gd name="T33" fmla="*/ 135 h 258"/>
                <a:gd name="T34" fmla="*/ 189 w 308"/>
                <a:gd name="T35" fmla="*/ 132 h 258"/>
                <a:gd name="T36" fmla="*/ 182 w 308"/>
                <a:gd name="T37" fmla="*/ 123 h 258"/>
                <a:gd name="T38" fmla="*/ 54 w 308"/>
                <a:gd name="T39" fmla="*/ 228 h 258"/>
                <a:gd name="T40" fmla="*/ 45 w 308"/>
                <a:gd name="T41" fmla="*/ 244 h 258"/>
                <a:gd name="T42" fmla="*/ 17 w 308"/>
                <a:gd name="T43" fmla="*/ 258 h 258"/>
                <a:gd name="T44" fmla="*/ 0 w 308"/>
                <a:gd name="T45" fmla="*/ 242 h 258"/>
                <a:gd name="T46" fmla="*/ 21 w 308"/>
                <a:gd name="T47" fmla="*/ 216 h 258"/>
                <a:gd name="T48" fmla="*/ 38 w 308"/>
                <a:gd name="T49" fmla="*/ 212 h 258"/>
                <a:gd name="T50" fmla="*/ 166 w 308"/>
                <a:gd name="T51" fmla="*/ 104 h 258"/>
                <a:gd name="T52" fmla="*/ 159 w 308"/>
                <a:gd name="T53" fmla="*/ 97 h 258"/>
                <a:gd name="T54" fmla="*/ 156 w 308"/>
                <a:gd name="T55" fmla="*/ 93 h 258"/>
                <a:gd name="T56" fmla="*/ 156 w 308"/>
                <a:gd name="T57" fmla="*/ 88 h 258"/>
                <a:gd name="T58" fmla="*/ 156 w 308"/>
                <a:gd name="T59" fmla="*/ 83 h 258"/>
                <a:gd name="T60" fmla="*/ 159 w 308"/>
                <a:gd name="T61" fmla="*/ 79 h 258"/>
                <a:gd name="T62" fmla="*/ 163 w 308"/>
                <a:gd name="T63" fmla="*/ 76 h 258"/>
                <a:gd name="T64" fmla="*/ 168 w 308"/>
                <a:gd name="T65" fmla="*/ 76 h 258"/>
                <a:gd name="T66" fmla="*/ 173 w 308"/>
                <a:gd name="T67" fmla="*/ 79 h 258"/>
                <a:gd name="T68" fmla="*/ 177 w 308"/>
                <a:gd name="T69" fmla="*/ 81 h 258"/>
                <a:gd name="T70" fmla="*/ 268 w 308"/>
                <a:gd name="T71" fmla="*/ 7 h 258"/>
                <a:gd name="T72" fmla="*/ 275 w 308"/>
                <a:gd name="T73" fmla="*/ 2 h 258"/>
                <a:gd name="T74" fmla="*/ 282 w 308"/>
                <a:gd name="T7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8" h="258">
                  <a:moveTo>
                    <a:pt x="282" y="0"/>
                  </a:moveTo>
                  <a:lnTo>
                    <a:pt x="289" y="2"/>
                  </a:lnTo>
                  <a:lnTo>
                    <a:pt x="296" y="4"/>
                  </a:lnTo>
                  <a:lnTo>
                    <a:pt x="301" y="9"/>
                  </a:lnTo>
                  <a:lnTo>
                    <a:pt x="305" y="16"/>
                  </a:lnTo>
                  <a:lnTo>
                    <a:pt x="308" y="23"/>
                  </a:lnTo>
                  <a:lnTo>
                    <a:pt x="308" y="30"/>
                  </a:lnTo>
                  <a:lnTo>
                    <a:pt x="303" y="37"/>
                  </a:lnTo>
                  <a:lnTo>
                    <a:pt x="298" y="42"/>
                  </a:lnTo>
                  <a:lnTo>
                    <a:pt x="207" y="116"/>
                  </a:lnTo>
                  <a:lnTo>
                    <a:pt x="210" y="121"/>
                  </a:lnTo>
                  <a:lnTo>
                    <a:pt x="210" y="125"/>
                  </a:lnTo>
                  <a:lnTo>
                    <a:pt x="207" y="130"/>
                  </a:lnTo>
                  <a:lnTo>
                    <a:pt x="205" y="135"/>
                  </a:lnTo>
                  <a:lnTo>
                    <a:pt x="201" y="135"/>
                  </a:lnTo>
                  <a:lnTo>
                    <a:pt x="196" y="137"/>
                  </a:lnTo>
                  <a:lnTo>
                    <a:pt x="191" y="135"/>
                  </a:lnTo>
                  <a:lnTo>
                    <a:pt x="189" y="132"/>
                  </a:lnTo>
                  <a:lnTo>
                    <a:pt x="182" y="123"/>
                  </a:lnTo>
                  <a:lnTo>
                    <a:pt x="54" y="228"/>
                  </a:lnTo>
                  <a:lnTo>
                    <a:pt x="45" y="244"/>
                  </a:lnTo>
                  <a:lnTo>
                    <a:pt x="17" y="258"/>
                  </a:lnTo>
                  <a:lnTo>
                    <a:pt x="0" y="242"/>
                  </a:lnTo>
                  <a:lnTo>
                    <a:pt x="21" y="216"/>
                  </a:lnTo>
                  <a:lnTo>
                    <a:pt x="38" y="212"/>
                  </a:lnTo>
                  <a:lnTo>
                    <a:pt x="166" y="104"/>
                  </a:lnTo>
                  <a:lnTo>
                    <a:pt x="159" y="97"/>
                  </a:lnTo>
                  <a:lnTo>
                    <a:pt x="156" y="93"/>
                  </a:lnTo>
                  <a:lnTo>
                    <a:pt x="156" y="88"/>
                  </a:lnTo>
                  <a:lnTo>
                    <a:pt x="156" y="83"/>
                  </a:lnTo>
                  <a:lnTo>
                    <a:pt x="159" y="79"/>
                  </a:lnTo>
                  <a:lnTo>
                    <a:pt x="163" y="76"/>
                  </a:lnTo>
                  <a:lnTo>
                    <a:pt x="168" y="76"/>
                  </a:lnTo>
                  <a:lnTo>
                    <a:pt x="173" y="79"/>
                  </a:lnTo>
                  <a:lnTo>
                    <a:pt x="177" y="81"/>
                  </a:lnTo>
                  <a:lnTo>
                    <a:pt x="268" y="7"/>
                  </a:lnTo>
                  <a:lnTo>
                    <a:pt x="275" y="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6886" tIns="53443" rIns="106886" bIns="5344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37"/>
          <p:cNvSpPr txBox="1">
            <a:spLocks noChangeArrowheads="1"/>
          </p:cNvSpPr>
          <p:nvPr/>
        </p:nvSpPr>
        <p:spPr bwMode="auto">
          <a:xfrm>
            <a:off x="3749055" y="4374886"/>
            <a:ext cx="763351" cy="2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集成</a:t>
            </a:r>
            <a:r>
              <a:rPr lang="en-US" altLang="zh-CN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2.0</a:t>
            </a:r>
          </a:p>
        </p:txBody>
      </p:sp>
      <p:sp>
        <p:nvSpPr>
          <p:cNvPr id="25" name="TextBox 37"/>
          <p:cNvSpPr txBox="1">
            <a:spLocks noChangeArrowheads="1"/>
          </p:cNvSpPr>
          <p:nvPr/>
        </p:nvSpPr>
        <p:spPr bwMode="auto">
          <a:xfrm>
            <a:off x="5795672" y="4092887"/>
            <a:ext cx="763351" cy="2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集成</a:t>
            </a:r>
            <a:r>
              <a:rPr lang="en-US" altLang="zh-CN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3.0</a:t>
            </a:r>
          </a:p>
        </p:txBody>
      </p:sp>
      <p:sp>
        <p:nvSpPr>
          <p:cNvPr id="26" name="矩形 25"/>
          <p:cNvSpPr/>
          <p:nvPr/>
        </p:nvSpPr>
        <p:spPr>
          <a:xfrm>
            <a:off x="1296129" y="5477366"/>
            <a:ext cx="167169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687" indent="-209687">
              <a:lnSpc>
                <a:spcPts val="1636"/>
              </a:lnSpc>
              <a:buClr>
                <a:srgbClr val="214A8D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硬件集成</a:t>
            </a:r>
          </a:p>
          <a:p>
            <a:pPr marL="209687" indent="-209687">
              <a:lnSpc>
                <a:spcPts val="1636"/>
              </a:lnSpc>
              <a:buClr>
                <a:srgbClr val="214A8D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产品集成</a:t>
            </a:r>
          </a:p>
        </p:txBody>
      </p:sp>
      <p:sp>
        <p:nvSpPr>
          <p:cNvPr id="27" name="矩形 26"/>
          <p:cNvSpPr/>
          <p:nvPr/>
        </p:nvSpPr>
        <p:spPr>
          <a:xfrm>
            <a:off x="3557696" y="5266830"/>
            <a:ext cx="118984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技术集成</a:t>
            </a:r>
          </a:p>
        </p:txBody>
      </p:sp>
      <p:sp>
        <p:nvSpPr>
          <p:cNvPr id="28" name="矩形 27"/>
          <p:cNvSpPr/>
          <p:nvPr/>
        </p:nvSpPr>
        <p:spPr>
          <a:xfrm>
            <a:off x="5611973" y="4951229"/>
            <a:ext cx="114259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687" indent="-209687">
              <a:lnSpc>
                <a:spcPts val="1636"/>
              </a:lnSpc>
              <a:buClr>
                <a:srgbClr val="214A8D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214A8D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214A8D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214A8D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运维集成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15728" y="1788388"/>
            <a:ext cx="1239128" cy="756851"/>
            <a:chOff x="1080433" y="1029536"/>
            <a:chExt cx="1060059" cy="647477"/>
          </a:xfrm>
        </p:grpSpPr>
        <p:grpSp>
          <p:nvGrpSpPr>
            <p:cNvPr id="30" name="组合 29"/>
            <p:cNvGrpSpPr/>
            <p:nvPr/>
          </p:nvGrpSpPr>
          <p:grpSpPr>
            <a:xfrm>
              <a:off x="1080433" y="1056344"/>
              <a:ext cx="1060059" cy="620669"/>
              <a:chOff x="899592" y="1115339"/>
              <a:chExt cx="1060059" cy="143965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899592" y="1121649"/>
                <a:ext cx="121233" cy="1433340"/>
                <a:chOff x="1115964" y="2866602"/>
                <a:chExt cx="121233" cy="1433340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1115964" y="2866603"/>
                  <a:ext cx="45719" cy="143333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5400000" flipH="1" flipV="1">
                  <a:off x="1160064" y="2839889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 rot="5400000" flipH="1" flipV="1">
                  <a:off x="1164764" y="4227509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 flipH="1">
                <a:off x="1838418" y="1115339"/>
                <a:ext cx="121233" cy="1433340"/>
                <a:chOff x="1115964" y="2866602"/>
                <a:chExt cx="121233" cy="1433340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115964" y="2866603"/>
                  <a:ext cx="45719" cy="143333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 rot="5400000" flipH="1" flipV="1">
                  <a:off x="1160064" y="2839889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rot="5400000" flipH="1" flipV="1">
                  <a:off x="1164764" y="4227509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1" name="文本框 30"/>
            <p:cNvSpPr txBox="1"/>
            <p:nvPr/>
          </p:nvSpPr>
          <p:spPr>
            <a:xfrm>
              <a:off x="1210003" y="1029536"/>
              <a:ext cx="772344" cy="63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小集成</a:t>
              </a:r>
              <a:endParaRPr lang="en-US" altLang="zh-CN" sz="1403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集成产品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92922" y="1703520"/>
            <a:ext cx="1239128" cy="847540"/>
            <a:chOff x="5168125" y="979511"/>
            <a:chExt cx="1060059" cy="725060"/>
          </a:xfrm>
        </p:grpSpPr>
        <p:grpSp>
          <p:nvGrpSpPr>
            <p:cNvPr id="41" name="组合 40"/>
            <p:cNvGrpSpPr/>
            <p:nvPr/>
          </p:nvGrpSpPr>
          <p:grpSpPr>
            <a:xfrm>
              <a:off x="5168125" y="1053624"/>
              <a:ext cx="1060059" cy="620669"/>
              <a:chOff x="3131840" y="1115339"/>
              <a:chExt cx="1060059" cy="1439650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3131840" y="1121649"/>
                <a:ext cx="146107" cy="1433340"/>
                <a:chOff x="3348212" y="2866602"/>
                <a:chExt cx="146107" cy="1433340"/>
              </a:xfrm>
            </p:grpSpPr>
            <p:sp>
              <p:nvSpPr>
                <p:cNvPr id="48" name="矩形 47"/>
                <p:cNvSpPr/>
                <p:nvPr/>
              </p:nvSpPr>
              <p:spPr>
                <a:xfrm>
                  <a:off x="3348212" y="2866602"/>
                  <a:ext cx="45719" cy="14333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 rot="5400000" flipH="1" flipV="1">
                  <a:off x="3421886" y="2839890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 rot="5400000" flipH="1" flipV="1">
                  <a:off x="3415297" y="4227508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 flipH="1">
                <a:off x="4088052" y="1115339"/>
                <a:ext cx="103847" cy="1433340"/>
                <a:chOff x="-1116284" y="2866602"/>
                <a:chExt cx="103847" cy="1433340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-1116284" y="2866602"/>
                  <a:ext cx="45719" cy="14333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 rot="5400000" flipH="1" flipV="1">
                  <a:off x="-1089570" y="2839890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 rot="5400000" flipH="1" flipV="1">
                  <a:off x="-1084870" y="4227508"/>
                  <a:ext cx="45720" cy="991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80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5233194" y="979511"/>
              <a:ext cx="876566" cy="725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3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大集成</a:t>
              </a:r>
              <a:endParaRPr lang="en-US" altLang="zh-CN" sz="1636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3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集成服务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7596267" y="4560507"/>
            <a:ext cx="1619957" cy="1709774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rgbClr val="F2EDD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弦形 51"/>
          <p:cNvSpPr/>
          <p:nvPr/>
        </p:nvSpPr>
        <p:spPr>
          <a:xfrm>
            <a:off x="7774519" y="3108050"/>
            <a:ext cx="1180945" cy="1180945"/>
          </a:xfrm>
          <a:prstGeom prst="chord">
            <a:avLst>
              <a:gd name="adj1" fmla="val 1483088"/>
              <a:gd name="adj2" fmla="val 9261670"/>
            </a:avLst>
          </a:prstGeom>
          <a:solidFill>
            <a:srgbClr val="60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同心圆 52"/>
          <p:cNvSpPr/>
          <p:nvPr/>
        </p:nvSpPr>
        <p:spPr>
          <a:xfrm>
            <a:off x="7748179" y="3112441"/>
            <a:ext cx="1229237" cy="1233627"/>
          </a:xfrm>
          <a:prstGeom prst="donut">
            <a:avLst>
              <a:gd name="adj" fmla="val 52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7579159" y="4543577"/>
            <a:ext cx="1619957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等腰三角形 54"/>
          <p:cNvSpPr/>
          <p:nvPr/>
        </p:nvSpPr>
        <p:spPr>
          <a:xfrm rot="10800000">
            <a:off x="8246459" y="4296756"/>
            <a:ext cx="228287" cy="1580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25"/>
          <p:cNvSpPr/>
          <p:nvPr/>
        </p:nvSpPr>
        <p:spPr bwMode="auto">
          <a:xfrm>
            <a:off x="8231093" y="3378667"/>
            <a:ext cx="243653" cy="460964"/>
          </a:xfrm>
          <a:custGeom>
            <a:avLst/>
            <a:gdLst/>
            <a:ahLst/>
            <a:cxnLst/>
            <a:rect l="l" t="t" r="r" b="b"/>
            <a:pathLst>
              <a:path w="638704" h="1204317">
                <a:moveTo>
                  <a:pt x="366522" y="678506"/>
                </a:moveTo>
                <a:lnTo>
                  <a:pt x="366522" y="941650"/>
                </a:lnTo>
                <a:cubicBezTo>
                  <a:pt x="434113" y="921223"/>
                  <a:pt x="479855" y="862107"/>
                  <a:pt x="475772" y="797978"/>
                </a:cubicBezTo>
                <a:cubicBezTo>
                  <a:pt x="472026" y="739148"/>
                  <a:pt x="427380" y="692306"/>
                  <a:pt x="366522" y="678506"/>
                </a:cubicBezTo>
                <a:close/>
                <a:moveTo>
                  <a:pt x="259725" y="261637"/>
                </a:moveTo>
                <a:cubicBezTo>
                  <a:pt x="199034" y="285540"/>
                  <a:pt x="159106" y="341234"/>
                  <a:pt x="162933" y="401329"/>
                </a:cubicBezTo>
                <a:cubicBezTo>
                  <a:pt x="166419" y="456099"/>
                  <a:pt x="205357" y="500479"/>
                  <a:pt x="259725" y="518042"/>
                </a:cubicBezTo>
                <a:close/>
                <a:moveTo>
                  <a:pt x="259725" y="0"/>
                </a:moveTo>
                <a:lnTo>
                  <a:pt x="366522" y="0"/>
                </a:lnTo>
                <a:lnTo>
                  <a:pt x="366522" y="107371"/>
                </a:lnTo>
                <a:cubicBezTo>
                  <a:pt x="502398" y="115636"/>
                  <a:pt x="615125" y="202806"/>
                  <a:pt x="638704" y="325751"/>
                </a:cubicBezTo>
                <a:lnTo>
                  <a:pt x="480762" y="356042"/>
                </a:lnTo>
                <a:cubicBezTo>
                  <a:pt x="470261" y="301284"/>
                  <a:pt x="424390" y="260718"/>
                  <a:pt x="366522" y="248896"/>
                </a:cubicBezTo>
                <a:lnTo>
                  <a:pt x="366522" y="534004"/>
                </a:lnTo>
                <a:cubicBezTo>
                  <a:pt x="512969" y="546507"/>
                  <a:pt x="627144" y="649262"/>
                  <a:pt x="635657" y="782984"/>
                </a:cubicBezTo>
                <a:cubicBezTo>
                  <a:pt x="644848" y="927332"/>
                  <a:pt x="527817" y="1058979"/>
                  <a:pt x="366522" y="1087871"/>
                </a:cubicBezTo>
                <a:lnTo>
                  <a:pt x="366522" y="1204317"/>
                </a:lnTo>
                <a:lnTo>
                  <a:pt x="259725" y="1204317"/>
                </a:lnTo>
                <a:lnTo>
                  <a:pt x="259725" y="1091589"/>
                </a:lnTo>
                <a:cubicBezTo>
                  <a:pt x="129464" y="1078282"/>
                  <a:pt x="22854" y="992723"/>
                  <a:pt x="0" y="873555"/>
                </a:cubicBezTo>
                <a:lnTo>
                  <a:pt x="157941" y="843265"/>
                </a:lnTo>
                <a:cubicBezTo>
                  <a:pt x="167647" y="893869"/>
                  <a:pt x="207556" y="932351"/>
                  <a:pt x="259725" y="945520"/>
                </a:cubicBezTo>
                <a:lnTo>
                  <a:pt x="259725" y="664608"/>
                </a:lnTo>
                <a:cubicBezTo>
                  <a:pt x="119324" y="646931"/>
                  <a:pt x="11317" y="546242"/>
                  <a:pt x="3046" y="416323"/>
                </a:cubicBezTo>
                <a:cubicBezTo>
                  <a:pt x="-5904" y="275755"/>
                  <a:pt x="104846" y="147230"/>
                  <a:pt x="259725" y="1143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37"/>
          <p:cNvSpPr txBox="1">
            <a:spLocks noChangeArrowheads="1"/>
          </p:cNvSpPr>
          <p:nvPr/>
        </p:nvSpPr>
        <p:spPr bwMode="auto">
          <a:xfrm>
            <a:off x="7978927" y="3924543"/>
            <a:ext cx="763351" cy="2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集成</a:t>
            </a:r>
            <a:r>
              <a:rPr lang="en-US" altLang="zh-CN" sz="1286" b="1" dirty="0">
                <a:solidFill>
                  <a:srgbClr val="F2E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4.0</a:t>
            </a:r>
          </a:p>
        </p:txBody>
      </p:sp>
      <p:sp>
        <p:nvSpPr>
          <p:cNvPr id="58" name="矩形 57"/>
          <p:cNvSpPr/>
          <p:nvPr/>
        </p:nvSpPr>
        <p:spPr>
          <a:xfrm>
            <a:off x="7817840" y="4700787"/>
            <a:ext cx="1142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运维集成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金融集成</a:t>
            </a:r>
            <a:endParaRPr lang="en-US" altLang="zh-CN" sz="116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标准集成</a:t>
            </a:r>
            <a:endParaRPr lang="en-US" altLang="zh-CN" sz="1169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687" indent="-209687">
              <a:lnSpc>
                <a:spcPts val="1636"/>
              </a:lnSpc>
              <a:buClr>
                <a:srgbClr val="60B537"/>
              </a:buClr>
              <a:buFont typeface="Wingdings" panose="05000000000000000000" pitchFamily="2" charset="2"/>
              <a:buChar char="n"/>
            </a:pPr>
            <a:r>
              <a:rPr lang="zh-CN" altLang="en-US" sz="1169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产业集成</a:t>
            </a:r>
          </a:p>
        </p:txBody>
      </p:sp>
      <p:sp>
        <p:nvSpPr>
          <p:cNvPr id="59" name="Freeform 18"/>
          <p:cNvSpPr>
            <a:spLocks noChangeAspect="1" noEditPoints="1"/>
          </p:cNvSpPr>
          <p:nvPr/>
        </p:nvSpPr>
        <p:spPr bwMode="auto">
          <a:xfrm>
            <a:off x="5983479" y="3543029"/>
            <a:ext cx="399578" cy="456660"/>
          </a:xfrm>
          <a:custGeom>
            <a:avLst/>
            <a:gdLst>
              <a:gd name="T0" fmla="*/ 15 w 336"/>
              <a:gd name="T1" fmla="*/ 301 h 384"/>
              <a:gd name="T2" fmla="*/ 80 w 336"/>
              <a:gd name="T3" fmla="*/ 331 h 384"/>
              <a:gd name="T4" fmla="*/ 136 w 336"/>
              <a:gd name="T5" fmla="*/ 370 h 384"/>
              <a:gd name="T6" fmla="*/ 144 w 336"/>
              <a:gd name="T7" fmla="*/ 384 h 384"/>
              <a:gd name="T8" fmla="*/ 54 w 336"/>
              <a:gd name="T9" fmla="*/ 369 h 384"/>
              <a:gd name="T10" fmla="*/ 3 w 336"/>
              <a:gd name="T11" fmla="*/ 328 h 384"/>
              <a:gd name="T12" fmla="*/ 216 w 336"/>
              <a:gd name="T13" fmla="*/ 240 h 384"/>
              <a:gd name="T14" fmla="*/ 264 w 336"/>
              <a:gd name="T15" fmla="*/ 265 h 384"/>
              <a:gd name="T16" fmla="*/ 240 w 336"/>
              <a:gd name="T17" fmla="*/ 312 h 384"/>
              <a:gd name="T18" fmla="*/ 191 w 336"/>
              <a:gd name="T19" fmla="*/ 289 h 384"/>
              <a:gd name="T20" fmla="*/ 216 w 336"/>
              <a:gd name="T21" fmla="*/ 240 h 384"/>
              <a:gd name="T22" fmla="*/ 193 w 336"/>
              <a:gd name="T23" fmla="*/ 228 h 384"/>
              <a:gd name="T24" fmla="*/ 169 w 336"/>
              <a:gd name="T25" fmla="*/ 276 h 384"/>
              <a:gd name="T26" fmla="*/ 193 w 336"/>
              <a:gd name="T27" fmla="*/ 324 h 384"/>
              <a:gd name="T28" fmla="*/ 247 w 336"/>
              <a:gd name="T29" fmla="*/ 333 h 384"/>
              <a:gd name="T30" fmla="*/ 285 w 336"/>
              <a:gd name="T31" fmla="*/ 295 h 384"/>
              <a:gd name="T32" fmla="*/ 277 w 336"/>
              <a:gd name="T33" fmla="*/ 240 h 384"/>
              <a:gd name="T34" fmla="*/ 228 w 336"/>
              <a:gd name="T35" fmla="*/ 216 h 384"/>
              <a:gd name="T36" fmla="*/ 12 w 336"/>
              <a:gd name="T37" fmla="*/ 228 h 384"/>
              <a:gd name="T38" fmla="*/ 71 w 336"/>
              <a:gd name="T39" fmla="*/ 256 h 384"/>
              <a:gd name="T40" fmla="*/ 96 w 336"/>
              <a:gd name="T41" fmla="*/ 276 h 384"/>
              <a:gd name="T42" fmla="*/ 73 w 336"/>
              <a:gd name="T43" fmla="*/ 303 h 384"/>
              <a:gd name="T44" fmla="*/ 14 w 336"/>
              <a:gd name="T45" fmla="*/ 270 h 384"/>
              <a:gd name="T46" fmla="*/ 0 w 336"/>
              <a:gd name="T47" fmla="*/ 200 h 384"/>
              <a:gd name="T48" fmla="*/ 283 w 336"/>
              <a:gd name="T49" fmla="*/ 183 h 384"/>
              <a:gd name="T50" fmla="*/ 332 w 336"/>
              <a:gd name="T51" fmla="*/ 248 h 384"/>
              <a:gd name="T52" fmla="*/ 321 w 336"/>
              <a:gd name="T53" fmla="*/ 331 h 384"/>
              <a:gd name="T54" fmla="*/ 256 w 336"/>
              <a:gd name="T55" fmla="*/ 380 h 384"/>
              <a:gd name="T56" fmla="*/ 174 w 336"/>
              <a:gd name="T57" fmla="*/ 370 h 384"/>
              <a:gd name="T58" fmla="*/ 124 w 336"/>
              <a:gd name="T59" fmla="*/ 305 h 384"/>
              <a:gd name="T60" fmla="*/ 134 w 336"/>
              <a:gd name="T61" fmla="*/ 221 h 384"/>
              <a:gd name="T62" fmla="*/ 199 w 336"/>
              <a:gd name="T63" fmla="*/ 172 h 384"/>
              <a:gd name="T64" fmla="*/ 288 w 336"/>
              <a:gd name="T65" fmla="*/ 159 h 384"/>
              <a:gd name="T66" fmla="*/ 285 w 336"/>
              <a:gd name="T67" fmla="*/ 141 h 384"/>
              <a:gd name="T68" fmla="*/ 3 w 336"/>
              <a:gd name="T69" fmla="*/ 143 h 384"/>
              <a:gd name="T70" fmla="*/ 47 w 336"/>
              <a:gd name="T71" fmla="*/ 177 h 384"/>
              <a:gd name="T72" fmla="*/ 128 w 336"/>
              <a:gd name="T73" fmla="*/ 192 h 384"/>
              <a:gd name="T74" fmla="*/ 75 w 336"/>
              <a:gd name="T75" fmla="*/ 230 h 384"/>
              <a:gd name="T76" fmla="*/ 14 w 336"/>
              <a:gd name="T77" fmla="*/ 198 h 384"/>
              <a:gd name="T78" fmla="*/ 0 w 336"/>
              <a:gd name="T79" fmla="*/ 127 h 384"/>
              <a:gd name="T80" fmla="*/ 208 w 336"/>
              <a:gd name="T81" fmla="*/ 8 h 384"/>
              <a:gd name="T82" fmla="*/ 273 w 336"/>
              <a:gd name="T83" fmla="*/ 41 h 384"/>
              <a:gd name="T84" fmla="*/ 288 w 336"/>
              <a:gd name="T85" fmla="*/ 96 h 384"/>
              <a:gd name="T86" fmla="*/ 264 w 336"/>
              <a:gd name="T87" fmla="*/ 135 h 384"/>
              <a:gd name="T88" fmla="*/ 228 w 336"/>
              <a:gd name="T89" fmla="*/ 144 h 384"/>
              <a:gd name="T90" fmla="*/ 153 w 336"/>
              <a:gd name="T91" fmla="*/ 168 h 384"/>
              <a:gd name="T92" fmla="*/ 111 w 336"/>
              <a:gd name="T93" fmla="*/ 167 h 384"/>
              <a:gd name="T94" fmla="*/ 31 w 336"/>
              <a:gd name="T95" fmla="*/ 141 h 384"/>
              <a:gd name="T96" fmla="*/ 0 w 336"/>
              <a:gd name="T97" fmla="*/ 96 h 384"/>
              <a:gd name="T98" fmla="*/ 15 w 336"/>
              <a:gd name="T99" fmla="*/ 41 h 384"/>
              <a:gd name="T100" fmla="*/ 81 w 336"/>
              <a:gd name="T101" fmla="*/ 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" h="384">
                <a:moveTo>
                  <a:pt x="0" y="272"/>
                </a:moveTo>
                <a:lnTo>
                  <a:pt x="3" y="287"/>
                </a:lnTo>
                <a:lnTo>
                  <a:pt x="15" y="301"/>
                </a:lnTo>
                <a:lnTo>
                  <a:pt x="31" y="314"/>
                </a:lnTo>
                <a:lnTo>
                  <a:pt x="53" y="323"/>
                </a:lnTo>
                <a:lnTo>
                  <a:pt x="80" y="331"/>
                </a:lnTo>
                <a:lnTo>
                  <a:pt x="110" y="334"/>
                </a:lnTo>
                <a:lnTo>
                  <a:pt x="122" y="354"/>
                </a:lnTo>
                <a:lnTo>
                  <a:pt x="136" y="370"/>
                </a:lnTo>
                <a:lnTo>
                  <a:pt x="152" y="384"/>
                </a:lnTo>
                <a:lnTo>
                  <a:pt x="148" y="384"/>
                </a:lnTo>
                <a:lnTo>
                  <a:pt x="144" y="384"/>
                </a:lnTo>
                <a:lnTo>
                  <a:pt x="111" y="383"/>
                </a:lnTo>
                <a:lnTo>
                  <a:pt x="81" y="376"/>
                </a:lnTo>
                <a:lnTo>
                  <a:pt x="54" y="369"/>
                </a:lnTo>
                <a:lnTo>
                  <a:pt x="31" y="357"/>
                </a:lnTo>
                <a:lnTo>
                  <a:pt x="15" y="343"/>
                </a:lnTo>
                <a:lnTo>
                  <a:pt x="3" y="328"/>
                </a:lnTo>
                <a:lnTo>
                  <a:pt x="0" y="312"/>
                </a:lnTo>
                <a:lnTo>
                  <a:pt x="0" y="272"/>
                </a:lnTo>
                <a:close/>
                <a:moveTo>
                  <a:pt x="216" y="240"/>
                </a:moveTo>
                <a:lnTo>
                  <a:pt x="240" y="240"/>
                </a:lnTo>
                <a:lnTo>
                  <a:pt x="240" y="265"/>
                </a:lnTo>
                <a:lnTo>
                  <a:pt x="264" y="265"/>
                </a:lnTo>
                <a:lnTo>
                  <a:pt x="264" y="289"/>
                </a:lnTo>
                <a:lnTo>
                  <a:pt x="240" y="289"/>
                </a:lnTo>
                <a:lnTo>
                  <a:pt x="240" y="312"/>
                </a:lnTo>
                <a:lnTo>
                  <a:pt x="216" y="312"/>
                </a:lnTo>
                <a:lnTo>
                  <a:pt x="216" y="289"/>
                </a:lnTo>
                <a:lnTo>
                  <a:pt x="191" y="289"/>
                </a:lnTo>
                <a:lnTo>
                  <a:pt x="191" y="265"/>
                </a:lnTo>
                <a:lnTo>
                  <a:pt x="216" y="265"/>
                </a:lnTo>
                <a:lnTo>
                  <a:pt x="216" y="240"/>
                </a:lnTo>
                <a:close/>
                <a:moveTo>
                  <a:pt x="228" y="216"/>
                </a:moveTo>
                <a:lnTo>
                  <a:pt x="209" y="219"/>
                </a:lnTo>
                <a:lnTo>
                  <a:pt x="193" y="228"/>
                </a:lnTo>
                <a:lnTo>
                  <a:pt x="180" y="240"/>
                </a:lnTo>
                <a:lnTo>
                  <a:pt x="171" y="257"/>
                </a:lnTo>
                <a:lnTo>
                  <a:pt x="169" y="276"/>
                </a:lnTo>
                <a:lnTo>
                  <a:pt x="171" y="295"/>
                </a:lnTo>
                <a:lnTo>
                  <a:pt x="180" y="312"/>
                </a:lnTo>
                <a:lnTo>
                  <a:pt x="193" y="324"/>
                </a:lnTo>
                <a:lnTo>
                  <a:pt x="209" y="333"/>
                </a:lnTo>
                <a:lnTo>
                  <a:pt x="228" y="336"/>
                </a:lnTo>
                <a:lnTo>
                  <a:pt x="247" y="333"/>
                </a:lnTo>
                <a:lnTo>
                  <a:pt x="264" y="324"/>
                </a:lnTo>
                <a:lnTo>
                  <a:pt x="277" y="312"/>
                </a:lnTo>
                <a:lnTo>
                  <a:pt x="285" y="295"/>
                </a:lnTo>
                <a:lnTo>
                  <a:pt x="288" y="276"/>
                </a:lnTo>
                <a:lnTo>
                  <a:pt x="285" y="257"/>
                </a:lnTo>
                <a:lnTo>
                  <a:pt x="277" y="240"/>
                </a:lnTo>
                <a:lnTo>
                  <a:pt x="264" y="228"/>
                </a:lnTo>
                <a:lnTo>
                  <a:pt x="247" y="219"/>
                </a:lnTo>
                <a:lnTo>
                  <a:pt x="228" y="216"/>
                </a:lnTo>
                <a:close/>
                <a:moveTo>
                  <a:pt x="0" y="200"/>
                </a:moveTo>
                <a:lnTo>
                  <a:pt x="3" y="215"/>
                </a:lnTo>
                <a:lnTo>
                  <a:pt x="12" y="228"/>
                </a:lnTo>
                <a:lnTo>
                  <a:pt x="28" y="239"/>
                </a:lnTo>
                <a:lnTo>
                  <a:pt x="47" y="248"/>
                </a:lnTo>
                <a:lnTo>
                  <a:pt x="71" y="256"/>
                </a:lnTo>
                <a:lnTo>
                  <a:pt x="97" y="261"/>
                </a:lnTo>
                <a:lnTo>
                  <a:pt x="96" y="268"/>
                </a:lnTo>
                <a:lnTo>
                  <a:pt x="96" y="276"/>
                </a:lnTo>
                <a:lnTo>
                  <a:pt x="97" y="293"/>
                </a:lnTo>
                <a:lnTo>
                  <a:pt x="100" y="309"/>
                </a:lnTo>
                <a:lnTo>
                  <a:pt x="73" y="303"/>
                </a:lnTo>
                <a:lnTo>
                  <a:pt x="49" y="294"/>
                </a:lnTo>
                <a:lnTo>
                  <a:pt x="29" y="282"/>
                </a:lnTo>
                <a:lnTo>
                  <a:pt x="14" y="270"/>
                </a:lnTo>
                <a:lnTo>
                  <a:pt x="3" y="256"/>
                </a:lnTo>
                <a:lnTo>
                  <a:pt x="0" y="240"/>
                </a:lnTo>
                <a:lnTo>
                  <a:pt x="0" y="200"/>
                </a:lnTo>
                <a:close/>
                <a:moveTo>
                  <a:pt x="228" y="168"/>
                </a:moveTo>
                <a:lnTo>
                  <a:pt x="256" y="172"/>
                </a:lnTo>
                <a:lnTo>
                  <a:pt x="283" y="183"/>
                </a:lnTo>
                <a:lnTo>
                  <a:pt x="304" y="200"/>
                </a:lnTo>
                <a:lnTo>
                  <a:pt x="321" y="221"/>
                </a:lnTo>
                <a:lnTo>
                  <a:pt x="332" y="248"/>
                </a:lnTo>
                <a:lnTo>
                  <a:pt x="336" y="276"/>
                </a:lnTo>
                <a:lnTo>
                  <a:pt x="332" y="305"/>
                </a:lnTo>
                <a:lnTo>
                  <a:pt x="321" y="331"/>
                </a:lnTo>
                <a:lnTo>
                  <a:pt x="304" y="352"/>
                </a:lnTo>
                <a:lnTo>
                  <a:pt x="283" y="370"/>
                </a:lnTo>
                <a:lnTo>
                  <a:pt x="256" y="380"/>
                </a:lnTo>
                <a:lnTo>
                  <a:pt x="228" y="384"/>
                </a:lnTo>
                <a:lnTo>
                  <a:pt x="199" y="380"/>
                </a:lnTo>
                <a:lnTo>
                  <a:pt x="174" y="370"/>
                </a:lnTo>
                <a:lnTo>
                  <a:pt x="152" y="352"/>
                </a:lnTo>
                <a:lnTo>
                  <a:pt x="134" y="331"/>
                </a:lnTo>
                <a:lnTo>
                  <a:pt x="124" y="305"/>
                </a:lnTo>
                <a:lnTo>
                  <a:pt x="120" y="276"/>
                </a:lnTo>
                <a:lnTo>
                  <a:pt x="124" y="248"/>
                </a:lnTo>
                <a:lnTo>
                  <a:pt x="134" y="221"/>
                </a:lnTo>
                <a:lnTo>
                  <a:pt x="152" y="200"/>
                </a:lnTo>
                <a:lnTo>
                  <a:pt x="174" y="183"/>
                </a:lnTo>
                <a:lnTo>
                  <a:pt x="199" y="172"/>
                </a:lnTo>
                <a:lnTo>
                  <a:pt x="228" y="168"/>
                </a:lnTo>
                <a:close/>
                <a:moveTo>
                  <a:pt x="288" y="127"/>
                </a:moveTo>
                <a:lnTo>
                  <a:pt x="288" y="159"/>
                </a:lnTo>
                <a:lnTo>
                  <a:pt x="283" y="157"/>
                </a:lnTo>
                <a:lnTo>
                  <a:pt x="277" y="154"/>
                </a:lnTo>
                <a:lnTo>
                  <a:pt x="285" y="141"/>
                </a:lnTo>
                <a:lnTo>
                  <a:pt x="288" y="127"/>
                </a:lnTo>
                <a:close/>
                <a:moveTo>
                  <a:pt x="0" y="127"/>
                </a:moveTo>
                <a:lnTo>
                  <a:pt x="3" y="143"/>
                </a:lnTo>
                <a:lnTo>
                  <a:pt x="12" y="155"/>
                </a:lnTo>
                <a:lnTo>
                  <a:pt x="28" y="167"/>
                </a:lnTo>
                <a:lnTo>
                  <a:pt x="47" y="177"/>
                </a:lnTo>
                <a:lnTo>
                  <a:pt x="71" y="185"/>
                </a:lnTo>
                <a:lnTo>
                  <a:pt x="97" y="188"/>
                </a:lnTo>
                <a:lnTo>
                  <a:pt x="128" y="192"/>
                </a:lnTo>
                <a:lnTo>
                  <a:pt x="113" y="212"/>
                </a:lnTo>
                <a:lnTo>
                  <a:pt x="102" y="237"/>
                </a:lnTo>
                <a:lnTo>
                  <a:pt x="75" y="230"/>
                </a:lnTo>
                <a:lnTo>
                  <a:pt x="49" y="223"/>
                </a:lnTo>
                <a:lnTo>
                  <a:pt x="29" y="211"/>
                </a:lnTo>
                <a:lnTo>
                  <a:pt x="14" y="198"/>
                </a:lnTo>
                <a:lnTo>
                  <a:pt x="3" y="185"/>
                </a:lnTo>
                <a:lnTo>
                  <a:pt x="0" y="168"/>
                </a:lnTo>
                <a:lnTo>
                  <a:pt x="0" y="127"/>
                </a:lnTo>
                <a:close/>
                <a:moveTo>
                  <a:pt x="144" y="0"/>
                </a:moveTo>
                <a:lnTo>
                  <a:pt x="177" y="1"/>
                </a:lnTo>
                <a:lnTo>
                  <a:pt x="208" y="8"/>
                </a:lnTo>
                <a:lnTo>
                  <a:pt x="235" y="15"/>
                </a:lnTo>
                <a:lnTo>
                  <a:pt x="256" y="27"/>
                </a:lnTo>
                <a:lnTo>
                  <a:pt x="273" y="41"/>
                </a:lnTo>
                <a:lnTo>
                  <a:pt x="284" y="56"/>
                </a:lnTo>
                <a:lnTo>
                  <a:pt x="288" y="73"/>
                </a:lnTo>
                <a:lnTo>
                  <a:pt x="288" y="96"/>
                </a:lnTo>
                <a:lnTo>
                  <a:pt x="285" y="111"/>
                </a:lnTo>
                <a:lnTo>
                  <a:pt x="277" y="123"/>
                </a:lnTo>
                <a:lnTo>
                  <a:pt x="264" y="135"/>
                </a:lnTo>
                <a:lnTo>
                  <a:pt x="247" y="146"/>
                </a:lnTo>
                <a:lnTo>
                  <a:pt x="238" y="145"/>
                </a:lnTo>
                <a:lnTo>
                  <a:pt x="228" y="144"/>
                </a:lnTo>
                <a:lnTo>
                  <a:pt x="200" y="146"/>
                </a:lnTo>
                <a:lnTo>
                  <a:pt x="176" y="155"/>
                </a:lnTo>
                <a:lnTo>
                  <a:pt x="153" y="168"/>
                </a:lnTo>
                <a:lnTo>
                  <a:pt x="148" y="168"/>
                </a:lnTo>
                <a:lnTo>
                  <a:pt x="144" y="168"/>
                </a:lnTo>
                <a:lnTo>
                  <a:pt x="111" y="167"/>
                </a:lnTo>
                <a:lnTo>
                  <a:pt x="81" y="160"/>
                </a:lnTo>
                <a:lnTo>
                  <a:pt x="54" y="153"/>
                </a:lnTo>
                <a:lnTo>
                  <a:pt x="31" y="141"/>
                </a:lnTo>
                <a:lnTo>
                  <a:pt x="15" y="127"/>
                </a:lnTo>
                <a:lnTo>
                  <a:pt x="3" y="112"/>
                </a:lnTo>
                <a:lnTo>
                  <a:pt x="0" y="96"/>
                </a:lnTo>
                <a:lnTo>
                  <a:pt x="0" y="73"/>
                </a:lnTo>
                <a:lnTo>
                  <a:pt x="3" y="56"/>
                </a:lnTo>
                <a:lnTo>
                  <a:pt x="15" y="41"/>
                </a:lnTo>
                <a:lnTo>
                  <a:pt x="31" y="27"/>
                </a:lnTo>
                <a:lnTo>
                  <a:pt x="54" y="15"/>
                </a:lnTo>
                <a:lnTo>
                  <a:pt x="81" y="8"/>
                </a:lnTo>
                <a:lnTo>
                  <a:pt x="111" y="1"/>
                </a:lnTo>
                <a:lnTo>
                  <a:pt x="14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6886" tIns="53443" rIns="106886" bIns="53443" numCol="1" anchor="t" anchorCtr="0" compatLnSpc="1">
            <a:prstTxWarp prst="textNoShape">
              <a:avLst/>
            </a:prstTxWarp>
          </a:bodyPr>
          <a:lstStyle/>
          <a:p>
            <a:endParaRPr lang="zh-CN" altLang="en-US" sz="280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右箭头 59"/>
          <p:cNvSpPr/>
          <p:nvPr/>
        </p:nvSpPr>
        <p:spPr>
          <a:xfrm>
            <a:off x="2860709" y="1819555"/>
            <a:ext cx="4718449" cy="699293"/>
          </a:xfrm>
          <a:prstGeom prst="rightArrow">
            <a:avLst>
              <a:gd name="adj1" fmla="val 65096"/>
              <a:gd name="adj2" fmla="val 50000"/>
            </a:avLst>
          </a:prstGeom>
          <a:pattFill prst="ltUpDiag">
            <a:fgClr>
              <a:srgbClr val="2B5EAF"/>
            </a:fgClr>
            <a:bgClr>
              <a:srgbClr val="3366FF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“多能互补综合能源系统集成商”</a:t>
            </a:r>
          </a:p>
        </p:txBody>
      </p:sp>
    </p:spTree>
    <p:extLst>
      <p:ext uri="{BB962C8B-B14F-4D97-AF65-F5344CB8AC3E}">
        <p14:creationId xmlns:p14="http://schemas.microsoft.com/office/powerpoint/2010/main" val="2017385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6"/>
          <p:cNvCxnSpPr/>
          <p:nvPr/>
        </p:nvCxnSpPr>
        <p:spPr>
          <a:xfrm>
            <a:off x="2788035" y="3850529"/>
            <a:ext cx="6156684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60B537"/>
                </a:gs>
                <a:gs pos="100000">
                  <a:srgbClr val="26559F"/>
                </a:gs>
                <a:gs pos="48000">
                  <a:srgbClr val="2B5EA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 8"/>
          <p:cNvGrpSpPr/>
          <p:nvPr/>
        </p:nvGrpSpPr>
        <p:grpSpPr>
          <a:xfrm>
            <a:off x="2853935" y="2773313"/>
            <a:ext cx="5978058" cy="932439"/>
            <a:chOff x="2160740" y="1852292"/>
            <a:chExt cx="5978058" cy="932439"/>
          </a:xfrm>
        </p:grpSpPr>
        <p:grpSp>
          <p:nvGrpSpPr>
            <p:cNvPr id="5" name="组 32"/>
            <p:cNvGrpSpPr>
              <a:grpSpLocks noChangeAspect="1"/>
            </p:cNvGrpSpPr>
            <p:nvPr/>
          </p:nvGrpSpPr>
          <p:grpSpPr>
            <a:xfrm>
              <a:off x="2160740" y="1862726"/>
              <a:ext cx="1468654" cy="909682"/>
              <a:chOff x="4473993" y="1705362"/>
              <a:chExt cx="2149462" cy="1331375"/>
            </a:xfrm>
          </p:grpSpPr>
          <p:sp>
            <p:nvSpPr>
              <p:cNvPr id="8" name="椭圆 7"/>
              <p:cNvSpPr>
                <a:spLocks noChangeAspect="1"/>
              </p:cNvSpPr>
              <p:nvPr/>
            </p:nvSpPr>
            <p:spPr>
              <a:xfrm>
                <a:off x="4473993" y="1705362"/>
                <a:ext cx="1331375" cy="1331375"/>
              </a:xfrm>
              <a:prstGeom prst="ellipse">
                <a:avLst/>
              </a:prstGeom>
              <a:solidFill>
                <a:srgbClr val="60B537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  <p:sp>
            <p:nvSpPr>
              <p:cNvPr id="9" name="椭圆 8"/>
              <p:cNvSpPr>
                <a:spLocks noChangeAspect="1"/>
              </p:cNvSpPr>
              <p:nvPr/>
            </p:nvSpPr>
            <p:spPr>
              <a:xfrm>
                <a:off x="5292080" y="1705362"/>
                <a:ext cx="1331375" cy="1331375"/>
              </a:xfrm>
              <a:prstGeom prst="ellipse">
                <a:avLst/>
              </a:prstGeom>
              <a:solidFill>
                <a:srgbClr val="2B5EAF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kumimoji="1"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339752" y="1861401"/>
              <a:ext cx="1194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0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 </a:t>
              </a:r>
              <a:r>
                <a:rPr kumimoji="1" lang="en-US" altLang="zh-CN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2</a:t>
              </a:r>
              <a:r>
                <a:rPr kumimoji="1" lang="zh-CN" altLang="en-US" sz="5400" b="1" dirty="0" smtClean="0">
                  <a:solidFill>
                    <a:srgbClr val="FFFFFF"/>
                  </a:solidFill>
                  <a:latin typeface="Impact"/>
                  <a:cs typeface="Impact"/>
                </a:rPr>
                <a:t> </a:t>
              </a:r>
              <a:endParaRPr kumimoji="1" lang="zh-CN" altLang="en-US" sz="5400" b="1" dirty="0">
                <a:solidFill>
                  <a:srgbClr val="FFFFFF"/>
                </a:solidFill>
                <a:latin typeface="Impact"/>
                <a:cs typeface="Impac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79912" y="1852292"/>
              <a:ext cx="43588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5400" b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黑体"/>
                  <a:ea typeface="黑体"/>
                  <a:cs typeface="黑体"/>
                </a:rPr>
                <a:t>新型高效电池</a:t>
              </a:r>
              <a:endParaRPr kumimoji="1" lang="zh-CN" altLang="en-US" sz="5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黑体"/>
                <a:ea typeface="黑体"/>
                <a:cs typeface="黑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2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矩形 12"/>
          <p:cNvSpPr/>
          <p:nvPr/>
        </p:nvSpPr>
        <p:spPr>
          <a:xfrm>
            <a:off x="303759" y="257636"/>
            <a:ext cx="7704856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黑硅</a:t>
            </a:r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+PERC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高效组件 </a:t>
            </a:r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—— 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降本，提效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5344319" y="1423609"/>
            <a:ext cx="4869607" cy="1786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314" tIns="31314" rIns="31314" bIns="31314" numCol="1" spcCol="38100" rtlCol="0" anchor="ctr">
            <a:spAutoFit/>
          </a:bodyPr>
          <a:lstStyle/>
          <a:p>
            <a:pPr marL="285750" indent="-285750" defTabSz="256055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结合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金刚线切割硅片可大幅</a:t>
            </a:r>
            <a:r>
              <a:rPr lang="zh-CN" altLang="en-US" sz="1400" b="1" i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降低成本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；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85750" indent="-285750" defTabSz="256055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独特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的制绒和陷光工艺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，及匹配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PERC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电池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工艺使得电池转换效率高达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19.86%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；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285750" indent="-285750" defTabSz="256055" fontAlgn="auto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电池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表面颜色均匀，外观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漂亮，与屋顶搭配一致性更强；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  <p:pic>
        <p:nvPicPr>
          <p:cNvPr id="8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" b="1286"/>
          <a:stretch>
            <a:fillRect/>
          </a:stretch>
        </p:blipFill>
        <p:spPr bwMode="auto">
          <a:xfrm>
            <a:off x="6236362" y="3377977"/>
            <a:ext cx="2499942" cy="366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1684570" y="3177738"/>
            <a:ext cx="2291503" cy="40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69" tIns="41934" rIns="83869" bIns="41934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14000"/>
              </a:lnSpc>
              <a:spcBef>
                <a:spcPct val="20000"/>
              </a:spcBef>
              <a:buClr>
                <a:srgbClr val="EB1E23"/>
              </a:buClr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纳米级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电池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制绒</a:t>
            </a:r>
            <a:endParaRPr lang="en-GB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5767" y="1609006"/>
            <a:ext cx="4471672" cy="1405743"/>
            <a:chOff x="663799" y="1609006"/>
            <a:chExt cx="4471672" cy="14057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799" y="1609045"/>
              <a:ext cx="2075479" cy="140570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8273" y="1609006"/>
              <a:ext cx="2037198" cy="140532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 bwMode="auto">
            <a:xfrm>
              <a:off x="1413506" y="2075495"/>
              <a:ext cx="360040" cy="38152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3092141" y="1609006"/>
              <a:ext cx="2043329" cy="140532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1414" y="3741207"/>
            <a:ext cx="5364103" cy="3223340"/>
            <a:chOff x="271414" y="3752618"/>
            <a:chExt cx="5345113" cy="3211928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14" y="3753033"/>
              <a:ext cx="5345113" cy="321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矩形 1"/>
            <p:cNvSpPr/>
            <p:nvPr/>
          </p:nvSpPr>
          <p:spPr bwMode="auto">
            <a:xfrm>
              <a:off x="3976073" y="3752618"/>
              <a:ext cx="1008112" cy="3164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19.86%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0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389063"/>
            <a:ext cx="41084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6738" y="4144963"/>
            <a:ext cx="9529762" cy="2798351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电池结构特点：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5886" lvl="1" indent="-325898" eaLnBrk="1" hangingPunct="1">
              <a:spcBef>
                <a:spcPts val="684"/>
              </a:spcBef>
              <a:buFont typeface="Arial" panose="020B0604020202020204" pitchFamily="34" charset="0"/>
              <a:buChar char="‒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两面绒面结构，双面受光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5886" lvl="1" indent="-325898" eaLnBrk="1" hangingPunct="1">
              <a:spcBef>
                <a:spcPts val="684"/>
              </a:spcBef>
              <a:buFont typeface="Arial" panose="020B0604020202020204" pitchFamily="34" charset="0"/>
              <a:buChar char="‒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双面全钝化结构，正面硼扩散形成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结，背面离子注入形成背电场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eaLnBrk="1" hangingPunct="1">
              <a:spcBef>
                <a:spcPts val="684"/>
              </a:spcBef>
              <a:buFont typeface="Arial" panose="020B0604020202020204" pitchFamily="34" charset="0"/>
              <a:buNone/>
              <a:defRPr/>
            </a:pP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eaLnBrk="1" hangingPunct="1">
              <a:spcBef>
                <a:spcPts val="684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电池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5886" lvl="1" indent="-325898" eaLnBrk="1" hangingPunct="1">
              <a:spcBef>
                <a:spcPts val="684"/>
              </a:spcBef>
              <a:buFont typeface="Arial" panose="020B0604020202020204" pitchFamily="34" charset="0"/>
              <a:buChar char="‒"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型材料体寿命高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，无光致衰减，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效率高于常规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型单晶，更高的电池电性能良率，目前产业化效率在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20%~21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5886" lvl="1" indent="-325898" eaLnBrk="1" hangingPunct="1">
              <a:spcBef>
                <a:spcPts val="684"/>
              </a:spcBef>
              <a:buFont typeface="Arial" panose="020B0604020202020204" pitchFamily="34" charset="0"/>
              <a:buChar char="‒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双面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均可受光，系统工作状况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下组件实际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发电性能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10%-30%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64" name="组合 5"/>
          <p:cNvGrpSpPr>
            <a:grpSpLocks/>
          </p:cNvGrpSpPr>
          <p:nvPr/>
        </p:nvGrpSpPr>
        <p:grpSpPr bwMode="auto">
          <a:xfrm>
            <a:off x="4984750" y="1389063"/>
            <a:ext cx="5832475" cy="2752725"/>
            <a:chOff x="428725" y="3860446"/>
            <a:chExt cx="5151667" cy="2164668"/>
          </a:xfrm>
        </p:grpSpPr>
        <p:grpSp>
          <p:nvGrpSpPr>
            <p:cNvPr id="40967" name="组合 52"/>
            <p:cNvGrpSpPr>
              <a:grpSpLocks/>
            </p:cNvGrpSpPr>
            <p:nvPr/>
          </p:nvGrpSpPr>
          <p:grpSpPr bwMode="auto">
            <a:xfrm>
              <a:off x="428725" y="3860446"/>
              <a:ext cx="5151667" cy="1666041"/>
              <a:chOff x="4857752" y="2928933"/>
              <a:chExt cx="6136359" cy="2918994"/>
            </a:xfrm>
          </p:grpSpPr>
          <p:sp>
            <p:nvSpPr>
              <p:cNvPr id="10" name="矩形 14"/>
              <p:cNvSpPr/>
              <p:nvPr/>
            </p:nvSpPr>
            <p:spPr>
              <a:xfrm>
                <a:off x="4857752" y="3428999"/>
                <a:ext cx="3643338" cy="291710"/>
              </a:xfrm>
              <a:prstGeom prst="rect">
                <a:avLst/>
              </a:prstGeom>
              <a:solidFill>
                <a:srgbClr val="B9E0E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bliqueTopRight"/>
                <a:lightRig rig="threePt" dir="t"/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1" name="矩形 15"/>
              <p:cNvSpPr/>
              <p:nvPr/>
            </p:nvSpPr>
            <p:spPr>
              <a:xfrm>
                <a:off x="4857752" y="3720709"/>
                <a:ext cx="3643338" cy="1143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bliqueTopRight"/>
                <a:lightRig rig="threePt" dir="t"/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3" name="矩形 16"/>
              <p:cNvSpPr/>
              <p:nvPr/>
            </p:nvSpPr>
            <p:spPr>
              <a:xfrm>
                <a:off x="4857752" y="4792279"/>
                <a:ext cx="3643338" cy="279794"/>
              </a:xfrm>
              <a:prstGeom prst="rect">
                <a:avLst/>
              </a:prstGeom>
              <a:solidFill>
                <a:srgbClr val="B9E0E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bliqueTopRight"/>
                <a:lightRig rig="threePt" dir="t"/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4" name="矩形 17"/>
              <p:cNvSpPr/>
              <p:nvPr/>
            </p:nvSpPr>
            <p:spPr>
              <a:xfrm>
                <a:off x="5143504" y="4220775"/>
                <a:ext cx="1357322" cy="1428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bliqueTopRight"/>
                <a:lightRig rig="threePt" dir="t"/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5" name="矩形 18"/>
              <p:cNvSpPr/>
              <p:nvPr/>
            </p:nvSpPr>
            <p:spPr>
              <a:xfrm>
                <a:off x="6858016" y="4220775"/>
                <a:ext cx="1357322" cy="1428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bliqueTopRight"/>
                <a:lightRig rig="threePt" dir="t"/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40974" name="TextBox 18"/>
              <p:cNvSpPr txBox="1">
                <a:spLocks noChangeArrowheads="1"/>
              </p:cNvSpPr>
              <p:nvPr/>
            </p:nvSpPr>
            <p:spPr bwMode="auto">
              <a:xfrm>
                <a:off x="8437224" y="4625664"/>
                <a:ext cx="2556887" cy="80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Glass/Transparent backing sheet</a:t>
                </a:r>
                <a:endParaRPr lang="zh-CN" altLang="en-US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0975" name="TextBox 18"/>
              <p:cNvSpPr txBox="1">
                <a:spLocks noChangeArrowheads="1"/>
              </p:cNvSpPr>
              <p:nvPr/>
            </p:nvSpPr>
            <p:spPr bwMode="auto">
              <a:xfrm>
                <a:off x="8465557" y="3633248"/>
                <a:ext cx="2377039" cy="805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ja-JP" sz="1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N-PER</a:t>
                </a:r>
                <a:r>
                  <a:rPr lang="en-US" altLang="zh-CN" sz="1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C</a:t>
                </a:r>
                <a:endParaRPr lang="en-US" altLang="ja-JP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ja-JP" sz="1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(Bifacial</a:t>
                </a:r>
                <a:r>
                  <a:rPr lang="ja-JP" altLang="en-US" sz="1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</a:rPr>
                  <a:t>）</a:t>
                </a:r>
                <a:endParaRPr lang="zh-CN" altLang="en-US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8" name="下箭头 22"/>
              <p:cNvSpPr/>
              <p:nvPr/>
            </p:nvSpPr>
            <p:spPr bwMode="auto">
              <a:xfrm>
                <a:off x="6429388" y="2928933"/>
                <a:ext cx="428625" cy="1000132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9" name="下箭头 23"/>
              <p:cNvSpPr/>
              <p:nvPr/>
            </p:nvSpPr>
            <p:spPr bwMode="auto">
              <a:xfrm>
                <a:off x="5500694" y="2928933"/>
                <a:ext cx="428625" cy="1000132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0" name="下箭头 24"/>
              <p:cNvSpPr/>
              <p:nvPr/>
            </p:nvSpPr>
            <p:spPr bwMode="auto">
              <a:xfrm>
                <a:off x="7358082" y="2928933"/>
                <a:ext cx="428625" cy="1000132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1" name="下箭头 25"/>
              <p:cNvSpPr/>
              <p:nvPr/>
            </p:nvSpPr>
            <p:spPr bwMode="auto">
              <a:xfrm rot="10800000">
                <a:off x="6429388" y="4847794"/>
                <a:ext cx="428625" cy="1000133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2" name="下箭头 26"/>
              <p:cNvSpPr/>
              <p:nvPr/>
            </p:nvSpPr>
            <p:spPr bwMode="auto">
              <a:xfrm rot="10800000">
                <a:off x="5500694" y="4826281"/>
                <a:ext cx="428625" cy="1000133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3" name="下箭头 27"/>
              <p:cNvSpPr/>
              <p:nvPr/>
            </p:nvSpPr>
            <p:spPr bwMode="auto">
              <a:xfrm rot="10800000">
                <a:off x="7358082" y="4826281"/>
                <a:ext cx="428625" cy="1000133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Hans" altLang="en-US" sz="1600" b="1" dirty="0">
                  <a:solidFill>
                    <a:srgbClr val="4A3D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40968" name="TextBox 8"/>
            <p:cNvSpPr txBox="1">
              <a:spLocks noChangeArrowheads="1"/>
            </p:cNvSpPr>
            <p:nvPr/>
          </p:nvSpPr>
          <p:spPr bwMode="auto">
            <a:xfrm>
              <a:off x="1326627" y="5661981"/>
              <a:ext cx="2091337" cy="36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组件结构</a:t>
              </a:r>
            </a:p>
          </p:txBody>
        </p:sp>
      </p:grpSp>
      <p:cxnSp>
        <p:nvCxnSpPr>
          <p:cNvPr id="25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矩形 25"/>
          <p:cNvSpPr/>
          <p:nvPr/>
        </p:nvSpPr>
        <p:spPr>
          <a:xfrm>
            <a:off x="303758" y="257636"/>
            <a:ext cx="7464899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N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型双面电池 </a:t>
            </a:r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—— </a:t>
            </a:r>
            <a:r>
              <a:rPr lang="zh-CN" altLang="en-US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提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效，高可靠</a:t>
            </a:r>
            <a:endParaRPr lang="zh-CN" altLang="en-US" sz="2805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879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1908175"/>
            <a:ext cx="404812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843" name="组合 16"/>
          <p:cNvGrpSpPr>
            <a:grpSpLocks/>
          </p:cNvGrpSpPr>
          <p:nvPr/>
        </p:nvGrpSpPr>
        <p:grpSpPr bwMode="auto">
          <a:xfrm>
            <a:off x="4979988" y="1812925"/>
            <a:ext cx="5554662" cy="4632325"/>
            <a:chOff x="4979349" y="1812647"/>
            <a:chExt cx="5555528" cy="4633074"/>
          </a:xfrm>
        </p:grpSpPr>
        <p:sp>
          <p:nvSpPr>
            <p:cNvPr id="35847" name="矩形 4"/>
            <p:cNvSpPr>
              <a:spLocks noChangeArrowheads="1"/>
            </p:cNvSpPr>
            <p:nvPr/>
          </p:nvSpPr>
          <p:spPr bwMode="auto">
            <a:xfrm>
              <a:off x="4979349" y="1812647"/>
              <a:ext cx="1977974" cy="5969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转换效率高</a:t>
              </a:r>
            </a:p>
          </p:txBody>
        </p:sp>
        <p:sp>
          <p:nvSpPr>
            <p:cNvPr id="35848" name="矩形 6"/>
            <p:cNvSpPr>
              <a:spLocks noChangeArrowheads="1"/>
            </p:cNvSpPr>
            <p:nvPr/>
          </p:nvSpPr>
          <p:spPr bwMode="auto">
            <a:xfrm>
              <a:off x="4979349" y="2719110"/>
              <a:ext cx="1977974" cy="26976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双面发电</a:t>
              </a:r>
            </a:p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温度衰减低</a:t>
              </a:r>
            </a:p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PID</a:t>
              </a:r>
            </a:p>
          </p:txBody>
        </p:sp>
        <p:sp>
          <p:nvSpPr>
            <p:cNvPr id="35849" name="矩形 6"/>
            <p:cNvSpPr>
              <a:spLocks noChangeArrowheads="1"/>
            </p:cNvSpPr>
            <p:nvPr/>
          </p:nvSpPr>
          <p:spPr bwMode="auto">
            <a:xfrm>
              <a:off x="5011697" y="5848821"/>
              <a:ext cx="1945628" cy="5969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℃低温工艺</a:t>
              </a:r>
            </a:p>
          </p:txBody>
        </p:sp>
        <p:sp>
          <p:nvSpPr>
            <p:cNvPr id="35850" name="右箭头 7"/>
            <p:cNvSpPr>
              <a:spLocks noChangeArrowheads="1"/>
            </p:cNvSpPr>
            <p:nvPr/>
          </p:nvSpPr>
          <p:spPr bwMode="auto">
            <a:xfrm>
              <a:off x="7228092" y="1961872"/>
              <a:ext cx="720000" cy="298450"/>
            </a:xfrm>
            <a:prstGeom prst="rightArrow">
              <a:avLst>
                <a:gd name="adj1" fmla="val 50000"/>
                <a:gd name="adj2" fmla="val 4996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1" name="矩形 8"/>
            <p:cNvSpPr>
              <a:spLocks noChangeArrowheads="1"/>
            </p:cNvSpPr>
            <p:nvPr/>
          </p:nvSpPr>
          <p:spPr bwMode="auto">
            <a:xfrm>
              <a:off x="8086557" y="1833284"/>
              <a:ext cx="2437207" cy="5969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电池转换效率</a:t>
              </a: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23%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2" name="矩形 10"/>
            <p:cNvSpPr>
              <a:spLocks noChangeArrowheads="1"/>
            </p:cNvSpPr>
            <p:nvPr/>
          </p:nvSpPr>
          <p:spPr bwMode="auto">
            <a:xfrm>
              <a:off x="8108782" y="2719109"/>
              <a:ext cx="2420113" cy="26976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同功率情况下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发电量更高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多发电</a:t>
              </a: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endPara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3" name="右箭头 10"/>
            <p:cNvSpPr>
              <a:spLocks noChangeArrowheads="1"/>
            </p:cNvSpPr>
            <p:nvPr/>
          </p:nvSpPr>
          <p:spPr bwMode="auto">
            <a:xfrm>
              <a:off x="7228092" y="3835952"/>
              <a:ext cx="720000" cy="243126"/>
            </a:xfrm>
            <a:prstGeom prst="rightArrow">
              <a:avLst>
                <a:gd name="adj1" fmla="val 50000"/>
                <a:gd name="adj2" fmla="val 4997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4" name="矩形 11"/>
            <p:cNvSpPr>
              <a:spLocks noChangeArrowheads="1"/>
            </p:cNvSpPr>
            <p:nvPr/>
          </p:nvSpPr>
          <p:spPr bwMode="auto">
            <a:xfrm>
              <a:off x="8097670" y="5848820"/>
              <a:ext cx="2437207" cy="5969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降低生产能耗</a:t>
              </a:r>
            </a:p>
          </p:txBody>
        </p:sp>
        <p:sp>
          <p:nvSpPr>
            <p:cNvPr id="35855" name="右箭头 12"/>
            <p:cNvSpPr>
              <a:spLocks noChangeArrowheads="1"/>
            </p:cNvSpPr>
            <p:nvPr/>
          </p:nvSpPr>
          <p:spPr bwMode="auto">
            <a:xfrm>
              <a:off x="7215392" y="5998046"/>
              <a:ext cx="720000" cy="298450"/>
            </a:xfrm>
            <a:prstGeom prst="rightArrow">
              <a:avLst>
                <a:gd name="adj1" fmla="val 50000"/>
                <a:gd name="adj2" fmla="val 4996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44" name="TextBox 14"/>
          <p:cNvSpPr txBox="1">
            <a:spLocks noChangeArrowheads="1"/>
          </p:cNvSpPr>
          <p:nvPr/>
        </p:nvSpPr>
        <p:spPr bwMode="auto">
          <a:xfrm>
            <a:off x="303213" y="4405313"/>
            <a:ext cx="4498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型单晶硅片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双面使用本征非晶硅薄膜钝化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正面使用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型非晶硅形成异质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P-N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薄膜形成导电和减反层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20"/>
          <p:cNvCxnSpPr>
            <a:cxnSpLocks noChangeShapeType="1"/>
          </p:cNvCxnSpPr>
          <p:nvPr/>
        </p:nvCxnSpPr>
        <p:spPr bwMode="auto">
          <a:xfrm>
            <a:off x="0" y="1045121"/>
            <a:ext cx="10688638" cy="0"/>
          </a:xfrm>
          <a:prstGeom prst="lin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17"/>
          <p:cNvSpPr/>
          <p:nvPr/>
        </p:nvSpPr>
        <p:spPr>
          <a:xfrm>
            <a:off x="303759" y="257636"/>
            <a:ext cx="7992888" cy="715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9483"/>
            <a:r>
              <a:rPr lang="en-US" altLang="zh-CN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HJT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异质结电池</a:t>
            </a:r>
            <a:r>
              <a:rPr lang="en-US" altLang="zh-CN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 —— </a:t>
            </a:r>
            <a:r>
              <a:rPr lang="zh-CN" altLang="en-US" sz="2805" b="1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提效，高</a:t>
            </a:r>
            <a:r>
              <a:rPr lang="zh-CN" altLang="en-US" sz="2805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可靠</a:t>
            </a:r>
          </a:p>
        </p:txBody>
      </p:sp>
    </p:spTree>
    <p:extLst>
      <p:ext uri="{BB962C8B-B14F-4D97-AF65-F5344CB8AC3E}">
        <p14:creationId xmlns:p14="http://schemas.microsoft.com/office/powerpoint/2010/main" val="41580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Pages>0</Pages>
  <Words>1138</Words>
  <Characters>0</Characters>
  <Application>Microsoft Office PowerPoint</Application>
  <DocSecurity>0</DocSecurity>
  <PresentationFormat>自定义</PresentationFormat>
  <Lines>0</Lines>
  <Paragraphs>175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1_自定义设计方案</vt:lpstr>
      <vt:lpstr>3_自定义设计方案</vt:lpstr>
      <vt:lpstr>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Carmen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of the Presentation</dc:title>
  <dc:creator>GCL</dc:creator>
  <cp:lastModifiedBy>huhuiming 胡惠明</cp:lastModifiedBy>
  <cp:revision>190</cp:revision>
  <dcterms:created xsi:type="dcterms:W3CDTF">2016-01-04T06:47:52Z</dcterms:created>
  <dcterms:modified xsi:type="dcterms:W3CDTF">2016-09-08T02:44:10Z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