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8" r:id="rId2"/>
    <p:sldMasterId id="2147483803" r:id="rId3"/>
    <p:sldMasterId id="2147483818" r:id="rId4"/>
    <p:sldMasterId id="2147483834" r:id="rId5"/>
    <p:sldMasterId id="2147483838" r:id="rId6"/>
    <p:sldMasterId id="2147483841" r:id="rId7"/>
    <p:sldMasterId id="2147483856" r:id="rId8"/>
    <p:sldMasterId id="2147483869" r:id="rId9"/>
  </p:sldMasterIdLst>
  <p:notesMasterIdLst>
    <p:notesMasterId r:id="rId33"/>
  </p:notesMasterIdLst>
  <p:sldIdLst>
    <p:sldId id="411" r:id="rId10"/>
    <p:sldId id="433" r:id="rId11"/>
    <p:sldId id="434" r:id="rId12"/>
    <p:sldId id="435" r:id="rId13"/>
    <p:sldId id="437" r:id="rId14"/>
    <p:sldId id="428" r:id="rId15"/>
    <p:sldId id="412" r:id="rId16"/>
    <p:sldId id="429" r:id="rId17"/>
    <p:sldId id="415" r:id="rId18"/>
    <p:sldId id="414" r:id="rId19"/>
    <p:sldId id="417" r:id="rId20"/>
    <p:sldId id="409" r:id="rId21"/>
    <p:sldId id="410" r:id="rId22"/>
    <p:sldId id="426" r:id="rId23"/>
    <p:sldId id="421" r:id="rId24"/>
    <p:sldId id="425" r:id="rId25"/>
    <p:sldId id="424" r:id="rId26"/>
    <p:sldId id="423" r:id="rId27"/>
    <p:sldId id="431" r:id="rId28"/>
    <p:sldId id="432" r:id="rId29"/>
    <p:sldId id="430" r:id="rId30"/>
    <p:sldId id="436" r:id="rId31"/>
    <p:sldId id="427" r:id="rId32"/>
  </p:sldIdLst>
  <p:sldSz cx="9906000" cy="6858000" type="A4"/>
  <p:notesSz cx="7010400" cy="9296400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43C"/>
    <a:srgbClr val="38E0E8"/>
    <a:srgbClr val="18DDF8"/>
    <a:srgbClr val="72E072"/>
    <a:srgbClr val="00FFFF"/>
    <a:srgbClr val="FFFFFF"/>
    <a:srgbClr val="CC3300"/>
    <a:srgbClr val="FF0066"/>
    <a:srgbClr val="FFFF99"/>
    <a:srgbClr val="ECEA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8887" autoAdjust="0"/>
  </p:normalViewPr>
  <p:slideViewPr>
    <p:cSldViewPr>
      <p:cViewPr>
        <p:scale>
          <a:sx n="70" d="100"/>
          <a:sy n="70" d="100"/>
        </p:scale>
        <p:origin x="-1068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2.xml"/><Relationship Id="rId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aijf\Cybrid\&#25216;&#26415;&#25903;&#25345;\&#35797;&#39564;&#25253;&#21578;\for%20CSI&#20132;&#27969;\&#21103;&#26412;ZBL%20&#21407;&#26448;&#26009;&#25968;&#25454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aijf\Cybrid\&#25216;&#26415;&#25903;&#25345;\&#35797;&#39564;&#25253;&#21578;\&#21453;&#23556;&#29575;&#36879;&#23556;&#29575;\KPf205A%20&#39640;&#21453;%20280-1100nm&#21453;&#23556;&#29575;%20&#20004;&#27425;&#39640;&#21453;&#21151;&#29575;&#23545;&#27604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aijf\Cybrid\&#25216;&#26415;&#25903;&#25345;\&#35797;&#39564;&#25253;&#21578;\&#21453;&#23556;&#29575;&#36879;&#23556;&#29575;\KPf205A%20&#39640;&#21453;%20280-1100nm&#21453;&#23556;&#29575;%20&#20004;&#27425;&#39640;&#21453;&#21151;&#29575;&#23545;&#27604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ijf\Cybrid\&#25216;&#26415;&#25903;&#25345;\&#35797;&#39564;&#25253;&#21578;\&#32972;&#26495;+EVA&#36879;&#27700;&#29575;&#27979;&#35797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ijf\Desktop\&#21103;&#26412;&#22996;&#25176;&#27979;&#35797;&#25253;&#21578;&#20070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591063518077153"/>
          <c:y val="6.5958975233450998E-2"/>
          <c:w val="0.64452815305302802"/>
          <c:h val="0.80158382729843292"/>
        </c:manualLayout>
      </c:layout>
      <c:lineChart>
        <c:grouping val="standard"/>
        <c:ser>
          <c:idx val="1"/>
          <c:order val="0"/>
          <c:tx>
            <c:strRef>
              <c:f>'裕兴南洋东方PCT48 60h数据'!$L$18</c:f>
              <c:strCache>
                <c:ptCount val="1"/>
                <c:pt idx="0">
                  <c:v>Power Gain(Poly)</c:v>
                </c:pt>
              </c:strCache>
            </c:strRef>
          </c:tx>
          <c:marker>
            <c:symbol val="circle"/>
            <c:size val="7"/>
          </c:marker>
          <c:cat>
            <c:numRef>
              <c:f>'裕兴南洋东方PCT48 60h数据'!$K$19:$K$23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0.5</c:v>
                </c:pt>
                <c:pt idx="3">
                  <c:v>0.8</c:v>
                </c:pt>
                <c:pt idx="4">
                  <c:v>0.9</c:v>
                </c:pt>
              </c:numCache>
            </c:numRef>
          </c:cat>
          <c:val>
            <c:numRef>
              <c:f>'裕兴南洋东方PCT48 60h数据'!$L$19:$L$23</c:f>
              <c:numCache>
                <c:formatCode>General</c:formatCode>
                <c:ptCount val="5"/>
                <c:pt idx="0">
                  <c:v>0.29000000000000031</c:v>
                </c:pt>
                <c:pt idx="1">
                  <c:v>0.58000000000000063</c:v>
                </c:pt>
                <c:pt idx="2">
                  <c:v>1.45</c:v>
                </c:pt>
                <c:pt idx="3">
                  <c:v>2.3099999999999987</c:v>
                </c:pt>
                <c:pt idx="4">
                  <c:v>2.6</c:v>
                </c:pt>
              </c:numCache>
            </c:numRef>
          </c:val>
        </c:ser>
        <c:ser>
          <c:idx val="2"/>
          <c:order val="1"/>
          <c:tx>
            <c:strRef>
              <c:f>'裕兴南洋东方PCT48 60h数据'!$M$18</c:f>
              <c:strCache>
                <c:ptCount val="1"/>
                <c:pt idx="0">
                  <c:v>Power Gain(Mono)</c:v>
                </c:pt>
              </c:strCache>
            </c:strRef>
          </c:tx>
          <c:marker>
            <c:symbol val="circle"/>
            <c:size val="7"/>
          </c:marker>
          <c:cat>
            <c:numRef>
              <c:f>'裕兴南洋东方PCT48 60h数据'!$K$19:$K$23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0.5</c:v>
                </c:pt>
                <c:pt idx="3">
                  <c:v>0.8</c:v>
                </c:pt>
                <c:pt idx="4">
                  <c:v>0.9</c:v>
                </c:pt>
              </c:numCache>
            </c:numRef>
          </c:cat>
          <c:val>
            <c:numRef>
              <c:f>'裕兴南洋东方PCT48 60h数据'!$M$19:$M$23</c:f>
              <c:numCache>
                <c:formatCode>General</c:formatCode>
                <c:ptCount val="5"/>
                <c:pt idx="0">
                  <c:v>0.49000000000000032</c:v>
                </c:pt>
                <c:pt idx="1">
                  <c:v>0.99</c:v>
                </c:pt>
                <c:pt idx="2">
                  <c:v>2.4699999999999998</c:v>
                </c:pt>
                <c:pt idx="3">
                  <c:v>3.9499999999999997</c:v>
                </c:pt>
                <c:pt idx="4">
                  <c:v>4.4400000000000004</c:v>
                </c:pt>
              </c:numCache>
            </c:numRef>
          </c:val>
        </c:ser>
        <c:marker val="1"/>
        <c:axId val="282475520"/>
        <c:axId val="282522368"/>
      </c:lineChart>
      <c:catAx>
        <c:axId val="282475520"/>
        <c:scaling>
          <c:orientation val="minMax"/>
        </c:scaling>
        <c:axPos val="b"/>
        <c:numFmt formatCode="0%" sourceLinked="1"/>
        <c:tickLblPos val="nextTo"/>
        <c:spPr>
          <a:ln w="22225">
            <a:solidFill>
              <a:srgbClr val="000000">
                <a:lumMod val="65000"/>
                <a:lumOff val="35000"/>
              </a:srgbClr>
            </a:solidFill>
          </a:ln>
        </c:spPr>
        <c:txPr>
          <a:bodyPr/>
          <a:lstStyle/>
          <a:p>
            <a:pPr>
              <a:defRPr sz="1200" b="1"/>
            </a:pPr>
            <a:endParaRPr lang="zh-CN"/>
          </a:p>
        </c:txPr>
        <c:crossAx val="282522368"/>
        <c:crosses val="autoZero"/>
        <c:auto val="1"/>
        <c:lblAlgn val="ctr"/>
        <c:lblOffset val="100"/>
      </c:catAx>
      <c:valAx>
        <c:axId val="282522368"/>
        <c:scaling>
          <c:orientation val="minMax"/>
        </c:scaling>
        <c:axPos val="l"/>
        <c:majorGridlines/>
        <c:numFmt formatCode="#,##0.0_);[Red]\(#,##0.0\)" sourceLinked="0"/>
        <c:tickLblPos val="nextTo"/>
        <c:spPr>
          <a:ln w="22225">
            <a:solidFill>
              <a:srgbClr val="000000">
                <a:lumMod val="65000"/>
                <a:lumOff val="35000"/>
              </a:srgbClr>
            </a:solidFill>
          </a:ln>
        </c:spPr>
        <c:txPr>
          <a:bodyPr/>
          <a:lstStyle/>
          <a:p>
            <a:pPr>
              <a:defRPr sz="1200" b="1"/>
            </a:pPr>
            <a:endParaRPr lang="zh-CN"/>
          </a:p>
        </c:txPr>
        <c:crossAx val="28247552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10815879899070587"/>
          <c:y val="0.10084128894985861"/>
          <c:w val="0.39157281668294258"/>
          <c:h val="0.20961428091491924"/>
        </c:manualLayout>
      </c:layout>
      <c:txPr>
        <a:bodyPr/>
        <a:lstStyle/>
        <a:p>
          <a:pPr>
            <a:defRPr sz="1200" b="1"/>
          </a:pPr>
          <a:endParaRPr lang="zh-CN"/>
        </a:p>
      </c:txPr>
    </c:legend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1"/>
          <c:order val="0"/>
          <c:tx>
            <c:strRef>
              <c:f>'KPK-TPT-KPf'!$B$7</c:f>
              <c:strCache>
                <c:ptCount val="1"/>
                <c:pt idx="0">
                  <c:v>KPK</c:v>
                </c:pt>
              </c:strCache>
            </c:strRef>
          </c:tx>
          <c:spPr>
            <a:ln w="38100">
              <a:solidFill>
                <a:srgbClr val="009999"/>
              </a:solidFill>
            </a:ln>
          </c:spPr>
          <c:marker>
            <c:symbol val="none"/>
          </c:marker>
          <c:cat>
            <c:numRef>
              <c:f>'KPK-TPT-KPf'!$A$8:$A$608</c:f>
              <c:numCache>
                <c:formatCode>General</c:formatCode>
                <c:ptCount val="6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  <c:pt idx="401">
                  <c:v>801</c:v>
                </c:pt>
                <c:pt idx="402">
                  <c:v>802</c:v>
                </c:pt>
                <c:pt idx="403">
                  <c:v>803</c:v>
                </c:pt>
                <c:pt idx="404">
                  <c:v>804</c:v>
                </c:pt>
                <c:pt idx="405">
                  <c:v>805</c:v>
                </c:pt>
                <c:pt idx="406">
                  <c:v>806</c:v>
                </c:pt>
                <c:pt idx="407">
                  <c:v>807</c:v>
                </c:pt>
                <c:pt idx="408">
                  <c:v>808</c:v>
                </c:pt>
                <c:pt idx="409">
                  <c:v>809</c:v>
                </c:pt>
                <c:pt idx="410">
                  <c:v>810</c:v>
                </c:pt>
                <c:pt idx="411">
                  <c:v>811</c:v>
                </c:pt>
                <c:pt idx="412">
                  <c:v>812</c:v>
                </c:pt>
                <c:pt idx="413">
                  <c:v>813</c:v>
                </c:pt>
                <c:pt idx="414">
                  <c:v>814</c:v>
                </c:pt>
                <c:pt idx="415">
                  <c:v>815</c:v>
                </c:pt>
                <c:pt idx="416">
                  <c:v>816</c:v>
                </c:pt>
                <c:pt idx="417">
                  <c:v>817</c:v>
                </c:pt>
                <c:pt idx="418">
                  <c:v>818</c:v>
                </c:pt>
                <c:pt idx="419">
                  <c:v>819</c:v>
                </c:pt>
                <c:pt idx="420">
                  <c:v>820</c:v>
                </c:pt>
                <c:pt idx="421">
                  <c:v>821</c:v>
                </c:pt>
                <c:pt idx="422">
                  <c:v>822</c:v>
                </c:pt>
                <c:pt idx="423">
                  <c:v>823</c:v>
                </c:pt>
                <c:pt idx="424">
                  <c:v>824</c:v>
                </c:pt>
                <c:pt idx="425">
                  <c:v>825</c:v>
                </c:pt>
                <c:pt idx="426">
                  <c:v>826</c:v>
                </c:pt>
                <c:pt idx="427">
                  <c:v>827</c:v>
                </c:pt>
                <c:pt idx="428">
                  <c:v>828</c:v>
                </c:pt>
                <c:pt idx="429">
                  <c:v>829</c:v>
                </c:pt>
                <c:pt idx="430">
                  <c:v>830</c:v>
                </c:pt>
                <c:pt idx="431">
                  <c:v>831</c:v>
                </c:pt>
                <c:pt idx="432">
                  <c:v>832</c:v>
                </c:pt>
                <c:pt idx="433">
                  <c:v>833</c:v>
                </c:pt>
                <c:pt idx="434">
                  <c:v>834</c:v>
                </c:pt>
                <c:pt idx="435">
                  <c:v>835</c:v>
                </c:pt>
                <c:pt idx="436">
                  <c:v>836</c:v>
                </c:pt>
                <c:pt idx="437">
                  <c:v>837</c:v>
                </c:pt>
                <c:pt idx="438">
                  <c:v>838</c:v>
                </c:pt>
                <c:pt idx="439">
                  <c:v>839</c:v>
                </c:pt>
                <c:pt idx="440">
                  <c:v>840</c:v>
                </c:pt>
                <c:pt idx="441">
                  <c:v>841</c:v>
                </c:pt>
                <c:pt idx="442">
                  <c:v>842</c:v>
                </c:pt>
                <c:pt idx="443">
                  <c:v>843</c:v>
                </c:pt>
                <c:pt idx="444">
                  <c:v>844</c:v>
                </c:pt>
                <c:pt idx="445">
                  <c:v>845</c:v>
                </c:pt>
                <c:pt idx="446">
                  <c:v>846</c:v>
                </c:pt>
                <c:pt idx="447">
                  <c:v>847</c:v>
                </c:pt>
                <c:pt idx="448">
                  <c:v>848</c:v>
                </c:pt>
                <c:pt idx="449">
                  <c:v>849</c:v>
                </c:pt>
                <c:pt idx="450">
                  <c:v>850</c:v>
                </c:pt>
                <c:pt idx="451">
                  <c:v>851</c:v>
                </c:pt>
                <c:pt idx="452">
                  <c:v>852</c:v>
                </c:pt>
                <c:pt idx="453">
                  <c:v>853</c:v>
                </c:pt>
                <c:pt idx="454">
                  <c:v>854</c:v>
                </c:pt>
                <c:pt idx="455">
                  <c:v>855</c:v>
                </c:pt>
                <c:pt idx="456">
                  <c:v>856</c:v>
                </c:pt>
                <c:pt idx="457">
                  <c:v>857</c:v>
                </c:pt>
                <c:pt idx="458">
                  <c:v>858</c:v>
                </c:pt>
                <c:pt idx="459">
                  <c:v>859</c:v>
                </c:pt>
                <c:pt idx="460">
                  <c:v>860</c:v>
                </c:pt>
                <c:pt idx="461">
                  <c:v>861</c:v>
                </c:pt>
                <c:pt idx="462">
                  <c:v>862</c:v>
                </c:pt>
                <c:pt idx="463">
                  <c:v>863</c:v>
                </c:pt>
                <c:pt idx="464">
                  <c:v>864</c:v>
                </c:pt>
                <c:pt idx="465">
                  <c:v>865</c:v>
                </c:pt>
                <c:pt idx="466">
                  <c:v>866</c:v>
                </c:pt>
                <c:pt idx="467">
                  <c:v>867</c:v>
                </c:pt>
                <c:pt idx="468">
                  <c:v>868</c:v>
                </c:pt>
                <c:pt idx="469">
                  <c:v>869</c:v>
                </c:pt>
                <c:pt idx="470">
                  <c:v>870</c:v>
                </c:pt>
                <c:pt idx="471">
                  <c:v>871</c:v>
                </c:pt>
                <c:pt idx="472">
                  <c:v>872</c:v>
                </c:pt>
                <c:pt idx="473">
                  <c:v>873</c:v>
                </c:pt>
                <c:pt idx="474">
                  <c:v>874</c:v>
                </c:pt>
                <c:pt idx="475">
                  <c:v>875</c:v>
                </c:pt>
                <c:pt idx="476">
                  <c:v>876</c:v>
                </c:pt>
                <c:pt idx="477">
                  <c:v>877</c:v>
                </c:pt>
                <c:pt idx="478">
                  <c:v>878</c:v>
                </c:pt>
                <c:pt idx="479">
                  <c:v>879</c:v>
                </c:pt>
                <c:pt idx="480">
                  <c:v>880</c:v>
                </c:pt>
                <c:pt idx="481">
                  <c:v>881</c:v>
                </c:pt>
                <c:pt idx="482">
                  <c:v>882</c:v>
                </c:pt>
                <c:pt idx="483">
                  <c:v>883</c:v>
                </c:pt>
                <c:pt idx="484">
                  <c:v>884</c:v>
                </c:pt>
                <c:pt idx="485">
                  <c:v>885</c:v>
                </c:pt>
                <c:pt idx="486">
                  <c:v>886</c:v>
                </c:pt>
                <c:pt idx="487">
                  <c:v>887</c:v>
                </c:pt>
                <c:pt idx="488">
                  <c:v>888</c:v>
                </c:pt>
                <c:pt idx="489">
                  <c:v>889</c:v>
                </c:pt>
                <c:pt idx="490">
                  <c:v>890</c:v>
                </c:pt>
                <c:pt idx="491">
                  <c:v>891</c:v>
                </c:pt>
                <c:pt idx="492">
                  <c:v>892</c:v>
                </c:pt>
                <c:pt idx="493">
                  <c:v>893</c:v>
                </c:pt>
                <c:pt idx="494">
                  <c:v>894</c:v>
                </c:pt>
                <c:pt idx="495">
                  <c:v>895</c:v>
                </c:pt>
                <c:pt idx="496">
                  <c:v>896</c:v>
                </c:pt>
                <c:pt idx="497">
                  <c:v>897</c:v>
                </c:pt>
                <c:pt idx="498">
                  <c:v>898</c:v>
                </c:pt>
                <c:pt idx="499">
                  <c:v>899</c:v>
                </c:pt>
                <c:pt idx="500">
                  <c:v>900</c:v>
                </c:pt>
                <c:pt idx="501">
                  <c:v>901</c:v>
                </c:pt>
                <c:pt idx="502">
                  <c:v>902</c:v>
                </c:pt>
                <c:pt idx="503">
                  <c:v>903</c:v>
                </c:pt>
                <c:pt idx="504">
                  <c:v>904</c:v>
                </c:pt>
                <c:pt idx="505">
                  <c:v>905</c:v>
                </c:pt>
                <c:pt idx="506">
                  <c:v>906</c:v>
                </c:pt>
                <c:pt idx="507">
                  <c:v>907</c:v>
                </c:pt>
                <c:pt idx="508">
                  <c:v>908</c:v>
                </c:pt>
                <c:pt idx="509">
                  <c:v>909</c:v>
                </c:pt>
                <c:pt idx="510">
                  <c:v>910</c:v>
                </c:pt>
                <c:pt idx="511">
                  <c:v>911</c:v>
                </c:pt>
                <c:pt idx="512">
                  <c:v>912</c:v>
                </c:pt>
                <c:pt idx="513">
                  <c:v>913</c:v>
                </c:pt>
                <c:pt idx="514">
                  <c:v>914</c:v>
                </c:pt>
                <c:pt idx="515">
                  <c:v>915</c:v>
                </c:pt>
                <c:pt idx="516">
                  <c:v>916</c:v>
                </c:pt>
                <c:pt idx="517">
                  <c:v>917</c:v>
                </c:pt>
                <c:pt idx="518">
                  <c:v>918</c:v>
                </c:pt>
                <c:pt idx="519">
                  <c:v>919</c:v>
                </c:pt>
                <c:pt idx="520">
                  <c:v>920</c:v>
                </c:pt>
                <c:pt idx="521">
                  <c:v>921</c:v>
                </c:pt>
                <c:pt idx="522">
                  <c:v>922</c:v>
                </c:pt>
                <c:pt idx="523">
                  <c:v>923</c:v>
                </c:pt>
                <c:pt idx="524">
                  <c:v>924</c:v>
                </c:pt>
                <c:pt idx="525">
                  <c:v>925</c:v>
                </c:pt>
                <c:pt idx="526">
                  <c:v>926</c:v>
                </c:pt>
                <c:pt idx="527">
                  <c:v>927</c:v>
                </c:pt>
                <c:pt idx="528">
                  <c:v>928</c:v>
                </c:pt>
                <c:pt idx="529">
                  <c:v>929</c:v>
                </c:pt>
                <c:pt idx="530">
                  <c:v>930</c:v>
                </c:pt>
                <c:pt idx="531">
                  <c:v>931</c:v>
                </c:pt>
                <c:pt idx="532">
                  <c:v>932</c:v>
                </c:pt>
                <c:pt idx="533">
                  <c:v>933</c:v>
                </c:pt>
                <c:pt idx="534">
                  <c:v>934</c:v>
                </c:pt>
                <c:pt idx="535">
                  <c:v>935</c:v>
                </c:pt>
                <c:pt idx="536">
                  <c:v>936</c:v>
                </c:pt>
                <c:pt idx="537">
                  <c:v>937</c:v>
                </c:pt>
                <c:pt idx="538">
                  <c:v>938</c:v>
                </c:pt>
                <c:pt idx="539">
                  <c:v>939</c:v>
                </c:pt>
                <c:pt idx="540">
                  <c:v>940</c:v>
                </c:pt>
                <c:pt idx="541">
                  <c:v>941</c:v>
                </c:pt>
                <c:pt idx="542">
                  <c:v>942</c:v>
                </c:pt>
                <c:pt idx="543">
                  <c:v>943</c:v>
                </c:pt>
                <c:pt idx="544">
                  <c:v>944</c:v>
                </c:pt>
                <c:pt idx="545">
                  <c:v>945</c:v>
                </c:pt>
                <c:pt idx="546">
                  <c:v>946</c:v>
                </c:pt>
                <c:pt idx="547">
                  <c:v>947</c:v>
                </c:pt>
                <c:pt idx="548">
                  <c:v>948</c:v>
                </c:pt>
                <c:pt idx="549">
                  <c:v>949</c:v>
                </c:pt>
                <c:pt idx="550">
                  <c:v>950</c:v>
                </c:pt>
                <c:pt idx="551">
                  <c:v>951</c:v>
                </c:pt>
                <c:pt idx="552">
                  <c:v>952</c:v>
                </c:pt>
                <c:pt idx="553">
                  <c:v>953</c:v>
                </c:pt>
                <c:pt idx="554">
                  <c:v>954</c:v>
                </c:pt>
                <c:pt idx="555">
                  <c:v>955</c:v>
                </c:pt>
                <c:pt idx="556">
                  <c:v>956</c:v>
                </c:pt>
                <c:pt idx="557">
                  <c:v>957</c:v>
                </c:pt>
                <c:pt idx="558">
                  <c:v>958</c:v>
                </c:pt>
                <c:pt idx="559">
                  <c:v>959</c:v>
                </c:pt>
                <c:pt idx="560">
                  <c:v>960</c:v>
                </c:pt>
                <c:pt idx="561">
                  <c:v>961</c:v>
                </c:pt>
                <c:pt idx="562">
                  <c:v>962</c:v>
                </c:pt>
                <c:pt idx="563">
                  <c:v>963</c:v>
                </c:pt>
                <c:pt idx="564">
                  <c:v>964</c:v>
                </c:pt>
                <c:pt idx="565">
                  <c:v>965</c:v>
                </c:pt>
                <c:pt idx="566">
                  <c:v>966</c:v>
                </c:pt>
                <c:pt idx="567">
                  <c:v>967</c:v>
                </c:pt>
                <c:pt idx="568">
                  <c:v>968</c:v>
                </c:pt>
                <c:pt idx="569">
                  <c:v>969</c:v>
                </c:pt>
                <c:pt idx="570">
                  <c:v>970</c:v>
                </c:pt>
                <c:pt idx="571">
                  <c:v>971</c:v>
                </c:pt>
                <c:pt idx="572">
                  <c:v>972</c:v>
                </c:pt>
                <c:pt idx="573">
                  <c:v>973</c:v>
                </c:pt>
                <c:pt idx="574">
                  <c:v>974</c:v>
                </c:pt>
                <c:pt idx="575">
                  <c:v>975</c:v>
                </c:pt>
                <c:pt idx="576">
                  <c:v>976</c:v>
                </c:pt>
                <c:pt idx="577">
                  <c:v>977</c:v>
                </c:pt>
                <c:pt idx="578">
                  <c:v>978</c:v>
                </c:pt>
                <c:pt idx="579">
                  <c:v>979</c:v>
                </c:pt>
                <c:pt idx="580">
                  <c:v>980</c:v>
                </c:pt>
                <c:pt idx="581">
                  <c:v>981</c:v>
                </c:pt>
                <c:pt idx="582">
                  <c:v>982</c:v>
                </c:pt>
                <c:pt idx="583">
                  <c:v>983</c:v>
                </c:pt>
                <c:pt idx="584">
                  <c:v>984</c:v>
                </c:pt>
                <c:pt idx="585">
                  <c:v>985</c:v>
                </c:pt>
                <c:pt idx="586">
                  <c:v>986</c:v>
                </c:pt>
                <c:pt idx="587">
                  <c:v>987</c:v>
                </c:pt>
                <c:pt idx="588">
                  <c:v>988</c:v>
                </c:pt>
                <c:pt idx="589">
                  <c:v>989</c:v>
                </c:pt>
                <c:pt idx="590">
                  <c:v>990</c:v>
                </c:pt>
                <c:pt idx="591">
                  <c:v>991</c:v>
                </c:pt>
                <c:pt idx="592">
                  <c:v>992</c:v>
                </c:pt>
                <c:pt idx="593">
                  <c:v>993</c:v>
                </c:pt>
                <c:pt idx="594">
                  <c:v>994</c:v>
                </c:pt>
                <c:pt idx="595">
                  <c:v>995</c:v>
                </c:pt>
                <c:pt idx="596">
                  <c:v>996</c:v>
                </c:pt>
                <c:pt idx="597">
                  <c:v>997</c:v>
                </c:pt>
                <c:pt idx="598">
                  <c:v>998</c:v>
                </c:pt>
                <c:pt idx="599">
                  <c:v>999</c:v>
                </c:pt>
                <c:pt idx="600">
                  <c:v>1000</c:v>
                </c:pt>
              </c:numCache>
            </c:numRef>
          </c:cat>
          <c:val>
            <c:numRef>
              <c:f>'KPK-TPT-KPf'!$B$8:$B$608</c:f>
              <c:numCache>
                <c:formatCode>General</c:formatCode>
                <c:ptCount val="601"/>
                <c:pt idx="0">
                  <c:v>53.7</c:v>
                </c:pt>
                <c:pt idx="1">
                  <c:v>55.9</c:v>
                </c:pt>
                <c:pt idx="2">
                  <c:v>59.1</c:v>
                </c:pt>
                <c:pt idx="3">
                  <c:v>62.2</c:v>
                </c:pt>
                <c:pt idx="4">
                  <c:v>65.400000000000006</c:v>
                </c:pt>
                <c:pt idx="5">
                  <c:v>68.5</c:v>
                </c:pt>
                <c:pt idx="6">
                  <c:v>71.400000000000006</c:v>
                </c:pt>
                <c:pt idx="7">
                  <c:v>74.3</c:v>
                </c:pt>
                <c:pt idx="8">
                  <c:v>76.900000000000006</c:v>
                </c:pt>
                <c:pt idx="9">
                  <c:v>79.400000000000006</c:v>
                </c:pt>
                <c:pt idx="10">
                  <c:v>81.599999999999994</c:v>
                </c:pt>
                <c:pt idx="11">
                  <c:v>83.6</c:v>
                </c:pt>
                <c:pt idx="12">
                  <c:v>85.3</c:v>
                </c:pt>
                <c:pt idx="13">
                  <c:v>86.9</c:v>
                </c:pt>
                <c:pt idx="14">
                  <c:v>88.1</c:v>
                </c:pt>
                <c:pt idx="15">
                  <c:v>89.2</c:v>
                </c:pt>
                <c:pt idx="16">
                  <c:v>90.1</c:v>
                </c:pt>
                <c:pt idx="17">
                  <c:v>90.8</c:v>
                </c:pt>
                <c:pt idx="18">
                  <c:v>91.5</c:v>
                </c:pt>
                <c:pt idx="19">
                  <c:v>91.9</c:v>
                </c:pt>
                <c:pt idx="20">
                  <c:v>92.3</c:v>
                </c:pt>
                <c:pt idx="21">
                  <c:v>92.6</c:v>
                </c:pt>
                <c:pt idx="22">
                  <c:v>92.9</c:v>
                </c:pt>
                <c:pt idx="23">
                  <c:v>93.1</c:v>
                </c:pt>
                <c:pt idx="24">
                  <c:v>93.2</c:v>
                </c:pt>
                <c:pt idx="25">
                  <c:v>93.3</c:v>
                </c:pt>
                <c:pt idx="26">
                  <c:v>93.4</c:v>
                </c:pt>
                <c:pt idx="27">
                  <c:v>93.5</c:v>
                </c:pt>
                <c:pt idx="28">
                  <c:v>93.6</c:v>
                </c:pt>
                <c:pt idx="29">
                  <c:v>93.6</c:v>
                </c:pt>
                <c:pt idx="30">
                  <c:v>93.7</c:v>
                </c:pt>
                <c:pt idx="31">
                  <c:v>93.7</c:v>
                </c:pt>
                <c:pt idx="32">
                  <c:v>93.7</c:v>
                </c:pt>
                <c:pt idx="33">
                  <c:v>93.8</c:v>
                </c:pt>
                <c:pt idx="34">
                  <c:v>93.8</c:v>
                </c:pt>
                <c:pt idx="35">
                  <c:v>93.8</c:v>
                </c:pt>
                <c:pt idx="36">
                  <c:v>93.8</c:v>
                </c:pt>
                <c:pt idx="37">
                  <c:v>93.8</c:v>
                </c:pt>
                <c:pt idx="38">
                  <c:v>93.8</c:v>
                </c:pt>
                <c:pt idx="39">
                  <c:v>93.8</c:v>
                </c:pt>
                <c:pt idx="40">
                  <c:v>93.8</c:v>
                </c:pt>
                <c:pt idx="41">
                  <c:v>93.8</c:v>
                </c:pt>
                <c:pt idx="42">
                  <c:v>93.8</c:v>
                </c:pt>
                <c:pt idx="43">
                  <c:v>93.8</c:v>
                </c:pt>
                <c:pt idx="44">
                  <c:v>93.8</c:v>
                </c:pt>
                <c:pt idx="45">
                  <c:v>93.8</c:v>
                </c:pt>
                <c:pt idx="46">
                  <c:v>93.8</c:v>
                </c:pt>
                <c:pt idx="47">
                  <c:v>93.8</c:v>
                </c:pt>
                <c:pt idx="48">
                  <c:v>93.8</c:v>
                </c:pt>
                <c:pt idx="49">
                  <c:v>93.8</c:v>
                </c:pt>
                <c:pt idx="50">
                  <c:v>93.8</c:v>
                </c:pt>
                <c:pt idx="51">
                  <c:v>93.8</c:v>
                </c:pt>
                <c:pt idx="52">
                  <c:v>93.8</c:v>
                </c:pt>
                <c:pt idx="53">
                  <c:v>93.8</c:v>
                </c:pt>
                <c:pt idx="54">
                  <c:v>93.8</c:v>
                </c:pt>
                <c:pt idx="55">
                  <c:v>93.8</c:v>
                </c:pt>
                <c:pt idx="56">
                  <c:v>93.8</c:v>
                </c:pt>
                <c:pt idx="57">
                  <c:v>93.8</c:v>
                </c:pt>
                <c:pt idx="58">
                  <c:v>93.8</c:v>
                </c:pt>
                <c:pt idx="59">
                  <c:v>93.8</c:v>
                </c:pt>
                <c:pt idx="60">
                  <c:v>93.8</c:v>
                </c:pt>
                <c:pt idx="61">
                  <c:v>93.8</c:v>
                </c:pt>
                <c:pt idx="62">
                  <c:v>93.8</c:v>
                </c:pt>
                <c:pt idx="63">
                  <c:v>93.8</c:v>
                </c:pt>
                <c:pt idx="64">
                  <c:v>93.8</c:v>
                </c:pt>
                <c:pt idx="65">
                  <c:v>93.8</c:v>
                </c:pt>
                <c:pt idx="66">
                  <c:v>93.8</c:v>
                </c:pt>
                <c:pt idx="67">
                  <c:v>93.8</c:v>
                </c:pt>
                <c:pt idx="68">
                  <c:v>93.8</c:v>
                </c:pt>
                <c:pt idx="69">
                  <c:v>93.8</c:v>
                </c:pt>
                <c:pt idx="70">
                  <c:v>93.8</c:v>
                </c:pt>
                <c:pt idx="71">
                  <c:v>93.7</c:v>
                </c:pt>
                <c:pt idx="72">
                  <c:v>93.7</c:v>
                </c:pt>
                <c:pt idx="73">
                  <c:v>93.7</c:v>
                </c:pt>
                <c:pt idx="74">
                  <c:v>93.7</c:v>
                </c:pt>
                <c:pt idx="75">
                  <c:v>93.7</c:v>
                </c:pt>
                <c:pt idx="76">
                  <c:v>93.7</c:v>
                </c:pt>
                <c:pt idx="77">
                  <c:v>93.6</c:v>
                </c:pt>
                <c:pt idx="78">
                  <c:v>93.6</c:v>
                </c:pt>
                <c:pt idx="79">
                  <c:v>93.6</c:v>
                </c:pt>
                <c:pt idx="80">
                  <c:v>93.6</c:v>
                </c:pt>
                <c:pt idx="81">
                  <c:v>93.6</c:v>
                </c:pt>
                <c:pt idx="82">
                  <c:v>93.6</c:v>
                </c:pt>
                <c:pt idx="83">
                  <c:v>93.5</c:v>
                </c:pt>
                <c:pt idx="84">
                  <c:v>93.5</c:v>
                </c:pt>
                <c:pt idx="85">
                  <c:v>93.5</c:v>
                </c:pt>
                <c:pt idx="86">
                  <c:v>93.5</c:v>
                </c:pt>
                <c:pt idx="87">
                  <c:v>93.5</c:v>
                </c:pt>
                <c:pt idx="88">
                  <c:v>93.5</c:v>
                </c:pt>
                <c:pt idx="89">
                  <c:v>93.4</c:v>
                </c:pt>
                <c:pt idx="90">
                  <c:v>93.4</c:v>
                </c:pt>
                <c:pt idx="91">
                  <c:v>93.4</c:v>
                </c:pt>
                <c:pt idx="92">
                  <c:v>93.4</c:v>
                </c:pt>
                <c:pt idx="93">
                  <c:v>93.4</c:v>
                </c:pt>
                <c:pt idx="94">
                  <c:v>93.4</c:v>
                </c:pt>
                <c:pt idx="95">
                  <c:v>93.4</c:v>
                </c:pt>
                <c:pt idx="96">
                  <c:v>93.3</c:v>
                </c:pt>
                <c:pt idx="97">
                  <c:v>93.3</c:v>
                </c:pt>
                <c:pt idx="98">
                  <c:v>93.3</c:v>
                </c:pt>
                <c:pt idx="99">
                  <c:v>93.3</c:v>
                </c:pt>
                <c:pt idx="100">
                  <c:v>93.3</c:v>
                </c:pt>
                <c:pt idx="101">
                  <c:v>93.3</c:v>
                </c:pt>
                <c:pt idx="102">
                  <c:v>93.3</c:v>
                </c:pt>
                <c:pt idx="103">
                  <c:v>93.2</c:v>
                </c:pt>
                <c:pt idx="104">
                  <c:v>93.2</c:v>
                </c:pt>
                <c:pt idx="105">
                  <c:v>93.2</c:v>
                </c:pt>
                <c:pt idx="106">
                  <c:v>93.2</c:v>
                </c:pt>
                <c:pt idx="107">
                  <c:v>93.2</c:v>
                </c:pt>
                <c:pt idx="108">
                  <c:v>93.2</c:v>
                </c:pt>
                <c:pt idx="109">
                  <c:v>93.1</c:v>
                </c:pt>
                <c:pt idx="110">
                  <c:v>93.1</c:v>
                </c:pt>
                <c:pt idx="111">
                  <c:v>93.1</c:v>
                </c:pt>
                <c:pt idx="112">
                  <c:v>93.1</c:v>
                </c:pt>
                <c:pt idx="113">
                  <c:v>93.1</c:v>
                </c:pt>
                <c:pt idx="114">
                  <c:v>93.1</c:v>
                </c:pt>
                <c:pt idx="115">
                  <c:v>93.1</c:v>
                </c:pt>
                <c:pt idx="116">
                  <c:v>93</c:v>
                </c:pt>
                <c:pt idx="117">
                  <c:v>93</c:v>
                </c:pt>
                <c:pt idx="118">
                  <c:v>93</c:v>
                </c:pt>
                <c:pt idx="119">
                  <c:v>92.9</c:v>
                </c:pt>
                <c:pt idx="120">
                  <c:v>92.9</c:v>
                </c:pt>
                <c:pt idx="121">
                  <c:v>92.9</c:v>
                </c:pt>
                <c:pt idx="122">
                  <c:v>92.9</c:v>
                </c:pt>
                <c:pt idx="123">
                  <c:v>92.9</c:v>
                </c:pt>
                <c:pt idx="124">
                  <c:v>92.9</c:v>
                </c:pt>
                <c:pt idx="125">
                  <c:v>92.8</c:v>
                </c:pt>
                <c:pt idx="126">
                  <c:v>92.8</c:v>
                </c:pt>
                <c:pt idx="127">
                  <c:v>92.8</c:v>
                </c:pt>
                <c:pt idx="128">
                  <c:v>92.8</c:v>
                </c:pt>
                <c:pt idx="129">
                  <c:v>92.7</c:v>
                </c:pt>
                <c:pt idx="130">
                  <c:v>92.7</c:v>
                </c:pt>
                <c:pt idx="131">
                  <c:v>92.7</c:v>
                </c:pt>
                <c:pt idx="132">
                  <c:v>92.7</c:v>
                </c:pt>
                <c:pt idx="133">
                  <c:v>92.6</c:v>
                </c:pt>
                <c:pt idx="134">
                  <c:v>92.6</c:v>
                </c:pt>
                <c:pt idx="135">
                  <c:v>92.6</c:v>
                </c:pt>
                <c:pt idx="136">
                  <c:v>92.6</c:v>
                </c:pt>
                <c:pt idx="137">
                  <c:v>92.6</c:v>
                </c:pt>
                <c:pt idx="138">
                  <c:v>92.6</c:v>
                </c:pt>
                <c:pt idx="139">
                  <c:v>92.6</c:v>
                </c:pt>
                <c:pt idx="140">
                  <c:v>92.6</c:v>
                </c:pt>
                <c:pt idx="141">
                  <c:v>92.6</c:v>
                </c:pt>
                <c:pt idx="142">
                  <c:v>92.5</c:v>
                </c:pt>
                <c:pt idx="143">
                  <c:v>92.4</c:v>
                </c:pt>
                <c:pt idx="144">
                  <c:v>92.4</c:v>
                </c:pt>
                <c:pt idx="145">
                  <c:v>92.4</c:v>
                </c:pt>
                <c:pt idx="146">
                  <c:v>92.4</c:v>
                </c:pt>
                <c:pt idx="147">
                  <c:v>92.4</c:v>
                </c:pt>
                <c:pt idx="148">
                  <c:v>92.3</c:v>
                </c:pt>
                <c:pt idx="149">
                  <c:v>92.3</c:v>
                </c:pt>
                <c:pt idx="150">
                  <c:v>92.3</c:v>
                </c:pt>
                <c:pt idx="151">
                  <c:v>92.3</c:v>
                </c:pt>
                <c:pt idx="152">
                  <c:v>92.2</c:v>
                </c:pt>
                <c:pt idx="153">
                  <c:v>92.2</c:v>
                </c:pt>
                <c:pt idx="154">
                  <c:v>92.2</c:v>
                </c:pt>
                <c:pt idx="155">
                  <c:v>92.2</c:v>
                </c:pt>
                <c:pt idx="156">
                  <c:v>92.2</c:v>
                </c:pt>
                <c:pt idx="157">
                  <c:v>92.1</c:v>
                </c:pt>
                <c:pt idx="158">
                  <c:v>92.1</c:v>
                </c:pt>
                <c:pt idx="159">
                  <c:v>92.1</c:v>
                </c:pt>
                <c:pt idx="160">
                  <c:v>92.1</c:v>
                </c:pt>
                <c:pt idx="161">
                  <c:v>92.1</c:v>
                </c:pt>
                <c:pt idx="162">
                  <c:v>92</c:v>
                </c:pt>
                <c:pt idx="163">
                  <c:v>92</c:v>
                </c:pt>
                <c:pt idx="164">
                  <c:v>92</c:v>
                </c:pt>
                <c:pt idx="165">
                  <c:v>92</c:v>
                </c:pt>
                <c:pt idx="166">
                  <c:v>91.9</c:v>
                </c:pt>
                <c:pt idx="167">
                  <c:v>91.9</c:v>
                </c:pt>
                <c:pt idx="168">
                  <c:v>91.9</c:v>
                </c:pt>
                <c:pt idx="169">
                  <c:v>91.8</c:v>
                </c:pt>
                <c:pt idx="170">
                  <c:v>91.8</c:v>
                </c:pt>
                <c:pt idx="171">
                  <c:v>91.8</c:v>
                </c:pt>
                <c:pt idx="172">
                  <c:v>91.8</c:v>
                </c:pt>
                <c:pt idx="173">
                  <c:v>91.7</c:v>
                </c:pt>
                <c:pt idx="174">
                  <c:v>91.7</c:v>
                </c:pt>
                <c:pt idx="175">
                  <c:v>91.7</c:v>
                </c:pt>
                <c:pt idx="176">
                  <c:v>91.6</c:v>
                </c:pt>
                <c:pt idx="177">
                  <c:v>91.6</c:v>
                </c:pt>
                <c:pt idx="178">
                  <c:v>91.6</c:v>
                </c:pt>
                <c:pt idx="179">
                  <c:v>91.5</c:v>
                </c:pt>
                <c:pt idx="180">
                  <c:v>91.5</c:v>
                </c:pt>
                <c:pt idx="181">
                  <c:v>91.5</c:v>
                </c:pt>
                <c:pt idx="182">
                  <c:v>91.5</c:v>
                </c:pt>
                <c:pt idx="183">
                  <c:v>91.5</c:v>
                </c:pt>
                <c:pt idx="184">
                  <c:v>91.4</c:v>
                </c:pt>
                <c:pt idx="185">
                  <c:v>91.4</c:v>
                </c:pt>
                <c:pt idx="186">
                  <c:v>91.4</c:v>
                </c:pt>
                <c:pt idx="187">
                  <c:v>91.4</c:v>
                </c:pt>
                <c:pt idx="188">
                  <c:v>91.3</c:v>
                </c:pt>
                <c:pt idx="189">
                  <c:v>91.3</c:v>
                </c:pt>
                <c:pt idx="190">
                  <c:v>91.3</c:v>
                </c:pt>
                <c:pt idx="191">
                  <c:v>91.2</c:v>
                </c:pt>
                <c:pt idx="192">
                  <c:v>91.2</c:v>
                </c:pt>
                <c:pt idx="193">
                  <c:v>91.2</c:v>
                </c:pt>
                <c:pt idx="194">
                  <c:v>91.2</c:v>
                </c:pt>
                <c:pt idx="195">
                  <c:v>91.1</c:v>
                </c:pt>
                <c:pt idx="196">
                  <c:v>91.1</c:v>
                </c:pt>
                <c:pt idx="197">
                  <c:v>91.1</c:v>
                </c:pt>
                <c:pt idx="198">
                  <c:v>91.1</c:v>
                </c:pt>
                <c:pt idx="199">
                  <c:v>91.1</c:v>
                </c:pt>
                <c:pt idx="200">
                  <c:v>91.1</c:v>
                </c:pt>
                <c:pt idx="201">
                  <c:v>91</c:v>
                </c:pt>
                <c:pt idx="202">
                  <c:v>91</c:v>
                </c:pt>
                <c:pt idx="203">
                  <c:v>91</c:v>
                </c:pt>
                <c:pt idx="204">
                  <c:v>91</c:v>
                </c:pt>
                <c:pt idx="205">
                  <c:v>90.9</c:v>
                </c:pt>
                <c:pt idx="206">
                  <c:v>90.9</c:v>
                </c:pt>
                <c:pt idx="207">
                  <c:v>90.9</c:v>
                </c:pt>
                <c:pt idx="208">
                  <c:v>90.9</c:v>
                </c:pt>
                <c:pt idx="209">
                  <c:v>90.9</c:v>
                </c:pt>
                <c:pt idx="210">
                  <c:v>90.8</c:v>
                </c:pt>
                <c:pt idx="211">
                  <c:v>90.8</c:v>
                </c:pt>
                <c:pt idx="212">
                  <c:v>90.8</c:v>
                </c:pt>
                <c:pt idx="213">
                  <c:v>90.7</c:v>
                </c:pt>
                <c:pt idx="214">
                  <c:v>90.7</c:v>
                </c:pt>
                <c:pt idx="215">
                  <c:v>90.7</c:v>
                </c:pt>
                <c:pt idx="216">
                  <c:v>90.7</c:v>
                </c:pt>
                <c:pt idx="217">
                  <c:v>90.6</c:v>
                </c:pt>
                <c:pt idx="218">
                  <c:v>90.6</c:v>
                </c:pt>
                <c:pt idx="219">
                  <c:v>90.6</c:v>
                </c:pt>
                <c:pt idx="220">
                  <c:v>90.5</c:v>
                </c:pt>
                <c:pt idx="221">
                  <c:v>90.5</c:v>
                </c:pt>
                <c:pt idx="222">
                  <c:v>90.5</c:v>
                </c:pt>
                <c:pt idx="223">
                  <c:v>90.5</c:v>
                </c:pt>
                <c:pt idx="224">
                  <c:v>90.4</c:v>
                </c:pt>
                <c:pt idx="225">
                  <c:v>90.4</c:v>
                </c:pt>
                <c:pt idx="226">
                  <c:v>90.3</c:v>
                </c:pt>
                <c:pt idx="227">
                  <c:v>90.3</c:v>
                </c:pt>
                <c:pt idx="228">
                  <c:v>90.3</c:v>
                </c:pt>
                <c:pt idx="229">
                  <c:v>90.3</c:v>
                </c:pt>
                <c:pt idx="230">
                  <c:v>90.3</c:v>
                </c:pt>
                <c:pt idx="231">
                  <c:v>90.3</c:v>
                </c:pt>
                <c:pt idx="232">
                  <c:v>90.2</c:v>
                </c:pt>
                <c:pt idx="233">
                  <c:v>90.2</c:v>
                </c:pt>
                <c:pt idx="234">
                  <c:v>90.2</c:v>
                </c:pt>
                <c:pt idx="235">
                  <c:v>90.2</c:v>
                </c:pt>
                <c:pt idx="236">
                  <c:v>90.1</c:v>
                </c:pt>
                <c:pt idx="237">
                  <c:v>90.1</c:v>
                </c:pt>
                <c:pt idx="238">
                  <c:v>90.1</c:v>
                </c:pt>
                <c:pt idx="239">
                  <c:v>90</c:v>
                </c:pt>
                <c:pt idx="240">
                  <c:v>90</c:v>
                </c:pt>
                <c:pt idx="241">
                  <c:v>90</c:v>
                </c:pt>
                <c:pt idx="242">
                  <c:v>90</c:v>
                </c:pt>
                <c:pt idx="243">
                  <c:v>89.9</c:v>
                </c:pt>
                <c:pt idx="244">
                  <c:v>89.9</c:v>
                </c:pt>
                <c:pt idx="245">
                  <c:v>89.9</c:v>
                </c:pt>
                <c:pt idx="246">
                  <c:v>89.8</c:v>
                </c:pt>
                <c:pt idx="247">
                  <c:v>89.8</c:v>
                </c:pt>
                <c:pt idx="248">
                  <c:v>89.8</c:v>
                </c:pt>
                <c:pt idx="249">
                  <c:v>89.7</c:v>
                </c:pt>
                <c:pt idx="250">
                  <c:v>89.8</c:v>
                </c:pt>
                <c:pt idx="251">
                  <c:v>89.7</c:v>
                </c:pt>
                <c:pt idx="252">
                  <c:v>89.7</c:v>
                </c:pt>
                <c:pt idx="253">
                  <c:v>89.6</c:v>
                </c:pt>
                <c:pt idx="254">
                  <c:v>89.6</c:v>
                </c:pt>
                <c:pt idx="255">
                  <c:v>89.6</c:v>
                </c:pt>
                <c:pt idx="256">
                  <c:v>89.6</c:v>
                </c:pt>
                <c:pt idx="257">
                  <c:v>89.5</c:v>
                </c:pt>
                <c:pt idx="258">
                  <c:v>89.5</c:v>
                </c:pt>
                <c:pt idx="259">
                  <c:v>89.5</c:v>
                </c:pt>
                <c:pt idx="260">
                  <c:v>89.5</c:v>
                </c:pt>
                <c:pt idx="261">
                  <c:v>89.4</c:v>
                </c:pt>
                <c:pt idx="262">
                  <c:v>89.4</c:v>
                </c:pt>
                <c:pt idx="263">
                  <c:v>89.4</c:v>
                </c:pt>
                <c:pt idx="264">
                  <c:v>89.3</c:v>
                </c:pt>
                <c:pt idx="265">
                  <c:v>89.3</c:v>
                </c:pt>
                <c:pt idx="266">
                  <c:v>89.3</c:v>
                </c:pt>
                <c:pt idx="267">
                  <c:v>89.2</c:v>
                </c:pt>
                <c:pt idx="268">
                  <c:v>89.2</c:v>
                </c:pt>
                <c:pt idx="269">
                  <c:v>89.2</c:v>
                </c:pt>
                <c:pt idx="270">
                  <c:v>89.2</c:v>
                </c:pt>
                <c:pt idx="271">
                  <c:v>89.1</c:v>
                </c:pt>
                <c:pt idx="272">
                  <c:v>89.1</c:v>
                </c:pt>
                <c:pt idx="273">
                  <c:v>89.1</c:v>
                </c:pt>
                <c:pt idx="274">
                  <c:v>89.1</c:v>
                </c:pt>
                <c:pt idx="275">
                  <c:v>89</c:v>
                </c:pt>
                <c:pt idx="276">
                  <c:v>89</c:v>
                </c:pt>
                <c:pt idx="277">
                  <c:v>89</c:v>
                </c:pt>
                <c:pt idx="278">
                  <c:v>88.9</c:v>
                </c:pt>
                <c:pt idx="279">
                  <c:v>88.9</c:v>
                </c:pt>
                <c:pt idx="280">
                  <c:v>88.9</c:v>
                </c:pt>
                <c:pt idx="281">
                  <c:v>88.9</c:v>
                </c:pt>
                <c:pt idx="282">
                  <c:v>88.9</c:v>
                </c:pt>
                <c:pt idx="283">
                  <c:v>88.8</c:v>
                </c:pt>
                <c:pt idx="284">
                  <c:v>88.8</c:v>
                </c:pt>
                <c:pt idx="285">
                  <c:v>88.8</c:v>
                </c:pt>
                <c:pt idx="286">
                  <c:v>88.7</c:v>
                </c:pt>
                <c:pt idx="287">
                  <c:v>88.7</c:v>
                </c:pt>
                <c:pt idx="288">
                  <c:v>88.6</c:v>
                </c:pt>
                <c:pt idx="289">
                  <c:v>88.6</c:v>
                </c:pt>
                <c:pt idx="290">
                  <c:v>88.6</c:v>
                </c:pt>
                <c:pt idx="291">
                  <c:v>88.5</c:v>
                </c:pt>
                <c:pt idx="292">
                  <c:v>88.5</c:v>
                </c:pt>
                <c:pt idx="293">
                  <c:v>88.5</c:v>
                </c:pt>
                <c:pt idx="294">
                  <c:v>88.4</c:v>
                </c:pt>
                <c:pt idx="295">
                  <c:v>88.4</c:v>
                </c:pt>
                <c:pt idx="296">
                  <c:v>88.4</c:v>
                </c:pt>
                <c:pt idx="297">
                  <c:v>88.4</c:v>
                </c:pt>
                <c:pt idx="298">
                  <c:v>88.3</c:v>
                </c:pt>
                <c:pt idx="299">
                  <c:v>88.3</c:v>
                </c:pt>
                <c:pt idx="300">
                  <c:v>88.2</c:v>
                </c:pt>
                <c:pt idx="301">
                  <c:v>88.2</c:v>
                </c:pt>
                <c:pt idx="302">
                  <c:v>88.2</c:v>
                </c:pt>
                <c:pt idx="303">
                  <c:v>88.2</c:v>
                </c:pt>
                <c:pt idx="304">
                  <c:v>88.1</c:v>
                </c:pt>
                <c:pt idx="305">
                  <c:v>88.1</c:v>
                </c:pt>
                <c:pt idx="306">
                  <c:v>88.1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87.9</c:v>
                </c:pt>
                <c:pt idx="312">
                  <c:v>87.9</c:v>
                </c:pt>
                <c:pt idx="313">
                  <c:v>87.9</c:v>
                </c:pt>
                <c:pt idx="314">
                  <c:v>87.8</c:v>
                </c:pt>
                <c:pt idx="315">
                  <c:v>87.8</c:v>
                </c:pt>
                <c:pt idx="316">
                  <c:v>87.8</c:v>
                </c:pt>
                <c:pt idx="317">
                  <c:v>87.7</c:v>
                </c:pt>
                <c:pt idx="318">
                  <c:v>87.7</c:v>
                </c:pt>
                <c:pt idx="319">
                  <c:v>87.7</c:v>
                </c:pt>
                <c:pt idx="320">
                  <c:v>87.7</c:v>
                </c:pt>
                <c:pt idx="321">
                  <c:v>87.6</c:v>
                </c:pt>
                <c:pt idx="322">
                  <c:v>87.6</c:v>
                </c:pt>
                <c:pt idx="323">
                  <c:v>87.6</c:v>
                </c:pt>
                <c:pt idx="324">
                  <c:v>87.6</c:v>
                </c:pt>
                <c:pt idx="325">
                  <c:v>87.6</c:v>
                </c:pt>
                <c:pt idx="326">
                  <c:v>87.5</c:v>
                </c:pt>
                <c:pt idx="327">
                  <c:v>87.5</c:v>
                </c:pt>
                <c:pt idx="328">
                  <c:v>87.5</c:v>
                </c:pt>
                <c:pt idx="329">
                  <c:v>87.4</c:v>
                </c:pt>
                <c:pt idx="330">
                  <c:v>87.4</c:v>
                </c:pt>
                <c:pt idx="331">
                  <c:v>87.4</c:v>
                </c:pt>
                <c:pt idx="332">
                  <c:v>87.4</c:v>
                </c:pt>
                <c:pt idx="333">
                  <c:v>87.3</c:v>
                </c:pt>
                <c:pt idx="334">
                  <c:v>87.3</c:v>
                </c:pt>
                <c:pt idx="335">
                  <c:v>87.2</c:v>
                </c:pt>
                <c:pt idx="336">
                  <c:v>87.2</c:v>
                </c:pt>
                <c:pt idx="337">
                  <c:v>87.2</c:v>
                </c:pt>
                <c:pt idx="338">
                  <c:v>87.2</c:v>
                </c:pt>
                <c:pt idx="339">
                  <c:v>87.1</c:v>
                </c:pt>
                <c:pt idx="340">
                  <c:v>87.1</c:v>
                </c:pt>
                <c:pt idx="341">
                  <c:v>87</c:v>
                </c:pt>
                <c:pt idx="342">
                  <c:v>87</c:v>
                </c:pt>
                <c:pt idx="343">
                  <c:v>87</c:v>
                </c:pt>
                <c:pt idx="344">
                  <c:v>87</c:v>
                </c:pt>
                <c:pt idx="345">
                  <c:v>86.9</c:v>
                </c:pt>
                <c:pt idx="346">
                  <c:v>86.9</c:v>
                </c:pt>
                <c:pt idx="347">
                  <c:v>86.9</c:v>
                </c:pt>
                <c:pt idx="348">
                  <c:v>86.9</c:v>
                </c:pt>
                <c:pt idx="349">
                  <c:v>86.9</c:v>
                </c:pt>
                <c:pt idx="350">
                  <c:v>86.8</c:v>
                </c:pt>
                <c:pt idx="351">
                  <c:v>86.8</c:v>
                </c:pt>
                <c:pt idx="352">
                  <c:v>86.8</c:v>
                </c:pt>
                <c:pt idx="353">
                  <c:v>86.7</c:v>
                </c:pt>
                <c:pt idx="354">
                  <c:v>86.6</c:v>
                </c:pt>
                <c:pt idx="355">
                  <c:v>86.6</c:v>
                </c:pt>
                <c:pt idx="356">
                  <c:v>86.6</c:v>
                </c:pt>
                <c:pt idx="357">
                  <c:v>86.6</c:v>
                </c:pt>
                <c:pt idx="358">
                  <c:v>86.6</c:v>
                </c:pt>
                <c:pt idx="359">
                  <c:v>86.5</c:v>
                </c:pt>
                <c:pt idx="360">
                  <c:v>86.5</c:v>
                </c:pt>
                <c:pt idx="361">
                  <c:v>86.4</c:v>
                </c:pt>
                <c:pt idx="362">
                  <c:v>86.4</c:v>
                </c:pt>
                <c:pt idx="363">
                  <c:v>86.4</c:v>
                </c:pt>
                <c:pt idx="364">
                  <c:v>86.4</c:v>
                </c:pt>
                <c:pt idx="365">
                  <c:v>86.4</c:v>
                </c:pt>
                <c:pt idx="366">
                  <c:v>86.3</c:v>
                </c:pt>
                <c:pt idx="367">
                  <c:v>86.3</c:v>
                </c:pt>
                <c:pt idx="368">
                  <c:v>86.3</c:v>
                </c:pt>
                <c:pt idx="369">
                  <c:v>86.2</c:v>
                </c:pt>
                <c:pt idx="370">
                  <c:v>86.1</c:v>
                </c:pt>
                <c:pt idx="371">
                  <c:v>86.1</c:v>
                </c:pt>
                <c:pt idx="372">
                  <c:v>86.1</c:v>
                </c:pt>
                <c:pt idx="373">
                  <c:v>86.1</c:v>
                </c:pt>
                <c:pt idx="374">
                  <c:v>86</c:v>
                </c:pt>
                <c:pt idx="375">
                  <c:v>85.9</c:v>
                </c:pt>
                <c:pt idx="376">
                  <c:v>85.9</c:v>
                </c:pt>
                <c:pt idx="377">
                  <c:v>85.9</c:v>
                </c:pt>
                <c:pt idx="378">
                  <c:v>85.9</c:v>
                </c:pt>
                <c:pt idx="379">
                  <c:v>85.8</c:v>
                </c:pt>
                <c:pt idx="380">
                  <c:v>85.8</c:v>
                </c:pt>
                <c:pt idx="381">
                  <c:v>85.8</c:v>
                </c:pt>
                <c:pt idx="382">
                  <c:v>85.7</c:v>
                </c:pt>
                <c:pt idx="383">
                  <c:v>85.7</c:v>
                </c:pt>
                <c:pt idx="384">
                  <c:v>85.7</c:v>
                </c:pt>
                <c:pt idx="385">
                  <c:v>85.7</c:v>
                </c:pt>
                <c:pt idx="386">
                  <c:v>85.7</c:v>
                </c:pt>
                <c:pt idx="387">
                  <c:v>85.6</c:v>
                </c:pt>
                <c:pt idx="388">
                  <c:v>85.6</c:v>
                </c:pt>
                <c:pt idx="389">
                  <c:v>85.6</c:v>
                </c:pt>
                <c:pt idx="390">
                  <c:v>85.5</c:v>
                </c:pt>
                <c:pt idx="391">
                  <c:v>85.5</c:v>
                </c:pt>
                <c:pt idx="392">
                  <c:v>85.5</c:v>
                </c:pt>
                <c:pt idx="393">
                  <c:v>85.4</c:v>
                </c:pt>
                <c:pt idx="394">
                  <c:v>85.4</c:v>
                </c:pt>
                <c:pt idx="395">
                  <c:v>85.4</c:v>
                </c:pt>
                <c:pt idx="396">
                  <c:v>85.3</c:v>
                </c:pt>
                <c:pt idx="397">
                  <c:v>85.3</c:v>
                </c:pt>
                <c:pt idx="398">
                  <c:v>85.2</c:v>
                </c:pt>
                <c:pt idx="399">
                  <c:v>85.2</c:v>
                </c:pt>
                <c:pt idx="400">
                  <c:v>85.2</c:v>
                </c:pt>
                <c:pt idx="401">
                  <c:v>85.2</c:v>
                </c:pt>
                <c:pt idx="402">
                  <c:v>85.1</c:v>
                </c:pt>
                <c:pt idx="403">
                  <c:v>85.1</c:v>
                </c:pt>
                <c:pt idx="404">
                  <c:v>85.1</c:v>
                </c:pt>
                <c:pt idx="405">
                  <c:v>85.1</c:v>
                </c:pt>
                <c:pt idx="406">
                  <c:v>85</c:v>
                </c:pt>
                <c:pt idx="407">
                  <c:v>85</c:v>
                </c:pt>
                <c:pt idx="408">
                  <c:v>85</c:v>
                </c:pt>
                <c:pt idx="409">
                  <c:v>84.8</c:v>
                </c:pt>
                <c:pt idx="410">
                  <c:v>84.8</c:v>
                </c:pt>
                <c:pt idx="411">
                  <c:v>84.8</c:v>
                </c:pt>
                <c:pt idx="412">
                  <c:v>84.8</c:v>
                </c:pt>
                <c:pt idx="413">
                  <c:v>84.8</c:v>
                </c:pt>
                <c:pt idx="414">
                  <c:v>84.7</c:v>
                </c:pt>
                <c:pt idx="415">
                  <c:v>84.7</c:v>
                </c:pt>
                <c:pt idx="416">
                  <c:v>84.7</c:v>
                </c:pt>
                <c:pt idx="417">
                  <c:v>84.6</c:v>
                </c:pt>
                <c:pt idx="418">
                  <c:v>84.6</c:v>
                </c:pt>
                <c:pt idx="419">
                  <c:v>84.6</c:v>
                </c:pt>
                <c:pt idx="420">
                  <c:v>84.5</c:v>
                </c:pt>
                <c:pt idx="421">
                  <c:v>84.5</c:v>
                </c:pt>
                <c:pt idx="422">
                  <c:v>84.4</c:v>
                </c:pt>
                <c:pt idx="423">
                  <c:v>84.4</c:v>
                </c:pt>
                <c:pt idx="424">
                  <c:v>84.3</c:v>
                </c:pt>
                <c:pt idx="425">
                  <c:v>84.3</c:v>
                </c:pt>
                <c:pt idx="426">
                  <c:v>84.3</c:v>
                </c:pt>
                <c:pt idx="427">
                  <c:v>84.3</c:v>
                </c:pt>
                <c:pt idx="428">
                  <c:v>84.2</c:v>
                </c:pt>
                <c:pt idx="429">
                  <c:v>84.1</c:v>
                </c:pt>
                <c:pt idx="430">
                  <c:v>84.1</c:v>
                </c:pt>
                <c:pt idx="431">
                  <c:v>84.1</c:v>
                </c:pt>
                <c:pt idx="432">
                  <c:v>84.1</c:v>
                </c:pt>
                <c:pt idx="433">
                  <c:v>84.1</c:v>
                </c:pt>
                <c:pt idx="434">
                  <c:v>84</c:v>
                </c:pt>
                <c:pt idx="435">
                  <c:v>84</c:v>
                </c:pt>
                <c:pt idx="436">
                  <c:v>83.9</c:v>
                </c:pt>
                <c:pt idx="437">
                  <c:v>83.9</c:v>
                </c:pt>
                <c:pt idx="438">
                  <c:v>83.9</c:v>
                </c:pt>
                <c:pt idx="439">
                  <c:v>83.9</c:v>
                </c:pt>
                <c:pt idx="440">
                  <c:v>83.9</c:v>
                </c:pt>
                <c:pt idx="441">
                  <c:v>83.8</c:v>
                </c:pt>
                <c:pt idx="442">
                  <c:v>83.8</c:v>
                </c:pt>
                <c:pt idx="443">
                  <c:v>83.7</c:v>
                </c:pt>
                <c:pt idx="444">
                  <c:v>83.6</c:v>
                </c:pt>
                <c:pt idx="445">
                  <c:v>83.6</c:v>
                </c:pt>
                <c:pt idx="446">
                  <c:v>83.6</c:v>
                </c:pt>
                <c:pt idx="447">
                  <c:v>83.5</c:v>
                </c:pt>
                <c:pt idx="448">
                  <c:v>83.5</c:v>
                </c:pt>
                <c:pt idx="449">
                  <c:v>83.4</c:v>
                </c:pt>
                <c:pt idx="450">
                  <c:v>83.4</c:v>
                </c:pt>
                <c:pt idx="451">
                  <c:v>83.4</c:v>
                </c:pt>
                <c:pt idx="452">
                  <c:v>83.3</c:v>
                </c:pt>
                <c:pt idx="453">
                  <c:v>83.3</c:v>
                </c:pt>
                <c:pt idx="454">
                  <c:v>83.2</c:v>
                </c:pt>
                <c:pt idx="455">
                  <c:v>83.1</c:v>
                </c:pt>
                <c:pt idx="456">
                  <c:v>83.1</c:v>
                </c:pt>
                <c:pt idx="457">
                  <c:v>83</c:v>
                </c:pt>
                <c:pt idx="458">
                  <c:v>83</c:v>
                </c:pt>
                <c:pt idx="459">
                  <c:v>82.9</c:v>
                </c:pt>
                <c:pt idx="460">
                  <c:v>82.9</c:v>
                </c:pt>
                <c:pt idx="461">
                  <c:v>82.8</c:v>
                </c:pt>
                <c:pt idx="462">
                  <c:v>82.8</c:v>
                </c:pt>
                <c:pt idx="463">
                  <c:v>82.8</c:v>
                </c:pt>
                <c:pt idx="464">
                  <c:v>82.7</c:v>
                </c:pt>
                <c:pt idx="465">
                  <c:v>82.7</c:v>
                </c:pt>
                <c:pt idx="466">
                  <c:v>82.7</c:v>
                </c:pt>
                <c:pt idx="467">
                  <c:v>82.7</c:v>
                </c:pt>
                <c:pt idx="468">
                  <c:v>82.6</c:v>
                </c:pt>
                <c:pt idx="469">
                  <c:v>82.6</c:v>
                </c:pt>
                <c:pt idx="470">
                  <c:v>82.6</c:v>
                </c:pt>
                <c:pt idx="471">
                  <c:v>82.6</c:v>
                </c:pt>
                <c:pt idx="472">
                  <c:v>82.6</c:v>
                </c:pt>
                <c:pt idx="473">
                  <c:v>82.5</c:v>
                </c:pt>
                <c:pt idx="474">
                  <c:v>82.5</c:v>
                </c:pt>
                <c:pt idx="475">
                  <c:v>82.5</c:v>
                </c:pt>
                <c:pt idx="476">
                  <c:v>82.5</c:v>
                </c:pt>
                <c:pt idx="477">
                  <c:v>82.5</c:v>
                </c:pt>
                <c:pt idx="478">
                  <c:v>82.4</c:v>
                </c:pt>
                <c:pt idx="479">
                  <c:v>82.4</c:v>
                </c:pt>
                <c:pt idx="480">
                  <c:v>82.4</c:v>
                </c:pt>
                <c:pt idx="481">
                  <c:v>82.3</c:v>
                </c:pt>
                <c:pt idx="482">
                  <c:v>82.3</c:v>
                </c:pt>
                <c:pt idx="483">
                  <c:v>82.2</c:v>
                </c:pt>
                <c:pt idx="484">
                  <c:v>82.2</c:v>
                </c:pt>
                <c:pt idx="485">
                  <c:v>82.2</c:v>
                </c:pt>
                <c:pt idx="486">
                  <c:v>82.1</c:v>
                </c:pt>
                <c:pt idx="487">
                  <c:v>82.1</c:v>
                </c:pt>
                <c:pt idx="488">
                  <c:v>82</c:v>
                </c:pt>
                <c:pt idx="489">
                  <c:v>82</c:v>
                </c:pt>
                <c:pt idx="490">
                  <c:v>81.900000000000006</c:v>
                </c:pt>
                <c:pt idx="491">
                  <c:v>81.900000000000006</c:v>
                </c:pt>
                <c:pt idx="492">
                  <c:v>81.900000000000006</c:v>
                </c:pt>
                <c:pt idx="493">
                  <c:v>81.900000000000006</c:v>
                </c:pt>
                <c:pt idx="494">
                  <c:v>81.8</c:v>
                </c:pt>
                <c:pt idx="495">
                  <c:v>81.8</c:v>
                </c:pt>
                <c:pt idx="496">
                  <c:v>81.8</c:v>
                </c:pt>
                <c:pt idx="497">
                  <c:v>81.7</c:v>
                </c:pt>
                <c:pt idx="498">
                  <c:v>81.7</c:v>
                </c:pt>
                <c:pt idx="499">
                  <c:v>81.599999999999994</c:v>
                </c:pt>
                <c:pt idx="500">
                  <c:v>81.599999999999994</c:v>
                </c:pt>
                <c:pt idx="501">
                  <c:v>81.5</c:v>
                </c:pt>
                <c:pt idx="502">
                  <c:v>81.5</c:v>
                </c:pt>
                <c:pt idx="503">
                  <c:v>81.5</c:v>
                </c:pt>
                <c:pt idx="504">
                  <c:v>81.5</c:v>
                </c:pt>
                <c:pt idx="505">
                  <c:v>81.400000000000006</c:v>
                </c:pt>
                <c:pt idx="506">
                  <c:v>81.400000000000006</c:v>
                </c:pt>
                <c:pt idx="507">
                  <c:v>81.400000000000006</c:v>
                </c:pt>
                <c:pt idx="508">
                  <c:v>81.3</c:v>
                </c:pt>
                <c:pt idx="509">
                  <c:v>81.3</c:v>
                </c:pt>
                <c:pt idx="510">
                  <c:v>81.3</c:v>
                </c:pt>
                <c:pt idx="511">
                  <c:v>81.3</c:v>
                </c:pt>
                <c:pt idx="512">
                  <c:v>81.2</c:v>
                </c:pt>
                <c:pt idx="513">
                  <c:v>81.2</c:v>
                </c:pt>
                <c:pt idx="514">
                  <c:v>81.2</c:v>
                </c:pt>
                <c:pt idx="515">
                  <c:v>81.2</c:v>
                </c:pt>
                <c:pt idx="516">
                  <c:v>81.099999999999994</c:v>
                </c:pt>
                <c:pt idx="517">
                  <c:v>81.099999999999994</c:v>
                </c:pt>
                <c:pt idx="518">
                  <c:v>81.099999999999994</c:v>
                </c:pt>
                <c:pt idx="519">
                  <c:v>81.099999999999994</c:v>
                </c:pt>
                <c:pt idx="520">
                  <c:v>81</c:v>
                </c:pt>
                <c:pt idx="521">
                  <c:v>81</c:v>
                </c:pt>
                <c:pt idx="522">
                  <c:v>81</c:v>
                </c:pt>
                <c:pt idx="523">
                  <c:v>81</c:v>
                </c:pt>
                <c:pt idx="524">
                  <c:v>81</c:v>
                </c:pt>
                <c:pt idx="525">
                  <c:v>80.900000000000006</c:v>
                </c:pt>
                <c:pt idx="526">
                  <c:v>80.900000000000006</c:v>
                </c:pt>
                <c:pt idx="527">
                  <c:v>80.8</c:v>
                </c:pt>
                <c:pt idx="528">
                  <c:v>80.8</c:v>
                </c:pt>
                <c:pt idx="529">
                  <c:v>80.8</c:v>
                </c:pt>
                <c:pt idx="530">
                  <c:v>80.8</c:v>
                </c:pt>
                <c:pt idx="531">
                  <c:v>80.8</c:v>
                </c:pt>
                <c:pt idx="532">
                  <c:v>80.8</c:v>
                </c:pt>
                <c:pt idx="533">
                  <c:v>80.7</c:v>
                </c:pt>
                <c:pt idx="534">
                  <c:v>80.7</c:v>
                </c:pt>
                <c:pt idx="535">
                  <c:v>80.7</c:v>
                </c:pt>
                <c:pt idx="536">
                  <c:v>80.599999999999994</c:v>
                </c:pt>
                <c:pt idx="537">
                  <c:v>80.599999999999994</c:v>
                </c:pt>
                <c:pt idx="538">
                  <c:v>80.599999999999994</c:v>
                </c:pt>
                <c:pt idx="539">
                  <c:v>80.599999999999994</c:v>
                </c:pt>
                <c:pt idx="540">
                  <c:v>80.599999999999994</c:v>
                </c:pt>
                <c:pt idx="541">
                  <c:v>80.5</c:v>
                </c:pt>
                <c:pt idx="542">
                  <c:v>80.5</c:v>
                </c:pt>
                <c:pt idx="543">
                  <c:v>80.5</c:v>
                </c:pt>
                <c:pt idx="544">
                  <c:v>80.5</c:v>
                </c:pt>
                <c:pt idx="545">
                  <c:v>80.400000000000006</c:v>
                </c:pt>
                <c:pt idx="546">
                  <c:v>80.400000000000006</c:v>
                </c:pt>
                <c:pt idx="547">
                  <c:v>80.400000000000006</c:v>
                </c:pt>
                <c:pt idx="548">
                  <c:v>80.400000000000006</c:v>
                </c:pt>
                <c:pt idx="549">
                  <c:v>80.400000000000006</c:v>
                </c:pt>
                <c:pt idx="550">
                  <c:v>80.3</c:v>
                </c:pt>
                <c:pt idx="551">
                  <c:v>80.3</c:v>
                </c:pt>
                <c:pt idx="552">
                  <c:v>80.2</c:v>
                </c:pt>
                <c:pt idx="553">
                  <c:v>80.2</c:v>
                </c:pt>
                <c:pt idx="554">
                  <c:v>80.2</c:v>
                </c:pt>
                <c:pt idx="555">
                  <c:v>80.2</c:v>
                </c:pt>
                <c:pt idx="556">
                  <c:v>80.099999999999994</c:v>
                </c:pt>
                <c:pt idx="557">
                  <c:v>80.099999999999994</c:v>
                </c:pt>
                <c:pt idx="558">
                  <c:v>80.099999999999994</c:v>
                </c:pt>
                <c:pt idx="559">
                  <c:v>80.099999999999994</c:v>
                </c:pt>
                <c:pt idx="560">
                  <c:v>80</c:v>
                </c:pt>
                <c:pt idx="561">
                  <c:v>80</c:v>
                </c:pt>
                <c:pt idx="562">
                  <c:v>79.900000000000006</c:v>
                </c:pt>
                <c:pt idx="563">
                  <c:v>79.900000000000006</c:v>
                </c:pt>
                <c:pt idx="564">
                  <c:v>79.900000000000006</c:v>
                </c:pt>
                <c:pt idx="565">
                  <c:v>79.8</c:v>
                </c:pt>
                <c:pt idx="566">
                  <c:v>79.8</c:v>
                </c:pt>
                <c:pt idx="567">
                  <c:v>79.8</c:v>
                </c:pt>
                <c:pt idx="568">
                  <c:v>79.8</c:v>
                </c:pt>
                <c:pt idx="569">
                  <c:v>79.7</c:v>
                </c:pt>
                <c:pt idx="570">
                  <c:v>79.7</c:v>
                </c:pt>
                <c:pt idx="571">
                  <c:v>79.599999999999994</c:v>
                </c:pt>
                <c:pt idx="572">
                  <c:v>79.599999999999994</c:v>
                </c:pt>
                <c:pt idx="573">
                  <c:v>79.5</c:v>
                </c:pt>
                <c:pt idx="574">
                  <c:v>79.5</c:v>
                </c:pt>
                <c:pt idx="575">
                  <c:v>79.5</c:v>
                </c:pt>
                <c:pt idx="576">
                  <c:v>79.5</c:v>
                </c:pt>
                <c:pt idx="577">
                  <c:v>79.400000000000006</c:v>
                </c:pt>
                <c:pt idx="578">
                  <c:v>79.400000000000006</c:v>
                </c:pt>
                <c:pt idx="579">
                  <c:v>79.400000000000006</c:v>
                </c:pt>
                <c:pt idx="580">
                  <c:v>79.3</c:v>
                </c:pt>
                <c:pt idx="581">
                  <c:v>79.3</c:v>
                </c:pt>
                <c:pt idx="582">
                  <c:v>79.2</c:v>
                </c:pt>
                <c:pt idx="583">
                  <c:v>79.2</c:v>
                </c:pt>
                <c:pt idx="584">
                  <c:v>79.099999999999994</c:v>
                </c:pt>
                <c:pt idx="585">
                  <c:v>79.099999999999994</c:v>
                </c:pt>
                <c:pt idx="586">
                  <c:v>79</c:v>
                </c:pt>
                <c:pt idx="587">
                  <c:v>79</c:v>
                </c:pt>
                <c:pt idx="588">
                  <c:v>79</c:v>
                </c:pt>
                <c:pt idx="589">
                  <c:v>79</c:v>
                </c:pt>
                <c:pt idx="590">
                  <c:v>78.900000000000006</c:v>
                </c:pt>
                <c:pt idx="591">
                  <c:v>78.900000000000006</c:v>
                </c:pt>
                <c:pt idx="592">
                  <c:v>78.8</c:v>
                </c:pt>
                <c:pt idx="593">
                  <c:v>78.8</c:v>
                </c:pt>
                <c:pt idx="594">
                  <c:v>78.8</c:v>
                </c:pt>
                <c:pt idx="595">
                  <c:v>78.8</c:v>
                </c:pt>
                <c:pt idx="596">
                  <c:v>78.7</c:v>
                </c:pt>
                <c:pt idx="597">
                  <c:v>78.7</c:v>
                </c:pt>
                <c:pt idx="598">
                  <c:v>78.599999999999994</c:v>
                </c:pt>
                <c:pt idx="599">
                  <c:v>78.599999999999994</c:v>
                </c:pt>
                <c:pt idx="600">
                  <c:v>78.5</c:v>
                </c:pt>
              </c:numCache>
            </c:numRef>
          </c:val>
        </c:ser>
        <c:ser>
          <c:idx val="2"/>
          <c:order val="1"/>
          <c:tx>
            <c:strRef>
              <c:f>'KPK-TPT-KPf'!$C$7</c:f>
              <c:strCache>
                <c:ptCount val="1"/>
                <c:pt idx="0">
                  <c:v>TPT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'KPK-TPT-KPf'!$A$8:$A$608</c:f>
              <c:numCache>
                <c:formatCode>General</c:formatCode>
                <c:ptCount val="6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  <c:pt idx="401">
                  <c:v>801</c:v>
                </c:pt>
                <c:pt idx="402">
                  <c:v>802</c:v>
                </c:pt>
                <c:pt idx="403">
                  <c:v>803</c:v>
                </c:pt>
                <c:pt idx="404">
                  <c:v>804</c:v>
                </c:pt>
                <c:pt idx="405">
                  <c:v>805</c:v>
                </c:pt>
                <c:pt idx="406">
                  <c:v>806</c:v>
                </c:pt>
                <c:pt idx="407">
                  <c:v>807</c:v>
                </c:pt>
                <c:pt idx="408">
                  <c:v>808</c:v>
                </c:pt>
                <c:pt idx="409">
                  <c:v>809</c:v>
                </c:pt>
                <c:pt idx="410">
                  <c:v>810</c:v>
                </c:pt>
                <c:pt idx="411">
                  <c:v>811</c:v>
                </c:pt>
                <c:pt idx="412">
                  <c:v>812</c:v>
                </c:pt>
                <c:pt idx="413">
                  <c:v>813</c:v>
                </c:pt>
                <c:pt idx="414">
                  <c:v>814</c:v>
                </c:pt>
                <c:pt idx="415">
                  <c:v>815</c:v>
                </c:pt>
                <c:pt idx="416">
                  <c:v>816</c:v>
                </c:pt>
                <c:pt idx="417">
                  <c:v>817</c:v>
                </c:pt>
                <c:pt idx="418">
                  <c:v>818</c:v>
                </c:pt>
                <c:pt idx="419">
                  <c:v>819</c:v>
                </c:pt>
                <c:pt idx="420">
                  <c:v>820</c:v>
                </c:pt>
                <c:pt idx="421">
                  <c:v>821</c:v>
                </c:pt>
                <c:pt idx="422">
                  <c:v>822</c:v>
                </c:pt>
                <c:pt idx="423">
                  <c:v>823</c:v>
                </c:pt>
                <c:pt idx="424">
                  <c:v>824</c:v>
                </c:pt>
                <c:pt idx="425">
                  <c:v>825</c:v>
                </c:pt>
                <c:pt idx="426">
                  <c:v>826</c:v>
                </c:pt>
                <c:pt idx="427">
                  <c:v>827</c:v>
                </c:pt>
                <c:pt idx="428">
                  <c:v>828</c:v>
                </c:pt>
                <c:pt idx="429">
                  <c:v>829</c:v>
                </c:pt>
                <c:pt idx="430">
                  <c:v>830</c:v>
                </c:pt>
                <c:pt idx="431">
                  <c:v>831</c:v>
                </c:pt>
                <c:pt idx="432">
                  <c:v>832</c:v>
                </c:pt>
                <c:pt idx="433">
                  <c:v>833</c:v>
                </c:pt>
                <c:pt idx="434">
                  <c:v>834</c:v>
                </c:pt>
                <c:pt idx="435">
                  <c:v>835</c:v>
                </c:pt>
                <c:pt idx="436">
                  <c:v>836</c:v>
                </c:pt>
                <c:pt idx="437">
                  <c:v>837</c:v>
                </c:pt>
                <c:pt idx="438">
                  <c:v>838</c:v>
                </c:pt>
                <c:pt idx="439">
                  <c:v>839</c:v>
                </c:pt>
                <c:pt idx="440">
                  <c:v>840</c:v>
                </c:pt>
                <c:pt idx="441">
                  <c:v>841</c:v>
                </c:pt>
                <c:pt idx="442">
                  <c:v>842</c:v>
                </c:pt>
                <c:pt idx="443">
                  <c:v>843</c:v>
                </c:pt>
                <c:pt idx="444">
                  <c:v>844</c:v>
                </c:pt>
                <c:pt idx="445">
                  <c:v>845</c:v>
                </c:pt>
                <c:pt idx="446">
                  <c:v>846</c:v>
                </c:pt>
                <c:pt idx="447">
                  <c:v>847</c:v>
                </c:pt>
                <c:pt idx="448">
                  <c:v>848</c:v>
                </c:pt>
                <c:pt idx="449">
                  <c:v>849</c:v>
                </c:pt>
                <c:pt idx="450">
                  <c:v>850</c:v>
                </c:pt>
                <c:pt idx="451">
                  <c:v>851</c:v>
                </c:pt>
                <c:pt idx="452">
                  <c:v>852</c:v>
                </c:pt>
                <c:pt idx="453">
                  <c:v>853</c:v>
                </c:pt>
                <c:pt idx="454">
                  <c:v>854</c:v>
                </c:pt>
                <c:pt idx="455">
                  <c:v>855</c:v>
                </c:pt>
                <c:pt idx="456">
                  <c:v>856</c:v>
                </c:pt>
                <c:pt idx="457">
                  <c:v>857</c:v>
                </c:pt>
                <c:pt idx="458">
                  <c:v>858</c:v>
                </c:pt>
                <c:pt idx="459">
                  <c:v>859</c:v>
                </c:pt>
                <c:pt idx="460">
                  <c:v>860</c:v>
                </c:pt>
                <c:pt idx="461">
                  <c:v>861</c:v>
                </c:pt>
                <c:pt idx="462">
                  <c:v>862</c:v>
                </c:pt>
                <c:pt idx="463">
                  <c:v>863</c:v>
                </c:pt>
                <c:pt idx="464">
                  <c:v>864</c:v>
                </c:pt>
                <c:pt idx="465">
                  <c:v>865</c:v>
                </c:pt>
                <c:pt idx="466">
                  <c:v>866</c:v>
                </c:pt>
                <c:pt idx="467">
                  <c:v>867</c:v>
                </c:pt>
                <c:pt idx="468">
                  <c:v>868</c:v>
                </c:pt>
                <c:pt idx="469">
                  <c:v>869</c:v>
                </c:pt>
                <c:pt idx="470">
                  <c:v>870</c:v>
                </c:pt>
                <c:pt idx="471">
                  <c:v>871</c:v>
                </c:pt>
                <c:pt idx="472">
                  <c:v>872</c:v>
                </c:pt>
                <c:pt idx="473">
                  <c:v>873</c:v>
                </c:pt>
                <c:pt idx="474">
                  <c:v>874</c:v>
                </c:pt>
                <c:pt idx="475">
                  <c:v>875</c:v>
                </c:pt>
                <c:pt idx="476">
                  <c:v>876</c:v>
                </c:pt>
                <c:pt idx="477">
                  <c:v>877</c:v>
                </c:pt>
                <c:pt idx="478">
                  <c:v>878</c:v>
                </c:pt>
                <c:pt idx="479">
                  <c:v>879</c:v>
                </c:pt>
                <c:pt idx="480">
                  <c:v>880</c:v>
                </c:pt>
                <c:pt idx="481">
                  <c:v>881</c:v>
                </c:pt>
                <c:pt idx="482">
                  <c:v>882</c:v>
                </c:pt>
                <c:pt idx="483">
                  <c:v>883</c:v>
                </c:pt>
                <c:pt idx="484">
                  <c:v>884</c:v>
                </c:pt>
                <c:pt idx="485">
                  <c:v>885</c:v>
                </c:pt>
                <c:pt idx="486">
                  <c:v>886</c:v>
                </c:pt>
                <c:pt idx="487">
                  <c:v>887</c:v>
                </c:pt>
                <c:pt idx="488">
                  <c:v>888</c:v>
                </c:pt>
                <c:pt idx="489">
                  <c:v>889</c:v>
                </c:pt>
                <c:pt idx="490">
                  <c:v>890</c:v>
                </c:pt>
                <c:pt idx="491">
                  <c:v>891</c:v>
                </c:pt>
                <c:pt idx="492">
                  <c:v>892</c:v>
                </c:pt>
                <c:pt idx="493">
                  <c:v>893</c:v>
                </c:pt>
                <c:pt idx="494">
                  <c:v>894</c:v>
                </c:pt>
                <c:pt idx="495">
                  <c:v>895</c:v>
                </c:pt>
                <c:pt idx="496">
                  <c:v>896</c:v>
                </c:pt>
                <c:pt idx="497">
                  <c:v>897</c:v>
                </c:pt>
                <c:pt idx="498">
                  <c:v>898</c:v>
                </c:pt>
                <c:pt idx="499">
                  <c:v>899</c:v>
                </c:pt>
                <c:pt idx="500">
                  <c:v>900</c:v>
                </c:pt>
                <c:pt idx="501">
                  <c:v>901</c:v>
                </c:pt>
                <c:pt idx="502">
                  <c:v>902</c:v>
                </c:pt>
                <c:pt idx="503">
                  <c:v>903</c:v>
                </c:pt>
                <c:pt idx="504">
                  <c:v>904</c:v>
                </c:pt>
                <c:pt idx="505">
                  <c:v>905</c:v>
                </c:pt>
                <c:pt idx="506">
                  <c:v>906</c:v>
                </c:pt>
                <c:pt idx="507">
                  <c:v>907</c:v>
                </c:pt>
                <c:pt idx="508">
                  <c:v>908</c:v>
                </c:pt>
                <c:pt idx="509">
                  <c:v>909</c:v>
                </c:pt>
                <c:pt idx="510">
                  <c:v>910</c:v>
                </c:pt>
                <c:pt idx="511">
                  <c:v>911</c:v>
                </c:pt>
                <c:pt idx="512">
                  <c:v>912</c:v>
                </c:pt>
                <c:pt idx="513">
                  <c:v>913</c:v>
                </c:pt>
                <c:pt idx="514">
                  <c:v>914</c:v>
                </c:pt>
                <c:pt idx="515">
                  <c:v>915</c:v>
                </c:pt>
                <c:pt idx="516">
                  <c:v>916</c:v>
                </c:pt>
                <c:pt idx="517">
                  <c:v>917</c:v>
                </c:pt>
                <c:pt idx="518">
                  <c:v>918</c:v>
                </c:pt>
                <c:pt idx="519">
                  <c:v>919</c:v>
                </c:pt>
                <c:pt idx="520">
                  <c:v>920</c:v>
                </c:pt>
                <c:pt idx="521">
                  <c:v>921</c:v>
                </c:pt>
                <c:pt idx="522">
                  <c:v>922</c:v>
                </c:pt>
                <c:pt idx="523">
                  <c:v>923</c:v>
                </c:pt>
                <c:pt idx="524">
                  <c:v>924</c:v>
                </c:pt>
                <c:pt idx="525">
                  <c:v>925</c:v>
                </c:pt>
                <c:pt idx="526">
                  <c:v>926</c:v>
                </c:pt>
                <c:pt idx="527">
                  <c:v>927</c:v>
                </c:pt>
                <c:pt idx="528">
                  <c:v>928</c:v>
                </c:pt>
                <c:pt idx="529">
                  <c:v>929</c:v>
                </c:pt>
                <c:pt idx="530">
                  <c:v>930</c:v>
                </c:pt>
                <c:pt idx="531">
                  <c:v>931</c:v>
                </c:pt>
                <c:pt idx="532">
                  <c:v>932</c:v>
                </c:pt>
                <c:pt idx="533">
                  <c:v>933</c:v>
                </c:pt>
                <c:pt idx="534">
                  <c:v>934</c:v>
                </c:pt>
                <c:pt idx="535">
                  <c:v>935</c:v>
                </c:pt>
                <c:pt idx="536">
                  <c:v>936</c:v>
                </c:pt>
                <c:pt idx="537">
                  <c:v>937</c:v>
                </c:pt>
                <c:pt idx="538">
                  <c:v>938</c:v>
                </c:pt>
                <c:pt idx="539">
                  <c:v>939</c:v>
                </c:pt>
                <c:pt idx="540">
                  <c:v>940</c:v>
                </c:pt>
                <c:pt idx="541">
                  <c:v>941</c:v>
                </c:pt>
                <c:pt idx="542">
                  <c:v>942</c:v>
                </c:pt>
                <c:pt idx="543">
                  <c:v>943</c:v>
                </c:pt>
                <c:pt idx="544">
                  <c:v>944</c:v>
                </c:pt>
                <c:pt idx="545">
                  <c:v>945</c:v>
                </c:pt>
                <c:pt idx="546">
                  <c:v>946</c:v>
                </c:pt>
                <c:pt idx="547">
                  <c:v>947</c:v>
                </c:pt>
                <c:pt idx="548">
                  <c:v>948</c:v>
                </c:pt>
                <c:pt idx="549">
                  <c:v>949</c:v>
                </c:pt>
                <c:pt idx="550">
                  <c:v>950</c:v>
                </c:pt>
                <c:pt idx="551">
                  <c:v>951</c:v>
                </c:pt>
                <c:pt idx="552">
                  <c:v>952</c:v>
                </c:pt>
                <c:pt idx="553">
                  <c:v>953</c:v>
                </c:pt>
                <c:pt idx="554">
                  <c:v>954</c:v>
                </c:pt>
                <c:pt idx="555">
                  <c:v>955</c:v>
                </c:pt>
                <c:pt idx="556">
                  <c:v>956</c:v>
                </c:pt>
                <c:pt idx="557">
                  <c:v>957</c:v>
                </c:pt>
                <c:pt idx="558">
                  <c:v>958</c:v>
                </c:pt>
                <c:pt idx="559">
                  <c:v>959</c:v>
                </c:pt>
                <c:pt idx="560">
                  <c:v>960</c:v>
                </c:pt>
                <c:pt idx="561">
                  <c:v>961</c:v>
                </c:pt>
                <c:pt idx="562">
                  <c:v>962</c:v>
                </c:pt>
                <c:pt idx="563">
                  <c:v>963</c:v>
                </c:pt>
                <c:pt idx="564">
                  <c:v>964</c:v>
                </c:pt>
                <c:pt idx="565">
                  <c:v>965</c:v>
                </c:pt>
                <c:pt idx="566">
                  <c:v>966</c:v>
                </c:pt>
                <c:pt idx="567">
                  <c:v>967</c:v>
                </c:pt>
                <c:pt idx="568">
                  <c:v>968</c:v>
                </c:pt>
                <c:pt idx="569">
                  <c:v>969</c:v>
                </c:pt>
                <c:pt idx="570">
                  <c:v>970</c:v>
                </c:pt>
                <c:pt idx="571">
                  <c:v>971</c:v>
                </c:pt>
                <c:pt idx="572">
                  <c:v>972</c:v>
                </c:pt>
                <c:pt idx="573">
                  <c:v>973</c:v>
                </c:pt>
                <c:pt idx="574">
                  <c:v>974</c:v>
                </c:pt>
                <c:pt idx="575">
                  <c:v>975</c:v>
                </c:pt>
                <c:pt idx="576">
                  <c:v>976</c:v>
                </c:pt>
                <c:pt idx="577">
                  <c:v>977</c:v>
                </c:pt>
                <c:pt idx="578">
                  <c:v>978</c:v>
                </c:pt>
                <c:pt idx="579">
                  <c:v>979</c:v>
                </c:pt>
                <c:pt idx="580">
                  <c:v>980</c:v>
                </c:pt>
                <c:pt idx="581">
                  <c:v>981</c:v>
                </c:pt>
                <c:pt idx="582">
                  <c:v>982</c:v>
                </c:pt>
                <c:pt idx="583">
                  <c:v>983</c:v>
                </c:pt>
                <c:pt idx="584">
                  <c:v>984</c:v>
                </c:pt>
                <c:pt idx="585">
                  <c:v>985</c:v>
                </c:pt>
                <c:pt idx="586">
                  <c:v>986</c:v>
                </c:pt>
                <c:pt idx="587">
                  <c:v>987</c:v>
                </c:pt>
                <c:pt idx="588">
                  <c:v>988</c:v>
                </c:pt>
                <c:pt idx="589">
                  <c:v>989</c:v>
                </c:pt>
                <c:pt idx="590">
                  <c:v>990</c:v>
                </c:pt>
                <c:pt idx="591">
                  <c:v>991</c:v>
                </c:pt>
                <c:pt idx="592">
                  <c:v>992</c:v>
                </c:pt>
                <c:pt idx="593">
                  <c:v>993</c:v>
                </c:pt>
                <c:pt idx="594">
                  <c:v>994</c:v>
                </c:pt>
                <c:pt idx="595">
                  <c:v>995</c:v>
                </c:pt>
                <c:pt idx="596">
                  <c:v>996</c:v>
                </c:pt>
                <c:pt idx="597">
                  <c:v>997</c:v>
                </c:pt>
                <c:pt idx="598">
                  <c:v>998</c:v>
                </c:pt>
                <c:pt idx="599">
                  <c:v>999</c:v>
                </c:pt>
                <c:pt idx="600">
                  <c:v>1000</c:v>
                </c:pt>
              </c:numCache>
            </c:numRef>
          </c:cat>
          <c:val>
            <c:numRef>
              <c:f>'KPK-TPT-KPf'!$C$8:$C$608</c:f>
              <c:numCache>
                <c:formatCode>General</c:formatCode>
                <c:ptCount val="601"/>
                <c:pt idx="0">
                  <c:v>46.847000000000001</c:v>
                </c:pt>
                <c:pt idx="1">
                  <c:v>48.599000000000011</c:v>
                </c:pt>
                <c:pt idx="2">
                  <c:v>51.139000000000003</c:v>
                </c:pt>
                <c:pt idx="3">
                  <c:v>53.661000000000001</c:v>
                </c:pt>
                <c:pt idx="4">
                  <c:v>56.089000000000006</c:v>
                </c:pt>
                <c:pt idx="5">
                  <c:v>58.45</c:v>
                </c:pt>
                <c:pt idx="6">
                  <c:v>60.646000000000001</c:v>
                </c:pt>
                <c:pt idx="7">
                  <c:v>62.686</c:v>
                </c:pt>
                <c:pt idx="8">
                  <c:v>64.572999999999979</c:v>
                </c:pt>
                <c:pt idx="9">
                  <c:v>66.269000000000005</c:v>
                </c:pt>
                <c:pt idx="10">
                  <c:v>67.774000000000001</c:v>
                </c:pt>
                <c:pt idx="11">
                  <c:v>69.120999999999981</c:v>
                </c:pt>
                <c:pt idx="12">
                  <c:v>70.293000000000006</c:v>
                </c:pt>
                <c:pt idx="13">
                  <c:v>71.277000000000001</c:v>
                </c:pt>
                <c:pt idx="14">
                  <c:v>72.087000000000003</c:v>
                </c:pt>
                <c:pt idx="15">
                  <c:v>72.736999999999995</c:v>
                </c:pt>
                <c:pt idx="16">
                  <c:v>73.292000000000002</c:v>
                </c:pt>
                <c:pt idx="17">
                  <c:v>73.721999999999994</c:v>
                </c:pt>
                <c:pt idx="18">
                  <c:v>74.114000000000004</c:v>
                </c:pt>
                <c:pt idx="19">
                  <c:v>74.403000000000006</c:v>
                </c:pt>
                <c:pt idx="20">
                  <c:v>74.657999999999987</c:v>
                </c:pt>
                <c:pt idx="21">
                  <c:v>74.832999999999998</c:v>
                </c:pt>
                <c:pt idx="22">
                  <c:v>75.034000000000006</c:v>
                </c:pt>
                <c:pt idx="23">
                  <c:v>75.175999999999988</c:v>
                </c:pt>
                <c:pt idx="24">
                  <c:v>75.296999999999997</c:v>
                </c:pt>
                <c:pt idx="25">
                  <c:v>75.350999999999999</c:v>
                </c:pt>
                <c:pt idx="26">
                  <c:v>75.402000000000001</c:v>
                </c:pt>
                <c:pt idx="27">
                  <c:v>75.459000000000003</c:v>
                </c:pt>
                <c:pt idx="28">
                  <c:v>75.52</c:v>
                </c:pt>
                <c:pt idx="29">
                  <c:v>75.563000000000002</c:v>
                </c:pt>
                <c:pt idx="30">
                  <c:v>75.596999999999994</c:v>
                </c:pt>
                <c:pt idx="31">
                  <c:v>75.596000000000004</c:v>
                </c:pt>
                <c:pt idx="32">
                  <c:v>75.60799999999999</c:v>
                </c:pt>
                <c:pt idx="33">
                  <c:v>75.617000000000004</c:v>
                </c:pt>
                <c:pt idx="34">
                  <c:v>75.649000000000001</c:v>
                </c:pt>
                <c:pt idx="35">
                  <c:v>75.661000000000001</c:v>
                </c:pt>
                <c:pt idx="36">
                  <c:v>75.657999999999987</c:v>
                </c:pt>
                <c:pt idx="37">
                  <c:v>75.665999999999983</c:v>
                </c:pt>
                <c:pt idx="38">
                  <c:v>75.688999999999979</c:v>
                </c:pt>
                <c:pt idx="39">
                  <c:v>75.715999999999994</c:v>
                </c:pt>
                <c:pt idx="40">
                  <c:v>75.725999999999999</c:v>
                </c:pt>
                <c:pt idx="41">
                  <c:v>75.727999999999994</c:v>
                </c:pt>
                <c:pt idx="42">
                  <c:v>75.748999999999995</c:v>
                </c:pt>
                <c:pt idx="43">
                  <c:v>75.763999999999996</c:v>
                </c:pt>
                <c:pt idx="44">
                  <c:v>75.793999999999997</c:v>
                </c:pt>
                <c:pt idx="45">
                  <c:v>75.823999999999998</c:v>
                </c:pt>
                <c:pt idx="46">
                  <c:v>75.845000000000013</c:v>
                </c:pt>
                <c:pt idx="47">
                  <c:v>75.85899999999998</c:v>
                </c:pt>
                <c:pt idx="48">
                  <c:v>75.877999999999986</c:v>
                </c:pt>
                <c:pt idx="49">
                  <c:v>75.906000000000006</c:v>
                </c:pt>
                <c:pt idx="50">
                  <c:v>75.947000000000202</c:v>
                </c:pt>
                <c:pt idx="51">
                  <c:v>75.933999999999997</c:v>
                </c:pt>
                <c:pt idx="52">
                  <c:v>75.953999999999994</c:v>
                </c:pt>
                <c:pt idx="53">
                  <c:v>75.948000000000022</c:v>
                </c:pt>
                <c:pt idx="54">
                  <c:v>75.959000000000003</c:v>
                </c:pt>
                <c:pt idx="55">
                  <c:v>75.962000000000003</c:v>
                </c:pt>
                <c:pt idx="56">
                  <c:v>75.955000000000013</c:v>
                </c:pt>
                <c:pt idx="57">
                  <c:v>75.955000000000013</c:v>
                </c:pt>
                <c:pt idx="58">
                  <c:v>75.945000000000007</c:v>
                </c:pt>
                <c:pt idx="59">
                  <c:v>75.971999999999994</c:v>
                </c:pt>
                <c:pt idx="60">
                  <c:v>75.980999999999995</c:v>
                </c:pt>
                <c:pt idx="61">
                  <c:v>75.998999999999995</c:v>
                </c:pt>
                <c:pt idx="62">
                  <c:v>75.992000000000004</c:v>
                </c:pt>
                <c:pt idx="63">
                  <c:v>76.007000000000005</c:v>
                </c:pt>
                <c:pt idx="64">
                  <c:v>76.010000000000005</c:v>
                </c:pt>
                <c:pt idx="65">
                  <c:v>76.019000000000005</c:v>
                </c:pt>
                <c:pt idx="66">
                  <c:v>76.013000000000005</c:v>
                </c:pt>
                <c:pt idx="67">
                  <c:v>76.021999999999991</c:v>
                </c:pt>
                <c:pt idx="68">
                  <c:v>76.018000000000001</c:v>
                </c:pt>
                <c:pt idx="69">
                  <c:v>76.033000000000001</c:v>
                </c:pt>
                <c:pt idx="70">
                  <c:v>76.028999999999982</c:v>
                </c:pt>
                <c:pt idx="71">
                  <c:v>76.046000000000006</c:v>
                </c:pt>
                <c:pt idx="72">
                  <c:v>76.057999999999993</c:v>
                </c:pt>
                <c:pt idx="73">
                  <c:v>76.070999999999998</c:v>
                </c:pt>
                <c:pt idx="74">
                  <c:v>76.06</c:v>
                </c:pt>
                <c:pt idx="75">
                  <c:v>76.054000000000002</c:v>
                </c:pt>
                <c:pt idx="76">
                  <c:v>76.036000000000001</c:v>
                </c:pt>
                <c:pt idx="77">
                  <c:v>76.039000000000001</c:v>
                </c:pt>
                <c:pt idx="78">
                  <c:v>76.025999999999982</c:v>
                </c:pt>
                <c:pt idx="79">
                  <c:v>76.049000000000007</c:v>
                </c:pt>
                <c:pt idx="80">
                  <c:v>76.055999999999983</c:v>
                </c:pt>
                <c:pt idx="81">
                  <c:v>76.072000000000003</c:v>
                </c:pt>
                <c:pt idx="82">
                  <c:v>76.066000000000003</c:v>
                </c:pt>
                <c:pt idx="83">
                  <c:v>76.068000000000012</c:v>
                </c:pt>
                <c:pt idx="84">
                  <c:v>76.075999999999979</c:v>
                </c:pt>
                <c:pt idx="85">
                  <c:v>76.082999999999998</c:v>
                </c:pt>
                <c:pt idx="86">
                  <c:v>76.096999999999994</c:v>
                </c:pt>
                <c:pt idx="87">
                  <c:v>76.093000000000004</c:v>
                </c:pt>
                <c:pt idx="88">
                  <c:v>76.09</c:v>
                </c:pt>
                <c:pt idx="89">
                  <c:v>76.093999999999994</c:v>
                </c:pt>
                <c:pt idx="90">
                  <c:v>76.11</c:v>
                </c:pt>
                <c:pt idx="91">
                  <c:v>76.10899999999998</c:v>
                </c:pt>
                <c:pt idx="92">
                  <c:v>76.099999999999994</c:v>
                </c:pt>
                <c:pt idx="93">
                  <c:v>76.081000000000003</c:v>
                </c:pt>
                <c:pt idx="94">
                  <c:v>76.063999999999993</c:v>
                </c:pt>
                <c:pt idx="95">
                  <c:v>76.057000000000002</c:v>
                </c:pt>
                <c:pt idx="96">
                  <c:v>76.045000000000002</c:v>
                </c:pt>
                <c:pt idx="97">
                  <c:v>76.055999999999983</c:v>
                </c:pt>
                <c:pt idx="98">
                  <c:v>76.05</c:v>
                </c:pt>
                <c:pt idx="99">
                  <c:v>76.028999999999982</c:v>
                </c:pt>
                <c:pt idx="100">
                  <c:v>76.024000000000001</c:v>
                </c:pt>
                <c:pt idx="101">
                  <c:v>76.004999999999995</c:v>
                </c:pt>
                <c:pt idx="102">
                  <c:v>76.007999999999996</c:v>
                </c:pt>
                <c:pt idx="103">
                  <c:v>76.007000000000005</c:v>
                </c:pt>
                <c:pt idx="104">
                  <c:v>76.004999999999995</c:v>
                </c:pt>
                <c:pt idx="105">
                  <c:v>75.998999999999995</c:v>
                </c:pt>
                <c:pt idx="106">
                  <c:v>75.992999999999995</c:v>
                </c:pt>
                <c:pt idx="107">
                  <c:v>75.977999999999994</c:v>
                </c:pt>
                <c:pt idx="108">
                  <c:v>75.992999999999995</c:v>
                </c:pt>
                <c:pt idx="109">
                  <c:v>75.989000000000004</c:v>
                </c:pt>
                <c:pt idx="110">
                  <c:v>76.012</c:v>
                </c:pt>
                <c:pt idx="111">
                  <c:v>75.99100000000017</c:v>
                </c:pt>
                <c:pt idx="112">
                  <c:v>75.995000000000005</c:v>
                </c:pt>
                <c:pt idx="113">
                  <c:v>75.977000000000004</c:v>
                </c:pt>
                <c:pt idx="114">
                  <c:v>75.978999999999999</c:v>
                </c:pt>
                <c:pt idx="115">
                  <c:v>75.968999999999994</c:v>
                </c:pt>
                <c:pt idx="116">
                  <c:v>75.977999999999994</c:v>
                </c:pt>
                <c:pt idx="117">
                  <c:v>75.975999999999999</c:v>
                </c:pt>
                <c:pt idx="118">
                  <c:v>75.962000000000003</c:v>
                </c:pt>
                <c:pt idx="119">
                  <c:v>75.956999999999994</c:v>
                </c:pt>
                <c:pt idx="120">
                  <c:v>75.953000000000003</c:v>
                </c:pt>
                <c:pt idx="121">
                  <c:v>75.965999999999994</c:v>
                </c:pt>
                <c:pt idx="122">
                  <c:v>75.948000000000022</c:v>
                </c:pt>
                <c:pt idx="123">
                  <c:v>75.952000000000012</c:v>
                </c:pt>
                <c:pt idx="124">
                  <c:v>75.936000000000007</c:v>
                </c:pt>
                <c:pt idx="125">
                  <c:v>75.955000000000013</c:v>
                </c:pt>
                <c:pt idx="126">
                  <c:v>75.956999999999994</c:v>
                </c:pt>
                <c:pt idx="127">
                  <c:v>75.965000000000003</c:v>
                </c:pt>
                <c:pt idx="128">
                  <c:v>75.938999999999993</c:v>
                </c:pt>
                <c:pt idx="129">
                  <c:v>75.945000000000007</c:v>
                </c:pt>
                <c:pt idx="130">
                  <c:v>75.918999999999997</c:v>
                </c:pt>
                <c:pt idx="131">
                  <c:v>75.924000000000007</c:v>
                </c:pt>
                <c:pt idx="132">
                  <c:v>75.897999999999996</c:v>
                </c:pt>
                <c:pt idx="133">
                  <c:v>75.897999999999996</c:v>
                </c:pt>
                <c:pt idx="134">
                  <c:v>75.887999999999991</c:v>
                </c:pt>
                <c:pt idx="135">
                  <c:v>75.882999999999981</c:v>
                </c:pt>
                <c:pt idx="136">
                  <c:v>75.885999999999981</c:v>
                </c:pt>
                <c:pt idx="137">
                  <c:v>75.873999999999981</c:v>
                </c:pt>
                <c:pt idx="138">
                  <c:v>75.881999999999991</c:v>
                </c:pt>
                <c:pt idx="139">
                  <c:v>75.869</c:v>
                </c:pt>
                <c:pt idx="140">
                  <c:v>75.881999999999991</c:v>
                </c:pt>
                <c:pt idx="141">
                  <c:v>75.884</c:v>
                </c:pt>
                <c:pt idx="142">
                  <c:v>75.900999999999996</c:v>
                </c:pt>
                <c:pt idx="143">
                  <c:v>75.9140000000002</c:v>
                </c:pt>
                <c:pt idx="144">
                  <c:v>75.912000000000006</c:v>
                </c:pt>
                <c:pt idx="145">
                  <c:v>75.917000000000201</c:v>
                </c:pt>
                <c:pt idx="146">
                  <c:v>75.912999999999997</c:v>
                </c:pt>
                <c:pt idx="147">
                  <c:v>75.927999999999997</c:v>
                </c:pt>
                <c:pt idx="148">
                  <c:v>75.943000000000026</c:v>
                </c:pt>
                <c:pt idx="149">
                  <c:v>75.971000000000004</c:v>
                </c:pt>
                <c:pt idx="150">
                  <c:v>76.001999999999995</c:v>
                </c:pt>
                <c:pt idx="151">
                  <c:v>76.034000000000006</c:v>
                </c:pt>
                <c:pt idx="152">
                  <c:v>76.051999999999992</c:v>
                </c:pt>
                <c:pt idx="153">
                  <c:v>76.054000000000002</c:v>
                </c:pt>
                <c:pt idx="154">
                  <c:v>76.072999999999979</c:v>
                </c:pt>
                <c:pt idx="155">
                  <c:v>76.08</c:v>
                </c:pt>
                <c:pt idx="156">
                  <c:v>76.090999999999994</c:v>
                </c:pt>
                <c:pt idx="157">
                  <c:v>76.099000000000004</c:v>
                </c:pt>
                <c:pt idx="158">
                  <c:v>76.121999999999986</c:v>
                </c:pt>
                <c:pt idx="159">
                  <c:v>76.164000000000001</c:v>
                </c:pt>
                <c:pt idx="160">
                  <c:v>76.194999999999993</c:v>
                </c:pt>
                <c:pt idx="161">
                  <c:v>76.227000000000004</c:v>
                </c:pt>
                <c:pt idx="162">
                  <c:v>76.256</c:v>
                </c:pt>
                <c:pt idx="163">
                  <c:v>76.296999999999997</c:v>
                </c:pt>
                <c:pt idx="164">
                  <c:v>76.319999999999993</c:v>
                </c:pt>
                <c:pt idx="165">
                  <c:v>76.331000000000003</c:v>
                </c:pt>
                <c:pt idx="166">
                  <c:v>76.338999999999999</c:v>
                </c:pt>
                <c:pt idx="167">
                  <c:v>76.35799999999999</c:v>
                </c:pt>
                <c:pt idx="168">
                  <c:v>76.376999999999981</c:v>
                </c:pt>
                <c:pt idx="169">
                  <c:v>76.412000000000006</c:v>
                </c:pt>
                <c:pt idx="170">
                  <c:v>76.453000000000003</c:v>
                </c:pt>
                <c:pt idx="171">
                  <c:v>76.489000000000004</c:v>
                </c:pt>
                <c:pt idx="172">
                  <c:v>76.504000000000005</c:v>
                </c:pt>
                <c:pt idx="173">
                  <c:v>76.519000000000005</c:v>
                </c:pt>
                <c:pt idx="174">
                  <c:v>76.543999999999997</c:v>
                </c:pt>
                <c:pt idx="175">
                  <c:v>76.569000000000003</c:v>
                </c:pt>
                <c:pt idx="176">
                  <c:v>76.606999999999999</c:v>
                </c:pt>
                <c:pt idx="177">
                  <c:v>76.638999999999982</c:v>
                </c:pt>
                <c:pt idx="178">
                  <c:v>76.664000000000001</c:v>
                </c:pt>
                <c:pt idx="179">
                  <c:v>76.679999999999978</c:v>
                </c:pt>
                <c:pt idx="180">
                  <c:v>76.708000000000013</c:v>
                </c:pt>
                <c:pt idx="181">
                  <c:v>76.739000000000004</c:v>
                </c:pt>
                <c:pt idx="182">
                  <c:v>76.784000000000006</c:v>
                </c:pt>
                <c:pt idx="183">
                  <c:v>76.804000000000002</c:v>
                </c:pt>
                <c:pt idx="184">
                  <c:v>76.828999999999979</c:v>
                </c:pt>
                <c:pt idx="185">
                  <c:v>76.842000000000013</c:v>
                </c:pt>
                <c:pt idx="186">
                  <c:v>76.849000000000004</c:v>
                </c:pt>
                <c:pt idx="187">
                  <c:v>76.838999999999999</c:v>
                </c:pt>
                <c:pt idx="188">
                  <c:v>76.822999999999979</c:v>
                </c:pt>
                <c:pt idx="189">
                  <c:v>76.832999999999998</c:v>
                </c:pt>
                <c:pt idx="190">
                  <c:v>76.846999999999994</c:v>
                </c:pt>
                <c:pt idx="191">
                  <c:v>76.864000000000004</c:v>
                </c:pt>
                <c:pt idx="192">
                  <c:v>76.869</c:v>
                </c:pt>
                <c:pt idx="193">
                  <c:v>76.894999999999996</c:v>
                </c:pt>
                <c:pt idx="194">
                  <c:v>76.89</c:v>
                </c:pt>
                <c:pt idx="195">
                  <c:v>76.893000000000001</c:v>
                </c:pt>
                <c:pt idx="196">
                  <c:v>76.878999999999948</c:v>
                </c:pt>
                <c:pt idx="197">
                  <c:v>76.884</c:v>
                </c:pt>
                <c:pt idx="198">
                  <c:v>76.874999999999986</c:v>
                </c:pt>
                <c:pt idx="199">
                  <c:v>76.872999999999948</c:v>
                </c:pt>
                <c:pt idx="200">
                  <c:v>76.86999999999999</c:v>
                </c:pt>
                <c:pt idx="201">
                  <c:v>76.867999999999995</c:v>
                </c:pt>
                <c:pt idx="202">
                  <c:v>76.867999999999995</c:v>
                </c:pt>
                <c:pt idx="203">
                  <c:v>76.863</c:v>
                </c:pt>
                <c:pt idx="204">
                  <c:v>76.849000000000004</c:v>
                </c:pt>
                <c:pt idx="205">
                  <c:v>76.846999999999994</c:v>
                </c:pt>
                <c:pt idx="206">
                  <c:v>76.842000000000013</c:v>
                </c:pt>
                <c:pt idx="207">
                  <c:v>76.845000000000013</c:v>
                </c:pt>
                <c:pt idx="208">
                  <c:v>76.823999999999998</c:v>
                </c:pt>
                <c:pt idx="209">
                  <c:v>76.816000000000003</c:v>
                </c:pt>
                <c:pt idx="210">
                  <c:v>76.828000000000003</c:v>
                </c:pt>
                <c:pt idx="211">
                  <c:v>76.826999999999998</c:v>
                </c:pt>
                <c:pt idx="212">
                  <c:v>76.819000000000003</c:v>
                </c:pt>
                <c:pt idx="213">
                  <c:v>76.801000000000002</c:v>
                </c:pt>
                <c:pt idx="214">
                  <c:v>76.795000000000002</c:v>
                </c:pt>
                <c:pt idx="215">
                  <c:v>76.784000000000006</c:v>
                </c:pt>
                <c:pt idx="216">
                  <c:v>76.760000000000005</c:v>
                </c:pt>
                <c:pt idx="217">
                  <c:v>76.745999999999995</c:v>
                </c:pt>
                <c:pt idx="218">
                  <c:v>76.739000000000004</c:v>
                </c:pt>
                <c:pt idx="219">
                  <c:v>76.74400000000017</c:v>
                </c:pt>
                <c:pt idx="220">
                  <c:v>76.735000000000014</c:v>
                </c:pt>
                <c:pt idx="221">
                  <c:v>76.721000000000004</c:v>
                </c:pt>
                <c:pt idx="222">
                  <c:v>76.691000000000003</c:v>
                </c:pt>
                <c:pt idx="223">
                  <c:v>76.671999999999983</c:v>
                </c:pt>
                <c:pt idx="224">
                  <c:v>76.662999999999982</c:v>
                </c:pt>
                <c:pt idx="225">
                  <c:v>76.649000000000001</c:v>
                </c:pt>
                <c:pt idx="226">
                  <c:v>76.624999999999986</c:v>
                </c:pt>
                <c:pt idx="227">
                  <c:v>76.60599999999998</c:v>
                </c:pt>
                <c:pt idx="228">
                  <c:v>76.623999999999981</c:v>
                </c:pt>
                <c:pt idx="229">
                  <c:v>76.627999999999986</c:v>
                </c:pt>
                <c:pt idx="230">
                  <c:v>76.619</c:v>
                </c:pt>
                <c:pt idx="231">
                  <c:v>76.585999999999999</c:v>
                </c:pt>
                <c:pt idx="232">
                  <c:v>76.56</c:v>
                </c:pt>
                <c:pt idx="233">
                  <c:v>76.540000000000006</c:v>
                </c:pt>
                <c:pt idx="234">
                  <c:v>76.525999999999982</c:v>
                </c:pt>
                <c:pt idx="235">
                  <c:v>76.521999999999991</c:v>
                </c:pt>
                <c:pt idx="236">
                  <c:v>76.521000000000001</c:v>
                </c:pt>
                <c:pt idx="237">
                  <c:v>76.483999999999995</c:v>
                </c:pt>
                <c:pt idx="238">
                  <c:v>76.477999999999994</c:v>
                </c:pt>
                <c:pt idx="239">
                  <c:v>76.458000000000013</c:v>
                </c:pt>
                <c:pt idx="240">
                  <c:v>76.458000000000013</c:v>
                </c:pt>
                <c:pt idx="241">
                  <c:v>76.441000000000216</c:v>
                </c:pt>
                <c:pt idx="242">
                  <c:v>76.424000000000007</c:v>
                </c:pt>
                <c:pt idx="243">
                  <c:v>76.418999999999997</c:v>
                </c:pt>
                <c:pt idx="244">
                  <c:v>76.412999999999997</c:v>
                </c:pt>
                <c:pt idx="245">
                  <c:v>76.403999999999996</c:v>
                </c:pt>
                <c:pt idx="246">
                  <c:v>76.391999999999996</c:v>
                </c:pt>
                <c:pt idx="247">
                  <c:v>76.361000000000004</c:v>
                </c:pt>
                <c:pt idx="248">
                  <c:v>76.345000000000013</c:v>
                </c:pt>
                <c:pt idx="249">
                  <c:v>76.326999999999998</c:v>
                </c:pt>
                <c:pt idx="250">
                  <c:v>76.331999999999994</c:v>
                </c:pt>
                <c:pt idx="251">
                  <c:v>76.332999999999998</c:v>
                </c:pt>
                <c:pt idx="252">
                  <c:v>76.328000000000003</c:v>
                </c:pt>
                <c:pt idx="253">
                  <c:v>76.307000000000002</c:v>
                </c:pt>
                <c:pt idx="254">
                  <c:v>76.287000000000006</c:v>
                </c:pt>
                <c:pt idx="255">
                  <c:v>76.257999999999996</c:v>
                </c:pt>
                <c:pt idx="256">
                  <c:v>76.248999999999995</c:v>
                </c:pt>
                <c:pt idx="257">
                  <c:v>76.239999999999995</c:v>
                </c:pt>
                <c:pt idx="258">
                  <c:v>76.227000000000004</c:v>
                </c:pt>
                <c:pt idx="259">
                  <c:v>76.22</c:v>
                </c:pt>
                <c:pt idx="260">
                  <c:v>76.191000000000003</c:v>
                </c:pt>
                <c:pt idx="261">
                  <c:v>76.197999999999993</c:v>
                </c:pt>
                <c:pt idx="262">
                  <c:v>76.177999999999983</c:v>
                </c:pt>
                <c:pt idx="263">
                  <c:v>76.191000000000003</c:v>
                </c:pt>
                <c:pt idx="264">
                  <c:v>76.188000000000002</c:v>
                </c:pt>
                <c:pt idx="265">
                  <c:v>76.169999999999987</c:v>
                </c:pt>
                <c:pt idx="266">
                  <c:v>76.155999999999949</c:v>
                </c:pt>
                <c:pt idx="267">
                  <c:v>76.117000000000004</c:v>
                </c:pt>
                <c:pt idx="268">
                  <c:v>76.081000000000003</c:v>
                </c:pt>
                <c:pt idx="269">
                  <c:v>76.051000000000002</c:v>
                </c:pt>
                <c:pt idx="270">
                  <c:v>76.037000000000006</c:v>
                </c:pt>
                <c:pt idx="271">
                  <c:v>76.046000000000006</c:v>
                </c:pt>
                <c:pt idx="272">
                  <c:v>76.034000000000006</c:v>
                </c:pt>
                <c:pt idx="273">
                  <c:v>76.051999999999992</c:v>
                </c:pt>
                <c:pt idx="274">
                  <c:v>76.034999999999997</c:v>
                </c:pt>
                <c:pt idx="275">
                  <c:v>76.024999999999991</c:v>
                </c:pt>
                <c:pt idx="276">
                  <c:v>76.004000000000005</c:v>
                </c:pt>
                <c:pt idx="277">
                  <c:v>75.992000000000004</c:v>
                </c:pt>
                <c:pt idx="278">
                  <c:v>75.99100000000017</c:v>
                </c:pt>
                <c:pt idx="279">
                  <c:v>75.965000000000003</c:v>
                </c:pt>
                <c:pt idx="280">
                  <c:v>75.958000000000013</c:v>
                </c:pt>
                <c:pt idx="281">
                  <c:v>75.936000000000007</c:v>
                </c:pt>
                <c:pt idx="282">
                  <c:v>75.921999999999997</c:v>
                </c:pt>
                <c:pt idx="283">
                  <c:v>75.909000000000006</c:v>
                </c:pt>
                <c:pt idx="284">
                  <c:v>75.903000000000006</c:v>
                </c:pt>
                <c:pt idx="285">
                  <c:v>75.897000000000006</c:v>
                </c:pt>
                <c:pt idx="286">
                  <c:v>75.885999999999981</c:v>
                </c:pt>
                <c:pt idx="287">
                  <c:v>75.85499999999999</c:v>
                </c:pt>
                <c:pt idx="288">
                  <c:v>75.81</c:v>
                </c:pt>
                <c:pt idx="289">
                  <c:v>75.786000000000001</c:v>
                </c:pt>
                <c:pt idx="290">
                  <c:v>75.771999999999991</c:v>
                </c:pt>
                <c:pt idx="291">
                  <c:v>75.784000000000006</c:v>
                </c:pt>
                <c:pt idx="292">
                  <c:v>75.766999999999996</c:v>
                </c:pt>
                <c:pt idx="293">
                  <c:v>75.739000000000004</c:v>
                </c:pt>
                <c:pt idx="294">
                  <c:v>75.717000000000027</c:v>
                </c:pt>
                <c:pt idx="295">
                  <c:v>75.695999999999998</c:v>
                </c:pt>
                <c:pt idx="296">
                  <c:v>75.715999999999994</c:v>
                </c:pt>
                <c:pt idx="297">
                  <c:v>75.727000000000004</c:v>
                </c:pt>
                <c:pt idx="298">
                  <c:v>75.74100000000017</c:v>
                </c:pt>
                <c:pt idx="299">
                  <c:v>75.717000000000027</c:v>
                </c:pt>
                <c:pt idx="300">
                  <c:v>75.69</c:v>
                </c:pt>
                <c:pt idx="301">
                  <c:v>75.652999999999949</c:v>
                </c:pt>
                <c:pt idx="302">
                  <c:v>75.628999999999948</c:v>
                </c:pt>
                <c:pt idx="303">
                  <c:v>75.611000000000004</c:v>
                </c:pt>
                <c:pt idx="304">
                  <c:v>75.619</c:v>
                </c:pt>
                <c:pt idx="305">
                  <c:v>75.613</c:v>
                </c:pt>
                <c:pt idx="306">
                  <c:v>75.585999999999999</c:v>
                </c:pt>
                <c:pt idx="307">
                  <c:v>75.555999999999983</c:v>
                </c:pt>
                <c:pt idx="308">
                  <c:v>75.545000000000002</c:v>
                </c:pt>
                <c:pt idx="309">
                  <c:v>75.531999999999996</c:v>
                </c:pt>
                <c:pt idx="310">
                  <c:v>75.528999999999982</c:v>
                </c:pt>
                <c:pt idx="311">
                  <c:v>75.518000000000001</c:v>
                </c:pt>
                <c:pt idx="312">
                  <c:v>75.536000000000001</c:v>
                </c:pt>
                <c:pt idx="313">
                  <c:v>75.527000000000001</c:v>
                </c:pt>
                <c:pt idx="314">
                  <c:v>75.513000000000005</c:v>
                </c:pt>
                <c:pt idx="315">
                  <c:v>75.488</c:v>
                </c:pt>
                <c:pt idx="316">
                  <c:v>75.459999999999994</c:v>
                </c:pt>
                <c:pt idx="317">
                  <c:v>75.444000000000216</c:v>
                </c:pt>
                <c:pt idx="318">
                  <c:v>75.408000000000001</c:v>
                </c:pt>
                <c:pt idx="319">
                  <c:v>75.391999999999996</c:v>
                </c:pt>
                <c:pt idx="320">
                  <c:v>75.36</c:v>
                </c:pt>
                <c:pt idx="321">
                  <c:v>75.38</c:v>
                </c:pt>
                <c:pt idx="322">
                  <c:v>75.367000000000004</c:v>
                </c:pt>
                <c:pt idx="323">
                  <c:v>75.387</c:v>
                </c:pt>
                <c:pt idx="324">
                  <c:v>75.35499999999999</c:v>
                </c:pt>
                <c:pt idx="325">
                  <c:v>75.34</c:v>
                </c:pt>
                <c:pt idx="326">
                  <c:v>75.313000000000002</c:v>
                </c:pt>
                <c:pt idx="327">
                  <c:v>75.284999999999997</c:v>
                </c:pt>
                <c:pt idx="328">
                  <c:v>75.27</c:v>
                </c:pt>
                <c:pt idx="329">
                  <c:v>75.233999999999995</c:v>
                </c:pt>
                <c:pt idx="330">
                  <c:v>75.227000000000004</c:v>
                </c:pt>
                <c:pt idx="331">
                  <c:v>75.214000000000027</c:v>
                </c:pt>
                <c:pt idx="332">
                  <c:v>75.212999999999994</c:v>
                </c:pt>
                <c:pt idx="333">
                  <c:v>75.192999999999998</c:v>
                </c:pt>
                <c:pt idx="334">
                  <c:v>75.186999999999998</c:v>
                </c:pt>
                <c:pt idx="335">
                  <c:v>75.153999999999982</c:v>
                </c:pt>
                <c:pt idx="336">
                  <c:v>75.151999999999987</c:v>
                </c:pt>
                <c:pt idx="337">
                  <c:v>75.144999999999996</c:v>
                </c:pt>
                <c:pt idx="338">
                  <c:v>75.165999999999983</c:v>
                </c:pt>
                <c:pt idx="339">
                  <c:v>75.170999999999978</c:v>
                </c:pt>
                <c:pt idx="340">
                  <c:v>75.150999999999982</c:v>
                </c:pt>
                <c:pt idx="341">
                  <c:v>75.090999999999994</c:v>
                </c:pt>
                <c:pt idx="342">
                  <c:v>75.037000000000006</c:v>
                </c:pt>
                <c:pt idx="343">
                  <c:v>75.021999999999991</c:v>
                </c:pt>
                <c:pt idx="344">
                  <c:v>75.031999999999996</c:v>
                </c:pt>
                <c:pt idx="345">
                  <c:v>75.039000000000001</c:v>
                </c:pt>
                <c:pt idx="346">
                  <c:v>75.015000000000001</c:v>
                </c:pt>
                <c:pt idx="347">
                  <c:v>75.003</c:v>
                </c:pt>
                <c:pt idx="348">
                  <c:v>75.010999999999996</c:v>
                </c:pt>
                <c:pt idx="349">
                  <c:v>75.016999999999996</c:v>
                </c:pt>
                <c:pt idx="350">
                  <c:v>75.027000000000001</c:v>
                </c:pt>
                <c:pt idx="351">
                  <c:v>74.989999999999995</c:v>
                </c:pt>
                <c:pt idx="352">
                  <c:v>74.972999999999999</c:v>
                </c:pt>
                <c:pt idx="353">
                  <c:v>74.965000000000003</c:v>
                </c:pt>
                <c:pt idx="354">
                  <c:v>74.955000000000013</c:v>
                </c:pt>
                <c:pt idx="355">
                  <c:v>74.940000000000026</c:v>
                </c:pt>
                <c:pt idx="356">
                  <c:v>74.894000000000005</c:v>
                </c:pt>
                <c:pt idx="357">
                  <c:v>74.891999999999996</c:v>
                </c:pt>
                <c:pt idx="358">
                  <c:v>74.834000000000003</c:v>
                </c:pt>
                <c:pt idx="359">
                  <c:v>74.799000000000007</c:v>
                </c:pt>
                <c:pt idx="360">
                  <c:v>74.781000000000006</c:v>
                </c:pt>
                <c:pt idx="361">
                  <c:v>74.815000000000012</c:v>
                </c:pt>
                <c:pt idx="362">
                  <c:v>74.838999999999999</c:v>
                </c:pt>
                <c:pt idx="363">
                  <c:v>74.84</c:v>
                </c:pt>
                <c:pt idx="364">
                  <c:v>74.777000000000001</c:v>
                </c:pt>
                <c:pt idx="365">
                  <c:v>74.766000000000005</c:v>
                </c:pt>
                <c:pt idx="366">
                  <c:v>74.733000000000004</c:v>
                </c:pt>
                <c:pt idx="367">
                  <c:v>74.739999999999995</c:v>
                </c:pt>
                <c:pt idx="368">
                  <c:v>74.705000000000013</c:v>
                </c:pt>
                <c:pt idx="369">
                  <c:v>74.703000000000003</c:v>
                </c:pt>
                <c:pt idx="370">
                  <c:v>74.718000000000004</c:v>
                </c:pt>
                <c:pt idx="371">
                  <c:v>74.708000000000013</c:v>
                </c:pt>
                <c:pt idx="372">
                  <c:v>74.669999999999987</c:v>
                </c:pt>
                <c:pt idx="373">
                  <c:v>74.644999999999996</c:v>
                </c:pt>
                <c:pt idx="374">
                  <c:v>74.598000000000013</c:v>
                </c:pt>
                <c:pt idx="375">
                  <c:v>74.599999999999994</c:v>
                </c:pt>
                <c:pt idx="376">
                  <c:v>74.578000000000003</c:v>
                </c:pt>
                <c:pt idx="377">
                  <c:v>74.593000000000004</c:v>
                </c:pt>
                <c:pt idx="378">
                  <c:v>74.554000000000002</c:v>
                </c:pt>
                <c:pt idx="379">
                  <c:v>74.548000000000002</c:v>
                </c:pt>
                <c:pt idx="380">
                  <c:v>74.519000000000005</c:v>
                </c:pt>
                <c:pt idx="381">
                  <c:v>74.515000000000001</c:v>
                </c:pt>
                <c:pt idx="382">
                  <c:v>74.507000000000005</c:v>
                </c:pt>
                <c:pt idx="383">
                  <c:v>74.486999999999995</c:v>
                </c:pt>
                <c:pt idx="384">
                  <c:v>74.482000000000014</c:v>
                </c:pt>
                <c:pt idx="385">
                  <c:v>74.446000000000026</c:v>
                </c:pt>
                <c:pt idx="386">
                  <c:v>74.375999999999948</c:v>
                </c:pt>
                <c:pt idx="387">
                  <c:v>74.353999999999999</c:v>
                </c:pt>
                <c:pt idx="388">
                  <c:v>74.293999999999997</c:v>
                </c:pt>
                <c:pt idx="389">
                  <c:v>74.340999999999994</c:v>
                </c:pt>
                <c:pt idx="390">
                  <c:v>74.28</c:v>
                </c:pt>
                <c:pt idx="391">
                  <c:v>74.269000000000005</c:v>
                </c:pt>
                <c:pt idx="392">
                  <c:v>74.260999999999996</c:v>
                </c:pt>
                <c:pt idx="393">
                  <c:v>74.293999999999997</c:v>
                </c:pt>
                <c:pt idx="394">
                  <c:v>74.290000000000006</c:v>
                </c:pt>
                <c:pt idx="395">
                  <c:v>74.257999999999996</c:v>
                </c:pt>
                <c:pt idx="396">
                  <c:v>74.230999999999995</c:v>
                </c:pt>
                <c:pt idx="397">
                  <c:v>74.242999999999995</c:v>
                </c:pt>
                <c:pt idx="398">
                  <c:v>74.24100000000017</c:v>
                </c:pt>
                <c:pt idx="399">
                  <c:v>74.225999999999999</c:v>
                </c:pt>
                <c:pt idx="400">
                  <c:v>74.284000000000006</c:v>
                </c:pt>
                <c:pt idx="401">
                  <c:v>74.287999999999997</c:v>
                </c:pt>
                <c:pt idx="402">
                  <c:v>74.245999999999995</c:v>
                </c:pt>
                <c:pt idx="403">
                  <c:v>74.185000000000002</c:v>
                </c:pt>
                <c:pt idx="404">
                  <c:v>74.174999999999983</c:v>
                </c:pt>
                <c:pt idx="405">
                  <c:v>74.172999999999988</c:v>
                </c:pt>
                <c:pt idx="406">
                  <c:v>74.117999999999995</c:v>
                </c:pt>
                <c:pt idx="407">
                  <c:v>74.016000000000005</c:v>
                </c:pt>
                <c:pt idx="408">
                  <c:v>74.027000000000001</c:v>
                </c:pt>
                <c:pt idx="409">
                  <c:v>73.989999999999995</c:v>
                </c:pt>
                <c:pt idx="410">
                  <c:v>74</c:v>
                </c:pt>
                <c:pt idx="411">
                  <c:v>73.977000000000004</c:v>
                </c:pt>
                <c:pt idx="412">
                  <c:v>74.054999999999993</c:v>
                </c:pt>
                <c:pt idx="413">
                  <c:v>74.043000000000006</c:v>
                </c:pt>
                <c:pt idx="414">
                  <c:v>73.99400000000017</c:v>
                </c:pt>
                <c:pt idx="415">
                  <c:v>73.893000000000001</c:v>
                </c:pt>
                <c:pt idx="416">
                  <c:v>73.921000000000006</c:v>
                </c:pt>
                <c:pt idx="417">
                  <c:v>73.958000000000013</c:v>
                </c:pt>
                <c:pt idx="418">
                  <c:v>73.992999999999995</c:v>
                </c:pt>
                <c:pt idx="419">
                  <c:v>73.986000000000004</c:v>
                </c:pt>
                <c:pt idx="420">
                  <c:v>73.894000000000005</c:v>
                </c:pt>
                <c:pt idx="421">
                  <c:v>73.834000000000003</c:v>
                </c:pt>
                <c:pt idx="422">
                  <c:v>73.751999999999995</c:v>
                </c:pt>
                <c:pt idx="423">
                  <c:v>73.784000000000006</c:v>
                </c:pt>
                <c:pt idx="424">
                  <c:v>73.760999999999996</c:v>
                </c:pt>
                <c:pt idx="425">
                  <c:v>73.725999999999999</c:v>
                </c:pt>
                <c:pt idx="426">
                  <c:v>73.643000000000001</c:v>
                </c:pt>
                <c:pt idx="427">
                  <c:v>73.627999999999986</c:v>
                </c:pt>
                <c:pt idx="428">
                  <c:v>73.628999999999948</c:v>
                </c:pt>
                <c:pt idx="429">
                  <c:v>73.554999999999993</c:v>
                </c:pt>
                <c:pt idx="430">
                  <c:v>73.453000000000003</c:v>
                </c:pt>
                <c:pt idx="431">
                  <c:v>73.363</c:v>
                </c:pt>
                <c:pt idx="432">
                  <c:v>73.331000000000003</c:v>
                </c:pt>
                <c:pt idx="433">
                  <c:v>73.315000000000012</c:v>
                </c:pt>
                <c:pt idx="434">
                  <c:v>73.277000000000001</c:v>
                </c:pt>
                <c:pt idx="435">
                  <c:v>73.263000000000005</c:v>
                </c:pt>
                <c:pt idx="436">
                  <c:v>73.203000000000003</c:v>
                </c:pt>
                <c:pt idx="437">
                  <c:v>73.169999999999987</c:v>
                </c:pt>
                <c:pt idx="438">
                  <c:v>73.144000000000005</c:v>
                </c:pt>
                <c:pt idx="439">
                  <c:v>73.141999999999996</c:v>
                </c:pt>
                <c:pt idx="440">
                  <c:v>73.122999999999948</c:v>
                </c:pt>
                <c:pt idx="441">
                  <c:v>73.070999999999998</c:v>
                </c:pt>
                <c:pt idx="442">
                  <c:v>73.024999999999991</c:v>
                </c:pt>
                <c:pt idx="443">
                  <c:v>73.004000000000005</c:v>
                </c:pt>
                <c:pt idx="444">
                  <c:v>72.989999999999995</c:v>
                </c:pt>
                <c:pt idx="445">
                  <c:v>72.980999999999995</c:v>
                </c:pt>
                <c:pt idx="446">
                  <c:v>72.927000000000007</c:v>
                </c:pt>
                <c:pt idx="447">
                  <c:v>72.938000000000002</c:v>
                </c:pt>
                <c:pt idx="448">
                  <c:v>72.924000000000007</c:v>
                </c:pt>
                <c:pt idx="449">
                  <c:v>72.942000000000007</c:v>
                </c:pt>
                <c:pt idx="450">
                  <c:v>72.918999999999997</c:v>
                </c:pt>
                <c:pt idx="451">
                  <c:v>72.900000000000006</c:v>
                </c:pt>
                <c:pt idx="452">
                  <c:v>72.872999999999948</c:v>
                </c:pt>
                <c:pt idx="453">
                  <c:v>72.85599999999998</c:v>
                </c:pt>
                <c:pt idx="454">
                  <c:v>72.825000000000003</c:v>
                </c:pt>
                <c:pt idx="455">
                  <c:v>72.831999999999994</c:v>
                </c:pt>
                <c:pt idx="456">
                  <c:v>72.816000000000003</c:v>
                </c:pt>
                <c:pt idx="457">
                  <c:v>72.811000000000007</c:v>
                </c:pt>
                <c:pt idx="458">
                  <c:v>72.74700000000017</c:v>
                </c:pt>
                <c:pt idx="459">
                  <c:v>72.727999999999994</c:v>
                </c:pt>
                <c:pt idx="460">
                  <c:v>72.724999999999994</c:v>
                </c:pt>
                <c:pt idx="461">
                  <c:v>72.74100000000017</c:v>
                </c:pt>
                <c:pt idx="462">
                  <c:v>72.708000000000013</c:v>
                </c:pt>
                <c:pt idx="463">
                  <c:v>72.680999999999983</c:v>
                </c:pt>
                <c:pt idx="464">
                  <c:v>72.655999999999949</c:v>
                </c:pt>
                <c:pt idx="465">
                  <c:v>72.664000000000001</c:v>
                </c:pt>
                <c:pt idx="466">
                  <c:v>72.646000000000001</c:v>
                </c:pt>
                <c:pt idx="467">
                  <c:v>72.654999999999987</c:v>
                </c:pt>
                <c:pt idx="468">
                  <c:v>72.627999999999986</c:v>
                </c:pt>
                <c:pt idx="469">
                  <c:v>72.61999999999999</c:v>
                </c:pt>
                <c:pt idx="470">
                  <c:v>72.616</c:v>
                </c:pt>
                <c:pt idx="471">
                  <c:v>72.64</c:v>
                </c:pt>
                <c:pt idx="472">
                  <c:v>72.649999999999991</c:v>
                </c:pt>
                <c:pt idx="473">
                  <c:v>72.635999999999981</c:v>
                </c:pt>
                <c:pt idx="474">
                  <c:v>72.595000000000013</c:v>
                </c:pt>
                <c:pt idx="475">
                  <c:v>72.565000000000012</c:v>
                </c:pt>
                <c:pt idx="476">
                  <c:v>72.551000000000002</c:v>
                </c:pt>
                <c:pt idx="477">
                  <c:v>72.554999999999993</c:v>
                </c:pt>
                <c:pt idx="478">
                  <c:v>72.531000000000006</c:v>
                </c:pt>
                <c:pt idx="479">
                  <c:v>72.518000000000001</c:v>
                </c:pt>
                <c:pt idx="480">
                  <c:v>72.501000000000005</c:v>
                </c:pt>
                <c:pt idx="481">
                  <c:v>72.501000000000005</c:v>
                </c:pt>
                <c:pt idx="482">
                  <c:v>72.49400000000017</c:v>
                </c:pt>
                <c:pt idx="483">
                  <c:v>72.472999999999999</c:v>
                </c:pt>
                <c:pt idx="484">
                  <c:v>72.459999999999994</c:v>
                </c:pt>
                <c:pt idx="485">
                  <c:v>72.443000000000026</c:v>
                </c:pt>
                <c:pt idx="486">
                  <c:v>72.424000000000007</c:v>
                </c:pt>
                <c:pt idx="487">
                  <c:v>72.437000000000026</c:v>
                </c:pt>
                <c:pt idx="488">
                  <c:v>72.400000000000006</c:v>
                </c:pt>
                <c:pt idx="489">
                  <c:v>72.403000000000006</c:v>
                </c:pt>
                <c:pt idx="490">
                  <c:v>72.36</c:v>
                </c:pt>
                <c:pt idx="491">
                  <c:v>72.349000000000004</c:v>
                </c:pt>
                <c:pt idx="492">
                  <c:v>72.319999999999993</c:v>
                </c:pt>
                <c:pt idx="493">
                  <c:v>72.296999999999997</c:v>
                </c:pt>
                <c:pt idx="494">
                  <c:v>72.293999999999997</c:v>
                </c:pt>
                <c:pt idx="495">
                  <c:v>72.266000000000005</c:v>
                </c:pt>
                <c:pt idx="496">
                  <c:v>72.271000000000001</c:v>
                </c:pt>
                <c:pt idx="497">
                  <c:v>72.25</c:v>
                </c:pt>
                <c:pt idx="498">
                  <c:v>72.221999999999994</c:v>
                </c:pt>
                <c:pt idx="499">
                  <c:v>72.202000000000012</c:v>
                </c:pt>
                <c:pt idx="500">
                  <c:v>72.206999999999994</c:v>
                </c:pt>
                <c:pt idx="501">
                  <c:v>72.227999999999994</c:v>
                </c:pt>
                <c:pt idx="502">
                  <c:v>72.218999999999994</c:v>
                </c:pt>
                <c:pt idx="503">
                  <c:v>72.155999999999949</c:v>
                </c:pt>
                <c:pt idx="504">
                  <c:v>72.125999999999948</c:v>
                </c:pt>
                <c:pt idx="505">
                  <c:v>72.10199999999999</c:v>
                </c:pt>
                <c:pt idx="506">
                  <c:v>72.11</c:v>
                </c:pt>
                <c:pt idx="507">
                  <c:v>72.10199999999999</c:v>
                </c:pt>
                <c:pt idx="508">
                  <c:v>72.099000000000004</c:v>
                </c:pt>
                <c:pt idx="509">
                  <c:v>72.087000000000003</c:v>
                </c:pt>
                <c:pt idx="510">
                  <c:v>72.09</c:v>
                </c:pt>
                <c:pt idx="511">
                  <c:v>72.090999999999994</c:v>
                </c:pt>
                <c:pt idx="512">
                  <c:v>72.103999999999999</c:v>
                </c:pt>
                <c:pt idx="513">
                  <c:v>72.066000000000003</c:v>
                </c:pt>
                <c:pt idx="514">
                  <c:v>72.043999999999997</c:v>
                </c:pt>
                <c:pt idx="515">
                  <c:v>72.031000000000006</c:v>
                </c:pt>
                <c:pt idx="516">
                  <c:v>72.040999999999997</c:v>
                </c:pt>
                <c:pt idx="517">
                  <c:v>72.027999999999992</c:v>
                </c:pt>
                <c:pt idx="518">
                  <c:v>72.019000000000005</c:v>
                </c:pt>
                <c:pt idx="519">
                  <c:v>71.998999999999995</c:v>
                </c:pt>
                <c:pt idx="520">
                  <c:v>71.995000000000005</c:v>
                </c:pt>
                <c:pt idx="521">
                  <c:v>71.975999999999999</c:v>
                </c:pt>
                <c:pt idx="522">
                  <c:v>71.975999999999999</c:v>
                </c:pt>
                <c:pt idx="523">
                  <c:v>71.95</c:v>
                </c:pt>
                <c:pt idx="524">
                  <c:v>71.958000000000013</c:v>
                </c:pt>
                <c:pt idx="525">
                  <c:v>71.942000000000007</c:v>
                </c:pt>
                <c:pt idx="526">
                  <c:v>71.944000000000216</c:v>
                </c:pt>
                <c:pt idx="527">
                  <c:v>71.926000000000002</c:v>
                </c:pt>
                <c:pt idx="528">
                  <c:v>71.930000000000007</c:v>
                </c:pt>
                <c:pt idx="529">
                  <c:v>71.932000000000002</c:v>
                </c:pt>
                <c:pt idx="530">
                  <c:v>71.926000000000002</c:v>
                </c:pt>
                <c:pt idx="531">
                  <c:v>71.924000000000007</c:v>
                </c:pt>
                <c:pt idx="532">
                  <c:v>71.912999999999997</c:v>
                </c:pt>
                <c:pt idx="533">
                  <c:v>71.906000000000006</c:v>
                </c:pt>
                <c:pt idx="534">
                  <c:v>71.906000000000006</c:v>
                </c:pt>
                <c:pt idx="535">
                  <c:v>71.906999999999996</c:v>
                </c:pt>
                <c:pt idx="536">
                  <c:v>71.905000000000001</c:v>
                </c:pt>
                <c:pt idx="537">
                  <c:v>71.894999999999996</c:v>
                </c:pt>
                <c:pt idx="538">
                  <c:v>71.881999999999991</c:v>
                </c:pt>
                <c:pt idx="539">
                  <c:v>71.876999999999981</c:v>
                </c:pt>
                <c:pt idx="540">
                  <c:v>71.861999999999995</c:v>
                </c:pt>
                <c:pt idx="541">
                  <c:v>71.863</c:v>
                </c:pt>
                <c:pt idx="542">
                  <c:v>71.872999999999948</c:v>
                </c:pt>
                <c:pt idx="543">
                  <c:v>71.887999999999991</c:v>
                </c:pt>
                <c:pt idx="544">
                  <c:v>71.887999999999991</c:v>
                </c:pt>
                <c:pt idx="545">
                  <c:v>71.877999999999986</c:v>
                </c:pt>
                <c:pt idx="546">
                  <c:v>71.871999999999986</c:v>
                </c:pt>
                <c:pt idx="547">
                  <c:v>71.869</c:v>
                </c:pt>
                <c:pt idx="548">
                  <c:v>71.849999999999994</c:v>
                </c:pt>
                <c:pt idx="549">
                  <c:v>71.861999999999995</c:v>
                </c:pt>
                <c:pt idx="550">
                  <c:v>71.850999999999999</c:v>
                </c:pt>
                <c:pt idx="551">
                  <c:v>71.864999999999995</c:v>
                </c:pt>
                <c:pt idx="552">
                  <c:v>71.837000000000003</c:v>
                </c:pt>
                <c:pt idx="553">
                  <c:v>71.835999999999999</c:v>
                </c:pt>
                <c:pt idx="554">
                  <c:v>71.819999999999993</c:v>
                </c:pt>
                <c:pt idx="555">
                  <c:v>71.81</c:v>
                </c:pt>
                <c:pt idx="556">
                  <c:v>71.811000000000007</c:v>
                </c:pt>
                <c:pt idx="557">
                  <c:v>71.816999999999993</c:v>
                </c:pt>
                <c:pt idx="558">
                  <c:v>71.819000000000003</c:v>
                </c:pt>
                <c:pt idx="559">
                  <c:v>71.805999999999983</c:v>
                </c:pt>
                <c:pt idx="560">
                  <c:v>71.799000000000007</c:v>
                </c:pt>
                <c:pt idx="561">
                  <c:v>71.804999999999993</c:v>
                </c:pt>
                <c:pt idx="562">
                  <c:v>71.801000000000002</c:v>
                </c:pt>
                <c:pt idx="563">
                  <c:v>71.786000000000001</c:v>
                </c:pt>
                <c:pt idx="564">
                  <c:v>71.775999999999982</c:v>
                </c:pt>
                <c:pt idx="565">
                  <c:v>71.77</c:v>
                </c:pt>
                <c:pt idx="566">
                  <c:v>71.763999999999996</c:v>
                </c:pt>
                <c:pt idx="567">
                  <c:v>71.756</c:v>
                </c:pt>
                <c:pt idx="568">
                  <c:v>71.73</c:v>
                </c:pt>
                <c:pt idx="569">
                  <c:v>71.742999999999995</c:v>
                </c:pt>
                <c:pt idx="570">
                  <c:v>71.722999999999999</c:v>
                </c:pt>
                <c:pt idx="571">
                  <c:v>71.732000000000014</c:v>
                </c:pt>
                <c:pt idx="572">
                  <c:v>71.708000000000013</c:v>
                </c:pt>
                <c:pt idx="573">
                  <c:v>71.697999999999993</c:v>
                </c:pt>
                <c:pt idx="574">
                  <c:v>71.688999999999979</c:v>
                </c:pt>
                <c:pt idx="575">
                  <c:v>71.676999999999978</c:v>
                </c:pt>
                <c:pt idx="576">
                  <c:v>71.676999999999978</c:v>
                </c:pt>
                <c:pt idx="577">
                  <c:v>71.667000000000002</c:v>
                </c:pt>
                <c:pt idx="578">
                  <c:v>71.651999999999987</c:v>
                </c:pt>
                <c:pt idx="579">
                  <c:v>71.627999999999986</c:v>
                </c:pt>
                <c:pt idx="580">
                  <c:v>71.60499999999999</c:v>
                </c:pt>
                <c:pt idx="581">
                  <c:v>71.598000000000013</c:v>
                </c:pt>
                <c:pt idx="582">
                  <c:v>71.581000000000003</c:v>
                </c:pt>
                <c:pt idx="583">
                  <c:v>71.581999999999994</c:v>
                </c:pt>
                <c:pt idx="584">
                  <c:v>71.572000000000003</c:v>
                </c:pt>
                <c:pt idx="585">
                  <c:v>71.563999999999993</c:v>
                </c:pt>
                <c:pt idx="586">
                  <c:v>71.534000000000006</c:v>
                </c:pt>
                <c:pt idx="587">
                  <c:v>71.510999999999996</c:v>
                </c:pt>
                <c:pt idx="588">
                  <c:v>71.49100000000017</c:v>
                </c:pt>
                <c:pt idx="589">
                  <c:v>71.477999999999994</c:v>
                </c:pt>
                <c:pt idx="590">
                  <c:v>71.453999999999994</c:v>
                </c:pt>
                <c:pt idx="591">
                  <c:v>71.45</c:v>
                </c:pt>
                <c:pt idx="592">
                  <c:v>71.443000000000026</c:v>
                </c:pt>
                <c:pt idx="593">
                  <c:v>71.435000000000002</c:v>
                </c:pt>
                <c:pt idx="594">
                  <c:v>71.412999999999997</c:v>
                </c:pt>
                <c:pt idx="595">
                  <c:v>71.397000000000006</c:v>
                </c:pt>
                <c:pt idx="596">
                  <c:v>71.384</c:v>
                </c:pt>
                <c:pt idx="597">
                  <c:v>71.369</c:v>
                </c:pt>
                <c:pt idx="598">
                  <c:v>71.349999999999994</c:v>
                </c:pt>
                <c:pt idx="599">
                  <c:v>71.334000000000003</c:v>
                </c:pt>
                <c:pt idx="600">
                  <c:v>71.313999999999993</c:v>
                </c:pt>
              </c:numCache>
            </c:numRef>
          </c:val>
        </c:ser>
        <c:ser>
          <c:idx val="3"/>
          <c:order val="2"/>
          <c:tx>
            <c:strRef>
              <c:f>'KPK-TPT-KPf'!$D$7</c:f>
              <c:strCache>
                <c:ptCount val="1"/>
                <c:pt idx="0">
                  <c:v>KPf</c:v>
                </c:pt>
              </c:strCache>
            </c:strRef>
          </c:tx>
          <c:marker>
            <c:symbol val="none"/>
          </c:marker>
          <c:cat>
            <c:numRef>
              <c:f>'KPK-TPT-KPf'!$A$8:$A$608</c:f>
              <c:numCache>
                <c:formatCode>General</c:formatCode>
                <c:ptCount val="6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  <c:pt idx="401">
                  <c:v>801</c:v>
                </c:pt>
                <c:pt idx="402">
                  <c:v>802</c:v>
                </c:pt>
                <c:pt idx="403">
                  <c:v>803</c:v>
                </c:pt>
                <c:pt idx="404">
                  <c:v>804</c:v>
                </c:pt>
                <c:pt idx="405">
                  <c:v>805</c:v>
                </c:pt>
                <c:pt idx="406">
                  <c:v>806</c:v>
                </c:pt>
                <c:pt idx="407">
                  <c:v>807</c:v>
                </c:pt>
                <c:pt idx="408">
                  <c:v>808</c:v>
                </c:pt>
                <c:pt idx="409">
                  <c:v>809</c:v>
                </c:pt>
                <c:pt idx="410">
                  <c:v>810</c:v>
                </c:pt>
                <c:pt idx="411">
                  <c:v>811</c:v>
                </c:pt>
                <c:pt idx="412">
                  <c:v>812</c:v>
                </c:pt>
                <c:pt idx="413">
                  <c:v>813</c:v>
                </c:pt>
                <c:pt idx="414">
                  <c:v>814</c:v>
                </c:pt>
                <c:pt idx="415">
                  <c:v>815</c:v>
                </c:pt>
                <c:pt idx="416">
                  <c:v>816</c:v>
                </c:pt>
                <c:pt idx="417">
                  <c:v>817</c:v>
                </c:pt>
                <c:pt idx="418">
                  <c:v>818</c:v>
                </c:pt>
                <c:pt idx="419">
                  <c:v>819</c:v>
                </c:pt>
                <c:pt idx="420">
                  <c:v>820</c:v>
                </c:pt>
                <c:pt idx="421">
                  <c:v>821</c:v>
                </c:pt>
                <c:pt idx="422">
                  <c:v>822</c:v>
                </c:pt>
                <c:pt idx="423">
                  <c:v>823</c:v>
                </c:pt>
                <c:pt idx="424">
                  <c:v>824</c:v>
                </c:pt>
                <c:pt idx="425">
                  <c:v>825</c:v>
                </c:pt>
                <c:pt idx="426">
                  <c:v>826</c:v>
                </c:pt>
                <c:pt idx="427">
                  <c:v>827</c:v>
                </c:pt>
                <c:pt idx="428">
                  <c:v>828</c:v>
                </c:pt>
                <c:pt idx="429">
                  <c:v>829</c:v>
                </c:pt>
                <c:pt idx="430">
                  <c:v>830</c:v>
                </c:pt>
                <c:pt idx="431">
                  <c:v>831</c:v>
                </c:pt>
                <c:pt idx="432">
                  <c:v>832</c:v>
                </c:pt>
                <c:pt idx="433">
                  <c:v>833</c:v>
                </c:pt>
                <c:pt idx="434">
                  <c:v>834</c:v>
                </c:pt>
                <c:pt idx="435">
                  <c:v>835</c:v>
                </c:pt>
                <c:pt idx="436">
                  <c:v>836</c:v>
                </c:pt>
                <c:pt idx="437">
                  <c:v>837</c:v>
                </c:pt>
                <c:pt idx="438">
                  <c:v>838</c:v>
                </c:pt>
                <c:pt idx="439">
                  <c:v>839</c:v>
                </c:pt>
                <c:pt idx="440">
                  <c:v>840</c:v>
                </c:pt>
                <c:pt idx="441">
                  <c:v>841</c:v>
                </c:pt>
                <c:pt idx="442">
                  <c:v>842</c:v>
                </c:pt>
                <c:pt idx="443">
                  <c:v>843</c:v>
                </c:pt>
                <c:pt idx="444">
                  <c:v>844</c:v>
                </c:pt>
                <c:pt idx="445">
                  <c:v>845</c:v>
                </c:pt>
                <c:pt idx="446">
                  <c:v>846</c:v>
                </c:pt>
                <c:pt idx="447">
                  <c:v>847</c:v>
                </c:pt>
                <c:pt idx="448">
                  <c:v>848</c:v>
                </c:pt>
                <c:pt idx="449">
                  <c:v>849</c:v>
                </c:pt>
                <c:pt idx="450">
                  <c:v>850</c:v>
                </c:pt>
                <c:pt idx="451">
                  <c:v>851</c:v>
                </c:pt>
                <c:pt idx="452">
                  <c:v>852</c:v>
                </c:pt>
                <c:pt idx="453">
                  <c:v>853</c:v>
                </c:pt>
                <c:pt idx="454">
                  <c:v>854</c:v>
                </c:pt>
                <c:pt idx="455">
                  <c:v>855</c:v>
                </c:pt>
                <c:pt idx="456">
                  <c:v>856</c:v>
                </c:pt>
                <c:pt idx="457">
                  <c:v>857</c:v>
                </c:pt>
                <c:pt idx="458">
                  <c:v>858</c:v>
                </c:pt>
                <c:pt idx="459">
                  <c:v>859</c:v>
                </c:pt>
                <c:pt idx="460">
                  <c:v>860</c:v>
                </c:pt>
                <c:pt idx="461">
                  <c:v>861</c:v>
                </c:pt>
                <c:pt idx="462">
                  <c:v>862</c:v>
                </c:pt>
                <c:pt idx="463">
                  <c:v>863</c:v>
                </c:pt>
                <c:pt idx="464">
                  <c:v>864</c:v>
                </c:pt>
                <c:pt idx="465">
                  <c:v>865</c:v>
                </c:pt>
                <c:pt idx="466">
                  <c:v>866</c:v>
                </c:pt>
                <c:pt idx="467">
                  <c:v>867</c:v>
                </c:pt>
                <c:pt idx="468">
                  <c:v>868</c:v>
                </c:pt>
                <c:pt idx="469">
                  <c:v>869</c:v>
                </c:pt>
                <c:pt idx="470">
                  <c:v>870</c:v>
                </c:pt>
                <c:pt idx="471">
                  <c:v>871</c:v>
                </c:pt>
                <c:pt idx="472">
                  <c:v>872</c:v>
                </c:pt>
                <c:pt idx="473">
                  <c:v>873</c:v>
                </c:pt>
                <c:pt idx="474">
                  <c:v>874</c:v>
                </c:pt>
                <c:pt idx="475">
                  <c:v>875</c:v>
                </c:pt>
                <c:pt idx="476">
                  <c:v>876</c:v>
                </c:pt>
                <c:pt idx="477">
                  <c:v>877</c:v>
                </c:pt>
                <c:pt idx="478">
                  <c:v>878</c:v>
                </c:pt>
                <c:pt idx="479">
                  <c:v>879</c:v>
                </c:pt>
                <c:pt idx="480">
                  <c:v>880</c:v>
                </c:pt>
                <c:pt idx="481">
                  <c:v>881</c:v>
                </c:pt>
                <c:pt idx="482">
                  <c:v>882</c:v>
                </c:pt>
                <c:pt idx="483">
                  <c:v>883</c:v>
                </c:pt>
                <c:pt idx="484">
                  <c:v>884</c:v>
                </c:pt>
                <c:pt idx="485">
                  <c:v>885</c:v>
                </c:pt>
                <c:pt idx="486">
                  <c:v>886</c:v>
                </c:pt>
                <c:pt idx="487">
                  <c:v>887</c:v>
                </c:pt>
                <c:pt idx="488">
                  <c:v>888</c:v>
                </c:pt>
                <c:pt idx="489">
                  <c:v>889</c:v>
                </c:pt>
                <c:pt idx="490">
                  <c:v>890</c:v>
                </c:pt>
                <c:pt idx="491">
                  <c:v>891</c:v>
                </c:pt>
                <c:pt idx="492">
                  <c:v>892</c:v>
                </c:pt>
                <c:pt idx="493">
                  <c:v>893</c:v>
                </c:pt>
                <c:pt idx="494">
                  <c:v>894</c:v>
                </c:pt>
                <c:pt idx="495">
                  <c:v>895</c:v>
                </c:pt>
                <c:pt idx="496">
                  <c:v>896</c:v>
                </c:pt>
                <c:pt idx="497">
                  <c:v>897</c:v>
                </c:pt>
                <c:pt idx="498">
                  <c:v>898</c:v>
                </c:pt>
                <c:pt idx="499">
                  <c:v>899</c:v>
                </c:pt>
                <c:pt idx="500">
                  <c:v>900</c:v>
                </c:pt>
                <c:pt idx="501">
                  <c:v>901</c:v>
                </c:pt>
                <c:pt idx="502">
                  <c:v>902</c:v>
                </c:pt>
                <c:pt idx="503">
                  <c:v>903</c:v>
                </c:pt>
                <c:pt idx="504">
                  <c:v>904</c:v>
                </c:pt>
                <c:pt idx="505">
                  <c:v>905</c:v>
                </c:pt>
                <c:pt idx="506">
                  <c:v>906</c:v>
                </c:pt>
                <c:pt idx="507">
                  <c:v>907</c:v>
                </c:pt>
                <c:pt idx="508">
                  <c:v>908</c:v>
                </c:pt>
                <c:pt idx="509">
                  <c:v>909</c:v>
                </c:pt>
                <c:pt idx="510">
                  <c:v>910</c:v>
                </c:pt>
                <c:pt idx="511">
                  <c:v>911</c:v>
                </c:pt>
                <c:pt idx="512">
                  <c:v>912</c:v>
                </c:pt>
                <c:pt idx="513">
                  <c:v>913</c:v>
                </c:pt>
                <c:pt idx="514">
                  <c:v>914</c:v>
                </c:pt>
                <c:pt idx="515">
                  <c:v>915</c:v>
                </c:pt>
                <c:pt idx="516">
                  <c:v>916</c:v>
                </c:pt>
                <c:pt idx="517">
                  <c:v>917</c:v>
                </c:pt>
                <c:pt idx="518">
                  <c:v>918</c:v>
                </c:pt>
                <c:pt idx="519">
                  <c:v>919</c:v>
                </c:pt>
                <c:pt idx="520">
                  <c:v>920</c:v>
                </c:pt>
                <c:pt idx="521">
                  <c:v>921</c:v>
                </c:pt>
                <c:pt idx="522">
                  <c:v>922</c:v>
                </c:pt>
                <c:pt idx="523">
                  <c:v>923</c:v>
                </c:pt>
                <c:pt idx="524">
                  <c:v>924</c:v>
                </c:pt>
                <c:pt idx="525">
                  <c:v>925</c:v>
                </c:pt>
                <c:pt idx="526">
                  <c:v>926</c:v>
                </c:pt>
                <c:pt idx="527">
                  <c:v>927</c:v>
                </c:pt>
                <c:pt idx="528">
                  <c:v>928</c:v>
                </c:pt>
                <c:pt idx="529">
                  <c:v>929</c:v>
                </c:pt>
                <c:pt idx="530">
                  <c:v>930</c:v>
                </c:pt>
                <c:pt idx="531">
                  <c:v>931</c:v>
                </c:pt>
                <c:pt idx="532">
                  <c:v>932</c:v>
                </c:pt>
                <c:pt idx="533">
                  <c:v>933</c:v>
                </c:pt>
                <c:pt idx="534">
                  <c:v>934</c:v>
                </c:pt>
                <c:pt idx="535">
                  <c:v>935</c:v>
                </c:pt>
                <c:pt idx="536">
                  <c:v>936</c:v>
                </c:pt>
                <c:pt idx="537">
                  <c:v>937</c:v>
                </c:pt>
                <c:pt idx="538">
                  <c:v>938</c:v>
                </c:pt>
                <c:pt idx="539">
                  <c:v>939</c:v>
                </c:pt>
                <c:pt idx="540">
                  <c:v>940</c:v>
                </c:pt>
                <c:pt idx="541">
                  <c:v>941</c:v>
                </c:pt>
                <c:pt idx="542">
                  <c:v>942</c:v>
                </c:pt>
                <c:pt idx="543">
                  <c:v>943</c:v>
                </c:pt>
                <c:pt idx="544">
                  <c:v>944</c:v>
                </c:pt>
                <c:pt idx="545">
                  <c:v>945</c:v>
                </c:pt>
                <c:pt idx="546">
                  <c:v>946</c:v>
                </c:pt>
                <c:pt idx="547">
                  <c:v>947</c:v>
                </c:pt>
                <c:pt idx="548">
                  <c:v>948</c:v>
                </c:pt>
                <c:pt idx="549">
                  <c:v>949</c:v>
                </c:pt>
                <c:pt idx="550">
                  <c:v>950</c:v>
                </c:pt>
                <c:pt idx="551">
                  <c:v>951</c:v>
                </c:pt>
                <c:pt idx="552">
                  <c:v>952</c:v>
                </c:pt>
                <c:pt idx="553">
                  <c:v>953</c:v>
                </c:pt>
                <c:pt idx="554">
                  <c:v>954</c:v>
                </c:pt>
                <c:pt idx="555">
                  <c:v>955</c:v>
                </c:pt>
                <c:pt idx="556">
                  <c:v>956</c:v>
                </c:pt>
                <c:pt idx="557">
                  <c:v>957</c:v>
                </c:pt>
                <c:pt idx="558">
                  <c:v>958</c:v>
                </c:pt>
                <c:pt idx="559">
                  <c:v>959</c:v>
                </c:pt>
                <c:pt idx="560">
                  <c:v>960</c:v>
                </c:pt>
                <c:pt idx="561">
                  <c:v>961</c:v>
                </c:pt>
                <c:pt idx="562">
                  <c:v>962</c:v>
                </c:pt>
                <c:pt idx="563">
                  <c:v>963</c:v>
                </c:pt>
                <c:pt idx="564">
                  <c:v>964</c:v>
                </c:pt>
                <c:pt idx="565">
                  <c:v>965</c:v>
                </c:pt>
                <c:pt idx="566">
                  <c:v>966</c:v>
                </c:pt>
                <c:pt idx="567">
                  <c:v>967</c:v>
                </c:pt>
                <c:pt idx="568">
                  <c:v>968</c:v>
                </c:pt>
                <c:pt idx="569">
                  <c:v>969</c:v>
                </c:pt>
                <c:pt idx="570">
                  <c:v>970</c:v>
                </c:pt>
                <c:pt idx="571">
                  <c:v>971</c:v>
                </c:pt>
                <c:pt idx="572">
                  <c:v>972</c:v>
                </c:pt>
                <c:pt idx="573">
                  <c:v>973</c:v>
                </c:pt>
                <c:pt idx="574">
                  <c:v>974</c:v>
                </c:pt>
                <c:pt idx="575">
                  <c:v>975</c:v>
                </c:pt>
                <c:pt idx="576">
                  <c:v>976</c:v>
                </c:pt>
                <c:pt idx="577">
                  <c:v>977</c:v>
                </c:pt>
                <c:pt idx="578">
                  <c:v>978</c:v>
                </c:pt>
                <c:pt idx="579">
                  <c:v>979</c:v>
                </c:pt>
                <c:pt idx="580">
                  <c:v>980</c:v>
                </c:pt>
                <c:pt idx="581">
                  <c:v>981</c:v>
                </c:pt>
                <c:pt idx="582">
                  <c:v>982</c:v>
                </c:pt>
                <c:pt idx="583">
                  <c:v>983</c:v>
                </c:pt>
                <c:pt idx="584">
                  <c:v>984</c:v>
                </c:pt>
                <c:pt idx="585">
                  <c:v>985</c:v>
                </c:pt>
                <c:pt idx="586">
                  <c:v>986</c:v>
                </c:pt>
                <c:pt idx="587">
                  <c:v>987</c:v>
                </c:pt>
                <c:pt idx="588">
                  <c:v>988</c:v>
                </c:pt>
                <c:pt idx="589">
                  <c:v>989</c:v>
                </c:pt>
                <c:pt idx="590">
                  <c:v>990</c:v>
                </c:pt>
                <c:pt idx="591">
                  <c:v>991</c:v>
                </c:pt>
                <c:pt idx="592">
                  <c:v>992</c:v>
                </c:pt>
                <c:pt idx="593">
                  <c:v>993</c:v>
                </c:pt>
                <c:pt idx="594">
                  <c:v>994</c:v>
                </c:pt>
                <c:pt idx="595">
                  <c:v>995</c:v>
                </c:pt>
                <c:pt idx="596">
                  <c:v>996</c:v>
                </c:pt>
                <c:pt idx="597">
                  <c:v>997</c:v>
                </c:pt>
                <c:pt idx="598">
                  <c:v>998</c:v>
                </c:pt>
                <c:pt idx="599">
                  <c:v>999</c:v>
                </c:pt>
                <c:pt idx="600">
                  <c:v>1000</c:v>
                </c:pt>
              </c:numCache>
            </c:numRef>
          </c:cat>
          <c:val>
            <c:numRef>
              <c:f>'KPK-TPT-KPf'!$D$8:$D$608</c:f>
              <c:numCache>
                <c:formatCode>General</c:formatCode>
                <c:ptCount val="601"/>
                <c:pt idx="0">
                  <c:v>45.8</c:v>
                </c:pt>
                <c:pt idx="1">
                  <c:v>48</c:v>
                </c:pt>
                <c:pt idx="2">
                  <c:v>51</c:v>
                </c:pt>
                <c:pt idx="3">
                  <c:v>54.1</c:v>
                </c:pt>
                <c:pt idx="4">
                  <c:v>57.2</c:v>
                </c:pt>
                <c:pt idx="5">
                  <c:v>60.2</c:v>
                </c:pt>
                <c:pt idx="6">
                  <c:v>63.1</c:v>
                </c:pt>
                <c:pt idx="7">
                  <c:v>65.8</c:v>
                </c:pt>
                <c:pt idx="8">
                  <c:v>68.3</c:v>
                </c:pt>
                <c:pt idx="9">
                  <c:v>70.7</c:v>
                </c:pt>
                <c:pt idx="10">
                  <c:v>72.8</c:v>
                </c:pt>
                <c:pt idx="11">
                  <c:v>74.599999999999994</c:v>
                </c:pt>
                <c:pt idx="12">
                  <c:v>76.2</c:v>
                </c:pt>
                <c:pt idx="13">
                  <c:v>77.599999999999994</c:v>
                </c:pt>
                <c:pt idx="14">
                  <c:v>78.7</c:v>
                </c:pt>
                <c:pt idx="15">
                  <c:v>79.599999999999994</c:v>
                </c:pt>
                <c:pt idx="16">
                  <c:v>80.400000000000006</c:v>
                </c:pt>
                <c:pt idx="17">
                  <c:v>81.099999999999994</c:v>
                </c:pt>
                <c:pt idx="18">
                  <c:v>81.599999999999994</c:v>
                </c:pt>
                <c:pt idx="19">
                  <c:v>82</c:v>
                </c:pt>
                <c:pt idx="20">
                  <c:v>82.4</c:v>
                </c:pt>
                <c:pt idx="21">
                  <c:v>82.7</c:v>
                </c:pt>
                <c:pt idx="22">
                  <c:v>83</c:v>
                </c:pt>
                <c:pt idx="23">
                  <c:v>83.2</c:v>
                </c:pt>
                <c:pt idx="24">
                  <c:v>83.4</c:v>
                </c:pt>
                <c:pt idx="25">
                  <c:v>83.5</c:v>
                </c:pt>
                <c:pt idx="26">
                  <c:v>83.6</c:v>
                </c:pt>
                <c:pt idx="27">
                  <c:v>83.8</c:v>
                </c:pt>
                <c:pt idx="28">
                  <c:v>83.8</c:v>
                </c:pt>
                <c:pt idx="29">
                  <c:v>83.9</c:v>
                </c:pt>
                <c:pt idx="30">
                  <c:v>84</c:v>
                </c:pt>
                <c:pt idx="31">
                  <c:v>84.1</c:v>
                </c:pt>
                <c:pt idx="32">
                  <c:v>84.2</c:v>
                </c:pt>
                <c:pt idx="33">
                  <c:v>84.2</c:v>
                </c:pt>
                <c:pt idx="34">
                  <c:v>84.3</c:v>
                </c:pt>
                <c:pt idx="35">
                  <c:v>84.3</c:v>
                </c:pt>
                <c:pt idx="36">
                  <c:v>84.4</c:v>
                </c:pt>
                <c:pt idx="37">
                  <c:v>84.4</c:v>
                </c:pt>
                <c:pt idx="38">
                  <c:v>84.5</c:v>
                </c:pt>
                <c:pt idx="39">
                  <c:v>84.5</c:v>
                </c:pt>
                <c:pt idx="40">
                  <c:v>84.5</c:v>
                </c:pt>
                <c:pt idx="41">
                  <c:v>84.6</c:v>
                </c:pt>
                <c:pt idx="42">
                  <c:v>84.6</c:v>
                </c:pt>
                <c:pt idx="43">
                  <c:v>84.6</c:v>
                </c:pt>
                <c:pt idx="44">
                  <c:v>84.6</c:v>
                </c:pt>
                <c:pt idx="45">
                  <c:v>84.6</c:v>
                </c:pt>
                <c:pt idx="46">
                  <c:v>84.7</c:v>
                </c:pt>
                <c:pt idx="47">
                  <c:v>84.7</c:v>
                </c:pt>
                <c:pt idx="48">
                  <c:v>84.8</c:v>
                </c:pt>
                <c:pt idx="49">
                  <c:v>84.8</c:v>
                </c:pt>
                <c:pt idx="50">
                  <c:v>84.8</c:v>
                </c:pt>
                <c:pt idx="51">
                  <c:v>84.8</c:v>
                </c:pt>
                <c:pt idx="52">
                  <c:v>84.8</c:v>
                </c:pt>
                <c:pt idx="53">
                  <c:v>84.9</c:v>
                </c:pt>
                <c:pt idx="54">
                  <c:v>84.9</c:v>
                </c:pt>
                <c:pt idx="55">
                  <c:v>84.9</c:v>
                </c:pt>
                <c:pt idx="56">
                  <c:v>84.9</c:v>
                </c:pt>
                <c:pt idx="57">
                  <c:v>85</c:v>
                </c:pt>
                <c:pt idx="58">
                  <c:v>85</c:v>
                </c:pt>
                <c:pt idx="59">
                  <c:v>85</c:v>
                </c:pt>
                <c:pt idx="60">
                  <c:v>85</c:v>
                </c:pt>
                <c:pt idx="61">
                  <c:v>85</c:v>
                </c:pt>
                <c:pt idx="62">
                  <c:v>85</c:v>
                </c:pt>
                <c:pt idx="63">
                  <c:v>85.1</c:v>
                </c:pt>
                <c:pt idx="64">
                  <c:v>85.1</c:v>
                </c:pt>
                <c:pt idx="65">
                  <c:v>85.1</c:v>
                </c:pt>
                <c:pt idx="66">
                  <c:v>85.1</c:v>
                </c:pt>
                <c:pt idx="67">
                  <c:v>85.1</c:v>
                </c:pt>
                <c:pt idx="68">
                  <c:v>85.1</c:v>
                </c:pt>
                <c:pt idx="69">
                  <c:v>85.1</c:v>
                </c:pt>
                <c:pt idx="70">
                  <c:v>85.1</c:v>
                </c:pt>
                <c:pt idx="71">
                  <c:v>85.1</c:v>
                </c:pt>
                <c:pt idx="72">
                  <c:v>85.1</c:v>
                </c:pt>
                <c:pt idx="73">
                  <c:v>85.1</c:v>
                </c:pt>
                <c:pt idx="74">
                  <c:v>85.1</c:v>
                </c:pt>
                <c:pt idx="75">
                  <c:v>85.1</c:v>
                </c:pt>
                <c:pt idx="76">
                  <c:v>85.1</c:v>
                </c:pt>
                <c:pt idx="77">
                  <c:v>85.1</c:v>
                </c:pt>
                <c:pt idx="78">
                  <c:v>85.1</c:v>
                </c:pt>
                <c:pt idx="79">
                  <c:v>85.1</c:v>
                </c:pt>
                <c:pt idx="80">
                  <c:v>85.1</c:v>
                </c:pt>
                <c:pt idx="81">
                  <c:v>85.1</c:v>
                </c:pt>
                <c:pt idx="82">
                  <c:v>85.1</c:v>
                </c:pt>
                <c:pt idx="83">
                  <c:v>85.1</c:v>
                </c:pt>
                <c:pt idx="84">
                  <c:v>85</c:v>
                </c:pt>
                <c:pt idx="85">
                  <c:v>85</c:v>
                </c:pt>
                <c:pt idx="86">
                  <c:v>85</c:v>
                </c:pt>
                <c:pt idx="87">
                  <c:v>85</c:v>
                </c:pt>
                <c:pt idx="88">
                  <c:v>85</c:v>
                </c:pt>
                <c:pt idx="89">
                  <c:v>85</c:v>
                </c:pt>
                <c:pt idx="90">
                  <c:v>85</c:v>
                </c:pt>
                <c:pt idx="91">
                  <c:v>85</c:v>
                </c:pt>
                <c:pt idx="92">
                  <c:v>85</c:v>
                </c:pt>
                <c:pt idx="93">
                  <c:v>85</c:v>
                </c:pt>
                <c:pt idx="94">
                  <c:v>85</c:v>
                </c:pt>
                <c:pt idx="95">
                  <c:v>85</c:v>
                </c:pt>
                <c:pt idx="96">
                  <c:v>85</c:v>
                </c:pt>
                <c:pt idx="97">
                  <c:v>84.9</c:v>
                </c:pt>
                <c:pt idx="98">
                  <c:v>84.9</c:v>
                </c:pt>
                <c:pt idx="99">
                  <c:v>84.9</c:v>
                </c:pt>
                <c:pt idx="100">
                  <c:v>84.9</c:v>
                </c:pt>
                <c:pt idx="101">
                  <c:v>84.9</c:v>
                </c:pt>
                <c:pt idx="102">
                  <c:v>84.9</c:v>
                </c:pt>
                <c:pt idx="103">
                  <c:v>84.9</c:v>
                </c:pt>
                <c:pt idx="104">
                  <c:v>84.8</c:v>
                </c:pt>
                <c:pt idx="105">
                  <c:v>84.8</c:v>
                </c:pt>
                <c:pt idx="106">
                  <c:v>84.8</c:v>
                </c:pt>
                <c:pt idx="107">
                  <c:v>84.8</c:v>
                </c:pt>
                <c:pt idx="108">
                  <c:v>84.8</c:v>
                </c:pt>
                <c:pt idx="109">
                  <c:v>84.8</c:v>
                </c:pt>
                <c:pt idx="110">
                  <c:v>84.7</c:v>
                </c:pt>
                <c:pt idx="111">
                  <c:v>84.7</c:v>
                </c:pt>
                <c:pt idx="112">
                  <c:v>84.7</c:v>
                </c:pt>
                <c:pt idx="113">
                  <c:v>84.7</c:v>
                </c:pt>
                <c:pt idx="114">
                  <c:v>84.7</c:v>
                </c:pt>
                <c:pt idx="115">
                  <c:v>84.7</c:v>
                </c:pt>
                <c:pt idx="116">
                  <c:v>84.6</c:v>
                </c:pt>
                <c:pt idx="117">
                  <c:v>84.6</c:v>
                </c:pt>
                <c:pt idx="118">
                  <c:v>84.6</c:v>
                </c:pt>
                <c:pt idx="119">
                  <c:v>84.6</c:v>
                </c:pt>
                <c:pt idx="120">
                  <c:v>84.6</c:v>
                </c:pt>
                <c:pt idx="121">
                  <c:v>84.5</c:v>
                </c:pt>
                <c:pt idx="122">
                  <c:v>84.5</c:v>
                </c:pt>
                <c:pt idx="123">
                  <c:v>84.5</c:v>
                </c:pt>
                <c:pt idx="124">
                  <c:v>84.4</c:v>
                </c:pt>
                <c:pt idx="125">
                  <c:v>84.4</c:v>
                </c:pt>
                <c:pt idx="126">
                  <c:v>84.4</c:v>
                </c:pt>
                <c:pt idx="127">
                  <c:v>84.3</c:v>
                </c:pt>
                <c:pt idx="128">
                  <c:v>84.3</c:v>
                </c:pt>
                <c:pt idx="129">
                  <c:v>84.3</c:v>
                </c:pt>
                <c:pt idx="130">
                  <c:v>84.3</c:v>
                </c:pt>
                <c:pt idx="131">
                  <c:v>84.3</c:v>
                </c:pt>
                <c:pt idx="132">
                  <c:v>84.3</c:v>
                </c:pt>
                <c:pt idx="133">
                  <c:v>84.2</c:v>
                </c:pt>
                <c:pt idx="134">
                  <c:v>84.2</c:v>
                </c:pt>
                <c:pt idx="135">
                  <c:v>84.2</c:v>
                </c:pt>
                <c:pt idx="136">
                  <c:v>84.1</c:v>
                </c:pt>
                <c:pt idx="137">
                  <c:v>84.1</c:v>
                </c:pt>
                <c:pt idx="138">
                  <c:v>84.1</c:v>
                </c:pt>
                <c:pt idx="139">
                  <c:v>84.1</c:v>
                </c:pt>
                <c:pt idx="140">
                  <c:v>84</c:v>
                </c:pt>
                <c:pt idx="141">
                  <c:v>84</c:v>
                </c:pt>
                <c:pt idx="142">
                  <c:v>84</c:v>
                </c:pt>
                <c:pt idx="143">
                  <c:v>84</c:v>
                </c:pt>
                <c:pt idx="144">
                  <c:v>84</c:v>
                </c:pt>
                <c:pt idx="145">
                  <c:v>83.9</c:v>
                </c:pt>
                <c:pt idx="146">
                  <c:v>83.9</c:v>
                </c:pt>
                <c:pt idx="147">
                  <c:v>83.8</c:v>
                </c:pt>
                <c:pt idx="148">
                  <c:v>83.8</c:v>
                </c:pt>
                <c:pt idx="149">
                  <c:v>83.8</c:v>
                </c:pt>
                <c:pt idx="150">
                  <c:v>83.8</c:v>
                </c:pt>
                <c:pt idx="151">
                  <c:v>83.7</c:v>
                </c:pt>
                <c:pt idx="152">
                  <c:v>83.7</c:v>
                </c:pt>
                <c:pt idx="153">
                  <c:v>83.7</c:v>
                </c:pt>
                <c:pt idx="154">
                  <c:v>83.6</c:v>
                </c:pt>
                <c:pt idx="155">
                  <c:v>83.6</c:v>
                </c:pt>
                <c:pt idx="156">
                  <c:v>83.6</c:v>
                </c:pt>
                <c:pt idx="157">
                  <c:v>83.6</c:v>
                </c:pt>
                <c:pt idx="158">
                  <c:v>83.5</c:v>
                </c:pt>
                <c:pt idx="159">
                  <c:v>83.5</c:v>
                </c:pt>
                <c:pt idx="160">
                  <c:v>83.5</c:v>
                </c:pt>
                <c:pt idx="161">
                  <c:v>83.5</c:v>
                </c:pt>
                <c:pt idx="162">
                  <c:v>83.4</c:v>
                </c:pt>
                <c:pt idx="163">
                  <c:v>83.4</c:v>
                </c:pt>
                <c:pt idx="164">
                  <c:v>83.3</c:v>
                </c:pt>
                <c:pt idx="165">
                  <c:v>83.3</c:v>
                </c:pt>
                <c:pt idx="166">
                  <c:v>83.3</c:v>
                </c:pt>
                <c:pt idx="167">
                  <c:v>83.2</c:v>
                </c:pt>
                <c:pt idx="168">
                  <c:v>83.2</c:v>
                </c:pt>
                <c:pt idx="169">
                  <c:v>83.2</c:v>
                </c:pt>
                <c:pt idx="170">
                  <c:v>83.1</c:v>
                </c:pt>
                <c:pt idx="171">
                  <c:v>83.1</c:v>
                </c:pt>
                <c:pt idx="172">
                  <c:v>83.1</c:v>
                </c:pt>
                <c:pt idx="173">
                  <c:v>83</c:v>
                </c:pt>
                <c:pt idx="174">
                  <c:v>83</c:v>
                </c:pt>
                <c:pt idx="175">
                  <c:v>82.9</c:v>
                </c:pt>
                <c:pt idx="176">
                  <c:v>82.9</c:v>
                </c:pt>
                <c:pt idx="177">
                  <c:v>82.9</c:v>
                </c:pt>
                <c:pt idx="178">
                  <c:v>82.8</c:v>
                </c:pt>
                <c:pt idx="179">
                  <c:v>82.8</c:v>
                </c:pt>
                <c:pt idx="180">
                  <c:v>82.8</c:v>
                </c:pt>
                <c:pt idx="181">
                  <c:v>82.7</c:v>
                </c:pt>
                <c:pt idx="182">
                  <c:v>82.7</c:v>
                </c:pt>
                <c:pt idx="183">
                  <c:v>82.6</c:v>
                </c:pt>
                <c:pt idx="184">
                  <c:v>82.6</c:v>
                </c:pt>
                <c:pt idx="185">
                  <c:v>82.6</c:v>
                </c:pt>
                <c:pt idx="186">
                  <c:v>82.5</c:v>
                </c:pt>
                <c:pt idx="187">
                  <c:v>82.5</c:v>
                </c:pt>
                <c:pt idx="188">
                  <c:v>82.5</c:v>
                </c:pt>
                <c:pt idx="189">
                  <c:v>82.4</c:v>
                </c:pt>
                <c:pt idx="190">
                  <c:v>82.4</c:v>
                </c:pt>
                <c:pt idx="191">
                  <c:v>82.3</c:v>
                </c:pt>
                <c:pt idx="192">
                  <c:v>82.3</c:v>
                </c:pt>
                <c:pt idx="193">
                  <c:v>82.3</c:v>
                </c:pt>
                <c:pt idx="194">
                  <c:v>82.3</c:v>
                </c:pt>
                <c:pt idx="195">
                  <c:v>82.2</c:v>
                </c:pt>
                <c:pt idx="196">
                  <c:v>82.2</c:v>
                </c:pt>
                <c:pt idx="197">
                  <c:v>82.2</c:v>
                </c:pt>
                <c:pt idx="198">
                  <c:v>82.1</c:v>
                </c:pt>
                <c:pt idx="199">
                  <c:v>82.1</c:v>
                </c:pt>
                <c:pt idx="200">
                  <c:v>82.1</c:v>
                </c:pt>
                <c:pt idx="201">
                  <c:v>82</c:v>
                </c:pt>
                <c:pt idx="202">
                  <c:v>82</c:v>
                </c:pt>
                <c:pt idx="203">
                  <c:v>82</c:v>
                </c:pt>
                <c:pt idx="204">
                  <c:v>81.900000000000006</c:v>
                </c:pt>
                <c:pt idx="205">
                  <c:v>81.900000000000006</c:v>
                </c:pt>
                <c:pt idx="206">
                  <c:v>81.900000000000006</c:v>
                </c:pt>
                <c:pt idx="207">
                  <c:v>81.8</c:v>
                </c:pt>
                <c:pt idx="208">
                  <c:v>81.8</c:v>
                </c:pt>
                <c:pt idx="209">
                  <c:v>81.8</c:v>
                </c:pt>
                <c:pt idx="210">
                  <c:v>81.7</c:v>
                </c:pt>
                <c:pt idx="211">
                  <c:v>81.7</c:v>
                </c:pt>
                <c:pt idx="212">
                  <c:v>81.599999999999994</c:v>
                </c:pt>
                <c:pt idx="213">
                  <c:v>81.599999999999994</c:v>
                </c:pt>
                <c:pt idx="214">
                  <c:v>81.599999999999994</c:v>
                </c:pt>
                <c:pt idx="215">
                  <c:v>81.5</c:v>
                </c:pt>
                <c:pt idx="216">
                  <c:v>81.5</c:v>
                </c:pt>
                <c:pt idx="217">
                  <c:v>81.5</c:v>
                </c:pt>
                <c:pt idx="218">
                  <c:v>81.400000000000006</c:v>
                </c:pt>
                <c:pt idx="219">
                  <c:v>81.400000000000006</c:v>
                </c:pt>
                <c:pt idx="220">
                  <c:v>81.400000000000006</c:v>
                </c:pt>
                <c:pt idx="221">
                  <c:v>81.3</c:v>
                </c:pt>
                <c:pt idx="222">
                  <c:v>81.3</c:v>
                </c:pt>
                <c:pt idx="223">
                  <c:v>81.3</c:v>
                </c:pt>
                <c:pt idx="224">
                  <c:v>81.2</c:v>
                </c:pt>
                <c:pt idx="225">
                  <c:v>81.2</c:v>
                </c:pt>
                <c:pt idx="226">
                  <c:v>81.2</c:v>
                </c:pt>
                <c:pt idx="227">
                  <c:v>81.099999999999994</c:v>
                </c:pt>
                <c:pt idx="228">
                  <c:v>81.099999999999994</c:v>
                </c:pt>
                <c:pt idx="229">
                  <c:v>81.099999999999994</c:v>
                </c:pt>
                <c:pt idx="230">
                  <c:v>81</c:v>
                </c:pt>
                <c:pt idx="231">
                  <c:v>81</c:v>
                </c:pt>
                <c:pt idx="232">
                  <c:v>80.900000000000006</c:v>
                </c:pt>
                <c:pt idx="233">
                  <c:v>80.900000000000006</c:v>
                </c:pt>
                <c:pt idx="234">
                  <c:v>80.900000000000006</c:v>
                </c:pt>
                <c:pt idx="235">
                  <c:v>80.8</c:v>
                </c:pt>
                <c:pt idx="236">
                  <c:v>80.8</c:v>
                </c:pt>
                <c:pt idx="237">
                  <c:v>80.8</c:v>
                </c:pt>
                <c:pt idx="238">
                  <c:v>80.7</c:v>
                </c:pt>
                <c:pt idx="239">
                  <c:v>80.7</c:v>
                </c:pt>
                <c:pt idx="240">
                  <c:v>80.599999999999994</c:v>
                </c:pt>
                <c:pt idx="241">
                  <c:v>80.599999999999994</c:v>
                </c:pt>
                <c:pt idx="242">
                  <c:v>80.599999999999994</c:v>
                </c:pt>
                <c:pt idx="243">
                  <c:v>80.5</c:v>
                </c:pt>
                <c:pt idx="244">
                  <c:v>80.5</c:v>
                </c:pt>
                <c:pt idx="245">
                  <c:v>80.400000000000006</c:v>
                </c:pt>
                <c:pt idx="246">
                  <c:v>80.400000000000006</c:v>
                </c:pt>
                <c:pt idx="247">
                  <c:v>80.400000000000006</c:v>
                </c:pt>
                <c:pt idx="248">
                  <c:v>80.400000000000006</c:v>
                </c:pt>
                <c:pt idx="249">
                  <c:v>80.3</c:v>
                </c:pt>
                <c:pt idx="250">
                  <c:v>80.2</c:v>
                </c:pt>
                <c:pt idx="251">
                  <c:v>80.2</c:v>
                </c:pt>
                <c:pt idx="252">
                  <c:v>80.2</c:v>
                </c:pt>
                <c:pt idx="253">
                  <c:v>80.2</c:v>
                </c:pt>
                <c:pt idx="254">
                  <c:v>80.099999999999994</c:v>
                </c:pt>
                <c:pt idx="255">
                  <c:v>80.099999999999994</c:v>
                </c:pt>
                <c:pt idx="256">
                  <c:v>80</c:v>
                </c:pt>
                <c:pt idx="257">
                  <c:v>80</c:v>
                </c:pt>
                <c:pt idx="258">
                  <c:v>80</c:v>
                </c:pt>
                <c:pt idx="259">
                  <c:v>79.900000000000006</c:v>
                </c:pt>
                <c:pt idx="260">
                  <c:v>79.900000000000006</c:v>
                </c:pt>
                <c:pt idx="261">
                  <c:v>79.8</c:v>
                </c:pt>
                <c:pt idx="262">
                  <c:v>79.8</c:v>
                </c:pt>
                <c:pt idx="263">
                  <c:v>79.8</c:v>
                </c:pt>
                <c:pt idx="264">
                  <c:v>79.7</c:v>
                </c:pt>
                <c:pt idx="265">
                  <c:v>79.7</c:v>
                </c:pt>
                <c:pt idx="266">
                  <c:v>79.599999999999994</c:v>
                </c:pt>
                <c:pt idx="267">
                  <c:v>79.599999999999994</c:v>
                </c:pt>
                <c:pt idx="268">
                  <c:v>79.599999999999994</c:v>
                </c:pt>
                <c:pt idx="269">
                  <c:v>79.5</c:v>
                </c:pt>
                <c:pt idx="270">
                  <c:v>79.5</c:v>
                </c:pt>
                <c:pt idx="271">
                  <c:v>79.5</c:v>
                </c:pt>
                <c:pt idx="272">
                  <c:v>79.400000000000006</c:v>
                </c:pt>
                <c:pt idx="273">
                  <c:v>79.400000000000006</c:v>
                </c:pt>
                <c:pt idx="274">
                  <c:v>79.400000000000006</c:v>
                </c:pt>
                <c:pt idx="275">
                  <c:v>79.3</c:v>
                </c:pt>
                <c:pt idx="276">
                  <c:v>79.3</c:v>
                </c:pt>
                <c:pt idx="277">
                  <c:v>79.2</c:v>
                </c:pt>
                <c:pt idx="278">
                  <c:v>79.2</c:v>
                </c:pt>
                <c:pt idx="279">
                  <c:v>79.2</c:v>
                </c:pt>
                <c:pt idx="280">
                  <c:v>79.099999999999994</c:v>
                </c:pt>
                <c:pt idx="281">
                  <c:v>79.099999999999994</c:v>
                </c:pt>
                <c:pt idx="282">
                  <c:v>79</c:v>
                </c:pt>
                <c:pt idx="283">
                  <c:v>79</c:v>
                </c:pt>
                <c:pt idx="284">
                  <c:v>79</c:v>
                </c:pt>
                <c:pt idx="285">
                  <c:v>78.900000000000006</c:v>
                </c:pt>
                <c:pt idx="286">
                  <c:v>78.900000000000006</c:v>
                </c:pt>
                <c:pt idx="287">
                  <c:v>78.8</c:v>
                </c:pt>
                <c:pt idx="288">
                  <c:v>78.8</c:v>
                </c:pt>
                <c:pt idx="289">
                  <c:v>78.8</c:v>
                </c:pt>
                <c:pt idx="290">
                  <c:v>78.7</c:v>
                </c:pt>
                <c:pt idx="291">
                  <c:v>78.7</c:v>
                </c:pt>
                <c:pt idx="292">
                  <c:v>78.7</c:v>
                </c:pt>
                <c:pt idx="293">
                  <c:v>78.599999999999994</c:v>
                </c:pt>
                <c:pt idx="294">
                  <c:v>78.599999999999994</c:v>
                </c:pt>
                <c:pt idx="295">
                  <c:v>78.5</c:v>
                </c:pt>
                <c:pt idx="296">
                  <c:v>78.5</c:v>
                </c:pt>
                <c:pt idx="297">
                  <c:v>78.5</c:v>
                </c:pt>
                <c:pt idx="298">
                  <c:v>78.400000000000006</c:v>
                </c:pt>
                <c:pt idx="299">
                  <c:v>78.400000000000006</c:v>
                </c:pt>
                <c:pt idx="300">
                  <c:v>78.3</c:v>
                </c:pt>
                <c:pt idx="301">
                  <c:v>78.3</c:v>
                </c:pt>
                <c:pt idx="302">
                  <c:v>78.2</c:v>
                </c:pt>
                <c:pt idx="303">
                  <c:v>78.2</c:v>
                </c:pt>
                <c:pt idx="304">
                  <c:v>78.099999999999994</c:v>
                </c:pt>
                <c:pt idx="305">
                  <c:v>78.099999999999994</c:v>
                </c:pt>
                <c:pt idx="306">
                  <c:v>78.099999999999994</c:v>
                </c:pt>
                <c:pt idx="307">
                  <c:v>78</c:v>
                </c:pt>
                <c:pt idx="308">
                  <c:v>78</c:v>
                </c:pt>
                <c:pt idx="309">
                  <c:v>78</c:v>
                </c:pt>
                <c:pt idx="310">
                  <c:v>77.900000000000006</c:v>
                </c:pt>
                <c:pt idx="311">
                  <c:v>77.900000000000006</c:v>
                </c:pt>
                <c:pt idx="312">
                  <c:v>77.900000000000006</c:v>
                </c:pt>
                <c:pt idx="313">
                  <c:v>77.8</c:v>
                </c:pt>
                <c:pt idx="314">
                  <c:v>77.8</c:v>
                </c:pt>
                <c:pt idx="315">
                  <c:v>77.8</c:v>
                </c:pt>
                <c:pt idx="316">
                  <c:v>77.7</c:v>
                </c:pt>
                <c:pt idx="317">
                  <c:v>77.7</c:v>
                </c:pt>
                <c:pt idx="318">
                  <c:v>77.599999999999994</c:v>
                </c:pt>
                <c:pt idx="319">
                  <c:v>77.599999999999994</c:v>
                </c:pt>
                <c:pt idx="320">
                  <c:v>77.599999999999994</c:v>
                </c:pt>
                <c:pt idx="321">
                  <c:v>77.599999999999994</c:v>
                </c:pt>
                <c:pt idx="322">
                  <c:v>77.5</c:v>
                </c:pt>
                <c:pt idx="323">
                  <c:v>77.5</c:v>
                </c:pt>
                <c:pt idx="324">
                  <c:v>77.5</c:v>
                </c:pt>
                <c:pt idx="325">
                  <c:v>77.400000000000006</c:v>
                </c:pt>
                <c:pt idx="326">
                  <c:v>77.400000000000006</c:v>
                </c:pt>
                <c:pt idx="327">
                  <c:v>77.3</c:v>
                </c:pt>
                <c:pt idx="328">
                  <c:v>77.3</c:v>
                </c:pt>
                <c:pt idx="329">
                  <c:v>77.2</c:v>
                </c:pt>
                <c:pt idx="330">
                  <c:v>77.2</c:v>
                </c:pt>
                <c:pt idx="331">
                  <c:v>77.2</c:v>
                </c:pt>
                <c:pt idx="332">
                  <c:v>77.099999999999994</c:v>
                </c:pt>
                <c:pt idx="333">
                  <c:v>77.099999999999994</c:v>
                </c:pt>
                <c:pt idx="334">
                  <c:v>77.099999999999994</c:v>
                </c:pt>
                <c:pt idx="335">
                  <c:v>77</c:v>
                </c:pt>
                <c:pt idx="336">
                  <c:v>77</c:v>
                </c:pt>
                <c:pt idx="337">
                  <c:v>76.900000000000006</c:v>
                </c:pt>
                <c:pt idx="338">
                  <c:v>76.900000000000006</c:v>
                </c:pt>
                <c:pt idx="339">
                  <c:v>76.900000000000006</c:v>
                </c:pt>
                <c:pt idx="340">
                  <c:v>76.8</c:v>
                </c:pt>
                <c:pt idx="341">
                  <c:v>76.8</c:v>
                </c:pt>
                <c:pt idx="342">
                  <c:v>76.8</c:v>
                </c:pt>
                <c:pt idx="343">
                  <c:v>76.7</c:v>
                </c:pt>
                <c:pt idx="344">
                  <c:v>76.7</c:v>
                </c:pt>
                <c:pt idx="345">
                  <c:v>76.599999999999994</c:v>
                </c:pt>
                <c:pt idx="346">
                  <c:v>76.599999999999994</c:v>
                </c:pt>
                <c:pt idx="347">
                  <c:v>76.599999999999994</c:v>
                </c:pt>
                <c:pt idx="348">
                  <c:v>76.5</c:v>
                </c:pt>
                <c:pt idx="349">
                  <c:v>76.5</c:v>
                </c:pt>
                <c:pt idx="350">
                  <c:v>76.400000000000006</c:v>
                </c:pt>
                <c:pt idx="351">
                  <c:v>76.400000000000006</c:v>
                </c:pt>
                <c:pt idx="352">
                  <c:v>76.400000000000006</c:v>
                </c:pt>
                <c:pt idx="353">
                  <c:v>76.400000000000006</c:v>
                </c:pt>
                <c:pt idx="354">
                  <c:v>76.400000000000006</c:v>
                </c:pt>
                <c:pt idx="355">
                  <c:v>76.3</c:v>
                </c:pt>
                <c:pt idx="356">
                  <c:v>76.3</c:v>
                </c:pt>
                <c:pt idx="357">
                  <c:v>76.2</c:v>
                </c:pt>
                <c:pt idx="358">
                  <c:v>76.2</c:v>
                </c:pt>
                <c:pt idx="359">
                  <c:v>76.099999999999994</c:v>
                </c:pt>
                <c:pt idx="360">
                  <c:v>76.099999999999994</c:v>
                </c:pt>
                <c:pt idx="361">
                  <c:v>76</c:v>
                </c:pt>
                <c:pt idx="362">
                  <c:v>76</c:v>
                </c:pt>
                <c:pt idx="363">
                  <c:v>76</c:v>
                </c:pt>
                <c:pt idx="364">
                  <c:v>75.900000000000006</c:v>
                </c:pt>
                <c:pt idx="365">
                  <c:v>75.900000000000006</c:v>
                </c:pt>
                <c:pt idx="366">
                  <c:v>75.900000000000006</c:v>
                </c:pt>
                <c:pt idx="367">
                  <c:v>75.900000000000006</c:v>
                </c:pt>
                <c:pt idx="368">
                  <c:v>75.8</c:v>
                </c:pt>
                <c:pt idx="369">
                  <c:v>75.8</c:v>
                </c:pt>
                <c:pt idx="370">
                  <c:v>75.7</c:v>
                </c:pt>
                <c:pt idx="371">
                  <c:v>75.7</c:v>
                </c:pt>
                <c:pt idx="372">
                  <c:v>75.7</c:v>
                </c:pt>
                <c:pt idx="373">
                  <c:v>75.599999999999994</c:v>
                </c:pt>
                <c:pt idx="374">
                  <c:v>75.599999999999994</c:v>
                </c:pt>
                <c:pt idx="375">
                  <c:v>75.5</c:v>
                </c:pt>
                <c:pt idx="376">
                  <c:v>75.5</c:v>
                </c:pt>
                <c:pt idx="377">
                  <c:v>75.5</c:v>
                </c:pt>
                <c:pt idx="378">
                  <c:v>75.400000000000006</c:v>
                </c:pt>
                <c:pt idx="379">
                  <c:v>75.400000000000006</c:v>
                </c:pt>
                <c:pt idx="380">
                  <c:v>75.3</c:v>
                </c:pt>
                <c:pt idx="381">
                  <c:v>75.3</c:v>
                </c:pt>
                <c:pt idx="382">
                  <c:v>75.3</c:v>
                </c:pt>
                <c:pt idx="383">
                  <c:v>75.3</c:v>
                </c:pt>
                <c:pt idx="384">
                  <c:v>75.2</c:v>
                </c:pt>
                <c:pt idx="385">
                  <c:v>75.2</c:v>
                </c:pt>
                <c:pt idx="386">
                  <c:v>75.099999999999994</c:v>
                </c:pt>
                <c:pt idx="387">
                  <c:v>75.099999999999994</c:v>
                </c:pt>
                <c:pt idx="388">
                  <c:v>75.099999999999994</c:v>
                </c:pt>
                <c:pt idx="389">
                  <c:v>75</c:v>
                </c:pt>
                <c:pt idx="390">
                  <c:v>75</c:v>
                </c:pt>
                <c:pt idx="391">
                  <c:v>75</c:v>
                </c:pt>
                <c:pt idx="392">
                  <c:v>74.900000000000006</c:v>
                </c:pt>
                <c:pt idx="393">
                  <c:v>74.8</c:v>
                </c:pt>
                <c:pt idx="394">
                  <c:v>74.8</c:v>
                </c:pt>
                <c:pt idx="395">
                  <c:v>74.8</c:v>
                </c:pt>
                <c:pt idx="396">
                  <c:v>74.8</c:v>
                </c:pt>
                <c:pt idx="397">
                  <c:v>74.7</c:v>
                </c:pt>
                <c:pt idx="398">
                  <c:v>74.599999999999994</c:v>
                </c:pt>
                <c:pt idx="399">
                  <c:v>74.599999999999994</c:v>
                </c:pt>
                <c:pt idx="400">
                  <c:v>74.599999999999994</c:v>
                </c:pt>
                <c:pt idx="401">
                  <c:v>74.599999999999994</c:v>
                </c:pt>
                <c:pt idx="402">
                  <c:v>74.599999999999994</c:v>
                </c:pt>
                <c:pt idx="403">
                  <c:v>74.5</c:v>
                </c:pt>
                <c:pt idx="404">
                  <c:v>74.400000000000006</c:v>
                </c:pt>
                <c:pt idx="405">
                  <c:v>74.400000000000006</c:v>
                </c:pt>
                <c:pt idx="406">
                  <c:v>74.3</c:v>
                </c:pt>
                <c:pt idx="407">
                  <c:v>74.3</c:v>
                </c:pt>
                <c:pt idx="408">
                  <c:v>74.3</c:v>
                </c:pt>
                <c:pt idx="409">
                  <c:v>74.3</c:v>
                </c:pt>
                <c:pt idx="410">
                  <c:v>74.2</c:v>
                </c:pt>
                <c:pt idx="411">
                  <c:v>74.2</c:v>
                </c:pt>
                <c:pt idx="412">
                  <c:v>74.2</c:v>
                </c:pt>
                <c:pt idx="413">
                  <c:v>74.099999999999994</c:v>
                </c:pt>
                <c:pt idx="414">
                  <c:v>74.099999999999994</c:v>
                </c:pt>
                <c:pt idx="415">
                  <c:v>74</c:v>
                </c:pt>
                <c:pt idx="416">
                  <c:v>74</c:v>
                </c:pt>
                <c:pt idx="417">
                  <c:v>74</c:v>
                </c:pt>
                <c:pt idx="418">
                  <c:v>73.900000000000006</c:v>
                </c:pt>
                <c:pt idx="419">
                  <c:v>73.8</c:v>
                </c:pt>
                <c:pt idx="420">
                  <c:v>73.8</c:v>
                </c:pt>
                <c:pt idx="421">
                  <c:v>73.7</c:v>
                </c:pt>
                <c:pt idx="422">
                  <c:v>73.7</c:v>
                </c:pt>
                <c:pt idx="423">
                  <c:v>73.7</c:v>
                </c:pt>
                <c:pt idx="424">
                  <c:v>73.7</c:v>
                </c:pt>
                <c:pt idx="425">
                  <c:v>73.599999999999994</c:v>
                </c:pt>
                <c:pt idx="426">
                  <c:v>73.5</c:v>
                </c:pt>
                <c:pt idx="427">
                  <c:v>73.5</c:v>
                </c:pt>
                <c:pt idx="428">
                  <c:v>73.5</c:v>
                </c:pt>
                <c:pt idx="429">
                  <c:v>73.400000000000006</c:v>
                </c:pt>
                <c:pt idx="430">
                  <c:v>73.3</c:v>
                </c:pt>
                <c:pt idx="431">
                  <c:v>73.3</c:v>
                </c:pt>
                <c:pt idx="432">
                  <c:v>73.3</c:v>
                </c:pt>
                <c:pt idx="433">
                  <c:v>73.2</c:v>
                </c:pt>
                <c:pt idx="434">
                  <c:v>73.2</c:v>
                </c:pt>
                <c:pt idx="435">
                  <c:v>73.099999999999994</c:v>
                </c:pt>
                <c:pt idx="436">
                  <c:v>73.099999999999994</c:v>
                </c:pt>
                <c:pt idx="437">
                  <c:v>73.099999999999994</c:v>
                </c:pt>
                <c:pt idx="438">
                  <c:v>73</c:v>
                </c:pt>
                <c:pt idx="439">
                  <c:v>73</c:v>
                </c:pt>
                <c:pt idx="440">
                  <c:v>73</c:v>
                </c:pt>
                <c:pt idx="441">
                  <c:v>72.900000000000006</c:v>
                </c:pt>
                <c:pt idx="442">
                  <c:v>72.8</c:v>
                </c:pt>
                <c:pt idx="443">
                  <c:v>72.8</c:v>
                </c:pt>
                <c:pt idx="444">
                  <c:v>72.7</c:v>
                </c:pt>
                <c:pt idx="445">
                  <c:v>72.7</c:v>
                </c:pt>
                <c:pt idx="446">
                  <c:v>72.7</c:v>
                </c:pt>
                <c:pt idx="447">
                  <c:v>72.599999999999994</c:v>
                </c:pt>
                <c:pt idx="448">
                  <c:v>72.599999999999994</c:v>
                </c:pt>
                <c:pt idx="449">
                  <c:v>72.5</c:v>
                </c:pt>
                <c:pt idx="450">
                  <c:v>72.400000000000006</c:v>
                </c:pt>
                <c:pt idx="451">
                  <c:v>72.400000000000006</c:v>
                </c:pt>
                <c:pt idx="452">
                  <c:v>72.400000000000006</c:v>
                </c:pt>
                <c:pt idx="453">
                  <c:v>72.3</c:v>
                </c:pt>
                <c:pt idx="454">
                  <c:v>72.2</c:v>
                </c:pt>
                <c:pt idx="455">
                  <c:v>72.2</c:v>
                </c:pt>
                <c:pt idx="456">
                  <c:v>72.099999999999994</c:v>
                </c:pt>
                <c:pt idx="457">
                  <c:v>72</c:v>
                </c:pt>
                <c:pt idx="458">
                  <c:v>72</c:v>
                </c:pt>
                <c:pt idx="459">
                  <c:v>71.900000000000006</c:v>
                </c:pt>
                <c:pt idx="460">
                  <c:v>71.8</c:v>
                </c:pt>
                <c:pt idx="461">
                  <c:v>71.8</c:v>
                </c:pt>
                <c:pt idx="462">
                  <c:v>71.7</c:v>
                </c:pt>
                <c:pt idx="463">
                  <c:v>71.599999999999994</c:v>
                </c:pt>
                <c:pt idx="464">
                  <c:v>71.599999999999994</c:v>
                </c:pt>
                <c:pt idx="465">
                  <c:v>71.5</c:v>
                </c:pt>
                <c:pt idx="466">
                  <c:v>71.5</c:v>
                </c:pt>
                <c:pt idx="467">
                  <c:v>71.599999999999994</c:v>
                </c:pt>
                <c:pt idx="468">
                  <c:v>71.599999999999994</c:v>
                </c:pt>
                <c:pt idx="469">
                  <c:v>71.599999999999994</c:v>
                </c:pt>
                <c:pt idx="470">
                  <c:v>71.599999999999994</c:v>
                </c:pt>
                <c:pt idx="471">
                  <c:v>71.599999999999994</c:v>
                </c:pt>
                <c:pt idx="472">
                  <c:v>71.5</c:v>
                </c:pt>
                <c:pt idx="473">
                  <c:v>71.5</c:v>
                </c:pt>
                <c:pt idx="474">
                  <c:v>71.5</c:v>
                </c:pt>
                <c:pt idx="475">
                  <c:v>71.5</c:v>
                </c:pt>
                <c:pt idx="476">
                  <c:v>71.400000000000006</c:v>
                </c:pt>
                <c:pt idx="477">
                  <c:v>71.400000000000006</c:v>
                </c:pt>
                <c:pt idx="478">
                  <c:v>71.400000000000006</c:v>
                </c:pt>
                <c:pt idx="479">
                  <c:v>71.3</c:v>
                </c:pt>
                <c:pt idx="480">
                  <c:v>71.3</c:v>
                </c:pt>
                <c:pt idx="481">
                  <c:v>71.2</c:v>
                </c:pt>
                <c:pt idx="482">
                  <c:v>71.2</c:v>
                </c:pt>
                <c:pt idx="483">
                  <c:v>71.099999999999994</c:v>
                </c:pt>
                <c:pt idx="484">
                  <c:v>71.099999999999994</c:v>
                </c:pt>
                <c:pt idx="485">
                  <c:v>71</c:v>
                </c:pt>
                <c:pt idx="486">
                  <c:v>71</c:v>
                </c:pt>
                <c:pt idx="487">
                  <c:v>70.900000000000006</c:v>
                </c:pt>
                <c:pt idx="488">
                  <c:v>70.900000000000006</c:v>
                </c:pt>
                <c:pt idx="489">
                  <c:v>70.8</c:v>
                </c:pt>
                <c:pt idx="490">
                  <c:v>70.8</c:v>
                </c:pt>
                <c:pt idx="491">
                  <c:v>70.8</c:v>
                </c:pt>
                <c:pt idx="492">
                  <c:v>70.7</c:v>
                </c:pt>
                <c:pt idx="493">
                  <c:v>70.7</c:v>
                </c:pt>
                <c:pt idx="494">
                  <c:v>70.599999999999994</c:v>
                </c:pt>
                <c:pt idx="495">
                  <c:v>70.599999999999994</c:v>
                </c:pt>
                <c:pt idx="496">
                  <c:v>70.5</c:v>
                </c:pt>
                <c:pt idx="497">
                  <c:v>70.5</c:v>
                </c:pt>
                <c:pt idx="498">
                  <c:v>70.400000000000006</c:v>
                </c:pt>
                <c:pt idx="499">
                  <c:v>70.400000000000006</c:v>
                </c:pt>
                <c:pt idx="500">
                  <c:v>70.3</c:v>
                </c:pt>
                <c:pt idx="501">
                  <c:v>70.3</c:v>
                </c:pt>
                <c:pt idx="502">
                  <c:v>70.3</c:v>
                </c:pt>
                <c:pt idx="503">
                  <c:v>70.2</c:v>
                </c:pt>
                <c:pt idx="504">
                  <c:v>70.2</c:v>
                </c:pt>
                <c:pt idx="505">
                  <c:v>70.2</c:v>
                </c:pt>
                <c:pt idx="506">
                  <c:v>70.2</c:v>
                </c:pt>
                <c:pt idx="507">
                  <c:v>70.099999999999994</c:v>
                </c:pt>
                <c:pt idx="508">
                  <c:v>70.099999999999994</c:v>
                </c:pt>
                <c:pt idx="509">
                  <c:v>70.099999999999994</c:v>
                </c:pt>
                <c:pt idx="510">
                  <c:v>70</c:v>
                </c:pt>
                <c:pt idx="511">
                  <c:v>70</c:v>
                </c:pt>
                <c:pt idx="512">
                  <c:v>70</c:v>
                </c:pt>
                <c:pt idx="513">
                  <c:v>70</c:v>
                </c:pt>
                <c:pt idx="514">
                  <c:v>70</c:v>
                </c:pt>
                <c:pt idx="515">
                  <c:v>69.900000000000006</c:v>
                </c:pt>
                <c:pt idx="516">
                  <c:v>69.900000000000006</c:v>
                </c:pt>
                <c:pt idx="517">
                  <c:v>69.900000000000006</c:v>
                </c:pt>
                <c:pt idx="518">
                  <c:v>69.8</c:v>
                </c:pt>
                <c:pt idx="519">
                  <c:v>69.8</c:v>
                </c:pt>
                <c:pt idx="520">
                  <c:v>69.8</c:v>
                </c:pt>
                <c:pt idx="521">
                  <c:v>69.8</c:v>
                </c:pt>
                <c:pt idx="522">
                  <c:v>69.7</c:v>
                </c:pt>
                <c:pt idx="523">
                  <c:v>69.7</c:v>
                </c:pt>
                <c:pt idx="524">
                  <c:v>69.7</c:v>
                </c:pt>
                <c:pt idx="525">
                  <c:v>69.599999999999994</c:v>
                </c:pt>
                <c:pt idx="526">
                  <c:v>69.599999999999994</c:v>
                </c:pt>
                <c:pt idx="527">
                  <c:v>69.599999999999994</c:v>
                </c:pt>
                <c:pt idx="528">
                  <c:v>69.599999999999994</c:v>
                </c:pt>
                <c:pt idx="529">
                  <c:v>69.5</c:v>
                </c:pt>
                <c:pt idx="530">
                  <c:v>69.5</c:v>
                </c:pt>
                <c:pt idx="531">
                  <c:v>69.400000000000006</c:v>
                </c:pt>
                <c:pt idx="532">
                  <c:v>69.400000000000006</c:v>
                </c:pt>
                <c:pt idx="533">
                  <c:v>69.400000000000006</c:v>
                </c:pt>
                <c:pt idx="534">
                  <c:v>69.3</c:v>
                </c:pt>
                <c:pt idx="535">
                  <c:v>69.3</c:v>
                </c:pt>
                <c:pt idx="536">
                  <c:v>69.3</c:v>
                </c:pt>
                <c:pt idx="537">
                  <c:v>69.3</c:v>
                </c:pt>
                <c:pt idx="538">
                  <c:v>69.3</c:v>
                </c:pt>
                <c:pt idx="539">
                  <c:v>69.2</c:v>
                </c:pt>
                <c:pt idx="540">
                  <c:v>69.2</c:v>
                </c:pt>
                <c:pt idx="541">
                  <c:v>69.2</c:v>
                </c:pt>
                <c:pt idx="542">
                  <c:v>69.099999999999994</c:v>
                </c:pt>
                <c:pt idx="543">
                  <c:v>69.099999999999994</c:v>
                </c:pt>
                <c:pt idx="544">
                  <c:v>69</c:v>
                </c:pt>
                <c:pt idx="545">
                  <c:v>69</c:v>
                </c:pt>
                <c:pt idx="546">
                  <c:v>69</c:v>
                </c:pt>
                <c:pt idx="547">
                  <c:v>69</c:v>
                </c:pt>
                <c:pt idx="548">
                  <c:v>68.900000000000006</c:v>
                </c:pt>
                <c:pt idx="549">
                  <c:v>68.900000000000006</c:v>
                </c:pt>
                <c:pt idx="550">
                  <c:v>68.900000000000006</c:v>
                </c:pt>
                <c:pt idx="551">
                  <c:v>68.8</c:v>
                </c:pt>
                <c:pt idx="552">
                  <c:v>68.8</c:v>
                </c:pt>
                <c:pt idx="553">
                  <c:v>68.8</c:v>
                </c:pt>
                <c:pt idx="554">
                  <c:v>68.7</c:v>
                </c:pt>
                <c:pt idx="555">
                  <c:v>68.7</c:v>
                </c:pt>
                <c:pt idx="556">
                  <c:v>68.599999999999994</c:v>
                </c:pt>
                <c:pt idx="557">
                  <c:v>68.599999999999994</c:v>
                </c:pt>
                <c:pt idx="558">
                  <c:v>68.599999999999994</c:v>
                </c:pt>
                <c:pt idx="559">
                  <c:v>68.5</c:v>
                </c:pt>
                <c:pt idx="560">
                  <c:v>68.5</c:v>
                </c:pt>
                <c:pt idx="561">
                  <c:v>68.5</c:v>
                </c:pt>
                <c:pt idx="562">
                  <c:v>68.400000000000006</c:v>
                </c:pt>
                <c:pt idx="563">
                  <c:v>68.400000000000006</c:v>
                </c:pt>
                <c:pt idx="564">
                  <c:v>68.400000000000006</c:v>
                </c:pt>
                <c:pt idx="565">
                  <c:v>68.3</c:v>
                </c:pt>
                <c:pt idx="566">
                  <c:v>68.3</c:v>
                </c:pt>
                <c:pt idx="567">
                  <c:v>68.2</c:v>
                </c:pt>
                <c:pt idx="568">
                  <c:v>68.2</c:v>
                </c:pt>
                <c:pt idx="569">
                  <c:v>68.2</c:v>
                </c:pt>
                <c:pt idx="570">
                  <c:v>68.099999999999994</c:v>
                </c:pt>
                <c:pt idx="571">
                  <c:v>68.099999999999994</c:v>
                </c:pt>
                <c:pt idx="572">
                  <c:v>68.099999999999994</c:v>
                </c:pt>
                <c:pt idx="573">
                  <c:v>68</c:v>
                </c:pt>
                <c:pt idx="574">
                  <c:v>68</c:v>
                </c:pt>
                <c:pt idx="575">
                  <c:v>67.900000000000006</c:v>
                </c:pt>
                <c:pt idx="576">
                  <c:v>67.900000000000006</c:v>
                </c:pt>
                <c:pt idx="577">
                  <c:v>67.8</c:v>
                </c:pt>
                <c:pt idx="578">
                  <c:v>67.8</c:v>
                </c:pt>
                <c:pt idx="579">
                  <c:v>67.7</c:v>
                </c:pt>
                <c:pt idx="580">
                  <c:v>67.7</c:v>
                </c:pt>
                <c:pt idx="581">
                  <c:v>67.599999999999994</c:v>
                </c:pt>
                <c:pt idx="582">
                  <c:v>67.599999999999994</c:v>
                </c:pt>
                <c:pt idx="583">
                  <c:v>67.5</c:v>
                </c:pt>
                <c:pt idx="584">
                  <c:v>67.5</c:v>
                </c:pt>
                <c:pt idx="585">
                  <c:v>67.400000000000006</c:v>
                </c:pt>
                <c:pt idx="586">
                  <c:v>67.400000000000006</c:v>
                </c:pt>
                <c:pt idx="587">
                  <c:v>67.400000000000006</c:v>
                </c:pt>
                <c:pt idx="588">
                  <c:v>67.3</c:v>
                </c:pt>
                <c:pt idx="589">
                  <c:v>67.3</c:v>
                </c:pt>
                <c:pt idx="590">
                  <c:v>67.2</c:v>
                </c:pt>
                <c:pt idx="591">
                  <c:v>67.2</c:v>
                </c:pt>
                <c:pt idx="592">
                  <c:v>67.099999999999994</c:v>
                </c:pt>
                <c:pt idx="593">
                  <c:v>67.099999999999994</c:v>
                </c:pt>
                <c:pt idx="594">
                  <c:v>67</c:v>
                </c:pt>
                <c:pt idx="595">
                  <c:v>67</c:v>
                </c:pt>
                <c:pt idx="596">
                  <c:v>66.900000000000006</c:v>
                </c:pt>
                <c:pt idx="597">
                  <c:v>66.900000000000006</c:v>
                </c:pt>
                <c:pt idx="598">
                  <c:v>66.8</c:v>
                </c:pt>
                <c:pt idx="599">
                  <c:v>66.8</c:v>
                </c:pt>
                <c:pt idx="600">
                  <c:v>66.7</c:v>
                </c:pt>
              </c:numCache>
            </c:numRef>
          </c:val>
        </c:ser>
        <c:ser>
          <c:idx val="4"/>
          <c:order val="3"/>
          <c:tx>
            <c:strRef>
              <c:f>'KPK-TPT-KPf'!$E$7</c:f>
              <c:strCache>
                <c:ptCount val="1"/>
                <c:pt idx="0">
                  <c:v>KPf-H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'KPK-TPT-KPf'!$A$8:$A$608</c:f>
              <c:numCache>
                <c:formatCode>General</c:formatCode>
                <c:ptCount val="6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  <c:pt idx="401">
                  <c:v>801</c:v>
                </c:pt>
                <c:pt idx="402">
                  <c:v>802</c:v>
                </c:pt>
                <c:pt idx="403">
                  <c:v>803</c:v>
                </c:pt>
                <c:pt idx="404">
                  <c:v>804</c:v>
                </c:pt>
                <c:pt idx="405">
                  <c:v>805</c:v>
                </c:pt>
                <c:pt idx="406">
                  <c:v>806</c:v>
                </c:pt>
                <c:pt idx="407">
                  <c:v>807</c:v>
                </c:pt>
                <c:pt idx="408">
                  <c:v>808</c:v>
                </c:pt>
                <c:pt idx="409">
                  <c:v>809</c:v>
                </c:pt>
                <c:pt idx="410">
                  <c:v>810</c:v>
                </c:pt>
                <c:pt idx="411">
                  <c:v>811</c:v>
                </c:pt>
                <c:pt idx="412">
                  <c:v>812</c:v>
                </c:pt>
                <c:pt idx="413">
                  <c:v>813</c:v>
                </c:pt>
                <c:pt idx="414">
                  <c:v>814</c:v>
                </c:pt>
                <c:pt idx="415">
                  <c:v>815</c:v>
                </c:pt>
                <c:pt idx="416">
                  <c:v>816</c:v>
                </c:pt>
                <c:pt idx="417">
                  <c:v>817</c:v>
                </c:pt>
                <c:pt idx="418">
                  <c:v>818</c:v>
                </c:pt>
                <c:pt idx="419">
                  <c:v>819</c:v>
                </c:pt>
                <c:pt idx="420">
                  <c:v>820</c:v>
                </c:pt>
                <c:pt idx="421">
                  <c:v>821</c:v>
                </c:pt>
                <c:pt idx="422">
                  <c:v>822</c:v>
                </c:pt>
                <c:pt idx="423">
                  <c:v>823</c:v>
                </c:pt>
                <c:pt idx="424">
                  <c:v>824</c:v>
                </c:pt>
                <c:pt idx="425">
                  <c:v>825</c:v>
                </c:pt>
                <c:pt idx="426">
                  <c:v>826</c:v>
                </c:pt>
                <c:pt idx="427">
                  <c:v>827</c:v>
                </c:pt>
                <c:pt idx="428">
                  <c:v>828</c:v>
                </c:pt>
                <c:pt idx="429">
                  <c:v>829</c:v>
                </c:pt>
                <c:pt idx="430">
                  <c:v>830</c:v>
                </c:pt>
                <c:pt idx="431">
                  <c:v>831</c:v>
                </c:pt>
                <c:pt idx="432">
                  <c:v>832</c:v>
                </c:pt>
                <c:pt idx="433">
                  <c:v>833</c:v>
                </c:pt>
                <c:pt idx="434">
                  <c:v>834</c:v>
                </c:pt>
                <c:pt idx="435">
                  <c:v>835</c:v>
                </c:pt>
                <c:pt idx="436">
                  <c:v>836</c:v>
                </c:pt>
                <c:pt idx="437">
                  <c:v>837</c:v>
                </c:pt>
                <c:pt idx="438">
                  <c:v>838</c:v>
                </c:pt>
                <c:pt idx="439">
                  <c:v>839</c:v>
                </c:pt>
                <c:pt idx="440">
                  <c:v>840</c:v>
                </c:pt>
                <c:pt idx="441">
                  <c:v>841</c:v>
                </c:pt>
                <c:pt idx="442">
                  <c:v>842</c:v>
                </c:pt>
                <c:pt idx="443">
                  <c:v>843</c:v>
                </c:pt>
                <c:pt idx="444">
                  <c:v>844</c:v>
                </c:pt>
                <c:pt idx="445">
                  <c:v>845</c:v>
                </c:pt>
                <c:pt idx="446">
                  <c:v>846</c:v>
                </c:pt>
                <c:pt idx="447">
                  <c:v>847</c:v>
                </c:pt>
                <c:pt idx="448">
                  <c:v>848</c:v>
                </c:pt>
                <c:pt idx="449">
                  <c:v>849</c:v>
                </c:pt>
                <c:pt idx="450">
                  <c:v>850</c:v>
                </c:pt>
                <c:pt idx="451">
                  <c:v>851</c:v>
                </c:pt>
                <c:pt idx="452">
                  <c:v>852</c:v>
                </c:pt>
                <c:pt idx="453">
                  <c:v>853</c:v>
                </c:pt>
                <c:pt idx="454">
                  <c:v>854</c:v>
                </c:pt>
                <c:pt idx="455">
                  <c:v>855</c:v>
                </c:pt>
                <c:pt idx="456">
                  <c:v>856</c:v>
                </c:pt>
                <c:pt idx="457">
                  <c:v>857</c:v>
                </c:pt>
                <c:pt idx="458">
                  <c:v>858</c:v>
                </c:pt>
                <c:pt idx="459">
                  <c:v>859</c:v>
                </c:pt>
                <c:pt idx="460">
                  <c:v>860</c:v>
                </c:pt>
                <c:pt idx="461">
                  <c:v>861</c:v>
                </c:pt>
                <c:pt idx="462">
                  <c:v>862</c:v>
                </c:pt>
                <c:pt idx="463">
                  <c:v>863</c:v>
                </c:pt>
                <c:pt idx="464">
                  <c:v>864</c:v>
                </c:pt>
                <c:pt idx="465">
                  <c:v>865</c:v>
                </c:pt>
                <c:pt idx="466">
                  <c:v>866</c:v>
                </c:pt>
                <c:pt idx="467">
                  <c:v>867</c:v>
                </c:pt>
                <c:pt idx="468">
                  <c:v>868</c:v>
                </c:pt>
                <c:pt idx="469">
                  <c:v>869</c:v>
                </c:pt>
                <c:pt idx="470">
                  <c:v>870</c:v>
                </c:pt>
                <c:pt idx="471">
                  <c:v>871</c:v>
                </c:pt>
                <c:pt idx="472">
                  <c:v>872</c:v>
                </c:pt>
                <c:pt idx="473">
                  <c:v>873</c:v>
                </c:pt>
                <c:pt idx="474">
                  <c:v>874</c:v>
                </c:pt>
                <c:pt idx="475">
                  <c:v>875</c:v>
                </c:pt>
                <c:pt idx="476">
                  <c:v>876</c:v>
                </c:pt>
                <c:pt idx="477">
                  <c:v>877</c:v>
                </c:pt>
                <c:pt idx="478">
                  <c:v>878</c:v>
                </c:pt>
                <c:pt idx="479">
                  <c:v>879</c:v>
                </c:pt>
                <c:pt idx="480">
                  <c:v>880</c:v>
                </c:pt>
                <c:pt idx="481">
                  <c:v>881</c:v>
                </c:pt>
                <c:pt idx="482">
                  <c:v>882</c:v>
                </c:pt>
                <c:pt idx="483">
                  <c:v>883</c:v>
                </c:pt>
                <c:pt idx="484">
                  <c:v>884</c:v>
                </c:pt>
                <c:pt idx="485">
                  <c:v>885</c:v>
                </c:pt>
                <c:pt idx="486">
                  <c:v>886</c:v>
                </c:pt>
                <c:pt idx="487">
                  <c:v>887</c:v>
                </c:pt>
                <c:pt idx="488">
                  <c:v>888</c:v>
                </c:pt>
                <c:pt idx="489">
                  <c:v>889</c:v>
                </c:pt>
                <c:pt idx="490">
                  <c:v>890</c:v>
                </c:pt>
                <c:pt idx="491">
                  <c:v>891</c:v>
                </c:pt>
                <c:pt idx="492">
                  <c:v>892</c:v>
                </c:pt>
                <c:pt idx="493">
                  <c:v>893</c:v>
                </c:pt>
                <c:pt idx="494">
                  <c:v>894</c:v>
                </c:pt>
                <c:pt idx="495">
                  <c:v>895</c:v>
                </c:pt>
                <c:pt idx="496">
                  <c:v>896</c:v>
                </c:pt>
                <c:pt idx="497">
                  <c:v>897</c:v>
                </c:pt>
                <c:pt idx="498">
                  <c:v>898</c:v>
                </c:pt>
                <c:pt idx="499">
                  <c:v>899</c:v>
                </c:pt>
                <c:pt idx="500">
                  <c:v>900</c:v>
                </c:pt>
                <c:pt idx="501">
                  <c:v>901</c:v>
                </c:pt>
                <c:pt idx="502">
                  <c:v>902</c:v>
                </c:pt>
                <c:pt idx="503">
                  <c:v>903</c:v>
                </c:pt>
                <c:pt idx="504">
                  <c:v>904</c:v>
                </c:pt>
                <c:pt idx="505">
                  <c:v>905</c:v>
                </c:pt>
                <c:pt idx="506">
                  <c:v>906</c:v>
                </c:pt>
                <c:pt idx="507">
                  <c:v>907</c:v>
                </c:pt>
                <c:pt idx="508">
                  <c:v>908</c:v>
                </c:pt>
                <c:pt idx="509">
                  <c:v>909</c:v>
                </c:pt>
                <c:pt idx="510">
                  <c:v>910</c:v>
                </c:pt>
                <c:pt idx="511">
                  <c:v>911</c:v>
                </c:pt>
                <c:pt idx="512">
                  <c:v>912</c:v>
                </c:pt>
                <c:pt idx="513">
                  <c:v>913</c:v>
                </c:pt>
                <c:pt idx="514">
                  <c:v>914</c:v>
                </c:pt>
                <c:pt idx="515">
                  <c:v>915</c:v>
                </c:pt>
                <c:pt idx="516">
                  <c:v>916</c:v>
                </c:pt>
                <c:pt idx="517">
                  <c:v>917</c:v>
                </c:pt>
                <c:pt idx="518">
                  <c:v>918</c:v>
                </c:pt>
                <c:pt idx="519">
                  <c:v>919</c:v>
                </c:pt>
                <c:pt idx="520">
                  <c:v>920</c:v>
                </c:pt>
                <c:pt idx="521">
                  <c:v>921</c:v>
                </c:pt>
                <c:pt idx="522">
                  <c:v>922</c:v>
                </c:pt>
                <c:pt idx="523">
                  <c:v>923</c:v>
                </c:pt>
                <c:pt idx="524">
                  <c:v>924</c:v>
                </c:pt>
                <c:pt idx="525">
                  <c:v>925</c:v>
                </c:pt>
                <c:pt idx="526">
                  <c:v>926</c:v>
                </c:pt>
                <c:pt idx="527">
                  <c:v>927</c:v>
                </c:pt>
                <c:pt idx="528">
                  <c:v>928</c:v>
                </c:pt>
                <c:pt idx="529">
                  <c:v>929</c:v>
                </c:pt>
                <c:pt idx="530">
                  <c:v>930</c:v>
                </c:pt>
                <c:pt idx="531">
                  <c:v>931</c:v>
                </c:pt>
                <c:pt idx="532">
                  <c:v>932</c:v>
                </c:pt>
                <c:pt idx="533">
                  <c:v>933</c:v>
                </c:pt>
                <c:pt idx="534">
                  <c:v>934</c:v>
                </c:pt>
                <c:pt idx="535">
                  <c:v>935</c:v>
                </c:pt>
                <c:pt idx="536">
                  <c:v>936</c:v>
                </c:pt>
                <c:pt idx="537">
                  <c:v>937</c:v>
                </c:pt>
                <c:pt idx="538">
                  <c:v>938</c:v>
                </c:pt>
                <c:pt idx="539">
                  <c:v>939</c:v>
                </c:pt>
                <c:pt idx="540">
                  <c:v>940</c:v>
                </c:pt>
                <c:pt idx="541">
                  <c:v>941</c:v>
                </c:pt>
                <c:pt idx="542">
                  <c:v>942</c:v>
                </c:pt>
                <c:pt idx="543">
                  <c:v>943</c:v>
                </c:pt>
                <c:pt idx="544">
                  <c:v>944</c:v>
                </c:pt>
                <c:pt idx="545">
                  <c:v>945</c:v>
                </c:pt>
                <c:pt idx="546">
                  <c:v>946</c:v>
                </c:pt>
                <c:pt idx="547">
                  <c:v>947</c:v>
                </c:pt>
                <c:pt idx="548">
                  <c:v>948</c:v>
                </c:pt>
                <c:pt idx="549">
                  <c:v>949</c:v>
                </c:pt>
                <c:pt idx="550">
                  <c:v>950</c:v>
                </c:pt>
                <c:pt idx="551">
                  <c:v>951</c:v>
                </c:pt>
                <c:pt idx="552">
                  <c:v>952</c:v>
                </c:pt>
                <c:pt idx="553">
                  <c:v>953</c:v>
                </c:pt>
                <c:pt idx="554">
                  <c:v>954</c:v>
                </c:pt>
                <c:pt idx="555">
                  <c:v>955</c:v>
                </c:pt>
                <c:pt idx="556">
                  <c:v>956</c:v>
                </c:pt>
                <c:pt idx="557">
                  <c:v>957</c:v>
                </c:pt>
                <c:pt idx="558">
                  <c:v>958</c:v>
                </c:pt>
                <c:pt idx="559">
                  <c:v>959</c:v>
                </c:pt>
                <c:pt idx="560">
                  <c:v>960</c:v>
                </c:pt>
                <c:pt idx="561">
                  <c:v>961</c:v>
                </c:pt>
                <c:pt idx="562">
                  <c:v>962</c:v>
                </c:pt>
                <c:pt idx="563">
                  <c:v>963</c:v>
                </c:pt>
                <c:pt idx="564">
                  <c:v>964</c:v>
                </c:pt>
                <c:pt idx="565">
                  <c:v>965</c:v>
                </c:pt>
                <c:pt idx="566">
                  <c:v>966</c:v>
                </c:pt>
                <c:pt idx="567">
                  <c:v>967</c:v>
                </c:pt>
                <c:pt idx="568">
                  <c:v>968</c:v>
                </c:pt>
                <c:pt idx="569">
                  <c:v>969</c:v>
                </c:pt>
                <c:pt idx="570">
                  <c:v>970</c:v>
                </c:pt>
                <c:pt idx="571">
                  <c:v>971</c:v>
                </c:pt>
                <c:pt idx="572">
                  <c:v>972</c:v>
                </c:pt>
                <c:pt idx="573">
                  <c:v>973</c:v>
                </c:pt>
                <c:pt idx="574">
                  <c:v>974</c:v>
                </c:pt>
                <c:pt idx="575">
                  <c:v>975</c:v>
                </c:pt>
                <c:pt idx="576">
                  <c:v>976</c:v>
                </c:pt>
                <c:pt idx="577">
                  <c:v>977</c:v>
                </c:pt>
                <c:pt idx="578">
                  <c:v>978</c:v>
                </c:pt>
                <c:pt idx="579">
                  <c:v>979</c:v>
                </c:pt>
                <c:pt idx="580">
                  <c:v>980</c:v>
                </c:pt>
                <c:pt idx="581">
                  <c:v>981</c:v>
                </c:pt>
                <c:pt idx="582">
                  <c:v>982</c:v>
                </c:pt>
                <c:pt idx="583">
                  <c:v>983</c:v>
                </c:pt>
                <c:pt idx="584">
                  <c:v>984</c:v>
                </c:pt>
                <c:pt idx="585">
                  <c:v>985</c:v>
                </c:pt>
                <c:pt idx="586">
                  <c:v>986</c:v>
                </c:pt>
                <c:pt idx="587">
                  <c:v>987</c:v>
                </c:pt>
                <c:pt idx="588">
                  <c:v>988</c:v>
                </c:pt>
                <c:pt idx="589">
                  <c:v>989</c:v>
                </c:pt>
                <c:pt idx="590">
                  <c:v>990</c:v>
                </c:pt>
                <c:pt idx="591">
                  <c:v>991</c:v>
                </c:pt>
                <c:pt idx="592">
                  <c:v>992</c:v>
                </c:pt>
                <c:pt idx="593">
                  <c:v>993</c:v>
                </c:pt>
                <c:pt idx="594">
                  <c:v>994</c:v>
                </c:pt>
                <c:pt idx="595">
                  <c:v>995</c:v>
                </c:pt>
                <c:pt idx="596">
                  <c:v>996</c:v>
                </c:pt>
                <c:pt idx="597">
                  <c:v>997</c:v>
                </c:pt>
                <c:pt idx="598">
                  <c:v>998</c:v>
                </c:pt>
                <c:pt idx="599">
                  <c:v>999</c:v>
                </c:pt>
                <c:pt idx="600">
                  <c:v>1000</c:v>
                </c:pt>
              </c:numCache>
            </c:numRef>
          </c:cat>
          <c:val>
            <c:numRef>
              <c:f>'KPK-TPT-KPf'!$E$8:$E$608</c:f>
              <c:numCache>
                <c:formatCode>General</c:formatCode>
                <c:ptCount val="601"/>
                <c:pt idx="0">
                  <c:v>51.313000000000002</c:v>
                </c:pt>
                <c:pt idx="1">
                  <c:v>54.273000000000003</c:v>
                </c:pt>
                <c:pt idx="2">
                  <c:v>57.251000000000005</c:v>
                </c:pt>
                <c:pt idx="3">
                  <c:v>60.263000000000012</c:v>
                </c:pt>
                <c:pt idx="4">
                  <c:v>63.264000000000003</c:v>
                </c:pt>
                <c:pt idx="5">
                  <c:v>66.218999999999994</c:v>
                </c:pt>
                <c:pt idx="6">
                  <c:v>69.055999999999983</c:v>
                </c:pt>
                <c:pt idx="7">
                  <c:v>71.763000000000005</c:v>
                </c:pt>
                <c:pt idx="8">
                  <c:v>74.286000000000001</c:v>
                </c:pt>
                <c:pt idx="9">
                  <c:v>76.606999999999999</c:v>
                </c:pt>
                <c:pt idx="10">
                  <c:v>78.706999999999994</c:v>
                </c:pt>
                <c:pt idx="11">
                  <c:v>80.600999999999999</c:v>
                </c:pt>
                <c:pt idx="12">
                  <c:v>82.271000000000001</c:v>
                </c:pt>
                <c:pt idx="13">
                  <c:v>83.678999999999988</c:v>
                </c:pt>
                <c:pt idx="14">
                  <c:v>84.85899999999998</c:v>
                </c:pt>
                <c:pt idx="15">
                  <c:v>85.845000000000013</c:v>
                </c:pt>
                <c:pt idx="16">
                  <c:v>86.654999999999987</c:v>
                </c:pt>
                <c:pt idx="17">
                  <c:v>87.334999999999994</c:v>
                </c:pt>
                <c:pt idx="18">
                  <c:v>87.887</c:v>
                </c:pt>
                <c:pt idx="19">
                  <c:v>88.340999999999994</c:v>
                </c:pt>
                <c:pt idx="20">
                  <c:v>88.745999999999995</c:v>
                </c:pt>
                <c:pt idx="21">
                  <c:v>89.081999999999994</c:v>
                </c:pt>
                <c:pt idx="22">
                  <c:v>89.38</c:v>
                </c:pt>
                <c:pt idx="23">
                  <c:v>89.614000000000004</c:v>
                </c:pt>
                <c:pt idx="24">
                  <c:v>89.796999999999997</c:v>
                </c:pt>
                <c:pt idx="25">
                  <c:v>89.968999999999994</c:v>
                </c:pt>
                <c:pt idx="26">
                  <c:v>90.126999999999981</c:v>
                </c:pt>
                <c:pt idx="27">
                  <c:v>90.251999999999995</c:v>
                </c:pt>
                <c:pt idx="28">
                  <c:v>90.35599999999998</c:v>
                </c:pt>
                <c:pt idx="29">
                  <c:v>90.409000000000006</c:v>
                </c:pt>
                <c:pt idx="30">
                  <c:v>90.524000000000001</c:v>
                </c:pt>
                <c:pt idx="31">
                  <c:v>90.644999999999996</c:v>
                </c:pt>
                <c:pt idx="32">
                  <c:v>90.765000000000001</c:v>
                </c:pt>
                <c:pt idx="33">
                  <c:v>90.843000000000004</c:v>
                </c:pt>
                <c:pt idx="34">
                  <c:v>90.894999999999996</c:v>
                </c:pt>
                <c:pt idx="35">
                  <c:v>90.977000000000004</c:v>
                </c:pt>
                <c:pt idx="36">
                  <c:v>91.04</c:v>
                </c:pt>
                <c:pt idx="37">
                  <c:v>91.10899999999998</c:v>
                </c:pt>
                <c:pt idx="38">
                  <c:v>91.197999999999993</c:v>
                </c:pt>
                <c:pt idx="39">
                  <c:v>91.290999999999997</c:v>
                </c:pt>
                <c:pt idx="40">
                  <c:v>91.370999999999981</c:v>
                </c:pt>
                <c:pt idx="41">
                  <c:v>91.403000000000006</c:v>
                </c:pt>
                <c:pt idx="42">
                  <c:v>91.433000000000007</c:v>
                </c:pt>
                <c:pt idx="43">
                  <c:v>91.458000000000013</c:v>
                </c:pt>
                <c:pt idx="44">
                  <c:v>91.512</c:v>
                </c:pt>
                <c:pt idx="45">
                  <c:v>91.578000000000003</c:v>
                </c:pt>
                <c:pt idx="46">
                  <c:v>91.669999999999987</c:v>
                </c:pt>
                <c:pt idx="47">
                  <c:v>91.742999999999995</c:v>
                </c:pt>
                <c:pt idx="48">
                  <c:v>91.78</c:v>
                </c:pt>
                <c:pt idx="49">
                  <c:v>91.828000000000003</c:v>
                </c:pt>
                <c:pt idx="50">
                  <c:v>91.870999999999981</c:v>
                </c:pt>
                <c:pt idx="51">
                  <c:v>91.945000000000007</c:v>
                </c:pt>
                <c:pt idx="52">
                  <c:v>92.004999999999995</c:v>
                </c:pt>
                <c:pt idx="53">
                  <c:v>92.051000000000002</c:v>
                </c:pt>
                <c:pt idx="54">
                  <c:v>92.10899999999998</c:v>
                </c:pt>
                <c:pt idx="55">
                  <c:v>92.144999999999996</c:v>
                </c:pt>
                <c:pt idx="56">
                  <c:v>92.205000000000013</c:v>
                </c:pt>
                <c:pt idx="57">
                  <c:v>92.245000000000005</c:v>
                </c:pt>
                <c:pt idx="58">
                  <c:v>92.295000000000002</c:v>
                </c:pt>
                <c:pt idx="59">
                  <c:v>92.36999999999999</c:v>
                </c:pt>
                <c:pt idx="60">
                  <c:v>92.418999999999997</c:v>
                </c:pt>
                <c:pt idx="61">
                  <c:v>92.468999999999994</c:v>
                </c:pt>
                <c:pt idx="62">
                  <c:v>92.49700000000017</c:v>
                </c:pt>
                <c:pt idx="63">
                  <c:v>92.543999999999997</c:v>
                </c:pt>
                <c:pt idx="64">
                  <c:v>92.59</c:v>
                </c:pt>
                <c:pt idx="65">
                  <c:v>92.620999999999981</c:v>
                </c:pt>
                <c:pt idx="66">
                  <c:v>92.654999999999987</c:v>
                </c:pt>
                <c:pt idx="67">
                  <c:v>92.682999999999979</c:v>
                </c:pt>
                <c:pt idx="68">
                  <c:v>92.727999999999994</c:v>
                </c:pt>
                <c:pt idx="69">
                  <c:v>92.745000000000005</c:v>
                </c:pt>
                <c:pt idx="70">
                  <c:v>92.77</c:v>
                </c:pt>
                <c:pt idx="71">
                  <c:v>92.799000000000007</c:v>
                </c:pt>
                <c:pt idx="72">
                  <c:v>92.85299999999998</c:v>
                </c:pt>
                <c:pt idx="73">
                  <c:v>92.88</c:v>
                </c:pt>
                <c:pt idx="74">
                  <c:v>92.899000000000001</c:v>
                </c:pt>
                <c:pt idx="75">
                  <c:v>92.915000000000006</c:v>
                </c:pt>
                <c:pt idx="76">
                  <c:v>92.965999999999994</c:v>
                </c:pt>
                <c:pt idx="77">
                  <c:v>93.001000000000005</c:v>
                </c:pt>
                <c:pt idx="78">
                  <c:v>93.036000000000001</c:v>
                </c:pt>
                <c:pt idx="79">
                  <c:v>93.055999999999983</c:v>
                </c:pt>
                <c:pt idx="80">
                  <c:v>93.069000000000003</c:v>
                </c:pt>
                <c:pt idx="81">
                  <c:v>93.10199999999999</c:v>
                </c:pt>
                <c:pt idx="82">
                  <c:v>93.137999999999991</c:v>
                </c:pt>
                <c:pt idx="83">
                  <c:v>93.188999999999979</c:v>
                </c:pt>
                <c:pt idx="84">
                  <c:v>93.210000000000022</c:v>
                </c:pt>
                <c:pt idx="85">
                  <c:v>93.253</c:v>
                </c:pt>
                <c:pt idx="86">
                  <c:v>93.271000000000001</c:v>
                </c:pt>
                <c:pt idx="87">
                  <c:v>93.29</c:v>
                </c:pt>
                <c:pt idx="88">
                  <c:v>93.29</c:v>
                </c:pt>
                <c:pt idx="89">
                  <c:v>93.331999999999994</c:v>
                </c:pt>
                <c:pt idx="90">
                  <c:v>93.374999999999986</c:v>
                </c:pt>
                <c:pt idx="91">
                  <c:v>93.412000000000006</c:v>
                </c:pt>
                <c:pt idx="92">
                  <c:v>93.43</c:v>
                </c:pt>
                <c:pt idx="93">
                  <c:v>93.456000000000003</c:v>
                </c:pt>
                <c:pt idx="94">
                  <c:v>93.468999999999994</c:v>
                </c:pt>
                <c:pt idx="95">
                  <c:v>93.480999999999995</c:v>
                </c:pt>
                <c:pt idx="96">
                  <c:v>93.49400000000017</c:v>
                </c:pt>
                <c:pt idx="97">
                  <c:v>93.516000000000005</c:v>
                </c:pt>
                <c:pt idx="98">
                  <c:v>93.554000000000002</c:v>
                </c:pt>
                <c:pt idx="99">
                  <c:v>93.593000000000004</c:v>
                </c:pt>
                <c:pt idx="100">
                  <c:v>93.626999999999981</c:v>
                </c:pt>
                <c:pt idx="101">
                  <c:v>93.647000000000006</c:v>
                </c:pt>
                <c:pt idx="102">
                  <c:v>93.664999999999992</c:v>
                </c:pt>
                <c:pt idx="103">
                  <c:v>93.691000000000003</c:v>
                </c:pt>
                <c:pt idx="104">
                  <c:v>93.728999999999999</c:v>
                </c:pt>
                <c:pt idx="105">
                  <c:v>93.754000000000005</c:v>
                </c:pt>
                <c:pt idx="106">
                  <c:v>93.783000000000001</c:v>
                </c:pt>
                <c:pt idx="107">
                  <c:v>93.804000000000002</c:v>
                </c:pt>
                <c:pt idx="108">
                  <c:v>93.835999999999999</c:v>
                </c:pt>
                <c:pt idx="109">
                  <c:v>93.848000000000013</c:v>
                </c:pt>
                <c:pt idx="110">
                  <c:v>93.843999999999994</c:v>
                </c:pt>
                <c:pt idx="111">
                  <c:v>93.85799999999999</c:v>
                </c:pt>
                <c:pt idx="112">
                  <c:v>93.875999999999948</c:v>
                </c:pt>
                <c:pt idx="113">
                  <c:v>93.905000000000001</c:v>
                </c:pt>
                <c:pt idx="114">
                  <c:v>93.924999999999997</c:v>
                </c:pt>
                <c:pt idx="115">
                  <c:v>93.950999999999993</c:v>
                </c:pt>
                <c:pt idx="116">
                  <c:v>93.965999999999994</c:v>
                </c:pt>
                <c:pt idx="117">
                  <c:v>93.983999999999995</c:v>
                </c:pt>
                <c:pt idx="118">
                  <c:v>93.995000000000005</c:v>
                </c:pt>
                <c:pt idx="119">
                  <c:v>94.027999999999992</c:v>
                </c:pt>
                <c:pt idx="120">
                  <c:v>94.039000000000001</c:v>
                </c:pt>
                <c:pt idx="121">
                  <c:v>94.063999999999993</c:v>
                </c:pt>
                <c:pt idx="122">
                  <c:v>94.055999999999983</c:v>
                </c:pt>
                <c:pt idx="123">
                  <c:v>94.063000000000002</c:v>
                </c:pt>
                <c:pt idx="124">
                  <c:v>94.07</c:v>
                </c:pt>
                <c:pt idx="125">
                  <c:v>94.111999999999995</c:v>
                </c:pt>
                <c:pt idx="126">
                  <c:v>94.147000000000006</c:v>
                </c:pt>
                <c:pt idx="127">
                  <c:v>94.173999999999978</c:v>
                </c:pt>
                <c:pt idx="128">
                  <c:v>94.167999999999992</c:v>
                </c:pt>
                <c:pt idx="129">
                  <c:v>94.182999999999979</c:v>
                </c:pt>
                <c:pt idx="130">
                  <c:v>94.200999999999993</c:v>
                </c:pt>
                <c:pt idx="131">
                  <c:v>94.218000000000004</c:v>
                </c:pt>
                <c:pt idx="132">
                  <c:v>94.211000000000027</c:v>
                </c:pt>
                <c:pt idx="133">
                  <c:v>94.214000000000027</c:v>
                </c:pt>
                <c:pt idx="134">
                  <c:v>94.23</c:v>
                </c:pt>
                <c:pt idx="135">
                  <c:v>94.233999999999995</c:v>
                </c:pt>
                <c:pt idx="136">
                  <c:v>94.239000000000004</c:v>
                </c:pt>
                <c:pt idx="137">
                  <c:v>94.26</c:v>
                </c:pt>
                <c:pt idx="138">
                  <c:v>94.295000000000002</c:v>
                </c:pt>
                <c:pt idx="139">
                  <c:v>94.289000000000001</c:v>
                </c:pt>
                <c:pt idx="140">
                  <c:v>94.29</c:v>
                </c:pt>
                <c:pt idx="141">
                  <c:v>94.299000000000007</c:v>
                </c:pt>
                <c:pt idx="142">
                  <c:v>94.32</c:v>
                </c:pt>
                <c:pt idx="143">
                  <c:v>94.34</c:v>
                </c:pt>
                <c:pt idx="144">
                  <c:v>94.35899999999998</c:v>
                </c:pt>
                <c:pt idx="145">
                  <c:v>94.399000000000001</c:v>
                </c:pt>
                <c:pt idx="146">
                  <c:v>94.4140000000002</c:v>
                </c:pt>
                <c:pt idx="147">
                  <c:v>94.418999999999997</c:v>
                </c:pt>
                <c:pt idx="148">
                  <c:v>94.409000000000006</c:v>
                </c:pt>
                <c:pt idx="149">
                  <c:v>94.421999999999997</c:v>
                </c:pt>
                <c:pt idx="150">
                  <c:v>94.441000000000216</c:v>
                </c:pt>
                <c:pt idx="151">
                  <c:v>94.459000000000003</c:v>
                </c:pt>
                <c:pt idx="152">
                  <c:v>94.461000000000027</c:v>
                </c:pt>
                <c:pt idx="153">
                  <c:v>94.456999999999994</c:v>
                </c:pt>
                <c:pt idx="154">
                  <c:v>94.455000000000013</c:v>
                </c:pt>
                <c:pt idx="155">
                  <c:v>94.462000000000003</c:v>
                </c:pt>
                <c:pt idx="156">
                  <c:v>94.464000000000027</c:v>
                </c:pt>
                <c:pt idx="157">
                  <c:v>94.486999999999995</c:v>
                </c:pt>
                <c:pt idx="158">
                  <c:v>94.49400000000017</c:v>
                </c:pt>
                <c:pt idx="159">
                  <c:v>94.507000000000005</c:v>
                </c:pt>
                <c:pt idx="160">
                  <c:v>94.513000000000005</c:v>
                </c:pt>
                <c:pt idx="161">
                  <c:v>94.52</c:v>
                </c:pt>
                <c:pt idx="162">
                  <c:v>94.524000000000001</c:v>
                </c:pt>
                <c:pt idx="163">
                  <c:v>94.536000000000001</c:v>
                </c:pt>
                <c:pt idx="164">
                  <c:v>94.536000000000001</c:v>
                </c:pt>
                <c:pt idx="165">
                  <c:v>94.521999999999991</c:v>
                </c:pt>
                <c:pt idx="166">
                  <c:v>94.501000000000005</c:v>
                </c:pt>
                <c:pt idx="167">
                  <c:v>94.495999999999995</c:v>
                </c:pt>
                <c:pt idx="168">
                  <c:v>94.515000000000001</c:v>
                </c:pt>
                <c:pt idx="169">
                  <c:v>94.513000000000005</c:v>
                </c:pt>
                <c:pt idx="170">
                  <c:v>94.525999999999982</c:v>
                </c:pt>
                <c:pt idx="171">
                  <c:v>94.522999999999982</c:v>
                </c:pt>
                <c:pt idx="172">
                  <c:v>94.516000000000005</c:v>
                </c:pt>
                <c:pt idx="173">
                  <c:v>94.518000000000001</c:v>
                </c:pt>
                <c:pt idx="174">
                  <c:v>94.516000000000005</c:v>
                </c:pt>
                <c:pt idx="175">
                  <c:v>94.515000000000001</c:v>
                </c:pt>
                <c:pt idx="176">
                  <c:v>94.509</c:v>
                </c:pt>
                <c:pt idx="177">
                  <c:v>94.516999999999996</c:v>
                </c:pt>
                <c:pt idx="178">
                  <c:v>94.534999999999997</c:v>
                </c:pt>
                <c:pt idx="179">
                  <c:v>94.548000000000002</c:v>
                </c:pt>
                <c:pt idx="180">
                  <c:v>94.546000000000006</c:v>
                </c:pt>
                <c:pt idx="181">
                  <c:v>94.55</c:v>
                </c:pt>
                <c:pt idx="182">
                  <c:v>94.543000000000006</c:v>
                </c:pt>
                <c:pt idx="183">
                  <c:v>94.545000000000002</c:v>
                </c:pt>
                <c:pt idx="184">
                  <c:v>94.554999999999993</c:v>
                </c:pt>
                <c:pt idx="185">
                  <c:v>94.56</c:v>
                </c:pt>
                <c:pt idx="186">
                  <c:v>94.55</c:v>
                </c:pt>
                <c:pt idx="187">
                  <c:v>94.562000000000012</c:v>
                </c:pt>
                <c:pt idx="188">
                  <c:v>94.551999999999992</c:v>
                </c:pt>
                <c:pt idx="189">
                  <c:v>94.565000000000012</c:v>
                </c:pt>
                <c:pt idx="190">
                  <c:v>94.57</c:v>
                </c:pt>
                <c:pt idx="191">
                  <c:v>94.569000000000003</c:v>
                </c:pt>
                <c:pt idx="192">
                  <c:v>94.578000000000003</c:v>
                </c:pt>
                <c:pt idx="193">
                  <c:v>94.570999999999998</c:v>
                </c:pt>
                <c:pt idx="194">
                  <c:v>94.582999999999998</c:v>
                </c:pt>
                <c:pt idx="195">
                  <c:v>94.572999999999979</c:v>
                </c:pt>
                <c:pt idx="196">
                  <c:v>94.557000000000002</c:v>
                </c:pt>
                <c:pt idx="197">
                  <c:v>94.584999999999994</c:v>
                </c:pt>
                <c:pt idx="198">
                  <c:v>94.596999999999994</c:v>
                </c:pt>
                <c:pt idx="199">
                  <c:v>94.628999999999948</c:v>
                </c:pt>
                <c:pt idx="200">
                  <c:v>94.61</c:v>
                </c:pt>
                <c:pt idx="201">
                  <c:v>94.60499999999999</c:v>
                </c:pt>
                <c:pt idx="202">
                  <c:v>94.60199999999999</c:v>
                </c:pt>
                <c:pt idx="203">
                  <c:v>94.599000000000004</c:v>
                </c:pt>
                <c:pt idx="204">
                  <c:v>94.60199999999999</c:v>
                </c:pt>
                <c:pt idx="205">
                  <c:v>94.587000000000003</c:v>
                </c:pt>
                <c:pt idx="206">
                  <c:v>94.572999999999979</c:v>
                </c:pt>
                <c:pt idx="207">
                  <c:v>94.563999999999993</c:v>
                </c:pt>
                <c:pt idx="208">
                  <c:v>94.561000000000007</c:v>
                </c:pt>
                <c:pt idx="209">
                  <c:v>94.570999999999998</c:v>
                </c:pt>
                <c:pt idx="210">
                  <c:v>94.575999999999979</c:v>
                </c:pt>
                <c:pt idx="211">
                  <c:v>94.562000000000012</c:v>
                </c:pt>
                <c:pt idx="212">
                  <c:v>94.555999999999983</c:v>
                </c:pt>
                <c:pt idx="213">
                  <c:v>94.551999999999992</c:v>
                </c:pt>
                <c:pt idx="214">
                  <c:v>94.548000000000002</c:v>
                </c:pt>
                <c:pt idx="215">
                  <c:v>94.563999999999993</c:v>
                </c:pt>
                <c:pt idx="216">
                  <c:v>94.569000000000003</c:v>
                </c:pt>
                <c:pt idx="217">
                  <c:v>94.572999999999979</c:v>
                </c:pt>
                <c:pt idx="218">
                  <c:v>94.549000000000007</c:v>
                </c:pt>
                <c:pt idx="219">
                  <c:v>94.540999999999997</c:v>
                </c:pt>
                <c:pt idx="220">
                  <c:v>94.542000000000002</c:v>
                </c:pt>
                <c:pt idx="221">
                  <c:v>94.543999999999997</c:v>
                </c:pt>
                <c:pt idx="222">
                  <c:v>94.522999999999982</c:v>
                </c:pt>
                <c:pt idx="223">
                  <c:v>94.510999999999996</c:v>
                </c:pt>
                <c:pt idx="224">
                  <c:v>94.509</c:v>
                </c:pt>
                <c:pt idx="225">
                  <c:v>94.51</c:v>
                </c:pt>
                <c:pt idx="226">
                  <c:v>94.501999999999995</c:v>
                </c:pt>
                <c:pt idx="227">
                  <c:v>94.498999999999995</c:v>
                </c:pt>
                <c:pt idx="228">
                  <c:v>94.495999999999995</c:v>
                </c:pt>
                <c:pt idx="229">
                  <c:v>94.488</c:v>
                </c:pt>
                <c:pt idx="230">
                  <c:v>94.47</c:v>
                </c:pt>
                <c:pt idx="231">
                  <c:v>94.48</c:v>
                </c:pt>
                <c:pt idx="232">
                  <c:v>94.474999999999994</c:v>
                </c:pt>
                <c:pt idx="233">
                  <c:v>94.5</c:v>
                </c:pt>
                <c:pt idx="234">
                  <c:v>94.478999999999999</c:v>
                </c:pt>
                <c:pt idx="235">
                  <c:v>94.478999999999999</c:v>
                </c:pt>
                <c:pt idx="236">
                  <c:v>94.449000000000026</c:v>
                </c:pt>
                <c:pt idx="237">
                  <c:v>94.447000000000202</c:v>
                </c:pt>
                <c:pt idx="238">
                  <c:v>94.433999999999997</c:v>
                </c:pt>
                <c:pt idx="239">
                  <c:v>94.421999999999997</c:v>
                </c:pt>
                <c:pt idx="240">
                  <c:v>94.438000000000002</c:v>
                </c:pt>
                <c:pt idx="241">
                  <c:v>94.421000000000006</c:v>
                </c:pt>
                <c:pt idx="242">
                  <c:v>94.430999999999997</c:v>
                </c:pt>
                <c:pt idx="243">
                  <c:v>94.397000000000006</c:v>
                </c:pt>
                <c:pt idx="244">
                  <c:v>94.387999999999991</c:v>
                </c:pt>
                <c:pt idx="245">
                  <c:v>94.377999999999986</c:v>
                </c:pt>
                <c:pt idx="246">
                  <c:v>94.387999999999991</c:v>
                </c:pt>
                <c:pt idx="247">
                  <c:v>94.403000000000006</c:v>
                </c:pt>
                <c:pt idx="248">
                  <c:v>94.381</c:v>
                </c:pt>
                <c:pt idx="249">
                  <c:v>94.356999999999999</c:v>
                </c:pt>
                <c:pt idx="250">
                  <c:v>94.334000000000003</c:v>
                </c:pt>
                <c:pt idx="251">
                  <c:v>94.340999999999994</c:v>
                </c:pt>
                <c:pt idx="252">
                  <c:v>94.338999999999999</c:v>
                </c:pt>
                <c:pt idx="253">
                  <c:v>94.346000000000004</c:v>
                </c:pt>
                <c:pt idx="254">
                  <c:v>94.316000000000003</c:v>
                </c:pt>
                <c:pt idx="255">
                  <c:v>94.29</c:v>
                </c:pt>
                <c:pt idx="256">
                  <c:v>94.266000000000005</c:v>
                </c:pt>
                <c:pt idx="257">
                  <c:v>94.271000000000001</c:v>
                </c:pt>
                <c:pt idx="258">
                  <c:v>94.274999999999991</c:v>
                </c:pt>
                <c:pt idx="259">
                  <c:v>94.272999999999982</c:v>
                </c:pt>
                <c:pt idx="260">
                  <c:v>94.257999999999996</c:v>
                </c:pt>
                <c:pt idx="261">
                  <c:v>94.257000000000005</c:v>
                </c:pt>
                <c:pt idx="262">
                  <c:v>94.254000000000005</c:v>
                </c:pt>
                <c:pt idx="263">
                  <c:v>94.253</c:v>
                </c:pt>
                <c:pt idx="264">
                  <c:v>94.23</c:v>
                </c:pt>
                <c:pt idx="265">
                  <c:v>94.205000000000013</c:v>
                </c:pt>
                <c:pt idx="266">
                  <c:v>94.210000000000022</c:v>
                </c:pt>
                <c:pt idx="267">
                  <c:v>94.203999999999994</c:v>
                </c:pt>
                <c:pt idx="268">
                  <c:v>94.222999999999999</c:v>
                </c:pt>
                <c:pt idx="269">
                  <c:v>94.185999999999979</c:v>
                </c:pt>
                <c:pt idx="270">
                  <c:v>94.165999999999983</c:v>
                </c:pt>
                <c:pt idx="271">
                  <c:v>94.127999999999986</c:v>
                </c:pt>
                <c:pt idx="272">
                  <c:v>94.119</c:v>
                </c:pt>
                <c:pt idx="273">
                  <c:v>94.103999999999999</c:v>
                </c:pt>
                <c:pt idx="274">
                  <c:v>94.08</c:v>
                </c:pt>
                <c:pt idx="275">
                  <c:v>94.049000000000007</c:v>
                </c:pt>
                <c:pt idx="276">
                  <c:v>94.019000000000005</c:v>
                </c:pt>
                <c:pt idx="277">
                  <c:v>94.024999999999991</c:v>
                </c:pt>
                <c:pt idx="278">
                  <c:v>94.037000000000006</c:v>
                </c:pt>
                <c:pt idx="279">
                  <c:v>94.058999999999983</c:v>
                </c:pt>
                <c:pt idx="280">
                  <c:v>94.042000000000002</c:v>
                </c:pt>
                <c:pt idx="281">
                  <c:v>94.027999999999992</c:v>
                </c:pt>
                <c:pt idx="282">
                  <c:v>94.022999999999982</c:v>
                </c:pt>
                <c:pt idx="283">
                  <c:v>94.003</c:v>
                </c:pt>
                <c:pt idx="284">
                  <c:v>93.983000000000004</c:v>
                </c:pt>
                <c:pt idx="285">
                  <c:v>93.953999999999994</c:v>
                </c:pt>
                <c:pt idx="286">
                  <c:v>93.968000000000004</c:v>
                </c:pt>
                <c:pt idx="287">
                  <c:v>93.942000000000007</c:v>
                </c:pt>
                <c:pt idx="288">
                  <c:v>93.92</c:v>
                </c:pt>
                <c:pt idx="289">
                  <c:v>93.897000000000006</c:v>
                </c:pt>
                <c:pt idx="290">
                  <c:v>93.899000000000001</c:v>
                </c:pt>
                <c:pt idx="291">
                  <c:v>93.912999999999997</c:v>
                </c:pt>
                <c:pt idx="292">
                  <c:v>93.906999999999996</c:v>
                </c:pt>
                <c:pt idx="293">
                  <c:v>93.906999999999996</c:v>
                </c:pt>
                <c:pt idx="294">
                  <c:v>93.888999999999982</c:v>
                </c:pt>
                <c:pt idx="295">
                  <c:v>93.863</c:v>
                </c:pt>
                <c:pt idx="296">
                  <c:v>93.867000000000004</c:v>
                </c:pt>
                <c:pt idx="297">
                  <c:v>93.861000000000004</c:v>
                </c:pt>
                <c:pt idx="298">
                  <c:v>93.866</c:v>
                </c:pt>
                <c:pt idx="299">
                  <c:v>93.834999999999994</c:v>
                </c:pt>
                <c:pt idx="300">
                  <c:v>93.813999999999993</c:v>
                </c:pt>
                <c:pt idx="301">
                  <c:v>93.771999999999991</c:v>
                </c:pt>
                <c:pt idx="302">
                  <c:v>93.738</c:v>
                </c:pt>
                <c:pt idx="303">
                  <c:v>93.748999999999995</c:v>
                </c:pt>
                <c:pt idx="304">
                  <c:v>93.774999999999991</c:v>
                </c:pt>
                <c:pt idx="305">
                  <c:v>93.792000000000002</c:v>
                </c:pt>
                <c:pt idx="306">
                  <c:v>93.771999999999991</c:v>
                </c:pt>
                <c:pt idx="307">
                  <c:v>93.774000000000001</c:v>
                </c:pt>
                <c:pt idx="308">
                  <c:v>93.733000000000004</c:v>
                </c:pt>
                <c:pt idx="309">
                  <c:v>93.702000000000012</c:v>
                </c:pt>
                <c:pt idx="310">
                  <c:v>93.657999999999987</c:v>
                </c:pt>
                <c:pt idx="311">
                  <c:v>93.661999999999992</c:v>
                </c:pt>
                <c:pt idx="312">
                  <c:v>93.649000000000001</c:v>
                </c:pt>
                <c:pt idx="313">
                  <c:v>93.616</c:v>
                </c:pt>
                <c:pt idx="314">
                  <c:v>93.637999999999991</c:v>
                </c:pt>
                <c:pt idx="315">
                  <c:v>93.593999999999994</c:v>
                </c:pt>
                <c:pt idx="316">
                  <c:v>93.598000000000013</c:v>
                </c:pt>
                <c:pt idx="317">
                  <c:v>93.543999999999997</c:v>
                </c:pt>
                <c:pt idx="318">
                  <c:v>93.554999999999993</c:v>
                </c:pt>
                <c:pt idx="319">
                  <c:v>93.55</c:v>
                </c:pt>
                <c:pt idx="320">
                  <c:v>93.524000000000001</c:v>
                </c:pt>
                <c:pt idx="321">
                  <c:v>93.516000000000005</c:v>
                </c:pt>
                <c:pt idx="322">
                  <c:v>93.468999999999994</c:v>
                </c:pt>
                <c:pt idx="323">
                  <c:v>93.490000000000023</c:v>
                </c:pt>
                <c:pt idx="324">
                  <c:v>93.498000000000005</c:v>
                </c:pt>
                <c:pt idx="325">
                  <c:v>93.489000000000004</c:v>
                </c:pt>
                <c:pt idx="326">
                  <c:v>93.462999999999994</c:v>
                </c:pt>
                <c:pt idx="327">
                  <c:v>93.406999999999996</c:v>
                </c:pt>
                <c:pt idx="328">
                  <c:v>93.424000000000007</c:v>
                </c:pt>
                <c:pt idx="329">
                  <c:v>93.423000000000002</c:v>
                </c:pt>
                <c:pt idx="330">
                  <c:v>93.415999999999997</c:v>
                </c:pt>
                <c:pt idx="331">
                  <c:v>93.421999999999997</c:v>
                </c:pt>
                <c:pt idx="332">
                  <c:v>93.397999999999996</c:v>
                </c:pt>
                <c:pt idx="333">
                  <c:v>93.405000000000001</c:v>
                </c:pt>
                <c:pt idx="334">
                  <c:v>93.349000000000004</c:v>
                </c:pt>
                <c:pt idx="335">
                  <c:v>93.304999999999993</c:v>
                </c:pt>
                <c:pt idx="336">
                  <c:v>93.295000000000002</c:v>
                </c:pt>
                <c:pt idx="337">
                  <c:v>93.322000000000003</c:v>
                </c:pt>
                <c:pt idx="338">
                  <c:v>93.337999999999994</c:v>
                </c:pt>
                <c:pt idx="339">
                  <c:v>93.287999999999997</c:v>
                </c:pt>
                <c:pt idx="340">
                  <c:v>93.259</c:v>
                </c:pt>
                <c:pt idx="341">
                  <c:v>93.245999999999995</c:v>
                </c:pt>
                <c:pt idx="342">
                  <c:v>93.257999999999996</c:v>
                </c:pt>
                <c:pt idx="343">
                  <c:v>93.245000000000005</c:v>
                </c:pt>
                <c:pt idx="344">
                  <c:v>93.221000000000004</c:v>
                </c:pt>
                <c:pt idx="345">
                  <c:v>93.210000000000022</c:v>
                </c:pt>
                <c:pt idx="346">
                  <c:v>93.147000000000006</c:v>
                </c:pt>
                <c:pt idx="347">
                  <c:v>93.149000000000001</c:v>
                </c:pt>
                <c:pt idx="348">
                  <c:v>93.124999999999986</c:v>
                </c:pt>
                <c:pt idx="349">
                  <c:v>93.154999999999987</c:v>
                </c:pt>
                <c:pt idx="350">
                  <c:v>93.153999999999982</c:v>
                </c:pt>
                <c:pt idx="351">
                  <c:v>93.146000000000001</c:v>
                </c:pt>
                <c:pt idx="352">
                  <c:v>93.126999999999981</c:v>
                </c:pt>
                <c:pt idx="353">
                  <c:v>93.048000000000002</c:v>
                </c:pt>
                <c:pt idx="354">
                  <c:v>93.034000000000006</c:v>
                </c:pt>
                <c:pt idx="355">
                  <c:v>93.021000000000001</c:v>
                </c:pt>
                <c:pt idx="356">
                  <c:v>93.04</c:v>
                </c:pt>
                <c:pt idx="357">
                  <c:v>93.004000000000005</c:v>
                </c:pt>
                <c:pt idx="358">
                  <c:v>92.98</c:v>
                </c:pt>
                <c:pt idx="359">
                  <c:v>92.909000000000006</c:v>
                </c:pt>
                <c:pt idx="360">
                  <c:v>92.903000000000006</c:v>
                </c:pt>
                <c:pt idx="361">
                  <c:v>92.85499999999999</c:v>
                </c:pt>
                <c:pt idx="362">
                  <c:v>92.887999999999991</c:v>
                </c:pt>
                <c:pt idx="363">
                  <c:v>92.807000000000002</c:v>
                </c:pt>
                <c:pt idx="364">
                  <c:v>92.837999999999994</c:v>
                </c:pt>
                <c:pt idx="365">
                  <c:v>92.75</c:v>
                </c:pt>
                <c:pt idx="366">
                  <c:v>92.774000000000001</c:v>
                </c:pt>
                <c:pt idx="367">
                  <c:v>92.725999999999999</c:v>
                </c:pt>
                <c:pt idx="368">
                  <c:v>92.772999999999982</c:v>
                </c:pt>
                <c:pt idx="369">
                  <c:v>92.796000000000006</c:v>
                </c:pt>
                <c:pt idx="370">
                  <c:v>92.777999999999992</c:v>
                </c:pt>
                <c:pt idx="371">
                  <c:v>92.74700000000017</c:v>
                </c:pt>
                <c:pt idx="372">
                  <c:v>92.714000000000027</c:v>
                </c:pt>
                <c:pt idx="373">
                  <c:v>92.664000000000001</c:v>
                </c:pt>
                <c:pt idx="374">
                  <c:v>92.694999999999993</c:v>
                </c:pt>
                <c:pt idx="375">
                  <c:v>92.649999999999991</c:v>
                </c:pt>
                <c:pt idx="376">
                  <c:v>92.66</c:v>
                </c:pt>
                <c:pt idx="377">
                  <c:v>92.614000000000004</c:v>
                </c:pt>
                <c:pt idx="378">
                  <c:v>92.616</c:v>
                </c:pt>
                <c:pt idx="379">
                  <c:v>92.603999999999999</c:v>
                </c:pt>
                <c:pt idx="380">
                  <c:v>92.534999999999997</c:v>
                </c:pt>
                <c:pt idx="381">
                  <c:v>92.483000000000004</c:v>
                </c:pt>
                <c:pt idx="382">
                  <c:v>92.516000000000005</c:v>
                </c:pt>
                <c:pt idx="383">
                  <c:v>92.572000000000003</c:v>
                </c:pt>
                <c:pt idx="384">
                  <c:v>92.622999999999948</c:v>
                </c:pt>
                <c:pt idx="385">
                  <c:v>92.561000000000007</c:v>
                </c:pt>
                <c:pt idx="386">
                  <c:v>92.48</c:v>
                </c:pt>
                <c:pt idx="387">
                  <c:v>92.409000000000006</c:v>
                </c:pt>
                <c:pt idx="388">
                  <c:v>92.36999999999999</c:v>
                </c:pt>
                <c:pt idx="389">
                  <c:v>92.396000000000001</c:v>
                </c:pt>
                <c:pt idx="390">
                  <c:v>92.415000000000006</c:v>
                </c:pt>
                <c:pt idx="391">
                  <c:v>92.406000000000006</c:v>
                </c:pt>
                <c:pt idx="392">
                  <c:v>92.385999999999981</c:v>
                </c:pt>
                <c:pt idx="393">
                  <c:v>92.313999999999993</c:v>
                </c:pt>
                <c:pt idx="394">
                  <c:v>92.301999999999992</c:v>
                </c:pt>
                <c:pt idx="395">
                  <c:v>92.27</c:v>
                </c:pt>
                <c:pt idx="396">
                  <c:v>92.248999999999995</c:v>
                </c:pt>
                <c:pt idx="397">
                  <c:v>92.212000000000003</c:v>
                </c:pt>
                <c:pt idx="398">
                  <c:v>92.179999999999978</c:v>
                </c:pt>
                <c:pt idx="399">
                  <c:v>92.208000000000013</c:v>
                </c:pt>
                <c:pt idx="400">
                  <c:v>92.192999999999998</c:v>
                </c:pt>
                <c:pt idx="401">
                  <c:v>92.209000000000003</c:v>
                </c:pt>
                <c:pt idx="402">
                  <c:v>92.147000000000006</c:v>
                </c:pt>
                <c:pt idx="403">
                  <c:v>92.19</c:v>
                </c:pt>
                <c:pt idx="404">
                  <c:v>92.1</c:v>
                </c:pt>
                <c:pt idx="405">
                  <c:v>92.093999999999994</c:v>
                </c:pt>
                <c:pt idx="406">
                  <c:v>92.018000000000001</c:v>
                </c:pt>
                <c:pt idx="407">
                  <c:v>92.013999999999996</c:v>
                </c:pt>
                <c:pt idx="408">
                  <c:v>92.007000000000005</c:v>
                </c:pt>
                <c:pt idx="409">
                  <c:v>91.961000000000027</c:v>
                </c:pt>
                <c:pt idx="410">
                  <c:v>91.888999999999982</c:v>
                </c:pt>
                <c:pt idx="411">
                  <c:v>91.861000000000004</c:v>
                </c:pt>
                <c:pt idx="412">
                  <c:v>91.85299999999998</c:v>
                </c:pt>
                <c:pt idx="413">
                  <c:v>91.917000000000201</c:v>
                </c:pt>
                <c:pt idx="414">
                  <c:v>91.877999999999986</c:v>
                </c:pt>
                <c:pt idx="415">
                  <c:v>91.864000000000004</c:v>
                </c:pt>
                <c:pt idx="416">
                  <c:v>91.864000000000004</c:v>
                </c:pt>
                <c:pt idx="417">
                  <c:v>91.826999999999998</c:v>
                </c:pt>
                <c:pt idx="418">
                  <c:v>91.786000000000001</c:v>
                </c:pt>
                <c:pt idx="419">
                  <c:v>91.76</c:v>
                </c:pt>
                <c:pt idx="420">
                  <c:v>91.763999999999996</c:v>
                </c:pt>
                <c:pt idx="421">
                  <c:v>91.774999999999991</c:v>
                </c:pt>
                <c:pt idx="422">
                  <c:v>91.694000000000003</c:v>
                </c:pt>
                <c:pt idx="423">
                  <c:v>91.703999999999994</c:v>
                </c:pt>
                <c:pt idx="424">
                  <c:v>91.61999999999999</c:v>
                </c:pt>
                <c:pt idx="425">
                  <c:v>91.644999999999996</c:v>
                </c:pt>
                <c:pt idx="426">
                  <c:v>91.569000000000003</c:v>
                </c:pt>
                <c:pt idx="427">
                  <c:v>91.578999999999979</c:v>
                </c:pt>
                <c:pt idx="428">
                  <c:v>91.552999999999983</c:v>
                </c:pt>
                <c:pt idx="429">
                  <c:v>91.524999999999991</c:v>
                </c:pt>
                <c:pt idx="430">
                  <c:v>91.518000000000001</c:v>
                </c:pt>
                <c:pt idx="431">
                  <c:v>91.522999999999982</c:v>
                </c:pt>
                <c:pt idx="432">
                  <c:v>91.568000000000012</c:v>
                </c:pt>
                <c:pt idx="433">
                  <c:v>91.521999999999991</c:v>
                </c:pt>
                <c:pt idx="434">
                  <c:v>91.442000000000007</c:v>
                </c:pt>
                <c:pt idx="435">
                  <c:v>91.399000000000001</c:v>
                </c:pt>
                <c:pt idx="436">
                  <c:v>91.388999999999982</c:v>
                </c:pt>
                <c:pt idx="437">
                  <c:v>91.412999999999997</c:v>
                </c:pt>
                <c:pt idx="438">
                  <c:v>91.367000000000004</c:v>
                </c:pt>
                <c:pt idx="439">
                  <c:v>91.391000000000005</c:v>
                </c:pt>
                <c:pt idx="440">
                  <c:v>91.334000000000003</c:v>
                </c:pt>
                <c:pt idx="441">
                  <c:v>91.313999999999993</c:v>
                </c:pt>
                <c:pt idx="442">
                  <c:v>91.257999999999996</c:v>
                </c:pt>
                <c:pt idx="443">
                  <c:v>91.239000000000004</c:v>
                </c:pt>
                <c:pt idx="444">
                  <c:v>91.240000000000023</c:v>
                </c:pt>
                <c:pt idx="445">
                  <c:v>91.224999999999994</c:v>
                </c:pt>
                <c:pt idx="446">
                  <c:v>91.206999999999994</c:v>
                </c:pt>
                <c:pt idx="447">
                  <c:v>91.167000000000002</c:v>
                </c:pt>
                <c:pt idx="448">
                  <c:v>91.138999999999982</c:v>
                </c:pt>
                <c:pt idx="449">
                  <c:v>91.100999999999999</c:v>
                </c:pt>
                <c:pt idx="450">
                  <c:v>91.066000000000003</c:v>
                </c:pt>
                <c:pt idx="451">
                  <c:v>91.034999999999997</c:v>
                </c:pt>
                <c:pt idx="452">
                  <c:v>90.986999999999995</c:v>
                </c:pt>
                <c:pt idx="453">
                  <c:v>90.948000000000022</c:v>
                </c:pt>
                <c:pt idx="454">
                  <c:v>90.902000000000001</c:v>
                </c:pt>
                <c:pt idx="455">
                  <c:v>90.887999999999991</c:v>
                </c:pt>
                <c:pt idx="456">
                  <c:v>90.849000000000004</c:v>
                </c:pt>
                <c:pt idx="457">
                  <c:v>90.802999999999983</c:v>
                </c:pt>
                <c:pt idx="458">
                  <c:v>90.774000000000001</c:v>
                </c:pt>
                <c:pt idx="459">
                  <c:v>90.710000000000022</c:v>
                </c:pt>
                <c:pt idx="460">
                  <c:v>90.678999999999988</c:v>
                </c:pt>
                <c:pt idx="461">
                  <c:v>90.617999999999995</c:v>
                </c:pt>
                <c:pt idx="462">
                  <c:v>90.543000000000006</c:v>
                </c:pt>
                <c:pt idx="463">
                  <c:v>90.501999999999995</c:v>
                </c:pt>
                <c:pt idx="464">
                  <c:v>90.465000000000003</c:v>
                </c:pt>
                <c:pt idx="465">
                  <c:v>90.471000000000004</c:v>
                </c:pt>
                <c:pt idx="466">
                  <c:v>90.445000000000007</c:v>
                </c:pt>
                <c:pt idx="467">
                  <c:v>90.441000000000216</c:v>
                </c:pt>
                <c:pt idx="468">
                  <c:v>90.467000000000027</c:v>
                </c:pt>
                <c:pt idx="469">
                  <c:v>90.48</c:v>
                </c:pt>
                <c:pt idx="470">
                  <c:v>90.472999999999999</c:v>
                </c:pt>
                <c:pt idx="471">
                  <c:v>90.468999999999994</c:v>
                </c:pt>
                <c:pt idx="472">
                  <c:v>90.464000000000027</c:v>
                </c:pt>
                <c:pt idx="473">
                  <c:v>90.456000000000003</c:v>
                </c:pt>
                <c:pt idx="474">
                  <c:v>90.433999999999997</c:v>
                </c:pt>
                <c:pt idx="475">
                  <c:v>90.436000000000007</c:v>
                </c:pt>
                <c:pt idx="476">
                  <c:v>90.415999999999997</c:v>
                </c:pt>
                <c:pt idx="477">
                  <c:v>90.424999999999997</c:v>
                </c:pt>
                <c:pt idx="478">
                  <c:v>90.387</c:v>
                </c:pt>
                <c:pt idx="479">
                  <c:v>90.381</c:v>
                </c:pt>
                <c:pt idx="480">
                  <c:v>90.343000000000004</c:v>
                </c:pt>
                <c:pt idx="481">
                  <c:v>90.304999999999993</c:v>
                </c:pt>
                <c:pt idx="482">
                  <c:v>90.283000000000001</c:v>
                </c:pt>
                <c:pt idx="483">
                  <c:v>90.26</c:v>
                </c:pt>
                <c:pt idx="484">
                  <c:v>90.215000000000003</c:v>
                </c:pt>
                <c:pt idx="485">
                  <c:v>90.169999999999987</c:v>
                </c:pt>
                <c:pt idx="486">
                  <c:v>90.123999999999981</c:v>
                </c:pt>
                <c:pt idx="487">
                  <c:v>90.10499999999999</c:v>
                </c:pt>
                <c:pt idx="488">
                  <c:v>90.088999999999999</c:v>
                </c:pt>
                <c:pt idx="489">
                  <c:v>90.09</c:v>
                </c:pt>
                <c:pt idx="490">
                  <c:v>90.065000000000012</c:v>
                </c:pt>
                <c:pt idx="491">
                  <c:v>90.027999999999992</c:v>
                </c:pt>
                <c:pt idx="492">
                  <c:v>89.971999999999994</c:v>
                </c:pt>
                <c:pt idx="493">
                  <c:v>89.977000000000004</c:v>
                </c:pt>
                <c:pt idx="494">
                  <c:v>89.921000000000006</c:v>
                </c:pt>
                <c:pt idx="495">
                  <c:v>89.917000000000201</c:v>
                </c:pt>
                <c:pt idx="496">
                  <c:v>89.846999999999994</c:v>
                </c:pt>
                <c:pt idx="497">
                  <c:v>89.85</c:v>
                </c:pt>
                <c:pt idx="498">
                  <c:v>89.8</c:v>
                </c:pt>
                <c:pt idx="499">
                  <c:v>89.807000000000002</c:v>
                </c:pt>
                <c:pt idx="500">
                  <c:v>89.769000000000005</c:v>
                </c:pt>
                <c:pt idx="501">
                  <c:v>89.771000000000001</c:v>
                </c:pt>
                <c:pt idx="502">
                  <c:v>89.73</c:v>
                </c:pt>
                <c:pt idx="503">
                  <c:v>89.718000000000004</c:v>
                </c:pt>
                <c:pt idx="504">
                  <c:v>89.688000000000002</c:v>
                </c:pt>
                <c:pt idx="505">
                  <c:v>89.637999999999991</c:v>
                </c:pt>
                <c:pt idx="506">
                  <c:v>89.637</c:v>
                </c:pt>
                <c:pt idx="507">
                  <c:v>89.631999999999991</c:v>
                </c:pt>
                <c:pt idx="508">
                  <c:v>89.616</c:v>
                </c:pt>
                <c:pt idx="509">
                  <c:v>89.6</c:v>
                </c:pt>
                <c:pt idx="510">
                  <c:v>89.578000000000003</c:v>
                </c:pt>
                <c:pt idx="511">
                  <c:v>89.600999999999999</c:v>
                </c:pt>
                <c:pt idx="512">
                  <c:v>89.572000000000003</c:v>
                </c:pt>
                <c:pt idx="513">
                  <c:v>89.542000000000002</c:v>
                </c:pt>
                <c:pt idx="514">
                  <c:v>89.492999999999995</c:v>
                </c:pt>
                <c:pt idx="515">
                  <c:v>89.486999999999995</c:v>
                </c:pt>
                <c:pt idx="516">
                  <c:v>89.486000000000004</c:v>
                </c:pt>
                <c:pt idx="517">
                  <c:v>89.468999999999994</c:v>
                </c:pt>
                <c:pt idx="518">
                  <c:v>89.462000000000003</c:v>
                </c:pt>
                <c:pt idx="519">
                  <c:v>89.438999999999993</c:v>
                </c:pt>
                <c:pt idx="520">
                  <c:v>89.456999999999994</c:v>
                </c:pt>
                <c:pt idx="521">
                  <c:v>89.421999999999997</c:v>
                </c:pt>
                <c:pt idx="522">
                  <c:v>89.384</c:v>
                </c:pt>
                <c:pt idx="523">
                  <c:v>89.364000000000004</c:v>
                </c:pt>
                <c:pt idx="524">
                  <c:v>89.34</c:v>
                </c:pt>
                <c:pt idx="525">
                  <c:v>89.35199999999999</c:v>
                </c:pt>
                <c:pt idx="526">
                  <c:v>89.340999999999994</c:v>
                </c:pt>
                <c:pt idx="527">
                  <c:v>89.331000000000003</c:v>
                </c:pt>
                <c:pt idx="528">
                  <c:v>89.312000000000012</c:v>
                </c:pt>
                <c:pt idx="529">
                  <c:v>89.287000000000006</c:v>
                </c:pt>
                <c:pt idx="530">
                  <c:v>89.272999999999982</c:v>
                </c:pt>
                <c:pt idx="531">
                  <c:v>89.265000000000001</c:v>
                </c:pt>
                <c:pt idx="532">
                  <c:v>89.248000000000005</c:v>
                </c:pt>
                <c:pt idx="533">
                  <c:v>89.227999999999994</c:v>
                </c:pt>
                <c:pt idx="534">
                  <c:v>89.217000000000027</c:v>
                </c:pt>
                <c:pt idx="535">
                  <c:v>89.210000000000022</c:v>
                </c:pt>
                <c:pt idx="536">
                  <c:v>89.215999999999994</c:v>
                </c:pt>
                <c:pt idx="537">
                  <c:v>89.224000000000004</c:v>
                </c:pt>
                <c:pt idx="538">
                  <c:v>89.195999999999998</c:v>
                </c:pt>
                <c:pt idx="539">
                  <c:v>89.175999999999988</c:v>
                </c:pt>
                <c:pt idx="540">
                  <c:v>89.14</c:v>
                </c:pt>
                <c:pt idx="541">
                  <c:v>89.116</c:v>
                </c:pt>
                <c:pt idx="542">
                  <c:v>89.116</c:v>
                </c:pt>
                <c:pt idx="543">
                  <c:v>89.095000000000013</c:v>
                </c:pt>
                <c:pt idx="544">
                  <c:v>89.103999999999999</c:v>
                </c:pt>
                <c:pt idx="545">
                  <c:v>89.088999999999999</c:v>
                </c:pt>
                <c:pt idx="546">
                  <c:v>89.057999999999993</c:v>
                </c:pt>
                <c:pt idx="547">
                  <c:v>89.034999999999997</c:v>
                </c:pt>
                <c:pt idx="548">
                  <c:v>89.001000000000005</c:v>
                </c:pt>
                <c:pt idx="549">
                  <c:v>88.99700000000017</c:v>
                </c:pt>
                <c:pt idx="550">
                  <c:v>88.974000000000004</c:v>
                </c:pt>
                <c:pt idx="551">
                  <c:v>88.964000000000027</c:v>
                </c:pt>
                <c:pt idx="552">
                  <c:v>88.955000000000013</c:v>
                </c:pt>
                <c:pt idx="553">
                  <c:v>88.965000000000003</c:v>
                </c:pt>
                <c:pt idx="554">
                  <c:v>88.933999999999997</c:v>
                </c:pt>
                <c:pt idx="555">
                  <c:v>88.909000000000006</c:v>
                </c:pt>
                <c:pt idx="556">
                  <c:v>88.887</c:v>
                </c:pt>
                <c:pt idx="557">
                  <c:v>88.877999999999986</c:v>
                </c:pt>
                <c:pt idx="558">
                  <c:v>88.866</c:v>
                </c:pt>
                <c:pt idx="559">
                  <c:v>88.867000000000004</c:v>
                </c:pt>
                <c:pt idx="560">
                  <c:v>88.867000000000004</c:v>
                </c:pt>
                <c:pt idx="561">
                  <c:v>88.853999999999999</c:v>
                </c:pt>
                <c:pt idx="562">
                  <c:v>88.815000000000012</c:v>
                </c:pt>
                <c:pt idx="563">
                  <c:v>88.774000000000001</c:v>
                </c:pt>
                <c:pt idx="564">
                  <c:v>88.751000000000005</c:v>
                </c:pt>
                <c:pt idx="565">
                  <c:v>88.724000000000004</c:v>
                </c:pt>
                <c:pt idx="566">
                  <c:v>88.715000000000003</c:v>
                </c:pt>
                <c:pt idx="567">
                  <c:v>88.679999999999978</c:v>
                </c:pt>
                <c:pt idx="568">
                  <c:v>88.652999999999949</c:v>
                </c:pt>
                <c:pt idx="569">
                  <c:v>88.638999999999982</c:v>
                </c:pt>
                <c:pt idx="570">
                  <c:v>88.613</c:v>
                </c:pt>
                <c:pt idx="571">
                  <c:v>88.614000000000004</c:v>
                </c:pt>
                <c:pt idx="572">
                  <c:v>88.57</c:v>
                </c:pt>
                <c:pt idx="573">
                  <c:v>88.558999999999983</c:v>
                </c:pt>
                <c:pt idx="574">
                  <c:v>88.501000000000005</c:v>
                </c:pt>
                <c:pt idx="575">
                  <c:v>88.455000000000013</c:v>
                </c:pt>
                <c:pt idx="576">
                  <c:v>88.437000000000026</c:v>
                </c:pt>
                <c:pt idx="577">
                  <c:v>88.415000000000006</c:v>
                </c:pt>
                <c:pt idx="578">
                  <c:v>88.400999999999996</c:v>
                </c:pt>
                <c:pt idx="579">
                  <c:v>88.350999999999999</c:v>
                </c:pt>
                <c:pt idx="580">
                  <c:v>88.313999999999993</c:v>
                </c:pt>
                <c:pt idx="581">
                  <c:v>88.287999999999997</c:v>
                </c:pt>
                <c:pt idx="582">
                  <c:v>88.26</c:v>
                </c:pt>
                <c:pt idx="583">
                  <c:v>88.26</c:v>
                </c:pt>
                <c:pt idx="584">
                  <c:v>88.232000000000014</c:v>
                </c:pt>
                <c:pt idx="585">
                  <c:v>88.185000000000002</c:v>
                </c:pt>
                <c:pt idx="586">
                  <c:v>88.11999999999999</c:v>
                </c:pt>
                <c:pt idx="587">
                  <c:v>88.073999999999998</c:v>
                </c:pt>
                <c:pt idx="588">
                  <c:v>88.045000000000002</c:v>
                </c:pt>
                <c:pt idx="589">
                  <c:v>88.013000000000005</c:v>
                </c:pt>
                <c:pt idx="590">
                  <c:v>87.98</c:v>
                </c:pt>
                <c:pt idx="591">
                  <c:v>87.962000000000003</c:v>
                </c:pt>
                <c:pt idx="592">
                  <c:v>87.912000000000006</c:v>
                </c:pt>
                <c:pt idx="593">
                  <c:v>87.891999999999996</c:v>
                </c:pt>
                <c:pt idx="594">
                  <c:v>87.846000000000004</c:v>
                </c:pt>
                <c:pt idx="595">
                  <c:v>87.846000000000004</c:v>
                </c:pt>
                <c:pt idx="596">
                  <c:v>87.792000000000002</c:v>
                </c:pt>
                <c:pt idx="597">
                  <c:v>87.759</c:v>
                </c:pt>
                <c:pt idx="598">
                  <c:v>87.711000000000027</c:v>
                </c:pt>
                <c:pt idx="599">
                  <c:v>87.697999999999993</c:v>
                </c:pt>
                <c:pt idx="600">
                  <c:v>87.669999999999987</c:v>
                </c:pt>
              </c:numCache>
            </c:numRef>
          </c:val>
        </c:ser>
        <c:marker val="1"/>
        <c:axId val="282966272"/>
        <c:axId val="282570752"/>
      </c:lineChart>
      <c:catAx>
        <c:axId val="282966272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282570752"/>
        <c:crosses val="autoZero"/>
        <c:auto val="1"/>
        <c:lblAlgn val="ctr"/>
        <c:lblOffset val="100"/>
        <c:tickLblSkip val="50"/>
        <c:tickMarkSkip val="50"/>
      </c:catAx>
      <c:valAx>
        <c:axId val="282570752"/>
        <c:scaling>
          <c:orientation val="minMax"/>
          <c:min val="40"/>
        </c:scaling>
        <c:axPos val="l"/>
        <c:majorGridlines/>
        <c:numFmt formatCode="General" sourceLinked="1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zh-CN"/>
          </a:p>
        </c:txPr>
        <c:crossAx val="28296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2249692535534"/>
          <c:y val="0.58166522019093458"/>
          <c:w val="0.42325180752908292"/>
          <c:h val="0.11851040540697406"/>
        </c:manualLayout>
      </c:layout>
      <c:txPr>
        <a:bodyPr/>
        <a:lstStyle/>
        <a:p>
          <a:pPr>
            <a:defRPr sz="1400">
              <a:latin typeface="Calibri" pitchFamily="34" charset="0"/>
            </a:defRPr>
          </a:pPr>
          <a:endParaRPr lang="zh-CN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1"/>
          <c:tx>
            <c:strRef>
              <c:f>'KPK-TPT-KPf'!$K$19</c:f>
              <c:strCache>
                <c:ptCount val="1"/>
                <c:pt idx="0">
                  <c:v>电站收益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89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b="1" smtClean="0">
                        <a:solidFill>
                          <a:srgbClr val="C00000"/>
                        </a:solidFill>
                      </a:rPr>
                      <a:t>100</a:t>
                    </a:r>
                    <a:endParaRPr lang="en-US" alt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numFmt formatCode="#,##0.00;[Red]\-#,##0.00" sourceLinked="0"/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zh-CN"/>
              </a:p>
            </c:txPr>
            <c:showVal val="1"/>
          </c:dLbls>
          <c:cat>
            <c:strRef>
              <c:f>'KPK-TPT-KPf'!$I$20:$I$22</c:f>
              <c:strCache>
                <c:ptCount val="3"/>
                <c:pt idx="0">
                  <c:v>TPT</c:v>
                </c:pt>
                <c:pt idx="1">
                  <c:v>KPK</c:v>
                </c:pt>
                <c:pt idx="2">
                  <c:v>KPf-H</c:v>
                </c:pt>
              </c:strCache>
            </c:strRef>
          </c:cat>
          <c:val>
            <c:numRef>
              <c:f>'KPK-TPT-KPf'!$K$20:$K$22</c:f>
              <c:numCache>
                <c:formatCode>General</c:formatCode>
                <c:ptCount val="3"/>
                <c:pt idx="0">
                  <c:v>100</c:v>
                </c:pt>
                <c:pt idx="1">
                  <c:v>100.44444444444461</c:v>
                </c:pt>
                <c:pt idx="2">
                  <c:v>100.62962962962962</c:v>
                </c:pt>
              </c:numCache>
            </c:numRef>
          </c:val>
        </c:ser>
        <c:axId val="283141632"/>
        <c:axId val="283140096"/>
      </c:barChart>
      <c:lineChart>
        <c:grouping val="standard"/>
        <c:ser>
          <c:idx val="0"/>
          <c:order val="0"/>
          <c:tx>
            <c:strRef>
              <c:f>'KPK-TPT-KPf'!$J$19</c:f>
              <c:strCache>
                <c:ptCount val="1"/>
                <c:pt idx="0">
                  <c:v>功率增益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10"/>
          </c:marker>
          <c:dLbls>
            <c:dLbl>
              <c:idx val="1"/>
              <c:layout>
                <c:manualLayout>
                  <c:x val="3.2176748144358098E-3"/>
                  <c:y val="5.2852482931712595E-2"/>
                </c:manualLayout>
              </c:layout>
              <c:showVal val="1"/>
            </c:dLbl>
            <c:dLbl>
              <c:idx val="2"/>
              <c:layout>
                <c:manualLayout>
                  <c:x val="1.1261861850525337E-2"/>
                  <c:y val="0.10570458753498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+mj-ea"/>
                        <a:ea typeface="+mj-ea"/>
                      </a:defRPr>
                    </a:pPr>
                    <a:r>
                      <a:rPr lang="en-US" altLang="en-US" sz="1600" dirty="0" smtClean="0"/>
                      <a:t>1.6</a:t>
                    </a:r>
                    <a:endParaRPr lang="en-US" altLang="en-US" sz="1600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 b="1">
                    <a:latin typeface="+mj-ea"/>
                    <a:ea typeface="+mj-ea"/>
                  </a:defRPr>
                </a:pPr>
                <a:endParaRPr lang="zh-CN"/>
              </a:p>
            </c:txPr>
            <c:showVal val="1"/>
          </c:dLbls>
          <c:cat>
            <c:strRef>
              <c:f>'KPK-TPT-KPf'!$I$20:$I$22</c:f>
              <c:strCache>
                <c:ptCount val="3"/>
                <c:pt idx="0">
                  <c:v>TPT</c:v>
                </c:pt>
                <c:pt idx="1">
                  <c:v>KPK</c:v>
                </c:pt>
                <c:pt idx="2">
                  <c:v>KPf-H</c:v>
                </c:pt>
              </c:strCache>
            </c:strRef>
          </c:cat>
          <c:val>
            <c:numRef>
              <c:f>'KPK-TPT-KPf'!$J$20:$J$22</c:f>
              <c:numCache>
                <c:formatCode>General</c:formatCode>
                <c:ptCount val="3"/>
                <c:pt idx="1">
                  <c:v>1.2</c:v>
                </c:pt>
                <c:pt idx="2">
                  <c:v>1.7</c:v>
                </c:pt>
              </c:numCache>
            </c:numRef>
          </c:val>
        </c:ser>
        <c:marker val="1"/>
        <c:axId val="283128576"/>
        <c:axId val="283130112"/>
      </c:lineChart>
      <c:catAx>
        <c:axId val="283128576"/>
        <c:scaling>
          <c:orientation val="minMax"/>
        </c:scaling>
        <c:axPos val="b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zh-CN"/>
          </a:p>
        </c:txPr>
        <c:crossAx val="283130112"/>
        <c:crosses val="autoZero"/>
        <c:auto val="1"/>
        <c:lblAlgn val="ctr"/>
        <c:lblOffset val="100"/>
      </c:catAx>
      <c:valAx>
        <c:axId val="283130112"/>
        <c:scaling>
          <c:orientation val="minMax"/>
        </c:scaling>
        <c:axPos val="l"/>
        <c:majorGridlines/>
        <c:numFmt formatCode="#,##0.0_);[Red]\(#,##0.0\)" sourceLinked="0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283128576"/>
        <c:crosses val="autoZero"/>
        <c:crossBetween val="between"/>
      </c:valAx>
      <c:valAx>
        <c:axId val="283140096"/>
        <c:scaling>
          <c:orientation val="minMax"/>
        </c:scaling>
        <c:axPos val="r"/>
        <c:numFmt formatCode="#,##0.0_);[Red]\(#,##0.0\)" sourceLinked="0"/>
        <c:tickLblPos val="nextTo"/>
        <c:spPr>
          <a:ln>
            <a:solidFill>
              <a:srgbClr val="C00000"/>
            </a:solidFill>
          </a:ln>
        </c:spPr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zh-CN"/>
          </a:p>
        </c:txPr>
        <c:crossAx val="283141632"/>
        <c:crosses val="max"/>
        <c:crossBetween val="between"/>
      </c:valAx>
      <c:catAx>
        <c:axId val="283141632"/>
        <c:scaling>
          <c:orientation val="minMax"/>
        </c:scaling>
        <c:delete val="1"/>
        <c:axPos val="b"/>
        <c:tickLblPos val="none"/>
        <c:crossAx val="283140096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Sheet1!$J$15</c:f>
              <c:strCache>
                <c:ptCount val="1"/>
                <c:pt idx="0">
                  <c:v>KPE</c:v>
                </c:pt>
              </c:strCache>
            </c:strRef>
          </c:tx>
          <c:cat>
            <c:strRef>
              <c:f>Sheet1!$K$14:$O$14</c:f>
              <c:strCache>
                <c:ptCount val="5"/>
                <c:pt idx="0">
                  <c:v>38℃</c:v>
                </c:pt>
                <c:pt idx="1">
                  <c:v>45℃</c:v>
                </c:pt>
                <c:pt idx="2">
                  <c:v>50℃</c:v>
                </c:pt>
                <c:pt idx="3">
                  <c:v>55℃</c:v>
                </c:pt>
                <c:pt idx="4">
                  <c:v>60℃</c:v>
                </c:pt>
              </c:strCache>
            </c:strRef>
          </c:cat>
          <c:val>
            <c:numRef>
              <c:f>Sheet1!$K$15:$O$15</c:f>
              <c:numCache>
                <c:formatCode>0.00_ </c:formatCode>
                <c:ptCount val="5"/>
                <c:pt idx="0">
                  <c:v>1.6400000000000001</c:v>
                </c:pt>
                <c:pt idx="1">
                  <c:v>2.3199999999999967</c:v>
                </c:pt>
                <c:pt idx="2" formatCode="0.00_);[Red]\(0.00\)">
                  <c:v>3.09</c:v>
                </c:pt>
                <c:pt idx="3">
                  <c:v>3.9499999999999997</c:v>
                </c:pt>
                <c:pt idx="4">
                  <c:v>5.21</c:v>
                </c:pt>
              </c:numCache>
            </c:numRef>
          </c:val>
        </c:ser>
        <c:ser>
          <c:idx val="1"/>
          <c:order val="1"/>
          <c:tx>
            <c:strRef>
              <c:f>Sheet1!$J$16</c:f>
              <c:strCache>
                <c:ptCount val="1"/>
                <c:pt idx="0">
                  <c:v>KPF</c:v>
                </c:pt>
              </c:strCache>
            </c:strRef>
          </c:tx>
          <c:dLbls>
            <c:dLbl>
              <c:idx val="0"/>
              <c:layout>
                <c:manualLayout>
                  <c:x val="-7.5000000000000039E-2"/>
                  <c:y val="4.6296296296296571E-3"/>
                </c:manualLayout>
              </c:layout>
              <c:showVal val="1"/>
            </c:dLbl>
            <c:dLbl>
              <c:idx val="1"/>
              <c:layout>
                <c:manualLayout>
                  <c:x val="-6.1111111111111123E-2"/>
                  <c:y val="-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-3.6111111111111212E-2"/>
                  <c:y val="-6.9444444444444503E-2"/>
                </c:manualLayout>
              </c:layout>
              <c:showVal val="1"/>
            </c:dLbl>
            <c:dLbl>
              <c:idx val="3"/>
              <c:layout>
                <c:manualLayout>
                  <c:x val="-5.5555555555555558E-3"/>
                  <c:y val="-6.0185185185185217E-2"/>
                </c:manualLayout>
              </c:layout>
              <c:showVal val="1"/>
            </c:dLbl>
            <c:dLbl>
              <c:idx val="4"/>
              <c:layout>
                <c:manualLayout>
                  <c:x val="2.6139036826626105E-2"/>
                  <c:y val="-5.2778124196697002E-2"/>
                </c:manualLayout>
              </c:layout>
              <c:showVal val="1"/>
            </c:dLbl>
            <c:numFmt formatCode="#,##0.0_);[Red]\(#,##0.0\)" sourceLinked="0"/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Calibri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Sheet1!$K$14:$O$14</c:f>
              <c:strCache>
                <c:ptCount val="5"/>
                <c:pt idx="0">
                  <c:v>38℃</c:v>
                </c:pt>
                <c:pt idx="1">
                  <c:v>45℃</c:v>
                </c:pt>
                <c:pt idx="2">
                  <c:v>50℃</c:v>
                </c:pt>
                <c:pt idx="3">
                  <c:v>55℃</c:v>
                </c:pt>
                <c:pt idx="4">
                  <c:v>60℃</c:v>
                </c:pt>
              </c:strCache>
            </c:strRef>
          </c:cat>
          <c:val>
            <c:numRef>
              <c:f>Sheet1!$K$16:$O$16</c:f>
              <c:numCache>
                <c:formatCode>General</c:formatCode>
                <c:ptCount val="5"/>
                <c:pt idx="0">
                  <c:v>1.8</c:v>
                </c:pt>
                <c:pt idx="1">
                  <c:v>2.2400000000000002</c:v>
                </c:pt>
                <c:pt idx="2" formatCode="0.00_);[Red]\(0.00\)">
                  <c:v>3.05</c:v>
                </c:pt>
                <c:pt idx="3">
                  <c:v>3.38</c:v>
                </c:pt>
                <c:pt idx="4">
                  <c:v>4.72</c:v>
                </c:pt>
              </c:numCache>
            </c:numRef>
          </c:val>
        </c:ser>
        <c:ser>
          <c:idx val="2"/>
          <c:order val="2"/>
          <c:tx>
            <c:strRef>
              <c:f>Sheet1!$J$17</c:f>
              <c:strCache>
                <c:ptCount val="1"/>
                <c:pt idx="0">
                  <c:v>HWB</c:v>
                </c:pt>
              </c:strCache>
            </c:strRef>
          </c:tx>
          <c:dLbls>
            <c:numFmt formatCode="#,##0.0_);[Red]\(#,##0.0\)" sourceLinked="0"/>
            <c:txPr>
              <a:bodyPr/>
              <a:lstStyle/>
              <a:p>
                <a:pPr>
                  <a:defRPr sz="1200" b="1">
                    <a:solidFill>
                      <a:srgbClr val="92D050"/>
                    </a:solidFill>
                    <a:latin typeface="黑体" pitchFamily="49" charset="-122"/>
                    <a:ea typeface="黑体" pitchFamily="49" charset="-122"/>
                  </a:defRPr>
                </a:pPr>
                <a:endParaRPr lang="zh-CN"/>
              </a:p>
            </c:txPr>
            <c:showVal val="1"/>
          </c:dLbls>
          <c:cat>
            <c:strRef>
              <c:f>Sheet1!$K$14:$O$14</c:f>
              <c:strCache>
                <c:ptCount val="5"/>
                <c:pt idx="0">
                  <c:v>38℃</c:v>
                </c:pt>
                <c:pt idx="1">
                  <c:v>45℃</c:v>
                </c:pt>
                <c:pt idx="2">
                  <c:v>50℃</c:v>
                </c:pt>
                <c:pt idx="3">
                  <c:v>55℃</c:v>
                </c:pt>
                <c:pt idx="4">
                  <c:v>60℃</c:v>
                </c:pt>
              </c:strCache>
            </c:strRef>
          </c:cat>
          <c:val>
            <c:numRef>
              <c:f>Sheet1!$K$17:$O$17</c:f>
              <c:numCache>
                <c:formatCode>0.00_ </c:formatCode>
                <c:ptCount val="5"/>
                <c:pt idx="0">
                  <c:v>0.91</c:v>
                </c:pt>
                <c:pt idx="1">
                  <c:v>1.6</c:v>
                </c:pt>
                <c:pt idx="2" formatCode="0.00_);[Red]\(0.00\)">
                  <c:v>2.34</c:v>
                </c:pt>
                <c:pt idx="3">
                  <c:v>3.12</c:v>
                </c:pt>
                <c:pt idx="4">
                  <c:v>4.1399999999999997</c:v>
                </c:pt>
              </c:numCache>
            </c:numRef>
          </c:val>
        </c:ser>
        <c:ser>
          <c:idx val="3"/>
          <c:order val="3"/>
          <c:tx>
            <c:strRef>
              <c:f>Sheet1!$J$18</c:f>
              <c:strCache>
                <c:ptCount val="1"/>
                <c:pt idx="0">
                  <c:v>HWB+POE</c:v>
                </c:pt>
              </c:strCache>
            </c:strRef>
          </c:tx>
          <c:dLbls>
            <c:numFmt formatCode="#,##0.0_);[Red]\(#,##0.0\)" sourceLinked="0"/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showVal val="1"/>
          </c:dLbls>
          <c:cat>
            <c:strRef>
              <c:f>Sheet1!$K$14:$O$14</c:f>
              <c:strCache>
                <c:ptCount val="5"/>
                <c:pt idx="0">
                  <c:v>38℃</c:v>
                </c:pt>
                <c:pt idx="1">
                  <c:v>45℃</c:v>
                </c:pt>
                <c:pt idx="2">
                  <c:v>50℃</c:v>
                </c:pt>
                <c:pt idx="3">
                  <c:v>55℃</c:v>
                </c:pt>
                <c:pt idx="4">
                  <c:v>60℃</c:v>
                </c:pt>
              </c:strCache>
            </c:strRef>
          </c:cat>
          <c:val>
            <c:numRef>
              <c:f>Sheet1!$K$18:$O$18</c:f>
              <c:numCache>
                <c:formatCode>0.00_ </c:formatCode>
                <c:ptCount val="5"/>
                <c:pt idx="0">
                  <c:v>0.8</c:v>
                </c:pt>
                <c:pt idx="1">
                  <c:v>1.1900000000000044</c:v>
                </c:pt>
                <c:pt idx="2" formatCode="0.00_);[Red]\(0.00\)">
                  <c:v>1.6900000000000044</c:v>
                </c:pt>
                <c:pt idx="3">
                  <c:v>2.08</c:v>
                </c:pt>
                <c:pt idx="4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Sheet1!$J$19</c:f>
              <c:strCache>
                <c:ptCount val="1"/>
                <c:pt idx="0">
                  <c:v>Z#</c:v>
                </c:pt>
              </c:strCache>
            </c:strRef>
          </c:tx>
          <c:marker>
            <c:symbol val="circle"/>
            <c:size val="10"/>
            <c:spPr>
              <a:solidFill>
                <a:srgbClr val="FFC000"/>
              </a:solidFill>
            </c:spPr>
          </c:marker>
          <c:dLbls>
            <c:numFmt formatCode="#,##0.0_);[Red]\(#,##0.0\)" sourceLinked="0"/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  <a:latin typeface="Calibri" pitchFamily="34" charset="0"/>
                  </a:defRPr>
                </a:pPr>
                <a:endParaRPr lang="zh-CN"/>
              </a:p>
            </c:txPr>
            <c:showVal val="1"/>
          </c:dLbls>
          <c:cat>
            <c:strRef>
              <c:f>Sheet1!$K$14:$O$14</c:f>
              <c:strCache>
                <c:ptCount val="5"/>
                <c:pt idx="0">
                  <c:v>38℃</c:v>
                </c:pt>
                <c:pt idx="1">
                  <c:v>45℃</c:v>
                </c:pt>
                <c:pt idx="2">
                  <c:v>50℃</c:v>
                </c:pt>
                <c:pt idx="3">
                  <c:v>55℃</c:v>
                </c:pt>
                <c:pt idx="4">
                  <c:v>60℃</c:v>
                </c:pt>
              </c:strCache>
            </c:strRef>
          </c:cat>
          <c:val>
            <c:numRef>
              <c:f>Sheet1!$K$19:$O$19</c:f>
              <c:numCache>
                <c:formatCode>General</c:formatCode>
                <c:ptCount val="5"/>
                <c:pt idx="0" formatCode="0.00_ ">
                  <c:v>1.25</c:v>
                </c:pt>
                <c:pt idx="2" formatCode="0.00_);[Red]\(0.00\)">
                  <c:v>2.65</c:v>
                </c:pt>
                <c:pt idx="4" formatCode="0.00_ ">
                  <c:v>4.7</c:v>
                </c:pt>
              </c:numCache>
            </c:numRef>
          </c:val>
        </c:ser>
        <c:marker val="1"/>
        <c:axId val="283476352"/>
        <c:axId val="283477888"/>
      </c:lineChart>
      <c:catAx>
        <c:axId val="283476352"/>
        <c:scaling>
          <c:orientation val="minMax"/>
        </c:scaling>
        <c:axPos val="b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latin typeface="Calibri" pitchFamily="34" charset="0"/>
              </a:defRPr>
            </a:pPr>
            <a:endParaRPr lang="zh-CN"/>
          </a:p>
        </c:txPr>
        <c:crossAx val="283477888"/>
        <c:crosses val="autoZero"/>
        <c:auto val="1"/>
        <c:lblAlgn val="ctr"/>
        <c:lblOffset val="100"/>
      </c:catAx>
      <c:valAx>
        <c:axId val="283477888"/>
        <c:scaling>
          <c:orientation val="minMax"/>
        </c:scaling>
        <c:axPos val="l"/>
        <c:majorGridlines/>
        <c:numFmt formatCode="0.0_ " sourceLinked="0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zh-CN"/>
          </a:p>
        </c:txPr>
        <c:crossAx val="2834763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zh-CN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击穿电压!$L$29</c:f>
              <c:strCache>
                <c:ptCount val="1"/>
                <c:pt idx="0">
                  <c:v># PPE</c:v>
                </c:pt>
              </c:strCache>
            </c:strRef>
          </c:tx>
          <c:spPr>
            <a:solidFill>
              <a:srgbClr val="4F81BD"/>
            </a:solidFill>
            <a:scene3d>
              <a:camera prst="orthographicFront"/>
              <a:lightRig rig="glow" dir="t"/>
            </a:scene3d>
            <a:sp3d>
              <a:bevelT w="88900"/>
              <a:bevelB w="4445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cap="none" spc="0" normalizeH="0" baseline="0">
                    <a:solidFill>
                      <a:schemeClr val="bg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击穿电压!$M$29:$N$29</c:f>
              <c:numCache>
                <c:formatCode>General</c:formatCode>
                <c:ptCount val="2"/>
                <c:pt idx="0">
                  <c:v>295</c:v>
                </c:pt>
                <c:pt idx="1">
                  <c:v>321</c:v>
                </c:pt>
              </c:numCache>
            </c:numRef>
          </c:val>
        </c:ser>
        <c:ser>
          <c:idx val="1"/>
          <c:order val="1"/>
          <c:tx>
            <c:strRef>
              <c:f>击穿电压!$L$30</c:f>
              <c:strCache>
                <c:ptCount val="1"/>
                <c:pt idx="0">
                  <c:v>CY PPF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glow" dir="t"/>
            </a:scene3d>
            <a:sp3d>
              <a:bevelT w="88900"/>
              <a:bevelB w="508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cap="none" spc="0" normalizeH="0" baseline="0">
                    <a:solidFill>
                      <a:schemeClr val="bg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击穿电压!$M$30:$N$30</c:f>
              <c:numCache>
                <c:formatCode>General</c:formatCode>
                <c:ptCount val="2"/>
                <c:pt idx="0">
                  <c:v>182</c:v>
                </c:pt>
                <c:pt idx="1">
                  <c:v>340</c:v>
                </c:pt>
              </c:numCache>
            </c:numRef>
          </c:val>
        </c:ser>
        <c:dLbls>
          <c:showVal val="1"/>
        </c:dLbls>
        <c:axId val="283576192"/>
        <c:axId val="283577728"/>
      </c:barChart>
      <c:catAx>
        <c:axId val="283576192"/>
        <c:scaling>
          <c:orientation val="minMax"/>
        </c:scaling>
        <c:axPos val="b"/>
        <c:tickLblPos val="nextTo"/>
        <c:spPr>
          <a:ln w="25400" cap="flat" cmpd="sng" algn="ctr">
            <a:solidFill>
              <a:sysClr val="windowText" lastClr="000000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3577728"/>
        <c:crosses val="autoZero"/>
        <c:auto val="1"/>
        <c:lblAlgn val="ctr"/>
        <c:lblOffset val="100"/>
      </c:catAx>
      <c:valAx>
        <c:axId val="283577728"/>
        <c:scaling>
          <c:orientation val="minMax"/>
          <c:max val="400"/>
          <c:min val="150"/>
        </c:scaling>
        <c:axPos val="l"/>
        <c:majorGridlines/>
        <c:numFmt formatCode="General" sourceLinked="1"/>
        <c:tickLblPos val="nextTo"/>
        <c:spPr>
          <a:ln w="25400" cap="flat" cmpd="sng" algn="ctr">
            <a:solidFill>
              <a:sysClr val="windowText" lastClr="000000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cap="none" spc="0" normalizeH="0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3576192"/>
        <c:crosses val="autoZero"/>
        <c:crossBetween val="between"/>
      </c:valAx>
    </c:plotArea>
    <c:plotVisOnly val="1"/>
    <c:dispBlanksAs val="gap"/>
  </c:chart>
  <c:txPr>
    <a:bodyPr/>
    <a:lstStyle/>
    <a:p>
      <a:pPr>
        <a:defRPr lang="zh-CN"/>
      </a:pPr>
      <a:endParaRPr lang="zh-CN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Sheet1!$E$42</c:f>
              <c:strCache>
                <c:ptCount val="1"/>
                <c:pt idx="0">
                  <c:v>KPf</c:v>
                </c:pt>
              </c:strCache>
            </c:strRef>
          </c:tx>
          <c:marker>
            <c:symbol val="none"/>
          </c:marker>
          <c:cat>
            <c:strRef>
              <c:f>Sheet1!$F$41:$H$41</c:f>
              <c:strCache>
                <c:ptCount val="3"/>
                <c:pt idx="0">
                  <c:v>25℃</c:v>
                </c:pt>
                <c:pt idx="1">
                  <c:v>40℃</c:v>
                </c:pt>
                <c:pt idx="2">
                  <c:v>70℃</c:v>
                </c:pt>
              </c:strCache>
            </c:strRef>
          </c:cat>
          <c:val>
            <c:numRef>
              <c:f>Sheet1!$F$42:$H$42</c:f>
              <c:numCache>
                <c:formatCode>General</c:formatCode>
                <c:ptCount val="3"/>
                <c:pt idx="0">
                  <c:v>260</c:v>
                </c:pt>
                <c:pt idx="1">
                  <c:v>244.01</c:v>
                </c:pt>
                <c:pt idx="2">
                  <c:v>212.03</c:v>
                </c:pt>
              </c:numCache>
            </c:numRef>
          </c:val>
        </c:ser>
        <c:ser>
          <c:idx val="1"/>
          <c:order val="1"/>
          <c:tx>
            <c:strRef>
              <c:f>Sheet1!$E$43</c:f>
              <c:strCache>
                <c:ptCount val="1"/>
                <c:pt idx="0">
                  <c:v>KPK</c:v>
                </c:pt>
              </c:strCache>
            </c:strRef>
          </c:tx>
          <c:marker>
            <c:symbol val="none"/>
          </c:marker>
          <c:cat>
            <c:strRef>
              <c:f>Sheet1!$F$41:$H$41</c:f>
              <c:strCache>
                <c:ptCount val="3"/>
                <c:pt idx="0">
                  <c:v>25℃</c:v>
                </c:pt>
                <c:pt idx="1">
                  <c:v>40℃</c:v>
                </c:pt>
                <c:pt idx="2">
                  <c:v>70℃</c:v>
                </c:pt>
              </c:strCache>
            </c:strRef>
          </c:cat>
          <c:val>
            <c:numRef>
              <c:f>Sheet1!$F$43:$H$43</c:f>
              <c:numCache>
                <c:formatCode>General</c:formatCode>
                <c:ptCount val="3"/>
                <c:pt idx="0">
                  <c:v>260</c:v>
                </c:pt>
                <c:pt idx="1">
                  <c:v>243.815</c:v>
                </c:pt>
                <c:pt idx="2">
                  <c:v>211.44499999999999</c:v>
                </c:pt>
              </c:numCache>
            </c:numRef>
          </c:val>
        </c:ser>
        <c:ser>
          <c:idx val="2"/>
          <c:order val="2"/>
          <c:tx>
            <c:strRef>
              <c:f>Sheet1!$E$44</c:f>
              <c:strCache>
                <c:ptCount val="1"/>
                <c:pt idx="0">
                  <c:v>TPT</c:v>
                </c:pt>
              </c:strCache>
            </c:strRef>
          </c:tx>
          <c:marker>
            <c:symbol val="none"/>
          </c:marker>
          <c:cat>
            <c:strRef>
              <c:f>Sheet1!$F$41:$H$41</c:f>
              <c:strCache>
                <c:ptCount val="3"/>
                <c:pt idx="0">
                  <c:v>25℃</c:v>
                </c:pt>
                <c:pt idx="1">
                  <c:v>40℃</c:v>
                </c:pt>
                <c:pt idx="2">
                  <c:v>70℃</c:v>
                </c:pt>
              </c:strCache>
            </c:strRef>
          </c:cat>
          <c:val>
            <c:numRef>
              <c:f>Sheet1!$F$44:$H$44</c:f>
              <c:numCache>
                <c:formatCode>General</c:formatCode>
                <c:ptCount val="3"/>
                <c:pt idx="0">
                  <c:v>260</c:v>
                </c:pt>
                <c:pt idx="1">
                  <c:v>243.50299999999999</c:v>
                </c:pt>
                <c:pt idx="2">
                  <c:v>210.50899999999999</c:v>
                </c:pt>
              </c:numCache>
            </c:numRef>
          </c:val>
        </c:ser>
        <c:ser>
          <c:idx val="3"/>
          <c:order val="3"/>
          <c:tx>
            <c:strRef>
              <c:f>Sheet1!$E$45</c:f>
              <c:strCache>
                <c:ptCount val="1"/>
                <c:pt idx="0">
                  <c:v>TPE</c:v>
                </c:pt>
              </c:strCache>
            </c:strRef>
          </c:tx>
          <c:marker>
            <c:symbol val="none"/>
          </c:marker>
          <c:cat>
            <c:strRef>
              <c:f>Sheet1!$F$41:$H$41</c:f>
              <c:strCache>
                <c:ptCount val="3"/>
                <c:pt idx="0">
                  <c:v>25℃</c:v>
                </c:pt>
                <c:pt idx="1">
                  <c:v>40℃</c:v>
                </c:pt>
                <c:pt idx="2">
                  <c:v>70℃</c:v>
                </c:pt>
              </c:strCache>
            </c:strRef>
          </c:cat>
          <c:val>
            <c:numRef>
              <c:f>Sheet1!$F$45:$H$45</c:f>
              <c:numCache>
                <c:formatCode>General</c:formatCode>
                <c:ptCount val="3"/>
                <c:pt idx="0">
                  <c:v>260</c:v>
                </c:pt>
                <c:pt idx="1">
                  <c:v>243.191</c:v>
                </c:pt>
                <c:pt idx="2">
                  <c:v>209.57300000000001</c:v>
                </c:pt>
              </c:numCache>
            </c:numRef>
          </c:val>
        </c:ser>
        <c:marker val="1"/>
        <c:axId val="285087616"/>
        <c:axId val="309068928"/>
      </c:lineChart>
      <c:catAx>
        <c:axId val="285087616"/>
        <c:scaling>
          <c:orientation val="minMax"/>
        </c:scaling>
        <c:axPos val="b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zh-CN"/>
          </a:p>
        </c:txPr>
        <c:crossAx val="309068928"/>
        <c:crosses val="autoZero"/>
        <c:auto val="1"/>
        <c:lblAlgn val="ctr"/>
        <c:lblOffset val="100"/>
      </c:catAx>
      <c:valAx>
        <c:axId val="309068928"/>
        <c:scaling>
          <c:orientation val="minMax"/>
          <c:min val="150"/>
        </c:scaling>
        <c:axPos val="l"/>
        <c:majorGridlines/>
        <c:numFmt formatCode="General" sourceLinked="1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28508761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583998219188047"/>
          <c:y val="0.48313881063804798"/>
          <c:w val="0.61278537444198233"/>
          <c:h val="0.11205720311376779"/>
        </c:manualLayout>
      </c:layout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8B830-1AD4-4A14-B181-199CDA8830A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F9B62F5-D73E-4068-BA75-35DCCA4BA09E}">
      <dgm:prSet phldrT="[文本]" custT="1"/>
      <dgm:spPr/>
      <dgm:t>
        <a:bodyPr/>
        <a:lstStyle/>
        <a:p>
          <a:r>
            <a:rPr lang="zh-CN" altLang="en-US" sz="1600" dirty="0" smtClean="0">
              <a:latin typeface="黑体" pitchFamily="49" charset="-122"/>
              <a:ea typeface="黑体" pitchFamily="49" charset="-122"/>
            </a:rPr>
            <a:t>高反射率</a:t>
          </a:r>
          <a:endParaRPr lang="zh-CN" altLang="en-US" sz="1600" dirty="0">
            <a:latin typeface="黑体" pitchFamily="49" charset="-122"/>
            <a:ea typeface="黑体" pitchFamily="49" charset="-122"/>
          </a:endParaRPr>
        </a:p>
      </dgm:t>
    </dgm:pt>
    <dgm:pt modelId="{1E320F09-653A-4972-A116-8E7A573FBA5C}" type="parTrans" cxnId="{33B4AE45-EF5C-44CB-A7F9-C73CE493F988}">
      <dgm:prSet/>
      <dgm:spPr/>
      <dgm:t>
        <a:bodyPr/>
        <a:lstStyle/>
        <a:p>
          <a:endParaRPr lang="zh-CN" altLang="en-US"/>
        </a:p>
      </dgm:t>
    </dgm:pt>
    <dgm:pt modelId="{791E371E-F93D-43AF-BDD9-1B5B596B38F0}" type="sibTrans" cxnId="{33B4AE45-EF5C-44CB-A7F9-C73CE493F988}">
      <dgm:prSet/>
      <dgm:spPr/>
      <dgm:t>
        <a:bodyPr/>
        <a:lstStyle/>
        <a:p>
          <a:endParaRPr lang="zh-CN" altLang="en-US"/>
        </a:p>
      </dgm:t>
    </dgm:pt>
    <dgm:pt modelId="{4AC0F047-C645-41A3-B33E-61AEC6E9AAD2}">
      <dgm:prSet phldrT="[文本]" custT="1"/>
      <dgm:spPr/>
      <dgm:t>
        <a:bodyPr/>
        <a:lstStyle/>
        <a:p>
          <a:r>
            <a:rPr lang="zh-CN" altLang="en-US" sz="1600" dirty="0" smtClean="0">
              <a:latin typeface="黑体" pitchFamily="49" charset="-122"/>
              <a:ea typeface="黑体" pitchFamily="49" charset="-122"/>
            </a:rPr>
            <a:t>系统电压</a:t>
          </a:r>
          <a:r>
            <a:rPr lang="en-US" altLang="zh-CN" sz="1600" dirty="0" smtClean="0">
              <a:latin typeface="黑体" pitchFamily="49" charset="-122"/>
              <a:ea typeface="黑体" pitchFamily="49" charset="-122"/>
            </a:rPr>
            <a:t>(1500V)</a:t>
          </a:r>
          <a:endParaRPr lang="zh-CN" altLang="en-US" sz="1600" dirty="0">
            <a:latin typeface="黑体" pitchFamily="49" charset="-122"/>
            <a:ea typeface="黑体" pitchFamily="49" charset="-122"/>
          </a:endParaRPr>
        </a:p>
      </dgm:t>
    </dgm:pt>
    <dgm:pt modelId="{C6934BDB-EC22-43C0-AC97-F0E8AB440DDA}" type="parTrans" cxnId="{9513E05D-F965-4287-B31A-34CAEE049562}">
      <dgm:prSet/>
      <dgm:spPr/>
      <dgm:t>
        <a:bodyPr/>
        <a:lstStyle/>
        <a:p>
          <a:endParaRPr lang="zh-CN" altLang="en-US"/>
        </a:p>
      </dgm:t>
    </dgm:pt>
    <dgm:pt modelId="{15C4908F-1167-41E6-89CF-AC21FC142CEA}" type="sibTrans" cxnId="{9513E05D-F965-4287-B31A-34CAEE049562}">
      <dgm:prSet/>
      <dgm:spPr/>
      <dgm:t>
        <a:bodyPr/>
        <a:lstStyle/>
        <a:p>
          <a:endParaRPr lang="zh-CN" altLang="en-US"/>
        </a:p>
      </dgm:t>
    </dgm:pt>
    <dgm:pt modelId="{E724AFB2-B363-402C-B00F-7849DC01331E}">
      <dgm:prSet phldrT="[文本]" custT="1"/>
      <dgm:spPr/>
      <dgm:t>
        <a:bodyPr/>
        <a:lstStyle/>
        <a:p>
          <a:r>
            <a:rPr lang="zh-CN" altLang="en-US" sz="1600" dirty="0" smtClean="0">
              <a:latin typeface="黑体" pitchFamily="49" charset="-122"/>
              <a:ea typeface="黑体" pitchFamily="49" charset="-122"/>
            </a:rPr>
            <a:t>散热性</a:t>
          </a:r>
          <a:endParaRPr lang="zh-CN" altLang="en-US" sz="1600" dirty="0">
            <a:latin typeface="黑体" pitchFamily="49" charset="-122"/>
            <a:ea typeface="黑体" pitchFamily="49" charset="-122"/>
          </a:endParaRPr>
        </a:p>
      </dgm:t>
    </dgm:pt>
    <dgm:pt modelId="{E3884C69-00B2-41B3-9EAB-C580CD47C326}" type="parTrans" cxnId="{BA9BFB34-1884-40B4-96B6-E091C9453188}">
      <dgm:prSet/>
      <dgm:spPr/>
      <dgm:t>
        <a:bodyPr/>
        <a:lstStyle/>
        <a:p>
          <a:endParaRPr lang="zh-CN" altLang="en-US"/>
        </a:p>
      </dgm:t>
    </dgm:pt>
    <dgm:pt modelId="{49A98DBC-E1AF-4E1B-8A4C-8CA20FCDD149}" type="sibTrans" cxnId="{BA9BFB34-1884-40B4-96B6-E091C9453188}">
      <dgm:prSet/>
      <dgm:spPr/>
      <dgm:t>
        <a:bodyPr/>
        <a:lstStyle/>
        <a:p>
          <a:endParaRPr lang="zh-CN" altLang="en-US"/>
        </a:p>
      </dgm:t>
    </dgm:pt>
    <dgm:pt modelId="{D16061E1-5759-4DFB-94B8-17C8FA812437}">
      <dgm:prSet phldrT="[文本]" custT="1"/>
      <dgm:spPr/>
      <dgm:t>
        <a:bodyPr/>
        <a:lstStyle/>
        <a:p>
          <a:r>
            <a:rPr lang="zh-CN" altLang="en-US" sz="1600" dirty="0" smtClean="0">
              <a:latin typeface="黑体" pitchFamily="49" charset="-122"/>
              <a:ea typeface="黑体" pitchFamily="49" charset="-122"/>
            </a:rPr>
            <a:t>高阻水</a:t>
          </a:r>
          <a:endParaRPr lang="zh-CN" altLang="en-US" sz="1600" dirty="0">
            <a:latin typeface="黑体" pitchFamily="49" charset="-122"/>
            <a:ea typeface="黑体" pitchFamily="49" charset="-122"/>
          </a:endParaRPr>
        </a:p>
      </dgm:t>
    </dgm:pt>
    <dgm:pt modelId="{AD57AE32-5399-40D4-A7CC-868ADF6250BC}" type="parTrans" cxnId="{E4248DB8-9214-46E1-A04C-5C881921566D}">
      <dgm:prSet/>
      <dgm:spPr/>
      <dgm:t>
        <a:bodyPr/>
        <a:lstStyle/>
        <a:p>
          <a:endParaRPr lang="zh-CN" altLang="en-US"/>
        </a:p>
      </dgm:t>
    </dgm:pt>
    <dgm:pt modelId="{A0B83BED-F427-4506-81CD-1B1007ACAA10}" type="sibTrans" cxnId="{E4248DB8-9214-46E1-A04C-5C881921566D}">
      <dgm:prSet/>
      <dgm:spPr/>
      <dgm:t>
        <a:bodyPr/>
        <a:lstStyle/>
        <a:p>
          <a:endParaRPr lang="zh-CN" altLang="en-US"/>
        </a:p>
      </dgm:t>
    </dgm:pt>
    <dgm:pt modelId="{79310069-2ED6-4C9B-A983-2CF70A725FD1}">
      <dgm:prSet phldrT="[文本]" custT="1"/>
      <dgm:spPr/>
      <dgm:t>
        <a:bodyPr/>
        <a:lstStyle/>
        <a:p>
          <a:r>
            <a:rPr lang="zh-CN" altLang="en-US" sz="1600" dirty="0" smtClean="0">
              <a:latin typeface="黑体" pitchFamily="49" charset="-122"/>
              <a:ea typeface="黑体" pitchFamily="49" charset="-122"/>
            </a:rPr>
            <a:t>耐热性</a:t>
          </a:r>
          <a:endParaRPr lang="zh-CN" altLang="en-US" sz="1600" dirty="0">
            <a:latin typeface="黑体" pitchFamily="49" charset="-122"/>
            <a:ea typeface="黑体" pitchFamily="49" charset="-122"/>
          </a:endParaRPr>
        </a:p>
      </dgm:t>
    </dgm:pt>
    <dgm:pt modelId="{D94BFCEF-DBCA-407F-9600-F6850558AA25}" type="parTrans" cxnId="{70AB3598-1EE0-431C-8E47-A1D649D8953D}">
      <dgm:prSet/>
      <dgm:spPr/>
      <dgm:t>
        <a:bodyPr/>
        <a:lstStyle/>
        <a:p>
          <a:endParaRPr lang="zh-CN" altLang="en-US"/>
        </a:p>
      </dgm:t>
    </dgm:pt>
    <dgm:pt modelId="{CE448100-6951-483F-81C1-8FC2CFD5F320}" type="sibTrans" cxnId="{70AB3598-1EE0-431C-8E47-A1D649D8953D}">
      <dgm:prSet/>
      <dgm:spPr/>
      <dgm:t>
        <a:bodyPr/>
        <a:lstStyle/>
        <a:p>
          <a:endParaRPr lang="zh-CN" altLang="en-US"/>
        </a:p>
      </dgm:t>
    </dgm:pt>
    <dgm:pt modelId="{8A653E2D-3F97-447E-BB73-3EAD7F5652CB}" type="pres">
      <dgm:prSet presAssocID="{45F8B830-1AD4-4A14-B181-199CDA8830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9D6C7D3-FF35-4778-ADFB-C003AED9244F}" type="pres">
      <dgm:prSet presAssocID="{2F9B62F5-D73E-4068-BA75-35DCCA4BA09E}" presName="compNode" presStyleCnt="0"/>
      <dgm:spPr/>
    </dgm:pt>
    <dgm:pt modelId="{189A1BB9-C636-4B9F-9741-71CED7CAB46F}" type="pres">
      <dgm:prSet presAssocID="{2F9B62F5-D73E-4068-BA75-35DCCA4BA09E}" presName="pictRect" presStyleLbl="node1" presStyleIdx="0" presStyleCnt="5" custScaleX="70848" custScaleY="75948"/>
      <dgm:spPr>
        <a:solidFill>
          <a:srgbClr val="18DDF8"/>
        </a:solidFill>
      </dgm:spPr>
    </dgm:pt>
    <dgm:pt modelId="{4E96F785-DC30-4C06-95AF-2FBE2D037650}" type="pres">
      <dgm:prSet presAssocID="{2F9B62F5-D73E-4068-BA75-35DCCA4BA09E}" presName="textRect" presStyleLbl="revTx" presStyleIdx="0" presStyleCnt="5" custScaleX="75493" custScaleY="59028" custLinFactY="-41294" custLinFactNeighborX="-3106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078F96-CAEE-4C09-96C5-0DD0FACF7141}" type="pres">
      <dgm:prSet presAssocID="{791E371E-F93D-43AF-BDD9-1B5B596B38F0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F5D836AA-5026-4B23-8D77-23565D5336A6}" type="pres">
      <dgm:prSet presAssocID="{4AC0F047-C645-41A3-B33E-61AEC6E9AAD2}" presName="compNode" presStyleCnt="0"/>
      <dgm:spPr/>
    </dgm:pt>
    <dgm:pt modelId="{0C25733D-63AB-4C6C-A718-F8AA6560CEE9}" type="pres">
      <dgm:prSet presAssocID="{4AC0F047-C645-41A3-B33E-61AEC6E9AAD2}" presName="pictRect" presStyleLbl="node1" presStyleIdx="1" presStyleCnt="5" custScaleX="95224" custScaleY="79714" custLinFactNeighborX="-1253" custLinFactNeighborY="12"/>
      <dgm:spPr>
        <a:solidFill>
          <a:srgbClr val="18DDF8"/>
        </a:solidFill>
      </dgm:spPr>
    </dgm:pt>
    <dgm:pt modelId="{7300D081-E775-47DF-81BE-75AEE278923E}" type="pres">
      <dgm:prSet presAssocID="{4AC0F047-C645-41A3-B33E-61AEC6E9AAD2}" presName="textRect" presStyleLbl="revTx" presStyleIdx="1" presStyleCnt="5" custScaleY="61766" custLinFactY="-36813" custLinFactNeighborX="2351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99DAAD-A4E4-4330-92A2-56D9BC5C5E51}" type="pres">
      <dgm:prSet presAssocID="{15C4908F-1167-41E6-89CF-AC21FC142CE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49868C0E-967E-4854-AB66-7B94D05ADB4C}" type="pres">
      <dgm:prSet presAssocID="{E724AFB2-B363-402C-B00F-7849DC01331E}" presName="compNode" presStyleCnt="0"/>
      <dgm:spPr/>
    </dgm:pt>
    <dgm:pt modelId="{0E1C2A54-24D0-41D9-8FC4-A50491C2B019}" type="pres">
      <dgm:prSet presAssocID="{E724AFB2-B363-402C-B00F-7849DC01331E}" presName="pictRect" presStyleLbl="node1" presStyleIdx="2" presStyleCnt="5" custScaleX="64700" custScaleY="71570" custLinFactY="17132" custLinFactNeighborX="-78163" custLinFactNeighborY="100000"/>
      <dgm:spPr>
        <a:solidFill>
          <a:srgbClr val="18DDF8"/>
        </a:solidFill>
      </dgm:spPr>
    </dgm:pt>
    <dgm:pt modelId="{30EABF67-37F2-4EF6-8BC8-305C5F4DDC76}" type="pres">
      <dgm:prSet presAssocID="{E724AFB2-B363-402C-B00F-7849DC01331E}" presName="textRect" presStyleLbl="revTx" presStyleIdx="2" presStyleCnt="5" custScaleX="63175" custScaleY="54579" custLinFactNeighborX="-78926" custLinFactNeighborY="763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322898-FBDD-4FBC-8A15-0BB8BF546351}" type="pres">
      <dgm:prSet presAssocID="{49A98DBC-E1AF-4E1B-8A4C-8CA20FCDD149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7C744AF-7C55-4833-AC96-513F11C6694F}" type="pres">
      <dgm:prSet presAssocID="{D16061E1-5759-4DFB-94B8-17C8FA812437}" presName="compNode" presStyleCnt="0"/>
      <dgm:spPr/>
    </dgm:pt>
    <dgm:pt modelId="{8ECE02B6-1814-4CFC-9AB0-9DAF0445047E}" type="pres">
      <dgm:prSet presAssocID="{D16061E1-5759-4DFB-94B8-17C8FA812437}" presName="pictRect" presStyleLbl="node1" presStyleIdx="3" presStyleCnt="5" custScaleX="77081" custScaleY="71980" custLinFactNeighborX="-32885" custLinFactNeighborY="-29646"/>
      <dgm:spPr>
        <a:solidFill>
          <a:srgbClr val="18DDF8"/>
        </a:solidFill>
      </dgm:spPr>
    </dgm:pt>
    <dgm:pt modelId="{8E7ECF5A-9C0D-4D00-995B-4D49A9738CB3}" type="pres">
      <dgm:prSet presAssocID="{D16061E1-5759-4DFB-94B8-17C8FA812437}" presName="textRect" presStyleLbl="revTx" presStyleIdx="3" presStyleCnt="5" custScaleX="46845" custScaleY="54609" custLinFactY="-100000" custLinFactNeighborX="-34155" custLinFactNeighborY="-1057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048D66-7482-4BB1-8B4D-4E2B3861AE96}" type="pres">
      <dgm:prSet presAssocID="{A0B83BED-F427-4506-81CD-1B1007ACAA10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562799A-084B-420B-83E0-AD266A4CB335}" type="pres">
      <dgm:prSet presAssocID="{79310069-2ED6-4C9B-A983-2CF70A725FD1}" presName="compNode" presStyleCnt="0"/>
      <dgm:spPr/>
    </dgm:pt>
    <dgm:pt modelId="{1FFB306C-6119-4C48-B59B-54DFBB6782CB}" type="pres">
      <dgm:prSet presAssocID="{79310069-2ED6-4C9B-A983-2CF70A725FD1}" presName="pictRect" presStyleLbl="node1" presStyleIdx="4" presStyleCnt="5" custScaleX="74201" custScaleY="72329" custLinFactNeighborX="75457" custLinFactNeighborY="-27788"/>
      <dgm:spPr>
        <a:solidFill>
          <a:srgbClr val="18DDF8"/>
        </a:solidFill>
      </dgm:spPr>
    </dgm:pt>
    <dgm:pt modelId="{BDE87C67-C2C5-4A34-993F-FFD224537D36}" type="pres">
      <dgm:prSet presAssocID="{79310069-2ED6-4C9B-A983-2CF70A725FD1}" presName="textRect" presStyleLbl="revTx" presStyleIdx="4" presStyleCnt="5" custScaleX="46527" custScaleY="62132" custLinFactY="-89736" custLinFactNeighborX="76766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0E9CEE1-4A79-4254-8368-9006830A732E}" type="presOf" srcId="{D16061E1-5759-4DFB-94B8-17C8FA812437}" destId="{8E7ECF5A-9C0D-4D00-995B-4D49A9738CB3}" srcOrd="0" destOrd="0" presId="urn:microsoft.com/office/officeart/2005/8/layout/pList1"/>
    <dgm:cxn modelId="{33B4AE45-EF5C-44CB-A7F9-C73CE493F988}" srcId="{45F8B830-1AD4-4A14-B181-199CDA8830AD}" destId="{2F9B62F5-D73E-4068-BA75-35DCCA4BA09E}" srcOrd="0" destOrd="0" parTransId="{1E320F09-653A-4972-A116-8E7A573FBA5C}" sibTransId="{791E371E-F93D-43AF-BDD9-1B5B596B38F0}"/>
    <dgm:cxn modelId="{BA9BFB34-1884-40B4-96B6-E091C9453188}" srcId="{45F8B830-1AD4-4A14-B181-199CDA8830AD}" destId="{E724AFB2-B363-402C-B00F-7849DC01331E}" srcOrd="2" destOrd="0" parTransId="{E3884C69-00B2-41B3-9EAB-C580CD47C326}" sibTransId="{49A98DBC-E1AF-4E1B-8A4C-8CA20FCDD149}"/>
    <dgm:cxn modelId="{BC308C6C-F8CF-45F3-A069-B16DD55D9135}" type="presOf" srcId="{791E371E-F93D-43AF-BDD9-1B5B596B38F0}" destId="{03078F96-CAEE-4C09-96C5-0DD0FACF7141}" srcOrd="0" destOrd="0" presId="urn:microsoft.com/office/officeart/2005/8/layout/pList1"/>
    <dgm:cxn modelId="{00656137-BBB6-42A5-8E71-685390E9B2A8}" type="presOf" srcId="{79310069-2ED6-4C9B-A983-2CF70A725FD1}" destId="{BDE87C67-C2C5-4A34-993F-FFD224537D36}" srcOrd="0" destOrd="0" presId="urn:microsoft.com/office/officeart/2005/8/layout/pList1"/>
    <dgm:cxn modelId="{9513E05D-F965-4287-B31A-34CAEE049562}" srcId="{45F8B830-1AD4-4A14-B181-199CDA8830AD}" destId="{4AC0F047-C645-41A3-B33E-61AEC6E9AAD2}" srcOrd="1" destOrd="0" parTransId="{C6934BDB-EC22-43C0-AC97-F0E8AB440DDA}" sibTransId="{15C4908F-1167-41E6-89CF-AC21FC142CEA}"/>
    <dgm:cxn modelId="{70AB3598-1EE0-431C-8E47-A1D649D8953D}" srcId="{45F8B830-1AD4-4A14-B181-199CDA8830AD}" destId="{79310069-2ED6-4C9B-A983-2CF70A725FD1}" srcOrd="4" destOrd="0" parTransId="{D94BFCEF-DBCA-407F-9600-F6850558AA25}" sibTransId="{CE448100-6951-483F-81C1-8FC2CFD5F320}"/>
    <dgm:cxn modelId="{53815F33-4C88-4D40-9832-34707EB35BE8}" type="presOf" srcId="{2F9B62F5-D73E-4068-BA75-35DCCA4BA09E}" destId="{4E96F785-DC30-4C06-95AF-2FBE2D037650}" srcOrd="0" destOrd="0" presId="urn:microsoft.com/office/officeart/2005/8/layout/pList1"/>
    <dgm:cxn modelId="{E3BF7F55-035C-42A9-8FBC-5F4E4E18A982}" type="presOf" srcId="{15C4908F-1167-41E6-89CF-AC21FC142CEA}" destId="{7C99DAAD-A4E4-4330-92A2-56D9BC5C5E51}" srcOrd="0" destOrd="0" presId="urn:microsoft.com/office/officeart/2005/8/layout/pList1"/>
    <dgm:cxn modelId="{9112A42C-3D68-4E1F-94C0-02EB49AD18AB}" type="presOf" srcId="{49A98DBC-E1AF-4E1B-8A4C-8CA20FCDD149}" destId="{28322898-FBDD-4FBC-8A15-0BB8BF546351}" srcOrd="0" destOrd="0" presId="urn:microsoft.com/office/officeart/2005/8/layout/pList1"/>
    <dgm:cxn modelId="{2E9749B9-60F2-4792-BA60-A71B09CF2CA1}" type="presOf" srcId="{E724AFB2-B363-402C-B00F-7849DC01331E}" destId="{30EABF67-37F2-4EF6-8BC8-305C5F4DDC76}" srcOrd="0" destOrd="0" presId="urn:microsoft.com/office/officeart/2005/8/layout/pList1"/>
    <dgm:cxn modelId="{306CE023-2923-4E61-BF80-F642370ED8FD}" type="presOf" srcId="{A0B83BED-F427-4506-81CD-1B1007ACAA10}" destId="{61048D66-7482-4BB1-8B4D-4E2B3861AE96}" srcOrd="0" destOrd="0" presId="urn:microsoft.com/office/officeart/2005/8/layout/pList1"/>
    <dgm:cxn modelId="{A340B70C-30DE-4E4E-8D97-43F6C46A29D8}" type="presOf" srcId="{4AC0F047-C645-41A3-B33E-61AEC6E9AAD2}" destId="{7300D081-E775-47DF-81BE-75AEE278923E}" srcOrd="0" destOrd="0" presId="urn:microsoft.com/office/officeart/2005/8/layout/pList1"/>
    <dgm:cxn modelId="{E4248DB8-9214-46E1-A04C-5C881921566D}" srcId="{45F8B830-1AD4-4A14-B181-199CDA8830AD}" destId="{D16061E1-5759-4DFB-94B8-17C8FA812437}" srcOrd="3" destOrd="0" parTransId="{AD57AE32-5399-40D4-A7CC-868ADF6250BC}" sibTransId="{A0B83BED-F427-4506-81CD-1B1007ACAA10}"/>
    <dgm:cxn modelId="{C77DA0B1-089D-4E6C-8FE1-0EF037621F9F}" type="presOf" srcId="{45F8B830-1AD4-4A14-B181-199CDA8830AD}" destId="{8A653E2D-3F97-447E-BB73-3EAD7F5652CB}" srcOrd="0" destOrd="0" presId="urn:microsoft.com/office/officeart/2005/8/layout/pList1"/>
    <dgm:cxn modelId="{CB87DC55-5F89-49D4-93ED-D9ADBCC55F3D}" type="presParOf" srcId="{8A653E2D-3F97-447E-BB73-3EAD7F5652CB}" destId="{B9D6C7D3-FF35-4778-ADFB-C003AED9244F}" srcOrd="0" destOrd="0" presId="urn:microsoft.com/office/officeart/2005/8/layout/pList1"/>
    <dgm:cxn modelId="{FE4F24E2-F839-405C-82A4-25B978E009DB}" type="presParOf" srcId="{B9D6C7D3-FF35-4778-ADFB-C003AED9244F}" destId="{189A1BB9-C636-4B9F-9741-71CED7CAB46F}" srcOrd="0" destOrd="0" presId="urn:microsoft.com/office/officeart/2005/8/layout/pList1"/>
    <dgm:cxn modelId="{B7BF7725-5255-4401-AAE2-25A5C3273931}" type="presParOf" srcId="{B9D6C7D3-FF35-4778-ADFB-C003AED9244F}" destId="{4E96F785-DC30-4C06-95AF-2FBE2D037650}" srcOrd="1" destOrd="0" presId="urn:microsoft.com/office/officeart/2005/8/layout/pList1"/>
    <dgm:cxn modelId="{EFBAF73D-4589-492A-BDF0-E9B3574455FB}" type="presParOf" srcId="{8A653E2D-3F97-447E-BB73-3EAD7F5652CB}" destId="{03078F96-CAEE-4C09-96C5-0DD0FACF7141}" srcOrd="1" destOrd="0" presId="urn:microsoft.com/office/officeart/2005/8/layout/pList1"/>
    <dgm:cxn modelId="{8D28F288-CD77-4349-88FB-0DA27C59B207}" type="presParOf" srcId="{8A653E2D-3F97-447E-BB73-3EAD7F5652CB}" destId="{F5D836AA-5026-4B23-8D77-23565D5336A6}" srcOrd="2" destOrd="0" presId="urn:microsoft.com/office/officeart/2005/8/layout/pList1"/>
    <dgm:cxn modelId="{C0127CC2-96C1-4AA2-842B-8DFEBA450BD5}" type="presParOf" srcId="{F5D836AA-5026-4B23-8D77-23565D5336A6}" destId="{0C25733D-63AB-4C6C-A718-F8AA6560CEE9}" srcOrd="0" destOrd="0" presId="urn:microsoft.com/office/officeart/2005/8/layout/pList1"/>
    <dgm:cxn modelId="{F32804D6-4A63-465E-9A7E-26499437E0ED}" type="presParOf" srcId="{F5D836AA-5026-4B23-8D77-23565D5336A6}" destId="{7300D081-E775-47DF-81BE-75AEE278923E}" srcOrd="1" destOrd="0" presId="urn:microsoft.com/office/officeart/2005/8/layout/pList1"/>
    <dgm:cxn modelId="{81A92EFA-F113-4D68-885E-DD5D96EF164F}" type="presParOf" srcId="{8A653E2D-3F97-447E-BB73-3EAD7F5652CB}" destId="{7C99DAAD-A4E4-4330-92A2-56D9BC5C5E51}" srcOrd="3" destOrd="0" presId="urn:microsoft.com/office/officeart/2005/8/layout/pList1"/>
    <dgm:cxn modelId="{80F8A07D-6D57-4EB2-AFBB-B86B81CFF805}" type="presParOf" srcId="{8A653E2D-3F97-447E-BB73-3EAD7F5652CB}" destId="{49868C0E-967E-4854-AB66-7B94D05ADB4C}" srcOrd="4" destOrd="0" presId="urn:microsoft.com/office/officeart/2005/8/layout/pList1"/>
    <dgm:cxn modelId="{21A67475-ADDB-4BA0-930D-F40179EDA251}" type="presParOf" srcId="{49868C0E-967E-4854-AB66-7B94D05ADB4C}" destId="{0E1C2A54-24D0-41D9-8FC4-A50491C2B019}" srcOrd="0" destOrd="0" presId="urn:microsoft.com/office/officeart/2005/8/layout/pList1"/>
    <dgm:cxn modelId="{1C5A3891-B87A-42DC-9922-5D24941FD9C2}" type="presParOf" srcId="{49868C0E-967E-4854-AB66-7B94D05ADB4C}" destId="{30EABF67-37F2-4EF6-8BC8-305C5F4DDC76}" srcOrd="1" destOrd="0" presId="urn:microsoft.com/office/officeart/2005/8/layout/pList1"/>
    <dgm:cxn modelId="{43C7C2DE-20F7-4561-B51B-D97FA93B11AC}" type="presParOf" srcId="{8A653E2D-3F97-447E-BB73-3EAD7F5652CB}" destId="{28322898-FBDD-4FBC-8A15-0BB8BF546351}" srcOrd="5" destOrd="0" presId="urn:microsoft.com/office/officeart/2005/8/layout/pList1"/>
    <dgm:cxn modelId="{34F2B361-8B63-4CEF-BDD3-F21AACF7E795}" type="presParOf" srcId="{8A653E2D-3F97-447E-BB73-3EAD7F5652CB}" destId="{C7C744AF-7C55-4833-AC96-513F11C6694F}" srcOrd="6" destOrd="0" presId="urn:microsoft.com/office/officeart/2005/8/layout/pList1"/>
    <dgm:cxn modelId="{F1377E56-8E8A-4CDA-9275-1297C5957A5A}" type="presParOf" srcId="{C7C744AF-7C55-4833-AC96-513F11C6694F}" destId="{8ECE02B6-1814-4CFC-9AB0-9DAF0445047E}" srcOrd="0" destOrd="0" presId="urn:microsoft.com/office/officeart/2005/8/layout/pList1"/>
    <dgm:cxn modelId="{FABFECA7-19CE-4952-A1AF-A533F7A505BA}" type="presParOf" srcId="{C7C744AF-7C55-4833-AC96-513F11C6694F}" destId="{8E7ECF5A-9C0D-4D00-995B-4D49A9738CB3}" srcOrd="1" destOrd="0" presId="urn:microsoft.com/office/officeart/2005/8/layout/pList1"/>
    <dgm:cxn modelId="{E981113F-8F47-4C0F-8B64-970125EF4CA1}" type="presParOf" srcId="{8A653E2D-3F97-447E-BB73-3EAD7F5652CB}" destId="{61048D66-7482-4BB1-8B4D-4E2B3861AE96}" srcOrd="7" destOrd="0" presId="urn:microsoft.com/office/officeart/2005/8/layout/pList1"/>
    <dgm:cxn modelId="{F6075A9F-F28A-42C8-9166-E48928C3EED1}" type="presParOf" srcId="{8A653E2D-3F97-447E-BB73-3EAD7F5652CB}" destId="{B562799A-084B-420B-83E0-AD266A4CB335}" srcOrd="8" destOrd="0" presId="urn:microsoft.com/office/officeart/2005/8/layout/pList1"/>
    <dgm:cxn modelId="{BFEDD3E8-26AD-437D-9E04-7D8405EAB023}" type="presParOf" srcId="{B562799A-084B-420B-83E0-AD266A4CB335}" destId="{1FFB306C-6119-4C48-B59B-54DFBB6782CB}" srcOrd="0" destOrd="0" presId="urn:microsoft.com/office/officeart/2005/8/layout/pList1"/>
    <dgm:cxn modelId="{EE99BFCB-D26E-465C-B546-97A2483DB8FB}" type="presParOf" srcId="{B562799A-084B-420B-83E0-AD266A4CB335}" destId="{BDE87C67-C2C5-4A34-993F-FFD224537D3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A1BB9-C636-4B9F-9741-71CED7CAB46F}">
      <dsp:nvSpPr>
        <dsp:cNvPr id="0" name=""/>
        <dsp:cNvSpPr/>
      </dsp:nvSpPr>
      <dsp:spPr>
        <a:xfrm>
          <a:off x="872015" y="19250"/>
          <a:ext cx="1347330" cy="995135"/>
        </a:xfrm>
        <a:prstGeom prst="roundRect">
          <a:avLst/>
        </a:prstGeom>
        <a:solidFill>
          <a:srgbClr val="18DD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6F785-DC30-4C06-95AF-2FBE2D037650}">
      <dsp:nvSpPr>
        <dsp:cNvPr id="0" name=""/>
        <dsp:cNvSpPr/>
      </dsp:nvSpPr>
      <dsp:spPr>
        <a:xfrm>
          <a:off x="768780" y="319614"/>
          <a:ext cx="1435665" cy="41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黑体" pitchFamily="49" charset="-122"/>
              <a:ea typeface="黑体" pitchFamily="49" charset="-122"/>
            </a:rPr>
            <a:t>高反射率</a:t>
          </a:r>
          <a:endParaRPr lang="zh-CN" altLang="en-US" sz="1600" kern="1200" dirty="0">
            <a:latin typeface="黑体" pitchFamily="49" charset="-122"/>
            <a:ea typeface="黑体" pitchFamily="49" charset="-122"/>
          </a:endParaRPr>
        </a:p>
      </dsp:txBody>
      <dsp:txXfrm>
        <a:off x="768780" y="319614"/>
        <a:ext cx="1435665" cy="416465"/>
      </dsp:txXfrm>
    </dsp:sp>
    <dsp:sp modelId="{0C25733D-63AB-4C6C-A718-F8AA6560CEE9}">
      <dsp:nvSpPr>
        <dsp:cNvPr id="0" name=""/>
        <dsp:cNvSpPr/>
      </dsp:nvSpPr>
      <dsp:spPr>
        <a:xfrm>
          <a:off x="2475350" y="2242"/>
          <a:ext cx="1810894" cy="1044480"/>
        </a:xfrm>
        <a:prstGeom prst="roundRect">
          <a:avLst/>
        </a:prstGeom>
        <a:solidFill>
          <a:srgbClr val="18DD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0D081-E775-47DF-81BE-75AEE278923E}">
      <dsp:nvSpPr>
        <dsp:cNvPr id="0" name=""/>
        <dsp:cNvSpPr/>
      </dsp:nvSpPr>
      <dsp:spPr>
        <a:xfrm>
          <a:off x="2498475" y="349077"/>
          <a:ext cx="1901720" cy="43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黑体" pitchFamily="49" charset="-122"/>
              <a:ea typeface="黑体" pitchFamily="49" charset="-122"/>
            </a:rPr>
            <a:t>系统电压</a:t>
          </a:r>
          <a:r>
            <a:rPr lang="en-US" altLang="zh-CN" sz="1600" kern="1200" dirty="0" smtClean="0">
              <a:latin typeface="黑体" pitchFamily="49" charset="-122"/>
              <a:ea typeface="黑体" pitchFamily="49" charset="-122"/>
            </a:rPr>
            <a:t>(1500V)</a:t>
          </a:r>
          <a:endParaRPr lang="zh-CN" altLang="en-US" sz="1600" kern="1200" dirty="0">
            <a:latin typeface="黑体" pitchFamily="49" charset="-122"/>
            <a:ea typeface="黑体" pitchFamily="49" charset="-122"/>
          </a:endParaRPr>
        </a:p>
      </dsp:txBody>
      <dsp:txXfrm>
        <a:off x="2498475" y="349077"/>
        <a:ext cx="1901720" cy="435782"/>
      </dsp:txXfrm>
    </dsp:sp>
    <dsp:sp modelId="{0E1C2A54-24D0-41D9-8FC4-A50491C2B019}">
      <dsp:nvSpPr>
        <dsp:cNvPr id="0" name=""/>
        <dsp:cNvSpPr/>
      </dsp:nvSpPr>
      <dsp:spPr>
        <a:xfrm>
          <a:off x="3059296" y="1576202"/>
          <a:ext cx="1230413" cy="937771"/>
        </a:xfrm>
        <a:prstGeom prst="roundRect">
          <a:avLst/>
        </a:prstGeom>
        <a:solidFill>
          <a:srgbClr val="18DD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ABF67-37F2-4EF6-8BC8-305C5F4DDC76}">
      <dsp:nvSpPr>
        <dsp:cNvPr id="0" name=""/>
        <dsp:cNvSpPr/>
      </dsp:nvSpPr>
      <dsp:spPr>
        <a:xfrm>
          <a:off x="3059287" y="1864228"/>
          <a:ext cx="1201411" cy="38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黑体" pitchFamily="49" charset="-122"/>
              <a:ea typeface="黑体" pitchFamily="49" charset="-122"/>
            </a:rPr>
            <a:t>散热性</a:t>
          </a:r>
          <a:endParaRPr lang="zh-CN" altLang="en-US" sz="1600" kern="1200" dirty="0">
            <a:latin typeface="黑体" pitchFamily="49" charset="-122"/>
            <a:ea typeface="黑体" pitchFamily="49" charset="-122"/>
          </a:endParaRPr>
        </a:p>
      </dsp:txBody>
      <dsp:txXfrm>
        <a:off x="3059287" y="1864228"/>
        <a:ext cx="1201411" cy="385075"/>
      </dsp:txXfrm>
    </dsp:sp>
    <dsp:sp modelId="{8ECE02B6-1814-4CFC-9AB0-9DAF0445047E}">
      <dsp:nvSpPr>
        <dsp:cNvPr id="0" name=""/>
        <dsp:cNvSpPr/>
      </dsp:nvSpPr>
      <dsp:spPr>
        <a:xfrm>
          <a:off x="1143012" y="1566266"/>
          <a:ext cx="1465865" cy="943143"/>
        </a:xfrm>
        <a:prstGeom prst="roundRect">
          <a:avLst/>
        </a:prstGeom>
        <a:solidFill>
          <a:srgbClr val="18DD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ECF5A-9C0D-4D00-995B-4D49A9738CB3}">
      <dsp:nvSpPr>
        <dsp:cNvPr id="0" name=""/>
        <dsp:cNvSpPr/>
      </dsp:nvSpPr>
      <dsp:spPr>
        <a:xfrm>
          <a:off x="1406363" y="1789576"/>
          <a:ext cx="890860" cy="385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黑体" pitchFamily="49" charset="-122"/>
              <a:ea typeface="黑体" pitchFamily="49" charset="-122"/>
            </a:rPr>
            <a:t>高阻水</a:t>
          </a:r>
          <a:endParaRPr lang="zh-CN" altLang="en-US" sz="1600" kern="1200" dirty="0">
            <a:latin typeface="黑体" pitchFamily="49" charset="-122"/>
            <a:ea typeface="黑体" pitchFamily="49" charset="-122"/>
          </a:endParaRPr>
        </a:p>
      </dsp:txBody>
      <dsp:txXfrm>
        <a:off x="1406363" y="1789576"/>
        <a:ext cx="890860" cy="385287"/>
      </dsp:txXfrm>
    </dsp:sp>
    <dsp:sp modelId="{1FFB306C-6119-4C48-B59B-54DFBB6782CB}">
      <dsp:nvSpPr>
        <dsp:cNvPr id="0" name=""/>
        <dsp:cNvSpPr/>
      </dsp:nvSpPr>
      <dsp:spPr>
        <a:xfrm>
          <a:off x="4859491" y="1576198"/>
          <a:ext cx="1411095" cy="947716"/>
        </a:xfrm>
        <a:prstGeom prst="roundRect">
          <a:avLst/>
        </a:prstGeom>
        <a:solidFill>
          <a:srgbClr val="18DD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87C67-C2C5-4A34-993F-FFD224537D36}">
      <dsp:nvSpPr>
        <dsp:cNvPr id="0" name=""/>
        <dsp:cNvSpPr/>
      </dsp:nvSpPr>
      <dsp:spPr>
        <a:xfrm>
          <a:off x="5147526" y="1864227"/>
          <a:ext cx="884813" cy="43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黑体" pitchFamily="49" charset="-122"/>
              <a:ea typeface="黑体" pitchFamily="49" charset="-122"/>
            </a:rPr>
            <a:t>耐热性</a:t>
          </a:r>
          <a:endParaRPr lang="zh-CN" altLang="en-US" sz="1600" kern="1200" dirty="0">
            <a:latin typeface="黑体" pitchFamily="49" charset="-122"/>
            <a:ea typeface="黑体" pitchFamily="49" charset="-122"/>
          </a:endParaRPr>
        </a:p>
      </dsp:txBody>
      <dsp:txXfrm>
        <a:off x="5147526" y="1864227"/>
        <a:ext cx="884813" cy="43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0.89583</cdr:y>
    </cdr:from>
    <cdr:to>
      <cdr:x>0.12138</cdr:x>
      <cdr:y>0.982</cdr:y>
    </cdr:to>
    <cdr:sp macro="" textlink="">
      <cdr:nvSpPr>
        <cdr:cNvPr id="2" name="TextBox 6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71438" y="3071834"/>
          <a:ext cx="702363" cy="2954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zh-CN"/>
          </a:defPPr>
          <a:lvl1pPr algn="l" rtl="0" fontAlgn="base">
            <a:spcBef>
              <a:spcPct val="20000"/>
            </a:spcBef>
            <a:spcAft>
              <a:spcPct val="0"/>
            </a:spcAft>
            <a:buClr>
              <a:srgbClr val="990000"/>
            </a:buClr>
            <a:buFont typeface="Wingdings" pitchFamily="2" charset="2"/>
            <a:defRPr kern="1200">
              <a:solidFill>
                <a:srgbClr val="000000"/>
              </a:solidFill>
              <a:latin typeface="Arial Black" pitchFamily="34" charset="0"/>
              <a:ea typeface="黑体" pitchFamily="49" charset="-122"/>
            </a:defRPr>
          </a:lvl1pPr>
          <a:lvl2pPr marL="457200" algn="l" rtl="0" fontAlgn="base">
            <a:spcBef>
              <a:spcPct val="20000"/>
            </a:spcBef>
            <a:spcAft>
              <a:spcPct val="0"/>
            </a:spcAft>
            <a:buClr>
              <a:srgbClr val="990000"/>
            </a:buClr>
            <a:buFont typeface="Wingdings" pitchFamily="2" charset="2"/>
            <a:defRPr kern="1200">
              <a:solidFill>
                <a:srgbClr val="000000"/>
              </a:solidFill>
              <a:latin typeface="Arial Black" pitchFamily="34" charset="0"/>
              <a:ea typeface="黑体" pitchFamily="49" charset="-122"/>
            </a:defRPr>
          </a:lvl2pPr>
          <a:lvl3pPr marL="914400" algn="l" rtl="0" fontAlgn="base">
            <a:spcBef>
              <a:spcPct val="20000"/>
            </a:spcBef>
            <a:spcAft>
              <a:spcPct val="0"/>
            </a:spcAft>
            <a:buClr>
              <a:srgbClr val="990000"/>
            </a:buClr>
            <a:buFont typeface="Wingdings" pitchFamily="2" charset="2"/>
            <a:defRPr kern="1200">
              <a:solidFill>
                <a:srgbClr val="000000"/>
              </a:solidFill>
              <a:latin typeface="Arial Black" pitchFamily="34" charset="0"/>
              <a:ea typeface="黑体" pitchFamily="49" charset="-122"/>
            </a:defRPr>
          </a:lvl3pPr>
          <a:lvl4pPr marL="1371600" algn="l" rtl="0" fontAlgn="base">
            <a:spcBef>
              <a:spcPct val="20000"/>
            </a:spcBef>
            <a:spcAft>
              <a:spcPct val="0"/>
            </a:spcAft>
            <a:buClr>
              <a:srgbClr val="990000"/>
            </a:buClr>
            <a:buFont typeface="Wingdings" pitchFamily="2" charset="2"/>
            <a:defRPr kern="1200">
              <a:solidFill>
                <a:srgbClr val="000000"/>
              </a:solidFill>
              <a:latin typeface="Arial Black" pitchFamily="34" charset="0"/>
              <a:ea typeface="黑体" pitchFamily="49" charset="-122"/>
            </a:defRPr>
          </a:lvl4pPr>
          <a:lvl5pPr marL="1828800" algn="l" rtl="0" fontAlgn="base">
            <a:spcBef>
              <a:spcPct val="20000"/>
            </a:spcBef>
            <a:spcAft>
              <a:spcPct val="0"/>
            </a:spcAft>
            <a:buClr>
              <a:srgbClr val="990000"/>
            </a:buClr>
            <a:buFont typeface="Wingdings" pitchFamily="2" charset="2"/>
            <a:defRPr kern="1200">
              <a:solidFill>
                <a:srgbClr val="000000"/>
              </a:solidFill>
              <a:latin typeface="Arial Black" pitchFamily="34" charset="0"/>
              <a:ea typeface="黑体" pitchFamily="49" charset="-122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 Black" pitchFamily="34" charset="0"/>
              <a:ea typeface="黑体" pitchFamily="49" charset="-122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 Black" pitchFamily="34" charset="0"/>
              <a:ea typeface="黑体" pitchFamily="49" charset="-122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 Black" pitchFamily="34" charset="0"/>
              <a:ea typeface="黑体" pitchFamily="49" charset="-122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 Black" pitchFamily="34" charset="0"/>
              <a:ea typeface="黑体" pitchFamily="49" charset="-122"/>
            </a:defRPr>
          </a:lvl9pPr>
        </a:lstStyle>
        <a:p xmlns:a="http://schemas.openxmlformats.org/drawingml/2006/main">
          <a:r>
            <a:rPr lang="en-US" altLang="zh-CN" sz="1000" dirty="0" smtClean="0">
              <a:latin typeface="Arial" pitchFamily="34" charset="0"/>
              <a:cs typeface="Arial" pitchFamily="34" charset="0"/>
            </a:rPr>
            <a:t>Reflective</a:t>
          </a:r>
          <a:endParaRPr lang="zh-CN" altLang="en-US" sz="1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BE49712-5035-441D-AA55-5E8948D1F3D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497016" y="6308725"/>
            <a:ext cx="8212137" cy="57150"/>
          </a:xfrm>
          <a:prstGeom prst="rect">
            <a:avLst/>
          </a:prstGeom>
          <a:solidFill>
            <a:srgbClr val="6E9A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>
              <a:latin typeface="Arial" charset="0"/>
              <a:ea typeface="SimSun" pitchFamily="2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631825" y="1268413"/>
            <a:ext cx="8667750" cy="76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>
              <a:latin typeface="Arial" charset="0"/>
              <a:ea typeface="SimSun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8734-6892-4986-8FCE-4363CCFDE83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07651" y="188913"/>
            <a:ext cx="2209932" cy="6119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7855" y="188913"/>
            <a:ext cx="6464697" cy="6119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729" y="188916"/>
            <a:ext cx="8832850" cy="503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77850" y="793750"/>
            <a:ext cx="8832850" cy="5514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77850" y="188913"/>
            <a:ext cx="8839729" cy="6119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7850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6825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07651" y="188913"/>
            <a:ext cx="2209932" cy="6119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7854" y="188913"/>
            <a:ext cx="6464697" cy="6119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729" y="188916"/>
            <a:ext cx="8832850" cy="503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77850" y="793750"/>
            <a:ext cx="8832850" cy="5514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77850" y="188913"/>
            <a:ext cx="8839729" cy="6119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7850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6825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07649" y="188913"/>
            <a:ext cx="2209932" cy="6119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7852" y="188913"/>
            <a:ext cx="6464697" cy="6119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729" y="188916"/>
            <a:ext cx="8832850" cy="503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77850" y="793750"/>
            <a:ext cx="8832850" cy="5514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77850" y="188913"/>
            <a:ext cx="8839729" cy="6119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60387" y="6308725"/>
            <a:ext cx="9004301" cy="57150"/>
          </a:xfrm>
          <a:prstGeom prst="rect">
            <a:avLst/>
          </a:prstGeom>
          <a:solidFill>
            <a:srgbClr val="6E9A46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/>
            <a:endParaRPr lang="zh-CN" altLang="en-US" sz="1800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76288" y="981075"/>
            <a:ext cx="8667750" cy="76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0" scaled="1"/>
          </a:gradFill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/>
            <a:endParaRPr lang="zh-CN" altLang="en-US" sz="1800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6" descr="0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1" y="254000"/>
            <a:ext cx="33099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502"/>
            <a:ext cx="84201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E379A-006E-4A90-B33F-E186A87E054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60387" y="6308725"/>
            <a:ext cx="9004301" cy="57150"/>
          </a:xfrm>
          <a:prstGeom prst="rect">
            <a:avLst/>
          </a:prstGeom>
          <a:solidFill>
            <a:srgbClr val="6E9A46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/>
            <a:endParaRPr lang="zh-CN" altLang="en-US" sz="1800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76288" y="981075"/>
            <a:ext cx="8667750" cy="76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0" scaled="1"/>
          </a:gradFill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/>
            <a:endParaRPr lang="zh-CN" altLang="en-US" sz="1800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6" descr="0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1" y="254000"/>
            <a:ext cx="33099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502"/>
            <a:ext cx="84201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E379A-006E-4A90-B33F-E186A87E054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7850" y="793751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6825" y="793751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7850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6825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07651" y="188913"/>
            <a:ext cx="2209932" cy="6119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7865" y="188913"/>
            <a:ext cx="6464697" cy="6119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729" y="188916"/>
            <a:ext cx="8832850" cy="503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77850" y="793751"/>
            <a:ext cx="8832850" cy="5514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77850" y="188913"/>
            <a:ext cx="8839729" cy="6119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7850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6825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07649" y="188913"/>
            <a:ext cx="2209932" cy="6119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7852" y="188913"/>
            <a:ext cx="6464697" cy="6119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7850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76825" y="793750"/>
            <a:ext cx="4333875" cy="551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07648" y="188913"/>
            <a:ext cx="2209932" cy="6119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7851" y="188913"/>
            <a:ext cx="6464697" cy="6119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4A2D6BE-907F-4EAD-9849-6F73A9FB6F8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833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729" y="188916"/>
            <a:ext cx="8832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793750"/>
            <a:ext cx="8832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84729" y="688975"/>
            <a:ext cx="8813933" cy="904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3200">
          <a:solidFill>
            <a:schemeClr val="bg1"/>
          </a:solidFill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u"/>
        <a:defRPr sz="2800">
          <a:solidFill>
            <a:schemeClr val="bg1"/>
          </a:solidFill>
          <a:latin typeface="+mn-lt"/>
          <a:ea typeface="黑体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黑体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黑体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黑体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729" y="188916"/>
            <a:ext cx="8832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793750"/>
            <a:ext cx="8832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84729" y="688975"/>
            <a:ext cx="8813933" cy="904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3200">
          <a:solidFill>
            <a:schemeClr val="bg1"/>
          </a:solidFill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u"/>
        <a:defRPr sz="2800">
          <a:solidFill>
            <a:schemeClr val="bg1"/>
          </a:solidFill>
          <a:latin typeface="+mn-lt"/>
          <a:ea typeface="黑体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黑体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黑体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黑体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729" y="188916"/>
            <a:ext cx="8832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793750"/>
            <a:ext cx="8832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84729" y="688975"/>
            <a:ext cx="8813933" cy="904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3200">
          <a:solidFill>
            <a:schemeClr val="bg1"/>
          </a:solidFill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u"/>
        <a:defRPr sz="2800">
          <a:solidFill>
            <a:schemeClr val="bg1"/>
          </a:solidFill>
          <a:latin typeface="+mn-lt"/>
          <a:ea typeface="黑体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黑体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黑体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黑体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algn="l"/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488105BB-3C1D-4DB8-91D1-F29E4722F5A4}" type="slidenum">
              <a:rPr lang="zh-CN" altLang="en-US" smtClean="0">
                <a:latin typeface="Arial" pitchFamily="34" charset="0"/>
                <a:ea typeface="宋体" pitchFamily="2" charset="-122"/>
              </a:rPr>
              <a:pPr/>
              <a:t>‹#›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algn="l"/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488105BB-3C1D-4DB8-91D1-F29E4722F5A4}" type="slidenum">
              <a:rPr lang="zh-CN" altLang="en-US" smtClean="0">
                <a:latin typeface="Arial" pitchFamily="34" charset="0"/>
                <a:ea typeface="宋体" pitchFamily="2" charset="-122"/>
              </a:rPr>
              <a:pPr/>
              <a:t>‹#›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1" y="188915"/>
            <a:ext cx="8832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793750"/>
            <a:ext cx="8832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84201" y="688975"/>
            <a:ext cx="8813800" cy="904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endParaRPr lang="zh-CN" altLang="en-US" sz="180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3200">
          <a:solidFill>
            <a:schemeClr val="bg1"/>
          </a:solidFill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u"/>
        <a:defRPr sz="2800">
          <a:solidFill>
            <a:schemeClr val="bg1"/>
          </a:solidFill>
          <a:latin typeface="+mn-lt"/>
          <a:ea typeface="黑体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黑体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黑体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黑体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729" y="188916"/>
            <a:ext cx="8832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793750"/>
            <a:ext cx="8832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u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729" y="188914"/>
            <a:ext cx="8832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793750"/>
            <a:ext cx="8832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u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100" y="192880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142" y="3857629"/>
            <a:ext cx="650085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Calibri" pitchFamily="34" charset="0"/>
                <a:ea typeface="微软雅黑" pitchFamily="34" charset="-122"/>
              </a:rPr>
              <a:t>Prepared By </a:t>
            </a:r>
            <a:r>
              <a:rPr lang="en-US" altLang="zh-CN" sz="2400" dirty="0" err="1" smtClean="0">
                <a:latin typeface="Calibri" pitchFamily="34" charset="0"/>
                <a:ea typeface="微软雅黑" pitchFamily="34" charset="-122"/>
              </a:rPr>
              <a:t>Cybrid</a:t>
            </a:r>
            <a:endParaRPr lang="en-US" altLang="zh-CN" sz="2400" dirty="0" smtClean="0">
              <a:latin typeface="Calibri" pitchFamily="34" charset="0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Calibri" pitchFamily="34" charset="0"/>
                <a:ea typeface="微软雅黑" pitchFamily="34" charset="-122"/>
              </a:rPr>
              <a:t>CTO  </a:t>
            </a:r>
            <a:r>
              <a:rPr lang="zh-CN" altLang="en-US" sz="2400" dirty="0" smtClean="0">
                <a:latin typeface="Calibri" pitchFamily="34" charset="0"/>
                <a:ea typeface="微软雅黑" pitchFamily="34" charset="-122"/>
              </a:rPr>
              <a:t>陈鸿野</a:t>
            </a:r>
            <a:endParaRPr lang="zh-CN" altLang="en-US" sz="2400" dirty="0">
              <a:latin typeface="Calibri" pitchFamily="34" charset="0"/>
              <a:ea typeface="微软雅黑" pitchFamily="34" charset="-122"/>
            </a:endParaRPr>
          </a:p>
        </p:txBody>
      </p:sp>
      <p:pic>
        <p:nvPicPr>
          <p:cNvPr id="6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467" y="285750"/>
            <a:ext cx="4311538" cy="7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38290" y="285749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前凸带形 11"/>
          <p:cNvSpPr>
            <a:spLocks noChangeArrowheads="1"/>
          </p:cNvSpPr>
          <p:nvPr/>
        </p:nvSpPr>
        <p:spPr bwMode="auto">
          <a:xfrm>
            <a:off x="5733786" y="476255"/>
            <a:ext cx="1317360" cy="612775"/>
          </a:xfrm>
          <a:prstGeom prst="ribbon">
            <a:avLst>
              <a:gd name="adj1" fmla="val 16667"/>
              <a:gd name="adj2" fmla="val 50000"/>
            </a:avLst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zh-CN" altLang="en-US" sz="3200" b="1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921" y="428604"/>
            <a:ext cx="294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组件功率验证</a:t>
            </a:r>
            <a:endParaRPr lang="zh-CN" altLang="en-US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703" y="714356"/>
            <a:ext cx="967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对于单晶组件，相同物料情况下，使用</a:t>
            </a:r>
            <a:r>
              <a:rPr lang="en-US" altLang="zh-CN" dirty="0" err="1" smtClean="0">
                <a:solidFill>
                  <a:schemeClr val="bg1"/>
                </a:solidFill>
                <a:latin typeface="+mj-ea"/>
                <a:ea typeface="+mj-ea"/>
              </a:rPr>
              <a:t>KPf</a:t>
            </a: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-H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背板的组件比使用</a:t>
            </a: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TPT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增加</a:t>
            </a: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1.6W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19" name="图表 18"/>
          <p:cNvGraphicFramePr/>
          <p:nvPr/>
        </p:nvGraphicFramePr>
        <p:xfrm>
          <a:off x="1315615" y="3643314"/>
          <a:ext cx="7893899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6486" y="3357569"/>
            <a:ext cx="294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单块组件功率增益</a:t>
            </a:r>
            <a:r>
              <a:rPr lang="en-US" altLang="zh-CN" sz="14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[W]</a:t>
            </a:r>
            <a:endParaRPr lang="zh-CN" altLang="en-US" sz="140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5136" y="3286125"/>
            <a:ext cx="294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100Mw</a:t>
            </a:r>
            <a:r>
              <a:rPr lang="zh-CN" altLang="en-US" sz="14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电站功率增加</a:t>
            </a:r>
            <a:r>
              <a:rPr lang="en-US" altLang="zh-CN" sz="14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[MW]</a:t>
            </a:r>
            <a:endParaRPr lang="zh-CN" altLang="en-US" sz="140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791" y="6143644"/>
            <a:ext cx="711998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对于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100MW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的项目，与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TPT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背板相比，使用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KPK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背板生产组件，其他物料相同情况下，可以多生产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440KW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，使用高反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KPf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-H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，可以多生产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630KW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，约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189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万元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按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元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/W)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66"/>
          <p:cNvSpPr txBox="1">
            <a:spLocks noChangeArrowheads="1"/>
          </p:cNvSpPr>
          <p:nvPr/>
        </p:nvSpPr>
        <p:spPr bwMode="auto">
          <a:xfrm>
            <a:off x="0" y="0"/>
            <a:ext cx="4238620" cy="36933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背板反射率对组件功率增益影响</a:t>
            </a:r>
            <a:endParaRPr lang="zh-CN" altLang="en-US" sz="1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" name="Picture 6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79" y="0"/>
            <a:ext cx="2714644" cy="49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95810" y="1357298"/>
          <a:ext cx="5143537" cy="1714512"/>
        </p:xfrm>
        <a:graphic>
          <a:graphicData uri="http://schemas.openxmlformats.org/drawingml/2006/table">
            <a:tbl>
              <a:tblPr/>
              <a:tblGrid>
                <a:gridCol w="723310"/>
                <a:gridCol w="723310"/>
                <a:gridCol w="723310"/>
                <a:gridCol w="803677"/>
                <a:gridCol w="723310"/>
                <a:gridCol w="723310"/>
                <a:gridCol w="723310"/>
              </a:tblGrid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背板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Voc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Isc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Pmax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Vpm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Ipm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KPf-H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38.24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9.265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latin typeface="黑体"/>
                        </a:rPr>
                        <a:t>272.06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31.04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8.765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76.79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KPK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38.23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latin typeface="黑体"/>
                        </a:rPr>
                        <a:t>271.63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31.04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76.77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TPT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38.21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9.233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latin typeface="黑体"/>
                        </a:rPr>
                        <a:t>270.4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31.04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8.711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76.65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38090" y="1228711"/>
          <a:ext cx="4214844" cy="1914538"/>
        </p:xfrm>
        <a:graphic>
          <a:graphicData uri="http://schemas.openxmlformats.org/drawingml/2006/table">
            <a:tbl>
              <a:tblPr/>
              <a:tblGrid>
                <a:gridCol w="1326222"/>
                <a:gridCol w="962874"/>
                <a:gridCol w="962874"/>
                <a:gridCol w="962874"/>
              </a:tblGrid>
              <a:tr h="430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品牌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赛伍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KPf-H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赛伍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KPK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TPT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电池片型号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156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单晶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电池片功率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4.636W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1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组件串间距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0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组件功率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272.06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271.63W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270.40W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爆炸形 2 17"/>
          <p:cNvSpPr/>
          <p:nvPr/>
        </p:nvSpPr>
        <p:spPr bwMode="auto">
          <a:xfrm>
            <a:off x="7524769" y="3643314"/>
            <a:ext cx="1428760" cy="1214446"/>
          </a:xfrm>
          <a:prstGeom prst="irregularSeal2">
            <a:avLst/>
          </a:prstGeom>
          <a:solidFill>
            <a:srgbClr val="66FF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7667644" y="40005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高反</a:t>
            </a:r>
            <a:r>
              <a:rPr lang="en-US" altLang="zh-CN" dirty="0" err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KPf</a:t>
            </a:r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增加</a:t>
            </a:r>
            <a:r>
              <a:rPr lang="en-US" altLang="zh-CN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1.6W</a:t>
            </a:r>
            <a:endParaRPr lang="zh-CN" altLang="en-US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前凸带形 11"/>
          <p:cNvSpPr>
            <a:spLocks noChangeArrowheads="1"/>
          </p:cNvSpPr>
          <p:nvPr/>
        </p:nvSpPr>
        <p:spPr bwMode="auto">
          <a:xfrm>
            <a:off x="5733786" y="214316"/>
            <a:ext cx="1317360" cy="612775"/>
          </a:xfrm>
          <a:prstGeom prst="ribbon">
            <a:avLst>
              <a:gd name="adj1" fmla="val 16667"/>
              <a:gd name="adj2" fmla="val 50000"/>
            </a:avLst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zh-CN" altLang="en-US" sz="3200" b="1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31831" name="TextBox 73"/>
          <p:cNvSpPr txBox="1">
            <a:spLocks noChangeArrowheads="1"/>
          </p:cNvSpPr>
          <p:nvPr/>
        </p:nvSpPr>
        <p:spPr bwMode="auto">
          <a:xfrm>
            <a:off x="428628" y="714356"/>
            <a:ext cx="2738422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水汽的渗透</a:t>
            </a:r>
            <a:endParaRPr lang="zh-CN" altLang="en-US" sz="1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1296" t="17134" r="31437" b="23828"/>
          <a:stretch>
            <a:fillRect/>
          </a:stretch>
        </p:blipFill>
        <p:spPr bwMode="auto">
          <a:xfrm>
            <a:off x="143886" y="1214422"/>
            <a:ext cx="473172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图片 70"/>
          <p:cNvPicPr/>
          <p:nvPr/>
        </p:nvPicPr>
        <p:blipFill>
          <a:blip r:embed="rId3" cstate="print"/>
          <a:srcRect l="33590" t="31190" r="33362" b="30225"/>
          <a:stretch>
            <a:fillRect/>
          </a:stretch>
        </p:blipFill>
        <p:spPr bwMode="auto">
          <a:xfrm>
            <a:off x="232141" y="1214422"/>
            <a:ext cx="139304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矩形 73"/>
          <p:cNvSpPr/>
          <p:nvPr/>
        </p:nvSpPr>
        <p:spPr>
          <a:xfrm>
            <a:off x="696488" y="4929198"/>
            <a:ext cx="1393041" cy="33855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dirty="0" smtClean="0"/>
              <a:t>沙漠地区</a:t>
            </a:r>
            <a:endParaRPr lang="en-US" altLang="zh-CN" dirty="0" smtClean="0"/>
          </a:p>
        </p:txBody>
      </p:sp>
      <p:sp>
        <p:nvSpPr>
          <p:cNvPr id="75" name="矩形 74"/>
          <p:cNvSpPr/>
          <p:nvPr/>
        </p:nvSpPr>
        <p:spPr>
          <a:xfrm>
            <a:off x="619094" y="5286389"/>
            <a:ext cx="8435603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日夜温差大，特别是夏天，日夜温差达</a:t>
            </a:r>
            <a:r>
              <a:rPr lang="en-US" altLang="zh-CN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℃，水汽易在组件表面（包括背板面）形成水滴</a:t>
            </a:r>
            <a:endParaRPr lang="en-US" altLang="zh-CN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形成的水滴造成局部水汽含量垂向梯度和水汽压梯度差异</a:t>
            </a:r>
            <a:endParaRPr lang="en-US" altLang="zh-CN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水汽压梯度差异促使水汽分子沿梯度方向进行垂直扩散，渗透至组件内部</a:t>
            </a:r>
            <a:endParaRPr lang="zh-CN" altLang="en-US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86047" y="4143380"/>
            <a:ext cx="1315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中国敦煌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7020" t="5859" r="17642" b="8203"/>
          <a:stretch>
            <a:fillRect/>
          </a:stretch>
        </p:blipFill>
        <p:spPr bwMode="auto">
          <a:xfrm>
            <a:off x="4386443" y="357166"/>
            <a:ext cx="55195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75456" t="57530" r="17832" b="11513"/>
          <a:stretch>
            <a:fillRect/>
          </a:stretch>
        </p:blipFill>
        <p:spPr bwMode="auto">
          <a:xfrm>
            <a:off x="8590386" y="303475"/>
            <a:ext cx="1315615" cy="42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79089" y="4714884"/>
            <a:ext cx="57269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rgbClr val="0000FF"/>
                </a:solidFill>
                <a:latin typeface="Calibri" pitchFamily="34" charset="0"/>
              </a:rPr>
              <a:t>2016/8/18 7</a:t>
            </a:r>
            <a:r>
              <a:rPr lang="zh-CN" altLang="en-US" sz="1400" dirty="0" smtClean="0">
                <a:solidFill>
                  <a:srgbClr val="0000FF"/>
                </a:solidFill>
                <a:latin typeface="Calibri" pitchFamily="34" charset="0"/>
              </a:rPr>
              <a:t>时全国湿度分布图，看出中国北部，此时西部的大多数区域的平均湿度约</a:t>
            </a:r>
            <a:r>
              <a:rPr lang="en-US" altLang="zh-CN" sz="1400" dirty="0" smtClean="0">
                <a:solidFill>
                  <a:srgbClr val="0000FF"/>
                </a:solidFill>
                <a:latin typeface="Calibri" pitchFamily="34" charset="0"/>
              </a:rPr>
              <a:t>80%</a:t>
            </a:r>
            <a:r>
              <a:rPr lang="zh-CN" altLang="en-US" sz="1400" dirty="0" smtClean="0">
                <a:solidFill>
                  <a:srgbClr val="0000FF"/>
                </a:solidFill>
                <a:latin typeface="Calibri" pitchFamily="34" charset="0"/>
              </a:rPr>
              <a:t>，高湿度导致水汽极易渗透的组件内部。</a:t>
            </a:r>
            <a:endParaRPr lang="zh-CN" altLang="en-US" sz="1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5174" y="0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from </a:t>
            </a:r>
            <a:r>
              <a:rPr lang="zh-CN" altLang="en-US" b="1" dirty="0" smtClean="0">
                <a:latin typeface="+mj-ea"/>
                <a:ea typeface="+mj-ea"/>
              </a:rPr>
              <a:t>中国气象数据网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968" y="6286520"/>
            <a:ext cx="9453594" cy="338554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即使在中国西部沙漠地区，同样会出现高湿度情况，背板仍需要高阻水性能</a:t>
            </a:r>
            <a:endParaRPr lang="zh-CN" altLang="en-US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27726" y="-24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dministrator\Desktop\u=4259833901,4264209816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06" y="3643314"/>
            <a:ext cx="2810611" cy="17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85753" y="1857364"/>
            <a:ext cx="3738554" cy="186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b="1" dirty="0">
                <a:latin typeface="Calibri" pitchFamily="34" charset="0"/>
              </a:rPr>
              <a:t>高阻</a:t>
            </a:r>
            <a:r>
              <a:rPr lang="zh-CN" altLang="en-US" sz="1400" b="1" dirty="0" smtClean="0">
                <a:latin typeface="Calibri" pitchFamily="34" charset="0"/>
              </a:rPr>
              <a:t>水需求：</a:t>
            </a:r>
            <a:endParaRPr lang="en-US" altLang="zh-CN" sz="1400" b="1" dirty="0">
              <a:latin typeface="Calibri" pitchFamily="34" charset="0"/>
            </a:endParaRPr>
          </a:p>
          <a:p>
            <a:pPr algn="l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400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400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降低水汽渗透，包括沙漠地区，防止组件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PID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和蜗牛纹现象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</a:t>
            </a:r>
          </a:p>
          <a:p>
            <a:pPr algn="l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sz="1400" dirty="0" smtClean="0">
                <a:latin typeface="Calibri" pitchFamily="34" charset="0"/>
                <a:ea typeface="宋体" pitchFamily="2" charset="-122"/>
              </a:rPr>
              <a:t> 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HIT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等高效晶硅电池要求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CIGS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等薄膜电池要求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algn="l"/>
            <a:endParaRPr lang="zh-CN" altLang="en-US" sz="1400" dirty="0"/>
          </a:p>
        </p:txBody>
      </p:sp>
      <p:grpSp>
        <p:nvGrpSpPr>
          <p:cNvPr id="12293" name="组合 41"/>
          <p:cNvGrpSpPr>
            <a:grpSpLocks/>
          </p:cNvGrpSpPr>
          <p:nvPr/>
        </p:nvGrpSpPr>
        <p:grpSpPr bwMode="auto">
          <a:xfrm>
            <a:off x="3721617" y="1714490"/>
            <a:ext cx="5946291" cy="4277527"/>
            <a:chOff x="3128179" y="2349447"/>
            <a:chExt cx="5947434" cy="4277238"/>
          </a:xfrm>
        </p:grpSpPr>
        <p:grpSp>
          <p:nvGrpSpPr>
            <p:cNvPr id="12294" name="组合 39"/>
            <p:cNvGrpSpPr>
              <a:grpSpLocks/>
            </p:cNvGrpSpPr>
            <p:nvPr/>
          </p:nvGrpSpPr>
          <p:grpSpPr bwMode="auto">
            <a:xfrm>
              <a:off x="3128179" y="2349447"/>
              <a:ext cx="5947434" cy="4277238"/>
              <a:chOff x="-234928" y="274276"/>
              <a:chExt cx="9461277" cy="6624204"/>
            </a:xfrm>
          </p:grpSpPr>
          <p:sp>
            <p:nvSpPr>
              <p:cNvPr id="12297" name="TextBox 11"/>
              <p:cNvSpPr txBox="1">
                <a:spLocks noChangeArrowheads="1"/>
              </p:cNvSpPr>
              <p:nvPr/>
            </p:nvSpPr>
            <p:spPr bwMode="auto">
              <a:xfrm>
                <a:off x="35494" y="1259468"/>
                <a:ext cx="1080121" cy="381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000" dirty="0">
                    <a:latin typeface="Calibri" pitchFamily="34" charset="0"/>
                  </a:rPr>
                  <a:t> 0.0001</a:t>
                </a:r>
                <a:endParaRPr lang="zh-CN" altLang="en-US" sz="1000" dirty="0">
                  <a:latin typeface="Calibri" pitchFamily="34" charset="0"/>
                </a:endParaRPr>
              </a:p>
            </p:txBody>
          </p:sp>
          <p:grpSp>
            <p:nvGrpSpPr>
              <p:cNvPr id="12298" name="组合 32"/>
              <p:cNvGrpSpPr>
                <a:grpSpLocks/>
              </p:cNvGrpSpPr>
              <p:nvPr/>
            </p:nvGrpSpPr>
            <p:grpSpPr bwMode="auto">
              <a:xfrm>
                <a:off x="-234928" y="274276"/>
                <a:ext cx="9461277" cy="6624204"/>
                <a:chOff x="-234928" y="150006"/>
                <a:chExt cx="9461277" cy="6624204"/>
              </a:xfrm>
            </p:grpSpPr>
            <p:sp>
              <p:nvSpPr>
                <p:cNvPr id="17" name="上箭头 16"/>
                <p:cNvSpPr/>
                <p:nvPr/>
              </p:nvSpPr>
              <p:spPr>
                <a:xfrm>
                  <a:off x="800713" y="619576"/>
                  <a:ext cx="358679" cy="5617471"/>
                </a:xfrm>
                <a:prstGeom prst="upArrow">
                  <a:avLst/>
                </a:prstGeom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zh-CN" altLang="en-US" sz="800"/>
                </a:p>
              </p:txBody>
            </p:sp>
            <p:sp>
              <p:nvSpPr>
                <p:cNvPr id="18" name="右箭头 17"/>
                <p:cNvSpPr/>
                <p:nvPr/>
              </p:nvSpPr>
              <p:spPr>
                <a:xfrm>
                  <a:off x="899223" y="5981372"/>
                  <a:ext cx="7921244" cy="361387"/>
                </a:xfrm>
                <a:prstGeom prst="rightArrow">
                  <a:avLst/>
                </a:prstGeom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zh-CN" altLang="en-US" sz="800"/>
                </a:p>
              </p:txBody>
            </p:sp>
            <p:cxnSp>
              <p:nvCxnSpPr>
                <p:cNvPr id="19" name="直接连接符 6"/>
                <p:cNvCxnSpPr/>
                <p:nvPr/>
              </p:nvCxnSpPr>
              <p:spPr>
                <a:xfrm flipV="1">
                  <a:off x="1015415" y="4870170"/>
                  <a:ext cx="7416063" cy="7129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1088667" y="3717175"/>
                  <a:ext cx="7416063" cy="7129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flipV="1">
                  <a:off x="1088667" y="2564179"/>
                  <a:ext cx="7416063" cy="737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0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95537" y="5949278"/>
                  <a:ext cx="539552" cy="333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800"/>
                    <a:t> 1</a:t>
                  </a:r>
                  <a:endParaRPr lang="zh-CN" altLang="en-US" sz="800"/>
                </a:p>
              </p:txBody>
            </p:sp>
            <p:sp>
              <p:nvSpPr>
                <p:cNvPr id="1230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229104" y="4796437"/>
                  <a:ext cx="633978" cy="3812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000" dirty="0">
                      <a:latin typeface="Calibri" pitchFamily="34" charset="0"/>
                    </a:rPr>
                    <a:t> 0.1</a:t>
                  </a:r>
                  <a:endParaRPr lang="zh-CN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2310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216025" y="3358256"/>
                  <a:ext cx="683567" cy="619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000" dirty="0">
                      <a:latin typeface="Calibri" pitchFamily="34" charset="0"/>
                    </a:rPr>
                    <a:t> 0.01</a:t>
                  </a:r>
                  <a:endParaRPr lang="zh-CN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2311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179510" y="2483603"/>
                  <a:ext cx="864097" cy="3812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000">
                      <a:latin typeface="Calibri" pitchFamily="34" charset="0"/>
                    </a:rPr>
                    <a:t> 0.001</a:t>
                  </a:r>
                  <a:endParaRPr lang="zh-CN" altLang="en-US" sz="1000">
                    <a:latin typeface="Calibri" pitchFamily="34" charset="0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1043200" y="1339890"/>
                  <a:ext cx="7416063" cy="737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13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-234928" y="150006"/>
                  <a:ext cx="2520281" cy="428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200" b="1" dirty="0" smtClean="0">
                      <a:latin typeface="Calibri" pitchFamily="34" charset="0"/>
                      <a:ea typeface="黑体" pitchFamily="49" charset="-122"/>
                    </a:rPr>
                    <a:t>WVTR [g/m</a:t>
                  </a:r>
                  <a:r>
                    <a:rPr lang="en-US" altLang="zh-CN" sz="1200" b="1" baseline="30000" dirty="0" smtClean="0">
                      <a:latin typeface="Calibri" pitchFamily="34" charset="0"/>
                      <a:ea typeface="黑体" pitchFamily="49" charset="-122"/>
                    </a:rPr>
                    <a:t>2</a:t>
                  </a:r>
                  <a:r>
                    <a:rPr lang="zh-CN" altLang="en-US" sz="1200" b="1" dirty="0" smtClean="0">
                      <a:latin typeface="Calibri" pitchFamily="34" charset="0"/>
                      <a:ea typeface="黑体" pitchFamily="49" charset="-122"/>
                    </a:rPr>
                    <a:t>*</a:t>
                  </a:r>
                  <a:r>
                    <a:rPr lang="en-US" altLang="zh-CN" sz="1200" b="1" dirty="0" smtClean="0">
                      <a:latin typeface="Calibri" pitchFamily="34" charset="0"/>
                      <a:ea typeface="黑体" pitchFamily="49" charset="-122"/>
                    </a:rPr>
                    <a:t>day]</a:t>
                  </a:r>
                  <a:endParaRPr lang="en-US" altLang="zh-CN" sz="1200" b="1" dirty="0">
                    <a:latin typeface="Calibri" pitchFamily="34" charset="0"/>
                    <a:ea typeface="黑体" pitchFamily="49" charset="-122"/>
                  </a:endParaRPr>
                </a:p>
              </p:txBody>
            </p:sp>
            <p:sp>
              <p:nvSpPr>
                <p:cNvPr id="28" name="上下箭头 27"/>
                <p:cNvSpPr/>
                <p:nvPr/>
              </p:nvSpPr>
              <p:spPr>
                <a:xfrm>
                  <a:off x="1907061" y="260648"/>
                  <a:ext cx="2088924" cy="1079242"/>
                </a:xfrm>
                <a:prstGeom prst="upDownArrow">
                  <a:avLst>
                    <a:gd name="adj1" fmla="val 73633"/>
                    <a:gd name="adj2" fmla="val 18675"/>
                  </a:avLst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zh-CN" altLang="en-US" sz="800"/>
                </a:p>
              </p:txBody>
            </p:sp>
            <p:sp>
              <p:nvSpPr>
                <p:cNvPr id="29" name="上下箭头 28"/>
                <p:cNvSpPr/>
                <p:nvPr/>
              </p:nvSpPr>
              <p:spPr>
                <a:xfrm>
                  <a:off x="6473900" y="1413642"/>
                  <a:ext cx="2232902" cy="1079244"/>
                </a:xfrm>
                <a:prstGeom prst="upDownArrow">
                  <a:avLst>
                    <a:gd name="adj1" fmla="val 73633"/>
                    <a:gd name="adj2" fmla="val 18675"/>
                  </a:avLst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zh-CN" altLang="en-US" sz="800"/>
                </a:p>
              </p:txBody>
            </p:sp>
            <p:sp>
              <p:nvSpPr>
                <p:cNvPr id="12316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6357735" y="6345248"/>
                  <a:ext cx="2868614" cy="428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200" dirty="0">
                      <a:latin typeface="黑体" pitchFamily="49" charset="-122"/>
                      <a:ea typeface="黑体" pitchFamily="49" charset="-122"/>
                    </a:rPr>
                    <a:t>背板价格</a:t>
                  </a:r>
                  <a:r>
                    <a:rPr lang="en-US" altLang="zh-CN" sz="1200" dirty="0">
                      <a:latin typeface="黑体" pitchFamily="49" charset="-122"/>
                      <a:ea typeface="黑体" pitchFamily="49" charset="-122"/>
                    </a:rPr>
                    <a:t>/Price</a:t>
                  </a:r>
                  <a:endParaRPr lang="zh-CN" altLang="en-US" sz="1200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31" name="上下箭头 30"/>
                <p:cNvSpPr/>
                <p:nvPr/>
              </p:nvSpPr>
              <p:spPr>
                <a:xfrm>
                  <a:off x="5867683" y="2637932"/>
                  <a:ext cx="2015674" cy="1079244"/>
                </a:xfrm>
                <a:prstGeom prst="upDownArrow">
                  <a:avLst>
                    <a:gd name="adj1" fmla="val 73633"/>
                    <a:gd name="adj2" fmla="val 18675"/>
                  </a:avLst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zh-CN" altLang="en-US" sz="800"/>
                </a:p>
              </p:txBody>
            </p:sp>
            <p:sp>
              <p:nvSpPr>
                <p:cNvPr id="12318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320844" y="378661"/>
                  <a:ext cx="1512166" cy="714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200" dirty="0" err="1" smtClean="0">
                      <a:latin typeface="黑体" pitchFamily="49" charset="-122"/>
                      <a:ea typeface="黑体" pitchFamily="49" charset="-122"/>
                    </a:rPr>
                    <a:t>CIGS,CdTe</a:t>
                  </a:r>
                  <a:r>
                    <a:rPr lang="zh-CN" altLang="en-US" sz="1200" dirty="0" smtClean="0">
                      <a:latin typeface="黑体" pitchFamily="49" charset="-122"/>
                      <a:ea typeface="黑体" pitchFamily="49" charset="-122"/>
                    </a:rPr>
                    <a:t>等薄膜电池</a:t>
                  </a:r>
                  <a:endParaRPr lang="zh-CN" altLang="en-US" sz="1200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sp>
            <p:nvSpPr>
              <p:cNvPr id="13" name="上下箭头 12"/>
              <p:cNvSpPr/>
              <p:nvPr/>
            </p:nvSpPr>
            <p:spPr>
              <a:xfrm>
                <a:off x="4715869" y="3902905"/>
                <a:ext cx="2015674" cy="1081701"/>
              </a:xfrm>
              <a:prstGeom prst="upDownArrow">
                <a:avLst>
                  <a:gd name="adj1" fmla="val 73633"/>
                  <a:gd name="adj2" fmla="val 18675"/>
                </a:avLst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zh-CN" altLang="en-US" sz="800"/>
              </a:p>
            </p:txBody>
          </p:sp>
          <p:sp>
            <p:nvSpPr>
              <p:cNvPr id="12300" name="TextBox 15"/>
              <p:cNvSpPr txBox="1">
                <a:spLocks noChangeArrowheads="1"/>
              </p:cNvSpPr>
              <p:nvPr/>
            </p:nvSpPr>
            <p:spPr bwMode="auto">
              <a:xfrm>
                <a:off x="4932037" y="3953541"/>
                <a:ext cx="1440158" cy="333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 sz="800" dirty="0"/>
              </a:p>
            </p:txBody>
          </p:sp>
          <p:sp>
            <p:nvSpPr>
              <p:cNvPr id="15" name="上下箭头 14"/>
              <p:cNvSpPr/>
              <p:nvPr/>
            </p:nvSpPr>
            <p:spPr>
              <a:xfrm>
                <a:off x="1187176" y="5085402"/>
                <a:ext cx="2159651" cy="1079242"/>
              </a:xfrm>
              <a:prstGeom prst="upDownArrow">
                <a:avLst>
                  <a:gd name="adj1" fmla="val 73633"/>
                  <a:gd name="adj2" fmla="val 18675"/>
                </a:avLst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zh-CN" altLang="en-US" sz="800"/>
              </a:p>
            </p:txBody>
          </p:sp>
          <p:sp>
            <p:nvSpPr>
              <p:cNvPr id="12302" name="TextBox 18"/>
              <p:cNvSpPr txBox="1">
                <a:spLocks noChangeArrowheads="1"/>
              </p:cNvSpPr>
              <p:nvPr/>
            </p:nvSpPr>
            <p:spPr bwMode="auto">
              <a:xfrm>
                <a:off x="1470073" y="5301205"/>
                <a:ext cx="1710726" cy="71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 smtClean="0">
                    <a:latin typeface="黑体" pitchFamily="49" charset="-122"/>
                    <a:ea typeface="黑体" pitchFamily="49" charset="-122"/>
                  </a:rPr>
                  <a:t>防止蜗牛纹</a:t>
                </a:r>
                <a:r>
                  <a:rPr lang="en-US" altLang="zh-CN" sz="1200" dirty="0" smtClean="0">
                    <a:latin typeface="黑体" pitchFamily="49" charset="-122"/>
                    <a:ea typeface="黑体" pitchFamily="49" charset="-122"/>
                  </a:rPr>
                  <a:t>,</a:t>
                </a:r>
              </a:p>
              <a:p>
                <a:r>
                  <a:rPr lang="en-US" altLang="zh-CN" sz="1200" dirty="0" smtClean="0">
                    <a:latin typeface="黑体" pitchFamily="49" charset="-122"/>
                    <a:ea typeface="黑体" pitchFamily="49" charset="-122"/>
                  </a:rPr>
                  <a:t>PID</a:t>
                </a:r>
                <a:endParaRPr lang="zh-CN" altLang="en-US" sz="1200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2295" name="TextBox 39"/>
            <p:cNvSpPr txBox="1">
              <a:spLocks noChangeArrowheads="1"/>
            </p:cNvSpPr>
            <p:nvPr/>
          </p:nvSpPr>
          <p:spPr bwMode="auto">
            <a:xfrm>
              <a:off x="7195096" y="4019116"/>
              <a:ext cx="905295" cy="21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800" dirty="0"/>
            </a:p>
          </p:txBody>
        </p:sp>
        <p:sp>
          <p:nvSpPr>
            <p:cNvPr id="12296" name="TextBox 40"/>
            <p:cNvSpPr txBox="1">
              <a:spLocks noChangeArrowheads="1"/>
            </p:cNvSpPr>
            <p:nvPr/>
          </p:nvSpPr>
          <p:spPr bwMode="auto">
            <a:xfrm>
              <a:off x="7558186" y="3278078"/>
              <a:ext cx="905295" cy="46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dirty="0" smtClean="0">
                  <a:latin typeface="黑体" pitchFamily="49" charset="-122"/>
                  <a:ea typeface="黑体" pitchFamily="49" charset="-122"/>
                </a:rPr>
                <a:t>HIT</a:t>
              </a:r>
              <a:r>
                <a:rPr lang="zh-CN" altLang="en-US" sz="1200" dirty="0" smtClean="0">
                  <a:latin typeface="黑体" pitchFamily="49" charset="-122"/>
                  <a:ea typeface="黑体" pitchFamily="49" charset="-122"/>
                </a:rPr>
                <a:t>等高效电池</a:t>
              </a:r>
              <a:endParaRPr lang="zh-CN" altLang="en-US" sz="1200" dirty="0"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32" name="Picture 6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079071" y="5019274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赛伍已完成开发 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HWB201</a:t>
            </a:r>
            <a:endParaRPr lang="zh-CN" altLang="en-US"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6265" y="2143119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赛伍已完成开发</a:t>
            </a:r>
            <a:endParaRPr lang="zh-CN" altLang="en-US"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23848" y="1428736"/>
            <a:ext cx="1603355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高阻水背板</a:t>
            </a:r>
            <a:endParaRPr lang="zh-CN" altLang="en-US" sz="1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80972" y="2071680"/>
            <a:ext cx="3571875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水汽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透过率的考虑：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30000"/>
              </a:lnSpc>
              <a:buClr>
                <a:srgbClr val="C00000"/>
              </a:buClr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不但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要考验常温的水汽透过率，也要考虑高温下的水汽透过率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。这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是从高分子的热力学特性考虑的。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380972" y="3357562"/>
            <a:ext cx="364333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温度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越高：高分子越松弛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，分子间的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孔隙率越大，水汽透过率越大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80968" y="4000505"/>
            <a:ext cx="3313113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耐热性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越好的材料，高温下分子软化点高，受温度影响小，水汽透过率受温度影响也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小。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4953000" y="1571613"/>
            <a:ext cx="4071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latin typeface="黑体" pitchFamily="49" charset="-122"/>
                <a:ea typeface="黑体" pitchFamily="49" charset="-122"/>
              </a:rPr>
              <a:t>不同温度下背板的水透测试</a:t>
            </a: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>
            <a:off x="3809992" y="4929199"/>
            <a:ext cx="5715041" cy="9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热塑性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E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膜在高温下分子松弛，致密性变差，导致高温下水透急剧增加</a:t>
            </a:r>
            <a:endParaRPr lang="en-US" altLang="zh-CN" sz="1400" dirty="0" smtClean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1400" dirty="0" err="1" smtClean="0">
                <a:latin typeface="黑体" pitchFamily="49" charset="-122"/>
                <a:ea typeface="黑体" pitchFamily="49" charset="-122"/>
              </a:rPr>
              <a:t>KPf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内层为热固性氟皮膜，在高温小水透增加的幅度小，在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60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℃时，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WVTR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甚至与市面所谓“高阻水”背板持平</a:t>
            </a:r>
            <a:endParaRPr lang="zh-CN" altLang="en-US" sz="14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4333836" y="1928802"/>
          <a:ext cx="557216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23848" y="1428736"/>
            <a:ext cx="1603355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高阻水背板</a:t>
            </a:r>
            <a:endParaRPr lang="zh-CN" altLang="en-US" sz="1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2626" y="4071942"/>
            <a:ext cx="8333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 smtClean="0">
                <a:latin typeface="Calibri" pitchFamily="34" charset="0"/>
              </a:rPr>
              <a:t>含</a:t>
            </a:r>
            <a:r>
              <a:rPr lang="en-US" altLang="zh-CN" sz="1200" dirty="0" smtClean="0">
                <a:latin typeface="Calibri" pitchFamily="34" charset="0"/>
              </a:rPr>
              <a:t>PO</a:t>
            </a:r>
            <a:r>
              <a:rPr lang="zh-CN" altLang="en-US" sz="1200" dirty="0" smtClean="0">
                <a:latin typeface="Calibri" pitchFamily="34" charset="0"/>
              </a:rPr>
              <a:t>膜阻水背板</a:t>
            </a:r>
            <a:endParaRPr lang="zh-CN" altLang="en-US" sz="1200" dirty="0">
              <a:latin typeface="Calibri" pitchFamily="34" charset="0"/>
            </a:endParaRPr>
          </a:p>
        </p:txBody>
      </p:sp>
      <p:pic>
        <p:nvPicPr>
          <p:cNvPr id="13" name="Picture 6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52868" y="171449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黑体" pitchFamily="49" charset="-122"/>
              </a:rPr>
              <a:t>WVTR [g/m</a:t>
            </a:r>
            <a:r>
              <a:rPr lang="en-US" altLang="zh-CN" sz="1400" baseline="30000" dirty="0" smtClean="0">
                <a:latin typeface="Calibri" pitchFamily="34" charset="0"/>
                <a:ea typeface="黑体" pitchFamily="49" charset="-122"/>
              </a:rPr>
              <a:t>2</a:t>
            </a:r>
            <a:r>
              <a:rPr lang="zh-CN" altLang="en-US" sz="1400" dirty="0" smtClean="0">
                <a:latin typeface="Calibri" pitchFamily="34" charset="0"/>
                <a:ea typeface="黑体" pitchFamily="49" charset="-122"/>
              </a:rPr>
              <a:t>*</a:t>
            </a:r>
            <a:r>
              <a:rPr lang="en-US" altLang="zh-CN" sz="1400" dirty="0" smtClean="0">
                <a:latin typeface="Calibri" pitchFamily="34" charset="0"/>
                <a:ea typeface="黑体" pitchFamily="49" charset="-122"/>
              </a:rPr>
              <a:t>day]</a:t>
            </a:r>
            <a:endParaRPr lang="en-US" altLang="zh-CN" sz="1400" dirty="0"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6852" y="5857892"/>
            <a:ext cx="5929354" cy="338554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即使在组件高环境温度下，</a:t>
            </a:r>
            <a:r>
              <a:rPr lang="en-US" altLang="zh-CN" dirty="0" err="1" smtClean="0">
                <a:latin typeface="黑体" pitchFamily="49" charset="-122"/>
                <a:ea typeface="黑体" pitchFamily="49" charset="-122"/>
              </a:rPr>
              <a:t>KPf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仍具有优秀的阻水性能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57166"/>
            <a:ext cx="481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下背板的选择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309530" y="1518810"/>
            <a:ext cx="5429288" cy="33855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b="1" dirty="0" smtClean="0">
                <a:latin typeface="Arial Black" pitchFamily="34" charset="0"/>
                <a:ea typeface="黑体" pitchFamily="49" charset="-122"/>
              </a:rPr>
              <a:t>1500V </a:t>
            </a:r>
            <a:r>
              <a:rPr lang="zh-CN" altLang="en-US" b="1" dirty="0" smtClean="0">
                <a:latin typeface="Arial Black" pitchFamily="34" charset="0"/>
                <a:ea typeface="黑体" pitchFamily="49" charset="-122"/>
              </a:rPr>
              <a:t>系统电压下背板的要求</a:t>
            </a:r>
            <a:r>
              <a:rPr lang="en-US" altLang="zh-CN" b="1" dirty="0" err="1" smtClean="0">
                <a:latin typeface="Arial Black" pitchFamily="34" charset="0"/>
                <a:ea typeface="黑体" pitchFamily="49" charset="-122"/>
              </a:rPr>
              <a:t>KPf</a:t>
            </a:r>
            <a:r>
              <a:rPr lang="en-US" altLang="zh-CN" b="1" dirty="0" smtClean="0">
                <a:latin typeface="Arial Black" pitchFamily="34" charset="0"/>
                <a:ea typeface="黑体" pitchFamily="49" charset="-122"/>
              </a:rPr>
              <a:t> </a:t>
            </a:r>
            <a:r>
              <a:rPr lang="zh-CN" altLang="en-US" b="1" dirty="0" smtClean="0">
                <a:latin typeface="Arial Black" pitchFamily="34" charset="0"/>
                <a:ea typeface="黑体" pitchFamily="49" charset="-122"/>
              </a:rPr>
              <a:t>（</a:t>
            </a:r>
            <a:r>
              <a:rPr lang="en-US" altLang="zh-CN" b="1" dirty="0" smtClean="0">
                <a:latin typeface="Arial Black" pitchFamily="34" charset="0"/>
                <a:ea typeface="黑体" pitchFamily="49" charset="-122"/>
              </a:rPr>
              <a:t>R)</a:t>
            </a:r>
            <a:endParaRPr lang="zh-CN" altLang="en-US" b="1" dirty="0"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38" name="矩形 6"/>
          <p:cNvSpPr>
            <a:spLocks noChangeArrowheads="1"/>
          </p:cNvSpPr>
          <p:nvPr/>
        </p:nvSpPr>
        <p:spPr bwMode="auto">
          <a:xfrm>
            <a:off x="1214446" y="5249795"/>
            <a:ext cx="4953000" cy="7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dirty="0">
                <a:latin typeface="Arial Black" pitchFamily="34" charset="0"/>
                <a:ea typeface="黑体" pitchFamily="49" charset="-122"/>
              </a:rPr>
              <a:t>通过大幅提高阵列规模、降低太阳能电站中逆变器的使用数量，可获得最低的平准化能源成本</a:t>
            </a:r>
            <a:r>
              <a:rPr lang="zh-CN" altLang="en-US" dirty="0" smtClean="0">
                <a:latin typeface="Arial Black" pitchFamily="34" charset="0"/>
                <a:ea typeface="黑体" pitchFamily="49" charset="-122"/>
              </a:rPr>
              <a:t>。</a:t>
            </a:r>
            <a:endParaRPr lang="en-US" altLang="zh-CN" dirty="0" smtClean="0">
              <a:latin typeface="Arial Black" pitchFamily="34" charset="0"/>
              <a:ea typeface="黑体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900" dirty="0" smtClean="0">
                <a:latin typeface="Arial Black" pitchFamily="34" charset="0"/>
                <a:ea typeface="黑体" pitchFamily="49" charset="-122"/>
              </a:rPr>
              <a:t>图片</a:t>
            </a:r>
            <a:r>
              <a:rPr lang="zh-CN" altLang="en-US" sz="900" dirty="0">
                <a:latin typeface="Arial Black" pitchFamily="34" charset="0"/>
                <a:ea typeface="黑体" pitchFamily="49" charset="-122"/>
              </a:rPr>
              <a:t>来源：福思第一太阳能</a:t>
            </a:r>
          </a:p>
        </p:txBody>
      </p:sp>
      <p:pic>
        <p:nvPicPr>
          <p:cNvPr id="39" name="Picture 3" descr="C:\Users\Administrator\Desktop\FLSR_LCOE_map_2014-600x0_620_349_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34" y="2298634"/>
            <a:ext cx="55428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450585" y="1947438"/>
            <a:ext cx="93625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1" dirty="0">
                <a:latin typeface="Arial Black" pitchFamily="34" charset="0"/>
                <a:ea typeface="黑体" pitchFamily="49" charset="-122"/>
              </a:rPr>
              <a:t>2015</a:t>
            </a:r>
            <a:r>
              <a:rPr lang="zh-CN" altLang="en-US" b="1" dirty="0">
                <a:latin typeface="Arial Black" pitchFamily="34" charset="0"/>
                <a:ea typeface="黑体" pitchFamily="49" charset="-122"/>
              </a:rPr>
              <a:t>年获得</a:t>
            </a:r>
            <a:r>
              <a:rPr lang="en-US" altLang="zh-CN" b="1" dirty="0">
                <a:latin typeface="Arial Black" pitchFamily="34" charset="0"/>
                <a:ea typeface="黑体" pitchFamily="49" charset="-122"/>
              </a:rPr>
              <a:t>TUV </a:t>
            </a:r>
            <a:r>
              <a:rPr lang="zh-CN" altLang="en-US" b="1" dirty="0">
                <a:latin typeface="Arial Black" pitchFamily="34" charset="0"/>
                <a:ea typeface="黑体" pitchFamily="49" charset="-122"/>
              </a:rPr>
              <a:t>莱茵颁发的全球第一张</a:t>
            </a:r>
            <a:r>
              <a:rPr lang="en-US" altLang="zh-CN" b="1" dirty="0">
                <a:latin typeface="Arial Black" pitchFamily="34" charset="0"/>
                <a:ea typeface="黑体" pitchFamily="49" charset="-122"/>
              </a:rPr>
              <a:t>1500V</a:t>
            </a:r>
            <a:r>
              <a:rPr lang="zh-CN" altLang="en-US" b="1" dirty="0">
                <a:latin typeface="Arial Black" pitchFamily="34" charset="0"/>
                <a:ea typeface="黑体" pitchFamily="49" charset="-122"/>
              </a:rPr>
              <a:t>最大系统电压发电系统背板证书</a:t>
            </a:r>
          </a:p>
        </p:txBody>
      </p:sp>
      <p:sp>
        <p:nvSpPr>
          <p:cNvPr id="8" name="矩形 7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928688" y="1304496"/>
            <a:ext cx="3952874" cy="33855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dirty="0" smtClean="0">
                <a:latin typeface="Arial Black" pitchFamily="34" charset="0"/>
                <a:ea typeface="黑体" pitchFamily="49" charset="-122"/>
              </a:rPr>
              <a:t>1500V</a:t>
            </a:r>
            <a:r>
              <a:rPr lang="zh-CN" altLang="en-US" dirty="0" smtClean="0">
                <a:latin typeface="Arial Black" pitchFamily="34" charset="0"/>
                <a:ea typeface="黑体" pitchFamily="49" charset="-122"/>
              </a:rPr>
              <a:t>背板</a:t>
            </a:r>
            <a:r>
              <a:rPr lang="en-US" altLang="zh-CN" dirty="0" smtClean="0">
                <a:latin typeface="Arial Black" pitchFamily="34" charset="0"/>
                <a:ea typeface="黑体" pitchFamily="49" charset="-122"/>
              </a:rPr>
              <a:t> </a:t>
            </a:r>
            <a:r>
              <a:rPr lang="zh-CN" altLang="en-US" dirty="0" smtClean="0">
                <a:latin typeface="Arial Black" pitchFamily="34" charset="0"/>
                <a:ea typeface="黑体" pitchFamily="49" charset="-122"/>
              </a:rPr>
              <a:t>相关</a:t>
            </a:r>
            <a:r>
              <a:rPr lang="zh-CN" altLang="en-US" dirty="0">
                <a:latin typeface="Arial Black" pitchFamily="34" charset="0"/>
                <a:ea typeface="黑体" pitchFamily="49" charset="-122"/>
              </a:rPr>
              <a:t>标准要求</a:t>
            </a:r>
          </a:p>
        </p:txBody>
      </p:sp>
      <p:pic>
        <p:nvPicPr>
          <p:cNvPr id="40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696516" y="1643050"/>
            <a:ext cx="905470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CN" sz="1600" b="1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  </a:t>
            </a:r>
            <a:r>
              <a:rPr lang="zh-CN" altLang="en-US" sz="1600" b="1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绝缘距离 </a:t>
            </a: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黑体" pitchFamily="49" charset="-122"/>
              </a:rPr>
              <a:t>Distances through insulation(DTI</a:t>
            </a:r>
            <a:r>
              <a:rPr lang="zh-CN" altLang="en-US" kern="0" dirty="0">
                <a:solidFill>
                  <a:sysClr val="windowText" lastClr="000000"/>
                </a:solidFill>
                <a:latin typeface="Calibri" pitchFamily="34" charset="0"/>
                <a:ea typeface="黑体" pitchFamily="49" charset="-122"/>
              </a:rPr>
              <a:t>） </a:t>
            </a:r>
            <a:r>
              <a:rPr lang="en-US" altLang="zh-CN" kern="0" dirty="0">
                <a:solidFill>
                  <a:sysClr val="windowText" lastClr="000000"/>
                </a:solidFill>
                <a:latin typeface="Calibri" pitchFamily="34" charset="0"/>
                <a:ea typeface="黑体" pitchFamily="49" charset="-122"/>
              </a:rPr>
              <a:t>(IEC 61730-1 ed.2 Draft)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黑体" pitchFamily="49" charset="-122"/>
            </a:endParaRPr>
          </a:p>
        </p:txBody>
      </p:sp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1083470" y="2428874"/>
          <a:ext cx="7286761" cy="928688"/>
        </p:xfrm>
        <a:graphic>
          <a:graphicData uri="http://schemas.openxmlformats.org/drawingml/2006/table">
            <a:tbl>
              <a:tblPr/>
              <a:tblGrid>
                <a:gridCol w="1124801"/>
                <a:gridCol w="880280"/>
                <a:gridCol w="880280"/>
                <a:gridCol w="880280"/>
                <a:gridCol w="880280"/>
                <a:gridCol w="880280"/>
                <a:gridCol w="880280"/>
                <a:gridCol w="880280"/>
              </a:tblGrid>
              <a:tr h="50006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DC Voltage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150V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300V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600V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1000V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1500V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Thickness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10µm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10µm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10µm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10µm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60µm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150µm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MS PGothic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300µm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矩形 20"/>
          <p:cNvSpPr>
            <a:spLocks noChangeArrowheads="1"/>
          </p:cNvSpPr>
          <p:nvPr/>
        </p:nvSpPr>
        <p:spPr bwMode="auto">
          <a:xfrm>
            <a:off x="928688" y="3519074"/>
            <a:ext cx="481894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 绝缘距离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(DTI )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测试方法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 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（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IEC62788 draft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）</a:t>
            </a:r>
          </a:p>
        </p:txBody>
      </p:sp>
      <p:pic>
        <p:nvPicPr>
          <p:cNvPr id="45" name="Grafi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80" y="3929066"/>
            <a:ext cx="571486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矩形 22"/>
          <p:cNvSpPr>
            <a:spLocks noChangeArrowheads="1"/>
          </p:cNvSpPr>
          <p:nvPr/>
        </p:nvSpPr>
        <p:spPr bwMode="auto">
          <a:xfrm>
            <a:off x="2786064" y="5786456"/>
            <a:ext cx="3348994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ysClr val="windowText" lastClr="000000"/>
                </a:solidFill>
                <a:latin typeface="Calibri" pitchFamily="34" charset="0"/>
                <a:ea typeface="黑体" pitchFamily="49" charset="-122"/>
              </a:rPr>
              <a:t>Test specimen before and after lamination</a:t>
            </a:r>
            <a:endParaRPr lang="zh-CN" altLang="en-US" sz="1400" b="1" kern="0" dirty="0">
              <a:solidFill>
                <a:sysClr val="windowText" lastClr="000000"/>
              </a:solidFill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47" name="矩形 8"/>
          <p:cNvSpPr>
            <a:spLocks noChangeArrowheads="1"/>
          </p:cNvSpPr>
          <p:nvPr/>
        </p:nvSpPr>
        <p:spPr bwMode="auto">
          <a:xfrm>
            <a:off x="1310483" y="5232622"/>
            <a:ext cx="107143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altLang="zh-CN" sz="1200">
                <a:latin typeface="Calibri" pitchFamily="34" charset="0"/>
                <a:ea typeface="黑体" pitchFamily="49" charset="-122"/>
              </a:rPr>
              <a:t>Φ</a:t>
            </a:r>
            <a:r>
              <a:rPr lang="en-US" altLang="zh-CN" sz="1200">
                <a:latin typeface="Calibri" pitchFamily="34" charset="0"/>
                <a:ea typeface="黑体" pitchFamily="49" charset="-122"/>
              </a:rPr>
              <a:t> 0.8mm</a:t>
            </a:r>
            <a:endParaRPr lang="zh-CN" altLang="en-US" sz="1200"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48" name="矩形 3"/>
          <p:cNvSpPr>
            <a:spLocks noChangeArrowheads="1"/>
          </p:cNvSpPr>
          <p:nvPr/>
        </p:nvSpPr>
        <p:spPr bwMode="auto">
          <a:xfrm>
            <a:off x="880566" y="2019295"/>
            <a:ext cx="8715904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 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要求测定层压后的绝缘距离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DTI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，对于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1500V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背板，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DTI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必须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&gt;300</a:t>
            </a:r>
            <a:r>
              <a:rPr lang="en-US" sz="1600" kern="0" dirty="0">
                <a:solidFill>
                  <a:sysClr val="windowText" lastClr="000000"/>
                </a:solidFill>
                <a:latin typeface="Calibri" pitchFamily="34" charset="0"/>
                <a:ea typeface="黑体" pitchFamily="49" charset="-122"/>
              </a:rPr>
              <a:t> µm</a:t>
            </a:r>
            <a:endParaRPr lang="zh-CN" altLang="en-US" kern="0" dirty="0">
              <a:solidFill>
                <a:sysClr val="windowText" lastClr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/>
          <p:cNvGrpSpPr>
            <a:grpSpLocks/>
          </p:cNvGrpSpPr>
          <p:nvPr/>
        </p:nvGrpSpPr>
        <p:grpSpPr bwMode="auto">
          <a:xfrm>
            <a:off x="810024" y="4071938"/>
            <a:ext cx="2500577" cy="2286000"/>
            <a:chOff x="1023910" y="4343315"/>
            <a:chExt cx="2500330" cy="194001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3910" y="4343315"/>
              <a:ext cx="2500330" cy="194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直接箭头连接符 15"/>
            <p:cNvCxnSpPr/>
            <p:nvPr/>
          </p:nvCxnSpPr>
          <p:spPr>
            <a:xfrm rot="5400000">
              <a:off x="2237886" y="4642027"/>
              <a:ext cx="285613" cy="343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5"/>
            <p:cNvSpPr>
              <a:spLocks noChangeArrowheads="1"/>
            </p:cNvSpPr>
            <p:nvPr/>
          </p:nvSpPr>
          <p:spPr bwMode="auto">
            <a:xfrm>
              <a:off x="2524108" y="4357694"/>
              <a:ext cx="819374" cy="2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182</a:t>
              </a:r>
              <a:r>
                <a:rPr lang="el-GR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 μ</a:t>
              </a: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m</a:t>
              </a:r>
              <a:endParaRPr lang="zh-CN" altLang="en-US">
                <a:solidFill>
                  <a:srgbClr val="FF0000"/>
                </a:solidFill>
                <a:latin typeface="Calibri" pitchFamily="34" charset="0"/>
                <a:ea typeface="黑体" pitchFamily="49" charset="-122"/>
              </a:endParaRPr>
            </a:p>
          </p:txBody>
        </p:sp>
      </p:grpSp>
      <p:grpSp>
        <p:nvGrpSpPr>
          <p:cNvPr id="3" name="组合 27"/>
          <p:cNvGrpSpPr>
            <a:grpSpLocks/>
          </p:cNvGrpSpPr>
          <p:nvPr/>
        </p:nvGrpSpPr>
        <p:grpSpPr bwMode="auto">
          <a:xfrm>
            <a:off x="3738829" y="2357438"/>
            <a:ext cx="2500577" cy="1500188"/>
            <a:chOff x="4095744" y="2143114"/>
            <a:chExt cx="2428892" cy="185739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5744" y="2143116"/>
              <a:ext cx="2428892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矩形 20"/>
            <p:cNvSpPr>
              <a:spLocks noChangeArrowheads="1"/>
            </p:cNvSpPr>
            <p:nvPr/>
          </p:nvSpPr>
          <p:spPr bwMode="auto">
            <a:xfrm>
              <a:off x="5167314" y="2643182"/>
              <a:ext cx="795963" cy="419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321 </a:t>
              </a:r>
              <a:r>
                <a:rPr lang="el-GR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μ</a:t>
              </a: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m</a:t>
              </a:r>
              <a:endParaRPr lang="zh-CN" altLang="en-US">
                <a:solidFill>
                  <a:srgbClr val="FF0000"/>
                </a:solidFill>
                <a:latin typeface="Calibri" pitchFamily="34" charset="0"/>
                <a:ea typeface="黑体" pitchFamily="49" charset="-122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rot="5400000">
              <a:off x="4096587" y="2999234"/>
              <a:ext cx="1713909" cy="167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3738827" y="4143378"/>
            <a:ext cx="2428346" cy="2214563"/>
            <a:chOff x="4095744" y="4315661"/>
            <a:chExt cx="2428892" cy="1796959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10168" r="2856" b="7925"/>
            <a:stretch>
              <a:fillRect/>
            </a:stretch>
          </p:blipFill>
          <p:spPr bwMode="auto">
            <a:xfrm>
              <a:off x="4095744" y="4315661"/>
              <a:ext cx="2428892" cy="17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直接箭头连接符 23"/>
            <p:cNvCxnSpPr/>
            <p:nvPr/>
          </p:nvCxnSpPr>
          <p:spPr>
            <a:xfrm rot="5400000">
              <a:off x="4703354" y="4678057"/>
              <a:ext cx="499799" cy="172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5"/>
            <p:cNvSpPr>
              <a:spLocks noChangeArrowheads="1"/>
            </p:cNvSpPr>
            <p:nvPr/>
          </p:nvSpPr>
          <p:spPr bwMode="auto">
            <a:xfrm>
              <a:off x="5095876" y="4572008"/>
              <a:ext cx="1071570" cy="27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340 </a:t>
              </a:r>
              <a:r>
                <a:rPr lang="el-GR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μ</a:t>
              </a: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m</a:t>
              </a:r>
              <a:endParaRPr lang="zh-CN" altLang="en-US">
                <a:solidFill>
                  <a:srgbClr val="FF0000"/>
                </a:solidFill>
                <a:latin typeface="Calibri" pitchFamily="34" charset="0"/>
                <a:ea typeface="黑体" pitchFamily="49" charset="-122"/>
              </a:endParaRPr>
            </a:p>
          </p:txBody>
        </p:sp>
      </p:grpSp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880535" y="2357441"/>
            <a:ext cx="2428763" cy="1500187"/>
            <a:chOff x="1023910" y="2143116"/>
            <a:chExt cx="2500330" cy="1857388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3910" y="2143116"/>
              <a:ext cx="2500330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直接箭头连接符 27"/>
            <p:cNvCxnSpPr/>
            <p:nvPr/>
          </p:nvCxnSpPr>
          <p:spPr>
            <a:xfrm rot="5400000">
              <a:off x="1560380" y="3035546"/>
              <a:ext cx="1641185" cy="177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6"/>
            <p:cNvSpPr>
              <a:spLocks noChangeArrowheads="1"/>
            </p:cNvSpPr>
            <p:nvPr/>
          </p:nvSpPr>
          <p:spPr bwMode="auto">
            <a:xfrm>
              <a:off x="2524107" y="2714620"/>
              <a:ext cx="843601" cy="419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295 </a:t>
              </a:r>
              <a:r>
                <a:rPr lang="el-GR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μ</a:t>
              </a:r>
              <a:r>
                <a:rPr lang="en-US" altLang="zh-CN">
                  <a:solidFill>
                    <a:srgbClr val="FF0000"/>
                  </a:solidFill>
                  <a:latin typeface="Calibri" pitchFamily="34" charset="0"/>
                  <a:ea typeface="黑体" pitchFamily="49" charset="-122"/>
                </a:rPr>
                <a:t>m</a:t>
              </a:r>
              <a:endParaRPr lang="zh-CN" altLang="en-US">
                <a:solidFill>
                  <a:srgbClr val="FF0000"/>
                </a:solidFill>
                <a:latin typeface="Calibri" pitchFamily="34" charset="0"/>
                <a:ea typeface="黑体" pitchFamily="49" charset="-122"/>
              </a:endParaRPr>
            </a:p>
          </p:txBody>
        </p:sp>
      </p:grpSp>
      <p:graphicFrame>
        <p:nvGraphicFramePr>
          <p:cNvPr id="30" name="图表 29"/>
          <p:cNvGraphicFramePr/>
          <p:nvPr/>
        </p:nvGraphicFramePr>
        <p:xfrm>
          <a:off x="6310323" y="1785926"/>
          <a:ext cx="359567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851298" y="1662102"/>
            <a:ext cx="7042546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CN" sz="1600" b="1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  </a:t>
            </a:r>
            <a:r>
              <a:rPr lang="zh-CN" altLang="en-US" sz="1600" b="1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绝缘距离 </a:t>
            </a:r>
            <a:r>
              <a:rPr lang="en-US" altLang="zh-CN" sz="1600" b="1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(DTI)</a:t>
            </a:r>
            <a:r>
              <a:rPr lang="zh-CN" altLang="en-US" sz="1600" b="1" kern="0" dirty="0">
                <a:solidFill>
                  <a:sysClr val="windowText" lastClr="000000"/>
                </a:solidFill>
                <a:latin typeface="Arial Black" pitchFamily="34" charset="0"/>
                <a:ea typeface="黑体" pitchFamily="49" charset="-122"/>
              </a:rPr>
              <a:t>验证</a:t>
            </a:r>
            <a:endParaRPr lang="zh-CN" altLang="en-US" kern="0" dirty="0">
              <a:solidFill>
                <a:sysClr val="windowText" lastClr="000000"/>
              </a:solidFill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32" name="矩形 8"/>
          <p:cNvSpPr>
            <a:spLocks noChangeArrowheads="1"/>
          </p:cNvSpPr>
          <p:nvPr/>
        </p:nvSpPr>
        <p:spPr bwMode="auto">
          <a:xfrm>
            <a:off x="1547814" y="2000253"/>
            <a:ext cx="12928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400">
                <a:latin typeface="Calibri" pitchFamily="34" charset="0"/>
                <a:ea typeface="黑体" pitchFamily="49" charset="-122"/>
              </a:rPr>
              <a:t>PET/PET/E-Film</a:t>
            </a:r>
          </a:p>
        </p:txBody>
      </p:sp>
      <p:sp>
        <p:nvSpPr>
          <p:cNvPr id="33" name="矩形 21"/>
          <p:cNvSpPr>
            <a:spLocks noChangeArrowheads="1"/>
          </p:cNvSpPr>
          <p:nvPr/>
        </p:nvSpPr>
        <p:spPr bwMode="auto">
          <a:xfrm>
            <a:off x="3524241" y="1785928"/>
            <a:ext cx="264534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400" b="1" dirty="0" err="1" smtClean="0">
                <a:latin typeface="Calibri" pitchFamily="34" charset="0"/>
                <a:ea typeface="黑体" pitchFamily="49" charset="-122"/>
              </a:rPr>
              <a:t>KPf</a:t>
            </a:r>
            <a:r>
              <a:rPr lang="en-US" altLang="zh-CN" sz="1400" b="1" dirty="0" smtClean="0">
                <a:latin typeface="Calibri" pitchFamily="34" charset="0"/>
                <a:ea typeface="黑体" pitchFamily="49" charset="-122"/>
              </a:rPr>
              <a:t> (R)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400" dirty="0" smtClean="0">
                <a:latin typeface="Calibri" pitchFamily="34" charset="0"/>
                <a:ea typeface="黑体" pitchFamily="49" charset="-122"/>
              </a:rPr>
              <a:t>PVDF/PET/Fluorine-skin </a:t>
            </a:r>
            <a:r>
              <a:rPr lang="en-US" altLang="zh-CN" sz="1400" dirty="0">
                <a:latin typeface="Calibri" pitchFamily="34" charset="0"/>
                <a:ea typeface="黑体" pitchFamily="49" charset="-122"/>
              </a:rPr>
              <a:t>film (PPF)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1160861" y="4500563"/>
            <a:ext cx="2285603" cy="500062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zh-CN" altLang="en-US"/>
          </a:p>
        </p:txBody>
      </p:sp>
      <p:sp>
        <p:nvSpPr>
          <p:cNvPr id="35" name="矩形 31"/>
          <p:cNvSpPr>
            <a:spLocks noChangeArrowheads="1"/>
          </p:cNvSpPr>
          <p:nvPr/>
        </p:nvSpPr>
        <p:spPr bwMode="auto">
          <a:xfrm>
            <a:off x="6310322" y="4310426"/>
            <a:ext cx="3714750" cy="16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dirty="0">
                <a:latin typeface="Calibri" pitchFamily="34" charset="0"/>
                <a:ea typeface="黑体" pitchFamily="49" charset="-122"/>
              </a:rPr>
              <a:t>对于热塑性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E</a:t>
            </a:r>
            <a:r>
              <a:rPr lang="zh-CN" altLang="en-US" dirty="0">
                <a:latin typeface="Calibri" pitchFamily="34" charset="0"/>
                <a:ea typeface="黑体" pitchFamily="49" charset="-122"/>
              </a:rPr>
              <a:t>膜，当组件层压后，焊带会穿透或渗透入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E</a:t>
            </a:r>
            <a:r>
              <a:rPr lang="zh-CN" altLang="en-US" dirty="0">
                <a:latin typeface="Calibri" pitchFamily="34" charset="0"/>
                <a:ea typeface="黑体" pitchFamily="49" charset="-122"/>
              </a:rPr>
              <a:t>膜，从而背板的绝缘距离减少</a:t>
            </a:r>
            <a:endParaRPr lang="en-US" altLang="zh-CN" dirty="0">
              <a:latin typeface="Calibri" pitchFamily="34" charset="0"/>
              <a:ea typeface="黑体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dirty="0">
                <a:latin typeface="Calibri" pitchFamily="34" charset="0"/>
                <a:ea typeface="黑体" pitchFamily="49" charset="-122"/>
              </a:rPr>
              <a:t>如果绝缘距离减少，作为绝缘功能的背板，其击穿电压和局放电压均会恶化</a:t>
            </a:r>
            <a:endParaRPr lang="en-US" altLang="zh-CN" dirty="0"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36" name="矩形 37"/>
          <p:cNvSpPr>
            <a:spLocks noChangeArrowheads="1"/>
          </p:cNvSpPr>
          <p:nvPr/>
        </p:nvSpPr>
        <p:spPr bwMode="auto">
          <a:xfrm>
            <a:off x="6310322" y="1478151"/>
            <a:ext cx="124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400" dirty="0">
                <a:latin typeface="Calibri" pitchFamily="34" charset="0"/>
                <a:ea typeface="黑体" pitchFamily="49" charset="-122"/>
              </a:rPr>
              <a:t>Thickness(</a:t>
            </a:r>
            <a:r>
              <a:rPr lang="el-GR" altLang="zh-CN" sz="1400" dirty="0">
                <a:latin typeface="Calibri" pitchFamily="34" charset="0"/>
                <a:ea typeface="黑体" pitchFamily="49" charset="-122"/>
              </a:rPr>
              <a:t>μ</a:t>
            </a:r>
            <a:r>
              <a:rPr lang="en-US" altLang="zh-CN" sz="1400" dirty="0">
                <a:latin typeface="Calibri" pitchFamily="34" charset="0"/>
                <a:ea typeface="黑体" pitchFamily="49" charset="-122"/>
              </a:rPr>
              <a:t>m)</a:t>
            </a:r>
          </a:p>
        </p:txBody>
      </p:sp>
      <p:sp>
        <p:nvSpPr>
          <p:cNvPr id="37" name="TextBox 29"/>
          <p:cNvSpPr txBox="1">
            <a:spLocks noChangeArrowheads="1"/>
          </p:cNvSpPr>
          <p:nvPr/>
        </p:nvSpPr>
        <p:spPr bwMode="auto">
          <a:xfrm>
            <a:off x="773906" y="6488116"/>
            <a:ext cx="348257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400">
                <a:latin typeface="Arial Black" pitchFamily="34" charset="0"/>
                <a:ea typeface="黑体" pitchFamily="49" charset="-122"/>
              </a:rPr>
              <a:t>层压条件：</a:t>
            </a:r>
            <a:r>
              <a:rPr lang="en-US" altLang="zh-CN" sz="1400">
                <a:latin typeface="Arial Black" pitchFamily="34" charset="0"/>
                <a:ea typeface="黑体" pitchFamily="49" charset="-122"/>
              </a:rPr>
              <a:t>145</a:t>
            </a:r>
            <a:r>
              <a:rPr lang="zh-CN" altLang="en-US" sz="1400">
                <a:latin typeface="Arial Black" pitchFamily="34" charset="0"/>
                <a:ea typeface="黑体" pitchFamily="49" charset="-122"/>
              </a:rPr>
              <a:t>℃，</a:t>
            </a:r>
            <a:r>
              <a:rPr lang="en-US" altLang="zh-CN" sz="1400">
                <a:latin typeface="Arial Black" pitchFamily="34" charset="0"/>
                <a:ea typeface="黑体" pitchFamily="49" charset="-122"/>
              </a:rPr>
              <a:t>15min</a:t>
            </a:r>
            <a:endParaRPr lang="zh-CN" altLang="en-US" sz="1400"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38" name="文本框 1"/>
          <p:cNvSpPr txBox="1">
            <a:spLocks noChangeArrowheads="1"/>
          </p:cNvSpPr>
          <p:nvPr/>
        </p:nvSpPr>
        <p:spPr bwMode="auto">
          <a:xfrm>
            <a:off x="6810389" y="3786192"/>
            <a:ext cx="13573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1200" b="1" dirty="0" smtClean="0">
                <a:latin typeface="Calibri" pitchFamily="34" charset="0"/>
              </a:rPr>
              <a:t>PET/PET/E-film</a:t>
            </a:r>
            <a:endParaRPr lang="en-US" altLang="zh-CN" sz="1200" b="1" dirty="0">
              <a:latin typeface="Calibri" pitchFamily="34" charset="0"/>
            </a:endParaRPr>
          </a:p>
        </p:txBody>
      </p:sp>
      <p:sp>
        <p:nvSpPr>
          <p:cNvPr id="39" name="文本框 1"/>
          <p:cNvSpPr txBox="1">
            <a:spLocks noChangeArrowheads="1"/>
          </p:cNvSpPr>
          <p:nvPr/>
        </p:nvSpPr>
        <p:spPr bwMode="auto">
          <a:xfrm>
            <a:off x="8524901" y="3786192"/>
            <a:ext cx="8684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1400" dirty="0" err="1" smtClean="0">
                <a:latin typeface="Calibri" pitchFamily="34" charset="0"/>
              </a:rPr>
              <a:t>KPf</a:t>
            </a:r>
            <a:r>
              <a:rPr lang="en-US" altLang="zh-CN" sz="1400" dirty="0" smtClean="0">
                <a:latin typeface="Calibri" pitchFamily="34" charset="0"/>
              </a:rPr>
              <a:t> (R )</a:t>
            </a:r>
            <a:endParaRPr lang="en-US" altLang="zh-CN" sz="1400" dirty="0">
              <a:latin typeface="Calibri" pitchFamily="34" charset="0"/>
            </a:endParaRPr>
          </a:p>
        </p:txBody>
      </p:sp>
      <p:pic>
        <p:nvPicPr>
          <p:cNvPr id="40" name="Picture 6" descr="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928688" y="1304496"/>
            <a:ext cx="3952874" cy="33855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dirty="0" smtClean="0">
                <a:latin typeface="Arial Black" pitchFamily="34" charset="0"/>
                <a:ea typeface="黑体" pitchFamily="49" charset="-122"/>
              </a:rPr>
              <a:t>1500V</a:t>
            </a:r>
            <a:r>
              <a:rPr lang="zh-CN" altLang="en-US" dirty="0" smtClean="0">
                <a:latin typeface="Arial Black" pitchFamily="34" charset="0"/>
                <a:ea typeface="黑体" pitchFamily="49" charset="-122"/>
              </a:rPr>
              <a:t>背板</a:t>
            </a:r>
            <a:r>
              <a:rPr lang="en-US" altLang="zh-CN" dirty="0" smtClean="0">
                <a:latin typeface="Arial Black" pitchFamily="34" charset="0"/>
                <a:ea typeface="黑体" pitchFamily="49" charset="-122"/>
              </a:rPr>
              <a:t> </a:t>
            </a:r>
            <a:r>
              <a:rPr lang="zh-CN" altLang="en-US" dirty="0" smtClean="0">
                <a:latin typeface="Arial Black" pitchFamily="34" charset="0"/>
                <a:ea typeface="黑体" pitchFamily="49" charset="-122"/>
              </a:rPr>
              <a:t>相关</a:t>
            </a:r>
            <a:r>
              <a:rPr lang="zh-CN" altLang="en-US" dirty="0">
                <a:latin typeface="Arial Black" pitchFamily="34" charset="0"/>
                <a:ea typeface="黑体" pitchFamily="49" charset="-122"/>
              </a:rPr>
              <a:t>标准要求</a:t>
            </a:r>
          </a:p>
        </p:txBody>
      </p:sp>
      <p:sp>
        <p:nvSpPr>
          <p:cNvPr id="43" name="矩形 42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75"/>
          <p:cNvSpPr txBox="1">
            <a:spLocks noChangeArrowheads="1"/>
          </p:cNvSpPr>
          <p:nvPr/>
        </p:nvSpPr>
        <p:spPr bwMode="auto">
          <a:xfrm>
            <a:off x="595048" y="1661686"/>
            <a:ext cx="6358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b="1" dirty="0">
                <a:latin typeface="Arial Black" pitchFamily="34" charset="0"/>
                <a:ea typeface="黑体" pitchFamily="49" charset="-122"/>
              </a:rPr>
              <a:t>  Comparative Tracking Index(CTI)</a:t>
            </a:r>
            <a:r>
              <a:rPr lang="zh-CN" altLang="en-US" b="1" dirty="0">
                <a:latin typeface="Arial Black" pitchFamily="34" charset="0"/>
                <a:ea typeface="黑体" pitchFamily="49" charset="-122"/>
              </a:rPr>
              <a:t>要求</a:t>
            </a:r>
          </a:p>
        </p:txBody>
      </p:sp>
      <p:sp>
        <p:nvSpPr>
          <p:cNvPr id="49155" name="TextBox 7"/>
          <p:cNvSpPr txBox="1">
            <a:spLocks noChangeArrowheads="1"/>
          </p:cNvSpPr>
          <p:nvPr/>
        </p:nvSpPr>
        <p:spPr bwMode="auto">
          <a:xfrm>
            <a:off x="24079" y="5929316"/>
            <a:ext cx="1000058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400">
                <a:latin typeface="Arial Black" pitchFamily="34" charset="0"/>
                <a:ea typeface="黑体" pitchFamily="49" charset="-122"/>
              </a:rPr>
              <a:t>对于系统电压</a:t>
            </a:r>
            <a:r>
              <a:rPr lang="en-US" altLang="zh-CN" sz="1400">
                <a:latin typeface="Arial Black" pitchFamily="34" charset="0"/>
                <a:ea typeface="黑体" pitchFamily="49" charset="-122"/>
              </a:rPr>
              <a:t>1500V</a:t>
            </a:r>
            <a:r>
              <a:rPr lang="zh-CN" altLang="en-US" sz="1400">
                <a:latin typeface="Arial Black" pitchFamily="34" charset="0"/>
                <a:ea typeface="黑体" pitchFamily="49" charset="-122"/>
              </a:rPr>
              <a:t>，可以通过提高背板的</a:t>
            </a:r>
            <a:r>
              <a:rPr lang="en-US" altLang="zh-CN" sz="1400">
                <a:latin typeface="Arial Black" pitchFamily="34" charset="0"/>
                <a:ea typeface="黑体" pitchFamily="49" charset="-122"/>
              </a:rPr>
              <a:t>CTI</a:t>
            </a:r>
            <a:r>
              <a:rPr lang="zh-CN" altLang="en-US" sz="1400">
                <a:latin typeface="Arial Black" pitchFamily="34" charset="0"/>
                <a:ea typeface="黑体" pitchFamily="49" charset="-122"/>
              </a:rPr>
              <a:t>，减少组件带电体到边缘的绝缘距离，从而降低组件的总体成本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666479" y="2143127"/>
          <a:ext cx="5001154" cy="1357313"/>
        </p:xfrm>
        <a:graphic>
          <a:graphicData uri="http://schemas.openxmlformats.org/drawingml/2006/table">
            <a:tbl>
              <a:tblPr/>
              <a:tblGrid>
                <a:gridCol w="2424801"/>
                <a:gridCol w="2576353"/>
              </a:tblGrid>
              <a:tr h="261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 Group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CTI Grade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 Group I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CTI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≥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 Group II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≤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CTI &lt; 600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 Group IIIa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≤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CTI &lt; 400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 Group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IIIb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≤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CTI &lt; 175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76" name="TextBox 8"/>
          <p:cNvSpPr txBox="1">
            <a:spLocks noChangeArrowheads="1"/>
          </p:cNvSpPr>
          <p:nvPr/>
        </p:nvSpPr>
        <p:spPr bwMode="auto">
          <a:xfrm>
            <a:off x="1023276" y="1906581"/>
            <a:ext cx="27155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p"/>
            </a:pPr>
            <a:r>
              <a:rPr lang="zh-CN" altLang="en-US" sz="1400" dirty="0">
                <a:latin typeface="Arial Black" pitchFamily="34" charset="0"/>
                <a:ea typeface="黑体" pitchFamily="49" charset="-122"/>
              </a:rPr>
              <a:t> 绝缘材料</a:t>
            </a:r>
            <a:r>
              <a:rPr lang="en-US" altLang="zh-CN" sz="1400" dirty="0">
                <a:latin typeface="Arial Black" pitchFamily="34" charset="0"/>
                <a:ea typeface="黑体" pitchFamily="49" charset="-122"/>
              </a:rPr>
              <a:t>CTI</a:t>
            </a:r>
            <a:r>
              <a:rPr lang="zh-CN" altLang="en-US" sz="1400" dirty="0">
                <a:latin typeface="Arial Black" pitchFamily="34" charset="0"/>
                <a:ea typeface="黑体" pitchFamily="49" charset="-122"/>
              </a:rPr>
              <a:t>分类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95049" y="3927478"/>
          <a:ext cx="8930875" cy="1879601"/>
        </p:xfrm>
        <a:graphic>
          <a:graphicData uri="http://schemas.openxmlformats.org/drawingml/2006/table">
            <a:tbl>
              <a:tblPr/>
              <a:tblGrid>
                <a:gridCol w="975638"/>
                <a:gridCol w="432156"/>
                <a:gridCol w="249482"/>
                <a:gridCol w="249482"/>
                <a:gridCol w="249482"/>
                <a:gridCol w="249482"/>
                <a:gridCol w="240571"/>
                <a:gridCol w="240571"/>
                <a:gridCol w="240571"/>
                <a:gridCol w="240571"/>
                <a:gridCol w="237603"/>
                <a:gridCol w="240571"/>
                <a:gridCol w="240571"/>
                <a:gridCol w="240571"/>
                <a:gridCol w="240571"/>
                <a:gridCol w="240571"/>
                <a:gridCol w="240571"/>
                <a:gridCol w="308885"/>
                <a:gridCol w="213843"/>
                <a:gridCol w="320763"/>
                <a:gridCol w="320763"/>
                <a:gridCol w="308885"/>
                <a:gridCol w="261364"/>
                <a:gridCol w="311854"/>
                <a:gridCol w="311854"/>
                <a:gridCol w="311854"/>
                <a:gridCol w="276213"/>
                <a:gridCol w="311854"/>
                <a:gridCol w="311854"/>
                <a:gridCol w="311854"/>
              </a:tblGrid>
              <a:tr h="1925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Between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pollution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  <a:ea typeface="Batang" pitchFamily="18" charset="-127"/>
                      </a:endParaRPr>
                    </a:p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degree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Batang" pitchFamily="18" charset="-127"/>
                      </a:endParaRPr>
                    </a:p>
                  </a:txBody>
                  <a:tcPr marL="6694" marR="6694" marT="67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8"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Distances in mm </a:t>
                      </a:r>
                    </a:p>
                  </a:txBody>
                  <a:tcPr marL="6694" marR="6694" marT="67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229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&lt;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35 V DC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latin typeface="Calibri" pitchFamily="34" charset="0"/>
                        <a:ea typeface="Batang" pitchFamily="18" charset="-127"/>
                      </a:endParaRP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100 V DC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150 V DC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300 V DC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600 V DC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1000 V DC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1500 V DC</a:t>
                      </a:r>
                      <a:r>
                        <a:rPr lang="en-US" sz="1000" b="0" i="0" u="none" strike="noStrike" baseline="30000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</a:t>
                      </a:r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925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Material group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cl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cr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cl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cr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cl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cr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cl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cr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cl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cr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cl</a:t>
                      </a:r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cr</a:t>
                      </a:r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925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III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1a) Live parts and outer accessible surfaces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ea typeface="Batang" pitchFamily="18" charset="-127"/>
                      </a:endParaRP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0.5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1.5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0.5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0.6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5.5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8.0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3,4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14.0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6.4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19.4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10.4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9232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0.5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1.2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1.7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2.8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1.6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2.2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3.1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4.2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6.0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6.1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8.6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12.0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10.0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14.2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20.0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15.0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20.8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30.0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2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0.8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3.8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3.6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4.0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4.4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3.9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4.3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4.9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7.5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8.5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9.4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15.2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17.1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19.1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25.0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28.0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32.0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37.7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41.7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47.1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2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1b) Thickness in thin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layers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Batang" pitchFamily="18" charset="-127"/>
                      </a:endParaRP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　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-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0.01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0.01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　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0.01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0.01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0.06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　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0.15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ea typeface="Batang" pitchFamily="18" charset="-127"/>
                        </a:rPr>
                        <a:t>0.30 </a:t>
                      </a:r>
                    </a:p>
                  </a:txBody>
                  <a:tcPr marL="6694" marR="6694" marT="6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78" name="矩形 13"/>
          <p:cNvSpPr>
            <a:spLocks noChangeArrowheads="1"/>
          </p:cNvSpPr>
          <p:nvPr/>
        </p:nvSpPr>
        <p:spPr bwMode="auto">
          <a:xfrm>
            <a:off x="952766" y="3508379"/>
            <a:ext cx="881049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p"/>
            </a:pPr>
            <a:r>
              <a:rPr lang="en-US" altLang="zh-CN" sz="1200" dirty="0">
                <a:latin typeface="Arial Black" pitchFamily="34" charset="0"/>
                <a:ea typeface="黑体" pitchFamily="49" charset="-122"/>
              </a:rPr>
              <a:t> Distances through insulation, </a:t>
            </a:r>
            <a:r>
              <a:rPr lang="en-US" altLang="zh-CN" sz="1200" dirty="0" err="1">
                <a:latin typeface="Arial Black" pitchFamily="34" charset="0"/>
                <a:ea typeface="黑体" pitchFamily="49" charset="-122"/>
              </a:rPr>
              <a:t>creepage</a:t>
            </a:r>
            <a:r>
              <a:rPr lang="en-US" altLang="zh-CN" sz="1200" dirty="0">
                <a:latin typeface="Arial Black" pitchFamily="34" charset="0"/>
                <a:ea typeface="黑体" pitchFamily="49" charset="-122"/>
              </a:rPr>
              <a:t> distances (</a:t>
            </a:r>
            <a:r>
              <a:rPr lang="en-US" altLang="zh-CN" sz="1200" dirty="0" err="1">
                <a:latin typeface="Arial Black" pitchFamily="34" charset="0"/>
                <a:ea typeface="黑体" pitchFamily="49" charset="-122"/>
              </a:rPr>
              <a:t>cr</a:t>
            </a:r>
            <a:r>
              <a:rPr lang="en-US" altLang="zh-CN" sz="1200" dirty="0">
                <a:latin typeface="Arial Black" pitchFamily="34" charset="0"/>
                <a:ea typeface="黑体" pitchFamily="49" charset="-122"/>
              </a:rPr>
              <a:t>) and clearances (</a:t>
            </a:r>
            <a:r>
              <a:rPr lang="en-US" altLang="zh-CN" sz="1200" dirty="0" err="1">
                <a:latin typeface="Arial Black" pitchFamily="34" charset="0"/>
                <a:ea typeface="黑体" pitchFamily="49" charset="-122"/>
              </a:rPr>
              <a:t>cl</a:t>
            </a:r>
            <a:r>
              <a:rPr lang="en-US" altLang="zh-CN" sz="1200" dirty="0">
                <a:latin typeface="Arial Black" pitchFamily="34" charset="0"/>
                <a:ea typeface="黑体" pitchFamily="49" charset="-122"/>
              </a:rPr>
              <a:t>) for Class II Modules </a:t>
            </a:r>
            <a:r>
              <a:rPr lang="zh-CN" altLang="en-US" sz="1200" dirty="0">
                <a:latin typeface="Arial Black" pitchFamily="34" charset="0"/>
                <a:ea typeface="黑体" pitchFamily="49" charset="-122"/>
              </a:rPr>
              <a:t>（</a:t>
            </a:r>
            <a:r>
              <a:rPr lang="en-US" altLang="zh-CN" sz="1200" b="1" dirty="0">
                <a:latin typeface="Arial Black" pitchFamily="34" charset="0"/>
                <a:ea typeface="黑体" pitchFamily="49" charset="-122"/>
              </a:rPr>
              <a:t>IEC61730-1 ed2</a:t>
            </a:r>
            <a:r>
              <a:rPr lang="zh-CN" altLang="en-US" sz="1400" dirty="0">
                <a:latin typeface="Arial Black" pitchFamily="34" charset="0"/>
                <a:ea typeface="黑体" pitchFamily="49" charset="-122"/>
              </a:rPr>
              <a:t>）</a:t>
            </a:r>
          </a:p>
        </p:txBody>
      </p:sp>
      <p:pic>
        <p:nvPicPr>
          <p:cNvPr id="12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928688" y="1375934"/>
            <a:ext cx="3952874" cy="33855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dirty="0" smtClean="0">
                <a:latin typeface="Arial Black" pitchFamily="34" charset="0"/>
                <a:ea typeface="黑体" pitchFamily="49" charset="-122"/>
              </a:rPr>
              <a:t>1500V</a:t>
            </a:r>
            <a:r>
              <a:rPr lang="zh-CN" altLang="en-US" dirty="0" smtClean="0">
                <a:latin typeface="Arial Black" pitchFamily="34" charset="0"/>
                <a:ea typeface="黑体" pitchFamily="49" charset="-122"/>
              </a:rPr>
              <a:t>背板</a:t>
            </a:r>
            <a:r>
              <a:rPr lang="en-US" altLang="zh-CN" dirty="0" smtClean="0">
                <a:latin typeface="Arial Black" pitchFamily="34" charset="0"/>
                <a:ea typeface="黑体" pitchFamily="49" charset="-122"/>
              </a:rPr>
              <a:t> </a:t>
            </a:r>
            <a:r>
              <a:rPr lang="zh-CN" altLang="en-US" dirty="0" smtClean="0">
                <a:latin typeface="Arial Black" pitchFamily="34" charset="0"/>
                <a:ea typeface="黑体" pitchFamily="49" charset="-122"/>
              </a:rPr>
              <a:t>相关</a:t>
            </a:r>
            <a:r>
              <a:rPr lang="zh-CN" altLang="en-US" dirty="0">
                <a:latin typeface="Arial Black" pitchFamily="34" charset="0"/>
                <a:ea typeface="黑体" pitchFamily="49" charset="-122"/>
              </a:rPr>
              <a:t>标准要求</a:t>
            </a:r>
          </a:p>
        </p:txBody>
      </p:sp>
      <p:sp>
        <p:nvSpPr>
          <p:cNvPr id="11" name="矩形 10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上箭头 3"/>
          <p:cNvSpPr/>
          <p:nvPr/>
        </p:nvSpPr>
        <p:spPr>
          <a:xfrm>
            <a:off x="1857377" y="1857377"/>
            <a:ext cx="238105" cy="2500318"/>
          </a:xfrm>
          <a:prstGeom prst="upArrow">
            <a:avLst/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2024043" y="3929068"/>
            <a:ext cx="5842132" cy="357187"/>
          </a:xfrm>
          <a:prstGeom prst="rightArrow">
            <a:avLst/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zh-CN" altLang="en-US"/>
          </a:p>
        </p:txBody>
      </p:sp>
      <p:sp>
        <p:nvSpPr>
          <p:cNvPr id="8" name="立方体 7"/>
          <p:cNvSpPr/>
          <p:nvPr/>
        </p:nvSpPr>
        <p:spPr>
          <a:xfrm>
            <a:off x="2595546" y="3192664"/>
            <a:ext cx="1423988" cy="180975"/>
          </a:xfrm>
          <a:prstGeom prst="cube">
            <a:avLst>
              <a:gd name="adj" fmla="val 65963"/>
            </a:avLst>
          </a:prstGeom>
          <a:solidFill>
            <a:srgbClr val="66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zh-CN" altLang="en-US"/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1792150" y="1938331"/>
            <a:ext cx="237503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200" dirty="0">
                <a:latin typeface="Arial Black" pitchFamily="34" charset="0"/>
                <a:ea typeface="黑体" pitchFamily="49" charset="-122"/>
              </a:rPr>
              <a:t>CTI Grade</a:t>
            </a:r>
            <a:endParaRPr lang="zh-CN" altLang="en-US" sz="1200" dirty="0"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50182" name="TextBox 9"/>
          <p:cNvSpPr txBox="1">
            <a:spLocks noChangeArrowheads="1"/>
          </p:cNvSpPr>
          <p:nvPr/>
        </p:nvSpPr>
        <p:spPr bwMode="auto">
          <a:xfrm>
            <a:off x="7953396" y="4071944"/>
            <a:ext cx="85473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200" dirty="0">
                <a:latin typeface="Arial Black" pitchFamily="34" charset="0"/>
                <a:ea typeface="黑体" pitchFamily="49" charset="-122"/>
              </a:rPr>
              <a:t>PRICE</a:t>
            </a:r>
            <a:endParaRPr lang="zh-CN" altLang="en-US" sz="1200" dirty="0"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3881335" y="3192662"/>
            <a:ext cx="1210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400" dirty="0">
                <a:latin typeface="Arial Black" pitchFamily="34" charset="0"/>
                <a:ea typeface="黑体" pitchFamily="49" charset="-122"/>
              </a:rPr>
              <a:t>CTI </a:t>
            </a:r>
            <a:r>
              <a:rPr lang="en-US" altLang="zh-CN" sz="1400" dirty="0" smtClean="0">
                <a:latin typeface="Arial Black" pitchFamily="34" charset="0"/>
                <a:ea typeface="黑体" pitchFamily="49" charset="-122"/>
              </a:rPr>
              <a:t>=600v</a:t>
            </a:r>
            <a:endParaRPr lang="zh-CN" altLang="en-US" sz="1400" dirty="0"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50184" name="TextBox 13"/>
          <p:cNvSpPr txBox="1">
            <a:spLocks noChangeArrowheads="1"/>
          </p:cNvSpPr>
          <p:nvPr/>
        </p:nvSpPr>
        <p:spPr bwMode="auto">
          <a:xfrm>
            <a:off x="1738290" y="2351615"/>
            <a:ext cx="3043465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200" b="1" dirty="0" err="1">
                <a:latin typeface="Calibri" pitchFamily="34" charset="0"/>
                <a:ea typeface="黑体" pitchFamily="49" charset="-122"/>
              </a:rPr>
              <a:t>KPf</a:t>
            </a:r>
            <a:r>
              <a:rPr lang="en-US" altLang="zh-CN" sz="1200" b="1" dirty="0">
                <a:latin typeface="Calibri" pitchFamily="34" charset="0"/>
                <a:ea typeface="黑体" pitchFamily="49" charset="-122"/>
              </a:rPr>
              <a:t> Structure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200" b="1" dirty="0" err="1">
                <a:latin typeface="Calibri" pitchFamily="34" charset="0"/>
                <a:ea typeface="黑体" pitchFamily="49" charset="-122"/>
              </a:rPr>
              <a:t>Cynagard</a:t>
            </a:r>
            <a:r>
              <a:rPr lang="en-US" altLang="zh-CN" sz="1200" b="1" dirty="0">
                <a:latin typeface="Calibri" pitchFamily="34" charset="0"/>
                <a:ea typeface="黑体" pitchFamily="49" charset="-122"/>
              </a:rPr>
              <a:t> 2X5A( R )  series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200" b="1" dirty="0">
                <a:latin typeface="Calibri" pitchFamily="34" charset="0"/>
                <a:ea typeface="黑体" pitchFamily="49" charset="-122"/>
              </a:rPr>
              <a:t>thickness 314µm </a:t>
            </a:r>
            <a:endParaRPr lang="zh-CN" altLang="en-US" sz="1200" b="1" dirty="0"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18" name="立方体 17"/>
          <p:cNvSpPr/>
          <p:nvPr/>
        </p:nvSpPr>
        <p:spPr>
          <a:xfrm>
            <a:off x="5238657" y="3154561"/>
            <a:ext cx="1423988" cy="180975"/>
          </a:xfrm>
          <a:prstGeom prst="cube">
            <a:avLst>
              <a:gd name="adj" fmla="val 65963"/>
            </a:avLst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zh-CN" altLang="en-US"/>
          </a:p>
        </p:txBody>
      </p:sp>
      <p:sp>
        <p:nvSpPr>
          <p:cNvPr id="50189" name="TextBox 18"/>
          <p:cNvSpPr txBox="1">
            <a:spLocks noChangeArrowheads="1"/>
          </p:cNvSpPr>
          <p:nvPr/>
        </p:nvSpPr>
        <p:spPr bwMode="auto">
          <a:xfrm>
            <a:off x="6599789" y="3071812"/>
            <a:ext cx="1710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400" dirty="0">
                <a:latin typeface="Arial Black" pitchFamily="34" charset="0"/>
                <a:ea typeface="黑体" pitchFamily="49" charset="-122"/>
              </a:rPr>
              <a:t>CTI =600v</a:t>
            </a:r>
            <a:endParaRPr lang="zh-CN" altLang="en-US" sz="1400" dirty="0"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50190" name="TextBox 21"/>
          <p:cNvSpPr txBox="1">
            <a:spLocks noChangeArrowheads="1"/>
          </p:cNvSpPr>
          <p:nvPr/>
        </p:nvSpPr>
        <p:spPr bwMode="auto">
          <a:xfrm>
            <a:off x="5381230" y="1500191"/>
            <a:ext cx="380074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100" b="1">
                <a:latin typeface="Arial Black" pitchFamily="34" charset="0"/>
                <a:ea typeface="黑体" pitchFamily="49" charset="-122"/>
              </a:rPr>
              <a:t>FIT TO TüV Rheinland  STANDARD </a:t>
            </a:r>
            <a:endParaRPr lang="zh-CN" altLang="en-US" sz="1100" b="1"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50191" name="TextBox 75"/>
          <p:cNvSpPr txBox="1">
            <a:spLocks noChangeArrowheads="1"/>
          </p:cNvSpPr>
          <p:nvPr/>
        </p:nvSpPr>
        <p:spPr bwMode="auto">
          <a:xfrm>
            <a:off x="380968" y="1304496"/>
            <a:ext cx="4134379" cy="33855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b="1" dirty="0">
                <a:latin typeface="Arial Black" pitchFamily="34" charset="0"/>
                <a:ea typeface="黑体" pitchFamily="49" charset="-122"/>
              </a:rPr>
              <a:t> </a:t>
            </a:r>
            <a:r>
              <a:rPr lang="zh-CN" altLang="en-US" b="1" dirty="0">
                <a:latin typeface="Arial Black" pitchFamily="34" charset="0"/>
                <a:ea typeface="黑体" pitchFamily="49" charset="-122"/>
              </a:rPr>
              <a:t>赛伍关于</a:t>
            </a:r>
            <a:r>
              <a:rPr lang="en-US" altLang="zh-CN" b="1" dirty="0">
                <a:latin typeface="Arial Black" pitchFamily="34" charset="0"/>
                <a:ea typeface="黑体" pitchFamily="49" charset="-122"/>
              </a:rPr>
              <a:t>1500V</a:t>
            </a:r>
            <a:r>
              <a:rPr lang="zh-CN" altLang="en-US" b="1" dirty="0">
                <a:latin typeface="Arial Black" pitchFamily="34" charset="0"/>
                <a:ea typeface="黑体" pitchFamily="49" charset="-122"/>
              </a:rPr>
              <a:t>背板解决方案</a:t>
            </a:r>
          </a:p>
        </p:txBody>
      </p:sp>
      <p:sp>
        <p:nvSpPr>
          <p:cNvPr id="50192" name="矩形 25"/>
          <p:cNvSpPr>
            <a:spLocks noChangeArrowheads="1"/>
          </p:cNvSpPr>
          <p:nvPr/>
        </p:nvSpPr>
        <p:spPr bwMode="auto">
          <a:xfrm>
            <a:off x="1952604" y="4286256"/>
            <a:ext cx="7642754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b="1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KPf</a:t>
            </a:r>
            <a:r>
              <a:rPr lang="zh-CN" altLang="en-US" sz="1600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，</a:t>
            </a:r>
            <a:r>
              <a:rPr lang="en-US" altLang="zh-CN" sz="1600" dirty="0" err="1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PPf</a:t>
            </a:r>
            <a:r>
              <a:rPr lang="zh-CN" altLang="en-US" sz="1600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是全球首先获得</a:t>
            </a:r>
            <a:r>
              <a:rPr lang="en-US" altLang="zh-CN" sz="1600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TUV </a:t>
            </a:r>
            <a:r>
              <a:rPr lang="en-US" altLang="zh-CN" sz="1600" dirty="0" err="1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Rheinland</a:t>
            </a:r>
            <a:r>
              <a:rPr lang="en-US" altLang="zh-CN" sz="1600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  1500V </a:t>
            </a:r>
            <a:r>
              <a:rPr lang="zh-CN" altLang="en-US" sz="1600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局放证书。</a:t>
            </a:r>
            <a:endParaRPr lang="en-US" altLang="zh-CN" sz="1600" dirty="0">
              <a:solidFill>
                <a:srgbClr val="C00000"/>
              </a:solidFill>
              <a:latin typeface="Calibri" pitchFamily="34" charset="0"/>
              <a:ea typeface="黑体" pitchFamily="49" charset="-122"/>
            </a:endParaRP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1600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 </a:t>
            </a:r>
            <a:r>
              <a:rPr lang="zh-CN" altLang="en-US" sz="1600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采用热固性氟皮膜技术，层压后其绝缘层厚度无变化，确保其电学性能无变化，确保满足即将发行的</a:t>
            </a:r>
            <a:r>
              <a:rPr lang="en-US" altLang="zh-CN" sz="1600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IEC61730-1 ed2</a:t>
            </a:r>
            <a:r>
              <a:rPr lang="zh-CN" altLang="en-US" sz="1600" dirty="0">
                <a:solidFill>
                  <a:srgbClr val="C00000"/>
                </a:solidFill>
                <a:latin typeface="Calibri" pitchFamily="34" charset="0"/>
                <a:ea typeface="黑体" pitchFamily="49" charset="-122"/>
              </a:rPr>
              <a:t>要求。</a:t>
            </a:r>
            <a:endParaRPr lang="zh-CN" altLang="en-US" sz="1600" dirty="0">
              <a:solidFill>
                <a:srgbClr val="C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50193" name="TextBox 26"/>
          <p:cNvSpPr txBox="1">
            <a:spLocks noChangeArrowheads="1"/>
          </p:cNvSpPr>
          <p:nvPr/>
        </p:nvSpPr>
        <p:spPr bwMode="auto">
          <a:xfrm>
            <a:off x="4881563" y="2214556"/>
            <a:ext cx="2248549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1200" b="1" dirty="0">
                <a:latin typeface="Calibri" pitchFamily="34" charset="0"/>
                <a:ea typeface="黑体" pitchFamily="49" charset="-122"/>
              </a:rPr>
              <a:t>KPK Structure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1200" b="1" dirty="0" err="1">
                <a:latin typeface="Calibri" pitchFamily="34" charset="0"/>
                <a:ea typeface="黑体" pitchFamily="49" charset="-122"/>
              </a:rPr>
              <a:t>Cynagard</a:t>
            </a:r>
            <a:r>
              <a:rPr lang="en-US" altLang="zh-CN" sz="1200" b="1" dirty="0">
                <a:latin typeface="Calibri" pitchFamily="34" charset="0"/>
                <a:ea typeface="黑体" pitchFamily="49" charset="-122"/>
              </a:rPr>
              <a:t> </a:t>
            </a:r>
            <a:r>
              <a:rPr lang="en-US" altLang="zh-CN" sz="1200" b="1" dirty="0" smtClean="0">
                <a:latin typeface="Calibri" pitchFamily="34" charset="0"/>
                <a:ea typeface="黑体" pitchFamily="49" charset="-122"/>
              </a:rPr>
              <a:t>09100</a:t>
            </a:r>
            <a:endParaRPr lang="en-US" altLang="zh-CN" sz="1200" b="1" dirty="0">
              <a:latin typeface="Calibri" pitchFamily="34" charset="0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1200" b="1" dirty="0">
                <a:latin typeface="Calibri" pitchFamily="34" charset="0"/>
                <a:ea typeface="黑体" pitchFamily="49" charset="-122"/>
              </a:rPr>
              <a:t> thickness </a:t>
            </a:r>
            <a:r>
              <a:rPr lang="en-US" altLang="zh-CN" sz="1200" b="1" dirty="0" smtClean="0">
                <a:latin typeface="Calibri" pitchFamily="34" charset="0"/>
                <a:ea typeface="黑体" pitchFamily="49" charset="-122"/>
              </a:rPr>
              <a:t>330µm </a:t>
            </a:r>
            <a:endParaRPr lang="zh-CN" altLang="en-US" sz="1200" b="1" dirty="0"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50194" name="TextBox 9"/>
          <p:cNvSpPr txBox="1">
            <a:spLocks noChangeArrowheads="1"/>
          </p:cNvSpPr>
          <p:nvPr/>
        </p:nvSpPr>
        <p:spPr bwMode="auto">
          <a:xfrm>
            <a:off x="3237606" y="2000253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42B43C"/>
                </a:solidFill>
                <a:latin typeface="Microsoft YaHei UI" pitchFamily="34" charset="-122"/>
                <a:ea typeface="Microsoft YaHei UI" pitchFamily="34" charset="-122"/>
              </a:rPr>
              <a:t>PVDF</a:t>
            </a:r>
            <a:r>
              <a:rPr lang="zh-CN" altLang="en-US" sz="1400" b="1" dirty="0">
                <a:solidFill>
                  <a:srgbClr val="42B43C"/>
                </a:solidFill>
                <a:latin typeface="Microsoft YaHei UI" pitchFamily="34" charset="-122"/>
                <a:ea typeface="Microsoft YaHei UI" pitchFamily="34" charset="-122"/>
              </a:rPr>
              <a:t>氟膜厚度 </a:t>
            </a:r>
            <a:r>
              <a:rPr lang="en-US" altLang="zh-CN" sz="1400" b="1" dirty="0">
                <a:solidFill>
                  <a:srgbClr val="42B43C"/>
                </a:solidFill>
                <a:latin typeface="Microsoft YaHei UI" pitchFamily="34" charset="-122"/>
                <a:ea typeface="Microsoft YaHei UI" pitchFamily="34" charset="-122"/>
              </a:rPr>
              <a:t>20-30µm</a:t>
            </a:r>
            <a:endParaRPr lang="zh-CN" altLang="en-US" sz="1400" b="1" dirty="0">
              <a:solidFill>
                <a:srgbClr val="42B43C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5019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" y="2143116"/>
            <a:ext cx="1437746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49" y="1928813"/>
            <a:ext cx="161832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</p:pic>
      <p:sp>
        <p:nvSpPr>
          <p:cNvPr id="50198" name="TextBox 27"/>
          <p:cNvSpPr txBox="1">
            <a:spLocks noChangeArrowheads="1"/>
          </p:cNvSpPr>
          <p:nvPr/>
        </p:nvSpPr>
        <p:spPr bwMode="auto">
          <a:xfrm>
            <a:off x="8524901" y="1621027"/>
            <a:ext cx="11608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400" b="1" dirty="0">
                <a:latin typeface="黑体" pitchFamily="49" charset="-122"/>
                <a:ea typeface="黑体" pitchFamily="49" charset="-122"/>
              </a:rPr>
              <a:t>CTI600V</a:t>
            </a: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9" name="Picture 6" descr="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380969" y="1714488"/>
            <a:ext cx="116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全球第一张</a:t>
            </a:r>
            <a:r>
              <a:rPr lang="en-US" altLang="zh-CN" sz="1400" b="1" dirty="0" smtClean="0">
                <a:latin typeface="黑体" pitchFamily="49" charset="-122"/>
                <a:ea typeface="黑体" pitchFamily="49" charset="-122"/>
              </a:rPr>
              <a:t>1500V</a:t>
            </a: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证书</a:t>
            </a: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79100" t="60742" r="8272" b="15820"/>
          <a:stretch>
            <a:fillRect/>
          </a:stretch>
        </p:blipFill>
        <p:spPr bwMode="auto">
          <a:xfrm>
            <a:off x="1023911" y="5286388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5527" t="17773" r="79100" b="70508"/>
          <a:stretch>
            <a:fillRect/>
          </a:stretch>
        </p:blipFill>
        <p:spPr bwMode="auto">
          <a:xfrm>
            <a:off x="3190863" y="5214950"/>
            <a:ext cx="28337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34626" t="46094" r="54942" b="43164"/>
          <a:stretch>
            <a:fillRect/>
          </a:stretch>
        </p:blipFill>
        <p:spPr bwMode="auto">
          <a:xfrm>
            <a:off x="6381760" y="5143514"/>
            <a:ext cx="1928826" cy="11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 25"/>
          <p:cNvSpPr/>
          <p:nvPr/>
        </p:nvSpPr>
        <p:spPr>
          <a:xfrm>
            <a:off x="-126500" y="6381328"/>
            <a:ext cx="1000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月，赛伍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1500V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背板已销售超过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500MW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，客户包括</a:t>
            </a:r>
            <a:r>
              <a:rPr lang="en-US" altLang="zh-CN" sz="18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Enel,Q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-cells,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北控和红日等</a:t>
            </a:r>
            <a:endParaRPr lang="zh-CN" altLang="en-US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表 17"/>
          <p:cNvGraphicFramePr/>
          <p:nvPr/>
        </p:nvGraphicFramePr>
        <p:xfrm>
          <a:off x="1095349" y="2071678"/>
          <a:ext cx="550072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组合 18"/>
          <p:cNvGrpSpPr/>
          <p:nvPr/>
        </p:nvGrpSpPr>
        <p:grpSpPr>
          <a:xfrm>
            <a:off x="6667512" y="2143116"/>
            <a:ext cx="2241792" cy="2714644"/>
            <a:chOff x="6072198" y="2714620"/>
            <a:chExt cx="2942351" cy="3071834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8038" t="43165" r="65373" b="15820"/>
            <a:stretch>
              <a:fillRect/>
            </a:stretch>
          </p:blipFill>
          <p:spPr bwMode="auto">
            <a:xfrm>
              <a:off x="6072198" y="2786058"/>
              <a:ext cx="857256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2862" t="42188" r="39568" b="15820"/>
            <a:stretch>
              <a:fillRect/>
            </a:stretch>
          </p:blipFill>
          <p:spPr bwMode="auto">
            <a:xfrm>
              <a:off x="6728534" y="2714620"/>
              <a:ext cx="2286015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238093" y="1428736"/>
            <a:ext cx="4286280" cy="338554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散热对组件在不同温度下发电的影响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09665" y="5000642"/>
            <a:ext cx="750099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对于晶硅组件，组件功率的温度系数约为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-0.41%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。随着组件温度的升高，组件的实际输出功率将降低（夏天时，组件表面实测温度达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70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℃）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经测试和模拟，当组件运行温度为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70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℃，因散热系数的差异，使用</a:t>
            </a:r>
            <a:r>
              <a:rPr lang="en-US" altLang="zh-CN" dirty="0" err="1" smtClean="0">
                <a:latin typeface="黑体" pitchFamily="49" charset="-122"/>
                <a:ea typeface="黑体" pitchFamily="49" charset="-122"/>
              </a:rPr>
              <a:t>KPf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背板做成的组件比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TPE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测试功率会高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2.5W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596" y="1785926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Calibri" pitchFamily="34" charset="0"/>
              </a:rPr>
              <a:t>组件功率</a:t>
            </a:r>
            <a:r>
              <a:rPr lang="en-US" altLang="zh-CN" sz="1400" dirty="0" smtClean="0">
                <a:latin typeface="Calibri" pitchFamily="34" charset="0"/>
              </a:rPr>
              <a:t>[W]</a:t>
            </a:r>
            <a:endParaRPr lang="zh-CN" altLang="en-US" sz="1400" dirty="0">
              <a:latin typeface="Calibri" pitchFamily="34" charset="0"/>
            </a:endParaRPr>
          </a:p>
        </p:txBody>
      </p:sp>
      <p:pic>
        <p:nvPicPr>
          <p:cNvPr id="25" name="Picture 6" descr="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椭圆 26"/>
          <p:cNvSpPr/>
          <p:nvPr/>
        </p:nvSpPr>
        <p:spPr>
          <a:xfrm>
            <a:off x="4595810" y="3000372"/>
            <a:ext cx="857256" cy="114300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动作按钮: 第一张 12">
            <a:hlinkClick r:id="rId5" action="ppaction://hlinksldjump" highlightClick="1"/>
          </p:cNvPr>
          <p:cNvSpPr/>
          <p:nvPr/>
        </p:nvSpPr>
        <p:spPr>
          <a:xfrm>
            <a:off x="9024967" y="5929330"/>
            <a:ext cx="642942" cy="357190"/>
          </a:xfrm>
          <a:prstGeom prst="actionButtonHome">
            <a:avLst/>
          </a:prstGeom>
          <a:solidFill>
            <a:srgbClr val="42B4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4349751" y="6511927"/>
            <a:ext cx="741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fld id="{3F5317FE-0A5E-4D2B-B685-838E43F266B2}" type="slidenum">
              <a:rPr lang="en-US" altLang="zh-CN" sz="1400" b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>
                <a:buFont typeface="Arial" pitchFamily="34" charset="0"/>
                <a:buNone/>
              </a:pPr>
              <a:t>2</a:t>
            </a:fld>
            <a:endParaRPr lang="en-US" altLang="zh-CN" sz="1400" b="1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236"/>
          <p:cNvGrpSpPr>
            <a:grpSpLocks/>
          </p:cNvGrpSpPr>
          <p:nvPr/>
        </p:nvGrpSpPr>
        <p:grpSpPr bwMode="auto">
          <a:xfrm>
            <a:off x="415926" y="1371601"/>
            <a:ext cx="4992688" cy="5140325"/>
            <a:chOff x="0" y="0"/>
            <a:chExt cx="2903" cy="3238"/>
          </a:xfrm>
        </p:grpSpPr>
        <p:sp>
          <p:nvSpPr>
            <p:cNvPr id="24590" name="Oval 203"/>
            <p:cNvSpPr>
              <a:spLocks noChangeArrowheads="1"/>
            </p:cNvSpPr>
            <p:nvPr/>
          </p:nvSpPr>
          <p:spPr bwMode="auto">
            <a:xfrm>
              <a:off x="90" y="925"/>
              <a:ext cx="787" cy="787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0033CC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591" name="Oval 231"/>
            <p:cNvSpPr>
              <a:spLocks noChangeArrowheads="1"/>
            </p:cNvSpPr>
            <p:nvPr/>
          </p:nvSpPr>
          <p:spPr bwMode="auto">
            <a:xfrm>
              <a:off x="1005" y="2921"/>
              <a:ext cx="720" cy="317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592" name="Oval 215"/>
            <p:cNvSpPr>
              <a:spLocks noChangeArrowheads="1"/>
            </p:cNvSpPr>
            <p:nvPr/>
          </p:nvSpPr>
          <p:spPr bwMode="auto">
            <a:xfrm>
              <a:off x="237" y="2777"/>
              <a:ext cx="816" cy="365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593" name="Oval 213"/>
            <p:cNvSpPr>
              <a:spLocks noChangeArrowheads="1"/>
            </p:cNvSpPr>
            <p:nvPr/>
          </p:nvSpPr>
          <p:spPr bwMode="auto">
            <a:xfrm>
              <a:off x="0" y="2448"/>
              <a:ext cx="1469" cy="336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594" name="Oval 212"/>
            <p:cNvSpPr>
              <a:spLocks noChangeArrowheads="1"/>
            </p:cNvSpPr>
            <p:nvPr/>
          </p:nvSpPr>
          <p:spPr bwMode="auto">
            <a:xfrm>
              <a:off x="1678" y="2648"/>
              <a:ext cx="816" cy="317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595" name="Oval 211"/>
            <p:cNvSpPr>
              <a:spLocks noChangeArrowheads="1"/>
            </p:cNvSpPr>
            <p:nvPr/>
          </p:nvSpPr>
          <p:spPr bwMode="auto">
            <a:xfrm>
              <a:off x="976" y="2162"/>
              <a:ext cx="1096" cy="365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596" name="Oval 194"/>
            <p:cNvSpPr>
              <a:spLocks noChangeArrowheads="1"/>
            </p:cNvSpPr>
            <p:nvPr/>
          </p:nvSpPr>
          <p:spPr bwMode="auto">
            <a:xfrm>
              <a:off x="1312" y="0"/>
              <a:ext cx="1296" cy="12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99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r>
                <a:rPr lang="zh-CN" altLang="en-US" sz="1100" smtClean="0">
                  <a:solidFill>
                    <a:prstClr val="white"/>
                  </a:solidFill>
                  <a:latin typeface="Times New Roman" pitchFamily="18" charset="0"/>
                  <a:ea typeface="ＭＳ Ｐゴシック" pitchFamily="34" charset="-128"/>
                </a:rPr>
                <a:t>（背板、</a:t>
              </a:r>
              <a:r>
                <a:rPr lang="en-US" altLang="zh-CN" sz="1100" smtClean="0">
                  <a:solidFill>
                    <a:prstClr val="white"/>
                  </a:solidFill>
                  <a:latin typeface="Times New Roman" pitchFamily="18" charset="0"/>
                  <a:ea typeface="ＭＳ Ｐゴシック" pitchFamily="34" charset="-128"/>
                </a:rPr>
                <a:t>POE</a:t>
              </a:r>
              <a:r>
                <a:rPr lang="zh-CN" altLang="en-US" sz="1100" smtClean="0">
                  <a:solidFill>
                    <a:prstClr val="white"/>
                  </a:solidFill>
                  <a:latin typeface="Times New Roman" pitchFamily="18" charset="0"/>
                  <a:ea typeface="ＭＳ Ｐゴシック" pitchFamily="34" charset="-128"/>
                </a:rPr>
                <a:t>封装胶膜</a:t>
              </a:r>
              <a:endParaRPr lang="en-US" sz="110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</a:endParaRPr>
            </a:p>
            <a:p>
              <a:pPr algn="l">
                <a:buFont typeface="Arial" pitchFamily="34" charset="0"/>
                <a:buNone/>
              </a:pPr>
              <a:r>
                <a:rPr lang="zh-CN" altLang="en-US" sz="1100" smtClean="0">
                  <a:solidFill>
                    <a:prstClr val="white"/>
                  </a:solidFill>
                  <a:latin typeface="Times New Roman" pitchFamily="18" charset="0"/>
                  <a:ea typeface="ＭＳ Ｐゴシック" pitchFamily="34" charset="-128"/>
                </a:rPr>
                <a:t>导电胶带、绝缘条、</a:t>
              </a:r>
              <a:endParaRPr lang="en-US" sz="110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</a:endParaRPr>
            </a:p>
            <a:p>
              <a:pPr algn="l">
                <a:buFont typeface="Arial" pitchFamily="34" charset="0"/>
                <a:buNone/>
              </a:pPr>
              <a:r>
                <a:rPr lang="en-US" sz="1100" smtClean="0">
                  <a:solidFill>
                    <a:prstClr val="white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zh-CN" altLang="en-US" sz="1100" smtClean="0">
                  <a:solidFill>
                    <a:prstClr val="white"/>
                  </a:solidFill>
                  <a:latin typeface="Times New Roman" pitchFamily="18" charset="0"/>
                  <a:ea typeface="ＭＳ Ｐゴシック" pitchFamily="34" charset="-128"/>
                </a:rPr>
                <a:t>铝边框密封发泡胶带）</a:t>
              </a:r>
              <a:endParaRPr lang="en-US" sz="110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9" name="Text Box 178"/>
            <p:cNvSpPr txBox="1">
              <a:spLocks noChangeArrowheads="1"/>
            </p:cNvSpPr>
            <p:nvPr/>
          </p:nvSpPr>
          <p:spPr bwMode="auto">
            <a:xfrm>
              <a:off x="1600" y="207"/>
              <a:ext cx="67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光伏</a:t>
              </a:r>
              <a:r>
                <a: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材料</a:t>
              </a:r>
              <a:br>
                <a: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</a:br>
              <a:r>
                <a: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事</a:t>
              </a:r>
              <a:r>
                <a:rPr lang="zh-CN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业</a:t>
              </a:r>
              <a:endParaRPr lang="ja-JP" altLang="en-US" sz="1400" dirty="0">
                <a:solidFill>
                  <a:prstClr val="white"/>
                </a:solidFill>
                <a:latin typeface="黑体" pitchFamily="49" charset="-122"/>
                <a:ea typeface="MS PGothic" pitchFamily="34" charset="-128"/>
              </a:endParaRPr>
            </a:p>
          </p:txBody>
        </p:sp>
        <p:sp>
          <p:nvSpPr>
            <p:cNvPr id="24598" name="Oval 195"/>
            <p:cNvSpPr>
              <a:spLocks noChangeArrowheads="1"/>
            </p:cNvSpPr>
            <p:nvPr/>
          </p:nvSpPr>
          <p:spPr bwMode="auto">
            <a:xfrm>
              <a:off x="2130" y="1106"/>
              <a:ext cx="773" cy="711"/>
            </a:xfrm>
            <a:prstGeom prst="ellipse">
              <a:avLst/>
            </a:prstGeom>
            <a:gradFill rotWithShape="0">
              <a:gsLst>
                <a:gs pos="0">
                  <a:srgbClr val="00FFCC"/>
                </a:gs>
                <a:gs pos="100000">
                  <a:srgbClr val="0099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" name="Text Box 177"/>
            <p:cNvSpPr txBox="1">
              <a:spLocks noChangeArrowheads="1"/>
            </p:cNvSpPr>
            <p:nvPr/>
          </p:nvSpPr>
          <p:spPr bwMode="auto">
            <a:xfrm>
              <a:off x="2127" y="1334"/>
              <a:ext cx="73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电子电气</a:t>
              </a:r>
              <a:endPara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MS PGothic" pitchFamily="34" charset="-128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材料事业</a:t>
              </a:r>
              <a:endPara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MS PGothic" pitchFamily="34" charset="-128"/>
              </a:endParaRPr>
            </a:p>
            <a:p>
              <a:pPr>
                <a:buFont typeface="Arial" pitchFamily="34" charset="0"/>
                <a:buNone/>
                <a:defRPr/>
              </a:pPr>
              <a:endParaRPr lang="ja-JP" alt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ＤＦ平成明朝体W7"/>
                <a:cs typeface="ＤＦ平成明朝体W7"/>
              </a:endParaRPr>
            </a:p>
          </p:txBody>
        </p:sp>
        <p:sp>
          <p:nvSpPr>
            <p:cNvPr id="24600" name="Oval 196"/>
            <p:cNvSpPr>
              <a:spLocks noChangeArrowheads="1"/>
            </p:cNvSpPr>
            <p:nvPr/>
          </p:nvSpPr>
          <p:spPr bwMode="auto">
            <a:xfrm>
              <a:off x="832" y="991"/>
              <a:ext cx="1392" cy="1392"/>
            </a:xfrm>
            <a:prstGeom prst="ellipse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FF99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3" name="Text Box 170"/>
            <p:cNvSpPr txBox="1">
              <a:spLocks noChangeArrowheads="1"/>
            </p:cNvSpPr>
            <p:nvPr/>
          </p:nvSpPr>
          <p:spPr bwMode="auto">
            <a:xfrm>
              <a:off x="976" y="1380"/>
              <a:ext cx="1100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1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分子设计、材料设计</a:t>
              </a:r>
              <a:endPara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MS PGothic" pitchFamily="34" charset="-128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可靠性设计</a:t>
              </a:r>
              <a:endPara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MS PGothic" pitchFamily="34" charset="-128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树脂合成、胶黏剂配方</a:t>
              </a:r>
              <a:endPara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MS PGothic" pitchFamily="34" charset="-128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工程塑料</a:t>
              </a:r>
              <a:endPara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MS PGothic" pitchFamily="34" charset="-128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工艺、设备</a:t>
              </a:r>
              <a:endPara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MS PGothic" pitchFamily="34" charset="-128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评价技术</a:t>
              </a:r>
              <a:endParaRPr 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MS PGothic" pitchFamily="34" charset="-128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MS PGothic" pitchFamily="34" charset="-128"/>
                </a:rPr>
                <a:t>（技术平台）</a:t>
              </a:r>
              <a:endParaRPr lang="ja-JP" altLang="en-US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MS PGothic" pitchFamily="34" charset="-128"/>
              </a:endParaRPr>
            </a:p>
          </p:txBody>
        </p:sp>
        <p:sp>
          <p:nvSpPr>
            <p:cNvPr id="24602" name="Oval 202"/>
            <p:cNvSpPr>
              <a:spLocks noChangeArrowheads="1"/>
            </p:cNvSpPr>
            <p:nvPr/>
          </p:nvSpPr>
          <p:spPr bwMode="auto">
            <a:xfrm>
              <a:off x="806" y="492"/>
              <a:ext cx="645" cy="645"/>
            </a:xfrm>
            <a:prstGeom prst="ellipse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FF0066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5" name="Text Box 155"/>
            <p:cNvSpPr txBox="1">
              <a:spLocks noChangeArrowheads="1"/>
            </p:cNvSpPr>
            <p:nvPr/>
          </p:nvSpPr>
          <p:spPr bwMode="auto">
            <a:xfrm>
              <a:off x="838" y="607"/>
              <a:ext cx="46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ＤＦ平成明朝体W7"/>
                  <a:cs typeface="ＤＦ平成明朝体W7"/>
                </a:rPr>
                <a:t>移动通信</a:t>
              </a:r>
              <a:endPara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ＤＦ平成明朝体W7"/>
                <a:cs typeface="ＤＦ平成明朝体W7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ＤＦ平成明朝体W7"/>
                  <a:cs typeface="ＤＦ平成明朝体W7"/>
                </a:rPr>
                <a:t>设备材料</a:t>
              </a:r>
              <a:endPara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ＤＦ平成明朝体W7"/>
                <a:cs typeface="ＤＦ平成明朝体W7"/>
              </a:endParaRPr>
            </a:p>
            <a:p>
              <a:pPr>
                <a:buFont typeface="Arial" pitchFamily="34" charset="0"/>
                <a:buNone/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ＤＦ平成明朝体W7"/>
                  <a:cs typeface="ＤＦ平成明朝体W7"/>
                </a:rPr>
                <a:t>事业</a:t>
              </a:r>
              <a:endParaRPr lang="ja-JP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ＤＦ平成明朝体W7"/>
                <a:cs typeface="ＤＦ平成明朝体W7"/>
              </a:endParaRPr>
            </a:p>
            <a:p>
              <a:pPr>
                <a:buFont typeface="Arial" pitchFamily="34" charset="0"/>
                <a:buNone/>
                <a:defRPr/>
              </a:pPr>
              <a:endParaRPr lang="ja-JP" altLang="en-US" sz="1200" dirty="0">
                <a:solidFill>
                  <a:prstClr val="white"/>
                </a:solidFill>
                <a:latin typeface="ＤＦ平成明朝体W7"/>
                <a:ea typeface="ＤＦ平成明朝体W7"/>
                <a:cs typeface="ＤＦ平成明朝体W7"/>
              </a:endParaRPr>
            </a:p>
          </p:txBody>
        </p:sp>
        <p:sp>
          <p:nvSpPr>
            <p:cNvPr id="24604" name="Oval 204"/>
            <p:cNvSpPr>
              <a:spLocks noChangeArrowheads="1"/>
            </p:cNvSpPr>
            <p:nvPr/>
          </p:nvSpPr>
          <p:spPr bwMode="auto">
            <a:xfrm>
              <a:off x="2037" y="1817"/>
              <a:ext cx="548" cy="559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9900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7" name="Text Box 161"/>
            <p:cNvSpPr txBox="1">
              <a:spLocks noChangeArrowheads="1"/>
            </p:cNvSpPr>
            <p:nvPr/>
          </p:nvSpPr>
          <p:spPr bwMode="auto">
            <a:xfrm>
              <a:off x="362" y="1230"/>
              <a:ext cx="17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en-US" sz="14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</a:rPr>
                <a:t>X</a:t>
              </a:r>
              <a:endParaRPr lang="ja-JP" alt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ＤＦ平成明朝体W7"/>
                <a:cs typeface="ＤＦ平成明朝体W7"/>
              </a:endParaRPr>
            </a:p>
          </p:txBody>
        </p:sp>
      </p:grpSp>
      <p:sp>
        <p:nvSpPr>
          <p:cNvPr id="24580" name="标题 1"/>
          <p:cNvSpPr txBox="1">
            <a:spLocks noChangeArrowheads="1"/>
          </p:cNvSpPr>
          <p:nvPr/>
        </p:nvSpPr>
        <p:spPr bwMode="auto">
          <a:xfrm>
            <a:off x="0" y="260350"/>
            <a:ext cx="9634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ts val="2300"/>
              </a:lnSpc>
              <a:buFont typeface="Arial" pitchFamily="34" charset="0"/>
              <a:buNone/>
            </a:pPr>
            <a:r>
              <a:rPr lang="zh-CN" altLang="en-US" sz="2800" b="1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                                                                                                       苏州赛伍： 研发驱动型的先进高分子材料专业厂商</a:t>
            </a:r>
          </a:p>
        </p:txBody>
      </p:sp>
      <p:grpSp>
        <p:nvGrpSpPr>
          <p:cNvPr id="3" name="Oval 204"/>
          <p:cNvGrpSpPr>
            <a:grpSpLocks/>
          </p:cNvGrpSpPr>
          <p:nvPr/>
        </p:nvGrpSpPr>
        <p:grpSpPr bwMode="auto">
          <a:xfrm>
            <a:off x="1219200" y="4065588"/>
            <a:ext cx="1270000" cy="1171575"/>
            <a:chOff x="0" y="0"/>
            <a:chExt cx="738" cy="738"/>
          </a:xfrm>
        </p:grpSpPr>
        <p:pic>
          <p:nvPicPr>
            <p:cNvPr id="24588" name="Oval 20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38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Text Box 26"/>
            <p:cNvSpPr txBox="1">
              <a:spLocks noChangeArrowheads="1"/>
            </p:cNvSpPr>
            <p:nvPr/>
          </p:nvSpPr>
          <p:spPr bwMode="auto">
            <a:xfrm>
              <a:off x="110" y="110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Font typeface="Arial" pitchFamily="34" charset="0"/>
                <a:buNone/>
              </a:pPr>
              <a:endParaRPr lang="ja-JP" altLang="en-US" sz="240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42" name="Text Box 161"/>
          <p:cNvSpPr txBox="1">
            <a:spLocks noChangeArrowheads="1"/>
          </p:cNvSpPr>
          <p:nvPr/>
        </p:nvSpPr>
        <p:spPr bwMode="auto">
          <a:xfrm>
            <a:off x="4329122" y="4560890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</a:rPr>
              <a:t>Z</a:t>
            </a:r>
            <a:endParaRPr lang="ja-JP" altLang="en-US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ＤＦ平成明朝体W7"/>
              <a:cs typeface="ＤＦ平成明朝体W7"/>
            </a:endParaRPr>
          </a:p>
        </p:txBody>
      </p:sp>
      <p:sp>
        <p:nvSpPr>
          <p:cNvPr id="43" name="Text Box 161"/>
          <p:cNvSpPr txBox="1">
            <a:spLocks noChangeArrowheads="1"/>
          </p:cNvSpPr>
          <p:nvPr/>
        </p:nvSpPr>
        <p:spPr bwMode="auto">
          <a:xfrm>
            <a:off x="1701754" y="4489452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</a:rPr>
              <a:t>Y</a:t>
            </a:r>
            <a:endParaRPr lang="ja-JP" altLang="en-US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ＤＦ平成明朝体W7"/>
              <a:cs typeface="ＤＦ平成明朝体W7"/>
            </a:endParaRPr>
          </a:p>
        </p:txBody>
      </p:sp>
      <p:sp>
        <p:nvSpPr>
          <p:cNvPr id="11275" name="TextBox 72"/>
          <p:cNvSpPr txBox="1">
            <a:spLocks noChangeArrowheads="1"/>
          </p:cNvSpPr>
          <p:nvPr/>
        </p:nvSpPr>
        <p:spPr bwMode="auto">
          <a:xfrm>
            <a:off x="5864226" y="1000125"/>
            <a:ext cx="4089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全球最大的背板研发和制造企业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CQC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颁发“光伏领跑者卓越材料企业”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背板市场份额连续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年全球第一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背板累计出货已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超过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36GW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中国前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大组件厂的背板主力供应商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背板和逆变器绝缘材料两项国标指定人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美国科学家联盟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NSF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光伏标准委员会成员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国有民营混合资本结构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来自国际一流高分子企业的精英汇聚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33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人专业研发团队、博士以上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名</a:t>
            </a:r>
            <a:endParaRPr lang="en-US" altLang="zh-CN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每年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项以上发明专利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全球能独自生产背板胶黏剂的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大厂商之一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白色紫外阻隔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E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膜发明人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白色高反光不溢边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POE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胶膜发明人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en-US" altLang="zh-CN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Fluroskin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技术暨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KPF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背板发明人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逆变器高散热耐候铝基板最早国产化企业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逆变器</a:t>
            </a:r>
            <a:r>
              <a:rPr lang="en-US" altLang="zh-CN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Busbar</a:t>
            </a: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绝缘胶膜唯一国产化企业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高铁绝缘材料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电动汽车功能复合材料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智能手机平板电脑材料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l">
              <a:buFont typeface="Arial" pitchFamily="34" charset="0"/>
              <a:buNone/>
            </a:pP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………</a:t>
            </a:r>
          </a:p>
        </p:txBody>
      </p:sp>
      <p:sp>
        <p:nvSpPr>
          <p:cNvPr id="24585" name="TextBox 28"/>
          <p:cNvSpPr txBox="1">
            <a:spLocks noChangeArrowheads="1"/>
          </p:cNvSpPr>
          <p:nvPr/>
        </p:nvSpPr>
        <p:spPr bwMode="auto">
          <a:xfrm>
            <a:off x="5321301" y="3357564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南车</a:t>
            </a:r>
            <a:endParaRPr lang="en-US" altLang="zh-CN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北车</a:t>
            </a:r>
            <a:endParaRPr 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格力</a:t>
            </a:r>
            <a:endParaRPr 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endParaRPr lang="zh-CN" alt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86" name="TextBox 29"/>
          <p:cNvSpPr txBox="1">
            <a:spLocks noChangeArrowheads="1"/>
          </p:cNvSpPr>
          <p:nvPr/>
        </p:nvSpPr>
        <p:spPr bwMode="auto">
          <a:xfrm>
            <a:off x="1354138" y="2211389"/>
            <a:ext cx="5693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京东方</a:t>
            </a:r>
            <a:endParaRPr 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三星</a:t>
            </a:r>
            <a:endParaRPr 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小米</a:t>
            </a:r>
          </a:p>
        </p:txBody>
      </p:sp>
      <p:sp>
        <p:nvSpPr>
          <p:cNvPr id="24587" name="TextBox 30"/>
          <p:cNvSpPr txBox="1">
            <a:spLocks noChangeArrowheads="1"/>
          </p:cNvSpPr>
          <p:nvPr/>
        </p:nvSpPr>
        <p:spPr bwMode="auto">
          <a:xfrm>
            <a:off x="4843463" y="1509713"/>
            <a:ext cx="108555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天合</a:t>
            </a:r>
            <a:endParaRPr 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阿特斯</a:t>
            </a:r>
            <a:endParaRPr 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晶澳</a:t>
            </a:r>
            <a:endParaRPr 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晶科</a:t>
            </a:r>
            <a:endParaRPr lang="en-US" altLang="zh-CN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协鑫</a:t>
            </a:r>
            <a:endParaRPr lang="en-US" altLang="zh-CN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zh-CN" altLang="en-US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隆基</a:t>
            </a:r>
            <a:endParaRPr 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buFont typeface="Arial" pitchFamily="34" charset="0"/>
              <a:buNone/>
            </a:pPr>
            <a:r>
              <a:rPr lang="en-US" altLang="zh-CN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Sharp</a:t>
            </a:r>
          </a:p>
          <a:p>
            <a:pPr algn="l">
              <a:buFont typeface="Arial" pitchFamily="34" charset="0"/>
              <a:buNone/>
            </a:pPr>
            <a:r>
              <a:rPr lang="en-US" altLang="zh-CN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Toshiba</a:t>
            </a:r>
          </a:p>
          <a:p>
            <a:pPr algn="l">
              <a:buFont typeface="Arial" pitchFamily="34" charset="0"/>
              <a:buNone/>
            </a:pPr>
            <a:r>
              <a:rPr lang="en-US" altLang="zh-CN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SunEdison</a:t>
            </a:r>
          </a:p>
          <a:p>
            <a:pPr algn="l">
              <a:buFont typeface="Arial" pitchFamily="34" charset="0"/>
              <a:buNone/>
            </a:pPr>
            <a:r>
              <a:rPr lang="en-US" altLang="zh-CN" sz="10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Hanhua Q Cells</a:t>
            </a:r>
          </a:p>
          <a:p>
            <a:pPr algn="l">
              <a:buFont typeface="Arial" pitchFamily="34" charset="0"/>
              <a:buNone/>
            </a:pPr>
            <a:endParaRPr lang="zh-CN" altLang="en-US" sz="100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spect="1" noChangeArrowheads="1" noTextEdit="1"/>
          </p:cNvSpPr>
          <p:nvPr/>
        </p:nvSpPr>
        <p:spPr bwMode="auto">
          <a:xfrm>
            <a:off x="584729" y="2203450"/>
            <a:ext cx="873654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45337" y="5727700"/>
            <a:ext cx="3613282" cy="12700"/>
          </a:xfrm>
          <a:prstGeom prst="rect">
            <a:avLst/>
          </a:prstGeom>
          <a:solidFill>
            <a:srgbClr val="4B4B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845337" y="5740400"/>
            <a:ext cx="3613282" cy="12700"/>
          </a:xfrm>
          <a:prstGeom prst="rect">
            <a:avLst/>
          </a:prstGeom>
          <a:solidFill>
            <a:srgbClr val="5757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845337" y="5753100"/>
            <a:ext cx="3613282" cy="12700"/>
          </a:xfrm>
          <a:prstGeom prst="rect">
            <a:avLst/>
          </a:prstGeom>
          <a:solidFill>
            <a:srgbClr val="6969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845337" y="5765803"/>
            <a:ext cx="3613282" cy="11113"/>
          </a:xfrm>
          <a:prstGeom prst="rect">
            <a:avLst/>
          </a:prstGeom>
          <a:solidFill>
            <a:srgbClr val="7D7D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845337" y="5776913"/>
            <a:ext cx="3613282" cy="12700"/>
          </a:xfrm>
          <a:prstGeom prst="rect">
            <a:avLst/>
          </a:prstGeom>
          <a:solidFill>
            <a:srgbClr val="8C8C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845337" y="5789613"/>
            <a:ext cx="3613282" cy="12700"/>
          </a:xfrm>
          <a:prstGeom prst="rect">
            <a:avLst/>
          </a:prstGeom>
          <a:solidFill>
            <a:srgbClr val="9595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45337" y="5802313"/>
            <a:ext cx="3613282" cy="1270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845337" y="5815013"/>
            <a:ext cx="3613282" cy="11112"/>
          </a:xfrm>
          <a:prstGeom prst="rect">
            <a:avLst/>
          </a:prstGeom>
          <a:solidFill>
            <a:srgbClr val="9595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845337" y="5826125"/>
            <a:ext cx="3613282" cy="12700"/>
          </a:xfrm>
          <a:prstGeom prst="rect">
            <a:avLst/>
          </a:prstGeom>
          <a:solidFill>
            <a:srgbClr val="8C8C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845337" y="5838825"/>
            <a:ext cx="3613282" cy="12700"/>
          </a:xfrm>
          <a:prstGeom prst="rect">
            <a:avLst/>
          </a:prstGeom>
          <a:solidFill>
            <a:srgbClr val="7D7D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845337" y="5851525"/>
            <a:ext cx="3613282" cy="12700"/>
          </a:xfrm>
          <a:prstGeom prst="rect">
            <a:avLst/>
          </a:prstGeom>
          <a:solidFill>
            <a:srgbClr val="6969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845337" y="5864225"/>
            <a:ext cx="3613282" cy="12700"/>
          </a:xfrm>
          <a:prstGeom prst="rect">
            <a:avLst/>
          </a:prstGeom>
          <a:solidFill>
            <a:srgbClr val="5757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845337" y="5876928"/>
            <a:ext cx="3613282" cy="11113"/>
          </a:xfrm>
          <a:prstGeom prst="rect">
            <a:avLst/>
          </a:prstGeom>
          <a:solidFill>
            <a:srgbClr val="4B4B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845337" y="5727700"/>
            <a:ext cx="3613282" cy="1603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845337" y="5334000"/>
            <a:ext cx="3652838" cy="12700"/>
          </a:xfrm>
          <a:prstGeom prst="rect">
            <a:avLst/>
          </a:prstGeom>
          <a:solidFill>
            <a:srgbClr val="3265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1845337" y="5346703"/>
            <a:ext cx="3652838" cy="11113"/>
          </a:xfrm>
          <a:prstGeom prst="rect">
            <a:avLst/>
          </a:prstGeom>
          <a:solidFill>
            <a:srgbClr val="3061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1845337" y="5357813"/>
            <a:ext cx="3652838" cy="12700"/>
          </a:xfrm>
          <a:prstGeom prst="rect">
            <a:avLst/>
          </a:prstGeom>
          <a:solidFill>
            <a:srgbClr val="2D59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845337" y="5370513"/>
            <a:ext cx="3652838" cy="12700"/>
          </a:xfrm>
          <a:prstGeom prst="rect">
            <a:avLst/>
          </a:prstGeom>
          <a:solidFill>
            <a:srgbClr val="264D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845337" y="5383213"/>
            <a:ext cx="3652838" cy="12700"/>
          </a:xfrm>
          <a:prstGeom prst="rect">
            <a:avLst/>
          </a:prstGeom>
          <a:solidFill>
            <a:srgbClr val="204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845337" y="5395913"/>
            <a:ext cx="3652838" cy="12700"/>
          </a:xfrm>
          <a:prstGeom prst="rect">
            <a:avLst/>
          </a:prstGeom>
          <a:solidFill>
            <a:srgbClr val="1A35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845337" y="5408613"/>
            <a:ext cx="3652838" cy="11112"/>
          </a:xfrm>
          <a:prstGeom prst="rect">
            <a:avLst/>
          </a:prstGeom>
          <a:solidFill>
            <a:srgbClr val="172F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845337" y="5419725"/>
            <a:ext cx="3652838" cy="12700"/>
          </a:xfrm>
          <a:prstGeom prst="rect">
            <a:avLst/>
          </a:prstGeom>
          <a:solidFill>
            <a:srgbClr val="1A35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845337" y="5432425"/>
            <a:ext cx="3652838" cy="12700"/>
          </a:xfrm>
          <a:prstGeom prst="rect">
            <a:avLst/>
          </a:prstGeom>
          <a:solidFill>
            <a:srgbClr val="204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845337" y="5445125"/>
            <a:ext cx="3652838" cy="12700"/>
          </a:xfrm>
          <a:prstGeom prst="rect">
            <a:avLst/>
          </a:prstGeom>
          <a:solidFill>
            <a:srgbClr val="264D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845337" y="5457828"/>
            <a:ext cx="3652838" cy="11113"/>
          </a:xfrm>
          <a:prstGeom prst="rect">
            <a:avLst/>
          </a:prstGeom>
          <a:solidFill>
            <a:srgbClr val="2D59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1845337" y="5468938"/>
            <a:ext cx="3652838" cy="12700"/>
          </a:xfrm>
          <a:prstGeom prst="rect">
            <a:avLst/>
          </a:prstGeom>
          <a:solidFill>
            <a:srgbClr val="3061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1845337" y="5481638"/>
            <a:ext cx="3652838" cy="12700"/>
          </a:xfrm>
          <a:prstGeom prst="rect">
            <a:avLst/>
          </a:prstGeom>
          <a:solidFill>
            <a:srgbClr val="3265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1845337" y="5334000"/>
            <a:ext cx="3652838" cy="1603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1845339" y="4940303"/>
            <a:ext cx="3757744" cy="11113"/>
          </a:xfrm>
          <a:prstGeom prst="rect">
            <a:avLst/>
          </a:prstGeom>
          <a:solidFill>
            <a:srgbClr val="4B4B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1845339" y="4951413"/>
            <a:ext cx="3757744" cy="12700"/>
          </a:xfrm>
          <a:prstGeom prst="rect">
            <a:avLst/>
          </a:prstGeom>
          <a:solidFill>
            <a:srgbClr val="5757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1845339" y="4964113"/>
            <a:ext cx="3757744" cy="12700"/>
          </a:xfrm>
          <a:prstGeom prst="rect">
            <a:avLst/>
          </a:prstGeom>
          <a:solidFill>
            <a:srgbClr val="6969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1845339" y="4976813"/>
            <a:ext cx="3757744" cy="12700"/>
          </a:xfrm>
          <a:prstGeom prst="rect">
            <a:avLst/>
          </a:prstGeom>
          <a:solidFill>
            <a:srgbClr val="7D7D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1845339" y="4989513"/>
            <a:ext cx="3757744" cy="11112"/>
          </a:xfrm>
          <a:prstGeom prst="rect">
            <a:avLst/>
          </a:prstGeom>
          <a:solidFill>
            <a:srgbClr val="8C8C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1845339" y="5000625"/>
            <a:ext cx="3757744" cy="12700"/>
          </a:xfrm>
          <a:prstGeom prst="rect">
            <a:avLst/>
          </a:prstGeom>
          <a:solidFill>
            <a:srgbClr val="9595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1845339" y="5013325"/>
            <a:ext cx="3757744" cy="1270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1845339" y="5026025"/>
            <a:ext cx="3757744" cy="12700"/>
          </a:xfrm>
          <a:prstGeom prst="rect">
            <a:avLst/>
          </a:prstGeom>
          <a:solidFill>
            <a:srgbClr val="9595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1845339" y="5038728"/>
            <a:ext cx="3757744" cy="11113"/>
          </a:xfrm>
          <a:prstGeom prst="rect">
            <a:avLst/>
          </a:prstGeom>
          <a:solidFill>
            <a:srgbClr val="8C8C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1845339" y="5049838"/>
            <a:ext cx="3757744" cy="12700"/>
          </a:xfrm>
          <a:prstGeom prst="rect">
            <a:avLst/>
          </a:prstGeom>
          <a:solidFill>
            <a:srgbClr val="7D7D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1845339" y="5062538"/>
            <a:ext cx="3757744" cy="12700"/>
          </a:xfrm>
          <a:prstGeom prst="rect">
            <a:avLst/>
          </a:prstGeom>
          <a:solidFill>
            <a:srgbClr val="6969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1845339" y="5075238"/>
            <a:ext cx="3757744" cy="12700"/>
          </a:xfrm>
          <a:prstGeom prst="rect">
            <a:avLst/>
          </a:prstGeom>
          <a:solidFill>
            <a:srgbClr val="5757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1845339" y="5087938"/>
            <a:ext cx="3757744" cy="11112"/>
          </a:xfrm>
          <a:prstGeom prst="rect">
            <a:avLst/>
          </a:prstGeom>
          <a:solidFill>
            <a:srgbClr val="4B4B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1845339" y="4940300"/>
            <a:ext cx="3757744" cy="158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1845337" y="4545013"/>
            <a:ext cx="4060428" cy="12700"/>
          </a:xfrm>
          <a:prstGeom prst="rect">
            <a:avLst/>
          </a:prstGeom>
          <a:solidFill>
            <a:srgbClr val="97CA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1845337" y="4557713"/>
            <a:ext cx="4060428" cy="12700"/>
          </a:xfrm>
          <a:prstGeom prst="rect">
            <a:avLst/>
          </a:prstGeom>
          <a:solidFill>
            <a:srgbClr val="92C2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1845337" y="4570413"/>
            <a:ext cx="4060428" cy="11112"/>
          </a:xfrm>
          <a:prstGeom prst="rect">
            <a:avLst/>
          </a:prstGeom>
          <a:solidFill>
            <a:srgbClr val="86B3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1845337" y="4581525"/>
            <a:ext cx="4060428" cy="12700"/>
          </a:xfrm>
          <a:prstGeom prst="rect">
            <a:avLst/>
          </a:prstGeom>
          <a:solidFill>
            <a:srgbClr val="749A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1845337" y="4594225"/>
            <a:ext cx="4060428" cy="12700"/>
          </a:xfrm>
          <a:prstGeom prst="rect">
            <a:avLst/>
          </a:prstGeom>
          <a:solidFill>
            <a:srgbClr val="607F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1845337" y="4606925"/>
            <a:ext cx="4060428" cy="12700"/>
          </a:xfrm>
          <a:prstGeom prst="rect">
            <a:avLst/>
          </a:prstGeom>
          <a:solidFill>
            <a:srgbClr val="506B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1" name="Rectangle 51"/>
          <p:cNvSpPr>
            <a:spLocks noChangeArrowheads="1"/>
          </p:cNvSpPr>
          <p:nvPr/>
        </p:nvSpPr>
        <p:spPr bwMode="auto">
          <a:xfrm>
            <a:off x="1845337" y="4619628"/>
            <a:ext cx="4060428" cy="11113"/>
          </a:xfrm>
          <a:prstGeom prst="rect">
            <a:avLst/>
          </a:prstGeom>
          <a:solidFill>
            <a:srgbClr val="475E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2" name="Rectangle 52"/>
          <p:cNvSpPr>
            <a:spLocks noChangeArrowheads="1"/>
          </p:cNvSpPr>
          <p:nvPr/>
        </p:nvSpPr>
        <p:spPr bwMode="auto">
          <a:xfrm>
            <a:off x="1845337" y="4630738"/>
            <a:ext cx="4060428" cy="12700"/>
          </a:xfrm>
          <a:prstGeom prst="rect">
            <a:avLst/>
          </a:prstGeom>
          <a:solidFill>
            <a:srgbClr val="506A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3" name="Rectangle 53"/>
          <p:cNvSpPr>
            <a:spLocks noChangeArrowheads="1"/>
          </p:cNvSpPr>
          <p:nvPr/>
        </p:nvSpPr>
        <p:spPr bwMode="auto">
          <a:xfrm>
            <a:off x="1845337" y="4643438"/>
            <a:ext cx="4060428" cy="12700"/>
          </a:xfrm>
          <a:prstGeom prst="rect">
            <a:avLst/>
          </a:prstGeom>
          <a:solidFill>
            <a:srgbClr val="607F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4" name="Rectangle 54"/>
          <p:cNvSpPr>
            <a:spLocks noChangeArrowheads="1"/>
          </p:cNvSpPr>
          <p:nvPr/>
        </p:nvSpPr>
        <p:spPr bwMode="auto">
          <a:xfrm>
            <a:off x="1845337" y="4656138"/>
            <a:ext cx="4060428" cy="12700"/>
          </a:xfrm>
          <a:prstGeom prst="rect">
            <a:avLst/>
          </a:prstGeom>
          <a:solidFill>
            <a:srgbClr val="749A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1845337" y="4668838"/>
            <a:ext cx="4060428" cy="11112"/>
          </a:xfrm>
          <a:prstGeom prst="rect">
            <a:avLst/>
          </a:prstGeom>
          <a:solidFill>
            <a:srgbClr val="86B3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6" name="Rectangle 56"/>
          <p:cNvSpPr>
            <a:spLocks noChangeArrowheads="1"/>
          </p:cNvSpPr>
          <p:nvPr/>
        </p:nvSpPr>
        <p:spPr bwMode="auto">
          <a:xfrm>
            <a:off x="1845337" y="4679950"/>
            <a:ext cx="4060428" cy="12700"/>
          </a:xfrm>
          <a:prstGeom prst="rect">
            <a:avLst/>
          </a:prstGeom>
          <a:solidFill>
            <a:srgbClr val="92C2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7" name="Rectangle 57"/>
          <p:cNvSpPr>
            <a:spLocks noChangeArrowheads="1"/>
          </p:cNvSpPr>
          <p:nvPr/>
        </p:nvSpPr>
        <p:spPr bwMode="auto">
          <a:xfrm>
            <a:off x="1845337" y="4692650"/>
            <a:ext cx="4060428" cy="12700"/>
          </a:xfrm>
          <a:prstGeom prst="rect">
            <a:avLst/>
          </a:prstGeom>
          <a:solidFill>
            <a:srgbClr val="97CA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8" name="Rectangle 58"/>
          <p:cNvSpPr>
            <a:spLocks noChangeArrowheads="1"/>
          </p:cNvSpPr>
          <p:nvPr/>
        </p:nvSpPr>
        <p:spPr bwMode="auto">
          <a:xfrm>
            <a:off x="1845337" y="4545016"/>
            <a:ext cx="4060428" cy="160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39" name="Rectangle 59"/>
          <p:cNvSpPr>
            <a:spLocks noChangeArrowheads="1"/>
          </p:cNvSpPr>
          <p:nvPr/>
        </p:nvSpPr>
        <p:spPr bwMode="auto">
          <a:xfrm>
            <a:off x="1845338" y="4162425"/>
            <a:ext cx="4414705" cy="12700"/>
          </a:xfrm>
          <a:prstGeom prst="rect">
            <a:avLst/>
          </a:prstGeom>
          <a:solidFill>
            <a:srgbClr val="7D00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0" name="Rectangle 60"/>
          <p:cNvSpPr>
            <a:spLocks noChangeArrowheads="1"/>
          </p:cNvSpPr>
          <p:nvPr/>
        </p:nvSpPr>
        <p:spPr bwMode="auto">
          <a:xfrm>
            <a:off x="1845338" y="4175125"/>
            <a:ext cx="4414705" cy="12700"/>
          </a:xfrm>
          <a:prstGeom prst="rect">
            <a:avLst/>
          </a:prstGeom>
          <a:solidFill>
            <a:srgbClr val="9400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1" name="Rectangle 61"/>
          <p:cNvSpPr>
            <a:spLocks noChangeArrowheads="1"/>
          </p:cNvSpPr>
          <p:nvPr/>
        </p:nvSpPr>
        <p:spPr bwMode="auto">
          <a:xfrm>
            <a:off x="1845338" y="4187825"/>
            <a:ext cx="4414705" cy="12700"/>
          </a:xfrm>
          <a:prstGeom prst="rect">
            <a:avLst/>
          </a:prstGeom>
          <a:solidFill>
            <a:srgbClr val="B600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2" name="Rectangle 62"/>
          <p:cNvSpPr>
            <a:spLocks noChangeArrowheads="1"/>
          </p:cNvSpPr>
          <p:nvPr/>
        </p:nvSpPr>
        <p:spPr bwMode="auto">
          <a:xfrm>
            <a:off x="1845338" y="4200528"/>
            <a:ext cx="4414705" cy="11113"/>
          </a:xfrm>
          <a:prstGeom prst="rect">
            <a:avLst/>
          </a:prstGeom>
          <a:solidFill>
            <a:srgbClr val="D900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3" name="Rectangle 63"/>
          <p:cNvSpPr>
            <a:spLocks noChangeArrowheads="1"/>
          </p:cNvSpPr>
          <p:nvPr/>
        </p:nvSpPr>
        <p:spPr bwMode="auto">
          <a:xfrm>
            <a:off x="1845338" y="4211638"/>
            <a:ext cx="4414705" cy="12700"/>
          </a:xfrm>
          <a:prstGeom prst="rect">
            <a:avLst/>
          </a:prstGeom>
          <a:solidFill>
            <a:srgbClr val="F100F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1845338" y="4224338"/>
            <a:ext cx="4414705" cy="25400"/>
          </a:xfrm>
          <a:prstGeom prst="rect">
            <a:avLst/>
          </a:prstGeom>
          <a:solidFill>
            <a:srgbClr val="FC00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1845338" y="4249738"/>
            <a:ext cx="4414705" cy="12700"/>
          </a:xfrm>
          <a:prstGeom prst="rect">
            <a:avLst/>
          </a:prstGeom>
          <a:solidFill>
            <a:srgbClr val="F100F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1845338" y="4262438"/>
            <a:ext cx="4414705" cy="11112"/>
          </a:xfrm>
          <a:prstGeom prst="rect">
            <a:avLst/>
          </a:prstGeom>
          <a:solidFill>
            <a:srgbClr val="D900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7" name="Rectangle 67"/>
          <p:cNvSpPr>
            <a:spLocks noChangeArrowheads="1"/>
          </p:cNvSpPr>
          <p:nvPr/>
        </p:nvSpPr>
        <p:spPr bwMode="auto">
          <a:xfrm>
            <a:off x="1845338" y="4273550"/>
            <a:ext cx="4414705" cy="12700"/>
          </a:xfrm>
          <a:prstGeom prst="rect">
            <a:avLst/>
          </a:prstGeom>
          <a:solidFill>
            <a:srgbClr val="B600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8" name="Rectangle 68"/>
          <p:cNvSpPr>
            <a:spLocks noChangeArrowheads="1"/>
          </p:cNvSpPr>
          <p:nvPr/>
        </p:nvSpPr>
        <p:spPr bwMode="auto">
          <a:xfrm>
            <a:off x="1845338" y="4286250"/>
            <a:ext cx="4414705" cy="12700"/>
          </a:xfrm>
          <a:prstGeom prst="rect">
            <a:avLst/>
          </a:prstGeom>
          <a:solidFill>
            <a:srgbClr val="9400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1845338" y="4298950"/>
            <a:ext cx="4414705" cy="12700"/>
          </a:xfrm>
          <a:prstGeom prst="rect">
            <a:avLst/>
          </a:prstGeom>
          <a:solidFill>
            <a:srgbClr val="7D00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1845338" y="4162425"/>
            <a:ext cx="4414705" cy="149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1" name="Rectangle 71"/>
          <p:cNvSpPr>
            <a:spLocks noChangeArrowheads="1"/>
          </p:cNvSpPr>
          <p:nvPr/>
        </p:nvSpPr>
        <p:spPr bwMode="auto">
          <a:xfrm>
            <a:off x="1845337" y="3768725"/>
            <a:ext cx="5124979" cy="12700"/>
          </a:xfrm>
          <a:prstGeom prst="rect">
            <a:avLst/>
          </a:prstGeom>
          <a:solidFill>
            <a:srgbClr val="00CA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2" name="Rectangle 72"/>
          <p:cNvSpPr>
            <a:spLocks noChangeArrowheads="1"/>
          </p:cNvSpPr>
          <p:nvPr/>
        </p:nvSpPr>
        <p:spPr bwMode="auto">
          <a:xfrm>
            <a:off x="1845337" y="3781425"/>
            <a:ext cx="5124979" cy="12700"/>
          </a:xfrm>
          <a:prstGeom prst="rect">
            <a:avLst/>
          </a:prstGeom>
          <a:solidFill>
            <a:srgbClr val="00C2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1845337" y="3794127"/>
            <a:ext cx="5124979" cy="11113"/>
          </a:xfrm>
          <a:prstGeom prst="rect">
            <a:avLst/>
          </a:prstGeom>
          <a:solidFill>
            <a:srgbClr val="00B3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4" name="Rectangle 74"/>
          <p:cNvSpPr>
            <a:spLocks noChangeArrowheads="1"/>
          </p:cNvSpPr>
          <p:nvPr/>
        </p:nvSpPr>
        <p:spPr bwMode="auto">
          <a:xfrm>
            <a:off x="1845337" y="3805238"/>
            <a:ext cx="5124979" cy="12700"/>
          </a:xfrm>
          <a:prstGeom prst="rect">
            <a:avLst/>
          </a:prstGeom>
          <a:solidFill>
            <a:srgbClr val="009A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1845337" y="3817938"/>
            <a:ext cx="5124979" cy="12700"/>
          </a:xfrm>
          <a:prstGeom prst="rect">
            <a:avLst/>
          </a:prstGeom>
          <a:solidFill>
            <a:srgbClr val="007F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6" name="Rectangle 76"/>
          <p:cNvSpPr>
            <a:spLocks noChangeArrowheads="1"/>
          </p:cNvSpPr>
          <p:nvPr/>
        </p:nvSpPr>
        <p:spPr bwMode="auto">
          <a:xfrm>
            <a:off x="1845337" y="3830638"/>
            <a:ext cx="5124979" cy="12700"/>
          </a:xfrm>
          <a:prstGeom prst="rect">
            <a:avLst/>
          </a:prstGeom>
          <a:solidFill>
            <a:srgbClr val="006B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7" name="Rectangle 77"/>
          <p:cNvSpPr>
            <a:spLocks noChangeArrowheads="1"/>
          </p:cNvSpPr>
          <p:nvPr/>
        </p:nvSpPr>
        <p:spPr bwMode="auto">
          <a:xfrm>
            <a:off x="1845337" y="3843338"/>
            <a:ext cx="5124979" cy="11112"/>
          </a:xfrm>
          <a:prstGeom prst="rect">
            <a:avLst/>
          </a:prstGeom>
          <a:solidFill>
            <a:srgbClr val="005E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8" name="Rectangle 78"/>
          <p:cNvSpPr>
            <a:spLocks noChangeArrowheads="1"/>
          </p:cNvSpPr>
          <p:nvPr/>
        </p:nvSpPr>
        <p:spPr bwMode="auto">
          <a:xfrm>
            <a:off x="1845337" y="3854450"/>
            <a:ext cx="5124979" cy="12700"/>
          </a:xfrm>
          <a:prstGeom prst="rect">
            <a:avLst/>
          </a:prstGeom>
          <a:solidFill>
            <a:srgbClr val="006A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59" name="Rectangle 79"/>
          <p:cNvSpPr>
            <a:spLocks noChangeArrowheads="1"/>
          </p:cNvSpPr>
          <p:nvPr/>
        </p:nvSpPr>
        <p:spPr bwMode="auto">
          <a:xfrm>
            <a:off x="1845337" y="3867150"/>
            <a:ext cx="5124979" cy="12700"/>
          </a:xfrm>
          <a:prstGeom prst="rect">
            <a:avLst/>
          </a:prstGeom>
          <a:solidFill>
            <a:srgbClr val="007F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0" name="Rectangle 80"/>
          <p:cNvSpPr>
            <a:spLocks noChangeArrowheads="1"/>
          </p:cNvSpPr>
          <p:nvPr/>
        </p:nvSpPr>
        <p:spPr bwMode="auto">
          <a:xfrm>
            <a:off x="1845337" y="3879850"/>
            <a:ext cx="5124979" cy="12700"/>
          </a:xfrm>
          <a:prstGeom prst="rect">
            <a:avLst/>
          </a:prstGeom>
          <a:solidFill>
            <a:srgbClr val="009A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1" name="Rectangle 81"/>
          <p:cNvSpPr>
            <a:spLocks noChangeArrowheads="1"/>
          </p:cNvSpPr>
          <p:nvPr/>
        </p:nvSpPr>
        <p:spPr bwMode="auto">
          <a:xfrm>
            <a:off x="1845337" y="3892551"/>
            <a:ext cx="5124979" cy="11113"/>
          </a:xfrm>
          <a:prstGeom prst="rect">
            <a:avLst/>
          </a:prstGeom>
          <a:solidFill>
            <a:srgbClr val="00B3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2" name="Rectangle 82"/>
          <p:cNvSpPr>
            <a:spLocks noChangeArrowheads="1"/>
          </p:cNvSpPr>
          <p:nvPr/>
        </p:nvSpPr>
        <p:spPr bwMode="auto">
          <a:xfrm>
            <a:off x="1845337" y="3903663"/>
            <a:ext cx="5124979" cy="12700"/>
          </a:xfrm>
          <a:prstGeom prst="rect">
            <a:avLst/>
          </a:prstGeom>
          <a:solidFill>
            <a:srgbClr val="00C2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3" name="Rectangle 83"/>
          <p:cNvSpPr>
            <a:spLocks noChangeArrowheads="1"/>
          </p:cNvSpPr>
          <p:nvPr/>
        </p:nvSpPr>
        <p:spPr bwMode="auto">
          <a:xfrm>
            <a:off x="1845337" y="3916363"/>
            <a:ext cx="5124979" cy="12700"/>
          </a:xfrm>
          <a:prstGeom prst="rect">
            <a:avLst/>
          </a:prstGeom>
          <a:solidFill>
            <a:srgbClr val="00CA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1845337" y="3768725"/>
            <a:ext cx="5124979" cy="1603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5" name="Rectangle 85"/>
          <p:cNvSpPr>
            <a:spLocks noChangeArrowheads="1"/>
          </p:cNvSpPr>
          <p:nvPr/>
        </p:nvSpPr>
        <p:spPr bwMode="auto">
          <a:xfrm>
            <a:off x="1845339" y="3375028"/>
            <a:ext cx="5649515" cy="11113"/>
          </a:xfrm>
          <a:prstGeom prst="rect">
            <a:avLst/>
          </a:prstGeom>
          <a:solidFill>
            <a:srgbClr val="FEFE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6" name="Rectangle 86"/>
          <p:cNvSpPr>
            <a:spLocks noChangeArrowheads="1"/>
          </p:cNvSpPr>
          <p:nvPr/>
        </p:nvSpPr>
        <p:spPr bwMode="auto">
          <a:xfrm>
            <a:off x="1845339" y="3386138"/>
            <a:ext cx="5649515" cy="12700"/>
          </a:xfrm>
          <a:prstGeom prst="rect">
            <a:avLst/>
          </a:prstGeom>
          <a:solidFill>
            <a:srgbClr val="FBF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7" name="Rectangle 87"/>
          <p:cNvSpPr>
            <a:spLocks noChangeArrowheads="1"/>
          </p:cNvSpPr>
          <p:nvPr/>
        </p:nvSpPr>
        <p:spPr bwMode="auto">
          <a:xfrm>
            <a:off x="1845339" y="3398838"/>
            <a:ext cx="5649515" cy="12700"/>
          </a:xfrm>
          <a:prstGeom prst="rect">
            <a:avLst/>
          </a:prstGeom>
          <a:solidFill>
            <a:srgbClr val="F7F7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8" name="Rectangle 88"/>
          <p:cNvSpPr>
            <a:spLocks noChangeArrowheads="1"/>
          </p:cNvSpPr>
          <p:nvPr/>
        </p:nvSpPr>
        <p:spPr bwMode="auto">
          <a:xfrm>
            <a:off x="1845339" y="3411538"/>
            <a:ext cx="5649515" cy="12700"/>
          </a:xfrm>
          <a:prstGeom prst="rect">
            <a:avLst/>
          </a:prstGeom>
          <a:solidFill>
            <a:srgbClr val="EFE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69" name="Rectangle 89"/>
          <p:cNvSpPr>
            <a:spLocks noChangeArrowheads="1"/>
          </p:cNvSpPr>
          <p:nvPr/>
        </p:nvSpPr>
        <p:spPr bwMode="auto">
          <a:xfrm>
            <a:off x="1845339" y="3424238"/>
            <a:ext cx="5649515" cy="11112"/>
          </a:xfrm>
          <a:prstGeom prst="rect">
            <a:avLst/>
          </a:prstGeom>
          <a:solidFill>
            <a:srgbClr val="E5E5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0" name="Rectangle 90"/>
          <p:cNvSpPr>
            <a:spLocks noChangeArrowheads="1"/>
          </p:cNvSpPr>
          <p:nvPr/>
        </p:nvSpPr>
        <p:spPr bwMode="auto">
          <a:xfrm>
            <a:off x="1845339" y="3435350"/>
            <a:ext cx="5649515" cy="12700"/>
          </a:xfrm>
          <a:prstGeom prst="rect">
            <a:avLst/>
          </a:prstGeom>
          <a:solidFill>
            <a:srgbClr val="D8D8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1" name="Rectangle 91"/>
          <p:cNvSpPr>
            <a:spLocks noChangeArrowheads="1"/>
          </p:cNvSpPr>
          <p:nvPr/>
        </p:nvSpPr>
        <p:spPr bwMode="auto">
          <a:xfrm>
            <a:off x="1845339" y="3448050"/>
            <a:ext cx="5649515" cy="12700"/>
          </a:xfrm>
          <a:prstGeom prst="rect">
            <a:avLst/>
          </a:prstGeom>
          <a:solidFill>
            <a:srgbClr val="C9C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2" name="Rectangle 92"/>
          <p:cNvSpPr>
            <a:spLocks noChangeArrowheads="1"/>
          </p:cNvSpPr>
          <p:nvPr/>
        </p:nvSpPr>
        <p:spPr bwMode="auto">
          <a:xfrm>
            <a:off x="1845339" y="3460750"/>
            <a:ext cx="5649515" cy="12700"/>
          </a:xfrm>
          <a:prstGeom prst="rect">
            <a:avLst/>
          </a:prstGeom>
          <a:solidFill>
            <a:srgbClr val="B8B8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1845339" y="3473450"/>
            <a:ext cx="5649515" cy="11113"/>
          </a:xfrm>
          <a:prstGeom prst="rect">
            <a:avLst/>
          </a:prstGeom>
          <a:solidFill>
            <a:srgbClr val="A7A7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4" name="Rectangle 94"/>
          <p:cNvSpPr>
            <a:spLocks noChangeArrowheads="1"/>
          </p:cNvSpPr>
          <p:nvPr/>
        </p:nvSpPr>
        <p:spPr bwMode="auto">
          <a:xfrm>
            <a:off x="1845339" y="3484563"/>
            <a:ext cx="5649515" cy="12700"/>
          </a:xfrm>
          <a:prstGeom prst="rect">
            <a:avLst/>
          </a:prstGeom>
          <a:solidFill>
            <a:srgbClr val="9898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5" name="Rectangle 95"/>
          <p:cNvSpPr>
            <a:spLocks noChangeArrowheads="1"/>
          </p:cNvSpPr>
          <p:nvPr/>
        </p:nvSpPr>
        <p:spPr bwMode="auto">
          <a:xfrm>
            <a:off x="1845339" y="3497263"/>
            <a:ext cx="5649515" cy="12700"/>
          </a:xfrm>
          <a:prstGeom prst="rect">
            <a:avLst/>
          </a:prstGeom>
          <a:solidFill>
            <a:srgbClr val="8A8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6" name="Rectangle 96"/>
          <p:cNvSpPr>
            <a:spLocks noChangeArrowheads="1"/>
          </p:cNvSpPr>
          <p:nvPr/>
        </p:nvSpPr>
        <p:spPr bwMode="auto">
          <a:xfrm>
            <a:off x="1845339" y="3509963"/>
            <a:ext cx="5649515" cy="12700"/>
          </a:xfrm>
          <a:prstGeom prst="rect">
            <a:avLst/>
          </a:prstGeom>
          <a:solidFill>
            <a:srgbClr val="7F7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7" name="Rectangle 97"/>
          <p:cNvSpPr>
            <a:spLocks noChangeArrowheads="1"/>
          </p:cNvSpPr>
          <p:nvPr/>
        </p:nvSpPr>
        <p:spPr bwMode="auto">
          <a:xfrm>
            <a:off x="1845339" y="3522663"/>
            <a:ext cx="5649515" cy="11112"/>
          </a:xfrm>
          <a:prstGeom prst="rect">
            <a:avLst/>
          </a:prstGeom>
          <a:solidFill>
            <a:srgbClr val="7878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8" name="Rectangle 98"/>
          <p:cNvSpPr>
            <a:spLocks noChangeArrowheads="1"/>
          </p:cNvSpPr>
          <p:nvPr/>
        </p:nvSpPr>
        <p:spPr bwMode="auto">
          <a:xfrm>
            <a:off x="1845339" y="3375025"/>
            <a:ext cx="5649515" cy="158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79" name="Rectangle 99"/>
          <p:cNvSpPr>
            <a:spLocks noChangeArrowheads="1"/>
          </p:cNvSpPr>
          <p:nvPr/>
        </p:nvSpPr>
        <p:spPr bwMode="auto">
          <a:xfrm>
            <a:off x="1845338" y="2979738"/>
            <a:ext cx="5689071" cy="12700"/>
          </a:xfrm>
          <a:prstGeom prst="rect">
            <a:avLst/>
          </a:prstGeom>
          <a:solidFill>
            <a:srgbClr val="FDFD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0" name="Rectangle 100"/>
          <p:cNvSpPr>
            <a:spLocks noChangeArrowheads="1"/>
          </p:cNvSpPr>
          <p:nvPr/>
        </p:nvSpPr>
        <p:spPr bwMode="auto">
          <a:xfrm>
            <a:off x="1845338" y="2992438"/>
            <a:ext cx="5689071" cy="12700"/>
          </a:xfrm>
          <a:prstGeom prst="rect">
            <a:avLst/>
          </a:prstGeom>
          <a:solidFill>
            <a:srgbClr val="F3F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1" name="Rectangle 101"/>
          <p:cNvSpPr>
            <a:spLocks noChangeArrowheads="1"/>
          </p:cNvSpPr>
          <p:nvPr/>
        </p:nvSpPr>
        <p:spPr bwMode="auto">
          <a:xfrm>
            <a:off x="1845338" y="3005138"/>
            <a:ext cx="5689071" cy="11112"/>
          </a:xfrm>
          <a:prstGeom prst="rect">
            <a:avLst/>
          </a:prstGeom>
          <a:solidFill>
            <a:srgbClr val="DFD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2" name="Rectangle 102"/>
          <p:cNvSpPr>
            <a:spLocks noChangeArrowheads="1"/>
          </p:cNvSpPr>
          <p:nvPr/>
        </p:nvSpPr>
        <p:spPr bwMode="auto">
          <a:xfrm>
            <a:off x="1845338" y="3016250"/>
            <a:ext cx="5689071" cy="12700"/>
          </a:xfrm>
          <a:prstGeom prst="rect">
            <a:avLst/>
          </a:prstGeom>
          <a:solidFill>
            <a:srgbClr val="C0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3" name="Rectangle 103"/>
          <p:cNvSpPr>
            <a:spLocks noChangeArrowheads="1"/>
          </p:cNvSpPr>
          <p:nvPr/>
        </p:nvSpPr>
        <p:spPr bwMode="auto">
          <a:xfrm>
            <a:off x="1845338" y="3028950"/>
            <a:ext cx="5689071" cy="12700"/>
          </a:xfrm>
          <a:prstGeom prst="rect">
            <a:avLst/>
          </a:prstGeom>
          <a:solidFill>
            <a:srgbClr val="A0A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4" name="Rectangle 104"/>
          <p:cNvSpPr>
            <a:spLocks noChangeArrowheads="1"/>
          </p:cNvSpPr>
          <p:nvPr/>
        </p:nvSpPr>
        <p:spPr bwMode="auto">
          <a:xfrm>
            <a:off x="1845338" y="3041650"/>
            <a:ext cx="5689071" cy="12700"/>
          </a:xfrm>
          <a:prstGeom prst="rect">
            <a:avLst/>
          </a:prstGeom>
          <a:solidFill>
            <a:srgbClr val="8585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5" name="Rectangle 105"/>
          <p:cNvSpPr>
            <a:spLocks noChangeArrowheads="1"/>
          </p:cNvSpPr>
          <p:nvPr/>
        </p:nvSpPr>
        <p:spPr bwMode="auto">
          <a:xfrm>
            <a:off x="1845338" y="3054353"/>
            <a:ext cx="5689071" cy="11113"/>
          </a:xfrm>
          <a:prstGeom prst="rect">
            <a:avLst/>
          </a:prstGeom>
          <a:solidFill>
            <a:srgbClr val="767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6" name="Rectangle 106"/>
          <p:cNvSpPr>
            <a:spLocks noChangeArrowheads="1"/>
          </p:cNvSpPr>
          <p:nvPr/>
        </p:nvSpPr>
        <p:spPr bwMode="auto">
          <a:xfrm>
            <a:off x="1845338" y="3065463"/>
            <a:ext cx="5689071" cy="12700"/>
          </a:xfrm>
          <a:prstGeom prst="rect">
            <a:avLst/>
          </a:prstGeom>
          <a:solidFill>
            <a:srgbClr val="8585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7" name="Rectangle 107"/>
          <p:cNvSpPr>
            <a:spLocks noChangeArrowheads="1"/>
          </p:cNvSpPr>
          <p:nvPr/>
        </p:nvSpPr>
        <p:spPr bwMode="auto">
          <a:xfrm>
            <a:off x="1845338" y="3078163"/>
            <a:ext cx="5689071" cy="12700"/>
          </a:xfrm>
          <a:prstGeom prst="rect">
            <a:avLst/>
          </a:prstGeom>
          <a:solidFill>
            <a:srgbClr val="A0A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8" name="Rectangle 108"/>
          <p:cNvSpPr>
            <a:spLocks noChangeArrowheads="1"/>
          </p:cNvSpPr>
          <p:nvPr/>
        </p:nvSpPr>
        <p:spPr bwMode="auto">
          <a:xfrm>
            <a:off x="1845338" y="3090863"/>
            <a:ext cx="5689071" cy="12700"/>
          </a:xfrm>
          <a:prstGeom prst="rect">
            <a:avLst/>
          </a:prstGeom>
          <a:solidFill>
            <a:srgbClr val="C0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89" name="Rectangle 109"/>
          <p:cNvSpPr>
            <a:spLocks noChangeArrowheads="1"/>
          </p:cNvSpPr>
          <p:nvPr/>
        </p:nvSpPr>
        <p:spPr bwMode="auto">
          <a:xfrm>
            <a:off x="1845338" y="3103563"/>
            <a:ext cx="5689071" cy="12700"/>
          </a:xfrm>
          <a:prstGeom prst="rect">
            <a:avLst/>
          </a:prstGeom>
          <a:solidFill>
            <a:srgbClr val="DFD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0" name="Rectangle 110"/>
          <p:cNvSpPr>
            <a:spLocks noChangeArrowheads="1"/>
          </p:cNvSpPr>
          <p:nvPr/>
        </p:nvSpPr>
        <p:spPr bwMode="auto">
          <a:xfrm>
            <a:off x="1845338" y="3116263"/>
            <a:ext cx="5689071" cy="11112"/>
          </a:xfrm>
          <a:prstGeom prst="rect">
            <a:avLst/>
          </a:prstGeom>
          <a:solidFill>
            <a:srgbClr val="F3F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1" name="Rectangle 111"/>
          <p:cNvSpPr>
            <a:spLocks noChangeArrowheads="1"/>
          </p:cNvSpPr>
          <p:nvPr/>
        </p:nvSpPr>
        <p:spPr bwMode="auto">
          <a:xfrm>
            <a:off x="1845338" y="3127375"/>
            <a:ext cx="5689071" cy="12700"/>
          </a:xfrm>
          <a:prstGeom prst="rect">
            <a:avLst/>
          </a:prstGeom>
          <a:solidFill>
            <a:srgbClr val="FDFD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2" name="Rectangle 112"/>
          <p:cNvSpPr>
            <a:spLocks noChangeArrowheads="1"/>
          </p:cNvSpPr>
          <p:nvPr/>
        </p:nvSpPr>
        <p:spPr bwMode="auto">
          <a:xfrm>
            <a:off x="1845338" y="2979741"/>
            <a:ext cx="5689071" cy="160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3" name="Rectangle 113"/>
          <p:cNvSpPr>
            <a:spLocks noChangeArrowheads="1"/>
          </p:cNvSpPr>
          <p:nvPr/>
        </p:nvSpPr>
        <p:spPr bwMode="auto">
          <a:xfrm>
            <a:off x="1845337" y="2586038"/>
            <a:ext cx="5742384" cy="11112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4" name="Rectangle 114"/>
          <p:cNvSpPr>
            <a:spLocks noChangeArrowheads="1"/>
          </p:cNvSpPr>
          <p:nvPr/>
        </p:nvSpPr>
        <p:spPr bwMode="auto">
          <a:xfrm>
            <a:off x="1845337" y="2597150"/>
            <a:ext cx="5742384" cy="1270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5" name="Rectangle 115"/>
          <p:cNvSpPr>
            <a:spLocks noChangeArrowheads="1"/>
          </p:cNvSpPr>
          <p:nvPr/>
        </p:nvSpPr>
        <p:spPr bwMode="auto">
          <a:xfrm>
            <a:off x="1845337" y="2609850"/>
            <a:ext cx="5742384" cy="1270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6" name="Rectangle 116"/>
          <p:cNvSpPr>
            <a:spLocks noChangeArrowheads="1"/>
          </p:cNvSpPr>
          <p:nvPr/>
        </p:nvSpPr>
        <p:spPr bwMode="auto">
          <a:xfrm>
            <a:off x="1845337" y="2622550"/>
            <a:ext cx="5742384" cy="12700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7" name="Rectangle 117"/>
          <p:cNvSpPr>
            <a:spLocks noChangeArrowheads="1"/>
          </p:cNvSpPr>
          <p:nvPr/>
        </p:nvSpPr>
        <p:spPr bwMode="auto">
          <a:xfrm>
            <a:off x="1845337" y="2635253"/>
            <a:ext cx="5742384" cy="11113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8" name="Rectangle 118"/>
          <p:cNvSpPr>
            <a:spLocks noChangeArrowheads="1"/>
          </p:cNvSpPr>
          <p:nvPr/>
        </p:nvSpPr>
        <p:spPr bwMode="auto">
          <a:xfrm>
            <a:off x="1845337" y="2646363"/>
            <a:ext cx="5742384" cy="1270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599" name="Rectangle 119"/>
          <p:cNvSpPr>
            <a:spLocks noChangeArrowheads="1"/>
          </p:cNvSpPr>
          <p:nvPr/>
        </p:nvSpPr>
        <p:spPr bwMode="auto">
          <a:xfrm>
            <a:off x="1845337" y="2659063"/>
            <a:ext cx="5742384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0" name="Rectangle 120"/>
          <p:cNvSpPr>
            <a:spLocks noChangeArrowheads="1"/>
          </p:cNvSpPr>
          <p:nvPr/>
        </p:nvSpPr>
        <p:spPr bwMode="auto">
          <a:xfrm>
            <a:off x="1845337" y="2671763"/>
            <a:ext cx="5742384" cy="1270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1" name="Rectangle 121"/>
          <p:cNvSpPr>
            <a:spLocks noChangeArrowheads="1"/>
          </p:cNvSpPr>
          <p:nvPr/>
        </p:nvSpPr>
        <p:spPr bwMode="auto">
          <a:xfrm>
            <a:off x="1845337" y="2684463"/>
            <a:ext cx="5742384" cy="12700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2" name="Rectangle 122"/>
          <p:cNvSpPr>
            <a:spLocks noChangeArrowheads="1"/>
          </p:cNvSpPr>
          <p:nvPr/>
        </p:nvSpPr>
        <p:spPr bwMode="auto">
          <a:xfrm>
            <a:off x="1845337" y="2697163"/>
            <a:ext cx="5742384" cy="11112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3" name="Rectangle 123"/>
          <p:cNvSpPr>
            <a:spLocks noChangeArrowheads="1"/>
          </p:cNvSpPr>
          <p:nvPr/>
        </p:nvSpPr>
        <p:spPr bwMode="auto">
          <a:xfrm>
            <a:off x="1845337" y="2708275"/>
            <a:ext cx="5742384" cy="1270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4" name="Rectangle 124"/>
          <p:cNvSpPr>
            <a:spLocks noChangeArrowheads="1"/>
          </p:cNvSpPr>
          <p:nvPr/>
        </p:nvSpPr>
        <p:spPr bwMode="auto">
          <a:xfrm>
            <a:off x="1845337" y="2720975"/>
            <a:ext cx="5742384" cy="1270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5" name="Rectangle 125"/>
          <p:cNvSpPr>
            <a:spLocks noChangeArrowheads="1"/>
          </p:cNvSpPr>
          <p:nvPr/>
        </p:nvSpPr>
        <p:spPr bwMode="auto">
          <a:xfrm>
            <a:off x="1845337" y="2733675"/>
            <a:ext cx="5742384" cy="12700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6" name="Rectangle 126"/>
          <p:cNvSpPr>
            <a:spLocks noChangeArrowheads="1"/>
          </p:cNvSpPr>
          <p:nvPr/>
        </p:nvSpPr>
        <p:spPr bwMode="auto">
          <a:xfrm>
            <a:off x="1845337" y="2586041"/>
            <a:ext cx="5742384" cy="160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7" name="Line 127"/>
          <p:cNvSpPr>
            <a:spLocks noChangeShapeType="1"/>
          </p:cNvSpPr>
          <p:nvPr/>
        </p:nvSpPr>
        <p:spPr bwMode="auto">
          <a:xfrm>
            <a:off x="1845337" y="5999166"/>
            <a:ext cx="683273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8" name="Line 128"/>
          <p:cNvSpPr>
            <a:spLocks noChangeShapeType="1"/>
          </p:cNvSpPr>
          <p:nvPr/>
        </p:nvSpPr>
        <p:spPr bwMode="auto">
          <a:xfrm flipV="1">
            <a:off x="1845339" y="5999163"/>
            <a:ext cx="1719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09" name="Line 129"/>
          <p:cNvSpPr>
            <a:spLocks noChangeShapeType="1"/>
          </p:cNvSpPr>
          <p:nvPr/>
        </p:nvSpPr>
        <p:spPr bwMode="auto">
          <a:xfrm flipV="1">
            <a:off x="2818741" y="5999163"/>
            <a:ext cx="1719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10" name="Line 130"/>
          <p:cNvSpPr>
            <a:spLocks noChangeShapeType="1"/>
          </p:cNvSpPr>
          <p:nvPr/>
        </p:nvSpPr>
        <p:spPr bwMode="auto">
          <a:xfrm flipV="1">
            <a:off x="3804179" y="5999163"/>
            <a:ext cx="172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11" name="Line 131"/>
          <p:cNvSpPr>
            <a:spLocks noChangeShapeType="1"/>
          </p:cNvSpPr>
          <p:nvPr/>
        </p:nvSpPr>
        <p:spPr bwMode="auto">
          <a:xfrm flipV="1">
            <a:off x="4775864" y="5999163"/>
            <a:ext cx="1719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12" name="Line 132"/>
          <p:cNvSpPr>
            <a:spLocks noChangeShapeType="1"/>
          </p:cNvSpPr>
          <p:nvPr/>
        </p:nvSpPr>
        <p:spPr bwMode="auto">
          <a:xfrm flipV="1">
            <a:off x="5747544" y="5999163"/>
            <a:ext cx="172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13" name="Line 133"/>
          <p:cNvSpPr>
            <a:spLocks noChangeShapeType="1"/>
          </p:cNvSpPr>
          <p:nvPr/>
        </p:nvSpPr>
        <p:spPr bwMode="auto">
          <a:xfrm flipV="1">
            <a:off x="6719228" y="5999163"/>
            <a:ext cx="1719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14" name="Line 134"/>
          <p:cNvSpPr>
            <a:spLocks noChangeShapeType="1"/>
          </p:cNvSpPr>
          <p:nvPr/>
        </p:nvSpPr>
        <p:spPr bwMode="auto">
          <a:xfrm flipV="1">
            <a:off x="7704667" y="5999163"/>
            <a:ext cx="172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15" name="Line 135"/>
          <p:cNvSpPr>
            <a:spLocks noChangeShapeType="1"/>
          </p:cNvSpPr>
          <p:nvPr/>
        </p:nvSpPr>
        <p:spPr bwMode="auto">
          <a:xfrm flipV="1">
            <a:off x="8678069" y="5999163"/>
            <a:ext cx="172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16" name="Line 136"/>
          <p:cNvSpPr>
            <a:spLocks noChangeShapeType="1"/>
          </p:cNvSpPr>
          <p:nvPr/>
        </p:nvSpPr>
        <p:spPr bwMode="auto">
          <a:xfrm>
            <a:off x="1845339" y="2462213"/>
            <a:ext cx="1719" cy="35369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617" name="Rectangle 137"/>
          <p:cNvSpPr>
            <a:spLocks noChangeArrowheads="1"/>
          </p:cNvSpPr>
          <p:nvPr/>
        </p:nvSpPr>
        <p:spPr bwMode="auto">
          <a:xfrm>
            <a:off x="3070084" y="2203450"/>
            <a:ext cx="16158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背 板 热 阻 值 测 试 </a:t>
            </a:r>
            <a:endParaRPr lang="en-US" sz="12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618" name="Rectangle 138"/>
          <p:cNvSpPr>
            <a:spLocks noChangeArrowheads="1"/>
          </p:cNvSpPr>
          <p:nvPr/>
        </p:nvSpPr>
        <p:spPr bwMode="auto">
          <a:xfrm rot="5400000">
            <a:off x="5438876" y="5671880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7.40</a:t>
            </a:r>
            <a:endParaRPr lang="en-US" altLang="zh-CN" sz="1200"/>
          </a:p>
        </p:txBody>
      </p:sp>
      <p:sp>
        <p:nvSpPr>
          <p:cNvPr id="20619" name="Rectangle 139"/>
          <p:cNvSpPr>
            <a:spLocks noChangeArrowheads="1"/>
          </p:cNvSpPr>
          <p:nvPr/>
        </p:nvSpPr>
        <p:spPr bwMode="auto">
          <a:xfrm rot="5400000">
            <a:off x="5517988" y="5289292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7.48</a:t>
            </a:r>
            <a:endParaRPr lang="en-US" altLang="zh-CN" sz="1200"/>
          </a:p>
        </p:txBody>
      </p:sp>
      <p:sp>
        <p:nvSpPr>
          <p:cNvPr id="20620" name="Rectangle 140"/>
          <p:cNvSpPr>
            <a:spLocks noChangeArrowheads="1"/>
          </p:cNvSpPr>
          <p:nvPr/>
        </p:nvSpPr>
        <p:spPr bwMode="auto">
          <a:xfrm rot="5400000">
            <a:off x="5622893" y="4919405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7.69</a:t>
            </a:r>
            <a:endParaRPr lang="en-US" altLang="zh-CN" sz="1200"/>
          </a:p>
        </p:txBody>
      </p:sp>
      <p:sp>
        <p:nvSpPr>
          <p:cNvPr id="20621" name="Rectangle 141"/>
          <p:cNvSpPr>
            <a:spLocks noChangeArrowheads="1"/>
          </p:cNvSpPr>
          <p:nvPr/>
        </p:nvSpPr>
        <p:spPr bwMode="auto">
          <a:xfrm rot="5400000">
            <a:off x="5990929" y="4513005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8.31</a:t>
            </a:r>
            <a:endParaRPr lang="en-US" altLang="zh-CN" sz="1200"/>
          </a:p>
        </p:txBody>
      </p:sp>
      <p:sp>
        <p:nvSpPr>
          <p:cNvPr id="20622" name="Rectangle 142"/>
          <p:cNvSpPr>
            <a:spLocks noChangeArrowheads="1"/>
          </p:cNvSpPr>
          <p:nvPr/>
        </p:nvSpPr>
        <p:spPr bwMode="auto">
          <a:xfrm rot="5400000">
            <a:off x="6333168" y="4119305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9.05</a:t>
            </a:r>
            <a:endParaRPr lang="en-US" altLang="zh-CN" sz="1200"/>
          </a:p>
        </p:txBody>
      </p:sp>
      <p:sp>
        <p:nvSpPr>
          <p:cNvPr id="20623" name="Rectangle 143"/>
          <p:cNvSpPr>
            <a:spLocks noChangeArrowheads="1"/>
          </p:cNvSpPr>
          <p:nvPr/>
        </p:nvSpPr>
        <p:spPr bwMode="auto">
          <a:xfrm rot="5400000">
            <a:off x="6936814" y="3773230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10.5</a:t>
            </a:r>
            <a:endParaRPr lang="en-US" altLang="zh-CN" sz="1200"/>
          </a:p>
        </p:txBody>
      </p:sp>
      <p:sp>
        <p:nvSpPr>
          <p:cNvPr id="20624" name="Rectangle 144"/>
          <p:cNvSpPr>
            <a:spLocks noChangeArrowheads="1"/>
          </p:cNvSpPr>
          <p:nvPr/>
        </p:nvSpPr>
        <p:spPr bwMode="auto">
          <a:xfrm rot="5400000">
            <a:off x="7450396" y="3430330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11.57</a:t>
            </a:r>
            <a:endParaRPr lang="en-US" altLang="zh-CN" sz="1200"/>
          </a:p>
        </p:txBody>
      </p:sp>
      <p:sp>
        <p:nvSpPr>
          <p:cNvPr id="20625" name="Rectangle 145"/>
          <p:cNvSpPr>
            <a:spLocks noChangeArrowheads="1"/>
          </p:cNvSpPr>
          <p:nvPr/>
        </p:nvSpPr>
        <p:spPr bwMode="auto">
          <a:xfrm rot="5400000">
            <a:off x="7476192" y="2985830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11.67</a:t>
            </a:r>
            <a:endParaRPr lang="en-US" altLang="zh-CN" sz="1200"/>
          </a:p>
        </p:txBody>
      </p:sp>
      <p:sp>
        <p:nvSpPr>
          <p:cNvPr id="20626" name="Rectangle 146"/>
          <p:cNvSpPr>
            <a:spLocks noChangeArrowheads="1"/>
          </p:cNvSpPr>
          <p:nvPr/>
        </p:nvSpPr>
        <p:spPr bwMode="auto">
          <a:xfrm rot="5400000">
            <a:off x="7844229" y="2568317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11.76</a:t>
            </a:r>
            <a:endParaRPr lang="en-US" altLang="zh-CN" sz="1200"/>
          </a:p>
        </p:txBody>
      </p:sp>
      <p:sp>
        <p:nvSpPr>
          <p:cNvPr id="20627" name="Rectangle 147"/>
          <p:cNvSpPr>
            <a:spLocks noChangeArrowheads="1"/>
          </p:cNvSpPr>
          <p:nvPr/>
        </p:nvSpPr>
        <p:spPr bwMode="auto">
          <a:xfrm>
            <a:off x="1676132" y="6146800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0.00</a:t>
            </a:r>
            <a:endParaRPr lang="en-US" altLang="zh-CN" sz="1200"/>
          </a:p>
        </p:txBody>
      </p:sp>
      <p:sp>
        <p:nvSpPr>
          <p:cNvPr id="20628" name="Rectangle 148"/>
          <p:cNvSpPr>
            <a:spLocks noChangeArrowheads="1"/>
          </p:cNvSpPr>
          <p:nvPr/>
        </p:nvSpPr>
        <p:spPr bwMode="auto">
          <a:xfrm>
            <a:off x="2647814" y="6146800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2.00</a:t>
            </a:r>
            <a:endParaRPr lang="en-US" altLang="zh-CN" sz="1200"/>
          </a:p>
        </p:txBody>
      </p:sp>
      <p:sp>
        <p:nvSpPr>
          <p:cNvPr id="20629" name="Rectangle 149"/>
          <p:cNvSpPr>
            <a:spLocks noChangeArrowheads="1"/>
          </p:cNvSpPr>
          <p:nvPr/>
        </p:nvSpPr>
        <p:spPr bwMode="auto">
          <a:xfrm>
            <a:off x="3633255" y="6146800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4.00</a:t>
            </a:r>
            <a:endParaRPr lang="en-US" altLang="zh-CN" sz="1200"/>
          </a:p>
        </p:txBody>
      </p:sp>
      <p:sp>
        <p:nvSpPr>
          <p:cNvPr id="20630" name="Rectangle 150"/>
          <p:cNvSpPr>
            <a:spLocks noChangeArrowheads="1"/>
          </p:cNvSpPr>
          <p:nvPr/>
        </p:nvSpPr>
        <p:spPr bwMode="auto">
          <a:xfrm>
            <a:off x="4606657" y="6146800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6.00</a:t>
            </a:r>
            <a:endParaRPr lang="en-US" altLang="zh-CN" sz="1200"/>
          </a:p>
        </p:txBody>
      </p:sp>
      <p:sp>
        <p:nvSpPr>
          <p:cNvPr id="20631" name="Rectangle 151"/>
          <p:cNvSpPr>
            <a:spLocks noChangeArrowheads="1"/>
          </p:cNvSpPr>
          <p:nvPr/>
        </p:nvSpPr>
        <p:spPr bwMode="auto">
          <a:xfrm>
            <a:off x="5578339" y="6146800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8.00</a:t>
            </a:r>
            <a:endParaRPr lang="en-US" altLang="zh-CN" sz="1200"/>
          </a:p>
        </p:txBody>
      </p:sp>
      <p:sp>
        <p:nvSpPr>
          <p:cNvPr id="20632" name="Rectangle 152"/>
          <p:cNvSpPr>
            <a:spLocks noChangeArrowheads="1"/>
          </p:cNvSpPr>
          <p:nvPr/>
        </p:nvSpPr>
        <p:spPr bwMode="auto">
          <a:xfrm>
            <a:off x="6515528" y="6146800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10.00</a:t>
            </a:r>
            <a:endParaRPr lang="en-US" altLang="zh-CN" sz="1200"/>
          </a:p>
        </p:txBody>
      </p:sp>
      <p:sp>
        <p:nvSpPr>
          <p:cNvPr id="20633" name="Rectangle 153"/>
          <p:cNvSpPr>
            <a:spLocks noChangeArrowheads="1"/>
          </p:cNvSpPr>
          <p:nvPr/>
        </p:nvSpPr>
        <p:spPr bwMode="auto">
          <a:xfrm>
            <a:off x="7500968" y="6146800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12.00</a:t>
            </a:r>
            <a:endParaRPr lang="en-US" altLang="zh-CN" sz="1200"/>
          </a:p>
        </p:txBody>
      </p:sp>
      <p:sp>
        <p:nvSpPr>
          <p:cNvPr id="20634" name="Rectangle 154"/>
          <p:cNvSpPr>
            <a:spLocks noChangeArrowheads="1"/>
          </p:cNvSpPr>
          <p:nvPr/>
        </p:nvSpPr>
        <p:spPr bwMode="auto">
          <a:xfrm>
            <a:off x="8472651" y="6146800"/>
            <a:ext cx="3847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14.00</a:t>
            </a:r>
            <a:endParaRPr lang="en-US" altLang="zh-CN" sz="1200"/>
          </a:p>
        </p:txBody>
      </p:sp>
      <p:sp>
        <p:nvSpPr>
          <p:cNvPr id="20635" name="Rectangle 155"/>
          <p:cNvSpPr>
            <a:spLocks noChangeArrowheads="1"/>
          </p:cNvSpPr>
          <p:nvPr/>
        </p:nvSpPr>
        <p:spPr bwMode="auto">
          <a:xfrm>
            <a:off x="1005437" y="5703888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Fr</a:t>
            </a:r>
            <a:endParaRPr lang="en-US" altLang="zh-CN" sz="1200"/>
          </a:p>
        </p:txBody>
      </p:sp>
      <p:sp>
        <p:nvSpPr>
          <p:cNvPr id="20636" name="Rectangle 156"/>
          <p:cNvSpPr>
            <a:spLocks noChangeArrowheads="1"/>
          </p:cNvSpPr>
          <p:nvPr/>
        </p:nvSpPr>
        <p:spPr bwMode="auto">
          <a:xfrm>
            <a:off x="1435097" y="5703888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</a:rPr>
              <a:t>CPC</a:t>
            </a:r>
            <a:endParaRPr lang="en-US" altLang="zh-CN" sz="1200" dirty="0"/>
          </a:p>
        </p:txBody>
      </p:sp>
      <p:sp>
        <p:nvSpPr>
          <p:cNvPr id="20637" name="Rectangle 157"/>
          <p:cNvSpPr>
            <a:spLocks noChangeArrowheads="1"/>
          </p:cNvSpPr>
          <p:nvPr/>
        </p:nvSpPr>
        <p:spPr bwMode="auto">
          <a:xfrm>
            <a:off x="931284" y="5321300"/>
            <a:ext cx="7694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Cybrid KPf</a:t>
            </a:r>
            <a:endParaRPr lang="en-US" altLang="zh-CN" sz="1200"/>
          </a:p>
        </p:txBody>
      </p:sp>
      <p:sp>
        <p:nvSpPr>
          <p:cNvPr id="20638" name="Rectangle 158"/>
          <p:cNvSpPr>
            <a:spLocks noChangeArrowheads="1"/>
          </p:cNvSpPr>
          <p:nvPr/>
        </p:nvSpPr>
        <p:spPr bwMode="auto">
          <a:xfrm>
            <a:off x="1360360" y="530860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zh-CN" sz="1200"/>
          </a:p>
        </p:txBody>
      </p:sp>
      <p:sp>
        <p:nvSpPr>
          <p:cNvPr id="20639" name="Rectangle 159"/>
          <p:cNvSpPr>
            <a:spLocks noChangeArrowheads="1"/>
          </p:cNvSpPr>
          <p:nvPr/>
        </p:nvSpPr>
        <p:spPr bwMode="auto">
          <a:xfrm>
            <a:off x="985643" y="4914900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To</a:t>
            </a:r>
            <a:endParaRPr lang="en-US" altLang="zh-CN" sz="1200"/>
          </a:p>
        </p:txBody>
      </p:sp>
      <p:sp>
        <p:nvSpPr>
          <p:cNvPr id="20640" name="Rectangle 160"/>
          <p:cNvSpPr>
            <a:spLocks noChangeArrowheads="1"/>
          </p:cNvSpPr>
          <p:nvPr/>
        </p:nvSpPr>
        <p:spPr bwMode="auto">
          <a:xfrm>
            <a:off x="1182750" y="4927600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宋体" pitchFamily="2" charset="-122"/>
              </a:rPr>
              <a:t>社</a:t>
            </a:r>
            <a:endParaRPr lang="zh-CN" altLang="en-US" sz="1200"/>
          </a:p>
        </p:txBody>
      </p:sp>
      <p:sp>
        <p:nvSpPr>
          <p:cNvPr id="20641" name="Rectangle 161"/>
          <p:cNvSpPr>
            <a:spLocks noChangeArrowheads="1"/>
          </p:cNvSpPr>
          <p:nvPr/>
        </p:nvSpPr>
        <p:spPr bwMode="auto">
          <a:xfrm>
            <a:off x="1424677" y="491490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PPE</a:t>
            </a:r>
            <a:endParaRPr lang="en-US" altLang="zh-CN" sz="1200"/>
          </a:p>
        </p:txBody>
      </p:sp>
      <p:sp>
        <p:nvSpPr>
          <p:cNvPr id="20642" name="Rectangle 162"/>
          <p:cNvSpPr>
            <a:spLocks noChangeArrowheads="1"/>
          </p:cNvSpPr>
          <p:nvPr/>
        </p:nvSpPr>
        <p:spPr bwMode="auto">
          <a:xfrm>
            <a:off x="982756" y="4521200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Co</a:t>
            </a:r>
            <a:endParaRPr lang="en-US" altLang="zh-CN" sz="1200"/>
          </a:p>
        </p:txBody>
      </p:sp>
      <p:sp>
        <p:nvSpPr>
          <p:cNvPr id="20643" name="Rectangle 163"/>
          <p:cNvSpPr>
            <a:spLocks noChangeArrowheads="1"/>
          </p:cNvSpPr>
          <p:nvPr/>
        </p:nvSpPr>
        <p:spPr bwMode="auto">
          <a:xfrm>
            <a:off x="1182750" y="4532313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宋体" pitchFamily="2" charset="-122"/>
              </a:rPr>
              <a:t>社</a:t>
            </a:r>
            <a:endParaRPr lang="zh-CN" altLang="en-US" sz="1200"/>
          </a:p>
        </p:txBody>
      </p:sp>
      <p:sp>
        <p:nvSpPr>
          <p:cNvPr id="20644" name="Rectangle 164"/>
          <p:cNvSpPr>
            <a:spLocks noChangeArrowheads="1"/>
          </p:cNvSpPr>
          <p:nvPr/>
        </p:nvSpPr>
        <p:spPr bwMode="auto">
          <a:xfrm>
            <a:off x="1424677" y="452120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TPE</a:t>
            </a:r>
            <a:endParaRPr lang="en-US" altLang="zh-CN" sz="1200"/>
          </a:p>
        </p:txBody>
      </p:sp>
      <p:sp>
        <p:nvSpPr>
          <p:cNvPr id="20645" name="Rectangle 165"/>
          <p:cNvSpPr>
            <a:spLocks noChangeArrowheads="1"/>
          </p:cNvSpPr>
          <p:nvPr/>
        </p:nvSpPr>
        <p:spPr bwMode="auto">
          <a:xfrm>
            <a:off x="871806" y="4105275"/>
            <a:ext cx="4616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Cybrid</a:t>
            </a:r>
            <a:endParaRPr lang="en-US" altLang="zh-CN" sz="1200"/>
          </a:p>
        </p:txBody>
      </p:sp>
      <p:sp>
        <p:nvSpPr>
          <p:cNvPr id="20646" name="Rectangle 166"/>
          <p:cNvSpPr>
            <a:spLocks noChangeArrowheads="1"/>
          </p:cNvSpPr>
          <p:nvPr/>
        </p:nvSpPr>
        <p:spPr bwMode="auto">
          <a:xfrm>
            <a:off x="1434229" y="4125913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KPE</a:t>
            </a:r>
            <a:endParaRPr lang="en-US" altLang="zh-CN" sz="1200"/>
          </a:p>
        </p:txBody>
      </p:sp>
      <p:sp>
        <p:nvSpPr>
          <p:cNvPr id="20647" name="Rectangle 167"/>
          <p:cNvSpPr>
            <a:spLocks noChangeArrowheads="1"/>
          </p:cNvSpPr>
          <p:nvPr/>
        </p:nvSpPr>
        <p:spPr bwMode="auto">
          <a:xfrm>
            <a:off x="985643" y="3743325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To</a:t>
            </a:r>
            <a:endParaRPr lang="en-US" altLang="zh-CN" sz="1200"/>
          </a:p>
        </p:txBody>
      </p:sp>
      <p:sp>
        <p:nvSpPr>
          <p:cNvPr id="20648" name="Rectangle 168"/>
          <p:cNvSpPr>
            <a:spLocks noChangeArrowheads="1"/>
          </p:cNvSpPr>
          <p:nvPr/>
        </p:nvSpPr>
        <p:spPr bwMode="auto">
          <a:xfrm>
            <a:off x="1182750" y="3756025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宋体" pitchFamily="2" charset="-122"/>
              </a:rPr>
              <a:t>社</a:t>
            </a:r>
            <a:endParaRPr lang="zh-CN" altLang="en-US" sz="1200"/>
          </a:p>
        </p:txBody>
      </p:sp>
      <p:sp>
        <p:nvSpPr>
          <p:cNvPr id="20649" name="Rectangle 169"/>
          <p:cNvSpPr>
            <a:spLocks noChangeArrowheads="1"/>
          </p:cNvSpPr>
          <p:nvPr/>
        </p:nvSpPr>
        <p:spPr bwMode="auto">
          <a:xfrm>
            <a:off x="1424677" y="3743325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TPE</a:t>
            </a:r>
            <a:endParaRPr lang="en-US" altLang="zh-CN" sz="1200"/>
          </a:p>
        </p:txBody>
      </p:sp>
      <p:sp>
        <p:nvSpPr>
          <p:cNvPr id="20650" name="Rectangle 170"/>
          <p:cNvSpPr>
            <a:spLocks noChangeArrowheads="1"/>
          </p:cNvSpPr>
          <p:nvPr/>
        </p:nvSpPr>
        <p:spPr bwMode="auto">
          <a:xfrm>
            <a:off x="1047839" y="3349625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Xi</a:t>
            </a:r>
            <a:endParaRPr lang="en-US" altLang="zh-CN" sz="1200"/>
          </a:p>
        </p:txBody>
      </p:sp>
      <p:sp>
        <p:nvSpPr>
          <p:cNvPr id="20651" name="Rectangle 171"/>
          <p:cNvSpPr>
            <a:spLocks noChangeArrowheads="1"/>
          </p:cNvSpPr>
          <p:nvPr/>
        </p:nvSpPr>
        <p:spPr bwMode="auto">
          <a:xfrm>
            <a:off x="1182750" y="3362325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宋体" pitchFamily="2" charset="-122"/>
              </a:rPr>
              <a:t>社</a:t>
            </a:r>
            <a:endParaRPr lang="zh-CN" altLang="en-US" sz="1200"/>
          </a:p>
        </p:txBody>
      </p:sp>
      <p:sp>
        <p:nvSpPr>
          <p:cNvPr id="20652" name="Rectangle 172"/>
          <p:cNvSpPr>
            <a:spLocks noChangeArrowheads="1"/>
          </p:cNvSpPr>
          <p:nvPr/>
        </p:nvSpPr>
        <p:spPr bwMode="auto">
          <a:xfrm>
            <a:off x="1424677" y="3349625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TPE</a:t>
            </a:r>
            <a:endParaRPr lang="en-US" altLang="zh-CN" sz="1200"/>
          </a:p>
        </p:txBody>
      </p:sp>
      <p:sp>
        <p:nvSpPr>
          <p:cNvPr id="20653" name="Rectangle 173"/>
          <p:cNvSpPr>
            <a:spLocks noChangeArrowheads="1"/>
          </p:cNvSpPr>
          <p:nvPr/>
        </p:nvSpPr>
        <p:spPr bwMode="auto">
          <a:xfrm>
            <a:off x="987068" y="2955925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Ta</a:t>
            </a:r>
            <a:endParaRPr lang="en-US" altLang="zh-CN" sz="1200"/>
          </a:p>
        </p:txBody>
      </p:sp>
      <p:sp>
        <p:nvSpPr>
          <p:cNvPr id="20654" name="Rectangle 174"/>
          <p:cNvSpPr>
            <a:spLocks noChangeArrowheads="1"/>
          </p:cNvSpPr>
          <p:nvPr/>
        </p:nvSpPr>
        <p:spPr bwMode="auto">
          <a:xfrm>
            <a:off x="1182750" y="2967038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宋体" pitchFamily="2" charset="-122"/>
              </a:rPr>
              <a:t>社</a:t>
            </a:r>
            <a:endParaRPr lang="zh-CN" altLang="en-US" sz="1200"/>
          </a:p>
        </p:txBody>
      </p:sp>
      <p:sp>
        <p:nvSpPr>
          <p:cNvPr id="20655" name="Rectangle 175"/>
          <p:cNvSpPr>
            <a:spLocks noChangeArrowheads="1"/>
          </p:cNvSpPr>
          <p:nvPr/>
        </p:nvSpPr>
        <p:spPr bwMode="auto">
          <a:xfrm>
            <a:off x="1424677" y="2955925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TPE</a:t>
            </a:r>
            <a:endParaRPr lang="en-US" altLang="zh-CN" sz="1200"/>
          </a:p>
        </p:txBody>
      </p:sp>
      <p:sp>
        <p:nvSpPr>
          <p:cNvPr id="20656" name="Rectangle 176"/>
          <p:cNvSpPr>
            <a:spLocks noChangeArrowheads="1"/>
          </p:cNvSpPr>
          <p:nvPr/>
        </p:nvSpPr>
        <p:spPr bwMode="auto">
          <a:xfrm>
            <a:off x="1000855" y="2560638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</a:rPr>
              <a:t>Ka</a:t>
            </a:r>
            <a:endParaRPr lang="en-US" altLang="zh-CN" sz="1200" dirty="0"/>
          </a:p>
        </p:txBody>
      </p:sp>
      <p:sp>
        <p:nvSpPr>
          <p:cNvPr id="20657" name="Rectangle 177"/>
          <p:cNvSpPr>
            <a:spLocks noChangeArrowheads="1"/>
          </p:cNvSpPr>
          <p:nvPr/>
        </p:nvSpPr>
        <p:spPr bwMode="auto">
          <a:xfrm>
            <a:off x="1182750" y="2573338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宋体" pitchFamily="2" charset="-122"/>
              </a:rPr>
              <a:t>社</a:t>
            </a:r>
            <a:endParaRPr lang="zh-CN" altLang="en-US" sz="1200"/>
          </a:p>
        </p:txBody>
      </p:sp>
      <p:sp>
        <p:nvSpPr>
          <p:cNvPr id="20658" name="Rectangle 178"/>
          <p:cNvSpPr>
            <a:spLocks noChangeArrowheads="1"/>
          </p:cNvSpPr>
          <p:nvPr/>
        </p:nvSpPr>
        <p:spPr bwMode="auto">
          <a:xfrm>
            <a:off x="1424677" y="2560638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</a:rPr>
              <a:t>TPE</a:t>
            </a:r>
            <a:endParaRPr lang="en-US" altLang="zh-CN" sz="1200" dirty="0"/>
          </a:p>
        </p:txBody>
      </p:sp>
      <p:sp>
        <p:nvSpPr>
          <p:cNvPr id="20659" name="Rectangle 179"/>
          <p:cNvSpPr>
            <a:spLocks noChangeArrowheads="1"/>
          </p:cNvSpPr>
          <p:nvPr/>
        </p:nvSpPr>
        <p:spPr bwMode="auto">
          <a:xfrm>
            <a:off x="9070837" y="5948363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K/W</a:t>
            </a:r>
            <a:endParaRPr lang="en-US" altLang="zh-CN" sz="1200"/>
          </a:p>
        </p:txBody>
      </p:sp>
      <p:sp>
        <p:nvSpPr>
          <p:cNvPr id="20660" name="AutoShape 180"/>
          <p:cNvSpPr>
            <a:spLocks noChangeAspect="1" noChangeArrowheads="1" noTextEdit="1"/>
          </p:cNvSpPr>
          <p:nvPr/>
        </p:nvSpPr>
        <p:spPr bwMode="auto">
          <a:xfrm>
            <a:off x="584731" y="765175"/>
            <a:ext cx="8657431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61" name="Rectangle 181"/>
          <p:cNvSpPr>
            <a:spLocks noChangeArrowheads="1"/>
          </p:cNvSpPr>
          <p:nvPr/>
        </p:nvSpPr>
        <p:spPr bwMode="auto">
          <a:xfrm>
            <a:off x="595048" y="774700"/>
            <a:ext cx="8636794" cy="7429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62" name="Rectangle 182"/>
          <p:cNvSpPr>
            <a:spLocks noChangeArrowheads="1"/>
          </p:cNvSpPr>
          <p:nvPr/>
        </p:nvSpPr>
        <p:spPr bwMode="auto">
          <a:xfrm>
            <a:off x="874481" y="1190626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zh-CN" sz="2400"/>
          </a:p>
        </p:txBody>
      </p:sp>
      <p:sp>
        <p:nvSpPr>
          <p:cNvPr id="20663" name="Rectangle 183"/>
          <p:cNvSpPr>
            <a:spLocks noChangeArrowheads="1"/>
          </p:cNvSpPr>
          <p:nvPr/>
        </p:nvSpPr>
        <p:spPr bwMode="auto">
          <a:xfrm>
            <a:off x="2226718" y="1035051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Fr</a:t>
            </a:r>
            <a:endParaRPr lang="en-US" altLang="zh-CN" sz="2400"/>
          </a:p>
        </p:txBody>
      </p:sp>
      <p:sp>
        <p:nvSpPr>
          <p:cNvPr id="20664" name="Rectangle 184"/>
          <p:cNvSpPr>
            <a:spLocks noChangeArrowheads="1"/>
          </p:cNvSpPr>
          <p:nvPr/>
        </p:nvSpPr>
        <p:spPr bwMode="auto">
          <a:xfrm>
            <a:off x="2442931" y="104298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zh-CN" altLang="en-US" sz="2400"/>
          </a:p>
        </p:txBody>
      </p:sp>
      <p:sp>
        <p:nvSpPr>
          <p:cNvPr id="20665" name="Rectangle 185"/>
          <p:cNvSpPr>
            <a:spLocks noChangeArrowheads="1"/>
          </p:cNvSpPr>
          <p:nvPr/>
        </p:nvSpPr>
        <p:spPr bwMode="auto">
          <a:xfrm>
            <a:off x="2300150" y="1317625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</a:rPr>
              <a:t>CPC</a:t>
            </a:r>
            <a:endParaRPr lang="en-US" altLang="zh-CN" sz="2400" dirty="0"/>
          </a:p>
        </p:txBody>
      </p:sp>
      <p:sp>
        <p:nvSpPr>
          <p:cNvPr id="20666" name="Rectangle 186"/>
          <p:cNvSpPr>
            <a:spLocks noChangeArrowheads="1"/>
          </p:cNvSpPr>
          <p:nvPr/>
        </p:nvSpPr>
        <p:spPr bwMode="auto">
          <a:xfrm>
            <a:off x="3026455" y="1050926"/>
            <a:ext cx="4616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Cybrid</a:t>
            </a:r>
            <a:endParaRPr lang="en-US" altLang="zh-CN" sz="2400"/>
          </a:p>
        </p:txBody>
      </p:sp>
      <p:sp>
        <p:nvSpPr>
          <p:cNvPr id="20667" name="Rectangle 187"/>
          <p:cNvSpPr>
            <a:spLocks noChangeArrowheads="1"/>
          </p:cNvSpPr>
          <p:nvPr/>
        </p:nvSpPr>
        <p:spPr bwMode="auto">
          <a:xfrm>
            <a:off x="3073937" y="1308101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KPF</a:t>
            </a:r>
            <a:endParaRPr lang="en-US" altLang="zh-CN" sz="2400"/>
          </a:p>
        </p:txBody>
      </p:sp>
      <p:sp>
        <p:nvSpPr>
          <p:cNvPr id="20668" name="Rectangle 188"/>
          <p:cNvSpPr>
            <a:spLocks noChangeArrowheads="1"/>
          </p:cNvSpPr>
          <p:nvPr/>
        </p:nvSpPr>
        <p:spPr bwMode="auto">
          <a:xfrm>
            <a:off x="3816665" y="1035051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To</a:t>
            </a:r>
            <a:endParaRPr lang="en-US" altLang="zh-CN" sz="2400"/>
          </a:p>
        </p:txBody>
      </p:sp>
      <p:sp>
        <p:nvSpPr>
          <p:cNvPr id="20669" name="Rectangle 189"/>
          <p:cNvSpPr>
            <a:spLocks noChangeArrowheads="1"/>
          </p:cNvSpPr>
          <p:nvPr/>
        </p:nvSpPr>
        <p:spPr bwMode="auto">
          <a:xfrm>
            <a:off x="4064695" y="104298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zh-CN" altLang="en-US" sz="2400"/>
          </a:p>
        </p:txBody>
      </p:sp>
      <p:sp>
        <p:nvSpPr>
          <p:cNvPr id="20670" name="Rectangle 190"/>
          <p:cNvSpPr>
            <a:spLocks noChangeArrowheads="1"/>
          </p:cNvSpPr>
          <p:nvPr/>
        </p:nvSpPr>
        <p:spPr bwMode="auto">
          <a:xfrm>
            <a:off x="3867622" y="1317626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PPE</a:t>
            </a:r>
            <a:endParaRPr lang="en-US" altLang="zh-CN" sz="2400"/>
          </a:p>
        </p:txBody>
      </p:sp>
      <p:sp>
        <p:nvSpPr>
          <p:cNvPr id="20671" name="Rectangle 191"/>
          <p:cNvSpPr>
            <a:spLocks noChangeArrowheads="1"/>
          </p:cNvSpPr>
          <p:nvPr/>
        </p:nvSpPr>
        <p:spPr bwMode="auto">
          <a:xfrm>
            <a:off x="4612929" y="1035051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Co</a:t>
            </a:r>
            <a:endParaRPr lang="en-US" altLang="zh-CN" sz="2400"/>
          </a:p>
        </p:txBody>
      </p:sp>
      <p:sp>
        <p:nvSpPr>
          <p:cNvPr id="20672" name="Rectangle 192"/>
          <p:cNvSpPr>
            <a:spLocks noChangeArrowheads="1"/>
          </p:cNvSpPr>
          <p:nvPr/>
        </p:nvSpPr>
        <p:spPr bwMode="auto">
          <a:xfrm>
            <a:off x="4874718" y="104298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zh-CN" altLang="en-US" sz="2400"/>
          </a:p>
        </p:txBody>
      </p:sp>
      <p:sp>
        <p:nvSpPr>
          <p:cNvPr id="20673" name="Rectangle 193"/>
          <p:cNvSpPr>
            <a:spLocks noChangeArrowheads="1"/>
          </p:cNvSpPr>
          <p:nvPr/>
        </p:nvSpPr>
        <p:spPr bwMode="auto">
          <a:xfrm>
            <a:off x="4668186" y="1317626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TPE</a:t>
            </a:r>
            <a:endParaRPr lang="en-US" altLang="zh-CN" sz="2400"/>
          </a:p>
        </p:txBody>
      </p:sp>
      <p:sp>
        <p:nvSpPr>
          <p:cNvPr id="20674" name="Rectangle 194"/>
          <p:cNvSpPr>
            <a:spLocks noChangeArrowheads="1"/>
          </p:cNvSpPr>
          <p:nvPr/>
        </p:nvSpPr>
        <p:spPr bwMode="auto">
          <a:xfrm>
            <a:off x="5423845" y="1050926"/>
            <a:ext cx="4616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Cybrid</a:t>
            </a:r>
            <a:endParaRPr lang="en-US" altLang="zh-CN" sz="2400"/>
          </a:p>
        </p:txBody>
      </p:sp>
      <p:sp>
        <p:nvSpPr>
          <p:cNvPr id="20675" name="Rectangle 195"/>
          <p:cNvSpPr>
            <a:spLocks noChangeArrowheads="1"/>
          </p:cNvSpPr>
          <p:nvPr/>
        </p:nvSpPr>
        <p:spPr bwMode="auto">
          <a:xfrm>
            <a:off x="5468749" y="1308101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KPE</a:t>
            </a:r>
            <a:endParaRPr lang="en-US" altLang="zh-CN" sz="2400"/>
          </a:p>
        </p:txBody>
      </p:sp>
      <p:sp>
        <p:nvSpPr>
          <p:cNvPr id="20676" name="Rectangle 196"/>
          <p:cNvSpPr>
            <a:spLocks noChangeArrowheads="1"/>
          </p:cNvSpPr>
          <p:nvPr/>
        </p:nvSpPr>
        <p:spPr bwMode="auto">
          <a:xfrm>
            <a:off x="6212334" y="1035051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To</a:t>
            </a:r>
            <a:endParaRPr lang="en-US" altLang="zh-CN" sz="2400"/>
          </a:p>
        </p:txBody>
      </p:sp>
      <p:sp>
        <p:nvSpPr>
          <p:cNvPr id="20677" name="Rectangle 197"/>
          <p:cNvSpPr>
            <a:spLocks noChangeArrowheads="1"/>
          </p:cNvSpPr>
          <p:nvPr/>
        </p:nvSpPr>
        <p:spPr bwMode="auto">
          <a:xfrm>
            <a:off x="6462085" y="104298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zh-CN" altLang="en-US" sz="2400"/>
          </a:p>
        </p:txBody>
      </p:sp>
      <p:sp>
        <p:nvSpPr>
          <p:cNvPr id="20678" name="Rectangle 198"/>
          <p:cNvSpPr>
            <a:spLocks noChangeArrowheads="1"/>
          </p:cNvSpPr>
          <p:nvPr/>
        </p:nvSpPr>
        <p:spPr bwMode="auto">
          <a:xfrm>
            <a:off x="6265872" y="1317626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TPE</a:t>
            </a:r>
            <a:endParaRPr lang="en-US" altLang="zh-CN" sz="2400"/>
          </a:p>
        </p:txBody>
      </p:sp>
      <p:sp>
        <p:nvSpPr>
          <p:cNvPr id="20679" name="Rectangle 199"/>
          <p:cNvSpPr>
            <a:spLocks noChangeArrowheads="1"/>
          </p:cNvSpPr>
          <p:nvPr/>
        </p:nvSpPr>
        <p:spPr bwMode="auto">
          <a:xfrm>
            <a:off x="7024937" y="1035051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Xi</a:t>
            </a:r>
            <a:endParaRPr lang="en-US" altLang="zh-CN" sz="2400"/>
          </a:p>
        </p:txBody>
      </p:sp>
      <p:sp>
        <p:nvSpPr>
          <p:cNvPr id="20680" name="Rectangle 200"/>
          <p:cNvSpPr>
            <a:spLocks noChangeArrowheads="1"/>
          </p:cNvSpPr>
          <p:nvPr/>
        </p:nvSpPr>
        <p:spPr bwMode="auto">
          <a:xfrm>
            <a:off x="7230831" y="104298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zh-CN" altLang="en-US" sz="2400"/>
          </a:p>
        </p:txBody>
      </p:sp>
      <p:sp>
        <p:nvSpPr>
          <p:cNvPr id="20681" name="Rectangle 201"/>
          <p:cNvSpPr>
            <a:spLocks noChangeArrowheads="1"/>
          </p:cNvSpPr>
          <p:nvPr/>
        </p:nvSpPr>
        <p:spPr bwMode="auto">
          <a:xfrm>
            <a:off x="7065576" y="1317626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TPE</a:t>
            </a:r>
            <a:endParaRPr lang="en-US" altLang="zh-CN" sz="2400"/>
          </a:p>
        </p:txBody>
      </p:sp>
      <p:sp>
        <p:nvSpPr>
          <p:cNvPr id="20682" name="Rectangle 202"/>
          <p:cNvSpPr>
            <a:spLocks noChangeArrowheads="1"/>
          </p:cNvSpPr>
          <p:nvPr/>
        </p:nvSpPr>
        <p:spPr bwMode="auto">
          <a:xfrm>
            <a:off x="7811740" y="1035051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Ta</a:t>
            </a:r>
            <a:endParaRPr lang="en-US" altLang="zh-CN" sz="2400"/>
          </a:p>
        </p:txBody>
      </p:sp>
      <p:sp>
        <p:nvSpPr>
          <p:cNvPr id="20683" name="Rectangle 203"/>
          <p:cNvSpPr>
            <a:spLocks noChangeArrowheads="1"/>
          </p:cNvSpPr>
          <p:nvPr/>
        </p:nvSpPr>
        <p:spPr bwMode="auto">
          <a:xfrm>
            <a:off x="8059772" y="104298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zh-CN" altLang="en-US" sz="2400"/>
          </a:p>
        </p:txBody>
      </p:sp>
      <p:sp>
        <p:nvSpPr>
          <p:cNvPr id="20684" name="Rectangle 204"/>
          <p:cNvSpPr>
            <a:spLocks noChangeArrowheads="1"/>
          </p:cNvSpPr>
          <p:nvPr/>
        </p:nvSpPr>
        <p:spPr bwMode="auto">
          <a:xfrm>
            <a:off x="7863559" y="1317626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TPE</a:t>
            </a:r>
            <a:endParaRPr lang="en-US" altLang="zh-CN" sz="2400"/>
          </a:p>
        </p:txBody>
      </p:sp>
      <p:sp>
        <p:nvSpPr>
          <p:cNvPr id="20685" name="Rectangle 205"/>
          <p:cNvSpPr>
            <a:spLocks noChangeArrowheads="1"/>
          </p:cNvSpPr>
          <p:nvPr/>
        </p:nvSpPr>
        <p:spPr bwMode="auto">
          <a:xfrm>
            <a:off x="8610585" y="1035051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</a:rPr>
              <a:t>Ka</a:t>
            </a:r>
            <a:endParaRPr lang="en-US" altLang="zh-CN" sz="2400"/>
          </a:p>
        </p:txBody>
      </p:sp>
      <p:sp>
        <p:nvSpPr>
          <p:cNvPr id="20686" name="Rectangle 206"/>
          <p:cNvSpPr>
            <a:spLocks noChangeArrowheads="1"/>
          </p:cNvSpPr>
          <p:nvPr/>
        </p:nvSpPr>
        <p:spPr bwMode="auto">
          <a:xfrm>
            <a:off x="8864633" y="104298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zh-CN" altLang="en-US" sz="2400"/>
          </a:p>
        </p:txBody>
      </p:sp>
      <p:sp>
        <p:nvSpPr>
          <p:cNvPr id="20687" name="Rectangle 207"/>
          <p:cNvSpPr>
            <a:spLocks noChangeArrowheads="1"/>
          </p:cNvSpPr>
          <p:nvPr/>
        </p:nvSpPr>
        <p:spPr bwMode="auto">
          <a:xfrm>
            <a:off x="8678791" y="1317628"/>
            <a:ext cx="21159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100" dirty="0" smtClean="0"/>
              <a:t>TPE</a:t>
            </a:r>
            <a:endParaRPr lang="en-US" altLang="zh-CN" sz="1100" dirty="0"/>
          </a:p>
        </p:txBody>
      </p:sp>
      <p:sp>
        <p:nvSpPr>
          <p:cNvPr id="20688" name="Rectangle 208"/>
          <p:cNvSpPr>
            <a:spLocks noChangeArrowheads="1"/>
          </p:cNvSpPr>
          <p:nvPr/>
        </p:nvSpPr>
        <p:spPr bwMode="auto">
          <a:xfrm>
            <a:off x="753932" y="1628776"/>
            <a:ext cx="8207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热阻值</a:t>
            </a:r>
            <a:r>
              <a:rPr 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(㎡ K/W)</a:t>
            </a:r>
          </a:p>
        </p:txBody>
      </p:sp>
      <p:sp>
        <p:nvSpPr>
          <p:cNvPr id="20689" name="Rectangle 209"/>
          <p:cNvSpPr>
            <a:spLocks noChangeArrowheads="1"/>
          </p:cNvSpPr>
          <p:nvPr/>
        </p:nvSpPr>
        <p:spPr bwMode="auto">
          <a:xfrm>
            <a:off x="2255858" y="1793875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</a:rPr>
              <a:t>7.40</a:t>
            </a:r>
            <a:endParaRPr lang="en-US" altLang="zh-CN" sz="2400"/>
          </a:p>
        </p:txBody>
      </p:sp>
      <p:sp>
        <p:nvSpPr>
          <p:cNvPr id="20690" name="Rectangle 210"/>
          <p:cNvSpPr>
            <a:spLocks noChangeArrowheads="1"/>
          </p:cNvSpPr>
          <p:nvPr/>
        </p:nvSpPr>
        <p:spPr bwMode="auto">
          <a:xfrm>
            <a:off x="3053841" y="1793875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</a:rPr>
              <a:t>7.48</a:t>
            </a:r>
            <a:endParaRPr lang="en-US" altLang="zh-CN" sz="2400"/>
          </a:p>
        </p:txBody>
      </p:sp>
      <p:sp>
        <p:nvSpPr>
          <p:cNvPr id="20691" name="Rectangle 211"/>
          <p:cNvSpPr>
            <a:spLocks noChangeArrowheads="1"/>
          </p:cNvSpPr>
          <p:nvPr/>
        </p:nvSpPr>
        <p:spPr bwMode="auto">
          <a:xfrm>
            <a:off x="3853545" y="1793875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</a:rPr>
              <a:t>7.69</a:t>
            </a:r>
            <a:endParaRPr lang="en-US" altLang="zh-CN" sz="2400"/>
          </a:p>
        </p:txBody>
      </p:sp>
      <p:sp>
        <p:nvSpPr>
          <p:cNvPr id="20692" name="Rectangle 212"/>
          <p:cNvSpPr>
            <a:spLocks noChangeArrowheads="1"/>
          </p:cNvSpPr>
          <p:nvPr/>
        </p:nvSpPr>
        <p:spPr bwMode="auto">
          <a:xfrm>
            <a:off x="4651528" y="1793875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</a:rPr>
              <a:t>8.31</a:t>
            </a:r>
            <a:endParaRPr lang="en-US" altLang="zh-CN" sz="2400"/>
          </a:p>
        </p:txBody>
      </p:sp>
      <p:sp>
        <p:nvSpPr>
          <p:cNvPr id="20693" name="Rectangle 213"/>
          <p:cNvSpPr>
            <a:spLocks noChangeArrowheads="1"/>
          </p:cNvSpPr>
          <p:nvPr/>
        </p:nvSpPr>
        <p:spPr bwMode="auto">
          <a:xfrm>
            <a:off x="5451231" y="1793875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</a:rPr>
              <a:t>9.05</a:t>
            </a:r>
            <a:endParaRPr lang="en-US" altLang="zh-CN" sz="2400"/>
          </a:p>
        </p:txBody>
      </p:sp>
      <p:sp>
        <p:nvSpPr>
          <p:cNvPr id="20694" name="Rectangle 214"/>
          <p:cNvSpPr>
            <a:spLocks noChangeArrowheads="1"/>
          </p:cNvSpPr>
          <p:nvPr/>
        </p:nvSpPr>
        <p:spPr bwMode="auto">
          <a:xfrm>
            <a:off x="6249214" y="1793875"/>
            <a:ext cx="2693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</a:rPr>
              <a:t>10.5</a:t>
            </a:r>
            <a:endParaRPr lang="en-US" altLang="zh-CN" sz="2400"/>
          </a:p>
        </p:txBody>
      </p:sp>
      <p:sp>
        <p:nvSpPr>
          <p:cNvPr id="20695" name="Rectangle 215"/>
          <p:cNvSpPr>
            <a:spLocks noChangeArrowheads="1"/>
          </p:cNvSpPr>
          <p:nvPr/>
        </p:nvSpPr>
        <p:spPr bwMode="auto">
          <a:xfrm>
            <a:off x="6997820" y="1793875"/>
            <a:ext cx="3405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</a:rPr>
              <a:t>11.57</a:t>
            </a:r>
            <a:endParaRPr lang="en-US" altLang="zh-CN" sz="2400"/>
          </a:p>
        </p:txBody>
      </p:sp>
      <p:sp>
        <p:nvSpPr>
          <p:cNvPr id="20696" name="Rectangle 216"/>
          <p:cNvSpPr>
            <a:spLocks noChangeArrowheads="1"/>
          </p:cNvSpPr>
          <p:nvPr/>
        </p:nvSpPr>
        <p:spPr bwMode="auto">
          <a:xfrm>
            <a:off x="7795805" y="1793875"/>
            <a:ext cx="3405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</a:rPr>
              <a:t>11.67</a:t>
            </a:r>
            <a:endParaRPr lang="en-US" altLang="zh-CN" sz="2400"/>
          </a:p>
        </p:txBody>
      </p:sp>
      <p:sp>
        <p:nvSpPr>
          <p:cNvPr id="20697" name="Rectangle 217"/>
          <p:cNvSpPr>
            <a:spLocks noChangeArrowheads="1"/>
          </p:cNvSpPr>
          <p:nvPr/>
        </p:nvSpPr>
        <p:spPr bwMode="auto">
          <a:xfrm>
            <a:off x="8595507" y="1793875"/>
            <a:ext cx="3405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</a:rPr>
              <a:t>11.76</a:t>
            </a:r>
            <a:endParaRPr lang="en-US" altLang="zh-CN" sz="2400"/>
          </a:p>
        </p:txBody>
      </p:sp>
      <p:sp>
        <p:nvSpPr>
          <p:cNvPr id="20698" name="Line 218"/>
          <p:cNvSpPr>
            <a:spLocks noChangeShapeType="1"/>
          </p:cNvSpPr>
          <p:nvPr/>
        </p:nvSpPr>
        <p:spPr bwMode="auto">
          <a:xfrm flipH="1">
            <a:off x="584516" y="774700"/>
            <a:ext cx="10533" cy="14301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99" name="Line 219"/>
          <p:cNvSpPr>
            <a:spLocks noChangeShapeType="1"/>
          </p:cNvSpPr>
          <p:nvPr/>
        </p:nvSpPr>
        <p:spPr bwMode="auto">
          <a:xfrm>
            <a:off x="2144583" y="765178"/>
            <a:ext cx="1719" cy="1255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0" name="Rectangle 220"/>
          <p:cNvSpPr>
            <a:spLocks noChangeArrowheads="1"/>
          </p:cNvSpPr>
          <p:nvPr/>
        </p:nvSpPr>
        <p:spPr bwMode="auto">
          <a:xfrm>
            <a:off x="2037955" y="777875"/>
            <a:ext cx="3440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1" name="Line 221"/>
          <p:cNvSpPr>
            <a:spLocks noChangeShapeType="1"/>
          </p:cNvSpPr>
          <p:nvPr/>
        </p:nvSpPr>
        <p:spPr bwMode="auto">
          <a:xfrm>
            <a:off x="2837656" y="777875"/>
            <a:ext cx="1720" cy="1257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2" name="Rectangle 222"/>
          <p:cNvSpPr>
            <a:spLocks noChangeArrowheads="1"/>
          </p:cNvSpPr>
          <p:nvPr/>
        </p:nvSpPr>
        <p:spPr bwMode="auto">
          <a:xfrm>
            <a:off x="2837656" y="777875"/>
            <a:ext cx="1720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3" name="Line 223"/>
          <p:cNvSpPr>
            <a:spLocks noChangeShapeType="1"/>
          </p:cNvSpPr>
          <p:nvPr/>
        </p:nvSpPr>
        <p:spPr bwMode="auto">
          <a:xfrm>
            <a:off x="3635640" y="777875"/>
            <a:ext cx="1720" cy="1257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4" name="Rectangle 224"/>
          <p:cNvSpPr>
            <a:spLocks noChangeArrowheads="1"/>
          </p:cNvSpPr>
          <p:nvPr/>
        </p:nvSpPr>
        <p:spPr bwMode="auto">
          <a:xfrm>
            <a:off x="3635641" y="777875"/>
            <a:ext cx="3440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5" name="Line 225"/>
          <p:cNvSpPr>
            <a:spLocks noChangeShapeType="1"/>
          </p:cNvSpPr>
          <p:nvPr/>
        </p:nvSpPr>
        <p:spPr bwMode="auto">
          <a:xfrm>
            <a:off x="4435345" y="777875"/>
            <a:ext cx="1719" cy="1257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6" name="Rectangle 226"/>
          <p:cNvSpPr>
            <a:spLocks noChangeArrowheads="1"/>
          </p:cNvSpPr>
          <p:nvPr/>
        </p:nvSpPr>
        <p:spPr bwMode="auto">
          <a:xfrm>
            <a:off x="4435345" y="777875"/>
            <a:ext cx="1719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7" name="Line 227"/>
          <p:cNvSpPr>
            <a:spLocks noChangeShapeType="1"/>
          </p:cNvSpPr>
          <p:nvPr/>
        </p:nvSpPr>
        <p:spPr bwMode="auto">
          <a:xfrm>
            <a:off x="5233328" y="777875"/>
            <a:ext cx="1719" cy="1257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8" name="Rectangle 228"/>
          <p:cNvSpPr>
            <a:spLocks noChangeArrowheads="1"/>
          </p:cNvSpPr>
          <p:nvPr/>
        </p:nvSpPr>
        <p:spPr bwMode="auto">
          <a:xfrm>
            <a:off x="5233328" y="777875"/>
            <a:ext cx="3440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9" name="Line 229"/>
          <p:cNvSpPr>
            <a:spLocks noChangeShapeType="1"/>
          </p:cNvSpPr>
          <p:nvPr/>
        </p:nvSpPr>
        <p:spPr bwMode="auto">
          <a:xfrm>
            <a:off x="6033029" y="777875"/>
            <a:ext cx="1720" cy="1257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0" name="Rectangle 230"/>
          <p:cNvSpPr>
            <a:spLocks noChangeArrowheads="1"/>
          </p:cNvSpPr>
          <p:nvPr/>
        </p:nvSpPr>
        <p:spPr bwMode="auto">
          <a:xfrm>
            <a:off x="6033029" y="777875"/>
            <a:ext cx="1720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1" name="Line 231"/>
          <p:cNvSpPr>
            <a:spLocks noChangeShapeType="1"/>
          </p:cNvSpPr>
          <p:nvPr/>
        </p:nvSpPr>
        <p:spPr bwMode="auto">
          <a:xfrm>
            <a:off x="6831013" y="777875"/>
            <a:ext cx="1720" cy="1257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2" name="Rectangle 232"/>
          <p:cNvSpPr>
            <a:spLocks noChangeArrowheads="1"/>
          </p:cNvSpPr>
          <p:nvPr/>
        </p:nvSpPr>
        <p:spPr bwMode="auto">
          <a:xfrm>
            <a:off x="6831014" y="777875"/>
            <a:ext cx="3440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3" name="Line 233"/>
          <p:cNvSpPr>
            <a:spLocks noChangeShapeType="1"/>
          </p:cNvSpPr>
          <p:nvPr/>
        </p:nvSpPr>
        <p:spPr bwMode="auto">
          <a:xfrm>
            <a:off x="7630718" y="777875"/>
            <a:ext cx="1719" cy="1257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4" name="Rectangle 234"/>
          <p:cNvSpPr>
            <a:spLocks noChangeArrowheads="1"/>
          </p:cNvSpPr>
          <p:nvPr/>
        </p:nvSpPr>
        <p:spPr bwMode="auto">
          <a:xfrm>
            <a:off x="7630718" y="777875"/>
            <a:ext cx="3440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5" name="Line 235"/>
          <p:cNvSpPr>
            <a:spLocks noChangeShapeType="1"/>
          </p:cNvSpPr>
          <p:nvPr/>
        </p:nvSpPr>
        <p:spPr bwMode="auto">
          <a:xfrm>
            <a:off x="8430419" y="777875"/>
            <a:ext cx="1720" cy="1257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6" name="Rectangle 236"/>
          <p:cNvSpPr>
            <a:spLocks noChangeArrowheads="1"/>
          </p:cNvSpPr>
          <p:nvPr/>
        </p:nvSpPr>
        <p:spPr bwMode="auto">
          <a:xfrm>
            <a:off x="8430419" y="777875"/>
            <a:ext cx="1720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7" name="Line 237"/>
          <p:cNvSpPr>
            <a:spLocks noChangeShapeType="1"/>
          </p:cNvSpPr>
          <p:nvPr/>
        </p:nvSpPr>
        <p:spPr bwMode="auto">
          <a:xfrm>
            <a:off x="9228402" y="777875"/>
            <a:ext cx="15075" cy="142698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8" name="Rectangle 238"/>
          <p:cNvSpPr>
            <a:spLocks noChangeArrowheads="1"/>
          </p:cNvSpPr>
          <p:nvPr/>
        </p:nvSpPr>
        <p:spPr bwMode="auto">
          <a:xfrm>
            <a:off x="9228402" y="777875"/>
            <a:ext cx="3440" cy="1257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9" name="Line 239"/>
          <p:cNvSpPr>
            <a:spLocks noChangeShapeType="1"/>
          </p:cNvSpPr>
          <p:nvPr/>
        </p:nvSpPr>
        <p:spPr bwMode="auto">
          <a:xfrm>
            <a:off x="598488" y="774703"/>
            <a:ext cx="8633354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20" name="Rectangle 240"/>
          <p:cNvSpPr>
            <a:spLocks noChangeArrowheads="1"/>
          </p:cNvSpPr>
          <p:nvPr/>
        </p:nvSpPr>
        <p:spPr bwMode="auto">
          <a:xfrm>
            <a:off x="598488" y="774703"/>
            <a:ext cx="8633354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21" name="Line 241"/>
          <p:cNvSpPr>
            <a:spLocks noChangeShapeType="1"/>
          </p:cNvSpPr>
          <p:nvPr/>
        </p:nvSpPr>
        <p:spPr bwMode="auto">
          <a:xfrm>
            <a:off x="598488" y="1658941"/>
            <a:ext cx="8633354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22" name="Rectangle 242"/>
          <p:cNvSpPr>
            <a:spLocks noChangeArrowheads="1"/>
          </p:cNvSpPr>
          <p:nvPr/>
        </p:nvSpPr>
        <p:spPr bwMode="auto">
          <a:xfrm>
            <a:off x="598488" y="1658941"/>
            <a:ext cx="8633354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23" name="Line 243"/>
          <p:cNvSpPr>
            <a:spLocks noChangeShapeType="1"/>
          </p:cNvSpPr>
          <p:nvPr/>
        </p:nvSpPr>
        <p:spPr bwMode="auto">
          <a:xfrm>
            <a:off x="598488" y="2174878"/>
            <a:ext cx="8633354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724" name="Rectangle 244"/>
          <p:cNvSpPr>
            <a:spLocks noChangeArrowheads="1"/>
          </p:cNvSpPr>
          <p:nvPr/>
        </p:nvSpPr>
        <p:spPr bwMode="auto">
          <a:xfrm>
            <a:off x="598488" y="2174878"/>
            <a:ext cx="8633354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725" name="Rectangle 245"/>
          <p:cNvSpPr>
            <a:spLocks noChangeArrowheads="1"/>
          </p:cNvSpPr>
          <p:nvPr/>
        </p:nvSpPr>
        <p:spPr bwMode="auto">
          <a:xfrm>
            <a:off x="896013" y="1195391"/>
            <a:ext cx="93556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ea typeface="黑体" pitchFamily="49" charset="-122"/>
              </a:rPr>
              <a:t>制造商</a:t>
            </a:r>
          </a:p>
        </p:txBody>
      </p:sp>
      <p:sp>
        <p:nvSpPr>
          <p:cNvPr id="20727" name="Text Box 247"/>
          <p:cNvSpPr txBox="1">
            <a:spLocks noChangeArrowheads="1"/>
          </p:cNvSpPr>
          <p:nvPr/>
        </p:nvSpPr>
        <p:spPr bwMode="auto">
          <a:xfrm>
            <a:off x="2455863" y="6453189"/>
            <a:ext cx="3355314" cy="338554"/>
          </a:xfrm>
          <a:prstGeom prst="rect">
            <a:avLst/>
          </a:prstGeom>
          <a:solidFill>
            <a:srgbClr val="41F61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温度升高，组件功率下降</a:t>
            </a:r>
          </a:p>
        </p:txBody>
      </p:sp>
      <p:sp>
        <p:nvSpPr>
          <p:cNvPr id="249" name="矩形 248"/>
          <p:cNvSpPr/>
          <p:nvPr/>
        </p:nvSpPr>
        <p:spPr>
          <a:xfrm>
            <a:off x="699744" y="188640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不同结构背板热阻抗值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59568" y="1556792"/>
            <a:ext cx="102770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赛伍</a:t>
            </a:r>
            <a:r>
              <a:rPr lang="en-US" altLang="zh-CN" sz="2000" dirty="0" err="1" smtClean="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KPf</a:t>
            </a:r>
            <a:r>
              <a:rPr lang="zh-CN" altLang="en-US" sz="2000" dirty="0" smtClean="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：已成为全球前十大组件企业目前的主流背板！单一背板结构中销量最大的背板</a:t>
            </a:r>
            <a:endParaRPr lang="zh-CN" altLang="en-US" sz="2000" dirty="0">
              <a:solidFill>
                <a:srgbClr val="FF0000"/>
              </a:solidFill>
              <a:latin typeface="Calibri" pitchFamily="34" charset="0"/>
              <a:ea typeface="黑体" pitchFamily="49" charset="-122"/>
            </a:endParaRPr>
          </a:p>
        </p:txBody>
      </p:sp>
      <p:grpSp>
        <p:nvGrpSpPr>
          <p:cNvPr id="22" name="组合 43"/>
          <p:cNvGrpSpPr>
            <a:grpSpLocks/>
          </p:cNvGrpSpPr>
          <p:nvPr/>
        </p:nvGrpSpPr>
        <p:grpSpPr bwMode="auto">
          <a:xfrm>
            <a:off x="452406" y="2643187"/>
            <a:ext cx="4238620" cy="2357449"/>
            <a:chOff x="666720" y="2030776"/>
            <a:chExt cx="4160266" cy="1541112"/>
          </a:xfrm>
        </p:grpSpPr>
        <p:grpSp>
          <p:nvGrpSpPr>
            <p:cNvPr id="23" name="组合 18"/>
            <p:cNvGrpSpPr>
              <a:grpSpLocks/>
            </p:cNvGrpSpPr>
            <p:nvPr/>
          </p:nvGrpSpPr>
          <p:grpSpPr bwMode="auto">
            <a:xfrm>
              <a:off x="666720" y="2429124"/>
              <a:ext cx="2214186" cy="1142762"/>
              <a:chOff x="2555776" y="1498898"/>
              <a:chExt cx="3239787" cy="2080401"/>
            </a:xfrm>
          </p:grpSpPr>
          <p:sp>
            <p:nvSpPr>
              <p:cNvPr id="28" name="立方体 27"/>
              <p:cNvSpPr/>
              <p:nvPr/>
            </p:nvSpPr>
            <p:spPr>
              <a:xfrm>
                <a:off x="2555776" y="2643373"/>
                <a:ext cx="3239787" cy="935926"/>
              </a:xfrm>
              <a:prstGeom prst="cube">
                <a:avLst>
                  <a:gd name="adj" fmla="val 8988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立方体 28"/>
              <p:cNvSpPr/>
              <p:nvPr/>
            </p:nvSpPr>
            <p:spPr>
              <a:xfrm>
                <a:off x="2555776" y="2063506"/>
                <a:ext cx="3239787" cy="1408975"/>
              </a:xfrm>
              <a:prstGeom prst="cube">
                <a:avLst>
                  <a:gd name="adj" fmla="val 6067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立方体 29"/>
              <p:cNvSpPr/>
              <p:nvPr/>
            </p:nvSpPr>
            <p:spPr>
              <a:xfrm>
                <a:off x="2555776" y="1844784"/>
                <a:ext cx="3239787" cy="1080892"/>
              </a:xfrm>
              <a:prstGeom prst="cube">
                <a:avLst>
                  <a:gd name="adj" fmla="val 7851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立方体 30"/>
              <p:cNvSpPr/>
              <p:nvPr/>
            </p:nvSpPr>
            <p:spPr>
              <a:xfrm>
                <a:off x="2555776" y="1498898"/>
                <a:ext cx="3239787" cy="1225860"/>
              </a:xfrm>
              <a:prstGeom prst="cube">
                <a:avLst>
                  <a:gd name="adj" fmla="val 69543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4" name="线形标注 1 23"/>
            <p:cNvSpPr/>
            <p:nvPr/>
          </p:nvSpPr>
          <p:spPr>
            <a:xfrm>
              <a:off x="3382448" y="2357876"/>
              <a:ext cx="1444538" cy="233306"/>
            </a:xfrm>
            <a:prstGeom prst="borderCallout1">
              <a:avLst>
                <a:gd name="adj1" fmla="val 43118"/>
                <a:gd name="adj2" fmla="val -4887"/>
                <a:gd name="adj3" fmla="val 139549"/>
                <a:gd name="adj4" fmla="val -30422"/>
              </a:avLst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粘结层</a:t>
              </a:r>
              <a:endParaRPr lang="zh-CN" altLang="en-US" sz="1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" name="线形标注 1 24"/>
            <p:cNvSpPr/>
            <p:nvPr/>
          </p:nvSpPr>
          <p:spPr>
            <a:xfrm>
              <a:off x="3382448" y="2785363"/>
              <a:ext cx="1444538" cy="226123"/>
            </a:xfrm>
            <a:prstGeom prst="borderCallout1">
              <a:avLst>
                <a:gd name="adj1" fmla="val 18750"/>
                <a:gd name="adj2" fmla="val -8333"/>
                <a:gd name="adj3" fmla="val 78689"/>
                <a:gd name="adj4" fmla="val -33791"/>
              </a:avLst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芯材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PET</a:t>
              </a:r>
              <a:endParaRPr lang="zh-CN" altLang="en-US" sz="1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6" name="线形标注 1 25"/>
            <p:cNvSpPr/>
            <p:nvPr/>
          </p:nvSpPr>
          <p:spPr>
            <a:xfrm>
              <a:off x="3382448" y="2030776"/>
              <a:ext cx="1444538" cy="233502"/>
            </a:xfrm>
            <a:prstGeom prst="borderCallout1">
              <a:avLst>
                <a:gd name="adj1" fmla="val 46515"/>
                <a:gd name="adj2" fmla="val -5461"/>
                <a:gd name="adj3" fmla="val 208634"/>
                <a:gd name="adj4" fmla="val -33450"/>
              </a:avLst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外层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PVDF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氟膜</a:t>
              </a:r>
              <a:endParaRPr lang="zh-CN" altLang="en-US" sz="1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7" name="线形标注 1 26"/>
            <p:cNvSpPr/>
            <p:nvPr/>
          </p:nvSpPr>
          <p:spPr>
            <a:xfrm>
              <a:off x="3382448" y="3214247"/>
              <a:ext cx="1444538" cy="217543"/>
            </a:xfrm>
            <a:prstGeom prst="borderCallout1">
              <a:avLst>
                <a:gd name="adj1" fmla="val 47558"/>
                <a:gd name="adj2" fmla="val -5984"/>
                <a:gd name="adj3" fmla="val -4534"/>
                <a:gd name="adj4" fmla="val -35641"/>
              </a:avLst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Calibri" pitchFamily="34" charset="0"/>
                  <a:ea typeface="黑体" pitchFamily="49" charset="-122"/>
                </a:rPr>
                <a:t>F-skin 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  <a:ea typeface="黑体" pitchFamily="49" charset="-122"/>
                </a:rPr>
                <a:t>film</a:t>
              </a:r>
              <a:endParaRPr lang="zh-CN" altLang="en-US" sz="1400" dirty="0">
                <a:solidFill>
                  <a:schemeClr val="tx1"/>
                </a:solidFill>
                <a:latin typeface="Calibri" pitchFamily="34" charset="0"/>
                <a:ea typeface="黑体" pitchFamily="49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952472" y="3429005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空气面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4932859" y="2643182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PVDF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氟膜，耐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UV300Kwh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以上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520" y="2060848"/>
            <a:ext cx="3300904" cy="369332"/>
          </a:xfrm>
          <a:prstGeom prst="rect">
            <a:avLst/>
          </a:prstGeom>
          <a:solidFill>
            <a:srgbClr val="38E0E8"/>
          </a:solidFill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传统氟膜复合</a:t>
            </a:r>
            <a:r>
              <a:rPr lang="en-US" altLang="zh-CN" sz="18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创新氟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皮膜技术</a:t>
            </a:r>
            <a:endParaRPr lang="zh-CN" altLang="en-US" sz="1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8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4881563" y="3143248"/>
            <a:ext cx="2954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拥有全部知识产权，耐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DH4000h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TextBox 16"/>
          <p:cNvSpPr txBox="1">
            <a:spLocks noChangeArrowheads="1"/>
          </p:cNvSpPr>
          <p:nvPr/>
        </p:nvSpPr>
        <p:spPr bwMode="auto">
          <a:xfrm>
            <a:off x="4962223" y="3701483"/>
            <a:ext cx="3491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光伏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专用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PET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PCT48-72h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，阻水，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满足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1500V</a:t>
            </a:r>
          </a:p>
        </p:txBody>
      </p:sp>
      <p:sp>
        <p:nvSpPr>
          <p:cNvPr id="42" name="TextBox 16"/>
          <p:cNvSpPr txBox="1">
            <a:spLocks noChangeArrowheads="1"/>
          </p:cNvSpPr>
          <p:nvPr/>
        </p:nvSpPr>
        <p:spPr bwMode="auto">
          <a:xfrm>
            <a:off x="4953002" y="4429132"/>
            <a:ext cx="2031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赛伍独创氟皮膜技术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UV300kwh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以上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高散热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高反射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耐高温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符合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IEC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新标</a:t>
            </a:r>
          </a:p>
        </p:txBody>
      </p:sp>
      <p:sp>
        <p:nvSpPr>
          <p:cNvPr id="43" name="矩形 42"/>
          <p:cNvSpPr/>
          <p:nvPr/>
        </p:nvSpPr>
        <p:spPr>
          <a:xfrm>
            <a:off x="881034" y="5000636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EVA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面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爆炸形 2 43"/>
          <p:cNvSpPr/>
          <p:nvPr/>
        </p:nvSpPr>
        <p:spPr>
          <a:xfrm>
            <a:off x="6810389" y="4214818"/>
            <a:ext cx="2143140" cy="1428760"/>
          </a:xfrm>
          <a:prstGeom prst="irregularSeal2">
            <a:avLst/>
          </a:prstGeom>
          <a:solidFill>
            <a:srgbClr val="38E0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7239016" y="478632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latin typeface="Calibri" pitchFamily="34" charset="0"/>
              </a:rPr>
              <a:t>KPf</a:t>
            </a:r>
            <a:r>
              <a:rPr lang="en-US" altLang="zh-CN" sz="2000" b="1" dirty="0" smtClean="0">
                <a:latin typeface="Calibri" pitchFamily="34" charset="0"/>
              </a:rPr>
              <a:t> plus</a:t>
            </a:r>
            <a:endParaRPr lang="zh-CN" altLang="en-US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-12000"/>
          </a:blip>
          <a:srcRect/>
          <a:stretch>
            <a:fillRect/>
          </a:stretch>
        </p:blipFill>
        <p:spPr bwMode="auto">
          <a:xfrm>
            <a:off x="5811178" y="2205038"/>
            <a:ext cx="33535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前凸带形 11"/>
          <p:cNvSpPr>
            <a:spLocks noChangeArrowheads="1"/>
          </p:cNvSpPr>
          <p:nvPr/>
        </p:nvSpPr>
        <p:spPr bwMode="auto">
          <a:xfrm>
            <a:off x="5733786" y="476255"/>
            <a:ext cx="1317360" cy="612775"/>
          </a:xfrm>
          <a:prstGeom prst="ribbon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anchor="ctr" anchorCtr="1"/>
          <a:lstStyle/>
          <a:p>
            <a:pPr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§"/>
            </a:pPr>
            <a:endParaRPr lang="zh-CN" altLang="en-US" sz="3200" b="1" smtClean="0">
              <a:solidFill>
                <a:srgbClr val="FFFF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233892" y="766763"/>
            <a:ext cx="947777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  </a:t>
            </a:r>
            <a:endParaRPr lang="en-US" altLang="zh-CN" sz="1400" smtClean="0">
              <a:solidFill>
                <a:srgbClr val="000000"/>
              </a:solidFill>
              <a:latin typeface="Arial" pitchFamily="34" charset="0"/>
              <a:ea typeface="黑体" pitchFamily="49" charset="-122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   </a:t>
            </a:r>
            <a:endParaRPr lang="zh-CN" altLang="en-US" sz="1400" smtClean="0">
              <a:solidFill>
                <a:srgbClr val="000000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3317" name="椭圆形标注 14"/>
          <p:cNvSpPr>
            <a:spLocks noChangeArrowheads="1"/>
          </p:cNvSpPr>
          <p:nvPr/>
        </p:nvSpPr>
        <p:spPr bwMode="auto">
          <a:xfrm flipH="1">
            <a:off x="6122459" y="1571625"/>
            <a:ext cx="2808420" cy="720725"/>
          </a:xfrm>
          <a:prstGeom prst="wedgeEllipseCallout">
            <a:avLst>
              <a:gd name="adj1" fmla="val -9329"/>
              <a:gd name="adj2" fmla="val 50898"/>
            </a:avLst>
          </a:prstGeom>
          <a:solidFill>
            <a:srgbClr val="E7E7C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zh-CN" altLang="en-US" sz="11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不需要用胶黏剂粘接、</a:t>
            </a:r>
            <a:endParaRPr lang="en-US" sz="1100" b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zh-CN" altLang="en-US" sz="11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直接在</a:t>
            </a:r>
            <a:r>
              <a:rPr lang="en-US" altLang="zh-CN" sz="11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PET</a:t>
            </a:r>
            <a:r>
              <a:rPr lang="zh-CN" altLang="en-US" sz="11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上成膜的氟膜</a:t>
            </a:r>
            <a:endParaRPr lang="en-US" sz="1100" b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§"/>
            </a:pPr>
            <a:endParaRPr lang="en-US" sz="1100" b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5888569" y="3963993"/>
            <a:ext cx="4056989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200" b="1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609600" indent="-609600" algn="just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+ 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即使不用胶黏剂，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PET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可靠密着</a:t>
            </a:r>
            <a:endParaRPr lang="en-US" sz="1100" b="1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609600" indent="-609600" algn="just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+ 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EVA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粘结性： 大于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80N/cm</a:t>
            </a:r>
            <a:endParaRPr lang="zh-CN" altLang="en-US" sz="1100" b="1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609600" indent="-609600" algn="just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+ 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耐紫外性：    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300KWhr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照射后，黄变指数</a:t>
            </a:r>
            <a:r>
              <a:rPr 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△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b &lt;3 </a:t>
            </a:r>
            <a:endParaRPr lang="zh-CN" altLang="en-US" sz="1100" b="1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609600" indent="-609600" algn="just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+ 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紫外阻隔性：  仅需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2u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厚，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UV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阻隔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280nm~380nm</a:t>
            </a:r>
          </a:p>
          <a:p>
            <a:pPr marL="609600" indent="-609600" algn="just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           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阻隔率</a:t>
            </a:r>
            <a:r>
              <a:rPr lang="en-US" altLang="zh-CN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99.45%</a:t>
            </a:r>
            <a:r>
              <a:rPr lang="zh-CN" altLang="en-US" sz="11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（积分球法）     </a:t>
            </a:r>
            <a:endParaRPr lang="en-US" sz="1100" b="1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607" name="Rectangle 27"/>
          <p:cNvSpPr>
            <a:spLocks noChangeArrowheads="1"/>
          </p:cNvSpPr>
          <p:nvPr/>
        </p:nvSpPr>
        <p:spPr bwMode="auto">
          <a:xfrm>
            <a:off x="350837" y="4508505"/>
            <a:ext cx="70993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99999"/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20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高散热性：比</a:t>
            </a:r>
            <a:r>
              <a:rPr lang="en-US" sz="120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TPT/TPE</a:t>
            </a:r>
            <a:r>
              <a:rPr lang="zh-CN" altLang="en-US" sz="120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提高</a:t>
            </a:r>
            <a:r>
              <a:rPr lang="en-US" sz="120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35%</a:t>
            </a:r>
            <a:r>
              <a:rPr lang="zh-CN" altLang="en-US" sz="120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                </a:t>
            </a:r>
            <a:r>
              <a:rPr lang="zh-CN" altLang="en-US" sz="120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组件长期转换率</a:t>
            </a:r>
            <a:endParaRPr lang="zh-CN" altLang="en-US" sz="1200" b="1">
              <a:solidFill>
                <a:srgbClr val="0099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5608" name="Rectangle 28"/>
          <p:cNvSpPr>
            <a:spLocks noChangeArrowheads="1"/>
          </p:cNvSpPr>
          <p:nvPr/>
        </p:nvSpPr>
        <p:spPr bwMode="auto">
          <a:xfrm>
            <a:off x="350837" y="4795843"/>
            <a:ext cx="709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99999"/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20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阻燃性   ：</a:t>
            </a: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FSI</a:t>
            </a:r>
            <a:r>
              <a:rPr lang="en-US" sz="120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34                               </a:t>
            </a:r>
            <a:r>
              <a:rPr lang="zh-CN" altLang="en-US" sz="120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安全性 </a:t>
            </a:r>
            <a:r>
              <a:rPr lang="zh-CN" altLang="en-US" sz="1200" b="1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</a:t>
            </a:r>
            <a:endParaRPr lang="zh-CN" altLang="en-US" sz="1200" b="1">
              <a:solidFill>
                <a:srgbClr val="0099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5609" name="Rectangle 29"/>
          <p:cNvSpPr>
            <a:spLocks noChangeArrowheads="1"/>
          </p:cNvSpPr>
          <p:nvPr/>
        </p:nvSpPr>
        <p:spPr bwMode="auto">
          <a:xfrm>
            <a:off x="349118" y="5080005"/>
            <a:ext cx="70993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99999"/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zh-CN" altLang="en-US" sz="120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高耐热性：</a:t>
            </a:r>
            <a:r>
              <a:rPr lang="en-US" sz="120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RTI 120℃                         </a:t>
            </a:r>
            <a:r>
              <a:rPr lang="zh-CN" altLang="en-US" sz="120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耐热老化性  </a:t>
            </a:r>
            <a:endParaRPr lang="zh-CN" altLang="en-US" sz="1200" b="1">
              <a:solidFill>
                <a:srgbClr val="0099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22" name="矩形 29"/>
          <p:cNvSpPr>
            <a:spLocks noChangeArrowheads="1"/>
          </p:cNvSpPr>
          <p:nvPr/>
        </p:nvSpPr>
        <p:spPr bwMode="auto">
          <a:xfrm>
            <a:off x="350837" y="5345118"/>
            <a:ext cx="495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易返工性：</a:t>
            </a:r>
            <a:r>
              <a:rPr lang="en-US" altLang="zh-CN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EVA</a:t>
            </a:r>
            <a:r>
              <a:rPr lang="zh-CN" altLang="en-US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不留残膜                      组件制造成本</a:t>
            </a: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</a:t>
            </a:r>
            <a:endParaRPr lang="zh-CN" altLang="en-US" sz="1800" b="1" smtClean="0">
              <a:solidFill>
                <a:srgbClr val="0099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23" name="矩形 30"/>
          <p:cNvSpPr>
            <a:spLocks noChangeArrowheads="1"/>
          </p:cNvSpPr>
          <p:nvPr/>
        </p:nvSpPr>
        <p:spPr bwMode="auto">
          <a:xfrm>
            <a:off x="350840" y="4130675"/>
            <a:ext cx="561684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内层耐紫外性：与</a:t>
            </a:r>
            <a:r>
              <a:rPr lang="en-US" altLang="zh-CN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T</a:t>
            </a:r>
            <a:r>
              <a:rPr lang="zh-CN" altLang="en-US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和</a:t>
            </a:r>
            <a:r>
              <a:rPr lang="en-US" altLang="zh-CN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</a:t>
            </a:r>
            <a:r>
              <a:rPr lang="zh-CN" altLang="en-US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膜相同               内层的紫外阻隔和背板耐局放</a:t>
            </a: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</a:t>
            </a:r>
            <a:endParaRPr lang="zh-CN" altLang="en-US" sz="1800" b="1" smtClean="0">
              <a:solidFill>
                <a:srgbClr val="0099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24" name="右箭头 31"/>
          <p:cNvSpPr>
            <a:spLocks noChangeArrowheads="1"/>
          </p:cNvSpPr>
          <p:nvPr/>
        </p:nvSpPr>
        <p:spPr bwMode="auto">
          <a:xfrm>
            <a:off x="3080147" y="4214818"/>
            <a:ext cx="233892" cy="142875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66FF33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25" name="右箭头 32"/>
          <p:cNvSpPr>
            <a:spLocks noChangeArrowheads="1"/>
          </p:cNvSpPr>
          <p:nvPr/>
        </p:nvSpPr>
        <p:spPr bwMode="auto">
          <a:xfrm>
            <a:off x="3080147" y="4498980"/>
            <a:ext cx="233892" cy="144463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66FF33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26" name="右箭头 33"/>
          <p:cNvSpPr>
            <a:spLocks noChangeArrowheads="1"/>
          </p:cNvSpPr>
          <p:nvPr/>
        </p:nvSpPr>
        <p:spPr bwMode="auto">
          <a:xfrm>
            <a:off x="3080147" y="4856163"/>
            <a:ext cx="233892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66FF33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27" name="右箭头 34"/>
          <p:cNvSpPr>
            <a:spLocks noChangeArrowheads="1"/>
          </p:cNvSpPr>
          <p:nvPr/>
        </p:nvSpPr>
        <p:spPr bwMode="auto">
          <a:xfrm>
            <a:off x="3080147" y="5143505"/>
            <a:ext cx="233892" cy="142875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66FF33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28" name="右箭头 35"/>
          <p:cNvSpPr>
            <a:spLocks noChangeArrowheads="1"/>
          </p:cNvSpPr>
          <p:nvPr/>
        </p:nvSpPr>
        <p:spPr bwMode="auto">
          <a:xfrm>
            <a:off x="3080147" y="5427663"/>
            <a:ext cx="233892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66FF33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29" name="上箭头 36"/>
          <p:cNvSpPr>
            <a:spLocks noChangeArrowheads="1"/>
          </p:cNvSpPr>
          <p:nvPr/>
        </p:nvSpPr>
        <p:spPr bwMode="auto">
          <a:xfrm rot="1368729">
            <a:off x="5628879" y="4192588"/>
            <a:ext cx="196056" cy="284162"/>
          </a:xfrm>
          <a:prstGeom prst="upArrow">
            <a:avLst>
              <a:gd name="adj1" fmla="val 50000"/>
              <a:gd name="adj2" fmla="val 50318"/>
            </a:avLst>
          </a:prstGeom>
          <a:solidFill>
            <a:srgbClr val="FFC000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30" name="上箭头 37"/>
          <p:cNvSpPr>
            <a:spLocks noChangeArrowheads="1"/>
          </p:cNvSpPr>
          <p:nvPr/>
        </p:nvSpPr>
        <p:spPr bwMode="auto">
          <a:xfrm rot="1368729">
            <a:off x="4693315" y="4478338"/>
            <a:ext cx="196056" cy="284162"/>
          </a:xfrm>
          <a:prstGeom prst="upArrow">
            <a:avLst>
              <a:gd name="adj1" fmla="val 50000"/>
              <a:gd name="adj2" fmla="val 50318"/>
            </a:avLst>
          </a:prstGeom>
          <a:solidFill>
            <a:srgbClr val="FFC000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31" name="上箭头 38"/>
          <p:cNvSpPr>
            <a:spLocks noChangeArrowheads="1"/>
          </p:cNvSpPr>
          <p:nvPr/>
        </p:nvSpPr>
        <p:spPr bwMode="auto">
          <a:xfrm rot="1368729">
            <a:off x="4153297" y="4764088"/>
            <a:ext cx="197776" cy="284162"/>
          </a:xfrm>
          <a:prstGeom prst="upArrow">
            <a:avLst>
              <a:gd name="adj1" fmla="val 50000"/>
              <a:gd name="adj2" fmla="val 49881"/>
            </a:avLst>
          </a:prstGeom>
          <a:solidFill>
            <a:srgbClr val="FFC000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32" name="上箭头 39"/>
          <p:cNvSpPr>
            <a:spLocks noChangeArrowheads="1"/>
          </p:cNvSpPr>
          <p:nvPr/>
        </p:nvSpPr>
        <p:spPr bwMode="auto">
          <a:xfrm rot="1368729">
            <a:off x="4392351" y="4978405"/>
            <a:ext cx="196056" cy="284163"/>
          </a:xfrm>
          <a:prstGeom prst="upArrow">
            <a:avLst>
              <a:gd name="adj1" fmla="val 50000"/>
              <a:gd name="adj2" fmla="val 50318"/>
            </a:avLst>
          </a:prstGeom>
          <a:solidFill>
            <a:srgbClr val="FFC000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33" name="上箭头 40"/>
          <p:cNvSpPr>
            <a:spLocks noChangeArrowheads="1"/>
          </p:cNvSpPr>
          <p:nvPr/>
        </p:nvSpPr>
        <p:spPr bwMode="auto">
          <a:xfrm rot="-1812160" flipH="1" flipV="1">
            <a:off x="4571209" y="5343525"/>
            <a:ext cx="190897" cy="350838"/>
          </a:xfrm>
          <a:prstGeom prst="upArrow">
            <a:avLst>
              <a:gd name="adj1" fmla="val 50000"/>
              <a:gd name="adj2" fmla="val 50567"/>
            </a:avLst>
          </a:prstGeom>
          <a:solidFill>
            <a:srgbClr val="FFC000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34" name="TextBox 29"/>
          <p:cNvSpPr txBox="1">
            <a:spLocks noChangeArrowheads="1"/>
          </p:cNvSpPr>
          <p:nvPr/>
        </p:nvSpPr>
        <p:spPr bwMode="auto">
          <a:xfrm>
            <a:off x="154781" y="279400"/>
            <a:ext cx="9155776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氟皮膜   （</a:t>
            </a:r>
            <a:r>
              <a:rPr lang="en-US" altLang="zh-CN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Fluro-skin   </a:t>
            </a: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）内层：</a:t>
            </a:r>
            <a:r>
              <a:rPr 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直接制膜法。将混入</a:t>
            </a: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TiO2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的氟树脂用涂布方式直接涂在</a:t>
            </a: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PET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表面，</a:t>
            </a:r>
            <a:endParaRPr 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                 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并形成一张薄膜的技术。而且不需要胶黏剂该薄膜就能紧紧地附着在</a:t>
            </a: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PET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上。</a:t>
            </a:r>
          </a:p>
        </p:txBody>
      </p:sp>
      <p:sp>
        <p:nvSpPr>
          <p:cNvPr id="13335" name="TextBox 30"/>
          <p:cNvSpPr txBox="1">
            <a:spLocks noChangeArrowheads="1"/>
          </p:cNvSpPr>
          <p:nvPr/>
        </p:nvSpPr>
        <p:spPr bwMode="auto">
          <a:xfrm>
            <a:off x="154783" y="915990"/>
            <a:ext cx="8707833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直接膜制膜法（</a:t>
            </a:r>
            <a:r>
              <a:rPr lang="en-US" altLang="zh-CN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one step filming technology</a:t>
            </a: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）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把直接制膜技术用在背板上一直是多家</a:t>
            </a:r>
            <a:endParaRPr 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                  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国际资深高分子材料厂商追求的目标，赛伍率先产业化，并已申请发明专利 、</a:t>
            </a: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KPF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结构</a:t>
            </a:r>
            <a:endParaRPr 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                 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专利和产品商标。</a:t>
            </a:r>
            <a:endParaRPr 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         </a:t>
            </a:r>
            <a:r>
              <a:rPr lang="zh-CN" altLang="en-US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</a:t>
            </a:r>
            <a:endParaRPr 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36" name="矩形 5"/>
          <p:cNvSpPr>
            <a:spLocks noChangeArrowheads="1"/>
          </p:cNvSpPr>
          <p:nvPr/>
        </p:nvSpPr>
        <p:spPr bwMode="auto">
          <a:xfrm>
            <a:off x="1320800" y="2143130"/>
            <a:ext cx="38179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2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®</a:t>
            </a:r>
            <a:endParaRPr lang="zh-CN" altLang="en-US" sz="2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37" name="矩形 5"/>
          <p:cNvSpPr>
            <a:spLocks noChangeArrowheads="1"/>
          </p:cNvSpPr>
          <p:nvPr/>
        </p:nvSpPr>
        <p:spPr bwMode="auto">
          <a:xfrm>
            <a:off x="923529" y="87313"/>
            <a:ext cx="62428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2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®</a:t>
            </a:r>
            <a:endParaRPr lang="zh-CN" altLang="en-US" sz="2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38" name="矩形 5"/>
          <p:cNvSpPr>
            <a:spLocks noChangeArrowheads="1"/>
          </p:cNvSpPr>
          <p:nvPr/>
        </p:nvSpPr>
        <p:spPr bwMode="auto">
          <a:xfrm>
            <a:off x="2703515" y="87313"/>
            <a:ext cx="62428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2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®</a:t>
            </a:r>
            <a:endParaRPr lang="zh-CN" altLang="en-US" sz="2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39" name="TextBox 29"/>
          <p:cNvSpPr txBox="1">
            <a:spLocks noChangeArrowheads="1"/>
          </p:cNvSpPr>
          <p:nvPr/>
        </p:nvSpPr>
        <p:spPr bwMode="auto">
          <a:xfrm>
            <a:off x="386956" y="6072193"/>
            <a:ext cx="877522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Fluro-skin,   a high tech fluorine polymer thin film with high efficient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UV blocking  effection by TiO2 composition </a:t>
            </a:r>
            <a:endParaRPr lang="zh-CN" altLang="en-US" sz="18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40" name="矩形 5"/>
          <p:cNvSpPr>
            <a:spLocks noChangeArrowheads="1"/>
          </p:cNvSpPr>
          <p:nvPr/>
        </p:nvSpPr>
        <p:spPr bwMode="auto">
          <a:xfrm>
            <a:off x="1779985" y="5967413"/>
            <a:ext cx="38179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24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®</a:t>
            </a:r>
            <a:endParaRPr lang="zh-CN" altLang="en-US" sz="2400" smtClean="0">
              <a:solidFill>
                <a:srgbClr val="FF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3341" name="TextBox 31"/>
          <p:cNvSpPr txBox="1">
            <a:spLocks noChangeArrowheads="1"/>
          </p:cNvSpPr>
          <p:nvPr/>
        </p:nvSpPr>
        <p:spPr bwMode="auto">
          <a:xfrm>
            <a:off x="5030391" y="5572125"/>
            <a:ext cx="4480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获得</a:t>
            </a:r>
            <a:r>
              <a:rPr lang="en-US" altLang="zh-CN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TUV</a:t>
            </a: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、</a:t>
            </a:r>
            <a:r>
              <a:rPr lang="en-US" altLang="zh-CN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JET</a:t>
            </a: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、</a:t>
            </a:r>
            <a:r>
              <a:rPr lang="en-US" altLang="zh-CN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CSA</a:t>
            </a: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、</a:t>
            </a:r>
            <a:r>
              <a:rPr lang="en-US" altLang="zh-CN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UL</a:t>
            </a: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、</a:t>
            </a:r>
            <a:r>
              <a:rPr lang="en-US" altLang="zh-CN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CQC</a:t>
            </a:r>
            <a:r>
              <a:rPr lang="zh-CN" altLang="en-US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认证</a:t>
            </a:r>
          </a:p>
        </p:txBody>
      </p:sp>
      <p:pic>
        <p:nvPicPr>
          <p:cNvPr id="1334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732" y="2276480"/>
            <a:ext cx="436483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6" descr="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705" y="44450"/>
            <a:ext cx="170947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Thanks!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7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                                      </a:t>
            </a:r>
            <a:endParaRPr kumimoji="0" lang="en-US" altLang="zh-CN" sz="2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  <p:pic>
        <p:nvPicPr>
          <p:cNvPr id="6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285750"/>
            <a:ext cx="3309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图片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060577"/>
            <a:ext cx="3398838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1112" y="2008188"/>
            <a:ext cx="5524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868364" y="1214438"/>
            <a:ext cx="85137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>
              <a:lnSpc>
                <a:spcPct val="80000"/>
              </a:lnSpc>
              <a:buFontTx/>
              <a:buChar char="-"/>
              <a:defRPr/>
            </a:pPr>
            <a:r>
              <a:rPr lang="en-US" altLang="zh-CN" sz="1800" kern="0" dirty="0" err="1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Cybrid</a:t>
            </a:r>
            <a:r>
              <a:rPr lang="en-US" altLang="zh-CN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(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赛伍）全球市场份额第一</a:t>
            </a:r>
            <a:r>
              <a:rPr lang="en-US" altLang="zh-CN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,2014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年为</a:t>
            </a:r>
            <a:r>
              <a:rPr lang="en-US" altLang="zh-CN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12%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，</a:t>
            </a:r>
            <a:r>
              <a:rPr lang="en-US" altLang="zh-CN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2015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年为</a:t>
            </a:r>
            <a:r>
              <a:rPr lang="en-US" altLang="zh-CN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20%</a:t>
            </a:r>
          </a:p>
          <a:p>
            <a:pPr algn="l" eaLnBrk="0" hangingPunct="0">
              <a:lnSpc>
                <a:spcPct val="80000"/>
              </a:lnSpc>
              <a:buFontTx/>
              <a:buChar char="-"/>
              <a:defRPr/>
            </a:pPr>
            <a:r>
              <a:rPr lang="en-US" altLang="zh-CN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2015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年</a:t>
            </a:r>
            <a:r>
              <a:rPr lang="en-US" altLang="zh-CN" sz="1800" kern="0" dirty="0" err="1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KPf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背板为全球销量最大的单一品种背板，同时向欧洲</a:t>
            </a:r>
            <a:r>
              <a:rPr lang="en-US" altLang="zh-CN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Agfa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公司转让技术，  </a:t>
            </a:r>
            <a:endParaRPr lang="en-US" altLang="zh-CN" sz="1800" kern="0" dirty="0">
              <a:solidFill>
                <a:srgbClr val="0000FF"/>
              </a:solidFill>
              <a:latin typeface="Arial" charset="0"/>
              <a:ea typeface="黑体" pitchFamily="49" charset="-122"/>
            </a:endParaRPr>
          </a:p>
          <a:p>
            <a:pPr algn="l" eaLnBrk="0" hangingPunct="0">
              <a:lnSpc>
                <a:spcPct val="80000"/>
              </a:lnSpc>
              <a:defRPr/>
            </a:pPr>
            <a:r>
              <a:rPr lang="en-US" altLang="zh-CN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 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欧洲背板老牌企业</a:t>
            </a:r>
            <a:r>
              <a:rPr lang="en-US" altLang="zh-CN" sz="1800" kern="0" dirty="0" err="1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Isovoltaic</a:t>
            </a:r>
            <a:r>
              <a:rPr lang="en-US" altLang="zh-CN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, </a:t>
            </a:r>
            <a:r>
              <a:rPr lang="en-US" altLang="zh-CN" sz="1800" kern="0" dirty="0" err="1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Coveme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和国内多家厂家纷纷模仿。</a:t>
            </a:r>
            <a:r>
              <a:rPr lang="en-US" altLang="zh-CN" sz="1800" kern="0" dirty="0" err="1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KPf</a:t>
            </a: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已经成为适应</a:t>
            </a:r>
            <a:endParaRPr lang="en-US" altLang="zh-CN" sz="1800" kern="0" dirty="0">
              <a:solidFill>
                <a:srgbClr val="0000FF"/>
              </a:solidFill>
              <a:latin typeface="Arial" charset="0"/>
              <a:ea typeface="黑体" pitchFamily="49" charset="-122"/>
            </a:endParaRPr>
          </a:p>
          <a:p>
            <a:pPr algn="l" eaLnBrk="0" hangingPunct="0">
              <a:lnSpc>
                <a:spcPct val="80000"/>
              </a:lnSpc>
              <a:defRPr/>
            </a:pPr>
            <a:r>
              <a:rPr lang="zh-CN" altLang="en-US" sz="1800" kern="0" dirty="0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 组件新要求、引领世界潮流的标志性背板</a:t>
            </a:r>
          </a:p>
        </p:txBody>
      </p:sp>
      <p:sp>
        <p:nvSpPr>
          <p:cNvPr id="25605" name="矩形 56"/>
          <p:cNvSpPr>
            <a:spLocks noChangeArrowheads="1"/>
          </p:cNvSpPr>
          <p:nvPr/>
        </p:nvSpPr>
        <p:spPr bwMode="auto">
          <a:xfrm>
            <a:off x="273050" y="333376"/>
            <a:ext cx="5416868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Arial" pitchFamily="34" charset="0"/>
              <a:buNone/>
            </a:pPr>
            <a:r>
              <a:rPr lang="en-US" altLang="zh-CN" sz="2800" b="1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800" b="1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赛伍背板市场份额</a:t>
            </a:r>
            <a:r>
              <a:rPr lang="en-US" altLang="zh-CN" sz="2800" b="1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sz="2800" b="1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全球第一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剪去单角的矩形 95"/>
          <p:cNvSpPr>
            <a:spLocks noChangeArrowheads="1"/>
          </p:cNvSpPr>
          <p:nvPr/>
        </p:nvSpPr>
        <p:spPr bwMode="auto">
          <a:xfrm>
            <a:off x="3605213" y="1500188"/>
            <a:ext cx="1470025" cy="571500"/>
          </a:xfrm>
          <a:custGeom>
            <a:avLst/>
            <a:gdLst>
              <a:gd name="T0" fmla="*/ 1868009 w 1357313"/>
              <a:gd name="T1" fmla="*/ 1872707 h 357187"/>
              <a:gd name="T2" fmla="*/ 934007 w 1357313"/>
              <a:gd name="T3" fmla="*/ 3745410 h 357187"/>
              <a:gd name="T4" fmla="*/ 0 w 1357313"/>
              <a:gd name="T5" fmla="*/ 1872707 h 357187"/>
              <a:gd name="T6" fmla="*/ 934007 w 1357313"/>
              <a:gd name="T7" fmla="*/ 0 h 3571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57313"/>
              <a:gd name="T13" fmla="*/ 29766 h 357187"/>
              <a:gd name="T14" fmla="*/ 1327546 w 1357313"/>
              <a:gd name="T15" fmla="*/ 357187 h 357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3" h="357187">
                <a:moveTo>
                  <a:pt x="0" y="0"/>
                </a:moveTo>
                <a:lnTo>
                  <a:pt x="1297781" y="0"/>
                </a:lnTo>
                <a:lnTo>
                  <a:pt x="1357313" y="59532"/>
                </a:lnTo>
                <a:lnTo>
                  <a:pt x="1357313" y="357187"/>
                </a:lnTo>
                <a:lnTo>
                  <a:pt x="0" y="357187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2929"/>
            </a:solidFill>
            <a:bevel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73150" y="3148013"/>
            <a:ext cx="411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</a:t>
            </a:r>
          </a:p>
        </p:txBody>
      </p:sp>
      <p:sp>
        <p:nvSpPr>
          <p:cNvPr id="28676" name="Line 42"/>
          <p:cNvSpPr>
            <a:spLocks noChangeShapeType="1"/>
          </p:cNvSpPr>
          <p:nvPr/>
        </p:nvSpPr>
        <p:spPr bwMode="auto">
          <a:xfrm>
            <a:off x="1" y="5286375"/>
            <a:ext cx="9477375" cy="0"/>
          </a:xfrm>
          <a:prstGeom prst="line">
            <a:avLst/>
          </a:prstGeom>
          <a:noFill/>
          <a:ln w="53975">
            <a:solidFill>
              <a:srgbClr val="A3A3A3"/>
            </a:solidFill>
            <a:round/>
            <a:headEnd/>
            <a:tailEnd type="arrow" w="med" len="med"/>
          </a:ln>
        </p:spPr>
        <p:txBody>
          <a:bodyPr anchor="ctr" anchorCtr="1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7" name="Text Box 68"/>
          <p:cNvSpPr txBox="1">
            <a:spLocks noChangeArrowheads="1"/>
          </p:cNvSpPr>
          <p:nvPr/>
        </p:nvSpPr>
        <p:spPr bwMode="auto">
          <a:xfrm>
            <a:off x="-38099" y="960439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400" b="1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综合性能</a:t>
            </a:r>
            <a:endParaRPr lang="en-US" sz="1400" b="1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cxnSp>
        <p:nvCxnSpPr>
          <p:cNvPr id="28678" name="直接箭头连接符 31"/>
          <p:cNvCxnSpPr>
            <a:cxnSpLocks noChangeShapeType="1"/>
          </p:cNvCxnSpPr>
          <p:nvPr/>
        </p:nvCxnSpPr>
        <p:spPr bwMode="auto">
          <a:xfrm>
            <a:off x="153988" y="1303340"/>
            <a:ext cx="0" cy="4537075"/>
          </a:xfrm>
          <a:prstGeom prst="straightConnector1">
            <a:avLst/>
          </a:prstGeom>
          <a:noFill/>
          <a:ln w="53975">
            <a:solidFill>
              <a:srgbClr val="A3A3A3"/>
            </a:solidFill>
            <a:round/>
            <a:headEnd type="arrow" w="med" len="med"/>
            <a:tailEnd type="arrow" w="med" len="med"/>
          </a:ln>
        </p:spPr>
      </p:cxnSp>
      <p:sp>
        <p:nvSpPr>
          <p:cNvPr id="28679" name="Oval 49"/>
          <p:cNvSpPr>
            <a:spLocks noChangeArrowheads="1"/>
          </p:cNvSpPr>
          <p:nvPr/>
        </p:nvSpPr>
        <p:spPr bwMode="auto">
          <a:xfrm>
            <a:off x="2162175" y="2381250"/>
            <a:ext cx="701675" cy="43338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TPT</a:t>
            </a:r>
          </a:p>
        </p:txBody>
      </p:sp>
      <p:sp>
        <p:nvSpPr>
          <p:cNvPr id="28680" name="Oval 49"/>
          <p:cNvSpPr>
            <a:spLocks noChangeArrowheads="1"/>
          </p:cNvSpPr>
          <p:nvPr/>
        </p:nvSpPr>
        <p:spPr bwMode="auto">
          <a:xfrm>
            <a:off x="3024189" y="2286000"/>
            <a:ext cx="701675" cy="43338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KPK</a:t>
            </a:r>
          </a:p>
        </p:txBody>
      </p:sp>
      <p:sp>
        <p:nvSpPr>
          <p:cNvPr id="28681" name="Oval 49"/>
          <p:cNvSpPr>
            <a:spLocks noChangeArrowheads="1"/>
          </p:cNvSpPr>
          <p:nvPr/>
        </p:nvSpPr>
        <p:spPr bwMode="auto">
          <a:xfrm>
            <a:off x="3321051" y="3214688"/>
            <a:ext cx="781050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TPE</a:t>
            </a:r>
          </a:p>
        </p:txBody>
      </p:sp>
      <p:sp>
        <p:nvSpPr>
          <p:cNvPr id="28682" name="Oval 49"/>
          <p:cNvSpPr>
            <a:spLocks noChangeArrowheads="1"/>
          </p:cNvSpPr>
          <p:nvPr/>
        </p:nvSpPr>
        <p:spPr bwMode="auto">
          <a:xfrm>
            <a:off x="3940176" y="3214688"/>
            <a:ext cx="703263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KPE</a:t>
            </a:r>
          </a:p>
        </p:txBody>
      </p:sp>
      <p:sp>
        <p:nvSpPr>
          <p:cNvPr id="28683" name="Oval 49"/>
          <p:cNvSpPr>
            <a:spLocks noChangeArrowheads="1"/>
          </p:cNvSpPr>
          <p:nvPr/>
        </p:nvSpPr>
        <p:spPr bwMode="auto">
          <a:xfrm>
            <a:off x="4870450" y="4687888"/>
            <a:ext cx="701675" cy="4318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FFFFFF"/>
                </a:solidFill>
                <a:latin typeface="Arial Black" pitchFamily="34" charset="0"/>
                <a:ea typeface="黑体" pitchFamily="49" charset="-122"/>
              </a:rPr>
              <a:t>AAA</a:t>
            </a:r>
          </a:p>
        </p:txBody>
      </p:sp>
      <p:sp>
        <p:nvSpPr>
          <p:cNvPr id="28684" name="Oval 49"/>
          <p:cNvSpPr>
            <a:spLocks noChangeArrowheads="1"/>
          </p:cNvSpPr>
          <p:nvPr/>
        </p:nvSpPr>
        <p:spPr bwMode="auto">
          <a:xfrm>
            <a:off x="1530350" y="4256088"/>
            <a:ext cx="701675" cy="431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PP +primer</a:t>
            </a: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（强化</a:t>
            </a:r>
            <a:r>
              <a:rPr lang="en-US" altLang="zh-CN" sz="9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PET</a:t>
            </a:r>
            <a:r>
              <a:rPr lang="zh-CN" altLang="en-US" sz="9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）</a:t>
            </a:r>
            <a:endParaRPr lang="en-US" sz="9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685" name="Oval 49"/>
          <p:cNvSpPr>
            <a:spLocks noChangeArrowheads="1"/>
          </p:cNvSpPr>
          <p:nvPr/>
        </p:nvSpPr>
        <p:spPr bwMode="auto">
          <a:xfrm>
            <a:off x="4333875" y="3783013"/>
            <a:ext cx="703263" cy="431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altLang="zh-CN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CPC</a:t>
            </a: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氟涂料</a:t>
            </a:r>
            <a:endParaRPr lang="en-US" sz="11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cxnSp>
        <p:nvCxnSpPr>
          <p:cNvPr id="28686" name="直接箭头连接符 43"/>
          <p:cNvCxnSpPr>
            <a:cxnSpLocks noChangeShapeType="1"/>
          </p:cNvCxnSpPr>
          <p:nvPr/>
        </p:nvCxnSpPr>
        <p:spPr bwMode="auto">
          <a:xfrm flipV="1">
            <a:off x="741363" y="2024065"/>
            <a:ext cx="468312" cy="2663825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cxnSp>
        <p:nvCxnSpPr>
          <p:cNvPr id="28687" name="直接箭头连接符 44"/>
          <p:cNvCxnSpPr>
            <a:cxnSpLocks noChangeShapeType="1"/>
          </p:cNvCxnSpPr>
          <p:nvPr/>
        </p:nvCxnSpPr>
        <p:spPr bwMode="auto">
          <a:xfrm>
            <a:off x="3079750" y="2814640"/>
            <a:ext cx="234950" cy="433387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sp>
        <p:nvSpPr>
          <p:cNvPr id="28688" name="Oval 49"/>
          <p:cNvSpPr>
            <a:spLocks noChangeArrowheads="1"/>
          </p:cNvSpPr>
          <p:nvPr/>
        </p:nvSpPr>
        <p:spPr bwMode="auto">
          <a:xfrm>
            <a:off x="5256214" y="2978150"/>
            <a:ext cx="703262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改良</a:t>
            </a:r>
            <a:endParaRPr lang="en-US" sz="12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KPE</a:t>
            </a:r>
          </a:p>
        </p:txBody>
      </p:sp>
      <p:sp>
        <p:nvSpPr>
          <p:cNvPr id="28689" name="Oval 49"/>
          <p:cNvSpPr>
            <a:spLocks noChangeArrowheads="1"/>
          </p:cNvSpPr>
          <p:nvPr/>
        </p:nvSpPr>
        <p:spPr bwMode="auto">
          <a:xfrm>
            <a:off x="8196263" y="2214563"/>
            <a:ext cx="781050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KPF</a:t>
            </a:r>
            <a:endParaRPr lang="en-US" altLang="zh-CN" sz="1400" smtClean="0">
              <a:solidFill>
                <a:srgbClr val="FF0000"/>
              </a:solidFill>
              <a:latin typeface="Arial Black" pitchFamily="34" charset="0"/>
              <a:ea typeface="黑体" pitchFamily="49" charset="-122"/>
            </a:endParaRPr>
          </a:p>
        </p:txBody>
      </p:sp>
      <p:cxnSp>
        <p:nvCxnSpPr>
          <p:cNvPr id="28690" name="直接箭头连接符 30"/>
          <p:cNvCxnSpPr>
            <a:cxnSpLocks noChangeShapeType="1"/>
          </p:cNvCxnSpPr>
          <p:nvPr/>
        </p:nvCxnSpPr>
        <p:spPr bwMode="auto">
          <a:xfrm flipV="1">
            <a:off x="4562475" y="3194052"/>
            <a:ext cx="623888" cy="271463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cxnSp>
        <p:nvCxnSpPr>
          <p:cNvPr id="28691" name="直接箭头连接符 32"/>
          <p:cNvCxnSpPr>
            <a:cxnSpLocks noChangeShapeType="1"/>
          </p:cNvCxnSpPr>
          <p:nvPr/>
        </p:nvCxnSpPr>
        <p:spPr bwMode="auto">
          <a:xfrm flipV="1">
            <a:off x="6810375" y="3000375"/>
            <a:ext cx="233363" cy="71438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sp>
        <p:nvSpPr>
          <p:cNvPr id="28692" name="TextBox 34"/>
          <p:cNvSpPr txBox="1">
            <a:spLocks noChangeArrowheads="1"/>
          </p:cNvSpPr>
          <p:nvPr/>
        </p:nvSpPr>
        <p:spPr bwMode="auto">
          <a:xfrm>
            <a:off x="1530351" y="2787652"/>
            <a:ext cx="2184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           </a:t>
            </a:r>
            <a:r>
              <a:rPr lang="en-US" altLang="zh-CN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 </a:t>
            </a:r>
            <a:r>
              <a:rPr lang="en-US" altLang="zh-CN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PVF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          </a:t>
            </a:r>
            <a:endParaRPr lang="zh-CN" altLang="en-US" sz="1200" smtClean="0">
              <a:solidFill>
                <a:srgbClr val="FF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693" name="TextBox 35"/>
          <p:cNvSpPr txBox="1">
            <a:spLocks noChangeArrowheads="1"/>
          </p:cNvSpPr>
          <p:nvPr/>
        </p:nvSpPr>
        <p:spPr bwMode="auto">
          <a:xfrm>
            <a:off x="2536824" y="2795590"/>
            <a:ext cx="2262189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9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        </a:t>
            </a:r>
            <a:r>
              <a:rPr lang="en-US" altLang="zh-CN" sz="9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  </a:t>
            </a:r>
            <a:r>
              <a:rPr lang="en-US" altLang="zh-CN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PVDF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        </a:t>
            </a:r>
          </a:p>
        </p:txBody>
      </p:sp>
      <p:sp>
        <p:nvSpPr>
          <p:cNvPr id="28694" name="TextBox 39"/>
          <p:cNvSpPr txBox="1">
            <a:spLocks noChangeArrowheads="1"/>
          </p:cNvSpPr>
          <p:nvPr/>
        </p:nvSpPr>
        <p:spPr bwMode="auto">
          <a:xfrm>
            <a:off x="8204201" y="2000252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赛伍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695" name="TextBox 39"/>
          <p:cNvSpPr txBox="1">
            <a:spLocks noChangeArrowheads="1"/>
          </p:cNvSpPr>
          <p:nvPr/>
        </p:nvSpPr>
        <p:spPr bwMode="auto">
          <a:xfrm>
            <a:off x="3095626" y="3679825"/>
            <a:ext cx="110799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       透明</a:t>
            </a:r>
            <a:r>
              <a:rPr lang="en-US" altLang="zh-CN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E</a:t>
            </a: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膜</a:t>
            </a:r>
            <a:endParaRPr lang="en-US" sz="9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（</a:t>
            </a:r>
            <a:r>
              <a:rPr lang="en-US" altLang="zh-CN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120</a:t>
            </a: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℃聚乙烯）</a:t>
            </a:r>
          </a:p>
        </p:txBody>
      </p:sp>
      <p:sp>
        <p:nvSpPr>
          <p:cNvPr id="28696" name="TextBox 40"/>
          <p:cNvSpPr txBox="1">
            <a:spLocks noChangeArrowheads="1"/>
          </p:cNvSpPr>
          <p:nvPr/>
        </p:nvSpPr>
        <p:spPr bwMode="auto">
          <a:xfrm>
            <a:off x="5108576" y="3390902"/>
            <a:ext cx="941283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    白色</a:t>
            </a:r>
            <a:r>
              <a:rPr lang="en-US" altLang="zh-CN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E</a:t>
            </a: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膜</a:t>
            </a:r>
            <a:endParaRPr lang="en-US" sz="9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（</a:t>
            </a:r>
            <a:r>
              <a:rPr lang="en-US" altLang="zh-CN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TiO2</a:t>
            </a: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混合）</a:t>
            </a:r>
            <a:endParaRPr lang="en-US" sz="9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9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cxnSp>
        <p:nvCxnSpPr>
          <p:cNvPr id="28697" name="直接箭头连接符 41"/>
          <p:cNvCxnSpPr>
            <a:cxnSpLocks noChangeShapeType="1"/>
          </p:cNvCxnSpPr>
          <p:nvPr/>
        </p:nvCxnSpPr>
        <p:spPr bwMode="auto">
          <a:xfrm>
            <a:off x="3938589" y="3697290"/>
            <a:ext cx="390525" cy="287337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cxnSp>
        <p:nvCxnSpPr>
          <p:cNvPr id="28698" name="直接箭头连接符 45"/>
          <p:cNvCxnSpPr>
            <a:cxnSpLocks noChangeShapeType="1"/>
          </p:cNvCxnSpPr>
          <p:nvPr/>
        </p:nvCxnSpPr>
        <p:spPr bwMode="auto">
          <a:xfrm flipV="1">
            <a:off x="2255839" y="3632200"/>
            <a:ext cx="5848350" cy="838200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sp>
        <p:nvSpPr>
          <p:cNvPr id="28699" name="Oval 49"/>
          <p:cNvSpPr>
            <a:spLocks noChangeArrowheads="1"/>
          </p:cNvSpPr>
          <p:nvPr/>
        </p:nvSpPr>
        <p:spPr bwMode="auto">
          <a:xfrm>
            <a:off x="6122989" y="2978150"/>
            <a:ext cx="703262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改良</a:t>
            </a:r>
            <a:endParaRPr lang="en-US" sz="12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TPE</a:t>
            </a:r>
          </a:p>
        </p:txBody>
      </p:sp>
      <p:cxnSp>
        <p:nvCxnSpPr>
          <p:cNvPr id="28700" name="直接连接符 58"/>
          <p:cNvCxnSpPr>
            <a:cxnSpLocks noChangeShapeType="1"/>
          </p:cNvCxnSpPr>
          <p:nvPr/>
        </p:nvCxnSpPr>
        <p:spPr bwMode="auto">
          <a:xfrm>
            <a:off x="5734050" y="3557588"/>
            <a:ext cx="990600" cy="914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28701" name="直接连接符 60"/>
          <p:cNvCxnSpPr>
            <a:cxnSpLocks noChangeShapeType="1"/>
          </p:cNvCxnSpPr>
          <p:nvPr/>
        </p:nvCxnSpPr>
        <p:spPr bwMode="auto">
          <a:xfrm>
            <a:off x="5649913" y="3500440"/>
            <a:ext cx="0" cy="22320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8702" name="TextBox 69"/>
          <p:cNvSpPr txBox="1">
            <a:spLocks noChangeArrowheads="1"/>
          </p:cNvSpPr>
          <p:nvPr/>
        </p:nvSpPr>
        <p:spPr bwMode="auto">
          <a:xfrm>
            <a:off x="5429250" y="5286375"/>
            <a:ext cx="7040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2010</a:t>
            </a:r>
            <a:r>
              <a:rPr lang="zh-CN" altLang="en-US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年</a:t>
            </a:r>
          </a:p>
        </p:txBody>
      </p:sp>
      <p:cxnSp>
        <p:nvCxnSpPr>
          <p:cNvPr id="28703" name="直接箭头连接符 70"/>
          <p:cNvCxnSpPr>
            <a:cxnSpLocks noChangeShapeType="1"/>
          </p:cNvCxnSpPr>
          <p:nvPr/>
        </p:nvCxnSpPr>
        <p:spPr bwMode="auto">
          <a:xfrm>
            <a:off x="5888039" y="3192465"/>
            <a:ext cx="234950" cy="1587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cxnSp>
        <p:nvCxnSpPr>
          <p:cNvPr id="28704" name="直接箭头连接符 72"/>
          <p:cNvCxnSpPr>
            <a:cxnSpLocks noChangeShapeType="1"/>
          </p:cNvCxnSpPr>
          <p:nvPr/>
        </p:nvCxnSpPr>
        <p:spPr bwMode="auto">
          <a:xfrm flipV="1">
            <a:off x="2865439" y="2708275"/>
            <a:ext cx="233362" cy="0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cxnSp>
        <p:nvCxnSpPr>
          <p:cNvPr id="28705" name="直接连接符 74"/>
          <p:cNvCxnSpPr>
            <a:cxnSpLocks noChangeShapeType="1"/>
          </p:cNvCxnSpPr>
          <p:nvPr/>
        </p:nvCxnSpPr>
        <p:spPr bwMode="auto">
          <a:xfrm>
            <a:off x="8513763" y="2743200"/>
            <a:ext cx="0" cy="31686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</p:cxnSp>
      <p:cxnSp>
        <p:nvCxnSpPr>
          <p:cNvPr id="28706" name="直接箭头连接符 79"/>
          <p:cNvCxnSpPr>
            <a:cxnSpLocks noChangeShapeType="1"/>
          </p:cNvCxnSpPr>
          <p:nvPr/>
        </p:nvCxnSpPr>
        <p:spPr bwMode="auto">
          <a:xfrm flipV="1">
            <a:off x="5649914" y="4786315"/>
            <a:ext cx="928688" cy="142875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sp>
        <p:nvSpPr>
          <p:cNvPr id="28707" name="Oval 49"/>
          <p:cNvSpPr>
            <a:spLocks noChangeArrowheads="1"/>
          </p:cNvSpPr>
          <p:nvPr/>
        </p:nvSpPr>
        <p:spPr bwMode="auto">
          <a:xfrm>
            <a:off x="1077913" y="1519238"/>
            <a:ext cx="701675" cy="43338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KAPK</a:t>
            </a:r>
          </a:p>
        </p:txBody>
      </p:sp>
      <p:cxnSp>
        <p:nvCxnSpPr>
          <p:cNvPr id="28708" name="直接箭头连接符 97"/>
          <p:cNvCxnSpPr>
            <a:cxnSpLocks noChangeShapeType="1"/>
          </p:cNvCxnSpPr>
          <p:nvPr/>
        </p:nvCxnSpPr>
        <p:spPr bwMode="auto">
          <a:xfrm rot="16200000" flipH="1">
            <a:off x="1528764" y="2016126"/>
            <a:ext cx="476250" cy="492125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sp>
        <p:nvSpPr>
          <p:cNvPr id="28709" name="TextBox 35"/>
          <p:cNvSpPr txBox="1">
            <a:spLocks noChangeArrowheads="1"/>
          </p:cNvSpPr>
          <p:nvPr/>
        </p:nvSpPr>
        <p:spPr bwMode="auto">
          <a:xfrm>
            <a:off x="1" y="1303338"/>
            <a:ext cx="28860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        </a:t>
            </a:r>
            <a:r>
              <a:rPr lang="en-US" altLang="zh-CN" sz="10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 </a:t>
            </a:r>
            <a:r>
              <a:rPr lang="en-US" altLang="zh-CN" sz="10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PVDF+</a:t>
            </a:r>
            <a:r>
              <a:rPr lang="zh-CN" altLang="en-US" sz="10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铝箔</a:t>
            </a:r>
            <a:r>
              <a:rPr lang="en-US" altLang="zh-CN" sz="10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+PET+PVDF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        </a:t>
            </a:r>
          </a:p>
        </p:txBody>
      </p:sp>
      <p:sp>
        <p:nvSpPr>
          <p:cNvPr id="28710" name="Oval 49"/>
          <p:cNvSpPr>
            <a:spLocks noChangeArrowheads="1"/>
          </p:cNvSpPr>
          <p:nvPr/>
        </p:nvSpPr>
        <p:spPr bwMode="auto">
          <a:xfrm>
            <a:off x="6964364" y="2590800"/>
            <a:ext cx="704850" cy="431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再改良</a:t>
            </a:r>
            <a:endParaRPr lang="en-US" sz="12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4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KPE</a:t>
            </a:r>
          </a:p>
        </p:txBody>
      </p:sp>
      <p:cxnSp>
        <p:nvCxnSpPr>
          <p:cNvPr id="28711" name="直接箭头连接符 102"/>
          <p:cNvCxnSpPr>
            <a:cxnSpLocks noChangeShapeType="1"/>
          </p:cNvCxnSpPr>
          <p:nvPr/>
        </p:nvCxnSpPr>
        <p:spPr bwMode="auto">
          <a:xfrm flipV="1">
            <a:off x="7816850" y="2571750"/>
            <a:ext cx="361950" cy="173038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sp>
        <p:nvSpPr>
          <p:cNvPr id="28712" name="Oval 49"/>
          <p:cNvSpPr>
            <a:spLocks noChangeArrowheads="1"/>
          </p:cNvSpPr>
          <p:nvPr/>
        </p:nvSpPr>
        <p:spPr bwMode="auto">
          <a:xfrm>
            <a:off x="6669089" y="4497388"/>
            <a:ext cx="701675" cy="431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smtClean="0">
                <a:solidFill>
                  <a:srgbClr val="FFFFFF"/>
                </a:solidFill>
                <a:latin typeface="Arial Black" pitchFamily="34" charset="0"/>
                <a:ea typeface="黑体" pitchFamily="49" charset="-122"/>
              </a:rPr>
              <a:t>APA</a:t>
            </a:r>
          </a:p>
        </p:txBody>
      </p:sp>
      <p:sp>
        <p:nvSpPr>
          <p:cNvPr id="28713" name="Oval 49"/>
          <p:cNvSpPr>
            <a:spLocks noChangeArrowheads="1"/>
          </p:cNvSpPr>
          <p:nvPr/>
        </p:nvSpPr>
        <p:spPr bwMode="auto">
          <a:xfrm>
            <a:off x="8132763" y="3309938"/>
            <a:ext cx="701675" cy="431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altLang="zh-CN" sz="12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P+</a:t>
            </a:r>
            <a:r>
              <a:rPr lang="zh-CN" altLang="en-US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塑料合金</a:t>
            </a:r>
            <a:endParaRPr lang="en-US" altLang="zh-CN" sz="12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altLang="zh-CN" sz="12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14" name="TextBox 39"/>
          <p:cNvSpPr txBox="1">
            <a:spLocks noChangeArrowheads="1"/>
          </p:cNvSpPr>
          <p:nvPr/>
        </p:nvSpPr>
        <p:spPr bwMode="auto">
          <a:xfrm>
            <a:off x="6732589" y="2357439"/>
            <a:ext cx="12105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赛伍</a:t>
            </a:r>
            <a:r>
              <a:rPr lang="en-US" altLang="zh-CN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-DNP</a:t>
            </a: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同时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15" name="TextBox 134"/>
          <p:cNvSpPr txBox="1">
            <a:spLocks noChangeArrowheads="1"/>
          </p:cNvSpPr>
          <p:nvPr/>
        </p:nvSpPr>
        <p:spPr bwMode="auto">
          <a:xfrm>
            <a:off x="6888164" y="3008314"/>
            <a:ext cx="1031051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       耐热</a:t>
            </a:r>
            <a:r>
              <a:rPr lang="en-US" altLang="zh-CN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E</a:t>
            </a: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膜</a:t>
            </a:r>
            <a:endParaRPr lang="en-US" sz="9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 （</a:t>
            </a:r>
            <a:r>
              <a:rPr lang="en-US" altLang="zh-CN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168</a:t>
            </a: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℃熔点）</a:t>
            </a:r>
          </a:p>
        </p:txBody>
      </p:sp>
      <p:cxnSp>
        <p:nvCxnSpPr>
          <p:cNvPr id="28716" name="直接连接符 54"/>
          <p:cNvCxnSpPr>
            <a:cxnSpLocks noChangeShapeType="1"/>
          </p:cNvCxnSpPr>
          <p:nvPr/>
        </p:nvCxnSpPr>
        <p:spPr bwMode="auto">
          <a:xfrm rot="5400000">
            <a:off x="-453230" y="3940971"/>
            <a:ext cx="3690937" cy="31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</p:cxnSp>
      <p:cxnSp>
        <p:nvCxnSpPr>
          <p:cNvPr id="28717" name="直接连接符 59"/>
          <p:cNvCxnSpPr>
            <a:cxnSpLocks noChangeShapeType="1"/>
          </p:cNvCxnSpPr>
          <p:nvPr/>
        </p:nvCxnSpPr>
        <p:spPr bwMode="auto">
          <a:xfrm rot="5400000">
            <a:off x="1102519" y="4198144"/>
            <a:ext cx="2747962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8718" name="TextBox 38"/>
          <p:cNvSpPr txBox="1">
            <a:spLocks noChangeArrowheads="1"/>
          </p:cNvSpPr>
          <p:nvPr/>
        </p:nvSpPr>
        <p:spPr bwMode="auto">
          <a:xfrm>
            <a:off x="1608140" y="4040189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日本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19" name="TextBox 38"/>
          <p:cNvSpPr txBox="1">
            <a:spLocks noChangeArrowheads="1"/>
          </p:cNvSpPr>
          <p:nvPr/>
        </p:nvSpPr>
        <p:spPr bwMode="auto">
          <a:xfrm>
            <a:off x="4725988" y="4483102"/>
            <a:ext cx="851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b="1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Isovolta</a:t>
            </a:r>
          </a:p>
        </p:txBody>
      </p:sp>
      <p:sp>
        <p:nvSpPr>
          <p:cNvPr id="28720" name="TextBox 82"/>
          <p:cNvSpPr txBox="1">
            <a:spLocks noChangeArrowheads="1"/>
          </p:cNvSpPr>
          <p:nvPr/>
        </p:nvSpPr>
        <p:spPr bwMode="auto">
          <a:xfrm>
            <a:off x="5286376" y="5430839"/>
            <a:ext cx="194957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</a:t>
            </a:r>
            <a:endParaRPr lang="en-US" altLang="zh-CN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E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改良：增加内层的紫外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阻隔能力，变为白色</a:t>
            </a:r>
          </a:p>
        </p:txBody>
      </p:sp>
      <p:cxnSp>
        <p:nvCxnSpPr>
          <p:cNvPr id="28721" name="直接连接符 85"/>
          <p:cNvCxnSpPr>
            <a:cxnSpLocks noChangeShapeType="1"/>
          </p:cNvCxnSpPr>
          <p:nvPr/>
        </p:nvCxnSpPr>
        <p:spPr bwMode="auto">
          <a:xfrm>
            <a:off x="7351713" y="3319465"/>
            <a:ext cx="0" cy="28797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8722" name="TextBox 88"/>
          <p:cNvSpPr txBox="1">
            <a:spLocks noChangeArrowheads="1"/>
          </p:cNvSpPr>
          <p:nvPr/>
        </p:nvSpPr>
        <p:spPr bwMode="auto">
          <a:xfrm>
            <a:off x="8247063" y="5827714"/>
            <a:ext cx="146706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提高内层本身的耐紫外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提高内层热稳定性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提高背板散热性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提高阻水性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降低成本</a:t>
            </a:r>
          </a:p>
        </p:txBody>
      </p:sp>
      <p:cxnSp>
        <p:nvCxnSpPr>
          <p:cNvPr id="28723" name="直接连接符 59"/>
          <p:cNvCxnSpPr>
            <a:cxnSpLocks noChangeShapeType="1"/>
          </p:cNvCxnSpPr>
          <p:nvPr/>
        </p:nvCxnSpPr>
        <p:spPr bwMode="auto">
          <a:xfrm rot="5400000">
            <a:off x="2463802" y="4894265"/>
            <a:ext cx="2500313" cy="158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8724" name="TextBox 73"/>
          <p:cNvSpPr txBox="1">
            <a:spLocks noChangeArrowheads="1"/>
          </p:cNvSpPr>
          <p:nvPr/>
        </p:nvSpPr>
        <p:spPr bwMode="auto">
          <a:xfrm>
            <a:off x="3490913" y="6143626"/>
            <a:ext cx="2576346" cy="61555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E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登场：认为内层耐候性可以弱化，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 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用聚乙烯只解决背板与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EVA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粘接，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 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靠聚乙烯来补偿耐局部放电</a:t>
            </a:r>
          </a:p>
        </p:txBody>
      </p:sp>
      <p:sp>
        <p:nvSpPr>
          <p:cNvPr id="28725" name="TextBox 69"/>
          <p:cNvSpPr txBox="1">
            <a:spLocks noChangeArrowheads="1"/>
          </p:cNvSpPr>
          <p:nvPr/>
        </p:nvSpPr>
        <p:spPr bwMode="auto">
          <a:xfrm>
            <a:off x="8370889" y="5286375"/>
            <a:ext cx="7040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2013</a:t>
            </a:r>
            <a:r>
              <a:rPr lang="zh-CN" altLang="en-US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年</a:t>
            </a:r>
          </a:p>
        </p:txBody>
      </p:sp>
      <p:sp>
        <p:nvSpPr>
          <p:cNvPr id="28726" name="TextBox 69"/>
          <p:cNvSpPr txBox="1">
            <a:spLocks noChangeArrowheads="1"/>
          </p:cNvSpPr>
          <p:nvPr/>
        </p:nvSpPr>
        <p:spPr bwMode="auto">
          <a:xfrm>
            <a:off x="6980238" y="5286375"/>
            <a:ext cx="7040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2011</a:t>
            </a:r>
            <a:r>
              <a:rPr lang="zh-CN" altLang="en-US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年</a:t>
            </a:r>
          </a:p>
        </p:txBody>
      </p:sp>
      <p:sp>
        <p:nvSpPr>
          <p:cNvPr id="28727" name="TextBox 134"/>
          <p:cNvSpPr txBox="1">
            <a:spLocks noChangeArrowheads="1"/>
          </p:cNvSpPr>
          <p:nvPr/>
        </p:nvSpPr>
        <p:spPr bwMode="auto">
          <a:xfrm>
            <a:off x="1530351" y="4714875"/>
            <a:ext cx="7617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热固性内层</a:t>
            </a:r>
          </a:p>
        </p:txBody>
      </p:sp>
      <p:sp>
        <p:nvSpPr>
          <p:cNvPr id="28728" name="TextBox 134"/>
          <p:cNvSpPr txBox="1">
            <a:spLocks noChangeArrowheads="1"/>
          </p:cNvSpPr>
          <p:nvPr/>
        </p:nvSpPr>
        <p:spPr bwMode="auto">
          <a:xfrm>
            <a:off x="8048626" y="2698750"/>
            <a:ext cx="11079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9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热固性氟皮膜内层</a:t>
            </a:r>
          </a:p>
        </p:txBody>
      </p:sp>
      <p:sp>
        <p:nvSpPr>
          <p:cNvPr id="28729" name="TextBox 74"/>
          <p:cNvSpPr txBox="1">
            <a:spLocks noChangeArrowheads="1"/>
          </p:cNvSpPr>
          <p:nvPr/>
        </p:nvSpPr>
        <p:spPr bwMode="auto">
          <a:xfrm>
            <a:off x="271463" y="115888"/>
            <a:ext cx="92059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altLang="zh-CN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30" name="Oval 49"/>
          <p:cNvSpPr>
            <a:spLocks noChangeArrowheads="1"/>
          </p:cNvSpPr>
          <p:nvPr/>
        </p:nvSpPr>
        <p:spPr bwMode="auto">
          <a:xfrm>
            <a:off x="231776" y="4000502"/>
            <a:ext cx="936625" cy="504825"/>
          </a:xfrm>
          <a:prstGeom prst="ellipse">
            <a:avLst/>
          </a:prstGeom>
          <a:solidFill>
            <a:srgbClr val="B8B87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b="1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TPT</a:t>
            </a:r>
          </a:p>
        </p:txBody>
      </p:sp>
      <p:sp>
        <p:nvSpPr>
          <p:cNvPr id="28731" name="Oval 49"/>
          <p:cNvSpPr>
            <a:spLocks noChangeArrowheads="1"/>
          </p:cNvSpPr>
          <p:nvPr/>
        </p:nvSpPr>
        <p:spPr bwMode="auto">
          <a:xfrm>
            <a:off x="231776" y="4357690"/>
            <a:ext cx="936625" cy="504825"/>
          </a:xfrm>
          <a:prstGeom prst="ellipse">
            <a:avLst/>
          </a:prstGeom>
          <a:solidFill>
            <a:srgbClr val="B8B87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b="1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铝薄</a:t>
            </a:r>
            <a:r>
              <a:rPr lang="en-US" altLang="zh-CN" sz="1200" b="1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+PET</a:t>
            </a:r>
          </a:p>
        </p:txBody>
      </p:sp>
      <p:sp>
        <p:nvSpPr>
          <p:cNvPr id="28732" name="TextBox 93"/>
          <p:cNvSpPr txBox="1">
            <a:spLocks noChangeArrowheads="1"/>
          </p:cNvSpPr>
          <p:nvPr/>
        </p:nvSpPr>
        <p:spPr bwMode="auto">
          <a:xfrm>
            <a:off x="231775" y="5573714"/>
            <a:ext cx="6976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不计成本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不计寿命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33" name="TextBox 69"/>
          <p:cNvSpPr txBox="1">
            <a:spLocks noChangeArrowheads="1"/>
          </p:cNvSpPr>
          <p:nvPr/>
        </p:nvSpPr>
        <p:spPr bwMode="auto">
          <a:xfrm>
            <a:off x="1173164" y="5286375"/>
            <a:ext cx="7040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1970</a:t>
            </a:r>
            <a:r>
              <a:rPr lang="zh-CN" altLang="en-US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年</a:t>
            </a:r>
          </a:p>
        </p:txBody>
      </p:sp>
      <p:sp>
        <p:nvSpPr>
          <p:cNvPr id="28734" name="TextBox 69"/>
          <p:cNvSpPr txBox="1">
            <a:spLocks noChangeArrowheads="1"/>
          </p:cNvSpPr>
          <p:nvPr/>
        </p:nvSpPr>
        <p:spPr bwMode="auto">
          <a:xfrm>
            <a:off x="2179639" y="5286375"/>
            <a:ext cx="7040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2003</a:t>
            </a:r>
            <a:r>
              <a:rPr lang="zh-CN" altLang="en-US" sz="11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年</a:t>
            </a:r>
          </a:p>
        </p:txBody>
      </p:sp>
      <p:sp>
        <p:nvSpPr>
          <p:cNvPr id="28735" name="TextBox 96"/>
          <p:cNvSpPr txBox="1">
            <a:spLocks noChangeArrowheads="1"/>
          </p:cNvSpPr>
          <p:nvPr/>
        </p:nvSpPr>
        <p:spPr bwMode="auto">
          <a:xfrm>
            <a:off x="2143127" y="5532438"/>
            <a:ext cx="19589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德国地面电站大量民用化</a:t>
            </a:r>
          </a:p>
        </p:txBody>
      </p:sp>
      <p:cxnSp>
        <p:nvCxnSpPr>
          <p:cNvPr id="28736" name="直接连接符 59"/>
          <p:cNvCxnSpPr>
            <a:cxnSpLocks noChangeShapeType="1"/>
          </p:cNvCxnSpPr>
          <p:nvPr/>
        </p:nvCxnSpPr>
        <p:spPr bwMode="auto">
          <a:xfrm rot="5400000">
            <a:off x="3929857" y="4929982"/>
            <a:ext cx="1427163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8737" name="TextBox 104"/>
          <p:cNvSpPr txBox="1">
            <a:spLocks noChangeArrowheads="1"/>
          </p:cNvSpPr>
          <p:nvPr/>
        </p:nvSpPr>
        <p:spPr bwMode="auto">
          <a:xfrm>
            <a:off x="4024312" y="5715000"/>
            <a:ext cx="15478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用氟碳涂料代替氟膜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38" name="剪去单角的矩形 85"/>
          <p:cNvSpPr>
            <a:spLocks noChangeArrowheads="1"/>
          </p:cNvSpPr>
          <p:nvPr/>
        </p:nvSpPr>
        <p:spPr bwMode="auto">
          <a:xfrm>
            <a:off x="231775" y="5572127"/>
            <a:ext cx="774700" cy="500063"/>
          </a:xfrm>
          <a:custGeom>
            <a:avLst/>
            <a:gdLst>
              <a:gd name="T0" fmla="*/ 986984 w 714375"/>
              <a:gd name="T1" fmla="*/ 250032 h 500063"/>
              <a:gd name="T2" fmla="*/ 493493 w 714375"/>
              <a:gd name="T3" fmla="*/ 500063 h 500063"/>
              <a:gd name="T4" fmla="*/ 0 w 714375"/>
              <a:gd name="T5" fmla="*/ 250032 h 500063"/>
              <a:gd name="T6" fmla="*/ 493493 w 714375"/>
              <a:gd name="T7" fmla="*/ 0 h 500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14375"/>
              <a:gd name="T13" fmla="*/ 41673 h 500063"/>
              <a:gd name="T14" fmla="*/ 672702 w 714375"/>
              <a:gd name="T15" fmla="*/ 500063 h 500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4375" h="500063">
                <a:moveTo>
                  <a:pt x="0" y="0"/>
                </a:moveTo>
                <a:lnTo>
                  <a:pt x="631029" y="0"/>
                </a:lnTo>
                <a:lnTo>
                  <a:pt x="714375" y="83346"/>
                </a:lnTo>
                <a:lnTo>
                  <a:pt x="714375" y="500063"/>
                </a:lnTo>
                <a:lnTo>
                  <a:pt x="0" y="500063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2929"/>
            </a:solidFill>
            <a:bevel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不计寿命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不计成本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39" name="剪去单角的矩形 87"/>
          <p:cNvSpPr>
            <a:spLocks noChangeArrowheads="1"/>
          </p:cNvSpPr>
          <p:nvPr/>
        </p:nvSpPr>
        <p:spPr bwMode="auto">
          <a:xfrm>
            <a:off x="1084264" y="5786440"/>
            <a:ext cx="2320925" cy="1000125"/>
          </a:xfrm>
          <a:custGeom>
            <a:avLst/>
            <a:gdLst>
              <a:gd name="T0" fmla="*/ 2948838 w 2143125"/>
              <a:gd name="T1" fmla="*/ 500063 h 1000125"/>
              <a:gd name="T2" fmla="*/ 1474423 w 2143125"/>
              <a:gd name="T3" fmla="*/ 1000125 h 1000125"/>
              <a:gd name="T4" fmla="*/ 0 w 2143125"/>
              <a:gd name="T5" fmla="*/ 500063 h 1000125"/>
              <a:gd name="T6" fmla="*/ 1474423 w 2143125"/>
              <a:gd name="T7" fmla="*/ 0 h 1000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3125"/>
              <a:gd name="T13" fmla="*/ 83345 h 1000125"/>
              <a:gd name="T14" fmla="*/ 2059781 w 2143125"/>
              <a:gd name="T15" fmla="*/ 1000125 h 1000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3125" h="1000125">
                <a:moveTo>
                  <a:pt x="0" y="0"/>
                </a:moveTo>
                <a:lnTo>
                  <a:pt x="1976434" y="0"/>
                </a:lnTo>
                <a:lnTo>
                  <a:pt x="2143125" y="166691"/>
                </a:lnTo>
                <a:lnTo>
                  <a:pt x="2143125" y="1000125"/>
                </a:lnTo>
                <a:lnTo>
                  <a:pt x="0" y="1000125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2929"/>
            </a:solidFill>
            <a:bevel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740" name="矩形 89"/>
          <p:cNvSpPr>
            <a:spLocks noChangeArrowheads="1"/>
          </p:cNvSpPr>
          <p:nvPr/>
        </p:nvSpPr>
        <p:spPr bwMode="auto">
          <a:xfrm>
            <a:off x="77788" y="5318125"/>
            <a:ext cx="1238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少量特殊用途</a:t>
            </a:r>
          </a:p>
        </p:txBody>
      </p:sp>
      <p:sp>
        <p:nvSpPr>
          <p:cNvPr id="28741" name="矩形 90"/>
          <p:cNvSpPr>
            <a:spLocks noChangeArrowheads="1"/>
          </p:cNvSpPr>
          <p:nvPr/>
        </p:nvSpPr>
        <p:spPr bwMode="auto">
          <a:xfrm>
            <a:off x="1084263" y="5429250"/>
            <a:ext cx="123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日本家庭屋顶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10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年补助计划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42" name="剪去单角的矩形 94"/>
          <p:cNvSpPr>
            <a:spLocks noChangeArrowheads="1"/>
          </p:cNvSpPr>
          <p:nvPr/>
        </p:nvSpPr>
        <p:spPr bwMode="auto">
          <a:xfrm>
            <a:off x="3560764" y="6143625"/>
            <a:ext cx="2708275" cy="642938"/>
          </a:xfrm>
          <a:custGeom>
            <a:avLst/>
            <a:gdLst>
              <a:gd name="T0" fmla="*/ 3442325 w 2500313"/>
              <a:gd name="T1" fmla="*/ 321469 h 642938"/>
              <a:gd name="T2" fmla="*/ 1721167 w 2500313"/>
              <a:gd name="T3" fmla="*/ 642938 h 642938"/>
              <a:gd name="T4" fmla="*/ 0 w 2500313"/>
              <a:gd name="T5" fmla="*/ 321469 h 642938"/>
              <a:gd name="T6" fmla="*/ 1721167 w 2500313"/>
              <a:gd name="T7" fmla="*/ 0 h 6429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500313"/>
              <a:gd name="T13" fmla="*/ 53579 h 642938"/>
              <a:gd name="T14" fmla="*/ 2446733 w 2500313"/>
              <a:gd name="T15" fmla="*/ 642938 h 642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00313" h="642938">
                <a:moveTo>
                  <a:pt x="0" y="0"/>
                </a:moveTo>
                <a:lnTo>
                  <a:pt x="2393155" y="0"/>
                </a:lnTo>
                <a:lnTo>
                  <a:pt x="2500313" y="107158"/>
                </a:lnTo>
                <a:lnTo>
                  <a:pt x="2500313" y="642938"/>
                </a:lnTo>
                <a:lnTo>
                  <a:pt x="0" y="642938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0000"/>
            </a:solidFill>
            <a:bevel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743" name="剪去单角的矩形 95"/>
          <p:cNvSpPr>
            <a:spLocks noChangeArrowheads="1"/>
          </p:cNvSpPr>
          <p:nvPr/>
        </p:nvSpPr>
        <p:spPr bwMode="auto">
          <a:xfrm>
            <a:off x="4024314" y="5643565"/>
            <a:ext cx="1470025" cy="357187"/>
          </a:xfrm>
          <a:custGeom>
            <a:avLst/>
            <a:gdLst>
              <a:gd name="T0" fmla="*/ 1867997 w 1357313"/>
              <a:gd name="T1" fmla="*/ 178594 h 357187"/>
              <a:gd name="T2" fmla="*/ 933999 w 1357313"/>
              <a:gd name="T3" fmla="*/ 357187 h 357187"/>
              <a:gd name="T4" fmla="*/ 0 w 1357313"/>
              <a:gd name="T5" fmla="*/ 178594 h 357187"/>
              <a:gd name="T6" fmla="*/ 933999 w 1357313"/>
              <a:gd name="T7" fmla="*/ 0 h 3571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57313"/>
              <a:gd name="T13" fmla="*/ 29766 h 357187"/>
              <a:gd name="T14" fmla="*/ 1327546 w 1357313"/>
              <a:gd name="T15" fmla="*/ 357187 h 357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3" h="357187">
                <a:moveTo>
                  <a:pt x="0" y="0"/>
                </a:moveTo>
                <a:lnTo>
                  <a:pt x="1297781" y="0"/>
                </a:lnTo>
                <a:lnTo>
                  <a:pt x="1357313" y="59532"/>
                </a:lnTo>
                <a:lnTo>
                  <a:pt x="1357313" y="357187"/>
                </a:lnTo>
                <a:lnTo>
                  <a:pt x="0" y="357187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2929"/>
            </a:solidFill>
            <a:bevel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744" name="剪去单角的矩形 105"/>
          <p:cNvSpPr>
            <a:spLocks noChangeArrowheads="1"/>
          </p:cNvSpPr>
          <p:nvPr/>
        </p:nvSpPr>
        <p:spPr bwMode="auto">
          <a:xfrm>
            <a:off x="5649913" y="5572127"/>
            <a:ext cx="1701800" cy="500063"/>
          </a:xfrm>
          <a:custGeom>
            <a:avLst/>
            <a:gdLst>
              <a:gd name="T0" fmla="*/ 2161673 w 1571625"/>
              <a:gd name="T1" fmla="*/ 250032 h 500063"/>
              <a:gd name="T2" fmla="*/ 1080838 w 1571625"/>
              <a:gd name="T3" fmla="*/ 500063 h 500063"/>
              <a:gd name="T4" fmla="*/ 0 w 1571625"/>
              <a:gd name="T5" fmla="*/ 250032 h 500063"/>
              <a:gd name="T6" fmla="*/ 1080838 w 1571625"/>
              <a:gd name="T7" fmla="*/ 0 h 500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71625"/>
              <a:gd name="T13" fmla="*/ 41673 h 500063"/>
              <a:gd name="T14" fmla="*/ 1529952 w 1571625"/>
              <a:gd name="T15" fmla="*/ 500063 h 500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1625" h="500063">
                <a:moveTo>
                  <a:pt x="0" y="0"/>
                </a:moveTo>
                <a:lnTo>
                  <a:pt x="1488279" y="0"/>
                </a:lnTo>
                <a:lnTo>
                  <a:pt x="1571625" y="83346"/>
                </a:lnTo>
                <a:lnTo>
                  <a:pt x="1571625" y="500063"/>
                </a:lnTo>
                <a:lnTo>
                  <a:pt x="0" y="500063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2929"/>
            </a:solidFill>
            <a:bevel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745" name="剪去单角的矩形 106"/>
          <p:cNvSpPr>
            <a:spLocks noChangeArrowheads="1"/>
          </p:cNvSpPr>
          <p:nvPr/>
        </p:nvSpPr>
        <p:spPr bwMode="auto">
          <a:xfrm>
            <a:off x="6732589" y="6215063"/>
            <a:ext cx="1316037" cy="500062"/>
          </a:xfrm>
          <a:custGeom>
            <a:avLst/>
            <a:gdLst>
              <a:gd name="T0" fmla="*/ 1674235 w 1214437"/>
              <a:gd name="T1" fmla="*/ 250031 h 500062"/>
              <a:gd name="T2" fmla="*/ 837118 w 1214437"/>
              <a:gd name="T3" fmla="*/ 500062 h 500062"/>
              <a:gd name="T4" fmla="*/ 0 w 1214437"/>
              <a:gd name="T5" fmla="*/ 250031 h 500062"/>
              <a:gd name="T6" fmla="*/ 837118 w 1214437"/>
              <a:gd name="T7" fmla="*/ 0 h 5000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14437"/>
              <a:gd name="T13" fmla="*/ 41673 h 500062"/>
              <a:gd name="T14" fmla="*/ 1172764 w 1214437"/>
              <a:gd name="T15" fmla="*/ 500062 h 500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4437" h="500062">
                <a:moveTo>
                  <a:pt x="0" y="0"/>
                </a:moveTo>
                <a:lnTo>
                  <a:pt x="1131092" y="0"/>
                </a:lnTo>
                <a:lnTo>
                  <a:pt x="1214437" y="83345"/>
                </a:lnTo>
                <a:lnTo>
                  <a:pt x="1214437" y="500062"/>
                </a:lnTo>
                <a:lnTo>
                  <a:pt x="0" y="500062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2929"/>
            </a:solidFill>
            <a:bevel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746" name="剪去单角的矩形 107"/>
          <p:cNvSpPr>
            <a:spLocks noChangeArrowheads="1"/>
          </p:cNvSpPr>
          <p:nvPr/>
        </p:nvSpPr>
        <p:spPr bwMode="auto">
          <a:xfrm>
            <a:off x="8202613" y="5786440"/>
            <a:ext cx="1625600" cy="1000125"/>
          </a:xfrm>
          <a:custGeom>
            <a:avLst/>
            <a:gdLst>
              <a:gd name="T0" fmla="*/ 2067816 w 1500188"/>
              <a:gd name="T1" fmla="*/ 500063 h 1000125"/>
              <a:gd name="T2" fmla="*/ 1033907 w 1500188"/>
              <a:gd name="T3" fmla="*/ 1000125 h 1000125"/>
              <a:gd name="T4" fmla="*/ 0 w 1500188"/>
              <a:gd name="T5" fmla="*/ 500063 h 1000125"/>
              <a:gd name="T6" fmla="*/ 1033907 w 1500188"/>
              <a:gd name="T7" fmla="*/ 0 h 1000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00188"/>
              <a:gd name="T13" fmla="*/ 83345 h 1000125"/>
              <a:gd name="T14" fmla="*/ 1416842 w 1500188"/>
              <a:gd name="T15" fmla="*/ 1000125 h 1000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88" h="1000125">
                <a:moveTo>
                  <a:pt x="0" y="0"/>
                </a:moveTo>
                <a:lnTo>
                  <a:pt x="1333497" y="0"/>
                </a:lnTo>
                <a:lnTo>
                  <a:pt x="1500188" y="166691"/>
                </a:lnTo>
                <a:lnTo>
                  <a:pt x="1500188" y="1000125"/>
                </a:lnTo>
                <a:lnTo>
                  <a:pt x="0" y="1000125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2929"/>
            </a:solidFill>
            <a:bevel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747" name="TextBox 108"/>
          <p:cNvSpPr txBox="1">
            <a:spLocks noChangeArrowheads="1"/>
          </p:cNvSpPr>
          <p:nvPr/>
        </p:nvSpPr>
        <p:spPr bwMode="auto">
          <a:xfrm>
            <a:off x="4024313" y="5286375"/>
            <a:ext cx="11604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氟膜供不应求</a:t>
            </a:r>
          </a:p>
        </p:txBody>
      </p:sp>
      <p:sp>
        <p:nvSpPr>
          <p:cNvPr id="28748" name="TextBox 110"/>
          <p:cNvSpPr txBox="1">
            <a:spLocks noChangeArrowheads="1"/>
          </p:cNvSpPr>
          <p:nvPr/>
        </p:nvSpPr>
        <p:spPr bwMode="auto">
          <a:xfrm>
            <a:off x="6167439" y="5286375"/>
            <a:ext cx="19589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高效电池</a:t>
            </a:r>
          </a:p>
        </p:txBody>
      </p:sp>
      <p:sp>
        <p:nvSpPr>
          <p:cNvPr id="28749" name="TextBox 123"/>
          <p:cNvSpPr txBox="1">
            <a:spLocks noChangeArrowheads="1"/>
          </p:cNvSpPr>
          <p:nvPr/>
        </p:nvSpPr>
        <p:spPr bwMode="auto">
          <a:xfrm>
            <a:off x="7947026" y="5429250"/>
            <a:ext cx="195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12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品牌组件厂商走上差异化策略之路→高品质、低成本</a:t>
            </a:r>
          </a:p>
        </p:txBody>
      </p:sp>
      <p:sp>
        <p:nvSpPr>
          <p:cNvPr id="28750" name="矩形 100"/>
          <p:cNvSpPr>
            <a:spLocks noChangeArrowheads="1"/>
          </p:cNvSpPr>
          <p:nvPr/>
        </p:nvSpPr>
        <p:spPr bwMode="auto">
          <a:xfrm>
            <a:off x="7507288" y="5286375"/>
            <a:ext cx="1238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国有登场</a:t>
            </a:r>
          </a:p>
        </p:txBody>
      </p:sp>
      <p:sp>
        <p:nvSpPr>
          <p:cNvPr id="28751" name="TextBox 111"/>
          <p:cNvSpPr txBox="1">
            <a:spLocks noChangeArrowheads="1"/>
          </p:cNvSpPr>
          <p:nvPr/>
        </p:nvSpPr>
        <p:spPr bwMode="auto">
          <a:xfrm>
            <a:off x="1027114" y="5786439"/>
            <a:ext cx="22365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世界首次民用化开始：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1.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重视长期可靠性（产品设计寿命）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2. 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重视对水的阻隔</a:t>
            </a:r>
          </a:p>
        </p:txBody>
      </p:sp>
      <p:sp>
        <p:nvSpPr>
          <p:cNvPr id="28752" name="TextBox 112"/>
          <p:cNvSpPr txBox="1">
            <a:spLocks noChangeArrowheads="1"/>
          </p:cNvSpPr>
          <p:nvPr/>
        </p:nvSpPr>
        <p:spPr bwMode="auto">
          <a:xfrm>
            <a:off x="1006476" y="6410327"/>
            <a:ext cx="22156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3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为降低成本，用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PET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背板方案解决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水的阻隔</a:t>
            </a:r>
          </a:p>
        </p:txBody>
      </p:sp>
      <p:sp>
        <p:nvSpPr>
          <p:cNvPr id="28753" name="TextBox 113"/>
          <p:cNvSpPr txBox="1">
            <a:spLocks noChangeArrowheads="1"/>
          </p:cNvSpPr>
          <p:nvPr/>
        </p:nvSpPr>
        <p:spPr bwMode="auto">
          <a:xfrm>
            <a:off x="4024312" y="5675313"/>
            <a:ext cx="15478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用氟碳涂料代替氟膜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54" name="矩形 115"/>
          <p:cNvSpPr>
            <a:spLocks noChangeArrowheads="1"/>
          </p:cNvSpPr>
          <p:nvPr/>
        </p:nvSpPr>
        <p:spPr bwMode="auto">
          <a:xfrm>
            <a:off x="3560763" y="6145213"/>
            <a:ext cx="495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E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登场：认为内层耐候性可以弱化，用聚</a:t>
            </a:r>
            <a:endParaRPr lang="en-US" altLang="zh-CN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乙烯的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E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膜代替了氟膜，解决了与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EVA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粘</a:t>
            </a:r>
            <a:endParaRPr lang="en-US" altLang="zh-CN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接，但牺牲了耐紫外、耐热性和热稳定性</a:t>
            </a:r>
          </a:p>
        </p:txBody>
      </p:sp>
      <p:sp>
        <p:nvSpPr>
          <p:cNvPr id="28755" name="TextBox 116"/>
          <p:cNvSpPr txBox="1">
            <a:spLocks noChangeArrowheads="1"/>
          </p:cNvSpPr>
          <p:nvPr/>
        </p:nvSpPr>
        <p:spPr bwMode="auto">
          <a:xfrm>
            <a:off x="5184776" y="5430839"/>
            <a:ext cx="194957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</a:t>
            </a:r>
            <a:endParaRPr lang="en-US" altLang="zh-CN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E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改良：增加内层的紫外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         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阻隔能力，变为白色</a:t>
            </a:r>
          </a:p>
        </p:txBody>
      </p:sp>
      <p:sp>
        <p:nvSpPr>
          <p:cNvPr id="28756" name="TextBox 118"/>
          <p:cNvSpPr txBox="1">
            <a:spLocks noChangeArrowheads="1"/>
          </p:cNvSpPr>
          <p:nvPr/>
        </p:nvSpPr>
        <p:spPr bwMode="auto">
          <a:xfrm>
            <a:off x="6732589" y="6267452"/>
            <a:ext cx="12105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E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再次改良：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提高内层的耐热性</a:t>
            </a:r>
          </a:p>
        </p:txBody>
      </p:sp>
      <p:sp>
        <p:nvSpPr>
          <p:cNvPr id="28757" name="TextBox 120"/>
          <p:cNvSpPr txBox="1">
            <a:spLocks noChangeArrowheads="1"/>
          </p:cNvSpPr>
          <p:nvPr/>
        </p:nvSpPr>
        <p:spPr bwMode="auto">
          <a:xfrm>
            <a:off x="8169275" y="5827714"/>
            <a:ext cx="146706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提高内层本身的耐紫外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提高内层热稳定性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提高背板散热性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提高阻水性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降低成本</a:t>
            </a:r>
          </a:p>
        </p:txBody>
      </p:sp>
      <p:sp>
        <p:nvSpPr>
          <p:cNvPr id="28758" name="TextBox 39"/>
          <p:cNvSpPr txBox="1">
            <a:spLocks noChangeArrowheads="1"/>
          </p:cNvSpPr>
          <p:nvPr/>
        </p:nvSpPr>
        <p:spPr bwMode="auto">
          <a:xfrm>
            <a:off x="5340351" y="2724152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赛伍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1590" name="TextBox 101"/>
          <p:cNvSpPr txBox="1">
            <a:spLocks noChangeArrowheads="1"/>
          </p:cNvSpPr>
          <p:nvPr/>
        </p:nvSpPr>
        <p:spPr bwMode="auto">
          <a:xfrm>
            <a:off x="3251200" y="214313"/>
            <a:ext cx="3281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2000" b="1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世界的代表性背板的演变史</a:t>
            </a:r>
          </a:p>
        </p:txBody>
      </p:sp>
      <p:sp>
        <p:nvSpPr>
          <p:cNvPr id="28760" name="TextBox 38"/>
          <p:cNvSpPr txBox="1">
            <a:spLocks noChangeArrowheads="1"/>
          </p:cNvSpPr>
          <p:nvPr/>
        </p:nvSpPr>
        <p:spPr bwMode="auto">
          <a:xfrm>
            <a:off x="1160464" y="1143002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日本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61" name="TextBox 38"/>
          <p:cNvSpPr txBox="1">
            <a:spLocks noChangeArrowheads="1"/>
          </p:cNvSpPr>
          <p:nvPr/>
        </p:nvSpPr>
        <p:spPr bwMode="auto">
          <a:xfrm>
            <a:off x="2235201" y="2071690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欧洲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62" name="TextBox 38"/>
          <p:cNvSpPr txBox="1">
            <a:spLocks noChangeArrowheads="1"/>
          </p:cNvSpPr>
          <p:nvPr/>
        </p:nvSpPr>
        <p:spPr bwMode="auto">
          <a:xfrm>
            <a:off x="3446464" y="2941639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美国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63" name="TextBox 38"/>
          <p:cNvSpPr txBox="1">
            <a:spLocks noChangeArrowheads="1"/>
          </p:cNvSpPr>
          <p:nvPr/>
        </p:nvSpPr>
        <p:spPr bwMode="auto">
          <a:xfrm>
            <a:off x="4024314" y="2928939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日本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64" name="TextBox 38"/>
          <p:cNvSpPr txBox="1">
            <a:spLocks noChangeArrowheads="1"/>
          </p:cNvSpPr>
          <p:nvPr/>
        </p:nvSpPr>
        <p:spPr bwMode="auto">
          <a:xfrm>
            <a:off x="4411664" y="3559177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美国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65" name="Oval 49"/>
          <p:cNvSpPr>
            <a:spLocks noChangeArrowheads="1"/>
          </p:cNvSpPr>
          <p:nvPr/>
        </p:nvSpPr>
        <p:spPr bwMode="auto">
          <a:xfrm>
            <a:off x="5726113" y="4143375"/>
            <a:ext cx="701675" cy="431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altLang="zh-CN" sz="12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PPE</a:t>
            </a:r>
          </a:p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altLang="zh-CN" sz="12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66" name="TextBox 38"/>
          <p:cNvSpPr txBox="1">
            <a:spLocks noChangeArrowheads="1"/>
          </p:cNvSpPr>
          <p:nvPr/>
        </p:nvSpPr>
        <p:spPr bwMode="auto">
          <a:xfrm>
            <a:off x="5859465" y="3900489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欧洲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cxnSp>
        <p:nvCxnSpPr>
          <p:cNvPr id="114" name="直接箭头连接符 113"/>
          <p:cNvCxnSpPr/>
          <p:nvPr/>
        </p:nvCxnSpPr>
        <p:spPr bwMode="auto">
          <a:xfrm>
            <a:off x="5229226" y="4059238"/>
            <a:ext cx="508000" cy="258762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768" name="TextBox 38"/>
          <p:cNvSpPr txBox="1">
            <a:spLocks noChangeArrowheads="1"/>
          </p:cNvSpPr>
          <p:nvPr/>
        </p:nvSpPr>
        <p:spPr bwMode="auto">
          <a:xfrm>
            <a:off x="3128964" y="2046290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smtClean="0">
                <a:solidFill>
                  <a:srgbClr val="0070C0"/>
                </a:solidFill>
                <a:latin typeface="Arial Black" pitchFamily="34" charset="0"/>
                <a:ea typeface="黑体" pitchFamily="49" charset="-122"/>
              </a:rPr>
              <a:t>欧洲</a:t>
            </a:r>
            <a:endParaRPr lang="en-US" sz="1200" smtClean="0">
              <a:solidFill>
                <a:srgbClr val="0070C0"/>
              </a:solidFill>
              <a:latin typeface="Arial Black" pitchFamily="34" charset="0"/>
              <a:ea typeface="黑体" pitchFamily="49" charset="-122"/>
            </a:endParaRPr>
          </a:p>
        </p:txBody>
      </p:sp>
      <p:cxnSp>
        <p:nvCxnSpPr>
          <p:cNvPr id="28769" name="直接箭头连接符 97"/>
          <p:cNvCxnSpPr>
            <a:cxnSpLocks noChangeShapeType="1"/>
          </p:cNvCxnSpPr>
          <p:nvPr/>
        </p:nvCxnSpPr>
        <p:spPr bwMode="auto">
          <a:xfrm rot="16200000" flipH="1">
            <a:off x="586582" y="2807495"/>
            <a:ext cx="2114550" cy="500063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sp>
        <p:nvSpPr>
          <p:cNvPr id="28770" name="Oval 49"/>
          <p:cNvSpPr>
            <a:spLocks noChangeArrowheads="1"/>
          </p:cNvSpPr>
          <p:nvPr/>
        </p:nvSpPr>
        <p:spPr bwMode="auto">
          <a:xfrm>
            <a:off x="231776" y="4714877"/>
            <a:ext cx="936625" cy="504825"/>
          </a:xfrm>
          <a:prstGeom prst="ellipse">
            <a:avLst/>
          </a:prstGeom>
          <a:solidFill>
            <a:srgbClr val="B8B87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200" b="1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环氧树脂胶</a:t>
            </a:r>
            <a:endParaRPr lang="en-US" sz="1200" b="1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71" name="剪去单角的矩形 95"/>
          <p:cNvSpPr>
            <a:spLocks noChangeArrowheads="1"/>
          </p:cNvSpPr>
          <p:nvPr/>
        </p:nvSpPr>
        <p:spPr bwMode="auto">
          <a:xfrm>
            <a:off x="2006601" y="1497013"/>
            <a:ext cx="1471613" cy="571500"/>
          </a:xfrm>
          <a:custGeom>
            <a:avLst/>
            <a:gdLst>
              <a:gd name="T0" fmla="*/ 1874069 w 1357313"/>
              <a:gd name="T1" fmla="*/ 1872707 h 357187"/>
              <a:gd name="T2" fmla="*/ 937035 w 1357313"/>
              <a:gd name="T3" fmla="*/ 3745410 h 357187"/>
              <a:gd name="T4" fmla="*/ 0 w 1357313"/>
              <a:gd name="T5" fmla="*/ 1872707 h 357187"/>
              <a:gd name="T6" fmla="*/ 937035 w 1357313"/>
              <a:gd name="T7" fmla="*/ 0 h 3571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57313"/>
              <a:gd name="T13" fmla="*/ 29766 h 357187"/>
              <a:gd name="T14" fmla="*/ 1327546 w 1357313"/>
              <a:gd name="T15" fmla="*/ 357187 h 357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3" h="357187">
                <a:moveTo>
                  <a:pt x="0" y="0"/>
                </a:moveTo>
                <a:lnTo>
                  <a:pt x="1297781" y="0"/>
                </a:lnTo>
                <a:lnTo>
                  <a:pt x="1357313" y="59532"/>
                </a:lnTo>
                <a:lnTo>
                  <a:pt x="1357313" y="357187"/>
                </a:lnTo>
                <a:lnTo>
                  <a:pt x="0" y="357187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2929"/>
            </a:solidFill>
            <a:bevel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772" name="TextBox 113"/>
          <p:cNvSpPr txBox="1">
            <a:spLocks noChangeArrowheads="1"/>
          </p:cNvSpPr>
          <p:nvPr/>
        </p:nvSpPr>
        <p:spPr bwMode="auto">
          <a:xfrm>
            <a:off x="2006601" y="1497015"/>
            <a:ext cx="15478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传播到欧洲，为了降本省略掉了铝箔，但牺牲了水的阻隔性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773" name="TextBox 113"/>
          <p:cNvSpPr txBox="1">
            <a:spLocks noChangeArrowheads="1"/>
          </p:cNvSpPr>
          <p:nvPr/>
        </p:nvSpPr>
        <p:spPr bwMode="auto">
          <a:xfrm>
            <a:off x="3632201" y="1500190"/>
            <a:ext cx="15478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高阻水性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3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层结构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PVDF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诞生，提高了水的阻隔性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cxnSp>
        <p:nvCxnSpPr>
          <p:cNvPr id="28774" name="直接箭头连接符 44"/>
          <p:cNvCxnSpPr>
            <a:cxnSpLocks noChangeShapeType="1"/>
          </p:cNvCxnSpPr>
          <p:nvPr/>
        </p:nvCxnSpPr>
        <p:spPr bwMode="auto">
          <a:xfrm rot="5400000">
            <a:off x="4266407" y="2712245"/>
            <a:ext cx="290512" cy="152400"/>
          </a:xfrm>
          <a:prstGeom prst="straightConnector1">
            <a:avLst/>
          </a:prstGeom>
          <a:noFill/>
          <a:ln w="15875">
            <a:solidFill>
              <a:srgbClr val="A6A6A6"/>
            </a:solidFill>
            <a:round/>
            <a:headEnd/>
            <a:tailEnd type="arrow" w="med" len="med"/>
          </a:ln>
        </p:spPr>
      </p:cxnSp>
      <p:sp>
        <p:nvSpPr>
          <p:cNvPr id="28775" name="剪去单角的矩形 95"/>
          <p:cNvSpPr>
            <a:spLocks noChangeArrowheads="1"/>
          </p:cNvSpPr>
          <p:nvPr/>
        </p:nvSpPr>
        <p:spPr bwMode="auto">
          <a:xfrm>
            <a:off x="4333875" y="2214565"/>
            <a:ext cx="1625600" cy="428625"/>
          </a:xfrm>
          <a:custGeom>
            <a:avLst/>
            <a:gdLst>
              <a:gd name="T0" fmla="*/ 3085868 w 1357313"/>
              <a:gd name="T1" fmla="*/ 444403 h 357187"/>
              <a:gd name="T2" fmla="*/ 1542936 w 1357313"/>
              <a:gd name="T3" fmla="*/ 888802 h 357187"/>
              <a:gd name="T4" fmla="*/ 0 w 1357313"/>
              <a:gd name="T5" fmla="*/ 444403 h 357187"/>
              <a:gd name="T6" fmla="*/ 1542936 w 1357313"/>
              <a:gd name="T7" fmla="*/ 0 h 3571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57313"/>
              <a:gd name="T13" fmla="*/ 29766 h 357187"/>
              <a:gd name="T14" fmla="*/ 1327546 w 1357313"/>
              <a:gd name="T15" fmla="*/ 357187 h 357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3" h="357187">
                <a:moveTo>
                  <a:pt x="0" y="0"/>
                </a:moveTo>
                <a:lnTo>
                  <a:pt x="1297781" y="0"/>
                </a:lnTo>
                <a:lnTo>
                  <a:pt x="1357313" y="59532"/>
                </a:lnTo>
                <a:lnTo>
                  <a:pt x="1357313" y="357187"/>
                </a:lnTo>
                <a:lnTo>
                  <a:pt x="0" y="357187"/>
                </a:lnTo>
                <a:close/>
              </a:path>
            </a:pathLst>
          </a:custGeom>
          <a:solidFill>
            <a:srgbClr val="FFCC99"/>
          </a:solidFill>
          <a:ln w="28575">
            <a:solidFill>
              <a:srgbClr val="FF2929"/>
            </a:solidFill>
            <a:bevel/>
            <a:headEnd/>
            <a:tailEnd/>
          </a:ln>
        </p:spPr>
        <p:txBody>
          <a:bodyPr wrap="none" anchor="ctr"/>
          <a:lstStyle/>
          <a:p>
            <a:pPr algn="l"/>
            <a:endParaRPr lang="zh-CN" altLang="en-US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776" name="TextBox 113"/>
          <p:cNvSpPr txBox="1">
            <a:spLocks noChangeArrowheads="1"/>
          </p:cNvSpPr>
          <p:nvPr/>
        </p:nvSpPr>
        <p:spPr bwMode="auto">
          <a:xfrm>
            <a:off x="4360863" y="2243138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K=3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结构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PVDF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膜和单层结构</a:t>
            </a:r>
            <a:r>
              <a:rPr lang="en-US" altLang="zh-CN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PVDF</a:t>
            </a:r>
            <a:r>
              <a:rPr lang="zh-CN" altLang="en-US" sz="1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膜共存</a:t>
            </a:r>
            <a:endParaRPr lang="en-US" sz="10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-818621" y="1785938"/>
            <a:ext cx="9906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marL="723900" indent="-723900" algn="l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         </a:t>
            </a: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</a:t>
            </a: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723900" indent="-723900" algn="l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</a:p>
          <a:p>
            <a:pPr marL="723900" indent="-723900" algn="l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   </a:t>
            </a:r>
            <a:endParaRPr 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723900" indent="-723900" algn="l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                             </a:t>
            </a: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723900" indent="-723900" algn="l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      </a:t>
            </a: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</a:p>
          <a:p>
            <a:pPr marL="723900" indent="-723900" algn="l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 </a:t>
            </a:r>
          </a:p>
          <a:p>
            <a:pPr marL="723900" indent="-723900" algn="l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3" name="前凸带形 11"/>
          <p:cNvSpPr>
            <a:spLocks noChangeArrowheads="1"/>
          </p:cNvSpPr>
          <p:nvPr/>
        </p:nvSpPr>
        <p:spPr bwMode="auto">
          <a:xfrm>
            <a:off x="5733786" y="476253"/>
            <a:ext cx="1317360" cy="612775"/>
          </a:xfrm>
          <a:prstGeom prst="ribbon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anchor="ctr" anchorCtr="1"/>
          <a:lstStyle/>
          <a:p>
            <a:pPr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§"/>
            </a:pPr>
            <a:endParaRPr lang="zh-CN" altLang="en-US" sz="3200" b="1" smtClean="0">
              <a:solidFill>
                <a:srgbClr val="FFFF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56873" y="1412878"/>
            <a:ext cx="1234633" cy="27699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u="sng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TPT/KPK</a:t>
            </a:r>
            <a:r>
              <a:rPr lang="zh-CN" altLang="en-US" sz="1200" u="sng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结构</a:t>
            </a:r>
            <a:endParaRPr lang="en-US" sz="1200" u="sng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193535" y="5013328"/>
            <a:ext cx="1217000" cy="27699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u="sng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TPE/KPE</a:t>
            </a:r>
            <a:r>
              <a:rPr lang="zh-CN" altLang="en-US" sz="1200" u="sng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结构</a:t>
            </a:r>
            <a:endParaRPr lang="en-US" sz="1200" u="sng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0246" name="TextBox 39"/>
          <p:cNvSpPr txBox="1">
            <a:spLocks noChangeArrowheads="1"/>
          </p:cNvSpPr>
          <p:nvPr/>
        </p:nvSpPr>
        <p:spPr bwMode="auto">
          <a:xfrm>
            <a:off x="309564" y="142875"/>
            <a:ext cx="6940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KPf, a milestone in evolution progress of back sheet  </a:t>
            </a:r>
            <a:endParaRPr lang="zh-CN" altLang="en-US" sz="18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28679" name="AutoShape 43"/>
          <p:cNvSpPr>
            <a:spLocks noChangeArrowheads="1"/>
          </p:cNvSpPr>
          <p:nvPr/>
        </p:nvSpPr>
        <p:spPr bwMode="auto">
          <a:xfrm>
            <a:off x="773906" y="574675"/>
            <a:ext cx="8358188" cy="711200"/>
          </a:xfrm>
          <a:prstGeom prst="roundRect">
            <a:avLst>
              <a:gd name="adj" fmla="val 6444"/>
            </a:avLst>
          </a:prstGeom>
          <a:solidFill>
            <a:srgbClr val="CFCFA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ts val="5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7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KP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是在理解客户的需求、认知背板本质，在尊重传统背板的历史性贡献的基础上，以技术创新</a:t>
            </a:r>
            <a:endParaRPr lang="en-US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ts val="17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的手段对传统背板取长补短而实现的产物。</a:t>
            </a: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KP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在背板的历史进程中起到了承前启后的作用。</a:t>
            </a:r>
            <a:endParaRPr lang="zh-CN" altLang="en-US" sz="140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6966877" y="1412878"/>
            <a:ext cx="482824" cy="27699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u="sng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KP</a:t>
            </a:r>
            <a:r>
              <a:rPr lang="en-US" altLang="zh-CN" sz="1200" u="sng" smtClean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f</a:t>
            </a:r>
          </a:p>
        </p:txBody>
      </p:sp>
      <p:sp>
        <p:nvSpPr>
          <p:cNvPr id="10249" name="右箭头 66"/>
          <p:cNvSpPr>
            <a:spLocks noChangeArrowheads="1"/>
          </p:cNvSpPr>
          <p:nvPr/>
        </p:nvSpPr>
        <p:spPr bwMode="auto">
          <a:xfrm rot="2634869">
            <a:off x="2741349" y="4264028"/>
            <a:ext cx="619125" cy="50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0250" name="右箭头 67"/>
          <p:cNvSpPr>
            <a:spLocks noChangeArrowheads="1"/>
          </p:cNvSpPr>
          <p:nvPr/>
        </p:nvSpPr>
        <p:spPr bwMode="auto">
          <a:xfrm rot="-2497357">
            <a:off x="6591962" y="4149728"/>
            <a:ext cx="619125" cy="50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0251" name="右箭头 68"/>
          <p:cNvSpPr>
            <a:spLocks noChangeArrowheads="1"/>
          </p:cNvSpPr>
          <p:nvPr/>
        </p:nvSpPr>
        <p:spPr bwMode="auto">
          <a:xfrm rot="-2411151">
            <a:off x="8385704" y="1489078"/>
            <a:ext cx="619125" cy="50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zh-CN" altLang="en-US" sz="14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sp>
        <p:nvSpPr>
          <p:cNvPr id="10252" name="TextBox 69"/>
          <p:cNvSpPr txBox="1">
            <a:spLocks noChangeArrowheads="1"/>
          </p:cNvSpPr>
          <p:nvPr/>
        </p:nvSpPr>
        <p:spPr bwMode="auto">
          <a:xfrm>
            <a:off x="7917921" y="1268416"/>
            <a:ext cx="14686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12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rPr>
              <a:t>something new</a:t>
            </a:r>
            <a:endParaRPr lang="zh-CN" altLang="en-US" sz="1200" smtClean="0">
              <a:solidFill>
                <a:srgbClr val="000000"/>
              </a:solidFill>
              <a:latin typeface="Arial Black" pitchFamily="34" charset="0"/>
              <a:ea typeface="黑体" pitchFamily="49" charset="-122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50837" y="1700215"/>
            <a:ext cx="4478338" cy="2381249"/>
            <a:chOff x="0" y="0"/>
            <a:chExt cx="2604" cy="1500"/>
          </a:xfrm>
        </p:grpSpPr>
        <p:sp>
          <p:nvSpPr>
            <p:cNvPr id="1028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90" y="0"/>
              <a:ext cx="2514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87" name="Freeform 16"/>
            <p:cNvSpPr>
              <a:spLocks/>
            </p:cNvSpPr>
            <p:nvPr/>
          </p:nvSpPr>
          <p:spPr bwMode="auto">
            <a:xfrm>
              <a:off x="778" y="197"/>
              <a:ext cx="1120" cy="1142"/>
            </a:xfrm>
            <a:custGeom>
              <a:avLst/>
              <a:gdLst>
                <a:gd name="T0" fmla="*/ 527 w 1120"/>
                <a:gd name="T1" fmla="*/ 0 h 1142"/>
                <a:gd name="T2" fmla="*/ 443 w 1120"/>
                <a:gd name="T3" fmla="*/ 6 h 1142"/>
                <a:gd name="T4" fmla="*/ 342 w 1120"/>
                <a:gd name="T5" fmla="*/ 42 h 1142"/>
                <a:gd name="T6" fmla="*/ 246 w 1120"/>
                <a:gd name="T7" fmla="*/ 96 h 1142"/>
                <a:gd name="T8" fmla="*/ 162 w 1120"/>
                <a:gd name="T9" fmla="*/ 168 h 1142"/>
                <a:gd name="T10" fmla="*/ 90 w 1120"/>
                <a:gd name="T11" fmla="*/ 251 h 1142"/>
                <a:gd name="T12" fmla="*/ 42 w 1120"/>
                <a:gd name="T13" fmla="*/ 347 h 1142"/>
                <a:gd name="T14" fmla="*/ 6 w 1120"/>
                <a:gd name="T15" fmla="*/ 454 h 1142"/>
                <a:gd name="T16" fmla="*/ 0 w 1120"/>
                <a:gd name="T17" fmla="*/ 568 h 1142"/>
                <a:gd name="T18" fmla="*/ 6 w 1120"/>
                <a:gd name="T19" fmla="*/ 681 h 1142"/>
                <a:gd name="T20" fmla="*/ 42 w 1120"/>
                <a:gd name="T21" fmla="*/ 789 h 1142"/>
                <a:gd name="T22" fmla="*/ 90 w 1120"/>
                <a:gd name="T23" fmla="*/ 885 h 1142"/>
                <a:gd name="T24" fmla="*/ 162 w 1120"/>
                <a:gd name="T25" fmla="*/ 974 h 1142"/>
                <a:gd name="T26" fmla="*/ 246 w 1120"/>
                <a:gd name="T27" fmla="*/ 1040 h 1142"/>
                <a:gd name="T28" fmla="*/ 342 w 1120"/>
                <a:gd name="T29" fmla="*/ 1094 h 1142"/>
                <a:gd name="T30" fmla="*/ 443 w 1120"/>
                <a:gd name="T31" fmla="*/ 1130 h 1142"/>
                <a:gd name="T32" fmla="*/ 527 w 1120"/>
                <a:gd name="T33" fmla="*/ 1136 h 1142"/>
                <a:gd name="T34" fmla="*/ 587 w 1120"/>
                <a:gd name="T35" fmla="*/ 1136 h 1142"/>
                <a:gd name="T36" fmla="*/ 671 w 1120"/>
                <a:gd name="T37" fmla="*/ 1130 h 1142"/>
                <a:gd name="T38" fmla="*/ 773 w 1120"/>
                <a:gd name="T39" fmla="*/ 1094 h 1142"/>
                <a:gd name="T40" fmla="*/ 868 w 1120"/>
                <a:gd name="T41" fmla="*/ 1040 h 1142"/>
                <a:gd name="T42" fmla="*/ 952 w 1120"/>
                <a:gd name="T43" fmla="*/ 974 h 1142"/>
                <a:gd name="T44" fmla="*/ 1024 w 1120"/>
                <a:gd name="T45" fmla="*/ 885 h 1142"/>
                <a:gd name="T46" fmla="*/ 1072 w 1120"/>
                <a:gd name="T47" fmla="*/ 789 h 1142"/>
                <a:gd name="T48" fmla="*/ 1108 w 1120"/>
                <a:gd name="T49" fmla="*/ 681 h 1142"/>
                <a:gd name="T50" fmla="*/ 1120 w 1120"/>
                <a:gd name="T51" fmla="*/ 568 h 1142"/>
                <a:gd name="T52" fmla="*/ 1108 w 1120"/>
                <a:gd name="T53" fmla="*/ 454 h 1142"/>
                <a:gd name="T54" fmla="*/ 1072 w 1120"/>
                <a:gd name="T55" fmla="*/ 347 h 1142"/>
                <a:gd name="T56" fmla="*/ 1024 w 1120"/>
                <a:gd name="T57" fmla="*/ 251 h 1142"/>
                <a:gd name="T58" fmla="*/ 952 w 1120"/>
                <a:gd name="T59" fmla="*/ 168 h 1142"/>
                <a:gd name="T60" fmla="*/ 868 w 1120"/>
                <a:gd name="T61" fmla="*/ 96 h 1142"/>
                <a:gd name="T62" fmla="*/ 773 w 1120"/>
                <a:gd name="T63" fmla="*/ 42 h 1142"/>
                <a:gd name="T64" fmla="*/ 671 w 1120"/>
                <a:gd name="T65" fmla="*/ 6 h 1142"/>
                <a:gd name="T66" fmla="*/ 587 w 1120"/>
                <a:gd name="T67" fmla="*/ 0 h 1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0"/>
                <a:gd name="T103" fmla="*/ 0 h 1142"/>
                <a:gd name="T104" fmla="*/ 1120 w 1120"/>
                <a:gd name="T105" fmla="*/ 1142 h 1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0" h="1142">
                  <a:moveTo>
                    <a:pt x="557" y="0"/>
                  </a:moveTo>
                  <a:lnTo>
                    <a:pt x="527" y="0"/>
                  </a:lnTo>
                  <a:lnTo>
                    <a:pt x="497" y="0"/>
                  </a:lnTo>
                  <a:lnTo>
                    <a:pt x="443" y="6"/>
                  </a:lnTo>
                  <a:lnTo>
                    <a:pt x="389" y="24"/>
                  </a:lnTo>
                  <a:lnTo>
                    <a:pt x="342" y="42"/>
                  </a:lnTo>
                  <a:lnTo>
                    <a:pt x="288" y="66"/>
                  </a:lnTo>
                  <a:lnTo>
                    <a:pt x="246" y="96"/>
                  </a:lnTo>
                  <a:lnTo>
                    <a:pt x="204" y="126"/>
                  </a:lnTo>
                  <a:lnTo>
                    <a:pt x="162" y="168"/>
                  </a:lnTo>
                  <a:lnTo>
                    <a:pt x="126" y="203"/>
                  </a:lnTo>
                  <a:lnTo>
                    <a:pt x="90" y="251"/>
                  </a:lnTo>
                  <a:lnTo>
                    <a:pt x="66" y="299"/>
                  </a:lnTo>
                  <a:lnTo>
                    <a:pt x="42" y="347"/>
                  </a:lnTo>
                  <a:lnTo>
                    <a:pt x="24" y="401"/>
                  </a:lnTo>
                  <a:lnTo>
                    <a:pt x="6" y="454"/>
                  </a:lnTo>
                  <a:lnTo>
                    <a:pt x="0" y="508"/>
                  </a:lnTo>
                  <a:lnTo>
                    <a:pt x="0" y="568"/>
                  </a:lnTo>
                  <a:lnTo>
                    <a:pt x="0" y="628"/>
                  </a:lnTo>
                  <a:lnTo>
                    <a:pt x="6" y="681"/>
                  </a:lnTo>
                  <a:lnTo>
                    <a:pt x="24" y="735"/>
                  </a:lnTo>
                  <a:lnTo>
                    <a:pt x="42" y="789"/>
                  </a:lnTo>
                  <a:lnTo>
                    <a:pt x="66" y="843"/>
                  </a:lnTo>
                  <a:lnTo>
                    <a:pt x="90" y="885"/>
                  </a:lnTo>
                  <a:lnTo>
                    <a:pt x="126" y="932"/>
                  </a:lnTo>
                  <a:lnTo>
                    <a:pt x="162" y="974"/>
                  </a:lnTo>
                  <a:lnTo>
                    <a:pt x="204" y="1010"/>
                  </a:lnTo>
                  <a:lnTo>
                    <a:pt x="246" y="1040"/>
                  </a:lnTo>
                  <a:lnTo>
                    <a:pt x="288" y="1070"/>
                  </a:lnTo>
                  <a:lnTo>
                    <a:pt x="342" y="1094"/>
                  </a:lnTo>
                  <a:lnTo>
                    <a:pt x="389" y="1112"/>
                  </a:lnTo>
                  <a:lnTo>
                    <a:pt x="443" y="1130"/>
                  </a:lnTo>
                  <a:lnTo>
                    <a:pt x="497" y="1136"/>
                  </a:lnTo>
                  <a:lnTo>
                    <a:pt x="527" y="1136"/>
                  </a:lnTo>
                  <a:lnTo>
                    <a:pt x="557" y="1142"/>
                  </a:lnTo>
                  <a:lnTo>
                    <a:pt x="587" y="1136"/>
                  </a:lnTo>
                  <a:lnTo>
                    <a:pt x="617" y="1136"/>
                  </a:lnTo>
                  <a:lnTo>
                    <a:pt x="671" y="1130"/>
                  </a:lnTo>
                  <a:lnTo>
                    <a:pt x="725" y="1112"/>
                  </a:lnTo>
                  <a:lnTo>
                    <a:pt x="773" y="1094"/>
                  </a:lnTo>
                  <a:lnTo>
                    <a:pt x="826" y="1070"/>
                  </a:lnTo>
                  <a:lnTo>
                    <a:pt x="868" y="1040"/>
                  </a:lnTo>
                  <a:lnTo>
                    <a:pt x="916" y="1010"/>
                  </a:lnTo>
                  <a:lnTo>
                    <a:pt x="952" y="974"/>
                  </a:lnTo>
                  <a:lnTo>
                    <a:pt x="988" y="932"/>
                  </a:lnTo>
                  <a:lnTo>
                    <a:pt x="1024" y="885"/>
                  </a:lnTo>
                  <a:lnTo>
                    <a:pt x="1048" y="843"/>
                  </a:lnTo>
                  <a:lnTo>
                    <a:pt x="1072" y="789"/>
                  </a:lnTo>
                  <a:lnTo>
                    <a:pt x="1090" y="735"/>
                  </a:lnTo>
                  <a:lnTo>
                    <a:pt x="1108" y="681"/>
                  </a:lnTo>
                  <a:lnTo>
                    <a:pt x="1114" y="628"/>
                  </a:lnTo>
                  <a:lnTo>
                    <a:pt x="1120" y="568"/>
                  </a:lnTo>
                  <a:lnTo>
                    <a:pt x="1114" y="508"/>
                  </a:lnTo>
                  <a:lnTo>
                    <a:pt x="1108" y="454"/>
                  </a:lnTo>
                  <a:lnTo>
                    <a:pt x="1090" y="401"/>
                  </a:lnTo>
                  <a:lnTo>
                    <a:pt x="1072" y="347"/>
                  </a:lnTo>
                  <a:lnTo>
                    <a:pt x="1048" y="299"/>
                  </a:lnTo>
                  <a:lnTo>
                    <a:pt x="1024" y="251"/>
                  </a:lnTo>
                  <a:lnTo>
                    <a:pt x="988" y="203"/>
                  </a:lnTo>
                  <a:lnTo>
                    <a:pt x="952" y="168"/>
                  </a:lnTo>
                  <a:lnTo>
                    <a:pt x="916" y="126"/>
                  </a:lnTo>
                  <a:lnTo>
                    <a:pt x="868" y="96"/>
                  </a:lnTo>
                  <a:lnTo>
                    <a:pt x="826" y="66"/>
                  </a:lnTo>
                  <a:lnTo>
                    <a:pt x="773" y="42"/>
                  </a:lnTo>
                  <a:lnTo>
                    <a:pt x="725" y="24"/>
                  </a:lnTo>
                  <a:lnTo>
                    <a:pt x="671" y="6"/>
                  </a:lnTo>
                  <a:lnTo>
                    <a:pt x="617" y="0"/>
                  </a:lnTo>
                  <a:lnTo>
                    <a:pt x="587" y="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88" name="Freeform 17"/>
            <p:cNvSpPr>
              <a:spLocks/>
            </p:cNvSpPr>
            <p:nvPr/>
          </p:nvSpPr>
          <p:spPr bwMode="auto">
            <a:xfrm>
              <a:off x="778" y="197"/>
              <a:ext cx="1120" cy="1142"/>
            </a:xfrm>
            <a:custGeom>
              <a:avLst/>
              <a:gdLst>
                <a:gd name="T0" fmla="*/ 527 w 1120"/>
                <a:gd name="T1" fmla="*/ 0 h 1142"/>
                <a:gd name="T2" fmla="*/ 443 w 1120"/>
                <a:gd name="T3" fmla="*/ 6 h 1142"/>
                <a:gd name="T4" fmla="*/ 342 w 1120"/>
                <a:gd name="T5" fmla="*/ 42 h 1142"/>
                <a:gd name="T6" fmla="*/ 246 w 1120"/>
                <a:gd name="T7" fmla="*/ 96 h 1142"/>
                <a:gd name="T8" fmla="*/ 162 w 1120"/>
                <a:gd name="T9" fmla="*/ 168 h 1142"/>
                <a:gd name="T10" fmla="*/ 90 w 1120"/>
                <a:gd name="T11" fmla="*/ 251 h 1142"/>
                <a:gd name="T12" fmla="*/ 42 w 1120"/>
                <a:gd name="T13" fmla="*/ 347 h 1142"/>
                <a:gd name="T14" fmla="*/ 6 w 1120"/>
                <a:gd name="T15" fmla="*/ 454 h 1142"/>
                <a:gd name="T16" fmla="*/ 0 w 1120"/>
                <a:gd name="T17" fmla="*/ 568 h 1142"/>
                <a:gd name="T18" fmla="*/ 6 w 1120"/>
                <a:gd name="T19" fmla="*/ 681 h 1142"/>
                <a:gd name="T20" fmla="*/ 42 w 1120"/>
                <a:gd name="T21" fmla="*/ 789 h 1142"/>
                <a:gd name="T22" fmla="*/ 90 w 1120"/>
                <a:gd name="T23" fmla="*/ 885 h 1142"/>
                <a:gd name="T24" fmla="*/ 162 w 1120"/>
                <a:gd name="T25" fmla="*/ 974 h 1142"/>
                <a:gd name="T26" fmla="*/ 246 w 1120"/>
                <a:gd name="T27" fmla="*/ 1040 h 1142"/>
                <a:gd name="T28" fmla="*/ 342 w 1120"/>
                <a:gd name="T29" fmla="*/ 1094 h 1142"/>
                <a:gd name="T30" fmla="*/ 443 w 1120"/>
                <a:gd name="T31" fmla="*/ 1130 h 1142"/>
                <a:gd name="T32" fmla="*/ 527 w 1120"/>
                <a:gd name="T33" fmla="*/ 1136 h 1142"/>
                <a:gd name="T34" fmla="*/ 587 w 1120"/>
                <a:gd name="T35" fmla="*/ 1136 h 1142"/>
                <a:gd name="T36" fmla="*/ 671 w 1120"/>
                <a:gd name="T37" fmla="*/ 1130 h 1142"/>
                <a:gd name="T38" fmla="*/ 773 w 1120"/>
                <a:gd name="T39" fmla="*/ 1094 h 1142"/>
                <a:gd name="T40" fmla="*/ 868 w 1120"/>
                <a:gd name="T41" fmla="*/ 1040 h 1142"/>
                <a:gd name="T42" fmla="*/ 952 w 1120"/>
                <a:gd name="T43" fmla="*/ 974 h 1142"/>
                <a:gd name="T44" fmla="*/ 1024 w 1120"/>
                <a:gd name="T45" fmla="*/ 885 h 1142"/>
                <a:gd name="T46" fmla="*/ 1072 w 1120"/>
                <a:gd name="T47" fmla="*/ 789 h 1142"/>
                <a:gd name="T48" fmla="*/ 1108 w 1120"/>
                <a:gd name="T49" fmla="*/ 681 h 1142"/>
                <a:gd name="T50" fmla="*/ 1120 w 1120"/>
                <a:gd name="T51" fmla="*/ 568 h 1142"/>
                <a:gd name="T52" fmla="*/ 1108 w 1120"/>
                <a:gd name="T53" fmla="*/ 454 h 1142"/>
                <a:gd name="T54" fmla="*/ 1072 w 1120"/>
                <a:gd name="T55" fmla="*/ 347 h 1142"/>
                <a:gd name="T56" fmla="*/ 1024 w 1120"/>
                <a:gd name="T57" fmla="*/ 251 h 1142"/>
                <a:gd name="T58" fmla="*/ 952 w 1120"/>
                <a:gd name="T59" fmla="*/ 168 h 1142"/>
                <a:gd name="T60" fmla="*/ 868 w 1120"/>
                <a:gd name="T61" fmla="*/ 96 h 1142"/>
                <a:gd name="T62" fmla="*/ 773 w 1120"/>
                <a:gd name="T63" fmla="*/ 42 h 1142"/>
                <a:gd name="T64" fmla="*/ 671 w 1120"/>
                <a:gd name="T65" fmla="*/ 6 h 1142"/>
                <a:gd name="T66" fmla="*/ 587 w 1120"/>
                <a:gd name="T67" fmla="*/ 0 h 1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0"/>
                <a:gd name="T103" fmla="*/ 0 h 1142"/>
                <a:gd name="T104" fmla="*/ 1120 w 1120"/>
                <a:gd name="T105" fmla="*/ 1142 h 1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0" h="1142">
                  <a:moveTo>
                    <a:pt x="557" y="0"/>
                  </a:moveTo>
                  <a:lnTo>
                    <a:pt x="527" y="0"/>
                  </a:lnTo>
                  <a:lnTo>
                    <a:pt x="497" y="0"/>
                  </a:lnTo>
                  <a:lnTo>
                    <a:pt x="443" y="6"/>
                  </a:lnTo>
                  <a:lnTo>
                    <a:pt x="389" y="24"/>
                  </a:lnTo>
                  <a:lnTo>
                    <a:pt x="342" y="42"/>
                  </a:lnTo>
                  <a:lnTo>
                    <a:pt x="288" y="66"/>
                  </a:lnTo>
                  <a:lnTo>
                    <a:pt x="246" y="96"/>
                  </a:lnTo>
                  <a:lnTo>
                    <a:pt x="204" y="126"/>
                  </a:lnTo>
                  <a:lnTo>
                    <a:pt x="162" y="168"/>
                  </a:lnTo>
                  <a:lnTo>
                    <a:pt x="126" y="203"/>
                  </a:lnTo>
                  <a:lnTo>
                    <a:pt x="90" y="251"/>
                  </a:lnTo>
                  <a:lnTo>
                    <a:pt x="66" y="299"/>
                  </a:lnTo>
                  <a:lnTo>
                    <a:pt x="42" y="347"/>
                  </a:lnTo>
                  <a:lnTo>
                    <a:pt x="24" y="401"/>
                  </a:lnTo>
                  <a:lnTo>
                    <a:pt x="6" y="454"/>
                  </a:lnTo>
                  <a:lnTo>
                    <a:pt x="0" y="508"/>
                  </a:lnTo>
                  <a:lnTo>
                    <a:pt x="0" y="568"/>
                  </a:lnTo>
                  <a:lnTo>
                    <a:pt x="0" y="628"/>
                  </a:lnTo>
                  <a:lnTo>
                    <a:pt x="6" y="681"/>
                  </a:lnTo>
                  <a:lnTo>
                    <a:pt x="24" y="735"/>
                  </a:lnTo>
                  <a:lnTo>
                    <a:pt x="42" y="789"/>
                  </a:lnTo>
                  <a:lnTo>
                    <a:pt x="66" y="843"/>
                  </a:lnTo>
                  <a:lnTo>
                    <a:pt x="90" y="885"/>
                  </a:lnTo>
                  <a:lnTo>
                    <a:pt x="126" y="932"/>
                  </a:lnTo>
                  <a:lnTo>
                    <a:pt x="162" y="974"/>
                  </a:lnTo>
                  <a:lnTo>
                    <a:pt x="204" y="1010"/>
                  </a:lnTo>
                  <a:lnTo>
                    <a:pt x="246" y="1040"/>
                  </a:lnTo>
                  <a:lnTo>
                    <a:pt x="288" y="1070"/>
                  </a:lnTo>
                  <a:lnTo>
                    <a:pt x="342" y="1094"/>
                  </a:lnTo>
                  <a:lnTo>
                    <a:pt x="389" y="1112"/>
                  </a:lnTo>
                  <a:lnTo>
                    <a:pt x="443" y="1130"/>
                  </a:lnTo>
                  <a:lnTo>
                    <a:pt x="497" y="1136"/>
                  </a:lnTo>
                  <a:lnTo>
                    <a:pt x="527" y="1136"/>
                  </a:lnTo>
                  <a:lnTo>
                    <a:pt x="557" y="1142"/>
                  </a:lnTo>
                  <a:lnTo>
                    <a:pt x="587" y="1136"/>
                  </a:lnTo>
                  <a:lnTo>
                    <a:pt x="617" y="1136"/>
                  </a:lnTo>
                  <a:lnTo>
                    <a:pt x="671" y="1130"/>
                  </a:lnTo>
                  <a:lnTo>
                    <a:pt x="725" y="1112"/>
                  </a:lnTo>
                  <a:lnTo>
                    <a:pt x="773" y="1094"/>
                  </a:lnTo>
                  <a:lnTo>
                    <a:pt x="826" y="1070"/>
                  </a:lnTo>
                  <a:lnTo>
                    <a:pt x="868" y="1040"/>
                  </a:lnTo>
                  <a:lnTo>
                    <a:pt x="916" y="1010"/>
                  </a:lnTo>
                  <a:lnTo>
                    <a:pt x="952" y="974"/>
                  </a:lnTo>
                  <a:lnTo>
                    <a:pt x="988" y="932"/>
                  </a:lnTo>
                  <a:lnTo>
                    <a:pt x="1024" y="885"/>
                  </a:lnTo>
                  <a:lnTo>
                    <a:pt x="1048" y="843"/>
                  </a:lnTo>
                  <a:lnTo>
                    <a:pt x="1072" y="789"/>
                  </a:lnTo>
                  <a:lnTo>
                    <a:pt x="1090" y="735"/>
                  </a:lnTo>
                  <a:lnTo>
                    <a:pt x="1108" y="681"/>
                  </a:lnTo>
                  <a:lnTo>
                    <a:pt x="1114" y="628"/>
                  </a:lnTo>
                  <a:lnTo>
                    <a:pt x="1120" y="568"/>
                  </a:lnTo>
                  <a:lnTo>
                    <a:pt x="1114" y="508"/>
                  </a:lnTo>
                  <a:lnTo>
                    <a:pt x="1108" y="454"/>
                  </a:lnTo>
                  <a:lnTo>
                    <a:pt x="1090" y="401"/>
                  </a:lnTo>
                  <a:lnTo>
                    <a:pt x="1072" y="347"/>
                  </a:lnTo>
                  <a:lnTo>
                    <a:pt x="1048" y="299"/>
                  </a:lnTo>
                  <a:lnTo>
                    <a:pt x="1024" y="251"/>
                  </a:lnTo>
                  <a:lnTo>
                    <a:pt x="988" y="203"/>
                  </a:lnTo>
                  <a:lnTo>
                    <a:pt x="952" y="168"/>
                  </a:lnTo>
                  <a:lnTo>
                    <a:pt x="916" y="126"/>
                  </a:lnTo>
                  <a:lnTo>
                    <a:pt x="868" y="96"/>
                  </a:lnTo>
                  <a:lnTo>
                    <a:pt x="826" y="66"/>
                  </a:lnTo>
                  <a:lnTo>
                    <a:pt x="773" y="42"/>
                  </a:lnTo>
                  <a:lnTo>
                    <a:pt x="725" y="24"/>
                  </a:lnTo>
                  <a:lnTo>
                    <a:pt x="671" y="6"/>
                  </a:lnTo>
                  <a:lnTo>
                    <a:pt x="617" y="0"/>
                  </a:lnTo>
                  <a:lnTo>
                    <a:pt x="587" y="0"/>
                  </a:lnTo>
                  <a:lnTo>
                    <a:pt x="557" y="0"/>
                  </a:lnTo>
                </a:path>
              </a:pathLst>
            </a:cu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89" name="Rectangle 18"/>
            <p:cNvSpPr>
              <a:spLocks noChangeArrowheads="1"/>
            </p:cNvSpPr>
            <p:nvPr/>
          </p:nvSpPr>
          <p:spPr bwMode="auto">
            <a:xfrm>
              <a:off x="1108" y="18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外层耐候性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90" name="Rectangle 19"/>
            <p:cNvSpPr>
              <a:spLocks noChangeArrowheads="1"/>
            </p:cNvSpPr>
            <p:nvPr/>
          </p:nvSpPr>
          <p:spPr bwMode="auto">
            <a:xfrm>
              <a:off x="1748" y="263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内层反光性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91" name="Rectangle 20"/>
            <p:cNvSpPr>
              <a:spLocks noChangeArrowheads="1"/>
            </p:cNvSpPr>
            <p:nvPr/>
          </p:nvSpPr>
          <p:spPr bwMode="auto">
            <a:xfrm>
              <a:off x="1928" y="586"/>
              <a:ext cx="5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内层阻隔紫外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92" name="Rectangle 21"/>
            <p:cNvSpPr>
              <a:spLocks noChangeArrowheads="1"/>
            </p:cNvSpPr>
            <p:nvPr/>
          </p:nvSpPr>
          <p:spPr bwMode="auto">
            <a:xfrm>
              <a:off x="377" y="1327"/>
              <a:ext cx="7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整体耐局放可靠性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93" name="Rectangle 22"/>
            <p:cNvSpPr>
              <a:spLocks noChangeArrowheads="1"/>
            </p:cNvSpPr>
            <p:nvPr/>
          </p:nvSpPr>
          <p:spPr bwMode="auto">
            <a:xfrm>
              <a:off x="593" y="1070"/>
              <a:ext cx="1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成本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94" name="Rectangle 23"/>
            <p:cNvSpPr>
              <a:spLocks noChangeArrowheads="1"/>
            </p:cNvSpPr>
            <p:nvPr/>
          </p:nvSpPr>
          <p:spPr bwMode="auto">
            <a:xfrm>
              <a:off x="527" y="167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外层耐紫外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95" name="Rectangle 24"/>
            <p:cNvSpPr>
              <a:spLocks noChangeArrowheads="1"/>
            </p:cNvSpPr>
            <p:nvPr/>
          </p:nvSpPr>
          <p:spPr bwMode="auto">
            <a:xfrm>
              <a:off x="0" y="635"/>
              <a:ext cx="67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整体水汽阻隔性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96" name="Rectangle 25"/>
            <p:cNvSpPr>
              <a:spLocks noChangeArrowheads="1"/>
            </p:cNvSpPr>
            <p:nvPr/>
          </p:nvSpPr>
          <p:spPr bwMode="auto">
            <a:xfrm>
              <a:off x="1359" y="1374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整体散热性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97" name="Rectangle 26"/>
            <p:cNvSpPr>
              <a:spLocks noChangeArrowheads="1"/>
            </p:cNvSpPr>
            <p:nvPr/>
          </p:nvSpPr>
          <p:spPr bwMode="auto">
            <a:xfrm>
              <a:off x="1832" y="1052"/>
              <a:ext cx="5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内层热稳定性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98" name="Freeform 27"/>
            <p:cNvSpPr>
              <a:spLocks/>
            </p:cNvSpPr>
            <p:nvPr/>
          </p:nvSpPr>
          <p:spPr bwMode="auto">
            <a:xfrm>
              <a:off x="916" y="209"/>
              <a:ext cx="946" cy="1052"/>
            </a:xfrm>
            <a:custGeom>
              <a:avLst/>
              <a:gdLst>
                <a:gd name="T0" fmla="*/ 413 w 946"/>
                <a:gd name="T1" fmla="*/ 0 h 1052"/>
                <a:gd name="T2" fmla="*/ 72 w 946"/>
                <a:gd name="T3" fmla="*/ 114 h 1052"/>
                <a:gd name="T4" fmla="*/ 0 w 946"/>
                <a:gd name="T5" fmla="*/ 514 h 1052"/>
                <a:gd name="T6" fmla="*/ 245 w 946"/>
                <a:gd name="T7" fmla="*/ 681 h 1052"/>
                <a:gd name="T8" fmla="*/ 245 w 946"/>
                <a:gd name="T9" fmla="*/ 1052 h 1052"/>
                <a:gd name="T10" fmla="*/ 599 w 946"/>
                <a:gd name="T11" fmla="*/ 1028 h 1052"/>
                <a:gd name="T12" fmla="*/ 868 w 946"/>
                <a:gd name="T13" fmla="*/ 861 h 1052"/>
                <a:gd name="T14" fmla="*/ 946 w 946"/>
                <a:gd name="T15" fmla="*/ 436 h 1052"/>
                <a:gd name="T16" fmla="*/ 736 w 946"/>
                <a:gd name="T17" fmla="*/ 191 h 1052"/>
                <a:gd name="T18" fmla="*/ 724 w 946"/>
                <a:gd name="T19" fmla="*/ 179 h 1052"/>
                <a:gd name="T20" fmla="*/ 413 w 946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6"/>
                <a:gd name="T34" fmla="*/ 0 h 1052"/>
                <a:gd name="T35" fmla="*/ 946 w 946"/>
                <a:gd name="T36" fmla="*/ 1052 h 10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6" h="1052">
                  <a:moveTo>
                    <a:pt x="413" y="0"/>
                  </a:moveTo>
                  <a:lnTo>
                    <a:pt x="72" y="114"/>
                  </a:lnTo>
                  <a:lnTo>
                    <a:pt x="0" y="514"/>
                  </a:lnTo>
                  <a:lnTo>
                    <a:pt x="245" y="681"/>
                  </a:lnTo>
                  <a:lnTo>
                    <a:pt x="245" y="1052"/>
                  </a:lnTo>
                  <a:lnTo>
                    <a:pt x="599" y="1028"/>
                  </a:lnTo>
                  <a:lnTo>
                    <a:pt x="868" y="861"/>
                  </a:lnTo>
                  <a:lnTo>
                    <a:pt x="946" y="436"/>
                  </a:lnTo>
                  <a:lnTo>
                    <a:pt x="736" y="191"/>
                  </a:lnTo>
                  <a:lnTo>
                    <a:pt x="724" y="179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99" name="Freeform 28"/>
            <p:cNvSpPr>
              <a:spLocks/>
            </p:cNvSpPr>
            <p:nvPr/>
          </p:nvSpPr>
          <p:spPr bwMode="auto">
            <a:xfrm>
              <a:off x="916" y="209"/>
              <a:ext cx="946" cy="1052"/>
            </a:xfrm>
            <a:custGeom>
              <a:avLst/>
              <a:gdLst>
                <a:gd name="T0" fmla="*/ 413 w 946"/>
                <a:gd name="T1" fmla="*/ 0 h 1052"/>
                <a:gd name="T2" fmla="*/ 72 w 946"/>
                <a:gd name="T3" fmla="*/ 114 h 1052"/>
                <a:gd name="T4" fmla="*/ 0 w 946"/>
                <a:gd name="T5" fmla="*/ 514 h 1052"/>
                <a:gd name="T6" fmla="*/ 245 w 946"/>
                <a:gd name="T7" fmla="*/ 681 h 1052"/>
                <a:gd name="T8" fmla="*/ 245 w 946"/>
                <a:gd name="T9" fmla="*/ 1052 h 1052"/>
                <a:gd name="T10" fmla="*/ 599 w 946"/>
                <a:gd name="T11" fmla="*/ 1028 h 1052"/>
                <a:gd name="T12" fmla="*/ 868 w 946"/>
                <a:gd name="T13" fmla="*/ 861 h 1052"/>
                <a:gd name="T14" fmla="*/ 946 w 946"/>
                <a:gd name="T15" fmla="*/ 436 h 1052"/>
                <a:gd name="T16" fmla="*/ 736 w 946"/>
                <a:gd name="T17" fmla="*/ 191 h 1052"/>
                <a:gd name="T18" fmla="*/ 724 w 946"/>
                <a:gd name="T19" fmla="*/ 179 h 1052"/>
                <a:gd name="T20" fmla="*/ 413 w 946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6"/>
                <a:gd name="T34" fmla="*/ 0 h 1052"/>
                <a:gd name="T35" fmla="*/ 946 w 946"/>
                <a:gd name="T36" fmla="*/ 1052 h 10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6" h="1052">
                  <a:moveTo>
                    <a:pt x="413" y="0"/>
                  </a:moveTo>
                  <a:lnTo>
                    <a:pt x="72" y="114"/>
                  </a:lnTo>
                  <a:lnTo>
                    <a:pt x="0" y="514"/>
                  </a:lnTo>
                  <a:lnTo>
                    <a:pt x="245" y="681"/>
                  </a:lnTo>
                  <a:lnTo>
                    <a:pt x="245" y="1052"/>
                  </a:lnTo>
                  <a:lnTo>
                    <a:pt x="599" y="1028"/>
                  </a:lnTo>
                  <a:lnTo>
                    <a:pt x="868" y="861"/>
                  </a:lnTo>
                  <a:lnTo>
                    <a:pt x="946" y="436"/>
                  </a:lnTo>
                  <a:lnTo>
                    <a:pt x="736" y="191"/>
                  </a:lnTo>
                  <a:lnTo>
                    <a:pt x="724" y="179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030391" y="1700215"/>
            <a:ext cx="4478338" cy="2381249"/>
            <a:chOff x="0" y="0"/>
            <a:chExt cx="2604" cy="1500"/>
          </a:xfrm>
        </p:grpSpPr>
        <p:sp>
          <p:nvSpPr>
            <p:cNvPr id="10272" name="AutoShape 30"/>
            <p:cNvSpPr>
              <a:spLocks noChangeAspect="1" noChangeArrowheads="1" noTextEdit="1"/>
            </p:cNvSpPr>
            <p:nvPr/>
          </p:nvSpPr>
          <p:spPr bwMode="auto">
            <a:xfrm>
              <a:off x="90" y="0"/>
              <a:ext cx="2514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73" name="Freeform 31"/>
            <p:cNvSpPr>
              <a:spLocks/>
            </p:cNvSpPr>
            <p:nvPr/>
          </p:nvSpPr>
          <p:spPr bwMode="auto">
            <a:xfrm>
              <a:off x="778" y="197"/>
              <a:ext cx="1120" cy="1142"/>
            </a:xfrm>
            <a:custGeom>
              <a:avLst/>
              <a:gdLst>
                <a:gd name="T0" fmla="*/ 527 w 1120"/>
                <a:gd name="T1" fmla="*/ 0 h 1142"/>
                <a:gd name="T2" fmla="*/ 443 w 1120"/>
                <a:gd name="T3" fmla="*/ 6 h 1142"/>
                <a:gd name="T4" fmla="*/ 342 w 1120"/>
                <a:gd name="T5" fmla="*/ 42 h 1142"/>
                <a:gd name="T6" fmla="*/ 246 w 1120"/>
                <a:gd name="T7" fmla="*/ 96 h 1142"/>
                <a:gd name="T8" fmla="*/ 162 w 1120"/>
                <a:gd name="T9" fmla="*/ 168 h 1142"/>
                <a:gd name="T10" fmla="*/ 90 w 1120"/>
                <a:gd name="T11" fmla="*/ 251 h 1142"/>
                <a:gd name="T12" fmla="*/ 42 w 1120"/>
                <a:gd name="T13" fmla="*/ 347 h 1142"/>
                <a:gd name="T14" fmla="*/ 6 w 1120"/>
                <a:gd name="T15" fmla="*/ 454 h 1142"/>
                <a:gd name="T16" fmla="*/ 0 w 1120"/>
                <a:gd name="T17" fmla="*/ 568 h 1142"/>
                <a:gd name="T18" fmla="*/ 6 w 1120"/>
                <a:gd name="T19" fmla="*/ 681 h 1142"/>
                <a:gd name="T20" fmla="*/ 42 w 1120"/>
                <a:gd name="T21" fmla="*/ 789 h 1142"/>
                <a:gd name="T22" fmla="*/ 90 w 1120"/>
                <a:gd name="T23" fmla="*/ 885 h 1142"/>
                <a:gd name="T24" fmla="*/ 162 w 1120"/>
                <a:gd name="T25" fmla="*/ 974 h 1142"/>
                <a:gd name="T26" fmla="*/ 246 w 1120"/>
                <a:gd name="T27" fmla="*/ 1040 h 1142"/>
                <a:gd name="T28" fmla="*/ 342 w 1120"/>
                <a:gd name="T29" fmla="*/ 1094 h 1142"/>
                <a:gd name="T30" fmla="*/ 443 w 1120"/>
                <a:gd name="T31" fmla="*/ 1130 h 1142"/>
                <a:gd name="T32" fmla="*/ 527 w 1120"/>
                <a:gd name="T33" fmla="*/ 1136 h 1142"/>
                <a:gd name="T34" fmla="*/ 587 w 1120"/>
                <a:gd name="T35" fmla="*/ 1136 h 1142"/>
                <a:gd name="T36" fmla="*/ 671 w 1120"/>
                <a:gd name="T37" fmla="*/ 1130 h 1142"/>
                <a:gd name="T38" fmla="*/ 773 w 1120"/>
                <a:gd name="T39" fmla="*/ 1094 h 1142"/>
                <a:gd name="T40" fmla="*/ 868 w 1120"/>
                <a:gd name="T41" fmla="*/ 1040 h 1142"/>
                <a:gd name="T42" fmla="*/ 952 w 1120"/>
                <a:gd name="T43" fmla="*/ 974 h 1142"/>
                <a:gd name="T44" fmla="*/ 1024 w 1120"/>
                <a:gd name="T45" fmla="*/ 885 h 1142"/>
                <a:gd name="T46" fmla="*/ 1072 w 1120"/>
                <a:gd name="T47" fmla="*/ 789 h 1142"/>
                <a:gd name="T48" fmla="*/ 1108 w 1120"/>
                <a:gd name="T49" fmla="*/ 681 h 1142"/>
                <a:gd name="T50" fmla="*/ 1120 w 1120"/>
                <a:gd name="T51" fmla="*/ 568 h 1142"/>
                <a:gd name="T52" fmla="*/ 1108 w 1120"/>
                <a:gd name="T53" fmla="*/ 454 h 1142"/>
                <a:gd name="T54" fmla="*/ 1072 w 1120"/>
                <a:gd name="T55" fmla="*/ 347 h 1142"/>
                <a:gd name="T56" fmla="*/ 1024 w 1120"/>
                <a:gd name="T57" fmla="*/ 251 h 1142"/>
                <a:gd name="T58" fmla="*/ 952 w 1120"/>
                <a:gd name="T59" fmla="*/ 168 h 1142"/>
                <a:gd name="T60" fmla="*/ 868 w 1120"/>
                <a:gd name="T61" fmla="*/ 96 h 1142"/>
                <a:gd name="T62" fmla="*/ 773 w 1120"/>
                <a:gd name="T63" fmla="*/ 42 h 1142"/>
                <a:gd name="T64" fmla="*/ 671 w 1120"/>
                <a:gd name="T65" fmla="*/ 6 h 1142"/>
                <a:gd name="T66" fmla="*/ 587 w 1120"/>
                <a:gd name="T67" fmla="*/ 0 h 1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0"/>
                <a:gd name="T103" fmla="*/ 0 h 1142"/>
                <a:gd name="T104" fmla="*/ 1120 w 1120"/>
                <a:gd name="T105" fmla="*/ 1142 h 1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0" h="1142">
                  <a:moveTo>
                    <a:pt x="557" y="0"/>
                  </a:moveTo>
                  <a:lnTo>
                    <a:pt x="527" y="0"/>
                  </a:lnTo>
                  <a:lnTo>
                    <a:pt x="497" y="0"/>
                  </a:lnTo>
                  <a:lnTo>
                    <a:pt x="443" y="6"/>
                  </a:lnTo>
                  <a:lnTo>
                    <a:pt x="389" y="24"/>
                  </a:lnTo>
                  <a:lnTo>
                    <a:pt x="342" y="42"/>
                  </a:lnTo>
                  <a:lnTo>
                    <a:pt x="288" y="66"/>
                  </a:lnTo>
                  <a:lnTo>
                    <a:pt x="246" y="96"/>
                  </a:lnTo>
                  <a:lnTo>
                    <a:pt x="204" y="126"/>
                  </a:lnTo>
                  <a:lnTo>
                    <a:pt x="162" y="168"/>
                  </a:lnTo>
                  <a:lnTo>
                    <a:pt x="126" y="203"/>
                  </a:lnTo>
                  <a:lnTo>
                    <a:pt x="90" y="251"/>
                  </a:lnTo>
                  <a:lnTo>
                    <a:pt x="66" y="299"/>
                  </a:lnTo>
                  <a:lnTo>
                    <a:pt x="42" y="347"/>
                  </a:lnTo>
                  <a:lnTo>
                    <a:pt x="24" y="401"/>
                  </a:lnTo>
                  <a:lnTo>
                    <a:pt x="6" y="454"/>
                  </a:lnTo>
                  <a:lnTo>
                    <a:pt x="0" y="508"/>
                  </a:lnTo>
                  <a:lnTo>
                    <a:pt x="0" y="568"/>
                  </a:lnTo>
                  <a:lnTo>
                    <a:pt x="0" y="628"/>
                  </a:lnTo>
                  <a:lnTo>
                    <a:pt x="6" y="681"/>
                  </a:lnTo>
                  <a:lnTo>
                    <a:pt x="24" y="735"/>
                  </a:lnTo>
                  <a:lnTo>
                    <a:pt x="42" y="789"/>
                  </a:lnTo>
                  <a:lnTo>
                    <a:pt x="66" y="843"/>
                  </a:lnTo>
                  <a:lnTo>
                    <a:pt x="90" y="885"/>
                  </a:lnTo>
                  <a:lnTo>
                    <a:pt x="126" y="932"/>
                  </a:lnTo>
                  <a:lnTo>
                    <a:pt x="162" y="974"/>
                  </a:lnTo>
                  <a:lnTo>
                    <a:pt x="204" y="1010"/>
                  </a:lnTo>
                  <a:lnTo>
                    <a:pt x="246" y="1040"/>
                  </a:lnTo>
                  <a:lnTo>
                    <a:pt x="288" y="1070"/>
                  </a:lnTo>
                  <a:lnTo>
                    <a:pt x="342" y="1094"/>
                  </a:lnTo>
                  <a:lnTo>
                    <a:pt x="389" y="1112"/>
                  </a:lnTo>
                  <a:lnTo>
                    <a:pt x="443" y="1130"/>
                  </a:lnTo>
                  <a:lnTo>
                    <a:pt x="497" y="1136"/>
                  </a:lnTo>
                  <a:lnTo>
                    <a:pt x="527" y="1136"/>
                  </a:lnTo>
                  <a:lnTo>
                    <a:pt x="557" y="1142"/>
                  </a:lnTo>
                  <a:lnTo>
                    <a:pt x="587" y="1136"/>
                  </a:lnTo>
                  <a:lnTo>
                    <a:pt x="617" y="1136"/>
                  </a:lnTo>
                  <a:lnTo>
                    <a:pt x="671" y="1130"/>
                  </a:lnTo>
                  <a:lnTo>
                    <a:pt x="725" y="1112"/>
                  </a:lnTo>
                  <a:lnTo>
                    <a:pt x="773" y="1094"/>
                  </a:lnTo>
                  <a:lnTo>
                    <a:pt x="826" y="1070"/>
                  </a:lnTo>
                  <a:lnTo>
                    <a:pt x="868" y="1040"/>
                  </a:lnTo>
                  <a:lnTo>
                    <a:pt x="916" y="1010"/>
                  </a:lnTo>
                  <a:lnTo>
                    <a:pt x="952" y="974"/>
                  </a:lnTo>
                  <a:lnTo>
                    <a:pt x="988" y="932"/>
                  </a:lnTo>
                  <a:lnTo>
                    <a:pt x="1024" y="885"/>
                  </a:lnTo>
                  <a:lnTo>
                    <a:pt x="1048" y="843"/>
                  </a:lnTo>
                  <a:lnTo>
                    <a:pt x="1072" y="789"/>
                  </a:lnTo>
                  <a:lnTo>
                    <a:pt x="1090" y="735"/>
                  </a:lnTo>
                  <a:lnTo>
                    <a:pt x="1108" y="681"/>
                  </a:lnTo>
                  <a:lnTo>
                    <a:pt x="1114" y="628"/>
                  </a:lnTo>
                  <a:lnTo>
                    <a:pt x="1120" y="568"/>
                  </a:lnTo>
                  <a:lnTo>
                    <a:pt x="1114" y="508"/>
                  </a:lnTo>
                  <a:lnTo>
                    <a:pt x="1108" y="454"/>
                  </a:lnTo>
                  <a:lnTo>
                    <a:pt x="1090" y="401"/>
                  </a:lnTo>
                  <a:lnTo>
                    <a:pt x="1072" y="347"/>
                  </a:lnTo>
                  <a:lnTo>
                    <a:pt x="1048" y="299"/>
                  </a:lnTo>
                  <a:lnTo>
                    <a:pt x="1024" y="251"/>
                  </a:lnTo>
                  <a:lnTo>
                    <a:pt x="988" y="203"/>
                  </a:lnTo>
                  <a:lnTo>
                    <a:pt x="952" y="168"/>
                  </a:lnTo>
                  <a:lnTo>
                    <a:pt x="916" y="126"/>
                  </a:lnTo>
                  <a:lnTo>
                    <a:pt x="868" y="96"/>
                  </a:lnTo>
                  <a:lnTo>
                    <a:pt x="826" y="66"/>
                  </a:lnTo>
                  <a:lnTo>
                    <a:pt x="773" y="42"/>
                  </a:lnTo>
                  <a:lnTo>
                    <a:pt x="725" y="24"/>
                  </a:lnTo>
                  <a:lnTo>
                    <a:pt x="671" y="6"/>
                  </a:lnTo>
                  <a:lnTo>
                    <a:pt x="617" y="0"/>
                  </a:lnTo>
                  <a:lnTo>
                    <a:pt x="587" y="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74" name="Freeform 32"/>
            <p:cNvSpPr>
              <a:spLocks/>
            </p:cNvSpPr>
            <p:nvPr/>
          </p:nvSpPr>
          <p:spPr bwMode="auto">
            <a:xfrm>
              <a:off x="778" y="197"/>
              <a:ext cx="1120" cy="1142"/>
            </a:xfrm>
            <a:custGeom>
              <a:avLst/>
              <a:gdLst>
                <a:gd name="T0" fmla="*/ 527 w 1120"/>
                <a:gd name="T1" fmla="*/ 0 h 1142"/>
                <a:gd name="T2" fmla="*/ 443 w 1120"/>
                <a:gd name="T3" fmla="*/ 6 h 1142"/>
                <a:gd name="T4" fmla="*/ 342 w 1120"/>
                <a:gd name="T5" fmla="*/ 42 h 1142"/>
                <a:gd name="T6" fmla="*/ 246 w 1120"/>
                <a:gd name="T7" fmla="*/ 96 h 1142"/>
                <a:gd name="T8" fmla="*/ 162 w 1120"/>
                <a:gd name="T9" fmla="*/ 168 h 1142"/>
                <a:gd name="T10" fmla="*/ 90 w 1120"/>
                <a:gd name="T11" fmla="*/ 251 h 1142"/>
                <a:gd name="T12" fmla="*/ 42 w 1120"/>
                <a:gd name="T13" fmla="*/ 347 h 1142"/>
                <a:gd name="T14" fmla="*/ 6 w 1120"/>
                <a:gd name="T15" fmla="*/ 454 h 1142"/>
                <a:gd name="T16" fmla="*/ 0 w 1120"/>
                <a:gd name="T17" fmla="*/ 568 h 1142"/>
                <a:gd name="T18" fmla="*/ 6 w 1120"/>
                <a:gd name="T19" fmla="*/ 681 h 1142"/>
                <a:gd name="T20" fmla="*/ 42 w 1120"/>
                <a:gd name="T21" fmla="*/ 789 h 1142"/>
                <a:gd name="T22" fmla="*/ 90 w 1120"/>
                <a:gd name="T23" fmla="*/ 885 h 1142"/>
                <a:gd name="T24" fmla="*/ 162 w 1120"/>
                <a:gd name="T25" fmla="*/ 974 h 1142"/>
                <a:gd name="T26" fmla="*/ 246 w 1120"/>
                <a:gd name="T27" fmla="*/ 1040 h 1142"/>
                <a:gd name="T28" fmla="*/ 342 w 1120"/>
                <a:gd name="T29" fmla="*/ 1094 h 1142"/>
                <a:gd name="T30" fmla="*/ 443 w 1120"/>
                <a:gd name="T31" fmla="*/ 1130 h 1142"/>
                <a:gd name="T32" fmla="*/ 527 w 1120"/>
                <a:gd name="T33" fmla="*/ 1136 h 1142"/>
                <a:gd name="T34" fmla="*/ 587 w 1120"/>
                <a:gd name="T35" fmla="*/ 1136 h 1142"/>
                <a:gd name="T36" fmla="*/ 671 w 1120"/>
                <a:gd name="T37" fmla="*/ 1130 h 1142"/>
                <a:gd name="T38" fmla="*/ 773 w 1120"/>
                <a:gd name="T39" fmla="*/ 1094 h 1142"/>
                <a:gd name="T40" fmla="*/ 868 w 1120"/>
                <a:gd name="T41" fmla="*/ 1040 h 1142"/>
                <a:gd name="T42" fmla="*/ 952 w 1120"/>
                <a:gd name="T43" fmla="*/ 974 h 1142"/>
                <a:gd name="T44" fmla="*/ 1024 w 1120"/>
                <a:gd name="T45" fmla="*/ 885 h 1142"/>
                <a:gd name="T46" fmla="*/ 1072 w 1120"/>
                <a:gd name="T47" fmla="*/ 789 h 1142"/>
                <a:gd name="T48" fmla="*/ 1108 w 1120"/>
                <a:gd name="T49" fmla="*/ 681 h 1142"/>
                <a:gd name="T50" fmla="*/ 1120 w 1120"/>
                <a:gd name="T51" fmla="*/ 568 h 1142"/>
                <a:gd name="T52" fmla="*/ 1108 w 1120"/>
                <a:gd name="T53" fmla="*/ 454 h 1142"/>
                <a:gd name="T54" fmla="*/ 1072 w 1120"/>
                <a:gd name="T55" fmla="*/ 347 h 1142"/>
                <a:gd name="T56" fmla="*/ 1024 w 1120"/>
                <a:gd name="T57" fmla="*/ 251 h 1142"/>
                <a:gd name="T58" fmla="*/ 952 w 1120"/>
                <a:gd name="T59" fmla="*/ 168 h 1142"/>
                <a:gd name="T60" fmla="*/ 868 w 1120"/>
                <a:gd name="T61" fmla="*/ 96 h 1142"/>
                <a:gd name="T62" fmla="*/ 773 w 1120"/>
                <a:gd name="T63" fmla="*/ 42 h 1142"/>
                <a:gd name="T64" fmla="*/ 671 w 1120"/>
                <a:gd name="T65" fmla="*/ 6 h 1142"/>
                <a:gd name="T66" fmla="*/ 587 w 1120"/>
                <a:gd name="T67" fmla="*/ 0 h 1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0"/>
                <a:gd name="T103" fmla="*/ 0 h 1142"/>
                <a:gd name="T104" fmla="*/ 1120 w 1120"/>
                <a:gd name="T105" fmla="*/ 1142 h 1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0" h="1142">
                  <a:moveTo>
                    <a:pt x="557" y="0"/>
                  </a:moveTo>
                  <a:lnTo>
                    <a:pt x="527" y="0"/>
                  </a:lnTo>
                  <a:lnTo>
                    <a:pt x="497" y="0"/>
                  </a:lnTo>
                  <a:lnTo>
                    <a:pt x="443" y="6"/>
                  </a:lnTo>
                  <a:lnTo>
                    <a:pt x="389" y="24"/>
                  </a:lnTo>
                  <a:lnTo>
                    <a:pt x="342" y="42"/>
                  </a:lnTo>
                  <a:lnTo>
                    <a:pt x="288" y="66"/>
                  </a:lnTo>
                  <a:lnTo>
                    <a:pt x="246" y="96"/>
                  </a:lnTo>
                  <a:lnTo>
                    <a:pt x="204" y="126"/>
                  </a:lnTo>
                  <a:lnTo>
                    <a:pt x="162" y="168"/>
                  </a:lnTo>
                  <a:lnTo>
                    <a:pt x="126" y="203"/>
                  </a:lnTo>
                  <a:lnTo>
                    <a:pt x="90" y="251"/>
                  </a:lnTo>
                  <a:lnTo>
                    <a:pt x="66" y="299"/>
                  </a:lnTo>
                  <a:lnTo>
                    <a:pt x="42" y="347"/>
                  </a:lnTo>
                  <a:lnTo>
                    <a:pt x="24" y="401"/>
                  </a:lnTo>
                  <a:lnTo>
                    <a:pt x="6" y="454"/>
                  </a:lnTo>
                  <a:lnTo>
                    <a:pt x="0" y="508"/>
                  </a:lnTo>
                  <a:lnTo>
                    <a:pt x="0" y="568"/>
                  </a:lnTo>
                  <a:lnTo>
                    <a:pt x="0" y="628"/>
                  </a:lnTo>
                  <a:lnTo>
                    <a:pt x="6" y="681"/>
                  </a:lnTo>
                  <a:lnTo>
                    <a:pt x="24" y="735"/>
                  </a:lnTo>
                  <a:lnTo>
                    <a:pt x="42" y="789"/>
                  </a:lnTo>
                  <a:lnTo>
                    <a:pt x="66" y="843"/>
                  </a:lnTo>
                  <a:lnTo>
                    <a:pt x="90" y="885"/>
                  </a:lnTo>
                  <a:lnTo>
                    <a:pt x="126" y="932"/>
                  </a:lnTo>
                  <a:lnTo>
                    <a:pt x="162" y="974"/>
                  </a:lnTo>
                  <a:lnTo>
                    <a:pt x="204" y="1010"/>
                  </a:lnTo>
                  <a:lnTo>
                    <a:pt x="246" y="1040"/>
                  </a:lnTo>
                  <a:lnTo>
                    <a:pt x="288" y="1070"/>
                  </a:lnTo>
                  <a:lnTo>
                    <a:pt x="342" y="1094"/>
                  </a:lnTo>
                  <a:lnTo>
                    <a:pt x="389" y="1112"/>
                  </a:lnTo>
                  <a:lnTo>
                    <a:pt x="443" y="1130"/>
                  </a:lnTo>
                  <a:lnTo>
                    <a:pt x="497" y="1136"/>
                  </a:lnTo>
                  <a:lnTo>
                    <a:pt x="527" y="1136"/>
                  </a:lnTo>
                  <a:lnTo>
                    <a:pt x="557" y="1142"/>
                  </a:lnTo>
                  <a:lnTo>
                    <a:pt x="587" y="1136"/>
                  </a:lnTo>
                  <a:lnTo>
                    <a:pt x="617" y="1136"/>
                  </a:lnTo>
                  <a:lnTo>
                    <a:pt x="671" y="1130"/>
                  </a:lnTo>
                  <a:lnTo>
                    <a:pt x="725" y="1112"/>
                  </a:lnTo>
                  <a:lnTo>
                    <a:pt x="773" y="1094"/>
                  </a:lnTo>
                  <a:lnTo>
                    <a:pt x="826" y="1070"/>
                  </a:lnTo>
                  <a:lnTo>
                    <a:pt x="868" y="1040"/>
                  </a:lnTo>
                  <a:lnTo>
                    <a:pt x="916" y="1010"/>
                  </a:lnTo>
                  <a:lnTo>
                    <a:pt x="952" y="974"/>
                  </a:lnTo>
                  <a:lnTo>
                    <a:pt x="988" y="932"/>
                  </a:lnTo>
                  <a:lnTo>
                    <a:pt x="1024" y="885"/>
                  </a:lnTo>
                  <a:lnTo>
                    <a:pt x="1048" y="843"/>
                  </a:lnTo>
                  <a:lnTo>
                    <a:pt x="1072" y="789"/>
                  </a:lnTo>
                  <a:lnTo>
                    <a:pt x="1090" y="735"/>
                  </a:lnTo>
                  <a:lnTo>
                    <a:pt x="1108" y="681"/>
                  </a:lnTo>
                  <a:lnTo>
                    <a:pt x="1114" y="628"/>
                  </a:lnTo>
                  <a:lnTo>
                    <a:pt x="1120" y="568"/>
                  </a:lnTo>
                  <a:lnTo>
                    <a:pt x="1114" y="508"/>
                  </a:lnTo>
                  <a:lnTo>
                    <a:pt x="1108" y="454"/>
                  </a:lnTo>
                  <a:lnTo>
                    <a:pt x="1090" y="401"/>
                  </a:lnTo>
                  <a:lnTo>
                    <a:pt x="1072" y="347"/>
                  </a:lnTo>
                  <a:lnTo>
                    <a:pt x="1048" y="299"/>
                  </a:lnTo>
                  <a:lnTo>
                    <a:pt x="1024" y="251"/>
                  </a:lnTo>
                  <a:lnTo>
                    <a:pt x="988" y="203"/>
                  </a:lnTo>
                  <a:lnTo>
                    <a:pt x="952" y="168"/>
                  </a:lnTo>
                  <a:lnTo>
                    <a:pt x="916" y="126"/>
                  </a:lnTo>
                  <a:lnTo>
                    <a:pt x="868" y="96"/>
                  </a:lnTo>
                  <a:lnTo>
                    <a:pt x="826" y="66"/>
                  </a:lnTo>
                  <a:lnTo>
                    <a:pt x="773" y="42"/>
                  </a:lnTo>
                  <a:lnTo>
                    <a:pt x="725" y="24"/>
                  </a:lnTo>
                  <a:lnTo>
                    <a:pt x="671" y="6"/>
                  </a:lnTo>
                  <a:lnTo>
                    <a:pt x="617" y="0"/>
                  </a:lnTo>
                  <a:lnTo>
                    <a:pt x="587" y="0"/>
                  </a:lnTo>
                  <a:lnTo>
                    <a:pt x="557" y="0"/>
                  </a:lnTo>
                </a:path>
              </a:pathLst>
            </a:cu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1108" y="18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外层耐候性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1748" y="263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内层反光性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1928" y="586"/>
              <a:ext cx="5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内层阻隔紫外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377" y="1327"/>
              <a:ext cx="7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整体耐局放可靠性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79" name="Rectangle 37"/>
            <p:cNvSpPr>
              <a:spLocks noChangeArrowheads="1"/>
            </p:cNvSpPr>
            <p:nvPr/>
          </p:nvSpPr>
          <p:spPr bwMode="auto">
            <a:xfrm>
              <a:off x="593" y="1070"/>
              <a:ext cx="1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成本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80" name="Rectangle 38"/>
            <p:cNvSpPr>
              <a:spLocks noChangeArrowheads="1"/>
            </p:cNvSpPr>
            <p:nvPr/>
          </p:nvSpPr>
          <p:spPr bwMode="auto">
            <a:xfrm>
              <a:off x="527" y="167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外层耐紫外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0" y="657"/>
              <a:ext cx="67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整体水汽阻隔性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1359" y="1374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整体散热性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83" name="Rectangle 41"/>
            <p:cNvSpPr>
              <a:spLocks noChangeArrowheads="1"/>
            </p:cNvSpPr>
            <p:nvPr/>
          </p:nvSpPr>
          <p:spPr bwMode="auto">
            <a:xfrm>
              <a:off x="1832" y="1052"/>
              <a:ext cx="5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内层热稳定性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84" name="Freeform 42"/>
            <p:cNvSpPr>
              <a:spLocks/>
            </p:cNvSpPr>
            <p:nvPr/>
          </p:nvSpPr>
          <p:spPr bwMode="auto">
            <a:xfrm>
              <a:off x="802" y="209"/>
              <a:ext cx="1060" cy="1088"/>
            </a:xfrm>
            <a:custGeom>
              <a:avLst/>
              <a:gdLst>
                <a:gd name="T0" fmla="*/ 527 w 1060"/>
                <a:gd name="T1" fmla="*/ 0 h 1088"/>
                <a:gd name="T2" fmla="*/ 186 w 1060"/>
                <a:gd name="T3" fmla="*/ 114 h 1088"/>
                <a:gd name="T4" fmla="*/ 0 w 1060"/>
                <a:gd name="T5" fmla="*/ 448 h 1088"/>
                <a:gd name="T6" fmla="*/ 72 w 1060"/>
                <a:gd name="T7" fmla="*/ 867 h 1088"/>
                <a:gd name="T8" fmla="*/ 312 w 1060"/>
                <a:gd name="T9" fmla="*/ 1070 h 1088"/>
                <a:gd name="T10" fmla="*/ 701 w 1060"/>
                <a:gd name="T11" fmla="*/ 1088 h 1088"/>
                <a:gd name="T12" fmla="*/ 982 w 1060"/>
                <a:gd name="T13" fmla="*/ 861 h 1088"/>
                <a:gd name="T14" fmla="*/ 1060 w 1060"/>
                <a:gd name="T15" fmla="*/ 436 h 1088"/>
                <a:gd name="T16" fmla="*/ 880 w 1060"/>
                <a:gd name="T17" fmla="*/ 138 h 1088"/>
                <a:gd name="T18" fmla="*/ 527 w 1060"/>
                <a:gd name="T19" fmla="*/ 0 h 10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0"/>
                <a:gd name="T31" fmla="*/ 0 h 1088"/>
                <a:gd name="T32" fmla="*/ 1060 w 1060"/>
                <a:gd name="T33" fmla="*/ 1088 h 10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0" h="1088">
                  <a:moveTo>
                    <a:pt x="527" y="0"/>
                  </a:moveTo>
                  <a:lnTo>
                    <a:pt x="186" y="114"/>
                  </a:lnTo>
                  <a:lnTo>
                    <a:pt x="0" y="448"/>
                  </a:lnTo>
                  <a:lnTo>
                    <a:pt x="72" y="867"/>
                  </a:lnTo>
                  <a:lnTo>
                    <a:pt x="312" y="1070"/>
                  </a:lnTo>
                  <a:lnTo>
                    <a:pt x="701" y="1088"/>
                  </a:lnTo>
                  <a:lnTo>
                    <a:pt x="982" y="861"/>
                  </a:lnTo>
                  <a:lnTo>
                    <a:pt x="1060" y="436"/>
                  </a:lnTo>
                  <a:lnTo>
                    <a:pt x="880" y="13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85" name="Freeform 43"/>
            <p:cNvSpPr>
              <a:spLocks/>
            </p:cNvSpPr>
            <p:nvPr/>
          </p:nvSpPr>
          <p:spPr bwMode="auto">
            <a:xfrm>
              <a:off x="802" y="209"/>
              <a:ext cx="1060" cy="1088"/>
            </a:xfrm>
            <a:custGeom>
              <a:avLst/>
              <a:gdLst>
                <a:gd name="T0" fmla="*/ 527 w 1060"/>
                <a:gd name="T1" fmla="*/ 0 h 1088"/>
                <a:gd name="T2" fmla="*/ 186 w 1060"/>
                <a:gd name="T3" fmla="*/ 114 h 1088"/>
                <a:gd name="T4" fmla="*/ 0 w 1060"/>
                <a:gd name="T5" fmla="*/ 448 h 1088"/>
                <a:gd name="T6" fmla="*/ 72 w 1060"/>
                <a:gd name="T7" fmla="*/ 867 h 1088"/>
                <a:gd name="T8" fmla="*/ 312 w 1060"/>
                <a:gd name="T9" fmla="*/ 1070 h 1088"/>
                <a:gd name="T10" fmla="*/ 701 w 1060"/>
                <a:gd name="T11" fmla="*/ 1088 h 1088"/>
                <a:gd name="T12" fmla="*/ 982 w 1060"/>
                <a:gd name="T13" fmla="*/ 861 h 1088"/>
                <a:gd name="T14" fmla="*/ 1060 w 1060"/>
                <a:gd name="T15" fmla="*/ 436 h 1088"/>
                <a:gd name="T16" fmla="*/ 880 w 1060"/>
                <a:gd name="T17" fmla="*/ 138 h 1088"/>
                <a:gd name="T18" fmla="*/ 527 w 1060"/>
                <a:gd name="T19" fmla="*/ 0 h 10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0"/>
                <a:gd name="T31" fmla="*/ 0 h 1088"/>
                <a:gd name="T32" fmla="*/ 1060 w 1060"/>
                <a:gd name="T33" fmla="*/ 1088 h 10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0" h="1088">
                  <a:moveTo>
                    <a:pt x="527" y="0"/>
                  </a:moveTo>
                  <a:lnTo>
                    <a:pt x="186" y="114"/>
                  </a:lnTo>
                  <a:lnTo>
                    <a:pt x="0" y="448"/>
                  </a:lnTo>
                  <a:lnTo>
                    <a:pt x="72" y="867"/>
                  </a:lnTo>
                  <a:lnTo>
                    <a:pt x="312" y="1070"/>
                  </a:lnTo>
                  <a:lnTo>
                    <a:pt x="701" y="1088"/>
                  </a:lnTo>
                  <a:lnTo>
                    <a:pt x="982" y="861"/>
                  </a:lnTo>
                  <a:lnTo>
                    <a:pt x="1060" y="436"/>
                  </a:lnTo>
                  <a:lnTo>
                    <a:pt x="880" y="138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2691476" y="4149729"/>
            <a:ext cx="4447381" cy="2381251"/>
            <a:chOff x="1791" y="2614"/>
            <a:chExt cx="2586" cy="1500"/>
          </a:xfrm>
        </p:grpSpPr>
        <p:sp>
          <p:nvSpPr>
            <p:cNvPr id="10258" name="AutoShape 60"/>
            <p:cNvSpPr>
              <a:spLocks noChangeAspect="1" noChangeArrowheads="1" noTextEdit="1"/>
            </p:cNvSpPr>
            <p:nvPr/>
          </p:nvSpPr>
          <p:spPr bwMode="auto">
            <a:xfrm>
              <a:off x="1863" y="2614"/>
              <a:ext cx="2514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59" name="Freeform 61"/>
            <p:cNvSpPr>
              <a:spLocks/>
            </p:cNvSpPr>
            <p:nvPr/>
          </p:nvSpPr>
          <p:spPr bwMode="auto">
            <a:xfrm>
              <a:off x="2551" y="2811"/>
              <a:ext cx="1120" cy="1142"/>
            </a:xfrm>
            <a:custGeom>
              <a:avLst/>
              <a:gdLst>
                <a:gd name="T0" fmla="*/ 527 w 1120"/>
                <a:gd name="T1" fmla="*/ 0 h 1142"/>
                <a:gd name="T2" fmla="*/ 443 w 1120"/>
                <a:gd name="T3" fmla="*/ 6 h 1142"/>
                <a:gd name="T4" fmla="*/ 342 w 1120"/>
                <a:gd name="T5" fmla="*/ 42 h 1142"/>
                <a:gd name="T6" fmla="*/ 246 w 1120"/>
                <a:gd name="T7" fmla="*/ 96 h 1142"/>
                <a:gd name="T8" fmla="*/ 162 w 1120"/>
                <a:gd name="T9" fmla="*/ 168 h 1142"/>
                <a:gd name="T10" fmla="*/ 90 w 1120"/>
                <a:gd name="T11" fmla="*/ 251 h 1142"/>
                <a:gd name="T12" fmla="*/ 42 w 1120"/>
                <a:gd name="T13" fmla="*/ 347 h 1142"/>
                <a:gd name="T14" fmla="*/ 6 w 1120"/>
                <a:gd name="T15" fmla="*/ 454 h 1142"/>
                <a:gd name="T16" fmla="*/ 0 w 1120"/>
                <a:gd name="T17" fmla="*/ 568 h 1142"/>
                <a:gd name="T18" fmla="*/ 6 w 1120"/>
                <a:gd name="T19" fmla="*/ 681 h 1142"/>
                <a:gd name="T20" fmla="*/ 42 w 1120"/>
                <a:gd name="T21" fmla="*/ 789 h 1142"/>
                <a:gd name="T22" fmla="*/ 90 w 1120"/>
                <a:gd name="T23" fmla="*/ 885 h 1142"/>
                <a:gd name="T24" fmla="*/ 162 w 1120"/>
                <a:gd name="T25" fmla="*/ 974 h 1142"/>
                <a:gd name="T26" fmla="*/ 246 w 1120"/>
                <a:gd name="T27" fmla="*/ 1040 h 1142"/>
                <a:gd name="T28" fmla="*/ 342 w 1120"/>
                <a:gd name="T29" fmla="*/ 1094 h 1142"/>
                <a:gd name="T30" fmla="*/ 443 w 1120"/>
                <a:gd name="T31" fmla="*/ 1130 h 1142"/>
                <a:gd name="T32" fmla="*/ 527 w 1120"/>
                <a:gd name="T33" fmla="*/ 1136 h 1142"/>
                <a:gd name="T34" fmla="*/ 587 w 1120"/>
                <a:gd name="T35" fmla="*/ 1136 h 1142"/>
                <a:gd name="T36" fmla="*/ 671 w 1120"/>
                <a:gd name="T37" fmla="*/ 1130 h 1142"/>
                <a:gd name="T38" fmla="*/ 773 w 1120"/>
                <a:gd name="T39" fmla="*/ 1094 h 1142"/>
                <a:gd name="T40" fmla="*/ 868 w 1120"/>
                <a:gd name="T41" fmla="*/ 1040 h 1142"/>
                <a:gd name="T42" fmla="*/ 952 w 1120"/>
                <a:gd name="T43" fmla="*/ 974 h 1142"/>
                <a:gd name="T44" fmla="*/ 1024 w 1120"/>
                <a:gd name="T45" fmla="*/ 885 h 1142"/>
                <a:gd name="T46" fmla="*/ 1072 w 1120"/>
                <a:gd name="T47" fmla="*/ 789 h 1142"/>
                <a:gd name="T48" fmla="*/ 1108 w 1120"/>
                <a:gd name="T49" fmla="*/ 681 h 1142"/>
                <a:gd name="T50" fmla="*/ 1120 w 1120"/>
                <a:gd name="T51" fmla="*/ 568 h 1142"/>
                <a:gd name="T52" fmla="*/ 1108 w 1120"/>
                <a:gd name="T53" fmla="*/ 454 h 1142"/>
                <a:gd name="T54" fmla="*/ 1072 w 1120"/>
                <a:gd name="T55" fmla="*/ 347 h 1142"/>
                <a:gd name="T56" fmla="*/ 1024 w 1120"/>
                <a:gd name="T57" fmla="*/ 251 h 1142"/>
                <a:gd name="T58" fmla="*/ 952 w 1120"/>
                <a:gd name="T59" fmla="*/ 168 h 1142"/>
                <a:gd name="T60" fmla="*/ 868 w 1120"/>
                <a:gd name="T61" fmla="*/ 96 h 1142"/>
                <a:gd name="T62" fmla="*/ 773 w 1120"/>
                <a:gd name="T63" fmla="*/ 42 h 1142"/>
                <a:gd name="T64" fmla="*/ 671 w 1120"/>
                <a:gd name="T65" fmla="*/ 6 h 1142"/>
                <a:gd name="T66" fmla="*/ 587 w 1120"/>
                <a:gd name="T67" fmla="*/ 0 h 1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0"/>
                <a:gd name="T103" fmla="*/ 0 h 1142"/>
                <a:gd name="T104" fmla="*/ 1120 w 1120"/>
                <a:gd name="T105" fmla="*/ 1142 h 1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0" h="1142">
                  <a:moveTo>
                    <a:pt x="557" y="0"/>
                  </a:moveTo>
                  <a:lnTo>
                    <a:pt x="527" y="0"/>
                  </a:lnTo>
                  <a:lnTo>
                    <a:pt x="497" y="0"/>
                  </a:lnTo>
                  <a:lnTo>
                    <a:pt x="443" y="6"/>
                  </a:lnTo>
                  <a:lnTo>
                    <a:pt x="389" y="24"/>
                  </a:lnTo>
                  <a:lnTo>
                    <a:pt x="342" y="42"/>
                  </a:lnTo>
                  <a:lnTo>
                    <a:pt x="288" y="66"/>
                  </a:lnTo>
                  <a:lnTo>
                    <a:pt x="246" y="96"/>
                  </a:lnTo>
                  <a:lnTo>
                    <a:pt x="204" y="126"/>
                  </a:lnTo>
                  <a:lnTo>
                    <a:pt x="162" y="168"/>
                  </a:lnTo>
                  <a:lnTo>
                    <a:pt x="126" y="203"/>
                  </a:lnTo>
                  <a:lnTo>
                    <a:pt x="90" y="251"/>
                  </a:lnTo>
                  <a:lnTo>
                    <a:pt x="66" y="299"/>
                  </a:lnTo>
                  <a:lnTo>
                    <a:pt x="42" y="347"/>
                  </a:lnTo>
                  <a:lnTo>
                    <a:pt x="24" y="401"/>
                  </a:lnTo>
                  <a:lnTo>
                    <a:pt x="6" y="454"/>
                  </a:lnTo>
                  <a:lnTo>
                    <a:pt x="0" y="508"/>
                  </a:lnTo>
                  <a:lnTo>
                    <a:pt x="0" y="568"/>
                  </a:lnTo>
                  <a:lnTo>
                    <a:pt x="0" y="628"/>
                  </a:lnTo>
                  <a:lnTo>
                    <a:pt x="6" y="681"/>
                  </a:lnTo>
                  <a:lnTo>
                    <a:pt x="24" y="735"/>
                  </a:lnTo>
                  <a:lnTo>
                    <a:pt x="42" y="789"/>
                  </a:lnTo>
                  <a:lnTo>
                    <a:pt x="66" y="843"/>
                  </a:lnTo>
                  <a:lnTo>
                    <a:pt x="90" y="885"/>
                  </a:lnTo>
                  <a:lnTo>
                    <a:pt x="126" y="932"/>
                  </a:lnTo>
                  <a:lnTo>
                    <a:pt x="162" y="974"/>
                  </a:lnTo>
                  <a:lnTo>
                    <a:pt x="204" y="1010"/>
                  </a:lnTo>
                  <a:lnTo>
                    <a:pt x="246" y="1040"/>
                  </a:lnTo>
                  <a:lnTo>
                    <a:pt x="288" y="1070"/>
                  </a:lnTo>
                  <a:lnTo>
                    <a:pt x="342" y="1094"/>
                  </a:lnTo>
                  <a:lnTo>
                    <a:pt x="389" y="1112"/>
                  </a:lnTo>
                  <a:lnTo>
                    <a:pt x="443" y="1130"/>
                  </a:lnTo>
                  <a:lnTo>
                    <a:pt x="497" y="1136"/>
                  </a:lnTo>
                  <a:lnTo>
                    <a:pt x="527" y="1136"/>
                  </a:lnTo>
                  <a:lnTo>
                    <a:pt x="557" y="1142"/>
                  </a:lnTo>
                  <a:lnTo>
                    <a:pt x="587" y="1136"/>
                  </a:lnTo>
                  <a:lnTo>
                    <a:pt x="617" y="1136"/>
                  </a:lnTo>
                  <a:lnTo>
                    <a:pt x="671" y="1130"/>
                  </a:lnTo>
                  <a:lnTo>
                    <a:pt x="725" y="1112"/>
                  </a:lnTo>
                  <a:lnTo>
                    <a:pt x="773" y="1094"/>
                  </a:lnTo>
                  <a:lnTo>
                    <a:pt x="826" y="1070"/>
                  </a:lnTo>
                  <a:lnTo>
                    <a:pt x="868" y="1040"/>
                  </a:lnTo>
                  <a:lnTo>
                    <a:pt x="916" y="1010"/>
                  </a:lnTo>
                  <a:lnTo>
                    <a:pt x="952" y="974"/>
                  </a:lnTo>
                  <a:lnTo>
                    <a:pt x="988" y="932"/>
                  </a:lnTo>
                  <a:lnTo>
                    <a:pt x="1024" y="885"/>
                  </a:lnTo>
                  <a:lnTo>
                    <a:pt x="1048" y="843"/>
                  </a:lnTo>
                  <a:lnTo>
                    <a:pt x="1072" y="789"/>
                  </a:lnTo>
                  <a:lnTo>
                    <a:pt x="1090" y="735"/>
                  </a:lnTo>
                  <a:lnTo>
                    <a:pt x="1108" y="681"/>
                  </a:lnTo>
                  <a:lnTo>
                    <a:pt x="1114" y="628"/>
                  </a:lnTo>
                  <a:lnTo>
                    <a:pt x="1120" y="568"/>
                  </a:lnTo>
                  <a:lnTo>
                    <a:pt x="1114" y="508"/>
                  </a:lnTo>
                  <a:lnTo>
                    <a:pt x="1108" y="454"/>
                  </a:lnTo>
                  <a:lnTo>
                    <a:pt x="1090" y="401"/>
                  </a:lnTo>
                  <a:lnTo>
                    <a:pt x="1072" y="347"/>
                  </a:lnTo>
                  <a:lnTo>
                    <a:pt x="1048" y="299"/>
                  </a:lnTo>
                  <a:lnTo>
                    <a:pt x="1024" y="251"/>
                  </a:lnTo>
                  <a:lnTo>
                    <a:pt x="988" y="203"/>
                  </a:lnTo>
                  <a:lnTo>
                    <a:pt x="952" y="168"/>
                  </a:lnTo>
                  <a:lnTo>
                    <a:pt x="916" y="126"/>
                  </a:lnTo>
                  <a:lnTo>
                    <a:pt x="868" y="96"/>
                  </a:lnTo>
                  <a:lnTo>
                    <a:pt x="826" y="66"/>
                  </a:lnTo>
                  <a:lnTo>
                    <a:pt x="773" y="42"/>
                  </a:lnTo>
                  <a:lnTo>
                    <a:pt x="725" y="24"/>
                  </a:lnTo>
                  <a:lnTo>
                    <a:pt x="671" y="6"/>
                  </a:lnTo>
                  <a:lnTo>
                    <a:pt x="617" y="0"/>
                  </a:lnTo>
                  <a:lnTo>
                    <a:pt x="587" y="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60" name="Freeform 62"/>
            <p:cNvSpPr>
              <a:spLocks/>
            </p:cNvSpPr>
            <p:nvPr/>
          </p:nvSpPr>
          <p:spPr bwMode="auto">
            <a:xfrm>
              <a:off x="2551" y="2811"/>
              <a:ext cx="1120" cy="1142"/>
            </a:xfrm>
            <a:custGeom>
              <a:avLst/>
              <a:gdLst>
                <a:gd name="T0" fmla="*/ 527 w 1120"/>
                <a:gd name="T1" fmla="*/ 0 h 1142"/>
                <a:gd name="T2" fmla="*/ 443 w 1120"/>
                <a:gd name="T3" fmla="*/ 6 h 1142"/>
                <a:gd name="T4" fmla="*/ 342 w 1120"/>
                <a:gd name="T5" fmla="*/ 42 h 1142"/>
                <a:gd name="T6" fmla="*/ 246 w 1120"/>
                <a:gd name="T7" fmla="*/ 96 h 1142"/>
                <a:gd name="T8" fmla="*/ 162 w 1120"/>
                <a:gd name="T9" fmla="*/ 168 h 1142"/>
                <a:gd name="T10" fmla="*/ 90 w 1120"/>
                <a:gd name="T11" fmla="*/ 251 h 1142"/>
                <a:gd name="T12" fmla="*/ 42 w 1120"/>
                <a:gd name="T13" fmla="*/ 347 h 1142"/>
                <a:gd name="T14" fmla="*/ 6 w 1120"/>
                <a:gd name="T15" fmla="*/ 454 h 1142"/>
                <a:gd name="T16" fmla="*/ 0 w 1120"/>
                <a:gd name="T17" fmla="*/ 568 h 1142"/>
                <a:gd name="T18" fmla="*/ 6 w 1120"/>
                <a:gd name="T19" fmla="*/ 681 h 1142"/>
                <a:gd name="T20" fmla="*/ 42 w 1120"/>
                <a:gd name="T21" fmla="*/ 789 h 1142"/>
                <a:gd name="T22" fmla="*/ 90 w 1120"/>
                <a:gd name="T23" fmla="*/ 885 h 1142"/>
                <a:gd name="T24" fmla="*/ 162 w 1120"/>
                <a:gd name="T25" fmla="*/ 974 h 1142"/>
                <a:gd name="T26" fmla="*/ 246 w 1120"/>
                <a:gd name="T27" fmla="*/ 1040 h 1142"/>
                <a:gd name="T28" fmla="*/ 342 w 1120"/>
                <a:gd name="T29" fmla="*/ 1094 h 1142"/>
                <a:gd name="T30" fmla="*/ 443 w 1120"/>
                <a:gd name="T31" fmla="*/ 1130 h 1142"/>
                <a:gd name="T32" fmla="*/ 527 w 1120"/>
                <a:gd name="T33" fmla="*/ 1136 h 1142"/>
                <a:gd name="T34" fmla="*/ 587 w 1120"/>
                <a:gd name="T35" fmla="*/ 1136 h 1142"/>
                <a:gd name="T36" fmla="*/ 671 w 1120"/>
                <a:gd name="T37" fmla="*/ 1130 h 1142"/>
                <a:gd name="T38" fmla="*/ 773 w 1120"/>
                <a:gd name="T39" fmla="*/ 1094 h 1142"/>
                <a:gd name="T40" fmla="*/ 868 w 1120"/>
                <a:gd name="T41" fmla="*/ 1040 h 1142"/>
                <a:gd name="T42" fmla="*/ 952 w 1120"/>
                <a:gd name="T43" fmla="*/ 974 h 1142"/>
                <a:gd name="T44" fmla="*/ 1024 w 1120"/>
                <a:gd name="T45" fmla="*/ 885 h 1142"/>
                <a:gd name="T46" fmla="*/ 1072 w 1120"/>
                <a:gd name="T47" fmla="*/ 789 h 1142"/>
                <a:gd name="T48" fmla="*/ 1108 w 1120"/>
                <a:gd name="T49" fmla="*/ 681 h 1142"/>
                <a:gd name="T50" fmla="*/ 1120 w 1120"/>
                <a:gd name="T51" fmla="*/ 568 h 1142"/>
                <a:gd name="T52" fmla="*/ 1108 w 1120"/>
                <a:gd name="T53" fmla="*/ 454 h 1142"/>
                <a:gd name="T54" fmla="*/ 1072 w 1120"/>
                <a:gd name="T55" fmla="*/ 347 h 1142"/>
                <a:gd name="T56" fmla="*/ 1024 w 1120"/>
                <a:gd name="T57" fmla="*/ 251 h 1142"/>
                <a:gd name="T58" fmla="*/ 952 w 1120"/>
                <a:gd name="T59" fmla="*/ 168 h 1142"/>
                <a:gd name="T60" fmla="*/ 868 w 1120"/>
                <a:gd name="T61" fmla="*/ 96 h 1142"/>
                <a:gd name="T62" fmla="*/ 773 w 1120"/>
                <a:gd name="T63" fmla="*/ 42 h 1142"/>
                <a:gd name="T64" fmla="*/ 671 w 1120"/>
                <a:gd name="T65" fmla="*/ 6 h 1142"/>
                <a:gd name="T66" fmla="*/ 587 w 1120"/>
                <a:gd name="T67" fmla="*/ 0 h 1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0"/>
                <a:gd name="T103" fmla="*/ 0 h 1142"/>
                <a:gd name="T104" fmla="*/ 1120 w 1120"/>
                <a:gd name="T105" fmla="*/ 1142 h 11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0" h="1142">
                  <a:moveTo>
                    <a:pt x="557" y="0"/>
                  </a:moveTo>
                  <a:lnTo>
                    <a:pt x="527" y="0"/>
                  </a:lnTo>
                  <a:lnTo>
                    <a:pt x="497" y="0"/>
                  </a:lnTo>
                  <a:lnTo>
                    <a:pt x="443" y="6"/>
                  </a:lnTo>
                  <a:lnTo>
                    <a:pt x="389" y="24"/>
                  </a:lnTo>
                  <a:lnTo>
                    <a:pt x="342" y="42"/>
                  </a:lnTo>
                  <a:lnTo>
                    <a:pt x="288" y="66"/>
                  </a:lnTo>
                  <a:lnTo>
                    <a:pt x="246" y="96"/>
                  </a:lnTo>
                  <a:lnTo>
                    <a:pt x="204" y="126"/>
                  </a:lnTo>
                  <a:lnTo>
                    <a:pt x="162" y="168"/>
                  </a:lnTo>
                  <a:lnTo>
                    <a:pt x="126" y="203"/>
                  </a:lnTo>
                  <a:lnTo>
                    <a:pt x="90" y="251"/>
                  </a:lnTo>
                  <a:lnTo>
                    <a:pt x="66" y="299"/>
                  </a:lnTo>
                  <a:lnTo>
                    <a:pt x="42" y="347"/>
                  </a:lnTo>
                  <a:lnTo>
                    <a:pt x="24" y="401"/>
                  </a:lnTo>
                  <a:lnTo>
                    <a:pt x="6" y="454"/>
                  </a:lnTo>
                  <a:lnTo>
                    <a:pt x="0" y="508"/>
                  </a:lnTo>
                  <a:lnTo>
                    <a:pt x="0" y="568"/>
                  </a:lnTo>
                  <a:lnTo>
                    <a:pt x="0" y="628"/>
                  </a:lnTo>
                  <a:lnTo>
                    <a:pt x="6" y="681"/>
                  </a:lnTo>
                  <a:lnTo>
                    <a:pt x="24" y="735"/>
                  </a:lnTo>
                  <a:lnTo>
                    <a:pt x="42" y="789"/>
                  </a:lnTo>
                  <a:lnTo>
                    <a:pt x="66" y="843"/>
                  </a:lnTo>
                  <a:lnTo>
                    <a:pt x="90" y="885"/>
                  </a:lnTo>
                  <a:lnTo>
                    <a:pt x="126" y="932"/>
                  </a:lnTo>
                  <a:lnTo>
                    <a:pt x="162" y="974"/>
                  </a:lnTo>
                  <a:lnTo>
                    <a:pt x="204" y="1010"/>
                  </a:lnTo>
                  <a:lnTo>
                    <a:pt x="246" y="1040"/>
                  </a:lnTo>
                  <a:lnTo>
                    <a:pt x="288" y="1070"/>
                  </a:lnTo>
                  <a:lnTo>
                    <a:pt x="342" y="1094"/>
                  </a:lnTo>
                  <a:lnTo>
                    <a:pt x="389" y="1112"/>
                  </a:lnTo>
                  <a:lnTo>
                    <a:pt x="443" y="1130"/>
                  </a:lnTo>
                  <a:lnTo>
                    <a:pt x="497" y="1136"/>
                  </a:lnTo>
                  <a:lnTo>
                    <a:pt x="527" y="1136"/>
                  </a:lnTo>
                  <a:lnTo>
                    <a:pt x="557" y="1142"/>
                  </a:lnTo>
                  <a:lnTo>
                    <a:pt x="587" y="1136"/>
                  </a:lnTo>
                  <a:lnTo>
                    <a:pt x="617" y="1136"/>
                  </a:lnTo>
                  <a:lnTo>
                    <a:pt x="671" y="1130"/>
                  </a:lnTo>
                  <a:lnTo>
                    <a:pt x="725" y="1112"/>
                  </a:lnTo>
                  <a:lnTo>
                    <a:pt x="773" y="1094"/>
                  </a:lnTo>
                  <a:lnTo>
                    <a:pt x="826" y="1070"/>
                  </a:lnTo>
                  <a:lnTo>
                    <a:pt x="868" y="1040"/>
                  </a:lnTo>
                  <a:lnTo>
                    <a:pt x="916" y="1010"/>
                  </a:lnTo>
                  <a:lnTo>
                    <a:pt x="952" y="974"/>
                  </a:lnTo>
                  <a:lnTo>
                    <a:pt x="988" y="932"/>
                  </a:lnTo>
                  <a:lnTo>
                    <a:pt x="1024" y="885"/>
                  </a:lnTo>
                  <a:lnTo>
                    <a:pt x="1048" y="843"/>
                  </a:lnTo>
                  <a:lnTo>
                    <a:pt x="1072" y="789"/>
                  </a:lnTo>
                  <a:lnTo>
                    <a:pt x="1090" y="735"/>
                  </a:lnTo>
                  <a:lnTo>
                    <a:pt x="1108" y="681"/>
                  </a:lnTo>
                  <a:lnTo>
                    <a:pt x="1114" y="628"/>
                  </a:lnTo>
                  <a:lnTo>
                    <a:pt x="1120" y="568"/>
                  </a:lnTo>
                  <a:lnTo>
                    <a:pt x="1114" y="508"/>
                  </a:lnTo>
                  <a:lnTo>
                    <a:pt x="1108" y="454"/>
                  </a:lnTo>
                  <a:lnTo>
                    <a:pt x="1090" y="401"/>
                  </a:lnTo>
                  <a:lnTo>
                    <a:pt x="1072" y="347"/>
                  </a:lnTo>
                  <a:lnTo>
                    <a:pt x="1048" y="299"/>
                  </a:lnTo>
                  <a:lnTo>
                    <a:pt x="1024" y="251"/>
                  </a:lnTo>
                  <a:lnTo>
                    <a:pt x="988" y="203"/>
                  </a:lnTo>
                  <a:lnTo>
                    <a:pt x="952" y="168"/>
                  </a:lnTo>
                  <a:lnTo>
                    <a:pt x="916" y="126"/>
                  </a:lnTo>
                  <a:lnTo>
                    <a:pt x="868" y="96"/>
                  </a:lnTo>
                  <a:lnTo>
                    <a:pt x="826" y="66"/>
                  </a:lnTo>
                  <a:lnTo>
                    <a:pt x="773" y="42"/>
                  </a:lnTo>
                  <a:lnTo>
                    <a:pt x="725" y="24"/>
                  </a:lnTo>
                  <a:lnTo>
                    <a:pt x="671" y="6"/>
                  </a:lnTo>
                  <a:lnTo>
                    <a:pt x="617" y="0"/>
                  </a:lnTo>
                  <a:lnTo>
                    <a:pt x="587" y="0"/>
                  </a:lnTo>
                  <a:lnTo>
                    <a:pt x="557" y="0"/>
                  </a:lnTo>
                </a:path>
              </a:pathLst>
            </a:cu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61" name="Rectangle 63"/>
            <p:cNvSpPr>
              <a:spLocks noChangeArrowheads="1"/>
            </p:cNvSpPr>
            <p:nvPr/>
          </p:nvSpPr>
          <p:spPr bwMode="auto">
            <a:xfrm>
              <a:off x="2881" y="2632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外层耐候性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62" name="Rectangle 64"/>
            <p:cNvSpPr>
              <a:spLocks noChangeArrowheads="1"/>
            </p:cNvSpPr>
            <p:nvPr/>
          </p:nvSpPr>
          <p:spPr bwMode="auto">
            <a:xfrm>
              <a:off x="3521" y="2877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内层反光性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63" name="Rectangle 65"/>
            <p:cNvSpPr>
              <a:spLocks noChangeArrowheads="1"/>
            </p:cNvSpPr>
            <p:nvPr/>
          </p:nvSpPr>
          <p:spPr bwMode="auto">
            <a:xfrm>
              <a:off x="3701" y="3200"/>
              <a:ext cx="5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内层阻隔紫外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64" name="Rectangle 66"/>
            <p:cNvSpPr>
              <a:spLocks noChangeArrowheads="1"/>
            </p:cNvSpPr>
            <p:nvPr/>
          </p:nvSpPr>
          <p:spPr bwMode="auto">
            <a:xfrm>
              <a:off x="2150" y="3941"/>
              <a:ext cx="7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整体耐局放可靠性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65" name="Rectangle 67"/>
            <p:cNvSpPr>
              <a:spLocks noChangeArrowheads="1"/>
            </p:cNvSpPr>
            <p:nvPr/>
          </p:nvSpPr>
          <p:spPr bwMode="auto">
            <a:xfrm>
              <a:off x="2366" y="3684"/>
              <a:ext cx="1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成本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66" name="Rectangle 68"/>
            <p:cNvSpPr>
              <a:spLocks noChangeArrowheads="1"/>
            </p:cNvSpPr>
            <p:nvPr/>
          </p:nvSpPr>
          <p:spPr bwMode="auto">
            <a:xfrm>
              <a:off x="2300" y="2781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外层耐紫外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67" name="Rectangle 69"/>
            <p:cNvSpPr>
              <a:spLocks noChangeArrowheads="1"/>
            </p:cNvSpPr>
            <p:nvPr/>
          </p:nvSpPr>
          <p:spPr bwMode="auto">
            <a:xfrm>
              <a:off x="1791" y="3271"/>
              <a:ext cx="67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整体水汽阻隔性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68" name="Rectangle 70"/>
            <p:cNvSpPr>
              <a:spLocks noChangeArrowheads="1"/>
            </p:cNvSpPr>
            <p:nvPr/>
          </p:nvSpPr>
          <p:spPr bwMode="auto">
            <a:xfrm>
              <a:off x="3132" y="3988"/>
              <a:ext cx="4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整体散热性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69" name="Rectangle 71"/>
            <p:cNvSpPr>
              <a:spLocks noChangeArrowheads="1"/>
            </p:cNvSpPr>
            <p:nvPr/>
          </p:nvSpPr>
          <p:spPr bwMode="auto">
            <a:xfrm>
              <a:off x="3605" y="3666"/>
              <a:ext cx="5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zh-CN" altLang="en-US" sz="1300" smtClean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内层热稳定性</a:t>
              </a:r>
              <a:endParaRPr lang="zh-CN" altLang="en-US" sz="2000" smtClean="0">
                <a:solidFill>
                  <a:srgbClr val="000000"/>
                </a:solidFill>
                <a:latin typeface="Arial Black" pitchFamily="34" charset="0"/>
                <a:ea typeface="黑体" pitchFamily="49" charset="-122"/>
              </a:endParaRPr>
            </a:p>
          </p:txBody>
        </p:sp>
        <p:sp>
          <p:nvSpPr>
            <p:cNvPr id="10270" name="Freeform 72"/>
            <p:cNvSpPr>
              <a:spLocks/>
            </p:cNvSpPr>
            <p:nvPr/>
          </p:nvSpPr>
          <p:spPr bwMode="auto">
            <a:xfrm>
              <a:off x="2569" y="2823"/>
              <a:ext cx="796" cy="932"/>
            </a:xfrm>
            <a:custGeom>
              <a:avLst/>
              <a:gdLst>
                <a:gd name="T0" fmla="*/ 533 w 796"/>
                <a:gd name="T1" fmla="*/ 0 h 932"/>
                <a:gd name="T2" fmla="*/ 192 w 796"/>
                <a:gd name="T3" fmla="*/ 114 h 932"/>
                <a:gd name="T4" fmla="*/ 0 w 796"/>
                <a:gd name="T5" fmla="*/ 502 h 932"/>
                <a:gd name="T6" fmla="*/ 78 w 796"/>
                <a:gd name="T7" fmla="*/ 867 h 932"/>
                <a:gd name="T8" fmla="*/ 371 w 796"/>
                <a:gd name="T9" fmla="*/ 932 h 932"/>
                <a:gd name="T10" fmla="*/ 689 w 796"/>
                <a:gd name="T11" fmla="*/ 932 h 932"/>
                <a:gd name="T12" fmla="*/ 784 w 796"/>
                <a:gd name="T13" fmla="*/ 646 h 932"/>
                <a:gd name="T14" fmla="*/ 778 w 796"/>
                <a:gd name="T15" fmla="*/ 652 h 932"/>
                <a:gd name="T16" fmla="*/ 725 w 796"/>
                <a:gd name="T17" fmla="*/ 442 h 932"/>
                <a:gd name="T18" fmla="*/ 796 w 796"/>
                <a:gd name="T19" fmla="*/ 179 h 932"/>
                <a:gd name="T20" fmla="*/ 533 w 796"/>
                <a:gd name="T21" fmla="*/ 0 h 9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6"/>
                <a:gd name="T34" fmla="*/ 0 h 932"/>
                <a:gd name="T35" fmla="*/ 796 w 796"/>
                <a:gd name="T36" fmla="*/ 932 h 9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6" h="932">
                  <a:moveTo>
                    <a:pt x="533" y="0"/>
                  </a:moveTo>
                  <a:lnTo>
                    <a:pt x="192" y="114"/>
                  </a:lnTo>
                  <a:lnTo>
                    <a:pt x="0" y="502"/>
                  </a:lnTo>
                  <a:lnTo>
                    <a:pt x="78" y="867"/>
                  </a:lnTo>
                  <a:lnTo>
                    <a:pt x="371" y="932"/>
                  </a:lnTo>
                  <a:lnTo>
                    <a:pt x="689" y="932"/>
                  </a:lnTo>
                  <a:lnTo>
                    <a:pt x="784" y="646"/>
                  </a:lnTo>
                  <a:lnTo>
                    <a:pt x="778" y="652"/>
                  </a:lnTo>
                  <a:lnTo>
                    <a:pt x="725" y="442"/>
                  </a:lnTo>
                  <a:lnTo>
                    <a:pt x="796" y="179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0271" name="Freeform 73"/>
            <p:cNvSpPr>
              <a:spLocks/>
            </p:cNvSpPr>
            <p:nvPr/>
          </p:nvSpPr>
          <p:spPr bwMode="auto">
            <a:xfrm>
              <a:off x="2569" y="2823"/>
              <a:ext cx="796" cy="932"/>
            </a:xfrm>
            <a:custGeom>
              <a:avLst/>
              <a:gdLst>
                <a:gd name="T0" fmla="*/ 533 w 796"/>
                <a:gd name="T1" fmla="*/ 0 h 932"/>
                <a:gd name="T2" fmla="*/ 192 w 796"/>
                <a:gd name="T3" fmla="*/ 114 h 932"/>
                <a:gd name="T4" fmla="*/ 0 w 796"/>
                <a:gd name="T5" fmla="*/ 502 h 932"/>
                <a:gd name="T6" fmla="*/ 78 w 796"/>
                <a:gd name="T7" fmla="*/ 867 h 932"/>
                <a:gd name="T8" fmla="*/ 371 w 796"/>
                <a:gd name="T9" fmla="*/ 932 h 932"/>
                <a:gd name="T10" fmla="*/ 689 w 796"/>
                <a:gd name="T11" fmla="*/ 932 h 932"/>
                <a:gd name="T12" fmla="*/ 784 w 796"/>
                <a:gd name="T13" fmla="*/ 646 h 932"/>
                <a:gd name="T14" fmla="*/ 778 w 796"/>
                <a:gd name="T15" fmla="*/ 652 h 932"/>
                <a:gd name="T16" fmla="*/ 725 w 796"/>
                <a:gd name="T17" fmla="*/ 442 h 932"/>
                <a:gd name="T18" fmla="*/ 796 w 796"/>
                <a:gd name="T19" fmla="*/ 179 h 932"/>
                <a:gd name="T20" fmla="*/ 533 w 796"/>
                <a:gd name="T21" fmla="*/ 0 h 9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6"/>
                <a:gd name="T34" fmla="*/ 0 h 932"/>
                <a:gd name="T35" fmla="*/ 796 w 796"/>
                <a:gd name="T36" fmla="*/ 932 h 9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6" h="932">
                  <a:moveTo>
                    <a:pt x="533" y="0"/>
                  </a:moveTo>
                  <a:lnTo>
                    <a:pt x="192" y="114"/>
                  </a:lnTo>
                  <a:lnTo>
                    <a:pt x="0" y="502"/>
                  </a:lnTo>
                  <a:lnTo>
                    <a:pt x="78" y="867"/>
                  </a:lnTo>
                  <a:lnTo>
                    <a:pt x="371" y="932"/>
                  </a:lnTo>
                  <a:lnTo>
                    <a:pt x="689" y="932"/>
                  </a:lnTo>
                  <a:lnTo>
                    <a:pt x="784" y="646"/>
                  </a:lnTo>
                  <a:lnTo>
                    <a:pt x="778" y="652"/>
                  </a:lnTo>
                  <a:lnTo>
                    <a:pt x="725" y="442"/>
                  </a:lnTo>
                  <a:lnTo>
                    <a:pt x="796" y="179"/>
                  </a:lnTo>
                  <a:lnTo>
                    <a:pt x="533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80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endParaRPr>
            </a:p>
          </p:txBody>
        </p:sp>
      </p:grpSp>
      <p:pic>
        <p:nvPicPr>
          <p:cNvPr id="10257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704" y="44450"/>
            <a:ext cx="170947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1036" y="1928802"/>
            <a:ext cx="563327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基于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LCOE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角度看，对组件高分子材料的新要求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反射率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阻水性能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1500V</a:t>
            </a:r>
          </a:p>
          <a:p>
            <a:pPr algn="l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散热性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能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algn="l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赛伍</a:t>
            </a:r>
            <a:r>
              <a:rPr lang="en-US" altLang="zh-CN" sz="2000" dirty="0" err="1" smtClean="0">
                <a:latin typeface="黑体" pitchFamily="49" charset="-122"/>
                <a:ea typeface="黑体" pitchFamily="49" charset="-122"/>
              </a:rPr>
              <a:t>KPf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plus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702" y="285751"/>
            <a:ext cx="2881298" cy="5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3844" y="1428736"/>
            <a:ext cx="4139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latin typeface="黑体" pitchFamily="49" charset="-122"/>
                <a:ea typeface="黑体" pitchFamily="49" charset="-122"/>
              </a:rPr>
              <a:t>基于</a:t>
            </a:r>
            <a:r>
              <a:rPr lang="en-US" altLang="zh-CN" sz="1800" b="1" dirty="0" smtClean="0">
                <a:latin typeface="黑体" pitchFamily="49" charset="-122"/>
                <a:ea typeface="黑体" pitchFamily="49" charset="-122"/>
              </a:rPr>
              <a:t>LCOE</a:t>
            </a:r>
            <a:r>
              <a:rPr lang="zh-CN" altLang="en-US" sz="1800" b="1" dirty="0" smtClean="0">
                <a:latin typeface="黑体" pitchFamily="49" charset="-122"/>
                <a:ea typeface="黑体" pitchFamily="49" charset="-122"/>
              </a:rPr>
              <a:t>，对组件高分子材料的新要求</a:t>
            </a:r>
            <a:endParaRPr lang="zh-CN" altLang="en-US" sz="1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85"/>
          <p:cNvSpPr txBox="1">
            <a:spLocks noChangeArrowheads="1"/>
          </p:cNvSpPr>
          <p:nvPr/>
        </p:nvSpPr>
        <p:spPr bwMode="auto">
          <a:xfrm>
            <a:off x="452406" y="1785928"/>
            <a:ext cx="8821738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        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（首年发电量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x25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年 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25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年发电衰减损失量）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（一次性采购成本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材料导致的组件制造费用浪费）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84636" y="1928804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400" b="1" dirty="0">
                <a:solidFill>
                  <a:srgbClr val="C00000"/>
                </a:solidFill>
                <a:ea typeface="黑体" pitchFamily="49" charset="-122"/>
              </a:rPr>
              <a:t>材料功效 </a:t>
            </a:r>
            <a:r>
              <a:rPr lang="en-US" altLang="zh-CN" sz="1400" b="1" dirty="0">
                <a:solidFill>
                  <a:srgbClr val="C00000"/>
                </a:solidFill>
                <a:ea typeface="黑体" pitchFamily="49" charset="-122"/>
              </a:rPr>
              <a:t>=</a:t>
            </a:r>
            <a:endParaRPr lang="zh-CN" altLang="en-US" sz="1400" b="1" dirty="0">
              <a:solidFill>
                <a:srgbClr val="C00000"/>
              </a:solidFill>
              <a:ea typeface="黑体" pitchFamily="49" charset="-122"/>
            </a:endParaRPr>
          </a:p>
        </p:txBody>
      </p:sp>
      <p:cxnSp>
        <p:nvCxnSpPr>
          <p:cNvPr id="10" name="直接连接符 5"/>
          <p:cNvCxnSpPr>
            <a:cxnSpLocks noChangeShapeType="1"/>
          </p:cNvCxnSpPr>
          <p:nvPr/>
        </p:nvCxnSpPr>
        <p:spPr bwMode="auto">
          <a:xfrm>
            <a:off x="2809861" y="2071678"/>
            <a:ext cx="4000528" cy="15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</p:cxnSp>
      <p:sp>
        <p:nvSpPr>
          <p:cNvPr id="12" name="矩形 11"/>
          <p:cNvSpPr/>
          <p:nvPr/>
        </p:nvSpPr>
        <p:spPr>
          <a:xfrm>
            <a:off x="1095348" y="2616695"/>
            <a:ext cx="6000792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n-US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多发电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背板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-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内层反射率↗ 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→ 反射率每提高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8%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，即时功率提高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1W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系统电压（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1500V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 ↗ 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→ 系统成本和损耗降低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3%                  </a:t>
            </a:r>
          </a:p>
        </p:txBody>
      </p:sp>
      <p:sp>
        <p:nvSpPr>
          <p:cNvPr id="13" name="矩形 12"/>
          <p:cNvSpPr/>
          <p:nvPr/>
        </p:nvSpPr>
        <p:spPr>
          <a:xfrm>
            <a:off x="1309663" y="2285992"/>
            <a:ext cx="40005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buClr>
                <a:srgbClr val="C00000"/>
              </a:buClr>
            </a:pPr>
            <a:r>
              <a:rPr lang="en-US" altLang="zh-CN" sz="1800" dirty="0" smtClean="0">
                <a:latin typeface="黑体" pitchFamily="49" charset="-122"/>
                <a:ea typeface="黑体" pitchFamily="49" charset="-122"/>
              </a:rPr>
              <a:t>+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导致多发电的正面因子</a:t>
            </a:r>
            <a:endParaRPr lang="zh-CN" altLang="en-US" sz="1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2537" y="3742820"/>
            <a:ext cx="8501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延迟发电功率的衰减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】</a:t>
            </a:r>
          </a:p>
        </p:txBody>
      </p:sp>
      <p:sp>
        <p:nvSpPr>
          <p:cNvPr id="15" name="矩形 14"/>
          <p:cNvSpPr/>
          <p:nvPr/>
        </p:nvSpPr>
        <p:spPr>
          <a:xfrm>
            <a:off x="1381100" y="3404264"/>
            <a:ext cx="2857520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+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导致损失的负面因子</a:t>
            </a:r>
            <a:endParaRPr lang="en-US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2538" y="4314322"/>
            <a:ext cx="7500990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水汽阻隔率 ↗  减缓组件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PID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和蜗牛纹 </a:t>
            </a:r>
            <a:endParaRPr lang="en-US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内层热变形↘  → 电池片隐裂</a:t>
            </a:r>
            <a:r>
              <a:rPr lang="en-US" dirty="0" smtClean="0">
                <a:latin typeface="黑体" pitchFamily="49" charset="-122"/>
                <a:ea typeface="黑体" pitchFamily="49" charset="-122"/>
              </a:rPr>
              <a:t>            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减少使用途中的组件报废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】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-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阻燃性 ↗ → 自燃导致组件报废</a:t>
            </a:r>
            <a:endParaRPr lang="en-US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绝缘可靠性↗ → 击穿导致组件报废、尖端放电导致伤人而赔偿</a:t>
            </a:r>
            <a:endParaRPr lang="en-US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一次性采购成本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】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4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- 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价格↘      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702" y="285751"/>
            <a:ext cx="2881298" cy="5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452539" y="4028572"/>
            <a:ext cx="4172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散热性↗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→ 电池片温度下降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℃，功率提高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0.5%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7726" y="467007"/>
            <a:ext cx="639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领跑者项目背板之选择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LCOE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KPf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plus</a:t>
            </a:r>
            <a:endParaRPr lang="zh-CN" altLang="en-US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702" y="285751"/>
            <a:ext cx="2881298" cy="5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523844" y="1428736"/>
            <a:ext cx="506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latin typeface="黑体" pitchFamily="49" charset="-122"/>
                <a:ea typeface="黑体" pitchFamily="49" charset="-122"/>
              </a:rPr>
              <a:t>基于</a:t>
            </a:r>
            <a:r>
              <a:rPr lang="en-US" altLang="zh-CN" sz="1800" b="1" dirty="0" smtClean="0">
                <a:latin typeface="黑体" pitchFamily="49" charset="-122"/>
                <a:ea typeface="黑体" pitchFamily="49" charset="-122"/>
              </a:rPr>
              <a:t>LCOE</a:t>
            </a:r>
            <a:r>
              <a:rPr lang="zh-CN" altLang="en-US" sz="1800" b="1" dirty="0" smtClean="0">
                <a:latin typeface="黑体" pitchFamily="49" charset="-122"/>
                <a:ea typeface="黑体" pitchFamily="49" charset="-122"/>
              </a:rPr>
              <a:t>，对于一个好的背板，应具有的特性：</a:t>
            </a:r>
            <a:endParaRPr lang="zh-CN" altLang="en-US" sz="18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1" name="图示 20"/>
          <p:cNvGraphicFramePr/>
          <p:nvPr/>
        </p:nvGraphicFramePr>
        <p:xfrm>
          <a:off x="309530" y="2428868"/>
          <a:ext cx="66040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燕尾形箭头 22"/>
          <p:cNvSpPr/>
          <p:nvPr/>
        </p:nvSpPr>
        <p:spPr>
          <a:xfrm rot="20725826">
            <a:off x="5024438" y="2714620"/>
            <a:ext cx="785818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燕尾形箭头 23"/>
          <p:cNvSpPr/>
          <p:nvPr/>
        </p:nvSpPr>
        <p:spPr>
          <a:xfrm rot="1288329">
            <a:off x="6562742" y="4417685"/>
            <a:ext cx="785818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爆炸形 2 25"/>
          <p:cNvSpPr/>
          <p:nvPr/>
        </p:nvSpPr>
        <p:spPr>
          <a:xfrm>
            <a:off x="5817096" y="1340769"/>
            <a:ext cx="3528392" cy="237626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9" y="24288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提高组件的发电效率</a:t>
            </a:r>
            <a:endParaRPr lang="zh-CN" altLang="en-US" sz="1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爆炸形 2 26"/>
          <p:cNvSpPr/>
          <p:nvPr/>
        </p:nvSpPr>
        <p:spPr>
          <a:xfrm rot="5400000">
            <a:off x="7430372" y="3103228"/>
            <a:ext cx="2309425" cy="324900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262794" y="443711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延缓或阻止组件功率输出的衰减</a:t>
            </a:r>
            <a:endParaRPr lang="zh-CN" altLang="en-US" sz="1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前凸带形 11"/>
          <p:cNvSpPr>
            <a:spLocks noChangeArrowheads="1"/>
          </p:cNvSpPr>
          <p:nvPr/>
        </p:nvSpPr>
        <p:spPr bwMode="auto">
          <a:xfrm>
            <a:off x="5733786" y="476255"/>
            <a:ext cx="1317360" cy="612775"/>
          </a:xfrm>
          <a:prstGeom prst="ribbon">
            <a:avLst>
              <a:gd name="adj1" fmla="val 16667"/>
              <a:gd name="adj2" fmla="val 50000"/>
            </a:avLst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zh-CN" altLang="en-US" sz="3200" b="1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32825" name="TextBox 64"/>
          <p:cNvSpPr txBox="1">
            <a:spLocks noChangeArrowheads="1"/>
          </p:cNvSpPr>
          <p:nvPr/>
        </p:nvSpPr>
        <p:spPr bwMode="auto">
          <a:xfrm>
            <a:off x="428497" y="467007"/>
            <a:ext cx="9361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l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根据“零深度反射原理”，内层反射率越高，对组件功率贡献越大，对发电量收益贡献就越大。</a:t>
            </a:r>
            <a:endParaRPr lang="zh-CN" altLang="en-US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51"/>
          <p:cNvGrpSpPr>
            <a:grpSpLocks/>
          </p:cNvGrpSpPr>
          <p:nvPr/>
        </p:nvGrpSpPr>
        <p:grpSpPr bwMode="auto">
          <a:xfrm>
            <a:off x="232139" y="857236"/>
            <a:ext cx="4875644" cy="3000395"/>
            <a:chOff x="4498869" y="1250255"/>
            <a:chExt cx="4398009" cy="2849793"/>
          </a:xfrm>
        </p:grpSpPr>
        <p:grpSp>
          <p:nvGrpSpPr>
            <p:cNvPr id="3" name="组合 135"/>
            <p:cNvGrpSpPr>
              <a:grpSpLocks/>
            </p:cNvGrpSpPr>
            <p:nvPr/>
          </p:nvGrpSpPr>
          <p:grpSpPr bwMode="auto">
            <a:xfrm>
              <a:off x="4498869" y="1250255"/>
              <a:ext cx="3673922" cy="2394161"/>
              <a:chOff x="754453" y="1250255"/>
              <a:chExt cx="3673922" cy="2394161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827486" y="3072945"/>
                <a:ext cx="3600889" cy="43336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827486" y="2636406"/>
                <a:ext cx="3600889" cy="43336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827486" y="2061760"/>
                <a:ext cx="3600889" cy="574645"/>
              </a:xfrm>
              <a:prstGeom prst="rect">
                <a:avLst/>
              </a:prstGeom>
              <a:gradFill flip="none"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941800" y="2941190"/>
                <a:ext cx="935152" cy="2158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2165912" y="2941190"/>
                <a:ext cx="935151" cy="2158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3390023" y="2941190"/>
                <a:ext cx="935152" cy="2158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013247" y="2868169"/>
                <a:ext cx="144480" cy="730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00619" y="2868169"/>
                <a:ext cx="144481" cy="730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589579" y="2868169"/>
                <a:ext cx="144481" cy="730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013247" y="3157079"/>
                <a:ext cx="144480" cy="71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00619" y="3157079"/>
                <a:ext cx="144481" cy="71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589579" y="3157079"/>
                <a:ext cx="144481" cy="71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2237358" y="3157079"/>
                <a:ext cx="144481" cy="71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524731" y="3157079"/>
                <a:ext cx="144480" cy="71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813691" y="3157079"/>
                <a:ext cx="144480" cy="71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237358" y="2868169"/>
                <a:ext cx="144481" cy="730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524731" y="2868169"/>
                <a:ext cx="144480" cy="730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2813691" y="2868169"/>
                <a:ext cx="144480" cy="730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3461470" y="3157079"/>
                <a:ext cx="144480" cy="71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3750430" y="3157079"/>
                <a:ext cx="142892" cy="71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4037802" y="3157079"/>
                <a:ext cx="144481" cy="71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3461470" y="2868169"/>
                <a:ext cx="144480" cy="730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750430" y="2868169"/>
                <a:ext cx="142892" cy="730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4037802" y="2868169"/>
                <a:ext cx="144481" cy="730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827486" y="3428527"/>
                <a:ext cx="3600889" cy="21588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2" name="直接连接符 101"/>
              <p:cNvCxnSpPr/>
              <p:nvPr/>
            </p:nvCxnSpPr>
            <p:spPr>
              <a:xfrm flipV="1">
                <a:off x="971967" y="2204628"/>
                <a:ext cx="647779" cy="288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V="1">
                <a:off x="971967" y="2204628"/>
                <a:ext cx="287372" cy="1444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flipV="1">
                <a:off x="1475265" y="2277649"/>
                <a:ext cx="288960" cy="142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V="1">
                <a:off x="2196078" y="2204628"/>
                <a:ext cx="647779" cy="288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V="1">
                <a:off x="2196078" y="2204628"/>
                <a:ext cx="287373" cy="1444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flipV="1">
                <a:off x="2699377" y="2277649"/>
                <a:ext cx="288960" cy="142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flipV="1">
                <a:off x="3348743" y="2204628"/>
                <a:ext cx="647779" cy="288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V="1">
                <a:off x="3348743" y="2204628"/>
                <a:ext cx="287373" cy="1444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V="1">
                <a:off x="3852043" y="2277649"/>
                <a:ext cx="288960" cy="142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箭头连接符 110"/>
              <p:cNvCxnSpPr/>
              <p:nvPr/>
            </p:nvCxnSpPr>
            <p:spPr>
              <a:xfrm>
                <a:off x="1548299" y="1628395"/>
                <a:ext cx="503299" cy="180172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箭头连接符 111"/>
              <p:cNvCxnSpPr/>
              <p:nvPr/>
            </p:nvCxnSpPr>
            <p:spPr>
              <a:xfrm>
                <a:off x="2196078" y="2636406"/>
                <a:ext cx="71447" cy="28891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箭头连接符 112"/>
              <p:cNvCxnSpPr/>
              <p:nvPr/>
            </p:nvCxnSpPr>
            <p:spPr>
              <a:xfrm flipV="1">
                <a:off x="2051598" y="2636406"/>
                <a:ext cx="73034" cy="720688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箭头连接符 113"/>
              <p:cNvCxnSpPr/>
              <p:nvPr/>
            </p:nvCxnSpPr>
            <p:spPr>
              <a:xfrm flipV="1">
                <a:off x="2051598" y="2133194"/>
                <a:ext cx="215926" cy="1296921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箭头连接符 114"/>
              <p:cNvCxnSpPr/>
              <p:nvPr/>
            </p:nvCxnSpPr>
            <p:spPr>
              <a:xfrm>
                <a:off x="2267525" y="2133194"/>
                <a:ext cx="215926" cy="792122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箭头连接符 115"/>
              <p:cNvCxnSpPr/>
              <p:nvPr/>
            </p:nvCxnSpPr>
            <p:spPr>
              <a:xfrm>
                <a:off x="2772411" y="1628395"/>
                <a:ext cx="503298" cy="180172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箭头连接符 116"/>
              <p:cNvCxnSpPr/>
              <p:nvPr/>
            </p:nvCxnSpPr>
            <p:spPr>
              <a:xfrm>
                <a:off x="3420190" y="2636406"/>
                <a:ext cx="71446" cy="28891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箭头连接符 117"/>
              <p:cNvCxnSpPr/>
              <p:nvPr/>
            </p:nvCxnSpPr>
            <p:spPr>
              <a:xfrm flipV="1">
                <a:off x="3275710" y="2636406"/>
                <a:ext cx="73034" cy="720688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箭头连接符 118"/>
              <p:cNvCxnSpPr/>
              <p:nvPr/>
            </p:nvCxnSpPr>
            <p:spPr>
              <a:xfrm flipV="1">
                <a:off x="3275710" y="2133194"/>
                <a:ext cx="215926" cy="1296921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箭头连接符 119"/>
              <p:cNvCxnSpPr/>
              <p:nvPr/>
            </p:nvCxnSpPr>
            <p:spPr>
              <a:xfrm>
                <a:off x="3491636" y="2133194"/>
                <a:ext cx="215926" cy="792122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1" name="Picture 5" descr="C:\Users\Administrator\Desktop\72bOOOPIC7e_2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4453" y="1250255"/>
                <a:ext cx="850652" cy="723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" name="线形标注 1 70"/>
            <p:cNvSpPr/>
            <p:nvPr/>
          </p:nvSpPr>
          <p:spPr>
            <a:xfrm>
              <a:off x="8315684" y="1623637"/>
              <a:ext cx="581193" cy="357172"/>
            </a:xfrm>
            <a:prstGeom prst="borderCallout1">
              <a:avLst>
                <a:gd name="adj1" fmla="val 96353"/>
                <a:gd name="adj2" fmla="val -3627"/>
                <a:gd name="adj3" fmla="val 179520"/>
                <a:gd name="adj4" fmla="val -47744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玻璃</a:t>
              </a:r>
            </a:p>
          </p:txBody>
        </p:sp>
        <p:sp>
          <p:nvSpPr>
            <p:cNvPr id="72" name="线形标注 1 71"/>
            <p:cNvSpPr/>
            <p:nvPr/>
          </p:nvSpPr>
          <p:spPr>
            <a:xfrm>
              <a:off x="8315683" y="2480849"/>
              <a:ext cx="581194" cy="357172"/>
            </a:xfrm>
            <a:prstGeom prst="borderCallout1">
              <a:avLst>
                <a:gd name="adj1" fmla="val 18750"/>
                <a:gd name="adj2" fmla="val -8333"/>
                <a:gd name="adj3" fmla="val 112500"/>
                <a:gd name="adj4" fmla="val -6373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焊带</a:t>
              </a:r>
            </a:p>
          </p:txBody>
        </p:sp>
        <p:sp>
          <p:nvSpPr>
            <p:cNvPr id="73" name="线形标注 1 72"/>
            <p:cNvSpPr/>
            <p:nvPr/>
          </p:nvSpPr>
          <p:spPr>
            <a:xfrm>
              <a:off x="8315683" y="2925316"/>
              <a:ext cx="581194" cy="341310"/>
            </a:xfrm>
            <a:prstGeom prst="borderCallout1">
              <a:avLst>
                <a:gd name="adj1" fmla="val 18750"/>
                <a:gd name="adj2" fmla="val -8333"/>
                <a:gd name="adj3" fmla="val 10206"/>
                <a:gd name="adj4" fmla="val -42566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电池片</a:t>
              </a:r>
            </a:p>
          </p:txBody>
        </p:sp>
        <p:sp>
          <p:nvSpPr>
            <p:cNvPr id="74" name="线形标注 1 73"/>
            <p:cNvSpPr/>
            <p:nvPr/>
          </p:nvSpPr>
          <p:spPr>
            <a:xfrm>
              <a:off x="8315684" y="2052242"/>
              <a:ext cx="581193" cy="357173"/>
            </a:xfrm>
            <a:prstGeom prst="borderCallout1">
              <a:avLst>
                <a:gd name="adj1" fmla="val 96353"/>
                <a:gd name="adj2" fmla="val -3627"/>
                <a:gd name="adj3" fmla="val 211267"/>
                <a:gd name="adj4" fmla="val -35196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/>
                  </a:solidFill>
                </a:rPr>
                <a:t>EVA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5" name="线形标注 1 74"/>
            <p:cNvSpPr/>
            <p:nvPr/>
          </p:nvSpPr>
          <p:spPr>
            <a:xfrm>
              <a:off x="8268592" y="3338061"/>
              <a:ext cx="628286" cy="338140"/>
            </a:xfrm>
            <a:prstGeom prst="borderCallout1">
              <a:avLst>
                <a:gd name="adj1" fmla="val 1114"/>
                <a:gd name="adj2" fmla="val -3627"/>
                <a:gd name="adj3" fmla="val -53287"/>
                <a:gd name="adj4" fmla="val -32059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/>
                  </a:solidFill>
                </a:rPr>
                <a:t>EVA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6" name="线形标注 1 75"/>
            <p:cNvSpPr/>
            <p:nvPr/>
          </p:nvSpPr>
          <p:spPr>
            <a:xfrm>
              <a:off x="8268591" y="3766667"/>
              <a:ext cx="628286" cy="333381"/>
            </a:xfrm>
            <a:prstGeom prst="borderCallout1">
              <a:avLst>
                <a:gd name="adj1" fmla="val 1114"/>
                <a:gd name="adj2" fmla="val -3627"/>
                <a:gd name="adj3" fmla="val -85033"/>
                <a:gd name="adj4" fmla="val -53402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背板</a:t>
              </a:r>
            </a:p>
          </p:txBody>
        </p:sp>
      </p:grpSp>
      <p:sp>
        <p:nvSpPr>
          <p:cNvPr id="62" name="TextBox 66"/>
          <p:cNvSpPr txBox="1">
            <a:spLocks noChangeArrowheads="1"/>
          </p:cNvSpPr>
          <p:nvPr/>
        </p:nvSpPr>
        <p:spPr bwMode="auto">
          <a:xfrm>
            <a:off x="0" y="0"/>
            <a:ext cx="4238620" cy="36933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背板反射率对组件功率增益影响</a:t>
            </a:r>
            <a:endParaRPr lang="zh-CN" altLang="en-US" sz="1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63" name="图表 62"/>
          <p:cNvGraphicFramePr/>
          <p:nvPr/>
        </p:nvGraphicFramePr>
        <p:xfrm>
          <a:off x="5024438" y="928670"/>
          <a:ext cx="650085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图表 64"/>
          <p:cNvGraphicFramePr/>
          <p:nvPr/>
        </p:nvGraphicFramePr>
        <p:xfrm>
          <a:off x="0" y="4286232"/>
          <a:ext cx="742955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6" name="表格 65"/>
          <p:cNvGraphicFramePr>
            <a:graphicFrameLocks noGrp="1"/>
          </p:cNvGraphicFramePr>
          <p:nvPr/>
        </p:nvGraphicFramePr>
        <p:xfrm>
          <a:off x="6810388" y="4572008"/>
          <a:ext cx="2928958" cy="2071704"/>
        </p:xfrm>
        <a:graphic>
          <a:graphicData uri="http://schemas.openxmlformats.org/drawingml/2006/table">
            <a:tbl>
              <a:tblPr/>
              <a:tblGrid>
                <a:gridCol w="1083476"/>
                <a:gridCol w="1845482"/>
              </a:tblGrid>
              <a:tr h="4488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背板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反射率</a:t>
                      </a:r>
                      <a:r>
                        <a:rPr lang="en-US" altLang="zh-CN" sz="14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[400-1000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nm]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KPK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85.62%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TPT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73.79%</a:t>
                      </a:r>
                      <a:endParaRPr lang="en-US" altLang="zh-CN" sz="1400" b="0" i="0" u="none" strike="noStrike" dirty="0">
                        <a:solidFill>
                          <a:srgbClr val="C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KPf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75.38%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KPf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H(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高反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90.89%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" name="TextBox 67"/>
          <p:cNvSpPr txBox="1">
            <a:spLocks noChangeArrowheads="1"/>
          </p:cNvSpPr>
          <p:nvPr/>
        </p:nvSpPr>
        <p:spPr bwMode="auto">
          <a:xfrm>
            <a:off x="6346046" y="835011"/>
            <a:ext cx="379214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背板不同反射率对组件理论增益</a:t>
            </a:r>
          </a:p>
        </p:txBody>
      </p:sp>
      <p:sp>
        <p:nvSpPr>
          <p:cNvPr id="69" name="TextBox 60"/>
          <p:cNvSpPr txBox="1">
            <a:spLocks noChangeArrowheads="1"/>
          </p:cNvSpPr>
          <p:nvPr/>
        </p:nvSpPr>
        <p:spPr bwMode="auto">
          <a:xfrm>
            <a:off x="4953006" y="825327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Gain [W]</a:t>
            </a:r>
            <a:endParaRPr lang="zh-CN" alt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3929068"/>
            <a:ext cx="131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反射率 </a:t>
            </a:r>
            <a:r>
              <a:rPr lang="en-US" altLang="zh-CN" sz="1400" dirty="0" smtClean="0">
                <a:solidFill>
                  <a:schemeClr val="bg1"/>
                </a:solidFill>
                <a:latin typeface="Calibri" pitchFamily="34" charset="0"/>
              </a:rPr>
              <a:t>[%]</a:t>
            </a:r>
            <a:endParaRPr lang="zh-CN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5" name="TextBox 67"/>
          <p:cNvSpPr txBox="1">
            <a:spLocks noChangeArrowheads="1"/>
          </p:cNvSpPr>
          <p:nvPr/>
        </p:nvSpPr>
        <p:spPr bwMode="auto">
          <a:xfrm>
            <a:off x="1523976" y="4071942"/>
            <a:ext cx="2631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不同背板反射率测试</a:t>
            </a:r>
            <a:endParaRPr lang="zh-CN" altLang="en-US" sz="1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892516" y="4049919"/>
            <a:ext cx="3775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注：为</a:t>
            </a:r>
            <a:r>
              <a:rPr lang="en-US" altLang="zh-CN" sz="1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60pcs</a:t>
            </a:r>
            <a:r>
              <a:rPr lang="zh-CN" altLang="en-US" sz="1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标准组件，串间距和片间距为</a:t>
            </a:r>
            <a:r>
              <a:rPr lang="en-US" altLang="zh-CN" sz="1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3mm</a:t>
            </a:r>
          </a:p>
        </p:txBody>
      </p:sp>
      <p:pic>
        <p:nvPicPr>
          <p:cNvPr id="122" name="Picture 6" descr="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702" y="71416"/>
            <a:ext cx="2881298" cy="5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背板发展方向讨论 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主题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泛洋ppt模板">
  <a:themeElements>
    <a:clrScheme name="泛洋ppt模板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泛洋ppt模板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FF33"/>
        </a:solidFill>
        <a:ln w="9525">
          <a:solidFill>
            <a:schemeClr val="bg1"/>
          </a:solidFill>
          <a:round/>
          <a:headEnd/>
          <a:tailEnd/>
        </a:ln>
      </a:spPr>
      <a:bodyPr wrap="none" anchor="ctr"/>
      <a:lstStyle>
        <a:defPPr>
          <a:defRPr sz="140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§"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泛洋ppt模板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泛洋ppt模板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泛洋ppt模板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泛洋ppt模板">
  <a:themeElements>
    <a:clrScheme name="泛洋ppt模板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泛洋ppt模板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FF33"/>
        </a:solidFill>
        <a:ln w="9525">
          <a:solidFill>
            <a:schemeClr val="bg1"/>
          </a:solidFill>
          <a:round/>
          <a:headEnd/>
          <a:tailEnd/>
        </a:ln>
      </a:spPr>
      <a:bodyPr wrap="none" anchor="ctr"/>
      <a:lstStyle>
        <a:defPPr>
          <a:defRPr sz="140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§"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泛洋ppt模板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泛洋ppt模板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泛洋ppt模板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泛洋ppt模板">
  <a:themeElements>
    <a:clrScheme name="泛洋ppt模板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泛洋ppt模板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FF33"/>
        </a:solidFill>
        <a:ln w="9525">
          <a:solidFill>
            <a:schemeClr val="bg1"/>
          </a:solidFill>
          <a:round/>
          <a:headEnd/>
          <a:tailEnd/>
        </a:ln>
      </a:spPr>
      <a:bodyPr wrap="none" anchor="ctr"/>
      <a:lstStyle>
        <a:defPPr>
          <a:defRPr sz="140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§"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泛洋ppt模板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泛洋ppt模板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泛洋ppt模板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主题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主题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泛洋ppt模板">
  <a:themeElements>
    <a:clrScheme name="泛洋ppt模板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泛洋ppt模板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FF33"/>
        </a:solidFill>
        <a:ln w="9525">
          <a:solidFill>
            <a:schemeClr val="bg1"/>
          </a:solidFill>
          <a:round/>
          <a:headEnd/>
          <a:tailEnd/>
        </a:ln>
      </a:spPr>
      <a:bodyPr wrap="none" anchor="ctr"/>
      <a:lstStyle>
        <a:defPPr>
          <a:defRPr sz="140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Char char="§"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泛洋ppt模板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泛洋ppt模板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泛洋ppt模板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泛洋ppt模板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泛洋ppt模板">
  <a:themeElements>
    <a:clrScheme name="1_泛洋ppt模板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1_泛洋ppt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黑体" pitchFamily="49" charset="-122"/>
          </a:defRPr>
        </a:defPPr>
      </a:lstStyle>
    </a:lnDef>
  </a:objectDefaults>
  <a:extraClrSchemeLst>
    <a:extraClrScheme>
      <a:clrScheme name="1_泛洋ppt模板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泛洋ppt模板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泛洋ppt模板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泛洋ppt模板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泛洋ppt模板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泛洋ppt模板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泛洋ppt模板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泛洋ppt模板">
  <a:themeElements>
    <a:clrScheme name="1_泛洋ppt模板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1_泛洋ppt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黑体" pitchFamily="49" charset="-122"/>
          </a:defRPr>
        </a:defPPr>
      </a:lstStyle>
    </a:lnDef>
  </a:objectDefaults>
  <a:extraClrSchemeLst>
    <a:extraClrScheme>
      <a:clrScheme name="1_泛洋ppt模板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泛洋ppt模板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泛洋ppt模板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泛洋ppt模板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泛洋ppt模板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泛洋ppt模板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泛洋ppt模板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泛洋ppt模板 1">
    <a:dk1>
      <a:srgbClr val="666633"/>
    </a:dk1>
    <a:lt1>
      <a:srgbClr val="FFFFFF"/>
    </a:lt1>
    <a:dk2>
      <a:srgbClr val="000000"/>
    </a:dk2>
    <a:lt2>
      <a:srgbClr val="FFFFFF"/>
    </a:lt2>
    <a:accent1>
      <a:srgbClr val="666699"/>
    </a:accent1>
    <a:accent2>
      <a:srgbClr val="990000"/>
    </a:accent2>
    <a:accent3>
      <a:srgbClr val="AAAAAA"/>
    </a:accent3>
    <a:accent4>
      <a:srgbClr val="DADADA"/>
    </a:accent4>
    <a:accent5>
      <a:srgbClr val="B8B8CA"/>
    </a:accent5>
    <a:accent6>
      <a:srgbClr val="8A0000"/>
    </a:accent6>
    <a:hlink>
      <a:srgbClr val="999900"/>
    </a:hlink>
    <a:folHlink>
      <a:srgbClr val="FFFFFF"/>
    </a:folHlink>
  </a:clrScheme>
  <a:fontScheme name="泛洋ppt模板">
    <a:majorFont>
      <a:latin typeface="Times New Roman"/>
      <a:ea typeface="黑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背板发展方向讨论 24</Template>
  <TotalTime>1308</TotalTime>
  <Words>3069</Words>
  <Application>Microsoft Office PowerPoint</Application>
  <PresentationFormat>A4 纸张(210x297 毫米)</PresentationFormat>
  <Paragraphs>707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背板发展方向讨论 24</vt:lpstr>
      <vt:lpstr>泛洋ppt模板</vt:lpstr>
      <vt:lpstr>1_泛洋ppt模板</vt:lpstr>
      <vt:lpstr>2_泛洋ppt模板</vt:lpstr>
      <vt:lpstr>2_Office 主题</vt:lpstr>
      <vt:lpstr>3_Office 主题</vt:lpstr>
      <vt:lpstr>3_泛洋ppt模板</vt:lpstr>
      <vt:lpstr>4_泛洋ppt模板</vt:lpstr>
      <vt:lpstr>5_泛洋ppt模板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daijf</dc:creator>
  <cp:lastModifiedBy>admin</cp:lastModifiedBy>
  <cp:revision>206</cp:revision>
  <dcterms:created xsi:type="dcterms:W3CDTF">2016-03-29T04:22:03Z</dcterms:created>
  <dcterms:modified xsi:type="dcterms:W3CDTF">2016-09-07T14:20:11Z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TC011946111028</vt:lpwstr>
  </property>
</Properties>
</file>