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24" r:id="rId2"/>
  </p:sldMasterIdLst>
  <p:notesMasterIdLst>
    <p:notesMasterId r:id="rId47"/>
  </p:notesMasterIdLst>
  <p:handoutMasterIdLst>
    <p:handoutMasterId r:id="rId48"/>
  </p:handoutMasterIdLst>
  <p:sldIdLst>
    <p:sldId id="634" r:id="rId3"/>
    <p:sldId id="567" r:id="rId4"/>
    <p:sldId id="655" r:id="rId5"/>
    <p:sldId id="656" r:id="rId6"/>
    <p:sldId id="641" r:id="rId7"/>
    <p:sldId id="642" r:id="rId8"/>
    <p:sldId id="643" r:id="rId9"/>
    <p:sldId id="644" r:id="rId10"/>
    <p:sldId id="654" r:id="rId11"/>
    <p:sldId id="652" r:id="rId12"/>
    <p:sldId id="635" r:id="rId13"/>
    <p:sldId id="645" r:id="rId14"/>
    <p:sldId id="636" r:id="rId15"/>
    <p:sldId id="637" r:id="rId16"/>
    <p:sldId id="660" r:id="rId17"/>
    <p:sldId id="661" r:id="rId18"/>
    <p:sldId id="665" r:id="rId19"/>
    <p:sldId id="640" r:id="rId20"/>
    <p:sldId id="659" r:id="rId21"/>
    <p:sldId id="648" r:id="rId22"/>
    <p:sldId id="650" r:id="rId23"/>
    <p:sldId id="664" r:id="rId24"/>
    <p:sldId id="649" r:id="rId25"/>
    <p:sldId id="666" r:id="rId26"/>
    <p:sldId id="667" r:id="rId27"/>
    <p:sldId id="658" r:id="rId28"/>
    <p:sldId id="651" r:id="rId29"/>
    <p:sldId id="662" r:id="rId30"/>
    <p:sldId id="663" r:id="rId31"/>
    <p:sldId id="668" r:id="rId32"/>
    <p:sldId id="669" r:id="rId33"/>
    <p:sldId id="671" r:id="rId34"/>
    <p:sldId id="672" r:id="rId35"/>
    <p:sldId id="673" r:id="rId36"/>
    <p:sldId id="674" r:id="rId37"/>
    <p:sldId id="675" r:id="rId38"/>
    <p:sldId id="676" r:id="rId39"/>
    <p:sldId id="678" r:id="rId40"/>
    <p:sldId id="679" r:id="rId41"/>
    <p:sldId id="680" r:id="rId42"/>
    <p:sldId id="681" r:id="rId43"/>
    <p:sldId id="682" r:id="rId44"/>
    <p:sldId id="683" r:id="rId45"/>
    <p:sldId id="684" r:id="rId46"/>
  </p:sldIdLst>
  <p:sldSz cx="9144000" cy="6858000" type="screen4x3"/>
  <p:notesSz cx="6797675" cy="9926638"/>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美茵" initials="M" lastIdx="1" clrIdx="0">
    <p:extLst>
      <p:ext uri="{19B8F6BF-5375-455C-9EA6-DF929625EA0E}">
        <p15:presenceInfo xmlns:p15="http://schemas.microsoft.com/office/powerpoint/2012/main" xmlns="" userId="刘美茵"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00B050"/>
    <a:srgbClr val="FFFFFF"/>
    <a:srgbClr val="0090E5"/>
    <a:srgbClr val="FF6699"/>
    <a:srgbClr val="FF99FF"/>
    <a:srgbClr val="000000"/>
    <a:srgbClr val="EAEAEA"/>
    <a:srgbClr val="33CCFF"/>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8358" autoAdjust="0"/>
  </p:normalViewPr>
  <p:slideViewPr>
    <p:cSldViewPr>
      <p:cViewPr>
        <p:scale>
          <a:sx n="66" d="100"/>
          <a:sy n="66" d="100"/>
        </p:scale>
        <p:origin x="-144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34"/>
    </p:cViewPr>
  </p:sorterViewPr>
  <p:notesViewPr>
    <p:cSldViewPr>
      <p:cViewPr varScale="1">
        <p:scale>
          <a:sx n="58" d="100"/>
          <a:sy n="58" d="100"/>
        </p:scale>
        <p:origin x="-2580" y="-78"/>
      </p:cViewPr>
      <p:guideLst>
        <p:guide orient="horz" pos="3127"/>
        <p:guide pos="2141"/>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view3D>
      <c:rotX val="75"/>
      <c:rotY val="103"/>
      <c:perspective val="30"/>
    </c:view3D>
    <c:plotArea>
      <c:layout/>
      <c:pie3DChart>
        <c:varyColors val="1"/>
        <c:ser>
          <c:idx val="0"/>
          <c:order val="0"/>
          <c:spPr>
            <a:gradFill>
              <a:gsLst>
                <a:gs pos="0">
                  <a:srgbClr val="5E9EFF"/>
                </a:gs>
                <a:gs pos="39999">
                  <a:srgbClr val="85C2FF"/>
                </a:gs>
                <a:gs pos="70000">
                  <a:srgbClr val="C4D6EB"/>
                </a:gs>
                <a:gs pos="100000">
                  <a:srgbClr val="FFEBFA"/>
                </a:gs>
              </a:gsLst>
              <a:lin ang="13500000" scaled="0"/>
            </a:gradFill>
          </c:spPr>
          <c:explosion val="25"/>
          <c:dPt>
            <c:idx val="0"/>
            <c:spPr>
              <a:gradFill>
                <a:gsLst>
                  <a:gs pos="0">
                    <a:srgbClr val="FFF200"/>
                  </a:gs>
                  <a:gs pos="45000">
                    <a:srgbClr val="FF7A00"/>
                  </a:gs>
                  <a:gs pos="70000">
                    <a:srgbClr val="FF0300"/>
                  </a:gs>
                  <a:gs pos="100000">
                    <a:srgbClr val="4D0808"/>
                  </a:gs>
                </a:gsLst>
                <a:lin ang="13500000" scaled="0"/>
              </a:gradFill>
            </c:spPr>
          </c:dPt>
          <c:dLbls>
            <c:dLbl>
              <c:idx val="1"/>
              <c:tx>
                <c:rich>
                  <a:bodyPr/>
                  <a:lstStyle/>
                  <a:p>
                    <a:r>
                      <a:rPr lang="en-US" altLang="en-US"/>
                      <a:t>14.7 </a:t>
                    </a:r>
                    <a:endParaRPr lang="en-US" altLang="en-US" smtClean="0"/>
                  </a:p>
                  <a:p>
                    <a:r>
                      <a:rPr lang="en-US" altLang="en-US" smtClean="0"/>
                      <a:t>8</a:t>
                    </a:r>
                    <a:r>
                      <a:rPr lang="en-US" altLang="en-US"/>
                      <a:t>%</a:t>
                    </a:r>
                  </a:p>
                </c:rich>
              </c:tx>
              <c:dLblPos val="outEnd"/>
              <c:showVal val="1"/>
              <c:showPercent val="1"/>
              <c:separator> </c:separator>
              <c:extLst>
                <c:ext xmlns:c15="http://schemas.microsoft.com/office/drawing/2012/chart" uri="{CE6537A1-D6FC-4f65-9D91-7224C49458BB}">
                  <c15:layout/>
                </c:ext>
              </c:extLst>
            </c:dLbl>
            <c:spPr>
              <a:noFill/>
              <a:ln>
                <a:noFill/>
              </a:ln>
              <a:effectLst/>
            </c:spPr>
            <c:txPr>
              <a:bodyPr/>
              <a:lstStyle/>
              <a:p>
                <a:pPr>
                  <a:defRPr sz="1800">
                    <a:latin typeface="黑体" pitchFamily="49" charset="-122"/>
                    <a:ea typeface="黑体" pitchFamily="49" charset="-122"/>
                  </a:defRPr>
                </a:pPr>
                <a:endParaRPr lang="zh-CN"/>
              </a:p>
            </c:txPr>
            <c:dLblPos val="outEnd"/>
            <c:showVal val="1"/>
            <c:showPercent val="1"/>
            <c:separator> </c:separator>
            <c:showLeaderLines val="1"/>
            <c:extLst>
              <c:ext xmlns:c15="http://schemas.microsoft.com/office/drawing/2012/chart" uri="{CE6537A1-D6FC-4f65-9D91-7224C49458BB}">
                <c15:layout/>
              </c:ext>
            </c:extLst>
          </c:dLbls>
          <c:val>
            <c:numRef>
              <c:f>Sheet3!$E$13:$E$14</c:f>
              <c:numCache>
                <c:formatCode>General</c:formatCode>
                <c:ptCount val="2"/>
                <c:pt idx="0">
                  <c:v>167.3</c:v>
                </c:pt>
                <c:pt idx="1">
                  <c:v>14.7</c:v>
                </c:pt>
              </c:numCache>
            </c:numRef>
          </c:val>
        </c:ser>
      </c:pie3DChart>
    </c:plotArea>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072AC-5CEF-429A-8994-FA8EC38FD9E6}"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zh-CN" altLang="en-US"/>
        </a:p>
      </dgm:t>
    </dgm:pt>
    <dgm:pt modelId="{215A32CA-5E99-48EB-A5ED-37D35EC57392}">
      <dgm:prSet phldrT="[文本]" custT="1"/>
      <dgm:spPr>
        <a:solidFill>
          <a:srgbClr val="0070C0"/>
        </a:solidFill>
        <a:ln w="38100">
          <a:solidFill>
            <a:srgbClr val="FFFFFF"/>
          </a:solidFill>
        </a:ln>
      </dgm:spPr>
      <dgm:t>
        <a:bodyPr/>
        <a:lstStyle/>
        <a:p>
          <a:endParaRPr lang="zh-CN" altLang="en-US" sz="2000" b="1" dirty="0">
            <a:solidFill>
              <a:srgbClr val="FFFFFF"/>
            </a:solidFill>
            <a:latin typeface="微软雅黑" pitchFamily="34" charset="-122"/>
            <a:ea typeface="微软雅黑" pitchFamily="34" charset="-122"/>
          </a:endParaRPr>
        </a:p>
      </dgm:t>
    </dgm:pt>
    <dgm:pt modelId="{9CF324C6-396B-40FC-A4A8-542BA0A391EF}" type="parTrans" cxnId="{D3F6CC22-B07F-4748-B73A-612D1F441281}">
      <dgm:prSet/>
      <dgm:spPr/>
      <dgm:t>
        <a:bodyPr/>
        <a:lstStyle/>
        <a:p>
          <a:endParaRPr lang="zh-CN" altLang="en-US"/>
        </a:p>
      </dgm:t>
    </dgm:pt>
    <dgm:pt modelId="{BAAC3B43-76EF-4984-93C9-0D8A947D948E}" type="sibTrans" cxnId="{D3F6CC22-B07F-4748-B73A-612D1F441281}">
      <dgm:prSet/>
      <dgm:spPr/>
      <dgm:t>
        <a:bodyPr/>
        <a:lstStyle/>
        <a:p>
          <a:endParaRPr lang="zh-CN" altLang="en-US"/>
        </a:p>
      </dgm:t>
    </dgm:pt>
    <dgm:pt modelId="{748CE630-8A15-4F0D-BDD2-CCA52B8728E4}">
      <dgm:prSet phldrT="[文本]" custT="1"/>
      <dgm:spPr>
        <a:solidFill>
          <a:srgbClr val="00B050"/>
        </a:solidFill>
        <a:ln w="38100">
          <a:solidFill>
            <a:srgbClr val="FFFFFF"/>
          </a:solidFill>
        </a:ln>
      </dgm:spPr>
      <dgm:t>
        <a:bodyPr/>
        <a:lstStyle/>
        <a:p>
          <a:endParaRPr lang="zh-CN" altLang="en-US" sz="2000" b="1" dirty="0">
            <a:solidFill>
              <a:srgbClr val="FFFFFF"/>
            </a:solidFill>
            <a:latin typeface="微软雅黑" pitchFamily="34" charset="-122"/>
            <a:ea typeface="微软雅黑" pitchFamily="34" charset="-122"/>
          </a:endParaRPr>
        </a:p>
      </dgm:t>
    </dgm:pt>
    <dgm:pt modelId="{DD6C4C92-3B82-47A2-AF7B-A111446EFF2B}" type="parTrans" cxnId="{B8B4E149-A09D-4AA8-BE2B-9C520CF3CF1C}">
      <dgm:prSet/>
      <dgm:spPr/>
      <dgm:t>
        <a:bodyPr/>
        <a:lstStyle/>
        <a:p>
          <a:endParaRPr lang="zh-CN" altLang="en-US"/>
        </a:p>
      </dgm:t>
    </dgm:pt>
    <dgm:pt modelId="{A6F02683-CC4D-4D9C-B85E-ADDD653AE402}" type="sibTrans" cxnId="{B8B4E149-A09D-4AA8-BE2B-9C520CF3CF1C}">
      <dgm:prSet/>
      <dgm:spPr/>
      <dgm:t>
        <a:bodyPr/>
        <a:lstStyle/>
        <a:p>
          <a:endParaRPr lang="zh-CN" altLang="en-US"/>
        </a:p>
      </dgm:t>
    </dgm:pt>
    <dgm:pt modelId="{A7D6AB87-91CF-4454-8D77-CBFE77AEF546}">
      <dgm:prSet phldrT="[文本]" custT="1"/>
      <dgm:spPr>
        <a:solidFill>
          <a:srgbClr val="FFC000"/>
        </a:solidFill>
        <a:ln w="38100">
          <a:solidFill>
            <a:srgbClr val="FFFFFF"/>
          </a:solidFill>
        </a:ln>
      </dgm:spPr>
      <dgm:t>
        <a:bodyPr/>
        <a:lstStyle/>
        <a:p>
          <a:endParaRPr lang="zh-CN" altLang="en-US" sz="2000" b="1" dirty="0" smtClean="0">
            <a:solidFill>
              <a:srgbClr val="FFFFFF"/>
            </a:solidFill>
            <a:latin typeface="微软雅黑" pitchFamily="34" charset="-122"/>
            <a:ea typeface="微软雅黑" pitchFamily="34" charset="-122"/>
          </a:endParaRPr>
        </a:p>
      </dgm:t>
    </dgm:pt>
    <dgm:pt modelId="{10451F7D-258E-4670-8B74-FC1B8EACF10A}" type="parTrans" cxnId="{89BEE1AE-7C49-40FB-A78C-0F40FFB1F462}">
      <dgm:prSet/>
      <dgm:spPr/>
      <dgm:t>
        <a:bodyPr/>
        <a:lstStyle/>
        <a:p>
          <a:endParaRPr lang="zh-CN" altLang="en-US"/>
        </a:p>
      </dgm:t>
    </dgm:pt>
    <dgm:pt modelId="{C7A76C01-AB17-46B8-9F20-1328601C8994}" type="sibTrans" cxnId="{89BEE1AE-7C49-40FB-A78C-0F40FFB1F462}">
      <dgm:prSet/>
      <dgm:spPr/>
      <dgm:t>
        <a:bodyPr/>
        <a:lstStyle/>
        <a:p>
          <a:endParaRPr lang="zh-CN" altLang="en-US"/>
        </a:p>
      </dgm:t>
    </dgm:pt>
    <dgm:pt modelId="{40D26316-F26C-44FF-9B8E-D8F2860B4630}">
      <dgm:prSet phldrT="[文本]" custT="1"/>
      <dgm:spPr>
        <a:solidFill>
          <a:srgbClr val="7030A0"/>
        </a:solidFill>
        <a:ln w="38100">
          <a:solidFill>
            <a:srgbClr val="FFFFFF"/>
          </a:solidFill>
        </a:ln>
      </dgm:spPr>
      <dgm:t>
        <a:bodyPr/>
        <a:lstStyle/>
        <a:p>
          <a:pPr algn="l"/>
          <a:endParaRPr lang="zh-CN" altLang="en-US" sz="2000" b="1" dirty="0" smtClean="0">
            <a:solidFill>
              <a:srgbClr val="FFFFFF"/>
            </a:solidFill>
            <a:latin typeface="微软雅黑" pitchFamily="34" charset="-122"/>
            <a:ea typeface="微软雅黑" pitchFamily="34" charset="-122"/>
          </a:endParaRPr>
        </a:p>
      </dgm:t>
    </dgm:pt>
    <dgm:pt modelId="{CF49C713-CA9C-4E24-B8DF-656C9033E3D5}" type="parTrans" cxnId="{61DBE131-DF3D-4CDF-8B14-2C188F75B3B3}">
      <dgm:prSet/>
      <dgm:spPr/>
      <dgm:t>
        <a:bodyPr/>
        <a:lstStyle/>
        <a:p>
          <a:endParaRPr lang="zh-CN" altLang="en-US"/>
        </a:p>
      </dgm:t>
    </dgm:pt>
    <dgm:pt modelId="{9D16A8B0-F731-422E-B288-D6517FD1F8F6}" type="sibTrans" cxnId="{61DBE131-DF3D-4CDF-8B14-2C188F75B3B3}">
      <dgm:prSet/>
      <dgm:spPr/>
      <dgm:t>
        <a:bodyPr/>
        <a:lstStyle/>
        <a:p>
          <a:endParaRPr lang="zh-CN" altLang="en-US"/>
        </a:p>
      </dgm:t>
    </dgm:pt>
    <dgm:pt modelId="{0029D48C-D87E-4BF7-AEEA-23EF809D4B54}" type="pres">
      <dgm:prSet presAssocID="{42B072AC-5CEF-429A-8994-FA8EC38FD9E6}" presName="cycleMatrixDiagram" presStyleCnt="0">
        <dgm:presLayoutVars>
          <dgm:chMax val="1"/>
          <dgm:dir/>
          <dgm:animLvl val="lvl"/>
          <dgm:resizeHandles val="exact"/>
        </dgm:presLayoutVars>
      </dgm:prSet>
      <dgm:spPr/>
      <dgm:t>
        <a:bodyPr/>
        <a:lstStyle/>
        <a:p>
          <a:endParaRPr lang="zh-CN" altLang="en-US"/>
        </a:p>
      </dgm:t>
    </dgm:pt>
    <dgm:pt modelId="{922EF3AA-78CD-4957-A6E7-F61D487FD06B}" type="pres">
      <dgm:prSet presAssocID="{42B072AC-5CEF-429A-8994-FA8EC38FD9E6}" presName="children" presStyleCnt="0"/>
      <dgm:spPr/>
    </dgm:pt>
    <dgm:pt modelId="{4620FF95-F617-4A21-AC28-279F9236AB56}" type="pres">
      <dgm:prSet presAssocID="{42B072AC-5CEF-429A-8994-FA8EC38FD9E6}" presName="childPlaceholder" presStyleCnt="0"/>
      <dgm:spPr/>
    </dgm:pt>
    <dgm:pt modelId="{DA8AEB14-930E-42CE-BB11-1CC6EA430D64}" type="pres">
      <dgm:prSet presAssocID="{42B072AC-5CEF-429A-8994-FA8EC38FD9E6}" presName="circle" presStyleCnt="0"/>
      <dgm:spPr/>
    </dgm:pt>
    <dgm:pt modelId="{6E60E8E8-9F38-4329-966A-EB8903F68D06}" type="pres">
      <dgm:prSet presAssocID="{42B072AC-5CEF-429A-8994-FA8EC38FD9E6}" presName="quadrant1" presStyleLbl="node1" presStyleIdx="0" presStyleCnt="4">
        <dgm:presLayoutVars>
          <dgm:chMax val="1"/>
          <dgm:bulletEnabled val="1"/>
        </dgm:presLayoutVars>
      </dgm:prSet>
      <dgm:spPr/>
      <dgm:t>
        <a:bodyPr/>
        <a:lstStyle/>
        <a:p>
          <a:endParaRPr lang="zh-CN" altLang="en-US"/>
        </a:p>
      </dgm:t>
    </dgm:pt>
    <dgm:pt modelId="{0E7D0B2F-A7BE-40E8-A463-1F52D6701833}" type="pres">
      <dgm:prSet presAssocID="{42B072AC-5CEF-429A-8994-FA8EC38FD9E6}" presName="quadrant2" presStyleLbl="node1" presStyleIdx="1" presStyleCnt="4">
        <dgm:presLayoutVars>
          <dgm:chMax val="1"/>
          <dgm:bulletEnabled val="1"/>
        </dgm:presLayoutVars>
      </dgm:prSet>
      <dgm:spPr/>
      <dgm:t>
        <a:bodyPr/>
        <a:lstStyle/>
        <a:p>
          <a:endParaRPr lang="zh-CN" altLang="en-US"/>
        </a:p>
      </dgm:t>
    </dgm:pt>
    <dgm:pt modelId="{FACA4092-A0EA-4BEE-98BD-3543B40B7EBC}" type="pres">
      <dgm:prSet presAssocID="{42B072AC-5CEF-429A-8994-FA8EC38FD9E6}" presName="quadrant3" presStyleLbl="node1" presStyleIdx="2" presStyleCnt="4">
        <dgm:presLayoutVars>
          <dgm:chMax val="1"/>
          <dgm:bulletEnabled val="1"/>
        </dgm:presLayoutVars>
      </dgm:prSet>
      <dgm:spPr/>
      <dgm:t>
        <a:bodyPr/>
        <a:lstStyle/>
        <a:p>
          <a:endParaRPr lang="zh-CN" altLang="en-US"/>
        </a:p>
      </dgm:t>
    </dgm:pt>
    <dgm:pt modelId="{8028466A-E244-47F5-B119-809868313F67}" type="pres">
      <dgm:prSet presAssocID="{42B072AC-5CEF-429A-8994-FA8EC38FD9E6}" presName="quadrant4" presStyleLbl="node1" presStyleIdx="3" presStyleCnt="4">
        <dgm:presLayoutVars>
          <dgm:chMax val="1"/>
          <dgm:bulletEnabled val="1"/>
        </dgm:presLayoutVars>
      </dgm:prSet>
      <dgm:spPr/>
      <dgm:t>
        <a:bodyPr/>
        <a:lstStyle/>
        <a:p>
          <a:endParaRPr lang="zh-CN" altLang="en-US"/>
        </a:p>
      </dgm:t>
    </dgm:pt>
    <dgm:pt modelId="{2E5B385B-29CC-4D88-A8B6-156887EB2C09}" type="pres">
      <dgm:prSet presAssocID="{42B072AC-5CEF-429A-8994-FA8EC38FD9E6}" presName="quadrantPlaceholder" presStyleCnt="0"/>
      <dgm:spPr/>
    </dgm:pt>
    <dgm:pt modelId="{B9E834D7-9776-4F59-8B66-68CD0CC3F98A}" type="pres">
      <dgm:prSet presAssocID="{42B072AC-5CEF-429A-8994-FA8EC38FD9E6}" presName="center1" presStyleLbl="fgShp" presStyleIdx="0" presStyleCnt="2"/>
      <dgm:spPr/>
    </dgm:pt>
    <dgm:pt modelId="{B6FCA58A-6BE7-4013-9980-DDFB91C377AC}" type="pres">
      <dgm:prSet presAssocID="{42B072AC-5CEF-429A-8994-FA8EC38FD9E6}" presName="center2" presStyleLbl="fgShp" presStyleIdx="1" presStyleCnt="2"/>
      <dgm:spPr/>
    </dgm:pt>
  </dgm:ptLst>
  <dgm:cxnLst>
    <dgm:cxn modelId="{61DBE131-DF3D-4CDF-8B14-2C188F75B3B3}" srcId="{42B072AC-5CEF-429A-8994-FA8EC38FD9E6}" destId="{40D26316-F26C-44FF-9B8E-D8F2860B4630}" srcOrd="3" destOrd="0" parTransId="{CF49C713-CA9C-4E24-B8DF-656C9033E3D5}" sibTransId="{9D16A8B0-F731-422E-B288-D6517FD1F8F6}"/>
    <dgm:cxn modelId="{D3F6CC22-B07F-4748-B73A-612D1F441281}" srcId="{42B072AC-5CEF-429A-8994-FA8EC38FD9E6}" destId="{215A32CA-5E99-48EB-A5ED-37D35EC57392}" srcOrd="0" destOrd="0" parTransId="{9CF324C6-396B-40FC-A4A8-542BA0A391EF}" sibTransId="{BAAC3B43-76EF-4984-93C9-0D8A947D948E}"/>
    <dgm:cxn modelId="{F3EF8EE0-B292-49E9-81C3-767AB8964025}" type="presOf" srcId="{748CE630-8A15-4F0D-BDD2-CCA52B8728E4}" destId="{0E7D0B2F-A7BE-40E8-A463-1F52D6701833}" srcOrd="0" destOrd="0" presId="urn:microsoft.com/office/officeart/2005/8/layout/cycle4#1"/>
    <dgm:cxn modelId="{89BEE1AE-7C49-40FB-A78C-0F40FFB1F462}" srcId="{42B072AC-5CEF-429A-8994-FA8EC38FD9E6}" destId="{A7D6AB87-91CF-4454-8D77-CBFE77AEF546}" srcOrd="2" destOrd="0" parTransId="{10451F7D-258E-4670-8B74-FC1B8EACF10A}" sibTransId="{C7A76C01-AB17-46B8-9F20-1328601C8994}"/>
    <dgm:cxn modelId="{730C6AC6-09A5-4F2E-9292-316749318C05}" type="presOf" srcId="{42B072AC-5CEF-429A-8994-FA8EC38FD9E6}" destId="{0029D48C-D87E-4BF7-AEEA-23EF809D4B54}" srcOrd="0" destOrd="0" presId="urn:microsoft.com/office/officeart/2005/8/layout/cycle4#1"/>
    <dgm:cxn modelId="{D90535F7-BF74-40C4-A3E6-194A18CE5ED8}" type="presOf" srcId="{215A32CA-5E99-48EB-A5ED-37D35EC57392}" destId="{6E60E8E8-9F38-4329-966A-EB8903F68D06}" srcOrd="0" destOrd="0" presId="urn:microsoft.com/office/officeart/2005/8/layout/cycle4#1"/>
    <dgm:cxn modelId="{E5838A4C-9B01-498B-A4C6-21326F042D8C}" type="presOf" srcId="{A7D6AB87-91CF-4454-8D77-CBFE77AEF546}" destId="{FACA4092-A0EA-4BEE-98BD-3543B40B7EBC}" srcOrd="0" destOrd="0" presId="urn:microsoft.com/office/officeart/2005/8/layout/cycle4#1"/>
    <dgm:cxn modelId="{1FE9362D-3D7A-4345-8B4F-7CB1E2618F25}" type="presOf" srcId="{40D26316-F26C-44FF-9B8E-D8F2860B4630}" destId="{8028466A-E244-47F5-B119-809868313F67}" srcOrd="0" destOrd="0" presId="urn:microsoft.com/office/officeart/2005/8/layout/cycle4#1"/>
    <dgm:cxn modelId="{B8B4E149-A09D-4AA8-BE2B-9C520CF3CF1C}" srcId="{42B072AC-5CEF-429A-8994-FA8EC38FD9E6}" destId="{748CE630-8A15-4F0D-BDD2-CCA52B8728E4}" srcOrd="1" destOrd="0" parTransId="{DD6C4C92-3B82-47A2-AF7B-A111446EFF2B}" sibTransId="{A6F02683-CC4D-4D9C-B85E-ADDD653AE402}"/>
    <dgm:cxn modelId="{DC6D6F2D-8749-4DAF-B948-A7FEC6559864}" type="presParOf" srcId="{0029D48C-D87E-4BF7-AEEA-23EF809D4B54}" destId="{922EF3AA-78CD-4957-A6E7-F61D487FD06B}" srcOrd="0" destOrd="0" presId="urn:microsoft.com/office/officeart/2005/8/layout/cycle4#1"/>
    <dgm:cxn modelId="{FDF41B30-1705-43E4-9DE2-5CDE14C75E55}" type="presParOf" srcId="{922EF3AA-78CD-4957-A6E7-F61D487FD06B}" destId="{4620FF95-F617-4A21-AC28-279F9236AB56}" srcOrd="0" destOrd="0" presId="urn:microsoft.com/office/officeart/2005/8/layout/cycle4#1"/>
    <dgm:cxn modelId="{33B1F8F4-E7C7-496C-B623-BF69D1F92677}" type="presParOf" srcId="{0029D48C-D87E-4BF7-AEEA-23EF809D4B54}" destId="{DA8AEB14-930E-42CE-BB11-1CC6EA430D64}" srcOrd="1" destOrd="0" presId="urn:microsoft.com/office/officeart/2005/8/layout/cycle4#1"/>
    <dgm:cxn modelId="{4CEDF38B-F64F-4EB4-8CF8-C46378775BE1}" type="presParOf" srcId="{DA8AEB14-930E-42CE-BB11-1CC6EA430D64}" destId="{6E60E8E8-9F38-4329-966A-EB8903F68D06}" srcOrd="0" destOrd="0" presId="urn:microsoft.com/office/officeart/2005/8/layout/cycle4#1"/>
    <dgm:cxn modelId="{34CC3B3F-D314-4109-B7AC-52A901CE5578}" type="presParOf" srcId="{DA8AEB14-930E-42CE-BB11-1CC6EA430D64}" destId="{0E7D0B2F-A7BE-40E8-A463-1F52D6701833}" srcOrd="1" destOrd="0" presId="urn:microsoft.com/office/officeart/2005/8/layout/cycle4#1"/>
    <dgm:cxn modelId="{A5D51167-23C7-4334-B1F4-3A449184565D}" type="presParOf" srcId="{DA8AEB14-930E-42CE-BB11-1CC6EA430D64}" destId="{FACA4092-A0EA-4BEE-98BD-3543B40B7EBC}" srcOrd="2" destOrd="0" presId="urn:microsoft.com/office/officeart/2005/8/layout/cycle4#1"/>
    <dgm:cxn modelId="{7D57778B-543C-49A3-AC1D-DC0CAEC931EA}" type="presParOf" srcId="{DA8AEB14-930E-42CE-BB11-1CC6EA430D64}" destId="{8028466A-E244-47F5-B119-809868313F67}" srcOrd="3" destOrd="0" presId="urn:microsoft.com/office/officeart/2005/8/layout/cycle4#1"/>
    <dgm:cxn modelId="{F5F8C29B-8E9F-4053-B896-F21CC6C2F168}" type="presParOf" srcId="{DA8AEB14-930E-42CE-BB11-1CC6EA430D64}" destId="{2E5B385B-29CC-4D88-A8B6-156887EB2C09}" srcOrd="4" destOrd="0" presId="urn:microsoft.com/office/officeart/2005/8/layout/cycle4#1"/>
    <dgm:cxn modelId="{B08D6DEB-E759-435F-80D0-5EA7E8B2B767}" type="presParOf" srcId="{0029D48C-D87E-4BF7-AEEA-23EF809D4B54}" destId="{B9E834D7-9776-4F59-8B66-68CD0CC3F98A}" srcOrd="2" destOrd="0" presId="urn:microsoft.com/office/officeart/2005/8/layout/cycle4#1"/>
    <dgm:cxn modelId="{2A24F1DC-3948-4B22-AFEE-FD537BEACB29}" type="presParOf" srcId="{0029D48C-D87E-4BF7-AEEA-23EF809D4B54}" destId="{B6FCA58A-6BE7-4013-9980-DDFB91C377AC}" srcOrd="3" destOrd="0" presId="urn:microsoft.com/office/officeart/2005/8/layout/cycle4#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bwMode="auto">
          <a:xfrm>
            <a:off x="1" y="2"/>
            <a:ext cx="2945975" cy="49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lvl1pPr defTabSz="955731">
              <a:defRPr sz="1300"/>
            </a:lvl1pPr>
          </a:lstStyle>
          <a:p>
            <a:pPr>
              <a:defRPr/>
            </a:pPr>
            <a:endParaRPr lang="zh-CN" altLang="en-US"/>
          </a:p>
        </p:txBody>
      </p:sp>
      <p:sp>
        <p:nvSpPr>
          <p:cNvPr id="3" name="日期占位符 2"/>
          <p:cNvSpPr>
            <a:spLocks noGrp="1"/>
          </p:cNvSpPr>
          <p:nvPr>
            <p:ph type="dt" sz="quarter" idx="1"/>
          </p:nvPr>
        </p:nvSpPr>
        <p:spPr bwMode="auto">
          <a:xfrm>
            <a:off x="3850646" y="2"/>
            <a:ext cx="2945975" cy="49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lvl1pPr algn="r" defTabSz="955731">
              <a:defRPr sz="1300"/>
            </a:lvl1pPr>
          </a:lstStyle>
          <a:p>
            <a:pPr>
              <a:defRPr/>
            </a:pPr>
            <a:fld id="{125EA6FB-2788-4767-8CE2-939D53D3A3DB}" type="datetimeFigureOut">
              <a:rPr lang="zh-CN" altLang="en-US"/>
              <a:pPr>
                <a:defRPr/>
              </a:pPr>
              <a:t>2016-11-02</a:t>
            </a:fld>
            <a:endParaRPr lang="en-US" altLang="zh-CN"/>
          </a:p>
        </p:txBody>
      </p:sp>
      <p:sp>
        <p:nvSpPr>
          <p:cNvPr id="4" name="页脚占位符 3"/>
          <p:cNvSpPr>
            <a:spLocks noGrp="1"/>
          </p:cNvSpPr>
          <p:nvPr>
            <p:ph type="ftr" sz="quarter" idx="2"/>
          </p:nvPr>
        </p:nvSpPr>
        <p:spPr bwMode="auto">
          <a:xfrm>
            <a:off x="1" y="9429420"/>
            <a:ext cx="2945975" cy="49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62" tIns="47781" rIns="95562" bIns="47781" numCol="1" anchor="b" anchorCtr="0" compatLnSpc="1">
            <a:prstTxWarp prst="textNoShape">
              <a:avLst/>
            </a:prstTxWarp>
          </a:bodyPr>
          <a:lstStyle>
            <a:lvl1pPr defTabSz="955731">
              <a:defRPr sz="1300"/>
            </a:lvl1pPr>
          </a:lstStyle>
          <a:p>
            <a:pPr>
              <a:defRPr/>
            </a:pPr>
            <a:endParaRPr lang="zh-CN" altLang="en-US"/>
          </a:p>
        </p:txBody>
      </p:sp>
      <p:sp>
        <p:nvSpPr>
          <p:cNvPr id="5" name="灯片编号占位符 4"/>
          <p:cNvSpPr>
            <a:spLocks noGrp="1"/>
          </p:cNvSpPr>
          <p:nvPr>
            <p:ph type="sldNum" sz="quarter" idx="3"/>
          </p:nvPr>
        </p:nvSpPr>
        <p:spPr bwMode="auto">
          <a:xfrm>
            <a:off x="3850646" y="9429420"/>
            <a:ext cx="2945975" cy="49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62" tIns="47781" rIns="95562" bIns="47781" numCol="1" anchor="b" anchorCtr="0" compatLnSpc="1">
            <a:prstTxWarp prst="textNoShape">
              <a:avLst/>
            </a:prstTxWarp>
          </a:bodyPr>
          <a:lstStyle>
            <a:lvl1pPr algn="r" defTabSz="955731">
              <a:defRPr sz="1300"/>
            </a:lvl1pPr>
          </a:lstStyle>
          <a:p>
            <a:pPr>
              <a:defRPr/>
            </a:pPr>
            <a:fld id="{84301028-C36E-47C1-A572-A379F4C6C6F5}" type="slidenum">
              <a:rPr lang="zh-CN" altLang="en-US"/>
              <a:pPr>
                <a:defRPr/>
              </a:pPr>
              <a:t>‹#›</a:t>
            </a:fld>
            <a:endParaRPr lang="en-US" altLang="zh-CN"/>
          </a:p>
        </p:txBody>
      </p:sp>
    </p:spTree>
    <p:extLst>
      <p:ext uri="{BB962C8B-B14F-4D97-AF65-F5344CB8AC3E}">
        <p14:creationId xmlns:p14="http://schemas.microsoft.com/office/powerpoint/2010/main" xmlns="" val="3028763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bwMode="auto">
          <a:xfrm>
            <a:off x="1" y="2"/>
            <a:ext cx="2945975" cy="49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lvl1pPr defTabSz="955731">
              <a:defRPr sz="1300"/>
            </a:lvl1pPr>
          </a:lstStyle>
          <a:p>
            <a:pPr>
              <a:defRPr/>
            </a:pPr>
            <a:endParaRPr lang="zh-CN" altLang="en-US"/>
          </a:p>
        </p:txBody>
      </p:sp>
      <p:sp>
        <p:nvSpPr>
          <p:cNvPr id="3" name="日期占位符 2"/>
          <p:cNvSpPr>
            <a:spLocks noGrp="1"/>
          </p:cNvSpPr>
          <p:nvPr>
            <p:ph type="dt" idx="1"/>
          </p:nvPr>
        </p:nvSpPr>
        <p:spPr bwMode="auto">
          <a:xfrm>
            <a:off x="3850646" y="2"/>
            <a:ext cx="2945975" cy="49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lvl1pPr algn="r" defTabSz="955731">
              <a:defRPr sz="1300"/>
            </a:lvl1pPr>
          </a:lstStyle>
          <a:p>
            <a:pPr>
              <a:defRPr/>
            </a:pPr>
            <a:fld id="{206CE88F-4B01-4EF8-A96B-56A377FEC73B}" type="datetimeFigureOut">
              <a:rPr lang="zh-CN" altLang="en-US"/>
              <a:pPr>
                <a:defRPr/>
              </a:pPr>
              <a:t>2016-11-02</a:t>
            </a:fld>
            <a:endParaRPr lang="en-US" altLang="zh-CN"/>
          </a:p>
        </p:txBody>
      </p:sp>
      <p:sp>
        <p:nvSpPr>
          <p:cNvPr id="4" name="幻灯片图像占位符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88221" tIns="44111" rIns="88221" bIns="44111" rtlCol="0" anchor="ctr"/>
          <a:lstStyle/>
          <a:p>
            <a:pPr lvl="0"/>
            <a:endParaRPr lang="zh-CN" altLang="en-US" noProof="0" smtClean="0"/>
          </a:p>
        </p:txBody>
      </p:sp>
      <p:sp>
        <p:nvSpPr>
          <p:cNvPr id="5" name="备注占位符 4"/>
          <p:cNvSpPr>
            <a:spLocks noGrp="1"/>
          </p:cNvSpPr>
          <p:nvPr>
            <p:ph type="body" sz="quarter" idx="3"/>
          </p:nvPr>
        </p:nvSpPr>
        <p:spPr bwMode="auto">
          <a:xfrm>
            <a:off x="679030" y="4714708"/>
            <a:ext cx="5439616" cy="446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bwMode="auto">
          <a:xfrm>
            <a:off x="1" y="9429420"/>
            <a:ext cx="2945975" cy="49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62" tIns="47781" rIns="95562" bIns="47781" numCol="1" anchor="b" anchorCtr="0" compatLnSpc="1">
            <a:prstTxWarp prst="textNoShape">
              <a:avLst/>
            </a:prstTxWarp>
          </a:bodyPr>
          <a:lstStyle>
            <a:lvl1pPr defTabSz="955731">
              <a:defRPr sz="1300"/>
            </a:lvl1pPr>
          </a:lstStyle>
          <a:p>
            <a:pPr>
              <a:defRPr/>
            </a:pPr>
            <a:endParaRPr lang="zh-CN" altLang="en-US"/>
          </a:p>
        </p:txBody>
      </p:sp>
      <p:sp>
        <p:nvSpPr>
          <p:cNvPr id="7" name="灯片编号占位符 6"/>
          <p:cNvSpPr>
            <a:spLocks noGrp="1"/>
          </p:cNvSpPr>
          <p:nvPr>
            <p:ph type="sldNum" sz="quarter" idx="5"/>
          </p:nvPr>
        </p:nvSpPr>
        <p:spPr bwMode="auto">
          <a:xfrm>
            <a:off x="3850646" y="9429420"/>
            <a:ext cx="2945975" cy="49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62" tIns="47781" rIns="95562" bIns="47781" numCol="1" anchor="b" anchorCtr="0" compatLnSpc="1">
            <a:prstTxWarp prst="textNoShape">
              <a:avLst/>
            </a:prstTxWarp>
          </a:bodyPr>
          <a:lstStyle>
            <a:lvl1pPr algn="r" defTabSz="955731">
              <a:defRPr sz="1300"/>
            </a:lvl1pPr>
          </a:lstStyle>
          <a:p>
            <a:pPr>
              <a:defRPr/>
            </a:pPr>
            <a:fld id="{1D77ACCD-1429-4528-A301-F99383F325E6}" type="slidenum">
              <a:rPr lang="zh-CN" altLang="en-US"/>
              <a:pPr>
                <a:defRPr/>
              </a:pPr>
              <a:t>‹#›</a:t>
            </a:fld>
            <a:endParaRPr lang="en-US" altLang="zh-CN"/>
          </a:p>
        </p:txBody>
      </p:sp>
    </p:spTree>
    <p:extLst>
      <p:ext uri="{BB962C8B-B14F-4D97-AF65-F5344CB8AC3E}">
        <p14:creationId xmlns:p14="http://schemas.microsoft.com/office/powerpoint/2010/main" xmlns="" val="2889769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xfrm>
            <a:off x="1143000" y="685800"/>
            <a:ext cx="4573588" cy="3429000"/>
          </a:xfrm>
        </p:spPr>
      </p:sp>
      <p:sp>
        <p:nvSpPr>
          <p:cNvPr id="87043"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lIns="88108" tIns="44054" rIns="88108" bIns="44054"/>
          <a:lstStyle/>
          <a:p>
            <a:endParaRPr lang="zh-CN" altLang="en-US" smtClean="0">
              <a:latin typeface="Arial" charset="0"/>
            </a:endParaRPr>
          </a:p>
        </p:txBody>
      </p:sp>
      <p:sp>
        <p:nvSpPr>
          <p:cNvPr id="87044"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lIns="88108" tIns="44054" rIns="88108" bIns="44054" anchor="b"/>
          <a:lstStyle/>
          <a:p>
            <a:pPr algn="r" fontAlgn="base">
              <a:spcBef>
                <a:spcPct val="0"/>
              </a:spcBef>
              <a:spcAft>
                <a:spcPct val="0"/>
              </a:spcAft>
            </a:pPr>
            <a:fld id="{0D1B4581-D677-4922-B887-7977DC307533}" type="slidenum">
              <a:rPr lang="zh-CN" altLang="zh-CN" sz="1200" smtClean="0">
                <a:solidFill>
                  <a:srgbClr val="000000"/>
                </a:solidFill>
                <a:latin typeface="Arial" charset="0"/>
              </a:rPr>
              <a:pPr algn="r" fontAlgn="base">
                <a:spcBef>
                  <a:spcPct val="0"/>
                </a:spcBef>
                <a:spcAft>
                  <a:spcPct val="0"/>
                </a:spcAft>
              </a:pPr>
              <a:t>1</a:t>
            </a:fld>
            <a:endParaRPr lang="zh-CN" altLang="zh-CN" sz="1200" smtClean="0">
              <a:solidFill>
                <a:srgbClr val="000000"/>
              </a:solidFill>
              <a:latin typeface="Arial" charset="0"/>
            </a:endParaRPr>
          </a:p>
        </p:txBody>
      </p:sp>
    </p:spTree>
    <p:extLst>
      <p:ext uri="{BB962C8B-B14F-4D97-AF65-F5344CB8AC3E}">
        <p14:creationId xmlns:p14="http://schemas.microsoft.com/office/powerpoint/2010/main" xmlns="" val="18692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p:sp>
      <p:sp>
        <p:nvSpPr>
          <p:cNvPr id="64515"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64516" name="灯片编号占位符 3"/>
          <p:cNvSpPr txBox="1">
            <a:spLocks noGrp="1"/>
          </p:cNvSpPr>
          <p:nvPr/>
        </p:nvSpPr>
        <p:spPr bwMode="auto">
          <a:xfrm>
            <a:off x="3848100" y="9429750"/>
            <a:ext cx="2947988"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7" tIns="45718" rIns="91437" bIns="45718"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FC864E0D-81F8-48F0-98C2-FE2201700DBD}" type="slidenum">
              <a:rPr lang="zh-CN" altLang="en-US" sz="1200"/>
              <a:pPr algn="r" eaLnBrk="1" hangingPunct="1"/>
              <a:t>24</a:t>
            </a:fld>
            <a:endParaRPr lang="en-US" altLang="zh-CN" sz="1200"/>
          </a:p>
        </p:txBody>
      </p:sp>
    </p:spTree>
    <p:extLst>
      <p:ext uri="{BB962C8B-B14F-4D97-AF65-F5344CB8AC3E}">
        <p14:creationId xmlns:p14="http://schemas.microsoft.com/office/powerpoint/2010/main" xmlns="" val="288148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p:sp>
      <p:sp>
        <p:nvSpPr>
          <p:cNvPr id="76803"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91140" name="灯片编号占位符 3"/>
          <p:cNvSpPr>
            <a:spLocks noGrp="1"/>
          </p:cNvSpPr>
          <p:nvPr>
            <p:ph type="sldNum" sz="quarter" idx="5"/>
          </p:nvPr>
        </p:nvSpPr>
        <p:spPr>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10F8F6A3-D9B8-4C38-86E8-656D18AB6B4C}" type="slidenum">
              <a:rPr lang="zh-CN" altLang="en-US"/>
              <a:pPr eaLnBrk="1" hangingPunct="1"/>
              <a:t>27</a:t>
            </a:fld>
            <a:endParaRPr lang="en-US" altLang="zh-CN"/>
          </a:p>
        </p:txBody>
      </p:sp>
    </p:spTree>
    <p:extLst>
      <p:ext uri="{BB962C8B-B14F-4D97-AF65-F5344CB8AC3E}">
        <p14:creationId xmlns:p14="http://schemas.microsoft.com/office/powerpoint/2010/main" xmlns="" val="362303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p:sp>
      <p:sp>
        <p:nvSpPr>
          <p:cNvPr id="82947"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82948" name="灯片编号占位符 3"/>
          <p:cNvSpPr txBox="1">
            <a:spLocks noGrp="1"/>
          </p:cNvSpPr>
          <p:nvPr/>
        </p:nvSpPr>
        <p:spPr bwMode="auto">
          <a:xfrm>
            <a:off x="3848100" y="9429750"/>
            <a:ext cx="2947988"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7" tIns="45718" rIns="91437" bIns="45718"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87D868F0-72CA-41A1-B22C-CA2609443CE6}" type="slidenum">
              <a:rPr lang="en-US" altLang="zh-CN" sz="1200"/>
              <a:pPr algn="r" eaLnBrk="1" hangingPunct="1"/>
              <a:t>29</a:t>
            </a:fld>
            <a:endParaRPr lang="en-US" altLang="zh-CN" sz="1200"/>
          </a:p>
        </p:txBody>
      </p:sp>
    </p:spTree>
    <p:extLst>
      <p:ext uri="{BB962C8B-B14F-4D97-AF65-F5344CB8AC3E}">
        <p14:creationId xmlns:p14="http://schemas.microsoft.com/office/powerpoint/2010/main" xmlns="" val="209181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87043"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87044" name="灯片编号占位符 3"/>
          <p:cNvSpPr>
            <a:spLocks noGrp="1"/>
          </p:cNvSpPr>
          <p:nvPr>
            <p:ph type="sldNum" sz="quarter" idx="5"/>
          </p:nvPr>
        </p:nvSpPr>
        <p:spPr>
          <a:noFill/>
          <a:ln>
            <a:miter lim="800000"/>
          </a:ln>
        </p:spPr>
        <p:txBody>
          <a:bodyPr/>
          <a:lstStyle/>
          <a:p>
            <a:pPr>
              <a:buFont typeface="Arial" charset="0"/>
              <a:buNone/>
            </a:pPr>
            <a:fld id="{8C43A203-A5C0-42D7-846F-DF5D78010DF1}" type="slidenum">
              <a:rPr lang="zh-CN" altLang="en-US" smtClean="0">
                <a:latin typeface="Arial" charset="0"/>
                <a:ea typeface="宋体" charset="-122"/>
              </a:rPr>
              <a:pPr>
                <a:buFont typeface="Arial" charset="0"/>
                <a:buNone/>
              </a:pPr>
              <a:t>30</a:t>
            </a:fld>
            <a:endParaRPr lang="zh-CN" altLang="en-US" smtClean="0">
              <a:latin typeface="Arial" charset="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88067"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88068" name="灯片编号占位符 3"/>
          <p:cNvSpPr>
            <a:spLocks noGrp="1"/>
          </p:cNvSpPr>
          <p:nvPr>
            <p:ph type="sldNum" sz="quarter" idx="5"/>
          </p:nvPr>
        </p:nvSpPr>
        <p:spPr>
          <a:noFill/>
          <a:ln>
            <a:miter lim="800000"/>
          </a:ln>
        </p:spPr>
        <p:txBody>
          <a:bodyPr/>
          <a:lstStyle/>
          <a:p>
            <a:pPr>
              <a:buFont typeface="Arial" charset="0"/>
              <a:buNone/>
            </a:pPr>
            <a:fld id="{125C48C3-C49C-4643-83F3-21DDE32236A9}" type="slidenum">
              <a:rPr lang="zh-CN" altLang="en-US" smtClean="0">
                <a:latin typeface="Arial" charset="0"/>
                <a:ea typeface="宋体" charset="-122"/>
              </a:rPr>
              <a:pPr>
                <a:buFont typeface="Arial" charset="0"/>
                <a:buNone/>
              </a:pPr>
              <a:t>31</a:t>
            </a:fld>
            <a:endParaRPr lang="zh-CN" altLang="en-US" smtClean="0">
              <a:latin typeface="Arial" charset="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90115"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90116" name="灯片编号占位符 3"/>
          <p:cNvSpPr>
            <a:spLocks noGrp="1"/>
          </p:cNvSpPr>
          <p:nvPr>
            <p:ph type="sldNum" sz="quarter" idx="5"/>
          </p:nvPr>
        </p:nvSpPr>
        <p:spPr>
          <a:noFill/>
          <a:ln>
            <a:miter lim="800000"/>
          </a:ln>
        </p:spPr>
        <p:txBody>
          <a:bodyPr/>
          <a:lstStyle/>
          <a:p>
            <a:pPr>
              <a:buFont typeface="Arial" charset="0"/>
              <a:buNone/>
            </a:pPr>
            <a:fld id="{AB5BB0D5-39FE-43C6-A642-2C14C1CE2BEF}" type="slidenum">
              <a:rPr lang="zh-CN" altLang="en-US" smtClean="0">
                <a:latin typeface="Arial" charset="0"/>
                <a:ea typeface="宋体" charset="-122"/>
              </a:rPr>
              <a:pPr>
                <a:buFont typeface="Arial" charset="0"/>
                <a:buNone/>
              </a:pPr>
              <a:t>32</a:t>
            </a:fld>
            <a:endParaRPr lang="zh-CN" altLang="en-US" smtClean="0">
              <a:latin typeface="Arial" charset="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91139"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91140" name="灯片编号占位符 3"/>
          <p:cNvSpPr>
            <a:spLocks noGrp="1"/>
          </p:cNvSpPr>
          <p:nvPr>
            <p:ph type="sldNum" sz="quarter" idx="5"/>
          </p:nvPr>
        </p:nvSpPr>
        <p:spPr>
          <a:noFill/>
          <a:ln>
            <a:miter lim="800000"/>
          </a:ln>
        </p:spPr>
        <p:txBody>
          <a:bodyPr/>
          <a:lstStyle/>
          <a:p>
            <a:pPr>
              <a:buFont typeface="Arial" charset="0"/>
              <a:buNone/>
            </a:pPr>
            <a:fld id="{84668CC6-DD5A-43B2-9F88-8D98485BB251}" type="slidenum">
              <a:rPr lang="zh-CN" altLang="en-US" smtClean="0">
                <a:latin typeface="Arial" charset="0"/>
                <a:ea typeface="宋体" charset="-122"/>
              </a:rPr>
              <a:pPr>
                <a:buFont typeface="Arial" charset="0"/>
                <a:buNone/>
              </a:pPr>
              <a:t>33</a:t>
            </a:fld>
            <a:endParaRPr lang="zh-CN" altLang="en-US" smtClean="0">
              <a:latin typeface="Arial" charset="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92163"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92164" name="灯片编号占位符 3"/>
          <p:cNvSpPr>
            <a:spLocks noGrp="1"/>
          </p:cNvSpPr>
          <p:nvPr>
            <p:ph type="sldNum" sz="quarter" idx="5"/>
          </p:nvPr>
        </p:nvSpPr>
        <p:spPr>
          <a:noFill/>
          <a:ln>
            <a:miter lim="800000"/>
          </a:ln>
        </p:spPr>
        <p:txBody>
          <a:bodyPr/>
          <a:lstStyle/>
          <a:p>
            <a:pPr>
              <a:buFont typeface="Arial" charset="0"/>
              <a:buNone/>
            </a:pPr>
            <a:fld id="{4DFA1D06-F0E7-4E29-9CAE-DAB9B2426B48}" type="slidenum">
              <a:rPr lang="zh-CN" altLang="en-US" smtClean="0">
                <a:latin typeface="Arial" charset="0"/>
                <a:ea typeface="宋体" charset="-122"/>
              </a:rPr>
              <a:pPr>
                <a:buFont typeface="Arial" charset="0"/>
                <a:buNone/>
              </a:pPr>
              <a:t>34</a:t>
            </a:fld>
            <a:endParaRPr lang="zh-CN" altLang="en-US" smtClean="0">
              <a:latin typeface="Arial" charset="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93187"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r>
              <a:rPr lang="en-US" altLang="zh-CN" smtClean="0">
                <a:latin typeface="Arial" charset="0"/>
              </a:rPr>
              <a:t>5</a:t>
            </a:r>
            <a:endParaRPr lang="zh-CN" altLang="en-US" smtClean="0">
              <a:latin typeface="Arial" charset="0"/>
            </a:endParaRPr>
          </a:p>
        </p:txBody>
      </p:sp>
      <p:sp>
        <p:nvSpPr>
          <p:cNvPr id="93188" name="灯片编号占位符 3"/>
          <p:cNvSpPr>
            <a:spLocks noGrp="1"/>
          </p:cNvSpPr>
          <p:nvPr>
            <p:ph type="sldNum" sz="quarter" idx="5"/>
          </p:nvPr>
        </p:nvSpPr>
        <p:spPr>
          <a:noFill/>
          <a:ln>
            <a:miter lim="800000"/>
          </a:ln>
        </p:spPr>
        <p:txBody>
          <a:bodyPr/>
          <a:lstStyle/>
          <a:p>
            <a:pPr>
              <a:buFont typeface="Arial" charset="0"/>
              <a:buNone/>
            </a:pPr>
            <a:fld id="{14733787-FC93-4DAB-A447-2059DE69D9A7}" type="slidenum">
              <a:rPr lang="zh-CN" altLang="en-US" smtClean="0">
                <a:latin typeface="Arial" charset="0"/>
                <a:ea typeface="宋体" charset="-122"/>
              </a:rPr>
              <a:pPr>
                <a:buFont typeface="Arial" charset="0"/>
                <a:buNone/>
              </a:pPr>
              <a:t>35</a:t>
            </a:fld>
            <a:endParaRPr lang="zh-CN" altLang="en-US" smtClean="0">
              <a:latin typeface="Arial" charset="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94211"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94212" name="灯片编号占位符 3"/>
          <p:cNvSpPr>
            <a:spLocks noGrp="1"/>
          </p:cNvSpPr>
          <p:nvPr>
            <p:ph type="sldNum" sz="quarter" idx="5"/>
          </p:nvPr>
        </p:nvSpPr>
        <p:spPr>
          <a:noFill/>
          <a:ln>
            <a:miter lim="800000"/>
          </a:ln>
        </p:spPr>
        <p:txBody>
          <a:bodyPr/>
          <a:lstStyle/>
          <a:p>
            <a:pPr>
              <a:buFont typeface="Arial" charset="0"/>
              <a:buNone/>
            </a:pPr>
            <a:fld id="{2D3BEF11-3646-41AD-8684-DA9DDD4DE8BA}" type="slidenum">
              <a:rPr lang="zh-CN" altLang="en-US" smtClean="0">
                <a:latin typeface="Arial" charset="0"/>
                <a:ea typeface="宋体" charset="-122"/>
              </a:rPr>
              <a:pPr>
                <a:buFont typeface="Arial" charset="0"/>
                <a:buNone/>
              </a:pPr>
              <a:t>36</a:t>
            </a:fld>
            <a:endParaRPr lang="zh-CN" altLang="en-US" smtClean="0">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solidFill>
                  <a:schemeClr val="tx1"/>
                </a:solidFill>
                <a:latin typeface="黑体" pitchFamily="49" charset="-122"/>
              </a:rPr>
              <a:t>“三北”地区电源结构都是以火电为主，且多为供热机组，既没有快速跟踪负荷的气电，又缺少可以灵活调峰调频的抽水蓄能电站，调峰技术手段缺乏，冬季调峰尤为困难，弃风一般发生在冬季后半夜。如吉林冬季电网</a:t>
            </a:r>
            <a:r>
              <a:rPr lang="zh-CN" altLang="en-US" sz="1200" dirty="0" smtClean="0">
                <a:solidFill>
                  <a:schemeClr val="tx1"/>
                </a:solidFill>
                <a:latin typeface="黑体" pitchFamily="49" charset="-122"/>
                <a:sym typeface="Arial" pitchFamily="34" charset="0"/>
              </a:rPr>
              <a:t>部分低</a:t>
            </a:r>
            <a:r>
              <a:rPr lang="zh-CN" altLang="en-US" sz="1200" dirty="0" smtClean="0">
                <a:solidFill>
                  <a:schemeClr val="tx1"/>
                </a:solidFill>
                <a:latin typeface="黑体" pitchFamily="49" charset="-122"/>
              </a:rPr>
              <a:t>谷时段，在风电全停的情况下，供热机组的开机方式也难以满足最小供热的开机需求。    </a:t>
            </a:r>
            <a:endParaRPr lang="en-US" altLang="zh-CN" sz="1200" dirty="0" smtClean="0">
              <a:solidFill>
                <a:schemeClr val="tx1"/>
              </a:solidFill>
              <a:latin typeface="黑体" pitchFamily="49" charset="-122"/>
              <a:sym typeface="Arial" pitchFamily="34" charset="0"/>
            </a:endParaRPr>
          </a:p>
          <a:p>
            <a:endParaRPr lang="zh-CN" altLang="en-US" dirty="0"/>
          </a:p>
        </p:txBody>
      </p:sp>
      <p:sp>
        <p:nvSpPr>
          <p:cNvPr id="4" name="灯片编号占位符 3"/>
          <p:cNvSpPr>
            <a:spLocks noGrp="1"/>
          </p:cNvSpPr>
          <p:nvPr>
            <p:ph type="sldNum" sz="quarter" idx="10"/>
          </p:nvPr>
        </p:nvSpPr>
        <p:spPr/>
        <p:txBody>
          <a:bodyPr/>
          <a:lstStyle/>
          <a:p>
            <a:pPr>
              <a:defRPr/>
            </a:pPr>
            <a:fld id="{1D77ACCD-1429-4528-A301-F99383F325E6}" type="slidenum">
              <a:rPr lang="zh-CN" altLang="en-US" smtClean="0"/>
              <a:pPr>
                <a:defRPr/>
              </a:pPr>
              <a:t>6</a:t>
            </a:fld>
            <a:endParaRPr lang="en-US" altLang="zh-CN"/>
          </a:p>
        </p:txBody>
      </p:sp>
    </p:spTree>
    <p:extLst>
      <p:ext uri="{BB962C8B-B14F-4D97-AF65-F5344CB8AC3E}">
        <p14:creationId xmlns:p14="http://schemas.microsoft.com/office/powerpoint/2010/main" xmlns="" val="3069270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95235"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95236" name="灯片编号占位符 3"/>
          <p:cNvSpPr>
            <a:spLocks noGrp="1"/>
          </p:cNvSpPr>
          <p:nvPr>
            <p:ph type="sldNum" sz="quarter" idx="5"/>
          </p:nvPr>
        </p:nvSpPr>
        <p:spPr>
          <a:noFill/>
          <a:ln>
            <a:miter lim="800000"/>
          </a:ln>
        </p:spPr>
        <p:txBody>
          <a:bodyPr/>
          <a:lstStyle/>
          <a:p>
            <a:pPr>
              <a:buFont typeface="Arial" charset="0"/>
              <a:buNone/>
            </a:pPr>
            <a:fld id="{36968DF9-5457-459D-AAD3-2AD4ED11DD82}" type="slidenum">
              <a:rPr lang="zh-CN" altLang="en-US" smtClean="0">
                <a:latin typeface="Arial" charset="0"/>
                <a:ea typeface="宋体" charset="-122"/>
              </a:rPr>
              <a:pPr>
                <a:buFont typeface="Arial" charset="0"/>
                <a:buNone/>
              </a:pPr>
              <a:t>38</a:t>
            </a:fld>
            <a:endParaRPr lang="zh-CN" altLang="en-US" smtClean="0">
              <a:latin typeface="Arial" charset="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96259"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96260" name="灯片编号占位符 3"/>
          <p:cNvSpPr>
            <a:spLocks noGrp="1"/>
          </p:cNvSpPr>
          <p:nvPr>
            <p:ph type="sldNum" sz="quarter" idx="5"/>
          </p:nvPr>
        </p:nvSpPr>
        <p:spPr>
          <a:noFill/>
          <a:ln>
            <a:miter lim="800000"/>
          </a:ln>
        </p:spPr>
        <p:txBody>
          <a:bodyPr/>
          <a:lstStyle/>
          <a:p>
            <a:pPr>
              <a:buFont typeface="Arial" charset="0"/>
              <a:buNone/>
            </a:pPr>
            <a:fld id="{2F1F0A08-8A6A-4659-9433-A99EF4AA0CF2}" type="slidenum">
              <a:rPr lang="zh-CN" altLang="en-US" smtClean="0">
                <a:latin typeface="Arial" charset="0"/>
                <a:ea typeface="宋体" charset="-122"/>
              </a:rPr>
              <a:pPr>
                <a:buFont typeface="Arial" charset="0"/>
                <a:buNone/>
              </a:pPr>
              <a:t>39</a:t>
            </a:fld>
            <a:endParaRPr lang="zh-CN" altLang="en-US" smtClean="0">
              <a:latin typeface="Arial" charset="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97283"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97284" name="灯片编号占位符 3"/>
          <p:cNvSpPr>
            <a:spLocks noGrp="1"/>
          </p:cNvSpPr>
          <p:nvPr>
            <p:ph type="sldNum" sz="quarter" idx="5"/>
          </p:nvPr>
        </p:nvSpPr>
        <p:spPr>
          <a:noFill/>
          <a:ln>
            <a:miter lim="800000"/>
          </a:ln>
        </p:spPr>
        <p:txBody>
          <a:bodyPr/>
          <a:lstStyle/>
          <a:p>
            <a:pPr>
              <a:buFont typeface="Arial" charset="0"/>
              <a:buNone/>
            </a:pPr>
            <a:fld id="{152B8895-39D1-42A4-95A5-4C5A6CEB39B7}" type="slidenum">
              <a:rPr lang="zh-CN" altLang="en-US" smtClean="0">
                <a:latin typeface="Arial" charset="0"/>
                <a:ea typeface="宋体" charset="-122"/>
              </a:rPr>
              <a:pPr>
                <a:buFont typeface="Arial" charset="0"/>
                <a:buNone/>
              </a:pPr>
              <a:t>40</a:t>
            </a:fld>
            <a:endParaRPr lang="zh-CN" altLang="en-US" smtClean="0">
              <a:latin typeface="Arial" charset="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98307"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98308" name="灯片编号占位符 3"/>
          <p:cNvSpPr>
            <a:spLocks noGrp="1"/>
          </p:cNvSpPr>
          <p:nvPr>
            <p:ph type="sldNum" sz="quarter" idx="5"/>
          </p:nvPr>
        </p:nvSpPr>
        <p:spPr>
          <a:noFill/>
          <a:ln>
            <a:miter lim="800000"/>
          </a:ln>
        </p:spPr>
        <p:txBody>
          <a:bodyPr/>
          <a:lstStyle/>
          <a:p>
            <a:pPr>
              <a:buFont typeface="Arial" charset="0"/>
              <a:buNone/>
            </a:pPr>
            <a:fld id="{E0F390D3-50B3-43A1-BA08-8A5B3DE91F19}" type="slidenum">
              <a:rPr lang="zh-CN" altLang="en-US" smtClean="0">
                <a:latin typeface="Arial" charset="0"/>
                <a:ea typeface="宋体" charset="-122"/>
              </a:rPr>
              <a:pPr>
                <a:buFont typeface="Arial" charset="0"/>
                <a:buNone/>
              </a:pPr>
              <a:t>41</a:t>
            </a:fld>
            <a:endParaRPr lang="zh-CN" altLang="en-US" smtClean="0">
              <a:latin typeface="Arial" charset="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99331"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99332" name="灯片编号占位符 3"/>
          <p:cNvSpPr>
            <a:spLocks noGrp="1"/>
          </p:cNvSpPr>
          <p:nvPr>
            <p:ph type="sldNum" sz="quarter" idx="5"/>
          </p:nvPr>
        </p:nvSpPr>
        <p:spPr>
          <a:noFill/>
          <a:ln>
            <a:miter lim="800000"/>
          </a:ln>
        </p:spPr>
        <p:txBody>
          <a:bodyPr/>
          <a:lstStyle/>
          <a:p>
            <a:pPr>
              <a:buFont typeface="Arial" charset="0"/>
              <a:buNone/>
            </a:pPr>
            <a:fld id="{32F24A70-6627-4A41-8707-18FEFFCCAF25}" type="slidenum">
              <a:rPr lang="zh-CN" altLang="en-US" smtClean="0">
                <a:latin typeface="Arial" charset="0"/>
                <a:ea typeface="宋体" charset="-122"/>
              </a:rPr>
              <a:pPr>
                <a:buFont typeface="Arial" charset="0"/>
                <a:buNone/>
              </a:pPr>
              <a:t>42</a:t>
            </a:fld>
            <a:endParaRPr lang="zh-CN" altLang="en-US" smtClean="0">
              <a:latin typeface="Arial" charset="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a:xfrm>
            <a:off x="1132946" y="744498"/>
            <a:ext cx="4531783" cy="3722489"/>
          </a:xfrm>
          <a:ln>
            <a:solidFill>
              <a:srgbClr val="000000"/>
            </a:solidFill>
            <a:miter lim="800000"/>
          </a:ln>
        </p:spPr>
      </p:sp>
      <p:sp>
        <p:nvSpPr>
          <p:cNvPr id="100355" name="备注占位符 2"/>
          <p:cNvSpPr>
            <a:spLocks noGrp="1"/>
          </p:cNvSpPr>
          <p:nvPr>
            <p:ph type="body" idx="1"/>
          </p:nvPr>
        </p:nvSpPr>
        <p:spPr bwMode="auto">
          <a:xfrm>
            <a:off x="679768" y="4715153"/>
            <a:ext cx="5438140" cy="4466987"/>
          </a:xfrm>
          <a:prstGeom prst="rect">
            <a:avLst/>
          </a:prstGeom>
          <a:noFill/>
          <a:ln>
            <a:miter lim="800000"/>
            <a:headEnd/>
            <a:tailEnd/>
          </a:ln>
        </p:spPr>
        <p:txBody>
          <a:bodyPr/>
          <a:lstStyle/>
          <a:p>
            <a:endParaRPr lang="zh-CN" altLang="en-US" smtClean="0">
              <a:latin typeface="Arial" charset="0"/>
            </a:endParaRPr>
          </a:p>
        </p:txBody>
      </p:sp>
      <p:sp>
        <p:nvSpPr>
          <p:cNvPr id="100356" name="灯片编号占位符 3"/>
          <p:cNvSpPr>
            <a:spLocks noGrp="1"/>
          </p:cNvSpPr>
          <p:nvPr>
            <p:ph type="sldNum" sz="quarter" idx="5"/>
          </p:nvPr>
        </p:nvSpPr>
        <p:spPr>
          <a:noFill/>
          <a:ln>
            <a:miter lim="800000"/>
          </a:ln>
        </p:spPr>
        <p:txBody>
          <a:bodyPr/>
          <a:lstStyle/>
          <a:p>
            <a:pPr>
              <a:buFont typeface="Arial" charset="0"/>
              <a:buNone/>
            </a:pPr>
            <a:fld id="{E50B6FA8-95A0-4DA6-B0BC-B30262760832}" type="slidenum">
              <a:rPr lang="zh-CN" altLang="en-US" smtClean="0">
                <a:latin typeface="Arial" charset="0"/>
                <a:ea typeface="宋体" charset="-122"/>
              </a:rPr>
              <a:pPr>
                <a:buFont typeface="Arial" charset="0"/>
                <a:buNone/>
              </a:pPr>
              <a:t>43</a:t>
            </a:fld>
            <a:endParaRPr lang="zh-CN" altLang="en-US" smtClean="0">
              <a:latin typeface="Arial"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D77ACCD-1429-4528-A301-F99383F325E6}" type="slidenum">
              <a:rPr lang="zh-CN" altLang="en-US" smtClean="0"/>
              <a:pPr>
                <a:defRPr/>
              </a:pPr>
              <a:t>7</a:t>
            </a:fld>
            <a:endParaRPr lang="en-US" altLang="zh-CN"/>
          </a:p>
        </p:txBody>
      </p:sp>
    </p:spTree>
    <p:extLst>
      <p:ext uri="{BB962C8B-B14F-4D97-AF65-F5344CB8AC3E}">
        <p14:creationId xmlns:p14="http://schemas.microsoft.com/office/powerpoint/2010/main" xmlns="" val="319728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D77ACCD-1429-4528-A301-F99383F325E6}" type="slidenum">
              <a:rPr lang="zh-CN" altLang="en-US" smtClean="0"/>
              <a:pPr>
                <a:defRPr/>
              </a:pPr>
              <a:t>8</a:t>
            </a:fld>
            <a:endParaRPr lang="en-US" altLang="zh-CN"/>
          </a:p>
        </p:txBody>
      </p:sp>
    </p:spTree>
    <p:extLst>
      <p:ext uri="{BB962C8B-B14F-4D97-AF65-F5344CB8AC3E}">
        <p14:creationId xmlns:p14="http://schemas.microsoft.com/office/powerpoint/2010/main" xmlns="" val="286638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41537785-0C68-4981-8357-650CC3AD699C}" type="slidenum">
              <a:rPr lang="en-US" altLang="zh-CN">
                <a:latin typeface="Arial" panose="020B0604020202020204" pitchFamily="34" charset="0"/>
              </a:rPr>
              <a:pPr eaLnBrk="1" hangingPunct="1"/>
              <a:t>17</a:t>
            </a:fld>
            <a:endParaRPr lang="en-US" altLang="zh-CN">
              <a:latin typeface="Arial" panose="020B0604020202020204" pitchFamily="34" charset="0"/>
            </a:endParaRPr>
          </a:p>
        </p:txBody>
      </p:sp>
      <p:sp>
        <p:nvSpPr>
          <p:cNvPr id="58371" name="Rectangle 2"/>
          <p:cNvSpPr>
            <a:spLocks noGrp="1" noRot="1" noChangeAspect="1" noChangeArrowheads="1" noTextEdit="1"/>
          </p:cNvSpPr>
          <p:nvPr>
            <p:ph type="sldImg"/>
          </p:nvPr>
        </p:nvSpPr>
        <p:spPr/>
      </p:sp>
      <p:sp>
        <p:nvSpPr>
          <p:cNvPr id="5837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xmlns="" val="152138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推进能源生产智能化。建立能源生产运行的监测、管理和调度信息公共服务网络。</a:t>
            </a:r>
          </a:p>
          <a:p>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发展基于电网的通信设施和新型业务。完善能源互联网信息通信系统。鼓励依托智能电网发展家庭能效管理等新型业务。</a:t>
            </a:r>
          </a:p>
          <a:p>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建设分布式能源网络。建设以太阳能、风能等可再生能源为主体的多能源协调互补的能源互联网。使电力设备和用电终端基于互联网进行双向通信和智能调控。</a:t>
            </a:r>
          </a:p>
          <a:p>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探索能源消费新模式。推进以智能电网为配送平台，以电子商务为交易平台，融合储能设施、物联网、智能用电设施等硬件以及碳交易、互联网金融等衍生服务于一体的绿色能源网络发展。</a:t>
            </a:r>
          </a:p>
          <a:p>
            <a:endParaRPr lang="zh-CN" altLang="en-US" dirty="0"/>
          </a:p>
        </p:txBody>
      </p:sp>
      <p:sp>
        <p:nvSpPr>
          <p:cNvPr id="4" name="灯片编号占位符 3"/>
          <p:cNvSpPr>
            <a:spLocks noGrp="1"/>
          </p:cNvSpPr>
          <p:nvPr>
            <p:ph type="sldNum" sz="quarter" idx="10"/>
          </p:nvPr>
        </p:nvSpPr>
        <p:spPr/>
        <p:txBody>
          <a:bodyPr/>
          <a:lstStyle/>
          <a:p>
            <a:pPr>
              <a:defRPr/>
            </a:pPr>
            <a:fld id="{1D77ACCD-1429-4528-A301-F99383F325E6}" type="slidenum">
              <a:rPr lang="zh-CN" altLang="en-US" smtClean="0"/>
              <a:pPr>
                <a:defRPr/>
              </a:pPr>
              <a:t>20</a:t>
            </a:fld>
            <a:endParaRPr lang="en-US" altLang="zh-CN"/>
          </a:p>
        </p:txBody>
      </p:sp>
    </p:spTree>
    <p:extLst>
      <p:ext uri="{BB962C8B-B14F-4D97-AF65-F5344CB8AC3E}">
        <p14:creationId xmlns:p14="http://schemas.microsoft.com/office/powerpoint/2010/main" xmlns="" val="23844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p:sp>
      <p:sp>
        <p:nvSpPr>
          <p:cNvPr id="75779"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90116" name="灯片编号占位符 3"/>
          <p:cNvSpPr>
            <a:spLocks noGrp="1"/>
          </p:cNvSpPr>
          <p:nvPr>
            <p:ph type="sldNum" sz="quarter" idx="5"/>
          </p:nvPr>
        </p:nvSpPr>
        <p:spPr>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72A7BDB4-1474-4821-8974-474B7BB2CA2C}" type="slidenum">
              <a:rPr lang="zh-CN" altLang="en-US"/>
              <a:pPr eaLnBrk="1" hangingPunct="1"/>
              <a:t>21</a:t>
            </a:fld>
            <a:endParaRPr lang="en-US" altLang="zh-CN"/>
          </a:p>
        </p:txBody>
      </p:sp>
    </p:spTree>
    <p:extLst>
      <p:ext uri="{BB962C8B-B14F-4D97-AF65-F5344CB8AC3E}">
        <p14:creationId xmlns:p14="http://schemas.microsoft.com/office/powerpoint/2010/main" xmlns="" val="195385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6" rIns="91434" bIns="45716"/>
          <a:lstStyle/>
          <a:p>
            <a:endParaRPr lang="zh-CN" altLang="en-US" smtClean="0"/>
          </a:p>
        </p:txBody>
      </p:sp>
      <p:sp>
        <p:nvSpPr>
          <p:cNvPr id="62468" name="灯片编号占位符 3"/>
          <p:cNvSpPr txBox="1">
            <a:spLocks noGrp="1"/>
          </p:cNvSpPr>
          <p:nvPr/>
        </p:nvSpPr>
        <p:spPr bwMode="auto">
          <a:xfrm>
            <a:off x="3848100" y="9429750"/>
            <a:ext cx="2947988"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6" rIns="91434" bIns="45716"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2F942CE1-38AA-40BF-B2B9-E6D86E04BA40}" type="slidenum">
              <a:rPr lang="zh-CN" altLang="en-US" sz="1200"/>
              <a:pPr algn="r" eaLnBrk="1" hangingPunct="1"/>
              <a:t>22</a:t>
            </a:fld>
            <a:endParaRPr lang="en-US" altLang="zh-CN" sz="1200"/>
          </a:p>
        </p:txBody>
      </p:sp>
    </p:spTree>
    <p:extLst>
      <p:ext uri="{BB962C8B-B14F-4D97-AF65-F5344CB8AC3E}">
        <p14:creationId xmlns:p14="http://schemas.microsoft.com/office/powerpoint/2010/main" xmlns="" val="260539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p:sp>
      <p:sp>
        <p:nvSpPr>
          <p:cNvPr id="74755"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88068" name="灯片编号占位符 3"/>
          <p:cNvSpPr>
            <a:spLocks noGrp="1"/>
          </p:cNvSpPr>
          <p:nvPr>
            <p:ph type="sldNum" sz="quarter" idx="5"/>
          </p:nvPr>
        </p:nvSpPr>
        <p:spPr>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3CD1BCC1-2D01-4BB3-9A1E-B6BF2C56456B}" type="slidenum">
              <a:rPr lang="zh-CN" altLang="en-US"/>
              <a:pPr eaLnBrk="1" hangingPunct="1"/>
              <a:t>23</a:t>
            </a:fld>
            <a:endParaRPr lang="en-US" altLang="zh-CN"/>
          </a:p>
        </p:txBody>
      </p:sp>
    </p:spTree>
    <p:extLst>
      <p:ext uri="{BB962C8B-B14F-4D97-AF65-F5344CB8AC3E}">
        <p14:creationId xmlns:p14="http://schemas.microsoft.com/office/powerpoint/2010/main" xmlns="" val="224260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50885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83534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1547454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15443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481027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half" idx="3"/>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4262377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56744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Tree>
    <p:extLst>
      <p:ext uri="{BB962C8B-B14F-4D97-AF65-F5344CB8AC3E}">
        <p14:creationId xmlns:p14="http://schemas.microsoft.com/office/powerpoint/2010/main" xmlns="" val="38099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3500438"/>
            <a:ext cx="9144000"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srgbClr val="000000"/>
              </a:solidFill>
            </a:endParaRPr>
          </a:p>
        </p:txBody>
      </p:sp>
      <p:sp>
        <p:nvSpPr>
          <p:cNvPr id="20482" name="Rectangle 2"/>
          <p:cNvSpPr>
            <a:spLocks noGrp="1" noChangeArrowheads="1"/>
          </p:cNvSpPr>
          <p:nvPr>
            <p:ph type="ctrTitle"/>
          </p:nvPr>
        </p:nvSpPr>
        <p:spPr>
          <a:xfrm>
            <a:off x="395288" y="1557338"/>
            <a:ext cx="7772400" cy="1871662"/>
          </a:xfrm>
        </p:spPr>
        <p:txBody>
          <a:bodyPr anchor="ctr"/>
          <a:lstStyle>
            <a:lvl1pPr>
              <a:defRPr sz="4000" smtClean="0">
                <a:solidFill>
                  <a:srgbClr val="FFFF00"/>
                </a:solidFill>
                <a:effectLst>
                  <a:outerShdw blurRad="38100" dist="38100" dir="2700000" algn="tl">
                    <a:srgbClr val="000000"/>
                  </a:outerShdw>
                </a:effectLst>
              </a:defRPr>
            </a:lvl1pPr>
          </a:lstStyle>
          <a:p>
            <a:pPr lvl="0"/>
            <a:r>
              <a:rPr lang="zh-CN" altLang="en-US" noProof="0" smtClean="0"/>
              <a:t>单击此处编辑母版标题样式</a:t>
            </a:r>
          </a:p>
        </p:txBody>
      </p:sp>
      <p:sp>
        <p:nvSpPr>
          <p:cNvPr id="20483" name="Rectangle 3"/>
          <p:cNvSpPr>
            <a:spLocks noGrp="1" noChangeArrowheads="1"/>
          </p:cNvSpPr>
          <p:nvPr>
            <p:ph type="subTitle" idx="1"/>
          </p:nvPr>
        </p:nvSpPr>
        <p:spPr>
          <a:xfrm>
            <a:off x="2411413" y="3716338"/>
            <a:ext cx="6400800" cy="1752600"/>
          </a:xfrm>
        </p:spPr>
        <p:txBody>
          <a:bodyPr anchor="ctr"/>
          <a:lstStyle>
            <a:lvl1pPr marL="0" indent="0" algn="r">
              <a:buFont typeface="Wingdings" pitchFamily="2" charset="2"/>
              <a:buNone/>
              <a:defRPr smtClean="0">
                <a:solidFill>
                  <a:srgbClr val="FFFFFF"/>
                </a:solidFill>
                <a:effectLst>
                  <a:outerShdw blurRad="38100" dist="38100" dir="2700000" algn="tl">
                    <a:srgbClr val="000000"/>
                  </a:outerShdw>
                </a:effectLst>
              </a:defRPr>
            </a:lvl1pPr>
          </a:lstStyle>
          <a:p>
            <a:pPr lvl="0"/>
            <a:r>
              <a:rPr lang="zh-CN" altLang="en-US" noProof="0" smtClean="0"/>
              <a:t>单击此处编辑母版副标题样式</a:t>
            </a:r>
          </a:p>
        </p:txBody>
      </p:sp>
    </p:spTree>
    <p:extLst>
      <p:ext uri="{BB962C8B-B14F-4D97-AF65-F5344CB8AC3E}">
        <p14:creationId xmlns:p14="http://schemas.microsoft.com/office/powerpoint/2010/main" xmlns="" val="156399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xmlns="" val="15029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9104083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xmlns="" val="245762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67145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08414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33938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88936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5.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jpe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AcnStamp_ID_237575" hidden="1"/>
          <p:cNvSpPr>
            <a:spLocks noChangeArrowheads="1"/>
          </p:cNvSpPr>
          <p:nvPr/>
        </p:nvSpPr>
        <p:spPr bwMode="auto">
          <a:xfrm>
            <a:off x="7897813" y="1173163"/>
            <a:ext cx="1066800" cy="265112"/>
          </a:xfrm>
          <a:prstGeom prst="leftRightArrow">
            <a:avLst>
              <a:gd name="adj1" fmla="val 100000"/>
              <a:gd name="adj2" fmla="val 0"/>
            </a:avLst>
          </a:prstGeom>
          <a:noFill/>
          <a:ln w="9525">
            <a:noFill/>
            <a:miter lim="800000"/>
            <a:headEnd/>
            <a:tailEnd/>
          </a:ln>
        </p:spPr>
        <p:txBody>
          <a:bodyPr wrap="none" lIns="0" tIns="25400" rIns="0" bIns="25400">
            <a:spAutoFit/>
          </a:bodyPr>
          <a:lstStyle/>
          <a:p>
            <a:pPr algn="r" eaLnBrk="0" hangingPunct="0">
              <a:buClr>
                <a:srgbClr val="006666"/>
              </a:buClr>
              <a:buFont typeface="Wingdings" pitchFamily="2" charset="2"/>
              <a:buNone/>
              <a:defRPr/>
            </a:pPr>
            <a:r>
              <a:rPr lang="en-US" altLang="zh-CN" sz="1400" b="1">
                <a:solidFill>
                  <a:srgbClr val="000000"/>
                </a:solidFill>
                <a:latin typeface="宋体" pitchFamily="2" charset="-122"/>
                <a:ea typeface="宋体" pitchFamily="2" charset="-122"/>
              </a:rPr>
              <a:t>MASTER STAMP</a:t>
            </a:r>
          </a:p>
        </p:txBody>
      </p:sp>
      <p:cxnSp>
        <p:nvCxnSpPr>
          <p:cNvPr id="3075" name="AcnStpConnector_ID_237576" hidden="1"/>
          <p:cNvCxnSpPr>
            <a:cxnSpLocks noChangeShapeType="1"/>
            <a:stCxn id="2050" idx="2"/>
            <a:endCxn id="2050" idx="0"/>
          </p:cNvCxnSpPr>
          <p:nvPr/>
        </p:nvCxnSpPr>
        <p:spPr bwMode="auto">
          <a:xfrm>
            <a:off x="7897813" y="1173163"/>
            <a:ext cx="1066800" cy="0"/>
          </a:xfrm>
          <a:prstGeom prst="straightConnector1">
            <a:avLst/>
          </a:prstGeom>
          <a:noFill/>
          <a:ln w="9525">
            <a:solidFill>
              <a:srgbClr val="000000"/>
            </a:solidFill>
            <a:round/>
            <a:headEnd/>
            <a:tailEnd/>
          </a:ln>
        </p:spPr>
      </p:cxnSp>
      <p:cxnSp>
        <p:nvCxnSpPr>
          <p:cNvPr id="3076" name="AcnStpConnector_ID_237577" hidden="1"/>
          <p:cNvCxnSpPr>
            <a:cxnSpLocks noChangeShapeType="1"/>
            <a:stCxn id="2050" idx="4"/>
            <a:endCxn id="2050" idx="6"/>
          </p:cNvCxnSpPr>
          <p:nvPr/>
        </p:nvCxnSpPr>
        <p:spPr bwMode="auto">
          <a:xfrm>
            <a:off x="7897813" y="1438275"/>
            <a:ext cx="1066800" cy="0"/>
          </a:xfrm>
          <a:prstGeom prst="straightConnector1">
            <a:avLst/>
          </a:prstGeom>
          <a:noFill/>
          <a:ln w="9525">
            <a:solidFill>
              <a:srgbClr val="000000"/>
            </a:solidFill>
            <a:round/>
            <a:headEnd/>
            <a:tailEnd/>
          </a:ln>
        </p:spPr>
      </p:cxnSp>
      <p:pic>
        <p:nvPicPr>
          <p:cNvPr id="3077" name="图片 10" descr="SGCC Log rolling.gif"/>
          <p:cNvPicPr>
            <a:picLocks noChangeAspect="1" noChangeArrowheads="1"/>
          </p:cNvPicPr>
          <p:nvPr/>
        </p:nvPicPr>
        <p:blipFill>
          <a:blip r:embed="rId3" cstate="print"/>
          <a:srcRect/>
          <a:stretch>
            <a:fillRect/>
          </a:stretch>
        </p:blipFill>
        <p:spPr bwMode="auto">
          <a:xfrm>
            <a:off x="258763" y="327025"/>
            <a:ext cx="587375" cy="587375"/>
          </a:xfrm>
          <a:prstGeom prst="rect">
            <a:avLst/>
          </a:prstGeom>
          <a:noFill/>
          <a:ln w="9525">
            <a:noFill/>
            <a:miter lim="800000"/>
            <a:headEnd/>
            <a:tailEnd/>
          </a:ln>
        </p:spPr>
      </p:pic>
      <p:pic>
        <p:nvPicPr>
          <p:cNvPr id="3078" name="图片 10" descr="SGCC logo 22.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877888" y="304800"/>
            <a:ext cx="1617662" cy="654050"/>
          </a:xfrm>
          <a:prstGeom prst="rect">
            <a:avLst/>
          </a:prstGeom>
          <a:noFill/>
          <a:ln w="9525">
            <a:noFill/>
            <a:miter lim="800000"/>
            <a:headEnd/>
            <a:tailEnd/>
          </a:ln>
        </p:spPr>
      </p:pic>
      <p:cxnSp>
        <p:nvCxnSpPr>
          <p:cNvPr id="3079" name="Straight Connector 15"/>
          <p:cNvCxnSpPr>
            <a:cxnSpLocks noChangeShapeType="1"/>
          </p:cNvCxnSpPr>
          <p:nvPr userDrawn="1"/>
        </p:nvCxnSpPr>
        <p:spPr bwMode="auto">
          <a:xfrm>
            <a:off x="0" y="1093788"/>
            <a:ext cx="9129713" cy="0"/>
          </a:xfrm>
          <a:prstGeom prst="line">
            <a:avLst/>
          </a:prstGeom>
          <a:noFill/>
          <a:ln w="38100">
            <a:solidFill>
              <a:srgbClr val="31859C"/>
            </a:solidFill>
            <a:round/>
            <a:headEnd/>
            <a:tailEnd/>
          </a:ln>
        </p:spPr>
      </p:cxnSp>
      <p:sp>
        <p:nvSpPr>
          <p:cNvPr id="2057" name="矩形 9"/>
          <p:cNvSpPr>
            <a:spLocks noChangeArrowheads="1"/>
          </p:cNvSpPr>
          <p:nvPr userDrawn="1"/>
        </p:nvSpPr>
        <p:spPr bwMode="auto">
          <a:xfrm>
            <a:off x="0" y="1106488"/>
            <a:ext cx="9144000" cy="4876800"/>
          </a:xfrm>
          <a:prstGeom prst="rect">
            <a:avLst/>
          </a:prstGeom>
          <a:gradFill rotWithShape="0">
            <a:gsLst>
              <a:gs pos="0">
                <a:srgbClr val="99CCFF">
                  <a:alpha val="75000"/>
                </a:srgbClr>
              </a:gs>
              <a:gs pos="100000">
                <a:srgbClr val="EDFDFD"/>
              </a:gs>
            </a:gsLst>
            <a:lin ang="5400000" scaled="1"/>
          </a:gradFill>
          <a:ln w="9525">
            <a:noFill/>
            <a:miter lim="800000"/>
            <a:headEnd/>
            <a:tailEnd/>
          </a:ln>
        </p:spPr>
        <p:txBody>
          <a:bodyPr anchor="ctr"/>
          <a:lstStyle/>
          <a:p>
            <a:pPr algn="ctr">
              <a:defRPr/>
            </a:pPr>
            <a:endParaRPr lang="zh-CN" altLang="en-US">
              <a:solidFill>
                <a:srgbClr val="FFFFFF"/>
              </a:solidFill>
              <a:ea typeface="黑体" pitchFamily="2" charset="-122"/>
            </a:endParaRPr>
          </a:p>
        </p:txBody>
      </p:sp>
      <p:sp>
        <p:nvSpPr>
          <p:cNvPr id="3082" name="Rectangle 2"/>
          <p:cNvSpPr>
            <a:spLocks noGrp="1" noChangeArrowheads="1"/>
          </p:cNvSpPr>
          <p:nvPr>
            <p:ph type="title"/>
          </p:nvPr>
        </p:nvSpPr>
        <p:spPr bwMode="auto">
          <a:xfrm>
            <a:off x="2125663" y="96838"/>
            <a:ext cx="6838950" cy="965200"/>
          </a:xfrm>
          <a:prstGeom prst="rect">
            <a:avLst/>
          </a:prstGeom>
          <a:noFill/>
          <a:ln w="9525">
            <a:noFill/>
            <a:miter lim="800000"/>
            <a:headEnd/>
            <a:tailEnd/>
          </a:ln>
        </p:spPr>
        <p:txBody>
          <a:bodyPr vert="horz" wrap="square" lIns="91422" tIns="45711" rIns="91422" bIns="45711" numCol="1" anchor="ctr" anchorCtr="0" compatLnSpc="1">
            <a:prstTxWarp prst="textNoShape">
              <a:avLst/>
            </a:prstTxWarp>
          </a:bodyPr>
          <a:lstStyle/>
          <a:p>
            <a:pPr lvl="0"/>
            <a:r>
              <a:rPr lang="zh-CN" altLang="en-US" smtClean="0"/>
              <a:t>单击此处编辑母版标题样式</a:t>
            </a:r>
          </a:p>
        </p:txBody>
      </p:sp>
      <p:pic>
        <p:nvPicPr>
          <p:cNvPr id="13" name="Picture 5"/>
          <p:cNvPicPr>
            <a:picLocks noChangeAspect="1" noChangeArrowheads="1"/>
          </p:cNvPicPr>
          <p:nvPr userDrawn="1"/>
        </p:nvPicPr>
        <p:blipFill>
          <a:blip r:embed="rId5" cstate="email"/>
          <a:srcRect/>
          <a:stretch>
            <a:fillRect/>
          </a:stretch>
        </p:blipFill>
        <p:spPr bwMode="auto">
          <a:xfrm>
            <a:off x="6843252" y="6278607"/>
            <a:ext cx="2072843" cy="340427"/>
          </a:xfrm>
          <a:prstGeom prst="rect">
            <a:avLst/>
          </a:prstGeom>
          <a:noFill/>
          <a:ln w="9525">
            <a:noFill/>
            <a:miter lim="800000"/>
            <a:headEnd/>
            <a:tailEnd/>
          </a:ln>
        </p:spPr>
      </p:pic>
    </p:spTree>
    <p:extLst>
      <p:ext uri="{BB962C8B-B14F-4D97-AF65-F5344CB8AC3E}">
        <p14:creationId xmlns:p14="http://schemas.microsoft.com/office/powerpoint/2010/main" xmlns="" val="1055459339"/>
      </p:ext>
    </p:ext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txStyles>
    <p:titleStyle>
      <a:lvl1pPr algn="r" rtl="0" eaLnBrk="0" fontAlgn="base" hangingPunct="0">
        <a:spcBef>
          <a:spcPct val="0"/>
        </a:spcBef>
        <a:spcAft>
          <a:spcPct val="0"/>
        </a:spcAft>
        <a:defRPr sz="2800" b="1">
          <a:solidFill>
            <a:srgbClr val="006666"/>
          </a:solidFill>
          <a:latin typeface="+mj-lt"/>
          <a:ea typeface="+mj-ea"/>
          <a:cs typeface="+mj-cs"/>
        </a:defRPr>
      </a:lvl1pPr>
      <a:lvl2pPr algn="r" rtl="0" eaLnBrk="0" fontAlgn="base" hangingPunct="0">
        <a:spcBef>
          <a:spcPct val="0"/>
        </a:spcBef>
        <a:spcAft>
          <a:spcPct val="0"/>
        </a:spcAft>
        <a:defRPr sz="2800" b="1">
          <a:solidFill>
            <a:srgbClr val="006666"/>
          </a:solidFill>
          <a:latin typeface="Arial" pitchFamily="34" charset="0"/>
          <a:ea typeface="黑体" pitchFamily="2" charset="-122"/>
        </a:defRPr>
      </a:lvl2pPr>
      <a:lvl3pPr algn="r" rtl="0" eaLnBrk="0" fontAlgn="base" hangingPunct="0">
        <a:spcBef>
          <a:spcPct val="0"/>
        </a:spcBef>
        <a:spcAft>
          <a:spcPct val="0"/>
        </a:spcAft>
        <a:defRPr sz="2800" b="1">
          <a:solidFill>
            <a:srgbClr val="006666"/>
          </a:solidFill>
          <a:latin typeface="Arial" pitchFamily="34" charset="0"/>
          <a:ea typeface="黑体" pitchFamily="2" charset="-122"/>
        </a:defRPr>
      </a:lvl3pPr>
      <a:lvl4pPr algn="r" rtl="0" eaLnBrk="0" fontAlgn="base" hangingPunct="0">
        <a:spcBef>
          <a:spcPct val="0"/>
        </a:spcBef>
        <a:spcAft>
          <a:spcPct val="0"/>
        </a:spcAft>
        <a:defRPr sz="2800" b="1">
          <a:solidFill>
            <a:srgbClr val="006666"/>
          </a:solidFill>
          <a:latin typeface="Arial" pitchFamily="34" charset="0"/>
          <a:ea typeface="黑体" pitchFamily="2" charset="-122"/>
        </a:defRPr>
      </a:lvl4pPr>
      <a:lvl5pPr algn="r" rtl="0" eaLnBrk="0" fontAlgn="base" hangingPunct="0">
        <a:spcBef>
          <a:spcPct val="0"/>
        </a:spcBef>
        <a:spcAft>
          <a:spcPct val="0"/>
        </a:spcAft>
        <a:defRPr sz="2800" b="1">
          <a:solidFill>
            <a:srgbClr val="006666"/>
          </a:solidFill>
          <a:latin typeface="Arial" pitchFamily="34" charset="0"/>
          <a:ea typeface="黑体" pitchFamily="2" charset="-122"/>
        </a:defRPr>
      </a:lvl5pPr>
      <a:lvl6pPr marL="457200" algn="r" rtl="0" eaLnBrk="0" fontAlgn="base" hangingPunct="0">
        <a:spcBef>
          <a:spcPct val="0"/>
        </a:spcBef>
        <a:spcAft>
          <a:spcPct val="0"/>
        </a:spcAft>
        <a:defRPr sz="2800" b="1">
          <a:solidFill>
            <a:srgbClr val="006666"/>
          </a:solidFill>
          <a:latin typeface="Arial" pitchFamily="34" charset="0"/>
          <a:ea typeface="黑体" pitchFamily="2" charset="-122"/>
        </a:defRPr>
      </a:lvl6pPr>
      <a:lvl7pPr marL="914400" algn="r" rtl="0" eaLnBrk="0" fontAlgn="base" hangingPunct="0">
        <a:spcBef>
          <a:spcPct val="0"/>
        </a:spcBef>
        <a:spcAft>
          <a:spcPct val="0"/>
        </a:spcAft>
        <a:defRPr sz="2800" b="1">
          <a:solidFill>
            <a:srgbClr val="006666"/>
          </a:solidFill>
          <a:latin typeface="Arial" pitchFamily="34" charset="0"/>
          <a:ea typeface="黑体" pitchFamily="2" charset="-122"/>
        </a:defRPr>
      </a:lvl7pPr>
      <a:lvl8pPr marL="1371600" algn="r" rtl="0" eaLnBrk="0" fontAlgn="base" hangingPunct="0">
        <a:spcBef>
          <a:spcPct val="0"/>
        </a:spcBef>
        <a:spcAft>
          <a:spcPct val="0"/>
        </a:spcAft>
        <a:defRPr sz="2800" b="1">
          <a:solidFill>
            <a:srgbClr val="006666"/>
          </a:solidFill>
          <a:latin typeface="Arial" pitchFamily="34" charset="0"/>
          <a:ea typeface="黑体" pitchFamily="2" charset="-122"/>
        </a:defRPr>
      </a:lvl8pPr>
      <a:lvl9pPr marL="1828800" algn="r" rtl="0" eaLnBrk="0" fontAlgn="base" hangingPunct="0">
        <a:spcBef>
          <a:spcPct val="0"/>
        </a:spcBef>
        <a:spcAft>
          <a:spcPct val="0"/>
        </a:spcAft>
        <a:defRPr sz="2800" b="1">
          <a:solidFill>
            <a:srgbClr val="006666"/>
          </a:solidFill>
          <a:latin typeface="Arial" pitchFamily="34" charset="0"/>
          <a:ea typeface="黑体" pitchFamily="2" charset="-122"/>
        </a:defRPr>
      </a:lvl9pPr>
    </p:titleStyle>
    <p:bodyStyle>
      <a:lvl1pPr marL="342900" indent="-342900" algn="l" rtl="0" eaLnBrk="0" fontAlgn="base" hangingPunct="0">
        <a:spcBef>
          <a:spcPct val="20000"/>
        </a:spcBef>
        <a:spcAft>
          <a:spcPct val="0"/>
        </a:spcAft>
        <a:buClr>
          <a:srgbClr val="006666"/>
        </a:buClr>
        <a:buFont typeface="Wingdings" pitchFamily="2" charset="2"/>
        <a:buChar char="q"/>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6666"/>
        </a:buClr>
        <a:buFont typeface="Wingdings" pitchFamily="2" charset="2"/>
        <a:buChar char="u"/>
        <a:defRPr sz="2000" b="1">
          <a:solidFill>
            <a:schemeClr val="tx1"/>
          </a:solidFill>
          <a:latin typeface="+mn-lt"/>
          <a:ea typeface="+mn-ea"/>
        </a:defRPr>
      </a:lvl2pPr>
      <a:lvl3pPr marL="1143000" indent="-228600" algn="l" rtl="0" eaLnBrk="0" fontAlgn="base" hangingPunct="0">
        <a:spcBef>
          <a:spcPct val="20000"/>
        </a:spcBef>
        <a:spcAft>
          <a:spcPct val="0"/>
        </a:spcAft>
        <a:buClr>
          <a:srgbClr val="006666"/>
        </a:buClr>
        <a:buFont typeface="Wingdings" pitchFamily="2" charset="2"/>
        <a:buChar char="l"/>
        <a:defRPr sz="2000" b="1">
          <a:solidFill>
            <a:schemeClr val="tx1"/>
          </a:solidFill>
          <a:latin typeface="+mn-lt"/>
          <a:ea typeface="+mn-ea"/>
        </a:defRPr>
      </a:lvl3pPr>
      <a:lvl4pPr marL="1600200" indent="-228600" algn="l" rtl="0" eaLnBrk="0" fontAlgn="base" hangingPunct="0">
        <a:spcBef>
          <a:spcPct val="20000"/>
        </a:spcBef>
        <a:spcAft>
          <a:spcPct val="0"/>
        </a:spcAft>
        <a:buClr>
          <a:srgbClr val="006666"/>
        </a:buClr>
        <a:buFont typeface="Wingdings" pitchFamily="2" charset="2"/>
        <a:buChar char="n"/>
        <a:defRPr sz="2000" b="1">
          <a:solidFill>
            <a:schemeClr val="tx1"/>
          </a:solidFill>
          <a:latin typeface="+mn-lt"/>
          <a:ea typeface="+mn-ea"/>
        </a:defRPr>
      </a:lvl4pPr>
      <a:lvl5pPr marL="2055813" indent="-227013" algn="l" rtl="0" eaLnBrk="0" fontAlgn="base" hangingPunct="0">
        <a:spcBef>
          <a:spcPct val="20000"/>
        </a:spcBef>
        <a:spcAft>
          <a:spcPct val="0"/>
        </a:spcAft>
        <a:buClr>
          <a:srgbClr val="006666"/>
        </a:buClr>
        <a:buFont typeface="Arial" charset="0"/>
        <a:buChar char="»"/>
        <a:defRPr sz="2000" b="1">
          <a:solidFill>
            <a:schemeClr val="tx1"/>
          </a:solidFill>
          <a:latin typeface="+mn-lt"/>
          <a:ea typeface="+mn-ea"/>
        </a:defRPr>
      </a:lvl5pPr>
      <a:lvl6pPr marL="2513013" indent="-227013" algn="l" rtl="0" eaLnBrk="0" fontAlgn="base" hangingPunct="0">
        <a:spcBef>
          <a:spcPct val="20000"/>
        </a:spcBef>
        <a:spcAft>
          <a:spcPct val="0"/>
        </a:spcAft>
        <a:buClr>
          <a:srgbClr val="006666"/>
        </a:buClr>
        <a:buFont typeface="Arial" pitchFamily="34" charset="0"/>
        <a:buChar char="»"/>
        <a:defRPr sz="2000" b="1">
          <a:solidFill>
            <a:schemeClr val="tx1"/>
          </a:solidFill>
          <a:latin typeface="+mn-lt"/>
          <a:ea typeface="+mn-ea"/>
        </a:defRPr>
      </a:lvl6pPr>
      <a:lvl7pPr marL="2970213" indent="-227013" algn="l" rtl="0" eaLnBrk="0" fontAlgn="base" hangingPunct="0">
        <a:spcBef>
          <a:spcPct val="20000"/>
        </a:spcBef>
        <a:spcAft>
          <a:spcPct val="0"/>
        </a:spcAft>
        <a:buClr>
          <a:srgbClr val="006666"/>
        </a:buClr>
        <a:buFont typeface="Arial" pitchFamily="34" charset="0"/>
        <a:buChar char="»"/>
        <a:defRPr sz="2000" b="1">
          <a:solidFill>
            <a:schemeClr val="tx1"/>
          </a:solidFill>
          <a:latin typeface="+mn-lt"/>
          <a:ea typeface="+mn-ea"/>
        </a:defRPr>
      </a:lvl7pPr>
      <a:lvl8pPr marL="3427413" indent="-227013" algn="l" rtl="0" eaLnBrk="0" fontAlgn="base" hangingPunct="0">
        <a:spcBef>
          <a:spcPct val="20000"/>
        </a:spcBef>
        <a:spcAft>
          <a:spcPct val="0"/>
        </a:spcAft>
        <a:buClr>
          <a:srgbClr val="006666"/>
        </a:buClr>
        <a:buFont typeface="Arial" pitchFamily="34" charset="0"/>
        <a:buChar char="»"/>
        <a:defRPr sz="2000" b="1">
          <a:solidFill>
            <a:schemeClr val="tx1"/>
          </a:solidFill>
          <a:latin typeface="+mn-lt"/>
          <a:ea typeface="+mn-ea"/>
        </a:defRPr>
      </a:lvl8pPr>
      <a:lvl9pPr marL="3884613" indent="-227013" algn="l" rtl="0" eaLnBrk="0" fontAlgn="base" hangingPunct="0">
        <a:spcBef>
          <a:spcPct val="20000"/>
        </a:spcBef>
        <a:spcAft>
          <a:spcPct val="0"/>
        </a:spcAft>
        <a:buClr>
          <a:srgbClr val="006666"/>
        </a:buClr>
        <a:buFont typeface="Arial" pitchFamily="34" charset="0"/>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82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160463"/>
            <a:ext cx="82296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10"/>
          <p:cNvSpPr>
            <a:spLocks noChangeArrowheads="1"/>
          </p:cNvSpPr>
          <p:nvPr/>
        </p:nvSpPr>
        <p:spPr bwMode="auto">
          <a:xfrm>
            <a:off x="468313" y="1016000"/>
            <a:ext cx="8675687" cy="73025"/>
          </a:xfrm>
          <a:prstGeom prst="rect">
            <a:avLst/>
          </a:prstGeom>
          <a:gradFill rotWithShape="1">
            <a:gsLst>
              <a:gs pos="0">
                <a:srgbClr val="008080"/>
              </a:gs>
              <a:gs pos="100000">
                <a:srgbClr val="FFFFFF"/>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17961" dir="2700000" algn="ctr" rotWithShape="0">
                    <a:srgbClr val="808080"/>
                  </a:outerShdw>
                </a:effectLst>
              </a14:hiddenEffects>
            </a:ext>
          </a:extLst>
        </p:spPr>
        <p:txBody>
          <a:bodyPr anchor="ctr"/>
          <a:lstStyle/>
          <a:p>
            <a:pPr>
              <a:buClr>
                <a:srgbClr val="FF3300"/>
              </a:buClr>
              <a:buFont typeface="Wingdings" pitchFamily="2" charset="2"/>
              <a:buNone/>
            </a:pPr>
            <a:endParaRPr lang="zh-CN" altLang="en-US" sz="800" b="1">
              <a:solidFill>
                <a:srgbClr val="000000"/>
              </a:solidFill>
              <a:latin typeface="黑体" pitchFamily="2" charset="-122"/>
              <a:ea typeface="黑体" pitchFamily="2" charset="-122"/>
            </a:endParaRPr>
          </a:p>
        </p:txBody>
      </p:sp>
      <p:sp>
        <p:nvSpPr>
          <p:cNvPr id="3" name="矩形 2"/>
          <p:cNvSpPr/>
          <p:nvPr userDrawn="1"/>
        </p:nvSpPr>
        <p:spPr>
          <a:xfrm>
            <a:off x="5652120" y="6230397"/>
            <a:ext cx="3348372" cy="43896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pic>
        <p:nvPicPr>
          <p:cNvPr id="2" name="图片 1"/>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6293523" y="6230397"/>
            <a:ext cx="2742973" cy="457162"/>
          </a:xfrm>
          <a:prstGeom prst="rect">
            <a:avLst/>
          </a:prstGeom>
        </p:spPr>
      </p:pic>
      <p:sp>
        <p:nvSpPr>
          <p:cNvPr id="4" name="矩形 3"/>
          <p:cNvSpPr/>
          <p:nvPr userDrawn="1"/>
        </p:nvSpPr>
        <p:spPr>
          <a:xfrm>
            <a:off x="5508104" y="6230397"/>
            <a:ext cx="785419" cy="4571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Tree>
    <p:extLst>
      <p:ext uri="{BB962C8B-B14F-4D97-AF65-F5344CB8AC3E}">
        <p14:creationId xmlns:p14="http://schemas.microsoft.com/office/powerpoint/2010/main" xmlns="" val="166520595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10000"/>
        </a:spcBef>
        <a:spcAft>
          <a:spcPct val="10000"/>
        </a:spcAft>
        <a:buFont typeface="Wingdings" pitchFamily="2" charset="2"/>
        <a:buChar char="n"/>
        <a:defRPr sz="2800" b="1">
          <a:solidFill>
            <a:schemeClr val="tx1"/>
          </a:solidFill>
          <a:latin typeface="+mn-lt"/>
          <a:ea typeface="微软雅黑" pitchFamily="34" charset="-122"/>
          <a:cs typeface="+mn-cs"/>
        </a:defRPr>
      </a:lvl1pPr>
      <a:lvl2pPr marL="742950" indent="-285750" algn="l" rtl="0" eaLnBrk="0" fontAlgn="base" hangingPunct="0">
        <a:spcBef>
          <a:spcPct val="10000"/>
        </a:spcBef>
        <a:spcAft>
          <a:spcPct val="10000"/>
        </a:spcAft>
        <a:buSzPct val="80000"/>
        <a:buFont typeface="Wingdings" pitchFamily="2" charset="2"/>
        <a:buChar char="u"/>
        <a:defRPr sz="2400">
          <a:solidFill>
            <a:schemeClr val="accent2"/>
          </a:solidFill>
          <a:latin typeface="+mn-lt"/>
          <a:ea typeface="微软雅黑" pitchFamily="34" charset="-122"/>
        </a:defRPr>
      </a:lvl2pPr>
      <a:lvl3pPr marL="1143000" indent="-228600" algn="l" rtl="0" eaLnBrk="0" fontAlgn="base" hangingPunct="0">
        <a:spcBef>
          <a:spcPct val="10000"/>
        </a:spcBef>
        <a:spcAft>
          <a:spcPct val="10000"/>
        </a:spcAft>
        <a:buFont typeface="Wingdings" pitchFamily="2" charset="2"/>
        <a:buChar char="Ø"/>
        <a:defRPr sz="2000">
          <a:solidFill>
            <a:schemeClr val="tx1"/>
          </a:solidFill>
          <a:latin typeface="+mn-lt"/>
          <a:ea typeface="微软雅黑" pitchFamily="34" charset="-122"/>
        </a:defRPr>
      </a:lvl3pPr>
      <a:lvl4pPr marL="1600200" indent="-228600" algn="l" rtl="0" eaLnBrk="0" fontAlgn="base" hangingPunct="0">
        <a:spcBef>
          <a:spcPct val="10000"/>
        </a:spcBef>
        <a:spcAft>
          <a:spcPct val="10000"/>
        </a:spcAft>
        <a:buFont typeface="Wingdings" pitchFamily="2" charset="2"/>
        <a:buChar char="l"/>
        <a:defRPr>
          <a:solidFill>
            <a:schemeClr val="tx1"/>
          </a:solidFill>
          <a:latin typeface="+mn-lt"/>
          <a:ea typeface="微软雅黑" pitchFamily="34" charset="-122"/>
        </a:defRPr>
      </a:lvl4pPr>
      <a:lvl5pPr marL="2057400" indent="-228600" algn="l" rtl="0" eaLnBrk="0" fontAlgn="base" hangingPunct="0">
        <a:spcBef>
          <a:spcPct val="10000"/>
        </a:spcBef>
        <a:spcAft>
          <a:spcPct val="10000"/>
        </a:spcAft>
        <a:buFont typeface="Wingdings" pitchFamily="2" charset="2"/>
        <a:buChar char="ü"/>
        <a:defRPr sz="1600">
          <a:solidFill>
            <a:schemeClr val="tx1"/>
          </a:solidFill>
          <a:latin typeface="+mn-lt"/>
          <a:ea typeface="微软雅黑" pitchFamily="34"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microsoft.com/office/2007/relationships/diagramDrawing" Target="../diagrams/drawing1.xml"/><Relationship Id="rId17" Type="http://schemas.openxmlformats.org/officeDocument/2006/relationships/image" Target="../media/image38.jpeg"/><Relationship Id="rId2" Type="http://schemas.openxmlformats.org/officeDocument/2006/relationships/notesSlide" Target="../notesSlides/notesSlide6.xml"/><Relationship Id="rId16" Type="http://schemas.openxmlformats.org/officeDocument/2006/relationships/image" Target="../media/image37.jpeg"/><Relationship Id="rId1" Type="http://schemas.openxmlformats.org/officeDocument/2006/relationships/slideLayout" Target="../slideLayouts/slideLayout9.xml"/><Relationship Id="rId6" Type="http://schemas.openxmlformats.org/officeDocument/2006/relationships/image" Target="../media/image32.jpeg"/><Relationship Id="rId11" Type="http://schemas.openxmlformats.org/officeDocument/2006/relationships/diagramColors" Target="../diagrams/colors1.xml"/><Relationship Id="rId5" Type="http://schemas.openxmlformats.org/officeDocument/2006/relationships/image" Target="../media/image31.jpeg"/><Relationship Id="rId15" Type="http://schemas.openxmlformats.org/officeDocument/2006/relationships/image" Target="../media/image36.jpeg"/><Relationship Id="rId10" Type="http://schemas.openxmlformats.org/officeDocument/2006/relationships/diagramQuickStyle" Target="../diagrams/quickStyle1.xml"/><Relationship Id="rId19" Type="http://schemas.openxmlformats.org/officeDocument/2006/relationships/image" Target="../media/image40.png"/><Relationship Id="rId4" Type="http://schemas.openxmlformats.org/officeDocument/2006/relationships/image" Target="../media/image30.jpeg"/><Relationship Id="rId9" Type="http://schemas.openxmlformats.org/officeDocument/2006/relationships/diagramLayout" Target="../diagrams/layout1.xml"/><Relationship Id="rId1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chart" Target="../charts/chart1.x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56.jpeg"/><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67.jpe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70.jpeg"/><Relationship Id="rId4" Type="http://schemas.openxmlformats.org/officeDocument/2006/relationships/image" Target="../media/image69.jpeg"/></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3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76.jpeg"/><Relationship Id="rId4" Type="http://schemas.openxmlformats.org/officeDocument/2006/relationships/image" Target="../media/image75.jpeg"/></Relationships>
</file>

<file path=ppt/slides/_rels/slide3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79.jpeg"/><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 Id="rId9" Type="http://schemas.openxmlformats.org/officeDocument/2006/relationships/image" Target="../media/image86.jpeg"/></Relationships>
</file>

<file path=ppt/slides/_rels/slide4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4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w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E:\新建文件夹 (3)\新建文件夹 (22)\中心LOGO.jpg"/>
          <p:cNvPicPr>
            <a:picLocks noChangeAspect="1" noChangeArrowheads="1"/>
          </p:cNvPicPr>
          <p:nvPr/>
        </p:nvPicPr>
        <p:blipFill>
          <a:blip r:embed="rId3" cstate="print"/>
          <a:srcRect/>
          <a:stretch>
            <a:fillRect/>
          </a:stretch>
        </p:blipFill>
        <p:spPr bwMode="auto">
          <a:xfrm>
            <a:off x="0" y="3252788"/>
            <a:ext cx="1692275" cy="2151062"/>
          </a:xfrm>
          <a:prstGeom prst="rect">
            <a:avLst/>
          </a:prstGeom>
          <a:noFill/>
          <a:ln w="9525">
            <a:noFill/>
            <a:miter lim="800000"/>
            <a:headEnd/>
            <a:tailEnd/>
          </a:ln>
        </p:spPr>
      </p:pic>
      <p:sp>
        <p:nvSpPr>
          <p:cNvPr id="34819" name="Rectangle 11"/>
          <p:cNvSpPr>
            <a:spLocks noChangeArrowheads="1"/>
          </p:cNvSpPr>
          <p:nvPr/>
        </p:nvSpPr>
        <p:spPr bwMode="auto">
          <a:xfrm>
            <a:off x="0" y="5421313"/>
            <a:ext cx="9144000" cy="1436687"/>
          </a:xfrm>
          <a:prstGeom prst="rect">
            <a:avLst/>
          </a:prstGeom>
          <a:solidFill>
            <a:schemeClr val="hlink"/>
          </a:solidFill>
          <a:ln w="9525">
            <a:noFill/>
            <a:miter lim="800000"/>
            <a:headEnd/>
            <a:tailEnd/>
          </a:ln>
        </p:spPr>
        <p:txBody>
          <a:bodyPr wrap="none" anchor="ctr"/>
          <a:lstStyle/>
          <a:p>
            <a:pPr fontAlgn="base">
              <a:spcBef>
                <a:spcPct val="0"/>
              </a:spcBef>
              <a:spcAft>
                <a:spcPct val="0"/>
              </a:spcAft>
            </a:pPr>
            <a:endParaRPr lang="zh-CN" altLang="en-US" smtClean="0">
              <a:solidFill>
                <a:srgbClr val="000000"/>
              </a:solidFill>
              <a:latin typeface="Arial" charset="0"/>
              <a:ea typeface="宋体" charset="-122"/>
            </a:endParaRPr>
          </a:p>
        </p:txBody>
      </p:sp>
      <p:sp>
        <p:nvSpPr>
          <p:cNvPr id="34820" name="Text Box 6"/>
          <p:cNvSpPr txBox="1">
            <a:spLocks noChangeArrowheads="1"/>
          </p:cNvSpPr>
          <p:nvPr/>
        </p:nvSpPr>
        <p:spPr bwMode="auto">
          <a:xfrm>
            <a:off x="1908175" y="692150"/>
            <a:ext cx="927100" cy="473075"/>
          </a:xfrm>
          <a:prstGeom prst="rect">
            <a:avLst/>
          </a:prstGeom>
          <a:noFill/>
          <a:ln w="9525">
            <a:noFill/>
            <a:miter lim="800000"/>
            <a:headEnd/>
            <a:tailEnd/>
          </a:ln>
        </p:spPr>
        <p:txBody>
          <a:bodyPr wrap="none">
            <a:spAutoFit/>
          </a:bodyPr>
          <a:lstStyle/>
          <a:p>
            <a:pPr marL="742950" indent="-285750" eaLnBrk="0" fontAlgn="base" hangingPunct="0">
              <a:lnSpc>
                <a:spcPts val="3000"/>
              </a:lnSpc>
              <a:spcBef>
                <a:spcPct val="0"/>
              </a:spcBef>
              <a:spcAft>
                <a:spcPct val="20000"/>
              </a:spcAft>
              <a:buClr>
                <a:srgbClr val="000000"/>
              </a:buClr>
              <a:buSzPct val="75000"/>
              <a:buFont typeface="Wingdings" pitchFamily="2" charset="2"/>
              <a:buChar char="n"/>
            </a:pPr>
            <a:endParaRPr lang="zh-CN" altLang="zh-CN" smtClean="0">
              <a:solidFill>
                <a:srgbClr val="000000"/>
              </a:solidFill>
              <a:latin typeface="黑体" pitchFamily="2" charset="-122"/>
              <a:ea typeface="黑体" pitchFamily="2" charset="-122"/>
            </a:endParaRPr>
          </a:p>
        </p:txBody>
      </p:sp>
      <p:sp>
        <p:nvSpPr>
          <p:cNvPr id="34821" name="Text Box 7"/>
          <p:cNvSpPr txBox="1">
            <a:spLocks noChangeArrowheads="1"/>
          </p:cNvSpPr>
          <p:nvPr/>
        </p:nvSpPr>
        <p:spPr bwMode="auto">
          <a:xfrm>
            <a:off x="-541338" y="5715000"/>
            <a:ext cx="9685338" cy="935038"/>
          </a:xfrm>
          <a:prstGeom prst="rect">
            <a:avLst/>
          </a:prstGeom>
          <a:noFill/>
          <a:ln w="9525">
            <a:noFill/>
            <a:miter lim="800000"/>
            <a:headEnd/>
            <a:tailEnd/>
          </a:ln>
        </p:spPr>
        <p:txBody>
          <a:bodyPr>
            <a:spAutoFit/>
          </a:bodyPr>
          <a:lstStyle/>
          <a:p>
            <a:pPr marL="742950" indent="-285750" algn="ctr" eaLnBrk="0" fontAlgn="base" hangingPunct="0">
              <a:lnSpc>
                <a:spcPts val="3000"/>
              </a:lnSpc>
              <a:spcBef>
                <a:spcPct val="0"/>
              </a:spcBef>
              <a:spcAft>
                <a:spcPct val="20000"/>
              </a:spcAft>
              <a:buClr>
                <a:srgbClr val="000000"/>
              </a:buClr>
              <a:buSzPct val="75000"/>
              <a:buFont typeface="Wingdings" pitchFamily="2" charset="2"/>
              <a:buNone/>
            </a:pPr>
            <a:r>
              <a:rPr lang="zh-CN" altLang="en-US" sz="2400" dirty="0" smtClean="0">
                <a:solidFill>
                  <a:srgbClr val="FFFFFF"/>
                </a:solidFill>
                <a:latin typeface="Times New Roman" pitchFamily="18" charset="0"/>
                <a:ea typeface="微软雅黑" pitchFamily="34" charset="-122"/>
                <a:cs typeface="Times New Roman" pitchFamily="18" charset="0"/>
              </a:rPr>
              <a:t>中国电力科学研究院   国家能源太阳能发电研发（实验）中心</a:t>
            </a:r>
            <a:endParaRPr lang="en-US" altLang="zh-CN" sz="2400" dirty="0" smtClean="0">
              <a:solidFill>
                <a:srgbClr val="FFFFFF"/>
              </a:solidFill>
              <a:latin typeface="Times New Roman" pitchFamily="18" charset="0"/>
              <a:ea typeface="微软雅黑" pitchFamily="34" charset="-122"/>
              <a:cs typeface="Times New Roman" pitchFamily="18" charset="0"/>
            </a:endParaRPr>
          </a:p>
          <a:p>
            <a:pPr marL="742950" indent="-285750" algn="ctr" eaLnBrk="0" fontAlgn="base" hangingPunct="0">
              <a:lnSpc>
                <a:spcPts val="3000"/>
              </a:lnSpc>
              <a:spcBef>
                <a:spcPct val="0"/>
              </a:spcBef>
              <a:spcAft>
                <a:spcPct val="20000"/>
              </a:spcAft>
              <a:buClr>
                <a:srgbClr val="000000"/>
              </a:buClr>
              <a:buSzPct val="75000"/>
              <a:buFont typeface="Wingdings" pitchFamily="2" charset="2"/>
              <a:buNone/>
            </a:pPr>
            <a:fld id="{AFC31E63-97B4-40C7-9363-1ECC0245493B}" type="datetime2">
              <a:rPr lang="zh-CN" altLang="en-US" sz="2400" smtClean="0">
                <a:solidFill>
                  <a:srgbClr val="FFFFFF"/>
                </a:solidFill>
                <a:latin typeface="Times New Roman" pitchFamily="18" charset="0"/>
                <a:ea typeface="微软雅黑" pitchFamily="34" charset="-122"/>
                <a:cs typeface="Times New Roman" pitchFamily="18" charset="0"/>
              </a:rPr>
              <a:pPr marL="742950" indent="-285750" algn="ctr" eaLnBrk="0" fontAlgn="base" hangingPunct="0">
                <a:lnSpc>
                  <a:spcPts val="3000"/>
                </a:lnSpc>
                <a:spcBef>
                  <a:spcPct val="0"/>
                </a:spcBef>
                <a:spcAft>
                  <a:spcPct val="20000"/>
                </a:spcAft>
                <a:buClr>
                  <a:srgbClr val="000000"/>
                </a:buClr>
                <a:buSzPct val="75000"/>
                <a:buFont typeface="Wingdings" pitchFamily="2" charset="2"/>
                <a:buNone/>
              </a:pPr>
              <a:t>2016年11月02日</a:t>
            </a:fld>
            <a:endParaRPr lang="en-US" altLang="zh-CN" sz="2400" dirty="0" smtClean="0">
              <a:solidFill>
                <a:srgbClr val="FFFFFF"/>
              </a:solidFill>
              <a:latin typeface="Times New Roman" pitchFamily="18" charset="0"/>
              <a:ea typeface="微软雅黑" pitchFamily="34" charset="-122"/>
              <a:cs typeface="Times New Roman" pitchFamily="18" charset="0"/>
            </a:endParaRPr>
          </a:p>
        </p:txBody>
      </p:sp>
      <p:sp>
        <p:nvSpPr>
          <p:cNvPr id="34822" name="矩形 7"/>
          <p:cNvSpPr>
            <a:spLocks noChangeArrowheads="1"/>
          </p:cNvSpPr>
          <p:nvPr/>
        </p:nvSpPr>
        <p:spPr bwMode="auto">
          <a:xfrm>
            <a:off x="1042988" y="3789363"/>
            <a:ext cx="7777162" cy="1126462"/>
          </a:xfrm>
          <a:prstGeom prst="rect">
            <a:avLst/>
          </a:prstGeom>
          <a:noFill/>
          <a:ln w="9525">
            <a:noFill/>
            <a:miter lim="800000"/>
            <a:headEnd/>
            <a:tailEnd/>
          </a:ln>
        </p:spPr>
        <p:txBody>
          <a:bodyPr>
            <a:spAutoFit/>
          </a:bodyPr>
          <a:lstStyle/>
          <a:p>
            <a:pPr algn="ctr">
              <a:spcBef>
                <a:spcPct val="20000"/>
              </a:spcBef>
              <a:defRPr/>
            </a:pPr>
            <a:r>
              <a:rPr kumimoji="1" lang="zh-CN" altLang="en-US" sz="3200" b="1" dirty="0" smtClean="0">
                <a:solidFill>
                  <a:srgbClr val="000066"/>
                </a:solidFill>
                <a:latin typeface="微软雅黑" pitchFamily="34" charset="-122"/>
                <a:ea typeface="微软雅黑" pitchFamily="34" charset="-122"/>
              </a:rPr>
              <a:t>能源互联网破解新能源发展瓶颈</a:t>
            </a:r>
            <a:endParaRPr kumimoji="1" lang="en-US" altLang="zh-CN" sz="3200" b="1" dirty="0" smtClean="0">
              <a:solidFill>
                <a:srgbClr val="000066"/>
              </a:solidFill>
              <a:latin typeface="微软雅黑" pitchFamily="34" charset="-122"/>
              <a:ea typeface="微软雅黑" pitchFamily="34" charset="-122"/>
            </a:endParaRPr>
          </a:p>
          <a:p>
            <a:pPr marL="742950" indent="-285750" algn="r" eaLnBrk="0" fontAlgn="base" hangingPunct="0">
              <a:spcBef>
                <a:spcPct val="0"/>
              </a:spcBef>
              <a:spcAft>
                <a:spcPct val="20000"/>
              </a:spcAft>
              <a:buClr>
                <a:srgbClr val="000000"/>
              </a:buClr>
              <a:buSzPct val="75000"/>
            </a:pPr>
            <a:endParaRPr lang="en-US" altLang="zh-CN" sz="1600" b="1" dirty="0" smtClean="0">
              <a:solidFill>
                <a:srgbClr val="000000"/>
              </a:solidFill>
              <a:latin typeface="微软雅黑" pitchFamily="34" charset="-122"/>
              <a:ea typeface="微软雅黑" pitchFamily="34" charset="-122"/>
              <a:cs typeface="Times New Roman" pitchFamily="18" charset="0"/>
            </a:endParaRPr>
          </a:p>
          <a:p>
            <a:pPr marL="742950" indent="-285750" algn="r" eaLnBrk="0" fontAlgn="base" hangingPunct="0">
              <a:spcBef>
                <a:spcPct val="0"/>
              </a:spcBef>
              <a:spcAft>
                <a:spcPct val="20000"/>
              </a:spcAft>
              <a:buClr>
                <a:srgbClr val="000000"/>
              </a:buClr>
              <a:buSzPct val="75000"/>
            </a:pPr>
            <a:r>
              <a:rPr lang="zh-CN" altLang="en-US" sz="1600" b="1" dirty="0" smtClean="0">
                <a:solidFill>
                  <a:srgbClr val="000000"/>
                </a:solidFill>
                <a:latin typeface="微软雅黑" pitchFamily="34" charset="-122"/>
                <a:ea typeface="微软雅黑" pitchFamily="34" charset="-122"/>
                <a:cs typeface="Times New Roman" pitchFamily="18" charset="0"/>
              </a:rPr>
              <a:t>张军军 </a:t>
            </a:r>
            <a:r>
              <a:rPr lang="en-US" altLang="zh-CN" sz="1600" b="1" dirty="0">
                <a:solidFill>
                  <a:srgbClr val="000000"/>
                </a:solidFill>
                <a:latin typeface="Times New Roman" pitchFamily="18" charset="0"/>
                <a:ea typeface="黑体" pitchFamily="2" charset="-122"/>
                <a:cs typeface="Times New Roman" pitchFamily="18" charset="0"/>
              </a:rPr>
              <a:t>zhangjunjun@epri</a:t>
            </a:r>
            <a:r>
              <a:rPr lang="en-US" altLang="zh-CN" sz="1600" b="1" dirty="0" smtClean="0">
                <a:solidFill>
                  <a:srgbClr val="000000"/>
                </a:solidFill>
                <a:latin typeface="Times New Roman" pitchFamily="18" charset="0"/>
                <a:ea typeface="黑体" pitchFamily="2" charset="-122"/>
                <a:cs typeface="Times New Roman" pitchFamily="18" charset="0"/>
              </a:rPr>
              <a:t>.sgcc.com.cn</a:t>
            </a:r>
            <a:endParaRPr lang="zh-CN" altLang="en-US" sz="1600" b="1" dirty="0" smtClean="0">
              <a:solidFill>
                <a:srgbClr val="000000"/>
              </a:solidFill>
              <a:latin typeface="Times New Roman" pitchFamily="18" charset="0"/>
              <a:ea typeface="黑体" pitchFamily="2" charset="-122"/>
              <a:cs typeface="Times New Roman" pitchFamily="18" charset="0"/>
            </a:endParaRPr>
          </a:p>
        </p:txBody>
      </p:sp>
      <p:grpSp>
        <p:nvGrpSpPr>
          <p:cNvPr id="2" name="组合 10"/>
          <p:cNvGrpSpPr>
            <a:grpSpLocks/>
          </p:cNvGrpSpPr>
          <p:nvPr/>
        </p:nvGrpSpPr>
        <p:grpSpPr bwMode="auto">
          <a:xfrm>
            <a:off x="0" y="1557338"/>
            <a:ext cx="9144000" cy="1714500"/>
            <a:chOff x="0" y="1643050"/>
            <a:chExt cx="9144000" cy="1714512"/>
          </a:xfrm>
        </p:grpSpPr>
        <p:pic>
          <p:nvPicPr>
            <p:cNvPr id="34824" name="Picture 2"/>
            <p:cNvPicPr>
              <a:picLocks noChangeAspect="1" noChangeArrowheads="1"/>
            </p:cNvPicPr>
            <p:nvPr/>
          </p:nvPicPr>
          <p:blipFill>
            <a:blip r:embed="rId4" cstate="print"/>
            <a:srcRect/>
            <a:stretch>
              <a:fillRect/>
            </a:stretch>
          </p:blipFill>
          <p:spPr bwMode="auto">
            <a:xfrm>
              <a:off x="6643702" y="1643050"/>
              <a:ext cx="2500298" cy="1712909"/>
            </a:xfrm>
            <a:prstGeom prst="rect">
              <a:avLst/>
            </a:prstGeom>
            <a:noFill/>
            <a:ln w="9525">
              <a:noFill/>
              <a:miter lim="800000"/>
              <a:headEnd/>
              <a:tailEnd/>
            </a:ln>
          </p:spPr>
        </p:pic>
        <p:pic>
          <p:nvPicPr>
            <p:cNvPr id="34825" name="Picture 7" descr="201007221045144514"/>
            <p:cNvPicPr>
              <a:picLocks noChangeAspect="1" noChangeArrowheads="1"/>
            </p:cNvPicPr>
            <p:nvPr/>
          </p:nvPicPr>
          <p:blipFill>
            <a:blip r:embed="rId5" cstate="print"/>
            <a:srcRect/>
            <a:stretch>
              <a:fillRect/>
            </a:stretch>
          </p:blipFill>
          <p:spPr bwMode="auto">
            <a:xfrm>
              <a:off x="0" y="1643050"/>
              <a:ext cx="2181313" cy="1714512"/>
            </a:xfrm>
            <a:prstGeom prst="rect">
              <a:avLst/>
            </a:prstGeom>
            <a:noFill/>
            <a:ln w="9525">
              <a:noFill/>
              <a:miter lim="800000"/>
              <a:headEnd/>
              <a:tailEnd/>
            </a:ln>
          </p:spPr>
        </p:pic>
        <p:pic>
          <p:nvPicPr>
            <p:cNvPr id="34826" name="Picture 6" descr="DSC_0397"/>
            <p:cNvPicPr>
              <a:picLocks noChangeAspect="1" noChangeArrowheads="1"/>
            </p:cNvPicPr>
            <p:nvPr/>
          </p:nvPicPr>
          <p:blipFill>
            <a:blip r:embed="rId6" cstate="print"/>
            <a:srcRect/>
            <a:stretch>
              <a:fillRect/>
            </a:stretch>
          </p:blipFill>
          <p:spPr bwMode="auto">
            <a:xfrm>
              <a:off x="4500562" y="1643050"/>
              <a:ext cx="2214578" cy="1714512"/>
            </a:xfrm>
            <a:prstGeom prst="rect">
              <a:avLst/>
            </a:prstGeom>
            <a:noFill/>
            <a:ln w="9525">
              <a:noFill/>
              <a:miter lim="800000"/>
              <a:headEnd/>
              <a:tailEnd/>
            </a:ln>
          </p:spPr>
        </p:pic>
        <p:pic>
          <p:nvPicPr>
            <p:cNvPr id="34827" name="Picture 1"/>
            <p:cNvPicPr>
              <a:picLocks noChangeAspect="1" noChangeArrowheads="1"/>
            </p:cNvPicPr>
            <p:nvPr/>
          </p:nvPicPr>
          <p:blipFill>
            <a:blip r:embed="rId7" cstate="print"/>
            <a:srcRect/>
            <a:stretch>
              <a:fillRect/>
            </a:stretch>
          </p:blipFill>
          <p:spPr bwMode="auto">
            <a:xfrm>
              <a:off x="2114836" y="1643062"/>
              <a:ext cx="2385726" cy="1714500"/>
            </a:xfrm>
            <a:prstGeom prst="rect">
              <a:avLst/>
            </a:prstGeom>
            <a:noFill/>
            <a:ln w="9525">
              <a:noFill/>
              <a:miter lim="800000"/>
              <a:headEnd/>
              <a:tailEnd/>
            </a:ln>
          </p:spPr>
        </p:pic>
      </p:grpSp>
    </p:spTree>
    <p:extLst>
      <p:ext uri="{BB962C8B-B14F-4D97-AF65-F5344CB8AC3E}">
        <p14:creationId xmlns:p14="http://schemas.microsoft.com/office/powerpoint/2010/main" xmlns="" val="310210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txBox="1">
            <a:spLocks/>
          </p:cNvSpPr>
          <p:nvPr/>
        </p:nvSpPr>
        <p:spPr bwMode="auto">
          <a:xfrm>
            <a:off x="2735796" y="152636"/>
            <a:ext cx="1630524" cy="82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kern="0" dirty="0" smtClean="0"/>
              <a:t>目  录</a:t>
            </a:r>
            <a:endParaRPr lang="zh-CN" altLang="en-US" kern="0" dirty="0"/>
          </a:p>
        </p:txBody>
      </p:sp>
      <p:sp>
        <p:nvSpPr>
          <p:cNvPr id="30" name="AutoShape 70"/>
          <p:cNvSpPr>
            <a:spLocks noChangeArrowheads="1"/>
          </p:cNvSpPr>
          <p:nvPr/>
        </p:nvSpPr>
        <p:spPr bwMode="auto">
          <a:xfrm>
            <a:off x="2123437" y="2749029"/>
            <a:ext cx="5853412" cy="539750"/>
          </a:xfrm>
          <a:prstGeom prst="roundRect">
            <a:avLst>
              <a:gd name="adj" fmla="val 16667"/>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path path="circle">
              <a:fillToRect l="100000" t="100000"/>
            </a:path>
            <a:tileRect r="-100000" b="-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1" name="AutoShape 71"/>
          <p:cNvSpPr>
            <a:spLocks noChangeArrowheads="1"/>
          </p:cNvSpPr>
          <p:nvPr/>
        </p:nvSpPr>
        <p:spPr bwMode="auto">
          <a:xfrm>
            <a:off x="1668163" y="2676004"/>
            <a:ext cx="780210" cy="685800"/>
          </a:xfrm>
          <a:prstGeom prst="diamond">
            <a:avLst/>
          </a:prstGeom>
          <a:solidFill>
            <a:srgbClr val="FF6699"/>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2" name="Text Box 72"/>
          <p:cNvSpPr txBox="1">
            <a:spLocks noChangeArrowheads="1"/>
          </p:cNvSpPr>
          <p:nvPr/>
        </p:nvSpPr>
        <p:spPr bwMode="auto">
          <a:xfrm>
            <a:off x="2409068" y="2788399"/>
            <a:ext cx="5585982" cy="52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a:buNone/>
            </a:pPr>
            <a:r>
              <a:rPr lang="zh-CN" altLang="en-US" sz="2800" b="0" dirty="0">
                <a:solidFill>
                  <a:schemeClr val="tx1"/>
                </a:solidFill>
                <a:ea typeface="微软雅黑" panose="020B0503020204020204" pitchFamily="34" charset="-122"/>
                <a:sym typeface="Arial" panose="020B0604020202020204" pitchFamily="34" charset="0"/>
              </a:rPr>
              <a:t>“互联网</a:t>
            </a:r>
            <a:r>
              <a:rPr lang="en-US" altLang="zh-CN" sz="2800" b="0" dirty="0">
                <a:solidFill>
                  <a:schemeClr val="tx1"/>
                </a:solidFill>
                <a:ea typeface="微软雅黑" panose="020B0503020204020204" pitchFamily="34" charset="-122"/>
                <a:sym typeface="Arial" panose="020B0604020202020204" pitchFamily="34" charset="0"/>
              </a:rPr>
              <a:t>+”</a:t>
            </a:r>
            <a:r>
              <a:rPr lang="zh-CN" altLang="en-US" sz="2800" b="0" dirty="0">
                <a:solidFill>
                  <a:schemeClr val="tx1"/>
                </a:solidFill>
                <a:ea typeface="微软雅黑" panose="020B0503020204020204" pitchFamily="34" charset="-122"/>
                <a:sym typeface="Arial" panose="020B0604020202020204" pitchFamily="34" charset="0"/>
              </a:rPr>
              <a:t>和</a:t>
            </a:r>
            <a:r>
              <a:rPr lang="zh-CN" altLang="en-US" sz="2800" b="0" dirty="0">
                <a:solidFill>
                  <a:schemeClr val="tx1"/>
                </a:solidFill>
                <a:ea typeface="微软雅黑" panose="020B0503020204020204" pitchFamily="34" charset="-122"/>
              </a:rPr>
              <a:t>能源互联网</a:t>
            </a:r>
          </a:p>
        </p:txBody>
      </p:sp>
      <p:sp>
        <p:nvSpPr>
          <p:cNvPr id="33" name="Text Box 73"/>
          <p:cNvSpPr txBox="1">
            <a:spLocks noChangeArrowheads="1"/>
          </p:cNvSpPr>
          <p:nvPr/>
        </p:nvSpPr>
        <p:spPr bwMode="auto">
          <a:xfrm>
            <a:off x="1861099" y="2789986"/>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a:solidFill>
                  <a:schemeClr val="tx1"/>
                </a:solidFill>
                <a:latin typeface="微软雅黑" panose="020B0503020204020204" pitchFamily="34" charset="-122"/>
                <a:ea typeface="微软雅黑" panose="020B0503020204020204" pitchFamily="34" charset="-122"/>
              </a:rPr>
              <a:t>2</a:t>
            </a:r>
          </a:p>
        </p:txBody>
      </p:sp>
      <p:sp>
        <p:nvSpPr>
          <p:cNvPr id="26" name="AutoShape 55"/>
          <p:cNvSpPr>
            <a:spLocks noChangeArrowheads="1"/>
          </p:cNvSpPr>
          <p:nvPr/>
        </p:nvSpPr>
        <p:spPr bwMode="auto">
          <a:xfrm>
            <a:off x="2141637" y="2026399"/>
            <a:ext cx="5853413" cy="539750"/>
          </a:xfrm>
          <a:prstGeom prst="roundRect">
            <a:avLst>
              <a:gd name="adj" fmla="val 16667"/>
            </a:avLst>
          </a:prstGeom>
          <a:gradFill rotWithShape="1">
            <a:gsLst>
              <a:gs pos="0">
                <a:srgbClr val="F1E7F7"/>
              </a:gs>
              <a:gs pos="100000">
                <a:srgbClr val="BE90DA"/>
              </a:gs>
            </a:gsLst>
            <a:lin ang="0" scaled="1"/>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spcAft>
                <a:spcPct val="0"/>
              </a:spcAft>
              <a:buSzTx/>
              <a:buFont typeface="Arial" panose="020B0604020202020204" pitchFamily="34" charset="0"/>
              <a:buNone/>
            </a:pPr>
            <a:r>
              <a:rPr lang="zh-CN" altLang="en-US" sz="2800" b="0" dirty="0" smtClean="0">
                <a:solidFill>
                  <a:schemeClr val="tx1"/>
                </a:solidFill>
                <a:ea typeface="微软雅黑" panose="020B0503020204020204" pitchFamily="34" charset="-122"/>
              </a:rPr>
              <a:t>我国新能源</a:t>
            </a:r>
            <a:r>
              <a:rPr lang="zh-CN" altLang="en-US" sz="2800" b="0" dirty="0">
                <a:solidFill>
                  <a:schemeClr val="tx1"/>
                </a:solidFill>
                <a:ea typeface="微软雅黑" panose="020B0503020204020204" pitchFamily="34" charset="-122"/>
              </a:rPr>
              <a:t>消纳情况</a:t>
            </a:r>
          </a:p>
        </p:txBody>
      </p:sp>
      <p:sp>
        <p:nvSpPr>
          <p:cNvPr id="27" name="AutoShape 56"/>
          <p:cNvSpPr>
            <a:spLocks noChangeArrowheads="1"/>
          </p:cNvSpPr>
          <p:nvPr/>
        </p:nvSpPr>
        <p:spPr bwMode="auto">
          <a:xfrm>
            <a:off x="1686364" y="1953374"/>
            <a:ext cx="780210" cy="685800"/>
          </a:xfrm>
          <a:prstGeom prst="diamond">
            <a:avLst/>
          </a:prstGeom>
          <a:gradFill rotWithShape="1">
            <a:gsLst>
              <a:gs pos="0">
                <a:srgbClr val="584365"/>
              </a:gs>
              <a:gs pos="100000">
                <a:srgbClr val="BE90DA"/>
              </a:gs>
            </a:gsLst>
            <a:lin ang="0" scaled="1"/>
          </a:gra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9" name="Text Box 58"/>
          <p:cNvSpPr txBox="1">
            <a:spLocks noChangeArrowheads="1"/>
          </p:cNvSpPr>
          <p:nvPr/>
        </p:nvSpPr>
        <p:spPr bwMode="auto">
          <a:xfrm>
            <a:off x="1879300" y="2067674"/>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a:solidFill>
                  <a:schemeClr val="tx1"/>
                </a:solidFill>
                <a:latin typeface="微软雅黑" panose="020B0503020204020204" pitchFamily="34" charset="-122"/>
                <a:ea typeface="微软雅黑" panose="020B0503020204020204" pitchFamily="34" charset="-122"/>
              </a:rPr>
              <a:t>1</a:t>
            </a:r>
          </a:p>
        </p:txBody>
      </p:sp>
      <p:pic>
        <p:nvPicPr>
          <p:cNvPr id="19" name="Picture 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89471" y="2915399"/>
            <a:ext cx="1022891" cy="446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AutoShape 60"/>
          <p:cNvSpPr>
            <a:spLocks noChangeArrowheads="1"/>
          </p:cNvSpPr>
          <p:nvPr/>
        </p:nvSpPr>
        <p:spPr bwMode="auto">
          <a:xfrm>
            <a:off x="2141638" y="3472567"/>
            <a:ext cx="5853412" cy="539750"/>
          </a:xfrm>
          <a:prstGeom prst="roundRect">
            <a:avLst>
              <a:gd name="adj" fmla="val 16667"/>
            </a:avLst>
          </a:prstGeom>
          <a:gradFill flip="none" rotWithShape="1">
            <a:gsLst>
              <a:gs pos="0">
                <a:srgbClr val="B2E4A4">
                  <a:tint val="66000"/>
                  <a:satMod val="160000"/>
                </a:srgbClr>
              </a:gs>
              <a:gs pos="50000">
                <a:srgbClr val="B2E4A4">
                  <a:tint val="44500"/>
                  <a:satMod val="160000"/>
                </a:srgbClr>
              </a:gs>
              <a:gs pos="100000">
                <a:srgbClr val="B2E4A4">
                  <a:tint val="23500"/>
                  <a:satMod val="160000"/>
                </a:srgbClr>
              </a:gs>
            </a:gsLst>
            <a:path path="circle">
              <a:fillToRect l="100000" b="100000"/>
            </a:path>
            <a:tileRect t="-100000" r="-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1" name="AutoShape 61"/>
          <p:cNvSpPr>
            <a:spLocks noChangeArrowheads="1"/>
          </p:cNvSpPr>
          <p:nvPr/>
        </p:nvSpPr>
        <p:spPr bwMode="auto">
          <a:xfrm>
            <a:off x="1668163" y="3399542"/>
            <a:ext cx="780210" cy="685800"/>
          </a:xfrm>
          <a:prstGeom prst="diamond">
            <a:avLst/>
          </a:prstGeom>
          <a:solidFill>
            <a:srgbClr val="B2E4A4"/>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2" name="Text Box 62"/>
          <p:cNvSpPr txBox="1">
            <a:spLocks noChangeArrowheads="1"/>
          </p:cNvSpPr>
          <p:nvPr/>
        </p:nvSpPr>
        <p:spPr bwMode="auto">
          <a:xfrm>
            <a:off x="2426978" y="3524949"/>
            <a:ext cx="556807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a:spcBef>
                <a:spcPct val="0"/>
              </a:spcBef>
              <a:spcAft>
                <a:spcPct val="0"/>
              </a:spcAft>
              <a:buSzTx/>
              <a:buNone/>
            </a:pPr>
            <a:r>
              <a:rPr lang="zh-CN" altLang="en-US" sz="2800" b="0" dirty="0" smtClean="0">
                <a:solidFill>
                  <a:schemeClr val="tx1"/>
                </a:solidFill>
                <a:ea typeface="微软雅黑" panose="020B0503020204020204" pitchFamily="34" charset="-122"/>
              </a:rPr>
              <a:t>能源互联网重点工作</a:t>
            </a:r>
            <a:endParaRPr lang="zh-CN" altLang="en-US" sz="2800" b="0" dirty="0">
              <a:solidFill>
                <a:schemeClr val="tx1"/>
              </a:solidFill>
              <a:ea typeface="微软雅黑" panose="020B0503020204020204" pitchFamily="34" charset="-122"/>
            </a:endParaRPr>
          </a:p>
        </p:txBody>
      </p:sp>
      <p:sp>
        <p:nvSpPr>
          <p:cNvPr id="25" name="Text Box 63"/>
          <p:cNvSpPr txBox="1">
            <a:spLocks noChangeArrowheads="1"/>
          </p:cNvSpPr>
          <p:nvPr/>
        </p:nvSpPr>
        <p:spPr bwMode="auto">
          <a:xfrm>
            <a:off x="1879301" y="3513524"/>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dirty="0" smtClean="0">
                <a:solidFill>
                  <a:schemeClr val="tx1"/>
                </a:solidFill>
                <a:latin typeface="微软雅黑" panose="020B0503020204020204" pitchFamily="34" charset="-122"/>
                <a:ea typeface="微软雅黑" panose="020B0503020204020204" pitchFamily="34" charset="-122"/>
              </a:rPr>
              <a:t>3</a:t>
            </a:r>
            <a:endParaRPr lang="en-US" altLang="zh-CN" b="0" dirty="0">
              <a:solidFill>
                <a:schemeClr val="tx1"/>
              </a:solidFill>
              <a:latin typeface="微软雅黑" panose="020B0503020204020204" pitchFamily="34" charset="-122"/>
              <a:ea typeface="微软雅黑" panose="020B0503020204020204" pitchFamily="34" charset="-122"/>
            </a:endParaRPr>
          </a:p>
        </p:txBody>
      </p:sp>
      <p:sp>
        <p:nvSpPr>
          <p:cNvPr id="23" name="AutoShape 60"/>
          <p:cNvSpPr>
            <a:spLocks noChangeArrowheads="1"/>
          </p:cNvSpPr>
          <p:nvPr/>
        </p:nvSpPr>
        <p:spPr bwMode="auto">
          <a:xfrm>
            <a:off x="2123728" y="4257092"/>
            <a:ext cx="5853412" cy="539750"/>
          </a:xfrm>
          <a:prstGeom prst="roundRect">
            <a:avLst>
              <a:gd name="adj" fmla="val 16667"/>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100000" t="100000"/>
            </a:path>
            <a:tileRect r="-100000" b="-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spcAft>
                <a:spcPct val="0"/>
              </a:spcAft>
              <a:buSzTx/>
              <a:buFont typeface="Arial" panose="020B0604020202020204" pitchFamily="34" charset="0"/>
              <a:buNone/>
            </a:pPr>
            <a:r>
              <a:rPr lang="zh-CN" altLang="en-US" sz="2800" b="0" dirty="0" smtClean="0">
                <a:solidFill>
                  <a:schemeClr val="tx1"/>
                </a:solidFill>
                <a:ea typeface="微软雅黑" panose="020B0503020204020204" pitchFamily="34" charset="-122"/>
              </a:rPr>
              <a:t>破解消</a:t>
            </a:r>
            <a:r>
              <a:rPr lang="zh-CN" altLang="en-US" sz="2800" b="0" dirty="0">
                <a:solidFill>
                  <a:schemeClr val="tx1"/>
                </a:solidFill>
                <a:ea typeface="微软雅黑" panose="020B0503020204020204" pitchFamily="34" charset="-122"/>
              </a:rPr>
              <a:t>纳</a:t>
            </a:r>
            <a:r>
              <a:rPr lang="zh-CN" altLang="en-US" sz="2800" b="0" dirty="0" smtClean="0">
                <a:solidFill>
                  <a:schemeClr val="tx1"/>
                </a:solidFill>
                <a:ea typeface="微软雅黑" panose="020B0503020204020204" pitchFamily="34" charset="-122"/>
              </a:rPr>
              <a:t>瓶颈 服务可持续发展</a:t>
            </a:r>
            <a:endParaRPr lang="zh-CN" altLang="en-US" sz="2800" b="0" dirty="0">
              <a:solidFill>
                <a:schemeClr val="tx1"/>
              </a:solidFill>
              <a:ea typeface="微软雅黑" panose="020B0503020204020204" pitchFamily="34" charset="-122"/>
            </a:endParaRPr>
          </a:p>
        </p:txBody>
      </p:sp>
      <p:sp>
        <p:nvSpPr>
          <p:cNvPr id="24" name="AutoShape 61"/>
          <p:cNvSpPr>
            <a:spLocks noChangeArrowheads="1"/>
          </p:cNvSpPr>
          <p:nvPr/>
        </p:nvSpPr>
        <p:spPr bwMode="auto">
          <a:xfrm>
            <a:off x="1650253" y="4184067"/>
            <a:ext cx="780210" cy="685800"/>
          </a:xfrm>
          <a:prstGeom prst="diamond">
            <a:avLst/>
          </a:prstGeom>
          <a:solidFill>
            <a:schemeClr val="bg1">
              <a:lumMod val="75000"/>
            </a:schemeClr>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5" name="Text Box 63"/>
          <p:cNvSpPr txBox="1">
            <a:spLocks noChangeArrowheads="1"/>
          </p:cNvSpPr>
          <p:nvPr/>
        </p:nvSpPr>
        <p:spPr bwMode="auto">
          <a:xfrm>
            <a:off x="1861391" y="4298049"/>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dirty="0" smtClean="0">
                <a:solidFill>
                  <a:schemeClr val="tx1"/>
                </a:solidFill>
                <a:latin typeface="微软雅黑" panose="020B0503020204020204" pitchFamily="34" charset="-122"/>
                <a:ea typeface="微软雅黑" panose="020B0503020204020204" pitchFamily="34" charset="-122"/>
              </a:rPr>
              <a:t>4</a:t>
            </a:r>
            <a:endParaRPr lang="en-US" altLang="zh-CN" b="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07495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5516" y="1052736"/>
            <a:ext cx="8729023" cy="1938992"/>
          </a:xfrm>
          <a:prstGeom prst="rect">
            <a:avLst/>
          </a:prstGeom>
        </p:spPr>
        <p:txBody>
          <a:bodyPr wrap="square">
            <a:spAutoFit/>
          </a:bodyPr>
          <a:lstStyle/>
          <a:p>
            <a:pPr marL="342900" indent="-342900" algn="just">
              <a:lnSpc>
                <a:spcPct val="150000"/>
              </a:lnSpc>
              <a:buFont typeface="Wingdings" panose="05000000000000000000" pitchFamily="2" charset="2"/>
              <a:buChar char="l"/>
            </a:pPr>
            <a:r>
              <a:rPr lang="en-US" altLang="zh-CN" sz="2000" dirty="0" smtClean="0">
                <a:solidFill>
                  <a:srgbClr val="000000"/>
                </a:solidFill>
                <a:latin typeface="微软雅黑" panose="020B0503020204020204" pitchFamily="34" charset="-122"/>
                <a:ea typeface="微软雅黑" panose="020B0503020204020204" pitchFamily="34" charset="-122"/>
              </a:rPr>
              <a:t>2015</a:t>
            </a:r>
            <a:r>
              <a:rPr lang="zh-CN" altLang="en-US" sz="2000" dirty="0">
                <a:solidFill>
                  <a:srgbClr val="000000"/>
                </a:solidFill>
                <a:latin typeface="微软雅黑" panose="020B0503020204020204" pitchFamily="34" charset="-122"/>
                <a:ea typeface="微软雅黑" panose="020B0503020204020204" pitchFamily="34" charset="-122"/>
              </a:rPr>
              <a:t>年</a:t>
            </a:r>
            <a:r>
              <a:rPr lang="en-US" altLang="zh-CN" sz="2000" dirty="0">
                <a:solidFill>
                  <a:srgbClr val="000000"/>
                </a:solidFill>
                <a:latin typeface="微软雅黑" panose="020B0503020204020204" pitchFamily="34" charset="-122"/>
                <a:ea typeface="微软雅黑" panose="020B0503020204020204" pitchFamily="34" charset="-122"/>
              </a:rPr>
              <a:t>3</a:t>
            </a:r>
            <a:r>
              <a:rPr lang="zh-CN" altLang="en-US" sz="2000" dirty="0">
                <a:solidFill>
                  <a:srgbClr val="000000"/>
                </a:solidFill>
                <a:latin typeface="微软雅黑" panose="020B0503020204020204" pitchFamily="34" charset="-122"/>
                <a:ea typeface="微软雅黑" panose="020B0503020204020204" pitchFamily="34" charset="-122"/>
              </a:rPr>
              <a:t>月</a:t>
            </a:r>
            <a:r>
              <a:rPr lang="en-US" altLang="zh-CN" sz="2000" dirty="0">
                <a:solidFill>
                  <a:srgbClr val="000000"/>
                </a:solidFill>
                <a:latin typeface="微软雅黑" panose="020B0503020204020204" pitchFamily="34" charset="-122"/>
                <a:ea typeface="微软雅黑" panose="020B0503020204020204" pitchFamily="34" charset="-122"/>
              </a:rPr>
              <a:t>5</a:t>
            </a:r>
            <a:r>
              <a:rPr lang="zh-CN" altLang="en-US" sz="2000" dirty="0">
                <a:solidFill>
                  <a:srgbClr val="000000"/>
                </a:solidFill>
                <a:latin typeface="微软雅黑" panose="020B0503020204020204" pitchFamily="34" charset="-122"/>
                <a:ea typeface="微软雅黑" panose="020B0503020204020204" pitchFamily="34" charset="-122"/>
              </a:rPr>
              <a:t>日，李克强总理在</a:t>
            </a:r>
            <a:r>
              <a:rPr lang="zh-CN" altLang="en-US" sz="2000" b="1" dirty="0">
                <a:solidFill>
                  <a:srgbClr val="FF0000"/>
                </a:solidFill>
                <a:latin typeface="微软雅黑" panose="020B0503020204020204" pitchFamily="34" charset="-122"/>
                <a:ea typeface="微软雅黑" panose="020B0503020204020204" pitchFamily="34" charset="-122"/>
              </a:rPr>
              <a:t>政府工作报告</a:t>
            </a:r>
            <a:r>
              <a:rPr lang="zh-CN" altLang="en-US" sz="2000" dirty="0">
                <a:solidFill>
                  <a:srgbClr val="000000"/>
                </a:solidFill>
                <a:latin typeface="微软雅黑" panose="020B0503020204020204" pitchFamily="34" charset="-122"/>
                <a:ea typeface="微软雅黑" panose="020B0503020204020204" pitchFamily="34" charset="-122"/>
              </a:rPr>
              <a:t>中提出：</a:t>
            </a:r>
            <a:r>
              <a:rPr lang="zh-CN" altLang="en-US" sz="2000" b="1" dirty="0">
                <a:solidFill>
                  <a:srgbClr val="FF0000"/>
                </a:solidFill>
                <a:latin typeface="微软雅黑" panose="020B0503020204020204" pitchFamily="34" charset="-122"/>
                <a:ea typeface="微软雅黑" panose="020B0503020204020204" pitchFamily="34" charset="-122"/>
              </a:rPr>
              <a:t>制定“互联网</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行动计划</a:t>
            </a:r>
            <a:r>
              <a:rPr lang="zh-CN" altLang="en-US" sz="2000" dirty="0">
                <a:solidFill>
                  <a:srgbClr val="000000"/>
                </a:solidFill>
                <a:latin typeface="微软雅黑" panose="020B0503020204020204" pitchFamily="34" charset="-122"/>
                <a:ea typeface="微软雅黑" panose="020B0503020204020204" pitchFamily="34" charset="-122"/>
              </a:rPr>
              <a:t>，推动移动互联网、云计算、大数据、物联网等与现代制造业结合，促进电子商务、工业互联网和互联网金融健康发展，引导互联网企业拓展国际市场。</a:t>
            </a:r>
          </a:p>
        </p:txBody>
      </p:sp>
      <p:sp>
        <p:nvSpPr>
          <p:cNvPr id="5" name="矩形 4"/>
          <p:cNvSpPr/>
          <p:nvPr/>
        </p:nvSpPr>
        <p:spPr>
          <a:xfrm>
            <a:off x="233185" y="2991728"/>
            <a:ext cx="8767308" cy="1015663"/>
          </a:xfrm>
          <a:prstGeom prst="rect">
            <a:avLst/>
          </a:prstGeom>
        </p:spPr>
        <p:txBody>
          <a:bodyPr wrap="square">
            <a:spAutoFit/>
          </a:bodyPr>
          <a:lstStyle/>
          <a:p>
            <a:pPr marL="342900" indent="-342900">
              <a:lnSpc>
                <a:spcPct val="150000"/>
              </a:lnSpc>
              <a:buFont typeface="Wingdings" panose="05000000000000000000" pitchFamily="2" charset="2"/>
              <a:buChar char="l"/>
            </a:pPr>
            <a:r>
              <a:rPr lang="en-US" altLang="zh-CN" sz="2000" dirty="0" smtClean="0">
                <a:solidFill>
                  <a:srgbClr val="000000"/>
                </a:solidFill>
                <a:latin typeface="微软雅黑" panose="020B0503020204020204" pitchFamily="34" charset="-122"/>
                <a:ea typeface="微软雅黑" panose="020B0503020204020204" pitchFamily="34" charset="-122"/>
              </a:rPr>
              <a:t>7</a:t>
            </a:r>
            <a:r>
              <a:rPr lang="zh-CN" altLang="en-US" sz="2000" dirty="0" smtClean="0">
                <a:solidFill>
                  <a:srgbClr val="000000"/>
                </a:solidFill>
                <a:latin typeface="微软雅黑" panose="020B0503020204020204" pitchFamily="34" charset="-122"/>
                <a:ea typeface="微软雅黑" panose="020B0503020204020204" pitchFamily="34" charset="-122"/>
              </a:rPr>
              <a:t>月</a:t>
            </a:r>
            <a:r>
              <a:rPr lang="en-US" altLang="zh-CN" sz="2000" dirty="0" smtClean="0">
                <a:solidFill>
                  <a:srgbClr val="000000"/>
                </a:solidFill>
                <a:latin typeface="微软雅黑" panose="020B0503020204020204" pitchFamily="34" charset="-122"/>
                <a:ea typeface="微软雅黑" panose="020B0503020204020204" pitchFamily="34" charset="-122"/>
              </a:rPr>
              <a:t>1</a:t>
            </a:r>
            <a:r>
              <a:rPr lang="zh-CN" altLang="en-US" sz="2000" dirty="0" smtClean="0">
                <a:solidFill>
                  <a:srgbClr val="000000"/>
                </a:solidFill>
                <a:latin typeface="微软雅黑" panose="020B0503020204020204" pitchFamily="34" charset="-122"/>
                <a:ea typeface="微软雅黑" panose="020B0503020204020204" pitchFamily="34" charset="-122"/>
              </a:rPr>
              <a:t>日，国务院印发</a:t>
            </a:r>
            <a:r>
              <a:rPr lang="en-US" altLang="zh-CN" sz="2000" dirty="0" smtClean="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关于</a:t>
            </a:r>
            <a:r>
              <a:rPr lang="zh-CN" altLang="en-US" sz="2000" dirty="0" smtClean="0">
                <a:solidFill>
                  <a:srgbClr val="000000"/>
                </a:solidFill>
                <a:latin typeface="微软雅黑" panose="020B0503020204020204" pitchFamily="34" charset="-122"/>
                <a:ea typeface="微软雅黑" panose="020B0503020204020204" pitchFamily="34" charset="-122"/>
              </a:rPr>
              <a:t>积极推动“互联网</a:t>
            </a:r>
            <a:r>
              <a:rPr lang="en-US" altLang="zh-CN" sz="2000" dirty="0" smtClean="0">
                <a:solidFill>
                  <a:srgbClr val="000000"/>
                </a:solidFill>
                <a:latin typeface="微软雅黑" panose="020B0503020204020204" pitchFamily="34" charset="-122"/>
                <a:ea typeface="微软雅黑" panose="020B0503020204020204" pitchFamily="34" charset="-122"/>
              </a:rPr>
              <a:t>+”</a:t>
            </a:r>
            <a:r>
              <a:rPr lang="zh-CN" altLang="en-US" sz="2000" dirty="0" smtClean="0">
                <a:solidFill>
                  <a:srgbClr val="000000"/>
                </a:solidFill>
                <a:latin typeface="微软雅黑" panose="020B0503020204020204" pitchFamily="34" charset="-122"/>
                <a:ea typeface="微软雅黑" panose="020B0503020204020204" pitchFamily="34" charset="-122"/>
              </a:rPr>
              <a:t>行动的指导意见</a:t>
            </a:r>
            <a:r>
              <a:rPr lang="en-US" altLang="zh-CN" sz="2000" dirty="0" smtClean="0">
                <a:solidFill>
                  <a:srgbClr val="000000"/>
                </a:solidFill>
                <a:latin typeface="微软雅黑" panose="020B0503020204020204" pitchFamily="34" charset="-122"/>
                <a:ea typeface="微软雅黑" panose="020B0503020204020204" pitchFamily="34" charset="-122"/>
              </a:rPr>
              <a:t>》</a:t>
            </a:r>
            <a:r>
              <a:rPr lang="zh-CN" altLang="en-US" sz="2000" dirty="0" smtClean="0">
                <a:solidFill>
                  <a:srgbClr val="000000"/>
                </a:solidFill>
                <a:latin typeface="微软雅黑" panose="020B0503020204020204" pitchFamily="34" charset="-122"/>
                <a:ea typeface="微软雅黑" panose="020B0503020204020204" pitchFamily="34" charset="-122"/>
              </a:rPr>
              <a:t>，提出开展</a:t>
            </a:r>
            <a:r>
              <a:rPr lang="zh-CN" altLang="en-US" sz="2000" dirty="0" smtClean="0">
                <a:solidFill>
                  <a:srgbClr val="FF0000"/>
                </a:solidFill>
                <a:latin typeface="微软雅黑" panose="020B0503020204020204" pitchFamily="34" charset="-122"/>
                <a:ea typeface="微软雅黑" panose="020B0503020204020204" pitchFamily="34" charset="-122"/>
              </a:rPr>
              <a:t>“互联网</a:t>
            </a:r>
            <a:r>
              <a:rPr lang="en-US"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智慧能源</a:t>
            </a:r>
            <a:r>
              <a:rPr lang="zh-CN" altLang="en-US" sz="2000" dirty="0" smtClean="0">
                <a:solidFill>
                  <a:srgbClr val="000000"/>
                </a:solidFill>
                <a:latin typeface="微软雅黑" panose="020B0503020204020204" pitchFamily="34" charset="-122"/>
                <a:ea typeface="微软雅黑" panose="020B0503020204020204" pitchFamily="34" charset="-122"/>
              </a:rPr>
              <a:t>等</a:t>
            </a:r>
            <a:r>
              <a:rPr lang="en-US" altLang="zh-CN" sz="2000" dirty="0" smtClean="0">
                <a:solidFill>
                  <a:srgbClr val="000000"/>
                </a:solidFill>
                <a:latin typeface="微软雅黑" panose="020B0503020204020204" pitchFamily="34" charset="-122"/>
                <a:ea typeface="微软雅黑" panose="020B0503020204020204" pitchFamily="34" charset="-122"/>
              </a:rPr>
              <a:t>11</a:t>
            </a:r>
            <a:r>
              <a:rPr lang="zh-CN" altLang="en-US" sz="2000" dirty="0" smtClean="0">
                <a:solidFill>
                  <a:srgbClr val="000000"/>
                </a:solidFill>
                <a:latin typeface="微软雅黑" panose="020B0503020204020204" pitchFamily="34" charset="-122"/>
                <a:ea typeface="微软雅黑" panose="020B0503020204020204" pitchFamily="34" charset="-122"/>
              </a:rPr>
              <a:t>项重点行动。</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6" name="矩形 5"/>
          <p:cNvSpPr/>
          <p:nvPr/>
        </p:nvSpPr>
        <p:spPr>
          <a:xfrm>
            <a:off x="250892" y="3924273"/>
            <a:ext cx="8691405" cy="1015663"/>
          </a:xfrm>
          <a:prstGeom prst="rect">
            <a:avLst/>
          </a:prstGeom>
        </p:spPr>
        <p:txBody>
          <a:bodyPr wrap="square">
            <a:spAutoFit/>
          </a:bodyPr>
          <a:lstStyle/>
          <a:p>
            <a:pPr marL="342900" indent="-342900">
              <a:lnSpc>
                <a:spcPct val="150000"/>
              </a:lnSpc>
              <a:buFont typeface="Wingdings" panose="05000000000000000000" pitchFamily="2" charset="2"/>
              <a:buChar char="l"/>
            </a:pPr>
            <a:r>
              <a:rPr lang="en-US" altLang="zh-CN" sz="2000" dirty="0" smtClean="0">
                <a:solidFill>
                  <a:srgbClr val="000000"/>
                </a:solidFill>
                <a:latin typeface="微软雅黑" panose="020B0503020204020204" pitchFamily="34" charset="-122"/>
                <a:ea typeface="微软雅黑" panose="020B0503020204020204" pitchFamily="34" charset="-122"/>
              </a:rPr>
              <a:t>9</a:t>
            </a:r>
            <a:r>
              <a:rPr lang="zh-CN" altLang="en-US" sz="2000" dirty="0">
                <a:solidFill>
                  <a:srgbClr val="000000"/>
                </a:solidFill>
                <a:latin typeface="微软雅黑" panose="020B0503020204020204" pitchFamily="34" charset="-122"/>
                <a:ea typeface="微软雅黑" panose="020B0503020204020204" pitchFamily="34" charset="-122"/>
              </a:rPr>
              <a:t>月</a:t>
            </a:r>
            <a:r>
              <a:rPr lang="en-US" altLang="zh-CN" sz="2000" dirty="0">
                <a:solidFill>
                  <a:srgbClr val="000000"/>
                </a:solidFill>
                <a:latin typeface="微软雅黑" panose="020B0503020204020204" pitchFamily="34" charset="-122"/>
                <a:ea typeface="微软雅黑" panose="020B0503020204020204" pitchFamily="34" charset="-122"/>
              </a:rPr>
              <a:t>26</a:t>
            </a:r>
            <a:r>
              <a:rPr lang="zh-CN" altLang="en-US" sz="2000" dirty="0">
                <a:solidFill>
                  <a:srgbClr val="000000"/>
                </a:solidFill>
                <a:latin typeface="微软雅黑" panose="020B0503020204020204" pitchFamily="34" charset="-122"/>
                <a:ea typeface="微软雅黑" panose="020B0503020204020204" pitchFamily="34" charset="-122"/>
              </a:rPr>
              <a:t>日，国家能源局印发</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推进</a:t>
            </a:r>
            <a:r>
              <a:rPr lang="zh-CN" altLang="en-US" sz="2000" dirty="0">
                <a:solidFill>
                  <a:srgbClr val="FF0000"/>
                </a:solidFill>
                <a:latin typeface="微软雅黑" panose="020B0503020204020204" pitchFamily="34" charset="-122"/>
                <a:ea typeface="微软雅黑" panose="020B0503020204020204" pitchFamily="34" charset="-122"/>
              </a:rPr>
              <a:t>“互联网</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智慧能源（能源互联网）</a:t>
            </a:r>
            <a:r>
              <a:rPr lang="zh-CN" altLang="en-US" sz="2000" dirty="0">
                <a:solidFill>
                  <a:srgbClr val="000000"/>
                </a:solidFill>
                <a:latin typeface="微软雅黑" panose="020B0503020204020204" pitchFamily="34" charset="-122"/>
                <a:ea typeface="微软雅黑" panose="020B0503020204020204" pitchFamily="34" charset="-122"/>
              </a:rPr>
              <a:t>工作方案</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a:t>
            </a:r>
          </a:p>
        </p:txBody>
      </p:sp>
      <p:sp>
        <p:nvSpPr>
          <p:cNvPr id="7" name="矩形 6"/>
          <p:cNvSpPr/>
          <p:nvPr/>
        </p:nvSpPr>
        <p:spPr>
          <a:xfrm>
            <a:off x="1331640" y="5157192"/>
            <a:ext cx="7025062" cy="581057"/>
          </a:xfrm>
          <a:prstGeom prst="rect">
            <a:avLst/>
          </a:prstGeom>
        </p:spPr>
        <p:txBody>
          <a:bodyPr wrap="square">
            <a:spAutoFit/>
          </a:bodyPr>
          <a:lstStyle/>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什么是“互联网</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智慧能源</a:t>
            </a:r>
            <a:r>
              <a:rPr lang="zh-CN" altLang="en-US" sz="2400" b="1" dirty="0" smtClean="0">
                <a:solidFill>
                  <a:srgbClr val="FF0000"/>
                </a:solidFill>
                <a:latin typeface="微软雅黑" panose="020B0503020204020204" pitchFamily="34" charset="-122"/>
                <a:ea typeface="微软雅黑" panose="020B0503020204020204" pitchFamily="34" charset="-122"/>
              </a:rPr>
              <a:t>（能源</a:t>
            </a:r>
            <a:r>
              <a:rPr lang="zh-CN" altLang="en-US" sz="2400" b="1" dirty="0">
                <a:solidFill>
                  <a:srgbClr val="FF0000"/>
                </a:solidFill>
                <a:latin typeface="微软雅黑" panose="020B0503020204020204" pitchFamily="34" charset="-122"/>
                <a:ea typeface="微软雅黑" panose="020B0503020204020204" pitchFamily="34" charset="-122"/>
              </a:rPr>
              <a:t>互联网）</a:t>
            </a:r>
            <a:r>
              <a:rPr lang="zh-CN" altLang="en-US" sz="2400" b="1" dirty="0" smtClean="0">
                <a:solidFill>
                  <a:srgbClr val="FF0000"/>
                </a:solidFill>
                <a:latin typeface="微软雅黑" panose="020B0503020204020204" pitchFamily="34" charset="-122"/>
                <a:ea typeface="微软雅黑" panose="020B0503020204020204" pitchFamily="34" charset="-122"/>
              </a:rPr>
              <a:t>？</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a:xfrm>
            <a:off x="259558" y="359333"/>
            <a:ext cx="5554726" cy="584775"/>
          </a:xfrm>
          <a:prstGeom prst="rect">
            <a:avLst/>
          </a:prstGeom>
        </p:spPr>
        <p:txBody>
          <a:bodyPr wrap="none">
            <a:spAutoFit/>
          </a:bodyPr>
          <a:lstStyle/>
          <a:p>
            <a:pPr algn="ctr">
              <a:buNone/>
            </a:pPr>
            <a:r>
              <a:rPr lang="zh-CN" altLang="en-US" sz="3200" b="1" dirty="0" smtClean="0">
                <a:ea typeface="微软雅黑" panose="020B0503020204020204" pitchFamily="34" charset="-122"/>
                <a:sym typeface="Arial" panose="020B0604020202020204" pitchFamily="34" charset="0"/>
              </a:rPr>
              <a:t>二、“互联网</a:t>
            </a:r>
            <a:r>
              <a:rPr lang="en-US" altLang="zh-CN" sz="3200" b="1" dirty="0" smtClean="0">
                <a:ea typeface="微软雅黑" panose="020B0503020204020204" pitchFamily="34" charset="-122"/>
                <a:sym typeface="Arial" panose="020B0604020202020204" pitchFamily="34" charset="0"/>
              </a:rPr>
              <a:t>+”</a:t>
            </a:r>
            <a:r>
              <a:rPr lang="zh-CN" altLang="en-US" sz="3200" b="1" dirty="0" smtClean="0">
                <a:ea typeface="微软雅黑" panose="020B0503020204020204" pitchFamily="34" charset="-122"/>
                <a:sym typeface="Arial" panose="020B0604020202020204" pitchFamily="34" charset="0"/>
              </a:rPr>
              <a:t>和</a:t>
            </a:r>
            <a:r>
              <a:rPr lang="zh-CN" altLang="en-US" sz="3200" b="1" dirty="0" smtClean="0">
                <a:ea typeface="微软雅黑" panose="020B0503020204020204" pitchFamily="34" charset="-122"/>
              </a:rPr>
              <a:t>能源</a:t>
            </a:r>
            <a:r>
              <a:rPr lang="zh-CN" altLang="en-US" sz="3200" b="1" dirty="0">
                <a:ea typeface="微软雅黑" panose="020B0503020204020204" pitchFamily="34" charset="-122"/>
              </a:rPr>
              <a:t>互联网</a:t>
            </a:r>
          </a:p>
        </p:txBody>
      </p:sp>
    </p:spTree>
    <p:extLst>
      <p:ext uri="{BB962C8B-B14F-4D97-AF65-F5344CB8AC3E}">
        <p14:creationId xmlns:p14="http://schemas.microsoft.com/office/powerpoint/2010/main" xmlns="" val="122231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95536" y="1124744"/>
            <a:ext cx="8243887" cy="500062"/>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a:t>
            </a:r>
            <a:r>
              <a:rPr lang="zh-CN" altLang="en-US" sz="2800" b="1" dirty="0">
                <a:ea typeface="微软雅黑" pitchFamily="34" charset="-122"/>
              </a:rPr>
              <a:t>互联网</a:t>
            </a:r>
            <a:r>
              <a:rPr lang="en-US" altLang="zh-CN" sz="2800" b="1" dirty="0">
                <a:ea typeface="微软雅黑" pitchFamily="34" charset="-122"/>
              </a:rPr>
              <a:t>+ </a:t>
            </a:r>
            <a:r>
              <a:rPr lang="zh-CN" altLang="en-US" sz="2800" b="1" dirty="0" smtClean="0">
                <a:ea typeface="微软雅黑" pitchFamily="34" charset="-122"/>
              </a:rPr>
              <a:t>”内涵</a:t>
            </a:r>
            <a:endParaRPr lang="zh-CN" altLang="en-US" sz="2800" b="1" dirty="0">
              <a:ea typeface="微软雅黑" pitchFamily="34" charset="-122"/>
            </a:endParaRPr>
          </a:p>
        </p:txBody>
      </p:sp>
      <p:sp>
        <p:nvSpPr>
          <p:cNvPr id="6" name="矩形 5"/>
          <p:cNvSpPr/>
          <p:nvPr/>
        </p:nvSpPr>
        <p:spPr>
          <a:xfrm>
            <a:off x="259558" y="359333"/>
            <a:ext cx="5554726" cy="584775"/>
          </a:xfrm>
          <a:prstGeom prst="rect">
            <a:avLst/>
          </a:prstGeom>
        </p:spPr>
        <p:txBody>
          <a:bodyPr wrap="none">
            <a:spAutoFit/>
          </a:bodyPr>
          <a:lstStyle/>
          <a:p>
            <a:pPr algn="ctr">
              <a:buNone/>
            </a:pPr>
            <a:r>
              <a:rPr lang="zh-CN" altLang="en-US" sz="3200" b="1" dirty="0" smtClean="0">
                <a:ea typeface="微软雅黑" panose="020B0503020204020204" pitchFamily="34" charset="-122"/>
                <a:sym typeface="Arial" panose="020B0604020202020204" pitchFamily="34" charset="0"/>
              </a:rPr>
              <a:t>二、“互联网</a:t>
            </a:r>
            <a:r>
              <a:rPr lang="en-US" altLang="zh-CN" sz="3200" b="1" dirty="0" smtClean="0">
                <a:ea typeface="微软雅黑" panose="020B0503020204020204" pitchFamily="34" charset="-122"/>
                <a:sym typeface="Arial" panose="020B0604020202020204" pitchFamily="34" charset="0"/>
              </a:rPr>
              <a:t>+”</a:t>
            </a:r>
            <a:r>
              <a:rPr lang="zh-CN" altLang="en-US" sz="3200" b="1" dirty="0" smtClean="0">
                <a:ea typeface="微软雅黑" panose="020B0503020204020204" pitchFamily="34" charset="-122"/>
                <a:sym typeface="Arial" panose="020B0604020202020204" pitchFamily="34" charset="0"/>
              </a:rPr>
              <a:t>和</a:t>
            </a:r>
            <a:r>
              <a:rPr lang="zh-CN" altLang="en-US" sz="3200" b="1" dirty="0" smtClean="0">
                <a:ea typeface="微软雅黑" panose="020B0503020204020204" pitchFamily="34" charset="-122"/>
              </a:rPr>
              <a:t>能源</a:t>
            </a:r>
            <a:r>
              <a:rPr lang="zh-CN" altLang="en-US" sz="3200" b="1" dirty="0">
                <a:ea typeface="微软雅黑" panose="020B0503020204020204" pitchFamily="34" charset="-122"/>
              </a:rPr>
              <a:t>互联网</a:t>
            </a:r>
          </a:p>
        </p:txBody>
      </p:sp>
      <p:sp>
        <p:nvSpPr>
          <p:cNvPr id="7" name="矩形 6"/>
          <p:cNvSpPr/>
          <p:nvPr/>
        </p:nvSpPr>
        <p:spPr>
          <a:xfrm>
            <a:off x="395536" y="1965091"/>
            <a:ext cx="8027863" cy="2554545"/>
          </a:xfrm>
          <a:prstGeom prst="rect">
            <a:avLst/>
          </a:prstGeom>
        </p:spPr>
        <p:txBody>
          <a:bodyPr wrap="square">
            <a:spAutoFit/>
          </a:bodyPr>
          <a:lstStyle/>
          <a:p>
            <a:pPr marL="342900" indent="-342900">
              <a:buFont typeface="Wingdings" panose="05000000000000000000" pitchFamily="2" charset="2"/>
              <a:buChar char="l"/>
            </a:pPr>
            <a:r>
              <a:rPr lang="zh-CN" altLang="en-US" sz="2000" dirty="0" smtClean="0">
                <a:solidFill>
                  <a:srgbClr val="FF0000"/>
                </a:solidFill>
                <a:latin typeface="微软雅黑" panose="020B0503020204020204" pitchFamily="34" charset="-122"/>
                <a:ea typeface="微软雅黑" panose="020B0503020204020204" pitchFamily="34" charset="-122"/>
              </a:rPr>
              <a:t>巩固</a:t>
            </a:r>
            <a:r>
              <a:rPr lang="zh-CN" altLang="en-US" sz="2000" dirty="0">
                <a:latin typeface="微软雅黑" panose="020B0503020204020204" pitchFamily="34" charset="-122"/>
                <a:ea typeface="微软雅黑" panose="020B0503020204020204" pitchFamily="34" charset="-122"/>
              </a:rPr>
              <a:t>发展互联网技术与</a:t>
            </a:r>
            <a:r>
              <a:rPr lang="zh-CN" altLang="en-US" sz="2000" dirty="0">
                <a:solidFill>
                  <a:srgbClr val="FF0000"/>
                </a:solidFill>
                <a:latin typeface="微软雅黑" panose="020B0503020204020204" pitchFamily="34" charset="-122"/>
                <a:ea typeface="微软雅黑" panose="020B0503020204020204" pitchFamily="34" charset="-122"/>
              </a:rPr>
              <a:t>第三产业</a:t>
            </a:r>
            <a:r>
              <a:rPr lang="zh-CN" altLang="en-US" sz="2000" dirty="0">
                <a:latin typeface="微软雅黑" panose="020B0503020204020204" pitchFamily="34" charset="-122"/>
                <a:ea typeface="微软雅黑" panose="020B0503020204020204" pitchFamily="34" charset="-122"/>
              </a:rPr>
              <a:t>的结合，促进电子商务和互联网</a:t>
            </a:r>
            <a:r>
              <a:rPr lang="zh-CN" altLang="en-US" sz="2000" dirty="0" smtClean="0">
                <a:latin typeface="微软雅黑" panose="020B0503020204020204" pitchFamily="34" charset="-122"/>
                <a:ea typeface="微软雅黑" panose="020B0503020204020204" pitchFamily="34" charset="-122"/>
              </a:rPr>
              <a:t>金融</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endParaRPr lang="zh-CN" altLang="en-US" sz="2000" dirty="0"/>
          </a:p>
          <a:p>
            <a:pPr marL="342900" indent="-342900">
              <a:buFont typeface="Wingdings" panose="05000000000000000000" pitchFamily="2" charset="2"/>
              <a:buChar char="l"/>
            </a:pPr>
            <a:r>
              <a:rPr lang="zh-CN" altLang="en-US" sz="2000" dirty="0">
                <a:solidFill>
                  <a:srgbClr val="FF0000"/>
                </a:solidFill>
                <a:latin typeface="微软雅黑" panose="020B0503020204020204" pitchFamily="34" charset="-122"/>
                <a:ea typeface="微软雅黑" panose="020B0503020204020204" pitchFamily="34" charset="-122"/>
              </a:rPr>
              <a:t>推动</a:t>
            </a:r>
            <a:r>
              <a:rPr lang="zh-CN" altLang="en-US" sz="2000" dirty="0">
                <a:latin typeface="微软雅黑" panose="020B0503020204020204" pitchFamily="34" charset="-122"/>
                <a:ea typeface="微软雅黑" panose="020B0503020204020204" pitchFamily="34" charset="-122"/>
              </a:rPr>
              <a:t>互联网技术与制造业为代表的</a:t>
            </a:r>
            <a:r>
              <a:rPr lang="zh-CN" altLang="en-US" sz="2000" dirty="0">
                <a:solidFill>
                  <a:srgbClr val="FF0000"/>
                </a:solidFill>
                <a:latin typeface="微软雅黑" panose="020B0503020204020204" pitchFamily="34" charset="-122"/>
                <a:ea typeface="微软雅黑" panose="020B0503020204020204" pitchFamily="34" charset="-122"/>
              </a:rPr>
              <a:t>第二产业</a:t>
            </a:r>
            <a:r>
              <a:rPr lang="zh-CN" altLang="en-US" sz="2000" dirty="0">
                <a:latin typeface="微软雅黑" panose="020B0503020204020204" pitchFamily="34" charset="-122"/>
                <a:ea typeface="微软雅黑" panose="020B0503020204020204" pitchFamily="34" charset="-122"/>
              </a:rPr>
              <a:t>的融合创新，发展壮大新兴业态，打造新的产业增长点，为大众创业、万众创新提供环境，为产业智能化提供支撑，增强新的经济发展动力，促进国民经济提质增效升级</a:t>
            </a:r>
          </a:p>
          <a:p>
            <a:pPr marL="342900" indent="-342900">
              <a:buFont typeface="Wingdings" panose="05000000000000000000" pitchFamily="2" charset="2"/>
              <a:buChar char="l"/>
            </a:pPr>
            <a:endParaRPr lang="zh-CN" altLang="en-US" sz="2000" dirty="0">
              <a:latin typeface="微软雅黑" panose="020B0503020204020204" pitchFamily="34" charset="-122"/>
              <a:ea typeface="微软雅黑" panose="020B0503020204020204" pitchFamily="34" charset="-122"/>
            </a:endParaRPr>
          </a:p>
        </p:txBody>
      </p:sp>
      <p:sp>
        <p:nvSpPr>
          <p:cNvPr id="8" name="矩形 7"/>
          <p:cNvSpPr/>
          <p:nvPr/>
        </p:nvSpPr>
        <p:spPr>
          <a:xfrm>
            <a:off x="262620" y="4996430"/>
            <a:ext cx="1644900" cy="627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“互联网</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a:t>
            </a:r>
            <a:endParaRPr lang="en-US" altLang="zh-CN" dirty="0" smtClean="0">
              <a:solidFill>
                <a:schemeClr val="tx1"/>
              </a:solidFill>
              <a:latin typeface="微软雅黑" panose="020B0503020204020204" pitchFamily="34" charset="-122"/>
              <a:ea typeface="微软雅黑" panose="020B0503020204020204" pitchFamily="34" charset="-122"/>
            </a:endParaRPr>
          </a:p>
          <a:p>
            <a:pPr algn="ctr"/>
            <a:r>
              <a:rPr lang="zh-CN" altLang="en-US" dirty="0" smtClean="0">
                <a:solidFill>
                  <a:schemeClr val="tx1"/>
                </a:solidFill>
                <a:latin typeface="微软雅黑" panose="020B0503020204020204" pitchFamily="34" charset="-122"/>
                <a:ea typeface="微软雅黑" panose="020B0503020204020204" pitchFamily="34" charset="-122"/>
              </a:rPr>
              <a:t>的</a:t>
            </a:r>
            <a:r>
              <a:rPr lang="zh-CN" altLang="en-US" dirty="0">
                <a:solidFill>
                  <a:schemeClr val="tx1"/>
                </a:solidFill>
                <a:latin typeface="微软雅黑" panose="020B0503020204020204" pitchFamily="34" charset="-122"/>
                <a:ea typeface="微软雅黑" panose="020B0503020204020204" pitchFamily="34" charset="-122"/>
              </a:rPr>
              <a:t>动力之源</a:t>
            </a:r>
          </a:p>
        </p:txBody>
      </p:sp>
      <p:sp>
        <p:nvSpPr>
          <p:cNvPr id="9" name="矩形 8"/>
          <p:cNvSpPr/>
          <p:nvPr/>
        </p:nvSpPr>
        <p:spPr>
          <a:xfrm>
            <a:off x="2387170" y="4266847"/>
            <a:ext cx="3464835" cy="501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新基础设施：云网端</a:t>
            </a:r>
          </a:p>
        </p:txBody>
      </p:sp>
      <p:sp>
        <p:nvSpPr>
          <p:cNvPr id="10" name="矩形 9"/>
          <p:cNvSpPr/>
          <p:nvPr/>
        </p:nvSpPr>
        <p:spPr>
          <a:xfrm>
            <a:off x="2378719" y="5055185"/>
            <a:ext cx="3464835" cy="501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新生产要素：数据资源</a:t>
            </a:r>
          </a:p>
        </p:txBody>
      </p:sp>
      <p:sp>
        <p:nvSpPr>
          <p:cNvPr id="11" name="矩形 10"/>
          <p:cNvSpPr/>
          <p:nvPr/>
        </p:nvSpPr>
        <p:spPr>
          <a:xfrm>
            <a:off x="2378719" y="5843523"/>
            <a:ext cx="3464835" cy="501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新分工体系：大规模社会化协同</a:t>
            </a:r>
          </a:p>
        </p:txBody>
      </p:sp>
      <p:sp>
        <p:nvSpPr>
          <p:cNvPr id="12" name="矩形 11"/>
          <p:cNvSpPr/>
          <p:nvPr/>
        </p:nvSpPr>
        <p:spPr>
          <a:xfrm>
            <a:off x="6192310" y="4768333"/>
            <a:ext cx="613097" cy="1183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FFFF"/>
                </a:solidFill>
                <a:latin typeface="微软雅黑" panose="020B0503020204020204" pitchFamily="34" charset="-122"/>
                <a:ea typeface="微软雅黑" panose="020B0503020204020204" pitchFamily="34" charset="-122"/>
              </a:rPr>
              <a:t>传统行业</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3" name="左大括号 12"/>
          <p:cNvSpPr/>
          <p:nvPr/>
        </p:nvSpPr>
        <p:spPr>
          <a:xfrm>
            <a:off x="6949293" y="4452099"/>
            <a:ext cx="395015" cy="1648736"/>
          </a:xfrm>
          <a:prstGeom prst="leftBrace">
            <a:avLst>
              <a:gd name="adj1" fmla="val 3772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矩形 13"/>
          <p:cNvSpPr/>
          <p:nvPr/>
        </p:nvSpPr>
        <p:spPr>
          <a:xfrm>
            <a:off x="7344308" y="4523066"/>
            <a:ext cx="87716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新业态</a:t>
            </a:r>
            <a:endParaRPr lang="zh-CN" altLang="en-US" b="1" dirty="0">
              <a:latin typeface="微软雅黑" panose="020B0503020204020204" pitchFamily="34" charset="-122"/>
              <a:ea typeface="微软雅黑" panose="020B0503020204020204" pitchFamily="34" charset="-122"/>
            </a:endParaRPr>
          </a:p>
        </p:txBody>
      </p:sp>
      <p:sp>
        <p:nvSpPr>
          <p:cNvPr id="15" name="矩形 14"/>
          <p:cNvSpPr/>
          <p:nvPr/>
        </p:nvSpPr>
        <p:spPr>
          <a:xfrm>
            <a:off x="7344308" y="5085184"/>
            <a:ext cx="87716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新模式</a:t>
            </a:r>
            <a:endParaRPr lang="zh-CN" altLang="en-US" b="1" dirty="0">
              <a:latin typeface="微软雅黑" panose="020B0503020204020204" pitchFamily="34" charset="-122"/>
              <a:ea typeface="微软雅黑" panose="020B0503020204020204" pitchFamily="34" charset="-122"/>
            </a:endParaRPr>
          </a:p>
        </p:txBody>
      </p:sp>
      <p:sp>
        <p:nvSpPr>
          <p:cNvPr id="16" name="矩形 15"/>
          <p:cNvSpPr/>
          <p:nvPr/>
        </p:nvSpPr>
        <p:spPr>
          <a:xfrm>
            <a:off x="7350057" y="5688285"/>
            <a:ext cx="87716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新增长</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2602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4139952" y="1952836"/>
            <a:ext cx="4803297" cy="4518837"/>
          </a:xfrm>
          <a:prstGeom prst="rect">
            <a:avLst/>
          </a:prstGeom>
        </p:spPr>
      </p:pic>
      <p:sp>
        <p:nvSpPr>
          <p:cNvPr id="3" name="矩形 2"/>
          <p:cNvSpPr/>
          <p:nvPr/>
        </p:nvSpPr>
        <p:spPr>
          <a:xfrm>
            <a:off x="395536" y="1973215"/>
            <a:ext cx="3924436" cy="3970318"/>
          </a:xfrm>
          <a:prstGeom prst="rect">
            <a:avLst/>
          </a:prstGeom>
        </p:spPr>
        <p:txBody>
          <a:bodyPr wrap="square">
            <a:spAutoFit/>
          </a:bodyPr>
          <a:lstStyle/>
          <a:p>
            <a:r>
              <a:rPr lang="zh-CN" altLang="en-US" dirty="0">
                <a:solidFill>
                  <a:srgbClr val="0032CC"/>
                </a:solidFill>
                <a:latin typeface="黑体" panose="02010609060101010101" pitchFamily="49" charset="-122"/>
                <a:ea typeface="黑体" panose="02010609060101010101" pitchFamily="49" charset="-122"/>
              </a:rPr>
              <a:t>低成本，强大的技术</a:t>
            </a:r>
          </a:p>
          <a:p>
            <a:r>
              <a:rPr lang="zh-CN" altLang="en-US"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黑体" panose="02010609060101010101" pitchFamily="49" charset="-122"/>
                <a:ea typeface="黑体" panose="02010609060101010101" pitchFamily="49" charset="-122"/>
              </a:rPr>
              <a:t>便宜的传感器和设备</a:t>
            </a:r>
          </a:p>
          <a:p>
            <a:r>
              <a:rPr lang="zh-CN" altLang="en-US"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黑体" panose="02010609060101010101" pitchFamily="49" charset="-122"/>
                <a:ea typeface="黑体" panose="02010609060101010101" pitchFamily="49" charset="-122"/>
              </a:rPr>
              <a:t>低功耗，数据存储</a:t>
            </a:r>
          </a:p>
          <a:p>
            <a:endParaRPr lang="zh-CN" altLang="en-US" dirty="0">
              <a:solidFill>
                <a:srgbClr val="000000"/>
              </a:solidFill>
              <a:latin typeface="黑体" panose="02010609060101010101" pitchFamily="49" charset="-122"/>
              <a:ea typeface="黑体" panose="02010609060101010101" pitchFamily="49" charset="-122"/>
            </a:endParaRPr>
          </a:p>
          <a:p>
            <a:r>
              <a:rPr lang="zh-CN" altLang="en-US" dirty="0">
                <a:solidFill>
                  <a:srgbClr val="0032CC"/>
                </a:solidFill>
                <a:latin typeface="黑体" panose="02010609060101010101" pitchFamily="49" charset="-122"/>
                <a:ea typeface="黑体" panose="02010609060101010101" pitchFamily="49" charset="-122"/>
              </a:rPr>
              <a:t>万物互联</a:t>
            </a:r>
          </a:p>
          <a:p>
            <a:r>
              <a:rPr lang="zh-CN" altLang="en-US" dirty="0">
                <a:solidFill>
                  <a:srgbClr val="000000"/>
                </a:solidFill>
                <a:latin typeface="微软雅黑" panose="020B0503020204020204" pitchFamily="34" charset="-122"/>
                <a:ea typeface="微软雅黑" panose="020B0503020204020204" pitchFamily="34" charset="-122"/>
              </a:rPr>
              <a:t>−到</a:t>
            </a:r>
            <a:r>
              <a:rPr lang="en-US" altLang="zh-CN" dirty="0">
                <a:solidFill>
                  <a:srgbClr val="000000"/>
                </a:solidFill>
                <a:latin typeface="黑体" panose="02010609060101010101" pitchFamily="49" charset="-122"/>
                <a:ea typeface="黑体" panose="02010609060101010101" pitchFamily="49" charset="-122"/>
              </a:rPr>
              <a:t>2020</a:t>
            </a:r>
            <a:r>
              <a:rPr lang="zh-CN" altLang="en-US" dirty="0">
                <a:solidFill>
                  <a:srgbClr val="000000"/>
                </a:solidFill>
                <a:latin typeface="黑体" panose="02010609060101010101" pitchFamily="49" charset="-122"/>
                <a:ea typeface="黑体" panose="02010609060101010101" pitchFamily="49" charset="-122"/>
              </a:rPr>
              <a:t>年，互联产品的数量相当于当今地球人口总量的</a:t>
            </a:r>
            <a:r>
              <a:rPr lang="en-US" altLang="zh-CN" dirty="0">
                <a:solidFill>
                  <a:srgbClr val="000000"/>
                </a:solidFill>
                <a:latin typeface="黑体" panose="02010609060101010101" pitchFamily="49" charset="-122"/>
                <a:ea typeface="黑体" panose="02010609060101010101" pitchFamily="49" charset="-122"/>
              </a:rPr>
              <a:t>7</a:t>
            </a:r>
            <a:r>
              <a:rPr lang="zh-CN" altLang="en-US" dirty="0">
                <a:solidFill>
                  <a:srgbClr val="000000"/>
                </a:solidFill>
                <a:latin typeface="黑体" panose="02010609060101010101" pitchFamily="49" charset="-122"/>
                <a:ea typeface="黑体" panose="02010609060101010101" pitchFamily="49" charset="-122"/>
              </a:rPr>
              <a:t>倍</a:t>
            </a:r>
          </a:p>
          <a:p>
            <a:endParaRPr lang="zh-CN" altLang="en-US" dirty="0">
              <a:solidFill>
                <a:srgbClr val="000000"/>
              </a:solidFill>
              <a:latin typeface="黑体" panose="02010609060101010101" pitchFamily="49" charset="-122"/>
              <a:ea typeface="黑体" panose="02010609060101010101" pitchFamily="49" charset="-122"/>
            </a:endParaRPr>
          </a:p>
          <a:p>
            <a:r>
              <a:rPr lang="zh-CN" altLang="en-US" dirty="0">
                <a:solidFill>
                  <a:srgbClr val="0032CC"/>
                </a:solidFill>
                <a:latin typeface="黑体" panose="02010609060101010101" pitchFamily="49" charset="-122"/>
                <a:ea typeface="黑体" panose="02010609060101010101" pitchFamily="49" charset="-122"/>
              </a:rPr>
              <a:t>大数据</a:t>
            </a:r>
          </a:p>
          <a:p>
            <a:r>
              <a:rPr lang="zh-CN" altLang="en-US"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黑体" panose="02010609060101010101" pitchFamily="49" charset="-122"/>
                <a:ea typeface="黑体" panose="02010609060101010101" pitchFamily="49" charset="-122"/>
              </a:rPr>
              <a:t>数据收集，存储和分析成本低廉，效果更佳</a:t>
            </a:r>
          </a:p>
          <a:p>
            <a:endParaRPr lang="zh-CN" altLang="en-US" dirty="0">
              <a:solidFill>
                <a:srgbClr val="000000"/>
              </a:solidFill>
              <a:latin typeface="黑体" panose="02010609060101010101" pitchFamily="49" charset="-122"/>
              <a:ea typeface="黑体" panose="02010609060101010101" pitchFamily="49" charset="-122"/>
            </a:endParaRPr>
          </a:p>
          <a:p>
            <a:r>
              <a:rPr lang="zh-CN" altLang="en-US" dirty="0">
                <a:solidFill>
                  <a:srgbClr val="0032CC"/>
                </a:solidFill>
                <a:latin typeface="黑体" panose="02010609060101010101" pitchFamily="49" charset="-122"/>
                <a:ea typeface="黑体" panose="02010609060101010101" pitchFamily="49" charset="-122"/>
              </a:rPr>
              <a:t>更加智能的机器</a:t>
            </a:r>
          </a:p>
          <a:p>
            <a:r>
              <a:rPr lang="zh-CN" altLang="en-US"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黑体" panose="02010609060101010101" pitchFamily="49" charset="-122"/>
                <a:ea typeface="黑体" panose="02010609060101010101" pitchFamily="49" charset="-122"/>
              </a:rPr>
              <a:t>设备将被嵌入更多的传感器和软件</a:t>
            </a:r>
          </a:p>
        </p:txBody>
      </p:sp>
      <p:sp>
        <p:nvSpPr>
          <p:cNvPr id="5" name="矩形 4"/>
          <p:cNvSpPr/>
          <p:nvPr/>
        </p:nvSpPr>
        <p:spPr>
          <a:xfrm>
            <a:off x="575556" y="1075309"/>
            <a:ext cx="4572000" cy="530915"/>
          </a:xfrm>
          <a:prstGeom prst="rect">
            <a:avLst/>
          </a:prstGeom>
        </p:spPr>
        <p:txBody>
          <a:bodyPr>
            <a:spAutoFit/>
          </a:bodyPr>
          <a:lstStyle/>
          <a:p>
            <a:endParaRPr lang="zh-CN" altLang="en-US" sz="1050" dirty="0">
              <a:solidFill>
                <a:srgbClr val="000000"/>
              </a:solidFill>
              <a:latin typeface="黑体" panose="02010609060101010101" pitchFamily="49" charset="-122"/>
              <a:ea typeface="黑体" panose="02010609060101010101" pitchFamily="49" charset="-122"/>
            </a:endParaRPr>
          </a:p>
          <a:p>
            <a:r>
              <a:rPr lang="zh-CN" altLang="en-US" dirty="0">
                <a:solidFill>
                  <a:srgbClr val="C00000"/>
                </a:solidFill>
                <a:latin typeface="黑体" panose="02010609060101010101" pitchFamily="49" charset="-122"/>
                <a:ea typeface="黑体" panose="02010609060101010101" pitchFamily="49" charset="-122"/>
              </a:rPr>
              <a:t>美国</a:t>
            </a:r>
            <a:r>
              <a:rPr lang="en-US" altLang="zh-CN" dirty="0">
                <a:solidFill>
                  <a:srgbClr val="C00000"/>
                </a:solidFill>
                <a:latin typeface="黑体" panose="02010609060101010101" pitchFamily="49" charset="-122"/>
                <a:ea typeface="黑体" panose="02010609060101010101" pitchFamily="49" charset="-122"/>
              </a:rPr>
              <a:t>GE“</a:t>
            </a:r>
            <a:r>
              <a:rPr lang="zh-CN" altLang="en-US" dirty="0">
                <a:solidFill>
                  <a:srgbClr val="C00000"/>
                </a:solidFill>
                <a:latin typeface="黑体" panose="02010609060101010101" pitchFamily="49" charset="-122"/>
                <a:ea typeface="黑体" panose="02010609060101010101" pitchFamily="49" charset="-122"/>
              </a:rPr>
              <a:t>工业互联网”</a:t>
            </a:r>
          </a:p>
        </p:txBody>
      </p:sp>
      <p:sp>
        <p:nvSpPr>
          <p:cNvPr id="6" name="矩形 5"/>
          <p:cNvSpPr/>
          <p:nvPr/>
        </p:nvSpPr>
        <p:spPr>
          <a:xfrm>
            <a:off x="259558" y="359333"/>
            <a:ext cx="5554726" cy="584775"/>
          </a:xfrm>
          <a:prstGeom prst="rect">
            <a:avLst/>
          </a:prstGeom>
        </p:spPr>
        <p:txBody>
          <a:bodyPr wrap="none">
            <a:spAutoFit/>
          </a:bodyPr>
          <a:lstStyle/>
          <a:p>
            <a:pPr algn="ctr">
              <a:buNone/>
            </a:pPr>
            <a:r>
              <a:rPr lang="zh-CN" altLang="en-US" sz="3200" b="1" dirty="0" smtClean="0">
                <a:ea typeface="微软雅黑" panose="020B0503020204020204" pitchFamily="34" charset="-122"/>
                <a:sym typeface="Arial" panose="020B0604020202020204" pitchFamily="34" charset="0"/>
              </a:rPr>
              <a:t>二、“互联网</a:t>
            </a:r>
            <a:r>
              <a:rPr lang="en-US" altLang="zh-CN" sz="3200" b="1" dirty="0" smtClean="0">
                <a:ea typeface="微软雅黑" panose="020B0503020204020204" pitchFamily="34" charset="-122"/>
                <a:sym typeface="Arial" panose="020B0604020202020204" pitchFamily="34" charset="0"/>
              </a:rPr>
              <a:t>+”</a:t>
            </a:r>
            <a:r>
              <a:rPr lang="zh-CN" altLang="en-US" sz="3200" b="1" dirty="0" smtClean="0">
                <a:ea typeface="微软雅黑" panose="020B0503020204020204" pitchFamily="34" charset="-122"/>
                <a:sym typeface="Arial" panose="020B0604020202020204" pitchFamily="34" charset="0"/>
              </a:rPr>
              <a:t>和</a:t>
            </a:r>
            <a:r>
              <a:rPr lang="zh-CN" altLang="en-US" sz="3200" b="1" dirty="0" smtClean="0">
                <a:ea typeface="微软雅黑" panose="020B0503020204020204" pitchFamily="34" charset="-122"/>
              </a:rPr>
              <a:t>能源</a:t>
            </a:r>
            <a:r>
              <a:rPr lang="zh-CN" altLang="en-US" sz="3200" b="1" dirty="0">
                <a:ea typeface="微软雅黑" panose="020B0503020204020204" pitchFamily="34" charset="-122"/>
              </a:rPr>
              <a:t>互联网</a:t>
            </a:r>
          </a:p>
        </p:txBody>
      </p:sp>
      <p:sp>
        <p:nvSpPr>
          <p:cNvPr id="9" name="Rectangle 4"/>
          <p:cNvSpPr>
            <a:spLocks noChangeArrowheads="1"/>
          </p:cNvSpPr>
          <p:nvPr/>
        </p:nvSpPr>
        <p:spPr bwMode="auto">
          <a:xfrm>
            <a:off x="395536" y="907536"/>
            <a:ext cx="8243887" cy="934478"/>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“互联网</a:t>
            </a:r>
            <a:r>
              <a:rPr lang="en-US" altLang="zh-CN" sz="2800" b="1" dirty="0" smtClean="0">
                <a:ea typeface="微软雅黑" pitchFamily="34" charset="-122"/>
              </a:rPr>
              <a:t>+ </a:t>
            </a:r>
            <a:r>
              <a:rPr lang="zh-CN" altLang="en-US" sz="2800" b="1" dirty="0" smtClean="0">
                <a:ea typeface="微软雅黑" pitchFamily="34" charset="-122"/>
              </a:rPr>
              <a:t>”第二产业案例</a:t>
            </a:r>
            <a:r>
              <a:rPr lang="en-US" altLang="zh-CN" sz="2800" b="1" dirty="0" smtClean="0">
                <a:ea typeface="微软雅黑" pitchFamily="34" charset="-122"/>
              </a:rPr>
              <a:t>1——</a:t>
            </a:r>
            <a:r>
              <a:rPr lang="zh-CN" altLang="en-US" sz="2800" b="1" dirty="0" smtClean="0">
                <a:solidFill>
                  <a:srgbClr val="FF0000"/>
                </a:solidFill>
                <a:ea typeface="微软雅黑" pitchFamily="34" charset="-122"/>
              </a:rPr>
              <a:t>美国</a:t>
            </a:r>
            <a:r>
              <a:rPr lang="en-US" altLang="zh-CN" sz="2800" b="1" dirty="0">
                <a:solidFill>
                  <a:srgbClr val="FF0000"/>
                </a:solidFill>
                <a:ea typeface="微软雅黑" pitchFamily="34" charset="-122"/>
              </a:rPr>
              <a:t>GE“</a:t>
            </a:r>
            <a:r>
              <a:rPr lang="zh-CN" altLang="en-US" sz="2800" b="1" dirty="0">
                <a:solidFill>
                  <a:srgbClr val="FF0000"/>
                </a:solidFill>
                <a:ea typeface="微软雅黑" pitchFamily="34" charset="-122"/>
              </a:rPr>
              <a:t>工业互联网</a:t>
            </a:r>
            <a:r>
              <a:rPr lang="zh-CN" altLang="en-US" sz="2800" b="1" dirty="0" smtClean="0">
                <a:solidFill>
                  <a:srgbClr val="FF0000"/>
                </a:solidFill>
                <a:ea typeface="微软雅黑" pitchFamily="34" charset="-122"/>
              </a:rPr>
              <a:t>”</a:t>
            </a:r>
            <a:endParaRPr lang="zh-CN" altLang="en-US" sz="2800" b="1" dirty="0">
              <a:solidFill>
                <a:srgbClr val="FF0000"/>
              </a:solidFill>
              <a:ea typeface="微软雅黑" pitchFamily="34" charset="-122"/>
            </a:endParaRPr>
          </a:p>
        </p:txBody>
      </p:sp>
    </p:spTree>
    <p:extLst>
      <p:ext uri="{BB962C8B-B14F-4D97-AF65-F5344CB8AC3E}">
        <p14:creationId xmlns:p14="http://schemas.microsoft.com/office/powerpoint/2010/main" xmlns="" val="1248148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08582" y="1805442"/>
            <a:ext cx="3329716" cy="3754874"/>
          </a:xfrm>
          <a:prstGeom prst="rect">
            <a:avLst/>
          </a:prstGeom>
        </p:spPr>
        <p:txBody>
          <a:bodyPr wrap="square">
            <a:spAutoFit/>
          </a:bodyPr>
          <a:lstStyle/>
          <a:p>
            <a:r>
              <a:rPr lang="zh-CN" altLang="en-US" sz="2000" dirty="0">
                <a:solidFill>
                  <a:srgbClr val="C00000"/>
                </a:solidFill>
                <a:latin typeface="黑体" panose="02010609060101010101" pitchFamily="49" charset="-122"/>
                <a:ea typeface="黑体" panose="02010609060101010101" pitchFamily="49" charset="-122"/>
              </a:rPr>
              <a:t>战略需求与意图：</a:t>
            </a:r>
          </a:p>
          <a:p>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最大程度满足客户个性化需求，</a:t>
            </a:r>
            <a:r>
              <a:rPr lang="zh-CN" altLang="en-US" dirty="0">
                <a:solidFill>
                  <a:srgbClr val="FF0000"/>
                </a:solidFill>
                <a:latin typeface="黑体" panose="02010609060101010101" pitchFamily="49" charset="-122"/>
                <a:ea typeface="黑体" panose="02010609060101010101" pitchFamily="49" charset="-122"/>
              </a:rPr>
              <a:t>大规模生产高度个性化产品</a:t>
            </a:r>
          </a:p>
          <a:p>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实现产品全生命周期管理和数据流的标准化，</a:t>
            </a:r>
            <a:r>
              <a:rPr lang="zh-CN" altLang="en-US" dirty="0">
                <a:solidFill>
                  <a:srgbClr val="FF0000"/>
                </a:solidFill>
                <a:latin typeface="黑体" panose="02010609060101010101" pitchFamily="49" charset="-122"/>
                <a:ea typeface="黑体" panose="02010609060101010101" pitchFamily="49" charset="-122"/>
              </a:rPr>
              <a:t>缩短从设计到生产的周期</a:t>
            </a:r>
          </a:p>
          <a:p>
            <a:endParaRPr lang="zh-CN" altLang="en-US" dirty="0">
              <a:solidFill>
                <a:srgbClr val="FF0000"/>
              </a:solidFill>
              <a:latin typeface="黑体" panose="02010609060101010101" pitchFamily="49" charset="-122"/>
              <a:ea typeface="黑体" panose="02010609060101010101" pitchFamily="49" charset="-122"/>
            </a:endParaRPr>
          </a:p>
          <a:p>
            <a:r>
              <a:rPr lang="zh-CN" altLang="en-US" sz="2000" dirty="0">
                <a:solidFill>
                  <a:srgbClr val="C00000"/>
                </a:solidFill>
                <a:latin typeface="黑体" panose="02010609060101010101" pitchFamily="49" charset="-122"/>
                <a:ea typeface="黑体" panose="02010609060101010101" pitchFamily="49" charset="-122"/>
              </a:rPr>
              <a:t>实施目标：</a:t>
            </a:r>
          </a:p>
          <a:p>
            <a:r>
              <a:rPr lang="en-US" altLang="zh-CN" dirty="0">
                <a:solidFill>
                  <a:srgbClr val="C00000"/>
                </a:solidFill>
                <a:latin typeface="Arial" panose="020B0604020202020204" pitchFamily="34" charset="0"/>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建立一个高度灵活的个性化和数字化产品与服务的生产模式</a:t>
            </a:r>
          </a:p>
          <a:p>
            <a:r>
              <a:rPr lang="en-US" altLang="zh-CN" dirty="0">
                <a:solidFill>
                  <a:srgbClr val="C00000"/>
                </a:solidFill>
                <a:latin typeface="Arial" panose="020B0604020202020204" pitchFamily="34" charset="0"/>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确保德国制造业的国际竞争力，争夺新一代技术与产业革命的话语权</a:t>
            </a:r>
          </a:p>
        </p:txBody>
      </p:sp>
      <p:sp>
        <p:nvSpPr>
          <p:cNvPr id="3" name="矩形 2"/>
          <p:cNvSpPr/>
          <p:nvPr/>
        </p:nvSpPr>
        <p:spPr>
          <a:xfrm>
            <a:off x="101466" y="1656285"/>
            <a:ext cx="2772014" cy="5170646"/>
          </a:xfrm>
          <a:prstGeom prst="rect">
            <a:avLst/>
          </a:prstGeom>
        </p:spPr>
        <p:txBody>
          <a:bodyPr wrap="square">
            <a:spAutoFit/>
          </a:bodyPr>
          <a:lstStyle/>
          <a:p>
            <a:r>
              <a:rPr lang="zh-CN" altLang="en-US" dirty="0">
                <a:solidFill>
                  <a:srgbClr val="FF0000"/>
                </a:solidFill>
                <a:latin typeface="黑体" panose="02010609060101010101" pitchFamily="49" charset="-122"/>
                <a:ea typeface="黑体" panose="02010609060101010101" pitchFamily="49" charset="-122"/>
              </a:rPr>
              <a:t>策略级</a:t>
            </a:r>
          </a:p>
          <a:p>
            <a:r>
              <a:rPr lang="zh-CN" altLang="en-US" dirty="0">
                <a:solidFill>
                  <a:srgbClr val="000000"/>
                </a:solidFill>
                <a:latin typeface="黑体" panose="02010609060101010101" pitchFamily="49" charset="-122"/>
                <a:ea typeface="黑体" panose="02010609060101010101" pitchFamily="49" charset="-122"/>
              </a:rPr>
              <a:t>价值网络的横向一体化</a:t>
            </a:r>
          </a:p>
          <a:p>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Arial" panose="020B0604020202020204" pitchFamily="34" charset="0"/>
                <a:ea typeface="黑体" panose="02010609060101010101" pitchFamily="49" charset="-122"/>
              </a:rPr>
              <a:t>新商业模式</a:t>
            </a:r>
          </a:p>
          <a:p>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Arial" panose="020B0604020202020204" pitchFamily="34" charset="0"/>
                <a:ea typeface="黑体" panose="02010609060101010101" pitchFamily="49" charset="-122"/>
              </a:rPr>
              <a:t>生态系统</a:t>
            </a:r>
          </a:p>
          <a:p>
            <a:endParaRPr lang="zh-CN" altLang="en-US" dirty="0">
              <a:solidFill>
                <a:srgbClr val="000000"/>
              </a:solidFill>
              <a:latin typeface="Arial" panose="020B0604020202020204" pitchFamily="34" charset="0"/>
              <a:ea typeface="黑体" panose="02010609060101010101" pitchFamily="49" charset="-122"/>
            </a:endParaRPr>
          </a:p>
          <a:p>
            <a:r>
              <a:rPr lang="zh-CN" altLang="en-US" dirty="0">
                <a:solidFill>
                  <a:srgbClr val="FF0000"/>
                </a:solidFill>
                <a:latin typeface="黑体" panose="02010609060101010101" pitchFamily="49" charset="-122"/>
                <a:ea typeface="黑体" panose="02010609060101010101" pitchFamily="49" charset="-122"/>
              </a:rPr>
              <a:t>过程级</a:t>
            </a:r>
          </a:p>
          <a:p>
            <a:r>
              <a:rPr lang="zh-CN" altLang="en-US" dirty="0">
                <a:solidFill>
                  <a:srgbClr val="000000"/>
                </a:solidFill>
                <a:latin typeface="黑体" panose="02010609060101010101" pitchFamily="49" charset="-122"/>
                <a:ea typeface="黑体" panose="02010609060101010101" pitchFamily="49" charset="-122"/>
              </a:rPr>
              <a:t>横跨整条价值链的端到端工程</a:t>
            </a:r>
          </a:p>
          <a:p>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整合生产和产品生命周期：从设计到产品到服务到反馈；</a:t>
            </a:r>
          </a:p>
          <a:p>
            <a:endParaRPr lang="zh-CN" altLang="en-US" dirty="0">
              <a:solidFill>
                <a:srgbClr val="000000"/>
              </a:solidFill>
              <a:latin typeface="黑体" panose="02010609060101010101" pitchFamily="49" charset="-122"/>
              <a:ea typeface="黑体" panose="02010609060101010101" pitchFamily="49" charset="-122"/>
            </a:endParaRPr>
          </a:p>
          <a:p>
            <a:r>
              <a:rPr lang="zh-CN" altLang="en-US" dirty="0">
                <a:solidFill>
                  <a:srgbClr val="FF0000"/>
                </a:solidFill>
                <a:latin typeface="黑体" panose="02010609060101010101" pitchFamily="49" charset="-122"/>
                <a:ea typeface="黑体" panose="02010609060101010101" pitchFamily="49" charset="-122"/>
              </a:rPr>
              <a:t>系统级</a:t>
            </a:r>
          </a:p>
          <a:p>
            <a:r>
              <a:rPr lang="zh-CN" altLang="en-US" dirty="0">
                <a:solidFill>
                  <a:srgbClr val="000000"/>
                </a:solidFill>
                <a:latin typeface="黑体" panose="02010609060101010101" pitchFamily="49" charset="-122"/>
                <a:ea typeface="黑体" panose="02010609060101010101" pitchFamily="49" charset="-122"/>
              </a:rPr>
              <a:t>垂直一体化与网络化的制造系统</a:t>
            </a:r>
          </a:p>
          <a:p>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基于信息物理系统的柔性可配置和自适应生产制造系统</a:t>
            </a:r>
          </a:p>
        </p:txBody>
      </p:sp>
      <p:pic>
        <p:nvPicPr>
          <p:cNvPr id="5" name="图片 4"/>
          <p:cNvPicPr>
            <a:picLocks noChangeAspect="1"/>
          </p:cNvPicPr>
          <p:nvPr/>
        </p:nvPicPr>
        <p:blipFill>
          <a:blip r:embed="rId2" cstate="print"/>
          <a:stretch>
            <a:fillRect/>
          </a:stretch>
        </p:blipFill>
        <p:spPr>
          <a:xfrm>
            <a:off x="2877075" y="1818379"/>
            <a:ext cx="2324787" cy="1359331"/>
          </a:xfrm>
          <a:prstGeom prst="rect">
            <a:avLst/>
          </a:prstGeom>
        </p:spPr>
      </p:pic>
      <p:pic>
        <p:nvPicPr>
          <p:cNvPr id="6" name="图片 5"/>
          <p:cNvPicPr>
            <a:picLocks noChangeAspect="1"/>
          </p:cNvPicPr>
          <p:nvPr/>
        </p:nvPicPr>
        <p:blipFill>
          <a:blip r:embed="rId3" cstate="print"/>
          <a:stretch>
            <a:fillRect/>
          </a:stretch>
        </p:blipFill>
        <p:spPr>
          <a:xfrm>
            <a:off x="2873480" y="3499182"/>
            <a:ext cx="2324787" cy="1378278"/>
          </a:xfrm>
          <a:prstGeom prst="rect">
            <a:avLst/>
          </a:prstGeom>
        </p:spPr>
      </p:pic>
      <p:pic>
        <p:nvPicPr>
          <p:cNvPr id="7" name="图片 6"/>
          <p:cNvPicPr>
            <a:picLocks noChangeAspect="1"/>
          </p:cNvPicPr>
          <p:nvPr/>
        </p:nvPicPr>
        <p:blipFill>
          <a:blip r:embed="rId4" cstate="print"/>
          <a:stretch>
            <a:fillRect/>
          </a:stretch>
        </p:blipFill>
        <p:spPr>
          <a:xfrm>
            <a:off x="2873481" y="5063867"/>
            <a:ext cx="2436968" cy="1424925"/>
          </a:xfrm>
          <a:prstGeom prst="rect">
            <a:avLst/>
          </a:prstGeom>
        </p:spPr>
      </p:pic>
      <p:sp>
        <p:nvSpPr>
          <p:cNvPr id="8" name="矩形 7"/>
          <p:cNvSpPr/>
          <p:nvPr/>
        </p:nvSpPr>
        <p:spPr>
          <a:xfrm>
            <a:off x="259558" y="359333"/>
            <a:ext cx="5554726" cy="584775"/>
          </a:xfrm>
          <a:prstGeom prst="rect">
            <a:avLst/>
          </a:prstGeom>
        </p:spPr>
        <p:txBody>
          <a:bodyPr wrap="none">
            <a:spAutoFit/>
          </a:bodyPr>
          <a:lstStyle/>
          <a:p>
            <a:pPr algn="ctr">
              <a:buNone/>
            </a:pPr>
            <a:r>
              <a:rPr lang="zh-CN" altLang="en-US" sz="3200" b="1" dirty="0" smtClean="0">
                <a:ea typeface="微软雅黑" panose="020B0503020204020204" pitchFamily="34" charset="-122"/>
                <a:sym typeface="Arial" panose="020B0604020202020204" pitchFamily="34" charset="0"/>
              </a:rPr>
              <a:t>二、“互联网</a:t>
            </a:r>
            <a:r>
              <a:rPr lang="en-US" altLang="zh-CN" sz="3200" b="1" dirty="0" smtClean="0">
                <a:ea typeface="微软雅黑" panose="020B0503020204020204" pitchFamily="34" charset="-122"/>
                <a:sym typeface="Arial" panose="020B0604020202020204" pitchFamily="34" charset="0"/>
              </a:rPr>
              <a:t>+”</a:t>
            </a:r>
            <a:r>
              <a:rPr lang="zh-CN" altLang="en-US" sz="3200" b="1" dirty="0" smtClean="0">
                <a:ea typeface="微软雅黑" panose="020B0503020204020204" pitchFamily="34" charset="-122"/>
                <a:sym typeface="Arial" panose="020B0604020202020204" pitchFamily="34" charset="0"/>
              </a:rPr>
              <a:t>和</a:t>
            </a:r>
            <a:r>
              <a:rPr lang="zh-CN" altLang="en-US" sz="3200" b="1" dirty="0" smtClean="0">
                <a:ea typeface="微软雅黑" panose="020B0503020204020204" pitchFamily="34" charset="-122"/>
              </a:rPr>
              <a:t>能源</a:t>
            </a:r>
            <a:r>
              <a:rPr lang="zh-CN" altLang="en-US" sz="3200" b="1" dirty="0">
                <a:ea typeface="微软雅黑" panose="020B0503020204020204" pitchFamily="34" charset="-122"/>
              </a:rPr>
              <a:t>互联网</a:t>
            </a:r>
          </a:p>
        </p:txBody>
      </p:sp>
      <p:sp>
        <p:nvSpPr>
          <p:cNvPr id="10" name="Rectangle 4"/>
          <p:cNvSpPr>
            <a:spLocks noChangeArrowheads="1"/>
          </p:cNvSpPr>
          <p:nvPr/>
        </p:nvSpPr>
        <p:spPr bwMode="auto">
          <a:xfrm>
            <a:off x="395536" y="1122980"/>
            <a:ext cx="8243887" cy="503590"/>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“互联网</a:t>
            </a:r>
            <a:r>
              <a:rPr lang="en-US" altLang="zh-CN" sz="2800" b="1" dirty="0" smtClean="0">
                <a:ea typeface="微软雅黑" pitchFamily="34" charset="-122"/>
              </a:rPr>
              <a:t>+ </a:t>
            </a:r>
            <a:r>
              <a:rPr lang="zh-CN" altLang="en-US" sz="2800" b="1" dirty="0" smtClean="0">
                <a:ea typeface="微软雅黑" pitchFamily="34" charset="-122"/>
              </a:rPr>
              <a:t>”第二产业案例</a:t>
            </a:r>
            <a:r>
              <a:rPr lang="en-US" altLang="zh-CN" sz="2800" b="1" dirty="0" smtClean="0">
                <a:ea typeface="微软雅黑" pitchFamily="34" charset="-122"/>
              </a:rPr>
              <a:t>2——</a:t>
            </a:r>
            <a:r>
              <a:rPr lang="zh-CN" altLang="en-US" sz="2800" b="1" dirty="0" smtClean="0">
                <a:solidFill>
                  <a:srgbClr val="FF0000"/>
                </a:solidFill>
                <a:ea typeface="微软雅黑" pitchFamily="34" charset="-122"/>
              </a:rPr>
              <a:t>德国工业</a:t>
            </a:r>
            <a:r>
              <a:rPr lang="en-US" altLang="zh-CN" sz="2800" b="1" dirty="0" smtClean="0">
                <a:solidFill>
                  <a:srgbClr val="FF0000"/>
                </a:solidFill>
                <a:ea typeface="微软雅黑" pitchFamily="34" charset="-122"/>
              </a:rPr>
              <a:t>4.0</a:t>
            </a:r>
            <a:endParaRPr lang="zh-CN" altLang="en-US" sz="2800" b="1" dirty="0">
              <a:solidFill>
                <a:srgbClr val="FF0000"/>
              </a:solidFill>
              <a:ea typeface="微软雅黑" pitchFamily="34" charset="-122"/>
            </a:endParaRPr>
          </a:p>
        </p:txBody>
      </p:sp>
    </p:spTree>
    <p:extLst>
      <p:ext uri="{BB962C8B-B14F-4D97-AF65-F5344CB8AC3E}">
        <p14:creationId xmlns:p14="http://schemas.microsoft.com/office/powerpoint/2010/main" xmlns="" val="834710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21345" y="2402102"/>
            <a:ext cx="3960948" cy="3453008"/>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2400473"/>
            <a:ext cx="1622490" cy="1264776"/>
          </a:xfrm>
          <a:prstGeom prst="rect">
            <a:avLst/>
          </a:prstGeom>
        </p:spPr>
      </p:pic>
      <p:sp>
        <p:nvSpPr>
          <p:cNvPr id="11" name="矩形 10"/>
          <p:cNvSpPr/>
          <p:nvPr/>
        </p:nvSpPr>
        <p:spPr>
          <a:xfrm>
            <a:off x="395536" y="3820149"/>
            <a:ext cx="4583427" cy="3028521"/>
          </a:xfrm>
          <a:prstGeom prst="rect">
            <a:avLst/>
          </a:prstGeom>
        </p:spPr>
        <p:txBody>
          <a:bodyPr wrap="square">
            <a:spAutoFit/>
          </a:bodyPr>
          <a:lstStyle/>
          <a:p>
            <a:pPr algn="just">
              <a:lnSpc>
                <a:spcPct val="120000"/>
              </a:lnSpc>
            </a:pPr>
            <a:r>
              <a:rPr lang="en-US" altLang="zh-CN" dirty="0" smtClean="0">
                <a:latin typeface="微软雅黑" panose="020B0503020204020204" pitchFamily="34" charset="-122"/>
                <a:ea typeface="微软雅黑" panose="020B0503020204020204" pitchFamily="34" charset="-122"/>
              </a:rPr>
              <a:t>E-Energy</a:t>
            </a:r>
            <a:r>
              <a:rPr lang="zh-CN" altLang="en-US" dirty="0">
                <a:latin typeface="微软雅黑" panose="020B0503020204020204" pitchFamily="34" charset="-122"/>
                <a:ea typeface="微软雅黑" panose="020B0503020204020204" pitchFamily="34" charset="-122"/>
              </a:rPr>
              <a:t>是以信息和通信技术（</a:t>
            </a:r>
            <a:r>
              <a:rPr lang="en-US" altLang="zh-CN" dirty="0">
                <a:latin typeface="微软雅黑" panose="020B0503020204020204" pitchFamily="34" charset="-122"/>
                <a:ea typeface="微软雅黑" panose="020B0503020204020204" pitchFamily="34" charset="-122"/>
              </a:rPr>
              <a:t>ICT</a:t>
            </a:r>
            <a:r>
              <a:rPr lang="zh-CN" altLang="en-US" dirty="0">
                <a:latin typeface="微软雅黑" panose="020B0503020204020204" pitchFamily="34" charset="-122"/>
                <a:ea typeface="微软雅黑" panose="020B0503020204020204" pitchFamily="34" charset="-122"/>
              </a:rPr>
              <a:t>）为基础的未来能源系统，依托</a:t>
            </a:r>
            <a:r>
              <a:rPr lang="en-US" altLang="zh-CN" dirty="0">
                <a:latin typeface="微软雅黑" panose="020B0503020204020204" pitchFamily="34" charset="-122"/>
                <a:ea typeface="微软雅黑" panose="020B0503020204020204" pitchFamily="34" charset="-122"/>
              </a:rPr>
              <a:t>ICT</a:t>
            </a:r>
            <a:r>
              <a:rPr lang="zh-CN" altLang="en-US" dirty="0">
                <a:latin typeface="微软雅黑" panose="020B0503020204020204" pitchFamily="34" charset="-122"/>
                <a:ea typeface="微软雅黑" panose="020B0503020204020204" pitchFamily="34" charset="-122"/>
              </a:rPr>
              <a:t>技术建设一个“能源互联网”。</a:t>
            </a:r>
            <a:endParaRPr lang="en-US" altLang="zh-CN" dirty="0">
              <a:latin typeface="微软雅黑" panose="020B0503020204020204" pitchFamily="34" charset="-122"/>
              <a:ea typeface="微软雅黑" panose="020B0503020204020204" pitchFamily="34" charset="-122"/>
            </a:endParaRPr>
          </a:p>
          <a:p>
            <a:pPr algn="just">
              <a:lnSpc>
                <a:spcPct val="120000"/>
              </a:lnSpc>
            </a:pPr>
            <a:r>
              <a:rPr lang="en-US" altLang="zh-CN" dirty="0" smtClean="0">
                <a:latin typeface="微软雅黑" panose="020B0503020204020204" pitchFamily="34" charset="-122"/>
                <a:ea typeface="微软雅黑" panose="020B0503020204020204" pitchFamily="34" charset="-122"/>
              </a:rPr>
              <a:t>E-Energy</a:t>
            </a:r>
            <a:r>
              <a:rPr lang="zh-CN" altLang="en-US" dirty="0" smtClean="0">
                <a:latin typeface="微软雅黑" panose="020B0503020204020204" pitchFamily="34" charset="-122"/>
                <a:ea typeface="微软雅黑" panose="020B0503020204020204" pitchFamily="34" charset="-122"/>
              </a:rPr>
              <a:t>将</a:t>
            </a:r>
            <a:r>
              <a:rPr lang="zh-CN" altLang="en-US" dirty="0">
                <a:solidFill>
                  <a:srgbClr val="FF0000"/>
                </a:solidFill>
                <a:latin typeface="微软雅黑" panose="020B0503020204020204" pitchFamily="34" charset="-122"/>
                <a:ea typeface="微软雅黑" panose="020B0503020204020204" pitchFamily="34" charset="-122"/>
              </a:rPr>
              <a:t>促成整个价值链内更大的透明度和更激烈的竞争</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从发电厂、电网运营商一直到最终消费者。这将推动技术领域乃至整个工业领域的创新，加速能源市场自由化的进程，促成电网布局的分散化。</a:t>
            </a:r>
          </a:p>
          <a:p>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398407" y="1769125"/>
            <a:ext cx="8383885"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德国联邦经济技术部、自然保护和核安全部推出总投资</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亿欧元的</a:t>
            </a:r>
            <a:r>
              <a:rPr lang="en-US" altLang="zh-CN" dirty="0">
                <a:latin typeface="微软雅黑" panose="020B0503020204020204" pitchFamily="34" charset="-122"/>
                <a:ea typeface="微软雅黑" panose="020B0503020204020204" pitchFamily="34" charset="-122"/>
              </a:rPr>
              <a:t>E-Energy</a:t>
            </a:r>
            <a:r>
              <a:rPr lang="zh-CN" altLang="en-US" dirty="0">
                <a:latin typeface="微软雅黑" panose="020B0503020204020204" pitchFamily="34" charset="-122"/>
                <a:ea typeface="微软雅黑" panose="020B0503020204020204" pitchFamily="34" charset="-122"/>
              </a:rPr>
              <a:t>计划。</a:t>
            </a:r>
          </a:p>
        </p:txBody>
      </p:sp>
      <p:sp>
        <p:nvSpPr>
          <p:cNvPr id="6" name="矩形 5"/>
          <p:cNvSpPr/>
          <p:nvPr/>
        </p:nvSpPr>
        <p:spPr>
          <a:xfrm>
            <a:off x="259558" y="359333"/>
            <a:ext cx="5554726" cy="584775"/>
          </a:xfrm>
          <a:prstGeom prst="rect">
            <a:avLst/>
          </a:prstGeom>
        </p:spPr>
        <p:txBody>
          <a:bodyPr wrap="none">
            <a:spAutoFit/>
          </a:bodyPr>
          <a:lstStyle/>
          <a:p>
            <a:pPr algn="ctr">
              <a:buNone/>
            </a:pPr>
            <a:r>
              <a:rPr lang="zh-CN" altLang="en-US" sz="3200" b="1" dirty="0" smtClean="0">
                <a:ea typeface="微软雅黑" panose="020B0503020204020204" pitchFamily="34" charset="-122"/>
                <a:sym typeface="Arial" panose="020B0604020202020204" pitchFamily="34" charset="0"/>
              </a:rPr>
              <a:t>二、“互联网</a:t>
            </a:r>
            <a:r>
              <a:rPr lang="en-US" altLang="zh-CN" sz="3200" b="1" dirty="0" smtClean="0">
                <a:ea typeface="微软雅黑" panose="020B0503020204020204" pitchFamily="34" charset="-122"/>
                <a:sym typeface="Arial" panose="020B0604020202020204" pitchFamily="34" charset="0"/>
              </a:rPr>
              <a:t>+”</a:t>
            </a:r>
            <a:r>
              <a:rPr lang="zh-CN" altLang="en-US" sz="3200" b="1" dirty="0" smtClean="0">
                <a:ea typeface="微软雅黑" panose="020B0503020204020204" pitchFamily="34" charset="-122"/>
                <a:sym typeface="Arial" panose="020B0604020202020204" pitchFamily="34" charset="0"/>
              </a:rPr>
              <a:t>和</a:t>
            </a:r>
            <a:r>
              <a:rPr lang="zh-CN" altLang="en-US" sz="3200" b="1" dirty="0" smtClean="0">
                <a:ea typeface="微软雅黑" panose="020B0503020204020204" pitchFamily="34" charset="-122"/>
              </a:rPr>
              <a:t>能源</a:t>
            </a:r>
            <a:r>
              <a:rPr lang="zh-CN" altLang="en-US" sz="3200" b="1" dirty="0">
                <a:ea typeface="微软雅黑" panose="020B0503020204020204" pitchFamily="34" charset="-122"/>
              </a:rPr>
              <a:t>互联网</a:t>
            </a:r>
          </a:p>
        </p:txBody>
      </p:sp>
      <p:sp>
        <p:nvSpPr>
          <p:cNvPr id="7" name="Rectangle 4"/>
          <p:cNvSpPr>
            <a:spLocks noChangeArrowheads="1"/>
          </p:cNvSpPr>
          <p:nvPr/>
        </p:nvSpPr>
        <p:spPr bwMode="auto">
          <a:xfrm>
            <a:off x="395536" y="1122980"/>
            <a:ext cx="8243887" cy="503590"/>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“互联网</a:t>
            </a:r>
            <a:r>
              <a:rPr lang="en-US" altLang="zh-CN" sz="2800" b="1" dirty="0" smtClean="0">
                <a:ea typeface="微软雅黑" pitchFamily="34" charset="-122"/>
              </a:rPr>
              <a:t>+ </a:t>
            </a:r>
            <a:r>
              <a:rPr lang="zh-CN" altLang="en-US" sz="2800" b="1" dirty="0" smtClean="0">
                <a:ea typeface="微软雅黑" pitchFamily="34" charset="-122"/>
              </a:rPr>
              <a:t>”第二产业案例</a:t>
            </a:r>
            <a:r>
              <a:rPr lang="en-US" altLang="zh-CN" sz="2800" b="1" dirty="0" smtClean="0">
                <a:ea typeface="微软雅黑" pitchFamily="34" charset="-122"/>
              </a:rPr>
              <a:t>3——</a:t>
            </a:r>
            <a:r>
              <a:rPr lang="zh-CN" altLang="en-US" sz="2800" b="1" dirty="0" smtClean="0">
                <a:ea typeface="微软雅黑" pitchFamily="34" charset="-122"/>
              </a:rPr>
              <a:t>能源互联网</a:t>
            </a:r>
            <a:endParaRPr lang="zh-CN" altLang="en-US" sz="2800" b="1" dirty="0">
              <a:solidFill>
                <a:srgbClr val="FF0000"/>
              </a:solidFill>
              <a:ea typeface="微软雅黑" pitchFamily="34" charset="-122"/>
            </a:endParaRPr>
          </a:p>
        </p:txBody>
      </p:sp>
    </p:spTree>
    <p:extLst>
      <p:ext uri="{BB962C8B-B14F-4D97-AF65-F5344CB8AC3E}">
        <p14:creationId xmlns:p14="http://schemas.microsoft.com/office/powerpoint/2010/main" xmlns="" val="894458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stretch>
            <a:fillRect/>
          </a:stretch>
        </p:blipFill>
        <p:spPr>
          <a:xfrm>
            <a:off x="719572" y="2864320"/>
            <a:ext cx="5184576" cy="3517856"/>
          </a:xfrm>
          <a:prstGeom prst="rect">
            <a:avLst/>
          </a:prstGeom>
        </p:spPr>
      </p:pic>
      <p:sp>
        <p:nvSpPr>
          <p:cNvPr id="9" name="标题 5"/>
          <p:cNvSpPr txBox="1">
            <a:spLocks/>
          </p:cNvSpPr>
          <p:nvPr/>
        </p:nvSpPr>
        <p:spPr bwMode="auto">
          <a:xfrm>
            <a:off x="457200" y="394713"/>
            <a:ext cx="555472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smtClean="0">
                <a:sym typeface="Arial" panose="020B0604020202020204" pitchFamily="34" charset="0"/>
              </a:rPr>
              <a:t>二、“互联网</a:t>
            </a:r>
            <a:r>
              <a:rPr lang="en-US" altLang="zh-CN" sz="3200" kern="0" smtClean="0">
                <a:sym typeface="Arial" panose="020B0604020202020204" pitchFamily="34" charset="0"/>
              </a:rPr>
              <a:t>+”</a:t>
            </a:r>
            <a:r>
              <a:rPr lang="zh-CN" altLang="en-US" sz="3200" kern="0" smtClean="0">
                <a:sym typeface="Arial" panose="020B0604020202020204" pitchFamily="34" charset="0"/>
              </a:rPr>
              <a:t>和</a:t>
            </a:r>
            <a:r>
              <a:rPr lang="zh-CN" altLang="en-US" sz="3200" kern="0" smtClean="0"/>
              <a:t>能源互联网</a:t>
            </a:r>
            <a:endParaRPr lang="zh-CN" altLang="en-US" sz="3200" kern="0" dirty="0"/>
          </a:p>
        </p:txBody>
      </p:sp>
      <p:sp>
        <p:nvSpPr>
          <p:cNvPr id="2" name="矩形 1"/>
          <p:cNvSpPr/>
          <p:nvPr/>
        </p:nvSpPr>
        <p:spPr>
          <a:xfrm>
            <a:off x="6264188" y="3471216"/>
            <a:ext cx="4572000" cy="2169825"/>
          </a:xfrm>
          <a:prstGeom prst="rect">
            <a:avLst/>
          </a:prstGeom>
        </p:spPr>
        <p:txBody>
          <a:bodyPr>
            <a:spAutoFit/>
          </a:bodyPr>
          <a:lstStyle/>
          <a:p>
            <a:pPr marL="285750" indent="-285750">
              <a:lnSpc>
                <a:spcPct val="150000"/>
              </a:lnSpc>
              <a:buFont typeface="Wingdings" panose="05000000000000000000" pitchFamily="2" charset="2"/>
              <a:buChar char="p"/>
            </a:pPr>
            <a:r>
              <a:rPr lang="zh-CN" altLang="en-US" dirty="0" smtClean="0">
                <a:solidFill>
                  <a:srgbClr val="666666"/>
                </a:solidFill>
                <a:latin typeface="微软雅黑" panose="020B0503020204020204" pitchFamily="34" charset="-122"/>
                <a:ea typeface="微软雅黑" panose="020B0503020204020204" pitchFamily="34" charset="-122"/>
              </a:rPr>
              <a:t>冷热</a:t>
            </a:r>
            <a:r>
              <a:rPr lang="zh-CN" altLang="en-US" dirty="0">
                <a:solidFill>
                  <a:srgbClr val="666666"/>
                </a:solidFill>
                <a:latin typeface="微软雅黑" panose="020B0503020204020204" pitchFamily="34" charset="-122"/>
                <a:ea typeface="微软雅黑" panose="020B0503020204020204" pitchFamily="34" charset="-122"/>
              </a:rPr>
              <a:t>电三联</a:t>
            </a:r>
            <a:r>
              <a:rPr lang="zh-CN" altLang="en-US" dirty="0" smtClean="0">
                <a:solidFill>
                  <a:srgbClr val="666666"/>
                </a:solidFill>
                <a:latin typeface="微软雅黑" panose="020B0503020204020204" pitchFamily="34" charset="-122"/>
                <a:ea typeface="微软雅黑" panose="020B0503020204020204" pitchFamily="34" charset="-122"/>
              </a:rPr>
              <a:t>供技术</a:t>
            </a:r>
            <a:endParaRPr lang="en-US" altLang="zh-CN" dirty="0" smtClean="0">
              <a:solidFill>
                <a:srgbClr val="666666"/>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smtClean="0">
                <a:solidFill>
                  <a:srgbClr val="666666"/>
                </a:solidFill>
                <a:latin typeface="微软雅黑" panose="020B0503020204020204" pitchFamily="34" charset="-122"/>
                <a:ea typeface="微软雅黑" panose="020B0503020204020204" pitchFamily="34" charset="-122"/>
              </a:rPr>
              <a:t>电动汽车</a:t>
            </a:r>
            <a:r>
              <a:rPr lang="zh-CN" altLang="en-US" dirty="0">
                <a:solidFill>
                  <a:srgbClr val="666666"/>
                </a:solidFill>
                <a:latin typeface="微软雅黑" panose="020B0503020204020204" pitchFamily="34" charset="-122"/>
                <a:ea typeface="微软雅黑" panose="020B0503020204020204" pitchFamily="34" charset="-122"/>
              </a:rPr>
              <a:t>充电</a:t>
            </a:r>
            <a:r>
              <a:rPr lang="zh-CN" altLang="en-US" dirty="0" smtClean="0">
                <a:solidFill>
                  <a:srgbClr val="666666"/>
                </a:solidFill>
                <a:latin typeface="微软雅黑" panose="020B0503020204020204" pitchFamily="34" charset="-122"/>
                <a:ea typeface="微软雅黑" panose="020B0503020204020204" pitchFamily="34" charset="-122"/>
              </a:rPr>
              <a:t>桩技术</a:t>
            </a:r>
            <a:endParaRPr lang="en-US" altLang="zh-CN" dirty="0" smtClean="0">
              <a:solidFill>
                <a:srgbClr val="666666"/>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smtClean="0">
                <a:solidFill>
                  <a:srgbClr val="666666"/>
                </a:solidFill>
                <a:latin typeface="微软雅黑" panose="020B0503020204020204" pitchFamily="34" charset="-122"/>
                <a:ea typeface="微软雅黑" panose="020B0503020204020204" pitchFamily="34" charset="-122"/>
              </a:rPr>
              <a:t>风光</a:t>
            </a:r>
            <a:r>
              <a:rPr lang="zh-CN" altLang="en-US" dirty="0">
                <a:solidFill>
                  <a:srgbClr val="666666"/>
                </a:solidFill>
                <a:latin typeface="微软雅黑" panose="020B0503020204020204" pitchFamily="34" charset="-122"/>
                <a:ea typeface="微软雅黑" panose="020B0503020204020204" pitchFamily="34" charset="-122"/>
              </a:rPr>
              <a:t>互补</a:t>
            </a:r>
            <a:r>
              <a:rPr lang="zh-CN" altLang="en-US" dirty="0" smtClean="0">
                <a:solidFill>
                  <a:srgbClr val="666666"/>
                </a:solidFill>
                <a:latin typeface="微软雅黑" panose="020B0503020204020204" pitchFamily="34" charset="-122"/>
                <a:ea typeface="微软雅黑" panose="020B0503020204020204" pitchFamily="34" charset="-122"/>
              </a:rPr>
              <a:t>路灯技术</a:t>
            </a:r>
            <a:endParaRPr lang="en-US" altLang="zh-CN" dirty="0" smtClean="0">
              <a:solidFill>
                <a:srgbClr val="666666"/>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smtClean="0">
                <a:solidFill>
                  <a:srgbClr val="666666"/>
                </a:solidFill>
                <a:latin typeface="微软雅黑" panose="020B0503020204020204" pitchFamily="34" charset="-122"/>
                <a:ea typeface="微软雅黑" panose="020B0503020204020204" pitchFamily="34" charset="-122"/>
              </a:rPr>
              <a:t>智能</a:t>
            </a:r>
            <a:r>
              <a:rPr lang="zh-CN" altLang="en-US" dirty="0">
                <a:solidFill>
                  <a:srgbClr val="666666"/>
                </a:solidFill>
                <a:latin typeface="微软雅黑" panose="020B0503020204020204" pitchFamily="34" charset="-122"/>
                <a:ea typeface="微软雅黑" panose="020B0503020204020204" pitchFamily="34" charset="-122"/>
              </a:rPr>
              <a:t>小区展示</a:t>
            </a:r>
            <a:r>
              <a:rPr lang="zh-CN" altLang="en-US" dirty="0" smtClean="0">
                <a:solidFill>
                  <a:srgbClr val="666666"/>
                </a:solidFill>
                <a:latin typeface="微软雅黑" panose="020B0503020204020204" pitchFamily="34" charset="-122"/>
                <a:ea typeface="微软雅黑" panose="020B0503020204020204" pitchFamily="34" charset="-122"/>
              </a:rPr>
              <a:t>系统</a:t>
            </a:r>
            <a:endParaRPr lang="en-US" altLang="zh-CN" dirty="0" smtClean="0">
              <a:solidFill>
                <a:srgbClr val="666666"/>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smtClean="0">
                <a:solidFill>
                  <a:srgbClr val="666666"/>
                </a:solidFill>
                <a:latin typeface="微软雅黑" panose="020B0503020204020204" pitchFamily="34" charset="-122"/>
                <a:ea typeface="微软雅黑" panose="020B0503020204020204" pitchFamily="34" charset="-122"/>
              </a:rPr>
              <a:t>智能家居系统</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737118" y="1757621"/>
            <a:ext cx="7920880" cy="1421928"/>
          </a:xfrm>
          <a:prstGeom prst="rect">
            <a:avLst/>
          </a:prstGeom>
        </p:spPr>
        <p:txBody>
          <a:bodyPr wrap="square">
            <a:spAutoFit/>
          </a:bodyPr>
          <a:lstStyle/>
          <a:p>
            <a:pPr>
              <a:lnSpc>
                <a:spcPct val="120000"/>
              </a:lnSpc>
            </a:pPr>
            <a:r>
              <a:rPr lang="en-US" altLang="zh-CN" dirty="0" smtClean="0">
                <a:solidFill>
                  <a:srgbClr val="000000"/>
                </a:solidFill>
                <a:latin typeface="微软雅黑" panose="020B0503020204020204" pitchFamily="34" charset="-122"/>
                <a:ea typeface="微软雅黑" panose="020B0503020204020204" pitchFamily="34" charset="-122"/>
              </a:rPr>
              <a:t>       </a:t>
            </a:r>
            <a:r>
              <a:rPr lang="zh-CN" altLang="en-US" dirty="0" smtClean="0">
                <a:solidFill>
                  <a:srgbClr val="000000"/>
                </a:solidFill>
                <a:latin typeface="微软雅黑" panose="020B0503020204020204" pitchFamily="34" charset="-122"/>
                <a:ea typeface="微软雅黑" panose="020B0503020204020204" pitchFamily="34" charset="-122"/>
              </a:rPr>
              <a:t>在</a:t>
            </a:r>
            <a:r>
              <a:rPr lang="zh-CN" altLang="en-US" dirty="0">
                <a:solidFill>
                  <a:srgbClr val="000000"/>
                </a:solidFill>
                <a:latin typeface="微软雅黑" panose="020B0503020204020204" pitchFamily="34" charset="-122"/>
                <a:ea typeface="微软雅黑" panose="020B0503020204020204" pitchFamily="34" charset="-122"/>
              </a:rPr>
              <a:t>北京建设智能小区示范工程，重点实现</a:t>
            </a:r>
            <a:r>
              <a:rPr lang="en-US" altLang="zh-CN" dirty="0">
                <a:solidFill>
                  <a:srgbClr val="000000"/>
                </a:solidFill>
                <a:latin typeface="微软雅黑" panose="020B0503020204020204" pitchFamily="34" charset="-122"/>
                <a:ea typeface="微软雅黑" panose="020B0503020204020204" pitchFamily="34" charset="-122"/>
              </a:rPr>
              <a:t>100</a:t>
            </a:r>
            <a:r>
              <a:rPr lang="zh-CN" altLang="en-US" dirty="0">
                <a:solidFill>
                  <a:srgbClr val="000000"/>
                </a:solidFill>
                <a:latin typeface="微软雅黑" panose="020B0503020204020204" pitchFamily="34" charset="-122"/>
                <a:ea typeface="微软雅黑" panose="020B0503020204020204" pitchFamily="34" charset="-122"/>
              </a:rPr>
              <a:t>户居民用户的智能电能表与家庭网关的紧密结合，配置智能用电互动服务软件，支持居民通过电脑、手机等对智能家电的远程控制，为用户提供智能用电的完美感受和互动服务的全新体验</a:t>
            </a:r>
            <a:endParaRPr lang="zh-CN" altLang="en-US" dirty="0">
              <a:latin typeface="微软雅黑" panose="020B0503020204020204" pitchFamily="34" charset="-122"/>
              <a:ea typeface="微软雅黑" panose="020B0503020204020204" pitchFamily="34" charset="-122"/>
            </a:endParaRPr>
          </a:p>
        </p:txBody>
      </p:sp>
      <p:sp>
        <p:nvSpPr>
          <p:cNvPr id="6" name="Rectangle 4"/>
          <p:cNvSpPr>
            <a:spLocks noChangeArrowheads="1"/>
          </p:cNvSpPr>
          <p:nvPr/>
        </p:nvSpPr>
        <p:spPr bwMode="auto">
          <a:xfrm>
            <a:off x="395536" y="1122980"/>
            <a:ext cx="8243887" cy="503590"/>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“互联网</a:t>
            </a:r>
            <a:r>
              <a:rPr lang="en-US" altLang="zh-CN" sz="2800" b="1" dirty="0" smtClean="0">
                <a:ea typeface="微软雅黑" pitchFamily="34" charset="-122"/>
              </a:rPr>
              <a:t>+ </a:t>
            </a:r>
            <a:r>
              <a:rPr lang="zh-CN" altLang="en-US" sz="2800" b="1" dirty="0" smtClean="0">
                <a:ea typeface="微软雅黑" pitchFamily="34" charset="-122"/>
              </a:rPr>
              <a:t>”第二产业案例</a:t>
            </a:r>
            <a:r>
              <a:rPr lang="en-US" altLang="zh-CN" sz="2800" b="1" dirty="0" smtClean="0">
                <a:ea typeface="微软雅黑" pitchFamily="34" charset="-122"/>
              </a:rPr>
              <a:t>4——</a:t>
            </a:r>
            <a:r>
              <a:rPr lang="zh-CN" altLang="en-US" sz="2800" b="1" dirty="0" smtClean="0">
                <a:ea typeface="微软雅黑" pitchFamily="34" charset="-122"/>
              </a:rPr>
              <a:t>能源互联网</a:t>
            </a:r>
            <a:endParaRPr lang="zh-CN" altLang="en-US" sz="2800" b="1" dirty="0">
              <a:solidFill>
                <a:srgbClr val="FF0000"/>
              </a:solidFill>
              <a:ea typeface="微软雅黑" pitchFamily="34" charset="-122"/>
            </a:endParaRPr>
          </a:p>
        </p:txBody>
      </p:sp>
    </p:spTree>
    <p:extLst>
      <p:ext uri="{BB962C8B-B14F-4D97-AF65-F5344CB8AC3E}">
        <p14:creationId xmlns:p14="http://schemas.microsoft.com/office/powerpoint/2010/main" xmlns="" val="3374644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bwMode="auto">
          <a:xfrm>
            <a:off x="179388" y="1649413"/>
            <a:ext cx="8750300" cy="915987"/>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sp>
        <p:nvSpPr>
          <p:cNvPr id="19" name="Text Box 60"/>
          <p:cNvSpPr txBox="1">
            <a:spLocks noChangeArrowheads="1"/>
          </p:cNvSpPr>
          <p:nvPr/>
        </p:nvSpPr>
        <p:spPr bwMode="gray">
          <a:xfrm>
            <a:off x="214313" y="1603375"/>
            <a:ext cx="8643937" cy="962025"/>
          </a:xfrm>
          <a:prstGeom prst="rect">
            <a:avLst/>
          </a:prstGeom>
          <a:noFill/>
          <a:ln w="9525" algn="ctr">
            <a:noFill/>
            <a:miter lim="800000"/>
            <a:headEnd/>
            <a:tailEnd/>
          </a:ln>
        </p:spPr>
        <p:txBody>
          <a:bodyPr>
            <a:spAutoFit/>
          </a:bodyPr>
          <a:lstStyle/>
          <a:p>
            <a:pPr eaLnBrk="0" hangingPunct="0">
              <a:lnSpc>
                <a:spcPct val="130000"/>
              </a:lnSpc>
              <a:buClr>
                <a:srgbClr val="8EB4E3"/>
              </a:buClr>
              <a:defRPr/>
            </a:pP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以</a:t>
            </a:r>
            <a:r>
              <a:rPr lang="zh-CN" altLang="en-US" sz="22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特高压电网</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为骨干网架（通道）、以</a:t>
            </a:r>
            <a:r>
              <a:rPr lang="zh-CN" altLang="en-US" sz="22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输送清洁能源</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为主导、</a:t>
            </a:r>
            <a:r>
              <a:rPr lang="zh-CN" altLang="en-US" sz="22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全球互联</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的坚强智能电网。</a:t>
            </a:r>
            <a:endParaRPr lang="en-US" altLang="zh-CN" sz="2200" b="1">
              <a:effectLst>
                <a:outerShdw blurRad="38100" dist="38100" dir="2700000" algn="tl">
                  <a:srgbClr val="C0C0C0"/>
                </a:outerShdw>
              </a:effectLst>
              <a:latin typeface="Arial" pitchFamily="34" charset="0"/>
              <a:ea typeface="黑体" pitchFamily="2" charset="-122"/>
              <a:cs typeface="Arial" pitchFamily="34" charset="0"/>
            </a:endParaRPr>
          </a:p>
        </p:txBody>
      </p:sp>
      <p:sp>
        <p:nvSpPr>
          <p:cNvPr id="18436" name="Oval 2"/>
          <p:cNvSpPr>
            <a:spLocks noChangeArrowheads="1"/>
          </p:cNvSpPr>
          <p:nvPr/>
        </p:nvSpPr>
        <p:spPr bwMode="gray">
          <a:xfrm>
            <a:off x="1838325" y="3670300"/>
            <a:ext cx="1727200" cy="174307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latin typeface="Arial" panose="020B0604020202020204" pitchFamily="34" charset="0"/>
            </a:endParaRPr>
          </a:p>
        </p:txBody>
      </p:sp>
      <p:sp>
        <p:nvSpPr>
          <p:cNvPr id="18437" name="Oval 3"/>
          <p:cNvSpPr>
            <a:spLocks noChangeArrowheads="1"/>
          </p:cNvSpPr>
          <p:nvPr/>
        </p:nvSpPr>
        <p:spPr bwMode="gray">
          <a:xfrm>
            <a:off x="2081213" y="3908425"/>
            <a:ext cx="1266825" cy="1277938"/>
          </a:xfrm>
          <a:prstGeom prst="ellipse">
            <a:avLst/>
          </a:prstGeom>
          <a:gradFill rotWithShape="1">
            <a:gsLst>
              <a:gs pos="0">
                <a:srgbClr val="A1A1A1"/>
              </a:gs>
              <a:gs pos="50000">
                <a:srgbClr val="FFFFFF"/>
              </a:gs>
              <a:gs pos="100000">
                <a:srgbClr val="A1A1A1"/>
              </a:gs>
            </a:gsLst>
            <a:lin ang="2700000" scaled="1"/>
          </a:gradFill>
          <a:ln>
            <a:noFill/>
          </a:ln>
          <a:effectLst>
            <a:prstShdw prst="shdw17" dist="17961" dir="2700000">
              <a:srgbClr val="999999"/>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latin typeface="Arial" panose="020B0604020202020204" pitchFamily="34" charset="0"/>
            </a:endParaRPr>
          </a:p>
        </p:txBody>
      </p:sp>
      <p:sp>
        <p:nvSpPr>
          <p:cNvPr id="31" name="Oval 5"/>
          <p:cNvSpPr>
            <a:spLocks noChangeArrowheads="1"/>
          </p:cNvSpPr>
          <p:nvPr/>
        </p:nvSpPr>
        <p:spPr bwMode="gray">
          <a:xfrm>
            <a:off x="3946525" y="5024438"/>
            <a:ext cx="1125538" cy="1123950"/>
          </a:xfrm>
          <a:prstGeom prst="ellipse">
            <a:avLst/>
          </a:prstGeom>
          <a:gradFill rotWithShape="1">
            <a:gsLst>
              <a:gs pos="0">
                <a:schemeClr val="folHlink"/>
              </a:gs>
              <a:gs pos="100000">
                <a:schemeClr val="folHlink">
                  <a:gamma/>
                  <a:shade val="31765"/>
                  <a:invGamma/>
                </a:schemeClr>
              </a:gs>
            </a:gsLst>
            <a:lin ang="5400000" scaled="1"/>
          </a:gradFill>
          <a:ln w="38100" algn="ctr">
            <a:solidFill>
              <a:srgbClr val="F8F8F8">
                <a:alpha val="80000"/>
              </a:srgbClr>
            </a:solidFill>
            <a:round/>
            <a:headEnd/>
            <a:tailEnd/>
          </a:ln>
          <a:effectLst/>
        </p:spPr>
        <p:txBody>
          <a:bodyPr wrap="none" anchor="ctr"/>
          <a:lstStyle/>
          <a:p>
            <a:pPr>
              <a:defRPr/>
            </a:pPr>
            <a:endParaRPr lang="zh-CN" altLang="en-US" sz="3200">
              <a:latin typeface="Arial" pitchFamily="34" charset="0"/>
            </a:endParaRPr>
          </a:p>
        </p:txBody>
      </p:sp>
      <p:pic>
        <p:nvPicPr>
          <p:cNvPr id="18439" name="Picture 6"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xmlns="" val="0"/>
              </a:ext>
            </a:extLst>
          </a:blip>
          <a:srcRect/>
          <a:stretch>
            <a:fillRect/>
          </a:stretch>
        </p:blipFill>
        <p:spPr bwMode="gray">
          <a:xfrm>
            <a:off x="3914775" y="4972050"/>
            <a:ext cx="11811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0" name="Rectangle 7"/>
          <p:cNvSpPr>
            <a:spLocks noChangeArrowheads="1"/>
          </p:cNvSpPr>
          <p:nvPr/>
        </p:nvSpPr>
        <p:spPr bwMode="gray">
          <a:xfrm>
            <a:off x="3933825" y="5300663"/>
            <a:ext cx="1166813" cy="641350"/>
          </a:xfrm>
          <a:prstGeom prst="rect">
            <a:avLst/>
          </a:prstGeom>
          <a:noFill/>
          <a:ln w="9525" algn="ctr">
            <a:noFill/>
            <a:miter lim="800000"/>
            <a:headEnd/>
            <a:tailEnd/>
          </a:ln>
        </p:spPr>
        <p:txBody>
          <a:bodyPr>
            <a:spAutoFit/>
          </a:bodyPr>
          <a:lstStyle/>
          <a:p>
            <a:pPr algn="ctr">
              <a:defRPr/>
            </a:pPr>
            <a:r>
              <a:rPr lang="zh-CN" altLang="en-US"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rPr>
              <a:t>分布式</a:t>
            </a:r>
          </a:p>
          <a:p>
            <a:pPr algn="ctr">
              <a:defRPr/>
            </a:pPr>
            <a:r>
              <a:rPr lang="zh-CN" altLang="en-US"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rPr>
              <a:t>电源</a:t>
            </a:r>
            <a:endParaRPr lang="en-US" altLang="zh-CN"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endParaRPr>
          </a:p>
        </p:txBody>
      </p:sp>
      <p:sp>
        <p:nvSpPr>
          <p:cNvPr id="34" name="Oval 8"/>
          <p:cNvSpPr>
            <a:spLocks noChangeArrowheads="1"/>
          </p:cNvSpPr>
          <p:nvPr/>
        </p:nvSpPr>
        <p:spPr bwMode="gray">
          <a:xfrm>
            <a:off x="3867150" y="4930775"/>
            <a:ext cx="1287463" cy="1300163"/>
          </a:xfrm>
          <a:prstGeom prst="ellipse">
            <a:avLst/>
          </a:prstGeom>
          <a:noFill/>
          <a:ln w="127000">
            <a:solidFill>
              <a:schemeClr val="accent5">
                <a:lumMod val="60000"/>
                <a:lumOff val="40000"/>
              </a:schemeClr>
            </a:solidFill>
            <a:round/>
            <a:headEnd/>
            <a:tailEnd/>
          </a:ln>
        </p:spPr>
        <p:txBody>
          <a:bodyPr wrap="none" anchor="ctr"/>
          <a:lstStyle/>
          <a:p>
            <a:pPr>
              <a:defRPr/>
            </a:pPr>
            <a:endParaRPr lang="zh-CN" altLang="en-US" sz="3200">
              <a:latin typeface="Arial" charset="0"/>
            </a:endParaRPr>
          </a:p>
        </p:txBody>
      </p:sp>
      <p:sp>
        <p:nvSpPr>
          <p:cNvPr id="18442" name="Oval 9"/>
          <p:cNvSpPr>
            <a:spLocks noChangeArrowheads="1"/>
          </p:cNvSpPr>
          <p:nvPr/>
        </p:nvSpPr>
        <p:spPr bwMode="gray">
          <a:xfrm>
            <a:off x="1727200" y="3559175"/>
            <a:ext cx="1936750" cy="1957388"/>
          </a:xfrm>
          <a:prstGeom prst="ellipse">
            <a:avLst/>
          </a:prstGeom>
          <a:noFill/>
          <a:ln w="127000">
            <a:solidFill>
              <a:srgbClr val="EAEAEA">
                <a:alpha val="79999"/>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latin typeface="Arial" panose="020B0604020202020204" pitchFamily="34" charset="0"/>
            </a:endParaRPr>
          </a:p>
        </p:txBody>
      </p:sp>
      <p:sp>
        <p:nvSpPr>
          <p:cNvPr id="36" name="Line 10"/>
          <p:cNvSpPr>
            <a:spLocks noChangeShapeType="1"/>
          </p:cNvSpPr>
          <p:nvPr/>
        </p:nvSpPr>
        <p:spPr bwMode="gray">
          <a:xfrm flipV="1">
            <a:off x="1528763" y="5110163"/>
            <a:ext cx="381000" cy="239712"/>
          </a:xfrm>
          <a:prstGeom prst="line">
            <a:avLst/>
          </a:prstGeom>
          <a:noFill/>
          <a:ln w="127000">
            <a:solidFill>
              <a:schemeClr val="accent5">
                <a:lumMod val="60000"/>
                <a:lumOff val="40000"/>
              </a:schemeClr>
            </a:solidFill>
            <a:round/>
            <a:headEnd/>
            <a:tailEnd/>
          </a:ln>
        </p:spPr>
        <p:txBody>
          <a:bodyPr/>
          <a:lstStyle/>
          <a:p>
            <a:pPr>
              <a:defRPr/>
            </a:pPr>
            <a:endParaRPr lang="zh-CN" altLang="en-US" sz="3200">
              <a:latin typeface="Arial" charset="0"/>
            </a:endParaRPr>
          </a:p>
        </p:txBody>
      </p:sp>
      <p:sp>
        <p:nvSpPr>
          <p:cNvPr id="37" name="Line 11"/>
          <p:cNvSpPr>
            <a:spLocks noChangeShapeType="1"/>
          </p:cNvSpPr>
          <p:nvPr/>
        </p:nvSpPr>
        <p:spPr bwMode="gray">
          <a:xfrm flipV="1">
            <a:off x="1463675" y="4991100"/>
            <a:ext cx="379413" cy="241300"/>
          </a:xfrm>
          <a:prstGeom prst="line">
            <a:avLst/>
          </a:prstGeom>
          <a:noFill/>
          <a:ln w="127000">
            <a:solidFill>
              <a:schemeClr val="accent5">
                <a:lumMod val="60000"/>
                <a:lumOff val="40000"/>
              </a:schemeClr>
            </a:solidFill>
            <a:round/>
            <a:headEnd/>
            <a:tailEnd/>
          </a:ln>
        </p:spPr>
        <p:txBody>
          <a:bodyPr/>
          <a:lstStyle/>
          <a:p>
            <a:pPr>
              <a:defRPr/>
            </a:pPr>
            <a:endParaRPr lang="zh-CN" altLang="en-US" sz="3200">
              <a:latin typeface="Arial" charset="0"/>
            </a:endParaRPr>
          </a:p>
        </p:txBody>
      </p:sp>
      <p:sp>
        <p:nvSpPr>
          <p:cNvPr id="38" name="Line 12"/>
          <p:cNvSpPr>
            <a:spLocks noChangeShapeType="1"/>
          </p:cNvSpPr>
          <p:nvPr/>
        </p:nvSpPr>
        <p:spPr bwMode="gray">
          <a:xfrm flipV="1">
            <a:off x="3533775" y="3817938"/>
            <a:ext cx="379413" cy="239712"/>
          </a:xfrm>
          <a:prstGeom prst="line">
            <a:avLst/>
          </a:prstGeom>
          <a:noFill/>
          <a:ln w="127000">
            <a:solidFill>
              <a:schemeClr val="accent5">
                <a:lumMod val="60000"/>
                <a:lumOff val="40000"/>
              </a:schemeClr>
            </a:solidFill>
            <a:round/>
            <a:headEnd/>
            <a:tailEnd/>
          </a:ln>
        </p:spPr>
        <p:txBody>
          <a:bodyPr/>
          <a:lstStyle/>
          <a:p>
            <a:pPr>
              <a:defRPr/>
            </a:pPr>
            <a:endParaRPr lang="zh-CN" altLang="en-US" sz="3200">
              <a:latin typeface="Arial" charset="0"/>
            </a:endParaRPr>
          </a:p>
        </p:txBody>
      </p:sp>
      <p:sp>
        <p:nvSpPr>
          <p:cNvPr id="39" name="Line 13"/>
          <p:cNvSpPr>
            <a:spLocks noChangeShapeType="1"/>
          </p:cNvSpPr>
          <p:nvPr/>
        </p:nvSpPr>
        <p:spPr bwMode="gray">
          <a:xfrm flipV="1">
            <a:off x="3467100" y="3698875"/>
            <a:ext cx="381000" cy="239713"/>
          </a:xfrm>
          <a:prstGeom prst="line">
            <a:avLst/>
          </a:prstGeom>
          <a:noFill/>
          <a:ln w="127000">
            <a:solidFill>
              <a:schemeClr val="accent5">
                <a:lumMod val="60000"/>
                <a:lumOff val="40000"/>
              </a:schemeClr>
            </a:solidFill>
            <a:round/>
            <a:headEnd/>
            <a:tailEnd/>
          </a:ln>
        </p:spPr>
        <p:txBody>
          <a:bodyPr/>
          <a:lstStyle/>
          <a:p>
            <a:pPr>
              <a:defRPr/>
            </a:pPr>
            <a:endParaRPr lang="zh-CN" altLang="en-US" sz="3200">
              <a:latin typeface="Arial" charset="0"/>
            </a:endParaRPr>
          </a:p>
        </p:txBody>
      </p:sp>
      <p:sp>
        <p:nvSpPr>
          <p:cNvPr id="40" name="Oval 14"/>
          <p:cNvSpPr>
            <a:spLocks noChangeArrowheads="1"/>
          </p:cNvSpPr>
          <p:nvPr/>
        </p:nvSpPr>
        <p:spPr bwMode="gray">
          <a:xfrm>
            <a:off x="376238" y="5121275"/>
            <a:ext cx="1125537" cy="1123950"/>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headEnd/>
            <a:tailEnd/>
          </a:ln>
          <a:effectLst/>
        </p:spPr>
        <p:txBody>
          <a:bodyPr wrap="none" anchor="ctr"/>
          <a:lstStyle/>
          <a:p>
            <a:pPr>
              <a:defRPr/>
            </a:pPr>
            <a:endParaRPr lang="zh-CN" altLang="en-US" sz="3200">
              <a:latin typeface="Arial" pitchFamily="34" charset="0"/>
            </a:endParaRPr>
          </a:p>
        </p:txBody>
      </p:sp>
      <p:pic>
        <p:nvPicPr>
          <p:cNvPr id="18448" name="Picture 15"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xmlns="" val="0"/>
              </a:ext>
            </a:extLst>
          </a:blip>
          <a:srcRect/>
          <a:stretch>
            <a:fillRect/>
          </a:stretch>
        </p:blipFill>
        <p:spPr bwMode="gray">
          <a:xfrm>
            <a:off x="344488" y="5080000"/>
            <a:ext cx="1181100"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9" name="Rectangle 16"/>
          <p:cNvSpPr>
            <a:spLocks noChangeArrowheads="1"/>
          </p:cNvSpPr>
          <p:nvPr/>
        </p:nvSpPr>
        <p:spPr bwMode="gray">
          <a:xfrm>
            <a:off x="361950" y="5413375"/>
            <a:ext cx="1166813" cy="641350"/>
          </a:xfrm>
          <a:prstGeom prst="rect">
            <a:avLst/>
          </a:prstGeom>
          <a:noFill/>
          <a:ln w="9525" algn="ctr">
            <a:noFill/>
            <a:miter lim="800000"/>
            <a:headEnd/>
            <a:tailEnd/>
          </a:ln>
        </p:spPr>
        <p:txBody>
          <a:bodyPr>
            <a:spAutoFit/>
          </a:bodyPr>
          <a:lstStyle/>
          <a:p>
            <a:pPr algn="ctr">
              <a:defRPr/>
            </a:pPr>
            <a:r>
              <a:rPr lang="zh-CN" altLang="en-US"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rPr>
              <a:t>集中式</a:t>
            </a:r>
          </a:p>
          <a:p>
            <a:pPr algn="ctr">
              <a:defRPr/>
            </a:pPr>
            <a:r>
              <a:rPr lang="zh-CN" altLang="en-US"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rPr>
              <a:t>电源</a:t>
            </a:r>
            <a:endParaRPr lang="en-US" altLang="zh-CN"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endParaRPr>
          </a:p>
        </p:txBody>
      </p:sp>
      <p:sp>
        <p:nvSpPr>
          <p:cNvPr id="43" name="Oval 17"/>
          <p:cNvSpPr>
            <a:spLocks noChangeArrowheads="1"/>
          </p:cNvSpPr>
          <p:nvPr/>
        </p:nvSpPr>
        <p:spPr bwMode="gray">
          <a:xfrm>
            <a:off x="296863" y="5029200"/>
            <a:ext cx="1285875" cy="1296988"/>
          </a:xfrm>
          <a:prstGeom prst="ellipse">
            <a:avLst/>
          </a:prstGeom>
          <a:noFill/>
          <a:ln w="127000">
            <a:solidFill>
              <a:schemeClr val="accent5">
                <a:lumMod val="60000"/>
                <a:lumOff val="40000"/>
              </a:schemeClr>
            </a:solidFill>
            <a:round/>
            <a:headEnd/>
            <a:tailEnd/>
          </a:ln>
        </p:spPr>
        <p:txBody>
          <a:bodyPr wrap="none" anchor="ctr"/>
          <a:lstStyle/>
          <a:p>
            <a:pPr>
              <a:defRPr/>
            </a:pPr>
            <a:endParaRPr lang="zh-CN" altLang="en-US" sz="3200">
              <a:latin typeface="Arial" charset="0"/>
            </a:endParaRPr>
          </a:p>
        </p:txBody>
      </p:sp>
      <p:sp>
        <p:nvSpPr>
          <p:cNvPr id="18451" name="Oval 18"/>
          <p:cNvSpPr>
            <a:spLocks noChangeArrowheads="1"/>
          </p:cNvSpPr>
          <p:nvPr/>
        </p:nvSpPr>
        <p:spPr bwMode="gray">
          <a:xfrm>
            <a:off x="331788" y="2863850"/>
            <a:ext cx="1123950" cy="1122363"/>
          </a:xfrm>
          <a:prstGeom prst="ellipse">
            <a:avLst/>
          </a:prstGeom>
          <a:gradFill rotWithShape="1">
            <a:gsLst>
              <a:gs pos="0">
                <a:srgbClr val="669900"/>
              </a:gs>
              <a:gs pos="100000">
                <a:srgbClr val="203100"/>
              </a:gs>
            </a:gsLst>
            <a:lin ang="5400000" scaled="1"/>
          </a:gradFill>
          <a:ln w="38100" algn="ctr">
            <a:solidFill>
              <a:srgbClr val="F8F8F8">
                <a:alpha val="79999"/>
              </a:srgbClr>
            </a:solidFill>
            <a:round/>
            <a:headEnd/>
            <a:tailEnd/>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latin typeface="Arial" panose="020B0604020202020204" pitchFamily="34" charset="0"/>
            </a:endParaRPr>
          </a:p>
        </p:txBody>
      </p:sp>
      <p:pic>
        <p:nvPicPr>
          <p:cNvPr id="18452" name="Picture 19"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xmlns="" val="0"/>
              </a:ext>
            </a:extLst>
          </a:blip>
          <a:srcRect/>
          <a:stretch>
            <a:fillRect/>
          </a:stretch>
        </p:blipFill>
        <p:spPr bwMode="gray">
          <a:xfrm>
            <a:off x="298450" y="2813050"/>
            <a:ext cx="1181100"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93" name="Rectangle 20"/>
          <p:cNvSpPr>
            <a:spLocks noChangeArrowheads="1"/>
          </p:cNvSpPr>
          <p:nvPr/>
        </p:nvSpPr>
        <p:spPr bwMode="gray">
          <a:xfrm>
            <a:off x="317500" y="3140075"/>
            <a:ext cx="1166813" cy="641350"/>
          </a:xfrm>
          <a:prstGeom prst="rect">
            <a:avLst/>
          </a:prstGeom>
          <a:noFill/>
          <a:ln w="9525" algn="ctr">
            <a:noFill/>
            <a:miter lim="800000"/>
            <a:headEnd/>
            <a:tailEnd/>
          </a:ln>
        </p:spPr>
        <p:txBody>
          <a:bodyPr>
            <a:spAutoFit/>
          </a:bodyPr>
          <a:lstStyle/>
          <a:p>
            <a:pPr algn="ctr">
              <a:defRPr/>
            </a:pPr>
            <a:r>
              <a:rPr lang="zh-CN" altLang="en-US"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rPr>
              <a:t>北极能源基地</a:t>
            </a:r>
            <a:endParaRPr lang="en-US" altLang="zh-CN"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endParaRPr>
          </a:p>
        </p:txBody>
      </p:sp>
      <p:sp>
        <p:nvSpPr>
          <p:cNvPr id="47" name="Oval 21"/>
          <p:cNvSpPr>
            <a:spLocks noChangeArrowheads="1"/>
          </p:cNvSpPr>
          <p:nvPr/>
        </p:nvSpPr>
        <p:spPr bwMode="gray">
          <a:xfrm>
            <a:off x="250825" y="2770188"/>
            <a:ext cx="1287463" cy="1296987"/>
          </a:xfrm>
          <a:prstGeom prst="ellipse">
            <a:avLst/>
          </a:prstGeom>
          <a:noFill/>
          <a:ln w="127000">
            <a:solidFill>
              <a:schemeClr val="accent5">
                <a:lumMod val="60000"/>
                <a:lumOff val="40000"/>
              </a:schemeClr>
            </a:solidFill>
            <a:round/>
            <a:headEnd/>
            <a:tailEnd/>
          </a:ln>
        </p:spPr>
        <p:txBody>
          <a:bodyPr wrap="none" anchor="ctr"/>
          <a:lstStyle/>
          <a:p>
            <a:pPr>
              <a:defRPr/>
            </a:pPr>
            <a:endParaRPr lang="zh-CN" altLang="en-US" sz="3200">
              <a:latin typeface="Arial" charset="0"/>
            </a:endParaRPr>
          </a:p>
        </p:txBody>
      </p:sp>
      <p:sp>
        <p:nvSpPr>
          <p:cNvPr id="48" name="Line 22"/>
          <p:cNvSpPr>
            <a:spLocks noChangeShapeType="1"/>
          </p:cNvSpPr>
          <p:nvPr/>
        </p:nvSpPr>
        <p:spPr bwMode="gray">
          <a:xfrm>
            <a:off x="1441450" y="3732213"/>
            <a:ext cx="438150" cy="269875"/>
          </a:xfrm>
          <a:prstGeom prst="line">
            <a:avLst/>
          </a:prstGeom>
          <a:noFill/>
          <a:ln w="127000">
            <a:solidFill>
              <a:schemeClr val="accent5">
                <a:lumMod val="60000"/>
                <a:lumOff val="40000"/>
              </a:schemeClr>
            </a:solidFill>
            <a:round/>
            <a:headEnd/>
            <a:tailEnd/>
          </a:ln>
        </p:spPr>
        <p:txBody>
          <a:bodyPr/>
          <a:lstStyle/>
          <a:p>
            <a:pPr>
              <a:defRPr/>
            </a:pPr>
            <a:endParaRPr lang="zh-CN" altLang="en-US" sz="3200">
              <a:latin typeface="Arial" charset="0"/>
            </a:endParaRPr>
          </a:p>
        </p:txBody>
      </p:sp>
      <p:sp>
        <p:nvSpPr>
          <p:cNvPr id="49" name="Line 23"/>
          <p:cNvSpPr>
            <a:spLocks noChangeShapeType="1"/>
          </p:cNvSpPr>
          <p:nvPr/>
        </p:nvSpPr>
        <p:spPr bwMode="gray">
          <a:xfrm>
            <a:off x="1373188" y="3846513"/>
            <a:ext cx="441325" cy="269875"/>
          </a:xfrm>
          <a:prstGeom prst="line">
            <a:avLst/>
          </a:prstGeom>
          <a:noFill/>
          <a:ln w="127000">
            <a:solidFill>
              <a:schemeClr val="accent5">
                <a:lumMod val="60000"/>
                <a:lumOff val="40000"/>
              </a:schemeClr>
            </a:solidFill>
            <a:round/>
            <a:headEnd/>
            <a:tailEnd/>
          </a:ln>
        </p:spPr>
        <p:txBody>
          <a:bodyPr/>
          <a:lstStyle/>
          <a:p>
            <a:pPr>
              <a:defRPr/>
            </a:pPr>
            <a:endParaRPr lang="zh-CN" altLang="en-US" sz="3200">
              <a:latin typeface="Arial" charset="0"/>
            </a:endParaRPr>
          </a:p>
        </p:txBody>
      </p:sp>
      <p:sp>
        <p:nvSpPr>
          <p:cNvPr id="50" name="Oval 24"/>
          <p:cNvSpPr>
            <a:spLocks noChangeArrowheads="1"/>
          </p:cNvSpPr>
          <p:nvPr/>
        </p:nvSpPr>
        <p:spPr bwMode="gray">
          <a:xfrm>
            <a:off x="3851275" y="2863850"/>
            <a:ext cx="1123950" cy="1122363"/>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p:spPr>
        <p:txBody>
          <a:bodyPr wrap="none" anchor="ctr"/>
          <a:lstStyle/>
          <a:p>
            <a:pPr>
              <a:defRPr/>
            </a:pPr>
            <a:endParaRPr lang="zh-CN" altLang="en-US" sz="3200">
              <a:latin typeface="Arial" pitchFamily="34" charset="0"/>
            </a:endParaRPr>
          </a:p>
        </p:txBody>
      </p:sp>
      <p:pic>
        <p:nvPicPr>
          <p:cNvPr id="18458" name="Picture 25"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xmlns="" val="0"/>
              </a:ext>
            </a:extLst>
          </a:blip>
          <a:srcRect/>
          <a:stretch>
            <a:fillRect/>
          </a:stretch>
        </p:blipFill>
        <p:spPr bwMode="gray">
          <a:xfrm>
            <a:off x="3817938" y="2813050"/>
            <a:ext cx="1181100"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99" name="Rectangle 26"/>
          <p:cNvSpPr>
            <a:spLocks noChangeArrowheads="1"/>
          </p:cNvSpPr>
          <p:nvPr/>
        </p:nvSpPr>
        <p:spPr bwMode="gray">
          <a:xfrm>
            <a:off x="3836988" y="3130550"/>
            <a:ext cx="1166812" cy="641350"/>
          </a:xfrm>
          <a:prstGeom prst="rect">
            <a:avLst/>
          </a:prstGeom>
          <a:noFill/>
          <a:ln w="9525" algn="ctr">
            <a:noFill/>
            <a:miter lim="800000"/>
            <a:headEnd/>
            <a:tailEnd/>
          </a:ln>
        </p:spPr>
        <p:txBody>
          <a:bodyPr>
            <a:spAutoFit/>
          </a:bodyPr>
          <a:lstStyle/>
          <a:p>
            <a:pPr algn="ctr">
              <a:defRPr/>
            </a:pPr>
            <a:r>
              <a:rPr lang="zh-CN" altLang="en-US"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rPr>
              <a:t>赤道能源基地</a:t>
            </a:r>
            <a:endParaRPr lang="en-US" altLang="zh-CN"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endParaRPr>
          </a:p>
        </p:txBody>
      </p:sp>
      <p:sp>
        <p:nvSpPr>
          <p:cNvPr id="53" name="Oval 27"/>
          <p:cNvSpPr>
            <a:spLocks noChangeArrowheads="1"/>
          </p:cNvSpPr>
          <p:nvPr/>
        </p:nvSpPr>
        <p:spPr bwMode="gray">
          <a:xfrm>
            <a:off x="3770313" y="2770188"/>
            <a:ext cx="1285875" cy="1296987"/>
          </a:xfrm>
          <a:prstGeom prst="ellipse">
            <a:avLst/>
          </a:prstGeom>
          <a:noFill/>
          <a:ln w="127000">
            <a:solidFill>
              <a:schemeClr val="accent5">
                <a:lumMod val="60000"/>
                <a:lumOff val="40000"/>
              </a:schemeClr>
            </a:solidFill>
            <a:round/>
            <a:headEnd/>
            <a:tailEnd/>
          </a:ln>
        </p:spPr>
        <p:txBody>
          <a:bodyPr wrap="none" anchor="ctr"/>
          <a:lstStyle/>
          <a:p>
            <a:pPr>
              <a:defRPr/>
            </a:pPr>
            <a:endParaRPr lang="zh-CN" altLang="en-US" sz="3200">
              <a:latin typeface="Arial" charset="0"/>
            </a:endParaRPr>
          </a:p>
        </p:txBody>
      </p:sp>
      <p:sp>
        <p:nvSpPr>
          <p:cNvPr id="54" name="Line 28"/>
          <p:cNvSpPr>
            <a:spLocks noChangeShapeType="1"/>
          </p:cNvSpPr>
          <p:nvPr/>
        </p:nvSpPr>
        <p:spPr bwMode="gray">
          <a:xfrm>
            <a:off x="3598863" y="4884738"/>
            <a:ext cx="438150" cy="269875"/>
          </a:xfrm>
          <a:prstGeom prst="line">
            <a:avLst/>
          </a:prstGeom>
          <a:noFill/>
          <a:ln w="127000">
            <a:solidFill>
              <a:schemeClr val="accent5">
                <a:lumMod val="60000"/>
                <a:lumOff val="40000"/>
              </a:schemeClr>
            </a:solidFill>
            <a:round/>
            <a:headEnd/>
            <a:tailEnd/>
          </a:ln>
        </p:spPr>
        <p:txBody>
          <a:bodyPr/>
          <a:lstStyle/>
          <a:p>
            <a:pPr>
              <a:defRPr/>
            </a:pPr>
            <a:endParaRPr lang="zh-CN" altLang="en-US" sz="3200">
              <a:latin typeface="Arial" charset="0"/>
            </a:endParaRPr>
          </a:p>
        </p:txBody>
      </p:sp>
      <p:sp>
        <p:nvSpPr>
          <p:cNvPr id="55" name="Line 29"/>
          <p:cNvSpPr>
            <a:spLocks noChangeShapeType="1"/>
          </p:cNvSpPr>
          <p:nvPr/>
        </p:nvSpPr>
        <p:spPr bwMode="gray">
          <a:xfrm>
            <a:off x="3532188" y="4999038"/>
            <a:ext cx="439737" cy="271462"/>
          </a:xfrm>
          <a:prstGeom prst="line">
            <a:avLst/>
          </a:prstGeom>
          <a:noFill/>
          <a:ln w="127000">
            <a:solidFill>
              <a:schemeClr val="accent5">
                <a:lumMod val="60000"/>
                <a:lumOff val="40000"/>
              </a:schemeClr>
            </a:solidFill>
            <a:round/>
            <a:headEnd/>
            <a:tailEnd/>
          </a:ln>
        </p:spPr>
        <p:txBody>
          <a:bodyPr/>
          <a:lstStyle/>
          <a:p>
            <a:pPr>
              <a:defRPr/>
            </a:pPr>
            <a:endParaRPr lang="zh-CN" altLang="en-US" sz="3200">
              <a:latin typeface="Arial" charset="0"/>
            </a:endParaRPr>
          </a:p>
        </p:txBody>
      </p:sp>
      <p:sp>
        <p:nvSpPr>
          <p:cNvPr id="2" name="圆角矩形 22"/>
          <p:cNvSpPr/>
          <p:nvPr/>
        </p:nvSpPr>
        <p:spPr bwMode="auto">
          <a:xfrm>
            <a:off x="5581650" y="2708275"/>
            <a:ext cx="3311525" cy="3600450"/>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a:lnSpc>
                <a:spcPct val="120000"/>
              </a:lnSpc>
              <a:spcAft>
                <a:spcPct val="30000"/>
              </a:spcAft>
              <a:defRPr/>
            </a:pPr>
            <a:endParaRPr lang="en-US" altLang="zh-CN" sz="2800">
              <a:solidFill>
                <a:srgbClr val="000000"/>
              </a:solidFill>
              <a:latin typeface="黑体" pitchFamily="2" charset="-122"/>
              <a:cs typeface="Times New Roman" pitchFamily="18" charset="0"/>
            </a:endParaRPr>
          </a:p>
          <a:p>
            <a:pPr indent="457200" algn="just">
              <a:lnSpc>
                <a:spcPct val="120000"/>
              </a:lnSpc>
              <a:spcAft>
                <a:spcPct val="30000"/>
              </a:spcAft>
              <a:defRPr/>
            </a:pPr>
            <a:endParaRPr lang="en-US" altLang="zh-CN" sz="2800">
              <a:solidFill>
                <a:srgbClr val="000000"/>
              </a:solidFill>
              <a:latin typeface="黑体" pitchFamily="2" charset="-122"/>
              <a:cs typeface="Times New Roman" pitchFamily="18" charset="0"/>
            </a:endParaRPr>
          </a:p>
          <a:p>
            <a:pPr indent="457200" algn="just">
              <a:lnSpc>
                <a:spcPct val="120000"/>
              </a:lnSpc>
              <a:spcAft>
                <a:spcPct val="30000"/>
              </a:spcAft>
              <a:defRPr/>
            </a:pPr>
            <a:endParaRPr lang="en-US" altLang="zh-CN" sz="2800">
              <a:solidFill>
                <a:srgbClr val="000000"/>
              </a:solidFill>
              <a:latin typeface="黑体" pitchFamily="2" charset="-122"/>
              <a:cs typeface="Times New Roman" pitchFamily="18" charset="0"/>
            </a:endParaRPr>
          </a:p>
        </p:txBody>
      </p:sp>
      <p:sp>
        <p:nvSpPr>
          <p:cNvPr id="36902" name="Text Box 38"/>
          <p:cNvSpPr txBox="1">
            <a:spLocks noChangeArrowheads="1"/>
          </p:cNvSpPr>
          <p:nvPr/>
        </p:nvSpPr>
        <p:spPr bwMode="auto">
          <a:xfrm>
            <a:off x="5795963" y="2781300"/>
            <a:ext cx="2900362" cy="33067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Aft>
                <a:spcPct val="30000"/>
              </a:spcAft>
              <a:buClr>
                <a:schemeClr val="tx1"/>
              </a:buClr>
              <a:buSzPct val="60000"/>
              <a:buFont typeface="Wingdings" pitchFamily="2" charset="2"/>
              <a:buChar char="l"/>
              <a:defRPr/>
            </a:pPr>
            <a:r>
              <a:rPr lang="zh-CN" altLang="en-US" sz="2200"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rPr>
              <a:t>功能</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：将风能、太阳能、海洋能等可再生能源输送到各类用户</a:t>
            </a:r>
          </a:p>
          <a:p>
            <a:pPr>
              <a:spcAft>
                <a:spcPct val="30000"/>
              </a:spcAft>
              <a:buClr>
                <a:schemeClr val="tx1"/>
              </a:buClr>
              <a:buSzPct val="60000"/>
              <a:buFont typeface="Wingdings" pitchFamily="2" charset="2"/>
              <a:buChar char="l"/>
              <a:defRPr/>
            </a:pPr>
            <a:r>
              <a:rPr lang="zh-CN" altLang="en-US" sz="2200"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rPr>
              <a:t>优势</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：服务范围广、配置能力强、安全可靠性高、绿色低碳</a:t>
            </a:r>
          </a:p>
          <a:p>
            <a:pPr>
              <a:spcAft>
                <a:spcPct val="30000"/>
              </a:spcAft>
              <a:buClr>
                <a:schemeClr val="tx1"/>
              </a:buClr>
              <a:buSzPct val="60000"/>
              <a:buFont typeface="Wingdings" pitchFamily="2" charset="2"/>
              <a:buChar char="l"/>
              <a:defRPr/>
            </a:pPr>
            <a:r>
              <a:rPr lang="zh-CN" altLang="en-US" sz="2200" b="1">
                <a:solidFill>
                  <a:srgbClr val="FF6600"/>
                </a:solidFill>
                <a:effectLst>
                  <a:outerShdw blurRad="38100" dist="38100" dir="2700000" algn="tl">
                    <a:srgbClr val="C0C0C0"/>
                  </a:outerShdw>
                </a:effectLst>
                <a:latin typeface="黑体" pitchFamily="2" charset="-122"/>
                <a:ea typeface="黑体" pitchFamily="2" charset="-122"/>
                <a:cs typeface="Arial" pitchFamily="34" charset="0"/>
              </a:rPr>
              <a:t>特征</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：网架坚强、广泛互联、高度智能、开放互动</a:t>
            </a:r>
          </a:p>
        </p:txBody>
      </p:sp>
      <p:pic>
        <p:nvPicPr>
          <p:cNvPr id="18466" name="图示 1"/>
          <p:cNvPicPr>
            <a:picLocks noChangeArrowheads="1"/>
          </p:cNvPicPr>
          <p:nvPr/>
        </p:nvPicPr>
        <p:blipFill>
          <a:blip r:embed="rId4" cstate="print">
            <a:extLst>
              <a:ext uri="{28A0092B-C50C-407E-A947-70E740481C1C}">
                <a14:useLocalDpi xmlns:a14="http://schemas.microsoft.com/office/drawing/2010/main" xmlns="" val="0"/>
              </a:ext>
            </a:extLst>
          </a:blip>
          <a:srcRect l="-31958" r="-32162"/>
          <a:stretch>
            <a:fillRect/>
          </a:stretch>
        </p:blipFill>
        <p:spPr bwMode="auto">
          <a:xfrm>
            <a:off x="612775" y="3213100"/>
            <a:ext cx="4175125"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710" name="Rectangle 20"/>
          <p:cNvSpPr>
            <a:spLocks noChangeArrowheads="1"/>
          </p:cNvSpPr>
          <p:nvPr/>
        </p:nvSpPr>
        <p:spPr bwMode="gray">
          <a:xfrm>
            <a:off x="1979613" y="4803775"/>
            <a:ext cx="1368425" cy="641350"/>
          </a:xfrm>
          <a:prstGeom prst="rect">
            <a:avLst/>
          </a:prstGeom>
          <a:noFill/>
          <a:ln w="9525" algn="ctr">
            <a:noFill/>
            <a:miter lim="800000"/>
            <a:headEnd/>
            <a:tailEnd/>
          </a:ln>
        </p:spPr>
        <p:txBody>
          <a:bodyPr>
            <a:spAutoFit/>
          </a:bodyPr>
          <a:lstStyle/>
          <a:p>
            <a:pPr algn="ctr">
              <a:defRPr/>
            </a:pPr>
            <a:r>
              <a:rPr lang="zh-CN" altLang="en-US" b="1">
                <a:solidFill>
                  <a:srgbClr val="0000CC"/>
                </a:solidFill>
                <a:effectLst>
                  <a:outerShdw blurRad="38100" dist="38100" dir="2700000" algn="tl">
                    <a:srgbClr val="C0C0C0"/>
                  </a:outerShdw>
                </a:effectLst>
                <a:latin typeface="黑体" pitchFamily="2" charset="-122"/>
                <a:ea typeface="黑体" pitchFamily="2" charset="-122"/>
                <a:cs typeface="Arial" pitchFamily="34" charset="0"/>
              </a:rPr>
              <a:t>各国各电压等级电网</a:t>
            </a:r>
          </a:p>
        </p:txBody>
      </p:sp>
      <p:sp>
        <p:nvSpPr>
          <p:cNvPr id="28711" name="Rectangle 20"/>
          <p:cNvSpPr>
            <a:spLocks noChangeArrowheads="1"/>
          </p:cNvSpPr>
          <p:nvPr/>
        </p:nvSpPr>
        <p:spPr bwMode="gray">
          <a:xfrm>
            <a:off x="2197100" y="3860800"/>
            <a:ext cx="1079500" cy="641350"/>
          </a:xfrm>
          <a:prstGeom prst="rect">
            <a:avLst/>
          </a:prstGeom>
          <a:noFill/>
          <a:ln w="9525" algn="ctr">
            <a:noFill/>
            <a:miter lim="800000"/>
            <a:headEnd/>
            <a:tailEnd/>
          </a:ln>
        </p:spPr>
        <p:txBody>
          <a:bodyPr>
            <a:spAutoFit/>
          </a:bodyPr>
          <a:lstStyle/>
          <a:p>
            <a:pPr algn="ctr">
              <a:defRPr/>
            </a:pPr>
            <a:r>
              <a:rPr lang="zh-CN" altLang="en-US" b="1">
                <a:solidFill>
                  <a:srgbClr val="0000CC"/>
                </a:solidFill>
                <a:effectLst>
                  <a:outerShdw blurRad="38100" dist="38100" dir="2700000" algn="tl">
                    <a:srgbClr val="C0C0C0"/>
                  </a:outerShdw>
                </a:effectLst>
                <a:latin typeface="黑体" pitchFamily="2" charset="-122"/>
                <a:ea typeface="黑体" pitchFamily="2" charset="-122"/>
                <a:cs typeface="Arial" pitchFamily="34" charset="0"/>
              </a:rPr>
              <a:t>跨国骨干网架</a:t>
            </a:r>
          </a:p>
        </p:txBody>
      </p:sp>
      <p:sp>
        <p:nvSpPr>
          <p:cNvPr id="28712" name="Rectangle 20"/>
          <p:cNvSpPr>
            <a:spLocks noChangeArrowheads="1"/>
          </p:cNvSpPr>
          <p:nvPr/>
        </p:nvSpPr>
        <p:spPr bwMode="gray">
          <a:xfrm>
            <a:off x="2124075" y="3219450"/>
            <a:ext cx="1079500" cy="641350"/>
          </a:xfrm>
          <a:prstGeom prst="rect">
            <a:avLst/>
          </a:prstGeom>
          <a:noFill/>
          <a:ln w="9525" algn="ctr">
            <a:noFill/>
            <a:miter lim="800000"/>
            <a:headEnd/>
            <a:tailEnd/>
          </a:ln>
        </p:spPr>
        <p:txBody>
          <a:bodyPr>
            <a:spAutoFit/>
          </a:bodyPr>
          <a:lstStyle/>
          <a:p>
            <a:pPr algn="ctr">
              <a:defRPr/>
            </a:pPr>
            <a:r>
              <a:rPr lang="zh-CN" altLang="en-US" b="1">
                <a:solidFill>
                  <a:srgbClr val="0000CC"/>
                </a:solidFill>
                <a:effectLst>
                  <a:outerShdw blurRad="38100" dist="38100" dir="2700000" algn="tl">
                    <a:srgbClr val="C0C0C0"/>
                  </a:outerShdw>
                </a:effectLst>
                <a:latin typeface="黑体" pitchFamily="2" charset="-122"/>
                <a:ea typeface="黑体" pitchFamily="2" charset="-122"/>
                <a:cs typeface="Arial" pitchFamily="34" charset="0"/>
              </a:rPr>
              <a:t>跨洲骨干网架</a:t>
            </a:r>
          </a:p>
        </p:txBody>
      </p:sp>
      <p:sp>
        <p:nvSpPr>
          <p:cNvPr id="18470" name="Text Box 41"/>
          <p:cNvSpPr txBox="1">
            <a:spLocks noChangeArrowheads="1"/>
          </p:cNvSpPr>
          <p:nvPr/>
        </p:nvSpPr>
        <p:spPr bwMode="gray">
          <a:xfrm>
            <a:off x="8470900" y="6416675"/>
            <a:ext cx="692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latin typeface="仿宋_GB2312" pitchFamily="49" charset="-122"/>
                <a:ea typeface="仿宋_GB2312" pitchFamily="49" charset="-122"/>
              </a:rPr>
              <a:t>-14-</a:t>
            </a:r>
          </a:p>
        </p:txBody>
      </p:sp>
      <p:sp>
        <p:nvSpPr>
          <p:cNvPr id="41" name="标题 5"/>
          <p:cNvSpPr txBox="1">
            <a:spLocks/>
          </p:cNvSpPr>
          <p:nvPr/>
        </p:nvSpPr>
        <p:spPr bwMode="auto">
          <a:xfrm>
            <a:off x="229618" y="328351"/>
            <a:ext cx="55546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smtClean="0">
                <a:sym typeface="Arial" panose="020B0604020202020204" pitchFamily="34" charset="0"/>
              </a:rPr>
              <a:t>二、“互联网</a:t>
            </a:r>
            <a:r>
              <a:rPr lang="en-US" altLang="zh-CN" sz="3200" kern="0" smtClean="0">
                <a:sym typeface="Arial" panose="020B0604020202020204" pitchFamily="34" charset="0"/>
              </a:rPr>
              <a:t>+”</a:t>
            </a:r>
            <a:r>
              <a:rPr lang="zh-CN" altLang="en-US" sz="3200" kern="0" smtClean="0">
                <a:sym typeface="Arial" panose="020B0604020202020204" pitchFamily="34" charset="0"/>
              </a:rPr>
              <a:t>和</a:t>
            </a:r>
            <a:r>
              <a:rPr lang="zh-CN" altLang="en-US" sz="3200" kern="0" smtClean="0"/>
              <a:t>能源互联网</a:t>
            </a:r>
            <a:endParaRPr lang="zh-CN" altLang="en-US" sz="3200" kern="0" dirty="0"/>
          </a:p>
        </p:txBody>
      </p:sp>
      <p:sp>
        <p:nvSpPr>
          <p:cNvPr id="42" name="Rectangle 4"/>
          <p:cNvSpPr>
            <a:spLocks noChangeArrowheads="1"/>
          </p:cNvSpPr>
          <p:nvPr/>
        </p:nvSpPr>
        <p:spPr bwMode="auto">
          <a:xfrm>
            <a:off x="395536" y="1122980"/>
            <a:ext cx="8243887" cy="503590"/>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“互联网</a:t>
            </a:r>
            <a:r>
              <a:rPr lang="en-US" altLang="zh-CN" sz="2800" b="1" dirty="0" smtClean="0">
                <a:ea typeface="微软雅黑" pitchFamily="34" charset="-122"/>
              </a:rPr>
              <a:t>+ </a:t>
            </a:r>
            <a:r>
              <a:rPr lang="zh-CN" altLang="en-US" sz="2800" b="1" dirty="0" smtClean="0">
                <a:ea typeface="微软雅黑" pitchFamily="34" charset="-122"/>
              </a:rPr>
              <a:t>”第二产业愿景</a:t>
            </a:r>
            <a:r>
              <a:rPr lang="en-US" altLang="zh-CN" sz="2800" b="1" dirty="0" smtClean="0">
                <a:ea typeface="微软雅黑" pitchFamily="34" charset="-122"/>
              </a:rPr>
              <a:t>——</a:t>
            </a:r>
            <a:r>
              <a:rPr lang="zh-CN" altLang="en-US" sz="2800" b="1" dirty="0" smtClean="0">
                <a:ea typeface="微软雅黑" pitchFamily="34" charset="-122"/>
              </a:rPr>
              <a:t>全球能源互联网</a:t>
            </a:r>
            <a:endParaRPr lang="zh-CN" altLang="en-US" sz="2800" b="1" dirty="0">
              <a:solidFill>
                <a:srgbClr val="FF0000"/>
              </a:solidFill>
              <a:ea typeface="微软雅黑" pitchFamily="34" charset="-122"/>
            </a:endParaRPr>
          </a:p>
        </p:txBody>
      </p:sp>
    </p:spTree>
    <p:extLst>
      <p:ext uri="{BB962C8B-B14F-4D97-AF65-F5344CB8AC3E}">
        <p14:creationId xmlns:p14="http://schemas.microsoft.com/office/powerpoint/2010/main" xmlns="" val="37936976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6048" y="1685221"/>
            <a:ext cx="8662861" cy="92333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全球能源互联网</a:t>
            </a:r>
            <a:r>
              <a:rPr lang="zh-CN" altLang="en-US" dirty="0" smtClean="0">
                <a:solidFill>
                  <a:srgbClr val="000000"/>
                </a:solidFill>
                <a:latin typeface="微软雅黑" panose="020B0503020204020204" pitchFamily="34" charset="-122"/>
                <a:ea typeface="微软雅黑" panose="020B0503020204020204" pitchFamily="34" charset="-122"/>
              </a:rPr>
              <a:t>是能源互联网的</a:t>
            </a:r>
            <a:r>
              <a:rPr lang="zh-CN" altLang="en-US" dirty="0">
                <a:solidFill>
                  <a:srgbClr val="000000"/>
                </a:solidFill>
                <a:latin typeface="微软雅黑" panose="020B0503020204020204" pitchFamily="34" charset="-122"/>
                <a:ea typeface="微软雅黑" panose="020B0503020204020204" pitchFamily="34" charset="-122"/>
              </a:rPr>
              <a:t>高级阶段，强调全球范围内电网在物理上的互联互通以促进清洁能源的大规模开发和利用，也在构建国家坚强智能电网中蕴含了对互联网理念和思维的借鉴。</a:t>
            </a:r>
            <a:endParaRPr lang="zh-CN" altLang="en-US" dirty="0">
              <a:latin typeface="微软雅黑" panose="020B0503020204020204" pitchFamily="34" charset="-122"/>
              <a:ea typeface="微软雅黑" panose="020B0503020204020204" pitchFamily="34" charset="-122"/>
            </a:endParaRPr>
          </a:p>
        </p:txBody>
      </p:sp>
      <p:pic>
        <p:nvPicPr>
          <p:cNvPr id="5" name="Picture 5" descr="E:\工作资料\全球能源互联网\新素材0707\全球能源互联网-070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572" y="2608551"/>
            <a:ext cx="7319243" cy="4169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标题 5"/>
          <p:cNvSpPr>
            <a:spLocks noGrp="1"/>
          </p:cNvSpPr>
          <p:nvPr>
            <p:ph type="title" idx="4294967295"/>
          </p:nvPr>
        </p:nvSpPr>
        <p:spPr>
          <a:xfrm>
            <a:off x="229618" y="328351"/>
            <a:ext cx="5554663" cy="584200"/>
          </a:xfrm>
          <a:prstGeom prst="rect">
            <a:avLst/>
          </a:prstGeom>
        </p:spPr>
        <p:txBody>
          <a:bodyPr wrap="none">
            <a:spAutoFit/>
          </a:bodyPr>
          <a:lstStyle/>
          <a:p>
            <a:pPr>
              <a:buNone/>
            </a:pPr>
            <a:r>
              <a:rPr lang="zh-CN" altLang="en-US" sz="3200" b="1" dirty="0" smtClean="0">
                <a:ea typeface="微软雅黑" panose="020B0503020204020204" pitchFamily="34" charset="-122"/>
                <a:sym typeface="Arial" panose="020B0604020202020204" pitchFamily="34" charset="0"/>
              </a:rPr>
              <a:t>二、“互联网</a:t>
            </a:r>
            <a:r>
              <a:rPr lang="en-US" altLang="zh-CN" sz="3200" b="1" dirty="0" smtClean="0">
                <a:ea typeface="微软雅黑" panose="020B0503020204020204" pitchFamily="34" charset="-122"/>
                <a:sym typeface="Arial" panose="020B0604020202020204" pitchFamily="34" charset="0"/>
              </a:rPr>
              <a:t>+”</a:t>
            </a:r>
            <a:r>
              <a:rPr lang="zh-CN" altLang="en-US" sz="3200" b="1" dirty="0" smtClean="0">
                <a:ea typeface="微软雅黑" panose="020B0503020204020204" pitchFamily="34" charset="-122"/>
                <a:sym typeface="Arial" panose="020B0604020202020204" pitchFamily="34" charset="0"/>
              </a:rPr>
              <a:t>和</a:t>
            </a:r>
            <a:r>
              <a:rPr lang="zh-CN" altLang="en-US" sz="3200" b="1" dirty="0" smtClean="0">
                <a:ea typeface="微软雅黑" panose="020B0503020204020204" pitchFamily="34" charset="-122"/>
              </a:rPr>
              <a:t>能源</a:t>
            </a:r>
            <a:r>
              <a:rPr lang="zh-CN" altLang="en-US" sz="3200" b="1" dirty="0">
                <a:ea typeface="微软雅黑" panose="020B0503020204020204" pitchFamily="34" charset="-122"/>
              </a:rPr>
              <a:t>互联网</a:t>
            </a:r>
          </a:p>
        </p:txBody>
      </p:sp>
      <p:sp>
        <p:nvSpPr>
          <p:cNvPr id="7" name="Rectangle 4"/>
          <p:cNvSpPr>
            <a:spLocks noChangeArrowheads="1"/>
          </p:cNvSpPr>
          <p:nvPr/>
        </p:nvSpPr>
        <p:spPr bwMode="auto">
          <a:xfrm>
            <a:off x="395536" y="1122980"/>
            <a:ext cx="8243887" cy="503590"/>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“互联网</a:t>
            </a:r>
            <a:r>
              <a:rPr lang="en-US" altLang="zh-CN" sz="2800" b="1" dirty="0" smtClean="0">
                <a:ea typeface="微软雅黑" pitchFamily="34" charset="-122"/>
              </a:rPr>
              <a:t>+ </a:t>
            </a:r>
            <a:r>
              <a:rPr lang="zh-CN" altLang="en-US" sz="2800" b="1" dirty="0" smtClean="0">
                <a:ea typeface="微软雅黑" pitchFamily="34" charset="-122"/>
              </a:rPr>
              <a:t>”第二产业愿景</a:t>
            </a:r>
            <a:r>
              <a:rPr lang="en-US" altLang="zh-CN" sz="2800" b="1" dirty="0" smtClean="0">
                <a:ea typeface="微软雅黑" pitchFamily="34" charset="-122"/>
              </a:rPr>
              <a:t>——</a:t>
            </a:r>
            <a:r>
              <a:rPr lang="zh-CN" altLang="en-US" sz="2800" b="1" dirty="0" smtClean="0">
                <a:ea typeface="微软雅黑" pitchFamily="34" charset="-122"/>
              </a:rPr>
              <a:t>全球能源互联网</a:t>
            </a:r>
            <a:endParaRPr lang="zh-CN" altLang="en-US" sz="2800" b="1" dirty="0">
              <a:solidFill>
                <a:srgbClr val="FF0000"/>
              </a:solidFill>
              <a:ea typeface="微软雅黑" pitchFamily="34" charset="-122"/>
            </a:endParaRPr>
          </a:p>
        </p:txBody>
      </p:sp>
    </p:spTree>
    <p:extLst>
      <p:ext uri="{BB962C8B-B14F-4D97-AF65-F5344CB8AC3E}">
        <p14:creationId xmlns:p14="http://schemas.microsoft.com/office/powerpoint/2010/main" xmlns="" val="1412168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txBox="1">
            <a:spLocks/>
          </p:cNvSpPr>
          <p:nvPr/>
        </p:nvSpPr>
        <p:spPr bwMode="auto">
          <a:xfrm>
            <a:off x="2735796" y="152636"/>
            <a:ext cx="1630524" cy="82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kern="0" dirty="0" smtClean="0"/>
              <a:t>目  录</a:t>
            </a:r>
            <a:endParaRPr lang="zh-CN" altLang="en-US" kern="0" dirty="0"/>
          </a:p>
        </p:txBody>
      </p:sp>
      <p:sp>
        <p:nvSpPr>
          <p:cNvPr id="30" name="AutoShape 70"/>
          <p:cNvSpPr>
            <a:spLocks noChangeArrowheads="1"/>
          </p:cNvSpPr>
          <p:nvPr/>
        </p:nvSpPr>
        <p:spPr bwMode="auto">
          <a:xfrm>
            <a:off x="2123437" y="2749029"/>
            <a:ext cx="5853412" cy="539750"/>
          </a:xfrm>
          <a:prstGeom prst="roundRect">
            <a:avLst>
              <a:gd name="adj" fmla="val 16667"/>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path path="circle">
              <a:fillToRect l="100000" t="100000"/>
            </a:path>
            <a:tileRect r="-100000" b="-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1" name="AutoShape 71"/>
          <p:cNvSpPr>
            <a:spLocks noChangeArrowheads="1"/>
          </p:cNvSpPr>
          <p:nvPr/>
        </p:nvSpPr>
        <p:spPr bwMode="auto">
          <a:xfrm>
            <a:off x="1668163" y="2676004"/>
            <a:ext cx="780210" cy="685800"/>
          </a:xfrm>
          <a:prstGeom prst="diamond">
            <a:avLst/>
          </a:prstGeom>
          <a:solidFill>
            <a:srgbClr val="FF6699"/>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2" name="Text Box 72"/>
          <p:cNvSpPr txBox="1">
            <a:spLocks noChangeArrowheads="1"/>
          </p:cNvSpPr>
          <p:nvPr/>
        </p:nvSpPr>
        <p:spPr bwMode="auto">
          <a:xfrm>
            <a:off x="2409068" y="2788399"/>
            <a:ext cx="5585982" cy="52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a:buNone/>
            </a:pPr>
            <a:r>
              <a:rPr lang="zh-CN" altLang="en-US" sz="2800" b="0" dirty="0">
                <a:solidFill>
                  <a:schemeClr val="tx1"/>
                </a:solidFill>
                <a:ea typeface="微软雅黑" panose="020B0503020204020204" pitchFamily="34" charset="-122"/>
                <a:sym typeface="Arial" panose="020B0604020202020204" pitchFamily="34" charset="0"/>
              </a:rPr>
              <a:t>“互联网</a:t>
            </a:r>
            <a:r>
              <a:rPr lang="en-US" altLang="zh-CN" sz="2800" b="0" dirty="0">
                <a:solidFill>
                  <a:schemeClr val="tx1"/>
                </a:solidFill>
                <a:ea typeface="微软雅黑" panose="020B0503020204020204" pitchFamily="34" charset="-122"/>
                <a:sym typeface="Arial" panose="020B0604020202020204" pitchFamily="34" charset="0"/>
              </a:rPr>
              <a:t>+”</a:t>
            </a:r>
            <a:r>
              <a:rPr lang="zh-CN" altLang="en-US" sz="2800" b="0" dirty="0">
                <a:solidFill>
                  <a:schemeClr val="tx1"/>
                </a:solidFill>
                <a:ea typeface="微软雅黑" panose="020B0503020204020204" pitchFamily="34" charset="-122"/>
                <a:sym typeface="Arial" panose="020B0604020202020204" pitchFamily="34" charset="0"/>
              </a:rPr>
              <a:t>和</a:t>
            </a:r>
            <a:r>
              <a:rPr lang="zh-CN" altLang="en-US" sz="2800" b="0" dirty="0">
                <a:solidFill>
                  <a:schemeClr val="tx1"/>
                </a:solidFill>
                <a:ea typeface="微软雅黑" panose="020B0503020204020204" pitchFamily="34" charset="-122"/>
              </a:rPr>
              <a:t>能源互联网</a:t>
            </a:r>
          </a:p>
        </p:txBody>
      </p:sp>
      <p:sp>
        <p:nvSpPr>
          <p:cNvPr id="33" name="Text Box 73"/>
          <p:cNvSpPr txBox="1">
            <a:spLocks noChangeArrowheads="1"/>
          </p:cNvSpPr>
          <p:nvPr/>
        </p:nvSpPr>
        <p:spPr bwMode="auto">
          <a:xfrm>
            <a:off x="1861099" y="2789986"/>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a:solidFill>
                  <a:schemeClr val="tx1"/>
                </a:solidFill>
                <a:latin typeface="微软雅黑" panose="020B0503020204020204" pitchFamily="34" charset="-122"/>
                <a:ea typeface="微软雅黑" panose="020B0503020204020204" pitchFamily="34" charset="-122"/>
              </a:rPr>
              <a:t>2</a:t>
            </a:r>
          </a:p>
        </p:txBody>
      </p:sp>
      <p:sp>
        <p:nvSpPr>
          <p:cNvPr id="26" name="AutoShape 55"/>
          <p:cNvSpPr>
            <a:spLocks noChangeArrowheads="1"/>
          </p:cNvSpPr>
          <p:nvPr/>
        </p:nvSpPr>
        <p:spPr bwMode="auto">
          <a:xfrm>
            <a:off x="2141637" y="2026399"/>
            <a:ext cx="5853413" cy="539750"/>
          </a:xfrm>
          <a:prstGeom prst="roundRect">
            <a:avLst>
              <a:gd name="adj" fmla="val 16667"/>
            </a:avLst>
          </a:prstGeom>
          <a:gradFill rotWithShape="1">
            <a:gsLst>
              <a:gs pos="0">
                <a:srgbClr val="F1E7F7"/>
              </a:gs>
              <a:gs pos="100000">
                <a:srgbClr val="BE90DA"/>
              </a:gs>
            </a:gsLst>
            <a:lin ang="0" scaled="1"/>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spcAft>
                <a:spcPct val="0"/>
              </a:spcAft>
              <a:buSzTx/>
              <a:buFont typeface="Arial" panose="020B0604020202020204" pitchFamily="34" charset="0"/>
              <a:buNone/>
            </a:pPr>
            <a:r>
              <a:rPr lang="zh-CN" altLang="en-US" sz="2800" b="0" dirty="0" smtClean="0">
                <a:solidFill>
                  <a:schemeClr val="tx1"/>
                </a:solidFill>
                <a:ea typeface="微软雅黑" panose="020B0503020204020204" pitchFamily="34" charset="-122"/>
              </a:rPr>
              <a:t>我国新能源</a:t>
            </a:r>
            <a:r>
              <a:rPr lang="zh-CN" altLang="en-US" sz="2800" b="0" dirty="0">
                <a:solidFill>
                  <a:schemeClr val="tx1"/>
                </a:solidFill>
                <a:ea typeface="微软雅黑" panose="020B0503020204020204" pitchFamily="34" charset="-122"/>
              </a:rPr>
              <a:t>消纳情况</a:t>
            </a:r>
          </a:p>
        </p:txBody>
      </p:sp>
      <p:sp>
        <p:nvSpPr>
          <p:cNvPr id="27" name="AutoShape 56"/>
          <p:cNvSpPr>
            <a:spLocks noChangeArrowheads="1"/>
          </p:cNvSpPr>
          <p:nvPr/>
        </p:nvSpPr>
        <p:spPr bwMode="auto">
          <a:xfrm>
            <a:off x="1686364" y="1953374"/>
            <a:ext cx="780210" cy="685800"/>
          </a:xfrm>
          <a:prstGeom prst="diamond">
            <a:avLst/>
          </a:prstGeom>
          <a:gradFill rotWithShape="1">
            <a:gsLst>
              <a:gs pos="0">
                <a:srgbClr val="584365"/>
              </a:gs>
              <a:gs pos="100000">
                <a:srgbClr val="BE90DA"/>
              </a:gs>
            </a:gsLst>
            <a:lin ang="0" scaled="1"/>
          </a:gra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9" name="Text Box 58"/>
          <p:cNvSpPr txBox="1">
            <a:spLocks noChangeArrowheads="1"/>
          </p:cNvSpPr>
          <p:nvPr/>
        </p:nvSpPr>
        <p:spPr bwMode="auto">
          <a:xfrm>
            <a:off x="1879300" y="2067674"/>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a:solidFill>
                  <a:schemeClr val="tx1"/>
                </a:solidFill>
                <a:latin typeface="微软雅黑" panose="020B0503020204020204" pitchFamily="34" charset="-122"/>
                <a:ea typeface="微软雅黑" panose="020B0503020204020204" pitchFamily="34" charset="-122"/>
              </a:rPr>
              <a:t>1</a:t>
            </a:r>
          </a:p>
        </p:txBody>
      </p:sp>
      <p:pic>
        <p:nvPicPr>
          <p:cNvPr id="19" name="Picture 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8534" y="3737662"/>
            <a:ext cx="1022891" cy="446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AutoShape 60"/>
          <p:cNvSpPr>
            <a:spLocks noChangeArrowheads="1"/>
          </p:cNvSpPr>
          <p:nvPr/>
        </p:nvSpPr>
        <p:spPr bwMode="auto">
          <a:xfrm>
            <a:off x="2141638" y="3472567"/>
            <a:ext cx="5853412" cy="539750"/>
          </a:xfrm>
          <a:prstGeom prst="roundRect">
            <a:avLst>
              <a:gd name="adj" fmla="val 16667"/>
            </a:avLst>
          </a:prstGeom>
          <a:gradFill flip="none" rotWithShape="1">
            <a:gsLst>
              <a:gs pos="0">
                <a:srgbClr val="B2E4A4">
                  <a:tint val="66000"/>
                  <a:satMod val="160000"/>
                </a:srgbClr>
              </a:gs>
              <a:gs pos="50000">
                <a:srgbClr val="B2E4A4">
                  <a:tint val="44500"/>
                  <a:satMod val="160000"/>
                </a:srgbClr>
              </a:gs>
              <a:gs pos="100000">
                <a:srgbClr val="B2E4A4">
                  <a:tint val="23500"/>
                  <a:satMod val="160000"/>
                </a:srgbClr>
              </a:gs>
            </a:gsLst>
            <a:path path="circle">
              <a:fillToRect l="100000" b="100000"/>
            </a:path>
            <a:tileRect t="-100000" r="-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1" name="AutoShape 61"/>
          <p:cNvSpPr>
            <a:spLocks noChangeArrowheads="1"/>
          </p:cNvSpPr>
          <p:nvPr/>
        </p:nvSpPr>
        <p:spPr bwMode="auto">
          <a:xfrm>
            <a:off x="1668163" y="3399542"/>
            <a:ext cx="780210" cy="685800"/>
          </a:xfrm>
          <a:prstGeom prst="diamond">
            <a:avLst/>
          </a:prstGeom>
          <a:solidFill>
            <a:srgbClr val="B2E4A4"/>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2" name="Text Box 62"/>
          <p:cNvSpPr txBox="1">
            <a:spLocks noChangeArrowheads="1"/>
          </p:cNvSpPr>
          <p:nvPr/>
        </p:nvSpPr>
        <p:spPr bwMode="auto">
          <a:xfrm>
            <a:off x="2426978" y="3524949"/>
            <a:ext cx="556807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a:spcBef>
                <a:spcPct val="0"/>
              </a:spcBef>
              <a:spcAft>
                <a:spcPct val="0"/>
              </a:spcAft>
              <a:buSzTx/>
              <a:buNone/>
            </a:pPr>
            <a:r>
              <a:rPr lang="zh-CN" altLang="en-US" sz="2800" b="0" dirty="0" smtClean="0">
                <a:solidFill>
                  <a:schemeClr val="tx1"/>
                </a:solidFill>
                <a:ea typeface="微软雅黑" panose="020B0503020204020204" pitchFamily="34" charset="-122"/>
              </a:rPr>
              <a:t>能源互联网重点研究方向</a:t>
            </a:r>
            <a:endParaRPr lang="zh-CN" altLang="en-US" sz="2800" b="0" dirty="0">
              <a:solidFill>
                <a:schemeClr val="tx1"/>
              </a:solidFill>
              <a:ea typeface="微软雅黑" panose="020B0503020204020204" pitchFamily="34" charset="-122"/>
            </a:endParaRPr>
          </a:p>
        </p:txBody>
      </p:sp>
      <p:sp>
        <p:nvSpPr>
          <p:cNvPr id="25" name="Text Box 63"/>
          <p:cNvSpPr txBox="1">
            <a:spLocks noChangeArrowheads="1"/>
          </p:cNvSpPr>
          <p:nvPr/>
        </p:nvSpPr>
        <p:spPr bwMode="auto">
          <a:xfrm>
            <a:off x="1879301" y="3513524"/>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dirty="0" smtClean="0">
                <a:solidFill>
                  <a:schemeClr val="tx1"/>
                </a:solidFill>
                <a:latin typeface="微软雅黑" panose="020B0503020204020204" pitchFamily="34" charset="-122"/>
                <a:ea typeface="微软雅黑" panose="020B0503020204020204" pitchFamily="34" charset="-122"/>
              </a:rPr>
              <a:t>3</a:t>
            </a:r>
            <a:endParaRPr lang="en-US" altLang="zh-CN" b="0" dirty="0">
              <a:solidFill>
                <a:schemeClr val="tx1"/>
              </a:solidFill>
              <a:latin typeface="微软雅黑" panose="020B0503020204020204" pitchFamily="34" charset="-122"/>
              <a:ea typeface="微软雅黑" panose="020B0503020204020204" pitchFamily="34" charset="-122"/>
            </a:endParaRPr>
          </a:p>
        </p:txBody>
      </p:sp>
      <p:sp>
        <p:nvSpPr>
          <p:cNvPr id="23" name="AutoShape 60"/>
          <p:cNvSpPr>
            <a:spLocks noChangeArrowheads="1"/>
          </p:cNvSpPr>
          <p:nvPr/>
        </p:nvSpPr>
        <p:spPr bwMode="auto">
          <a:xfrm>
            <a:off x="2123728" y="4257092"/>
            <a:ext cx="5853412" cy="539750"/>
          </a:xfrm>
          <a:prstGeom prst="roundRect">
            <a:avLst>
              <a:gd name="adj" fmla="val 16667"/>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100000" t="100000"/>
            </a:path>
            <a:tileRect r="-100000" b="-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spcAft>
                <a:spcPct val="0"/>
              </a:spcAft>
              <a:buSzTx/>
              <a:buFont typeface="Arial" panose="020B0604020202020204" pitchFamily="34" charset="0"/>
              <a:buNone/>
            </a:pPr>
            <a:r>
              <a:rPr lang="zh-CN" altLang="en-US" sz="2800" b="0" dirty="0" smtClean="0">
                <a:solidFill>
                  <a:schemeClr val="tx1"/>
                </a:solidFill>
                <a:ea typeface="微软雅黑" panose="020B0503020204020204" pitchFamily="34" charset="-122"/>
              </a:rPr>
              <a:t>破解消</a:t>
            </a:r>
            <a:r>
              <a:rPr lang="zh-CN" altLang="en-US" sz="2800" b="0" dirty="0">
                <a:solidFill>
                  <a:schemeClr val="tx1"/>
                </a:solidFill>
                <a:ea typeface="微软雅黑" panose="020B0503020204020204" pitchFamily="34" charset="-122"/>
              </a:rPr>
              <a:t>纳</a:t>
            </a:r>
            <a:r>
              <a:rPr lang="zh-CN" altLang="en-US" sz="2800" b="0" dirty="0" smtClean="0">
                <a:solidFill>
                  <a:schemeClr val="tx1"/>
                </a:solidFill>
                <a:ea typeface="微软雅黑" panose="020B0503020204020204" pitchFamily="34" charset="-122"/>
              </a:rPr>
              <a:t>瓶颈 服务可持续发展</a:t>
            </a:r>
            <a:endParaRPr lang="zh-CN" altLang="en-US" sz="2800" b="0" dirty="0">
              <a:solidFill>
                <a:schemeClr val="tx1"/>
              </a:solidFill>
              <a:ea typeface="微软雅黑" panose="020B0503020204020204" pitchFamily="34" charset="-122"/>
            </a:endParaRPr>
          </a:p>
        </p:txBody>
      </p:sp>
      <p:sp>
        <p:nvSpPr>
          <p:cNvPr id="24" name="AutoShape 61"/>
          <p:cNvSpPr>
            <a:spLocks noChangeArrowheads="1"/>
          </p:cNvSpPr>
          <p:nvPr/>
        </p:nvSpPr>
        <p:spPr bwMode="auto">
          <a:xfrm>
            <a:off x="1650253" y="4184067"/>
            <a:ext cx="780210" cy="685800"/>
          </a:xfrm>
          <a:prstGeom prst="diamond">
            <a:avLst/>
          </a:prstGeom>
          <a:solidFill>
            <a:schemeClr val="bg1">
              <a:lumMod val="75000"/>
            </a:schemeClr>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5" name="Text Box 63"/>
          <p:cNvSpPr txBox="1">
            <a:spLocks noChangeArrowheads="1"/>
          </p:cNvSpPr>
          <p:nvPr/>
        </p:nvSpPr>
        <p:spPr bwMode="auto">
          <a:xfrm>
            <a:off x="1861391" y="4298049"/>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dirty="0" smtClean="0">
                <a:solidFill>
                  <a:schemeClr val="tx1"/>
                </a:solidFill>
                <a:latin typeface="微软雅黑" panose="020B0503020204020204" pitchFamily="34" charset="-122"/>
                <a:ea typeface="微软雅黑" panose="020B0503020204020204" pitchFamily="34" charset="-122"/>
              </a:rPr>
              <a:t>4</a:t>
            </a:r>
            <a:endParaRPr lang="en-US" altLang="zh-CN" b="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26803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txBox="1">
            <a:spLocks/>
          </p:cNvSpPr>
          <p:nvPr/>
        </p:nvSpPr>
        <p:spPr bwMode="auto">
          <a:xfrm>
            <a:off x="2735796" y="152636"/>
            <a:ext cx="1630524" cy="82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kern="0" dirty="0" smtClean="0"/>
              <a:t>目  录</a:t>
            </a:r>
            <a:endParaRPr lang="zh-CN" altLang="en-US" kern="0" dirty="0"/>
          </a:p>
        </p:txBody>
      </p:sp>
      <p:sp>
        <p:nvSpPr>
          <p:cNvPr id="30" name="AutoShape 70"/>
          <p:cNvSpPr>
            <a:spLocks noChangeArrowheads="1"/>
          </p:cNvSpPr>
          <p:nvPr/>
        </p:nvSpPr>
        <p:spPr bwMode="auto">
          <a:xfrm>
            <a:off x="2123437" y="2749029"/>
            <a:ext cx="5853412" cy="539750"/>
          </a:xfrm>
          <a:prstGeom prst="roundRect">
            <a:avLst>
              <a:gd name="adj" fmla="val 16667"/>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path path="circle">
              <a:fillToRect l="100000" t="100000"/>
            </a:path>
            <a:tileRect r="-100000" b="-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1" name="AutoShape 71"/>
          <p:cNvSpPr>
            <a:spLocks noChangeArrowheads="1"/>
          </p:cNvSpPr>
          <p:nvPr/>
        </p:nvSpPr>
        <p:spPr bwMode="auto">
          <a:xfrm>
            <a:off x="1668163" y="2676004"/>
            <a:ext cx="780210" cy="685800"/>
          </a:xfrm>
          <a:prstGeom prst="diamond">
            <a:avLst/>
          </a:prstGeom>
          <a:solidFill>
            <a:srgbClr val="FF6699"/>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2" name="Text Box 72"/>
          <p:cNvSpPr txBox="1">
            <a:spLocks noChangeArrowheads="1"/>
          </p:cNvSpPr>
          <p:nvPr/>
        </p:nvSpPr>
        <p:spPr bwMode="auto">
          <a:xfrm>
            <a:off x="2409068" y="2788399"/>
            <a:ext cx="5585982" cy="52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a:buNone/>
            </a:pPr>
            <a:r>
              <a:rPr lang="zh-CN" altLang="en-US" sz="2800" b="0" dirty="0">
                <a:solidFill>
                  <a:schemeClr val="tx1"/>
                </a:solidFill>
                <a:ea typeface="微软雅黑" panose="020B0503020204020204" pitchFamily="34" charset="-122"/>
                <a:sym typeface="Arial" panose="020B0604020202020204" pitchFamily="34" charset="0"/>
              </a:rPr>
              <a:t>“互联网</a:t>
            </a:r>
            <a:r>
              <a:rPr lang="en-US" altLang="zh-CN" sz="2800" b="0" dirty="0">
                <a:solidFill>
                  <a:schemeClr val="tx1"/>
                </a:solidFill>
                <a:ea typeface="微软雅黑" panose="020B0503020204020204" pitchFamily="34" charset="-122"/>
                <a:sym typeface="Arial" panose="020B0604020202020204" pitchFamily="34" charset="0"/>
              </a:rPr>
              <a:t>+”</a:t>
            </a:r>
            <a:r>
              <a:rPr lang="zh-CN" altLang="en-US" sz="2800" b="0" dirty="0">
                <a:solidFill>
                  <a:schemeClr val="tx1"/>
                </a:solidFill>
                <a:ea typeface="微软雅黑" panose="020B0503020204020204" pitchFamily="34" charset="-122"/>
                <a:sym typeface="Arial" panose="020B0604020202020204" pitchFamily="34" charset="0"/>
              </a:rPr>
              <a:t>和</a:t>
            </a:r>
            <a:r>
              <a:rPr lang="zh-CN" altLang="en-US" sz="2800" b="0" dirty="0">
                <a:solidFill>
                  <a:schemeClr val="tx1"/>
                </a:solidFill>
                <a:ea typeface="微软雅黑" panose="020B0503020204020204" pitchFamily="34" charset="-122"/>
              </a:rPr>
              <a:t>能源互联网</a:t>
            </a:r>
          </a:p>
        </p:txBody>
      </p:sp>
      <p:sp>
        <p:nvSpPr>
          <p:cNvPr id="33" name="Text Box 73"/>
          <p:cNvSpPr txBox="1">
            <a:spLocks noChangeArrowheads="1"/>
          </p:cNvSpPr>
          <p:nvPr/>
        </p:nvSpPr>
        <p:spPr bwMode="auto">
          <a:xfrm>
            <a:off x="1861099" y="2789986"/>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a:solidFill>
                  <a:schemeClr val="tx1"/>
                </a:solidFill>
                <a:latin typeface="微软雅黑" panose="020B0503020204020204" pitchFamily="34" charset="-122"/>
                <a:ea typeface="微软雅黑" panose="020B0503020204020204" pitchFamily="34" charset="-122"/>
              </a:rPr>
              <a:t>2</a:t>
            </a:r>
          </a:p>
        </p:txBody>
      </p:sp>
      <p:sp>
        <p:nvSpPr>
          <p:cNvPr id="26" name="AutoShape 55"/>
          <p:cNvSpPr>
            <a:spLocks noChangeArrowheads="1"/>
          </p:cNvSpPr>
          <p:nvPr/>
        </p:nvSpPr>
        <p:spPr bwMode="auto">
          <a:xfrm>
            <a:off x="2141637" y="2026399"/>
            <a:ext cx="5853413" cy="539750"/>
          </a:xfrm>
          <a:prstGeom prst="roundRect">
            <a:avLst>
              <a:gd name="adj" fmla="val 16667"/>
            </a:avLst>
          </a:prstGeom>
          <a:gradFill rotWithShape="1">
            <a:gsLst>
              <a:gs pos="0">
                <a:srgbClr val="F1E7F7"/>
              </a:gs>
              <a:gs pos="100000">
                <a:srgbClr val="BE90DA"/>
              </a:gs>
            </a:gsLst>
            <a:lin ang="0" scaled="1"/>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spcAft>
                <a:spcPct val="0"/>
              </a:spcAft>
              <a:buSzTx/>
              <a:buFont typeface="Arial" panose="020B0604020202020204" pitchFamily="34" charset="0"/>
              <a:buNone/>
            </a:pPr>
            <a:r>
              <a:rPr lang="zh-CN" altLang="en-US" sz="2800" b="0" dirty="0" smtClean="0">
                <a:solidFill>
                  <a:schemeClr val="tx1"/>
                </a:solidFill>
                <a:ea typeface="微软雅黑" panose="020B0503020204020204" pitchFamily="34" charset="-122"/>
              </a:rPr>
              <a:t>我国新能源</a:t>
            </a:r>
            <a:r>
              <a:rPr lang="zh-CN" altLang="en-US" sz="2800" b="0" dirty="0">
                <a:solidFill>
                  <a:schemeClr val="tx1"/>
                </a:solidFill>
                <a:ea typeface="微软雅黑" panose="020B0503020204020204" pitchFamily="34" charset="-122"/>
              </a:rPr>
              <a:t>消纳情况</a:t>
            </a:r>
          </a:p>
        </p:txBody>
      </p:sp>
      <p:sp>
        <p:nvSpPr>
          <p:cNvPr id="27" name="AutoShape 56"/>
          <p:cNvSpPr>
            <a:spLocks noChangeArrowheads="1"/>
          </p:cNvSpPr>
          <p:nvPr/>
        </p:nvSpPr>
        <p:spPr bwMode="auto">
          <a:xfrm>
            <a:off x="1686364" y="1953374"/>
            <a:ext cx="780210" cy="685800"/>
          </a:xfrm>
          <a:prstGeom prst="diamond">
            <a:avLst/>
          </a:prstGeom>
          <a:gradFill rotWithShape="1">
            <a:gsLst>
              <a:gs pos="0">
                <a:srgbClr val="584365"/>
              </a:gs>
              <a:gs pos="100000">
                <a:srgbClr val="BE90DA"/>
              </a:gs>
            </a:gsLst>
            <a:lin ang="0" scaled="1"/>
          </a:gra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9" name="Text Box 58"/>
          <p:cNvSpPr txBox="1">
            <a:spLocks noChangeArrowheads="1"/>
          </p:cNvSpPr>
          <p:nvPr/>
        </p:nvSpPr>
        <p:spPr bwMode="auto">
          <a:xfrm>
            <a:off x="1879300" y="2067674"/>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a:solidFill>
                  <a:schemeClr val="tx1"/>
                </a:solidFill>
                <a:latin typeface="微软雅黑" panose="020B0503020204020204" pitchFamily="34" charset="-122"/>
                <a:ea typeface="微软雅黑" panose="020B0503020204020204" pitchFamily="34" charset="-122"/>
              </a:rPr>
              <a:t>1</a:t>
            </a:r>
          </a:p>
        </p:txBody>
      </p:sp>
      <p:pic>
        <p:nvPicPr>
          <p:cNvPr id="19" name="Picture 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60439" y="2192769"/>
            <a:ext cx="1022891" cy="446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AutoShape 60"/>
          <p:cNvSpPr>
            <a:spLocks noChangeArrowheads="1"/>
          </p:cNvSpPr>
          <p:nvPr/>
        </p:nvSpPr>
        <p:spPr bwMode="auto">
          <a:xfrm>
            <a:off x="2141638" y="3472567"/>
            <a:ext cx="5853412" cy="539750"/>
          </a:xfrm>
          <a:prstGeom prst="roundRect">
            <a:avLst>
              <a:gd name="adj" fmla="val 16667"/>
            </a:avLst>
          </a:prstGeom>
          <a:gradFill flip="none" rotWithShape="1">
            <a:gsLst>
              <a:gs pos="0">
                <a:srgbClr val="B2E4A4">
                  <a:tint val="66000"/>
                  <a:satMod val="160000"/>
                </a:srgbClr>
              </a:gs>
              <a:gs pos="50000">
                <a:srgbClr val="B2E4A4">
                  <a:tint val="44500"/>
                  <a:satMod val="160000"/>
                </a:srgbClr>
              </a:gs>
              <a:gs pos="100000">
                <a:srgbClr val="B2E4A4">
                  <a:tint val="23500"/>
                  <a:satMod val="160000"/>
                </a:srgbClr>
              </a:gs>
            </a:gsLst>
            <a:path path="circle">
              <a:fillToRect l="100000" b="100000"/>
            </a:path>
            <a:tileRect t="-100000" r="-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1" name="AutoShape 61"/>
          <p:cNvSpPr>
            <a:spLocks noChangeArrowheads="1"/>
          </p:cNvSpPr>
          <p:nvPr/>
        </p:nvSpPr>
        <p:spPr bwMode="auto">
          <a:xfrm>
            <a:off x="1668163" y="3399542"/>
            <a:ext cx="780210" cy="685800"/>
          </a:xfrm>
          <a:prstGeom prst="diamond">
            <a:avLst/>
          </a:prstGeom>
          <a:solidFill>
            <a:srgbClr val="B2E4A4"/>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2" name="Text Box 62"/>
          <p:cNvSpPr txBox="1">
            <a:spLocks noChangeArrowheads="1"/>
          </p:cNvSpPr>
          <p:nvPr/>
        </p:nvSpPr>
        <p:spPr bwMode="auto">
          <a:xfrm>
            <a:off x="2426978" y="3524949"/>
            <a:ext cx="556807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a:spcBef>
                <a:spcPct val="0"/>
              </a:spcBef>
              <a:spcAft>
                <a:spcPct val="0"/>
              </a:spcAft>
              <a:buSzTx/>
              <a:buNone/>
            </a:pPr>
            <a:r>
              <a:rPr lang="zh-CN" altLang="en-US" sz="2800" b="0" dirty="0" smtClean="0">
                <a:solidFill>
                  <a:schemeClr val="tx1"/>
                </a:solidFill>
                <a:ea typeface="微软雅黑" panose="020B0503020204020204" pitchFamily="34" charset="-122"/>
              </a:rPr>
              <a:t>能源互联网重点工作</a:t>
            </a:r>
            <a:endParaRPr lang="zh-CN" altLang="en-US" sz="2800" b="0" dirty="0">
              <a:solidFill>
                <a:schemeClr val="tx1"/>
              </a:solidFill>
              <a:ea typeface="微软雅黑" panose="020B0503020204020204" pitchFamily="34" charset="-122"/>
            </a:endParaRPr>
          </a:p>
        </p:txBody>
      </p:sp>
      <p:sp>
        <p:nvSpPr>
          <p:cNvPr id="25" name="Text Box 63"/>
          <p:cNvSpPr txBox="1">
            <a:spLocks noChangeArrowheads="1"/>
          </p:cNvSpPr>
          <p:nvPr/>
        </p:nvSpPr>
        <p:spPr bwMode="auto">
          <a:xfrm>
            <a:off x="1879301" y="3513524"/>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dirty="0" smtClean="0">
                <a:solidFill>
                  <a:schemeClr val="tx1"/>
                </a:solidFill>
                <a:latin typeface="微软雅黑" panose="020B0503020204020204" pitchFamily="34" charset="-122"/>
                <a:ea typeface="微软雅黑" panose="020B0503020204020204" pitchFamily="34" charset="-122"/>
              </a:rPr>
              <a:t>3</a:t>
            </a:r>
            <a:endParaRPr lang="en-US" altLang="zh-CN" b="0" dirty="0">
              <a:solidFill>
                <a:schemeClr val="tx1"/>
              </a:solidFill>
              <a:latin typeface="微软雅黑" panose="020B0503020204020204" pitchFamily="34" charset="-122"/>
              <a:ea typeface="微软雅黑" panose="020B0503020204020204" pitchFamily="34" charset="-122"/>
            </a:endParaRPr>
          </a:p>
        </p:txBody>
      </p:sp>
      <p:sp>
        <p:nvSpPr>
          <p:cNvPr id="23" name="AutoShape 60"/>
          <p:cNvSpPr>
            <a:spLocks noChangeArrowheads="1"/>
          </p:cNvSpPr>
          <p:nvPr/>
        </p:nvSpPr>
        <p:spPr bwMode="auto">
          <a:xfrm>
            <a:off x="2123728" y="4257092"/>
            <a:ext cx="5853412" cy="539750"/>
          </a:xfrm>
          <a:prstGeom prst="roundRect">
            <a:avLst>
              <a:gd name="adj" fmla="val 16667"/>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100000" t="100000"/>
            </a:path>
            <a:tileRect r="-100000" b="-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spcAft>
                <a:spcPct val="0"/>
              </a:spcAft>
              <a:buSzTx/>
              <a:buFont typeface="Arial" panose="020B0604020202020204" pitchFamily="34" charset="0"/>
              <a:buNone/>
            </a:pPr>
            <a:r>
              <a:rPr lang="zh-CN" altLang="en-US" sz="2800" b="0" dirty="0" smtClean="0">
                <a:solidFill>
                  <a:schemeClr val="tx1"/>
                </a:solidFill>
                <a:ea typeface="微软雅黑" panose="020B0503020204020204" pitchFamily="34" charset="-122"/>
              </a:rPr>
              <a:t>破解消</a:t>
            </a:r>
            <a:r>
              <a:rPr lang="zh-CN" altLang="en-US" sz="2800" b="0" dirty="0">
                <a:solidFill>
                  <a:schemeClr val="tx1"/>
                </a:solidFill>
                <a:ea typeface="微软雅黑" panose="020B0503020204020204" pitchFamily="34" charset="-122"/>
              </a:rPr>
              <a:t>纳</a:t>
            </a:r>
            <a:r>
              <a:rPr lang="zh-CN" altLang="en-US" sz="2800" b="0" dirty="0" smtClean="0">
                <a:solidFill>
                  <a:schemeClr val="tx1"/>
                </a:solidFill>
                <a:ea typeface="微软雅黑" panose="020B0503020204020204" pitchFamily="34" charset="-122"/>
              </a:rPr>
              <a:t>瓶颈 服务可持续发展</a:t>
            </a:r>
            <a:endParaRPr lang="zh-CN" altLang="en-US" sz="2800" b="0" dirty="0">
              <a:solidFill>
                <a:schemeClr val="tx1"/>
              </a:solidFill>
              <a:ea typeface="微软雅黑" panose="020B0503020204020204" pitchFamily="34" charset="-122"/>
            </a:endParaRPr>
          </a:p>
        </p:txBody>
      </p:sp>
      <p:sp>
        <p:nvSpPr>
          <p:cNvPr id="24" name="AutoShape 61"/>
          <p:cNvSpPr>
            <a:spLocks noChangeArrowheads="1"/>
          </p:cNvSpPr>
          <p:nvPr/>
        </p:nvSpPr>
        <p:spPr bwMode="auto">
          <a:xfrm>
            <a:off x="1650253" y="4184067"/>
            <a:ext cx="780210" cy="685800"/>
          </a:xfrm>
          <a:prstGeom prst="diamond">
            <a:avLst/>
          </a:prstGeom>
          <a:solidFill>
            <a:schemeClr val="bg1">
              <a:lumMod val="75000"/>
            </a:schemeClr>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5" name="Text Box 63"/>
          <p:cNvSpPr txBox="1">
            <a:spLocks noChangeArrowheads="1"/>
          </p:cNvSpPr>
          <p:nvPr/>
        </p:nvSpPr>
        <p:spPr bwMode="auto">
          <a:xfrm>
            <a:off x="1861391" y="4298049"/>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dirty="0" smtClean="0">
                <a:solidFill>
                  <a:schemeClr val="tx1"/>
                </a:solidFill>
                <a:latin typeface="微软雅黑" panose="020B0503020204020204" pitchFamily="34" charset="-122"/>
                <a:ea typeface="微软雅黑" panose="020B0503020204020204" pitchFamily="34" charset="-122"/>
              </a:rPr>
              <a:t>3</a:t>
            </a:r>
            <a:endParaRPr lang="en-US" altLang="zh-CN" b="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53187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479730" y="4191874"/>
            <a:ext cx="4082344" cy="2585498"/>
          </a:xfrm>
          <a:prstGeom prst="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40253" y="4191874"/>
            <a:ext cx="4046145" cy="2585498"/>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83843" y="1310810"/>
            <a:ext cx="4002556" cy="2585498"/>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9730" y="1311554"/>
            <a:ext cx="4002556" cy="2585498"/>
          </a:xfrm>
          <a:prstGeom prst="rect">
            <a:avLst/>
          </a:prstGeom>
          <a:solidFill>
            <a:srgbClr val="0090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print"/>
          <a:stretch>
            <a:fillRect/>
          </a:stretch>
        </p:blipFill>
        <p:spPr>
          <a:xfrm>
            <a:off x="781287" y="1520788"/>
            <a:ext cx="1155253" cy="846969"/>
          </a:xfrm>
          <a:prstGeom prst="rect">
            <a:avLst/>
          </a:prstGeom>
        </p:spPr>
      </p:pic>
      <p:sp>
        <p:nvSpPr>
          <p:cNvPr id="11" name="文本框 10"/>
          <p:cNvSpPr txBox="1"/>
          <p:nvPr/>
        </p:nvSpPr>
        <p:spPr>
          <a:xfrm>
            <a:off x="748408" y="2407714"/>
            <a:ext cx="1188132" cy="338554"/>
          </a:xfrm>
          <a:prstGeom prst="rect">
            <a:avLst/>
          </a:prstGeom>
          <a:noFill/>
        </p:spPr>
        <p:txBody>
          <a:bodyPr wrap="square" rtlCol="0">
            <a:spAutoFit/>
          </a:bodyPr>
          <a:lstStyle/>
          <a:p>
            <a:pPr algn="ctr"/>
            <a:r>
              <a:rPr lang="zh-CN" altLang="en-US" sz="1600" dirty="0" smtClean="0">
                <a:latin typeface="黑体" panose="02010609060101010101" pitchFamily="49" charset="-122"/>
                <a:ea typeface="黑体" panose="02010609060101010101" pitchFamily="49" charset="-122"/>
              </a:rPr>
              <a:t>气象信息</a:t>
            </a:r>
            <a:endParaRPr lang="zh-CN" altLang="en-US" sz="1600" dirty="0">
              <a:latin typeface="黑体" panose="02010609060101010101" pitchFamily="49" charset="-122"/>
              <a:ea typeface="黑体" panose="02010609060101010101" pitchFamily="49" charset="-122"/>
            </a:endParaRPr>
          </a:p>
        </p:txBody>
      </p:sp>
      <p:sp>
        <p:nvSpPr>
          <p:cNvPr id="13" name="文本框 12"/>
          <p:cNvSpPr txBox="1"/>
          <p:nvPr/>
        </p:nvSpPr>
        <p:spPr>
          <a:xfrm>
            <a:off x="2045645" y="2407714"/>
            <a:ext cx="1188132" cy="523220"/>
          </a:xfrm>
          <a:prstGeom prst="rect">
            <a:avLst/>
          </a:prstGeom>
          <a:noFill/>
        </p:spPr>
        <p:txBody>
          <a:bodyPr wrap="square" rtlCol="0">
            <a:spAutoFit/>
          </a:bodyPr>
          <a:lstStyle/>
          <a:p>
            <a:pPr algn="ctr"/>
            <a:r>
              <a:rPr lang="zh-CN" altLang="en-US" sz="1400" dirty="0" smtClean="0">
                <a:latin typeface="黑体" panose="02010609060101010101" pitchFamily="49" charset="-122"/>
                <a:ea typeface="黑体" panose="02010609060101010101" pitchFamily="49" charset="-122"/>
              </a:rPr>
              <a:t>可在生能源发电能力</a:t>
            </a:r>
            <a:endParaRPr lang="zh-CN" altLang="en-US" sz="1400" dirty="0">
              <a:latin typeface="黑体" panose="02010609060101010101" pitchFamily="49" charset="-122"/>
              <a:ea typeface="黑体" panose="02010609060101010101" pitchFamily="49" charset="-122"/>
            </a:endParaRPr>
          </a:p>
        </p:txBody>
      </p:sp>
      <p:pic>
        <p:nvPicPr>
          <p:cNvPr id="14" name="图片 13"/>
          <p:cNvPicPr>
            <a:picLocks noChangeAspect="1"/>
          </p:cNvPicPr>
          <p:nvPr/>
        </p:nvPicPr>
        <p:blipFill>
          <a:blip r:embed="rId4" cstate="print"/>
          <a:stretch>
            <a:fillRect/>
          </a:stretch>
        </p:blipFill>
        <p:spPr>
          <a:xfrm>
            <a:off x="2128697" y="1520788"/>
            <a:ext cx="1080716" cy="846969"/>
          </a:xfrm>
          <a:prstGeom prst="rect">
            <a:avLst/>
          </a:prstGeom>
        </p:spPr>
      </p:pic>
      <p:sp>
        <p:nvSpPr>
          <p:cNvPr id="17" name="文本框 16"/>
          <p:cNvSpPr txBox="1"/>
          <p:nvPr/>
        </p:nvSpPr>
        <p:spPr>
          <a:xfrm>
            <a:off x="756182" y="3597663"/>
            <a:ext cx="1871602" cy="338554"/>
          </a:xfrm>
          <a:prstGeom prst="rect">
            <a:avLst/>
          </a:prstGeom>
          <a:noFill/>
        </p:spPr>
        <p:txBody>
          <a:bodyPr wrap="square" rtlCol="0">
            <a:spAutoFit/>
          </a:bodyPr>
          <a:lstStyle/>
          <a:p>
            <a:pPr algn="ctr"/>
            <a:r>
              <a:rPr lang="zh-CN" altLang="en-US" sz="1600" dirty="0" smtClean="0">
                <a:latin typeface="黑体" panose="02010609060101010101" pitchFamily="49" charset="-122"/>
                <a:ea typeface="黑体" panose="02010609060101010101" pitchFamily="49" charset="-122"/>
              </a:rPr>
              <a:t>传统能源发电能力</a:t>
            </a:r>
            <a:endParaRPr lang="zh-CN" altLang="en-US" sz="1600" dirty="0">
              <a:latin typeface="黑体" panose="02010609060101010101" pitchFamily="49" charset="-122"/>
              <a:ea typeface="黑体" panose="02010609060101010101" pitchFamily="49" charset="-122"/>
            </a:endParaRPr>
          </a:p>
        </p:txBody>
      </p:sp>
      <p:pic>
        <p:nvPicPr>
          <p:cNvPr id="18" name="图片 17"/>
          <p:cNvPicPr>
            <a:picLocks noChangeAspect="1"/>
          </p:cNvPicPr>
          <p:nvPr/>
        </p:nvPicPr>
        <p:blipFill>
          <a:blip r:embed="rId5" cstate="print"/>
          <a:stretch>
            <a:fillRect/>
          </a:stretch>
        </p:blipFill>
        <p:spPr>
          <a:xfrm>
            <a:off x="926024" y="2746267"/>
            <a:ext cx="1312073" cy="851395"/>
          </a:xfrm>
          <a:prstGeom prst="rect">
            <a:avLst/>
          </a:prstGeom>
        </p:spPr>
      </p:pic>
      <p:pic>
        <p:nvPicPr>
          <p:cNvPr id="22" name="图片 21"/>
          <p:cNvPicPr>
            <a:picLocks noChangeAspect="1"/>
          </p:cNvPicPr>
          <p:nvPr/>
        </p:nvPicPr>
        <p:blipFill>
          <a:blip r:embed="rId6" cstate="print"/>
          <a:stretch>
            <a:fillRect/>
          </a:stretch>
        </p:blipFill>
        <p:spPr>
          <a:xfrm>
            <a:off x="5511291" y="1422638"/>
            <a:ext cx="1346964" cy="825078"/>
          </a:xfrm>
          <a:prstGeom prst="rect">
            <a:avLst/>
          </a:prstGeom>
        </p:spPr>
      </p:pic>
      <p:sp>
        <p:nvSpPr>
          <p:cNvPr id="21" name="文本框 20"/>
          <p:cNvSpPr txBox="1"/>
          <p:nvPr/>
        </p:nvSpPr>
        <p:spPr>
          <a:xfrm>
            <a:off x="5532766" y="2287182"/>
            <a:ext cx="1188132" cy="307777"/>
          </a:xfrm>
          <a:prstGeom prst="rect">
            <a:avLst/>
          </a:prstGeom>
          <a:noFill/>
        </p:spPr>
        <p:txBody>
          <a:bodyPr wrap="square" rtlCol="0">
            <a:spAutoFit/>
          </a:bodyPr>
          <a:lstStyle/>
          <a:p>
            <a:pPr algn="ctr"/>
            <a:r>
              <a:rPr lang="zh-CN" altLang="en-US" sz="1400" dirty="0" smtClean="0">
                <a:latin typeface="黑体" panose="02010609060101010101" pitchFamily="49" charset="-122"/>
                <a:ea typeface="黑体" panose="02010609060101010101" pitchFamily="49" charset="-122"/>
              </a:rPr>
              <a:t>分布式发电</a:t>
            </a:r>
            <a:endParaRPr lang="zh-CN" altLang="en-US" sz="1400"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7" cstate="print"/>
          <a:stretch>
            <a:fillRect/>
          </a:stretch>
        </p:blipFill>
        <p:spPr>
          <a:xfrm>
            <a:off x="817487" y="4288648"/>
            <a:ext cx="2149322" cy="908745"/>
          </a:xfrm>
          <a:prstGeom prst="rect">
            <a:avLst/>
          </a:prstGeom>
        </p:spPr>
      </p:pic>
      <p:sp>
        <p:nvSpPr>
          <p:cNvPr id="24" name="文本框 23"/>
          <p:cNvSpPr txBox="1"/>
          <p:nvPr/>
        </p:nvSpPr>
        <p:spPr>
          <a:xfrm>
            <a:off x="7181287" y="2287182"/>
            <a:ext cx="1188132" cy="307777"/>
          </a:xfrm>
          <a:prstGeom prst="rect">
            <a:avLst/>
          </a:prstGeom>
          <a:noFill/>
        </p:spPr>
        <p:txBody>
          <a:bodyPr wrap="square" rtlCol="0">
            <a:spAutoFit/>
          </a:bodyPr>
          <a:lstStyle/>
          <a:p>
            <a:pPr algn="ctr"/>
            <a:r>
              <a:rPr lang="zh-CN" altLang="en-US" sz="1400" dirty="0" smtClean="0">
                <a:latin typeface="黑体" panose="02010609060101010101" pitchFamily="49" charset="-122"/>
                <a:ea typeface="黑体" panose="02010609060101010101" pitchFamily="49" charset="-122"/>
              </a:rPr>
              <a:t>微电网</a:t>
            </a:r>
            <a:endParaRPr lang="zh-CN" altLang="en-US" sz="1400" dirty="0">
              <a:latin typeface="黑体" panose="02010609060101010101" pitchFamily="49" charset="-122"/>
              <a:ea typeface="黑体" panose="02010609060101010101" pitchFamily="49" charset="-122"/>
            </a:endParaRPr>
          </a:p>
        </p:txBody>
      </p:sp>
      <p:sp>
        <p:nvSpPr>
          <p:cNvPr id="26" name="文本框 25"/>
          <p:cNvSpPr txBox="1"/>
          <p:nvPr/>
        </p:nvSpPr>
        <p:spPr>
          <a:xfrm>
            <a:off x="902381" y="5237421"/>
            <a:ext cx="1188132" cy="338554"/>
          </a:xfrm>
          <a:prstGeom prst="rect">
            <a:avLst/>
          </a:prstGeom>
          <a:noFill/>
        </p:spPr>
        <p:txBody>
          <a:bodyPr wrap="square" rtlCol="0">
            <a:spAutoFit/>
          </a:bodyPr>
          <a:lstStyle/>
          <a:p>
            <a:pPr algn="ctr"/>
            <a:r>
              <a:rPr lang="zh-CN" altLang="en-US" sz="1600" dirty="0" smtClean="0">
                <a:latin typeface="黑体" panose="02010609060101010101" pitchFamily="49" charset="-122"/>
                <a:ea typeface="黑体" panose="02010609060101010101" pitchFamily="49" charset="-122"/>
              </a:rPr>
              <a:t>云计算</a:t>
            </a:r>
            <a:endParaRPr lang="zh-CN" altLang="en-US" sz="1600" dirty="0">
              <a:latin typeface="黑体" panose="02010609060101010101" pitchFamily="49" charset="-122"/>
              <a:ea typeface="黑体" panose="02010609060101010101" pitchFamily="49" charset="-122"/>
            </a:endParaRPr>
          </a:p>
        </p:txBody>
      </p:sp>
      <p:sp>
        <p:nvSpPr>
          <p:cNvPr id="28" name="文本框 27"/>
          <p:cNvSpPr txBox="1"/>
          <p:nvPr/>
        </p:nvSpPr>
        <p:spPr>
          <a:xfrm>
            <a:off x="805754" y="6383162"/>
            <a:ext cx="1188132" cy="338554"/>
          </a:xfrm>
          <a:prstGeom prst="rect">
            <a:avLst/>
          </a:prstGeom>
          <a:noFill/>
        </p:spPr>
        <p:txBody>
          <a:bodyPr wrap="square" rtlCol="0">
            <a:spAutoFit/>
          </a:bodyPr>
          <a:lstStyle/>
          <a:p>
            <a:pPr algn="ctr"/>
            <a:r>
              <a:rPr lang="zh-CN" altLang="en-US" sz="1600" dirty="0" smtClean="0">
                <a:latin typeface="黑体" panose="02010609060101010101" pitchFamily="49" charset="-122"/>
                <a:ea typeface="黑体" panose="02010609060101010101" pitchFamily="49" charset="-122"/>
              </a:rPr>
              <a:t>智能电表</a:t>
            </a:r>
            <a:endParaRPr lang="zh-CN" altLang="en-US" sz="1600" dirty="0">
              <a:latin typeface="黑体" panose="02010609060101010101" pitchFamily="49" charset="-122"/>
              <a:ea typeface="黑体" panose="02010609060101010101" pitchFamily="49" charset="-122"/>
            </a:endParaRPr>
          </a:p>
        </p:txBody>
      </p:sp>
      <p:graphicFrame>
        <p:nvGraphicFramePr>
          <p:cNvPr id="6" name="图示 5"/>
          <p:cNvGraphicFramePr/>
          <p:nvPr>
            <p:extLst>
              <p:ext uri="{D42A27DB-BD31-4B8C-83A1-F6EECF244321}">
                <p14:modId xmlns:p14="http://schemas.microsoft.com/office/powerpoint/2010/main" xmlns="" val="3414397825"/>
              </p:ext>
            </p:extLst>
          </p:nvPr>
        </p:nvGraphicFramePr>
        <p:xfrm>
          <a:off x="920710" y="1988840"/>
          <a:ext cx="738082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文本框 2"/>
          <p:cNvSpPr txBox="1"/>
          <p:nvPr/>
        </p:nvSpPr>
        <p:spPr>
          <a:xfrm>
            <a:off x="3233777" y="4293783"/>
            <a:ext cx="1248508" cy="1323439"/>
          </a:xfrm>
          <a:prstGeom prst="rect">
            <a:avLst/>
          </a:prstGeom>
          <a:noFill/>
        </p:spPr>
        <p:txBody>
          <a:bodyPr wrap="square" rtlCol="0">
            <a:spAutoFit/>
          </a:bodyPr>
          <a:lstStyle/>
          <a:p>
            <a:pPr lvl="0"/>
            <a:r>
              <a:rPr lang="zh-CN" altLang="en-US" sz="2000" b="1" dirty="0">
                <a:solidFill>
                  <a:srgbClr val="FFFFFF"/>
                </a:solidFill>
                <a:latin typeface="微软雅黑" pitchFamily="34" charset="-122"/>
                <a:ea typeface="微软雅黑" pitchFamily="34" charset="-122"/>
              </a:rPr>
              <a:t>发展基于电网的通信设施</a:t>
            </a:r>
          </a:p>
          <a:p>
            <a:endParaRPr lang="zh-CN" altLang="en-US" sz="2000" dirty="0"/>
          </a:p>
        </p:txBody>
      </p:sp>
      <p:sp>
        <p:nvSpPr>
          <p:cNvPr id="7" name="矩形 6"/>
          <p:cNvSpPr/>
          <p:nvPr/>
        </p:nvSpPr>
        <p:spPr>
          <a:xfrm>
            <a:off x="3233777" y="2682583"/>
            <a:ext cx="1392246" cy="1015663"/>
          </a:xfrm>
          <a:prstGeom prst="rect">
            <a:avLst/>
          </a:prstGeom>
        </p:spPr>
        <p:txBody>
          <a:bodyPr wrap="square">
            <a:spAutoFit/>
          </a:bodyPr>
          <a:lstStyle/>
          <a:p>
            <a:pPr lvl="0"/>
            <a:r>
              <a:rPr lang="zh-CN" altLang="en-US" sz="2000" b="1" dirty="0">
                <a:solidFill>
                  <a:srgbClr val="FFFFFF"/>
                </a:solidFill>
                <a:latin typeface="微软雅黑" pitchFamily="34" charset="-122"/>
                <a:ea typeface="微软雅黑" pitchFamily="34" charset="-122"/>
              </a:rPr>
              <a:t>推进能源生产智能化</a:t>
            </a:r>
          </a:p>
        </p:txBody>
      </p:sp>
      <p:sp>
        <p:nvSpPr>
          <p:cNvPr id="8" name="矩形 7"/>
          <p:cNvSpPr/>
          <p:nvPr/>
        </p:nvSpPr>
        <p:spPr>
          <a:xfrm>
            <a:off x="4740254" y="2682583"/>
            <a:ext cx="1257020" cy="1015663"/>
          </a:xfrm>
          <a:prstGeom prst="rect">
            <a:avLst/>
          </a:prstGeom>
        </p:spPr>
        <p:txBody>
          <a:bodyPr wrap="square">
            <a:spAutoFit/>
          </a:bodyPr>
          <a:lstStyle/>
          <a:p>
            <a:pPr lvl="0"/>
            <a:r>
              <a:rPr lang="zh-CN" altLang="en-US" sz="2000" b="1" dirty="0">
                <a:solidFill>
                  <a:srgbClr val="FFFFFF"/>
                </a:solidFill>
                <a:latin typeface="微软雅黑" pitchFamily="34" charset="-122"/>
                <a:ea typeface="微软雅黑" pitchFamily="34" charset="-122"/>
              </a:rPr>
              <a:t>建设分布式能源网络</a:t>
            </a:r>
          </a:p>
        </p:txBody>
      </p:sp>
      <p:sp>
        <p:nvSpPr>
          <p:cNvPr id="9" name="矩形 8"/>
          <p:cNvSpPr/>
          <p:nvPr/>
        </p:nvSpPr>
        <p:spPr>
          <a:xfrm>
            <a:off x="4797510" y="4314292"/>
            <a:ext cx="1239091" cy="1015663"/>
          </a:xfrm>
          <a:prstGeom prst="rect">
            <a:avLst/>
          </a:prstGeom>
        </p:spPr>
        <p:txBody>
          <a:bodyPr wrap="square">
            <a:spAutoFit/>
          </a:bodyPr>
          <a:lstStyle/>
          <a:p>
            <a:pPr lvl="0"/>
            <a:r>
              <a:rPr lang="zh-CN" altLang="en-US" sz="2000" b="1" dirty="0">
                <a:solidFill>
                  <a:srgbClr val="FFFFFF"/>
                </a:solidFill>
                <a:latin typeface="微软雅黑" pitchFamily="34" charset="-122"/>
                <a:ea typeface="微软雅黑" pitchFamily="34" charset="-122"/>
              </a:rPr>
              <a:t>探索能源消费新模式</a:t>
            </a:r>
          </a:p>
        </p:txBody>
      </p:sp>
      <p:pic>
        <p:nvPicPr>
          <p:cNvPr id="12" name="图片 11"/>
          <p:cNvPicPr>
            <a:picLocks noChangeAspect="1"/>
          </p:cNvPicPr>
          <p:nvPr/>
        </p:nvPicPr>
        <p:blipFill>
          <a:blip r:embed="rId13" cstate="print"/>
          <a:stretch>
            <a:fillRect/>
          </a:stretch>
        </p:blipFill>
        <p:spPr>
          <a:xfrm>
            <a:off x="846449" y="5547870"/>
            <a:ext cx="1119053" cy="879024"/>
          </a:xfrm>
          <a:prstGeom prst="rect">
            <a:avLst/>
          </a:prstGeom>
        </p:spPr>
      </p:pic>
      <p:pic>
        <p:nvPicPr>
          <p:cNvPr id="16" name="图片 15"/>
          <p:cNvPicPr>
            <a:picLocks noChangeAspect="1"/>
          </p:cNvPicPr>
          <p:nvPr/>
        </p:nvPicPr>
        <p:blipFill>
          <a:blip r:embed="rId14" cstate="print"/>
          <a:stretch>
            <a:fillRect/>
          </a:stretch>
        </p:blipFill>
        <p:spPr>
          <a:xfrm>
            <a:off x="2264775" y="5547870"/>
            <a:ext cx="1419067" cy="875043"/>
          </a:xfrm>
          <a:prstGeom prst="rect">
            <a:avLst/>
          </a:prstGeom>
        </p:spPr>
      </p:pic>
      <p:sp>
        <p:nvSpPr>
          <p:cNvPr id="29" name="文本框 28"/>
          <p:cNvSpPr txBox="1"/>
          <p:nvPr/>
        </p:nvSpPr>
        <p:spPr>
          <a:xfrm>
            <a:off x="2183682" y="6383162"/>
            <a:ext cx="1610372" cy="338554"/>
          </a:xfrm>
          <a:prstGeom prst="rect">
            <a:avLst/>
          </a:prstGeom>
          <a:noFill/>
        </p:spPr>
        <p:txBody>
          <a:bodyPr wrap="square" rtlCol="0">
            <a:spAutoFit/>
          </a:bodyPr>
          <a:lstStyle/>
          <a:p>
            <a:pPr algn="ctr"/>
            <a:r>
              <a:rPr lang="zh-CN" altLang="en-US" sz="1600" dirty="0" smtClean="0">
                <a:latin typeface="黑体" panose="02010609060101010101" pitchFamily="49" charset="-122"/>
                <a:ea typeface="黑体" panose="02010609060101010101" pitchFamily="49" charset="-122"/>
              </a:rPr>
              <a:t>需求侧管理</a:t>
            </a:r>
            <a:endParaRPr lang="zh-CN" altLang="en-US" sz="1600" dirty="0">
              <a:latin typeface="黑体" panose="02010609060101010101" pitchFamily="49" charset="-122"/>
              <a:ea typeface="黑体" panose="02010609060101010101" pitchFamily="49" charset="-122"/>
            </a:endParaRPr>
          </a:p>
        </p:txBody>
      </p:sp>
      <p:pic>
        <p:nvPicPr>
          <p:cNvPr id="30" name="图片 29"/>
          <p:cNvPicPr>
            <a:picLocks noChangeAspect="1"/>
          </p:cNvPicPr>
          <p:nvPr/>
        </p:nvPicPr>
        <p:blipFill>
          <a:blip r:embed="rId15" cstate="print"/>
          <a:stretch>
            <a:fillRect/>
          </a:stretch>
        </p:blipFill>
        <p:spPr>
          <a:xfrm>
            <a:off x="6524855" y="4288648"/>
            <a:ext cx="1986722" cy="998789"/>
          </a:xfrm>
          <a:prstGeom prst="rect">
            <a:avLst/>
          </a:prstGeom>
        </p:spPr>
      </p:pic>
      <p:sp>
        <p:nvSpPr>
          <p:cNvPr id="31" name="文本框 30"/>
          <p:cNvSpPr txBox="1"/>
          <p:nvPr/>
        </p:nvSpPr>
        <p:spPr>
          <a:xfrm>
            <a:off x="6924150" y="5315346"/>
            <a:ext cx="1188132" cy="338554"/>
          </a:xfrm>
          <a:prstGeom prst="rect">
            <a:avLst/>
          </a:prstGeom>
          <a:noFill/>
        </p:spPr>
        <p:txBody>
          <a:bodyPr wrap="square" rtlCol="0">
            <a:spAutoFit/>
          </a:bodyPr>
          <a:lstStyle/>
          <a:p>
            <a:pPr algn="ctr"/>
            <a:r>
              <a:rPr lang="zh-CN" altLang="en-US" sz="1600" dirty="0" smtClean="0">
                <a:latin typeface="黑体" panose="02010609060101010101" pitchFamily="49" charset="-122"/>
                <a:ea typeface="黑体" panose="02010609060101010101" pitchFamily="49" charset="-122"/>
              </a:rPr>
              <a:t>电动汽车</a:t>
            </a:r>
            <a:endParaRPr lang="zh-CN" altLang="en-US" sz="1600" dirty="0">
              <a:latin typeface="黑体" panose="02010609060101010101" pitchFamily="49" charset="-122"/>
              <a:ea typeface="黑体" panose="02010609060101010101" pitchFamily="49" charset="-122"/>
            </a:endParaRPr>
          </a:p>
        </p:txBody>
      </p:sp>
      <p:pic>
        <p:nvPicPr>
          <p:cNvPr id="32" name="图片 31"/>
          <p:cNvPicPr>
            <a:picLocks noChangeAspect="1"/>
          </p:cNvPicPr>
          <p:nvPr/>
        </p:nvPicPr>
        <p:blipFill>
          <a:blip r:embed="rId16" cstate="print"/>
          <a:stretch>
            <a:fillRect/>
          </a:stretch>
        </p:blipFill>
        <p:spPr>
          <a:xfrm>
            <a:off x="7274412" y="1426187"/>
            <a:ext cx="1060199" cy="821529"/>
          </a:xfrm>
          <a:prstGeom prst="rect">
            <a:avLst/>
          </a:prstGeom>
        </p:spPr>
      </p:pic>
      <p:pic>
        <p:nvPicPr>
          <p:cNvPr id="34" name="图片 33"/>
          <p:cNvPicPr>
            <a:picLocks noChangeAspect="1"/>
          </p:cNvPicPr>
          <p:nvPr/>
        </p:nvPicPr>
        <p:blipFill>
          <a:blip r:embed="rId17" cstate="print"/>
          <a:stretch>
            <a:fillRect/>
          </a:stretch>
        </p:blipFill>
        <p:spPr>
          <a:xfrm>
            <a:off x="6720898" y="2578053"/>
            <a:ext cx="1835524" cy="1094680"/>
          </a:xfrm>
          <a:prstGeom prst="rect">
            <a:avLst/>
          </a:prstGeom>
        </p:spPr>
      </p:pic>
      <p:sp>
        <p:nvSpPr>
          <p:cNvPr id="35" name="文本框 34"/>
          <p:cNvSpPr txBox="1"/>
          <p:nvPr/>
        </p:nvSpPr>
        <p:spPr>
          <a:xfrm>
            <a:off x="7041886" y="3594502"/>
            <a:ext cx="1278896" cy="338554"/>
          </a:xfrm>
          <a:prstGeom prst="rect">
            <a:avLst/>
          </a:prstGeom>
          <a:noFill/>
        </p:spPr>
        <p:txBody>
          <a:bodyPr wrap="square" rtlCol="0">
            <a:spAutoFit/>
          </a:bodyPr>
          <a:lstStyle/>
          <a:p>
            <a:pPr algn="ctr"/>
            <a:r>
              <a:rPr lang="zh-CN" altLang="en-US" sz="1600" dirty="0" smtClean="0">
                <a:latin typeface="黑体" panose="02010609060101010101" pitchFamily="49" charset="-122"/>
                <a:ea typeface="黑体" panose="02010609060101010101" pitchFamily="49" charset="-122"/>
              </a:rPr>
              <a:t>主动配电网</a:t>
            </a:r>
            <a:endParaRPr lang="zh-CN" altLang="en-US" sz="1600" dirty="0">
              <a:latin typeface="黑体" panose="02010609060101010101" pitchFamily="49" charset="-122"/>
              <a:ea typeface="黑体" panose="02010609060101010101" pitchFamily="49" charset="-122"/>
            </a:endParaRPr>
          </a:p>
        </p:txBody>
      </p:sp>
      <p:pic>
        <p:nvPicPr>
          <p:cNvPr id="37" name="图片 36"/>
          <p:cNvPicPr>
            <a:picLocks noChangeAspect="1"/>
          </p:cNvPicPr>
          <p:nvPr/>
        </p:nvPicPr>
        <p:blipFill>
          <a:blip r:embed="rId18" cstate="print"/>
          <a:stretch>
            <a:fillRect/>
          </a:stretch>
        </p:blipFill>
        <p:spPr>
          <a:xfrm>
            <a:off x="6085447" y="5575975"/>
            <a:ext cx="990516" cy="966648"/>
          </a:xfrm>
          <a:prstGeom prst="rect">
            <a:avLst/>
          </a:prstGeom>
        </p:spPr>
      </p:pic>
      <p:sp>
        <p:nvSpPr>
          <p:cNvPr id="38" name="文本框 37"/>
          <p:cNvSpPr txBox="1"/>
          <p:nvPr/>
        </p:nvSpPr>
        <p:spPr>
          <a:xfrm>
            <a:off x="5986639" y="6464698"/>
            <a:ext cx="1188132" cy="338554"/>
          </a:xfrm>
          <a:prstGeom prst="rect">
            <a:avLst/>
          </a:prstGeom>
          <a:noFill/>
        </p:spPr>
        <p:txBody>
          <a:bodyPr wrap="square" rtlCol="0">
            <a:spAutoFit/>
          </a:bodyPr>
          <a:lstStyle/>
          <a:p>
            <a:pPr algn="ctr"/>
            <a:r>
              <a:rPr lang="zh-CN" altLang="en-US" sz="1600" dirty="0" smtClean="0">
                <a:latin typeface="黑体" panose="02010609060101010101" pitchFamily="49" charset="-122"/>
                <a:ea typeface="黑体" panose="02010609060101010101" pitchFamily="49" charset="-122"/>
              </a:rPr>
              <a:t>行为科学</a:t>
            </a:r>
            <a:endParaRPr lang="zh-CN" altLang="en-US" sz="1600" dirty="0">
              <a:latin typeface="黑体" panose="02010609060101010101" pitchFamily="49" charset="-122"/>
              <a:ea typeface="黑体" panose="02010609060101010101" pitchFamily="49" charset="-122"/>
            </a:endParaRPr>
          </a:p>
        </p:txBody>
      </p:sp>
      <p:pic>
        <p:nvPicPr>
          <p:cNvPr id="16388" name="Picture 4" descr="http://www.gongboshi.com/file/upload/201601/06/14/14-51-18-69-17947.pn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276074" y="5606877"/>
            <a:ext cx="1333059" cy="935746"/>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文本框 39"/>
          <p:cNvSpPr txBox="1"/>
          <p:nvPr/>
        </p:nvSpPr>
        <p:spPr>
          <a:xfrm>
            <a:off x="7295796" y="6484792"/>
            <a:ext cx="1188132" cy="338554"/>
          </a:xfrm>
          <a:prstGeom prst="rect">
            <a:avLst/>
          </a:prstGeom>
          <a:noFill/>
        </p:spPr>
        <p:txBody>
          <a:bodyPr wrap="square" rtlCol="0">
            <a:spAutoFit/>
          </a:bodyPr>
          <a:lstStyle/>
          <a:p>
            <a:pPr algn="ctr"/>
            <a:r>
              <a:rPr lang="zh-CN" altLang="en-US" sz="1600" dirty="0" smtClean="0">
                <a:latin typeface="黑体" panose="02010609060101010101" pitchFamily="49" charset="-122"/>
                <a:ea typeface="黑体" panose="02010609060101010101" pitchFamily="49" charset="-122"/>
              </a:rPr>
              <a:t>电力市场</a:t>
            </a:r>
            <a:endParaRPr lang="zh-CN" altLang="en-US" sz="1600" dirty="0">
              <a:latin typeface="黑体" panose="02010609060101010101" pitchFamily="49" charset="-122"/>
              <a:ea typeface="黑体" panose="02010609060101010101" pitchFamily="49" charset="-122"/>
            </a:endParaRPr>
          </a:p>
        </p:txBody>
      </p:sp>
      <p:sp>
        <p:nvSpPr>
          <p:cNvPr id="41" name="标题 5"/>
          <p:cNvSpPr txBox="1">
            <a:spLocks/>
          </p:cNvSpPr>
          <p:nvPr/>
        </p:nvSpPr>
        <p:spPr bwMode="auto">
          <a:xfrm>
            <a:off x="136640" y="394713"/>
            <a:ext cx="551946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dirty="0" smtClean="0">
                <a:sym typeface="Arial" panose="020B0604020202020204" pitchFamily="34" charset="0"/>
              </a:rPr>
              <a:t>三、</a:t>
            </a:r>
            <a:r>
              <a:rPr lang="zh-CN" altLang="en-US" sz="3200" dirty="0">
                <a:solidFill>
                  <a:schemeClr val="tx1"/>
                </a:solidFill>
              </a:rPr>
              <a:t>能源互联网重点研究</a:t>
            </a:r>
            <a:r>
              <a:rPr lang="zh-CN" altLang="en-US" sz="3200" dirty="0" smtClean="0">
                <a:solidFill>
                  <a:schemeClr val="tx1"/>
                </a:solidFill>
              </a:rPr>
              <a:t>方向</a:t>
            </a:r>
            <a:endParaRPr lang="zh-CN" altLang="en-US" sz="3200" dirty="0">
              <a:solidFill>
                <a:schemeClr val="tx1"/>
              </a:solidFill>
            </a:endParaRPr>
          </a:p>
        </p:txBody>
      </p:sp>
    </p:spTree>
    <p:extLst>
      <p:ext uri="{BB962C8B-B14F-4D97-AF65-F5344CB8AC3E}">
        <p14:creationId xmlns:p14="http://schemas.microsoft.com/office/powerpoint/2010/main" xmlns="" val="2447844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395288" y="1485155"/>
            <a:ext cx="8280400" cy="936625"/>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sp>
        <p:nvSpPr>
          <p:cNvPr id="72733" name="Text Box 29"/>
          <p:cNvSpPr txBox="1">
            <a:spLocks noChangeArrowheads="1"/>
          </p:cNvSpPr>
          <p:nvPr/>
        </p:nvSpPr>
        <p:spPr bwMode="auto">
          <a:xfrm>
            <a:off x="684213" y="1526430"/>
            <a:ext cx="7580312"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20000"/>
              </a:lnSpc>
              <a:buSzPct val="60000"/>
              <a:buFont typeface="Wingdings" pitchFamily="2" charset="2"/>
              <a:buChar char="l"/>
              <a:defRPr/>
            </a:pPr>
            <a:r>
              <a:rPr lang="zh-CN" altLang="en-US" sz="2000" b="1">
                <a:effectLst>
                  <a:outerShdw blurRad="38100" dist="38100" dir="2700000" algn="tl">
                    <a:srgbClr val="C0C0C0"/>
                  </a:outerShdw>
                </a:effectLst>
                <a:latin typeface="Arial" pitchFamily="34" charset="0"/>
                <a:ea typeface="黑体" pitchFamily="2" charset="-122"/>
                <a:cs typeface="Arial" pitchFamily="34" charset="0"/>
              </a:rPr>
              <a:t>重大技术突破将大幅提高能源供应的</a:t>
            </a:r>
            <a:r>
              <a:rPr lang="zh-CN" altLang="en-US" sz="20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安全性、经济性</a:t>
            </a:r>
            <a:endParaRPr lang="zh-CN" altLang="en-US" sz="2000" b="1">
              <a:effectLst>
                <a:outerShdw blurRad="38100" dist="38100" dir="2700000" algn="tl">
                  <a:srgbClr val="C0C0C0"/>
                </a:outerShdw>
              </a:effectLst>
              <a:latin typeface="Arial" pitchFamily="34" charset="0"/>
              <a:ea typeface="黑体" pitchFamily="2" charset="-122"/>
              <a:cs typeface="Arial" pitchFamily="34" charset="0"/>
            </a:endParaRPr>
          </a:p>
          <a:p>
            <a:pPr>
              <a:lnSpc>
                <a:spcPct val="120000"/>
              </a:lnSpc>
              <a:buSzPct val="60000"/>
              <a:buFont typeface="Wingdings" pitchFamily="2" charset="2"/>
              <a:buChar char="l"/>
              <a:defRPr/>
            </a:pPr>
            <a:r>
              <a:rPr lang="zh-CN" altLang="en-US" sz="2000" b="1">
                <a:effectLst>
                  <a:outerShdw blurRad="38100" dist="38100" dir="2700000" algn="tl">
                    <a:srgbClr val="C0C0C0"/>
                  </a:outerShdw>
                </a:effectLst>
                <a:latin typeface="Arial" pitchFamily="34" charset="0"/>
                <a:ea typeface="黑体" pitchFamily="2" charset="-122"/>
                <a:cs typeface="Arial" pitchFamily="34" charset="0"/>
              </a:rPr>
              <a:t>全球能源互联网发展进程</a:t>
            </a:r>
            <a:r>
              <a:rPr lang="zh-CN" altLang="en-US" sz="20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取决于重大技术突破</a:t>
            </a:r>
            <a:endParaRPr lang="zh-CN" altLang="en-US" sz="2000" b="1">
              <a:effectLst>
                <a:outerShdw blurRad="38100" dist="38100" dir="2700000" algn="tl">
                  <a:srgbClr val="C0C0C0"/>
                </a:outerShdw>
              </a:effectLst>
              <a:latin typeface="Arial" pitchFamily="34" charset="0"/>
              <a:ea typeface="黑体" pitchFamily="2" charset="-122"/>
              <a:cs typeface="Arial" pitchFamily="34" charset="0"/>
            </a:endParaRPr>
          </a:p>
        </p:txBody>
      </p:sp>
      <p:sp>
        <p:nvSpPr>
          <p:cNvPr id="72735" name="Rectangle 31"/>
          <p:cNvSpPr>
            <a:spLocks noChangeArrowheads="1"/>
          </p:cNvSpPr>
          <p:nvPr/>
        </p:nvSpPr>
        <p:spPr bwMode="auto">
          <a:xfrm>
            <a:off x="395288" y="1027955"/>
            <a:ext cx="3587842"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400" b="1" dirty="0" smtClean="0">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强化</a:t>
            </a:r>
            <a:r>
              <a:rPr lang="zh-CN" altLang="en-US" sz="2400" b="1" dirty="0">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能源与电力技术创新</a:t>
            </a:r>
          </a:p>
        </p:txBody>
      </p:sp>
      <p:sp>
        <p:nvSpPr>
          <p:cNvPr id="37893" name="AutoShape 3"/>
          <p:cNvSpPr>
            <a:spLocks noChangeArrowheads="1"/>
          </p:cNvSpPr>
          <p:nvPr/>
        </p:nvSpPr>
        <p:spPr bwMode="gray">
          <a:xfrm>
            <a:off x="1792288" y="2613868"/>
            <a:ext cx="5588000" cy="912812"/>
          </a:xfrm>
          <a:prstGeom prst="roundRect">
            <a:avLst>
              <a:gd name="adj" fmla="val 12727"/>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49181" name="Text Box 4"/>
          <p:cNvSpPr txBox="1">
            <a:spLocks noChangeArrowheads="1"/>
          </p:cNvSpPr>
          <p:nvPr/>
        </p:nvSpPr>
        <p:spPr bwMode="white">
          <a:xfrm>
            <a:off x="2197100" y="2637680"/>
            <a:ext cx="5111750" cy="915988"/>
          </a:xfrm>
          <a:prstGeom prst="rect">
            <a:avLst/>
          </a:prstGeom>
          <a:noFill/>
          <a:ln w="9525" algn="ctr">
            <a:noFill/>
            <a:miter lim="800000"/>
            <a:headEnd/>
            <a:tailEnd/>
          </a:ln>
        </p:spPr>
        <p:txBody>
          <a:bodyPr>
            <a:spAutoFit/>
          </a:bodyPr>
          <a:lstStyle/>
          <a:p>
            <a:pPr eaLnBrk="0" hangingPunct="0">
              <a:defRPr/>
            </a:pPr>
            <a:r>
              <a:rPr lang="zh-CN" altLang="en-US" b="1">
                <a:solidFill>
                  <a:srgbClr val="0000FF"/>
                </a:solidFill>
                <a:effectLst>
                  <a:outerShdw blurRad="38100" dist="38100" dir="2700000" algn="tl">
                    <a:srgbClr val="C0C0C0"/>
                  </a:outerShdw>
                </a:effectLst>
                <a:latin typeface="Arial" pitchFamily="34" charset="0"/>
                <a:ea typeface="黑体" pitchFamily="2" charset="-122"/>
                <a:cs typeface="Arial" pitchFamily="34" charset="0"/>
              </a:rPr>
              <a:t>大容量和高参数风机、高效率光能转换、大规模海洋能发电、可再生能源大规模开发及联合调控、高效电能替代</a:t>
            </a:r>
            <a:endParaRPr lang="en-US" altLang="zh-CN" b="1">
              <a:solidFill>
                <a:srgbClr val="0000FF"/>
              </a:solidFill>
              <a:effectLst>
                <a:outerShdw blurRad="38100" dist="38100" dir="2700000" algn="tl">
                  <a:srgbClr val="C0C0C0"/>
                </a:outerShdw>
              </a:effectLst>
              <a:latin typeface="Arial" pitchFamily="34" charset="0"/>
              <a:ea typeface="黑体" pitchFamily="2" charset="-122"/>
              <a:cs typeface="Arial" pitchFamily="34" charset="0"/>
            </a:endParaRPr>
          </a:p>
        </p:txBody>
      </p:sp>
      <p:grpSp>
        <p:nvGrpSpPr>
          <p:cNvPr id="37895" name="Group 5"/>
          <p:cNvGrpSpPr>
            <a:grpSpLocks/>
          </p:cNvGrpSpPr>
          <p:nvPr/>
        </p:nvGrpSpPr>
        <p:grpSpPr bwMode="auto">
          <a:xfrm>
            <a:off x="468313" y="2493218"/>
            <a:ext cx="1698625" cy="1143000"/>
            <a:chOff x="802" y="845"/>
            <a:chExt cx="827" cy="826"/>
          </a:xfrm>
        </p:grpSpPr>
        <p:sp>
          <p:nvSpPr>
            <p:cNvPr id="37919"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920"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921"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
        <p:nvSpPr>
          <p:cNvPr id="49186" name="Text Box 9"/>
          <p:cNvSpPr txBox="1">
            <a:spLocks noChangeArrowheads="1"/>
          </p:cNvSpPr>
          <p:nvPr/>
        </p:nvSpPr>
        <p:spPr bwMode="gray">
          <a:xfrm>
            <a:off x="611188" y="2709118"/>
            <a:ext cx="1511300" cy="669925"/>
          </a:xfrm>
          <a:prstGeom prst="rect">
            <a:avLst/>
          </a:prstGeom>
          <a:noFill/>
          <a:ln w="9525" algn="ctr">
            <a:noFill/>
            <a:miter lim="800000"/>
            <a:headEnd/>
            <a:tailEnd/>
          </a:ln>
        </p:spPr>
        <p:txBody>
          <a:bodyPr>
            <a:spAutoFit/>
          </a:bodyPr>
          <a:lstStyle/>
          <a:p>
            <a:pPr algn="ctr">
              <a:spcBef>
                <a:spcPct val="50000"/>
              </a:spcBef>
              <a:defRPr/>
            </a:pPr>
            <a:r>
              <a:rPr lang="zh-CN" altLang="en-US" sz="19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清洁发电和用电技术</a:t>
            </a:r>
            <a:endParaRPr lang="en-US" altLang="zh-CN" sz="19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endParaRPr>
          </a:p>
        </p:txBody>
      </p:sp>
      <p:sp>
        <p:nvSpPr>
          <p:cNvPr id="37897" name="AutoShape 10"/>
          <p:cNvSpPr>
            <a:spLocks noChangeArrowheads="1"/>
          </p:cNvSpPr>
          <p:nvPr/>
        </p:nvSpPr>
        <p:spPr bwMode="gray">
          <a:xfrm>
            <a:off x="1984375" y="3648918"/>
            <a:ext cx="5492750" cy="914400"/>
          </a:xfrm>
          <a:prstGeom prst="roundRect">
            <a:avLst>
              <a:gd name="adj" fmla="val 12727"/>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898" name="Text Box 11"/>
          <p:cNvSpPr txBox="1">
            <a:spLocks noChangeArrowheads="1"/>
          </p:cNvSpPr>
          <p:nvPr/>
        </p:nvSpPr>
        <p:spPr bwMode="white">
          <a:xfrm>
            <a:off x="1979613" y="3645743"/>
            <a:ext cx="5040312"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a:latin typeface="黑体" panose="02010609060101010101" pitchFamily="49" charset="-122"/>
                <a:ea typeface="黑体" panose="02010609060101010101" pitchFamily="49" charset="-122"/>
              </a:rPr>
              <a:t>特高压交直流及海底电缆、大容量柔性交直流输电、高压直流断路器、气体</a:t>
            </a:r>
            <a:r>
              <a:rPr lang="en-US" altLang="zh-CN" b="1">
                <a:latin typeface="黑体" panose="02010609060101010101" pitchFamily="49" charset="-122"/>
                <a:ea typeface="黑体" panose="02010609060101010101" pitchFamily="49" charset="-122"/>
              </a:rPr>
              <a:t>/</a:t>
            </a:r>
            <a:r>
              <a:rPr lang="zh-CN" altLang="en-US" b="1">
                <a:latin typeface="黑体" panose="02010609060101010101" pitchFamily="49" charset="-122"/>
                <a:ea typeface="黑体" panose="02010609060101010101" pitchFamily="49" charset="-122"/>
              </a:rPr>
              <a:t>固体绝缘管道输电、高温超导输电、新一代智能变电站</a:t>
            </a:r>
            <a:endParaRPr lang="en-US" altLang="zh-CN" b="1">
              <a:latin typeface="黑体" panose="02010609060101010101" pitchFamily="49" charset="-122"/>
              <a:ea typeface="黑体" panose="02010609060101010101" pitchFamily="49" charset="-122"/>
            </a:endParaRPr>
          </a:p>
        </p:txBody>
      </p:sp>
      <p:grpSp>
        <p:nvGrpSpPr>
          <p:cNvPr id="37899" name="Group 12"/>
          <p:cNvGrpSpPr>
            <a:grpSpLocks/>
          </p:cNvGrpSpPr>
          <p:nvPr/>
        </p:nvGrpSpPr>
        <p:grpSpPr bwMode="auto">
          <a:xfrm>
            <a:off x="7092950" y="3501280"/>
            <a:ext cx="1700213" cy="1143000"/>
            <a:chOff x="802" y="845"/>
            <a:chExt cx="827" cy="826"/>
          </a:xfrm>
        </p:grpSpPr>
        <p:sp>
          <p:nvSpPr>
            <p:cNvPr id="37916" name="Oval 13"/>
            <p:cNvSpPr>
              <a:spLocks noChangeArrowheads="1"/>
            </p:cNvSpPr>
            <p:nvPr/>
          </p:nvSpPr>
          <p:spPr bwMode="gray">
            <a:xfrm>
              <a:off x="802" y="845"/>
              <a:ext cx="827" cy="826"/>
            </a:xfrm>
            <a:prstGeom prst="ellipse">
              <a:avLst/>
            </a:prstGeom>
            <a:solidFill>
              <a:srgbClr val="F8F8F8"/>
            </a:solidFill>
            <a:ln w="38100">
              <a:solidFill>
                <a:schemeClr val="accent2"/>
              </a:solidFill>
              <a:round/>
              <a:headEnd/>
              <a:tailEnd/>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917" name="Oval 14"/>
            <p:cNvSpPr>
              <a:spLocks noChangeArrowheads="1"/>
            </p:cNvSpPr>
            <p:nvPr/>
          </p:nvSpPr>
          <p:spPr bwMode="gray">
            <a:xfrm>
              <a:off x="836" y="879"/>
              <a:ext cx="758" cy="758"/>
            </a:xfrm>
            <a:prstGeom prst="ellipse">
              <a:avLst/>
            </a:prstGeom>
            <a:noFill/>
            <a:ln w="38100">
              <a:solidFill>
                <a:schemeClr val="accent2">
                  <a:alpha val="70195"/>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918" name="Oval 15"/>
            <p:cNvSpPr>
              <a:spLocks noChangeArrowheads="1"/>
            </p:cNvSpPr>
            <p:nvPr/>
          </p:nvSpPr>
          <p:spPr bwMode="gray">
            <a:xfrm>
              <a:off x="870" y="915"/>
              <a:ext cx="690" cy="690"/>
            </a:xfrm>
            <a:prstGeom prst="ellipse">
              <a:avLst/>
            </a:prstGeom>
            <a:noFill/>
            <a:ln w="38100">
              <a:solidFill>
                <a:schemeClr val="accent2">
                  <a:alpha val="30196"/>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
        <p:nvSpPr>
          <p:cNvPr id="49193" name="Text Box 16"/>
          <p:cNvSpPr txBox="1">
            <a:spLocks noChangeArrowheads="1"/>
          </p:cNvSpPr>
          <p:nvPr/>
        </p:nvSpPr>
        <p:spPr bwMode="gray">
          <a:xfrm>
            <a:off x="7235825" y="3717180"/>
            <a:ext cx="1474788" cy="669925"/>
          </a:xfrm>
          <a:prstGeom prst="rect">
            <a:avLst/>
          </a:prstGeom>
          <a:noFill/>
          <a:ln w="9525" algn="ctr">
            <a:noFill/>
            <a:miter lim="800000"/>
            <a:headEnd/>
            <a:tailEnd/>
          </a:ln>
        </p:spPr>
        <p:txBody>
          <a:bodyPr>
            <a:spAutoFit/>
          </a:bodyPr>
          <a:lstStyle/>
          <a:p>
            <a:pPr algn="ctr">
              <a:defRPr/>
            </a:pPr>
            <a:r>
              <a:rPr lang="zh-CN" altLang="en-US" sz="19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特高压和智能电网技术</a:t>
            </a:r>
            <a:endParaRPr lang="en-US" altLang="zh-CN" sz="19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endParaRPr>
          </a:p>
        </p:txBody>
      </p:sp>
      <p:sp>
        <p:nvSpPr>
          <p:cNvPr id="37901" name="AutoShape 17"/>
          <p:cNvSpPr>
            <a:spLocks noChangeArrowheads="1"/>
          </p:cNvSpPr>
          <p:nvPr/>
        </p:nvSpPr>
        <p:spPr bwMode="gray">
          <a:xfrm>
            <a:off x="1792288" y="4683968"/>
            <a:ext cx="5494337" cy="912812"/>
          </a:xfrm>
          <a:prstGeom prst="roundRect">
            <a:avLst>
              <a:gd name="adj" fmla="val 12727"/>
            </a:avLst>
          </a:prstGeom>
          <a:solidFill>
            <a:srgbClr val="CCFFC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902" name="Text Box 18"/>
          <p:cNvSpPr txBox="1">
            <a:spLocks noChangeArrowheads="1"/>
          </p:cNvSpPr>
          <p:nvPr/>
        </p:nvSpPr>
        <p:spPr bwMode="white">
          <a:xfrm>
            <a:off x="2268538" y="4796680"/>
            <a:ext cx="49688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a:solidFill>
                  <a:srgbClr val="FF6600"/>
                </a:solidFill>
                <a:latin typeface="Arial" panose="020B0604020202020204" pitchFamily="34" charset="0"/>
                <a:ea typeface="黑体" panose="02010609060101010101" pitchFamily="49" charset="-122"/>
              </a:rPr>
              <a:t>大规模储能电池制造和大容量成组、电化学储能、飞轮储能、超导储能、超级电容器储能</a:t>
            </a:r>
            <a:endParaRPr lang="en-US" altLang="zh-CN" b="1">
              <a:solidFill>
                <a:srgbClr val="FF6600"/>
              </a:solidFill>
              <a:latin typeface="Arial" panose="020B0604020202020204" pitchFamily="34" charset="0"/>
              <a:ea typeface="黑体" panose="02010609060101010101" pitchFamily="49" charset="-122"/>
            </a:endParaRPr>
          </a:p>
        </p:txBody>
      </p:sp>
      <p:grpSp>
        <p:nvGrpSpPr>
          <p:cNvPr id="37903" name="Group 19"/>
          <p:cNvGrpSpPr>
            <a:grpSpLocks/>
          </p:cNvGrpSpPr>
          <p:nvPr/>
        </p:nvGrpSpPr>
        <p:grpSpPr bwMode="auto">
          <a:xfrm>
            <a:off x="395288" y="4563318"/>
            <a:ext cx="1771650" cy="1143000"/>
            <a:chOff x="802" y="845"/>
            <a:chExt cx="827" cy="826"/>
          </a:xfrm>
        </p:grpSpPr>
        <p:sp>
          <p:nvSpPr>
            <p:cNvPr id="37913" name="Oval 20"/>
            <p:cNvSpPr>
              <a:spLocks noChangeArrowheads="1"/>
            </p:cNvSpPr>
            <p:nvPr/>
          </p:nvSpPr>
          <p:spPr bwMode="gray">
            <a:xfrm>
              <a:off x="802" y="845"/>
              <a:ext cx="827" cy="826"/>
            </a:xfrm>
            <a:prstGeom prst="ellipse">
              <a:avLst/>
            </a:prstGeom>
            <a:solidFill>
              <a:srgbClr val="F8F8F8"/>
            </a:solidFill>
            <a:ln w="38100">
              <a:solidFill>
                <a:schemeClr val="hlink"/>
              </a:solidFill>
              <a:round/>
              <a:headEnd/>
              <a:tailEnd/>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914" name="Oval 21"/>
            <p:cNvSpPr>
              <a:spLocks noChangeArrowheads="1"/>
            </p:cNvSpPr>
            <p:nvPr/>
          </p:nvSpPr>
          <p:spPr bwMode="gray">
            <a:xfrm>
              <a:off x="836" y="879"/>
              <a:ext cx="758" cy="758"/>
            </a:xfrm>
            <a:prstGeom prst="ellipse">
              <a:avLst/>
            </a:prstGeom>
            <a:noFill/>
            <a:ln w="38100">
              <a:solidFill>
                <a:schemeClr val="hlink">
                  <a:alpha val="70195"/>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915" name="Oval 22"/>
            <p:cNvSpPr>
              <a:spLocks noChangeArrowheads="1"/>
            </p:cNvSpPr>
            <p:nvPr/>
          </p:nvSpPr>
          <p:spPr bwMode="gray">
            <a:xfrm>
              <a:off x="870" y="915"/>
              <a:ext cx="690" cy="690"/>
            </a:xfrm>
            <a:prstGeom prst="ellipse">
              <a:avLst/>
            </a:prstGeom>
            <a:noFill/>
            <a:ln w="38100">
              <a:solidFill>
                <a:schemeClr val="hlink">
                  <a:alpha val="30196"/>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
        <p:nvSpPr>
          <p:cNvPr id="49200" name="Text Box 23"/>
          <p:cNvSpPr txBox="1">
            <a:spLocks noChangeArrowheads="1"/>
          </p:cNvSpPr>
          <p:nvPr/>
        </p:nvSpPr>
        <p:spPr bwMode="gray">
          <a:xfrm>
            <a:off x="539750" y="4796680"/>
            <a:ext cx="1460500" cy="669925"/>
          </a:xfrm>
          <a:prstGeom prst="rect">
            <a:avLst/>
          </a:prstGeom>
          <a:noFill/>
          <a:ln w="9525" algn="ctr">
            <a:noFill/>
            <a:miter lim="800000"/>
            <a:headEnd/>
            <a:tailEnd/>
          </a:ln>
        </p:spPr>
        <p:txBody>
          <a:bodyPr>
            <a:spAutoFit/>
          </a:bodyPr>
          <a:lstStyle/>
          <a:p>
            <a:pPr algn="ctr">
              <a:defRPr/>
            </a:pPr>
            <a:r>
              <a:rPr lang="zh-CN" altLang="en-US" sz="19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先进储能</a:t>
            </a:r>
          </a:p>
          <a:p>
            <a:pPr algn="ctr">
              <a:defRPr/>
            </a:pPr>
            <a:r>
              <a:rPr lang="zh-CN" altLang="en-US" sz="19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技术</a:t>
            </a:r>
            <a:endParaRPr lang="en-US" altLang="zh-CN" sz="19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endParaRPr>
          </a:p>
        </p:txBody>
      </p:sp>
      <p:sp>
        <p:nvSpPr>
          <p:cNvPr id="37905" name="AutoShape 24"/>
          <p:cNvSpPr>
            <a:spLocks noChangeArrowheads="1"/>
          </p:cNvSpPr>
          <p:nvPr/>
        </p:nvSpPr>
        <p:spPr bwMode="gray">
          <a:xfrm>
            <a:off x="1908175" y="5719018"/>
            <a:ext cx="5568950" cy="1022350"/>
          </a:xfrm>
          <a:prstGeom prst="roundRect">
            <a:avLst>
              <a:gd name="adj" fmla="val 12727"/>
            </a:avLst>
          </a:pr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906" name="Text Box 25"/>
          <p:cNvSpPr txBox="1">
            <a:spLocks noChangeArrowheads="1"/>
          </p:cNvSpPr>
          <p:nvPr/>
        </p:nvSpPr>
        <p:spPr bwMode="white">
          <a:xfrm>
            <a:off x="1979613" y="5806330"/>
            <a:ext cx="5113337"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a:solidFill>
                  <a:srgbClr val="990000"/>
                </a:solidFill>
                <a:latin typeface="Arial" panose="020B0604020202020204" pitchFamily="34" charset="0"/>
                <a:ea typeface="黑体" panose="02010609060101010101" pitchFamily="49" charset="-122"/>
              </a:rPr>
              <a:t>特大型交直流电网运行控制、大系统仿真计算、分布式发电协调控制、微电网集群控制、电力信息海量数据采集与处理</a:t>
            </a:r>
            <a:endParaRPr lang="en-US" altLang="zh-CN" b="1">
              <a:solidFill>
                <a:srgbClr val="990000"/>
              </a:solidFill>
              <a:latin typeface="Arial" panose="020B0604020202020204" pitchFamily="34" charset="0"/>
              <a:ea typeface="黑体" panose="02010609060101010101" pitchFamily="49" charset="-122"/>
            </a:endParaRPr>
          </a:p>
        </p:txBody>
      </p:sp>
      <p:grpSp>
        <p:nvGrpSpPr>
          <p:cNvPr id="37907" name="Group 26"/>
          <p:cNvGrpSpPr>
            <a:grpSpLocks/>
          </p:cNvGrpSpPr>
          <p:nvPr/>
        </p:nvGrpSpPr>
        <p:grpSpPr bwMode="auto">
          <a:xfrm>
            <a:off x="7119938" y="5598368"/>
            <a:ext cx="1700212" cy="1143000"/>
            <a:chOff x="802" y="845"/>
            <a:chExt cx="827" cy="826"/>
          </a:xfrm>
        </p:grpSpPr>
        <p:sp>
          <p:nvSpPr>
            <p:cNvPr id="37910" name="Oval 27"/>
            <p:cNvSpPr>
              <a:spLocks noChangeArrowheads="1"/>
            </p:cNvSpPr>
            <p:nvPr/>
          </p:nvSpPr>
          <p:spPr bwMode="gray">
            <a:xfrm>
              <a:off x="802" y="845"/>
              <a:ext cx="827" cy="826"/>
            </a:xfrm>
            <a:prstGeom prst="ellipse">
              <a:avLst/>
            </a:prstGeom>
            <a:solidFill>
              <a:srgbClr val="F8F8F8"/>
            </a:solidFill>
            <a:ln w="38100">
              <a:solidFill>
                <a:schemeClr val="folHlink"/>
              </a:solidFill>
              <a:round/>
              <a:headEnd/>
              <a:tailEnd/>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911" name="Oval 28"/>
            <p:cNvSpPr>
              <a:spLocks noChangeArrowheads="1"/>
            </p:cNvSpPr>
            <p:nvPr/>
          </p:nvSpPr>
          <p:spPr bwMode="gray">
            <a:xfrm>
              <a:off x="836" y="879"/>
              <a:ext cx="758" cy="758"/>
            </a:xfrm>
            <a:prstGeom prst="ellipse">
              <a:avLst/>
            </a:prstGeom>
            <a:noFill/>
            <a:ln w="38100">
              <a:solidFill>
                <a:schemeClr val="folHlink">
                  <a:alpha val="70195"/>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37912" name="Oval 29"/>
            <p:cNvSpPr>
              <a:spLocks noChangeArrowheads="1"/>
            </p:cNvSpPr>
            <p:nvPr/>
          </p:nvSpPr>
          <p:spPr bwMode="gray">
            <a:xfrm>
              <a:off x="870" y="915"/>
              <a:ext cx="690" cy="690"/>
            </a:xfrm>
            <a:prstGeom prst="ellipse">
              <a:avLst/>
            </a:prstGeom>
            <a:noFill/>
            <a:ln w="38100">
              <a:solidFill>
                <a:schemeClr val="folHlink">
                  <a:alpha val="30196"/>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
        <p:nvSpPr>
          <p:cNvPr id="49207" name="Text Box 30"/>
          <p:cNvSpPr txBox="1">
            <a:spLocks noChangeArrowheads="1"/>
          </p:cNvSpPr>
          <p:nvPr/>
        </p:nvSpPr>
        <p:spPr bwMode="gray">
          <a:xfrm>
            <a:off x="7235825" y="5877768"/>
            <a:ext cx="1474788" cy="669925"/>
          </a:xfrm>
          <a:prstGeom prst="rect">
            <a:avLst/>
          </a:prstGeom>
          <a:noFill/>
          <a:ln w="9525" algn="ctr">
            <a:noFill/>
            <a:miter lim="800000"/>
            <a:headEnd/>
            <a:tailEnd/>
          </a:ln>
        </p:spPr>
        <p:txBody>
          <a:bodyPr>
            <a:spAutoFit/>
          </a:bodyPr>
          <a:lstStyle/>
          <a:p>
            <a:pPr algn="ctr">
              <a:defRPr/>
            </a:pPr>
            <a:r>
              <a:rPr lang="zh-CN" altLang="en-US" sz="19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电网控制</a:t>
            </a:r>
          </a:p>
          <a:p>
            <a:pPr algn="ctr">
              <a:defRPr/>
            </a:pPr>
            <a:r>
              <a:rPr lang="zh-CN" altLang="en-US" sz="19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技术</a:t>
            </a:r>
            <a:endParaRPr lang="en-US" altLang="zh-CN" sz="1900" b="1">
              <a:solidFill>
                <a:srgbClr val="FF0000"/>
              </a:solidFill>
              <a:effectLst>
                <a:outerShdw blurRad="38100" dist="38100" dir="2700000" algn="tl">
                  <a:srgbClr val="C0C0C0"/>
                </a:outerShdw>
              </a:effectLst>
              <a:latin typeface="Arial" pitchFamily="34" charset="0"/>
              <a:ea typeface="黑体" pitchFamily="2" charset="-122"/>
              <a:cs typeface="Arial" pitchFamily="34" charset="0"/>
            </a:endParaRPr>
          </a:p>
        </p:txBody>
      </p:sp>
      <p:sp>
        <p:nvSpPr>
          <p:cNvPr id="34" name="标题 5"/>
          <p:cNvSpPr txBox="1">
            <a:spLocks/>
          </p:cNvSpPr>
          <p:nvPr/>
        </p:nvSpPr>
        <p:spPr bwMode="auto">
          <a:xfrm>
            <a:off x="136640" y="394713"/>
            <a:ext cx="551946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dirty="0" smtClean="0">
                <a:sym typeface="Arial" panose="020B0604020202020204" pitchFamily="34" charset="0"/>
              </a:rPr>
              <a:t>三、</a:t>
            </a:r>
            <a:r>
              <a:rPr lang="zh-CN" altLang="en-US" sz="3200" dirty="0">
                <a:solidFill>
                  <a:schemeClr val="tx1"/>
                </a:solidFill>
              </a:rPr>
              <a:t>能源互联网重点研究</a:t>
            </a:r>
            <a:r>
              <a:rPr lang="zh-CN" altLang="en-US" sz="3200" dirty="0" smtClean="0">
                <a:solidFill>
                  <a:schemeClr val="tx1"/>
                </a:solidFill>
              </a:rPr>
              <a:t>方向</a:t>
            </a:r>
            <a:endParaRPr lang="zh-CN" altLang="en-US" sz="3200" dirty="0">
              <a:solidFill>
                <a:schemeClr val="tx1"/>
              </a:solidFill>
            </a:endParaRPr>
          </a:p>
        </p:txBody>
      </p:sp>
    </p:spTree>
    <p:extLst>
      <p:ext uri="{BB962C8B-B14F-4D97-AF65-F5344CB8AC3E}">
        <p14:creationId xmlns:p14="http://schemas.microsoft.com/office/powerpoint/2010/main" xmlns="" val="1732551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bwMode="auto">
          <a:xfrm>
            <a:off x="399904" y="1484784"/>
            <a:ext cx="8462963" cy="2266533"/>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sp>
        <p:nvSpPr>
          <p:cNvPr id="24" name="Text Box 60"/>
          <p:cNvSpPr txBox="1">
            <a:spLocks noChangeArrowheads="1"/>
          </p:cNvSpPr>
          <p:nvPr/>
        </p:nvSpPr>
        <p:spPr bwMode="gray">
          <a:xfrm>
            <a:off x="615804" y="1627659"/>
            <a:ext cx="8208963" cy="1717393"/>
          </a:xfrm>
          <a:prstGeom prst="rect">
            <a:avLst/>
          </a:prstGeom>
          <a:noFill/>
          <a:ln w="9525" algn="ctr">
            <a:noFill/>
            <a:miter lim="800000"/>
            <a:headEnd/>
            <a:tailEnd/>
          </a:ln>
        </p:spPr>
        <p:txBody>
          <a:bodyPr>
            <a:spAutoFit/>
          </a:bodyPr>
          <a:lstStyle/>
          <a:p>
            <a:pPr eaLnBrk="0" hangingPunct="0">
              <a:lnSpc>
                <a:spcPct val="110000"/>
              </a:lnSpc>
              <a:buClr>
                <a:schemeClr val="tx1"/>
              </a:buClr>
              <a:buSzPct val="60000"/>
              <a:buFont typeface="Wingdings" pitchFamily="2" charset="2"/>
              <a:buChar char="l"/>
              <a:defRPr/>
            </a:pPr>
            <a:r>
              <a:rPr lang="zh-CN" altLang="zh-CN" sz="2400" b="1" dirty="0" smtClean="0">
                <a:effectLst>
                  <a:outerShdw blurRad="38100" dist="38100" dir="2700000" algn="tl">
                    <a:srgbClr val="C0C0C0"/>
                  </a:outerShdw>
                </a:effectLst>
                <a:latin typeface="黑体" pitchFamily="2" charset="-122"/>
                <a:ea typeface="黑体" pitchFamily="2" charset="-122"/>
                <a:cs typeface="Arial" pitchFamily="34" charset="0"/>
              </a:rPr>
              <a:t>建立了较为完整的技术标准体系</a:t>
            </a:r>
            <a:endParaRPr lang="zh-CN" altLang="en-US" sz="2400" b="1" dirty="0" smtClean="0">
              <a:effectLst>
                <a:outerShdw blurRad="38100" dist="38100" dir="2700000" algn="tl">
                  <a:srgbClr val="C0C0C0"/>
                </a:outerShdw>
              </a:effectLst>
              <a:latin typeface="黑体" pitchFamily="2" charset="-122"/>
              <a:ea typeface="黑体" pitchFamily="2" charset="-122"/>
              <a:cs typeface="Arial" pitchFamily="34" charset="0"/>
            </a:endParaRPr>
          </a:p>
          <a:p>
            <a:pPr eaLnBrk="0" hangingPunct="0">
              <a:lnSpc>
                <a:spcPct val="110000"/>
              </a:lnSpc>
              <a:buClr>
                <a:schemeClr val="tx1"/>
              </a:buClr>
              <a:buSzPct val="60000"/>
              <a:buFont typeface="Wingdings" pitchFamily="2" charset="2"/>
              <a:buChar char="l"/>
              <a:defRPr/>
            </a:pPr>
            <a:r>
              <a:rPr lang="zh-CN" altLang="zh-CN" sz="2400" b="1" dirty="0" smtClean="0">
                <a:effectLst>
                  <a:outerShdw blurRad="38100" dist="38100" dir="2700000" algn="tl">
                    <a:srgbClr val="C0C0C0"/>
                  </a:outerShdw>
                </a:effectLst>
                <a:latin typeface="黑体" pitchFamily="2" charset="-122"/>
                <a:ea typeface="黑体" pitchFamily="2" charset="-122"/>
                <a:cs typeface="Arial" pitchFamily="34" charset="0"/>
              </a:rPr>
              <a:t>发起</a:t>
            </a:r>
            <a:r>
              <a:rPr lang="zh-CN" altLang="zh-CN" sz="2400" b="1" dirty="0">
                <a:effectLst>
                  <a:outerShdw blurRad="38100" dist="38100" dir="2700000" algn="tl">
                    <a:srgbClr val="C0C0C0"/>
                  </a:outerShdw>
                </a:effectLst>
                <a:latin typeface="黑体" pitchFamily="2" charset="-122"/>
                <a:ea typeface="黑体" pitchFamily="2" charset="-122"/>
                <a:cs typeface="Arial" pitchFamily="34" charset="0"/>
              </a:rPr>
              <a:t>并参与</a:t>
            </a:r>
            <a:r>
              <a:rPr lang="zh-CN" altLang="zh-CN" sz="2400" b="1" dirty="0">
                <a:solidFill>
                  <a:srgbClr val="0000FF"/>
                </a:solidFill>
                <a:effectLst>
                  <a:outerShdw blurRad="38100" dist="38100" dir="2700000" algn="tl">
                    <a:srgbClr val="C0C0C0"/>
                  </a:outerShdw>
                </a:effectLst>
                <a:latin typeface="黑体" pitchFamily="2" charset="-122"/>
                <a:ea typeface="黑体" pitchFamily="2" charset="-122"/>
                <a:cs typeface="Arial" pitchFamily="34" charset="0"/>
              </a:rPr>
              <a:t>20项</a:t>
            </a:r>
            <a:r>
              <a:rPr lang="zh-CN" altLang="zh-CN" sz="2400" b="1" dirty="0">
                <a:effectLst>
                  <a:outerShdw blurRad="38100" dist="38100" dir="2700000" algn="tl">
                    <a:srgbClr val="C0C0C0"/>
                  </a:outerShdw>
                </a:effectLst>
                <a:latin typeface="黑体" pitchFamily="2" charset="-122"/>
                <a:ea typeface="黑体" pitchFamily="2" charset="-122"/>
                <a:cs typeface="Arial" pitchFamily="34" charset="0"/>
              </a:rPr>
              <a:t>国际标准制订</a:t>
            </a:r>
            <a:endParaRPr lang="zh-CN" altLang="en-US" sz="2400" b="1" dirty="0">
              <a:effectLst>
                <a:outerShdw blurRad="38100" dist="38100" dir="2700000" algn="tl">
                  <a:srgbClr val="C0C0C0"/>
                </a:outerShdw>
              </a:effectLst>
              <a:latin typeface="黑体" pitchFamily="2" charset="-122"/>
              <a:ea typeface="黑体" pitchFamily="2" charset="-122"/>
              <a:cs typeface="Arial" pitchFamily="34" charset="0"/>
            </a:endParaRPr>
          </a:p>
          <a:p>
            <a:pPr eaLnBrk="0" hangingPunct="0">
              <a:lnSpc>
                <a:spcPct val="110000"/>
              </a:lnSpc>
              <a:buClr>
                <a:schemeClr val="tx1"/>
              </a:buClr>
              <a:buSzPct val="60000"/>
              <a:buFont typeface="Wingdings" pitchFamily="2" charset="2"/>
              <a:buChar char="l"/>
              <a:defRPr/>
            </a:pPr>
            <a:r>
              <a:rPr lang="zh-CN" altLang="en-US" sz="2400" b="1" dirty="0">
                <a:effectLst>
                  <a:outerShdw blurRad="38100" dist="38100" dir="2700000" algn="tl">
                    <a:srgbClr val="C0C0C0"/>
                  </a:outerShdw>
                </a:effectLst>
                <a:latin typeface="黑体" pitchFamily="2" charset="-122"/>
                <a:ea typeface="黑体" pitchFamily="2" charset="-122"/>
                <a:cs typeface="Arial" pitchFamily="34" charset="0"/>
              </a:rPr>
              <a:t>国际电工委员会（</a:t>
            </a:r>
            <a:r>
              <a:rPr lang="en-US" altLang="zh-CN" sz="2400" b="1" dirty="0">
                <a:effectLst>
                  <a:outerShdw blurRad="38100" dist="38100" dir="2700000" algn="tl">
                    <a:srgbClr val="C0C0C0"/>
                  </a:outerShdw>
                </a:effectLst>
                <a:latin typeface="黑体" pitchFamily="2" charset="-122"/>
                <a:ea typeface="黑体" pitchFamily="2" charset="-122"/>
                <a:cs typeface="Arial" pitchFamily="34" charset="0"/>
              </a:rPr>
              <a:t>IEC</a:t>
            </a:r>
            <a:r>
              <a:rPr lang="zh-CN" altLang="en-US" sz="2400" b="1" dirty="0">
                <a:effectLst>
                  <a:outerShdw blurRad="38100" dist="38100" dir="2700000" algn="tl">
                    <a:srgbClr val="C0C0C0"/>
                  </a:outerShdw>
                </a:effectLst>
                <a:latin typeface="黑体" pitchFamily="2" charset="-122"/>
                <a:ea typeface="黑体" pitchFamily="2" charset="-122"/>
                <a:cs typeface="Arial" pitchFamily="34" charset="0"/>
              </a:rPr>
              <a:t>）</a:t>
            </a:r>
            <a:r>
              <a:rPr lang="en-US" altLang="zh-CN" sz="2400" b="1" dirty="0">
                <a:effectLst>
                  <a:outerShdw blurRad="38100" dist="38100" dir="2700000" algn="tl">
                    <a:srgbClr val="C0C0C0"/>
                  </a:outerShdw>
                </a:effectLst>
                <a:latin typeface="黑体" pitchFamily="2" charset="-122"/>
                <a:ea typeface="黑体" pitchFamily="2" charset="-122"/>
                <a:cs typeface="Arial" pitchFamily="34" charset="0"/>
              </a:rPr>
              <a:t>4</a:t>
            </a:r>
            <a:r>
              <a:rPr lang="zh-CN" altLang="en-US" sz="2400" b="1" dirty="0">
                <a:effectLst>
                  <a:outerShdw blurRad="38100" dist="38100" dir="2700000" algn="tl">
                    <a:srgbClr val="C0C0C0"/>
                  </a:outerShdw>
                </a:effectLst>
                <a:latin typeface="黑体" pitchFamily="2" charset="-122"/>
                <a:ea typeface="黑体" pitchFamily="2" charset="-122"/>
                <a:cs typeface="Arial" pitchFamily="34" charset="0"/>
              </a:rPr>
              <a:t>个专委会秘书处设在中国国家电网公司</a:t>
            </a:r>
          </a:p>
        </p:txBody>
      </p:sp>
      <p:sp>
        <p:nvSpPr>
          <p:cNvPr id="5" name="标题 5"/>
          <p:cNvSpPr txBox="1">
            <a:spLocks/>
          </p:cNvSpPr>
          <p:nvPr/>
        </p:nvSpPr>
        <p:spPr bwMode="auto">
          <a:xfrm>
            <a:off x="136640" y="394713"/>
            <a:ext cx="551946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dirty="0" smtClean="0">
                <a:sym typeface="Arial" panose="020B0604020202020204" pitchFamily="34" charset="0"/>
              </a:rPr>
              <a:t>三、</a:t>
            </a:r>
            <a:r>
              <a:rPr lang="zh-CN" altLang="en-US" sz="3200" dirty="0">
                <a:solidFill>
                  <a:schemeClr val="tx1"/>
                </a:solidFill>
              </a:rPr>
              <a:t>能源互联网重点研究</a:t>
            </a:r>
            <a:r>
              <a:rPr lang="zh-CN" altLang="en-US" sz="3200" dirty="0" smtClean="0">
                <a:solidFill>
                  <a:schemeClr val="tx1"/>
                </a:solidFill>
              </a:rPr>
              <a:t>方向</a:t>
            </a:r>
            <a:endParaRPr lang="zh-CN" altLang="en-US" sz="3200" dirty="0">
              <a:solidFill>
                <a:schemeClr val="tx1"/>
              </a:solidFill>
            </a:endParaRPr>
          </a:p>
        </p:txBody>
      </p:sp>
      <p:sp>
        <p:nvSpPr>
          <p:cNvPr id="6" name="矩形 5"/>
          <p:cNvSpPr/>
          <p:nvPr/>
        </p:nvSpPr>
        <p:spPr>
          <a:xfrm>
            <a:off x="5776119" y="4001633"/>
            <a:ext cx="3375150" cy="2031325"/>
          </a:xfrm>
          <a:prstGeom prst="rect">
            <a:avLst/>
          </a:prstGeom>
        </p:spPr>
        <p:txBody>
          <a:bodyPr wrap="square">
            <a:spAutoFit/>
          </a:bodyPr>
          <a:lstStyle/>
          <a:p>
            <a:pPr marL="342900">
              <a:lnSpc>
                <a:spcPct val="150000"/>
              </a:lnSpc>
              <a:buNone/>
            </a:pPr>
            <a:r>
              <a:rPr lang="zh-CN" altLang="en-US" sz="1400" dirty="0" smtClean="0">
                <a:ea typeface="微软雅黑" pitchFamily="34" charset="-122"/>
                <a:cs typeface="Times New Roman" pitchFamily="18" charset="0"/>
              </a:rPr>
              <a:t>牵头编写</a:t>
            </a:r>
            <a:r>
              <a:rPr lang="en-US" altLang="zh-CN" sz="1400" dirty="0" smtClean="0">
                <a:latin typeface="Times New Roman" pitchFamily="18" charset="0"/>
                <a:ea typeface="微软雅黑" pitchFamily="34" charset="-122"/>
                <a:cs typeface="Times New Roman" pitchFamily="18" charset="0"/>
              </a:rPr>
              <a:t>IEC/TC82</a:t>
            </a:r>
            <a:r>
              <a:rPr lang="zh-CN" altLang="zh-CN" sz="1400" dirty="0">
                <a:latin typeface="Times New Roman" pitchFamily="18" charset="0"/>
                <a:ea typeface="微软雅黑" pitchFamily="34" charset="-122"/>
                <a:cs typeface="Times New Roman" pitchFamily="18" charset="0"/>
              </a:rPr>
              <a:t>提出的中国首个光伏系统</a:t>
            </a:r>
            <a:r>
              <a:rPr lang="zh-CN" altLang="zh-CN" sz="1400" dirty="0" smtClean="0">
                <a:latin typeface="Times New Roman" pitchFamily="18" charset="0"/>
                <a:ea typeface="微软雅黑" pitchFamily="34" charset="-122"/>
                <a:cs typeface="Times New Roman" pitchFamily="18" charset="0"/>
              </a:rPr>
              <a:t>领域标准</a:t>
            </a:r>
            <a:r>
              <a:rPr lang="en-US" altLang="zh-CN" sz="1400" dirty="0">
                <a:solidFill>
                  <a:srgbClr val="FF0000"/>
                </a:solidFill>
                <a:ea typeface="微软雅黑" pitchFamily="34" charset="-122"/>
                <a:cs typeface="Times New Roman" pitchFamily="18" charset="0"/>
              </a:rPr>
              <a:t>IEC/TS 62910 Ed.1 </a:t>
            </a:r>
            <a:r>
              <a:rPr lang="zh-CN" altLang="zh-CN" sz="1400" dirty="0" smtClean="0">
                <a:latin typeface="Times New Roman" pitchFamily="18" charset="0"/>
                <a:ea typeface="微软雅黑" pitchFamily="34" charset="-122"/>
                <a:cs typeface="Times New Roman" pitchFamily="18" charset="0"/>
              </a:rPr>
              <a:t>《并网光伏逆变器低电压穿越测试规程</a:t>
            </a:r>
            <a:r>
              <a:rPr lang="en-US" altLang="zh-CN" sz="1400" dirty="0" smtClean="0">
                <a:latin typeface="Times New Roman" pitchFamily="18" charset="0"/>
                <a:ea typeface="微软雅黑" pitchFamily="34" charset="-122"/>
                <a:cs typeface="Times New Roman" pitchFamily="18" charset="0"/>
              </a:rPr>
              <a:t>》</a:t>
            </a:r>
            <a:r>
              <a:rPr lang="zh-CN" altLang="en-US" sz="1400" dirty="0" smtClean="0">
                <a:latin typeface="Times New Roman" pitchFamily="18" charset="0"/>
                <a:ea typeface="微软雅黑" pitchFamily="34" charset="-122"/>
                <a:cs typeface="Times New Roman" pitchFamily="18" charset="0"/>
              </a:rPr>
              <a:t>，</a:t>
            </a:r>
            <a:r>
              <a:rPr lang="zh-CN" altLang="zh-CN" sz="1400" dirty="0" smtClean="0">
                <a:latin typeface="Times New Roman" pitchFamily="18" charset="0"/>
                <a:ea typeface="微软雅黑" pitchFamily="34" charset="-122"/>
                <a:cs typeface="Times New Roman" pitchFamily="18" charset="0"/>
              </a:rPr>
              <a:t>该项标准是</a:t>
            </a:r>
            <a:r>
              <a:rPr lang="zh-CN" altLang="en-US" sz="1400" dirty="0" smtClean="0">
                <a:latin typeface="Times New Roman" pitchFamily="18" charset="0"/>
                <a:ea typeface="微软雅黑" pitchFamily="34" charset="-122"/>
                <a:cs typeface="Times New Roman" pitchFamily="18" charset="0"/>
              </a:rPr>
              <a:t>我国</a:t>
            </a:r>
            <a:r>
              <a:rPr lang="zh-CN" altLang="zh-CN" sz="1400" dirty="0" smtClean="0">
                <a:latin typeface="Times New Roman" pitchFamily="18" charset="0"/>
                <a:ea typeface="微软雅黑" pitchFamily="34" charset="-122"/>
                <a:cs typeface="Times New Roman" pitchFamily="18" charset="0"/>
              </a:rPr>
              <a:t>在</a:t>
            </a:r>
            <a:r>
              <a:rPr lang="zh-CN" altLang="zh-CN" sz="1400" dirty="0">
                <a:latin typeface="Times New Roman" pitchFamily="18" charset="0"/>
                <a:ea typeface="微软雅黑" pitchFamily="34" charset="-122"/>
                <a:cs typeface="Times New Roman" pitchFamily="18" charset="0"/>
              </a:rPr>
              <a:t>光</a:t>
            </a:r>
            <a:r>
              <a:rPr lang="zh-CN" altLang="zh-CN" sz="1400" dirty="0" smtClean="0">
                <a:latin typeface="Times New Roman" pitchFamily="18" charset="0"/>
                <a:ea typeface="微软雅黑" pitchFamily="34" charset="-122"/>
                <a:cs typeface="Times New Roman" pitchFamily="18" charset="0"/>
              </a:rPr>
              <a:t>伏</a:t>
            </a:r>
            <a:r>
              <a:rPr lang="zh-CN" altLang="en-US" sz="1400" dirty="0" smtClean="0">
                <a:latin typeface="Times New Roman" pitchFamily="18" charset="0"/>
                <a:ea typeface="微软雅黑" pitchFamily="34" charset="-122"/>
                <a:cs typeface="Times New Roman" pitchFamily="18" charset="0"/>
              </a:rPr>
              <a:t>并网</a:t>
            </a:r>
            <a:r>
              <a:rPr lang="zh-CN" altLang="zh-CN" sz="1400" dirty="0" smtClean="0">
                <a:latin typeface="Times New Roman" pitchFamily="18" charset="0"/>
                <a:ea typeface="微软雅黑" pitchFamily="34" charset="-122"/>
                <a:cs typeface="Times New Roman" pitchFamily="18" charset="0"/>
              </a:rPr>
              <a:t>领域</a:t>
            </a:r>
            <a:r>
              <a:rPr lang="zh-CN" altLang="zh-CN" sz="1400" dirty="0">
                <a:latin typeface="Times New Roman" pitchFamily="18" charset="0"/>
                <a:ea typeface="微软雅黑" pitchFamily="34" charset="-122"/>
                <a:cs typeface="Times New Roman" pitchFamily="18" charset="0"/>
              </a:rPr>
              <a:t>的</a:t>
            </a:r>
            <a:r>
              <a:rPr lang="zh-CN" altLang="zh-CN" sz="1400" dirty="0">
                <a:solidFill>
                  <a:srgbClr val="FF0000"/>
                </a:solidFill>
                <a:latin typeface="Times New Roman" pitchFamily="18" charset="0"/>
                <a:ea typeface="微软雅黑" pitchFamily="34" charset="-122"/>
                <a:cs typeface="Times New Roman" pitchFamily="18" charset="0"/>
              </a:rPr>
              <a:t>首个</a:t>
            </a:r>
            <a:r>
              <a:rPr lang="en-US" altLang="zh-CN" sz="1400" dirty="0">
                <a:solidFill>
                  <a:srgbClr val="FF0000"/>
                </a:solidFill>
                <a:latin typeface="Times New Roman" pitchFamily="18" charset="0"/>
                <a:ea typeface="微软雅黑" pitchFamily="34" charset="-122"/>
                <a:cs typeface="Times New Roman" pitchFamily="18" charset="0"/>
              </a:rPr>
              <a:t>IEC</a:t>
            </a:r>
            <a:r>
              <a:rPr lang="zh-CN" altLang="zh-CN" sz="1400" dirty="0">
                <a:solidFill>
                  <a:srgbClr val="FF0000"/>
                </a:solidFill>
                <a:latin typeface="Times New Roman" pitchFamily="18" charset="0"/>
                <a:ea typeface="微软雅黑" pitchFamily="34" charset="-122"/>
                <a:cs typeface="Times New Roman" pitchFamily="18" charset="0"/>
              </a:rPr>
              <a:t>标准立项</a:t>
            </a:r>
            <a:r>
              <a:rPr lang="zh-CN" altLang="en-US" sz="1400" dirty="0" smtClean="0">
                <a:latin typeface="Times New Roman" pitchFamily="18" charset="0"/>
                <a:ea typeface="微软雅黑" pitchFamily="34" charset="-122"/>
                <a:cs typeface="Times New Roman" pitchFamily="18" charset="0"/>
              </a:rPr>
              <a:t>。</a:t>
            </a:r>
            <a:endParaRPr lang="en-US" altLang="zh-CN" sz="1400" dirty="0" smtClean="0">
              <a:latin typeface="Times New Roman" pitchFamily="18" charset="0"/>
              <a:ea typeface="微软雅黑" pitchFamily="34" charset="-122"/>
              <a:cs typeface="Times New Roman" pitchFamily="18" charset="0"/>
            </a:endParaRPr>
          </a:p>
          <a:p>
            <a:pPr marL="342900">
              <a:lnSpc>
                <a:spcPct val="150000"/>
              </a:lnSpc>
              <a:buNone/>
            </a:pPr>
            <a:r>
              <a:rPr lang="zh-CN" altLang="en-US" sz="1400" dirty="0" smtClean="0">
                <a:ea typeface="微软雅黑" pitchFamily="34" charset="-122"/>
                <a:cs typeface="Times New Roman" pitchFamily="18" charset="0"/>
              </a:rPr>
              <a:t>参与</a:t>
            </a:r>
            <a:r>
              <a:rPr lang="en-US" altLang="zh-CN" sz="1400" dirty="0" smtClean="0">
                <a:ea typeface="微软雅黑" pitchFamily="34" charset="-122"/>
                <a:cs typeface="Times New Roman" pitchFamily="18" charset="0"/>
              </a:rPr>
              <a:t>IEC/TC8217</a:t>
            </a:r>
            <a:r>
              <a:rPr lang="zh-CN" altLang="en-US" sz="1400" dirty="0" smtClean="0">
                <a:ea typeface="微软雅黑" pitchFamily="34" charset="-122"/>
                <a:cs typeface="Times New Roman" pitchFamily="18" charset="0"/>
              </a:rPr>
              <a:t>项标准修订。</a:t>
            </a:r>
            <a:endParaRPr lang="zh-CN" altLang="en-US" sz="1400" dirty="0">
              <a:latin typeface="Times New Roman" pitchFamily="18" charset="0"/>
              <a:ea typeface="微软雅黑" pitchFamily="34" charset="-122"/>
              <a:cs typeface="Times New Roman" pitchFamily="18" charset="0"/>
            </a:endParaRPr>
          </a:p>
        </p:txBody>
      </p:sp>
      <p:sp>
        <p:nvSpPr>
          <p:cNvPr id="7" name="圆角矩形 6"/>
          <p:cNvSpPr/>
          <p:nvPr/>
        </p:nvSpPr>
        <p:spPr bwMode="auto">
          <a:xfrm>
            <a:off x="6055371" y="3832550"/>
            <a:ext cx="3024336" cy="2338908"/>
          </a:xfrm>
          <a:prstGeom prst="roundRect">
            <a:avLst/>
          </a:prstGeom>
          <a:noFill/>
          <a:ln w="19050"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20000"/>
              </a:lnSpc>
              <a:spcBef>
                <a:spcPct val="20000"/>
              </a:spcBef>
              <a:spcAft>
                <a:spcPct val="0"/>
              </a:spcAft>
              <a:buClr>
                <a:srgbClr val="000099"/>
              </a:buClr>
              <a:buSzTx/>
              <a:buFont typeface="Wingdings" pitchFamily="2" charset="2"/>
              <a:buChar char="p"/>
              <a:tabLst/>
            </a:pPr>
            <a:endParaRPr kumimoji="0" lang="zh-CN" altLang="en-US" sz="2400" b="0" i="0" u="none" strike="noStrike" cap="none" normalizeH="0" baseline="0" smtClean="0">
              <a:ln>
                <a:noFill/>
              </a:ln>
              <a:solidFill>
                <a:schemeClr val="tx1"/>
              </a:solidFill>
              <a:effectLst/>
              <a:latin typeface="黑体" pitchFamily="2" charset="-122"/>
              <a:ea typeface="黑体" pitchFamily="2" charset="-122"/>
            </a:endParaRPr>
          </a:p>
        </p:txBody>
      </p:sp>
      <p:graphicFrame>
        <p:nvGraphicFramePr>
          <p:cNvPr id="8" name="表格 7"/>
          <p:cNvGraphicFramePr>
            <a:graphicFrameLocks noGrp="1"/>
          </p:cNvGraphicFramePr>
          <p:nvPr>
            <p:extLst>
              <p:ext uri="{D42A27DB-BD31-4B8C-83A1-F6EECF244321}">
                <p14:modId xmlns:p14="http://schemas.microsoft.com/office/powerpoint/2010/main" xmlns="" val="911966768"/>
              </p:ext>
            </p:extLst>
          </p:nvPr>
        </p:nvGraphicFramePr>
        <p:xfrm>
          <a:off x="399904" y="3894192"/>
          <a:ext cx="5511108" cy="2204388"/>
        </p:xfrm>
        <a:graphic>
          <a:graphicData uri="http://schemas.openxmlformats.org/drawingml/2006/table">
            <a:tbl>
              <a:tblPr/>
              <a:tblGrid>
                <a:gridCol w="418251"/>
                <a:gridCol w="1057972"/>
                <a:gridCol w="4034885"/>
              </a:tblGrid>
              <a:tr h="296760">
                <a:tc>
                  <a:txBody>
                    <a:bodyPr/>
                    <a:lstStyle/>
                    <a:p>
                      <a:pPr algn="ctr">
                        <a:lnSpc>
                          <a:spcPct val="130000"/>
                        </a:lnSpc>
                        <a:spcAft>
                          <a:spcPts val="0"/>
                        </a:spcAft>
                      </a:pPr>
                      <a:r>
                        <a:rPr lang="zh-CN" sz="1200" b="1" kern="100" dirty="0">
                          <a:latin typeface="Times New Roman"/>
                          <a:ea typeface="宋体"/>
                          <a:cs typeface="Times New Roman"/>
                        </a:rPr>
                        <a:t>序号</a:t>
                      </a:r>
                      <a:endParaRPr lang="zh-CN" sz="1200" kern="100" dirty="0">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200" b="1" kern="100" dirty="0" smtClean="0">
                          <a:latin typeface="Times New Roman"/>
                          <a:ea typeface="宋体"/>
                          <a:cs typeface="Times New Roman"/>
                        </a:rPr>
                        <a:t>标准</a:t>
                      </a:r>
                      <a:r>
                        <a:rPr lang="zh-CN" altLang="en-US" sz="1200" b="1" kern="100" dirty="0" smtClean="0">
                          <a:latin typeface="Times New Roman"/>
                          <a:ea typeface="宋体"/>
                          <a:cs typeface="Times New Roman"/>
                        </a:rPr>
                        <a:t>号</a:t>
                      </a:r>
                      <a:endParaRPr lang="zh-CN" sz="1200" kern="100" dirty="0">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30000"/>
                        </a:lnSpc>
                        <a:spcAft>
                          <a:spcPts val="0"/>
                        </a:spcAft>
                      </a:pPr>
                      <a:r>
                        <a:rPr lang="zh-CN" altLang="en-US" sz="1200" b="1" kern="100" dirty="0" smtClean="0">
                          <a:solidFill>
                            <a:schemeClr val="tx1"/>
                          </a:solidFill>
                          <a:latin typeface="Times New Roman"/>
                          <a:ea typeface="宋体"/>
                          <a:cs typeface="Times New Roman"/>
                        </a:rPr>
                        <a:t>标准名称</a:t>
                      </a:r>
                      <a:endParaRPr lang="zh-CN" sz="1200" b="1" kern="100" dirty="0">
                        <a:solidFill>
                          <a:schemeClr val="tx1"/>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60">
                <a:tc>
                  <a:txBody>
                    <a:bodyPr/>
                    <a:lstStyle/>
                    <a:p>
                      <a:pPr algn="ctr">
                        <a:lnSpc>
                          <a:spcPct val="130000"/>
                        </a:lnSpc>
                        <a:spcAft>
                          <a:spcPts val="0"/>
                        </a:spcAft>
                      </a:pPr>
                      <a:r>
                        <a:rPr lang="en-US" sz="1200" kern="100" dirty="0">
                          <a:latin typeface="宋体"/>
                          <a:ea typeface="宋体"/>
                          <a:cs typeface="Times New Roman"/>
                        </a:rPr>
                        <a:t>1</a:t>
                      </a:r>
                      <a:endParaRPr lang="zh-CN" sz="1200" kern="100" dirty="0">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200" kern="100" dirty="0" smtClean="0">
                          <a:solidFill>
                            <a:srgbClr val="000000"/>
                          </a:solidFill>
                          <a:latin typeface="Times New Roman"/>
                          <a:ea typeface="宋体"/>
                          <a:cs typeface="Times New Roman"/>
                        </a:rPr>
                        <a:t>IEC 61724 Ed. 2.0 </a:t>
                      </a:r>
                      <a:endParaRPr lang="en-US" altLang="zh-CN" sz="1200" kern="100" dirty="0">
                        <a:solidFill>
                          <a:srgbClr val="000000"/>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altLang="zh-CN" sz="1200" kern="100" dirty="0" smtClean="0">
                          <a:solidFill>
                            <a:srgbClr val="000000"/>
                          </a:solidFill>
                          <a:latin typeface="Times New Roman"/>
                          <a:ea typeface="宋体"/>
                          <a:cs typeface="Times New Roman"/>
                        </a:rPr>
                        <a:t>Photovoltaic system performance monitoring - Guidelines for measurement, data exchange and analysis </a:t>
                      </a:r>
                      <a:endParaRPr lang="zh-CN" sz="1200" kern="100" dirty="0">
                        <a:solidFill>
                          <a:srgbClr val="000000"/>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60">
                <a:tc>
                  <a:txBody>
                    <a:bodyPr/>
                    <a:lstStyle/>
                    <a:p>
                      <a:pPr algn="ctr">
                        <a:lnSpc>
                          <a:spcPct val="130000"/>
                        </a:lnSpc>
                        <a:spcAft>
                          <a:spcPts val="0"/>
                        </a:spcAft>
                      </a:pPr>
                      <a:r>
                        <a:rPr lang="en-US" sz="1200" kern="100">
                          <a:latin typeface="宋体"/>
                          <a:ea typeface="宋体"/>
                          <a:cs typeface="Times New Roman"/>
                        </a:rPr>
                        <a:t>2</a:t>
                      </a:r>
                      <a:endParaRPr lang="zh-CN" sz="1200" kern="100">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200" kern="100" dirty="0" smtClean="0">
                          <a:solidFill>
                            <a:srgbClr val="000000"/>
                          </a:solidFill>
                          <a:latin typeface="Times New Roman"/>
                          <a:ea typeface="宋体"/>
                          <a:cs typeface="Times New Roman"/>
                        </a:rPr>
                        <a:t>IEC61727 </a:t>
                      </a:r>
                      <a:endParaRPr lang="en-US" altLang="zh-CN" sz="1200" kern="100" dirty="0">
                        <a:solidFill>
                          <a:srgbClr val="000000"/>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200" kern="100" dirty="0" smtClean="0">
                          <a:solidFill>
                            <a:srgbClr val="000000"/>
                          </a:solidFill>
                          <a:latin typeface="Times New Roman"/>
                          <a:ea typeface="宋体"/>
                          <a:cs typeface="Times New Roman"/>
                        </a:rPr>
                        <a:t>Photovoltaic (PV) Systems – Characteristics of the Utility Interface </a:t>
                      </a:r>
                      <a:endParaRPr lang="en-US" altLang="zh-CN" sz="1200" kern="100" dirty="0">
                        <a:solidFill>
                          <a:srgbClr val="000000"/>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60">
                <a:tc>
                  <a:txBody>
                    <a:bodyPr/>
                    <a:lstStyle/>
                    <a:p>
                      <a:pPr algn="ctr">
                        <a:lnSpc>
                          <a:spcPct val="130000"/>
                        </a:lnSpc>
                        <a:spcAft>
                          <a:spcPts val="0"/>
                        </a:spcAft>
                      </a:pPr>
                      <a:r>
                        <a:rPr lang="en-US" sz="1200" kern="100">
                          <a:latin typeface="宋体"/>
                          <a:ea typeface="宋体"/>
                          <a:cs typeface="Times New Roman"/>
                        </a:rPr>
                        <a:t>3</a:t>
                      </a:r>
                      <a:endParaRPr lang="zh-CN" sz="1200" kern="100">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200" kern="100" dirty="0" smtClean="0">
                          <a:solidFill>
                            <a:srgbClr val="000000"/>
                          </a:solidFill>
                          <a:latin typeface="Times New Roman"/>
                          <a:ea typeface="宋体"/>
                          <a:cs typeface="Times New Roman"/>
                        </a:rPr>
                        <a:t>IEC61829 </a:t>
                      </a:r>
                      <a:endParaRPr lang="en-US" altLang="zh-CN" sz="1200" kern="100" dirty="0">
                        <a:solidFill>
                          <a:srgbClr val="000000"/>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200" kern="100" dirty="0" smtClean="0">
                          <a:solidFill>
                            <a:srgbClr val="000000"/>
                          </a:solidFill>
                          <a:latin typeface="Times New Roman"/>
                          <a:ea typeface="宋体"/>
                          <a:cs typeface="Times New Roman"/>
                        </a:rPr>
                        <a:t>Crystalline Silicon Photovoltaic (PV) Array – On-site Measurement of I-V Characteristics </a:t>
                      </a:r>
                      <a:endParaRPr lang="en-US" altLang="zh-CN" sz="1200" kern="100" dirty="0">
                        <a:solidFill>
                          <a:srgbClr val="000000"/>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60">
                <a:tc>
                  <a:txBody>
                    <a:bodyPr/>
                    <a:lstStyle/>
                    <a:p>
                      <a:pPr algn="ctr">
                        <a:lnSpc>
                          <a:spcPct val="130000"/>
                        </a:lnSpc>
                        <a:spcAft>
                          <a:spcPts val="0"/>
                        </a:spcAft>
                      </a:pPr>
                      <a:r>
                        <a:rPr lang="en-US" sz="1200" kern="100">
                          <a:latin typeface="宋体"/>
                          <a:ea typeface="宋体"/>
                          <a:cs typeface="Times New Roman"/>
                        </a:rPr>
                        <a:t>4</a:t>
                      </a:r>
                      <a:endParaRPr lang="zh-CN" sz="1200" kern="100">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200" kern="100" dirty="0" smtClean="0">
                          <a:solidFill>
                            <a:srgbClr val="000000"/>
                          </a:solidFill>
                          <a:latin typeface="Times New Roman"/>
                          <a:ea typeface="宋体"/>
                          <a:cs typeface="Times New Roman"/>
                        </a:rPr>
                        <a:t>IEC 62446 </a:t>
                      </a:r>
                      <a:endParaRPr lang="en-US" altLang="zh-CN" sz="1200" kern="100" dirty="0">
                        <a:solidFill>
                          <a:srgbClr val="000000"/>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200" kern="100" dirty="0" smtClean="0">
                          <a:solidFill>
                            <a:srgbClr val="000000"/>
                          </a:solidFill>
                          <a:latin typeface="Times New Roman"/>
                          <a:ea typeface="宋体"/>
                          <a:cs typeface="Times New Roman"/>
                        </a:rPr>
                        <a:t>Grid Connected PV Systems – Minimum Requirements for System Documentation, Commissioning Tests, and Inspection </a:t>
                      </a:r>
                      <a:endParaRPr lang="en-US" altLang="zh-CN" sz="1200" kern="100" dirty="0">
                        <a:solidFill>
                          <a:srgbClr val="000000"/>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60">
                <a:tc>
                  <a:txBody>
                    <a:bodyPr/>
                    <a:lstStyle/>
                    <a:p>
                      <a:pPr algn="ctr">
                        <a:lnSpc>
                          <a:spcPct val="130000"/>
                        </a:lnSpc>
                        <a:spcAft>
                          <a:spcPts val="0"/>
                        </a:spcAft>
                      </a:pPr>
                      <a:endParaRPr lang="zh-CN" sz="1200" kern="100" dirty="0">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200" kern="100" dirty="0" smtClean="0">
                          <a:solidFill>
                            <a:srgbClr val="000000"/>
                          </a:solidFill>
                          <a:latin typeface="Times New Roman"/>
                          <a:ea typeface="宋体"/>
                          <a:cs typeface="Times New Roman"/>
                        </a:rPr>
                        <a:t>……</a:t>
                      </a:r>
                      <a:endParaRPr lang="en-US" altLang="zh-CN" sz="1200" kern="100" dirty="0">
                        <a:solidFill>
                          <a:srgbClr val="000000"/>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200" kern="100" dirty="0" smtClean="0">
                          <a:solidFill>
                            <a:srgbClr val="000000"/>
                          </a:solidFill>
                          <a:latin typeface="Times New Roman"/>
                          <a:ea typeface="宋体"/>
                          <a:cs typeface="Times New Roman"/>
                        </a:rPr>
                        <a:t>……</a:t>
                      </a:r>
                      <a:endParaRPr lang="en-US" altLang="zh-CN" sz="1200" kern="100" dirty="0">
                        <a:solidFill>
                          <a:srgbClr val="000000"/>
                        </a:solidFill>
                        <a:latin typeface="Times New Roman"/>
                        <a:ea typeface="宋体"/>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399904" y="1073340"/>
            <a:ext cx="2659702" cy="498598"/>
          </a:xfrm>
          <a:prstGeom prst="rect">
            <a:avLst/>
          </a:prstGeom>
        </p:spPr>
        <p:txBody>
          <a:bodyPr wrap="none">
            <a:spAutoFit/>
          </a:bodyPr>
          <a:lstStyle/>
          <a:p>
            <a:pPr eaLnBrk="0" hangingPunct="0">
              <a:lnSpc>
                <a:spcPct val="110000"/>
              </a:lnSpc>
              <a:buClr>
                <a:schemeClr val="tx1"/>
              </a:buClr>
              <a:buSzPct val="60000"/>
              <a:buFont typeface="Wingdings" pitchFamily="2" charset="2"/>
              <a:buNone/>
              <a:defRPr/>
            </a:pPr>
            <a:r>
              <a:rPr lang="zh-CN" altLang="en-US" sz="2400" b="1" dirty="0" smtClean="0">
                <a:solidFill>
                  <a:srgbClr val="FF3300"/>
                </a:solidFill>
                <a:effectLst>
                  <a:outerShdw blurRad="38100" dist="38100" dir="2700000" algn="tl">
                    <a:srgbClr val="C0C0C0"/>
                  </a:outerShdw>
                </a:effectLst>
                <a:ea typeface="黑体" pitchFamily="2" charset="-122"/>
                <a:cs typeface="Arial" pitchFamily="34" charset="0"/>
              </a:rPr>
              <a:t>完善相关领域标准</a:t>
            </a:r>
            <a:endParaRPr lang="zh-CN" altLang="en-US" sz="2400" b="1" dirty="0">
              <a:solidFill>
                <a:srgbClr val="FF3300"/>
              </a:solidFill>
              <a:effectLst>
                <a:outerShdw blurRad="38100" dist="38100" dir="2700000" algn="tl">
                  <a:srgbClr val="C0C0C0"/>
                </a:outerShdw>
              </a:effectLst>
              <a:ea typeface="黑体" pitchFamily="2" charset="-122"/>
              <a:cs typeface="Arial" pitchFamily="34" charset="0"/>
            </a:endParaRPr>
          </a:p>
        </p:txBody>
      </p:sp>
    </p:spTree>
    <p:extLst>
      <p:ext uri="{BB962C8B-B14F-4D97-AF65-F5344CB8AC3E}">
        <p14:creationId xmlns:p14="http://schemas.microsoft.com/office/powerpoint/2010/main" xmlns="" val="967446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2755900"/>
            <a:ext cx="6914095" cy="417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圆角矩形 9"/>
          <p:cNvSpPr/>
          <p:nvPr/>
        </p:nvSpPr>
        <p:spPr bwMode="auto">
          <a:xfrm>
            <a:off x="107950" y="1557338"/>
            <a:ext cx="8893175" cy="1295400"/>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sp>
        <p:nvSpPr>
          <p:cNvPr id="70666" name="Text Box 10"/>
          <p:cNvSpPr txBox="1">
            <a:spLocks noChangeArrowheads="1"/>
          </p:cNvSpPr>
          <p:nvPr/>
        </p:nvSpPr>
        <p:spPr bwMode="auto">
          <a:xfrm>
            <a:off x="395288" y="1611313"/>
            <a:ext cx="8280400" cy="11445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15000"/>
              </a:lnSpc>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适应风电、太阳能发电、海洋能发电等</a:t>
            </a:r>
            <a:r>
              <a:rPr lang="zh-CN" altLang="en-US" sz="20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间歇式不稳定</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电源</a:t>
            </a:r>
          </a:p>
          <a:p>
            <a:pPr>
              <a:lnSpc>
                <a:spcPct val="115000"/>
              </a:lnSpc>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保障各类</a:t>
            </a:r>
            <a:r>
              <a:rPr lang="zh-CN" altLang="en-US" sz="20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能源</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的友好接入和各种</a:t>
            </a:r>
            <a:r>
              <a:rPr lang="zh-CN" altLang="en-US" sz="20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用能设备</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的即接即用</a:t>
            </a:r>
          </a:p>
          <a:p>
            <a:pPr>
              <a:lnSpc>
                <a:spcPct val="115000"/>
              </a:lnSpc>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与互联网、物联网、智能移动终端等相互融合，满足</a:t>
            </a:r>
            <a:r>
              <a:rPr lang="zh-CN" altLang="en-US" sz="20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用户多样化需求</a:t>
            </a:r>
          </a:p>
        </p:txBody>
      </p:sp>
      <p:sp>
        <p:nvSpPr>
          <p:cNvPr id="70667" name="Rectangle 11"/>
          <p:cNvSpPr>
            <a:spLocks noChangeArrowheads="1"/>
          </p:cNvSpPr>
          <p:nvPr/>
        </p:nvSpPr>
        <p:spPr bwMode="auto">
          <a:xfrm>
            <a:off x="323850" y="1027113"/>
            <a:ext cx="4206601"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400" b="1" dirty="0" smtClean="0">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推动</a:t>
            </a:r>
            <a:r>
              <a:rPr lang="zh-CN" altLang="en-US" sz="2400" b="1" dirty="0">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智能电网在全球广泛应用</a:t>
            </a:r>
          </a:p>
        </p:txBody>
      </p:sp>
      <p:sp>
        <p:nvSpPr>
          <p:cNvPr id="8" name="Rectangle 5"/>
          <p:cNvSpPr>
            <a:spLocks noChangeArrowheads="1"/>
          </p:cNvSpPr>
          <p:nvPr/>
        </p:nvSpPr>
        <p:spPr bwMode="auto">
          <a:xfrm>
            <a:off x="2357438" y="4221163"/>
            <a:ext cx="4000500" cy="641350"/>
          </a:xfrm>
          <a:prstGeom prst="rect">
            <a:avLst/>
          </a:prstGeom>
          <a:noFill/>
          <a:ln w="9525">
            <a:noFill/>
            <a:miter lim="800000"/>
            <a:headEnd/>
            <a:tailEnd/>
          </a:ln>
        </p:spPr>
        <p:txBody>
          <a:bodyPr>
            <a:spAutoFit/>
          </a:bodyPr>
          <a:lstStyle/>
          <a:p>
            <a:pPr algn="ctr">
              <a:defRPr/>
            </a:pPr>
            <a:r>
              <a:rPr lang="zh-CN" altLang="en-US" b="1">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坚强智能电网</a:t>
            </a:r>
          </a:p>
          <a:p>
            <a:pPr algn="ctr">
              <a:defRPr/>
            </a:pPr>
            <a:r>
              <a:rPr lang="en-US" altLang="zh-CN" b="1">
                <a:solidFill>
                  <a:srgbClr val="FF0000"/>
                </a:solidFill>
                <a:effectLst>
                  <a:outerShdw blurRad="38100" dist="38100" dir="2700000" algn="tl">
                    <a:srgbClr val="C0C0C0"/>
                  </a:outerShdw>
                </a:effectLst>
                <a:latin typeface="Arial" pitchFamily="34" charset="0"/>
                <a:cs typeface="Arial" pitchFamily="34" charset="0"/>
              </a:rPr>
              <a:t>Strong and Smart Grid</a:t>
            </a:r>
          </a:p>
        </p:txBody>
      </p:sp>
      <p:sp>
        <p:nvSpPr>
          <p:cNvPr id="9" name="标题 5"/>
          <p:cNvSpPr txBox="1">
            <a:spLocks/>
          </p:cNvSpPr>
          <p:nvPr/>
        </p:nvSpPr>
        <p:spPr bwMode="auto">
          <a:xfrm>
            <a:off x="136640" y="394713"/>
            <a:ext cx="551946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dirty="0" smtClean="0">
                <a:sym typeface="Arial" panose="020B0604020202020204" pitchFamily="34" charset="0"/>
              </a:rPr>
              <a:t>三、</a:t>
            </a:r>
            <a:r>
              <a:rPr lang="zh-CN" altLang="en-US" sz="3200" dirty="0">
                <a:solidFill>
                  <a:schemeClr val="tx1"/>
                </a:solidFill>
              </a:rPr>
              <a:t>能源互联网重点研究</a:t>
            </a:r>
            <a:r>
              <a:rPr lang="zh-CN" altLang="en-US" sz="3200" dirty="0" smtClean="0">
                <a:solidFill>
                  <a:schemeClr val="tx1"/>
                </a:solidFill>
              </a:rPr>
              <a:t>方向</a:t>
            </a:r>
            <a:endParaRPr lang="zh-CN" altLang="en-US" sz="3200" dirty="0">
              <a:solidFill>
                <a:schemeClr val="tx1"/>
              </a:solidFill>
            </a:endParaRPr>
          </a:p>
        </p:txBody>
      </p:sp>
    </p:spTree>
    <p:extLst>
      <p:ext uri="{BB962C8B-B14F-4D97-AF65-F5344CB8AC3E}">
        <p14:creationId xmlns:p14="http://schemas.microsoft.com/office/powerpoint/2010/main" xmlns="" val="3649539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179388" y="1484263"/>
            <a:ext cx="8643937" cy="936625"/>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sp>
        <p:nvSpPr>
          <p:cNvPr id="12" name="Text Box 60"/>
          <p:cNvSpPr txBox="1">
            <a:spLocks noChangeArrowheads="1"/>
          </p:cNvSpPr>
          <p:nvPr/>
        </p:nvSpPr>
        <p:spPr bwMode="gray">
          <a:xfrm>
            <a:off x="323850" y="1484263"/>
            <a:ext cx="8351838" cy="895350"/>
          </a:xfrm>
          <a:prstGeom prst="rect">
            <a:avLst/>
          </a:prstGeom>
          <a:noFill/>
          <a:ln w="9525" algn="ctr">
            <a:noFill/>
            <a:miter lim="800000"/>
            <a:headEnd/>
            <a:tailEnd/>
          </a:ln>
        </p:spPr>
        <p:txBody>
          <a:bodyPr>
            <a:spAutoFit/>
          </a:bodyPr>
          <a:lstStyle/>
          <a:p>
            <a:pPr defTabSz="1008063">
              <a:lnSpc>
                <a:spcPct val="120000"/>
              </a:lnSpc>
              <a:defRPr/>
            </a:pP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建成</a:t>
            </a:r>
            <a:r>
              <a:rPr lang="zh-CN" altLang="en-US" sz="22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世界首个</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集风力发电、太阳能发电、储能系统、智能输电于一体的</a:t>
            </a:r>
            <a:r>
              <a:rPr lang="zh-CN" altLang="en-US" sz="22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风光储输示范工程。</a:t>
            </a:r>
            <a:endParaRPr lang="zh-CN" altLang="en-US" sz="2200" b="1">
              <a:effectLst>
                <a:outerShdw blurRad="38100" dist="38100" dir="2700000" algn="tl">
                  <a:srgbClr val="C0C0C0"/>
                </a:outerShdw>
              </a:effectLst>
              <a:latin typeface="黑体" pitchFamily="2" charset="-122"/>
              <a:ea typeface="黑体" pitchFamily="2" charset="-122"/>
              <a:cs typeface="Arial" pitchFamily="34" charset="0"/>
            </a:endParaRPr>
          </a:p>
        </p:txBody>
      </p:sp>
      <p:pic>
        <p:nvPicPr>
          <p:cNvPr id="24580" name="Picture 12" descr="风光储航拍全景图 (4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147" t="13295" r="5907" b="7722"/>
          <a:stretch>
            <a:fillRect/>
          </a:stretch>
        </p:blipFill>
        <p:spPr bwMode="auto">
          <a:xfrm>
            <a:off x="468313" y="2636838"/>
            <a:ext cx="4756150"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1" name="TextBox 15"/>
          <p:cNvSpPr txBox="1">
            <a:spLocks noChangeArrowheads="1"/>
          </p:cNvSpPr>
          <p:nvPr/>
        </p:nvSpPr>
        <p:spPr bwMode="auto">
          <a:xfrm>
            <a:off x="1670050" y="6188075"/>
            <a:ext cx="2025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latin typeface="黑体" panose="02010609060101010101" pitchFamily="49" charset="-122"/>
                <a:ea typeface="黑体" panose="02010609060101010101" pitchFamily="49" charset="-122"/>
              </a:rPr>
              <a:t>风光储输示范工程</a:t>
            </a:r>
          </a:p>
        </p:txBody>
      </p:sp>
      <p:sp>
        <p:nvSpPr>
          <p:cNvPr id="2" name="圆角矩形 5"/>
          <p:cNvSpPr/>
          <p:nvPr/>
        </p:nvSpPr>
        <p:spPr bwMode="auto">
          <a:xfrm>
            <a:off x="5435600" y="2492772"/>
            <a:ext cx="3168650" cy="2016125"/>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sp>
        <p:nvSpPr>
          <p:cNvPr id="24" name="Text Box 60"/>
          <p:cNvSpPr txBox="1">
            <a:spLocks noChangeArrowheads="1"/>
          </p:cNvSpPr>
          <p:nvPr/>
        </p:nvSpPr>
        <p:spPr bwMode="gray">
          <a:xfrm>
            <a:off x="5580063" y="2492772"/>
            <a:ext cx="2879725" cy="1917700"/>
          </a:xfrm>
          <a:prstGeom prst="rect">
            <a:avLst/>
          </a:prstGeom>
          <a:noFill/>
          <a:ln w="9525" algn="ctr">
            <a:noFill/>
            <a:miter lim="800000"/>
            <a:headEnd/>
            <a:tailEnd/>
          </a:ln>
        </p:spPr>
        <p:txBody>
          <a:bodyPr>
            <a:spAutoFit/>
          </a:bodyPr>
          <a:lstStyle/>
          <a:p>
            <a:pPr eaLnBrk="0" hangingPunct="0">
              <a:lnSpc>
                <a:spcPct val="120000"/>
              </a:lnSpc>
              <a:buClr>
                <a:schemeClr val="tx1"/>
              </a:buClr>
              <a:buSzPct val="60000"/>
              <a:buFont typeface="Wingdings" pitchFamily="2" charset="2"/>
              <a:buNone/>
              <a:defRPr/>
            </a:pPr>
            <a:r>
              <a:rPr lang="zh-CN" altLang="en-US"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一期工程规模：</a:t>
            </a:r>
          </a:p>
          <a:p>
            <a:pPr eaLnBrk="0" hangingPunct="0">
              <a:lnSpc>
                <a:spcPct val="120000"/>
              </a:lnSpc>
              <a:buClr>
                <a:schemeClr val="tx1"/>
              </a:buClr>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风    电：</a:t>
            </a:r>
            <a:r>
              <a:rPr lang="en-US" altLang="zh-CN"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10</a:t>
            </a:r>
            <a:r>
              <a:rPr lang="zh-CN" altLang="en-US"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万</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千瓦</a:t>
            </a:r>
          </a:p>
          <a:p>
            <a:pPr eaLnBrk="0" hangingPunct="0">
              <a:lnSpc>
                <a:spcPct val="120000"/>
              </a:lnSpc>
              <a:buClr>
                <a:schemeClr val="tx1"/>
              </a:buClr>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光伏发电：</a:t>
            </a:r>
            <a:r>
              <a:rPr lang="en-US" altLang="zh-CN"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4</a:t>
            </a:r>
            <a:r>
              <a:rPr lang="zh-CN" altLang="en-US"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万</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千瓦</a:t>
            </a:r>
          </a:p>
          <a:p>
            <a:pPr eaLnBrk="0" hangingPunct="0">
              <a:lnSpc>
                <a:spcPct val="120000"/>
              </a:lnSpc>
              <a:buClr>
                <a:schemeClr val="tx1"/>
              </a:buClr>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储    能：</a:t>
            </a:r>
            <a:r>
              <a:rPr lang="en-US" altLang="zh-CN"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2</a:t>
            </a:r>
            <a:r>
              <a:rPr lang="zh-CN" altLang="en-US"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万</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千瓦</a:t>
            </a:r>
          </a:p>
          <a:p>
            <a:pPr eaLnBrk="0" hangingPunct="0">
              <a:lnSpc>
                <a:spcPct val="120000"/>
              </a:lnSpc>
              <a:buClr>
                <a:schemeClr val="tx1"/>
              </a:buClr>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智能输电：</a:t>
            </a:r>
            <a:r>
              <a:rPr lang="en-US" altLang="zh-CN"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30</a:t>
            </a:r>
            <a:r>
              <a:rPr lang="zh-CN" altLang="en-US"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万</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千瓦</a:t>
            </a:r>
            <a:endParaRPr lang="en-US" altLang="zh-CN" sz="2000" b="1">
              <a:effectLst>
                <a:outerShdw blurRad="38100" dist="38100" dir="2700000" algn="tl">
                  <a:srgbClr val="C0C0C0"/>
                </a:outerShdw>
              </a:effectLst>
              <a:latin typeface="黑体" pitchFamily="2" charset="-122"/>
              <a:ea typeface="黑体" pitchFamily="2" charset="-122"/>
              <a:cs typeface="Arial" pitchFamily="34" charset="0"/>
            </a:endParaRPr>
          </a:p>
        </p:txBody>
      </p:sp>
      <p:sp>
        <p:nvSpPr>
          <p:cNvPr id="3" name="圆角矩形 5"/>
          <p:cNvSpPr/>
          <p:nvPr/>
        </p:nvSpPr>
        <p:spPr bwMode="auto">
          <a:xfrm>
            <a:off x="5508625" y="4653359"/>
            <a:ext cx="3168650" cy="1943100"/>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sp>
        <p:nvSpPr>
          <p:cNvPr id="4" name="Text Box 60"/>
          <p:cNvSpPr txBox="1">
            <a:spLocks noChangeArrowheads="1"/>
          </p:cNvSpPr>
          <p:nvPr/>
        </p:nvSpPr>
        <p:spPr bwMode="gray">
          <a:xfrm>
            <a:off x="5651500" y="4607322"/>
            <a:ext cx="2879725" cy="1917700"/>
          </a:xfrm>
          <a:prstGeom prst="rect">
            <a:avLst/>
          </a:prstGeom>
          <a:noFill/>
          <a:ln w="9525" algn="ctr">
            <a:noFill/>
            <a:miter lim="800000"/>
            <a:headEnd/>
            <a:tailEnd/>
          </a:ln>
        </p:spPr>
        <p:txBody>
          <a:bodyPr>
            <a:spAutoFit/>
          </a:bodyPr>
          <a:lstStyle/>
          <a:p>
            <a:pPr eaLnBrk="0" hangingPunct="0">
              <a:lnSpc>
                <a:spcPct val="120000"/>
              </a:lnSpc>
              <a:buClr>
                <a:schemeClr val="tx1"/>
              </a:buClr>
              <a:buSzPct val="60000"/>
              <a:buFont typeface="Wingdings" pitchFamily="2" charset="2"/>
              <a:buNone/>
              <a:defRPr/>
            </a:pPr>
            <a:r>
              <a:rPr lang="zh-CN" altLang="en-US"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二期工程规模：</a:t>
            </a:r>
          </a:p>
          <a:p>
            <a:pPr eaLnBrk="0" hangingPunct="0">
              <a:lnSpc>
                <a:spcPct val="120000"/>
              </a:lnSpc>
              <a:buClr>
                <a:schemeClr val="tx1"/>
              </a:buClr>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风    电：</a:t>
            </a:r>
            <a:r>
              <a:rPr lang="en-US" altLang="zh-CN"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40</a:t>
            </a:r>
            <a:r>
              <a:rPr lang="zh-CN" altLang="en-US"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万</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千瓦</a:t>
            </a:r>
          </a:p>
          <a:p>
            <a:pPr eaLnBrk="0" hangingPunct="0">
              <a:lnSpc>
                <a:spcPct val="120000"/>
              </a:lnSpc>
              <a:buClr>
                <a:schemeClr val="tx1"/>
              </a:buClr>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光伏发电：</a:t>
            </a:r>
            <a:r>
              <a:rPr lang="en-US" altLang="zh-CN"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6</a:t>
            </a:r>
            <a:r>
              <a:rPr lang="zh-CN" altLang="en-US"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万</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千瓦</a:t>
            </a:r>
          </a:p>
          <a:p>
            <a:pPr eaLnBrk="0" hangingPunct="0">
              <a:lnSpc>
                <a:spcPct val="120000"/>
              </a:lnSpc>
              <a:buClr>
                <a:schemeClr val="tx1"/>
              </a:buClr>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储    能：</a:t>
            </a:r>
            <a:r>
              <a:rPr lang="en-US" altLang="zh-CN"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5</a:t>
            </a:r>
            <a:r>
              <a:rPr lang="zh-CN" altLang="en-US"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万</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千瓦</a:t>
            </a:r>
          </a:p>
          <a:p>
            <a:pPr eaLnBrk="0" hangingPunct="0">
              <a:lnSpc>
                <a:spcPct val="120000"/>
              </a:lnSpc>
              <a:buClr>
                <a:schemeClr val="tx1"/>
              </a:buClr>
              <a:buSzPct val="60000"/>
              <a:buFont typeface="Wingdings" pitchFamily="2" charset="2"/>
              <a:buChar char="l"/>
              <a:defRPr/>
            </a:pP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智能输电：</a:t>
            </a:r>
            <a:r>
              <a:rPr lang="en-US" altLang="zh-CN"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36</a:t>
            </a:r>
            <a:r>
              <a:rPr lang="zh-CN" altLang="en-US" sz="2000" b="1">
                <a:solidFill>
                  <a:srgbClr val="FF3300"/>
                </a:solidFill>
                <a:effectLst>
                  <a:outerShdw blurRad="38100" dist="38100" dir="2700000" algn="tl">
                    <a:srgbClr val="C0C0C0"/>
                  </a:outerShdw>
                </a:effectLst>
                <a:latin typeface="黑体" pitchFamily="2" charset="-122"/>
                <a:ea typeface="黑体" pitchFamily="2" charset="-122"/>
                <a:cs typeface="Arial" pitchFamily="34" charset="0"/>
              </a:rPr>
              <a:t>万</a:t>
            </a:r>
            <a:r>
              <a:rPr lang="zh-CN" altLang="en-US" sz="2000" b="1">
                <a:effectLst>
                  <a:outerShdw blurRad="38100" dist="38100" dir="2700000" algn="tl">
                    <a:srgbClr val="C0C0C0"/>
                  </a:outerShdw>
                </a:effectLst>
                <a:latin typeface="黑体" pitchFamily="2" charset="-122"/>
                <a:ea typeface="黑体" pitchFamily="2" charset="-122"/>
                <a:cs typeface="Arial" pitchFamily="34" charset="0"/>
              </a:rPr>
              <a:t>千瓦</a:t>
            </a:r>
            <a:endParaRPr lang="en-US" altLang="zh-CN" sz="2000" b="1">
              <a:effectLst>
                <a:outerShdw blurRad="38100" dist="38100" dir="2700000" algn="tl">
                  <a:srgbClr val="C0C0C0"/>
                </a:outerShdw>
              </a:effectLst>
              <a:latin typeface="黑体" pitchFamily="2" charset="-122"/>
              <a:ea typeface="黑体" pitchFamily="2" charset="-122"/>
              <a:cs typeface="Arial" pitchFamily="34" charset="0"/>
            </a:endParaRPr>
          </a:p>
        </p:txBody>
      </p:sp>
      <p:sp>
        <p:nvSpPr>
          <p:cNvPr id="24586" name="Text Box 19"/>
          <p:cNvSpPr txBox="1">
            <a:spLocks noChangeArrowheads="1"/>
          </p:cNvSpPr>
          <p:nvPr/>
        </p:nvSpPr>
        <p:spPr bwMode="gray">
          <a:xfrm>
            <a:off x="8470900" y="6488509"/>
            <a:ext cx="692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latin typeface="仿宋_GB2312" pitchFamily="49" charset="-122"/>
                <a:ea typeface="仿宋_GB2312" pitchFamily="49" charset="-122"/>
              </a:rPr>
              <a:t>-20-</a:t>
            </a:r>
          </a:p>
        </p:txBody>
      </p:sp>
      <p:sp>
        <p:nvSpPr>
          <p:cNvPr id="11" name="标题 5"/>
          <p:cNvSpPr txBox="1">
            <a:spLocks/>
          </p:cNvSpPr>
          <p:nvPr/>
        </p:nvSpPr>
        <p:spPr bwMode="auto">
          <a:xfrm>
            <a:off x="136640" y="394713"/>
            <a:ext cx="551946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dirty="0" smtClean="0">
                <a:sym typeface="Arial" panose="020B0604020202020204" pitchFamily="34" charset="0"/>
              </a:rPr>
              <a:t>三、</a:t>
            </a:r>
            <a:r>
              <a:rPr lang="zh-CN" altLang="en-US" sz="3200" dirty="0">
                <a:solidFill>
                  <a:schemeClr val="tx1"/>
                </a:solidFill>
              </a:rPr>
              <a:t>能源互联网重点研究</a:t>
            </a:r>
            <a:r>
              <a:rPr lang="zh-CN" altLang="en-US" sz="3200" dirty="0" smtClean="0">
                <a:solidFill>
                  <a:schemeClr val="tx1"/>
                </a:solidFill>
              </a:rPr>
              <a:t>方向</a:t>
            </a:r>
            <a:endParaRPr lang="zh-CN" altLang="en-US" sz="3200" dirty="0">
              <a:solidFill>
                <a:schemeClr val="tx1"/>
              </a:solidFill>
            </a:endParaRPr>
          </a:p>
        </p:txBody>
      </p:sp>
      <p:sp>
        <p:nvSpPr>
          <p:cNvPr id="13" name="Rectangle 11"/>
          <p:cNvSpPr>
            <a:spLocks noChangeArrowheads="1"/>
          </p:cNvSpPr>
          <p:nvPr/>
        </p:nvSpPr>
        <p:spPr bwMode="auto">
          <a:xfrm>
            <a:off x="323850" y="1027113"/>
            <a:ext cx="3278462"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400" b="1" dirty="0" smtClean="0">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开展能源示范基地建设</a:t>
            </a:r>
            <a:endParaRPr lang="zh-CN" altLang="en-US" sz="2400" b="1" dirty="0">
              <a:solidFill>
                <a:srgbClr val="FF0000"/>
              </a:solidFill>
              <a:effectLst>
                <a:outerShdw blurRad="38100" dist="38100" dir="2700000" algn="tl">
                  <a:srgbClr val="C0C0C0"/>
                </a:outerShdw>
              </a:effectLst>
              <a:latin typeface="Arial" pitchFamily="34" charset="0"/>
              <a:ea typeface="黑体" pitchFamily="2" charset="-122"/>
              <a:cs typeface="Arial" pitchFamily="34" charset="0"/>
            </a:endParaRPr>
          </a:p>
        </p:txBody>
      </p:sp>
    </p:spTree>
    <p:extLst>
      <p:ext uri="{BB962C8B-B14F-4D97-AF65-F5344CB8AC3E}">
        <p14:creationId xmlns:p14="http://schemas.microsoft.com/office/powerpoint/2010/main" xmlns="" val="3482677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图片1"/>
          <p:cNvPicPr>
            <a:picLocks noChangeAspect="1" noChangeArrowheads="1"/>
          </p:cNvPicPr>
          <p:nvPr/>
        </p:nvPicPr>
        <p:blipFill>
          <a:blip r:embed="rId2" cstate="print">
            <a:extLst>
              <a:ext uri="{28A0092B-C50C-407E-A947-70E740481C1C}">
                <a14:useLocalDpi xmlns:a14="http://schemas.microsoft.com/office/drawing/2010/main" xmlns="" val="0"/>
              </a:ext>
            </a:extLst>
          </a:blip>
          <a:srcRect l="55653" t="31921" b="10504"/>
          <a:stretch>
            <a:fillRect/>
          </a:stretch>
        </p:blipFill>
        <p:spPr bwMode="auto">
          <a:xfrm>
            <a:off x="5031109" y="3012558"/>
            <a:ext cx="3962400" cy="367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2819" name="Text Box 3"/>
          <p:cNvSpPr txBox="1">
            <a:spLocks noChangeArrowheads="1"/>
          </p:cNvSpPr>
          <p:nvPr/>
        </p:nvSpPr>
        <p:spPr bwMode="auto">
          <a:xfrm>
            <a:off x="1331913" y="4916488"/>
            <a:ext cx="1152525" cy="396875"/>
          </a:xfrm>
          <a:prstGeom prst="rect">
            <a:avLst/>
          </a:prstGeom>
          <a:solidFill>
            <a:srgbClr val="008080"/>
          </a:solidFill>
          <a:ln w="9525">
            <a:noFill/>
            <a:miter lim="800000"/>
            <a:headEnd/>
            <a:tailEnd/>
          </a:ln>
          <a:effectLst>
            <a:outerShdw dist="17961" dir="2700000" algn="ctr" rotWithShape="0">
              <a:srgbClr val="008080">
                <a:gamma/>
                <a:shade val="60000"/>
                <a:invGamma/>
              </a:srgbClr>
            </a:outerShdw>
          </a:effectLst>
        </p:spPr>
        <p:txBody>
          <a:bodyPr>
            <a:spAutoFit/>
          </a:bodyPr>
          <a:lstStyle/>
          <a:p>
            <a:pPr algn="ctr">
              <a:defRPr/>
            </a:pPr>
            <a:r>
              <a:rPr lang="en-US" altLang="zh-CN" sz="2000" b="1">
                <a:solidFill>
                  <a:schemeClr val="bg1"/>
                </a:solidFill>
                <a:latin typeface="黑体" pitchFamily="2" charset="-122"/>
                <a:ea typeface="黑体" pitchFamily="2" charset="-122"/>
                <a:cs typeface="Arial" pitchFamily="34" charset="0"/>
              </a:rPr>
              <a:t>2.2</a:t>
            </a:r>
            <a:r>
              <a:rPr lang="zh-CN" altLang="en-US" sz="2000" b="1">
                <a:solidFill>
                  <a:schemeClr val="bg1"/>
                </a:solidFill>
                <a:latin typeface="黑体" pitchFamily="2" charset="-122"/>
                <a:ea typeface="黑体" pitchFamily="2" charset="-122"/>
                <a:cs typeface="Arial" pitchFamily="34" charset="0"/>
              </a:rPr>
              <a:t>亿只</a:t>
            </a:r>
          </a:p>
        </p:txBody>
      </p:sp>
      <p:sp>
        <p:nvSpPr>
          <p:cNvPr id="162820" name="Text Box 4"/>
          <p:cNvSpPr txBox="1">
            <a:spLocks noChangeArrowheads="1"/>
          </p:cNvSpPr>
          <p:nvPr/>
        </p:nvSpPr>
        <p:spPr bwMode="auto">
          <a:xfrm>
            <a:off x="1331913" y="6211888"/>
            <a:ext cx="1152525" cy="396875"/>
          </a:xfrm>
          <a:prstGeom prst="rect">
            <a:avLst/>
          </a:prstGeom>
          <a:solidFill>
            <a:srgbClr val="008080"/>
          </a:solidFill>
          <a:ln w="9525">
            <a:noFill/>
            <a:miter lim="800000"/>
            <a:headEnd/>
            <a:tailEnd/>
          </a:ln>
          <a:effectLst>
            <a:outerShdw dist="17961" dir="2700000" algn="ctr" rotWithShape="0">
              <a:srgbClr val="008080">
                <a:gamma/>
                <a:shade val="60000"/>
                <a:invGamma/>
              </a:srgbClr>
            </a:outerShdw>
          </a:effectLst>
        </p:spPr>
        <p:txBody>
          <a:bodyPr>
            <a:spAutoFit/>
          </a:bodyPr>
          <a:lstStyle/>
          <a:p>
            <a:pPr algn="ctr">
              <a:defRPr/>
            </a:pPr>
            <a:r>
              <a:rPr lang="en-US" altLang="zh-CN" sz="2000" b="1">
                <a:solidFill>
                  <a:schemeClr val="bg1"/>
                </a:solidFill>
                <a:latin typeface="黑体" pitchFamily="2" charset="-122"/>
                <a:ea typeface="黑体" pitchFamily="2" charset="-122"/>
                <a:cs typeface="Arial" pitchFamily="34" charset="0"/>
              </a:rPr>
              <a:t>2.3</a:t>
            </a:r>
            <a:r>
              <a:rPr lang="zh-CN" altLang="en-US" sz="2000" b="1">
                <a:solidFill>
                  <a:schemeClr val="bg1"/>
                </a:solidFill>
                <a:latin typeface="黑体" pitchFamily="2" charset="-122"/>
                <a:ea typeface="黑体" pitchFamily="2" charset="-122"/>
                <a:cs typeface="Arial" pitchFamily="34" charset="0"/>
              </a:rPr>
              <a:t>亿户</a:t>
            </a:r>
          </a:p>
        </p:txBody>
      </p:sp>
      <p:sp>
        <p:nvSpPr>
          <p:cNvPr id="162821" name="Text Box 5"/>
          <p:cNvSpPr txBox="1">
            <a:spLocks noChangeArrowheads="1"/>
          </p:cNvSpPr>
          <p:nvPr/>
        </p:nvSpPr>
        <p:spPr bwMode="auto">
          <a:xfrm>
            <a:off x="3706813" y="5768975"/>
            <a:ext cx="1152525" cy="396875"/>
          </a:xfrm>
          <a:prstGeom prst="rect">
            <a:avLst/>
          </a:prstGeom>
          <a:solidFill>
            <a:srgbClr val="008080"/>
          </a:solidFill>
          <a:ln w="9525">
            <a:noFill/>
            <a:miter lim="800000"/>
            <a:headEnd/>
            <a:tailEnd/>
          </a:ln>
          <a:effectLst>
            <a:outerShdw dist="17961" dir="2700000" algn="ctr" rotWithShape="0">
              <a:srgbClr val="008080">
                <a:gamma/>
                <a:shade val="60000"/>
                <a:invGamma/>
              </a:srgbClr>
            </a:outerShdw>
          </a:effectLst>
        </p:spPr>
        <p:txBody>
          <a:bodyPr>
            <a:spAutoFit/>
          </a:bodyPr>
          <a:lstStyle/>
          <a:p>
            <a:pPr algn="ctr">
              <a:defRPr/>
            </a:pPr>
            <a:r>
              <a:rPr lang="en-US" altLang="zh-CN" sz="2000" b="1">
                <a:solidFill>
                  <a:schemeClr val="bg1"/>
                </a:solidFill>
                <a:latin typeface="黑体" pitchFamily="2" charset="-122"/>
                <a:ea typeface="黑体" pitchFamily="2" charset="-122"/>
                <a:cs typeface="Arial" pitchFamily="34" charset="0"/>
              </a:rPr>
              <a:t>2</a:t>
            </a:r>
            <a:r>
              <a:rPr lang="zh-CN" altLang="en-US" sz="2000" b="1">
                <a:solidFill>
                  <a:schemeClr val="bg1"/>
                </a:solidFill>
                <a:latin typeface="黑体" pitchFamily="2" charset="-122"/>
                <a:ea typeface="黑体" pitchFamily="2" charset="-122"/>
                <a:cs typeface="Arial" pitchFamily="34" charset="0"/>
              </a:rPr>
              <a:t>万余个</a:t>
            </a:r>
          </a:p>
        </p:txBody>
      </p:sp>
      <p:sp>
        <p:nvSpPr>
          <p:cNvPr id="162822" name="Text Box 6"/>
          <p:cNvSpPr txBox="1">
            <a:spLocks noChangeArrowheads="1"/>
          </p:cNvSpPr>
          <p:nvPr/>
        </p:nvSpPr>
        <p:spPr bwMode="auto">
          <a:xfrm>
            <a:off x="3708400" y="4195763"/>
            <a:ext cx="1150938" cy="396875"/>
          </a:xfrm>
          <a:prstGeom prst="rect">
            <a:avLst/>
          </a:prstGeom>
          <a:solidFill>
            <a:srgbClr val="008080"/>
          </a:solidFill>
          <a:ln w="9525">
            <a:noFill/>
            <a:miter lim="800000"/>
            <a:headEnd/>
            <a:tailEnd/>
          </a:ln>
          <a:effectLst>
            <a:outerShdw dist="17961" dir="2700000" algn="ctr" rotWithShape="0">
              <a:srgbClr val="008080">
                <a:gamma/>
                <a:shade val="60000"/>
                <a:invGamma/>
              </a:srgbClr>
            </a:outerShdw>
          </a:effectLst>
        </p:spPr>
        <p:txBody>
          <a:bodyPr>
            <a:spAutoFit/>
          </a:bodyPr>
          <a:lstStyle/>
          <a:p>
            <a:pPr algn="ctr">
              <a:defRPr/>
            </a:pPr>
            <a:r>
              <a:rPr lang="en-US" altLang="zh-CN" sz="2000" b="1">
                <a:solidFill>
                  <a:schemeClr val="bg1"/>
                </a:solidFill>
                <a:latin typeface="黑体" pitchFamily="2" charset="-122"/>
                <a:ea typeface="黑体" pitchFamily="2" charset="-122"/>
                <a:cs typeface="Arial" pitchFamily="34" charset="0"/>
              </a:rPr>
              <a:t>500</a:t>
            </a:r>
            <a:r>
              <a:rPr lang="zh-CN" altLang="en-US" sz="2000" b="1">
                <a:solidFill>
                  <a:schemeClr val="bg1"/>
                </a:solidFill>
                <a:latin typeface="黑体" pitchFamily="2" charset="-122"/>
                <a:ea typeface="黑体" pitchFamily="2" charset="-122"/>
                <a:cs typeface="Arial" pitchFamily="34" charset="0"/>
              </a:rPr>
              <a:t>余座</a:t>
            </a:r>
          </a:p>
        </p:txBody>
      </p:sp>
      <p:sp>
        <p:nvSpPr>
          <p:cNvPr id="162823" name="Text Box 7"/>
          <p:cNvSpPr txBox="1">
            <a:spLocks noChangeArrowheads="1"/>
          </p:cNvSpPr>
          <p:nvPr/>
        </p:nvSpPr>
        <p:spPr bwMode="auto">
          <a:xfrm>
            <a:off x="1258888" y="3608388"/>
            <a:ext cx="1225550" cy="396875"/>
          </a:xfrm>
          <a:prstGeom prst="rect">
            <a:avLst/>
          </a:prstGeom>
          <a:solidFill>
            <a:srgbClr val="008080"/>
          </a:solidFill>
          <a:ln w="9525">
            <a:noFill/>
            <a:miter lim="800000"/>
            <a:headEnd/>
            <a:tailEnd/>
          </a:ln>
          <a:effectLst>
            <a:outerShdw dist="17961" dir="2700000" algn="ctr" rotWithShape="0">
              <a:srgbClr val="008080">
                <a:gamma/>
                <a:shade val="60000"/>
                <a:invGamma/>
              </a:srgbClr>
            </a:outerShdw>
          </a:effectLst>
        </p:spPr>
        <p:txBody>
          <a:bodyPr>
            <a:spAutoFit/>
          </a:bodyPr>
          <a:lstStyle/>
          <a:p>
            <a:pPr algn="ctr">
              <a:defRPr/>
            </a:pPr>
            <a:r>
              <a:rPr lang="en-US" altLang="zh-CN" sz="2000" b="1">
                <a:solidFill>
                  <a:schemeClr val="bg1"/>
                </a:solidFill>
                <a:latin typeface="黑体" pitchFamily="2" charset="-122"/>
                <a:ea typeface="黑体" pitchFamily="2" charset="-122"/>
                <a:cs typeface="Arial" pitchFamily="34" charset="0"/>
              </a:rPr>
              <a:t>1100</a:t>
            </a:r>
            <a:r>
              <a:rPr lang="zh-CN" altLang="en-US" sz="2000" b="1">
                <a:solidFill>
                  <a:schemeClr val="bg1"/>
                </a:solidFill>
                <a:latin typeface="黑体" pitchFamily="2" charset="-122"/>
                <a:ea typeface="黑体" pitchFamily="2" charset="-122"/>
                <a:cs typeface="Arial" pitchFamily="34" charset="0"/>
              </a:rPr>
              <a:t>余座</a:t>
            </a:r>
          </a:p>
        </p:txBody>
      </p:sp>
      <p:pic>
        <p:nvPicPr>
          <p:cNvPr id="25608" name="Picture 8" descr="1642933_124013113000_2"/>
          <p:cNvPicPr>
            <a:picLocks noChangeAspect="1" noChangeArrowheads="1"/>
          </p:cNvPicPr>
          <p:nvPr/>
        </p:nvPicPr>
        <p:blipFill>
          <a:blip r:embed="rId3" cstate="print">
            <a:extLst>
              <a:ext uri="{28A0092B-C50C-407E-A947-70E740481C1C}">
                <a14:useLocalDpi xmlns:a14="http://schemas.microsoft.com/office/drawing/2010/main" xmlns="" val="0"/>
              </a:ext>
            </a:extLst>
          </a:blip>
          <a:srcRect l="85469" t="69431" r="565" b="3728"/>
          <a:stretch>
            <a:fillRect/>
          </a:stretch>
        </p:blipFill>
        <p:spPr bwMode="auto">
          <a:xfrm>
            <a:off x="8532813" y="5373688"/>
            <a:ext cx="404812"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圆角矩形 5"/>
          <p:cNvSpPr/>
          <p:nvPr/>
        </p:nvSpPr>
        <p:spPr bwMode="auto">
          <a:xfrm>
            <a:off x="249238" y="1378211"/>
            <a:ext cx="8643937" cy="1582737"/>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sp>
        <p:nvSpPr>
          <p:cNvPr id="12" name="Text Box 60"/>
          <p:cNvSpPr txBox="1">
            <a:spLocks noChangeArrowheads="1"/>
          </p:cNvSpPr>
          <p:nvPr/>
        </p:nvSpPr>
        <p:spPr bwMode="gray">
          <a:xfrm>
            <a:off x="396875" y="1378211"/>
            <a:ext cx="8496300" cy="1565275"/>
          </a:xfrm>
          <a:prstGeom prst="rect">
            <a:avLst/>
          </a:prstGeom>
          <a:noFill/>
          <a:ln w="9525" algn="ctr">
            <a:noFill/>
            <a:miter lim="800000"/>
            <a:headEnd/>
            <a:tailEnd/>
          </a:ln>
        </p:spPr>
        <p:txBody>
          <a:bodyPr>
            <a:spAutoFit/>
          </a:bodyPr>
          <a:lstStyle/>
          <a:p>
            <a:pPr defTabSz="1008063">
              <a:lnSpc>
                <a:spcPct val="110000"/>
              </a:lnSpc>
              <a:buSzPct val="60000"/>
              <a:buFont typeface="Wingdings" pitchFamily="2" charset="2"/>
              <a:buChar char="l"/>
              <a:defRPr/>
            </a:pP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建成电动汽车充换电站</a:t>
            </a:r>
            <a:r>
              <a:rPr lang="en-US" altLang="zh-CN" sz="22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500</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余座、充电桩</a:t>
            </a:r>
            <a:r>
              <a:rPr lang="en-US" altLang="zh-CN" sz="22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2</a:t>
            </a:r>
            <a:r>
              <a:rPr lang="zh-CN" altLang="en-US" sz="22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万</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余个，形成多个城际充换电服务网络</a:t>
            </a:r>
          </a:p>
          <a:p>
            <a:pPr defTabSz="1008063">
              <a:lnSpc>
                <a:spcPct val="110000"/>
              </a:lnSpc>
              <a:buSzPct val="60000"/>
              <a:buFont typeface="Wingdings" pitchFamily="2" charset="2"/>
              <a:buChar char="l"/>
              <a:defRPr/>
            </a:pP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建成智能变电站</a:t>
            </a:r>
            <a:r>
              <a:rPr lang="en-US" altLang="zh-CN" sz="22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1100</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余座</a:t>
            </a:r>
          </a:p>
          <a:p>
            <a:pPr defTabSz="1008063">
              <a:lnSpc>
                <a:spcPct val="110000"/>
              </a:lnSpc>
              <a:buSzPct val="60000"/>
              <a:buFont typeface="Wingdings" pitchFamily="2" charset="2"/>
              <a:buChar char="l"/>
              <a:defRPr/>
            </a:pP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安装智能电表</a:t>
            </a:r>
            <a:r>
              <a:rPr lang="en-US" altLang="zh-CN" sz="22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2.2</a:t>
            </a:r>
            <a:r>
              <a:rPr lang="zh-CN" altLang="en-US" sz="22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亿</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只，实现</a:t>
            </a:r>
            <a:r>
              <a:rPr lang="en-US" altLang="zh-CN" sz="2200" b="1">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2.3</a:t>
            </a:r>
            <a:r>
              <a:rPr lang="zh-CN" altLang="en-US" sz="2200" b="1">
                <a:effectLst>
                  <a:outerShdw blurRad="38100" dist="38100" dir="2700000" algn="tl">
                    <a:srgbClr val="C0C0C0"/>
                  </a:outerShdw>
                </a:effectLst>
                <a:latin typeface="黑体" pitchFamily="2" charset="-122"/>
                <a:ea typeface="黑体" pitchFamily="2" charset="-122"/>
                <a:cs typeface="Arial" pitchFamily="34" charset="0"/>
              </a:rPr>
              <a:t>亿户用电信息自动采集</a:t>
            </a:r>
          </a:p>
        </p:txBody>
      </p:sp>
      <p:pic>
        <p:nvPicPr>
          <p:cNvPr id="14" name="Picture 9" descr="图片1"/>
          <p:cNvPicPr>
            <a:picLocks noChangeAspect="1" noChangeArrowheads="1"/>
          </p:cNvPicPr>
          <p:nvPr/>
        </p:nvPicPr>
        <p:blipFill>
          <a:blip r:embed="rId2" cstate="print"/>
          <a:srcRect l="29738" t="63164" r="60529" b="23881"/>
          <a:stretch>
            <a:fillRect/>
          </a:stretch>
        </p:blipFill>
        <p:spPr bwMode="auto">
          <a:xfrm>
            <a:off x="2490240" y="3783313"/>
            <a:ext cx="1212459" cy="1151589"/>
          </a:xfrm>
          <a:prstGeom prst="ellipse">
            <a:avLst/>
          </a:prstGeom>
          <a:noFill/>
        </p:spPr>
      </p:pic>
      <p:sp>
        <p:nvSpPr>
          <p:cNvPr id="162829" name="Text Box 13"/>
          <p:cNvSpPr txBox="1">
            <a:spLocks noChangeArrowheads="1"/>
          </p:cNvSpPr>
          <p:nvPr/>
        </p:nvSpPr>
        <p:spPr bwMode="gray">
          <a:xfrm>
            <a:off x="3635375" y="3532188"/>
            <a:ext cx="1412875" cy="581025"/>
          </a:xfrm>
          <a:prstGeom prst="rect">
            <a:avLst/>
          </a:prstGeom>
          <a:noFill/>
          <a:ln w="38100" algn="ctr">
            <a:noFill/>
            <a:miter lim="800000"/>
            <a:headEnd/>
            <a:tailEnd/>
          </a:ln>
          <a:effectLst/>
        </p:spPr>
        <p:txBody>
          <a:bodyPr wrap="none">
            <a:spAutoFit/>
          </a:bodyPr>
          <a:lstStyle/>
          <a:p>
            <a:pPr>
              <a:defRPr/>
            </a:pPr>
            <a:r>
              <a:rPr lang="zh-CN" altLang="en-US" sz="1600" b="1">
                <a:solidFill>
                  <a:srgbClr val="008080"/>
                </a:solidFill>
                <a:effectLst>
                  <a:outerShdw blurRad="38100" dist="38100" dir="2700000" algn="tl">
                    <a:srgbClr val="C0C0C0"/>
                  </a:outerShdw>
                </a:effectLst>
                <a:ea typeface="黑体" pitchFamily="2" charset="-122"/>
                <a:cs typeface="Arial" pitchFamily="34" charset="0"/>
              </a:rPr>
              <a:t>建成电动汽车</a:t>
            </a:r>
          </a:p>
          <a:p>
            <a:pPr>
              <a:defRPr/>
            </a:pPr>
            <a:r>
              <a:rPr lang="zh-CN" altLang="en-US" sz="1600" b="1">
                <a:solidFill>
                  <a:srgbClr val="008080"/>
                </a:solidFill>
                <a:effectLst>
                  <a:outerShdw blurRad="38100" dist="38100" dir="2700000" algn="tl">
                    <a:srgbClr val="C0C0C0"/>
                  </a:outerShdw>
                </a:effectLst>
                <a:ea typeface="黑体" pitchFamily="2" charset="-122"/>
                <a:cs typeface="Arial" pitchFamily="34" charset="0"/>
              </a:rPr>
              <a:t>充换电站</a:t>
            </a:r>
          </a:p>
        </p:txBody>
      </p:sp>
      <p:pic>
        <p:nvPicPr>
          <p:cNvPr id="15" name="Picture 9" descr="图片1"/>
          <p:cNvPicPr>
            <a:picLocks noChangeAspect="1" noChangeArrowheads="1"/>
          </p:cNvPicPr>
          <p:nvPr/>
        </p:nvPicPr>
        <p:blipFill>
          <a:blip r:embed="rId2" cstate="print"/>
          <a:srcRect l="28437" t="43197" r="60172" b="40844"/>
          <a:stretch>
            <a:fillRect/>
          </a:stretch>
        </p:blipFill>
        <p:spPr bwMode="auto">
          <a:xfrm>
            <a:off x="6552" y="5498256"/>
            <a:ext cx="1356637" cy="1357116"/>
          </a:xfrm>
          <a:prstGeom prst="ellipse">
            <a:avLst/>
          </a:prstGeom>
          <a:ln>
            <a:noFill/>
          </a:ln>
          <a:effectLst>
            <a:softEdge rad="112500"/>
          </a:effectLst>
        </p:spPr>
      </p:pic>
      <p:sp>
        <p:nvSpPr>
          <p:cNvPr id="25614" name="Text Box 15"/>
          <p:cNvSpPr txBox="1">
            <a:spLocks noChangeArrowheads="1"/>
          </p:cNvSpPr>
          <p:nvPr/>
        </p:nvSpPr>
        <p:spPr bwMode="gray">
          <a:xfrm>
            <a:off x="1258888" y="5648325"/>
            <a:ext cx="125095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008080"/>
                </a:solidFill>
                <a:ea typeface="黑体" panose="02010609060101010101" pitchFamily="49" charset="-122"/>
              </a:rPr>
              <a:t>实现用电信息</a:t>
            </a:r>
          </a:p>
          <a:p>
            <a:pPr eaLnBrk="1" hangingPunct="1"/>
            <a:r>
              <a:rPr lang="zh-CN" altLang="en-US" sz="1400" b="1">
                <a:solidFill>
                  <a:srgbClr val="008080"/>
                </a:solidFill>
                <a:ea typeface="黑体" panose="02010609060101010101" pitchFamily="49" charset="-122"/>
              </a:rPr>
              <a:t>自动采集</a:t>
            </a:r>
          </a:p>
        </p:txBody>
      </p:sp>
      <p:pic>
        <p:nvPicPr>
          <p:cNvPr id="25615" name="Picture 9" descr="图片1"/>
          <p:cNvPicPr>
            <a:picLocks noChangeAspect="1" noChangeArrowheads="1"/>
          </p:cNvPicPr>
          <p:nvPr/>
        </p:nvPicPr>
        <p:blipFill>
          <a:blip r:embed="rId4" cstate="print">
            <a:extLst>
              <a:ext uri="{28A0092B-C50C-407E-A947-70E740481C1C}">
                <a14:useLocalDpi xmlns:a14="http://schemas.microsoft.com/office/drawing/2010/main" xmlns="" val="0"/>
              </a:ext>
            </a:extLst>
          </a:blip>
          <a:srcRect l="8820"/>
          <a:stretch>
            <a:fillRect/>
          </a:stretch>
        </p:blipFill>
        <p:spPr bwMode="auto">
          <a:xfrm>
            <a:off x="0" y="4292600"/>
            <a:ext cx="1116013"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2833" name="Text Box 17"/>
          <p:cNvSpPr txBox="1">
            <a:spLocks noChangeArrowheads="1"/>
          </p:cNvSpPr>
          <p:nvPr/>
        </p:nvSpPr>
        <p:spPr bwMode="gray">
          <a:xfrm>
            <a:off x="1214438" y="4411663"/>
            <a:ext cx="1412875" cy="336550"/>
          </a:xfrm>
          <a:prstGeom prst="rect">
            <a:avLst/>
          </a:prstGeom>
          <a:noFill/>
          <a:ln w="38100" algn="ctr">
            <a:noFill/>
            <a:miter lim="800000"/>
            <a:headEnd/>
            <a:tailEnd/>
          </a:ln>
          <a:effectLst/>
        </p:spPr>
        <p:txBody>
          <a:bodyPr wrap="none">
            <a:spAutoFit/>
          </a:bodyPr>
          <a:lstStyle/>
          <a:p>
            <a:pPr>
              <a:defRPr/>
            </a:pPr>
            <a:r>
              <a:rPr lang="zh-CN" altLang="en-US" sz="1600" b="1">
                <a:solidFill>
                  <a:srgbClr val="008080"/>
                </a:solidFill>
                <a:effectLst>
                  <a:outerShdw blurRad="38100" dist="38100" dir="2700000" algn="tl">
                    <a:srgbClr val="C0C0C0"/>
                  </a:outerShdw>
                </a:effectLst>
                <a:ea typeface="黑体" pitchFamily="2" charset="-122"/>
                <a:cs typeface="Arial" pitchFamily="34" charset="0"/>
              </a:rPr>
              <a:t>安装智能电表</a:t>
            </a:r>
          </a:p>
        </p:txBody>
      </p:sp>
      <p:pic>
        <p:nvPicPr>
          <p:cNvPr id="18" name="Picture 5"/>
          <p:cNvPicPr>
            <a:picLocks noChangeArrowheads="1"/>
          </p:cNvPicPr>
          <p:nvPr/>
        </p:nvPicPr>
        <p:blipFill>
          <a:blip r:embed="rId5" cstate="print"/>
          <a:srcRect l="5988" t="8000" r="7185" b="15999"/>
          <a:stretch>
            <a:fillRect/>
          </a:stretch>
        </p:blipFill>
        <p:spPr bwMode="auto">
          <a:xfrm>
            <a:off x="100420" y="2987384"/>
            <a:ext cx="1013684" cy="1013287"/>
          </a:xfrm>
          <a:prstGeom prst="ellipse">
            <a:avLst/>
          </a:prstGeom>
          <a:noFill/>
          <a:ln w="9525">
            <a:noFill/>
            <a:miter lim="800000"/>
            <a:headEnd/>
            <a:tailEnd/>
          </a:ln>
        </p:spPr>
      </p:pic>
      <p:sp>
        <p:nvSpPr>
          <p:cNvPr id="162835" name="Text Box 19"/>
          <p:cNvSpPr txBox="1">
            <a:spLocks noChangeArrowheads="1"/>
          </p:cNvSpPr>
          <p:nvPr/>
        </p:nvSpPr>
        <p:spPr bwMode="gray">
          <a:xfrm>
            <a:off x="1154113" y="3097213"/>
            <a:ext cx="1617662" cy="336550"/>
          </a:xfrm>
          <a:prstGeom prst="rect">
            <a:avLst/>
          </a:prstGeom>
          <a:noFill/>
          <a:ln w="38100" algn="ctr">
            <a:noFill/>
            <a:miter lim="800000"/>
            <a:headEnd/>
            <a:tailEnd/>
          </a:ln>
          <a:effectLst/>
        </p:spPr>
        <p:txBody>
          <a:bodyPr wrap="none">
            <a:spAutoFit/>
          </a:bodyPr>
          <a:lstStyle/>
          <a:p>
            <a:pPr>
              <a:defRPr/>
            </a:pPr>
            <a:r>
              <a:rPr lang="zh-CN" altLang="en-US" sz="1600" b="1">
                <a:solidFill>
                  <a:srgbClr val="008080"/>
                </a:solidFill>
                <a:effectLst>
                  <a:outerShdw blurRad="38100" dist="38100" dir="2700000" algn="tl">
                    <a:srgbClr val="C0C0C0"/>
                  </a:outerShdw>
                </a:effectLst>
                <a:ea typeface="黑体" pitchFamily="2" charset="-122"/>
                <a:cs typeface="Arial" pitchFamily="34" charset="0"/>
              </a:rPr>
              <a:t>建成智能变电站</a:t>
            </a:r>
          </a:p>
        </p:txBody>
      </p:sp>
      <p:grpSp>
        <p:nvGrpSpPr>
          <p:cNvPr id="25619" name="组合 20"/>
          <p:cNvGrpSpPr>
            <a:grpSpLocks/>
          </p:cNvGrpSpPr>
          <p:nvPr/>
        </p:nvGrpSpPr>
        <p:grpSpPr bwMode="auto">
          <a:xfrm>
            <a:off x="2484438" y="5229225"/>
            <a:ext cx="1152525" cy="1152525"/>
            <a:chOff x="6429388" y="928670"/>
            <a:chExt cx="1500198" cy="1357322"/>
          </a:xfrm>
        </p:grpSpPr>
        <p:pic>
          <p:nvPicPr>
            <p:cNvPr id="16" name="Picture 9" descr="图片1"/>
            <p:cNvPicPr>
              <a:picLocks noChangeAspect="1" noChangeArrowheads="1"/>
            </p:cNvPicPr>
            <p:nvPr/>
          </p:nvPicPr>
          <p:blipFill>
            <a:blip r:embed="rId2" cstate="print"/>
            <a:srcRect l="4292" t="73226" r="85214" b="13472"/>
            <a:stretch>
              <a:fillRect/>
            </a:stretch>
          </p:blipFill>
          <p:spPr bwMode="auto">
            <a:xfrm>
              <a:off x="6429388" y="928670"/>
              <a:ext cx="1500198" cy="1357322"/>
            </a:xfrm>
            <a:prstGeom prst="ellipse">
              <a:avLst/>
            </a:prstGeom>
            <a:noFill/>
          </p:spPr>
        </p:pic>
        <p:sp>
          <p:nvSpPr>
            <p:cNvPr id="19" name="椭圆 18"/>
            <p:cNvSpPr/>
            <p:nvPr/>
          </p:nvSpPr>
          <p:spPr>
            <a:xfrm>
              <a:off x="6464516" y="928670"/>
              <a:ext cx="1392746" cy="1286278"/>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62839" name="Text Box 23"/>
          <p:cNvSpPr txBox="1">
            <a:spLocks noChangeArrowheads="1"/>
          </p:cNvSpPr>
          <p:nvPr/>
        </p:nvSpPr>
        <p:spPr bwMode="gray">
          <a:xfrm>
            <a:off x="3419475" y="5329238"/>
            <a:ext cx="1617663" cy="336550"/>
          </a:xfrm>
          <a:prstGeom prst="rect">
            <a:avLst/>
          </a:prstGeom>
          <a:noFill/>
          <a:ln w="38100" algn="ctr">
            <a:noFill/>
            <a:miter lim="800000"/>
            <a:headEnd/>
            <a:tailEnd/>
          </a:ln>
          <a:effectLst/>
        </p:spPr>
        <p:txBody>
          <a:bodyPr wrap="none">
            <a:spAutoFit/>
          </a:bodyPr>
          <a:lstStyle/>
          <a:p>
            <a:pPr>
              <a:defRPr/>
            </a:pPr>
            <a:r>
              <a:rPr lang="zh-CN" altLang="en-US" sz="1600" b="1">
                <a:solidFill>
                  <a:srgbClr val="008080"/>
                </a:solidFill>
                <a:effectLst>
                  <a:outerShdw blurRad="38100" dist="38100" dir="2700000" algn="tl">
                    <a:srgbClr val="C0C0C0"/>
                  </a:outerShdw>
                </a:effectLst>
                <a:ea typeface="黑体" pitchFamily="2" charset="-122"/>
                <a:cs typeface="Arial" pitchFamily="34" charset="0"/>
              </a:rPr>
              <a:t>电动汽车充电桩</a:t>
            </a:r>
          </a:p>
        </p:txBody>
      </p:sp>
      <p:sp>
        <p:nvSpPr>
          <p:cNvPr id="24" name="标题 5"/>
          <p:cNvSpPr txBox="1">
            <a:spLocks/>
          </p:cNvSpPr>
          <p:nvPr/>
        </p:nvSpPr>
        <p:spPr bwMode="auto">
          <a:xfrm>
            <a:off x="136640" y="394713"/>
            <a:ext cx="551946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dirty="0" smtClean="0">
                <a:sym typeface="Arial" panose="020B0604020202020204" pitchFamily="34" charset="0"/>
              </a:rPr>
              <a:t>三、</a:t>
            </a:r>
            <a:r>
              <a:rPr lang="zh-CN" altLang="en-US" sz="3200" dirty="0">
                <a:solidFill>
                  <a:schemeClr val="tx1"/>
                </a:solidFill>
              </a:rPr>
              <a:t>能源互联网重点研究</a:t>
            </a:r>
            <a:r>
              <a:rPr lang="zh-CN" altLang="en-US" sz="3200" dirty="0" smtClean="0">
                <a:solidFill>
                  <a:schemeClr val="tx1"/>
                </a:solidFill>
              </a:rPr>
              <a:t>方向</a:t>
            </a:r>
            <a:endParaRPr lang="zh-CN" altLang="en-US" sz="3200" dirty="0">
              <a:solidFill>
                <a:schemeClr val="tx1"/>
              </a:solidFill>
            </a:endParaRPr>
          </a:p>
        </p:txBody>
      </p:sp>
      <p:sp>
        <p:nvSpPr>
          <p:cNvPr id="25" name="Rectangle 11"/>
          <p:cNvSpPr>
            <a:spLocks noChangeArrowheads="1"/>
          </p:cNvSpPr>
          <p:nvPr/>
        </p:nvSpPr>
        <p:spPr bwMode="auto">
          <a:xfrm>
            <a:off x="323850" y="1027113"/>
            <a:ext cx="3278462"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400" b="1" dirty="0" smtClean="0">
                <a:solidFill>
                  <a:srgbClr val="FF0000"/>
                </a:solidFill>
                <a:effectLst>
                  <a:outerShdw blurRad="38100" dist="38100" dir="2700000" algn="tl">
                    <a:srgbClr val="C0C0C0"/>
                  </a:outerShdw>
                </a:effectLst>
                <a:latin typeface="Arial" pitchFamily="34" charset="0"/>
                <a:ea typeface="黑体" pitchFamily="2" charset="-122"/>
                <a:cs typeface="Arial" pitchFamily="34" charset="0"/>
              </a:rPr>
              <a:t>开展智能终端设备改造</a:t>
            </a:r>
            <a:endParaRPr lang="zh-CN" altLang="en-US" sz="2400" b="1" dirty="0">
              <a:solidFill>
                <a:srgbClr val="FF0000"/>
              </a:solidFill>
              <a:effectLst>
                <a:outerShdw blurRad="38100" dist="38100" dir="2700000" algn="tl">
                  <a:srgbClr val="C0C0C0"/>
                </a:outerShdw>
              </a:effectLst>
              <a:latin typeface="Arial" pitchFamily="34" charset="0"/>
              <a:ea typeface="黑体" pitchFamily="2" charset="-122"/>
              <a:cs typeface="Arial" pitchFamily="34" charset="0"/>
            </a:endParaRPr>
          </a:p>
        </p:txBody>
      </p:sp>
    </p:spTree>
    <p:extLst>
      <p:ext uri="{BB962C8B-B14F-4D97-AF65-F5344CB8AC3E}">
        <p14:creationId xmlns:p14="http://schemas.microsoft.com/office/powerpoint/2010/main" xmlns="" val="23155719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txBox="1">
            <a:spLocks/>
          </p:cNvSpPr>
          <p:nvPr/>
        </p:nvSpPr>
        <p:spPr bwMode="auto">
          <a:xfrm>
            <a:off x="2735796" y="152636"/>
            <a:ext cx="1630524" cy="82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kern="0" dirty="0" smtClean="0"/>
              <a:t>目  录</a:t>
            </a:r>
            <a:endParaRPr lang="zh-CN" altLang="en-US" kern="0" dirty="0"/>
          </a:p>
        </p:txBody>
      </p:sp>
      <p:sp>
        <p:nvSpPr>
          <p:cNvPr id="30" name="AutoShape 70"/>
          <p:cNvSpPr>
            <a:spLocks noChangeArrowheads="1"/>
          </p:cNvSpPr>
          <p:nvPr/>
        </p:nvSpPr>
        <p:spPr bwMode="auto">
          <a:xfrm>
            <a:off x="2123437" y="2749029"/>
            <a:ext cx="5853412" cy="539750"/>
          </a:xfrm>
          <a:prstGeom prst="roundRect">
            <a:avLst>
              <a:gd name="adj" fmla="val 16667"/>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path path="circle">
              <a:fillToRect l="100000" t="100000"/>
            </a:path>
            <a:tileRect r="-100000" b="-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1" name="AutoShape 71"/>
          <p:cNvSpPr>
            <a:spLocks noChangeArrowheads="1"/>
          </p:cNvSpPr>
          <p:nvPr/>
        </p:nvSpPr>
        <p:spPr bwMode="auto">
          <a:xfrm>
            <a:off x="1668163" y="2676004"/>
            <a:ext cx="780210" cy="685800"/>
          </a:xfrm>
          <a:prstGeom prst="diamond">
            <a:avLst/>
          </a:prstGeom>
          <a:solidFill>
            <a:srgbClr val="FF6699"/>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2" name="Text Box 72"/>
          <p:cNvSpPr txBox="1">
            <a:spLocks noChangeArrowheads="1"/>
          </p:cNvSpPr>
          <p:nvPr/>
        </p:nvSpPr>
        <p:spPr bwMode="auto">
          <a:xfrm>
            <a:off x="2409068" y="2788399"/>
            <a:ext cx="5585982" cy="52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a:buNone/>
            </a:pPr>
            <a:r>
              <a:rPr lang="zh-CN" altLang="en-US" sz="2800" b="0" dirty="0">
                <a:solidFill>
                  <a:schemeClr val="tx1"/>
                </a:solidFill>
                <a:ea typeface="微软雅黑" panose="020B0503020204020204" pitchFamily="34" charset="-122"/>
                <a:sym typeface="Arial" panose="020B0604020202020204" pitchFamily="34" charset="0"/>
              </a:rPr>
              <a:t>“互联网</a:t>
            </a:r>
            <a:r>
              <a:rPr lang="en-US" altLang="zh-CN" sz="2800" b="0" dirty="0">
                <a:solidFill>
                  <a:schemeClr val="tx1"/>
                </a:solidFill>
                <a:ea typeface="微软雅黑" panose="020B0503020204020204" pitchFamily="34" charset="-122"/>
                <a:sym typeface="Arial" panose="020B0604020202020204" pitchFamily="34" charset="0"/>
              </a:rPr>
              <a:t>+”</a:t>
            </a:r>
            <a:r>
              <a:rPr lang="zh-CN" altLang="en-US" sz="2800" b="0" dirty="0">
                <a:solidFill>
                  <a:schemeClr val="tx1"/>
                </a:solidFill>
                <a:ea typeface="微软雅黑" panose="020B0503020204020204" pitchFamily="34" charset="-122"/>
                <a:sym typeface="Arial" panose="020B0604020202020204" pitchFamily="34" charset="0"/>
              </a:rPr>
              <a:t>和</a:t>
            </a:r>
            <a:r>
              <a:rPr lang="zh-CN" altLang="en-US" sz="2800" b="0" dirty="0">
                <a:solidFill>
                  <a:schemeClr val="tx1"/>
                </a:solidFill>
                <a:ea typeface="微软雅黑" panose="020B0503020204020204" pitchFamily="34" charset="-122"/>
              </a:rPr>
              <a:t>能源互联网</a:t>
            </a:r>
          </a:p>
        </p:txBody>
      </p:sp>
      <p:sp>
        <p:nvSpPr>
          <p:cNvPr id="33" name="Text Box 73"/>
          <p:cNvSpPr txBox="1">
            <a:spLocks noChangeArrowheads="1"/>
          </p:cNvSpPr>
          <p:nvPr/>
        </p:nvSpPr>
        <p:spPr bwMode="auto">
          <a:xfrm>
            <a:off x="1861099" y="2789986"/>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a:solidFill>
                  <a:schemeClr val="tx1"/>
                </a:solidFill>
                <a:latin typeface="微软雅黑" panose="020B0503020204020204" pitchFamily="34" charset="-122"/>
                <a:ea typeface="微软雅黑" panose="020B0503020204020204" pitchFamily="34" charset="-122"/>
              </a:rPr>
              <a:t>2</a:t>
            </a:r>
          </a:p>
        </p:txBody>
      </p:sp>
      <p:sp>
        <p:nvSpPr>
          <p:cNvPr id="26" name="AutoShape 55"/>
          <p:cNvSpPr>
            <a:spLocks noChangeArrowheads="1"/>
          </p:cNvSpPr>
          <p:nvPr/>
        </p:nvSpPr>
        <p:spPr bwMode="auto">
          <a:xfrm>
            <a:off x="2141637" y="2026399"/>
            <a:ext cx="5853413" cy="539750"/>
          </a:xfrm>
          <a:prstGeom prst="roundRect">
            <a:avLst>
              <a:gd name="adj" fmla="val 16667"/>
            </a:avLst>
          </a:prstGeom>
          <a:gradFill rotWithShape="1">
            <a:gsLst>
              <a:gs pos="0">
                <a:srgbClr val="F1E7F7"/>
              </a:gs>
              <a:gs pos="100000">
                <a:srgbClr val="BE90DA"/>
              </a:gs>
            </a:gsLst>
            <a:lin ang="0" scaled="1"/>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spcAft>
                <a:spcPct val="0"/>
              </a:spcAft>
              <a:buSzTx/>
              <a:buFont typeface="Arial" panose="020B0604020202020204" pitchFamily="34" charset="0"/>
              <a:buNone/>
            </a:pPr>
            <a:r>
              <a:rPr lang="zh-CN" altLang="en-US" sz="2800" b="0" dirty="0" smtClean="0">
                <a:solidFill>
                  <a:schemeClr val="tx1"/>
                </a:solidFill>
                <a:ea typeface="微软雅黑" panose="020B0503020204020204" pitchFamily="34" charset="-122"/>
              </a:rPr>
              <a:t>我国新能源</a:t>
            </a:r>
            <a:r>
              <a:rPr lang="zh-CN" altLang="en-US" sz="2800" b="0" dirty="0">
                <a:solidFill>
                  <a:schemeClr val="tx1"/>
                </a:solidFill>
                <a:ea typeface="微软雅黑" panose="020B0503020204020204" pitchFamily="34" charset="-122"/>
              </a:rPr>
              <a:t>消纳情况</a:t>
            </a:r>
          </a:p>
        </p:txBody>
      </p:sp>
      <p:sp>
        <p:nvSpPr>
          <p:cNvPr id="27" name="AutoShape 56"/>
          <p:cNvSpPr>
            <a:spLocks noChangeArrowheads="1"/>
          </p:cNvSpPr>
          <p:nvPr/>
        </p:nvSpPr>
        <p:spPr bwMode="auto">
          <a:xfrm>
            <a:off x="1686364" y="1953374"/>
            <a:ext cx="780210" cy="685800"/>
          </a:xfrm>
          <a:prstGeom prst="diamond">
            <a:avLst/>
          </a:prstGeom>
          <a:gradFill rotWithShape="1">
            <a:gsLst>
              <a:gs pos="0">
                <a:srgbClr val="584365"/>
              </a:gs>
              <a:gs pos="100000">
                <a:srgbClr val="BE90DA"/>
              </a:gs>
            </a:gsLst>
            <a:lin ang="0" scaled="1"/>
          </a:gra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9" name="Text Box 58"/>
          <p:cNvSpPr txBox="1">
            <a:spLocks noChangeArrowheads="1"/>
          </p:cNvSpPr>
          <p:nvPr/>
        </p:nvSpPr>
        <p:spPr bwMode="auto">
          <a:xfrm>
            <a:off x="1879300" y="2067674"/>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a:solidFill>
                  <a:schemeClr val="tx1"/>
                </a:solidFill>
                <a:latin typeface="微软雅黑" panose="020B0503020204020204" pitchFamily="34" charset="-122"/>
                <a:ea typeface="微软雅黑" panose="020B0503020204020204" pitchFamily="34" charset="-122"/>
              </a:rPr>
              <a:t>1</a:t>
            </a:r>
          </a:p>
        </p:txBody>
      </p:sp>
      <p:pic>
        <p:nvPicPr>
          <p:cNvPr id="19" name="Picture 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0624" y="4423462"/>
            <a:ext cx="1022891" cy="446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AutoShape 60"/>
          <p:cNvSpPr>
            <a:spLocks noChangeArrowheads="1"/>
          </p:cNvSpPr>
          <p:nvPr/>
        </p:nvSpPr>
        <p:spPr bwMode="auto">
          <a:xfrm>
            <a:off x="2141638" y="3472567"/>
            <a:ext cx="5853412" cy="539750"/>
          </a:xfrm>
          <a:prstGeom prst="roundRect">
            <a:avLst>
              <a:gd name="adj" fmla="val 16667"/>
            </a:avLst>
          </a:prstGeom>
          <a:gradFill flip="none" rotWithShape="1">
            <a:gsLst>
              <a:gs pos="0">
                <a:srgbClr val="B2E4A4">
                  <a:tint val="66000"/>
                  <a:satMod val="160000"/>
                </a:srgbClr>
              </a:gs>
              <a:gs pos="50000">
                <a:srgbClr val="B2E4A4">
                  <a:tint val="44500"/>
                  <a:satMod val="160000"/>
                </a:srgbClr>
              </a:gs>
              <a:gs pos="100000">
                <a:srgbClr val="B2E4A4">
                  <a:tint val="23500"/>
                  <a:satMod val="160000"/>
                </a:srgbClr>
              </a:gs>
            </a:gsLst>
            <a:path path="circle">
              <a:fillToRect l="100000" b="100000"/>
            </a:path>
            <a:tileRect t="-100000" r="-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1" name="AutoShape 61"/>
          <p:cNvSpPr>
            <a:spLocks noChangeArrowheads="1"/>
          </p:cNvSpPr>
          <p:nvPr/>
        </p:nvSpPr>
        <p:spPr bwMode="auto">
          <a:xfrm>
            <a:off x="1668163" y="3399542"/>
            <a:ext cx="780210" cy="685800"/>
          </a:xfrm>
          <a:prstGeom prst="diamond">
            <a:avLst/>
          </a:prstGeom>
          <a:solidFill>
            <a:srgbClr val="B2E4A4"/>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22" name="Text Box 62"/>
          <p:cNvSpPr txBox="1">
            <a:spLocks noChangeArrowheads="1"/>
          </p:cNvSpPr>
          <p:nvPr/>
        </p:nvSpPr>
        <p:spPr bwMode="auto">
          <a:xfrm>
            <a:off x="2426978" y="3524949"/>
            <a:ext cx="556807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a:spcBef>
                <a:spcPct val="0"/>
              </a:spcBef>
              <a:spcAft>
                <a:spcPct val="0"/>
              </a:spcAft>
              <a:buSzTx/>
              <a:buNone/>
            </a:pPr>
            <a:r>
              <a:rPr lang="zh-CN" altLang="en-US" sz="2800" b="0" dirty="0" smtClean="0">
                <a:solidFill>
                  <a:schemeClr val="tx1"/>
                </a:solidFill>
                <a:ea typeface="微软雅黑" panose="020B0503020204020204" pitchFamily="34" charset="-122"/>
              </a:rPr>
              <a:t>能源互联网重点工作</a:t>
            </a:r>
            <a:endParaRPr lang="zh-CN" altLang="en-US" sz="2800" b="0" dirty="0">
              <a:solidFill>
                <a:schemeClr val="tx1"/>
              </a:solidFill>
              <a:ea typeface="微软雅黑" panose="020B0503020204020204" pitchFamily="34" charset="-122"/>
            </a:endParaRPr>
          </a:p>
        </p:txBody>
      </p:sp>
      <p:sp>
        <p:nvSpPr>
          <p:cNvPr id="25" name="Text Box 63"/>
          <p:cNvSpPr txBox="1">
            <a:spLocks noChangeArrowheads="1"/>
          </p:cNvSpPr>
          <p:nvPr/>
        </p:nvSpPr>
        <p:spPr bwMode="auto">
          <a:xfrm>
            <a:off x="1879301" y="3513524"/>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dirty="0" smtClean="0">
                <a:solidFill>
                  <a:schemeClr val="tx1"/>
                </a:solidFill>
                <a:latin typeface="微软雅黑" panose="020B0503020204020204" pitchFamily="34" charset="-122"/>
                <a:ea typeface="微软雅黑" panose="020B0503020204020204" pitchFamily="34" charset="-122"/>
              </a:rPr>
              <a:t>3</a:t>
            </a:r>
            <a:endParaRPr lang="en-US" altLang="zh-CN" b="0" dirty="0">
              <a:solidFill>
                <a:schemeClr val="tx1"/>
              </a:solidFill>
              <a:latin typeface="微软雅黑" panose="020B0503020204020204" pitchFamily="34" charset="-122"/>
              <a:ea typeface="微软雅黑" panose="020B0503020204020204" pitchFamily="34" charset="-122"/>
            </a:endParaRPr>
          </a:p>
        </p:txBody>
      </p:sp>
      <p:sp>
        <p:nvSpPr>
          <p:cNvPr id="23" name="AutoShape 60"/>
          <p:cNvSpPr>
            <a:spLocks noChangeArrowheads="1"/>
          </p:cNvSpPr>
          <p:nvPr/>
        </p:nvSpPr>
        <p:spPr bwMode="auto">
          <a:xfrm>
            <a:off x="2123728" y="4257092"/>
            <a:ext cx="5853412" cy="539750"/>
          </a:xfrm>
          <a:prstGeom prst="roundRect">
            <a:avLst>
              <a:gd name="adj" fmla="val 16667"/>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100000" t="100000"/>
            </a:path>
            <a:tileRect r="-100000" b="-100000"/>
          </a:gradFill>
          <a:ln w="12700">
            <a:solidFill>
              <a:srgbClr val="FFFFFF"/>
            </a:solidFill>
            <a:round/>
            <a:headEnd/>
            <a:tailEnd/>
          </a:ln>
          <a:effectLst>
            <a:outerShdw dist="99190" dir="238833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spcAft>
                <a:spcPct val="0"/>
              </a:spcAft>
              <a:buSzTx/>
              <a:buFont typeface="Arial" panose="020B0604020202020204" pitchFamily="34" charset="0"/>
              <a:buNone/>
            </a:pPr>
            <a:r>
              <a:rPr lang="zh-CN" altLang="en-US" sz="2800" b="0" dirty="0" smtClean="0">
                <a:solidFill>
                  <a:schemeClr val="tx1"/>
                </a:solidFill>
                <a:ea typeface="微软雅黑" panose="020B0503020204020204" pitchFamily="34" charset="-122"/>
              </a:rPr>
              <a:t>破解消</a:t>
            </a:r>
            <a:r>
              <a:rPr lang="zh-CN" altLang="en-US" sz="2800" b="0" dirty="0">
                <a:solidFill>
                  <a:schemeClr val="tx1"/>
                </a:solidFill>
                <a:ea typeface="微软雅黑" panose="020B0503020204020204" pitchFamily="34" charset="-122"/>
              </a:rPr>
              <a:t>纳</a:t>
            </a:r>
            <a:r>
              <a:rPr lang="zh-CN" altLang="en-US" sz="2800" b="0" dirty="0" smtClean="0">
                <a:solidFill>
                  <a:schemeClr val="tx1"/>
                </a:solidFill>
                <a:ea typeface="微软雅黑" panose="020B0503020204020204" pitchFamily="34" charset="-122"/>
              </a:rPr>
              <a:t>瓶颈 服务可持续发展</a:t>
            </a:r>
            <a:endParaRPr lang="zh-CN" altLang="en-US" sz="2800" b="0" dirty="0">
              <a:solidFill>
                <a:schemeClr val="tx1"/>
              </a:solidFill>
              <a:ea typeface="微软雅黑" panose="020B0503020204020204" pitchFamily="34" charset="-122"/>
            </a:endParaRPr>
          </a:p>
        </p:txBody>
      </p:sp>
      <p:sp>
        <p:nvSpPr>
          <p:cNvPr id="24" name="AutoShape 61"/>
          <p:cNvSpPr>
            <a:spLocks noChangeArrowheads="1"/>
          </p:cNvSpPr>
          <p:nvPr/>
        </p:nvSpPr>
        <p:spPr bwMode="auto">
          <a:xfrm>
            <a:off x="1650253" y="4184067"/>
            <a:ext cx="780210" cy="685800"/>
          </a:xfrm>
          <a:prstGeom prst="diamond">
            <a:avLst/>
          </a:prstGeom>
          <a:solidFill>
            <a:schemeClr val="bg1">
              <a:lumMod val="75000"/>
            </a:schemeClr>
          </a:solidFill>
          <a:ln w="25400">
            <a:solidFill>
              <a:srgbClr val="FFFFFF"/>
            </a:solidFill>
            <a:miter lim="800000"/>
            <a:headEnd/>
            <a:tailEnd/>
          </a:ln>
          <a:effectLst>
            <a:outerShdw dist="63500" dir="2212194" algn="ctr" rotWithShape="0">
              <a:srgbClr val="333333">
                <a:alpha val="50000"/>
              </a:srgbClr>
            </a:outerShdw>
          </a:effectLst>
        </p:spPr>
        <p:txBody>
          <a:bodyPr wrap="none" anchor="ct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endParaRPr lang="zh-CN" altLang="en-US" b="0">
              <a:solidFill>
                <a:schemeClr val="tx1"/>
              </a:solidFill>
              <a:latin typeface="微软雅黑" panose="020B0503020204020204" pitchFamily="34" charset="-122"/>
              <a:ea typeface="微软雅黑" panose="020B0503020204020204" pitchFamily="34" charset="-122"/>
            </a:endParaRPr>
          </a:p>
        </p:txBody>
      </p:sp>
      <p:sp>
        <p:nvSpPr>
          <p:cNvPr id="35" name="Text Box 63"/>
          <p:cNvSpPr txBox="1">
            <a:spLocks noChangeArrowheads="1"/>
          </p:cNvSpPr>
          <p:nvPr/>
        </p:nvSpPr>
        <p:spPr bwMode="auto">
          <a:xfrm>
            <a:off x="1861391" y="4298049"/>
            <a:ext cx="381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ct val="20000"/>
              </a:spcAft>
              <a:buSzPct val="75000"/>
              <a:buFont typeface="Wingdings" panose="05000000000000000000" pitchFamily="2" charset="2"/>
              <a:buChar char="n"/>
              <a:defRPr sz="2400" b="1">
                <a:solidFill>
                  <a:schemeClr val="bg2"/>
                </a:solidFill>
                <a:latin typeface="华文细黑" panose="02010600040101010101" pitchFamily="2" charset="-122"/>
                <a:ea typeface="华文细黑" panose="02010600040101010101" pitchFamily="2" charset="-122"/>
              </a:defRPr>
            </a:lvl1pPr>
            <a:lvl2pPr marL="742950" indent="-285750">
              <a:spcBef>
                <a:spcPct val="20000"/>
              </a:spcBef>
              <a:spcAft>
                <a:spcPct val="20000"/>
              </a:spcAft>
              <a:buClr>
                <a:srgbClr val="669900"/>
              </a:buClr>
              <a:buSzPct val="60000"/>
              <a:buFont typeface="Wingdings" panose="05000000000000000000" pitchFamily="2" charset="2"/>
              <a:buChar char="u"/>
              <a:defRPr sz="2000" b="1">
                <a:solidFill>
                  <a:schemeClr val="bg2"/>
                </a:solidFill>
                <a:latin typeface="华文细黑" panose="02010600040101010101" pitchFamily="2" charset="-122"/>
                <a:ea typeface="华文细黑" panose="02010600040101010101" pitchFamily="2" charset="-122"/>
              </a:defRPr>
            </a:lvl2pPr>
            <a:lvl3pPr marL="1143000" indent="-228600">
              <a:spcBef>
                <a:spcPct val="20000"/>
              </a:spcBef>
              <a:spcAft>
                <a:spcPct val="20000"/>
              </a:spcAft>
              <a:buClr>
                <a:srgbClr val="003366"/>
              </a:buClr>
              <a:buSzPct val="60000"/>
              <a:buFont typeface="Wingdings" panose="05000000000000000000" pitchFamily="2" charset="2"/>
              <a:buChar char="p"/>
              <a:defRPr sz="2000" b="1">
                <a:solidFill>
                  <a:srgbClr val="3333CC"/>
                </a:solidFill>
                <a:latin typeface="华文细黑" panose="02010600040101010101" pitchFamily="2" charset="-122"/>
                <a:ea typeface="华文细黑" panose="02010600040101010101" pitchFamily="2" charset="-122"/>
              </a:defRPr>
            </a:lvl3pPr>
            <a:lvl4pPr marL="16002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ct val="0"/>
              </a:spcAft>
              <a:buSzTx/>
              <a:buFont typeface="Arial" panose="020B0604020202020204" pitchFamily="34" charset="0"/>
              <a:buNone/>
            </a:pPr>
            <a:r>
              <a:rPr lang="en-US" altLang="zh-CN" b="0" dirty="0" smtClean="0">
                <a:solidFill>
                  <a:schemeClr val="tx1"/>
                </a:solidFill>
                <a:latin typeface="微软雅黑" panose="020B0503020204020204" pitchFamily="34" charset="-122"/>
                <a:ea typeface="微软雅黑" panose="020B0503020204020204" pitchFamily="34" charset="-122"/>
              </a:rPr>
              <a:t>4</a:t>
            </a:r>
            <a:endParaRPr lang="en-US" altLang="zh-CN" b="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607636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7"/>
          <p:cNvGraphicFramePr>
            <a:graphicFrameLocks noChangeAspect="1"/>
          </p:cNvGraphicFramePr>
          <p:nvPr/>
        </p:nvGraphicFramePr>
        <p:xfrm>
          <a:off x="4860925" y="2636838"/>
          <a:ext cx="2303463" cy="3671887"/>
        </p:xfrm>
        <a:graphic>
          <a:graphicData uri="http://schemas.openxmlformats.org/presentationml/2006/ole">
            <p:oleObj spid="_x0000_s15375" name="图表" r:id="rId4" imgW="2771775" imgH="2552700" progId="">
              <p:embed/>
            </p:oleObj>
          </a:graphicData>
        </a:graphic>
      </p:graphicFrame>
      <p:sp>
        <p:nvSpPr>
          <p:cNvPr id="14" name="圆角矩形 13"/>
          <p:cNvSpPr/>
          <p:nvPr/>
        </p:nvSpPr>
        <p:spPr bwMode="auto">
          <a:xfrm>
            <a:off x="285750" y="1628775"/>
            <a:ext cx="8572500" cy="1098550"/>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graphicFrame>
        <p:nvGraphicFramePr>
          <p:cNvPr id="16" name="图表 15"/>
          <p:cNvGraphicFramePr/>
          <p:nvPr/>
        </p:nvGraphicFramePr>
        <p:xfrm>
          <a:off x="-571536" y="2786058"/>
          <a:ext cx="5429256" cy="3429024"/>
        </p:xfrm>
        <a:graphic>
          <a:graphicData uri="http://schemas.openxmlformats.org/drawingml/2006/chart">
            <c:chart xmlns:c="http://schemas.openxmlformats.org/drawingml/2006/chart" xmlns:r="http://schemas.openxmlformats.org/officeDocument/2006/relationships" r:id="rId5"/>
          </a:graphicData>
        </a:graphic>
      </p:graphicFrame>
      <p:sp>
        <p:nvSpPr>
          <p:cNvPr id="1029" name="TextBox 16"/>
          <p:cNvSpPr txBox="1">
            <a:spLocks noChangeArrowheads="1"/>
          </p:cNvSpPr>
          <p:nvPr/>
        </p:nvSpPr>
        <p:spPr bwMode="auto">
          <a:xfrm>
            <a:off x="428625" y="6072188"/>
            <a:ext cx="34671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黑体" panose="02010609060101010101" pitchFamily="49" charset="-122"/>
                <a:ea typeface="黑体" panose="02010609060101010101" pitchFamily="49" charset="-122"/>
              </a:rPr>
              <a:t>2013</a:t>
            </a:r>
            <a:r>
              <a:rPr lang="zh-CN" altLang="en-US" sz="1600">
                <a:latin typeface="黑体" panose="02010609060101010101" pitchFamily="49" charset="-122"/>
                <a:ea typeface="黑体" panose="02010609060101010101" pitchFamily="49" charset="-122"/>
              </a:rPr>
              <a:t>年全球能源消费量（亿吨标煤）</a:t>
            </a:r>
          </a:p>
        </p:txBody>
      </p:sp>
      <p:sp>
        <p:nvSpPr>
          <p:cNvPr id="1030" name="TextBox 17"/>
          <p:cNvSpPr txBox="1">
            <a:spLocks noChangeArrowheads="1"/>
          </p:cNvSpPr>
          <p:nvPr/>
        </p:nvSpPr>
        <p:spPr bwMode="auto">
          <a:xfrm>
            <a:off x="4787900" y="6165850"/>
            <a:ext cx="3435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黑体" panose="02010609060101010101" pitchFamily="49" charset="-122"/>
                <a:ea typeface="黑体" panose="02010609060101010101" pitchFamily="49" charset="-122"/>
              </a:rPr>
              <a:t>2013</a:t>
            </a:r>
            <a:r>
              <a:rPr lang="zh-CN" altLang="en-US" sz="1600">
                <a:latin typeface="黑体" panose="02010609060101010101" pitchFamily="49" charset="-122"/>
                <a:ea typeface="黑体" panose="02010609060101010101" pitchFamily="49" charset="-122"/>
              </a:rPr>
              <a:t>年可再生能源发电量（千瓦时）</a:t>
            </a:r>
          </a:p>
        </p:txBody>
      </p:sp>
      <p:sp>
        <p:nvSpPr>
          <p:cNvPr id="1031" name="TextBox 28"/>
          <p:cNvSpPr txBox="1">
            <a:spLocks noChangeArrowheads="1"/>
          </p:cNvSpPr>
          <p:nvPr/>
        </p:nvSpPr>
        <p:spPr bwMode="auto">
          <a:xfrm>
            <a:off x="6978650" y="2744788"/>
            <a:ext cx="2216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黑体" panose="02010609060101010101" pitchFamily="49" charset="-122"/>
                <a:ea typeface="黑体" panose="02010609060101010101" pitchFamily="49" charset="-122"/>
              </a:rPr>
              <a:t>太阳能发电</a:t>
            </a:r>
            <a:r>
              <a:rPr lang="en-US" altLang="zh-CN" sz="2000">
                <a:latin typeface="黑体" panose="02010609060101010101" pitchFamily="49" charset="-122"/>
                <a:ea typeface="黑体" panose="02010609060101010101" pitchFamily="49" charset="-122"/>
              </a:rPr>
              <a:t>1248</a:t>
            </a:r>
            <a:r>
              <a:rPr lang="zh-CN" altLang="en-US" sz="2000">
                <a:latin typeface="黑体" panose="02010609060101010101" pitchFamily="49" charset="-122"/>
                <a:ea typeface="黑体" panose="02010609060101010101" pitchFamily="49" charset="-122"/>
              </a:rPr>
              <a:t>亿</a:t>
            </a:r>
          </a:p>
        </p:txBody>
      </p:sp>
      <p:sp>
        <p:nvSpPr>
          <p:cNvPr id="1032" name="TextBox 29"/>
          <p:cNvSpPr txBox="1">
            <a:spLocks noChangeArrowheads="1"/>
          </p:cNvSpPr>
          <p:nvPr/>
        </p:nvSpPr>
        <p:spPr bwMode="auto">
          <a:xfrm>
            <a:off x="7286625" y="3141663"/>
            <a:ext cx="145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黑体" panose="02010609060101010101" pitchFamily="49" charset="-122"/>
                <a:ea typeface="黑体" panose="02010609060101010101" pitchFamily="49" charset="-122"/>
              </a:rPr>
              <a:t>风电</a:t>
            </a:r>
            <a:r>
              <a:rPr lang="en-US" altLang="zh-CN" sz="2000">
                <a:latin typeface="黑体" panose="02010609060101010101" pitchFamily="49" charset="-122"/>
                <a:ea typeface="黑体" panose="02010609060101010101" pitchFamily="49" charset="-122"/>
              </a:rPr>
              <a:t>6282</a:t>
            </a:r>
            <a:r>
              <a:rPr lang="zh-CN" altLang="en-US" sz="2000">
                <a:latin typeface="黑体" panose="02010609060101010101" pitchFamily="49" charset="-122"/>
                <a:ea typeface="黑体" panose="02010609060101010101" pitchFamily="49" charset="-122"/>
              </a:rPr>
              <a:t>亿</a:t>
            </a:r>
          </a:p>
        </p:txBody>
      </p:sp>
      <p:sp>
        <p:nvSpPr>
          <p:cNvPr id="1033" name="TextBox 30"/>
          <p:cNvSpPr txBox="1">
            <a:spLocks noChangeArrowheads="1"/>
          </p:cNvSpPr>
          <p:nvPr/>
        </p:nvSpPr>
        <p:spPr bwMode="auto">
          <a:xfrm>
            <a:off x="7215188" y="4357688"/>
            <a:ext cx="1724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latin typeface="黑体" panose="02010609060101010101" pitchFamily="49" charset="-122"/>
                <a:ea typeface="黑体" panose="02010609060101010101" pitchFamily="49" charset="-122"/>
              </a:rPr>
              <a:t>水电</a:t>
            </a:r>
            <a:r>
              <a:rPr lang="en-US" altLang="zh-CN" sz="2000">
                <a:latin typeface="黑体" panose="02010609060101010101" pitchFamily="49" charset="-122"/>
                <a:ea typeface="黑体" panose="02010609060101010101" pitchFamily="49" charset="-122"/>
              </a:rPr>
              <a:t>3.78</a:t>
            </a:r>
            <a:r>
              <a:rPr lang="zh-CN" altLang="en-US" sz="2000">
                <a:latin typeface="黑体" panose="02010609060101010101" pitchFamily="49" charset="-122"/>
                <a:ea typeface="黑体" panose="02010609060101010101" pitchFamily="49" charset="-122"/>
              </a:rPr>
              <a:t>万亿</a:t>
            </a:r>
          </a:p>
        </p:txBody>
      </p:sp>
      <p:cxnSp>
        <p:nvCxnSpPr>
          <p:cNvPr id="33" name="直接连接符 32"/>
          <p:cNvCxnSpPr/>
          <p:nvPr/>
        </p:nvCxnSpPr>
        <p:spPr>
          <a:xfrm flipV="1">
            <a:off x="3500438" y="3214688"/>
            <a:ext cx="1357312" cy="9286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00438" y="4714875"/>
            <a:ext cx="1357312" cy="128587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791" name="Text Box 15"/>
          <p:cNvSpPr txBox="1">
            <a:spLocks noChangeArrowheads="1"/>
          </p:cNvSpPr>
          <p:nvPr/>
        </p:nvSpPr>
        <p:spPr bwMode="auto">
          <a:xfrm>
            <a:off x="395288" y="1595438"/>
            <a:ext cx="8301037" cy="10414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30000"/>
              </a:lnSpc>
              <a:defRPr/>
            </a:pPr>
            <a:r>
              <a:rPr lang="zh-CN" altLang="en-US" sz="2400" b="1">
                <a:effectLst>
                  <a:outerShdw blurRad="38100" dist="38100" dir="2700000" algn="tl">
                    <a:srgbClr val="C0C0C0"/>
                  </a:outerShdw>
                </a:effectLst>
                <a:latin typeface="Arial" pitchFamily="34" charset="0"/>
                <a:ea typeface="黑体" pitchFamily="2" charset="-122"/>
                <a:cs typeface="Arial" pitchFamily="34" charset="0"/>
              </a:rPr>
              <a:t>依托全球能源互联网，能够</a:t>
            </a:r>
            <a:r>
              <a:rPr lang="zh-CN" altLang="en-US" sz="2400" b="1">
                <a:solidFill>
                  <a:srgbClr val="FF3300"/>
                </a:solidFill>
                <a:effectLst>
                  <a:outerShdw blurRad="38100" dist="38100" dir="2700000" algn="tl">
                    <a:srgbClr val="C0C0C0"/>
                  </a:outerShdw>
                </a:effectLst>
                <a:latin typeface="Arial" pitchFamily="34" charset="0"/>
                <a:ea typeface="黑体" pitchFamily="2" charset="-122"/>
                <a:cs typeface="Arial" pitchFamily="34" charset="0"/>
              </a:rPr>
              <a:t>开发利用分布广、潜力大的清洁能源</a:t>
            </a:r>
            <a:r>
              <a:rPr lang="zh-CN" altLang="en-US" sz="2400" b="1">
                <a:effectLst>
                  <a:outerShdw blurRad="38100" dist="38100" dir="2700000" algn="tl">
                    <a:srgbClr val="C0C0C0"/>
                  </a:outerShdw>
                </a:effectLst>
                <a:latin typeface="Arial" pitchFamily="34" charset="0"/>
                <a:ea typeface="黑体" pitchFamily="2" charset="-122"/>
                <a:cs typeface="Arial" pitchFamily="34" charset="0"/>
              </a:rPr>
              <a:t>，保障能源长期稳定供应。</a:t>
            </a:r>
          </a:p>
        </p:txBody>
      </p:sp>
      <p:sp>
        <p:nvSpPr>
          <p:cNvPr id="75792" name="Rectangle 16"/>
          <p:cNvSpPr>
            <a:spLocks noChangeArrowheads="1"/>
          </p:cNvSpPr>
          <p:nvPr/>
        </p:nvSpPr>
        <p:spPr bwMode="auto">
          <a:xfrm>
            <a:off x="539750" y="965200"/>
            <a:ext cx="3398838"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800" b="1">
                <a:solidFill>
                  <a:srgbClr val="FF3300"/>
                </a:solidFill>
                <a:effectLst>
                  <a:outerShdw blurRad="38100" dist="38100" dir="2700000" algn="tl">
                    <a:srgbClr val="C0C0C0"/>
                  </a:outerShdw>
                </a:effectLst>
                <a:latin typeface="Arial" pitchFamily="34" charset="0"/>
                <a:ea typeface="黑体" pitchFamily="2" charset="-122"/>
                <a:cs typeface="Arial" pitchFamily="34" charset="0"/>
              </a:rPr>
              <a:t>（一）保障能源安全</a:t>
            </a:r>
          </a:p>
        </p:txBody>
      </p:sp>
      <p:sp>
        <p:nvSpPr>
          <p:cNvPr id="17" name="标题 5"/>
          <p:cNvSpPr txBox="1">
            <a:spLocks/>
          </p:cNvSpPr>
          <p:nvPr/>
        </p:nvSpPr>
        <p:spPr bwMode="auto">
          <a:xfrm>
            <a:off x="136640" y="394713"/>
            <a:ext cx="645401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dirty="0" smtClean="0">
                <a:sym typeface="Arial" panose="020B0604020202020204" pitchFamily="34" charset="0"/>
              </a:rPr>
              <a:t>三、</a:t>
            </a:r>
            <a:r>
              <a:rPr lang="zh-CN" altLang="en-US" sz="3200" dirty="0">
                <a:solidFill>
                  <a:schemeClr val="tx1"/>
                </a:solidFill>
              </a:rPr>
              <a:t>破解消纳瓶颈 服务可持续发展</a:t>
            </a:r>
          </a:p>
        </p:txBody>
      </p:sp>
    </p:spTree>
    <p:extLst>
      <p:ext uri="{BB962C8B-B14F-4D97-AF65-F5344CB8AC3E}">
        <p14:creationId xmlns:p14="http://schemas.microsoft.com/office/powerpoint/2010/main" xmlns="" val="834193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bwMode="auto">
          <a:xfrm>
            <a:off x="320675" y="1709738"/>
            <a:ext cx="8572500" cy="1214437"/>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pic>
        <p:nvPicPr>
          <p:cNvPr id="3" name="Picture 9" descr="C:\Users\user\Desktop\图片收集\62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379" y="3524647"/>
            <a:ext cx="2643188" cy="2275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9"/>
          <p:cNvSpPr txBox="1">
            <a:spLocks noChangeArrowheads="1"/>
          </p:cNvSpPr>
          <p:nvPr/>
        </p:nvSpPr>
        <p:spPr bwMode="auto">
          <a:xfrm>
            <a:off x="395288" y="1700213"/>
            <a:ext cx="8497887" cy="91986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20000"/>
              </a:lnSpc>
              <a:defRPr/>
            </a:pPr>
            <a:r>
              <a:rPr lang="zh-CN" altLang="en-US" sz="2400" b="1" dirty="0" smtClean="0">
                <a:effectLst>
                  <a:outerShdw blurRad="38100" dist="38100" dir="2700000" algn="tl">
                    <a:srgbClr val="C0C0C0"/>
                  </a:outerShdw>
                </a:effectLst>
                <a:latin typeface="黑体" pitchFamily="2" charset="-122"/>
                <a:ea typeface="黑体" pitchFamily="2" charset="-122"/>
                <a:cs typeface="Arial" pitchFamily="34" charset="0"/>
              </a:rPr>
              <a:t>大幅</a:t>
            </a:r>
            <a:r>
              <a:rPr lang="zh-CN" altLang="en-US" sz="2400" b="1" dirty="0">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提高清洁能源开发利用水平</a:t>
            </a:r>
            <a:r>
              <a:rPr lang="zh-CN" altLang="en-US" sz="2400" b="1" dirty="0">
                <a:effectLst>
                  <a:outerShdw blurRad="38100" dist="38100" dir="2700000" algn="tl">
                    <a:srgbClr val="C0C0C0"/>
                  </a:outerShdw>
                </a:effectLst>
                <a:latin typeface="黑体" pitchFamily="2" charset="-122"/>
                <a:ea typeface="黑体" pitchFamily="2" charset="-122"/>
                <a:cs typeface="Arial" pitchFamily="34" charset="0"/>
              </a:rPr>
              <a:t>，从根本上解决</a:t>
            </a:r>
            <a:r>
              <a:rPr lang="zh-CN" altLang="en-US" sz="2400" b="1" dirty="0">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化石能源污染</a:t>
            </a:r>
            <a:r>
              <a:rPr lang="zh-CN" altLang="en-US" sz="2400" b="1" dirty="0">
                <a:effectLst>
                  <a:outerShdw blurRad="38100" dist="38100" dir="2700000" algn="tl">
                    <a:srgbClr val="C0C0C0"/>
                  </a:outerShdw>
                </a:effectLst>
                <a:latin typeface="黑体" pitchFamily="2" charset="-122"/>
                <a:ea typeface="黑体" pitchFamily="2" charset="-122"/>
                <a:cs typeface="Arial" pitchFamily="34" charset="0"/>
              </a:rPr>
              <a:t>和</a:t>
            </a:r>
            <a:r>
              <a:rPr lang="zh-CN" altLang="en-US" sz="2400" b="1" dirty="0">
                <a:solidFill>
                  <a:srgbClr val="FF0000"/>
                </a:solidFill>
                <a:effectLst>
                  <a:outerShdw blurRad="38100" dist="38100" dir="2700000" algn="tl">
                    <a:srgbClr val="C0C0C0"/>
                  </a:outerShdw>
                </a:effectLst>
                <a:latin typeface="黑体" pitchFamily="2" charset="-122"/>
                <a:ea typeface="黑体" pitchFamily="2" charset="-122"/>
                <a:cs typeface="Arial" pitchFamily="34" charset="0"/>
              </a:rPr>
              <a:t>温室气体排放</a:t>
            </a:r>
            <a:r>
              <a:rPr lang="zh-CN" altLang="en-US" sz="2400" b="1" dirty="0">
                <a:effectLst>
                  <a:outerShdw blurRad="38100" dist="38100" dir="2700000" algn="tl">
                    <a:srgbClr val="C0C0C0"/>
                  </a:outerShdw>
                </a:effectLst>
                <a:latin typeface="黑体" pitchFamily="2" charset="-122"/>
                <a:ea typeface="黑体" pitchFamily="2" charset="-122"/>
                <a:cs typeface="Arial" pitchFamily="34" charset="0"/>
              </a:rPr>
              <a:t>问题。</a:t>
            </a:r>
          </a:p>
        </p:txBody>
      </p:sp>
      <p:sp>
        <p:nvSpPr>
          <p:cNvPr id="5" name="Rectangle 10"/>
          <p:cNvSpPr>
            <a:spLocks noChangeArrowheads="1"/>
          </p:cNvSpPr>
          <p:nvPr/>
        </p:nvSpPr>
        <p:spPr bwMode="auto">
          <a:xfrm>
            <a:off x="539750" y="1038225"/>
            <a:ext cx="3398838"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800" b="1">
                <a:solidFill>
                  <a:srgbClr val="FF3300"/>
                </a:solidFill>
                <a:effectLst>
                  <a:outerShdw blurRad="38100" dist="38100" dir="2700000" algn="tl">
                    <a:srgbClr val="C0C0C0"/>
                  </a:outerShdw>
                </a:effectLst>
                <a:latin typeface="Arial" pitchFamily="34" charset="0"/>
                <a:ea typeface="黑体" pitchFamily="2" charset="-122"/>
                <a:cs typeface="Arial" pitchFamily="34" charset="0"/>
              </a:rPr>
              <a:t>（二）保护生态环境</a:t>
            </a:r>
          </a:p>
        </p:txBody>
      </p:sp>
      <p:grpSp>
        <p:nvGrpSpPr>
          <p:cNvPr id="6" name="Group 18"/>
          <p:cNvGrpSpPr>
            <a:grpSpLocks/>
          </p:cNvGrpSpPr>
          <p:nvPr/>
        </p:nvGrpSpPr>
        <p:grpSpPr bwMode="auto">
          <a:xfrm>
            <a:off x="179388" y="3284538"/>
            <a:ext cx="6072187" cy="2928937"/>
            <a:chOff x="113" y="2069"/>
            <a:chExt cx="3825" cy="1845"/>
          </a:xfrm>
        </p:grpSpPr>
        <p:sp>
          <p:nvSpPr>
            <p:cNvPr id="7" name="Rectangle 19"/>
            <p:cNvSpPr>
              <a:spLocks noChangeArrowheads="1"/>
            </p:cNvSpPr>
            <p:nvPr/>
          </p:nvSpPr>
          <p:spPr bwMode="gray">
            <a:xfrm>
              <a:off x="1058" y="2536"/>
              <a:ext cx="2880" cy="401"/>
            </a:xfrm>
            <a:prstGeom prst="rect">
              <a:avLst/>
            </a:prstGeom>
            <a:gradFill rotWithShape="1">
              <a:gsLst>
                <a:gs pos="0">
                  <a:srgbClr val="FEBB72"/>
                </a:gs>
                <a:gs pos="100000">
                  <a:srgbClr val="FFE9D2"/>
                </a:gs>
              </a:gsLst>
              <a:lin ang="0" scaled="1"/>
            </a:gradFill>
            <a:ln w="9525">
              <a:noFill/>
              <a:miter lim="800000"/>
              <a:headEnd/>
              <a:tailEnd/>
            </a:ln>
          </p:spPr>
          <p:txBody>
            <a:bodyPr anchor="ctr"/>
            <a:lstStyle/>
            <a:p>
              <a:pPr algn="ctr">
                <a:spcBef>
                  <a:spcPct val="20000"/>
                </a:spcBef>
                <a:defRPr/>
              </a:pPr>
              <a:r>
                <a:rPr lang="en-US" altLang="zh-CN" sz="2000" b="1" dirty="0">
                  <a:solidFill>
                    <a:srgbClr val="FF3300"/>
                  </a:solidFill>
                  <a:effectLst>
                    <a:outerShdw blurRad="38100" dist="38100" dir="2700000" algn="tl">
                      <a:srgbClr val="C0C0C0"/>
                    </a:outerShdw>
                  </a:effectLst>
                  <a:latin typeface="黑体" pitchFamily="2" charset="-122"/>
                  <a:ea typeface="黑体" pitchFamily="2" charset="-122"/>
                </a:rPr>
                <a:t>240</a:t>
              </a:r>
              <a:r>
                <a:rPr lang="zh-CN" altLang="en-US" sz="2000" b="1" dirty="0">
                  <a:solidFill>
                    <a:srgbClr val="FF3300"/>
                  </a:solidFill>
                  <a:effectLst>
                    <a:outerShdw blurRad="38100" dist="38100" dir="2700000" algn="tl">
                      <a:srgbClr val="C0C0C0"/>
                    </a:outerShdw>
                  </a:effectLst>
                  <a:latin typeface="黑体" pitchFamily="2" charset="-122"/>
                  <a:ea typeface="黑体" pitchFamily="2" charset="-122"/>
                </a:rPr>
                <a:t>亿</a:t>
              </a:r>
              <a:r>
                <a:rPr lang="zh-CN" altLang="en-US" sz="2000" b="1" dirty="0">
                  <a:effectLst>
                    <a:outerShdw blurRad="38100" dist="38100" dir="2700000" algn="tl">
                      <a:srgbClr val="C0C0C0"/>
                    </a:outerShdw>
                  </a:effectLst>
                  <a:latin typeface="黑体" pitchFamily="2" charset="-122"/>
                  <a:ea typeface="黑体" pitchFamily="2" charset="-122"/>
                </a:rPr>
                <a:t>吨标准煤的化石能源</a:t>
              </a:r>
              <a:endParaRPr lang="en-US" altLang="zh-CN" sz="2000" dirty="0">
                <a:solidFill>
                  <a:srgbClr val="080808"/>
                </a:solidFill>
                <a:latin typeface="黑体" pitchFamily="49" charset="-122"/>
                <a:ea typeface="黑体" pitchFamily="49" charset="-122"/>
              </a:endParaRPr>
            </a:p>
          </p:txBody>
        </p:sp>
        <p:sp>
          <p:nvSpPr>
            <p:cNvPr id="8" name="Rectangle 26"/>
            <p:cNvSpPr>
              <a:spLocks noChangeArrowheads="1"/>
            </p:cNvSpPr>
            <p:nvPr/>
          </p:nvSpPr>
          <p:spPr bwMode="gray">
            <a:xfrm>
              <a:off x="134" y="3421"/>
              <a:ext cx="924" cy="493"/>
            </a:xfrm>
            <a:prstGeom prst="rect">
              <a:avLst/>
            </a:prstGeom>
            <a:gradFill rotWithShape="1">
              <a:gsLst>
                <a:gs pos="0">
                  <a:srgbClr val="99CCFF"/>
                </a:gs>
                <a:gs pos="100000">
                  <a:srgbClr val="CAE5FF"/>
                </a:gs>
              </a:gsLst>
              <a:lin ang="0" scaled="1"/>
            </a:gradFill>
            <a:ln w="9525">
              <a:noFill/>
              <a:miter lim="800000"/>
              <a:headEnd/>
              <a:tailEnd/>
            </a:ln>
          </p:spPr>
          <p:txBody>
            <a:bodyPr anchor="ctr"/>
            <a:lstStyle/>
            <a:p>
              <a:pPr algn="ctr">
                <a:spcBef>
                  <a:spcPct val="50000"/>
                </a:spcBef>
                <a:defRPr/>
              </a:pPr>
              <a:r>
                <a:rPr lang="zh-CN" altLang="en-US" b="1" dirty="0">
                  <a:effectLst>
                    <a:outerShdw blurRad="38100" dist="38100" dir="2700000" algn="tl">
                      <a:srgbClr val="C0C0C0"/>
                    </a:outerShdw>
                  </a:effectLst>
                  <a:latin typeface="黑体" pitchFamily="2" charset="-122"/>
                  <a:ea typeface="黑体" pitchFamily="2" charset="-122"/>
                </a:rPr>
                <a:t>全球能源</a:t>
              </a:r>
              <a:endParaRPr lang="en-US" altLang="zh-CN" b="1" dirty="0">
                <a:effectLst>
                  <a:outerShdw blurRad="38100" dist="38100" dir="2700000" algn="tl">
                    <a:srgbClr val="C0C0C0"/>
                  </a:outerShdw>
                </a:effectLst>
                <a:latin typeface="黑体" pitchFamily="2" charset="-122"/>
                <a:ea typeface="黑体" pitchFamily="2" charset="-122"/>
              </a:endParaRPr>
            </a:p>
            <a:p>
              <a:pPr algn="ctr">
                <a:spcBef>
                  <a:spcPct val="50000"/>
                </a:spcBef>
                <a:defRPr/>
              </a:pPr>
              <a:r>
                <a:rPr lang="zh-CN" altLang="en-US" b="1" dirty="0">
                  <a:effectLst>
                    <a:outerShdw blurRad="38100" dist="38100" dir="2700000" algn="tl">
                      <a:srgbClr val="C0C0C0"/>
                    </a:outerShdw>
                  </a:effectLst>
                  <a:latin typeface="黑体" pitchFamily="2" charset="-122"/>
                  <a:ea typeface="黑体" pitchFamily="2" charset="-122"/>
                </a:rPr>
                <a:t>碳排放</a:t>
              </a:r>
              <a:endParaRPr lang="en-US" altLang="zh-CN" b="1" dirty="0">
                <a:solidFill>
                  <a:srgbClr val="080808"/>
                </a:solidFill>
                <a:latin typeface="黑体" pitchFamily="49" charset="-122"/>
                <a:ea typeface="黑体" pitchFamily="49" charset="-122"/>
              </a:endParaRPr>
            </a:p>
          </p:txBody>
        </p:sp>
        <p:sp>
          <p:nvSpPr>
            <p:cNvPr id="9" name="Rectangle 26"/>
            <p:cNvSpPr>
              <a:spLocks noChangeArrowheads="1"/>
            </p:cNvSpPr>
            <p:nvPr/>
          </p:nvSpPr>
          <p:spPr bwMode="gray">
            <a:xfrm>
              <a:off x="134" y="2973"/>
              <a:ext cx="924" cy="402"/>
            </a:xfrm>
            <a:prstGeom prst="rect">
              <a:avLst/>
            </a:prstGeom>
            <a:gradFill rotWithShape="1">
              <a:gsLst>
                <a:gs pos="0">
                  <a:srgbClr val="99CCFF"/>
                </a:gs>
                <a:gs pos="100000">
                  <a:srgbClr val="CAE5FF"/>
                </a:gs>
              </a:gsLst>
              <a:lin ang="0" scaled="1"/>
            </a:gradFill>
            <a:ln w="9525">
              <a:noFill/>
              <a:miter lim="800000"/>
              <a:headEnd/>
              <a:tailEnd/>
            </a:ln>
          </p:spPr>
          <p:txBody>
            <a:bodyPr anchor="ctr"/>
            <a:lstStyle/>
            <a:p>
              <a:pPr algn="ctr">
                <a:spcBef>
                  <a:spcPct val="50000"/>
                </a:spcBef>
                <a:defRPr/>
              </a:pPr>
              <a:r>
                <a:rPr lang="zh-CN" altLang="en-US" b="1" dirty="0">
                  <a:effectLst>
                    <a:outerShdw blurRad="38100" dist="38100" dir="2700000" algn="tl">
                      <a:srgbClr val="C0C0C0"/>
                    </a:outerShdw>
                  </a:effectLst>
                  <a:latin typeface="黑体" pitchFamily="2" charset="-122"/>
                  <a:ea typeface="黑体" pitchFamily="2" charset="-122"/>
                </a:rPr>
                <a:t>每年可减排</a:t>
              </a:r>
              <a:endParaRPr lang="en-US" altLang="zh-CN" b="1" dirty="0">
                <a:solidFill>
                  <a:srgbClr val="080808"/>
                </a:solidFill>
                <a:latin typeface="黑体" pitchFamily="49" charset="-122"/>
                <a:ea typeface="黑体" pitchFamily="49" charset="-122"/>
              </a:endParaRPr>
            </a:p>
          </p:txBody>
        </p:sp>
        <p:sp>
          <p:nvSpPr>
            <p:cNvPr id="10" name="Rectangle 26"/>
            <p:cNvSpPr>
              <a:spLocks noChangeArrowheads="1"/>
            </p:cNvSpPr>
            <p:nvPr/>
          </p:nvSpPr>
          <p:spPr bwMode="gray">
            <a:xfrm>
              <a:off x="134" y="2536"/>
              <a:ext cx="924" cy="401"/>
            </a:xfrm>
            <a:prstGeom prst="rect">
              <a:avLst/>
            </a:prstGeom>
            <a:gradFill rotWithShape="1">
              <a:gsLst>
                <a:gs pos="0">
                  <a:srgbClr val="99CCFF"/>
                </a:gs>
                <a:gs pos="100000">
                  <a:srgbClr val="CAE5FF"/>
                </a:gs>
              </a:gsLst>
              <a:lin ang="0" scaled="1"/>
            </a:gradFill>
            <a:ln w="9525">
              <a:noFill/>
              <a:miter lim="800000"/>
              <a:headEnd/>
              <a:tailEnd/>
            </a:ln>
          </p:spPr>
          <p:txBody>
            <a:bodyPr anchor="ctr"/>
            <a:lstStyle/>
            <a:p>
              <a:pPr algn="ctr">
                <a:spcBef>
                  <a:spcPct val="50000"/>
                </a:spcBef>
                <a:defRPr/>
              </a:pPr>
              <a:r>
                <a:rPr lang="zh-CN" altLang="en-US" b="1" dirty="0">
                  <a:effectLst>
                    <a:outerShdw blurRad="38100" dist="38100" dir="2700000" algn="tl">
                      <a:srgbClr val="C0C0C0"/>
                    </a:outerShdw>
                  </a:effectLst>
                  <a:latin typeface="黑体" pitchFamily="2" charset="-122"/>
                  <a:ea typeface="黑体" pitchFamily="2" charset="-122"/>
                </a:rPr>
                <a:t>每年可替代</a:t>
              </a:r>
              <a:endParaRPr lang="en-US" altLang="zh-CN" b="1" dirty="0">
                <a:solidFill>
                  <a:srgbClr val="080808"/>
                </a:solidFill>
                <a:latin typeface="黑体" pitchFamily="49" charset="-122"/>
                <a:ea typeface="黑体" pitchFamily="49" charset="-122"/>
              </a:endParaRPr>
            </a:p>
          </p:txBody>
        </p:sp>
        <p:sp>
          <p:nvSpPr>
            <p:cNvPr id="11" name="Rectangle 19"/>
            <p:cNvSpPr>
              <a:spLocks noChangeArrowheads="1"/>
            </p:cNvSpPr>
            <p:nvPr/>
          </p:nvSpPr>
          <p:spPr bwMode="gray">
            <a:xfrm>
              <a:off x="1058" y="2983"/>
              <a:ext cx="2880" cy="402"/>
            </a:xfrm>
            <a:prstGeom prst="rect">
              <a:avLst/>
            </a:prstGeom>
            <a:gradFill rotWithShape="1">
              <a:gsLst>
                <a:gs pos="0">
                  <a:srgbClr val="FEBB72"/>
                </a:gs>
                <a:gs pos="100000">
                  <a:srgbClr val="FFE9D2"/>
                </a:gs>
              </a:gsLst>
              <a:lin ang="0" scaled="1"/>
            </a:gradFill>
            <a:ln w="9525">
              <a:noFill/>
              <a:miter lim="800000"/>
              <a:headEnd/>
              <a:tailEnd/>
            </a:ln>
          </p:spPr>
          <p:txBody>
            <a:bodyPr anchor="ctr"/>
            <a:lstStyle/>
            <a:p>
              <a:pPr algn="ctr">
                <a:spcBef>
                  <a:spcPct val="20000"/>
                </a:spcBef>
                <a:defRPr/>
              </a:pPr>
              <a:r>
                <a:rPr lang="zh-CN" altLang="en-US" sz="2000" b="1" dirty="0">
                  <a:effectLst>
                    <a:outerShdw blurRad="38100" dist="38100" dir="2700000" algn="tl">
                      <a:srgbClr val="C0C0C0"/>
                    </a:outerShdw>
                  </a:effectLst>
                  <a:latin typeface="黑体" pitchFamily="2" charset="-122"/>
                  <a:ea typeface="黑体" pitchFamily="2" charset="-122"/>
                </a:rPr>
                <a:t>二氧化碳</a:t>
              </a:r>
              <a:r>
                <a:rPr lang="en-US" altLang="zh-CN" sz="2000" b="1" dirty="0">
                  <a:solidFill>
                    <a:srgbClr val="FF3300"/>
                  </a:solidFill>
                  <a:effectLst>
                    <a:outerShdw blurRad="38100" dist="38100" dir="2700000" algn="tl">
                      <a:srgbClr val="C0C0C0"/>
                    </a:outerShdw>
                  </a:effectLst>
                  <a:latin typeface="黑体" pitchFamily="2" charset="-122"/>
                  <a:ea typeface="黑体" pitchFamily="2" charset="-122"/>
                </a:rPr>
                <a:t>667</a:t>
              </a:r>
              <a:r>
                <a:rPr lang="zh-CN" altLang="en-US" sz="2000" b="1" dirty="0">
                  <a:solidFill>
                    <a:srgbClr val="FF3300"/>
                  </a:solidFill>
                  <a:effectLst>
                    <a:outerShdw blurRad="38100" dist="38100" dir="2700000" algn="tl">
                      <a:srgbClr val="C0C0C0"/>
                    </a:outerShdw>
                  </a:effectLst>
                  <a:latin typeface="黑体" pitchFamily="2" charset="-122"/>
                  <a:ea typeface="黑体" pitchFamily="2" charset="-122"/>
                </a:rPr>
                <a:t>亿吨、</a:t>
              </a:r>
              <a:r>
                <a:rPr lang="zh-CN" altLang="en-US" sz="2000" b="1" dirty="0">
                  <a:effectLst>
                    <a:outerShdw blurRad="38100" dist="38100" dir="2700000" algn="tl">
                      <a:srgbClr val="C0C0C0"/>
                    </a:outerShdw>
                  </a:effectLst>
                  <a:latin typeface="黑体" pitchFamily="2" charset="-122"/>
                  <a:ea typeface="黑体" pitchFamily="2" charset="-122"/>
                </a:rPr>
                <a:t>二氧化硫</a:t>
              </a:r>
              <a:r>
                <a:rPr lang="en-US" altLang="zh-CN" sz="2000" b="1" dirty="0">
                  <a:solidFill>
                    <a:srgbClr val="FF3300"/>
                  </a:solidFill>
                  <a:effectLst>
                    <a:outerShdw blurRad="38100" dist="38100" dir="2700000" algn="tl">
                      <a:srgbClr val="C0C0C0"/>
                    </a:outerShdw>
                  </a:effectLst>
                  <a:latin typeface="黑体" pitchFamily="2" charset="-122"/>
                  <a:ea typeface="黑体" pitchFamily="2" charset="-122"/>
                </a:rPr>
                <a:t>5.8</a:t>
              </a:r>
              <a:r>
                <a:rPr lang="zh-CN" altLang="en-US" sz="2000" b="1" dirty="0">
                  <a:solidFill>
                    <a:srgbClr val="FF3300"/>
                  </a:solidFill>
                  <a:effectLst>
                    <a:outerShdw blurRad="38100" dist="38100" dir="2700000" algn="tl">
                      <a:srgbClr val="C0C0C0"/>
                    </a:outerShdw>
                  </a:effectLst>
                  <a:latin typeface="黑体" pitchFamily="2" charset="-122"/>
                  <a:ea typeface="黑体" pitchFamily="2" charset="-122"/>
                </a:rPr>
                <a:t>亿吨</a:t>
              </a:r>
              <a:endParaRPr lang="en-US" altLang="zh-CN" sz="2000" dirty="0">
                <a:solidFill>
                  <a:srgbClr val="080808"/>
                </a:solidFill>
                <a:latin typeface="黑体" pitchFamily="49" charset="-122"/>
                <a:ea typeface="黑体" pitchFamily="49" charset="-122"/>
              </a:endParaRPr>
            </a:p>
          </p:txBody>
        </p:sp>
        <p:sp>
          <p:nvSpPr>
            <p:cNvPr id="12" name="Rectangle 19"/>
            <p:cNvSpPr>
              <a:spLocks noChangeArrowheads="1"/>
            </p:cNvSpPr>
            <p:nvPr/>
          </p:nvSpPr>
          <p:spPr bwMode="gray">
            <a:xfrm>
              <a:off x="1058" y="3431"/>
              <a:ext cx="2880" cy="483"/>
            </a:xfrm>
            <a:prstGeom prst="rect">
              <a:avLst/>
            </a:prstGeom>
            <a:gradFill rotWithShape="1">
              <a:gsLst>
                <a:gs pos="0">
                  <a:srgbClr val="FEBB72"/>
                </a:gs>
                <a:gs pos="100000">
                  <a:srgbClr val="FFE9D2"/>
                </a:gs>
              </a:gsLst>
              <a:lin ang="0" scaled="1"/>
            </a:gradFill>
            <a:ln w="9525">
              <a:noFill/>
              <a:miter lim="800000"/>
              <a:headEnd/>
              <a:tailEnd/>
            </a:ln>
          </p:spPr>
          <p:txBody>
            <a:bodyPr anchor="ctr"/>
            <a:lstStyle/>
            <a:p>
              <a:pPr algn="ctr">
                <a:spcBef>
                  <a:spcPct val="20000"/>
                </a:spcBef>
                <a:defRPr/>
              </a:pPr>
              <a:r>
                <a:rPr lang="en-US" altLang="zh-CN" sz="2000" b="1">
                  <a:solidFill>
                    <a:srgbClr val="FF3300"/>
                  </a:solidFill>
                  <a:effectLst>
                    <a:outerShdw blurRad="38100" dist="38100" dir="2700000" algn="tl">
                      <a:srgbClr val="000000"/>
                    </a:outerShdw>
                  </a:effectLst>
                  <a:latin typeface="黑体" pitchFamily="2" charset="-122"/>
                  <a:ea typeface="黑体" pitchFamily="2" charset="-122"/>
                  <a:cs typeface="Arial" pitchFamily="34" charset="0"/>
                </a:rPr>
                <a:t>115</a:t>
              </a:r>
              <a:r>
                <a:rPr lang="zh-CN" altLang="en-US" sz="2000" b="1">
                  <a:solidFill>
                    <a:srgbClr val="FF3300"/>
                  </a:solidFill>
                  <a:effectLst>
                    <a:outerShdw blurRad="38100" dist="38100" dir="2700000" algn="tl">
                      <a:srgbClr val="000000"/>
                    </a:outerShdw>
                  </a:effectLst>
                  <a:latin typeface="黑体" pitchFamily="2" charset="-122"/>
                  <a:ea typeface="黑体" pitchFamily="2" charset="-122"/>
                  <a:cs typeface="Arial" pitchFamily="34" charset="0"/>
                </a:rPr>
                <a:t>亿吨，</a:t>
              </a:r>
              <a:r>
                <a:rPr lang="zh-CN" altLang="en-US" sz="2000" b="1">
                  <a:effectLst>
                    <a:outerShdw blurRad="38100" dist="38100" dir="2700000" algn="tl">
                      <a:srgbClr val="FFFFFF"/>
                    </a:outerShdw>
                  </a:effectLst>
                  <a:latin typeface="黑体" pitchFamily="2" charset="-122"/>
                  <a:ea typeface="黑体" pitchFamily="2" charset="-122"/>
                  <a:cs typeface="Arial" pitchFamily="34" charset="0"/>
                </a:rPr>
                <a:t>仅为</a:t>
              </a:r>
              <a:r>
                <a:rPr lang="en-US" altLang="zh-CN" sz="2000" b="1">
                  <a:effectLst>
                    <a:outerShdw blurRad="38100" dist="38100" dir="2700000" algn="tl">
                      <a:srgbClr val="FFFFFF"/>
                    </a:outerShdw>
                  </a:effectLst>
                  <a:latin typeface="黑体" pitchFamily="2" charset="-122"/>
                  <a:ea typeface="黑体" pitchFamily="2" charset="-122"/>
                  <a:cs typeface="Arial" pitchFamily="34" charset="0"/>
                </a:rPr>
                <a:t>2013</a:t>
              </a:r>
              <a:r>
                <a:rPr lang="zh-CN" altLang="en-US" sz="2000" b="1">
                  <a:effectLst>
                    <a:outerShdw blurRad="38100" dist="38100" dir="2700000" algn="tl">
                      <a:srgbClr val="FFFFFF"/>
                    </a:outerShdw>
                  </a:effectLst>
                  <a:latin typeface="黑体" pitchFamily="2" charset="-122"/>
                  <a:ea typeface="黑体" pitchFamily="2" charset="-122"/>
                  <a:cs typeface="Arial" pitchFamily="34" charset="0"/>
                </a:rPr>
                <a:t>年的</a:t>
              </a:r>
              <a:r>
                <a:rPr lang="zh-CN" altLang="en-US" sz="2000" b="1">
                  <a:solidFill>
                    <a:srgbClr val="FF3300"/>
                  </a:solidFill>
                  <a:effectLst>
                    <a:outerShdw blurRad="38100" dist="38100" dir="2700000" algn="tl">
                      <a:srgbClr val="000000"/>
                    </a:outerShdw>
                  </a:effectLst>
                  <a:latin typeface="黑体" pitchFamily="2" charset="-122"/>
                  <a:ea typeface="黑体" pitchFamily="2" charset="-122"/>
                  <a:cs typeface="Arial" pitchFamily="34" charset="0"/>
                </a:rPr>
                <a:t>三分之一</a:t>
              </a:r>
            </a:p>
            <a:p>
              <a:pPr algn="ctr">
                <a:spcBef>
                  <a:spcPct val="20000"/>
                </a:spcBef>
                <a:defRPr/>
              </a:pPr>
              <a:r>
                <a:rPr lang="en-US" altLang="zh-CN" sz="2000" b="1">
                  <a:solidFill>
                    <a:srgbClr val="FF3300"/>
                  </a:solidFill>
                  <a:effectLst>
                    <a:outerShdw blurRad="38100" dist="38100" dir="2700000" algn="tl">
                      <a:srgbClr val="000000"/>
                    </a:outerShdw>
                  </a:effectLst>
                  <a:latin typeface="黑体" pitchFamily="2" charset="-122"/>
                  <a:ea typeface="黑体" pitchFamily="2" charset="-122"/>
                  <a:cs typeface="Arial" pitchFamily="34" charset="0"/>
                </a:rPr>
                <a:t>             </a:t>
              </a:r>
              <a:r>
                <a:rPr lang="en-US" altLang="zh-CN" sz="2000" b="1">
                  <a:effectLst>
                    <a:outerShdw blurRad="38100" dist="38100" dir="2700000" algn="tl">
                      <a:srgbClr val="FFFFFF"/>
                    </a:outerShdw>
                  </a:effectLst>
                  <a:latin typeface="黑体" pitchFamily="2" charset="-122"/>
                  <a:ea typeface="黑体" pitchFamily="2" charset="-122"/>
                  <a:cs typeface="Arial" pitchFamily="34" charset="0"/>
                </a:rPr>
                <a:t>1990</a:t>
              </a:r>
              <a:r>
                <a:rPr lang="zh-CN" altLang="en-US" sz="2000" b="1">
                  <a:effectLst>
                    <a:outerShdw blurRad="38100" dist="38100" dir="2700000" algn="tl">
                      <a:srgbClr val="FFFFFF"/>
                    </a:outerShdw>
                  </a:effectLst>
                  <a:latin typeface="黑体" pitchFamily="2" charset="-122"/>
                  <a:ea typeface="黑体" pitchFamily="2" charset="-122"/>
                  <a:cs typeface="Arial" pitchFamily="34" charset="0"/>
                </a:rPr>
                <a:t>年的</a:t>
              </a:r>
              <a:r>
                <a:rPr lang="zh-CN" altLang="en-US" sz="2000" b="1">
                  <a:solidFill>
                    <a:srgbClr val="FF3300"/>
                  </a:solidFill>
                  <a:effectLst>
                    <a:outerShdw blurRad="38100" dist="38100" dir="2700000" algn="tl">
                      <a:srgbClr val="000000"/>
                    </a:outerShdw>
                  </a:effectLst>
                  <a:latin typeface="黑体" pitchFamily="2" charset="-122"/>
                  <a:ea typeface="黑体" pitchFamily="2" charset="-122"/>
                  <a:cs typeface="Arial" pitchFamily="34" charset="0"/>
                </a:rPr>
                <a:t>二分之一</a:t>
              </a:r>
              <a:endParaRPr lang="zh-CN" altLang="en-US" sz="2000">
                <a:solidFill>
                  <a:srgbClr val="080808"/>
                </a:solidFill>
                <a:latin typeface="黑体" pitchFamily="2" charset="-122"/>
                <a:ea typeface="黑体" pitchFamily="2" charset="-122"/>
                <a:cs typeface="Arial" pitchFamily="34" charset="0"/>
              </a:endParaRPr>
            </a:p>
          </p:txBody>
        </p:sp>
        <p:sp>
          <p:nvSpPr>
            <p:cNvPr id="13" name="Freeform 4"/>
            <p:cNvSpPr>
              <a:spLocks/>
            </p:cNvSpPr>
            <p:nvPr/>
          </p:nvSpPr>
          <p:spPr bwMode="gray">
            <a:xfrm rot="10800000">
              <a:off x="113" y="2069"/>
              <a:ext cx="3825" cy="449"/>
            </a:xfrm>
            <a:custGeom>
              <a:avLst/>
              <a:gdLst>
                <a:gd name="T0" fmla="*/ 0 w 4870"/>
                <a:gd name="T1" fmla="*/ 2147483647 h 361"/>
                <a:gd name="T2" fmla="*/ 0 w 4870"/>
                <a:gd name="T3" fmla="*/ 0 h 361"/>
                <a:gd name="T4" fmla="*/ 1686677557 w 4870"/>
                <a:gd name="T5" fmla="*/ 0 h 361"/>
                <a:gd name="T6" fmla="*/ 1686677557 w 4870"/>
                <a:gd name="T7" fmla="*/ 2147483647 h 361"/>
                <a:gd name="T8" fmla="*/ 1686677557 w 4870"/>
                <a:gd name="T9" fmla="*/ 2147483647 h 361"/>
                <a:gd name="T10" fmla="*/ 1686677557 w 4870"/>
                <a:gd name="T11" fmla="*/ 2147483647 h 361"/>
                <a:gd name="T12" fmla="*/ 0 w 4870"/>
                <a:gd name="T13" fmla="*/ 2147483647 h 361"/>
                <a:gd name="T14" fmla="*/ 0 60000 65536"/>
                <a:gd name="T15" fmla="*/ 0 60000 65536"/>
                <a:gd name="T16" fmla="*/ 0 60000 65536"/>
                <a:gd name="T17" fmla="*/ 0 60000 65536"/>
                <a:gd name="T18" fmla="*/ 0 60000 65536"/>
                <a:gd name="T19" fmla="*/ 0 60000 65536"/>
                <a:gd name="T20" fmla="*/ 0 60000 65536"/>
                <a:gd name="T21" fmla="*/ 0 w 4870"/>
                <a:gd name="T22" fmla="*/ 0 h 361"/>
                <a:gd name="T23" fmla="*/ 4870 w 4870"/>
                <a:gd name="T24" fmla="*/ 361 h 3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70" h="361">
                  <a:moveTo>
                    <a:pt x="0" y="264"/>
                  </a:moveTo>
                  <a:cubicBezTo>
                    <a:pt x="0" y="132"/>
                    <a:pt x="0" y="0"/>
                    <a:pt x="0" y="0"/>
                  </a:cubicBezTo>
                  <a:lnTo>
                    <a:pt x="4870" y="0"/>
                  </a:lnTo>
                  <a:lnTo>
                    <a:pt x="4868" y="244"/>
                  </a:lnTo>
                  <a:cubicBezTo>
                    <a:pt x="4870" y="337"/>
                    <a:pt x="4838" y="354"/>
                    <a:pt x="4750" y="357"/>
                  </a:cubicBezTo>
                  <a:lnTo>
                    <a:pt x="118" y="357"/>
                  </a:lnTo>
                  <a:cubicBezTo>
                    <a:pt x="40" y="361"/>
                    <a:pt x="2" y="309"/>
                    <a:pt x="0" y="264"/>
                  </a:cubicBezTo>
                  <a:close/>
                </a:path>
              </a:pathLst>
            </a:custGeom>
            <a:solidFill>
              <a:srgbClr val="6ACE32"/>
            </a:solidFill>
            <a:ln w="9525">
              <a:miter lim="800000"/>
              <a:headEnd/>
              <a:tailEnd/>
            </a:ln>
            <a:scene3d>
              <a:camera prst="legacyPerspectiveTop"/>
              <a:lightRig rig="legacyNormal3" dir="t"/>
            </a:scene3d>
            <a:sp3d extrusionH="430200" prstMaterial="legacyMatte">
              <a:bevelT w="13500" h="13500" prst="angle"/>
              <a:bevelB w="13500" h="13500" prst="angle"/>
              <a:extrusionClr>
                <a:srgbClr val="6ACE32"/>
              </a:extrusionClr>
              <a:contourClr>
                <a:srgbClr val="6ACE32"/>
              </a:contourClr>
            </a:sp3d>
          </p:spPr>
          <p:txBody>
            <a:bodyPr rot="10800000">
              <a:flatTx/>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latin typeface="Arial" panose="020B0604020202020204" pitchFamily="34" charset="0"/>
              </a:endParaRPr>
            </a:p>
          </p:txBody>
        </p:sp>
        <p:sp>
          <p:nvSpPr>
            <p:cNvPr id="14" name="TextBox 21"/>
            <p:cNvSpPr txBox="1">
              <a:spLocks noChangeArrowheads="1"/>
            </p:cNvSpPr>
            <p:nvPr/>
          </p:nvSpPr>
          <p:spPr bwMode="auto">
            <a:xfrm>
              <a:off x="203" y="2138"/>
              <a:ext cx="3630" cy="288"/>
            </a:xfrm>
            <a:prstGeom prst="rect">
              <a:avLst/>
            </a:prstGeom>
            <a:noFill/>
            <a:ln w="9525">
              <a:noFill/>
              <a:miter lim="800000"/>
              <a:headEnd/>
              <a:tailEnd/>
            </a:ln>
          </p:spPr>
          <p:txBody>
            <a:bodyPr>
              <a:spAutoFit/>
            </a:bodyPr>
            <a:lstStyle/>
            <a:p>
              <a:pPr algn="ctr">
                <a:defRPr/>
              </a:pPr>
              <a:r>
                <a:rPr lang="en-US" altLang="zh-CN" sz="2400" b="1">
                  <a:solidFill>
                    <a:schemeClr val="bg1"/>
                  </a:solidFill>
                  <a:effectLst>
                    <a:outerShdw blurRad="38100" dist="38100" dir="2700000" algn="tl">
                      <a:srgbClr val="C0C0C0"/>
                    </a:outerShdw>
                  </a:effectLst>
                  <a:latin typeface="黑体" pitchFamily="2" charset="-122"/>
                  <a:ea typeface="黑体" pitchFamily="2" charset="-122"/>
                  <a:cs typeface="Arial" pitchFamily="34" charset="0"/>
                </a:rPr>
                <a:t>2050</a:t>
              </a:r>
              <a:r>
                <a:rPr lang="zh-CN" altLang="en-US" sz="2400" b="1">
                  <a:solidFill>
                    <a:schemeClr val="bg1"/>
                  </a:solidFill>
                  <a:effectLst>
                    <a:outerShdw blurRad="38100" dist="38100" dir="2700000" algn="tl">
                      <a:srgbClr val="C0C0C0"/>
                    </a:outerShdw>
                  </a:effectLst>
                  <a:latin typeface="黑体" pitchFamily="2" charset="-122"/>
                  <a:ea typeface="黑体" pitchFamily="2" charset="-122"/>
                  <a:cs typeface="Arial" pitchFamily="34" charset="0"/>
                </a:rPr>
                <a:t>年可再生能源发电</a:t>
              </a:r>
              <a:r>
                <a:rPr lang="en-US" altLang="zh-CN" sz="2400" b="1">
                  <a:solidFill>
                    <a:schemeClr val="bg1"/>
                  </a:solidFill>
                  <a:effectLst>
                    <a:outerShdw blurRad="38100" dist="38100" dir="2700000" algn="tl">
                      <a:srgbClr val="C0C0C0"/>
                    </a:outerShdw>
                  </a:effectLst>
                  <a:latin typeface="黑体" pitchFamily="2" charset="-122"/>
                  <a:ea typeface="黑体" pitchFamily="2" charset="-122"/>
                  <a:cs typeface="Arial" pitchFamily="34" charset="0"/>
                </a:rPr>
                <a:t>75</a:t>
              </a:r>
              <a:r>
                <a:rPr lang="zh-CN" altLang="en-US" sz="2400" b="1">
                  <a:solidFill>
                    <a:schemeClr val="bg1"/>
                  </a:solidFill>
                  <a:effectLst>
                    <a:outerShdw blurRad="38100" dist="38100" dir="2700000" algn="tl">
                      <a:srgbClr val="C0C0C0"/>
                    </a:outerShdw>
                  </a:effectLst>
                  <a:latin typeface="黑体" pitchFamily="2" charset="-122"/>
                  <a:ea typeface="黑体" pitchFamily="2" charset="-122"/>
                  <a:cs typeface="Arial" pitchFamily="34" charset="0"/>
                </a:rPr>
                <a:t>万亿千瓦时</a:t>
              </a:r>
            </a:p>
          </p:txBody>
        </p:sp>
      </p:grpSp>
      <p:sp>
        <p:nvSpPr>
          <p:cNvPr id="15" name="标题 5"/>
          <p:cNvSpPr txBox="1">
            <a:spLocks/>
          </p:cNvSpPr>
          <p:nvPr/>
        </p:nvSpPr>
        <p:spPr bwMode="auto">
          <a:xfrm>
            <a:off x="136640" y="394713"/>
            <a:ext cx="645401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dirty="0" smtClean="0">
                <a:sym typeface="Arial" panose="020B0604020202020204" pitchFamily="34" charset="0"/>
              </a:rPr>
              <a:t>三、</a:t>
            </a:r>
            <a:r>
              <a:rPr lang="zh-CN" altLang="en-US" sz="3200" dirty="0">
                <a:solidFill>
                  <a:schemeClr val="tx1"/>
                </a:solidFill>
              </a:rPr>
              <a:t>破解消纳瓶颈 服务可持续发展</a:t>
            </a:r>
          </a:p>
        </p:txBody>
      </p:sp>
    </p:spTree>
    <p:extLst>
      <p:ext uri="{BB962C8B-B14F-4D97-AF65-F5344CB8AC3E}">
        <p14:creationId xmlns:p14="http://schemas.microsoft.com/office/powerpoint/2010/main" xmlns="" val="151440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7" descr="7039315_205108296134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1424" y="1237864"/>
            <a:ext cx="2916101" cy="25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圆角矩形 13"/>
          <p:cNvSpPr/>
          <p:nvPr/>
        </p:nvSpPr>
        <p:spPr bwMode="auto">
          <a:xfrm>
            <a:off x="395288" y="4005263"/>
            <a:ext cx="8572500" cy="2160587"/>
          </a:xfrm>
          <a:prstGeom prst="roundRect">
            <a:avLst>
              <a:gd name="adj" fmla="val 12228"/>
            </a:avLst>
          </a:prstGeom>
          <a:gradFill>
            <a:gsLst>
              <a:gs pos="39000">
                <a:srgbClr val="CCFFCC"/>
              </a:gs>
              <a:gs pos="0">
                <a:srgbClr val="E4FDC2"/>
              </a:gs>
              <a:gs pos="100000">
                <a:srgbClr val="F5FFE6"/>
              </a:gs>
            </a:gsLst>
            <a:lin ang="5400000" scaled="1"/>
          </a:gradFill>
          <a:ln w="12700" cap="flat" cmpd="sng" algn="ctr">
            <a:solidFill>
              <a:srgbClr val="BBE0E3">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a:p>
            <a:pPr indent="457200" algn="just" fontAlgn="auto">
              <a:lnSpc>
                <a:spcPct val="120000"/>
              </a:lnSpc>
              <a:spcBef>
                <a:spcPts val="0"/>
              </a:spcBef>
              <a:spcAft>
                <a:spcPts val="0"/>
              </a:spcAft>
              <a:defRPr/>
            </a:pPr>
            <a:endParaRPr lang="en-US" altLang="zh-CN" sz="2800" kern="0" dirty="0">
              <a:solidFill>
                <a:srgbClr val="000000"/>
              </a:solidFill>
              <a:latin typeface="黑体" pitchFamily="2" charset="-122"/>
              <a:cs typeface="Times New Roman" pitchFamily="18" charset="0"/>
            </a:endParaRPr>
          </a:p>
        </p:txBody>
      </p:sp>
      <p:sp>
        <p:nvSpPr>
          <p:cNvPr id="112644" name="Text Box 4"/>
          <p:cNvSpPr txBox="1">
            <a:spLocks noChangeArrowheads="1"/>
          </p:cNvSpPr>
          <p:nvPr/>
        </p:nvSpPr>
        <p:spPr bwMode="auto">
          <a:xfrm>
            <a:off x="611186" y="4208727"/>
            <a:ext cx="8156575" cy="186512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20000"/>
              </a:lnSpc>
              <a:defRPr/>
            </a:pPr>
            <a:r>
              <a:rPr lang="zh-CN" altLang="en-US" sz="2400" b="1" dirty="0">
                <a:effectLst>
                  <a:outerShdw blurRad="38100" dist="38100" dir="2700000" algn="tl">
                    <a:srgbClr val="C0C0C0"/>
                  </a:outerShdw>
                </a:effectLst>
                <a:latin typeface="Arial" pitchFamily="34" charset="0"/>
                <a:ea typeface="黑体" pitchFamily="2" charset="-122"/>
                <a:cs typeface="Arial" pitchFamily="34" charset="0"/>
              </a:rPr>
              <a:t>中国有句谚语：“众人拾柴火焰高。”</a:t>
            </a:r>
            <a:r>
              <a:rPr lang="zh-CN" altLang="en-US" sz="2400" b="1" dirty="0" smtClean="0">
                <a:effectLst>
                  <a:outerShdw blurRad="38100" dist="38100" dir="2700000" algn="tl">
                    <a:srgbClr val="C0C0C0"/>
                  </a:outerShdw>
                </a:effectLst>
                <a:latin typeface="Arial" pitchFamily="34" charset="0"/>
                <a:ea typeface="黑体" pitchFamily="2" charset="-122"/>
                <a:cs typeface="Arial" pitchFamily="34" charset="0"/>
              </a:rPr>
              <a:t>新能源消纳是一个系统性问题，需要同行</a:t>
            </a:r>
            <a:r>
              <a:rPr lang="zh-CN" altLang="en-US" sz="2400" b="1" dirty="0">
                <a:effectLst>
                  <a:outerShdw blurRad="38100" dist="38100" dir="2700000" algn="tl">
                    <a:srgbClr val="C0C0C0"/>
                  </a:outerShdw>
                </a:effectLst>
                <a:latin typeface="Arial" pitchFamily="34" charset="0"/>
                <a:ea typeface="黑体" pitchFamily="2" charset="-122"/>
                <a:cs typeface="Arial" pitchFamily="34" charset="0"/>
              </a:rPr>
              <a:t>一道，加强沟通</a:t>
            </a:r>
            <a:r>
              <a:rPr lang="zh-CN" altLang="en-US" sz="2400" b="1" dirty="0" smtClean="0">
                <a:effectLst>
                  <a:outerShdw blurRad="38100" dist="38100" dir="2700000" algn="tl">
                    <a:srgbClr val="C0C0C0"/>
                  </a:outerShdw>
                </a:effectLst>
                <a:latin typeface="Arial" pitchFamily="34" charset="0"/>
                <a:ea typeface="黑体" pitchFamily="2" charset="-122"/>
                <a:cs typeface="Arial" pitchFamily="34" charset="0"/>
              </a:rPr>
              <a:t>、形成</a:t>
            </a:r>
            <a:r>
              <a:rPr lang="zh-CN" altLang="en-US" sz="2400" b="1" dirty="0">
                <a:effectLst>
                  <a:outerShdw blurRad="38100" dist="38100" dir="2700000" algn="tl">
                    <a:srgbClr val="C0C0C0"/>
                  </a:outerShdw>
                </a:effectLst>
                <a:latin typeface="Arial" pitchFamily="34" charset="0"/>
                <a:ea typeface="黑体" pitchFamily="2" charset="-122"/>
                <a:cs typeface="Arial" pitchFamily="34" charset="0"/>
              </a:rPr>
              <a:t>合力</a:t>
            </a:r>
            <a:r>
              <a:rPr lang="zh-CN" altLang="en-US" sz="2400" b="1" dirty="0" smtClean="0">
                <a:effectLst>
                  <a:outerShdw blurRad="38100" dist="38100" dir="2700000" algn="tl">
                    <a:srgbClr val="C0C0C0"/>
                  </a:outerShdw>
                </a:effectLst>
                <a:latin typeface="Arial" pitchFamily="34" charset="0"/>
                <a:ea typeface="黑体" pitchFamily="2" charset="-122"/>
                <a:cs typeface="Arial" pitchFamily="34" charset="0"/>
              </a:rPr>
              <a:t>，</a:t>
            </a:r>
            <a:r>
              <a:rPr lang="zh-CN" altLang="en-US" sz="2400" b="1" dirty="0">
                <a:effectLst>
                  <a:outerShdw blurRad="38100" dist="38100" dir="2700000" algn="tl">
                    <a:srgbClr val="C0C0C0"/>
                  </a:outerShdw>
                </a:effectLst>
                <a:latin typeface="Arial" pitchFamily="34" charset="0"/>
                <a:ea typeface="黑体" pitchFamily="2" charset="-122"/>
                <a:cs typeface="Arial" pitchFamily="34" charset="0"/>
              </a:rPr>
              <a:t>采取经济、技术手段相结合，多措并举，</a:t>
            </a:r>
            <a:r>
              <a:rPr lang="zh-CN" altLang="en-US" sz="2400" b="1" dirty="0" smtClean="0">
                <a:effectLst>
                  <a:outerShdw blurRad="38100" dist="38100" dir="2700000" algn="tl">
                    <a:srgbClr val="C0C0C0"/>
                  </a:outerShdw>
                </a:effectLst>
                <a:latin typeface="Arial" pitchFamily="34" charset="0"/>
                <a:ea typeface="黑体" pitchFamily="2" charset="-122"/>
                <a:cs typeface="Arial" pitchFamily="34" charset="0"/>
              </a:rPr>
              <a:t>共同推动能源</a:t>
            </a:r>
            <a:r>
              <a:rPr lang="zh-CN" altLang="en-US" sz="2400" b="1" dirty="0">
                <a:effectLst>
                  <a:outerShdw blurRad="38100" dist="38100" dir="2700000" algn="tl">
                    <a:srgbClr val="C0C0C0"/>
                  </a:outerShdw>
                </a:effectLst>
                <a:latin typeface="Arial" pitchFamily="34" charset="0"/>
                <a:ea typeface="黑体" pitchFamily="2" charset="-122"/>
                <a:cs typeface="Arial" pitchFamily="34" charset="0"/>
              </a:rPr>
              <a:t>互联网</a:t>
            </a:r>
            <a:r>
              <a:rPr lang="zh-CN" altLang="en-US" sz="2400" b="1" dirty="0" smtClean="0">
                <a:effectLst>
                  <a:outerShdw blurRad="38100" dist="38100" dir="2700000" algn="tl">
                    <a:srgbClr val="C0C0C0"/>
                  </a:outerShdw>
                </a:effectLst>
                <a:latin typeface="Arial" pitchFamily="34" charset="0"/>
                <a:ea typeface="黑体" pitchFamily="2" charset="-122"/>
                <a:cs typeface="Arial" pitchFamily="34" charset="0"/>
              </a:rPr>
              <a:t>建设</a:t>
            </a:r>
            <a:r>
              <a:rPr lang="en-US" altLang="zh-CN" sz="2400" b="1" dirty="0" smtClean="0">
                <a:effectLst>
                  <a:outerShdw blurRad="38100" dist="38100" dir="2700000" algn="tl">
                    <a:srgbClr val="C0C0C0"/>
                  </a:outerShdw>
                </a:effectLst>
                <a:latin typeface="Arial" pitchFamily="34" charset="0"/>
                <a:ea typeface="黑体" pitchFamily="2" charset="-122"/>
                <a:cs typeface="Arial" pitchFamily="34" charset="0"/>
              </a:rPr>
              <a:t>,</a:t>
            </a:r>
            <a:r>
              <a:rPr lang="zh-CN" altLang="en-US" sz="2400" b="1" dirty="0" smtClean="0">
                <a:effectLst>
                  <a:outerShdw blurRad="38100" dist="38100" dir="2700000" algn="tl">
                    <a:srgbClr val="C0C0C0"/>
                  </a:outerShdw>
                </a:effectLst>
                <a:latin typeface="Arial" pitchFamily="34" charset="0"/>
                <a:ea typeface="黑体" pitchFamily="2" charset="-122"/>
                <a:cs typeface="Arial" pitchFamily="34" charset="0"/>
              </a:rPr>
              <a:t> 才能破解新能源消纳瓶颈，服务可持续发展。 </a:t>
            </a:r>
            <a:endParaRPr lang="zh-CN" altLang="en-US" sz="2400" b="1" dirty="0">
              <a:effectLst>
                <a:outerShdw blurRad="38100" dist="38100" dir="2700000" algn="tl">
                  <a:srgbClr val="C0C0C0"/>
                </a:outerShdw>
              </a:effectLst>
              <a:latin typeface="Arial" pitchFamily="34" charset="0"/>
              <a:ea typeface="黑体" pitchFamily="2" charset="-122"/>
              <a:cs typeface="Arial" pitchFamily="34" charset="0"/>
            </a:endParaRPr>
          </a:p>
        </p:txBody>
      </p:sp>
      <p:sp>
        <p:nvSpPr>
          <p:cNvPr id="6" name="标题 5"/>
          <p:cNvSpPr txBox="1">
            <a:spLocks/>
          </p:cNvSpPr>
          <p:nvPr/>
        </p:nvSpPr>
        <p:spPr bwMode="auto">
          <a:xfrm>
            <a:off x="136640" y="394713"/>
            <a:ext cx="645401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chemeClr val="tx2"/>
                </a:solidFill>
                <a:latin typeface="+mj-lt"/>
                <a:ea typeface="微软雅黑" pitchFamily="34" charset="-122"/>
                <a:cs typeface="+mj-cs"/>
              </a:defRPr>
            </a:lvl1pPr>
            <a:lvl2pPr algn="l" rtl="0" eaLnBrk="0" fontAlgn="base" hangingPunct="0">
              <a:spcBef>
                <a:spcPct val="0"/>
              </a:spcBef>
              <a:spcAft>
                <a:spcPct val="0"/>
              </a:spcAft>
              <a:defRPr sz="3600" b="1">
                <a:solidFill>
                  <a:schemeClr val="tx2"/>
                </a:solidFill>
                <a:latin typeface="Arial" charset="0"/>
                <a:ea typeface="微软雅黑" pitchFamily="34" charset="-122"/>
              </a:defRPr>
            </a:lvl2pPr>
            <a:lvl3pPr algn="l" rtl="0" eaLnBrk="0" fontAlgn="base" hangingPunct="0">
              <a:spcBef>
                <a:spcPct val="0"/>
              </a:spcBef>
              <a:spcAft>
                <a:spcPct val="0"/>
              </a:spcAft>
              <a:defRPr sz="3600" b="1">
                <a:solidFill>
                  <a:schemeClr val="tx2"/>
                </a:solidFill>
                <a:latin typeface="Arial" charset="0"/>
                <a:ea typeface="微软雅黑" pitchFamily="34" charset="-122"/>
              </a:defRPr>
            </a:lvl3pPr>
            <a:lvl4pPr algn="l" rtl="0" eaLnBrk="0" fontAlgn="base" hangingPunct="0">
              <a:spcBef>
                <a:spcPct val="0"/>
              </a:spcBef>
              <a:spcAft>
                <a:spcPct val="0"/>
              </a:spcAft>
              <a:defRPr sz="3600" b="1">
                <a:solidFill>
                  <a:schemeClr val="tx2"/>
                </a:solidFill>
                <a:latin typeface="Arial" charset="0"/>
                <a:ea typeface="微软雅黑" pitchFamily="34" charset="-122"/>
              </a:defRPr>
            </a:lvl4pPr>
            <a:lvl5pPr algn="l" rtl="0" eaLnBrk="0" fontAlgn="base" hangingPunct="0">
              <a:spcBef>
                <a:spcPct val="0"/>
              </a:spcBef>
              <a:spcAft>
                <a:spcPct val="0"/>
              </a:spcAft>
              <a:defRPr sz="3600" b="1">
                <a:solidFill>
                  <a:schemeClr val="tx2"/>
                </a:solidFill>
                <a:latin typeface="Arial" charset="0"/>
                <a:ea typeface="微软雅黑" pitchFamily="34"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sz="3200" kern="0" dirty="0" smtClean="0">
                <a:sym typeface="Arial" panose="020B0604020202020204" pitchFamily="34" charset="0"/>
              </a:rPr>
              <a:t>三、</a:t>
            </a:r>
            <a:r>
              <a:rPr lang="zh-CN" altLang="en-US" sz="3200" dirty="0">
                <a:solidFill>
                  <a:schemeClr val="tx1"/>
                </a:solidFill>
              </a:rPr>
              <a:t>破解消纳瓶颈 服务可持续发展</a:t>
            </a:r>
          </a:p>
        </p:txBody>
      </p:sp>
    </p:spTree>
    <p:extLst>
      <p:ext uri="{BB962C8B-B14F-4D97-AF65-F5344CB8AC3E}">
        <p14:creationId xmlns:p14="http://schemas.microsoft.com/office/powerpoint/2010/main" xmlns="" val="41797188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dirty="0"/>
              <a:t>一、我国新能源消纳情况</a:t>
            </a:r>
            <a:endParaRPr lang="zh-CN" altLang="en-US" dirty="0" smtClean="0"/>
          </a:p>
        </p:txBody>
      </p:sp>
      <p:sp>
        <p:nvSpPr>
          <p:cNvPr id="319" name="Rectangle 4"/>
          <p:cNvSpPr>
            <a:spLocks noChangeArrowheads="1"/>
          </p:cNvSpPr>
          <p:nvPr/>
        </p:nvSpPr>
        <p:spPr bwMode="auto">
          <a:xfrm>
            <a:off x="395536" y="1124744"/>
            <a:ext cx="8243887" cy="500062"/>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en-US" altLang="zh-CN" sz="2800" b="1" dirty="0" smtClean="0">
                <a:ea typeface="微软雅黑" pitchFamily="34" charset="-122"/>
              </a:rPr>
              <a:t>2015</a:t>
            </a:r>
            <a:r>
              <a:rPr lang="zh-CN" altLang="en-US" sz="2800" b="1" dirty="0" smtClean="0">
                <a:ea typeface="微软雅黑" pitchFamily="34" charset="-122"/>
              </a:rPr>
              <a:t>年部分区域风电消纳情况</a:t>
            </a:r>
            <a:endParaRPr lang="zh-CN" altLang="en-US" sz="2800" b="1" dirty="0">
              <a:ea typeface="微软雅黑" pitchFamily="34" charset="-122"/>
            </a:endParaRPr>
          </a:p>
        </p:txBody>
      </p:sp>
      <p:graphicFrame>
        <p:nvGraphicFramePr>
          <p:cNvPr id="149" name="表格 148"/>
          <p:cNvGraphicFramePr>
            <a:graphicFrameLocks noGrp="1"/>
          </p:cNvGraphicFramePr>
          <p:nvPr>
            <p:extLst>
              <p:ext uri="{D42A27DB-BD31-4B8C-83A1-F6EECF244321}">
                <p14:modId xmlns:p14="http://schemas.microsoft.com/office/powerpoint/2010/main" xmlns="" val="2040208325"/>
              </p:ext>
            </p:extLst>
          </p:nvPr>
        </p:nvGraphicFramePr>
        <p:xfrm>
          <a:off x="395536" y="3382189"/>
          <a:ext cx="8172908" cy="2470150"/>
        </p:xfrm>
        <a:graphic>
          <a:graphicData uri="http://schemas.openxmlformats.org/drawingml/2006/table">
            <a:tbl>
              <a:tblPr firstRow="1" bandRow="1">
                <a:tableStyleId>{0505E3EF-67EA-436B-97B2-0124C06EBD24}</a:tableStyleId>
              </a:tblPr>
              <a:tblGrid>
                <a:gridCol w="1026195"/>
                <a:gridCol w="1026195"/>
                <a:gridCol w="952895"/>
                <a:gridCol w="1392693"/>
                <a:gridCol w="1282743"/>
                <a:gridCol w="1282743"/>
                <a:gridCol w="1209444"/>
              </a:tblGrid>
              <a:tr h="559528">
                <a:tc>
                  <a:txBody>
                    <a:bodyPr/>
                    <a:lstStyle/>
                    <a:p>
                      <a:pPr algn="ctr" fontAlgn="ctr"/>
                      <a:r>
                        <a:rPr lang="zh-CN" altLang="en-US" sz="1600" kern="1200" dirty="0" smtClean="0">
                          <a:latin typeface="黑体" panose="02010609060101010101" pitchFamily="49" charset="-122"/>
                          <a:ea typeface="黑体" panose="02010609060101010101" pitchFamily="49" charset="-122"/>
                        </a:rPr>
                        <a:t>省</a:t>
                      </a:r>
                      <a:endParaRPr lang="en-US" altLang="zh-CN" sz="1600" kern="1200" dirty="0" smtClean="0">
                        <a:latin typeface="黑体" panose="02010609060101010101" pitchFamily="49" charset="-122"/>
                        <a:ea typeface="黑体" panose="02010609060101010101" pitchFamily="49" charset="-122"/>
                      </a:endParaRPr>
                    </a:p>
                    <a:p>
                      <a:pPr algn="ctr" fontAlgn="ctr"/>
                      <a:r>
                        <a:rPr lang="en-US" altLang="zh-CN" sz="1600" kern="1200" dirty="0" smtClean="0">
                          <a:latin typeface="黑体" panose="02010609060101010101" pitchFamily="49" charset="-122"/>
                          <a:ea typeface="黑体" panose="02010609060101010101" pitchFamily="49" charset="-122"/>
                        </a:rPr>
                        <a:t>(</a:t>
                      </a:r>
                      <a:r>
                        <a:rPr lang="zh-CN" altLang="en-US" sz="1600" kern="1200" dirty="0">
                          <a:latin typeface="黑体" panose="02010609060101010101" pitchFamily="49" charset="-122"/>
                          <a:ea typeface="黑体" panose="02010609060101010101" pitchFamily="49" charset="-122"/>
                        </a:rPr>
                        <a:t>区、市）</a:t>
                      </a:r>
                      <a:endParaRPr lang="zh-CN" altLang="en-US" sz="1600" kern="1200" dirty="0">
                        <a:solidFill>
                          <a:schemeClr val="tx1"/>
                        </a:solidFill>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ctr" fontAlgn="ctr"/>
                      <a:r>
                        <a:rPr lang="zh-CN" altLang="en-US" sz="1600" kern="1200" dirty="0">
                          <a:latin typeface="黑体" panose="02010609060101010101" pitchFamily="49" charset="-122"/>
                          <a:ea typeface="黑体" panose="02010609060101010101" pitchFamily="49" charset="-122"/>
                        </a:rPr>
                        <a:t>累计核准容量</a:t>
                      </a:r>
                      <a:endParaRPr lang="zh-CN" altLang="en-US" sz="1600" kern="1200" dirty="0">
                        <a:solidFill>
                          <a:schemeClr val="tx1"/>
                        </a:solidFill>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ctr" fontAlgn="ctr"/>
                      <a:r>
                        <a:rPr lang="zh-CN" altLang="en-US" sz="1600" kern="1200" dirty="0">
                          <a:latin typeface="黑体" panose="02010609060101010101" pitchFamily="49" charset="-122"/>
                          <a:ea typeface="黑体" panose="02010609060101010101" pitchFamily="49" charset="-122"/>
                        </a:rPr>
                        <a:t>新增并网容量</a:t>
                      </a:r>
                      <a:endParaRPr lang="zh-CN" altLang="en-US" sz="1600" kern="1200" dirty="0">
                        <a:solidFill>
                          <a:schemeClr val="tx1"/>
                        </a:solidFill>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ctr" fontAlgn="ctr"/>
                      <a:r>
                        <a:rPr lang="zh-CN" altLang="en-US" sz="1600" kern="1200" dirty="0">
                          <a:latin typeface="黑体" panose="02010609060101010101" pitchFamily="49" charset="-122"/>
                          <a:ea typeface="黑体" panose="02010609060101010101" pitchFamily="49" charset="-122"/>
                        </a:rPr>
                        <a:t>累计并网容量</a:t>
                      </a:r>
                      <a:endParaRPr lang="zh-CN" altLang="en-US" sz="1600" kern="1200" dirty="0">
                        <a:solidFill>
                          <a:schemeClr val="tx1"/>
                        </a:solidFill>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ctr" fontAlgn="ctr"/>
                      <a:r>
                        <a:rPr lang="zh-CN" altLang="en-US" sz="1600" kern="1200" dirty="0">
                          <a:latin typeface="黑体" panose="02010609060101010101" pitchFamily="49" charset="-122"/>
                          <a:ea typeface="黑体" panose="02010609060101010101" pitchFamily="49" charset="-122"/>
                        </a:rPr>
                        <a:t>发电量</a:t>
                      </a:r>
                      <a:endParaRPr lang="zh-CN" altLang="en-US" sz="1600" kern="1200" dirty="0">
                        <a:solidFill>
                          <a:schemeClr val="tx1"/>
                        </a:solidFill>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ctr" fontAlgn="ctr"/>
                      <a:r>
                        <a:rPr lang="zh-CN" altLang="en-US" sz="1600" kern="1200" dirty="0">
                          <a:latin typeface="黑体" panose="02010609060101010101" pitchFamily="49" charset="-122"/>
                          <a:ea typeface="黑体" panose="02010609060101010101" pitchFamily="49" charset="-122"/>
                        </a:rPr>
                        <a:t>弃风率</a:t>
                      </a:r>
                      <a:endParaRPr lang="zh-CN" altLang="en-US" sz="1600" kern="1200" dirty="0">
                        <a:solidFill>
                          <a:schemeClr val="tx1"/>
                        </a:solidFill>
                        <a:latin typeface="黑体" panose="02010609060101010101" pitchFamily="49" charset="-122"/>
                        <a:ea typeface="黑体" panose="02010609060101010101" pitchFamily="49" charset="-122"/>
                        <a:cs typeface="+mn-cs"/>
                      </a:endParaRPr>
                    </a:p>
                  </a:txBody>
                  <a:tcPr marL="9525" marR="9525" marT="9525" marB="0" anchor="ctr"/>
                </a:tc>
                <a:tc>
                  <a:txBody>
                    <a:bodyPr/>
                    <a:lstStyle/>
                    <a:p>
                      <a:pPr algn="ctr" fontAlgn="ctr"/>
                      <a:r>
                        <a:rPr lang="zh-CN" altLang="en-US" sz="1600" kern="1200" dirty="0">
                          <a:latin typeface="黑体" panose="02010609060101010101" pitchFamily="49" charset="-122"/>
                          <a:ea typeface="黑体" panose="02010609060101010101" pitchFamily="49" charset="-122"/>
                        </a:rPr>
                        <a:t>利用小时数</a:t>
                      </a:r>
                      <a:endParaRPr lang="zh-CN" altLang="en-US" sz="1600" kern="1200" dirty="0">
                        <a:solidFill>
                          <a:schemeClr val="tx1"/>
                        </a:solidFill>
                        <a:latin typeface="黑体" panose="02010609060101010101" pitchFamily="49" charset="-122"/>
                        <a:ea typeface="黑体" panose="02010609060101010101" pitchFamily="49" charset="-122"/>
                        <a:cs typeface="+mn-cs"/>
                      </a:endParaRPr>
                    </a:p>
                  </a:txBody>
                  <a:tcPr marL="9525" marR="9525" marT="9525" marB="0" anchor="ctr"/>
                </a:tc>
              </a:tr>
              <a:tr h="329995">
                <a:tc>
                  <a:txBody>
                    <a:bodyPr/>
                    <a:lstStyle/>
                    <a:p>
                      <a:pPr algn="ctr" fontAlgn="ctr"/>
                      <a:r>
                        <a:rPr lang="zh-CN" altLang="en-US" sz="1600" kern="1200" dirty="0">
                          <a:solidFill>
                            <a:schemeClr val="dk1"/>
                          </a:solidFill>
                          <a:latin typeface="黑体" panose="02010609060101010101" pitchFamily="49" charset="-122"/>
                          <a:ea typeface="黑体" panose="02010609060101010101" pitchFamily="49" charset="-122"/>
                          <a:cs typeface="+mn-cs"/>
                        </a:rPr>
                        <a:t>福建</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401 </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13 </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172 </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44 </a:t>
                      </a:r>
                    </a:p>
                  </a:txBody>
                  <a:tcPr marL="9525" marR="9525" marT="9525" marB="0" anchor="ctr"/>
                </a:tc>
                <a:tc>
                  <a:txBody>
                    <a:bodyPr/>
                    <a:lstStyle/>
                    <a:p>
                      <a:pPr algn="ctr" fontAlgn="ctr"/>
                      <a:r>
                        <a:rPr lang="en-US" altLang="zh-CN" sz="1600" kern="1200" dirty="0" smtClean="0">
                          <a:solidFill>
                            <a:schemeClr val="dk1"/>
                          </a:solidFill>
                          <a:latin typeface="黑体" panose="02010609060101010101" pitchFamily="49" charset="-122"/>
                          <a:ea typeface="黑体" panose="02010609060101010101" pitchFamily="49" charset="-122"/>
                          <a:cs typeface="+mn-cs"/>
                        </a:rPr>
                        <a:t>-</a:t>
                      </a:r>
                      <a:r>
                        <a:rPr lang="zh-CN" altLang="en-US" sz="1600" kern="1200" dirty="0">
                          <a:solidFill>
                            <a:schemeClr val="dk1"/>
                          </a:solidFill>
                          <a:latin typeface="黑体" panose="02010609060101010101" pitchFamily="49" charset="-122"/>
                          <a:ea typeface="黑体" panose="02010609060101010101" pitchFamily="49" charset="-122"/>
                          <a:cs typeface="+mn-cs"/>
                        </a:rPr>
                        <a:t>　</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2658 </a:t>
                      </a:r>
                    </a:p>
                  </a:txBody>
                  <a:tcPr marL="9525" marR="9525" marT="9525" marB="0" anchor="ctr"/>
                </a:tc>
              </a:tr>
              <a:tr h="316373">
                <a:tc>
                  <a:txBody>
                    <a:bodyPr/>
                    <a:lstStyle/>
                    <a:p>
                      <a:pPr algn="ctr" fontAlgn="ctr"/>
                      <a:r>
                        <a:rPr lang="zh-CN" altLang="en-US" sz="1600" kern="1200" dirty="0">
                          <a:solidFill>
                            <a:schemeClr val="dk1"/>
                          </a:solidFill>
                          <a:latin typeface="黑体" panose="02010609060101010101" pitchFamily="49" charset="-122"/>
                          <a:ea typeface="黑体" panose="02010609060101010101" pitchFamily="49" charset="-122"/>
                          <a:cs typeface="+mn-cs"/>
                        </a:rPr>
                        <a:t>河北</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1572 </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109 </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1022 </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168 </a:t>
                      </a:r>
                    </a:p>
                  </a:txBody>
                  <a:tcPr marL="9525" marR="9525" marT="9525" marB="0" anchor="ctr"/>
                </a:tc>
                <a:tc>
                  <a:txBody>
                    <a:bodyPr/>
                    <a:lstStyle/>
                    <a:p>
                      <a:pPr algn="ctr" fontAlgn="ctr"/>
                      <a:r>
                        <a:rPr lang="en-US" altLang="zh-CN" sz="1600" kern="1200" dirty="0">
                          <a:solidFill>
                            <a:srgbClr val="FF0000"/>
                          </a:solidFill>
                          <a:latin typeface="黑体" panose="02010609060101010101" pitchFamily="49" charset="-122"/>
                          <a:ea typeface="黑体" panose="02010609060101010101" pitchFamily="49" charset="-122"/>
                          <a:cs typeface="+mn-cs"/>
                        </a:rPr>
                        <a:t>10%</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1808 </a:t>
                      </a:r>
                    </a:p>
                  </a:txBody>
                  <a:tcPr marL="9525" marR="9525" marT="9525" marB="0" anchor="ctr"/>
                </a:tc>
              </a:tr>
              <a:tr h="316373">
                <a:tc>
                  <a:txBody>
                    <a:bodyPr/>
                    <a:lstStyle/>
                    <a:p>
                      <a:pPr algn="ctr" fontAlgn="ctr"/>
                      <a:r>
                        <a:rPr lang="zh-CN" altLang="en-US" sz="1600" kern="1200">
                          <a:solidFill>
                            <a:schemeClr val="dk1"/>
                          </a:solidFill>
                          <a:latin typeface="黑体" panose="02010609060101010101" pitchFamily="49" charset="-122"/>
                          <a:ea typeface="黑体" panose="02010609060101010101" pitchFamily="49" charset="-122"/>
                          <a:cs typeface="+mn-cs"/>
                        </a:rPr>
                        <a:t>新疆</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1883 </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842 </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1611 </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148 </a:t>
                      </a:r>
                    </a:p>
                  </a:txBody>
                  <a:tcPr marL="9525" marR="9525" marT="9525" marB="0" anchor="ctr"/>
                </a:tc>
                <a:tc>
                  <a:txBody>
                    <a:bodyPr/>
                    <a:lstStyle/>
                    <a:p>
                      <a:pPr algn="ctr" fontAlgn="ctr"/>
                      <a:r>
                        <a:rPr lang="en-US" altLang="zh-CN" sz="1600" kern="1200" dirty="0">
                          <a:solidFill>
                            <a:srgbClr val="FF0000"/>
                          </a:solidFill>
                          <a:latin typeface="黑体" panose="02010609060101010101" pitchFamily="49" charset="-122"/>
                          <a:ea typeface="黑体" panose="02010609060101010101" pitchFamily="49" charset="-122"/>
                          <a:cs typeface="+mn-cs"/>
                        </a:rPr>
                        <a:t>32%</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1571 </a:t>
                      </a:r>
                    </a:p>
                  </a:txBody>
                  <a:tcPr marL="9525" marR="9525" marT="9525" marB="0" anchor="ctr"/>
                </a:tc>
              </a:tr>
              <a:tr h="316373">
                <a:tc>
                  <a:txBody>
                    <a:bodyPr/>
                    <a:lstStyle/>
                    <a:p>
                      <a:pPr algn="ctr" fontAlgn="ctr"/>
                      <a:r>
                        <a:rPr lang="zh-CN" altLang="en-US" sz="1600" kern="1200">
                          <a:solidFill>
                            <a:schemeClr val="dk1"/>
                          </a:solidFill>
                          <a:latin typeface="黑体" panose="02010609060101010101" pitchFamily="49" charset="-122"/>
                          <a:ea typeface="黑体" panose="02010609060101010101" pitchFamily="49" charset="-122"/>
                          <a:cs typeface="+mn-cs"/>
                        </a:rPr>
                        <a:t>甘肃</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1386 </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245 </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1252 </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127 </a:t>
                      </a:r>
                    </a:p>
                  </a:txBody>
                  <a:tcPr marL="9525" marR="9525" marT="9525" marB="0" anchor="ctr"/>
                </a:tc>
                <a:tc>
                  <a:txBody>
                    <a:bodyPr/>
                    <a:lstStyle/>
                    <a:p>
                      <a:pPr algn="ctr" fontAlgn="ctr"/>
                      <a:r>
                        <a:rPr lang="en-US" altLang="zh-CN" sz="1600" kern="1200" dirty="0">
                          <a:solidFill>
                            <a:srgbClr val="FF0000"/>
                          </a:solidFill>
                          <a:latin typeface="黑体" panose="02010609060101010101" pitchFamily="49" charset="-122"/>
                          <a:ea typeface="黑体" panose="02010609060101010101" pitchFamily="49" charset="-122"/>
                          <a:cs typeface="+mn-cs"/>
                        </a:rPr>
                        <a:t>39%</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1184 </a:t>
                      </a:r>
                    </a:p>
                  </a:txBody>
                  <a:tcPr marL="9525" marR="9525" marT="9525" marB="0" anchor="ctr"/>
                </a:tc>
              </a:tr>
              <a:tr h="315754">
                <a:tc>
                  <a:txBody>
                    <a:bodyPr/>
                    <a:lstStyle/>
                    <a:p>
                      <a:pPr algn="ctr" fontAlgn="ctr"/>
                      <a:r>
                        <a:rPr lang="zh-CN" altLang="en-US" sz="1600" kern="1200">
                          <a:solidFill>
                            <a:schemeClr val="dk1"/>
                          </a:solidFill>
                          <a:latin typeface="黑体" panose="02010609060101010101" pitchFamily="49" charset="-122"/>
                          <a:ea typeface="黑体" panose="02010609060101010101" pitchFamily="49" charset="-122"/>
                          <a:cs typeface="+mn-cs"/>
                        </a:rPr>
                        <a:t>内蒙古</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3152 </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407 </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2425 </a:t>
                      </a:r>
                    </a:p>
                  </a:txBody>
                  <a:tcPr marL="9525" marR="9525" marT="9525" marB="0" anchor="ctr"/>
                </a:tc>
                <a:tc>
                  <a:txBody>
                    <a:bodyPr/>
                    <a:lstStyle/>
                    <a:p>
                      <a:pPr algn="ctr" fontAlgn="ctr"/>
                      <a:r>
                        <a:rPr lang="en-US" altLang="zh-CN" sz="1600" kern="1200">
                          <a:solidFill>
                            <a:schemeClr val="dk1"/>
                          </a:solidFill>
                          <a:latin typeface="黑体" panose="02010609060101010101" pitchFamily="49" charset="-122"/>
                          <a:ea typeface="黑体" panose="02010609060101010101" pitchFamily="49" charset="-122"/>
                          <a:cs typeface="+mn-cs"/>
                        </a:rPr>
                        <a:t>408 </a:t>
                      </a:r>
                    </a:p>
                  </a:txBody>
                  <a:tcPr marL="9525" marR="9525" marT="9525" marB="0" anchor="ctr"/>
                </a:tc>
                <a:tc>
                  <a:txBody>
                    <a:bodyPr/>
                    <a:lstStyle/>
                    <a:p>
                      <a:pPr algn="ctr" fontAlgn="ctr"/>
                      <a:r>
                        <a:rPr lang="en-US" altLang="zh-CN" sz="1600" kern="1200" dirty="0">
                          <a:solidFill>
                            <a:srgbClr val="FF0000"/>
                          </a:solidFill>
                          <a:latin typeface="黑体" panose="02010609060101010101" pitchFamily="49" charset="-122"/>
                          <a:ea typeface="黑体" panose="02010609060101010101" pitchFamily="49" charset="-122"/>
                          <a:cs typeface="+mn-cs"/>
                        </a:rPr>
                        <a:t>18%</a:t>
                      </a:r>
                    </a:p>
                  </a:txBody>
                  <a:tcPr marL="9525" marR="9525" marT="9525" marB="0" anchor="ctr"/>
                </a:tc>
                <a:tc>
                  <a:txBody>
                    <a:bodyPr/>
                    <a:lstStyle/>
                    <a:p>
                      <a:pPr algn="ctr" fontAlgn="ctr"/>
                      <a:r>
                        <a:rPr lang="en-US" altLang="zh-CN" sz="1600" kern="1200" dirty="0">
                          <a:solidFill>
                            <a:schemeClr val="dk1"/>
                          </a:solidFill>
                          <a:latin typeface="黑体" panose="02010609060101010101" pitchFamily="49" charset="-122"/>
                          <a:ea typeface="黑体" panose="02010609060101010101" pitchFamily="49" charset="-122"/>
                          <a:cs typeface="+mn-cs"/>
                        </a:rPr>
                        <a:t>1865 </a:t>
                      </a:r>
                    </a:p>
                  </a:txBody>
                  <a:tcPr marL="9525" marR="9525" marT="9525" marB="0" anchor="ctr"/>
                </a:tc>
              </a:tr>
              <a:tr h="315754">
                <a:tc>
                  <a:txBody>
                    <a:bodyPr/>
                    <a:lstStyle/>
                    <a:p>
                      <a:pPr algn="ctr" fontAlgn="ctr"/>
                      <a:r>
                        <a:rPr lang="zh-CN" altLang="en-US" sz="1600" b="1" kern="1200" dirty="0">
                          <a:solidFill>
                            <a:schemeClr val="dk1"/>
                          </a:solidFill>
                          <a:latin typeface="黑体" panose="02010609060101010101" pitchFamily="49" charset="-122"/>
                          <a:ea typeface="黑体" panose="02010609060101010101" pitchFamily="49" charset="-122"/>
                          <a:cs typeface="+mn-cs"/>
                        </a:rPr>
                        <a:t>合计</a:t>
                      </a:r>
                    </a:p>
                  </a:txBody>
                  <a:tcPr marL="9525" marR="9525" marT="9525" marB="0" anchor="ctr"/>
                </a:tc>
                <a:tc>
                  <a:txBody>
                    <a:bodyPr/>
                    <a:lstStyle/>
                    <a:p>
                      <a:pPr algn="ctr" fontAlgn="ctr"/>
                      <a:r>
                        <a:rPr lang="en-US" altLang="zh-CN" sz="1600" b="1" kern="1200" dirty="0">
                          <a:solidFill>
                            <a:schemeClr val="dk1"/>
                          </a:solidFill>
                          <a:latin typeface="黑体" panose="02010609060101010101" pitchFamily="49" charset="-122"/>
                          <a:ea typeface="黑体" panose="02010609060101010101" pitchFamily="49" charset="-122"/>
                          <a:cs typeface="+mn-cs"/>
                        </a:rPr>
                        <a:t>21641 </a:t>
                      </a:r>
                    </a:p>
                  </a:txBody>
                  <a:tcPr marL="9525" marR="9525" marT="9525" marB="0" anchor="ctr"/>
                </a:tc>
                <a:tc>
                  <a:txBody>
                    <a:bodyPr/>
                    <a:lstStyle/>
                    <a:p>
                      <a:pPr algn="ctr" fontAlgn="ctr"/>
                      <a:r>
                        <a:rPr lang="en-US" altLang="zh-CN" sz="1600" b="1" kern="1200" dirty="0">
                          <a:solidFill>
                            <a:schemeClr val="dk1"/>
                          </a:solidFill>
                          <a:latin typeface="黑体" panose="02010609060101010101" pitchFamily="49" charset="-122"/>
                          <a:ea typeface="黑体" panose="02010609060101010101" pitchFamily="49" charset="-122"/>
                          <a:cs typeface="+mn-cs"/>
                        </a:rPr>
                        <a:t>3297 </a:t>
                      </a:r>
                    </a:p>
                  </a:txBody>
                  <a:tcPr marL="9525" marR="9525" marT="9525" marB="0" anchor="ctr"/>
                </a:tc>
                <a:tc>
                  <a:txBody>
                    <a:bodyPr/>
                    <a:lstStyle/>
                    <a:p>
                      <a:pPr algn="ctr" fontAlgn="ctr"/>
                      <a:r>
                        <a:rPr lang="en-US" altLang="zh-CN" sz="1600" b="1" kern="1200" dirty="0">
                          <a:solidFill>
                            <a:schemeClr val="dk1"/>
                          </a:solidFill>
                          <a:latin typeface="黑体" panose="02010609060101010101" pitchFamily="49" charset="-122"/>
                          <a:ea typeface="黑体" panose="02010609060101010101" pitchFamily="49" charset="-122"/>
                          <a:cs typeface="+mn-cs"/>
                        </a:rPr>
                        <a:t>12934 </a:t>
                      </a:r>
                    </a:p>
                  </a:txBody>
                  <a:tcPr marL="9525" marR="9525" marT="9525" marB="0" anchor="ctr"/>
                </a:tc>
                <a:tc>
                  <a:txBody>
                    <a:bodyPr/>
                    <a:lstStyle/>
                    <a:p>
                      <a:pPr algn="ctr" fontAlgn="ctr"/>
                      <a:r>
                        <a:rPr lang="en-US" altLang="zh-CN" sz="1600" b="1" kern="1200" dirty="0">
                          <a:solidFill>
                            <a:schemeClr val="dk1"/>
                          </a:solidFill>
                          <a:latin typeface="黑体" panose="02010609060101010101" pitchFamily="49" charset="-122"/>
                          <a:ea typeface="黑体" panose="02010609060101010101" pitchFamily="49" charset="-122"/>
                          <a:cs typeface="+mn-cs"/>
                        </a:rPr>
                        <a:t>1863 </a:t>
                      </a:r>
                    </a:p>
                  </a:txBody>
                  <a:tcPr marL="9525" marR="9525" marT="9525" marB="0" anchor="ctr"/>
                </a:tc>
                <a:tc>
                  <a:txBody>
                    <a:bodyPr/>
                    <a:lstStyle/>
                    <a:p>
                      <a:pPr algn="ctr" fontAlgn="ctr"/>
                      <a:r>
                        <a:rPr lang="en-US" altLang="zh-CN" sz="1600" b="1" kern="1200" dirty="0">
                          <a:solidFill>
                            <a:schemeClr val="dk1"/>
                          </a:solidFill>
                          <a:latin typeface="黑体" panose="02010609060101010101" pitchFamily="49" charset="-122"/>
                          <a:ea typeface="黑体" panose="02010609060101010101" pitchFamily="49" charset="-122"/>
                          <a:cs typeface="+mn-cs"/>
                        </a:rPr>
                        <a:t>15%</a:t>
                      </a:r>
                    </a:p>
                  </a:txBody>
                  <a:tcPr marL="9525" marR="9525" marT="9525" marB="0" anchor="ctr"/>
                </a:tc>
                <a:tc>
                  <a:txBody>
                    <a:bodyPr/>
                    <a:lstStyle/>
                    <a:p>
                      <a:pPr algn="ctr" fontAlgn="ctr"/>
                      <a:r>
                        <a:rPr lang="en-US" altLang="zh-CN" sz="1600" b="1" kern="1200" dirty="0">
                          <a:solidFill>
                            <a:schemeClr val="dk1"/>
                          </a:solidFill>
                          <a:latin typeface="黑体" panose="02010609060101010101" pitchFamily="49" charset="-122"/>
                          <a:ea typeface="黑体" panose="02010609060101010101" pitchFamily="49" charset="-122"/>
                          <a:cs typeface="+mn-cs"/>
                        </a:rPr>
                        <a:t>1728 </a:t>
                      </a:r>
                    </a:p>
                  </a:txBody>
                  <a:tcPr marL="9525" marR="9525" marT="9525" marB="0" anchor="ctr"/>
                </a:tc>
              </a:tr>
            </a:tbl>
          </a:graphicData>
        </a:graphic>
      </p:graphicFrame>
      <p:sp>
        <p:nvSpPr>
          <p:cNvPr id="150" name="矩形 149"/>
          <p:cNvSpPr/>
          <p:nvPr/>
        </p:nvSpPr>
        <p:spPr>
          <a:xfrm>
            <a:off x="467544" y="1772816"/>
            <a:ext cx="8172908" cy="1458861"/>
          </a:xfrm>
          <a:prstGeom prst="rect">
            <a:avLst/>
          </a:prstGeom>
        </p:spPr>
        <p:txBody>
          <a:bodyPr wrap="square">
            <a:spAutoFit/>
          </a:bodyPr>
          <a:lstStyle/>
          <a:p>
            <a:pPr indent="441325">
              <a:lnSpc>
                <a:spcPct val="120000"/>
              </a:lnSpc>
            </a:pPr>
            <a:r>
              <a:rPr lang="zh-CN" altLang="zh-CN" dirty="0">
                <a:latin typeface="微软雅黑" pitchFamily="34" charset="-122"/>
                <a:ea typeface="微软雅黑" pitchFamily="34" charset="-122"/>
              </a:rPr>
              <a:t>据</a:t>
            </a:r>
            <a:r>
              <a:rPr lang="zh-CN" altLang="en-US" dirty="0">
                <a:latin typeface="微软雅黑" pitchFamily="34" charset="-122"/>
                <a:ea typeface="微软雅黑" pitchFamily="34" charset="-122"/>
              </a:rPr>
              <a:t>国家能源局</a:t>
            </a:r>
            <a:r>
              <a:rPr lang="zh-CN" altLang="zh-CN" dirty="0">
                <a:latin typeface="微软雅黑" pitchFamily="34" charset="-122"/>
                <a:ea typeface="微软雅黑" pitchFamily="34" charset="-122"/>
              </a:rPr>
              <a:t>统计，</a:t>
            </a: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年，全国风电平均利用小时数</a:t>
            </a:r>
            <a:r>
              <a:rPr lang="en-US" altLang="zh-CN" dirty="0">
                <a:latin typeface="微软雅黑" pitchFamily="34" charset="-122"/>
                <a:ea typeface="微软雅黑" pitchFamily="34" charset="-122"/>
              </a:rPr>
              <a:t>1728</a:t>
            </a:r>
            <a:r>
              <a:rPr lang="zh-CN" altLang="en-US" dirty="0">
                <a:latin typeface="微软雅黑" pitchFamily="34" charset="-122"/>
                <a:ea typeface="微软雅黑" pitchFamily="34" charset="-122"/>
              </a:rPr>
              <a:t>小时，同比下降</a:t>
            </a:r>
            <a:r>
              <a:rPr lang="en-US" altLang="zh-CN" dirty="0">
                <a:latin typeface="微软雅黑" pitchFamily="34" charset="-122"/>
                <a:ea typeface="微软雅黑" pitchFamily="34" charset="-122"/>
              </a:rPr>
              <a:t>172</a:t>
            </a:r>
            <a:r>
              <a:rPr lang="zh-CN" altLang="en-US" dirty="0">
                <a:latin typeface="微软雅黑" pitchFamily="34" charset="-122"/>
                <a:ea typeface="微软雅黑" pitchFamily="34" charset="-122"/>
              </a:rPr>
              <a:t>小时，利用小时数最高的地区是福建</a:t>
            </a:r>
            <a:r>
              <a:rPr lang="en-US" altLang="zh-CN" dirty="0">
                <a:latin typeface="微软雅黑" pitchFamily="34" charset="-122"/>
                <a:ea typeface="微软雅黑" pitchFamily="34" charset="-122"/>
              </a:rPr>
              <a:t>2658</a:t>
            </a:r>
            <a:r>
              <a:rPr lang="zh-CN" altLang="en-US" dirty="0">
                <a:latin typeface="微软雅黑" pitchFamily="34" charset="-122"/>
                <a:ea typeface="微软雅黑" pitchFamily="34" charset="-122"/>
              </a:rPr>
              <a:t>小时，利用小时数最低的地区是甘肃</a:t>
            </a:r>
            <a:r>
              <a:rPr lang="en-US" altLang="zh-CN" dirty="0">
                <a:latin typeface="微软雅黑" pitchFamily="34" charset="-122"/>
                <a:ea typeface="微软雅黑" pitchFamily="34" charset="-122"/>
              </a:rPr>
              <a:t>1184</a:t>
            </a:r>
            <a:r>
              <a:rPr lang="zh-CN" altLang="en-US" dirty="0">
                <a:latin typeface="微软雅黑" pitchFamily="34" charset="-122"/>
                <a:ea typeface="微软雅黑" pitchFamily="34" charset="-122"/>
              </a:rPr>
              <a:t>小时。</a:t>
            </a: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年，风电弃风限电形势加剧，全年弃风电量</a:t>
            </a:r>
            <a:r>
              <a:rPr lang="en-US" altLang="zh-CN" dirty="0">
                <a:latin typeface="微软雅黑" pitchFamily="34" charset="-122"/>
                <a:ea typeface="微软雅黑" pitchFamily="34" charset="-122"/>
              </a:rPr>
              <a:t>339</a:t>
            </a:r>
            <a:r>
              <a:rPr lang="zh-CN" altLang="en-US" dirty="0">
                <a:latin typeface="微软雅黑" pitchFamily="34" charset="-122"/>
                <a:ea typeface="微软雅黑" pitchFamily="34" charset="-122"/>
              </a:rPr>
              <a:t>亿千瓦时，同比增加</a:t>
            </a:r>
            <a:r>
              <a:rPr lang="en-US" altLang="zh-CN" dirty="0">
                <a:latin typeface="微软雅黑" pitchFamily="34" charset="-122"/>
                <a:ea typeface="微软雅黑" pitchFamily="34" charset="-122"/>
              </a:rPr>
              <a:t>213</a:t>
            </a:r>
            <a:r>
              <a:rPr lang="zh-CN" altLang="en-US" dirty="0">
                <a:latin typeface="微软雅黑" pitchFamily="34" charset="-122"/>
                <a:ea typeface="微软雅黑" pitchFamily="34" charset="-122"/>
              </a:rPr>
              <a:t>亿千瓦时，</a:t>
            </a:r>
            <a:r>
              <a:rPr lang="zh-CN" altLang="en-US" b="1" dirty="0">
                <a:solidFill>
                  <a:srgbClr val="FF0000"/>
                </a:solidFill>
                <a:latin typeface="微软雅黑" pitchFamily="34" charset="-122"/>
                <a:ea typeface="微软雅黑" pitchFamily="34" charset="-122"/>
              </a:rPr>
              <a:t>平均弃风率</a:t>
            </a:r>
            <a:r>
              <a:rPr lang="en-US" altLang="zh-CN" b="1" dirty="0">
                <a:solidFill>
                  <a:srgbClr val="FF0000"/>
                </a:solidFill>
                <a:latin typeface="微软雅黑" pitchFamily="34" charset="-122"/>
                <a:ea typeface="微软雅黑" pitchFamily="34" charset="-122"/>
              </a:rPr>
              <a:t>15%</a:t>
            </a:r>
            <a:r>
              <a:rPr lang="zh-CN" altLang="en-US" b="1" dirty="0">
                <a:solidFill>
                  <a:srgbClr val="FF0000"/>
                </a:solidFill>
                <a:latin typeface="微软雅黑" pitchFamily="34" charset="-122"/>
                <a:ea typeface="微软雅黑" pitchFamily="34" charset="-122"/>
              </a:rPr>
              <a:t>，同比增加</a:t>
            </a:r>
            <a:r>
              <a:rPr lang="en-US" altLang="zh-CN" b="1" dirty="0">
                <a:solidFill>
                  <a:srgbClr val="FF0000"/>
                </a:solidFill>
                <a:latin typeface="微软雅黑" pitchFamily="34" charset="-122"/>
                <a:ea typeface="微软雅黑" pitchFamily="34" charset="-122"/>
              </a:rPr>
              <a:t>7</a:t>
            </a:r>
            <a:r>
              <a:rPr lang="zh-CN" altLang="en-US" b="1" dirty="0">
                <a:solidFill>
                  <a:srgbClr val="FF0000"/>
                </a:solidFill>
                <a:latin typeface="微软雅黑" pitchFamily="34" charset="-122"/>
                <a:ea typeface="微软雅黑" pitchFamily="34" charset="-122"/>
              </a:rPr>
              <a:t>个百分点</a:t>
            </a:r>
            <a:r>
              <a:rPr lang="zh-CN" altLang="en-US" dirty="0">
                <a:latin typeface="微软雅黑" pitchFamily="34" charset="-122"/>
                <a:ea typeface="微软雅黑" pitchFamily="34" charset="-122"/>
              </a:rPr>
              <a:t>。</a:t>
            </a:r>
          </a:p>
        </p:txBody>
      </p:sp>
    </p:spTree>
    <p:extLst>
      <p:ext uri="{BB962C8B-B14F-4D97-AF65-F5344CB8AC3E}">
        <p14:creationId xmlns:p14="http://schemas.microsoft.com/office/powerpoint/2010/main" xmlns="" val="3250676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中国电科院简介</a:t>
            </a:r>
          </a:p>
        </p:txBody>
      </p:sp>
      <p:sp>
        <p:nvSpPr>
          <p:cNvPr id="6" name="圆角矩形 5"/>
          <p:cNvSpPr/>
          <p:nvPr/>
        </p:nvSpPr>
        <p:spPr bwMode="auto">
          <a:xfrm>
            <a:off x="71438" y="1214438"/>
            <a:ext cx="8786812" cy="2000250"/>
          </a:xfrm>
          <a:prstGeom prst="roundRect">
            <a:avLst/>
          </a:prstGeom>
          <a:gradFill flip="none" rotWithShape="1">
            <a:gsLst>
              <a:gs pos="0">
                <a:schemeClr val="accent1">
                  <a:tint val="66000"/>
                  <a:satMod val="160000"/>
                </a:schemeClr>
              </a:gs>
              <a:gs pos="100000">
                <a:schemeClr val="accent1">
                  <a:tint val="23500"/>
                  <a:satMod val="160000"/>
                </a:schemeClr>
              </a:gs>
            </a:gsLst>
            <a:lin ang="0" scaled="1"/>
            <a:tileRect/>
          </a:gradFill>
          <a:ln w="9525">
            <a:noFill/>
            <a:round/>
            <a:headEnd/>
            <a:tailEnd/>
          </a:ln>
        </p:spPr>
        <p:txBody>
          <a:bodyPr tIns="0" anchor="ctr">
            <a:flatTx/>
          </a:bodyPr>
          <a:lstStyle/>
          <a:p>
            <a:pPr indent="269875" algn="just">
              <a:lnSpc>
                <a:spcPct val="110000"/>
              </a:lnSpc>
              <a:buFont typeface="Arial" pitchFamily="34" charset="0"/>
              <a:buNone/>
              <a:defRPr/>
            </a:pPr>
            <a:endParaRPr lang="zh-CN" altLang="en-US" sz="1200" b="1" dirty="0">
              <a:ea typeface="微软雅黑" pitchFamily="34" charset="-122"/>
            </a:endParaRPr>
          </a:p>
        </p:txBody>
      </p:sp>
      <p:pic>
        <p:nvPicPr>
          <p:cNvPr id="54276" name="Picture 2" descr="c:\program files\360se6\User Data\temp\bb9f1bf6f03e2d9309d03c05230c53e4.jpg"/>
          <p:cNvPicPr>
            <a:picLocks noChangeAspect="1" noChangeArrowheads="1"/>
          </p:cNvPicPr>
          <p:nvPr/>
        </p:nvPicPr>
        <p:blipFill>
          <a:blip r:embed="rId3" cstate="print"/>
          <a:srcRect/>
          <a:stretch>
            <a:fillRect/>
          </a:stretch>
        </p:blipFill>
        <p:spPr bwMode="auto">
          <a:xfrm>
            <a:off x="357188" y="1309688"/>
            <a:ext cx="2568575" cy="854075"/>
          </a:xfrm>
          <a:prstGeom prst="rect">
            <a:avLst/>
          </a:prstGeom>
          <a:noFill/>
          <a:ln w="9525">
            <a:noFill/>
            <a:miter lim="800000"/>
            <a:headEnd/>
            <a:tailEnd/>
          </a:ln>
        </p:spPr>
      </p:pic>
      <p:pic>
        <p:nvPicPr>
          <p:cNvPr id="11" name="Picture 4" descr="http://www.epri.sgcc.com.cn/html/files/2013-05/29/20130529100259588216122.jpg"/>
          <p:cNvPicPr>
            <a:picLocks noChangeAspect="1" noChangeArrowheads="1"/>
          </p:cNvPicPr>
          <p:nvPr/>
        </p:nvPicPr>
        <p:blipFill>
          <a:blip r:embed="rId4" cstate="print"/>
          <a:srcRect/>
          <a:stretch>
            <a:fillRect/>
          </a:stretch>
        </p:blipFill>
        <p:spPr bwMode="auto">
          <a:xfrm>
            <a:off x="250825" y="3286125"/>
            <a:ext cx="2736850" cy="2736850"/>
          </a:xfrm>
          <a:prstGeom prst="rect">
            <a:avLst/>
          </a:prstGeom>
          <a:ln>
            <a:noFill/>
          </a:ln>
          <a:effectLst>
            <a:outerShdw blurRad="292100" dist="139700" dir="2700000" algn="tl" rotWithShape="0">
              <a:srgbClr val="333333">
                <a:alpha val="65000"/>
              </a:srgbClr>
            </a:outerShdw>
          </a:effectLst>
        </p:spPr>
      </p:pic>
      <p:sp>
        <p:nvSpPr>
          <p:cNvPr id="54278" name="TextBox 53"/>
          <p:cNvSpPr txBox="1">
            <a:spLocks noChangeArrowheads="1"/>
          </p:cNvSpPr>
          <p:nvPr/>
        </p:nvSpPr>
        <p:spPr bwMode="auto">
          <a:xfrm>
            <a:off x="3143250" y="1384300"/>
            <a:ext cx="5643563" cy="830263"/>
          </a:xfrm>
          <a:prstGeom prst="rect">
            <a:avLst/>
          </a:prstGeom>
          <a:noFill/>
          <a:ln w="9525">
            <a:noFill/>
            <a:miter lim="800000"/>
            <a:headEnd/>
            <a:tailEnd/>
          </a:ln>
        </p:spPr>
        <p:txBody>
          <a:bodyPr>
            <a:spAutoFit/>
          </a:bodyPr>
          <a:lstStyle/>
          <a:p>
            <a:pPr indent="457200" algn="just" eaLnBrk="1" hangingPunct="1"/>
            <a:r>
              <a:rPr lang="zh-CN" altLang="en-US" sz="1600">
                <a:latin typeface="微软雅黑" pitchFamily="34" charset="-122"/>
                <a:ea typeface="微软雅黑" pitchFamily="34" charset="-122"/>
              </a:rPr>
              <a:t>中国电力科学研究院成立于</a:t>
            </a:r>
            <a:r>
              <a:rPr lang="en-US" altLang="zh-CN" sz="1600" b="1">
                <a:solidFill>
                  <a:srgbClr val="FF0000"/>
                </a:solidFill>
                <a:latin typeface="微软雅黑" pitchFamily="34" charset="-122"/>
                <a:ea typeface="微软雅黑" pitchFamily="34" charset="-122"/>
              </a:rPr>
              <a:t>1951</a:t>
            </a:r>
            <a:r>
              <a:rPr lang="zh-CN" altLang="en-US" sz="1600" b="1">
                <a:solidFill>
                  <a:srgbClr val="FF0000"/>
                </a:solidFill>
                <a:latin typeface="微软雅黑" pitchFamily="34" charset="-122"/>
                <a:ea typeface="微软雅黑" pitchFamily="34" charset="-122"/>
              </a:rPr>
              <a:t>年</a:t>
            </a:r>
            <a:r>
              <a:rPr lang="zh-CN" altLang="en-US" sz="1600">
                <a:latin typeface="微软雅黑" pitchFamily="34" charset="-122"/>
                <a:ea typeface="微软雅黑" pitchFamily="34" charset="-122"/>
              </a:rPr>
              <a:t>，是国家电网公司直属科研单位，是中国电力行业多学科、综合性的科研机构。主要从事</a:t>
            </a:r>
            <a:r>
              <a:rPr lang="zh-CN" altLang="en-US" sz="1600" b="1">
                <a:solidFill>
                  <a:srgbClr val="FF0000"/>
                </a:solidFill>
                <a:latin typeface="微软雅黑" pitchFamily="34" charset="-122"/>
                <a:ea typeface="微软雅黑" pitchFamily="34" charset="-122"/>
              </a:rPr>
              <a:t>可再生能源发电、智能电网关键技术、</a:t>
            </a:r>
            <a:r>
              <a:rPr lang="zh-CN" altLang="en-US" sz="1600">
                <a:latin typeface="微软雅黑" pitchFamily="34" charset="-122"/>
                <a:ea typeface="微软雅黑" pitchFamily="34" charset="-122"/>
              </a:rPr>
              <a:t>大电网安全</a:t>
            </a:r>
            <a:endParaRPr lang="zh-CN" altLang="en-US" sz="1600" b="1">
              <a:solidFill>
                <a:srgbClr val="FF0000"/>
              </a:solidFill>
              <a:latin typeface="微软雅黑" pitchFamily="34" charset="-122"/>
              <a:ea typeface="微软雅黑" pitchFamily="34" charset="-122"/>
            </a:endParaRPr>
          </a:p>
        </p:txBody>
      </p:sp>
      <p:pic>
        <p:nvPicPr>
          <p:cNvPr id="15" name="Picture 8" descr="http://www.epri.sgcc.com.cn/html/files/2013-05/29/20130529095549397259719.jpg"/>
          <p:cNvPicPr>
            <a:picLocks noChangeAspect="1" noChangeArrowheads="1"/>
          </p:cNvPicPr>
          <p:nvPr/>
        </p:nvPicPr>
        <p:blipFill>
          <a:blip r:embed="rId5" cstate="print"/>
          <a:srcRect/>
          <a:stretch>
            <a:fillRect/>
          </a:stretch>
        </p:blipFill>
        <p:spPr bwMode="auto">
          <a:xfrm>
            <a:off x="3132138" y="3286125"/>
            <a:ext cx="2728912" cy="2730500"/>
          </a:xfrm>
          <a:prstGeom prst="rect">
            <a:avLst/>
          </a:prstGeom>
          <a:ln>
            <a:noFill/>
          </a:ln>
          <a:effectLst>
            <a:outerShdw blurRad="292100" dist="139700" dir="2700000" algn="tl" rotWithShape="0">
              <a:srgbClr val="333333">
                <a:alpha val="65000"/>
              </a:srgbClr>
            </a:outerShdw>
          </a:effectLst>
        </p:spPr>
      </p:pic>
      <p:pic>
        <p:nvPicPr>
          <p:cNvPr id="16" name="Picture 10" descr="http://www.epri.sgcc.com.cn/html/files/2013-05/29/20130529100025084785386.jpg"/>
          <p:cNvPicPr>
            <a:picLocks noChangeAspect="1" noChangeArrowheads="1"/>
          </p:cNvPicPr>
          <p:nvPr/>
        </p:nvPicPr>
        <p:blipFill>
          <a:blip r:embed="rId6" cstate="print"/>
          <a:srcRect/>
          <a:stretch>
            <a:fillRect/>
          </a:stretch>
        </p:blipFill>
        <p:spPr bwMode="auto">
          <a:xfrm>
            <a:off x="6011863" y="3286125"/>
            <a:ext cx="2730500" cy="2730500"/>
          </a:xfrm>
          <a:prstGeom prst="rect">
            <a:avLst/>
          </a:prstGeom>
          <a:ln>
            <a:noFill/>
          </a:ln>
          <a:effectLst>
            <a:outerShdw blurRad="292100" dist="139700" dir="2700000" algn="tl" rotWithShape="0">
              <a:srgbClr val="333333">
                <a:alpha val="65000"/>
              </a:srgbClr>
            </a:outerShdw>
          </a:effectLst>
        </p:spPr>
      </p:pic>
      <p:sp>
        <p:nvSpPr>
          <p:cNvPr id="54281" name="TextBox 53"/>
          <p:cNvSpPr txBox="1">
            <a:spLocks noChangeArrowheads="1"/>
          </p:cNvSpPr>
          <p:nvPr/>
        </p:nvSpPr>
        <p:spPr bwMode="auto">
          <a:xfrm>
            <a:off x="214313" y="2170113"/>
            <a:ext cx="8572500" cy="830262"/>
          </a:xfrm>
          <a:prstGeom prst="rect">
            <a:avLst/>
          </a:prstGeom>
          <a:noFill/>
          <a:ln w="9525">
            <a:noFill/>
            <a:miter lim="800000"/>
            <a:headEnd/>
            <a:tailEnd/>
          </a:ln>
        </p:spPr>
        <p:txBody>
          <a:bodyPr>
            <a:spAutoFit/>
          </a:bodyPr>
          <a:lstStyle/>
          <a:p>
            <a:pPr algn="just" eaLnBrk="1" hangingPunct="1"/>
            <a:r>
              <a:rPr lang="zh-CN" altLang="en-US" sz="1600">
                <a:latin typeface="微软雅黑" pitchFamily="34" charset="-122"/>
                <a:ea typeface="微软雅黑" pitchFamily="34" charset="-122"/>
              </a:rPr>
              <a:t>稳定与控制、分布式发电及微电网、新材料等技术研究。</a:t>
            </a:r>
            <a:r>
              <a:rPr lang="zh-CN" altLang="en-US" sz="1600" b="1">
                <a:solidFill>
                  <a:srgbClr val="FF0000"/>
                </a:solidFill>
                <a:latin typeface="微软雅黑" pitchFamily="34" charset="-122"/>
                <a:ea typeface="微软雅黑" pitchFamily="34" charset="-122"/>
              </a:rPr>
              <a:t>是我国最早专业从事大规模可再生能源发电的研究与检测机构。</a:t>
            </a:r>
            <a:endParaRPr lang="en-US" altLang="zh-CN" sz="1600" b="1">
              <a:solidFill>
                <a:srgbClr val="FF0000"/>
              </a:solidFill>
              <a:latin typeface="微软雅黑" pitchFamily="34" charset="-122"/>
              <a:ea typeface="微软雅黑" pitchFamily="34" charset="-122"/>
            </a:endParaRPr>
          </a:p>
          <a:p>
            <a:pPr algn="just" eaLnBrk="1" hangingPunct="1"/>
            <a:r>
              <a:rPr lang="en-US" altLang="zh-CN" sz="1600">
                <a:latin typeface="微软雅黑" pitchFamily="34" charset="-122"/>
                <a:ea typeface="微软雅黑" pitchFamily="34" charset="-122"/>
              </a:rPr>
              <a:t>       2015</a:t>
            </a:r>
            <a:r>
              <a:rPr lang="zh-CN" altLang="en-US" sz="1600">
                <a:latin typeface="微软雅黑" pitchFamily="34" charset="-122"/>
                <a:ea typeface="微软雅黑" pitchFamily="34" charset="-122"/>
              </a:rPr>
              <a:t>年，中国电力科学研究院成功入选国家科技部</a:t>
            </a:r>
            <a:r>
              <a:rPr lang="zh-CN" altLang="en-US" sz="1600" b="1">
                <a:solidFill>
                  <a:srgbClr val="FF0000"/>
                </a:solidFill>
                <a:latin typeface="微软雅黑" pitchFamily="34" charset="-122"/>
                <a:ea typeface="微软雅黑" pitchFamily="34" charset="-122"/>
              </a:rPr>
              <a:t>“创新人才培养示范基地”。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中国电科院简介</a:t>
            </a:r>
          </a:p>
        </p:txBody>
      </p:sp>
      <p:sp>
        <p:nvSpPr>
          <p:cNvPr id="55299" name="矩形 2"/>
          <p:cNvSpPr>
            <a:spLocks noChangeArrowheads="1"/>
          </p:cNvSpPr>
          <p:nvPr/>
        </p:nvSpPr>
        <p:spPr bwMode="auto">
          <a:xfrm>
            <a:off x="107950" y="3429000"/>
            <a:ext cx="5075238" cy="3384550"/>
          </a:xfrm>
          <a:prstGeom prst="rect">
            <a:avLst/>
          </a:prstGeom>
          <a:noFill/>
          <a:ln w="9525">
            <a:solidFill>
              <a:srgbClr val="000000"/>
            </a:solidFill>
            <a:miter lim="800000"/>
            <a:headEnd/>
            <a:tailEnd/>
          </a:ln>
          <a:scene3d>
            <a:camera prst="legacyObliqueTopRight"/>
            <a:lightRig rig="legacyFlat3" dir="b"/>
          </a:scene3d>
          <a:sp3d extrusionH="100000" prstMaterial="legacyMatte">
            <a:bevelT w="13500" h="13500" prst="angle"/>
            <a:bevelB w="13500" h="13500" prst="angle"/>
            <a:extrusionClr>
              <a:srgbClr val="C0C0C0"/>
            </a:extrusionClr>
          </a:sp3d>
        </p:spPr>
        <p:txBody>
          <a:bodyPr tIns="0" anchor="ctr">
            <a:flatTx/>
          </a:bodyPr>
          <a:lstStyle/>
          <a:p>
            <a:pPr indent="269875" algn="just">
              <a:lnSpc>
                <a:spcPct val="110000"/>
              </a:lnSpc>
            </a:pPr>
            <a:endParaRPr lang="zh-CN" altLang="en-US" sz="1200" b="1">
              <a:ea typeface="微软雅黑" pitchFamily="34" charset="-122"/>
            </a:endParaRPr>
          </a:p>
        </p:txBody>
      </p:sp>
      <p:sp>
        <p:nvSpPr>
          <p:cNvPr id="55300" name="矩形 3"/>
          <p:cNvSpPr>
            <a:spLocks noChangeArrowheads="1"/>
          </p:cNvSpPr>
          <p:nvPr/>
        </p:nvSpPr>
        <p:spPr bwMode="auto">
          <a:xfrm>
            <a:off x="5256213" y="3429000"/>
            <a:ext cx="3743325" cy="3384550"/>
          </a:xfrm>
          <a:prstGeom prst="rect">
            <a:avLst/>
          </a:prstGeom>
          <a:noFill/>
          <a:ln w="9525">
            <a:solidFill>
              <a:srgbClr val="000000"/>
            </a:solidFill>
            <a:miter lim="800000"/>
            <a:headEnd/>
            <a:tailEnd/>
          </a:ln>
          <a:scene3d>
            <a:camera prst="legacyObliqueTopRight"/>
            <a:lightRig rig="legacyFlat3" dir="b"/>
          </a:scene3d>
          <a:sp3d extrusionH="100000" prstMaterial="legacyMatte">
            <a:bevelT w="13500" h="13500" prst="angle"/>
            <a:bevelB w="13500" h="13500" prst="angle"/>
            <a:extrusionClr>
              <a:srgbClr val="C0C0C0"/>
            </a:extrusionClr>
          </a:sp3d>
        </p:spPr>
        <p:txBody>
          <a:bodyPr tIns="0" anchor="ctr">
            <a:flatTx/>
          </a:bodyPr>
          <a:lstStyle/>
          <a:p>
            <a:pPr indent="269875" algn="just">
              <a:lnSpc>
                <a:spcPct val="110000"/>
              </a:lnSpc>
            </a:pPr>
            <a:endParaRPr lang="zh-CN" altLang="en-US" sz="1200" b="1">
              <a:ea typeface="微软雅黑" pitchFamily="34" charset="-122"/>
            </a:endParaRPr>
          </a:p>
        </p:txBody>
      </p:sp>
      <p:sp>
        <p:nvSpPr>
          <p:cNvPr id="5" name="椭圆 4"/>
          <p:cNvSpPr/>
          <p:nvPr/>
        </p:nvSpPr>
        <p:spPr bwMode="auto">
          <a:xfrm>
            <a:off x="2879725" y="5589588"/>
            <a:ext cx="1873250" cy="792162"/>
          </a:xfrm>
          <a:prstGeom prst="ellipse">
            <a:avLst/>
          </a:prstGeom>
          <a:solidFill>
            <a:schemeClr val="accent3">
              <a:lumMod val="40000"/>
              <a:lumOff val="60000"/>
            </a:schemeClr>
          </a:solidFill>
          <a:ln w="9525">
            <a:round/>
            <a:headEnd/>
            <a:tailEnd/>
          </a:ln>
        </p:spPr>
        <p:txBody>
          <a:bodyPr tIns="0" anchor="ctr">
            <a:flatTx/>
          </a:bodyPr>
          <a:lstStyle/>
          <a:p>
            <a:pPr indent="269875" algn="just">
              <a:lnSpc>
                <a:spcPct val="110000"/>
              </a:lnSpc>
              <a:buFont typeface="Arial" pitchFamily="34" charset="0"/>
              <a:buNone/>
              <a:defRPr/>
            </a:pPr>
            <a:endParaRPr lang="zh-CN" altLang="en-US" sz="1200" b="1" dirty="0">
              <a:ea typeface="微软雅黑" pitchFamily="34" charset="-122"/>
            </a:endParaRPr>
          </a:p>
        </p:txBody>
      </p:sp>
      <p:sp>
        <p:nvSpPr>
          <p:cNvPr id="6" name="椭圆 5"/>
          <p:cNvSpPr/>
          <p:nvPr/>
        </p:nvSpPr>
        <p:spPr bwMode="auto">
          <a:xfrm>
            <a:off x="6119813" y="6021388"/>
            <a:ext cx="1871662" cy="720725"/>
          </a:xfrm>
          <a:prstGeom prst="ellipse">
            <a:avLst/>
          </a:prstGeom>
          <a:solidFill>
            <a:schemeClr val="accent3">
              <a:lumMod val="40000"/>
              <a:lumOff val="60000"/>
            </a:schemeClr>
          </a:solidFill>
          <a:ln w="9525">
            <a:round/>
            <a:headEnd/>
            <a:tailEnd/>
          </a:ln>
        </p:spPr>
        <p:txBody>
          <a:bodyPr tIns="0" anchor="ctr">
            <a:flatTx/>
          </a:bodyPr>
          <a:lstStyle/>
          <a:p>
            <a:pPr indent="269875" algn="just">
              <a:lnSpc>
                <a:spcPct val="110000"/>
              </a:lnSpc>
              <a:buFont typeface="Arial" pitchFamily="34" charset="0"/>
              <a:buNone/>
              <a:defRPr/>
            </a:pPr>
            <a:endParaRPr lang="zh-CN" altLang="en-US" sz="1200" b="1" dirty="0">
              <a:ea typeface="微软雅黑" pitchFamily="34" charset="-122"/>
            </a:endParaRPr>
          </a:p>
        </p:txBody>
      </p:sp>
      <p:pic>
        <p:nvPicPr>
          <p:cNvPr id="55303" name="Picture 4" descr="c:\program files\360se6\User Data\temp\u=2041683166,1099706120&amp;fm=21&amp;gp=0.jpg"/>
          <p:cNvPicPr>
            <a:picLocks noChangeAspect="1" noChangeArrowheads="1"/>
          </p:cNvPicPr>
          <p:nvPr/>
        </p:nvPicPr>
        <p:blipFill>
          <a:blip r:embed="rId3" cstate="print"/>
          <a:srcRect/>
          <a:stretch>
            <a:fillRect/>
          </a:stretch>
        </p:blipFill>
        <p:spPr bwMode="auto">
          <a:xfrm>
            <a:off x="179388" y="5072063"/>
            <a:ext cx="2355850" cy="1533525"/>
          </a:xfrm>
          <a:prstGeom prst="rect">
            <a:avLst/>
          </a:prstGeom>
          <a:noFill/>
          <a:ln w="9525">
            <a:noFill/>
            <a:miter lim="800000"/>
            <a:headEnd/>
            <a:tailEnd/>
          </a:ln>
        </p:spPr>
      </p:pic>
      <p:sp>
        <p:nvSpPr>
          <p:cNvPr id="8" name="圆角矩形 7"/>
          <p:cNvSpPr/>
          <p:nvPr/>
        </p:nvSpPr>
        <p:spPr bwMode="auto">
          <a:xfrm>
            <a:off x="107950" y="1700213"/>
            <a:ext cx="8856663" cy="1584325"/>
          </a:xfrm>
          <a:prstGeom prst="roundRect">
            <a:avLst/>
          </a:prstGeom>
          <a:gradFill flip="none" rotWithShape="1">
            <a:gsLst>
              <a:gs pos="0">
                <a:schemeClr val="accent1">
                  <a:tint val="66000"/>
                  <a:satMod val="160000"/>
                </a:schemeClr>
              </a:gs>
              <a:gs pos="100000">
                <a:schemeClr val="accent1">
                  <a:tint val="23500"/>
                  <a:satMod val="160000"/>
                </a:schemeClr>
              </a:gs>
            </a:gsLst>
            <a:lin ang="0" scaled="1"/>
            <a:tileRect/>
          </a:gradFill>
          <a:ln w="9525">
            <a:noFill/>
            <a:round/>
            <a:headEnd/>
            <a:tailEnd/>
          </a:ln>
        </p:spPr>
        <p:txBody>
          <a:bodyPr tIns="0" anchor="ctr">
            <a:flatTx/>
          </a:bodyPr>
          <a:lstStyle/>
          <a:p>
            <a:pPr indent="269875" algn="just">
              <a:lnSpc>
                <a:spcPct val="110000"/>
              </a:lnSpc>
              <a:buFont typeface="Arial" pitchFamily="34" charset="0"/>
              <a:buNone/>
              <a:defRPr/>
            </a:pPr>
            <a:endParaRPr lang="zh-CN" altLang="en-US" sz="1200" b="1" dirty="0">
              <a:ea typeface="微软雅黑" pitchFamily="34" charset="-122"/>
            </a:endParaRPr>
          </a:p>
        </p:txBody>
      </p:sp>
      <p:pic>
        <p:nvPicPr>
          <p:cNvPr id="55305" name="图片 1"/>
          <p:cNvPicPr>
            <a:picLocks noChangeAspect="1"/>
          </p:cNvPicPr>
          <p:nvPr/>
        </p:nvPicPr>
        <p:blipFill>
          <a:blip r:embed="rId4" cstate="print"/>
          <a:srcRect/>
          <a:stretch>
            <a:fillRect/>
          </a:stretch>
        </p:blipFill>
        <p:spPr bwMode="auto">
          <a:xfrm>
            <a:off x="214313" y="3429000"/>
            <a:ext cx="2349500" cy="1520825"/>
          </a:xfrm>
          <a:prstGeom prst="rect">
            <a:avLst/>
          </a:prstGeom>
          <a:noFill/>
          <a:ln w="9525">
            <a:noFill/>
            <a:miter lim="800000"/>
            <a:headEnd/>
            <a:tailEnd/>
          </a:ln>
        </p:spPr>
      </p:pic>
      <p:pic>
        <p:nvPicPr>
          <p:cNvPr id="55306" name="图片 2"/>
          <p:cNvPicPr>
            <a:picLocks noChangeAspect="1"/>
          </p:cNvPicPr>
          <p:nvPr/>
        </p:nvPicPr>
        <p:blipFill>
          <a:blip r:embed="rId5" cstate="print"/>
          <a:srcRect/>
          <a:stretch>
            <a:fillRect/>
          </a:stretch>
        </p:blipFill>
        <p:spPr bwMode="auto">
          <a:xfrm>
            <a:off x="2643188" y="3429000"/>
            <a:ext cx="2344737" cy="1512888"/>
          </a:xfrm>
          <a:prstGeom prst="rect">
            <a:avLst/>
          </a:prstGeom>
          <a:noFill/>
          <a:ln w="9525">
            <a:noFill/>
            <a:miter lim="800000"/>
            <a:headEnd/>
            <a:tailEnd/>
          </a:ln>
        </p:spPr>
      </p:pic>
      <p:sp>
        <p:nvSpPr>
          <p:cNvPr id="55307" name="TextBox 3"/>
          <p:cNvSpPr txBox="1">
            <a:spLocks noChangeArrowheads="1"/>
          </p:cNvSpPr>
          <p:nvPr/>
        </p:nvSpPr>
        <p:spPr bwMode="auto">
          <a:xfrm>
            <a:off x="395288" y="1125538"/>
            <a:ext cx="3024187" cy="400050"/>
          </a:xfrm>
          <a:prstGeom prst="rect">
            <a:avLst/>
          </a:prstGeom>
          <a:noFill/>
          <a:ln w="9525">
            <a:noFill/>
            <a:miter lim="800000"/>
            <a:headEnd/>
            <a:tailEnd/>
          </a:ln>
        </p:spPr>
        <p:txBody>
          <a:bodyPr>
            <a:spAutoFit/>
          </a:bodyPr>
          <a:lstStyle/>
          <a:p>
            <a:r>
              <a:rPr lang="zh-CN" altLang="en-US" sz="2000" b="1">
                <a:solidFill>
                  <a:srgbClr val="FF0000"/>
                </a:solidFill>
                <a:latin typeface="微软雅黑" pitchFamily="34" charset="-122"/>
                <a:ea typeface="微软雅黑" pitchFamily="34" charset="-122"/>
              </a:rPr>
              <a:t>“三中心，一基地”</a:t>
            </a:r>
          </a:p>
        </p:txBody>
      </p:sp>
      <p:grpSp>
        <p:nvGrpSpPr>
          <p:cNvPr id="2" name="组合 6"/>
          <p:cNvGrpSpPr>
            <a:grpSpLocks/>
          </p:cNvGrpSpPr>
          <p:nvPr/>
        </p:nvGrpSpPr>
        <p:grpSpPr bwMode="auto">
          <a:xfrm>
            <a:off x="179388" y="1268413"/>
            <a:ext cx="3168650" cy="431800"/>
            <a:chOff x="2195736" y="3861048"/>
            <a:chExt cx="3168352" cy="432048"/>
          </a:xfrm>
        </p:grpSpPr>
        <p:sp>
          <p:nvSpPr>
            <p:cNvPr id="14" name="五角星 13"/>
            <p:cNvSpPr/>
            <p:nvPr/>
          </p:nvSpPr>
          <p:spPr bwMode="auto">
            <a:xfrm>
              <a:off x="2195736" y="3861048"/>
              <a:ext cx="360328" cy="432048"/>
            </a:xfrm>
            <a:prstGeom prst="star5">
              <a:avLst/>
            </a:prstGeom>
            <a:solidFill>
              <a:schemeClr val="tx2">
                <a:lumMod val="40000"/>
                <a:lumOff val="60000"/>
              </a:schemeClr>
            </a:solidFill>
            <a:ln w="9525">
              <a:round/>
              <a:headEnd/>
              <a:tailEnd/>
            </a:ln>
          </p:spPr>
          <p:txBody>
            <a:bodyPr tIns="0" anchor="ctr">
              <a:flatTx/>
            </a:bodyPr>
            <a:lstStyle/>
            <a:p>
              <a:pPr indent="269875" algn="just">
                <a:lnSpc>
                  <a:spcPct val="110000"/>
                </a:lnSpc>
                <a:buFont typeface="Arial" pitchFamily="34" charset="0"/>
                <a:buNone/>
                <a:defRPr/>
              </a:pPr>
              <a:endParaRPr lang="zh-CN" altLang="en-US" sz="1200" b="1" dirty="0">
                <a:ea typeface="微软雅黑" pitchFamily="34" charset="-122"/>
              </a:endParaRPr>
            </a:p>
          </p:txBody>
        </p:sp>
        <p:cxnSp>
          <p:nvCxnSpPr>
            <p:cNvPr id="15" name="直接连接符 14"/>
            <p:cNvCxnSpPr/>
            <p:nvPr/>
          </p:nvCxnSpPr>
          <p:spPr>
            <a:xfrm>
              <a:off x="2340184" y="4148550"/>
              <a:ext cx="3023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179388" y="1703388"/>
            <a:ext cx="8785225" cy="1600200"/>
          </a:xfrm>
          <a:prstGeom prst="rect">
            <a:avLst/>
          </a:prstGeom>
        </p:spPr>
        <p:txBody>
          <a:bodyPr>
            <a:spAutoFit/>
          </a:bodyPr>
          <a:lstStyle/>
          <a:p>
            <a:pPr indent="304800" algn="just">
              <a:spcAft>
                <a:spcPts val="0"/>
              </a:spcAft>
              <a:buFont typeface="Arial" pitchFamily="34" charset="0"/>
              <a:buNone/>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在可再生能源领域，中国电力科学研究院负责建设运营有</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“国家能源太阳能发电研发（实验）中心”</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“国家能源大型风电并网系统研发（实验）中心”</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“国家能源智能电网技术研发（实验）中心”</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三个国家级研究检测中心</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并以此正积极申报国家科技部</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“新能源与储能运行控制国家重点实验室”，科研检测设备投入近</a:t>
            </a:r>
            <a:r>
              <a:rPr lang="en-US"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亿元</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。同时，参与建设与运营的</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“国家风光储输示范工程</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”，是我国</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唯一</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一个国际领先的大型综合可再生能源示范基地，</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总投资超过百亿元</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spcAft>
                <a:spcPts val="0"/>
              </a:spcAft>
              <a:buFont typeface="Arial" pitchFamily="34" charset="0"/>
              <a:buNone/>
              <a:defRP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中国电力科学研究院已打造成为</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国际领先的可再生能源发电领域权威科研检测与培训机构。</a:t>
            </a:r>
            <a:endPar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5310" name="TextBox 16"/>
          <p:cNvSpPr txBox="1">
            <a:spLocks noChangeArrowheads="1"/>
          </p:cNvSpPr>
          <p:nvPr/>
        </p:nvSpPr>
        <p:spPr bwMode="auto">
          <a:xfrm>
            <a:off x="3008313" y="5429250"/>
            <a:ext cx="1692275" cy="646113"/>
          </a:xfrm>
          <a:prstGeom prst="rect">
            <a:avLst/>
          </a:prstGeom>
          <a:noFill/>
          <a:ln w="9525">
            <a:noFill/>
            <a:miter lim="800000"/>
            <a:headEnd/>
            <a:tailEnd/>
          </a:ln>
        </p:spPr>
        <p:txBody>
          <a:bodyPr>
            <a:spAutoFit/>
          </a:bodyPr>
          <a:lstStyle/>
          <a:p>
            <a:r>
              <a:rPr lang="zh-CN" altLang="en-US" sz="3600" b="1">
                <a:solidFill>
                  <a:srgbClr val="FF0000"/>
                </a:solidFill>
                <a:latin typeface="微软雅黑" pitchFamily="34" charset="-122"/>
                <a:ea typeface="微软雅黑" pitchFamily="34" charset="-122"/>
              </a:rPr>
              <a:t>三中心</a:t>
            </a:r>
          </a:p>
        </p:txBody>
      </p:sp>
      <p:sp>
        <p:nvSpPr>
          <p:cNvPr id="55311" name="TextBox 17"/>
          <p:cNvSpPr txBox="1">
            <a:spLocks noChangeArrowheads="1"/>
          </p:cNvSpPr>
          <p:nvPr/>
        </p:nvSpPr>
        <p:spPr bwMode="auto">
          <a:xfrm>
            <a:off x="6191250" y="6021388"/>
            <a:ext cx="1728788" cy="646112"/>
          </a:xfrm>
          <a:prstGeom prst="rect">
            <a:avLst/>
          </a:prstGeom>
          <a:noFill/>
          <a:ln w="9525">
            <a:noFill/>
            <a:miter lim="800000"/>
            <a:headEnd/>
            <a:tailEnd/>
          </a:ln>
        </p:spPr>
        <p:txBody>
          <a:bodyPr>
            <a:spAutoFit/>
          </a:bodyPr>
          <a:lstStyle/>
          <a:p>
            <a:r>
              <a:rPr lang="zh-CN" altLang="en-US" sz="3600" b="1">
                <a:solidFill>
                  <a:srgbClr val="FF0000"/>
                </a:solidFill>
                <a:latin typeface="微软雅黑" pitchFamily="34" charset="-122"/>
                <a:ea typeface="微软雅黑" pitchFamily="34" charset="-122"/>
              </a:rPr>
              <a:t>一基地</a:t>
            </a:r>
          </a:p>
        </p:txBody>
      </p:sp>
      <p:pic>
        <p:nvPicPr>
          <p:cNvPr id="55312" name="Picture 12" descr="风光储航拍全景图 (42)"/>
          <p:cNvPicPr>
            <a:picLocks noChangeAspect="1" noChangeArrowheads="1"/>
          </p:cNvPicPr>
          <p:nvPr/>
        </p:nvPicPr>
        <p:blipFill>
          <a:blip r:embed="rId6" cstate="print"/>
          <a:srcRect l="11147" t="13295" r="5907" b="7722"/>
          <a:stretch>
            <a:fillRect/>
          </a:stretch>
        </p:blipFill>
        <p:spPr bwMode="auto">
          <a:xfrm>
            <a:off x="5327650" y="3459163"/>
            <a:ext cx="3600450" cy="2562225"/>
          </a:xfrm>
          <a:prstGeom prst="rect">
            <a:avLst/>
          </a:prstGeom>
          <a:noFill/>
          <a:ln w="9525">
            <a:noFill/>
            <a:miter lim="800000"/>
            <a:headEnd/>
            <a:tailEnd/>
          </a:ln>
        </p:spPr>
      </p:pic>
      <p:sp>
        <p:nvSpPr>
          <p:cNvPr id="55313" name="TextBox 19"/>
          <p:cNvSpPr txBox="1">
            <a:spLocks noChangeArrowheads="1"/>
          </p:cNvSpPr>
          <p:nvPr/>
        </p:nvSpPr>
        <p:spPr bwMode="auto">
          <a:xfrm>
            <a:off x="5759450" y="3500438"/>
            <a:ext cx="2520950" cy="369887"/>
          </a:xfrm>
          <a:prstGeom prst="rect">
            <a:avLst/>
          </a:prstGeom>
          <a:solidFill>
            <a:schemeClr val="bg1"/>
          </a:solidFill>
          <a:ln w="9525">
            <a:solidFill>
              <a:srgbClr val="FF0000"/>
            </a:solidFill>
            <a:miter lim="800000"/>
            <a:headEnd/>
            <a:tailEnd/>
          </a:ln>
        </p:spPr>
        <p:txBody>
          <a:bodyPr>
            <a:spAutoFit/>
          </a:bodyPr>
          <a:lstStyle/>
          <a:p>
            <a:r>
              <a:rPr lang="zh-CN" altLang="en-US">
                <a:solidFill>
                  <a:srgbClr val="FF0000"/>
                </a:solidFill>
                <a:latin typeface="微软雅黑" pitchFamily="34" charset="-122"/>
                <a:ea typeface="微软雅黑" pitchFamily="34" charset="-122"/>
              </a:rPr>
              <a:t>国家风光储输示范工程</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5357813" y="3286125"/>
            <a:ext cx="3714750" cy="3500438"/>
          </a:xfrm>
          <a:prstGeom prst="roundRect">
            <a:avLst>
              <a:gd name="adj" fmla="val 759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a:p>
        </p:txBody>
      </p:sp>
      <p:sp>
        <p:nvSpPr>
          <p:cNvPr id="26627" name="Rectangle 3"/>
          <p:cNvSpPr>
            <a:spLocks noChangeArrowheads="1"/>
          </p:cNvSpPr>
          <p:nvPr/>
        </p:nvSpPr>
        <p:spPr bwMode="gray">
          <a:xfrm>
            <a:off x="0" y="1571625"/>
            <a:ext cx="5643563" cy="1571625"/>
          </a:xfrm>
          <a:prstGeom prst="rect">
            <a:avLst/>
          </a:prstGeom>
          <a:solidFill>
            <a:srgbClr val="FFFFCC"/>
          </a:solidFill>
          <a:ln w="9525" algn="ctr">
            <a:noFill/>
            <a:miter lim="800000"/>
            <a:headEnd/>
            <a:tailEnd/>
          </a:ln>
          <a:effectLst>
            <a:outerShdw dist="99190" dir="2388334" algn="ctr" rotWithShape="0">
              <a:srgbClr val="000000">
                <a:alpha val="50000"/>
              </a:srgbClr>
            </a:outerShdw>
          </a:effectLst>
        </p:spPr>
        <p:txBody>
          <a:bodyPr wrap="none" anchor="ctr"/>
          <a:lstStyle/>
          <a:p>
            <a:pPr algn="ctr">
              <a:buFont typeface="Arial" pitchFamily="34" charset="0"/>
              <a:buNone/>
              <a:defRPr/>
            </a:pPr>
            <a:endParaRPr lang="zh-CN" altLang="zh-CN">
              <a:latin typeface="Arial" pitchFamily="34" charset="0"/>
              <a:ea typeface="宋体" pitchFamily="2" charset="-122"/>
              <a:cs typeface="Arial" pitchFamily="34" charset="0"/>
            </a:endParaRPr>
          </a:p>
        </p:txBody>
      </p:sp>
      <p:pic>
        <p:nvPicPr>
          <p:cNvPr id="57348" name="Picture 8"/>
          <p:cNvPicPr>
            <a:picLocks noChangeAspect="1" noChangeArrowheads="1"/>
          </p:cNvPicPr>
          <p:nvPr/>
        </p:nvPicPr>
        <p:blipFill>
          <a:blip r:embed="rId3" cstate="print"/>
          <a:srcRect t="4326"/>
          <a:stretch>
            <a:fillRect/>
          </a:stretch>
        </p:blipFill>
        <p:spPr bwMode="auto">
          <a:xfrm>
            <a:off x="0" y="4357688"/>
            <a:ext cx="5286375" cy="2500312"/>
          </a:xfrm>
          <a:prstGeom prst="rect">
            <a:avLst/>
          </a:prstGeom>
          <a:noFill/>
          <a:ln w="9525">
            <a:noFill/>
            <a:miter lim="800000"/>
            <a:headEnd/>
            <a:tailEnd/>
          </a:ln>
        </p:spPr>
      </p:pic>
      <p:sp>
        <p:nvSpPr>
          <p:cNvPr id="57349"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sp>
        <p:nvSpPr>
          <p:cNvPr id="57350" name="Rectangle 1"/>
          <p:cNvSpPr>
            <a:spLocks noChangeArrowheads="1"/>
          </p:cNvSpPr>
          <p:nvPr/>
        </p:nvSpPr>
        <p:spPr bwMode="auto">
          <a:xfrm>
            <a:off x="71438" y="1543050"/>
            <a:ext cx="5643562" cy="1600200"/>
          </a:xfrm>
          <a:prstGeom prst="rect">
            <a:avLst/>
          </a:prstGeom>
          <a:noFill/>
          <a:ln w="9525">
            <a:noFill/>
            <a:miter lim="800000"/>
            <a:headEnd/>
            <a:tailEnd/>
          </a:ln>
        </p:spPr>
        <p:txBody>
          <a:bodyPr anchor="ctr">
            <a:spAutoFit/>
          </a:bodyPr>
          <a:lstStyle/>
          <a:p>
            <a:pPr indent="268288"/>
            <a:r>
              <a:rPr lang="zh-CN" altLang="zh-CN" sz="1400" b="1">
                <a:latin typeface="微软雅黑" pitchFamily="34" charset="-122"/>
                <a:ea typeface="微软雅黑" pitchFamily="34" charset="-122"/>
                <a:cs typeface="Times New Roman" pitchFamily="18" charset="0"/>
              </a:rPr>
              <a:t>国家能源太阳能发电研发（实验）中心</a:t>
            </a:r>
            <a:r>
              <a:rPr lang="zh-CN" altLang="zh-CN" sz="1400">
                <a:latin typeface="微软雅黑" pitchFamily="34" charset="-122"/>
                <a:ea typeface="微软雅黑" pitchFamily="34" charset="-122"/>
                <a:cs typeface="Times New Roman" pitchFamily="18" charset="0"/>
              </a:rPr>
              <a:t>于</a:t>
            </a:r>
            <a:r>
              <a:rPr lang="en-US" altLang="zh-CN" sz="1400">
                <a:latin typeface="微软雅黑" pitchFamily="34" charset="-122"/>
                <a:ea typeface="微软雅黑" pitchFamily="34" charset="-122"/>
                <a:cs typeface="Times New Roman" pitchFamily="18" charset="0"/>
              </a:rPr>
              <a:t>2009</a:t>
            </a:r>
            <a:r>
              <a:rPr lang="zh-CN" altLang="en-US" sz="1400">
                <a:latin typeface="微软雅黑" pitchFamily="34" charset="-122"/>
                <a:ea typeface="微软雅黑" pitchFamily="34" charset="-122"/>
                <a:cs typeface="Times New Roman" pitchFamily="18" charset="0"/>
              </a:rPr>
              <a:t>年</a:t>
            </a:r>
            <a:r>
              <a:rPr lang="en-US" altLang="zh-CN" sz="1400">
                <a:latin typeface="微软雅黑" pitchFamily="34" charset="-122"/>
                <a:ea typeface="微软雅黑" pitchFamily="34" charset="-122"/>
                <a:cs typeface="Times New Roman" pitchFamily="18" charset="0"/>
              </a:rPr>
              <a:t>9</a:t>
            </a:r>
            <a:r>
              <a:rPr lang="zh-CN" altLang="en-US" sz="1400">
                <a:latin typeface="微软雅黑" pitchFamily="34" charset="-122"/>
                <a:ea typeface="微软雅黑" pitchFamily="34" charset="-122"/>
                <a:cs typeface="Times New Roman" pitchFamily="18" charset="0"/>
              </a:rPr>
              <a:t>月由国家能源局批复设立，</a:t>
            </a:r>
            <a:r>
              <a:rPr lang="en-US" altLang="zh-CN" sz="1400">
                <a:latin typeface="微软雅黑" pitchFamily="34" charset="-122"/>
                <a:ea typeface="微软雅黑" pitchFamily="34" charset="-122"/>
                <a:cs typeface="Times New Roman" pitchFamily="18" charset="0"/>
              </a:rPr>
              <a:t>2010</a:t>
            </a:r>
            <a:r>
              <a:rPr lang="zh-CN" altLang="en-US" sz="1400">
                <a:latin typeface="微软雅黑" pitchFamily="34" charset="-122"/>
                <a:ea typeface="微软雅黑" pitchFamily="34" charset="-122"/>
                <a:cs typeface="Times New Roman" pitchFamily="18" charset="0"/>
              </a:rPr>
              <a:t>年</a:t>
            </a:r>
            <a:r>
              <a:rPr lang="en-US" altLang="zh-CN" sz="1400">
                <a:latin typeface="微软雅黑" pitchFamily="34" charset="-122"/>
                <a:ea typeface="微软雅黑" pitchFamily="34" charset="-122"/>
                <a:cs typeface="Times New Roman" pitchFamily="18" charset="0"/>
              </a:rPr>
              <a:t>7</a:t>
            </a:r>
            <a:r>
              <a:rPr lang="zh-CN" altLang="en-US" sz="1400">
                <a:latin typeface="微软雅黑" pitchFamily="34" charset="-122"/>
                <a:ea typeface="微软雅黑" pitchFamily="34" charset="-122"/>
                <a:cs typeface="Times New Roman" pitchFamily="18" charset="0"/>
              </a:rPr>
              <a:t>月正式建成运营。中心由国家能源局</a:t>
            </a:r>
            <a:r>
              <a:rPr lang="zh-CN" altLang="en-US" sz="1200">
                <a:latin typeface="微软雅黑" pitchFamily="34" charset="-122"/>
                <a:ea typeface="微软雅黑" pitchFamily="34" charset="-122"/>
                <a:cs typeface="Times New Roman" pitchFamily="18" charset="0"/>
              </a:rPr>
              <a:t>会同</a:t>
            </a:r>
            <a:r>
              <a:rPr lang="zh-CN" altLang="en-US" sz="1400">
                <a:latin typeface="微软雅黑" pitchFamily="34" charset="-122"/>
                <a:ea typeface="微软雅黑" pitchFamily="34" charset="-122"/>
                <a:cs typeface="Times New Roman" pitchFamily="18" charset="0"/>
              </a:rPr>
              <a:t>有关部门管理，依托国家电网公司，并由国网电力科学研究院负责具体建设和日常管理。</a:t>
            </a:r>
            <a:r>
              <a:rPr lang="en-US" altLang="zh-CN" sz="1400">
                <a:latin typeface="微软雅黑" pitchFamily="34" charset="-122"/>
                <a:ea typeface="微软雅黑" pitchFamily="34" charset="-122"/>
                <a:cs typeface="Times New Roman" pitchFamily="18" charset="0"/>
              </a:rPr>
              <a:t>2012</a:t>
            </a:r>
            <a:r>
              <a:rPr lang="zh-CN" altLang="en-US" sz="1400">
                <a:latin typeface="微软雅黑" pitchFamily="34" charset="-122"/>
                <a:ea typeface="微软雅黑" pitchFamily="34" charset="-122"/>
                <a:cs typeface="Times New Roman" pitchFamily="18" charset="0"/>
              </a:rPr>
              <a:t>年</a:t>
            </a:r>
            <a:r>
              <a:rPr lang="en-US" altLang="zh-CN" sz="1400">
                <a:latin typeface="微软雅黑" pitchFamily="34" charset="-122"/>
                <a:ea typeface="微软雅黑" pitchFamily="34" charset="-122"/>
                <a:cs typeface="Times New Roman" pitchFamily="18" charset="0"/>
              </a:rPr>
              <a:t>3</a:t>
            </a:r>
            <a:r>
              <a:rPr lang="zh-CN" altLang="en-US" sz="1400">
                <a:latin typeface="微软雅黑" pitchFamily="34" charset="-122"/>
                <a:ea typeface="微软雅黑" pitchFamily="34" charset="-122"/>
                <a:cs typeface="Times New Roman" pitchFamily="18" charset="0"/>
              </a:rPr>
              <a:t>月，按照国家电网公司科研产业重组整合精神，中心相关资质及人员整体划入中国电力科学研究院。同时，中心还是</a:t>
            </a:r>
            <a:r>
              <a:rPr lang="zh-CN" altLang="en-US" sz="1400" b="1">
                <a:latin typeface="微软雅黑" pitchFamily="34" charset="-122"/>
                <a:ea typeface="微软雅黑" pitchFamily="34" charset="-122"/>
                <a:cs typeface="Times New Roman" pitchFamily="18" charset="0"/>
              </a:rPr>
              <a:t>国家能源光伏发电装备评定中心</a:t>
            </a:r>
            <a:r>
              <a:rPr lang="zh-CN" altLang="en-US" sz="1400">
                <a:latin typeface="微软雅黑" pitchFamily="34" charset="-122"/>
                <a:ea typeface="微软雅黑" pitchFamily="34" charset="-122"/>
                <a:cs typeface="Times New Roman" pitchFamily="18" charset="0"/>
              </a:rPr>
              <a:t>的参与单位和新能源与储能运行控制国家重点实验室的重要组成部分。</a:t>
            </a:r>
            <a:endParaRPr lang="en-US" altLang="zh-CN" sz="1400">
              <a:latin typeface="微软雅黑" pitchFamily="34" charset="-122"/>
              <a:ea typeface="微软雅黑" pitchFamily="34" charset="-122"/>
              <a:cs typeface="Times New Roman" pitchFamily="18" charset="0"/>
            </a:endParaRPr>
          </a:p>
        </p:txBody>
      </p:sp>
      <p:pic>
        <p:nvPicPr>
          <p:cNvPr id="57351" name="Picture 2"/>
          <p:cNvPicPr>
            <a:picLocks noChangeAspect="1" noChangeArrowheads="1"/>
          </p:cNvPicPr>
          <p:nvPr/>
        </p:nvPicPr>
        <p:blipFill>
          <a:blip r:embed="rId4" cstate="print"/>
          <a:srcRect l="4758" t="5847" r="3810" b="3036"/>
          <a:stretch>
            <a:fillRect/>
          </a:stretch>
        </p:blipFill>
        <p:spPr bwMode="auto">
          <a:xfrm>
            <a:off x="7345363" y="1660525"/>
            <a:ext cx="1119187" cy="1574800"/>
          </a:xfrm>
          <a:prstGeom prst="rect">
            <a:avLst/>
          </a:prstGeom>
          <a:noFill/>
          <a:ln w="9525">
            <a:noFill/>
            <a:miter lim="800000"/>
            <a:headEnd/>
            <a:tailEnd/>
          </a:ln>
        </p:spPr>
      </p:pic>
      <p:pic>
        <p:nvPicPr>
          <p:cNvPr id="57352" name="Picture 3"/>
          <p:cNvPicPr>
            <a:picLocks noChangeAspect="1" noChangeArrowheads="1"/>
          </p:cNvPicPr>
          <p:nvPr/>
        </p:nvPicPr>
        <p:blipFill>
          <a:blip r:embed="rId5" cstate="print"/>
          <a:srcRect/>
          <a:stretch>
            <a:fillRect/>
          </a:stretch>
        </p:blipFill>
        <p:spPr bwMode="auto">
          <a:xfrm>
            <a:off x="6072188" y="1663700"/>
            <a:ext cx="1092200" cy="1497013"/>
          </a:xfrm>
          <a:prstGeom prst="rect">
            <a:avLst/>
          </a:prstGeom>
          <a:noFill/>
          <a:ln w="9525">
            <a:noFill/>
            <a:miter lim="800000"/>
            <a:headEnd/>
            <a:tailEnd/>
          </a:ln>
        </p:spPr>
      </p:pic>
      <p:pic>
        <p:nvPicPr>
          <p:cNvPr id="51205" name="Picture 5"/>
          <p:cNvPicPr>
            <a:picLocks noChangeAspect="1" noChangeArrowheads="1"/>
          </p:cNvPicPr>
          <p:nvPr/>
        </p:nvPicPr>
        <p:blipFill>
          <a:blip r:embed="rId6" cstate="print"/>
          <a:srcRect/>
          <a:stretch>
            <a:fillRect/>
          </a:stretch>
        </p:blipFill>
        <p:spPr bwMode="auto">
          <a:xfrm>
            <a:off x="1928813" y="3275013"/>
            <a:ext cx="1663700" cy="1071562"/>
          </a:xfrm>
          <a:prstGeom prst="rect">
            <a:avLst/>
          </a:prstGeom>
          <a:ln>
            <a:noFill/>
          </a:ln>
          <a:effectLst>
            <a:outerShdw blurRad="190500" algn="tl" rotWithShape="0">
              <a:srgbClr val="000000">
                <a:alpha val="70000"/>
              </a:srgbClr>
            </a:outerShdw>
          </a:effectLst>
        </p:spPr>
      </p:pic>
      <p:pic>
        <p:nvPicPr>
          <p:cNvPr id="51206" name="Picture 6"/>
          <p:cNvPicPr>
            <a:picLocks noChangeAspect="1" noChangeArrowheads="1"/>
          </p:cNvPicPr>
          <p:nvPr/>
        </p:nvPicPr>
        <p:blipFill>
          <a:blip r:embed="rId7" cstate="print"/>
          <a:srcRect/>
          <a:stretch>
            <a:fillRect/>
          </a:stretch>
        </p:blipFill>
        <p:spPr bwMode="auto">
          <a:xfrm>
            <a:off x="3786188" y="3275013"/>
            <a:ext cx="1508125" cy="1071562"/>
          </a:xfrm>
          <a:prstGeom prst="rect">
            <a:avLst/>
          </a:prstGeom>
          <a:ln>
            <a:noFill/>
          </a:ln>
          <a:effectLst>
            <a:outerShdw blurRad="190500" algn="tl" rotWithShape="0">
              <a:srgbClr val="000000">
                <a:alpha val="70000"/>
              </a:srgbClr>
            </a:outerShdw>
          </a:effectLst>
        </p:spPr>
      </p:pic>
      <p:pic>
        <p:nvPicPr>
          <p:cNvPr id="51207" name="Picture 7"/>
          <p:cNvPicPr>
            <a:picLocks noChangeAspect="1" noChangeArrowheads="1"/>
          </p:cNvPicPr>
          <p:nvPr/>
        </p:nvPicPr>
        <p:blipFill>
          <a:blip r:embed="rId8" cstate="print"/>
          <a:srcRect/>
          <a:stretch>
            <a:fillRect/>
          </a:stretch>
        </p:blipFill>
        <p:spPr bwMode="auto">
          <a:xfrm>
            <a:off x="71438" y="3275013"/>
            <a:ext cx="1638300" cy="1082675"/>
          </a:xfrm>
          <a:prstGeom prst="rect">
            <a:avLst/>
          </a:prstGeom>
          <a:ln>
            <a:noFill/>
          </a:ln>
          <a:effectLst>
            <a:outerShdw blurRad="190500" algn="tl" rotWithShape="0">
              <a:srgbClr val="000000">
                <a:alpha val="70000"/>
              </a:srgbClr>
            </a:outerShdw>
          </a:effectLst>
        </p:spPr>
      </p:pic>
      <p:sp>
        <p:nvSpPr>
          <p:cNvPr id="57356" name="矩形 31"/>
          <p:cNvSpPr>
            <a:spLocks noChangeArrowheads="1"/>
          </p:cNvSpPr>
          <p:nvPr/>
        </p:nvSpPr>
        <p:spPr bwMode="auto">
          <a:xfrm>
            <a:off x="1588" y="1143000"/>
            <a:ext cx="4881562" cy="369888"/>
          </a:xfrm>
          <a:prstGeom prst="rect">
            <a:avLst/>
          </a:prstGeom>
          <a:noFill/>
          <a:ln w="9525">
            <a:noFill/>
            <a:miter lim="800000"/>
            <a:headEnd/>
            <a:tailEnd/>
          </a:ln>
        </p:spPr>
        <p:txBody>
          <a:bodyPr wrap="none">
            <a:spAutoFit/>
          </a:bodyPr>
          <a:lstStyle/>
          <a:p>
            <a:pPr>
              <a:buFont typeface="Wingdings" pitchFamily="2" charset="2"/>
              <a:buChar char="l"/>
            </a:pPr>
            <a:r>
              <a:rPr lang="zh-CN" altLang="en-US">
                <a:latin typeface="微软雅黑" pitchFamily="34" charset="-122"/>
                <a:ea typeface="微软雅黑" pitchFamily="34" charset="-122"/>
              </a:rPr>
              <a:t>  国家能源太阳能发电研发（实验）中心介绍</a:t>
            </a:r>
          </a:p>
        </p:txBody>
      </p:sp>
      <p:sp>
        <p:nvSpPr>
          <p:cNvPr id="57357" name="矩形 32"/>
          <p:cNvSpPr>
            <a:spLocks noChangeArrowheads="1"/>
          </p:cNvSpPr>
          <p:nvPr/>
        </p:nvSpPr>
        <p:spPr bwMode="auto">
          <a:xfrm>
            <a:off x="5429250" y="3317875"/>
            <a:ext cx="3643313" cy="3540125"/>
          </a:xfrm>
          <a:prstGeom prst="rect">
            <a:avLst/>
          </a:prstGeom>
          <a:noFill/>
          <a:ln w="9525">
            <a:noFill/>
            <a:miter lim="800000"/>
            <a:headEnd/>
            <a:tailEnd/>
          </a:ln>
        </p:spPr>
        <p:txBody>
          <a:bodyPr>
            <a:spAutoFit/>
          </a:bodyPr>
          <a:lstStyle/>
          <a:p>
            <a:pPr indent="268288"/>
            <a:r>
              <a:rPr lang="zh-CN" altLang="en-US" sz="1400">
                <a:latin typeface="微软雅黑" pitchFamily="34" charset="-122"/>
                <a:ea typeface="微软雅黑" pitchFamily="34" charset="-122"/>
                <a:cs typeface="Times New Roman" pitchFamily="18" charset="0"/>
              </a:rPr>
              <a:t>按照国家能源局的批复，中心业务领域涵盖</a:t>
            </a:r>
            <a:r>
              <a:rPr lang="zh-CN" altLang="en-US" sz="1400" b="1">
                <a:solidFill>
                  <a:srgbClr val="FF0000"/>
                </a:solidFill>
                <a:latin typeface="微软雅黑" pitchFamily="34" charset="-122"/>
                <a:ea typeface="微软雅黑" pitchFamily="34" charset="-122"/>
                <a:cs typeface="Times New Roman" pitchFamily="18" charset="0"/>
              </a:rPr>
              <a:t>“不同类型的光伏发电应用领域、光伏电池组件、逆变器及储能元件等”</a:t>
            </a:r>
            <a:r>
              <a:rPr lang="zh-CN" altLang="en-US" sz="1400">
                <a:latin typeface="微软雅黑" pitchFamily="34" charset="-122"/>
                <a:ea typeface="微软雅黑" pitchFamily="34" charset="-122"/>
                <a:cs typeface="Times New Roman" pitchFamily="18" charset="0"/>
              </a:rPr>
              <a:t>。目前，中心已建成国内外检测容量最大的光伏发电产品并网检测平台、世界首套光伏电站现场并网检测平台、覆盖全寿命周期的光伏电站发电性能评估平台和光伏发电仿真试验平台，已具备的</a:t>
            </a:r>
            <a:r>
              <a:rPr lang="en-US" altLang="zh-CN" sz="1400" b="1">
                <a:solidFill>
                  <a:srgbClr val="FF0000"/>
                </a:solidFill>
                <a:latin typeface="微软雅黑" pitchFamily="34" charset="-122"/>
                <a:ea typeface="微软雅黑" pitchFamily="34" charset="-122"/>
                <a:cs typeface="Times New Roman" pitchFamily="18" charset="0"/>
              </a:rPr>
              <a:t>CNAS</a:t>
            </a:r>
            <a:r>
              <a:rPr lang="zh-CN" altLang="en-US" sz="1400" b="1">
                <a:solidFill>
                  <a:srgbClr val="FF0000"/>
                </a:solidFill>
                <a:latin typeface="微软雅黑" pitchFamily="34" charset="-122"/>
                <a:ea typeface="微软雅黑" pitchFamily="34" charset="-122"/>
                <a:cs typeface="Times New Roman" pitchFamily="18" charset="0"/>
              </a:rPr>
              <a:t>和</a:t>
            </a:r>
            <a:r>
              <a:rPr lang="en-US" altLang="zh-CN" sz="1400" b="1">
                <a:solidFill>
                  <a:srgbClr val="FF0000"/>
                </a:solidFill>
                <a:latin typeface="微软雅黑" pitchFamily="34" charset="-122"/>
                <a:ea typeface="微软雅黑" pitchFamily="34" charset="-122"/>
                <a:cs typeface="Times New Roman" pitchFamily="18" charset="0"/>
              </a:rPr>
              <a:t>CMA</a:t>
            </a:r>
            <a:r>
              <a:rPr lang="zh-CN" altLang="en-US" sz="1400">
                <a:latin typeface="微软雅黑" pitchFamily="34" charset="-122"/>
                <a:ea typeface="微软雅黑" pitchFamily="34" charset="-122"/>
                <a:cs typeface="Times New Roman" pitchFamily="18" charset="0"/>
              </a:rPr>
              <a:t>检测资质覆盖新能源领域的</a:t>
            </a:r>
            <a:r>
              <a:rPr lang="en-US" altLang="zh-CN" sz="1400" b="1">
                <a:solidFill>
                  <a:srgbClr val="FF0000"/>
                </a:solidFill>
                <a:latin typeface="微软雅黑" pitchFamily="34" charset="-122"/>
                <a:ea typeface="微软雅黑" pitchFamily="34" charset="-122"/>
                <a:cs typeface="Times New Roman" pitchFamily="18" charset="0"/>
              </a:rPr>
              <a:t>46</a:t>
            </a:r>
            <a:r>
              <a:rPr lang="zh-CN" altLang="en-US" sz="1400" b="1">
                <a:solidFill>
                  <a:srgbClr val="FF0000"/>
                </a:solidFill>
                <a:latin typeface="微软雅黑" pitchFamily="34" charset="-122"/>
                <a:ea typeface="微软雅黑" pitchFamily="34" charset="-122"/>
                <a:cs typeface="Times New Roman" pitchFamily="18" charset="0"/>
              </a:rPr>
              <a:t>项标准，共</a:t>
            </a:r>
            <a:r>
              <a:rPr lang="en-US" altLang="zh-CN" sz="1400" b="1">
                <a:solidFill>
                  <a:srgbClr val="FF0000"/>
                </a:solidFill>
                <a:latin typeface="微软雅黑" pitchFamily="34" charset="-122"/>
                <a:ea typeface="微软雅黑" pitchFamily="34" charset="-122"/>
                <a:cs typeface="Times New Roman" pitchFamily="18" charset="0"/>
              </a:rPr>
              <a:t>538</a:t>
            </a:r>
            <a:r>
              <a:rPr lang="zh-CN" altLang="en-US" sz="1400" b="1">
                <a:solidFill>
                  <a:srgbClr val="FF0000"/>
                </a:solidFill>
                <a:latin typeface="微软雅黑" pitchFamily="34" charset="-122"/>
                <a:ea typeface="微软雅黑" pitchFamily="34" charset="-122"/>
                <a:cs typeface="Times New Roman" pitchFamily="18" charset="0"/>
              </a:rPr>
              <a:t>个子项</a:t>
            </a:r>
            <a:r>
              <a:rPr lang="zh-CN" altLang="en-US" sz="1400">
                <a:latin typeface="微软雅黑" pitchFamily="34" charset="-122"/>
                <a:ea typeface="微软雅黑" pitchFamily="34" charset="-122"/>
                <a:cs typeface="Times New Roman" pitchFamily="18" charset="0"/>
              </a:rPr>
              <a:t>，可开展光伏、储能等领域关键装备和系统的全性能检测业务。截至</a:t>
            </a:r>
            <a:r>
              <a:rPr lang="en-US" altLang="zh-CN" sz="1400">
                <a:latin typeface="微软雅黑" pitchFamily="34" charset="-122"/>
                <a:ea typeface="微软雅黑" pitchFamily="34" charset="-122"/>
                <a:cs typeface="Times New Roman" pitchFamily="18" charset="0"/>
              </a:rPr>
              <a:t>2015</a:t>
            </a:r>
            <a:r>
              <a:rPr lang="zh-CN" altLang="en-US" sz="1400">
                <a:latin typeface="微软雅黑" pitchFamily="34" charset="-122"/>
                <a:ea typeface="微软雅黑" pitchFamily="34" charset="-122"/>
                <a:cs typeface="Times New Roman" pitchFamily="18" charset="0"/>
              </a:rPr>
              <a:t>年底，中心累计完成各类型光伏逆变器型式试验</a:t>
            </a:r>
            <a:r>
              <a:rPr lang="en-US" altLang="zh-CN" sz="1400" b="1">
                <a:solidFill>
                  <a:srgbClr val="FF0000"/>
                </a:solidFill>
                <a:latin typeface="微软雅黑" pitchFamily="34" charset="-122"/>
                <a:ea typeface="微软雅黑" pitchFamily="34" charset="-122"/>
                <a:cs typeface="Times New Roman" pitchFamily="18" charset="0"/>
              </a:rPr>
              <a:t>350</a:t>
            </a:r>
            <a:r>
              <a:rPr lang="zh-CN" altLang="en-US" sz="1400" b="1">
                <a:solidFill>
                  <a:srgbClr val="FF0000"/>
                </a:solidFill>
                <a:latin typeface="微软雅黑" pitchFamily="34" charset="-122"/>
                <a:ea typeface="微软雅黑" pitchFamily="34" charset="-122"/>
                <a:cs typeface="Times New Roman" pitchFamily="18" charset="0"/>
              </a:rPr>
              <a:t>余台次</a:t>
            </a:r>
            <a:r>
              <a:rPr lang="zh-CN" altLang="en-US" sz="1400">
                <a:latin typeface="微软雅黑" pitchFamily="34" charset="-122"/>
                <a:ea typeface="微软雅黑" pitchFamily="34" charset="-122"/>
                <a:cs typeface="Times New Roman" pitchFamily="18" charset="0"/>
              </a:rPr>
              <a:t>，市场覆盖率超过</a:t>
            </a:r>
            <a:r>
              <a:rPr lang="en-US" altLang="zh-CN" sz="1400">
                <a:latin typeface="微软雅黑" pitchFamily="34" charset="-122"/>
                <a:ea typeface="微软雅黑" pitchFamily="34" charset="-122"/>
                <a:cs typeface="Times New Roman" pitchFamily="18" charset="0"/>
              </a:rPr>
              <a:t>97%</a:t>
            </a:r>
            <a:r>
              <a:rPr lang="zh-CN" altLang="en-US" sz="1400">
                <a:latin typeface="微软雅黑" pitchFamily="34" charset="-122"/>
                <a:ea typeface="微软雅黑" pitchFamily="34" charset="-122"/>
                <a:cs typeface="Times New Roman" pitchFamily="18" charset="0"/>
              </a:rPr>
              <a:t>；在青海、西藏、甘肃、宁夏、山西、河南、陕西、湖北、江苏等省区开展光伏电站检测</a:t>
            </a:r>
            <a:r>
              <a:rPr lang="en-US" altLang="zh-CN" sz="1400" b="1">
                <a:solidFill>
                  <a:srgbClr val="FF0000"/>
                </a:solidFill>
                <a:latin typeface="微软雅黑" pitchFamily="34" charset="-122"/>
                <a:ea typeface="微软雅黑" pitchFamily="34" charset="-122"/>
                <a:cs typeface="Times New Roman" pitchFamily="18" charset="0"/>
              </a:rPr>
              <a:t>200</a:t>
            </a:r>
            <a:r>
              <a:rPr lang="zh-CN" altLang="en-US" sz="1400" b="1">
                <a:solidFill>
                  <a:srgbClr val="FF0000"/>
                </a:solidFill>
                <a:latin typeface="微软雅黑" pitchFamily="34" charset="-122"/>
                <a:ea typeface="微软雅黑" pitchFamily="34" charset="-122"/>
                <a:cs typeface="Times New Roman" pitchFamily="18" charset="0"/>
              </a:rPr>
              <a:t>余座</a:t>
            </a:r>
            <a:r>
              <a:rPr lang="zh-CN" altLang="en-US" sz="1400">
                <a:latin typeface="微软雅黑" pitchFamily="34" charset="-122"/>
                <a:ea typeface="微软雅黑" pitchFamily="34" charset="-122"/>
                <a:cs typeface="Times New Roman" pitchFamily="18" charset="0"/>
              </a:rPr>
              <a:t>，累计容量超过</a:t>
            </a:r>
            <a:r>
              <a:rPr lang="en-US" altLang="zh-CN" sz="1400" b="1">
                <a:solidFill>
                  <a:srgbClr val="FF0000"/>
                </a:solidFill>
                <a:latin typeface="微软雅黑" pitchFamily="34" charset="-122"/>
                <a:ea typeface="微软雅黑" pitchFamily="34" charset="-122"/>
                <a:cs typeface="Times New Roman" pitchFamily="18" charset="0"/>
              </a:rPr>
              <a:t>10GW</a:t>
            </a:r>
            <a:r>
              <a:rPr lang="zh-CN" altLang="en-US" sz="1400">
                <a:latin typeface="微软雅黑" pitchFamily="34" charset="-122"/>
                <a:ea typeface="微软雅黑" pitchFamily="34" charset="-122"/>
                <a:cs typeface="Times New Roman" pitchFamily="18"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4572000" y="2798763"/>
            <a:ext cx="4429125" cy="3773487"/>
          </a:xfrm>
          <a:prstGeom prst="roundRect">
            <a:avLst>
              <a:gd name="adj" fmla="val 4558"/>
            </a:avLst>
          </a:prstGeom>
        </p:spPr>
        <p:style>
          <a:lnRef idx="1">
            <a:schemeClr val="accent5"/>
          </a:lnRef>
          <a:fillRef idx="2">
            <a:schemeClr val="accent5"/>
          </a:fillRef>
          <a:effectRef idx="1">
            <a:schemeClr val="accent5"/>
          </a:effectRef>
          <a:fontRef idx="minor">
            <a:schemeClr val="dk1"/>
          </a:fontRef>
        </p:style>
        <p:txBody>
          <a:bodyPr anchor="ctr"/>
          <a:lstStyle/>
          <a:p>
            <a:pPr algn="ctr">
              <a:buFont typeface="Arial" pitchFamily="34" charset="0"/>
              <a:buNone/>
              <a:defRPr/>
            </a:pPr>
            <a:endParaRPr lang="zh-CN" altLang="en-US"/>
          </a:p>
        </p:txBody>
      </p:sp>
      <p:sp>
        <p:nvSpPr>
          <p:cNvPr id="15" name="圆角矩形 14"/>
          <p:cNvSpPr/>
          <p:nvPr/>
        </p:nvSpPr>
        <p:spPr>
          <a:xfrm>
            <a:off x="155575" y="2786063"/>
            <a:ext cx="4286250" cy="3773487"/>
          </a:xfrm>
          <a:prstGeom prst="roundRect">
            <a:avLst>
              <a:gd name="adj" fmla="val 4558"/>
            </a:avLst>
          </a:prstGeom>
        </p:spPr>
        <p:style>
          <a:lnRef idx="1">
            <a:schemeClr val="accent5"/>
          </a:lnRef>
          <a:fillRef idx="2">
            <a:schemeClr val="accent5"/>
          </a:fillRef>
          <a:effectRef idx="1">
            <a:schemeClr val="accent5"/>
          </a:effectRef>
          <a:fontRef idx="minor">
            <a:schemeClr val="dk1"/>
          </a:fontRef>
        </p:style>
        <p:txBody>
          <a:bodyPr anchor="ctr"/>
          <a:lstStyle/>
          <a:p>
            <a:pPr algn="ctr">
              <a:buFont typeface="Arial" pitchFamily="34" charset="0"/>
              <a:buNone/>
              <a:defRPr/>
            </a:pPr>
            <a:endParaRPr lang="zh-CN" altLang="en-US"/>
          </a:p>
        </p:txBody>
      </p:sp>
      <p:sp>
        <p:nvSpPr>
          <p:cNvPr id="58372"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sp>
        <p:nvSpPr>
          <p:cNvPr id="68609" name="Rectangle 1"/>
          <p:cNvSpPr>
            <a:spLocks noChangeArrowheads="1"/>
          </p:cNvSpPr>
          <p:nvPr/>
        </p:nvSpPr>
        <p:spPr bwMode="auto">
          <a:xfrm>
            <a:off x="142875" y="1565275"/>
            <a:ext cx="8786813" cy="107791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spAutoFit/>
          </a:bodyPr>
          <a:lstStyle/>
          <a:p>
            <a:pPr indent="276225">
              <a:buFont typeface="Arial" pitchFamily="34" charset="0"/>
              <a:buNone/>
              <a:defRPr/>
            </a:pPr>
            <a:r>
              <a:rPr lang="zh-CN" sz="1600" dirty="0">
                <a:solidFill>
                  <a:srgbClr val="000000"/>
                </a:solidFill>
                <a:latin typeface="微软雅黑" pitchFamily="34" charset="-122"/>
                <a:cs typeface="仿宋_GB2312"/>
              </a:rPr>
              <a:t>中心在南京市浦口区和江宁区拥有两个光伏发电产品检测实验室，可</a:t>
            </a:r>
            <a:r>
              <a:rPr lang="zh-CN" sz="1600" dirty="0">
                <a:solidFill>
                  <a:schemeClr val="tx1"/>
                </a:solidFill>
                <a:latin typeface="微软雅黑" pitchFamily="34" charset="-122"/>
                <a:cs typeface="仿宋_GB2312"/>
              </a:rPr>
              <a:t>对光伏发电关键设备，如</a:t>
            </a:r>
            <a:r>
              <a:rPr lang="zh-CN" sz="1600" b="1" dirty="0">
                <a:solidFill>
                  <a:schemeClr val="tx1"/>
                </a:solidFill>
                <a:latin typeface="微软雅黑" pitchFamily="34" charset="-122"/>
                <a:cs typeface="仿宋_GB2312"/>
              </a:rPr>
              <a:t>光伏逆变器</a:t>
            </a:r>
            <a:r>
              <a:rPr lang="zh-CN" sz="1600" dirty="0">
                <a:solidFill>
                  <a:schemeClr val="tx1"/>
                </a:solidFill>
                <a:latin typeface="微软雅黑" pitchFamily="34" charset="-122"/>
                <a:cs typeface="仿宋_GB2312"/>
              </a:rPr>
              <a:t>、</a:t>
            </a:r>
            <a:r>
              <a:rPr lang="zh-CN" sz="1600" b="1" dirty="0">
                <a:solidFill>
                  <a:schemeClr val="tx1"/>
                </a:solidFill>
                <a:latin typeface="微软雅黑" pitchFamily="34" charset="-122"/>
                <a:cs typeface="仿宋_GB2312"/>
              </a:rPr>
              <a:t>储能双向变流器</a:t>
            </a:r>
            <a:r>
              <a:rPr lang="zh-CN" sz="1600" dirty="0">
                <a:solidFill>
                  <a:schemeClr val="tx1"/>
                </a:solidFill>
                <a:latin typeface="微软雅黑" pitchFamily="34" charset="-122"/>
                <a:cs typeface="仿宋_GB2312"/>
              </a:rPr>
              <a:t>、</a:t>
            </a:r>
            <a:r>
              <a:rPr lang="zh-CN" sz="1600" b="1" dirty="0">
                <a:solidFill>
                  <a:schemeClr val="tx1"/>
                </a:solidFill>
                <a:latin typeface="微软雅黑" pitchFamily="34" charset="-122"/>
                <a:cs typeface="仿宋_GB2312"/>
              </a:rPr>
              <a:t>无功补偿装置</a:t>
            </a:r>
            <a:r>
              <a:rPr lang="zh-CN" sz="1600" dirty="0">
                <a:solidFill>
                  <a:schemeClr val="tx1"/>
                </a:solidFill>
                <a:latin typeface="微软雅黑" pitchFamily="34" charset="-122"/>
                <a:cs typeface="仿宋_GB2312"/>
              </a:rPr>
              <a:t>、</a:t>
            </a:r>
            <a:r>
              <a:rPr lang="zh-CN" sz="1600" b="1" dirty="0">
                <a:solidFill>
                  <a:schemeClr val="tx1"/>
                </a:solidFill>
                <a:latin typeface="微软雅黑" pitchFamily="34" charset="-122"/>
                <a:cs typeface="仿宋_GB2312"/>
              </a:rPr>
              <a:t>汇流箱</a:t>
            </a:r>
            <a:r>
              <a:rPr lang="zh-CN" sz="1600" dirty="0">
                <a:solidFill>
                  <a:schemeClr val="tx1"/>
                </a:solidFill>
                <a:latin typeface="微软雅黑" pitchFamily="34" charset="-122"/>
                <a:cs typeface="仿宋_GB2312"/>
              </a:rPr>
              <a:t>、</a:t>
            </a:r>
            <a:r>
              <a:rPr lang="zh-CN" sz="1600" b="1" dirty="0">
                <a:solidFill>
                  <a:schemeClr val="tx1"/>
                </a:solidFill>
                <a:latin typeface="微软雅黑" pitchFamily="34" charset="-122"/>
                <a:cs typeface="仿宋_GB2312"/>
              </a:rPr>
              <a:t>光伏并网接口装置</a:t>
            </a:r>
            <a:r>
              <a:rPr lang="zh-CN" sz="1600" dirty="0">
                <a:solidFill>
                  <a:schemeClr val="tx1"/>
                </a:solidFill>
                <a:latin typeface="微软雅黑" pitchFamily="34" charset="-122"/>
                <a:cs typeface="仿宋_GB2312"/>
              </a:rPr>
              <a:t>等提供完整的测试服务，测试标准涵盖国际标准、国家标准、行业标准及国家电网公司企业标准，功率覆盖</a:t>
            </a:r>
            <a:r>
              <a:rPr lang="en-US" altLang="zh-CN" sz="1600" dirty="0">
                <a:solidFill>
                  <a:schemeClr val="tx1"/>
                </a:solidFill>
                <a:latin typeface="微软雅黑" pitchFamily="34" charset="-122"/>
                <a:cs typeface="Times New Roman" pitchFamily="18" charset="0"/>
              </a:rPr>
              <a:t>1.25MW</a:t>
            </a:r>
            <a:r>
              <a:rPr lang="zh-CN" altLang="en-US" sz="1600" dirty="0">
                <a:solidFill>
                  <a:schemeClr val="tx1"/>
                </a:solidFill>
                <a:latin typeface="微软雅黑" pitchFamily="34" charset="-122"/>
                <a:cs typeface="仿宋_GB2312"/>
              </a:rPr>
              <a:t>以下全功率段。</a:t>
            </a:r>
            <a:endParaRPr lang="zh-CN" altLang="en-US" sz="1600" dirty="0">
              <a:solidFill>
                <a:schemeClr val="tx1"/>
              </a:solidFill>
              <a:latin typeface="微软雅黑" pitchFamily="34" charset="-122"/>
            </a:endParaRPr>
          </a:p>
        </p:txBody>
      </p:sp>
      <p:sp>
        <p:nvSpPr>
          <p:cNvPr id="58374" name="Rectangle 2"/>
          <p:cNvSpPr>
            <a:spLocks noChangeArrowheads="1"/>
          </p:cNvSpPr>
          <p:nvPr/>
        </p:nvSpPr>
        <p:spPr bwMode="auto">
          <a:xfrm>
            <a:off x="0" y="1143000"/>
            <a:ext cx="4286250" cy="369888"/>
          </a:xfrm>
          <a:prstGeom prst="rect">
            <a:avLst/>
          </a:prstGeom>
          <a:noFill/>
          <a:ln w="9525">
            <a:noFill/>
            <a:miter lim="800000"/>
            <a:headEnd/>
            <a:tailEnd/>
          </a:ln>
        </p:spPr>
        <p:txBody>
          <a:bodyPr anchor="ctr">
            <a:spAutoFit/>
          </a:bodyPr>
          <a:lstStyle/>
          <a:p>
            <a:pPr>
              <a:buFont typeface="Wingdings" pitchFamily="2" charset="2"/>
              <a:buChar char="l"/>
            </a:pPr>
            <a:r>
              <a:rPr lang="en-US" altLang="zh-CN">
                <a:latin typeface="微软雅黑" pitchFamily="34" charset="-122"/>
                <a:ea typeface="微软雅黑" pitchFamily="34" charset="-122"/>
                <a:cs typeface="Times New Roman" pitchFamily="18" charset="0"/>
              </a:rPr>
              <a:t>  </a:t>
            </a:r>
            <a:r>
              <a:rPr lang="zh-CN" altLang="zh-CN">
                <a:latin typeface="微软雅黑" pitchFamily="34" charset="-122"/>
                <a:ea typeface="微软雅黑" pitchFamily="34" charset="-122"/>
                <a:cs typeface="Times New Roman" pitchFamily="18" charset="0"/>
              </a:rPr>
              <a:t>光伏发电产品并网检测平台</a:t>
            </a:r>
          </a:p>
        </p:txBody>
      </p:sp>
      <p:pic>
        <p:nvPicPr>
          <p:cNvPr id="58375" name="图片 8"/>
          <p:cNvPicPr>
            <a:picLocks noChangeAspect="1" noChangeArrowheads="1"/>
          </p:cNvPicPr>
          <p:nvPr/>
        </p:nvPicPr>
        <p:blipFill>
          <a:blip r:embed="rId3" cstate="print"/>
          <a:srcRect/>
          <a:stretch>
            <a:fillRect/>
          </a:stretch>
        </p:blipFill>
        <p:spPr bwMode="auto">
          <a:xfrm>
            <a:off x="571500" y="3078163"/>
            <a:ext cx="3590925" cy="1419225"/>
          </a:xfrm>
          <a:prstGeom prst="rect">
            <a:avLst/>
          </a:prstGeom>
          <a:noFill/>
          <a:ln w="9525">
            <a:noFill/>
            <a:miter lim="800000"/>
            <a:headEnd/>
            <a:tailEnd/>
          </a:ln>
        </p:spPr>
      </p:pic>
      <p:pic>
        <p:nvPicPr>
          <p:cNvPr id="58376" name="图片 9"/>
          <p:cNvPicPr>
            <a:picLocks noChangeAspect="1" noChangeArrowheads="1"/>
          </p:cNvPicPr>
          <p:nvPr/>
        </p:nvPicPr>
        <p:blipFill>
          <a:blip r:embed="rId4" cstate="print"/>
          <a:srcRect/>
          <a:stretch>
            <a:fillRect/>
          </a:stretch>
        </p:blipFill>
        <p:spPr bwMode="auto">
          <a:xfrm>
            <a:off x="4929188" y="3078163"/>
            <a:ext cx="3643312" cy="1435100"/>
          </a:xfrm>
          <a:prstGeom prst="rect">
            <a:avLst/>
          </a:prstGeom>
          <a:noFill/>
          <a:ln w="9525">
            <a:noFill/>
            <a:miter lim="800000"/>
            <a:headEnd/>
            <a:tailEnd/>
          </a:ln>
        </p:spPr>
      </p:pic>
      <p:sp>
        <p:nvSpPr>
          <p:cNvPr id="58377" name="矩形 10"/>
          <p:cNvSpPr>
            <a:spLocks noChangeArrowheads="1"/>
          </p:cNvSpPr>
          <p:nvPr/>
        </p:nvSpPr>
        <p:spPr bwMode="auto">
          <a:xfrm>
            <a:off x="142875" y="4708525"/>
            <a:ext cx="4429125" cy="1755775"/>
          </a:xfrm>
          <a:prstGeom prst="rect">
            <a:avLst/>
          </a:prstGeom>
          <a:noFill/>
          <a:ln w="9525">
            <a:noFill/>
            <a:miter lim="800000"/>
            <a:headEnd/>
            <a:tailEnd/>
          </a:ln>
        </p:spPr>
        <p:txBody>
          <a:bodyPr>
            <a:spAutoFit/>
          </a:bodyPr>
          <a:lstStyle/>
          <a:p>
            <a:pPr indent="276225"/>
            <a:r>
              <a:rPr lang="zh-CN" altLang="en-US" sz="1200">
                <a:solidFill>
                  <a:srgbClr val="000000"/>
                </a:solidFill>
                <a:latin typeface="微软雅黑" pitchFamily="34" charset="-122"/>
                <a:ea typeface="微软雅黑" pitchFamily="34" charset="-122"/>
                <a:cs typeface="仿宋_GB2312" pitchFamily="49" charset="-122"/>
              </a:rPr>
              <a:t>浦口实验室位于南京浦口高新技术开发区，于</a:t>
            </a:r>
            <a:r>
              <a:rPr lang="en-US" altLang="zh-CN" sz="1200">
                <a:solidFill>
                  <a:srgbClr val="000000"/>
                </a:solidFill>
                <a:latin typeface="微软雅黑" pitchFamily="34" charset="-122"/>
                <a:ea typeface="微软雅黑" pitchFamily="34" charset="-122"/>
                <a:cs typeface="Times New Roman" pitchFamily="18" charset="0"/>
              </a:rPr>
              <a:t>2010</a:t>
            </a:r>
            <a:r>
              <a:rPr lang="zh-CN" altLang="en-US" sz="1200">
                <a:solidFill>
                  <a:srgbClr val="000000"/>
                </a:solidFill>
                <a:latin typeface="微软雅黑" pitchFamily="34" charset="-122"/>
                <a:ea typeface="微软雅黑" pitchFamily="34" charset="-122"/>
                <a:cs typeface="仿宋_GB2312" pitchFamily="49" charset="-122"/>
              </a:rPr>
              <a:t>年</a:t>
            </a:r>
            <a:r>
              <a:rPr lang="en-US" altLang="zh-CN" sz="1200">
                <a:solidFill>
                  <a:srgbClr val="000000"/>
                </a:solidFill>
                <a:latin typeface="微软雅黑" pitchFamily="34" charset="-122"/>
                <a:ea typeface="微软雅黑" pitchFamily="34" charset="-122"/>
                <a:cs typeface="Times New Roman" pitchFamily="18" charset="0"/>
              </a:rPr>
              <a:t>7</a:t>
            </a:r>
            <a:r>
              <a:rPr lang="zh-CN" altLang="en-US" sz="1200">
                <a:solidFill>
                  <a:srgbClr val="000000"/>
                </a:solidFill>
                <a:latin typeface="微软雅黑" pitchFamily="34" charset="-122"/>
                <a:ea typeface="微软雅黑" pitchFamily="34" charset="-122"/>
                <a:cs typeface="仿宋_GB2312" pitchFamily="49" charset="-122"/>
              </a:rPr>
              <a:t>月建成投运，拥有</a:t>
            </a:r>
            <a:r>
              <a:rPr lang="en-US" altLang="zh-CN" sz="1200">
                <a:solidFill>
                  <a:srgbClr val="000000"/>
                </a:solidFill>
                <a:latin typeface="微软雅黑" pitchFamily="34" charset="-122"/>
                <a:ea typeface="微软雅黑" pitchFamily="34" charset="-122"/>
                <a:cs typeface="Times New Roman" pitchFamily="18" charset="0"/>
              </a:rPr>
              <a:t>1.25MW</a:t>
            </a:r>
            <a:r>
              <a:rPr lang="zh-CN" altLang="en-US" sz="1200">
                <a:solidFill>
                  <a:srgbClr val="000000"/>
                </a:solidFill>
                <a:latin typeface="微软雅黑" pitchFamily="34" charset="-122"/>
                <a:ea typeface="微软雅黑" pitchFamily="34" charset="-122"/>
                <a:cs typeface="仿宋_GB2312" pitchFamily="49" charset="-122"/>
              </a:rPr>
              <a:t>光伏逆变器检测平台。核心装备包括</a:t>
            </a:r>
            <a:r>
              <a:rPr lang="en-US" altLang="zh-CN" sz="1200">
                <a:solidFill>
                  <a:srgbClr val="000000"/>
                </a:solidFill>
                <a:latin typeface="微软雅黑" pitchFamily="34" charset="-122"/>
                <a:ea typeface="微软雅黑" pitchFamily="34" charset="-122"/>
                <a:cs typeface="Times New Roman" pitchFamily="18" charset="0"/>
              </a:rPr>
              <a:t>1.25MW</a:t>
            </a:r>
            <a:r>
              <a:rPr lang="zh-CN" altLang="en-US" sz="1200">
                <a:solidFill>
                  <a:srgbClr val="000000"/>
                </a:solidFill>
                <a:latin typeface="微软雅黑" pitchFamily="34" charset="-122"/>
                <a:ea typeface="微软雅黑" pitchFamily="34" charset="-122"/>
                <a:cs typeface="仿宋_GB2312" pitchFamily="49" charset="-122"/>
              </a:rPr>
              <a:t>光伏模拟电源、</a:t>
            </a:r>
            <a:r>
              <a:rPr lang="en-US" altLang="zh-CN" sz="1200">
                <a:solidFill>
                  <a:srgbClr val="000000"/>
                </a:solidFill>
                <a:latin typeface="微软雅黑" pitchFamily="34" charset="-122"/>
                <a:ea typeface="微软雅黑" pitchFamily="34" charset="-122"/>
                <a:cs typeface="Times New Roman" pitchFamily="18" charset="0"/>
              </a:rPr>
              <a:t>2MVA</a:t>
            </a:r>
            <a:r>
              <a:rPr lang="zh-CN" altLang="en-US" sz="1200">
                <a:solidFill>
                  <a:srgbClr val="000000"/>
                </a:solidFill>
                <a:latin typeface="微软雅黑" pitchFamily="34" charset="-122"/>
                <a:ea typeface="微软雅黑" pitchFamily="34" charset="-122"/>
                <a:cs typeface="仿宋_GB2312" pitchFamily="49" charset="-122"/>
              </a:rPr>
              <a:t>电网扰动发生装置、</a:t>
            </a:r>
            <a:r>
              <a:rPr lang="en-US" altLang="zh-CN" sz="1200">
                <a:solidFill>
                  <a:srgbClr val="000000"/>
                </a:solidFill>
                <a:latin typeface="微软雅黑" pitchFamily="34" charset="-122"/>
                <a:ea typeface="微软雅黑" pitchFamily="34" charset="-122"/>
                <a:cs typeface="Times New Roman" pitchFamily="18" charset="0"/>
              </a:rPr>
              <a:t>1.2MW</a:t>
            </a:r>
            <a:r>
              <a:rPr lang="zh-CN" altLang="en-US" sz="1200">
                <a:solidFill>
                  <a:srgbClr val="000000"/>
                </a:solidFill>
                <a:latin typeface="微软雅黑" pitchFamily="34" charset="-122"/>
                <a:ea typeface="微软雅黑" pitchFamily="34" charset="-122"/>
                <a:cs typeface="仿宋_GB2312" pitchFamily="49" charset="-122"/>
              </a:rPr>
              <a:t>孤岛检测装置和自主研发的阻抗分压式低电压穿越检测装置等，可开展有功</a:t>
            </a:r>
            <a:r>
              <a:rPr lang="en-US" altLang="zh-CN" sz="1200">
                <a:solidFill>
                  <a:srgbClr val="000000"/>
                </a:solidFill>
                <a:latin typeface="微软雅黑" pitchFamily="34" charset="-122"/>
                <a:ea typeface="微软雅黑" pitchFamily="34" charset="-122"/>
                <a:cs typeface="Times New Roman" pitchFamily="18" charset="0"/>
              </a:rPr>
              <a:t>/</a:t>
            </a:r>
            <a:r>
              <a:rPr lang="zh-CN" altLang="en-US" sz="1200">
                <a:solidFill>
                  <a:srgbClr val="000000"/>
                </a:solidFill>
                <a:latin typeface="微软雅黑" pitchFamily="34" charset="-122"/>
                <a:ea typeface="微软雅黑" pitchFamily="34" charset="-122"/>
                <a:cs typeface="仿宋_GB2312" pitchFamily="49" charset="-122"/>
              </a:rPr>
              <a:t>无功功率控制、电网适应性、低电压穿越、防孤岛、电能质量等全系列并网测试业务。实验室还建成小功率光伏逆变器并网检测平台，可开展</a:t>
            </a:r>
            <a:r>
              <a:rPr lang="en-US" altLang="zh-CN" sz="1200">
                <a:solidFill>
                  <a:srgbClr val="000000"/>
                </a:solidFill>
                <a:latin typeface="微软雅黑" pitchFamily="34" charset="-122"/>
                <a:ea typeface="微软雅黑" pitchFamily="34" charset="-122"/>
                <a:cs typeface="Times New Roman" pitchFamily="18" charset="0"/>
              </a:rPr>
              <a:t>100kW</a:t>
            </a:r>
            <a:r>
              <a:rPr lang="zh-CN" altLang="en-US" sz="1200">
                <a:solidFill>
                  <a:srgbClr val="000000"/>
                </a:solidFill>
                <a:latin typeface="微软雅黑" pitchFamily="34" charset="-122"/>
                <a:ea typeface="微软雅黑" pitchFamily="34" charset="-122"/>
                <a:cs typeface="仿宋_GB2312" pitchFamily="49" charset="-122"/>
              </a:rPr>
              <a:t>以下功率等级的光伏逆变器并网测试业务；建成微逆变器检测平台，可开展</a:t>
            </a:r>
            <a:r>
              <a:rPr lang="en-US" altLang="zh-CN" sz="1200">
                <a:solidFill>
                  <a:srgbClr val="000000"/>
                </a:solidFill>
                <a:latin typeface="微软雅黑" pitchFamily="34" charset="-122"/>
                <a:ea typeface="微软雅黑" pitchFamily="34" charset="-122"/>
                <a:cs typeface="Times New Roman" pitchFamily="18" charset="0"/>
              </a:rPr>
              <a:t>2kW</a:t>
            </a:r>
            <a:r>
              <a:rPr lang="zh-CN" altLang="en-US" sz="1200">
                <a:solidFill>
                  <a:srgbClr val="000000"/>
                </a:solidFill>
                <a:latin typeface="微软雅黑" pitchFamily="34" charset="-122"/>
                <a:ea typeface="微软雅黑" pitchFamily="34" charset="-122"/>
                <a:cs typeface="仿宋_GB2312" pitchFamily="49" charset="-122"/>
              </a:rPr>
              <a:t>及以下功率等级的微型逆变器并网测试业务。</a:t>
            </a:r>
            <a:endParaRPr lang="zh-CN" altLang="en-US" sz="1200">
              <a:latin typeface="微软雅黑" pitchFamily="34" charset="-122"/>
              <a:ea typeface="微软雅黑" pitchFamily="34" charset="-122"/>
            </a:endParaRPr>
          </a:p>
        </p:txBody>
      </p:sp>
      <p:sp>
        <p:nvSpPr>
          <p:cNvPr id="58378" name="矩形 11"/>
          <p:cNvSpPr>
            <a:spLocks noChangeArrowheads="1"/>
          </p:cNvSpPr>
          <p:nvPr/>
        </p:nvSpPr>
        <p:spPr bwMode="auto">
          <a:xfrm>
            <a:off x="4572000" y="4746625"/>
            <a:ext cx="4500563" cy="1754188"/>
          </a:xfrm>
          <a:prstGeom prst="rect">
            <a:avLst/>
          </a:prstGeom>
          <a:noFill/>
          <a:ln w="9525">
            <a:noFill/>
            <a:miter lim="800000"/>
            <a:headEnd/>
            <a:tailEnd/>
          </a:ln>
        </p:spPr>
        <p:txBody>
          <a:bodyPr>
            <a:spAutoFit/>
          </a:bodyPr>
          <a:lstStyle/>
          <a:p>
            <a:pPr indent="276225"/>
            <a:r>
              <a:rPr lang="zh-CN" altLang="en-US" sz="1200">
                <a:solidFill>
                  <a:srgbClr val="000000"/>
                </a:solidFill>
                <a:latin typeface="微软雅黑" pitchFamily="34" charset="-122"/>
                <a:ea typeface="微软雅黑" pitchFamily="34" charset="-122"/>
                <a:cs typeface="仿宋_GB2312" pitchFamily="49" charset="-122"/>
              </a:rPr>
              <a:t>江宁实验室位于南京市江宁经济技术开发区，于</a:t>
            </a:r>
            <a:r>
              <a:rPr lang="en-US" altLang="zh-CN" sz="1200">
                <a:solidFill>
                  <a:srgbClr val="000000"/>
                </a:solidFill>
                <a:latin typeface="微软雅黑" pitchFamily="34" charset="-122"/>
                <a:ea typeface="微软雅黑" pitchFamily="34" charset="-122"/>
                <a:cs typeface="Times New Roman" pitchFamily="18" charset="0"/>
              </a:rPr>
              <a:t>2013</a:t>
            </a:r>
            <a:r>
              <a:rPr lang="zh-CN" altLang="en-US" sz="1200">
                <a:solidFill>
                  <a:srgbClr val="000000"/>
                </a:solidFill>
                <a:latin typeface="微软雅黑" pitchFamily="34" charset="-122"/>
                <a:ea typeface="微软雅黑" pitchFamily="34" charset="-122"/>
                <a:cs typeface="仿宋_GB2312" pitchFamily="49" charset="-122"/>
              </a:rPr>
              <a:t>年</a:t>
            </a:r>
            <a:r>
              <a:rPr lang="en-US" altLang="zh-CN" sz="1200">
                <a:solidFill>
                  <a:srgbClr val="000000"/>
                </a:solidFill>
                <a:latin typeface="微软雅黑" pitchFamily="34" charset="-122"/>
                <a:ea typeface="微软雅黑" pitchFamily="34" charset="-122"/>
                <a:cs typeface="Times New Roman" pitchFamily="18" charset="0"/>
              </a:rPr>
              <a:t>9</a:t>
            </a:r>
            <a:r>
              <a:rPr lang="zh-CN" altLang="en-US" sz="1200">
                <a:solidFill>
                  <a:srgbClr val="000000"/>
                </a:solidFill>
                <a:latin typeface="微软雅黑" pitchFamily="34" charset="-122"/>
                <a:ea typeface="微软雅黑" pitchFamily="34" charset="-122"/>
                <a:cs typeface="仿宋_GB2312" pitchFamily="49" charset="-122"/>
              </a:rPr>
              <a:t>月建成，平台集多电压等级、多测试台位分时复用和高精度数据采集及监控系统于一体，实现了光伏逆变器试验状态自动切换；在国内外首次提出了利用变压器无励磁开关的分档调节能力对主回路的拓扑结构以及电抗器的抽头进行分相调节的方案，自主研发的高</a:t>
            </a:r>
            <a:r>
              <a:rPr lang="en-US" altLang="zh-CN" sz="1200">
                <a:solidFill>
                  <a:srgbClr val="000000"/>
                </a:solidFill>
                <a:latin typeface="微软雅黑" pitchFamily="34" charset="-122"/>
                <a:ea typeface="微软雅黑" pitchFamily="34" charset="-122"/>
                <a:cs typeface="仿宋_GB2312" pitchFamily="49" charset="-122"/>
              </a:rPr>
              <a:t>/</a:t>
            </a:r>
            <a:r>
              <a:rPr lang="zh-CN" altLang="en-US" sz="1200">
                <a:solidFill>
                  <a:srgbClr val="000000"/>
                </a:solidFill>
                <a:latin typeface="微软雅黑" pitchFamily="34" charset="-122"/>
                <a:ea typeface="微软雅黑" pitchFamily="34" charset="-122"/>
                <a:cs typeface="仿宋_GB2312" pitchFamily="49" charset="-122"/>
              </a:rPr>
              <a:t>低电压穿越一体化检测装置，可模拟多达</a:t>
            </a:r>
            <a:r>
              <a:rPr lang="en-US" altLang="zh-CN" sz="1200">
                <a:solidFill>
                  <a:srgbClr val="000000"/>
                </a:solidFill>
                <a:latin typeface="微软雅黑" pitchFamily="34" charset="-122"/>
                <a:ea typeface="微软雅黑" pitchFamily="34" charset="-122"/>
                <a:cs typeface="Times New Roman" pitchFamily="18" charset="0"/>
              </a:rPr>
              <a:t>630</a:t>
            </a:r>
            <a:r>
              <a:rPr lang="zh-CN" altLang="en-US" sz="1200">
                <a:solidFill>
                  <a:srgbClr val="000000"/>
                </a:solidFill>
                <a:latin typeface="微软雅黑" pitchFamily="34" charset="-122"/>
                <a:ea typeface="微软雅黑" pitchFamily="34" charset="-122"/>
                <a:cs typeface="仿宋_GB2312" pitchFamily="49" charset="-122"/>
              </a:rPr>
              <a:t>余种故障工况，实现了中国、德国、西班牙等多国光伏并网标准的兼容；配置国际首套模块化高精度可控双向直流电源，可模拟</a:t>
            </a:r>
            <a:r>
              <a:rPr lang="en-US" altLang="zh-CN" sz="1200">
                <a:solidFill>
                  <a:srgbClr val="000000"/>
                </a:solidFill>
                <a:latin typeface="微软雅黑" pitchFamily="34" charset="-122"/>
                <a:ea typeface="微软雅黑" pitchFamily="34" charset="-122"/>
                <a:cs typeface="Times New Roman" pitchFamily="18" charset="0"/>
              </a:rPr>
              <a:t>1500V</a:t>
            </a:r>
            <a:r>
              <a:rPr lang="zh-CN" altLang="en-US" sz="1200">
                <a:solidFill>
                  <a:srgbClr val="000000"/>
                </a:solidFill>
                <a:latin typeface="微软雅黑" pitchFamily="34" charset="-122"/>
                <a:ea typeface="微软雅黑" pitchFamily="34" charset="-122"/>
                <a:cs typeface="仿宋_GB2312" pitchFamily="49" charset="-122"/>
              </a:rPr>
              <a:t>光伏组件</a:t>
            </a:r>
            <a:r>
              <a:rPr lang="en-US" altLang="zh-CN" sz="1200">
                <a:solidFill>
                  <a:srgbClr val="000000"/>
                </a:solidFill>
                <a:latin typeface="微软雅黑" pitchFamily="34" charset="-122"/>
                <a:ea typeface="微软雅黑" pitchFamily="34" charset="-122"/>
                <a:cs typeface="Times New Roman" pitchFamily="18" charset="0"/>
              </a:rPr>
              <a:t>IV</a:t>
            </a:r>
            <a:r>
              <a:rPr lang="zh-CN" altLang="en-US" sz="1200">
                <a:solidFill>
                  <a:srgbClr val="000000"/>
                </a:solidFill>
                <a:latin typeface="微软雅黑" pitchFamily="34" charset="-122"/>
                <a:ea typeface="微软雅黑" pitchFamily="34" charset="-122"/>
                <a:cs typeface="仿宋_GB2312" pitchFamily="49" charset="-122"/>
              </a:rPr>
              <a:t>特性曲线和储能电池充放电特性。</a:t>
            </a:r>
            <a:endParaRPr lang="zh-CN" altLang="en-US" sz="1200">
              <a:latin typeface="微软雅黑" pitchFamily="34" charset="-122"/>
              <a:ea typeface="微软雅黑" pitchFamily="34" charset="-122"/>
            </a:endParaRPr>
          </a:p>
        </p:txBody>
      </p:sp>
      <p:sp>
        <p:nvSpPr>
          <p:cNvPr id="13" name="矩形 12"/>
          <p:cNvSpPr/>
          <p:nvPr/>
        </p:nvSpPr>
        <p:spPr>
          <a:xfrm>
            <a:off x="1811338" y="4484688"/>
            <a:ext cx="889000" cy="261937"/>
          </a:xfrm>
          <a:prstGeom prst="rect">
            <a:avLst/>
          </a:prstGeom>
        </p:spPr>
        <p:txBody>
          <a:bodyPr wrap="none">
            <a:spAutoFit/>
          </a:bodyPr>
          <a:lstStyle/>
          <a:p>
            <a:pPr>
              <a:buFont typeface="Arial" pitchFamily="34" charset="0"/>
              <a:buNone/>
              <a:defRPr/>
            </a:pPr>
            <a:r>
              <a:rPr lang="zh-CN" altLang="en-US" sz="1050" b="1" dirty="0">
                <a:solidFill>
                  <a:srgbClr val="000000"/>
                </a:solidFill>
                <a:latin typeface="微软雅黑" pitchFamily="34" charset="-122"/>
                <a:ea typeface="微软雅黑" pitchFamily="34" charset="-122"/>
                <a:cs typeface="仿宋_GB2312"/>
              </a:rPr>
              <a:t>浦口实验室</a:t>
            </a:r>
            <a:endParaRPr lang="zh-CN" altLang="en-US" sz="1050" b="1" dirty="0">
              <a:ea typeface="宋体" pitchFamily="2" charset="-122"/>
            </a:endParaRPr>
          </a:p>
        </p:txBody>
      </p:sp>
      <p:sp>
        <p:nvSpPr>
          <p:cNvPr id="14" name="矩形 13"/>
          <p:cNvSpPr/>
          <p:nvPr/>
        </p:nvSpPr>
        <p:spPr>
          <a:xfrm>
            <a:off x="6332538" y="4516438"/>
            <a:ext cx="890587" cy="261937"/>
          </a:xfrm>
          <a:prstGeom prst="rect">
            <a:avLst/>
          </a:prstGeom>
        </p:spPr>
        <p:txBody>
          <a:bodyPr wrap="none">
            <a:spAutoFit/>
          </a:bodyPr>
          <a:lstStyle/>
          <a:p>
            <a:pPr>
              <a:buFont typeface="Arial" pitchFamily="34" charset="0"/>
              <a:buNone/>
              <a:defRPr/>
            </a:pPr>
            <a:r>
              <a:rPr lang="zh-CN" altLang="en-US" sz="1050" b="1" dirty="0">
                <a:solidFill>
                  <a:srgbClr val="000000"/>
                </a:solidFill>
                <a:latin typeface="微软雅黑" pitchFamily="34" charset="-122"/>
                <a:ea typeface="微软雅黑" pitchFamily="34" charset="-122"/>
                <a:cs typeface="仿宋_GB2312"/>
              </a:rPr>
              <a:t>江宁实验室</a:t>
            </a:r>
            <a:endParaRPr lang="zh-CN" altLang="en-US" sz="1050" b="1" dirty="0">
              <a:ea typeface="宋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5"/>
          <p:cNvSpPr>
            <a:spLocks noChangeArrowheads="1"/>
          </p:cNvSpPr>
          <p:nvPr/>
        </p:nvSpPr>
        <p:spPr bwMode="gray">
          <a:xfrm>
            <a:off x="3143250" y="4572000"/>
            <a:ext cx="3000375" cy="1571625"/>
          </a:xfrm>
          <a:prstGeom prst="roundRect">
            <a:avLst>
              <a:gd name="adj" fmla="val 9523"/>
            </a:avLst>
          </a:prstGeom>
          <a:solidFill>
            <a:schemeClr val="folHlink">
              <a:alpha val="30196"/>
            </a:schemeClr>
          </a:solidFill>
          <a:ln w="9525">
            <a:noFill/>
            <a:round/>
            <a:headEnd/>
            <a:tailEnd/>
          </a:ln>
        </p:spPr>
        <p:txBody>
          <a:bodyPr wrap="none" anchor="ctr"/>
          <a:lstStyle/>
          <a:p>
            <a:endParaRPr lang="zh-CN" altLang="en-US"/>
          </a:p>
        </p:txBody>
      </p:sp>
      <p:sp>
        <p:nvSpPr>
          <p:cNvPr id="59395" name="AutoShape 6"/>
          <p:cNvSpPr>
            <a:spLocks noChangeArrowheads="1"/>
          </p:cNvSpPr>
          <p:nvPr/>
        </p:nvSpPr>
        <p:spPr bwMode="gray">
          <a:xfrm>
            <a:off x="6215063" y="4572000"/>
            <a:ext cx="2786062" cy="1571625"/>
          </a:xfrm>
          <a:prstGeom prst="roundRect">
            <a:avLst>
              <a:gd name="adj" fmla="val 9523"/>
            </a:avLst>
          </a:prstGeom>
          <a:solidFill>
            <a:schemeClr val="accent2">
              <a:alpha val="30196"/>
            </a:schemeClr>
          </a:solidFill>
          <a:ln w="9525">
            <a:noFill/>
            <a:round/>
            <a:headEnd/>
            <a:tailEnd/>
          </a:ln>
        </p:spPr>
        <p:txBody>
          <a:bodyPr wrap="none" anchor="ctr"/>
          <a:lstStyle/>
          <a:p>
            <a:endParaRPr lang="zh-CN" altLang="en-US"/>
          </a:p>
        </p:txBody>
      </p:sp>
      <p:sp>
        <p:nvSpPr>
          <p:cNvPr id="59396" name="AutoShape 7"/>
          <p:cNvSpPr>
            <a:spLocks noChangeArrowheads="1"/>
          </p:cNvSpPr>
          <p:nvPr/>
        </p:nvSpPr>
        <p:spPr bwMode="gray">
          <a:xfrm>
            <a:off x="0" y="4579938"/>
            <a:ext cx="3071813" cy="1563687"/>
          </a:xfrm>
          <a:prstGeom prst="roundRect">
            <a:avLst>
              <a:gd name="adj" fmla="val 9523"/>
            </a:avLst>
          </a:prstGeom>
          <a:solidFill>
            <a:schemeClr val="accent1">
              <a:alpha val="30196"/>
            </a:schemeClr>
          </a:solidFill>
          <a:ln w="9525">
            <a:noFill/>
            <a:round/>
            <a:headEnd/>
            <a:tailEnd/>
          </a:ln>
        </p:spPr>
        <p:txBody>
          <a:bodyPr wrap="none" anchor="ctr"/>
          <a:lstStyle/>
          <a:p>
            <a:endParaRPr lang="zh-CN" altLang="en-US"/>
          </a:p>
        </p:txBody>
      </p:sp>
      <p:sp>
        <p:nvSpPr>
          <p:cNvPr id="59397"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sp>
        <p:nvSpPr>
          <p:cNvPr id="84993" name="Rectangle 1"/>
          <p:cNvSpPr>
            <a:spLocks noChangeArrowheads="1"/>
          </p:cNvSpPr>
          <p:nvPr/>
        </p:nvSpPr>
        <p:spPr bwMode="auto">
          <a:xfrm>
            <a:off x="71438" y="1598613"/>
            <a:ext cx="8929687" cy="83026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spAutoFit/>
          </a:bodyPr>
          <a:lstStyle/>
          <a:p>
            <a:pPr indent="266700">
              <a:buFont typeface="Arial" pitchFamily="34" charset="0"/>
              <a:buNone/>
              <a:defRPr/>
            </a:pPr>
            <a:r>
              <a:rPr lang="zh-CN" sz="1600" dirty="0">
                <a:solidFill>
                  <a:srgbClr val="000000"/>
                </a:solidFill>
                <a:latin typeface="微软雅黑" pitchFamily="34" charset="-122"/>
                <a:cs typeface="Times New Roman" pitchFamily="18" charset="0"/>
              </a:rPr>
              <a:t>中心自主研发了</a:t>
            </a:r>
            <a:r>
              <a:rPr lang="zh-CN" sz="1600" dirty="0">
                <a:solidFill>
                  <a:srgbClr val="FF0000"/>
                </a:solidFill>
                <a:latin typeface="微软雅黑" pitchFamily="34" charset="-122"/>
                <a:cs typeface="Times New Roman" pitchFamily="18" charset="0"/>
              </a:rPr>
              <a:t>世界首套分布式光伏发电系统移动检测平台</a:t>
            </a:r>
            <a:r>
              <a:rPr lang="zh-CN" sz="1600" dirty="0">
                <a:solidFill>
                  <a:srgbClr val="000000"/>
                </a:solidFill>
                <a:latin typeface="微软雅黑" pitchFamily="34" charset="-122"/>
                <a:cs typeface="Times New Roman" pitchFamily="18" charset="0"/>
              </a:rPr>
              <a:t>、</a:t>
            </a:r>
            <a:r>
              <a:rPr lang="zh-CN" sz="1600" dirty="0">
                <a:solidFill>
                  <a:srgbClr val="FF0000"/>
                </a:solidFill>
                <a:latin typeface="微软雅黑" pitchFamily="34" charset="-122"/>
                <a:cs typeface="Times New Roman" pitchFamily="18" charset="0"/>
              </a:rPr>
              <a:t>世界首套</a:t>
            </a:r>
            <a:r>
              <a:rPr lang="en-US" altLang="zh-CN" sz="1600" dirty="0">
                <a:solidFill>
                  <a:srgbClr val="FF0000"/>
                </a:solidFill>
                <a:latin typeface="微软雅黑" pitchFamily="34" charset="-122"/>
                <a:cs typeface="Times New Roman" pitchFamily="18" charset="0"/>
              </a:rPr>
              <a:t>MW</a:t>
            </a:r>
            <a:r>
              <a:rPr lang="zh-CN" altLang="en-US" sz="1600" dirty="0">
                <a:solidFill>
                  <a:srgbClr val="FF0000"/>
                </a:solidFill>
                <a:latin typeface="微软雅黑" pitchFamily="34" charset="-122"/>
                <a:cs typeface="Times New Roman" pitchFamily="18" charset="0"/>
              </a:rPr>
              <a:t>级光伏发电站移动检测平台</a:t>
            </a:r>
            <a:r>
              <a:rPr lang="zh-CN" altLang="en-US" sz="1600" dirty="0">
                <a:solidFill>
                  <a:srgbClr val="000000"/>
                </a:solidFill>
                <a:latin typeface="微软雅黑" pitchFamily="34" charset="-122"/>
                <a:cs typeface="Times New Roman" pitchFamily="18" charset="0"/>
              </a:rPr>
              <a:t>和</a:t>
            </a:r>
            <a:r>
              <a:rPr lang="zh-CN" altLang="en-US" sz="1600" dirty="0">
                <a:solidFill>
                  <a:srgbClr val="FF0000"/>
                </a:solidFill>
                <a:latin typeface="微软雅黑" pitchFamily="34" charset="-122"/>
                <a:cs typeface="Times New Roman" pitchFamily="18" charset="0"/>
              </a:rPr>
              <a:t>世界首套高海拔光伏发电站移动检测平台</a:t>
            </a:r>
            <a:r>
              <a:rPr lang="zh-CN" altLang="en-US" sz="1600" dirty="0">
                <a:solidFill>
                  <a:srgbClr val="000000"/>
                </a:solidFill>
                <a:latin typeface="微软雅黑" pitchFamily="34" charset="-122"/>
                <a:cs typeface="Times New Roman" pitchFamily="18" charset="0"/>
              </a:rPr>
              <a:t>，可依据国家标准、行业标准及国家电网公司企业标准，对</a:t>
            </a:r>
            <a:r>
              <a:rPr lang="en-US" altLang="zh-CN" sz="1600" dirty="0">
                <a:solidFill>
                  <a:srgbClr val="000000"/>
                </a:solidFill>
                <a:latin typeface="微软雅黑" pitchFamily="34" charset="-122"/>
                <a:cs typeface="Times New Roman" pitchFamily="18" charset="0"/>
              </a:rPr>
              <a:t>5000</a:t>
            </a:r>
            <a:r>
              <a:rPr lang="zh-CN" altLang="en-US" sz="1600" dirty="0">
                <a:solidFill>
                  <a:srgbClr val="000000"/>
                </a:solidFill>
                <a:latin typeface="微软雅黑" pitchFamily="34" charset="-122"/>
                <a:cs typeface="Times New Roman" pitchFamily="18" charset="0"/>
              </a:rPr>
              <a:t>米及以下海拔的各类型光伏电站开展全系列并网性能现场测试。</a:t>
            </a:r>
          </a:p>
        </p:txBody>
      </p:sp>
      <p:pic>
        <p:nvPicPr>
          <p:cNvPr id="59399" name="Picture 2"/>
          <p:cNvPicPr>
            <a:picLocks noChangeAspect="1" noChangeArrowheads="1"/>
          </p:cNvPicPr>
          <p:nvPr/>
        </p:nvPicPr>
        <p:blipFill>
          <a:blip r:embed="rId3" cstate="print"/>
          <a:srcRect/>
          <a:stretch>
            <a:fillRect/>
          </a:stretch>
        </p:blipFill>
        <p:spPr bwMode="auto">
          <a:xfrm>
            <a:off x="285750" y="2501900"/>
            <a:ext cx="2571750" cy="1790700"/>
          </a:xfrm>
          <a:prstGeom prst="rect">
            <a:avLst/>
          </a:prstGeom>
          <a:noFill/>
          <a:ln w="9525">
            <a:noFill/>
            <a:miter lim="800000"/>
            <a:headEnd/>
            <a:tailEnd/>
          </a:ln>
        </p:spPr>
      </p:pic>
      <p:pic>
        <p:nvPicPr>
          <p:cNvPr id="59400" name="Picture 3"/>
          <p:cNvPicPr>
            <a:picLocks noChangeAspect="1" noChangeArrowheads="1"/>
          </p:cNvPicPr>
          <p:nvPr/>
        </p:nvPicPr>
        <p:blipFill>
          <a:blip r:embed="rId4" cstate="print"/>
          <a:srcRect/>
          <a:stretch>
            <a:fillRect/>
          </a:stretch>
        </p:blipFill>
        <p:spPr bwMode="auto">
          <a:xfrm>
            <a:off x="3287713" y="2535238"/>
            <a:ext cx="2713037" cy="1736725"/>
          </a:xfrm>
          <a:prstGeom prst="rect">
            <a:avLst/>
          </a:prstGeom>
          <a:noFill/>
          <a:ln w="9525">
            <a:noFill/>
            <a:miter lim="800000"/>
            <a:headEnd/>
            <a:tailEnd/>
          </a:ln>
        </p:spPr>
      </p:pic>
      <p:pic>
        <p:nvPicPr>
          <p:cNvPr id="59401" name="Picture 4"/>
          <p:cNvPicPr>
            <a:picLocks noChangeAspect="1" noChangeArrowheads="1"/>
          </p:cNvPicPr>
          <p:nvPr/>
        </p:nvPicPr>
        <p:blipFill>
          <a:blip r:embed="rId5" cstate="print"/>
          <a:srcRect/>
          <a:stretch>
            <a:fillRect/>
          </a:stretch>
        </p:blipFill>
        <p:spPr bwMode="auto">
          <a:xfrm>
            <a:off x="6357938" y="2527300"/>
            <a:ext cx="2500312" cy="1747838"/>
          </a:xfrm>
          <a:prstGeom prst="rect">
            <a:avLst/>
          </a:prstGeom>
          <a:noFill/>
          <a:ln w="9525">
            <a:noFill/>
            <a:miter lim="800000"/>
            <a:headEnd/>
            <a:tailEnd/>
          </a:ln>
        </p:spPr>
      </p:pic>
      <p:sp>
        <p:nvSpPr>
          <p:cNvPr id="59402" name="矩形 9"/>
          <p:cNvSpPr>
            <a:spLocks noChangeArrowheads="1"/>
          </p:cNvSpPr>
          <p:nvPr/>
        </p:nvSpPr>
        <p:spPr bwMode="auto">
          <a:xfrm>
            <a:off x="0" y="1143000"/>
            <a:ext cx="3292475" cy="369888"/>
          </a:xfrm>
          <a:prstGeom prst="rect">
            <a:avLst/>
          </a:prstGeom>
          <a:noFill/>
          <a:ln w="9525">
            <a:noFill/>
            <a:miter lim="800000"/>
            <a:headEnd/>
            <a:tailEnd/>
          </a:ln>
        </p:spPr>
        <p:txBody>
          <a:bodyPr wrap="none">
            <a:spAutoFit/>
          </a:bodyPr>
          <a:lstStyle/>
          <a:p>
            <a:pPr indent="266700">
              <a:buFont typeface="Wingdings" pitchFamily="2" charset="2"/>
              <a:buChar char="l"/>
            </a:pPr>
            <a:r>
              <a:rPr lang="zh-CN" altLang="en-US">
                <a:solidFill>
                  <a:srgbClr val="000000"/>
                </a:solidFill>
                <a:latin typeface="微软雅黑" pitchFamily="34" charset="-122"/>
                <a:ea typeface="微软雅黑" pitchFamily="34" charset="-122"/>
                <a:cs typeface="Times New Roman" pitchFamily="18" charset="0"/>
              </a:rPr>
              <a:t> 光伏电站现场并网检测平台</a:t>
            </a:r>
            <a:endParaRPr lang="zh-CN" altLang="en-US">
              <a:latin typeface="微软雅黑" pitchFamily="34" charset="-122"/>
              <a:ea typeface="微软雅黑" pitchFamily="34" charset="-122"/>
              <a:cs typeface="Times New Roman" pitchFamily="18" charset="0"/>
            </a:endParaRPr>
          </a:p>
        </p:txBody>
      </p:sp>
      <p:sp>
        <p:nvSpPr>
          <p:cNvPr id="59403" name="矩形 10"/>
          <p:cNvSpPr>
            <a:spLocks noChangeArrowheads="1"/>
          </p:cNvSpPr>
          <p:nvPr/>
        </p:nvSpPr>
        <p:spPr bwMode="auto">
          <a:xfrm>
            <a:off x="71438" y="4662488"/>
            <a:ext cx="2928937" cy="1200150"/>
          </a:xfrm>
          <a:prstGeom prst="rect">
            <a:avLst/>
          </a:prstGeom>
          <a:noFill/>
          <a:ln w="9525">
            <a:noFill/>
            <a:miter lim="800000"/>
            <a:headEnd/>
            <a:tailEnd/>
          </a:ln>
        </p:spPr>
        <p:txBody>
          <a:bodyPr>
            <a:spAutoFit/>
          </a:bodyPr>
          <a:lstStyle/>
          <a:p>
            <a:pPr indent="266700">
              <a:buFont typeface="Wingdings" pitchFamily="2" charset="2"/>
              <a:buChar char="Ø"/>
            </a:pPr>
            <a:r>
              <a:rPr lang="zh-CN" altLang="en-US" sz="1200">
                <a:solidFill>
                  <a:srgbClr val="000000"/>
                </a:solidFill>
                <a:latin typeface="微软雅黑" pitchFamily="34" charset="-122"/>
                <a:ea typeface="微软雅黑" pitchFamily="34" charset="-122"/>
                <a:cs typeface="Times New Roman" pitchFamily="18" charset="0"/>
              </a:rPr>
              <a:t>能够实现对</a:t>
            </a:r>
            <a:r>
              <a:rPr lang="en-US" altLang="zh-CN" sz="1200">
                <a:solidFill>
                  <a:srgbClr val="000000"/>
                </a:solidFill>
                <a:latin typeface="微软雅黑" pitchFamily="34" charset="-122"/>
                <a:ea typeface="微软雅黑" pitchFamily="34" charset="-122"/>
                <a:cs typeface="Times New Roman" pitchFamily="18" charset="0"/>
              </a:rPr>
              <a:t>380V</a:t>
            </a:r>
            <a:r>
              <a:rPr lang="zh-CN" altLang="en-US" sz="1200">
                <a:solidFill>
                  <a:srgbClr val="000000"/>
                </a:solidFill>
                <a:latin typeface="微软雅黑" pitchFamily="34" charset="-122"/>
                <a:ea typeface="微软雅黑" pitchFamily="34" charset="-122"/>
                <a:cs typeface="Times New Roman" pitchFamily="18" charset="0"/>
              </a:rPr>
              <a:t>、</a:t>
            </a:r>
            <a:r>
              <a:rPr lang="en-US" altLang="zh-CN" sz="1200">
                <a:solidFill>
                  <a:srgbClr val="000000"/>
                </a:solidFill>
                <a:latin typeface="微软雅黑" pitchFamily="34" charset="-122"/>
                <a:ea typeface="微软雅黑" pitchFamily="34" charset="-122"/>
                <a:cs typeface="Times New Roman" pitchFamily="18" charset="0"/>
              </a:rPr>
              <a:t>200kWp</a:t>
            </a:r>
            <a:r>
              <a:rPr lang="zh-CN" altLang="en-US" sz="1200">
                <a:solidFill>
                  <a:srgbClr val="000000"/>
                </a:solidFill>
                <a:latin typeface="微软雅黑" pitchFamily="34" charset="-122"/>
                <a:ea typeface="微软雅黑" pitchFamily="34" charset="-122"/>
                <a:cs typeface="Times New Roman" pitchFamily="18" charset="0"/>
              </a:rPr>
              <a:t>及以下容量的分布式光伏发电系统开展并网性能一体化测试。</a:t>
            </a:r>
            <a:endParaRPr lang="en-US" altLang="zh-CN" sz="1200">
              <a:solidFill>
                <a:srgbClr val="000000"/>
              </a:solidFill>
              <a:latin typeface="微软雅黑" pitchFamily="34" charset="-122"/>
              <a:ea typeface="微软雅黑" pitchFamily="34" charset="-122"/>
              <a:cs typeface="Times New Roman" pitchFamily="18" charset="0"/>
            </a:endParaRPr>
          </a:p>
          <a:p>
            <a:pPr indent="266700">
              <a:buFont typeface="Wingdings" pitchFamily="2" charset="2"/>
              <a:buChar char="Ø"/>
            </a:pPr>
            <a:r>
              <a:rPr lang="zh-CN" altLang="en-US" sz="1200">
                <a:solidFill>
                  <a:srgbClr val="000000"/>
                </a:solidFill>
                <a:latin typeface="微软雅黑" pitchFamily="34" charset="-122"/>
                <a:ea typeface="微软雅黑" pitchFamily="34" charset="-122"/>
                <a:cs typeface="Times New Roman" pitchFamily="18" charset="0"/>
              </a:rPr>
              <a:t>该平台于</a:t>
            </a:r>
            <a:r>
              <a:rPr lang="en-US" altLang="zh-CN" sz="1200">
                <a:solidFill>
                  <a:srgbClr val="000000"/>
                </a:solidFill>
                <a:latin typeface="微软雅黑" pitchFamily="34" charset="-122"/>
                <a:ea typeface="微软雅黑" pitchFamily="34" charset="-122"/>
                <a:cs typeface="Times New Roman" pitchFamily="18" charset="0"/>
              </a:rPr>
              <a:t>2010</a:t>
            </a:r>
            <a:r>
              <a:rPr lang="zh-CN" altLang="en-US" sz="1200">
                <a:solidFill>
                  <a:srgbClr val="000000"/>
                </a:solidFill>
                <a:latin typeface="微软雅黑" pitchFamily="34" charset="-122"/>
                <a:ea typeface="微软雅黑" pitchFamily="34" charset="-122"/>
                <a:cs typeface="Times New Roman" pitchFamily="18" charset="0"/>
              </a:rPr>
              <a:t>年</a:t>
            </a:r>
            <a:r>
              <a:rPr lang="en-US" altLang="zh-CN" sz="1200">
                <a:solidFill>
                  <a:srgbClr val="000000"/>
                </a:solidFill>
                <a:latin typeface="微软雅黑" pitchFamily="34" charset="-122"/>
                <a:ea typeface="微软雅黑" pitchFamily="34" charset="-122"/>
                <a:cs typeface="Times New Roman" pitchFamily="18" charset="0"/>
              </a:rPr>
              <a:t>3</a:t>
            </a:r>
            <a:r>
              <a:rPr lang="zh-CN" altLang="en-US" sz="1200">
                <a:solidFill>
                  <a:srgbClr val="000000"/>
                </a:solidFill>
                <a:latin typeface="微软雅黑" pitchFamily="34" charset="-122"/>
                <a:ea typeface="微软雅黑" pitchFamily="34" charset="-122"/>
                <a:cs typeface="Times New Roman" pitchFamily="18" charset="0"/>
              </a:rPr>
              <a:t>月在河南财专屋顶光伏发电系统完成国内首次“金太阳示范工程”并网性能测试。</a:t>
            </a:r>
            <a:endParaRPr lang="zh-CN" altLang="en-US" sz="1200">
              <a:latin typeface="微软雅黑" pitchFamily="34" charset="-122"/>
              <a:ea typeface="微软雅黑" pitchFamily="34" charset="-122"/>
              <a:cs typeface="Times New Roman" pitchFamily="18" charset="0"/>
            </a:endParaRPr>
          </a:p>
        </p:txBody>
      </p:sp>
      <p:sp>
        <p:nvSpPr>
          <p:cNvPr id="59404" name="矩形 11"/>
          <p:cNvSpPr>
            <a:spLocks noChangeArrowheads="1"/>
          </p:cNvSpPr>
          <p:nvPr/>
        </p:nvSpPr>
        <p:spPr bwMode="auto">
          <a:xfrm>
            <a:off x="3260725" y="4657725"/>
            <a:ext cx="2786063" cy="1200150"/>
          </a:xfrm>
          <a:prstGeom prst="rect">
            <a:avLst/>
          </a:prstGeom>
          <a:noFill/>
          <a:ln w="9525">
            <a:noFill/>
            <a:miter lim="800000"/>
            <a:headEnd/>
            <a:tailEnd/>
          </a:ln>
        </p:spPr>
        <p:txBody>
          <a:bodyPr>
            <a:spAutoFit/>
          </a:bodyPr>
          <a:lstStyle/>
          <a:p>
            <a:pPr indent="266700">
              <a:buFont typeface="Wingdings" pitchFamily="2" charset="2"/>
              <a:buChar char="Ø"/>
            </a:pPr>
            <a:r>
              <a:rPr lang="zh-CN" altLang="en-US" sz="1200">
                <a:solidFill>
                  <a:srgbClr val="000000"/>
                </a:solidFill>
                <a:latin typeface="微软雅黑" pitchFamily="34" charset="-122"/>
                <a:ea typeface="微软雅黑" pitchFamily="34" charset="-122"/>
                <a:cs typeface="Times New Roman" pitchFamily="18" charset="0"/>
              </a:rPr>
              <a:t>能够实现对电压等级为</a:t>
            </a:r>
            <a:r>
              <a:rPr lang="en-US" altLang="zh-CN" sz="1200">
                <a:solidFill>
                  <a:srgbClr val="000000"/>
                </a:solidFill>
                <a:latin typeface="微软雅黑" pitchFamily="34" charset="-122"/>
                <a:ea typeface="微软雅黑" pitchFamily="34" charset="-122"/>
                <a:cs typeface="Times New Roman" pitchFamily="18" charset="0"/>
              </a:rPr>
              <a:t>10kV/20kV/35kV</a:t>
            </a:r>
            <a:r>
              <a:rPr lang="zh-CN" altLang="en-US" sz="1200">
                <a:solidFill>
                  <a:srgbClr val="000000"/>
                </a:solidFill>
                <a:latin typeface="微软雅黑" pitchFamily="34" charset="-122"/>
                <a:ea typeface="微软雅黑" pitchFamily="34" charset="-122"/>
                <a:cs typeface="Times New Roman" pitchFamily="18" charset="0"/>
              </a:rPr>
              <a:t>、</a:t>
            </a:r>
            <a:r>
              <a:rPr lang="en-US" altLang="zh-CN" sz="1200">
                <a:solidFill>
                  <a:srgbClr val="000000"/>
                </a:solidFill>
                <a:latin typeface="微软雅黑" pitchFamily="34" charset="-122"/>
                <a:ea typeface="微软雅黑" pitchFamily="34" charset="-122"/>
                <a:cs typeface="Times New Roman" pitchFamily="18" charset="0"/>
              </a:rPr>
              <a:t>1MWp</a:t>
            </a:r>
            <a:r>
              <a:rPr lang="zh-CN" altLang="en-US" sz="1200">
                <a:solidFill>
                  <a:srgbClr val="000000"/>
                </a:solidFill>
                <a:latin typeface="微软雅黑" pitchFamily="34" charset="-122"/>
                <a:ea typeface="微软雅黑" pitchFamily="34" charset="-122"/>
                <a:cs typeface="Times New Roman" pitchFamily="18" charset="0"/>
              </a:rPr>
              <a:t>及以下容量的光伏发电单元开展并网性能测试。</a:t>
            </a:r>
            <a:endParaRPr lang="en-US" altLang="zh-CN" sz="1200">
              <a:solidFill>
                <a:srgbClr val="000000"/>
              </a:solidFill>
              <a:latin typeface="微软雅黑" pitchFamily="34" charset="-122"/>
              <a:ea typeface="微软雅黑" pitchFamily="34" charset="-122"/>
              <a:cs typeface="Times New Roman" pitchFamily="18" charset="0"/>
            </a:endParaRPr>
          </a:p>
          <a:p>
            <a:pPr indent="266700">
              <a:buFont typeface="Wingdings" pitchFamily="2" charset="2"/>
              <a:buChar char="Ø"/>
            </a:pPr>
            <a:r>
              <a:rPr lang="zh-CN" altLang="en-US" sz="1200">
                <a:solidFill>
                  <a:srgbClr val="000000"/>
                </a:solidFill>
                <a:latin typeface="微软雅黑" pitchFamily="34" charset="-122"/>
                <a:ea typeface="微软雅黑" pitchFamily="34" charset="-122"/>
                <a:cs typeface="Times New Roman" pitchFamily="18" charset="0"/>
              </a:rPr>
              <a:t>该平台于</a:t>
            </a:r>
            <a:r>
              <a:rPr lang="en-US" altLang="zh-CN" sz="1200">
                <a:solidFill>
                  <a:srgbClr val="000000"/>
                </a:solidFill>
                <a:latin typeface="微软雅黑" pitchFamily="34" charset="-122"/>
                <a:ea typeface="微软雅黑" pitchFamily="34" charset="-122"/>
                <a:cs typeface="Times New Roman" pitchFamily="18" charset="0"/>
              </a:rPr>
              <a:t>2011</a:t>
            </a:r>
            <a:r>
              <a:rPr lang="zh-CN" altLang="en-US" sz="1200">
                <a:solidFill>
                  <a:srgbClr val="000000"/>
                </a:solidFill>
                <a:latin typeface="微软雅黑" pitchFamily="34" charset="-122"/>
                <a:ea typeface="微软雅黑" pitchFamily="34" charset="-122"/>
                <a:cs typeface="Times New Roman" pitchFamily="18" charset="0"/>
              </a:rPr>
              <a:t>年</a:t>
            </a:r>
            <a:r>
              <a:rPr lang="en-US" altLang="zh-CN" sz="1200">
                <a:solidFill>
                  <a:srgbClr val="000000"/>
                </a:solidFill>
                <a:latin typeface="微软雅黑" pitchFamily="34" charset="-122"/>
                <a:ea typeface="微软雅黑" pitchFamily="34" charset="-122"/>
                <a:cs typeface="Times New Roman" pitchFamily="18" charset="0"/>
              </a:rPr>
              <a:t>10</a:t>
            </a:r>
            <a:r>
              <a:rPr lang="zh-CN" altLang="en-US" sz="1200">
                <a:solidFill>
                  <a:srgbClr val="000000"/>
                </a:solidFill>
                <a:latin typeface="微软雅黑" pitchFamily="34" charset="-122"/>
                <a:ea typeface="微软雅黑" pitchFamily="34" charset="-122"/>
                <a:cs typeface="Times New Roman" pitchFamily="18" charset="0"/>
              </a:rPr>
              <a:t>月在青海乌兰黄河公司</a:t>
            </a:r>
            <a:r>
              <a:rPr lang="en-US" altLang="zh-CN" sz="1200">
                <a:solidFill>
                  <a:srgbClr val="000000"/>
                </a:solidFill>
                <a:latin typeface="微软雅黑" pitchFamily="34" charset="-122"/>
                <a:ea typeface="微软雅黑" pitchFamily="34" charset="-122"/>
                <a:cs typeface="Times New Roman" pitchFamily="18" charset="0"/>
              </a:rPr>
              <a:t>50MW</a:t>
            </a:r>
            <a:r>
              <a:rPr lang="zh-CN" altLang="en-US" sz="1200">
                <a:solidFill>
                  <a:srgbClr val="000000"/>
                </a:solidFill>
                <a:latin typeface="微软雅黑" pitchFamily="34" charset="-122"/>
                <a:ea typeface="微软雅黑" pitchFamily="34" charset="-122"/>
                <a:cs typeface="Times New Roman" pitchFamily="18" charset="0"/>
              </a:rPr>
              <a:t>光伏电站完成世界首次光伏电站现场并网性能测试。</a:t>
            </a:r>
          </a:p>
        </p:txBody>
      </p:sp>
      <p:sp>
        <p:nvSpPr>
          <p:cNvPr id="59405" name="矩形 12"/>
          <p:cNvSpPr>
            <a:spLocks noChangeArrowheads="1"/>
          </p:cNvSpPr>
          <p:nvPr/>
        </p:nvSpPr>
        <p:spPr bwMode="auto">
          <a:xfrm>
            <a:off x="6286500" y="4643438"/>
            <a:ext cx="2714625" cy="1384300"/>
          </a:xfrm>
          <a:prstGeom prst="rect">
            <a:avLst/>
          </a:prstGeom>
          <a:noFill/>
          <a:ln w="9525">
            <a:noFill/>
            <a:miter lim="800000"/>
            <a:headEnd/>
            <a:tailEnd/>
          </a:ln>
        </p:spPr>
        <p:txBody>
          <a:bodyPr>
            <a:spAutoFit/>
          </a:bodyPr>
          <a:lstStyle/>
          <a:p>
            <a:pPr indent="266700">
              <a:buFont typeface="Wingdings" pitchFamily="2" charset="2"/>
              <a:buChar char="Ø"/>
            </a:pPr>
            <a:r>
              <a:rPr lang="zh-CN" altLang="en-US" sz="1200">
                <a:solidFill>
                  <a:srgbClr val="000000"/>
                </a:solidFill>
                <a:latin typeface="微软雅黑" pitchFamily="34" charset="-122"/>
                <a:ea typeface="微软雅黑" pitchFamily="34" charset="-122"/>
                <a:cs typeface="Times New Roman" pitchFamily="18" charset="0"/>
              </a:rPr>
              <a:t>能够实现对海拔</a:t>
            </a:r>
            <a:r>
              <a:rPr lang="en-US" altLang="zh-CN" sz="1200">
                <a:solidFill>
                  <a:srgbClr val="000000"/>
                </a:solidFill>
                <a:latin typeface="微软雅黑" pitchFamily="34" charset="-122"/>
                <a:ea typeface="微软雅黑" pitchFamily="34" charset="-122"/>
                <a:cs typeface="Times New Roman" pitchFamily="18" charset="0"/>
              </a:rPr>
              <a:t>5000</a:t>
            </a:r>
            <a:r>
              <a:rPr lang="zh-CN" altLang="en-US" sz="1200">
                <a:solidFill>
                  <a:srgbClr val="000000"/>
                </a:solidFill>
                <a:latin typeface="微软雅黑" pitchFamily="34" charset="-122"/>
                <a:ea typeface="微软雅黑" pitchFamily="34" charset="-122"/>
                <a:cs typeface="Times New Roman" pitchFamily="18" charset="0"/>
              </a:rPr>
              <a:t>米、</a:t>
            </a:r>
            <a:r>
              <a:rPr lang="en-US" altLang="zh-CN" sz="1200">
                <a:solidFill>
                  <a:srgbClr val="000000"/>
                </a:solidFill>
                <a:latin typeface="微软雅黑" pitchFamily="34" charset="-122"/>
                <a:ea typeface="微软雅黑" pitchFamily="34" charset="-122"/>
                <a:cs typeface="Times New Roman" pitchFamily="18" charset="0"/>
              </a:rPr>
              <a:t>10kV/35kV</a:t>
            </a:r>
            <a:r>
              <a:rPr lang="zh-CN" altLang="en-US" sz="1200">
                <a:solidFill>
                  <a:srgbClr val="000000"/>
                </a:solidFill>
                <a:latin typeface="微软雅黑" pitchFamily="34" charset="-122"/>
                <a:ea typeface="微软雅黑" pitchFamily="34" charset="-122"/>
                <a:cs typeface="Times New Roman" pitchFamily="18" charset="0"/>
              </a:rPr>
              <a:t>电压兼容以及匹配接入不同电网阻抗（</a:t>
            </a:r>
            <a:r>
              <a:rPr lang="en-US" altLang="zh-CN" sz="1200">
                <a:solidFill>
                  <a:srgbClr val="000000"/>
                </a:solidFill>
                <a:latin typeface="微软雅黑" pitchFamily="34" charset="-122"/>
                <a:ea typeface="微软雅黑" pitchFamily="34" charset="-122"/>
                <a:cs typeface="Times New Roman" pitchFamily="18" charset="0"/>
              </a:rPr>
              <a:t>0~10</a:t>
            </a:r>
            <a:r>
              <a:rPr lang="zh-CN" altLang="en-US" sz="1200">
                <a:solidFill>
                  <a:srgbClr val="000000"/>
                </a:solidFill>
                <a:latin typeface="微软雅黑" pitchFamily="34" charset="-122"/>
                <a:ea typeface="微软雅黑" pitchFamily="34" charset="-122"/>
                <a:cs typeface="Times New Roman" pitchFamily="18" charset="0"/>
              </a:rPr>
              <a:t>欧姆）的光伏电站开展并网性能测试。</a:t>
            </a:r>
            <a:endParaRPr lang="en-US" altLang="zh-CN" sz="1200">
              <a:solidFill>
                <a:srgbClr val="000000"/>
              </a:solidFill>
              <a:latin typeface="微软雅黑" pitchFamily="34" charset="-122"/>
              <a:ea typeface="微软雅黑" pitchFamily="34" charset="-122"/>
              <a:cs typeface="Times New Roman" pitchFamily="18" charset="0"/>
            </a:endParaRPr>
          </a:p>
          <a:p>
            <a:pPr indent="266700">
              <a:buFont typeface="Wingdings" pitchFamily="2" charset="2"/>
              <a:buChar char="Ø"/>
            </a:pPr>
            <a:r>
              <a:rPr lang="zh-CN" altLang="en-US" sz="1200">
                <a:solidFill>
                  <a:srgbClr val="000000"/>
                </a:solidFill>
                <a:latin typeface="微软雅黑" pitchFamily="34" charset="-122"/>
                <a:ea typeface="微软雅黑" pitchFamily="34" charset="-122"/>
                <a:cs typeface="Times New Roman" pitchFamily="18" charset="0"/>
              </a:rPr>
              <a:t>该平台于</a:t>
            </a:r>
            <a:r>
              <a:rPr lang="en-US" altLang="zh-CN" sz="1200">
                <a:solidFill>
                  <a:srgbClr val="000000"/>
                </a:solidFill>
                <a:latin typeface="微软雅黑" pitchFamily="34" charset="-122"/>
                <a:ea typeface="微软雅黑" pitchFamily="34" charset="-122"/>
                <a:cs typeface="Times New Roman" pitchFamily="18" charset="0"/>
              </a:rPr>
              <a:t>2015</a:t>
            </a:r>
            <a:r>
              <a:rPr lang="zh-CN" altLang="en-US" sz="1200">
                <a:solidFill>
                  <a:srgbClr val="000000"/>
                </a:solidFill>
                <a:latin typeface="微软雅黑" pitchFamily="34" charset="-122"/>
                <a:ea typeface="微软雅黑" pitchFamily="34" charset="-122"/>
                <a:cs typeface="Times New Roman" pitchFamily="18" charset="0"/>
              </a:rPr>
              <a:t>年</a:t>
            </a:r>
            <a:r>
              <a:rPr lang="en-US" altLang="zh-CN" sz="1200">
                <a:solidFill>
                  <a:srgbClr val="000000"/>
                </a:solidFill>
                <a:latin typeface="微软雅黑" pitchFamily="34" charset="-122"/>
                <a:ea typeface="微软雅黑" pitchFamily="34" charset="-122"/>
                <a:cs typeface="Times New Roman" pitchFamily="18" charset="0"/>
              </a:rPr>
              <a:t>9</a:t>
            </a:r>
            <a:r>
              <a:rPr lang="zh-CN" altLang="en-US" sz="1200">
                <a:solidFill>
                  <a:srgbClr val="000000"/>
                </a:solidFill>
                <a:latin typeface="微软雅黑" pitchFamily="34" charset="-122"/>
                <a:ea typeface="微软雅黑" pitchFamily="34" charset="-122"/>
                <a:cs typeface="Times New Roman" pitchFamily="18" charset="0"/>
              </a:rPr>
              <a:t>月在海拔</a:t>
            </a:r>
            <a:r>
              <a:rPr lang="en-US" altLang="zh-CN" sz="1200">
                <a:solidFill>
                  <a:srgbClr val="000000"/>
                </a:solidFill>
                <a:latin typeface="微软雅黑" pitchFamily="34" charset="-122"/>
                <a:ea typeface="微软雅黑" pitchFamily="34" charset="-122"/>
                <a:cs typeface="Times New Roman" pitchFamily="18" charset="0"/>
              </a:rPr>
              <a:t>4300</a:t>
            </a:r>
            <a:r>
              <a:rPr lang="zh-CN" altLang="en-US" sz="1200">
                <a:solidFill>
                  <a:srgbClr val="000000"/>
                </a:solidFill>
                <a:latin typeface="微软雅黑" pitchFamily="34" charset="-122"/>
                <a:ea typeface="微软雅黑" pitchFamily="34" charset="-122"/>
                <a:cs typeface="Times New Roman" pitchFamily="18" charset="0"/>
              </a:rPr>
              <a:t>米西藏羊八井国电龙源</a:t>
            </a:r>
            <a:r>
              <a:rPr lang="en-US" altLang="zh-CN" sz="1200">
                <a:solidFill>
                  <a:srgbClr val="000000"/>
                </a:solidFill>
                <a:latin typeface="微软雅黑" pitchFamily="34" charset="-122"/>
                <a:ea typeface="微软雅黑" pitchFamily="34" charset="-122"/>
                <a:cs typeface="Times New Roman" pitchFamily="18" charset="0"/>
              </a:rPr>
              <a:t>10MWp</a:t>
            </a:r>
            <a:r>
              <a:rPr lang="zh-CN" altLang="en-US" sz="1200">
                <a:solidFill>
                  <a:srgbClr val="000000"/>
                </a:solidFill>
                <a:latin typeface="微软雅黑" pitchFamily="34" charset="-122"/>
                <a:ea typeface="微软雅黑" pitchFamily="34" charset="-122"/>
                <a:cs typeface="Times New Roman" pitchFamily="18" charset="0"/>
              </a:rPr>
              <a:t>光伏电站完成首次投运。</a:t>
            </a:r>
            <a:endParaRPr lang="zh-CN" altLang="en-US" sz="1200">
              <a:ea typeface="微软雅黑" pitchFamily="34" charset="-122"/>
              <a:cs typeface="Times New Roman" pitchFamily="18" charset="0"/>
            </a:endParaRPr>
          </a:p>
        </p:txBody>
      </p:sp>
      <p:sp>
        <p:nvSpPr>
          <p:cNvPr id="18" name="矩形 17"/>
          <p:cNvSpPr/>
          <p:nvPr/>
        </p:nvSpPr>
        <p:spPr>
          <a:xfrm>
            <a:off x="438150" y="4308475"/>
            <a:ext cx="2205038" cy="254000"/>
          </a:xfrm>
          <a:prstGeom prst="rect">
            <a:avLst/>
          </a:prstGeom>
        </p:spPr>
        <p:txBody>
          <a:bodyPr wrap="none">
            <a:spAutoFit/>
          </a:bodyPr>
          <a:lstStyle/>
          <a:p>
            <a:pPr>
              <a:buFont typeface="Arial" pitchFamily="34" charset="0"/>
              <a:buNone/>
              <a:defRPr/>
            </a:pPr>
            <a:r>
              <a:rPr lang="zh-CN" altLang="en-US" sz="1050" b="1" dirty="0">
                <a:solidFill>
                  <a:srgbClr val="000000"/>
                </a:solidFill>
                <a:latin typeface="微软雅黑" pitchFamily="34" charset="-122"/>
                <a:ea typeface="微软雅黑" pitchFamily="34" charset="-122"/>
                <a:cs typeface="Times New Roman" pitchFamily="18" charset="0"/>
              </a:rPr>
              <a:t>分布式光伏发电系统移动检测平台</a:t>
            </a:r>
            <a:endParaRPr lang="zh-CN" altLang="en-US" sz="1050" b="1" dirty="0">
              <a:ea typeface="宋体" pitchFamily="2" charset="-122"/>
            </a:endParaRPr>
          </a:p>
        </p:txBody>
      </p:sp>
      <p:sp>
        <p:nvSpPr>
          <p:cNvPr id="19" name="矩形 18"/>
          <p:cNvSpPr/>
          <p:nvPr/>
        </p:nvSpPr>
        <p:spPr>
          <a:xfrm>
            <a:off x="3538538" y="4286250"/>
            <a:ext cx="2066925" cy="254000"/>
          </a:xfrm>
          <a:prstGeom prst="rect">
            <a:avLst/>
          </a:prstGeom>
        </p:spPr>
        <p:txBody>
          <a:bodyPr wrap="none">
            <a:spAutoFit/>
          </a:bodyPr>
          <a:lstStyle/>
          <a:p>
            <a:pPr>
              <a:buFont typeface="Arial" pitchFamily="34" charset="0"/>
              <a:buNone/>
              <a:defRPr/>
            </a:pPr>
            <a:r>
              <a:rPr lang="en-US" altLang="zh-CN" sz="1050" b="1" dirty="0">
                <a:solidFill>
                  <a:srgbClr val="000000"/>
                </a:solidFill>
                <a:latin typeface="微软雅黑" pitchFamily="34" charset="-122"/>
                <a:ea typeface="微软雅黑" pitchFamily="34" charset="-122"/>
                <a:cs typeface="Times New Roman" pitchFamily="18" charset="0"/>
              </a:rPr>
              <a:t>MW</a:t>
            </a:r>
            <a:r>
              <a:rPr lang="zh-CN" altLang="en-US" sz="1050" b="1" dirty="0">
                <a:solidFill>
                  <a:srgbClr val="000000"/>
                </a:solidFill>
                <a:latin typeface="微软雅黑" pitchFamily="34" charset="-122"/>
                <a:ea typeface="微软雅黑" pitchFamily="34" charset="-122"/>
                <a:cs typeface="Times New Roman" pitchFamily="18" charset="0"/>
              </a:rPr>
              <a:t>级光伏发电站移动检测平台</a:t>
            </a:r>
            <a:endParaRPr lang="zh-CN" altLang="en-US" sz="1050" b="1" dirty="0">
              <a:ea typeface="宋体" pitchFamily="2" charset="-122"/>
            </a:endParaRPr>
          </a:p>
        </p:txBody>
      </p:sp>
      <p:sp>
        <p:nvSpPr>
          <p:cNvPr id="20" name="矩形 19"/>
          <p:cNvSpPr/>
          <p:nvPr/>
        </p:nvSpPr>
        <p:spPr>
          <a:xfrm>
            <a:off x="6357938" y="4286250"/>
            <a:ext cx="2608262" cy="254000"/>
          </a:xfrm>
          <a:prstGeom prst="rect">
            <a:avLst/>
          </a:prstGeom>
        </p:spPr>
        <p:txBody>
          <a:bodyPr wrap="none">
            <a:spAutoFit/>
          </a:bodyPr>
          <a:lstStyle/>
          <a:p>
            <a:pPr>
              <a:buFont typeface="Arial" pitchFamily="34" charset="0"/>
              <a:buNone/>
              <a:defRPr/>
            </a:pPr>
            <a:r>
              <a:rPr lang="zh-CN" altLang="en-US" sz="1050" b="1" dirty="0">
                <a:solidFill>
                  <a:srgbClr val="000000"/>
                </a:solidFill>
                <a:latin typeface="微软雅黑" pitchFamily="34" charset="-122"/>
                <a:ea typeface="微软雅黑" pitchFamily="34" charset="-122"/>
                <a:cs typeface="Times New Roman" pitchFamily="18" charset="0"/>
              </a:rPr>
              <a:t>高海拔光伏电站移动式并网性能检测平台</a:t>
            </a:r>
            <a:endParaRPr lang="zh-CN" altLang="en-US" sz="1050" b="1" dirty="0">
              <a:ea typeface="宋体"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gray">
          <a:xfrm rot="5400000">
            <a:off x="2428875" y="3071813"/>
            <a:ext cx="1428750" cy="6000750"/>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6200000" scaled="1"/>
            <a:tileRect/>
          </a:gradFill>
          <a:ln w="12700" algn="ctr">
            <a:noFill/>
            <a:prstDash val="dash"/>
            <a:miter lim="800000"/>
            <a:headEnd/>
            <a:tailEnd/>
          </a:ln>
          <a:effectLst/>
        </p:spPr>
        <p:txBody>
          <a:bodyPr wrap="none" anchor="ctr"/>
          <a:lstStyle/>
          <a:p>
            <a:pPr>
              <a:buFont typeface="Arial" pitchFamily="34" charset="0"/>
              <a:buNone/>
              <a:defRPr/>
            </a:pPr>
            <a:endParaRPr lang="zh-CN" altLang="en-US">
              <a:ea typeface="宋体" pitchFamily="2" charset="-122"/>
            </a:endParaRPr>
          </a:p>
        </p:txBody>
      </p:sp>
      <p:sp>
        <p:nvSpPr>
          <p:cNvPr id="10" name="Rectangle 15"/>
          <p:cNvSpPr>
            <a:spLocks noChangeArrowheads="1"/>
          </p:cNvSpPr>
          <p:nvPr/>
        </p:nvSpPr>
        <p:spPr bwMode="gray">
          <a:xfrm rot="5400000">
            <a:off x="2415381" y="1629569"/>
            <a:ext cx="1455738" cy="6000750"/>
          </a:xfrm>
          <a:prstGeom prst="rect">
            <a:avLst/>
          </a:pr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lin ang="5400000" scaled="1"/>
            <a:tileRect/>
          </a:gradFill>
          <a:ln w="12700" algn="ctr">
            <a:noFill/>
            <a:prstDash val="dash"/>
            <a:miter lim="800000"/>
            <a:headEnd/>
            <a:tailEnd/>
          </a:ln>
          <a:effectLst/>
        </p:spPr>
        <p:txBody>
          <a:bodyPr wrap="none" anchor="ctr"/>
          <a:lstStyle/>
          <a:p>
            <a:pPr>
              <a:buFont typeface="Arial" pitchFamily="34" charset="0"/>
              <a:buNone/>
              <a:defRPr/>
            </a:pPr>
            <a:endParaRPr lang="zh-CN" altLang="en-US">
              <a:ea typeface="宋体" pitchFamily="2" charset="-122"/>
            </a:endParaRPr>
          </a:p>
        </p:txBody>
      </p:sp>
      <p:sp>
        <p:nvSpPr>
          <p:cNvPr id="60420" name="Rectangle 15"/>
          <p:cNvSpPr>
            <a:spLocks noChangeArrowheads="1"/>
          </p:cNvSpPr>
          <p:nvPr/>
        </p:nvSpPr>
        <p:spPr bwMode="gray">
          <a:xfrm rot="5400000">
            <a:off x="2428875" y="187325"/>
            <a:ext cx="1428750" cy="6000750"/>
          </a:xfrm>
          <a:prstGeom prst="rect">
            <a:avLst/>
          </a:prstGeom>
          <a:gradFill rotWithShape="1">
            <a:gsLst>
              <a:gs pos="0">
                <a:srgbClr val="FFFFFF">
                  <a:alpha val="0"/>
                </a:srgbClr>
              </a:gs>
              <a:gs pos="100000">
                <a:srgbClr val="C9DE9A"/>
              </a:gs>
            </a:gsLst>
            <a:lin ang="5400000" scaled="1"/>
          </a:gradFill>
          <a:ln w="12700" algn="ctr">
            <a:noFill/>
            <a:prstDash val="dash"/>
            <a:miter lim="800000"/>
            <a:headEnd/>
            <a:tailEnd/>
          </a:ln>
        </p:spPr>
        <p:txBody>
          <a:bodyPr wrap="none" anchor="ctr"/>
          <a:lstStyle/>
          <a:p>
            <a:endParaRPr lang="zh-CN" altLang="en-US"/>
          </a:p>
        </p:txBody>
      </p:sp>
      <p:sp>
        <p:nvSpPr>
          <p:cNvPr id="60421"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sp>
        <p:nvSpPr>
          <p:cNvPr id="60422" name="Rectangle 1"/>
          <p:cNvSpPr>
            <a:spLocks noChangeArrowheads="1"/>
          </p:cNvSpPr>
          <p:nvPr/>
        </p:nvSpPr>
        <p:spPr bwMode="auto">
          <a:xfrm>
            <a:off x="0" y="1143000"/>
            <a:ext cx="3643313" cy="369888"/>
          </a:xfrm>
          <a:prstGeom prst="rect">
            <a:avLst/>
          </a:prstGeom>
          <a:noFill/>
          <a:ln w="9525">
            <a:noFill/>
            <a:miter lim="800000"/>
            <a:headEnd/>
            <a:tailEnd/>
          </a:ln>
        </p:spPr>
        <p:txBody>
          <a:bodyPr anchor="ctr">
            <a:spAutoFit/>
          </a:bodyPr>
          <a:lstStyle/>
          <a:p>
            <a:pPr indent="266700">
              <a:buFont typeface="Wingdings" pitchFamily="2" charset="2"/>
              <a:buChar char="l"/>
            </a:pPr>
            <a:r>
              <a:rPr lang="en-US" altLang="zh-CN">
                <a:solidFill>
                  <a:srgbClr val="000000"/>
                </a:solidFill>
                <a:latin typeface="微软雅黑" pitchFamily="34" charset="-122"/>
                <a:ea typeface="微软雅黑" pitchFamily="34" charset="-122"/>
                <a:cs typeface="Times New Roman" pitchFamily="18" charset="0"/>
              </a:rPr>
              <a:t>  </a:t>
            </a:r>
            <a:r>
              <a:rPr lang="zh-CN" altLang="zh-CN">
                <a:solidFill>
                  <a:srgbClr val="000000"/>
                </a:solidFill>
                <a:latin typeface="微软雅黑" pitchFamily="34" charset="-122"/>
                <a:ea typeface="微软雅黑" pitchFamily="34" charset="-122"/>
                <a:cs typeface="Times New Roman" pitchFamily="18" charset="0"/>
              </a:rPr>
              <a:t>光伏发电并网仿真试验平台</a:t>
            </a:r>
            <a:endParaRPr lang="zh-CN" altLang="zh-CN">
              <a:latin typeface="微软雅黑" pitchFamily="34" charset="-122"/>
              <a:ea typeface="微软雅黑" pitchFamily="34" charset="-122"/>
              <a:cs typeface="Times New Roman" pitchFamily="18" charset="0"/>
            </a:endParaRPr>
          </a:p>
        </p:txBody>
      </p:sp>
      <p:pic>
        <p:nvPicPr>
          <p:cNvPr id="60423" name="Picture 2"/>
          <p:cNvPicPr>
            <a:picLocks noChangeAspect="1" noChangeArrowheads="1"/>
          </p:cNvPicPr>
          <p:nvPr/>
        </p:nvPicPr>
        <p:blipFill>
          <a:blip r:embed="rId3" cstate="print"/>
          <a:srcRect/>
          <a:stretch>
            <a:fillRect/>
          </a:stretch>
        </p:blipFill>
        <p:spPr bwMode="auto">
          <a:xfrm>
            <a:off x="6200775" y="2625725"/>
            <a:ext cx="2571750" cy="1320800"/>
          </a:xfrm>
          <a:prstGeom prst="rect">
            <a:avLst/>
          </a:prstGeom>
          <a:noFill/>
          <a:ln w="9525">
            <a:noFill/>
            <a:miter lim="800000"/>
            <a:headEnd/>
            <a:tailEnd/>
          </a:ln>
        </p:spPr>
      </p:pic>
      <p:pic>
        <p:nvPicPr>
          <p:cNvPr id="60424" name="Picture 3"/>
          <p:cNvPicPr>
            <a:picLocks noChangeAspect="1" noChangeArrowheads="1"/>
          </p:cNvPicPr>
          <p:nvPr/>
        </p:nvPicPr>
        <p:blipFill>
          <a:blip r:embed="rId4" cstate="print"/>
          <a:srcRect/>
          <a:stretch>
            <a:fillRect/>
          </a:stretch>
        </p:blipFill>
        <p:spPr bwMode="auto">
          <a:xfrm>
            <a:off x="6197600" y="3940175"/>
            <a:ext cx="2574925" cy="1417638"/>
          </a:xfrm>
          <a:prstGeom prst="rect">
            <a:avLst/>
          </a:prstGeom>
          <a:noFill/>
          <a:ln w="9525">
            <a:noFill/>
            <a:miter lim="800000"/>
            <a:headEnd/>
            <a:tailEnd/>
          </a:ln>
        </p:spPr>
      </p:pic>
      <p:pic>
        <p:nvPicPr>
          <p:cNvPr id="60425" name="Picture 4"/>
          <p:cNvPicPr>
            <a:picLocks noChangeAspect="1" noChangeArrowheads="1"/>
          </p:cNvPicPr>
          <p:nvPr/>
        </p:nvPicPr>
        <p:blipFill>
          <a:blip r:embed="rId5" cstate="print"/>
          <a:srcRect/>
          <a:stretch>
            <a:fillRect/>
          </a:stretch>
        </p:blipFill>
        <p:spPr bwMode="auto">
          <a:xfrm>
            <a:off x="6200775" y="5357813"/>
            <a:ext cx="2571750" cy="1357312"/>
          </a:xfrm>
          <a:prstGeom prst="rect">
            <a:avLst/>
          </a:prstGeom>
          <a:noFill/>
          <a:ln w="9525">
            <a:noFill/>
            <a:miter lim="800000"/>
            <a:headEnd/>
            <a:tailEnd/>
          </a:ln>
        </p:spPr>
      </p:pic>
      <p:sp>
        <p:nvSpPr>
          <p:cNvPr id="7" name="Rectangle 1"/>
          <p:cNvSpPr>
            <a:spLocks noChangeArrowheads="1"/>
          </p:cNvSpPr>
          <p:nvPr/>
        </p:nvSpPr>
        <p:spPr bwMode="auto">
          <a:xfrm>
            <a:off x="100013" y="1571625"/>
            <a:ext cx="8758237" cy="8302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266700">
              <a:buFont typeface="Arial" pitchFamily="34" charset="0"/>
              <a:buNone/>
              <a:defRPr/>
            </a:pPr>
            <a:r>
              <a:rPr lang="zh-CN" sz="1600" dirty="0">
                <a:solidFill>
                  <a:schemeClr val="tx1"/>
                </a:solidFill>
                <a:latin typeface="微软雅黑" pitchFamily="34" charset="-122"/>
                <a:cs typeface="Times New Roman" pitchFamily="18" charset="0"/>
              </a:rPr>
              <a:t>中心自主研发了光伏发电并网全数字仿真平台、半实物仿真平台和新能源电力电子并网接口特性的动模仿真平台，自主开发的参数辨识及模型验证软件，可依据国内外相关标准，开展光伏发电模型参数测试和并网性能评估业务。</a:t>
            </a:r>
            <a:endParaRPr lang="zh-CN" sz="1600" dirty="0">
              <a:solidFill>
                <a:schemeClr val="tx1"/>
              </a:solidFill>
              <a:latin typeface="微软雅黑" pitchFamily="34" charset="-122"/>
            </a:endParaRPr>
          </a:p>
        </p:txBody>
      </p:sp>
      <p:sp>
        <p:nvSpPr>
          <p:cNvPr id="60427" name="Rectangle 1"/>
          <p:cNvSpPr>
            <a:spLocks noChangeArrowheads="1"/>
          </p:cNvSpPr>
          <p:nvPr/>
        </p:nvSpPr>
        <p:spPr bwMode="auto">
          <a:xfrm>
            <a:off x="142875" y="2473325"/>
            <a:ext cx="5929313" cy="1384300"/>
          </a:xfrm>
          <a:prstGeom prst="rect">
            <a:avLst/>
          </a:prstGeom>
          <a:noFill/>
          <a:ln w="9525">
            <a:noFill/>
            <a:miter lim="800000"/>
            <a:headEnd/>
            <a:tailEnd/>
          </a:ln>
        </p:spPr>
        <p:txBody>
          <a:bodyPr anchor="ctr">
            <a:spAutoFit/>
          </a:bodyPr>
          <a:lstStyle/>
          <a:p>
            <a:pPr indent="266700">
              <a:buFont typeface="Wingdings" pitchFamily="2" charset="2"/>
              <a:buChar char="u"/>
            </a:pPr>
            <a:r>
              <a:rPr lang="zh-CN" altLang="zh-CN" sz="1400" b="1">
                <a:latin typeface="微软雅黑" pitchFamily="34" charset="-122"/>
                <a:ea typeface="微软雅黑" pitchFamily="34" charset="-122"/>
                <a:cs typeface="Times New Roman" pitchFamily="18" charset="0"/>
              </a:rPr>
              <a:t>全数字仿真平台</a:t>
            </a:r>
            <a:endParaRPr lang="zh-CN" altLang="zh-CN" sz="1400">
              <a:latin typeface="微软雅黑" pitchFamily="34" charset="-122"/>
              <a:ea typeface="微软雅黑" pitchFamily="34" charset="-122"/>
              <a:cs typeface="Times New Roman" pitchFamily="18" charset="0"/>
            </a:endParaRPr>
          </a:p>
          <a:p>
            <a:pPr indent="266700"/>
            <a:r>
              <a:rPr lang="zh-CN" altLang="zh-CN" sz="1400">
                <a:latin typeface="微软雅黑" pitchFamily="34" charset="-122"/>
                <a:ea typeface="微软雅黑" pitchFamily="34" charset="-122"/>
                <a:cs typeface="Times New Roman" pitchFamily="18" charset="0"/>
              </a:rPr>
              <a:t>基于</a:t>
            </a:r>
            <a:r>
              <a:rPr lang="en-US" altLang="zh-CN" sz="1400">
                <a:latin typeface="微软雅黑" pitchFamily="34" charset="-122"/>
                <a:ea typeface="微软雅黑" pitchFamily="34" charset="-122"/>
                <a:cs typeface="Times New Roman" pitchFamily="18" charset="0"/>
              </a:rPr>
              <a:t>PSD-BPA</a:t>
            </a:r>
            <a:r>
              <a:rPr lang="zh-CN" altLang="en-US" sz="1400">
                <a:latin typeface="微软雅黑" pitchFamily="34" charset="-122"/>
                <a:ea typeface="微软雅黑" pitchFamily="34" charset="-122"/>
                <a:cs typeface="Times New Roman" pitchFamily="18" charset="0"/>
              </a:rPr>
              <a:t>、</a:t>
            </a:r>
            <a:r>
              <a:rPr lang="en-US" altLang="zh-CN" sz="1400">
                <a:latin typeface="微软雅黑" pitchFamily="34" charset="-122"/>
                <a:ea typeface="微软雅黑" pitchFamily="34" charset="-122"/>
                <a:cs typeface="Times New Roman" pitchFamily="18" charset="0"/>
              </a:rPr>
              <a:t>PASASP</a:t>
            </a:r>
            <a:r>
              <a:rPr lang="zh-CN" altLang="en-US" sz="1400">
                <a:latin typeface="微软雅黑" pitchFamily="34" charset="-122"/>
                <a:ea typeface="微软雅黑" pitchFamily="34" charset="-122"/>
                <a:cs typeface="Times New Roman" pitchFamily="18" charset="0"/>
              </a:rPr>
              <a:t>、</a:t>
            </a:r>
            <a:r>
              <a:rPr lang="en-US" altLang="zh-CN" sz="1400">
                <a:latin typeface="微软雅黑" pitchFamily="34" charset="-122"/>
                <a:ea typeface="微软雅黑" pitchFamily="34" charset="-122"/>
                <a:cs typeface="Times New Roman" pitchFamily="18" charset="0"/>
              </a:rPr>
              <a:t>DIgSILENT/PowerFactory</a:t>
            </a:r>
            <a:r>
              <a:rPr lang="zh-CN" altLang="en-US" sz="1400">
                <a:latin typeface="微软雅黑" pitchFamily="34" charset="-122"/>
                <a:ea typeface="微软雅黑" pitchFamily="34" charset="-122"/>
                <a:cs typeface="Times New Roman" pitchFamily="18" charset="0"/>
              </a:rPr>
              <a:t>等全数字仿真平台，自主开发了光伏参数辨识及模型验证工具，可依据国内外标准开展光伏电站</a:t>
            </a:r>
            <a:r>
              <a:rPr lang="en-US" altLang="zh-CN" sz="1400">
                <a:latin typeface="微软雅黑" pitchFamily="34" charset="-122"/>
                <a:ea typeface="微软雅黑" pitchFamily="34" charset="-122"/>
                <a:cs typeface="Times New Roman" pitchFamily="18" charset="0"/>
              </a:rPr>
              <a:t>/</a:t>
            </a:r>
            <a:r>
              <a:rPr lang="zh-CN" altLang="en-US" sz="1400">
                <a:latin typeface="微软雅黑" pitchFamily="34" charset="-122"/>
                <a:ea typeface="微软雅黑" pitchFamily="34" charset="-122"/>
                <a:cs typeface="Times New Roman" pitchFamily="18" charset="0"/>
              </a:rPr>
              <a:t>光伏逆变器的模型参数辨识及模型验证业务。</a:t>
            </a:r>
            <a:r>
              <a:rPr lang="en-US" altLang="zh-CN" sz="1400">
                <a:latin typeface="微软雅黑" pitchFamily="34" charset="-122"/>
                <a:ea typeface="微软雅黑" pitchFamily="34" charset="-122"/>
                <a:cs typeface="Times New Roman" pitchFamily="18" charset="0"/>
              </a:rPr>
              <a:t>2016</a:t>
            </a:r>
            <a:r>
              <a:rPr lang="zh-CN" altLang="en-US" sz="1400">
                <a:latin typeface="微软雅黑" pitchFamily="34" charset="-122"/>
                <a:ea typeface="微软雅黑" pitchFamily="34" charset="-122"/>
                <a:cs typeface="Times New Roman" pitchFamily="18" charset="0"/>
              </a:rPr>
              <a:t>年</a:t>
            </a:r>
            <a:r>
              <a:rPr lang="en-US" altLang="zh-CN" sz="1400">
                <a:latin typeface="微软雅黑" pitchFamily="34" charset="-122"/>
                <a:ea typeface="微软雅黑" pitchFamily="34" charset="-122"/>
                <a:cs typeface="Times New Roman" pitchFamily="18" charset="0"/>
              </a:rPr>
              <a:t>2</a:t>
            </a:r>
            <a:r>
              <a:rPr lang="zh-CN" altLang="en-US" sz="1400">
                <a:latin typeface="微软雅黑" pitchFamily="34" charset="-122"/>
                <a:ea typeface="微软雅黑" pitchFamily="34" charset="-122"/>
                <a:cs typeface="Times New Roman" pitchFamily="18" charset="0"/>
              </a:rPr>
              <a:t>月，中心结合浙江湖州中利腾晖</a:t>
            </a:r>
            <a:r>
              <a:rPr lang="en-US" altLang="zh-CN" sz="1400">
                <a:latin typeface="微软雅黑" pitchFamily="34" charset="-122"/>
                <a:ea typeface="微软雅黑" pitchFamily="34" charset="-122"/>
                <a:cs typeface="Times New Roman" pitchFamily="18" charset="0"/>
              </a:rPr>
              <a:t>100MWp</a:t>
            </a:r>
            <a:r>
              <a:rPr lang="zh-CN" altLang="en-US" sz="1400">
                <a:latin typeface="微软雅黑" pitchFamily="34" charset="-122"/>
                <a:ea typeface="微软雅黑" pitchFamily="34" charset="-122"/>
                <a:cs typeface="Times New Roman" pitchFamily="18" charset="0"/>
              </a:rPr>
              <a:t>光伏电站在国内首次开展光伏电站</a:t>
            </a:r>
            <a:r>
              <a:rPr lang="en-US" altLang="zh-CN" sz="1400">
                <a:latin typeface="微软雅黑" pitchFamily="34" charset="-122"/>
                <a:ea typeface="微软雅黑" pitchFamily="34" charset="-122"/>
                <a:cs typeface="Times New Roman" pitchFamily="18" charset="0"/>
              </a:rPr>
              <a:t>/</a:t>
            </a:r>
            <a:r>
              <a:rPr lang="zh-CN" altLang="en-US" sz="1400">
                <a:latin typeface="微软雅黑" pitchFamily="34" charset="-122"/>
                <a:ea typeface="微软雅黑" pitchFamily="34" charset="-122"/>
                <a:cs typeface="Times New Roman" pitchFamily="18" charset="0"/>
              </a:rPr>
              <a:t>光伏逆变器模型参数测试工作。</a:t>
            </a:r>
          </a:p>
        </p:txBody>
      </p:sp>
      <p:sp>
        <p:nvSpPr>
          <p:cNvPr id="60428" name="Rectangle 1"/>
          <p:cNvSpPr>
            <a:spLocks noChangeArrowheads="1"/>
          </p:cNvSpPr>
          <p:nvPr/>
        </p:nvSpPr>
        <p:spPr bwMode="auto">
          <a:xfrm>
            <a:off x="142875" y="3960813"/>
            <a:ext cx="6000750" cy="1384300"/>
          </a:xfrm>
          <a:prstGeom prst="rect">
            <a:avLst/>
          </a:prstGeom>
          <a:noFill/>
          <a:ln w="9525">
            <a:noFill/>
            <a:miter lim="800000"/>
            <a:headEnd/>
            <a:tailEnd/>
          </a:ln>
        </p:spPr>
        <p:txBody>
          <a:bodyPr anchor="ctr">
            <a:spAutoFit/>
          </a:bodyPr>
          <a:lstStyle/>
          <a:p>
            <a:pPr indent="266700">
              <a:buFont typeface="Wingdings" pitchFamily="2" charset="2"/>
              <a:buChar char="u"/>
            </a:pPr>
            <a:r>
              <a:rPr lang="zh-CN" altLang="en-US" sz="1400" b="1">
                <a:latin typeface="微软雅黑" pitchFamily="34" charset="-122"/>
                <a:ea typeface="微软雅黑" pitchFamily="34" charset="-122"/>
                <a:cs typeface="Times New Roman" pitchFamily="18" charset="0"/>
              </a:rPr>
              <a:t>半实物仿真平台</a:t>
            </a:r>
            <a:endParaRPr lang="zh-CN" altLang="en-US" sz="1400">
              <a:latin typeface="微软雅黑" pitchFamily="34" charset="-122"/>
              <a:ea typeface="微软雅黑" pitchFamily="34" charset="-122"/>
              <a:cs typeface="Times New Roman" pitchFamily="18" charset="0"/>
            </a:endParaRPr>
          </a:p>
          <a:p>
            <a:pPr indent="266700"/>
            <a:r>
              <a:rPr lang="zh-CN" altLang="en-US" sz="1400">
                <a:latin typeface="微软雅黑" pitchFamily="34" charset="-122"/>
                <a:ea typeface="微软雅黑" pitchFamily="34" charset="-122"/>
                <a:cs typeface="Times New Roman" pitchFamily="18" charset="0"/>
              </a:rPr>
              <a:t>基于</a:t>
            </a:r>
            <a:r>
              <a:rPr lang="en-US" altLang="zh-CN" sz="1400">
                <a:latin typeface="微软雅黑" pitchFamily="34" charset="-122"/>
                <a:ea typeface="微软雅黑" pitchFamily="34" charset="-122"/>
                <a:cs typeface="Times New Roman" pitchFamily="18" charset="0"/>
              </a:rPr>
              <a:t>RT-LAB</a:t>
            </a:r>
            <a:r>
              <a:rPr lang="zh-CN" altLang="en-US" sz="1400">
                <a:latin typeface="微软雅黑" pitchFamily="34" charset="-122"/>
                <a:ea typeface="微软雅黑" pitchFamily="34" charset="-122"/>
                <a:cs typeface="Times New Roman" pitchFamily="18" charset="0"/>
              </a:rPr>
              <a:t>建立了半实物仿真平台，自主开发了适用于光伏电站</a:t>
            </a:r>
            <a:r>
              <a:rPr lang="en-US" altLang="zh-CN" sz="1400">
                <a:latin typeface="微软雅黑" pitchFamily="34" charset="-122"/>
                <a:ea typeface="微软雅黑" pitchFamily="34" charset="-122"/>
                <a:cs typeface="Times New Roman" pitchFamily="18" charset="0"/>
              </a:rPr>
              <a:t>AGC/AVC</a:t>
            </a:r>
            <a:r>
              <a:rPr lang="zh-CN" altLang="en-US" sz="1400">
                <a:latin typeface="微软雅黑" pitchFamily="34" charset="-122"/>
                <a:ea typeface="微软雅黑" pitchFamily="34" charset="-122"/>
                <a:cs typeface="Times New Roman" pitchFamily="18" charset="0"/>
              </a:rPr>
              <a:t>和</a:t>
            </a:r>
            <a:r>
              <a:rPr lang="en-US" altLang="zh-CN" sz="1400">
                <a:latin typeface="微软雅黑" pitchFamily="34" charset="-122"/>
                <a:ea typeface="微软雅黑" pitchFamily="34" charset="-122"/>
                <a:cs typeface="Times New Roman" pitchFamily="18" charset="0"/>
              </a:rPr>
              <a:t>SVG</a:t>
            </a:r>
            <a:r>
              <a:rPr lang="zh-CN" altLang="en-US" sz="1400">
                <a:latin typeface="微软雅黑" pitchFamily="34" charset="-122"/>
                <a:ea typeface="微软雅黑" pitchFamily="34" charset="-122"/>
                <a:cs typeface="Times New Roman" pitchFamily="18" charset="0"/>
              </a:rPr>
              <a:t>控制系统的硬件在环仿真模型，创建了面向于光伏电站场站级控制系统和大容量电力电子装备的实验室测试环境，可开展半实物仿真测试业务。</a:t>
            </a:r>
            <a:r>
              <a:rPr lang="en-US" altLang="zh-CN" sz="1400">
                <a:latin typeface="微软雅黑" pitchFamily="34" charset="-122"/>
                <a:ea typeface="微软雅黑" pitchFamily="34" charset="-122"/>
                <a:cs typeface="Times New Roman" pitchFamily="18" charset="0"/>
              </a:rPr>
              <a:t>2016</a:t>
            </a:r>
            <a:r>
              <a:rPr lang="zh-CN" altLang="en-US" sz="1400">
                <a:latin typeface="微软雅黑" pitchFamily="34" charset="-122"/>
                <a:ea typeface="微软雅黑" pitchFamily="34" charset="-122"/>
                <a:cs typeface="Times New Roman" pitchFamily="18" charset="0"/>
              </a:rPr>
              <a:t>年</a:t>
            </a:r>
            <a:r>
              <a:rPr lang="en-US" altLang="zh-CN" sz="1400">
                <a:latin typeface="微软雅黑" pitchFamily="34" charset="-122"/>
                <a:ea typeface="微软雅黑" pitchFamily="34" charset="-122"/>
                <a:cs typeface="Times New Roman" pitchFamily="18" charset="0"/>
              </a:rPr>
              <a:t>3</a:t>
            </a:r>
            <a:r>
              <a:rPr lang="zh-CN" altLang="en-US" sz="1400">
                <a:latin typeface="微软雅黑" pitchFamily="34" charset="-122"/>
                <a:ea typeface="微软雅黑" pitchFamily="34" charset="-122"/>
                <a:cs typeface="Times New Roman" pitchFamily="18" charset="0"/>
              </a:rPr>
              <a:t>月，中心在国内首次基于半实物仿真开展了用于光伏电站的</a:t>
            </a:r>
            <a:r>
              <a:rPr lang="en-US" altLang="zh-CN" sz="1400">
                <a:latin typeface="微软雅黑" pitchFamily="34" charset="-122"/>
                <a:ea typeface="微软雅黑" pitchFamily="34" charset="-122"/>
                <a:cs typeface="Times New Roman" pitchFamily="18" charset="0"/>
              </a:rPr>
              <a:t>15Mvar SVG</a:t>
            </a:r>
            <a:r>
              <a:rPr lang="zh-CN" altLang="en-US" sz="1400">
                <a:latin typeface="微软雅黑" pitchFamily="34" charset="-122"/>
                <a:ea typeface="微软雅黑" pitchFamily="34" charset="-122"/>
                <a:cs typeface="Times New Roman" pitchFamily="18" charset="0"/>
              </a:rPr>
              <a:t>测试工作。</a:t>
            </a:r>
          </a:p>
        </p:txBody>
      </p:sp>
      <p:sp>
        <p:nvSpPr>
          <p:cNvPr id="60429" name="Rectangle 1"/>
          <p:cNvSpPr>
            <a:spLocks noChangeArrowheads="1"/>
          </p:cNvSpPr>
          <p:nvPr/>
        </p:nvSpPr>
        <p:spPr bwMode="auto">
          <a:xfrm>
            <a:off x="142875" y="5357813"/>
            <a:ext cx="5972175" cy="1384300"/>
          </a:xfrm>
          <a:prstGeom prst="rect">
            <a:avLst/>
          </a:prstGeom>
          <a:noFill/>
          <a:ln w="9525">
            <a:noFill/>
            <a:miter lim="800000"/>
            <a:headEnd/>
            <a:tailEnd/>
          </a:ln>
        </p:spPr>
        <p:txBody>
          <a:bodyPr anchor="ctr">
            <a:spAutoFit/>
          </a:bodyPr>
          <a:lstStyle/>
          <a:p>
            <a:pPr indent="266700">
              <a:buFont typeface="Wingdings" pitchFamily="2" charset="2"/>
              <a:buChar char="u"/>
            </a:pPr>
            <a:r>
              <a:rPr lang="zh-CN" altLang="en-US" sz="1400" b="1">
                <a:latin typeface="微软雅黑" pitchFamily="34" charset="-122"/>
                <a:ea typeface="微软雅黑" pitchFamily="34" charset="-122"/>
                <a:cs typeface="Times New Roman" pitchFamily="18" charset="0"/>
              </a:rPr>
              <a:t>新能源电力电子并网接口特性的动模仿真平台</a:t>
            </a:r>
            <a:endParaRPr lang="zh-CN" altLang="en-US" sz="1400">
              <a:latin typeface="微软雅黑" pitchFamily="34" charset="-122"/>
              <a:ea typeface="微软雅黑" pitchFamily="34" charset="-122"/>
              <a:cs typeface="Times New Roman" pitchFamily="18" charset="0"/>
            </a:endParaRPr>
          </a:p>
          <a:p>
            <a:pPr indent="266700"/>
            <a:r>
              <a:rPr lang="zh-CN" altLang="en-US" sz="1400">
                <a:latin typeface="微软雅黑" pitchFamily="34" charset="-122"/>
                <a:ea typeface="微软雅黑" pitchFamily="34" charset="-122"/>
                <a:cs typeface="Times New Roman" pitchFamily="18" charset="0"/>
              </a:rPr>
              <a:t>基于模块化双向直流源和线路阻抗模拟装置，自主开发了直流侧出力和电网端口特性可灵活定制的新能源动模仿真平台，具备新能源电力电子并网接口设备多机并联、多源互补协调控制、分布式电源及微网控制系统的动模仿真测试能力，可开展新能源无功</a:t>
            </a:r>
            <a:r>
              <a:rPr lang="en-US" altLang="zh-CN" sz="1400">
                <a:latin typeface="微软雅黑" pitchFamily="34" charset="-122"/>
                <a:ea typeface="微软雅黑" pitchFamily="34" charset="-122"/>
                <a:cs typeface="Times New Roman" pitchFamily="18" charset="0"/>
              </a:rPr>
              <a:t>/</a:t>
            </a:r>
            <a:r>
              <a:rPr lang="zh-CN" altLang="en-US" sz="1400">
                <a:latin typeface="微软雅黑" pitchFamily="34" charset="-122"/>
                <a:ea typeface="微软雅黑" pitchFamily="34" charset="-122"/>
                <a:cs typeface="Times New Roman" pitchFamily="18" charset="0"/>
              </a:rPr>
              <a:t>电压主动控制、虚拟同步控制及新能源储能联合发电控制能力的测试业务。</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4"/>
          <p:cNvSpPr>
            <a:spLocks noChangeArrowheads="1"/>
          </p:cNvSpPr>
          <p:nvPr/>
        </p:nvSpPr>
        <p:spPr bwMode="gray">
          <a:xfrm>
            <a:off x="142875" y="1500188"/>
            <a:ext cx="4572000" cy="1785937"/>
          </a:xfrm>
          <a:prstGeom prst="roundRect">
            <a:avLst>
              <a:gd name="adj" fmla="val 9144"/>
            </a:avLst>
          </a:prstGeom>
          <a:solidFill>
            <a:srgbClr val="F8F8F8"/>
          </a:solidFill>
          <a:ln w="28575">
            <a:solidFill>
              <a:schemeClr val="hlink"/>
            </a:solidFill>
            <a:prstDash val="sysDash"/>
            <a:round/>
            <a:headEnd/>
            <a:tailEnd/>
          </a:ln>
        </p:spPr>
        <p:txBody>
          <a:bodyPr wrap="none" anchor="ctr"/>
          <a:lstStyle/>
          <a:p>
            <a:endParaRPr lang="zh-CN" altLang="en-US"/>
          </a:p>
        </p:txBody>
      </p:sp>
      <p:sp>
        <p:nvSpPr>
          <p:cNvPr id="61443"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sp>
        <p:nvSpPr>
          <p:cNvPr id="61444" name="Rectangle 1"/>
          <p:cNvSpPr>
            <a:spLocks noChangeArrowheads="1"/>
          </p:cNvSpPr>
          <p:nvPr/>
        </p:nvSpPr>
        <p:spPr bwMode="auto">
          <a:xfrm>
            <a:off x="142875" y="1614488"/>
            <a:ext cx="4572000" cy="1600200"/>
          </a:xfrm>
          <a:prstGeom prst="rect">
            <a:avLst/>
          </a:prstGeom>
          <a:noFill/>
          <a:ln w="9525">
            <a:noFill/>
            <a:miter lim="800000"/>
            <a:headEnd/>
            <a:tailEnd/>
          </a:ln>
        </p:spPr>
        <p:txBody>
          <a:bodyPr anchor="ctr">
            <a:spAutoFit/>
          </a:bodyPr>
          <a:lstStyle/>
          <a:p>
            <a:pPr indent="304800"/>
            <a:r>
              <a:rPr lang="zh-CN" altLang="zh-CN" sz="1400">
                <a:latin typeface="微软雅黑" pitchFamily="34" charset="-122"/>
                <a:ea typeface="微软雅黑" pitchFamily="34" charset="-122"/>
                <a:cs typeface="Times New Roman" pitchFamily="18" charset="0"/>
              </a:rPr>
              <a:t>中心自主研发了国内首套光伏电站工程质量验收平台、国内首套光伏电站组件现场检测平台与光伏电站综合性能评估检测平台，能够依据国内外相关标准要求，在电站设计、采购、建设、运营和交易等电站全寿命周期，为电站业主、投资方、银行、保险、融资租赁等提供全方位的咨询、检测、监督、评估以及电站评级等技术服务。</a:t>
            </a:r>
          </a:p>
        </p:txBody>
      </p:sp>
      <p:pic>
        <p:nvPicPr>
          <p:cNvPr id="61445" name="Picture 2"/>
          <p:cNvPicPr>
            <a:picLocks noChangeAspect="1" noChangeArrowheads="1"/>
          </p:cNvPicPr>
          <p:nvPr/>
        </p:nvPicPr>
        <p:blipFill>
          <a:blip r:embed="rId3" cstate="print"/>
          <a:srcRect/>
          <a:stretch>
            <a:fillRect/>
          </a:stretch>
        </p:blipFill>
        <p:spPr bwMode="auto">
          <a:xfrm>
            <a:off x="4730750" y="1371600"/>
            <a:ext cx="4341813" cy="2057400"/>
          </a:xfrm>
          <a:prstGeom prst="rect">
            <a:avLst/>
          </a:prstGeom>
          <a:noFill/>
          <a:ln w="9525">
            <a:noFill/>
            <a:miter lim="800000"/>
            <a:headEnd/>
            <a:tailEnd/>
          </a:ln>
        </p:spPr>
      </p:pic>
      <p:pic>
        <p:nvPicPr>
          <p:cNvPr id="61446" name="Picture 4"/>
          <p:cNvPicPr>
            <a:picLocks noChangeAspect="1" noChangeArrowheads="1"/>
          </p:cNvPicPr>
          <p:nvPr/>
        </p:nvPicPr>
        <p:blipFill>
          <a:blip r:embed="rId4" cstate="print"/>
          <a:srcRect/>
          <a:stretch>
            <a:fillRect/>
          </a:stretch>
        </p:blipFill>
        <p:spPr bwMode="auto">
          <a:xfrm>
            <a:off x="142875" y="5214938"/>
            <a:ext cx="5786438" cy="1643062"/>
          </a:xfrm>
          <a:prstGeom prst="rect">
            <a:avLst/>
          </a:prstGeom>
          <a:noFill/>
          <a:ln w="9525">
            <a:noFill/>
            <a:miter lim="800000"/>
            <a:headEnd/>
            <a:tailEnd/>
          </a:ln>
        </p:spPr>
      </p:pic>
      <p:sp>
        <p:nvSpPr>
          <p:cNvPr id="61447" name="矩形 6"/>
          <p:cNvSpPr>
            <a:spLocks noChangeArrowheads="1"/>
          </p:cNvSpPr>
          <p:nvPr/>
        </p:nvSpPr>
        <p:spPr bwMode="auto">
          <a:xfrm>
            <a:off x="0" y="1114425"/>
            <a:ext cx="3368675" cy="368300"/>
          </a:xfrm>
          <a:prstGeom prst="rect">
            <a:avLst/>
          </a:prstGeom>
          <a:noFill/>
          <a:ln w="9525">
            <a:noFill/>
            <a:miter lim="800000"/>
            <a:headEnd/>
            <a:tailEnd/>
          </a:ln>
        </p:spPr>
        <p:txBody>
          <a:bodyPr wrap="none">
            <a:spAutoFit/>
          </a:bodyPr>
          <a:lstStyle/>
          <a:p>
            <a:pPr indent="304800">
              <a:buFont typeface="Wingdings" pitchFamily="2" charset="2"/>
              <a:buChar char="l"/>
            </a:pPr>
            <a:r>
              <a:rPr lang="zh-CN" altLang="en-US">
                <a:latin typeface="微软雅黑" pitchFamily="34" charset="-122"/>
                <a:ea typeface="微软雅黑" pitchFamily="34" charset="-122"/>
                <a:cs typeface="Times New Roman" pitchFamily="18" charset="0"/>
              </a:rPr>
              <a:t>  光伏电站发电性能评估平台</a:t>
            </a:r>
            <a:endParaRPr lang="zh-CN" altLang="en-US" sz="1000">
              <a:latin typeface="微软雅黑" pitchFamily="34" charset="-122"/>
              <a:ea typeface="微软雅黑" pitchFamily="34" charset="-122"/>
              <a:cs typeface="Times New Roman" pitchFamily="18" charset="0"/>
            </a:endParaRPr>
          </a:p>
        </p:txBody>
      </p:sp>
      <p:graphicFrame>
        <p:nvGraphicFramePr>
          <p:cNvPr id="14" name="表格 13"/>
          <p:cNvGraphicFramePr>
            <a:graphicFrameLocks noGrp="1"/>
          </p:cNvGraphicFramePr>
          <p:nvPr/>
        </p:nvGraphicFramePr>
        <p:xfrm>
          <a:off x="142875" y="3357563"/>
          <a:ext cx="8715375" cy="1854200"/>
        </p:xfrm>
        <a:graphic>
          <a:graphicData uri="http://schemas.openxmlformats.org/drawingml/2006/table">
            <a:tbl>
              <a:tblPr>
                <a:tableStyleId>{5C22544A-7EE6-4342-B048-85BDC9FD1C3A}</a:tableStyleId>
              </a:tblPr>
              <a:tblGrid>
                <a:gridCol w="579341"/>
                <a:gridCol w="1511338"/>
                <a:gridCol w="6624696"/>
              </a:tblGrid>
              <a:tr h="370840">
                <a:tc rowSpan="5">
                  <a:txBody>
                    <a:bodyPr/>
                    <a:lstStyle/>
                    <a:p>
                      <a:pPr algn="ctr"/>
                      <a:r>
                        <a:rPr kumimoji="0" lang="zh-CN" altLang="en-US" sz="1600" b="0" i="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业</a:t>
                      </a:r>
                      <a:endParaRPr kumimoji="0" lang="en-US" altLang="zh-CN" sz="1600" b="0" i="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algn="ctr"/>
                      <a:r>
                        <a:rPr kumimoji="0" lang="zh-CN" altLang="en-US" sz="1600" b="0" i="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务</a:t>
                      </a:r>
                      <a:endParaRPr kumimoji="0" lang="en-US" altLang="zh-CN" sz="1600" b="0" i="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algn="ctr"/>
                      <a:r>
                        <a:rPr kumimoji="0" lang="zh-CN" altLang="en-US" sz="1600" b="0" i="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范</a:t>
                      </a:r>
                      <a:endParaRPr kumimoji="0" lang="en-US" altLang="zh-CN" sz="1600" b="0" i="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algn="ctr"/>
                      <a:r>
                        <a:rPr kumimoji="0" lang="zh-CN" altLang="en-US" sz="1600" b="0" i="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围</a:t>
                      </a:r>
                    </a:p>
                  </a:txBody>
                  <a:tcPr marL="91439" marR="91439" anchor="ctr">
                    <a:lnL w="12700" cap="flat" cmpd="sng" algn="ctr">
                      <a:solidFill>
                        <a:schemeClr val="accent5">
                          <a:lumMod val="50000"/>
                        </a:schemeClr>
                      </a:solidFill>
                      <a:prstDash val="solid"/>
                      <a:round/>
                      <a:headEnd type="none" w="med" len="med"/>
                      <a:tailEnd type="none" w="med" len="med"/>
                    </a:lnL>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1">
                        <a:lumMod val="90000"/>
                      </a:schemeClr>
                    </a:solidFill>
                  </a:tcPr>
                </a:tc>
                <a:tc>
                  <a:txBody>
                    <a:bodyPr/>
                    <a:lstStyle/>
                    <a:p>
                      <a:pPr algn="ct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电站设计阶段</a:t>
                      </a:r>
                      <a:endParaRPr lang="zh-CN" altLang="en-US" sz="1400" dirty="0"/>
                    </a:p>
                  </a:txBody>
                  <a:tcPr marL="91439" marR="91439">
                    <a:lnT w="12700" cap="flat" cmpd="sng" algn="ctr">
                      <a:solidFill>
                        <a:schemeClr val="accent5">
                          <a:lumMod val="50000"/>
                        </a:schemeClr>
                      </a:solidFill>
                      <a:prstDash val="solid"/>
                      <a:round/>
                      <a:headEnd type="none" w="med" len="med"/>
                      <a:tailEnd type="none" w="med" len="med"/>
                    </a:lnT>
                    <a:solidFill>
                      <a:schemeClr val="accent5"/>
                    </a:solidFill>
                  </a:tcPr>
                </a:tc>
                <a:tc>
                  <a:txBody>
                    <a:bodyPr/>
                    <a:lstStyle/>
                    <a:p>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电站选址分析、光照资源分析、电站设计方案评估、电站设计方案优化</a:t>
                      </a:r>
                      <a:endParaRPr lang="zh-CN" altLang="en-US" sz="1400" dirty="0"/>
                    </a:p>
                  </a:txBody>
                  <a:tcPr marL="91439" marR="91439">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tcPr>
                </a:tc>
              </a:tr>
              <a:tr h="370840">
                <a:tc vMerge="1">
                  <a:txBody>
                    <a:bodyPr/>
                    <a:lstStyle/>
                    <a:p>
                      <a:endParaRPr lang="zh-CN" altLang="en-US" dirty="0"/>
                    </a:p>
                  </a:txBody>
                  <a:tcPr/>
                </a:tc>
                <a:tc>
                  <a:txBody>
                    <a:bodyPr/>
                    <a:lstStyle/>
                    <a:p>
                      <a:pPr algn="ct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设备采购阶段</a:t>
                      </a:r>
                      <a:endParaRPr lang="zh-CN" altLang="en-US" sz="1400" dirty="0"/>
                    </a:p>
                  </a:txBody>
                  <a:tcPr marL="91439" marR="91439">
                    <a:solidFill>
                      <a:schemeClr val="accent5"/>
                    </a:solidFill>
                  </a:tcPr>
                </a:tc>
                <a:tc>
                  <a:txBody>
                    <a:bodyPr/>
                    <a:lstStyle/>
                    <a:p>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设备选型咨询、设备供应商评审、设备驻厂监造、设备到货验收</a:t>
                      </a:r>
                      <a:endParaRPr lang="zh-CN" altLang="en-US" sz="1400" dirty="0"/>
                    </a:p>
                  </a:txBody>
                  <a:tcPr marL="91439" marR="91439">
                    <a:lnR w="12700" cap="flat" cmpd="sng" algn="ctr">
                      <a:solidFill>
                        <a:schemeClr val="accent5">
                          <a:lumMod val="50000"/>
                        </a:schemeClr>
                      </a:solidFill>
                      <a:prstDash val="solid"/>
                      <a:round/>
                      <a:headEnd type="none" w="med" len="med"/>
                      <a:tailEnd type="none" w="med" len="med"/>
                    </a:lnR>
                  </a:tcPr>
                </a:tc>
              </a:tr>
              <a:tr h="370840">
                <a:tc vMerge="1">
                  <a:txBody>
                    <a:bodyPr/>
                    <a:lstStyle/>
                    <a:p>
                      <a:endParaRPr lang="zh-CN" altLang="en-US" dirty="0"/>
                    </a:p>
                  </a:txBody>
                  <a:tcPr/>
                </a:tc>
                <a:tc>
                  <a:txBody>
                    <a:bodyPr/>
                    <a:lstStyle/>
                    <a:p>
                      <a:pPr algn="ct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电站建设阶段</a:t>
                      </a:r>
                      <a:endParaRPr lang="zh-CN" altLang="en-US" sz="1400" dirty="0"/>
                    </a:p>
                  </a:txBody>
                  <a:tcPr marL="91439" marR="91439">
                    <a:solidFill>
                      <a:schemeClr val="accent5"/>
                    </a:solidFill>
                  </a:tcPr>
                </a:tc>
                <a:tc>
                  <a:txBody>
                    <a:bodyPr/>
                    <a:lstStyle/>
                    <a:p>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现场质量管理咨询、现场安全管理咨询、现场验收与培训</a:t>
                      </a:r>
                      <a:endParaRPr lang="zh-CN" altLang="en-US" sz="1400" dirty="0"/>
                    </a:p>
                  </a:txBody>
                  <a:tcPr marL="91439" marR="91439">
                    <a:lnR w="12700" cap="flat" cmpd="sng" algn="ctr">
                      <a:solidFill>
                        <a:schemeClr val="accent5">
                          <a:lumMod val="50000"/>
                        </a:schemeClr>
                      </a:solidFill>
                      <a:prstDash val="solid"/>
                      <a:round/>
                      <a:headEnd type="none" w="med" len="med"/>
                      <a:tailEnd type="none" w="med" len="med"/>
                    </a:lnR>
                  </a:tcPr>
                </a:tc>
              </a:tr>
              <a:tr h="370840">
                <a:tc vMerge="1">
                  <a:txBody>
                    <a:bodyPr/>
                    <a:lstStyle/>
                    <a:p>
                      <a:endParaRPr lang="zh-CN" altLang="en-US" dirty="0"/>
                    </a:p>
                  </a:txBody>
                  <a:tcPr/>
                </a:tc>
                <a:tc>
                  <a:txBody>
                    <a:bodyPr/>
                    <a:lstStyle/>
                    <a:p>
                      <a:pPr algn="ct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电站运营阶段</a:t>
                      </a:r>
                      <a:endParaRPr lang="zh-CN" altLang="en-US" sz="1400" dirty="0"/>
                    </a:p>
                  </a:txBody>
                  <a:tcPr marL="91439" marR="91439">
                    <a:solidFill>
                      <a:schemeClr val="accent5"/>
                    </a:solidFill>
                  </a:tcPr>
                </a:tc>
                <a:tc>
                  <a:txBody>
                    <a:bodyPr/>
                    <a:lstStyle/>
                    <a:p>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电站效率测试、电站质量检查、电站智能运维解决方案、电站发电量提升咨询</a:t>
                      </a:r>
                      <a:endParaRPr lang="zh-CN" altLang="en-US" sz="1400" dirty="0"/>
                    </a:p>
                  </a:txBody>
                  <a:tcPr marL="91439" marR="91439">
                    <a:lnR w="12700" cap="flat" cmpd="sng" algn="ctr">
                      <a:solidFill>
                        <a:schemeClr val="accent5">
                          <a:lumMod val="50000"/>
                        </a:schemeClr>
                      </a:solidFill>
                      <a:prstDash val="solid"/>
                      <a:round/>
                      <a:headEnd type="none" w="med" len="med"/>
                      <a:tailEnd type="none" w="med" len="med"/>
                    </a:lnR>
                  </a:tcPr>
                </a:tc>
              </a:tr>
              <a:tr h="370840">
                <a:tc vMerge="1">
                  <a:txBody>
                    <a:bodyPr/>
                    <a:lstStyle/>
                    <a:p>
                      <a:endParaRPr lang="zh-CN" altLang="en-US" dirty="0"/>
                    </a:p>
                  </a:txBody>
                  <a:tcPr/>
                </a:tc>
                <a:tc>
                  <a:txBody>
                    <a:bodyPr/>
                    <a:lstStyle/>
                    <a:p>
                      <a:pPr algn="ct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电站交易阶段</a:t>
                      </a:r>
                      <a:endParaRPr lang="zh-CN" altLang="en-US" sz="1400" dirty="0"/>
                    </a:p>
                  </a:txBody>
                  <a:tcPr marL="91439" marR="91439">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电站尽职调查、电站资产有效性评估、电站发电量精细化评估、电站交易风险评估</a:t>
                      </a:r>
                      <a:endParaRPr lang="zh-CN" altLang="en-US" sz="1400" dirty="0"/>
                    </a:p>
                  </a:txBody>
                  <a:tcPr marL="91439" marR="91439">
                    <a:lnR w="12700" cap="flat" cmpd="sng" algn="ctr">
                      <a:solidFill>
                        <a:schemeClr val="accent5">
                          <a:lumMod val="50000"/>
                        </a:schemeClr>
                      </a:solidFill>
                      <a:prstDash val="solid"/>
                      <a:round/>
                      <a:headEnd type="none" w="med" len="med"/>
                      <a:tailEnd type="none" w="med" len="med"/>
                    </a:lnR>
                    <a:lnB w="12700" cap="flat" cmpd="sng" algn="ctr">
                      <a:solidFill>
                        <a:schemeClr val="accent5">
                          <a:lumMod val="50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2" cstate="print"/>
          <a:srcRect/>
          <a:stretch>
            <a:fillRect/>
          </a:stretch>
        </p:blipFill>
        <p:spPr bwMode="auto">
          <a:xfrm>
            <a:off x="4067175" y="1152525"/>
            <a:ext cx="4932363" cy="5516563"/>
          </a:xfrm>
          <a:prstGeom prst="rect">
            <a:avLst/>
          </a:prstGeom>
          <a:noFill/>
          <a:ln w="9525">
            <a:noFill/>
            <a:bevel/>
            <a:headEnd/>
            <a:tailEnd/>
          </a:ln>
        </p:spPr>
      </p:pic>
      <p:sp>
        <p:nvSpPr>
          <p:cNvPr id="62467" name="TextBox 13"/>
          <p:cNvSpPr>
            <a:spLocks noChangeArrowheads="1"/>
          </p:cNvSpPr>
          <p:nvPr/>
        </p:nvSpPr>
        <p:spPr bwMode="auto">
          <a:xfrm>
            <a:off x="2843213" y="333375"/>
            <a:ext cx="6300787" cy="584200"/>
          </a:xfrm>
          <a:prstGeom prst="rect">
            <a:avLst/>
          </a:prstGeom>
          <a:noFill/>
          <a:ln w="9525">
            <a:noFill/>
            <a:bevel/>
            <a:headEnd/>
            <a:tailEnd/>
          </a:ln>
        </p:spPr>
        <p:txBody>
          <a:bodyPr>
            <a:spAutoFit/>
          </a:bodyPr>
          <a:lstStyle/>
          <a:p>
            <a:pPr indent="457200"/>
            <a:r>
              <a:rPr lang="zh-CN" altLang="en-US" sz="3200" b="1">
                <a:solidFill>
                  <a:srgbClr val="FFFFFF"/>
                </a:solidFill>
                <a:ea typeface="微软雅黑" pitchFamily="34" charset="-122"/>
                <a:sym typeface="Times New Roman" pitchFamily="18" charset="0"/>
              </a:rPr>
              <a:t>二、总体思路</a:t>
            </a:r>
            <a:endParaRPr lang="zh-CN" altLang="en-US"/>
          </a:p>
        </p:txBody>
      </p:sp>
      <p:sp>
        <p:nvSpPr>
          <p:cNvPr id="62468" name="Rectangle 11"/>
          <p:cNvSpPr>
            <a:spLocks noChangeArrowheads="1"/>
          </p:cNvSpPr>
          <p:nvPr/>
        </p:nvSpPr>
        <p:spPr bwMode="auto">
          <a:xfrm>
            <a:off x="179388" y="1449388"/>
            <a:ext cx="3816350" cy="5013325"/>
          </a:xfrm>
          <a:prstGeom prst="rect">
            <a:avLst/>
          </a:prstGeom>
          <a:noFill/>
          <a:ln w="9525">
            <a:noFill/>
            <a:bevel/>
            <a:headEnd/>
            <a:tailEnd/>
          </a:ln>
        </p:spPr>
        <p:txBody>
          <a:bodyPr/>
          <a:lstStyle/>
          <a:p>
            <a:pPr algn="just">
              <a:lnSpc>
                <a:spcPct val="110000"/>
              </a:lnSpc>
              <a:spcBef>
                <a:spcPct val="20000"/>
              </a:spcBef>
              <a:spcAft>
                <a:spcPct val="20000"/>
              </a:spcAft>
            </a:pPr>
            <a:r>
              <a:rPr lang="zh-CN" altLang="en-US">
                <a:solidFill>
                  <a:srgbClr val="000000"/>
                </a:solidFill>
                <a:latin typeface="微软雅黑" pitchFamily="34" charset="-122"/>
                <a:ea typeface="微软雅黑" pitchFamily="34" charset="-122"/>
                <a:sym typeface="微软雅黑" pitchFamily="34" charset="-122"/>
              </a:rPr>
              <a:t>       截至</a:t>
            </a:r>
            <a:r>
              <a:rPr lang="en-US" altLang="zh-CN">
                <a:solidFill>
                  <a:srgbClr val="000000"/>
                </a:solidFill>
                <a:latin typeface="微软雅黑" pitchFamily="34" charset="-122"/>
                <a:ea typeface="微软雅黑" pitchFamily="34" charset="-122"/>
                <a:sym typeface="微软雅黑" pitchFamily="34" charset="-122"/>
              </a:rPr>
              <a:t>2015</a:t>
            </a:r>
            <a:r>
              <a:rPr lang="zh-CN" altLang="en-US">
                <a:solidFill>
                  <a:srgbClr val="000000"/>
                </a:solidFill>
                <a:latin typeface="微软雅黑" pitchFamily="34" charset="-122"/>
                <a:ea typeface="微软雅黑" pitchFamily="34" charset="-122"/>
                <a:sym typeface="微软雅黑" pitchFamily="34" charset="-122"/>
              </a:rPr>
              <a:t>年底，中心已完成各类型光伏逆变器型式试验测试超过</a:t>
            </a:r>
            <a:r>
              <a:rPr lang="en-US" altLang="zh-CN" b="1">
                <a:solidFill>
                  <a:srgbClr val="FF0000"/>
                </a:solidFill>
                <a:latin typeface="微软雅黑" pitchFamily="34" charset="-122"/>
                <a:ea typeface="微软雅黑" pitchFamily="34" charset="-122"/>
                <a:sym typeface="微软雅黑" pitchFamily="34" charset="-122"/>
              </a:rPr>
              <a:t>400</a:t>
            </a:r>
            <a:r>
              <a:rPr lang="zh-CN" altLang="en-US" b="1">
                <a:solidFill>
                  <a:srgbClr val="FF0000"/>
                </a:solidFill>
                <a:latin typeface="微软雅黑" pitchFamily="34" charset="-122"/>
                <a:ea typeface="微软雅黑" pitchFamily="34" charset="-122"/>
                <a:sym typeface="微软雅黑" pitchFamily="34" charset="-122"/>
              </a:rPr>
              <a:t>台次</a:t>
            </a:r>
            <a:r>
              <a:rPr lang="zh-CN" altLang="en-US">
                <a:solidFill>
                  <a:srgbClr val="000000"/>
                </a:solidFill>
                <a:latin typeface="微软雅黑" pitchFamily="34" charset="-122"/>
                <a:ea typeface="微软雅黑" pitchFamily="34" charset="-122"/>
                <a:sym typeface="微软雅黑" pitchFamily="34" charset="-122"/>
              </a:rPr>
              <a:t>。</a:t>
            </a:r>
            <a:endParaRPr lang="en-US">
              <a:solidFill>
                <a:srgbClr val="000000"/>
              </a:solidFill>
              <a:latin typeface="微软雅黑" pitchFamily="34" charset="-122"/>
              <a:ea typeface="微软雅黑" pitchFamily="34" charset="-122"/>
              <a:sym typeface="微软雅黑" pitchFamily="34" charset="-122"/>
            </a:endParaRPr>
          </a:p>
          <a:p>
            <a:pPr algn="just">
              <a:lnSpc>
                <a:spcPct val="110000"/>
              </a:lnSpc>
              <a:spcBef>
                <a:spcPct val="20000"/>
              </a:spcBef>
              <a:spcAft>
                <a:spcPct val="20000"/>
              </a:spcAft>
            </a:pPr>
            <a:r>
              <a:rPr lang="en-US">
                <a:solidFill>
                  <a:srgbClr val="000000"/>
                </a:solidFill>
                <a:latin typeface="微软雅黑" pitchFamily="34" charset="-122"/>
                <a:ea typeface="微软雅黑" pitchFamily="34" charset="-122"/>
                <a:sym typeface="微软雅黑" pitchFamily="34" charset="-122"/>
              </a:rPr>
              <a:t>       </a:t>
            </a:r>
            <a:r>
              <a:rPr lang="zh-CN" altLang="en-US">
                <a:solidFill>
                  <a:srgbClr val="000000"/>
                </a:solidFill>
                <a:latin typeface="微软雅黑" pitchFamily="34" charset="-122"/>
                <a:ea typeface="微软雅黑" pitchFamily="34" charset="-122"/>
                <a:sym typeface="微软雅黑" pitchFamily="34" charset="-122"/>
              </a:rPr>
              <a:t>中心</a:t>
            </a:r>
            <a:r>
              <a:rPr lang="en-US" altLang="zh-CN">
                <a:solidFill>
                  <a:srgbClr val="000000"/>
                </a:solidFill>
                <a:latin typeface="微软雅黑" pitchFamily="34" charset="-122"/>
                <a:ea typeface="微软雅黑" pitchFamily="34" charset="-122"/>
                <a:sym typeface="微软雅黑" pitchFamily="34" charset="-122"/>
              </a:rPr>
              <a:t>2011</a:t>
            </a:r>
            <a:r>
              <a:rPr lang="zh-CN" altLang="en-US">
                <a:solidFill>
                  <a:srgbClr val="000000"/>
                </a:solidFill>
                <a:latin typeface="微软雅黑" pitchFamily="34" charset="-122"/>
                <a:ea typeface="微软雅黑" pitchFamily="34" charset="-122"/>
                <a:sym typeface="微软雅黑" pitchFamily="34" charset="-122"/>
              </a:rPr>
              <a:t>年底开始陆续与青海、甘肃、宁夏公司电科院合作，在上述地区开展大型地面光伏电站的并网检测工作。截至</a:t>
            </a:r>
            <a:r>
              <a:rPr lang="en-US" altLang="zh-CN">
                <a:solidFill>
                  <a:srgbClr val="000000"/>
                </a:solidFill>
                <a:latin typeface="微软雅黑" pitchFamily="34" charset="-122"/>
                <a:ea typeface="微软雅黑" pitchFamily="34" charset="-122"/>
                <a:sym typeface="微软雅黑" pitchFamily="34" charset="-122"/>
              </a:rPr>
              <a:t>2015</a:t>
            </a:r>
            <a:r>
              <a:rPr lang="zh-CN" altLang="en-US">
                <a:solidFill>
                  <a:srgbClr val="000000"/>
                </a:solidFill>
                <a:latin typeface="微软雅黑" pitchFamily="34" charset="-122"/>
                <a:ea typeface="微软雅黑" pitchFamily="34" charset="-122"/>
                <a:sym typeface="微软雅黑" pitchFamily="34" charset="-122"/>
              </a:rPr>
              <a:t>年底，中心已完成青海、宁夏、甘肃、山西等省区境内</a:t>
            </a:r>
            <a:r>
              <a:rPr lang="en-US" altLang="zh-CN" b="1">
                <a:solidFill>
                  <a:srgbClr val="FF0000"/>
                </a:solidFill>
                <a:latin typeface="微软雅黑" pitchFamily="34" charset="-122"/>
                <a:ea typeface="微软雅黑" pitchFamily="34" charset="-122"/>
                <a:sym typeface="微软雅黑" pitchFamily="34" charset="-122"/>
              </a:rPr>
              <a:t>200</a:t>
            </a:r>
            <a:r>
              <a:rPr lang="zh-CN" altLang="en-US" b="1">
                <a:solidFill>
                  <a:srgbClr val="FF0000"/>
                </a:solidFill>
                <a:latin typeface="微软雅黑" pitchFamily="34" charset="-122"/>
                <a:ea typeface="微软雅黑" pitchFamily="34" charset="-122"/>
                <a:sym typeface="微软雅黑" pitchFamily="34" charset="-122"/>
              </a:rPr>
              <a:t>多座</a:t>
            </a:r>
            <a:r>
              <a:rPr lang="zh-CN" altLang="en-US">
                <a:solidFill>
                  <a:srgbClr val="000000"/>
                </a:solidFill>
                <a:latin typeface="微软雅黑" pitchFamily="34" charset="-122"/>
                <a:ea typeface="微软雅黑" pitchFamily="34" charset="-122"/>
                <a:sym typeface="微软雅黑" pitchFamily="34" charset="-122"/>
              </a:rPr>
              <a:t>光伏电站并网测试工作。累计光伏电站检测容量已超过</a:t>
            </a:r>
            <a:r>
              <a:rPr lang="en-US" altLang="zh-CN" b="1">
                <a:solidFill>
                  <a:srgbClr val="FF0000"/>
                </a:solidFill>
                <a:latin typeface="微软雅黑" pitchFamily="34" charset="-122"/>
                <a:ea typeface="微软雅黑" pitchFamily="34" charset="-122"/>
                <a:sym typeface="微软雅黑" pitchFamily="34" charset="-122"/>
              </a:rPr>
              <a:t>20GW</a:t>
            </a:r>
            <a:r>
              <a:rPr lang="zh-CN" altLang="en-US">
                <a:solidFill>
                  <a:srgbClr val="000000"/>
                </a:solidFill>
                <a:latin typeface="微软雅黑" pitchFamily="34" charset="-122"/>
                <a:ea typeface="微软雅黑" pitchFamily="34" charset="-122"/>
                <a:sym typeface="微软雅黑" pitchFamily="34" charset="-122"/>
              </a:rPr>
              <a:t>。</a:t>
            </a:r>
            <a:endParaRPr lang="en-US" altLang="zh-CN">
              <a:solidFill>
                <a:srgbClr val="000000"/>
              </a:solidFill>
              <a:latin typeface="微软雅黑" pitchFamily="34" charset="-122"/>
              <a:ea typeface="微软雅黑" pitchFamily="34" charset="-122"/>
              <a:sym typeface="微软雅黑" pitchFamily="34" charset="-122"/>
            </a:endParaRPr>
          </a:p>
          <a:p>
            <a:pPr algn="just">
              <a:lnSpc>
                <a:spcPct val="110000"/>
              </a:lnSpc>
              <a:spcBef>
                <a:spcPct val="20000"/>
              </a:spcBef>
              <a:spcAft>
                <a:spcPct val="20000"/>
              </a:spcAft>
            </a:pPr>
            <a:r>
              <a:rPr lang="zh-CN" altLang="en-US">
                <a:solidFill>
                  <a:srgbClr val="000000"/>
                </a:solidFill>
                <a:latin typeface="微软雅黑" pitchFamily="34" charset="-122"/>
                <a:ea typeface="微软雅黑" pitchFamily="34" charset="-122"/>
                <a:sym typeface="微软雅黑" pitchFamily="34" charset="-122"/>
              </a:rPr>
              <a:t>        特别是</a:t>
            </a:r>
            <a:r>
              <a:rPr lang="zh-CN" altLang="en-US" b="1">
                <a:solidFill>
                  <a:srgbClr val="FF0000"/>
                </a:solidFill>
                <a:latin typeface="微软雅黑" pitchFamily="34" charset="-122"/>
                <a:ea typeface="微软雅黑" pitchFamily="34" charset="-122"/>
                <a:sym typeface="微软雅黑" pitchFamily="34" charset="-122"/>
              </a:rPr>
              <a:t>我国首个领跑者基地</a:t>
            </a:r>
            <a:r>
              <a:rPr lang="en-US" altLang="zh-CN" b="1">
                <a:solidFill>
                  <a:srgbClr val="FF0000"/>
                </a:solidFill>
                <a:latin typeface="微软雅黑" pitchFamily="34" charset="-122"/>
                <a:ea typeface="微软雅黑" pitchFamily="34" charset="-122"/>
                <a:sym typeface="微软雅黑" pitchFamily="34" charset="-122"/>
              </a:rPr>
              <a:t>——</a:t>
            </a:r>
            <a:r>
              <a:rPr lang="zh-CN" altLang="en-US" b="1">
                <a:solidFill>
                  <a:srgbClr val="FF0000"/>
                </a:solidFill>
                <a:latin typeface="微软雅黑" pitchFamily="34" charset="-122"/>
                <a:ea typeface="微软雅黑" pitchFamily="34" charset="-122"/>
                <a:sym typeface="微软雅黑" pitchFamily="34" charset="-122"/>
              </a:rPr>
              <a:t>山西大同采煤深陷区综合治理项目</a:t>
            </a:r>
            <a:r>
              <a:rPr lang="zh-CN" altLang="en-US">
                <a:solidFill>
                  <a:srgbClr val="000000"/>
                </a:solidFill>
                <a:latin typeface="微软雅黑" pitchFamily="34" charset="-122"/>
                <a:ea typeface="微软雅黑" pitchFamily="34" charset="-122"/>
                <a:sym typeface="微软雅黑" pitchFamily="34" charset="-122"/>
              </a:rPr>
              <a:t>，全部委托</a:t>
            </a:r>
            <a:r>
              <a:rPr lang="en-US" altLang="zh-CN">
                <a:solidFill>
                  <a:srgbClr val="000000"/>
                </a:solidFill>
                <a:latin typeface="微软雅黑" pitchFamily="34" charset="-122"/>
                <a:ea typeface="微软雅黑" pitchFamily="34" charset="-122"/>
                <a:sym typeface="微软雅黑" pitchFamily="34" charset="-122"/>
              </a:rPr>
              <a:t>NESC</a:t>
            </a:r>
            <a:r>
              <a:rPr lang="zh-CN" altLang="en-US">
                <a:solidFill>
                  <a:srgbClr val="000000"/>
                </a:solidFill>
                <a:latin typeface="微软雅黑" pitchFamily="34" charset="-122"/>
                <a:ea typeface="微软雅黑" pitchFamily="34" charset="-122"/>
                <a:sym typeface="微软雅黑" pitchFamily="34" charset="-122"/>
              </a:rPr>
              <a:t>采用模型参数测试技术开展并网认证工作。</a:t>
            </a:r>
          </a:p>
        </p:txBody>
      </p:sp>
      <p:sp>
        <p:nvSpPr>
          <p:cNvPr id="62469"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57188" y="4291013"/>
            <a:ext cx="6572250" cy="242887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a:p>
        </p:txBody>
      </p:sp>
      <p:sp>
        <p:nvSpPr>
          <p:cNvPr id="15" name="矩形 14"/>
          <p:cNvSpPr/>
          <p:nvPr/>
        </p:nvSpPr>
        <p:spPr>
          <a:xfrm>
            <a:off x="357188" y="2330450"/>
            <a:ext cx="6572250" cy="160337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a:p>
        </p:txBody>
      </p:sp>
      <p:sp>
        <p:nvSpPr>
          <p:cNvPr id="12" name="圆角矩形 11"/>
          <p:cNvSpPr/>
          <p:nvPr/>
        </p:nvSpPr>
        <p:spPr>
          <a:xfrm>
            <a:off x="285750" y="2143125"/>
            <a:ext cx="2286000" cy="4286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buFont typeface="Arial" pitchFamily="34" charset="0"/>
              <a:buNone/>
              <a:defRPr/>
            </a:pPr>
            <a:endParaRPr lang="zh-CN" altLang="en-US"/>
          </a:p>
        </p:txBody>
      </p:sp>
      <p:sp>
        <p:nvSpPr>
          <p:cNvPr id="64517"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sp>
        <p:nvSpPr>
          <p:cNvPr id="64518" name="Rectangle 1"/>
          <p:cNvSpPr>
            <a:spLocks noChangeArrowheads="1"/>
          </p:cNvSpPr>
          <p:nvPr/>
        </p:nvSpPr>
        <p:spPr bwMode="auto">
          <a:xfrm>
            <a:off x="428625" y="4505325"/>
            <a:ext cx="6643688" cy="2246313"/>
          </a:xfrm>
          <a:prstGeom prst="rect">
            <a:avLst/>
          </a:prstGeom>
          <a:noFill/>
          <a:ln w="9525">
            <a:noFill/>
            <a:miter lim="800000"/>
            <a:headEnd/>
            <a:tailEnd/>
          </a:ln>
        </p:spPr>
        <p:txBody>
          <a:bodyPr anchor="ctr">
            <a:spAutoFit/>
          </a:bodyPr>
          <a:lstStyle/>
          <a:p>
            <a:r>
              <a:rPr lang="zh-CN" altLang="en-US" sz="1400" b="1">
                <a:latin typeface="微软雅黑" pitchFamily="34" charset="-122"/>
                <a:ea typeface="微软雅黑" pitchFamily="34" charset="-122"/>
                <a:cs typeface="Times New Roman" pitchFamily="18" charset="0"/>
              </a:rPr>
              <a:t>国网公司项目</a:t>
            </a:r>
            <a:r>
              <a:rPr lang="zh-CN" altLang="en-US" sz="1400">
                <a:latin typeface="微软雅黑" pitchFamily="34" charset="-122"/>
                <a:ea typeface="微软雅黑" pitchFamily="34" charset="-122"/>
                <a:cs typeface="Times New Roman" pitchFamily="18" charset="0"/>
              </a:rPr>
              <a:t>并网光伏发电检测及分析评价技术与应用</a:t>
            </a:r>
          </a:p>
          <a:p>
            <a:r>
              <a:rPr lang="zh-CN" altLang="en-US" sz="1400" b="1">
                <a:latin typeface="微软雅黑" pitchFamily="34" charset="-122"/>
                <a:ea typeface="微软雅黑" pitchFamily="34" charset="-122"/>
                <a:cs typeface="Times New Roman" pitchFamily="18" charset="0"/>
              </a:rPr>
              <a:t>国网公司项目</a:t>
            </a:r>
            <a:r>
              <a:rPr lang="zh-CN" altLang="en-US" sz="1400">
                <a:latin typeface="微软雅黑" pitchFamily="34" charset="-122"/>
                <a:ea typeface="微软雅黑" pitchFamily="34" charset="-122"/>
                <a:cs typeface="Times New Roman" pitchFamily="18" charset="0"/>
              </a:rPr>
              <a:t>面向高海拔、大容量移动式光伏并网试验检测及分析评价技术研究</a:t>
            </a:r>
          </a:p>
          <a:p>
            <a:r>
              <a:rPr lang="zh-CN" altLang="en-US" sz="1400" b="1">
                <a:latin typeface="微软雅黑" pitchFamily="34" charset="-122"/>
                <a:ea typeface="微软雅黑" pitchFamily="34" charset="-122"/>
                <a:cs typeface="Times New Roman" pitchFamily="18" charset="0"/>
              </a:rPr>
              <a:t>国网公司项目</a:t>
            </a:r>
            <a:r>
              <a:rPr lang="zh-CN" altLang="en-US" sz="1400">
                <a:latin typeface="微软雅黑" pitchFamily="34" charset="-122"/>
                <a:ea typeface="微软雅黑" pitchFamily="34" charset="-122"/>
                <a:cs typeface="Times New Roman" pitchFamily="18" charset="0"/>
              </a:rPr>
              <a:t>分布式新能源并网检测与运维管理技术研究与应用 </a:t>
            </a:r>
          </a:p>
          <a:p>
            <a:r>
              <a:rPr lang="zh-CN" altLang="en-US" sz="1400" b="1">
                <a:latin typeface="微软雅黑" pitchFamily="34" charset="-122"/>
                <a:ea typeface="微软雅黑" pitchFamily="34" charset="-122"/>
                <a:cs typeface="Times New Roman" pitchFamily="18" charset="0"/>
              </a:rPr>
              <a:t>国网公司项目</a:t>
            </a:r>
            <a:r>
              <a:rPr lang="zh-CN" altLang="en-US" sz="1400">
                <a:latin typeface="微软雅黑" pitchFamily="34" charset="-122"/>
                <a:ea typeface="微软雅黑" pitchFamily="34" charset="-122"/>
                <a:cs typeface="Times New Roman" pitchFamily="18" charset="0"/>
              </a:rPr>
              <a:t>大规模风电光伏发电接入电网无功电压优化控制与综合评价技术研究</a:t>
            </a:r>
          </a:p>
          <a:p>
            <a:r>
              <a:rPr lang="zh-CN" altLang="en-US" sz="1400" b="1">
                <a:latin typeface="微软雅黑" pitchFamily="34" charset="-122"/>
                <a:ea typeface="微软雅黑" pitchFamily="34" charset="-122"/>
                <a:cs typeface="Times New Roman" pitchFamily="18" charset="0"/>
              </a:rPr>
              <a:t>国网公司项目</a:t>
            </a:r>
            <a:r>
              <a:rPr lang="zh-CN" altLang="en-US" sz="1400">
                <a:latin typeface="微软雅黑" pitchFamily="34" charset="-122"/>
                <a:ea typeface="微软雅黑" pitchFamily="34" charset="-122"/>
                <a:cs typeface="Times New Roman" pitchFamily="18" charset="0"/>
              </a:rPr>
              <a:t>储能系统并离网特性及检测技术研究</a:t>
            </a:r>
          </a:p>
          <a:p>
            <a:r>
              <a:rPr lang="zh-CN" altLang="en-US" sz="1400" b="1">
                <a:latin typeface="微软雅黑" pitchFamily="34" charset="-122"/>
                <a:ea typeface="微软雅黑" pitchFamily="34" charset="-122"/>
                <a:cs typeface="Times New Roman" pitchFamily="18" charset="0"/>
              </a:rPr>
              <a:t>国网公司项目</a:t>
            </a:r>
            <a:r>
              <a:rPr lang="zh-CN" altLang="en-US" sz="1400">
                <a:latin typeface="微软雅黑" pitchFamily="34" charset="-122"/>
                <a:ea typeface="微软雅黑" pitchFamily="34" charset="-122"/>
                <a:cs typeface="Times New Roman" pitchFamily="18" charset="0"/>
              </a:rPr>
              <a:t>太阳能多元综合数据平台及应用技术研究</a:t>
            </a:r>
          </a:p>
          <a:p>
            <a:r>
              <a:rPr lang="zh-CN" altLang="en-US" sz="1400" b="1">
                <a:latin typeface="微软雅黑" pitchFamily="34" charset="-122"/>
                <a:ea typeface="微软雅黑" pitchFamily="34" charset="-122"/>
                <a:cs typeface="Times New Roman" pitchFamily="18" charset="0"/>
              </a:rPr>
              <a:t>国网公司项目</a:t>
            </a:r>
            <a:r>
              <a:rPr lang="zh-CN" altLang="en-US" sz="1400">
                <a:latin typeface="微软雅黑" pitchFamily="34" charset="-122"/>
                <a:ea typeface="微软雅黑" pitchFamily="34" charset="-122"/>
                <a:cs typeface="Times New Roman" pitchFamily="18" charset="0"/>
              </a:rPr>
              <a:t>基于组串型逆变器的光伏电站并网特性实证性研究与测试</a:t>
            </a:r>
          </a:p>
          <a:p>
            <a:r>
              <a:rPr lang="zh-CN" altLang="en-US" sz="1400" b="1">
                <a:latin typeface="微软雅黑" pitchFamily="34" charset="-122"/>
                <a:ea typeface="微软雅黑" pitchFamily="34" charset="-122"/>
                <a:cs typeface="Times New Roman" pitchFamily="18" charset="0"/>
              </a:rPr>
              <a:t>国网公司项目</a:t>
            </a:r>
            <a:r>
              <a:rPr lang="zh-CN" altLang="en-US" sz="1400">
                <a:latin typeface="微软雅黑" pitchFamily="34" charset="-122"/>
                <a:ea typeface="微软雅黑" pitchFamily="34" charset="-122"/>
                <a:cs typeface="Times New Roman" pitchFamily="18" charset="0"/>
              </a:rPr>
              <a:t>光伏发电关键部件户外测试及系统评价技术实证性研究</a:t>
            </a:r>
          </a:p>
          <a:p>
            <a:r>
              <a:rPr lang="zh-CN" altLang="en-US" sz="1400" b="1">
                <a:latin typeface="微软雅黑" pitchFamily="34" charset="-122"/>
                <a:ea typeface="微软雅黑" pitchFamily="34" charset="-122"/>
                <a:cs typeface="Times New Roman" pitchFamily="18" charset="0"/>
              </a:rPr>
              <a:t>国网公司项目</a:t>
            </a:r>
            <a:r>
              <a:rPr lang="zh-CN" altLang="en-US" sz="1400">
                <a:latin typeface="微软雅黑" pitchFamily="34" charset="-122"/>
                <a:ea typeface="微软雅黑" pitchFamily="34" charset="-122"/>
                <a:cs typeface="Times New Roman" pitchFamily="18" charset="0"/>
              </a:rPr>
              <a:t>电压源型换流器群及其与电网间振荡的机理与抑制方法研究</a:t>
            </a:r>
          </a:p>
          <a:p>
            <a:r>
              <a:rPr lang="zh-CN" altLang="en-US" sz="1400" b="1">
                <a:latin typeface="微软雅黑" pitchFamily="34" charset="-122"/>
                <a:ea typeface="微软雅黑" pitchFamily="34" charset="-122"/>
                <a:cs typeface="Times New Roman" pitchFamily="18" charset="0"/>
              </a:rPr>
              <a:t>国网公司项目</a:t>
            </a:r>
            <a:r>
              <a:rPr lang="zh-CN" altLang="en-US" sz="1400">
                <a:latin typeface="微软雅黑" pitchFamily="34" charset="-122"/>
                <a:ea typeface="微软雅黑" pitchFamily="34" charset="-122"/>
                <a:cs typeface="Times New Roman" pitchFamily="18" charset="0"/>
              </a:rPr>
              <a:t>大功率并网变流器耐受冲击能力评估理论和方法研究</a:t>
            </a:r>
          </a:p>
        </p:txBody>
      </p:sp>
      <p:pic>
        <p:nvPicPr>
          <p:cNvPr id="64519" name="Picture 2"/>
          <p:cNvPicPr>
            <a:picLocks noChangeAspect="1" noChangeArrowheads="1"/>
          </p:cNvPicPr>
          <p:nvPr/>
        </p:nvPicPr>
        <p:blipFill>
          <a:blip r:embed="rId3" cstate="print"/>
          <a:srcRect/>
          <a:stretch>
            <a:fillRect/>
          </a:stretch>
        </p:blipFill>
        <p:spPr bwMode="auto">
          <a:xfrm>
            <a:off x="7000875" y="2357438"/>
            <a:ext cx="2071688" cy="1128712"/>
          </a:xfrm>
          <a:prstGeom prst="rect">
            <a:avLst/>
          </a:prstGeom>
          <a:noFill/>
          <a:ln w="9525">
            <a:noFill/>
            <a:miter lim="800000"/>
            <a:headEnd/>
            <a:tailEnd/>
          </a:ln>
        </p:spPr>
      </p:pic>
      <p:pic>
        <p:nvPicPr>
          <p:cNvPr id="64520" name="Picture 3"/>
          <p:cNvPicPr>
            <a:picLocks noChangeAspect="1" noChangeArrowheads="1"/>
          </p:cNvPicPr>
          <p:nvPr/>
        </p:nvPicPr>
        <p:blipFill>
          <a:blip r:embed="rId4" cstate="print"/>
          <a:srcRect/>
          <a:stretch>
            <a:fillRect/>
          </a:stretch>
        </p:blipFill>
        <p:spPr bwMode="auto">
          <a:xfrm>
            <a:off x="7019925" y="3629025"/>
            <a:ext cx="2052638" cy="1157288"/>
          </a:xfrm>
          <a:prstGeom prst="rect">
            <a:avLst/>
          </a:prstGeom>
          <a:noFill/>
          <a:ln w="9525">
            <a:noFill/>
            <a:miter lim="800000"/>
            <a:headEnd/>
            <a:tailEnd/>
          </a:ln>
        </p:spPr>
      </p:pic>
      <p:pic>
        <p:nvPicPr>
          <p:cNvPr id="64521" name="Picture 4"/>
          <p:cNvPicPr>
            <a:picLocks noChangeAspect="1" noChangeArrowheads="1"/>
          </p:cNvPicPr>
          <p:nvPr/>
        </p:nvPicPr>
        <p:blipFill>
          <a:blip r:embed="rId5" cstate="print"/>
          <a:srcRect/>
          <a:stretch>
            <a:fillRect/>
          </a:stretch>
        </p:blipFill>
        <p:spPr bwMode="auto">
          <a:xfrm>
            <a:off x="7000875" y="4914900"/>
            <a:ext cx="2071688" cy="1214438"/>
          </a:xfrm>
          <a:prstGeom prst="rect">
            <a:avLst/>
          </a:prstGeom>
          <a:noFill/>
          <a:ln w="9525">
            <a:noFill/>
            <a:miter lim="800000"/>
            <a:headEnd/>
            <a:tailEnd/>
          </a:ln>
        </p:spPr>
      </p:pic>
      <p:sp>
        <p:nvSpPr>
          <p:cNvPr id="64522" name="矩形 7"/>
          <p:cNvSpPr>
            <a:spLocks noChangeArrowheads="1"/>
          </p:cNvSpPr>
          <p:nvPr/>
        </p:nvSpPr>
        <p:spPr bwMode="auto">
          <a:xfrm>
            <a:off x="0" y="1143000"/>
            <a:ext cx="2643188" cy="369888"/>
          </a:xfrm>
          <a:prstGeom prst="rect">
            <a:avLst/>
          </a:prstGeom>
          <a:noFill/>
          <a:ln w="9525">
            <a:noFill/>
            <a:miter lim="800000"/>
            <a:headEnd/>
            <a:tailEnd/>
          </a:ln>
        </p:spPr>
        <p:txBody>
          <a:bodyPr>
            <a:spAutoFit/>
          </a:bodyPr>
          <a:lstStyle/>
          <a:p>
            <a:pPr>
              <a:buFont typeface="Wingdings" pitchFamily="2" charset="2"/>
              <a:buChar char="l"/>
            </a:pPr>
            <a:r>
              <a:rPr lang="en-US" altLang="zh-CN">
                <a:latin typeface="微软雅黑" pitchFamily="34" charset="-122"/>
                <a:ea typeface="微软雅黑" pitchFamily="34" charset="-122"/>
                <a:cs typeface="Times New Roman" pitchFamily="18" charset="0"/>
              </a:rPr>
              <a:t>  </a:t>
            </a:r>
            <a:r>
              <a:rPr lang="zh-CN" altLang="zh-CN">
                <a:latin typeface="微软雅黑" pitchFamily="34" charset="-122"/>
                <a:ea typeface="微软雅黑" pitchFamily="34" charset="-122"/>
                <a:cs typeface="Times New Roman" pitchFamily="18" charset="0"/>
              </a:rPr>
              <a:t>研究项目</a:t>
            </a:r>
          </a:p>
        </p:txBody>
      </p:sp>
      <p:sp>
        <p:nvSpPr>
          <p:cNvPr id="64523" name="矩形 8"/>
          <p:cNvSpPr>
            <a:spLocks noChangeArrowheads="1"/>
          </p:cNvSpPr>
          <p:nvPr/>
        </p:nvSpPr>
        <p:spPr bwMode="auto">
          <a:xfrm>
            <a:off x="285750" y="1558925"/>
            <a:ext cx="8643938" cy="584200"/>
          </a:xfrm>
          <a:prstGeom prst="rect">
            <a:avLst/>
          </a:prstGeom>
          <a:noFill/>
          <a:ln w="9525">
            <a:noFill/>
            <a:miter lim="800000"/>
            <a:headEnd/>
            <a:tailEnd/>
          </a:ln>
        </p:spPr>
        <p:txBody>
          <a:bodyPr>
            <a:spAutoFit/>
          </a:bodyPr>
          <a:lstStyle/>
          <a:p>
            <a:r>
              <a:rPr lang="zh-CN" altLang="zh-CN" sz="1600">
                <a:latin typeface="微软雅黑" pitchFamily="34" charset="-122"/>
                <a:ea typeface="微软雅黑" pitchFamily="34" charset="-122"/>
                <a:cs typeface="Times New Roman" pitchFamily="18" charset="0"/>
              </a:rPr>
              <a:t>近年来，中心先后牵头承担多项光伏发电领域重大科技项目，其中包括</a:t>
            </a:r>
            <a:r>
              <a:rPr lang="zh-CN" altLang="zh-CN" sz="1600" b="1">
                <a:latin typeface="微软雅黑" pitchFamily="34" charset="-122"/>
                <a:ea typeface="微软雅黑" pitchFamily="34" charset="-122"/>
                <a:cs typeface="Times New Roman" pitchFamily="18" charset="0"/>
              </a:rPr>
              <a:t>国家级项目</a:t>
            </a:r>
            <a:r>
              <a:rPr lang="en-US" altLang="zh-CN" sz="1600" b="1">
                <a:solidFill>
                  <a:srgbClr val="FF0000"/>
                </a:solidFill>
                <a:latin typeface="微软雅黑" pitchFamily="34" charset="-122"/>
                <a:ea typeface="微软雅黑" pitchFamily="34" charset="-122"/>
                <a:cs typeface="Times New Roman" pitchFamily="18" charset="0"/>
              </a:rPr>
              <a:t>6</a:t>
            </a:r>
            <a:r>
              <a:rPr lang="zh-CN" altLang="en-US" sz="1600" b="1">
                <a:solidFill>
                  <a:srgbClr val="FF0000"/>
                </a:solidFill>
                <a:latin typeface="微软雅黑" pitchFamily="34" charset="-122"/>
                <a:ea typeface="微软雅黑" pitchFamily="34" charset="-122"/>
                <a:cs typeface="Times New Roman" pitchFamily="18" charset="0"/>
              </a:rPr>
              <a:t>项</a:t>
            </a:r>
            <a:r>
              <a:rPr lang="zh-CN" altLang="en-US" sz="1600" b="1">
                <a:latin typeface="微软雅黑" pitchFamily="34" charset="-122"/>
                <a:ea typeface="微软雅黑" pitchFamily="34" charset="-122"/>
                <a:cs typeface="Times New Roman" pitchFamily="18" charset="0"/>
              </a:rPr>
              <a:t>，国网公司项目</a:t>
            </a:r>
            <a:r>
              <a:rPr lang="en-US" altLang="zh-CN" sz="1600" b="1">
                <a:solidFill>
                  <a:srgbClr val="FF0000"/>
                </a:solidFill>
                <a:latin typeface="微软雅黑" pitchFamily="34" charset="-122"/>
                <a:ea typeface="微软雅黑" pitchFamily="34" charset="-122"/>
                <a:cs typeface="Times New Roman" pitchFamily="18" charset="0"/>
              </a:rPr>
              <a:t>10</a:t>
            </a:r>
            <a:r>
              <a:rPr lang="zh-CN" altLang="en-US" sz="1600" b="1">
                <a:solidFill>
                  <a:srgbClr val="FF0000"/>
                </a:solidFill>
                <a:latin typeface="微软雅黑" pitchFamily="34" charset="-122"/>
                <a:ea typeface="微软雅黑" pitchFamily="34" charset="-122"/>
                <a:cs typeface="Times New Roman" pitchFamily="18" charset="0"/>
              </a:rPr>
              <a:t>项</a:t>
            </a:r>
            <a:r>
              <a:rPr lang="zh-CN" altLang="en-US" sz="1600" b="1">
                <a:latin typeface="微软雅黑" pitchFamily="34" charset="-122"/>
                <a:ea typeface="微软雅黑" pitchFamily="34" charset="-122"/>
                <a:cs typeface="Times New Roman" pitchFamily="18" charset="0"/>
              </a:rPr>
              <a:t>。</a:t>
            </a:r>
            <a:endParaRPr lang="zh-CN" altLang="en-US" sz="1600">
              <a:latin typeface="微软雅黑" pitchFamily="34" charset="-122"/>
              <a:ea typeface="微软雅黑" pitchFamily="34" charset="-122"/>
              <a:cs typeface="Times New Roman" pitchFamily="18" charset="0"/>
            </a:endParaRPr>
          </a:p>
        </p:txBody>
      </p:sp>
      <p:sp>
        <p:nvSpPr>
          <p:cNvPr id="64524" name="Rectangle 1"/>
          <p:cNvSpPr>
            <a:spLocks noChangeArrowheads="1"/>
          </p:cNvSpPr>
          <p:nvPr/>
        </p:nvSpPr>
        <p:spPr bwMode="auto">
          <a:xfrm>
            <a:off x="285750" y="2214563"/>
            <a:ext cx="5643563" cy="307975"/>
          </a:xfrm>
          <a:prstGeom prst="rect">
            <a:avLst/>
          </a:prstGeom>
          <a:noFill/>
          <a:ln w="9525">
            <a:noFill/>
            <a:miter lim="800000"/>
            <a:headEnd/>
            <a:tailEnd/>
          </a:ln>
        </p:spPr>
        <p:txBody>
          <a:bodyPr anchor="ctr">
            <a:spAutoFit/>
          </a:bodyPr>
          <a:lstStyle/>
          <a:p>
            <a:pPr>
              <a:buFont typeface="Wingdings" pitchFamily="2" charset="2"/>
              <a:buChar char="u"/>
            </a:pPr>
            <a:r>
              <a:rPr lang="zh-CN" altLang="en-US" sz="1400" b="1">
                <a:latin typeface="微软雅黑" pitchFamily="34" charset="-122"/>
                <a:ea typeface="微软雅黑" pitchFamily="34" charset="-122"/>
                <a:cs typeface="Times New Roman" pitchFamily="18" charset="0"/>
              </a:rPr>
              <a:t>国家级科技项目</a:t>
            </a:r>
            <a:r>
              <a:rPr lang="en-US" altLang="zh-CN" sz="1400" b="1">
                <a:latin typeface="微软雅黑" pitchFamily="34" charset="-122"/>
                <a:ea typeface="微软雅黑" pitchFamily="34" charset="-122"/>
                <a:cs typeface="Times New Roman" pitchFamily="18" charset="0"/>
              </a:rPr>
              <a:t>5</a:t>
            </a:r>
            <a:r>
              <a:rPr lang="zh-CN" altLang="en-US" sz="1400" b="1">
                <a:latin typeface="微软雅黑" pitchFamily="34" charset="-122"/>
                <a:ea typeface="微软雅黑" pitchFamily="34" charset="-122"/>
                <a:cs typeface="Times New Roman" pitchFamily="18" charset="0"/>
              </a:rPr>
              <a:t>项</a:t>
            </a:r>
            <a:endParaRPr lang="zh-CN" altLang="en-US" sz="1400">
              <a:latin typeface="微软雅黑" pitchFamily="34" charset="-122"/>
              <a:ea typeface="微软雅黑" pitchFamily="34" charset="-122"/>
              <a:cs typeface="Times New Roman" pitchFamily="18" charset="0"/>
            </a:endParaRPr>
          </a:p>
        </p:txBody>
      </p:sp>
      <p:sp>
        <p:nvSpPr>
          <p:cNvPr id="64525" name="Rectangle 1"/>
          <p:cNvSpPr>
            <a:spLocks noChangeArrowheads="1"/>
          </p:cNvSpPr>
          <p:nvPr/>
        </p:nvSpPr>
        <p:spPr bwMode="auto">
          <a:xfrm>
            <a:off x="428625" y="2557463"/>
            <a:ext cx="5715000" cy="1385887"/>
          </a:xfrm>
          <a:prstGeom prst="rect">
            <a:avLst/>
          </a:prstGeom>
          <a:noFill/>
          <a:ln w="9525">
            <a:noFill/>
            <a:miter lim="800000"/>
            <a:headEnd/>
            <a:tailEnd/>
          </a:ln>
        </p:spPr>
        <p:txBody>
          <a:bodyPr anchor="ctr">
            <a:spAutoFit/>
          </a:bodyPr>
          <a:lstStyle/>
          <a:p>
            <a:r>
              <a:rPr lang="zh-CN" altLang="en-US" sz="1400" b="1">
                <a:latin typeface="微软雅黑" pitchFamily="34" charset="-122"/>
                <a:ea typeface="微软雅黑" pitchFamily="34" charset="-122"/>
                <a:cs typeface="Times New Roman" pitchFamily="18" charset="0"/>
              </a:rPr>
              <a:t>国家</a:t>
            </a:r>
            <a:r>
              <a:rPr lang="en-US" altLang="zh-CN" sz="1400" b="1">
                <a:latin typeface="微软雅黑" pitchFamily="34" charset="-122"/>
                <a:ea typeface="微软雅黑" pitchFamily="34" charset="-122"/>
                <a:cs typeface="Times New Roman" pitchFamily="18" charset="0"/>
              </a:rPr>
              <a:t>863</a:t>
            </a:r>
            <a:r>
              <a:rPr lang="zh-CN" altLang="en-US" sz="1400" b="1">
                <a:latin typeface="微软雅黑" pitchFamily="34" charset="-122"/>
                <a:ea typeface="微软雅黑" pitchFamily="34" charset="-122"/>
                <a:cs typeface="Times New Roman" pitchFamily="18" charset="0"/>
              </a:rPr>
              <a:t>项目 </a:t>
            </a:r>
            <a:r>
              <a:rPr lang="zh-CN" altLang="en-US" sz="1400">
                <a:latin typeface="微软雅黑" pitchFamily="34" charset="-122"/>
                <a:ea typeface="微软雅黑" pitchFamily="34" charset="-122"/>
                <a:cs typeface="Times New Roman" pitchFamily="18" charset="0"/>
              </a:rPr>
              <a:t>户用光伏发电智能控制模块集成技术及示范</a:t>
            </a:r>
            <a:endParaRPr lang="en-US" altLang="zh-CN" sz="1400">
              <a:latin typeface="微软雅黑" pitchFamily="34" charset="-122"/>
              <a:ea typeface="微软雅黑" pitchFamily="34" charset="-122"/>
              <a:cs typeface="Times New Roman" pitchFamily="18" charset="0"/>
            </a:endParaRPr>
          </a:p>
          <a:p>
            <a:r>
              <a:rPr lang="zh-CN" altLang="en-US" sz="1400" b="1">
                <a:latin typeface="微软雅黑" pitchFamily="34" charset="-122"/>
                <a:ea typeface="微软雅黑" pitchFamily="34" charset="-122"/>
                <a:cs typeface="Times New Roman" pitchFamily="18" charset="0"/>
              </a:rPr>
              <a:t>国家科技支撑计划项目</a:t>
            </a:r>
            <a:r>
              <a:rPr lang="zh-CN" altLang="en-US" sz="1400">
                <a:latin typeface="微软雅黑" pitchFamily="34" charset="-122"/>
                <a:ea typeface="微软雅黑" pitchFamily="34" charset="-122"/>
                <a:cs typeface="Times New Roman" pitchFamily="18" charset="0"/>
              </a:rPr>
              <a:t> 风光储输示范工程关键技术研究</a:t>
            </a:r>
          </a:p>
          <a:p>
            <a:r>
              <a:rPr lang="zh-CN" altLang="en-US" sz="1400" b="1">
                <a:latin typeface="微软雅黑" pitchFamily="34" charset="-122"/>
                <a:ea typeface="微软雅黑" pitchFamily="34" charset="-122"/>
                <a:cs typeface="Times New Roman" pitchFamily="18" charset="0"/>
              </a:rPr>
              <a:t>国家科技支撑计划项目</a:t>
            </a:r>
            <a:r>
              <a:rPr lang="zh-CN" altLang="en-US" sz="1400">
                <a:latin typeface="微软雅黑" pitchFamily="34" charset="-122"/>
                <a:ea typeface="微软雅黑" pitchFamily="34" charset="-122"/>
                <a:cs typeface="Times New Roman" pitchFamily="18" charset="0"/>
              </a:rPr>
              <a:t> 太阳能光伏系统户外试验场技术研究与示范</a:t>
            </a:r>
          </a:p>
          <a:p>
            <a:r>
              <a:rPr lang="zh-CN" altLang="en-US" sz="1400" b="1">
                <a:latin typeface="微软雅黑" pitchFamily="34" charset="-122"/>
                <a:ea typeface="微软雅黑" pitchFamily="34" charset="-122"/>
                <a:cs typeface="Times New Roman" pitchFamily="18" charset="0"/>
              </a:rPr>
              <a:t>国家质检总局项目</a:t>
            </a:r>
            <a:r>
              <a:rPr lang="zh-CN" altLang="en-US" sz="1400">
                <a:latin typeface="微软雅黑" pitchFamily="34" charset="-122"/>
                <a:ea typeface="微软雅黑" pitchFamily="34" charset="-122"/>
                <a:cs typeface="Times New Roman" pitchFamily="18" charset="0"/>
              </a:rPr>
              <a:t>光伏并网发电关键技术标准研究</a:t>
            </a:r>
          </a:p>
          <a:p>
            <a:r>
              <a:rPr lang="zh-CN" altLang="en-US" sz="1400" b="1">
                <a:latin typeface="微软雅黑" pitchFamily="34" charset="-122"/>
                <a:ea typeface="微软雅黑" pitchFamily="34" charset="-122"/>
                <a:cs typeface="Times New Roman" pitchFamily="18" charset="0"/>
              </a:rPr>
              <a:t>国家能源局项目</a:t>
            </a:r>
            <a:r>
              <a:rPr lang="zh-CN" altLang="en-US" sz="1400">
                <a:latin typeface="微软雅黑" pitchFamily="34" charset="-122"/>
                <a:ea typeface="微软雅黑" pitchFamily="34" charset="-122"/>
                <a:cs typeface="Times New Roman" pitchFamily="18" charset="0"/>
              </a:rPr>
              <a:t>国家能源太阳能发电研发（实验）中心能力提升</a:t>
            </a:r>
          </a:p>
          <a:p>
            <a:r>
              <a:rPr lang="zh-CN" altLang="en-US" sz="1400" b="1">
                <a:latin typeface="微软雅黑" pitchFamily="34" charset="-122"/>
                <a:ea typeface="微软雅黑" pitchFamily="34" charset="-122"/>
                <a:cs typeface="Times New Roman" pitchFamily="18" charset="0"/>
              </a:rPr>
              <a:t>国家能源局项目</a:t>
            </a:r>
            <a:r>
              <a:rPr lang="zh-CN" altLang="en-US" sz="1400">
                <a:latin typeface="微软雅黑" pitchFamily="34" charset="-122"/>
                <a:ea typeface="微软雅黑" pitchFamily="34" charset="-122"/>
                <a:cs typeface="Times New Roman" pitchFamily="18" charset="0"/>
              </a:rPr>
              <a:t>基于分层储能的主动配电网关键技术及应用示范</a:t>
            </a:r>
          </a:p>
        </p:txBody>
      </p:sp>
      <p:sp>
        <p:nvSpPr>
          <p:cNvPr id="13" name="圆角矩形 12"/>
          <p:cNvSpPr/>
          <p:nvPr/>
        </p:nvSpPr>
        <p:spPr>
          <a:xfrm>
            <a:off x="285750" y="4005263"/>
            <a:ext cx="2286000" cy="4286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buFont typeface="Arial" pitchFamily="34" charset="0"/>
              <a:buNone/>
              <a:defRPr/>
            </a:pPr>
            <a:endParaRPr lang="zh-CN" altLang="en-US"/>
          </a:p>
        </p:txBody>
      </p:sp>
      <p:sp>
        <p:nvSpPr>
          <p:cNvPr id="64527" name="Rectangle 1"/>
          <p:cNvSpPr>
            <a:spLocks noChangeArrowheads="1"/>
          </p:cNvSpPr>
          <p:nvPr/>
        </p:nvSpPr>
        <p:spPr bwMode="auto">
          <a:xfrm>
            <a:off x="285750" y="4076700"/>
            <a:ext cx="2857500" cy="307975"/>
          </a:xfrm>
          <a:prstGeom prst="rect">
            <a:avLst/>
          </a:prstGeom>
          <a:noFill/>
          <a:ln w="9525">
            <a:noFill/>
            <a:miter lim="800000"/>
            <a:headEnd/>
            <a:tailEnd/>
          </a:ln>
        </p:spPr>
        <p:txBody>
          <a:bodyPr anchor="ctr">
            <a:spAutoFit/>
          </a:bodyPr>
          <a:lstStyle/>
          <a:p>
            <a:pPr>
              <a:buFont typeface="Wingdings" pitchFamily="2" charset="2"/>
              <a:buChar char="u"/>
            </a:pPr>
            <a:r>
              <a:rPr lang="zh-CN" altLang="en-US" sz="1400" b="1">
                <a:latin typeface="微软雅黑" pitchFamily="34" charset="-122"/>
                <a:ea typeface="微软雅黑" pitchFamily="34" charset="-122"/>
                <a:cs typeface="Times New Roman" pitchFamily="18" charset="0"/>
              </a:rPr>
              <a:t>国网公司科技项目</a:t>
            </a:r>
            <a:r>
              <a:rPr lang="en-US" altLang="zh-CN" sz="1400" b="1">
                <a:latin typeface="微软雅黑" pitchFamily="34" charset="-122"/>
                <a:ea typeface="微软雅黑" pitchFamily="34" charset="-122"/>
                <a:cs typeface="Times New Roman" pitchFamily="18" charset="0"/>
              </a:rPr>
              <a:t>10</a:t>
            </a:r>
            <a:r>
              <a:rPr lang="zh-CN" altLang="en-US" sz="1400" b="1">
                <a:latin typeface="微软雅黑" pitchFamily="34" charset="-122"/>
                <a:ea typeface="微软雅黑" pitchFamily="34" charset="-122"/>
                <a:cs typeface="Times New Roman" pitchFamily="18" charset="0"/>
              </a:rPr>
              <a:t>项</a:t>
            </a:r>
            <a:endParaRPr lang="zh-CN" altLang="en-US" sz="1400">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pic>
        <p:nvPicPr>
          <p:cNvPr id="65539" name="Picture 2"/>
          <p:cNvPicPr>
            <a:picLocks noChangeAspect="1" noChangeArrowheads="1"/>
          </p:cNvPicPr>
          <p:nvPr/>
        </p:nvPicPr>
        <p:blipFill>
          <a:blip r:embed="rId3" cstate="print"/>
          <a:srcRect/>
          <a:stretch>
            <a:fillRect/>
          </a:stretch>
        </p:blipFill>
        <p:spPr bwMode="auto">
          <a:xfrm>
            <a:off x="6765925" y="1409700"/>
            <a:ext cx="1949450" cy="1304925"/>
          </a:xfrm>
          <a:prstGeom prst="rect">
            <a:avLst/>
          </a:prstGeom>
          <a:noFill/>
          <a:ln w="9525">
            <a:noFill/>
            <a:miter lim="800000"/>
            <a:headEnd/>
            <a:tailEnd/>
          </a:ln>
        </p:spPr>
      </p:pic>
      <p:sp>
        <p:nvSpPr>
          <p:cNvPr id="65540" name="矩形 6"/>
          <p:cNvSpPr>
            <a:spLocks noChangeArrowheads="1"/>
          </p:cNvSpPr>
          <p:nvPr/>
        </p:nvSpPr>
        <p:spPr bwMode="auto">
          <a:xfrm>
            <a:off x="0" y="1143000"/>
            <a:ext cx="3929063" cy="369888"/>
          </a:xfrm>
          <a:prstGeom prst="rect">
            <a:avLst/>
          </a:prstGeom>
          <a:noFill/>
          <a:ln w="9525">
            <a:noFill/>
            <a:miter lim="800000"/>
            <a:headEnd/>
            <a:tailEnd/>
          </a:ln>
        </p:spPr>
        <p:txBody>
          <a:bodyPr>
            <a:spAutoFit/>
          </a:bodyPr>
          <a:lstStyle/>
          <a:p>
            <a:pPr>
              <a:buFont typeface="Wingdings" pitchFamily="2" charset="2"/>
              <a:buChar char="l"/>
            </a:pPr>
            <a:r>
              <a:rPr lang="en-US" altLang="zh-CN">
                <a:latin typeface="微软雅黑" pitchFamily="34" charset="-122"/>
                <a:ea typeface="微软雅黑" pitchFamily="34" charset="-122"/>
                <a:cs typeface="Times New Roman" pitchFamily="18" charset="0"/>
              </a:rPr>
              <a:t>  </a:t>
            </a:r>
            <a:r>
              <a:rPr lang="zh-CN" altLang="zh-CN">
                <a:latin typeface="微软雅黑" pitchFamily="34" charset="-122"/>
                <a:ea typeface="微软雅黑" pitchFamily="34" charset="-122"/>
                <a:cs typeface="Times New Roman" pitchFamily="18" charset="0"/>
              </a:rPr>
              <a:t>标准制订</a:t>
            </a:r>
          </a:p>
        </p:txBody>
      </p:sp>
      <p:sp>
        <p:nvSpPr>
          <p:cNvPr id="65541" name="矩形 7"/>
          <p:cNvSpPr>
            <a:spLocks noChangeArrowheads="1"/>
          </p:cNvSpPr>
          <p:nvPr/>
        </p:nvSpPr>
        <p:spPr bwMode="auto">
          <a:xfrm>
            <a:off x="285750" y="1636713"/>
            <a:ext cx="6286500" cy="1077912"/>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cs typeface="Times New Roman" pitchFamily="18" charset="0"/>
              </a:rPr>
              <a:t>      </a:t>
            </a:r>
            <a:r>
              <a:rPr lang="zh-CN" altLang="zh-CN" sz="1600">
                <a:latin typeface="微软雅黑" pitchFamily="34" charset="-122"/>
                <a:ea typeface="微软雅黑" pitchFamily="34" charset="-122"/>
                <a:cs typeface="Times New Roman" pitchFamily="18" charset="0"/>
              </a:rPr>
              <a:t>中心目前承担</a:t>
            </a:r>
            <a:r>
              <a:rPr lang="en-US" altLang="zh-CN" sz="1600">
                <a:latin typeface="微软雅黑" pitchFamily="34" charset="-122"/>
                <a:ea typeface="微软雅黑" pitchFamily="34" charset="-122"/>
                <a:cs typeface="Times New Roman" pitchFamily="18" charset="0"/>
              </a:rPr>
              <a:t>IEC</a:t>
            </a:r>
            <a:r>
              <a:rPr lang="zh-CN" altLang="en-US" sz="1600">
                <a:latin typeface="微软雅黑" pitchFamily="34" charset="-122"/>
                <a:ea typeface="微软雅黑" pitchFamily="34" charset="-122"/>
                <a:cs typeface="Times New Roman" pitchFamily="18" charset="0"/>
              </a:rPr>
              <a:t>国际标准</a:t>
            </a:r>
            <a:r>
              <a:rPr lang="en-US" altLang="zh-CN" sz="1600" b="1">
                <a:solidFill>
                  <a:srgbClr val="FF0000"/>
                </a:solidFill>
                <a:latin typeface="微软雅黑" pitchFamily="34" charset="-122"/>
                <a:ea typeface="微软雅黑" pitchFamily="34" charset="-122"/>
                <a:cs typeface="Times New Roman" pitchFamily="18" charset="0"/>
              </a:rPr>
              <a:t>10</a:t>
            </a:r>
            <a:r>
              <a:rPr lang="zh-CN" altLang="en-US" sz="1600">
                <a:latin typeface="微软雅黑" pitchFamily="34" charset="-122"/>
                <a:ea typeface="微软雅黑" pitchFamily="34" charset="-122"/>
                <a:cs typeface="Times New Roman" pitchFamily="18" charset="0"/>
              </a:rPr>
              <a:t>项、国家标准</a:t>
            </a:r>
            <a:r>
              <a:rPr lang="en-US" altLang="zh-CN" sz="1600" b="1">
                <a:solidFill>
                  <a:srgbClr val="FF0000"/>
                </a:solidFill>
                <a:latin typeface="微软雅黑" pitchFamily="34" charset="-122"/>
                <a:ea typeface="微软雅黑" pitchFamily="34" charset="-122"/>
                <a:cs typeface="Times New Roman" pitchFamily="18" charset="0"/>
              </a:rPr>
              <a:t>18</a:t>
            </a:r>
            <a:r>
              <a:rPr lang="zh-CN" altLang="en-US" sz="1600">
                <a:latin typeface="微软雅黑" pitchFamily="34" charset="-122"/>
                <a:ea typeface="微软雅黑" pitchFamily="34" charset="-122"/>
                <a:cs typeface="Times New Roman" pitchFamily="18" charset="0"/>
              </a:rPr>
              <a:t>项、行业标准</a:t>
            </a:r>
            <a:r>
              <a:rPr lang="en-US" altLang="zh-CN" sz="1600" b="1">
                <a:solidFill>
                  <a:srgbClr val="FF0000"/>
                </a:solidFill>
                <a:latin typeface="微软雅黑" pitchFamily="34" charset="-122"/>
                <a:ea typeface="微软雅黑" pitchFamily="34" charset="-122"/>
                <a:cs typeface="Times New Roman" pitchFamily="18" charset="0"/>
              </a:rPr>
              <a:t>14</a:t>
            </a:r>
            <a:r>
              <a:rPr lang="zh-CN" altLang="en-US" sz="1600">
                <a:latin typeface="微软雅黑" pitchFamily="34" charset="-122"/>
                <a:ea typeface="微软雅黑" pitchFamily="34" charset="-122"/>
                <a:cs typeface="Times New Roman" pitchFamily="18" charset="0"/>
              </a:rPr>
              <a:t>项、国家电网公司企业标准</a:t>
            </a:r>
            <a:r>
              <a:rPr lang="en-US" altLang="zh-CN" sz="1600" b="1">
                <a:solidFill>
                  <a:srgbClr val="FF0000"/>
                </a:solidFill>
                <a:latin typeface="微软雅黑" pitchFamily="34" charset="-122"/>
                <a:ea typeface="微软雅黑" pitchFamily="34" charset="-122"/>
                <a:cs typeface="Times New Roman" pitchFamily="18" charset="0"/>
              </a:rPr>
              <a:t>5</a:t>
            </a:r>
            <a:r>
              <a:rPr lang="zh-CN" altLang="en-US" sz="1600">
                <a:latin typeface="微软雅黑" pitchFamily="34" charset="-122"/>
                <a:ea typeface="微软雅黑" pitchFamily="34" charset="-122"/>
                <a:cs typeface="Times New Roman" pitchFamily="18" charset="0"/>
              </a:rPr>
              <a:t>项，其中牵头编制并颁布执行国际标准</a:t>
            </a:r>
            <a:r>
              <a:rPr lang="en-US" altLang="zh-CN" sz="1600">
                <a:latin typeface="微软雅黑" pitchFamily="34" charset="-122"/>
                <a:ea typeface="微软雅黑" pitchFamily="34" charset="-122"/>
                <a:cs typeface="Times New Roman" pitchFamily="18" charset="0"/>
              </a:rPr>
              <a:t>1</a:t>
            </a:r>
            <a:r>
              <a:rPr lang="zh-CN" altLang="en-US" sz="1600">
                <a:latin typeface="微软雅黑" pitchFamily="34" charset="-122"/>
                <a:ea typeface="微软雅黑" pitchFamily="34" charset="-122"/>
                <a:cs typeface="Times New Roman" pitchFamily="18" charset="0"/>
              </a:rPr>
              <a:t>项、国家标准</a:t>
            </a:r>
            <a:r>
              <a:rPr lang="en-US" altLang="zh-CN" sz="1600">
                <a:latin typeface="微软雅黑" pitchFamily="34" charset="-122"/>
                <a:ea typeface="微软雅黑" pitchFamily="34" charset="-122"/>
                <a:cs typeface="Times New Roman" pitchFamily="18" charset="0"/>
              </a:rPr>
              <a:t>10</a:t>
            </a:r>
            <a:r>
              <a:rPr lang="zh-CN" altLang="en-US" sz="1600">
                <a:latin typeface="微软雅黑" pitchFamily="34" charset="-122"/>
                <a:ea typeface="微软雅黑" pitchFamily="34" charset="-122"/>
                <a:cs typeface="Times New Roman" pitchFamily="18" charset="0"/>
              </a:rPr>
              <a:t>项、行业标准</a:t>
            </a:r>
            <a:r>
              <a:rPr lang="en-US" altLang="zh-CN" sz="1600">
                <a:latin typeface="微软雅黑" pitchFamily="34" charset="-122"/>
                <a:ea typeface="微软雅黑" pitchFamily="34" charset="-122"/>
                <a:cs typeface="Times New Roman" pitchFamily="18" charset="0"/>
              </a:rPr>
              <a:t>11</a:t>
            </a:r>
            <a:r>
              <a:rPr lang="zh-CN" altLang="en-US" sz="1600">
                <a:latin typeface="微软雅黑" pitchFamily="34" charset="-122"/>
                <a:ea typeface="微软雅黑" pitchFamily="34" charset="-122"/>
                <a:cs typeface="Times New Roman" pitchFamily="18" charset="0"/>
              </a:rPr>
              <a:t>项、国家电网公司企业标准</a:t>
            </a:r>
            <a:r>
              <a:rPr lang="en-US" altLang="zh-CN" sz="1600">
                <a:latin typeface="微软雅黑" pitchFamily="34" charset="-122"/>
                <a:ea typeface="微软雅黑" pitchFamily="34" charset="-122"/>
                <a:cs typeface="Times New Roman" pitchFamily="18" charset="0"/>
              </a:rPr>
              <a:t>5</a:t>
            </a:r>
            <a:r>
              <a:rPr lang="zh-CN" altLang="en-US" sz="1600">
                <a:latin typeface="微软雅黑" pitchFamily="34" charset="-122"/>
                <a:ea typeface="微软雅黑" pitchFamily="34" charset="-122"/>
                <a:cs typeface="Times New Roman" pitchFamily="18" charset="0"/>
              </a:rPr>
              <a:t>项。先后荣获中国电力创新奖</a:t>
            </a:r>
            <a:r>
              <a:rPr lang="en-US" altLang="zh-CN" sz="1600" b="1">
                <a:solidFill>
                  <a:srgbClr val="FF0000"/>
                </a:solidFill>
                <a:latin typeface="微软雅黑" pitchFamily="34" charset="-122"/>
                <a:ea typeface="微软雅黑" pitchFamily="34" charset="-122"/>
                <a:cs typeface="Times New Roman" pitchFamily="18" charset="0"/>
              </a:rPr>
              <a:t>1</a:t>
            </a:r>
            <a:r>
              <a:rPr lang="zh-CN" altLang="en-US" sz="1600">
                <a:latin typeface="微软雅黑" pitchFamily="34" charset="-122"/>
                <a:ea typeface="微软雅黑" pitchFamily="34" charset="-122"/>
                <a:cs typeface="Times New Roman" pitchFamily="18" charset="0"/>
              </a:rPr>
              <a:t>项、中国电力科学研究院标准创新奖</a:t>
            </a:r>
            <a:r>
              <a:rPr lang="en-US" altLang="zh-CN" sz="1600" b="1">
                <a:solidFill>
                  <a:srgbClr val="FF0000"/>
                </a:solidFill>
                <a:latin typeface="微软雅黑" pitchFamily="34" charset="-122"/>
                <a:ea typeface="微软雅黑" pitchFamily="34" charset="-122"/>
                <a:cs typeface="Times New Roman" pitchFamily="18" charset="0"/>
              </a:rPr>
              <a:t>4</a:t>
            </a:r>
            <a:r>
              <a:rPr lang="zh-CN" altLang="en-US" sz="1600">
                <a:latin typeface="微软雅黑" pitchFamily="34" charset="-122"/>
                <a:ea typeface="微软雅黑" pitchFamily="34" charset="-122"/>
                <a:cs typeface="Times New Roman" pitchFamily="18" charset="0"/>
              </a:rPr>
              <a:t>项。</a:t>
            </a:r>
          </a:p>
        </p:txBody>
      </p:sp>
      <p:graphicFrame>
        <p:nvGraphicFramePr>
          <p:cNvPr id="9" name="表格 8"/>
          <p:cNvGraphicFramePr>
            <a:graphicFrameLocks noGrp="1"/>
          </p:cNvGraphicFramePr>
          <p:nvPr/>
        </p:nvGraphicFramePr>
        <p:xfrm>
          <a:off x="142875" y="2955925"/>
          <a:ext cx="8643938" cy="3688064"/>
        </p:xfrm>
        <a:graphic>
          <a:graphicData uri="http://schemas.openxmlformats.org/drawingml/2006/table">
            <a:tbl>
              <a:tblPr/>
              <a:tblGrid>
                <a:gridCol w="571500"/>
                <a:gridCol w="8072438"/>
              </a:tblGrid>
              <a:tr h="19200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国际标准</a:t>
                      </a:r>
                      <a:endParaRPr kumimoji="0" lang="zh-CN" altLang="en-US"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6" marB="45716" anchor="ctr" horzOverflow="overflow">
                    <a:lnL w="12700" cap="flat" cmpd="sng" algn="ctr">
                      <a:solidFill>
                        <a:srgbClr val="4597A0"/>
                      </a:solidFill>
                      <a:prstDash val="solid"/>
                      <a:round/>
                      <a:headEnd type="none" w="med" len="med"/>
                      <a:tailEnd type="none" w="med" len="med"/>
                    </a:lnL>
                    <a:lnR w="12700" cap="flat" cmpd="sng" algn="ctr">
                      <a:solidFill>
                        <a:srgbClr val="4597A0"/>
                      </a:solidFill>
                      <a:prstDash val="solid"/>
                      <a:round/>
                      <a:headEnd type="none" w="med" len="med"/>
                      <a:tailEnd type="none" w="med" len="med"/>
                    </a:lnR>
                    <a:lnT w="12700" cap="flat" cmpd="sng" algn="ctr">
                      <a:solidFill>
                        <a:srgbClr val="4597A0"/>
                      </a:solidFill>
                      <a:prstDash val="solid"/>
                      <a:round/>
                      <a:headEnd type="none" w="med" len="med"/>
                      <a:tailEnd type="none" w="med" len="med"/>
                    </a:lnT>
                    <a:lnB w="12700" cap="flat" cmpd="sng" algn="ctr">
                      <a:solidFill>
                        <a:srgbClr val="4597A0"/>
                      </a:solidFill>
                      <a:prstDash val="solid"/>
                      <a:round/>
                      <a:headEnd type="none" w="med" len="med"/>
                      <a:tailEnd type="none" w="med" len="med"/>
                    </a:lnB>
                    <a:lnTlToBr>
                      <a:noFill/>
                    </a:lnTlToBr>
                    <a:lnBlToTr>
                      <a:noFill/>
                    </a:lnBlToTr>
                    <a:solidFill>
                      <a:srgbClr val="8AC6CD"/>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IEC TS 62910 Test procedure of Low Voltage Ride-Through (LVRT) measurement for utility-interconnected photovoltaic inverter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IEC 61724 Ed. 2.0 Photovoltaic system performance monitoring - Guidelines for measurement, data exchange and analysis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IEC 62116 Ed. 2.0 Test procedure of islanding prevention measures for utility-interconnected photovoltaic inverters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IEC 62891 Ed. 1.0 Indoor testing, characterization and evaluation of the efficiency of photovoltaic grid-connected inverters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IEC62446 Grid Connected PV Systems – Minimum Requirements for System Documentation,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Commissioning Tests, and Inspection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IEC61727 Photovoltaic (PV) Systems – Characteristics of the Utility Interface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IEC61829 Crystalline Silicon Photovoltaic (PV) Array – On-site Measurement of I-V Characteristics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IEC TS 62548 Ed.1: Design requirements for photovoltaic (PV) arrays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IEC TS 62738 Ed. 1.0 Design guidelines and recommendations for photovoltaic power plants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IEC 62894 Ed. 1.0 Data sheet and name plate for photovoltaic inverters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marT="45716" marB="45716" horzOverflow="overflow">
                    <a:lnL w="12700" cap="flat" cmpd="sng" algn="ctr">
                      <a:solidFill>
                        <a:srgbClr val="4597A0"/>
                      </a:solidFill>
                      <a:prstDash val="solid"/>
                      <a:round/>
                      <a:headEnd type="none" w="med" len="med"/>
                      <a:tailEnd type="none" w="med" len="med"/>
                    </a:lnL>
                    <a:lnR w="12700" cap="flat" cmpd="sng" algn="ctr">
                      <a:solidFill>
                        <a:srgbClr val="4597A0"/>
                      </a:solidFill>
                      <a:prstDash val="solid"/>
                      <a:round/>
                      <a:headEnd type="none" w="med" len="med"/>
                      <a:tailEnd type="none" w="med" len="med"/>
                    </a:lnR>
                    <a:lnT w="12700" cap="flat" cmpd="sng" algn="ctr">
                      <a:solidFill>
                        <a:srgbClr val="4597A0"/>
                      </a:solidFill>
                      <a:prstDash val="solid"/>
                      <a:round/>
                      <a:headEnd type="none" w="med" len="med"/>
                      <a:tailEnd type="none" w="med" len="med"/>
                    </a:lnT>
                    <a:lnB w="12700" cap="flat" cmpd="sng" algn="ctr">
                      <a:solidFill>
                        <a:srgbClr val="4597A0"/>
                      </a:solidFill>
                      <a:prstDash val="solid"/>
                      <a:round/>
                      <a:headEnd type="none" w="med" len="med"/>
                      <a:tailEnd type="none" w="med" len="med"/>
                    </a:lnB>
                    <a:lnTlToBr>
                      <a:noFill/>
                    </a:lnTlToBr>
                    <a:lnBlToTr>
                      <a:noFill/>
                    </a:lnBlToTr>
                    <a:solidFill>
                      <a:srgbClr val="F3F9FA"/>
                    </a:solidFill>
                  </a:tcPr>
                </a:tc>
              </a:tr>
              <a:tr h="176768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国家标准</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（中心牵头承担）</a:t>
                      </a:r>
                    </a:p>
                  </a:txBody>
                  <a:tcPr marT="45716" marB="45716" anchor="ctr" horzOverflow="overflow">
                    <a:lnL w="12700" cap="flat" cmpd="sng" algn="ctr">
                      <a:solidFill>
                        <a:srgbClr val="4597A0"/>
                      </a:solidFill>
                      <a:prstDash val="solid"/>
                      <a:round/>
                      <a:headEnd type="none" w="med" len="med"/>
                      <a:tailEnd type="none" w="med" len="med"/>
                    </a:lnL>
                    <a:lnR w="12700" cap="flat" cmpd="sng" algn="ctr">
                      <a:solidFill>
                        <a:srgbClr val="4597A0"/>
                      </a:solidFill>
                      <a:prstDash val="solid"/>
                      <a:round/>
                      <a:headEnd type="none" w="med" len="med"/>
                      <a:tailEnd type="none" w="med" len="med"/>
                    </a:lnR>
                    <a:lnT w="12700" cap="flat" cmpd="sng" algn="ctr">
                      <a:solidFill>
                        <a:srgbClr val="4597A0"/>
                      </a:solidFill>
                      <a:prstDash val="solid"/>
                      <a:round/>
                      <a:headEnd type="none" w="med" len="med"/>
                      <a:tailEnd type="none" w="med" len="med"/>
                    </a:lnT>
                    <a:lnB w="12700" cap="flat" cmpd="sng" algn="ctr">
                      <a:solidFill>
                        <a:srgbClr val="4597A0"/>
                      </a:solidFill>
                      <a:prstDash val="solid"/>
                      <a:round/>
                      <a:headEnd type="none" w="med" len="med"/>
                      <a:tailEnd type="none" w="med" len="med"/>
                    </a:lnB>
                    <a:lnTlToBr>
                      <a:noFill/>
                    </a:lnTlToBr>
                    <a:lnBlToTr>
                      <a:noFill/>
                    </a:lnBlToTr>
                    <a:solidFill>
                      <a:srgbClr val="8AC6CD"/>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GB/T 19964-2012</a:t>
                      </a:r>
                      <a:r>
                        <a:rPr kumimoji="0" lang="zh-CN" altLang="en-US"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光伏发电站接入电力系统技术规定</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GB/T 29319-2012</a:t>
                      </a:r>
                      <a:r>
                        <a:rPr kumimoji="0" lang="zh-CN" altLang="en-US"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光伏发电系统接入配电网技术规定</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GB/T 31365-2015</a:t>
                      </a:r>
                      <a:r>
                        <a:rPr kumimoji="0" lang="zh-CN" altLang="en-US"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光伏发电站接入电网检测规程</a:t>
                      </a:r>
                      <a:endParaRPr kumimoji="0" lang="zh-CN" altLang="en-US"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GB/T 30152-2013</a:t>
                      </a:r>
                      <a:r>
                        <a:rPr kumimoji="0" lang="zh-CN" altLang="en-US"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光伏发电系统接入配电网检测规程</a:t>
                      </a:r>
                      <a:endParaRPr kumimoji="0" lang="zh-CN" altLang="en-US"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GB/T 29321-2012</a:t>
                      </a:r>
                      <a:r>
                        <a:rPr kumimoji="0" lang="zh-CN" altLang="en-US"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光伏发电站无功补偿技术规范</a:t>
                      </a:r>
                      <a:endParaRPr kumimoji="0" lang="zh-CN" altLang="en-US"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GB/T 29320-2013</a:t>
                      </a:r>
                      <a:r>
                        <a:rPr kumimoji="0" lang="zh-CN" altLang="en-US"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光伏电站太阳跟踪系统技术要求</a:t>
                      </a:r>
                      <a:endParaRPr kumimoji="0" lang="zh-CN" altLang="en-US"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GB/T 30153-2013</a:t>
                      </a:r>
                      <a:r>
                        <a:rPr kumimoji="0" lang="zh-CN" altLang="en-US"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光伏发电站太阳能资源实时监控技术</a:t>
                      </a:r>
                      <a:endParaRPr kumimoji="0" lang="zh-CN" altLang="en-US"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GB/T 31366-2015</a:t>
                      </a:r>
                      <a:r>
                        <a:rPr kumimoji="0" lang="zh-CN" altLang="en-US"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光伏发电站监控系统技术要求</a:t>
                      </a:r>
                      <a:endParaRPr kumimoji="0" lang="zh-CN" altLang="en-US"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GB/T 50865-2013</a:t>
                      </a:r>
                      <a:r>
                        <a:rPr kumimoji="0" lang="zh-CN" altLang="en-US"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光伏发电接入配电网设计规范</a:t>
                      </a:r>
                      <a:endParaRPr kumimoji="0" lang="zh-CN" altLang="en-US"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GB/T 50866-2013</a:t>
                      </a:r>
                      <a:r>
                        <a:rPr kumimoji="0" lang="zh-CN" altLang="en-US" sz="1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光伏发电站接入电力系统设计规范</a:t>
                      </a:r>
                      <a:endParaRPr kumimoji="0" lang="zh-CN" altLang="en-US"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marT="45716" marB="45716" horzOverflow="overflow">
                    <a:lnL w="12700" cap="flat" cmpd="sng" algn="ctr">
                      <a:solidFill>
                        <a:srgbClr val="4597A0"/>
                      </a:solidFill>
                      <a:prstDash val="solid"/>
                      <a:round/>
                      <a:headEnd type="none" w="med" len="med"/>
                      <a:tailEnd type="none" w="med" len="med"/>
                    </a:lnL>
                    <a:lnR w="12700" cap="flat" cmpd="sng" algn="ctr">
                      <a:solidFill>
                        <a:srgbClr val="4597A0"/>
                      </a:solidFill>
                      <a:prstDash val="solid"/>
                      <a:round/>
                      <a:headEnd type="none" w="med" len="med"/>
                      <a:tailEnd type="none" w="med" len="med"/>
                    </a:lnR>
                    <a:lnT w="12700" cap="flat" cmpd="sng" algn="ctr">
                      <a:solidFill>
                        <a:srgbClr val="4597A0"/>
                      </a:solidFill>
                      <a:prstDash val="solid"/>
                      <a:round/>
                      <a:headEnd type="none" w="med" len="med"/>
                      <a:tailEnd type="none" w="med" len="med"/>
                    </a:lnT>
                    <a:lnB w="12700" cap="flat" cmpd="sng" algn="ctr">
                      <a:solidFill>
                        <a:srgbClr val="4597A0"/>
                      </a:solidFill>
                      <a:prstDash val="solid"/>
                      <a:round/>
                      <a:headEnd type="none" w="med" len="med"/>
                      <a:tailEnd type="none" w="med" len="med"/>
                    </a:lnB>
                    <a:lnTlToBr>
                      <a:noFill/>
                    </a:lnTlToBr>
                    <a:lnBlToTr>
                      <a:noFill/>
                    </a:lnBlToTr>
                    <a:solidFill>
                      <a:srgbClr val="F3F9FA"/>
                    </a:solidFill>
                  </a:tcPr>
                </a:tc>
              </a:tr>
            </a:tbl>
          </a:graphicData>
        </a:graphic>
      </p:graphicFrame>
      <p:pic>
        <p:nvPicPr>
          <p:cNvPr id="65553" name="Picture 3"/>
          <p:cNvPicPr>
            <a:picLocks noChangeAspect="1" noChangeArrowheads="1"/>
          </p:cNvPicPr>
          <p:nvPr/>
        </p:nvPicPr>
        <p:blipFill>
          <a:blip r:embed="rId4" cstate="print"/>
          <a:srcRect/>
          <a:stretch>
            <a:fillRect/>
          </a:stretch>
        </p:blipFill>
        <p:spPr bwMode="auto">
          <a:xfrm>
            <a:off x="7500938" y="3643313"/>
            <a:ext cx="1157287" cy="1630362"/>
          </a:xfrm>
          <a:prstGeom prst="rect">
            <a:avLst/>
          </a:prstGeom>
          <a:noFill/>
          <a:ln w="9525">
            <a:noFill/>
            <a:miter lim="800000"/>
            <a:headEnd/>
            <a:tailEnd/>
          </a:ln>
        </p:spPr>
      </p:pic>
      <p:pic>
        <p:nvPicPr>
          <p:cNvPr id="65554" name="Picture 5"/>
          <p:cNvPicPr>
            <a:picLocks noChangeAspect="1" noChangeArrowheads="1"/>
          </p:cNvPicPr>
          <p:nvPr/>
        </p:nvPicPr>
        <p:blipFill>
          <a:blip r:embed="rId5" cstate="print"/>
          <a:srcRect/>
          <a:stretch>
            <a:fillRect/>
          </a:stretch>
        </p:blipFill>
        <p:spPr bwMode="auto">
          <a:xfrm>
            <a:off x="5084763" y="4929188"/>
            <a:ext cx="3571875"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一、我国新能源消纳情况</a:t>
            </a:r>
          </a:p>
        </p:txBody>
      </p:sp>
      <p:sp>
        <p:nvSpPr>
          <p:cNvPr id="4" name="矩形 3"/>
          <p:cNvSpPr/>
          <p:nvPr/>
        </p:nvSpPr>
        <p:spPr>
          <a:xfrm>
            <a:off x="412370" y="1770062"/>
            <a:ext cx="8227053" cy="1393779"/>
          </a:xfrm>
          <a:prstGeom prst="rect">
            <a:avLst/>
          </a:prstGeom>
        </p:spPr>
        <p:txBody>
          <a:bodyPr wrap="square">
            <a:spAutoFit/>
          </a:bodyPr>
          <a:lstStyle/>
          <a:p>
            <a:pPr indent="457200" algn="just">
              <a:lnSpc>
                <a:spcPct val="120000"/>
              </a:lnSpc>
            </a:pPr>
            <a:r>
              <a:rPr lang="zh-CN" altLang="en-US" dirty="0">
                <a:latin typeface="微软雅黑" pitchFamily="34" charset="-122"/>
                <a:ea typeface="微软雅黑" pitchFamily="34" charset="-122"/>
              </a:rPr>
              <a:t>截至</a:t>
            </a: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年底，我国光伏发电累计装机容量</a:t>
            </a:r>
            <a:r>
              <a:rPr lang="en-US" altLang="zh-CN" dirty="0">
                <a:latin typeface="微软雅黑" pitchFamily="34" charset="-122"/>
                <a:ea typeface="微软雅黑" pitchFamily="34" charset="-122"/>
              </a:rPr>
              <a:t>4318</a:t>
            </a:r>
            <a:r>
              <a:rPr lang="zh-CN" altLang="en-US" dirty="0">
                <a:latin typeface="微软雅黑" pitchFamily="34" charset="-122"/>
                <a:ea typeface="微软雅黑" pitchFamily="34" charset="-122"/>
              </a:rPr>
              <a:t>万</a:t>
            </a:r>
            <a:r>
              <a:rPr lang="zh-CN" altLang="en-US" dirty="0" smtClean="0">
                <a:latin typeface="微软雅黑" pitchFamily="34" charset="-122"/>
                <a:ea typeface="微软雅黑" pitchFamily="34" charset="-122"/>
              </a:rPr>
              <a:t>千瓦，</a:t>
            </a:r>
            <a:r>
              <a:rPr lang="zh-CN" altLang="en-US" dirty="0">
                <a:latin typeface="微软雅黑" pitchFamily="34" charset="-122"/>
                <a:ea typeface="微软雅黑" pitchFamily="34" charset="-122"/>
              </a:rPr>
              <a:t>全国全年平均利用小时数为</a:t>
            </a:r>
            <a:r>
              <a:rPr lang="en-US" altLang="zh-CN" dirty="0">
                <a:latin typeface="微软雅黑" pitchFamily="34" charset="-122"/>
                <a:ea typeface="微软雅黑" pitchFamily="34" charset="-122"/>
              </a:rPr>
              <a:t>1133</a:t>
            </a:r>
            <a:r>
              <a:rPr lang="zh-CN" altLang="en-US" dirty="0">
                <a:latin typeface="微软雅黑" pitchFamily="34" charset="-122"/>
                <a:ea typeface="微软雅黑" pitchFamily="34" charset="-122"/>
              </a:rPr>
              <a:t>小时。全国大多数地区光伏发电运行情况良好</a:t>
            </a:r>
            <a:r>
              <a:rPr lang="zh-CN" altLang="en-US" dirty="0" smtClean="0">
                <a:latin typeface="微软雅黑" pitchFamily="34" charset="-122"/>
                <a:ea typeface="微软雅黑" pitchFamily="34" charset="-122"/>
              </a:rPr>
              <a:t>，但西北部</a:t>
            </a:r>
            <a:r>
              <a:rPr lang="zh-CN" altLang="en-US" dirty="0">
                <a:latin typeface="微软雅黑" pitchFamily="34" charset="-122"/>
                <a:ea typeface="微软雅黑" pitchFamily="34" charset="-122"/>
              </a:rPr>
              <a:t>分地区出现了较为严重的弃光</a:t>
            </a:r>
            <a:r>
              <a:rPr lang="zh-CN" altLang="en-US" dirty="0" smtClean="0">
                <a:latin typeface="微软雅黑" pitchFamily="34" charset="-122"/>
                <a:ea typeface="微软雅黑" pitchFamily="34" charset="-122"/>
              </a:rPr>
              <a:t>现象。甘肃</a:t>
            </a:r>
            <a:r>
              <a:rPr lang="zh-CN" altLang="en-US" dirty="0">
                <a:latin typeface="微软雅黑" pitchFamily="34" charset="-122"/>
                <a:ea typeface="微软雅黑" pitchFamily="34" charset="-122"/>
              </a:rPr>
              <a:t>全年平均利用小时数为</a:t>
            </a:r>
            <a:r>
              <a:rPr lang="en-US" altLang="zh-CN" dirty="0">
                <a:latin typeface="微软雅黑" pitchFamily="34" charset="-122"/>
                <a:ea typeface="微软雅黑" pitchFamily="34" charset="-122"/>
              </a:rPr>
              <a:t>1061</a:t>
            </a:r>
            <a:r>
              <a:rPr lang="zh-CN" altLang="en-US" dirty="0">
                <a:latin typeface="微软雅黑" pitchFamily="34" charset="-122"/>
                <a:ea typeface="微软雅黑" pitchFamily="34" charset="-122"/>
              </a:rPr>
              <a:t>小时，</a:t>
            </a:r>
            <a:r>
              <a:rPr lang="zh-CN" altLang="en-US" dirty="0">
                <a:solidFill>
                  <a:srgbClr val="FF0000"/>
                </a:solidFill>
                <a:latin typeface="微软雅黑" pitchFamily="34" charset="-122"/>
                <a:ea typeface="微软雅黑" pitchFamily="34" charset="-122"/>
              </a:rPr>
              <a:t>弃光率达</a:t>
            </a:r>
            <a:r>
              <a:rPr lang="en-US" altLang="zh-CN" dirty="0">
                <a:solidFill>
                  <a:srgbClr val="FF0000"/>
                </a:solidFill>
                <a:latin typeface="微软雅黑" pitchFamily="34" charset="-122"/>
                <a:ea typeface="微软雅黑" pitchFamily="34" charset="-122"/>
              </a:rPr>
              <a:t>31%</a:t>
            </a:r>
            <a:r>
              <a:rPr lang="zh-CN" altLang="en-US" dirty="0">
                <a:latin typeface="微软雅黑" pitchFamily="34" charset="-122"/>
                <a:ea typeface="微软雅黑" pitchFamily="34" charset="-122"/>
              </a:rPr>
              <a:t>；新疆自治区全年平均利用小时数为</a:t>
            </a:r>
            <a:r>
              <a:rPr lang="en-US" altLang="zh-CN" dirty="0">
                <a:latin typeface="微软雅黑" pitchFamily="34" charset="-122"/>
                <a:ea typeface="微软雅黑" pitchFamily="34" charset="-122"/>
              </a:rPr>
              <a:t>1042</a:t>
            </a:r>
            <a:r>
              <a:rPr lang="zh-CN" altLang="en-US" dirty="0">
                <a:latin typeface="微软雅黑" pitchFamily="34" charset="-122"/>
                <a:ea typeface="微软雅黑" pitchFamily="34" charset="-122"/>
              </a:rPr>
              <a:t>小时，</a:t>
            </a:r>
            <a:r>
              <a:rPr lang="zh-CN" altLang="en-US" dirty="0">
                <a:solidFill>
                  <a:srgbClr val="FF0000"/>
                </a:solidFill>
                <a:latin typeface="微软雅黑" pitchFamily="34" charset="-122"/>
                <a:ea typeface="微软雅黑" pitchFamily="34" charset="-122"/>
              </a:rPr>
              <a:t>弃光率达</a:t>
            </a:r>
            <a:r>
              <a:rPr lang="en-US" altLang="zh-CN" dirty="0">
                <a:solidFill>
                  <a:srgbClr val="FF0000"/>
                </a:solidFill>
                <a:latin typeface="微软雅黑" pitchFamily="34" charset="-122"/>
                <a:ea typeface="微软雅黑" pitchFamily="34" charset="-122"/>
              </a:rPr>
              <a:t>26%</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5" name="Rectangle 4"/>
          <p:cNvSpPr>
            <a:spLocks noChangeArrowheads="1"/>
          </p:cNvSpPr>
          <p:nvPr/>
        </p:nvSpPr>
        <p:spPr bwMode="auto">
          <a:xfrm>
            <a:off x="395536" y="1124744"/>
            <a:ext cx="8243887" cy="500062"/>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en-US" altLang="zh-CN" sz="2800" b="1" dirty="0">
                <a:ea typeface="微软雅黑" pitchFamily="34" charset="-122"/>
              </a:rPr>
              <a:t>2015</a:t>
            </a:r>
            <a:r>
              <a:rPr lang="zh-CN" altLang="en-US" sz="2800" b="1" dirty="0">
                <a:ea typeface="微软雅黑" pitchFamily="34" charset="-122"/>
              </a:rPr>
              <a:t>年部分</a:t>
            </a:r>
            <a:r>
              <a:rPr lang="zh-CN" altLang="en-US" sz="2800" b="1" dirty="0" smtClean="0">
                <a:ea typeface="微软雅黑" pitchFamily="34" charset="-122"/>
              </a:rPr>
              <a:t>区域光伏消</a:t>
            </a:r>
            <a:r>
              <a:rPr lang="zh-CN" altLang="en-US" sz="2800" b="1" dirty="0">
                <a:ea typeface="微软雅黑" pitchFamily="34" charset="-122"/>
              </a:rPr>
              <a:t>纳情况</a:t>
            </a:r>
          </a:p>
        </p:txBody>
      </p:sp>
      <p:graphicFrame>
        <p:nvGraphicFramePr>
          <p:cNvPr id="6" name="表格 5"/>
          <p:cNvGraphicFramePr>
            <a:graphicFrameLocks noGrp="1"/>
          </p:cNvGraphicFramePr>
          <p:nvPr>
            <p:extLst>
              <p:ext uri="{D42A27DB-BD31-4B8C-83A1-F6EECF244321}">
                <p14:modId xmlns:p14="http://schemas.microsoft.com/office/powerpoint/2010/main" xmlns="" val="2439561936"/>
              </p:ext>
            </p:extLst>
          </p:nvPr>
        </p:nvGraphicFramePr>
        <p:xfrm>
          <a:off x="611039" y="3429000"/>
          <a:ext cx="8028383" cy="2541363"/>
        </p:xfrm>
        <a:graphic>
          <a:graphicData uri="http://schemas.openxmlformats.org/drawingml/2006/table">
            <a:tbl>
              <a:tblPr>
                <a:tableStyleId>{5C22544A-7EE6-4342-B048-85BDC9FD1C3A}</a:tableStyleId>
              </a:tblPr>
              <a:tblGrid>
                <a:gridCol w="1269116"/>
                <a:gridCol w="1143673"/>
                <a:gridCol w="1660411"/>
                <a:gridCol w="1147901"/>
                <a:gridCol w="1656183"/>
                <a:gridCol w="1151099"/>
              </a:tblGrid>
              <a:tr h="177826">
                <a:tc rowSpan="2">
                  <a:txBody>
                    <a:bodyPr/>
                    <a:lstStyle/>
                    <a:p>
                      <a:pPr algn="ctr" fontAlgn="ctr"/>
                      <a:r>
                        <a:rPr lang="zh-CN" altLang="en-US" sz="1600" b="1" kern="1200" dirty="0" smtClean="0">
                          <a:solidFill>
                            <a:schemeClr val="dk1"/>
                          </a:solidFill>
                          <a:latin typeface="黑体" panose="02010609060101010101" pitchFamily="49" charset="-122"/>
                          <a:ea typeface="黑体" panose="02010609060101010101" pitchFamily="49" charset="-122"/>
                          <a:cs typeface="+mn-cs"/>
                        </a:rPr>
                        <a:t>省</a:t>
                      </a:r>
                    </a:p>
                    <a:p>
                      <a:pPr algn="ctr" fontAlgn="ctr"/>
                      <a:r>
                        <a:rPr lang="zh-CN" altLang="en-US" sz="1600" b="1" kern="1200" dirty="0" smtClean="0">
                          <a:solidFill>
                            <a:schemeClr val="dk1"/>
                          </a:solidFill>
                          <a:latin typeface="黑体" panose="02010609060101010101" pitchFamily="49" charset="-122"/>
                          <a:ea typeface="黑体" panose="02010609060101010101" pitchFamily="49" charset="-122"/>
                          <a:cs typeface="+mn-cs"/>
                        </a:rPr>
                        <a:t>（区、市）</a:t>
                      </a:r>
                      <a:endParaRPr lang="zh-CN" altLang="en-US" sz="1600" b="1" kern="1200" dirty="0">
                        <a:solidFill>
                          <a:schemeClr val="dk1"/>
                        </a:solidFill>
                        <a:latin typeface="黑体" panose="02010609060101010101" pitchFamily="49" charset="-122"/>
                        <a:ea typeface="黑体" panose="02010609060101010101" pitchFamily="49" charset="-122"/>
                        <a:cs typeface="+mn-cs"/>
                      </a:endParaRPr>
                    </a:p>
                  </a:txBody>
                  <a:tcPr marL="9525" marR="9525" marT="9525" marB="0" anchor="ctr"/>
                </a:tc>
                <a:tc gridSpan="2">
                  <a:txBody>
                    <a:bodyPr/>
                    <a:lstStyle/>
                    <a:p>
                      <a:pPr algn="ctr" fontAlgn="ctr"/>
                      <a:r>
                        <a:rPr lang="zh-CN" altLang="en-US" sz="1600" b="1" kern="1200">
                          <a:solidFill>
                            <a:schemeClr val="dk1"/>
                          </a:solidFill>
                          <a:latin typeface="黑体" panose="02010609060101010101" pitchFamily="49" charset="-122"/>
                          <a:ea typeface="黑体" panose="02010609060101010101" pitchFamily="49" charset="-122"/>
                          <a:cs typeface="+mn-cs"/>
                        </a:rPr>
                        <a:t>累计装机容量</a:t>
                      </a:r>
                    </a:p>
                  </a:txBody>
                  <a:tcPr marL="9525" marR="9525" marT="9525" marB="0" anchor="ctr"/>
                </a:tc>
                <a:tc hMerge="1">
                  <a:txBody>
                    <a:bodyPr/>
                    <a:lstStyle/>
                    <a:p>
                      <a:endParaRPr lang="zh-CN" altLang="en-US"/>
                    </a:p>
                  </a:txBody>
                  <a:tcPr/>
                </a:tc>
                <a:tc gridSpan="2">
                  <a:txBody>
                    <a:bodyPr/>
                    <a:lstStyle/>
                    <a:p>
                      <a:pPr algn="ctr" fontAlgn="ctr"/>
                      <a:r>
                        <a:rPr lang="zh-CN" altLang="en-US" sz="1600" b="1" kern="1200">
                          <a:solidFill>
                            <a:schemeClr val="dk1"/>
                          </a:solidFill>
                          <a:latin typeface="黑体" panose="02010609060101010101" pitchFamily="49" charset="-122"/>
                          <a:ea typeface="黑体" panose="02010609060101010101" pitchFamily="49" charset="-122"/>
                          <a:cs typeface="+mn-cs"/>
                        </a:rPr>
                        <a:t>新增装机容量</a:t>
                      </a:r>
                    </a:p>
                  </a:txBody>
                  <a:tcPr marL="9525" marR="9525" marT="9525" marB="0" anchor="ctr"/>
                </a:tc>
                <a:tc hMerge="1">
                  <a:txBody>
                    <a:bodyPr/>
                    <a:lstStyle/>
                    <a:p>
                      <a:endParaRPr lang="zh-CN" altLang="en-US"/>
                    </a:p>
                  </a:txBody>
                  <a:tcPr/>
                </a:tc>
                <a:tc rowSpan="2">
                  <a:txBody>
                    <a:bodyPr/>
                    <a:lstStyle/>
                    <a:p>
                      <a:pPr algn="ctr" fontAlgn="ctr"/>
                      <a:r>
                        <a:rPr lang="zh-CN" altLang="en-US" sz="1600" b="1" kern="1200" dirty="0" smtClean="0">
                          <a:solidFill>
                            <a:schemeClr val="dk1"/>
                          </a:solidFill>
                          <a:latin typeface="黑体" panose="02010609060101010101" pitchFamily="49" charset="-122"/>
                          <a:ea typeface="黑体" panose="02010609060101010101" pitchFamily="49" charset="-122"/>
                          <a:cs typeface="+mn-cs"/>
                        </a:rPr>
                        <a:t>弃光率</a:t>
                      </a:r>
                      <a:endParaRPr lang="zh-CN" altLang="en-US" sz="1600" b="1" kern="1200" dirty="0">
                        <a:solidFill>
                          <a:schemeClr val="dk1"/>
                        </a:solidFill>
                        <a:latin typeface="黑体" panose="02010609060101010101" pitchFamily="49" charset="-122"/>
                        <a:ea typeface="黑体" panose="02010609060101010101" pitchFamily="49" charset="-122"/>
                        <a:cs typeface="+mn-cs"/>
                      </a:endParaRPr>
                    </a:p>
                  </a:txBody>
                  <a:tcPr marL="9525" marR="9525" marT="9525" marB="0" anchor="ctr"/>
                </a:tc>
              </a:tr>
              <a:tr h="254222">
                <a:tc vMerge="1">
                  <a:txBody>
                    <a:bodyPr/>
                    <a:lstStyle/>
                    <a:p>
                      <a:endParaRPr lang="zh-CN" altLang="en-US"/>
                    </a:p>
                  </a:txBody>
                  <a:tcPr/>
                </a:tc>
                <a:tc>
                  <a:txBody>
                    <a:bodyPr/>
                    <a:lstStyle/>
                    <a:p>
                      <a:pPr algn="ctr" fontAlgn="ctr"/>
                      <a:r>
                        <a:rPr lang="zh-CN" altLang="en-US" sz="1600" b="1" kern="1200" dirty="0" smtClean="0">
                          <a:solidFill>
                            <a:schemeClr val="dk1"/>
                          </a:solidFill>
                          <a:latin typeface="黑体" panose="02010609060101010101" pitchFamily="49" charset="-122"/>
                          <a:ea typeface="黑体" panose="02010609060101010101" pitchFamily="49" charset="-122"/>
                          <a:cs typeface="+mn-cs"/>
                        </a:rPr>
                        <a:t>总计</a:t>
                      </a:r>
                      <a:r>
                        <a:rPr lang="zh-CN" altLang="en-US" sz="1600" b="1" kern="1200" dirty="0">
                          <a:solidFill>
                            <a:schemeClr val="dk1"/>
                          </a:solidFill>
                          <a:latin typeface="黑体" panose="02010609060101010101" pitchFamily="49" charset="-122"/>
                          <a:ea typeface="黑体" panose="02010609060101010101" pitchFamily="49" charset="-122"/>
                          <a:cs typeface="+mn-cs"/>
                        </a:rPr>
                        <a:t>　</a:t>
                      </a:r>
                    </a:p>
                  </a:txBody>
                  <a:tcPr marL="9525" marR="9525" marT="9525" marB="0" anchor="ctr"/>
                </a:tc>
                <a:tc>
                  <a:txBody>
                    <a:bodyPr/>
                    <a:lstStyle/>
                    <a:p>
                      <a:pPr algn="ctr" fontAlgn="ctr"/>
                      <a:r>
                        <a:rPr lang="zh-CN" altLang="en-US" sz="1600" b="1" kern="1200" dirty="0">
                          <a:solidFill>
                            <a:schemeClr val="dk1"/>
                          </a:solidFill>
                          <a:latin typeface="黑体" panose="02010609060101010101" pitchFamily="49" charset="-122"/>
                          <a:ea typeface="黑体" panose="02010609060101010101" pitchFamily="49" charset="-122"/>
                          <a:cs typeface="+mn-cs"/>
                        </a:rPr>
                        <a:t>其中：光伏电站</a:t>
                      </a:r>
                    </a:p>
                  </a:txBody>
                  <a:tcPr marL="9525" marR="9525" marT="9525" marB="0" anchor="ctr"/>
                </a:tc>
                <a:tc>
                  <a:txBody>
                    <a:bodyPr/>
                    <a:lstStyle/>
                    <a:p>
                      <a:pPr algn="ctr" fontAlgn="ctr"/>
                      <a:r>
                        <a:rPr lang="zh-CN" altLang="en-US" sz="1600" b="1" kern="1200" dirty="0" smtClean="0">
                          <a:solidFill>
                            <a:schemeClr val="dk1"/>
                          </a:solidFill>
                          <a:latin typeface="黑体" panose="02010609060101010101" pitchFamily="49" charset="-122"/>
                          <a:ea typeface="黑体" panose="02010609060101010101" pitchFamily="49" charset="-122"/>
                          <a:cs typeface="+mn-cs"/>
                        </a:rPr>
                        <a:t>总计</a:t>
                      </a:r>
                      <a:r>
                        <a:rPr lang="zh-CN" altLang="en-US" sz="1600" b="1" kern="1200" dirty="0">
                          <a:solidFill>
                            <a:schemeClr val="dk1"/>
                          </a:solidFill>
                          <a:latin typeface="黑体" panose="02010609060101010101" pitchFamily="49" charset="-122"/>
                          <a:ea typeface="黑体" panose="02010609060101010101" pitchFamily="49" charset="-122"/>
                          <a:cs typeface="+mn-cs"/>
                        </a:rPr>
                        <a:t>　</a:t>
                      </a:r>
                    </a:p>
                  </a:txBody>
                  <a:tcPr marL="9525" marR="9525" marT="9525" marB="0" anchor="ctr"/>
                </a:tc>
                <a:tc>
                  <a:txBody>
                    <a:bodyPr/>
                    <a:lstStyle/>
                    <a:p>
                      <a:pPr algn="ctr" fontAlgn="ctr"/>
                      <a:r>
                        <a:rPr lang="zh-CN" altLang="en-US" sz="1600" b="1" kern="1200" dirty="0">
                          <a:solidFill>
                            <a:schemeClr val="dk1"/>
                          </a:solidFill>
                          <a:latin typeface="黑体" panose="02010609060101010101" pitchFamily="49" charset="-122"/>
                          <a:ea typeface="黑体" panose="02010609060101010101" pitchFamily="49" charset="-122"/>
                          <a:cs typeface="+mn-cs"/>
                        </a:rPr>
                        <a:t>其中：光伏电站</a:t>
                      </a:r>
                    </a:p>
                  </a:txBody>
                  <a:tcPr marL="9525" marR="9525" marT="9525" marB="0" anchor="ctr"/>
                </a:tc>
                <a:tc vMerge="1">
                  <a:txBody>
                    <a:bodyPr/>
                    <a:lstStyle/>
                    <a:p>
                      <a:pPr algn="ctr" fontAlgn="ctr"/>
                      <a:endParaRPr lang="zh-CN" altLang="en-US" sz="1600" b="1" kern="1200" dirty="0">
                        <a:solidFill>
                          <a:schemeClr val="dk1"/>
                        </a:solidFill>
                        <a:latin typeface="黑体" panose="02010609060101010101" pitchFamily="49" charset="-122"/>
                        <a:ea typeface="黑体" panose="02010609060101010101" pitchFamily="49" charset="-122"/>
                        <a:cs typeface="+mn-cs"/>
                      </a:endParaRPr>
                    </a:p>
                  </a:txBody>
                  <a:tcPr marL="9525" marR="9525" marT="9525" marB="0" anchor="ctr"/>
                </a:tc>
              </a:tr>
              <a:tr h="254222">
                <a:tc>
                  <a:txBody>
                    <a:bodyPr/>
                    <a:lstStyle/>
                    <a:p>
                      <a:pPr algn="ctr" fontAlgn="ctr"/>
                      <a:r>
                        <a:rPr lang="zh-CN" altLang="en-US" sz="1600" b="0" i="0" u="none" strike="noStrike" dirty="0">
                          <a:solidFill>
                            <a:srgbClr val="000000"/>
                          </a:solidFill>
                          <a:effectLst/>
                          <a:latin typeface="黑体" panose="02010609060101010101" pitchFamily="49" charset="-122"/>
                          <a:ea typeface="黑体" panose="02010609060101010101" pitchFamily="49" charset="-122"/>
                        </a:rPr>
                        <a:t>甘肃</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610</a:t>
                      </a:r>
                    </a:p>
                  </a:txBody>
                  <a:tcPr marL="9525" marR="9525" marT="9525" marB="0" anchor="ctr"/>
                </a:tc>
                <a:tc>
                  <a:txBody>
                    <a:bodyPr/>
                    <a:lstStyle/>
                    <a:p>
                      <a:pPr algn="ctr" fontAlgn="ctr"/>
                      <a:r>
                        <a:rPr lang="en-US" altLang="zh-CN" sz="1600" b="0" i="0" u="none" strike="noStrike" dirty="0">
                          <a:solidFill>
                            <a:srgbClr val="000000"/>
                          </a:solidFill>
                          <a:effectLst/>
                          <a:latin typeface="黑体" panose="02010609060101010101" pitchFamily="49" charset="-122"/>
                          <a:ea typeface="黑体" panose="02010609060101010101" pitchFamily="49" charset="-122"/>
                        </a:rPr>
                        <a:t>606</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93</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89</a:t>
                      </a:r>
                    </a:p>
                  </a:txBody>
                  <a:tcPr marL="9525" marR="9525" marT="9525" marB="0" anchor="ctr"/>
                </a:tc>
                <a:tc>
                  <a:txBody>
                    <a:bodyPr/>
                    <a:lstStyle/>
                    <a:p>
                      <a:pPr algn="ctr" fontAlgn="ctr"/>
                      <a:r>
                        <a:rPr lang="en-US" altLang="zh-CN" sz="1600" b="0" i="0" u="none" strike="noStrike" dirty="0" smtClean="0">
                          <a:solidFill>
                            <a:srgbClr val="FF0000"/>
                          </a:solidFill>
                          <a:effectLst/>
                          <a:latin typeface="黑体" panose="02010609060101010101" pitchFamily="49" charset="-122"/>
                          <a:ea typeface="黑体" panose="02010609060101010101" pitchFamily="49" charset="-122"/>
                        </a:rPr>
                        <a:t>31%</a:t>
                      </a:r>
                      <a:endParaRPr lang="en-US" altLang="zh-CN" sz="1600" b="0" i="0" u="none" strike="noStrike" dirty="0">
                        <a:solidFill>
                          <a:srgbClr val="FF0000"/>
                        </a:solidFill>
                        <a:effectLst/>
                        <a:latin typeface="黑体" panose="02010609060101010101" pitchFamily="49" charset="-122"/>
                        <a:ea typeface="黑体" panose="02010609060101010101" pitchFamily="49" charset="-122"/>
                      </a:endParaRPr>
                    </a:p>
                  </a:txBody>
                  <a:tcPr marL="9525" marR="9525" marT="9525" marB="0" anchor="ctr"/>
                </a:tc>
              </a:tr>
              <a:tr h="254222">
                <a:tc>
                  <a:txBody>
                    <a:bodyPr/>
                    <a:lstStyle/>
                    <a:p>
                      <a:pPr algn="ctr" fontAlgn="ctr"/>
                      <a:r>
                        <a:rPr lang="zh-CN" altLang="en-US" sz="1600" b="0" i="0" u="none" strike="noStrike" dirty="0">
                          <a:solidFill>
                            <a:srgbClr val="000000"/>
                          </a:solidFill>
                          <a:effectLst/>
                          <a:latin typeface="黑体" panose="02010609060101010101" pitchFamily="49" charset="-122"/>
                          <a:ea typeface="黑体" panose="02010609060101010101" pitchFamily="49" charset="-122"/>
                        </a:rPr>
                        <a:t>青海</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564</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564</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151</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151</a:t>
                      </a:r>
                    </a:p>
                  </a:txBody>
                  <a:tcPr marL="9525" marR="9525" marT="9525" marB="0" anchor="ctr"/>
                </a:tc>
                <a:tc>
                  <a:txBody>
                    <a:bodyPr/>
                    <a:lstStyle/>
                    <a:p>
                      <a:pPr algn="ctr" fontAlgn="ctr"/>
                      <a:r>
                        <a:rPr lang="en-US" altLang="zh-CN" sz="1600" b="0" i="0" u="none" strike="noStrike" dirty="0" smtClean="0">
                          <a:solidFill>
                            <a:srgbClr val="000000"/>
                          </a:solidFill>
                          <a:effectLst/>
                          <a:latin typeface="黑体" panose="02010609060101010101" pitchFamily="49" charset="-122"/>
                          <a:ea typeface="黑体" panose="02010609060101010101" pitchFamily="49" charset="-122"/>
                        </a:rPr>
                        <a:t>-</a:t>
                      </a:r>
                      <a:endParaRPr lang="en-US" altLang="zh-CN" sz="16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r h="254222">
                <a:tc>
                  <a:txBody>
                    <a:bodyPr/>
                    <a:lstStyle/>
                    <a:p>
                      <a:pPr algn="ctr" fontAlgn="ctr"/>
                      <a:r>
                        <a:rPr lang="zh-CN" altLang="en-US" sz="1600" b="0" i="0" u="none" strike="noStrike">
                          <a:solidFill>
                            <a:srgbClr val="000000"/>
                          </a:solidFill>
                          <a:effectLst/>
                          <a:latin typeface="黑体" panose="02010609060101010101" pitchFamily="49" charset="-122"/>
                          <a:ea typeface="黑体" panose="02010609060101010101" pitchFamily="49" charset="-122"/>
                        </a:rPr>
                        <a:t>内蒙古</a:t>
                      </a:r>
                    </a:p>
                  </a:txBody>
                  <a:tcPr marL="9525" marR="9525" marT="9525" marB="0" anchor="ctr"/>
                </a:tc>
                <a:tc>
                  <a:txBody>
                    <a:bodyPr/>
                    <a:lstStyle/>
                    <a:p>
                      <a:pPr algn="ctr" fontAlgn="ctr"/>
                      <a:r>
                        <a:rPr lang="en-US" altLang="zh-CN" sz="1600" b="0" i="0" u="none" strike="noStrike" dirty="0">
                          <a:solidFill>
                            <a:srgbClr val="000000"/>
                          </a:solidFill>
                          <a:effectLst/>
                          <a:latin typeface="黑体" panose="02010609060101010101" pitchFamily="49" charset="-122"/>
                          <a:ea typeface="黑体" panose="02010609060101010101" pitchFamily="49" charset="-122"/>
                        </a:rPr>
                        <a:t>489</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471</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187</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187</a:t>
                      </a:r>
                    </a:p>
                  </a:txBody>
                  <a:tcPr marL="9525" marR="9525" marT="9525" marB="0" anchor="ctr"/>
                </a:tc>
                <a:tc>
                  <a:txBody>
                    <a:bodyPr/>
                    <a:lstStyle/>
                    <a:p>
                      <a:pPr algn="ctr" fontAlgn="ctr"/>
                      <a:r>
                        <a:rPr lang="en-US" altLang="zh-CN" sz="1600" b="0" i="0" u="none" strike="noStrike" dirty="0" smtClean="0">
                          <a:solidFill>
                            <a:srgbClr val="000000"/>
                          </a:solidFill>
                          <a:effectLst/>
                          <a:latin typeface="黑体" panose="02010609060101010101" pitchFamily="49" charset="-122"/>
                          <a:ea typeface="黑体" panose="02010609060101010101" pitchFamily="49" charset="-122"/>
                        </a:rPr>
                        <a:t>-</a:t>
                      </a:r>
                      <a:endParaRPr lang="en-US" altLang="zh-CN" sz="16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r h="254222">
                <a:tc>
                  <a:txBody>
                    <a:bodyPr/>
                    <a:lstStyle/>
                    <a:p>
                      <a:pPr algn="ctr" fontAlgn="ctr"/>
                      <a:r>
                        <a:rPr lang="zh-CN" altLang="en-US" sz="1600" b="0" i="0" u="none" strike="noStrike">
                          <a:solidFill>
                            <a:srgbClr val="000000"/>
                          </a:solidFill>
                          <a:effectLst/>
                          <a:latin typeface="黑体" panose="02010609060101010101" pitchFamily="49" charset="-122"/>
                          <a:ea typeface="黑体" panose="02010609060101010101" pitchFamily="49" charset="-122"/>
                        </a:rPr>
                        <a:t>江苏</a:t>
                      </a:r>
                    </a:p>
                  </a:txBody>
                  <a:tcPr marL="9525" marR="9525" marT="9525" marB="0" anchor="ctr"/>
                </a:tc>
                <a:tc>
                  <a:txBody>
                    <a:bodyPr/>
                    <a:lstStyle/>
                    <a:p>
                      <a:pPr algn="ctr" fontAlgn="ctr"/>
                      <a:r>
                        <a:rPr lang="en-US" altLang="zh-CN" sz="1600" b="0" i="0" u="none" strike="noStrike" dirty="0">
                          <a:solidFill>
                            <a:srgbClr val="000000"/>
                          </a:solidFill>
                          <a:effectLst/>
                          <a:latin typeface="黑体" panose="02010609060101010101" pitchFamily="49" charset="-122"/>
                          <a:ea typeface="黑体" panose="02010609060101010101" pitchFamily="49" charset="-122"/>
                        </a:rPr>
                        <a:t>422</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304</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165</a:t>
                      </a:r>
                    </a:p>
                  </a:txBody>
                  <a:tcPr marL="9525" marR="9525" marT="9525" marB="0" anchor="ctr"/>
                </a:tc>
                <a:tc>
                  <a:txBody>
                    <a:bodyPr/>
                    <a:lstStyle/>
                    <a:p>
                      <a:pPr algn="ctr" fontAlgn="ctr"/>
                      <a:r>
                        <a:rPr lang="en-US" altLang="zh-CN" sz="1600" b="0" i="0" u="none" strike="noStrike" dirty="0">
                          <a:solidFill>
                            <a:srgbClr val="000000"/>
                          </a:solidFill>
                          <a:effectLst/>
                          <a:latin typeface="黑体" panose="02010609060101010101" pitchFamily="49" charset="-122"/>
                          <a:ea typeface="黑体" panose="02010609060101010101" pitchFamily="49" charset="-122"/>
                        </a:rPr>
                        <a:t>132</a:t>
                      </a:r>
                    </a:p>
                  </a:txBody>
                  <a:tcPr marL="9525" marR="9525" marT="9525" marB="0" anchor="ctr"/>
                </a:tc>
                <a:tc>
                  <a:txBody>
                    <a:bodyPr/>
                    <a:lstStyle/>
                    <a:p>
                      <a:pPr algn="ctr" fontAlgn="ctr"/>
                      <a:r>
                        <a:rPr lang="en-US" altLang="zh-CN" sz="1600" b="0" i="0" u="none" strike="noStrike" dirty="0" smtClean="0">
                          <a:solidFill>
                            <a:srgbClr val="000000"/>
                          </a:solidFill>
                          <a:effectLst/>
                          <a:latin typeface="黑体" panose="02010609060101010101" pitchFamily="49" charset="-122"/>
                          <a:ea typeface="黑体" panose="02010609060101010101" pitchFamily="49" charset="-122"/>
                        </a:rPr>
                        <a:t>-</a:t>
                      </a:r>
                      <a:endParaRPr lang="en-US" altLang="zh-CN" sz="16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r h="254222">
                <a:tc>
                  <a:txBody>
                    <a:bodyPr/>
                    <a:lstStyle/>
                    <a:p>
                      <a:pPr algn="ctr" fontAlgn="ctr"/>
                      <a:r>
                        <a:rPr lang="zh-CN" altLang="en-US" sz="1600" b="0" i="0" u="none" strike="noStrike">
                          <a:solidFill>
                            <a:srgbClr val="000000"/>
                          </a:solidFill>
                          <a:effectLst/>
                          <a:latin typeface="黑体" panose="02010609060101010101" pitchFamily="49" charset="-122"/>
                          <a:ea typeface="黑体" panose="02010609060101010101" pitchFamily="49" charset="-122"/>
                        </a:rPr>
                        <a:t>新疆</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406</a:t>
                      </a:r>
                    </a:p>
                  </a:txBody>
                  <a:tcPr marL="9525" marR="9525" marT="9525" marB="0" anchor="ctr"/>
                </a:tc>
                <a:tc>
                  <a:txBody>
                    <a:bodyPr/>
                    <a:lstStyle/>
                    <a:p>
                      <a:pPr algn="ctr" fontAlgn="ctr"/>
                      <a:r>
                        <a:rPr lang="en-US" altLang="zh-CN" sz="1600" b="0" i="0" u="none" strike="noStrike" dirty="0">
                          <a:solidFill>
                            <a:srgbClr val="000000"/>
                          </a:solidFill>
                          <a:effectLst/>
                          <a:latin typeface="黑体" panose="02010609060101010101" pitchFamily="49" charset="-122"/>
                          <a:ea typeface="黑体" panose="02010609060101010101" pitchFamily="49" charset="-122"/>
                        </a:rPr>
                        <a:t>402</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131</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131</a:t>
                      </a:r>
                    </a:p>
                  </a:txBody>
                  <a:tcPr marL="9525" marR="9525" marT="9525" marB="0" anchor="ctr"/>
                </a:tc>
                <a:tc>
                  <a:txBody>
                    <a:bodyPr/>
                    <a:lstStyle/>
                    <a:p>
                      <a:pPr algn="ctr" fontAlgn="ctr"/>
                      <a:r>
                        <a:rPr lang="en-US" altLang="zh-CN" sz="1600" b="0" i="0" u="none" strike="noStrike" dirty="0" smtClean="0">
                          <a:solidFill>
                            <a:srgbClr val="FF0000"/>
                          </a:solidFill>
                          <a:effectLst/>
                          <a:latin typeface="黑体" panose="02010609060101010101" pitchFamily="49" charset="-122"/>
                          <a:ea typeface="黑体" panose="02010609060101010101" pitchFamily="49" charset="-122"/>
                        </a:rPr>
                        <a:t>26%</a:t>
                      </a:r>
                      <a:endParaRPr lang="en-US" altLang="zh-CN" sz="1600" b="0" i="0" u="none" strike="noStrike" dirty="0">
                        <a:solidFill>
                          <a:srgbClr val="FF0000"/>
                        </a:solidFill>
                        <a:effectLst/>
                        <a:latin typeface="黑体" panose="02010609060101010101" pitchFamily="49" charset="-122"/>
                        <a:ea typeface="黑体" panose="02010609060101010101" pitchFamily="49" charset="-122"/>
                      </a:endParaRPr>
                    </a:p>
                  </a:txBody>
                  <a:tcPr marL="9525" marR="9525" marT="9525" marB="0" anchor="ctr"/>
                </a:tc>
              </a:tr>
              <a:tr h="254222">
                <a:tc>
                  <a:txBody>
                    <a:bodyPr/>
                    <a:lstStyle/>
                    <a:p>
                      <a:pPr algn="ctr" fontAlgn="ctr"/>
                      <a:r>
                        <a:rPr lang="zh-CN" altLang="en-US" sz="1600" b="0" i="0" u="none" strike="noStrike">
                          <a:solidFill>
                            <a:srgbClr val="000000"/>
                          </a:solidFill>
                          <a:effectLst/>
                          <a:latin typeface="黑体" panose="02010609060101010101" pitchFamily="49" charset="-122"/>
                          <a:ea typeface="黑体" panose="02010609060101010101" pitchFamily="49" charset="-122"/>
                        </a:rPr>
                        <a:t>宁夏</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309</a:t>
                      </a:r>
                    </a:p>
                  </a:txBody>
                  <a:tcPr marL="9525" marR="9525" marT="9525" marB="0" anchor="ctr"/>
                </a:tc>
                <a:tc>
                  <a:txBody>
                    <a:bodyPr/>
                    <a:lstStyle/>
                    <a:p>
                      <a:pPr algn="ctr" fontAlgn="ctr"/>
                      <a:r>
                        <a:rPr lang="en-US" altLang="zh-CN" sz="1600" b="0" i="0" u="none" strike="noStrike" dirty="0">
                          <a:solidFill>
                            <a:srgbClr val="000000"/>
                          </a:solidFill>
                          <a:effectLst/>
                          <a:latin typeface="黑体" panose="02010609060101010101" pitchFamily="49" charset="-122"/>
                          <a:ea typeface="黑体" panose="02010609060101010101" pitchFamily="49" charset="-122"/>
                        </a:rPr>
                        <a:t>306</a:t>
                      </a:r>
                    </a:p>
                  </a:txBody>
                  <a:tcPr marL="9525" marR="9525" marT="9525" marB="0" anchor="ctr"/>
                </a:tc>
                <a:tc>
                  <a:txBody>
                    <a:bodyPr/>
                    <a:lstStyle/>
                    <a:p>
                      <a:pPr algn="ctr" fontAlgn="ctr"/>
                      <a:r>
                        <a:rPr lang="en-US" altLang="zh-CN" sz="1600" b="0" i="0" u="none" strike="noStrike" dirty="0">
                          <a:solidFill>
                            <a:srgbClr val="000000"/>
                          </a:solidFill>
                          <a:effectLst/>
                          <a:latin typeface="黑体" panose="02010609060101010101" pitchFamily="49" charset="-122"/>
                          <a:ea typeface="黑体" panose="02010609060101010101" pitchFamily="49" charset="-122"/>
                        </a:rPr>
                        <a:t>92</a:t>
                      </a:r>
                    </a:p>
                  </a:txBody>
                  <a:tcPr marL="9525" marR="9525" marT="9525" marB="0" anchor="ctr"/>
                </a:tc>
                <a:tc>
                  <a:txBody>
                    <a:bodyPr/>
                    <a:lstStyle/>
                    <a:p>
                      <a:pPr algn="ctr" fontAlgn="ctr"/>
                      <a:r>
                        <a:rPr lang="en-US" altLang="zh-CN" sz="1600" b="0" i="0" u="none" strike="noStrike" dirty="0">
                          <a:solidFill>
                            <a:srgbClr val="000000"/>
                          </a:solidFill>
                          <a:effectLst/>
                          <a:latin typeface="黑体" panose="02010609060101010101" pitchFamily="49" charset="-122"/>
                          <a:ea typeface="黑体" panose="02010609060101010101" pitchFamily="49" charset="-122"/>
                        </a:rPr>
                        <a:t>90</a:t>
                      </a:r>
                    </a:p>
                  </a:txBody>
                  <a:tcPr marL="9525" marR="9525" marT="9525" marB="0" anchor="ctr"/>
                </a:tc>
                <a:tc>
                  <a:txBody>
                    <a:bodyPr/>
                    <a:lstStyle/>
                    <a:p>
                      <a:pPr algn="ctr" fontAlgn="ctr"/>
                      <a:r>
                        <a:rPr lang="en-US" altLang="zh-CN" sz="1600" b="0" i="0" u="none" strike="noStrike" dirty="0" smtClean="0">
                          <a:solidFill>
                            <a:srgbClr val="000000"/>
                          </a:solidFill>
                          <a:effectLst/>
                          <a:latin typeface="黑体" panose="02010609060101010101" pitchFamily="49" charset="-122"/>
                          <a:ea typeface="黑体" panose="02010609060101010101" pitchFamily="49" charset="-122"/>
                        </a:rPr>
                        <a:t>-</a:t>
                      </a:r>
                      <a:endParaRPr lang="en-US" altLang="zh-CN" sz="16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r h="254222">
                <a:tc>
                  <a:txBody>
                    <a:bodyPr/>
                    <a:lstStyle/>
                    <a:p>
                      <a:pPr algn="ctr" fontAlgn="ctr"/>
                      <a:r>
                        <a:rPr lang="zh-CN" altLang="en-US" sz="1600" b="0" i="0" u="none" strike="noStrike">
                          <a:solidFill>
                            <a:srgbClr val="000000"/>
                          </a:solidFill>
                          <a:effectLst/>
                          <a:latin typeface="黑体" panose="02010609060101010101" pitchFamily="49" charset="-122"/>
                          <a:ea typeface="黑体" panose="02010609060101010101" pitchFamily="49" charset="-122"/>
                        </a:rPr>
                        <a:t>河北</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239</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212</a:t>
                      </a:r>
                    </a:p>
                  </a:txBody>
                  <a:tcPr marL="9525" marR="9525" marT="9525" marB="0" anchor="ctr"/>
                </a:tc>
                <a:tc>
                  <a:txBody>
                    <a:bodyPr/>
                    <a:lstStyle/>
                    <a:p>
                      <a:pPr algn="ctr" fontAlgn="ctr"/>
                      <a:r>
                        <a:rPr lang="en-US" altLang="zh-CN" sz="1600" b="0" i="0" u="none" strike="noStrike">
                          <a:solidFill>
                            <a:srgbClr val="000000"/>
                          </a:solidFill>
                          <a:effectLst/>
                          <a:latin typeface="黑体" panose="02010609060101010101" pitchFamily="49" charset="-122"/>
                          <a:ea typeface="黑体" panose="02010609060101010101" pitchFamily="49" charset="-122"/>
                        </a:rPr>
                        <a:t>89</a:t>
                      </a:r>
                    </a:p>
                  </a:txBody>
                  <a:tcPr marL="9525" marR="9525" marT="9525" marB="0" anchor="ctr"/>
                </a:tc>
                <a:tc>
                  <a:txBody>
                    <a:bodyPr/>
                    <a:lstStyle/>
                    <a:p>
                      <a:pPr algn="ctr" fontAlgn="ctr"/>
                      <a:r>
                        <a:rPr lang="en-US" altLang="zh-CN" sz="1600" b="0" i="0" u="none" strike="noStrike" dirty="0">
                          <a:solidFill>
                            <a:srgbClr val="000000"/>
                          </a:solidFill>
                          <a:effectLst/>
                          <a:latin typeface="黑体" panose="02010609060101010101" pitchFamily="49" charset="-122"/>
                          <a:ea typeface="黑体" panose="02010609060101010101" pitchFamily="49" charset="-122"/>
                        </a:rPr>
                        <a:t>89</a:t>
                      </a:r>
                    </a:p>
                  </a:txBody>
                  <a:tcPr marL="9525" marR="9525" marT="9525" marB="0" anchor="ctr"/>
                </a:tc>
                <a:tc>
                  <a:txBody>
                    <a:bodyPr/>
                    <a:lstStyle/>
                    <a:p>
                      <a:pPr algn="ctr" fontAlgn="ctr"/>
                      <a:r>
                        <a:rPr lang="en-US" altLang="zh-CN" sz="1600" b="0" i="0" u="none" strike="noStrike" dirty="0" smtClean="0">
                          <a:solidFill>
                            <a:srgbClr val="000000"/>
                          </a:solidFill>
                          <a:effectLst/>
                          <a:latin typeface="黑体" panose="02010609060101010101" pitchFamily="49" charset="-122"/>
                          <a:ea typeface="黑体" panose="02010609060101010101" pitchFamily="49" charset="-122"/>
                        </a:rPr>
                        <a:t>-</a:t>
                      </a:r>
                      <a:endParaRPr lang="en-US" altLang="zh-CN" sz="1600" b="0"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r h="254222">
                <a:tc>
                  <a:txBody>
                    <a:bodyPr/>
                    <a:lstStyle/>
                    <a:p>
                      <a:pPr algn="ctr" fontAlgn="ctr"/>
                      <a:r>
                        <a:rPr lang="zh-CN" altLang="en-US" sz="1600" b="1" i="0" u="none" strike="noStrike">
                          <a:solidFill>
                            <a:srgbClr val="000000"/>
                          </a:solidFill>
                          <a:effectLst/>
                          <a:latin typeface="黑体" panose="02010609060101010101" pitchFamily="49" charset="-122"/>
                          <a:ea typeface="黑体" panose="02010609060101010101" pitchFamily="49" charset="-122"/>
                        </a:rPr>
                        <a:t>总计</a:t>
                      </a:r>
                    </a:p>
                  </a:txBody>
                  <a:tcPr marL="9525" marR="9525" marT="9525" marB="0" anchor="ctr"/>
                </a:tc>
                <a:tc>
                  <a:txBody>
                    <a:bodyPr/>
                    <a:lstStyle/>
                    <a:p>
                      <a:pPr algn="ctr" fontAlgn="ctr"/>
                      <a:r>
                        <a:rPr lang="en-US" altLang="zh-CN" sz="1600" b="1" i="0" u="none" strike="noStrike">
                          <a:solidFill>
                            <a:srgbClr val="000000"/>
                          </a:solidFill>
                          <a:effectLst/>
                          <a:latin typeface="黑体" panose="02010609060101010101" pitchFamily="49" charset="-122"/>
                          <a:ea typeface="黑体" panose="02010609060101010101" pitchFamily="49" charset="-122"/>
                        </a:rPr>
                        <a:t>4318</a:t>
                      </a:r>
                    </a:p>
                  </a:txBody>
                  <a:tcPr marL="9525" marR="9525" marT="9525" marB="0" anchor="ctr"/>
                </a:tc>
                <a:tc>
                  <a:txBody>
                    <a:bodyPr/>
                    <a:lstStyle/>
                    <a:p>
                      <a:pPr algn="ctr" fontAlgn="ctr"/>
                      <a:r>
                        <a:rPr lang="en-US" altLang="zh-CN" sz="1600" b="1" i="0" u="none" strike="noStrike">
                          <a:solidFill>
                            <a:srgbClr val="000000"/>
                          </a:solidFill>
                          <a:effectLst/>
                          <a:latin typeface="黑体" panose="02010609060101010101" pitchFamily="49" charset="-122"/>
                          <a:ea typeface="黑体" panose="02010609060101010101" pitchFamily="49" charset="-122"/>
                        </a:rPr>
                        <a:t>3712</a:t>
                      </a:r>
                    </a:p>
                  </a:txBody>
                  <a:tcPr marL="9525" marR="9525" marT="9525" marB="0" anchor="ctr"/>
                </a:tc>
                <a:tc>
                  <a:txBody>
                    <a:bodyPr/>
                    <a:lstStyle/>
                    <a:p>
                      <a:pPr algn="ctr" fontAlgn="ctr"/>
                      <a:r>
                        <a:rPr lang="en-US" altLang="zh-CN" sz="1600" b="1" i="0" u="none" strike="noStrike">
                          <a:solidFill>
                            <a:srgbClr val="000000"/>
                          </a:solidFill>
                          <a:effectLst/>
                          <a:latin typeface="黑体" panose="02010609060101010101" pitchFamily="49" charset="-122"/>
                          <a:ea typeface="黑体" panose="02010609060101010101" pitchFamily="49" charset="-122"/>
                        </a:rPr>
                        <a:t>1513</a:t>
                      </a:r>
                    </a:p>
                  </a:txBody>
                  <a:tcPr marL="9525" marR="9525" marT="9525" marB="0" anchor="ctr"/>
                </a:tc>
                <a:tc>
                  <a:txBody>
                    <a:bodyPr/>
                    <a:lstStyle/>
                    <a:p>
                      <a:pPr algn="ctr" fontAlgn="ctr"/>
                      <a:r>
                        <a:rPr lang="en-US" altLang="zh-CN" sz="1600" b="1" i="0" u="none" strike="noStrike" dirty="0">
                          <a:solidFill>
                            <a:srgbClr val="000000"/>
                          </a:solidFill>
                          <a:effectLst/>
                          <a:latin typeface="黑体" panose="02010609060101010101" pitchFamily="49" charset="-122"/>
                          <a:ea typeface="黑体" panose="02010609060101010101" pitchFamily="49" charset="-122"/>
                        </a:rPr>
                        <a:t>1374</a:t>
                      </a:r>
                    </a:p>
                  </a:txBody>
                  <a:tcPr marL="9525" marR="9525" marT="9525" marB="0" anchor="ctr"/>
                </a:tc>
                <a:tc>
                  <a:txBody>
                    <a:bodyPr/>
                    <a:lstStyle/>
                    <a:p>
                      <a:pPr algn="ctr" fontAlgn="ctr"/>
                      <a:r>
                        <a:rPr lang="en-US" altLang="zh-CN" sz="1600" b="1" i="0" u="none" strike="noStrike" dirty="0" smtClean="0">
                          <a:solidFill>
                            <a:srgbClr val="000000"/>
                          </a:solidFill>
                          <a:effectLst/>
                          <a:latin typeface="黑体" panose="02010609060101010101" pitchFamily="49" charset="-122"/>
                          <a:ea typeface="黑体" panose="02010609060101010101" pitchFamily="49" charset="-122"/>
                        </a:rPr>
                        <a:t>-</a:t>
                      </a:r>
                      <a:endParaRPr lang="en-US" altLang="zh-CN" sz="1600" b="1" i="0" u="none" strike="noStrike" dirty="0">
                        <a:solidFill>
                          <a:srgbClr val="000000"/>
                        </a:solidFill>
                        <a:effectLst/>
                        <a:latin typeface="黑体" panose="02010609060101010101" pitchFamily="49" charset="-122"/>
                        <a:ea typeface="黑体" panose="02010609060101010101" pitchFamily="49" charset="-122"/>
                      </a:endParaRPr>
                    </a:p>
                  </a:txBody>
                  <a:tcPr marL="9525" marR="9525" marT="9525" marB="0" anchor="ctr"/>
                </a:tc>
              </a:tr>
            </a:tbl>
          </a:graphicData>
        </a:graphic>
      </p:graphicFrame>
    </p:spTree>
    <p:extLst>
      <p:ext uri="{BB962C8B-B14F-4D97-AF65-F5344CB8AC3E}">
        <p14:creationId xmlns:p14="http://schemas.microsoft.com/office/powerpoint/2010/main" xmlns="" val="1796405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sp>
        <p:nvSpPr>
          <p:cNvPr id="66563" name="矩形 7"/>
          <p:cNvSpPr>
            <a:spLocks noChangeArrowheads="1"/>
          </p:cNvSpPr>
          <p:nvPr/>
        </p:nvSpPr>
        <p:spPr bwMode="auto">
          <a:xfrm>
            <a:off x="0" y="1143000"/>
            <a:ext cx="3929063" cy="369888"/>
          </a:xfrm>
          <a:prstGeom prst="rect">
            <a:avLst/>
          </a:prstGeom>
          <a:noFill/>
          <a:ln w="9525">
            <a:noFill/>
            <a:miter lim="800000"/>
            <a:headEnd/>
            <a:tailEnd/>
          </a:ln>
        </p:spPr>
        <p:txBody>
          <a:bodyPr>
            <a:spAutoFit/>
          </a:bodyPr>
          <a:lstStyle/>
          <a:p>
            <a:pPr>
              <a:buFont typeface="Wingdings" pitchFamily="2" charset="2"/>
              <a:buChar char="l"/>
            </a:pPr>
            <a:r>
              <a:rPr lang="en-US" altLang="zh-CN">
                <a:latin typeface="微软雅黑" pitchFamily="34" charset="-122"/>
                <a:ea typeface="微软雅黑" pitchFamily="34" charset="-122"/>
                <a:cs typeface="Times New Roman" pitchFamily="18" charset="0"/>
              </a:rPr>
              <a:t>  </a:t>
            </a:r>
            <a:r>
              <a:rPr lang="zh-CN" altLang="zh-CN">
                <a:latin typeface="微软雅黑" pitchFamily="34" charset="-122"/>
                <a:ea typeface="微软雅黑" pitchFamily="34" charset="-122"/>
                <a:cs typeface="Times New Roman" pitchFamily="18" charset="0"/>
              </a:rPr>
              <a:t>标准制订</a:t>
            </a:r>
          </a:p>
        </p:txBody>
      </p:sp>
      <p:graphicFrame>
        <p:nvGraphicFramePr>
          <p:cNvPr id="9" name="表格 8"/>
          <p:cNvGraphicFramePr>
            <a:graphicFrameLocks noGrp="1"/>
          </p:cNvGraphicFramePr>
          <p:nvPr/>
        </p:nvGraphicFramePr>
        <p:xfrm>
          <a:off x="392113" y="1606550"/>
          <a:ext cx="5322887" cy="3292475"/>
        </p:xfrm>
        <a:graphic>
          <a:graphicData uri="http://schemas.openxmlformats.org/drawingml/2006/table">
            <a:tbl>
              <a:tblPr/>
              <a:tblGrid>
                <a:gridCol w="536575"/>
                <a:gridCol w="4786312"/>
              </a:tblGrid>
              <a:tr h="210352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行标</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（中心牵头承担）</a:t>
                      </a:r>
                    </a:p>
                  </a:txBody>
                  <a:tcPr marT="45729" marB="45729" anchor="ctr" horzOverflow="overflow">
                    <a:lnL w="12700" cap="flat" cmpd="sng" algn="ctr">
                      <a:solidFill>
                        <a:srgbClr val="4597A0"/>
                      </a:solidFill>
                      <a:prstDash val="solid"/>
                      <a:round/>
                      <a:headEnd type="none" w="med" len="med"/>
                      <a:tailEnd type="none" w="med" len="med"/>
                    </a:lnL>
                    <a:lnR w="12700" cap="flat" cmpd="sng" algn="ctr">
                      <a:solidFill>
                        <a:srgbClr val="4597A0"/>
                      </a:solidFill>
                      <a:prstDash val="solid"/>
                      <a:round/>
                      <a:headEnd type="none" w="med" len="med"/>
                      <a:tailEnd type="none" w="med" len="med"/>
                    </a:lnR>
                    <a:lnT w="12700" cap="flat" cmpd="sng" algn="ctr">
                      <a:solidFill>
                        <a:srgbClr val="4597A0"/>
                      </a:solidFill>
                      <a:prstDash val="solid"/>
                      <a:round/>
                      <a:headEnd type="none" w="med" len="med"/>
                      <a:tailEnd type="none" w="med" len="med"/>
                    </a:lnT>
                    <a:lnB w="12700" cap="flat" cmpd="sng" algn="ctr">
                      <a:solidFill>
                        <a:srgbClr val="4597A0"/>
                      </a:solidFill>
                      <a:prstDash val="solid"/>
                      <a:round/>
                      <a:headEnd type="none" w="med" len="med"/>
                      <a:tailEnd type="none" w="med" len="med"/>
                    </a:lnB>
                    <a:lnTlToBr>
                      <a:noFill/>
                    </a:lnTlToBr>
                    <a:lnBlToTr>
                      <a:noFill/>
                    </a:lnBlToTr>
                    <a:solidFill>
                      <a:srgbClr val="8AC6CD"/>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NB/T 32005-2013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光伏发电站低电压穿越检测技术规程</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NB/T 32006-2013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光伏发电站电能质量检测技术规程</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NB/T 32007-2013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光伏发电站功率控制能力检测技术规程</a:t>
                      </a:r>
                      <a:endPar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NB/T 32008-2013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光伏发电站逆变器电能质量检测技术规程</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NB/T 32009-2013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光伏发电站逆变器电压与频率响应检测技术规程</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NB/T 32010-2013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光伏发电站逆变器防孤岛效应检测技术规程</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NB/T 32011-2013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光伏发电站功率预测技术要求</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NB/T 32012-2013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光伏发电站太阳能资源实时监测技术规范</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NB/T 32013-2013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光伏发电站电压与频率响应检测规程</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NB/T 32014-2013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光伏发电站防孤岛效应检测规程</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NB/T 32016-2013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并网光伏发电监控系统技术规范</a:t>
                      </a:r>
                      <a:endPar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marT="45729" marB="45729" horzOverflow="overflow">
                    <a:lnL w="12700" cap="flat" cmpd="sng" algn="ctr">
                      <a:solidFill>
                        <a:srgbClr val="4597A0"/>
                      </a:solidFill>
                      <a:prstDash val="solid"/>
                      <a:round/>
                      <a:headEnd type="none" w="med" len="med"/>
                      <a:tailEnd type="none" w="med" len="med"/>
                    </a:lnL>
                    <a:lnR w="12700" cap="flat" cmpd="sng" algn="ctr">
                      <a:solidFill>
                        <a:srgbClr val="4597A0"/>
                      </a:solidFill>
                      <a:prstDash val="solid"/>
                      <a:round/>
                      <a:headEnd type="none" w="med" len="med"/>
                      <a:tailEnd type="none" w="med" len="med"/>
                    </a:lnR>
                    <a:lnT w="12700" cap="flat" cmpd="sng" algn="ctr">
                      <a:solidFill>
                        <a:srgbClr val="4597A0"/>
                      </a:solidFill>
                      <a:prstDash val="solid"/>
                      <a:round/>
                      <a:headEnd type="none" w="med" len="med"/>
                      <a:tailEnd type="none" w="med" len="med"/>
                    </a:lnT>
                    <a:lnB w="12700" cap="flat" cmpd="sng" algn="ctr">
                      <a:solidFill>
                        <a:srgbClr val="4597A0"/>
                      </a:solidFill>
                      <a:prstDash val="solid"/>
                      <a:round/>
                      <a:headEnd type="none" w="med" len="med"/>
                      <a:tailEnd type="none" w="med" len="med"/>
                    </a:lnB>
                    <a:lnTlToBr>
                      <a:noFill/>
                    </a:lnTlToBr>
                    <a:lnBlToTr>
                      <a:noFill/>
                    </a:lnBlToTr>
                    <a:solidFill>
                      <a:srgbClr val="F3F9FA"/>
                    </a:solidFill>
                  </a:tcPr>
                </a:tc>
              </a:tr>
              <a:tr h="118894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企标</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（中心牵头承担）</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29" marB="45729" anchor="ctr" horzOverflow="overflow">
                    <a:lnL w="12700" cap="flat" cmpd="sng" algn="ctr">
                      <a:solidFill>
                        <a:srgbClr val="4597A0"/>
                      </a:solidFill>
                      <a:prstDash val="solid"/>
                      <a:round/>
                      <a:headEnd type="none" w="med" len="med"/>
                      <a:tailEnd type="none" w="med" len="med"/>
                    </a:lnL>
                    <a:lnR w="12700" cap="flat" cmpd="sng" algn="ctr">
                      <a:solidFill>
                        <a:srgbClr val="4597A0"/>
                      </a:solidFill>
                      <a:prstDash val="solid"/>
                      <a:round/>
                      <a:headEnd type="none" w="med" len="med"/>
                      <a:tailEnd type="none" w="med" len="med"/>
                    </a:lnR>
                    <a:lnT w="12700" cap="flat" cmpd="sng" algn="ctr">
                      <a:solidFill>
                        <a:srgbClr val="4597A0"/>
                      </a:solidFill>
                      <a:prstDash val="solid"/>
                      <a:round/>
                      <a:headEnd type="none" w="med" len="med"/>
                      <a:tailEnd type="none" w="med" len="med"/>
                    </a:lnT>
                    <a:lnB w="12700" cap="flat" cmpd="sng" algn="ctr">
                      <a:solidFill>
                        <a:srgbClr val="4597A0"/>
                      </a:solidFill>
                      <a:prstDash val="solid"/>
                      <a:round/>
                      <a:headEnd type="none" w="med" len="med"/>
                      <a:tailEnd type="none" w="med" len="med"/>
                    </a:lnB>
                    <a:lnTlToBr>
                      <a:noFill/>
                    </a:lnTlToBr>
                    <a:lnBlToTr>
                      <a:noFill/>
                    </a:lnBlToTr>
                    <a:solidFill>
                      <a:srgbClr val="8AC6CD"/>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Q/GDW 617-2011</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光伏电站接入电网技术规定</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Q/GDW 618-2011</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光伏电站接入电网测试规程</a:t>
                      </a:r>
                      <a:endPar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Q/GDW 1924-2013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光伏发电站电能质量检测技术规程</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Q/GDW 1925-2013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光伏发电站功率控制能力检测技术规程</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Q/GDW 1926-2013</a:t>
                      </a:r>
                      <a:r>
                        <a:rPr kumimoji="0" lang="zh-CN" altLang="en-US"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光伏发电站低电压穿越检测技术规程</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marT="45729" marB="45729" horzOverflow="overflow">
                    <a:lnL w="12700" cap="flat" cmpd="sng" algn="ctr">
                      <a:solidFill>
                        <a:srgbClr val="4597A0"/>
                      </a:solidFill>
                      <a:prstDash val="solid"/>
                      <a:round/>
                      <a:headEnd type="none" w="med" len="med"/>
                      <a:tailEnd type="none" w="med" len="med"/>
                    </a:lnL>
                    <a:lnR w="12700" cap="flat" cmpd="sng" algn="ctr">
                      <a:solidFill>
                        <a:srgbClr val="4597A0"/>
                      </a:solidFill>
                      <a:prstDash val="solid"/>
                      <a:round/>
                      <a:headEnd type="none" w="med" len="med"/>
                      <a:tailEnd type="none" w="med" len="med"/>
                    </a:lnR>
                    <a:lnT w="12700" cap="flat" cmpd="sng" algn="ctr">
                      <a:solidFill>
                        <a:srgbClr val="4597A0"/>
                      </a:solidFill>
                      <a:prstDash val="solid"/>
                      <a:round/>
                      <a:headEnd type="none" w="med" len="med"/>
                      <a:tailEnd type="none" w="med" len="med"/>
                    </a:lnT>
                    <a:lnB w="12700" cap="flat" cmpd="sng" algn="ctr">
                      <a:solidFill>
                        <a:srgbClr val="4597A0"/>
                      </a:solidFill>
                      <a:prstDash val="solid"/>
                      <a:round/>
                      <a:headEnd type="none" w="med" len="med"/>
                      <a:tailEnd type="none" w="med" len="med"/>
                    </a:lnB>
                    <a:lnTlToBr>
                      <a:noFill/>
                    </a:lnTlToBr>
                    <a:lnBlToTr>
                      <a:noFill/>
                    </a:lnBlToTr>
                    <a:solidFill>
                      <a:srgbClr val="F3F9FA"/>
                    </a:solidFill>
                  </a:tcPr>
                </a:tc>
              </a:tr>
            </a:tbl>
          </a:graphicData>
        </a:graphic>
      </p:graphicFrame>
      <p:pic>
        <p:nvPicPr>
          <p:cNvPr id="66575" name="Picture 3"/>
          <p:cNvPicPr>
            <a:picLocks noChangeAspect="1" noChangeArrowheads="1"/>
          </p:cNvPicPr>
          <p:nvPr/>
        </p:nvPicPr>
        <p:blipFill>
          <a:blip r:embed="rId3" cstate="print"/>
          <a:srcRect/>
          <a:stretch>
            <a:fillRect/>
          </a:stretch>
        </p:blipFill>
        <p:spPr bwMode="auto">
          <a:xfrm>
            <a:off x="400050" y="4986338"/>
            <a:ext cx="2609850" cy="1776412"/>
          </a:xfrm>
          <a:prstGeom prst="rect">
            <a:avLst/>
          </a:prstGeom>
          <a:noFill/>
          <a:ln w="9525">
            <a:noFill/>
            <a:miter lim="800000"/>
            <a:headEnd/>
            <a:tailEnd/>
          </a:ln>
        </p:spPr>
      </p:pic>
      <p:pic>
        <p:nvPicPr>
          <p:cNvPr id="66576" name="Picture 4"/>
          <p:cNvPicPr>
            <a:picLocks noChangeAspect="1" noChangeArrowheads="1"/>
          </p:cNvPicPr>
          <p:nvPr/>
        </p:nvPicPr>
        <p:blipFill>
          <a:blip r:embed="rId4" cstate="print"/>
          <a:srcRect/>
          <a:stretch>
            <a:fillRect/>
          </a:stretch>
        </p:blipFill>
        <p:spPr bwMode="auto">
          <a:xfrm>
            <a:off x="3081338" y="4986338"/>
            <a:ext cx="2625725" cy="1800225"/>
          </a:xfrm>
          <a:prstGeom prst="rect">
            <a:avLst/>
          </a:prstGeom>
          <a:noFill/>
          <a:ln w="9525">
            <a:noFill/>
            <a:miter lim="800000"/>
            <a:headEnd/>
            <a:tailEnd/>
          </a:ln>
        </p:spPr>
      </p:pic>
      <p:pic>
        <p:nvPicPr>
          <p:cNvPr id="66577" name="Picture 5"/>
          <p:cNvPicPr>
            <a:picLocks noChangeAspect="1" noChangeArrowheads="1"/>
          </p:cNvPicPr>
          <p:nvPr/>
        </p:nvPicPr>
        <p:blipFill>
          <a:blip r:embed="rId5" cstate="print"/>
          <a:srcRect/>
          <a:stretch>
            <a:fillRect/>
          </a:stretch>
        </p:blipFill>
        <p:spPr bwMode="auto">
          <a:xfrm>
            <a:off x="5795963" y="4986338"/>
            <a:ext cx="2633662" cy="1784350"/>
          </a:xfrm>
          <a:prstGeom prst="rect">
            <a:avLst/>
          </a:prstGeom>
          <a:noFill/>
          <a:ln w="9525">
            <a:noFill/>
            <a:miter lim="800000"/>
            <a:headEnd/>
            <a:tailEnd/>
          </a:ln>
        </p:spPr>
      </p:pic>
      <p:pic>
        <p:nvPicPr>
          <p:cNvPr id="74758" name="Picture 6"/>
          <p:cNvPicPr>
            <a:picLocks noChangeAspect="1" noChangeArrowheads="1"/>
          </p:cNvPicPr>
          <p:nvPr/>
        </p:nvPicPr>
        <p:blipFill>
          <a:blip r:embed="rId6" cstate="print"/>
          <a:srcRect/>
          <a:stretch>
            <a:fillRect/>
          </a:stretch>
        </p:blipFill>
        <p:spPr bwMode="auto">
          <a:xfrm>
            <a:off x="7232650" y="3319463"/>
            <a:ext cx="1143000" cy="1557337"/>
          </a:xfrm>
          <a:prstGeom prst="rect">
            <a:avLst/>
          </a:prstGeom>
          <a:noFill/>
          <a:ln w="3175">
            <a:solidFill>
              <a:schemeClr val="tx1">
                <a:lumMod val="50000"/>
                <a:lumOff val="50000"/>
              </a:schemeClr>
            </a:solidFill>
            <a:miter lim="800000"/>
            <a:headEnd/>
            <a:tailEnd/>
          </a:ln>
          <a:effectLst/>
        </p:spPr>
      </p:pic>
      <p:pic>
        <p:nvPicPr>
          <p:cNvPr id="66579" name="Picture 7"/>
          <p:cNvPicPr>
            <a:picLocks noChangeAspect="1" noChangeArrowheads="1"/>
          </p:cNvPicPr>
          <p:nvPr/>
        </p:nvPicPr>
        <p:blipFill>
          <a:blip r:embed="rId7" cstate="print"/>
          <a:srcRect/>
          <a:stretch>
            <a:fillRect/>
          </a:stretch>
        </p:blipFill>
        <p:spPr bwMode="auto">
          <a:xfrm>
            <a:off x="5948363" y="3319463"/>
            <a:ext cx="1101725" cy="1554162"/>
          </a:xfrm>
          <a:prstGeom prst="rect">
            <a:avLst/>
          </a:prstGeom>
          <a:noFill/>
          <a:ln w="9525">
            <a:noFill/>
            <a:miter lim="800000"/>
            <a:headEnd/>
            <a:tailEnd/>
          </a:ln>
        </p:spPr>
      </p:pic>
      <p:pic>
        <p:nvPicPr>
          <p:cNvPr id="66580" name="Picture 8"/>
          <p:cNvPicPr>
            <a:picLocks noChangeAspect="1" noChangeArrowheads="1"/>
          </p:cNvPicPr>
          <p:nvPr/>
        </p:nvPicPr>
        <p:blipFill>
          <a:blip r:embed="rId8" cstate="print"/>
          <a:srcRect/>
          <a:stretch>
            <a:fillRect/>
          </a:stretch>
        </p:blipFill>
        <p:spPr bwMode="auto">
          <a:xfrm>
            <a:off x="5929313" y="1604963"/>
            <a:ext cx="1120775" cy="1643062"/>
          </a:xfrm>
          <a:prstGeom prst="rect">
            <a:avLst/>
          </a:prstGeom>
          <a:noFill/>
          <a:ln w="9525">
            <a:noFill/>
            <a:miter lim="800000"/>
            <a:headEnd/>
            <a:tailEnd/>
          </a:ln>
        </p:spPr>
      </p:pic>
      <p:pic>
        <p:nvPicPr>
          <p:cNvPr id="66581" name="Picture 9"/>
          <p:cNvPicPr>
            <a:picLocks noChangeAspect="1" noChangeArrowheads="1"/>
          </p:cNvPicPr>
          <p:nvPr/>
        </p:nvPicPr>
        <p:blipFill>
          <a:blip r:embed="rId9" cstate="print"/>
          <a:srcRect/>
          <a:stretch>
            <a:fillRect/>
          </a:stretch>
        </p:blipFill>
        <p:spPr bwMode="auto">
          <a:xfrm>
            <a:off x="7215188" y="1608138"/>
            <a:ext cx="1160462" cy="1639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285750" y="1571625"/>
            <a:ext cx="5786438" cy="2786063"/>
          </a:xfrm>
          <a:prstGeom prst="roundRect">
            <a:avLst>
              <a:gd name="adj" fmla="val 8975"/>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a:p>
        </p:txBody>
      </p:sp>
      <p:sp>
        <p:nvSpPr>
          <p:cNvPr id="67587"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sp>
        <p:nvSpPr>
          <p:cNvPr id="67588" name="Rectangle 1"/>
          <p:cNvSpPr>
            <a:spLocks noChangeArrowheads="1"/>
          </p:cNvSpPr>
          <p:nvPr/>
        </p:nvSpPr>
        <p:spPr bwMode="auto">
          <a:xfrm>
            <a:off x="357188" y="1536700"/>
            <a:ext cx="5857875" cy="2894013"/>
          </a:xfrm>
          <a:prstGeom prst="rect">
            <a:avLst/>
          </a:prstGeom>
          <a:noFill/>
          <a:ln w="9525">
            <a:noFill/>
            <a:miter lim="800000"/>
            <a:headEnd/>
            <a:tailEnd/>
          </a:ln>
        </p:spPr>
        <p:txBody>
          <a:bodyPr anchor="ctr">
            <a:spAutoFit/>
          </a:bodyPr>
          <a:lstStyle/>
          <a:p>
            <a:pPr indent="266700"/>
            <a:r>
              <a:rPr lang="zh-CN" altLang="en-US" sz="1400">
                <a:latin typeface="微软雅黑" pitchFamily="34" charset="-122"/>
                <a:ea typeface="微软雅黑" pitchFamily="34" charset="-122"/>
                <a:cs typeface="Times New Roman" pitchFamily="18" charset="0"/>
              </a:rPr>
              <a:t>中心自成立以来，一直致力于在新能源领域与国际知名的科研机构、高等院校、检测机构开展深入合作。</a:t>
            </a:r>
          </a:p>
          <a:p>
            <a:pPr indent="266700"/>
            <a:r>
              <a:rPr lang="zh-CN" altLang="en-US" sz="1400">
                <a:latin typeface="微软雅黑" pitchFamily="34" charset="-122"/>
                <a:ea typeface="微软雅黑" pitchFamily="34" charset="-122"/>
                <a:cs typeface="Times New Roman" pitchFamily="18" charset="0"/>
              </a:rPr>
              <a:t>    先后与德国弗朗霍夫研究院太阳能研究</a:t>
            </a:r>
            <a:r>
              <a:rPr lang="zh-CN" altLang="en-US" sz="1400">
                <a:solidFill>
                  <a:srgbClr val="000000"/>
                </a:solidFill>
                <a:latin typeface="微软雅黑" pitchFamily="34" charset="-122"/>
                <a:ea typeface="微软雅黑" pitchFamily="34" charset="-122"/>
                <a:cs typeface="Times New Roman" pitchFamily="18" charset="0"/>
              </a:rPr>
              <a:t>所（</a:t>
            </a:r>
            <a:r>
              <a:rPr lang="en-US" altLang="zh-CN" sz="1400">
                <a:solidFill>
                  <a:srgbClr val="000000"/>
                </a:solidFill>
                <a:latin typeface="微软雅黑" pitchFamily="34" charset="-122"/>
                <a:ea typeface="微软雅黑" pitchFamily="34" charset="-122"/>
                <a:cs typeface="Times New Roman" pitchFamily="18" charset="0"/>
              </a:rPr>
              <a:t>Fraunhofer ISE, Germany</a:t>
            </a:r>
            <a:r>
              <a:rPr lang="zh-CN" altLang="en-US" sz="1400">
                <a:solidFill>
                  <a:srgbClr val="000000"/>
                </a:solidFill>
                <a:latin typeface="微软雅黑" pitchFamily="34" charset="-122"/>
                <a:ea typeface="微软雅黑" pitchFamily="34" charset="-122"/>
                <a:cs typeface="Times New Roman" pitchFamily="18" charset="0"/>
              </a:rPr>
              <a:t>）、德国</a:t>
            </a:r>
            <a:r>
              <a:rPr lang="en-US" altLang="zh-CN" sz="1400">
                <a:solidFill>
                  <a:srgbClr val="000000"/>
                </a:solidFill>
                <a:latin typeface="微软雅黑" pitchFamily="34" charset="-122"/>
                <a:ea typeface="微软雅黑" pitchFamily="34" charset="-122"/>
                <a:cs typeface="Times New Roman" pitchFamily="18" charset="0"/>
              </a:rPr>
              <a:t>DNV GL</a:t>
            </a:r>
            <a:r>
              <a:rPr lang="zh-CN" altLang="en-US" sz="1400">
                <a:solidFill>
                  <a:srgbClr val="000000"/>
                </a:solidFill>
                <a:latin typeface="微软雅黑" pitchFamily="34" charset="-122"/>
                <a:ea typeface="微软雅黑" pitchFamily="34" charset="-122"/>
                <a:cs typeface="Times New Roman" pitchFamily="18" charset="0"/>
              </a:rPr>
              <a:t>、德国</a:t>
            </a:r>
            <a:r>
              <a:rPr lang="en-US" altLang="zh-CN" sz="1400">
                <a:solidFill>
                  <a:srgbClr val="000000"/>
                </a:solidFill>
                <a:latin typeface="微软雅黑" pitchFamily="34" charset="-122"/>
                <a:ea typeface="微软雅黑" pitchFamily="34" charset="-122"/>
                <a:cs typeface="Times New Roman" pitchFamily="18" charset="0"/>
              </a:rPr>
              <a:t>GL RC</a:t>
            </a:r>
            <a:r>
              <a:rPr lang="zh-CN" altLang="en-US" sz="1400">
                <a:solidFill>
                  <a:srgbClr val="000000"/>
                </a:solidFill>
                <a:latin typeface="微软雅黑" pitchFamily="34" charset="-122"/>
                <a:ea typeface="微软雅黑" pitchFamily="34" charset="-122"/>
                <a:cs typeface="Times New Roman" pitchFamily="18" charset="0"/>
              </a:rPr>
              <a:t>、 德国</a:t>
            </a:r>
            <a:r>
              <a:rPr lang="en-US" altLang="zh-CN" sz="1400">
                <a:solidFill>
                  <a:srgbClr val="000000"/>
                </a:solidFill>
                <a:latin typeface="微软雅黑" pitchFamily="34" charset="-122"/>
                <a:ea typeface="微软雅黑" pitchFamily="34" charset="-122"/>
                <a:cs typeface="Times New Roman" pitchFamily="18" charset="0"/>
              </a:rPr>
              <a:t>TUV-SUD</a:t>
            </a:r>
            <a:r>
              <a:rPr lang="zh-CN" altLang="en-US" sz="1400">
                <a:solidFill>
                  <a:srgbClr val="000000"/>
                </a:solidFill>
                <a:latin typeface="微软雅黑" pitchFamily="34" charset="-122"/>
                <a:ea typeface="微软雅黑" pitchFamily="34" charset="-122"/>
                <a:cs typeface="Times New Roman" pitchFamily="18" charset="0"/>
              </a:rPr>
              <a:t>、</a:t>
            </a:r>
            <a:r>
              <a:rPr lang="en-US" altLang="zh-CN" sz="1400">
                <a:solidFill>
                  <a:srgbClr val="000000"/>
                </a:solidFill>
                <a:latin typeface="微软雅黑" pitchFamily="34" charset="-122"/>
                <a:ea typeface="微软雅黑" pitchFamily="34" charset="-122"/>
                <a:cs typeface="Times New Roman" pitchFamily="18" charset="0"/>
              </a:rPr>
              <a:t>TUV-RHEINLAND</a:t>
            </a:r>
            <a:r>
              <a:rPr lang="zh-CN" altLang="en-US" sz="1400">
                <a:solidFill>
                  <a:srgbClr val="000000"/>
                </a:solidFill>
                <a:latin typeface="微软雅黑" pitchFamily="34" charset="-122"/>
                <a:ea typeface="微软雅黑" pitchFamily="34" charset="-122"/>
                <a:cs typeface="Times New Roman" pitchFamily="18" charset="0"/>
              </a:rPr>
              <a:t>、美国</a:t>
            </a:r>
            <a:r>
              <a:rPr lang="en-US" altLang="zh-CN" sz="1400">
                <a:solidFill>
                  <a:srgbClr val="000000"/>
                </a:solidFill>
                <a:latin typeface="微软雅黑" pitchFamily="34" charset="-122"/>
                <a:ea typeface="微软雅黑" pitchFamily="34" charset="-122"/>
                <a:cs typeface="Times New Roman" pitchFamily="18" charset="0"/>
              </a:rPr>
              <a:t>UL</a:t>
            </a:r>
            <a:r>
              <a:rPr lang="zh-CN" altLang="en-US" sz="1400">
                <a:solidFill>
                  <a:srgbClr val="000000"/>
                </a:solidFill>
                <a:latin typeface="微软雅黑" pitchFamily="34" charset="-122"/>
                <a:ea typeface="微软雅黑" pitchFamily="34" charset="-122"/>
                <a:cs typeface="Times New Roman" pitchFamily="18" charset="0"/>
              </a:rPr>
              <a:t>等签署战略合作协议。</a:t>
            </a:r>
            <a:endParaRPr lang="zh-CN" altLang="en-US" sz="1400">
              <a:latin typeface="微软雅黑" pitchFamily="34" charset="-122"/>
              <a:ea typeface="微软雅黑" pitchFamily="34" charset="-122"/>
              <a:cs typeface="Times New Roman" pitchFamily="18" charset="0"/>
            </a:endParaRPr>
          </a:p>
          <a:p>
            <a:pPr indent="266700"/>
            <a:r>
              <a:rPr lang="en-US" altLang="zh-CN" sz="1400">
                <a:latin typeface="微软雅黑" pitchFamily="34" charset="-122"/>
                <a:ea typeface="微软雅黑" pitchFamily="34" charset="-122"/>
                <a:cs typeface="Times New Roman" pitchFamily="18" charset="0"/>
              </a:rPr>
              <a:t>2012</a:t>
            </a:r>
            <a:r>
              <a:rPr lang="zh-CN" altLang="en-US" sz="1400">
                <a:latin typeface="微软雅黑" pitchFamily="34" charset="-122"/>
                <a:ea typeface="微软雅黑" pitchFamily="34" charset="-122"/>
                <a:cs typeface="Times New Roman" pitchFamily="18" charset="0"/>
              </a:rPr>
              <a:t>年</a:t>
            </a:r>
            <a:r>
              <a:rPr lang="en-US" altLang="zh-CN" sz="1400">
                <a:latin typeface="微软雅黑" pitchFamily="34" charset="-122"/>
                <a:ea typeface="微软雅黑" pitchFamily="34" charset="-122"/>
                <a:cs typeface="Times New Roman" pitchFamily="18" charset="0"/>
              </a:rPr>
              <a:t>9</a:t>
            </a:r>
            <a:r>
              <a:rPr lang="zh-CN" altLang="en-US" sz="1400">
                <a:latin typeface="微软雅黑" pitchFamily="34" charset="-122"/>
                <a:ea typeface="微软雅黑" pitchFamily="34" charset="-122"/>
                <a:cs typeface="Times New Roman" pitchFamily="18" charset="0"/>
              </a:rPr>
              <a:t>月，中心顺利完成对</a:t>
            </a:r>
            <a:r>
              <a:rPr lang="en-US" altLang="zh-CN" sz="1400">
                <a:latin typeface="微软雅黑" pitchFamily="34" charset="-122"/>
                <a:ea typeface="微软雅黑" pitchFamily="34" charset="-122"/>
                <a:cs typeface="Times New Roman" pitchFamily="18" charset="0"/>
              </a:rPr>
              <a:t>Fraunhofer ISE</a:t>
            </a:r>
            <a:r>
              <a:rPr lang="zh-CN" altLang="en-US" sz="1400">
                <a:latin typeface="微软雅黑" pitchFamily="34" charset="-122"/>
                <a:ea typeface="微软雅黑" pitchFamily="34" charset="-122"/>
                <a:cs typeface="Times New Roman" pitchFamily="18" charset="0"/>
              </a:rPr>
              <a:t>实验室的光伏逆变器测试实验室的审查与能力审核，截至</a:t>
            </a:r>
            <a:r>
              <a:rPr lang="en-US" altLang="zh-CN" sz="1400">
                <a:latin typeface="微软雅黑" pitchFamily="34" charset="-122"/>
                <a:ea typeface="微软雅黑" pitchFamily="34" charset="-122"/>
                <a:cs typeface="Times New Roman" pitchFamily="18" charset="0"/>
              </a:rPr>
              <a:t>2015</a:t>
            </a:r>
            <a:r>
              <a:rPr lang="zh-CN" altLang="en-US" sz="1400">
                <a:latin typeface="微软雅黑" pitchFamily="34" charset="-122"/>
                <a:ea typeface="微软雅黑" pitchFamily="34" charset="-122"/>
                <a:cs typeface="Times New Roman" pitchFamily="18" charset="0"/>
              </a:rPr>
              <a:t>年底，已累计开展海外目击测试业务</a:t>
            </a:r>
            <a:r>
              <a:rPr lang="en-US" altLang="zh-CN" sz="1400">
                <a:latin typeface="微软雅黑" pitchFamily="34" charset="-122"/>
                <a:ea typeface="微软雅黑" pitchFamily="34" charset="-122"/>
                <a:cs typeface="Times New Roman" pitchFamily="18" charset="0"/>
              </a:rPr>
              <a:t>5</a:t>
            </a:r>
            <a:r>
              <a:rPr lang="zh-CN" altLang="en-US" sz="1400">
                <a:latin typeface="微软雅黑" pitchFamily="34" charset="-122"/>
                <a:ea typeface="微软雅黑" pitchFamily="34" charset="-122"/>
                <a:cs typeface="Times New Roman" pitchFamily="18" charset="0"/>
              </a:rPr>
              <a:t>次。</a:t>
            </a:r>
          </a:p>
          <a:p>
            <a:pPr indent="266700"/>
            <a:r>
              <a:rPr lang="en-US" altLang="zh-CN" sz="1400">
                <a:latin typeface="微软雅黑" pitchFamily="34" charset="-122"/>
                <a:ea typeface="微软雅黑" pitchFamily="34" charset="-122"/>
                <a:cs typeface="Times New Roman" pitchFamily="18" charset="0"/>
              </a:rPr>
              <a:t>2013</a:t>
            </a:r>
            <a:r>
              <a:rPr lang="zh-CN" altLang="en-US" sz="1400">
                <a:latin typeface="微软雅黑" pitchFamily="34" charset="-122"/>
                <a:ea typeface="微软雅黑" pitchFamily="34" charset="-122"/>
                <a:cs typeface="Times New Roman" pitchFamily="18" charset="0"/>
              </a:rPr>
              <a:t>年中心和</a:t>
            </a:r>
            <a:r>
              <a:rPr lang="en-US" altLang="zh-CN" sz="1400">
                <a:latin typeface="微软雅黑" pitchFamily="34" charset="-122"/>
                <a:ea typeface="微软雅黑" pitchFamily="34" charset="-122"/>
                <a:cs typeface="Times New Roman" pitchFamily="18" charset="0"/>
              </a:rPr>
              <a:t>UL</a:t>
            </a:r>
            <a:r>
              <a:rPr lang="zh-CN" altLang="en-US" sz="1400">
                <a:latin typeface="微软雅黑" pitchFamily="34" charset="-122"/>
                <a:ea typeface="微软雅黑" pitchFamily="34" charset="-122"/>
                <a:cs typeface="Times New Roman" pitchFamily="18" charset="0"/>
              </a:rPr>
              <a:t>承担中美能源合作框架下“中美欧光伏发电标准比对”项目，完成中美欧光伏发电标准的技术条款和检测方法的比对工作，分析了中美欧标准之间存在的差异，并于</a:t>
            </a:r>
            <a:r>
              <a:rPr lang="en-US" altLang="zh-CN" sz="1400">
                <a:latin typeface="微软雅黑" pitchFamily="34" charset="-122"/>
                <a:ea typeface="微软雅黑" pitchFamily="34" charset="-122"/>
                <a:cs typeface="Times New Roman" pitchFamily="18" charset="0"/>
              </a:rPr>
              <a:t>2014</a:t>
            </a:r>
            <a:r>
              <a:rPr lang="zh-CN" altLang="en-US" sz="1400">
                <a:latin typeface="微软雅黑" pitchFamily="34" charset="-122"/>
                <a:ea typeface="微软雅黑" pitchFamily="34" charset="-122"/>
                <a:cs typeface="Times New Roman" pitchFamily="18" charset="0"/>
              </a:rPr>
              <a:t>年正式出版了“中美欧标准对比分析”报告，为我国光伏发电行业国际化战略提供了技术支撑。</a:t>
            </a:r>
          </a:p>
        </p:txBody>
      </p:sp>
      <p:pic>
        <p:nvPicPr>
          <p:cNvPr id="67589" name="Picture 4"/>
          <p:cNvPicPr>
            <a:picLocks noChangeAspect="1" noChangeArrowheads="1"/>
          </p:cNvPicPr>
          <p:nvPr/>
        </p:nvPicPr>
        <p:blipFill>
          <a:blip r:embed="rId3" cstate="print"/>
          <a:srcRect r="57419"/>
          <a:stretch>
            <a:fillRect/>
          </a:stretch>
        </p:blipFill>
        <p:spPr bwMode="auto">
          <a:xfrm>
            <a:off x="6286500" y="3008313"/>
            <a:ext cx="2286000" cy="1420812"/>
          </a:xfrm>
          <a:prstGeom prst="rect">
            <a:avLst/>
          </a:prstGeom>
          <a:noFill/>
          <a:ln w="9525">
            <a:noFill/>
            <a:miter lim="800000"/>
            <a:headEnd/>
            <a:tailEnd/>
          </a:ln>
        </p:spPr>
      </p:pic>
      <p:pic>
        <p:nvPicPr>
          <p:cNvPr id="72709" name="Picture 5"/>
          <p:cNvPicPr>
            <a:picLocks noChangeAspect="1" noChangeArrowheads="1"/>
          </p:cNvPicPr>
          <p:nvPr/>
        </p:nvPicPr>
        <p:blipFill>
          <a:blip r:embed="rId4" cstate="print"/>
          <a:srcRect/>
          <a:stretch>
            <a:fillRect/>
          </a:stretch>
        </p:blipFill>
        <p:spPr bwMode="auto">
          <a:xfrm>
            <a:off x="500063" y="4500563"/>
            <a:ext cx="5429250" cy="2085975"/>
          </a:xfrm>
          <a:prstGeom prst="rect">
            <a:avLst/>
          </a:prstGeom>
          <a:ln>
            <a:noFill/>
          </a:ln>
          <a:effectLst>
            <a:outerShdw blurRad="190500" algn="tl" rotWithShape="0">
              <a:srgbClr val="000000">
                <a:alpha val="70000"/>
              </a:srgbClr>
            </a:outerShdw>
          </a:effectLst>
        </p:spPr>
      </p:pic>
      <p:sp>
        <p:nvSpPr>
          <p:cNvPr id="67591" name="矩形 7"/>
          <p:cNvSpPr>
            <a:spLocks noChangeArrowheads="1"/>
          </p:cNvSpPr>
          <p:nvPr/>
        </p:nvSpPr>
        <p:spPr bwMode="auto">
          <a:xfrm>
            <a:off x="0" y="1143000"/>
            <a:ext cx="3929063" cy="369888"/>
          </a:xfrm>
          <a:prstGeom prst="rect">
            <a:avLst/>
          </a:prstGeom>
          <a:noFill/>
          <a:ln w="9525">
            <a:noFill/>
            <a:miter lim="800000"/>
            <a:headEnd/>
            <a:tailEnd/>
          </a:ln>
        </p:spPr>
        <p:txBody>
          <a:bodyPr>
            <a:spAutoFit/>
          </a:bodyPr>
          <a:lstStyle/>
          <a:p>
            <a:pPr>
              <a:buFont typeface="Wingdings" pitchFamily="2" charset="2"/>
              <a:buChar char="l"/>
            </a:pPr>
            <a:r>
              <a:rPr lang="en-US" altLang="zh-CN">
                <a:latin typeface="微软雅黑" pitchFamily="34" charset="-122"/>
                <a:ea typeface="微软雅黑" pitchFamily="34" charset="-122"/>
                <a:cs typeface="Times New Roman" pitchFamily="18" charset="0"/>
              </a:rPr>
              <a:t>  </a:t>
            </a:r>
            <a:r>
              <a:rPr lang="zh-CN" altLang="en-US">
                <a:latin typeface="微软雅黑" pitchFamily="34" charset="-122"/>
                <a:ea typeface="微软雅黑" pitchFamily="34" charset="-122"/>
                <a:cs typeface="Times New Roman" pitchFamily="18" charset="0"/>
              </a:rPr>
              <a:t>国际合作与交流</a:t>
            </a:r>
            <a:endParaRPr lang="zh-CN" altLang="zh-CN">
              <a:latin typeface="微软雅黑" pitchFamily="34" charset="-122"/>
              <a:ea typeface="微软雅黑" pitchFamily="34" charset="-122"/>
              <a:cs typeface="Times New Roman" pitchFamily="18" charset="0"/>
            </a:endParaRPr>
          </a:p>
        </p:txBody>
      </p:sp>
      <p:pic>
        <p:nvPicPr>
          <p:cNvPr id="67592" name="Picture 3"/>
          <p:cNvPicPr>
            <a:picLocks noChangeAspect="1" noChangeArrowheads="1"/>
          </p:cNvPicPr>
          <p:nvPr/>
        </p:nvPicPr>
        <p:blipFill>
          <a:blip r:embed="rId5" cstate="print"/>
          <a:srcRect/>
          <a:stretch>
            <a:fillRect/>
          </a:stretch>
        </p:blipFill>
        <p:spPr bwMode="auto">
          <a:xfrm>
            <a:off x="6286500" y="4500563"/>
            <a:ext cx="2286000" cy="1428750"/>
          </a:xfrm>
          <a:prstGeom prst="rect">
            <a:avLst/>
          </a:prstGeom>
          <a:noFill/>
          <a:ln w="9525">
            <a:noFill/>
            <a:miter lim="800000"/>
            <a:headEnd/>
            <a:tailEnd/>
          </a:ln>
        </p:spPr>
      </p:pic>
      <p:pic>
        <p:nvPicPr>
          <p:cNvPr id="67593" name="Picture 2"/>
          <p:cNvPicPr>
            <a:picLocks noChangeAspect="1" noChangeArrowheads="1"/>
          </p:cNvPicPr>
          <p:nvPr/>
        </p:nvPicPr>
        <p:blipFill>
          <a:blip r:embed="rId6" cstate="print"/>
          <a:srcRect/>
          <a:stretch>
            <a:fillRect/>
          </a:stretch>
        </p:blipFill>
        <p:spPr bwMode="auto">
          <a:xfrm>
            <a:off x="6286500" y="1566863"/>
            <a:ext cx="2262188"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sp>
        <p:nvSpPr>
          <p:cNvPr id="70657" name="Rectangle 1"/>
          <p:cNvSpPr>
            <a:spLocks noChangeArrowheads="1"/>
          </p:cNvSpPr>
          <p:nvPr/>
        </p:nvSpPr>
        <p:spPr bwMode="auto">
          <a:xfrm>
            <a:off x="214313" y="1460500"/>
            <a:ext cx="3071812" cy="1076325"/>
          </a:xfrm>
          <a:prstGeom prst="rect">
            <a:avLst/>
          </a:prstGeom>
          <a:noFill/>
          <a:ln w="9525">
            <a:solidFill>
              <a:schemeClr val="accent6">
                <a:lumMod val="60000"/>
                <a:lumOff val="40000"/>
              </a:schemeClr>
            </a:solidFill>
            <a:miter lim="800000"/>
            <a:headEnd/>
            <a:tailEnd/>
          </a:ln>
          <a:effectLst/>
        </p:spPr>
        <p:txBody>
          <a:bodyPr anchor="ctr">
            <a:spAutoFit/>
          </a:bodyPr>
          <a:lstStyle/>
          <a:p>
            <a:pPr indent="295275">
              <a:buFont typeface="Arial" pitchFamily="34" charset="0"/>
              <a:buNone/>
              <a:defRPr/>
            </a:pPr>
            <a:r>
              <a:rPr lang="zh-CN" sz="1600" dirty="0">
                <a:latin typeface="微软雅黑" pitchFamily="34" charset="-122"/>
                <a:ea typeface="微软雅黑" pitchFamily="34" charset="-122"/>
                <a:cs typeface="Times New Roman" pitchFamily="18" charset="0"/>
              </a:rPr>
              <a:t>中心先后获得科技成果奖励</a:t>
            </a:r>
            <a:r>
              <a:rPr lang="en-US" altLang="zh-CN" sz="1600" b="1" dirty="0">
                <a:solidFill>
                  <a:srgbClr val="FF0000"/>
                </a:solidFill>
                <a:latin typeface="微软雅黑" pitchFamily="34" charset="-122"/>
                <a:ea typeface="微软雅黑" pitchFamily="34" charset="-122"/>
                <a:cs typeface="Times New Roman" pitchFamily="18" charset="0"/>
              </a:rPr>
              <a:t>20</a:t>
            </a:r>
            <a:r>
              <a:rPr lang="zh-CN" altLang="en-US" sz="1600" b="1" dirty="0">
                <a:solidFill>
                  <a:srgbClr val="FF0000"/>
                </a:solidFill>
                <a:latin typeface="微软雅黑" pitchFamily="34" charset="-122"/>
                <a:ea typeface="微软雅黑" pitchFamily="34" charset="-122"/>
                <a:cs typeface="Times New Roman" pitchFamily="18" charset="0"/>
              </a:rPr>
              <a:t>项</a:t>
            </a:r>
            <a:r>
              <a:rPr lang="zh-CN" altLang="en-US" sz="1600" dirty="0">
                <a:latin typeface="微软雅黑" pitchFamily="34" charset="-122"/>
                <a:ea typeface="微软雅黑" pitchFamily="34" charset="-122"/>
                <a:cs typeface="Times New Roman" pitchFamily="18" charset="0"/>
              </a:rPr>
              <a:t>，其中荣获省部级奖励</a:t>
            </a:r>
            <a:r>
              <a:rPr lang="en-US" altLang="zh-CN" sz="1600" dirty="0">
                <a:latin typeface="微软雅黑" pitchFamily="34" charset="-122"/>
                <a:ea typeface="微软雅黑" pitchFamily="34" charset="-122"/>
                <a:cs typeface="Times New Roman" pitchFamily="18" charset="0"/>
              </a:rPr>
              <a:t>3</a:t>
            </a:r>
            <a:r>
              <a:rPr lang="zh-CN" altLang="en-US" sz="1600" dirty="0">
                <a:latin typeface="微软雅黑" pitchFamily="34" charset="-122"/>
                <a:ea typeface="微软雅黑" pitchFamily="34" charset="-122"/>
                <a:cs typeface="Times New Roman" pitchFamily="18" charset="0"/>
              </a:rPr>
              <a:t>项，行业级奖励</a:t>
            </a:r>
            <a:r>
              <a:rPr lang="en-US" altLang="zh-CN" sz="1600" dirty="0">
                <a:latin typeface="微软雅黑" pitchFamily="34" charset="-122"/>
                <a:ea typeface="微软雅黑" pitchFamily="34" charset="-122"/>
                <a:cs typeface="Times New Roman" pitchFamily="18" charset="0"/>
              </a:rPr>
              <a:t>4</a:t>
            </a:r>
            <a:r>
              <a:rPr lang="zh-CN" altLang="en-US" sz="1600" dirty="0">
                <a:latin typeface="微软雅黑" pitchFamily="34" charset="-122"/>
                <a:ea typeface="微软雅黑" pitchFamily="34" charset="-122"/>
                <a:cs typeface="Times New Roman" pitchFamily="18" charset="0"/>
              </a:rPr>
              <a:t>项，公司级奖励</a:t>
            </a:r>
            <a:r>
              <a:rPr lang="en-US" altLang="zh-CN" sz="1600" dirty="0">
                <a:latin typeface="微软雅黑" pitchFamily="34" charset="-122"/>
                <a:ea typeface="微软雅黑" pitchFamily="34" charset="-122"/>
                <a:cs typeface="Times New Roman" pitchFamily="18" charset="0"/>
              </a:rPr>
              <a:t>4</a:t>
            </a:r>
            <a:r>
              <a:rPr lang="zh-CN" altLang="en-US" sz="1600" dirty="0">
                <a:latin typeface="微软雅黑" pitchFamily="34" charset="-122"/>
                <a:ea typeface="微软雅黑" pitchFamily="34" charset="-122"/>
                <a:cs typeface="Times New Roman" pitchFamily="18" charset="0"/>
              </a:rPr>
              <a:t>项，院级奖励</a:t>
            </a:r>
            <a:r>
              <a:rPr lang="en-US" altLang="zh-CN" sz="1600" dirty="0">
                <a:latin typeface="微软雅黑" pitchFamily="34" charset="-122"/>
                <a:ea typeface="微软雅黑" pitchFamily="34" charset="-122"/>
                <a:cs typeface="Times New Roman" pitchFamily="18" charset="0"/>
              </a:rPr>
              <a:t>9</a:t>
            </a:r>
            <a:r>
              <a:rPr lang="zh-CN" altLang="en-US" sz="1600" dirty="0">
                <a:latin typeface="微软雅黑" pitchFamily="34" charset="-122"/>
                <a:ea typeface="微软雅黑" pitchFamily="34" charset="-122"/>
                <a:cs typeface="Times New Roman" pitchFamily="18" charset="0"/>
              </a:rPr>
              <a:t>项。 </a:t>
            </a:r>
            <a:endParaRPr lang="zh-CN" altLang="en-US" sz="1600" dirty="0">
              <a:latin typeface="微软雅黑" pitchFamily="34" charset="-122"/>
              <a:ea typeface="微软雅黑" pitchFamily="34" charset="-122"/>
            </a:endParaRPr>
          </a:p>
        </p:txBody>
      </p:sp>
      <p:pic>
        <p:nvPicPr>
          <p:cNvPr id="68612" name="Picture 2"/>
          <p:cNvPicPr>
            <a:picLocks noChangeAspect="1" noChangeArrowheads="1"/>
          </p:cNvPicPr>
          <p:nvPr/>
        </p:nvPicPr>
        <p:blipFill>
          <a:blip r:embed="rId3" cstate="print"/>
          <a:srcRect/>
          <a:stretch>
            <a:fillRect/>
          </a:stretch>
        </p:blipFill>
        <p:spPr bwMode="auto">
          <a:xfrm>
            <a:off x="3340100" y="1357313"/>
            <a:ext cx="5446713" cy="1250950"/>
          </a:xfrm>
          <a:prstGeom prst="rect">
            <a:avLst/>
          </a:prstGeom>
          <a:noFill/>
          <a:ln w="9525">
            <a:noFill/>
            <a:miter lim="800000"/>
            <a:headEnd/>
            <a:tailEnd/>
          </a:ln>
        </p:spPr>
      </p:pic>
      <p:sp>
        <p:nvSpPr>
          <p:cNvPr id="68613" name="矩形 4"/>
          <p:cNvSpPr>
            <a:spLocks noChangeArrowheads="1"/>
          </p:cNvSpPr>
          <p:nvPr/>
        </p:nvSpPr>
        <p:spPr bwMode="auto">
          <a:xfrm>
            <a:off x="0" y="1143000"/>
            <a:ext cx="3929063" cy="369888"/>
          </a:xfrm>
          <a:prstGeom prst="rect">
            <a:avLst/>
          </a:prstGeom>
          <a:noFill/>
          <a:ln w="9525">
            <a:noFill/>
            <a:miter lim="800000"/>
            <a:headEnd/>
            <a:tailEnd/>
          </a:ln>
        </p:spPr>
        <p:txBody>
          <a:bodyPr>
            <a:spAutoFit/>
          </a:bodyPr>
          <a:lstStyle/>
          <a:p>
            <a:pPr>
              <a:buFont typeface="Wingdings" pitchFamily="2" charset="2"/>
              <a:buChar char="l"/>
            </a:pPr>
            <a:r>
              <a:rPr lang="en-US" altLang="zh-CN">
                <a:latin typeface="微软雅黑" pitchFamily="34" charset="-122"/>
                <a:ea typeface="微软雅黑" pitchFamily="34" charset="-122"/>
                <a:cs typeface="Times New Roman" pitchFamily="18" charset="0"/>
              </a:rPr>
              <a:t>  </a:t>
            </a:r>
            <a:r>
              <a:rPr lang="zh-CN" altLang="en-US">
                <a:latin typeface="微软雅黑" pitchFamily="34" charset="-122"/>
                <a:ea typeface="微软雅黑" pitchFamily="34" charset="-122"/>
                <a:cs typeface="Times New Roman" pitchFamily="18" charset="0"/>
              </a:rPr>
              <a:t>科技成果</a:t>
            </a:r>
            <a:endParaRPr lang="zh-CN" altLang="zh-CN">
              <a:latin typeface="微软雅黑" pitchFamily="34" charset="-122"/>
              <a:ea typeface="微软雅黑" pitchFamily="34" charset="-122"/>
              <a:cs typeface="Times New Roman" pitchFamily="18" charset="0"/>
            </a:endParaRPr>
          </a:p>
        </p:txBody>
      </p:sp>
      <p:graphicFrame>
        <p:nvGraphicFramePr>
          <p:cNvPr id="7" name="表格 6"/>
          <p:cNvGraphicFramePr>
            <a:graphicFrameLocks noGrp="1"/>
          </p:cNvGraphicFramePr>
          <p:nvPr/>
        </p:nvGraphicFramePr>
        <p:xfrm>
          <a:off x="214313" y="2647950"/>
          <a:ext cx="8572500" cy="4129089"/>
        </p:xfrm>
        <a:graphic>
          <a:graphicData uri="http://schemas.openxmlformats.org/drawingml/2006/table">
            <a:tbl>
              <a:tblPr bandRow="1">
                <a:tableStyleId>{21E4AEA4-8DFA-4A89-87EB-49C32662AFE0}</a:tableStyleId>
              </a:tblPr>
              <a:tblGrid>
                <a:gridCol w="508538"/>
                <a:gridCol w="1063089"/>
                <a:gridCol w="7000873"/>
              </a:tblGrid>
              <a:tr h="645507">
                <a:tc rowSpan="4">
                  <a:txBody>
                    <a:bodyPr/>
                    <a:lstStyle/>
                    <a:p>
                      <a:pPr algn="ct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科</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algn="ct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技</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algn="ct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成</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algn="ct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果</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algn="ct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奖</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algn="ct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励</a:t>
                      </a:r>
                      <a:endParaRPr lang="zh-CN" altLang="en-US" sz="1400" b="1" dirty="0"/>
                    </a:p>
                  </a:txBody>
                  <a:tcPr marL="91439" marR="91439" marT="45724" marB="45724" anchor="ctr">
                    <a:solidFill>
                      <a:schemeClr val="accent2">
                        <a:lumMod val="40000"/>
                        <a:lumOff val="60000"/>
                      </a:schemeClr>
                    </a:solidFill>
                  </a:tcPr>
                </a:tc>
                <a:tc>
                  <a:txBody>
                    <a:bodyPr/>
                    <a:lstStyle/>
                    <a:p>
                      <a:pPr algn="ctr"/>
                      <a:r>
                        <a:rPr kumimoji="0" lang="zh-CN" altLang="en-US" sz="1200" b="1" u="none" strike="noStrike" cap="none" normalizeH="0" baseline="0" dirty="0" smtClean="0">
                          <a:ln>
                            <a:noFill/>
                          </a:ln>
                          <a:effectLst/>
                        </a:rPr>
                        <a:t>省部级</a:t>
                      </a:r>
                      <a:r>
                        <a:rPr kumimoji="0" lang="en-US" altLang="zh-CN" sz="1200" b="1" u="none" strike="noStrike" cap="none" normalizeH="0" baseline="0" dirty="0" smtClean="0">
                          <a:ln>
                            <a:noFill/>
                          </a:ln>
                          <a:effectLst/>
                        </a:rPr>
                        <a:t>3</a:t>
                      </a:r>
                      <a:r>
                        <a:rPr kumimoji="0" lang="zh-CN" altLang="en-US" sz="1200" b="1" u="none" strike="noStrike" cap="none" normalizeH="0" baseline="0" dirty="0" smtClean="0">
                          <a:ln>
                            <a:noFill/>
                          </a:ln>
                          <a:effectLst/>
                        </a:rPr>
                        <a:t>项</a:t>
                      </a:r>
                      <a:endParaRPr lang="zh-CN" altLang="en-US" sz="1200" b="1" dirty="0"/>
                    </a:p>
                  </a:txBody>
                  <a:tcPr marL="91439" marR="91439" marT="45724" marB="45724"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2013</a:t>
                      </a:r>
                      <a:r>
                        <a:rPr kumimoji="0" lang="zh-CN" altLang="en-US"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年度上海市科技进步二等奖</a:t>
                      </a:r>
                      <a:r>
                        <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a:t>
                      </a:r>
                      <a:r>
                        <a:rPr kumimoji="0" lang="zh-CN" altLang="en-US"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高渗透率分布式光伏并网关键技术</a:t>
                      </a:r>
                      <a:r>
                        <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a:t>
                      </a:r>
                      <a:endPar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2014</a:t>
                      </a:r>
                      <a:r>
                        <a:rPr kumimoji="0" lang="zh-CN" altLang="en-US"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年度青海省科技进步一等奖</a:t>
                      </a:r>
                      <a:r>
                        <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a:t>
                      </a:r>
                      <a:r>
                        <a:rPr kumimoji="0" lang="zh-CN" altLang="en-US"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青海省光伏发电规划及运行控制关键技术与应用</a:t>
                      </a:r>
                      <a:r>
                        <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a:t>
                      </a:r>
                      <a:endPar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2015</a:t>
                      </a:r>
                      <a:r>
                        <a:rPr kumimoji="0" lang="zh-CN" altLang="en-US"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年度江苏省科技进步二等奖</a:t>
                      </a:r>
                      <a:r>
                        <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a:t>
                      </a:r>
                      <a:r>
                        <a:rPr kumimoji="0" lang="zh-CN" altLang="en-US"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光伏发电并网运行与试验检测关键技术研发及应用</a:t>
                      </a:r>
                      <a:r>
                        <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Times New Roman" pitchFamily="18" charset="0"/>
                        </a:rPr>
                        <a:t>》</a:t>
                      </a:r>
                      <a:endParaRPr kumimoji="0" lang="en-US" altLang="zh-CN" sz="11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endParaRPr>
                    </a:p>
                  </a:txBody>
                  <a:tcPr marL="91439" marR="91439" marT="45724" marB="45724"/>
                </a:tc>
              </a:tr>
              <a:tr h="785882">
                <a:tc vMerge="1">
                  <a:txBody>
                    <a:bodyPr/>
                    <a:lstStyle/>
                    <a:p>
                      <a:pPr algn="ctr"/>
                      <a:endParaRPr lang="zh-CN" altLang="en-US" sz="1200" b="1" dirty="0"/>
                    </a:p>
                  </a:txBody>
                  <a:tcPr anchor="ctr"/>
                </a:tc>
                <a:tc>
                  <a:txBody>
                    <a:bodyPr/>
                    <a:lstStyle/>
                    <a:p>
                      <a:pPr algn="ctr"/>
                      <a:r>
                        <a:rPr lang="zh-CN" altLang="en-US" sz="1200" b="1" dirty="0" smtClean="0"/>
                        <a:t>行业级</a:t>
                      </a:r>
                      <a:r>
                        <a:rPr lang="en-US" altLang="zh-CN" sz="1200" b="1" dirty="0" smtClean="0"/>
                        <a:t>4</a:t>
                      </a:r>
                      <a:r>
                        <a:rPr lang="zh-CN" altLang="en-US" sz="1200" b="1" dirty="0" smtClean="0"/>
                        <a:t>项</a:t>
                      </a:r>
                      <a:endParaRPr lang="zh-CN" altLang="en-US" sz="1200" b="1" dirty="0"/>
                    </a:p>
                  </a:txBody>
                  <a:tcPr marL="91439" marR="91439" marT="45724" marB="45724"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2012</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年度中国电力科学技术三等奖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太阳能试验研究能力建设及应用</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年度中国电力创新一等奖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新能源并网系列技术标准研制与应用</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年度中国电力建设科技进步一等奖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光伏发电并网检测技术研究与平台开发及应用</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年度中国电力科学技术三等奖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光伏发电并网检测评价技术研究及平台开发</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1439" marR="91439" marT="45724" marB="45724"/>
                </a:tc>
              </a:tr>
              <a:tr h="762062">
                <a:tc vMerge="1">
                  <a:txBody>
                    <a:bodyPr/>
                    <a:lstStyle/>
                    <a:p>
                      <a:pPr algn="ctr"/>
                      <a:endParaRPr lang="zh-CN" altLang="en-US" sz="1200" b="1" dirty="0"/>
                    </a:p>
                  </a:txBody>
                  <a:tcPr anchor="ctr"/>
                </a:tc>
                <a:tc>
                  <a:txBody>
                    <a:bodyPr/>
                    <a:lstStyle/>
                    <a:p>
                      <a:pPr algn="ctr"/>
                      <a:r>
                        <a:rPr lang="zh-CN" altLang="en-US" sz="1200" b="1" dirty="0" smtClean="0"/>
                        <a:t>公司级</a:t>
                      </a:r>
                      <a:r>
                        <a:rPr lang="en-US" altLang="zh-CN" sz="1200" b="1" dirty="0" smtClean="0"/>
                        <a:t>4</a:t>
                      </a:r>
                      <a:r>
                        <a:rPr lang="zh-CN" altLang="en-US" sz="1200" b="1" dirty="0" smtClean="0"/>
                        <a:t>项</a:t>
                      </a:r>
                      <a:endParaRPr lang="zh-CN" altLang="en-US" sz="1200" b="1" dirty="0"/>
                    </a:p>
                  </a:txBody>
                  <a:tcPr marL="91439" marR="91439" marT="45724" marB="45724"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2012</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年度国网公司科技进步一等奖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太阳能试验研究能力建设及应用</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2013</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年度国网公司职工技术创新优秀成果三等奖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并网光伏逆变器检测数据分析软件</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年度国网公司科技进步一等奖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光伏发电并网检测评价技术研究及平台开发</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年度国网公司技术标准创新技术奖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-《GB/T 19963-2011</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风电场接入电力系统技术规定等</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22</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项标准</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1439" marR="91439" marT="45724" marB="45724"/>
                </a:tc>
              </a:tr>
              <a:tr h="1935638">
                <a:tc vMerge="1">
                  <a:txBody>
                    <a:bodyPr/>
                    <a:lstStyle/>
                    <a:p>
                      <a:pPr algn="ctr"/>
                      <a:endParaRPr lang="zh-CN" altLang="en-US" sz="1200" b="1" dirty="0"/>
                    </a:p>
                  </a:txBody>
                  <a:tcPr anchor="ctr"/>
                </a:tc>
                <a:tc>
                  <a:txBody>
                    <a:bodyPr/>
                    <a:lstStyle/>
                    <a:p>
                      <a:pPr algn="ctr"/>
                      <a:r>
                        <a:rPr lang="zh-CN" altLang="en-US" sz="1200" b="1" dirty="0" smtClean="0"/>
                        <a:t>院级</a:t>
                      </a:r>
                      <a:r>
                        <a:rPr lang="en-US" altLang="zh-CN" sz="1200" b="1" dirty="0" smtClean="0"/>
                        <a:t>9</a:t>
                      </a:r>
                      <a:r>
                        <a:rPr lang="zh-CN" altLang="en-US" sz="1200" b="1" dirty="0" smtClean="0"/>
                        <a:t>项</a:t>
                      </a:r>
                      <a:endParaRPr lang="zh-CN" altLang="en-US" sz="1200" b="1" dirty="0"/>
                    </a:p>
                  </a:txBody>
                  <a:tcPr marL="91439" marR="91439" marT="45724" marB="45724"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2011</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年度国网电科院科技进步一等奖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太阳能实验研究能力建设</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2011</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年度国网电科院优秀论文奖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小型并网光伏电站移动检测平台设计与开发</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2013</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年度中国电科院优秀专利奖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一种并网逆变器低电压穿越检测装置</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2013</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年度中国电科院技术标准创新奖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-《GB/T 19964-2012</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光伏发电站接入电力系统技术规范</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2014</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年度中国电科院科技进步一等奖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并网光伏发电检测及评价技术与应用</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2014</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年度中国电科院优秀专利奖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一种并网逆变器的低电压穿越检测装置</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2014</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年度中国电科院技术标准创新奖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-《IEC TS 62548:2013 Photovoltaic (PV) arrays - Design requirements》</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2014</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年度中国电科院技术标准创新奖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-《IEC 62116:2014 Utility-interconnected photovoltaic inverters - Test procedure of islanding prevention measures》</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年度中国电科院科技进步二等奖</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新能源发电整站试验及并网性能评价技术与应用</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endPar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1439" marR="91439" marT="45724" marB="45724"/>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0"/>
          <p:cNvSpPr>
            <a:spLocks noChangeArrowheads="1"/>
          </p:cNvSpPr>
          <p:nvPr/>
        </p:nvSpPr>
        <p:spPr bwMode="auto">
          <a:xfrm>
            <a:off x="111125" y="454025"/>
            <a:ext cx="7773988" cy="627063"/>
          </a:xfrm>
          <a:prstGeom prst="rect">
            <a:avLst/>
          </a:prstGeom>
          <a:noFill/>
          <a:ln w="9525">
            <a:noFill/>
            <a:miter lim="800000"/>
            <a:headEnd/>
            <a:tailEnd/>
          </a:ln>
        </p:spPr>
        <p:txBody>
          <a:bodyPr lIns="0" tIns="0" rIns="0" bIns="0" anchor="ctr"/>
          <a:lstStyle/>
          <a:p>
            <a:pPr eaLnBrk="1" hangingPunct="1"/>
            <a:r>
              <a:rPr kumimoji="1" lang="zh-CN" altLang="en-US" sz="2400" b="1">
                <a:solidFill>
                  <a:srgbClr val="008080"/>
                </a:solidFill>
                <a:latin typeface="微软雅黑" pitchFamily="34" charset="-122"/>
                <a:ea typeface="微软雅黑" pitchFamily="34" charset="-122"/>
              </a:rPr>
              <a:t>太阳能中心简介</a:t>
            </a:r>
          </a:p>
        </p:txBody>
      </p:sp>
      <p:graphicFrame>
        <p:nvGraphicFramePr>
          <p:cNvPr id="5" name="表格 4"/>
          <p:cNvGraphicFramePr>
            <a:graphicFrameLocks noGrp="1"/>
          </p:cNvGraphicFramePr>
          <p:nvPr/>
        </p:nvGraphicFramePr>
        <p:xfrm>
          <a:off x="214313" y="4673600"/>
          <a:ext cx="8501062" cy="2041525"/>
        </p:xfrm>
        <a:graphic>
          <a:graphicData uri="http://schemas.openxmlformats.org/drawingml/2006/table">
            <a:tbl>
              <a:tblPr firstRow="1" bandRow="1">
                <a:tableStyleId>{72833802-FEF1-4C79-8D5D-14CF1EAF98D9}</a:tableStyleId>
              </a:tblPr>
              <a:tblGrid>
                <a:gridCol w="571469"/>
                <a:gridCol w="1323371"/>
                <a:gridCol w="4789620"/>
                <a:gridCol w="1816602"/>
              </a:tblGrid>
              <a:tr h="251903">
                <a:tc>
                  <a:txBody>
                    <a:bodyPr/>
                    <a:lstStyle/>
                    <a:p>
                      <a:pPr algn="ctr">
                        <a:spcAft>
                          <a:spcPts val="0"/>
                        </a:spcAft>
                      </a:pPr>
                      <a:r>
                        <a:rPr lang="zh-CN" sz="1100" kern="0" dirty="0">
                          <a:latin typeface="微软雅黑" pitchFamily="34" charset="-122"/>
                          <a:ea typeface="微软雅黑" pitchFamily="34" charset="-122"/>
                        </a:rPr>
                        <a:t>序号</a:t>
                      </a:r>
                      <a:endParaRPr lang="zh-CN" sz="14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tcPr>
                </a:tc>
                <a:tc>
                  <a:txBody>
                    <a:bodyPr/>
                    <a:lstStyle/>
                    <a:p>
                      <a:pPr algn="ctr">
                        <a:spcAft>
                          <a:spcPts val="0"/>
                        </a:spcAft>
                      </a:pPr>
                      <a:r>
                        <a:rPr lang="zh-CN" sz="1100" kern="0" dirty="0">
                          <a:latin typeface="微软雅黑" pitchFamily="34" charset="-122"/>
                          <a:ea typeface="微软雅黑" pitchFamily="34" charset="-122"/>
                        </a:rPr>
                        <a:t>专利类型</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algn="ctr">
                        <a:spcAft>
                          <a:spcPts val="0"/>
                        </a:spcAft>
                      </a:pPr>
                      <a:r>
                        <a:rPr lang="zh-CN" sz="1100" kern="0" dirty="0">
                          <a:latin typeface="微软雅黑" pitchFamily="34" charset="-122"/>
                          <a:ea typeface="微软雅黑" pitchFamily="34" charset="-122"/>
                        </a:rPr>
                        <a:t>专利名称</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algn="ctr">
                        <a:spcAft>
                          <a:spcPts val="0"/>
                        </a:spcAft>
                      </a:pPr>
                      <a:r>
                        <a:rPr lang="zh-CN" sz="1100" kern="0" dirty="0">
                          <a:latin typeface="微软雅黑" pitchFamily="34" charset="-122"/>
                          <a:ea typeface="微软雅黑" pitchFamily="34" charset="-122"/>
                        </a:rPr>
                        <a:t>专利号</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tcPr>
                </a:tc>
              </a:tr>
              <a:tr h="209406">
                <a:tc>
                  <a:txBody>
                    <a:bodyPr/>
                    <a:lstStyle/>
                    <a:p>
                      <a:pPr algn="ctr">
                        <a:spcAft>
                          <a:spcPts val="0"/>
                        </a:spcAft>
                      </a:pPr>
                      <a:r>
                        <a:rPr lang="en-US" sz="1100" kern="0" dirty="0">
                          <a:latin typeface="微软雅黑" pitchFamily="34" charset="-122"/>
                          <a:ea typeface="微软雅黑" pitchFamily="34" charset="-122"/>
                        </a:rPr>
                        <a:t>1</a:t>
                      </a:r>
                      <a:endParaRPr lang="zh-CN" sz="14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100" dirty="0">
                          <a:latin typeface="微软雅黑" pitchFamily="34" charset="-122"/>
                          <a:ea typeface="微软雅黑" pitchFamily="34" charset="-122"/>
                        </a:rPr>
                        <a:t>发明专利</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100" dirty="0">
                          <a:latin typeface="微软雅黑" pitchFamily="34" charset="-122"/>
                          <a:ea typeface="微软雅黑" pitchFamily="34" charset="-122"/>
                        </a:rPr>
                        <a:t>一种基于超级电容器的光伏并网逆变器</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en-US" sz="1100" kern="100" dirty="0">
                          <a:latin typeface="微软雅黑" pitchFamily="34" charset="-122"/>
                          <a:ea typeface="微软雅黑" pitchFamily="34" charset="-122"/>
                        </a:rPr>
                        <a:t>ZL201010506510.8</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solidFill>
                      <a:schemeClr val="bg1"/>
                    </a:solidFill>
                  </a:tcPr>
                </a:tc>
              </a:tr>
              <a:tr h="371296">
                <a:tc>
                  <a:txBody>
                    <a:bodyPr/>
                    <a:lstStyle/>
                    <a:p>
                      <a:pPr algn="ctr">
                        <a:spcAft>
                          <a:spcPts val="0"/>
                        </a:spcAft>
                      </a:pPr>
                      <a:r>
                        <a:rPr lang="en-US" sz="1100" kern="0">
                          <a:latin typeface="微软雅黑" pitchFamily="34" charset="-122"/>
                          <a:ea typeface="微软雅黑" pitchFamily="34" charset="-122"/>
                        </a:rPr>
                        <a:t>2</a:t>
                      </a:r>
                      <a:endParaRPr lang="zh-CN" sz="1400" kern="10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100" dirty="0">
                          <a:latin typeface="微软雅黑" pitchFamily="34" charset="-122"/>
                          <a:ea typeface="微软雅黑" pitchFamily="34" charset="-122"/>
                        </a:rPr>
                        <a:t>发明专利</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100" dirty="0">
                          <a:latin typeface="微软雅黑" pitchFamily="34" charset="-122"/>
                          <a:ea typeface="微软雅黑" pitchFamily="34" charset="-122"/>
                        </a:rPr>
                        <a:t>基于实证示范建立光伏电站测试诊断和预测数据库的方法</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en-US" sz="1100" kern="100" dirty="0">
                          <a:latin typeface="微软雅黑" pitchFamily="34" charset="-122"/>
                          <a:ea typeface="微软雅黑" pitchFamily="34" charset="-122"/>
                        </a:rPr>
                        <a:t>ZL201110068401.7</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solidFill>
                      <a:schemeClr val="bg1"/>
                    </a:solidFill>
                  </a:tcPr>
                </a:tc>
              </a:tr>
              <a:tr h="209406">
                <a:tc>
                  <a:txBody>
                    <a:bodyPr/>
                    <a:lstStyle/>
                    <a:p>
                      <a:pPr algn="ctr">
                        <a:spcAft>
                          <a:spcPts val="0"/>
                        </a:spcAft>
                      </a:pPr>
                      <a:r>
                        <a:rPr lang="en-US" sz="1100" kern="0" dirty="0" smtClean="0">
                          <a:latin typeface="微软雅黑" pitchFamily="34" charset="-122"/>
                          <a:ea typeface="微软雅黑" pitchFamily="34" charset="-122"/>
                        </a:rPr>
                        <a:t>3</a:t>
                      </a:r>
                      <a:endParaRPr lang="zh-CN" sz="14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100" dirty="0">
                          <a:latin typeface="微软雅黑" pitchFamily="34" charset="-122"/>
                          <a:ea typeface="微软雅黑" pitchFamily="34" charset="-122"/>
                        </a:rPr>
                        <a:t>发明专利</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0" dirty="0">
                          <a:latin typeface="微软雅黑" pitchFamily="34" charset="-122"/>
                          <a:ea typeface="微软雅黑" pitchFamily="34" charset="-122"/>
                        </a:rPr>
                        <a:t>一种单极三相光伏并网系统的新型控制方法</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en-US" sz="1100" kern="100" dirty="0">
                          <a:latin typeface="微软雅黑" pitchFamily="34" charset="-122"/>
                          <a:ea typeface="微软雅黑" pitchFamily="34" charset="-122"/>
                        </a:rPr>
                        <a:t>ZL201210095600.1</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solidFill>
                      <a:schemeClr val="bg1"/>
                    </a:solidFill>
                  </a:tcPr>
                </a:tc>
              </a:tr>
              <a:tr h="209406">
                <a:tc>
                  <a:txBody>
                    <a:bodyPr/>
                    <a:lstStyle/>
                    <a:p>
                      <a:pPr algn="ctr">
                        <a:spcAft>
                          <a:spcPts val="0"/>
                        </a:spcAft>
                      </a:pPr>
                      <a:r>
                        <a:rPr lang="en-US" sz="1100" kern="0" dirty="0" smtClean="0">
                          <a:latin typeface="微软雅黑" pitchFamily="34" charset="-122"/>
                          <a:ea typeface="微软雅黑" pitchFamily="34" charset="-122"/>
                        </a:rPr>
                        <a:t>4</a:t>
                      </a:r>
                      <a:endParaRPr lang="zh-CN" sz="14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100" dirty="0">
                          <a:latin typeface="微软雅黑" pitchFamily="34" charset="-122"/>
                          <a:ea typeface="微软雅黑" pitchFamily="34" charset="-122"/>
                        </a:rPr>
                        <a:t>发明专利</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0" dirty="0">
                          <a:latin typeface="微软雅黑" pitchFamily="34" charset="-122"/>
                          <a:ea typeface="微软雅黑" pitchFamily="34" charset="-122"/>
                        </a:rPr>
                        <a:t>一种光伏电站并网适应性测试系统及其测试方法</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en-US" sz="1100" kern="0" dirty="0">
                          <a:latin typeface="微软雅黑" pitchFamily="34" charset="-122"/>
                          <a:ea typeface="微软雅黑" pitchFamily="34" charset="-122"/>
                        </a:rPr>
                        <a:t>ZL201310059349.8</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solidFill>
                      <a:schemeClr val="bg1"/>
                    </a:solidFill>
                  </a:tcPr>
                </a:tc>
              </a:tr>
              <a:tr h="371296">
                <a:tc>
                  <a:txBody>
                    <a:bodyPr/>
                    <a:lstStyle/>
                    <a:p>
                      <a:pPr algn="ctr">
                        <a:spcAft>
                          <a:spcPts val="0"/>
                        </a:spcAft>
                      </a:pPr>
                      <a:r>
                        <a:rPr lang="en-US" sz="1100" kern="0" dirty="0" smtClean="0">
                          <a:latin typeface="微软雅黑" pitchFamily="34" charset="-122"/>
                          <a:ea typeface="微软雅黑" pitchFamily="34" charset="-122"/>
                        </a:rPr>
                        <a:t>5</a:t>
                      </a:r>
                      <a:endParaRPr lang="zh-CN" sz="14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0">
                          <a:latin typeface="微软雅黑" pitchFamily="34" charset="-122"/>
                          <a:ea typeface="微软雅黑" pitchFamily="34" charset="-122"/>
                        </a:rPr>
                        <a:t>实用新型</a:t>
                      </a:r>
                      <a:endParaRPr lang="zh-CN" sz="1400" kern="10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0" dirty="0">
                          <a:latin typeface="微软雅黑" pitchFamily="34" charset="-122"/>
                          <a:ea typeface="微软雅黑" pitchFamily="34" charset="-122"/>
                        </a:rPr>
                        <a:t>新型移动式模块化多功能</a:t>
                      </a:r>
                      <a:r>
                        <a:rPr lang="en-US" sz="1100" kern="0" dirty="0">
                          <a:latin typeface="微软雅黑" pitchFamily="34" charset="-122"/>
                          <a:ea typeface="微软雅黑" pitchFamily="34" charset="-122"/>
                        </a:rPr>
                        <a:t>MW</a:t>
                      </a:r>
                      <a:r>
                        <a:rPr lang="zh-CN" sz="1100" kern="0" dirty="0">
                          <a:latin typeface="微软雅黑" pitchFamily="34" charset="-122"/>
                          <a:ea typeface="微软雅黑" pitchFamily="34" charset="-122"/>
                        </a:rPr>
                        <a:t>级低电压穿越能力检测装置</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en-US" sz="1100" kern="0" dirty="0">
                          <a:latin typeface="微软雅黑" pitchFamily="34" charset="-122"/>
                          <a:ea typeface="微软雅黑" pitchFamily="34" charset="-122"/>
                        </a:rPr>
                        <a:t>ZL201120075802.0</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solidFill>
                      <a:schemeClr val="bg1"/>
                    </a:solidFill>
                  </a:tcPr>
                </a:tc>
              </a:tr>
              <a:tr h="209406">
                <a:tc>
                  <a:txBody>
                    <a:bodyPr/>
                    <a:lstStyle/>
                    <a:p>
                      <a:pPr algn="ctr">
                        <a:spcAft>
                          <a:spcPts val="0"/>
                        </a:spcAft>
                      </a:pPr>
                      <a:r>
                        <a:rPr lang="en-US" sz="1100" kern="0" dirty="0" smtClean="0">
                          <a:latin typeface="微软雅黑" pitchFamily="34" charset="-122"/>
                          <a:ea typeface="微软雅黑" pitchFamily="34" charset="-122"/>
                        </a:rPr>
                        <a:t>6</a:t>
                      </a:r>
                      <a:endParaRPr lang="zh-CN" sz="14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0">
                          <a:latin typeface="微软雅黑" pitchFamily="34" charset="-122"/>
                          <a:ea typeface="微软雅黑" pitchFamily="34" charset="-122"/>
                        </a:rPr>
                        <a:t>实用新型</a:t>
                      </a:r>
                      <a:endParaRPr lang="zh-CN" sz="1400" kern="10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zh-CN" sz="1100" kern="0">
                          <a:latin typeface="微软雅黑" pitchFamily="34" charset="-122"/>
                          <a:ea typeface="微软雅黑" pitchFamily="34" charset="-122"/>
                        </a:rPr>
                        <a:t>大容量多适应性并网光伏逆变器检测平台</a:t>
                      </a:r>
                      <a:endParaRPr lang="zh-CN" sz="1400" kern="10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en-US" sz="1100" kern="0" dirty="0">
                          <a:latin typeface="微软雅黑" pitchFamily="34" charset="-122"/>
                          <a:ea typeface="微软雅黑" pitchFamily="34" charset="-122"/>
                        </a:rPr>
                        <a:t>ZL201120134815.0</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solidFill>
                      <a:schemeClr val="bg1"/>
                    </a:solidFill>
                  </a:tcPr>
                </a:tc>
              </a:tr>
              <a:tr h="2094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0" dirty="0" smtClean="0">
                          <a:latin typeface="微软雅黑" pitchFamily="34" charset="-122"/>
                          <a:ea typeface="微软雅黑" pitchFamily="34" charset="-122"/>
                        </a:rPr>
                        <a:t>...</a:t>
                      </a:r>
                      <a:endParaRPr lang="zh-CN" altLang="en-US" sz="1100" kern="100" dirty="0" smtClean="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en-US" sz="1100" kern="0">
                          <a:latin typeface="微软雅黑" pitchFamily="34" charset="-122"/>
                          <a:ea typeface="微软雅黑" pitchFamily="34" charset="-122"/>
                        </a:rPr>
                        <a:t>...</a:t>
                      </a:r>
                      <a:endParaRPr lang="zh-CN" sz="1400" kern="10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en-US" sz="1100" kern="0" dirty="0">
                          <a:latin typeface="微软雅黑" pitchFamily="34" charset="-122"/>
                          <a:ea typeface="微软雅黑" pitchFamily="34" charset="-122"/>
                        </a:rPr>
                        <a:t>...</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bg1"/>
                    </a:solidFill>
                  </a:tcPr>
                </a:tc>
                <a:tc>
                  <a:txBody>
                    <a:bodyPr/>
                    <a:lstStyle/>
                    <a:p>
                      <a:pPr algn="just">
                        <a:spcAft>
                          <a:spcPts val="0"/>
                        </a:spcAft>
                      </a:pPr>
                      <a:r>
                        <a:rPr lang="en-US" sz="1100" kern="0" dirty="0">
                          <a:latin typeface="微软雅黑" pitchFamily="34" charset="-122"/>
                          <a:ea typeface="微软雅黑" pitchFamily="34" charset="-122"/>
                        </a:rPr>
                        <a:t>...</a:t>
                      </a:r>
                      <a:endParaRPr lang="zh-CN" sz="14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solidFill>
                      <a:schemeClr val="bg1"/>
                    </a:solidFill>
                  </a:tcPr>
                </a:tc>
              </a:tr>
            </a:tbl>
          </a:graphicData>
        </a:graphic>
      </p:graphicFrame>
      <p:graphicFrame>
        <p:nvGraphicFramePr>
          <p:cNvPr id="6" name="表格 5"/>
          <p:cNvGraphicFramePr>
            <a:graphicFrameLocks noGrp="1"/>
          </p:cNvGraphicFramePr>
          <p:nvPr/>
        </p:nvGraphicFramePr>
        <p:xfrm>
          <a:off x="214313" y="2173288"/>
          <a:ext cx="8501062" cy="2368607"/>
        </p:xfrm>
        <a:graphic>
          <a:graphicData uri="http://schemas.openxmlformats.org/drawingml/2006/table">
            <a:tbl>
              <a:tblPr firstRow="1" bandRow="1">
                <a:tableStyleId>{72833802-FEF1-4C79-8D5D-14CF1EAF98D9}</a:tableStyleId>
              </a:tblPr>
              <a:tblGrid>
                <a:gridCol w="571500"/>
                <a:gridCol w="5379230"/>
                <a:gridCol w="2550332"/>
              </a:tblGrid>
              <a:tr h="251839">
                <a:tc>
                  <a:txBody>
                    <a:bodyPr/>
                    <a:lstStyle/>
                    <a:p>
                      <a:pPr algn="ctr">
                        <a:spcAft>
                          <a:spcPts val="0"/>
                        </a:spcAft>
                      </a:pPr>
                      <a:r>
                        <a:rPr lang="zh-CN" sz="1100" kern="0" dirty="0">
                          <a:latin typeface="微软雅黑" pitchFamily="34" charset="-122"/>
                          <a:ea typeface="微软雅黑" pitchFamily="34" charset="-122"/>
                        </a:rPr>
                        <a:t>序号</a:t>
                      </a:r>
                      <a:endParaRPr lang="zh-CN" sz="11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tcPr>
                </a:tc>
                <a:tc>
                  <a:txBody>
                    <a:bodyPr/>
                    <a:lstStyle/>
                    <a:p>
                      <a:pPr algn="ctr">
                        <a:spcAft>
                          <a:spcPts val="0"/>
                        </a:spcAft>
                      </a:pPr>
                      <a:r>
                        <a:rPr lang="zh-CN" sz="1100" kern="0" dirty="0">
                          <a:latin typeface="微软雅黑" pitchFamily="34" charset="-122"/>
                          <a:ea typeface="微软雅黑" pitchFamily="34" charset="-122"/>
                        </a:rPr>
                        <a:t>论文名称</a:t>
                      </a:r>
                      <a:endParaRPr lang="zh-CN" sz="11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algn="ctr">
                        <a:spcAft>
                          <a:spcPts val="0"/>
                        </a:spcAft>
                      </a:pPr>
                      <a:r>
                        <a:rPr lang="zh-CN" sz="1100" kern="0">
                          <a:latin typeface="微软雅黑" pitchFamily="34" charset="-122"/>
                          <a:ea typeface="微软雅黑" pitchFamily="34" charset="-122"/>
                        </a:rPr>
                        <a:t>刊物名称</a:t>
                      </a:r>
                      <a:endParaRPr lang="zh-CN" sz="1100" kern="100">
                        <a:latin typeface="微软雅黑" pitchFamily="34" charset="-122"/>
                        <a:ea typeface="微软雅黑" pitchFamily="34" charset="-122"/>
                        <a:cs typeface="Times New Roman"/>
                      </a:endParaRPr>
                    </a:p>
                  </a:txBody>
                  <a:tcPr marL="68580" marR="68580" marT="0" marB="0">
                    <a:lnL w="12700" cap="flat" cmpd="sng" algn="ctr">
                      <a:solidFill>
                        <a:schemeClr val="accent6">
                          <a:lumMod val="40000"/>
                          <a:lumOff val="60000"/>
                        </a:schemeClr>
                      </a:solidFill>
                      <a:prstDash val="solid"/>
                      <a:round/>
                      <a:headEnd type="none" w="med" len="med"/>
                      <a:tailEnd type="none" w="med" len="med"/>
                    </a:lnL>
                  </a:tcPr>
                </a:tc>
              </a:tr>
              <a:tr h="484085">
                <a:tc>
                  <a:txBody>
                    <a:bodyPr/>
                    <a:lstStyle/>
                    <a:p>
                      <a:pPr algn="ctr">
                        <a:spcAft>
                          <a:spcPts val="0"/>
                        </a:spcAft>
                      </a:pPr>
                      <a:r>
                        <a:rPr lang="en-US" sz="1100" kern="0" dirty="0">
                          <a:latin typeface="微软雅黑" pitchFamily="34" charset="-122"/>
                          <a:ea typeface="微软雅黑" pitchFamily="34" charset="-122"/>
                        </a:rPr>
                        <a:t>1</a:t>
                      </a:r>
                      <a:endParaRPr lang="zh-CN" sz="11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en-US" sz="1100" kern="0" dirty="0">
                          <a:latin typeface="微软雅黑" pitchFamily="34" charset="-122"/>
                          <a:ea typeface="微软雅黑" pitchFamily="34" charset="-122"/>
                        </a:rPr>
                        <a:t>Analysis and field-test on Reactive Capability of Photovoltaic power plants based on clusters of inverters</a:t>
                      </a:r>
                      <a:endParaRPr lang="zh-CN" sz="11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en-US" sz="1100" kern="0" dirty="0">
                          <a:latin typeface="微软雅黑" pitchFamily="34" charset="-122"/>
                          <a:ea typeface="微软雅黑" pitchFamily="34" charset="-122"/>
                        </a:rPr>
                        <a:t>Journal of Modern power Systems and Clean Energy</a:t>
                      </a:r>
                      <a:endParaRPr lang="zh-CN" sz="1100" kern="100" dirty="0">
                        <a:latin typeface="微软雅黑" pitchFamily="34" charset="-122"/>
                        <a:ea typeface="微软雅黑" pitchFamily="34" charset="-122"/>
                        <a:cs typeface="Times New Roman"/>
                      </a:endParaRPr>
                    </a:p>
                  </a:txBody>
                  <a:tcPr marL="68580" marR="68580" marT="0" marB="0">
                    <a:lnL w="12700" cap="flat" cmpd="sng" algn="ctr">
                      <a:solidFill>
                        <a:schemeClr val="accent6">
                          <a:lumMod val="40000"/>
                          <a:lumOff val="60000"/>
                        </a:schemeClr>
                      </a:solidFill>
                      <a:prstDash val="solid"/>
                      <a:round/>
                      <a:headEnd type="none" w="med" len="med"/>
                      <a:tailEnd type="none" w="med" len="med"/>
                    </a:lnL>
                  </a:tcPr>
                </a:tc>
              </a:tr>
              <a:tr h="181590">
                <a:tc>
                  <a:txBody>
                    <a:bodyPr/>
                    <a:lstStyle/>
                    <a:p>
                      <a:pPr algn="ctr">
                        <a:spcAft>
                          <a:spcPts val="0"/>
                        </a:spcAft>
                      </a:pPr>
                      <a:r>
                        <a:rPr lang="en-US" sz="1100" kern="0">
                          <a:latin typeface="微软雅黑" pitchFamily="34" charset="-122"/>
                          <a:ea typeface="微软雅黑" pitchFamily="34" charset="-122"/>
                        </a:rPr>
                        <a:t>2</a:t>
                      </a:r>
                      <a:endParaRPr lang="zh-CN" sz="1100" kern="10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zh-CN" sz="1100" kern="0" dirty="0">
                          <a:latin typeface="微软雅黑" pitchFamily="34" charset="-122"/>
                          <a:ea typeface="微软雅黑" pitchFamily="34" charset="-122"/>
                        </a:rPr>
                        <a:t>小型并网光伏电站移动检测平台设计与开发</a:t>
                      </a:r>
                      <a:endParaRPr lang="zh-CN" sz="11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zh-CN" sz="1100" kern="0">
                          <a:latin typeface="微软雅黑" pitchFamily="34" charset="-122"/>
                          <a:ea typeface="微软雅黑" pitchFamily="34" charset="-122"/>
                        </a:rPr>
                        <a:t>电力系统自动化</a:t>
                      </a:r>
                      <a:endParaRPr lang="zh-CN" sz="1100" kern="100">
                        <a:latin typeface="微软雅黑" pitchFamily="34" charset="-122"/>
                        <a:ea typeface="微软雅黑" pitchFamily="34" charset="-122"/>
                        <a:cs typeface="Times New Roman"/>
                      </a:endParaRPr>
                    </a:p>
                  </a:txBody>
                  <a:tcPr marL="68580" marR="68580" marT="0" marB="0">
                    <a:lnL w="12700" cap="flat" cmpd="sng" algn="ctr">
                      <a:solidFill>
                        <a:schemeClr val="accent6">
                          <a:lumMod val="40000"/>
                          <a:lumOff val="60000"/>
                        </a:schemeClr>
                      </a:solidFill>
                      <a:prstDash val="solid"/>
                      <a:round/>
                      <a:headEnd type="none" w="med" len="med"/>
                      <a:tailEnd type="none" w="med" len="med"/>
                    </a:lnL>
                  </a:tcPr>
                </a:tc>
              </a:tr>
              <a:tr h="181590">
                <a:tc>
                  <a:txBody>
                    <a:bodyPr/>
                    <a:lstStyle/>
                    <a:p>
                      <a:pPr algn="ctr">
                        <a:spcAft>
                          <a:spcPts val="0"/>
                        </a:spcAft>
                      </a:pPr>
                      <a:r>
                        <a:rPr lang="en-US" sz="1100" kern="0">
                          <a:latin typeface="微软雅黑" pitchFamily="34" charset="-122"/>
                          <a:ea typeface="微软雅黑" pitchFamily="34" charset="-122"/>
                        </a:rPr>
                        <a:t>3</a:t>
                      </a:r>
                      <a:endParaRPr lang="zh-CN" sz="1100" kern="10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zh-CN" sz="1100" kern="0" dirty="0">
                          <a:latin typeface="微软雅黑" pitchFamily="34" charset="-122"/>
                          <a:ea typeface="微软雅黑" pitchFamily="34" charset="-122"/>
                        </a:rPr>
                        <a:t>基于</a:t>
                      </a:r>
                      <a:r>
                        <a:rPr lang="en-US" sz="1100" kern="0" dirty="0">
                          <a:latin typeface="微软雅黑" pitchFamily="34" charset="-122"/>
                          <a:ea typeface="微软雅黑" pitchFamily="34" charset="-122"/>
                        </a:rPr>
                        <a:t>RTDS</a:t>
                      </a:r>
                      <a:r>
                        <a:rPr lang="zh-CN" sz="1100" kern="0" dirty="0">
                          <a:latin typeface="微软雅黑" pitchFamily="34" charset="-122"/>
                          <a:ea typeface="微软雅黑" pitchFamily="34" charset="-122"/>
                        </a:rPr>
                        <a:t>的光伏低电压穿越系统建模与控制策略研究</a:t>
                      </a:r>
                      <a:endParaRPr lang="zh-CN" sz="11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zh-CN" sz="1100" kern="0">
                          <a:latin typeface="微软雅黑" pitchFamily="34" charset="-122"/>
                          <a:ea typeface="微软雅黑" pitchFamily="34" charset="-122"/>
                        </a:rPr>
                        <a:t>电力系统自动化</a:t>
                      </a:r>
                      <a:endParaRPr lang="zh-CN" sz="1100" kern="100">
                        <a:latin typeface="微软雅黑" pitchFamily="34" charset="-122"/>
                        <a:ea typeface="微软雅黑" pitchFamily="34" charset="-122"/>
                        <a:cs typeface="Times New Roman"/>
                      </a:endParaRPr>
                    </a:p>
                  </a:txBody>
                  <a:tcPr marL="68580" marR="68580" marT="0" marB="0">
                    <a:lnL w="12700" cap="flat" cmpd="sng" algn="ctr">
                      <a:solidFill>
                        <a:schemeClr val="accent6">
                          <a:lumMod val="40000"/>
                          <a:lumOff val="60000"/>
                        </a:schemeClr>
                      </a:solidFill>
                      <a:prstDash val="solid"/>
                      <a:round/>
                      <a:headEnd type="none" w="med" len="med"/>
                      <a:tailEnd type="none" w="med" len="med"/>
                    </a:lnL>
                  </a:tcPr>
                </a:tc>
              </a:tr>
              <a:tr h="181590">
                <a:tc>
                  <a:txBody>
                    <a:bodyPr/>
                    <a:lstStyle/>
                    <a:p>
                      <a:pPr algn="ctr">
                        <a:spcAft>
                          <a:spcPts val="0"/>
                        </a:spcAft>
                      </a:pPr>
                      <a:r>
                        <a:rPr lang="en-US" sz="1100" kern="0" dirty="0" smtClean="0">
                          <a:latin typeface="微软雅黑" pitchFamily="34" charset="-122"/>
                          <a:ea typeface="微软雅黑" pitchFamily="34" charset="-122"/>
                        </a:rPr>
                        <a:t>4</a:t>
                      </a:r>
                      <a:endParaRPr lang="zh-CN" sz="11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zh-CN" sz="1100" kern="0" dirty="0">
                          <a:latin typeface="微软雅黑" pitchFamily="34" charset="-122"/>
                          <a:ea typeface="微软雅黑" pitchFamily="34" charset="-122"/>
                        </a:rPr>
                        <a:t>光伏并网发电标准与发展趋势</a:t>
                      </a:r>
                      <a:endParaRPr lang="zh-CN" sz="11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zh-CN" sz="1100" kern="0">
                          <a:latin typeface="微软雅黑" pitchFamily="34" charset="-122"/>
                          <a:ea typeface="微软雅黑" pitchFamily="34" charset="-122"/>
                        </a:rPr>
                        <a:t>电机工程学报</a:t>
                      </a:r>
                      <a:endParaRPr lang="zh-CN" sz="1100" kern="100">
                        <a:latin typeface="微软雅黑" pitchFamily="34" charset="-122"/>
                        <a:ea typeface="微软雅黑" pitchFamily="34" charset="-122"/>
                        <a:cs typeface="Times New Roman"/>
                      </a:endParaRPr>
                    </a:p>
                  </a:txBody>
                  <a:tcPr marL="68580" marR="68580" marT="0" marB="0">
                    <a:lnL w="12700" cap="flat" cmpd="sng" algn="ctr">
                      <a:solidFill>
                        <a:schemeClr val="accent6">
                          <a:lumMod val="40000"/>
                          <a:lumOff val="60000"/>
                        </a:schemeClr>
                      </a:solidFill>
                      <a:prstDash val="solid"/>
                      <a:round/>
                      <a:headEnd type="none" w="med" len="med"/>
                      <a:tailEnd type="none" w="med" len="med"/>
                    </a:lnL>
                  </a:tcPr>
                </a:tc>
              </a:tr>
              <a:tr h="502864">
                <a:tc>
                  <a:txBody>
                    <a:bodyPr/>
                    <a:lstStyle/>
                    <a:p>
                      <a:pPr algn="ctr">
                        <a:spcAft>
                          <a:spcPts val="0"/>
                        </a:spcAft>
                      </a:pPr>
                      <a:r>
                        <a:rPr lang="en-US" sz="1100" kern="0" dirty="0" smtClean="0">
                          <a:latin typeface="微软雅黑" pitchFamily="34" charset="-122"/>
                          <a:ea typeface="微软雅黑" pitchFamily="34" charset="-122"/>
                        </a:rPr>
                        <a:t>5</a:t>
                      </a:r>
                      <a:endParaRPr lang="zh-CN" sz="11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en-US" sz="1100" kern="0" dirty="0">
                          <a:latin typeface="微软雅黑" pitchFamily="34" charset="-122"/>
                          <a:ea typeface="微软雅黑" pitchFamily="34" charset="-122"/>
                        </a:rPr>
                        <a:t>Design and Development of a mobile LVRT testing device</a:t>
                      </a:r>
                      <a:endParaRPr lang="zh-CN" sz="11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en-US" sz="1100" kern="0" dirty="0">
                          <a:latin typeface="微软雅黑" pitchFamily="34" charset="-122"/>
                          <a:ea typeface="微软雅黑" pitchFamily="34" charset="-122"/>
                        </a:rPr>
                        <a:t>IEEE Power &amp; Energy Society Innovative Smart Grid Technologies Asia</a:t>
                      </a:r>
                      <a:endParaRPr lang="zh-CN" sz="1100" kern="100" dirty="0">
                        <a:latin typeface="微软雅黑" pitchFamily="34" charset="-122"/>
                        <a:ea typeface="微软雅黑" pitchFamily="34" charset="-122"/>
                        <a:cs typeface="Times New Roman"/>
                      </a:endParaRPr>
                    </a:p>
                  </a:txBody>
                  <a:tcPr marL="68580" marR="68580" marT="0" marB="0">
                    <a:lnL w="12700" cap="flat" cmpd="sng" algn="ctr">
                      <a:solidFill>
                        <a:schemeClr val="accent6">
                          <a:lumMod val="40000"/>
                          <a:lumOff val="60000"/>
                        </a:schemeClr>
                      </a:solidFill>
                      <a:prstDash val="solid"/>
                      <a:round/>
                      <a:headEnd type="none" w="med" len="med"/>
                      <a:tailEnd type="none" w="med" len="med"/>
                    </a:lnL>
                  </a:tcPr>
                </a:tc>
              </a:tr>
              <a:tr h="403403">
                <a:tc>
                  <a:txBody>
                    <a:bodyPr/>
                    <a:lstStyle/>
                    <a:p>
                      <a:pPr algn="ctr">
                        <a:spcAft>
                          <a:spcPts val="0"/>
                        </a:spcAft>
                      </a:pPr>
                      <a:r>
                        <a:rPr lang="en-US" sz="1100" kern="0" dirty="0" smtClean="0">
                          <a:latin typeface="微软雅黑" pitchFamily="34" charset="-122"/>
                          <a:ea typeface="微软雅黑" pitchFamily="34" charset="-122"/>
                        </a:rPr>
                        <a:t>6</a:t>
                      </a:r>
                      <a:endParaRPr lang="zh-CN" sz="1100" kern="100" dirty="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en-US" sz="1100" kern="0" dirty="0">
                          <a:latin typeface="微软雅黑" pitchFamily="34" charset="-122"/>
                          <a:ea typeface="微软雅黑" pitchFamily="34" charset="-122"/>
                        </a:rPr>
                        <a:t>Comparison and Analysis of Power Quality Test Method in PV Grid System</a:t>
                      </a:r>
                      <a:endParaRPr lang="zh-CN" sz="11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en-US" sz="1100" kern="0" dirty="0">
                          <a:latin typeface="微软雅黑" pitchFamily="34" charset="-122"/>
                          <a:ea typeface="微软雅黑" pitchFamily="34" charset="-122"/>
                        </a:rPr>
                        <a:t>IET Renewable Power Generation Conference 2013</a:t>
                      </a:r>
                      <a:endParaRPr lang="zh-CN" sz="1100" kern="100" dirty="0">
                        <a:latin typeface="微软雅黑" pitchFamily="34" charset="-122"/>
                        <a:ea typeface="微软雅黑" pitchFamily="34" charset="-122"/>
                        <a:cs typeface="Times New Roman"/>
                      </a:endParaRPr>
                    </a:p>
                  </a:txBody>
                  <a:tcPr marL="68580" marR="68580" marT="0" marB="0">
                    <a:lnL w="12700" cap="flat" cmpd="sng" algn="ctr">
                      <a:solidFill>
                        <a:schemeClr val="accent6">
                          <a:lumMod val="40000"/>
                          <a:lumOff val="60000"/>
                        </a:schemeClr>
                      </a:solidFill>
                      <a:prstDash val="solid"/>
                      <a:round/>
                      <a:headEnd type="none" w="med" len="med"/>
                      <a:tailEnd type="none" w="med" len="med"/>
                    </a:lnL>
                  </a:tcPr>
                </a:tc>
              </a:tr>
              <a:tr h="18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0" dirty="0" smtClean="0">
                          <a:latin typeface="微软雅黑" pitchFamily="34" charset="-122"/>
                          <a:ea typeface="微软雅黑" pitchFamily="34" charset="-122"/>
                        </a:rPr>
                        <a:t>...</a:t>
                      </a:r>
                      <a:endParaRPr lang="zh-CN" altLang="en-US" sz="1100" kern="100" dirty="0" smtClean="0">
                        <a:latin typeface="微软雅黑" pitchFamily="34" charset="-122"/>
                        <a:ea typeface="微软雅黑" pitchFamily="34" charset="-122"/>
                        <a:cs typeface="Times New Roman"/>
                      </a:endParaRPr>
                    </a:p>
                  </a:txBody>
                  <a:tcPr marL="68580" marR="68580" marT="0" marB="0" anchor="ctr">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en-US" sz="1100" kern="0" dirty="0">
                          <a:latin typeface="微软雅黑" pitchFamily="34" charset="-122"/>
                          <a:ea typeface="微软雅黑" pitchFamily="34" charset="-122"/>
                        </a:rPr>
                        <a:t>...</a:t>
                      </a:r>
                      <a:endParaRPr lang="zh-CN" sz="1100" kern="100" dirty="0">
                        <a:latin typeface="微软雅黑" pitchFamily="34" charset="-122"/>
                        <a:ea typeface="微软雅黑" pitchFamily="34" charset="-122"/>
                        <a:cs typeface="Times New Roman"/>
                      </a:endParaRPr>
                    </a:p>
                  </a:txBody>
                  <a:tcPr marL="68580" marR="6858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algn="l">
                        <a:spcAft>
                          <a:spcPts val="0"/>
                        </a:spcAft>
                      </a:pPr>
                      <a:r>
                        <a:rPr lang="en-US" sz="1100" kern="0" dirty="0">
                          <a:latin typeface="微软雅黑" pitchFamily="34" charset="-122"/>
                          <a:ea typeface="微软雅黑" pitchFamily="34" charset="-122"/>
                        </a:rPr>
                        <a:t>...</a:t>
                      </a:r>
                      <a:endParaRPr lang="zh-CN" sz="1100" kern="100" dirty="0">
                        <a:latin typeface="微软雅黑" pitchFamily="34" charset="-122"/>
                        <a:ea typeface="微软雅黑" pitchFamily="34" charset="-122"/>
                        <a:cs typeface="Times New Roman"/>
                      </a:endParaRPr>
                    </a:p>
                  </a:txBody>
                  <a:tcPr marL="68580" marR="68580" marT="0" marB="0">
                    <a:lnL w="12700" cap="flat" cmpd="sng" algn="ctr">
                      <a:solidFill>
                        <a:schemeClr val="accent6">
                          <a:lumMod val="40000"/>
                          <a:lumOff val="60000"/>
                        </a:schemeClr>
                      </a:solidFill>
                      <a:prstDash val="solid"/>
                      <a:round/>
                      <a:headEnd type="none" w="med" len="med"/>
                      <a:tailEnd type="none" w="med" len="med"/>
                    </a:lnL>
                  </a:tcPr>
                </a:tc>
              </a:tr>
            </a:tbl>
          </a:graphicData>
        </a:graphic>
      </p:graphicFrame>
      <p:sp>
        <p:nvSpPr>
          <p:cNvPr id="69720" name="Rectangle 1"/>
          <p:cNvSpPr>
            <a:spLocks noChangeArrowheads="1"/>
          </p:cNvSpPr>
          <p:nvPr/>
        </p:nvSpPr>
        <p:spPr bwMode="auto">
          <a:xfrm>
            <a:off x="0" y="1500188"/>
            <a:ext cx="9144000" cy="584200"/>
          </a:xfrm>
          <a:prstGeom prst="rect">
            <a:avLst/>
          </a:prstGeom>
          <a:noFill/>
          <a:ln w="9525">
            <a:noFill/>
            <a:miter lim="800000"/>
            <a:headEnd/>
            <a:tailEnd/>
          </a:ln>
        </p:spPr>
        <p:txBody>
          <a:bodyPr anchor="ctr">
            <a:spAutoFit/>
          </a:bodyPr>
          <a:lstStyle/>
          <a:p>
            <a:pPr indent="304800"/>
            <a:r>
              <a:rPr lang="zh-CN" altLang="en-US" sz="1600">
                <a:latin typeface="微软雅黑" pitchFamily="34" charset="-122"/>
                <a:ea typeface="微软雅黑" pitchFamily="34" charset="-122"/>
                <a:cs typeface="Times New Roman" pitchFamily="18" charset="0"/>
              </a:rPr>
              <a:t>中心先后申请专利</a:t>
            </a:r>
            <a:r>
              <a:rPr lang="en-US" altLang="zh-CN" sz="1600" b="1">
                <a:solidFill>
                  <a:srgbClr val="FF0000"/>
                </a:solidFill>
                <a:latin typeface="微软雅黑" pitchFamily="34" charset="-122"/>
                <a:ea typeface="微软雅黑" pitchFamily="34" charset="-122"/>
                <a:cs typeface="Times New Roman" pitchFamily="18" charset="0"/>
              </a:rPr>
              <a:t>60</a:t>
            </a:r>
            <a:r>
              <a:rPr lang="zh-CN" altLang="en-US" sz="1600" b="1">
                <a:solidFill>
                  <a:srgbClr val="FF0000"/>
                </a:solidFill>
                <a:latin typeface="微软雅黑" pitchFamily="34" charset="-122"/>
                <a:ea typeface="微软雅黑" pitchFamily="34" charset="-122"/>
                <a:cs typeface="Times New Roman" pitchFamily="18" charset="0"/>
              </a:rPr>
              <a:t>余项</a:t>
            </a:r>
            <a:r>
              <a:rPr lang="zh-CN" altLang="en-US" sz="1600">
                <a:latin typeface="微软雅黑" pitchFamily="34" charset="-122"/>
                <a:ea typeface="微软雅黑" pitchFamily="34" charset="-122"/>
                <a:cs typeface="Times New Roman" pitchFamily="18" charset="0"/>
              </a:rPr>
              <a:t>，其中发明专利</a:t>
            </a:r>
            <a:r>
              <a:rPr lang="en-US" altLang="zh-CN" sz="1600" b="1">
                <a:solidFill>
                  <a:srgbClr val="FF0000"/>
                </a:solidFill>
                <a:latin typeface="微软雅黑" pitchFamily="34" charset="-122"/>
                <a:ea typeface="微软雅黑" pitchFamily="34" charset="-122"/>
                <a:cs typeface="Times New Roman" pitchFamily="18" charset="0"/>
              </a:rPr>
              <a:t>31</a:t>
            </a:r>
            <a:r>
              <a:rPr lang="zh-CN" altLang="en-US" sz="1600" b="1">
                <a:solidFill>
                  <a:srgbClr val="FF0000"/>
                </a:solidFill>
                <a:latin typeface="微软雅黑" pitchFamily="34" charset="-122"/>
                <a:ea typeface="微软雅黑" pitchFamily="34" charset="-122"/>
                <a:cs typeface="Times New Roman" pitchFamily="18" charset="0"/>
              </a:rPr>
              <a:t>项</a:t>
            </a:r>
            <a:r>
              <a:rPr lang="zh-CN" altLang="en-US" sz="1600">
                <a:latin typeface="微软雅黑" pitchFamily="34" charset="-122"/>
                <a:ea typeface="微软雅黑" pitchFamily="34" charset="-122"/>
                <a:cs typeface="Times New Roman" pitchFamily="18" charset="0"/>
              </a:rPr>
              <a:t>，授权专利</a:t>
            </a:r>
            <a:r>
              <a:rPr lang="en-US" altLang="zh-CN" sz="1600" b="1">
                <a:solidFill>
                  <a:srgbClr val="FF0000"/>
                </a:solidFill>
                <a:latin typeface="微软雅黑" pitchFamily="34" charset="-122"/>
                <a:ea typeface="微软雅黑" pitchFamily="34" charset="-122"/>
                <a:cs typeface="Times New Roman" pitchFamily="18" charset="0"/>
              </a:rPr>
              <a:t>27</a:t>
            </a:r>
            <a:r>
              <a:rPr lang="zh-CN" altLang="en-US" sz="1600" b="1">
                <a:solidFill>
                  <a:srgbClr val="FF0000"/>
                </a:solidFill>
                <a:latin typeface="微软雅黑" pitchFamily="34" charset="-122"/>
                <a:ea typeface="微软雅黑" pitchFamily="34" charset="-122"/>
                <a:cs typeface="Times New Roman" pitchFamily="18" charset="0"/>
              </a:rPr>
              <a:t>项</a:t>
            </a:r>
            <a:r>
              <a:rPr lang="zh-CN" altLang="en-US" sz="1600">
                <a:latin typeface="微软雅黑" pitchFamily="34" charset="-122"/>
                <a:ea typeface="微软雅黑" pitchFamily="34" charset="-122"/>
                <a:cs typeface="Times New Roman" pitchFamily="18" charset="0"/>
              </a:rPr>
              <a:t>；发表论文</a:t>
            </a:r>
            <a:r>
              <a:rPr lang="en-US" altLang="zh-CN" sz="1600" b="1">
                <a:solidFill>
                  <a:srgbClr val="FF0000"/>
                </a:solidFill>
                <a:latin typeface="微软雅黑" pitchFamily="34" charset="-122"/>
                <a:ea typeface="微软雅黑" pitchFamily="34" charset="-122"/>
                <a:cs typeface="Times New Roman" pitchFamily="18" charset="0"/>
              </a:rPr>
              <a:t>80</a:t>
            </a:r>
            <a:r>
              <a:rPr lang="zh-CN" altLang="en-US" sz="1600" b="1">
                <a:solidFill>
                  <a:srgbClr val="FF0000"/>
                </a:solidFill>
                <a:latin typeface="微软雅黑" pitchFamily="34" charset="-122"/>
                <a:ea typeface="微软雅黑" pitchFamily="34" charset="-122"/>
                <a:cs typeface="Times New Roman" pitchFamily="18" charset="0"/>
              </a:rPr>
              <a:t>余篇</a:t>
            </a:r>
            <a:r>
              <a:rPr lang="zh-CN" altLang="en-US" sz="1600">
                <a:latin typeface="微软雅黑" pitchFamily="34" charset="-122"/>
                <a:ea typeface="微软雅黑" pitchFamily="34" charset="-122"/>
                <a:cs typeface="Times New Roman" pitchFamily="18" charset="0"/>
              </a:rPr>
              <a:t>，其中</a:t>
            </a:r>
            <a:r>
              <a:rPr lang="en-US" altLang="zh-CN" sz="1600">
                <a:latin typeface="微软雅黑" pitchFamily="34" charset="-122"/>
                <a:ea typeface="微软雅黑" pitchFamily="34" charset="-122"/>
                <a:cs typeface="Times New Roman" pitchFamily="18" charset="0"/>
              </a:rPr>
              <a:t>SCI</a:t>
            </a:r>
            <a:r>
              <a:rPr lang="zh-CN" altLang="en-US" sz="1600">
                <a:latin typeface="微软雅黑" pitchFamily="34" charset="-122"/>
                <a:ea typeface="微软雅黑" pitchFamily="34" charset="-122"/>
                <a:cs typeface="Times New Roman" pitchFamily="18" charset="0"/>
              </a:rPr>
              <a:t>检索、</a:t>
            </a:r>
            <a:r>
              <a:rPr lang="en-US" altLang="zh-CN" sz="1600">
                <a:latin typeface="微软雅黑" pitchFamily="34" charset="-122"/>
                <a:ea typeface="微软雅黑" pitchFamily="34" charset="-122"/>
                <a:cs typeface="Times New Roman" pitchFamily="18" charset="0"/>
              </a:rPr>
              <a:t>EI</a:t>
            </a:r>
            <a:r>
              <a:rPr lang="zh-CN" altLang="en-US" sz="1600">
                <a:latin typeface="微软雅黑" pitchFamily="34" charset="-122"/>
                <a:ea typeface="微软雅黑" pitchFamily="34" charset="-122"/>
                <a:cs typeface="Times New Roman" pitchFamily="18" charset="0"/>
              </a:rPr>
              <a:t>检索、核心期刊</a:t>
            </a:r>
            <a:r>
              <a:rPr lang="en-US" altLang="zh-CN" sz="1600" b="1">
                <a:solidFill>
                  <a:srgbClr val="FF0000"/>
                </a:solidFill>
                <a:latin typeface="微软雅黑" pitchFamily="34" charset="-122"/>
                <a:ea typeface="微软雅黑" pitchFamily="34" charset="-122"/>
                <a:cs typeface="Times New Roman" pitchFamily="18" charset="0"/>
              </a:rPr>
              <a:t>70</a:t>
            </a:r>
            <a:r>
              <a:rPr lang="zh-CN" altLang="en-US" sz="1600" b="1">
                <a:solidFill>
                  <a:srgbClr val="FF0000"/>
                </a:solidFill>
                <a:latin typeface="微软雅黑" pitchFamily="34" charset="-122"/>
                <a:ea typeface="微软雅黑" pitchFamily="34" charset="-122"/>
                <a:cs typeface="Times New Roman" pitchFamily="18" charset="0"/>
              </a:rPr>
              <a:t>余篇</a:t>
            </a:r>
            <a:r>
              <a:rPr lang="zh-CN" altLang="en-US" sz="1600">
                <a:latin typeface="微软雅黑" pitchFamily="34" charset="-122"/>
                <a:ea typeface="微软雅黑" pitchFamily="34" charset="-122"/>
                <a:cs typeface="Times New Roman" pitchFamily="18" charset="0"/>
              </a:rPr>
              <a:t>。</a:t>
            </a:r>
          </a:p>
        </p:txBody>
      </p:sp>
      <p:sp>
        <p:nvSpPr>
          <p:cNvPr id="69721" name="矩形 8"/>
          <p:cNvSpPr>
            <a:spLocks noChangeArrowheads="1"/>
          </p:cNvSpPr>
          <p:nvPr/>
        </p:nvSpPr>
        <p:spPr bwMode="auto">
          <a:xfrm>
            <a:off x="0" y="1143000"/>
            <a:ext cx="3929063" cy="369888"/>
          </a:xfrm>
          <a:prstGeom prst="rect">
            <a:avLst/>
          </a:prstGeom>
          <a:noFill/>
          <a:ln w="9525">
            <a:noFill/>
            <a:miter lim="800000"/>
            <a:headEnd/>
            <a:tailEnd/>
          </a:ln>
        </p:spPr>
        <p:txBody>
          <a:bodyPr>
            <a:spAutoFit/>
          </a:bodyPr>
          <a:lstStyle/>
          <a:p>
            <a:pPr>
              <a:buFont typeface="Wingdings" pitchFamily="2" charset="2"/>
              <a:buChar char="l"/>
            </a:pPr>
            <a:r>
              <a:rPr lang="en-US" altLang="zh-CN">
                <a:latin typeface="微软雅黑" pitchFamily="34" charset="-122"/>
                <a:ea typeface="微软雅黑" pitchFamily="34" charset="-122"/>
                <a:cs typeface="Times New Roman" pitchFamily="18" charset="0"/>
              </a:rPr>
              <a:t>  </a:t>
            </a:r>
            <a:r>
              <a:rPr lang="zh-CN" altLang="en-US">
                <a:latin typeface="微软雅黑" pitchFamily="34" charset="-122"/>
                <a:ea typeface="微软雅黑" pitchFamily="34" charset="-122"/>
                <a:cs typeface="Times New Roman" pitchFamily="18" charset="0"/>
              </a:rPr>
              <a:t>科技成果</a:t>
            </a:r>
            <a:endParaRPr lang="zh-CN" altLang="zh-CN">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C:\Documents and Settings\Administrator\Application Data\Tencent\Users\17915790\QQ\WinTemp\RichOle\GJU@2GQ}$3[HL]KSW1}8AJ5.jpg"/>
          <p:cNvPicPr>
            <a:picLocks noChangeAspect="1" noChangeArrowheads="1"/>
          </p:cNvPicPr>
          <p:nvPr/>
        </p:nvPicPr>
        <p:blipFill>
          <a:blip r:embed="rId2" cstate="print"/>
          <a:srcRect/>
          <a:stretch>
            <a:fillRect/>
          </a:stretch>
        </p:blipFill>
        <p:spPr bwMode="auto">
          <a:xfrm>
            <a:off x="0" y="1052513"/>
            <a:ext cx="9144000" cy="580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dirty="0"/>
              <a:t>一、我国新能源消纳情况</a:t>
            </a:r>
            <a:endParaRPr lang="zh-CN" altLang="en-US" dirty="0" smtClean="0"/>
          </a:p>
        </p:txBody>
      </p:sp>
      <p:sp>
        <p:nvSpPr>
          <p:cNvPr id="2" name="内容占位符 1"/>
          <p:cNvSpPr>
            <a:spLocks noGrp="1"/>
          </p:cNvSpPr>
          <p:nvPr>
            <p:ph idx="1"/>
          </p:nvPr>
        </p:nvSpPr>
        <p:spPr>
          <a:xfrm>
            <a:off x="457200" y="1772815"/>
            <a:ext cx="8229600" cy="1332149"/>
          </a:xfrm>
        </p:spPr>
        <p:txBody>
          <a:bodyPr/>
          <a:lstStyle/>
          <a:p>
            <a:pPr marL="0" indent="441325">
              <a:lnSpc>
                <a:spcPct val="120000"/>
              </a:lnSpc>
              <a:buNone/>
            </a:pPr>
            <a:r>
              <a:rPr lang="zh-CN" altLang="en-US" sz="2000" dirty="0" smtClean="0">
                <a:latin typeface="微软雅黑" pitchFamily="34" charset="-122"/>
              </a:rPr>
              <a:t>资源分布因素：</a:t>
            </a:r>
            <a:r>
              <a:rPr lang="zh-CN" altLang="en-US" sz="2000" b="0" dirty="0" smtClean="0">
                <a:latin typeface="微软雅黑" pitchFamily="34" charset="-122"/>
              </a:rPr>
              <a:t>我国</a:t>
            </a:r>
            <a:r>
              <a:rPr lang="zh-CN" altLang="en-US" sz="2000" b="0" dirty="0">
                <a:latin typeface="微软雅黑" pitchFamily="34" charset="-122"/>
              </a:rPr>
              <a:t>风资源集中、规模大，远离负荷中心，难以就地消纳；而国外风资源相对分散，</a:t>
            </a:r>
            <a:r>
              <a:rPr lang="en-US" altLang="zh-CN" sz="2000" b="0" dirty="0">
                <a:latin typeface="微软雅黑" pitchFamily="34" charset="-122"/>
              </a:rPr>
              <a:t>80%</a:t>
            </a:r>
            <a:r>
              <a:rPr lang="zh-CN" altLang="en-US" sz="2000" b="0" dirty="0">
                <a:latin typeface="微软雅黑" pitchFamily="34" charset="-122"/>
              </a:rPr>
              <a:t>以上的风电接到配电系统，能够就地消纳。</a:t>
            </a:r>
            <a:endParaRPr lang="en-US" altLang="zh-CN" sz="2000" b="0" dirty="0">
              <a:latin typeface="微软雅黑" pitchFamily="34" charset="-122"/>
            </a:endParaRPr>
          </a:p>
          <a:p>
            <a:pPr marL="0" indent="0">
              <a:buNone/>
            </a:pPr>
            <a:endParaRPr lang="zh-CN" altLang="en-US" sz="2000" dirty="0">
              <a:latin typeface="微软雅黑" pitchFamily="34" charset="-122"/>
            </a:endParaRPr>
          </a:p>
        </p:txBody>
      </p:sp>
      <p:sp>
        <p:nvSpPr>
          <p:cNvPr id="319" name="Rectangle 4"/>
          <p:cNvSpPr>
            <a:spLocks noChangeArrowheads="1"/>
          </p:cNvSpPr>
          <p:nvPr/>
        </p:nvSpPr>
        <p:spPr bwMode="auto">
          <a:xfrm>
            <a:off x="395536" y="1124744"/>
            <a:ext cx="8243887" cy="500062"/>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消纳困难的原因</a:t>
            </a:r>
            <a:endParaRPr lang="zh-CN" altLang="en-US" sz="2800" b="1" dirty="0">
              <a:ea typeface="微软雅黑" pitchFamily="34" charset="-122"/>
            </a:endParaRPr>
          </a:p>
        </p:txBody>
      </p:sp>
      <p:grpSp>
        <p:nvGrpSpPr>
          <p:cNvPr id="7" name="Group 27"/>
          <p:cNvGrpSpPr>
            <a:grpSpLocks/>
          </p:cNvGrpSpPr>
          <p:nvPr/>
        </p:nvGrpSpPr>
        <p:grpSpPr bwMode="auto">
          <a:xfrm>
            <a:off x="775915" y="2888940"/>
            <a:ext cx="3733800" cy="3487737"/>
            <a:chOff x="431" y="1933"/>
            <a:chExt cx="2352" cy="2197"/>
          </a:xfrm>
        </p:grpSpPr>
        <p:sp>
          <p:nvSpPr>
            <p:cNvPr id="8" name="矩形 12"/>
            <p:cNvSpPr>
              <a:spLocks noChangeArrowheads="1"/>
            </p:cNvSpPr>
            <p:nvPr/>
          </p:nvSpPr>
          <p:spPr bwMode="auto">
            <a:xfrm>
              <a:off x="431" y="1933"/>
              <a:ext cx="2352" cy="2197"/>
            </a:xfrm>
            <a:prstGeom prst="rect">
              <a:avLst/>
            </a:prstGeom>
            <a:blipFill dpi="0" rotWithShape="1">
              <a:blip r:embed="rId2" cstate="print"/>
              <a:srcRect/>
              <a:stretch>
                <a:fillRect/>
              </a:stretch>
            </a:blipFill>
            <a:ln w="25400">
              <a:solidFill>
                <a:srgbClr val="FFFFFF"/>
              </a:solidFill>
              <a:miter lim="800000"/>
              <a:headEnd/>
              <a:tailEnd/>
            </a:ln>
          </p:spPr>
          <p:txBody>
            <a:bodyPr/>
            <a:lstStyle/>
            <a:p>
              <a:endParaRPr lang="zh-CN" altLang="en-US"/>
            </a:p>
          </p:txBody>
        </p:sp>
        <p:pic>
          <p:nvPicPr>
            <p:cNvPr id="9" name="Picture 2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6" y="2266"/>
              <a:ext cx="136" cy="12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0" descr="未标题-2"/>
            <p:cNvPicPr>
              <a:picLocks noChangeAspect="1" noChangeArrowheads="1"/>
            </p:cNvPicPr>
            <p:nvPr/>
          </p:nvPicPr>
          <p:blipFill>
            <a:blip r:embed="rId4" cstate="print">
              <a:extLst>
                <a:ext uri="{28A0092B-C50C-407E-A947-70E740481C1C}">
                  <a14:useLocalDpi xmlns:a14="http://schemas.microsoft.com/office/drawing/2010/main" xmlns="" val="0"/>
                </a:ext>
              </a:extLst>
            </a:blip>
            <a:srcRect l="11333" t="28166" r="58417" b="60417"/>
            <a:stretch>
              <a:fillRect/>
            </a:stretch>
          </p:blipFill>
          <p:spPr bwMode="auto">
            <a:xfrm>
              <a:off x="2290" y="2341"/>
              <a:ext cx="363" cy="13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8190" y="2888940"/>
            <a:ext cx="3524250" cy="3487737"/>
          </a:xfrm>
          <a:prstGeom prst="rect">
            <a:avLst/>
          </a:prstGeom>
          <a:noFill/>
          <a:ln w="9525">
            <a:solidFill>
              <a:srgbClr val="FF0000">
                <a:alpha val="0"/>
              </a:srgbClr>
            </a:solidFill>
            <a:miter lim="800000"/>
            <a:headEnd/>
            <a:tailEnd/>
          </a:ln>
          <a:extLst>
            <a:ext uri="{909E8E84-426E-40DD-AFC4-6F175D3DCCD1}">
              <a14:hiddenFill xmlns:a14="http://schemas.microsoft.com/office/drawing/2010/main" xmlns="">
                <a:solidFill>
                  <a:srgbClr val="FFFFFF"/>
                </a:solidFill>
              </a14:hiddenFill>
            </a:ext>
          </a:extLst>
        </p:spPr>
      </p:pic>
      <p:grpSp>
        <p:nvGrpSpPr>
          <p:cNvPr id="12" name="Group 4"/>
          <p:cNvGrpSpPr>
            <a:grpSpLocks/>
          </p:cNvGrpSpPr>
          <p:nvPr/>
        </p:nvGrpSpPr>
        <p:grpSpPr bwMode="auto">
          <a:xfrm>
            <a:off x="7711702" y="5497202"/>
            <a:ext cx="806450" cy="920750"/>
            <a:chOff x="0" y="0"/>
            <a:chExt cx="949972" cy="1473144"/>
          </a:xfrm>
        </p:grpSpPr>
        <p:sp>
          <p:nvSpPr>
            <p:cNvPr id="13" name="矩形 10"/>
            <p:cNvSpPr>
              <a:spLocks noChangeArrowheads="1"/>
            </p:cNvSpPr>
            <p:nvPr/>
          </p:nvSpPr>
          <p:spPr bwMode="auto">
            <a:xfrm>
              <a:off x="0" y="0"/>
              <a:ext cx="949972" cy="1473144"/>
            </a:xfrm>
            <a:prstGeom prst="rect">
              <a:avLst/>
            </a:prstGeom>
            <a:solidFill>
              <a:srgbClr val="BBE0E3"/>
            </a:solidFill>
            <a:ln w="25400">
              <a:solidFill>
                <a:srgbClr val="FFFFFF"/>
              </a:solidFill>
              <a:miter lim="800000"/>
              <a:headEnd/>
              <a:tailEnd/>
            </a:ln>
          </p:spPr>
          <p:txBody>
            <a:bodyPr/>
            <a:lstStyle/>
            <a:p>
              <a:endParaRPr lang="zh-CN" altLang="en-US"/>
            </a:p>
          </p:txBody>
        </p:sp>
        <p:sp>
          <p:nvSpPr>
            <p:cNvPr id="14" name="矩形 11"/>
            <p:cNvSpPr>
              <a:spLocks noChangeArrowheads="1"/>
            </p:cNvSpPr>
            <p:nvPr/>
          </p:nvSpPr>
          <p:spPr bwMode="auto">
            <a:xfrm>
              <a:off x="0" y="0"/>
              <a:ext cx="949972" cy="1473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200" tIns="76200" rIns="76200" bIns="76200" anchor="ctr"/>
            <a:lstStyle/>
            <a:p>
              <a:pPr algn="ctr" defTabSz="889000">
                <a:lnSpc>
                  <a:spcPct val="90000"/>
                </a:lnSpc>
                <a:spcAft>
                  <a:spcPct val="35000"/>
                </a:spcAft>
              </a:pPr>
              <a:r>
                <a:rPr lang="zh-CN" altLang="en-US">
                  <a:latin typeface="微软雅黑" pitchFamily="34" charset="-122"/>
                  <a:ea typeface="微软雅黑" pitchFamily="34" charset="-122"/>
                </a:rPr>
                <a:t>德国风电分布</a:t>
              </a:r>
            </a:p>
          </p:txBody>
        </p:sp>
      </p:grpSp>
      <p:grpSp>
        <p:nvGrpSpPr>
          <p:cNvPr id="15" name="Group 8"/>
          <p:cNvGrpSpPr>
            <a:grpSpLocks/>
          </p:cNvGrpSpPr>
          <p:nvPr/>
        </p:nvGrpSpPr>
        <p:grpSpPr bwMode="auto">
          <a:xfrm>
            <a:off x="804490" y="5481327"/>
            <a:ext cx="804862" cy="920750"/>
            <a:chOff x="0" y="0"/>
            <a:chExt cx="949972" cy="1473144"/>
          </a:xfrm>
        </p:grpSpPr>
        <p:sp>
          <p:nvSpPr>
            <p:cNvPr id="16" name="矩形 14"/>
            <p:cNvSpPr>
              <a:spLocks noChangeArrowheads="1"/>
            </p:cNvSpPr>
            <p:nvPr/>
          </p:nvSpPr>
          <p:spPr bwMode="auto">
            <a:xfrm>
              <a:off x="0" y="0"/>
              <a:ext cx="949972" cy="1473144"/>
            </a:xfrm>
            <a:prstGeom prst="rect">
              <a:avLst/>
            </a:prstGeom>
            <a:solidFill>
              <a:srgbClr val="BBE0E3"/>
            </a:solidFill>
            <a:ln w="25400">
              <a:solidFill>
                <a:srgbClr val="FFFFFF"/>
              </a:solidFill>
              <a:miter lim="800000"/>
              <a:headEnd/>
              <a:tailEnd/>
            </a:ln>
          </p:spPr>
          <p:txBody>
            <a:bodyPr/>
            <a:lstStyle/>
            <a:p>
              <a:endParaRPr lang="zh-CN" altLang="en-US"/>
            </a:p>
          </p:txBody>
        </p:sp>
        <p:sp>
          <p:nvSpPr>
            <p:cNvPr id="17" name="矩形 15"/>
            <p:cNvSpPr>
              <a:spLocks noChangeArrowheads="1"/>
            </p:cNvSpPr>
            <p:nvPr/>
          </p:nvSpPr>
          <p:spPr bwMode="auto">
            <a:xfrm>
              <a:off x="0" y="0"/>
              <a:ext cx="949972" cy="1473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200" tIns="76200" rIns="76200" bIns="76200" anchor="ctr"/>
            <a:lstStyle/>
            <a:p>
              <a:pPr algn="ctr" defTabSz="889000">
                <a:lnSpc>
                  <a:spcPct val="90000"/>
                </a:lnSpc>
                <a:spcAft>
                  <a:spcPct val="35000"/>
                </a:spcAft>
              </a:pPr>
              <a:r>
                <a:rPr lang="zh-CN" altLang="en-US">
                  <a:latin typeface="微软雅黑" pitchFamily="34" charset="-122"/>
                  <a:ea typeface="微软雅黑" pitchFamily="34" charset="-122"/>
                </a:rPr>
                <a:t>我国风电分布</a:t>
              </a:r>
            </a:p>
          </p:txBody>
        </p:sp>
      </p:grpSp>
    </p:spTree>
    <p:extLst>
      <p:ext uri="{BB962C8B-B14F-4D97-AF65-F5344CB8AC3E}">
        <p14:creationId xmlns:p14="http://schemas.microsoft.com/office/powerpoint/2010/main" xmlns="" val="605458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dirty="0"/>
              <a:t>一、我国新能源消纳情况</a:t>
            </a:r>
            <a:endParaRPr lang="zh-CN" altLang="en-US" dirty="0" smtClean="0"/>
          </a:p>
        </p:txBody>
      </p:sp>
      <p:sp>
        <p:nvSpPr>
          <p:cNvPr id="2" name="内容占位符 1"/>
          <p:cNvSpPr>
            <a:spLocks noGrp="1"/>
          </p:cNvSpPr>
          <p:nvPr>
            <p:ph idx="1"/>
          </p:nvPr>
        </p:nvSpPr>
        <p:spPr>
          <a:xfrm>
            <a:off x="457200" y="1772815"/>
            <a:ext cx="8291264" cy="1332149"/>
          </a:xfrm>
        </p:spPr>
        <p:txBody>
          <a:bodyPr/>
          <a:lstStyle/>
          <a:p>
            <a:pPr marL="0" indent="441325">
              <a:buNone/>
            </a:pPr>
            <a:r>
              <a:rPr lang="zh-CN" altLang="en-US" sz="2000" dirty="0" smtClean="0">
                <a:latin typeface="微软雅黑" pitchFamily="34" charset="-122"/>
              </a:rPr>
              <a:t>电源结构因素：</a:t>
            </a:r>
            <a:r>
              <a:rPr lang="zh-CN" altLang="en-US" sz="2000" b="0" dirty="0">
                <a:latin typeface="微软雅黑" pitchFamily="34" charset="-122"/>
              </a:rPr>
              <a:t>我国风电集中的“</a:t>
            </a:r>
            <a:r>
              <a:rPr lang="zh-CN" altLang="en-US" sz="2000" dirty="0">
                <a:solidFill>
                  <a:srgbClr val="FF0000"/>
                </a:solidFill>
                <a:latin typeface="微软雅黑" pitchFamily="34" charset="-122"/>
              </a:rPr>
              <a:t>三北”</a:t>
            </a:r>
            <a:r>
              <a:rPr lang="zh-CN" altLang="en-US" sz="2000" b="0" dirty="0">
                <a:latin typeface="微软雅黑" pitchFamily="34" charset="-122"/>
              </a:rPr>
              <a:t>地区电源结构单一</a:t>
            </a:r>
            <a:r>
              <a:rPr lang="zh-CN" altLang="en-US" sz="2000" b="0" dirty="0" smtClean="0">
                <a:latin typeface="微软雅黑" pitchFamily="34" charset="-122"/>
              </a:rPr>
              <a:t>，特别是</a:t>
            </a:r>
            <a:r>
              <a:rPr lang="zh-CN" altLang="en-US" sz="2000" dirty="0" smtClean="0">
                <a:solidFill>
                  <a:srgbClr val="FF0000"/>
                </a:solidFill>
                <a:latin typeface="微软雅黑" pitchFamily="34" charset="-122"/>
              </a:rPr>
              <a:t>东北</a:t>
            </a:r>
            <a:r>
              <a:rPr lang="zh-CN" altLang="en-US" sz="2000" b="0" dirty="0" smtClean="0">
                <a:latin typeface="微软雅黑" pitchFamily="34" charset="-122"/>
              </a:rPr>
              <a:t>地区，以</a:t>
            </a:r>
            <a:r>
              <a:rPr lang="zh-CN" altLang="en-US" sz="2000" b="0" dirty="0">
                <a:latin typeface="微软雅黑" pitchFamily="34" charset="-122"/>
              </a:rPr>
              <a:t>火电为主，且供热机组比重大，燃油燃气及抽水蓄能等灵活调节电源不足</a:t>
            </a:r>
            <a:r>
              <a:rPr lang="en-US" altLang="zh-CN" sz="2000" b="0" dirty="0">
                <a:latin typeface="微软雅黑" pitchFamily="34" charset="-122"/>
              </a:rPr>
              <a:t>2%</a:t>
            </a:r>
            <a:r>
              <a:rPr lang="zh-CN" altLang="en-US" sz="2000" b="0" dirty="0">
                <a:latin typeface="微软雅黑" pitchFamily="34" charset="-122"/>
              </a:rPr>
              <a:t>，调峰能力有限，冬季调峰尤为困难。</a:t>
            </a:r>
            <a:r>
              <a:rPr lang="zh-CN" altLang="en-US" sz="2000" dirty="0">
                <a:solidFill>
                  <a:srgbClr val="FF0000"/>
                </a:solidFill>
                <a:latin typeface="微软雅黑" pitchFamily="34" charset="-122"/>
              </a:rPr>
              <a:t>西班牙</a:t>
            </a:r>
            <a:r>
              <a:rPr lang="zh-CN" altLang="en-US" sz="2000" b="0" dirty="0">
                <a:latin typeface="微软雅黑" pitchFamily="34" charset="-122"/>
              </a:rPr>
              <a:t>灵活调节电源比例高达</a:t>
            </a:r>
            <a:r>
              <a:rPr lang="en-US" altLang="zh-CN" sz="2000" b="0" dirty="0">
                <a:latin typeface="微软雅黑" pitchFamily="34" charset="-122"/>
              </a:rPr>
              <a:t>34%</a:t>
            </a:r>
            <a:r>
              <a:rPr lang="zh-CN" altLang="en-US" sz="2000" b="0" dirty="0">
                <a:latin typeface="微软雅黑" pitchFamily="34" charset="-122"/>
              </a:rPr>
              <a:t>，是风电的</a:t>
            </a:r>
            <a:r>
              <a:rPr lang="en-US" altLang="zh-CN" sz="2000" b="0" dirty="0">
                <a:latin typeface="微软雅黑" pitchFamily="34" charset="-122"/>
              </a:rPr>
              <a:t>1.7</a:t>
            </a:r>
            <a:r>
              <a:rPr lang="zh-CN" altLang="en-US" sz="2000" b="0" dirty="0">
                <a:latin typeface="微软雅黑" pitchFamily="34" charset="-122"/>
              </a:rPr>
              <a:t>倍；</a:t>
            </a:r>
            <a:r>
              <a:rPr lang="zh-CN" altLang="en-US" sz="2000" dirty="0">
                <a:solidFill>
                  <a:srgbClr val="FF0000"/>
                </a:solidFill>
                <a:latin typeface="微软雅黑" pitchFamily="34" charset="-122"/>
              </a:rPr>
              <a:t>美国</a:t>
            </a:r>
            <a:r>
              <a:rPr lang="zh-CN" altLang="en-US" sz="2000" b="0" dirty="0">
                <a:latin typeface="微软雅黑" pitchFamily="34" charset="-122"/>
              </a:rPr>
              <a:t>高达</a:t>
            </a:r>
            <a:r>
              <a:rPr lang="en-US" altLang="zh-CN" sz="2000" b="0" dirty="0">
                <a:latin typeface="微软雅黑" pitchFamily="34" charset="-122"/>
              </a:rPr>
              <a:t>47%</a:t>
            </a:r>
            <a:r>
              <a:rPr lang="zh-CN" altLang="en-US" sz="2000" b="0" dirty="0">
                <a:latin typeface="微软雅黑" pitchFamily="34" charset="-122"/>
              </a:rPr>
              <a:t>，是风电的</a:t>
            </a:r>
            <a:r>
              <a:rPr lang="en-US" altLang="zh-CN" sz="2000" b="0" dirty="0">
                <a:latin typeface="微软雅黑" pitchFamily="34" charset="-122"/>
              </a:rPr>
              <a:t>13</a:t>
            </a:r>
            <a:r>
              <a:rPr lang="zh-CN" altLang="en-US" sz="2000" b="0" dirty="0">
                <a:latin typeface="微软雅黑" pitchFamily="34" charset="-122"/>
              </a:rPr>
              <a:t>倍</a:t>
            </a:r>
            <a:r>
              <a:rPr lang="zh-CN" altLang="en-US" sz="2000" b="0" dirty="0" smtClean="0">
                <a:latin typeface="微软雅黑" pitchFamily="34" charset="-122"/>
              </a:rPr>
              <a:t>。</a:t>
            </a:r>
            <a:endParaRPr lang="zh-CN" altLang="en-US" sz="2000" dirty="0">
              <a:latin typeface="微软雅黑" pitchFamily="34" charset="-122"/>
            </a:endParaRPr>
          </a:p>
        </p:txBody>
      </p:sp>
      <p:sp>
        <p:nvSpPr>
          <p:cNvPr id="319" name="Rectangle 4"/>
          <p:cNvSpPr>
            <a:spLocks noChangeArrowheads="1"/>
          </p:cNvSpPr>
          <p:nvPr/>
        </p:nvSpPr>
        <p:spPr bwMode="auto">
          <a:xfrm>
            <a:off x="395536" y="1124744"/>
            <a:ext cx="8243887" cy="500062"/>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消纳困难的原因</a:t>
            </a:r>
            <a:endParaRPr lang="zh-CN" altLang="en-US" sz="2800" b="1" dirty="0">
              <a:ea typeface="微软雅黑" pitchFamily="34" charset="-122"/>
            </a:endParaRPr>
          </a:p>
        </p:txBody>
      </p:sp>
      <p:sp>
        <p:nvSpPr>
          <p:cNvPr id="18" name="TextBox 6"/>
          <p:cNvSpPr txBox="1">
            <a:spLocks noChangeArrowheads="1"/>
          </p:cNvSpPr>
          <p:nvPr/>
        </p:nvSpPr>
        <p:spPr bwMode="auto">
          <a:xfrm>
            <a:off x="2807804" y="6092825"/>
            <a:ext cx="29167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仿宋_GB2312" pitchFamily="49" charset="-122"/>
              </a:defRPr>
            </a:lvl1pPr>
            <a:lvl2pPr marL="742950" indent="-285750" eaLnBrk="0" hangingPunct="0">
              <a:defRPr>
                <a:solidFill>
                  <a:schemeClr val="tx1"/>
                </a:solidFill>
                <a:latin typeface="Arial" charset="0"/>
                <a:ea typeface="仿宋_GB2312" pitchFamily="49" charset="-122"/>
              </a:defRPr>
            </a:lvl2pPr>
            <a:lvl3pPr marL="1143000" indent="-228600" eaLnBrk="0" hangingPunct="0">
              <a:defRPr>
                <a:solidFill>
                  <a:schemeClr val="tx1"/>
                </a:solidFill>
                <a:latin typeface="Arial" charset="0"/>
                <a:ea typeface="仿宋_GB2312" pitchFamily="49" charset="-122"/>
              </a:defRPr>
            </a:lvl3pPr>
            <a:lvl4pPr marL="1600200" indent="-228600" eaLnBrk="0" hangingPunct="0">
              <a:defRPr>
                <a:solidFill>
                  <a:schemeClr val="tx1"/>
                </a:solidFill>
                <a:latin typeface="Arial" charset="0"/>
                <a:ea typeface="仿宋_GB2312" pitchFamily="49" charset="-122"/>
              </a:defRPr>
            </a:lvl4pPr>
            <a:lvl5pPr marL="2057400" indent="-228600" eaLnBrk="0" hangingPunct="0">
              <a:defRPr>
                <a:solidFill>
                  <a:schemeClr val="tx1"/>
                </a:solidFill>
                <a:latin typeface="Arial" charset="0"/>
                <a:ea typeface="仿宋_GB2312" pitchFamily="49" charset="-122"/>
              </a:defRPr>
            </a:lvl5pPr>
            <a:lvl6pPr marL="2514600" indent="-228600" eaLnBrk="0" fontAlgn="base" hangingPunct="0">
              <a:spcBef>
                <a:spcPct val="0"/>
              </a:spcBef>
              <a:spcAft>
                <a:spcPct val="0"/>
              </a:spcAft>
              <a:defRPr>
                <a:solidFill>
                  <a:schemeClr val="tx1"/>
                </a:solidFill>
                <a:latin typeface="Arial" charset="0"/>
                <a:ea typeface="仿宋_GB2312" pitchFamily="49" charset="-122"/>
              </a:defRPr>
            </a:lvl6pPr>
            <a:lvl7pPr marL="2971800" indent="-228600" eaLnBrk="0" fontAlgn="base" hangingPunct="0">
              <a:spcBef>
                <a:spcPct val="0"/>
              </a:spcBef>
              <a:spcAft>
                <a:spcPct val="0"/>
              </a:spcAft>
              <a:defRPr>
                <a:solidFill>
                  <a:schemeClr val="tx1"/>
                </a:solidFill>
                <a:latin typeface="Arial" charset="0"/>
                <a:ea typeface="仿宋_GB2312" pitchFamily="49" charset="-122"/>
              </a:defRPr>
            </a:lvl7pPr>
            <a:lvl8pPr marL="3429000" indent="-228600" eaLnBrk="0" fontAlgn="base" hangingPunct="0">
              <a:spcBef>
                <a:spcPct val="0"/>
              </a:spcBef>
              <a:spcAft>
                <a:spcPct val="0"/>
              </a:spcAft>
              <a:defRPr>
                <a:solidFill>
                  <a:schemeClr val="tx1"/>
                </a:solidFill>
                <a:latin typeface="Arial" charset="0"/>
                <a:ea typeface="仿宋_GB2312" pitchFamily="49" charset="-122"/>
              </a:defRPr>
            </a:lvl8pPr>
            <a:lvl9pPr marL="3886200" indent="-228600" eaLnBrk="0" fontAlgn="base" hangingPunct="0">
              <a:spcBef>
                <a:spcPct val="0"/>
              </a:spcBef>
              <a:spcAft>
                <a:spcPct val="0"/>
              </a:spcAft>
              <a:defRPr>
                <a:solidFill>
                  <a:schemeClr val="tx1"/>
                </a:solidFill>
                <a:latin typeface="Arial" charset="0"/>
                <a:ea typeface="仿宋_GB2312" pitchFamily="49" charset="-122"/>
              </a:defRPr>
            </a:lvl9pPr>
          </a:lstStyle>
          <a:p>
            <a:pPr algn="ctr" eaLnBrk="1" hangingPunct="1"/>
            <a:r>
              <a:rPr lang="zh-CN" altLang="en-US" b="1" dirty="0" smtClean="0">
                <a:latin typeface="微软雅黑" pitchFamily="34" charset="-122"/>
                <a:ea typeface="微软雅黑" pitchFamily="34" charset="-122"/>
              </a:rPr>
              <a:t>各国电源</a:t>
            </a:r>
            <a:r>
              <a:rPr lang="zh-CN" altLang="en-US" b="1" dirty="0">
                <a:latin typeface="微软雅黑" pitchFamily="34" charset="-122"/>
                <a:ea typeface="微软雅黑" pitchFamily="34" charset="-122"/>
              </a:rPr>
              <a:t>结构对比图</a:t>
            </a:r>
          </a:p>
        </p:txBody>
      </p:sp>
      <p:graphicFrame>
        <p:nvGraphicFramePr>
          <p:cNvPr id="19" name="图表 9"/>
          <p:cNvGraphicFramePr>
            <a:graphicFrameLocks/>
          </p:cNvGraphicFramePr>
          <p:nvPr>
            <p:extLst/>
          </p:nvPr>
        </p:nvGraphicFramePr>
        <p:xfrm>
          <a:off x="935596" y="2888940"/>
          <a:ext cx="7388992" cy="3310415"/>
        </p:xfrm>
        <a:graphic>
          <a:graphicData uri="http://schemas.openxmlformats.org/presentationml/2006/ole">
            <p:oleObj spid="_x0000_s14350" name="图表" r:id="rId4" imgW="7388992" imgH="3310415" progId="ET.Workbook.6">
              <p:embed/>
            </p:oleObj>
          </a:graphicData>
        </a:graphic>
      </p:graphicFrame>
    </p:spTree>
    <p:extLst>
      <p:ext uri="{BB962C8B-B14F-4D97-AF65-F5344CB8AC3E}">
        <p14:creationId xmlns:p14="http://schemas.microsoft.com/office/powerpoint/2010/main" xmlns="" val="2831724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dirty="0"/>
              <a:t>一、我国新能源消纳情况</a:t>
            </a:r>
            <a:endParaRPr lang="zh-CN" altLang="en-US" dirty="0" smtClean="0"/>
          </a:p>
        </p:txBody>
      </p:sp>
      <p:sp>
        <p:nvSpPr>
          <p:cNvPr id="2" name="内容占位符 1"/>
          <p:cNvSpPr>
            <a:spLocks noGrp="1"/>
          </p:cNvSpPr>
          <p:nvPr>
            <p:ph idx="1"/>
          </p:nvPr>
        </p:nvSpPr>
        <p:spPr>
          <a:xfrm>
            <a:off x="440646" y="1952836"/>
            <a:ext cx="8229600" cy="2628293"/>
          </a:xfrm>
        </p:spPr>
        <p:txBody>
          <a:bodyPr/>
          <a:lstStyle/>
          <a:p>
            <a:pPr marL="0" indent="441325">
              <a:lnSpc>
                <a:spcPct val="150000"/>
              </a:lnSpc>
              <a:buNone/>
            </a:pPr>
            <a:r>
              <a:rPr lang="zh-CN" altLang="en-US" sz="2000" dirty="0" smtClean="0">
                <a:latin typeface="微软雅黑" pitchFamily="34" charset="-122"/>
              </a:rPr>
              <a:t>网架约束因素：</a:t>
            </a:r>
            <a:r>
              <a:rPr lang="zh-CN" altLang="en-US" sz="2000" b="0" dirty="0" smtClean="0">
                <a:latin typeface="微软雅黑" pitchFamily="34" charset="-122"/>
              </a:rPr>
              <a:t>部分新能源较为</a:t>
            </a:r>
            <a:r>
              <a:rPr lang="zh-CN" altLang="en-US" sz="2000" b="0" dirty="0">
                <a:latin typeface="微软雅黑" pitchFamily="34" charset="-122"/>
              </a:rPr>
              <a:t>集中的地区电网现有风电送出通道输电潜力已用尽，导致输电通道一直处于电压稳定极限运行状态，即使采取相应技术措施提高输电能力</a:t>
            </a:r>
            <a:r>
              <a:rPr lang="zh-CN" altLang="en-US" sz="2000" b="0" dirty="0" smtClean="0">
                <a:latin typeface="微软雅黑" pitchFamily="34" charset="-122"/>
              </a:rPr>
              <a:t>，新能源的送出</a:t>
            </a:r>
            <a:r>
              <a:rPr lang="zh-CN" altLang="en-US" sz="2000" b="0" dirty="0">
                <a:latin typeface="微软雅黑" pitchFamily="34" charset="-122"/>
              </a:rPr>
              <a:t>仍存在困难</a:t>
            </a:r>
            <a:r>
              <a:rPr lang="zh-CN" altLang="en-US" sz="2000" b="0" dirty="0" smtClean="0">
                <a:latin typeface="微软雅黑" pitchFamily="34" charset="-122"/>
              </a:rPr>
              <a:t>。</a:t>
            </a:r>
            <a:endParaRPr lang="en-US" altLang="zh-CN" sz="2000" b="0" dirty="0" smtClean="0">
              <a:latin typeface="微软雅黑" pitchFamily="34" charset="-122"/>
            </a:endParaRPr>
          </a:p>
          <a:p>
            <a:pPr marL="0" indent="441325">
              <a:lnSpc>
                <a:spcPct val="150000"/>
              </a:lnSpc>
              <a:buNone/>
            </a:pPr>
            <a:r>
              <a:rPr lang="zh-CN" altLang="en-US" sz="2000" b="0" dirty="0" smtClean="0">
                <a:latin typeface="微软雅黑" pitchFamily="34" charset="-122"/>
              </a:rPr>
              <a:t>酒泉</a:t>
            </a:r>
            <a:r>
              <a:rPr lang="zh-CN" altLang="en-US" sz="2000" b="0" dirty="0">
                <a:latin typeface="微软雅黑" pitchFamily="34" charset="-122"/>
              </a:rPr>
              <a:t>风电</a:t>
            </a:r>
            <a:r>
              <a:rPr lang="zh-CN" altLang="en-US" sz="2000" b="0" dirty="0" smtClean="0">
                <a:latin typeface="微软雅黑" pitchFamily="34" charset="-122"/>
              </a:rPr>
              <a:t>、光伏，与疆</a:t>
            </a:r>
            <a:r>
              <a:rPr lang="zh-CN" altLang="en-US" sz="2000" b="0" dirty="0">
                <a:latin typeface="微软雅黑" pitchFamily="34" charset="-122"/>
              </a:rPr>
              <a:t>电以及河西常规电源共享</a:t>
            </a:r>
            <a:r>
              <a:rPr lang="en-US" altLang="zh-CN" sz="2000" b="0" dirty="0">
                <a:latin typeface="微软雅黑" pitchFamily="34" charset="-122"/>
              </a:rPr>
              <a:t>750</a:t>
            </a:r>
            <a:r>
              <a:rPr lang="zh-CN" altLang="en-US" sz="2000" b="0" dirty="0">
                <a:latin typeface="微软雅黑" pitchFamily="34" charset="-122"/>
              </a:rPr>
              <a:t>千伏联网工程输电通道，新疆和河西地区供热机组比重较大</a:t>
            </a:r>
            <a:r>
              <a:rPr lang="zh-CN" altLang="en-US" sz="2000" b="0" dirty="0" smtClean="0">
                <a:latin typeface="微软雅黑" pitchFamily="34" charset="-122"/>
              </a:rPr>
              <a:t>，新能源送出</a:t>
            </a:r>
            <a:r>
              <a:rPr lang="zh-CN" altLang="en-US" sz="2000" b="0" dirty="0">
                <a:latin typeface="微软雅黑" pitchFamily="34" charset="-122"/>
              </a:rPr>
              <a:t>能力有限</a:t>
            </a:r>
            <a:r>
              <a:rPr lang="zh-CN" altLang="en-US" sz="2000" b="0" dirty="0" smtClean="0">
                <a:latin typeface="微软雅黑" pitchFamily="34" charset="-122"/>
              </a:rPr>
              <a:t>；</a:t>
            </a:r>
            <a:endParaRPr lang="en-US" altLang="zh-CN" sz="2000" b="0" dirty="0" smtClean="0">
              <a:latin typeface="微软雅黑" pitchFamily="34" charset="-122"/>
            </a:endParaRPr>
          </a:p>
        </p:txBody>
      </p:sp>
      <p:sp>
        <p:nvSpPr>
          <p:cNvPr id="319" name="Rectangle 4"/>
          <p:cNvSpPr>
            <a:spLocks noChangeArrowheads="1"/>
          </p:cNvSpPr>
          <p:nvPr/>
        </p:nvSpPr>
        <p:spPr bwMode="auto">
          <a:xfrm>
            <a:off x="395536" y="1124744"/>
            <a:ext cx="8243887" cy="500062"/>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消纳困难的原因</a:t>
            </a:r>
            <a:endParaRPr lang="zh-CN" altLang="en-US" sz="2800" b="1" dirty="0">
              <a:ea typeface="微软雅黑" pitchFamily="34" charset="-122"/>
            </a:endParaRPr>
          </a:p>
        </p:txBody>
      </p:sp>
    </p:spTree>
    <p:extLst>
      <p:ext uri="{BB962C8B-B14F-4D97-AF65-F5344CB8AC3E}">
        <p14:creationId xmlns:p14="http://schemas.microsoft.com/office/powerpoint/2010/main" xmlns="" val="3389094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dirty="0"/>
              <a:t>一、我国新能源消纳情况</a:t>
            </a:r>
            <a:endParaRPr lang="zh-CN" altLang="en-US" dirty="0" smtClean="0"/>
          </a:p>
        </p:txBody>
      </p:sp>
      <p:sp>
        <p:nvSpPr>
          <p:cNvPr id="2" name="内容占位符 1"/>
          <p:cNvSpPr>
            <a:spLocks noGrp="1"/>
          </p:cNvSpPr>
          <p:nvPr>
            <p:ph idx="1"/>
          </p:nvPr>
        </p:nvSpPr>
        <p:spPr>
          <a:xfrm>
            <a:off x="457200" y="2384883"/>
            <a:ext cx="8229600" cy="3852429"/>
          </a:xfrm>
        </p:spPr>
        <p:txBody>
          <a:bodyPr/>
          <a:lstStyle/>
          <a:p>
            <a:pPr>
              <a:lnSpc>
                <a:spcPct val="120000"/>
              </a:lnSpc>
              <a:buFont typeface="Wingdings" pitchFamily="2" charset="2"/>
              <a:buChar char="Ø"/>
            </a:pPr>
            <a:r>
              <a:rPr lang="zh-CN" altLang="en-US" sz="2000" dirty="0" smtClean="0">
                <a:latin typeface="微软雅黑" pitchFamily="34" charset="-122"/>
              </a:rPr>
              <a:t>规划建设方面：</a:t>
            </a:r>
            <a:r>
              <a:rPr lang="zh-CN" altLang="en-US" sz="2000" b="0" dirty="0" smtClean="0">
                <a:latin typeface="微软雅黑" pitchFamily="34" charset="-122"/>
              </a:rPr>
              <a:t>新能源发电</a:t>
            </a:r>
            <a:r>
              <a:rPr lang="zh-CN" altLang="en-US" sz="2000" b="0" dirty="0">
                <a:latin typeface="微软雅黑" pitchFamily="34" charset="-122"/>
              </a:rPr>
              <a:t>规划与电网规划不协调，重接入、轻消纳加剧了部分</a:t>
            </a:r>
            <a:r>
              <a:rPr lang="zh-CN" altLang="en-US" sz="2000" b="0" dirty="0" smtClean="0">
                <a:latin typeface="微软雅黑" pitchFamily="34" charset="-122"/>
              </a:rPr>
              <a:t>地区新能源消</a:t>
            </a:r>
            <a:r>
              <a:rPr lang="zh-CN" altLang="en-US" sz="2000" b="0" dirty="0">
                <a:latin typeface="微软雅黑" pitchFamily="34" charset="-122"/>
              </a:rPr>
              <a:t>纳受</a:t>
            </a:r>
            <a:r>
              <a:rPr lang="zh-CN" altLang="en-US" sz="2000" b="0" dirty="0" smtClean="0">
                <a:latin typeface="微软雅黑" pitchFamily="34" charset="-122"/>
              </a:rPr>
              <a:t>限，新能源建设</a:t>
            </a:r>
            <a:r>
              <a:rPr lang="zh-CN" altLang="en-US" sz="2000" b="0" dirty="0">
                <a:latin typeface="微软雅黑" pitchFamily="34" charset="-122"/>
              </a:rPr>
              <a:t>速度与电网建设速度不同步加剧了部分地区运行受阻现象</a:t>
            </a:r>
          </a:p>
          <a:p>
            <a:pPr>
              <a:lnSpc>
                <a:spcPct val="120000"/>
              </a:lnSpc>
              <a:buFont typeface="Wingdings" pitchFamily="2" charset="2"/>
              <a:buChar char="Ø"/>
            </a:pPr>
            <a:r>
              <a:rPr lang="zh-CN" altLang="en-US" sz="2000" dirty="0" smtClean="0">
                <a:latin typeface="微软雅黑" pitchFamily="34" charset="-122"/>
              </a:rPr>
              <a:t>常规电源发电计划：</a:t>
            </a:r>
            <a:r>
              <a:rPr lang="zh-CN" altLang="en-US" sz="2000" b="0" dirty="0" smtClean="0">
                <a:latin typeface="微软雅黑" pitchFamily="34" charset="-122"/>
              </a:rPr>
              <a:t>常规电源的年发电量在年初即由地方发改委</a:t>
            </a:r>
            <a:r>
              <a:rPr lang="en-US" altLang="zh-CN" sz="2000" b="0" dirty="0" smtClean="0">
                <a:latin typeface="微软雅黑" pitchFamily="34" charset="-122"/>
              </a:rPr>
              <a:t>/</a:t>
            </a:r>
            <a:r>
              <a:rPr lang="zh-CN" altLang="en-US" sz="2000" b="0" dirty="0" smtClean="0">
                <a:latin typeface="微软雅黑" pitchFamily="34" charset="-122"/>
              </a:rPr>
              <a:t>经信委确定，纳入当年计划。</a:t>
            </a:r>
            <a:endParaRPr lang="en-US" altLang="zh-CN" sz="2000" b="0" dirty="0" smtClean="0">
              <a:latin typeface="微软雅黑" pitchFamily="34" charset="-122"/>
            </a:endParaRPr>
          </a:p>
          <a:p>
            <a:pPr>
              <a:lnSpc>
                <a:spcPct val="120000"/>
              </a:lnSpc>
              <a:buFont typeface="Wingdings" pitchFamily="2" charset="2"/>
              <a:buChar char="Ø"/>
            </a:pPr>
            <a:r>
              <a:rPr lang="zh-CN" altLang="en-US" sz="2000" dirty="0">
                <a:latin typeface="微软雅黑" pitchFamily="34" charset="-122"/>
              </a:rPr>
              <a:t>跨</a:t>
            </a:r>
            <a:r>
              <a:rPr lang="zh-CN" altLang="en-US" sz="2000" dirty="0" smtClean="0">
                <a:latin typeface="微软雅黑" pitchFamily="34" charset="-122"/>
              </a:rPr>
              <a:t>区电力</a:t>
            </a:r>
            <a:r>
              <a:rPr lang="zh-CN" altLang="en-US" sz="2000" dirty="0">
                <a:latin typeface="微软雅黑" pitchFamily="34" charset="-122"/>
              </a:rPr>
              <a:t>电量</a:t>
            </a:r>
            <a:r>
              <a:rPr lang="zh-CN" altLang="en-US" sz="2000" dirty="0" smtClean="0">
                <a:latin typeface="微软雅黑" pitchFamily="34" charset="-122"/>
              </a:rPr>
              <a:t>交易：</a:t>
            </a:r>
            <a:r>
              <a:rPr lang="zh-CN" altLang="en-US" sz="2000" b="0" dirty="0" smtClean="0">
                <a:latin typeface="微软雅黑" pitchFamily="34" charset="-122"/>
              </a:rPr>
              <a:t>省间送受电量和方式受确定的协议约束，调节空间有限。</a:t>
            </a:r>
            <a:endParaRPr lang="en-US" altLang="zh-CN" sz="2000" b="0" dirty="0" smtClean="0">
              <a:latin typeface="微软雅黑" pitchFamily="34" charset="-122"/>
            </a:endParaRPr>
          </a:p>
          <a:p>
            <a:pPr>
              <a:lnSpc>
                <a:spcPct val="120000"/>
              </a:lnSpc>
              <a:buFont typeface="Wingdings" pitchFamily="2" charset="2"/>
              <a:buChar char="Ø"/>
            </a:pPr>
            <a:r>
              <a:rPr lang="zh-CN" altLang="en-US" sz="2000" dirty="0" smtClean="0">
                <a:latin typeface="微软雅黑" pitchFamily="34" charset="-122"/>
              </a:rPr>
              <a:t>电力市场机制：</a:t>
            </a:r>
            <a:r>
              <a:rPr lang="zh-CN" altLang="en-US" sz="2000" b="0" dirty="0" smtClean="0">
                <a:latin typeface="微软雅黑" pitchFamily="34" charset="-122"/>
              </a:rPr>
              <a:t>缺乏灵活的电价和辅助服务机制，不利于调动发电侧和用户侧的积极性</a:t>
            </a:r>
            <a:r>
              <a:rPr lang="zh-CN" altLang="en-US" sz="2000" b="0" dirty="0" smtClean="0">
                <a:latin typeface="微软雅黑" pitchFamily="34" charset="-122"/>
              </a:rPr>
              <a:t>参与新能源消</a:t>
            </a:r>
            <a:r>
              <a:rPr lang="zh-CN" altLang="en-US" sz="2000" b="0" dirty="0" smtClean="0">
                <a:latin typeface="微软雅黑" pitchFamily="34" charset="-122"/>
              </a:rPr>
              <a:t>纳。</a:t>
            </a:r>
            <a:endParaRPr lang="en-US" altLang="zh-CN" sz="2000" b="0" dirty="0" smtClean="0">
              <a:latin typeface="微软雅黑" pitchFamily="34" charset="-122"/>
            </a:endParaRPr>
          </a:p>
        </p:txBody>
      </p:sp>
      <p:sp>
        <p:nvSpPr>
          <p:cNvPr id="319" name="Rectangle 4"/>
          <p:cNvSpPr>
            <a:spLocks noChangeArrowheads="1"/>
          </p:cNvSpPr>
          <p:nvPr/>
        </p:nvSpPr>
        <p:spPr bwMode="auto">
          <a:xfrm>
            <a:off x="395536" y="1124744"/>
            <a:ext cx="8243887" cy="500062"/>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消纳困难的原因</a:t>
            </a:r>
            <a:endParaRPr lang="zh-CN" altLang="en-US" sz="2800" b="1" dirty="0">
              <a:ea typeface="微软雅黑" pitchFamily="34" charset="-122"/>
            </a:endParaRPr>
          </a:p>
        </p:txBody>
      </p:sp>
      <p:sp>
        <p:nvSpPr>
          <p:cNvPr id="3" name="矩形 2"/>
          <p:cNvSpPr/>
          <p:nvPr/>
        </p:nvSpPr>
        <p:spPr>
          <a:xfrm>
            <a:off x="395536" y="1772816"/>
            <a:ext cx="2031325" cy="461665"/>
          </a:xfrm>
          <a:prstGeom prst="rect">
            <a:avLst/>
          </a:prstGeom>
        </p:spPr>
        <p:txBody>
          <a:bodyPr wrap="none">
            <a:spAutoFit/>
          </a:bodyPr>
          <a:lstStyle/>
          <a:p>
            <a:pPr>
              <a:buNone/>
            </a:pPr>
            <a:r>
              <a:rPr lang="zh-CN" altLang="en-US" sz="2400" b="1" u="sng" dirty="0">
                <a:latin typeface="微软雅黑" pitchFamily="34" charset="-122"/>
                <a:ea typeface="微软雅黑" pitchFamily="34" charset="-122"/>
              </a:rPr>
              <a:t>机制体制</a:t>
            </a:r>
            <a:r>
              <a:rPr lang="zh-CN" altLang="en-US" sz="2400" b="1" u="sng" dirty="0" smtClean="0">
                <a:latin typeface="微软雅黑" pitchFamily="34" charset="-122"/>
                <a:ea typeface="微软雅黑" pitchFamily="34" charset="-122"/>
              </a:rPr>
              <a:t>问题</a:t>
            </a:r>
            <a:endParaRPr lang="en-US" altLang="zh-CN" sz="2400" b="1" u="sng" dirty="0">
              <a:latin typeface="微软雅黑" pitchFamily="34" charset="-122"/>
              <a:ea typeface="微软雅黑" pitchFamily="34" charset="-122"/>
            </a:endParaRPr>
          </a:p>
        </p:txBody>
      </p:sp>
    </p:spTree>
    <p:extLst>
      <p:ext uri="{BB962C8B-B14F-4D97-AF65-F5344CB8AC3E}">
        <p14:creationId xmlns:p14="http://schemas.microsoft.com/office/powerpoint/2010/main" xmlns="" val="3975507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a:off x="-1008622" y="3465004"/>
            <a:ext cx="3924437" cy="16921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sp>
        <p:nvSpPr>
          <p:cNvPr id="12" name="矩形 11"/>
          <p:cNvSpPr/>
          <p:nvPr/>
        </p:nvSpPr>
        <p:spPr>
          <a:xfrm>
            <a:off x="2090024" y="1603950"/>
            <a:ext cx="2752460" cy="11161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81009" y="5816712"/>
            <a:ext cx="2761475" cy="9628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一、我国新能源消纳情况</a:t>
            </a:r>
          </a:p>
        </p:txBody>
      </p:sp>
      <p:sp>
        <p:nvSpPr>
          <p:cNvPr id="4" name="Rectangle 4"/>
          <p:cNvSpPr>
            <a:spLocks noChangeArrowheads="1"/>
          </p:cNvSpPr>
          <p:nvPr/>
        </p:nvSpPr>
        <p:spPr bwMode="auto">
          <a:xfrm>
            <a:off x="395536" y="1124744"/>
            <a:ext cx="8243887" cy="500062"/>
          </a:xfrm>
          <a:prstGeom prst="rect">
            <a:avLst/>
          </a:prstGeom>
          <a:solidFill>
            <a:srgbClr val="E0FFFF"/>
          </a:solidFill>
          <a:ln>
            <a:noFill/>
          </a:ln>
          <a:effectLst>
            <a:outerShdw dist="35921" dir="2700000" algn="ctr" rotWithShape="0">
              <a:srgbClr val="808080">
                <a:alpha val="50000"/>
              </a:srgbClr>
            </a:outerShdw>
          </a:effectLst>
          <a:extLst>
            <a:ext uri="{91240B29-F687-4F45-9708-019B960494DF}">
              <a14:hiddenLine xmlns:a14="http://schemas.microsoft.com/office/drawing/2010/main" xmlns="" w="6350" algn="ctr">
                <a:solidFill>
                  <a:srgbClr val="99CCFF"/>
                </a:solidFill>
                <a:miter lim="800000"/>
                <a:headEnd/>
                <a:tailEnd/>
              </a14:hiddenLine>
            </a:ext>
          </a:extLst>
        </p:spPr>
        <p:txBody>
          <a:bodyPr tIns="36000" bIns="36000" anchor="ctr">
            <a:spAutoFit/>
          </a:bodyPr>
          <a:lstStyle/>
          <a:p>
            <a:pPr marL="534988" indent="-534988">
              <a:spcBef>
                <a:spcPct val="20000"/>
              </a:spcBef>
              <a:buClr>
                <a:srgbClr val="0000A0"/>
              </a:buClr>
              <a:buFont typeface="Wingdings" pitchFamily="2" charset="2"/>
              <a:buChar char="u"/>
            </a:pPr>
            <a:r>
              <a:rPr lang="zh-CN" altLang="en-US" sz="2800" b="1" dirty="0" smtClean="0">
                <a:ea typeface="微软雅黑" pitchFamily="34" charset="-122"/>
              </a:rPr>
              <a:t>消纳困难的原因</a:t>
            </a:r>
            <a:endParaRPr lang="zh-CN" altLang="en-US" sz="2800" b="1" dirty="0">
              <a:ea typeface="微软雅黑" pitchFamily="34" charset="-122"/>
            </a:endParaRPr>
          </a:p>
        </p:txBody>
      </p:sp>
      <p:pic>
        <p:nvPicPr>
          <p:cNvPr id="25602" name="Picture 2" descr="http://s8.sinaimg.cn/mw690/71938494gx6BWC6eBWDf7&amp;690"/>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174" r="14006"/>
          <a:stretch/>
        </p:blipFill>
        <p:spPr bwMode="auto">
          <a:xfrm>
            <a:off x="7085112" y="2545297"/>
            <a:ext cx="1899774" cy="198391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2"/>
          <p:cNvSpPr/>
          <p:nvPr/>
        </p:nvSpPr>
        <p:spPr>
          <a:xfrm>
            <a:off x="2400828" y="2043954"/>
            <a:ext cx="999233" cy="526083"/>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输电网结构</a:t>
            </a:r>
            <a:endParaRPr lang="zh-CN" altLang="en-US" dirty="0">
              <a:solidFill>
                <a:schemeClr val="tx1"/>
              </a:solidFill>
              <a:latin typeface="黑体" panose="02010609060101010101" pitchFamily="49" charset="-122"/>
              <a:ea typeface="黑体" panose="02010609060101010101" pitchFamily="49" charset="-122"/>
            </a:endParaRPr>
          </a:p>
        </p:txBody>
      </p:sp>
      <p:sp>
        <p:nvSpPr>
          <p:cNvPr id="7" name="圆角矩形 6"/>
          <p:cNvSpPr/>
          <p:nvPr/>
        </p:nvSpPr>
        <p:spPr>
          <a:xfrm>
            <a:off x="3721435" y="2043953"/>
            <a:ext cx="999233" cy="526083"/>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配电网结构</a:t>
            </a:r>
            <a:endParaRPr lang="zh-CN" altLang="en-US" dirty="0">
              <a:solidFill>
                <a:schemeClr val="tx1"/>
              </a:solidFill>
              <a:latin typeface="黑体" panose="02010609060101010101" pitchFamily="49" charset="-122"/>
              <a:ea typeface="黑体" panose="02010609060101010101" pitchFamily="49" charset="-122"/>
            </a:endParaRPr>
          </a:p>
        </p:txBody>
      </p:sp>
      <p:sp>
        <p:nvSpPr>
          <p:cNvPr id="8" name="圆角矩形 7"/>
          <p:cNvSpPr/>
          <p:nvPr/>
        </p:nvSpPr>
        <p:spPr>
          <a:xfrm>
            <a:off x="2342051" y="5833707"/>
            <a:ext cx="963229" cy="558058"/>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电力市场</a:t>
            </a:r>
            <a:endParaRPr lang="zh-CN" altLang="en-US" dirty="0">
              <a:solidFill>
                <a:schemeClr val="tx1"/>
              </a:solidFill>
              <a:latin typeface="黑体" panose="02010609060101010101" pitchFamily="49" charset="-122"/>
              <a:ea typeface="黑体" panose="02010609060101010101" pitchFamily="49" charset="-122"/>
            </a:endParaRPr>
          </a:p>
        </p:txBody>
      </p:sp>
      <p:sp>
        <p:nvSpPr>
          <p:cNvPr id="9" name="圆角矩形 8"/>
          <p:cNvSpPr/>
          <p:nvPr/>
        </p:nvSpPr>
        <p:spPr>
          <a:xfrm>
            <a:off x="3749906" y="5852193"/>
            <a:ext cx="963229" cy="558058"/>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黑体" panose="02010609060101010101" pitchFamily="49" charset="-122"/>
                <a:ea typeface="黑体" panose="02010609060101010101" pitchFamily="49" charset="-122"/>
              </a:rPr>
              <a:t>跨区电力交易</a:t>
            </a:r>
            <a:endParaRPr lang="zh-CN" altLang="en-US" sz="1600" dirty="0">
              <a:solidFill>
                <a:schemeClr val="tx1"/>
              </a:solidFill>
              <a:latin typeface="黑体" panose="02010609060101010101" pitchFamily="49" charset="-122"/>
              <a:ea typeface="黑体" panose="02010609060101010101" pitchFamily="49" charset="-122"/>
            </a:endParaRPr>
          </a:p>
        </p:txBody>
      </p:sp>
      <p:sp>
        <p:nvSpPr>
          <p:cNvPr id="10" name="文本框 9"/>
          <p:cNvSpPr txBox="1"/>
          <p:nvPr/>
        </p:nvSpPr>
        <p:spPr>
          <a:xfrm>
            <a:off x="2803478" y="6385944"/>
            <a:ext cx="1656184" cy="369332"/>
          </a:xfrm>
          <a:prstGeom prst="rect">
            <a:avLst/>
          </a:prstGeom>
          <a:noFill/>
        </p:spPr>
        <p:txBody>
          <a:bodyPr wrap="square" rtlCol="0">
            <a:spAutoFit/>
          </a:bodyPr>
          <a:lstStyle/>
          <a:p>
            <a:r>
              <a:rPr lang="zh-CN" altLang="en-US" b="1" dirty="0" smtClean="0">
                <a:solidFill>
                  <a:srgbClr val="FFFF00"/>
                </a:solidFill>
                <a:latin typeface="黑体" panose="02010609060101010101" pitchFamily="49" charset="-122"/>
                <a:ea typeface="黑体" panose="02010609060101010101" pitchFamily="49" charset="-122"/>
              </a:rPr>
              <a:t>机制体制问题</a:t>
            </a:r>
            <a:endParaRPr lang="zh-CN" altLang="en-US" b="1" dirty="0">
              <a:solidFill>
                <a:srgbClr val="FFFF00"/>
              </a:solidFill>
              <a:latin typeface="黑体" panose="02010609060101010101" pitchFamily="49" charset="-122"/>
              <a:ea typeface="黑体" panose="02010609060101010101" pitchFamily="49" charset="-122"/>
            </a:endParaRPr>
          </a:p>
        </p:txBody>
      </p:sp>
      <p:sp>
        <p:nvSpPr>
          <p:cNvPr id="13" name="文本框 12"/>
          <p:cNvSpPr txBox="1"/>
          <p:nvPr/>
        </p:nvSpPr>
        <p:spPr>
          <a:xfrm>
            <a:off x="2765220" y="1638008"/>
            <a:ext cx="1656184" cy="369332"/>
          </a:xfrm>
          <a:prstGeom prst="rect">
            <a:avLst/>
          </a:prstGeom>
          <a:noFill/>
        </p:spPr>
        <p:txBody>
          <a:bodyPr wrap="square" rtlCol="0">
            <a:spAutoFit/>
          </a:bodyPr>
          <a:lstStyle/>
          <a:p>
            <a:r>
              <a:rPr lang="zh-CN" altLang="en-US" b="1" dirty="0" smtClean="0">
                <a:solidFill>
                  <a:srgbClr val="FFFF00"/>
                </a:solidFill>
                <a:latin typeface="黑体" panose="02010609060101010101" pitchFamily="49" charset="-122"/>
                <a:ea typeface="黑体" panose="02010609060101010101" pitchFamily="49" charset="-122"/>
              </a:rPr>
              <a:t>网架约束问题</a:t>
            </a:r>
            <a:endParaRPr lang="zh-CN" altLang="en-US" b="1" dirty="0">
              <a:solidFill>
                <a:srgbClr val="FFFF00"/>
              </a:solidFill>
              <a:latin typeface="黑体" panose="02010609060101010101" pitchFamily="49" charset="-122"/>
              <a:ea typeface="黑体" panose="02010609060101010101" pitchFamily="49" charset="-122"/>
            </a:endParaRPr>
          </a:p>
        </p:txBody>
      </p:sp>
      <p:sp>
        <p:nvSpPr>
          <p:cNvPr id="14" name="圆角矩形 13"/>
          <p:cNvSpPr/>
          <p:nvPr/>
        </p:nvSpPr>
        <p:spPr>
          <a:xfrm>
            <a:off x="485660" y="2483948"/>
            <a:ext cx="1148096" cy="423769"/>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分布特性</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5" name="圆角矩形 14"/>
          <p:cNvSpPr/>
          <p:nvPr/>
        </p:nvSpPr>
        <p:spPr>
          <a:xfrm>
            <a:off x="492275" y="3059265"/>
            <a:ext cx="1148096" cy="423769"/>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可信容量</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6" name="圆角矩形 15"/>
          <p:cNvSpPr/>
          <p:nvPr/>
        </p:nvSpPr>
        <p:spPr>
          <a:xfrm>
            <a:off x="480538" y="3704583"/>
            <a:ext cx="1148096" cy="423769"/>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波动特性</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7" name="圆角矩形 16"/>
          <p:cNvSpPr/>
          <p:nvPr/>
        </p:nvSpPr>
        <p:spPr>
          <a:xfrm>
            <a:off x="492275" y="4279900"/>
            <a:ext cx="1148096" cy="423769"/>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备用容量</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8" name="圆角矩形 17"/>
          <p:cNvSpPr/>
          <p:nvPr/>
        </p:nvSpPr>
        <p:spPr>
          <a:xfrm>
            <a:off x="492275" y="4833156"/>
            <a:ext cx="1148096" cy="423769"/>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调</a:t>
            </a:r>
            <a:r>
              <a:rPr lang="zh-CN" altLang="en-US" dirty="0" smtClean="0">
                <a:solidFill>
                  <a:schemeClr val="tx1"/>
                </a:solidFill>
                <a:latin typeface="黑体" panose="02010609060101010101" pitchFamily="49" charset="-122"/>
                <a:ea typeface="黑体" panose="02010609060101010101" pitchFamily="49" charset="-122"/>
              </a:rPr>
              <a:t>峰机组</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1" name="矩形 10"/>
          <p:cNvSpPr/>
          <p:nvPr/>
        </p:nvSpPr>
        <p:spPr>
          <a:xfrm>
            <a:off x="74189" y="2975732"/>
            <a:ext cx="576064" cy="2585323"/>
          </a:xfrm>
          <a:prstGeom prst="rect">
            <a:avLst/>
          </a:prstGeom>
        </p:spPr>
        <p:txBody>
          <a:bodyPr wrap="square">
            <a:spAutoFit/>
          </a:bodyPr>
          <a:lstStyle/>
          <a:p>
            <a:r>
              <a:rPr lang="zh-CN" altLang="en-US" b="1" dirty="0" smtClean="0">
                <a:solidFill>
                  <a:srgbClr val="FFFF00"/>
                </a:solidFill>
                <a:latin typeface="黑体" panose="02010609060101010101" pitchFamily="49" charset="-122"/>
                <a:ea typeface="黑体" panose="02010609060101010101" pitchFamily="49" charset="-122"/>
              </a:rPr>
              <a:t>电源组成及控制</a:t>
            </a:r>
            <a:endParaRPr lang="en-US" altLang="zh-CN" b="1" dirty="0" smtClean="0">
              <a:solidFill>
                <a:srgbClr val="FFFF00"/>
              </a:solidFill>
              <a:latin typeface="黑体" panose="02010609060101010101" pitchFamily="49" charset="-122"/>
              <a:ea typeface="黑体" panose="02010609060101010101" pitchFamily="49" charset="-122"/>
            </a:endParaRPr>
          </a:p>
          <a:p>
            <a:r>
              <a:rPr lang="zh-CN" altLang="en-US" b="1" dirty="0">
                <a:solidFill>
                  <a:srgbClr val="FFFF00"/>
                </a:solidFill>
                <a:latin typeface="黑体" panose="02010609060101010101" pitchFamily="49" charset="-122"/>
                <a:ea typeface="黑体" panose="02010609060101010101" pitchFamily="49" charset="-122"/>
              </a:rPr>
              <a:t>问题</a:t>
            </a:r>
          </a:p>
        </p:txBody>
      </p:sp>
      <p:sp>
        <p:nvSpPr>
          <p:cNvPr id="22" name="圆角矩形 21"/>
          <p:cNvSpPr/>
          <p:nvPr/>
        </p:nvSpPr>
        <p:spPr>
          <a:xfrm>
            <a:off x="480017" y="5500157"/>
            <a:ext cx="1148096" cy="557136"/>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黑体" panose="02010609060101010101" pitchFamily="49" charset="-122"/>
                <a:ea typeface="黑体" panose="02010609060101010101" pitchFamily="49" charset="-122"/>
              </a:rPr>
              <a:t>AGC/AVC</a:t>
            </a:r>
            <a:r>
              <a:rPr lang="zh-CN" altLang="en-US" dirty="0" smtClean="0">
                <a:solidFill>
                  <a:schemeClr val="tx1"/>
                </a:solidFill>
                <a:latin typeface="黑体" panose="02010609060101010101" pitchFamily="49" charset="-122"/>
                <a:ea typeface="黑体" panose="02010609060101010101" pitchFamily="49" charset="-122"/>
              </a:rPr>
              <a:t>技术</a:t>
            </a:r>
            <a:endParaRPr lang="zh-CN" altLang="en-US" dirty="0">
              <a:solidFill>
                <a:schemeClr val="tx1"/>
              </a:solidFill>
              <a:latin typeface="黑体" panose="02010609060101010101" pitchFamily="49" charset="-122"/>
              <a:ea typeface="黑体" panose="02010609060101010101" pitchFamily="49" charset="-122"/>
            </a:endParaRPr>
          </a:p>
        </p:txBody>
      </p:sp>
      <p:sp>
        <p:nvSpPr>
          <p:cNvPr id="23" name="矩形 22"/>
          <p:cNvSpPr/>
          <p:nvPr/>
        </p:nvSpPr>
        <p:spPr>
          <a:xfrm rot="5400000">
            <a:off x="4095981" y="3465006"/>
            <a:ext cx="3924437" cy="16921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sp>
        <p:nvSpPr>
          <p:cNvPr id="24" name="矩形 23"/>
          <p:cNvSpPr/>
          <p:nvPr/>
        </p:nvSpPr>
        <p:spPr>
          <a:xfrm>
            <a:off x="6444995" y="2698793"/>
            <a:ext cx="576064" cy="3416320"/>
          </a:xfrm>
          <a:prstGeom prst="rect">
            <a:avLst/>
          </a:prstGeom>
        </p:spPr>
        <p:txBody>
          <a:bodyPr wrap="square">
            <a:spAutoFit/>
          </a:bodyPr>
          <a:lstStyle/>
          <a:p>
            <a:r>
              <a:rPr lang="zh-CN" altLang="en-US" b="1" dirty="0" smtClean="0">
                <a:solidFill>
                  <a:srgbClr val="FFFF00"/>
                </a:solidFill>
                <a:latin typeface="黑体" panose="02010609060101010101" pitchFamily="49" charset="-122"/>
                <a:ea typeface="黑体" panose="02010609060101010101" pitchFamily="49" charset="-122"/>
              </a:rPr>
              <a:t>用户侧负荷预测及需求管理</a:t>
            </a:r>
            <a:endParaRPr lang="zh-CN" altLang="en-US" b="1" dirty="0">
              <a:solidFill>
                <a:srgbClr val="FFFF00"/>
              </a:solidFill>
              <a:latin typeface="黑体" panose="02010609060101010101" pitchFamily="49" charset="-122"/>
              <a:ea typeface="黑体" panose="02010609060101010101" pitchFamily="49" charset="-122"/>
            </a:endParaRPr>
          </a:p>
        </p:txBody>
      </p:sp>
      <p:sp>
        <p:nvSpPr>
          <p:cNvPr id="25" name="圆角矩形 24"/>
          <p:cNvSpPr/>
          <p:nvPr/>
        </p:nvSpPr>
        <p:spPr>
          <a:xfrm>
            <a:off x="5299341" y="3014014"/>
            <a:ext cx="1148096" cy="423769"/>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负荷特性</a:t>
            </a:r>
            <a:endParaRPr lang="zh-CN" altLang="en-US" dirty="0">
              <a:solidFill>
                <a:schemeClr val="tx1"/>
              </a:solidFill>
              <a:latin typeface="黑体" panose="02010609060101010101" pitchFamily="49" charset="-122"/>
              <a:ea typeface="黑体" panose="02010609060101010101" pitchFamily="49" charset="-122"/>
            </a:endParaRPr>
          </a:p>
        </p:txBody>
      </p:sp>
      <p:sp>
        <p:nvSpPr>
          <p:cNvPr id="26" name="圆角矩形 25"/>
          <p:cNvSpPr/>
          <p:nvPr/>
        </p:nvSpPr>
        <p:spPr>
          <a:xfrm>
            <a:off x="5299341" y="3574835"/>
            <a:ext cx="1148096" cy="423769"/>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储能电源</a:t>
            </a:r>
            <a:endParaRPr lang="zh-CN" altLang="en-US" dirty="0">
              <a:solidFill>
                <a:schemeClr val="tx1"/>
              </a:solidFill>
              <a:latin typeface="黑体" panose="02010609060101010101" pitchFamily="49" charset="-122"/>
              <a:ea typeface="黑体" panose="02010609060101010101" pitchFamily="49" charset="-122"/>
            </a:endParaRPr>
          </a:p>
        </p:txBody>
      </p:sp>
      <p:sp>
        <p:nvSpPr>
          <p:cNvPr id="27" name="圆角矩形 26"/>
          <p:cNvSpPr/>
          <p:nvPr/>
        </p:nvSpPr>
        <p:spPr>
          <a:xfrm>
            <a:off x="5299341" y="4135656"/>
            <a:ext cx="1148096" cy="575318"/>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负荷频率响应</a:t>
            </a:r>
            <a:endParaRPr lang="zh-CN" altLang="en-US" dirty="0">
              <a:solidFill>
                <a:schemeClr val="tx1"/>
              </a:solidFill>
              <a:latin typeface="黑体" panose="02010609060101010101" pitchFamily="49" charset="-122"/>
              <a:ea typeface="黑体" panose="02010609060101010101" pitchFamily="49" charset="-122"/>
            </a:endParaRPr>
          </a:p>
        </p:txBody>
      </p:sp>
      <p:sp>
        <p:nvSpPr>
          <p:cNvPr id="28" name="圆角矩形 27"/>
          <p:cNvSpPr/>
          <p:nvPr/>
        </p:nvSpPr>
        <p:spPr>
          <a:xfrm>
            <a:off x="5299341" y="5560394"/>
            <a:ext cx="1148096" cy="575318"/>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需求侧管理</a:t>
            </a:r>
          </a:p>
        </p:txBody>
      </p:sp>
      <p:sp>
        <p:nvSpPr>
          <p:cNvPr id="33" name="圆角矩形 32"/>
          <p:cNvSpPr/>
          <p:nvPr/>
        </p:nvSpPr>
        <p:spPr>
          <a:xfrm>
            <a:off x="5299341" y="2453193"/>
            <a:ext cx="1148096" cy="423769"/>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负荷预测</a:t>
            </a:r>
            <a:endParaRPr lang="zh-CN" altLang="en-US" dirty="0">
              <a:solidFill>
                <a:schemeClr val="tx1"/>
              </a:solidFill>
              <a:latin typeface="黑体" panose="02010609060101010101" pitchFamily="49" charset="-122"/>
              <a:ea typeface="黑体" panose="02010609060101010101" pitchFamily="49" charset="-122"/>
            </a:endParaRPr>
          </a:p>
        </p:txBody>
      </p:sp>
      <p:sp>
        <p:nvSpPr>
          <p:cNvPr id="36" name="圆角矩形 35"/>
          <p:cNvSpPr/>
          <p:nvPr/>
        </p:nvSpPr>
        <p:spPr>
          <a:xfrm>
            <a:off x="5299341" y="4848026"/>
            <a:ext cx="1148096" cy="575318"/>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负荷峰谷特性</a:t>
            </a:r>
            <a:endParaRPr lang="zh-CN" altLang="en-US" dirty="0">
              <a:solidFill>
                <a:schemeClr val="tx1"/>
              </a:solidFill>
              <a:latin typeface="黑体" panose="02010609060101010101" pitchFamily="49" charset="-122"/>
              <a:ea typeface="黑体" panose="02010609060101010101" pitchFamily="49" charset="-122"/>
            </a:endParaRPr>
          </a:p>
        </p:txBody>
      </p:sp>
      <p:sp>
        <p:nvSpPr>
          <p:cNvPr id="21" name="椭圆 20"/>
          <p:cNvSpPr/>
          <p:nvPr/>
        </p:nvSpPr>
        <p:spPr>
          <a:xfrm>
            <a:off x="2618754" y="2987007"/>
            <a:ext cx="1643908" cy="8377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系统能源配置能力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38" name="椭圆 37"/>
          <p:cNvSpPr/>
          <p:nvPr/>
        </p:nvSpPr>
        <p:spPr>
          <a:xfrm>
            <a:off x="2245767" y="3775987"/>
            <a:ext cx="1237999" cy="9848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可再生能源接纳能力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39" name="椭圆 38"/>
          <p:cNvSpPr/>
          <p:nvPr/>
        </p:nvSpPr>
        <p:spPr>
          <a:xfrm>
            <a:off x="3583403" y="3815343"/>
            <a:ext cx="1276629" cy="9356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系统供电可靠性</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0" name="椭圆 39"/>
          <p:cNvSpPr/>
          <p:nvPr/>
        </p:nvSpPr>
        <p:spPr>
          <a:xfrm>
            <a:off x="2637544" y="4750891"/>
            <a:ext cx="1677948" cy="6242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黑体" panose="02010609060101010101" pitchFamily="49" charset="-122"/>
                <a:ea typeface="黑体" panose="02010609060101010101" pitchFamily="49" charset="-122"/>
              </a:rPr>
              <a:t>并网政策</a:t>
            </a:r>
            <a:endParaRPr lang="zh-CN" altLang="en-US" dirty="0">
              <a:solidFill>
                <a:schemeClr val="tx1"/>
              </a:solidFill>
              <a:latin typeface="黑体" panose="02010609060101010101" pitchFamily="49" charset="-122"/>
              <a:ea typeface="黑体" panose="02010609060101010101" pitchFamily="49" charset="-122"/>
            </a:endParaRPr>
          </a:p>
        </p:txBody>
      </p:sp>
      <p:sp>
        <p:nvSpPr>
          <p:cNvPr id="37" name="右箭头 36"/>
          <p:cNvSpPr/>
          <p:nvPr/>
        </p:nvSpPr>
        <p:spPr>
          <a:xfrm>
            <a:off x="1682955" y="3775987"/>
            <a:ext cx="446045" cy="9702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右箭头 41"/>
          <p:cNvSpPr/>
          <p:nvPr/>
        </p:nvSpPr>
        <p:spPr>
          <a:xfrm rot="5400000">
            <a:off x="3290101" y="2244621"/>
            <a:ext cx="446045" cy="9702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sp>
        <p:nvSpPr>
          <p:cNvPr id="43" name="右箭头 42"/>
          <p:cNvSpPr/>
          <p:nvPr/>
        </p:nvSpPr>
        <p:spPr>
          <a:xfrm rot="16200000">
            <a:off x="3275650" y="5202253"/>
            <a:ext cx="446045" cy="9702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右箭头 43"/>
          <p:cNvSpPr/>
          <p:nvPr/>
        </p:nvSpPr>
        <p:spPr>
          <a:xfrm rot="10800000">
            <a:off x="4930323" y="3768514"/>
            <a:ext cx="446045" cy="9702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7091756" y="2051128"/>
            <a:ext cx="1656184" cy="494169"/>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木桶效应</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5" name="圆角矩形 44"/>
          <p:cNvSpPr/>
          <p:nvPr/>
        </p:nvSpPr>
        <p:spPr>
          <a:xfrm>
            <a:off x="7091756" y="4509120"/>
            <a:ext cx="1893130" cy="142192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153983" y="4509121"/>
            <a:ext cx="1928295" cy="1421928"/>
          </a:xfrm>
          <a:prstGeom prst="rect">
            <a:avLst/>
          </a:prstGeom>
          <a:noFill/>
        </p:spPr>
        <p:txBody>
          <a:bodyPr wrap="square" rtlCol="0">
            <a:spAutoFit/>
          </a:bodyPr>
          <a:lstStyle/>
          <a:p>
            <a:pPr>
              <a:lnSpc>
                <a:spcPct val="120000"/>
              </a:lnSpc>
            </a:pPr>
            <a:r>
              <a:rPr lang="zh-CN" altLang="en-US" dirty="0" smtClean="0">
                <a:latin typeface="微软雅黑" panose="020B0503020204020204" pitchFamily="34" charset="-122"/>
                <a:ea typeface="微软雅黑" panose="020B0503020204020204" pitchFamily="34" charset="-122"/>
              </a:rPr>
              <a:t>电力系统消纳可再生能源的能力取决于系统中的短板因素</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727533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5_国家电网公司背景模板（浅）－演示">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国家电网公司背景模板（浅）－演示">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国家电网公司背景模板（浅）－演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国家电网公司背景模板（浅）－演示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国家电网公司背景模板（浅）－演示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国家电网公司背景模板（浅）－演示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国家电网公司背景模板（浅）－演示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国家电网公司背景模板（浅）－演示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国家电网公司背景模板（浅）－演示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国家电网公司背景模板（浅）－演示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国家电网公司背景模板（浅）－演示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国家电网公司背景模板（浅）－演示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国家电网公司背景模板（浅）－演示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国家电网公司背景模板（浅）－演示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默认设计模板 13">
      <a:dk1>
        <a:srgbClr val="000000"/>
      </a:dk1>
      <a:lt1>
        <a:srgbClr val="CCECFF"/>
      </a:lt1>
      <a:dk2>
        <a:srgbClr val="000000"/>
      </a:dk2>
      <a:lt2>
        <a:srgbClr val="808080"/>
      </a:lt2>
      <a:accent1>
        <a:srgbClr val="BBE0E3"/>
      </a:accent1>
      <a:accent2>
        <a:srgbClr val="333399"/>
      </a:accent2>
      <a:accent3>
        <a:srgbClr val="E2F4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CCECFF"/>
        </a:lt1>
        <a:dk2>
          <a:srgbClr val="000000"/>
        </a:dk2>
        <a:lt2>
          <a:srgbClr val="808080"/>
        </a:lt2>
        <a:accent1>
          <a:srgbClr val="BBE0E3"/>
        </a:accent1>
        <a:accent2>
          <a:srgbClr val="333399"/>
        </a:accent2>
        <a:accent3>
          <a:srgbClr val="E2F4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15644</TotalTime>
  <Words>6448</Words>
  <Application>Microsoft Office PowerPoint</Application>
  <PresentationFormat>全屏显示(4:3)</PresentationFormat>
  <Paragraphs>689</Paragraphs>
  <Slides>44</Slides>
  <Notes>25</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44</vt:i4>
      </vt:variant>
    </vt:vector>
  </HeadingPairs>
  <TitlesOfParts>
    <vt:vector size="47" baseType="lpstr">
      <vt:lpstr>5_国家电网公司背景模板（浅）－演示</vt:lpstr>
      <vt:lpstr>1_默认设计模板</vt:lpstr>
      <vt:lpstr>图表</vt:lpstr>
      <vt:lpstr>幻灯片 1</vt:lpstr>
      <vt:lpstr>幻灯片 2</vt:lpstr>
      <vt:lpstr>一、我国新能源消纳情况</vt:lpstr>
      <vt:lpstr>一、我国新能源消纳情况</vt:lpstr>
      <vt:lpstr>一、我国新能源消纳情况</vt:lpstr>
      <vt:lpstr>一、我国新能源消纳情况</vt:lpstr>
      <vt:lpstr>一、我国新能源消纳情况</vt:lpstr>
      <vt:lpstr>一、我国新能源消纳情况</vt:lpstr>
      <vt:lpstr>一、我国新能源消纳情况</vt:lpstr>
      <vt:lpstr>幻灯片 10</vt:lpstr>
      <vt:lpstr>幻灯片 11</vt:lpstr>
      <vt:lpstr>幻灯片 12</vt:lpstr>
      <vt:lpstr>幻灯片 13</vt:lpstr>
      <vt:lpstr>幻灯片 14</vt:lpstr>
      <vt:lpstr>幻灯片 15</vt:lpstr>
      <vt:lpstr>幻灯片 16</vt:lpstr>
      <vt:lpstr>幻灯片 17</vt:lpstr>
      <vt:lpstr>二、“互联网+”和能源互联网</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vector>
  </TitlesOfParts>
  <Company>nari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wangbowen</dc:creator>
  <cp:lastModifiedBy>zhangjunjun</cp:lastModifiedBy>
  <cp:revision>1062</cp:revision>
  <cp:lastPrinted>2015-12-11T14:52:32Z</cp:lastPrinted>
  <dcterms:created xsi:type="dcterms:W3CDTF">2009-08-20T00:50:04Z</dcterms:created>
  <dcterms:modified xsi:type="dcterms:W3CDTF">2016-11-02T00:36:17Z</dcterms:modified>
</cp:coreProperties>
</file>