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handoutMasterIdLst>
    <p:handoutMasterId r:id="rId32"/>
  </p:handoutMasterIdLst>
  <p:sldIdLst>
    <p:sldId id="343" r:id="rId2"/>
    <p:sldId id="344" r:id="rId3"/>
    <p:sldId id="345" r:id="rId4"/>
    <p:sldId id="346" r:id="rId5"/>
    <p:sldId id="294" r:id="rId6"/>
    <p:sldId id="296" r:id="rId7"/>
    <p:sldId id="300" r:id="rId8"/>
    <p:sldId id="295" r:id="rId9"/>
    <p:sldId id="301" r:id="rId10"/>
    <p:sldId id="302" r:id="rId11"/>
    <p:sldId id="309" r:id="rId12"/>
    <p:sldId id="305" r:id="rId13"/>
    <p:sldId id="306" r:id="rId14"/>
    <p:sldId id="312" r:id="rId15"/>
    <p:sldId id="313" r:id="rId16"/>
    <p:sldId id="303" r:id="rId17"/>
    <p:sldId id="315" r:id="rId18"/>
    <p:sldId id="318" r:id="rId19"/>
    <p:sldId id="319" r:id="rId20"/>
    <p:sldId id="321" r:id="rId21"/>
    <p:sldId id="320" r:id="rId22"/>
    <p:sldId id="317" r:id="rId23"/>
    <p:sldId id="281" r:id="rId24"/>
    <p:sldId id="326" r:id="rId25"/>
    <p:sldId id="328" r:id="rId26"/>
    <p:sldId id="329" r:id="rId27"/>
    <p:sldId id="336" r:id="rId28"/>
    <p:sldId id="341" r:id="rId29"/>
    <p:sldId id="34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414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B1CBB-CB2D-44A6-89FC-8643A462076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31D77A0-F15E-42ED-BFFB-51BE48ADDA01}">
      <dgm:prSet phldrT="[文本]"/>
      <dgm:spPr/>
      <dgm:t>
        <a:bodyPr/>
        <a:lstStyle/>
        <a:p>
          <a:r>
            <a:rPr lang="zh-CN" altLang="en-US" dirty="0" smtClean="0"/>
            <a:t>逆变器原理、参数及特点</a:t>
          </a:r>
          <a:endParaRPr lang="zh-CN" altLang="en-US" dirty="0"/>
        </a:p>
      </dgm:t>
    </dgm:pt>
    <dgm:pt modelId="{698D7E15-A666-42F1-B696-E0AA2ABA27A3}" type="parTrans" cxnId="{3D692608-88A1-4710-9D35-865D113DBA59}">
      <dgm:prSet/>
      <dgm:spPr/>
      <dgm:t>
        <a:bodyPr/>
        <a:lstStyle/>
        <a:p>
          <a:endParaRPr lang="zh-CN" altLang="en-US"/>
        </a:p>
      </dgm:t>
    </dgm:pt>
    <dgm:pt modelId="{0A41D8E4-3DA7-4094-87EF-2F3F97B721B1}" type="sibTrans" cxnId="{3D692608-88A1-4710-9D35-865D113DBA59}">
      <dgm:prSet/>
      <dgm:spPr/>
      <dgm:t>
        <a:bodyPr/>
        <a:lstStyle/>
        <a:p>
          <a:endParaRPr lang="zh-CN" altLang="en-US"/>
        </a:p>
      </dgm:t>
    </dgm:pt>
    <dgm:pt modelId="{EC868617-597E-41C2-ADCD-A8F1147A701B}">
      <dgm:prSet phldrT="[文本]"/>
      <dgm:spPr/>
      <dgm:t>
        <a:bodyPr/>
        <a:lstStyle/>
        <a:p>
          <a:r>
            <a:rPr lang="zh-CN" altLang="en-US" dirty="0" smtClean="0"/>
            <a:t>系统设计参考</a:t>
          </a:r>
          <a:endParaRPr lang="zh-CN" altLang="en-US" dirty="0"/>
        </a:p>
      </dgm:t>
    </dgm:pt>
    <dgm:pt modelId="{9CCA1B93-48DD-4517-8C8D-776B61994C6A}" type="parTrans" cxnId="{5BAB33D3-32ED-4A14-987D-9549FA129C2F}">
      <dgm:prSet/>
      <dgm:spPr/>
      <dgm:t>
        <a:bodyPr/>
        <a:lstStyle/>
        <a:p>
          <a:endParaRPr lang="zh-CN" altLang="en-US"/>
        </a:p>
      </dgm:t>
    </dgm:pt>
    <dgm:pt modelId="{5A0D1C61-6382-4129-A007-CC8D52E27936}" type="sibTrans" cxnId="{5BAB33D3-32ED-4A14-987D-9549FA129C2F}">
      <dgm:prSet/>
      <dgm:spPr/>
      <dgm:t>
        <a:bodyPr/>
        <a:lstStyle/>
        <a:p>
          <a:endParaRPr lang="zh-CN" altLang="en-US"/>
        </a:p>
      </dgm:t>
    </dgm:pt>
    <dgm:pt modelId="{4546B94F-D4FF-4521-857E-54F6CE60408D}">
      <dgm:prSet phldrT="[文本]"/>
      <dgm:spPr/>
      <dgm:t>
        <a:bodyPr/>
        <a:lstStyle/>
        <a:p>
          <a:r>
            <a:rPr lang="zh-CN" altLang="en-US" dirty="0" smtClean="0"/>
            <a:t>常见问题介绍</a:t>
          </a:r>
          <a:endParaRPr lang="zh-CN" altLang="en-US" dirty="0"/>
        </a:p>
      </dgm:t>
    </dgm:pt>
    <dgm:pt modelId="{9C468F00-DF0F-4183-BC69-13717386756A}" type="parTrans" cxnId="{A430E072-BE43-4B99-A3BA-DCBFE610EA1F}">
      <dgm:prSet/>
      <dgm:spPr/>
      <dgm:t>
        <a:bodyPr/>
        <a:lstStyle/>
        <a:p>
          <a:endParaRPr lang="zh-CN" altLang="en-US"/>
        </a:p>
      </dgm:t>
    </dgm:pt>
    <dgm:pt modelId="{28F3FC72-FFDC-48CB-BBCF-2DB943114761}" type="sibTrans" cxnId="{A430E072-BE43-4B99-A3BA-DCBFE610EA1F}">
      <dgm:prSet/>
      <dgm:spPr/>
      <dgm:t>
        <a:bodyPr/>
        <a:lstStyle/>
        <a:p>
          <a:endParaRPr lang="zh-CN" altLang="en-US"/>
        </a:p>
      </dgm:t>
    </dgm:pt>
    <dgm:pt modelId="{B0FB0295-7F57-4C65-900D-462B70B076A1}">
      <dgm:prSet/>
      <dgm:spPr/>
      <dgm:t>
        <a:bodyPr/>
        <a:lstStyle/>
        <a:p>
          <a:r>
            <a:rPr lang="zh-CN" altLang="en-US" dirty="0" smtClean="0"/>
            <a:t>选择合适的监控方式</a:t>
          </a:r>
          <a:endParaRPr lang="zh-CN" altLang="en-US" dirty="0"/>
        </a:p>
      </dgm:t>
    </dgm:pt>
    <dgm:pt modelId="{1AE07890-A7C2-437C-B216-79B3CC22BA34}" type="parTrans" cxnId="{AEA5F9F5-9370-413A-9E66-DEBD09766B32}">
      <dgm:prSet/>
      <dgm:spPr/>
      <dgm:t>
        <a:bodyPr/>
        <a:lstStyle/>
        <a:p>
          <a:endParaRPr lang="zh-CN" altLang="en-US"/>
        </a:p>
      </dgm:t>
    </dgm:pt>
    <dgm:pt modelId="{C517BC4A-E534-43B6-8605-CA1BD26160D6}" type="sibTrans" cxnId="{AEA5F9F5-9370-413A-9E66-DEBD09766B32}">
      <dgm:prSet/>
      <dgm:spPr/>
      <dgm:t>
        <a:bodyPr/>
        <a:lstStyle/>
        <a:p>
          <a:endParaRPr lang="zh-CN" altLang="en-US"/>
        </a:p>
      </dgm:t>
    </dgm:pt>
    <dgm:pt modelId="{50B53881-5DC2-4F69-823C-1D7A612B61B7}">
      <dgm:prSet/>
      <dgm:spPr/>
      <dgm:t>
        <a:bodyPr/>
        <a:lstStyle/>
        <a:p>
          <a:r>
            <a:rPr lang="zh-CN" altLang="en-US" dirty="0" smtClean="0"/>
            <a:t>光伏系统</a:t>
          </a:r>
          <a:r>
            <a:rPr lang="zh-CN" altLang="en-US" dirty="0" smtClean="0"/>
            <a:t>并网的理解</a:t>
          </a:r>
          <a:endParaRPr lang="zh-CN" altLang="en-US" dirty="0"/>
        </a:p>
      </dgm:t>
    </dgm:pt>
    <dgm:pt modelId="{E634E724-62F8-4EF2-A1D4-899F863C45A9}" type="parTrans" cxnId="{26D3512E-287C-4EF1-A23A-B1A8E2797506}">
      <dgm:prSet/>
      <dgm:spPr/>
      <dgm:t>
        <a:bodyPr/>
        <a:lstStyle/>
        <a:p>
          <a:endParaRPr lang="zh-CN" altLang="en-US"/>
        </a:p>
      </dgm:t>
    </dgm:pt>
    <dgm:pt modelId="{08DE6920-DDE2-4A1F-9E80-3E2C9149B3CB}" type="sibTrans" cxnId="{26D3512E-287C-4EF1-A23A-B1A8E2797506}">
      <dgm:prSet/>
      <dgm:spPr/>
      <dgm:t>
        <a:bodyPr/>
        <a:lstStyle/>
        <a:p>
          <a:endParaRPr lang="zh-CN" altLang="en-US"/>
        </a:p>
      </dgm:t>
    </dgm:pt>
    <dgm:pt modelId="{64523D45-5194-4EB6-B2C7-9897EEC63101}" type="pres">
      <dgm:prSet presAssocID="{D74B1CBB-CB2D-44A6-89FC-8643A46207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1DFF2DB-36DB-487F-A1A6-3874CDBA75DD}" type="pres">
      <dgm:prSet presAssocID="{D74B1CBB-CB2D-44A6-89FC-8643A4620767}" presName="Name1" presStyleCnt="0"/>
      <dgm:spPr/>
    </dgm:pt>
    <dgm:pt modelId="{E3FC07C7-FB2D-49F2-B1E4-CAA203738CFE}" type="pres">
      <dgm:prSet presAssocID="{D74B1CBB-CB2D-44A6-89FC-8643A4620767}" presName="cycle" presStyleCnt="0"/>
      <dgm:spPr/>
    </dgm:pt>
    <dgm:pt modelId="{C4CBB163-0F7C-4D5D-A3B9-5805C036C35B}" type="pres">
      <dgm:prSet presAssocID="{D74B1CBB-CB2D-44A6-89FC-8643A4620767}" presName="srcNode" presStyleLbl="node1" presStyleIdx="0" presStyleCnt="5"/>
      <dgm:spPr/>
    </dgm:pt>
    <dgm:pt modelId="{C227C718-CBFB-441F-A9D4-BDFFA9D3A0CD}" type="pres">
      <dgm:prSet presAssocID="{D74B1CBB-CB2D-44A6-89FC-8643A462076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59B929F2-1B34-4C71-A66A-6D408976974A}" type="pres">
      <dgm:prSet presAssocID="{D74B1CBB-CB2D-44A6-89FC-8643A4620767}" presName="extraNode" presStyleLbl="node1" presStyleIdx="0" presStyleCnt="5"/>
      <dgm:spPr/>
    </dgm:pt>
    <dgm:pt modelId="{04373CBE-40E8-4337-AE6C-74AE6BB1DD66}" type="pres">
      <dgm:prSet presAssocID="{D74B1CBB-CB2D-44A6-89FC-8643A4620767}" presName="dstNode" presStyleLbl="node1" presStyleIdx="0" presStyleCnt="5"/>
      <dgm:spPr/>
    </dgm:pt>
    <dgm:pt modelId="{C1C686E7-A915-48A4-AD91-C9B3F941B6DC}" type="pres">
      <dgm:prSet presAssocID="{731D77A0-F15E-42ED-BFFB-51BE48ADDA0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F3A5F3-1EBA-49B8-9A64-70F579BD196F}" type="pres">
      <dgm:prSet presAssocID="{731D77A0-F15E-42ED-BFFB-51BE48ADDA01}" presName="accent_1" presStyleCnt="0"/>
      <dgm:spPr/>
    </dgm:pt>
    <dgm:pt modelId="{83BD07BB-5B8F-4177-89EA-D5433547B82C}" type="pres">
      <dgm:prSet presAssocID="{731D77A0-F15E-42ED-BFFB-51BE48ADDA01}" presName="accentRepeatNode" presStyleLbl="solidFgAcc1" presStyleIdx="0" presStyleCnt="5"/>
      <dgm:spPr/>
    </dgm:pt>
    <dgm:pt modelId="{7F555D39-3AD1-484A-BBC7-464BDE9FDD0C}" type="pres">
      <dgm:prSet presAssocID="{EC868617-597E-41C2-ADCD-A8F1147A701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8FE482-4E49-4901-8ED9-61150CA1B83F}" type="pres">
      <dgm:prSet presAssocID="{EC868617-597E-41C2-ADCD-A8F1147A701B}" presName="accent_2" presStyleCnt="0"/>
      <dgm:spPr/>
    </dgm:pt>
    <dgm:pt modelId="{AE313E8C-2964-406E-882E-4DD03696905E}" type="pres">
      <dgm:prSet presAssocID="{EC868617-597E-41C2-ADCD-A8F1147A701B}" presName="accentRepeatNode" presStyleLbl="solidFgAcc1" presStyleIdx="1" presStyleCnt="5"/>
      <dgm:spPr/>
    </dgm:pt>
    <dgm:pt modelId="{2EA31F30-156D-4E5D-B235-D10114BA825C}" type="pres">
      <dgm:prSet presAssocID="{4546B94F-D4FF-4521-857E-54F6CE60408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B2BD83-88FA-40D9-AA0F-A57F4AA0D56F}" type="pres">
      <dgm:prSet presAssocID="{4546B94F-D4FF-4521-857E-54F6CE60408D}" presName="accent_3" presStyleCnt="0"/>
      <dgm:spPr/>
    </dgm:pt>
    <dgm:pt modelId="{1FE000C4-D2A3-4CCF-9E56-4E0293979F26}" type="pres">
      <dgm:prSet presAssocID="{4546B94F-D4FF-4521-857E-54F6CE60408D}" presName="accentRepeatNode" presStyleLbl="solidFgAcc1" presStyleIdx="2" presStyleCnt="5"/>
      <dgm:spPr/>
    </dgm:pt>
    <dgm:pt modelId="{F2547CDB-FCE6-469B-840E-1804770C0A45}" type="pres">
      <dgm:prSet presAssocID="{B0FB0295-7F57-4C65-900D-462B70B076A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C34FDF-5B75-4E63-9BDC-5C13F30C7EA7}" type="pres">
      <dgm:prSet presAssocID="{B0FB0295-7F57-4C65-900D-462B70B076A1}" presName="accent_4" presStyleCnt="0"/>
      <dgm:spPr/>
    </dgm:pt>
    <dgm:pt modelId="{441A92A8-C82F-49ED-AE2E-01EDD5DEAB42}" type="pres">
      <dgm:prSet presAssocID="{B0FB0295-7F57-4C65-900D-462B70B076A1}" presName="accentRepeatNode" presStyleLbl="solidFgAcc1" presStyleIdx="3" presStyleCnt="5"/>
      <dgm:spPr/>
    </dgm:pt>
    <dgm:pt modelId="{5D010061-87C7-4FCE-A5CC-6AC7D95723E6}" type="pres">
      <dgm:prSet presAssocID="{50B53881-5DC2-4F69-823C-1D7A612B61B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42B86E-D75C-4B41-B9CE-AE571BA58743}" type="pres">
      <dgm:prSet presAssocID="{50B53881-5DC2-4F69-823C-1D7A612B61B7}" presName="accent_5" presStyleCnt="0"/>
      <dgm:spPr/>
    </dgm:pt>
    <dgm:pt modelId="{7C1C1E27-C26A-4A13-9793-ED7F59B098BD}" type="pres">
      <dgm:prSet presAssocID="{50B53881-5DC2-4F69-823C-1D7A612B61B7}" presName="accentRepeatNode" presStyleLbl="solidFgAcc1" presStyleIdx="4" presStyleCnt="5"/>
      <dgm:spPr/>
    </dgm:pt>
  </dgm:ptLst>
  <dgm:cxnLst>
    <dgm:cxn modelId="{AEA5F9F5-9370-413A-9E66-DEBD09766B32}" srcId="{D74B1CBB-CB2D-44A6-89FC-8643A4620767}" destId="{B0FB0295-7F57-4C65-900D-462B70B076A1}" srcOrd="3" destOrd="0" parTransId="{1AE07890-A7C2-437C-B216-79B3CC22BA34}" sibTransId="{C517BC4A-E534-43B6-8605-CA1BD26160D6}"/>
    <dgm:cxn modelId="{A430E072-BE43-4B99-A3BA-DCBFE610EA1F}" srcId="{D74B1CBB-CB2D-44A6-89FC-8643A4620767}" destId="{4546B94F-D4FF-4521-857E-54F6CE60408D}" srcOrd="2" destOrd="0" parTransId="{9C468F00-DF0F-4183-BC69-13717386756A}" sibTransId="{28F3FC72-FFDC-48CB-BBCF-2DB943114761}"/>
    <dgm:cxn modelId="{CEA91DDD-2255-4143-A92D-1B52E81B2EFC}" type="presOf" srcId="{0A41D8E4-3DA7-4094-87EF-2F3F97B721B1}" destId="{C227C718-CBFB-441F-A9D4-BDFFA9D3A0CD}" srcOrd="0" destOrd="0" presId="urn:microsoft.com/office/officeart/2008/layout/VerticalCurvedList"/>
    <dgm:cxn modelId="{FB9D31C8-A590-4902-ADDC-6918682D1867}" type="presOf" srcId="{50B53881-5DC2-4F69-823C-1D7A612B61B7}" destId="{5D010061-87C7-4FCE-A5CC-6AC7D95723E6}" srcOrd="0" destOrd="0" presId="urn:microsoft.com/office/officeart/2008/layout/VerticalCurvedList"/>
    <dgm:cxn modelId="{A3313190-4367-4559-9DF9-C699CED669FF}" type="presOf" srcId="{EC868617-597E-41C2-ADCD-A8F1147A701B}" destId="{7F555D39-3AD1-484A-BBC7-464BDE9FDD0C}" srcOrd="0" destOrd="0" presId="urn:microsoft.com/office/officeart/2008/layout/VerticalCurvedList"/>
    <dgm:cxn modelId="{078977C3-8D97-4E2D-85D3-C577AA77ED0E}" type="presOf" srcId="{731D77A0-F15E-42ED-BFFB-51BE48ADDA01}" destId="{C1C686E7-A915-48A4-AD91-C9B3F941B6DC}" srcOrd="0" destOrd="0" presId="urn:microsoft.com/office/officeart/2008/layout/VerticalCurvedList"/>
    <dgm:cxn modelId="{5BAB33D3-32ED-4A14-987D-9549FA129C2F}" srcId="{D74B1CBB-CB2D-44A6-89FC-8643A4620767}" destId="{EC868617-597E-41C2-ADCD-A8F1147A701B}" srcOrd="1" destOrd="0" parTransId="{9CCA1B93-48DD-4517-8C8D-776B61994C6A}" sibTransId="{5A0D1C61-6382-4129-A007-CC8D52E27936}"/>
    <dgm:cxn modelId="{40935F38-E87F-480C-91A8-9FFEA9849327}" type="presOf" srcId="{D74B1CBB-CB2D-44A6-89FC-8643A4620767}" destId="{64523D45-5194-4EB6-B2C7-9897EEC63101}" srcOrd="0" destOrd="0" presId="urn:microsoft.com/office/officeart/2008/layout/VerticalCurvedList"/>
    <dgm:cxn modelId="{8585F56F-82C0-4821-BA48-44662180EC0D}" type="presOf" srcId="{4546B94F-D4FF-4521-857E-54F6CE60408D}" destId="{2EA31F30-156D-4E5D-B235-D10114BA825C}" srcOrd="0" destOrd="0" presId="urn:microsoft.com/office/officeart/2008/layout/VerticalCurvedList"/>
    <dgm:cxn modelId="{3D692608-88A1-4710-9D35-865D113DBA59}" srcId="{D74B1CBB-CB2D-44A6-89FC-8643A4620767}" destId="{731D77A0-F15E-42ED-BFFB-51BE48ADDA01}" srcOrd="0" destOrd="0" parTransId="{698D7E15-A666-42F1-B696-E0AA2ABA27A3}" sibTransId="{0A41D8E4-3DA7-4094-87EF-2F3F97B721B1}"/>
    <dgm:cxn modelId="{26D3512E-287C-4EF1-A23A-B1A8E2797506}" srcId="{D74B1CBB-CB2D-44A6-89FC-8643A4620767}" destId="{50B53881-5DC2-4F69-823C-1D7A612B61B7}" srcOrd="4" destOrd="0" parTransId="{E634E724-62F8-4EF2-A1D4-899F863C45A9}" sibTransId="{08DE6920-DDE2-4A1F-9E80-3E2C9149B3CB}"/>
    <dgm:cxn modelId="{FFB8AF10-07F5-428D-9B41-D7AE02E2F5E1}" type="presOf" srcId="{B0FB0295-7F57-4C65-900D-462B70B076A1}" destId="{F2547CDB-FCE6-469B-840E-1804770C0A45}" srcOrd="0" destOrd="0" presId="urn:microsoft.com/office/officeart/2008/layout/VerticalCurvedList"/>
    <dgm:cxn modelId="{4C32983C-8000-4A5C-AF0A-1850CF52F76A}" type="presParOf" srcId="{64523D45-5194-4EB6-B2C7-9897EEC63101}" destId="{31DFF2DB-36DB-487F-A1A6-3874CDBA75DD}" srcOrd="0" destOrd="0" presId="urn:microsoft.com/office/officeart/2008/layout/VerticalCurvedList"/>
    <dgm:cxn modelId="{BF54FA11-509B-40E0-943A-D357C1032648}" type="presParOf" srcId="{31DFF2DB-36DB-487F-A1A6-3874CDBA75DD}" destId="{E3FC07C7-FB2D-49F2-B1E4-CAA203738CFE}" srcOrd="0" destOrd="0" presId="urn:microsoft.com/office/officeart/2008/layout/VerticalCurvedList"/>
    <dgm:cxn modelId="{2DC72550-BC41-4152-B693-8CC7228EFC5A}" type="presParOf" srcId="{E3FC07C7-FB2D-49F2-B1E4-CAA203738CFE}" destId="{C4CBB163-0F7C-4D5D-A3B9-5805C036C35B}" srcOrd="0" destOrd="0" presId="urn:microsoft.com/office/officeart/2008/layout/VerticalCurvedList"/>
    <dgm:cxn modelId="{979F3726-E00E-4EDF-89DB-21330AF9AE15}" type="presParOf" srcId="{E3FC07C7-FB2D-49F2-B1E4-CAA203738CFE}" destId="{C227C718-CBFB-441F-A9D4-BDFFA9D3A0CD}" srcOrd="1" destOrd="0" presId="urn:microsoft.com/office/officeart/2008/layout/VerticalCurvedList"/>
    <dgm:cxn modelId="{1FD12652-95C0-4CAA-8653-8DEF15ADCF68}" type="presParOf" srcId="{E3FC07C7-FB2D-49F2-B1E4-CAA203738CFE}" destId="{59B929F2-1B34-4C71-A66A-6D408976974A}" srcOrd="2" destOrd="0" presId="urn:microsoft.com/office/officeart/2008/layout/VerticalCurvedList"/>
    <dgm:cxn modelId="{ABD28A97-EC18-4E48-934F-4102915246DA}" type="presParOf" srcId="{E3FC07C7-FB2D-49F2-B1E4-CAA203738CFE}" destId="{04373CBE-40E8-4337-AE6C-74AE6BB1DD66}" srcOrd="3" destOrd="0" presId="urn:microsoft.com/office/officeart/2008/layout/VerticalCurvedList"/>
    <dgm:cxn modelId="{25FF3C06-6E6F-4342-8FAD-6A9F4A65D33B}" type="presParOf" srcId="{31DFF2DB-36DB-487F-A1A6-3874CDBA75DD}" destId="{C1C686E7-A915-48A4-AD91-C9B3F941B6DC}" srcOrd="1" destOrd="0" presId="urn:microsoft.com/office/officeart/2008/layout/VerticalCurvedList"/>
    <dgm:cxn modelId="{0638C60C-440A-4B89-9756-AFC048541EC3}" type="presParOf" srcId="{31DFF2DB-36DB-487F-A1A6-3874CDBA75DD}" destId="{1EF3A5F3-1EBA-49B8-9A64-70F579BD196F}" srcOrd="2" destOrd="0" presId="urn:microsoft.com/office/officeart/2008/layout/VerticalCurvedList"/>
    <dgm:cxn modelId="{91AD9AD1-6935-451E-ABEA-2379C937976C}" type="presParOf" srcId="{1EF3A5F3-1EBA-49B8-9A64-70F579BD196F}" destId="{83BD07BB-5B8F-4177-89EA-D5433547B82C}" srcOrd="0" destOrd="0" presId="urn:microsoft.com/office/officeart/2008/layout/VerticalCurvedList"/>
    <dgm:cxn modelId="{4638BE90-50F4-4FAA-ADBD-7463826BAEC8}" type="presParOf" srcId="{31DFF2DB-36DB-487F-A1A6-3874CDBA75DD}" destId="{7F555D39-3AD1-484A-BBC7-464BDE9FDD0C}" srcOrd="3" destOrd="0" presId="urn:microsoft.com/office/officeart/2008/layout/VerticalCurvedList"/>
    <dgm:cxn modelId="{A784E820-7BC5-4331-9D88-0B20BEFD79BA}" type="presParOf" srcId="{31DFF2DB-36DB-487F-A1A6-3874CDBA75DD}" destId="{848FE482-4E49-4901-8ED9-61150CA1B83F}" srcOrd="4" destOrd="0" presId="urn:microsoft.com/office/officeart/2008/layout/VerticalCurvedList"/>
    <dgm:cxn modelId="{E93A7478-968A-4ADF-B6FC-4D2B015120A6}" type="presParOf" srcId="{848FE482-4E49-4901-8ED9-61150CA1B83F}" destId="{AE313E8C-2964-406E-882E-4DD03696905E}" srcOrd="0" destOrd="0" presId="urn:microsoft.com/office/officeart/2008/layout/VerticalCurvedList"/>
    <dgm:cxn modelId="{CD0FFCD8-597D-42AA-BE19-514D11DCF97C}" type="presParOf" srcId="{31DFF2DB-36DB-487F-A1A6-3874CDBA75DD}" destId="{2EA31F30-156D-4E5D-B235-D10114BA825C}" srcOrd="5" destOrd="0" presId="urn:microsoft.com/office/officeart/2008/layout/VerticalCurvedList"/>
    <dgm:cxn modelId="{E5865D0E-082F-4DC5-9D28-485F5604A6A8}" type="presParOf" srcId="{31DFF2DB-36DB-487F-A1A6-3874CDBA75DD}" destId="{CAB2BD83-88FA-40D9-AA0F-A57F4AA0D56F}" srcOrd="6" destOrd="0" presId="urn:microsoft.com/office/officeart/2008/layout/VerticalCurvedList"/>
    <dgm:cxn modelId="{1642DEEA-E345-4BEA-AFF9-8ACE6B5254BD}" type="presParOf" srcId="{CAB2BD83-88FA-40D9-AA0F-A57F4AA0D56F}" destId="{1FE000C4-D2A3-4CCF-9E56-4E0293979F26}" srcOrd="0" destOrd="0" presId="urn:microsoft.com/office/officeart/2008/layout/VerticalCurvedList"/>
    <dgm:cxn modelId="{6672A804-66B4-41C8-8B94-19C5DC980F23}" type="presParOf" srcId="{31DFF2DB-36DB-487F-A1A6-3874CDBA75DD}" destId="{F2547CDB-FCE6-469B-840E-1804770C0A45}" srcOrd="7" destOrd="0" presId="urn:microsoft.com/office/officeart/2008/layout/VerticalCurvedList"/>
    <dgm:cxn modelId="{800C1D2B-E1DE-44CF-9E22-518A3CAEBCEC}" type="presParOf" srcId="{31DFF2DB-36DB-487F-A1A6-3874CDBA75DD}" destId="{02C34FDF-5B75-4E63-9BDC-5C13F30C7EA7}" srcOrd="8" destOrd="0" presId="urn:microsoft.com/office/officeart/2008/layout/VerticalCurvedList"/>
    <dgm:cxn modelId="{5CB504B6-BE8C-4C54-97E6-5184F848F8C1}" type="presParOf" srcId="{02C34FDF-5B75-4E63-9BDC-5C13F30C7EA7}" destId="{441A92A8-C82F-49ED-AE2E-01EDD5DEAB42}" srcOrd="0" destOrd="0" presId="urn:microsoft.com/office/officeart/2008/layout/VerticalCurvedList"/>
    <dgm:cxn modelId="{14721761-271F-45F7-894B-FBDF31042A90}" type="presParOf" srcId="{31DFF2DB-36DB-487F-A1A6-3874CDBA75DD}" destId="{5D010061-87C7-4FCE-A5CC-6AC7D95723E6}" srcOrd="9" destOrd="0" presId="urn:microsoft.com/office/officeart/2008/layout/VerticalCurvedList"/>
    <dgm:cxn modelId="{074C45B8-E7BE-4123-B92C-1296EA0EA7F5}" type="presParOf" srcId="{31DFF2DB-36DB-487F-A1A6-3874CDBA75DD}" destId="{A342B86E-D75C-4B41-B9CE-AE571BA58743}" srcOrd="10" destOrd="0" presId="urn:microsoft.com/office/officeart/2008/layout/VerticalCurvedList"/>
    <dgm:cxn modelId="{BE2449E4-C62E-43DD-BAC0-2C0D318848CC}" type="presParOf" srcId="{A342B86E-D75C-4B41-B9CE-AE571BA58743}" destId="{7C1C1E27-C26A-4A13-9793-ED7F59B098B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C2717-CA96-4D1A-94A3-26FAA244464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889EE7D-04DC-4B59-859A-6AF4C6FE7BD7}">
      <dgm:prSet phldrT="[文本]"/>
      <dgm:spPr/>
      <dgm:t>
        <a:bodyPr/>
        <a:lstStyle/>
        <a:p>
          <a:r>
            <a:rPr lang="zh-CN" altLang="en-US" dirty="0" smtClean="0"/>
            <a:t>并网光伏系统</a:t>
          </a:r>
          <a:endParaRPr lang="zh-CN" altLang="en-US" dirty="0"/>
        </a:p>
      </dgm:t>
    </dgm:pt>
    <dgm:pt modelId="{C457B18A-CE22-4B68-8D07-E01913363060}" type="parTrans" cxnId="{6CB0DA64-CE1B-4CC8-A791-972C913A4E01}">
      <dgm:prSet/>
      <dgm:spPr/>
      <dgm:t>
        <a:bodyPr/>
        <a:lstStyle/>
        <a:p>
          <a:endParaRPr lang="zh-CN" altLang="en-US"/>
        </a:p>
      </dgm:t>
    </dgm:pt>
    <dgm:pt modelId="{5341D5D4-9844-4018-874E-FAA646AE671B}" type="sibTrans" cxnId="{6CB0DA64-CE1B-4CC8-A791-972C913A4E01}">
      <dgm:prSet/>
      <dgm:spPr/>
      <dgm:t>
        <a:bodyPr/>
        <a:lstStyle/>
        <a:p>
          <a:endParaRPr lang="zh-CN" altLang="en-US"/>
        </a:p>
      </dgm:t>
    </dgm:pt>
    <dgm:pt modelId="{E5D1FF09-F320-4C2E-AAA3-2FC97CCA9FD9}">
      <dgm:prSet phldrT="[文本]"/>
      <dgm:spPr/>
      <dgm:t>
        <a:bodyPr/>
        <a:lstStyle/>
        <a:p>
          <a:r>
            <a:rPr lang="zh-CN" altLang="en-US" dirty="0" smtClean="0"/>
            <a:t>电流源</a:t>
          </a:r>
          <a:endParaRPr lang="zh-CN" altLang="en-US" dirty="0"/>
        </a:p>
      </dgm:t>
    </dgm:pt>
    <dgm:pt modelId="{498A55AD-E0DB-49B6-873D-13B903C0C7B6}" type="parTrans" cxnId="{BB96DF17-3016-4631-BA30-6A83AC62DECE}">
      <dgm:prSet/>
      <dgm:spPr/>
      <dgm:t>
        <a:bodyPr/>
        <a:lstStyle/>
        <a:p>
          <a:endParaRPr lang="zh-CN" altLang="en-US"/>
        </a:p>
      </dgm:t>
    </dgm:pt>
    <dgm:pt modelId="{59A78F2D-2DF0-4826-9FC9-1F75E322509D}" type="sibTrans" cxnId="{BB96DF17-3016-4631-BA30-6A83AC62DECE}">
      <dgm:prSet/>
      <dgm:spPr/>
      <dgm:t>
        <a:bodyPr/>
        <a:lstStyle/>
        <a:p>
          <a:endParaRPr lang="zh-CN" altLang="en-US"/>
        </a:p>
      </dgm:t>
    </dgm:pt>
    <dgm:pt modelId="{34C060F8-304F-46F4-95EC-5BA0CB72888E}">
      <dgm:prSet phldrT="[文本]"/>
      <dgm:spPr/>
      <dgm:t>
        <a:bodyPr/>
        <a:lstStyle/>
        <a:p>
          <a:r>
            <a:rPr lang="zh-CN" altLang="en-US" dirty="0" smtClean="0"/>
            <a:t>离网系统</a:t>
          </a:r>
          <a:endParaRPr lang="zh-CN" altLang="en-US" dirty="0"/>
        </a:p>
      </dgm:t>
    </dgm:pt>
    <dgm:pt modelId="{0144F71F-8C51-4E9B-A33A-7AB8EE3282D8}" type="parTrans" cxnId="{A4B6C607-242E-449C-BF60-437E47917ADD}">
      <dgm:prSet/>
      <dgm:spPr/>
      <dgm:t>
        <a:bodyPr/>
        <a:lstStyle/>
        <a:p>
          <a:endParaRPr lang="zh-CN" altLang="en-US"/>
        </a:p>
      </dgm:t>
    </dgm:pt>
    <dgm:pt modelId="{0802EAFC-FF30-49D0-A22F-11C5742B480B}" type="sibTrans" cxnId="{A4B6C607-242E-449C-BF60-437E47917ADD}">
      <dgm:prSet/>
      <dgm:spPr/>
      <dgm:t>
        <a:bodyPr/>
        <a:lstStyle/>
        <a:p>
          <a:endParaRPr lang="zh-CN" altLang="en-US"/>
        </a:p>
      </dgm:t>
    </dgm:pt>
    <dgm:pt modelId="{9C02C06F-4A28-4AA5-8B37-7386B036D46F}">
      <dgm:prSet phldrT="[文本]"/>
      <dgm:spPr/>
      <dgm:t>
        <a:bodyPr/>
        <a:lstStyle/>
        <a:p>
          <a:r>
            <a:rPr lang="zh-CN" altLang="en-US" dirty="0" smtClean="0"/>
            <a:t>电压源</a:t>
          </a:r>
          <a:endParaRPr lang="zh-CN" altLang="en-US" dirty="0"/>
        </a:p>
      </dgm:t>
    </dgm:pt>
    <dgm:pt modelId="{509FDF62-95C6-4450-A79F-FB092D2E8F8A}" type="parTrans" cxnId="{C1964939-1C04-44E8-82FF-EE7908D408E0}">
      <dgm:prSet/>
      <dgm:spPr/>
      <dgm:t>
        <a:bodyPr/>
        <a:lstStyle/>
        <a:p>
          <a:endParaRPr lang="zh-CN" altLang="en-US"/>
        </a:p>
      </dgm:t>
    </dgm:pt>
    <dgm:pt modelId="{59DB8C93-78A4-42B5-B2BB-402FDA957C51}" type="sibTrans" cxnId="{C1964939-1C04-44E8-82FF-EE7908D408E0}">
      <dgm:prSet/>
      <dgm:spPr/>
      <dgm:t>
        <a:bodyPr/>
        <a:lstStyle/>
        <a:p>
          <a:endParaRPr lang="zh-CN" altLang="en-US"/>
        </a:p>
      </dgm:t>
    </dgm:pt>
    <dgm:pt modelId="{7CE04132-FA9E-40DD-BA7B-6A1A61CFCD3C}">
      <dgm:prSet phldrT="[文本]"/>
      <dgm:spPr/>
      <dgm:t>
        <a:bodyPr/>
        <a:lstStyle/>
        <a:p>
          <a:r>
            <a:rPr lang="zh-CN" altLang="en-US" dirty="0" smtClean="0"/>
            <a:t>电网</a:t>
          </a:r>
          <a:endParaRPr lang="zh-CN" altLang="en-US" dirty="0"/>
        </a:p>
      </dgm:t>
    </dgm:pt>
    <dgm:pt modelId="{6101505C-9592-4CEF-BB10-69AA07D80AE3}" type="parTrans" cxnId="{40A5411C-630B-4828-AB49-57B200A0267B}">
      <dgm:prSet/>
      <dgm:spPr/>
      <dgm:t>
        <a:bodyPr/>
        <a:lstStyle/>
        <a:p>
          <a:endParaRPr lang="zh-CN" altLang="en-US"/>
        </a:p>
      </dgm:t>
    </dgm:pt>
    <dgm:pt modelId="{25261549-D172-4A44-8755-4818CED054FD}" type="sibTrans" cxnId="{40A5411C-630B-4828-AB49-57B200A0267B}">
      <dgm:prSet/>
      <dgm:spPr/>
      <dgm:t>
        <a:bodyPr/>
        <a:lstStyle/>
        <a:p>
          <a:endParaRPr lang="zh-CN" altLang="en-US"/>
        </a:p>
      </dgm:t>
    </dgm:pt>
    <dgm:pt modelId="{D1F22385-910A-4324-BA35-8350AC57B6F4}">
      <dgm:prSet phldrT="[文本]"/>
      <dgm:spPr/>
      <dgm:t>
        <a:bodyPr/>
        <a:lstStyle/>
        <a:p>
          <a:r>
            <a:rPr lang="zh-CN" altLang="en-US" dirty="0" smtClean="0"/>
            <a:t>电压源</a:t>
          </a:r>
          <a:endParaRPr lang="zh-CN" altLang="en-US" dirty="0"/>
        </a:p>
      </dgm:t>
    </dgm:pt>
    <dgm:pt modelId="{F7B46674-21F1-4672-8C45-0AD978BFB55A}" type="parTrans" cxnId="{26A0F89E-200B-4BB8-BBDF-EC7B763DCD69}">
      <dgm:prSet/>
      <dgm:spPr/>
      <dgm:t>
        <a:bodyPr/>
        <a:lstStyle/>
        <a:p>
          <a:endParaRPr lang="zh-CN" altLang="en-US"/>
        </a:p>
      </dgm:t>
    </dgm:pt>
    <dgm:pt modelId="{E7CF8C5C-1DC3-4B3E-8A20-64DDB5FB11F4}" type="sibTrans" cxnId="{26A0F89E-200B-4BB8-BBDF-EC7B763DCD69}">
      <dgm:prSet/>
      <dgm:spPr/>
      <dgm:t>
        <a:bodyPr/>
        <a:lstStyle/>
        <a:p>
          <a:endParaRPr lang="zh-CN" altLang="en-US"/>
        </a:p>
      </dgm:t>
    </dgm:pt>
    <dgm:pt modelId="{890F2990-F93F-43A6-AB23-F0C2A96D3498}" type="pres">
      <dgm:prSet presAssocID="{155C2717-CA96-4D1A-94A3-26FAA244464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6A1F37-E2A4-4A33-8C32-3F45431BD92E}" type="pres">
      <dgm:prSet presAssocID="{7889EE7D-04DC-4B59-859A-6AF4C6FE7BD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193869-C56C-4B27-9DE6-936B54567B1E}" type="pres">
      <dgm:prSet presAssocID="{7889EE7D-04DC-4B59-859A-6AF4C6FE7BD7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85B75B9C-846C-472B-9308-F753E278EFCF}" type="pres">
      <dgm:prSet presAssocID="{7889EE7D-04DC-4B59-859A-6AF4C6FE7BD7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790C4695-6529-4813-819B-62B0C70A1521}" type="pres">
      <dgm:prSet presAssocID="{7889EE7D-04DC-4B59-859A-6AF4C6FE7BD7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B34879-2E86-4986-937B-8034832F5E2B}" type="pres">
      <dgm:prSet presAssocID="{34C060F8-304F-46F4-95EC-5BA0CB72888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0E58BB-261E-4EB6-B1A8-9DFF6F72D503}" type="pres">
      <dgm:prSet presAssocID="{34C060F8-304F-46F4-95EC-5BA0CB72888E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8DFE41E9-2FE7-4F96-A160-FE68144D0B65}" type="pres">
      <dgm:prSet presAssocID="{34C060F8-304F-46F4-95EC-5BA0CB72888E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0CA775B0-3022-4D8D-8C9C-1DDBF5C1CEC4}" type="pres">
      <dgm:prSet presAssocID="{34C060F8-304F-46F4-95EC-5BA0CB72888E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EB5B04-6581-4783-9CF3-1E722E7538F0}" type="pres">
      <dgm:prSet presAssocID="{7CE04132-FA9E-40DD-BA7B-6A1A61CFCD3C}" presName="gear3" presStyleLbl="node1" presStyleIdx="2" presStyleCnt="3"/>
      <dgm:spPr/>
      <dgm:t>
        <a:bodyPr/>
        <a:lstStyle/>
        <a:p>
          <a:endParaRPr lang="zh-CN" altLang="en-US"/>
        </a:p>
      </dgm:t>
    </dgm:pt>
    <dgm:pt modelId="{55474A68-B9A9-4CC8-BC4F-4C276ECC7D76}" type="pres">
      <dgm:prSet presAssocID="{7CE04132-FA9E-40DD-BA7B-6A1A61CFCD3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CC051A-7499-43F6-B68A-084BFAAEBE38}" type="pres">
      <dgm:prSet presAssocID="{7CE04132-FA9E-40DD-BA7B-6A1A61CFCD3C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AC4B3E5D-3163-48B3-929D-37AA04559530}" type="pres">
      <dgm:prSet presAssocID="{7CE04132-FA9E-40DD-BA7B-6A1A61CFCD3C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BB45C834-AF92-4E7D-A40A-51C4F7EBA47E}" type="pres">
      <dgm:prSet presAssocID="{7CE04132-FA9E-40DD-BA7B-6A1A61CFCD3C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B67479-CAB9-4342-95E2-506992298B9B}" type="pres">
      <dgm:prSet presAssocID="{5341D5D4-9844-4018-874E-FAA646AE671B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FD940E82-5B8C-40F4-A8C4-5DAD246EE3D1}" type="pres">
      <dgm:prSet presAssocID="{0802EAFC-FF30-49D0-A22F-11C5742B480B}" presName="connector2" presStyleLbl="sibTrans2D1" presStyleIdx="1" presStyleCnt="3"/>
      <dgm:spPr/>
      <dgm:t>
        <a:bodyPr/>
        <a:lstStyle/>
        <a:p>
          <a:endParaRPr lang="zh-CN" altLang="en-US"/>
        </a:p>
      </dgm:t>
    </dgm:pt>
    <dgm:pt modelId="{AA59E297-9047-4A2C-8626-677269BF816F}" type="pres">
      <dgm:prSet presAssocID="{25261549-D172-4A44-8755-4818CED054FD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9AF1B445-B439-4AC7-94E8-F6CFBC0E8DBD}" type="presOf" srcId="{9C02C06F-4A28-4AA5-8B37-7386B036D46F}" destId="{0CA775B0-3022-4D8D-8C9C-1DDBF5C1CEC4}" srcOrd="0" destOrd="0" presId="urn:microsoft.com/office/officeart/2005/8/layout/gear1"/>
    <dgm:cxn modelId="{6064D3EA-D59C-4DE1-A709-29D73189F03E}" type="presOf" srcId="{34C060F8-304F-46F4-95EC-5BA0CB72888E}" destId="{8DFE41E9-2FE7-4F96-A160-FE68144D0B65}" srcOrd="2" destOrd="0" presId="urn:microsoft.com/office/officeart/2005/8/layout/gear1"/>
    <dgm:cxn modelId="{40A5411C-630B-4828-AB49-57B200A0267B}" srcId="{155C2717-CA96-4D1A-94A3-26FAA244464A}" destId="{7CE04132-FA9E-40DD-BA7B-6A1A61CFCD3C}" srcOrd="2" destOrd="0" parTransId="{6101505C-9592-4CEF-BB10-69AA07D80AE3}" sibTransId="{25261549-D172-4A44-8755-4818CED054FD}"/>
    <dgm:cxn modelId="{259A7B66-D481-4668-9A76-CB6E576893DD}" type="presOf" srcId="{D1F22385-910A-4324-BA35-8350AC57B6F4}" destId="{BB45C834-AF92-4E7D-A40A-51C4F7EBA47E}" srcOrd="0" destOrd="0" presId="urn:microsoft.com/office/officeart/2005/8/layout/gear1"/>
    <dgm:cxn modelId="{948BDF06-F6EB-48B2-9D3E-71467ED32F04}" type="presOf" srcId="{155C2717-CA96-4D1A-94A3-26FAA244464A}" destId="{890F2990-F93F-43A6-AB23-F0C2A96D3498}" srcOrd="0" destOrd="0" presId="urn:microsoft.com/office/officeart/2005/8/layout/gear1"/>
    <dgm:cxn modelId="{37B4FE96-5832-4D94-92E6-54D23C396EB0}" type="presOf" srcId="{25261549-D172-4A44-8755-4818CED054FD}" destId="{AA59E297-9047-4A2C-8626-677269BF816F}" srcOrd="0" destOrd="0" presId="urn:microsoft.com/office/officeart/2005/8/layout/gear1"/>
    <dgm:cxn modelId="{E6696E0F-EF2A-4073-BFDC-34FB1CCA738B}" type="presOf" srcId="{7CE04132-FA9E-40DD-BA7B-6A1A61CFCD3C}" destId="{41EB5B04-6581-4783-9CF3-1E722E7538F0}" srcOrd="0" destOrd="0" presId="urn:microsoft.com/office/officeart/2005/8/layout/gear1"/>
    <dgm:cxn modelId="{E2812356-83CA-45A0-8BF0-A8CABA679CC0}" type="presOf" srcId="{E5D1FF09-F320-4C2E-AAA3-2FC97CCA9FD9}" destId="{790C4695-6529-4813-819B-62B0C70A1521}" srcOrd="0" destOrd="0" presId="urn:microsoft.com/office/officeart/2005/8/layout/gear1"/>
    <dgm:cxn modelId="{BB96DF17-3016-4631-BA30-6A83AC62DECE}" srcId="{7889EE7D-04DC-4B59-859A-6AF4C6FE7BD7}" destId="{E5D1FF09-F320-4C2E-AAA3-2FC97CCA9FD9}" srcOrd="0" destOrd="0" parTransId="{498A55AD-E0DB-49B6-873D-13B903C0C7B6}" sibTransId="{59A78F2D-2DF0-4826-9FC9-1F75E322509D}"/>
    <dgm:cxn modelId="{A4B6C607-242E-449C-BF60-437E47917ADD}" srcId="{155C2717-CA96-4D1A-94A3-26FAA244464A}" destId="{34C060F8-304F-46F4-95EC-5BA0CB72888E}" srcOrd="1" destOrd="0" parTransId="{0144F71F-8C51-4E9B-A33A-7AB8EE3282D8}" sibTransId="{0802EAFC-FF30-49D0-A22F-11C5742B480B}"/>
    <dgm:cxn modelId="{6ED01137-8DE1-4C8D-BA14-5441DCE0959B}" type="presOf" srcId="{7889EE7D-04DC-4B59-859A-6AF4C6FE7BD7}" destId="{85B75B9C-846C-472B-9308-F753E278EFCF}" srcOrd="2" destOrd="0" presId="urn:microsoft.com/office/officeart/2005/8/layout/gear1"/>
    <dgm:cxn modelId="{6CB0DA64-CE1B-4CC8-A791-972C913A4E01}" srcId="{155C2717-CA96-4D1A-94A3-26FAA244464A}" destId="{7889EE7D-04DC-4B59-859A-6AF4C6FE7BD7}" srcOrd="0" destOrd="0" parTransId="{C457B18A-CE22-4B68-8D07-E01913363060}" sibTransId="{5341D5D4-9844-4018-874E-FAA646AE671B}"/>
    <dgm:cxn modelId="{06273EFE-3B9D-44A0-B98B-0BDF7A5E67AF}" type="presOf" srcId="{7CE04132-FA9E-40DD-BA7B-6A1A61CFCD3C}" destId="{55474A68-B9A9-4CC8-BC4F-4C276ECC7D76}" srcOrd="1" destOrd="0" presId="urn:microsoft.com/office/officeart/2005/8/layout/gear1"/>
    <dgm:cxn modelId="{EDFB7A58-742F-431F-A258-44D719DA2427}" type="presOf" srcId="{7CE04132-FA9E-40DD-BA7B-6A1A61CFCD3C}" destId="{46CC051A-7499-43F6-B68A-084BFAAEBE38}" srcOrd="2" destOrd="0" presId="urn:microsoft.com/office/officeart/2005/8/layout/gear1"/>
    <dgm:cxn modelId="{0D806B64-67BC-461F-9BC0-9C185F67947F}" type="presOf" srcId="{7CE04132-FA9E-40DD-BA7B-6A1A61CFCD3C}" destId="{AC4B3E5D-3163-48B3-929D-37AA04559530}" srcOrd="3" destOrd="0" presId="urn:microsoft.com/office/officeart/2005/8/layout/gear1"/>
    <dgm:cxn modelId="{CF606E6E-A035-41FC-A08F-B774D9F7D738}" type="presOf" srcId="{7889EE7D-04DC-4B59-859A-6AF4C6FE7BD7}" destId="{DD6A1F37-E2A4-4A33-8C32-3F45431BD92E}" srcOrd="0" destOrd="0" presId="urn:microsoft.com/office/officeart/2005/8/layout/gear1"/>
    <dgm:cxn modelId="{6AC9DCDD-6234-45D0-8DBA-679CADCF82DD}" type="presOf" srcId="{34C060F8-304F-46F4-95EC-5BA0CB72888E}" destId="{0AB34879-2E86-4986-937B-8034832F5E2B}" srcOrd="0" destOrd="0" presId="urn:microsoft.com/office/officeart/2005/8/layout/gear1"/>
    <dgm:cxn modelId="{12A3E16E-DF3B-459C-9CE4-542CA68F1D2F}" type="presOf" srcId="{34C060F8-304F-46F4-95EC-5BA0CB72888E}" destId="{A70E58BB-261E-4EB6-B1A8-9DFF6F72D503}" srcOrd="1" destOrd="0" presId="urn:microsoft.com/office/officeart/2005/8/layout/gear1"/>
    <dgm:cxn modelId="{9F0451FD-9A61-4571-AEFD-9034EC3CDEFB}" type="presOf" srcId="{0802EAFC-FF30-49D0-A22F-11C5742B480B}" destId="{FD940E82-5B8C-40F4-A8C4-5DAD246EE3D1}" srcOrd="0" destOrd="0" presId="urn:microsoft.com/office/officeart/2005/8/layout/gear1"/>
    <dgm:cxn modelId="{A8A85A21-7EB3-470D-AC9C-09243D908574}" type="presOf" srcId="{7889EE7D-04DC-4B59-859A-6AF4C6FE7BD7}" destId="{01193869-C56C-4B27-9DE6-936B54567B1E}" srcOrd="1" destOrd="0" presId="urn:microsoft.com/office/officeart/2005/8/layout/gear1"/>
    <dgm:cxn modelId="{26A0F89E-200B-4BB8-BBDF-EC7B763DCD69}" srcId="{7CE04132-FA9E-40DD-BA7B-6A1A61CFCD3C}" destId="{D1F22385-910A-4324-BA35-8350AC57B6F4}" srcOrd="0" destOrd="0" parTransId="{F7B46674-21F1-4672-8C45-0AD978BFB55A}" sibTransId="{E7CF8C5C-1DC3-4B3E-8A20-64DDB5FB11F4}"/>
    <dgm:cxn modelId="{009397E5-180B-4C7D-8E0C-2D162835CA90}" type="presOf" srcId="{5341D5D4-9844-4018-874E-FAA646AE671B}" destId="{28B67479-CAB9-4342-95E2-506992298B9B}" srcOrd="0" destOrd="0" presId="urn:microsoft.com/office/officeart/2005/8/layout/gear1"/>
    <dgm:cxn modelId="{C1964939-1C04-44E8-82FF-EE7908D408E0}" srcId="{34C060F8-304F-46F4-95EC-5BA0CB72888E}" destId="{9C02C06F-4A28-4AA5-8B37-7386B036D46F}" srcOrd="0" destOrd="0" parTransId="{509FDF62-95C6-4450-A79F-FB092D2E8F8A}" sibTransId="{59DB8C93-78A4-42B5-B2BB-402FDA957C51}"/>
    <dgm:cxn modelId="{E070922C-0809-44FC-8D46-8B10F7B43B85}" type="presParOf" srcId="{890F2990-F93F-43A6-AB23-F0C2A96D3498}" destId="{DD6A1F37-E2A4-4A33-8C32-3F45431BD92E}" srcOrd="0" destOrd="0" presId="urn:microsoft.com/office/officeart/2005/8/layout/gear1"/>
    <dgm:cxn modelId="{2F2DE8B6-B453-4883-8F16-2C071835F4DD}" type="presParOf" srcId="{890F2990-F93F-43A6-AB23-F0C2A96D3498}" destId="{01193869-C56C-4B27-9DE6-936B54567B1E}" srcOrd="1" destOrd="0" presId="urn:microsoft.com/office/officeart/2005/8/layout/gear1"/>
    <dgm:cxn modelId="{FA345F6C-BD28-4116-99B3-7A3CFD9D5CEB}" type="presParOf" srcId="{890F2990-F93F-43A6-AB23-F0C2A96D3498}" destId="{85B75B9C-846C-472B-9308-F753E278EFCF}" srcOrd="2" destOrd="0" presId="urn:microsoft.com/office/officeart/2005/8/layout/gear1"/>
    <dgm:cxn modelId="{D5D3A477-FD29-4DAC-A232-8D57DC10B55A}" type="presParOf" srcId="{890F2990-F93F-43A6-AB23-F0C2A96D3498}" destId="{790C4695-6529-4813-819B-62B0C70A1521}" srcOrd="3" destOrd="0" presId="urn:microsoft.com/office/officeart/2005/8/layout/gear1"/>
    <dgm:cxn modelId="{0F9DFBDA-5D29-4DAE-9C19-59CBE746B523}" type="presParOf" srcId="{890F2990-F93F-43A6-AB23-F0C2A96D3498}" destId="{0AB34879-2E86-4986-937B-8034832F5E2B}" srcOrd="4" destOrd="0" presId="urn:microsoft.com/office/officeart/2005/8/layout/gear1"/>
    <dgm:cxn modelId="{C3B074E7-3BB5-4984-91BC-7EB4C799F861}" type="presParOf" srcId="{890F2990-F93F-43A6-AB23-F0C2A96D3498}" destId="{A70E58BB-261E-4EB6-B1A8-9DFF6F72D503}" srcOrd="5" destOrd="0" presId="urn:microsoft.com/office/officeart/2005/8/layout/gear1"/>
    <dgm:cxn modelId="{233A8DAA-338F-41C2-B4FB-CFA74DB5693E}" type="presParOf" srcId="{890F2990-F93F-43A6-AB23-F0C2A96D3498}" destId="{8DFE41E9-2FE7-4F96-A160-FE68144D0B65}" srcOrd="6" destOrd="0" presId="urn:microsoft.com/office/officeart/2005/8/layout/gear1"/>
    <dgm:cxn modelId="{88BA298C-3CEA-4C2D-AA08-58D374EAF2B7}" type="presParOf" srcId="{890F2990-F93F-43A6-AB23-F0C2A96D3498}" destId="{0CA775B0-3022-4D8D-8C9C-1DDBF5C1CEC4}" srcOrd="7" destOrd="0" presId="urn:microsoft.com/office/officeart/2005/8/layout/gear1"/>
    <dgm:cxn modelId="{B3E6A824-BD1B-4428-9DB7-6418EF235DA4}" type="presParOf" srcId="{890F2990-F93F-43A6-AB23-F0C2A96D3498}" destId="{41EB5B04-6581-4783-9CF3-1E722E7538F0}" srcOrd="8" destOrd="0" presId="urn:microsoft.com/office/officeart/2005/8/layout/gear1"/>
    <dgm:cxn modelId="{10FF2819-5AD0-4DCF-A23A-D2ADC5186A59}" type="presParOf" srcId="{890F2990-F93F-43A6-AB23-F0C2A96D3498}" destId="{55474A68-B9A9-4CC8-BC4F-4C276ECC7D76}" srcOrd="9" destOrd="0" presId="urn:microsoft.com/office/officeart/2005/8/layout/gear1"/>
    <dgm:cxn modelId="{98DC1BE8-1CE4-4372-BF33-B2E1F31CD41A}" type="presParOf" srcId="{890F2990-F93F-43A6-AB23-F0C2A96D3498}" destId="{46CC051A-7499-43F6-B68A-084BFAAEBE38}" srcOrd="10" destOrd="0" presId="urn:microsoft.com/office/officeart/2005/8/layout/gear1"/>
    <dgm:cxn modelId="{9C252BD8-D774-4DDC-A842-82147033D04E}" type="presParOf" srcId="{890F2990-F93F-43A6-AB23-F0C2A96D3498}" destId="{AC4B3E5D-3163-48B3-929D-37AA04559530}" srcOrd="11" destOrd="0" presId="urn:microsoft.com/office/officeart/2005/8/layout/gear1"/>
    <dgm:cxn modelId="{557F6042-AA0B-40F2-B0F2-3E8A57D8AB2E}" type="presParOf" srcId="{890F2990-F93F-43A6-AB23-F0C2A96D3498}" destId="{BB45C834-AF92-4E7D-A40A-51C4F7EBA47E}" srcOrd="12" destOrd="0" presId="urn:microsoft.com/office/officeart/2005/8/layout/gear1"/>
    <dgm:cxn modelId="{484D9718-F0F7-4C27-AE3E-033240621C61}" type="presParOf" srcId="{890F2990-F93F-43A6-AB23-F0C2A96D3498}" destId="{28B67479-CAB9-4342-95E2-506992298B9B}" srcOrd="13" destOrd="0" presId="urn:microsoft.com/office/officeart/2005/8/layout/gear1"/>
    <dgm:cxn modelId="{4F8D4459-EF02-4607-A34C-B057EB386FC4}" type="presParOf" srcId="{890F2990-F93F-43A6-AB23-F0C2A96D3498}" destId="{FD940E82-5B8C-40F4-A8C4-5DAD246EE3D1}" srcOrd="14" destOrd="0" presId="urn:microsoft.com/office/officeart/2005/8/layout/gear1"/>
    <dgm:cxn modelId="{B158F525-8FD3-4700-92DD-2E76CDBDF4FF}" type="presParOf" srcId="{890F2990-F93F-43A6-AB23-F0C2A96D3498}" destId="{AA59E297-9047-4A2C-8626-677269BF816F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7C718-CBFB-441F-A9D4-BDFFA9D3A0CD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686E7-A915-48A4-AD91-C9B3F941B6DC}">
      <dsp:nvSpPr>
        <dsp:cNvPr id="0" name=""/>
        <dsp:cNvSpPr/>
      </dsp:nvSpPr>
      <dsp:spPr>
        <a:xfrm>
          <a:off x="380724" y="251339"/>
          <a:ext cx="6468351" cy="503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逆变器原理、参数及特点</a:t>
          </a:r>
          <a:endParaRPr lang="zh-CN" altLang="en-US" sz="2200" kern="1200" dirty="0"/>
        </a:p>
      </dsp:txBody>
      <dsp:txXfrm>
        <a:off x="380724" y="251339"/>
        <a:ext cx="6468351" cy="503001"/>
      </dsp:txXfrm>
    </dsp:sp>
    <dsp:sp modelId="{83BD07BB-5B8F-4177-89EA-D5433547B82C}">
      <dsp:nvSpPr>
        <dsp:cNvPr id="0" name=""/>
        <dsp:cNvSpPr/>
      </dsp:nvSpPr>
      <dsp:spPr>
        <a:xfrm>
          <a:off x="66348" y="188464"/>
          <a:ext cx="628751" cy="6287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555D39-3AD1-484A-BBC7-464BDE9FDD0C}">
      <dsp:nvSpPr>
        <dsp:cNvPr id="0" name=""/>
        <dsp:cNvSpPr/>
      </dsp:nvSpPr>
      <dsp:spPr>
        <a:xfrm>
          <a:off x="741160" y="1005600"/>
          <a:ext cx="6107914" cy="503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系统设计参考</a:t>
          </a:r>
          <a:endParaRPr lang="zh-CN" altLang="en-US" sz="2200" kern="1200" dirty="0"/>
        </a:p>
      </dsp:txBody>
      <dsp:txXfrm>
        <a:off x="741160" y="1005600"/>
        <a:ext cx="6107914" cy="503001"/>
      </dsp:txXfrm>
    </dsp:sp>
    <dsp:sp modelId="{AE313E8C-2964-406E-882E-4DD03696905E}">
      <dsp:nvSpPr>
        <dsp:cNvPr id="0" name=""/>
        <dsp:cNvSpPr/>
      </dsp:nvSpPr>
      <dsp:spPr>
        <a:xfrm>
          <a:off x="426784" y="942725"/>
          <a:ext cx="628751" cy="6287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EA31F30-156D-4E5D-B235-D10114BA825C}">
      <dsp:nvSpPr>
        <dsp:cNvPr id="0" name=""/>
        <dsp:cNvSpPr/>
      </dsp:nvSpPr>
      <dsp:spPr>
        <a:xfrm>
          <a:off x="851785" y="1759861"/>
          <a:ext cx="5997290" cy="503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常见问题介绍</a:t>
          </a:r>
          <a:endParaRPr lang="zh-CN" altLang="en-US" sz="2200" kern="1200" dirty="0"/>
        </a:p>
      </dsp:txBody>
      <dsp:txXfrm>
        <a:off x="851785" y="1759861"/>
        <a:ext cx="5997290" cy="503001"/>
      </dsp:txXfrm>
    </dsp:sp>
    <dsp:sp modelId="{1FE000C4-D2A3-4CCF-9E56-4E0293979F26}">
      <dsp:nvSpPr>
        <dsp:cNvPr id="0" name=""/>
        <dsp:cNvSpPr/>
      </dsp:nvSpPr>
      <dsp:spPr>
        <a:xfrm>
          <a:off x="537409" y="1696986"/>
          <a:ext cx="628751" cy="6287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547CDB-FCE6-469B-840E-1804770C0A45}">
      <dsp:nvSpPr>
        <dsp:cNvPr id="0" name=""/>
        <dsp:cNvSpPr/>
      </dsp:nvSpPr>
      <dsp:spPr>
        <a:xfrm>
          <a:off x="741160" y="2514122"/>
          <a:ext cx="6107914" cy="503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选择合适的监控方式</a:t>
          </a:r>
          <a:endParaRPr lang="zh-CN" altLang="en-US" sz="2200" kern="1200" dirty="0"/>
        </a:p>
      </dsp:txBody>
      <dsp:txXfrm>
        <a:off x="741160" y="2514122"/>
        <a:ext cx="6107914" cy="503001"/>
      </dsp:txXfrm>
    </dsp:sp>
    <dsp:sp modelId="{441A92A8-C82F-49ED-AE2E-01EDD5DEAB42}">
      <dsp:nvSpPr>
        <dsp:cNvPr id="0" name=""/>
        <dsp:cNvSpPr/>
      </dsp:nvSpPr>
      <dsp:spPr>
        <a:xfrm>
          <a:off x="426784" y="2451247"/>
          <a:ext cx="628751" cy="6287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010061-87C7-4FCE-A5CC-6AC7D95723E6}">
      <dsp:nvSpPr>
        <dsp:cNvPr id="0" name=""/>
        <dsp:cNvSpPr/>
      </dsp:nvSpPr>
      <dsp:spPr>
        <a:xfrm>
          <a:off x="380724" y="3268383"/>
          <a:ext cx="6468351" cy="503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25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光伏系统</a:t>
          </a:r>
          <a:r>
            <a:rPr lang="zh-CN" altLang="en-US" sz="2200" kern="1200" dirty="0" smtClean="0"/>
            <a:t>并网的理解</a:t>
          </a:r>
          <a:endParaRPr lang="zh-CN" altLang="en-US" sz="2200" kern="1200" dirty="0"/>
        </a:p>
      </dsp:txBody>
      <dsp:txXfrm>
        <a:off x="380724" y="3268383"/>
        <a:ext cx="6468351" cy="503001"/>
      </dsp:txXfrm>
    </dsp:sp>
    <dsp:sp modelId="{7C1C1E27-C26A-4A13-9793-ED7F59B098BD}">
      <dsp:nvSpPr>
        <dsp:cNvPr id="0" name=""/>
        <dsp:cNvSpPr/>
      </dsp:nvSpPr>
      <dsp:spPr>
        <a:xfrm>
          <a:off x="66348" y="3205508"/>
          <a:ext cx="628751" cy="6287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1F37-E2A4-4A33-8C32-3F45431BD92E}">
      <dsp:nvSpPr>
        <dsp:cNvPr id="0" name=""/>
        <dsp:cNvSpPr/>
      </dsp:nvSpPr>
      <dsp:spPr>
        <a:xfrm>
          <a:off x="4658994" y="1810226"/>
          <a:ext cx="2212498" cy="22124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并网光伏系统</a:t>
          </a:r>
          <a:endParaRPr lang="zh-CN" altLang="en-US" sz="2100" kern="1200" dirty="0"/>
        </a:p>
      </dsp:txBody>
      <dsp:txXfrm>
        <a:off x="5103805" y="2328493"/>
        <a:ext cx="1322876" cy="1137270"/>
      </dsp:txXfrm>
    </dsp:sp>
    <dsp:sp modelId="{790C4695-6529-4813-819B-62B0C70A1521}">
      <dsp:nvSpPr>
        <dsp:cNvPr id="0" name=""/>
        <dsp:cNvSpPr/>
      </dsp:nvSpPr>
      <dsp:spPr>
        <a:xfrm>
          <a:off x="4377404" y="3177952"/>
          <a:ext cx="1407953" cy="8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电流源</a:t>
          </a:r>
          <a:endParaRPr lang="zh-CN" altLang="en-US" sz="1600" kern="1200" dirty="0"/>
        </a:p>
      </dsp:txBody>
      <dsp:txXfrm>
        <a:off x="4402147" y="3202695"/>
        <a:ext cx="1358467" cy="795286"/>
      </dsp:txXfrm>
    </dsp:sp>
    <dsp:sp modelId="{0AB34879-2E86-4986-937B-8034832F5E2B}">
      <dsp:nvSpPr>
        <dsp:cNvPr id="0" name=""/>
        <dsp:cNvSpPr/>
      </dsp:nvSpPr>
      <dsp:spPr>
        <a:xfrm>
          <a:off x="3371722" y="1287272"/>
          <a:ext cx="1609090" cy="16090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离网系统</a:t>
          </a:r>
          <a:endParaRPr lang="zh-CN" altLang="en-US" sz="2100" kern="1200" dirty="0"/>
        </a:p>
      </dsp:txBody>
      <dsp:txXfrm>
        <a:off x="3776815" y="1694814"/>
        <a:ext cx="798904" cy="794006"/>
      </dsp:txXfrm>
    </dsp:sp>
    <dsp:sp modelId="{0CA775B0-3022-4D8D-8C9C-1DDBF5C1CEC4}">
      <dsp:nvSpPr>
        <dsp:cNvPr id="0" name=""/>
        <dsp:cNvSpPr/>
      </dsp:nvSpPr>
      <dsp:spPr>
        <a:xfrm>
          <a:off x="2848768" y="2333180"/>
          <a:ext cx="1407953" cy="8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电压源</a:t>
          </a:r>
          <a:endParaRPr lang="zh-CN" altLang="en-US" sz="1600" kern="1200" dirty="0"/>
        </a:p>
      </dsp:txBody>
      <dsp:txXfrm>
        <a:off x="2873511" y="2357923"/>
        <a:ext cx="1358467" cy="795286"/>
      </dsp:txXfrm>
    </dsp:sp>
    <dsp:sp modelId="{41EB5B04-6581-4783-9CF3-1E722E7538F0}">
      <dsp:nvSpPr>
        <dsp:cNvPr id="0" name=""/>
        <dsp:cNvSpPr/>
      </dsp:nvSpPr>
      <dsp:spPr>
        <a:xfrm rot="20700000">
          <a:off x="4272977" y="177164"/>
          <a:ext cx="1576579" cy="15765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电网</a:t>
          </a:r>
          <a:endParaRPr lang="zh-CN" altLang="en-US" sz="2100" kern="1200" dirty="0"/>
        </a:p>
      </dsp:txBody>
      <dsp:txXfrm rot="-20700000">
        <a:off x="4618767" y="522954"/>
        <a:ext cx="884999" cy="884999"/>
      </dsp:txXfrm>
    </dsp:sp>
    <dsp:sp modelId="{BB45C834-AF92-4E7D-A40A-51C4F7EBA47E}">
      <dsp:nvSpPr>
        <dsp:cNvPr id="0" name=""/>
        <dsp:cNvSpPr/>
      </dsp:nvSpPr>
      <dsp:spPr>
        <a:xfrm>
          <a:off x="5463539" y="522954"/>
          <a:ext cx="1407953" cy="844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电压源</a:t>
          </a:r>
          <a:endParaRPr lang="zh-CN" altLang="en-US" sz="1600" kern="1200" dirty="0"/>
        </a:p>
      </dsp:txBody>
      <dsp:txXfrm>
        <a:off x="5488282" y="547697"/>
        <a:ext cx="1358467" cy="795286"/>
      </dsp:txXfrm>
    </dsp:sp>
    <dsp:sp modelId="{28B67479-CAB9-4342-95E2-506992298B9B}">
      <dsp:nvSpPr>
        <dsp:cNvPr id="0" name=""/>
        <dsp:cNvSpPr/>
      </dsp:nvSpPr>
      <dsp:spPr>
        <a:xfrm>
          <a:off x="4486997" y="1477427"/>
          <a:ext cx="2831998" cy="2831998"/>
        </a:xfrm>
        <a:prstGeom prst="circularArrow">
          <a:avLst>
            <a:gd name="adj1" fmla="val 4687"/>
            <a:gd name="adj2" fmla="val 299029"/>
            <a:gd name="adj3" fmla="val 2512044"/>
            <a:gd name="adj4" fmla="val 158701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40E82-5B8C-40F4-A8C4-5DAD246EE3D1}">
      <dsp:nvSpPr>
        <dsp:cNvPr id="0" name=""/>
        <dsp:cNvSpPr/>
      </dsp:nvSpPr>
      <dsp:spPr>
        <a:xfrm>
          <a:off x="3086755" y="931977"/>
          <a:ext cx="2057623" cy="20576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9E297-9047-4A2C-8626-677269BF816F}">
      <dsp:nvSpPr>
        <dsp:cNvPr id="0" name=""/>
        <dsp:cNvSpPr/>
      </dsp:nvSpPr>
      <dsp:spPr>
        <a:xfrm>
          <a:off x="3908298" y="-167429"/>
          <a:ext cx="2218532" cy="22185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DF7D1-7CF5-4FFE-A249-889DDBB59945}" type="datetimeFigureOut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9C289-26E4-4719-980A-FE648BDFE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9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6384-DC4A-46D1-B33E-4D2371583BCA}" type="datetimeFigureOut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8DE5-AFA4-4D20-8BAB-D64FF8413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2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8DE5-AFA4-4D20-8BAB-D64FF84139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59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8DE5-AFA4-4D20-8BAB-D64FF841399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3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28DE5-AFA4-4D20-8BAB-D64FF841399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5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EB1FB5-907E-48C8-8068-1DF6E4F590FD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22592"/>
          <a:stretch/>
        </p:blipFill>
        <p:spPr>
          <a:xfrm>
            <a:off x="-1" y="-1"/>
            <a:ext cx="12192000" cy="45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8EF1-5E34-4615-9F6A-7B82E24C242E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A5CF-3FFA-4C44-96FF-3F1E8731A103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5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基础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2"/>
          </p:nvPr>
        </p:nvSpPr>
        <p:spPr>
          <a:xfrm>
            <a:off x="7459155" y="172648"/>
            <a:ext cx="4732848" cy="384000"/>
          </a:xfrm>
          <a:prstGeom prst="rect">
            <a:avLst/>
          </a:prstGeom>
        </p:spPr>
        <p:txBody>
          <a:bodyPr lIns="91393" tIns="45697" rIns="91393" bIns="45697" anchor="ctr"/>
          <a:lstStyle>
            <a:lvl1pPr algn="ctr">
              <a:buNone/>
              <a:defRPr sz="2133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146055" y="416067"/>
            <a:ext cx="6290736" cy="384000"/>
          </a:xfrm>
          <a:prstGeom prst="rect">
            <a:avLst/>
          </a:prstGeom>
        </p:spPr>
        <p:txBody>
          <a:bodyPr lIns="91393" tIns="45697" rIns="91393" bIns="45697"/>
          <a:lstStyle>
            <a:lvl1pPr algn="l">
              <a:defRPr sz="2133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448657" y="897434"/>
            <a:ext cx="6620935" cy="438151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9257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图片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5"/>
            <a:ext cx="48672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58B-1CE6-4409-AC3E-E7F594FC93BE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9" y="144233"/>
            <a:ext cx="2938729" cy="916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497-95A5-41C6-9049-9E4335E9B128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3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CA56-4A0C-48A2-881A-2680AC7FA876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163-E7C8-4603-A7C0-DF0A03AF66DD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5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421-1A95-4D7D-B23F-8744574DB10E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9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059-AFE8-4113-BAF3-91BCD4618263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2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905-858C-4BD5-B8CD-581B5B9E7540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68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9" y="144233"/>
            <a:ext cx="2938729" cy="916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8B4B63-66FB-4072-A640-09AB2D4D98D6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BAA527C-728B-4112-B89E-9157FF0D765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5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如何选择一款合适的逆变器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2812576" cy="1463040"/>
          </a:xfrm>
        </p:spPr>
        <p:txBody>
          <a:bodyPr/>
          <a:lstStyle/>
          <a:p>
            <a:r>
              <a:rPr lang="zh-CN" altLang="en-US" sz="3400" b="1" dirty="0" smtClean="0">
                <a:solidFill>
                  <a:srgbClr val="00B0F0"/>
                </a:solidFill>
              </a:rPr>
              <a:t>家用光伏系统</a:t>
            </a:r>
            <a:endParaRPr lang="en-US" altLang="zh-CN" sz="3400" b="1" dirty="0" smtClean="0">
              <a:solidFill>
                <a:srgbClr val="00B0F0"/>
              </a:solidFill>
            </a:endParaRPr>
          </a:p>
          <a:p>
            <a:pPr algn="r"/>
            <a:r>
              <a:rPr lang="en-US" altLang="zh-CN" b="1" dirty="0" smtClean="0">
                <a:solidFill>
                  <a:srgbClr val="00B0F0"/>
                </a:solidFill>
              </a:rPr>
              <a:t>2016</a:t>
            </a:r>
            <a:r>
              <a:rPr lang="zh-CN" altLang="en-US" b="1" dirty="0" smtClean="0">
                <a:solidFill>
                  <a:srgbClr val="00B0F0"/>
                </a:solidFill>
              </a:rPr>
              <a:t>年</a:t>
            </a:r>
            <a:r>
              <a:rPr lang="en-US" altLang="zh-CN" b="1" dirty="0" smtClean="0">
                <a:solidFill>
                  <a:srgbClr val="00B0F0"/>
                </a:solidFill>
              </a:rPr>
              <a:t>9</a:t>
            </a:r>
            <a:r>
              <a:rPr lang="zh-CN" altLang="en-US" b="1" dirty="0" smtClean="0">
                <a:solidFill>
                  <a:srgbClr val="00B0F0"/>
                </a:solidFill>
              </a:rPr>
              <a:t>月</a:t>
            </a:r>
            <a:r>
              <a:rPr lang="en-US" altLang="zh-CN" b="1" dirty="0" smtClean="0">
                <a:solidFill>
                  <a:srgbClr val="00B0F0"/>
                </a:solidFill>
              </a:rPr>
              <a:t>27-28</a:t>
            </a:r>
            <a:r>
              <a:rPr lang="zh-CN" altLang="en-US" b="1" dirty="0" smtClean="0">
                <a:solidFill>
                  <a:srgbClr val="00B0F0"/>
                </a:solidFill>
              </a:rPr>
              <a:t>日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pPr algn="r"/>
            <a:r>
              <a:rPr lang="zh-CN" altLang="en-US" dirty="0"/>
              <a:t>固德威太阳能学院 王五</a:t>
            </a:r>
            <a:r>
              <a:rPr lang="zh-CN" altLang="en-US" dirty="0" smtClean="0"/>
              <a:t>雷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固德威太阳能学院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7" name="Picture 2" descr="E:\太阳能学院\微信公众号\二维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8860" y="3026711"/>
            <a:ext cx="1583140" cy="1584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0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8" name="五边形 7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tx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光伏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逆变器拓扑结构</a:t>
              </a:r>
              <a:r>
                <a:rPr lang="en-US" altLang="zh-CN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带储能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0" name="图片 9" descr="储能拓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129" y="1735645"/>
            <a:ext cx="9813204" cy="41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8" name="五边形 7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逆变器关键参数介绍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72283"/>
              </p:ext>
            </p:extLst>
          </p:nvPr>
        </p:nvGraphicFramePr>
        <p:xfrm>
          <a:off x="769296" y="1351134"/>
          <a:ext cx="10068037" cy="49835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2519"/>
                <a:gridCol w="3480179"/>
                <a:gridCol w="4095339"/>
              </a:tblGrid>
              <a:tr h="40586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r>
                        <a:rPr lang="zh-CN" altLang="en-US" sz="1600" u="none" strike="noStrike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lang="zh-CN" altLang="en-US" sz="1600" b="1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GW25K-DT</a:t>
                      </a:r>
                      <a:endParaRPr lang="en-US" sz="1600" b="1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431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直流输入</a:t>
                      </a:r>
                      <a:endParaRPr lang="zh-CN" altLang="en-US" sz="1600" b="1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最大直流功率(W)</a:t>
                      </a:r>
                      <a:endParaRPr lang="pl-PL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25800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最大直流电压 </a:t>
                      </a:r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(V)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MPPT</a:t>
                      </a:r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电压范围 </a:t>
                      </a:r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V)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260~850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启动电压 </a:t>
                      </a:r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V)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最大直流电流</a:t>
                      </a:r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A)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27/27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输入路数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MPPT</a:t>
                      </a:r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路数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交流输出</a:t>
                      </a:r>
                      <a:endParaRPr lang="zh-CN" altLang="en-US" sz="1600" b="1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额定交流功率</a:t>
                      </a:r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W)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25000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最大交流功率(W)</a:t>
                      </a:r>
                      <a:endParaRPr lang="pl-PL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25000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最大交流电流</a:t>
                      </a:r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A)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额定输出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50/60Hz; 400Vac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输出范围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45~55Hz/55~65Hz; 310~480Vac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电流总谐波失真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&lt;1.5%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功率因数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 </a:t>
                      </a:r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超前</a:t>
                      </a:r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~0.9 </a:t>
                      </a:r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滞后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电网类型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3W/N/PE</a:t>
                      </a:r>
                      <a:endParaRPr 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43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  <a:endParaRPr lang="zh-CN" altLang="en-US" sz="1600" b="1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最大效率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u="none" strike="noStrike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98.5%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欧洲效率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u="none" strike="noStrike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98.2%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2543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MPPT</a:t>
                      </a:r>
                      <a:r>
                        <a:rPr lang="zh-CN" altLang="en-US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  <a:endParaRPr lang="zh-CN" altLang="en-US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99.9%</a:t>
                      </a:r>
                      <a:endParaRPr lang="en-US" altLang="zh-CN" sz="1200" b="0" i="0" u="none" strike="noStrike" baseline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7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 descr="阴影扫描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3" y="1502131"/>
            <a:ext cx="5201920" cy="2974848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123316" y="3121395"/>
            <a:ext cx="921245" cy="417320"/>
            <a:chOff x="3203848" y="2798807"/>
            <a:chExt cx="690934" cy="312990"/>
          </a:xfrm>
        </p:grpSpPr>
        <p:sp>
          <p:nvSpPr>
            <p:cNvPr id="36" name="TextBox 35"/>
            <p:cNvSpPr txBox="1"/>
            <p:nvPr/>
          </p:nvSpPr>
          <p:spPr>
            <a:xfrm>
              <a:off x="3203848" y="2798807"/>
              <a:ext cx="69093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LMPP</a:t>
              </a:r>
              <a:endParaRPr lang="zh-CN" altLang="en-US" sz="1600" b="1" dirty="0"/>
            </a:p>
          </p:txBody>
        </p:sp>
        <p:sp>
          <p:nvSpPr>
            <p:cNvPr id="37" name="椭圆 36"/>
            <p:cNvSpPr/>
            <p:nvPr/>
          </p:nvSpPr>
          <p:spPr>
            <a:xfrm>
              <a:off x="3381399" y="300379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75559" y="2740388"/>
            <a:ext cx="768084" cy="528041"/>
            <a:chOff x="2483768" y="2427734"/>
            <a:chExt cx="576063" cy="396031"/>
          </a:xfrm>
        </p:grpSpPr>
        <p:sp>
          <p:nvSpPr>
            <p:cNvPr id="39" name="TextBox 38"/>
            <p:cNvSpPr txBox="1"/>
            <p:nvPr/>
          </p:nvSpPr>
          <p:spPr>
            <a:xfrm>
              <a:off x="2483768" y="2427734"/>
              <a:ext cx="5760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GMPP</a:t>
              </a:r>
              <a:endParaRPr lang="zh-CN" altLang="en-US" sz="1600" b="1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2661319" y="271576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1" name="等腰三角形 40"/>
          <p:cNvSpPr/>
          <p:nvPr/>
        </p:nvSpPr>
        <p:spPr>
          <a:xfrm>
            <a:off x="9966579" y="4833923"/>
            <a:ext cx="824284" cy="826640"/>
          </a:xfrm>
          <a:prstGeom prst="triangle">
            <a:avLst/>
          </a:prstGeom>
          <a:solidFill>
            <a:srgbClr val="DA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2" name="图片 41" descr="阴影扫描-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389" y="4946811"/>
            <a:ext cx="1208951" cy="958683"/>
          </a:xfrm>
          <a:prstGeom prst="rect">
            <a:avLst/>
          </a:prstGeom>
        </p:spPr>
      </p:pic>
      <p:sp>
        <p:nvSpPr>
          <p:cNvPr id="43" name="等腰三角形 42"/>
          <p:cNvSpPr/>
          <p:nvPr/>
        </p:nvSpPr>
        <p:spPr>
          <a:xfrm>
            <a:off x="7823438" y="4803308"/>
            <a:ext cx="927320" cy="1010339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4" name="组合 43"/>
          <p:cNvGrpSpPr/>
          <p:nvPr/>
        </p:nvGrpSpPr>
        <p:grpSpPr>
          <a:xfrm>
            <a:off x="4409068" y="1406879"/>
            <a:ext cx="768084" cy="528041"/>
            <a:chOff x="2483768" y="2427734"/>
            <a:chExt cx="576063" cy="396031"/>
          </a:xfrm>
        </p:grpSpPr>
        <p:sp>
          <p:nvSpPr>
            <p:cNvPr id="45" name="TextBox 44"/>
            <p:cNvSpPr txBox="1"/>
            <p:nvPr/>
          </p:nvSpPr>
          <p:spPr>
            <a:xfrm>
              <a:off x="2483768" y="2427734"/>
              <a:ext cx="5760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GMPP</a:t>
              </a:r>
              <a:endParaRPr lang="zh-CN" altLang="en-US" sz="1600" b="1" dirty="0"/>
            </a:p>
          </p:txBody>
        </p:sp>
        <p:sp>
          <p:nvSpPr>
            <p:cNvPr id="46" name="椭圆 45"/>
            <p:cNvSpPr/>
            <p:nvPr/>
          </p:nvSpPr>
          <p:spPr>
            <a:xfrm>
              <a:off x="2661319" y="271576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7" name="矩形 46"/>
          <p:cNvSpPr/>
          <p:nvPr/>
        </p:nvSpPr>
        <p:spPr>
          <a:xfrm>
            <a:off x="6504582" y="1502131"/>
            <a:ext cx="4667283" cy="535586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48" name="组合 47"/>
          <p:cNvGrpSpPr/>
          <p:nvPr/>
        </p:nvGrpSpPr>
        <p:grpSpPr>
          <a:xfrm>
            <a:off x="6790334" y="3428976"/>
            <a:ext cx="1428760" cy="857256"/>
            <a:chOff x="4572000" y="1000114"/>
            <a:chExt cx="928694" cy="500066"/>
          </a:xfrm>
        </p:grpSpPr>
        <p:sp>
          <p:nvSpPr>
            <p:cNvPr id="49" name="太阳形 48"/>
            <p:cNvSpPr/>
            <p:nvPr/>
          </p:nvSpPr>
          <p:spPr>
            <a:xfrm>
              <a:off x="4572000" y="1000114"/>
              <a:ext cx="392909" cy="408217"/>
            </a:xfrm>
            <a:prstGeom prst="su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0" name="云形 49"/>
            <p:cNvSpPr/>
            <p:nvPr/>
          </p:nvSpPr>
          <p:spPr>
            <a:xfrm>
              <a:off x="4714876" y="1142990"/>
              <a:ext cx="785818" cy="35719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71337" y="3726399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8:00 </a:t>
            </a:r>
            <a:r>
              <a:rPr lang="en-US" altLang="zh-CN" sz="1600" dirty="0" err="1"/>
              <a:t>a.m</a:t>
            </a:r>
            <a:endParaRPr lang="zh-CN" altLang="en-US" sz="1600" dirty="0"/>
          </a:p>
        </p:txBody>
      </p:sp>
      <p:sp>
        <p:nvSpPr>
          <p:cNvPr id="54" name="等腰三角形 53"/>
          <p:cNvSpPr/>
          <p:nvPr/>
        </p:nvSpPr>
        <p:spPr>
          <a:xfrm>
            <a:off x="8123843" y="4435912"/>
            <a:ext cx="1030355" cy="146958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254000" dir="19800000" algn="ctr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7" name="组合 56"/>
          <p:cNvGrpSpPr/>
          <p:nvPr/>
        </p:nvGrpSpPr>
        <p:grpSpPr>
          <a:xfrm>
            <a:off x="2313553" y="3238478"/>
            <a:ext cx="921245" cy="417320"/>
            <a:chOff x="3203848" y="2798807"/>
            <a:chExt cx="690934" cy="312990"/>
          </a:xfrm>
        </p:grpSpPr>
        <p:sp>
          <p:nvSpPr>
            <p:cNvPr id="58" name="TextBox 57"/>
            <p:cNvSpPr txBox="1"/>
            <p:nvPr/>
          </p:nvSpPr>
          <p:spPr>
            <a:xfrm>
              <a:off x="3203848" y="2798807"/>
              <a:ext cx="69093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LMPP</a:t>
              </a:r>
              <a:endParaRPr lang="zh-CN" altLang="en-US" sz="1600" b="1" dirty="0"/>
            </a:p>
          </p:txBody>
        </p:sp>
        <p:sp>
          <p:nvSpPr>
            <p:cNvPr id="59" name="椭圆 58"/>
            <p:cNvSpPr/>
            <p:nvPr/>
          </p:nvSpPr>
          <p:spPr>
            <a:xfrm>
              <a:off x="3381399" y="300379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0" name="等腰三角形 59"/>
          <p:cNvSpPr/>
          <p:nvPr/>
        </p:nvSpPr>
        <p:spPr>
          <a:xfrm>
            <a:off x="8123843" y="4435912"/>
            <a:ext cx="1030355" cy="146958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TextBox 60"/>
          <p:cNvSpPr txBox="1"/>
          <p:nvPr/>
        </p:nvSpPr>
        <p:spPr>
          <a:xfrm>
            <a:off x="7718157" y="2762222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9:00 </a:t>
            </a:r>
            <a:r>
              <a:rPr lang="en-US" altLang="zh-CN" sz="1600" dirty="0" err="1"/>
              <a:t>a.m</a:t>
            </a:r>
            <a:endParaRPr lang="zh-CN" alt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8695348" y="2583391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12:00 </a:t>
            </a:r>
            <a:r>
              <a:rPr lang="en-US" altLang="zh-CN" sz="1600" dirty="0" err="1"/>
              <a:t>a.m</a:t>
            </a:r>
            <a:endParaRPr lang="zh-CN" altLang="en-US" sz="1600" dirty="0"/>
          </a:p>
        </p:txBody>
      </p:sp>
      <p:sp>
        <p:nvSpPr>
          <p:cNvPr id="63" name="等腰三角形 62"/>
          <p:cNvSpPr/>
          <p:nvPr/>
        </p:nvSpPr>
        <p:spPr>
          <a:xfrm>
            <a:off x="8123843" y="4435912"/>
            <a:ext cx="1030355" cy="146958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5" name="矩形 64"/>
          <p:cNvSpPr/>
          <p:nvPr/>
        </p:nvSpPr>
        <p:spPr>
          <a:xfrm>
            <a:off x="980043" y="1428712"/>
            <a:ext cx="5143536" cy="304802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7647590" y="3047974"/>
            <a:ext cx="13853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33" dirty="0">
                <a:latin typeface="微软雅黑" pitchFamily="34" charset="-122"/>
                <a:ea typeface="微软雅黑" pitchFamily="34" charset="-122"/>
              </a:rPr>
              <a:t>阴影扫描算法下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925713" y="4476733"/>
            <a:ext cx="5197867" cy="2381267"/>
            <a:chOff x="602162" y="2928940"/>
            <a:chExt cx="3898400" cy="1785950"/>
          </a:xfrm>
        </p:grpSpPr>
        <p:sp>
          <p:nvSpPr>
            <p:cNvPr id="33" name="剪去单角的矩形 32"/>
            <p:cNvSpPr/>
            <p:nvPr/>
          </p:nvSpPr>
          <p:spPr>
            <a:xfrm flipV="1">
              <a:off x="642910" y="3000378"/>
              <a:ext cx="642942" cy="1285884"/>
            </a:xfrm>
            <a:prstGeom prst="snip1Rect">
              <a:avLst>
                <a:gd name="adj" fmla="val 285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6" name="矩形 65"/>
            <p:cNvSpPr/>
            <p:nvPr/>
          </p:nvSpPr>
          <p:spPr>
            <a:xfrm>
              <a:off x="642910" y="2928940"/>
              <a:ext cx="3857652" cy="178595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1" name="图片 50" descr="阴影扫描-0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162" y="2974478"/>
              <a:ext cx="3898400" cy="1740412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56" name="五边形 55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4" name="燕尾形 63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逆变器参数介绍</a:t>
              </a:r>
              <a:r>
                <a:rPr lang="en-US" altLang="zh-CN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—MPPT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2253 0.00452 -0.04475 0.0125 -0.06512 C 0.02049 -0.08549 0.04063 -0.11234 0.04827 -0.12315 " pathEditMode="relative" ptsTypes="a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3 0.02809 C 0.07343 0.02315 0.07257 0.01728 0.0658 0.01481 C 0.05955 0.00895 0.05382 0.00833 0.0467 0.00741 C 0.04218 0.00586 0.03784 0.00278 0.03333 0.00123 C 0.03021 -0.00247 0.02673 -0.00309 0.02326 -0.00617 C 0.00781 -0.00556 -0.00782 -0.00556 -0.02327 -0.00463 C -0.03212 -0.00401 -0.0283 -0.00432 -0.03334 -0.00154 C -0.03733 0.00062 -0.04132 0.00154 -0.03993 0.00123 C -0.03629 0.00062 -0.03282 -0.00062 -0.02917 -0.00154 C -0.00504 0.00031 -0.01476 1.85185E-6 1.94444E-6 1.85185E-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8 0.07407 C 0.14792 0.06389 0.13004 0.05401 0.11736 0.04876 C 0.10469 0.04352 0.10122 0.0429 0.08993 0.0429 C 0.07865 0.0429 0.05799 0.04784 0.05 0.04876 C 0.04202 0.04969 0.04532 0.05247 0.04167 0.04876 C 0.03802 0.04506 0.03264 0.03364 0.0283 0.02654 C 0.02396 0.01944 0.0191 0.00987 0.0158 0.00586 C 0.0125 0.00185 0.0125 0.0037 0.00834 0.00308 C 0.00417 0.00247 -0.00191 0.00092 -0.0092 0.00308 C -0.01649 0.00524 -0.0375 0.01697 -0.03593 0.01636 C -0.03437 0.01574 -0.0059 0.00278 -1.66667E-6 1.85185E-6 " pathEditMode="relative" ptsTypes="aaaaaaaaaaA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7 -0.12314 C 0.05973 -0.13889 0.07119 -0.15432 0.08421 -0.16327 C 0.09723 -0.17222 0.11199 -0.17438 0.12674 -0.17654 " pathEditMode="relative" ptsTypes="aaA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 animBg="1"/>
      <p:bldP spid="54" grpId="1" animBg="1"/>
      <p:bldP spid="60" grpId="0" animBg="1"/>
      <p:bldP spid="61" grpId="0"/>
      <p:bldP spid="62" grpId="0"/>
      <p:bldP spid="67" grpId="0"/>
      <p:bldP spid="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142966" y="4762509"/>
            <a:ext cx="9906069" cy="14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1142966" y="1333486"/>
            <a:ext cx="9906069" cy="33337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356850"/>
            <a:ext cx="7011907" cy="322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箭头连接符 21"/>
          <p:cNvCxnSpPr/>
          <p:nvPr/>
        </p:nvCxnSpPr>
        <p:spPr>
          <a:xfrm flipH="1">
            <a:off x="7632171" y="2496277"/>
            <a:ext cx="480053" cy="672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4760" y="1809739"/>
            <a:ext cx="151185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日落后更多发电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4751851" y="2660915"/>
            <a:ext cx="384043" cy="4114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0486" y="2095491"/>
            <a:ext cx="104775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早晨更早发电</a:t>
            </a:r>
          </a:p>
        </p:txBody>
      </p:sp>
      <p:sp>
        <p:nvSpPr>
          <p:cNvPr id="32" name="椭圆 31"/>
          <p:cNvSpPr/>
          <p:nvPr/>
        </p:nvSpPr>
        <p:spPr>
          <a:xfrm>
            <a:off x="4463819" y="3621022"/>
            <a:ext cx="576064" cy="1920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椭圆 32"/>
          <p:cNvSpPr/>
          <p:nvPr/>
        </p:nvSpPr>
        <p:spPr>
          <a:xfrm>
            <a:off x="7824192" y="3621022"/>
            <a:ext cx="576064" cy="1920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34" name="直接箭头连接符 33"/>
          <p:cNvCxnSpPr/>
          <p:nvPr/>
        </p:nvCxnSpPr>
        <p:spPr>
          <a:xfrm rot="5400000" flipH="1" flipV="1">
            <a:off x="8294746" y="3344009"/>
            <a:ext cx="478533" cy="26751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3599723" y="3332989"/>
            <a:ext cx="864096" cy="38404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523968" y="2468893"/>
            <a:ext cx="2075755" cy="1245859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椭圆 37"/>
          <p:cNvSpPr/>
          <p:nvPr/>
        </p:nvSpPr>
        <p:spPr>
          <a:xfrm>
            <a:off x="8572517" y="2285992"/>
            <a:ext cx="2000264" cy="1238259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6" name="图片 15" descr="电压范围-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00" y="4800827"/>
            <a:ext cx="8440192" cy="1440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23" name="五边形 22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7" name="燕尾形 26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逆变器参数介绍</a:t>
              </a:r>
              <a:r>
                <a:rPr lang="en-US" altLang="zh-CN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电压范围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8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17877"/>
              </p:ext>
            </p:extLst>
          </p:nvPr>
        </p:nvGraphicFramePr>
        <p:xfrm>
          <a:off x="897776" y="1470532"/>
          <a:ext cx="4422571" cy="4992553"/>
        </p:xfrm>
        <a:graphic>
          <a:graphicData uri="http://schemas.openxmlformats.org/drawingml/2006/table">
            <a:tbl>
              <a:tblPr/>
              <a:tblGrid>
                <a:gridCol w="1389951"/>
                <a:gridCol w="3032620"/>
              </a:tblGrid>
              <a:tr h="1511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基本功</a:t>
                      </a:r>
                      <a:r>
                        <a:rPr lang="zh-C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能</a:t>
                      </a:r>
                    </a:p>
                  </a:txBody>
                  <a:tcPr marL="79319" marR="79319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自动开关机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软启动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恢复并网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有功功率控制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电压</a:t>
                      </a:r>
                      <a:r>
                        <a:rPr lang="en-US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无功调节试验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光伏方阵绝缘阻抗检测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光伏方阵残余电流检测</a:t>
                      </a:r>
                      <a:endParaRPr lang="zh-CN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9319" marR="79319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9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性能指标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9319" marR="79319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谐波和波形畸变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功率因数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三相不平衡度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直流分量</a:t>
                      </a:r>
                      <a:endParaRPr lang="zh-CN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9319" marR="79319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1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保</a:t>
                      </a:r>
                      <a:r>
                        <a:rPr lang="en-US" altLang="zh-C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zh-C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护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9319" marR="79319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过电压</a:t>
                      </a:r>
                      <a:r>
                        <a:rPr lang="en-US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/</a:t>
                      </a: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欠电压保护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过欠频保护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极性和相序错误保护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短路保护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防反放电保护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防孤岛效应保护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零电压穿越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操作过电压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欠频降载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过频降载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快速电压变换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zh-CN" sz="13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闪变</a:t>
                      </a:r>
                      <a:endParaRPr lang="zh-CN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9319" marR="79319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图片 5" descr="电网友好型图表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49" y="4006747"/>
            <a:ext cx="4667283" cy="2390560"/>
          </a:xfrm>
          <a:prstGeom prst="rect">
            <a:avLst/>
          </a:prstGeom>
        </p:spPr>
      </p:pic>
      <p:pic>
        <p:nvPicPr>
          <p:cNvPr id="7" name="图片 6" descr="电网友好型图表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349" y="1487251"/>
            <a:ext cx="4667283" cy="23905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01349" y="1487251"/>
            <a:ext cx="4667283" cy="238126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5701349" y="4011394"/>
            <a:ext cx="4667283" cy="238126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" name="组合 9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11" name="五边形 10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逆变器参数介绍</a:t>
              </a:r>
              <a:r>
                <a:rPr lang="en-US" altLang="zh-CN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电网友好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单角的矩形 12"/>
          <p:cNvSpPr/>
          <p:nvPr/>
        </p:nvSpPr>
        <p:spPr>
          <a:xfrm flipV="1">
            <a:off x="808638" y="5100593"/>
            <a:ext cx="9906069" cy="1238259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1" name="组合 10"/>
          <p:cNvGrpSpPr/>
          <p:nvPr/>
        </p:nvGrpSpPr>
        <p:grpSpPr>
          <a:xfrm>
            <a:off x="7504667" y="1484506"/>
            <a:ext cx="3238523" cy="3143272"/>
            <a:chOff x="5572132" y="928676"/>
            <a:chExt cx="2428892" cy="2357454"/>
          </a:xfrm>
          <a:solidFill>
            <a:schemeClr val="accent1"/>
          </a:solidFill>
        </p:grpSpPr>
        <p:sp>
          <p:nvSpPr>
            <p:cNvPr id="9" name="任意多边形 8"/>
            <p:cNvSpPr/>
            <p:nvPr/>
          </p:nvSpPr>
          <p:spPr>
            <a:xfrm>
              <a:off x="5715008" y="928676"/>
              <a:ext cx="2286016" cy="2357454"/>
            </a:xfrm>
            <a:custGeom>
              <a:avLst/>
              <a:gdLst>
                <a:gd name="connsiteX0" fmla="*/ 0 w 2286016"/>
                <a:gd name="connsiteY0" fmla="*/ 0 h 2357454"/>
                <a:gd name="connsiteX1" fmla="*/ 2286016 w 2286016"/>
                <a:gd name="connsiteY1" fmla="*/ 0 h 2357454"/>
                <a:gd name="connsiteX2" fmla="*/ 2286016 w 2286016"/>
                <a:gd name="connsiteY2" fmla="*/ 2357454 h 2357454"/>
                <a:gd name="connsiteX3" fmla="*/ 0 w 2286016"/>
                <a:gd name="connsiteY3" fmla="*/ 2357454 h 2357454"/>
                <a:gd name="connsiteX4" fmla="*/ 0 w 2286016"/>
                <a:gd name="connsiteY4" fmla="*/ 0 h 235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16" h="2357454">
                  <a:moveTo>
                    <a:pt x="0" y="0"/>
                  </a:moveTo>
                  <a:lnTo>
                    <a:pt x="2286016" y="0"/>
                  </a:lnTo>
                  <a:lnTo>
                    <a:pt x="2286016" y="2357454"/>
                  </a:lnTo>
                  <a:lnTo>
                    <a:pt x="0" y="23574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6200000">
              <a:off x="5572132" y="2000246"/>
              <a:ext cx="214314" cy="2143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69296" y="468685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高阻抗侦测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111" y="5298050"/>
            <a:ext cx="994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根据逆变器发电前后输出端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AC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电压的变化幅度以及输出电流的大小，采用一定算法运算出逆变器并网处的电网阻抗。然后根据此阻抗调整逆变器输出功率，避免出现逆变器输出端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AC</a:t>
            </a:r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电压高出并网许可的电压范围而触发逆变器脱网，保证逆变器持续并网发电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14" y="2277892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具备有功、无功功率调节功能（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Pf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Qt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Q(p)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Q(u)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），帮助改善线路电能质量</a:t>
            </a:r>
          </a:p>
        </p:txBody>
      </p:sp>
      <p:pic>
        <p:nvPicPr>
          <p:cNvPr id="7" name="图片 6" descr="有功无功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88" y="1547266"/>
            <a:ext cx="3121152" cy="3080512"/>
          </a:xfrm>
          <a:prstGeom prst="rect">
            <a:avLst/>
          </a:prstGeom>
        </p:spPr>
      </p:pic>
      <p:pic>
        <p:nvPicPr>
          <p:cNvPr id="8" name="图片 7" descr="有功无功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4" y="1547266"/>
            <a:ext cx="3121152" cy="30805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5000" y="1526935"/>
            <a:ext cx="6477045" cy="314327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4" name="组合 13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15" name="五边形 14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逆变器参数介绍</a:t>
              </a:r>
              <a:r>
                <a:rPr lang="en-US" altLang="zh-CN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电压范围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7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09" y="428349"/>
            <a:ext cx="8287602" cy="60423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12688" y="5547374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家用单相系统设计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3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7452"/>
          <a:stretch/>
        </p:blipFill>
        <p:spPr>
          <a:xfrm>
            <a:off x="822004" y="411828"/>
            <a:ext cx="8288905" cy="619603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677737" y="1392391"/>
            <a:ext cx="115959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单相储能系统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05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逆变器选型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系统设计要点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直流侧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匹配电压和电流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交流</a:t>
            </a:r>
            <a:r>
              <a:rPr lang="zh-CN" altLang="en-US" dirty="0" smtClean="0"/>
              <a:t>侧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确认电网电压等级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选用合适的保护开关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逆变器安装及维护，要按照逆变器要求的规范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安装组件要</a:t>
            </a:r>
            <a:r>
              <a:rPr lang="zh-CN" altLang="en-US" dirty="0"/>
              <a:t>避免阴影遮挡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了解组件的参数特性</a:t>
            </a:r>
            <a:r>
              <a:rPr lang="en-US" altLang="zh-CN" dirty="0" smtClean="0"/>
              <a:t>[</a:t>
            </a:r>
            <a:r>
              <a:rPr lang="zh-CN" altLang="en-US" dirty="0" smtClean="0"/>
              <a:t>温度系数</a:t>
            </a:r>
            <a:r>
              <a:rPr lang="en-US" altLang="zh-CN" dirty="0" smtClean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不同组件特性要</a:t>
            </a:r>
            <a:r>
              <a:rPr lang="zh-CN" altLang="en-US" dirty="0" smtClean="0"/>
              <a:t>注意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接入条件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6217060" y="1815152"/>
            <a:ext cx="3153202" cy="4792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96788" y="1815152"/>
            <a:ext cx="3153202" cy="4792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系统常见问题介绍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56096" y="1944741"/>
            <a:ext cx="8618561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没有市电                             </a:t>
            </a:r>
            <a:r>
              <a:rPr lang="zh-CN" altLang="en-US" sz="2000" dirty="0">
                <a:solidFill>
                  <a:schemeClr val="bg1"/>
                </a:solidFill>
                <a:latin typeface="华文仿宋" panose="02010600040101010101" pitchFamily="2" charset="-122"/>
              </a:rPr>
              <a:t>                      </a:t>
            </a:r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继电器检测异常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Utility Loss                                                      Relay-Check Failure </a:t>
            </a:r>
          </a:p>
          <a:p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面板对地绝缘阻抗过低                                输出端电流传感器故障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Isolation Failure                                              AC HCT Failure</a:t>
            </a:r>
            <a:endParaRPr lang="zh-CN" altLang="en-US" sz="2000" dirty="0" smtClean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  <a:hlinkClick r:id="rId2" action="ppaction://hlinksldjump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电网电压超限                                                 残余电流检测装置故障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Vac Failure                                                       GFCI Failure</a:t>
            </a:r>
            <a:endParaRPr lang="zh-CN" altLang="en-US" sz="2000" dirty="0" smtClean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  <a:hlinkClick r:id="rId3" action="ppaction://hlinksldjump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残余电流故障                                                过温保护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Ground I Failure                                             Over Temperature</a:t>
            </a:r>
          </a:p>
          <a:p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电网频率超限                                               面板电压过高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Fac Failure                                                        PV Over Voltage    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sp>
        <p:nvSpPr>
          <p:cNvPr id="11" name="矩形 10"/>
          <p:cNvSpPr/>
          <p:nvPr/>
        </p:nvSpPr>
        <p:spPr>
          <a:xfrm>
            <a:off x="719625" y="2230356"/>
            <a:ext cx="8771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系</a:t>
            </a:r>
            <a:endParaRPr lang="en-US" altLang="zh-C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统</a:t>
            </a:r>
            <a:endParaRPr lang="en-US" altLang="zh-C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故</a:t>
            </a:r>
            <a:endParaRPr lang="en-US" altLang="zh-C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障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40251" y="1949067"/>
            <a:ext cx="87716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逆</a:t>
            </a:r>
            <a:endParaRPr lang="en-US" altLang="zh-C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变</a:t>
            </a:r>
            <a:endParaRPr lang="en-US" altLang="zh-C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器</a:t>
            </a:r>
            <a:endParaRPr lang="en-US" altLang="zh-C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故</a:t>
            </a:r>
            <a:endParaRPr lang="en-US" altLang="zh-CN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障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2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光伏系统示意图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24127" y="2448183"/>
            <a:ext cx="9813287" cy="3584128"/>
            <a:chOff x="863600" y="2420888"/>
            <a:chExt cx="7487926" cy="2944812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5329302" y="4005090"/>
              <a:ext cx="575359" cy="635"/>
            </a:xfrm>
            <a:prstGeom prst="line">
              <a:avLst/>
            </a:prstGeom>
            <a:noFill/>
            <a:ln w="38100" cap="flat" cmpd="sng">
              <a:solidFill>
                <a:srgbClr val="002060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箭头 127"/>
            <p:cNvSpPr>
              <a:spLocks noChangeShapeType="1"/>
            </p:cNvSpPr>
            <p:nvPr/>
          </p:nvSpPr>
          <p:spPr bwMode="auto">
            <a:xfrm flipV="1">
              <a:off x="5677947" y="2852828"/>
              <a:ext cx="1270" cy="1152263"/>
            </a:xfrm>
            <a:prstGeom prst="line">
              <a:avLst/>
            </a:prstGeom>
            <a:noFill/>
            <a:ln w="38100" cap="flat" cmpd="sng">
              <a:solidFill>
                <a:srgbClr val="002060"/>
              </a:solidFill>
              <a:bevel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5678582" y="4005090"/>
              <a:ext cx="10796" cy="635"/>
            </a:xfrm>
            <a:prstGeom prst="line">
              <a:avLst/>
            </a:prstGeom>
            <a:noFill/>
            <a:ln w="9525" cap="flat" cmpd="sng">
              <a:solidFill>
                <a:srgbClr val="FF0066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863600" y="3861534"/>
              <a:ext cx="1223115" cy="475052"/>
              <a:chOff x="0" y="0"/>
              <a:chExt cx="3062" cy="1135"/>
            </a:xfrm>
          </p:grpSpPr>
          <p:sp>
            <p:nvSpPr>
              <p:cNvPr id="48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62" cy="1134"/>
              </a:xfrm>
              <a:prstGeom prst="parallelogram">
                <a:avLst>
                  <a:gd name="adj" fmla="val 67504"/>
                </a:avLst>
              </a:prstGeom>
              <a:solidFill>
                <a:srgbClr val="FFC000"/>
              </a:solidFill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5715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4572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4572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 flipH="1">
                <a:off x="567" y="0"/>
                <a:ext cx="680" cy="1134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134" y="0"/>
                <a:ext cx="680" cy="1134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13"/>
              <p:cNvSpPr>
                <a:spLocks noChangeShapeType="1"/>
              </p:cNvSpPr>
              <p:nvPr/>
            </p:nvSpPr>
            <p:spPr bwMode="auto">
              <a:xfrm flipH="1">
                <a:off x="1701" y="0"/>
                <a:ext cx="682" cy="1135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>
                <a:off x="567" y="340"/>
                <a:ext cx="2268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15"/>
              <p:cNvSpPr>
                <a:spLocks noChangeShapeType="1"/>
              </p:cNvSpPr>
              <p:nvPr/>
            </p:nvSpPr>
            <p:spPr bwMode="auto">
              <a:xfrm>
                <a:off x="340" y="680"/>
                <a:ext cx="2268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361714" y="4336168"/>
              <a:ext cx="399" cy="474634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1135225" y="4810383"/>
              <a:ext cx="452977" cy="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1135226" y="4810802"/>
              <a:ext cx="90675" cy="9501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>
              <a:off x="1225901" y="4810802"/>
              <a:ext cx="90675" cy="9501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1316576" y="4810802"/>
              <a:ext cx="90675" cy="9501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1407251" y="4810802"/>
              <a:ext cx="90675" cy="9501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1497527" y="4810802"/>
              <a:ext cx="90675" cy="9501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33"/>
            <p:cNvSpPr>
              <a:spLocks noChangeArrowheads="1"/>
            </p:cNvSpPr>
            <p:nvPr/>
          </p:nvSpPr>
          <p:spPr bwMode="auto">
            <a:xfrm>
              <a:off x="2190326" y="4076253"/>
              <a:ext cx="607470" cy="217221"/>
            </a:xfrm>
            <a:prstGeom prst="rightArrow">
              <a:avLst>
                <a:gd name="adj1" fmla="val 50000"/>
                <a:gd name="adj2" fmla="val 58382"/>
              </a:avLst>
            </a:prstGeom>
            <a:solidFill>
              <a:srgbClr val="FFC000"/>
            </a:solidFill>
            <a:ln w="9525" cap="flat" cmpd="sng">
              <a:solidFill>
                <a:srgbClr val="7030A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381166" y="3644929"/>
              <a:ext cx="936705" cy="1008706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rgbClr val="7030A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4381166" y="3933312"/>
              <a:ext cx="936705" cy="63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4453562" y="4077504"/>
              <a:ext cx="433107" cy="144192"/>
              <a:chOff x="0" y="0"/>
              <a:chExt cx="908" cy="227"/>
            </a:xfrm>
          </p:grpSpPr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27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227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>
                <a:off x="681" y="0"/>
                <a:ext cx="227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>
                <a:off x="0" y="226"/>
                <a:ext cx="907" cy="1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H="1">
              <a:off x="4379896" y="3933312"/>
              <a:ext cx="936705" cy="720323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自由曲线 60"/>
            <p:cNvSpPr>
              <a:spLocks/>
            </p:cNvSpPr>
            <p:nvPr/>
          </p:nvSpPr>
          <p:spPr bwMode="auto">
            <a:xfrm>
              <a:off x="4886034" y="4365252"/>
              <a:ext cx="330228" cy="221051"/>
            </a:xfrm>
            <a:custGeom>
              <a:avLst/>
              <a:gdLst>
                <a:gd name="T0" fmla="*/ 0 w 21600"/>
                <a:gd name="T1" fmla="*/ 8752 h 21600"/>
                <a:gd name="T2" fmla="*/ 1124 w 21600"/>
                <a:gd name="T3" fmla="*/ 5594 h 21600"/>
                <a:gd name="T4" fmla="*/ 2787 w 21600"/>
                <a:gd name="T5" fmla="*/ 2435 h 21600"/>
                <a:gd name="T6" fmla="*/ 5552 w 21600"/>
                <a:gd name="T7" fmla="*/ 535 h 21600"/>
                <a:gd name="T8" fmla="*/ 8316 w 21600"/>
                <a:gd name="T9" fmla="*/ 535 h 21600"/>
                <a:gd name="T10" fmla="*/ 9980 w 21600"/>
                <a:gd name="T11" fmla="*/ 3693 h 21600"/>
                <a:gd name="T12" fmla="*/ 11081 w 21600"/>
                <a:gd name="T13" fmla="*/ 6852 h 21600"/>
                <a:gd name="T14" fmla="*/ 11081 w 21600"/>
                <a:gd name="T15" fmla="*/ 10010 h 21600"/>
                <a:gd name="T16" fmla="*/ 11081 w 21600"/>
                <a:gd name="T17" fmla="*/ 13168 h 21600"/>
                <a:gd name="T18" fmla="*/ 11643 w 21600"/>
                <a:gd name="T19" fmla="*/ 16327 h 21600"/>
                <a:gd name="T20" fmla="*/ 12744 w 21600"/>
                <a:gd name="T21" fmla="*/ 19512 h 21600"/>
                <a:gd name="T22" fmla="*/ 15508 w 21600"/>
                <a:gd name="T23" fmla="*/ 21385 h 21600"/>
                <a:gd name="T24" fmla="*/ 18273 w 21600"/>
                <a:gd name="T25" fmla="*/ 20770 h 21600"/>
                <a:gd name="T26" fmla="*/ 19936 w 21600"/>
                <a:gd name="T27" fmla="*/ 17611 h 21600"/>
                <a:gd name="T28" fmla="*/ 21600 w 21600"/>
                <a:gd name="T29" fmla="*/ 144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8752"/>
                  </a:moveTo>
                  <a:cubicBezTo>
                    <a:pt x="187" y="8217"/>
                    <a:pt x="655" y="6637"/>
                    <a:pt x="1124" y="5594"/>
                  </a:cubicBezTo>
                  <a:cubicBezTo>
                    <a:pt x="1593" y="4550"/>
                    <a:pt x="2061" y="3265"/>
                    <a:pt x="2787" y="2435"/>
                  </a:cubicBezTo>
                  <a:cubicBezTo>
                    <a:pt x="3514" y="1605"/>
                    <a:pt x="4638" y="856"/>
                    <a:pt x="5552" y="535"/>
                  </a:cubicBezTo>
                  <a:cubicBezTo>
                    <a:pt x="6465" y="214"/>
                    <a:pt x="7590" y="0"/>
                    <a:pt x="8316" y="535"/>
                  </a:cubicBezTo>
                  <a:cubicBezTo>
                    <a:pt x="9042" y="1070"/>
                    <a:pt x="9511" y="2649"/>
                    <a:pt x="9980" y="3693"/>
                  </a:cubicBezTo>
                  <a:cubicBezTo>
                    <a:pt x="10448" y="4737"/>
                    <a:pt x="10893" y="5808"/>
                    <a:pt x="11081" y="6852"/>
                  </a:cubicBezTo>
                  <a:cubicBezTo>
                    <a:pt x="11268" y="7895"/>
                    <a:pt x="11081" y="8966"/>
                    <a:pt x="11081" y="10010"/>
                  </a:cubicBezTo>
                  <a:cubicBezTo>
                    <a:pt x="11081" y="11054"/>
                    <a:pt x="10987" y="12124"/>
                    <a:pt x="11081" y="13168"/>
                  </a:cubicBezTo>
                  <a:cubicBezTo>
                    <a:pt x="11174" y="14212"/>
                    <a:pt x="11362" y="15283"/>
                    <a:pt x="11643" y="16327"/>
                  </a:cubicBezTo>
                  <a:cubicBezTo>
                    <a:pt x="11924" y="17371"/>
                    <a:pt x="12111" y="18682"/>
                    <a:pt x="12744" y="19512"/>
                  </a:cubicBezTo>
                  <a:cubicBezTo>
                    <a:pt x="13377" y="20342"/>
                    <a:pt x="14595" y="21171"/>
                    <a:pt x="15508" y="21385"/>
                  </a:cubicBezTo>
                  <a:cubicBezTo>
                    <a:pt x="16422" y="21600"/>
                    <a:pt x="17547" y="21385"/>
                    <a:pt x="18273" y="20770"/>
                  </a:cubicBezTo>
                  <a:cubicBezTo>
                    <a:pt x="18999" y="20154"/>
                    <a:pt x="19374" y="18655"/>
                    <a:pt x="19936" y="17611"/>
                  </a:cubicBezTo>
                  <a:cubicBezTo>
                    <a:pt x="20498" y="16568"/>
                    <a:pt x="21318" y="14988"/>
                    <a:pt x="21600" y="1445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 Box 43"/>
            <p:cNvSpPr txBox="1">
              <a:spLocks noChangeArrowheads="1"/>
            </p:cNvSpPr>
            <p:nvPr/>
          </p:nvSpPr>
          <p:spPr bwMode="auto">
            <a:xfrm>
              <a:off x="4165248" y="4725413"/>
              <a:ext cx="1399660" cy="640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并网光伏逆变器</a:t>
              </a:r>
            </a:p>
          </p:txBody>
        </p:sp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805172" y="4077504"/>
              <a:ext cx="504233" cy="215970"/>
            </a:xfrm>
            <a:prstGeom prst="rightArrow">
              <a:avLst>
                <a:gd name="adj1" fmla="val 50000"/>
                <a:gd name="adj2" fmla="val 58382"/>
              </a:avLst>
            </a:prstGeom>
            <a:solidFill>
              <a:srgbClr val="FFC000"/>
            </a:solidFill>
            <a:ln w="9525" cap="flat" cmpd="sng">
              <a:solidFill>
                <a:srgbClr val="7030A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1007757" y="3357181"/>
              <a:ext cx="1353936" cy="365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PV 方阵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5906567" y="3644929"/>
              <a:ext cx="791913" cy="937563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交流侧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latin typeface="微软雅黑" pitchFamily="34" charset="-122"/>
                  <a:ea typeface="微软雅黑" pitchFamily="34" charset="-122"/>
                </a:rPr>
                <a:t>配电及</a:t>
              </a:r>
              <a:endParaRPr lang="en-US" altLang="zh-CN" sz="180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 smtClean="0">
                  <a:latin typeface="微软雅黑" pitchFamily="34" charset="-122"/>
                  <a:ea typeface="微软雅黑" pitchFamily="34" charset="-122"/>
                </a:rPr>
                <a:t>并网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AutoShape 98"/>
            <p:cNvSpPr>
              <a:spLocks noChangeArrowheads="1"/>
            </p:cNvSpPr>
            <p:nvPr/>
          </p:nvSpPr>
          <p:spPr bwMode="auto">
            <a:xfrm>
              <a:off x="5400428" y="4077504"/>
              <a:ext cx="504233" cy="215970"/>
            </a:xfrm>
            <a:prstGeom prst="rightArrow">
              <a:avLst>
                <a:gd name="adj1" fmla="val 50000"/>
                <a:gd name="adj2" fmla="val 58382"/>
              </a:avLst>
            </a:prstGeom>
            <a:solidFill>
              <a:srgbClr val="FFC000"/>
            </a:solidFill>
            <a:ln w="9525" cap="flat" cmpd="sng">
              <a:solidFill>
                <a:srgbClr val="7030A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0" name="AutoShape 100"/>
            <p:cNvSpPr>
              <a:spLocks noChangeArrowheads="1"/>
            </p:cNvSpPr>
            <p:nvPr/>
          </p:nvSpPr>
          <p:spPr bwMode="auto">
            <a:xfrm>
              <a:off x="6769288" y="4073391"/>
              <a:ext cx="504233" cy="215970"/>
            </a:xfrm>
            <a:prstGeom prst="rightArrow">
              <a:avLst>
                <a:gd name="adj1" fmla="val 50000"/>
                <a:gd name="adj2" fmla="val 58382"/>
              </a:avLst>
            </a:prstGeom>
            <a:solidFill>
              <a:srgbClr val="FFC000"/>
            </a:solidFill>
            <a:ln w="9525" cap="flat" cmpd="sng">
              <a:solidFill>
                <a:srgbClr val="7030A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7484042" y="3677960"/>
              <a:ext cx="867484" cy="936928"/>
              <a:chOff x="220" y="52"/>
              <a:chExt cx="1366" cy="1475"/>
            </a:xfrm>
          </p:grpSpPr>
          <p:sp>
            <p:nvSpPr>
              <p:cNvPr id="42" name="Oval 29"/>
              <p:cNvSpPr>
                <a:spLocks noChangeArrowheads="1"/>
              </p:cNvSpPr>
              <p:nvPr/>
            </p:nvSpPr>
            <p:spPr bwMode="auto">
              <a:xfrm>
                <a:off x="220" y="52"/>
                <a:ext cx="1366" cy="1475"/>
              </a:xfrm>
              <a:prstGeom prst="ellipse">
                <a:avLst/>
              </a:pr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5715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4572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4572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4572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en-US" sz="1800"/>
              </a:p>
            </p:txBody>
          </p:sp>
          <p:sp>
            <p:nvSpPr>
              <p:cNvPr id="43" name="自由曲线 60"/>
              <p:cNvSpPr>
                <a:spLocks/>
              </p:cNvSpPr>
              <p:nvPr/>
            </p:nvSpPr>
            <p:spPr bwMode="auto">
              <a:xfrm>
                <a:off x="459" y="506"/>
                <a:ext cx="907" cy="567"/>
              </a:xfrm>
              <a:custGeom>
                <a:avLst/>
                <a:gdLst>
                  <a:gd name="T0" fmla="*/ 0 w 21600"/>
                  <a:gd name="T1" fmla="*/ 8752 h 21600"/>
                  <a:gd name="T2" fmla="*/ 1124 w 21600"/>
                  <a:gd name="T3" fmla="*/ 5594 h 21600"/>
                  <a:gd name="T4" fmla="*/ 2787 w 21600"/>
                  <a:gd name="T5" fmla="*/ 2435 h 21600"/>
                  <a:gd name="T6" fmla="*/ 5552 w 21600"/>
                  <a:gd name="T7" fmla="*/ 535 h 21600"/>
                  <a:gd name="T8" fmla="*/ 8316 w 21600"/>
                  <a:gd name="T9" fmla="*/ 535 h 21600"/>
                  <a:gd name="T10" fmla="*/ 9980 w 21600"/>
                  <a:gd name="T11" fmla="*/ 3693 h 21600"/>
                  <a:gd name="T12" fmla="*/ 11081 w 21600"/>
                  <a:gd name="T13" fmla="*/ 6852 h 21600"/>
                  <a:gd name="T14" fmla="*/ 11081 w 21600"/>
                  <a:gd name="T15" fmla="*/ 10010 h 21600"/>
                  <a:gd name="T16" fmla="*/ 11081 w 21600"/>
                  <a:gd name="T17" fmla="*/ 13168 h 21600"/>
                  <a:gd name="T18" fmla="*/ 11643 w 21600"/>
                  <a:gd name="T19" fmla="*/ 16327 h 21600"/>
                  <a:gd name="T20" fmla="*/ 12744 w 21600"/>
                  <a:gd name="T21" fmla="*/ 19512 h 21600"/>
                  <a:gd name="T22" fmla="*/ 15508 w 21600"/>
                  <a:gd name="T23" fmla="*/ 21385 h 21600"/>
                  <a:gd name="T24" fmla="*/ 18273 w 21600"/>
                  <a:gd name="T25" fmla="*/ 20770 h 21600"/>
                  <a:gd name="T26" fmla="*/ 19936 w 21600"/>
                  <a:gd name="T27" fmla="*/ 17611 h 21600"/>
                  <a:gd name="T28" fmla="*/ 21600 w 21600"/>
                  <a:gd name="T29" fmla="*/ 1445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0" y="8752"/>
                    </a:moveTo>
                    <a:cubicBezTo>
                      <a:pt x="187" y="8217"/>
                      <a:pt x="655" y="6637"/>
                      <a:pt x="1124" y="5594"/>
                    </a:cubicBezTo>
                    <a:cubicBezTo>
                      <a:pt x="1593" y="4550"/>
                      <a:pt x="2061" y="3265"/>
                      <a:pt x="2787" y="2435"/>
                    </a:cubicBezTo>
                    <a:cubicBezTo>
                      <a:pt x="3514" y="1605"/>
                      <a:pt x="4638" y="856"/>
                      <a:pt x="5552" y="535"/>
                    </a:cubicBezTo>
                    <a:cubicBezTo>
                      <a:pt x="6465" y="214"/>
                      <a:pt x="7590" y="0"/>
                      <a:pt x="8316" y="535"/>
                    </a:cubicBezTo>
                    <a:cubicBezTo>
                      <a:pt x="9042" y="1070"/>
                      <a:pt x="9511" y="2649"/>
                      <a:pt x="9980" y="3693"/>
                    </a:cubicBezTo>
                    <a:cubicBezTo>
                      <a:pt x="10448" y="4737"/>
                      <a:pt x="10893" y="5808"/>
                      <a:pt x="11081" y="6852"/>
                    </a:cubicBezTo>
                    <a:cubicBezTo>
                      <a:pt x="11268" y="7895"/>
                      <a:pt x="11081" y="8966"/>
                      <a:pt x="11081" y="10010"/>
                    </a:cubicBezTo>
                    <a:cubicBezTo>
                      <a:pt x="11081" y="11054"/>
                      <a:pt x="10987" y="12124"/>
                      <a:pt x="11081" y="13168"/>
                    </a:cubicBezTo>
                    <a:cubicBezTo>
                      <a:pt x="11174" y="14212"/>
                      <a:pt x="11362" y="15283"/>
                      <a:pt x="11643" y="16327"/>
                    </a:cubicBezTo>
                    <a:cubicBezTo>
                      <a:pt x="11924" y="17371"/>
                      <a:pt x="12111" y="18682"/>
                      <a:pt x="12744" y="19512"/>
                    </a:cubicBezTo>
                    <a:cubicBezTo>
                      <a:pt x="13377" y="20342"/>
                      <a:pt x="14595" y="21171"/>
                      <a:pt x="15508" y="21385"/>
                    </a:cubicBezTo>
                    <a:cubicBezTo>
                      <a:pt x="16422" y="21600"/>
                      <a:pt x="17547" y="21385"/>
                      <a:pt x="18273" y="20770"/>
                    </a:cubicBezTo>
                    <a:cubicBezTo>
                      <a:pt x="18999" y="20154"/>
                      <a:pt x="19374" y="18655"/>
                      <a:pt x="19936" y="17611"/>
                    </a:cubicBezTo>
                    <a:cubicBezTo>
                      <a:pt x="20498" y="16568"/>
                      <a:pt x="21318" y="14988"/>
                      <a:pt x="21600" y="14453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4968591" y="2420888"/>
              <a:ext cx="1298686" cy="43194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B0F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数据采集</a:t>
              </a:r>
            </a:p>
          </p:txBody>
        </p:sp>
        <p:sp>
          <p:nvSpPr>
            <p:cNvPr id="33" name="AutoShape 106"/>
            <p:cNvSpPr>
              <a:spLocks noChangeArrowheads="1"/>
            </p:cNvSpPr>
            <p:nvPr/>
          </p:nvSpPr>
          <p:spPr bwMode="auto">
            <a:xfrm>
              <a:off x="6335229" y="2559684"/>
              <a:ext cx="577899" cy="215970"/>
            </a:xfrm>
            <a:prstGeom prst="rightArrow">
              <a:avLst>
                <a:gd name="adj1" fmla="val 50000"/>
                <a:gd name="adj2" fmla="val 66912"/>
              </a:avLst>
            </a:prstGeom>
            <a:solidFill>
              <a:srgbClr val="00B0F0"/>
            </a:solidFill>
            <a:ln w="9525" cap="flat" cmpd="sng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6913128" y="2420888"/>
              <a:ext cx="1298686" cy="43194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B0F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/>
                <a:t>PC</a:t>
              </a: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2879898" y="3644929"/>
              <a:ext cx="791913" cy="864514"/>
            </a:xfrm>
            <a:prstGeom prst="rect">
              <a:avLst/>
            </a:prstGeom>
            <a:solidFill>
              <a:srgbClr val="92D050"/>
            </a:solidFill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直流侧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配电</a:t>
              </a:r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2808136" y="2420888"/>
              <a:ext cx="1658762" cy="43194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环境监测系统</a:t>
              </a:r>
            </a:p>
          </p:txBody>
        </p:sp>
        <p:sp>
          <p:nvSpPr>
            <p:cNvPr id="37" name="AutoShape 106"/>
            <p:cNvSpPr>
              <a:spLocks noChangeArrowheads="1"/>
            </p:cNvSpPr>
            <p:nvPr/>
          </p:nvSpPr>
          <p:spPr bwMode="auto">
            <a:xfrm>
              <a:off x="4536754" y="2564444"/>
              <a:ext cx="432472" cy="215970"/>
            </a:xfrm>
            <a:prstGeom prst="rightArrow">
              <a:avLst>
                <a:gd name="adj1" fmla="val 50000"/>
                <a:gd name="adj2" fmla="val 50074"/>
              </a:avLst>
            </a:prstGeom>
            <a:solidFill>
              <a:srgbClr val="00B0F0"/>
            </a:solidFill>
            <a:ln w="9525" cap="flat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3672445" y="3933312"/>
              <a:ext cx="431837" cy="635"/>
            </a:xfrm>
            <a:prstGeom prst="line">
              <a:avLst/>
            </a:prstGeom>
            <a:noFill/>
            <a:ln w="38100" cap="flat" cmpd="sng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4104918" y="3285402"/>
              <a:ext cx="1584461" cy="0"/>
            </a:xfrm>
            <a:prstGeom prst="line">
              <a:avLst/>
            </a:prstGeom>
            <a:noFill/>
            <a:ln w="38100" cap="flat" cmpd="sng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4104282" y="3284767"/>
              <a:ext cx="635" cy="648545"/>
            </a:xfrm>
            <a:prstGeom prst="line">
              <a:avLst/>
            </a:prstGeom>
            <a:noFill/>
            <a:ln w="38100" cap="flat" cmpd="sng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1044551" y="4810802"/>
              <a:ext cx="90675" cy="95010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3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574" y="2084832"/>
            <a:ext cx="5241567" cy="3046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68614" name="矩形 3"/>
          <p:cNvSpPr>
            <a:spLocks noChangeArrowheads="1"/>
          </p:cNvSpPr>
          <p:nvPr/>
        </p:nvSpPr>
        <p:spPr bwMode="auto">
          <a:xfrm>
            <a:off x="1352125" y="2084832"/>
            <a:ext cx="36433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如果机器装在室外，最好在上部加装一块盖板，一方面可以防止夏天的时候阳光直射，导致机器内部温度过高导致的高温降载，可以提高发电效率；另一方面可以提高逆变器的使用寿命。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  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dirty="0" smtClean="0"/>
              <a:t>逆变器安装特别提醒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1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选择合适的监控方式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92" y="1646926"/>
            <a:ext cx="6892224" cy="50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关于</a:t>
            </a:r>
            <a:r>
              <a:rPr lang="zh-CN" altLang="en-US" sz="4000" dirty="0" smtClean="0"/>
              <a:t>并网特性的</a:t>
            </a:r>
            <a:r>
              <a:rPr lang="zh-CN" altLang="en-US" sz="4000" dirty="0" smtClean="0"/>
              <a:t>解释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srgbClr val="00B0F0"/>
                </a:solidFill>
              </a:rPr>
              <a:t>两个基本概念</a:t>
            </a:r>
            <a:endParaRPr lang="en-US" altLang="zh-CN" sz="2000" b="1" dirty="0" smtClean="0">
              <a:solidFill>
                <a:srgbClr val="00B0F0"/>
              </a:solidFill>
            </a:endParaRPr>
          </a:p>
          <a:p>
            <a:r>
              <a:rPr lang="zh-CN" altLang="en-US" dirty="0" smtClean="0"/>
              <a:t>固德威太阳能学院 王五雷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00B0F0"/>
                </a:solidFill>
              </a:rPr>
              <a:t>2016</a:t>
            </a:r>
            <a:r>
              <a:rPr lang="zh-CN" altLang="en-US" b="1" dirty="0" smtClean="0">
                <a:solidFill>
                  <a:srgbClr val="00B0F0"/>
                </a:solidFill>
              </a:rPr>
              <a:t>年</a:t>
            </a:r>
            <a:r>
              <a:rPr lang="en-US" altLang="zh-CN" b="1" dirty="0" smtClean="0">
                <a:solidFill>
                  <a:srgbClr val="00B0F0"/>
                </a:solidFill>
              </a:rPr>
              <a:t>9</a:t>
            </a:r>
            <a:r>
              <a:rPr lang="zh-CN" altLang="en-US" b="1" dirty="0" smtClean="0">
                <a:solidFill>
                  <a:srgbClr val="00B0F0"/>
                </a:solidFill>
              </a:rPr>
              <a:t>月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固德威太阳能学院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7" name="Picture 2" descr="E:\太阳能学院\微信公众号\二维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8860" y="3026711"/>
            <a:ext cx="1583140" cy="1584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0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两个基本概念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33" y="2444205"/>
            <a:ext cx="2333625" cy="3667125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2607" r="15143" b="10474"/>
          <a:stretch/>
        </p:blipFill>
        <p:spPr>
          <a:xfrm>
            <a:off x="7086600" y="2444205"/>
            <a:ext cx="1965960" cy="33522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0121" y="4785932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电压源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67644" y="4785932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电流源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121" y="2688609"/>
            <a:ext cx="180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电压源自身电压是确定的，而流过它的电流是任意的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938588" y="2688609"/>
            <a:ext cx="180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电流源自身电流是确定的，而它两端的电压是任意的</a:t>
            </a:r>
          </a:p>
        </p:txBody>
      </p:sp>
    </p:spTree>
    <p:extLst>
      <p:ext uri="{BB962C8B-B14F-4D97-AF65-F5344CB8AC3E}">
        <p14:creationId xmlns:p14="http://schemas.microsoft.com/office/powerpoint/2010/main" val="419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</a:t>
            </a:r>
            <a:r>
              <a:rPr lang="zh-CN" altLang="en-US" dirty="0" smtClean="0"/>
              <a:t>伏系统 和 电网 的源特性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61360" y="2774539"/>
            <a:ext cx="364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一般我们在任何地方测量电网单相电压都是</a:t>
            </a:r>
            <a:r>
              <a:rPr lang="en-US" altLang="zh-CN" dirty="0" smtClean="0"/>
              <a:t>220V</a:t>
            </a:r>
            <a:r>
              <a:rPr lang="zh-CN" altLang="en-US" dirty="0" smtClean="0"/>
              <a:t>。而流过它的电流只跟负载大小有关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161361" y="5202071"/>
            <a:ext cx="364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在安规要求范围内跟随电网电压输出恒定的电流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6380" y="4588402"/>
            <a:ext cx="364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它的输出电压固定，输出电流同样也只跟负载大小有关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5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关注</a:t>
            </a:r>
            <a:r>
              <a:rPr lang="zh-CN" altLang="en-US" dirty="0" smtClean="0"/>
              <a:t>物理</a:t>
            </a:r>
            <a:r>
              <a:rPr lang="zh-CN" altLang="en-US" dirty="0" smtClean="0"/>
              <a:t>连接</a:t>
            </a:r>
            <a:r>
              <a:rPr lang="zh-CN" altLang="en-US" dirty="0" smtClean="0"/>
              <a:t>上的</a:t>
            </a:r>
            <a:r>
              <a:rPr lang="zh-CN" altLang="en-US" dirty="0" smtClean="0"/>
              <a:t>电阻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33" y="2444205"/>
            <a:ext cx="2333625" cy="3667125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2607" r="15143" b="10474"/>
          <a:stretch/>
        </p:blipFill>
        <p:spPr>
          <a:xfrm>
            <a:off x="7086600" y="2444204"/>
            <a:ext cx="1965960" cy="347892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3807725" y="2838734"/>
            <a:ext cx="4189863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07725" y="5406788"/>
            <a:ext cx="4189863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801095" y="2866030"/>
            <a:ext cx="0" cy="256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59522" y="3780430"/>
            <a:ext cx="286603" cy="53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847463" y="3070746"/>
            <a:ext cx="245659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730308" y="2783142"/>
            <a:ext cx="141573" cy="1205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730307" y="5340824"/>
            <a:ext cx="141573" cy="1205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5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并网特性的解释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并网光伏系统是</a:t>
            </a:r>
            <a:r>
              <a:rPr lang="zh-CN" altLang="en-US" sz="2800" b="1" dirty="0" smtClean="0">
                <a:solidFill>
                  <a:srgbClr val="00B0F0"/>
                </a:solidFill>
              </a:rPr>
              <a:t>电流源</a:t>
            </a:r>
            <a:r>
              <a:rPr lang="en-US" altLang="zh-CN" dirty="0" smtClean="0"/>
              <a:t>VS</a:t>
            </a:r>
            <a:r>
              <a:rPr lang="zh-CN" altLang="en-US" sz="2800" b="1" dirty="0">
                <a:solidFill>
                  <a:srgbClr val="00B0F0"/>
                </a:solidFill>
              </a:rPr>
              <a:t>电压源</a:t>
            </a:r>
            <a:r>
              <a:rPr lang="zh-CN" altLang="en-US" dirty="0" smtClean="0"/>
              <a:t>电网，并联后如何工作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首先</a:t>
            </a:r>
            <a:r>
              <a:rPr lang="zh-CN" altLang="en-US" dirty="0" smtClean="0"/>
              <a:t>，我们在考虑电流源的特性的时候，因为它是电流源，那么可以分析电流是什么样的特性。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所谓电流如水流，水在流动过程中，总是先填满离他最近的地方，再流向远方。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那么电流也是先流向阻抗最低的地方，也就是离它最近的负载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192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提出一些问题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为什么负载优先使用光伏</a:t>
            </a:r>
            <a:r>
              <a:rPr lang="zh-CN" altLang="en-US" dirty="0" smtClean="0"/>
              <a:t>发电；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并网系统和离网系统不能直接并联到</a:t>
            </a:r>
            <a:r>
              <a:rPr lang="zh-CN" altLang="en-US" dirty="0" smtClean="0"/>
              <a:t>一起；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为何</a:t>
            </a:r>
            <a:r>
              <a:rPr lang="zh-CN" altLang="en-US" dirty="0" smtClean="0"/>
              <a:t>光伏系统装机容量是</a:t>
            </a:r>
            <a:r>
              <a:rPr lang="zh-CN" altLang="en-US" dirty="0" smtClean="0"/>
              <a:t>有限的；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为何分布式光伏应用提倡自发自用余电上网的消纳</a:t>
            </a:r>
            <a:r>
              <a:rPr lang="zh-CN" altLang="en-US" dirty="0" smtClean="0"/>
              <a:t>模式</a:t>
            </a:r>
            <a:r>
              <a:rPr lang="zh-CN" altLang="en-US" dirty="0"/>
              <a:t>；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为什么</a:t>
            </a:r>
            <a:r>
              <a:rPr lang="zh-CN" altLang="en-US" dirty="0"/>
              <a:t>电网消纳能力是</a:t>
            </a:r>
            <a:r>
              <a:rPr lang="zh-CN" altLang="en-US" dirty="0" smtClean="0"/>
              <a:t>有限的；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为什么全额</a:t>
            </a:r>
            <a:r>
              <a:rPr lang="zh-CN" altLang="en-US" dirty="0" smtClean="0"/>
              <a:t>上网的项目更难申请。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163-E7C8-4603-A7C0-DF0A03AF66DD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6" name="Picture 2" descr="E:\太阳能学院\微信公众号\二维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228" y="0"/>
            <a:ext cx="5959522" cy="596604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924175" y="5547374"/>
            <a:ext cx="987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固德威太阳能学院感谢您的关注</a:t>
            </a:r>
            <a:endParaRPr lang="zh-CN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如何选择一款合适的逆变器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2812576" cy="1463040"/>
          </a:xfrm>
        </p:spPr>
        <p:txBody>
          <a:bodyPr/>
          <a:lstStyle/>
          <a:p>
            <a:r>
              <a:rPr lang="zh-CN" altLang="en-US" sz="3400" b="1" dirty="0" smtClean="0">
                <a:solidFill>
                  <a:srgbClr val="00B0F0"/>
                </a:solidFill>
              </a:rPr>
              <a:t>家用光伏系统</a:t>
            </a:r>
            <a:endParaRPr lang="en-US" altLang="zh-CN" sz="3400" b="1" dirty="0" smtClean="0">
              <a:solidFill>
                <a:srgbClr val="00B0F0"/>
              </a:solidFill>
            </a:endParaRPr>
          </a:p>
          <a:p>
            <a:pPr algn="r"/>
            <a:r>
              <a:rPr lang="en-US" altLang="zh-CN" b="1" dirty="0" smtClean="0">
                <a:solidFill>
                  <a:srgbClr val="00B0F0"/>
                </a:solidFill>
              </a:rPr>
              <a:t>2016</a:t>
            </a:r>
            <a:r>
              <a:rPr lang="zh-CN" altLang="en-US" b="1" dirty="0" smtClean="0">
                <a:solidFill>
                  <a:srgbClr val="00B0F0"/>
                </a:solidFill>
              </a:rPr>
              <a:t>年</a:t>
            </a:r>
            <a:r>
              <a:rPr lang="en-US" altLang="zh-CN" b="1" dirty="0" smtClean="0">
                <a:solidFill>
                  <a:srgbClr val="00B0F0"/>
                </a:solidFill>
              </a:rPr>
              <a:t>9</a:t>
            </a:r>
            <a:r>
              <a:rPr lang="zh-CN" altLang="en-US" b="1" dirty="0" smtClean="0">
                <a:solidFill>
                  <a:srgbClr val="00B0F0"/>
                </a:solidFill>
              </a:rPr>
              <a:t>月</a:t>
            </a:r>
            <a:r>
              <a:rPr lang="en-US" altLang="zh-CN" b="1" dirty="0" smtClean="0">
                <a:solidFill>
                  <a:srgbClr val="00B0F0"/>
                </a:solidFill>
              </a:rPr>
              <a:t>27-28</a:t>
            </a:r>
            <a:r>
              <a:rPr lang="zh-CN" altLang="en-US" b="1" dirty="0" smtClean="0">
                <a:solidFill>
                  <a:srgbClr val="00B0F0"/>
                </a:solidFill>
              </a:rPr>
              <a:t>日</a:t>
            </a:r>
            <a:endParaRPr lang="en-US" altLang="zh-CN" b="1" dirty="0" smtClean="0">
              <a:solidFill>
                <a:srgbClr val="00B0F0"/>
              </a:solidFill>
            </a:endParaRPr>
          </a:p>
          <a:p>
            <a:pPr algn="r"/>
            <a:r>
              <a:rPr lang="zh-CN" altLang="en-US" dirty="0"/>
              <a:t>固德威太阳能学院 王五</a:t>
            </a:r>
            <a:r>
              <a:rPr lang="zh-CN" altLang="en-US" dirty="0" smtClean="0"/>
              <a:t>雷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固德威太阳能学院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7" name="Picture 2" descr="E:\太阳能学院\微信公众号\二维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8860" y="3026711"/>
            <a:ext cx="1583140" cy="1584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5400" b="1" dirty="0" smtClean="0">
                <a:solidFill>
                  <a:srgbClr val="00B0F0"/>
                </a:solidFill>
              </a:rPr>
              <a:t>PV SYSTEM</a:t>
            </a:r>
            <a:endParaRPr lang="zh-CN" alt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58B-1CE6-4409-AC3E-E7F594FC93BE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固德威太阳能学院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b="6633"/>
          <a:stretch/>
        </p:blipFill>
        <p:spPr>
          <a:xfrm>
            <a:off x="-14232" y="0"/>
            <a:ext cx="12206232" cy="402608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4129" y="4348027"/>
            <a:ext cx="6468492" cy="20297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、各国安规都不同</a:t>
            </a:r>
            <a:endParaRPr lang="en-US" altLang="zh-CN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、系统部件的合理选用</a:t>
            </a:r>
            <a:endParaRPr lang="en-US" altLang="zh-CN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、各个地区并网条件复杂，施工条件多变，复杂的运维管理工作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、应用场景区别很大</a:t>
            </a: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并网，离并网一体，纯离网，混合系统</a:t>
            </a:r>
            <a:endParaRPr lang="en-US" altLang="zh-CN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、需求的日益变化：电网的消纳能力挑战、调峰需求、能源互联的需求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、区域化的投资收益模式</a:t>
            </a:r>
            <a:endParaRPr lang="en-US" altLang="zh-CN" sz="1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、政策的变化</a:t>
            </a:r>
          </a:p>
        </p:txBody>
      </p:sp>
    </p:spTree>
    <p:extLst>
      <p:ext uri="{BB962C8B-B14F-4D97-AF65-F5344CB8AC3E}">
        <p14:creationId xmlns:p14="http://schemas.microsoft.com/office/powerpoint/2010/main" val="18719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逆变器是系统的关键先生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5400" b="1" dirty="0" smtClean="0">
                <a:solidFill>
                  <a:srgbClr val="00B0F0"/>
                </a:solidFill>
              </a:rPr>
              <a:t>Key-Person</a:t>
            </a:r>
            <a:endParaRPr lang="zh-CN" altLang="en-US" sz="5400" b="1" dirty="0">
              <a:solidFill>
                <a:srgbClr val="00B0F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58B-1CE6-4409-AC3E-E7F594FC93BE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" name="Picture 2" descr="C:\Users\chen.liang\Desktop\太阳能学院PPT\003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b="6953"/>
          <a:stretch/>
        </p:blipFill>
        <p:spPr bwMode="auto">
          <a:xfrm>
            <a:off x="1024129" y="374840"/>
            <a:ext cx="9720072" cy="40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631644"/>
              </p:ext>
            </p:extLst>
          </p:nvPr>
        </p:nvGraphicFramePr>
        <p:xfrm>
          <a:off x="1721775" y="2266405"/>
          <a:ext cx="690361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8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7" y="3136901"/>
            <a:ext cx="1214967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282700"/>
            <a:ext cx="3035300" cy="16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2" y="3134784"/>
            <a:ext cx="1517649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1" y="2891367"/>
            <a:ext cx="3539067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7" y="1282701"/>
            <a:ext cx="3556000" cy="152823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1">
                <a:alpha val="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剪去单角的矩形 29"/>
          <p:cNvSpPr/>
          <p:nvPr/>
        </p:nvSpPr>
        <p:spPr>
          <a:xfrm flipV="1">
            <a:off x="412751" y="4360334"/>
            <a:ext cx="2995083" cy="893233"/>
          </a:xfrm>
          <a:prstGeom prst="snip1Rect">
            <a:avLst>
              <a:gd name="adj" fmla="val 1150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2400" dirty="0">
              <a:solidFill>
                <a:schemeClr val="bg1"/>
              </a:solidFill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7899" name="TextBox 30"/>
          <p:cNvSpPr txBox="1">
            <a:spLocks noChangeArrowheads="1"/>
          </p:cNvSpPr>
          <p:nvPr/>
        </p:nvSpPr>
        <p:spPr bwMode="auto">
          <a:xfrm>
            <a:off x="412751" y="4392085"/>
            <a:ext cx="29781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微逆</a:t>
            </a:r>
            <a:r>
              <a:rPr lang="en-US" altLang="zh-CN" sz="2400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&amp;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功率优化器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7901" name="TextBox 33"/>
          <p:cNvSpPr txBox="1">
            <a:spLocks noChangeArrowheads="1"/>
          </p:cNvSpPr>
          <p:nvPr/>
        </p:nvSpPr>
        <p:spPr bwMode="auto">
          <a:xfrm>
            <a:off x="8104717" y="4360334"/>
            <a:ext cx="355600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集中式逆变器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集散式逆变器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6" name="剪去单角的矩形 35"/>
          <p:cNvSpPr/>
          <p:nvPr/>
        </p:nvSpPr>
        <p:spPr>
          <a:xfrm flipV="1">
            <a:off x="3886201" y="4538134"/>
            <a:ext cx="3841751" cy="522817"/>
          </a:xfrm>
          <a:prstGeom prst="snip1Rect">
            <a:avLst>
              <a:gd name="adj" fmla="val 1150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2400" dirty="0">
              <a:solidFill>
                <a:schemeClr val="bg1"/>
              </a:solidFill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7903" name="TextBox 36"/>
          <p:cNvSpPr txBox="1">
            <a:spLocks noChangeArrowheads="1"/>
          </p:cNvSpPr>
          <p:nvPr/>
        </p:nvSpPr>
        <p:spPr bwMode="auto">
          <a:xfrm>
            <a:off x="4622801" y="4567767"/>
            <a:ext cx="220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组串式逆变器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412751" y="5541433"/>
            <a:ext cx="2995083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407833" y="5348818"/>
            <a:ext cx="0" cy="6731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113184" y="5348818"/>
            <a:ext cx="0" cy="6731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8096252" y="5541433"/>
            <a:ext cx="3585633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390901" y="5541433"/>
            <a:ext cx="4730751" cy="0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54"/>
          <p:cNvSpPr txBox="1">
            <a:spLocks noChangeArrowheads="1"/>
          </p:cNvSpPr>
          <p:nvPr/>
        </p:nvSpPr>
        <p:spPr bwMode="auto">
          <a:xfrm>
            <a:off x="412751" y="5545667"/>
            <a:ext cx="2880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B0F0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          250W~500W</a:t>
            </a:r>
          </a:p>
        </p:txBody>
      </p:sp>
      <p:sp>
        <p:nvSpPr>
          <p:cNvPr id="37910" name="TextBox 56"/>
          <p:cNvSpPr txBox="1">
            <a:spLocks noChangeArrowheads="1"/>
          </p:cNvSpPr>
          <p:nvPr/>
        </p:nvSpPr>
        <p:spPr bwMode="auto">
          <a:xfrm>
            <a:off x="8443384" y="5554134"/>
            <a:ext cx="3217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B0F0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  500kVA~2500kVA</a:t>
            </a:r>
          </a:p>
        </p:txBody>
      </p:sp>
      <p:sp>
        <p:nvSpPr>
          <p:cNvPr id="37911" name="TextBox 57"/>
          <p:cNvSpPr txBox="1">
            <a:spLocks noChangeArrowheads="1"/>
          </p:cNvSpPr>
          <p:nvPr/>
        </p:nvSpPr>
        <p:spPr bwMode="auto">
          <a:xfrm>
            <a:off x="3854451" y="5541434"/>
            <a:ext cx="3850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B0F0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           1000W~100kVA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55649" y="461835"/>
            <a:ext cx="6309784" cy="499533"/>
            <a:chOff x="0" y="0"/>
            <a:chExt cx="6309784" cy="499533"/>
          </a:xfrm>
        </p:grpSpPr>
        <p:sp>
          <p:nvSpPr>
            <p:cNvPr id="25" name="五边形 24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tx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光伏逆变器分类及特点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5611"/>
          <a:stretch/>
        </p:blipFill>
        <p:spPr>
          <a:xfrm>
            <a:off x="3886201" y="1266899"/>
            <a:ext cx="3816310" cy="30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3" y="1687384"/>
            <a:ext cx="4688416" cy="18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剪去单角的矩形 7"/>
          <p:cNvSpPr/>
          <p:nvPr/>
        </p:nvSpPr>
        <p:spPr>
          <a:xfrm flipV="1">
            <a:off x="755649" y="3139416"/>
            <a:ext cx="1919816" cy="533400"/>
          </a:xfrm>
          <a:prstGeom prst="snip1Rect">
            <a:avLst>
              <a:gd name="adj" fmla="val 1150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2400" dirty="0">
              <a:solidFill>
                <a:schemeClr val="bg1"/>
              </a:solidFill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8932" y="3126717"/>
            <a:ext cx="1896533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直流电压＜</a:t>
            </a:r>
            <a:r>
              <a:rPr lang="en-US" altLang="zh-CN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60V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3" dirty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DC Electrical &lt;60V</a:t>
            </a:r>
            <a:r>
              <a:rPr lang="zh-CN" altLang="en-US" sz="1333" dirty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剪去单角的矩形 9"/>
          <p:cNvSpPr/>
          <p:nvPr/>
        </p:nvSpPr>
        <p:spPr>
          <a:xfrm flipV="1">
            <a:off x="3022599" y="3139416"/>
            <a:ext cx="1746251" cy="533400"/>
          </a:xfrm>
          <a:prstGeom prst="snip1Rect">
            <a:avLst>
              <a:gd name="adj" fmla="val 1150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2400" dirty="0">
              <a:solidFill>
                <a:schemeClr val="bg1"/>
              </a:solidFill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060699" y="3139416"/>
            <a:ext cx="1708151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微逆；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交流输出电压</a:t>
            </a:r>
            <a:r>
              <a:rPr lang="en-US" altLang="zh-CN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230Vac</a:t>
            </a:r>
            <a:r>
              <a:rPr lang="zh-CN" altLang="en-US" sz="1333" dirty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17" y="1687384"/>
            <a:ext cx="5183716" cy="18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5670550" y="3126717"/>
            <a:ext cx="2190749" cy="5025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直流电压</a:t>
            </a:r>
            <a:r>
              <a:rPr lang="en-US" altLang="zh-CN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600-1000V</a:t>
            </a: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en-US" altLang="zh-CN" sz="1333" dirty="0" smtClean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剪去单角的矩形 14"/>
          <p:cNvSpPr/>
          <p:nvPr/>
        </p:nvSpPr>
        <p:spPr>
          <a:xfrm flipV="1">
            <a:off x="8659283" y="3126716"/>
            <a:ext cx="1957916" cy="533400"/>
          </a:xfrm>
          <a:prstGeom prst="snip1Rect">
            <a:avLst>
              <a:gd name="adj" fmla="val 1150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2400" dirty="0">
              <a:solidFill>
                <a:schemeClr val="bg1"/>
              </a:solidFill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8602132" y="3126716"/>
            <a:ext cx="2235200" cy="5025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组串式逆变器；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33" dirty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AC Electrical 230/400Vac</a:t>
            </a:r>
            <a:r>
              <a:rPr lang="zh-CN" altLang="en-US" sz="1333" dirty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0"/>
          <a:stretch/>
        </p:blipFill>
        <p:spPr bwMode="auto">
          <a:xfrm>
            <a:off x="1024129" y="3771956"/>
            <a:ext cx="8219016" cy="23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1024129" y="5845613"/>
            <a:ext cx="2539242" cy="2974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配组件优化器的组串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7463745" y="5594326"/>
            <a:ext cx="2779184" cy="5025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组串式逆变器；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交流输出电压</a:t>
            </a:r>
            <a:r>
              <a:rPr lang="en-US" altLang="zh-CN" sz="1333" dirty="0" smtClean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230/400Vac</a:t>
            </a:r>
            <a:r>
              <a:rPr lang="zh-CN" altLang="en-US" sz="1333" dirty="0">
                <a:solidFill>
                  <a:schemeClr val="bg1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en-US" altLang="zh-CN" sz="1333" dirty="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55649" y="461835"/>
            <a:ext cx="6309784" cy="499533"/>
            <a:chOff x="0" y="0"/>
            <a:chExt cx="6309784" cy="499533"/>
          </a:xfrm>
        </p:grpSpPr>
        <p:sp>
          <p:nvSpPr>
            <p:cNvPr id="22" name="五边形 21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tx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光伏逆变器分类及特点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21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Picture 4" descr="Clip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4129" y="1651379"/>
            <a:ext cx="9941826" cy="50936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grpSp>
        <p:nvGrpSpPr>
          <p:cNvPr id="8" name="组合 7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9" name="五边形 8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tx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光伏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逆变器拓扑结构</a:t>
              </a:r>
              <a:r>
                <a:rPr lang="en-US" altLang="zh-CN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单相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46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ECDD-DE98-4543-B333-A4C493A3A211}" type="datetime1">
              <a:rPr lang="zh-CN" altLang="en-US" smtClean="0"/>
              <a:t>2016/9/26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固德威太阳能学院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A527C-728B-4112-B89E-9157FF0D7657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2281995"/>
            <a:ext cx="9704110" cy="29041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grpSp>
        <p:nvGrpSpPr>
          <p:cNvPr id="8" name="组合 7"/>
          <p:cNvGrpSpPr/>
          <p:nvPr/>
        </p:nvGrpSpPr>
        <p:grpSpPr>
          <a:xfrm>
            <a:off x="769296" y="666551"/>
            <a:ext cx="6309784" cy="499533"/>
            <a:chOff x="0" y="0"/>
            <a:chExt cx="6309784" cy="499533"/>
          </a:xfrm>
        </p:grpSpPr>
        <p:sp>
          <p:nvSpPr>
            <p:cNvPr id="9" name="五边形 8"/>
            <p:cNvSpPr/>
            <p:nvPr/>
          </p:nvSpPr>
          <p:spPr>
            <a:xfrm>
              <a:off x="0" y="0"/>
              <a:ext cx="1051984" cy="499533"/>
            </a:xfrm>
            <a:prstGeom prst="homePlate">
              <a:avLst/>
            </a:prstGeom>
            <a:solidFill>
              <a:schemeClr val="tx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855133" y="0"/>
              <a:ext cx="5454651" cy="499533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0750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67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光伏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逆变器拓扑结构</a:t>
              </a:r>
              <a:r>
                <a:rPr lang="en-US" altLang="zh-CN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</a:t>
              </a:r>
              <a:r>
                <a:rPr lang="zh-CN" altLang="en-US" sz="2667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三相</a:t>
              </a:r>
              <a:endParaRPr lang="zh-CN" altLang="en-US" sz="266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577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1601</TotalTime>
  <Words>1219</Words>
  <Application>Microsoft Office PowerPoint</Application>
  <PresentationFormat>宽屏</PresentationFormat>
  <Paragraphs>283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 Unicode MS</vt:lpstr>
      <vt:lpstr>华文仿宋</vt:lpstr>
      <vt:lpstr>宋体</vt:lpstr>
      <vt:lpstr>微软雅黑</vt:lpstr>
      <vt:lpstr>Arial</vt:lpstr>
      <vt:lpstr>Calibri</vt:lpstr>
      <vt:lpstr>Tw Cen MT</vt:lpstr>
      <vt:lpstr>Tw Cen MT Condensed</vt:lpstr>
      <vt:lpstr>Wingdings 3</vt:lpstr>
      <vt:lpstr>积分</vt:lpstr>
      <vt:lpstr>如何选择一款合适的逆变器</vt:lpstr>
      <vt:lpstr>光伏系统示意图</vt:lpstr>
      <vt:lpstr>PowerPoint 演示文稿</vt:lpstr>
      <vt:lpstr>逆变器是系统的关键先生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逆变器选型&amp;系统设计要点</vt:lpstr>
      <vt:lpstr>系统常见问题介绍</vt:lpstr>
      <vt:lpstr>逆变器安装特别提醒</vt:lpstr>
      <vt:lpstr>选择合适的监控方式</vt:lpstr>
      <vt:lpstr>关于并网特性的解释</vt:lpstr>
      <vt:lpstr>两个基本概念</vt:lpstr>
      <vt:lpstr>光伏系统 和 电网 的源特性</vt:lpstr>
      <vt:lpstr>关注物理连接上的电阻</vt:lpstr>
      <vt:lpstr>并网特性的解释</vt:lpstr>
      <vt:lpstr>提出一些问题</vt:lpstr>
      <vt:lpstr>PowerPoint 演示文稿</vt:lpstr>
      <vt:lpstr>如何选择一款合适的逆变器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王五雷</dc:creator>
  <cp:lastModifiedBy>王五雷</cp:lastModifiedBy>
  <cp:revision>108</cp:revision>
  <dcterms:created xsi:type="dcterms:W3CDTF">2016-02-03T07:22:18Z</dcterms:created>
  <dcterms:modified xsi:type="dcterms:W3CDTF">2016-09-26T14:24:29Z</dcterms:modified>
</cp:coreProperties>
</file>