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69" r:id="rId2"/>
    <p:sldId id="406" r:id="rId3"/>
    <p:sldId id="385" r:id="rId4"/>
    <p:sldId id="405" r:id="rId5"/>
    <p:sldId id="376" r:id="rId6"/>
    <p:sldId id="387" r:id="rId7"/>
    <p:sldId id="407" r:id="rId8"/>
    <p:sldId id="408" r:id="rId9"/>
    <p:sldId id="390" r:id="rId10"/>
    <p:sldId id="391" r:id="rId11"/>
    <p:sldId id="392" r:id="rId12"/>
    <p:sldId id="393" r:id="rId13"/>
    <p:sldId id="394" r:id="rId14"/>
    <p:sldId id="395" r:id="rId15"/>
    <p:sldId id="396" r:id="rId16"/>
    <p:sldId id="397" r:id="rId17"/>
    <p:sldId id="398" r:id="rId18"/>
    <p:sldId id="399" r:id="rId19"/>
    <p:sldId id="409" r:id="rId20"/>
    <p:sldId id="402" r:id="rId21"/>
    <p:sldId id="410" r:id="rId22"/>
    <p:sldId id="400" r:id="rId23"/>
    <p:sldId id="401" r:id="rId24"/>
    <p:sldId id="411" r:id="rId25"/>
    <p:sldId id="404" r:id="rId26"/>
    <p:sldId id="357" r:id="rId27"/>
  </p:sldIdLst>
  <p:sldSz cx="1152207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21CBA8"/>
    <a:srgbClr val="952B3A"/>
    <a:srgbClr val="3333F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82" autoAdjust="0"/>
    <p:restoredTop sz="94404" autoAdjust="0"/>
  </p:normalViewPr>
  <p:slideViewPr>
    <p:cSldViewPr>
      <p:cViewPr>
        <p:scale>
          <a:sx n="66" d="100"/>
          <a:sy n="66" d="100"/>
        </p:scale>
        <p:origin x="-888" y="-210"/>
      </p:cViewPr>
      <p:guideLst>
        <p:guide orient="horz" pos="2160"/>
        <p:guide pos="36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465460591980097E-2"/>
          <c:y val="2.9069294981561598E-2"/>
          <c:w val="0.90195325824375605"/>
          <c:h val="0.697937707403407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wafer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c:spPr>
          <c:invertIfNegative val="0"/>
          <c:dLbls>
            <c:dLbl>
              <c:idx val="1"/>
              <c:layout>
                <c:manualLayout>
                  <c:x val="-1.1975139986557699E-2"/>
                  <c:y val="6.29890017235174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9160223978492302E-2"/>
                  <c:y val="6.29890017235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400</c:v>
                </c:pt>
                <c:pt idx="1">
                  <c:v>1000</c:v>
                </c:pt>
                <c:pt idx="2">
                  <c:v>1200</c:v>
                </c:pt>
                <c:pt idx="3">
                  <c:v>2000</c:v>
                </c:pt>
                <c:pt idx="4">
                  <c:v>2500</c:v>
                </c:pt>
                <c:pt idx="5">
                  <c:v>3000</c:v>
                </c:pt>
                <c:pt idx="6">
                  <c:v>3500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cell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300</c:v>
                </c:pt>
                <c:pt idx="1">
                  <c:v>1000</c:v>
                </c:pt>
                <c:pt idx="2">
                  <c:v>1200</c:v>
                </c:pt>
                <c:pt idx="3">
                  <c:v>2000</c:v>
                </c:pt>
                <c:pt idx="4">
                  <c:v>2000</c:v>
                </c:pt>
                <c:pt idx="5">
                  <c:v>2500</c:v>
                </c:pt>
                <c:pt idx="6">
                  <c:v>3000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module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c:spPr>
          <c:invertIfNegative val="0"/>
          <c:dLbls>
            <c:dLbl>
              <c:idx val="1"/>
              <c:layout>
                <c:manualLayout>
                  <c:x val="4.7900559946230702E-3"/>
                  <c:y val="6.29890017235174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7900559946230702E-3"/>
                  <c:y val="-1.2597800344703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300</c:v>
                </c:pt>
                <c:pt idx="1">
                  <c:v>1000</c:v>
                </c:pt>
                <c:pt idx="2">
                  <c:v>1200</c:v>
                </c:pt>
                <c:pt idx="3">
                  <c:v>2100</c:v>
                </c:pt>
                <c:pt idx="4">
                  <c:v>3200</c:v>
                </c:pt>
                <c:pt idx="5">
                  <c:v>4500</c:v>
                </c:pt>
                <c:pt idx="6">
                  <c:v>6000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3544064"/>
        <c:axId val="243545600"/>
      </c:barChart>
      <c:catAx>
        <c:axId val="243544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43545600"/>
        <c:crosses val="autoZero"/>
        <c:auto val="1"/>
        <c:lblAlgn val="ctr"/>
        <c:lblOffset val="100"/>
        <c:noMultiLvlLbl val="0"/>
      </c:catAx>
      <c:valAx>
        <c:axId val="2435456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43544064"/>
        <c:crosses val="autoZero"/>
        <c:crossBetween val="between"/>
      </c:valAx>
    </c:plotArea>
    <c:legend>
      <c:legendPos val="b"/>
      <c:layout/>
      <c:overlay val="0"/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465460591980097E-2"/>
          <c:y val="2.9069294981561598E-2"/>
          <c:w val="0.90195325824375605"/>
          <c:h val="0.697937707403407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module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c:spPr>
          <c:invertIfNegative val="0"/>
          <c:dPt>
            <c:idx val="5"/>
            <c:invertIfNegative val="0"/>
            <c:bubble3D val="0"/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480</c:v>
                </c:pt>
                <c:pt idx="1">
                  <c:v>950</c:v>
                </c:pt>
                <c:pt idx="2">
                  <c:v>1188</c:v>
                </c:pt>
                <c:pt idx="3">
                  <c:v>1933</c:v>
                </c:pt>
                <c:pt idx="4">
                  <c:v>2944</c:v>
                </c:pt>
                <c:pt idx="5">
                  <c:v>4500</c:v>
                </c:pt>
                <c:pt idx="6">
                  <c:v>6500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3586944"/>
        <c:axId val="243588480"/>
      </c:barChart>
      <c:catAx>
        <c:axId val="243586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43588480"/>
        <c:crosses val="autoZero"/>
        <c:auto val="1"/>
        <c:lblAlgn val="ctr"/>
        <c:lblOffset val="100"/>
        <c:noMultiLvlLbl val="0"/>
      </c:catAx>
      <c:valAx>
        <c:axId val="2435884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43586944"/>
        <c:crosses val="autoZero"/>
        <c:crossBetween val="between"/>
      </c:valAx>
    </c:plotArea>
    <c:legend>
      <c:legendPos val="b"/>
      <c:layout/>
      <c:overlay val="0"/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459FF3-02B8-440C-A4DE-816459F2EF9D}" type="doc">
      <dgm:prSet loTypeId="urn:microsoft.com/office/officeart/2005/8/layout/hierarchy2#1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3D0266BF-7360-4194-961A-7473152B233F}">
      <dgm:prSet phldrT="[文本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光伏发电系统</a:t>
          </a:r>
          <a:endParaRPr lang="zh-CN" altLang="en-US" sz="20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B4C18F9-2BB4-4C89-B131-CCAFB0F38854}" type="parTrans" cxnId="{E835B545-8D4A-4044-B795-1B82914FEEA6}">
      <dgm:prSet/>
      <dgm:spPr/>
      <dgm:t>
        <a:bodyPr/>
        <a:lstStyle/>
        <a:p>
          <a:endParaRPr lang="zh-CN" altLang="en-US" sz="20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70231B1-0518-4A64-A62F-69B806C10BBE}" type="sibTrans" cxnId="{E835B545-8D4A-4044-B795-1B82914FEEA6}">
      <dgm:prSet/>
      <dgm:spPr/>
      <dgm:t>
        <a:bodyPr/>
        <a:lstStyle/>
        <a:p>
          <a:endParaRPr lang="zh-CN" altLang="en-US" sz="20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BD5CE55-67CA-4421-BA4B-681FB9A1C634}">
      <dgm:prSet phldrT="[文本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zh-CN" altLang="en-US" sz="18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独立光伏发电系统</a:t>
          </a:r>
          <a:endParaRPr lang="zh-CN" altLang="en-US" sz="18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587E35A-AB8D-4E31-AEB6-F5548F5C1EC1}" type="parTrans" cxnId="{67F7B7FC-D763-45AE-BDFB-4EC0944082D2}">
      <dgm:prSet custT="1"/>
      <dgm:spPr/>
      <dgm:t>
        <a:bodyPr/>
        <a:lstStyle/>
        <a:p>
          <a:endParaRPr lang="zh-CN" altLang="en-US" sz="20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2B3F774-D933-43BF-85DF-E8A22FDA1A7B}" type="sibTrans" cxnId="{67F7B7FC-D763-45AE-BDFB-4EC0944082D2}">
      <dgm:prSet/>
      <dgm:spPr/>
      <dgm:t>
        <a:bodyPr/>
        <a:lstStyle/>
        <a:p>
          <a:endParaRPr lang="zh-CN" altLang="en-US" sz="20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E3DCDD4-9192-4170-82E0-BF8FDFFEF56E}">
      <dgm:prSet phldrT="[文本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 通信和工业应用</a:t>
          </a:r>
          <a:r>
            <a: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（微波站、交通信号、阴极保护等）</a:t>
          </a:r>
          <a:endParaRPr lang="zh-CN" altLang="en-US" sz="14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1F1202F-DA09-4349-BDCE-CDA031714EA1}" type="parTrans" cxnId="{2B456AEE-0CFC-4AB2-A522-A6B94E35CE80}">
      <dgm:prSet custT="1"/>
      <dgm:spPr/>
      <dgm:t>
        <a:bodyPr/>
        <a:lstStyle/>
        <a:p>
          <a:endParaRPr lang="zh-CN" altLang="en-US" sz="20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A8AB7C2-A28E-4FEB-BA5D-3AD6B6B03D3D}" type="sibTrans" cxnId="{2B456AEE-0CFC-4AB2-A522-A6B94E35CE80}">
      <dgm:prSet/>
      <dgm:spPr/>
      <dgm:t>
        <a:bodyPr/>
        <a:lstStyle/>
        <a:p>
          <a:endParaRPr lang="zh-CN" altLang="en-US" sz="20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5A38888-E406-4F28-8155-090C42D78E23}">
      <dgm:prSet phldrT="[文本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 边远农牧区分散供电</a:t>
          </a:r>
          <a:r>
            <a: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（包括：别墅、新农村）</a:t>
          </a:r>
          <a:endParaRPr lang="zh-CN" altLang="en-US" sz="14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106BC0E-C135-4167-B971-FF892F8DF6B2}" type="parTrans" cxnId="{9A8BE047-CD05-4E01-B765-E2E297C48711}">
      <dgm:prSet custT="1"/>
      <dgm:spPr/>
      <dgm:t>
        <a:bodyPr/>
        <a:lstStyle/>
        <a:p>
          <a:endParaRPr lang="zh-CN" altLang="en-US" sz="20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D70A255-E256-48AE-8623-E5AFF0D3E81D}" type="sibTrans" cxnId="{9A8BE047-CD05-4E01-B765-E2E297C48711}">
      <dgm:prSet/>
      <dgm:spPr/>
      <dgm:t>
        <a:bodyPr/>
        <a:lstStyle/>
        <a:p>
          <a:endParaRPr lang="zh-CN" altLang="en-US" sz="20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A20EA81-4FD6-4665-AAD0-BE36C69668E1}">
      <dgm:prSet phldrT="[文本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zh-CN" altLang="en-US" sz="18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并网光伏发电系统</a:t>
          </a:r>
          <a:endParaRPr lang="zh-CN" altLang="en-US" sz="18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AFB5AE5-D84F-4AE8-8FEA-16684318BAF3}" type="parTrans" cxnId="{3081EF06-92F9-4B5E-BED8-E765E11B1F6C}">
      <dgm:prSet custT="1"/>
      <dgm:spPr/>
      <dgm:t>
        <a:bodyPr/>
        <a:lstStyle/>
        <a:p>
          <a:endParaRPr lang="zh-CN" altLang="en-US" sz="20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72F03B8-0354-4AE0-A385-839F936EB704}" type="sibTrans" cxnId="{3081EF06-92F9-4B5E-BED8-E765E11B1F6C}">
      <dgm:prSet/>
      <dgm:spPr/>
      <dgm:t>
        <a:bodyPr/>
        <a:lstStyle/>
        <a:p>
          <a:endParaRPr lang="zh-CN" altLang="en-US" sz="20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35CCBBA-A787-4BD7-8540-D10A8F2C3F23}">
      <dgm:prSet phldrT="[文本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 屋顶电站</a:t>
          </a:r>
          <a:r>
            <a: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（企业、学校、医院、政府办公等）</a:t>
          </a:r>
          <a:endParaRPr lang="zh-CN" altLang="en-US" sz="14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38E85EA-DFB8-4C4C-85B3-5FEEFC5C9F7B}" type="parTrans" cxnId="{95624C9B-6D82-47C7-8DA1-2356060A663D}">
      <dgm:prSet custT="1"/>
      <dgm:spPr/>
      <dgm:t>
        <a:bodyPr/>
        <a:lstStyle/>
        <a:p>
          <a:endParaRPr lang="zh-CN" altLang="en-US" sz="20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88CF7AA-5FCD-4777-80D8-5E4D3FF6140A}" type="sibTrans" cxnId="{95624C9B-6D82-47C7-8DA1-2356060A663D}">
      <dgm:prSet/>
      <dgm:spPr/>
      <dgm:t>
        <a:bodyPr/>
        <a:lstStyle/>
        <a:p>
          <a:endParaRPr lang="zh-CN" altLang="en-US" sz="20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809936D-4666-4AB1-89E8-E9B360587799}">
      <dgm:prSet phldrT="[文本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光伏产品</a:t>
          </a:r>
          <a:r>
            <a: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（太阳能路灯、草坪灯、背包等民用产品）</a:t>
          </a:r>
          <a:endParaRPr lang="zh-CN" altLang="en-US" sz="14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364BAAF-D42F-4751-8E27-6CC82C3E0F67}" type="parTrans" cxnId="{1D937396-3914-4179-B391-02F17AB04692}">
      <dgm:prSet custT="1"/>
      <dgm:spPr/>
      <dgm:t>
        <a:bodyPr/>
        <a:lstStyle/>
        <a:p>
          <a:endParaRPr lang="zh-CN" altLang="en-US" sz="20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5579178-7381-4AD1-861E-CEC46EB0C58A}" type="sibTrans" cxnId="{1D937396-3914-4179-B391-02F17AB04692}">
      <dgm:prSet/>
      <dgm:spPr/>
      <dgm:t>
        <a:bodyPr/>
        <a:lstStyle/>
        <a:p>
          <a:endParaRPr lang="zh-CN" altLang="en-US" sz="20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9358D24-E9A7-4A88-BD18-175D810460BE}">
      <dgm:prSet phldrT="[文本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 与建筑结合的光伏发电系统</a:t>
          </a:r>
          <a:r>
            <a: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（</a:t>
          </a:r>
          <a:r>
            <a:rPr lang="en-US" altLang="zh-CN" sz="14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BIPV</a:t>
          </a:r>
          <a:r>
            <a: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）</a:t>
          </a:r>
          <a:endParaRPr lang="zh-CN" altLang="en-US" sz="14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CAB7BD9-B054-45DA-B6E9-D77E3E146619}" type="parTrans" cxnId="{A1F7A7CE-0D65-4F42-BA60-718064853DAA}">
      <dgm:prSet custT="1"/>
      <dgm:spPr/>
      <dgm:t>
        <a:bodyPr/>
        <a:lstStyle/>
        <a:p>
          <a:endParaRPr lang="zh-CN" altLang="en-US" sz="20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5A75B3B-792C-4A3A-A600-C5FCDBA5D0CF}" type="sibTrans" cxnId="{A1F7A7CE-0D65-4F42-BA60-718064853DAA}">
      <dgm:prSet/>
      <dgm:spPr/>
      <dgm:t>
        <a:bodyPr/>
        <a:lstStyle/>
        <a:p>
          <a:endParaRPr lang="zh-CN" altLang="en-US" sz="20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126054F-BD92-4972-9498-C4ACD6C40D33}">
      <dgm:prSet phldrT="[文本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农光互补、渔光互补</a:t>
          </a:r>
          <a:r>
            <a: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（农业大棚、养殖基地、温墙）</a:t>
          </a:r>
          <a:endParaRPr lang="zh-CN" altLang="en-US" sz="14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860596C-70E8-4C45-8A21-7A667D881FDE}" type="parTrans" cxnId="{76904C62-7CB1-48AF-B57A-A9A8AAF3A01B}">
      <dgm:prSet custT="1"/>
      <dgm:spPr/>
      <dgm:t>
        <a:bodyPr/>
        <a:lstStyle/>
        <a:p>
          <a:endParaRPr lang="zh-CN" altLang="en-US" sz="20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C3B1980-3DBE-490B-9175-C4631E7AA81F}" type="sibTrans" cxnId="{76904C62-7CB1-48AF-B57A-A9A8AAF3A01B}">
      <dgm:prSet/>
      <dgm:spPr/>
      <dgm:t>
        <a:bodyPr/>
        <a:lstStyle/>
        <a:p>
          <a:endParaRPr lang="zh-CN" altLang="en-US" sz="20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3C4BDED-B236-44CB-B152-4ECA38B4156E}">
      <dgm:prSet phldrT="[文本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大规模荒漠</a:t>
          </a:r>
          <a:r>
            <a: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/</a:t>
          </a:r>
          <a:r>
            <a: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开阔地电站</a:t>
          </a:r>
          <a:endParaRPr lang="zh-CN" altLang="en-US" sz="16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24813CE-28A8-401E-A2EF-C9F354A4DE23}" type="parTrans" cxnId="{84C40C9F-DB18-441A-9296-3914BD32F499}">
      <dgm:prSet custT="1"/>
      <dgm:spPr/>
      <dgm:t>
        <a:bodyPr/>
        <a:lstStyle/>
        <a:p>
          <a:endParaRPr lang="zh-CN" altLang="en-US" sz="20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3400390-D11F-45CB-BB04-121261AB9C3F}" type="sibTrans" cxnId="{84C40C9F-DB18-441A-9296-3914BD32F499}">
      <dgm:prSet/>
      <dgm:spPr/>
      <dgm:t>
        <a:bodyPr/>
        <a:lstStyle/>
        <a:p>
          <a:endParaRPr lang="zh-CN" altLang="en-US" sz="20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4FDE900-7ED2-44B3-B35B-ECC90053AD28}" type="pres">
      <dgm:prSet presAssocID="{F4459FF3-02B8-440C-A4DE-816459F2EF9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383AB43-6339-4B8B-91EA-91CA2B5A5AB9}" type="pres">
      <dgm:prSet presAssocID="{3D0266BF-7360-4194-961A-7473152B233F}" presName="root1" presStyleCnt="0"/>
      <dgm:spPr/>
    </dgm:pt>
    <dgm:pt modelId="{E852992F-3B8D-45DA-A030-D122273EC0E4}" type="pres">
      <dgm:prSet presAssocID="{3D0266BF-7360-4194-961A-7473152B233F}" presName="LevelOneTextNode" presStyleLbl="node0" presStyleIdx="0" presStyleCnt="1" custScaleX="14630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F5D941A-8C9B-4FE5-AA9C-DF6E5C206735}" type="pres">
      <dgm:prSet presAssocID="{3D0266BF-7360-4194-961A-7473152B233F}" presName="level2hierChild" presStyleCnt="0"/>
      <dgm:spPr/>
    </dgm:pt>
    <dgm:pt modelId="{B62DFF12-2AE7-4878-B701-B00E7B4A16DB}" type="pres">
      <dgm:prSet presAssocID="{0587E35A-AB8D-4E31-AEB6-F5548F5C1EC1}" presName="conn2-1" presStyleLbl="parChTrans1D2" presStyleIdx="0" presStyleCnt="2"/>
      <dgm:spPr/>
      <dgm:t>
        <a:bodyPr/>
        <a:lstStyle/>
        <a:p>
          <a:endParaRPr lang="zh-CN" altLang="en-US"/>
        </a:p>
      </dgm:t>
    </dgm:pt>
    <dgm:pt modelId="{EA514052-F353-44D3-81E7-461A9BBA88E7}" type="pres">
      <dgm:prSet presAssocID="{0587E35A-AB8D-4E31-AEB6-F5548F5C1EC1}" presName="connTx" presStyleLbl="parChTrans1D2" presStyleIdx="0" presStyleCnt="2"/>
      <dgm:spPr/>
      <dgm:t>
        <a:bodyPr/>
        <a:lstStyle/>
        <a:p>
          <a:endParaRPr lang="zh-CN" altLang="en-US"/>
        </a:p>
      </dgm:t>
    </dgm:pt>
    <dgm:pt modelId="{626C4778-BFB2-4B99-B8CB-E8B5893FF80C}" type="pres">
      <dgm:prSet presAssocID="{5BD5CE55-67CA-4421-BA4B-681FB9A1C634}" presName="root2" presStyleCnt="0"/>
      <dgm:spPr/>
    </dgm:pt>
    <dgm:pt modelId="{9248F2C7-A473-42D1-8537-C6FFB5599593}" type="pres">
      <dgm:prSet presAssocID="{5BD5CE55-67CA-4421-BA4B-681FB9A1C634}" presName="LevelTwoTextNode" presStyleLbl="node2" presStyleIdx="0" presStyleCnt="2" custScaleX="16242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5ACCF16-90BC-4543-92F9-F10D26B28AC7}" type="pres">
      <dgm:prSet presAssocID="{5BD5CE55-67CA-4421-BA4B-681FB9A1C634}" presName="level3hierChild" presStyleCnt="0"/>
      <dgm:spPr/>
    </dgm:pt>
    <dgm:pt modelId="{1729550F-583A-427B-8C9A-548259C3F6C3}" type="pres">
      <dgm:prSet presAssocID="{71F1202F-DA09-4349-BDCE-CDA031714EA1}" presName="conn2-1" presStyleLbl="parChTrans1D3" presStyleIdx="0" presStyleCnt="7"/>
      <dgm:spPr/>
      <dgm:t>
        <a:bodyPr/>
        <a:lstStyle/>
        <a:p>
          <a:endParaRPr lang="zh-CN" altLang="en-US"/>
        </a:p>
      </dgm:t>
    </dgm:pt>
    <dgm:pt modelId="{D986A2C2-E646-41A6-A6F3-16CC35BF1E8E}" type="pres">
      <dgm:prSet presAssocID="{71F1202F-DA09-4349-BDCE-CDA031714EA1}" presName="connTx" presStyleLbl="parChTrans1D3" presStyleIdx="0" presStyleCnt="7"/>
      <dgm:spPr/>
      <dgm:t>
        <a:bodyPr/>
        <a:lstStyle/>
        <a:p>
          <a:endParaRPr lang="zh-CN" altLang="en-US"/>
        </a:p>
      </dgm:t>
    </dgm:pt>
    <dgm:pt modelId="{A6A983A3-27AC-4146-831C-13910A07DDB4}" type="pres">
      <dgm:prSet presAssocID="{EE3DCDD4-9192-4170-82E0-BF8FDFFEF56E}" presName="root2" presStyleCnt="0"/>
      <dgm:spPr/>
    </dgm:pt>
    <dgm:pt modelId="{05F00BD1-99CF-4993-8168-10AB406853B2}" type="pres">
      <dgm:prSet presAssocID="{EE3DCDD4-9192-4170-82E0-BF8FDFFEF56E}" presName="LevelTwoTextNode" presStyleLbl="node3" presStyleIdx="0" presStyleCnt="7" custScaleX="18075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50F1025-DF47-42D2-A358-8586C14E5ECC}" type="pres">
      <dgm:prSet presAssocID="{EE3DCDD4-9192-4170-82E0-BF8FDFFEF56E}" presName="level3hierChild" presStyleCnt="0"/>
      <dgm:spPr/>
    </dgm:pt>
    <dgm:pt modelId="{117F4DF4-27F4-486B-BF31-894EA37E1606}" type="pres">
      <dgm:prSet presAssocID="{4364BAAF-D42F-4751-8E27-6CC82C3E0F67}" presName="conn2-1" presStyleLbl="parChTrans1D3" presStyleIdx="1" presStyleCnt="7"/>
      <dgm:spPr/>
      <dgm:t>
        <a:bodyPr/>
        <a:lstStyle/>
        <a:p>
          <a:endParaRPr lang="zh-CN" altLang="en-US"/>
        </a:p>
      </dgm:t>
    </dgm:pt>
    <dgm:pt modelId="{AD2F69E6-F1AA-41CC-8B44-D58BA2D05944}" type="pres">
      <dgm:prSet presAssocID="{4364BAAF-D42F-4751-8E27-6CC82C3E0F67}" presName="connTx" presStyleLbl="parChTrans1D3" presStyleIdx="1" presStyleCnt="7"/>
      <dgm:spPr/>
      <dgm:t>
        <a:bodyPr/>
        <a:lstStyle/>
        <a:p>
          <a:endParaRPr lang="zh-CN" altLang="en-US"/>
        </a:p>
      </dgm:t>
    </dgm:pt>
    <dgm:pt modelId="{4ACE147D-8913-46B7-B4AD-DBB2068F3B98}" type="pres">
      <dgm:prSet presAssocID="{6809936D-4666-4AB1-89E8-E9B360587799}" presName="root2" presStyleCnt="0"/>
      <dgm:spPr/>
    </dgm:pt>
    <dgm:pt modelId="{D939BFCA-32A7-4B06-AF07-4CC0C6D87D00}" type="pres">
      <dgm:prSet presAssocID="{6809936D-4666-4AB1-89E8-E9B360587799}" presName="LevelTwoTextNode" presStyleLbl="node3" presStyleIdx="1" presStyleCnt="7" custScaleX="17988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591AA02-53A2-4269-837A-C649E5632038}" type="pres">
      <dgm:prSet presAssocID="{6809936D-4666-4AB1-89E8-E9B360587799}" presName="level3hierChild" presStyleCnt="0"/>
      <dgm:spPr/>
    </dgm:pt>
    <dgm:pt modelId="{2967EB02-534C-49B0-A7B4-30ABF5D89467}" type="pres">
      <dgm:prSet presAssocID="{7106BC0E-C135-4167-B971-FF892F8DF6B2}" presName="conn2-1" presStyleLbl="parChTrans1D3" presStyleIdx="2" presStyleCnt="7"/>
      <dgm:spPr/>
      <dgm:t>
        <a:bodyPr/>
        <a:lstStyle/>
        <a:p>
          <a:endParaRPr lang="zh-CN" altLang="en-US"/>
        </a:p>
      </dgm:t>
    </dgm:pt>
    <dgm:pt modelId="{713A0009-9BA6-4150-88CF-8BC6CD410A5D}" type="pres">
      <dgm:prSet presAssocID="{7106BC0E-C135-4167-B971-FF892F8DF6B2}" presName="connTx" presStyleLbl="parChTrans1D3" presStyleIdx="2" presStyleCnt="7"/>
      <dgm:spPr/>
      <dgm:t>
        <a:bodyPr/>
        <a:lstStyle/>
        <a:p>
          <a:endParaRPr lang="zh-CN" altLang="en-US"/>
        </a:p>
      </dgm:t>
    </dgm:pt>
    <dgm:pt modelId="{4BBEBF66-BF4A-482F-B3A2-C7CE21A19173}" type="pres">
      <dgm:prSet presAssocID="{C5A38888-E406-4F28-8155-090C42D78E23}" presName="root2" presStyleCnt="0"/>
      <dgm:spPr/>
    </dgm:pt>
    <dgm:pt modelId="{5E4FEBEB-40B9-43B6-B7C1-3DDF7D5FDBEE}" type="pres">
      <dgm:prSet presAssocID="{C5A38888-E406-4F28-8155-090C42D78E23}" presName="LevelTwoTextNode" presStyleLbl="node3" presStyleIdx="2" presStyleCnt="7" custScaleX="18043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4A5F73B-78C6-4B90-9546-B2E9CCF7B14B}" type="pres">
      <dgm:prSet presAssocID="{C5A38888-E406-4F28-8155-090C42D78E23}" presName="level3hierChild" presStyleCnt="0"/>
      <dgm:spPr/>
    </dgm:pt>
    <dgm:pt modelId="{201886A7-5C09-4D32-9733-FB6ED1D57493}" type="pres">
      <dgm:prSet presAssocID="{8AFB5AE5-D84F-4AE8-8FEA-16684318BAF3}" presName="conn2-1" presStyleLbl="parChTrans1D2" presStyleIdx="1" presStyleCnt="2"/>
      <dgm:spPr/>
      <dgm:t>
        <a:bodyPr/>
        <a:lstStyle/>
        <a:p>
          <a:endParaRPr lang="zh-CN" altLang="en-US"/>
        </a:p>
      </dgm:t>
    </dgm:pt>
    <dgm:pt modelId="{0159A2CF-38C1-4FFF-A0E5-1E4527314465}" type="pres">
      <dgm:prSet presAssocID="{8AFB5AE5-D84F-4AE8-8FEA-16684318BAF3}" presName="connTx" presStyleLbl="parChTrans1D2" presStyleIdx="1" presStyleCnt="2"/>
      <dgm:spPr/>
      <dgm:t>
        <a:bodyPr/>
        <a:lstStyle/>
        <a:p>
          <a:endParaRPr lang="zh-CN" altLang="en-US"/>
        </a:p>
      </dgm:t>
    </dgm:pt>
    <dgm:pt modelId="{44D83357-08E4-4A01-AFCD-A11A279604F1}" type="pres">
      <dgm:prSet presAssocID="{4A20EA81-4FD6-4665-AAD0-BE36C69668E1}" presName="root2" presStyleCnt="0"/>
      <dgm:spPr/>
    </dgm:pt>
    <dgm:pt modelId="{5A484C5D-0578-4589-9FC1-CFC524D80B4E}" type="pres">
      <dgm:prSet presAssocID="{4A20EA81-4FD6-4665-AAD0-BE36C69668E1}" presName="LevelTwoTextNode" presStyleLbl="node2" presStyleIdx="1" presStyleCnt="2" custScaleX="16145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332E9E4-2FE8-4B8B-961E-9369D6374D69}" type="pres">
      <dgm:prSet presAssocID="{4A20EA81-4FD6-4665-AAD0-BE36C69668E1}" presName="level3hierChild" presStyleCnt="0"/>
      <dgm:spPr/>
    </dgm:pt>
    <dgm:pt modelId="{DB0128D2-0D6A-486E-AC08-40A628388316}" type="pres">
      <dgm:prSet presAssocID="{738E85EA-DFB8-4C4C-85B3-5FEEFC5C9F7B}" presName="conn2-1" presStyleLbl="parChTrans1D3" presStyleIdx="3" presStyleCnt="7"/>
      <dgm:spPr/>
      <dgm:t>
        <a:bodyPr/>
        <a:lstStyle/>
        <a:p>
          <a:endParaRPr lang="zh-CN" altLang="en-US"/>
        </a:p>
      </dgm:t>
    </dgm:pt>
    <dgm:pt modelId="{C14D842D-FF72-4A4F-AAFF-C92E512CE9B0}" type="pres">
      <dgm:prSet presAssocID="{738E85EA-DFB8-4C4C-85B3-5FEEFC5C9F7B}" presName="connTx" presStyleLbl="parChTrans1D3" presStyleIdx="3" presStyleCnt="7"/>
      <dgm:spPr/>
      <dgm:t>
        <a:bodyPr/>
        <a:lstStyle/>
        <a:p>
          <a:endParaRPr lang="zh-CN" altLang="en-US"/>
        </a:p>
      </dgm:t>
    </dgm:pt>
    <dgm:pt modelId="{D7A3F858-42B7-4389-B26A-F219E87BBA90}" type="pres">
      <dgm:prSet presAssocID="{035CCBBA-A787-4BD7-8540-D10A8F2C3F23}" presName="root2" presStyleCnt="0"/>
      <dgm:spPr/>
    </dgm:pt>
    <dgm:pt modelId="{72BF504E-0C06-46FF-BB44-25261BF82125}" type="pres">
      <dgm:prSet presAssocID="{035CCBBA-A787-4BD7-8540-D10A8F2C3F23}" presName="LevelTwoTextNode" presStyleLbl="node3" presStyleIdx="3" presStyleCnt="7" custScaleX="18761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BA844A7-7BB8-4864-9A83-FBBB1B471087}" type="pres">
      <dgm:prSet presAssocID="{035CCBBA-A787-4BD7-8540-D10A8F2C3F23}" presName="level3hierChild" presStyleCnt="0"/>
      <dgm:spPr/>
    </dgm:pt>
    <dgm:pt modelId="{DFE21468-A8A6-47C8-AEEA-873534F945E7}" type="pres">
      <dgm:prSet presAssocID="{FCAB7BD9-B054-45DA-B6E9-D77E3E146619}" presName="conn2-1" presStyleLbl="parChTrans1D3" presStyleIdx="4" presStyleCnt="7"/>
      <dgm:spPr/>
      <dgm:t>
        <a:bodyPr/>
        <a:lstStyle/>
        <a:p>
          <a:endParaRPr lang="zh-CN" altLang="en-US"/>
        </a:p>
      </dgm:t>
    </dgm:pt>
    <dgm:pt modelId="{344E5D40-F33A-42F2-9672-EDFA8CD24B34}" type="pres">
      <dgm:prSet presAssocID="{FCAB7BD9-B054-45DA-B6E9-D77E3E146619}" presName="connTx" presStyleLbl="parChTrans1D3" presStyleIdx="4" presStyleCnt="7"/>
      <dgm:spPr/>
      <dgm:t>
        <a:bodyPr/>
        <a:lstStyle/>
        <a:p>
          <a:endParaRPr lang="zh-CN" altLang="en-US"/>
        </a:p>
      </dgm:t>
    </dgm:pt>
    <dgm:pt modelId="{149600CA-0276-468B-8B99-CA21E3FFD5D3}" type="pres">
      <dgm:prSet presAssocID="{19358D24-E9A7-4A88-BD18-175D810460BE}" presName="root2" presStyleCnt="0"/>
      <dgm:spPr/>
    </dgm:pt>
    <dgm:pt modelId="{567DB9B2-37DF-469C-B7AA-FFCA569C52C0}" type="pres">
      <dgm:prSet presAssocID="{19358D24-E9A7-4A88-BD18-175D810460BE}" presName="LevelTwoTextNode" presStyleLbl="node3" presStyleIdx="4" presStyleCnt="7" custScaleX="18556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6E7948A-F067-4EC5-BD6F-DE3A95EF55CB}" type="pres">
      <dgm:prSet presAssocID="{19358D24-E9A7-4A88-BD18-175D810460BE}" presName="level3hierChild" presStyleCnt="0"/>
      <dgm:spPr/>
    </dgm:pt>
    <dgm:pt modelId="{80CE3E72-9C9D-469B-B060-CD2F9D77866F}" type="pres">
      <dgm:prSet presAssocID="{B860596C-70E8-4C45-8A21-7A667D881FDE}" presName="conn2-1" presStyleLbl="parChTrans1D3" presStyleIdx="5" presStyleCnt="7"/>
      <dgm:spPr/>
      <dgm:t>
        <a:bodyPr/>
        <a:lstStyle/>
        <a:p>
          <a:endParaRPr lang="zh-CN" altLang="en-US"/>
        </a:p>
      </dgm:t>
    </dgm:pt>
    <dgm:pt modelId="{D361C4DB-31A3-41E4-9FDB-D6D87E02B018}" type="pres">
      <dgm:prSet presAssocID="{B860596C-70E8-4C45-8A21-7A667D881FDE}" presName="connTx" presStyleLbl="parChTrans1D3" presStyleIdx="5" presStyleCnt="7"/>
      <dgm:spPr/>
      <dgm:t>
        <a:bodyPr/>
        <a:lstStyle/>
        <a:p>
          <a:endParaRPr lang="zh-CN" altLang="en-US"/>
        </a:p>
      </dgm:t>
    </dgm:pt>
    <dgm:pt modelId="{DDEFD69B-DAE8-4AC4-9A08-3189D9A9E2D3}" type="pres">
      <dgm:prSet presAssocID="{0126054F-BD92-4972-9498-C4ACD6C40D33}" presName="root2" presStyleCnt="0"/>
      <dgm:spPr/>
    </dgm:pt>
    <dgm:pt modelId="{7F9F98FA-FC71-488C-99BF-9ED4C4538BF2}" type="pres">
      <dgm:prSet presAssocID="{0126054F-BD92-4972-9498-C4ACD6C40D33}" presName="LevelTwoTextNode" presStyleLbl="node3" presStyleIdx="5" presStyleCnt="7" custScaleX="18739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B98FF04-5D52-4C7C-856D-3BD3402FC5ED}" type="pres">
      <dgm:prSet presAssocID="{0126054F-BD92-4972-9498-C4ACD6C40D33}" presName="level3hierChild" presStyleCnt="0"/>
      <dgm:spPr/>
    </dgm:pt>
    <dgm:pt modelId="{E29824C7-08D5-467E-9B77-1C4577D19516}" type="pres">
      <dgm:prSet presAssocID="{A24813CE-28A8-401E-A2EF-C9F354A4DE23}" presName="conn2-1" presStyleLbl="parChTrans1D3" presStyleIdx="6" presStyleCnt="7"/>
      <dgm:spPr/>
      <dgm:t>
        <a:bodyPr/>
        <a:lstStyle/>
        <a:p>
          <a:endParaRPr lang="zh-CN" altLang="en-US"/>
        </a:p>
      </dgm:t>
    </dgm:pt>
    <dgm:pt modelId="{0CB591B9-DB1B-46FB-A0A0-CEC42888E8C2}" type="pres">
      <dgm:prSet presAssocID="{A24813CE-28A8-401E-A2EF-C9F354A4DE23}" presName="connTx" presStyleLbl="parChTrans1D3" presStyleIdx="6" presStyleCnt="7"/>
      <dgm:spPr/>
      <dgm:t>
        <a:bodyPr/>
        <a:lstStyle/>
        <a:p>
          <a:endParaRPr lang="zh-CN" altLang="en-US"/>
        </a:p>
      </dgm:t>
    </dgm:pt>
    <dgm:pt modelId="{534A0466-C43A-42B5-AB14-46CC91FB48A0}" type="pres">
      <dgm:prSet presAssocID="{F3C4BDED-B236-44CB-B152-4ECA38B4156E}" presName="root2" presStyleCnt="0"/>
      <dgm:spPr/>
    </dgm:pt>
    <dgm:pt modelId="{6D914C88-86DF-4B15-8220-AE5653E89BA4}" type="pres">
      <dgm:prSet presAssocID="{F3C4BDED-B236-44CB-B152-4ECA38B4156E}" presName="LevelTwoTextNode" presStyleLbl="node3" presStyleIdx="6" presStyleCnt="7" custScaleX="18467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8C0EBBE-59C1-4A0F-BDD9-D34F1FBF2F0D}" type="pres">
      <dgm:prSet presAssocID="{F3C4BDED-B236-44CB-B152-4ECA38B4156E}" presName="level3hierChild" presStyleCnt="0"/>
      <dgm:spPr/>
    </dgm:pt>
  </dgm:ptLst>
  <dgm:cxnLst>
    <dgm:cxn modelId="{F1A9D728-A9E3-4571-89D9-A248E8A4180C}" type="presOf" srcId="{0587E35A-AB8D-4E31-AEB6-F5548F5C1EC1}" destId="{EA514052-F353-44D3-81E7-461A9BBA88E7}" srcOrd="1" destOrd="0" presId="urn:microsoft.com/office/officeart/2005/8/layout/hierarchy2#1"/>
    <dgm:cxn modelId="{3448068B-183F-4122-A97C-E5AF56861345}" type="presOf" srcId="{71F1202F-DA09-4349-BDCE-CDA031714EA1}" destId="{1729550F-583A-427B-8C9A-548259C3F6C3}" srcOrd="0" destOrd="0" presId="urn:microsoft.com/office/officeart/2005/8/layout/hierarchy2#1"/>
    <dgm:cxn modelId="{2B456AEE-0CFC-4AB2-A522-A6B94E35CE80}" srcId="{5BD5CE55-67CA-4421-BA4B-681FB9A1C634}" destId="{EE3DCDD4-9192-4170-82E0-BF8FDFFEF56E}" srcOrd="0" destOrd="0" parTransId="{71F1202F-DA09-4349-BDCE-CDA031714EA1}" sibTransId="{4A8AB7C2-A28E-4FEB-BA5D-3AD6B6B03D3D}"/>
    <dgm:cxn modelId="{B614194A-E05C-4E06-BEDB-9846E1D9E356}" type="presOf" srcId="{3D0266BF-7360-4194-961A-7473152B233F}" destId="{E852992F-3B8D-45DA-A030-D122273EC0E4}" srcOrd="0" destOrd="0" presId="urn:microsoft.com/office/officeart/2005/8/layout/hierarchy2#1"/>
    <dgm:cxn modelId="{95624C9B-6D82-47C7-8DA1-2356060A663D}" srcId="{4A20EA81-4FD6-4665-AAD0-BE36C69668E1}" destId="{035CCBBA-A787-4BD7-8540-D10A8F2C3F23}" srcOrd="0" destOrd="0" parTransId="{738E85EA-DFB8-4C4C-85B3-5FEEFC5C9F7B}" sibTransId="{F88CF7AA-5FCD-4777-80D8-5E4D3FF6140A}"/>
    <dgm:cxn modelId="{5E3F8337-54CA-451B-A307-8032A8D0AAEE}" type="presOf" srcId="{19358D24-E9A7-4A88-BD18-175D810460BE}" destId="{567DB9B2-37DF-469C-B7AA-FFCA569C52C0}" srcOrd="0" destOrd="0" presId="urn:microsoft.com/office/officeart/2005/8/layout/hierarchy2#1"/>
    <dgm:cxn modelId="{08839B9B-6328-49C1-8319-74019B8347C8}" type="presOf" srcId="{4364BAAF-D42F-4751-8E27-6CC82C3E0F67}" destId="{117F4DF4-27F4-486B-BF31-894EA37E1606}" srcOrd="0" destOrd="0" presId="urn:microsoft.com/office/officeart/2005/8/layout/hierarchy2#1"/>
    <dgm:cxn modelId="{76904C62-7CB1-48AF-B57A-A9A8AAF3A01B}" srcId="{4A20EA81-4FD6-4665-AAD0-BE36C69668E1}" destId="{0126054F-BD92-4972-9498-C4ACD6C40D33}" srcOrd="2" destOrd="0" parTransId="{B860596C-70E8-4C45-8A21-7A667D881FDE}" sibTransId="{2C3B1980-3DBE-490B-9175-C4631E7AA81F}"/>
    <dgm:cxn modelId="{D6220E88-F050-4924-BC80-3BD459B22AE5}" type="presOf" srcId="{C5A38888-E406-4F28-8155-090C42D78E23}" destId="{5E4FEBEB-40B9-43B6-B7C1-3DDF7D5FDBEE}" srcOrd="0" destOrd="0" presId="urn:microsoft.com/office/officeart/2005/8/layout/hierarchy2#1"/>
    <dgm:cxn modelId="{3081EF06-92F9-4B5E-BED8-E765E11B1F6C}" srcId="{3D0266BF-7360-4194-961A-7473152B233F}" destId="{4A20EA81-4FD6-4665-AAD0-BE36C69668E1}" srcOrd="1" destOrd="0" parTransId="{8AFB5AE5-D84F-4AE8-8FEA-16684318BAF3}" sibTransId="{F72F03B8-0354-4AE0-A385-839F936EB704}"/>
    <dgm:cxn modelId="{8D0446CC-34A7-413A-AE7C-E76A4E82F2EC}" type="presOf" srcId="{4364BAAF-D42F-4751-8E27-6CC82C3E0F67}" destId="{AD2F69E6-F1AA-41CC-8B44-D58BA2D05944}" srcOrd="1" destOrd="0" presId="urn:microsoft.com/office/officeart/2005/8/layout/hierarchy2#1"/>
    <dgm:cxn modelId="{25889DFF-00EE-4C17-B07B-9976968BE81D}" type="presOf" srcId="{F4459FF3-02B8-440C-A4DE-816459F2EF9D}" destId="{14FDE900-7ED2-44B3-B35B-ECC90053AD28}" srcOrd="0" destOrd="0" presId="urn:microsoft.com/office/officeart/2005/8/layout/hierarchy2#1"/>
    <dgm:cxn modelId="{8B148D79-7A99-4D50-99D5-5A6E6C2A77DB}" type="presOf" srcId="{71F1202F-DA09-4349-BDCE-CDA031714EA1}" destId="{D986A2C2-E646-41A6-A6F3-16CC35BF1E8E}" srcOrd="1" destOrd="0" presId="urn:microsoft.com/office/officeart/2005/8/layout/hierarchy2#1"/>
    <dgm:cxn modelId="{2EA1AE61-4745-44BA-A37D-ABD64768EBA1}" type="presOf" srcId="{5BD5CE55-67CA-4421-BA4B-681FB9A1C634}" destId="{9248F2C7-A473-42D1-8537-C6FFB5599593}" srcOrd="0" destOrd="0" presId="urn:microsoft.com/office/officeart/2005/8/layout/hierarchy2#1"/>
    <dgm:cxn modelId="{E6C29B47-E990-44A1-B335-E65EC46CD93C}" type="presOf" srcId="{FCAB7BD9-B054-45DA-B6E9-D77E3E146619}" destId="{344E5D40-F33A-42F2-9672-EDFA8CD24B34}" srcOrd="1" destOrd="0" presId="urn:microsoft.com/office/officeart/2005/8/layout/hierarchy2#1"/>
    <dgm:cxn modelId="{AD9169AB-9309-407A-AC7B-212403FAEA16}" type="presOf" srcId="{FCAB7BD9-B054-45DA-B6E9-D77E3E146619}" destId="{DFE21468-A8A6-47C8-AEEA-873534F945E7}" srcOrd="0" destOrd="0" presId="urn:microsoft.com/office/officeart/2005/8/layout/hierarchy2#1"/>
    <dgm:cxn modelId="{9A8BE047-CD05-4E01-B765-E2E297C48711}" srcId="{5BD5CE55-67CA-4421-BA4B-681FB9A1C634}" destId="{C5A38888-E406-4F28-8155-090C42D78E23}" srcOrd="2" destOrd="0" parTransId="{7106BC0E-C135-4167-B971-FF892F8DF6B2}" sibTransId="{DD70A255-E256-48AE-8623-E5AFF0D3E81D}"/>
    <dgm:cxn modelId="{F0C4BED4-02FE-4D79-AB97-F94E6183F512}" type="presOf" srcId="{8AFB5AE5-D84F-4AE8-8FEA-16684318BAF3}" destId="{201886A7-5C09-4D32-9733-FB6ED1D57493}" srcOrd="0" destOrd="0" presId="urn:microsoft.com/office/officeart/2005/8/layout/hierarchy2#1"/>
    <dgm:cxn modelId="{05F3BF96-F1CF-4AB0-A7E7-F640BB2F0902}" type="presOf" srcId="{7106BC0E-C135-4167-B971-FF892F8DF6B2}" destId="{2967EB02-534C-49B0-A7B4-30ABF5D89467}" srcOrd="0" destOrd="0" presId="urn:microsoft.com/office/officeart/2005/8/layout/hierarchy2#1"/>
    <dgm:cxn modelId="{E2087052-1850-4F5B-8801-CAA5C832BA97}" type="presOf" srcId="{738E85EA-DFB8-4C4C-85B3-5FEEFC5C9F7B}" destId="{DB0128D2-0D6A-486E-AC08-40A628388316}" srcOrd="0" destOrd="0" presId="urn:microsoft.com/office/officeart/2005/8/layout/hierarchy2#1"/>
    <dgm:cxn modelId="{70F10F36-4CE3-480C-BBE5-2608C20F6C9C}" type="presOf" srcId="{B860596C-70E8-4C45-8A21-7A667D881FDE}" destId="{80CE3E72-9C9D-469B-B060-CD2F9D77866F}" srcOrd="0" destOrd="0" presId="urn:microsoft.com/office/officeart/2005/8/layout/hierarchy2#1"/>
    <dgm:cxn modelId="{67F7B7FC-D763-45AE-BDFB-4EC0944082D2}" srcId="{3D0266BF-7360-4194-961A-7473152B233F}" destId="{5BD5CE55-67CA-4421-BA4B-681FB9A1C634}" srcOrd="0" destOrd="0" parTransId="{0587E35A-AB8D-4E31-AEB6-F5548F5C1EC1}" sibTransId="{B2B3F774-D933-43BF-85DF-E8A22FDA1A7B}"/>
    <dgm:cxn modelId="{DE8E1E37-0C92-4F5B-B807-C7B50AE71B3D}" type="presOf" srcId="{7106BC0E-C135-4167-B971-FF892F8DF6B2}" destId="{713A0009-9BA6-4150-88CF-8BC6CD410A5D}" srcOrd="1" destOrd="0" presId="urn:microsoft.com/office/officeart/2005/8/layout/hierarchy2#1"/>
    <dgm:cxn modelId="{E38CD0A8-54C4-43BE-8A4B-F339F259CA2C}" type="presOf" srcId="{6809936D-4666-4AB1-89E8-E9B360587799}" destId="{D939BFCA-32A7-4B06-AF07-4CC0C6D87D00}" srcOrd="0" destOrd="0" presId="urn:microsoft.com/office/officeart/2005/8/layout/hierarchy2#1"/>
    <dgm:cxn modelId="{208212F0-2FB8-4BF9-A363-20439EB5BAFB}" type="presOf" srcId="{4A20EA81-4FD6-4665-AAD0-BE36C69668E1}" destId="{5A484C5D-0578-4589-9FC1-CFC524D80B4E}" srcOrd="0" destOrd="0" presId="urn:microsoft.com/office/officeart/2005/8/layout/hierarchy2#1"/>
    <dgm:cxn modelId="{5D47995B-538B-4B8F-AB53-9859A071B123}" type="presOf" srcId="{A24813CE-28A8-401E-A2EF-C9F354A4DE23}" destId="{0CB591B9-DB1B-46FB-A0A0-CEC42888E8C2}" srcOrd="1" destOrd="0" presId="urn:microsoft.com/office/officeart/2005/8/layout/hierarchy2#1"/>
    <dgm:cxn modelId="{92EC6522-A629-4508-9B91-76C3574E8C49}" type="presOf" srcId="{B860596C-70E8-4C45-8A21-7A667D881FDE}" destId="{D361C4DB-31A3-41E4-9FDB-D6D87E02B018}" srcOrd="1" destOrd="0" presId="urn:microsoft.com/office/officeart/2005/8/layout/hierarchy2#1"/>
    <dgm:cxn modelId="{A1F7A7CE-0D65-4F42-BA60-718064853DAA}" srcId="{4A20EA81-4FD6-4665-AAD0-BE36C69668E1}" destId="{19358D24-E9A7-4A88-BD18-175D810460BE}" srcOrd="1" destOrd="0" parTransId="{FCAB7BD9-B054-45DA-B6E9-D77E3E146619}" sibTransId="{65A75B3B-792C-4A3A-A600-C5FCDBA5D0CF}"/>
    <dgm:cxn modelId="{84C40C9F-DB18-441A-9296-3914BD32F499}" srcId="{4A20EA81-4FD6-4665-AAD0-BE36C69668E1}" destId="{F3C4BDED-B236-44CB-B152-4ECA38B4156E}" srcOrd="3" destOrd="0" parTransId="{A24813CE-28A8-401E-A2EF-C9F354A4DE23}" sibTransId="{B3400390-D11F-45CB-BB04-121261AB9C3F}"/>
    <dgm:cxn modelId="{A89BB447-A89C-4E9B-B582-29D845F1AEB9}" type="presOf" srcId="{EE3DCDD4-9192-4170-82E0-BF8FDFFEF56E}" destId="{05F00BD1-99CF-4993-8168-10AB406853B2}" srcOrd="0" destOrd="0" presId="urn:microsoft.com/office/officeart/2005/8/layout/hierarchy2#1"/>
    <dgm:cxn modelId="{8B697AB9-1DFA-472F-AA53-45E9C3F28DC1}" type="presOf" srcId="{738E85EA-DFB8-4C4C-85B3-5FEEFC5C9F7B}" destId="{C14D842D-FF72-4A4F-AAFF-C92E512CE9B0}" srcOrd="1" destOrd="0" presId="urn:microsoft.com/office/officeart/2005/8/layout/hierarchy2#1"/>
    <dgm:cxn modelId="{4677FE35-7747-47D0-8D3D-8A1A9B97AE5D}" type="presOf" srcId="{F3C4BDED-B236-44CB-B152-4ECA38B4156E}" destId="{6D914C88-86DF-4B15-8220-AE5653E89BA4}" srcOrd="0" destOrd="0" presId="urn:microsoft.com/office/officeart/2005/8/layout/hierarchy2#1"/>
    <dgm:cxn modelId="{8E270538-5785-4EBA-A762-199415021857}" type="presOf" srcId="{035CCBBA-A787-4BD7-8540-D10A8F2C3F23}" destId="{72BF504E-0C06-46FF-BB44-25261BF82125}" srcOrd="0" destOrd="0" presId="urn:microsoft.com/office/officeart/2005/8/layout/hierarchy2#1"/>
    <dgm:cxn modelId="{E835B545-8D4A-4044-B795-1B82914FEEA6}" srcId="{F4459FF3-02B8-440C-A4DE-816459F2EF9D}" destId="{3D0266BF-7360-4194-961A-7473152B233F}" srcOrd="0" destOrd="0" parTransId="{8B4C18F9-2BB4-4C89-B131-CCAFB0F38854}" sibTransId="{B70231B1-0518-4A64-A62F-69B806C10BBE}"/>
    <dgm:cxn modelId="{490436B8-98D7-47FB-B16E-951418A2117A}" type="presOf" srcId="{0587E35A-AB8D-4E31-AEB6-F5548F5C1EC1}" destId="{B62DFF12-2AE7-4878-B701-B00E7B4A16DB}" srcOrd="0" destOrd="0" presId="urn:microsoft.com/office/officeart/2005/8/layout/hierarchy2#1"/>
    <dgm:cxn modelId="{554A11F6-3914-44A8-894A-ABFE12376324}" type="presOf" srcId="{0126054F-BD92-4972-9498-C4ACD6C40D33}" destId="{7F9F98FA-FC71-488C-99BF-9ED4C4538BF2}" srcOrd="0" destOrd="0" presId="urn:microsoft.com/office/officeart/2005/8/layout/hierarchy2#1"/>
    <dgm:cxn modelId="{1D937396-3914-4179-B391-02F17AB04692}" srcId="{5BD5CE55-67CA-4421-BA4B-681FB9A1C634}" destId="{6809936D-4666-4AB1-89E8-E9B360587799}" srcOrd="1" destOrd="0" parTransId="{4364BAAF-D42F-4751-8E27-6CC82C3E0F67}" sibTransId="{75579178-7381-4AD1-861E-CEC46EB0C58A}"/>
    <dgm:cxn modelId="{27992BB3-C8E1-4EBC-A17E-AFE3A458D4AC}" type="presOf" srcId="{A24813CE-28A8-401E-A2EF-C9F354A4DE23}" destId="{E29824C7-08D5-467E-9B77-1C4577D19516}" srcOrd="0" destOrd="0" presId="urn:microsoft.com/office/officeart/2005/8/layout/hierarchy2#1"/>
    <dgm:cxn modelId="{BF1904B5-93B5-4B77-890B-1D4EF6F62A5C}" type="presOf" srcId="{8AFB5AE5-D84F-4AE8-8FEA-16684318BAF3}" destId="{0159A2CF-38C1-4FFF-A0E5-1E4527314465}" srcOrd="1" destOrd="0" presId="urn:microsoft.com/office/officeart/2005/8/layout/hierarchy2#1"/>
    <dgm:cxn modelId="{617CE049-506B-4476-84B0-4B63444B1ABA}" type="presParOf" srcId="{14FDE900-7ED2-44B3-B35B-ECC90053AD28}" destId="{6383AB43-6339-4B8B-91EA-91CA2B5A5AB9}" srcOrd="0" destOrd="0" presId="urn:microsoft.com/office/officeart/2005/8/layout/hierarchy2#1"/>
    <dgm:cxn modelId="{EA4091BF-5CBE-4D65-8305-346BBDA3133F}" type="presParOf" srcId="{6383AB43-6339-4B8B-91EA-91CA2B5A5AB9}" destId="{E852992F-3B8D-45DA-A030-D122273EC0E4}" srcOrd="0" destOrd="0" presId="urn:microsoft.com/office/officeart/2005/8/layout/hierarchy2#1"/>
    <dgm:cxn modelId="{5DB4CE06-4B8E-4BEA-8096-1107FB59E73C}" type="presParOf" srcId="{6383AB43-6339-4B8B-91EA-91CA2B5A5AB9}" destId="{FF5D941A-8C9B-4FE5-AA9C-DF6E5C206735}" srcOrd="1" destOrd="0" presId="urn:microsoft.com/office/officeart/2005/8/layout/hierarchy2#1"/>
    <dgm:cxn modelId="{7B964AB1-4019-445A-848B-A3D4ACBF03D4}" type="presParOf" srcId="{FF5D941A-8C9B-4FE5-AA9C-DF6E5C206735}" destId="{B62DFF12-2AE7-4878-B701-B00E7B4A16DB}" srcOrd="0" destOrd="0" presId="urn:microsoft.com/office/officeart/2005/8/layout/hierarchy2#1"/>
    <dgm:cxn modelId="{ABADA10B-18BF-453C-B0F5-CBE53CE7F206}" type="presParOf" srcId="{B62DFF12-2AE7-4878-B701-B00E7B4A16DB}" destId="{EA514052-F353-44D3-81E7-461A9BBA88E7}" srcOrd="0" destOrd="0" presId="urn:microsoft.com/office/officeart/2005/8/layout/hierarchy2#1"/>
    <dgm:cxn modelId="{D67122EC-FAEC-4A93-9A4F-6D7779510D6F}" type="presParOf" srcId="{FF5D941A-8C9B-4FE5-AA9C-DF6E5C206735}" destId="{626C4778-BFB2-4B99-B8CB-E8B5893FF80C}" srcOrd="1" destOrd="0" presId="urn:microsoft.com/office/officeart/2005/8/layout/hierarchy2#1"/>
    <dgm:cxn modelId="{1E05B5E1-896F-4197-B73B-06AD3D4260A6}" type="presParOf" srcId="{626C4778-BFB2-4B99-B8CB-E8B5893FF80C}" destId="{9248F2C7-A473-42D1-8537-C6FFB5599593}" srcOrd="0" destOrd="0" presId="urn:microsoft.com/office/officeart/2005/8/layout/hierarchy2#1"/>
    <dgm:cxn modelId="{FF4A9627-7F7C-40FE-9E62-3D54D4313628}" type="presParOf" srcId="{626C4778-BFB2-4B99-B8CB-E8B5893FF80C}" destId="{A5ACCF16-90BC-4543-92F9-F10D26B28AC7}" srcOrd="1" destOrd="0" presId="urn:microsoft.com/office/officeart/2005/8/layout/hierarchy2#1"/>
    <dgm:cxn modelId="{048FDCBA-1EDC-4BF1-B73B-D7CAD97CC99B}" type="presParOf" srcId="{A5ACCF16-90BC-4543-92F9-F10D26B28AC7}" destId="{1729550F-583A-427B-8C9A-548259C3F6C3}" srcOrd="0" destOrd="0" presId="urn:microsoft.com/office/officeart/2005/8/layout/hierarchy2#1"/>
    <dgm:cxn modelId="{D1595E2C-29FD-4450-B875-F3C71491887A}" type="presParOf" srcId="{1729550F-583A-427B-8C9A-548259C3F6C3}" destId="{D986A2C2-E646-41A6-A6F3-16CC35BF1E8E}" srcOrd="0" destOrd="0" presId="urn:microsoft.com/office/officeart/2005/8/layout/hierarchy2#1"/>
    <dgm:cxn modelId="{4FBD2851-D21D-4B85-B06F-E5D15A2A3DD9}" type="presParOf" srcId="{A5ACCF16-90BC-4543-92F9-F10D26B28AC7}" destId="{A6A983A3-27AC-4146-831C-13910A07DDB4}" srcOrd="1" destOrd="0" presId="urn:microsoft.com/office/officeart/2005/8/layout/hierarchy2#1"/>
    <dgm:cxn modelId="{6F7894F1-28DB-4B19-8516-B6BC817510D6}" type="presParOf" srcId="{A6A983A3-27AC-4146-831C-13910A07DDB4}" destId="{05F00BD1-99CF-4993-8168-10AB406853B2}" srcOrd="0" destOrd="0" presId="urn:microsoft.com/office/officeart/2005/8/layout/hierarchy2#1"/>
    <dgm:cxn modelId="{27726713-0090-4A1E-BEEF-5A6BCBD8773C}" type="presParOf" srcId="{A6A983A3-27AC-4146-831C-13910A07DDB4}" destId="{650F1025-DF47-42D2-A358-8586C14E5ECC}" srcOrd="1" destOrd="0" presId="urn:microsoft.com/office/officeart/2005/8/layout/hierarchy2#1"/>
    <dgm:cxn modelId="{C5B26E12-231E-4F31-AB98-81C002C37876}" type="presParOf" srcId="{A5ACCF16-90BC-4543-92F9-F10D26B28AC7}" destId="{117F4DF4-27F4-486B-BF31-894EA37E1606}" srcOrd="2" destOrd="0" presId="urn:microsoft.com/office/officeart/2005/8/layout/hierarchy2#1"/>
    <dgm:cxn modelId="{909E0724-26C3-4430-926D-7D39F4CE5B00}" type="presParOf" srcId="{117F4DF4-27F4-486B-BF31-894EA37E1606}" destId="{AD2F69E6-F1AA-41CC-8B44-D58BA2D05944}" srcOrd="0" destOrd="0" presId="urn:microsoft.com/office/officeart/2005/8/layout/hierarchy2#1"/>
    <dgm:cxn modelId="{5FA49725-9156-4B1A-95EC-C22E8E641C0C}" type="presParOf" srcId="{A5ACCF16-90BC-4543-92F9-F10D26B28AC7}" destId="{4ACE147D-8913-46B7-B4AD-DBB2068F3B98}" srcOrd="3" destOrd="0" presId="urn:microsoft.com/office/officeart/2005/8/layout/hierarchy2#1"/>
    <dgm:cxn modelId="{9E794396-B7F9-4BFF-86B5-FB636E28F0DE}" type="presParOf" srcId="{4ACE147D-8913-46B7-B4AD-DBB2068F3B98}" destId="{D939BFCA-32A7-4B06-AF07-4CC0C6D87D00}" srcOrd="0" destOrd="0" presId="urn:microsoft.com/office/officeart/2005/8/layout/hierarchy2#1"/>
    <dgm:cxn modelId="{8B992CC3-AB2B-4D6B-8086-5C8B34A40128}" type="presParOf" srcId="{4ACE147D-8913-46B7-B4AD-DBB2068F3B98}" destId="{7591AA02-53A2-4269-837A-C649E5632038}" srcOrd="1" destOrd="0" presId="urn:microsoft.com/office/officeart/2005/8/layout/hierarchy2#1"/>
    <dgm:cxn modelId="{F15EAF87-7D14-4E15-B345-1666A1183589}" type="presParOf" srcId="{A5ACCF16-90BC-4543-92F9-F10D26B28AC7}" destId="{2967EB02-534C-49B0-A7B4-30ABF5D89467}" srcOrd="4" destOrd="0" presId="urn:microsoft.com/office/officeart/2005/8/layout/hierarchy2#1"/>
    <dgm:cxn modelId="{25ECD0D4-F494-4E3A-A646-F1615C765043}" type="presParOf" srcId="{2967EB02-534C-49B0-A7B4-30ABF5D89467}" destId="{713A0009-9BA6-4150-88CF-8BC6CD410A5D}" srcOrd="0" destOrd="0" presId="urn:microsoft.com/office/officeart/2005/8/layout/hierarchy2#1"/>
    <dgm:cxn modelId="{5C8E77FF-B234-4117-A3E1-E44637497360}" type="presParOf" srcId="{A5ACCF16-90BC-4543-92F9-F10D26B28AC7}" destId="{4BBEBF66-BF4A-482F-B3A2-C7CE21A19173}" srcOrd="5" destOrd="0" presId="urn:microsoft.com/office/officeart/2005/8/layout/hierarchy2#1"/>
    <dgm:cxn modelId="{DC3856DA-A6AE-4ADA-8F49-8FB3EC3FCA28}" type="presParOf" srcId="{4BBEBF66-BF4A-482F-B3A2-C7CE21A19173}" destId="{5E4FEBEB-40B9-43B6-B7C1-3DDF7D5FDBEE}" srcOrd="0" destOrd="0" presId="urn:microsoft.com/office/officeart/2005/8/layout/hierarchy2#1"/>
    <dgm:cxn modelId="{1D24C98C-40BC-4630-A6C4-6AB757870D88}" type="presParOf" srcId="{4BBEBF66-BF4A-482F-B3A2-C7CE21A19173}" destId="{F4A5F73B-78C6-4B90-9546-B2E9CCF7B14B}" srcOrd="1" destOrd="0" presId="urn:microsoft.com/office/officeart/2005/8/layout/hierarchy2#1"/>
    <dgm:cxn modelId="{A555E297-102F-4733-869E-94E6CC834938}" type="presParOf" srcId="{FF5D941A-8C9B-4FE5-AA9C-DF6E5C206735}" destId="{201886A7-5C09-4D32-9733-FB6ED1D57493}" srcOrd="2" destOrd="0" presId="urn:microsoft.com/office/officeart/2005/8/layout/hierarchy2#1"/>
    <dgm:cxn modelId="{E27F1BC5-A67D-45B7-8CBB-46F0BD85D961}" type="presParOf" srcId="{201886A7-5C09-4D32-9733-FB6ED1D57493}" destId="{0159A2CF-38C1-4FFF-A0E5-1E4527314465}" srcOrd="0" destOrd="0" presId="urn:microsoft.com/office/officeart/2005/8/layout/hierarchy2#1"/>
    <dgm:cxn modelId="{A7EEB59A-19D7-47E4-A25E-371D2111C2B9}" type="presParOf" srcId="{FF5D941A-8C9B-4FE5-AA9C-DF6E5C206735}" destId="{44D83357-08E4-4A01-AFCD-A11A279604F1}" srcOrd="3" destOrd="0" presId="urn:microsoft.com/office/officeart/2005/8/layout/hierarchy2#1"/>
    <dgm:cxn modelId="{2C36A102-F470-4D9A-8F58-041732AF9C36}" type="presParOf" srcId="{44D83357-08E4-4A01-AFCD-A11A279604F1}" destId="{5A484C5D-0578-4589-9FC1-CFC524D80B4E}" srcOrd="0" destOrd="0" presId="urn:microsoft.com/office/officeart/2005/8/layout/hierarchy2#1"/>
    <dgm:cxn modelId="{3F92F9BC-EFAE-44C2-A34A-DF9DB5299E5A}" type="presParOf" srcId="{44D83357-08E4-4A01-AFCD-A11A279604F1}" destId="{8332E9E4-2FE8-4B8B-961E-9369D6374D69}" srcOrd="1" destOrd="0" presId="urn:microsoft.com/office/officeart/2005/8/layout/hierarchy2#1"/>
    <dgm:cxn modelId="{F8D3AE44-BFA4-4252-B36C-859F80931444}" type="presParOf" srcId="{8332E9E4-2FE8-4B8B-961E-9369D6374D69}" destId="{DB0128D2-0D6A-486E-AC08-40A628388316}" srcOrd="0" destOrd="0" presId="urn:microsoft.com/office/officeart/2005/8/layout/hierarchy2#1"/>
    <dgm:cxn modelId="{1C244437-FF34-456C-AFFB-4F2A6FD8138F}" type="presParOf" srcId="{DB0128D2-0D6A-486E-AC08-40A628388316}" destId="{C14D842D-FF72-4A4F-AAFF-C92E512CE9B0}" srcOrd="0" destOrd="0" presId="urn:microsoft.com/office/officeart/2005/8/layout/hierarchy2#1"/>
    <dgm:cxn modelId="{994F84E9-C5B7-49F1-8A50-C22B3E6B19ED}" type="presParOf" srcId="{8332E9E4-2FE8-4B8B-961E-9369D6374D69}" destId="{D7A3F858-42B7-4389-B26A-F219E87BBA90}" srcOrd="1" destOrd="0" presId="urn:microsoft.com/office/officeart/2005/8/layout/hierarchy2#1"/>
    <dgm:cxn modelId="{C10F22F7-BFB6-4577-B698-5AF75BF8F61F}" type="presParOf" srcId="{D7A3F858-42B7-4389-B26A-F219E87BBA90}" destId="{72BF504E-0C06-46FF-BB44-25261BF82125}" srcOrd="0" destOrd="0" presId="urn:microsoft.com/office/officeart/2005/8/layout/hierarchy2#1"/>
    <dgm:cxn modelId="{82AAA94F-F496-4AD9-AC0C-47D699E665B7}" type="presParOf" srcId="{D7A3F858-42B7-4389-B26A-F219E87BBA90}" destId="{7BA844A7-7BB8-4864-9A83-FBBB1B471087}" srcOrd="1" destOrd="0" presId="urn:microsoft.com/office/officeart/2005/8/layout/hierarchy2#1"/>
    <dgm:cxn modelId="{A5F420D7-AC67-4958-87BB-3D71877C64E6}" type="presParOf" srcId="{8332E9E4-2FE8-4B8B-961E-9369D6374D69}" destId="{DFE21468-A8A6-47C8-AEEA-873534F945E7}" srcOrd="2" destOrd="0" presId="urn:microsoft.com/office/officeart/2005/8/layout/hierarchy2#1"/>
    <dgm:cxn modelId="{55436764-3AAF-4B6C-A49C-88924B070B23}" type="presParOf" srcId="{DFE21468-A8A6-47C8-AEEA-873534F945E7}" destId="{344E5D40-F33A-42F2-9672-EDFA8CD24B34}" srcOrd="0" destOrd="0" presId="urn:microsoft.com/office/officeart/2005/8/layout/hierarchy2#1"/>
    <dgm:cxn modelId="{611C9336-64DF-4F6D-A37C-637930332A0E}" type="presParOf" srcId="{8332E9E4-2FE8-4B8B-961E-9369D6374D69}" destId="{149600CA-0276-468B-8B99-CA21E3FFD5D3}" srcOrd="3" destOrd="0" presId="urn:microsoft.com/office/officeart/2005/8/layout/hierarchy2#1"/>
    <dgm:cxn modelId="{E587B289-7E92-493A-AC43-514546384A45}" type="presParOf" srcId="{149600CA-0276-468B-8B99-CA21E3FFD5D3}" destId="{567DB9B2-37DF-469C-B7AA-FFCA569C52C0}" srcOrd="0" destOrd="0" presId="urn:microsoft.com/office/officeart/2005/8/layout/hierarchy2#1"/>
    <dgm:cxn modelId="{1646C573-F3A8-4954-9235-3015ECFF8EC2}" type="presParOf" srcId="{149600CA-0276-468B-8B99-CA21E3FFD5D3}" destId="{66E7948A-F067-4EC5-BD6F-DE3A95EF55CB}" srcOrd="1" destOrd="0" presId="urn:microsoft.com/office/officeart/2005/8/layout/hierarchy2#1"/>
    <dgm:cxn modelId="{7FBE0329-6098-4C18-A957-13EED97764E3}" type="presParOf" srcId="{8332E9E4-2FE8-4B8B-961E-9369D6374D69}" destId="{80CE3E72-9C9D-469B-B060-CD2F9D77866F}" srcOrd="4" destOrd="0" presId="urn:microsoft.com/office/officeart/2005/8/layout/hierarchy2#1"/>
    <dgm:cxn modelId="{E4BBAEB6-A0C8-422D-BC64-C207FE060D52}" type="presParOf" srcId="{80CE3E72-9C9D-469B-B060-CD2F9D77866F}" destId="{D361C4DB-31A3-41E4-9FDB-D6D87E02B018}" srcOrd="0" destOrd="0" presId="urn:microsoft.com/office/officeart/2005/8/layout/hierarchy2#1"/>
    <dgm:cxn modelId="{3F7A5DA7-6E1F-48CC-A6B2-02678209F18F}" type="presParOf" srcId="{8332E9E4-2FE8-4B8B-961E-9369D6374D69}" destId="{DDEFD69B-DAE8-4AC4-9A08-3189D9A9E2D3}" srcOrd="5" destOrd="0" presId="urn:microsoft.com/office/officeart/2005/8/layout/hierarchy2#1"/>
    <dgm:cxn modelId="{117116B6-0899-4142-B0B9-F80FB39DF6A0}" type="presParOf" srcId="{DDEFD69B-DAE8-4AC4-9A08-3189D9A9E2D3}" destId="{7F9F98FA-FC71-488C-99BF-9ED4C4538BF2}" srcOrd="0" destOrd="0" presId="urn:microsoft.com/office/officeart/2005/8/layout/hierarchy2#1"/>
    <dgm:cxn modelId="{F712A5ED-0A75-4532-8F47-8977A761678C}" type="presParOf" srcId="{DDEFD69B-DAE8-4AC4-9A08-3189D9A9E2D3}" destId="{FB98FF04-5D52-4C7C-856D-3BD3402FC5ED}" srcOrd="1" destOrd="0" presId="urn:microsoft.com/office/officeart/2005/8/layout/hierarchy2#1"/>
    <dgm:cxn modelId="{A0C1E152-9991-4A55-B075-E2E0ACE7A34A}" type="presParOf" srcId="{8332E9E4-2FE8-4B8B-961E-9369D6374D69}" destId="{E29824C7-08D5-467E-9B77-1C4577D19516}" srcOrd="6" destOrd="0" presId="urn:microsoft.com/office/officeart/2005/8/layout/hierarchy2#1"/>
    <dgm:cxn modelId="{D5D4ADC9-CC17-4265-A7AC-2EA7A8243730}" type="presParOf" srcId="{E29824C7-08D5-467E-9B77-1C4577D19516}" destId="{0CB591B9-DB1B-46FB-A0A0-CEC42888E8C2}" srcOrd="0" destOrd="0" presId="urn:microsoft.com/office/officeart/2005/8/layout/hierarchy2#1"/>
    <dgm:cxn modelId="{D156E8D1-5BE0-4CA0-AABC-2D366B033643}" type="presParOf" srcId="{8332E9E4-2FE8-4B8B-961E-9369D6374D69}" destId="{534A0466-C43A-42B5-AB14-46CC91FB48A0}" srcOrd="7" destOrd="0" presId="urn:microsoft.com/office/officeart/2005/8/layout/hierarchy2#1"/>
    <dgm:cxn modelId="{5B5B5EA6-6D6A-4341-8BA6-9F0B68B9295C}" type="presParOf" srcId="{534A0466-C43A-42B5-AB14-46CC91FB48A0}" destId="{6D914C88-86DF-4B15-8220-AE5653E89BA4}" srcOrd="0" destOrd="0" presId="urn:microsoft.com/office/officeart/2005/8/layout/hierarchy2#1"/>
    <dgm:cxn modelId="{613B6FED-ADD2-42CA-AEDB-190DDCD342B3}" type="presParOf" srcId="{534A0466-C43A-42B5-AB14-46CC91FB48A0}" destId="{F8C0EBBE-59C1-4A0F-BDD9-D34F1FBF2F0D}" srcOrd="1" destOrd="0" presId="urn:microsoft.com/office/officeart/2005/8/layout/hierarchy2#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233294-614E-4B95-ACD1-6944740A50EA}" type="doc">
      <dgm:prSet loTypeId="urn:microsoft.com/office/officeart/2005/8/layout/cycle2" loCatId="cycle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BB62C075-D3D8-40A5-815F-E3FA8B599770}">
      <dgm:prSet phldrT="[文本]" custT="1"/>
      <dgm:spPr>
        <a:solidFill>
          <a:srgbClr val="00B050"/>
        </a:solidFill>
      </dgm:spPr>
      <dgm:t>
        <a:bodyPr/>
        <a:lstStyle/>
        <a:p>
          <a:r>
            <a:rPr lang="zh-CN" altLang="en-US" sz="105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客户咨询</a:t>
          </a:r>
          <a:endParaRPr lang="zh-CN" altLang="en-US" sz="105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EA43CCD-F56C-45D2-8FAA-F9B3232D226A}" type="parTrans" cxnId="{73DBA421-D9EF-4272-9553-77CDFEE98A0C}">
      <dgm:prSet/>
      <dgm:spPr/>
      <dgm:t>
        <a:bodyPr/>
        <a:lstStyle/>
        <a:p>
          <a:endParaRPr lang="zh-CN" altLang="en-US" sz="1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4FAD988-23B1-438C-85E6-2B979AE73F78}" type="sibTrans" cxnId="{73DBA421-D9EF-4272-9553-77CDFEE98A0C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zh-CN" altLang="en-US" sz="5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BC12B5F-11F6-46FC-9348-942B8E43F5B4}">
      <dgm:prSet phldrT="[文本]" custT="1"/>
      <dgm:spPr>
        <a:solidFill>
          <a:srgbClr val="00B050"/>
        </a:solidFill>
      </dgm:spPr>
      <dgm:t>
        <a:bodyPr/>
        <a:lstStyle/>
        <a:p>
          <a:r>
            <a:rPr lang="zh-CN" altLang="en-US" sz="105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并网申请</a:t>
          </a:r>
          <a:endParaRPr lang="zh-CN" altLang="en-US" sz="105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9544A52-2342-4A60-B71F-170771619E05}" type="parTrans" cxnId="{FA5658E8-8D26-4B6B-B56C-E226DB111DD3}">
      <dgm:prSet/>
      <dgm:spPr/>
      <dgm:t>
        <a:bodyPr/>
        <a:lstStyle/>
        <a:p>
          <a:endParaRPr lang="zh-CN" altLang="en-US" sz="1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FDB1E73-B67A-475E-92F1-33C75C0CB294}" type="sibTrans" cxnId="{FA5658E8-8D26-4B6B-B56C-E226DB111DD3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zh-CN" altLang="en-US" sz="5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79C2534-BD87-424A-BAB5-8C7CAE86B75C}">
      <dgm:prSet phldrT="[文本]" custT="1"/>
      <dgm:spPr>
        <a:solidFill>
          <a:srgbClr val="00B050"/>
        </a:solidFill>
      </dgm:spPr>
      <dgm:t>
        <a:bodyPr/>
        <a:lstStyle/>
        <a:p>
          <a:r>
            <a:rPr lang="zh-CN" altLang="en-US" sz="105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设备供应</a:t>
          </a:r>
          <a:endParaRPr lang="zh-CN" altLang="en-US" sz="105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FDF31A3-B45F-47C4-99C0-057EB6E938DC}" type="parTrans" cxnId="{FB235E67-D144-4E31-B061-5EB18D578DD3}">
      <dgm:prSet/>
      <dgm:spPr/>
      <dgm:t>
        <a:bodyPr/>
        <a:lstStyle/>
        <a:p>
          <a:endParaRPr lang="zh-CN" altLang="en-US" sz="1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0F5AF4D-B425-47AE-B68E-8472DC310ED9}" type="sibTrans" cxnId="{FB235E67-D144-4E31-B061-5EB18D578DD3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zh-CN" altLang="en-US" sz="5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9E76E2D-DB73-4B5E-8F98-1E27C590DC29}">
      <dgm:prSet phldrT="[文本]" custT="1"/>
      <dgm:spPr>
        <a:solidFill>
          <a:srgbClr val="00B050"/>
        </a:solidFill>
      </dgm:spPr>
      <dgm:t>
        <a:bodyPr/>
        <a:lstStyle/>
        <a:p>
          <a:r>
            <a:rPr lang="zh-CN" altLang="en-US" sz="105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专业施工</a:t>
          </a:r>
          <a:endParaRPr lang="zh-CN" altLang="en-US" sz="105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5F11411-0461-458A-A457-900F4FFD86F7}" type="parTrans" cxnId="{249D26C9-4A12-4A07-A19D-18F649A1BE00}">
      <dgm:prSet/>
      <dgm:spPr/>
      <dgm:t>
        <a:bodyPr/>
        <a:lstStyle/>
        <a:p>
          <a:endParaRPr lang="zh-CN" altLang="en-US" sz="1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BA7A6AA-AFB7-48B0-BD77-7B031B485ED4}" type="sibTrans" cxnId="{249D26C9-4A12-4A07-A19D-18F649A1BE00}">
      <dgm:prSet custT="1"/>
      <dgm:spPr>
        <a:solidFill>
          <a:srgbClr val="FF99CC"/>
        </a:solidFill>
      </dgm:spPr>
      <dgm:t>
        <a:bodyPr/>
        <a:lstStyle/>
        <a:p>
          <a:endParaRPr lang="zh-CN" altLang="en-US" sz="5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56F10AD-6405-44B8-951A-B946F1FA66AC}">
      <dgm:prSet phldrT="[文本]" custT="1"/>
      <dgm:spPr>
        <a:solidFill>
          <a:srgbClr val="00B050"/>
        </a:solidFill>
      </dgm:spPr>
      <dgm:t>
        <a:bodyPr/>
        <a:lstStyle/>
        <a:p>
          <a:r>
            <a:rPr lang="zh-CN" altLang="en-US" sz="105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售后服务</a:t>
          </a:r>
          <a:endParaRPr lang="zh-CN" altLang="en-US" sz="105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6441ECE-A352-4FE3-8D41-6A52A07BF991}" type="parTrans" cxnId="{4AB4D83C-FB22-43A2-AB5D-A0E3B54C0FF4}">
      <dgm:prSet/>
      <dgm:spPr/>
      <dgm:t>
        <a:bodyPr/>
        <a:lstStyle/>
        <a:p>
          <a:endParaRPr lang="zh-CN" altLang="en-US" sz="1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33C4F65-FBB3-420B-B06A-677CA096C7ED}" type="sibTrans" cxnId="{4AB4D83C-FB22-43A2-AB5D-A0E3B54C0FF4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endParaRPr lang="zh-CN" altLang="en-US" sz="5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8EC8B0E-E836-42E1-A525-AFDD598E4AB4}">
      <dgm:prSet custT="1"/>
      <dgm:spPr>
        <a:solidFill>
          <a:srgbClr val="00B050"/>
        </a:solidFill>
      </dgm:spPr>
      <dgm:t>
        <a:bodyPr/>
        <a:lstStyle/>
        <a:p>
          <a:r>
            <a:rPr lang="zh-CN" altLang="en-US" sz="105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屋顶勘测</a:t>
          </a:r>
          <a:endParaRPr lang="zh-CN" altLang="en-US" sz="105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B22C3BE-D4B0-425B-AF7E-BD2728700BEE}" type="parTrans" cxnId="{F06BFC41-53BD-4741-B25B-7A9EE05E47FA}">
      <dgm:prSet/>
      <dgm:spPr/>
      <dgm:t>
        <a:bodyPr/>
        <a:lstStyle/>
        <a:p>
          <a:endParaRPr lang="zh-CN" altLang="en-US" sz="1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0324967-5C8C-479D-B1F8-1A19F082977A}" type="sibTrans" cxnId="{F06BFC41-53BD-4741-B25B-7A9EE05E47FA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zh-CN" altLang="en-US" sz="5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4DFB4F5-0E68-4B0C-958D-5F3D24F03341}">
      <dgm:prSet custT="1"/>
      <dgm:spPr>
        <a:solidFill>
          <a:srgbClr val="00B050"/>
        </a:solidFill>
      </dgm:spPr>
      <dgm:t>
        <a:bodyPr/>
        <a:lstStyle/>
        <a:p>
          <a:r>
            <a:rPr lang="zh-CN" altLang="en-US" sz="105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系统设计</a:t>
          </a:r>
          <a:endParaRPr lang="zh-CN" altLang="en-US" sz="105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64605F8-04EA-494D-8450-E3FBE6D5DE0F}" type="parTrans" cxnId="{53AC4D7F-DB1B-4C03-8C7A-5D956E80322A}">
      <dgm:prSet/>
      <dgm:spPr/>
      <dgm:t>
        <a:bodyPr/>
        <a:lstStyle/>
        <a:p>
          <a:endParaRPr lang="zh-CN" altLang="en-US" sz="1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4B77594-7948-4BF8-8C22-550A761A665A}" type="sibTrans" cxnId="{53AC4D7F-DB1B-4C03-8C7A-5D956E80322A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zh-CN" altLang="en-US" sz="5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74EE7C9-901E-4370-84E3-15047E5A55EE}" type="pres">
      <dgm:prSet presAssocID="{C0233294-614E-4B95-ACD1-6944740A50E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D139D34-1C94-4C7F-A40E-A72A8366E7C7}" type="pres">
      <dgm:prSet presAssocID="{BB62C075-D3D8-40A5-815F-E3FA8B599770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D1AADB5-C5F9-4231-83F4-4EFAE337766E}" type="pres">
      <dgm:prSet presAssocID="{34FAD988-23B1-438C-85E6-2B979AE73F78}" presName="sibTrans" presStyleLbl="sibTrans2D1" presStyleIdx="0" presStyleCnt="7"/>
      <dgm:spPr/>
      <dgm:t>
        <a:bodyPr/>
        <a:lstStyle/>
        <a:p>
          <a:endParaRPr lang="zh-CN" altLang="en-US"/>
        </a:p>
      </dgm:t>
    </dgm:pt>
    <dgm:pt modelId="{596CF8C8-4D89-446E-9D96-8DA2C56E3C01}" type="pres">
      <dgm:prSet presAssocID="{34FAD988-23B1-438C-85E6-2B979AE73F78}" presName="connectorText" presStyleLbl="sibTrans2D1" presStyleIdx="0" presStyleCnt="7"/>
      <dgm:spPr/>
      <dgm:t>
        <a:bodyPr/>
        <a:lstStyle/>
        <a:p>
          <a:endParaRPr lang="zh-CN" altLang="en-US"/>
        </a:p>
      </dgm:t>
    </dgm:pt>
    <dgm:pt modelId="{7DF35968-BB30-4795-B596-B7D9FA6576D8}" type="pres">
      <dgm:prSet presAssocID="{78EC8B0E-E836-42E1-A525-AFDD598E4AB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1636898-300E-4E2D-8C50-754406E79E3E}" type="pres">
      <dgm:prSet presAssocID="{00324967-5C8C-479D-B1F8-1A19F082977A}" presName="sibTrans" presStyleLbl="sibTrans2D1" presStyleIdx="1" presStyleCnt="7"/>
      <dgm:spPr/>
      <dgm:t>
        <a:bodyPr/>
        <a:lstStyle/>
        <a:p>
          <a:endParaRPr lang="zh-CN" altLang="en-US"/>
        </a:p>
      </dgm:t>
    </dgm:pt>
    <dgm:pt modelId="{9023DD0E-5546-4490-B046-9E4F2A3C8AE4}" type="pres">
      <dgm:prSet presAssocID="{00324967-5C8C-479D-B1F8-1A19F082977A}" presName="connectorText" presStyleLbl="sibTrans2D1" presStyleIdx="1" presStyleCnt="7"/>
      <dgm:spPr/>
      <dgm:t>
        <a:bodyPr/>
        <a:lstStyle/>
        <a:p>
          <a:endParaRPr lang="zh-CN" altLang="en-US"/>
        </a:p>
      </dgm:t>
    </dgm:pt>
    <dgm:pt modelId="{D6CEFA14-C21A-4392-9AAA-BC4599D4091D}" type="pres">
      <dgm:prSet presAssocID="{F4DFB4F5-0E68-4B0C-958D-5F3D24F03341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EADA997-A522-4C90-96C6-538920A78914}" type="pres">
      <dgm:prSet presAssocID="{94B77594-7948-4BF8-8C22-550A761A665A}" presName="sibTrans" presStyleLbl="sibTrans2D1" presStyleIdx="2" presStyleCnt="7"/>
      <dgm:spPr/>
      <dgm:t>
        <a:bodyPr/>
        <a:lstStyle/>
        <a:p>
          <a:endParaRPr lang="zh-CN" altLang="en-US"/>
        </a:p>
      </dgm:t>
    </dgm:pt>
    <dgm:pt modelId="{C93D2E4F-767C-4E8A-974C-CE234A93CE95}" type="pres">
      <dgm:prSet presAssocID="{94B77594-7948-4BF8-8C22-550A761A665A}" presName="connectorText" presStyleLbl="sibTrans2D1" presStyleIdx="2" presStyleCnt="7"/>
      <dgm:spPr/>
      <dgm:t>
        <a:bodyPr/>
        <a:lstStyle/>
        <a:p>
          <a:endParaRPr lang="zh-CN" altLang="en-US"/>
        </a:p>
      </dgm:t>
    </dgm:pt>
    <dgm:pt modelId="{9E3DE491-E69F-4150-93E4-7FDA01FFBF16}" type="pres">
      <dgm:prSet presAssocID="{3BC12B5F-11F6-46FC-9348-942B8E43F5B4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6032C76-C46A-453E-B8B4-698775DFDB6D}" type="pres">
      <dgm:prSet presAssocID="{EFDB1E73-B67A-475E-92F1-33C75C0CB294}" presName="sibTrans" presStyleLbl="sibTrans2D1" presStyleIdx="3" presStyleCnt="7"/>
      <dgm:spPr/>
      <dgm:t>
        <a:bodyPr/>
        <a:lstStyle/>
        <a:p>
          <a:endParaRPr lang="zh-CN" altLang="en-US"/>
        </a:p>
      </dgm:t>
    </dgm:pt>
    <dgm:pt modelId="{9CF7F216-6F46-488E-889B-3B94143FFCB8}" type="pres">
      <dgm:prSet presAssocID="{EFDB1E73-B67A-475E-92F1-33C75C0CB294}" presName="connectorText" presStyleLbl="sibTrans2D1" presStyleIdx="3" presStyleCnt="7"/>
      <dgm:spPr/>
      <dgm:t>
        <a:bodyPr/>
        <a:lstStyle/>
        <a:p>
          <a:endParaRPr lang="zh-CN" altLang="en-US"/>
        </a:p>
      </dgm:t>
    </dgm:pt>
    <dgm:pt modelId="{1886DE1A-1FD8-4153-8100-AF4A630C897F}" type="pres">
      <dgm:prSet presAssocID="{979C2534-BD87-424A-BAB5-8C7CAE86B75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1D654AE-392D-4DBD-8B00-9B6045A9041C}" type="pres">
      <dgm:prSet presAssocID="{D0F5AF4D-B425-47AE-B68E-8472DC310ED9}" presName="sibTrans" presStyleLbl="sibTrans2D1" presStyleIdx="4" presStyleCnt="7"/>
      <dgm:spPr/>
      <dgm:t>
        <a:bodyPr/>
        <a:lstStyle/>
        <a:p>
          <a:endParaRPr lang="zh-CN" altLang="en-US"/>
        </a:p>
      </dgm:t>
    </dgm:pt>
    <dgm:pt modelId="{19990E36-4D48-4D69-B0DA-5FF58B012EA7}" type="pres">
      <dgm:prSet presAssocID="{D0F5AF4D-B425-47AE-B68E-8472DC310ED9}" presName="connectorText" presStyleLbl="sibTrans2D1" presStyleIdx="4" presStyleCnt="7"/>
      <dgm:spPr/>
      <dgm:t>
        <a:bodyPr/>
        <a:lstStyle/>
        <a:p>
          <a:endParaRPr lang="zh-CN" altLang="en-US"/>
        </a:p>
      </dgm:t>
    </dgm:pt>
    <dgm:pt modelId="{FD644A8D-8B1B-4061-A094-33AC551ABD42}" type="pres">
      <dgm:prSet presAssocID="{D9E76E2D-DB73-4B5E-8F98-1E27C590DC29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A93A774-4847-457F-9D24-815EDE943C51}" type="pres">
      <dgm:prSet presAssocID="{4BA7A6AA-AFB7-48B0-BD77-7B031B485ED4}" presName="sibTrans" presStyleLbl="sibTrans2D1" presStyleIdx="5" presStyleCnt="7"/>
      <dgm:spPr/>
      <dgm:t>
        <a:bodyPr/>
        <a:lstStyle/>
        <a:p>
          <a:endParaRPr lang="zh-CN" altLang="en-US"/>
        </a:p>
      </dgm:t>
    </dgm:pt>
    <dgm:pt modelId="{9126C35B-60B4-4EBF-AF60-0C15863A6F10}" type="pres">
      <dgm:prSet presAssocID="{4BA7A6AA-AFB7-48B0-BD77-7B031B485ED4}" presName="connectorText" presStyleLbl="sibTrans2D1" presStyleIdx="5" presStyleCnt="7"/>
      <dgm:spPr/>
      <dgm:t>
        <a:bodyPr/>
        <a:lstStyle/>
        <a:p>
          <a:endParaRPr lang="zh-CN" altLang="en-US"/>
        </a:p>
      </dgm:t>
    </dgm:pt>
    <dgm:pt modelId="{57C9AFDB-CD98-4508-A57C-33F2764E4BF6}" type="pres">
      <dgm:prSet presAssocID="{D56F10AD-6405-44B8-951A-B946F1FA66AC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F4329E0-DB7E-416C-A93C-E3051CC1997C}" type="pres">
      <dgm:prSet presAssocID="{933C4F65-FBB3-420B-B06A-677CA096C7ED}" presName="sibTrans" presStyleLbl="sibTrans2D1" presStyleIdx="6" presStyleCnt="7"/>
      <dgm:spPr/>
      <dgm:t>
        <a:bodyPr/>
        <a:lstStyle/>
        <a:p>
          <a:endParaRPr lang="zh-CN" altLang="en-US"/>
        </a:p>
      </dgm:t>
    </dgm:pt>
    <dgm:pt modelId="{7D884E89-B945-4F7D-B316-96CECC17AB4B}" type="pres">
      <dgm:prSet presAssocID="{933C4F65-FBB3-420B-B06A-677CA096C7ED}" presName="connectorText" presStyleLbl="sibTrans2D1" presStyleIdx="6" presStyleCnt="7"/>
      <dgm:spPr/>
      <dgm:t>
        <a:bodyPr/>
        <a:lstStyle/>
        <a:p>
          <a:endParaRPr lang="zh-CN" altLang="en-US"/>
        </a:p>
      </dgm:t>
    </dgm:pt>
  </dgm:ptLst>
  <dgm:cxnLst>
    <dgm:cxn modelId="{193E5993-182F-4501-B27C-6949957D12F6}" type="presOf" srcId="{00324967-5C8C-479D-B1F8-1A19F082977A}" destId="{9023DD0E-5546-4490-B046-9E4F2A3C8AE4}" srcOrd="1" destOrd="0" presId="urn:microsoft.com/office/officeart/2005/8/layout/cycle2"/>
    <dgm:cxn modelId="{8613C63C-D22A-4963-8939-03ABD86C1FB6}" type="presOf" srcId="{4BA7A6AA-AFB7-48B0-BD77-7B031B485ED4}" destId="{9126C35B-60B4-4EBF-AF60-0C15863A6F10}" srcOrd="1" destOrd="0" presId="urn:microsoft.com/office/officeart/2005/8/layout/cycle2"/>
    <dgm:cxn modelId="{53AE3155-6C71-46B1-87DF-E4F5E6F14D98}" type="presOf" srcId="{D9E76E2D-DB73-4B5E-8F98-1E27C590DC29}" destId="{FD644A8D-8B1B-4061-A094-33AC551ABD42}" srcOrd="0" destOrd="0" presId="urn:microsoft.com/office/officeart/2005/8/layout/cycle2"/>
    <dgm:cxn modelId="{633B8129-7F0A-4F02-A765-BE4019A934C6}" type="presOf" srcId="{34FAD988-23B1-438C-85E6-2B979AE73F78}" destId="{0D1AADB5-C5F9-4231-83F4-4EFAE337766E}" srcOrd="0" destOrd="0" presId="urn:microsoft.com/office/officeart/2005/8/layout/cycle2"/>
    <dgm:cxn modelId="{50F96503-5E6D-4E2C-B6B5-B3EA4B62DA02}" type="presOf" srcId="{EFDB1E73-B67A-475E-92F1-33C75C0CB294}" destId="{9CF7F216-6F46-488E-889B-3B94143FFCB8}" srcOrd="1" destOrd="0" presId="urn:microsoft.com/office/officeart/2005/8/layout/cycle2"/>
    <dgm:cxn modelId="{F06BFC41-53BD-4741-B25B-7A9EE05E47FA}" srcId="{C0233294-614E-4B95-ACD1-6944740A50EA}" destId="{78EC8B0E-E836-42E1-A525-AFDD598E4AB4}" srcOrd="1" destOrd="0" parTransId="{6B22C3BE-D4B0-425B-AF7E-BD2728700BEE}" sibTransId="{00324967-5C8C-479D-B1F8-1A19F082977A}"/>
    <dgm:cxn modelId="{2272A226-0910-49CA-8DC1-3287625541DE}" type="presOf" srcId="{94B77594-7948-4BF8-8C22-550A761A665A}" destId="{4EADA997-A522-4C90-96C6-538920A78914}" srcOrd="0" destOrd="0" presId="urn:microsoft.com/office/officeart/2005/8/layout/cycle2"/>
    <dgm:cxn modelId="{51326B14-AF11-46DF-A252-2C8C6C460E38}" type="presOf" srcId="{00324967-5C8C-479D-B1F8-1A19F082977A}" destId="{71636898-300E-4E2D-8C50-754406E79E3E}" srcOrd="0" destOrd="0" presId="urn:microsoft.com/office/officeart/2005/8/layout/cycle2"/>
    <dgm:cxn modelId="{8373D6CE-04C6-470A-BF56-8896F3422509}" type="presOf" srcId="{C0233294-614E-4B95-ACD1-6944740A50EA}" destId="{D74EE7C9-901E-4370-84E3-15047E5A55EE}" srcOrd="0" destOrd="0" presId="urn:microsoft.com/office/officeart/2005/8/layout/cycle2"/>
    <dgm:cxn modelId="{FA5658E8-8D26-4B6B-B56C-E226DB111DD3}" srcId="{C0233294-614E-4B95-ACD1-6944740A50EA}" destId="{3BC12B5F-11F6-46FC-9348-942B8E43F5B4}" srcOrd="3" destOrd="0" parTransId="{E9544A52-2342-4A60-B71F-170771619E05}" sibTransId="{EFDB1E73-B67A-475E-92F1-33C75C0CB294}"/>
    <dgm:cxn modelId="{53AC4D7F-DB1B-4C03-8C7A-5D956E80322A}" srcId="{C0233294-614E-4B95-ACD1-6944740A50EA}" destId="{F4DFB4F5-0E68-4B0C-958D-5F3D24F03341}" srcOrd="2" destOrd="0" parTransId="{664605F8-04EA-494D-8450-E3FBE6D5DE0F}" sibTransId="{94B77594-7948-4BF8-8C22-550A761A665A}"/>
    <dgm:cxn modelId="{C819F2B2-CA58-4D22-9B6E-30E235FA4549}" type="presOf" srcId="{BB62C075-D3D8-40A5-815F-E3FA8B599770}" destId="{BD139D34-1C94-4C7F-A40E-A72A8366E7C7}" srcOrd="0" destOrd="0" presId="urn:microsoft.com/office/officeart/2005/8/layout/cycle2"/>
    <dgm:cxn modelId="{00858B32-2440-441B-A53A-9494C6CD5FD7}" type="presOf" srcId="{933C4F65-FBB3-420B-B06A-677CA096C7ED}" destId="{7D884E89-B945-4F7D-B316-96CECC17AB4B}" srcOrd="1" destOrd="0" presId="urn:microsoft.com/office/officeart/2005/8/layout/cycle2"/>
    <dgm:cxn modelId="{CDC8C24F-9F5C-4124-B125-0A6D4A8C2E65}" type="presOf" srcId="{D56F10AD-6405-44B8-951A-B946F1FA66AC}" destId="{57C9AFDB-CD98-4508-A57C-33F2764E4BF6}" srcOrd="0" destOrd="0" presId="urn:microsoft.com/office/officeart/2005/8/layout/cycle2"/>
    <dgm:cxn modelId="{18126BEE-6999-499E-83B9-212DB483614F}" type="presOf" srcId="{933C4F65-FBB3-420B-B06A-677CA096C7ED}" destId="{8F4329E0-DB7E-416C-A93C-E3051CC1997C}" srcOrd="0" destOrd="0" presId="urn:microsoft.com/office/officeart/2005/8/layout/cycle2"/>
    <dgm:cxn modelId="{3E99B110-619D-41EB-B255-5444822F5F7A}" type="presOf" srcId="{78EC8B0E-E836-42E1-A525-AFDD598E4AB4}" destId="{7DF35968-BB30-4795-B596-B7D9FA6576D8}" srcOrd="0" destOrd="0" presId="urn:microsoft.com/office/officeart/2005/8/layout/cycle2"/>
    <dgm:cxn modelId="{504F11FF-E9EE-444E-AA62-402EA25A6408}" type="presOf" srcId="{979C2534-BD87-424A-BAB5-8C7CAE86B75C}" destId="{1886DE1A-1FD8-4153-8100-AF4A630C897F}" srcOrd="0" destOrd="0" presId="urn:microsoft.com/office/officeart/2005/8/layout/cycle2"/>
    <dgm:cxn modelId="{2716EBAF-5A7E-489D-80CF-941936B7F3C9}" type="presOf" srcId="{4BA7A6AA-AFB7-48B0-BD77-7B031B485ED4}" destId="{5A93A774-4847-457F-9D24-815EDE943C51}" srcOrd="0" destOrd="0" presId="urn:microsoft.com/office/officeart/2005/8/layout/cycle2"/>
    <dgm:cxn modelId="{C03636C5-43AF-4D68-8799-743042C0D455}" type="presOf" srcId="{EFDB1E73-B67A-475E-92F1-33C75C0CB294}" destId="{76032C76-C46A-453E-B8B4-698775DFDB6D}" srcOrd="0" destOrd="0" presId="urn:microsoft.com/office/officeart/2005/8/layout/cycle2"/>
    <dgm:cxn modelId="{F4FC1CC4-77DC-4A83-BB81-F3935B606573}" type="presOf" srcId="{94B77594-7948-4BF8-8C22-550A761A665A}" destId="{C93D2E4F-767C-4E8A-974C-CE234A93CE95}" srcOrd="1" destOrd="0" presId="urn:microsoft.com/office/officeart/2005/8/layout/cycle2"/>
    <dgm:cxn modelId="{FA21B712-D860-4B8C-8903-0077B892CB22}" type="presOf" srcId="{3BC12B5F-11F6-46FC-9348-942B8E43F5B4}" destId="{9E3DE491-E69F-4150-93E4-7FDA01FFBF16}" srcOrd="0" destOrd="0" presId="urn:microsoft.com/office/officeart/2005/8/layout/cycle2"/>
    <dgm:cxn modelId="{6A985F0B-E530-4DF9-B3A3-2B23162B840A}" type="presOf" srcId="{F4DFB4F5-0E68-4B0C-958D-5F3D24F03341}" destId="{D6CEFA14-C21A-4392-9AAA-BC4599D4091D}" srcOrd="0" destOrd="0" presId="urn:microsoft.com/office/officeart/2005/8/layout/cycle2"/>
    <dgm:cxn modelId="{4AB4D83C-FB22-43A2-AB5D-A0E3B54C0FF4}" srcId="{C0233294-614E-4B95-ACD1-6944740A50EA}" destId="{D56F10AD-6405-44B8-951A-B946F1FA66AC}" srcOrd="6" destOrd="0" parTransId="{96441ECE-A352-4FE3-8D41-6A52A07BF991}" sibTransId="{933C4F65-FBB3-420B-B06A-677CA096C7ED}"/>
    <dgm:cxn modelId="{A8981E8A-A7A1-4DC5-B5B7-F091CB68FD40}" type="presOf" srcId="{D0F5AF4D-B425-47AE-B68E-8472DC310ED9}" destId="{B1D654AE-392D-4DBD-8B00-9B6045A9041C}" srcOrd="0" destOrd="0" presId="urn:microsoft.com/office/officeart/2005/8/layout/cycle2"/>
    <dgm:cxn modelId="{36266ACC-53EE-4C48-B490-9E61AE712F74}" type="presOf" srcId="{D0F5AF4D-B425-47AE-B68E-8472DC310ED9}" destId="{19990E36-4D48-4D69-B0DA-5FF58B012EA7}" srcOrd="1" destOrd="0" presId="urn:microsoft.com/office/officeart/2005/8/layout/cycle2"/>
    <dgm:cxn modelId="{F75AAE88-8C5C-471D-A818-C7E0379CE3EC}" type="presOf" srcId="{34FAD988-23B1-438C-85E6-2B979AE73F78}" destId="{596CF8C8-4D89-446E-9D96-8DA2C56E3C01}" srcOrd="1" destOrd="0" presId="urn:microsoft.com/office/officeart/2005/8/layout/cycle2"/>
    <dgm:cxn modelId="{249D26C9-4A12-4A07-A19D-18F649A1BE00}" srcId="{C0233294-614E-4B95-ACD1-6944740A50EA}" destId="{D9E76E2D-DB73-4B5E-8F98-1E27C590DC29}" srcOrd="5" destOrd="0" parTransId="{B5F11411-0461-458A-A457-900F4FFD86F7}" sibTransId="{4BA7A6AA-AFB7-48B0-BD77-7B031B485ED4}"/>
    <dgm:cxn modelId="{FB235E67-D144-4E31-B061-5EB18D578DD3}" srcId="{C0233294-614E-4B95-ACD1-6944740A50EA}" destId="{979C2534-BD87-424A-BAB5-8C7CAE86B75C}" srcOrd="4" destOrd="0" parTransId="{6FDF31A3-B45F-47C4-99C0-057EB6E938DC}" sibTransId="{D0F5AF4D-B425-47AE-B68E-8472DC310ED9}"/>
    <dgm:cxn modelId="{73DBA421-D9EF-4272-9553-77CDFEE98A0C}" srcId="{C0233294-614E-4B95-ACD1-6944740A50EA}" destId="{BB62C075-D3D8-40A5-815F-E3FA8B599770}" srcOrd="0" destOrd="0" parTransId="{5EA43CCD-F56C-45D2-8FAA-F9B3232D226A}" sibTransId="{34FAD988-23B1-438C-85E6-2B979AE73F78}"/>
    <dgm:cxn modelId="{08DE2CC7-08DA-4D11-9FA5-E427B532107D}" type="presParOf" srcId="{D74EE7C9-901E-4370-84E3-15047E5A55EE}" destId="{BD139D34-1C94-4C7F-A40E-A72A8366E7C7}" srcOrd="0" destOrd="0" presId="urn:microsoft.com/office/officeart/2005/8/layout/cycle2"/>
    <dgm:cxn modelId="{C0FCA0A4-C789-4068-B9CB-D433EAD0AC11}" type="presParOf" srcId="{D74EE7C9-901E-4370-84E3-15047E5A55EE}" destId="{0D1AADB5-C5F9-4231-83F4-4EFAE337766E}" srcOrd="1" destOrd="0" presId="urn:microsoft.com/office/officeart/2005/8/layout/cycle2"/>
    <dgm:cxn modelId="{82D539AD-BA04-4A70-A23C-2652C62FB938}" type="presParOf" srcId="{0D1AADB5-C5F9-4231-83F4-4EFAE337766E}" destId="{596CF8C8-4D89-446E-9D96-8DA2C56E3C01}" srcOrd="0" destOrd="0" presId="urn:microsoft.com/office/officeart/2005/8/layout/cycle2"/>
    <dgm:cxn modelId="{31F61FD8-4440-4B63-BF57-53CAA1E29DCC}" type="presParOf" srcId="{D74EE7C9-901E-4370-84E3-15047E5A55EE}" destId="{7DF35968-BB30-4795-B596-B7D9FA6576D8}" srcOrd="2" destOrd="0" presId="urn:microsoft.com/office/officeart/2005/8/layout/cycle2"/>
    <dgm:cxn modelId="{0D06C764-597D-458F-BDAE-2B143DFE4108}" type="presParOf" srcId="{D74EE7C9-901E-4370-84E3-15047E5A55EE}" destId="{71636898-300E-4E2D-8C50-754406E79E3E}" srcOrd="3" destOrd="0" presId="urn:microsoft.com/office/officeart/2005/8/layout/cycle2"/>
    <dgm:cxn modelId="{7C5D439B-E8E1-4078-BF55-CDA346B7CC36}" type="presParOf" srcId="{71636898-300E-4E2D-8C50-754406E79E3E}" destId="{9023DD0E-5546-4490-B046-9E4F2A3C8AE4}" srcOrd="0" destOrd="0" presId="urn:microsoft.com/office/officeart/2005/8/layout/cycle2"/>
    <dgm:cxn modelId="{F2B1FAFD-1CA8-4A59-8415-4DEE475D03EB}" type="presParOf" srcId="{D74EE7C9-901E-4370-84E3-15047E5A55EE}" destId="{D6CEFA14-C21A-4392-9AAA-BC4599D4091D}" srcOrd="4" destOrd="0" presId="urn:microsoft.com/office/officeart/2005/8/layout/cycle2"/>
    <dgm:cxn modelId="{DB9F13BD-2AC8-4CB6-A4F7-D6D1824222FF}" type="presParOf" srcId="{D74EE7C9-901E-4370-84E3-15047E5A55EE}" destId="{4EADA997-A522-4C90-96C6-538920A78914}" srcOrd="5" destOrd="0" presId="urn:microsoft.com/office/officeart/2005/8/layout/cycle2"/>
    <dgm:cxn modelId="{60B977E9-8CFE-492A-86B8-4E6828E56525}" type="presParOf" srcId="{4EADA997-A522-4C90-96C6-538920A78914}" destId="{C93D2E4F-767C-4E8A-974C-CE234A93CE95}" srcOrd="0" destOrd="0" presId="urn:microsoft.com/office/officeart/2005/8/layout/cycle2"/>
    <dgm:cxn modelId="{78552EDA-3A7E-4C7D-BB58-65F5917D7799}" type="presParOf" srcId="{D74EE7C9-901E-4370-84E3-15047E5A55EE}" destId="{9E3DE491-E69F-4150-93E4-7FDA01FFBF16}" srcOrd="6" destOrd="0" presId="urn:microsoft.com/office/officeart/2005/8/layout/cycle2"/>
    <dgm:cxn modelId="{42D3D14A-AD8A-4EB0-A307-2F9177A10333}" type="presParOf" srcId="{D74EE7C9-901E-4370-84E3-15047E5A55EE}" destId="{76032C76-C46A-453E-B8B4-698775DFDB6D}" srcOrd="7" destOrd="0" presId="urn:microsoft.com/office/officeart/2005/8/layout/cycle2"/>
    <dgm:cxn modelId="{D6E2D9AA-958B-4C23-81F9-2A433E17CF9A}" type="presParOf" srcId="{76032C76-C46A-453E-B8B4-698775DFDB6D}" destId="{9CF7F216-6F46-488E-889B-3B94143FFCB8}" srcOrd="0" destOrd="0" presId="urn:microsoft.com/office/officeart/2005/8/layout/cycle2"/>
    <dgm:cxn modelId="{5F7585C8-36CE-4844-BBD6-5C09CCFB737B}" type="presParOf" srcId="{D74EE7C9-901E-4370-84E3-15047E5A55EE}" destId="{1886DE1A-1FD8-4153-8100-AF4A630C897F}" srcOrd="8" destOrd="0" presId="urn:microsoft.com/office/officeart/2005/8/layout/cycle2"/>
    <dgm:cxn modelId="{574111E4-1472-43C9-99C3-0C8C44BB3813}" type="presParOf" srcId="{D74EE7C9-901E-4370-84E3-15047E5A55EE}" destId="{B1D654AE-392D-4DBD-8B00-9B6045A9041C}" srcOrd="9" destOrd="0" presId="urn:microsoft.com/office/officeart/2005/8/layout/cycle2"/>
    <dgm:cxn modelId="{D6153D4F-B160-4DAC-B51E-CABC78FE8299}" type="presParOf" srcId="{B1D654AE-392D-4DBD-8B00-9B6045A9041C}" destId="{19990E36-4D48-4D69-B0DA-5FF58B012EA7}" srcOrd="0" destOrd="0" presId="urn:microsoft.com/office/officeart/2005/8/layout/cycle2"/>
    <dgm:cxn modelId="{636D3E73-5BA6-440B-AE35-A15980BDECE1}" type="presParOf" srcId="{D74EE7C9-901E-4370-84E3-15047E5A55EE}" destId="{FD644A8D-8B1B-4061-A094-33AC551ABD42}" srcOrd="10" destOrd="0" presId="urn:microsoft.com/office/officeart/2005/8/layout/cycle2"/>
    <dgm:cxn modelId="{3A5058D8-F32C-4B07-BC85-AAD21E7FAF98}" type="presParOf" srcId="{D74EE7C9-901E-4370-84E3-15047E5A55EE}" destId="{5A93A774-4847-457F-9D24-815EDE943C51}" srcOrd="11" destOrd="0" presId="urn:microsoft.com/office/officeart/2005/8/layout/cycle2"/>
    <dgm:cxn modelId="{5CA1AF3A-6420-4A4B-BB98-C623B724BDE1}" type="presParOf" srcId="{5A93A774-4847-457F-9D24-815EDE943C51}" destId="{9126C35B-60B4-4EBF-AF60-0C15863A6F10}" srcOrd="0" destOrd="0" presId="urn:microsoft.com/office/officeart/2005/8/layout/cycle2"/>
    <dgm:cxn modelId="{15C39649-506F-426E-89E0-1A377F5D9DE7}" type="presParOf" srcId="{D74EE7C9-901E-4370-84E3-15047E5A55EE}" destId="{57C9AFDB-CD98-4508-A57C-33F2764E4BF6}" srcOrd="12" destOrd="0" presId="urn:microsoft.com/office/officeart/2005/8/layout/cycle2"/>
    <dgm:cxn modelId="{CF47ED02-389A-43F1-A190-6B8B1EF7A720}" type="presParOf" srcId="{D74EE7C9-901E-4370-84E3-15047E5A55EE}" destId="{8F4329E0-DB7E-416C-A93C-E3051CC1997C}" srcOrd="13" destOrd="0" presId="urn:microsoft.com/office/officeart/2005/8/layout/cycle2"/>
    <dgm:cxn modelId="{3FBCF402-5BC9-4812-B7CE-30FF04DAB933}" type="presParOf" srcId="{8F4329E0-DB7E-416C-A93C-E3051CC1997C}" destId="{7D884E89-B945-4F7D-B316-96CECC17AB4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2992F-3B8D-45DA-A030-D122273EC0E4}">
      <dsp:nvSpPr>
        <dsp:cNvPr id="0" name=""/>
        <dsp:cNvSpPr/>
      </dsp:nvSpPr>
      <dsp:spPr>
        <a:xfrm>
          <a:off x="25247" y="2134134"/>
          <a:ext cx="1969940" cy="673221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光伏发电系统</a:t>
          </a:r>
          <a:endParaRPr lang="zh-CN" altLang="en-US" sz="20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4965" y="2153852"/>
        <a:ext cx="1930504" cy="633785"/>
      </dsp:txXfrm>
    </dsp:sp>
    <dsp:sp modelId="{B62DFF12-2AE7-4878-B701-B00E7B4A16DB}">
      <dsp:nvSpPr>
        <dsp:cNvPr id="0" name=""/>
        <dsp:cNvSpPr/>
      </dsp:nvSpPr>
      <dsp:spPr>
        <a:xfrm rot="17500715">
          <a:off x="1535486" y="1781945"/>
          <a:ext cx="1457980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457980" y="113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0" b="1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228026" y="1756866"/>
        <a:ext cx="72899" cy="72899"/>
      </dsp:txXfrm>
    </dsp:sp>
    <dsp:sp modelId="{9248F2C7-A473-42D1-8537-C6FFB5599593}">
      <dsp:nvSpPr>
        <dsp:cNvPr id="0" name=""/>
        <dsp:cNvSpPr/>
      </dsp:nvSpPr>
      <dsp:spPr>
        <a:xfrm>
          <a:off x="2533765" y="779275"/>
          <a:ext cx="2187013" cy="673221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独立光伏发电系统</a:t>
          </a:r>
          <a:endParaRPr lang="zh-CN" altLang="en-US" sz="18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553483" y="798993"/>
        <a:ext cx="2147577" cy="633785"/>
      </dsp:txXfrm>
    </dsp:sp>
    <dsp:sp modelId="{1729550F-583A-427B-8C9A-548259C3F6C3}">
      <dsp:nvSpPr>
        <dsp:cNvPr id="0" name=""/>
        <dsp:cNvSpPr/>
      </dsp:nvSpPr>
      <dsp:spPr>
        <a:xfrm rot="18289469">
          <a:off x="4518511" y="717413"/>
          <a:ext cx="943110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943110" y="113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0" b="1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966489" y="705206"/>
        <a:ext cx="47155" cy="47155"/>
      </dsp:txXfrm>
    </dsp:sp>
    <dsp:sp modelId="{05F00BD1-99CF-4993-8168-10AB406853B2}">
      <dsp:nvSpPr>
        <dsp:cNvPr id="0" name=""/>
        <dsp:cNvSpPr/>
      </dsp:nvSpPr>
      <dsp:spPr>
        <a:xfrm>
          <a:off x="5259356" y="5071"/>
          <a:ext cx="2433749" cy="673221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 通信和工业应用</a:t>
          </a:r>
          <a:r>
            <a:rPr lang="zh-CN" altLang="en-US" sz="14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（微波站、交通信号、阴极保护等）</a:t>
          </a:r>
          <a:endParaRPr lang="zh-CN" altLang="en-US" sz="14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279074" y="24789"/>
        <a:ext cx="2394313" cy="633785"/>
      </dsp:txXfrm>
    </dsp:sp>
    <dsp:sp modelId="{117F4DF4-27F4-486B-BF31-894EA37E1606}">
      <dsp:nvSpPr>
        <dsp:cNvPr id="0" name=""/>
        <dsp:cNvSpPr/>
      </dsp:nvSpPr>
      <dsp:spPr>
        <a:xfrm>
          <a:off x="4720778" y="1104515"/>
          <a:ext cx="538577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538577" y="113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0" b="1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976603" y="1102422"/>
        <a:ext cx="26928" cy="26928"/>
      </dsp:txXfrm>
    </dsp:sp>
    <dsp:sp modelId="{D939BFCA-32A7-4B06-AF07-4CC0C6D87D00}">
      <dsp:nvSpPr>
        <dsp:cNvPr id="0" name=""/>
        <dsp:cNvSpPr/>
      </dsp:nvSpPr>
      <dsp:spPr>
        <a:xfrm>
          <a:off x="5259356" y="779275"/>
          <a:ext cx="2421981" cy="673221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光伏产品</a:t>
          </a:r>
          <a:r>
            <a:rPr lang="zh-CN" altLang="en-US" sz="14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（太阳能路灯、草坪灯、背包等民用产品）</a:t>
          </a:r>
          <a:endParaRPr lang="zh-CN" altLang="en-US" sz="14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279074" y="798993"/>
        <a:ext cx="2382545" cy="633785"/>
      </dsp:txXfrm>
    </dsp:sp>
    <dsp:sp modelId="{2967EB02-534C-49B0-A7B4-30ABF5D89467}">
      <dsp:nvSpPr>
        <dsp:cNvPr id="0" name=""/>
        <dsp:cNvSpPr/>
      </dsp:nvSpPr>
      <dsp:spPr>
        <a:xfrm rot="3310531">
          <a:off x="4518511" y="1491618"/>
          <a:ext cx="943110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943110" y="113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0" b="1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966489" y="1479411"/>
        <a:ext cx="47155" cy="47155"/>
      </dsp:txXfrm>
    </dsp:sp>
    <dsp:sp modelId="{5E4FEBEB-40B9-43B6-B7C1-3DDF7D5FDBEE}">
      <dsp:nvSpPr>
        <dsp:cNvPr id="0" name=""/>
        <dsp:cNvSpPr/>
      </dsp:nvSpPr>
      <dsp:spPr>
        <a:xfrm>
          <a:off x="5259356" y="1553480"/>
          <a:ext cx="2429508" cy="673221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 边远农牧区分散供电</a:t>
          </a:r>
          <a:r>
            <a:rPr lang="zh-CN" altLang="en-US" sz="14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（包括：别墅、新农村）</a:t>
          </a:r>
          <a:endParaRPr lang="zh-CN" altLang="en-US" sz="14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279074" y="1573198"/>
        <a:ext cx="2390072" cy="633785"/>
      </dsp:txXfrm>
    </dsp:sp>
    <dsp:sp modelId="{201886A7-5C09-4D32-9733-FB6ED1D57493}">
      <dsp:nvSpPr>
        <dsp:cNvPr id="0" name=""/>
        <dsp:cNvSpPr/>
      </dsp:nvSpPr>
      <dsp:spPr>
        <a:xfrm rot="4099285">
          <a:off x="1535486" y="3136803"/>
          <a:ext cx="1457980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457980" y="113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0" b="1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228026" y="3111724"/>
        <a:ext cx="72899" cy="72899"/>
      </dsp:txXfrm>
    </dsp:sp>
    <dsp:sp modelId="{5A484C5D-0578-4589-9FC1-CFC524D80B4E}">
      <dsp:nvSpPr>
        <dsp:cNvPr id="0" name=""/>
        <dsp:cNvSpPr/>
      </dsp:nvSpPr>
      <dsp:spPr>
        <a:xfrm>
          <a:off x="2533765" y="3488992"/>
          <a:ext cx="2173872" cy="673221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并网光伏发电系统</a:t>
          </a:r>
          <a:endParaRPr lang="zh-CN" altLang="en-US" sz="18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553483" y="3508710"/>
        <a:ext cx="2134436" cy="633785"/>
      </dsp:txXfrm>
    </dsp:sp>
    <dsp:sp modelId="{DB0128D2-0D6A-486E-AC08-40A628388316}">
      <dsp:nvSpPr>
        <dsp:cNvPr id="0" name=""/>
        <dsp:cNvSpPr/>
      </dsp:nvSpPr>
      <dsp:spPr>
        <a:xfrm rot="17692822">
          <a:off x="4336867" y="3233578"/>
          <a:ext cx="1280116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280116" y="113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0" b="1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944923" y="3212946"/>
        <a:ext cx="64005" cy="64005"/>
      </dsp:txXfrm>
    </dsp:sp>
    <dsp:sp modelId="{72BF504E-0C06-46FF-BB44-25261BF82125}">
      <dsp:nvSpPr>
        <dsp:cNvPr id="0" name=""/>
        <dsp:cNvSpPr/>
      </dsp:nvSpPr>
      <dsp:spPr>
        <a:xfrm>
          <a:off x="5246214" y="2327685"/>
          <a:ext cx="2526061" cy="673221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 屋顶电站</a:t>
          </a:r>
          <a:r>
            <a:rPr lang="zh-CN" altLang="en-US" sz="14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（企业、学校、医院、政府办公等）</a:t>
          </a:r>
          <a:endParaRPr lang="zh-CN" altLang="en-US" sz="14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265932" y="2347403"/>
        <a:ext cx="2486625" cy="633785"/>
      </dsp:txXfrm>
    </dsp:sp>
    <dsp:sp modelId="{DFE21468-A8A6-47C8-AEEA-873534F945E7}">
      <dsp:nvSpPr>
        <dsp:cNvPr id="0" name=""/>
        <dsp:cNvSpPr/>
      </dsp:nvSpPr>
      <dsp:spPr>
        <a:xfrm rot="19457599">
          <a:off x="4645296" y="3620681"/>
          <a:ext cx="663259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663259" y="113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0" b="1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960344" y="3615470"/>
        <a:ext cx="33162" cy="33162"/>
      </dsp:txXfrm>
    </dsp:sp>
    <dsp:sp modelId="{567DB9B2-37DF-469C-B7AA-FFCA569C52C0}">
      <dsp:nvSpPr>
        <dsp:cNvPr id="0" name=""/>
        <dsp:cNvSpPr/>
      </dsp:nvSpPr>
      <dsp:spPr>
        <a:xfrm>
          <a:off x="5246214" y="3101889"/>
          <a:ext cx="2498567" cy="673221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 与建筑结合的光伏发电系统</a:t>
          </a:r>
          <a:r>
            <a:rPr lang="zh-CN" altLang="en-US" sz="14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（</a:t>
          </a:r>
          <a:r>
            <a:rPr lang="en-US" altLang="zh-CN" sz="14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BIPV</a:t>
          </a:r>
          <a:r>
            <a:rPr lang="zh-CN" altLang="en-US" sz="14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）</a:t>
          </a:r>
          <a:endParaRPr lang="zh-CN" altLang="en-US" sz="14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265932" y="3121607"/>
        <a:ext cx="2459131" cy="633785"/>
      </dsp:txXfrm>
    </dsp:sp>
    <dsp:sp modelId="{80CE3E72-9C9D-469B-B060-CD2F9D77866F}">
      <dsp:nvSpPr>
        <dsp:cNvPr id="0" name=""/>
        <dsp:cNvSpPr/>
      </dsp:nvSpPr>
      <dsp:spPr>
        <a:xfrm rot="2142401">
          <a:off x="4645296" y="4007783"/>
          <a:ext cx="663259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663259" y="113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0" b="1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960344" y="4002572"/>
        <a:ext cx="33162" cy="33162"/>
      </dsp:txXfrm>
    </dsp:sp>
    <dsp:sp modelId="{7F9F98FA-FC71-488C-99BF-9ED4C4538BF2}">
      <dsp:nvSpPr>
        <dsp:cNvPr id="0" name=""/>
        <dsp:cNvSpPr/>
      </dsp:nvSpPr>
      <dsp:spPr>
        <a:xfrm>
          <a:off x="5246214" y="3876094"/>
          <a:ext cx="2523099" cy="673221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农光互补、渔光互补</a:t>
          </a:r>
          <a:r>
            <a:rPr lang="zh-CN" altLang="en-US" sz="14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（农业大棚、养殖基地、温墙）</a:t>
          </a:r>
          <a:endParaRPr lang="zh-CN" altLang="en-US" sz="14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265932" y="3895812"/>
        <a:ext cx="2483663" cy="633785"/>
      </dsp:txXfrm>
    </dsp:sp>
    <dsp:sp modelId="{E29824C7-08D5-467E-9B77-1C4577D19516}">
      <dsp:nvSpPr>
        <dsp:cNvPr id="0" name=""/>
        <dsp:cNvSpPr/>
      </dsp:nvSpPr>
      <dsp:spPr>
        <a:xfrm rot="3907178">
          <a:off x="4336867" y="4394885"/>
          <a:ext cx="1280116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280116" y="113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0" b="1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944923" y="4374253"/>
        <a:ext cx="64005" cy="64005"/>
      </dsp:txXfrm>
    </dsp:sp>
    <dsp:sp modelId="{6D914C88-86DF-4B15-8220-AE5653E89BA4}">
      <dsp:nvSpPr>
        <dsp:cNvPr id="0" name=""/>
        <dsp:cNvSpPr/>
      </dsp:nvSpPr>
      <dsp:spPr>
        <a:xfrm>
          <a:off x="5246214" y="4650299"/>
          <a:ext cx="2486516" cy="673221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大规模荒漠</a:t>
          </a:r>
          <a:r>
            <a:rPr lang="en-US" altLang="zh-CN" sz="16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/</a:t>
          </a:r>
          <a:r>
            <a:rPr lang="zh-CN" altLang="en-US" sz="16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开阔地电站</a:t>
          </a:r>
          <a:endParaRPr lang="zh-CN" altLang="en-US" sz="16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265932" y="4670017"/>
        <a:ext cx="2447080" cy="6337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39D34-1C94-4C7F-A40E-A72A8366E7C7}">
      <dsp:nvSpPr>
        <dsp:cNvPr id="0" name=""/>
        <dsp:cNvSpPr/>
      </dsp:nvSpPr>
      <dsp:spPr>
        <a:xfrm>
          <a:off x="2435611" y="355"/>
          <a:ext cx="945840" cy="945840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5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客户咨询</a:t>
          </a:r>
          <a:endParaRPr lang="zh-CN" altLang="en-US" sz="105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574126" y="138870"/>
        <a:ext cx="668810" cy="668810"/>
      </dsp:txXfrm>
    </dsp:sp>
    <dsp:sp modelId="{0D1AADB5-C5F9-4231-83F4-4EFAE337766E}">
      <dsp:nvSpPr>
        <dsp:cNvPr id="0" name=""/>
        <dsp:cNvSpPr/>
      </dsp:nvSpPr>
      <dsp:spPr>
        <a:xfrm rot="1542857">
          <a:off x="3416018" y="618463"/>
          <a:ext cx="250868" cy="3192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419745" y="665980"/>
        <a:ext cx="175608" cy="191533"/>
      </dsp:txXfrm>
    </dsp:sp>
    <dsp:sp modelId="{7DF35968-BB30-4795-B596-B7D9FA6576D8}">
      <dsp:nvSpPr>
        <dsp:cNvPr id="0" name=""/>
        <dsp:cNvSpPr/>
      </dsp:nvSpPr>
      <dsp:spPr>
        <a:xfrm>
          <a:off x="3714246" y="616113"/>
          <a:ext cx="945840" cy="945840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5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屋顶勘测</a:t>
          </a:r>
          <a:endParaRPr lang="zh-CN" altLang="en-US" sz="105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852761" y="754628"/>
        <a:ext cx="668810" cy="668810"/>
      </dsp:txXfrm>
    </dsp:sp>
    <dsp:sp modelId="{71636898-300E-4E2D-8C50-754406E79E3E}">
      <dsp:nvSpPr>
        <dsp:cNvPr id="0" name=""/>
        <dsp:cNvSpPr/>
      </dsp:nvSpPr>
      <dsp:spPr>
        <a:xfrm rot="4628571">
          <a:off x="4218050" y="1614298"/>
          <a:ext cx="250868" cy="3192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247307" y="1641455"/>
        <a:ext cx="175608" cy="191533"/>
      </dsp:txXfrm>
    </dsp:sp>
    <dsp:sp modelId="{D6CEFA14-C21A-4392-9AAA-BC4599D4091D}">
      <dsp:nvSpPr>
        <dsp:cNvPr id="0" name=""/>
        <dsp:cNvSpPr/>
      </dsp:nvSpPr>
      <dsp:spPr>
        <a:xfrm>
          <a:off x="4030042" y="1999708"/>
          <a:ext cx="945840" cy="945840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5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系统设计</a:t>
          </a:r>
          <a:endParaRPr lang="zh-CN" altLang="en-US" sz="105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168557" y="2138223"/>
        <a:ext cx="668810" cy="668810"/>
      </dsp:txXfrm>
    </dsp:sp>
    <dsp:sp modelId="{4EADA997-A522-4C90-96C6-538920A78914}">
      <dsp:nvSpPr>
        <dsp:cNvPr id="0" name=""/>
        <dsp:cNvSpPr/>
      </dsp:nvSpPr>
      <dsp:spPr>
        <a:xfrm rot="7714286">
          <a:off x="3939534" y="2862246"/>
          <a:ext cx="250868" cy="3192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10800000">
        <a:off x="4000626" y="2896670"/>
        <a:ext cx="175608" cy="191533"/>
      </dsp:txXfrm>
    </dsp:sp>
    <dsp:sp modelId="{9E3DE491-E69F-4150-93E4-7FDA01FFBF16}">
      <dsp:nvSpPr>
        <dsp:cNvPr id="0" name=""/>
        <dsp:cNvSpPr/>
      </dsp:nvSpPr>
      <dsp:spPr>
        <a:xfrm>
          <a:off x="3145200" y="3109265"/>
          <a:ext cx="945840" cy="945840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5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并网申请</a:t>
          </a:r>
          <a:endParaRPr lang="zh-CN" altLang="en-US" sz="105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283715" y="3247780"/>
        <a:ext cx="668810" cy="668810"/>
      </dsp:txXfrm>
    </dsp:sp>
    <dsp:sp modelId="{76032C76-C46A-453E-B8B4-698775DFDB6D}">
      <dsp:nvSpPr>
        <dsp:cNvPr id="0" name=""/>
        <dsp:cNvSpPr/>
      </dsp:nvSpPr>
      <dsp:spPr>
        <a:xfrm rot="10800000">
          <a:off x="2790197" y="3422575"/>
          <a:ext cx="250868" cy="3192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10800000">
        <a:off x="2865457" y="3486419"/>
        <a:ext cx="175608" cy="191533"/>
      </dsp:txXfrm>
    </dsp:sp>
    <dsp:sp modelId="{1886DE1A-1FD8-4153-8100-AF4A630C897F}">
      <dsp:nvSpPr>
        <dsp:cNvPr id="0" name=""/>
        <dsp:cNvSpPr/>
      </dsp:nvSpPr>
      <dsp:spPr>
        <a:xfrm>
          <a:off x="1726022" y="3109265"/>
          <a:ext cx="945840" cy="945840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5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设备供应</a:t>
          </a:r>
          <a:endParaRPr lang="zh-CN" altLang="en-US" sz="105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864537" y="3247780"/>
        <a:ext cx="668810" cy="668810"/>
      </dsp:txXfrm>
    </dsp:sp>
    <dsp:sp modelId="{B1D654AE-392D-4DBD-8B00-9B6045A9041C}">
      <dsp:nvSpPr>
        <dsp:cNvPr id="0" name=""/>
        <dsp:cNvSpPr/>
      </dsp:nvSpPr>
      <dsp:spPr>
        <a:xfrm rot="13885714">
          <a:off x="1635514" y="2873348"/>
          <a:ext cx="250868" cy="3192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10800000">
        <a:off x="1696606" y="2966612"/>
        <a:ext cx="175608" cy="191533"/>
      </dsp:txXfrm>
    </dsp:sp>
    <dsp:sp modelId="{FD644A8D-8B1B-4061-A094-33AC551ABD42}">
      <dsp:nvSpPr>
        <dsp:cNvPr id="0" name=""/>
        <dsp:cNvSpPr/>
      </dsp:nvSpPr>
      <dsp:spPr>
        <a:xfrm>
          <a:off x="841180" y="1999708"/>
          <a:ext cx="945840" cy="945840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5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专业施工</a:t>
          </a:r>
          <a:endParaRPr lang="zh-CN" altLang="en-US" sz="105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979695" y="2138223"/>
        <a:ext cx="668810" cy="668810"/>
      </dsp:txXfrm>
    </dsp:sp>
    <dsp:sp modelId="{5A93A774-4847-457F-9D24-815EDE943C51}">
      <dsp:nvSpPr>
        <dsp:cNvPr id="0" name=""/>
        <dsp:cNvSpPr/>
      </dsp:nvSpPr>
      <dsp:spPr>
        <a:xfrm rot="16971429">
          <a:off x="1344985" y="1628142"/>
          <a:ext cx="250868" cy="319221"/>
        </a:xfrm>
        <a:prstGeom prst="rightArrow">
          <a:avLst>
            <a:gd name="adj1" fmla="val 60000"/>
            <a:gd name="adj2" fmla="val 50000"/>
          </a:avLst>
        </a:prstGeom>
        <a:solidFill>
          <a:srgbClr val="FF99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374242" y="1728673"/>
        <a:ext cx="175608" cy="191533"/>
      </dsp:txXfrm>
    </dsp:sp>
    <dsp:sp modelId="{57C9AFDB-CD98-4508-A57C-33F2764E4BF6}">
      <dsp:nvSpPr>
        <dsp:cNvPr id="0" name=""/>
        <dsp:cNvSpPr/>
      </dsp:nvSpPr>
      <dsp:spPr>
        <a:xfrm>
          <a:off x="1156977" y="616113"/>
          <a:ext cx="945840" cy="945840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5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售后服务</a:t>
          </a:r>
          <a:endParaRPr lang="zh-CN" altLang="en-US" sz="105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295492" y="754628"/>
        <a:ext cx="668810" cy="668810"/>
      </dsp:txXfrm>
    </dsp:sp>
    <dsp:sp modelId="{8F4329E0-DB7E-416C-A93C-E3051CC1997C}">
      <dsp:nvSpPr>
        <dsp:cNvPr id="0" name=""/>
        <dsp:cNvSpPr/>
      </dsp:nvSpPr>
      <dsp:spPr>
        <a:xfrm rot="20057143">
          <a:off x="2137383" y="624624"/>
          <a:ext cx="250868" cy="31922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141110" y="704795"/>
        <a:ext cx="175608" cy="1915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#1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91AAD-0009-475E-A364-7185964AD3DF}" type="datetimeFigureOut">
              <a:rPr lang="zh-CN" altLang="en-US" smtClean="0"/>
              <a:t>2016/9/26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549275" y="685800"/>
            <a:ext cx="57594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80DE1-EC77-43B6-A206-EB61C202D8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4913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2CFA6F-E350-41BC-808A-D4289AF95DD5}" type="slidenum">
              <a:rPr lang="en-US" smtClean="0"/>
              <a:t>7</a:t>
            </a:fld>
            <a:endParaRPr lang="en-US" smtClean="0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5100" y="241300"/>
            <a:ext cx="6594475" cy="3925888"/>
          </a:xfrm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733" y="4306187"/>
            <a:ext cx="5988303" cy="4185788"/>
          </a:xfrm>
          <a:noFill/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2CFA6F-E350-41BC-808A-D4289AF95DD5}" type="slidenum">
              <a:rPr lang="en-US" smtClean="0"/>
              <a:t>8</a:t>
            </a:fld>
            <a:endParaRPr lang="en-US" smtClean="0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5100" y="241300"/>
            <a:ext cx="6594475" cy="3925888"/>
          </a:xfrm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733" y="4306187"/>
            <a:ext cx="5988303" cy="4185788"/>
          </a:xfrm>
          <a:noFill/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47688" y="684213"/>
            <a:ext cx="5761037" cy="3430587"/>
          </a:xfrm>
        </p:spPr>
      </p:sp>
      <p:sp>
        <p:nvSpPr>
          <p:cNvPr id="68611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480" y="4343144"/>
            <a:ext cx="5487041" cy="41150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6861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A45D68E5-EAD7-4E4F-8180-25C32848B0B9}" type="slidenum">
              <a:rPr lang="zh-CN" altLang="en-US" smtClean="0"/>
              <a:pPr eaLnBrk="1" hangingPunct="1"/>
              <a:t>19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47688" y="684213"/>
            <a:ext cx="5761037" cy="3430587"/>
          </a:xfrm>
        </p:spPr>
      </p:sp>
      <p:sp>
        <p:nvSpPr>
          <p:cNvPr id="71683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480" y="4343144"/>
            <a:ext cx="5487041" cy="41150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7168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111DA537-35DD-4489-9661-D10DC87DE245}" type="slidenum">
              <a:rPr lang="zh-CN" altLang="en-US" smtClean="0"/>
              <a:pPr eaLnBrk="1" hangingPunct="1"/>
              <a:t>21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B0A76-8466-4111-B220-A209B914BD85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119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80DE1-EC77-43B6-A206-EB61C202D84F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4156" y="2130427"/>
            <a:ext cx="9793764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28311" y="3886200"/>
            <a:ext cx="8065453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4" y="6356352"/>
            <a:ext cx="2688484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2016/9/26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09" y="6356352"/>
            <a:ext cx="36486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356352"/>
            <a:ext cx="2688484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4" y="274638"/>
            <a:ext cx="1036986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04" y="1600202"/>
            <a:ext cx="10369868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4" y="6356352"/>
            <a:ext cx="2688484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2016/9/26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09" y="6356352"/>
            <a:ext cx="36486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356352"/>
            <a:ext cx="2688484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53504" y="274640"/>
            <a:ext cx="2592467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04" y="274640"/>
            <a:ext cx="7585366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4" y="6356352"/>
            <a:ext cx="2688484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2016/9/26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09" y="6356352"/>
            <a:ext cx="36486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356352"/>
            <a:ext cx="2688484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4" y="274638"/>
            <a:ext cx="1036986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6104" y="1600202"/>
            <a:ext cx="10369868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4" y="6356352"/>
            <a:ext cx="2688484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2016/9/26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09" y="6356352"/>
            <a:ext cx="36486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356352"/>
            <a:ext cx="2688484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0165" y="4406902"/>
            <a:ext cx="9793764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0165" y="2906713"/>
            <a:ext cx="9793764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4" y="6356352"/>
            <a:ext cx="2688484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2016/9/26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09" y="6356352"/>
            <a:ext cx="36486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356352"/>
            <a:ext cx="2688484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4" y="274638"/>
            <a:ext cx="1036986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6104" y="1600202"/>
            <a:ext cx="5088916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57055" y="1600202"/>
            <a:ext cx="5088916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6104" y="6356352"/>
            <a:ext cx="2688484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2016/9/26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936709" y="6356352"/>
            <a:ext cx="36486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57487" y="6356352"/>
            <a:ext cx="2688484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4" y="274638"/>
            <a:ext cx="10369868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4" y="1535113"/>
            <a:ext cx="5090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104" y="2174875"/>
            <a:ext cx="5090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53054" y="1535113"/>
            <a:ext cx="509291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53054" y="2174875"/>
            <a:ext cx="509291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576104" y="6356352"/>
            <a:ext cx="2688484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2016/9/26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936709" y="6356352"/>
            <a:ext cx="36486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257487" y="6356352"/>
            <a:ext cx="2688484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4" y="274638"/>
            <a:ext cx="1036986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576104" y="6356352"/>
            <a:ext cx="2688484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2016/9/26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936709" y="6356352"/>
            <a:ext cx="36486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257487" y="6356352"/>
            <a:ext cx="2688484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576104" y="6356352"/>
            <a:ext cx="2688484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2016/9/26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936709" y="6356352"/>
            <a:ext cx="36486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257487" y="6356352"/>
            <a:ext cx="2688484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5" y="273050"/>
            <a:ext cx="379068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4812" y="273052"/>
            <a:ext cx="644116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76105" y="1435102"/>
            <a:ext cx="379068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6104" y="6356352"/>
            <a:ext cx="2688484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2016/9/26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936709" y="6356352"/>
            <a:ext cx="36486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57487" y="6356352"/>
            <a:ext cx="2688484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8407" y="4800600"/>
            <a:ext cx="6913245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58407" y="612775"/>
            <a:ext cx="6913245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58407" y="5367338"/>
            <a:ext cx="6913245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6104" y="6356352"/>
            <a:ext cx="2688484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2016/9/26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936709" y="6356352"/>
            <a:ext cx="36486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57487" y="6356352"/>
            <a:ext cx="2688484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6453898"/>
            <a:ext cx="11522075" cy="423742"/>
          </a:xfrm>
          <a:prstGeom prst="rect">
            <a:avLst/>
          </a:prstGeom>
          <a:gradFill flip="none" rotWithShape="1">
            <a:gsLst>
              <a:gs pos="44000">
                <a:srgbClr val="64C81E"/>
              </a:gs>
              <a:gs pos="100000">
                <a:srgbClr val="0081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4C81E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235414" y="6511392"/>
            <a:ext cx="16296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>
                <a:solidFill>
                  <a:schemeClr val="bg1"/>
                </a:solidFill>
              </a:rPr>
              <a:t>www.jinkoyun.com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D:\晶科\广告\VI\logo\jinkosolar\logo_en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439" y="214690"/>
            <a:ext cx="1460692" cy="69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liguang.zhang\Desktop\晶科光伏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510" y="6546594"/>
            <a:ext cx="1293621" cy="23834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4.png" Type="http://schemas.openxmlformats.org/officeDocument/2006/relationships/image"/><Relationship Id="rId2" Target="../media/image3.pn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7.jpeg" Type="http://schemas.openxmlformats.org/officeDocument/2006/relationships/image"/><Relationship Id="rId5" Target="../media/image6.jpeg" Type="http://schemas.openxmlformats.org/officeDocument/2006/relationships/image"/><Relationship Id="rId4" Target="../media/image5.jpeg" Type="http://schemas.openxmlformats.org/officeDocument/2006/relationships/image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 ?><Relationships xmlns="http://schemas.openxmlformats.org/package/2006/relationships"><Relationship Id="rId3" Target="../media/image24.jpeg" Type="http://schemas.openxmlformats.org/officeDocument/2006/relationships/image"/><Relationship Id="rId7" Target="../media/image28.jpeg" Type="http://schemas.openxmlformats.org/officeDocument/2006/relationships/image"/><Relationship Id="rId2" Target="../media/image23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27.jpeg" Type="http://schemas.openxmlformats.org/officeDocument/2006/relationships/image"/><Relationship Id="rId5" Target="../media/image26.jpeg" Type="http://schemas.openxmlformats.org/officeDocument/2006/relationships/image"/><Relationship Id="rId4" Target="../media/image25.jpeg" Type="http://schemas.openxmlformats.org/officeDocument/2006/relationships/image"/></Relationships>
</file>

<file path=ppt/slides/_rels/slide19.xml.rels><?xml version="1.0" encoding="UTF-8" standalone="yes" ?><Relationships xmlns="http://schemas.openxmlformats.org/package/2006/relationships"><Relationship Id="rId3" Target="../media/image29.jpe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3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 ?><Relationships xmlns="http://schemas.openxmlformats.org/package/2006/relationships"><Relationship Id="rId2" Target="../media/image3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3.xml.rels><?xml version="1.0" encoding="UTF-8" standalone="yes" ?><Relationships xmlns="http://schemas.openxmlformats.org/package/2006/relationships"><Relationship Id="rId3" Target="../media/image34.jpeg" Type="http://schemas.openxmlformats.org/officeDocument/2006/relationships/image"/><Relationship Id="rId2" Target="../media/image3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5.jpeg" Type="http://schemas.openxmlformats.org/officeDocument/2006/relationships/image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GIF"/><Relationship Id="rId3" Type="http://schemas.openxmlformats.org/officeDocument/2006/relationships/image" Target="../media/image48.jpeg"/><Relationship Id="rId7" Type="http://schemas.openxmlformats.org/officeDocument/2006/relationships/image" Target="../media/image5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GIF"/><Relationship Id="rId11" Type="http://schemas.openxmlformats.org/officeDocument/2006/relationships/image" Target="../media/image56.png"/><Relationship Id="rId5" Type="http://schemas.openxmlformats.org/officeDocument/2006/relationships/image" Target="../media/image50.GIF"/><Relationship Id="rId10" Type="http://schemas.openxmlformats.org/officeDocument/2006/relationships/image" Target="../media/image55.png"/><Relationship Id="rId4" Type="http://schemas.openxmlformats.org/officeDocument/2006/relationships/image" Target="../media/image49.GIF"/><Relationship Id="rId9" Type="http://schemas.openxmlformats.org/officeDocument/2006/relationships/image" Target="../media/image5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908720"/>
            <a:ext cx="11522076" cy="32877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TextBox 4"/>
          <p:cNvSpPr txBox="1"/>
          <p:nvPr/>
        </p:nvSpPr>
        <p:spPr>
          <a:xfrm>
            <a:off x="4411509" y="3657741"/>
            <a:ext cx="5472608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dirty="0" lang="zh-CN" smtClean="0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晶科光伏  </a:t>
            </a:r>
            <a:r>
              <a:rPr altLang="zh-CN" dirty="0" lang="en-US" smtClean="0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| </a:t>
            </a:r>
            <a:r>
              <a:rPr altLang="zh-CN" dirty="0" lang="en-US" smtClean="0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2016.09.27  |  </a:t>
            </a:r>
            <a:r>
              <a:rPr altLang="en-US" dirty="0" lang="zh-CN" smtClean="0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浙江·嘉兴</a:t>
            </a:r>
          </a:p>
        </p:txBody>
      </p:sp>
      <p:sp>
        <p:nvSpPr>
          <p:cNvPr id="2" name="矩形 1"/>
          <p:cNvSpPr/>
          <p:nvPr/>
        </p:nvSpPr>
        <p:spPr>
          <a:xfrm>
            <a:off x="2681605" y="2586990"/>
            <a:ext cx="8682355" cy="1070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b="1" dirty="0" lang="zh-CN" smtClean="0" sz="6000">
                <a:blipFill>
                  <a:blip r:embed="rId2"/>
                  <a:stretch>
                    <a:fillRect/>
                  </a:stretch>
                </a:blipFill>
                <a:latin charset="-122" panose="020B0503020204020204" pitchFamily="34" typeface="微软雅黑"/>
                <a:ea charset="-122" panose="020B0503020204020204" pitchFamily="34" typeface="微软雅黑"/>
              </a:rPr>
              <a:t>为何</a:t>
            </a:r>
            <a:r>
              <a:rPr altLang="en-US" b="1" dirty="0" lang="zh-CN" sz="6000">
                <a:blipFill>
                  <a:blip r:embed="rId2"/>
                  <a:stretch>
                    <a:fillRect/>
                  </a:stretch>
                </a:blipFill>
                <a:latin charset="-122" panose="020B0503020204020204" pitchFamily="34" typeface="微软雅黑"/>
                <a:ea charset="-122" panose="020B0503020204020204" pitchFamily="34" typeface="微软雅黑"/>
              </a:rPr>
              <a:t>要做品牌经销商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405" y="548680"/>
            <a:ext cx="2324102" cy="2324102"/>
          </a:xfrm>
          <a:prstGeom prst="rect">
            <a:avLst/>
          </a:prstGeom>
        </p:spPr>
      </p:pic>
      <p:pic>
        <p:nvPicPr>
          <p:cNvPr id="10" name="Picture 3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3" y="2098999"/>
            <a:ext cx="2625551" cy="1912513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  <a:headEnd/>
            <a:tailEnd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pic>
        <p:nvPicPr>
          <p:cNvPr id="11" name="图片 10"/>
          <p:cNvPicPr/>
          <p:nvPr/>
        </p:nvPicPr>
        <p:blipFill>
          <a:blip r:embed="rId5"/>
          <a:stretch>
            <a:fillRect/>
          </a:stretch>
        </p:blipFill>
        <p:spPr>
          <a:xfrm>
            <a:off x="576460" y="692696"/>
            <a:ext cx="4005307" cy="1621795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  <a:headEnd/>
            <a:tailEnd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pic>
        <p:nvPicPr>
          <p:cNvPr descr="E:\照片\家庭光伏实地案例\浙江案例\工商业项目\力诺宝光\力都2_调整大小.jpg" id="12" name="Picture 2"/>
          <p:cNvPicPr>
            <a:picLocks noChangeArrowheads="1"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0"/>
          <a:stretch>
            <a:fillRect/>
          </a:stretch>
        </p:blipFill>
        <p:spPr bwMode="auto">
          <a:xfrm>
            <a:off x="1309627" y="3657744"/>
            <a:ext cx="2256011" cy="1524813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  <a:headEnd/>
            <a:tailEnd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9"/>
          <p:cNvSpPr>
            <a:spLocks noChangeArrowheads="1"/>
          </p:cNvSpPr>
          <p:nvPr/>
        </p:nvSpPr>
        <p:spPr bwMode="auto">
          <a:xfrm rot="18000000" flipV="1">
            <a:off x="4780582" y="3514724"/>
            <a:ext cx="1651000" cy="1649413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0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25400" algn="ctr">
            <a:noFill/>
            <a:round/>
          </a:ln>
        </p:spPr>
        <p:txBody>
          <a:bodyPr lIns="82124" tIns="41061" rIns="82124" bIns="41061" anchor="ctr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AB7E0D"/>
              </a:solidFill>
            </a:endParaRP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 flipV="1">
            <a:off x="3120850" y="3626644"/>
            <a:ext cx="133350" cy="404812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</a:ln>
        </p:spPr>
        <p:txBody>
          <a:bodyPr lIns="82124" tIns="41061" rIns="82124" bIns="41061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AB7E0D"/>
              </a:solidFill>
            </a:endParaRPr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 flipH="1" flipV="1">
            <a:off x="4168600" y="3283744"/>
            <a:ext cx="647700" cy="404812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</a:ln>
        </p:spPr>
        <p:txBody>
          <a:bodyPr lIns="82124" tIns="41061" rIns="82124" bIns="41061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AB7E0D"/>
              </a:solidFill>
            </a:endParaRPr>
          </a:p>
        </p:txBody>
      </p:sp>
      <p:grpSp>
        <p:nvGrpSpPr>
          <p:cNvPr id="6" name="Group 12"/>
          <p:cNvGrpSpPr/>
          <p:nvPr/>
        </p:nvGrpSpPr>
        <p:grpSpPr bwMode="auto">
          <a:xfrm>
            <a:off x="2528713" y="2005806"/>
            <a:ext cx="1917700" cy="1657350"/>
            <a:chOff x="995" y="1116"/>
            <a:chExt cx="1208" cy="1044"/>
          </a:xfrm>
        </p:grpSpPr>
        <p:sp>
          <p:nvSpPr>
            <p:cNvPr id="7" name="Oval 13"/>
            <p:cNvSpPr>
              <a:spLocks noChangeArrowheads="1"/>
            </p:cNvSpPr>
            <p:nvPr/>
          </p:nvSpPr>
          <p:spPr bwMode="auto">
            <a:xfrm>
              <a:off x="1077" y="1116"/>
              <a:ext cx="1044" cy="1044"/>
            </a:xfrm>
            <a:prstGeom prst="ellipse">
              <a:avLst/>
            </a:prstGeom>
            <a:solidFill>
              <a:srgbClr val="000000"/>
            </a:solidFill>
            <a:ln w="19050" algn="ctr">
              <a:solidFill>
                <a:srgbClr val="969696"/>
              </a:solidFill>
              <a:round/>
            </a:ln>
          </p:spPr>
          <p:txBody>
            <a:bodyPr lIns="82124" tIns="41061" rIns="82124" bIns="41061" anchor="ctr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300">
                <a:solidFill>
                  <a:srgbClr val="AB7E0D"/>
                </a:solidFill>
              </a:endParaRPr>
            </a:p>
          </p:txBody>
        </p:sp>
        <p:sp>
          <p:nvSpPr>
            <p:cNvPr id="8" name="Oval 14"/>
            <p:cNvSpPr>
              <a:spLocks noChangeArrowheads="1"/>
            </p:cNvSpPr>
            <p:nvPr/>
          </p:nvSpPr>
          <p:spPr bwMode="auto">
            <a:xfrm>
              <a:off x="1107" y="1146"/>
              <a:ext cx="984" cy="984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chemeClr val="accent1"/>
              </a:solidFill>
              <a:round/>
            </a:ln>
          </p:spPr>
          <p:txBody>
            <a:bodyPr wrap="none" lIns="82124" tIns="41061" rIns="82124" bIns="41061" anchor="ctr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300">
                <a:solidFill>
                  <a:srgbClr val="AB7E0D"/>
                </a:solidFill>
              </a:endParaRPr>
            </a:p>
          </p:txBody>
        </p: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995" y="1675"/>
              <a:ext cx="1208" cy="297"/>
            </a:xfrm>
            <a:prstGeom prst="rect">
              <a:avLst/>
            </a:prstGeom>
            <a:noFill/>
            <a:ln w="6350" algn="ctr">
              <a:noFill/>
              <a:miter lim="800000"/>
            </a:ln>
          </p:spPr>
          <p:txBody>
            <a:bodyPr lIns="82124" tIns="41061" rIns="82124" bIns="41061">
              <a:spAutoFit/>
            </a:bodyPr>
            <a:lstStyle/>
            <a:p>
              <a:pPr algn="ctr" defTabSz="81407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博士、硕士组成的研发团队</a:t>
              </a:r>
              <a:endParaRPr 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995" y="1350"/>
              <a:ext cx="1208" cy="401"/>
            </a:xfrm>
            <a:prstGeom prst="rect">
              <a:avLst/>
            </a:prstGeom>
            <a:noFill/>
            <a:ln w="6350" algn="ctr">
              <a:noFill/>
              <a:miter lim="800000"/>
            </a:ln>
          </p:spPr>
          <p:txBody>
            <a:bodyPr lIns="82124" tIns="41061" rIns="82124" bIns="41061">
              <a:spAutoFit/>
            </a:bodyPr>
            <a:lstStyle/>
            <a:p>
              <a:pPr algn="ctr" defTabSz="81407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4000" dirty="0" smtClean="0">
                  <a:solidFill>
                    <a:srgbClr val="FFFFFF"/>
                  </a:solidFill>
                </a:rPr>
                <a:t>2</a:t>
              </a:r>
              <a:r>
                <a:rPr lang="en-US" altLang="zh-CN" sz="4000" dirty="0" smtClean="0">
                  <a:solidFill>
                    <a:srgbClr val="FFFFFF"/>
                  </a:solidFill>
                </a:rPr>
                <a:t>50</a:t>
              </a:r>
              <a:r>
                <a:rPr lang="en-US" sz="4000" dirty="0" smtClean="0">
                  <a:solidFill>
                    <a:srgbClr val="FFFFFF"/>
                  </a:solidFill>
                </a:rPr>
                <a:t>+</a:t>
              </a:r>
              <a:endParaRPr lang="en-US" sz="4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1" name="Line 17"/>
          <p:cNvSpPr>
            <a:spLocks noChangeShapeType="1"/>
          </p:cNvSpPr>
          <p:nvPr/>
        </p:nvSpPr>
        <p:spPr bwMode="auto">
          <a:xfrm flipV="1">
            <a:off x="5578300" y="2713831"/>
            <a:ext cx="0" cy="5715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</a:ln>
        </p:spPr>
        <p:txBody>
          <a:bodyPr lIns="82124" tIns="41061" rIns="82124" bIns="41061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AB7E0D"/>
              </a:solidFill>
            </a:endParaRPr>
          </a:p>
        </p:txBody>
      </p:sp>
      <p:grpSp>
        <p:nvGrpSpPr>
          <p:cNvPr id="12" name="Group 18"/>
          <p:cNvGrpSpPr/>
          <p:nvPr/>
        </p:nvGrpSpPr>
        <p:grpSpPr bwMode="auto">
          <a:xfrm>
            <a:off x="4622625" y="1273303"/>
            <a:ext cx="1917700" cy="1657350"/>
            <a:chOff x="2314" y="551"/>
            <a:chExt cx="1208" cy="1044"/>
          </a:xfrm>
        </p:grpSpPr>
        <p:sp>
          <p:nvSpPr>
            <p:cNvPr id="13" name="Oval 19"/>
            <p:cNvSpPr>
              <a:spLocks noChangeArrowheads="1"/>
            </p:cNvSpPr>
            <p:nvPr/>
          </p:nvSpPr>
          <p:spPr bwMode="auto">
            <a:xfrm>
              <a:off x="2391" y="551"/>
              <a:ext cx="1044" cy="1044"/>
            </a:xfrm>
            <a:prstGeom prst="ellipse">
              <a:avLst/>
            </a:prstGeom>
            <a:solidFill>
              <a:srgbClr val="000000"/>
            </a:solidFill>
            <a:ln w="19050" algn="ctr">
              <a:solidFill>
                <a:srgbClr val="969696"/>
              </a:solidFill>
              <a:round/>
            </a:ln>
          </p:spPr>
          <p:txBody>
            <a:bodyPr lIns="82124" tIns="41061" rIns="82124" bIns="41061" anchor="ctr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300">
                <a:solidFill>
                  <a:srgbClr val="AB7E0D"/>
                </a:solidFill>
              </a:endParaRPr>
            </a:p>
          </p:txBody>
        </p:sp>
        <p:sp>
          <p:nvSpPr>
            <p:cNvPr id="14" name="Oval 20"/>
            <p:cNvSpPr>
              <a:spLocks noChangeArrowheads="1"/>
            </p:cNvSpPr>
            <p:nvPr/>
          </p:nvSpPr>
          <p:spPr bwMode="auto">
            <a:xfrm>
              <a:off x="2421" y="581"/>
              <a:ext cx="984" cy="984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chemeClr val="accent1"/>
              </a:solidFill>
              <a:round/>
            </a:ln>
          </p:spPr>
          <p:txBody>
            <a:bodyPr wrap="none" lIns="82124" tIns="41061" rIns="82124" bIns="41061" anchor="ctr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300">
                <a:solidFill>
                  <a:srgbClr val="AB7E0D"/>
                </a:solidFill>
              </a:endParaRPr>
            </a:p>
          </p:txBody>
        </p:sp>
        <p:sp>
          <p:nvSpPr>
            <p:cNvPr id="15" name="Text Box 21"/>
            <p:cNvSpPr txBox="1">
              <a:spLocks noChangeArrowheads="1"/>
            </p:cNvSpPr>
            <p:nvPr/>
          </p:nvSpPr>
          <p:spPr bwMode="auto">
            <a:xfrm>
              <a:off x="2314" y="1116"/>
              <a:ext cx="1208" cy="174"/>
            </a:xfrm>
            <a:prstGeom prst="rect">
              <a:avLst/>
            </a:prstGeom>
            <a:noFill/>
            <a:ln w="6350" algn="ctr">
              <a:noFill/>
              <a:miter lim="800000"/>
            </a:ln>
          </p:spPr>
          <p:txBody>
            <a:bodyPr lIns="82124" tIns="41061" rIns="82124" bIns="41061">
              <a:spAutoFit/>
            </a:bodyPr>
            <a:lstStyle/>
            <a:p>
              <a:pPr algn="ctr" defTabSz="81407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每年研发投入</a:t>
              </a:r>
              <a:endParaRPr 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2314" y="783"/>
              <a:ext cx="1208" cy="750"/>
            </a:xfrm>
            <a:prstGeom prst="rect">
              <a:avLst/>
            </a:prstGeom>
            <a:noFill/>
            <a:ln w="6350" algn="ctr">
              <a:noFill/>
              <a:miter lim="800000"/>
            </a:ln>
          </p:spPr>
          <p:txBody>
            <a:bodyPr lIns="82124" tIns="41061" rIns="82124" bIns="41061">
              <a:spAutoFit/>
            </a:bodyPr>
            <a:lstStyle/>
            <a:p>
              <a:pPr algn="ctr" defTabSz="81407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dirty="0" smtClean="0">
                  <a:solidFill>
                    <a:srgbClr val="FFFFFF"/>
                  </a:solidFill>
                </a:rPr>
                <a:t>1.066</a:t>
              </a:r>
              <a:r>
                <a:rPr lang="zh-CN" altLang="en-US" sz="4000" dirty="0" smtClean="0">
                  <a:solidFill>
                    <a:srgbClr val="FFFFFF"/>
                  </a:solidFill>
                </a:rPr>
                <a:t>亿</a:t>
              </a:r>
              <a:r>
                <a:rPr lang="en-US" sz="4000" dirty="0" smtClean="0">
                  <a:solidFill>
                    <a:srgbClr val="FFFFFF"/>
                  </a:solidFill>
                </a:rPr>
                <a:t>+</a:t>
              </a:r>
              <a:endParaRPr lang="en-US" sz="4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23"/>
          <p:cNvGrpSpPr/>
          <p:nvPr/>
        </p:nvGrpSpPr>
        <p:grpSpPr bwMode="auto">
          <a:xfrm>
            <a:off x="2065163" y="4021931"/>
            <a:ext cx="1657350" cy="1657350"/>
            <a:chOff x="703" y="2386"/>
            <a:chExt cx="1044" cy="1044"/>
          </a:xfrm>
        </p:grpSpPr>
        <p:sp>
          <p:nvSpPr>
            <p:cNvPr id="18" name="Oval 24"/>
            <p:cNvSpPr>
              <a:spLocks noChangeArrowheads="1"/>
            </p:cNvSpPr>
            <p:nvPr/>
          </p:nvSpPr>
          <p:spPr bwMode="auto">
            <a:xfrm>
              <a:off x="703" y="2386"/>
              <a:ext cx="1044" cy="1044"/>
            </a:xfrm>
            <a:prstGeom prst="ellipse">
              <a:avLst/>
            </a:prstGeom>
            <a:solidFill>
              <a:srgbClr val="000000"/>
            </a:solidFill>
            <a:ln w="19050" algn="ctr">
              <a:solidFill>
                <a:srgbClr val="969696"/>
              </a:solidFill>
              <a:round/>
            </a:ln>
          </p:spPr>
          <p:txBody>
            <a:bodyPr lIns="82124" tIns="41061" rIns="82124" bIns="41061" anchor="ctr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300">
                <a:solidFill>
                  <a:srgbClr val="AB7E0D"/>
                </a:solidFill>
              </a:endParaRPr>
            </a:p>
          </p:txBody>
        </p:sp>
        <p:sp>
          <p:nvSpPr>
            <p:cNvPr id="19" name="Oval 25"/>
            <p:cNvSpPr>
              <a:spLocks noChangeArrowheads="1"/>
            </p:cNvSpPr>
            <p:nvPr/>
          </p:nvSpPr>
          <p:spPr bwMode="auto">
            <a:xfrm>
              <a:off x="733" y="2416"/>
              <a:ext cx="984" cy="984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chemeClr val="accent1"/>
              </a:solidFill>
              <a:round/>
            </a:ln>
          </p:spPr>
          <p:txBody>
            <a:bodyPr wrap="none" lIns="82124" tIns="41061" rIns="82124" bIns="41061" anchor="ctr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300">
                <a:solidFill>
                  <a:srgbClr val="AB7E0D"/>
                </a:solidFill>
              </a:endParaRPr>
            </a:p>
          </p:txBody>
        </p:sp>
        <p:sp>
          <p:nvSpPr>
            <p:cNvPr id="20" name="Text Box 26"/>
            <p:cNvSpPr txBox="1">
              <a:spLocks noChangeArrowheads="1"/>
            </p:cNvSpPr>
            <p:nvPr/>
          </p:nvSpPr>
          <p:spPr bwMode="auto">
            <a:xfrm>
              <a:off x="745" y="2942"/>
              <a:ext cx="972" cy="297"/>
            </a:xfrm>
            <a:prstGeom prst="rect">
              <a:avLst/>
            </a:prstGeom>
            <a:noFill/>
            <a:ln w="6350" algn="ctr">
              <a:noFill/>
              <a:miter lim="800000"/>
            </a:ln>
          </p:spPr>
          <p:txBody>
            <a:bodyPr lIns="82124" tIns="41061" rIns="82124" bIns="41061">
              <a:spAutoFit/>
            </a:bodyPr>
            <a:lstStyle/>
            <a:p>
              <a:pPr algn="ctr" defTabSz="81407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国内最大的光伏研究中心之一</a:t>
              </a:r>
              <a:endParaRPr 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Text Box 27"/>
            <p:cNvSpPr txBox="1">
              <a:spLocks noChangeArrowheads="1"/>
            </p:cNvSpPr>
            <p:nvPr/>
          </p:nvSpPr>
          <p:spPr bwMode="auto">
            <a:xfrm>
              <a:off x="769" y="2533"/>
              <a:ext cx="912" cy="415"/>
            </a:xfrm>
            <a:prstGeom prst="rect">
              <a:avLst/>
            </a:prstGeom>
            <a:noFill/>
            <a:ln w="6350" algn="ctr">
              <a:noFill/>
              <a:miter lim="800000"/>
            </a:ln>
          </p:spPr>
          <p:txBody>
            <a:bodyPr lIns="82124" tIns="41061" rIns="82124" bIns="41061">
              <a:spAutoFit/>
            </a:bodyPr>
            <a:lstStyle/>
            <a:p>
              <a:pPr algn="ctr" defTabSz="81407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200" dirty="0" smtClean="0">
                  <a:solidFill>
                    <a:srgbClr val="FFFFFF"/>
                  </a:solidFill>
                </a:rPr>
                <a:t>Top</a:t>
              </a:r>
              <a:endParaRPr lang="en-US" sz="4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2" name="Line 28"/>
          <p:cNvSpPr>
            <a:spLocks noChangeShapeType="1"/>
          </p:cNvSpPr>
          <p:nvPr/>
        </p:nvSpPr>
        <p:spPr bwMode="auto">
          <a:xfrm flipH="1" flipV="1">
            <a:off x="7930975" y="3626644"/>
            <a:ext cx="114300" cy="423862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</a:ln>
        </p:spPr>
        <p:txBody>
          <a:bodyPr lIns="82124" tIns="41061" rIns="82124" bIns="41061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AB7E0D"/>
              </a:solidFill>
            </a:endParaRPr>
          </a:p>
        </p:txBody>
      </p:sp>
      <p:sp>
        <p:nvSpPr>
          <p:cNvPr id="23" name="Line 29"/>
          <p:cNvSpPr>
            <a:spLocks noChangeShapeType="1"/>
          </p:cNvSpPr>
          <p:nvPr/>
        </p:nvSpPr>
        <p:spPr bwMode="auto">
          <a:xfrm flipV="1">
            <a:off x="6359350" y="3293269"/>
            <a:ext cx="609600" cy="395287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</a:ln>
        </p:spPr>
        <p:txBody>
          <a:bodyPr lIns="82124" tIns="41061" rIns="82124" bIns="41061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AB7E0D"/>
              </a:solidFill>
            </a:endParaRPr>
          </a:p>
        </p:txBody>
      </p:sp>
      <p:grpSp>
        <p:nvGrpSpPr>
          <p:cNvPr id="24" name="Group 30"/>
          <p:cNvGrpSpPr/>
          <p:nvPr/>
        </p:nvGrpSpPr>
        <p:grpSpPr bwMode="auto">
          <a:xfrm>
            <a:off x="7478538" y="4021931"/>
            <a:ext cx="1657350" cy="1657350"/>
            <a:chOff x="4113" y="2386"/>
            <a:chExt cx="1044" cy="1044"/>
          </a:xfrm>
        </p:grpSpPr>
        <p:sp>
          <p:nvSpPr>
            <p:cNvPr id="25" name="Oval 31"/>
            <p:cNvSpPr>
              <a:spLocks noChangeArrowheads="1"/>
            </p:cNvSpPr>
            <p:nvPr/>
          </p:nvSpPr>
          <p:spPr bwMode="auto">
            <a:xfrm>
              <a:off x="4113" y="2386"/>
              <a:ext cx="1044" cy="1044"/>
            </a:xfrm>
            <a:prstGeom prst="ellipse">
              <a:avLst/>
            </a:prstGeom>
            <a:solidFill>
              <a:srgbClr val="000000"/>
            </a:solidFill>
            <a:ln w="19050" algn="ctr">
              <a:solidFill>
                <a:srgbClr val="969696"/>
              </a:solidFill>
              <a:round/>
            </a:ln>
          </p:spPr>
          <p:txBody>
            <a:bodyPr lIns="82124" tIns="41061" rIns="82124" bIns="41061" anchor="ctr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300">
                <a:solidFill>
                  <a:srgbClr val="AB7E0D"/>
                </a:solidFill>
              </a:endParaRPr>
            </a:p>
          </p:txBody>
        </p:sp>
        <p:sp>
          <p:nvSpPr>
            <p:cNvPr id="26" name="Oval 32"/>
            <p:cNvSpPr>
              <a:spLocks noChangeArrowheads="1"/>
            </p:cNvSpPr>
            <p:nvPr/>
          </p:nvSpPr>
          <p:spPr bwMode="auto">
            <a:xfrm>
              <a:off x="4143" y="2416"/>
              <a:ext cx="984" cy="984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chemeClr val="accent1"/>
              </a:solidFill>
              <a:round/>
            </a:ln>
          </p:spPr>
          <p:txBody>
            <a:bodyPr wrap="none" lIns="82124" tIns="41061" rIns="82124" bIns="41061" anchor="ctr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300">
                <a:solidFill>
                  <a:srgbClr val="AB7E0D"/>
                </a:solidFill>
              </a:endParaRPr>
            </a:p>
          </p:txBody>
        </p:sp>
        <p:sp>
          <p:nvSpPr>
            <p:cNvPr id="27" name="Text Box 33"/>
            <p:cNvSpPr txBox="1">
              <a:spLocks noChangeArrowheads="1"/>
            </p:cNvSpPr>
            <p:nvPr/>
          </p:nvSpPr>
          <p:spPr bwMode="auto">
            <a:xfrm>
              <a:off x="4155" y="2942"/>
              <a:ext cx="972" cy="174"/>
            </a:xfrm>
            <a:prstGeom prst="rect">
              <a:avLst/>
            </a:prstGeom>
            <a:noFill/>
            <a:ln w="6350" algn="ctr">
              <a:noFill/>
              <a:miter lim="800000"/>
            </a:ln>
          </p:spPr>
          <p:txBody>
            <a:bodyPr lIns="82124" tIns="41061" rIns="82124" bIns="41061">
              <a:spAutoFit/>
            </a:bodyPr>
            <a:lstStyle/>
            <a:p>
              <a:pPr algn="ctr" defTabSz="81407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注册专利</a:t>
              </a:r>
              <a:endParaRPr 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Text Box 34"/>
            <p:cNvSpPr txBox="1">
              <a:spLocks noChangeArrowheads="1"/>
            </p:cNvSpPr>
            <p:nvPr/>
          </p:nvSpPr>
          <p:spPr bwMode="auto">
            <a:xfrm>
              <a:off x="4179" y="2557"/>
              <a:ext cx="912" cy="401"/>
            </a:xfrm>
            <a:prstGeom prst="rect">
              <a:avLst/>
            </a:prstGeom>
            <a:noFill/>
            <a:ln w="6350" algn="ctr">
              <a:noFill/>
              <a:miter lim="800000"/>
            </a:ln>
          </p:spPr>
          <p:txBody>
            <a:bodyPr lIns="82124" tIns="41061" rIns="82124" bIns="41061">
              <a:spAutoFit/>
            </a:bodyPr>
            <a:lstStyle/>
            <a:p>
              <a:pPr algn="ctr" defTabSz="81407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dirty="0" smtClean="0">
                  <a:solidFill>
                    <a:srgbClr val="FFFFFF"/>
                  </a:solidFill>
                </a:rPr>
                <a:t>3</a:t>
              </a:r>
              <a:r>
                <a:rPr lang="en-US" sz="4000" dirty="0" smtClean="0">
                  <a:solidFill>
                    <a:srgbClr val="FFFFFF"/>
                  </a:solidFill>
                </a:rPr>
                <a:t>00</a:t>
              </a:r>
              <a:r>
                <a:rPr lang="en-US" altLang="zh-CN" sz="4000" dirty="0" smtClean="0">
                  <a:solidFill>
                    <a:srgbClr val="FFFFFF"/>
                  </a:solidFill>
                </a:rPr>
                <a:t>+</a:t>
              </a:r>
              <a:endParaRPr lang="en-US" sz="4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9" name="Group 35"/>
          <p:cNvGrpSpPr/>
          <p:nvPr/>
        </p:nvGrpSpPr>
        <p:grpSpPr bwMode="auto">
          <a:xfrm>
            <a:off x="6859413" y="2001044"/>
            <a:ext cx="1657350" cy="1657350"/>
            <a:chOff x="3723" y="1113"/>
            <a:chExt cx="1044" cy="1044"/>
          </a:xfrm>
        </p:grpSpPr>
        <p:sp>
          <p:nvSpPr>
            <p:cNvPr id="30" name="Oval 36"/>
            <p:cNvSpPr>
              <a:spLocks noChangeArrowheads="1"/>
            </p:cNvSpPr>
            <p:nvPr/>
          </p:nvSpPr>
          <p:spPr bwMode="auto">
            <a:xfrm>
              <a:off x="3723" y="1113"/>
              <a:ext cx="1044" cy="1044"/>
            </a:xfrm>
            <a:prstGeom prst="ellipse">
              <a:avLst/>
            </a:prstGeom>
            <a:solidFill>
              <a:srgbClr val="000000"/>
            </a:solidFill>
            <a:ln w="19050" algn="ctr">
              <a:solidFill>
                <a:srgbClr val="969696"/>
              </a:solidFill>
              <a:round/>
            </a:ln>
          </p:spPr>
          <p:txBody>
            <a:bodyPr lIns="82124" tIns="41061" rIns="82124" bIns="41061" anchor="ctr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300">
                <a:solidFill>
                  <a:srgbClr val="AB7E0D"/>
                </a:solidFill>
              </a:endParaRPr>
            </a:p>
          </p:txBody>
        </p:sp>
        <p:sp>
          <p:nvSpPr>
            <p:cNvPr id="31" name="Oval 37"/>
            <p:cNvSpPr>
              <a:spLocks noChangeArrowheads="1"/>
            </p:cNvSpPr>
            <p:nvPr/>
          </p:nvSpPr>
          <p:spPr bwMode="auto">
            <a:xfrm>
              <a:off x="3753" y="1143"/>
              <a:ext cx="984" cy="984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chemeClr val="accent1"/>
              </a:solidFill>
              <a:round/>
            </a:ln>
          </p:spPr>
          <p:txBody>
            <a:bodyPr wrap="none" lIns="82124" tIns="41061" rIns="82124" bIns="41061" anchor="ctr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300">
                <a:solidFill>
                  <a:srgbClr val="AB7E0D"/>
                </a:solidFill>
              </a:endParaRPr>
            </a:p>
          </p:txBody>
        </p:sp>
        <p:sp>
          <p:nvSpPr>
            <p:cNvPr id="32" name="Text Box 38"/>
            <p:cNvSpPr txBox="1">
              <a:spLocks noChangeArrowheads="1"/>
            </p:cNvSpPr>
            <p:nvPr/>
          </p:nvSpPr>
          <p:spPr bwMode="auto">
            <a:xfrm>
              <a:off x="3759" y="1529"/>
              <a:ext cx="972" cy="541"/>
            </a:xfrm>
            <a:prstGeom prst="rect">
              <a:avLst/>
            </a:prstGeom>
            <a:noFill/>
            <a:ln w="6350" algn="ctr">
              <a:noFill/>
              <a:miter lim="800000"/>
            </a:ln>
          </p:spPr>
          <p:txBody>
            <a:bodyPr lIns="82124" tIns="41061" rIns="82124" bIns="41061">
              <a:spAutoFit/>
            </a:bodyPr>
            <a:lstStyle/>
            <a:p>
              <a:pPr algn="ctr" defTabSz="81407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和清华、新南威尔士等</a:t>
              </a:r>
              <a:r>
                <a:rPr lang="en-US" altLang="zh-CN" sz="14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r>
                <a:rPr lang="zh-CN" altLang="en-US" sz="14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多所国内外重点院校研发合作</a:t>
              </a:r>
              <a:endParaRPr 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Text Box 39"/>
            <p:cNvSpPr txBox="1">
              <a:spLocks noChangeArrowheads="1"/>
            </p:cNvSpPr>
            <p:nvPr/>
          </p:nvSpPr>
          <p:spPr bwMode="auto">
            <a:xfrm>
              <a:off x="3801" y="1220"/>
              <a:ext cx="912" cy="401"/>
            </a:xfrm>
            <a:prstGeom prst="rect">
              <a:avLst/>
            </a:prstGeom>
            <a:noFill/>
            <a:ln w="6350" algn="ctr">
              <a:noFill/>
              <a:miter lim="800000"/>
            </a:ln>
          </p:spPr>
          <p:txBody>
            <a:bodyPr lIns="82124" tIns="41061" rIns="82124" bIns="41061">
              <a:spAutoFit/>
            </a:bodyPr>
            <a:lstStyle/>
            <a:p>
              <a:pPr algn="ctr" defTabSz="81407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dirty="0" smtClean="0">
                  <a:solidFill>
                    <a:srgbClr val="FFFFFF"/>
                  </a:solidFill>
                </a:rPr>
                <a:t>1</a:t>
              </a:r>
              <a:r>
                <a:rPr lang="en-US" sz="4000" dirty="0" smtClean="0">
                  <a:solidFill>
                    <a:srgbClr val="FFFFFF"/>
                  </a:solidFill>
                </a:rPr>
                <a:t>0</a:t>
              </a:r>
              <a:r>
                <a:rPr lang="en-US" altLang="zh-CN" sz="4000" dirty="0" smtClean="0">
                  <a:solidFill>
                    <a:srgbClr val="FFFFFF"/>
                  </a:solidFill>
                </a:rPr>
                <a:t>+</a:t>
              </a:r>
              <a:endParaRPr lang="en-US" sz="4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357193" y="357166"/>
            <a:ext cx="5072063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技术 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研发产出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256487" y="836712"/>
            <a:ext cx="878000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6" name="Group 23"/>
          <p:cNvGrpSpPr/>
          <p:nvPr/>
        </p:nvGrpSpPr>
        <p:grpSpPr bwMode="auto">
          <a:xfrm>
            <a:off x="2065163" y="4050506"/>
            <a:ext cx="1666875" cy="1657350"/>
            <a:chOff x="697" y="2386"/>
            <a:chExt cx="1050" cy="1044"/>
          </a:xfrm>
        </p:grpSpPr>
        <p:sp>
          <p:nvSpPr>
            <p:cNvPr id="37" name="Oval 24"/>
            <p:cNvSpPr>
              <a:spLocks noChangeArrowheads="1"/>
            </p:cNvSpPr>
            <p:nvPr/>
          </p:nvSpPr>
          <p:spPr bwMode="auto">
            <a:xfrm>
              <a:off x="703" y="2386"/>
              <a:ext cx="1044" cy="1044"/>
            </a:xfrm>
            <a:prstGeom prst="ellipse">
              <a:avLst/>
            </a:prstGeom>
            <a:solidFill>
              <a:srgbClr val="000000"/>
            </a:solidFill>
            <a:ln w="19050" algn="ctr">
              <a:solidFill>
                <a:srgbClr val="969696"/>
              </a:solidFill>
              <a:round/>
            </a:ln>
          </p:spPr>
          <p:txBody>
            <a:bodyPr lIns="82124" tIns="41061" rIns="82124" bIns="41061" anchor="ctr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300">
                <a:solidFill>
                  <a:srgbClr val="AB7E0D"/>
                </a:solidFill>
              </a:endParaRPr>
            </a:p>
          </p:txBody>
        </p:sp>
        <p:sp>
          <p:nvSpPr>
            <p:cNvPr id="38" name="Oval 25"/>
            <p:cNvSpPr>
              <a:spLocks noChangeArrowheads="1"/>
            </p:cNvSpPr>
            <p:nvPr/>
          </p:nvSpPr>
          <p:spPr bwMode="auto">
            <a:xfrm>
              <a:off x="733" y="2416"/>
              <a:ext cx="984" cy="984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chemeClr val="accent1"/>
              </a:solidFill>
              <a:round/>
            </a:ln>
          </p:spPr>
          <p:txBody>
            <a:bodyPr wrap="none" lIns="82124" tIns="41061" rIns="82124" bIns="41061" anchor="ctr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300">
                <a:solidFill>
                  <a:srgbClr val="AB7E0D"/>
                </a:solidFill>
              </a:endParaRPr>
            </a:p>
          </p:txBody>
        </p:sp>
        <p:sp>
          <p:nvSpPr>
            <p:cNvPr id="39" name="Text Box 26"/>
            <p:cNvSpPr txBox="1">
              <a:spLocks noChangeArrowheads="1"/>
            </p:cNvSpPr>
            <p:nvPr/>
          </p:nvSpPr>
          <p:spPr bwMode="auto">
            <a:xfrm>
              <a:off x="745" y="2942"/>
              <a:ext cx="972" cy="297"/>
            </a:xfrm>
            <a:prstGeom prst="rect">
              <a:avLst/>
            </a:prstGeom>
            <a:noFill/>
            <a:ln w="6350" algn="ctr">
              <a:noFill/>
              <a:miter lim="800000"/>
            </a:ln>
          </p:spPr>
          <p:txBody>
            <a:bodyPr lIns="82124" tIns="41061" rIns="82124" bIns="41061">
              <a:spAutoFit/>
            </a:bodyPr>
            <a:lstStyle/>
            <a:p>
              <a:pPr algn="ctr" defTabSz="81407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20.13%</a:t>
              </a:r>
              <a:r>
                <a:rPr lang="zh-CN" altLang="en-US" sz="14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多晶量产电池线最高效率</a:t>
              </a:r>
              <a:endParaRPr 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Text Box 27"/>
            <p:cNvSpPr txBox="1">
              <a:spLocks noChangeArrowheads="1"/>
            </p:cNvSpPr>
            <p:nvPr/>
          </p:nvSpPr>
          <p:spPr bwMode="auto">
            <a:xfrm>
              <a:off x="697" y="2533"/>
              <a:ext cx="1050" cy="401"/>
            </a:xfrm>
            <a:prstGeom prst="rect">
              <a:avLst/>
            </a:prstGeom>
            <a:noFill/>
            <a:ln w="6350" algn="ctr">
              <a:noFill/>
              <a:miter lim="800000"/>
            </a:ln>
          </p:spPr>
          <p:txBody>
            <a:bodyPr wrap="square" lIns="82124" tIns="41061" rIns="82124" bIns="41061">
              <a:spAutoFit/>
            </a:bodyPr>
            <a:lstStyle/>
            <a:p>
              <a:pPr algn="ctr" defTabSz="81407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dirty="0" smtClean="0">
                  <a:solidFill>
                    <a:srgbClr val="FFFFFF"/>
                  </a:solidFill>
                </a:rPr>
                <a:t>#1</a:t>
              </a:r>
              <a:endParaRPr lang="en-US" sz="4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1" name="Group 12"/>
          <p:cNvGrpSpPr/>
          <p:nvPr/>
        </p:nvGrpSpPr>
        <p:grpSpPr bwMode="auto">
          <a:xfrm>
            <a:off x="2528713" y="2001044"/>
            <a:ext cx="1917700" cy="1657350"/>
            <a:chOff x="995" y="1116"/>
            <a:chExt cx="1208" cy="1044"/>
          </a:xfrm>
        </p:grpSpPr>
        <p:sp>
          <p:nvSpPr>
            <p:cNvPr id="42" name="Oval 13"/>
            <p:cNvSpPr>
              <a:spLocks noChangeArrowheads="1"/>
            </p:cNvSpPr>
            <p:nvPr/>
          </p:nvSpPr>
          <p:spPr bwMode="auto">
            <a:xfrm>
              <a:off x="1077" y="1116"/>
              <a:ext cx="1044" cy="1044"/>
            </a:xfrm>
            <a:prstGeom prst="ellipse">
              <a:avLst/>
            </a:prstGeom>
            <a:solidFill>
              <a:srgbClr val="000000"/>
            </a:solidFill>
            <a:ln w="19050" algn="ctr">
              <a:solidFill>
                <a:srgbClr val="969696"/>
              </a:solidFill>
              <a:round/>
            </a:ln>
          </p:spPr>
          <p:txBody>
            <a:bodyPr lIns="82124" tIns="41061" rIns="82124" bIns="41061" anchor="ctr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300">
                <a:solidFill>
                  <a:srgbClr val="AB7E0D"/>
                </a:solidFill>
              </a:endParaRPr>
            </a:p>
          </p:txBody>
        </p:sp>
        <p:sp>
          <p:nvSpPr>
            <p:cNvPr id="43" name="Oval 14"/>
            <p:cNvSpPr>
              <a:spLocks noChangeArrowheads="1"/>
            </p:cNvSpPr>
            <p:nvPr/>
          </p:nvSpPr>
          <p:spPr bwMode="auto">
            <a:xfrm>
              <a:off x="1107" y="1146"/>
              <a:ext cx="984" cy="984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chemeClr val="accent1"/>
              </a:solidFill>
              <a:round/>
            </a:ln>
          </p:spPr>
          <p:txBody>
            <a:bodyPr wrap="none" lIns="82124" tIns="41061" rIns="82124" bIns="41061" anchor="ctr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300">
                <a:solidFill>
                  <a:srgbClr val="AB7E0D"/>
                </a:solidFill>
              </a:endParaRPr>
            </a:p>
          </p:txBody>
        </p:sp>
        <p:sp>
          <p:nvSpPr>
            <p:cNvPr id="44" name="Text Box 15"/>
            <p:cNvSpPr txBox="1">
              <a:spLocks noChangeArrowheads="1"/>
            </p:cNvSpPr>
            <p:nvPr/>
          </p:nvSpPr>
          <p:spPr bwMode="auto">
            <a:xfrm>
              <a:off x="995" y="1612"/>
              <a:ext cx="1208" cy="419"/>
            </a:xfrm>
            <a:prstGeom prst="rect">
              <a:avLst/>
            </a:prstGeom>
            <a:noFill/>
            <a:ln w="6350" algn="ctr">
              <a:noFill/>
              <a:miter lim="800000"/>
            </a:ln>
          </p:spPr>
          <p:txBody>
            <a:bodyPr lIns="82124" tIns="41061" rIns="82124" bIns="41061">
              <a:spAutoFit/>
            </a:bodyPr>
            <a:lstStyle/>
            <a:p>
              <a:pPr algn="ctr" defTabSz="81407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334.5W</a:t>
              </a:r>
            </a:p>
            <a:p>
              <a:pPr algn="ctr" defTabSz="81407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60</a:t>
              </a:r>
              <a:r>
                <a:rPr lang="zh-CN" altLang="en-US" sz="14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片多晶</a:t>
              </a:r>
              <a:endParaRPr lang="en-US" altLang="zh-CN" sz="14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81407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功率世界记录</a:t>
              </a:r>
              <a:endParaRPr 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Text Box 16"/>
            <p:cNvSpPr txBox="1">
              <a:spLocks noChangeArrowheads="1"/>
            </p:cNvSpPr>
            <p:nvPr/>
          </p:nvSpPr>
          <p:spPr bwMode="auto">
            <a:xfrm>
              <a:off x="995" y="1278"/>
              <a:ext cx="1208" cy="401"/>
            </a:xfrm>
            <a:prstGeom prst="rect">
              <a:avLst/>
            </a:prstGeom>
            <a:noFill/>
            <a:ln w="6350" algn="ctr">
              <a:noFill/>
              <a:miter lim="800000"/>
            </a:ln>
          </p:spPr>
          <p:txBody>
            <a:bodyPr lIns="82124" tIns="41061" rIns="82124" bIns="41061">
              <a:spAutoFit/>
            </a:bodyPr>
            <a:lstStyle/>
            <a:p>
              <a:pPr algn="ctr" defTabSz="81407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dirty="0" smtClean="0">
                  <a:solidFill>
                    <a:srgbClr val="FFFFFF"/>
                  </a:solidFill>
                </a:rPr>
                <a:t>#1</a:t>
              </a:r>
              <a:endParaRPr lang="en-US" sz="4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6" name="Group 18"/>
          <p:cNvGrpSpPr/>
          <p:nvPr/>
        </p:nvGrpSpPr>
        <p:grpSpPr bwMode="auto">
          <a:xfrm>
            <a:off x="4609926" y="1293179"/>
            <a:ext cx="1925638" cy="1657350"/>
            <a:chOff x="2309" y="551"/>
            <a:chExt cx="1213" cy="1044"/>
          </a:xfrm>
        </p:grpSpPr>
        <p:sp>
          <p:nvSpPr>
            <p:cNvPr id="47" name="Oval 19"/>
            <p:cNvSpPr>
              <a:spLocks noChangeArrowheads="1"/>
            </p:cNvSpPr>
            <p:nvPr/>
          </p:nvSpPr>
          <p:spPr bwMode="auto">
            <a:xfrm>
              <a:off x="2391" y="551"/>
              <a:ext cx="1044" cy="1044"/>
            </a:xfrm>
            <a:prstGeom prst="ellipse">
              <a:avLst/>
            </a:prstGeom>
            <a:solidFill>
              <a:srgbClr val="000000"/>
            </a:solidFill>
            <a:ln w="19050" algn="ctr">
              <a:solidFill>
                <a:srgbClr val="969696"/>
              </a:solidFill>
              <a:round/>
            </a:ln>
          </p:spPr>
          <p:txBody>
            <a:bodyPr lIns="82124" tIns="41061" rIns="82124" bIns="41061" anchor="ctr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300">
                <a:solidFill>
                  <a:srgbClr val="AB7E0D"/>
                </a:solidFill>
              </a:endParaRPr>
            </a:p>
          </p:txBody>
        </p:sp>
        <p:sp>
          <p:nvSpPr>
            <p:cNvPr id="48" name="Oval 20"/>
            <p:cNvSpPr>
              <a:spLocks noChangeArrowheads="1"/>
            </p:cNvSpPr>
            <p:nvPr/>
          </p:nvSpPr>
          <p:spPr bwMode="auto">
            <a:xfrm>
              <a:off x="2421" y="581"/>
              <a:ext cx="984" cy="984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chemeClr val="accent1"/>
              </a:solidFill>
              <a:round/>
            </a:ln>
          </p:spPr>
          <p:txBody>
            <a:bodyPr wrap="none" lIns="82124" tIns="41061" rIns="82124" bIns="41061" anchor="ctr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300">
                <a:solidFill>
                  <a:srgbClr val="AB7E0D"/>
                </a:solidFill>
              </a:endParaRPr>
            </a:p>
          </p:txBody>
        </p:sp>
        <p:sp>
          <p:nvSpPr>
            <p:cNvPr id="49" name="Text Box 21"/>
            <p:cNvSpPr txBox="1">
              <a:spLocks noChangeArrowheads="1"/>
            </p:cNvSpPr>
            <p:nvPr/>
          </p:nvSpPr>
          <p:spPr bwMode="auto">
            <a:xfrm>
              <a:off x="2314" y="1116"/>
              <a:ext cx="1208" cy="297"/>
            </a:xfrm>
            <a:prstGeom prst="rect">
              <a:avLst/>
            </a:prstGeom>
            <a:noFill/>
            <a:ln w="6350" algn="ctr">
              <a:noFill/>
              <a:miter lim="800000"/>
            </a:ln>
          </p:spPr>
          <p:txBody>
            <a:bodyPr lIns="82124" tIns="41061" rIns="82124" bIns="41061">
              <a:spAutoFit/>
            </a:bodyPr>
            <a:lstStyle/>
            <a:p>
              <a:pPr algn="ctr" defTabSz="81407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14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全球首家通过双</a:t>
              </a:r>
              <a:r>
                <a:rPr lang="en-US" altLang="zh-CN" sz="14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85</a:t>
              </a:r>
            </a:p>
            <a:p>
              <a:pPr algn="ctr" defTabSz="81407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条件下</a:t>
              </a:r>
              <a:r>
                <a:rPr lang="en-US" altLang="zh-CN" sz="14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PID Free </a:t>
              </a:r>
              <a:endParaRPr 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Text Box 22"/>
            <p:cNvSpPr txBox="1">
              <a:spLocks noChangeArrowheads="1"/>
            </p:cNvSpPr>
            <p:nvPr/>
          </p:nvSpPr>
          <p:spPr bwMode="auto">
            <a:xfrm>
              <a:off x="2309" y="744"/>
              <a:ext cx="1208" cy="401"/>
            </a:xfrm>
            <a:prstGeom prst="rect">
              <a:avLst/>
            </a:prstGeom>
            <a:noFill/>
            <a:ln w="6350" algn="ctr">
              <a:noFill/>
              <a:miter lim="800000"/>
            </a:ln>
          </p:spPr>
          <p:txBody>
            <a:bodyPr lIns="82124" tIns="41061" rIns="82124" bIns="41061">
              <a:spAutoFit/>
            </a:bodyPr>
            <a:lstStyle/>
            <a:p>
              <a:pPr algn="ctr" defTabSz="81407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000" dirty="0" smtClean="0">
                  <a:solidFill>
                    <a:srgbClr val="FFFFFF"/>
                  </a:solidFill>
                </a:rPr>
                <a:t>首家</a:t>
              </a:r>
              <a:endParaRPr lang="en-US" sz="4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1" name="Group 35"/>
          <p:cNvGrpSpPr/>
          <p:nvPr/>
        </p:nvGrpSpPr>
        <p:grpSpPr bwMode="auto">
          <a:xfrm>
            <a:off x="6878463" y="1985169"/>
            <a:ext cx="1657350" cy="1657350"/>
            <a:chOff x="3723" y="1113"/>
            <a:chExt cx="1044" cy="1044"/>
          </a:xfrm>
        </p:grpSpPr>
        <p:sp>
          <p:nvSpPr>
            <p:cNvPr id="52" name="Oval 36"/>
            <p:cNvSpPr>
              <a:spLocks noChangeArrowheads="1"/>
            </p:cNvSpPr>
            <p:nvPr/>
          </p:nvSpPr>
          <p:spPr bwMode="auto">
            <a:xfrm>
              <a:off x="3723" y="1113"/>
              <a:ext cx="1044" cy="1044"/>
            </a:xfrm>
            <a:prstGeom prst="ellipse">
              <a:avLst/>
            </a:prstGeom>
            <a:solidFill>
              <a:srgbClr val="000000"/>
            </a:solidFill>
            <a:ln w="19050" algn="ctr">
              <a:solidFill>
                <a:srgbClr val="969696"/>
              </a:solidFill>
              <a:round/>
            </a:ln>
          </p:spPr>
          <p:txBody>
            <a:bodyPr lIns="82124" tIns="41061" rIns="82124" bIns="41061" anchor="ctr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300">
                <a:solidFill>
                  <a:srgbClr val="AB7E0D"/>
                </a:solidFill>
              </a:endParaRPr>
            </a:p>
          </p:txBody>
        </p:sp>
        <p:sp>
          <p:nvSpPr>
            <p:cNvPr id="53" name="Oval 37"/>
            <p:cNvSpPr>
              <a:spLocks noChangeArrowheads="1"/>
            </p:cNvSpPr>
            <p:nvPr/>
          </p:nvSpPr>
          <p:spPr bwMode="auto">
            <a:xfrm>
              <a:off x="3753" y="1143"/>
              <a:ext cx="984" cy="984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chemeClr val="accent1"/>
              </a:solidFill>
              <a:round/>
            </a:ln>
          </p:spPr>
          <p:txBody>
            <a:bodyPr wrap="none" lIns="82124" tIns="41061" rIns="82124" bIns="41061" anchor="ctr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300">
                <a:solidFill>
                  <a:srgbClr val="AB7E0D"/>
                </a:solidFill>
              </a:endParaRPr>
            </a:p>
          </p:txBody>
        </p:sp>
        <p:sp>
          <p:nvSpPr>
            <p:cNvPr id="54" name="Text Box 38"/>
            <p:cNvSpPr txBox="1">
              <a:spLocks noChangeArrowheads="1"/>
            </p:cNvSpPr>
            <p:nvPr/>
          </p:nvSpPr>
          <p:spPr bwMode="auto">
            <a:xfrm>
              <a:off x="3759" y="1529"/>
              <a:ext cx="972" cy="419"/>
            </a:xfrm>
            <a:prstGeom prst="rect">
              <a:avLst/>
            </a:prstGeom>
            <a:noFill/>
            <a:ln w="6350" algn="ctr">
              <a:noFill/>
              <a:miter lim="800000"/>
            </a:ln>
          </p:spPr>
          <p:txBody>
            <a:bodyPr lIns="82124" tIns="41061" rIns="82124" bIns="41061">
              <a:spAutoFit/>
            </a:bodyPr>
            <a:lstStyle/>
            <a:p>
              <a:pPr algn="ctr" defTabSz="81407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altLang="zh-CN" sz="14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81407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唯一一家推出</a:t>
              </a:r>
              <a:r>
                <a:rPr lang="en-US" altLang="zh-CN" sz="14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4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款智能组件</a:t>
              </a:r>
              <a:endParaRPr 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Text Box 39"/>
            <p:cNvSpPr txBox="1">
              <a:spLocks noChangeArrowheads="1"/>
            </p:cNvSpPr>
            <p:nvPr/>
          </p:nvSpPr>
          <p:spPr bwMode="auto">
            <a:xfrm>
              <a:off x="3801" y="1220"/>
              <a:ext cx="912" cy="401"/>
            </a:xfrm>
            <a:prstGeom prst="rect">
              <a:avLst/>
            </a:prstGeom>
            <a:noFill/>
            <a:ln w="6350" algn="ctr">
              <a:noFill/>
              <a:miter lim="800000"/>
            </a:ln>
          </p:spPr>
          <p:txBody>
            <a:bodyPr lIns="82124" tIns="41061" rIns="82124" bIns="41061">
              <a:spAutoFit/>
            </a:bodyPr>
            <a:lstStyle/>
            <a:p>
              <a:pPr algn="ctr" defTabSz="81407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000" dirty="0" smtClean="0">
                  <a:solidFill>
                    <a:srgbClr val="FFFFFF"/>
                  </a:solidFill>
                </a:rPr>
                <a:t>唯一</a:t>
              </a:r>
              <a:endParaRPr lang="en-US" sz="4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6" name="Group 30"/>
          <p:cNvGrpSpPr/>
          <p:nvPr/>
        </p:nvGrpSpPr>
        <p:grpSpPr bwMode="auto">
          <a:xfrm>
            <a:off x="7488063" y="4075906"/>
            <a:ext cx="1657350" cy="1657350"/>
            <a:chOff x="4113" y="2386"/>
            <a:chExt cx="1044" cy="1044"/>
          </a:xfrm>
        </p:grpSpPr>
        <p:sp>
          <p:nvSpPr>
            <p:cNvPr id="57" name="Oval 31"/>
            <p:cNvSpPr>
              <a:spLocks noChangeArrowheads="1"/>
            </p:cNvSpPr>
            <p:nvPr/>
          </p:nvSpPr>
          <p:spPr bwMode="auto">
            <a:xfrm>
              <a:off x="4113" y="2386"/>
              <a:ext cx="1044" cy="1044"/>
            </a:xfrm>
            <a:prstGeom prst="ellipse">
              <a:avLst/>
            </a:prstGeom>
            <a:solidFill>
              <a:srgbClr val="000000"/>
            </a:solidFill>
            <a:ln w="19050" algn="ctr">
              <a:solidFill>
                <a:srgbClr val="969696"/>
              </a:solidFill>
              <a:round/>
            </a:ln>
          </p:spPr>
          <p:txBody>
            <a:bodyPr lIns="82124" tIns="41061" rIns="82124" bIns="41061" anchor="ctr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300">
                <a:solidFill>
                  <a:srgbClr val="AB7E0D"/>
                </a:solidFill>
              </a:endParaRPr>
            </a:p>
          </p:txBody>
        </p:sp>
        <p:sp>
          <p:nvSpPr>
            <p:cNvPr id="58" name="Oval 32"/>
            <p:cNvSpPr>
              <a:spLocks noChangeArrowheads="1"/>
            </p:cNvSpPr>
            <p:nvPr/>
          </p:nvSpPr>
          <p:spPr bwMode="auto">
            <a:xfrm>
              <a:off x="4143" y="2416"/>
              <a:ext cx="984" cy="984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chemeClr val="accent1"/>
              </a:solidFill>
              <a:round/>
            </a:ln>
          </p:spPr>
          <p:txBody>
            <a:bodyPr wrap="none" lIns="82124" tIns="41061" rIns="82124" bIns="41061" anchor="ctr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300">
                <a:solidFill>
                  <a:srgbClr val="AB7E0D"/>
                </a:solidFill>
              </a:endParaRPr>
            </a:p>
          </p:txBody>
        </p:sp>
        <p:sp>
          <p:nvSpPr>
            <p:cNvPr id="59" name="Text Box 33"/>
            <p:cNvSpPr txBox="1">
              <a:spLocks noChangeArrowheads="1"/>
            </p:cNvSpPr>
            <p:nvPr/>
          </p:nvSpPr>
          <p:spPr bwMode="auto">
            <a:xfrm>
              <a:off x="4155" y="2942"/>
              <a:ext cx="972" cy="419"/>
            </a:xfrm>
            <a:prstGeom prst="rect">
              <a:avLst/>
            </a:prstGeom>
            <a:noFill/>
            <a:ln w="6350" algn="ctr">
              <a:noFill/>
              <a:miter lim="800000"/>
            </a:ln>
          </p:spPr>
          <p:txBody>
            <a:bodyPr lIns="82124" tIns="41061" rIns="82124" bIns="41061">
              <a:spAutoFit/>
            </a:bodyPr>
            <a:lstStyle/>
            <a:p>
              <a:pPr algn="ctr" defTabSz="81407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Photon</a:t>
              </a:r>
              <a:r>
                <a:rPr lang="zh-CN" altLang="en-US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14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实验室测试排名最佳发电性能</a:t>
              </a:r>
              <a:endParaRPr 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Text Box 34"/>
            <p:cNvSpPr txBox="1">
              <a:spLocks noChangeArrowheads="1"/>
            </p:cNvSpPr>
            <p:nvPr/>
          </p:nvSpPr>
          <p:spPr bwMode="auto">
            <a:xfrm>
              <a:off x="4179" y="2557"/>
              <a:ext cx="912" cy="401"/>
            </a:xfrm>
            <a:prstGeom prst="rect">
              <a:avLst/>
            </a:prstGeom>
            <a:noFill/>
            <a:ln w="6350" algn="ctr">
              <a:noFill/>
              <a:miter lim="800000"/>
            </a:ln>
          </p:spPr>
          <p:txBody>
            <a:bodyPr lIns="82124" tIns="41061" rIns="82124" bIns="41061">
              <a:spAutoFit/>
            </a:bodyPr>
            <a:lstStyle/>
            <a:p>
              <a:pPr algn="ctr" defTabSz="81407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000" dirty="0" smtClean="0">
                  <a:solidFill>
                    <a:srgbClr val="FFFFFF"/>
                  </a:solidFill>
                </a:rPr>
                <a:t>最佳</a:t>
              </a:r>
              <a:endParaRPr lang="en-US" sz="4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1" name="Group 40"/>
          <p:cNvGrpSpPr/>
          <p:nvPr/>
        </p:nvGrpSpPr>
        <p:grpSpPr bwMode="auto">
          <a:xfrm>
            <a:off x="4646438" y="3453607"/>
            <a:ext cx="1860550" cy="1857375"/>
            <a:chOff x="2332" y="1908"/>
            <a:chExt cx="1172" cy="1170"/>
          </a:xfrm>
        </p:grpSpPr>
        <p:sp>
          <p:nvSpPr>
            <p:cNvPr id="62" name="Oval 41"/>
            <p:cNvSpPr>
              <a:spLocks noChangeArrowheads="1"/>
            </p:cNvSpPr>
            <p:nvPr/>
          </p:nvSpPr>
          <p:spPr bwMode="auto">
            <a:xfrm rot="16200000" flipV="1">
              <a:off x="2385" y="1959"/>
              <a:ext cx="1060" cy="1062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p:spPr>
          <p:txBody>
            <a:bodyPr lIns="82124" tIns="41061" rIns="82124" bIns="41061" anchor="ctr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00">
                <a:solidFill>
                  <a:srgbClr val="AB7E0D"/>
                </a:solidFill>
              </a:endParaRPr>
            </a:p>
          </p:txBody>
        </p:sp>
        <p:sp>
          <p:nvSpPr>
            <p:cNvPr id="63" name="Text Box 42"/>
            <p:cNvSpPr txBox="1">
              <a:spLocks noChangeArrowheads="1"/>
            </p:cNvSpPr>
            <p:nvPr/>
          </p:nvSpPr>
          <p:spPr bwMode="auto">
            <a:xfrm>
              <a:off x="2619" y="2254"/>
              <a:ext cx="621" cy="611"/>
            </a:xfrm>
            <a:prstGeom prst="rect">
              <a:avLst/>
            </a:prstGeom>
            <a:noFill/>
            <a:ln w="19050" algn="ctr">
              <a:noFill/>
              <a:miter lim="800000"/>
            </a:ln>
          </p:spPr>
          <p:txBody>
            <a:bodyPr wrap="none" lIns="82124" tIns="41061" rIns="82124" bIns="41061">
              <a:spAutoFit/>
            </a:bodyPr>
            <a:lstStyle/>
            <a:p>
              <a:pPr algn="ctr" defTabSz="81407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2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技术</a:t>
              </a:r>
              <a:endParaRPr lang="en-US" altLang="zh-CN" sz="32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81407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2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产出</a:t>
              </a:r>
              <a:endParaRPr lang="en-US" sz="3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AutoShape 43"/>
            <p:cNvSpPr>
              <a:spLocks noChangeArrowheads="1"/>
            </p:cNvSpPr>
            <p:nvPr/>
          </p:nvSpPr>
          <p:spPr bwMode="auto">
            <a:xfrm flipV="1">
              <a:off x="2332" y="1908"/>
              <a:ext cx="1172" cy="117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0 w 21600"/>
                <a:gd name="T25" fmla="*/ 3157 h 21600"/>
                <a:gd name="T26" fmla="*/ 18430 w 21600"/>
                <a:gd name="T27" fmla="*/ 18443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424" y="10800"/>
                  </a:moveTo>
                  <a:cubicBezTo>
                    <a:pt x="424" y="16531"/>
                    <a:pt x="5069" y="21176"/>
                    <a:pt x="10800" y="21176"/>
                  </a:cubicBezTo>
                  <a:cubicBezTo>
                    <a:pt x="16531" y="21176"/>
                    <a:pt x="21176" y="16531"/>
                    <a:pt x="21176" y="10800"/>
                  </a:cubicBezTo>
                  <a:cubicBezTo>
                    <a:pt x="21176" y="5069"/>
                    <a:pt x="16531" y="424"/>
                    <a:pt x="10800" y="424"/>
                  </a:cubicBezTo>
                  <a:cubicBezTo>
                    <a:pt x="5069" y="424"/>
                    <a:pt x="424" y="5069"/>
                    <a:pt x="424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888888">
                    <a:alpha val="0"/>
                  </a:srgbClr>
                </a:gs>
                <a:gs pos="100000">
                  <a:srgbClr val="969696"/>
                </a:gs>
              </a:gsLst>
              <a:lin ang="5400000" scaled="1"/>
            </a:gradFill>
            <a:ln w="19050" algn="ctr">
              <a:solidFill>
                <a:schemeClr val="tx2">
                  <a:lumMod val="40000"/>
                  <a:lumOff val="60000"/>
                </a:schemeClr>
              </a:solidFill>
              <a:round/>
            </a:ln>
          </p:spPr>
          <p:txBody>
            <a:bodyPr lIns="82124" tIns="41061" rIns="82124" bIns="41061" anchor="ctr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300">
                <a:solidFill>
                  <a:srgbClr val="AB7E0D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19" y="1052736"/>
            <a:ext cx="11545094" cy="5470585"/>
          </a:xfrm>
          <a:prstGeom prst="rect">
            <a:avLst/>
          </a:prstGeom>
        </p:spPr>
      </p:pic>
      <p:sp>
        <p:nvSpPr>
          <p:cNvPr id="3" name="Freeform 24"/>
          <p:cNvSpPr/>
          <p:nvPr/>
        </p:nvSpPr>
        <p:spPr bwMode="auto">
          <a:xfrm>
            <a:off x="2382838" y="5234207"/>
            <a:ext cx="214312" cy="359923"/>
          </a:xfrm>
          <a:custGeom>
            <a:avLst/>
            <a:gdLst>
              <a:gd name="T0" fmla="*/ 0 w 135"/>
              <a:gd name="T1" fmla="*/ 2147483647 h 675"/>
              <a:gd name="T2" fmla="*/ 0 w 135"/>
              <a:gd name="T3" fmla="*/ 0 h 675"/>
              <a:gd name="T4" fmla="*/ 2147483647 w 135"/>
              <a:gd name="T5" fmla="*/ 0 h 675"/>
              <a:gd name="T6" fmla="*/ 0 60000 65536"/>
              <a:gd name="T7" fmla="*/ 0 60000 65536"/>
              <a:gd name="T8" fmla="*/ 0 60000 65536"/>
              <a:gd name="T9" fmla="*/ 0 w 135"/>
              <a:gd name="T10" fmla="*/ 0 h 675"/>
              <a:gd name="T11" fmla="*/ 135 w 135"/>
              <a:gd name="T12" fmla="*/ 675 h 6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5" h="675">
                <a:moveTo>
                  <a:pt x="0" y="675"/>
                </a:moveTo>
                <a:lnTo>
                  <a:pt x="0" y="0"/>
                </a:lnTo>
                <a:lnTo>
                  <a:pt x="135" y="0"/>
                </a:lnTo>
              </a:path>
            </a:pathLst>
          </a:custGeom>
          <a:noFill/>
          <a:ln w="19050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zh-CN" altLang="en-US"/>
          </a:p>
        </p:txBody>
      </p:sp>
      <p:sp>
        <p:nvSpPr>
          <p:cNvPr id="4" name="Freeform 25"/>
          <p:cNvSpPr/>
          <p:nvPr/>
        </p:nvSpPr>
        <p:spPr bwMode="auto">
          <a:xfrm>
            <a:off x="4441825" y="4518245"/>
            <a:ext cx="214313" cy="359923"/>
          </a:xfrm>
          <a:custGeom>
            <a:avLst/>
            <a:gdLst>
              <a:gd name="T0" fmla="*/ 0 w 135"/>
              <a:gd name="T1" fmla="*/ 2147483647 h 675"/>
              <a:gd name="T2" fmla="*/ 0 w 135"/>
              <a:gd name="T3" fmla="*/ 0 h 675"/>
              <a:gd name="T4" fmla="*/ 2147483647 w 135"/>
              <a:gd name="T5" fmla="*/ 0 h 675"/>
              <a:gd name="T6" fmla="*/ 0 60000 65536"/>
              <a:gd name="T7" fmla="*/ 0 60000 65536"/>
              <a:gd name="T8" fmla="*/ 0 60000 65536"/>
              <a:gd name="T9" fmla="*/ 0 w 135"/>
              <a:gd name="T10" fmla="*/ 0 h 675"/>
              <a:gd name="T11" fmla="*/ 135 w 135"/>
              <a:gd name="T12" fmla="*/ 675 h 6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5" h="675">
                <a:moveTo>
                  <a:pt x="0" y="675"/>
                </a:moveTo>
                <a:lnTo>
                  <a:pt x="0" y="0"/>
                </a:lnTo>
                <a:lnTo>
                  <a:pt x="135" y="0"/>
                </a:lnTo>
              </a:path>
            </a:pathLst>
          </a:custGeom>
          <a:noFill/>
          <a:ln w="19050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zh-CN" altLang="en-US"/>
          </a:p>
        </p:txBody>
      </p:sp>
      <p:sp>
        <p:nvSpPr>
          <p:cNvPr id="5" name="Freeform 26"/>
          <p:cNvSpPr/>
          <p:nvPr/>
        </p:nvSpPr>
        <p:spPr bwMode="auto">
          <a:xfrm>
            <a:off x="6505575" y="3791170"/>
            <a:ext cx="214313" cy="359923"/>
          </a:xfrm>
          <a:custGeom>
            <a:avLst/>
            <a:gdLst>
              <a:gd name="T0" fmla="*/ 0 w 135"/>
              <a:gd name="T1" fmla="*/ 2147483647 h 675"/>
              <a:gd name="T2" fmla="*/ 0 w 135"/>
              <a:gd name="T3" fmla="*/ 0 h 675"/>
              <a:gd name="T4" fmla="*/ 2147483647 w 135"/>
              <a:gd name="T5" fmla="*/ 0 h 675"/>
              <a:gd name="T6" fmla="*/ 0 60000 65536"/>
              <a:gd name="T7" fmla="*/ 0 60000 65536"/>
              <a:gd name="T8" fmla="*/ 0 60000 65536"/>
              <a:gd name="T9" fmla="*/ 0 w 135"/>
              <a:gd name="T10" fmla="*/ 0 h 675"/>
              <a:gd name="T11" fmla="*/ 135 w 135"/>
              <a:gd name="T12" fmla="*/ 675 h 6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5" h="675">
                <a:moveTo>
                  <a:pt x="0" y="675"/>
                </a:moveTo>
                <a:lnTo>
                  <a:pt x="0" y="0"/>
                </a:lnTo>
                <a:lnTo>
                  <a:pt x="135" y="0"/>
                </a:lnTo>
              </a:path>
            </a:pathLst>
          </a:custGeom>
          <a:noFill/>
          <a:ln w="19050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4131329" y="4184895"/>
            <a:ext cx="1576502" cy="1263399"/>
            <a:chOff x="4131329" y="4184895"/>
            <a:chExt cx="1576502" cy="1263399"/>
          </a:xfrm>
        </p:grpSpPr>
        <p:sp>
          <p:nvSpPr>
            <p:cNvPr id="7" name="Rectangle 18"/>
            <p:cNvSpPr>
              <a:spLocks noChangeArrowheads="1"/>
            </p:cNvSpPr>
            <p:nvPr/>
          </p:nvSpPr>
          <p:spPr bwMode="auto">
            <a:xfrm>
              <a:off x="4131329" y="4184895"/>
              <a:ext cx="1576502" cy="329145"/>
            </a:xfrm>
            <a:prstGeom prst="rect">
              <a:avLst/>
            </a:prstGeom>
            <a:solidFill>
              <a:srgbClr val="FF0000">
                <a:alpha val="61176"/>
              </a:srgbClr>
            </a:solidFill>
            <a:ln>
              <a:noFill/>
            </a:ln>
          </p:spPr>
          <p:txBody>
            <a:bodyPr wrap="square" lIns="82124" tIns="41061" rIns="82124" bIns="41061" anchor="ctr">
              <a:spAutoFit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bg1"/>
                  </a:solidFill>
                </a:rPr>
                <a:t>南非工厂</a:t>
              </a:r>
              <a:endParaRPr lang="zh-CN" altLang="zh-CN" sz="1600" b="1" dirty="0">
                <a:solidFill>
                  <a:schemeClr val="bg1"/>
                </a:solidFill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410" y="4484808"/>
              <a:ext cx="1552421" cy="963486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2296400" y="2741958"/>
            <a:ext cx="1576502" cy="1229173"/>
            <a:chOff x="2296400" y="2741958"/>
            <a:chExt cx="1576502" cy="1229173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6400" y="3040703"/>
              <a:ext cx="1566707" cy="930428"/>
            </a:xfrm>
            <a:prstGeom prst="rect">
              <a:avLst/>
            </a:prstGeom>
          </p:spPr>
        </p:pic>
        <p:sp>
          <p:nvSpPr>
            <p:cNvPr id="11" name="Rectangle 18"/>
            <p:cNvSpPr>
              <a:spLocks noChangeArrowheads="1"/>
            </p:cNvSpPr>
            <p:nvPr/>
          </p:nvSpPr>
          <p:spPr bwMode="auto">
            <a:xfrm>
              <a:off x="2296400" y="2741958"/>
              <a:ext cx="1576502" cy="329145"/>
            </a:xfrm>
            <a:prstGeom prst="rect">
              <a:avLst/>
            </a:prstGeom>
            <a:solidFill>
              <a:srgbClr val="FF0000">
                <a:alpha val="61176"/>
              </a:srgbClr>
            </a:solidFill>
            <a:ln>
              <a:noFill/>
            </a:ln>
          </p:spPr>
          <p:txBody>
            <a:bodyPr wrap="square" lIns="82124" tIns="41061" rIns="82124" bIns="41061" anchor="ctr">
              <a:spAutoFit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bg1"/>
                  </a:solidFill>
                </a:rPr>
                <a:t>葡萄牙工厂</a:t>
              </a:r>
              <a:endParaRPr lang="zh-CN" altLang="zh-CN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824480" y="3567399"/>
            <a:ext cx="1587574" cy="1361920"/>
            <a:chOff x="5824480" y="3567399"/>
            <a:chExt cx="1587574" cy="1361920"/>
          </a:xfrm>
        </p:grpSpPr>
        <p:sp>
          <p:nvSpPr>
            <p:cNvPr id="13" name="Rectangle 18"/>
            <p:cNvSpPr>
              <a:spLocks noChangeArrowheads="1"/>
            </p:cNvSpPr>
            <p:nvPr/>
          </p:nvSpPr>
          <p:spPr bwMode="auto">
            <a:xfrm>
              <a:off x="5824480" y="3567399"/>
              <a:ext cx="1576502" cy="329145"/>
            </a:xfrm>
            <a:prstGeom prst="rect">
              <a:avLst/>
            </a:prstGeom>
            <a:solidFill>
              <a:srgbClr val="FF0000">
                <a:alpha val="61176"/>
              </a:srgbClr>
            </a:solidFill>
            <a:ln>
              <a:noFill/>
            </a:ln>
          </p:spPr>
          <p:txBody>
            <a:bodyPr wrap="square" lIns="82124" tIns="41061" rIns="82124" bIns="41061" anchor="ctr">
              <a:spAutoFit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bg1"/>
                  </a:solidFill>
                </a:rPr>
                <a:t>马来西亚工厂</a:t>
              </a:r>
              <a:endParaRPr lang="zh-CN" altLang="zh-CN" sz="1600" b="1" dirty="0">
                <a:solidFill>
                  <a:schemeClr val="bg1"/>
                </a:solidFill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4480" y="3870407"/>
              <a:ext cx="1587574" cy="1058912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7478712" y="2744013"/>
            <a:ext cx="1576502" cy="1407080"/>
            <a:chOff x="7478712" y="2744013"/>
            <a:chExt cx="1576502" cy="1407080"/>
          </a:xfrm>
        </p:grpSpPr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7478712" y="2744013"/>
              <a:ext cx="1576502" cy="329145"/>
            </a:xfrm>
            <a:prstGeom prst="rect">
              <a:avLst/>
            </a:prstGeom>
            <a:solidFill>
              <a:srgbClr val="FF0000">
                <a:alpha val="61176"/>
              </a:srgbClr>
            </a:solidFill>
            <a:ln>
              <a:noFill/>
            </a:ln>
          </p:spPr>
          <p:txBody>
            <a:bodyPr wrap="square" lIns="82124" tIns="41061" rIns="82124" bIns="41061" anchor="ctr">
              <a:spAutoFit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bg1"/>
                  </a:solidFill>
                </a:rPr>
                <a:t>浙江工厂</a:t>
              </a:r>
              <a:endParaRPr lang="zh-CN" altLang="zh-CN" sz="1600" b="1" dirty="0">
                <a:solidFill>
                  <a:schemeClr val="bg1"/>
                </a:solidFill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8712" y="3040704"/>
              <a:ext cx="1576502" cy="1110389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5654392" y="1950375"/>
            <a:ext cx="1593146" cy="1262601"/>
            <a:chOff x="5654392" y="1950375"/>
            <a:chExt cx="1593146" cy="1262601"/>
          </a:xfrm>
        </p:grpSpPr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5671035" y="1950375"/>
              <a:ext cx="1576502" cy="329145"/>
            </a:xfrm>
            <a:prstGeom prst="rect">
              <a:avLst/>
            </a:prstGeom>
            <a:solidFill>
              <a:srgbClr val="FF0000">
                <a:alpha val="61176"/>
              </a:srgbClr>
            </a:solidFill>
            <a:ln>
              <a:noFill/>
            </a:ln>
          </p:spPr>
          <p:txBody>
            <a:bodyPr wrap="square" lIns="82124" tIns="41061" rIns="82124" bIns="41061" anchor="ctr">
              <a:spAutoFit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bg1"/>
                  </a:solidFill>
                </a:rPr>
                <a:t>江西工厂</a:t>
              </a:r>
              <a:endParaRPr lang="zh-CN" altLang="zh-CN" sz="1600" b="1" dirty="0">
                <a:solidFill>
                  <a:schemeClr val="bg1"/>
                </a:solidFill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4392" y="2279521"/>
              <a:ext cx="1593146" cy="933455"/>
            </a:xfrm>
            <a:prstGeom prst="rect">
              <a:avLst/>
            </a:prstGeom>
          </p:spPr>
        </p:pic>
      </p:grpSp>
      <p:grpSp>
        <p:nvGrpSpPr>
          <p:cNvPr id="21" name="组合 20"/>
          <p:cNvGrpSpPr/>
          <p:nvPr/>
        </p:nvGrpSpPr>
        <p:grpSpPr>
          <a:xfrm>
            <a:off x="1259632" y="2189456"/>
            <a:ext cx="7056784" cy="2840151"/>
            <a:chOff x="1259632" y="2189456"/>
            <a:chExt cx="7056784" cy="2840151"/>
          </a:xfrm>
        </p:grpSpPr>
        <p:sp>
          <p:nvSpPr>
            <p:cNvPr id="22" name="椭圆 21"/>
            <p:cNvSpPr/>
            <p:nvPr/>
          </p:nvSpPr>
          <p:spPr>
            <a:xfrm>
              <a:off x="1475656" y="3053369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2843808" y="4200616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2417986" y="4446237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4860032" y="3899123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2273970" y="2708920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4788024" y="2358524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4545164" y="2852936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5292080" y="2276872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6547064" y="2420888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7236296" y="2981361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3995936" y="3156825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8172400" y="3061753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7884368" y="4427714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7736876" y="2989845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7164288" y="3358169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6403048" y="3127831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5436096" y="2905311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5436096" y="2189456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2630192" y="4885591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5004048" y="2941828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1259632" y="2371183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5085106" y="2564904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TextBox 5"/>
          <p:cNvSpPr txBox="1">
            <a:spLocks noChangeArrowheads="1"/>
          </p:cNvSpPr>
          <p:nvPr/>
        </p:nvSpPr>
        <p:spPr bwMode="auto">
          <a:xfrm>
            <a:off x="-23019" y="4729264"/>
            <a:ext cx="2938835" cy="830997"/>
          </a:xfrm>
          <a:prstGeom prst="rect">
            <a:avLst/>
          </a:prstGeom>
          <a:solidFill>
            <a:srgbClr val="00B050">
              <a:alpha val="63137"/>
            </a:srgb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4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5</a:t>
            </a:r>
            <a:r>
              <a:rPr lang="zh-CN" alt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个工厂</a:t>
            </a:r>
            <a:endParaRPr lang="en-US" altLang="zh-CN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5"/>
          <p:cNvSpPr txBox="1">
            <a:spLocks noChangeArrowheads="1"/>
          </p:cNvSpPr>
          <p:nvPr/>
        </p:nvSpPr>
        <p:spPr bwMode="auto">
          <a:xfrm>
            <a:off x="0" y="4729264"/>
            <a:ext cx="2938835" cy="830997"/>
          </a:xfrm>
          <a:prstGeom prst="rect">
            <a:avLst/>
          </a:prstGeom>
          <a:solidFill>
            <a:srgbClr val="00B050">
              <a:alpha val="63137"/>
            </a:srgb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4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24</a:t>
            </a:r>
            <a:r>
              <a:rPr lang="zh-CN" alt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个分</a:t>
            </a:r>
            <a:r>
              <a:rPr lang="en-US" altLang="zh-CN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/</a:t>
            </a:r>
            <a:r>
              <a:rPr lang="zh-CN" alt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子公司</a:t>
            </a:r>
            <a:endParaRPr lang="en-US" altLang="zh-CN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256487" y="836712"/>
            <a:ext cx="878000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5"/>
          <p:cNvSpPr txBox="1">
            <a:spLocks noChangeArrowheads="1"/>
          </p:cNvSpPr>
          <p:nvPr/>
        </p:nvSpPr>
        <p:spPr bwMode="auto">
          <a:xfrm>
            <a:off x="214282" y="357166"/>
            <a:ext cx="5072063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服务网络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供应、销售、市场、售后、物流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1043608" y="2279465"/>
            <a:ext cx="7441656" cy="2629819"/>
            <a:chOff x="1043608" y="2279465"/>
            <a:chExt cx="7441656" cy="2629819"/>
          </a:xfrm>
        </p:grpSpPr>
        <p:sp>
          <p:nvSpPr>
            <p:cNvPr id="49" name="五角星 48"/>
            <p:cNvSpPr/>
            <p:nvPr/>
          </p:nvSpPr>
          <p:spPr>
            <a:xfrm>
              <a:off x="4884053" y="2279465"/>
              <a:ext cx="186940" cy="180020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五角星 49"/>
            <p:cNvSpPr/>
            <p:nvPr/>
          </p:nvSpPr>
          <p:spPr>
            <a:xfrm>
              <a:off x="1259458" y="2828020"/>
              <a:ext cx="186940" cy="180020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五角星 50"/>
            <p:cNvSpPr/>
            <p:nvPr/>
          </p:nvSpPr>
          <p:spPr>
            <a:xfrm>
              <a:off x="1043608" y="2733700"/>
              <a:ext cx="186940" cy="180020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五角星 51"/>
            <p:cNvSpPr/>
            <p:nvPr/>
          </p:nvSpPr>
          <p:spPr>
            <a:xfrm>
              <a:off x="1406711" y="3068960"/>
              <a:ext cx="186940" cy="180020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五角星 52"/>
            <p:cNvSpPr/>
            <p:nvPr/>
          </p:nvSpPr>
          <p:spPr>
            <a:xfrm>
              <a:off x="1367024" y="3356992"/>
              <a:ext cx="186940" cy="180020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五角星 53"/>
            <p:cNvSpPr/>
            <p:nvPr/>
          </p:nvSpPr>
          <p:spPr>
            <a:xfrm>
              <a:off x="1691680" y="2401280"/>
              <a:ext cx="186940" cy="180020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五角星 54"/>
            <p:cNvSpPr/>
            <p:nvPr/>
          </p:nvSpPr>
          <p:spPr>
            <a:xfrm>
              <a:off x="8115213" y="2978950"/>
              <a:ext cx="186940" cy="180020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五角星 55"/>
            <p:cNvSpPr/>
            <p:nvPr/>
          </p:nvSpPr>
          <p:spPr>
            <a:xfrm>
              <a:off x="2489994" y="2748490"/>
              <a:ext cx="186940" cy="180020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五角星 56"/>
            <p:cNvSpPr/>
            <p:nvPr/>
          </p:nvSpPr>
          <p:spPr>
            <a:xfrm>
              <a:off x="4562668" y="2401280"/>
              <a:ext cx="186940" cy="180020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五角星 57"/>
            <p:cNvSpPr/>
            <p:nvPr/>
          </p:nvSpPr>
          <p:spPr>
            <a:xfrm>
              <a:off x="7884368" y="4338225"/>
              <a:ext cx="186940" cy="180020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五角星 58"/>
            <p:cNvSpPr/>
            <p:nvPr/>
          </p:nvSpPr>
          <p:spPr>
            <a:xfrm>
              <a:off x="8298324" y="4338225"/>
              <a:ext cx="186940" cy="180020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五角星 59"/>
            <p:cNvSpPr/>
            <p:nvPr/>
          </p:nvSpPr>
          <p:spPr>
            <a:xfrm>
              <a:off x="8111384" y="4549244"/>
              <a:ext cx="186940" cy="180020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五角星 60"/>
            <p:cNvSpPr/>
            <p:nvPr/>
          </p:nvSpPr>
          <p:spPr>
            <a:xfrm>
              <a:off x="7578124" y="4549244"/>
              <a:ext cx="186940" cy="180020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五角星 61"/>
            <p:cNvSpPr/>
            <p:nvPr/>
          </p:nvSpPr>
          <p:spPr>
            <a:xfrm>
              <a:off x="8204854" y="2748490"/>
              <a:ext cx="186940" cy="180020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五角星 62"/>
            <p:cNvSpPr/>
            <p:nvPr/>
          </p:nvSpPr>
          <p:spPr>
            <a:xfrm>
              <a:off x="7236296" y="2867100"/>
              <a:ext cx="186940" cy="180020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五角星 63"/>
            <p:cNvSpPr/>
            <p:nvPr/>
          </p:nvSpPr>
          <p:spPr>
            <a:xfrm>
              <a:off x="7573796" y="2829025"/>
              <a:ext cx="186940" cy="180020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五角星 64"/>
            <p:cNvSpPr/>
            <p:nvPr/>
          </p:nvSpPr>
          <p:spPr>
            <a:xfrm>
              <a:off x="7667266" y="2974690"/>
              <a:ext cx="186940" cy="180020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五角星 65"/>
            <p:cNvSpPr/>
            <p:nvPr/>
          </p:nvSpPr>
          <p:spPr>
            <a:xfrm>
              <a:off x="2915816" y="4241103"/>
              <a:ext cx="186940" cy="180020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五角星 66"/>
            <p:cNvSpPr/>
            <p:nvPr/>
          </p:nvSpPr>
          <p:spPr>
            <a:xfrm>
              <a:off x="5099405" y="4459234"/>
              <a:ext cx="186940" cy="180020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五角星 67"/>
            <p:cNvSpPr/>
            <p:nvPr/>
          </p:nvSpPr>
          <p:spPr>
            <a:xfrm>
              <a:off x="4826001" y="4729264"/>
              <a:ext cx="186940" cy="180020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9" name="TextBox 5"/>
          <p:cNvSpPr txBox="1">
            <a:spLocks noChangeArrowheads="1"/>
          </p:cNvSpPr>
          <p:nvPr/>
        </p:nvSpPr>
        <p:spPr bwMode="auto">
          <a:xfrm>
            <a:off x="-23020" y="4763133"/>
            <a:ext cx="2938835" cy="830997"/>
          </a:xfrm>
          <a:prstGeom prst="rect">
            <a:avLst/>
          </a:prstGeom>
          <a:solidFill>
            <a:srgbClr val="00B050">
              <a:alpha val="63137"/>
            </a:srgb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4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21</a:t>
            </a:r>
            <a:r>
              <a:rPr lang="zh-CN" alt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个仓储中心</a:t>
            </a:r>
            <a:endParaRPr lang="en-US" altLang="zh-CN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5" grpId="0" animBg="1"/>
      <p:bldP spid="45" grpId="1" animBg="1"/>
      <p:bldP spid="6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1" y="1052736"/>
            <a:ext cx="11522075" cy="5400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de-DE" altLang="zh-CN" dirty="0">
              <a:ea typeface="黑体" panose="02010609060101010101" pitchFamily="2" charset="-122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357193" y="357166"/>
            <a:ext cx="5072063" cy="400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indent="0" defTabSz="1017270">
              <a:spcBef>
                <a:spcPct val="20000"/>
              </a:spcBef>
              <a:buFont typeface="Arial" panose="020B0604020202020204" pitchFamily="34" charset="0"/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客诉处理和满意度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56487" y="836712"/>
            <a:ext cx="878000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Group 66"/>
          <p:cNvGrpSpPr/>
          <p:nvPr/>
        </p:nvGrpSpPr>
        <p:grpSpPr bwMode="auto">
          <a:xfrm>
            <a:off x="1584299" y="1510950"/>
            <a:ext cx="1890712" cy="1860550"/>
            <a:chOff x="475" y="968"/>
            <a:chExt cx="1191" cy="1172"/>
          </a:xfrm>
          <a:solidFill>
            <a:srgbClr val="899DA7"/>
          </a:solidFill>
        </p:grpSpPr>
        <p:sp>
          <p:nvSpPr>
            <p:cNvPr id="7" name="Rectangle 67"/>
            <p:cNvSpPr>
              <a:spLocks noChangeArrowheads="1"/>
            </p:cNvSpPr>
            <p:nvPr/>
          </p:nvSpPr>
          <p:spPr bwMode="auto">
            <a:xfrm>
              <a:off x="475" y="968"/>
              <a:ext cx="1191" cy="117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zh-CN" altLang="zh-CN"/>
            </a:p>
          </p:txBody>
        </p:sp>
        <p:sp>
          <p:nvSpPr>
            <p:cNvPr id="8" name="Rectangle 68"/>
            <p:cNvSpPr>
              <a:spLocks noChangeArrowheads="1"/>
            </p:cNvSpPr>
            <p:nvPr/>
          </p:nvSpPr>
          <p:spPr bwMode="auto">
            <a:xfrm>
              <a:off x="500" y="1217"/>
              <a:ext cx="1166" cy="63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124" tIns="41061" rIns="82124" bIns="41061" anchor="t">
              <a:spAutoFit/>
            </a:bodyPr>
            <a:lstStyle/>
            <a:p>
              <a:pPr algn="l" defTabSz="814070"/>
              <a:r>
                <a:rPr lang="en-US" altLang="zh-CN" sz="2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个工作日正式回复客户对于投诉的初步意见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Group 69"/>
          <p:cNvGrpSpPr/>
          <p:nvPr/>
        </p:nvGrpSpPr>
        <p:grpSpPr bwMode="auto">
          <a:xfrm>
            <a:off x="3698849" y="1496472"/>
            <a:ext cx="1890712" cy="1860551"/>
            <a:chOff x="1765" y="968"/>
            <a:chExt cx="1191" cy="1172"/>
          </a:xfrm>
          <a:solidFill>
            <a:srgbClr val="899DA7"/>
          </a:solidFill>
        </p:grpSpPr>
        <p:sp>
          <p:nvSpPr>
            <p:cNvPr id="10" name="Rectangle 70"/>
            <p:cNvSpPr>
              <a:spLocks noChangeArrowheads="1"/>
            </p:cNvSpPr>
            <p:nvPr/>
          </p:nvSpPr>
          <p:spPr bwMode="auto">
            <a:xfrm>
              <a:off x="1765" y="968"/>
              <a:ext cx="1191" cy="117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zh-CN" altLang="zh-CN" dirty="0"/>
            </a:p>
          </p:txBody>
        </p:sp>
        <p:sp>
          <p:nvSpPr>
            <p:cNvPr id="11" name="Rectangle 71"/>
            <p:cNvSpPr>
              <a:spLocks noChangeArrowheads="1"/>
            </p:cNvSpPr>
            <p:nvPr/>
          </p:nvSpPr>
          <p:spPr bwMode="auto">
            <a:xfrm>
              <a:off x="1794" y="1117"/>
              <a:ext cx="1126" cy="78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124" tIns="41061" rIns="82124" bIns="41061">
              <a:spAutoFit/>
            </a:bodyPr>
            <a:lstStyle/>
            <a:p>
              <a:pPr algn="l" defTabSz="814070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个工作日内确认和清查产线、库存产品是否有同样问题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Group 72"/>
          <p:cNvGrpSpPr/>
          <p:nvPr/>
        </p:nvGrpSpPr>
        <p:grpSpPr bwMode="auto">
          <a:xfrm>
            <a:off x="5868962" y="1473805"/>
            <a:ext cx="1890712" cy="1860550"/>
            <a:chOff x="3055" y="968"/>
            <a:chExt cx="1191" cy="1172"/>
          </a:xfrm>
          <a:solidFill>
            <a:srgbClr val="899DA7"/>
          </a:solidFill>
        </p:grpSpPr>
        <p:sp>
          <p:nvSpPr>
            <p:cNvPr id="13" name="Rectangle 73"/>
            <p:cNvSpPr>
              <a:spLocks noChangeArrowheads="1"/>
            </p:cNvSpPr>
            <p:nvPr/>
          </p:nvSpPr>
          <p:spPr bwMode="auto">
            <a:xfrm>
              <a:off x="3055" y="968"/>
              <a:ext cx="1191" cy="117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zh-CN" altLang="zh-CN"/>
            </a:p>
          </p:txBody>
        </p:sp>
        <p:sp>
          <p:nvSpPr>
            <p:cNvPr id="14" name="Rectangle 74"/>
            <p:cNvSpPr>
              <a:spLocks noChangeArrowheads="1"/>
            </p:cNvSpPr>
            <p:nvPr/>
          </p:nvSpPr>
          <p:spPr bwMode="auto">
            <a:xfrm>
              <a:off x="3067" y="1117"/>
              <a:ext cx="1179" cy="9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124" tIns="41061" rIns="82124" bIns="41061">
              <a:spAutoFit/>
            </a:bodyPr>
            <a:lstStyle/>
            <a:p>
              <a:pPr algn="l" defTabSz="814070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个工作日内投诉团队分析初步原因，防止不良产品继续发生和流入客户方的纠正措施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Group 72"/>
          <p:cNvGrpSpPr/>
          <p:nvPr/>
        </p:nvGrpSpPr>
        <p:grpSpPr bwMode="auto">
          <a:xfrm>
            <a:off x="7974781" y="1466882"/>
            <a:ext cx="1890712" cy="1860550"/>
            <a:chOff x="3055" y="968"/>
            <a:chExt cx="1191" cy="1172"/>
          </a:xfrm>
          <a:solidFill>
            <a:srgbClr val="899DA7"/>
          </a:solidFill>
        </p:grpSpPr>
        <p:sp>
          <p:nvSpPr>
            <p:cNvPr id="16" name="Rectangle 73"/>
            <p:cNvSpPr>
              <a:spLocks noChangeArrowheads="1"/>
            </p:cNvSpPr>
            <p:nvPr/>
          </p:nvSpPr>
          <p:spPr bwMode="auto">
            <a:xfrm>
              <a:off x="3055" y="968"/>
              <a:ext cx="1191" cy="117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zh-CN" altLang="zh-CN"/>
            </a:p>
          </p:txBody>
        </p:sp>
        <p:sp>
          <p:nvSpPr>
            <p:cNvPr id="17" name="Rectangle 74"/>
            <p:cNvSpPr>
              <a:spLocks noChangeArrowheads="1"/>
            </p:cNvSpPr>
            <p:nvPr/>
          </p:nvSpPr>
          <p:spPr bwMode="auto">
            <a:xfrm>
              <a:off x="3067" y="1117"/>
              <a:ext cx="1179" cy="63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124" tIns="41061" rIns="82124" bIns="41061">
              <a:spAutoFit/>
            </a:bodyPr>
            <a:lstStyle/>
            <a:p>
              <a:pPr algn="l" defTabSz="814070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个工作日内，回复客户处理结果和解决方案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Oval 76"/>
          <p:cNvSpPr>
            <a:spLocks noChangeArrowheads="1"/>
          </p:cNvSpPr>
          <p:nvPr/>
        </p:nvSpPr>
        <p:spPr bwMode="auto">
          <a:xfrm>
            <a:off x="1749398" y="4778375"/>
            <a:ext cx="457200" cy="457200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accent1"/>
            </a:solidFill>
            <a:round/>
          </a:ln>
        </p:spPr>
        <p:txBody>
          <a:bodyPr lIns="82124" tIns="41061" rIns="82124" bIns="41061" anchor="ctr">
            <a:spAutoFit/>
          </a:bodyPr>
          <a:lstStyle/>
          <a:p>
            <a:endParaRPr lang="zh-CN" altLang="zh-CN"/>
          </a:p>
        </p:txBody>
      </p:sp>
      <p:sp>
        <p:nvSpPr>
          <p:cNvPr id="19" name="Oval 79"/>
          <p:cNvSpPr>
            <a:spLocks noChangeArrowheads="1"/>
          </p:cNvSpPr>
          <p:nvPr/>
        </p:nvSpPr>
        <p:spPr bwMode="auto">
          <a:xfrm>
            <a:off x="2312961" y="4738688"/>
            <a:ext cx="457200" cy="457200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accent1"/>
            </a:solidFill>
            <a:round/>
          </a:ln>
        </p:spPr>
        <p:txBody>
          <a:bodyPr lIns="82124" tIns="41061" rIns="82124" bIns="41061" anchor="ctr">
            <a:spAutoFit/>
          </a:bodyPr>
          <a:lstStyle/>
          <a:p>
            <a:endParaRPr lang="zh-CN" altLang="zh-CN"/>
          </a:p>
        </p:txBody>
      </p:sp>
      <p:sp>
        <p:nvSpPr>
          <p:cNvPr id="20" name="Oval 82"/>
          <p:cNvSpPr>
            <a:spLocks noChangeArrowheads="1"/>
          </p:cNvSpPr>
          <p:nvPr/>
        </p:nvSpPr>
        <p:spPr bwMode="auto">
          <a:xfrm>
            <a:off x="2892398" y="4683125"/>
            <a:ext cx="457200" cy="457200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accent1"/>
            </a:solidFill>
            <a:round/>
          </a:ln>
        </p:spPr>
        <p:txBody>
          <a:bodyPr lIns="82124" tIns="41061" rIns="82124" bIns="41061" anchor="ctr">
            <a:spAutoFit/>
          </a:bodyPr>
          <a:lstStyle/>
          <a:p>
            <a:endParaRPr lang="zh-CN" altLang="zh-CN"/>
          </a:p>
        </p:txBody>
      </p:sp>
      <p:sp>
        <p:nvSpPr>
          <p:cNvPr id="21" name="Oval 85"/>
          <p:cNvSpPr>
            <a:spLocks noChangeArrowheads="1"/>
          </p:cNvSpPr>
          <p:nvPr/>
        </p:nvSpPr>
        <p:spPr bwMode="auto">
          <a:xfrm>
            <a:off x="3465486" y="4567238"/>
            <a:ext cx="457200" cy="457200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accent1"/>
            </a:solidFill>
            <a:round/>
          </a:ln>
        </p:spPr>
        <p:txBody>
          <a:bodyPr lIns="82124" tIns="41061" rIns="82124" bIns="41061" anchor="ctr">
            <a:spAutoFit/>
          </a:bodyPr>
          <a:lstStyle/>
          <a:p>
            <a:endParaRPr lang="zh-CN" altLang="zh-CN"/>
          </a:p>
        </p:txBody>
      </p:sp>
      <p:sp>
        <p:nvSpPr>
          <p:cNvPr id="22" name="Oval 88"/>
          <p:cNvSpPr>
            <a:spLocks noChangeArrowheads="1"/>
          </p:cNvSpPr>
          <p:nvPr/>
        </p:nvSpPr>
        <p:spPr bwMode="auto">
          <a:xfrm>
            <a:off x="4036986" y="4441825"/>
            <a:ext cx="457200" cy="457200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accent1"/>
            </a:solidFill>
            <a:round/>
          </a:ln>
        </p:spPr>
        <p:txBody>
          <a:bodyPr lIns="82124" tIns="41061" rIns="82124" bIns="41061" anchor="ctr">
            <a:spAutoFit/>
          </a:bodyPr>
          <a:lstStyle/>
          <a:p>
            <a:endParaRPr lang="zh-CN" altLang="zh-CN"/>
          </a:p>
        </p:txBody>
      </p:sp>
      <p:sp>
        <p:nvSpPr>
          <p:cNvPr id="23" name="Oval 91"/>
          <p:cNvSpPr>
            <a:spLocks noChangeArrowheads="1"/>
          </p:cNvSpPr>
          <p:nvPr/>
        </p:nvSpPr>
        <p:spPr bwMode="auto">
          <a:xfrm>
            <a:off x="4625948" y="4427538"/>
            <a:ext cx="457200" cy="457200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accent1"/>
            </a:solidFill>
            <a:round/>
          </a:ln>
        </p:spPr>
        <p:txBody>
          <a:bodyPr lIns="82124" tIns="41061" rIns="82124" bIns="41061" anchor="ctr">
            <a:spAutoFit/>
          </a:bodyPr>
          <a:lstStyle/>
          <a:p>
            <a:endParaRPr lang="zh-CN" altLang="zh-CN"/>
          </a:p>
        </p:txBody>
      </p:sp>
      <p:sp>
        <p:nvSpPr>
          <p:cNvPr id="24" name="Oval 94"/>
          <p:cNvSpPr>
            <a:spLocks noChangeArrowheads="1"/>
          </p:cNvSpPr>
          <p:nvPr/>
        </p:nvSpPr>
        <p:spPr bwMode="auto">
          <a:xfrm>
            <a:off x="5183161" y="4476750"/>
            <a:ext cx="457200" cy="457200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accent1"/>
            </a:solidFill>
            <a:round/>
          </a:ln>
        </p:spPr>
        <p:txBody>
          <a:bodyPr lIns="82124" tIns="41061" rIns="82124" bIns="41061" anchor="ctr">
            <a:spAutoFit/>
          </a:bodyPr>
          <a:lstStyle/>
          <a:p>
            <a:endParaRPr lang="zh-CN" altLang="zh-CN"/>
          </a:p>
        </p:txBody>
      </p:sp>
      <p:sp>
        <p:nvSpPr>
          <p:cNvPr id="25" name="Oval 97"/>
          <p:cNvSpPr>
            <a:spLocks noChangeArrowheads="1"/>
          </p:cNvSpPr>
          <p:nvPr/>
        </p:nvSpPr>
        <p:spPr bwMode="auto">
          <a:xfrm>
            <a:off x="5770536" y="4421188"/>
            <a:ext cx="457200" cy="457200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accent1"/>
            </a:solidFill>
            <a:round/>
          </a:ln>
        </p:spPr>
        <p:txBody>
          <a:bodyPr lIns="82124" tIns="41061" rIns="82124" bIns="41061" anchor="ctr">
            <a:spAutoFit/>
          </a:bodyPr>
          <a:lstStyle/>
          <a:p>
            <a:endParaRPr lang="zh-CN" altLang="zh-CN"/>
          </a:p>
        </p:txBody>
      </p:sp>
      <p:sp>
        <p:nvSpPr>
          <p:cNvPr id="26" name="Oval 100"/>
          <p:cNvSpPr>
            <a:spLocks noChangeArrowheads="1"/>
          </p:cNvSpPr>
          <p:nvPr/>
        </p:nvSpPr>
        <p:spPr bwMode="auto">
          <a:xfrm>
            <a:off x="6351561" y="4325938"/>
            <a:ext cx="457200" cy="457200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accent1"/>
            </a:solidFill>
            <a:round/>
          </a:ln>
        </p:spPr>
        <p:txBody>
          <a:bodyPr lIns="82124" tIns="41061" rIns="82124" bIns="41061" anchor="ctr">
            <a:spAutoFit/>
          </a:bodyPr>
          <a:lstStyle/>
          <a:p>
            <a:endParaRPr lang="zh-CN" altLang="zh-CN"/>
          </a:p>
        </p:txBody>
      </p:sp>
      <p:sp>
        <p:nvSpPr>
          <p:cNvPr id="27" name="Oval 103"/>
          <p:cNvSpPr>
            <a:spLocks noChangeArrowheads="1"/>
          </p:cNvSpPr>
          <p:nvPr/>
        </p:nvSpPr>
        <p:spPr bwMode="auto">
          <a:xfrm>
            <a:off x="6916711" y="4324350"/>
            <a:ext cx="457200" cy="457200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accent1"/>
            </a:solidFill>
            <a:round/>
          </a:ln>
        </p:spPr>
        <p:txBody>
          <a:bodyPr lIns="82124" tIns="41061" rIns="82124" bIns="41061" anchor="ctr">
            <a:spAutoFit/>
          </a:bodyPr>
          <a:lstStyle/>
          <a:p>
            <a:endParaRPr lang="zh-CN" altLang="zh-CN"/>
          </a:p>
        </p:txBody>
      </p:sp>
      <p:sp>
        <p:nvSpPr>
          <p:cNvPr id="28" name="Oval 106"/>
          <p:cNvSpPr>
            <a:spLocks noChangeArrowheads="1"/>
          </p:cNvSpPr>
          <p:nvPr/>
        </p:nvSpPr>
        <p:spPr bwMode="auto">
          <a:xfrm>
            <a:off x="7496148" y="4324350"/>
            <a:ext cx="457200" cy="457200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accent1"/>
            </a:solidFill>
            <a:round/>
          </a:ln>
        </p:spPr>
        <p:txBody>
          <a:bodyPr lIns="82124" tIns="41061" rIns="82124" bIns="41061" anchor="ctr">
            <a:spAutoFit/>
          </a:bodyPr>
          <a:lstStyle/>
          <a:p>
            <a:endParaRPr lang="zh-CN" altLang="zh-CN"/>
          </a:p>
        </p:txBody>
      </p:sp>
      <p:sp>
        <p:nvSpPr>
          <p:cNvPr id="29" name="Oval 109"/>
          <p:cNvSpPr>
            <a:spLocks noChangeArrowheads="1"/>
          </p:cNvSpPr>
          <p:nvPr/>
        </p:nvSpPr>
        <p:spPr bwMode="auto">
          <a:xfrm>
            <a:off x="8069236" y="4252913"/>
            <a:ext cx="457200" cy="457200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accent1"/>
            </a:solidFill>
            <a:round/>
          </a:ln>
        </p:spPr>
        <p:txBody>
          <a:bodyPr lIns="82124" tIns="41061" rIns="82124" bIns="41061" anchor="ctr">
            <a:spAutoFit/>
          </a:bodyPr>
          <a:lstStyle/>
          <a:p>
            <a:endParaRPr lang="zh-CN" altLang="zh-CN"/>
          </a:p>
        </p:txBody>
      </p:sp>
      <p:sp>
        <p:nvSpPr>
          <p:cNvPr id="30" name="Oval 112"/>
          <p:cNvSpPr>
            <a:spLocks noChangeArrowheads="1"/>
          </p:cNvSpPr>
          <p:nvPr/>
        </p:nvSpPr>
        <p:spPr bwMode="auto">
          <a:xfrm>
            <a:off x="8650261" y="4210050"/>
            <a:ext cx="457200" cy="457200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accent1"/>
            </a:solidFill>
            <a:round/>
          </a:ln>
        </p:spPr>
        <p:txBody>
          <a:bodyPr lIns="82124" tIns="41061" rIns="82124" bIns="41061" anchor="ctr">
            <a:spAutoFit/>
          </a:bodyPr>
          <a:lstStyle/>
          <a:p>
            <a:endParaRPr lang="zh-CN" altLang="zh-CN"/>
          </a:p>
        </p:txBody>
      </p:sp>
      <p:sp>
        <p:nvSpPr>
          <p:cNvPr id="31" name="Oval 115"/>
          <p:cNvSpPr>
            <a:spLocks noChangeArrowheads="1"/>
          </p:cNvSpPr>
          <p:nvPr/>
        </p:nvSpPr>
        <p:spPr bwMode="auto">
          <a:xfrm>
            <a:off x="9231286" y="4225925"/>
            <a:ext cx="457200" cy="457200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accent1"/>
            </a:solidFill>
            <a:round/>
          </a:ln>
        </p:spPr>
        <p:txBody>
          <a:bodyPr lIns="82124" tIns="41061" rIns="82124" bIns="41061" anchor="ctr">
            <a:spAutoFit/>
          </a:bodyPr>
          <a:lstStyle/>
          <a:p>
            <a:endParaRPr lang="zh-CN" altLang="zh-CN"/>
          </a:p>
        </p:txBody>
      </p:sp>
      <p:sp>
        <p:nvSpPr>
          <p:cNvPr id="32" name="Line 20"/>
          <p:cNvSpPr>
            <a:spLocks noChangeShapeType="1"/>
          </p:cNvSpPr>
          <p:nvPr/>
        </p:nvSpPr>
        <p:spPr bwMode="auto">
          <a:xfrm>
            <a:off x="1700186" y="5689600"/>
            <a:ext cx="8034337" cy="0"/>
          </a:xfrm>
          <a:prstGeom prst="line">
            <a:avLst/>
          </a:prstGeom>
          <a:noFill/>
          <a:ln w="12700">
            <a:solidFill>
              <a:srgbClr val="96969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zh-CN" altLang="en-US"/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1657323" y="5759450"/>
            <a:ext cx="653165" cy="2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>
            <a:spAutoFit/>
          </a:bodyPr>
          <a:lstStyle>
            <a:lvl1pPr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81407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81407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81407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81407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000" dirty="0" smtClean="0">
                <a:solidFill>
                  <a:schemeClr val="tx1"/>
                </a:solidFill>
              </a:rPr>
              <a:t>Q2/2010</a:t>
            </a:r>
            <a:endParaRPr lang="en-US" altLang="zh-CN" sz="1000" dirty="0">
              <a:solidFill>
                <a:schemeClr val="tx1"/>
              </a:solidFill>
            </a:endParaRPr>
          </a:p>
        </p:txBody>
      </p:sp>
      <p:sp>
        <p:nvSpPr>
          <p:cNvPr id="34" name="Text Box 21"/>
          <p:cNvSpPr txBox="1">
            <a:spLocks noChangeArrowheads="1"/>
          </p:cNvSpPr>
          <p:nvPr/>
        </p:nvSpPr>
        <p:spPr bwMode="auto">
          <a:xfrm>
            <a:off x="9145561" y="5759450"/>
            <a:ext cx="653165" cy="2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>
            <a:spAutoFit/>
          </a:bodyPr>
          <a:lstStyle>
            <a:lvl1pPr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81407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81407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81407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81407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000" dirty="0" smtClean="0">
                <a:solidFill>
                  <a:schemeClr val="tx1"/>
                </a:solidFill>
              </a:rPr>
              <a:t>Q3/2015</a:t>
            </a:r>
            <a:endParaRPr lang="en-US" altLang="zh-CN" sz="1000" dirty="0">
              <a:solidFill>
                <a:schemeClr val="tx1"/>
              </a:solidFill>
            </a:endParaRPr>
          </a:p>
        </p:txBody>
      </p:sp>
      <p:sp>
        <p:nvSpPr>
          <p:cNvPr id="35" name="Text Box 38"/>
          <p:cNvSpPr txBox="1">
            <a:spLocks noChangeArrowheads="1"/>
          </p:cNvSpPr>
          <p:nvPr/>
        </p:nvSpPr>
        <p:spPr bwMode="auto">
          <a:xfrm>
            <a:off x="2233586" y="5759450"/>
            <a:ext cx="653165" cy="2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>
            <a:spAutoFit/>
          </a:bodyPr>
          <a:lstStyle>
            <a:lvl1pPr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81407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81407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81407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81407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000" dirty="0" smtClean="0">
                <a:solidFill>
                  <a:schemeClr val="tx1"/>
                </a:solidFill>
              </a:rPr>
              <a:t>Q4/2010</a:t>
            </a:r>
            <a:endParaRPr lang="en-US" altLang="zh-CN" sz="1000" dirty="0">
              <a:solidFill>
                <a:schemeClr val="tx1"/>
              </a:solidFill>
            </a:endParaRPr>
          </a:p>
        </p:txBody>
      </p:sp>
      <p:sp>
        <p:nvSpPr>
          <p:cNvPr id="36" name="Text Box 39"/>
          <p:cNvSpPr txBox="1">
            <a:spLocks noChangeArrowheads="1"/>
          </p:cNvSpPr>
          <p:nvPr/>
        </p:nvSpPr>
        <p:spPr bwMode="auto">
          <a:xfrm>
            <a:off x="2808261" y="5759450"/>
            <a:ext cx="653165" cy="2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>
            <a:spAutoFit/>
          </a:bodyPr>
          <a:lstStyle>
            <a:lvl1pPr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81407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81407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81407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81407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000" dirty="0" smtClean="0">
                <a:solidFill>
                  <a:schemeClr val="tx1"/>
                </a:solidFill>
              </a:rPr>
              <a:t>Q2/2011</a:t>
            </a:r>
            <a:endParaRPr lang="en-US" altLang="zh-CN" sz="1000" dirty="0">
              <a:solidFill>
                <a:schemeClr val="tx1"/>
              </a:solidFill>
            </a:endParaRPr>
          </a:p>
        </p:txBody>
      </p:sp>
      <p:sp>
        <p:nvSpPr>
          <p:cNvPr id="37" name="Text Box 40"/>
          <p:cNvSpPr txBox="1">
            <a:spLocks noChangeArrowheads="1"/>
          </p:cNvSpPr>
          <p:nvPr/>
        </p:nvSpPr>
        <p:spPr bwMode="auto">
          <a:xfrm>
            <a:off x="3384523" y="5759450"/>
            <a:ext cx="653165" cy="2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>
            <a:spAutoFit/>
          </a:bodyPr>
          <a:lstStyle>
            <a:lvl1pPr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81407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81407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81407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81407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000" dirty="0" smtClean="0">
                <a:solidFill>
                  <a:schemeClr val="tx1"/>
                </a:solidFill>
              </a:rPr>
              <a:t>Q4/2011</a:t>
            </a:r>
            <a:endParaRPr lang="en-US" altLang="zh-CN" sz="1000" dirty="0">
              <a:solidFill>
                <a:schemeClr val="tx1"/>
              </a:solidFill>
            </a:endParaRPr>
          </a:p>
        </p:txBody>
      </p:sp>
      <p:sp>
        <p:nvSpPr>
          <p:cNvPr id="38" name="Text Box 41"/>
          <p:cNvSpPr txBox="1">
            <a:spLocks noChangeArrowheads="1"/>
          </p:cNvSpPr>
          <p:nvPr/>
        </p:nvSpPr>
        <p:spPr bwMode="auto">
          <a:xfrm>
            <a:off x="3959198" y="5759450"/>
            <a:ext cx="653165" cy="2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>
            <a:spAutoFit/>
          </a:bodyPr>
          <a:lstStyle>
            <a:lvl1pPr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81407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81407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81407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81407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000" dirty="0" smtClean="0">
                <a:solidFill>
                  <a:schemeClr val="tx1"/>
                </a:solidFill>
              </a:rPr>
              <a:t>Q2/2012</a:t>
            </a:r>
            <a:endParaRPr lang="en-US" altLang="zh-CN" sz="1000" dirty="0">
              <a:solidFill>
                <a:schemeClr val="tx1"/>
              </a:solidFill>
            </a:endParaRPr>
          </a:p>
        </p:txBody>
      </p:sp>
      <p:sp>
        <p:nvSpPr>
          <p:cNvPr id="39" name="Text Box 42"/>
          <p:cNvSpPr txBox="1">
            <a:spLocks noChangeArrowheads="1"/>
          </p:cNvSpPr>
          <p:nvPr/>
        </p:nvSpPr>
        <p:spPr bwMode="auto">
          <a:xfrm>
            <a:off x="4533873" y="5759450"/>
            <a:ext cx="653165" cy="2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>
            <a:spAutoFit/>
          </a:bodyPr>
          <a:lstStyle>
            <a:lvl1pPr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81407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81407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81407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81407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000" dirty="0" smtClean="0">
                <a:solidFill>
                  <a:schemeClr val="tx1"/>
                </a:solidFill>
              </a:rPr>
              <a:t>Q4/2012</a:t>
            </a:r>
            <a:endParaRPr lang="en-US" altLang="zh-CN" sz="1000" dirty="0">
              <a:solidFill>
                <a:schemeClr val="tx1"/>
              </a:solidFill>
            </a:endParaRPr>
          </a:p>
        </p:txBody>
      </p:sp>
      <p:sp>
        <p:nvSpPr>
          <p:cNvPr id="40" name="Text Box 43"/>
          <p:cNvSpPr txBox="1">
            <a:spLocks noChangeArrowheads="1"/>
          </p:cNvSpPr>
          <p:nvPr/>
        </p:nvSpPr>
        <p:spPr bwMode="auto">
          <a:xfrm>
            <a:off x="5110136" y="5759450"/>
            <a:ext cx="653165" cy="2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>
            <a:spAutoFit/>
          </a:bodyPr>
          <a:lstStyle>
            <a:lvl1pPr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81407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81407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81407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81407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000" dirty="0" smtClean="0">
                <a:solidFill>
                  <a:schemeClr val="tx1"/>
                </a:solidFill>
              </a:rPr>
              <a:t>Q2/2013</a:t>
            </a:r>
            <a:endParaRPr lang="en-US" altLang="zh-CN" sz="1000" dirty="0">
              <a:solidFill>
                <a:schemeClr val="tx1"/>
              </a:solidFill>
            </a:endParaRPr>
          </a:p>
        </p:txBody>
      </p:sp>
      <p:sp>
        <p:nvSpPr>
          <p:cNvPr id="41" name="Text Box 44"/>
          <p:cNvSpPr txBox="1">
            <a:spLocks noChangeArrowheads="1"/>
          </p:cNvSpPr>
          <p:nvPr/>
        </p:nvSpPr>
        <p:spPr bwMode="auto">
          <a:xfrm>
            <a:off x="5684811" y="5759450"/>
            <a:ext cx="653165" cy="2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>
            <a:spAutoFit/>
          </a:bodyPr>
          <a:lstStyle>
            <a:lvl1pPr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81407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81407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81407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81407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000" dirty="0" smtClean="0">
                <a:solidFill>
                  <a:schemeClr val="tx1"/>
                </a:solidFill>
              </a:rPr>
              <a:t>Q4/2013</a:t>
            </a:r>
            <a:endParaRPr lang="en-US" altLang="zh-CN" sz="1000" dirty="0">
              <a:solidFill>
                <a:schemeClr val="tx1"/>
              </a:solidFill>
            </a:endParaRPr>
          </a:p>
        </p:txBody>
      </p:sp>
      <p:sp>
        <p:nvSpPr>
          <p:cNvPr id="42" name="Text Box 45"/>
          <p:cNvSpPr txBox="1">
            <a:spLocks noChangeArrowheads="1"/>
          </p:cNvSpPr>
          <p:nvPr/>
        </p:nvSpPr>
        <p:spPr bwMode="auto">
          <a:xfrm>
            <a:off x="6261073" y="5759450"/>
            <a:ext cx="653165" cy="2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>
            <a:spAutoFit/>
          </a:bodyPr>
          <a:lstStyle>
            <a:lvl1pPr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81407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81407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81407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81407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000" dirty="0" smtClean="0">
                <a:solidFill>
                  <a:schemeClr val="tx1"/>
                </a:solidFill>
              </a:rPr>
              <a:t>Q2/2014</a:t>
            </a:r>
            <a:endParaRPr lang="en-US" altLang="zh-CN" sz="1000" dirty="0">
              <a:solidFill>
                <a:schemeClr val="tx1"/>
              </a:solidFill>
            </a:endParaRPr>
          </a:p>
        </p:txBody>
      </p:sp>
      <p:sp>
        <p:nvSpPr>
          <p:cNvPr id="43" name="Text Box 46"/>
          <p:cNvSpPr txBox="1">
            <a:spLocks noChangeArrowheads="1"/>
          </p:cNvSpPr>
          <p:nvPr/>
        </p:nvSpPr>
        <p:spPr bwMode="auto">
          <a:xfrm>
            <a:off x="6835748" y="5759450"/>
            <a:ext cx="653165" cy="2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>
            <a:spAutoFit/>
          </a:bodyPr>
          <a:lstStyle>
            <a:lvl1pPr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81407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81407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81407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81407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000" dirty="0" smtClean="0">
                <a:solidFill>
                  <a:schemeClr val="tx1"/>
                </a:solidFill>
              </a:rPr>
              <a:t>Q3/2014</a:t>
            </a:r>
            <a:endParaRPr lang="en-US" altLang="zh-CN" sz="1000" dirty="0">
              <a:solidFill>
                <a:schemeClr val="tx1"/>
              </a:solidFill>
            </a:endParaRPr>
          </a:p>
        </p:txBody>
      </p:sp>
      <p:sp>
        <p:nvSpPr>
          <p:cNvPr id="44" name="Text Box 47"/>
          <p:cNvSpPr txBox="1">
            <a:spLocks noChangeArrowheads="1"/>
          </p:cNvSpPr>
          <p:nvPr/>
        </p:nvSpPr>
        <p:spPr bwMode="auto">
          <a:xfrm>
            <a:off x="7410423" y="5759450"/>
            <a:ext cx="653165" cy="2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>
            <a:spAutoFit/>
          </a:bodyPr>
          <a:lstStyle>
            <a:lvl1pPr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81407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81407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81407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81407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000" dirty="0" smtClean="0">
                <a:solidFill>
                  <a:schemeClr val="tx1"/>
                </a:solidFill>
              </a:rPr>
              <a:t>Q4/2014</a:t>
            </a:r>
            <a:endParaRPr lang="en-US" altLang="zh-CN" sz="1000" dirty="0">
              <a:solidFill>
                <a:schemeClr val="tx1"/>
              </a:solidFill>
            </a:endParaRPr>
          </a:p>
        </p:txBody>
      </p:sp>
      <p:sp>
        <p:nvSpPr>
          <p:cNvPr id="45" name="Text Box 48"/>
          <p:cNvSpPr txBox="1">
            <a:spLocks noChangeArrowheads="1"/>
          </p:cNvSpPr>
          <p:nvPr/>
        </p:nvSpPr>
        <p:spPr bwMode="auto">
          <a:xfrm>
            <a:off x="7986686" y="5759450"/>
            <a:ext cx="653165" cy="2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>
            <a:spAutoFit/>
          </a:bodyPr>
          <a:lstStyle>
            <a:lvl1pPr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81407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81407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81407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81407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000" dirty="0" smtClean="0">
                <a:solidFill>
                  <a:schemeClr val="tx1"/>
                </a:solidFill>
              </a:rPr>
              <a:t>Q1/2015</a:t>
            </a:r>
            <a:endParaRPr lang="en-US" altLang="zh-CN" sz="1000" dirty="0">
              <a:solidFill>
                <a:schemeClr val="tx1"/>
              </a:solidFill>
            </a:endParaRPr>
          </a:p>
        </p:txBody>
      </p:sp>
      <p:sp>
        <p:nvSpPr>
          <p:cNvPr id="46" name="Text Box 49"/>
          <p:cNvSpPr txBox="1">
            <a:spLocks noChangeArrowheads="1"/>
          </p:cNvSpPr>
          <p:nvPr/>
        </p:nvSpPr>
        <p:spPr bwMode="auto">
          <a:xfrm>
            <a:off x="8570886" y="5759450"/>
            <a:ext cx="653165" cy="2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>
            <a:spAutoFit/>
          </a:bodyPr>
          <a:lstStyle>
            <a:lvl1pPr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81407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81407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81407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81407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000" dirty="0" smtClean="0">
                <a:solidFill>
                  <a:schemeClr val="tx1"/>
                </a:solidFill>
              </a:rPr>
              <a:t>Q2/2015</a:t>
            </a:r>
            <a:endParaRPr lang="en-US" altLang="zh-CN" sz="1000" dirty="0">
              <a:solidFill>
                <a:schemeClr val="tx1"/>
              </a:solidFill>
            </a:endParaRPr>
          </a:p>
        </p:txBody>
      </p:sp>
      <p:sp>
        <p:nvSpPr>
          <p:cNvPr id="47" name="Text Box 64"/>
          <p:cNvSpPr txBox="1">
            <a:spLocks noChangeArrowheads="1"/>
          </p:cNvSpPr>
          <p:nvPr/>
        </p:nvSpPr>
        <p:spPr bwMode="auto">
          <a:xfrm>
            <a:off x="1118764" y="3987799"/>
            <a:ext cx="980177" cy="25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>
            <a:spAutoFit/>
          </a:bodyPr>
          <a:lstStyle>
            <a:lvl1pPr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81407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81407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81407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81407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1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r>
              <a:rPr lang="zh-CN" altLang="en-US" sz="11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满意度</a:t>
            </a:r>
            <a:endParaRPr lang="en-US" altLang="zh-CN" sz="11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 Box 64"/>
          <p:cNvSpPr txBox="1">
            <a:spLocks noChangeArrowheads="1"/>
          </p:cNvSpPr>
          <p:nvPr/>
        </p:nvSpPr>
        <p:spPr bwMode="auto">
          <a:xfrm>
            <a:off x="1118764" y="5244041"/>
            <a:ext cx="893615" cy="25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>
            <a:spAutoFit/>
          </a:bodyPr>
          <a:lstStyle>
            <a:lvl1pPr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81407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81407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81407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81407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1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en-US" altLang="zh-CN" sz="11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0%</a:t>
            </a:r>
            <a:r>
              <a:rPr lang="zh-CN" altLang="en-US" sz="11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满意度</a:t>
            </a:r>
            <a:endParaRPr lang="en-US" altLang="zh-CN" sz="11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 Box 64"/>
          <p:cNvSpPr txBox="1">
            <a:spLocks noChangeArrowheads="1"/>
          </p:cNvSpPr>
          <p:nvPr/>
        </p:nvSpPr>
        <p:spPr bwMode="auto">
          <a:xfrm>
            <a:off x="4430462" y="3521761"/>
            <a:ext cx="2012511" cy="3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>
            <a:spAutoFit/>
          </a:bodyPr>
          <a:lstStyle>
            <a:lvl1pPr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14070"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81407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81407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81407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81407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rgbClr val="AB7E0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客户满意度调查结果</a:t>
            </a:r>
            <a:endParaRPr lang="en-US" altLang="zh-CN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035425" y="2177286"/>
            <a:ext cx="5254004" cy="3844002"/>
            <a:chOff x="1973002" y="1411855"/>
            <a:chExt cx="5212824" cy="3678056"/>
          </a:xfrm>
        </p:grpSpPr>
        <p:grpSp>
          <p:nvGrpSpPr>
            <p:cNvPr id="5" name="组合 4"/>
            <p:cNvGrpSpPr/>
            <p:nvPr/>
          </p:nvGrpSpPr>
          <p:grpSpPr>
            <a:xfrm>
              <a:off x="1973002" y="1411855"/>
              <a:ext cx="4445527" cy="3678056"/>
              <a:chOff x="1715393" y="616712"/>
              <a:chExt cx="5442424" cy="4502850"/>
            </a:xfrm>
          </p:grpSpPr>
          <p:sp>
            <p:nvSpPr>
              <p:cNvPr id="17" name="Freeform 5"/>
              <p:cNvSpPr/>
              <p:nvPr/>
            </p:nvSpPr>
            <p:spPr bwMode="auto">
              <a:xfrm>
                <a:off x="5098128" y="4903446"/>
                <a:ext cx="274098" cy="216116"/>
              </a:xfrm>
              <a:custGeom>
                <a:avLst/>
                <a:gdLst>
                  <a:gd name="T0" fmla="*/ 2147483647 w 126"/>
                  <a:gd name="T1" fmla="*/ 2147483647 h 99"/>
                  <a:gd name="T2" fmla="*/ 2147483647 w 126"/>
                  <a:gd name="T3" fmla="*/ 2147483647 h 99"/>
                  <a:gd name="T4" fmla="*/ 2147483647 w 126"/>
                  <a:gd name="T5" fmla="*/ 2147483647 h 99"/>
                  <a:gd name="T6" fmla="*/ 2147483647 w 126"/>
                  <a:gd name="T7" fmla="*/ 2147483647 h 99"/>
                  <a:gd name="T8" fmla="*/ 2147483647 w 126"/>
                  <a:gd name="T9" fmla="*/ 2147483647 h 99"/>
                  <a:gd name="T10" fmla="*/ 2147483647 w 126"/>
                  <a:gd name="T11" fmla="*/ 2147483647 h 99"/>
                  <a:gd name="T12" fmla="*/ 2147483647 w 126"/>
                  <a:gd name="T13" fmla="*/ 2147483647 h 99"/>
                  <a:gd name="T14" fmla="*/ 2147483647 w 126"/>
                  <a:gd name="T15" fmla="*/ 2147483647 h 99"/>
                  <a:gd name="T16" fmla="*/ 2147483647 w 126"/>
                  <a:gd name="T17" fmla="*/ 0 h 99"/>
                  <a:gd name="T18" fmla="*/ 2147483647 w 126"/>
                  <a:gd name="T19" fmla="*/ 0 h 99"/>
                  <a:gd name="T20" fmla="*/ 2147483647 w 126"/>
                  <a:gd name="T21" fmla="*/ 2147483647 h 99"/>
                  <a:gd name="T22" fmla="*/ 2147483647 w 126"/>
                  <a:gd name="T23" fmla="*/ 2147483647 h 99"/>
                  <a:gd name="T24" fmla="*/ 2147483647 w 126"/>
                  <a:gd name="T25" fmla="*/ 2147483647 h 99"/>
                  <a:gd name="T26" fmla="*/ 2147483647 w 126"/>
                  <a:gd name="T27" fmla="*/ 2147483647 h 99"/>
                  <a:gd name="T28" fmla="*/ 2147483647 w 126"/>
                  <a:gd name="T29" fmla="*/ 2147483647 h 9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6"/>
                  <a:gd name="T46" fmla="*/ 0 h 99"/>
                  <a:gd name="T47" fmla="*/ 126 w 126"/>
                  <a:gd name="T48" fmla="*/ 99 h 9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6" h="99">
                    <a:moveTo>
                      <a:pt x="45" y="99"/>
                    </a:moveTo>
                    <a:cubicBezTo>
                      <a:pt x="36" y="96"/>
                      <a:pt x="27" y="93"/>
                      <a:pt x="15" y="90"/>
                    </a:cubicBezTo>
                    <a:cubicBezTo>
                      <a:pt x="0" y="78"/>
                      <a:pt x="6" y="69"/>
                      <a:pt x="6" y="54"/>
                    </a:cubicBezTo>
                    <a:cubicBezTo>
                      <a:pt x="9" y="39"/>
                      <a:pt x="6" y="42"/>
                      <a:pt x="21" y="39"/>
                    </a:cubicBezTo>
                    <a:cubicBezTo>
                      <a:pt x="21" y="36"/>
                      <a:pt x="24" y="33"/>
                      <a:pt x="27" y="33"/>
                    </a:cubicBezTo>
                    <a:cubicBezTo>
                      <a:pt x="27" y="27"/>
                      <a:pt x="27" y="21"/>
                      <a:pt x="27" y="15"/>
                    </a:cubicBezTo>
                    <a:cubicBezTo>
                      <a:pt x="27" y="15"/>
                      <a:pt x="27" y="15"/>
                      <a:pt x="30" y="15"/>
                    </a:cubicBezTo>
                    <a:cubicBezTo>
                      <a:pt x="33" y="15"/>
                      <a:pt x="39" y="18"/>
                      <a:pt x="48" y="15"/>
                    </a:cubicBezTo>
                    <a:cubicBezTo>
                      <a:pt x="57" y="12"/>
                      <a:pt x="63" y="6"/>
                      <a:pt x="72" y="0"/>
                    </a:cubicBezTo>
                    <a:cubicBezTo>
                      <a:pt x="87" y="0"/>
                      <a:pt x="99" y="0"/>
                      <a:pt x="114" y="0"/>
                    </a:cubicBezTo>
                    <a:cubicBezTo>
                      <a:pt x="117" y="0"/>
                      <a:pt x="126" y="6"/>
                      <a:pt x="126" y="18"/>
                    </a:cubicBezTo>
                    <a:cubicBezTo>
                      <a:pt x="123" y="24"/>
                      <a:pt x="120" y="30"/>
                      <a:pt x="114" y="36"/>
                    </a:cubicBezTo>
                    <a:cubicBezTo>
                      <a:pt x="108" y="45"/>
                      <a:pt x="102" y="54"/>
                      <a:pt x="99" y="69"/>
                    </a:cubicBezTo>
                    <a:cubicBezTo>
                      <a:pt x="84" y="78"/>
                      <a:pt x="69" y="87"/>
                      <a:pt x="54" y="96"/>
                    </a:cubicBezTo>
                    <a:cubicBezTo>
                      <a:pt x="51" y="99"/>
                      <a:pt x="48" y="99"/>
                      <a:pt x="45" y="99"/>
                    </a:cubicBezTo>
                    <a:close/>
                  </a:path>
                </a:pathLst>
              </a:custGeom>
              <a:solidFill>
                <a:srgbClr val="B2B2B2"/>
              </a:solidFill>
              <a:ln w="7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6"/>
              <p:cNvSpPr/>
              <p:nvPr/>
            </p:nvSpPr>
            <p:spPr bwMode="auto">
              <a:xfrm>
                <a:off x="6100965" y="3492105"/>
                <a:ext cx="404559" cy="405876"/>
              </a:xfrm>
              <a:custGeom>
                <a:avLst/>
                <a:gdLst>
                  <a:gd name="T0" fmla="*/ 2147483647 w 186"/>
                  <a:gd name="T1" fmla="*/ 2147483647 h 186"/>
                  <a:gd name="T2" fmla="*/ 2147483647 w 186"/>
                  <a:gd name="T3" fmla="*/ 2147483647 h 186"/>
                  <a:gd name="T4" fmla="*/ 2147483647 w 186"/>
                  <a:gd name="T5" fmla="*/ 2147483647 h 186"/>
                  <a:gd name="T6" fmla="*/ 2147483647 w 186"/>
                  <a:gd name="T7" fmla="*/ 2147483647 h 186"/>
                  <a:gd name="T8" fmla="*/ 2147483647 w 186"/>
                  <a:gd name="T9" fmla="*/ 2147483647 h 186"/>
                  <a:gd name="T10" fmla="*/ 0 w 186"/>
                  <a:gd name="T11" fmla="*/ 2147483647 h 186"/>
                  <a:gd name="T12" fmla="*/ 2147483647 w 186"/>
                  <a:gd name="T13" fmla="*/ 2147483647 h 186"/>
                  <a:gd name="T14" fmla="*/ 2147483647 w 186"/>
                  <a:gd name="T15" fmla="*/ 2147483647 h 186"/>
                  <a:gd name="T16" fmla="*/ 2147483647 w 186"/>
                  <a:gd name="T17" fmla="*/ 2147483647 h 186"/>
                  <a:gd name="T18" fmla="*/ 2147483647 w 186"/>
                  <a:gd name="T19" fmla="*/ 2147483647 h 186"/>
                  <a:gd name="T20" fmla="*/ 2147483647 w 186"/>
                  <a:gd name="T21" fmla="*/ 2147483647 h 186"/>
                  <a:gd name="T22" fmla="*/ 2147483647 w 186"/>
                  <a:gd name="T23" fmla="*/ 2147483647 h 186"/>
                  <a:gd name="T24" fmla="*/ 2147483647 w 186"/>
                  <a:gd name="T25" fmla="*/ 2147483647 h 186"/>
                  <a:gd name="T26" fmla="*/ 2147483647 w 186"/>
                  <a:gd name="T27" fmla="*/ 2147483647 h 186"/>
                  <a:gd name="T28" fmla="*/ 2147483647 w 186"/>
                  <a:gd name="T29" fmla="*/ 2147483647 h 186"/>
                  <a:gd name="T30" fmla="*/ 2147483647 w 186"/>
                  <a:gd name="T31" fmla="*/ 2147483647 h 186"/>
                  <a:gd name="T32" fmla="*/ 2147483647 w 186"/>
                  <a:gd name="T33" fmla="*/ 2147483647 h 186"/>
                  <a:gd name="T34" fmla="*/ 2147483647 w 186"/>
                  <a:gd name="T35" fmla="*/ 2147483647 h 186"/>
                  <a:gd name="T36" fmla="*/ 2147483647 w 186"/>
                  <a:gd name="T37" fmla="*/ 2147483647 h 186"/>
                  <a:gd name="T38" fmla="*/ 2147483647 w 186"/>
                  <a:gd name="T39" fmla="*/ 2147483647 h 186"/>
                  <a:gd name="T40" fmla="*/ 2147483647 w 186"/>
                  <a:gd name="T41" fmla="*/ 2147483647 h 186"/>
                  <a:gd name="T42" fmla="*/ 2147483647 w 186"/>
                  <a:gd name="T43" fmla="*/ 2147483647 h 186"/>
                  <a:gd name="T44" fmla="*/ 2147483647 w 186"/>
                  <a:gd name="T45" fmla="*/ 2147483647 h 186"/>
                  <a:gd name="T46" fmla="*/ 2147483647 w 186"/>
                  <a:gd name="T47" fmla="*/ 2147483647 h 186"/>
                  <a:gd name="T48" fmla="*/ 2147483647 w 186"/>
                  <a:gd name="T49" fmla="*/ 2147483647 h 186"/>
                  <a:gd name="T50" fmla="*/ 2147483647 w 186"/>
                  <a:gd name="T51" fmla="*/ 2147483647 h 186"/>
                  <a:gd name="T52" fmla="*/ 2147483647 w 186"/>
                  <a:gd name="T53" fmla="*/ 2147483647 h 186"/>
                  <a:gd name="T54" fmla="*/ 2147483647 w 186"/>
                  <a:gd name="T55" fmla="*/ 2147483647 h 186"/>
                  <a:gd name="T56" fmla="*/ 2147483647 w 186"/>
                  <a:gd name="T57" fmla="*/ 2147483647 h 186"/>
                  <a:gd name="T58" fmla="*/ 2147483647 w 186"/>
                  <a:gd name="T59" fmla="*/ 2147483647 h 186"/>
                  <a:gd name="T60" fmla="*/ 2147483647 w 186"/>
                  <a:gd name="T61" fmla="*/ 2147483647 h 186"/>
                  <a:gd name="T62" fmla="*/ 2147483647 w 186"/>
                  <a:gd name="T63" fmla="*/ 2147483647 h 186"/>
                  <a:gd name="T64" fmla="*/ 2147483647 w 186"/>
                  <a:gd name="T65" fmla="*/ 2147483647 h 1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6"/>
                  <a:gd name="T100" fmla="*/ 0 h 186"/>
                  <a:gd name="T101" fmla="*/ 186 w 186"/>
                  <a:gd name="T102" fmla="*/ 186 h 1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6" h="186">
                    <a:moveTo>
                      <a:pt x="81" y="186"/>
                    </a:moveTo>
                    <a:cubicBezTo>
                      <a:pt x="66" y="183"/>
                      <a:pt x="60" y="180"/>
                      <a:pt x="54" y="174"/>
                    </a:cubicBezTo>
                    <a:cubicBezTo>
                      <a:pt x="51" y="165"/>
                      <a:pt x="48" y="153"/>
                      <a:pt x="45" y="141"/>
                    </a:cubicBezTo>
                    <a:cubicBezTo>
                      <a:pt x="42" y="138"/>
                      <a:pt x="39" y="138"/>
                      <a:pt x="33" y="135"/>
                    </a:cubicBezTo>
                    <a:cubicBezTo>
                      <a:pt x="30" y="132"/>
                      <a:pt x="27" y="132"/>
                      <a:pt x="24" y="132"/>
                    </a:cubicBezTo>
                    <a:cubicBezTo>
                      <a:pt x="30" y="114"/>
                      <a:pt x="9" y="93"/>
                      <a:pt x="0" y="87"/>
                    </a:cubicBezTo>
                    <a:cubicBezTo>
                      <a:pt x="0" y="78"/>
                      <a:pt x="12" y="72"/>
                      <a:pt x="15" y="66"/>
                    </a:cubicBezTo>
                    <a:cubicBezTo>
                      <a:pt x="15" y="57"/>
                      <a:pt x="24" y="54"/>
                      <a:pt x="30" y="48"/>
                    </a:cubicBezTo>
                    <a:cubicBezTo>
                      <a:pt x="33" y="45"/>
                      <a:pt x="33" y="42"/>
                      <a:pt x="36" y="39"/>
                    </a:cubicBezTo>
                    <a:cubicBezTo>
                      <a:pt x="36" y="33"/>
                      <a:pt x="36" y="15"/>
                      <a:pt x="39" y="15"/>
                    </a:cubicBezTo>
                    <a:cubicBezTo>
                      <a:pt x="42" y="12"/>
                      <a:pt x="48" y="3"/>
                      <a:pt x="57" y="12"/>
                    </a:cubicBezTo>
                    <a:cubicBezTo>
                      <a:pt x="63" y="12"/>
                      <a:pt x="66" y="12"/>
                      <a:pt x="72" y="12"/>
                    </a:cubicBezTo>
                    <a:cubicBezTo>
                      <a:pt x="78" y="3"/>
                      <a:pt x="90" y="6"/>
                      <a:pt x="102" y="9"/>
                    </a:cubicBezTo>
                    <a:cubicBezTo>
                      <a:pt x="105" y="15"/>
                      <a:pt x="117" y="21"/>
                      <a:pt x="129" y="15"/>
                    </a:cubicBezTo>
                    <a:cubicBezTo>
                      <a:pt x="135" y="12"/>
                      <a:pt x="141" y="0"/>
                      <a:pt x="150" y="9"/>
                    </a:cubicBezTo>
                    <a:cubicBezTo>
                      <a:pt x="156" y="12"/>
                      <a:pt x="159" y="12"/>
                      <a:pt x="165" y="15"/>
                    </a:cubicBezTo>
                    <a:cubicBezTo>
                      <a:pt x="171" y="15"/>
                      <a:pt x="177" y="15"/>
                      <a:pt x="183" y="18"/>
                    </a:cubicBezTo>
                    <a:cubicBezTo>
                      <a:pt x="183" y="21"/>
                      <a:pt x="150" y="36"/>
                      <a:pt x="162" y="48"/>
                    </a:cubicBezTo>
                    <a:cubicBezTo>
                      <a:pt x="165" y="48"/>
                      <a:pt x="171" y="48"/>
                      <a:pt x="177" y="48"/>
                    </a:cubicBezTo>
                    <a:cubicBezTo>
                      <a:pt x="177" y="45"/>
                      <a:pt x="180" y="42"/>
                      <a:pt x="183" y="42"/>
                    </a:cubicBezTo>
                    <a:cubicBezTo>
                      <a:pt x="183" y="42"/>
                      <a:pt x="186" y="51"/>
                      <a:pt x="180" y="54"/>
                    </a:cubicBezTo>
                    <a:cubicBezTo>
                      <a:pt x="171" y="57"/>
                      <a:pt x="168" y="57"/>
                      <a:pt x="162" y="63"/>
                    </a:cubicBezTo>
                    <a:cubicBezTo>
                      <a:pt x="162" y="66"/>
                      <a:pt x="162" y="69"/>
                      <a:pt x="162" y="72"/>
                    </a:cubicBezTo>
                    <a:cubicBezTo>
                      <a:pt x="165" y="72"/>
                      <a:pt x="168" y="75"/>
                      <a:pt x="174" y="75"/>
                    </a:cubicBezTo>
                    <a:cubicBezTo>
                      <a:pt x="171" y="84"/>
                      <a:pt x="171" y="90"/>
                      <a:pt x="171" y="102"/>
                    </a:cubicBezTo>
                    <a:cubicBezTo>
                      <a:pt x="171" y="108"/>
                      <a:pt x="174" y="120"/>
                      <a:pt x="171" y="123"/>
                    </a:cubicBezTo>
                    <a:cubicBezTo>
                      <a:pt x="168" y="123"/>
                      <a:pt x="168" y="126"/>
                      <a:pt x="165" y="126"/>
                    </a:cubicBezTo>
                    <a:cubicBezTo>
                      <a:pt x="165" y="123"/>
                      <a:pt x="165" y="120"/>
                      <a:pt x="165" y="120"/>
                    </a:cubicBezTo>
                    <a:cubicBezTo>
                      <a:pt x="156" y="111"/>
                      <a:pt x="141" y="135"/>
                      <a:pt x="135" y="141"/>
                    </a:cubicBezTo>
                    <a:cubicBezTo>
                      <a:pt x="135" y="141"/>
                      <a:pt x="135" y="147"/>
                      <a:pt x="132" y="150"/>
                    </a:cubicBezTo>
                    <a:cubicBezTo>
                      <a:pt x="132" y="159"/>
                      <a:pt x="132" y="168"/>
                      <a:pt x="132" y="177"/>
                    </a:cubicBezTo>
                    <a:cubicBezTo>
                      <a:pt x="129" y="177"/>
                      <a:pt x="129" y="177"/>
                      <a:pt x="126" y="177"/>
                    </a:cubicBezTo>
                    <a:cubicBezTo>
                      <a:pt x="105" y="177"/>
                      <a:pt x="96" y="180"/>
                      <a:pt x="81" y="186"/>
                    </a:cubicBezTo>
                    <a:close/>
                  </a:path>
                </a:pathLst>
              </a:custGeom>
              <a:solidFill>
                <a:srgbClr val="22AC38"/>
              </a:solidFill>
              <a:ln w="7">
                <a:noFill/>
                <a:miter lim="800000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7"/>
              <p:cNvSpPr/>
              <p:nvPr/>
            </p:nvSpPr>
            <p:spPr bwMode="auto">
              <a:xfrm>
                <a:off x="5998171" y="1826431"/>
                <a:ext cx="639124" cy="599589"/>
              </a:xfrm>
              <a:custGeom>
                <a:avLst/>
                <a:gdLst>
                  <a:gd name="T0" fmla="*/ 2147483647 w 293"/>
                  <a:gd name="T1" fmla="*/ 2147483647 h 275"/>
                  <a:gd name="T2" fmla="*/ 2147483647 w 293"/>
                  <a:gd name="T3" fmla="*/ 2147483647 h 275"/>
                  <a:gd name="T4" fmla="*/ 2147483647 w 293"/>
                  <a:gd name="T5" fmla="*/ 2147483647 h 275"/>
                  <a:gd name="T6" fmla="*/ 2147483647 w 293"/>
                  <a:gd name="T7" fmla="*/ 2147483647 h 275"/>
                  <a:gd name="T8" fmla="*/ 2147483647 w 293"/>
                  <a:gd name="T9" fmla="*/ 2147483647 h 275"/>
                  <a:gd name="T10" fmla="*/ 2147483647 w 293"/>
                  <a:gd name="T11" fmla="*/ 2147483647 h 275"/>
                  <a:gd name="T12" fmla="*/ 2147483647 w 293"/>
                  <a:gd name="T13" fmla="*/ 2147483647 h 275"/>
                  <a:gd name="T14" fmla="*/ 2147483647 w 293"/>
                  <a:gd name="T15" fmla="*/ 2147483647 h 275"/>
                  <a:gd name="T16" fmla="*/ 2147483647 w 293"/>
                  <a:gd name="T17" fmla="*/ 2147483647 h 275"/>
                  <a:gd name="T18" fmla="*/ 2147483647 w 293"/>
                  <a:gd name="T19" fmla="*/ 2147483647 h 275"/>
                  <a:gd name="T20" fmla="*/ 2147483647 w 293"/>
                  <a:gd name="T21" fmla="*/ 2147483647 h 275"/>
                  <a:gd name="T22" fmla="*/ 2147483647 w 293"/>
                  <a:gd name="T23" fmla="*/ 2147483647 h 275"/>
                  <a:gd name="T24" fmla="*/ 2147483647 w 293"/>
                  <a:gd name="T25" fmla="*/ 2147483647 h 275"/>
                  <a:gd name="T26" fmla="*/ 2147483647 w 293"/>
                  <a:gd name="T27" fmla="*/ 2147483647 h 275"/>
                  <a:gd name="T28" fmla="*/ 0 w 293"/>
                  <a:gd name="T29" fmla="*/ 2147483647 h 275"/>
                  <a:gd name="T30" fmla="*/ 2147483647 w 293"/>
                  <a:gd name="T31" fmla="*/ 2147483647 h 275"/>
                  <a:gd name="T32" fmla="*/ 2147483647 w 293"/>
                  <a:gd name="T33" fmla="*/ 2147483647 h 275"/>
                  <a:gd name="T34" fmla="*/ 2147483647 w 293"/>
                  <a:gd name="T35" fmla="*/ 2147483647 h 275"/>
                  <a:gd name="T36" fmla="*/ 2147483647 w 293"/>
                  <a:gd name="T37" fmla="*/ 2147483647 h 275"/>
                  <a:gd name="T38" fmla="*/ 2147483647 w 293"/>
                  <a:gd name="T39" fmla="*/ 2147483647 h 275"/>
                  <a:gd name="T40" fmla="*/ 2147483647 w 293"/>
                  <a:gd name="T41" fmla="*/ 2147483647 h 275"/>
                  <a:gd name="T42" fmla="*/ 2147483647 w 293"/>
                  <a:gd name="T43" fmla="*/ 2147483647 h 275"/>
                  <a:gd name="T44" fmla="*/ 2147483647 w 293"/>
                  <a:gd name="T45" fmla="*/ 2147483647 h 275"/>
                  <a:gd name="T46" fmla="*/ 2147483647 w 293"/>
                  <a:gd name="T47" fmla="*/ 2147483647 h 275"/>
                  <a:gd name="T48" fmla="*/ 2147483647 w 293"/>
                  <a:gd name="T49" fmla="*/ 2147483647 h 275"/>
                  <a:gd name="T50" fmla="*/ 2147483647 w 293"/>
                  <a:gd name="T51" fmla="*/ 2147483647 h 275"/>
                  <a:gd name="T52" fmla="*/ 2147483647 w 293"/>
                  <a:gd name="T53" fmla="*/ 2147483647 h 275"/>
                  <a:gd name="T54" fmla="*/ 2147483647 w 293"/>
                  <a:gd name="T55" fmla="*/ 2147483647 h 275"/>
                  <a:gd name="T56" fmla="*/ 2147483647 w 293"/>
                  <a:gd name="T57" fmla="*/ 2147483647 h 275"/>
                  <a:gd name="T58" fmla="*/ 2147483647 w 293"/>
                  <a:gd name="T59" fmla="*/ 2147483647 h 275"/>
                  <a:gd name="T60" fmla="*/ 2147483647 w 293"/>
                  <a:gd name="T61" fmla="*/ 2147483647 h 275"/>
                  <a:gd name="T62" fmla="*/ 2147483647 w 293"/>
                  <a:gd name="T63" fmla="*/ 0 h 275"/>
                  <a:gd name="T64" fmla="*/ 2147483647 w 293"/>
                  <a:gd name="T65" fmla="*/ 2147483647 h 275"/>
                  <a:gd name="T66" fmla="*/ 2147483647 w 293"/>
                  <a:gd name="T67" fmla="*/ 2147483647 h 275"/>
                  <a:gd name="T68" fmla="*/ 2147483647 w 293"/>
                  <a:gd name="T69" fmla="*/ 2147483647 h 275"/>
                  <a:gd name="T70" fmla="*/ 2147483647 w 293"/>
                  <a:gd name="T71" fmla="*/ 2147483647 h 275"/>
                  <a:gd name="T72" fmla="*/ 2147483647 w 293"/>
                  <a:gd name="T73" fmla="*/ 2147483647 h 275"/>
                  <a:gd name="T74" fmla="*/ 2147483647 w 293"/>
                  <a:gd name="T75" fmla="*/ 2147483647 h 275"/>
                  <a:gd name="T76" fmla="*/ 2147483647 w 293"/>
                  <a:gd name="T77" fmla="*/ 2147483647 h 275"/>
                  <a:gd name="T78" fmla="*/ 2147483647 w 293"/>
                  <a:gd name="T79" fmla="*/ 2147483647 h 275"/>
                  <a:gd name="T80" fmla="*/ 2147483647 w 293"/>
                  <a:gd name="T81" fmla="*/ 2147483647 h 275"/>
                  <a:gd name="T82" fmla="*/ 2147483647 w 293"/>
                  <a:gd name="T83" fmla="*/ 2147483647 h 275"/>
                  <a:gd name="T84" fmla="*/ 2147483647 w 293"/>
                  <a:gd name="T85" fmla="*/ 2147483647 h 275"/>
                  <a:gd name="T86" fmla="*/ 2147483647 w 293"/>
                  <a:gd name="T87" fmla="*/ 2147483647 h 275"/>
                  <a:gd name="T88" fmla="*/ 2147483647 w 293"/>
                  <a:gd name="T89" fmla="*/ 2147483647 h 275"/>
                  <a:gd name="T90" fmla="*/ 2147483647 w 293"/>
                  <a:gd name="T91" fmla="*/ 2147483647 h 275"/>
                  <a:gd name="T92" fmla="*/ 2147483647 w 293"/>
                  <a:gd name="T93" fmla="*/ 2147483647 h 275"/>
                  <a:gd name="T94" fmla="*/ 2147483647 w 293"/>
                  <a:gd name="T95" fmla="*/ 2147483647 h 275"/>
                  <a:gd name="T96" fmla="*/ 2147483647 w 293"/>
                  <a:gd name="T97" fmla="*/ 2147483647 h 275"/>
                  <a:gd name="T98" fmla="*/ 2147483647 w 293"/>
                  <a:gd name="T99" fmla="*/ 2147483647 h 275"/>
                  <a:gd name="T100" fmla="*/ 2147483647 w 293"/>
                  <a:gd name="T101" fmla="*/ 2147483647 h 275"/>
                  <a:gd name="T102" fmla="*/ 2147483647 w 293"/>
                  <a:gd name="T103" fmla="*/ 2147483647 h 27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93"/>
                  <a:gd name="T157" fmla="*/ 0 h 275"/>
                  <a:gd name="T158" fmla="*/ 293 w 293"/>
                  <a:gd name="T159" fmla="*/ 275 h 27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93" h="275">
                    <a:moveTo>
                      <a:pt x="119" y="275"/>
                    </a:moveTo>
                    <a:cubicBezTo>
                      <a:pt x="116" y="275"/>
                      <a:pt x="116" y="275"/>
                      <a:pt x="116" y="275"/>
                    </a:cubicBezTo>
                    <a:cubicBezTo>
                      <a:pt x="122" y="263"/>
                      <a:pt x="125" y="263"/>
                      <a:pt x="131" y="257"/>
                    </a:cubicBezTo>
                    <a:cubicBezTo>
                      <a:pt x="131" y="254"/>
                      <a:pt x="134" y="251"/>
                      <a:pt x="137" y="248"/>
                    </a:cubicBezTo>
                    <a:cubicBezTo>
                      <a:pt x="137" y="245"/>
                      <a:pt x="137" y="242"/>
                      <a:pt x="137" y="239"/>
                    </a:cubicBezTo>
                    <a:cubicBezTo>
                      <a:pt x="131" y="239"/>
                      <a:pt x="128" y="236"/>
                      <a:pt x="125" y="233"/>
                    </a:cubicBezTo>
                    <a:cubicBezTo>
                      <a:pt x="122" y="215"/>
                      <a:pt x="131" y="212"/>
                      <a:pt x="140" y="200"/>
                    </a:cubicBezTo>
                    <a:cubicBezTo>
                      <a:pt x="146" y="192"/>
                      <a:pt x="143" y="180"/>
                      <a:pt x="143" y="171"/>
                    </a:cubicBezTo>
                    <a:cubicBezTo>
                      <a:pt x="137" y="165"/>
                      <a:pt x="131" y="156"/>
                      <a:pt x="125" y="150"/>
                    </a:cubicBezTo>
                    <a:cubicBezTo>
                      <a:pt x="122" y="150"/>
                      <a:pt x="119" y="150"/>
                      <a:pt x="116" y="150"/>
                    </a:cubicBezTo>
                    <a:cubicBezTo>
                      <a:pt x="110" y="150"/>
                      <a:pt x="104" y="153"/>
                      <a:pt x="98" y="153"/>
                    </a:cubicBezTo>
                    <a:cubicBezTo>
                      <a:pt x="89" y="162"/>
                      <a:pt x="83" y="171"/>
                      <a:pt x="74" y="180"/>
                    </a:cubicBezTo>
                    <a:cubicBezTo>
                      <a:pt x="68" y="189"/>
                      <a:pt x="62" y="200"/>
                      <a:pt x="53" y="209"/>
                    </a:cubicBezTo>
                    <a:cubicBezTo>
                      <a:pt x="41" y="198"/>
                      <a:pt x="26" y="192"/>
                      <a:pt x="18" y="183"/>
                    </a:cubicBezTo>
                    <a:cubicBezTo>
                      <a:pt x="9" y="183"/>
                      <a:pt x="3" y="177"/>
                      <a:pt x="0" y="174"/>
                    </a:cubicBezTo>
                    <a:cubicBezTo>
                      <a:pt x="0" y="162"/>
                      <a:pt x="0" y="162"/>
                      <a:pt x="9" y="159"/>
                    </a:cubicBezTo>
                    <a:cubicBezTo>
                      <a:pt x="12" y="156"/>
                      <a:pt x="15" y="150"/>
                      <a:pt x="20" y="147"/>
                    </a:cubicBezTo>
                    <a:cubicBezTo>
                      <a:pt x="20" y="138"/>
                      <a:pt x="18" y="129"/>
                      <a:pt x="18" y="120"/>
                    </a:cubicBezTo>
                    <a:cubicBezTo>
                      <a:pt x="18" y="120"/>
                      <a:pt x="18" y="120"/>
                      <a:pt x="18" y="120"/>
                    </a:cubicBezTo>
                    <a:cubicBezTo>
                      <a:pt x="15" y="117"/>
                      <a:pt x="15" y="117"/>
                      <a:pt x="15" y="114"/>
                    </a:cubicBezTo>
                    <a:cubicBezTo>
                      <a:pt x="12" y="111"/>
                      <a:pt x="12" y="108"/>
                      <a:pt x="9" y="105"/>
                    </a:cubicBezTo>
                    <a:cubicBezTo>
                      <a:pt x="9" y="96"/>
                      <a:pt x="9" y="90"/>
                      <a:pt x="15" y="87"/>
                    </a:cubicBezTo>
                    <a:cubicBezTo>
                      <a:pt x="18" y="87"/>
                      <a:pt x="20" y="93"/>
                      <a:pt x="23" y="102"/>
                    </a:cubicBezTo>
                    <a:cubicBezTo>
                      <a:pt x="32" y="108"/>
                      <a:pt x="32" y="114"/>
                      <a:pt x="50" y="111"/>
                    </a:cubicBezTo>
                    <a:cubicBezTo>
                      <a:pt x="53" y="108"/>
                      <a:pt x="56" y="105"/>
                      <a:pt x="59" y="102"/>
                    </a:cubicBezTo>
                    <a:cubicBezTo>
                      <a:pt x="74" y="93"/>
                      <a:pt x="92" y="75"/>
                      <a:pt x="107" y="63"/>
                    </a:cubicBezTo>
                    <a:cubicBezTo>
                      <a:pt x="113" y="57"/>
                      <a:pt x="119" y="48"/>
                      <a:pt x="122" y="42"/>
                    </a:cubicBezTo>
                    <a:cubicBezTo>
                      <a:pt x="134" y="39"/>
                      <a:pt x="140" y="33"/>
                      <a:pt x="155" y="42"/>
                    </a:cubicBezTo>
                    <a:cubicBezTo>
                      <a:pt x="158" y="42"/>
                      <a:pt x="161" y="42"/>
                      <a:pt x="167" y="42"/>
                    </a:cubicBezTo>
                    <a:cubicBezTo>
                      <a:pt x="167" y="39"/>
                      <a:pt x="170" y="36"/>
                      <a:pt x="173" y="33"/>
                    </a:cubicBezTo>
                    <a:cubicBezTo>
                      <a:pt x="173" y="24"/>
                      <a:pt x="173" y="18"/>
                      <a:pt x="173" y="9"/>
                    </a:cubicBezTo>
                    <a:cubicBezTo>
                      <a:pt x="173" y="6"/>
                      <a:pt x="176" y="3"/>
                      <a:pt x="176" y="0"/>
                    </a:cubicBezTo>
                    <a:cubicBezTo>
                      <a:pt x="182" y="0"/>
                      <a:pt x="191" y="6"/>
                      <a:pt x="197" y="15"/>
                    </a:cubicBezTo>
                    <a:cubicBezTo>
                      <a:pt x="203" y="21"/>
                      <a:pt x="203" y="24"/>
                      <a:pt x="215" y="24"/>
                    </a:cubicBezTo>
                    <a:cubicBezTo>
                      <a:pt x="218" y="21"/>
                      <a:pt x="218" y="15"/>
                      <a:pt x="218" y="15"/>
                    </a:cubicBezTo>
                    <a:cubicBezTo>
                      <a:pt x="221" y="12"/>
                      <a:pt x="221" y="9"/>
                      <a:pt x="224" y="9"/>
                    </a:cubicBezTo>
                    <a:cubicBezTo>
                      <a:pt x="227" y="12"/>
                      <a:pt x="227" y="12"/>
                      <a:pt x="227" y="12"/>
                    </a:cubicBezTo>
                    <a:cubicBezTo>
                      <a:pt x="227" y="18"/>
                      <a:pt x="230" y="24"/>
                      <a:pt x="230" y="33"/>
                    </a:cubicBezTo>
                    <a:cubicBezTo>
                      <a:pt x="236" y="39"/>
                      <a:pt x="245" y="51"/>
                      <a:pt x="257" y="63"/>
                    </a:cubicBezTo>
                    <a:cubicBezTo>
                      <a:pt x="257" y="72"/>
                      <a:pt x="257" y="81"/>
                      <a:pt x="257" y="90"/>
                    </a:cubicBezTo>
                    <a:cubicBezTo>
                      <a:pt x="260" y="93"/>
                      <a:pt x="263" y="96"/>
                      <a:pt x="263" y="99"/>
                    </a:cubicBezTo>
                    <a:cubicBezTo>
                      <a:pt x="269" y="102"/>
                      <a:pt x="275" y="105"/>
                      <a:pt x="281" y="111"/>
                    </a:cubicBezTo>
                    <a:cubicBezTo>
                      <a:pt x="284" y="114"/>
                      <a:pt x="290" y="117"/>
                      <a:pt x="293" y="120"/>
                    </a:cubicBezTo>
                    <a:cubicBezTo>
                      <a:pt x="293" y="123"/>
                      <a:pt x="263" y="144"/>
                      <a:pt x="260" y="147"/>
                    </a:cubicBezTo>
                    <a:cubicBezTo>
                      <a:pt x="257" y="150"/>
                      <a:pt x="254" y="153"/>
                      <a:pt x="251" y="156"/>
                    </a:cubicBezTo>
                    <a:cubicBezTo>
                      <a:pt x="245" y="162"/>
                      <a:pt x="239" y="168"/>
                      <a:pt x="236" y="174"/>
                    </a:cubicBezTo>
                    <a:cubicBezTo>
                      <a:pt x="233" y="180"/>
                      <a:pt x="233" y="186"/>
                      <a:pt x="230" y="192"/>
                    </a:cubicBezTo>
                    <a:cubicBezTo>
                      <a:pt x="224" y="195"/>
                      <a:pt x="221" y="198"/>
                      <a:pt x="215" y="198"/>
                    </a:cubicBezTo>
                    <a:cubicBezTo>
                      <a:pt x="188" y="203"/>
                      <a:pt x="170" y="215"/>
                      <a:pt x="155" y="239"/>
                    </a:cubicBezTo>
                    <a:cubicBezTo>
                      <a:pt x="152" y="239"/>
                      <a:pt x="152" y="242"/>
                      <a:pt x="152" y="245"/>
                    </a:cubicBezTo>
                    <a:cubicBezTo>
                      <a:pt x="149" y="254"/>
                      <a:pt x="146" y="263"/>
                      <a:pt x="143" y="272"/>
                    </a:cubicBezTo>
                    <a:cubicBezTo>
                      <a:pt x="134" y="275"/>
                      <a:pt x="125" y="275"/>
                      <a:pt x="119" y="275"/>
                    </a:cubicBezTo>
                    <a:close/>
                  </a:path>
                </a:pathLst>
              </a:custGeom>
              <a:solidFill>
                <a:srgbClr val="22AC38"/>
              </a:solidFill>
              <a:ln w="7">
                <a:noFill/>
                <a:miter lim="800000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8"/>
              <p:cNvSpPr/>
              <p:nvPr/>
            </p:nvSpPr>
            <p:spPr bwMode="auto">
              <a:xfrm>
                <a:off x="1715393" y="1133282"/>
                <a:ext cx="2158523" cy="1652496"/>
              </a:xfrm>
              <a:custGeom>
                <a:avLst/>
                <a:gdLst>
                  <a:gd name="T0" fmla="*/ 2147483647 w 990"/>
                  <a:gd name="T1" fmla="*/ 2147483647 h 758"/>
                  <a:gd name="T2" fmla="*/ 2147483647 w 990"/>
                  <a:gd name="T3" fmla="*/ 2147483647 h 758"/>
                  <a:gd name="T4" fmla="*/ 2147483647 w 990"/>
                  <a:gd name="T5" fmla="*/ 2147483647 h 758"/>
                  <a:gd name="T6" fmla="*/ 2147483647 w 990"/>
                  <a:gd name="T7" fmla="*/ 2147483647 h 758"/>
                  <a:gd name="T8" fmla="*/ 2147483647 w 990"/>
                  <a:gd name="T9" fmla="*/ 2147483647 h 758"/>
                  <a:gd name="T10" fmla="*/ 2147483647 w 990"/>
                  <a:gd name="T11" fmla="*/ 2147483647 h 758"/>
                  <a:gd name="T12" fmla="*/ 2147483647 w 990"/>
                  <a:gd name="T13" fmla="*/ 2147483647 h 758"/>
                  <a:gd name="T14" fmla="*/ 2147483647 w 990"/>
                  <a:gd name="T15" fmla="*/ 2147483647 h 758"/>
                  <a:gd name="T16" fmla="*/ 2147483647 w 990"/>
                  <a:gd name="T17" fmla="*/ 2147483647 h 758"/>
                  <a:gd name="T18" fmla="*/ 2147483647 w 990"/>
                  <a:gd name="T19" fmla="*/ 2147483647 h 758"/>
                  <a:gd name="T20" fmla="*/ 2147483647 w 990"/>
                  <a:gd name="T21" fmla="*/ 2147483647 h 758"/>
                  <a:gd name="T22" fmla="*/ 2147483647 w 990"/>
                  <a:gd name="T23" fmla="*/ 2147483647 h 758"/>
                  <a:gd name="T24" fmla="*/ 2147483647 w 990"/>
                  <a:gd name="T25" fmla="*/ 2147483647 h 758"/>
                  <a:gd name="T26" fmla="*/ 2147483647 w 990"/>
                  <a:gd name="T27" fmla="*/ 2147483647 h 758"/>
                  <a:gd name="T28" fmla="*/ 2147483647 w 990"/>
                  <a:gd name="T29" fmla="*/ 2147483647 h 758"/>
                  <a:gd name="T30" fmla="*/ 2147483647 w 990"/>
                  <a:gd name="T31" fmla="*/ 2147483647 h 758"/>
                  <a:gd name="T32" fmla="*/ 2147483647 w 990"/>
                  <a:gd name="T33" fmla="*/ 2147483647 h 758"/>
                  <a:gd name="T34" fmla="*/ 2147483647 w 990"/>
                  <a:gd name="T35" fmla="*/ 2147483647 h 758"/>
                  <a:gd name="T36" fmla="*/ 2147483647 w 990"/>
                  <a:gd name="T37" fmla="*/ 2147483647 h 758"/>
                  <a:gd name="T38" fmla="*/ 2147483647 w 990"/>
                  <a:gd name="T39" fmla="*/ 2147483647 h 758"/>
                  <a:gd name="T40" fmla="*/ 2147483647 w 990"/>
                  <a:gd name="T41" fmla="*/ 2147483647 h 758"/>
                  <a:gd name="T42" fmla="*/ 2147483647 w 990"/>
                  <a:gd name="T43" fmla="*/ 2147483647 h 758"/>
                  <a:gd name="T44" fmla="*/ 2147483647 w 990"/>
                  <a:gd name="T45" fmla="*/ 2147483647 h 758"/>
                  <a:gd name="T46" fmla="*/ 2147483647 w 990"/>
                  <a:gd name="T47" fmla="*/ 2147483647 h 758"/>
                  <a:gd name="T48" fmla="*/ 2147483647 w 990"/>
                  <a:gd name="T49" fmla="*/ 2147483647 h 758"/>
                  <a:gd name="T50" fmla="*/ 2147483647 w 990"/>
                  <a:gd name="T51" fmla="*/ 2147483647 h 758"/>
                  <a:gd name="T52" fmla="*/ 2147483647 w 990"/>
                  <a:gd name="T53" fmla="*/ 2147483647 h 758"/>
                  <a:gd name="T54" fmla="*/ 2147483647 w 990"/>
                  <a:gd name="T55" fmla="*/ 2147483647 h 758"/>
                  <a:gd name="T56" fmla="*/ 2147483647 w 990"/>
                  <a:gd name="T57" fmla="*/ 2147483647 h 758"/>
                  <a:gd name="T58" fmla="*/ 2147483647 w 990"/>
                  <a:gd name="T59" fmla="*/ 2147483647 h 758"/>
                  <a:gd name="T60" fmla="*/ 2147483647 w 990"/>
                  <a:gd name="T61" fmla="*/ 2147483647 h 758"/>
                  <a:gd name="T62" fmla="*/ 2147483647 w 990"/>
                  <a:gd name="T63" fmla="*/ 2147483647 h 758"/>
                  <a:gd name="T64" fmla="*/ 2147483647 w 990"/>
                  <a:gd name="T65" fmla="*/ 2147483647 h 758"/>
                  <a:gd name="T66" fmla="*/ 2147483647 w 990"/>
                  <a:gd name="T67" fmla="*/ 2147483647 h 758"/>
                  <a:gd name="T68" fmla="*/ 2147483647 w 990"/>
                  <a:gd name="T69" fmla="*/ 2147483647 h 758"/>
                  <a:gd name="T70" fmla="*/ 2147483647 w 990"/>
                  <a:gd name="T71" fmla="*/ 2147483647 h 758"/>
                  <a:gd name="T72" fmla="*/ 2147483647 w 990"/>
                  <a:gd name="T73" fmla="*/ 2147483647 h 758"/>
                  <a:gd name="T74" fmla="*/ 2147483647 w 990"/>
                  <a:gd name="T75" fmla="*/ 2147483647 h 758"/>
                  <a:gd name="T76" fmla="*/ 2147483647 w 990"/>
                  <a:gd name="T77" fmla="*/ 2147483647 h 758"/>
                  <a:gd name="T78" fmla="*/ 2147483647 w 990"/>
                  <a:gd name="T79" fmla="*/ 2147483647 h 758"/>
                  <a:gd name="T80" fmla="*/ 2147483647 w 990"/>
                  <a:gd name="T81" fmla="*/ 2147483647 h 758"/>
                  <a:gd name="T82" fmla="*/ 2147483647 w 990"/>
                  <a:gd name="T83" fmla="*/ 2147483647 h 758"/>
                  <a:gd name="T84" fmla="*/ 2147483647 w 990"/>
                  <a:gd name="T85" fmla="*/ 2147483647 h 758"/>
                  <a:gd name="T86" fmla="*/ 2147483647 w 990"/>
                  <a:gd name="T87" fmla="*/ 2147483647 h 75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90"/>
                  <a:gd name="T133" fmla="*/ 0 h 758"/>
                  <a:gd name="T134" fmla="*/ 990 w 990"/>
                  <a:gd name="T135" fmla="*/ 758 h 75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90" h="758">
                    <a:moveTo>
                      <a:pt x="709" y="758"/>
                    </a:moveTo>
                    <a:cubicBezTo>
                      <a:pt x="706" y="755"/>
                      <a:pt x="703" y="755"/>
                      <a:pt x="700" y="755"/>
                    </a:cubicBezTo>
                    <a:cubicBezTo>
                      <a:pt x="697" y="749"/>
                      <a:pt x="694" y="746"/>
                      <a:pt x="688" y="743"/>
                    </a:cubicBezTo>
                    <a:cubicBezTo>
                      <a:pt x="676" y="743"/>
                      <a:pt x="676" y="740"/>
                      <a:pt x="670" y="752"/>
                    </a:cubicBezTo>
                    <a:cubicBezTo>
                      <a:pt x="667" y="749"/>
                      <a:pt x="667" y="749"/>
                      <a:pt x="664" y="749"/>
                    </a:cubicBezTo>
                    <a:cubicBezTo>
                      <a:pt x="661" y="749"/>
                      <a:pt x="655" y="749"/>
                      <a:pt x="652" y="752"/>
                    </a:cubicBezTo>
                    <a:cubicBezTo>
                      <a:pt x="646" y="743"/>
                      <a:pt x="649" y="737"/>
                      <a:pt x="646" y="734"/>
                    </a:cubicBezTo>
                    <a:cubicBezTo>
                      <a:pt x="643" y="731"/>
                      <a:pt x="640" y="731"/>
                      <a:pt x="637" y="728"/>
                    </a:cubicBezTo>
                    <a:cubicBezTo>
                      <a:pt x="622" y="713"/>
                      <a:pt x="610" y="704"/>
                      <a:pt x="592" y="713"/>
                    </a:cubicBezTo>
                    <a:cubicBezTo>
                      <a:pt x="577" y="713"/>
                      <a:pt x="565" y="716"/>
                      <a:pt x="553" y="713"/>
                    </a:cubicBezTo>
                    <a:cubicBezTo>
                      <a:pt x="547" y="713"/>
                      <a:pt x="542" y="710"/>
                      <a:pt x="536" y="707"/>
                    </a:cubicBezTo>
                    <a:cubicBezTo>
                      <a:pt x="530" y="707"/>
                      <a:pt x="524" y="707"/>
                      <a:pt x="521" y="707"/>
                    </a:cubicBezTo>
                    <a:cubicBezTo>
                      <a:pt x="509" y="716"/>
                      <a:pt x="494" y="722"/>
                      <a:pt x="488" y="734"/>
                    </a:cubicBezTo>
                    <a:cubicBezTo>
                      <a:pt x="482" y="734"/>
                      <a:pt x="476" y="734"/>
                      <a:pt x="470" y="734"/>
                    </a:cubicBezTo>
                    <a:cubicBezTo>
                      <a:pt x="464" y="731"/>
                      <a:pt x="461" y="728"/>
                      <a:pt x="455" y="725"/>
                    </a:cubicBezTo>
                    <a:cubicBezTo>
                      <a:pt x="443" y="725"/>
                      <a:pt x="440" y="725"/>
                      <a:pt x="437" y="728"/>
                    </a:cubicBezTo>
                    <a:cubicBezTo>
                      <a:pt x="431" y="731"/>
                      <a:pt x="428" y="731"/>
                      <a:pt x="422" y="734"/>
                    </a:cubicBezTo>
                    <a:cubicBezTo>
                      <a:pt x="410" y="734"/>
                      <a:pt x="404" y="737"/>
                      <a:pt x="395" y="740"/>
                    </a:cubicBezTo>
                    <a:cubicBezTo>
                      <a:pt x="380" y="740"/>
                      <a:pt x="359" y="731"/>
                      <a:pt x="356" y="725"/>
                    </a:cubicBezTo>
                    <a:cubicBezTo>
                      <a:pt x="356" y="707"/>
                      <a:pt x="353" y="710"/>
                      <a:pt x="344" y="704"/>
                    </a:cubicBezTo>
                    <a:cubicBezTo>
                      <a:pt x="326" y="704"/>
                      <a:pt x="329" y="704"/>
                      <a:pt x="320" y="716"/>
                    </a:cubicBezTo>
                    <a:cubicBezTo>
                      <a:pt x="308" y="722"/>
                      <a:pt x="296" y="719"/>
                      <a:pt x="287" y="725"/>
                    </a:cubicBezTo>
                    <a:cubicBezTo>
                      <a:pt x="284" y="725"/>
                      <a:pt x="284" y="725"/>
                      <a:pt x="284" y="725"/>
                    </a:cubicBezTo>
                    <a:cubicBezTo>
                      <a:pt x="284" y="722"/>
                      <a:pt x="281" y="722"/>
                      <a:pt x="281" y="719"/>
                    </a:cubicBezTo>
                    <a:cubicBezTo>
                      <a:pt x="269" y="704"/>
                      <a:pt x="252" y="698"/>
                      <a:pt x="237" y="698"/>
                    </a:cubicBezTo>
                    <a:cubicBezTo>
                      <a:pt x="219" y="710"/>
                      <a:pt x="213" y="716"/>
                      <a:pt x="207" y="734"/>
                    </a:cubicBezTo>
                    <a:cubicBezTo>
                      <a:pt x="198" y="743"/>
                      <a:pt x="195" y="749"/>
                      <a:pt x="183" y="749"/>
                    </a:cubicBezTo>
                    <a:cubicBezTo>
                      <a:pt x="177" y="749"/>
                      <a:pt x="174" y="746"/>
                      <a:pt x="168" y="746"/>
                    </a:cubicBezTo>
                    <a:cubicBezTo>
                      <a:pt x="165" y="743"/>
                      <a:pt x="162" y="740"/>
                      <a:pt x="159" y="740"/>
                    </a:cubicBezTo>
                    <a:cubicBezTo>
                      <a:pt x="156" y="725"/>
                      <a:pt x="141" y="722"/>
                      <a:pt x="135" y="719"/>
                    </a:cubicBezTo>
                    <a:cubicBezTo>
                      <a:pt x="132" y="716"/>
                      <a:pt x="132" y="713"/>
                      <a:pt x="129" y="710"/>
                    </a:cubicBezTo>
                    <a:cubicBezTo>
                      <a:pt x="129" y="704"/>
                      <a:pt x="129" y="698"/>
                      <a:pt x="129" y="689"/>
                    </a:cubicBezTo>
                    <a:cubicBezTo>
                      <a:pt x="132" y="686"/>
                      <a:pt x="129" y="677"/>
                      <a:pt x="129" y="677"/>
                    </a:cubicBezTo>
                    <a:cubicBezTo>
                      <a:pt x="123" y="659"/>
                      <a:pt x="108" y="662"/>
                      <a:pt x="96" y="659"/>
                    </a:cubicBezTo>
                    <a:cubicBezTo>
                      <a:pt x="93" y="656"/>
                      <a:pt x="93" y="653"/>
                      <a:pt x="90" y="650"/>
                    </a:cubicBezTo>
                    <a:cubicBezTo>
                      <a:pt x="84" y="644"/>
                      <a:pt x="81" y="638"/>
                      <a:pt x="78" y="629"/>
                    </a:cubicBezTo>
                    <a:cubicBezTo>
                      <a:pt x="72" y="629"/>
                      <a:pt x="66" y="626"/>
                      <a:pt x="60" y="626"/>
                    </a:cubicBezTo>
                    <a:cubicBezTo>
                      <a:pt x="54" y="614"/>
                      <a:pt x="63" y="602"/>
                      <a:pt x="66" y="593"/>
                    </a:cubicBezTo>
                    <a:cubicBezTo>
                      <a:pt x="66" y="575"/>
                      <a:pt x="54" y="566"/>
                      <a:pt x="45" y="557"/>
                    </a:cubicBezTo>
                    <a:cubicBezTo>
                      <a:pt x="36" y="554"/>
                      <a:pt x="30" y="551"/>
                      <a:pt x="21" y="545"/>
                    </a:cubicBezTo>
                    <a:cubicBezTo>
                      <a:pt x="21" y="545"/>
                      <a:pt x="18" y="545"/>
                      <a:pt x="18" y="542"/>
                    </a:cubicBezTo>
                    <a:cubicBezTo>
                      <a:pt x="18" y="524"/>
                      <a:pt x="18" y="527"/>
                      <a:pt x="36" y="521"/>
                    </a:cubicBezTo>
                    <a:cubicBezTo>
                      <a:pt x="39" y="518"/>
                      <a:pt x="45" y="513"/>
                      <a:pt x="45" y="510"/>
                    </a:cubicBezTo>
                    <a:cubicBezTo>
                      <a:pt x="45" y="495"/>
                      <a:pt x="45" y="477"/>
                      <a:pt x="45" y="462"/>
                    </a:cubicBezTo>
                    <a:cubicBezTo>
                      <a:pt x="42" y="438"/>
                      <a:pt x="24" y="444"/>
                      <a:pt x="12" y="444"/>
                    </a:cubicBezTo>
                    <a:cubicBezTo>
                      <a:pt x="9" y="444"/>
                      <a:pt x="9" y="447"/>
                      <a:pt x="6" y="447"/>
                    </a:cubicBezTo>
                    <a:cubicBezTo>
                      <a:pt x="6" y="450"/>
                      <a:pt x="6" y="450"/>
                      <a:pt x="6" y="450"/>
                    </a:cubicBezTo>
                    <a:cubicBezTo>
                      <a:pt x="3" y="438"/>
                      <a:pt x="3" y="435"/>
                      <a:pt x="3" y="429"/>
                    </a:cubicBezTo>
                    <a:cubicBezTo>
                      <a:pt x="6" y="426"/>
                      <a:pt x="12" y="426"/>
                      <a:pt x="15" y="423"/>
                    </a:cubicBezTo>
                    <a:cubicBezTo>
                      <a:pt x="15" y="420"/>
                      <a:pt x="15" y="414"/>
                      <a:pt x="15" y="411"/>
                    </a:cubicBezTo>
                    <a:cubicBezTo>
                      <a:pt x="3" y="393"/>
                      <a:pt x="0" y="405"/>
                      <a:pt x="21" y="390"/>
                    </a:cubicBezTo>
                    <a:cubicBezTo>
                      <a:pt x="24" y="384"/>
                      <a:pt x="30" y="378"/>
                      <a:pt x="33" y="372"/>
                    </a:cubicBezTo>
                    <a:cubicBezTo>
                      <a:pt x="42" y="369"/>
                      <a:pt x="48" y="366"/>
                      <a:pt x="54" y="363"/>
                    </a:cubicBezTo>
                    <a:cubicBezTo>
                      <a:pt x="78" y="363"/>
                      <a:pt x="90" y="363"/>
                      <a:pt x="108" y="354"/>
                    </a:cubicBezTo>
                    <a:cubicBezTo>
                      <a:pt x="111" y="354"/>
                      <a:pt x="114" y="354"/>
                      <a:pt x="117" y="354"/>
                    </a:cubicBezTo>
                    <a:cubicBezTo>
                      <a:pt x="117" y="360"/>
                      <a:pt x="120" y="375"/>
                      <a:pt x="135" y="378"/>
                    </a:cubicBezTo>
                    <a:cubicBezTo>
                      <a:pt x="141" y="378"/>
                      <a:pt x="150" y="378"/>
                      <a:pt x="156" y="375"/>
                    </a:cubicBezTo>
                    <a:cubicBezTo>
                      <a:pt x="162" y="366"/>
                      <a:pt x="165" y="360"/>
                      <a:pt x="171" y="354"/>
                    </a:cubicBezTo>
                    <a:cubicBezTo>
                      <a:pt x="180" y="354"/>
                      <a:pt x="186" y="357"/>
                      <a:pt x="198" y="354"/>
                    </a:cubicBezTo>
                    <a:cubicBezTo>
                      <a:pt x="201" y="348"/>
                      <a:pt x="204" y="348"/>
                      <a:pt x="210" y="342"/>
                    </a:cubicBezTo>
                    <a:cubicBezTo>
                      <a:pt x="213" y="342"/>
                      <a:pt x="216" y="342"/>
                      <a:pt x="219" y="342"/>
                    </a:cubicBezTo>
                    <a:cubicBezTo>
                      <a:pt x="228" y="345"/>
                      <a:pt x="234" y="348"/>
                      <a:pt x="246" y="348"/>
                    </a:cubicBezTo>
                    <a:cubicBezTo>
                      <a:pt x="257" y="342"/>
                      <a:pt x="278" y="345"/>
                      <a:pt x="296" y="339"/>
                    </a:cubicBezTo>
                    <a:cubicBezTo>
                      <a:pt x="302" y="336"/>
                      <a:pt x="308" y="330"/>
                      <a:pt x="314" y="327"/>
                    </a:cubicBezTo>
                    <a:cubicBezTo>
                      <a:pt x="317" y="321"/>
                      <a:pt x="320" y="315"/>
                      <a:pt x="320" y="312"/>
                    </a:cubicBezTo>
                    <a:cubicBezTo>
                      <a:pt x="335" y="306"/>
                      <a:pt x="338" y="288"/>
                      <a:pt x="341" y="276"/>
                    </a:cubicBezTo>
                    <a:cubicBezTo>
                      <a:pt x="347" y="273"/>
                      <a:pt x="356" y="270"/>
                      <a:pt x="359" y="267"/>
                    </a:cubicBezTo>
                    <a:cubicBezTo>
                      <a:pt x="362" y="261"/>
                      <a:pt x="365" y="255"/>
                      <a:pt x="365" y="249"/>
                    </a:cubicBezTo>
                    <a:cubicBezTo>
                      <a:pt x="365" y="240"/>
                      <a:pt x="368" y="231"/>
                      <a:pt x="368" y="222"/>
                    </a:cubicBezTo>
                    <a:cubicBezTo>
                      <a:pt x="365" y="216"/>
                      <a:pt x="365" y="213"/>
                      <a:pt x="365" y="210"/>
                    </a:cubicBezTo>
                    <a:cubicBezTo>
                      <a:pt x="365" y="192"/>
                      <a:pt x="371" y="177"/>
                      <a:pt x="365" y="168"/>
                    </a:cubicBezTo>
                    <a:cubicBezTo>
                      <a:pt x="362" y="168"/>
                      <a:pt x="362" y="165"/>
                      <a:pt x="362" y="165"/>
                    </a:cubicBezTo>
                    <a:cubicBezTo>
                      <a:pt x="380" y="165"/>
                      <a:pt x="395" y="165"/>
                      <a:pt x="413" y="168"/>
                    </a:cubicBezTo>
                    <a:cubicBezTo>
                      <a:pt x="425" y="174"/>
                      <a:pt x="437" y="168"/>
                      <a:pt x="452" y="180"/>
                    </a:cubicBezTo>
                    <a:cubicBezTo>
                      <a:pt x="455" y="180"/>
                      <a:pt x="458" y="180"/>
                      <a:pt x="461" y="180"/>
                    </a:cubicBezTo>
                    <a:cubicBezTo>
                      <a:pt x="464" y="177"/>
                      <a:pt x="464" y="174"/>
                      <a:pt x="467" y="174"/>
                    </a:cubicBezTo>
                    <a:cubicBezTo>
                      <a:pt x="467" y="171"/>
                      <a:pt x="467" y="168"/>
                      <a:pt x="467" y="165"/>
                    </a:cubicBezTo>
                    <a:cubicBezTo>
                      <a:pt x="464" y="156"/>
                      <a:pt x="464" y="147"/>
                      <a:pt x="467" y="141"/>
                    </a:cubicBezTo>
                    <a:cubicBezTo>
                      <a:pt x="476" y="132"/>
                      <a:pt x="482" y="126"/>
                      <a:pt x="488" y="120"/>
                    </a:cubicBezTo>
                    <a:cubicBezTo>
                      <a:pt x="491" y="102"/>
                      <a:pt x="497" y="99"/>
                      <a:pt x="506" y="87"/>
                    </a:cubicBezTo>
                    <a:cubicBezTo>
                      <a:pt x="509" y="78"/>
                      <a:pt x="506" y="75"/>
                      <a:pt x="518" y="75"/>
                    </a:cubicBezTo>
                    <a:cubicBezTo>
                      <a:pt x="527" y="81"/>
                      <a:pt x="539" y="87"/>
                      <a:pt x="547" y="96"/>
                    </a:cubicBezTo>
                    <a:cubicBezTo>
                      <a:pt x="553" y="96"/>
                      <a:pt x="565" y="96"/>
                      <a:pt x="574" y="105"/>
                    </a:cubicBezTo>
                    <a:cubicBezTo>
                      <a:pt x="586" y="105"/>
                      <a:pt x="610" y="105"/>
                      <a:pt x="616" y="90"/>
                    </a:cubicBezTo>
                    <a:cubicBezTo>
                      <a:pt x="616" y="78"/>
                      <a:pt x="613" y="66"/>
                      <a:pt x="613" y="54"/>
                    </a:cubicBezTo>
                    <a:cubicBezTo>
                      <a:pt x="625" y="30"/>
                      <a:pt x="640" y="30"/>
                      <a:pt x="667" y="27"/>
                    </a:cubicBezTo>
                    <a:cubicBezTo>
                      <a:pt x="676" y="24"/>
                      <a:pt x="679" y="15"/>
                      <a:pt x="682" y="9"/>
                    </a:cubicBezTo>
                    <a:cubicBezTo>
                      <a:pt x="682" y="6"/>
                      <a:pt x="685" y="3"/>
                      <a:pt x="688" y="3"/>
                    </a:cubicBezTo>
                    <a:cubicBezTo>
                      <a:pt x="694" y="0"/>
                      <a:pt x="703" y="0"/>
                      <a:pt x="709" y="0"/>
                    </a:cubicBezTo>
                    <a:cubicBezTo>
                      <a:pt x="712" y="3"/>
                      <a:pt x="715" y="21"/>
                      <a:pt x="718" y="30"/>
                    </a:cubicBezTo>
                    <a:cubicBezTo>
                      <a:pt x="724" y="42"/>
                      <a:pt x="733" y="51"/>
                      <a:pt x="739" y="63"/>
                    </a:cubicBezTo>
                    <a:cubicBezTo>
                      <a:pt x="745" y="66"/>
                      <a:pt x="757" y="69"/>
                      <a:pt x="769" y="72"/>
                    </a:cubicBezTo>
                    <a:cubicBezTo>
                      <a:pt x="775" y="75"/>
                      <a:pt x="778" y="81"/>
                      <a:pt x="784" y="84"/>
                    </a:cubicBezTo>
                    <a:cubicBezTo>
                      <a:pt x="787" y="87"/>
                      <a:pt x="790" y="93"/>
                      <a:pt x="793" y="96"/>
                    </a:cubicBezTo>
                    <a:cubicBezTo>
                      <a:pt x="793" y="105"/>
                      <a:pt x="793" y="114"/>
                      <a:pt x="796" y="123"/>
                    </a:cubicBezTo>
                    <a:cubicBezTo>
                      <a:pt x="799" y="129"/>
                      <a:pt x="802" y="135"/>
                      <a:pt x="805" y="141"/>
                    </a:cubicBezTo>
                    <a:cubicBezTo>
                      <a:pt x="805" y="150"/>
                      <a:pt x="811" y="171"/>
                      <a:pt x="802" y="183"/>
                    </a:cubicBezTo>
                    <a:cubicBezTo>
                      <a:pt x="781" y="195"/>
                      <a:pt x="784" y="189"/>
                      <a:pt x="784" y="213"/>
                    </a:cubicBezTo>
                    <a:cubicBezTo>
                      <a:pt x="784" y="216"/>
                      <a:pt x="784" y="225"/>
                      <a:pt x="790" y="234"/>
                    </a:cubicBezTo>
                    <a:cubicBezTo>
                      <a:pt x="796" y="237"/>
                      <a:pt x="802" y="243"/>
                      <a:pt x="808" y="246"/>
                    </a:cubicBezTo>
                    <a:cubicBezTo>
                      <a:pt x="814" y="246"/>
                      <a:pt x="823" y="249"/>
                      <a:pt x="831" y="252"/>
                    </a:cubicBezTo>
                    <a:cubicBezTo>
                      <a:pt x="846" y="264"/>
                      <a:pt x="864" y="264"/>
                      <a:pt x="888" y="264"/>
                    </a:cubicBezTo>
                    <a:cubicBezTo>
                      <a:pt x="894" y="267"/>
                      <a:pt x="909" y="279"/>
                      <a:pt x="918" y="288"/>
                    </a:cubicBezTo>
                    <a:cubicBezTo>
                      <a:pt x="924" y="297"/>
                      <a:pt x="933" y="303"/>
                      <a:pt x="939" y="309"/>
                    </a:cubicBezTo>
                    <a:cubicBezTo>
                      <a:pt x="948" y="309"/>
                      <a:pt x="957" y="312"/>
                      <a:pt x="963" y="321"/>
                    </a:cubicBezTo>
                    <a:cubicBezTo>
                      <a:pt x="966" y="330"/>
                      <a:pt x="969" y="345"/>
                      <a:pt x="975" y="357"/>
                    </a:cubicBezTo>
                    <a:cubicBezTo>
                      <a:pt x="978" y="360"/>
                      <a:pt x="984" y="360"/>
                      <a:pt x="987" y="369"/>
                    </a:cubicBezTo>
                    <a:cubicBezTo>
                      <a:pt x="987" y="375"/>
                      <a:pt x="984" y="378"/>
                      <a:pt x="984" y="384"/>
                    </a:cubicBezTo>
                    <a:cubicBezTo>
                      <a:pt x="987" y="387"/>
                      <a:pt x="987" y="390"/>
                      <a:pt x="990" y="396"/>
                    </a:cubicBezTo>
                    <a:cubicBezTo>
                      <a:pt x="978" y="402"/>
                      <a:pt x="978" y="402"/>
                      <a:pt x="975" y="417"/>
                    </a:cubicBezTo>
                    <a:cubicBezTo>
                      <a:pt x="975" y="423"/>
                      <a:pt x="975" y="429"/>
                      <a:pt x="975" y="435"/>
                    </a:cubicBezTo>
                    <a:cubicBezTo>
                      <a:pt x="975" y="441"/>
                      <a:pt x="978" y="447"/>
                      <a:pt x="978" y="453"/>
                    </a:cubicBezTo>
                    <a:cubicBezTo>
                      <a:pt x="975" y="453"/>
                      <a:pt x="975" y="453"/>
                      <a:pt x="975" y="453"/>
                    </a:cubicBezTo>
                    <a:cubicBezTo>
                      <a:pt x="963" y="456"/>
                      <a:pt x="951" y="456"/>
                      <a:pt x="939" y="456"/>
                    </a:cubicBezTo>
                    <a:cubicBezTo>
                      <a:pt x="912" y="459"/>
                      <a:pt x="900" y="462"/>
                      <a:pt x="891" y="486"/>
                    </a:cubicBezTo>
                    <a:cubicBezTo>
                      <a:pt x="885" y="495"/>
                      <a:pt x="879" y="498"/>
                      <a:pt x="876" y="510"/>
                    </a:cubicBezTo>
                    <a:cubicBezTo>
                      <a:pt x="864" y="518"/>
                      <a:pt x="846" y="518"/>
                      <a:pt x="834" y="518"/>
                    </a:cubicBezTo>
                    <a:cubicBezTo>
                      <a:pt x="834" y="524"/>
                      <a:pt x="829" y="533"/>
                      <a:pt x="823" y="539"/>
                    </a:cubicBezTo>
                    <a:cubicBezTo>
                      <a:pt x="820" y="548"/>
                      <a:pt x="823" y="557"/>
                      <a:pt x="829" y="572"/>
                    </a:cubicBezTo>
                    <a:cubicBezTo>
                      <a:pt x="829" y="578"/>
                      <a:pt x="829" y="581"/>
                      <a:pt x="829" y="587"/>
                    </a:cubicBezTo>
                    <a:cubicBezTo>
                      <a:pt x="820" y="587"/>
                      <a:pt x="811" y="590"/>
                      <a:pt x="802" y="593"/>
                    </a:cubicBezTo>
                    <a:cubicBezTo>
                      <a:pt x="793" y="593"/>
                      <a:pt x="787" y="599"/>
                      <a:pt x="781" y="602"/>
                    </a:cubicBezTo>
                    <a:cubicBezTo>
                      <a:pt x="757" y="611"/>
                      <a:pt x="733" y="614"/>
                      <a:pt x="712" y="614"/>
                    </a:cubicBezTo>
                    <a:cubicBezTo>
                      <a:pt x="703" y="614"/>
                      <a:pt x="703" y="614"/>
                      <a:pt x="697" y="617"/>
                    </a:cubicBezTo>
                    <a:cubicBezTo>
                      <a:pt x="697" y="626"/>
                      <a:pt x="697" y="626"/>
                      <a:pt x="706" y="635"/>
                    </a:cubicBezTo>
                    <a:cubicBezTo>
                      <a:pt x="697" y="647"/>
                      <a:pt x="706" y="656"/>
                      <a:pt x="718" y="665"/>
                    </a:cubicBezTo>
                    <a:cubicBezTo>
                      <a:pt x="724" y="668"/>
                      <a:pt x="727" y="674"/>
                      <a:pt x="730" y="680"/>
                    </a:cubicBezTo>
                    <a:cubicBezTo>
                      <a:pt x="736" y="683"/>
                      <a:pt x="739" y="686"/>
                      <a:pt x="739" y="698"/>
                    </a:cubicBezTo>
                    <a:cubicBezTo>
                      <a:pt x="736" y="701"/>
                      <a:pt x="733" y="701"/>
                      <a:pt x="733" y="704"/>
                    </a:cubicBezTo>
                    <a:cubicBezTo>
                      <a:pt x="715" y="713"/>
                      <a:pt x="715" y="710"/>
                      <a:pt x="715" y="731"/>
                    </a:cubicBezTo>
                    <a:cubicBezTo>
                      <a:pt x="718" y="734"/>
                      <a:pt x="724" y="740"/>
                      <a:pt x="724" y="752"/>
                    </a:cubicBezTo>
                    <a:cubicBezTo>
                      <a:pt x="718" y="758"/>
                      <a:pt x="712" y="758"/>
                      <a:pt x="709" y="758"/>
                    </a:cubicBezTo>
                    <a:close/>
                  </a:path>
                </a:pathLst>
              </a:custGeom>
              <a:solidFill>
                <a:srgbClr val="B2B2B2"/>
              </a:solidFill>
              <a:ln w="7">
                <a:noFill/>
                <a:miter lim="800000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mtClean="0">
                    <a:solidFill>
                      <a:prstClr val="black"/>
                    </a:solidFill>
                    <a:latin typeface="Calibri" panose="020F0502020204030204"/>
                    <a:ea typeface="微软雅黑" panose="020B0503020204020204" pitchFamily="34" charset="-122"/>
                  </a:rPr>
                  <a:t> </a:t>
                </a:r>
                <a:endParaRPr lang="zh-CN" altLang="en-US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9"/>
              <p:cNvSpPr/>
              <p:nvPr/>
            </p:nvSpPr>
            <p:spPr bwMode="auto">
              <a:xfrm>
                <a:off x="1924921" y="2668492"/>
                <a:ext cx="2132168" cy="1301966"/>
              </a:xfrm>
              <a:custGeom>
                <a:avLst/>
                <a:gdLst>
                  <a:gd name="T0" fmla="*/ 2147483647 w 978"/>
                  <a:gd name="T1" fmla="*/ 2147483647 h 597"/>
                  <a:gd name="T2" fmla="*/ 2147483647 w 978"/>
                  <a:gd name="T3" fmla="*/ 2147483647 h 597"/>
                  <a:gd name="T4" fmla="*/ 2147483647 w 978"/>
                  <a:gd name="T5" fmla="*/ 2147483647 h 597"/>
                  <a:gd name="T6" fmla="*/ 2147483647 w 978"/>
                  <a:gd name="T7" fmla="*/ 2147483647 h 597"/>
                  <a:gd name="T8" fmla="*/ 2147483647 w 978"/>
                  <a:gd name="T9" fmla="*/ 2147483647 h 597"/>
                  <a:gd name="T10" fmla="*/ 2147483647 w 978"/>
                  <a:gd name="T11" fmla="*/ 2147483647 h 597"/>
                  <a:gd name="T12" fmla="*/ 2147483647 w 978"/>
                  <a:gd name="T13" fmla="*/ 2147483647 h 597"/>
                  <a:gd name="T14" fmla="*/ 2147483647 w 978"/>
                  <a:gd name="T15" fmla="*/ 2147483647 h 597"/>
                  <a:gd name="T16" fmla="*/ 2147483647 w 978"/>
                  <a:gd name="T17" fmla="*/ 2147483647 h 597"/>
                  <a:gd name="T18" fmla="*/ 2147483647 w 978"/>
                  <a:gd name="T19" fmla="*/ 2147483647 h 597"/>
                  <a:gd name="T20" fmla="*/ 2147483647 w 978"/>
                  <a:gd name="T21" fmla="*/ 2147483647 h 597"/>
                  <a:gd name="T22" fmla="*/ 2147483647 w 978"/>
                  <a:gd name="T23" fmla="*/ 2147483647 h 597"/>
                  <a:gd name="T24" fmla="*/ 2147483647 w 978"/>
                  <a:gd name="T25" fmla="*/ 2147483647 h 597"/>
                  <a:gd name="T26" fmla="*/ 2147483647 w 978"/>
                  <a:gd name="T27" fmla="*/ 2147483647 h 597"/>
                  <a:gd name="T28" fmla="*/ 2147483647 w 978"/>
                  <a:gd name="T29" fmla="*/ 2147483647 h 597"/>
                  <a:gd name="T30" fmla="*/ 2147483647 w 978"/>
                  <a:gd name="T31" fmla="*/ 2147483647 h 597"/>
                  <a:gd name="T32" fmla="*/ 2147483647 w 978"/>
                  <a:gd name="T33" fmla="*/ 2147483647 h 597"/>
                  <a:gd name="T34" fmla="*/ 2147483647 w 978"/>
                  <a:gd name="T35" fmla="*/ 2147483647 h 597"/>
                  <a:gd name="T36" fmla="*/ 2147483647 w 978"/>
                  <a:gd name="T37" fmla="*/ 2147483647 h 597"/>
                  <a:gd name="T38" fmla="*/ 2147483647 w 978"/>
                  <a:gd name="T39" fmla="*/ 2147483647 h 597"/>
                  <a:gd name="T40" fmla="*/ 2147483647 w 978"/>
                  <a:gd name="T41" fmla="*/ 2147483647 h 597"/>
                  <a:gd name="T42" fmla="*/ 2147483647 w 978"/>
                  <a:gd name="T43" fmla="*/ 2147483647 h 597"/>
                  <a:gd name="T44" fmla="*/ 2147483647 w 978"/>
                  <a:gd name="T45" fmla="*/ 2147483647 h 597"/>
                  <a:gd name="T46" fmla="*/ 2147483647 w 978"/>
                  <a:gd name="T47" fmla="*/ 2147483647 h 597"/>
                  <a:gd name="T48" fmla="*/ 2147483647 w 978"/>
                  <a:gd name="T49" fmla="*/ 2147483647 h 597"/>
                  <a:gd name="T50" fmla="*/ 2147483647 w 978"/>
                  <a:gd name="T51" fmla="*/ 2147483647 h 597"/>
                  <a:gd name="T52" fmla="*/ 2147483647 w 978"/>
                  <a:gd name="T53" fmla="*/ 2147483647 h 597"/>
                  <a:gd name="T54" fmla="*/ 2147483647 w 978"/>
                  <a:gd name="T55" fmla="*/ 2147483647 h 597"/>
                  <a:gd name="T56" fmla="*/ 2147483647 w 978"/>
                  <a:gd name="T57" fmla="*/ 2147483647 h 597"/>
                  <a:gd name="T58" fmla="*/ 2147483647 w 978"/>
                  <a:gd name="T59" fmla="*/ 2147483647 h 597"/>
                  <a:gd name="T60" fmla="*/ 2147483647 w 978"/>
                  <a:gd name="T61" fmla="*/ 2147483647 h 597"/>
                  <a:gd name="T62" fmla="*/ 2147483647 w 978"/>
                  <a:gd name="T63" fmla="*/ 2147483647 h 597"/>
                  <a:gd name="T64" fmla="*/ 2147483647 w 978"/>
                  <a:gd name="T65" fmla="*/ 2147483647 h 597"/>
                  <a:gd name="T66" fmla="*/ 2147483647 w 978"/>
                  <a:gd name="T67" fmla="*/ 2147483647 h 597"/>
                  <a:gd name="T68" fmla="*/ 2147483647 w 978"/>
                  <a:gd name="T69" fmla="*/ 2147483647 h 597"/>
                  <a:gd name="T70" fmla="*/ 2147483647 w 978"/>
                  <a:gd name="T71" fmla="*/ 2147483647 h 597"/>
                  <a:gd name="T72" fmla="*/ 2147483647 w 978"/>
                  <a:gd name="T73" fmla="*/ 2147483647 h 597"/>
                  <a:gd name="T74" fmla="*/ 2147483647 w 978"/>
                  <a:gd name="T75" fmla="*/ 2147483647 h 597"/>
                  <a:gd name="T76" fmla="*/ 2147483647 w 978"/>
                  <a:gd name="T77" fmla="*/ 2147483647 h 597"/>
                  <a:gd name="T78" fmla="*/ 2147483647 w 978"/>
                  <a:gd name="T79" fmla="*/ 2147483647 h 597"/>
                  <a:gd name="T80" fmla="*/ 2147483647 w 978"/>
                  <a:gd name="T81" fmla="*/ 2147483647 h 597"/>
                  <a:gd name="T82" fmla="*/ 2147483647 w 978"/>
                  <a:gd name="T83" fmla="*/ 2147483647 h 597"/>
                  <a:gd name="T84" fmla="*/ 2147483647 w 978"/>
                  <a:gd name="T85" fmla="*/ 2147483647 h 597"/>
                  <a:gd name="T86" fmla="*/ 2147483647 w 978"/>
                  <a:gd name="T87" fmla="*/ 2147483647 h 597"/>
                  <a:gd name="T88" fmla="*/ 2147483647 w 978"/>
                  <a:gd name="T89" fmla="*/ 2147483647 h 597"/>
                  <a:gd name="T90" fmla="*/ 2147483647 w 978"/>
                  <a:gd name="T91" fmla="*/ 2147483647 h 597"/>
                  <a:gd name="T92" fmla="*/ 2147483647 w 978"/>
                  <a:gd name="T93" fmla="*/ 2147483647 h 597"/>
                  <a:gd name="T94" fmla="*/ 2147483647 w 978"/>
                  <a:gd name="T95" fmla="*/ 2147483647 h 597"/>
                  <a:gd name="T96" fmla="*/ 2147483647 w 978"/>
                  <a:gd name="T97" fmla="*/ 2147483647 h 597"/>
                  <a:gd name="T98" fmla="*/ 2147483647 w 978"/>
                  <a:gd name="T99" fmla="*/ 2147483647 h 597"/>
                  <a:gd name="T100" fmla="*/ 2147483647 w 978"/>
                  <a:gd name="T101" fmla="*/ 2147483647 h 597"/>
                  <a:gd name="T102" fmla="*/ 2147483647 w 978"/>
                  <a:gd name="T103" fmla="*/ 2147483647 h 597"/>
                  <a:gd name="T104" fmla="*/ 2147483647 w 978"/>
                  <a:gd name="T105" fmla="*/ 2147483647 h 597"/>
                  <a:gd name="T106" fmla="*/ 2147483647 w 978"/>
                  <a:gd name="T107" fmla="*/ 2147483647 h 597"/>
                  <a:gd name="T108" fmla="*/ 2147483647 w 978"/>
                  <a:gd name="T109" fmla="*/ 2147483647 h 597"/>
                  <a:gd name="T110" fmla="*/ 2147483647 w 978"/>
                  <a:gd name="T111" fmla="*/ 2147483647 h 597"/>
                  <a:gd name="T112" fmla="*/ 2147483647 w 978"/>
                  <a:gd name="T113" fmla="*/ 2147483647 h 597"/>
                  <a:gd name="T114" fmla="*/ 2147483647 w 978"/>
                  <a:gd name="T115" fmla="*/ 2147483647 h 597"/>
                  <a:gd name="T116" fmla="*/ 2147483647 w 978"/>
                  <a:gd name="T117" fmla="*/ 2147483647 h 59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78"/>
                  <a:gd name="T178" fmla="*/ 0 h 597"/>
                  <a:gd name="T179" fmla="*/ 978 w 978"/>
                  <a:gd name="T180" fmla="*/ 597 h 59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78" h="597">
                    <a:moveTo>
                      <a:pt x="676" y="597"/>
                    </a:moveTo>
                    <a:cubicBezTo>
                      <a:pt x="670" y="591"/>
                      <a:pt x="637" y="594"/>
                      <a:pt x="634" y="594"/>
                    </a:cubicBezTo>
                    <a:cubicBezTo>
                      <a:pt x="631" y="594"/>
                      <a:pt x="628" y="594"/>
                      <a:pt x="628" y="597"/>
                    </a:cubicBezTo>
                    <a:cubicBezTo>
                      <a:pt x="598" y="594"/>
                      <a:pt x="613" y="582"/>
                      <a:pt x="619" y="567"/>
                    </a:cubicBezTo>
                    <a:cubicBezTo>
                      <a:pt x="619" y="564"/>
                      <a:pt x="619" y="561"/>
                      <a:pt x="619" y="558"/>
                    </a:cubicBezTo>
                    <a:cubicBezTo>
                      <a:pt x="598" y="552"/>
                      <a:pt x="601" y="546"/>
                      <a:pt x="598" y="534"/>
                    </a:cubicBezTo>
                    <a:cubicBezTo>
                      <a:pt x="595" y="534"/>
                      <a:pt x="595" y="531"/>
                      <a:pt x="595" y="531"/>
                    </a:cubicBezTo>
                    <a:cubicBezTo>
                      <a:pt x="583" y="531"/>
                      <a:pt x="577" y="528"/>
                      <a:pt x="568" y="528"/>
                    </a:cubicBezTo>
                    <a:cubicBezTo>
                      <a:pt x="565" y="522"/>
                      <a:pt x="562" y="519"/>
                      <a:pt x="559" y="516"/>
                    </a:cubicBezTo>
                    <a:cubicBezTo>
                      <a:pt x="547" y="510"/>
                      <a:pt x="535" y="504"/>
                      <a:pt x="529" y="501"/>
                    </a:cubicBezTo>
                    <a:cubicBezTo>
                      <a:pt x="526" y="498"/>
                      <a:pt x="526" y="498"/>
                      <a:pt x="523" y="498"/>
                    </a:cubicBezTo>
                    <a:cubicBezTo>
                      <a:pt x="517" y="498"/>
                      <a:pt x="511" y="498"/>
                      <a:pt x="505" y="498"/>
                    </a:cubicBezTo>
                    <a:cubicBezTo>
                      <a:pt x="496" y="504"/>
                      <a:pt x="493" y="510"/>
                      <a:pt x="484" y="516"/>
                    </a:cubicBezTo>
                    <a:cubicBezTo>
                      <a:pt x="481" y="516"/>
                      <a:pt x="478" y="519"/>
                      <a:pt x="475" y="522"/>
                    </a:cubicBezTo>
                    <a:cubicBezTo>
                      <a:pt x="475" y="525"/>
                      <a:pt x="472" y="525"/>
                      <a:pt x="472" y="528"/>
                    </a:cubicBezTo>
                    <a:cubicBezTo>
                      <a:pt x="472" y="534"/>
                      <a:pt x="469" y="543"/>
                      <a:pt x="469" y="549"/>
                    </a:cubicBezTo>
                    <a:cubicBezTo>
                      <a:pt x="446" y="546"/>
                      <a:pt x="451" y="525"/>
                      <a:pt x="457" y="510"/>
                    </a:cubicBezTo>
                    <a:cubicBezTo>
                      <a:pt x="457" y="507"/>
                      <a:pt x="457" y="504"/>
                      <a:pt x="457" y="504"/>
                    </a:cubicBezTo>
                    <a:cubicBezTo>
                      <a:pt x="448" y="495"/>
                      <a:pt x="448" y="498"/>
                      <a:pt x="440" y="495"/>
                    </a:cubicBezTo>
                    <a:cubicBezTo>
                      <a:pt x="419" y="501"/>
                      <a:pt x="410" y="501"/>
                      <a:pt x="395" y="510"/>
                    </a:cubicBezTo>
                    <a:cubicBezTo>
                      <a:pt x="380" y="510"/>
                      <a:pt x="374" y="498"/>
                      <a:pt x="371" y="492"/>
                    </a:cubicBezTo>
                    <a:cubicBezTo>
                      <a:pt x="368" y="489"/>
                      <a:pt x="365" y="486"/>
                      <a:pt x="362" y="483"/>
                    </a:cubicBezTo>
                    <a:cubicBezTo>
                      <a:pt x="350" y="483"/>
                      <a:pt x="335" y="483"/>
                      <a:pt x="323" y="483"/>
                    </a:cubicBezTo>
                    <a:cubicBezTo>
                      <a:pt x="311" y="477"/>
                      <a:pt x="311" y="462"/>
                      <a:pt x="305" y="456"/>
                    </a:cubicBezTo>
                    <a:cubicBezTo>
                      <a:pt x="296" y="453"/>
                      <a:pt x="296" y="453"/>
                      <a:pt x="293" y="447"/>
                    </a:cubicBezTo>
                    <a:cubicBezTo>
                      <a:pt x="290" y="444"/>
                      <a:pt x="287" y="441"/>
                      <a:pt x="284" y="438"/>
                    </a:cubicBezTo>
                    <a:cubicBezTo>
                      <a:pt x="275" y="435"/>
                      <a:pt x="269" y="435"/>
                      <a:pt x="263" y="432"/>
                    </a:cubicBezTo>
                    <a:cubicBezTo>
                      <a:pt x="242" y="414"/>
                      <a:pt x="248" y="411"/>
                      <a:pt x="245" y="393"/>
                    </a:cubicBezTo>
                    <a:cubicBezTo>
                      <a:pt x="242" y="390"/>
                      <a:pt x="242" y="387"/>
                      <a:pt x="239" y="384"/>
                    </a:cubicBezTo>
                    <a:cubicBezTo>
                      <a:pt x="233" y="384"/>
                      <a:pt x="224" y="384"/>
                      <a:pt x="218" y="384"/>
                    </a:cubicBezTo>
                    <a:cubicBezTo>
                      <a:pt x="200" y="378"/>
                      <a:pt x="203" y="372"/>
                      <a:pt x="200" y="363"/>
                    </a:cubicBezTo>
                    <a:cubicBezTo>
                      <a:pt x="194" y="357"/>
                      <a:pt x="188" y="354"/>
                      <a:pt x="185" y="351"/>
                    </a:cubicBezTo>
                    <a:cubicBezTo>
                      <a:pt x="176" y="345"/>
                      <a:pt x="170" y="339"/>
                      <a:pt x="164" y="333"/>
                    </a:cubicBezTo>
                    <a:cubicBezTo>
                      <a:pt x="159" y="324"/>
                      <a:pt x="153" y="315"/>
                      <a:pt x="147" y="306"/>
                    </a:cubicBezTo>
                    <a:cubicBezTo>
                      <a:pt x="138" y="306"/>
                      <a:pt x="135" y="306"/>
                      <a:pt x="129" y="309"/>
                    </a:cubicBezTo>
                    <a:cubicBezTo>
                      <a:pt x="123" y="309"/>
                      <a:pt x="120" y="312"/>
                      <a:pt x="114" y="315"/>
                    </a:cubicBezTo>
                    <a:cubicBezTo>
                      <a:pt x="108" y="315"/>
                      <a:pt x="102" y="315"/>
                      <a:pt x="96" y="315"/>
                    </a:cubicBezTo>
                    <a:cubicBezTo>
                      <a:pt x="81" y="303"/>
                      <a:pt x="78" y="288"/>
                      <a:pt x="78" y="276"/>
                    </a:cubicBezTo>
                    <a:cubicBezTo>
                      <a:pt x="72" y="270"/>
                      <a:pt x="66" y="261"/>
                      <a:pt x="63" y="252"/>
                    </a:cubicBezTo>
                    <a:cubicBezTo>
                      <a:pt x="48" y="237"/>
                      <a:pt x="27" y="231"/>
                      <a:pt x="12" y="228"/>
                    </a:cubicBezTo>
                    <a:cubicBezTo>
                      <a:pt x="0" y="219"/>
                      <a:pt x="6" y="213"/>
                      <a:pt x="9" y="207"/>
                    </a:cubicBezTo>
                    <a:cubicBezTo>
                      <a:pt x="15" y="204"/>
                      <a:pt x="18" y="195"/>
                      <a:pt x="18" y="195"/>
                    </a:cubicBezTo>
                    <a:cubicBezTo>
                      <a:pt x="18" y="183"/>
                      <a:pt x="18" y="171"/>
                      <a:pt x="18" y="159"/>
                    </a:cubicBezTo>
                    <a:cubicBezTo>
                      <a:pt x="12" y="141"/>
                      <a:pt x="9" y="141"/>
                      <a:pt x="24" y="141"/>
                    </a:cubicBezTo>
                    <a:cubicBezTo>
                      <a:pt x="27" y="141"/>
                      <a:pt x="27" y="144"/>
                      <a:pt x="30" y="144"/>
                    </a:cubicBezTo>
                    <a:cubicBezTo>
                      <a:pt x="33" y="150"/>
                      <a:pt x="42" y="171"/>
                      <a:pt x="54" y="156"/>
                    </a:cubicBezTo>
                    <a:cubicBezTo>
                      <a:pt x="54" y="150"/>
                      <a:pt x="57" y="144"/>
                      <a:pt x="57" y="141"/>
                    </a:cubicBezTo>
                    <a:cubicBezTo>
                      <a:pt x="57" y="129"/>
                      <a:pt x="57" y="120"/>
                      <a:pt x="57" y="108"/>
                    </a:cubicBezTo>
                    <a:cubicBezTo>
                      <a:pt x="51" y="99"/>
                      <a:pt x="48" y="93"/>
                      <a:pt x="45" y="84"/>
                    </a:cubicBezTo>
                    <a:cubicBezTo>
                      <a:pt x="42" y="66"/>
                      <a:pt x="45" y="57"/>
                      <a:pt x="54" y="51"/>
                    </a:cubicBezTo>
                    <a:cubicBezTo>
                      <a:pt x="57" y="48"/>
                      <a:pt x="57" y="45"/>
                      <a:pt x="60" y="42"/>
                    </a:cubicBezTo>
                    <a:cubicBezTo>
                      <a:pt x="66" y="45"/>
                      <a:pt x="72" y="48"/>
                      <a:pt x="81" y="51"/>
                    </a:cubicBezTo>
                    <a:cubicBezTo>
                      <a:pt x="84" y="51"/>
                      <a:pt x="90" y="51"/>
                      <a:pt x="99" y="51"/>
                    </a:cubicBezTo>
                    <a:cubicBezTo>
                      <a:pt x="102" y="45"/>
                      <a:pt x="108" y="42"/>
                      <a:pt x="114" y="36"/>
                    </a:cubicBezTo>
                    <a:cubicBezTo>
                      <a:pt x="120" y="18"/>
                      <a:pt x="126" y="9"/>
                      <a:pt x="144" y="0"/>
                    </a:cubicBezTo>
                    <a:cubicBezTo>
                      <a:pt x="150" y="0"/>
                      <a:pt x="150" y="0"/>
                      <a:pt x="159" y="3"/>
                    </a:cubicBezTo>
                    <a:cubicBezTo>
                      <a:pt x="164" y="9"/>
                      <a:pt x="173" y="12"/>
                      <a:pt x="182" y="18"/>
                    </a:cubicBezTo>
                    <a:cubicBezTo>
                      <a:pt x="182" y="30"/>
                      <a:pt x="197" y="24"/>
                      <a:pt x="206" y="21"/>
                    </a:cubicBezTo>
                    <a:cubicBezTo>
                      <a:pt x="212" y="21"/>
                      <a:pt x="218" y="18"/>
                      <a:pt x="224" y="18"/>
                    </a:cubicBezTo>
                    <a:cubicBezTo>
                      <a:pt x="236" y="6"/>
                      <a:pt x="236" y="0"/>
                      <a:pt x="254" y="12"/>
                    </a:cubicBezTo>
                    <a:cubicBezTo>
                      <a:pt x="254" y="27"/>
                      <a:pt x="254" y="24"/>
                      <a:pt x="269" y="36"/>
                    </a:cubicBezTo>
                    <a:cubicBezTo>
                      <a:pt x="275" y="36"/>
                      <a:pt x="281" y="39"/>
                      <a:pt x="287" y="42"/>
                    </a:cubicBezTo>
                    <a:cubicBezTo>
                      <a:pt x="293" y="42"/>
                      <a:pt x="296" y="42"/>
                      <a:pt x="302" y="42"/>
                    </a:cubicBezTo>
                    <a:cubicBezTo>
                      <a:pt x="311" y="39"/>
                      <a:pt x="320" y="33"/>
                      <a:pt x="335" y="33"/>
                    </a:cubicBezTo>
                    <a:cubicBezTo>
                      <a:pt x="353" y="27"/>
                      <a:pt x="350" y="24"/>
                      <a:pt x="371" y="33"/>
                    </a:cubicBezTo>
                    <a:cubicBezTo>
                      <a:pt x="380" y="33"/>
                      <a:pt x="386" y="33"/>
                      <a:pt x="392" y="36"/>
                    </a:cubicBezTo>
                    <a:cubicBezTo>
                      <a:pt x="401" y="30"/>
                      <a:pt x="398" y="24"/>
                      <a:pt x="407" y="21"/>
                    </a:cubicBezTo>
                    <a:cubicBezTo>
                      <a:pt x="422" y="9"/>
                      <a:pt x="431" y="3"/>
                      <a:pt x="454" y="15"/>
                    </a:cubicBezTo>
                    <a:cubicBezTo>
                      <a:pt x="469" y="15"/>
                      <a:pt x="493" y="12"/>
                      <a:pt x="514" y="12"/>
                    </a:cubicBezTo>
                    <a:cubicBezTo>
                      <a:pt x="517" y="15"/>
                      <a:pt x="523" y="18"/>
                      <a:pt x="526" y="18"/>
                    </a:cubicBezTo>
                    <a:cubicBezTo>
                      <a:pt x="532" y="24"/>
                      <a:pt x="538" y="30"/>
                      <a:pt x="547" y="33"/>
                    </a:cubicBezTo>
                    <a:cubicBezTo>
                      <a:pt x="547" y="36"/>
                      <a:pt x="547" y="42"/>
                      <a:pt x="547" y="45"/>
                    </a:cubicBezTo>
                    <a:cubicBezTo>
                      <a:pt x="553" y="51"/>
                      <a:pt x="565" y="60"/>
                      <a:pt x="559" y="75"/>
                    </a:cubicBezTo>
                    <a:cubicBezTo>
                      <a:pt x="556" y="81"/>
                      <a:pt x="553" y="87"/>
                      <a:pt x="550" y="93"/>
                    </a:cubicBezTo>
                    <a:cubicBezTo>
                      <a:pt x="550" y="99"/>
                      <a:pt x="550" y="105"/>
                      <a:pt x="550" y="111"/>
                    </a:cubicBezTo>
                    <a:cubicBezTo>
                      <a:pt x="553" y="144"/>
                      <a:pt x="547" y="177"/>
                      <a:pt x="577" y="207"/>
                    </a:cubicBezTo>
                    <a:cubicBezTo>
                      <a:pt x="580" y="210"/>
                      <a:pt x="592" y="216"/>
                      <a:pt x="601" y="219"/>
                    </a:cubicBezTo>
                    <a:cubicBezTo>
                      <a:pt x="607" y="222"/>
                      <a:pt x="616" y="222"/>
                      <a:pt x="622" y="225"/>
                    </a:cubicBezTo>
                    <a:cubicBezTo>
                      <a:pt x="634" y="243"/>
                      <a:pt x="649" y="252"/>
                      <a:pt x="676" y="255"/>
                    </a:cubicBezTo>
                    <a:cubicBezTo>
                      <a:pt x="688" y="264"/>
                      <a:pt x="694" y="273"/>
                      <a:pt x="715" y="276"/>
                    </a:cubicBezTo>
                    <a:cubicBezTo>
                      <a:pt x="733" y="273"/>
                      <a:pt x="750" y="273"/>
                      <a:pt x="768" y="273"/>
                    </a:cubicBezTo>
                    <a:cubicBezTo>
                      <a:pt x="771" y="276"/>
                      <a:pt x="774" y="276"/>
                      <a:pt x="780" y="279"/>
                    </a:cubicBezTo>
                    <a:cubicBezTo>
                      <a:pt x="783" y="282"/>
                      <a:pt x="789" y="285"/>
                      <a:pt x="795" y="288"/>
                    </a:cubicBezTo>
                    <a:cubicBezTo>
                      <a:pt x="798" y="297"/>
                      <a:pt x="804" y="303"/>
                      <a:pt x="807" y="312"/>
                    </a:cubicBezTo>
                    <a:cubicBezTo>
                      <a:pt x="810" y="327"/>
                      <a:pt x="810" y="327"/>
                      <a:pt x="825" y="342"/>
                    </a:cubicBezTo>
                    <a:cubicBezTo>
                      <a:pt x="828" y="342"/>
                      <a:pt x="834" y="342"/>
                      <a:pt x="837" y="342"/>
                    </a:cubicBezTo>
                    <a:cubicBezTo>
                      <a:pt x="837" y="339"/>
                      <a:pt x="840" y="336"/>
                      <a:pt x="843" y="333"/>
                    </a:cubicBezTo>
                    <a:cubicBezTo>
                      <a:pt x="846" y="333"/>
                      <a:pt x="849" y="330"/>
                      <a:pt x="852" y="330"/>
                    </a:cubicBezTo>
                    <a:cubicBezTo>
                      <a:pt x="852" y="336"/>
                      <a:pt x="858" y="342"/>
                      <a:pt x="867" y="342"/>
                    </a:cubicBezTo>
                    <a:cubicBezTo>
                      <a:pt x="873" y="339"/>
                      <a:pt x="879" y="333"/>
                      <a:pt x="885" y="330"/>
                    </a:cubicBezTo>
                    <a:cubicBezTo>
                      <a:pt x="891" y="321"/>
                      <a:pt x="897" y="309"/>
                      <a:pt x="906" y="303"/>
                    </a:cubicBezTo>
                    <a:cubicBezTo>
                      <a:pt x="906" y="303"/>
                      <a:pt x="906" y="303"/>
                      <a:pt x="909" y="303"/>
                    </a:cubicBezTo>
                    <a:cubicBezTo>
                      <a:pt x="909" y="306"/>
                      <a:pt x="918" y="312"/>
                      <a:pt x="927" y="318"/>
                    </a:cubicBezTo>
                    <a:cubicBezTo>
                      <a:pt x="930" y="330"/>
                      <a:pt x="942" y="345"/>
                      <a:pt x="957" y="360"/>
                    </a:cubicBezTo>
                    <a:cubicBezTo>
                      <a:pt x="960" y="372"/>
                      <a:pt x="963" y="384"/>
                      <a:pt x="966" y="393"/>
                    </a:cubicBezTo>
                    <a:cubicBezTo>
                      <a:pt x="972" y="402"/>
                      <a:pt x="978" y="411"/>
                      <a:pt x="978" y="426"/>
                    </a:cubicBezTo>
                    <a:cubicBezTo>
                      <a:pt x="966" y="441"/>
                      <a:pt x="966" y="438"/>
                      <a:pt x="966" y="459"/>
                    </a:cubicBezTo>
                    <a:cubicBezTo>
                      <a:pt x="969" y="468"/>
                      <a:pt x="978" y="480"/>
                      <a:pt x="972" y="495"/>
                    </a:cubicBezTo>
                    <a:cubicBezTo>
                      <a:pt x="972" y="498"/>
                      <a:pt x="972" y="501"/>
                      <a:pt x="972" y="504"/>
                    </a:cubicBezTo>
                    <a:cubicBezTo>
                      <a:pt x="969" y="504"/>
                      <a:pt x="969" y="504"/>
                      <a:pt x="969" y="504"/>
                    </a:cubicBezTo>
                    <a:cubicBezTo>
                      <a:pt x="969" y="501"/>
                      <a:pt x="963" y="498"/>
                      <a:pt x="960" y="495"/>
                    </a:cubicBezTo>
                    <a:cubicBezTo>
                      <a:pt x="948" y="495"/>
                      <a:pt x="945" y="498"/>
                      <a:pt x="939" y="504"/>
                    </a:cubicBezTo>
                    <a:cubicBezTo>
                      <a:pt x="939" y="510"/>
                      <a:pt x="942" y="519"/>
                      <a:pt x="945" y="534"/>
                    </a:cubicBezTo>
                    <a:cubicBezTo>
                      <a:pt x="945" y="537"/>
                      <a:pt x="942" y="543"/>
                      <a:pt x="942" y="546"/>
                    </a:cubicBezTo>
                    <a:cubicBezTo>
                      <a:pt x="942" y="546"/>
                      <a:pt x="939" y="549"/>
                      <a:pt x="936" y="549"/>
                    </a:cubicBezTo>
                    <a:cubicBezTo>
                      <a:pt x="933" y="549"/>
                      <a:pt x="927" y="549"/>
                      <a:pt x="924" y="549"/>
                    </a:cubicBezTo>
                    <a:cubicBezTo>
                      <a:pt x="918" y="540"/>
                      <a:pt x="912" y="534"/>
                      <a:pt x="909" y="528"/>
                    </a:cubicBezTo>
                    <a:cubicBezTo>
                      <a:pt x="888" y="519"/>
                      <a:pt x="876" y="534"/>
                      <a:pt x="879" y="555"/>
                    </a:cubicBezTo>
                    <a:cubicBezTo>
                      <a:pt x="879" y="558"/>
                      <a:pt x="876" y="558"/>
                      <a:pt x="876" y="561"/>
                    </a:cubicBezTo>
                    <a:cubicBezTo>
                      <a:pt x="867" y="561"/>
                      <a:pt x="855" y="558"/>
                      <a:pt x="855" y="555"/>
                    </a:cubicBezTo>
                    <a:cubicBezTo>
                      <a:pt x="852" y="549"/>
                      <a:pt x="852" y="546"/>
                      <a:pt x="852" y="543"/>
                    </a:cubicBezTo>
                    <a:cubicBezTo>
                      <a:pt x="837" y="537"/>
                      <a:pt x="828" y="534"/>
                      <a:pt x="819" y="531"/>
                    </a:cubicBezTo>
                    <a:cubicBezTo>
                      <a:pt x="816" y="528"/>
                      <a:pt x="816" y="525"/>
                      <a:pt x="813" y="522"/>
                    </a:cubicBezTo>
                    <a:cubicBezTo>
                      <a:pt x="795" y="522"/>
                      <a:pt x="798" y="525"/>
                      <a:pt x="786" y="537"/>
                    </a:cubicBezTo>
                    <a:cubicBezTo>
                      <a:pt x="777" y="540"/>
                      <a:pt x="771" y="543"/>
                      <a:pt x="765" y="549"/>
                    </a:cubicBezTo>
                    <a:cubicBezTo>
                      <a:pt x="747" y="552"/>
                      <a:pt x="750" y="552"/>
                      <a:pt x="741" y="567"/>
                    </a:cubicBezTo>
                    <a:cubicBezTo>
                      <a:pt x="721" y="570"/>
                      <a:pt x="721" y="570"/>
                      <a:pt x="709" y="585"/>
                    </a:cubicBezTo>
                    <a:cubicBezTo>
                      <a:pt x="706" y="588"/>
                      <a:pt x="706" y="588"/>
                      <a:pt x="703" y="591"/>
                    </a:cubicBezTo>
                    <a:cubicBezTo>
                      <a:pt x="691" y="591"/>
                      <a:pt x="685" y="594"/>
                      <a:pt x="676" y="597"/>
                    </a:cubicBezTo>
                    <a:close/>
                  </a:path>
                </a:pathLst>
              </a:custGeom>
              <a:solidFill>
                <a:srgbClr val="B2B2B2"/>
              </a:solidFill>
              <a:ln w="7">
                <a:noFill/>
                <a:miter lim="800000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0"/>
              <p:cNvSpPr/>
              <p:nvPr/>
            </p:nvSpPr>
            <p:spPr bwMode="auto">
              <a:xfrm>
                <a:off x="3137272" y="2426020"/>
                <a:ext cx="1354678" cy="981746"/>
              </a:xfrm>
              <a:custGeom>
                <a:avLst/>
                <a:gdLst>
                  <a:gd name="T0" fmla="*/ 2147483647 w 622"/>
                  <a:gd name="T1" fmla="*/ 2147483647 h 450"/>
                  <a:gd name="T2" fmla="*/ 2147483647 w 622"/>
                  <a:gd name="T3" fmla="*/ 2147483647 h 450"/>
                  <a:gd name="T4" fmla="*/ 2147483647 w 622"/>
                  <a:gd name="T5" fmla="*/ 2147483647 h 450"/>
                  <a:gd name="T6" fmla="*/ 2147483647 w 622"/>
                  <a:gd name="T7" fmla="*/ 2147483647 h 450"/>
                  <a:gd name="T8" fmla="*/ 2147483647 w 622"/>
                  <a:gd name="T9" fmla="*/ 2147483647 h 450"/>
                  <a:gd name="T10" fmla="*/ 0 w 622"/>
                  <a:gd name="T11" fmla="*/ 2147483647 h 450"/>
                  <a:gd name="T12" fmla="*/ 2147483647 w 622"/>
                  <a:gd name="T13" fmla="*/ 2147483647 h 450"/>
                  <a:gd name="T14" fmla="*/ 2147483647 w 622"/>
                  <a:gd name="T15" fmla="*/ 2147483647 h 450"/>
                  <a:gd name="T16" fmla="*/ 2147483647 w 622"/>
                  <a:gd name="T17" fmla="*/ 2147483647 h 450"/>
                  <a:gd name="T18" fmla="*/ 2147483647 w 622"/>
                  <a:gd name="T19" fmla="*/ 2147483647 h 450"/>
                  <a:gd name="T20" fmla="*/ 2147483647 w 622"/>
                  <a:gd name="T21" fmla="*/ 2147483647 h 450"/>
                  <a:gd name="T22" fmla="*/ 2147483647 w 622"/>
                  <a:gd name="T23" fmla="*/ 2147483647 h 450"/>
                  <a:gd name="T24" fmla="*/ 2147483647 w 622"/>
                  <a:gd name="T25" fmla="*/ 2147483647 h 450"/>
                  <a:gd name="T26" fmla="*/ 2147483647 w 622"/>
                  <a:gd name="T27" fmla="*/ 2147483647 h 450"/>
                  <a:gd name="T28" fmla="*/ 2147483647 w 622"/>
                  <a:gd name="T29" fmla="*/ 2147483647 h 450"/>
                  <a:gd name="T30" fmla="*/ 2147483647 w 622"/>
                  <a:gd name="T31" fmla="*/ 2147483647 h 450"/>
                  <a:gd name="T32" fmla="*/ 2147483647 w 622"/>
                  <a:gd name="T33" fmla="*/ 2147483647 h 450"/>
                  <a:gd name="T34" fmla="*/ 2147483647 w 622"/>
                  <a:gd name="T35" fmla="*/ 2147483647 h 450"/>
                  <a:gd name="T36" fmla="*/ 2147483647 w 622"/>
                  <a:gd name="T37" fmla="*/ 2147483647 h 450"/>
                  <a:gd name="T38" fmla="*/ 2147483647 w 622"/>
                  <a:gd name="T39" fmla="*/ 2147483647 h 450"/>
                  <a:gd name="T40" fmla="*/ 2147483647 w 622"/>
                  <a:gd name="T41" fmla="*/ 2147483647 h 450"/>
                  <a:gd name="T42" fmla="*/ 2147483647 w 622"/>
                  <a:gd name="T43" fmla="*/ 2147483647 h 450"/>
                  <a:gd name="T44" fmla="*/ 2147483647 w 622"/>
                  <a:gd name="T45" fmla="*/ 2147483647 h 450"/>
                  <a:gd name="T46" fmla="*/ 2147483647 w 622"/>
                  <a:gd name="T47" fmla="*/ 2147483647 h 450"/>
                  <a:gd name="T48" fmla="*/ 2147483647 w 622"/>
                  <a:gd name="T49" fmla="*/ 2147483647 h 450"/>
                  <a:gd name="T50" fmla="*/ 2147483647 w 622"/>
                  <a:gd name="T51" fmla="*/ 2147483647 h 450"/>
                  <a:gd name="T52" fmla="*/ 2147483647 w 622"/>
                  <a:gd name="T53" fmla="*/ 2147483647 h 450"/>
                  <a:gd name="T54" fmla="*/ 2147483647 w 622"/>
                  <a:gd name="T55" fmla="*/ 2147483647 h 450"/>
                  <a:gd name="T56" fmla="*/ 2147483647 w 622"/>
                  <a:gd name="T57" fmla="*/ 2147483647 h 450"/>
                  <a:gd name="T58" fmla="*/ 2147483647 w 622"/>
                  <a:gd name="T59" fmla="*/ 2147483647 h 450"/>
                  <a:gd name="T60" fmla="*/ 2147483647 w 622"/>
                  <a:gd name="T61" fmla="*/ 2147483647 h 450"/>
                  <a:gd name="T62" fmla="*/ 2147483647 w 622"/>
                  <a:gd name="T63" fmla="*/ 2147483647 h 450"/>
                  <a:gd name="T64" fmla="*/ 2147483647 w 622"/>
                  <a:gd name="T65" fmla="*/ 2147483647 h 450"/>
                  <a:gd name="T66" fmla="*/ 2147483647 w 622"/>
                  <a:gd name="T67" fmla="*/ 2147483647 h 450"/>
                  <a:gd name="T68" fmla="*/ 2147483647 w 622"/>
                  <a:gd name="T69" fmla="*/ 2147483647 h 450"/>
                  <a:gd name="T70" fmla="*/ 2147483647 w 622"/>
                  <a:gd name="T71" fmla="*/ 2147483647 h 450"/>
                  <a:gd name="T72" fmla="*/ 2147483647 w 622"/>
                  <a:gd name="T73" fmla="*/ 2147483647 h 450"/>
                  <a:gd name="T74" fmla="*/ 2147483647 w 622"/>
                  <a:gd name="T75" fmla="*/ 2147483647 h 450"/>
                  <a:gd name="T76" fmla="*/ 2147483647 w 622"/>
                  <a:gd name="T77" fmla="*/ 2147483647 h 450"/>
                  <a:gd name="T78" fmla="*/ 2147483647 w 622"/>
                  <a:gd name="T79" fmla="*/ 2147483647 h 450"/>
                  <a:gd name="T80" fmla="*/ 2147483647 w 622"/>
                  <a:gd name="T81" fmla="*/ 2147483647 h 450"/>
                  <a:gd name="T82" fmla="*/ 2147483647 w 622"/>
                  <a:gd name="T83" fmla="*/ 2147483647 h 450"/>
                  <a:gd name="T84" fmla="*/ 2147483647 w 622"/>
                  <a:gd name="T85" fmla="*/ 2147483647 h 450"/>
                  <a:gd name="T86" fmla="*/ 2147483647 w 622"/>
                  <a:gd name="T87" fmla="*/ 2147483647 h 4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22"/>
                  <a:gd name="T133" fmla="*/ 0 h 450"/>
                  <a:gd name="T134" fmla="*/ 622 w 622"/>
                  <a:gd name="T135" fmla="*/ 450 h 4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22" h="450">
                    <a:moveTo>
                      <a:pt x="275" y="450"/>
                    </a:moveTo>
                    <a:cubicBezTo>
                      <a:pt x="269" y="444"/>
                      <a:pt x="263" y="441"/>
                      <a:pt x="260" y="435"/>
                    </a:cubicBezTo>
                    <a:cubicBezTo>
                      <a:pt x="257" y="420"/>
                      <a:pt x="251" y="408"/>
                      <a:pt x="245" y="399"/>
                    </a:cubicBezTo>
                    <a:cubicBezTo>
                      <a:pt x="233" y="384"/>
                      <a:pt x="224" y="384"/>
                      <a:pt x="212" y="378"/>
                    </a:cubicBezTo>
                    <a:cubicBezTo>
                      <a:pt x="194" y="378"/>
                      <a:pt x="177" y="381"/>
                      <a:pt x="159" y="381"/>
                    </a:cubicBezTo>
                    <a:cubicBezTo>
                      <a:pt x="141" y="378"/>
                      <a:pt x="132" y="369"/>
                      <a:pt x="123" y="360"/>
                    </a:cubicBezTo>
                    <a:cubicBezTo>
                      <a:pt x="105" y="357"/>
                      <a:pt x="90" y="354"/>
                      <a:pt x="78" y="345"/>
                    </a:cubicBezTo>
                    <a:cubicBezTo>
                      <a:pt x="78" y="342"/>
                      <a:pt x="72" y="336"/>
                      <a:pt x="72" y="333"/>
                    </a:cubicBezTo>
                    <a:cubicBezTo>
                      <a:pt x="69" y="330"/>
                      <a:pt x="69" y="330"/>
                      <a:pt x="69" y="330"/>
                    </a:cubicBezTo>
                    <a:cubicBezTo>
                      <a:pt x="54" y="327"/>
                      <a:pt x="42" y="324"/>
                      <a:pt x="33" y="318"/>
                    </a:cubicBezTo>
                    <a:cubicBezTo>
                      <a:pt x="12" y="312"/>
                      <a:pt x="6" y="282"/>
                      <a:pt x="3" y="270"/>
                    </a:cubicBezTo>
                    <a:cubicBezTo>
                      <a:pt x="0" y="246"/>
                      <a:pt x="0" y="225"/>
                      <a:pt x="0" y="204"/>
                    </a:cubicBezTo>
                    <a:cubicBezTo>
                      <a:pt x="3" y="198"/>
                      <a:pt x="9" y="186"/>
                      <a:pt x="9" y="180"/>
                    </a:cubicBezTo>
                    <a:cubicBezTo>
                      <a:pt x="9" y="171"/>
                      <a:pt x="3" y="165"/>
                      <a:pt x="3" y="162"/>
                    </a:cubicBezTo>
                    <a:cubicBezTo>
                      <a:pt x="6" y="162"/>
                      <a:pt x="9" y="162"/>
                      <a:pt x="9" y="162"/>
                    </a:cubicBezTo>
                    <a:cubicBezTo>
                      <a:pt x="12" y="165"/>
                      <a:pt x="18" y="162"/>
                      <a:pt x="21" y="162"/>
                    </a:cubicBezTo>
                    <a:cubicBezTo>
                      <a:pt x="24" y="159"/>
                      <a:pt x="24" y="159"/>
                      <a:pt x="24" y="156"/>
                    </a:cubicBezTo>
                    <a:cubicBezTo>
                      <a:pt x="36" y="150"/>
                      <a:pt x="39" y="162"/>
                      <a:pt x="54" y="168"/>
                    </a:cubicBezTo>
                    <a:cubicBezTo>
                      <a:pt x="57" y="168"/>
                      <a:pt x="69" y="171"/>
                      <a:pt x="75" y="168"/>
                    </a:cubicBezTo>
                    <a:cubicBezTo>
                      <a:pt x="75" y="165"/>
                      <a:pt x="78" y="162"/>
                      <a:pt x="78" y="162"/>
                    </a:cubicBezTo>
                    <a:cubicBezTo>
                      <a:pt x="78" y="156"/>
                      <a:pt x="78" y="153"/>
                      <a:pt x="78" y="150"/>
                    </a:cubicBezTo>
                    <a:cubicBezTo>
                      <a:pt x="72" y="138"/>
                      <a:pt x="63" y="132"/>
                      <a:pt x="69" y="126"/>
                    </a:cubicBezTo>
                    <a:cubicBezTo>
                      <a:pt x="75" y="120"/>
                      <a:pt x="78" y="120"/>
                      <a:pt x="84" y="117"/>
                    </a:cubicBezTo>
                    <a:cubicBezTo>
                      <a:pt x="84" y="114"/>
                      <a:pt x="87" y="111"/>
                      <a:pt x="90" y="111"/>
                    </a:cubicBezTo>
                    <a:cubicBezTo>
                      <a:pt x="99" y="90"/>
                      <a:pt x="87" y="87"/>
                      <a:pt x="78" y="81"/>
                    </a:cubicBezTo>
                    <a:cubicBezTo>
                      <a:pt x="75" y="69"/>
                      <a:pt x="66" y="60"/>
                      <a:pt x="60" y="60"/>
                    </a:cubicBezTo>
                    <a:cubicBezTo>
                      <a:pt x="60" y="57"/>
                      <a:pt x="57" y="54"/>
                      <a:pt x="57" y="51"/>
                    </a:cubicBezTo>
                    <a:cubicBezTo>
                      <a:pt x="63" y="42"/>
                      <a:pt x="54" y="33"/>
                      <a:pt x="51" y="30"/>
                    </a:cubicBezTo>
                    <a:cubicBezTo>
                      <a:pt x="51" y="30"/>
                      <a:pt x="51" y="30"/>
                      <a:pt x="51" y="27"/>
                    </a:cubicBezTo>
                    <a:cubicBezTo>
                      <a:pt x="72" y="21"/>
                      <a:pt x="102" y="24"/>
                      <a:pt x="126" y="18"/>
                    </a:cubicBezTo>
                    <a:cubicBezTo>
                      <a:pt x="144" y="6"/>
                      <a:pt x="162" y="0"/>
                      <a:pt x="188" y="0"/>
                    </a:cubicBezTo>
                    <a:cubicBezTo>
                      <a:pt x="191" y="0"/>
                      <a:pt x="194" y="3"/>
                      <a:pt x="197" y="3"/>
                    </a:cubicBezTo>
                    <a:cubicBezTo>
                      <a:pt x="218" y="3"/>
                      <a:pt x="239" y="0"/>
                      <a:pt x="260" y="9"/>
                    </a:cubicBezTo>
                    <a:cubicBezTo>
                      <a:pt x="275" y="18"/>
                      <a:pt x="287" y="27"/>
                      <a:pt x="299" y="36"/>
                    </a:cubicBezTo>
                    <a:cubicBezTo>
                      <a:pt x="302" y="36"/>
                      <a:pt x="302" y="39"/>
                      <a:pt x="305" y="42"/>
                    </a:cubicBezTo>
                    <a:cubicBezTo>
                      <a:pt x="311" y="45"/>
                      <a:pt x="320" y="54"/>
                      <a:pt x="335" y="60"/>
                    </a:cubicBezTo>
                    <a:cubicBezTo>
                      <a:pt x="341" y="60"/>
                      <a:pt x="347" y="60"/>
                      <a:pt x="350" y="60"/>
                    </a:cubicBezTo>
                    <a:cubicBezTo>
                      <a:pt x="353" y="57"/>
                      <a:pt x="356" y="54"/>
                      <a:pt x="359" y="54"/>
                    </a:cubicBezTo>
                    <a:cubicBezTo>
                      <a:pt x="359" y="42"/>
                      <a:pt x="359" y="33"/>
                      <a:pt x="356" y="27"/>
                    </a:cubicBezTo>
                    <a:cubicBezTo>
                      <a:pt x="362" y="24"/>
                      <a:pt x="371" y="24"/>
                      <a:pt x="380" y="24"/>
                    </a:cubicBezTo>
                    <a:cubicBezTo>
                      <a:pt x="383" y="27"/>
                      <a:pt x="389" y="30"/>
                      <a:pt x="395" y="36"/>
                    </a:cubicBezTo>
                    <a:cubicBezTo>
                      <a:pt x="404" y="36"/>
                      <a:pt x="413" y="39"/>
                      <a:pt x="428" y="42"/>
                    </a:cubicBezTo>
                    <a:cubicBezTo>
                      <a:pt x="434" y="45"/>
                      <a:pt x="440" y="48"/>
                      <a:pt x="446" y="51"/>
                    </a:cubicBezTo>
                    <a:cubicBezTo>
                      <a:pt x="452" y="54"/>
                      <a:pt x="458" y="57"/>
                      <a:pt x="464" y="63"/>
                    </a:cubicBezTo>
                    <a:cubicBezTo>
                      <a:pt x="464" y="63"/>
                      <a:pt x="464" y="63"/>
                      <a:pt x="464" y="63"/>
                    </a:cubicBezTo>
                    <a:cubicBezTo>
                      <a:pt x="464" y="66"/>
                      <a:pt x="467" y="66"/>
                      <a:pt x="467" y="69"/>
                    </a:cubicBezTo>
                    <a:cubicBezTo>
                      <a:pt x="475" y="69"/>
                      <a:pt x="484" y="69"/>
                      <a:pt x="493" y="66"/>
                    </a:cubicBezTo>
                    <a:cubicBezTo>
                      <a:pt x="499" y="75"/>
                      <a:pt x="505" y="81"/>
                      <a:pt x="514" y="90"/>
                    </a:cubicBezTo>
                    <a:cubicBezTo>
                      <a:pt x="523" y="96"/>
                      <a:pt x="532" y="105"/>
                      <a:pt x="541" y="111"/>
                    </a:cubicBezTo>
                    <a:cubicBezTo>
                      <a:pt x="547" y="114"/>
                      <a:pt x="550" y="114"/>
                      <a:pt x="556" y="117"/>
                    </a:cubicBezTo>
                    <a:cubicBezTo>
                      <a:pt x="562" y="117"/>
                      <a:pt x="571" y="117"/>
                      <a:pt x="580" y="117"/>
                    </a:cubicBezTo>
                    <a:cubicBezTo>
                      <a:pt x="586" y="123"/>
                      <a:pt x="592" y="144"/>
                      <a:pt x="595" y="156"/>
                    </a:cubicBezTo>
                    <a:cubicBezTo>
                      <a:pt x="598" y="165"/>
                      <a:pt x="601" y="174"/>
                      <a:pt x="604" y="183"/>
                    </a:cubicBezTo>
                    <a:cubicBezTo>
                      <a:pt x="607" y="189"/>
                      <a:pt x="607" y="198"/>
                      <a:pt x="607" y="204"/>
                    </a:cubicBezTo>
                    <a:cubicBezTo>
                      <a:pt x="610" y="210"/>
                      <a:pt x="622" y="222"/>
                      <a:pt x="610" y="231"/>
                    </a:cubicBezTo>
                    <a:cubicBezTo>
                      <a:pt x="589" y="243"/>
                      <a:pt x="589" y="246"/>
                      <a:pt x="574" y="270"/>
                    </a:cubicBezTo>
                    <a:cubicBezTo>
                      <a:pt x="568" y="273"/>
                      <a:pt x="562" y="279"/>
                      <a:pt x="559" y="282"/>
                    </a:cubicBezTo>
                    <a:cubicBezTo>
                      <a:pt x="556" y="285"/>
                      <a:pt x="556" y="288"/>
                      <a:pt x="556" y="291"/>
                    </a:cubicBezTo>
                    <a:cubicBezTo>
                      <a:pt x="562" y="294"/>
                      <a:pt x="568" y="300"/>
                      <a:pt x="574" y="306"/>
                    </a:cubicBezTo>
                    <a:cubicBezTo>
                      <a:pt x="574" y="315"/>
                      <a:pt x="559" y="312"/>
                      <a:pt x="559" y="312"/>
                    </a:cubicBezTo>
                    <a:cubicBezTo>
                      <a:pt x="553" y="309"/>
                      <a:pt x="547" y="306"/>
                      <a:pt x="541" y="300"/>
                    </a:cubicBezTo>
                    <a:cubicBezTo>
                      <a:pt x="532" y="300"/>
                      <a:pt x="514" y="300"/>
                      <a:pt x="511" y="303"/>
                    </a:cubicBezTo>
                    <a:cubicBezTo>
                      <a:pt x="511" y="318"/>
                      <a:pt x="511" y="330"/>
                      <a:pt x="529" y="345"/>
                    </a:cubicBezTo>
                    <a:cubicBezTo>
                      <a:pt x="529" y="351"/>
                      <a:pt x="529" y="357"/>
                      <a:pt x="529" y="363"/>
                    </a:cubicBezTo>
                    <a:cubicBezTo>
                      <a:pt x="532" y="372"/>
                      <a:pt x="535" y="381"/>
                      <a:pt x="538" y="390"/>
                    </a:cubicBezTo>
                    <a:cubicBezTo>
                      <a:pt x="538" y="399"/>
                      <a:pt x="529" y="399"/>
                      <a:pt x="520" y="399"/>
                    </a:cubicBezTo>
                    <a:cubicBezTo>
                      <a:pt x="511" y="402"/>
                      <a:pt x="511" y="402"/>
                      <a:pt x="505" y="408"/>
                    </a:cubicBezTo>
                    <a:cubicBezTo>
                      <a:pt x="502" y="408"/>
                      <a:pt x="499" y="408"/>
                      <a:pt x="499" y="408"/>
                    </a:cubicBezTo>
                    <a:cubicBezTo>
                      <a:pt x="499" y="405"/>
                      <a:pt x="496" y="402"/>
                      <a:pt x="496" y="402"/>
                    </a:cubicBezTo>
                    <a:cubicBezTo>
                      <a:pt x="490" y="402"/>
                      <a:pt x="487" y="399"/>
                      <a:pt x="481" y="399"/>
                    </a:cubicBezTo>
                    <a:cubicBezTo>
                      <a:pt x="481" y="396"/>
                      <a:pt x="478" y="393"/>
                      <a:pt x="475" y="393"/>
                    </a:cubicBezTo>
                    <a:cubicBezTo>
                      <a:pt x="472" y="393"/>
                      <a:pt x="469" y="393"/>
                      <a:pt x="467" y="393"/>
                    </a:cubicBezTo>
                    <a:cubicBezTo>
                      <a:pt x="467" y="393"/>
                      <a:pt x="458" y="399"/>
                      <a:pt x="455" y="399"/>
                    </a:cubicBezTo>
                    <a:cubicBezTo>
                      <a:pt x="455" y="396"/>
                      <a:pt x="452" y="393"/>
                      <a:pt x="452" y="393"/>
                    </a:cubicBezTo>
                    <a:cubicBezTo>
                      <a:pt x="446" y="390"/>
                      <a:pt x="443" y="390"/>
                      <a:pt x="437" y="390"/>
                    </a:cubicBezTo>
                    <a:cubicBezTo>
                      <a:pt x="431" y="381"/>
                      <a:pt x="422" y="372"/>
                      <a:pt x="416" y="366"/>
                    </a:cubicBezTo>
                    <a:cubicBezTo>
                      <a:pt x="416" y="363"/>
                      <a:pt x="413" y="360"/>
                      <a:pt x="413" y="360"/>
                    </a:cubicBezTo>
                    <a:cubicBezTo>
                      <a:pt x="413" y="342"/>
                      <a:pt x="404" y="336"/>
                      <a:pt x="395" y="327"/>
                    </a:cubicBezTo>
                    <a:cubicBezTo>
                      <a:pt x="383" y="324"/>
                      <a:pt x="371" y="324"/>
                      <a:pt x="362" y="324"/>
                    </a:cubicBezTo>
                    <a:cubicBezTo>
                      <a:pt x="344" y="327"/>
                      <a:pt x="350" y="327"/>
                      <a:pt x="347" y="345"/>
                    </a:cubicBezTo>
                    <a:cubicBezTo>
                      <a:pt x="350" y="351"/>
                      <a:pt x="356" y="357"/>
                      <a:pt x="359" y="360"/>
                    </a:cubicBezTo>
                    <a:cubicBezTo>
                      <a:pt x="359" y="366"/>
                      <a:pt x="359" y="369"/>
                      <a:pt x="359" y="372"/>
                    </a:cubicBezTo>
                    <a:cubicBezTo>
                      <a:pt x="353" y="378"/>
                      <a:pt x="338" y="387"/>
                      <a:pt x="347" y="402"/>
                    </a:cubicBezTo>
                    <a:cubicBezTo>
                      <a:pt x="347" y="408"/>
                      <a:pt x="335" y="423"/>
                      <a:pt x="329" y="429"/>
                    </a:cubicBezTo>
                    <a:cubicBezTo>
                      <a:pt x="326" y="438"/>
                      <a:pt x="320" y="438"/>
                      <a:pt x="314" y="441"/>
                    </a:cubicBezTo>
                    <a:cubicBezTo>
                      <a:pt x="314" y="444"/>
                      <a:pt x="311" y="444"/>
                      <a:pt x="311" y="447"/>
                    </a:cubicBezTo>
                    <a:cubicBezTo>
                      <a:pt x="302" y="447"/>
                      <a:pt x="302" y="441"/>
                      <a:pt x="299" y="438"/>
                    </a:cubicBezTo>
                    <a:cubicBezTo>
                      <a:pt x="293" y="435"/>
                      <a:pt x="284" y="438"/>
                      <a:pt x="281" y="438"/>
                    </a:cubicBezTo>
                    <a:cubicBezTo>
                      <a:pt x="278" y="444"/>
                      <a:pt x="278" y="447"/>
                      <a:pt x="275" y="450"/>
                    </a:cubicBezTo>
                    <a:close/>
                  </a:path>
                </a:pathLst>
              </a:custGeom>
              <a:solidFill>
                <a:srgbClr val="B2B2B2"/>
              </a:solidFill>
              <a:ln w="7">
                <a:noFill/>
                <a:miter lim="800000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1"/>
              <p:cNvSpPr/>
              <p:nvPr/>
            </p:nvSpPr>
            <p:spPr bwMode="auto">
              <a:xfrm>
                <a:off x="3508886" y="1989842"/>
                <a:ext cx="1543120" cy="1325686"/>
              </a:xfrm>
              <a:custGeom>
                <a:avLst/>
                <a:gdLst>
                  <a:gd name="T0" fmla="*/ 2147483647 w 708"/>
                  <a:gd name="T1" fmla="*/ 2147483647 h 608"/>
                  <a:gd name="T2" fmla="*/ 2147483647 w 708"/>
                  <a:gd name="T3" fmla="*/ 2147483647 h 608"/>
                  <a:gd name="T4" fmla="*/ 2147483647 w 708"/>
                  <a:gd name="T5" fmla="*/ 2147483647 h 608"/>
                  <a:gd name="T6" fmla="*/ 2147483647 w 708"/>
                  <a:gd name="T7" fmla="*/ 2147483647 h 608"/>
                  <a:gd name="T8" fmla="*/ 2147483647 w 708"/>
                  <a:gd name="T9" fmla="*/ 2147483647 h 608"/>
                  <a:gd name="T10" fmla="*/ 2147483647 w 708"/>
                  <a:gd name="T11" fmla="*/ 2147483647 h 608"/>
                  <a:gd name="T12" fmla="*/ 2147483647 w 708"/>
                  <a:gd name="T13" fmla="*/ 2147483647 h 608"/>
                  <a:gd name="T14" fmla="*/ 2147483647 w 708"/>
                  <a:gd name="T15" fmla="*/ 2147483647 h 608"/>
                  <a:gd name="T16" fmla="*/ 2147483647 w 708"/>
                  <a:gd name="T17" fmla="*/ 2147483647 h 608"/>
                  <a:gd name="T18" fmla="*/ 2147483647 w 708"/>
                  <a:gd name="T19" fmla="*/ 2147483647 h 608"/>
                  <a:gd name="T20" fmla="*/ 2147483647 w 708"/>
                  <a:gd name="T21" fmla="*/ 2147483647 h 608"/>
                  <a:gd name="T22" fmla="*/ 2147483647 w 708"/>
                  <a:gd name="T23" fmla="*/ 2147483647 h 608"/>
                  <a:gd name="T24" fmla="*/ 2147483647 w 708"/>
                  <a:gd name="T25" fmla="*/ 2147483647 h 608"/>
                  <a:gd name="T26" fmla="*/ 2147483647 w 708"/>
                  <a:gd name="T27" fmla="*/ 2147483647 h 608"/>
                  <a:gd name="T28" fmla="*/ 2147483647 w 708"/>
                  <a:gd name="T29" fmla="*/ 2147483647 h 608"/>
                  <a:gd name="T30" fmla="*/ 2147483647 w 708"/>
                  <a:gd name="T31" fmla="*/ 2147483647 h 608"/>
                  <a:gd name="T32" fmla="*/ 2147483647 w 708"/>
                  <a:gd name="T33" fmla="*/ 2147483647 h 608"/>
                  <a:gd name="T34" fmla="*/ 2147483647 w 708"/>
                  <a:gd name="T35" fmla="*/ 2147483647 h 608"/>
                  <a:gd name="T36" fmla="*/ 2147483647 w 708"/>
                  <a:gd name="T37" fmla="*/ 2147483647 h 608"/>
                  <a:gd name="T38" fmla="*/ 2147483647 w 708"/>
                  <a:gd name="T39" fmla="*/ 2147483647 h 608"/>
                  <a:gd name="T40" fmla="*/ 2147483647 w 708"/>
                  <a:gd name="T41" fmla="*/ 2147483647 h 608"/>
                  <a:gd name="T42" fmla="*/ 2147483647 w 708"/>
                  <a:gd name="T43" fmla="*/ 2147483647 h 608"/>
                  <a:gd name="T44" fmla="*/ 2147483647 w 708"/>
                  <a:gd name="T45" fmla="*/ 2147483647 h 608"/>
                  <a:gd name="T46" fmla="*/ 2147483647 w 708"/>
                  <a:gd name="T47" fmla="*/ 2147483647 h 608"/>
                  <a:gd name="T48" fmla="*/ 2147483647 w 708"/>
                  <a:gd name="T49" fmla="*/ 2147483647 h 608"/>
                  <a:gd name="T50" fmla="*/ 2147483647 w 708"/>
                  <a:gd name="T51" fmla="*/ 2147483647 h 608"/>
                  <a:gd name="T52" fmla="*/ 2147483647 w 708"/>
                  <a:gd name="T53" fmla="*/ 2147483647 h 608"/>
                  <a:gd name="T54" fmla="*/ 2147483647 w 708"/>
                  <a:gd name="T55" fmla="*/ 2147483647 h 608"/>
                  <a:gd name="T56" fmla="*/ 2147483647 w 708"/>
                  <a:gd name="T57" fmla="*/ 2147483647 h 608"/>
                  <a:gd name="T58" fmla="*/ 2147483647 w 708"/>
                  <a:gd name="T59" fmla="*/ 2147483647 h 608"/>
                  <a:gd name="T60" fmla="*/ 2147483647 w 708"/>
                  <a:gd name="T61" fmla="*/ 2147483647 h 608"/>
                  <a:gd name="T62" fmla="*/ 2147483647 w 708"/>
                  <a:gd name="T63" fmla="*/ 2147483647 h 608"/>
                  <a:gd name="T64" fmla="*/ 2147483647 w 708"/>
                  <a:gd name="T65" fmla="*/ 2147483647 h 608"/>
                  <a:gd name="T66" fmla="*/ 2147483647 w 708"/>
                  <a:gd name="T67" fmla="*/ 2147483647 h 608"/>
                  <a:gd name="T68" fmla="*/ 2147483647 w 708"/>
                  <a:gd name="T69" fmla="*/ 2147483647 h 608"/>
                  <a:gd name="T70" fmla="*/ 2147483647 w 708"/>
                  <a:gd name="T71" fmla="*/ 2147483647 h 608"/>
                  <a:gd name="T72" fmla="*/ 2147483647 w 708"/>
                  <a:gd name="T73" fmla="*/ 2147483647 h 608"/>
                  <a:gd name="T74" fmla="*/ 2147483647 w 708"/>
                  <a:gd name="T75" fmla="*/ 2147483647 h 608"/>
                  <a:gd name="T76" fmla="*/ 2147483647 w 708"/>
                  <a:gd name="T77" fmla="*/ 2147483647 h 608"/>
                  <a:gd name="T78" fmla="*/ 2147483647 w 708"/>
                  <a:gd name="T79" fmla="*/ 2147483647 h 608"/>
                  <a:gd name="T80" fmla="*/ 2147483647 w 708"/>
                  <a:gd name="T81" fmla="*/ 2147483647 h 608"/>
                  <a:gd name="T82" fmla="*/ 2147483647 w 708"/>
                  <a:gd name="T83" fmla="*/ 2147483647 h 608"/>
                  <a:gd name="T84" fmla="*/ 2147483647 w 708"/>
                  <a:gd name="T85" fmla="*/ 2147483647 h 608"/>
                  <a:gd name="T86" fmla="*/ 2147483647 w 708"/>
                  <a:gd name="T87" fmla="*/ 2147483647 h 608"/>
                  <a:gd name="T88" fmla="*/ 2147483647 w 708"/>
                  <a:gd name="T89" fmla="*/ 2147483647 h 608"/>
                  <a:gd name="T90" fmla="*/ 2147483647 w 708"/>
                  <a:gd name="T91" fmla="*/ 2147483647 h 608"/>
                  <a:gd name="T92" fmla="*/ 2147483647 w 708"/>
                  <a:gd name="T93" fmla="*/ 2147483647 h 608"/>
                  <a:gd name="T94" fmla="*/ 2147483647 w 708"/>
                  <a:gd name="T95" fmla="*/ 2147483647 h 608"/>
                  <a:gd name="T96" fmla="*/ 2147483647 w 708"/>
                  <a:gd name="T97" fmla="*/ 2147483647 h 608"/>
                  <a:gd name="T98" fmla="*/ 2147483647 w 708"/>
                  <a:gd name="T99" fmla="*/ 2147483647 h 608"/>
                  <a:gd name="T100" fmla="*/ 2147483647 w 708"/>
                  <a:gd name="T101" fmla="*/ 2147483647 h 608"/>
                  <a:gd name="T102" fmla="*/ 2147483647 w 708"/>
                  <a:gd name="T103" fmla="*/ 2147483647 h 608"/>
                  <a:gd name="T104" fmla="*/ 2147483647 w 708"/>
                  <a:gd name="T105" fmla="*/ 2147483647 h 608"/>
                  <a:gd name="T106" fmla="*/ 2147483647 w 708"/>
                  <a:gd name="T107" fmla="*/ 2147483647 h 608"/>
                  <a:gd name="T108" fmla="*/ 2147483647 w 708"/>
                  <a:gd name="T109" fmla="*/ 2147483647 h 608"/>
                  <a:gd name="T110" fmla="*/ 2147483647 w 708"/>
                  <a:gd name="T111" fmla="*/ 2147483647 h 608"/>
                  <a:gd name="T112" fmla="*/ 2147483647 w 708"/>
                  <a:gd name="T113" fmla="*/ 2147483647 h 608"/>
                  <a:gd name="T114" fmla="*/ 2147483647 w 708"/>
                  <a:gd name="T115" fmla="*/ 2147483647 h 608"/>
                  <a:gd name="T116" fmla="*/ 2147483647 w 708"/>
                  <a:gd name="T117" fmla="*/ 2147483647 h 60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08"/>
                  <a:gd name="T178" fmla="*/ 0 h 608"/>
                  <a:gd name="T179" fmla="*/ 708 w 708"/>
                  <a:gd name="T180" fmla="*/ 608 h 60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08" h="608">
                    <a:moveTo>
                      <a:pt x="657" y="476"/>
                    </a:moveTo>
                    <a:cubicBezTo>
                      <a:pt x="642" y="464"/>
                      <a:pt x="630" y="464"/>
                      <a:pt x="615" y="464"/>
                    </a:cubicBezTo>
                    <a:cubicBezTo>
                      <a:pt x="612" y="467"/>
                      <a:pt x="609" y="467"/>
                      <a:pt x="606" y="467"/>
                    </a:cubicBezTo>
                    <a:cubicBezTo>
                      <a:pt x="594" y="485"/>
                      <a:pt x="600" y="503"/>
                      <a:pt x="609" y="524"/>
                    </a:cubicBezTo>
                    <a:cubicBezTo>
                      <a:pt x="609" y="533"/>
                      <a:pt x="612" y="542"/>
                      <a:pt x="609" y="554"/>
                    </a:cubicBezTo>
                    <a:cubicBezTo>
                      <a:pt x="600" y="554"/>
                      <a:pt x="591" y="554"/>
                      <a:pt x="583" y="554"/>
                    </a:cubicBezTo>
                    <a:cubicBezTo>
                      <a:pt x="577" y="557"/>
                      <a:pt x="580" y="557"/>
                      <a:pt x="577" y="566"/>
                    </a:cubicBezTo>
                    <a:cubicBezTo>
                      <a:pt x="580" y="569"/>
                      <a:pt x="583" y="572"/>
                      <a:pt x="588" y="575"/>
                    </a:cubicBezTo>
                    <a:cubicBezTo>
                      <a:pt x="588" y="578"/>
                      <a:pt x="588" y="578"/>
                      <a:pt x="588" y="581"/>
                    </a:cubicBezTo>
                    <a:cubicBezTo>
                      <a:pt x="585" y="587"/>
                      <a:pt x="583" y="593"/>
                      <a:pt x="583" y="596"/>
                    </a:cubicBezTo>
                    <a:cubicBezTo>
                      <a:pt x="571" y="596"/>
                      <a:pt x="568" y="602"/>
                      <a:pt x="559" y="605"/>
                    </a:cubicBezTo>
                    <a:cubicBezTo>
                      <a:pt x="550" y="605"/>
                      <a:pt x="538" y="605"/>
                      <a:pt x="529" y="608"/>
                    </a:cubicBezTo>
                    <a:cubicBezTo>
                      <a:pt x="529" y="605"/>
                      <a:pt x="529" y="605"/>
                      <a:pt x="526" y="605"/>
                    </a:cubicBezTo>
                    <a:cubicBezTo>
                      <a:pt x="523" y="599"/>
                      <a:pt x="517" y="596"/>
                      <a:pt x="514" y="596"/>
                    </a:cubicBezTo>
                    <a:cubicBezTo>
                      <a:pt x="514" y="593"/>
                      <a:pt x="514" y="590"/>
                      <a:pt x="511" y="587"/>
                    </a:cubicBezTo>
                    <a:cubicBezTo>
                      <a:pt x="508" y="578"/>
                      <a:pt x="505" y="572"/>
                      <a:pt x="502" y="563"/>
                    </a:cubicBezTo>
                    <a:cubicBezTo>
                      <a:pt x="496" y="560"/>
                      <a:pt x="493" y="557"/>
                      <a:pt x="487" y="554"/>
                    </a:cubicBezTo>
                    <a:cubicBezTo>
                      <a:pt x="481" y="545"/>
                      <a:pt x="472" y="542"/>
                      <a:pt x="466" y="539"/>
                    </a:cubicBezTo>
                    <a:cubicBezTo>
                      <a:pt x="463" y="536"/>
                      <a:pt x="460" y="536"/>
                      <a:pt x="457" y="533"/>
                    </a:cubicBezTo>
                    <a:cubicBezTo>
                      <a:pt x="445" y="506"/>
                      <a:pt x="439" y="509"/>
                      <a:pt x="418" y="521"/>
                    </a:cubicBezTo>
                    <a:cubicBezTo>
                      <a:pt x="412" y="530"/>
                      <a:pt x="412" y="527"/>
                      <a:pt x="412" y="539"/>
                    </a:cubicBezTo>
                    <a:cubicBezTo>
                      <a:pt x="415" y="545"/>
                      <a:pt x="418" y="548"/>
                      <a:pt x="418" y="557"/>
                    </a:cubicBezTo>
                    <a:cubicBezTo>
                      <a:pt x="412" y="560"/>
                      <a:pt x="412" y="563"/>
                      <a:pt x="403" y="566"/>
                    </a:cubicBezTo>
                    <a:cubicBezTo>
                      <a:pt x="403" y="566"/>
                      <a:pt x="400" y="566"/>
                      <a:pt x="397" y="566"/>
                    </a:cubicBezTo>
                    <a:cubicBezTo>
                      <a:pt x="379" y="557"/>
                      <a:pt x="364" y="545"/>
                      <a:pt x="358" y="536"/>
                    </a:cubicBezTo>
                    <a:cubicBezTo>
                      <a:pt x="346" y="530"/>
                      <a:pt x="346" y="509"/>
                      <a:pt x="346" y="506"/>
                    </a:cubicBezTo>
                    <a:cubicBezTo>
                      <a:pt x="352" y="506"/>
                      <a:pt x="361" y="506"/>
                      <a:pt x="367" y="506"/>
                    </a:cubicBezTo>
                    <a:cubicBezTo>
                      <a:pt x="373" y="509"/>
                      <a:pt x="379" y="515"/>
                      <a:pt x="385" y="518"/>
                    </a:cubicBezTo>
                    <a:cubicBezTo>
                      <a:pt x="391" y="518"/>
                      <a:pt x="400" y="521"/>
                      <a:pt x="409" y="512"/>
                    </a:cubicBezTo>
                    <a:cubicBezTo>
                      <a:pt x="409" y="509"/>
                      <a:pt x="409" y="506"/>
                      <a:pt x="409" y="503"/>
                    </a:cubicBezTo>
                    <a:cubicBezTo>
                      <a:pt x="400" y="497"/>
                      <a:pt x="394" y="488"/>
                      <a:pt x="391" y="485"/>
                    </a:cubicBezTo>
                    <a:cubicBezTo>
                      <a:pt x="403" y="479"/>
                      <a:pt x="421" y="458"/>
                      <a:pt x="424" y="446"/>
                    </a:cubicBezTo>
                    <a:cubicBezTo>
                      <a:pt x="430" y="443"/>
                      <a:pt x="436" y="440"/>
                      <a:pt x="439" y="437"/>
                    </a:cubicBezTo>
                    <a:cubicBezTo>
                      <a:pt x="442" y="437"/>
                      <a:pt x="445" y="431"/>
                      <a:pt x="448" y="428"/>
                    </a:cubicBezTo>
                    <a:cubicBezTo>
                      <a:pt x="448" y="422"/>
                      <a:pt x="448" y="416"/>
                      <a:pt x="448" y="410"/>
                    </a:cubicBezTo>
                    <a:cubicBezTo>
                      <a:pt x="436" y="398"/>
                      <a:pt x="442" y="380"/>
                      <a:pt x="439" y="380"/>
                    </a:cubicBezTo>
                    <a:cubicBezTo>
                      <a:pt x="436" y="371"/>
                      <a:pt x="430" y="362"/>
                      <a:pt x="427" y="356"/>
                    </a:cubicBezTo>
                    <a:cubicBezTo>
                      <a:pt x="427" y="350"/>
                      <a:pt x="427" y="344"/>
                      <a:pt x="424" y="338"/>
                    </a:cubicBezTo>
                    <a:cubicBezTo>
                      <a:pt x="421" y="329"/>
                      <a:pt x="415" y="314"/>
                      <a:pt x="412" y="311"/>
                    </a:cubicBezTo>
                    <a:cubicBezTo>
                      <a:pt x="403" y="311"/>
                      <a:pt x="397" y="311"/>
                      <a:pt x="388" y="311"/>
                    </a:cubicBezTo>
                    <a:cubicBezTo>
                      <a:pt x="373" y="308"/>
                      <a:pt x="358" y="293"/>
                      <a:pt x="349" y="290"/>
                    </a:cubicBezTo>
                    <a:cubicBezTo>
                      <a:pt x="343" y="281"/>
                      <a:pt x="334" y="269"/>
                      <a:pt x="325" y="260"/>
                    </a:cubicBezTo>
                    <a:cubicBezTo>
                      <a:pt x="319" y="260"/>
                      <a:pt x="316" y="263"/>
                      <a:pt x="310" y="263"/>
                    </a:cubicBezTo>
                    <a:cubicBezTo>
                      <a:pt x="307" y="263"/>
                      <a:pt x="304" y="263"/>
                      <a:pt x="298" y="263"/>
                    </a:cubicBezTo>
                    <a:cubicBezTo>
                      <a:pt x="293" y="257"/>
                      <a:pt x="284" y="251"/>
                      <a:pt x="278" y="245"/>
                    </a:cubicBezTo>
                    <a:cubicBezTo>
                      <a:pt x="269" y="242"/>
                      <a:pt x="263" y="239"/>
                      <a:pt x="257" y="236"/>
                    </a:cubicBezTo>
                    <a:cubicBezTo>
                      <a:pt x="242" y="233"/>
                      <a:pt x="233" y="230"/>
                      <a:pt x="224" y="230"/>
                    </a:cubicBezTo>
                    <a:cubicBezTo>
                      <a:pt x="209" y="215"/>
                      <a:pt x="203" y="221"/>
                      <a:pt x="188" y="218"/>
                    </a:cubicBezTo>
                    <a:cubicBezTo>
                      <a:pt x="185" y="221"/>
                      <a:pt x="182" y="224"/>
                      <a:pt x="179" y="224"/>
                    </a:cubicBezTo>
                    <a:cubicBezTo>
                      <a:pt x="179" y="233"/>
                      <a:pt x="185" y="239"/>
                      <a:pt x="182" y="251"/>
                    </a:cubicBezTo>
                    <a:cubicBezTo>
                      <a:pt x="167" y="266"/>
                      <a:pt x="140" y="239"/>
                      <a:pt x="134" y="233"/>
                    </a:cubicBezTo>
                    <a:cubicBezTo>
                      <a:pt x="128" y="227"/>
                      <a:pt x="122" y="221"/>
                      <a:pt x="113" y="218"/>
                    </a:cubicBezTo>
                    <a:cubicBezTo>
                      <a:pt x="101" y="209"/>
                      <a:pt x="89" y="203"/>
                      <a:pt x="77" y="200"/>
                    </a:cubicBezTo>
                    <a:cubicBezTo>
                      <a:pt x="56" y="200"/>
                      <a:pt x="35" y="200"/>
                      <a:pt x="17" y="194"/>
                    </a:cubicBezTo>
                    <a:cubicBezTo>
                      <a:pt x="14" y="194"/>
                      <a:pt x="14" y="194"/>
                      <a:pt x="14" y="194"/>
                    </a:cubicBezTo>
                    <a:cubicBezTo>
                      <a:pt x="14" y="185"/>
                      <a:pt x="8" y="170"/>
                      <a:pt x="8" y="170"/>
                    </a:cubicBezTo>
                    <a:cubicBezTo>
                      <a:pt x="6" y="158"/>
                      <a:pt x="0" y="149"/>
                      <a:pt x="8" y="146"/>
                    </a:cubicBezTo>
                    <a:cubicBezTo>
                      <a:pt x="11" y="140"/>
                      <a:pt x="14" y="134"/>
                      <a:pt x="17" y="131"/>
                    </a:cubicBezTo>
                    <a:cubicBezTo>
                      <a:pt x="29" y="131"/>
                      <a:pt x="47" y="131"/>
                      <a:pt x="59" y="120"/>
                    </a:cubicBezTo>
                    <a:cubicBezTo>
                      <a:pt x="59" y="114"/>
                      <a:pt x="62" y="111"/>
                      <a:pt x="62" y="108"/>
                    </a:cubicBezTo>
                    <a:cubicBezTo>
                      <a:pt x="68" y="102"/>
                      <a:pt x="71" y="99"/>
                      <a:pt x="74" y="96"/>
                    </a:cubicBezTo>
                    <a:cubicBezTo>
                      <a:pt x="83" y="69"/>
                      <a:pt x="92" y="72"/>
                      <a:pt x="122" y="69"/>
                    </a:cubicBezTo>
                    <a:cubicBezTo>
                      <a:pt x="125" y="69"/>
                      <a:pt x="152" y="69"/>
                      <a:pt x="161" y="63"/>
                    </a:cubicBezTo>
                    <a:cubicBezTo>
                      <a:pt x="161" y="54"/>
                      <a:pt x="158" y="45"/>
                      <a:pt x="158" y="39"/>
                    </a:cubicBezTo>
                    <a:cubicBezTo>
                      <a:pt x="158" y="24"/>
                      <a:pt x="158" y="0"/>
                      <a:pt x="176" y="9"/>
                    </a:cubicBezTo>
                    <a:cubicBezTo>
                      <a:pt x="191" y="12"/>
                      <a:pt x="206" y="15"/>
                      <a:pt x="221" y="15"/>
                    </a:cubicBezTo>
                    <a:cubicBezTo>
                      <a:pt x="218" y="21"/>
                      <a:pt x="218" y="30"/>
                      <a:pt x="218" y="36"/>
                    </a:cubicBezTo>
                    <a:cubicBezTo>
                      <a:pt x="224" y="45"/>
                      <a:pt x="227" y="48"/>
                      <a:pt x="233" y="60"/>
                    </a:cubicBezTo>
                    <a:cubicBezTo>
                      <a:pt x="233" y="66"/>
                      <a:pt x="233" y="69"/>
                      <a:pt x="233" y="72"/>
                    </a:cubicBezTo>
                    <a:cubicBezTo>
                      <a:pt x="230" y="81"/>
                      <a:pt x="224" y="87"/>
                      <a:pt x="227" y="99"/>
                    </a:cubicBezTo>
                    <a:cubicBezTo>
                      <a:pt x="233" y="105"/>
                      <a:pt x="242" y="111"/>
                      <a:pt x="248" y="120"/>
                    </a:cubicBezTo>
                    <a:cubicBezTo>
                      <a:pt x="248" y="120"/>
                      <a:pt x="251" y="123"/>
                      <a:pt x="251" y="125"/>
                    </a:cubicBezTo>
                    <a:cubicBezTo>
                      <a:pt x="251" y="131"/>
                      <a:pt x="251" y="137"/>
                      <a:pt x="251" y="146"/>
                    </a:cubicBezTo>
                    <a:cubicBezTo>
                      <a:pt x="254" y="146"/>
                      <a:pt x="260" y="146"/>
                      <a:pt x="266" y="146"/>
                    </a:cubicBezTo>
                    <a:cubicBezTo>
                      <a:pt x="281" y="134"/>
                      <a:pt x="304" y="131"/>
                      <a:pt x="328" y="131"/>
                    </a:cubicBezTo>
                    <a:cubicBezTo>
                      <a:pt x="328" y="134"/>
                      <a:pt x="331" y="137"/>
                      <a:pt x="331" y="140"/>
                    </a:cubicBezTo>
                    <a:cubicBezTo>
                      <a:pt x="328" y="146"/>
                      <a:pt x="325" y="152"/>
                      <a:pt x="325" y="155"/>
                    </a:cubicBezTo>
                    <a:cubicBezTo>
                      <a:pt x="313" y="170"/>
                      <a:pt x="301" y="167"/>
                      <a:pt x="304" y="188"/>
                    </a:cubicBezTo>
                    <a:cubicBezTo>
                      <a:pt x="307" y="188"/>
                      <a:pt x="313" y="191"/>
                      <a:pt x="319" y="194"/>
                    </a:cubicBezTo>
                    <a:cubicBezTo>
                      <a:pt x="325" y="203"/>
                      <a:pt x="328" y="206"/>
                      <a:pt x="343" y="215"/>
                    </a:cubicBezTo>
                    <a:cubicBezTo>
                      <a:pt x="346" y="221"/>
                      <a:pt x="349" y="236"/>
                      <a:pt x="358" y="239"/>
                    </a:cubicBezTo>
                    <a:cubicBezTo>
                      <a:pt x="364" y="245"/>
                      <a:pt x="370" y="251"/>
                      <a:pt x="376" y="257"/>
                    </a:cubicBezTo>
                    <a:cubicBezTo>
                      <a:pt x="379" y="260"/>
                      <a:pt x="397" y="269"/>
                      <a:pt x="403" y="257"/>
                    </a:cubicBezTo>
                    <a:cubicBezTo>
                      <a:pt x="403" y="236"/>
                      <a:pt x="400" y="233"/>
                      <a:pt x="418" y="230"/>
                    </a:cubicBezTo>
                    <a:cubicBezTo>
                      <a:pt x="427" y="230"/>
                      <a:pt x="433" y="227"/>
                      <a:pt x="442" y="236"/>
                    </a:cubicBezTo>
                    <a:cubicBezTo>
                      <a:pt x="445" y="236"/>
                      <a:pt x="448" y="236"/>
                      <a:pt x="451" y="236"/>
                    </a:cubicBezTo>
                    <a:cubicBezTo>
                      <a:pt x="460" y="233"/>
                      <a:pt x="469" y="224"/>
                      <a:pt x="478" y="221"/>
                    </a:cubicBezTo>
                    <a:cubicBezTo>
                      <a:pt x="481" y="218"/>
                      <a:pt x="487" y="218"/>
                      <a:pt x="496" y="215"/>
                    </a:cubicBezTo>
                    <a:cubicBezTo>
                      <a:pt x="499" y="221"/>
                      <a:pt x="502" y="224"/>
                      <a:pt x="502" y="227"/>
                    </a:cubicBezTo>
                    <a:cubicBezTo>
                      <a:pt x="502" y="236"/>
                      <a:pt x="487" y="248"/>
                      <a:pt x="478" y="254"/>
                    </a:cubicBezTo>
                    <a:cubicBezTo>
                      <a:pt x="469" y="266"/>
                      <a:pt x="466" y="275"/>
                      <a:pt x="466" y="293"/>
                    </a:cubicBezTo>
                    <a:cubicBezTo>
                      <a:pt x="472" y="302"/>
                      <a:pt x="475" y="308"/>
                      <a:pt x="478" y="317"/>
                    </a:cubicBezTo>
                    <a:cubicBezTo>
                      <a:pt x="484" y="323"/>
                      <a:pt x="493" y="335"/>
                      <a:pt x="508" y="335"/>
                    </a:cubicBezTo>
                    <a:cubicBezTo>
                      <a:pt x="508" y="332"/>
                      <a:pt x="508" y="332"/>
                      <a:pt x="508" y="332"/>
                    </a:cubicBezTo>
                    <a:cubicBezTo>
                      <a:pt x="511" y="332"/>
                      <a:pt x="514" y="332"/>
                      <a:pt x="514" y="332"/>
                    </a:cubicBezTo>
                    <a:cubicBezTo>
                      <a:pt x="523" y="335"/>
                      <a:pt x="544" y="356"/>
                      <a:pt x="553" y="368"/>
                    </a:cubicBezTo>
                    <a:cubicBezTo>
                      <a:pt x="553" y="380"/>
                      <a:pt x="556" y="395"/>
                      <a:pt x="559" y="410"/>
                    </a:cubicBezTo>
                    <a:cubicBezTo>
                      <a:pt x="559" y="416"/>
                      <a:pt x="559" y="422"/>
                      <a:pt x="562" y="425"/>
                    </a:cubicBezTo>
                    <a:cubicBezTo>
                      <a:pt x="571" y="437"/>
                      <a:pt x="571" y="434"/>
                      <a:pt x="588" y="449"/>
                    </a:cubicBezTo>
                    <a:cubicBezTo>
                      <a:pt x="588" y="449"/>
                      <a:pt x="600" y="443"/>
                      <a:pt x="609" y="440"/>
                    </a:cubicBezTo>
                    <a:cubicBezTo>
                      <a:pt x="609" y="434"/>
                      <a:pt x="612" y="431"/>
                      <a:pt x="624" y="428"/>
                    </a:cubicBezTo>
                    <a:cubicBezTo>
                      <a:pt x="636" y="416"/>
                      <a:pt x="630" y="404"/>
                      <a:pt x="621" y="395"/>
                    </a:cubicBezTo>
                    <a:cubicBezTo>
                      <a:pt x="606" y="392"/>
                      <a:pt x="606" y="389"/>
                      <a:pt x="609" y="377"/>
                    </a:cubicBezTo>
                    <a:cubicBezTo>
                      <a:pt x="612" y="371"/>
                      <a:pt x="615" y="368"/>
                      <a:pt x="618" y="362"/>
                    </a:cubicBezTo>
                    <a:cubicBezTo>
                      <a:pt x="618" y="359"/>
                      <a:pt x="618" y="353"/>
                      <a:pt x="618" y="347"/>
                    </a:cubicBezTo>
                    <a:cubicBezTo>
                      <a:pt x="621" y="344"/>
                      <a:pt x="627" y="347"/>
                      <a:pt x="630" y="344"/>
                    </a:cubicBezTo>
                    <a:cubicBezTo>
                      <a:pt x="636" y="341"/>
                      <a:pt x="639" y="338"/>
                      <a:pt x="642" y="335"/>
                    </a:cubicBezTo>
                    <a:cubicBezTo>
                      <a:pt x="642" y="338"/>
                      <a:pt x="645" y="344"/>
                      <a:pt x="639" y="350"/>
                    </a:cubicBezTo>
                    <a:cubicBezTo>
                      <a:pt x="639" y="353"/>
                      <a:pt x="639" y="356"/>
                      <a:pt x="639" y="362"/>
                    </a:cubicBezTo>
                    <a:cubicBezTo>
                      <a:pt x="645" y="368"/>
                      <a:pt x="660" y="371"/>
                      <a:pt x="672" y="374"/>
                    </a:cubicBezTo>
                    <a:cubicBezTo>
                      <a:pt x="681" y="380"/>
                      <a:pt x="690" y="386"/>
                      <a:pt x="699" y="392"/>
                    </a:cubicBezTo>
                    <a:cubicBezTo>
                      <a:pt x="702" y="392"/>
                      <a:pt x="705" y="392"/>
                      <a:pt x="708" y="392"/>
                    </a:cubicBezTo>
                    <a:cubicBezTo>
                      <a:pt x="705" y="395"/>
                      <a:pt x="702" y="401"/>
                      <a:pt x="699" y="407"/>
                    </a:cubicBezTo>
                    <a:cubicBezTo>
                      <a:pt x="702" y="416"/>
                      <a:pt x="702" y="425"/>
                      <a:pt x="702" y="437"/>
                    </a:cubicBezTo>
                    <a:cubicBezTo>
                      <a:pt x="702" y="440"/>
                      <a:pt x="699" y="446"/>
                      <a:pt x="699" y="452"/>
                    </a:cubicBezTo>
                    <a:cubicBezTo>
                      <a:pt x="696" y="452"/>
                      <a:pt x="693" y="452"/>
                      <a:pt x="690" y="449"/>
                    </a:cubicBezTo>
                    <a:cubicBezTo>
                      <a:pt x="678" y="446"/>
                      <a:pt x="669" y="446"/>
                      <a:pt x="663" y="455"/>
                    </a:cubicBezTo>
                    <a:cubicBezTo>
                      <a:pt x="663" y="461"/>
                      <a:pt x="663" y="467"/>
                      <a:pt x="663" y="476"/>
                    </a:cubicBezTo>
                    <a:cubicBezTo>
                      <a:pt x="660" y="476"/>
                      <a:pt x="660" y="476"/>
                      <a:pt x="657" y="476"/>
                    </a:cubicBezTo>
                    <a:close/>
                  </a:path>
                </a:pathLst>
              </a:custGeom>
              <a:solidFill>
                <a:srgbClr val="22AC38"/>
              </a:solidFill>
              <a:ln w="7">
                <a:noFill/>
                <a:miter lim="800000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2"/>
              <p:cNvSpPr/>
              <p:nvPr/>
            </p:nvSpPr>
            <p:spPr bwMode="auto">
              <a:xfrm>
                <a:off x="3997781" y="676010"/>
                <a:ext cx="2370686" cy="2032016"/>
              </a:xfrm>
              <a:custGeom>
                <a:avLst/>
                <a:gdLst>
                  <a:gd name="T0" fmla="*/ 2147483647 w 1088"/>
                  <a:gd name="T1" fmla="*/ 2147483647 h 932"/>
                  <a:gd name="T2" fmla="*/ 2147483647 w 1088"/>
                  <a:gd name="T3" fmla="*/ 2147483647 h 932"/>
                  <a:gd name="T4" fmla="*/ 2147483647 w 1088"/>
                  <a:gd name="T5" fmla="*/ 2147483647 h 932"/>
                  <a:gd name="T6" fmla="*/ 2147483647 w 1088"/>
                  <a:gd name="T7" fmla="*/ 2147483647 h 932"/>
                  <a:gd name="T8" fmla="*/ 2147483647 w 1088"/>
                  <a:gd name="T9" fmla="*/ 2147483647 h 932"/>
                  <a:gd name="T10" fmla="*/ 2147483647 w 1088"/>
                  <a:gd name="T11" fmla="*/ 2147483647 h 932"/>
                  <a:gd name="T12" fmla="*/ 0 w 1088"/>
                  <a:gd name="T13" fmla="*/ 2147483647 h 932"/>
                  <a:gd name="T14" fmla="*/ 2147483647 w 1088"/>
                  <a:gd name="T15" fmla="*/ 2147483647 h 932"/>
                  <a:gd name="T16" fmla="*/ 2147483647 w 1088"/>
                  <a:gd name="T17" fmla="*/ 2147483647 h 932"/>
                  <a:gd name="T18" fmla="*/ 2147483647 w 1088"/>
                  <a:gd name="T19" fmla="*/ 2147483647 h 932"/>
                  <a:gd name="T20" fmla="*/ 2147483647 w 1088"/>
                  <a:gd name="T21" fmla="*/ 2147483647 h 932"/>
                  <a:gd name="T22" fmla="*/ 2147483647 w 1088"/>
                  <a:gd name="T23" fmla="*/ 2147483647 h 932"/>
                  <a:gd name="T24" fmla="*/ 2147483647 w 1088"/>
                  <a:gd name="T25" fmla="*/ 2147483647 h 932"/>
                  <a:gd name="T26" fmla="*/ 2147483647 w 1088"/>
                  <a:gd name="T27" fmla="*/ 2147483647 h 932"/>
                  <a:gd name="T28" fmla="*/ 2147483647 w 1088"/>
                  <a:gd name="T29" fmla="*/ 2147483647 h 932"/>
                  <a:gd name="T30" fmla="*/ 2147483647 w 1088"/>
                  <a:gd name="T31" fmla="*/ 2147483647 h 932"/>
                  <a:gd name="T32" fmla="*/ 2147483647 w 1088"/>
                  <a:gd name="T33" fmla="*/ 2147483647 h 932"/>
                  <a:gd name="T34" fmla="*/ 2147483647 w 1088"/>
                  <a:gd name="T35" fmla="*/ 2147483647 h 932"/>
                  <a:gd name="T36" fmla="*/ 2147483647 w 1088"/>
                  <a:gd name="T37" fmla="*/ 2147483647 h 932"/>
                  <a:gd name="T38" fmla="*/ 2147483647 w 1088"/>
                  <a:gd name="T39" fmla="*/ 2147483647 h 932"/>
                  <a:gd name="T40" fmla="*/ 2147483647 w 1088"/>
                  <a:gd name="T41" fmla="*/ 2147483647 h 932"/>
                  <a:gd name="T42" fmla="*/ 2147483647 w 1088"/>
                  <a:gd name="T43" fmla="*/ 2147483647 h 932"/>
                  <a:gd name="T44" fmla="*/ 2147483647 w 1088"/>
                  <a:gd name="T45" fmla="*/ 2147483647 h 932"/>
                  <a:gd name="T46" fmla="*/ 2147483647 w 1088"/>
                  <a:gd name="T47" fmla="*/ 2147483647 h 932"/>
                  <a:gd name="T48" fmla="*/ 2147483647 w 1088"/>
                  <a:gd name="T49" fmla="*/ 2147483647 h 932"/>
                  <a:gd name="T50" fmla="*/ 2147483647 w 1088"/>
                  <a:gd name="T51" fmla="*/ 2147483647 h 932"/>
                  <a:gd name="T52" fmla="*/ 2147483647 w 1088"/>
                  <a:gd name="T53" fmla="*/ 2147483647 h 932"/>
                  <a:gd name="T54" fmla="*/ 2147483647 w 1088"/>
                  <a:gd name="T55" fmla="*/ 2147483647 h 932"/>
                  <a:gd name="T56" fmla="*/ 2147483647 w 1088"/>
                  <a:gd name="T57" fmla="*/ 2147483647 h 932"/>
                  <a:gd name="T58" fmla="*/ 2147483647 w 1088"/>
                  <a:gd name="T59" fmla="*/ 2147483647 h 932"/>
                  <a:gd name="T60" fmla="*/ 2147483647 w 1088"/>
                  <a:gd name="T61" fmla="*/ 2147483647 h 932"/>
                  <a:gd name="T62" fmla="*/ 2147483647 w 1088"/>
                  <a:gd name="T63" fmla="*/ 2147483647 h 932"/>
                  <a:gd name="T64" fmla="*/ 2147483647 w 1088"/>
                  <a:gd name="T65" fmla="*/ 2147483647 h 932"/>
                  <a:gd name="T66" fmla="*/ 2147483647 w 1088"/>
                  <a:gd name="T67" fmla="*/ 2147483647 h 932"/>
                  <a:gd name="T68" fmla="*/ 2147483647 w 1088"/>
                  <a:gd name="T69" fmla="*/ 2147483647 h 932"/>
                  <a:gd name="T70" fmla="*/ 2147483647 w 1088"/>
                  <a:gd name="T71" fmla="*/ 2147483647 h 932"/>
                  <a:gd name="T72" fmla="*/ 2147483647 w 1088"/>
                  <a:gd name="T73" fmla="*/ 2147483647 h 932"/>
                  <a:gd name="T74" fmla="*/ 2147483647 w 1088"/>
                  <a:gd name="T75" fmla="*/ 2147483647 h 932"/>
                  <a:gd name="T76" fmla="*/ 2147483647 w 1088"/>
                  <a:gd name="T77" fmla="*/ 2147483647 h 932"/>
                  <a:gd name="T78" fmla="*/ 2147483647 w 1088"/>
                  <a:gd name="T79" fmla="*/ 2147483647 h 932"/>
                  <a:gd name="T80" fmla="*/ 2147483647 w 1088"/>
                  <a:gd name="T81" fmla="*/ 2147483647 h 932"/>
                  <a:gd name="T82" fmla="*/ 2147483647 w 1088"/>
                  <a:gd name="T83" fmla="*/ 2147483647 h 932"/>
                  <a:gd name="T84" fmla="*/ 2147483647 w 1088"/>
                  <a:gd name="T85" fmla="*/ 2147483647 h 932"/>
                  <a:gd name="T86" fmla="*/ 2147483647 w 1088"/>
                  <a:gd name="T87" fmla="*/ 2147483647 h 932"/>
                  <a:gd name="T88" fmla="*/ 2147483647 w 1088"/>
                  <a:gd name="T89" fmla="*/ 2147483647 h 932"/>
                  <a:gd name="T90" fmla="*/ 2147483647 w 1088"/>
                  <a:gd name="T91" fmla="*/ 2147483647 h 932"/>
                  <a:gd name="T92" fmla="*/ 2147483647 w 1088"/>
                  <a:gd name="T93" fmla="*/ 2147483647 h 932"/>
                  <a:gd name="T94" fmla="*/ 2147483647 w 1088"/>
                  <a:gd name="T95" fmla="*/ 2147483647 h 932"/>
                  <a:gd name="T96" fmla="*/ 2147483647 w 1088"/>
                  <a:gd name="T97" fmla="*/ 2147483647 h 932"/>
                  <a:gd name="T98" fmla="*/ 2147483647 w 1088"/>
                  <a:gd name="T99" fmla="*/ 2147483647 h 93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88"/>
                  <a:gd name="T151" fmla="*/ 0 h 932"/>
                  <a:gd name="T152" fmla="*/ 1088 w 1088"/>
                  <a:gd name="T153" fmla="*/ 932 h 93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88" h="932">
                    <a:moveTo>
                      <a:pt x="278" y="932"/>
                    </a:moveTo>
                    <a:cubicBezTo>
                      <a:pt x="272" y="926"/>
                      <a:pt x="266" y="920"/>
                      <a:pt x="260" y="914"/>
                    </a:cubicBezTo>
                    <a:cubicBezTo>
                      <a:pt x="254" y="908"/>
                      <a:pt x="251" y="902"/>
                      <a:pt x="248" y="893"/>
                    </a:cubicBezTo>
                    <a:cubicBezTo>
                      <a:pt x="248" y="872"/>
                      <a:pt x="251" y="866"/>
                      <a:pt x="269" y="854"/>
                    </a:cubicBezTo>
                    <a:cubicBezTo>
                      <a:pt x="272" y="851"/>
                      <a:pt x="275" y="851"/>
                      <a:pt x="278" y="848"/>
                    </a:cubicBezTo>
                    <a:cubicBezTo>
                      <a:pt x="281" y="842"/>
                      <a:pt x="281" y="839"/>
                      <a:pt x="284" y="836"/>
                    </a:cubicBezTo>
                    <a:cubicBezTo>
                      <a:pt x="284" y="833"/>
                      <a:pt x="284" y="830"/>
                      <a:pt x="284" y="827"/>
                    </a:cubicBezTo>
                    <a:cubicBezTo>
                      <a:pt x="275" y="809"/>
                      <a:pt x="266" y="812"/>
                      <a:pt x="251" y="818"/>
                    </a:cubicBezTo>
                    <a:cubicBezTo>
                      <a:pt x="248" y="821"/>
                      <a:pt x="245" y="824"/>
                      <a:pt x="239" y="827"/>
                    </a:cubicBezTo>
                    <a:cubicBezTo>
                      <a:pt x="236" y="830"/>
                      <a:pt x="230" y="833"/>
                      <a:pt x="224" y="836"/>
                    </a:cubicBezTo>
                    <a:cubicBezTo>
                      <a:pt x="218" y="830"/>
                      <a:pt x="215" y="830"/>
                      <a:pt x="212" y="827"/>
                    </a:cubicBezTo>
                    <a:cubicBezTo>
                      <a:pt x="176" y="827"/>
                      <a:pt x="176" y="824"/>
                      <a:pt x="173" y="860"/>
                    </a:cubicBezTo>
                    <a:cubicBezTo>
                      <a:pt x="167" y="866"/>
                      <a:pt x="155" y="857"/>
                      <a:pt x="152" y="857"/>
                    </a:cubicBezTo>
                    <a:cubicBezTo>
                      <a:pt x="146" y="848"/>
                      <a:pt x="137" y="839"/>
                      <a:pt x="134" y="836"/>
                    </a:cubicBezTo>
                    <a:cubicBezTo>
                      <a:pt x="128" y="821"/>
                      <a:pt x="125" y="812"/>
                      <a:pt x="113" y="809"/>
                    </a:cubicBezTo>
                    <a:cubicBezTo>
                      <a:pt x="107" y="803"/>
                      <a:pt x="101" y="797"/>
                      <a:pt x="95" y="788"/>
                    </a:cubicBezTo>
                    <a:cubicBezTo>
                      <a:pt x="92" y="788"/>
                      <a:pt x="86" y="788"/>
                      <a:pt x="83" y="788"/>
                    </a:cubicBezTo>
                    <a:cubicBezTo>
                      <a:pt x="83" y="773"/>
                      <a:pt x="98" y="773"/>
                      <a:pt x="104" y="761"/>
                    </a:cubicBezTo>
                    <a:cubicBezTo>
                      <a:pt x="107" y="755"/>
                      <a:pt x="110" y="752"/>
                      <a:pt x="113" y="746"/>
                    </a:cubicBezTo>
                    <a:cubicBezTo>
                      <a:pt x="113" y="737"/>
                      <a:pt x="110" y="734"/>
                      <a:pt x="107" y="731"/>
                    </a:cubicBezTo>
                    <a:cubicBezTo>
                      <a:pt x="86" y="731"/>
                      <a:pt x="63" y="734"/>
                      <a:pt x="45" y="740"/>
                    </a:cubicBezTo>
                    <a:cubicBezTo>
                      <a:pt x="39" y="746"/>
                      <a:pt x="39" y="746"/>
                      <a:pt x="33" y="746"/>
                    </a:cubicBezTo>
                    <a:cubicBezTo>
                      <a:pt x="33" y="737"/>
                      <a:pt x="33" y="731"/>
                      <a:pt x="33" y="723"/>
                    </a:cubicBezTo>
                    <a:cubicBezTo>
                      <a:pt x="30" y="720"/>
                      <a:pt x="27" y="717"/>
                      <a:pt x="24" y="714"/>
                    </a:cubicBezTo>
                    <a:cubicBezTo>
                      <a:pt x="18" y="708"/>
                      <a:pt x="12" y="702"/>
                      <a:pt x="6" y="699"/>
                    </a:cubicBezTo>
                    <a:cubicBezTo>
                      <a:pt x="6" y="690"/>
                      <a:pt x="9" y="687"/>
                      <a:pt x="12" y="678"/>
                    </a:cubicBezTo>
                    <a:cubicBezTo>
                      <a:pt x="12" y="666"/>
                      <a:pt x="12" y="660"/>
                      <a:pt x="12" y="651"/>
                    </a:cubicBezTo>
                    <a:cubicBezTo>
                      <a:pt x="6" y="648"/>
                      <a:pt x="3" y="642"/>
                      <a:pt x="0" y="639"/>
                    </a:cubicBezTo>
                    <a:cubicBezTo>
                      <a:pt x="0" y="633"/>
                      <a:pt x="0" y="627"/>
                      <a:pt x="0" y="621"/>
                    </a:cubicBezTo>
                    <a:cubicBezTo>
                      <a:pt x="18" y="627"/>
                      <a:pt x="33" y="630"/>
                      <a:pt x="51" y="633"/>
                    </a:cubicBezTo>
                    <a:cubicBezTo>
                      <a:pt x="77" y="633"/>
                      <a:pt x="107" y="633"/>
                      <a:pt x="137" y="633"/>
                    </a:cubicBezTo>
                    <a:cubicBezTo>
                      <a:pt x="143" y="636"/>
                      <a:pt x="161" y="639"/>
                      <a:pt x="170" y="645"/>
                    </a:cubicBezTo>
                    <a:cubicBezTo>
                      <a:pt x="179" y="651"/>
                      <a:pt x="188" y="660"/>
                      <a:pt x="200" y="666"/>
                    </a:cubicBezTo>
                    <a:cubicBezTo>
                      <a:pt x="200" y="669"/>
                      <a:pt x="203" y="669"/>
                      <a:pt x="206" y="672"/>
                    </a:cubicBezTo>
                    <a:cubicBezTo>
                      <a:pt x="215" y="672"/>
                      <a:pt x="224" y="672"/>
                      <a:pt x="233" y="675"/>
                    </a:cubicBezTo>
                    <a:cubicBezTo>
                      <a:pt x="236" y="678"/>
                      <a:pt x="239" y="681"/>
                      <a:pt x="245" y="684"/>
                    </a:cubicBezTo>
                    <a:cubicBezTo>
                      <a:pt x="254" y="687"/>
                      <a:pt x="266" y="690"/>
                      <a:pt x="278" y="693"/>
                    </a:cubicBezTo>
                    <a:cubicBezTo>
                      <a:pt x="287" y="696"/>
                      <a:pt x="296" y="717"/>
                      <a:pt x="314" y="705"/>
                    </a:cubicBezTo>
                    <a:cubicBezTo>
                      <a:pt x="320" y="696"/>
                      <a:pt x="329" y="693"/>
                      <a:pt x="341" y="690"/>
                    </a:cubicBezTo>
                    <a:cubicBezTo>
                      <a:pt x="350" y="681"/>
                      <a:pt x="356" y="678"/>
                      <a:pt x="370" y="675"/>
                    </a:cubicBezTo>
                    <a:cubicBezTo>
                      <a:pt x="370" y="669"/>
                      <a:pt x="382" y="669"/>
                      <a:pt x="388" y="666"/>
                    </a:cubicBezTo>
                    <a:cubicBezTo>
                      <a:pt x="397" y="663"/>
                      <a:pt x="406" y="654"/>
                      <a:pt x="415" y="651"/>
                    </a:cubicBezTo>
                    <a:cubicBezTo>
                      <a:pt x="424" y="648"/>
                      <a:pt x="433" y="648"/>
                      <a:pt x="445" y="648"/>
                    </a:cubicBezTo>
                    <a:cubicBezTo>
                      <a:pt x="457" y="651"/>
                      <a:pt x="493" y="660"/>
                      <a:pt x="505" y="648"/>
                    </a:cubicBezTo>
                    <a:cubicBezTo>
                      <a:pt x="529" y="645"/>
                      <a:pt x="544" y="624"/>
                      <a:pt x="559" y="606"/>
                    </a:cubicBezTo>
                    <a:cubicBezTo>
                      <a:pt x="565" y="600"/>
                      <a:pt x="571" y="597"/>
                      <a:pt x="577" y="591"/>
                    </a:cubicBezTo>
                    <a:cubicBezTo>
                      <a:pt x="580" y="588"/>
                      <a:pt x="586" y="582"/>
                      <a:pt x="592" y="579"/>
                    </a:cubicBezTo>
                    <a:cubicBezTo>
                      <a:pt x="595" y="576"/>
                      <a:pt x="601" y="573"/>
                      <a:pt x="607" y="570"/>
                    </a:cubicBezTo>
                    <a:cubicBezTo>
                      <a:pt x="607" y="564"/>
                      <a:pt x="607" y="561"/>
                      <a:pt x="607" y="555"/>
                    </a:cubicBezTo>
                    <a:cubicBezTo>
                      <a:pt x="601" y="549"/>
                      <a:pt x="595" y="546"/>
                      <a:pt x="589" y="540"/>
                    </a:cubicBezTo>
                    <a:cubicBezTo>
                      <a:pt x="589" y="537"/>
                      <a:pt x="586" y="531"/>
                      <a:pt x="586" y="528"/>
                    </a:cubicBezTo>
                    <a:cubicBezTo>
                      <a:pt x="589" y="510"/>
                      <a:pt x="586" y="498"/>
                      <a:pt x="604" y="489"/>
                    </a:cubicBezTo>
                    <a:cubicBezTo>
                      <a:pt x="604" y="483"/>
                      <a:pt x="616" y="492"/>
                      <a:pt x="628" y="504"/>
                    </a:cubicBezTo>
                    <a:cubicBezTo>
                      <a:pt x="631" y="504"/>
                      <a:pt x="637" y="504"/>
                      <a:pt x="640" y="507"/>
                    </a:cubicBezTo>
                    <a:cubicBezTo>
                      <a:pt x="646" y="507"/>
                      <a:pt x="649" y="507"/>
                      <a:pt x="654" y="507"/>
                    </a:cubicBezTo>
                    <a:cubicBezTo>
                      <a:pt x="669" y="501"/>
                      <a:pt x="684" y="480"/>
                      <a:pt x="696" y="465"/>
                    </a:cubicBezTo>
                    <a:cubicBezTo>
                      <a:pt x="705" y="456"/>
                      <a:pt x="711" y="462"/>
                      <a:pt x="726" y="462"/>
                    </a:cubicBezTo>
                    <a:cubicBezTo>
                      <a:pt x="729" y="456"/>
                      <a:pt x="735" y="456"/>
                      <a:pt x="744" y="453"/>
                    </a:cubicBezTo>
                    <a:cubicBezTo>
                      <a:pt x="747" y="447"/>
                      <a:pt x="753" y="444"/>
                      <a:pt x="756" y="441"/>
                    </a:cubicBezTo>
                    <a:cubicBezTo>
                      <a:pt x="762" y="441"/>
                      <a:pt x="765" y="423"/>
                      <a:pt x="765" y="423"/>
                    </a:cubicBezTo>
                    <a:cubicBezTo>
                      <a:pt x="774" y="399"/>
                      <a:pt x="780" y="408"/>
                      <a:pt x="801" y="399"/>
                    </a:cubicBezTo>
                    <a:cubicBezTo>
                      <a:pt x="810" y="390"/>
                      <a:pt x="816" y="384"/>
                      <a:pt x="828" y="378"/>
                    </a:cubicBezTo>
                    <a:cubicBezTo>
                      <a:pt x="837" y="372"/>
                      <a:pt x="867" y="375"/>
                      <a:pt x="885" y="378"/>
                    </a:cubicBezTo>
                    <a:cubicBezTo>
                      <a:pt x="888" y="375"/>
                      <a:pt x="891" y="375"/>
                      <a:pt x="894" y="375"/>
                    </a:cubicBezTo>
                    <a:cubicBezTo>
                      <a:pt x="903" y="363"/>
                      <a:pt x="897" y="348"/>
                      <a:pt x="891" y="339"/>
                    </a:cubicBezTo>
                    <a:cubicBezTo>
                      <a:pt x="888" y="336"/>
                      <a:pt x="885" y="330"/>
                      <a:pt x="879" y="327"/>
                    </a:cubicBezTo>
                    <a:cubicBezTo>
                      <a:pt x="873" y="321"/>
                      <a:pt x="864" y="318"/>
                      <a:pt x="855" y="315"/>
                    </a:cubicBezTo>
                    <a:cubicBezTo>
                      <a:pt x="855" y="306"/>
                      <a:pt x="843" y="297"/>
                      <a:pt x="840" y="294"/>
                    </a:cubicBezTo>
                    <a:cubicBezTo>
                      <a:pt x="837" y="294"/>
                      <a:pt x="831" y="294"/>
                      <a:pt x="825" y="294"/>
                    </a:cubicBezTo>
                    <a:cubicBezTo>
                      <a:pt x="822" y="297"/>
                      <a:pt x="819" y="300"/>
                      <a:pt x="819" y="303"/>
                    </a:cubicBezTo>
                    <a:cubicBezTo>
                      <a:pt x="813" y="303"/>
                      <a:pt x="807" y="303"/>
                      <a:pt x="801" y="303"/>
                    </a:cubicBezTo>
                    <a:cubicBezTo>
                      <a:pt x="801" y="309"/>
                      <a:pt x="801" y="315"/>
                      <a:pt x="798" y="321"/>
                    </a:cubicBezTo>
                    <a:cubicBezTo>
                      <a:pt x="789" y="327"/>
                      <a:pt x="774" y="315"/>
                      <a:pt x="768" y="315"/>
                    </a:cubicBezTo>
                    <a:cubicBezTo>
                      <a:pt x="765" y="315"/>
                      <a:pt x="759" y="315"/>
                      <a:pt x="756" y="315"/>
                    </a:cubicBezTo>
                    <a:cubicBezTo>
                      <a:pt x="747" y="318"/>
                      <a:pt x="741" y="321"/>
                      <a:pt x="735" y="327"/>
                    </a:cubicBezTo>
                    <a:cubicBezTo>
                      <a:pt x="720" y="327"/>
                      <a:pt x="717" y="315"/>
                      <a:pt x="717" y="306"/>
                    </a:cubicBezTo>
                    <a:cubicBezTo>
                      <a:pt x="723" y="303"/>
                      <a:pt x="726" y="297"/>
                      <a:pt x="732" y="294"/>
                    </a:cubicBezTo>
                    <a:cubicBezTo>
                      <a:pt x="732" y="279"/>
                      <a:pt x="732" y="273"/>
                      <a:pt x="732" y="267"/>
                    </a:cubicBezTo>
                    <a:cubicBezTo>
                      <a:pt x="735" y="258"/>
                      <a:pt x="738" y="252"/>
                      <a:pt x="741" y="246"/>
                    </a:cubicBezTo>
                    <a:cubicBezTo>
                      <a:pt x="741" y="231"/>
                      <a:pt x="741" y="222"/>
                      <a:pt x="747" y="213"/>
                    </a:cubicBezTo>
                    <a:cubicBezTo>
                      <a:pt x="750" y="213"/>
                      <a:pt x="756" y="213"/>
                      <a:pt x="759" y="213"/>
                    </a:cubicBezTo>
                    <a:cubicBezTo>
                      <a:pt x="771" y="213"/>
                      <a:pt x="795" y="219"/>
                      <a:pt x="810" y="207"/>
                    </a:cubicBezTo>
                    <a:cubicBezTo>
                      <a:pt x="819" y="198"/>
                      <a:pt x="831" y="192"/>
                      <a:pt x="840" y="180"/>
                    </a:cubicBezTo>
                    <a:cubicBezTo>
                      <a:pt x="840" y="165"/>
                      <a:pt x="837" y="126"/>
                      <a:pt x="852" y="120"/>
                    </a:cubicBezTo>
                    <a:cubicBezTo>
                      <a:pt x="861" y="105"/>
                      <a:pt x="858" y="90"/>
                      <a:pt x="870" y="78"/>
                    </a:cubicBezTo>
                    <a:cubicBezTo>
                      <a:pt x="867" y="72"/>
                      <a:pt x="867" y="66"/>
                      <a:pt x="867" y="57"/>
                    </a:cubicBezTo>
                    <a:cubicBezTo>
                      <a:pt x="867" y="54"/>
                      <a:pt x="867" y="54"/>
                      <a:pt x="867" y="54"/>
                    </a:cubicBezTo>
                    <a:cubicBezTo>
                      <a:pt x="861" y="48"/>
                      <a:pt x="858" y="45"/>
                      <a:pt x="855" y="42"/>
                    </a:cubicBezTo>
                    <a:cubicBezTo>
                      <a:pt x="852" y="39"/>
                      <a:pt x="849" y="36"/>
                      <a:pt x="846" y="36"/>
                    </a:cubicBezTo>
                    <a:cubicBezTo>
                      <a:pt x="846" y="21"/>
                      <a:pt x="852" y="15"/>
                      <a:pt x="864" y="9"/>
                    </a:cubicBezTo>
                    <a:cubicBezTo>
                      <a:pt x="876" y="9"/>
                      <a:pt x="882" y="0"/>
                      <a:pt x="894" y="0"/>
                    </a:cubicBezTo>
                    <a:cubicBezTo>
                      <a:pt x="894" y="3"/>
                      <a:pt x="897" y="6"/>
                      <a:pt x="900" y="6"/>
                    </a:cubicBezTo>
                    <a:cubicBezTo>
                      <a:pt x="900" y="12"/>
                      <a:pt x="897" y="15"/>
                      <a:pt x="897" y="21"/>
                    </a:cubicBezTo>
                    <a:cubicBezTo>
                      <a:pt x="891" y="27"/>
                      <a:pt x="888" y="27"/>
                      <a:pt x="888" y="39"/>
                    </a:cubicBezTo>
                    <a:cubicBezTo>
                      <a:pt x="891" y="42"/>
                      <a:pt x="894" y="45"/>
                      <a:pt x="900" y="48"/>
                    </a:cubicBezTo>
                    <a:cubicBezTo>
                      <a:pt x="903" y="54"/>
                      <a:pt x="906" y="57"/>
                      <a:pt x="918" y="57"/>
                    </a:cubicBezTo>
                    <a:cubicBezTo>
                      <a:pt x="918" y="51"/>
                      <a:pt x="921" y="45"/>
                      <a:pt x="921" y="39"/>
                    </a:cubicBezTo>
                    <a:cubicBezTo>
                      <a:pt x="927" y="39"/>
                      <a:pt x="933" y="39"/>
                      <a:pt x="941" y="45"/>
                    </a:cubicBezTo>
                    <a:cubicBezTo>
                      <a:pt x="944" y="48"/>
                      <a:pt x="944" y="48"/>
                      <a:pt x="947" y="51"/>
                    </a:cubicBezTo>
                    <a:cubicBezTo>
                      <a:pt x="947" y="63"/>
                      <a:pt x="950" y="78"/>
                      <a:pt x="959" y="87"/>
                    </a:cubicBezTo>
                    <a:cubicBezTo>
                      <a:pt x="962" y="90"/>
                      <a:pt x="962" y="90"/>
                      <a:pt x="965" y="93"/>
                    </a:cubicBezTo>
                    <a:cubicBezTo>
                      <a:pt x="971" y="90"/>
                      <a:pt x="974" y="90"/>
                      <a:pt x="980" y="90"/>
                    </a:cubicBezTo>
                    <a:cubicBezTo>
                      <a:pt x="995" y="84"/>
                      <a:pt x="1010" y="87"/>
                      <a:pt x="1022" y="75"/>
                    </a:cubicBezTo>
                    <a:cubicBezTo>
                      <a:pt x="1031" y="54"/>
                      <a:pt x="1046" y="51"/>
                      <a:pt x="1058" y="72"/>
                    </a:cubicBezTo>
                    <a:cubicBezTo>
                      <a:pt x="1061" y="81"/>
                      <a:pt x="1064" y="90"/>
                      <a:pt x="1070" y="99"/>
                    </a:cubicBezTo>
                    <a:cubicBezTo>
                      <a:pt x="1070" y="108"/>
                      <a:pt x="1061" y="138"/>
                      <a:pt x="1055" y="147"/>
                    </a:cubicBezTo>
                    <a:cubicBezTo>
                      <a:pt x="1055" y="150"/>
                      <a:pt x="1055" y="156"/>
                      <a:pt x="1055" y="159"/>
                    </a:cubicBezTo>
                    <a:cubicBezTo>
                      <a:pt x="1058" y="168"/>
                      <a:pt x="1064" y="174"/>
                      <a:pt x="1067" y="183"/>
                    </a:cubicBezTo>
                    <a:cubicBezTo>
                      <a:pt x="1067" y="192"/>
                      <a:pt x="1052" y="213"/>
                      <a:pt x="1070" y="225"/>
                    </a:cubicBezTo>
                    <a:cubicBezTo>
                      <a:pt x="1073" y="231"/>
                      <a:pt x="1070" y="243"/>
                      <a:pt x="1070" y="255"/>
                    </a:cubicBezTo>
                    <a:cubicBezTo>
                      <a:pt x="1067" y="255"/>
                      <a:pt x="1064" y="255"/>
                      <a:pt x="1058" y="255"/>
                    </a:cubicBezTo>
                    <a:cubicBezTo>
                      <a:pt x="1052" y="249"/>
                      <a:pt x="1055" y="243"/>
                      <a:pt x="1055" y="237"/>
                    </a:cubicBezTo>
                    <a:cubicBezTo>
                      <a:pt x="1055" y="231"/>
                      <a:pt x="1055" y="231"/>
                      <a:pt x="1049" y="228"/>
                    </a:cubicBezTo>
                    <a:cubicBezTo>
                      <a:pt x="1028" y="228"/>
                      <a:pt x="1043" y="237"/>
                      <a:pt x="1034" y="249"/>
                    </a:cubicBezTo>
                    <a:cubicBezTo>
                      <a:pt x="1025" y="258"/>
                      <a:pt x="1019" y="267"/>
                      <a:pt x="1016" y="282"/>
                    </a:cubicBezTo>
                    <a:cubicBezTo>
                      <a:pt x="1013" y="288"/>
                      <a:pt x="1004" y="297"/>
                      <a:pt x="998" y="303"/>
                    </a:cubicBezTo>
                    <a:cubicBezTo>
                      <a:pt x="998" y="309"/>
                      <a:pt x="995" y="315"/>
                      <a:pt x="995" y="321"/>
                    </a:cubicBezTo>
                    <a:cubicBezTo>
                      <a:pt x="1001" y="324"/>
                      <a:pt x="1001" y="327"/>
                      <a:pt x="1007" y="336"/>
                    </a:cubicBezTo>
                    <a:cubicBezTo>
                      <a:pt x="1013" y="339"/>
                      <a:pt x="1016" y="342"/>
                      <a:pt x="1022" y="348"/>
                    </a:cubicBezTo>
                    <a:cubicBezTo>
                      <a:pt x="1028" y="345"/>
                      <a:pt x="1031" y="345"/>
                      <a:pt x="1037" y="345"/>
                    </a:cubicBezTo>
                    <a:cubicBezTo>
                      <a:pt x="1037" y="342"/>
                      <a:pt x="1040" y="336"/>
                      <a:pt x="1043" y="333"/>
                    </a:cubicBezTo>
                    <a:cubicBezTo>
                      <a:pt x="1043" y="336"/>
                      <a:pt x="1049" y="342"/>
                      <a:pt x="1049" y="351"/>
                    </a:cubicBezTo>
                    <a:cubicBezTo>
                      <a:pt x="1043" y="351"/>
                      <a:pt x="1037" y="354"/>
                      <a:pt x="1031" y="357"/>
                    </a:cubicBezTo>
                    <a:cubicBezTo>
                      <a:pt x="1031" y="360"/>
                      <a:pt x="1028" y="369"/>
                      <a:pt x="1037" y="375"/>
                    </a:cubicBezTo>
                    <a:cubicBezTo>
                      <a:pt x="1034" y="384"/>
                      <a:pt x="1025" y="393"/>
                      <a:pt x="1016" y="399"/>
                    </a:cubicBezTo>
                    <a:cubicBezTo>
                      <a:pt x="1013" y="399"/>
                      <a:pt x="1013" y="399"/>
                      <a:pt x="1010" y="399"/>
                    </a:cubicBezTo>
                    <a:cubicBezTo>
                      <a:pt x="1004" y="393"/>
                      <a:pt x="995" y="390"/>
                      <a:pt x="989" y="384"/>
                    </a:cubicBezTo>
                    <a:cubicBezTo>
                      <a:pt x="986" y="384"/>
                      <a:pt x="983" y="384"/>
                      <a:pt x="980" y="384"/>
                    </a:cubicBezTo>
                    <a:cubicBezTo>
                      <a:pt x="977" y="387"/>
                      <a:pt x="974" y="393"/>
                      <a:pt x="974" y="396"/>
                    </a:cubicBezTo>
                    <a:cubicBezTo>
                      <a:pt x="974" y="399"/>
                      <a:pt x="974" y="405"/>
                      <a:pt x="974" y="408"/>
                    </a:cubicBezTo>
                    <a:cubicBezTo>
                      <a:pt x="980" y="414"/>
                      <a:pt x="995" y="420"/>
                      <a:pt x="1004" y="435"/>
                    </a:cubicBezTo>
                    <a:cubicBezTo>
                      <a:pt x="1004" y="441"/>
                      <a:pt x="1004" y="447"/>
                      <a:pt x="1004" y="453"/>
                    </a:cubicBezTo>
                    <a:cubicBezTo>
                      <a:pt x="1010" y="462"/>
                      <a:pt x="1016" y="474"/>
                      <a:pt x="1019" y="486"/>
                    </a:cubicBezTo>
                    <a:cubicBezTo>
                      <a:pt x="1019" y="489"/>
                      <a:pt x="1022" y="492"/>
                      <a:pt x="1025" y="492"/>
                    </a:cubicBezTo>
                    <a:cubicBezTo>
                      <a:pt x="1025" y="492"/>
                      <a:pt x="1028" y="492"/>
                      <a:pt x="1031" y="492"/>
                    </a:cubicBezTo>
                    <a:cubicBezTo>
                      <a:pt x="1034" y="489"/>
                      <a:pt x="1037" y="483"/>
                      <a:pt x="1037" y="480"/>
                    </a:cubicBezTo>
                    <a:cubicBezTo>
                      <a:pt x="1043" y="474"/>
                      <a:pt x="1046" y="471"/>
                      <a:pt x="1052" y="468"/>
                    </a:cubicBezTo>
                    <a:cubicBezTo>
                      <a:pt x="1055" y="474"/>
                      <a:pt x="1061" y="483"/>
                      <a:pt x="1067" y="498"/>
                    </a:cubicBezTo>
                    <a:cubicBezTo>
                      <a:pt x="1070" y="507"/>
                      <a:pt x="1070" y="519"/>
                      <a:pt x="1085" y="525"/>
                    </a:cubicBezTo>
                    <a:cubicBezTo>
                      <a:pt x="1085" y="528"/>
                      <a:pt x="1088" y="528"/>
                      <a:pt x="1088" y="531"/>
                    </a:cubicBezTo>
                    <a:cubicBezTo>
                      <a:pt x="1085" y="537"/>
                      <a:pt x="1085" y="549"/>
                      <a:pt x="1085" y="558"/>
                    </a:cubicBezTo>
                    <a:cubicBezTo>
                      <a:pt x="1085" y="561"/>
                      <a:pt x="1082" y="564"/>
                      <a:pt x="1079" y="564"/>
                    </a:cubicBezTo>
                    <a:cubicBezTo>
                      <a:pt x="1070" y="564"/>
                      <a:pt x="1070" y="561"/>
                      <a:pt x="1067" y="558"/>
                    </a:cubicBezTo>
                    <a:cubicBezTo>
                      <a:pt x="1040" y="558"/>
                      <a:pt x="1037" y="561"/>
                      <a:pt x="1028" y="582"/>
                    </a:cubicBezTo>
                    <a:cubicBezTo>
                      <a:pt x="1025" y="582"/>
                      <a:pt x="1025" y="582"/>
                      <a:pt x="1022" y="585"/>
                    </a:cubicBezTo>
                    <a:cubicBezTo>
                      <a:pt x="1022" y="591"/>
                      <a:pt x="998" y="606"/>
                      <a:pt x="995" y="609"/>
                    </a:cubicBezTo>
                    <a:cubicBezTo>
                      <a:pt x="992" y="615"/>
                      <a:pt x="977" y="624"/>
                      <a:pt x="971" y="627"/>
                    </a:cubicBezTo>
                    <a:cubicBezTo>
                      <a:pt x="968" y="630"/>
                      <a:pt x="965" y="633"/>
                      <a:pt x="965" y="633"/>
                    </a:cubicBezTo>
                    <a:cubicBezTo>
                      <a:pt x="962" y="633"/>
                      <a:pt x="959" y="636"/>
                      <a:pt x="956" y="636"/>
                    </a:cubicBezTo>
                    <a:cubicBezTo>
                      <a:pt x="953" y="633"/>
                      <a:pt x="950" y="630"/>
                      <a:pt x="947" y="627"/>
                    </a:cubicBezTo>
                    <a:cubicBezTo>
                      <a:pt x="941" y="609"/>
                      <a:pt x="938" y="609"/>
                      <a:pt x="927" y="609"/>
                    </a:cubicBezTo>
                    <a:cubicBezTo>
                      <a:pt x="921" y="621"/>
                      <a:pt x="918" y="639"/>
                      <a:pt x="933" y="651"/>
                    </a:cubicBezTo>
                    <a:cubicBezTo>
                      <a:pt x="933" y="657"/>
                      <a:pt x="933" y="663"/>
                      <a:pt x="933" y="672"/>
                    </a:cubicBezTo>
                    <a:cubicBezTo>
                      <a:pt x="915" y="672"/>
                      <a:pt x="900" y="675"/>
                      <a:pt x="891" y="669"/>
                    </a:cubicBezTo>
                    <a:cubicBezTo>
                      <a:pt x="888" y="651"/>
                      <a:pt x="882" y="648"/>
                      <a:pt x="876" y="639"/>
                    </a:cubicBezTo>
                    <a:cubicBezTo>
                      <a:pt x="873" y="630"/>
                      <a:pt x="867" y="621"/>
                      <a:pt x="864" y="609"/>
                    </a:cubicBezTo>
                    <a:cubicBezTo>
                      <a:pt x="852" y="600"/>
                      <a:pt x="855" y="603"/>
                      <a:pt x="846" y="603"/>
                    </a:cubicBezTo>
                    <a:cubicBezTo>
                      <a:pt x="837" y="609"/>
                      <a:pt x="828" y="615"/>
                      <a:pt x="819" y="621"/>
                    </a:cubicBezTo>
                    <a:cubicBezTo>
                      <a:pt x="816" y="627"/>
                      <a:pt x="816" y="639"/>
                      <a:pt x="819" y="651"/>
                    </a:cubicBezTo>
                    <a:cubicBezTo>
                      <a:pt x="810" y="654"/>
                      <a:pt x="798" y="654"/>
                      <a:pt x="789" y="654"/>
                    </a:cubicBezTo>
                    <a:cubicBezTo>
                      <a:pt x="777" y="660"/>
                      <a:pt x="768" y="666"/>
                      <a:pt x="759" y="672"/>
                    </a:cubicBezTo>
                    <a:cubicBezTo>
                      <a:pt x="756" y="678"/>
                      <a:pt x="756" y="684"/>
                      <a:pt x="750" y="684"/>
                    </a:cubicBezTo>
                    <a:cubicBezTo>
                      <a:pt x="741" y="678"/>
                      <a:pt x="738" y="675"/>
                      <a:pt x="738" y="672"/>
                    </a:cubicBezTo>
                    <a:cubicBezTo>
                      <a:pt x="741" y="669"/>
                      <a:pt x="741" y="669"/>
                      <a:pt x="744" y="666"/>
                    </a:cubicBezTo>
                    <a:cubicBezTo>
                      <a:pt x="744" y="651"/>
                      <a:pt x="732" y="642"/>
                      <a:pt x="723" y="642"/>
                    </a:cubicBezTo>
                    <a:cubicBezTo>
                      <a:pt x="708" y="648"/>
                      <a:pt x="708" y="657"/>
                      <a:pt x="711" y="675"/>
                    </a:cubicBezTo>
                    <a:cubicBezTo>
                      <a:pt x="708" y="675"/>
                      <a:pt x="705" y="675"/>
                      <a:pt x="702" y="678"/>
                    </a:cubicBezTo>
                    <a:cubicBezTo>
                      <a:pt x="699" y="678"/>
                      <a:pt x="699" y="681"/>
                      <a:pt x="699" y="684"/>
                    </a:cubicBezTo>
                    <a:cubicBezTo>
                      <a:pt x="696" y="684"/>
                      <a:pt x="696" y="684"/>
                      <a:pt x="693" y="687"/>
                    </a:cubicBezTo>
                    <a:cubicBezTo>
                      <a:pt x="693" y="696"/>
                      <a:pt x="693" y="705"/>
                      <a:pt x="693" y="714"/>
                    </a:cubicBezTo>
                    <a:cubicBezTo>
                      <a:pt x="696" y="717"/>
                      <a:pt x="699" y="723"/>
                      <a:pt x="702" y="726"/>
                    </a:cubicBezTo>
                    <a:cubicBezTo>
                      <a:pt x="702" y="728"/>
                      <a:pt x="702" y="731"/>
                      <a:pt x="705" y="734"/>
                    </a:cubicBezTo>
                    <a:cubicBezTo>
                      <a:pt x="702" y="737"/>
                      <a:pt x="699" y="740"/>
                      <a:pt x="699" y="743"/>
                    </a:cubicBezTo>
                    <a:cubicBezTo>
                      <a:pt x="684" y="755"/>
                      <a:pt x="669" y="758"/>
                      <a:pt x="654" y="755"/>
                    </a:cubicBezTo>
                    <a:cubicBezTo>
                      <a:pt x="643" y="755"/>
                      <a:pt x="640" y="761"/>
                      <a:pt x="634" y="764"/>
                    </a:cubicBezTo>
                    <a:cubicBezTo>
                      <a:pt x="631" y="767"/>
                      <a:pt x="628" y="770"/>
                      <a:pt x="625" y="773"/>
                    </a:cubicBezTo>
                    <a:cubicBezTo>
                      <a:pt x="619" y="785"/>
                      <a:pt x="607" y="800"/>
                      <a:pt x="595" y="812"/>
                    </a:cubicBezTo>
                    <a:cubicBezTo>
                      <a:pt x="589" y="809"/>
                      <a:pt x="586" y="806"/>
                      <a:pt x="583" y="803"/>
                    </a:cubicBezTo>
                    <a:cubicBezTo>
                      <a:pt x="577" y="803"/>
                      <a:pt x="571" y="803"/>
                      <a:pt x="568" y="803"/>
                    </a:cubicBezTo>
                    <a:cubicBezTo>
                      <a:pt x="568" y="809"/>
                      <a:pt x="565" y="815"/>
                      <a:pt x="562" y="815"/>
                    </a:cubicBezTo>
                    <a:cubicBezTo>
                      <a:pt x="556" y="806"/>
                      <a:pt x="550" y="809"/>
                      <a:pt x="544" y="809"/>
                    </a:cubicBezTo>
                    <a:cubicBezTo>
                      <a:pt x="541" y="815"/>
                      <a:pt x="538" y="824"/>
                      <a:pt x="532" y="827"/>
                    </a:cubicBezTo>
                    <a:cubicBezTo>
                      <a:pt x="517" y="833"/>
                      <a:pt x="511" y="857"/>
                      <a:pt x="496" y="866"/>
                    </a:cubicBezTo>
                    <a:cubicBezTo>
                      <a:pt x="490" y="875"/>
                      <a:pt x="493" y="881"/>
                      <a:pt x="493" y="893"/>
                    </a:cubicBezTo>
                    <a:cubicBezTo>
                      <a:pt x="493" y="899"/>
                      <a:pt x="490" y="911"/>
                      <a:pt x="490" y="917"/>
                    </a:cubicBezTo>
                    <a:cubicBezTo>
                      <a:pt x="487" y="917"/>
                      <a:pt x="487" y="917"/>
                      <a:pt x="487" y="917"/>
                    </a:cubicBezTo>
                    <a:cubicBezTo>
                      <a:pt x="466" y="917"/>
                      <a:pt x="448" y="914"/>
                      <a:pt x="433" y="911"/>
                    </a:cubicBezTo>
                    <a:cubicBezTo>
                      <a:pt x="427" y="908"/>
                      <a:pt x="421" y="905"/>
                      <a:pt x="418" y="902"/>
                    </a:cubicBezTo>
                    <a:cubicBezTo>
                      <a:pt x="415" y="899"/>
                      <a:pt x="412" y="896"/>
                      <a:pt x="409" y="893"/>
                    </a:cubicBezTo>
                    <a:cubicBezTo>
                      <a:pt x="403" y="893"/>
                      <a:pt x="397" y="890"/>
                      <a:pt x="391" y="890"/>
                    </a:cubicBezTo>
                    <a:cubicBezTo>
                      <a:pt x="391" y="884"/>
                      <a:pt x="391" y="878"/>
                      <a:pt x="391" y="875"/>
                    </a:cubicBezTo>
                    <a:cubicBezTo>
                      <a:pt x="397" y="863"/>
                      <a:pt x="406" y="851"/>
                      <a:pt x="406" y="836"/>
                    </a:cubicBezTo>
                    <a:cubicBezTo>
                      <a:pt x="403" y="821"/>
                      <a:pt x="391" y="824"/>
                      <a:pt x="385" y="824"/>
                    </a:cubicBezTo>
                    <a:cubicBezTo>
                      <a:pt x="382" y="827"/>
                      <a:pt x="379" y="827"/>
                      <a:pt x="376" y="830"/>
                    </a:cubicBezTo>
                    <a:cubicBezTo>
                      <a:pt x="359" y="830"/>
                      <a:pt x="367" y="830"/>
                      <a:pt x="364" y="848"/>
                    </a:cubicBezTo>
                    <a:cubicBezTo>
                      <a:pt x="359" y="851"/>
                      <a:pt x="359" y="854"/>
                      <a:pt x="359" y="857"/>
                    </a:cubicBezTo>
                    <a:cubicBezTo>
                      <a:pt x="356" y="863"/>
                      <a:pt x="353" y="869"/>
                      <a:pt x="350" y="875"/>
                    </a:cubicBezTo>
                    <a:cubicBezTo>
                      <a:pt x="350" y="881"/>
                      <a:pt x="350" y="890"/>
                      <a:pt x="350" y="896"/>
                    </a:cubicBezTo>
                    <a:cubicBezTo>
                      <a:pt x="347" y="899"/>
                      <a:pt x="344" y="902"/>
                      <a:pt x="344" y="905"/>
                    </a:cubicBezTo>
                    <a:cubicBezTo>
                      <a:pt x="329" y="905"/>
                      <a:pt x="329" y="908"/>
                      <a:pt x="323" y="914"/>
                    </a:cubicBezTo>
                    <a:cubicBezTo>
                      <a:pt x="311" y="914"/>
                      <a:pt x="302" y="917"/>
                      <a:pt x="293" y="920"/>
                    </a:cubicBezTo>
                    <a:cubicBezTo>
                      <a:pt x="287" y="923"/>
                      <a:pt x="284" y="929"/>
                      <a:pt x="278" y="932"/>
                    </a:cubicBezTo>
                    <a:close/>
                  </a:path>
                </a:pathLst>
              </a:custGeom>
              <a:solidFill>
                <a:srgbClr val="22AC38"/>
              </a:solidFill>
              <a:ln w="7">
                <a:noFill/>
                <a:miter lim="800000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3"/>
              <p:cNvSpPr/>
              <p:nvPr/>
            </p:nvSpPr>
            <p:spPr bwMode="auto">
              <a:xfrm>
                <a:off x="5945460" y="616712"/>
                <a:ext cx="1212357" cy="1092439"/>
              </a:xfrm>
              <a:custGeom>
                <a:avLst/>
                <a:gdLst>
                  <a:gd name="T0" fmla="*/ 2147483647 w 556"/>
                  <a:gd name="T1" fmla="*/ 2147483647 h 501"/>
                  <a:gd name="T2" fmla="*/ 2147483647 w 556"/>
                  <a:gd name="T3" fmla="*/ 2147483647 h 501"/>
                  <a:gd name="T4" fmla="*/ 2147483647 w 556"/>
                  <a:gd name="T5" fmla="*/ 2147483647 h 501"/>
                  <a:gd name="T6" fmla="*/ 2147483647 w 556"/>
                  <a:gd name="T7" fmla="*/ 2147483647 h 501"/>
                  <a:gd name="T8" fmla="*/ 2147483647 w 556"/>
                  <a:gd name="T9" fmla="*/ 2147483647 h 501"/>
                  <a:gd name="T10" fmla="*/ 2147483647 w 556"/>
                  <a:gd name="T11" fmla="*/ 2147483647 h 501"/>
                  <a:gd name="T12" fmla="*/ 2147483647 w 556"/>
                  <a:gd name="T13" fmla="*/ 2147483647 h 501"/>
                  <a:gd name="T14" fmla="*/ 2147483647 w 556"/>
                  <a:gd name="T15" fmla="*/ 2147483647 h 501"/>
                  <a:gd name="T16" fmla="*/ 2147483647 w 556"/>
                  <a:gd name="T17" fmla="*/ 2147483647 h 501"/>
                  <a:gd name="T18" fmla="*/ 2147483647 w 556"/>
                  <a:gd name="T19" fmla="*/ 2147483647 h 501"/>
                  <a:gd name="T20" fmla="*/ 2147483647 w 556"/>
                  <a:gd name="T21" fmla="*/ 2147483647 h 501"/>
                  <a:gd name="T22" fmla="*/ 2147483647 w 556"/>
                  <a:gd name="T23" fmla="*/ 2147483647 h 501"/>
                  <a:gd name="T24" fmla="*/ 2147483647 w 556"/>
                  <a:gd name="T25" fmla="*/ 2147483647 h 501"/>
                  <a:gd name="T26" fmla="*/ 2147483647 w 556"/>
                  <a:gd name="T27" fmla="*/ 2147483647 h 501"/>
                  <a:gd name="T28" fmla="*/ 2147483647 w 556"/>
                  <a:gd name="T29" fmla="*/ 2147483647 h 501"/>
                  <a:gd name="T30" fmla="*/ 2147483647 w 556"/>
                  <a:gd name="T31" fmla="*/ 2147483647 h 501"/>
                  <a:gd name="T32" fmla="*/ 2147483647 w 556"/>
                  <a:gd name="T33" fmla="*/ 2147483647 h 501"/>
                  <a:gd name="T34" fmla="*/ 2147483647 w 556"/>
                  <a:gd name="T35" fmla="*/ 2147483647 h 501"/>
                  <a:gd name="T36" fmla="*/ 2147483647 w 556"/>
                  <a:gd name="T37" fmla="*/ 2147483647 h 501"/>
                  <a:gd name="T38" fmla="*/ 2147483647 w 556"/>
                  <a:gd name="T39" fmla="*/ 2147483647 h 501"/>
                  <a:gd name="T40" fmla="*/ 2147483647 w 556"/>
                  <a:gd name="T41" fmla="*/ 2147483647 h 501"/>
                  <a:gd name="T42" fmla="*/ 2147483647 w 556"/>
                  <a:gd name="T43" fmla="*/ 2147483647 h 501"/>
                  <a:gd name="T44" fmla="*/ 0 w 556"/>
                  <a:gd name="T45" fmla="*/ 2147483647 h 501"/>
                  <a:gd name="T46" fmla="*/ 2147483647 w 556"/>
                  <a:gd name="T47" fmla="*/ 2147483647 h 501"/>
                  <a:gd name="T48" fmla="*/ 2147483647 w 556"/>
                  <a:gd name="T49" fmla="*/ 2147483647 h 501"/>
                  <a:gd name="T50" fmla="*/ 2147483647 w 556"/>
                  <a:gd name="T51" fmla="*/ 2147483647 h 501"/>
                  <a:gd name="T52" fmla="*/ 2147483647 w 556"/>
                  <a:gd name="T53" fmla="*/ 2147483647 h 501"/>
                  <a:gd name="T54" fmla="*/ 2147483647 w 556"/>
                  <a:gd name="T55" fmla="*/ 2147483647 h 501"/>
                  <a:gd name="T56" fmla="*/ 2147483647 w 556"/>
                  <a:gd name="T57" fmla="*/ 2147483647 h 501"/>
                  <a:gd name="T58" fmla="*/ 2147483647 w 556"/>
                  <a:gd name="T59" fmla="*/ 2147483647 h 501"/>
                  <a:gd name="T60" fmla="*/ 2147483647 w 556"/>
                  <a:gd name="T61" fmla="*/ 2147483647 h 501"/>
                  <a:gd name="T62" fmla="*/ 2147483647 w 556"/>
                  <a:gd name="T63" fmla="*/ 2147483647 h 501"/>
                  <a:gd name="T64" fmla="*/ 2147483647 w 556"/>
                  <a:gd name="T65" fmla="*/ 2147483647 h 501"/>
                  <a:gd name="T66" fmla="*/ 2147483647 w 556"/>
                  <a:gd name="T67" fmla="*/ 2147483647 h 501"/>
                  <a:gd name="T68" fmla="*/ 2147483647 w 556"/>
                  <a:gd name="T69" fmla="*/ 2147483647 h 501"/>
                  <a:gd name="T70" fmla="*/ 2147483647 w 556"/>
                  <a:gd name="T71" fmla="*/ 2147483647 h 501"/>
                  <a:gd name="T72" fmla="*/ 2147483647 w 556"/>
                  <a:gd name="T73" fmla="*/ 2147483647 h 501"/>
                  <a:gd name="T74" fmla="*/ 2147483647 w 556"/>
                  <a:gd name="T75" fmla="*/ 2147483647 h 501"/>
                  <a:gd name="T76" fmla="*/ 2147483647 w 556"/>
                  <a:gd name="T77" fmla="*/ 2147483647 h 501"/>
                  <a:gd name="T78" fmla="*/ 2147483647 w 556"/>
                  <a:gd name="T79" fmla="*/ 2147483647 h 501"/>
                  <a:gd name="T80" fmla="*/ 2147483647 w 556"/>
                  <a:gd name="T81" fmla="*/ 2147483647 h 501"/>
                  <a:gd name="T82" fmla="*/ 2147483647 w 556"/>
                  <a:gd name="T83" fmla="*/ 2147483647 h 501"/>
                  <a:gd name="T84" fmla="*/ 2147483647 w 556"/>
                  <a:gd name="T85" fmla="*/ 2147483647 h 501"/>
                  <a:gd name="T86" fmla="*/ 2147483647 w 556"/>
                  <a:gd name="T87" fmla="*/ 2147483647 h 501"/>
                  <a:gd name="T88" fmla="*/ 2147483647 w 556"/>
                  <a:gd name="T89" fmla="*/ 2147483647 h 501"/>
                  <a:gd name="T90" fmla="*/ 2147483647 w 556"/>
                  <a:gd name="T91" fmla="*/ 2147483647 h 501"/>
                  <a:gd name="T92" fmla="*/ 2147483647 w 556"/>
                  <a:gd name="T93" fmla="*/ 2147483647 h 501"/>
                  <a:gd name="T94" fmla="*/ 2147483647 w 556"/>
                  <a:gd name="T95" fmla="*/ 2147483647 h 501"/>
                  <a:gd name="T96" fmla="*/ 2147483647 w 556"/>
                  <a:gd name="T97" fmla="*/ 2147483647 h 50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56"/>
                  <a:gd name="T148" fmla="*/ 0 h 501"/>
                  <a:gd name="T149" fmla="*/ 556 w 556"/>
                  <a:gd name="T150" fmla="*/ 501 h 50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56" h="501">
                    <a:moveTo>
                      <a:pt x="403" y="501"/>
                    </a:moveTo>
                    <a:cubicBezTo>
                      <a:pt x="397" y="495"/>
                      <a:pt x="391" y="489"/>
                      <a:pt x="382" y="480"/>
                    </a:cubicBezTo>
                    <a:cubicBezTo>
                      <a:pt x="376" y="465"/>
                      <a:pt x="370" y="456"/>
                      <a:pt x="355" y="459"/>
                    </a:cubicBezTo>
                    <a:cubicBezTo>
                      <a:pt x="352" y="465"/>
                      <a:pt x="349" y="471"/>
                      <a:pt x="346" y="480"/>
                    </a:cubicBezTo>
                    <a:cubicBezTo>
                      <a:pt x="337" y="480"/>
                      <a:pt x="329" y="459"/>
                      <a:pt x="329" y="456"/>
                    </a:cubicBezTo>
                    <a:cubicBezTo>
                      <a:pt x="326" y="456"/>
                      <a:pt x="323" y="453"/>
                      <a:pt x="323" y="450"/>
                    </a:cubicBezTo>
                    <a:cubicBezTo>
                      <a:pt x="320" y="450"/>
                      <a:pt x="317" y="450"/>
                      <a:pt x="311" y="447"/>
                    </a:cubicBezTo>
                    <a:cubicBezTo>
                      <a:pt x="302" y="432"/>
                      <a:pt x="296" y="432"/>
                      <a:pt x="284" y="432"/>
                    </a:cubicBezTo>
                    <a:cubicBezTo>
                      <a:pt x="284" y="432"/>
                      <a:pt x="284" y="435"/>
                      <a:pt x="281" y="435"/>
                    </a:cubicBezTo>
                    <a:cubicBezTo>
                      <a:pt x="260" y="447"/>
                      <a:pt x="266" y="426"/>
                      <a:pt x="266" y="414"/>
                    </a:cubicBezTo>
                    <a:cubicBezTo>
                      <a:pt x="260" y="408"/>
                      <a:pt x="257" y="408"/>
                      <a:pt x="251" y="408"/>
                    </a:cubicBezTo>
                    <a:cubicBezTo>
                      <a:pt x="248" y="411"/>
                      <a:pt x="245" y="417"/>
                      <a:pt x="242" y="420"/>
                    </a:cubicBezTo>
                    <a:cubicBezTo>
                      <a:pt x="239" y="420"/>
                      <a:pt x="239" y="420"/>
                      <a:pt x="236" y="423"/>
                    </a:cubicBezTo>
                    <a:cubicBezTo>
                      <a:pt x="230" y="432"/>
                      <a:pt x="209" y="435"/>
                      <a:pt x="200" y="438"/>
                    </a:cubicBezTo>
                    <a:cubicBezTo>
                      <a:pt x="182" y="429"/>
                      <a:pt x="176" y="423"/>
                      <a:pt x="173" y="408"/>
                    </a:cubicBezTo>
                    <a:cubicBezTo>
                      <a:pt x="161" y="393"/>
                      <a:pt x="164" y="399"/>
                      <a:pt x="152" y="396"/>
                    </a:cubicBezTo>
                    <a:cubicBezTo>
                      <a:pt x="149" y="396"/>
                      <a:pt x="149" y="396"/>
                      <a:pt x="149" y="399"/>
                    </a:cubicBezTo>
                    <a:cubicBezTo>
                      <a:pt x="143" y="396"/>
                      <a:pt x="143" y="390"/>
                      <a:pt x="143" y="387"/>
                    </a:cubicBezTo>
                    <a:cubicBezTo>
                      <a:pt x="146" y="384"/>
                      <a:pt x="152" y="387"/>
                      <a:pt x="161" y="381"/>
                    </a:cubicBezTo>
                    <a:cubicBezTo>
                      <a:pt x="161" y="372"/>
                      <a:pt x="158" y="366"/>
                      <a:pt x="158" y="363"/>
                    </a:cubicBezTo>
                    <a:cubicBezTo>
                      <a:pt x="155" y="360"/>
                      <a:pt x="155" y="357"/>
                      <a:pt x="152" y="357"/>
                    </a:cubicBezTo>
                    <a:cubicBezTo>
                      <a:pt x="140" y="357"/>
                      <a:pt x="143" y="357"/>
                      <a:pt x="137" y="369"/>
                    </a:cubicBezTo>
                    <a:cubicBezTo>
                      <a:pt x="128" y="369"/>
                      <a:pt x="122" y="360"/>
                      <a:pt x="116" y="357"/>
                    </a:cubicBezTo>
                    <a:cubicBezTo>
                      <a:pt x="113" y="351"/>
                      <a:pt x="113" y="351"/>
                      <a:pt x="110" y="345"/>
                    </a:cubicBezTo>
                    <a:cubicBezTo>
                      <a:pt x="107" y="342"/>
                      <a:pt x="107" y="336"/>
                      <a:pt x="107" y="333"/>
                    </a:cubicBezTo>
                    <a:cubicBezTo>
                      <a:pt x="119" y="327"/>
                      <a:pt x="122" y="318"/>
                      <a:pt x="128" y="309"/>
                    </a:cubicBezTo>
                    <a:cubicBezTo>
                      <a:pt x="131" y="291"/>
                      <a:pt x="143" y="285"/>
                      <a:pt x="149" y="270"/>
                    </a:cubicBezTo>
                    <a:cubicBezTo>
                      <a:pt x="149" y="267"/>
                      <a:pt x="149" y="264"/>
                      <a:pt x="149" y="261"/>
                    </a:cubicBezTo>
                    <a:cubicBezTo>
                      <a:pt x="155" y="261"/>
                      <a:pt x="155" y="264"/>
                      <a:pt x="155" y="267"/>
                    </a:cubicBezTo>
                    <a:cubicBezTo>
                      <a:pt x="155" y="273"/>
                      <a:pt x="152" y="282"/>
                      <a:pt x="164" y="288"/>
                    </a:cubicBezTo>
                    <a:cubicBezTo>
                      <a:pt x="167" y="288"/>
                      <a:pt x="176" y="291"/>
                      <a:pt x="182" y="285"/>
                    </a:cubicBezTo>
                    <a:cubicBezTo>
                      <a:pt x="182" y="273"/>
                      <a:pt x="182" y="255"/>
                      <a:pt x="182" y="249"/>
                    </a:cubicBezTo>
                    <a:cubicBezTo>
                      <a:pt x="167" y="234"/>
                      <a:pt x="173" y="228"/>
                      <a:pt x="179" y="216"/>
                    </a:cubicBezTo>
                    <a:cubicBezTo>
                      <a:pt x="179" y="204"/>
                      <a:pt x="173" y="189"/>
                      <a:pt x="167" y="189"/>
                    </a:cubicBezTo>
                    <a:cubicBezTo>
                      <a:pt x="167" y="186"/>
                      <a:pt x="167" y="180"/>
                      <a:pt x="167" y="177"/>
                    </a:cubicBezTo>
                    <a:cubicBezTo>
                      <a:pt x="170" y="171"/>
                      <a:pt x="170" y="168"/>
                      <a:pt x="173" y="162"/>
                    </a:cubicBezTo>
                    <a:cubicBezTo>
                      <a:pt x="173" y="153"/>
                      <a:pt x="176" y="147"/>
                      <a:pt x="179" y="138"/>
                    </a:cubicBezTo>
                    <a:cubicBezTo>
                      <a:pt x="179" y="117"/>
                      <a:pt x="170" y="87"/>
                      <a:pt x="155" y="81"/>
                    </a:cubicBezTo>
                    <a:cubicBezTo>
                      <a:pt x="143" y="81"/>
                      <a:pt x="137" y="81"/>
                      <a:pt x="128" y="87"/>
                    </a:cubicBezTo>
                    <a:cubicBezTo>
                      <a:pt x="122" y="102"/>
                      <a:pt x="122" y="105"/>
                      <a:pt x="107" y="108"/>
                    </a:cubicBezTo>
                    <a:cubicBezTo>
                      <a:pt x="92" y="108"/>
                      <a:pt x="83" y="111"/>
                      <a:pt x="74" y="114"/>
                    </a:cubicBezTo>
                    <a:cubicBezTo>
                      <a:pt x="62" y="108"/>
                      <a:pt x="65" y="99"/>
                      <a:pt x="62" y="93"/>
                    </a:cubicBezTo>
                    <a:cubicBezTo>
                      <a:pt x="59" y="78"/>
                      <a:pt x="56" y="72"/>
                      <a:pt x="50" y="66"/>
                    </a:cubicBezTo>
                    <a:cubicBezTo>
                      <a:pt x="24" y="54"/>
                      <a:pt x="21" y="57"/>
                      <a:pt x="21" y="81"/>
                    </a:cubicBezTo>
                    <a:cubicBezTo>
                      <a:pt x="12" y="75"/>
                      <a:pt x="6" y="69"/>
                      <a:pt x="0" y="63"/>
                    </a:cubicBezTo>
                    <a:cubicBezTo>
                      <a:pt x="0" y="63"/>
                      <a:pt x="0" y="63"/>
                      <a:pt x="0" y="60"/>
                    </a:cubicBezTo>
                    <a:cubicBezTo>
                      <a:pt x="3" y="57"/>
                      <a:pt x="6" y="54"/>
                      <a:pt x="9" y="51"/>
                    </a:cubicBezTo>
                    <a:cubicBezTo>
                      <a:pt x="9" y="45"/>
                      <a:pt x="9" y="36"/>
                      <a:pt x="12" y="33"/>
                    </a:cubicBezTo>
                    <a:cubicBezTo>
                      <a:pt x="9" y="30"/>
                      <a:pt x="6" y="27"/>
                      <a:pt x="3" y="24"/>
                    </a:cubicBezTo>
                    <a:cubicBezTo>
                      <a:pt x="15" y="18"/>
                      <a:pt x="24" y="12"/>
                      <a:pt x="36" y="9"/>
                    </a:cubicBezTo>
                    <a:cubicBezTo>
                      <a:pt x="47" y="3"/>
                      <a:pt x="53" y="0"/>
                      <a:pt x="71" y="3"/>
                    </a:cubicBezTo>
                    <a:cubicBezTo>
                      <a:pt x="77" y="9"/>
                      <a:pt x="86" y="12"/>
                      <a:pt x="101" y="12"/>
                    </a:cubicBezTo>
                    <a:cubicBezTo>
                      <a:pt x="116" y="9"/>
                      <a:pt x="122" y="9"/>
                      <a:pt x="140" y="15"/>
                    </a:cubicBezTo>
                    <a:cubicBezTo>
                      <a:pt x="152" y="30"/>
                      <a:pt x="167" y="51"/>
                      <a:pt x="185" y="72"/>
                    </a:cubicBezTo>
                    <a:cubicBezTo>
                      <a:pt x="188" y="78"/>
                      <a:pt x="191" y="87"/>
                      <a:pt x="194" y="96"/>
                    </a:cubicBezTo>
                    <a:cubicBezTo>
                      <a:pt x="203" y="102"/>
                      <a:pt x="209" y="108"/>
                      <a:pt x="215" y="114"/>
                    </a:cubicBezTo>
                    <a:cubicBezTo>
                      <a:pt x="224" y="123"/>
                      <a:pt x="227" y="126"/>
                      <a:pt x="227" y="141"/>
                    </a:cubicBezTo>
                    <a:cubicBezTo>
                      <a:pt x="230" y="144"/>
                      <a:pt x="236" y="150"/>
                      <a:pt x="245" y="156"/>
                    </a:cubicBezTo>
                    <a:cubicBezTo>
                      <a:pt x="245" y="156"/>
                      <a:pt x="245" y="159"/>
                      <a:pt x="248" y="159"/>
                    </a:cubicBezTo>
                    <a:cubicBezTo>
                      <a:pt x="248" y="165"/>
                      <a:pt x="248" y="168"/>
                      <a:pt x="251" y="180"/>
                    </a:cubicBezTo>
                    <a:cubicBezTo>
                      <a:pt x="254" y="183"/>
                      <a:pt x="272" y="183"/>
                      <a:pt x="284" y="180"/>
                    </a:cubicBezTo>
                    <a:cubicBezTo>
                      <a:pt x="290" y="180"/>
                      <a:pt x="293" y="177"/>
                      <a:pt x="305" y="186"/>
                    </a:cubicBezTo>
                    <a:cubicBezTo>
                      <a:pt x="308" y="186"/>
                      <a:pt x="314" y="186"/>
                      <a:pt x="317" y="186"/>
                    </a:cubicBezTo>
                    <a:cubicBezTo>
                      <a:pt x="320" y="183"/>
                      <a:pt x="320" y="183"/>
                      <a:pt x="329" y="183"/>
                    </a:cubicBezTo>
                    <a:cubicBezTo>
                      <a:pt x="337" y="189"/>
                      <a:pt x="343" y="195"/>
                      <a:pt x="349" y="201"/>
                    </a:cubicBezTo>
                    <a:cubicBezTo>
                      <a:pt x="355" y="201"/>
                      <a:pt x="367" y="198"/>
                      <a:pt x="373" y="207"/>
                    </a:cubicBezTo>
                    <a:cubicBezTo>
                      <a:pt x="376" y="213"/>
                      <a:pt x="379" y="219"/>
                      <a:pt x="382" y="225"/>
                    </a:cubicBezTo>
                    <a:cubicBezTo>
                      <a:pt x="385" y="237"/>
                      <a:pt x="397" y="270"/>
                      <a:pt x="421" y="255"/>
                    </a:cubicBezTo>
                    <a:cubicBezTo>
                      <a:pt x="430" y="255"/>
                      <a:pt x="442" y="249"/>
                      <a:pt x="454" y="246"/>
                    </a:cubicBezTo>
                    <a:cubicBezTo>
                      <a:pt x="457" y="243"/>
                      <a:pt x="457" y="243"/>
                      <a:pt x="460" y="240"/>
                    </a:cubicBezTo>
                    <a:cubicBezTo>
                      <a:pt x="472" y="222"/>
                      <a:pt x="478" y="216"/>
                      <a:pt x="493" y="204"/>
                    </a:cubicBezTo>
                    <a:cubicBezTo>
                      <a:pt x="496" y="201"/>
                      <a:pt x="502" y="195"/>
                      <a:pt x="505" y="192"/>
                    </a:cubicBezTo>
                    <a:cubicBezTo>
                      <a:pt x="514" y="183"/>
                      <a:pt x="520" y="177"/>
                      <a:pt x="529" y="171"/>
                    </a:cubicBezTo>
                    <a:cubicBezTo>
                      <a:pt x="541" y="171"/>
                      <a:pt x="544" y="171"/>
                      <a:pt x="538" y="186"/>
                    </a:cubicBezTo>
                    <a:cubicBezTo>
                      <a:pt x="538" y="195"/>
                      <a:pt x="538" y="201"/>
                      <a:pt x="538" y="210"/>
                    </a:cubicBezTo>
                    <a:cubicBezTo>
                      <a:pt x="544" y="213"/>
                      <a:pt x="553" y="219"/>
                      <a:pt x="556" y="231"/>
                    </a:cubicBezTo>
                    <a:cubicBezTo>
                      <a:pt x="553" y="237"/>
                      <a:pt x="553" y="243"/>
                      <a:pt x="553" y="252"/>
                    </a:cubicBezTo>
                    <a:cubicBezTo>
                      <a:pt x="550" y="255"/>
                      <a:pt x="550" y="261"/>
                      <a:pt x="547" y="264"/>
                    </a:cubicBezTo>
                    <a:cubicBezTo>
                      <a:pt x="541" y="270"/>
                      <a:pt x="544" y="282"/>
                      <a:pt x="547" y="294"/>
                    </a:cubicBezTo>
                    <a:cubicBezTo>
                      <a:pt x="544" y="306"/>
                      <a:pt x="544" y="315"/>
                      <a:pt x="544" y="327"/>
                    </a:cubicBezTo>
                    <a:cubicBezTo>
                      <a:pt x="544" y="333"/>
                      <a:pt x="541" y="342"/>
                      <a:pt x="541" y="348"/>
                    </a:cubicBezTo>
                    <a:cubicBezTo>
                      <a:pt x="541" y="354"/>
                      <a:pt x="541" y="363"/>
                      <a:pt x="541" y="369"/>
                    </a:cubicBezTo>
                    <a:cubicBezTo>
                      <a:pt x="538" y="372"/>
                      <a:pt x="535" y="375"/>
                      <a:pt x="532" y="378"/>
                    </a:cubicBezTo>
                    <a:cubicBezTo>
                      <a:pt x="526" y="378"/>
                      <a:pt x="523" y="378"/>
                      <a:pt x="520" y="378"/>
                    </a:cubicBezTo>
                    <a:cubicBezTo>
                      <a:pt x="505" y="375"/>
                      <a:pt x="502" y="375"/>
                      <a:pt x="493" y="375"/>
                    </a:cubicBezTo>
                    <a:cubicBezTo>
                      <a:pt x="487" y="378"/>
                      <a:pt x="487" y="384"/>
                      <a:pt x="484" y="387"/>
                    </a:cubicBezTo>
                    <a:cubicBezTo>
                      <a:pt x="469" y="393"/>
                      <a:pt x="466" y="396"/>
                      <a:pt x="469" y="411"/>
                    </a:cubicBezTo>
                    <a:cubicBezTo>
                      <a:pt x="472" y="417"/>
                      <a:pt x="475" y="420"/>
                      <a:pt x="478" y="426"/>
                    </a:cubicBezTo>
                    <a:cubicBezTo>
                      <a:pt x="478" y="438"/>
                      <a:pt x="487" y="453"/>
                      <a:pt x="496" y="471"/>
                    </a:cubicBezTo>
                    <a:cubicBezTo>
                      <a:pt x="496" y="477"/>
                      <a:pt x="499" y="483"/>
                      <a:pt x="499" y="492"/>
                    </a:cubicBezTo>
                    <a:cubicBezTo>
                      <a:pt x="481" y="492"/>
                      <a:pt x="472" y="477"/>
                      <a:pt x="466" y="474"/>
                    </a:cubicBezTo>
                    <a:cubicBezTo>
                      <a:pt x="466" y="462"/>
                      <a:pt x="454" y="459"/>
                      <a:pt x="451" y="462"/>
                    </a:cubicBezTo>
                    <a:cubicBezTo>
                      <a:pt x="451" y="465"/>
                      <a:pt x="451" y="465"/>
                      <a:pt x="451" y="468"/>
                    </a:cubicBezTo>
                    <a:cubicBezTo>
                      <a:pt x="439" y="468"/>
                      <a:pt x="430" y="474"/>
                      <a:pt x="421" y="480"/>
                    </a:cubicBezTo>
                    <a:cubicBezTo>
                      <a:pt x="421" y="483"/>
                      <a:pt x="421" y="486"/>
                      <a:pt x="421" y="489"/>
                    </a:cubicBezTo>
                    <a:cubicBezTo>
                      <a:pt x="421" y="489"/>
                      <a:pt x="421" y="489"/>
                      <a:pt x="424" y="489"/>
                    </a:cubicBezTo>
                    <a:cubicBezTo>
                      <a:pt x="418" y="492"/>
                      <a:pt x="415" y="495"/>
                      <a:pt x="412" y="498"/>
                    </a:cubicBezTo>
                    <a:cubicBezTo>
                      <a:pt x="409" y="498"/>
                      <a:pt x="406" y="501"/>
                      <a:pt x="403" y="501"/>
                    </a:cubicBezTo>
                    <a:close/>
                  </a:path>
                </a:pathLst>
              </a:custGeom>
              <a:solidFill>
                <a:srgbClr val="B2B2B2"/>
              </a:solidFill>
              <a:ln w="7">
                <a:noFill/>
                <a:miter lim="800000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Freeform 14"/>
              <p:cNvSpPr/>
              <p:nvPr/>
            </p:nvSpPr>
            <p:spPr bwMode="auto">
              <a:xfrm>
                <a:off x="6120726" y="1479855"/>
                <a:ext cx="926399" cy="595636"/>
              </a:xfrm>
              <a:custGeom>
                <a:avLst/>
                <a:gdLst>
                  <a:gd name="T0" fmla="*/ 2147483647 w 425"/>
                  <a:gd name="T1" fmla="*/ 2147483647 h 273"/>
                  <a:gd name="T2" fmla="*/ 2147483647 w 425"/>
                  <a:gd name="T3" fmla="*/ 2147483647 h 273"/>
                  <a:gd name="T4" fmla="*/ 2147483647 w 425"/>
                  <a:gd name="T5" fmla="*/ 2147483647 h 273"/>
                  <a:gd name="T6" fmla="*/ 2147483647 w 425"/>
                  <a:gd name="T7" fmla="*/ 2147483647 h 273"/>
                  <a:gd name="T8" fmla="*/ 2147483647 w 425"/>
                  <a:gd name="T9" fmla="*/ 2147483647 h 273"/>
                  <a:gd name="T10" fmla="*/ 2147483647 w 425"/>
                  <a:gd name="T11" fmla="*/ 2147483647 h 273"/>
                  <a:gd name="T12" fmla="*/ 2147483647 w 425"/>
                  <a:gd name="T13" fmla="*/ 2147483647 h 273"/>
                  <a:gd name="T14" fmla="*/ 2147483647 w 425"/>
                  <a:gd name="T15" fmla="*/ 2147483647 h 273"/>
                  <a:gd name="T16" fmla="*/ 2147483647 w 425"/>
                  <a:gd name="T17" fmla="*/ 2147483647 h 273"/>
                  <a:gd name="T18" fmla="*/ 2147483647 w 425"/>
                  <a:gd name="T19" fmla="*/ 2147483647 h 273"/>
                  <a:gd name="T20" fmla="*/ 2147483647 w 425"/>
                  <a:gd name="T21" fmla="*/ 2147483647 h 273"/>
                  <a:gd name="T22" fmla="*/ 2147483647 w 425"/>
                  <a:gd name="T23" fmla="*/ 2147483647 h 273"/>
                  <a:gd name="T24" fmla="*/ 2147483647 w 425"/>
                  <a:gd name="T25" fmla="*/ 2147483647 h 273"/>
                  <a:gd name="T26" fmla="*/ 2147483647 w 425"/>
                  <a:gd name="T27" fmla="*/ 2147483647 h 273"/>
                  <a:gd name="T28" fmla="*/ 2147483647 w 425"/>
                  <a:gd name="T29" fmla="*/ 2147483647 h 273"/>
                  <a:gd name="T30" fmla="*/ 2147483647 w 425"/>
                  <a:gd name="T31" fmla="*/ 2147483647 h 273"/>
                  <a:gd name="T32" fmla="*/ 2147483647 w 425"/>
                  <a:gd name="T33" fmla="*/ 2147483647 h 273"/>
                  <a:gd name="T34" fmla="*/ 2147483647 w 425"/>
                  <a:gd name="T35" fmla="*/ 2147483647 h 273"/>
                  <a:gd name="T36" fmla="*/ 2147483647 w 425"/>
                  <a:gd name="T37" fmla="*/ 2147483647 h 273"/>
                  <a:gd name="T38" fmla="*/ 2147483647 w 425"/>
                  <a:gd name="T39" fmla="*/ 2147483647 h 273"/>
                  <a:gd name="T40" fmla="*/ 2147483647 w 425"/>
                  <a:gd name="T41" fmla="*/ 2147483647 h 273"/>
                  <a:gd name="T42" fmla="*/ 2147483647 w 425"/>
                  <a:gd name="T43" fmla="*/ 2147483647 h 273"/>
                  <a:gd name="T44" fmla="*/ 2147483647 w 425"/>
                  <a:gd name="T45" fmla="*/ 2147483647 h 273"/>
                  <a:gd name="T46" fmla="*/ 2147483647 w 425"/>
                  <a:gd name="T47" fmla="*/ 2147483647 h 273"/>
                  <a:gd name="T48" fmla="*/ 2147483647 w 425"/>
                  <a:gd name="T49" fmla="*/ 2147483647 h 273"/>
                  <a:gd name="T50" fmla="*/ 2147483647 w 425"/>
                  <a:gd name="T51" fmla="*/ 2147483647 h 273"/>
                  <a:gd name="T52" fmla="*/ 2147483647 w 425"/>
                  <a:gd name="T53" fmla="*/ 2147483647 h 273"/>
                  <a:gd name="T54" fmla="*/ 2147483647 w 425"/>
                  <a:gd name="T55" fmla="*/ 2147483647 h 273"/>
                  <a:gd name="T56" fmla="*/ 2147483647 w 425"/>
                  <a:gd name="T57" fmla="*/ 2147483647 h 273"/>
                  <a:gd name="T58" fmla="*/ 2147483647 w 425"/>
                  <a:gd name="T59" fmla="*/ 2147483647 h 273"/>
                  <a:gd name="T60" fmla="*/ 2147483647 w 425"/>
                  <a:gd name="T61" fmla="*/ 2147483647 h 273"/>
                  <a:gd name="T62" fmla="*/ 2147483647 w 425"/>
                  <a:gd name="T63" fmla="*/ 2147483647 h 273"/>
                  <a:gd name="T64" fmla="*/ 2147483647 w 425"/>
                  <a:gd name="T65" fmla="*/ 2147483647 h 273"/>
                  <a:gd name="T66" fmla="*/ 2147483647 w 425"/>
                  <a:gd name="T67" fmla="*/ 2147483647 h 273"/>
                  <a:gd name="T68" fmla="*/ 2147483647 w 425"/>
                  <a:gd name="T69" fmla="*/ 2147483647 h 27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25"/>
                  <a:gd name="T106" fmla="*/ 0 h 273"/>
                  <a:gd name="T107" fmla="*/ 425 w 425"/>
                  <a:gd name="T108" fmla="*/ 273 h 27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25" h="273">
                    <a:moveTo>
                      <a:pt x="237" y="273"/>
                    </a:moveTo>
                    <a:cubicBezTo>
                      <a:pt x="231" y="264"/>
                      <a:pt x="216" y="255"/>
                      <a:pt x="210" y="252"/>
                    </a:cubicBezTo>
                    <a:cubicBezTo>
                      <a:pt x="210" y="249"/>
                      <a:pt x="207" y="249"/>
                      <a:pt x="207" y="246"/>
                    </a:cubicBezTo>
                    <a:cubicBezTo>
                      <a:pt x="207" y="234"/>
                      <a:pt x="210" y="228"/>
                      <a:pt x="204" y="219"/>
                    </a:cubicBezTo>
                    <a:cubicBezTo>
                      <a:pt x="195" y="210"/>
                      <a:pt x="195" y="210"/>
                      <a:pt x="192" y="204"/>
                    </a:cubicBezTo>
                    <a:cubicBezTo>
                      <a:pt x="189" y="198"/>
                      <a:pt x="183" y="195"/>
                      <a:pt x="180" y="189"/>
                    </a:cubicBezTo>
                    <a:cubicBezTo>
                      <a:pt x="177" y="189"/>
                      <a:pt x="177" y="189"/>
                      <a:pt x="177" y="189"/>
                    </a:cubicBezTo>
                    <a:cubicBezTo>
                      <a:pt x="177" y="183"/>
                      <a:pt x="177" y="174"/>
                      <a:pt x="177" y="168"/>
                    </a:cubicBezTo>
                    <a:cubicBezTo>
                      <a:pt x="171" y="162"/>
                      <a:pt x="168" y="162"/>
                      <a:pt x="165" y="162"/>
                    </a:cubicBezTo>
                    <a:cubicBezTo>
                      <a:pt x="159" y="168"/>
                      <a:pt x="159" y="171"/>
                      <a:pt x="156" y="180"/>
                    </a:cubicBezTo>
                    <a:cubicBezTo>
                      <a:pt x="156" y="177"/>
                      <a:pt x="153" y="177"/>
                      <a:pt x="153" y="177"/>
                    </a:cubicBezTo>
                    <a:cubicBezTo>
                      <a:pt x="144" y="171"/>
                      <a:pt x="135" y="159"/>
                      <a:pt x="129" y="156"/>
                    </a:cubicBezTo>
                    <a:cubicBezTo>
                      <a:pt x="102" y="153"/>
                      <a:pt x="102" y="144"/>
                      <a:pt x="99" y="126"/>
                    </a:cubicBezTo>
                    <a:cubicBezTo>
                      <a:pt x="93" y="114"/>
                      <a:pt x="87" y="105"/>
                      <a:pt x="84" y="99"/>
                    </a:cubicBezTo>
                    <a:cubicBezTo>
                      <a:pt x="84" y="96"/>
                      <a:pt x="81" y="96"/>
                      <a:pt x="81" y="93"/>
                    </a:cubicBezTo>
                    <a:cubicBezTo>
                      <a:pt x="78" y="93"/>
                      <a:pt x="78" y="93"/>
                      <a:pt x="78" y="93"/>
                    </a:cubicBezTo>
                    <a:cubicBezTo>
                      <a:pt x="72" y="96"/>
                      <a:pt x="66" y="102"/>
                      <a:pt x="63" y="105"/>
                    </a:cubicBezTo>
                    <a:cubicBezTo>
                      <a:pt x="60" y="108"/>
                      <a:pt x="57" y="114"/>
                      <a:pt x="54" y="120"/>
                    </a:cubicBezTo>
                    <a:cubicBezTo>
                      <a:pt x="42" y="111"/>
                      <a:pt x="45" y="99"/>
                      <a:pt x="42" y="93"/>
                    </a:cubicBezTo>
                    <a:cubicBezTo>
                      <a:pt x="39" y="90"/>
                      <a:pt x="36" y="84"/>
                      <a:pt x="36" y="81"/>
                    </a:cubicBezTo>
                    <a:cubicBezTo>
                      <a:pt x="36" y="75"/>
                      <a:pt x="36" y="69"/>
                      <a:pt x="36" y="63"/>
                    </a:cubicBezTo>
                    <a:cubicBezTo>
                      <a:pt x="27" y="51"/>
                      <a:pt x="18" y="45"/>
                      <a:pt x="12" y="39"/>
                    </a:cubicBezTo>
                    <a:cubicBezTo>
                      <a:pt x="0" y="39"/>
                      <a:pt x="9" y="24"/>
                      <a:pt x="9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21" y="27"/>
                      <a:pt x="30" y="36"/>
                      <a:pt x="45" y="36"/>
                    </a:cubicBezTo>
                    <a:cubicBezTo>
                      <a:pt x="51" y="30"/>
                      <a:pt x="57" y="21"/>
                      <a:pt x="63" y="18"/>
                    </a:cubicBezTo>
                    <a:cubicBezTo>
                      <a:pt x="72" y="6"/>
                      <a:pt x="78" y="0"/>
                      <a:pt x="87" y="15"/>
                    </a:cubicBezTo>
                    <a:cubicBezTo>
                      <a:pt x="90" y="30"/>
                      <a:pt x="105" y="42"/>
                      <a:pt x="123" y="48"/>
                    </a:cubicBezTo>
                    <a:cubicBezTo>
                      <a:pt x="132" y="45"/>
                      <a:pt x="144" y="42"/>
                      <a:pt x="153" y="39"/>
                    </a:cubicBezTo>
                    <a:cubicBezTo>
                      <a:pt x="159" y="30"/>
                      <a:pt x="168" y="24"/>
                      <a:pt x="177" y="18"/>
                    </a:cubicBezTo>
                    <a:cubicBezTo>
                      <a:pt x="177" y="18"/>
                      <a:pt x="177" y="18"/>
                      <a:pt x="180" y="21"/>
                    </a:cubicBezTo>
                    <a:cubicBezTo>
                      <a:pt x="180" y="30"/>
                      <a:pt x="174" y="48"/>
                      <a:pt x="195" y="48"/>
                    </a:cubicBezTo>
                    <a:cubicBezTo>
                      <a:pt x="198" y="48"/>
                      <a:pt x="201" y="45"/>
                      <a:pt x="204" y="45"/>
                    </a:cubicBezTo>
                    <a:cubicBezTo>
                      <a:pt x="213" y="36"/>
                      <a:pt x="219" y="48"/>
                      <a:pt x="228" y="57"/>
                    </a:cubicBezTo>
                    <a:cubicBezTo>
                      <a:pt x="231" y="57"/>
                      <a:pt x="237" y="57"/>
                      <a:pt x="240" y="60"/>
                    </a:cubicBezTo>
                    <a:cubicBezTo>
                      <a:pt x="243" y="66"/>
                      <a:pt x="251" y="81"/>
                      <a:pt x="263" y="90"/>
                    </a:cubicBezTo>
                    <a:cubicBezTo>
                      <a:pt x="263" y="90"/>
                      <a:pt x="266" y="90"/>
                      <a:pt x="269" y="90"/>
                    </a:cubicBezTo>
                    <a:cubicBezTo>
                      <a:pt x="275" y="81"/>
                      <a:pt x="278" y="75"/>
                      <a:pt x="278" y="66"/>
                    </a:cubicBezTo>
                    <a:cubicBezTo>
                      <a:pt x="281" y="66"/>
                      <a:pt x="284" y="69"/>
                      <a:pt x="287" y="69"/>
                    </a:cubicBezTo>
                    <a:cubicBezTo>
                      <a:pt x="290" y="78"/>
                      <a:pt x="296" y="87"/>
                      <a:pt x="308" y="96"/>
                    </a:cubicBezTo>
                    <a:cubicBezTo>
                      <a:pt x="308" y="96"/>
                      <a:pt x="308" y="96"/>
                      <a:pt x="308" y="96"/>
                    </a:cubicBezTo>
                    <a:cubicBezTo>
                      <a:pt x="311" y="102"/>
                      <a:pt x="317" y="105"/>
                      <a:pt x="320" y="108"/>
                    </a:cubicBezTo>
                    <a:cubicBezTo>
                      <a:pt x="326" y="108"/>
                      <a:pt x="332" y="108"/>
                      <a:pt x="335" y="108"/>
                    </a:cubicBezTo>
                    <a:cubicBezTo>
                      <a:pt x="338" y="105"/>
                      <a:pt x="341" y="102"/>
                      <a:pt x="344" y="99"/>
                    </a:cubicBezTo>
                    <a:cubicBezTo>
                      <a:pt x="350" y="96"/>
                      <a:pt x="350" y="96"/>
                      <a:pt x="350" y="96"/>
                    </a:cubicBezTo>
                    <a:cubicBezTo>
                      <a:pt x="350" y="93"/>
                      <a:pt x="350" y="93"/>
                      <a:pt x="350" y="90"/>
                    </a:cubicBezTo>
                    <a:cubicBezTo>
                      <a:pt x="347" y="90"/>
                      <a:pt x="347" y="90"/>
                      <a:pt x="347" y="90"/>
                    </a:cubicBezTo>
                    <a:cubicBezTo>
                      <a:pt x="347" y="84"/>
                      <a:pt x="359" y="81"/>
                      <a:pt x="365" y="78"/>
                    </a:cubicBezTo>
                    <a:cubicBezTo>
                      <a:pt x="368" y="78"/>
                      <a:pt x="371" y="75"/>
                      <a:pt x="371" y="75"/>
                    </a:cubicBezTo>
                    <a:cubicBezTo>
                      <a:pt x="374" y="75"/>
                      <a:pt x="374" y="72"/>
                      <a:pt x="374" y="72"/>
                    </a:cubicBezTo>
                    <a:cubicBezTo>
                      <a:pt x="380" y="72"/>
                      <a:pt x="377" y="81"/>
                      <a:pt x="389" y="87"/>
                    </a:cubicBezTo>
                    <a:cubicBezTo>
                      <a:pt x="395" y="90"/>
                      <a:pt x="401" y="96"/>
                      <a:pt x="407" y="99"/>
                    </a:cubicBezTo>
                    <a:cubicBezTo>
                      <a:pt x="413" y="99"/>
                      <a:pt x="419" y="102"/>
                      <a:pt x="422" y="102"/>
                    </a:cubicBezTo>
                    <a:cubicBezTo>
                      <a:pt x="422" y="108"/>
                      <a:pt x="425" y="123"/>
                      <a:pt x="419" y="129"/>
                    </a:cubicBezTo>
                    <a:cubicBezTo>
                      <a:pt x="416" y="132"/>
                      <a:pt x="416" y="138"/>
                      <a:pt x="413" y="141"/>
                    </a:cubicBezTo>
                    <a:cubicBezTo>
                      <a:pt x="413" y="147"/>
                      <a:pt x="410" y="153"/>
                      <a:pt x="410" y="159"/>
                    </a:cubicBezTo>
                    <a:cubicBezTo>
                      <a:pt x="407" y="159"/>
                      <a:pt x="407" y="159"/>
                      <a:pt x="404" y="159"/>
                    </a:cubicBezTo>
                    <a:cubicBezTo>
                      <a:pt x="404" y="150"/>
                      <a:pt x="392" y="156"/>
                      <a:pt x="392" y="156"/>
                    </a:cubicBezTo>
                    <a:cubicBezTo>
                      <a:pt x="389" y="156"/>
                      <a:pt x="389" y="156"/>
                      <a:pt x="389" y="156"/>
                    </a:cubicBezTo>
                    <a:cubicBezTo>
                      <a:pt x="389" y="147"/>
                      <a:pt x="389" y="141"/>
                      <a:pt x="389" y="135"/>
                    </a:cubicBezTo>
                    <a:cubicBezTo>
                      <a:pt x="380" y="120"/>
                      <a:pt x="371" y="126"/>
                      <a:pt x="365" y="138"/>
                    </a:cubicBezTo>
                    <a:cubicBezTo>
                      <a:pt x="362" y="150"/>
                      <a:pt x="353" y="162"/>
                      <a:pt x="350" y="174"/>
                    </a:cubicBezTo>
                    <a:cubicBezTo>
                      <a:pt x="347" y="177"/>
                      <a:pt x="347" y="180"/>
                      <a:pt x="344" y="183"/>
                    </a:cubicBezTo>
                    <a:cubicBezTo>
                      <a:pt x="323" y="198"/>
                      <a:pt x="311" y="177"/>
                      <a:pt x="314" y="210"/>
                    </a:cubicBezTo>
                    <a:cubicBezTo>
                      <a:pt x="317" y="213"/>
                      <a:pt x="323" y="219"/>
                      <a:pt x="326" y="222"/>
                    </a:cubicBezTo>
                    <a:cubicBezTo>
                      <a:pt x="326" y="225"/>
                      <a:pt x="320" y="231"/>
                      <a:pt x="320" y="231"/>
                    </a:cubicBezTo>
                    <a:cubicBezTo>
                      <a:pt x="308" y="234"/>
                      <a:pt x="287" y="231"/>
                      <a:pt x="281" y="231"/>
                    </a:cubicBezTo>
                    <a:cubicBezTo>
                      <a:pt x="269" y="219"/>
                      <a:pt x="263" y="225"/>
                      <a:pt x="257" y="234"/>
                    </a:cubicBezTo>
                    <a:cubicBezTo>
                      <a:pt x="251" y="243"/>
                      <a:pt x="249" y="255"/>
                      <a:pt x="246" y="264"/>
                    </a:cubicBezTo>
                    <a:cubicBezTo>
                      <a:pt x="243" y="267"/>
                      <a:pt x="243" y="270"/>
                      <a:pt x="243" y="270"/>
                    </a:cubicBezTo>
                    <a:cubicBezTo>
                      <a:pt x="240" y="270"/>
                      <a:pt x="240" y="270"/>
                      <a:pt x="237" y="273"/>
                    </a:cubicBezTo>
                    <a:close/>
                  </a:path>
                </a:pathLst>
              </a:custGeom>
              <a:solidFill>
                <a:srgbClr val="B2B2B2"/>
              </a:solidFill>
              <a:ln w="7">
                <a:noFill/>
                <a:miter lim="800000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Freeform 15"/>
              <p:cNvSpPr/>
              <p:nvPr/>
            </p:nvSpPr>
            <p:spPr bwMode="auto">
              <a:xfrm>
                <a:off x="5521135" y="1983247"/>
                <a:ext cx="579823" cy="855239"/>
              </a:xfrm>
              <a:custGeom>
                <a:avLst/>
                <a:gdLst>
                  <a:gd name="T0" fmla="*/ 2147483647 w 266"/>
                  <a:gd name="T1" fmla="*/ 2147483647 h 392"/>
                  <a:gd name="T2" fmla="*/ 2147483647 w 266"/>
                  <a:gd name="T3" fmla="*/ 2147483647 h 392"/>
                  <a:gd name="T4" fmla="*/ 2147483647 w 266"/>
                  <a:gd name="T5" fmla="*/ 2147483647 h 392"/>
                  <a:gd name="T6" fmla="*/ 2147483647 w 266"/>
                  <a:gd name="T7" fmla="*/ 2147483647 h 392"/>
                  <a:gd name="T8" fmla="*/ 2147483647 w 266"/>
                  <a:gd name="T9" fmla="*/ 2147483647 h 392"/>
                  <a:gd name="T10" fmla="*/ 2147483647 w 266"/>
                  <a:gd name="T11" fmla="*/ 2147483647 h 392"/>
                  <a:gd name="T12" fmla="*/ 2147483647 w 266"/>
                  <a:gd name="T13" fmla="*/ 2147483647 h 392"/>
                  <a:gd name="T14" fmla="*/ 2147483647 w 266"/>
                  <a:gd name="T15" fmla="*/ 2147483647 h 392"/>
                  <a:gd name="T16" fmla="*/ 2147483647 w 266"/>
                  <a:gd name="T17" fmla="*/ 2147483647 h 392"/>
                  <a:gd name="T18" fmla="*/ 0 w 266"/>
                  <a:gd name="T19" fmla="*/ 2147483647 h 392"/>
                  <a:gd name="T20" fmla="*/ 2147483647 w 266"/>
                  <a:gd name="T21" fmla="*/ 2147483647 h 392"/>
                  <a:gd name="T22" fmla="*/ 2147483647 w 266"/>
                  <a:gd name="T23" fmla="*/ 2147483647 h 392"/>
                  <a:gd name="T24" fmla="*/ 2147483647 w 266"/>
                  <a:gd name="T25" fmla="*/ 2147483647 h 392"/>
                  <a:gd name="T26" fmla="*/ 2147483647 w 266"/>
                  <a:gd name="T27" fmla="*/ 2147483647 h 392"/>
                  <a:gd name="T28" fmla="*/ 2147483647 w 266"/>
                  <a:gd name="T29" fmla="*/ 2147483647 h 392"/>
                  <a:gd name="T30" fmla="*/ 2147483647 w 266"/>
                  <a:gd name="T31" fmla="*/ 2147483647 h 392"/>
                  <a:gd name="T32" fmla="*/ 2147483647 w 266"/>
                  <a:gd name="T33" fmla="*/ 2147483647 h 392"/>
                  <a:gd name="T34" fmla="*/ 2147483647 w 266"/>
                  <a:gd name="T35" fmla="*/ 2147483647 h 392"/>
                  <a:gd name="T36" fmla="*/ 2147483647 w 266"/>
                  <a:gd name="T37" fmla="*/ 2147483647 h 392"/>
                  <a:gd name="T38" fmla="*/ 2147483647 w 266"/>
                  <a:gd name="T39" fmla="*/ 2147483647 h 392"/>
                  <a:gd name="T40" fmla="*/ 2147483647 w 266"/>
                  <a:gd name="T41" fmla="*/ 2147483647 h 392"/>
                  <a:gd name="T42" fmla="*/ 2147483647 w 266"/>
                  <a:gd name="T43" fmla="*/ 2147483647 h 392"/>
                  <a:gd name="T44" fmla="*/ 2147483647 w 266"/>
                  <a:gd name="T45" fmla="*/ 2147483647 h 392"/>
                  <a:gd name="T46" fmla="*/ 2147483647 w 266"/>
                  <a:gd name="T47" fmla="*/ 2147483647 h 392"/>
                  <a:gd name="T48" fmla="*/ 2147483647 w 266"/>
                  <a:gd name="T49" fmla="*/ 2147483647 h 392"/>
                  <a:gd name="T50" fmla="*/ 2147483647 w 266"/>
                  <a:gd name="T51" fmla="*/ 2147483647 h 392"/>
                  <a:gd name="T52" fmla="*/ 2147483647 w 266"/>
                  <a:gd name="T53" fmla="*/ 2147483647 h 392"/>
                  <a:gd name="T54" fmla="*/ 2147483647 w 266"/>
                  <a:gd name="T55" fmla="*/ 2147483647 h 392"/>
                  <a:gd name="T56" fmla="*/ 2147483647 w 266"/>
                  <a:gd name="T57" fmla="*/ 2147483647 h 392"/>
                  <a:gd name="T58" fmla="*/ 2147483647 w 266"/>
                  <a:gd name="T59" fmla="*/ 2147483647 h 392"/>
                  <a:gd name="T60" fmla="*/ 2147483647 w 266"/>
                  <a:gd name="T61" fmla="*/ 2147483647 h 392"/>
                  <a:gd name="T62" fmla="*/ 2147483647 w 266"/>
                  <a:gd name="T63" fmla="*/ 2147483647 h 3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66"/>
                  <a:gd name="T97" fmla="*/ 0 h 392"/>
                  <a:gd name="T98" fmla="*/ 266 w 266"/>
                  <a:gd name="T99" fmla="*/ 392 h 39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66" h="392">
                    <a:moveTo>
                      <a:pt x="96" y="392"/>
                    </a:moveTo>
                    <a:cubicBezTo>
                      <a:pt x="93" y="389"/>
                      <a:pt x="90" y="386"/>
                      <a:pt x="90" y="383"/>
                    </a:cubicBezTo>
                    <a:cubicBezTo>
                      <a:pt x="78" y="383"/>
                      <a:pt x="66" y="383"/>
                      <a:pt x="54" y="386"/>
                    </a:cubicBezTo>
                    <a:cubicBezTo>
                      <a:pt x="42" y="383"/>
                      <a:pt x="30" y="380"/>
                      <a:pt x="21" y="377"/>
                    </a:cubicBezTo>
                    <a:cubicBezTo>
                      <a:pt x="12" y="371"/>
                      <a:pt x="6" y="362"/>
                      <a:pt x="6" y="362"/>
                    </a:cubicBezTo>
                    <a:cubicBezTo>
                      <a:pt x="12" y="353"/>
                      <a:pt x="18" y="347"/>
                      <a:pt x="24" y="341"/>
                    </a:cubicBezTo>
                    <a:cubicBezTo>
                      <a:pt x="27" y="335"/>
                      <a:pt x="27" y="329"/>
                      <a:pt x="30" y="323"/>
                    </a:cubicBezTo>
                    <a:cubicBezTo>
                      <a:pt x="36" y="290"/>
                      <a:pt x="18" y="278"/>
                      <a:pt x="3" y="263"/>
                    </a:cubicBezTo>
                    <a:cubicBezTo>
                      <a:pt x="3" y="242"/>
                      <a:pt x="15" y="236"/>
                      <a:pt x="30" y="227"/>
                    </a:cubicBezTo>
                    <a:cubicBezTo>
                      <a:pt x="33" y="221"/>
                      <a:pt x="36" y="218"/>
                      <a:pt x="39" y="215"/>
                    </a:cubicBezTo>
                    <a:cubicBezTo>
                      <a:pt x="39" y="209"/>
                      <a:pt x="39" y="203"/>
                      <a:pt x="39" y="200"/>
                    </a:cubicBezTo>
                    <a:cubicBezTo>
                      <a:pt x="30" y="185"/>
                      <a:pt x="21" y="176"/>
                      <a:pt x="12" y="167"/>
                    </a:cubicBezTo>
                    <a:cubicBezTo>
                      <a:pt x="9" y="167"/>
                      <a:pt x="9" y="167"/>
                      <a:pt x="9" y="167"/>
                    </a:cubicBezTo>
                    <a:cubicBezTo>
                      <a:pt x="9" y="167"/>
                      <a:pt x="9" y="167"/>
                      <a:pt x="9" y="167"/>
                    </a:cubicBezTo>
                    <a:cubicBezTo>
                      <a:pt x="12" y="164"/>
                      <a:pt x="15" y="161"/>
                      <a:pt x="18" y="158"/>
                    </a:cubicBezTo>
                    <a:cubicBezTo>
                      <a:pt x="21" y="155"/>
                      <a:pt x="24" y="149"/>
                      <a:pt x="24" y="146"/>
                    </a:cubicBezTo>
                    <a:cubicBezTo>
                      <a:pt x="18" y="143"/>
                      <a:pt x="15" y="140"/>
                      <a:pt x="12" y="137"/>
                    </a:cubicBezTo>
                    <a:cubicBezTo>
                      <a:pt x="12" y="131"/>
                      <a:pt x="12" y="128"/>
                      <a:pt x="12" y="126"/>
                    </a:cubicBezTo>
                    <a:cubicBezTo>
                      <a:pt x="6" y="120"/>
                      <a:pt x="3" y="117"/>
                      <a:pt x="0" y="114"/>
                    </a:cubicBezTo>
                    <a:cubicBezTo>
                      <a:pt x="0" y="105"/>
                      <a:pt x="0" y="99"/>
                      <a:pt x="0" y="90"/>
                    </a:cubicBezTo>
                    <a:cubicBezTo>
                      <a:pt x="3" y="87"/>
                      <a:pt x="3" y="84"/>
                      <a:pt x="6" y="81"/>
                    </a:cubicBezTo>
                    <a:cubicBezTo>
                      <a:pt x="6" y="81"/>
                      <a:pt x="15" y="81"/>
                      <a:pt x="15" y="78"/>
                    </a:cubicBezTo>
                    <a:cubicBezTo>
                      <a:pt x="15" y="69"/>
                      <a:pt x="15" y="63"/>
                      <a:pt x="15" y="54"/>
                    </a:cubicBezTo>
                    <a:cubicBezTo>
                      <a:pt x="21" y="51"/>
                      <a:pt x="21" y="48"/>
                      <a:pt x="27" y="48"/>
                    </a:cubicBezTo>
                    <a:cubicBezTo>
                      <a:pt x="30" y="51"/>
                      <a:pt x="39" y="54"/>
                      <a:pt x="39" y="63"/>
                    </a:cubicBezTo>
                    <a:cubicBezTo>
                      <a:pt x="27" y="72"/>
                      <a:pt x="36" y="81"/>
                      <a:pt x="48" y="90"/>
                    </a:cubicBezTo>
                    <a:cubicBezTo>
                      <a:pt x="51" y="90"/>
                      <a:pt x="51" y="90"/>
                      <a:pt x="54" y="90"/>
                    </a:cubicBezTo>
                    <a:cubicBezTo>
                      <a:pt x="57" y="90"/>
                      <a:pt x="57" y="87"/>
                      <a:pt x="60" y="87"/>
                    </a:cubicBezTo>
                    <a:cubicBezTo>
                      <a:pt x="60" y="75"/>
                      <a:pt x="72" y="75"/>
                      <a:pt x="81" y="69"/>
                    </a:cubicBezTo>
                    <a:cubicBezTo>
                      <a:pt x="90" y="54"/>
                      <a:pt x="111" y="63"/>
                      <a:pt x="126" y="54"/>
                    </a:cubicBezTo>
                    <a:cubicBezTo>
                      <a:pt x="123" y="45"/>
                      <a:pt x="123" y="36"/>
                      <a:pt x="123" y="27"/>
                    </a:cubicBezTo>
                    <a:cubicBezTo>
                      <a:pt x="129" y="21"/>
                      <a:pt x="132" y="18"/>
                      <a:pt x="144" y="12"/>
                    </a:cubicBezTo>
                    <a:cubicBezTo>
                      <a:pt x="156" y="0"/>
                      <a:pt x="159" y="12"/>
                      <a:pt x="165" y="27"/>
                    </a:cubicBezTo>
                    <a:cubicBezTo>
                      <a:pt x="171" y="39"/>
                      <a:pt x="177" y="48"/>
                      <a:pt x="183" y="60"/>
                    </a:cubicBezTo>
                    <a:cubicBezTo>
                      <a:pt x="186" y="69"/>
                      <a:pt x="183" y="72"/>
                      <a:pt x="198" y="78"/>
                    </a:cubicBezTo>
                    <a:cubicBezTo>
                      <a:pt x="204" y="78"/>
                      <a:pt x="216" y="78"/>
                      <a:pt x="228" y="78"/>
                    </a:cubicBezTo>
                    <a:cubicBezTo>
                      <a:pt x="225" y="84"/>
                      <a:pt x="216" y="84"/>
                      <a:pt x="213" y="93"/>
                    </a:cubicBezTo>
                    <a:cubicBezTo>
                      <a:pt x="213" y="99"/>
                      <a:pt x="210" y="105"/>
                      <a:pt x="225" y="114"/>
                    </a:cubicBezTo>
                    <a:cubicBezTo>
                      <a:pt x="234" y="114"/>
                      <a:pt x="245" y="126"/>
                      <a:pt x="257" y="134"/>
                    </a:cubicBezTo>
                    <a:cubicBezTo>
                      <a:pt x="260" y="134"/>
                      <a:pt x="263" y="137"/>
                      <a:pt x="266" y="140"/>
                    </a:cubicBezTo>
                    <a:cubicBezTo>
                      <a:pt x="257" y="149"/>
                      <a:pt x="251" y="161"/>
                      <a:pt x="242" y="173"/>
                    </a:cubicBezTo>
                    <a:cubicBezTo>
                      <a:pt x="242" y="182"/>
                      <a:pt x="225" y="194"/>
                      <a:pt x="216" y="197"/>
                    </a:cubicBezTo>
                    <a:cubicBezTo>
                      <a:pt x="210" y="197"/>
                      <a:pt x="204" y="197"/>
                      <a:pt x="198" y="200"/>
                    </a:cubicBezTo>
                    <a:cubicBezTo>
                      <a:pt x="186" y="191"/>
                      <a:pt x="180" y="182"/>
                      <a:pt x="174" y="176"/>
                    </a:cubicBezTo>
                    <a:cubicBezTo>
                      <a:pt x="171" y="167"/>
                      <a:pt x="174" y="155"/>
                      <a:pt x="171" y="149"/>
                    </a:cubicBezTo>
                    <a:cubicBezTo>
                      <a:pt x="165" y="146"/>
                      <a:pt x="159" y="146"/>
                      <a:pt x="153" y="143"/>
                    </a:cubicBezTo>
                    <a:cubicBezTo>
                      <a:pt x="153" y="131"/>
                      <a:pt x="156" y="117"/>
                      <a:pt x="156" y="108"/>
                    </a:cubicBezTo>
                    <a:cubicBezTo>
                      <a:pt x="144" y="108"/>
                      <a:pt x="132" y="108"/>
                      <a:pt x="129" y="99"/>
                    </a:cubicBezTo>
                    <a:cubicBezTo>
                      <a:pt x="111" y="99"/>
                      <a:pt x="111" y="99"/>
                      <a:pt x="108" y="114"/>
                    </a:cubicBezTo>
                    <a:cubicBezTo>
                      <a:pt x="99" y="120"/>
                      <a:pt x="93" y="126"/>
                      <a:pt x="87" y="128"/>
                    </a:cubicBezTo>
                    <a:cubicBezTo>
                      <a:pt x="87" y="134"/>
                      <a:pt x="87" y="137"/>
                      <a:pt x="90" y="146"/>
                    </a:cubicBezTo>
                    <a:cubicBezTo>
                      <a:pt x="90" y="161"/>
                      <a:pt x="75" y="158"/>
                      <a:pt x="69" y="164"/>
                    </a:cubicBezTo>
                    <a:cubicBezTo>
                      <a:pt x="69" y="170"/>
                      <a:pt x="66" y="182"/>
                      <a:pt x="69" y="188"/>
                    </a:cubicBezTo>
                    <a:cubicBezTo>
                      <a:pt x="81" y="188"/>
                      <a:pt x="90" y="188"/>
                      <a:pt x="102" y="188"/>
                    </a:cubicBezTo>
                    <a:cubicBezTo>
                      <a:pt x="108" y="182"/>
                      <a:pt x="111" y="176"/>
                      <a:pt x="126" y="179"/>
                    </a:cubicBezTo>
                    <a:cubicBezTo>
                      <a:pt x="129" y="182"/>
                      <a:pt x="132" y="182"/>
                      <a:pt x="135" y="188"/>
                    </a:cubicBezTo>
                    <a:cubicBezTo>
                      <a:pt x="138" y="191"/>
                      <a:pt x="138" y="194"/>
                      <a:pt x="141" y="197"/>
                    </a:cubicBezTo>
                    <a:cubicBezTo>
                      <a:pt x="141" y="203"/>
                      <a:pt x="144" y="212"/>
                      <a:pt x="144" y="218"/>
                    </a:cubicBezTo>
                    <a:cubicBezTo>
                      <a:pt x="150" y="227"/>
                      <a:pt x="159" y="236"/>
                      <a:pt x="174" y="242"/>
                    </a:cubicBezTo>
                    <a:cubicBezTo>
                      <a:pt x="180" y="248"/>
                      <a:pt x="183" y="251"/>
                      <a:pt x="186" y="257"/>
                    </a:cubicBezTo>
                    <a:cubicBezTo>
                      <a:pt x="177" y="257"/>
                      <a:pt x="174" y="266"/>
                      <a:pt x="168" y="269"/>
                    </a:cubicBezTo>
                    <a:cubicBezTo>
                      <a:pt x="165" y="281"/>
                      <a:pt x="147" y="290"/>
                      <a:pt x="138" y="293"/>
                    </a:cubicBezTo>
                    <a:cubicBezTo>
                      <a:pt x="129" y="299"/>
                      <a:pt x="123" y="308"/>
                      <a:pt x="117" y="317"/>
                    </a:cubicBezTo>
                    <a:cubicBezTo>
                      <a:pt x="93" y="341"/>
                      <a:pt x="78" y="347"/>
                      <a:pt x="93" y="386"/>
                    </a:cubicBezTo>
                    <a:cubicBezTo>
                      <a:pt x="93" y="386"/>
                      <a:pt x="96" y="389"/>
                      <a:pt x="96" y="392"/>
                    </a:cubicBezTo>
                    <a:close/>
                  </a:path>
                </a:pathLst>
              </a:custGeom>
              <a:solidFill>
                <a:srgbClr val="22AC38"/>
              </a:solidFill>
              <a:ln w="7">
                <a:noFill/>
                <a:miter lim="800000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Freeform 16"/>
              <p:cNvSpPr/>
              <p:nvPr/>
            </p:nvSpPr>
            <p:spPr bwMode="auto">
              <a:xfrm>
                <a:off x="5222006" y="2288976"/>
                <a:ext cx="371614" cy="745863"/>
              </a:xfrm>
              <a:custGeom>
                <a:avLst/>
                <a:gdLst>
                  <a:gd name="T0" fmla="*/ 2147483647 w 170"/>
                  <a:gd name="T1" fmla="*/ 2147483647 h 342"/>
                  <a:gd name="T2" fmla="*/ 2147483647 w 170"/>
                  <a:gd name="T3" fmla="*/ 2147483647 h 342"/>
                  <a:gd name="T4" fmla="*/ 2147483647 w 170"/>
                  <a:gd name="T5" fmla="*/ 2147483647 h 342"/>
                  <a:gd name="T6" fmla="*/ 2147483647 w 170"/>
                  <a:gd name="T7" fmla="*/ 2147483647 h 342"/>
                  <a:gd name="T8" fmla="*/ 0 w 170"/>
                  <a:gd name="T9" fmla="*/ 2147483647 h 342"/>
                  <a:gd name="T10" fmla="*/ 0 w 170"/>
                  <a:gd name="T11" fmla="*/ 2147483647 h 342"/>
                  <a:gd name="T12" fmla="*/ 2147483647 w 170"/>
                  <a:gd name="T13" fmla="*/ 2147483647 h 342"/>
                  <a:gd name="T14" fmla="*/ 2147483647 w 170"/>
                  <a:gd name="T15" fmla="*/ 2147483647 h 342"/>
                  <a:gd name="T16" fmla="*/ 2147483647 w 170"/>
                  <a:gd name="T17" fmla="*/ 2147483647 h 342"/>
                  <a:gd name="T18" fmla="*/ 2147483647 w 170"/>
                  <a:gd name="T19" fmla="*/ 2147483647 h 342"/>
                  <a:gd name="T20" fmla="*/ 2147483647 w 170"/>
                  <a:gd name="T21" fmla="*/ 2147483647 h 342"/>
                  <a:gd name="T22" fmla="*/ 2147483647 w 170"/>
                  <a:gd name="T23" fmla="*/ 2147483647 h 342"/>
                  <a:gd name="T24" fmla="*/ 2147483647 w 170"/>
                  <a:gd name="T25" fmla="*/ 2147483647 h 342"/>
                  <a:gd name="T26" fmla="*/ 2147483647 w 170"/>
                  <a:gd name="T27" fmla="*/ 2147483647 h 342"/>
                  <a:gd name="T28" fmla="*/ 2147483647 w 170"/>
                  <a:gd name="T29" fmla="*/ 2147483647 h 342"/>
                  <a:gd name="T30" fmla="*/ 2147483647 w 170"/>
                  <a:gd name="T31" fmla="*/ 2147483647 h 342"/>
                  <a:gd name="T32" fmla="*/ 2147483647 w 170"/>
                  <a:gd name="T33" fmla="*/ 0 h 342"/>
                  <a:gd name="T34" fmla="*/ 2147483647 w 170"/>
                  <a:gd name="T35" fmla="*/ 2147483647 h 342"/>
                  <a:gd name="T36" fmla="*/ 2147483647 w 170"/>
                  <a:gd name="T37" fmla="*/ 2147483647 h 342"/>
                  <a:gd name="T38" fmla="*/ 2147483647 w 170"/>
                  <a:gd name="T39" fmla="*/ 2147483647 h 342"/>
                  <a:gd name="T40" fmla="*/ 2147483647 w 170"/>
                  <a:gd name="T41" fmla="*/ 2147483647 h 342"/>
                  <a:gd name="T42" fmla="*/ 2147483647 w 170"/>
                  <a:gd name="T43" fmla="*/ 2147483647 h 342"/>
                  <a:gd name="T44" fmla="*/ 2147483647 w 170"/>
                  <a:gd name="T45" fmla="*/ 2147483647 h 342"/>
                  <a:gd name="T46" fmla="*/ 2147483647 w 170"/>
                  <a:gd name="T47" fmla="*/ 2147483647 h 342"/>
                  <a:gd name="T48" fmla="*/ 2147483647 w 170"/>
                  <a:gd name="T49" fmla="*/ 2147483647 h 342"/>
                  <a:gd name="T50" fmla="*/ 2147483647 w 170"/>
                  <a:gd name="T51" fmla="*/ 2147483647 h 342"/>
                  <a:gd name="T52" fmla="*/ 2147483647 w 170"/>
                  <a:gd name="T53" fmla="*/ 2147483647 h 342"/>
                  <a:gd name="T54" fmla="*/ 2147483647 w 170"/>
                  <a:gd name="T55" fmla="*/ 2147483647 h 342"/>
                  <a:gd name="T56" fmla="*/ 2147483647 w 170"/>
                  <a:gd name="T57" fmla="*/ 2147483647 h 342"/>
                  <a:gd name="T58" fmla="*/ 2147483647 w 170"/>
                  <a:gd name="T59" fmla="*/ 2147483647 h 342"/>
                  <a:gd name="T60" fmla="*/ 2147483647 w 170"/>
                  <a:gd name="T61" fmla="*/ 2147483647 h 342"/>
                  <a:gd name="T62" fmla="*/ 2147483647 w 170"/>
                  <a:gd name="T63" fmla="*/ 2147483647 h 342"/>
                  <a:gd name="T64" fmla="*/ 2147483647 w 170"/>
                  <a:gd name="T65" fmla="*/ 2147483647 h 342"/>
                  <a:gd name="T66" fmla="*/ 2147483647 w 170"/>
                  <a:gd name="T67" fmla="*/ 2147483647 h 342"/>
                  <a:gd name="T68" fmla="*/ 2147483647 w 170"/>
                  <a:gd name="T69" fmla="*/ 2147483647 h 34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70"/>
                  <a:gd name="T106" fmla="*/ 0 h 342"/>
                  <a:gd name="T107" fmla="*/ 170 w 170"/>
                  <a:gd name="T108" fmla="*/ 342 h 34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70" h="342">
                    <a:moveTo>
                      <a:pt x="18" y="342"/>
                    </a:moveTo>
                    <a:cubicBezTo>
                      <a:pt x="3" y="333"/>
                      <a:pt x="6" y="321"/>
                      <a:pt x="6" y="312"/>
                    </a:cubicBezTo>
                    <a:cubicBezTo>
                      <a:pt x="9" y="306"/>
                      <a:pt x="9" y="303"/>
                      <a:pt x="12" y="297"/>
                    </a:cubicBezTo>
                    <a:cubicBezTo>
                      <a:pt x="9" y="291"/>
                      <a:pt x="9" y="285"/>
                      <a:pt x="9" y="279"/>
                    </a:cubicBezTo>
                    <a:cubicBezTo>
                      <a:pt x="6" y="273"/>
                      <a:pt x="3" y="264"/>
                      <a:pt x="0" y="258"/>
                    </a:cubicBezTo>
                    <a:cubicBezTo>
                      <a:pt x="0" y="246"/>
                      <a:pt x="0" y="234"/>
                      <a:pt x="0" y="222"/>
                    </a:cubicBezTo>
                    <a:cubicBezTo>
                      <a:pt x="9" y="210"/>
                      <a:pt x="12" y="201"/>
                      <a:pt x="15" y="192"/>
                    </a:cubicBezTo>
                    <a:cubicBezTo>
                      <a:pt x="15" y="189"/>
                      <a:pt x="15" y="183"/>
                      <a:pt x="18" y="180"/>
                    </a:cubicBezTo>
                    <a:cubicBezTo>
                      <a:pt x="12" y="156"/>
                      <a:pt x="3" y="138"/>
                      <a:pt x="24" y="126"/>
                    </a:cubicBezTo>
                    <a:cubicBezTo>
                      <a:pt x="27" y="111"/>
                      <a:pt x="27" y="105"/>
                      <a:pt x="27" y="96"/>
                    </a:cubicBezTo>
                    <a:cubicBezTo>
                      <a:pt x="30" y="93"/>
                      <a:pt x="30" y="90"/>
                      <a:pt x="33" y="84"/>
                    </a:cubicBezTo>
                    <a:cubicBezTo>
                      <a:pt x="36" y="69"/>
                      <a:pt x="45" y="63"/>
                      <a:pt x="57" y="57"/>
                    </a:cubicBezTo>
                    <a:cubicBezTo>
                      <a:pt x="63" y="48"/>
                      <a:pt x="69" y="33"/>
                      <a:pt x="78" y="30"/>
                    </a:cubicBezTo>
                    <a:cubicBezTo>
                      <a:pt x="81" y="27"/>
                      <a:pt x="84" y="24"/>
                      <a:pt x="87" y="21"/>
                    </a:cubicBezTo>
                    <a:cubicBezTo>
                      <a:pt x="92" y="21"/>
                      <a:pt x="113" y="24"/>
                      <a:pt x="119" y="18"/>
                    </a:cubicBezTo>
                    <a:cubicBezTo>
                      <a:pt x="125" y="15"/>
                      <a:pt x="134" y="12"/>
                      <a:pt x="140" y="6"/>
                    </a:cubicBezTo>
                    <a:cubicBezTo>
                      <a:pt x="143" y="3"/>
                      <a:pt x="143" y="3"/>
                      <a:pt x="146" y="0"/>
                    </a:cubicBezTo>
                    <a:cubicBezTo>
                      <a:pt x="149" y="3"/>
                      <a:pt x="152" y="6"/>
                      <a:pt x="155" y="6"/>
                    </a:cubicBezTo>
                    <a:cubicBezTo>
                      <a:pt x="155" y="15"/>
                      <a:pt x="134" y="18"/>
                      <a:pt x="140" y="30"/>
                    </a:cubicBezTo>
                    <a:cubicBezTo>
                      <a:pt x="152" y="33"/>
                      <a:pt x="158" y="45"/>
                      <a:pt x="170" y="63"/>
                    </a:cubicBezTo>
                    <a:cubicBezTo>
                      <a:pt x="170" y="66"/>
                      <a:pt x="170" y="69"/>
                      <a:pt x="170" y="72"/>
                    </a:cubicBezTo>
                    <a:cubicBezTo>
                      <a:pt x="161" y="87"/>
                      <a:pt x="158" y="84"/>
                      <a:pt x="146" y="93"/>
                    </a:cubicBezTo>
                    <a:cubicBezTo>
                      <a:pt x="140" y="102"/>
                      <a:pt x="128" y="117"/>
                      <a:pt x="137" y="129"/>
                    </a:cubicBezTo>
                    <a:cubicBezTo>
                      <a:pt x="140" y="132"/>
                      <a:pt x="146" y="135"/>
                      <a:pt x="149" y="138"/>
                    </a:cubicBezTo>
                    <a:cubicBezTo>
                      <a:pt x="155" y="147"/>
                      <a:pt x="164" y="153"/>
                      <a:pt x="164" y="174"/>
                    </a:cubicBezTo>
                    <a:cubicBezTo>
                      <a:pt x="161" y="180"/>
                      <a:pt x="161" y="186"/>
                      <a:pt x="158" y="192"/>
                    </a:cubicBezTo>
                    <a:cubicBezTo>
                      <a:pt x="155" y="201"/>
                      <a:pt x="143" y="213"/>
                      <a:pt x="137" y="219"/>
                    </a:cubicBezTo>
                    <a:cubicBezTo>
                      <a:pt x="137" y="222"/>
                      <a:pt x="137" y="222"/>
                      <a:pt x="137" y="225"/>
                    </a:cubicBezTo>
                    <a:cubicBezTo>
                      <a:pt x="140" y="228"/>
                      <a:pt x="146" y="234"/>
                      <a:pt x="149" y="237"/>
                    </a:cubicBezTo>
                    <a:cubicBezTo>
                      <a:pt x="152" y="246"/>
                      <a:pt x="152" y="261"/>
                      <a:pt x="149" y="273"/>
                    </a:cubicBezTo>
                    <a:cubicBezTo>
                      <a:pt x="140" y="282"/>
                      <a:pt x="131" y="294"/>
                      <a:pt x="119" y="303"/>
                    </a:cubicBezTo>
                    <a:cubicBezTo>
                      <a:pt x="107" y="303"/>
                      <a:pt x="95" y="306"/>
                      <a:pt x="84" y="309"/>
                    </a:cubicBezTo>
                    <a:cubicBezTo>
                      <a:pt x="69" y="321"/>
                      <a:pt x="60" y="321"/>
                      <a:pt x="48" y="324"/>
                    </a:cubicBezTo>
                    <a:cubicBezTo>
                      <a:pt x="42" y="327"/>
                      <a:pt x="39" y="330"/>
                      <a:pt x="33" y="333"/>
                    </a:cubicBezTo>
                    <a:cubicBezTo>
                      <a:pt x="27" y="339"/>
                      <a:pt x="21" y="342"/>
                      <a:pt x="18" y="342"/>
                    </a:cubicBezTo>
                    <a:close/>
                  </a:path>
                </a:pathLst>
              </a:custGeom>
              <a:solidFill>
                <a:srgbClr val="22AC38"/>
              </a:solidFill>
              <a:ln w="7">
                <a:noFill/>
                <a:miter lim="800000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Freeform 17"/>
              <p:cNvSpPr/>
              <p:nvPr/>
            </p:nvSpPr>
            <p:spPr bwMode="auto">
              <a:xfrm>
                <a:off x="4780543" y="2439201"/>
                <a:ext cx="533701" cy="968568"/>
              </a:xfrm>
              <a:custGeom>
                <a:avLst/>
                <a:gdLst>
                  <a:gd name="T0" fmla="*/ 2147483647 w 245"/>
                  <a:gd name="T1" fmla="*/ 2147483647 h 444"/>
                  <a:gd name="T2" fmla="*/ 2147483647 w 245"/>
                  <a:gd name="T3" fmla="*/ 2147483647 h 444"/>
                  <a:gd name="T4" fmla="*/ 2147483647 w 245"/>
                  <a:gd name="T5" fmla="*/ 2147483647 h 444"/>
                  <a:gd name="T6" fmla="*/ 2147483647 w 245"/>
                  <a:gd name="T7" fmla="*/ 2147483647 h 444"/>
                  <a:gd name="T8" fmla="*/ 2147483647 w 245"/>
                  <a:gd name="T9" fmla="*/ 2147483647 h 444"/>
                  <a:gd name="T10" fmla="*/ 2147483647 w 245"/>
                  <a:gd name="T11" fmla="*/ 2147483647 h 444"/>
                  <a:gd name="T12" fmla="*/ 2147483647 w 245"/>
                  <a:gd name="T13" fmla="*/ 2147483647 h 444"/>
                  <a:gd name="T14" fmla="*/ 2147483647 w 245"/>
                  <a:gd name="T15" fmla="*/ 2147483647 h 444"/>
                  <a:gd name="T16" fmla="*/ 2147483647 w 245"/>
                  <a:gd name="T17" fmla="*/ 2147483647 h 444"/>
                  <a:gd name="T18" fmla="*/ 2147483647 w 245"/>
                  <a:gd name="T19" fmla="*/ 2147483647 h 444"/>
                  <a:gd name="T20" fmla="*/ 0 w 245"/>
                  <a:gd name="T21" fmla="*/ 2147483647 h 444"/>
                  <a:gd name="T22" fmla="*/ 2147483647 w 245"/>
                  <a:gd name="T23" fmla="*/ 2147483647 h 444"/>
                  <a:gd name="T24" fmla="*/ 2147483647 w 245"/>
                  <a:gd name="T25" fmla="*/ 2147483647 h 444"/>
                  <a:gd name="T26" fmla="*/ 2147483647 w 245"/>
                  <a:gd name="T27" fmla="*/ 2147483647 h 444"/>
                  <a:gd name="T28" fmla="*/ 2147483647 w 245"/>
                  <a:gd name="T29" fmla="*/ 2147483647 h 444"/>
                  <a:gd name="T30" fmla="*/ 2147483647 w 245"/>
                  <a:gd name="T31" fmla="*/ 2147483647 h 444"/>
                  <a:gd name="T32" fmla="*/ 2147483647 w 245"/>
                  <a:gd name="T33" fmla="*/ 2147483647 h 444"/>
                  <a:gd name="T34" fmla="*/ 2147483647 w 245"/>
                  <a:gd name="T35" fmla="*/ 2147483647 h 444"/>
                  <a:gd name="T36" fmla="*/ 2147483647 w 245"/>
                  <a:gd name="T37" fmla="*/ 2147483647 h 444"/>
                  <a:gd name="T38" fmla="*/ 2147483647 w 245"/>
                  <a:gd name="T39" fmla="*/ 2147483647 h 444"/>
                  <a:gd name="T40" fmla="*/ 2147483647 w 245"/>
                  <a:gd name="T41" fmla="*/ 2147483647 h 444"/>
                  <a:gd name="T42" fmla="*/ 2147483647 w 245"/>
                  <a:gd name="T43" fmla="*/ 2147483647 h 444"/>
                  <a:gd name="T44" fmla="*/ 2147483647 w 245"/>
                  <a:gd name="T45" fmla="*/ 2147483647 h 444"/>
                  <a:gd name="T46" fmla="*/ 2147483647 w 245"/>
                  <a:gd name="T47" fmla="*/ 2147483647 h 444"/>
                  <a:gd name="T48" fmla="*/ 2147483647 w 245"/>
                  <a:gd name="T49" fmla="*/ 2147483647 h 444"/>
                  <a:gd name="T50" fmla="*/ 2147483647 w 245"/>
                  <a:gd name="T51" fmla="*/ 2147483647 h 444"/>
                  <a:gd name="T52" fmla="*/ 2147483647 w 245"/>
                  <a:gd name="T53" fmla="*/ 2147483647 h 444"/>
                  <a:gd name="T54" fmla="*/ 2147483647 w 245"/>
                  <a:gd name="T55" fmla="*/ 2147483647 h 444"/>
                  <a:gd name="T56" fmla="*/ 2147483647 w 245"/>
                  <a:gd name="T57" fmla="*/ 2147483647 h 444"/>
                  <a:gd name="T58" fmla="*/ 2147483647 w 245"/>
                  <a:gd name="T59" fmla="*/ 2147483647 h 444"/>
                  <a:gd name="T60" fmla="*/ 2147483647 w 245"/>
                  <a:gd name="T61" fmla="*/ 2147483647 h 444"/>
                  <a:gd name="T62" fmla="*/ 2147483647 w 245"/>
                  <a:gd name="T63" fmla="*/ 2147483647 h 444"/>
                  <a:gd name="T64" fmla="*/ 2147483647 w 245"/>
                  <a:gd name="T65" fmla="*/ 2147483647 h 444"/>
                  <a:gd name="T66" fmla="*/ 2147483647 w 245"/>
                  <a:gd name="T67" fmla="*/ 2147483647 h 444"/>
                  <a:gd name="T68" fmla="*/ 2147483647 w 245"/>
                  <a:gd name="T69" fmla="*/ 2147483647 h 444"/>
                  <a:gd name="T70" fmla="*/ 2147483647 w 245"/>
                  <a:gd name="T71" fmla="*/ 2147483647 h 444"/>
                  <a:gd name="T72" fmla="*/ 2147483647 w 245"/>
                  <a:gd name="T73" fmla="*/ 2147483647 h 444"/>
                  <a:gd name="T74" fmla="*/ 2147483647 w 245"/>
                  <a:gd name="T75" fmla="*/ 2147483647 h 444"/>
                  <a:gd name="T76" fmla="*/ 2147483647 w 245"/>
                  <a:gd name="T77" fmla="*/ 0 h 444"/>
                  <a:gd name="T78" fmla="*/ 2147483647 w 245"/>
                  <a:gd name="T79" fmla="*/ 2147483647 h 444"/>
                  <a:gd name="T80" fmla="*/ 2147483647 w 245"/>
                  <a:gd name="T81" fmla="*/ 2147483647 h 444"/>
                  <a:gd name="T82" fmla="*/ 2147483647 w 245"/>
                  <a:gd name="T83" fmla="*/ 2147483647 h 444"/>
                  <a:gd name="T84" fmla="*/ 2147483647 w 245"/>
                  <a:gd name="T85" fmla="*/ 2147483647 h 444"/>
                  <a:gd name="T86" fmla="*/ 2147483647 w 245"/>
                  <a:gd name="T87" fmla="*/ 2147483647 h 444"/>
                  <a:gd name="T88" fmla="*/ 2147483647 w 245"/>
                  <a:gd name="T89" fmla="*/ 2147483647 h 444"/>
                  <a:gd name="T90" fmla="*/ 2147483647 w 245"/>
                  <a:gd name="T91" fmla="*/ 2147483647 h 444"/>
                  <a:gd name="T92" fmla="*/ 2147483647 w 245"/>
                  <a:gd name="T93" fmla="*/ 2147483647 h 444"/>
                  <a:gd name="T94" fmla="*/ 2147483647 w 245"/>
                  <a:gd name="T95" fmla="*/ 2147483647 h 444"/>
                  <a:gd name="T96" fmla="*/ 2147483647 w 245"/>
                  <a:gd name="T97" fmla="*/ 2147483647 h 444"/>
                  <a:gd name="T98" fmla="*/ 2147483647 w 245"/>
                  <a:gd name="T99" fmla="*/ 2147483647 h 444"/>
                  <a:gd name="T100" fmla="*/ 2147483647 w 245"/>
                  <a:gd name="T101" fmla="*/ 2147483647 h 444"/>
                  <a:gd name="T102" fmla="*/ 2147483647 w 245"/>
                  <a:gd name="T103" fmla="*/ 2147483647 h 444"/>
                  <a:gd name="T104" fmla="*/ 2147483647 w 245"/>
                  <a:gd name="T105" fmla="*/ 2147483647 h 444"/>
                  <a:gd name="T106" fmla="*/ 2147483647 w 245"/>
                  <a:gd name="T107" fmla="*/ 2147483647 h 444"/>
                  <a:gd name="T108" fmla="*/ 2147483647 w 245"/>
                  <a:gd name="T109" fmla="*/ 2147483647 h 444"/>
                  <a:gd name="T110" fmla="*/ 2147483647 w 245"/>
                  <a:gd name="T111" fmla="*/ 2147483647 h 444"/>
                  <a:gd name="T112" fmla="*/ 2147483647 w 245"/>
                  <a:gd name="T113" fmla="*/ 2147483647 h 444"/>
                  <a:gd name="T114" fmla="*/ 2147483647 w 245"/>
                  <a:gd name="T115" fmla="*/ 2147483647 h 444"/>
                  <a:gd name="T116" fmla="*/ 2147483647 w 245"/>
                  <a:gd name="T117" fmla="*/ 2147483647 h 44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45"/>
                  <a:gd name="T178" fmla="*/ 0 h 444"/>
                  <a:gd name="T179" fmla="*/ 245 w 245"/>
                  <a:gd name="T180" fmla="*/ 444 h 44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45" h="444">
                    <a:moveTo>
                      <a:pt x="170" y="444"/>
                    </a:moveTo>
                    <a:cubicBezTo>
                      <a:pt x="152" y="438"/>
                      <a:pt x="149" y="429"/>
                      <a:pt x="137" y="420"/>
                    </a:cubicBezTo>
                    <a:cubicBezTo>
                      <a:pt x="134" y="420"/>
                      <a:pt x="131" y="417"/>
                      <a:pt x="125" y="417"/>
                    </a:cubicBezTo>
                    <a:cubicBezTo>
                      <a:pt x="113" y="417"/>
                      <a:pt x="98" y="417"/>
                      <a:pt x="89" y="423"/>
                    </a:cubicBezTo>
                    <a:cubicBezTo>
                      <a:pt x="83" y="423"/>
                      <a:pt x="74" y="414"/>
                      <a:pt x="74" y="411"/>
                    </a:cubicBezTo>
                    <a:cubicBezTo>
                      <a:pt x="56" y="411"/>
                      <a:pt x="53" y="402"/>
                      <a:pt x="47" y="399"/>
                    </a:cubicBezTo>
                    <a:cubicBezTo>
                      <a:pt x="41" y="399"/>
                      <a:pt x="35" y="399"/>
                      <a:pt x="26" y="399"/>
                    </a:cubicBezTo>
                    <a:cubicBezTo>
                      <a:pt x="20" y="396"/>
                      <a:pt x="11" y="393"/>
                      <a:pt x="5" y="393"/>
                    </a:cubicBezTo>
                    <a:cubicBezTo>
                      <a:pt x="5" y="384"/>
                      <a:pt x="8" y="384"/>
                      <a:pt x="8" y="378"/>
                    </a:cubicBezTo>
                    <a:cubicBezTo>
                      <a:pt x="8" y="366"/>
                      <a:pt x="8" y="363"/>
                      <a:pt x="2" y="363"/>
                    </a:cubicBezTo>
                    <a:cubicBezTo>
                      <a:pt x="0" y="357"/>
                      <a:pt x="0" y="354"/>
                      <a:pt x="0" y="351"/>
                    </a:cubicBezTo>
                    <a:cubicBezTo>
                      <a:pt x="8" y="351"/>
                      <a:pt x="17" y="351"/>
                      <a:pt x="29" y="351"/>
                    </a:cubicBezTo>
                    <a:cubicBezTo>
                      <a:pt x="35" y="339"/>
                      <a:pt x="32" y="327"/>
                      <a:pt x="32" y="315"/>
                    </a:cubicBezTo>
                    <a:cubicBezTo>
                      <a:pt x="29" y="309"/>
                      <a:pt x="26" y="306"/>
                      <a:pt x="26" y="300"/>
                    </a:cubicBezTo>
                    <a:cubicBezTo>
                      <a:pt x="20" y="267"/>
                      <a:pt x="20" y="264"/>
                      <a:pt x="53" y="264"/>
                    </a:cubicBezTo>
                    <a:cubicBezTo>
                      <a:pt x="59" y="267"/>
                      <a:pt x="68" y="270"/>
                      <a:pt x="74" y="276"/>
                    </a:cubicBezTo>
                    <a:cubicBezTo>
                      <a:pt x="77" y="276"/>
                      <a:pt x="83" y="276"/>
                      <a:pt x="86" y="273"/>
                    </a:cubicBezTo>
                    <a:cubicBezTo>
                      <a:pt x="86" y="264"/>
                      <a:pt x="86" y="258"/>
                      <a:pt x="86" y="252"/>
                    </a:cubicBezTo>
                    <a:cubicBezTo>
                      <a:pt x="86" y="246"/>
                      <a:pt x="101" y="243"/>
                      <a:pt x="107" y="249"/>
                    </a:cubicBezTo>
                    <a:cubicBezTo>
                      <a:pt x="110" y="249"/>
                      <a:pt x="116" y="249"/>
                      <a:pt x="119" y="249"/>
                    </a:cubicBezTo>
                    <a:cubicBezTo>
                      <a:pt x="125" y="237"/>
                      <a:pt x="125" y="216"/>
                      <a:pt x="122" y="207"/>
                    </a:cubicBezTo>
                    <a:cubicBezTo>
                      <a:pt x="122" y="198"/>
                      <a:pt x="125" y="198"/>
                      <a:pt x="128" y="192"/>
                    </a:cubicBezTo>
                    <a:cubicBezTo>
                      <a:pt x="128" y="189"/>
                      <a:pt x="128" y="186"/>
                      <a:pt x="128" y="183"/>
                    </a:cubicBezTo>
                    <a:cubicBezTo>
                      <a:pt x="125" y="180"/>
                      <a:pt x="122" y="180"/>
                      <a:pt x="119" y="180"/>
                    </a:cubicBezTo>
                    <a:cubicBezTo>
                      <a:pt x="110" y="174"/>
                      <a:pt x="98" y="168"/>
                      <a:pt x="95" y="162"/>
                    </a:cubicBezTo>
                    <a:cubicBezTo>
                      <a:pt x="83" y="162"/>
                      <a:pt x="68" y="156"/>
                      <a:pt x="62" y="153"/>
                    </a:cubicBezTo>
                    <a:cubicBezTo>
                      <a:pt x="62" y="144"/>
                      <a:pt x="65" y="144"/>
                      <a:pt x="68" y="141"/>
                    </a:cubicBezTo>
                    <a:cubicBezTo>
                      <a:pt x="65" y="132"/>
                      <a:pt x="65" y="126"/>
                      <a:pt x="65" y="123"/>
                    </a:cubicBezTo>
                    <a:cubicBezTo>
                      <a:pt x="68" y="123"/>
                      <a:pt x="71" y="114"/>
                      <a:pt x="74" y="111"/>
                    </a:cubicBezTo>
                    <a:cubicBezTo>
                      <a:pt x="77" y="111"/>
                      <a:pt x="83" y="108"/>
                      <a:pt x="92" y="114"/>
                    </a:cubicBezTo>
                    <a:cubicBezTo>
                      <a:pt x="104" y="114"/>
                      <a:pt x="116" y="114"/>
                      <a:pt x="131" y="114"/>
                    </a:cubicBezTo>
                    <a:cubicBezTo>
                      <a:pt x="143" y="102"/>
                      <a:pt x="137" y="81"/>
                      <a:pt x="137" y="72"/>
                    </a:cubicBezTo>
                    <a:cubicBezTo>
                      <a:pt x="137" y="60"/>
                      <a:pt x="146" y="60"/>
                      <a:pt x="152" y="51"/>
                    </a:cubicBezTo>
                    <a:cubicBezTo>
                      <a:pt x="155" y="45"/>
                      <a:pt x="161" y="36"/>
                      <a:pt x="167" y="30"/>
                    </a:cubicBezTo>
                    <a:cubicBezTo>
                      <a:pt x="170" y="27"/>
                      <a:pt x="176" y="21"/>
                      <a:pt x="182" y="18"/>
                    </a:cubicBezTo>
                    <a:cubicBezTo>
                      <a:pt x="185" y="15"/>
                      <a:pt x="188" y="9"/>
                      <a:pt x="191" y="6"/>
                    </a:cubicBezTo>
                    <a:cubicBezTo>
                      <a:pt x="194" y="9"/>
                      <a:pt x="197" y="9"/>
                      <a:pt x="200" y="12"/>
                    </a:cubicBezTo>
                    <a:cubicBezTo>
                      <a:pt x="203" y="12"/>
                      <a:pt x="203" y="12"/>
                      <a:pt x="203" y="12"/>
                    </a:cubicBezTo>
                    <a:cubicBezTo>
                      <a:pt x="209" y="9"/>
                      <a:pt x="212" y="3"/>
                      <a:pt x="215" y="0"/>
                    </a:cubicBezTo>
                    <a:cubicBezTo>
                      <a:pt x="218" y="0"/>
                      <a:pt x="230" y="0"/>
                      <a:pt x="230" y="15"/>
                    </a:cubicBezTo>
                    <a:cubicBezTo>
                      <a:pt x="230" y="18"/>
                      <a:pt x="227" y="21"/>
                      <a:pt x="224" y="24"/>
                    </a:cubicBezTo>
                    <a:cubicBezTo>
                      <a:pt x="224" y="39"/>
                      <a:pt x="224" y="51"/>
                      <a:pt x="212" y="63"/>
                    </a:cubicBezTo>
                    <a:cubicBezTo>
                      <a:pt x="206" y="78"/>
                      <a:pt x="212" y="96"/>
                      <a:pt x="215" y="114"/>
                    </a:cubicBezTo>
                    <a:cubicBezTo>
                      <a:pt x="215" y="126"/>
                      <a:pt x="206" y="141"/>
                      <a:pt x="200" y="150"/>
                    </a:cubicBezTo>
                    <a:cubicBezTo>
                      <a:pt x="200" y="162"/>
                      <a:pt x="200" y="177"/>
                      <a:pt x="200" y="192"/>
                    </a:cubicBezTo>
                    <a:cubicBezTo>
                      <a:pt x="203" y="198"/>
                      <a:pt x="209" y="213"/>
                      <a:pt x="209" y="225"/>
                    </a:cubicBezTo>
                    <a:cubicBezTo>
                      <a:pt x="203" y="240"/>
                      <a:pt x="200" y="252"/>
                      <a:pt x="206" y="267"/>
                    </a:cubicBezTo>
                    <a:cubicBezTo>
                      <a:pt x="209" y="273"/>
                      <a:pt x="212" y="273"/>
                      <a:pt x="215" y="282"/>
                    </a:cubicBezTo>
                    <a:cubicBezTo>
                      <a:pt x="215" y="288"/>
                      <a:pt x="215" y="294"/>
                      <a:pt x="215" y="300"/>
                    </a:cubicBezTo>
                    <a:cubicBezTo>
                      <a:pt x="218" y="309"/>
                      <a:pt x="224" y="318"/>
                      <a:pt x="227" y="330"/>
                    </a:cubicBezTo>
                    <a:cubicBezTo>
                      <a:pt x="233" y="339"/>
                      <a:pt x="242" y="348"/>
                      <a:pt x="245" y="366"/>
                    </a:cubicBezTo>
                    <a:cubicBezTo>
                      <a:pt x="239" y="363"/>
                      <a:pt x="236" y="363"/>
                      <a:pt x="230" y="363"/>
                    </a:cubicBezTo>
                    <a:cubicBezTo>
                      <a:pt x="218" y="363"/>
                      <a:pt x="182" y="360"/>
                      <a:pt x="176" y="366"/>
                    </a:cubicBezTo>
                    <a:cubicBezTo>
                      <a:pt x="176" y="366"/>
                      <a:pt x="176" y="369"/>
                      <a:pt x="176" y="372"/>
                    </a:cubicBezTo>
                    <a:cubicBezTo>
                      <a:pt x="182" y="375"/>
                      <a:pt x="188" y="381"/>
                      <a:pt x="197" y="387"/>
                    </a:cubicBezTo>
                    <a:cubicBezTo>
                      <a:pt x="197" y="390"/>
                      <a:pt x="197" y="393"/>
                      <a:pt x="197" y="396"/>
                    </a:cubicBezTo>
                    <a:cubicBezTo>
                      <a:pt x="185" y="399"/>
                      <a:pt x="182" y="405"/>
                      <a:pt x="173" y="414"/>
                    </a:cubicBezTo>
                    <a:cubicBezTo>
                      <a:pt x="173" y="423"/>
                      <a:pt x="173" y="432"/>
                      <a:pt x="173" y="444"/>
                    </a:cubicBezTo>
                    <a:cubicBezTo>
                      <a:pt x="173" y="444"/>
                      <a:pt x="173" y="444"/>
                      <a:pt x="170" y="444"/>
                    </a:cubicBezTo>
                    <a:close/>
                  </a:path>
                </a:pathLst>
              </a:custGeom>
              <a:solidFill>
                <a:srgbClr val="22AC38"/>
              </a:solidFill>
              <a:ln w="7">
                <a:noFill/>
                <a:miter lim="800000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Freeform 18"/>
              <p:cNvSpPr/>
              <p:nvPr/>
            </p:nvSpPr>
            <p:spPr bwMode="auto">
              <a:xfrm>
                <a:off x="4630322" y="2472143"/>
                <a:ext cx="297818" cy="490214"/>
              </a:xfrm>
              <a:custGeom>
                <a:avLst/>
                <a:gdLst>
                  <a:gd name="T0" fmla="*/ 2147483647 w 137"/>
                  <a:gd name="T1" fmla="*/ 2147483647 h 225"/>
                  <a:gd name="T2" fmla="*/ 2147483647 w 137"/>
                  <a:gd name="T3" fmla="*/ 2147483647 h 225"/>
                  <a:gd name="T4" fmla="*/ 2147483647 w 137"/>
                  <a:gd name="T5" fmla="*/ 2147483647 h 225"/>
                  <a:gd name="T6" fmla="*/ 2147483647 w 137"/>
                  <a:gd name="T7" fmla="*/ 2147483647 h 225"/>
                  <a:gd name="T8" fmla="*/ 0 w 137"/>
                  <a:gd name="T9" fmla="*/ 2147483647 h 225"/>
                  <a:gd name="T10" fmla="*/ 2147483647 w 137"/>
                  <a:gd name="T11" fmla="*/ 2147483647 h 225"/>
                  <a:gd name="T12" fmla="*/ 2147483647 w 137"/>
                  <a:gd name="T13" fmla="*/ 2147483647 h 225"/>
                  <a:gd name="T14" fmla="*/ 2147483647 w 137"/>
                  <a:gd name="T15" fmla="*/ 2147483647 h 225"/>
                  <a:gd name="T16" fmla="*/ 2147483647 w 137"/>
                  <a:gd name="T17" fmla="*/ 2147483647 h 225"/>
                  <a:gd name="T18" fmla="*/ 2147483647 w 137"/>
                  <a:gd name="T19" fmla="*/ 2147483647 h 225"/>
                  <a:gd name="T20" fmla="*/ 2147483647 w 137"/>
                  <a:gd name="T21" fmla="*/ 2147483647 h 225"/>
                  <a:gd name="T22" fmla="*/ 2147483647 w 137"/>
                  <a:gd name="T23" fmla="*/ 2147483647 h 225"/>
                  <a:gd name="T24" fmla="*/ 2147483647 w 137"/>
                  <a:gd name="T25" fmla="*/ 2147483647 h 225"/>
                  <a:gd name="T26" fmla="*/ 2147483647 w 137"/>
                  <a:gd name="T27" fmla="*/ 2147483647 h 225"/>
                  <a:gd name="T28" fmla="*/ 2147483647 w 137"/>
                  <a:gd name="T29" fmla="*/ 2147483647 h 225"/>
                  <a:gd name="T30" fmla="*/ 2147483647 w 137"/>
                  <a:gd name="T31" fmla="*/ 2147483647 h 225"/>
                  <a:gd name="T32" fmla="*/ 2147483647 w 137"/>
                  <a:gd name="T33" fmla="*/ 2147483647 h 225"/>
                  <a:gd name="T34" fmla="*/ 2147483647 w 137"/>
                  <a:gd name="T35" fmla="*/ 2147483647 h 225"/>
                  <a:gd name="T36" fmla="*/ 2147483647 w 137"/>
                  <a:gd name="T37" fmla="*/ 2147483647 h 225"/>
                  <a:gd name="T38" fmla="*/ 2147483647 w 137"/>
                  <a:gd name="T39" fmla="*/ 2147483647 h 225"/>
                  <a:gd name="T40" fmla="*/ 2147483647 w 137"/>
                  <a:gd name="T41" fmla="*/ 2147483647 h 225"/>
                  <a:gd name="T42" fmla="*/ 2147483647 w 137"/>
                  <a:gd name="T43" fmla="*/ 2147483647 h 225"/>
                  <a:gd name="T44" fmla="*/ 2147483647 w 137"/>
                  <a:gd name="T45" fmla="*/ 2147483647 h 225"/>
                  <a:gd name="T46" fmla="*/ 2147483647 w 137"/>
                  <a:gd name="T47" fmla="*/ 2147483647 h 225"/>
                  <a:gd name="T48" fmla="*/ 2147483647 w 137"/>
                  <a:gd name="T49" fmla="*/ 2147483647 h 225"/>
                  <a:gd name="T50" fmla="*/ 2147483647 w 137"/>
                  <a:gd name="T51" fmla="*/ 2147483647 h 2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7"/>
                  <a:gd name="T79" fmla="*/ 0 h 225"/>
                  <a:gd name="T80" fmla="*/ 137 w 137"/>
                  <a:gd name="T81" fmla="*/ 225 h 2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7" h="225">
                    <a:moveTo>
                      <a:pt x="54" y="204"/>
                    </a:moveTo>
                    <a:cubicBezTo>
                      <a:pt x="51" y="198"/>
                      <a:pt x="51" y="192"/>
                      <a:pt x="48" y="189"/>
                    </a:cubicBezTo>
                    <a:cubicBezTo>
                      <a:pt x="48" y="171"/>
                      <a:pt x="45" y="156"/>
                      <a:pt x="42" y="144"/>
                    </a:cubicBezTo>
                    <a:cubicBezTo>
                      <a:pt x="33" y="129"/>
                      <a:pt x="18" y="120"/>
                      <a:pt x="12" y="111"/>
                    </a:cubicBezTo>
                    <a:cubicBezTo>
                      <a:pt x="9" y="108"/>
                      <a:pt x="3" y="108"/>
                      <a:pt x="0" y="105"/>
                    </a:cubicBezTo>
                    <a:cubicBezTo>
                      <a:pt x="3" y="99"/>
                      <a:pt x="24" y="96"/>
                      <a:pt x="33" y="96"/>
                    </a:cubicBezTo>
                    <a:cubicBezTo>
                      <a:pt x="42" y="87"/>
                      <a:pt x="39" y="87"/>
                      <a:pt x="57" y="84"/>
                    </a:cubicBezTo>
                    <a:cubicBezTo>
                      <a:pt x="60" y="81"/>
                      <a:pt x="63" y="78"/>
                      <a:pt x="66" y="75"/>
                    </a:cubicBezTo>
                    <a:cubicBezTo>
                      <a:pt x="63" y="66"/>
                      <a:pt x="63" y="60"/>
                      <a:pt x="63" y="54"/>
                    </a:cubicBezTo>
                    <a:cubicBezTo>
                      <a:pt x="69" y="45"/>
                      <a:pt x="74" y="36"/>
                      <a:pt x="77" y="27"/>
                    </a:cubicBezTo>
                    <a:cubicBezTo>
                      <a:pt x="80" y="21"/>
                      <a:pt x="80" y="15"/>
                      <a:pt x="80" y="12"/>
                    </a:cubicBezTo>
                    <a:cubicBezTo>
                      <a:pt x="89" y="12"/>
                      <a:pt x="98" y="0"/>
                      <a:pt x="110" y="9"/>
                    </a:cubicBezTo>
                    <a:cubicBezTo>
                      <a:pt x="110" y="12"/>
                      <a:pt x="110" y="15"/>
                      <a:pt x="113" y="18"/>
                    </a:cubicBezTo>
                    <a:cubicBezTo>
                      <a:pt x="110" y="24"/>
                      <a:pt x="107" y="27"/>
                      <a:pt x="104" y="36"/>
                    </a:cubicBezTo>
                    <a:cubicBezTo>
                      <a:pt x="95" y="48"/>
                      <a:pt x="95" y="51"/>
                      <a:pt x="95" y="72"/>
                    </a:cubicBezTo>
                    <a:cubicBezTo>
                      <a:pt x="104" y="72"/>
                      <a:pt x="110" y="72"/>
                      <a:pt x="116" y="75"/>
                    </a:cubicBezTo>
                    <a:cubicBezTo>
                      <a:pt x="119" y="78"/>
                      <a:pt x="125" y="87"/>
                      <a:pt x="137" y="90"/>
                    </a:cubicBezTo>
                    <a:cubicBezTo>
                      <a:pt x="137" y="96"/>
                      <a:pt x="134" y="99"/>
                      <a:pt x="128" y="105"/>
                    </a:cubicBezTo>
                    <a:cubicBezTo>
                      <a:pt x="125" y="111"/>
                      <a:pt x="119" y="114"/>
                      <a:pt x="113" y="120"/>
                    </a:cubicBezTo>
                    <a:cubicBezTo>
                      <a:pt x="92" y="120"/>
                      <a:pt x="104" y="123"/>
                      <a:pt x="98" y="141"/>
                    </a:cubicBezTo>
                    <a:cubicBezTo>
                      <a:pt x="89" y="153"/>
                      <a:pt x="89" y="150"/>
                      <a:pt x="89" y="171"/>
                    </a:cubicBezTo>
                    <a:cubicBezTo>
                      <a:pt x="92" y="174"/>
                      <a:pt x="92" y="177"/>
                      <a:pt x="95" y="177"/>
                    </a:cubicBezTo>
                    <a:cubicBezTo>
                      <a:pt x="101" y="180"/>
                      <a:pt x="113" y="183"/>
                      <a:pt x="110" y="195"/>
                    </a:cubicBezTo>
                    <a:cubicBezTo>
                      <a:pt x="110" y="198"/>
                      <a:pt x="107" y="201"/>
                      <a:pt x="107" y="204"/>
                    </a:cubicBezTo>
                    <a:cubicBezTo>
                      <a:pt x="101" y="204"/>
                      <a:pt x="95" y="207"/>
                      <a:pt x="92" y="210"/>
                    </a:cubicBezTo>
                    <a:cubicBezTo>
                      <a:pt x="71" y="225"/>
                      <a:pt x="77" y="225"/>
                      <a:pt x="54" y="204"/>
                    </a:cubicBezTo>
                    <a:close/>
                  </a:path>
                </a:pathLst>
              </a:custGeom>
              <a:solidFill>
                <a:srgbClr val="B2B2B2"/>
              </a:solidFill>
              <a:ln w="7">
                <a:noFill/>
                <a:miter lim="800000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Freeform 19"/>
              <p:cNvSpPr/>
              <p:nvPr/>
            </p:nvSpPr>
            <p:spPr bwMode="auto">
              <a:xfrm>
                <a:off x="3897254" y="3114581"/>
                <a:ext cx="1060813" cy="1052905"/>
              </a:xfrm>
              <a:custGeom>
                <a:avLst/>
                <a:gdLst>
                  <a:gd name="T0" fmla="*/ 2147483647 w 487"/>
                  <a:gd name="T1" fmla="*/ 2147483647 h 483"/>
                  <a:gd name="T2" fmla="*/ 2147483647 w 487"/>
                  <a:gd name="T3" fmla="*/ 2147483647 h 483"/>
                  <a:gd name="T4" fmla="*/ 2147483647 w 487"/>
                  <a:gd name="T5" fmla="*/ 2147483647 h 483"/>
                  <a:gd name="T6" fmla="*/ 2147483647 w 487"/>
                  <a:gd name="T7" fmla="*/ 2147483647 h 483"/>
                  <a:gd name="T8" fmla="*/ 2147483647 w 487"/>
                  <a:gd name="T9" fmla="*/ 2147483647 h 483"/>
                  <a:gd name="T10" fmla="*/ 2147483647 w 487"/>
                  <a:gd name="T11" fmla="*/ 2147483647 h 483"/>
                  <a:gd name="T12" fmla="*/ 2147483647 w 487"/>
                  <a:gd name="T13" fmla="*/ 2147483647 h 483"/>
                  <a:gd name="T14" fmla="*/ 2147483647 w 487"/>
                  <a:gd name="T15" fmla="*/ 2147483647 h 483"/>
                  <a:gd name="T16" fmla="*/ 2147483647 w 487"/>
                  <a:gd name="T17" fmla="*/ 2147483647 h 483"/>
                  <a:gd name="T18" fmla="*/ 2147483647 w 487"/>
                  <a:gd name="T19" fmla="*/ 2147483647 h 483"/>
                  <a:gd name="T20" fmla="*/ 2147483647 w 487"/>
                  <a:gd name="T21" fmla="*/ 2147483647 h 483"/>
                  <a:gd name="T22" fmla="*/ 2147483647 w 487"/>
                  <a:gd name="T23" fmla="*/ 2147483647 h 483"/>
                  <a:gd name="T24" fmla="*/ 2147483647 w 487"/>
                  <a:gd name="T25" fmla="*/ 2147483647 h 483"/>
                  <a:gd name="T26" fmla="*/ 2147483647 w 487"/>
                  <a:gd name="T27" fmla="*/ 2147483647 h 483"/>
                  <a:gd name="T28" fmla="*/ 2147483647 w 487"/>
                  <a:gd name="T29" fmla="*/ 2147483647 h 483"/>
                  <a:gd name="T30" fmla="*/ 2147483647 w 487"/>
                  <a:gd name="T31" fmla="*/ 2147483647 h 483"/>
                  <a:gd name="T32" fmla="*/ 2147483647 w 487"/>
                  <a:gd name="T33" fmla="*/ 2147483647 h 483"/>
                  <a:gd name="T34" fmla="*/ 2147483647 w 487"/>
                  <a:gd name="T35" fmla="*/ 2147483647 h 483"/>
                  <a:gd name="T36" fmla="*/ 2147483647 w 487"/>
                  <a:gd name="T37" fmla="*/ 2147483647 h 483"/>
                  <a:gd name="T38" fmla="*/ 2147483647 w 487"/>
                  <a:gd name="T39" fmla="*/ 2147483647 h 483"/>
                  <a:gd name="T40" fmla="*/ 2147483647 w 487"/>
                  <a:gd name="T41" fmla="*/ 2147483647 h 483"/>
                  <a:gd name="T42" fmla="*/ 2147483647 w 487"/>
                  <a:gd name="T43" fmla="*/ 2147483647 h 483"/>
                  <a:gd name="T44" fmla="*/ 2147483647 w 487"/>
                  <a:gd name="T45" fmla="*/ 2147483647 h 483"/>
                  <a:gd name="T46" fmla="*/ 2147483647 w 487"/>
                  <a:gd name="T47" fmla="*/ 2147483647 h 483"/>
                  <a:gd name="T48" fmla="*/ 2147483647 w 487"/>
                  <a:gd name="T49" fmla="*/ 2147483647 h 483"/>
                  <a:gd name="T50" fmla="*/ 2147483647 w 487"/>
                  <a:gd name="T51" fmla="*/ 2147483647 h 483"/>
                  <a:gd name="T52" fmla="*/ 2147483647 w 487"/>
                  <a:gd name="T53" fmla="*/ 2147483647 h 483"/>
                  <a:gd name="T54" fmla="*/ 2147483647 w 487"/>
                  <a:gd name="T55" fmla="*/ 2147483647 h 483"/>
                  <a:gd name="T56" fmla="*/ 2147483647 w 487"/>
                  <a:gd name="T57" fmla="*/ 2147483647 h 483"/>
                  <a:gd name="T58" fmla="*/ 2147483647 w 487"/>
                  <a:gd name="T59" fmla="*/ 2147483647 h 483"/>
                  <a:gd name="T60" fmla="*/ 2147483647 w 487"/>
                  <a:gd name="T61" fmla="*/ 2147483647 h 483"/>
                  <a:gd name="T62" fmla="*/ 2147483647 w 487"/>
                  <a:gd name="T63" fmla="*/ 2147483647 h 483"/>
                  <a:gd name="T64" fmla="*/ 2147483647 w 487"/>
                  <a:gd name="T65" fmla="*/ 2147483647 h 483"/>
                  <a:gd name="T66" fmla="*/ 2147483647 w 487"/>
                  <a:gd name="T67" fmla="*/ 2147483647 h 483"/>
                  <a:gd name="T68" fmla="*/ 2147483647 w 487"/>
                  <a:gd name="T69" fmla="*/ 2147483647 h 483"/>
                  <a:gd name="T70" fmla="*/ 2147483647 w 487"/>
                  <a:gd name="T71" fmla="*/ 2147483647 h 483"/>
                  <a:gd name="T72" fmla="*/ 2147483647 w 487"/>
                  <a:gd name="T73" fmla="*/ 2147483647 h 483"/>
                  <a:gd name="T74" fmla="*/ 2147483647 w 487"/>
                  <a:gd name="T75" fmla="*/ 2147483647 h 483"/>
                  <a:gd name="T76" fmla="*/ 2147483647 w 487"/>
                  <a:gd name="T77" fmla="*/ 2147483647 h 483"/>
                  <a:gd name="T78" fmla="*/ 2147483647 w 487"/>
                  <a:gd name="T79" fmla="*/ 2147483647 h 483"/>
                  <a:gd name="T80" fmla="*/ 2147483647 w 487"/>
                  <a:gd name="T81" fmla="*/ 2147483647 h 483"/>
                  <a:gd name="T82" fmla="*/ 2147483647 w 487"/>
                  <a:gd name="T83" fmla="*/ 2147483647 h 483"/>
                  <a:gd name="T84" fmla="*/ 2147483647 w 487"/>
                  <a:gd name="T85" fmla="*/ 2147483647 h 483"/>
                  <a:gd name="T86" fmla="*/ 2147483647 w 487"/>
                  <a:gd name="T87" fmla="*/ 2147483647 h 483"/>
                  <a:gd name="T88" fmla="*/ 2147483647 w 487"/>
                  <a:gd name="T89" fmla="*/ 2147483647 h 483"/>
                  <a:gd name="T90" fmla="*/ 2147483647 w 487"/>
                  <a:gd name="T91" fmla="*/ 2147483647 h 48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7"/>
                  <a:gd name="T139" fmla="*/ 0 h 483"/>
                  <a:gd name="T140" fmla="*/ 487 w 487"/>
                  <a:gd name="T141" fmla="*/ 483 h 48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7" h="483">
                    <a:moveTo>
                      <a:pt x="218" y="483"/>
                    </a:moveTo>
                    <a:cubicBezTo>
                      <a:pt x="215" y="483"/>
                      <a:pt x="215" y="483"/>
                      <a:pt x="212" y="483"/>
                    </a:cubicBezTo>
                    <a:cubicBezTo>
                      <a:pt x="200" y="474"/>
                      <a:pt x="194" y="474"/>
                      <a:pt x="185" y="465"/>
                    </a:cubicBezTo>
                    <a:cubicBezTo>
                      <a:pt x="182" y="462"/>
                      <a:pt x="179" y="462"/>
                      <a:pt x="179" y="459"/>
                    </a:cubicBezTo>
                    <a:cubicBezTo>
                      <a:pt x="179" y="456"/>
                      <a:pt x="179" y="453"/>
                      <a:pt x="179" y="450"/>
                    </a:cubicBezTo>
                    <a:cubicBezTo>
                      <a:pt x="191" y="435"/>
                      <a:pt x="185" y="426"/>
                      <a:pt x="176" y="414"/>
                    </a:cubicBezTo>
                    <a:cubicBezTo>
                      <a:pt x="164" y="402"/>
                      <a:pt x="161" y="387"/>
                      <a:pt x="155" y="381"/>
                    </a:cubicBezTo>
                    <a:cubicBezTo>
                      <a:pt x="146" y="363"/>
                      <a:pt x="149" y="369"/>
                      <a:pt x="134" y="366"/>
                    </a:cubicBezTo>
                    <a:cubicBezTo>
                      <a:pt x="131" y="366"/>
                      <a:pt x="128" y="363"/>
                      <a:pt x="125" y="363"/>
                    </a:cubicBezTo>
                    <a:cubicBezTo>
                      <a:pt x="122" y="357"/>
                      <a:pt x="117" y="351"/>
                      <a:pt x="114" y="345"/>
                    </a:cubicBezTo>
                    <a:cubicBezTo>
                      <a:pt x="111" y="336"/>
                      <a:pt x="108" y="327"/>
                      <a:pt x="105" y="321"/>
                    </a:cubicBezTo>
                    <a:cubicBezTo>
                      <a:pt x="102" y="315"/>
                      <a:pt x="99" y="312"/>
                      <a:pt x="99" y="309"/>
                    </a:cubicBezTo>
                    <a:cubicBezTo>
                      <a:pt x="75" y="309"/>
                      <a:pt x="87" y="330"/>
                      <a:pt x="81" y="342"/>
                    </a:cubicBezTo>
                    <a:cubicBezTo>
                      <a:pt x="78" y="342"/>
                      <a:pt x="78" y="342"/>
                      <a:pt x="75" y="342"/>
                    </a:cubicBezTo>
                    <a:cubicBezTo>
                      <a:pt x="75" y="330"/>
                      <a:pt x="69" y="318"/>
                      <a:pt x="66" y="309"/>
                    </a:cubicBezTo>
                    <a:cubicBezTo>
                      <a:pt x="72" y="306"/>
                      <a:pt x="72" y="294"/>
                      <a:pt x="72" y="294"/>
                    </a:cubicBezTo>
                    <a:cubicBezTo>
                      <a:pt x="72" y="288"/>
                      <a:pt x="72" y="282"/>
                      <a:pt x="75" y="276"/>
                    </a:cubicBezTo>
                    <a:cubicBezTo>
                      <a:pt x="66" y="264"/>
                      <a:pt x="66" y="249"/>
                      <a:pt x="66" y="240"/>
                    </a:cubicBezTo>
                    <a:cubicBezTo>
                      <a:pt x="69" y="234"/>
                      <a:pt x="75" y="231"/>
                      <a:pt x="78" y="228"/>
                    </a:cubicBezTo>
                    <a:cubicBezTo>
                      <a:pt x="75" y="219"/>
                      <a:pt x="75" y="213"/>
                      <a:pt x="75" y="204"/>
                    </a:cubicBezTo>
                    <a:cubicBezTo>
                      <a:pt x="72" y="198"/>
                      <a:pt x="69" y="192"/>
                      <a:pt x="66" y="189"/>
                    </a:cubicBezTo>
                    <a:cubicBezTo>
                      <a:pt x="63" y="177"/>
                      <a:pt x="57" y="162"/>
                      <a:pt x="54" y="156"/>
                    </a:cubicBezTo>
                    <a:cubicBezTo>
                      <a:pt x="42" y="141"/>
                      <a:pt x="27" y="126"/>
                      <a:pt x="27" y="111"/>
                    </a:cubicBezTo>
                    <a:cubicBezTo>
                      <a:pt x="21" y="108"/>
                      <a:pt x="15" y="105"/>
                      <a:pt x="9" y="99"/>
                    </a:cubicBezTo>
                    <a:cubicBezTo>
                      <a:pt x="6" y="99"/>
                      <a:pt x="6" y="96"/>
                      <a:pt x="6" y="96"/>
                    </a:cubicBezTo>
                    <a:cubicBezTo>
                      <a:pt x="3" y="96"/>
                      <a:pt x="3" y="96"/>
                      <a:pt x="3" y="96"/>
                    </a:cubicBezTo>
                    <a:cubicBezTo>
                      <a:pt x="3" y="87"/>
                      <a:pt x="0" y="78"/>
                      <a:pt x="3" y="75"/>
                    </a:cubicBezTo>
                    <a:cubicBezTo>
                      <a:pt x="15" y="69"/>
                      <a:pt x="15" y="57"/>
                      <a:pt x="15" y="48"/>
                    </a:cubicBezTo>
                    <a:cubicBezTo>
                      <a:pt x="12" y="42"/>
                      <a:pt x="6" y="36"/>
                      <a:pt x="3" y="33"/>
                    </a:cubicBezTo>
                    <a:cubicBezTo>
                      <a:pt x="3" y="27"/>
                      <a:pt x="3" y="24"/>
                      <a:pt x="3" y="21"/>
                    </a:cubicBezTo>
                    <a:cubicBezTo>
                      <a:pt x="15" y="21"/>
                      <a:pt x="27" y="18"/>
                      <a:pt x="39" y="18"/>
                    </a:cubicBezTo>
                    <a:cubicBezTo>
                      <a:pt x="45" y="21"/>
                      <a:pt x="54" y="30"/>
                      <a:pt x="57" y="39"/>
                    </a:cubicBezTo>
                    <a:cubicBezTo>
                      <a:pt x="57" y="54"/>
                      <a:pt x="72" y="69"/>
                      <a:pt x="87" y="84"/>
                    </a:cubicBezTo>
                    <a:cubicBezTo>
                      <a:pt x="90" y="84"/>
                      <a:pt x="96" y="81"/>
                      <a:pt x="102" y="93"/>
                    </a:cubicBezTo>
                    <a:cubicBezTo>
                      <a:pt x="108" y="93"/>
                      <a:pt x="111" y="90"/>
                      <a:pt x="119" y="87"/>
                    </a:cubicBezTo>
                    <a:cubicBezTo>
                      <a:pt x="119" y="84"/>
                      <a:pt x="122" y="84"/>
                      <a:pt x="122" y="84"/>
                    </a:cubicBezTo>
                    <a:cubicBezTo>
                      <a:pt x="122" y="87"/>
                      <a:pt x="125" y="87"/>
                      <a:pt x="125" y="87"/>
                    </a:cubicBezTo>
                    <a:cubicBezTo>
                      <a:pt x="125" y="93"/>
                      <a:pt x="134" y="96"/>
                      <a:pt x="143" y="96"/>
                    </a:cubicBezTo>
                    <a:cubicBezTo>
                      <a:pt x="143" y="96"/>
                      <a:pt x="146" y="99"/>
                      <a:pt x="146" y="102"/>
                    </a:cubicBezTo>
                    <a:cubicBezTo>
                      <a:pt x="149" y="102"/>
                      <a:pt x="152" y="102"/>
                      <a:pt x="158" y="102"/>
                    </a:cubicBezTo>
                    <a:cubicBezTo>
                      <a:pt x="158" y="99"/>
                      <a:pt x="161" y="96"/>
                      <a:pt x="167" y="93"/>
                    </a:cubicBezTo>
                    <a:cubicBezTo>
                      <a:pt x="173" y="93"/>
                      <a:pt x="182" y="90"/>
                      <a:pt x="188" y="90"/>
                    </a:cubicBezTo>
                    <a:cubicBezTo>
                      <a:pt x="191" y="87"/>
                      <a:pt x="191" y="84"/>
                      <a:pt x="191" y="84"/>
                    </a:cubicBezTo>
                    <a:cubicBezTo>
                      <a:pt x="191" y="66"/>
                      <a:pt x="179" y="45"/>
                      <a:pt x="188" y="39"/>
                    </a:cubicBezTo>
                    <a:cubicBezTo>
                      <a:pt x="191" y="42"/>
                      <a:pt x="194" y="48"/>
                      <a:pt x="203" y="51"/>
                    </a:cubicBezTo>
                    <a:cubicBezTo>
                      <a:pt x="206" y="54"/>
                      <a:pt x="206" y="54"/>
                      <a:pt x="209" y="57"/>
                    </a:cubicBezTo>
                    <a:cubicBezTo>
                      <a:pt x="215" y="60"/>
                      <a:pt x="224" y="60"/>
                      <a:pt x="236" y="57"/>
                    </a:cubicBezTo>
                    <a:cubicBezTo>
                      <a:pt x="239" y="54"/>
                      <a:pt x="239" y="51"/>
                      <a:pt x="242" y="48"/>
                    </a:cubicBezTo>
                    <a:cubicBezTo>
                      <a:pt x="242" y="33"/>
                      <a:pt x="239" y="27"/>
                      <a:pt x="236" y="21"/>
                    </a:cubicBezTo>
                    <a:cubicBezTo>
                      <a:pt x="242" y="15"/>
                      <a:pt x="254" y="0"/>
                      <a:pt x="263" y="9"/>
                    </a:cubicBezTo>
                    <a:cubicBezTo>
                      <a:pt x="266" y="15"/>
                      <a:pt x="269" y="21"/>
                      <a:pt x="284" y="30"/>
                    </a:cubicBezTo>
                    <a:cubicBezTo>
                      <a:pt x="287" y="33"/>
                      <a:pt x="290" y="33"/>
                      <a:pt x="296" y="36"/>
                    </a:cubicBezTo>
                    <a:cubicBezTo>
                      <a:pt x="302" y="45"/>
                      <a:pt x="314" y="51"/>
                      <a:pt x="323" y="66"/>
                    </a:cubicBezTo>
                    <a:cubicBezTo>
                      <a:pt x="323" y="69"/>
                      <a:pt x="326" y="72"/>
                      <a:pt x="326" y="75"/>
                    </a:cubicBezTo>
                    <a:cubicBezTo>
                      <a:pt x="329" y="81"/>
                      <a:pt x="338" y="96"/>
                      <a:pt x="347" y="99"/>
                    </a:cubicBezTo>
                    <a:cubicBezTo>
                      <a:pt x="359" y="99"/>
                      <a:pt x="371" y="99"/>
                      <a:pt x="383" y="99"/>
                    </a:cubicBezTo>
                    <a:cubicBezTo>
                      <a:pt x="392" y="93"/>
                      <a:pt x="395" y="90"/>
                      <a:pt x="406" y="90"/>
                    </a:cubicBezTo>
                    <a:cubicBezTo>
                      <a:pt x="415" y="93"/>
                      <a:pt x="421" y="96"/>
                      <a:pt x="430" y="99"/>
                    </a:cubicBezTo>
                    <a:cubicBezTo>
                      <a:pt x="436" y="99"/>
                      <a:pt x="442" y="99"/>
                      <a:pt x="451" y="99"/>
                    </a:cubicBezTo>
                    <a:cubicBezTo>
                      <a:pt x="457" y="105"/>
                      <a:pt x="460" y="111"/>
                      <a:pt x="475" y="111"/>
                    </a:cubicBezTo>
                    <a:cubicBezTo>
                      <a:pt x="478" y="114"/>
                      <a:pt x="484" y="117"/>
                      <a:pt x="487" y="120"/>
                    </a:cubicBezTo>
                    <a:cubicBezTo>
                      <a:pt x="487" y="129"/>
                      <a:pt x="487" y="138"/>
                      <a:pt x="487" y="147"/>
                    </a:cubicBezTo>
                    <a:cubicBezTo>
                      <a:pt x="475" y="156"/>
                      <a:pt x="469" y="171"/>
                      <a:pt x="466" y="186"/>
                    </a:cubicBezTo>
                    <a:cubicBezTo>
                      <a:pt x="460" y="195"/>
                      <a:pt x="451" y="207"/>
                      <a:pt x="439" y="216"/>
                    </a:cubicBezTo>
                    <a:cubicBezTo>
                      <a:pt x="418" y="222"/>
                      <a:pt x="418" y="213"/>
                      <a:pt x="406" y="204"/>
                    </a:cubicBezTo>
                    <a:cubicBezTo>
                      <a:pt x="401" y="195"/>
                      <a:pt x="389" y="192"/>
                      <a:pt x="386" y="195"/>
                    </a:cubicBezTo>
                    <a:cubicBezTo>
                      <a:pt x="386" y="195"/>
                      <a:pt x="383" y="195"/>
                      <a:pt x="383" y="198"/>
                    </a:cubicBezTo>
                    <a:cubicBezTo>
                      <a:pt x="383" y="204"/>
                      <a:pt x="383" y="210"/>
                      <a:pt x="383" y="216"/>
                    </a:cubicBezTo>
                    <a:cubicBezTo>
                      <a:pt x="386" y="225"/>
                      <a:pt x="389" y="234"/>
                      <a:pt x="389" y="246"/>
                    </a:cubicBezTo>
                    <a:cubicBezTo>
                      <a:pt x="386" y="255"/>
                      <a:pt x="383" y="267"/>
                      <a:pt x="386" y="279"/>
                    </a:cubicBezTo>
                    <a:cubicBezTo>
                      <a:pt x="389" y="282"/>
                      <a:pt x="392" y="285"/>
                      <a:pt x="395" y="288"/>
                    </a:cubicBezTo>
                    <a:cubicBezTo>
                      <a:pt x="401" y="291"/>
                      <a:pt x="412" y="309"/>
                      <a:pt x="401" y="324"/>
                    </a:cubicBezTo>
                    <a:cubicBezTo>
                      <a:pt x="389" y="330"/>
                      <a:pt x="389" y="327"/>
                      <a:pt x="389" y="342"/>
                    </a:cubicBezTo>
                    <a:cubicBezTo>
                      <a:pt x="395" y="354"/>
                      <a:pt x="412" y="351"/>
                      <a:pt x="424" y="366"/>
                    </a:cubicBezTo>
                    <a:cubicBezTo>
                      <a:pt x="424" y="369"/>
                      <a:pt x="424" y="381"/>
                      <a:pt x="421" y="387"/>
                    </a:cubicBezTo>
                    <a:cubicBezTo>
                      <a:pt x="406" y="387"/>
                      <a:pt x="392" y="384"/>
                      <a:pt x="383" y="381"/>
                    </a:cubicBezTo>
                    <a:cubicBezTo>
                      <a:pt x="383" y="372"/>
                      <a:pt x="380" y="363"/>
                      <a:pt x="377" y="357"/>
                    </a:cubicBezTo>
                    <a:cubicBezTo>
                      <a:pt x="365" y="357"/>
                      <a:pt x="362" y="366"/>
                      <a:pt x="353" y="369"/>
                    </a:cubicBezTo>
                    <a:cubicBezTo>
                      <a:pt x="350" y="369"/>
                      <a:pt x="344" y="369"/>
                      <a:pt x="341" y="369"/>
                    </a:cubicBezTo>
                    <a:cubicBezTo>
                      <a:pt x="326" y="357"/>
                      <a:pt x="323" y="342"/>
                      <a:pt x="323" y="333"/>
                    </a:cubicBezTo>
                    <a:cubicBezTo>
                      <a:pt x="320" y="330"/>
                      <a:pt x="317" y="327"/>
                      <a:pt x="317" y="324"/>
                    </a:cubicBezTo>
                    <a:cubicBezTo>
                      <a:pt x="296" y="324"/>
                      <a:pt x="290" y="321"/>
                      <a:pt x="287" y="342"/>
                    </a:cubicBezTo>
                    <a:cubicBezTo>
                      <a:pt x="281" y="348"/>
                      <a:pt x="278" y="345"/>
                      <a:pt x="272" y="348"/>
                    </a:cubicBezTo>
                    <a:cubicBezTo>
                      <a:pt x="272" y="351"/>
                      <a:pt x="272" y="354"/>
                      <a:pt x="272" y="357"/>
                    </a:cubicBezTo>
                    <a:cubicBezTo>
                      <a:pt x="278" y="363"/>
                      <a:pt x="287" y="372"/>
                      <a:pt x="281" y="387"/>
                    </a:cubicBezTo>
                    <a:cubicBezTo>
                      <a:pt x="278" y="396"/>
                      <a:pt x="263" y="402"/>
                      <a:pt x="254" y="408"/>
                    </a:cubicBezTo>
                    <a:cubicBezTo>
                      <a:pt x="254" y="408"/>
                      <a:pt x="254" y="411"/>
                      <a:pt x="251" y="411"/>
                    </a:cubicBezTo>
                    <a:cubicBezTo>
                      <a:pt x="251" y="417"/>
                      <a:pt x="251" y="423"/>
                      <a:pt x="251" y="432"/>
                    </a:cubicBezTo>
                    <a:cubicBezTo>
                      <a:pt x="257" y="441"/>
                      <a:pt x="266" y="435"/>
                      <a:pt x="266" y="456"/>
                    </a:cubicBezTo>
                    <a:cubicBezTo>
                      <a:pt x="263" y="459"/>
                      <a:pt x="263" y="462"/>
                      <a:pt x="263" y="465"/>
                    </a:cubicBezTo>
                    <a:cubicBezTo>
                      <a:pt x="257" y="468"/>
                      <a:pt x="254" y="468"/>
                      <a:pt x="251" y="471"/>
                    </a:cubicBezTo>
                    <a:cubicBezTo>
                      <a:pt x="239" y="474"/>
                      <a:pt x="227" y="480"/>
                      <a:pt x="218" y="483"/>
                    </a:cubicBezTo>
                    <a:close/>
                  </a:path>
                </a:pathLst>
              </a:custGeom>
              <a:solidFill>
                <a:srgbClr val="B2B2B2"/>
              </a:solidFill>
              <a:ln w="7">
                <a:noFill/>
                <a:miter lim="800000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Freeform 20"/>
              <p:cNvSpPr/>
              <p:nvPr/>
            </p:nvSpPr>
            <p:spPr bwMode="auto">
              <a:xfrm>
                <a:off x="3854150" y="3747767"/>
                <a:ext cx="956708" cy="1025233"/>
              </a:xfrm>
              <a:custGeom>
                <a:avLst/>
                <a:gdLst>
                  <a:gd name="T0" fmla="*/ 2147483647 w 439"/>
                  <a:gd name="T1" fmla="*/ 2147483647 h 470"/>
                  <a:gd name="T2" fmla="*/ 2147483647 w 439"/>
                  <a:gd name="T3" fmla="*/ 2147483647 h 470"/>
                  <a:gd name="T4" fmla="*/ 2147483647 w 439"/>
                  <a:gd name="T5" fmla="*/ 2147483647 h 470"/>
                  <a:gd name="T6" fmla="*/ 2147483647 w 439"/>
                  <a:gd name="T7" fmla="*/ 2147483647 h 470"/>
                  <a:gd name="T8" fmla="*/ 2147483647 w 439"/>
                  <a:gd name="T9" fmla="*/ 2147483647 h 470"/>
                  <a:gd name="T10" fmla="*/ 2147483647 w 439"/>
                  <a:gd name="T11" fmla="*/ 2147483647 h 470"/>
                  <a:gd name="T12" fmla="*/ 2147483647 w 439"/>
                  <a:gd name="T13" fmla="*/ 2147483647 h 470"/>
                  <a:gd name="T14" fmla="*/ 0 w 439"/>
                  <a:gd name="T15" fmla="*/ 2147483647 h 470"/>
                  <a:gd name="T16" fmla="*/ 2147483647 w 439"/>
                  <a:gd name="T17" fmla="*/ 2147483647 h 470"/>
                  <a:gd name="T18" fmla="*/ 2147483647 w 439"/>
                  <a:gd name="T19" fmla="*/ 2147483647 h 470"/>
                  <a:gd name="T20" fmla="*/ 2147483647 w 439"/>
                  <a:gd name="T21" fmla="*/ 2147483647 h 470"/>
                  <a:gd name="T22" fmla="*/ 2147483647 w 439"/>
                  <a:gd name="T23" fmla="*/ 2147483647 h 470"/>
                  <a:gd name="T24" fmla="*/ 2147483647 w 439"/>
                  <a:gd name="T25" fmla="*/ 2147483647 h 470"/>
                  <a:gd name="T26" fmla="*/ 2147483647 w 439"/>
                  <a:gd name="T27" fmla="*/ 2147483647 h 470"/>
                  <a:gd name="T28" fmla="*/ 2147483647 w 439"/>
                  <a:gd name="T29" fmla="*/ 2147483647 h 470"/>
                  <a:gd name="T30" fmla="*/ 2147483647 w 439"/>
                  <a:gd name="T31" fmla="*/ 2147483647 h 470"/>
                  <a:gd name="T32" fmla="*/ 2147483647 w 439"/>
                  <a:gd name="T33" fmla="*/ 2147483647 h 470"/>
                  <a:gd name="T34" fmla="*/ 2147483647 w 439"/>
                  <a:gd name="T35" fmla="*/ 2147483647 h 470"/>
                  <a:gd name="T36" fmla="*/ 2147483647 w 439"/>
                  <a:gd name="T37" fmla="*/ 2147483647 h 470"/>
                  <a:gd name="T38" fmla="*/ 2147483647 w 439"/>
                  <a:gd name="T39" fmla="*/ 2147483647 h 470"/>
                  <a:gd name="T40" fmla="*/ 2147483647 w 439"/>
                  <a:gd name="T41" fmla="*/ 2147483647 h 470"/>
                  <a:gd name="T42" fmla="*/ 2147483647 w 439"/>
                  <a:gd name="T43" fmla="*/ 2147483647 h 470"/>
                  <a:gd name="T44" fmla="*/ 2147483647 w 439"/>
                  <a:gd name="T45" fmla="*/ 2147483647 h 470"/>
                  <a:gd name="T46" fmla="*/ 2147483647 w 439"/>
                  <a:gd name="T47" fmla="*/ 2147483647 h 470"/>
                  <a:gd name="T48" fmla="*/ 2147483647 w 439"/>
                  <a:gd name="T49" fmla="*/ 2147483647 h 470"/>
                  <a:gd name="T50" fmla="*/ 2147483647 w 439"/>
                  <a:gd name="T51" fmla="*/ 2147483647 h 470"/>
                  <a:gd name="T52" fmla="*/ 2147483647 w 439"/>
                  <a:gd name="T53" fmla="*/ 2147483647 h 470"/>
                  <a:gd name="T54" fmla="*/ 2147483647 w 439"/>
                  <a:gd name="T55" fmla="*/ 2147483647 h 470"/>
                  <a:gd name="T56" fmla="*/ 2147483647 w 439"/>
                  <a:gd name="T57" fmla="*/ 2147483647 h 470"/>
                  <a:gd name="T58" fmla="*/ 2147483647 w 439"/>
                  <a:gd name="T59" fmla="*/ 2147483647 h 470"/>
                  <a:gd name="T60" fmla="*/ 2147483647 w 439"/>
                  <a:gd name="T61" fmla="*/ 2147483647 h 470"/>
                  <a:gd name="T62" fmla="*/ 2147483647 w 439"/>
                  <a:gd name="T63" fmla="*/ 2147483647 h 470"/>
                  <a:gd name="T64" fmla="*/ 2147483647 w 439"/>
                  <a:gd name="T65" fmla="*/ 2147483647 h 470"/>
                  <a:gd name="T66" fmla="*/ 2147483647 w 439"/>
                  <a:gd name="T67" fmla="*/ 2147483647 h 470"/>
                  <a:gd name="T68" fmla="*/ 2147483647 w 439"/>
                  <a:gd name="T69" fmla="*/ 2147483647 h 470"/>
                  <a:gd name="T70" fmla="*/ 2147483647 w 439"/>
                  <a:gd name="T71" fmla="*/ 2147483647 h 470"/>
                  <a:gd name="T72" fmla="*/ 2147483647 w 439"/>
                  <a:gd name="T73" fmla="*/ 2147483647 h 470"/>
                  <a:gd name="T74" fmla="*/ 2147483647 w 439"/>
                  <a:gd name="T75" fmla="*/ 2147483647 h 470"/>
                  <a:gd name="T76" fmla="*/ 2147483647 w 439"/>
                  <a:gd name="T77" fmla="*/ 2147483647 h 470"/>
                  <a:gd name="T78" fmla="*/ 2147483647 w 439"/>
                  <a:gd name="T79" fmla="*/ 2147483647 h 470"/>
                  <a:gd name="T80" fmla="*/ 2147483647 w 439"/>
                  <a:gd name="T81" fmla="*/ 2147483647 h 470"/>
                  <a:gd name="T82" fmla="*/ 2147483647 w 439"/>
                  <a:gd name="T83" fmla="*/ 2147483647 h 470"/>
                  <a:gd name="T84" fmla="*/ 2147483647 w 439"/>
                  <a:gd name="T85" fmla="*/ 2147483647 h 470"/>
                  <a:gd name="T86" fmla="*/ 2147483647 w 439"/>
                  <a:gd name="T87" fmla="*/ 2147483647 h 470"/>
                  <a:gd name="T88" fmla="*/ 2147483647 w 439"/>
                  <a:gd name="T89" fmla="*/ 2147483647 h 47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39"/>
                  <a:gd name="T136" fmla="*/ 0 h 470"/>
                  <a:gd name="T137" fmla="*/ 439 w 439"/>
                  <a:gd name="T138" fmla="*/ 470 h 47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39" h="470">
                    <a:moveTo>
                      <a:pt x="203" y="470"/>
                    </a:moveTo>
                    <a:cubicBezTo>
                      <a:pt x="194" y="461"/>
                      <a:pt x="185" y="455"/>
                      <a:pt x="179" y="452"/>
                    </a:cubicBezTo>
                    <a:cubicBezTo>
                      <a:pt x="179" y="440"/>
                      <a:pt x="179" y="434"/>
                      <a:pt x="176" y="425"/>
                    </a:cubicBezTo>
                    <a:cubicBezTo>
                      <a:pt x="173" y="425"/>
                      <a:pt x="173" y="422"/>
                      <a:pt x="170" y="422"/>
                    </a:cubicBezTo>
                    <a:cubicBezTo>
                      <a:pt x="158" y="422"/>
                      <a:pt x="149" y="428"/>
                      <a:pt x="143" y="437"/>
                    </a:cubicBezTo>
                    <a:cubicBezTo>
                      <a:pt x="140" y="437"/>
                      <a:pt x="135" y="434"/>
                      <a:pt x="129" y="434"/>
                    </a:cubicBezTo>
                    <a:cubicBezTo>
                      <a:pt x="126" y="425"/>
                      <a:pt x="123" y="419"/>
                      <a:pt x="117" y="416"/>
                    </a:cubicBezTo>
                    <a:cubicBezTo>
                      <a:pt x="105" y="398"/>
                      <a:pt x="105" y="404"/>
                      <a:pt x="87" y="401"/>
                    </a:cubicBezTo>
                    <a:cubicBezTo>
                      <a:pt x="78" y="392"/>
                      <a:pt x="81" y="380"/>
                      <a:pt x="81" y="374"/>
                    </a:cubicBezTo>
                    <a:cubicBezTo>
                      <a:pt x="84" y="362"/>
                      <a:pt x="87" y="353"/>
                      <a:pt x="81" y="344"/>
                    </a:cubicBezTo>
                    <a:cubicBezTo>
                      <a:pt x="60" y="338"/>
                      <a:pt x="63" y="341"/>
                      <a:pt x="63" y="329"/>
                    </a:cubicBezTo>
                    <a:cubicBezTo>
                      <a:pt x="60" y="323"/>
                      <a:pt x="57" y="318"/>
                      <a:pt x="57" y="312"/>
                    </a:cubicBezTo>
                    <a:cubicBezTo>
                      <a:pt x="54" y="309"/>
                      <a:pt x="54" y="306"/>
                      <a:pt x="51" y="303"/>
                    </a:cubicBezTo>
                    <a:cubicBezTo>
                      <a:pt x="48" y="285"/>
                      <a:pt x="45" y="282"/>
                      <a:pt x="30" y="282"/>
                    </a:cubicBezTo>
                    <a:cubicBezTo>
                      <a:pt x="21" y="288"/>
                      <a:pt x="9" y="294"/>
                      <a:pt x="3" y="294"/>
                    </a:cubicBezTo>
                    <a:cubicBezTo>
                      <a:pt x="3" y="294"/>
                      <a:pt x="3" y="294"/>
                      <a:pt x="0" y="294"/>
                    </a:cubicBezTo>
                    <a:cubicBezTo>
                      <a:pt x="0" y="279"/>
                      <a:pt x="0" y="264"/>
                      <a:pt x="0" y="249"/>
                    </a:cubicBezTo>
                    <a:cubicBezTo>
                      <a:pt x="3" y="243"/>
                      <a:pt x="6" y="237"/>
                      <a:pt x="9" y="231"/>
                    </a:cubicBezTo>
                    <a:cubicBezTo>
                      <a:pt x="18" y="216"/>
                      <a:pt x="27" y="213"/>
                      <a:pt x="42" y="201"/>
                    </a:cubicBezTo>
                    <a:cubicBezTo>
                      <a:pt x="45" y="198"/>
                      <a:pt x="51" y="195"/>
                      <a:pt x="54" y="189"/>
                    </a:cubicBezTo>
                    <a:cubicBezTo>
                      <a:pt x="54" y="183"/>
                      <a:pt x="54" y="174"/>
                      <a:pt x="57" y="168"/>
                    </a:cubicBezTo>
                    <a:cubicBezTo>
                      <a:pt x="57" y="165"/>
                      <a:pt x="60" y="162"/>
                      <a:pt x="60" y="159"/>
                    </a:cubicBezTo>
                    <a:cubicBezTo>
                      <a:pt x="60" y="147"/>
                      <a:pt x="60" y="129"/>
                      <a:pt x="66" y="123"/>
                    </a:cubicBezTo>
                    <a:cubicBezTo>
                      <a:pt x="66" y="111"/>
                      <a:pt x="69" y="102"/>
                      <a:pt x="63" y="93"/>
                    </a:cubicBezTo>
                    <a:cubicBezTo>
                      <a:pt x="57" y="87"/>
                      <a:pt x="48" y="81"/>
                      <a:pt x="42" y="75"/>
                    </a:cubicBezTo>
                    <a:cubicBezTo>
                      <a:pt x="42" y="69"/>
                      <a:pt x="42" y="66"/>
                      <a:pt x="42" y="60"/>
                    </a:cubicBezTo>
                    <a:cubicBezTo>
                      <a:pt x="48" y="60"/>
                      <a:pt x="54" y="57"/>
                      <a:pt x="63" y="54"/>
                    </a:cubicBezTo>
                    <a:cubicBezTo>
                      <a:pt x="69" y="39"/>
                      <a:pt x="60" y="21"/>
                      <a:pt x="60" y="12"/>
                    </a:cubicBezTo>
                    <a:cubicBezTo>
                      <a:pt x="66" y="6"/>
                      <a:pt x="69" y="0"/>
                      <a:pt x="78" y="9"/>
                    </a:cubicBezTo>
                    <a:cubicBezTo>
                      <a:pt x="84" y="21"/>
                      <a:pt x="90" y="33"/>
                      <a:pt x="93" y="51"/>
                    </a:cubicBezTo>
                    <a:cubicBezTo>
                      <a:pt x="96" y="54"/>
                      <a:pt x="96" y="54"/>
                      <a:pt x="105" y="54"/>
                    </a:cubicBezTo>
                    <a:cubicBezTo>
                      <a:pt x="111" y="45"/>
                      <a:pt x="108" y="33"/>
                      <a:pt x="108" y="27"/>
                    </a:cubicBezTo>
                    <a:cubicBezTo>
                      <a:pt x="111" y="24"/>
                      <a:pt x="114" y="24"/>
                      <a:pt x="117" y="21"/>
                    </a:cubicBezTo>
                    <a:cubicBezTo>
                      <a:pt x="120" y="27"/>
                      <a:pt x="123" y="36"/>
                      <a:pt x="126" y="48"/>
                    </a:cubicBezTo>
                    <a:cubicBezTo>
                      <a:pt x="132" y="54"/>
                      <a:pt x="135" y="66"/>
                      <a:pt x="146" y="75"/>
                    </a:cubicBezTo>
                    <a:cubicBezTo>
                      <a:pt x="152" y="75"/>
                      <a:pt x="158" y="78"/>
                      <a:pt x="164" y="78"/>
                    </a:cubicBezTo>
                    <a:cubicBezTo>
                      <a:pt x="170" y="90"/>
                      <a:pt x="176" y="102"/>
                      <a:pt x="182" y="114"/>
                    </a:cubicBezTo>
                    <a:cubicBezTo>
                      <a:pt x="188" y="120"/>
                      <a:pt x="194" y="129"/>
                      <a:pt x="200" y="135"/>
                    </a:cubicBezTo>
                    <a:cubicBezTo>
                      <a:pt x="200" y="138"/>
                      <a:pt x="200" y="141"/>
                      <a:pt x="203" y="144"/>
                    </a:cubicBezTo>
                    <a:cubicBezTo>
                      <a:pt x="194" y="153"/>
                      <a:pt x="194" y="150"/>
                      <a:pt x="194" y="165"/>
                    </a:cubicBezTo>
                    <a:cubicBezTo>
                      <a:pt x="200" y="174"/>
                      <a:pt x="203" y="180"/>
                      <a:pt x="221" y="186"/>
                    </a:cubicBezTo>
                    <a:cubicBezTo>
                      <a:pt x="224" y="189"/>
                      <a:pt x="224" y="192"/>
                      <a:pt x="236" y="195"/>
                    </a:cubicBezTo>
                    <a:cubicBezTo>
                      <a:pt x="239" y="195"/>
                      <a:pt x="245" y="195"/>
                      <a:pt x="248" y="192"/>
                    </a:cubicBezTo>
                    <a:cubicBezTo>
                      <a:pt x="260" y="189"/>
                      <a:pt x="272" y="183"/>
                      <a:pt x="287" y="177"/>
                    </a:cubicBezTo>
                    <a:cubicBezTo>
                      <a:pt x="293" y="165"/>
                      <a:pt x="293" y="159"/>
                      <a:pt x="293" y="150"/>
                    </a:cubicBezTo>
                    <a:cubicBezTo>
                      <a:pt x="287" y="141"/>
                      <a:pt x="281" y="138"/>
                      <a:pt x="278" y="135"/>
                    </a:cubicBezTo>
                    <a:cubicBezTo>
                      <a:pt x="278" y="123"/>
                      <a:pt x="275" y="123"/>
                      <a:pt x="281" y="117"/>
                    </a:cubicBezTo>
                    <a:cubicBezTo>
                      <a:pt x="290" y="111"/>
                      <a:pt x="302" y="105"/>
                      <a:pt x="308" y="93"/>
                    </a:cubicBezTo>
                    <a:cubicBezTo>
                      <a:pt x="308" y="87"/>
                      <a:pt x="308" y="84"/>
                      <a:pt x="308" y="81"/>
                    </a:cubicBezTo>
                    <a:cubicBezTo>
                      <a:pt x="305" y="69"/>
                      <a:pt x="302" y="66"/>
                      <a:pt x="299" y="63"/>
                    </a:cubicBezTo>
                    <a:cubicBezTo>
                      <a:pt x="299" y="60"/>
                      <a:pt x="299" y="60"/>
                      <a:pt x="299" y="60"/>
                    </a:cubicBezTo>
                    <a:cubicBezTo>
                      <a:pt x="302" y="57"/>
                      <a:pt x="305" y="57"/>
                      <a:pt x="305" y="57"/>
                    </a:cubicBezTo>
                    <a:cubicBezTo>
                      <a:pt x="323" y="42"/>
                      <a:pt x="305" y="33"/>
                      <a:pt x="335" y="36"/>
                    </a:cubicBezTo>
                    <a:cubicBezTo>
                      <a:pt x="338" y="45"/>
                      <a:pt x="344" y="57"/>
                      <a:pt x="347" y="66"/>
                    </a:cubicBezTo>
                    <a:cubicBezTo>
                      <a:pt x="350" y="72"/>
                      <a:pt x="353" y="75"/>
                      <a:pt x="359" y="81"/>
                    </a:cubicBezTo>
                    <a:cubicBezTo>
                      <a:pt x="365" y="81"/>
                      <a:pt x="371" y="81"/>
                      <a:pt x="377" y="81"/>
                    </a:cubicBezTo>
                    <a:cubicBezTo>
                      <a:pt x="383" y="75"/>
                      <a:pt x="389" y="72"/>
                      <a:pt x="395" y="69"/>
                    </a:cubicBezTo>
                    <a:cubicBezTo>
                      <a:pt x="395" y="69"/>
                      <a:pt x="395" y="72"/>
                      <a:pt x="398" y="72"/>
                    </a:cubicBezTo>
                    <a:cubicBezTo>
                      <a:pt x="398" y="81"/>
                      <a:pt x="398" y="99"/>
                      <a:pt x="389" y="105"/>
                    </a:cubicBezTo>
                    <a:cubicBezTo>
                      <a:pt x="383" y="108"/>
                      <a:pt x="380" y="108"/>
                      <a:pt x="377" y="108"/>
                    </a:cubicBezTo>
                    <a:cubicBezTo>
                      <a:pt x="371" y="105"/>
                      <a:pt x="365" y="102"/>
                      <a:pt x="359" y="99"/>
                    </a:cubicBezTo>
                    <a:cubicBezTo>
                      <a:pt x="338" y="99"/>
                      <a:pt x="335" y="102"/>
                      <a:pt x="320" y="114"/>
                    </a:cubicBezTo>
                    <a:cubicBezTo>
                      <a:pt x="317" y="117"/>
                      <a:pt x="317" y="120"/>
                      <a:pt x="314" y="123"/>
                    </a:cubicBezTo>
                    <a:cubicBezTo>
                      <a:pt x="314" y="129"/>
                      <a:pt x="311" y="135"/>
                      <a:pt x="317" y="144"/>
                    </a:cubicBezTo>
                    <a:cubicBezTo>
                      <a:pt x="317" y="150"/>
                      <a:pt x="323" y="165"/>
                      <a:pt x="338" y="156"/>
                    </a:cubicBezTo>
                    <a:cubicBezTo>
                      <a:pt x="350" y="156"/>
                      <a:pt x="359" y="150"/>
                      <a:pt x="359" y="171"/>
                    </a:cubicBezTo>
                    <a:cubicBezTo>
                      <a:pt x="356" y="177"/>
                      <a:pt x="353" y="186"/>
                      <a:pt x="350" y="195"/>
                    </a:cubicBezTo>
                    <a:cubicBezTo>
                      <a:pt x="338" y="210"/>
                      <a:pt x="344" y="219"/>
                      <a:pt x="365" y="228"/>
                    </a:cubicBezTo>
                    <a:cubicBezTo>
                      <a:pt x="365" y="231"/>
                      <a:pt x="365" y="237"/>
                      <a:pt x="365" y="240"/>
                    </a:cubicBezTo>
                    <a:cubicBezTo>
                      <a:pt x="365" y="246"/>
                      <a:pt x="356" y="261"/>
                      <a:pt x="365" y="273"/>
                    </a:cubicBezTo>
                    <a:cubicBezTo>
                      <a:pt x="368" y="279"/>
                      <a:pt x="374" y="285"/>
                      <a:pt x="380" y="291"/>
                    </a:cubicBezTo>
                    <a:cubicBezTo>
                      <a:pt x="389" y="294"/>
                      <a:pt x="401" y="297"/>
                      <a:pt x="413" y="300"/>
                    </a:cubicBezTo>
                    <a:cubicBezTo>
                      <a:pt x="416" y="300"/>
                      <a:pt x="419" y="303"/>
                      <a:pt x="425" y="306"/>
                    </a:cubicBezTo>
                    <a:cubicBezTo>
                      <a:pt x="427" y="306"/>
                      <a:pt x="433" y="306"/>
                      <a:pt x="436" y="306"/>
                    </a:cubicBezTo>
                    <a:cubicBezTo>
                      <a:pt x="436" y="312"/>
                      <a:pt x="439" y="315"/>
                      <a:pt x="439" y="318"/>
                    </a:cubicBezTo>
                    <a:cubicBezTo>
                      <a:pt x="436" y="320"/>
                      <a:pt x="436" y="323"/>
                      <a:pt x="433" y="326"/>
                    </a:cubicBezTo>
                    <a:cubicBezTo>
                      <a:pt x="427" y="332"/>
                      <a:pt x="422" y="335"/>
                      <a:pt x="416" y="335"/>
                    </a:cubicBezTo>
                    <a:cubicBezTo>
                      <a:pt x="395" y="335"/>
                      <a:pt x="386" y="344"/>
                      <a:pt x="371" y="353"/>
                    </a:cubicBezTo>
                    <a:cubicBezTo>
                      <a:pt x="368" y="359"/>
                      <a:pt x="365" y="365"/>
                      <a:pt x="359" y="371"/>
                    </a:cubicBezTo>
                    <a:cubicBezTo>
                      <a:pt x="353" y="371"/>
                      <a:pt x="347" y="371"/>
                      <a:pt x="341" y="371"/>
                    </a:cubicBezTo>
                    <a:cubicBezTo>
                      <a:pt x="335" y="374"/>
                      <a:pt x="326" y="389"/>
                      <a:pt x="317" y="386"/>
                    </a:cubicBezTo>
                    <a:cubicBezTo>
                      <a:pt x="305" y="368"/>
                      <a:pt x="296" y="374"/>
                      <a:pt x="287" y="383"/>
                    </a:cubicBezTo>
                    <a:cubicBezTo>
                      <a:pt x="272" y="386"/>
                      <a:pt x="269" y="377"/>
                      <a:pt x="263" y="374"/>
                    </a:cubicBezTo>
                    <a:cubicBezTo>
                      <a:pt x="245" y="368"/>
                      <a:pt x="242" y="377"/>
                      <a:pt x="236" y="386"/>
                    </a:cubicBezTo>
                    <a:cubicBezTo>
                      <a:pt x="230" y="392"/>
                      <a:pt x="218" y="383"/>
                      <a:pt x="215" y="383"/>
                    </a:cubicBezTo>
                    <a:cubicBezTo>
                      <a:pt x="212" y="383"/>
                      <a:pt x="209" y="383"/>
                      <a:pt x="206" y="383"/>
                    </a:cubicBezTo>
                    <a:cubicBezTo>
                      <a:pt x="197" y="392"/>
                      <a:pt x="197" y="389"/>
                      <a:pt x="197" y="404"/>
                    </a:cubicBezTo>
                    <a:cubicBezTo>
                      <a:pt x="203" y="413"/>
                      <a:pt x="209" y="419"/>
                      <a:pt x="203" y="434"/>
                    </a:cubicBezTo>
                    <a:cubicBezTo>
                      <a:pt x="203" y="440"/>
                      <a:pt x="209" y="449"/>
                      <a:pt x="209" y="464"/>
                    </a:cubicBezTo>
                    <a:cubicBezTo>
                      <a:pt x="206" y="467"/>
                      <a:pt x="203" y="470"/>
                      <a:pt x="203" y="470"/>
                    </a:cubicBezTo>
                    <a:close/>
                  </a:path>
                </a:pathLst>
              </a:custGeom>
              <a:solidFill>
                <a:srgbClr val="B2B2B2"/>
              </a:solidFill>
              <a:ln w="7">
                <a:noFill/>
                <a:miter lim="800000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Freeform 21"/>
              <p:cNvSpPr/>
              <p:nvPr/>
            </p:nvSpPr>
            <p:spPr bwMode="auto">
              <a:xfrm>
                <a:off x="4551256" y="3741178"/>
                <a:ext cx="657573" cy="582459"/>
              </a:xfrm>
              <a:custGeom>
                <a:avLst/>
                <a:gdLst>
                  <a:gd name="T0" fmla="*/ 2147483647 w 302"/>
                  <a:gd name="T1" fmla="*/ 2147483647 h 267"/>
                  <a:gd name="T2" fmla="*/ 2147483647 w 302"/>
                  <a:gd name="T3" fmla="*/ 2147483647 h 267"/>
                  <a:gd name="T4" fmla="*/ 2147483647 w 302"/>
                  <a:gd name="T5" fmla="*/ 2147483647 h 267"/>
                  <a:gd name="T6" fmla="*/ 2147483647 w 302"/>
                  <a:gd name="T7" fmla="*/ 2147483647 h 267"/>
                  <a:gd name="T8" fmla="*/ 2147483647 w 302"/>
                  <a:gd name="T9" fmla="*/ 2147483647 h 267"/>
                  <a:gd name="T10" fmla="*/ 2147483647 w 302"/>
                  <a:gd name="T11" fmla="*/ 2147483647 h 267"/>
                  <a:gd name="T12" fmla="*/ 2147483647 w 302"/>
                  <a:gd name="T13" fmla="*/ 2147483647 h 267"/>
                  <a:gd name="T14" fmla="*/ 2147483647 w 302"/>
                  <a:gd name="T15" fmla="*/ 2147483647 h 267"/>
                  <a:gd name="T16" fmla="*/ 2147483647 w 302"/>
                  <a:gd name="T17" fmla="*/ 2147483647 h 267"/>
                  <a:gd name="T18" fmla="*/ 2147483647 w 302"/>
                  <a:gd name="T19" fmla="*/ 2147483647 h 267"/>
                  <a:gd name="T20" fmla="*/ 2147483647 w 302"/>
                  <a:gd name="T21" fmla="*/ 2147483647 h 267"/>
                  <a:gd name="T22" fmla="*/ 2147483647 w 302"/>
                  <a:gd name="T23" fmla="*/ 2147483647 h 267"/>
                  <a:gd name="T24" fmla="*/ 2147483647 w 302"/>
                  <a:gd name="T25" fmla="*/ 2147483647 h 267"/>
                  <a:gd name="T26" fmla="*/ 2147483647 w 302"/>
                  <a:gd name="T27" fmla="*/ 2147483647 h 267"/>
                  <a:gd name="T28" fmla="*/ 0 w 302"/>
                  <a:gd name="T29" fmla="*/ 2147483647 h 267"/>
                  <a:gd name="T30" fmla="*/ 2147483647 w 302"/>
                  <a:gd name="T31" fmla="*/ 2147483647 h 267"/>
                  <a:gd name="T32" fmla="*/ 2147483647 w 302"/>
                  <a:gd name="T33" fmla="*/ 2147483647 h 267"/>
                  <a:gd name="T34" fmla="*/ 2147483647 w 302"/>
                  <a:gd name="T35" fmla="*/ 2147483647 h 267"/>
                  <a:gd name="T36" fmla="*/ 2147483647 w 302"/>
                  <a:gd name="T37" fmla="*/ 2147483647 h 267"/>
                  <a:gd name="T38" fmla="*/ 2147483647 w 302"/>
                  <a:gd name="T39" fmla="*/ 2147483647 h 267"/>
                  <a:gd name="T40" fmla="*/ 2147483647 w 302"/>
                  <a:gd name="T41" fmla="*/ 2147483647 h 267"/>
                  <a:gd name="T42" fmla="*/ 2147483647 w 302"/>
                  <a:gd name="T43" fmla="*/ 2147483647 h 267"/>
                  <a:gd name="T44" fmla="*/ 2147483647 w 302"/>
                  <a:gd name="T45" fmla="*/ 2147483647 h 267"/>
                  <a:gd name="T46" fmla="*/ 2147483647 w 302"/>
                  <a:gd name="T47" fmla="*/ 2147483647 h 267"/>
                  <a:gd name="T48" fmla="*/ 2147483647 w 302"/>
                  <a:gd name="T49" fmla="*/ 2147483647 h 267"/>
                  <a:gd name="T50" fmla="*/ 2147483647 w 302"/>
                  <a:gd name="T51" fmla="*/ 2147483647 h 267"/>
                  <a:gd name="T52" fmla="*/ 2147483647 w 302"/>
                  <a:gd name="T53" fmla="*/ 2147483647 h 267"/>
                  <a:gd name="T54" fmla="*/ 2147483647 w 302"/>
                  <a:gd name="T55" fmla="*/ 2147483647 h 267"/>
                  <a:gd name="T56" fmla="*/ 2147483647 w 302"/>
                  <a:gd name="T57" fmla="*/ 0 h 267"/>
                  <a:gd name="T58" fmla="*/ 2147483647 w 302"/>
                  <a:gd name="T59" fmla="*/ 2147483647 h 267"/>
                  <a:gd name="T60" fmla="*/ 2147483647 w 302"/>
                  <a:gd name="T61" fmla="*/ 2147483647 h 267"/>
                  <a:gd name="T62" fmla="*/ 2147483647 w 302"/>
                  <a:gd name="T63" fmla="*/ 2147483647 h 267"/>
                  <a:gd name="T64" fmla="*/ 2147483647 w 302"/>
                  <a:gd name="T65" fmla="*/ 2147483647 h 267"/>
                  <a:gd name="T66" fmla="*/ 2147483647 w 302"/>
                  <a:gd name="T67" fmla="*/ 2147483647 h 267"/>
                  <a:gd name="T68" fmla="*/ 2147483647 w 302"/>
                  <a:gd name="T69" fmla="*/ 2147483647 h 267"/>
                  <a:gd name="T70" fmla="*/ 2147483647 w 302"/>
                  <a:gd name="T71" fmla="*/ 2147483647 h 267"/>
                  <a:gd name="T72" fmla="*/ 2147483647 w 302"/>
                  <a:gd name="T73" fmla="*/ 2147483647 h 267"/>
                  <a:gd name="T74" fmla="*/ 2147483647 w 302"/>
                  <a:gd name="T75" fmla="*/ 2147483647 h 267"/>
                  <a:gd name="T76" fmla="*/ 2147483647 w 302"/>
                  <a:gd name="T77" fmla="*/ 2147483647 h 267"/>
                  <a:gd name="T78" fmla="*/ 2147483647 w 302"/>
                  <a:gd name="T79" fmla="*/ 2147483647 h 267"/>
                  <a:gd name="T80" fmla="*/ 2147483647 w 302"/>
                  <a:gd name="T81" fmla="*/ 2147483647 h 267"/>
                  <a:gd name="T82" fmla="*/ 2147483647 w 302"/>
                  <a:gd name="T83" fmla="*/ 2147483647 h 267"/>
                  <a:gd name="T84" fmla="*/ 2147483647 w 302"/>
                  <a:gd name="T85" fmla="*/ 2147483647 h 267"/>
                  <a:gd name="T86" fmla="*/ 2147483647 w 302"/>
                  <a:gd name="T87" fmla="*/ 2147483647 h 267"/>
                  <a:gd name="T88" fmla="*/ 2147483647 w 302"/>
                  <a:gd name="T89" fmla="*/ 2147483647 h 267"/>
                  <a:gd name="T90" fmla="*/ 2147483647 w 302"/>
                  <a:gd name="T91" fmla="*/ 2147483647 h 267"/>
                  <a:gd name="T92" fmla="*/ 2147483647 w 302"/>
                  <a:gd name="T93" fmla="*/ 2147483647 h 267"/>
                  <a:gd name="T94" fmla="*/ 2147483647 w 302"/>
                  <a:gd name="T95" fmla="*/ 2147483647 h 26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02"/>
                  <a:gd name="T145" fmla="*/ 0 h 267"/>
                  <a:gd name="T146" fmla="*/ 302 w 302"/>
                  <a:gd name="T147" fmla="*/ 267 h 26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02" h="267">
                    <a:moveTo>
                      <a:pt x="119" y="267"/>
                    </a:moveTo>
                    <a:cubicBezTo>
                      <a:pt x="105" y="261"/>
                      <a:pt x="102" y="255"/>
                      <a:pt x="96" y="249"/>
                    </a:cubicBezTo>
                    <a:cubicBezTo>
                      <a:pt x="93" y="249"/>
                      <a:pt x="90" y="246"/>
                      <a:pt x="87" y="246"/>
                    </a:cubicBezTo>
                    <a:cubicBezTo>
                      <a:pt x="69" y="246"/>
                      <a:pt x="66" y="246"/>
                      <a:pt x="54" y="255"/>
                    </a:cubicBezTo>
                    <a:cubicBezTo>
                      <a:pt x="54" y="258"/>
                      <a:pt x="51" y="261"/>
                      <a:pt x="48" y="264"/>
                    </a:cubicBezTo>
                    <a:cubicBezTo>
                      <a:pt x="48" y="255"/>
                      <a:pt x="48" y="252"/>
                      <a:pt x="51" y="246"/>
                    </a:cubicBezTo>
                    <a:cubicBezTo>
                      <a:pt x="51" y="240"/>
                      <a:pt x="51" y="234"/>
                      <a:pt x="51" y="225"/>
                    </a:cubicBezTo>
                    <a:cubicBezTo>
                      <a:pt x="45" y="222"/>
                      <a:pt x="36" y="219"/>
                      <a:pt x="30" y="216"/>
                    </a:cubicBezTo>
                    <a:cubicBezTo>
                      <a:pt x="30" y="213"/>
                      <a:pt x="33" y="207"/>
                      <a:pt x="33" y="204"/>
                    </a:cubicBezTo>
                    <a:cubicBezTo>
                      <a:pt x="36" y="195"/>
                      <a:pt x="39" y="186"/>
                      <a:pt x="42" y="177"/>
                    </a:cubicBezTo>
                    <a:cubicBezTo>
                      <a:pt x="45" y="174"/>
                      <a:pt x="42" y="162"/>
                      <a:pt x="42" y="159"/>
                    </a:cubicBezTo>
                    <a:cubicBezTo>
                      <a:pt x="39" y="156"/>
                      <a:pt x="36" y="153"/>
                      <a:pt x="36" y="153"/>
                    </a:cubicBezTo>
                    <a:cubicBezTo>
                      <a:pt x="27" y="153"/>
                      <a:pt x="18" y="153"/>
                      <a:pt x="9" y="156"/>
                    </a:cubicBezTo>
                    <a:cubicBezTo>
                      <a:pt x="0" y="156"/>
                      <a:pt x="3" y="147"/>
                      <a:pt x="3" y="144"/>
                    </a:cubicBezTo>
                    <a:cubicBezTo>
                      <a:pt x="0" y="141"/>
                      <a:pt x="0" y="141"/>
                      <a:pt x="0" y="138"/>
                    </a:cubicBezTo>
                    <a:cubicBezTo>
                      <a:pt x="0" y="114"/>
                      <a:pt x="9" y="114"/>
                      <a:pt x="30" y="108"/>
                    </a:cubicBezTo>
                    <a:cubicBezTo>
                      <a:pt x="33" y="108"/>
                      <a:pt x="33" y="108"/>
                      <a:pt x="36" y="108"/>
                    </a:cubicBezTo>
                    <a:cubicBezTo>
                      <a:pt x="45" y="114"/>
                      <a:pt x="57" y="120"/>
                      <a:pt x="72" y="114"/>
                    </a:cubicBezTo>
                    <a:cubicBezTo>
                      <a:pt x="75" y="111"/>
                      <a:pt x="75" y="108"/>
                      <a:pt x="78" y="108"/>
                    </a:cubicBezTo>
                    <a:cubicBezTo>
                      <a:pt x="78" y="105"/>
                      <a:pt x="81" y="99"/>
                      <a:pt x="81" y="96"/>
                    </a:cubicBezTo>
                    <a:cubicBezTo>
                      <a:pt x="81" y="96"/>
                      <a:pt x="84" y="96"/>
                      <a:pt x="87" y="96"/>
                    </a:cubicBezTo>
                    <a:cubicBezTo>
                      <a:pt x="90" y="102"/>
                      <a:pt x="110" y="102"/>
                      <a:pt x="125" y="102"/>
                    </a:cubicBezTo>
                    <a:cubicBezTo>
                      <a:pt x="134" y="93"/>
                      <a:pt x="131" y="81"/>
                      <a:pt x="131" y="72"/>
                    </a:cubicBezTo>
                    <a:cubicBezTo>
                      <a:pt x="119" y="60"/>
                      <a:pt x="107" y="57"/>
                      <a:pt x="99" y="54"/>
                    </a:cubicBezTo>
                    <a:cubicBezTo>
                      <a:pt x="93" y="42"/>
                      <a:pt x="96" y="39"/>
                      <a:pt x="107" y="39"/>
                    </a:cubicBezTo>
                    <a:cubicBezTo>
                      <a:pt x="110" y="42"/>
                      <a:pt x="113" y="45"/>
                      <a:pt x="116" y="45"/>
                    </a:cubicBezTo>
                    <a:cubicBezTo>
                      <a:pt x="125" y="48"/>
                      <a:pt x="131" y="48"/>
                      <a:pt x="137" y="51"/>
                    </a:cubicBezTo>
                    <a:cubicBezTo>
                      <a:pt x="158" y="51"/>
                      <a:pt x="182" y="33"/>
                      <a:pt x="191" y="15"/>
                    </a:cubicBezTo>
                    <a:cubicBezTo>
                      <a:pt x="191" y="0"/>
                      <a:pt x="203" y="0"/>
                      <a:pt x="215" y="0"/>
                    </a:cubicBezTo>
                    <a:cubicBezTo>
                      <a:pt x="224" y="3"/>
                      <a:pt x="230" y="18"/>
                      <a:pt x="233" y="33"/>
                    </a:cubicBezTo>
                    <a:cubicBezTo>
                      <a:pt x="242" y="42"/>
                      <a:pt x="248" y="54"/>
                      <a:pt x="263" y="66"/>
                    </a:cubicBezTo>
                    <a:cubicBezTo>
                      <a:pt x="266" y="66"/>
                      <a:pt x="272" y="69"/>
                      <a:pt x="278" y="69"/>
                    </a:cubicBezTo>
                    <a:cubicBezTo>
                      <a:pt x="278" y="78"/>
                      <a:pt x="287" y="90"/>
                      <a:pt x="278" y="102"/>
                    </a:cubicBezTo>
                    <a:cubicBezTo>
                      <a:pt x="260" y="114"/>
                      <a:pt x="248" y="105"/>
                      <a:pt x="251" y="132"/>
                    </a:cubicBezTo>
                    <a:cubicBezTo>
                      <a:pt x="254" y="132"/>
                      <a:pt x="260" y="129"/>
                      <a:pt x="263" y="129"/>
                    </a:cubicBezTo>
                    <a:cubicBezTo>
                      <a:pt x="272" y="129"/>
                      <a:pt x="278" y="129"/>
                      <a:pt x="284" y="129"/>
                    </a:cubicBezTo>
                    <a:cubicBezTo>
                      <a:pt x="284" y="138"/>
                      <a:pt x="284" y="150"/>
                      <a:pt x="284" y="162"/>
                    </a:cubicBezTo>
                    <a:cubicBezTo>
                      <a:pt x="284" y="168"/>
                      <a:pt x="287" y="171"/>
                      <a:pt x="296" y="177"/>
                    </a:cubicBezTo>
                    <a:cubicBezTo>
                      <a:pt x="296" y="180"/>
                      <a:pt x="299" y="183"/>
                      <a:pt x="302" y="189"/>
                    </a:cubicBezTo>
                    <a:cubicBezTo>
                      <a:pt x="290" y="189"/>
                      <a:pt x="284" y="195"/>
                      <a:pt x="275" y="198"/>
                    </a:cubicBezTo>
                    <a:cubicBezTo>
                      <a:pt x="266" y="213"/>
                      <a:pt x="251" y="219"/>
                      <a:pt x="239" y="228"/>
                    </a:cubicBezTo>
                    <a:cubicBezTo>
                      <a:pt x="230" y="234"/>
                      <a:pt x="218" y="237"/>
                      <a:pt x="209" y="234"/>
                    </a:cubicBezTo>
                    <a:cubicBezTo>
                      <a:pt x="203" y="234"/>
                      <a:pt x="200" y="231"/>
                      <a:pt x="194" y="228"/>
                    </a:cubicBezTo>
                    <a:cubicBezTo>
                      <a:pt x="182" y="213"/>
                      <a:pt x="182" y="219"/>
                      <a:pt x="170" y="216"/>
                    </a:cubicBezTo>
                    <a:cubicBezTo>
                      <a:pt x="167" y="219"/>
                      <a:pt x="164" y="219"/>
                      <a:pt x="164" y="222"/>
                    </a:cubicBezTo>
                    <a:cubicBezTo>
                      <a:pt x="164" y="225"/>
                      <a:pt x="164" y="228"/>
                      <a:pt x="164" y="231"/>
                    </a:cubicBezTo>
                    <a:cubicBezTo>
                      <a:pt x="155" y="240"/>
                      <a:pt x="143" y="249"/>
                      <a:pt x="137" y="261"/>
                    </a:cubicBezTo>
                    <a:cubicBezTo>
                      <a:pt x="128" y="264"/>
                      <a:pt x="122" y="264"/>
                      <a:pt x="119" y="267"/>
                    </a:cubicBezTo>
                    <a:close/>
                  </a:path>
                </a:pathLst>
              </a:custGeom>
              <a:solidFill>
                <a:srgbClr val="B2B2B2"/>
              </a:solidFill>
              <a:ln w="7">
                <a:noFill/>
                <a:miter lim="800000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Freeform 22"/>
              <p:cNvSpPr/>
              <p:nvPr/>
            </p:nvSpPr>
            <p:spPr bwMode="auto">
              <a:xfrm>
                <a:off x="4661945" y="4120685"/>
                <a:ext cx="806481" cy="606179"/>
              </a:xfrm>
              <a:custGeom>
                <a:avLst/>
                <a:gdLst>
                  <a:gd name="T0" fmla="*/ 2147483647 w 370"/>
                  <a:gd name="T1" fmla="*/ 2147483647 h 278"/>
                  <a:gd name="T2" fmla="*/ 2147483647 w 370"/>
                  <a:gd name="T3" fmla="*/ 2147483647 h 278"/>
                  <a:gd name="T4" fmla="*/ 2147483647 w 370"/>
                  <a:gd name="T5" fmla="*/ 2147483647 h 278"/>
                  <a:gd name="T6" fmla="*/ 2147483647 w 370"/>
                  <a:gd name="T7" fmla="*/ 2147483647 h 278"/>
                  <a:gd name="T8" fmla="*/ 2147483647 w 370"/>
                  <a:gd name="T9" fmla="*/ 2147483647 h 278"/>
                  <a:gd name="T10" fmla="*/ 2147483647 w 370"/>
                  <a:gd name="T11" fmla="*/ 2147483647 h 278"/>
                  <a:gd name="T12" fmla="*/ 2147483647 w 370"/>
                  <a:gd name="T13" fmla="*/ 2147483647 h 278"/>
                  <a:gd name="T14" fmla="*/ 2147483647 w 370"/>
                  <a:gd name="T15" fmla="*/ 2147483647 h 278"/>
                  <a:gd name="T16" fmla="*/ 2147483647 w 370"/>
                  <a:gd name="T17" fmla="*/ 2147483647 h 278"/>
                  <a:gd name="T18" fmla="*/ 2147483647 w 370"/>
                  <a:gd name="T19" fmla="*/ 2147483647 h 278"/>
                  <a:gd name="T20" fmla="*/ 2147483647 w 370"/>
                  <a:gd name="T21" fmla="*/ 2147483647 h 278"/>
                  <a:gd name="T22" fmla="*/ 2147483647 w 370"/>
                  <a:gd name="T23" fmla="*/ 2147483647 h 278"/>
                  <a:gd name="T24" fmla="*/ 2147483647 w 370"/>
                  <a:gd name="T25" fmla="*/ 2147483647 h 278"/>
                  <a:gd name="T26" fmla="*/ 2147483647 w 370"/>
                  <a:gd name="T27" fmla="*/ 2147483647 h 278"/>
                  <a:gd name="T28" fmla="*/ 2147483647 w 370"/>
                  <a:gd name="T29" fmla="*/ 2147483647 h 278"/>
                  <a:gd name="T30" fmla="*/ 2147483647 w 370"/>
                  <a:gd name="T31" fmla="*/ 2147483647 h 278"/>
                  <a:gd name="T32" fmla="*/ 2147483647 w 370"/>
                  <a:gd name="T33" fmla="*/ 2147483647 h 278"/>
                  <a:gd name="T34" fmla="*/ 2147483647 w 370"/>
                  <a:gd name="T35" fmla="*/ 2147483647 h 278"/>
                  <a:gd name="T36" fmla="*/ 2147483647 w 370"/>
                  <a:gd name="T37" fmla="*/ 2147483647 h 278"/>
                  <a:gd name="T38" fmla="*/ 2147483647 w 370"/>
                  <a:gd name="T39" fmla="*/ 2147483647 h 278"/>
                  <a:gd name="T40" fmla="*/ 2147483647 w 370"/>
                  <a:gd name="T41" fmla="*/ 2147483647 h 278"/>
                  <a:gd name="T42" fmla="*/ 2147483647 w 370"/>
                  <a:gd name="T43" fmla="*/ 2147483647 h 278"/>
                  <a:gd name="T44" fmla="*/ 2147483647 w 370"/>
                  <a:gd name="T45" fmla="*/ 2147483647 h 278"/>
                  <a:gd name="T46" fmla="*/ 2147483647 w 370"/>
                  <a:gd name="T47" fmla="*/ 2147483647 h 278"/>
                  <a:gd name="T48" fmla="*/ 2147483647 w 370"/>
                  <a:gd name="T49" fmla="*/ 2147483647 h 278"/>
                  <a:gd name="T50" fmla="*/ 2147483647 w 370"/>
                  <a:gd name="T51" fmla="*/ 2147483647 h 278"/>
                  <a:gd name="T52" fmla="*/ 2147483647 w 370"/>
                  <a:gd name="T53" fmla="*/ 2147483647 h 278"/>
                  <a:gd name="T54" fmla="*/ 2147483647 w 370"/>
                  <a:gd name="T55" fmla="*/ 2147483647 h 278"/>
                  <a:gd name="T56" fmla="*/ 2147483647 w 370"/>
                  <a:gd name="T57" fmla="*/ 2147483647 h 278"/>
                  <a:gd name="T58" fmla="*/ 2147483647 w 370"/>
                  <a:gd name="T59" fmla="*/ 2147483647 h 278"/>
                  <a:gd name="T60" fmla="*/ 2147483647 w 370"/>
                  <a:gd name="T61" fmla="*/ 2147483647 h 278"/>
                  <a:gd name="T62" fmla="*/ 2147483647 w 370"/>
                  <a:gd name="T63" fmla="*/ 2147483647 h 27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70"/>
                  <a:gd name="T97" fmla="*/ 0 h 278"/>
                  <a:gd name="T98" fmla="*/ 370 w 370"/>
                  <a:gd name="T99" fmla="*/ 278 h 27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70" h="278">
                    <a:moveTo>
                      <a:pt x="224" y="278"/>
                    </a:moveTo>
                    <a:cubicBezTo>
                      <a:pt x="224" y="275"/>
                      <a:pt x="224" y="272"/>
                      <a:pt x="224" y="269"/>
                    </a:cubicBezTo>
                    <a:cubicBezTo>
                      <a:pt x="221" y="269"/>
                      <a:pt x="221" y="266"/>
                      <a:pt x="218" y="266"/>
                    </a:cubicBezTo>
                    <a:cubicBezTo>
                      <a:pt x="215" y="266"/>
                      <a:pt x="215" y="263"/>
                      <a:pt x="212" y="263"/>
                    </a:cubicBezTo>
                    <a:cubicBezTo>
                      <a:pt x="209" y="251"/>
                      <a:pt x="203" y="251"/>
                      <a:pt x="197" y="254"/>
                    </a:cubicBezTo>
                    <a:cubicBezTo>
                      <a:pt x="194" y="260"/>
                      <a:pt x="194" y="263"/>
                      <a:pt x="194" y="266"/>
                    </a:cubicBezTo>
                    <a:cubicBezTo>
                      <a:pt x="182" y="269"/>
                      <a:pt x="170" y="269"/>
                      <a:pt x="158" y="269"/>
                    </a:cubicBezTo>
                    <a:cubicBezTo>
                      <a:pt x="152" y="269"/>
                      <a:pt x="146" y="266"/>
                      <a:pt x="137" y="266"/>
                    </a:cubicBezTo>
                    <a:cubicBezTo>
                      <a:pt x="131" y="263"/>
                      <a:pt x="128" y="263"/>
                      <a:pt x="122" y="263"/>
                    </a:cubicBezTo>
                    <a:cubicBezTo>
                      <a:pt x="116" y="257"/>
                      <a:pt x="113" y="254"/>
                      <a:pt x="107" y="248"/>
                    </a:cubicBezTo>
                    <a:cubicBezTo>
                      <a:pt x="107" y="245"/>
                      <a:pt x="104" y="242"/>
                      <a:pt x="101" y="239"/>
                    </a:cubicBezTo>
                    <a:cubicBezTo>
                      <a:pt x="101" y="239"/>
                      <a:pt x="101" y="239"/>
                      <a:pt x="101" y="239"/>
                    </a:cubicBezTo>
                    <a:cubicBezTo>
                      <a:pt x="95" y="227"/>
                      <a:pt x="101" y="224"/>
                      <a:pt x="104" y="215"/>
                    </a:cubicBezTo>
                    <a:cubicBezTo>
                      <a:pt x="104" y="212"/>
                      <a:pt x="104" y="206"/>
                      <a:pt x="104" y="203"/>
                    </a:cubicBezTo>
                    <a:cubicBezTo>
                      <a:pt x="101" y="200"/>
                      <a:pt x="95" y="197"/>
                      <a:pt x="92" y="194"/>
                    </a:cubicBezTo>
                    <a:cubicBezTo>
                      <a:pt x="92" y="191"/>
                      <a:pt x="92" y="191"/>
                      <a:pt x="92" y="191"/>
                    </a:cubicBezTo>
                    <a:cubicBezTo>
                      <a:pt x="74" y="191"/>
                      <a:pt x="62" y="191"/>
                      <a:pt x="51" y="188"/>
                    </a:cubicBezTo>
                    <a:cubicBezTo>
                      <a:pt x="48" y="188"/>
                      <a:pt x="45" y="185"/>
                      <a:pt x="39" y="185"/>
                    </a:cubicBezTo>
                    <a:cubicBezTo>
                      <a:pt x="39" y="179"/>
                      <a:pt x="36" y="176"/>
                      <a:pt x="36" y="170"/>
                    </a:cubicBezTo>
                    <a:cubicBezTo>
                      <a:pt x="39" y="170"/>
                      <a:pt x="45" y="170"/>
                      <a:pt x="51" y="170"/>
                    </a:cubicBezTo>
                    <a:cubicBezTo>
                      <a:pt x="56" y="170"/>
                      <a:pt x="62" y="161"/>
                      <a:pt x="68" y="158"/>
                    </a:cubicBezTo>
                    <a:cubicBezTo>
                      <a:pt x="74" y="147"/>
                      <a:pt x="74" y="138"/>
                      <a:pt x="68" y="132"/>
                    </a:cubicBezTo>
                    <a:cubicBezTo>
                      <a:pt x="65" y="132"/>
                      <a:pt x="59" y="132"/>
                      <a:pt x="56" y="132"/>
                    </a:cubicBezTo>
                    <a:cubicBezTo>
                      <a:pt x="39" y="120"/>
                      <a:pt x="21" y="117"/>
                      <a:pt x="9" y="111"/>
                    </a:cubicBezTo>
                    <a:cubicBezTo>
                      <a:pt x="3" y="105"/>
                      <a:pt x="0" y="99"/>
                      <a:pt x="0" y="96"/>
                    </a:cubicBezTo>
                    <a:cubicBezTo>
                      <a:pt x="9" y="81"/>
                      <a:pt x="9" y="78"/>
                      <a:pt x="30" y="78"/>
                    </a:cubicBezTo>
                    <a:cubicBezTo>
                      <a:pt x="36" y="78"/>
                      <a:pt x="39" y="81"/>
                      <a:pt x="45" y="81"/>
                    </a:cubicBezTo>
                    <a:cubicBezTo>
                      <a:pt x="48" y="87"/>
                      <a:pt x="54" y="90"/>
                      <a:pt x="59" y="96"/>
                    </a:cubicBezTo>
                    <a:cubicBezTo>
                      <a:pt x="65" y="96"/>
                      <a:pt x="71" y="99"/>
                      <a:pt x="83" y="96"/>
                    </a:cubicBezTo>
                    <a:cubicBezTo>
                      <a:pt x="95" y="87"/>
                      <a:pt x="107" y="69"/>
                      <a:pt x="119" y="60"/>
                    </a:cubicBezTo>
                    <a:cubicBezTo>
                      <a:pt x="119" y="57"/>
                      <a:pt x="119" y="54"/>
                      <a:pt x="119" y="48"/>
                    </a:cubicBezTo>
                    <a:cubicBezTo>
                      <a:pt x="122" y="48"/>
                      <a:pt x="125" y="48"/>
                      <a:pt x="131" y="48"/>
                    </a:cubicBezTo>
                    <a:cubicBezTo>
                      <a:pt x="131" y="51"/>
                      <a:pt x="134" y="51"/>
                      <a:pt x="134" y="54"/>
                    </a:cubicBezTo>
                    <a:cubicBezTo>
                      <a:pt x="140" y="57"/>
                      <a:pt x="149" y="63"/>
                      <a:pt x="161" y="69"/>
                    </a:cubicBezTo>
                    <a:cubicBezTo>
                      <a:pt x="164" y="69"/>
                      <a:pt x="167" y="69"/>
                      <a:pt x="170" y="69"/>
                    </a:cubicBezTo>
                    <a:cubicBezTo>
                      <a:pt x="176" y="66"/>
                      <a:pt x="182" y="63"/>
                      <a:pt x="191" y="60"/>
                    </a:cubicBezTo>
                    <a:cubicBezTo>
                      <a:pt x="200" y="51"/>
                      <a:pt x="206" y="48"/>
                      <a:pt x="218" y="42"/>
                    </a:cubicBezTo>
                    <a:cubicBezTo>
                      <a:pt x="218" y="39"/>
                      <a:pt x="221" y="39"/>
                      <a:pt x="224" y="36"/>
                    </a:cubicBezTo>
                    <a:cubicBezTo>
                      <a:pt x="233" y="24"/>
                      <a:pt x="239" y="21"/>
                      <a:pt x="254" y="18"/>
                    </a:cubicBezTo>
                    <a:cubicBezTo>
                      <a:pt x="260" y="18"/>
                      <a:pt x="266" y="18"/>
                      <a:pt x="275" y="18"/>
                    </a:cubicBezTo>
                    <a:cubicBezTo>
                      <a:pt x="290" y="9"/>
                      <a:pt x="293" y="0"/>
                      <a:pt x="314" y="0"/>
                    </a:cubicBezTo>
                    <a:cubicBezTo>
                      <a:pt x="317" y="6"/>
                      <a:pt x="320" y="12"/>
                      <a:pt x="326" y="18"/>
                    </a:cubicBezTo>
                    <a:cubicBezTo>
                      <a:pt x="329" y="21"/>
                      <a:pt x="332" y="24"/>
                      <a:pt x="335" y="27"/>
                    </a:cubicBezTo>
                    <a:cubicBezTo>
                      <a:pt x="329" y="36"/>
                      <a:pt x="323" y="45"/>
                      <a:pt x="317" y="57"/>
                    </a:cubicBezTo>
                    <a:cubicBezTo>
                      <a:pt x="317" y="60"/>
                      <a:pt x="317" y="66"/>
                      <a:pt x="317" y="69"/>
                    </a:cubicBezTo>
                    <a:cubicBezTo>
                      <a:pt x="320" y="72"/>
                      <a:pt x="326" y="72"/>
                      <a:pt x="335" y="72"/>
                    </a:cubicBezTo>
                    <a:cubicBezTo>
                      <a:pt x="335" y="78"/>
                      <a:pt x="338" y="81"/>
                      <a:pt x="338" y="87"/>
                    </a:cubicBezTo>
                    <a:cubicBezTo>
                      <a:pt x="341" y="90"/>
                      <a:pt x="341" y="90"/>
                      <a:pt x="344" y="93"/>
                    </a:cubicBezTo>
                    <a:cubicBezTo>
                      <a:pt x="349" y="93"/>
                      <a:pt x="358" y="90"/>
                      <a:pt x="364" y="90"/>
                    </a:cubicBezTo>
                    <a:cubicBezTo>
                      <a:pt x="370" y="96"/>
                      <a:pt x="370" y="108"/>
                      <a:pt x="370" y="120"/>
                    </a:cubicBezTo>
                    <a:cubicBezTo>
                      <a:pt x="370" y="123"/>
                      <a:pt x="367" y="126"/>
                      <a:pt x="361" y="129"/>
                    </a:cubicBezTo>
                    <a:cubicBezTo>
                      <a:pt x="361" y="132"/>
                      <a:pt x="358" y="132"/>
                      <a:pt x="355" y="132"/>
                    </a:cubicBezTo>
                    <a:cubicBezTo>
                      <a:pt x="355" y="141"/>
                      <a:pt x="355" y="149"/>
                      <a:pt x="352" y="155"/>
                    </a:cubicBezTo>
                    <a:cubicBezTo>
                      <a:pt x="352" y="161"/>
                      <a:pt x="349" y="164"/>
                      <a:pt x="346" y="170"/>
                    </a:cubicBezTo>
                    <a:cubicBezTo>
                      <a:pt x="344" y="170"/>
                      <a:pt x="338" y="173"/>
                      <a:pt x="338" y="179"/>
                    </a:cubicBezTo>
                    <a:cubicBezTo>
                      <a:pt x="326" y="179"/>
                      <a:pt x="317" y="203"/>
                      <a:pt x="308" y="209"/>
                    </a:cubicBezTo>
                    <a:cubicBezTo>
                      <a:pt x="308" y="212"/>
                      <a:pt x="299" y="215"/>
                      <a:pt x="299" y="215"/>
                    </a:cubicBezTo>
                    <a:cubicBezTo>
                      <a:pt x="293" y="221"/>
                      <a:pt x="287" y="227"/>
                      <a:pt x="284" y="230"/>
                    </a:cubicBezTo>
                    <a:cubicBezTo>
                      <a:pt x="284" y="233"/>
                      <a:pt x="284" y="233"/>
                      <a:pt x="284" y="233"/>
                    </a:cubicBezTo>
                    <a:cubicBezTo>
                      <a:pt x="281" y="233"/>
                      <a:pt x="281" y="233"/>
                      <a:pt x="281" y="233"/>
                    </a:cubicBezTo>
                    <a:cubicBezTo>
                      <a:pt x="281" y="236"/>
                      <a:pt x="281" y="236"/>
                      <a:pt x="281" y="236"/>
                    </a:cubicBezTo>
                    <a:cubicBezTo>
                      <a:pt x="275" y="236"/>
                      <a:pt x="269" y="245"/>
                      <a:pt x="266" y="248"/>
                    </a:cubicBezTo>
                    <a:cubicBezTo>
                      <a:pt x="263" y="254"/>
                      <a:pt x="260" y="260"/>
                      <a:pt x="257" y="266"/>
                    </a:cubicBezTo>
                    <a:cubicBezTo>
                      <a:pt x="245" y="269"/>
                      <a:pt x="239" y="272"/>
                      <a:pt x="233" y="278"/>
                    </a:cubicBezTo>
                    <a:cubicBezTo>
                      <a:pt x="227" y="278"/>
                      <a:pt x="227" y="278"/>
                      <a:pt x="224" y="278"/>
                    </a:cubicBezTo>
                    <a:close/>
                  </a:path>
                </a:pathLst>
              </a:custGeom>
              <a:solidFill>
                <a:srgbClr val="22AC38"/>
              </a:solidFill>
              <a:ln w="7">
                <a:noFill/>
                <a:miter lim="800000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Freeform 23"/>
              <p:cNvSpPr/>
              <p:nvPr/>
            </p:nvSpPr>
            <p:spPr bwMode="auto">
              <a:xfrm>
                <a:off x="5215410" y="4205023"/>
                <a:ext cx="846015" cy="658890"/>
              </a:xfrm>
              <a:custGeom>
                <a:avLst/>
                <a:gdLst>
                  <a:gd name="T0" fmla="*/ 2147483647 w 388"/>
                  <a:gd name="T1" fmla="*/ 2147483647 h 302"/>
                  <a:gd name="T2" fmla="*/ 2147483647 w 388"/>
                  <a:gd name="T3" fmla="*/ 2147483647 h 302"/>
                  <a:gd name="T4" fmla="*/ 0 w 388"/>
                  <a:gd name="T5" fmla="*/ 2147483647 h 302"/>
                  <a:gd name="T6" fmla="*/ 2147483647 w 388"/>
                  <a:gd name="T7" fmla="*/ 2147483647 h 302"/>
                  <a:gd name="T8" fmla="*/ 2147483647 w 388"/>
                  <a:gd name="T9" fmla="*/ 2147483647 h 302"/>
                  <a:gd name="T10" fmla="*/ 2147483647 w 388"/>
                  <a:gd name="T11" fmla="*/ 2147483647 h 302"/>
                  <a:gd name="T12" fmla="*/ 2147483647 w 388"/>
                  <a:gd name="T13" fmla="*/ 2147483647 h 302"/>
                  <a:gd name="T14" fmla="*/ 2147483647 w 388"/>
                  <a:gd name="T15" fmla="*/ 2147483647 h 302"/>
                  <a:gd name="T16" fmla="*/ 2147483647 w 388"/>
                  <a:gd name="T17" fmla="*/ 2147483647 h 302"/>
                  <a:gd name="T18" fmla="*/ 2147483647 w 388"/>
                  <a:gd name="T19" fmla="*/ 2147483647 h 302"/>
                  <a:gd name="T20" fmla="*/ 2147483647 w 388"/>
                  <a:gd name="T21" fmla="*/ 2147483647 h 302"/>
                  <a:gd name="T22" fmla="*/ 2147483647 w 388"/>
                  <a:gd name="T23" fmla="*/ 2147483647 h 302"/>
                  <a:gd name="T24" fmla="*/ 2147483647 w 388"/>
                  <a:gd name="T25" fmla="*/ 2147483647 h 302"/>
                  <a:gd name="T26" fmla="*/ 2147483647 w 388"/>
                  <a:gd name="T27" fmla="*/ 2147483647 h 302"/>
                  <a:gd name="T28" fmla="*/ 2147483647 w 388"/>
                  <a:gd name="T29" fmla="*/ 2147483647 h 302"/>
                  <a:gd name="T30" fmla="*/ 2147483647 w 388"/>
                  <a:gd name="T31" fmla="*/ 2147483647 h 302"/>
                  <a:gd name="T32" fmla="*/ 2147483647 w 388"/>
                  <a:gd name="T33" fmla="*/ 2147483647 h 302"/>
                  <a:gd name="T34" fmla="*/ 2147483647 w 388"/>
                  <a:gd name="T35" fmla="*/ 2147483647 h 302"/>
                  <a:gd name="T36" fmla="*/ 2147483647 w 388"/>
                  <a:gd name="T37" fmla="*/ 2147483647 h 302"/>
                  <a:gd name="T38" fmla="*/ 2147483647 w 388"/>
                  <a:gd name="T39" fmla="*/ 0 h 302"/>
                  <a:gd name="T40" fmla="*/ 2147483647 w 388"/>
                  <a:gd name="T41" fmla="*/ 0 h 302"/>
                  <a:gd name="T42" fmla="*/ 2147483647 w 388"/>
                  <a:gd name="T43" fmla="*/ 2147483647 h 302"/>
                  <a:gd name="T44" fmla="*/ 2147483647 w 388"/>
                  <a:gd name="T45" fmla="*/ 2147483647 h 302"/>
                  <a:gd name="T46" fmla="*/ 2147483647 w 388"/>
                  <a:gd name="T47" fmla="*/ 2147483647 h 302"/>
                  <a:gd name="T48" fmla="*/ 2147483647 w 388"/>
                  <a:gd name="T49" fmla="*/ 2147483647 h 302"/>
                  <a:gd name="T50" fmla="*/ 2147483647 w 388"/>
                  <a:gd name="T51" fmla="*/ 2147483647 h 302"/>
                  <a:gd name="T52" fmla="*/ 2147483647 w 388"/>
                  <a:gd name="T53" fmla="*/ 2147483647 h 302"/>
                  <a:gd name="T54" fmla="*/ 2147483647 w 388"/>
                  <a:gd name="T55" fmla="*/ 2147483647 h 302"/>
                  <a:gd name="T56" fmla="*/ 2147483647 w 388"/>
                  <a:gd name="T57" fmla="*/ 2147483647 h 302"/>
                  <a:gd name="T58" fmla="*/ 2147483647 w 388"/>
                  <a:gd name="T59" fmla="*/ 2147483647 h 302"/>
                  <a:gd name="T60" fmla="*/ 2147483647 w 388"/>
                  <a:gd name="T61" fmla="*/ 2147483647 h 302"/>
                  <a:gd name="T62" fmla="*/ 2147483647 w 388"/>
                  <a:gd name="T63" fmla="*/ 2147483647 h 302"/>
                  <a:gd name="T64" fmla="*/ 2147483647 w 388"/>
                  <a:gd name="T65" fmla="*/ 2147483647 h 302"/>
                  <a:gd name="T66" fmla="*/ 2147483647 w 388"/>
                  <a:gd name="T67" fmla="*/ 2147483647 h 302"/>
                  <a:gd name="T68" fmla="*/ 2147483647 w 388"/>
                  <a:gd name="T69" fmla="*/ 2147483647 h 302"/>
                  <a:gd name="T70" fmla="*/ 2147483647 w 388"/>
                  <a:gd name="T71" fmla="*/ 2147483647 h 302"/>
                  <a:gd name="T72" fmla="*/ 2147483647 w 388"/>
                  <a:gd name="T73" fmla="*/ 2147483647 h 302"/>
                  <a:gd name="T74" fmla="*/ 2147483647 w 388"/>
                  <a:gd name="T75" fmla="*/ 2147483647 h 302"/>
                  <a:gd name="T76" fmla="*/ 2147483647 w 388"/>
                  <a:gd name="T77" fmla="*/ 2147483647 h 302"/>
                  <a:gd name="T78" fmla="*/ 2147483647 w 388"/>
                  <a:gd name="T79" fmla="*/ 2147483647 h 302"/>
                  <a:gd name="T80" fmla="*/ 2147483647 w 388"/>
                  <a:gd name="T81" fmla="*/ 2147483647 h 302"/>
                  <a:gd name="T82" fmla="*/ 2147483647 w 388"/>
                  <a:gd name="T83" fmla="*/ 2147483647 h 302"/>
                  <a:gd name="T84" fmla="*/ 2147483647 w 388"/>
                  <a:gd name="T85" fmla="*/ 2147483647 h 302"/>
                  <a:gd name="T86" fmla="*/ 2147483647 w 388"/>
                  <a:gd name="T87" fmla="*/ 2147483647 h 302"/>
                  <a:gd name="T88" fmla="*/ 2147483647 w 388"/>
                  <a:gd name="T89" fmla="*/ 2147483647 h 302"/>
                  <a:gd name="T90" fmla="*/ 2147483647 w 388"/>
                  <a:gd name="T91" fmla="*/ 2147483647 h 302"/>
                  <a:gd name="T92" fmla="*/ 2147483647 w 388"/>
                  <a:gd name="T93" fmla="*/ 2147483647 h 302"/>
                  <a:gd name="T94" fmla="*/ 2147483647 w 388"/>
                  <a:gd name="T95" fmla="*/ 2147483647 h 302"/>
                  <a:gd name="T96" fmla="*/ 2147483647 w 388"/>
                  <a:gd name="T97" fmla="*/ 2147483647 h 302"/>
                  <a:gd name="T98" fmla="*/ 2147483647 w 388"/>
                  <a:gd name="T99" fmla="*/ 2147483647 h 302"/>
                  <a:gd name="T100" fmla="*/ 2147483647 w 388"/>
                  <a:gd name="T101" fmla="*/ 2147483647 h 302"/>
                  <a:gd name="T102" fmla="*/ 2147483647 w 388"/>
                  <a:gd name="T103" fmla="*/ 2147483647 h 302"/>
                  <a:gd name="T104" fmla="*/ 2147483647 w 388"/>
                  <a:gd name="T105" fmla="*/ 2147483647 h 302"/>
                  <a:gd name="T106" fmla="*/ 2147483647 w 388"/>
                  <a:gd name="T107" fmla="*/ 2147483647 h 302"/>
                  <a:gd name="T108" fmla="*/ 2147483647 w 388"/>
                  <a:gd name="T109" fmla="*/ 2147483647 h 302"/>
                  <a:gd name="T110" fmla="*/ 2147483647 w 388"/>
                  <a:gd name="T111" fmla="*/ 2147483647 h 302"/>
                  <a:gd name="T112" fmla="*/ 2147483647 w 388"/>
                  <a:gd name="T113" fmla="*/ 2147483647 h 302"/>
                  <a:gd name="T114" fmla="*/ 2147483647 w 388"/>
                  <a:gd name="T115" fmla="*/ 2147483647 h 302"/>
                  <a:gd name="T116" fmla="*/ 2147483647 w 388"/>
                  <a:gd name="T117" fmla="*/ 2147483647 h 302"/>
                  <a:gd name="T118" fmla="*/ 2147483647 w 388"/>
                  <a:gd name="T119" fmla="*/ 2147483647 h 302"/>
                  <a:gd name="T120" fmla="*/ 2147483647 w 388"/>
                  <a:gd name="T121" fmla="*/ 2147483647 h 302"/>
                  <a:gd name="T122" fmla="*/ 2147483647 w 388"/>
                  <a:gd name="T123" fmla="*/ 2147483647 h 30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88"/>
                  <a:gd name="T187" fmla="*/ 0 h 302"/>
                  <a:gd name="T188" fmla="*/ 388 w 388"/>
                  <a:gd name="T189" fmla="*/ 302 h 30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88" h="302">
                    <a:moveTo>
                      <a:pt x="27" y="302"/>
                    </a:moveTo>
                    <a:cubicBezTo>
                      <a:pt x="15" y="293"/>
                      <a:pt x="15" y="287"/>
                      <a:pt x="12" y="281"/>
                    </a:cubicBezTo>
                    <a:cubicBezTo>
                      <a:pt x="9" y="272"/>
                      <a:pt x="3" y="266"/>
                      <a:pt x="0" y="260"/>
                    </a:cubicBezTo>
                    <a:cubicBezTo>
                      <a:pt x="0" y="245"/>
                      <a:pt x="0" y="248"/>
                      <a:pt x="9" y="239"/>
                    </a:cubicBezTo>
                    <a:cubicBezTo>
                      <a:pt x="12" y="215"/>
                      <a:pt x="12" y="212"/>
                      <a:pt x="33" y="197"/>
                    </a:cubicBezTo>
                    <a:cubicBezTo>
                      <a:pt x="42" y="188"/>
                      <a:pt x="51" y="179"/>
                      <a:pt x="63" y="170"/>
                    </a:cubicBezTo>
                    <a:cubicBezTo>
                      <a:pt x="72" y="158"/>
                      <a:pt x="81" y="149"/>
                      <a:pt x="92" y="137"/>
                    </a:cubicBezTo>
                    <a:cubicBezTo>
                      <a:pt x="101" y="131"/>
                      <a:pt x="101" y="125"/>
                      <a:pt x="104" y="116"/>
                    </a:cubicBezTo>
                    <a:cubicBezTo>
                      <a:pt x="104" y="93"/>
                      <a:pt x="110" y="99"/>
                      <a:pt x="122" y="84"/>
                    </a:cubicBezTo>
                    <a:cubicBezTo>
                      <a:pt x="122" y="75"/>
                      <a:pt x="122" y="63"/>
                      <a:pt x="122" y="54"/>
                    </a:cubicBezTo>
                    <a:cubicBezTo>
                      <a:pt x="128" y="48"/>
                      <a:pt x="128" y="39"/>
                      <a:pt x="131" y="33"/>
                    </a:cubicBezTo>
                    <a:cubicBezTo>
                      <a:pt x="131" y="27"/>
                      <a:pt x="134" y="24"/>
                      <a:pt x="137" y="21"/>
                    </a:cubicBezTo>
                    <a:cubicBezTo>
                      <a:pt x="140" y="21"/>
                      <a:pt x="143" y="21"/>
                      <a:pt x="146" y="21"/>
                    </a:cubicBezTo>
                    <a:cubicBezTo>
                      <a:pt x="152" y="24"/>
                      <a:pt x="158" y="30"/>
                      <a:pt x="164" y="36"/>
                    </a:cubicBezTo>
                    <a:cubicBezTo>
                      <a:pt x="167" y="36"/>
                      <a:pt x="170" y="36"/>
                      <a:pt x="173" y="36"/>
                    </a:cubicBezTo>
                    <a:cubicBezTo>
                      <a:pt x="179" y="30"/>
                      <a:pt x="179" y="21"/>
                      <a:pt x="179" y="18"/>
                    </a:cubicBezTo>
                    <a:cubicBezTo>
                      <a:pt x="176" y="15"/>
                      <a:pt x="170" y="9"/>
                      <a:pt x="167" y="6"/>
                    </a:cubicBezTo>
                    <a:cubicBezTo>
                      <a:pt x="170" y="6"/>
                      <a:pt x="170" y="6"/>
                      <a:pt x="170" y="6"/>
                    </a:cubicBezTo>
                    <a:cubicBezTo>
                      <a:pt x="188" y="6"/>
                      <a:pt x="203" y="6"/>
                      <a:pt x="218" y="6"/>
                    </a:cubicBezTo>
                    <a:cubicBezTo>
                      <a:pt x="224" y="9"/>
                      <a:pt x="242" y="9"/>
                      <a:pt x="251" y="0"/>
                    </a:cubicBezTo>
                    <a:cubicBezTo>
                      <a:pt x="254" y="0"/>
                      <a:pt x="254" y="0"/>
                      <a:pt x="257" y="0"/>
                    </a:cubicBezTo>
                    <a:cubicBezTo>
                      <a:pt x="257" y="6"/>
                      <a:pt x="257" y="9"/>
                      <a:pt x="257" y="12"/>
                    </a:cubicBezTo>
                    <a:cubicBezTo>
                      <a:pt x="251" y="18"/>
                      <a:pt x="242" y="27"/>
                      <a:pt x="236" y="36"/>
                    </a:cubicBezTo>
                    <a:cubicBezTo>
                      <a:pt x="236" y="48"/>
                      <a:pt x="239" y="51"/>
                      <a:pt x="260" y="51"/>
                    </a:cubicBezTo>
                    <a:cubicBezTo>
                      <a:pt x="269" y="45"/>
                      <a:pt x="278" y="42"/>
                      <a:pt x="290" y="39"/>
                    </a:cubicBezTo>
                    <a:cubicBezTo>
                      <a:pt x="293" y="39"/>
                      <a:pt x="296" y="39"/>
                      <a:pt x="299" y="39"/>
                    </a:cubicBezTo>
                    <a:cubicBezTo>
                      <a:pt x="299" y="39"/>
                      <a:pt x="302" y="42"/>
                      <a:pt x="305" y="42"/>
                    </a:cubicBezTo>
                    <a:cubicBezTo>
                      <a:pt x="320" y="42"/>
                      <a:pt x="329" y="21"/>
                      <a:pt x="353" y="30"/>
                    </a:cubicBezTo>
                    <a:cubicBezTo>
                      <a:pt x="359" y="36"/>
                      <a:pt x="362" y="42"/>
                      <a:pt x="368" y="48"/>
                    </a:cubicBezTo>
                    <a:cubicBezTo>
                      <a:pt x="374" y="57"/>
                      <a:pt x="382" y="66"/>
                      <a:pt x="388" y="78"/>
                    </a:cubicBezTo>
                    <a:cubicBezTo>
                      <a:pt x="388" y="81"/>
                      <a:pt x="388" y="81"/>
                      <a:pt x="388" y="84"/>
                    </a:cubicBezTo>
                    <a:cubicBezTo>
                      <a:pt x="379" y="84"/>
                      <a:pt x="379" y="87"/>
                      <a:pt x="374" y="90"/>
                    </a:cubicBezTo>
                    <a:cubicBezTo>
                      <a:pt x="368" y="96"/>
                      <a:pt x="353" y="99"/>
                      <a:pt x="362" y="113"/>
                    </a:cubicBezTo>
                    <a:cubicBezTo>
                      <a:pt x="362" y="113"/>
                      <a:pt x="362" y="113"/>
                      <a:pt x="362" y="116"/>
                    </a:cubicBezTo>
                    <a:cubicBezTo>
                      <a:pt x="347" y="122"/>
                      <a:pt x="329" y="134"/>
                      <a:pt x="314" y="143"/>
                    </a:cubicBezTo>
                    <a:cubicBezTo>
                      <a:pt x="314" y="143"/>
                      <a:pt x="311" y="146"/>
                      <a:pt x="308" y="149"/>
                    </a:cubicBezTo>
                    <a:cubicBezTo>
                      <a:pt x="302" y="149"/>
                      <a:pt x="299" y="146"/>
                      <a:pt x="299" y="146"/>
                    </a:cubicBezTo>
                    <a:cubicBezTo>
                      <a:pt x="296" y="146"/>
                      <a:pt x="293" y="146"/>
                      <a:pt x="290" y="146"/>
                    </a:cubicBezTo>
                    <a:cubicBezTo>
                      <a:pt x="287" y="146"/>
                      <a:pt x="284" y="149"/>
                      <a:pt x="284" y="152"/>
                    </a:cubicBezTo>
                    <a:cubicBezTo>
                      <a:pt x="281" y="152"/>
                      <a:pt x="278" y="152"/>
                      <a:pt x="278" y="152"/>
                    </a:cubicBezTo>
                    <a:cubicBezTo>
                      <a:pt x="269" y="143"/>
                      <a:pt x="266" y="146"/>
                      <a:pt x="260" y="146"/>
                    </a:cubicBezTo>
                    <a:cubicBezTo>
                      <a:pt x="260" y="152"/>
                      <a:pt x="260" y="155"/>
                      <a:pt x="260" y="161"/>
                    </a:cubicBezTo>
                    <a:cubicBezTo>
                      <a:pt x="254" y="167"/>
                      <a:pt x="248" y="158"/>
                      <a:pt x="245" y="173"/>
                    </a:cubicBezTo>
                    <a:cubicBezTo>
                      <a:pt x="233" y="173"/>
                      <a:pt x="236" y="170"/>
                      <a:pt x="233" y="164"/>
                    </a:cubicBezTo>
                    <a:cubicBezTo>
                      <a:pt x="230" y="164"/>
                      <a:pt x="230" y="164"/>
                      <a:pt x="230" y="164"/>
                    </a:cubicBezTo>
                    <a:cubicBezTo>
                      <a:pt x="224" y="158"/>
                      <a:pt x="221" y="155"/>
                      <a:pt x="215" y="152"/>
                    </a:cubicBezTo>
                    <a:cubicBezTo>
                      <a:pt x="215" y="152"/>
                      <a:pt x="212" y="152"/>
                      <a:pt x="209" y="152"/>
                    </a:cubicBezTo>
                    <a:cubicBezTo>
                      <a:pt x="206" y="158"/>
                      <a:pt x="206" y="158"/>
                      <a:pt x="203" y="164"/>
                    </a:cubicBezTo>
                    <a:cubicBezTo>
                      <a:pt x="200" y="170"/>
                      <a:pt x="194" y="176"/>
                      <a:pt x="191" y="182"/>
                    </a:cubicBezTo>
                    <a:cubicBezTo>
                      <a:pt x="179" y="188"/>
                      <a:pt x="179" y="188"/>
                      <a:pt x="173" y="197"/>
                    </a:cubicBezTo>
                    <a:cubicBezTo>
                      <a:pt x="170" y="197"/>
                      <a:pt x="167" y="200"/>
                      <a:pt x="161" y="200"/>
                    </a:cubicBezTo>
                    <a:cubicBezTo>
                      <a:pt x="158" y="203"/>
                      <a:pt x="155" y="206"/>
                      <a:pt x="152" y="209"/>
                    </a:cubicBezTo>
                    <a:cubicBezTo>
                      <a:pt x="137" y="209"/>
                      <a:pt x="134" y="209"/>
                      <a:pt x="128" y="215"/>
                    </a:cubicBezTo>
                    <a:cubicBezTo>
                      <a:pt x="128" y="215"/>
                      <a:pt x="128" y="218"/>
                      <a:pt x="125" y="221"/>
                    </a:cubicBezTo>
                    <a:cubicBezTo>
                      <a:pt x="125" y="221"/>
                      <a:pt x="122" y="221"/>
                      <a:pt x="119" y="221"/>
                    </a:cubicBezTo>
                    <a:cubicBezTo>
                      <a:pt x="107" y="215"/>
                      <a:pt x="107" y="218"/>
                      <a:pt x="98" y="221"/>
                    </a:cubicBezTo>
                    <a:cubicBezTo>
                      <a:pt x="87" y="224"/>
                      <a:pt x="78" y="227"/>
                      <a:pt x="69" y="230"/>
                    </a:cubicBezTo>
                    <a:cubicBezTo>
                      <a:pt x="54" y="233"/>
                      <a:pt x="48" y="233"/>
                      <a:pt x="39" y="242"/>
                    </a:cubicBezTo>
                    <a:cubicBezTo>
                      <a:pt x="39" y="248"/>
                      <a:pt x="36" y="251"/>
                      <a:pt x="36" y="254"/>
                    </a:cubicBezTo>
                    <a:cubicBezTo>
                      <a:pt x="27" y="260"/>
                      <a:pt x="24" y="260"/>
                      <a:pt x="24" y="272"/>
                    </a:cubicBezTo>
                    <a:cubicBezTo>
                      <a:pt x="30" y="275"/>
                      <a:pt x="42" y="284"/>
                      <a:pt x="42" y="296"/>
                    </a:cubicBezTo>
                    <a:cubicBezTo>
                      <a:pt x="36" y="299"/>
                      <a:pt x="30" y="302"/>
                      <a:pt x="27" y="302"/>
                    </a:cubicBezTo>
                    <a:close/>
                  </a:path>
                </a:pathLst>
              </a:custGeom>
              <a:solidFill>
                <a:srgbClr val="22AC38"/>
              </a:solidFill>
              <a:ln w="7">
                <a:noFill/>
                <a:miter lim="800000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Freeform 24"/>
              <p:cNvSpPr/>
              <p:nvPr/>
            </p:nvSpPr>
            <p:spPr bwMode="auto">
              <a:xfrm>
                <a:off x="5111306" y="3610705"/>
                <a:ext cx="579823" cy="706330"/>
              </a:xfrm>
              <a:custGeom>
                <a:avLst/>
                <a:gdLst>
                  <a:gd name="T0" fmla="*/ 2147483647 w 266"/>
                  <a:gd name="T1" fmla="*/ 2147483647 h 324"/>
                  <a:gd name="T2" fmla="*/ 2147483647 w 266"/>
                  <a:gd name="T3" fmla="*/ 2147483647 h 324"/>
                  <a:gd name="T4" fmla="*/ 2147483647 w 266"/>
                  <a:gd name="T5" fmla="*/ 2147483647 h 324"/>
                  <a:gd name="T6" fmla="*/ 2147483647 w 266"/>
                  <a:gd name="T7" fmla="*/ 2147483647 h 324"/>
                  <a:gd name="T8" fmla="*/ 2147483647 w 266"/>
                  <a:gd name="T9" fmla="*/ 2147483647 h 324"/>
                  <a:gd name="T10" fmla="*/ 2147483647 w 266"/>
                  <a:gd name="T11" fmla="*/ 2147483647 h 324"/>
                  <a:gd name="T12" fmla="*/ 2147483647 w 266"/>
                  <a:gd name="T13" fmla="*/ 2147483647 h 324"/>
                  <a:gd name="T14" fmla="*/ 2147483647 w 266"/>
                  <a:gd name="T15" fmla="*/ 2147483647 h 324"/>
                  <a:gd name="T16" fmla="*/ 2147483647 w 266"/>
                  <a:gd name="T17" fmla="*/ 2147483647 h 324"/>
                  <a:gd name="T18" fmla="*/ 2147483647 w 266"/>
                  <a:gd name="T19" fmla="*/ 2147483647 h 324"/>
                  <a:gd name="T20" fmla="*/ 2147483647 w 266"/>
                  <a:gd name="T21" fmla="*/ 2147483647 h 324"/>
                  <a:gd name="T22" fmla="*/ 2147483647 w 266"/>
                  <a:gd name="T23" fmla="*/ 2147483647 h 324"/>
                  <a:gd name="T24" fmla="*/ 2147483647 w 266"/>
                  <a:gd name="T25" fmla="*/ 2147483647 h 324"/>
                  <a:gd name="T26" fmla="*/ 2147483647 w 266"/>
                  <a:gd name="T27" fmla="*/ 2147483647 h 324"/>
                  <a:gd name="T28" fmla="*/ 0 w 266"/>
                  <a:gd name="T29" fmla="*/ 2147483647 h 324"/>
                  <a:gd name="T30" fmla="*/ 2147483647 w 266"/>
                  <a:gd name="T31" fmla="*/ 2147483647 h 324"/>
                  <a:gd name="T32" fmla="*/ 2147483647 w 266"/>
                  <a:gd name="T33" fmla="*/ 2147483647 h 324"/>
                  <a:gd name="T34" fmla="*/ 2147483647 w 266"/>
                  <a:gd name="T35" fmla="*/ 2147483647 h 324"/>
                  <a:gd name="T36" fmla="*/ 2147483647 w 266"/>
                  <a:gd name="T37" fmla="*/ 2147483647 h 324"/>
                  <a:gd name="T38" fmla="*/ 2147483647 w 266"/>
                  <a:gd name="T39" fmla="*/ 2147483647 h 324"/>
                  <a:gd name="T40" fmla="*/ 2147483647 w 266"/>
                  <a:gd name="T41" fmla="*/ 2147483647 h 324"/>
                  <a:gd name="T42" fmla="*/ 2147483647 w 266"/>
                  <a:gd name="T43" fmla="*/ 2147483647 h 324"/>
                  <a:gd name="T44" fmla="*/ 2147483647 w 266"/>
                  <a:gd name="T45" fmla="*/ 2147483647 h 324"/>
                  <a:gd name="T46" fmla="*/ 2147483647 w 266"/>
                  <a:gd name="T47" fmla="*/ 2147483647 h 324"/>
                  <a:gd name="T48" fmla="*/ 2147483647 w 266"/>
                  <a:gd name="T49" fmla="*/ 2147483647 h 324"/>
                  <a:gd name="T50" fmla="*/ 2147483647 w 266"/>
                  <a:gd name="T51" fmla="*/ 2147483647 h 324"/>
                  <a:gd name="T52" fmla="*/ 2147483647 w 266"/>
                  <a:gd name="T53" fmla="*/ 2147483647 h 324"/>
                  <a:gd name="T54" fmla="*/ 2147483647 w 266"/>
                  <a:gd name="T55" fmla="*/ 2147483647 h 324"/>
                  <a:gd name="T56" fmla="*/ 2147483647 w 266"/>
                  <a:gd name="T57" fmla="*/ 2147483647 h 324"/>
                  <a:gd name="T58" fmla="*/ 2147483647 w 266"/>
                  <a:gd name="T59" fmla="*/ 2147483647 h 324"/>
                  <a:gd name="T60" fmla="*/ 2147483647 w 266"/>
                  <a:gd name="T61" fmla="*/ 2147483647 h 324"/>
                  <a:gd name="T62" fmla="*/ 2147483647 w 266"/>
                  <a:gd name="T63" fmla="*/ 2147483647 h 324"/>
                  <a:gd name="T64" fmla="*/ 2147483647 w 266"/>
                  <a:gd name="T65" fmla="*/ 2147483647 h 324"/>
                  <a:gd name="T66" fmla="*/ 2147483647 w 266"/>
                  <a:gd name="T67" fmla="*/ 2147483647 h 324"/>
                  <a:gd name="T68" fmla="*/ 2147483647 w 266"/>
                  <a:gd name="T69" fmla="*/ 2147483647 h 324"/>
                  <a:gd name="T70" fmla="*/ 2147483647 w 266"/>
                  <a:gd name="T71" fmla="*/ 2147483647 h 324"/>
                  <a:gd name="T72" fmla="*/ 2147483647 w 266"/>
                  <a:gd name="T73" fmla="*/ 2147483647 h 324"/>
                  <a:gd name="T74" fmla="*/ 2147483647 w 266"/>
                  <a:gd name="T75" fmla="*/ 2147483647 h 324"/>
                  <a:gd name="T76" fmla="*/ 2147483647 w 266"/>
                  <a:gd name="T77" fmla="*/ 2147483647 h 324"/>
                  <a:gd name="T78" fmla="*/ 2147483647 w 266"/>
                  <a:gd name="T79" fmla="*/ 2147483647 h 324"/>
                  <a:gd name="T80" fmla="*/ 2147483647 w 266"/>
                  <a:gd name="T81" fmla="*/ 2147483647 h 324"/>
                  <a:gd name="T82" fmla="*/ 2147483647 w 266"/>
                  <a:gd name="T83" fmla="*/ 2147483647 h 324"/>
                  <a:gd name="T84" fmla="*/ 2147483647 w 266"/>
                  <a:gd name="T85" fmla="*/ 2147483647 h 324"/>
                  <a:gd name="T86" fmla="*/ 2147483647 w 266"/>
                  <a:gd name="T87" fmla="*/ 2147483647 h 324"/>
                  <a:gd name="T88" fmla="*/ 2147483647 w 266"/>
                  <a:gd name="T89" fmla="*/ 2147483647 h 324"/>
                  <a:gd name="T90" fmla="*/ 2147483647 w 266"/>
                  <a:gd name="T91" fmla="*/ 2147483647 h 32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66"/>
                  <a:gd name="T139" fmla="*/ 0 h 324"/>
                  <a:gd name="T140" fmla="*/ 266 w 266"/>
                  <a:gd name="T141" fmla="*/ 324 h 32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66" h="324">
                    <a:moveTo>
                      <a:pt x="164" y="324"/>
                    </a:moveTo>
                    <a:cubicBezTo>
                      <a:pt x="155" y="315"/>
                      <a:pt x="146" y="321"/>
                      <a:pt x="140" y="321"/>
                    </a:cubicBezTo>
                    <a:cubicBezTo>
                      <a:pt x="138" y="321"/>
                      <a:pt x="138" y="318"/>
                      <a:pt x="135" y="315"/>
                    </a:cubicBezTo>
                    <a:cubicBezTo>
                      <a:pt x="135" y="297"/>
                      <a:pt x="123" y="300"/>
                      <a:pt x="117" y="300"/>
                    </a:cubicBezTo>
                    <a:cubicBezTo>
                      <a:pt x="117" y="300"/>
                      <a:pt x="117" y="297"/>
                      <a:pt x="117" y="294"/>
                    </a:cubicBezTo>
                    <a:cubicBezTo>
                      <a:pt x="123" y="282"/>
                      <a:pt x="132" y="270"/>
                      <a:pt x="132" y="258"/>
                    </a:cubicBezTo>
                    <a:cubicBezTo>
                      <a:pt x="126" y="249"/>
                      <a:pt x="117" y="243"/>
                      <a:pt x="117" y="234"/>
                    </a:cubicBezTo>
                    <a:cubicBezTo>
                      <a:pt x="111" y="225"/>
                      <a:pt x="108" y="228"/>
                      <a:pt x="102" y="228"/>
                    </a:cubicBezTo>
                    <a:cubicBezTo>
                      <a:pt x="96" y="231"/>
                      <a:pt x="90" y="231"/>
                      <a:pt x="84" y="231"/>
                    </a:cubicBezTo>
                    <a:cubicBezTo>
                      <a:pt x="78" y="240"/>
                      <a:pt x="72" y="243"/>
                      <a:pt x="66" y="246"/>
                    </a:cubicBezTo>
                    <a:cubicBezTo>
                      <a:pt x="60" y="246"/>
                      <a:pt x="54" y="249"/>
                      <a:pt x="48" y="249"/>
                    </a:cubicBezTo>
                    <a:cubicBezTo>
                      <a:pt x="48" y="234"/>
                      <a:pt x="39" y="231"/>
                      <a:pt x="33" y="225"/>
                    </a:cubicBezTo>
                    <a:cubicBezTo>
                      <a:pt x="30" y="222"/>
                      <a:pt x="30" y="222"/>
                      <a:pt x="30" y="222"/>
                    </a:cubicBezTo>
                    <a:cubicBezTo>
                      <a:pt x="30" y="207"/>
                      <a:pt x="30" y="195"/>
                      <a:pt x="30" y="180"/>
                    </a:cubicBezTo>
                    <a:cubicBezTo>
                      <a:pt x="18" y="180"/>
                      <a:pt x="9" y="183"/>
                      <a:pt x="0" y="186"/>
                    </a:cubicBezTo>
                    <a:cubicBezTo>
                      <a:pt x="0" y="171"/>
                      <a:pt x="3" y="174"/>
                      <a:pt x="15" y="171"/>
                    </a:cubicBezTo>
                    <a:cubicBezTo>
                      <a:pt x="24" y="168"/>
                      <a:pt x="30" y="156"/>
                      <a:pt x="30" y="147"/>
                    </a:cubicBezTo>
                    <a:cubicBezTo>
                      <a:pt x="27" y="135"/>
                      <a:pt x="24" y="126"/>
                      <a:pt x="24" y="117"/>
                    </a:cubicBezTo>
                    <a:cubicBezTo>
                      <a:pt x="21" y="105"/>
                      <a:pt x="21" y="93"/>
                      <a:pt x="21" y="81"/>
                    </a:cubicBezTo>
                    <a:cubicBezTo>
                      <a:pt x="21" y="78"/>
                      <a:pt x="21" y="72"/>
                      <a:pt x="18" y="69"/>
                    </a:cubicBezTo>
                    <a:cubicBezTo>
                      <a:pt x="30" y="63"/>
                      <a:pt x="36" y="54"/>
                      <a:pt x="39" y="42"/>
                    </a:cubicBezTo>
                    <a:cubicBezTo>
                      <a:pt x="48" y="36"/>
                      <a:pt x="57" y="30"/>
                      <a:pt x="69" y="33"/>
                    </a:cubicBezTo>
                    <a:cubicBezTo>
                      <a:pt x="75" y="33"/>
                      <a:pt x="81" y="33"/>
                      <a:pt x="84" y="27"/>
                    </a:cubicBezTo>
                    <a:cubicBezTo>
                      <a:pt x="84" y="15"/>
                      <a:pt x="81" y="12"/>
                      <a:pt x="75" y="9"/>
                    </a:cubicBezTo>
                    <a:cubicBezTo>
                      <a:pt x="78" y="0"/>
                      <a:pt x="93" y="6"/>
                      <a:pt x="105" y="12"/>
                    </a:cubicBezTo>
                    <a:cubicBezTo>
                      <a:pt x="108" y="12"/>
                      <a:pt x="114" y="12"/>
                      <a:pt x="120" y="12"/>
                    </a:cubicBezTo>
                    <a:cubicBezTo>
                      <a:pt x="129" y="18"/>
                      <a:pt x="143" y="24"/>
                      <a:pt x="155" y="33"/>
                    </a:cubicBezTo>
                    <a:cubicBezTo>
                      <a:pt x="158" y="33"/>
                      <a:pt x="164" y="36"/>
                      <a:pt x="170" y="39"/>
                    </a:cubicBezTo>
                    <a:cubicBezTo>
                      <a:pt x="173" y="39"/>
                      <a:pt x="179" y="39"/>
                      <a:pt x="185" y="39"/>
                    </a:cubicBezTo>
                    <a:cubicBezTo>
                      <a:pt x="188" y="33"/>
                      <a:pt x="191" y="30"/>
                      <a:pt x="194" y="27"/>
                    </a:cubicBezTo>
                    <a:cubicBezTo>
                      <a:pt x="200" y="27"/>
                      <a:pt x="206" y="30"/>
                      <a:pt x="215" y="42"/>
                    </a:cubicBezTo>
                    <a:cubicBezTo>
                      <a:pt x="218" y="42"/>
                      <a:pt x="221" y="45"/>
                      <a:pt x="224" y="45"/>
                    </a:cubicBezTo>
                    <a:cubicBezTo>
                      <a:pt x="233" y="48"/>
                      <a:pt x="245" y="60"/>
                      <a:pt x="257" y="72"/>
                    </a:cubicBezTo>
                    <a:cubicBezTo>
                      <a:pt x="260" y="84"/>
                      <a:pt x="263" y="96"/>
                      <a:pt x="257" y="111"/>
                    </a:cubicBezTo>
                    <a:cubicBezTo>
                      <a:pt x="239" y="129"/>
                      <a:pt x="230" y="138"/>
                      <a:pt x="245" y="165"/>
                    </a:cubicBezTo>
                    <a:cubicBezTo>
                      <a:pt x="245" y="168"/>
                      <a:pt x="248" y="171"/>
                      <a:pt x="248" y="174"/>
                    </a:cubicBezTo>
                    <a:cubicBezTo>
                      <a:pt x="251" y="177"/>
                      <a:pt x="257" y="201"/>
                      <a:pt x="260" y="213"/>
                    </a:cubicBezTo>
                    <a:cubicBezTo>
                      <a:pt x="266" y="222"/>
                      <a:pt x="266" y="228"/>
                      <a:pt x="263" y="240"/>
                    </a:cubicBezTo>
                    <a:cubicBezTo>
                      <a:pt x="263" y="249"/>
                      <a:pt x="263" y="258"/>
                      <a:pt x="266" y="273"/>
                    </a:cubicBezTo>
                    <a:cubicBezTo>
                      <a:pt x="248" y="273"/>
                      <a:pt x="230" y="273"/>
                      <a:pt x="212" y="273"/>
                    </a:cubicBezTo>
                    <a:cubicBezTo>
                      <a:pt x="206" y="279"/>
                      <a:pt x="215" y="288"/>
                      <a:pt x="221" y="294"/>
                    </a:cubicBezTo>
                    <a:cubicBezTo>
                      <a:pt x="221" y="297"/>
                      <a:pt x="218" y="300"/>
                      <a:pt x="218" y="303"/>
                    </a:cubicBezTo>
                    <a:cubicBezTo>
                      <a:pt x="212" y="303"/>
                      <a:pt x="200" y="288"/>
                      <a:pt x="200" y="288"/>
                    </a:cubicBezTo>
                    <a:cubicBezTo>
                      <a:pt x="194" y="288"/>
                      <a:pt x="188" y="288"/>
                      <a:pt x="182" y="288"/>
                    </a:cubicBezTo>
                    <a:cubicBezTo>
                      <a:pt x="179" y="291"/>
                      <a:pt x="176" y="297"/>
                      <a:pt x="173" y="303"/>
                    </a:cubicBezTo>
                    <a:cubicBezTo>
                      <a:pt x="173" y="306"/>
                      <a:pt x="173" y="318"/>
                      <a:pt x="164" y="324"/>
                    </a:cubicBezTo>
                    <a:close/>
                  </a:path>
                </a:pathLst>
              </a:custGeom>
              <a:solidFill>
                <a:srgbClr val="B2B2B2"/>
              </a:solidFill>
              <a:ln w="7">
                <a:noFill/>
                <a:miter lim="800000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Freeform 25"/>
              <p:cNvSpPr/>
              <p:nvPr/>
            </p:nvSpPr>
            <p:spPr bwMode="auto">
              <a:xfrm>
                <a:off x="5631835" y="3577773"/>
                <a:ext cx="515252" cy="726097"/>
              </a:xfrm>
              <a:custGeom>
                <a:avLst/>
                <a:gdLst>
                  <a:gd name="T0" fmla="*/ 2147483647 w 236"/>
                  <a:gd name="T1" fmla="*/ 2147483647 h 333"/>
                  <a:gd name="T2" fmla="*/ 2147483647 w 236"/>
                  <a:gd name="T3" fmla="*/ 2147483647 h 333"/>
                  <a:gd name="T4" fmla="*/ 2147483647 w 236"/>
                  <a:gd name="T5" fmla="*/ 2147483647 h 333"/>
                  <a:gd name="T6" fmla="*/ 2147483647 w 236"/>
                  <a:gd name="T7" fmla="*/ 2147483647 h 333"/>
                  <a:gd name="T8" fmla="*/ 2147483647 w 236"/>
                  <a:gd name="T9" fmla="*/ 2147483647 h 333"/>
                  <a:gd name="T10" fmla="*/ 2147483647 w 236"/>
                  <a:gd name="T11" fmla="*/ 2147483647 h 333"/>
                  <a:gd name="T12" fmla="*/ 2147483647 w 236"/>
                  <a:gd name="T13" fmla="*/ 2147483647 h 333"/>
                  <a:gd name="T14" fmla="*/ 2147483647 w 236"/>
                  <a:gd name="T15" fmla="*/ 2147483647 h 333"/>
                  <a:gd name="T16" fmla="*/ 2147483647 w 236"/>
                  <a:gd name="T17" fmla="*/ 2147483647 h 333"/>
                  <a:gd name="T18" fmla="*/ 2147483647 w 236"/>
                  <a:gd name="T19" fmla="*/ 2147483647 h 333"/>
                  <a:gd name="T20" fmla="*/ 2147483647 w 236"/>
                  <a:gd name="T21" fmla="*/ 2147483647 h 333"/>
                  <a:gd name="T22" fmla="*/ 2147483647 w 236"/>
                  <a:gd name="T23" fmla="*/ 2147483647 h 333"/>
                  <a:gd name="T24" fmla="*/ 2147483647 w 236"/>
                  <a:gd name="T25" fmla="*/ 2147483647 h 333"/>
                  <a:gd name="T26" fmla="*/ 2147483647 w 236"/>
                  <a:gd name="T27" fmla="*/ 2147483647 h 333"/>
                  <a:gd name="T28" fmla="*/ 2147483647 w 236"/>
                  <a:gd name="T29" fmla="*/ 2147483647 h 333"/>
                  <a:gd name="T30" fmla="*/ 2147483647 w 236"/>
                  <a:gd name="T31" fmla="*/ 2147483647 h 333"/>
                  <a:gd name="T32" fmla="*/ 2147483647 w 236"/>
                  <a:gd name="T33" fmla="*/ 2147483647 h 333"/>
                  <a:gd name="T34" fmla="*/ 2147483647 w 236"/>
                  <a:gd name="T35" fmla="*/ 2147483647 h 333"/>
                  <a:gd name="T36" fmla="*/ 2147483647 w 236"/>
                  <a:gd name="T37" fmla="*/ 2147483647 h 333"/>
                  <a:gd name="T38" fmla="*/ 2147483647 w 236"/>
                  <a:gd name="T39" fmla="*/ 2147483647 h 333"/>
                  <a:gd name="T40" fmla="*/ 2147483647 w 236"/>
                  <a:gd name="T41" fmla="*/ 2147483647 h 333"/>
                  <a:gd name="T42" fmla="*/ 2147483647 w 236"/>
                  <a:gd name="T43" fmla="*/ 0 h 333"/>
                  <a:gd name="T44" fmla="*/ 2147483647 w 236"/>
                  <a:gd name="T45" fmla="*/ 2147483647 h 333"/>
                  <a:gd name="T46" fmla="*/ 2147483647 w 236"/>
                  <a:gd name="T47" fmla="*/ 2147483647 h 333"/>
                  <a:gd name="T48" fmla="*/ 2147483647 w 236"/>
                  <a:gd name="T49" fmla="*/ 2147483647 h 333"/>
                  <a:gd name="T50" fmla="*/ 2147483647 w 236"/>
                  <a:gd name="T51" fmla="*/ 2147483647 h 333"/>
                  <a:gd name="T52" fmla="*/ 2147483647 w 236"/>
                  <a:gd name="T53" fmla="*/ 2147483647 h 333"/>
                  <a:gd name="T54" fmla="*/ 2147483647 w 236"/>
                  <a:gd name="T55" fmla="*/ 2147483647 h 333"/>
                  <a:gd name="T56" fmla="*/ 2147483647 w 236"/>
                  <a:gd name="T57" fmla="*/ 2147483647 h 333"/>
                  <a:gd name="T58" fmla="*/ 2147483647 w 236"/>
                  <a:gd name="T59" fmla="*/ 2147483647 h 333"/>
                  <a:gd name="T60" fmla="*/ 2147483647 w 236"/>
                  <a:gd name="T61" fmla="*/ 2147483647 h 333"/>
                  <a:gd name="T62" fmla="*/ 2147483647 w 236"/>
                  <a:gd name="T63" fmla="*/ 2147483647 h 333"/>
                  <a:gd name="T64" fmla="*/ 2147483647 w 236"/>
                  <a:gd name="T65" fmla="*/ 2147483647 h 333"/>
                  <a:gd name="T66" fmla="*/ 2147483647 w 236"/>
                  <a:gd name="T67" fmla="*/ 2147483647 h 333"/>
                  <a:gd name="T68" fmla="*/ 2147483647 w 236"/>
                  <a:gd name="T69" fmla="*/ 2147483647 h 333"/>
                  <a:gd name="T70" fmla="*/ 2147483647 w 236"/>
                  <a:gd name="T71" fmla="*/ 2147483647 h 333"/>
                  <a:gd name="T72" fmla="*/ 2147483647 w 236"/>
                  <a:gd name="T73" fmla="*/ 2147483647 h 333"/>
                  <a:gd name="T74" fmla="*/ 2147483647 w 236"/>
                  <a:gd name="T75" fmla="*/ 2147483647 h 333"/>
                  <a:gd name="T76" fmla="*/ 2147483647 w 236"/>
                  <a:gd name="T77" fmla="*/ 2147483647 h 333"/>
                  <a:gd name="T78" fmla="*/ 2147483647 w 236"/>
                  <a:gd name="T79" fmla="*/ 2147483647 h 333"/>
                  <a:gd name="T80" fmla="*/ 2147483647 w 236"/>
                  <a:gd name="T81" fmla="*/ 2147483647 h 333"/>
                  <a:gd name="T82" fmla="*/ 2147483647 w 236"/>
                  <a:gd name="T83" fmla="*/ 2147483647 h 333"/>
                  <a:gd name="T84" fmla="*/ 2147483647 w 236"/>
                  <a:gd name="T85" fmla="*/ 2147483647 h 333"/>
                  <a:gd name="T86" fmla="*/ 2147483647 w 236"/>
                  <a:gd name="T87" fmla="*/ 2147483647 h 333"/>
                  <a:gd name="T88" fmla="*/ 2147483647 w 236"/>
                  <a:gd name="T89" fmla="*/ 2147483647 h 33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36"/>
                  <a:gd name="T136" fmla="*/ 0 h 333"/>
                  <a:gd name="T137" fmla="*/ 236 w 236"/>
                  <a:gd name="T138" fmla="*/ 333 h 33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36" h="333">
                    <a:moveTo>
                      <a:pt x="63" y="333"/>
                    </a:moveTo>
                    <a:cubicBezTo>
                      <a:pt x="60" y="330"/>
                      <a:pt x="54" y="330"/>
                      <a:pt x="51" y="330"/>
                    </a:cubicBezTo>
                    <a:cubicBezTo>
                      <a:pt x="51" y="327"/>
                      <a:pt x="51" y="327"/>
                      <a:pt x="51" y="327"/>
                    </a:cubicBezTo>
                    <a:cubicBezTo>
                      <a:pt x="57" y="318"/>
                      <a:pt x="66" y="309"/>
                      <a:pt x="72" y="300"/>
                    </a:cubicBezTo>
                    <a:cubicBezTo>
                      <a:pt x="72" y="291"/>
                      <a:pt x="69" y="288"/>
                      <a:pt x="69" y="285"/>
                    </a:cubicBezTo>
                    <a:cubicBezTo>
                      <a:pt x="57" y="285"/>
                      <a:pt x="54" y="285"/>
                      <a:pt x="48" y="288"/>
                    </a:cubicBezTo>
                    <a:cubicBezTo>
                      <a:pt x="45" y="288"/>
                      <a:pt x="39" y="288"/>
                      <a:pt x="33" y="291"/>
                    </a:cubicBezTo>
                    <a:cubicBezTo>
                      <a:pt x="33" y="282"/>
                      <a:pt x="30" y="276"/>
                      <a:pt x="27" y="270"/>
                    </a:cubicBezTo>
                    <a:cubicBezTo>
                      <a:pt x="27" y="255"/>
                      <a:pt x="33" y="243"/>
                      <a:pt x="30" y="228"/>
                    </a:cubicBezTo>
                    <a:cubicBezTo>
                      <a:pt x="27" y="228"/>
                      <a:pt x="27" y="225"/>
                      <a:pt x="24" y="225"/>
                    </a:cubicBezTo>
                    <a:cubicBezTo>
                      <a:pt x="24" y="207"/>
                      <a:pt x="15" y="192"/>
                      <a:pt x="12" y="180"/>
                    </a:cubicBezTo>
                    <a:cubicBezTo>
                      <a:pt x="6" y="162"/>
                      <a:pt x="0" y="156"/>
                      <a:pt x="9" y="144"/>
                    </a:cubicBezTo>
                    <a:cubicBezTo>
                      <a:pt x="15" y="141"/>
                      <a:pt x="24" y="126"/>
                      <a:pt x="27" y="123"/>
                    </a:cubicBezTo>
                    <a:cubicBezTo>
                      <a:pt x="27" y="114"/>
                      <a:pt x="27" y="105"/>
                      <a:pt x="27" y="96"/>
                    </a:cubicBezTo>
                    <a:cubicBezTo>
                      <a:pt x="24" y="90"/>
                      <a:pt x="21" y="84"/>
                      <a:pt x="18" y="78"/>
                    </a:cubicBezTo>
                    <a:cubicBezTo>
                      <a:pt x="15" y="75"/>
                      <a:pt x="15" y="75"/>
                      <a:pt x="15" y="75"/>
                    </a:cubicBezTo>
                    <a:cubicBezTo>
                      <a:pt x="18" y="72"/>
                      <a:pt x="24" y="66"/>
                      <a:pt x="27" y="63"/>
                    </a:cubicBezTo>
                    <a:cubicBezTo>
                      <a:pt x="27" y="63"/>
                      <a:pt x="42" y="63"/>
                      <a:pt x="45" y="60"/>
                    </a:cubicBezTo>
                    <a:cubicBezTo>
                      <a:pt x="45" y="57"/>
                      <a:pt x="48" y="57"/>
                      <a:pt x="48" y="57"/>
                    </a:cubicBezTo>
                    <a:cubicBezTo>
                      <a:pt x="57" y="45"/>
                      <a:pt x="72" y="39"/>
                      <a:pt x="84" y="30"/>
                    </a:cubicBezTo>
                    <a:cubicBezTo>
                      <a:pt x="90" y="18"/>
                      <a:pt x="114" y="24"/>
                      <a:pt x="129" y="12"/>
                    </a:cubicBezTo>
                    <a:cubicBezTo>
                      <a:pt x="132" y="0"/>
                      <a:pt x="132" y="0"/>
                      <a:pt x="147" y="0"/>
                    </a:cubicBezTo>
                    <a:cubicBezTo>
                      <a:pt x="147" y="9"/>
                      <a:pt x="147" y="18"/>
                      <a:pt x="147" y="24"/>
                    </a:cubicBezTo>
                    <a:cubicBezTo>
                      <a:pt x="150" y="30"/>
                      <a:pt x="156" y="30"/>
                      <a:pt x="162" y="30"/>
                    </a:cubicBezTo>
                    <a:cubicBezTo>
                      <a:pt x="171" y="24"/>
                      <a:pt x="168" y="12"/>
                      <a:pt x="171" y="9"/>
                    </a:cubicBezTo>
                    <a:cubicBezTo>
                      <a:pt x="174" y="12"/>
                      <a:pt x="177" y="27"/>
                      <a:pt x="188" y="27"/>
                    </a:cubicBezTo>
                    <a:cubicBezTo>
                      <a:pt x="197" y="27"/>
                      <a:pt x="206" y="27"/>
                      <a:pt x="215" y="21"/>
                    </a:cubicBezTo>
                    <a:cubicBezTo>
                      <a:pt x="218" y="21"/>
                      <a:pt x="221" y="21"/>
                      <a:pt x="224" y="21"/>
                    </a:cubicBezTo>
                    <a:cubicBezTo>
                      <a:pt x="221" y="33"/>
                      <a:pt x="206" y="36"/>
                      <a:pt x="212" y="51"/>
                    </a:cubicBezTo>
                    <a:cubicBezTo>
                      <a:pt x="221" y="60"/>
                      <a:pt x="227" y="69"/>
                      <a:pt x="236" y="84"/>
                    </a:cubicBezTo>
                    <a:cubicBezTo>
                      <a:pt x="236" y="90"/>
                      <a:pt x="236" y="93"/>
                      <a:pt x="236" y="96"/>
                    </a:cubicBezTo>
                    <a:cubicBezTo>
                      <a:pt x="233" y="99"/>
                      <a:pt x="230" y="105"/>
                      <a:pt x="227" y="111"/>
                    </a:cubicBezTo>
                    <a:cubicBezTo>
                      <a:pt x="215" y="126"/>
                      <a:pt x="203" y="120"/>
                      <a:pt x="191" y="126"/>
                    </a:cubicBezTo>
                    <a:cubicBezTo>
                      <a:pt x="180" y="138"/>
                      <a:pt x="177" y="135"/>
                      <a:pt x="180" y="153"/>
                    </a:cubicBezTo>
                    <a:cubicBezTo>
                      <a:pt x="183" y="159"/>
                      <a:pt x="183" y="165"/>
                      <a:pt x="180" y="174"/>
                    </a:cubicBezTo>
                    <a:cubicBezTo>
                      <a:pt x="174" y="177"/>
                      <a:pt x="171" y="180"/>
                      <a:pt x="168" y="186"/>
                    </a:cubicBezTo>
                    <a:cubicBezTo>
                      <a:pt x="150" y="198"/>
                      <a:pt x="150" y="195"/>
                      <a:pt x="153" y="222"/>
                    </a:cubicBezTo>
                    <a:cubicBezTo>
                      <a:pt x="153" y="225"/>
                      <a:pt x="153" y="231"/>
                      <a:pt x="150" y="234"/>
                    </a:cubicBezTo>
                    <a:cubicBezTo>
                      <a:pt x="138" y="246"/>
                      <a:pt x="135" y="246"/>
                      <a:pt x="135" y="264"/>
                    </a:cubicBezTo>
                    <a:cubicBezTo>
                      <a:pt x="135" y="267"/>
                      <a:pt x="138" y="270"/>
                      <a:pt x="138" y="273"/>
                    </a:cubicBezTo>
                    <a:cubicBezTo>
                      <a:pt x="135" y="282"/>
                      <a:pt x="129" y="297"/>
                      <a:pt x="132" y="309"/>
                    </a:cubicBezTo>
                    <a:cubicBezTo>
                      <a:pt x="132" y="312"/>
                      <a:pt x="132" y="315"/>
                      <a:pt x="135" y="315"/>
                    </a:cubicBezTo>
                    <a:cubicBezTo>
                      <a:pt x="129" y="318"/>
                      <a:pt x="123" y="321"/>
                      <a:pt x="117" y="327"/>
                    </a:cubicBezTo>
                    <a:cubicBezTo>
                      <a:pt x="105" y="315"/>
                      <a:pt x="93" y="324"/>
                      <a:pt x="78" y="330"/>
                    </a:cubicBezTo>
                    <a:cubicBezTo>
                      <a:pt x="72" y="330"/>
                      <a:pt x="69" y="333"/>
                      <a:pt x="63" y="333"/>
                    </a:cubicBezTo>
                    <a:close/>
                  </a:path>
                </a:pathLst>
              </a:custGeom>
              <a:solidFill>
                <a:srgbClr val="22AC38"/>
              </a:solidFill>
              <a:ln w="7">
                <a:noFill/>
                <a:miter lim="800000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Freeform 26"/>
              <p:cNvSpPr/>
              <p:nvPr/>
            </p:nvSpPr>
            <p:spPr bwMode="auto">
              <a:xfrm>
                <a:off x="5931285" y="3787315"/>
                <a:ext cx="454634" cy="587730"/>
              </a:xfrm>
              <a:custGeom>
                <a:avLst/>
                <a:gdLst>
                  <a:gd name="T0" fmla="*/ 2147483647 w 209"/>
                  <a:gd name="T1" fmla="*/ 2147483647 h 270"/>
                  <a:gd name="T2" fmla="*/ 2147483647 w 209"/>
                  <a:gd name="T3" fmla="*/ 2147483647 h 270"/>
                  <a:gd name="T4" fmla="*/ 2147483647 w 209"/>
                  <a:gd name="T5" fmla="*/ 2147483647 h 270"/>
                  <a:gd name="T6" fmla="*/ 2147483647 w 209"/>
                  <a:gd name="T7" fmla="*/ 2147483647 h 270"/>
                  <a:gd name="T8" fmla="*/ 2147483647 w 209"/>
                  <a:gd name="T9" fmla="*/ 2147483647 h 270"/>
                  <a:gd name="T10" fmla="*/ 2147483647 w 209"/>
                  <a:gd name="T11" fmla="*/ 2147483647 h 270"/>
                  <a:gd name="T12" fmla="*/ 2147483647 w 209"/>
                  <a:gd name="T13" fmla="*/ 2147483647 h 270"/>
                  <a:gd name="T14" fmla="*/ 2147483647 w 209"/>
                  <a:gd name="T15" fmla="*/ 2147483647 h 270"/>
                  <a:gd name="T16" fmla="*/ 2147483647 w 209"/>
                  <a:gd name="T17" fmla="*/ 2147483647 h 270"/>
                  <a:gd name="T18" fmla="*/ 2147483647 w 209"/>
                  <a:gd name="T19" fmla="*/ 2147483647 h 270"/>
                  <a:gd name="T20" fmla="*/ 2147483647 w 209"/>
                  <a:gd name="T21" fmla="*/ 2147483647 h 270"/>
                  <a:gd name="T22" fmla="*/ 2147483647 w 209"/>
                  <a:gd name="T23" fmla="*/ 2147483647 h 270"/>
                  <a:gd name="T24" fmla="*/ 2147483647 w 209"/>
                  <a:gd name="T25" fmla="*/ 2147483647 h 270"/>
                  <a:gd name="T26" fmla="*/ 2147483647 w 209"/>
                  <a:gd name="T27" fmla="*/ 2147483647 h 270"/>
                  <a:gd name="T28" fmla="*/ 2147483647 w 209"/>
                  <a:gd name="T29" fmla="*/ 2147483647 h 270"/>
                  <a:gd name="T30" fmla="*/ 2147483647 w 209"/>
                  <a:gd name="T31" fmla="*/ 2147483647 h 270"/>
                  <a:gd name="T32" fmla="*/ 2147483647 w 209"/>
                  <a:gd name="T33" fmla="*/ 2147483647 h 270"/>
                  <a:gd name="T34" fmla="*/ 2147483647 w 209"/>
                  <a:gd name="T35" fmla="*/ 2147483647 h 270"/>
                  <a:gd name="T36" fmla="*/ 2147483647 w 209"/>
                  <a:gd name="T37" fmla="*/ 2147483647 h 270"/>
                  <a:gd name="T38" fmla="*/ 2147483647 w 209"/>
                  <a:gd name="T39" fmla="*/ 2147483647 h 270"/>
                  <a:gd name="T40" fmla="*/ 2147483647 w 209"/>
                  <a:gd name="T41" fmla="*/ 2147483647 h 270"/>
                  <a:gd name="T42" fmla="*/ 2147483647 w 209"/>
                  <a:gd name="T43" fmla="*/ 2147483647 h 270"/>
                  <a:gd name="T44" fmla="*/ 2147483647 w 209"/>
                  <a:gd name="T45" fmla="*/ 2147483647 h 270"/>
                  <a:gd name="T46" fmla="*/ 2147483647 w 209"/>
                  <a:gd name="T47" fmla="*/ 2147483647 h 270"/>
                  <a:gd name="T48" fmla="*/ 2147483647 w 209"/>
                  <a:gd name="T49" fmla="*/ 2147483647 h 270"/>
                  <a:gd name="T50" fmla="*/ 2147483647 w 209"/>
                  <a:gd name="T51" fmla="*/ 2147483647 h 270"/>
                  <a:gd name="T52" fmla="*/ 2147483647 w 209"/>
                  <a:gd name="T53" fmla="*/ 2147483647 h 270"/>
                  <a:gd name="T54" fmla="*/ 2147483647 w 209"/>
                  <a:gd name="T55" fmla="*/ 2147483647 h 270"/>
                  <a:gd name="T56" fmla="*/ 2147483647 w 209"/>
                  <a:gd name="T57" fmla="*/ 2147483647 h 270"/>
                  <a:gd name="T58" fmla="*/ 2147483647 w 209"/>
                  <a:gd name="T59" fmla="*/ 2147483647 h 270"/>
                  <a:gd name="T60" fmla="*/ 2147483647 w 209"/>
                  <a:gd name="T61" fmla="*/ 2147483647 h 270"/>
                  <a:gd name="T62" fmla="*/ 2147483647 w 209"/>
                  <a:gd name="T63" fmla="*/ 2147483647 h 270"/>
                  <a:gd name="T64" fmla="*/ 2147483647 w 209"/>
                  <a:gd name="T65" fmla="*/ 2147483647 h 270"/>
                  <a:gd name="T66" fmla="*/ 2147483647 w 209"/>
                  <a:gd name="T67" fmla="*/ 2147483647 h 270"/>
                  <a:gd name="T68" fmla="*/ 2147483647 w 209"/>
                  <a:gd name="T69" fmla="*/ 2147483647 h 270"/>
                  <a:gd name="T70" fmla="*/ 2147483647 w 209"/>
                  <a:gd name="T71" fmla="*/ 2147483647 h 270"/>
                  <a:gd name="T72" fmla="*/ 2147483647 w 209"/>
                  <a:gd name="T73" fmla="*/ 2147483647 h 270"/>
                  <a:gd name="T74" fmla="*/ 2147483647 w 209"/>
                  <a:gd name="T75" fmla="*/ 2147483647 h 270"/>
                  <a:gd name="T76" fmla="*/ 2147483647 w 209"/>
                  <a:gd name="T77" fmla="*/ 2147483647 h 270"/>
                  <a:gd name="T78" fmla="*/ 2147483647 w 209"/>
                  <a:gd name="T79" fmla="*/ 2147483647 h 270"/>
                  <a:gd name="T80" fmla="*/ 2147483647 w 209"/>
                  <a:gd name="T81" fmla="*/ 2147483647 h 27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9"/>
                  <a:gd name="T124" fmla="*/ 0 h 270"/>
                  <a:gd name="T125" fmla="*/ 209 w 209"/>
                  <a:gd name="T126" fmla="*/ 270 h 27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9" h="270">
                    <a:moveTo>
                      <a:pt x="68" y="270"/>
                    </a:moveTo>
                    <a:cubicBezTo>
                      <a:pt x="68" y="261"/>
                      <a:pt x="62" y="255"/>
                      <a:pt x="59" y="252"/>
                    </a:cubicBezTo>
                    <a:cubicBezTo>
                      <a:pt x="59" y="252"/>
                      <a:pt x="59" y="252"/>
                      <a:pt x="59" y="252"/>
                    </a:cubicBezTo>
                    <a:cubicBezTo>
                      <a:pt x="51" y="237"/>
                      <a:pt x="42" y="225"/>
                      <a:pt x="30" y="213"/>
                    </a:cubicBezTo>
                    <a:cubicBezTo>
                      <a:pt x="18" y="210"/>
                      <a:pt x="9" y="213"/>
                      <a:pt x="3" y="210"/>
                    </a:cubicBezTo>
                    <a:cubicBezTo>
                      <a:pt x="0" y="198"/>
                      <a:pt x="3" y="192"/>
                      <a:pt x="6" y="180"/>
                    </a:cubicBezTo>
                    <a:cubicBezTo>
                      <a:pt x="9" y="171"/>
                      <a:pt x="6" y="162"/>
                      <a:pt x="6" y="156"/>
                    </a:cubicBezTo>
                    <a:cubicBezTo>
                      <a:pt x="12" y="147"/>
                      <a:pt x="18" y="141"/>
                      <a:pt x="21" y="135"/>
                    </a:cubicBezTo>
                    <a:cubicBezTo>
                      <a:pt x="21" y="132"/>
                      <a:pt x="24" y="129"/>
                      <a:pt x="24" y="123"/>
                    </a:cubicBezTo>
                    <a:cubicBezTo>
                      <a:pt x="24" y="114"/>
                      <a:pt x="21" y="102"/>
                      <a:pt x="27" y="96"/>
                    </a:cubicBezTo>
                    <a:cubicBezTo>
                      <a:pt x="30" y="93"/>
                      <a:pt x="36" y="90"/>
                      <a:pt x="39" y="87"/>
                    </a:cubicBezTo>
                    <a:cubicBezTo>
                      <a:pt x="42" y="84"/>
                      <a:pt x="45" y="81"/>
                      <a:pt x="48" y="78"/>
                    </a:cubicBezTo>
                    <a:cubicBezTo>
                      <a:pt x="51" y="75"/>
                      <a:pt x="51" y="72"/>
                      <a:pt x="53" y="69"/>
                    </a:cubicBezTo>
                    <a:cubicBezTo>
                      <a:pt x="53" y="66"/>
                      <a:pt x="53" y="63"/>
                      <a:pt x="53" y="60"/>
                    </a:cubicBezTo>
                    <a:cubicBezTo>
                      <a:pt x="45" y="42"/>
                      <a:pt x="48" y="39"/>
                      <a:pt x="62" y="33"/>
                    </a:cubicBezTo>
                    <a:cubicBezTo>
                      <a:pt x="71" y="30"/>
                      <a:pt x="77" y="30"/>
                      <a:pt x="86" y="24"/>
                    </a:cubicBezTo>
                    <a:cubicBezTo>
                      <a:pt x="95" y="21"/>
                      <a:pt x="101" y="9"/>
                      <a:pt x="104" y="3"/>
                    </a:cubicBezTo>
                    <a:cubicBezTo>
                      <a:pt x="107" y="0"/>
                      <a:pt x="110" y="0"/>
                      <a:pt x="116" y="6"/>
                    </a:cubicBezTo>
                    <a:cubicBezTo>
                      <a:pt x="122" y="18"/>
                      <a:pt x="122" y="39"/>
                      <a:pt x="140" y="48"/>
                    </a:cubicBezTo>
                    <a:cubicBezTo>
                      <a:pt x="149" y="51"/>
                      <a:pt x="161" y="51"/>
                      <a:pt x="170" y="51"/>
                    </a:cubicBezTo>
                    <a:cubicBezTo>
                      <a:pt x="176" y="45"/>
                      <a:pt x="191" y="45"/>
                      <a:pt x="203" y="45"/>
                    </a:cubicBezTo>
                    <a:cubicBezTo>
                      <a:pt x="206" y="45"/>
                      <a:pt x="206" y="45"/>
                      <a:pt x="209" y="45"/>
                    </a:cubicBezTo>
                    <a:cubicBezTo>
                      <a:pt x="203" y="51"/>
                      <a:pt x="197" y="54"/>
                      <a:pt x="194" y="63"/>
                    </a:cubicBezTo>
                    <a:cubicBezTo>
                      <a:pt x="194" y="69"/>
                      <a:pt x="194" y="75"/>
                      <a:pt x="194" y="78"/>
                    </a:cubicBezTo>
                    <a:cubicBezTo>
                      <a:pt x="179" y="78"/>
                      <a:pt x="161" y="75"/>
                      <a:pt x="164" y="90"/>
                    </a:cubicBezTo>
                    <a:cubicBezTo>
                      <a:pt x="170" y="93"/>
                      <a:pt x="173" y="96"/>
                      <a:pt x="176" y="102"/>
                    </a:cubicBezTo>
                    <a:cubicBezTo>
                      <a:pt x="179" y="102"/>
                      <a:pt x="182" y="105"/>
                      <a:pt x="182" y="105"/>
                    </a:cubicBezTo>
                    <a:cubicBezTo>
                      <a:pt x="182" y="108"/>
                      <a:pt x="179" y="111"/>
                      <a:pt x="176" y="111"/>
                    </a:cubicBezTo>
                    <a:cubicBezTo>
                      <a:pt x="176" y="123"/>
                      <a:pt x="167" y="138"/>
                      <a:pt x="173" y="150"/>
                    </a:cubicBezTo>
                    <a:cubicBezTo>
                      <a:pt x="176" y="150"/>
                      <a:pt x="176" y="153"/>
                      <a:pt x="179" y="153"/>
                    </a:cubicBezTo>
                    <a:cubicBezTo>
                      <a:pt x="179" y="156"/>
                      <a:pt x="179" y="156"/>
                      <a:pt x="179" y="156"/>
                    </a:cubicBezTo>
                    <a:cubicBezTo>
                      <a:pt x="176" y="153"/>
                      <a:pt x="176" y="153"/>
                      <a:pt x="176" y="153"/>
                    </a:cubicBezTo>
                    <a:cubicBezTo>
                      <a:pt x="173" y="153"/>
                      <a:pt x="167" y="153"/>
                      <a:pt x="161" y="156"/>
                    </a:cubicBezTo>
                    <a:cubicBezTo>
                      <a:pt x="158" y="159"/>
                      <a:pt x="161" y="159"/>
                      <a:pt x="161" y="168"/>
                    </a:cubicBezTo>
                    <a:cubicBezTo>
                      <a:pt x="146" y="180"/>
                      <a:pt x="149" y="174"/>
                      <a:pt x="146" y="195"/>
                    </a:cubicBezTo>
                    <a:cubicBezTo>
                      <a:pt x="143" y="198"/>
                      <a:pt x="137" y="201"/>
                      <a:pt x="134" y="204"/>
                    </a:cubicBezTo>
                    <a:cubicBezTo>
                      <a:pt x="128" y="204"/>
                      <a:pt x="122" y="207"/>
                      <a:pt x="119" y="207"/>
                    </a:cubicBezTo>
                    <a:cubicBezTo>
                      <a:pt x="113" y="210"/>
                      <a:pt x="113" y="216"/>
                      <a:pt x="122" y="222"/>
                    </a:cubicBezTo>
                    <a:cubicBezTo>
                      <a:pt x="104" y="225"/>
                      <a:pt x="95" y="240"/>
                      <a:pt x="86" y="252"/>
                    </a:cubicBezTo>
                    <a:cubicBezTo>
                      <a:pt x="86" y="252"/>
                      <a:pt x="86" y="255"/>
                      <a:pt x="83" y="258"/>
                    </a:cubicBezTo>
                    <a:cubicBezTo>
                      <a:pt x="80" y="264"/>
                      <a:pt x="74" y="267"/>
                      <a:pt x="68" y="270"/>
                    </a:cubicBezTo>
                    <a:close/>
                  </a:path>
                </a:pathLst>
              </a:custGeom>
              <a:solidFill>
                <a:srgbClr val="B2B2B2"/>
              </a:solidFill>
              <a:ln w="7">
                <a:noFill/>
                <a:miter lim="800000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Freeform 27"/>
              <p:cNvSpPr/>
              <p:nvPr/>
            </p:nvSpPr>
            <p:spPr bwMode="auto">
              <a:xfrm>
                <a:off x="5261533" y="2818721"/>
                <a:ext cx="606179" cy="589048"/>
              </a:xfrm>
              <a:custGeom>
                <a:avLst/>
                <a:gdLst>
                  <a:gd name="T0" fmla="*/ 2147483647 w 278"/>
                  <a:gd name="T1" fmla="*/ 2147483647 h 270"/>
                  <a:gd name="T2" fmla="*/ 2147483647 w 278"/>
                  <a:gd name="T3" fmla="*/ 2147483647 h 270"/>
                  <a:gd name="T4" fmla="*/ 2147483647 w 278"/>
                  <a:gd name="T5" fmla="*/ 2147483647 h 270"/>
                  <a:gd name="T6" fmla="*/ 2147483647 w 278"/>
                  <a:gd name="T7" fmla="*/ 2147483647 h 270"/>
                  <a:gd name="T8" fmla="*/ 2147483647 w 278"/>
                  <a:gd name="T9" fmla="*/ 2147483647 h 270"/>
                  <a:gd name="T10" fmla="*/ 2147483647 w 278"/>
                  <a:gd name="T11" fmla="*/ 2147483647 h 270"/>
                  <a:gd name="T12" fmla="*/ 2147483647 w 278"/>
                  <a:gd name="T13" fmla="*/ 2147483647 h 270"/>
                  <a:gd name="T14" fmla="*/ 2147483647 w 278"/>
                  <a:gd name="T15" fmla="*/ 2147483647 h 270"/>
                  <a:gd name="T16" fmla="*/ 2147483647 w 278"/>
                  <a:gd name="T17" fmla="*/ 2147483647 h 270"/>
                  <a:gd name="T18" fmla="*/ 2147483647 w 278"/>
                  <a:gd name="T19" fmla="*/ 2147483647 h 270"/>
                  <a:gd name="T20" fmla="*/ 0 w 278"/>
                  <a:gd name="T21" fmla="*/ 2147483647 h 270"/>
                  <a:gd name="T22" fmla="*/ 0 w 278"/>
                  <a:gd name="T23" fmla="*/ 2147483647 h 270"/>
                  <a:gd name="T24" fmla="*/ 2147483647 w 278"/>
                  <a:gd name="T25" fmla="*/ 2147483647 h 270"/>
                  <a:gd name="T26" fmla="*/ 2147483647 w 278"/>
                  <a:gd name="T27" fmla="*/ 2147483647 h 270"/>
                  <a:gd name="T28" fmla="*/ 2147483647 w 278"/>
                  <a:gd name="T29" fmla="*/ 2147483647 h 270"/>
                  <a:gd name="T30" fmla="*/ 2147483647 w 278"/>
                  <a:gd name="T31" fmla="*/ 2147483647 h 270"/>
                  <a:gd name="T32" fmla="*/ 2147483647 w 278"/>
                  <a:gd name="T33" fmla="*/ 2147483647 h 270"/>
                  <a:gd name="T34" fmla="*/ 2147483647 w 278"/>
                  <a:gd name="T35" fmla="*/ 0 h 270"/>
                  <a:gd name="T36" fmla="*/ 2147483647 w 278"/>
                  <a:gd name="T37" fmla="*/ 2147483647 h 270"/>
                  <a:gd name="T38" fmla="*/ 2147483647 w 278"/>
                  <a:gd name="T39" fmla="*/ 2147483647 h 270"/>
                  <a:gd name="T40" fmla="*/ 2147483647 w 278"/>
                  <a:gd name="T41" fmla="*/ 2147483647 h 270"/>
                  <a:gd name="T42" fmla="*/ 2147483647 w 278"/>
                  <a:gd name="T43" fmla="*/ 2147483647 h 270"/>
                  <a:gd name="T44" fmla="*/ 2147483647 w 278"/>
                  <a:gd name="T45" fmla="*/ 2147483647 h 270"/>
                  <a:gd name="T46" fmla="*/ 2147483647 w 278"/>
                  <a:gd name="T47" fmla="*/ 2147483647 h 270"/>
                  <a:gd name="T48" fmla="*/ 2147483647 w 278"/>
                  <a:gd name="T49" fmla="*/ 2147483647 h 270"/>
                  <a:gd name="T50" fmla="*/ 2147483647 w 278"/>
                  <a:gd name="T51" fmla="*/ 2147483647 h 270"/>
                  <a:gd name="T52" fmla="*/ 2147483647 w 278"/>
                  <a:gd name="T53" fmla="*/ 2147483647 h 270"/>
                  <a:gd name="T54" fmla="*/ 2147483647 w 278"/>
                  <a:gd name="T55" fmla="*/ 2147483647 h 270"/>
                  <a:gd name="T56" fmla="*/ 2147483647 w 278"/>
                  <a:gd name="T57" fmla="*/ 2147483647 h 270"/>
                  <a:gd name="T58" fmla="*/ 2147483647 w 278"/>
                  <a:gd name="T59" fmla="*/ 2147483647 h 270"/>
                  <a:gd name="T60" fmla="*/ 2147483647 w 278"/>
                  <a:gd name="T61" fmla="*/ 2147483647 h 270"/>
                  <a:gd name="T62" fmla="*/ 2147483647 w 278"/>
                  <a:gd name="T63" fmla="*/ 2147483647 h 270"/>
                  <a:gd name="T64" fmla="*/ 2147483647 w 278"/>
                  <a:gd name="T65" fmla="*/ 2147483647 h 270"/>
                  <a:gd name="T66" fmla="*/ 2147483647 w 278"/>
                  <a:gd name="T67" fmla="*/ 2147483647 h 270"/>
                  <a:gd name="T68" fmla="*/ 2147483647 w 278"/>
                  <a:gd name="T69" fmla="*/ 2147483647 h 270"/>
                  <a:gd name="T70" fmla="*/ 2147483647 w 278"/>
                  <a:gd name="T71" fmla="*/ 2147483647 h 270"/>
                  <a:gd name="T72" fmla="*/ 2147483647 w 278"/>
                  <a:gd name="T73" fmla="*/ 2147483647 h 270"/>
                  <a:gd name="T74" fmla="*/ 2147483647 w 278"/>
                  <a:gd name="T75" fmla="*/ 2147483647 h 270"/>
                  <a:gd name="T76" fmla="*/ 2147483647 w 278"/>
                  <a:gd name="T77" fmla="*/ 2147483647 h 270"/>
                  <a:gd name="T78" fmla="*/ 2147483647 w 278"/>
                  <a:gd name="T79" fmla="*/ 2147483647 h 270"/>
                  <a:gd name="T80" fmla="*/ 2147483647 w 278"/>
                  <a:gd name="T81" fmla="*/ 2147483647 h 270"/>
                  <a:gd name="T82" fmla="*/ 2147483647 w 278"/>
                  <a:gd name="T83" fmla="*/ 2147483647 h 270"/>
                  <a:gd name="T84" fmla="*/ 2147483647 w 278"/>
                  <a:gd name="T85" fmla="*/ 2147483647 h 270"/>
                  <a:gd name="T86" fmla="*/ 2147483647 w 278"/>
                  <a:gd name="T87" fmla="*/ 2147483647 h 27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78"/>
                  <a:gd name="T133" fmla="*/ 0 h 270"/>
                  <a:gd name="T134" fmla="*/ 278 w 278"/>
                  <a:gd name="T135" fmla="*/ 270 h 27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78" h="270">
                    <a:moveTo>
                      <a:pt x="239" y="270"/>
                    </a:moveTo>
                    <a:cubicBezTo>
                      <a:pt x="230" y="270"/>
                      <a:pt x="224" y="270"/>
                      <a:pt x="215" y="267"/>
                    </a:cubicBezTo>
                    <a:cubicBezTo>
                      <a:pt x="209" y="264"/>
                      <a:pt x="203" y="261"/>
                      <a:pt x="197" y="258"/>
                    </a:cubicBezTo>
                    <a:cubicBezTo>
                      <a:pt x="179" y="258"/>
                      <a:pt x="173" y="258"/>
                      <a:pt x="164" y="252"/>
                    </a:cubicBezTo>
                    <a:cubicBezTo>
                      <a:pt x="161" y="246"/>
                      <a:pt x="158" y="243"/>
                      <a:pt x="155" y="237"/>
                    </a:cubicBezTo>
                    <a:cubicBezTo>
                      <a:pt x="149" y="234"/>
                      <a:pt x="146" y="231"/>
                      <a:pt x="140" y="228"/>
                    </a:cubicBezTo>
                    <a:cubicBezTo>
                      <a:pt x="119" y="228"/>
                      <a:pt x="98" y="228"/>
                      <a:pt x="80" y="225"/>
                    </a:cubicBezTo>
                    <a:cubicBezTo>
                      <a:pt x="66" y="222"/>
                      <a:pt x="45" y="213"/>
                      <a:pt x="42" y="207"/>
                    </a:cubicBezTo>
                    <a:cubicBezTo>
                      <a:pt x="33" y="201"/>
                      <a:pt x="33" y="198"/>
                      <a:pt x="30" y="195"/>
                    </a:cubicBezTo>
                    <a:cubicBezTo>
                      <a:pt x="27" y="171"/>
                      <a:pt x="15" y="159"/>
                      <a:pt x="9" y="147"/>
                    </a:cubicBezTo>
                    <a:cubicBezTo>
                      <a:pt x="6" y="138"/>
                      <a:pt x="3" y="132"/>
                      <a:pt x="0" y="123"/>
                    </a:cubicBezTo>
                    <a:cubicBezTo>
                      <a:pt x="0" y="117"/>
                      <a:pt x="0" y="111"/>
                      <a:pt x="0" y="105"/>
                    </a:cubicBezTo>
                    <a:cubicBezTo>
                      <a:pt x="9" y="105"/>
                      <a:pt x="18" y="96"/>
                      <a:pt x="24" y="90"/>
                    </a:cubicBezTo>
                    <a:cubicBezTo>
                      <a:pt x="27" y="90"/>
                      <a:pt x="30" y="87"/>
                      <a:pt x="33" y="87"/>
                    </a:cubicBezTo>
                    <a:cubicBezTo>
                      <a:pt x="45" y="87"/>
                      <a:pt x="57" y="81"/>
                      <a:pt x="69" y="72"/>
                    </a:cubicBezTo>
                    <a:cubicBezTo>
                      <a:pt x="77" y="72"/>
                      <a:pt x="89" y="66"/>
                      <a:pt x="101" y="63"/>
                    </a:cubicBezTo>
                    <a:cubicBezTo>
                      <a:pt x="113" y="57"/>
                      <a:pt x="119" y="51"/>
                      <a:pt x="128" y="42"/>
                    </a:cubicBezTo>
                    <a:cubicBezTo>
                      <a:pt x="140" y="33"/>
                      <a:pt x="140" y="12"/>
                      <a:pt x="140" y="0"/>
                    </a:cubicBezTo>
                    <a:cubicBezTo>
                      <a:pt x="149" y="3"/>
                      <a:pt x="158" y="3"/>
                      <a:pt x="167" y="6"/>
                    </a:cubicBezTo>
                    <a:cubicBezTo>
                      <a:pt x="179" y="6"/>
                      <a:pt x="194" y="6"/>
                      <a:pt x="206" y="6"/>
                    </a:cubicBezTo>
                    <a:cubicBezTo>
                      <a:pt x="209" y="9"/>
                      <a:pt x="209" y="12"/>
                      <a:pt x="212" y="15"/>
                    </a:cubicBezTo>
                    <a:cubicBezTo>
                      <a:pt x="218" y="18"/>
                      <a:pt x="224" y="30"/>
                      <a:pt x="218" y="42"/>
                    </a:cubicBezTo>
                    <a:cubicBezTo>
                      <a:pt x="209" y="45"/>
                      <a:pt x="203" y="48"/>
                      <a:pt x="203" y="60"/>
                    </a:cubicBezTo>
                    <a:cubicBezTo>
                      <a:pt x="200" y="60"/>
                      <a:pt x="197" y="60"/>
                      <a:pt x="197" y="63"/>
                    </a:cubicBezTo>
                    <a:cubicBezTo>
                      <a:pt x="197" y="63"/>
                      <a:pt x="197" y="63"/>
                      <a:pt x="197" y="66"/>
                    </a:cubicBezTo>
                    <a:cubicBezTo>
                      <a:pt x="203" y="69"/>
                      <a:pt x="209" y="75"/>
                      <a:pt x="215" y="78"/>
                    </a:cubicBezTo>
                    <a:cubicBezTo>
                      <a:pt x="215" y="81"/>
                      <a:pt x="215" y="81"/>
                      <a:pt x="215" y="81"/>
                    </a:cubicBezTo>
                    <a:cubicBezTo>
                      <a:pt x="224" y="87"/>
                      <a:pt x="239" y="105"/>
                      <a:pt x="254" y="93"/>
                    </a:cubicBezTo>
                    <a:cubicBezTo>
                      <a:pt x="257" y="93"/>
                      <a:pt x="260" y="96"/>
                      <a:pt x="263" y="102"/>
                    </a:cubicBezTo>
                    <a:cubicBezTo>
                      <a:pt x="269" y="105"/>
                      <a:pt x="272" y="108"/>
                      <a:pt x="278" y="114"/>
                    </a:cubicBezTo>
                    <a:cubicBezTo>
                      <a:pt x="278" y="117"/>
                      <a:pt x="278" y="117"/>
                      <a:pt x="278" y="117"/>
                    </a:cubicBezTo>
                    <a:cubicBezTo>
                      <a:pt x="272" y="123"/>
                      <a:pt x="272" y="135"/>
                      <a:pt x="269" y="141"/>
                    </a:cubicBezTo>
                    <a:cubicBezTo>
                      <a:pt x="266" y="141"/>
                      <a:pt x="263" y="138"/>
                      <a:pt x="263" y="138"/>
                    </a:cubicBezTo>
                    <a:cubicBezTo>
                      <a:pt x="251" y="126"/>
                      <a:pt x="251" y="111"/>
                      <a:pt x="236" y="117"/>
                    </a:cubicBezTo>
                    <a:cubicBezTo>
                      <a:pt x="236" y="129"/>
                      <a:pt x="236" y="141"/>
                      <a:pt x="236" y="153"/>
                    </a:cubicBezTo>
                    <a:cubicBezTo>
                      <a:pt x="233" y="159"/>
                      <a:pt x="221" y="171"/>
                      <a:pt x="212" y="177"/>
                    </a:cubicBezTo>
                    <a:cubicBezTo>
                      <a:pt x="212" y="180"/>
                      <a:pt x="212" y="186"/>
                      <a:pt x="212" y="189"/>
                    </a:cubicBezTo>
                    <a:cubicBezTo>
                      <a:pt x="215" y="192"/>
                      <a:pt x="218" y="195"/>
                      <a:pt x="224" y="198"/>
                    </a:cubicBezTo>
                    <a:cubicBezTo>
                      <a:pt x="224" y="201"/>
                      <a:pt x="227" y="210"/>
                      <a:pt x="227" y="216"/>
                    </a:cubicBezTo>
                    <a:cubicBezTo>
                      <a:pt x="230" y="216"/>
                      <a:pt x="233" y="222"/>
                      <a:pt x="242" y="222"/>
                    </a:cubicBezTo>
                    <a:cubicBezTo>
                      <a:pt x="248" y="219"/>
                      <a:pt x="245" y="216"/>
                      <a:pt x="254" y="219"/>
                    </a:cubicBezTo>
                    <a:cubicBezTo>
                      <a:pt x="257" y="225"/>
                      <a:pt x="266" y="240"/>
                      <a:pt x="260" y="252"/>
                    </a:cubicBezTo>
                    <a:cubicBezTo>
                      <a:pt x="257" y="252"/>
                      <a:pt x="245" y="258"/>
                      <a:pt x="245" y="261"/>
                    </a:cubicBezTo>
                    <a:cubicBezTo>
                      <a:pt x="242" y="264"/>
                      <a:pt x="239" y="267"/>
                      <a:pt x="239" y="270"/>
                    </a:cubicBezTo>
                    <a:close/>
                  </a:path>
                </a:pathLst>
              </a:custGeom>
              <a:solidFill>
                <a:srgbClr val="22AC38"/>
              </a:solidFill>
              <a:ln w="7">
                <a:noFill/>
                <a:miter lim="800000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Freeform 28"/>
              <p:cNvSpPr/>
              <p:nvPr/>
            </p:nvSpPr>
            <p:spPr bwMode="auto">
              <a:xfrm>
                <a:off x="5058595" y="3244368"/>
                <a:ext cx="822295" cy="503392"/>
              </a:xfrm>
              <a:custGeom>
                <a:avLst/>
                <a:gdLst>
                  <a:gd name="T0" fmla="*/ 2147483647 w 377"/>
                  <a:gd name="T1" fmla="*/ 2147483647 h 231"/>
                  <a:gd name="T2" fmla="*/ 2147483647 w 377"/>
                  <a:gd name="T3" fmla="*/ 2147483647 h 231"/>
                  <a:gd name="T4" fmla="*/ 2147483647 w 377"/>
                  <a:gd name="T5" fmla="*/ 2147483647 h 231"/>
                  <a:gd name="T6" fmla="*/ 2147483647 w 377"/>
                  <a:gd name="T7" fmla="*/ 2147483647 h 231"/>
                  <a:gd name="T8" fmla="*/ 0 w 377"/>
                  <a:gd name="T9" fmla="*/ 2147483647 h 231"/>
                  <a:gd name="T10" fmla="*/ 2147483647 w 377"/>
                  <a:gd name="T11" fmla="*/ 2147483647 h 231"/>
                  <a:gd name="T12" fmla="*/ 2147483647 w 377"/>
                  <a:gd name="T13" fmla="*/ 2147483647 h 231"/>
                  <a:gd name="T14" fmla="*/ 2147483647 w 377"/>
                  <a:gd name="T15" fmla="*/ 2147483647 h 231"/>
                  <a:gd name="T16" fmla="*/ 2147483647 w 377"/>
                  <a:gd name="T17" fmla="*/ 2147483647 h 231"/>
                  <a:gd name="T18" fmla="*/ 2147483647 w 377"/>
                  <a:gd name="T19" fmla="*/ 2147483647 h 231"/>
                  <a:gd name="T20" fmla="*/ 2147483647 w 377"/>
                  <a:gd name="T21" fmla="*/ 2147483647 h 231"/>
                  <a:gd name="T22" fmla="*/ 2147483647 w 377"/>
                  <a:gd name="T23" fmla="*/ 2147483647 h 231"/>
                  <a:gd name="T24" fmla="*/ 2147483647 w 377"/>
                  <a:gd name="T25" fmla="*/ 2147483647 h 231"/>
                  <a:gd name="T26" fmla="*/ 2147483647 w 377"/>
                  <a:gd name="T27" fmla="*/ 2147483647 h 231"/>
                  <a:gd name="T28" fmla="*/ 2147483647 w 377"/>
                  <a:gd name="T29" fmla="*/ 0 h 231"/>
                  <a:gd name="T30" fmla="*/ 2147483647 w 377"/>
                  <a:gd name="T31" fmla="*/ 0 h 231"/>
                  <a:gd name="T32" fmla="*/ 2147483647 w 377"/>
                  <a:gd name="T33" fmla="*/ 2147483647 h 231"/>
                  <a:gd name="T34" fmla="*/ 2147483647 w 377"/>
                  <a:gd name="T35" fmla="*/ 2147483647 h 231"/>
                  <a:gd name="T36" fmla="*/ 2147483647 w 377"/>
                  <a:gd name="T37" fmla="*/ 2147483647 h 231"/>
                  <a:gd name="T38" fmla="*/ 2147483647 w 377"/>
                  <a:gd name="T39" fmla="*/ 2147483647 h 231"/>
                  <a:gd name="T40" fmla="*/ 2147483647 w 377"/>
                  <a:gd name="T41" fmla="*/ 2147483647 h 231"/>
                  <a:gd name="T42" fmla="*/ 2147483647 w 377"/>
                  <a:gd name="T43" fmla="*/ 2147483647 h 231"/>
                  <a:gd name="T44" fmla="*/ 2147483647 w 377"/>
                  <a:gd name="T45" fmla="*/ 2147483647 h 231"/>
                  <a:gd name="T46" fmla="*/ 2147483647 w 377"/>
                  <a:gd name="T47" fmla="*/ 2147483647 h 231"/>
                  <a:gd name="T48" fmla="*/ 2147483647 w 377"/>
                  <a:gd name="T49" fmla="*/ 2147483647 h 231"/>
                  <a:gd name="T50" fmla="*/ 2147483647 w 377"/>
                  <a:gd name="T51" fmla="*/ 2147483647 h 231"/>
                  <a:gd name="T52" fmla="*/ 2147483647 w 377"/>
                  <a:gd name="T53" fmla="*/ 2147483647 h 231"/>
                  <a:gd name="T54" fmla="*/ 2147483647 w 377"/>
                  <a:gd name="T55" fmla="*/ 2147483647 h 231"/>
                  <a:gd name="T56" fmla="*/ 2147483647 w 377"/>
                  <a:gd name="T57" fmla="*/ 2147483647 h 231"/>
                  <a:gd name="T58" fmla="*/ 2147483647 w 377"/>
                  <a:gd name="T59" fmla="*/ 2147483647 h 231"/>
                  <a:gd name="T60" fmla="*/ 2147483647 w 377"/>
                  <a:gd name="T61" fmla="*/ 2147483647 h 231"/>
                  <a:gd name="T62" fmla="*/ 2147483647 w 377"/>
                  <a:gd name="T63" fmla="*/ 2147483647 h 231"/>
                  <a:gd name="T64" fmla="*/ 2147483647 w 377"/>
                  <a:gd name="T65" fmla="*/ 2147483647 h 231"/>
                  <a:gd name="T66" fmla="*/ 2147483647 w 377"/>
                  <a:gd name="T67" fmla="*/ 2147483647 h 231"/>
                  <a:gd name="T68" fmla="*/ 2147483647 w 377"/>
                  <a:gd name="T69" fmla="*/ 2147483647 h 231"/>
                  <a:gd name="T70" fmla="*/ 2147483647 w 377"/>
                  <a:gd name="T71" fmla="*/ 2147483647 h 231"/>
                  <a:gd name="T72" fmla="*/ 2147483647 w 377"/>
                  <a:gd name="T73" fmla="*/ 2147483647 h 231"/>
                  <a:gd name="T74" fmla="*/ 2147483647 w 377"/>
                  <a:gd name="T75" fmla="*/ 2147483647 h 231"/>
                  <a:gd name="T76" fmla="*/ 2147483647 w 377"/>
                  <a:gd name="T77" fmla="*/ 2147483647 h 231"/>
                  <a:gd name="T78" fmla="*/ 2147483647 w 377"/>
                  <a:gd name="T79" fmla="*/ 2147483647 h 231"/>
                  <a:gd name="T80" fmla="*/ 2147483647 w 377"/>
                  <a:gd name="T81" fmla="*/ 2147483647 h 231"/>
                  <a:gd name="T82" fmla="*/ 2147483647 w 377"/>
                  <a:gd name="T83" fmla="*/ 2147483647 h 231"/>
                  <a:gd name="T84" fmla="*/ 2147483647 w 377"/>
                  <a:gd name="T85" fmla="*/ 2147483647 h 231"/>
                  <a:gd name="T86" fmla="*/ 2147483647 w 377"/>
                  <a:gd name="T87" fmla="*/ 2147483647 h 231"/>
                  <a:gd name="T88" fmla="*/ 2147483647 w 377"/>
                  <a:gd name="T89" fmla="*/ 2147483647 h 23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77"/>
                  <a:gd name="T136" fmla="*/ 0 h 231"/>
                  <a:gd name="T137" fmla="*/ 377 w 377"/>
                  <a:gd name="T138" fmla="*/ 231 h 23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77" h="231">
                    <a:moveTo>
                      <a:pt x="42" y="231"/>
                    </a:moveTo>
                    <a:cubicBezTo>
                      <a:pt x="33" y="213"/>
                      <a:pt x="15" y="201"/>
                      <a:pt x="3" y="189"/>
                    </a:cubicBezTo>
                    <a:cubicBezTo>
                      <a:pt x="0" y="180"/>
                      <a:pt x="3" y="180"/>
                      <a:pt x="3" y="174"/>
                    </a:cubicBezTo>
                    <a:cubicBezTo>
                      <a:pt x="3" y="171"/>
                      <a:pt x="3" y="168"/>
                      <a:pt x="6" y="162"/>
                    </a:cubicBezTo>
                    <a:cubicBezTo>
                      <a:pt x="3" y="159"/>
                      <a:pt x="3" y="156"/>
                      <a:pt x="0" y="156"/>
                    </a:cubicBezTo>
                    <a:cubicBezTo>
                      <a:pt x="9" y="147"/>
                      <a:pt x="36" y="150"/>
                      <a:pt x="48" y="150"/>
                    </a:cubicBezTo>
                    <a:cubicBezTo>
                      <a:pt x="60" y="147"/>
                      <a:pt x="69" y="141"/>
                      <a:pt x="78" y="132"/>
                    </a:cubicBezTo>
                    <a:cubicBezTo>
                      <a:pt x="81" y="129"/>
                      <a:pt x="87" y="126"/>
                      <a:pt x="90" y="123"/>
                    </a:cubicBezTo>
                    <a:cubicBezTo>
                      <a:pt x="90" y="117"/>
                      <a:pt x="90" y="114"/>
                      <a:pt x="90" y="111"/>
                    </a:cubicBezTo>
                    <a:cubicBezTo>
                      <a:pt x="81" y="93"/>
                      <a:pt x="66" y="84"/>
                      <a:pt x="54" y="78"/>
                    </a:cubicBezTo>
                    <a:cubicBezTo>
                      <a:pt x="54" y="75"/>
                      <a:pt x="51" y="72"/>
                      <a:pt x="51" y="72"/>
                    </a:cubicBezTo>
                    <a:cubicBezTo>
                      <a:pt x="51" y="63"/>
                      <a:pt x="51" y="54"/>
                      <a:pt x="51" y="48"/>
                    </a:cubicBezTo>
                    <a:cubicBezTo>
                      <a:pt x="57" y="42"/>
                      <a:pt x="60" y="36"/>
                      <a:pt x="69" y="33"/>
                    </a:cubicBezTo>
                    <a:cubicBezTo>
                      <a:pt x="81" y="27"/>
                      <a:pt x="72" y="15"/>
                      <a:pt x="69" y="9"/>
                    </a:cubicBezTo>
                    <a:cubicBezTo>
                      <a:pt x="63" y="6"/>
                      <a:pt x="57" y="3"/>
                      <a:pt x="54" y="0"/>
                    </a:cubicBezTo>
                    <a:cubicBezTo>
                      <a:pt x="69" y="0"/>
                      <a:pt x="84" y="0"/>
                      <a:pt x="99" y="0"/>
                    </a:cubicBezTo>
                    <a:cubicBezTo>
                      <a:pt x="105" y="0"/>
                      <a:pt x="111" y="0"/>
                      <a:pt x="117" y="3"/>
                    </a:cubicBezTo>
                    <a:cubicBezTo>
                      <a:pt x="123" y="12"/>
                      <a:pt x="141" y="27"/>
                      <a:pt x="159" y="30"/>
                    </a:cubicBezTo>
                    <a:cubicBezTo>
                      <a:pt x="162" y="33"/>
                      <a:pt x="164" y="33"/>
                      <a:pt x="170" y="36"/>
                    </a:cubicBezTo>
                    <a:cubicBezTo>
                      <a:pt x="188" y="36"/>
                      <a:pt x="209" y="36"/>
                      <a:pt x="227" y="36"/>
                    </a:cubicBezTo>
                    <a:cubicBezTo>
                      <a:pt x="236" y="42"/>
                      <a:pt x="242" y="45"/>
                      <a:pt x="248" y="48"/>
                    </a:cubicBezTo>
                    <a:cubicBezTo>
                      <a:pt x="248" y="54"/>
                      <a:pt x="254" y="60"/>
                      <a:pt x="263" y="66"/>
                    </a:cubicBezTo>
                    <a:cubicBezTo>
                      <a:pt x="272" y="69"/>
                      <a:pt x="281" y="69"/>
                      <a:pt x="290" y="69"/>
                    </a:cubicBezTo>
                    <a:cubicBezTo>
                      <a:pt x="296" y="72"/>
                      <a:pt x="302" y="75"/>
                      <a:pt x="311" y="78"/>
                    </a:cubicBezTo>
                    <a:cubicBezTo>
                      <a:pt x="311" y="81"/>
                      <a:pt x="323" y="78"/>
                      <a:pt x="335" y="84"/>
                    </a:cubicBezTo>
                    <a:cubicBezTo>
                      <a:pt x="335" y="87"/>
                      <a:pt x="335" y="90"/>
                      <a:pt x="341" y="96"/>
                    </a:cubicBezTo>
                    <a:cubicBezTo>
                      <a:pt x="344" y="96"/>
                      <a:pt x="359" y="96"/>
                      <a:pt x="359" y="105"/>
                    </a:cubicBezTo>
                    <a:cubicBezTo>
                      <a:pt x="353" y="114"/>
                      <a:pt x="353" y="111"/>
                      <a:pt x="353" y="123"/>
                    </a:cubicBezTo>
                    <a:cubicBezTo>
                      <a:pt x="353" y="129"/>
                      <a:pt x="362" y="132"/>
                      <a:pt x="365" y="144"/>
                    </a:cubicBezTo>
                    <a:cubicBezTo>
                      <a:pt x="365" y="150"/>
                      <a:pt x="365" y="159"/>
                      <a:pt x="377" y="165"/>
                    </a:cubicBezTo>
                    <a:cubicBezTo>
                      <a:pt x="377" y="165"/>
                      <a:pt x="377" y="165"/>
                      <a:pt x="377" y="168"/>
                    </a:cubicBezTo>
                    <a:cubicBezTo>
                      <a:pt x="350" y="171"/>
                      <a:pt x="344" y="180"/>
                      <a:pt x="320" y="195"/>
                    </a:cubicBezTo>
                    <a:cubicBezTo>
                      <a:pt x="314" y="198"/>
                      <a:pt x="311" y="201"/>
                      <a:pt x="308" y="207"/>
                    </a:cubicBezTo>
                    <a:cubicBezTo>
                      <a:pt x="293" y="213"/>
                      <a:pt x="287" y="207"/>
                      <a:pt x="278" y="222"/>
                    </a:cubicBezTo>
                    <a:cubicBezTo>
                      <a:pt x="275" y="222"/>
                      <a:pt x="275" y="222"/>
                      <a:pt x="272" y="225"/>
                    </a:cubicBezTo>
                    <a:cubicBezTo>
                      <a:pt x="266" y="219"/>
                      <a:pt x="263" y="213"/>
                      <a:pt x="257" y="210"/>
                    </a:cubicBezTo>
                    <a:cubicBezTo>
                      <a:pt x="239" y="207"/>
                      <a:pt x="233" y="195"/>
                      <a:pt x="224" y="189"/>
                    </a:cubicBezTo>
                    <a:cubicBezTo>
                      <a:pt x="212" y="189"/>
                      <a:pt x="212" y="192"/>
                      <a:pt x="206" y="201"/>
                    </a:cubicBezTo>
                    <a:cubicBezTo>
                      <a:pt x="179" y="201"/>
                      <a:pt x="159" y="183"/>
                      <a:pt x="144" y="174"/>
                    </a:cubicBezTo>
                    <a:cubicBezTo>
                      <a:pt x="132" y="174"/>
                      <a:pt x="123" y="171"/>
                      <a:pt x="114" y="168"/>
                    </a:cubicBezTo>
                    <a:cubicBezTo>
                      <a:pt x="93" y="168"/>
                      <a:pt x="87" y="171"/>
                      <a:pt x="102" y="189"/>
                    </a:cubicBezTo>
                    <a:cubicBezTo>
                      <a:pt x="102" y="192"/>
                      <a:pt x="102" y="192"/>
                      <a:pt x="99" y="195"/>
                    </a:cubicBezTo>
                    <a:cubicBezTo>
                      <a:pt x="96" y="195"/>
                      <a:pt x="93" y="195"/>
                      <a:pt x="93" y="195"/>
                    </a:cubicBezTo>
                    <a:cubicBezTo>
                      <a:pt x="66" y="195"/>
                      <a:pt x="60" y="204"/>
                      <a:pt x="51" y="225"/>
                    </a:cubicBezTo>
                    <a:cubicBezTo>
                      <a:pt x="45" y="228"/>
                      <a:pt x="45" y="231"/>
                      <a:pt x="42" y="231"/>
                    </a:cubicBezTo>
                    <a:close/>
                  </a:path>
                </a:pathLst>
              </a:custGeom>
              <a:solidFill>
                <a:srgbClr val="22AC38"/>
              </a:solidFill>
              <a:ln w="7">
                <a:noFill/>
                <a:miter lim="800000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Freeform 29"/>
              <p:cNvSpPr/>
              <p:nvPr/>
            </p:nvSpPr>
            <p:spPr bwMode="auto">
              <a:xfrm>
                <a:off x="4741009" y="3348479"/>
                <a:ext cx="507346" cy="536337"/>
              </a:xfrm>
              <a:custGeom>
                <a:avLst/>
                <a:gdLst>
                  <a:gd name="T0" fmla="*/ 2147483647 w 233"/>
                  <a:gd name="T1" fmla="*/ 2147483647 h 246"/>
                  <a:gd name="T2" fmla="*/ 2147483647 w 233"/>
                  <a:gd name="T3" fmla="*/ 2147483647 h 246"/>
                  <a:gd name="T4" fmla="*/ 2147483647 w 233"/>
                  <a:gd name="T5" fmla="*/ 2147483647 h 246"/>
                  <a:gd name="T6" fmla="*/ 2147483647 w 233"/>
                  <a:gd name="T7" fmla="*/ 2147483647 h 246"/>
                  <a:gd name="T8" fmla="*/ 2147483647 w 233"/>
                  <a:gd name="T9" fmla="*/ 2147483647 h 246"/>
                  <a:gd name="T10" fmla="*/ 2147483647 w 233"/>
                  <a:gd name="T11" fmla="*/ 2147483647 h 246"/>
                  <a:gd name="T12" fmla="*/ 2147483647 w 233"/>
                  <a:gd name="T13" fmla="*/ 2147483647 h 246"/>
                  <a:gd name="T14" fmla="*/ 2147483647 w 233"/>
                  <a:gd name="T15" fmla="*/ 2147483647 h 246"/>
                  <a:gd name="T16" fmla="*/ 2147483647 w 233"/>
                  <a:gd name="T17" fmla="*/ 2147483647 h 246"/>
                  <a:gd name="T18" fmla="*/ 2147483647 w 233"/>
                  <a:gd name="T19" fmla="*/ 2147483647 h 246"/>
                  <a:gd name="T20" fmla="*/ 2147483647 w 233"/>
                  <a:gd name="T21" fmla="*/ 2147483647 h 246"/>
                  <a:gd name="T22" fmla="*/ 2147483647 w 233"/>
                  <a:gd name="T23" fmla="*/ 2147483647 h 246"/>
                  <a:gd name="T24" fmla="*/ 2147483647 w 233"/>
                  <a:gd name="T25" fmla="*/ 2147483647 h 246"/>
                  <a:gd name="T26" fmla="*/ 2147483647 w 233"/>
                  <a:gd name="T27" fmla="*/ 2147483647 h 246"/>
                  <a:gd name="T28" fmla="*/ 2147483647 w 233"/>
                  <a:gd name="T29" fmla="*/ 2147483647 h 246"/>
                  <a:gd name="T30" fmla="*/ 2147483647 w 233"/>
                  <a:gd name="T31" fmla="*/ 2147483647 h 246"/>
                  <a:gd name="T32" fmla="*/ 2147483647 w 233"/>
                  <a:gd name="T33" fmla="*/ 2147483647 h 246"/>
                  <a:gd name="T34" fmla="*/ 2147483647 w 233"/>
                  <a:gd name="T35" fmla="*/ 2147483647 h 246"/>
                  <a:gd name="T36" fmla="*/ 2147483647 w 233"/>
                  <a:gd name="T37" fmla="*/ 2147483647 h 246"/>
                  <a:gd name="T38" fmla="*/ 2147483647 w 233"/>
                  <a:gd name="T39" fmla="*/ 2147483647 h 246"/>
                  <a:gd name="T40" fmla="*/ 2147483647 w 233"/>
                  <a:gd name="T41" fmla="*/ 2147483647 h 246"/>
                  <a:gd name="T42" fmla="*/ 2147483647 w 233"/>
                  <a:gd name="T43" fmla="*/ 2147483647 h 246"/>
                  <a:gd name="T44" fmla="*/ 2147483647 w 233"/>
                  <a:gd name="T45" fmla="*/ 2147483647 h 246"/>
                  <a:gd name="T46" fmla="*/ 2147483647 w 233"/>
                  <a:gd name="T47" fmla="*/ 2147483647 h 246"/>
                  <a:gd name="T48" fmla="*/ 2147483647 w 233"/>
                  <a:gd name="T49" fmla="*/ 2147483647 h 246"/>
                  <a:gd name="T50" fmla="*/ 2147483647 w 233"/>
                  <a:gd name="T51" fmla="*/ 2147483647 h 246"/>
                  <a:gd name="T52" fmla="*/ 2147483647 w 233"/>
                  <a:gd name="T53" fmla="*/ 2147483647 h 246"/>
                  <a:gd name="T54" fmla="*/ 2147483647 w 233"/>
                  <a:gd name="T55" fmla="*/ 2147483647 h 246"/>
                  <a:gd name="T56" fmla="*/ 2147483647 w 233"/>
                  <a:gd name="T57" fmla="*/ 2147483647 h 246"/>
                  <a:gd name="T58" fmla="*/ 2147483647 w 233"/>
                  <a:gd name="T59" fmla="*/ 2147483647 h 246"/>
                  <a:gd name="T60" fmla="*/ 2147483647 w 233"/>
                  <a:gd name="T61" fmla="*/ 2147483647 h 246"/>
                  <a:gd name="T62" fmla="*/ 2147483647 w 233"/>
                  <a:gd name="T63" fmla="*/ 2147483647 h 2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33"/>
                  <a:gd name="T97" fmla="*/ 0 h 246"/>
                  <a:gd name="T98" fmla="*/ 233 w 233"/>
                  <a:gd name="T99" fmla="*/ 246 h 24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33" h="246">
                    <a:moveTo>
                      <a:pt x="188" y="246"/>
                    </a:moveTo>
                    <a:cubicBezTo>
                      <a:pt x="167" y="237"/>
                      <a:pt x="161" y="222"/>
                      <a:pt x="152" y="210"/>
                    </a:cubicBezTo>
                    <a:cubicBezTo>
                      <a:pt x="149" y="186"/>
                      <a:pt x="131" y="165"/>
                      <a:pt x="107" y="177"/>
                    </a:cubicBezTo>
                    <a:cubicBezTo>
                      <a:pt x="101" y="183"/>
                      <a:pt x="101" y="183"/>
                      <a:pt x="101" y="192"/>
                    </a:cubicBezTo>
                    <a:cubicBezTo>
                      <a:pt x="95" y="201"/>
                      <a:pt x="86" y="210"/>
                      <a:pt x="77" y="216"/>
                    </a:cubicBezTo>
                    <a:cubicBezTo>
                      <a:pt x="77" y="216"/>
                      <a:pt x="77" y="216"/>
                      <a:pt x="77" y="219"/>
                    </a:cubicBezTo>
                    <a:cubicBezTo>
                      <a:pt x="74" y="219"/>
                      <a:pt x="71" y="219"/>
                      <a:pt x="71" y="222"/>
                    </a:cubicBezTo>
                    <a:cubicBezTo>
                      <a:pt x="68" y="222"/>
                      <a:pt x="65" y="225"/>
                      <a:pt x="59" y="225"/>
                    </a:cubicBezTo>
                    <a:cubicBezTo>
                      <a:pt x="44" y="225"/>
                      <a:pt x="29" y="222"/>
                      <a:pt x="20" y="213"/>
                    </a:cubicBezTo>
                    <a:cubicBezTo>
                      <a:pt x="26" y="201"/>
                      <a:pt x="26" y="192"/>
                      <a:pt x="23" y="186"/>
                    </a:cubicBezTo>
                    <a:cubicBezTo>
                      <a:pt x="15" y="177"/>
                      <a:pt x="6" y="168"/>
                      <a:pt x="3" y="162"/>
                    </a:cubicBezTo>
                    <a:cubicBezTo>
                      <a:pt x="3" y="147"/>
                      <a:pt x="6" y="132"/>
                      <a:pt x="6" y="120"/>
                    </a:cubicBezTo>
                    <a:cubicBezTo>
                      <a:pt x="3" y="105"/>
                      <a:pt x="0" y="99"/>
                      <a:pt x="3" y="90"/>
                    </a:cubicBezTo>
                    <a:cubicBezTo>
                      <a:pt x="3" y="87"/>
                      <a:pt x="3" y="87"/>
                      <a:pt x="3" y="87"/>
                    </a:cubicBezTo>
                    <a:cubicBezTo>
                      <a:pt x="9" y="90"/>
                      <a:pt x="15" y="96"/>
                      <a:pt x="20" y="99"/>
                    </a:cubicBezTo>
                    <a:cubicBezTo>
                      <a:pt x="23" y="102"/>
                      <a:pt x="29" y="108"/>
                      <a:pt x="32" y="111"/>
                    </a:cubicBezTo>
                    <a:cubicBezTo>
                      <a:pt x="59" y="123"/>
                      <a:pt x="80" y="84"/>
                      <a:pt x="89" y="63"/>
                    </a:cubicBezTo>
                    <a:cubicBezTo>
                      <a:pt x="95" y="54"/>
                      <a:pt x="101" y="45"/>
                      <a:pt x="107" y="36"/>
                    </a:cubicBezTo>
                    <a:cubicBezTo>
                      <a:pt x="107" y="27"/>
                      <a:pt x="107" y="21"/>
                      <a:pt x="107" y="12"/>
                    </a:cubicBezTo>
                    <a:cubicBezTo>
                      <a:pt x="110" y="9"/>
                      <a:pt x="113" y="9"/>
                      <a:pt x="116" y="6"/>
                    </a:cubicBezTo>
                    <a:cubicBezTo>
                      <a:pt x="131" y="6"/>
                      <a:pt x="143" y="0"/>
                      <a:pt x="161" y="15"/>
                    </a:cubicBezTo>
                    <a:cubicBezTo>
                      <a:pt x="167" y="18"/>
                      <a:pt x="170" y="24"/>
                      <a:pt x="176" y="30"/>
                    </a:cubicBezTo>
                    <a:cubicBezTo>
                      <a:pt x="185" y="30"/>
                      <a:pt x="191" y="33"/>
                      <a:pt x="197" y="36"/>
                    </a:cubicBezTo>
                    <a:cubicBezTo>
                      <a:pt x="206" y="39"/>
                      <a:pt x="233" y="54"/>
                      <a:pt x="233" y="72"/>
                    </a:cubicBezTo>
                    <a:cubicBezTo>
                      <a:pt x="221" y="78"/>
                      <a:pt x="212" y="90"/>
                      <a:pt x="203" y="96"/>
                    </a:cubicBezTo>
                    <a:cubicBezTo>
                      <a:pt x="179" y="102"/>
                      <a:pt x="158" y="93"/>
                      <a:pt x="143" y="102"/>
                    </a:cubicBezTo>
                    <a:cubicBezTo>
                      <a:pt x="143" y="108"/>
                      <a:pt x="143" y="111"/>
                      <a:pt x="143" y="114"/>
                    </a:cubicBezTo>
                    <a:cubicBezTo>
                      <a:pt x="152" y="126"/>
                      <a:pt x="131" y="138"/>
                      <a:pt x="152" y="153"/>
                    </a:cubicBezTo>
                    <a:cubicBezTo>
                      <a:pt x="158" y="156"/>
                      <a:pt x="164" y="162"/>
                      <a:pt x="167" y="168"/>
                    </a:cubicBezTo>
                    <a:cubicBezTo>
                      <a:pt x="173" y="174"/>
                      <a:pt x="176" y="180"/>
                      <a:pt x="182" y="186"/>
                    </a:cubicBezTo>
                    <a:cubicBezTo>
                      <a:pt x="185" y="192"/>
                      <a:pt x="185" y="198"/>
                      <a:pt x="188" y="204"/>
                    </a:cubicBezTo>
                    <a:cubicBezTo>
                      <a:pt x="188" y="219"/>
                      <a:pt x="188" y="231"/>
                      <a:pt x="188" y="246"/>
                    </a:cubicBezTo>
                    <a:close/>
                  </a:path>
                </a:pathLst>
              </a:custGeom>
              <a:solidFill>
                <a:srgbClr val="B2B2B2"/>
              </a:solidFill>
              <a:ln w="7">
                <a:noFill/>
                <a:miter lim="800000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Freeform 30"/>
              <p:cNvSpPr/>
              <p:nvPr/>
            </p:nvSpPr>
            <p:spPr bwMode="auto">
              <a:xfrm>
                <a:off x="5737252" y="3008479"/>
                <a:ext cx="500756" cy="621992"/>
              </a:xfrm>
              <a:custGeom>
                <a:avLst/>
                <a:gdLst>
                  <a:gd name="T0" fmla="*/ 2147483647 w 230"/>
                  <a:gd name="T1" fmla="*/ 2147483647 h 285"/>
                  <a:gd name="T2" fmla="*/ 2147483647 w 230"/>
                  <a:gd name="T3" fmla="*/ 2147483647 h 285"/>
                  <a:gd name="T4" fmla="*/ 2147483647 w 230"/>
                  <a:gd name="T5" fmla="*/ 2147483647 h 285"/>
                  <a:gd name="T6" fmla="*/ 2147483647 w 230"/>
                  <a:gd name="T7" fmla="*/ 2147483647 h 285"/>
                  <a:gd name="T8" fmla="*/ 2147483647 w 230"/>
                  <a:gd name="T9" fmla="*/ 2147483647 h 285"/>
                  <a:gd name="T10" fmla="*/ 2147483647 w 230"/>
                  <a:gd name="T11" fmla="*/ 2147483647 h 285"/>
                  <a:gd name="T12" fmla="*/ 2147483647 w 230"/>
                  <a:gd name="T13" fmla="*/ 2147483647 h 285"/>
                  <a:gd name="T14" fmla="*/ 2147483647 w 230"/>
                  <a:gd name="T15" fmla="*/ 2147483647 h 285"/>
                  <a:gd name="T16" fmla="*/ 2147483647 w 230"/>
                  <a:gd name="T17" fmla="*/ 2147483647 h 285"/>
                  <a:gd name="T18" fmla="*/ 2147483647 w 230"/>
                  <a:gd name="T19" fmla="*/ 2147483647 h 285"/>
                  <a:gd name="T20" fmla="*/ 2147483647 w 230"/>
                  <a:gd name="T21" fmla="*/ 2147483647 h 285"/>
                  <a:gd name="T22" fmla="*/ 2147483647 w 230"/>
                  <a:gd name="T23" fmla="*/ 2147483647 h 285"/>
                  <a:gd name="T24" fmla="*/ 2147483647 w 230"/>
                  <a:gd name="T25" fmla="*/ 2147483647 h 285"/>
                  <a:gd name="T26" fmla="*/ 2147483647 w 230"/>
                  <a:gd name="T27" fmla="*/ 2147483647 h 285"/>
                  <a:gd name="T28" fmla="*/ 2147483647 w 230"/>
                  <a:gd name="T29" fmla="*/ 2147483647 h 285"/>
                  <a:gd name="T30" fmla="*/ 2147483647 w 230"/>
                  <a:gd name="T31" fmla="*/ 2147483647 h 285"/>
                  <a:gd name="T32" fmla="*/ 2147483647 w 230"/>
                  <a:gd name="T33" fmla="*/ 2147483647 h 285"/>
                  <a:gd name="T34" fmla="*/ 2147483647 w 230"/>
                  <a:gd name="T35" fmla="*/ 2147483647 h 285"/>
                  <a:gd name="T36" fmla="*/ 2147483647 w 230"/>
                  <a:gd name="T37" fmla="*/ 2147483647 h 285"/>
                  <a:gd name="T38" fmla="*/ 2147483647 w 230"/>
                  <a:gd name="T39" fmla="*/ 2147483647 h 285"/>
                  <a:gd name="T40" fmla="*/ 2147483647 w 230"/>
                  <a:gd name="T41" fmla="*/ 2147483647 h 285"/>
                  <a:gd name="T42" fmla="*/ 0 w 230"/>
                  <a:gd name="T43" fmla="*/ 2147483647 h 285"/>
                  <a:gd name="T44" fmla="*/ 2147483647 w 230"/>
                  <a:gd name="T45" fmla="*/ 2147483647 h 285"/>
                  <a:gd name="T46" fmla="*/ 2147483647 w 230"/>
                  <a:gd name="T47" fmla="*/ 2147483647 h 285"/>
                  <a:gd name="T48" fmla="*/ 2147483647 w 230"/>
                  <a:gd name="T49" fmla="*/ 2147483647 h 285"/>
                  <a:gd name="T50" fmla="*/ 2147483647 w 230"/>
                  <a:gd name="T51" fmla="*/ 2147483647 h 285"/>
                  <a:gd name="T52" fmla="*/ 2147483647 w 230"/>
                  <a:gd name="T53" fmla="*/ 2147483647 h 285"/>
                  <a:gd name="T54" fmla="*/ 2147483647 w 230"/>
                  <a:gd name="T55" fmla="*/ 2147483647 h 285"/>
                  <a:gd name="T56" fmla="*/ 2147483647 w 230"/>
                  <a:gd name="T57" fmla="*/ 2147483647 h 285"/>
                  <a:gd name="T58" fmla="*/ 2147483647 w 230"/>
                  <a:gd name="T59" fmla="*/ 2147483647 h 285"/>
                  <a:gd name="T60" fmla="*/ 2147483647 w 230"/>
                  <a:gd name="T61" fmla="*/ 2147483647 h 285"/>
                  <a:gd name="T62" fmla="*/ 2147483647 w 230"/>
                  <a:gd name="T63" fmla="*/ 0 h 285"/>
                  <a:gd name="T64" fmla="*/ 2147483647 w 230"/>
                  <a:gd name="T65" fmla="*/ 0 h 285"/>
                  <a:gd name="T66" fmla="*/ 2147483647 w 230"/>
                  <a:gd name="T67" fmla="*/ 2147483647 h 285"/>
                  <a:gd name="T68" fmla="*/ 2147483647 w 230"/>
                  <a:gd name="T69" fmla="*/ 2147483647 h 285"/>
                  <a:gd name="T70" fmla="*/ 2147483647 w 230"/>
                  <a:gd name="T71" fmla="*/ 2147483647 h 285"/>
                  <a:gd name="T72" fmla="*/ 2147483647 w 230"/>
                  <a:gd name="T73" fmla="*/ 2147483647 h 285"/>
                  <a:gd name="T74" fmla="*/ 2147483647 w 230"/>
                  <a:gd name="T75" fmla="*/ 2147483647 h 285"/>
                  <a:gd name="T76" fmla="*/ 2147483647 w 230"/>
                  <a:gd name="T77" fmla="*/ 2147483647 h 285"/>
                  <a:gd name="T78" fmla="*/ 2147483647 w 230"/>
                  <a:gd name="T79" fmla="*/ 2147483647 h 285"/>
                  <a:gd name="T80" fmla="*/ 2147483647 w 230"/>
                  <a:gd name="T81" fmla="*/ 2147483647 h 285"/>
                  <a:gd name="T82" fmla="*/ 2147483647 w 230"/>
                  <a:gd name="T83" fmla="*/ 2147483647 h 285"/>
                  <a:gd name="T84" fmla="*/ 2147483647 w 230"/>
                  <a:gd name="T85" fmla="*/ 2147483647 h 285"/>
                  <a:gd name="T86" fmla="*/ 2147483647 w 230"/>
                  <a:gd name="T87" fmla="*/ 2147483647 h 285"/>
                  <a:gd name="T88" fmla="*/ 2147483647 w 230"/>
                  <a:gd name="T89" fmla="*/ 2147483647 h 285"/>
                  <a:gd name="T90" fmla="*/ 2147483647 w 230"/>
                  <a:gd name="T91" fmla="*/ 2147483647 h 285"/>
                  <a:gd name="T92" fmla="*/ 2147483647 w 230"/>
                  <a:gd name="T93" fmla="*/ 2147483647 h 285"/>
                  <a:gd name="T94" fmla="*/ 2147483647 w 230"/>
                  <a:gd name="T95" fmla="*/ 2147483647 h 285"/>
                  <a:gd name="T96" fmla="*/ 2147483647 w 230"/>
                  <a:gd name="T97" fmla="*/ 2147483647 h 285"/>
                  <a:gd name="T98" fmla="*/ 2147483647 w 230"/>
                  <a:gd name="T99" fmla="*/ 2147483647 h 285"/>
                  <a:gd name="T100" fmla="*/ 2147483647 w 230"/>
                  <a:gd name="T101" fmla="*/ 2147483647 h 285"/>
                  <a:gd name="T102" fmla="*/ 2147483647 w 230"/>
                  <a:gd name="T103" fmla="*/ 2147483647 h 285"/>
                  <a:gd name="T104" fmla="*/ 2147483647 w 230"/>
                  <a:gd name="T105" fmla="*/ 2147483647 h 285"/>
                  <a:gd name="T106" fmla="*/ 2147483647 w 230"/>
                  <a:gd name="T107" fmla="*/ 2147483647 h 285"/>
                  <a:gd name="T108" fmla="*/ 2147483647 w 230"/>
                  <a:gd name="T109" fmla="*/ 2147483647 h 285"/>
                  <a:gd name="T110" fmla="*/ 2147483647 w 230"/>
                  <a:gd name="T111" fmla="*/ 2147483647 h 285"/>
                  <a:gd name="T112" fmla="*/ 2147483647 w 230"/>
                  <a:gd name="T113" fmla="*/ 2147483647 h 285"/>
                  <a:gd name="T114" fmla="*/ 2147483647 w 230"/>
                  <a:gd name="T115" fmla="*/ 2147483647 h 285"/>
                  <a:gd name="T116" fmla="*/ 2147483647 w 230"/>
                  <a:gd name="T117" fmla="*/ 2147483647 h 285"/>
                  <a:gd name="T118" fmla="*/ 2147483647 w 230"/>
                  <a:gd name="T119" fmla="*/ 2147483647 h 285"/>
                  <a:gd name="T120" fmla="*/ 2147483647 w 230"/>
                  <a:gd name="T121" fmla="*/ 2147483647 h 285"/>
                  <a:gd name="T122" fmla="*/ 2147483647 w 230"/>
                  <a:gd name="T123" fmla="*/ 2147483647 h 28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30"/>
                  <a:gd name="T187" fmla="*/ 0 h 285"/>
                  <a:gd name="T188" fmla="*/ 230 w 230"/>
                  <a:gd name="T189" fmla="*/ 285 h 28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30" h="285">
                    <a:moveTo>
                      <a:pt x="108" y="285"/>
                    </a:moveTo>
                    <a:cubicBezTo>
                      <a:pt x="105" y="285"/>
                      <a:pt x="105" y="285"/>
                      <a:pt x="105" y="282"/>
                    </a:cubicBezTo>
                    <a:cubicBezTo>
                      <a:pt x="105" y="276"/>
                      <a:pt x="105" y="267"/>
                      <a:pt x="105" y="261"/>
                    </a:cubicBezTo>
                    <a:cubicBezTo>
                      <a:pt x="105" y="258"/>
                      <a:pt x="102" y="258"/>
                      <a:pt x="102" y="258"/>
                    </a:cubicBezTo>
                    <a:cubicBezTo>
                      <a:pt x="84" y="258"/>
                      <a:pt x="84" y="255"/>
                      <a:pt x="75" y="270"/>
                    </a:cubicBezTo>
                    <a:cubicBezTo>
                      <a:pt x="75" y="270"/>
                      <a:pt x="72" y="270"/>
                      <a:pt x="72" y="273"/>
                    </a:cubicBezTo>
                    <a:cubicBezTo>
                      <a:pt x="72" y="267"/>
                      <a:pt x="66" y="267"/>
                      <a:pt x="63" y="264"/>
                    </a:cubicBezTo>
                    <a:cubicBezTo>
                      <a:pt x="63" y="261"/>
                      <a:pt x="63" y="261"/>
                      <a:pt x="60" y="258"/>
                    </a:cubicBezTo>
                    <a:cubicBezTo>
                      <a:pt x="60" y="243"/>
                      <a:pt x="54" y="243"/>
                      <a:pt x="51" y="234"/>
                    </a:cubicBezTo>
                    <a:cubicBezTo>
                      <a:pt x="48" y="231"/>
                      <a:pt x="48" y="231"/>
                      <a:pt x="45" y="231"/>
                    </a:cubicBezTo>
                    <a:cubicBezTo>
                      <a:pt x="45" y="222"/>
                      <a:pt x="51" y="222"/>
                      <a:pt x="54" y="216"/>
                    </a:cubicBezTo>
                    <a:cubicBezTo>
                      <a:pt x="54" y="198"/>
                      <a:pt x="36" y="201"/>
                      <a:pt x="30" y="195"/>
                    </a:cubicBezTo>
                    <a:cubicBezTo>
                      <a:pt x="30" y="192"/>
                      <a:pt x="30" y="192"/>
                      <a:pt x="30" y="189"/>
                    </a:cubicBezTo>
                    <a:cubicBezTo>
                      <a:pt x="27" y="189"/>
                      <a:pt x="27" y="186"/>
                      <a:pt x="27" y="186"/>
                    </a:cubicBezTo>
                    <a:cubicBezTo>
                      <a:pt x="27" y="177"/>
                      <a:pt x="36" y="174"/>
                      <a:pt x="42" y="171"/>
                    </a:cubicBezTo>
                    <a:cubicBezTo>
                      <a:pt x="45" y="168"/>
                      <a:pt x="48" y="165"/>
                      <a:pt x="51" y="162"/>
                    </a:cubicBezTo>
                    <a:cubicBezTo>
                      <a:pt x="51" y="147"/>
                      <a:pt x="45" y="132"/>
                      <a:pt x="39" y="126"/>
                    </a:cubicBezTo>
                    <a:cubicBezTo>
                      <a:pt x="33" y="126"/>
                      <a:pt x="30" y="126"/>
                      <a:pt x="27" y="126"/>
                    </a:cubicBezTo>
                    <a:cubicBezTo>
                      <a:pt x="24" y="126"/>
                      <a:pt x="24" y="129"/>
                      <a:pt x="24" y="129"/>
                    </a:cubicBezTo>
                    <a:cubicBezTo>
                      <a:pt x="21" y="129"/>
                      <a:pt x="21" y="129"/>
                      <a:pt x="18" y="129"/>
                    </a:cubicBezTo>
                    <a:cubicBezTo>
                      <a:pt x="12" y="123"/>
                      <a:pt x="12" y="111"/>
                      <a:pt x="9" y="105"/>
                    </a:cubicBezTo>
                    <a:cubicBezTo>
                      <a:pt x="6" y="102"/>
                      <a:pt x="3" y="102"/>
                      <a:pt x="0" y="99"/>
                    </a:cubicBezTo>
                    <a:cubicBezTo>
                      <a:pt x="0" y="87"/>
                      <a:pt x="12" y="81"/>
                      <a:pt x="21" y="72"/>
                    </a:cubicBezTo>
                    <a:cubicBezTo>
                      <a:pt x="24" y="60"/>
                      <a:pt x="21" y="48"/>
                      <a:pt x="21" y="36"/>
                    </a:cubicBezTo>
                    <a:cubicBezTo>
                      <a:pt x="21" y="33"/>
                      <a:pt x="21" y="33"/>
                      <a:pt x="24" y="33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30" y="39"/>
                      <a:pt x="33" y="54"/>
                      <a:pt x="45" y="57"/>
                    </a:cubicBezTo>
                    <a:cubicBezTo>
                      <a:pt x="48" y="57"/>
                      <a:pt x="51" y="57"/>
                      <a:pt x="54" y="57"/>
                    </a:cubicBezTo>
                    <a:cubicBezTo>
                      <a:pt x="63" y="48"/>
                      <a:pt x="60" y="42"/>
                      <a:pt x="66" y="30"/>
                    </a:cubicBezTo>
                    <a:cubicBezTo>
                      <a:pt x="66" y="30"/>
                      <a:pt x="66" y="27"/>
                      <a:pt x="66" y="24"/>
                    </a:cubicBezTo>
                    <a:cubicBezTo>
                      <a:pt x="60" y="18"/>
                      <a:pt x="54" y="12"/>
                      <a:pt x="48" y="6"/>
                    </a:cubicBezTo>
                    <a:cubicBezTo>
                      <a:pt x="48" y="0"/>
                      <a:pt x="51" y="0"/>
                      <a:pt x="54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66" y="6"/>
                      <a:pt x="75" y="15"/>
                      <a:pt x="78" y="27"/>
                    </a:cubicBezTo>
                    <a:cubicBezTo>
                      <a:pt x="81" y="30"/>
                      <a:pt x="84" y="36"/>
                      <a:pt x="87" y="39"/>
                    </a:cubicBezTo>
                    <a:cubicBezTo>
                      <a:pt x="99" y="39"/>
                      <a:pt x="111" y="42"/>
                      <a:pt x="123" y="45"/>
                    </a:cubicBezTo>
                    <a:cubicBezTo>
                      <a:pt x="126" y="48"/>
                      <a:pt x="129" y="48"/>
                      <a:pt x="132" y="51"/>
                    </a:cubicBezTo>
                    <a:cubicBezTo>
                      <a:pt x="138" y="63"/>
                      <a:pt x="140" y="84"/>
                      <a:pt x="155" y="96"/>
                    </a:cubicBezTo>
                    <a:cubicBezTo>
                      <a:pt x="155" y="96"/>
                      <a:pt x="155" y="99"/>
                      <a:pt x="158" y="99"/>
                    </a:cubicBezTo>
                    <a:cubicBezTo>
                      <a:pt x="161" y="99"/>
                      <a:pt x="170" y="99"/>
                      <a:pt x="176" y="96"/>
                    </a:cubicBezTo>
                    <a:cubicBezTo>
                      <a:pt x="179" y="84"/>
                      <a:pt x="176" y="90"/>
                      <a:pt x="188" y="87"/>
                    </a:cubicBezTo>
                    <a:cubicBezTo>
                      <a:pt x="188" y="90"/>
                      <a:pt x="194" y="99"/>
                      <a:pt x="194" y="108"/>
                    </a:cubicBezTo>
                    <a:cubicBezTo>
                      <a:pt x="188" y="111"/>
                      <a:pt x="179" y="111"/>
                      <a:pt x="173" y="111"/>
                    </a:cubicBezTo>
                    <a:cubicBezTo>
                      <a:pt x="170" y="114"/>
                      <a:pt x="167" y="120"/>
                      <a:pt x="167" y="123"/>
                    </a:cubicBezTo>
                    <a:cubicBezTo>
                      <a:pt x="167" y="129"/>
                      <a:pt x="167" y="132"/>
                      <a:pt x="167" y="135"/>
                    </a:cubicBezTo>
                    <a:cubicBezTo>
                      <a:pt x="161" y="141"/>
                      <a:pt x="161" y="141"/>
                      <a:pt x="161" y="150"/>
                    </a:cubicBezTo>
                    <a:cubicBezTo>
                      <a:pt x="167" y="156"/>
                      <a:pt x="176" y="162"/>
                      <a:pt x="182" y="171"/>
                    </a:cubicBezTo>
                    <a:cubicBezTo>
                      <a:pt x="185" y="171"/>
                      <a:pt x="191" y="171"/>
                      <a:pt x="194" y="177"/>
                    </a:cubicBezTo>
                    <a:cubicBezTo>
                      <a:pt x="197" y="180"/>
                      <a:pt x="200" y="183"/>
                      <a:pt x="203" y="186"/>
                    </a:cubicBezTo>
                    <a:cubicBezTo>
                      <a:pt x="209" y="186"/>
                      <a:pt x="218" y="186"/>
                      <a:pt x="227" y="189"/>
                    </a:cubicBezTo>
                    <a:cubicBezTo>
                      <a:pt x="227" y="189"/>
                      <a:pt x="230" y="189"/>
                      <a:pt x="230" y="192"/>
                    </a:cubicBezTo>
                    <a:cubicBezTo>
                      <a:pt x="230" y="195"/>
                      <a:pt x="230" y="195"/>
                      <a:pt x="230" y="198"/>
                    </a:cubicBezTo>
                    <a:cubicBezTo>
                      <a:pt x="221" y="210"/>
                      <a:pt x="206" y="201"/>
                      <a:pt x="206" y="219"/>
                    </a:cubicBezTo>
                    <a:cubicBezTo>
                      <a:pt x="209" y="222"/>
                      <a:pt x="209" y="225"/>
                      <a:pt x="209" y="228"/>
                    </a:cubicBezTo>
                    <a:cubicBezTo>
                      <a:pt x="203" y="231"/>
                      <a:pt x="200" y="234"/>
                      <a:pt x="197" y="234"/>
                    </a:cubicBezTo>
                    <a:cubicBezTo>
                      <a:pt x="197" y="243"/>
                      <a:pt x="197" y="252"/>
                      <a:pt x="197" y="258"/>
                    </a:cubicBezTo>
                    <a:cubicBezTo>
                      <a:pt x="188" y="273"/>
                      <a:pt x="179" y="276"/>
                      <a:pt x="164" y="279"/>
                    </a:cubicBezTo>
                    <a:cubicBezTo>
                      <a:pt x="152" y="282"/>
                      <a:pt x="146" y="285"/>
                      <a:pt x="138" y="282"/>
                    </a:cubicBezTo>
                    <a:cubicBezTo>
                      <a:pt x="129" y="273"/>
                      <a:pt x="129" y="267"/>
                      <a:pt x="123" y="264"/>
                    </a:cubicBezTo>
                    <a:cubicBezTo>
                      <a:pt x="117" y="264"/>
                      <a:pt x="120" y="264"/>
                      <a:pt x="117" y="270"/>
                    </a:cubicBezTo>
                    <a:cubicBezTo>
                      <a:pt x="114" y="276"/>
                      <a:pt x="114" y="279"/>
                      <a:pt x="114" y="285"/>
                    </a:cubicBezTo>
                    <a:cubicBezTo>
                      <a:pt x="111" y="285"/>
                      <a:pt x="108" y="285"/>
                      <a:pt x="108" y="285"/>
                    </a:cubicBezTo>
                    <a:close/>
                  </a:path>
                </a:pathLst>
              </a:custGeom>
              <a:solidFill>
                <a:srgbClr val="22AC38"/>
              </a:solidFill>
              <a:ln w="7">
                <a:noFill/>
                <a:miter lim="800000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Freeform 31"/>
              <p:cNvSpPr/>
              <p:nvPr/>
            </p:nvSpPr>
            <p:spPr bwMode="auto">
              <a:xfrm>
                <a:off x="5861125" y="2917555"/>
                <a:ext cx="599590" cy="587730"/>
              </a:xfrm>
              <a:custGeom>
                <a:avLst/>
                <a:gdLst>
                  <a:gd name="T0" fmla="*/ 2147483647 w 275"/>
                  <a:gd name="T1" fmla="*/ 2147483647 h 270"/>
                  <a:gd name="T2" fmla="*/ 2147483647 w 275"/>
                  <a:gd name="T3" fmla="*/ 2147483647 h 270"/>
                  <a:gd name="T4" fmla="*/ 2147483647 w 275"/>
                  <a:gd name="T5" fmla="*/ 2147483647 h 270"/>
                  <a:gd name="T6" fmla="*/ 2147483647 w 275"/>
                  <a:gd name="T7" fmla="*/ 2147483647 h 270"/>
                  <a:gd name="T8" fmla="*/ 2147483647 w 275"/>
                  <a:gd name="T9" fmla="*/ 2147483647 h 270"/>
                  <a:gd name="T10" fmla="*/ 2147483647 w 275"/>
                  <a:gd name="T11" fmla="*/ 2147483647 h 270"/>
                  <a:gd name="T12" fmla="*/ 2147483647 w 275"/>
                  <a:gd name="T13" fmla="*/ 2147483647 h 270"/>
                  <a:gd name="T14" fmla="*/ 2147483647 w 275"/>
                  <a:gd name="T15" fmla="*/ 2147483647 h 270"/>
                  <a:gd name="T16" fmla="*/ 2147483647 w 275"/>
                  <a:gd name="T17" fmla="*/ 2147483647 h 270"/>
                  <a:gd name="T18" fmla="*/ 2147483647 w 275"/>
                  <a:gd name="T19" fmla="*/ 2147483647 h 270"/>
                  <a:gd name="T20" fmla="*/ 2147483647 w 275"/>
                  <a:gd name="T21" fmla="*/ 2147483647 h 270"/>
                  <a:gd name="T22" fmla="*/ 2147483647 w 275"/>
                  <a:gd name="T23" fmla="*/ 2147483647 h 270"/>
                  <a:gd name="T24" fmla="*/ 2147483647 w 275"/>
                  <a:gd name="T25" fmla="*/ 2147483647 h 270"/>
                  <a:gd name="T26" fmla="*/ 2147483647 w 275"/>
                  <a:gd name="T27" fmla="*/ 2147483647 h 270"/>
                  <a:gd name="T28" fmla="*/ 2147483647 w 275"/>
                  <a:gd name="T29" fmla="*/ 2147483647 h 270"/>
                  <a:gd name="T30" fmla="*/ 2147483647 w 275"/>
                  <a:gd name="T31" fmla="*/ 2147483647 h 270"/>
                  <a:gd name="T32" fmla="*/ 2147483647 w 275"/>
                  <a:gd name="T33" fmla="*/ 2147483647 h 270"/>
                  <a:gd name="T34" fmla="*/ 2147483647 w 275"/>
                  <a:gd name="T35" fmla="*/ 2147483647 h 270"/>
                  <a:gd name="T36" fmla="*/ 2147483647 w 275"/>
                  <a:gd name="T37" fmla="*/ 2147483647 h 270"/>
                  <a:gd name="T38" fmla="*/ 2147483647 w 275"/>
                  <a:gd name="T39" fmla="*/ 2147483647 h 270"/>
                  <a:gd name="T40" fmla="*/ 2147483647 w 275"/>
                  <a:gd name="T41" fmla="*/ 2147483647 h 270"/>
                  <a:gd name="T42" fmla="*/ 2147483647 w 275"/>
                  <a:gd name="T43" fmla="*/ 2147483647 h 270"/>
                  <a:gd name="T44" fmla="*/ 2147483647 w 275"/>
                  <a:gd name="T45" fmla="*/ 2147483647 h 270"/>
                  <a:gd name="T46" fmla="*/ 2147483647 w 275"/>
                  <a:gd name="T47" fmla="*/ 2147483647 h 270"/>
                  <a:gd name="T48" fmla="*/ 2147483647 w 275"/>
                  <a:gd name="T49" fmla="*/ 2147483647 h 270"/>
                  <a:gd name="T50" fmla="*/ 2147483647 w 275"/>
                  <a:gd name="T51" fmla="*/ 2147483647 h 270"/>
                  <a:gd name="T52" fmla="*/ 2147483647 w 275"/>
                  <a:gd name="T53" fmla="*/ 2147483647 h 270"/>
                  <a:gd name="T54" fmla="*/ 2147483647 w 275"/>
                  <a:gd name="T55" fmla="*/ 2147483647 h 270"/>
                  <a:gd name="T56" fmla="*/ 2147483647 w 275"/>
                  <a:gd name="T57" fmla="*/ 2147483647 h 270"/>
                  <a:gd name="T58" fmla="*/ 2147483647 w 275"/>
                  <a:gd name="T59" fmla="*/ 2147483647 h 270"/>
                  <a:gd name="T60" fmla="*/ 2147483647 w 275"/>
                  <a:gd name="T61" fmla="*/ 0 h 270"/>
                  <a:gd name="T62" fmla="*/ 2147483647 w 275"/>
                  <a:gd name="T63" fmla="*/ 2147483647 h 270"/>
                  <a:gd name="T64" fmla="*/ 2147483647 w 275"/>
                  <a:gd name="T65" fmla="*/ 2147483647 h 270"/>
                  <a:gd name="T66" fmla="*/ 2147483647 w 275"/>
                  <a:gd name="T67" fmla="*/ 2147483647 h 270"/>
                  <a:gd name="T68" fmla="*/ 2147483647 w 275"/>
                  <a:gd name="T69" fmla="*/ 2147483647 h 270"/>
                  <a:gd name="T70" fmla="*/ 2147483647 w 275"/>
                  <a:gd name="T71" fmla="*/ 2147483647 h 270"/>
                  <a:gd name="T72" fmla="*/ 2147483647 w 275"/>
                  <a:gd name="T73" fmla="*/ 2147483647 h 270"/>
                  <a:gd name="T74" fmla="*/ 2147483647 w 275"/>
                  <a:gd name="T75" fmla="*/ 2147483647 h 270"/>
                  <a:gd name="T76" fmla="*/ 2147483647 w 275"/>
                  <a:gd name="T77" fmla="*/ 2147483647 h 270"/>
                  <a:gd name="T78" fmla="*/ 2147483647 w 275"/>
                  <a:gd name="T79" fmla="*/ 2147483647 h 270"/>
                  <a:gd name="T80" fmla="*/ 2147483647 w 275"/>
                  <a:gd name="T81" fmla="*/ 2147483647 h 270"/>
                  <a:gd name="T82" fmla="*/ 2147483647 w 275"/>
                  <a:gd name="T83" fmla="*/ 2147483647 h 270"/>
                  <a:gd name="T84" fmla="*/ 2147483647 w 275"/>
                  <a:gd name="T85" fmla="*/ 2147483647 h 270"/>
                  <a:gd name="T86" fmla="*/ 2147483647 w 275"/>
                  <a:gd name="T87" fmla="*/ 2147483647 h 270"/>
                  <a:gd name="T88" fmla="*/ 2147483647 w 275"/>
                  <a:gd name="T89" fmla="*/ 2147483647 h 270"/>
                  <a:gd name="T90" fmla="*/ 2147483647 w 275"/>
                  <a:gd name="T91" fmla="*/ 2147483647 h 270"/>
                  <a:gd name="T92" fmla="*/ 2147483647 w 275"/>
                  <a:gd name="T93" fmla="*/ 2147483647 h 270"/>
                  <a:gd name="T94" fmla="*/ 2147483647 w 275"/>
                  <a:gd name="T95" fmla="*/ 2147483647 h 270"/>
                  <a:gd name="T96" fmla="*/ 2147483647 w 275"/>
                  <a:gd name="T97" fmla="*/ 2147483647 h 270"/>
                  <a:gd name="T98" fmla="*/ 2147483647 w 275"/>
                  <a:gd name="T99" fmla="*/ 2147483647 h 270"/>
                  <a:gd name="T100" fmla="*/ 2147483647 w 275"/>
                  <a:gd name="T101" fmla="*/ 2147483647 h 27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75"/>
                  <a:gd name="T154" fmla="*/ 0 h 270"/>
                  <a:gd name="T155" fmla="*/ 275 w 275"/>
                  <a:gd name="T156" fmla="*/ 270 h 27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75" h="270">
                    <a:moveTo>
                      <a:pt x="173" y="270"/>
                    </a:moveTo>
                    <a:cubicBezTo>
                      <a:pt x="164" y="267"/>
                      <a:pt x="161" y="267"/>
                      <a:pt x="158" y="267"/>
                    </a:cubicBezTo>
                    <a:cubicBezTo>
                      <a:pt x="158" y="264"/>
                      <a:pt x="158" y="264"/>
                      <a:pt x="158" y="261"/>
                    </a:cubicBezTo>
                    <a:cubicBezTo>
                      <a:pt x="146" y="258"/>
                      <a:pt x="173" y="249"/>
                      <a:pt x="176" y="249"/>
                    </a:cubicBezTo>
                    <a:cubicBezTo>
                      <a:pt x="176" y="246"/>
                      <a:pt x="179" y="246"/>
                      <a:pt x="179" y="243"/>
                    </a:cubicBezTo>
                    <a:cubicBezTo>
                      <a:pt x="179" y="219"/>
                      <a:pt x="164" y="225"/>
                      <a:pt x="152" y="222"/>
                    </a:cubicBezTo>
                    <a:cubicBezTo>
                      <a:pt x="143" y="222"/>
                      <a:pt x="140" y="213"/>
                      <a:pt x="140" y="213"/>
                    </a:cubicBezTo>
                    <a:cubicBezTo>
                      <a:pt x="128" y="207"/>
                      <a:pt x="122" y="204"/>
                      <a:pt x="119" y="198"/>
                    </a:cubicBezTo>
                    <a:cubicBezTo>
                      <a:pt x="110" y="192"/>
                      <a:pt x="110" y="189"/>
                      <a:pt x="110" y="186"/>
                    </a:cubicBezTo>
                    <a:cubicBezTo>
                      <a:pt x="116" y="180"/>
                      <a:pt x="116" y="174"/>
                      <a:pt x="116" y="168"/>
                    </a:cubicBezTo>
                    <a:cubicBezTo>
                      <a:pt x="116" y="165"/>
                      <a:pt x="116" y="162"/>
                      <a:pt x="119" y="159"/>
                    </a:cubicBezTo>
                    <a:cubicBezTo>
                      <a:pt x="125" y="159"/>
                      <a:pt x="134" y="162"/>
                      <a:pt x="143" y="153"/>
                    </a:cubicBezTo>
                    <a:cubicBezTo>
                      <a:pt x="143" y="141"/>
                      <a:pt x="140" y="129"/>
                      <a:pt x="134" y="126"/>
                    </a:cubicBezTo>
                    <a:cubicBezTo>
                      <a:pt x="125" y="126"/>
                      <a:pt x="122" y="126"/>
                      <a:pt x="116" y="126"/>
                    </a:cubicBezTo>
                    <a:cubicBezTo>
                      <a:pt x="116" y="129"/>
                      <a:pt x="116" y="132"/>
                      <a:pt x="116" y="135"/>
                    </a:cubicBezTo>
                    <a:cubicBezTo>
                      <a:pt x="113" y="135"/>
                      <a:pt x="107" y="135"/>
                      <a:pt x="104" y="138"/>
                    </a:cubicBezTo>
                    <a:cubicBezTo>
                      <a:pt x="101" y="132"/>
                      <a:pt x="101" y="132"/>
                      <a:pt x="95" y="129"/>
                    </a:cubicBezTo>
                    <a:cubicBezTo>
                      <a:pt x="86" y="111"/>
                      <a:pt x="83" y="96"/>
                      <a:pt x="75" y="87"/>
                    </a:cubicBezTo>
                    <a:cubicBezTo>
                      <a:pt x="66" y="81"/>
                      <a:pt x="57" y="81"/>
                      <a:pt x="51" y="81"/>
                    </a:cubicBezTo>
                    <a:cubicBezTo>
                      <a:pt x="45" y="78"/>
                      <a:pt x="39" y="75"/>
                      <a:pt x="33" y="75"/>
                    </a:cubicBezTo>
                    <a:cubicBezTo>
                      <a:pt x="30" y="72"/>
                      <a:pt x="30" y="72"/>
                      <a:pt x="30" y="69"/>
                    </a:cubicBezTo>
                    <a:cubicBezTo>
                      <a:pt x="24" y="57"/>
                      <a:pt x="12" y="42"/>
                      <a:pt x="3" y="36"/>
                    </a:cubicBezTo>
                    <a:cubicBezTo>
                      <a:pt x="3" y="27"/>
                      <a:pt x="0" y="15"/>
                      <a:pt x="12" y="21"/>
                    </a:cubicBezTo>
                    <a:cubicBezTo>
                      <a:pt x="15" y="24"/>
                      <a:pt x="15" y="27"/>
                      <a:pt x="18" y="27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24" y="33"/>
                      <a:pt x="27" y="36"/>
                      <a:pt x="33" y="45"/>
                    </a:cubicBezTo>
                    <a:cubicBezTo>
                      <a:pt x="39" y="48"/>
                      <a:pt x="48" y="51"/>
                      <a:pt x="60" y="51"/>
                    </a:cubicBezTo>
                    <a:cubicBezTo>
                      <a:pt x="69" y="48"/>
                      <a:pt x="75" y="24"/>
                      <a:pt x="83" y="39"/>
                    </a:cubicBezTo>
                    <a:cubicBezTo>
                      <a:pt x="86" y="39"/>
                      <a:pt x="89" y="39"/>
                      <a:pt x="92" y="39"/>
                    </a:cubicBezTo>
                    <a:cubicBezTo>
                      <a:pt x="95" y="36"/>
                      <a:pt x="98" y="30"/>
                      <a:pt x="104" y="27"/>
                    </a:cubicBezTo>
                    <a:cubicBezTo>
                      <a:pt x="104" y="15"/>
                      <a:pt x="107" y="0"/>
                      <a:pt x="122" y="0"/>
                    </a:cubicBezTo>
                    <a:cubicBezTo>
                      <a:pt x="122" y="6"/>
                      <a:pt x="122" y="9"/>
                      <a:pt x="122" y="15"/>
                    </a:cubicBezTo>
                    <a:cubicBezTo>
                      <a:pt x="128" y="18"/>
                      <a:pt x="131" y="24"/>
                      <a:pt x="137" y="27"/>
                    </a:cubicBezTo>
                    <a:cubicBezTo>
                      <a:pt x="146" y="30"/>
                      <a:pt x="158" y="39"/>
                      <a:pt x="173" y="45"/>
                    </a:cubicBezTo>
                    <a:cubicBezTo>
                      <a:pt x="182" y="66"/>
                      <a:pt x="194" y="87"/>
                      <a:pt x="209" y="111"/>
                    </a:cubicBezTo>
                    <a:cubicBezTo>
                      <a:pt x="209" y="117"/>
                      <a:pt x="212" y="129"/>
                      <a:pt x="221" y="138"/>
                    </a:cubicBezTo>
                    <a:cubicBezTo>
                      <a:pt x="236" y="147"/>
                      <a:pt x="248" y="153"/>
                      <a:pt x="266" y="165"/>
                    </a:cubicBezTo>
                    <a:cubicBezTo>
                      <a:pt x="266" y="168"/>
                      <a:pt x="266" y="168"/>
                      <a:pt x="266" y="171"/>
                    </a:cubicBezTo>
                    <a:cubicBezTo>
                      <a:pt x="263" y="174"/>
                      <a:pt x="239" y="171"/>
                      <a:pt x="239" y="171"/>
                    </a:cubicBezTo>
                    <a:cubicBezTo>
                      <a:pt x="239" y="174"/>
                      <a:pt x="239" y="177"/>
                      <a:pt x="239" y="183"/>
                    </a:cubicBezTo>
                    <a:cubicBezTo>
                      <a:pt x="242" y="183"/>
                      <a:pt x="248" y="186"/>
                      <a:pt x="254" y="189"/>
                    </a:cubicBezTo>
                    <a:cubicBezTo>
                      <a:pt x="254" y="192"/>
                      <a:pt x="251" y="195"/>
                      <a:pt x="254" y="201"/>
                    </a:cubicBezTo>
                    <a:cubicBezTo>
                      <a:pt x="260" y="204"/>
                      <a:pt x="266" y="207"/>
                      <a:pt x="275" y="210"/>
                    </a:cubicBezTo>
                    <a:cubicBezTo>
                      <a:pt x="275" y="213"/>
                      <a:pt x="275" y="213"/>
                      <a:pt x="275" y="213"/>
                    </a:cubicBezTo>
                    <a:cubicBezTo>
                      <a:pt x="275" y="225"/>
                      <a:pt x="263" y="228"/>
                      <a:pt x="254" y="234"/>
                    </a:cubicBezTo>
                    <a:cubicBezTo>
                      <a:pt x="254" y="237"/>
                      <a:pt x="254" y="237"/>
                      <a:pt x="254" y="237"/>
                    </a:cubicBezTo>
                    <a:cubicBezTo>
                      <a:pt x="251" y="237"/>
                      <a:pt x="233" y="255"/>
                      <a:pt x="230" y="258"/>
                    </a:cubicBezTo>
                    <a:cubicBezTo>
                      <a:pt x="224" y="261"/>
                      <a:pt x="218" y="261"/>
                      <a:pt x="212" y="264"/>
                    </a:cubicBezTo>
                    <a:cubicBezTo>
                      <a:pt x="212" y="267"/>
                      <a:pt x="212" y="267"/>
                      <a:pt x="212" y="267"/>
                    </a:cubicBezTo>
                    <a:cubicBezTo>
                      <a:pt x="203" y="267"/>
                      <a:pt x="194" y="267"/>
                      <a:pt x="185" y="264"/>
                    </a:cubicBezTo>
                    <a:cubicBezTo>
                      <a:pt x="182" y="267"/>
                      <a:pt x="179" y="270"/>
                      <a:pt x="173" y="270"/>
                    </a:cubicBezTo>
                    <a:close/>
                  </a:path>
                </a:pathLst>
              </a:custGeom>
              <a:solidFill>
                <a:srgbClr val="22AC38"/>
              </a:solidFill>
              <a:ln w="7">
                <a:noFill/>
                <a:miter lim="800000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Freeform 32"/>
              <p:cNvSpPr/>
              <p:nvPr/>
            </p:nvSpPr>
            <p:spPr bwMode="auto">
              <a:xfrm>
                <a:off x="5710895" y="2557798"/>
                <a:ext cx="690517" cy="463858"/>
              </a:xfrm>
              <a:custGeom>
                <a:avLst/>
                <a:gdLst>
                  <a:gd name="T0" fmla="*/ 2147483647 w 317"/>
                  <a:gd name="T1" fmla="*/ 2147483647 h 213"/>
                  <a:gd name="T2" fmla="*/ 2147483647 w 317"/>
                  <a:gd name="T3" fmla="*/ 2147483647 h 213"/>
                  <a:gd name="T4" fmla="*/ 0 w 317"/>
                  <a:gd name="T5" fmla="*/ 2147483647 h 213"/>
                  <a:gd name="T6" fmla="*/ 2147483647 w 317"/>
                  <a:gd name="T7" fmla="*/ 2147483647 h 213"/>
                  <a:gd name="T8" fmla="*/ 2147483647 w 317"/>
                  <a:gd name="T9" fmla="*/ 2147483647 h 213"/>
                  <a:gd name="T10" fmla="*/ 2147483647 w 317"/>
                  <a:gd name="T11" fmla="*/ 2147483647 h 213"/>
                  <a:gd name="T12" fmla="*/ 2147483647 w 317"/>
                  <a:gd name="T13" fmla="*/ 2147483647 h 213"/>
                  <a:gd name="T14" fmla="*/ 2147483647 w 317"/>
                  <a:gd name="T15" fmla="*/ 2147483647 h 213"/>
                  <a:gd name="T16" fmla="*/ 2147483647 w 317"/>
                  <a:gd name="T17" fmla="*/ 2147483647 h 213"/>
                  <a:gd name="T18" fmla="*/ 2147483647 w 317"/>
                  <a:gd name="T19" fmla="*/ 2147483647 h 213"/>
                  <a:gd name="T20" fmla="*/ 2147483647 w 317"/>
                  <a:gd name="T21" fmla="*/ 0 h 213"/>
                  <a:gd name="T22" fmla="*/ 2147483647 w 317"/>
                  <a:gd name="T23" fmla="*/ 2147483647 h 213"/>
                  <a:gd name="T24" fmla="*/ 2147483647 w 317"/>
                  <a:gd name="T25" fmla="*/ 2147483647 h 213"/>
                  <a:gd name="T26" fmla="*/ 2147483647 w 317"/>
                  <a:gd name="T27" fmla="*/ 2147483647 h 213"/>
                  <a:gd name="T28" fmla="*/ 2147483647 w 317"/>
                  <a:gd name="T29" fmla="*/ 2147483647 h 213"/>
                  <a:gd name="T30" fmla="*/ 2147483647 w 317"/>
                  <a:gd name="T31" fmla="*/ 2147483647 h 213"/>
                  <a:gd name="T32" fmla="*/ 2147483647 w 317"/>
                  <a:gd name="T33" fmla="*/ 2147483647 h 213"/>
                  <a:gd name="T34" fmla="*/ 2147483647 w 317"/>
                  <a:gd name="T35" fmla="*/ 2147483647 h 213"/>
                  <a:gd name="T36" fmla="*/ 2147483647 w 317"/>
                  <a:gd name="T37" fmla="*/ 2147483647 h 213"/>
                  <a:gd name="T38" fmla="*/ 2147483647 w 317"/>
                  <a:gd name="T39" fmla="*/ 2147483647 h 213"/>
                  <a:gd name="T40" fmla="*/ 2147483647 w 317"/>
                  <a:gd name="T41" fmla="*/ 2147483647 h 213"/>
                  <a:gd name="T42" fmla="*/ 2147483647 w 317"/>
                  <a:gd name="T43" fmla="*/ 2147483647 h 213"/>
                  <a:gd name="T44" fmla="*/ 2147483647 w 317"/>
                  <a:gd name="T45" fmla="*/ 2147483647 h 213"/>
                  <a:gd name="T46" fmla="*/ 2147483647 w 317"/>
                  <a:gd name="T47" fmla="*/ 2147483647 h 213"/>
                  <a:gd name="T48" fmla="*/ 2147483647 w 317"/>
                  <a:gd name="T49" fmla="*/ 2147483647 h 213"/>
                  <a:gd name="T50" fmla="*/ 2147483647 w 317"/>
                  <a:gd name="T51" fmla="*/ 2147483647 h 213"/>
                  <a:gd name="T52" fmla="*/ 2147483647 w 317"/>
                  <a:gd name="T53" fmla="*/ 2147483647 h 213"/>
                  <a:gd name="T54" fmla="*/ 2147483647 w 317"/>
                  <a:gd name="T55" fmla="*/ 2147483647 h 213"/>
                  <a:gd name="T56" fmla="*/ 2147483647 w 317"/>
                  <a:gd name="T57" fmla="*/ 2147483647 h 213"/>
                  <a:gd name="T58" fmla="*/ 2147483647 w 317"/>
                  <a:gd name="T59" fmla="*/ 2147483647 h 213"/>
                  <a:gd name="T60" fmla="*/ 2147483647 w 317"/>
                  <a:gd name="T61" fmla="*/ 2147483647 h 213"/>
                  <a:gd name="T62" fmla="*/ 2147483647 w 317"/>
                  <a:gd name="T63" fmla="*/ 2147483647 h 213"/>
                  <a:gd name="T64" fmla="*/ 2147483647 w 317"/>
                  <a:gd name="T65" fmla="*/ 2147483647 h 213"/>
                  <a:gd name="T66" fmla="*/ 2147483647 w 317"/>
                  <a:gd name="T67" fmla="*/ 2147483647 h 213"/>
                  <a:gd name="T68" fmla="*/ 2147483647 w 317"/>
                  <a:gd name="T69" fmla="*/ 2147483647 h 213"/>
                  <a:gd name="T70" fmla="*/ 2147483647 w 317"/>
                  <a:gd name="T71" fmla="*/ 2147483647 h 213"/>
                  <a:gd name="T72" fmla="*/ 2147483647 w 317"/>
                  <a:gd name="T73" fmla="*/ 2147483647 h 213"/>
                  <a:gd name="T74" fmla="*/ 2147483647 w 317"/>
                  <a:gd name="T75" fmla="*/ 2147483647 h 213"/>
                  <a:gd name="T76" fmla="*/ 2147483647 w 317"/>
                  <a:gd name="T77" fmla="*/ 2147483647 h 213"/>
                  <a:gd name="T78" fmla="*/ 2147483647 w 317"/>
                  <a:gd name="T79" fmla="*/ 2147483647 h 213"/>
                  <a:gd name="T80" fmla="*/ 2147483647 w 317"/>
                  <a:gd name="T81" fmla="*/ 2147483647 h 213"/>
                  <a:gd name="T82" fmla="*/ 2147483647 w 317"/>
                  <a:gd name="T83" fmla="*/ 2147483647 h 213"/>
                  <a:gd name="T84" fmla="*/ 2147483647 w 317"/>
                  <a:gd name="T85" fmla="*/ 2147483647 h 213"/>
                  <a:gd name="T86" fmla="*/ 2147483647 w 317"/>
                  <a:gd name="T87" fmla="*/ 2147483647 h 213"/>
                  <a:gd name="T88" fmla="*/ 2147483647 w 317"/>
                  <a:gd name="T89" fmla="*/ 2147483647 h 213"/>
                  <a:gd name="T90" fmla="*/ 2147483647 w 317"/>
                  <a:gd name="T91" fmla="*/ 2147483647 h 213"/>
                  <a:gd name="T92" fmla="*/ 2147483647 w 317"/>
                  <a:gd name="T93" fmla="*/ 2147483647 h 21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17"/>
                  <a:gd name="T142" fmla="*/ 0 h 213"/>
                  <a:gd name="T143" fmla="*/ 317 w 317"/>
                  <a:gd name="T144" fmla="*/ 213 h 21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17" h="213">
                    <a:moveTo>
                      <a:pt x="33" y="213"/>
                    </a:moveTo>
                    <a:cubicBezTo>
                      <a:pt x="30" y="210"/>
                      <a:pt x="24" y="207"/>
                      <a:pt x="21" y="204"/>
                    </a:cubicBezTo>
                    <a:cubicBezTo>
                      <a:pt x="12" y="198"/>
                      <a:pt x="6" y="192"/>
                      <a:pt x="0" y="186"/>
                    </a:cubicBezTo>
                    <a:cubicBezTo>
                      <a:pt x="0" y="180"/>
                      <a:pt x="3" y="177"/>
                      <a:pt x="3" y="174"/>
                    </a:cubicBezTo>
                    <a:cubicBezTo>
                      <a:pt x="9" y="171"/>
                      <a:pt x="15" y="165"/>
                      <a:pt x="18" y="159"/>
                    </a:cubicBezTo>
                    <a:cubicBezTo>
                      <a:pt x="18" y="153"/>
                      <a:pt x="18" y="147"/>
                      <a:pt x="18" y="144"/>
                    </a:cubicBezTo>
                    <a:cubicBezTo>
                      <a:pt x="18" y="135"/>
                      <a:pt x="9" y="105"/>
                      <a:pt x="6" y="102"/>
                    </a:cubicBezTo>
                    <a:cubicBezTo>
                      <a:pt x="6" y="93"/>
                      <a:pt x="3" y="90"/>
                      <a:pt x="9" y="84"/>
                    </a:cubicBezTo>
                    <a:cubicBezTo>
                      <a:pt x="15" y="72"/>
                      <a:pt x="24" y="66"/>
                      <a:pt x="33" y="57"/>
                    </a:cubicBezTo>
                    <a:cubicBezTo>
                      <a:pt x="42" y="39"/>
                      <a:pt x="57" y="36"/>
                      <a:pt x="75" y="24"/>
                    </a:cubicBezTo>
                    <a:cubicBezTo>
                      <a:pt x="84" y="15"/>
                      <a:pt x="90" y="6"/>
                      <a:pt x="99" y="0"/>
                    </a:cubicBezTo>
                    <a:cubicBezTo>
                      <a:pt x="102" y="6"/>
                      <a:pt x="102" y="12"/>
                      <a:pt x="105" y="18"/>
                    </a:cubicBezTo>
                    <a:cubicBezTo>
                      <a:pt x="108" y="18"/>
                      <a:pt x="114" y="18"/>
                      <a:pt x="117" y="18"/>
                    </a:cubicBezTo>
                    <a:cubicBezTo>
                      <a:pt x="120" y="15"/>
                      <a:pt x="120" y="9"/>
                      <a:pt x="123" y="6"/>
                    </a:cubicBezTo>
                    <a:cubicBezTo>
                      <a:pt x="129" y="6"/>
                      <a:pt x="138" y="9"/>
                      <a:pt x="147" y="3"/>
                    </a:cubicBezTo>
                    <a:cubicBezTo>
                      <a:pt x="147" y="6"/>
                      <a:pt x="150" y="12"/>
                      <a:pt x="152" y="15"/>
                    </a:cubicBezTo>
                    <a:cubicBezTo>
                      <a:pt x="152" y="24"/>
                      <a:pt x="152" y="30"/>
                      <a:pt x="152" y="39"/>
                    </a:cubicBezTo>
                    <a:cubicBezTo>
                      <a:pt x="158" y="45"/>
                      <a:pt x="173" y="54"/>
                      <a:pt x="191" y="54"/>
                    </a:cubicBezTo>
                    <a:cubicBezTo>
                      <a:pt x="197" y="42"/>
                      <a:pt x="203" y="33"/>
                      <a:pt x="209" y="21"/>
                    </a:cubicBezTo>
                    <a:cubicBezTo>
                      <a:pt x="212" y="18"/>
                      <a:pt x="215" y="15"/>
                      <a:pt x="218" y="12"/>
                    </a:cubicBezTo>
                    <a:cubicBezTo>
                      <a:pt x="224" y="9"/>
                      <a:pt x="233" y="6"/>
                      <a:pt x="245" y="6"/>
                    </a:cubicBezTo>
                    <a:cubicBezTo>
                      <a:pt x="251" y="9"/>
                      <a:pt x="260" y="12"/>
                      <a:pt x="266" y="15"/>
                    </a:cubicBezTo>
                    <a:cubicBezTo>
                      <a:pt x="281" y="15"/>
                      <a:pt x="299" y="15"/>
                      <a:pt x="314" y="15"/>
                    </a:cubicBezTo>
                    <a:cubicBezTo>
                      <a:pt x="314" y="15"/>
                      <a:pt x="317" y="15"/>
                      <a:pt x="317" y="18"/>
                    </a:cubicBezTo>
                    <a:cubicBezTo>
                      <a:pt x="317" y="18"/>
                      <a:pt x="317" y="18"/>
                      <a:pt x="317" y="21"/>
                    </a:cubicBezTo>
                    <a:cubicBezTo>
                      <a:pt x="314" y="27"/>
                      <a:pt x="314" y="30"/>
                      <a:pt x="314" y="36"/>
                    </a:cubicBezTo>
                    <a:cubicBezTo>
                      <a:pt x="308" y="36"/>
                      <a:pt x="302" y="39"/>
                      <a:pt x="296" y="39"/>
                    </a:cubicBezTo>
                    <a:cubicBezTo>
                      <a:pt x="281" y="48"/>
                      <a:pt x="254" y="60"/>
                      <a:pt x="248" y="78"/>
                    </a:cubicBezTo>
                    <a:cubicBezTo>
                      <a:pt x="245" y="81"/>
                      <a:pt x="242" y="81"/>
                      <a:pt x="239" y="84"/>
                    </a:cubicBezTo>
                    <a:cubicBezTo>
                      <a:pt x="233" y="90"/>
                      <a:pt x="227" y="90"/>
                      <a:pt x="221" y="93"/>
                    </a:cubicBezTo>
                    <a:cubicBezTo>
                      <a:pt x="218" y="96"/>
                      <a:pt x="218" y="96"/>
                      <a:pt x="218" y="96"/>
                    </a:cubicBezTo>
                    <a:cubicBezTo>
                      <a:pt x="218" y="102"/>
                      <a:pt x="218" y="108"/>
                      <a:pt x="218" y="114"/>
                    </a:cubicBezTo>
                    <a:cubicBezTo>
                      <a:pt x="212" y="120"/>
                      <a:pt x="203" y="129"/>
                      <a:pt x="200" y="138"/>
                    </a:cubicBezTo>
                    <a:cubicBezTo>
                      <a:pt x="197" y="144"/>
                      <a:pt x="200" y="153"/>
                      <a:pt x="194" y="159"/>
                    </a:cubicBezTo>
                    <a:cubicBezTo>
                      <a:pt x="179" y="159"/>
                      <a:pt x="176" y="168"/>
                      <a:pt x="170" y="174"/>
                    </a:cubicBezTo>
                    <a:cubicBezTo>
                      <a:pt x="167" y="183"/>
                      <a:pt x="164" y="195"/>
                      <a:pt x="155" y="201"/>
                    </a:cubicBezTo>
                    <a:cubicBezTo>
                      <a:pt x="155" y="198"/>
                      <a:pt x="155" y="198"/>
                      <a:pt x="155" y="198"/>
                    </a:cubicBezTo>
                    <a:cubicBezTo>
                      <a:pt x="152" y="198"/>
                      <a:pt x="152" y="195"/>
                      <a:pt x="150" y="195"/>
                    </a:cubicBezTo>
                    <a:cubicBezTo>
                      <a:pt x="147" y="195"/>
                      <a:pt x="144" y="195"/>
                      <a:pt x="144" y="195"/>
                    </a:cubicBezTo>
                    <a:cubicBezTo>
                      <a:pt x="138" y="198"/>
                      <a:pt x="135" y="204"/>
                      <a:pt x="129" y="207"/>
                    </a:cubicBezTo>
                    <a:cubicBezTo>
                      <a:pt x="123" y="210"/>
                      <a:pt x="111" y="207"/>
                      <a:pt x="105" y="207"/>
                    </a:cubicBezTo>
                    <a:cubicBezTo>
                      <a:pt x="105" y="204"/>
                      <a:pt x="105" y="201"/>
                      <a:pt x="105" y="201"/>
                    </a:cubicBezTo>
                    <a:cubicBezTo>
                      <a:pt x="96" y="192"/>
                      <a:pt x="90" y="186"/>
                      <a:pt x="84" y="180"/>
                    </a:cubicBezTo>
                    <a:cubicBezTo>
                      <a:pt x="78" y="180"/>
                      <a:pt x="75" y="180"/>
                      <a:pt x="72" y="180"/>
                    </a:cubicBezTo>
                    <a:cubicBezTo>
                      <a:pt x="69" y="186"/>
                      <a:pt x="69" y="192"/>
                      <a:pt x="66" y="201"/>
                    </a:cubicBezTo>
                    <a:cubicBezTo>
                      <a:pt x="60" y="201"/>
                      <a:pt x="54" y="204"/>
                      <a:pt x="54" y="207"/>
                    </a:cubicBezTo>
                    <a:cubicBezTo>
                      <a:pt x="45" y="207"/>
                      <a:pt x="39" y="213"/>
                      <a:pt x="33" y="213"/>
                    </a:cubicBezTo>
                    <a:close/>
                  </a:path>
                </a:pathLst>
              </a:custGeom>
              <a:solidFill>
                <a:srgbClr val="22AC38"/>
              </a:solidFill>
              <a:ln w="7">
                <a:noFill/>
                <a:miter lim="800000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Freeform 33"/>
              <p:cNvSpPr/>
              <p:nvPr/>
            </p:nvSpPr>
            <p:spPr bwMode="auto">
              <a:xfrm>
                <a:off x="5677951" y="2212540"/>
                <a:ext cx="255649" cy="285959"/>
              </a:xfrm>
              <a:custGeom>
                <a:avLst/>
                <a:gdLst>
                  <a:gd name="T0" fmla="*/ 2147483647 w 117"/>
                  <a:gd name="T1" fmla="*/ 2147483647 h 131"/>
                  <a:gd name="T2" fmla="*/ 2147483647 w 117"/>
                  <a:gd name="T3" fmla="*/ 2147483647 h 131"/>
                  <a:gd name="T4" fmla="*/ 2147483647 w 117"/>
                  <a:gd name="T5" fmla="*/ 2147483647 h 131"/>
                  <a:gd name="T6" fmla="*/ 2147483647 w 117"/>
                  <a:gd name="T7" fmla="*/ 2147483647 h 131"/>
                  <a:gd name="T8" fmla="*/ 2147483647 w 117"/>
                  <a:gd name="T9" fmla="*/ 2147483647 h 131"/>
                  <a:gd name="T10" fmla="*/ 2147483647 w 117"/>
                  <a:gd name="T11" fmla="*/ 2147483647 h 131"/>
                  <a:gd name="T12" fmla="*/ 2147483647 w 117"/>
                  <a:gd name="T13" fmla="*/ 2147483647 h 131"/>
                  <a:gd name="T14" fmla="*/ 2147483647 w 117"/>
                  <a:gd name="T15" fmla="*/ 2147483647 h 131"/>
                  <a:gd name="T16" fmla="*/ 2147483647 w 117"/>
                  <a:gd name="T17" fmla="*/ 2147483647 h 131"/>
                  <a:gd name="T18" fmla="*/ 2147483647 w 117"/>
                  <a:gd name="T19" fmla="*/ 2147483647 h 131"/>
                  <a:gd name="T20" fmla="*/ 2147483647 w 117"/>
                  <a:gd name="T21" fmla="*/ 2147483647 h 131"/>
                  <a:gd name="T22" fmla="*/ 2147483647 w 117"/>
                  <a:gd name="T23" fmla="*/ 0 h 131"/>
                  <a:gd name="T24" fmla="*/ 2147483647 w 117"/>
                  <a:gd name="T25" fmla="*/ 2147483647 h 131"/>
                  <a:gd name="T26" fmla="*/ 2147483647 w 117"/>
                  <a:gd name="T27" fmla="*/ 2147483647 h 131"/>
                  <a:gd name="T28" fmla="*/ 2147483647 w 117"/>
                  <a:gd name="T29" fmla="*/ 2147483647 h 131"/>
                  <a:gd name="T30" fmla="*/ 2147483647 w 117"/>
                  <a:gd name="T31" fmla="*/ 2147483647 h 131"/>
                  <a:gd name="T32" fmla="*/ 2147483647 w 117"/>
                  <a:gd name="T33" fmla="*/ 2147483647 h 131"/>
                  <a:gd name="T34" fmla="*/ 2147483647 w 117"/>
                  <a:gd name="T35" fmla="*/ 2147483647 h 131"/>
                  <a:gd name="T36" fmla="*/ 2147483647 w 117"/>
                  <a:gd name="T37" fmla="*/ 2147483647 h 131"/>
                  <a:gd name="T38" fmla="*/ 2147483647 w 117"/>
                  <a:gd name="T39" fmla="*/ 2147483647 h 131"/>
                  <a:gd name="T40" fmla="*/ 2147483647 w 117"/>
                  <a:gd name="T41" fmla="*/ 2147483647 h 13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7"/>
                  <a:gd name="T64" fmla="*/ 0 h 131"/>
                  <a:gd name="T65" fmla="*/ 117 w 117"/>
                  <a:gd name="T66" fmla="*/ 131 h 13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7" h="131">
                    <a:moveTo>
                      <a:pt x="99" y="131"/>
                    </a:moveTo>
                    <a:cubicBezTo>
                      <a:pt x="90" y="125"/>
                      <a:pt x="81" y="116"/>
                      <a:pt x="81" y="116"/>
                    </a:cubicBezTo>
                    <a:cubicBezTo>
                      <a:pt x="72" y="104"/>
                      <a:pt x="75" y="92"/>
                      <a:pt x="72" y="86"/>
                    </a:cubicBezTo>
                    <a:cubicBezTo>
                      <a:pt x="72" y="86"/>
                      <a:pt x="72" y="83"/>
                      <a:pt x="69" y="80"/>
                    </a:cubicBezTo>
                    <a:cubicBezTo>
                      <a:pt x="54" y="68"/>
                      <a:pt x="51" y="65"/>
                      <a:pt x="33" y="71"/>
                    </a:cubicBezTo>
                    <a:cubicBezTo>
                      <a:pt x="30" y="74"/>
                      <a:pt x="30" y="74"/>
                      <a:pt x="27" y="77"/>
                    </a:cubicBezTo>
                    <a:cubicBezTo>
                      <a:pt x="18" y="77"/>
                      <a:pt x="9" y="77"/>
                      <a:pt x="3" y="77"/>
                    </a:cubicBezTo>
                    <a:cubicBezTo>
                      <a:pt x="3" y="68"/>
                      <a:pt x="0" y="62"/>
                      <a:pt x="12" y="59"/>
                    </a:cubicBezTo>
                    <a:cubicBezTo>
                      <a:pt x="15" y="56"/>
                      <a:pt x="18" y="53"/>
                      <a:pt x="21" y="50"/>
                    </a:cubicBezTo>
                    <a:cubicBezTo>
                      <a:pt x="27" y="38"/>
                      <a:pt x="18" y="32"/>
                      <a:pt x="18" y="26"/>
                    </a:cubicBezTo>
                    <a:cubicBezTo>
                      <a:pt x="27" y="23"/>
                      <a:pt x="36" y="18"/>
                      <a:pt x="42" y="12"/>
                    </a:cubicBezTo>
                    <a:cubicBezTo>
                      <a:pt x="45" y="3"/>
                      <a:pt x="45" y="0"/>
                      <a:pt x="51" y="0"/>
                    </a:cubicBezTo>
                    <a:cubicBezTo>
                      <a:pt x="54" y="3"/>
                      <a:pt x="57" y="6"/>
                      <a:pt x="60" y="9"/>
                    </a:cubicBezTo>
                    <a:cubicBezTo>
                      <a:pt x="66" y="9"/>
                      <a:pt x="72" y="9"/>
                      <a:pt x="78" y="9"/>
                    </a:cubicBezTo>
                    <a:cubicBezTo>
                      <a:pt x="75" y="15"/>
                      <a:pt x="75" y="35"/>
                      <a:pt x="81" y="44"/>
                    </a:cubicBezTo>
                    <a:cubicBezTo>
                      <a:pt x="84" y="47"/>
                      <a:pt x="87" y="47"/>
                      <a:pt x="90" y="47"/>
                    </a:cubicBezTo>
                    <a:cubicBezTo>
                      <a:pt x="90" y="47"/>
                      <a:pt x="93" y="50"/>
                      <a:pt x="96" y="50"/>
                    </a:cubicBezTo>
                    <a:cubicBezTo>
                      <a:pt x="96" y="65"/>
                      <a:pt x="90" y="71"/>
                      <a:pt x="108" y="83"/>
                    </a:cubicBezTo>
                    <a:cubicBezTo>
                      <a:pt x="111" y="89"/>
                      <a:pt x="114" y="92"/>
                      <a:pt x="117" y="98"/>
                    </a:cubicBezTo>
                    <a:cubicBezTo>
                      <a:pt x="105" y="104"/>
                      <a:pt x="105" y="101"/>
                      <a:pt x="99" y="110"/>
                    </a:cubicBezTo>
                    <a:cubicBezTo>
                      <a:pt x="99" y="116"/>
                      <a:pt x="99" y="125"/>
                      <a:pt x="99" y="131"/>
                    </a:cubicBezTo>
                    <a:close/>
                  </a:path>
                </a:pathLst>
              </a:custGeom>
              <a:solidFill>
                <a:srgbClr val="B2B2B2"/>
              </a:solidFill>
              <a:ln w="7">
                <a:noFill/>
                <a:miter lim="800000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Freeform 34"/>
              <p:cNvSpPr/>
              <p:nvPr/>
            </p:nvSpPr>
            <p:spPr bwMode="auto">
              <a:xfrm>
                <a:off x="6401417" y="4133863"/>
                <a:ext cx="176582" cy="423008"/>
              </a:xfrm>
              <a:custGeom>
                <a:avLst/>
                <a:gdLst>
                  <a:gd name="T0" fmla="*/ 2147483647 w 81"/>
                  <a:gd name="T1" fmla="*/ 2147483647 h 194"/>
                  <a:gd name="T2" fmla="*/ 2147483647 w 81"/>
                  <a:gd name="T3" fmla="*/ 2147483647 h 194"/>
                  <a:gd name="T4" fmla="*/ 2147483647 w 81"/>
                  <a:gd name="T5" fmla="*/ 2147483647 h 194"/>
                  <a:gd name="T6" fmla="*/ 2147483647 w 81"/>
                  <a:gd name="T7" fmla="*/ 2147483647 h 194"/>
                  <a:gd name="T8" fmla="*/ 0 w 81"/>
                  <a:gd name="T9" fmla="*/ 2147483647 h 194"/>
                  <a:gd name="T10" fmla="*/ 2147483647 w 81"/>
                  <a:gd name="T11" fmla="*/ 2147483647 h 194"/>
                  <a:gd name="T12" fmla="*/ 2147483647 w 81"/>
                  <a:gd name="T13" fmla="*/ 2147483647 h 194"/>
                  <a:gd name="T14" fmla="*/ 2147483647 w 81"/>
                  <a:gd name="T15" fmla="*/ 2147483647 h 194"/>
                  <a:gd name="T16" fmla="*/ 2147483647 w 81"/>
                  <a:gd name="T17" fmla="*/ 2147483647 h 194"/>
                  <a:gd name="T18" fmla="*/ 2147483647 w 81"/>
                  <a:gd name="T19" fmla="*/ 0 h 194"/>
                  <a:gd name="T20" fmla="*/ 2147483647 w 81"/>
                  <a:gd name="T21" fmla="*/ 0 h 194"/>
                  <a:gd name="T22" fmla="*/ 2147483647 w 81"/>
                  <a:gd name="T23" fmla="*/ 2147483647 h 194"/>
                  <a:gd name="T24" fmla="*/ 2147483647 w 81"/>
                  <a:gd name="T25" fmla="*/ 2147483647 h 194"/>
                  <a:gd name="T26" fmla="*/ 2147483647 w 81"/>
                  <a:gd name="T27" fmla="*/ 2147483647 h 194"/>
                  <a:gd name="T28" fmla="*/ 2147483647 w 81"/>
                  <a:gd name="T29" fmla="*/ 2147483647 h 194"/>
                  <a:gd name="T30" fmla="*/ 2147483647 w 81"/>
                  <a:gd name="T31" fmla="*/ 2147483647 h 194"/>
                  <a:gd name="T32" fmla="*/ 2147483647 w 81"/>
                  <a:gd name="T33" fmla="*/ 2147483647 h 19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194"/>
                  <a:gd name="T53" fmla="*/ 81 w 81"/>
                  <a:gd name="T54" fmla="*/ 194 h 19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194">
                    <a:moveTo>
                      <a:pt x="39" y="194"/>
                    </a:moveTo>
                    <a:cubicBezTo>
                      <a:pt x="33" y="185"/>
                      <a:pt x="30" y="179"/>
                      <a:pt x="24" y="173"/>
                    </a:cubicBezTo>
                    <a:cubicBezTo>
                      <a:pt x="21" y="170"/>
                      <a:pt x="18" y="170"/>
                      <a:pt x="15" y="170"/>
                    </a:cubicBezTo>
                    <a:cubicBezTo>
                      <a:pt x="12" y="158"/>
                      <a:pt x="6" y="149"/>
                      <a:pt x="3" y="146"/>
                    </a:cubicBezTo>
                    <a:cubicBezTo>
                      <a:pt x="0" y="143"/>
                      <a:pt x="0" y="141"/>
                      <a:pt x="0" y="135"/>
                    </a:cubicBezTo>
                    <a:cubicBezTo>
                      <a:pt x="3" y="126"/>
                      <a:pt x="6" y="117"/>
                      <a:pt x="6" y="108"/>
                    </a:cubicBezTo>
                    <a:cubicBezTo>
                      <a:pt x="0" y="87"/>
                      <a:pt x="9" y="84"/>
                      <a:pt x="18" y="72"/>
                    </a:cubicBezTo>
                    <a:cubicBezTo>
                      <a:pt x="18" y="66"/>
                      <a:pt x="18" y="60"/>
                      <a:pt x="21" y="54"/>
                    </a:cubicBezTo>
                    <a:cubicBezTo>
                      <a:pt x="27" y="36"/>
                      <a:pt x="30" y="27"/>
                      <a:pt x="42" y="15"/>
                    </a:cubicBezTo>
                    <a:cubicBezTo>
                      <a:pt x="48" y="9"/>
                      <a:pt x="54" y="6"/>
                      <a:pt x="60" y="0"/>
                    </a:cubicBezTo>
                    <a:cubicBezTo>
                      <a:pt x="66" y="0"/>
                      <a:pt x="69" y="0"/>
                      <a:pt x="75" y="0"/>
                    </a:cubicBezTo>
                    <a:cubicBezTo>
                      <a:pt x="75" y="3"/>
                      <a:pt x="81" y="15"/>
                      <a:pt x="78" y="21"/>
                    </a:cubicBezTo>
                    <a:cubicBezTo>
                      <a:pt x="69" y="36"/>
                      <a:pt x="75" y="63"/>
                      <a:pt x="75" y="87"/>
                    </a:cubicBezTo>
                    <a:cubicBezTo>
                      <a:pt x="69" y="102"/>
                      <a:pt x="60" y="120"/>
                      <a:pt x="51" y="135"/>
                    </a:cubicBezTo>
                    <a:cubicBezTo>
                      <a:pt x="51" y="138"/>
                      <a:pt x="51" y="141"/>
                      <a:pt x="48" y="143"/>
                    </a:cubicBezTo>
                    <a:cubicBezTo>
                      <a:pt x="48" y="158"/>
                      <a:pt x="45" y="176"/>
                      <a:pt x="45" y="191"/>
                    </a:cubicBezTo>
                    <a:cubicBezTo>
                      <a:pt x="42" y="191"/>
                      <a:pt x="39" y="194"/>
                      <a:pt x="39" y="194"/>
                    </a:cubicBezTo>
                    <a:close/>
                  </a:path>
                </a:pathLst>
              </a:custGeom>
              <a:solidFill>
                <a:srgbClr val="B2B2B2"/>
              </a:solidFill>
              <a:ln w="7">
                <a:noFill/>
                <a:miter lim="800000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Rectangle 127"/>
              <p:cNvSpPr>
                <a:spLocks noChangeArrowheads="1"/>
              </p:cNvSpPr>
              <p:nvPr/>
            </p:nvSpPr>
            <p:spPr bwMode="auto">
              <a:xfrm>
                <a:off x="5786627" y="2273397"/>
                <a:ext cx="205184" cy="123111"/>
              </a:xfrm>
              <a:prstGeom prst="rect">
                <a:avLst/>
              </a:prstGeom>
              <a:solidFill>
                <a:srgbClr val="B2B2B2"/>
              </a:solidFill>
              <a:ln w="9525">
                <a:noFill/>
                <a:miter lim="800000"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8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北京</a:t>
                </a:r>
              </a:p>
            </p:txBody>
          </p:sp>
        </p:grpSp>
        <p:sp>
          <p:nvSpPr>
            <p:cNvPr id="6" name="椭圆 1"/>
            <p:cNvSpPr>
              <a:spLocks noChangeArrowheads="1"/>
            </p:cNvSpPr>
            <p:nvPr/>
          </p:nvSpPr>
          <p:spPr bwMode="auto">
            <a:xfrm>
              <a:off x="5430355" y="3138798"/>
              <a:ext cx="71494" cy="6685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baseline="-250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488199" y="3213372"/>
              <a:ext cx="692159" cy="206143"/>
            </a:xfrm>
            <a:prstGeom prst="rect">
              <a:avLst/>
            </a:prstGeom>
            <a:noFill/>
            <a:ln>
              <a:solidFill>
                <a:srgbClr val="22AC38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上海</a:t>
              </a: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分公司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88199" y="2825525"/>
              <a:ext cx="697627" cy="215444"/>
            </a:xfrm>
            <a:prstGeom prst="rect">
              <a:avLst/>
            </a:prstGeom>
            <a:noFill/>
            <a:ln>
              <a:solidFill>
                <a:srgbClr val="22AC38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山东办事处</a:t>
              </a:r>
              <a:endPara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88199" y="3601218"/>
              <a:ext cx="692159" cy="206143"/>
            </a:xfrm>
            <a:prstGeom prst="rect">
              <a:avLst/>
            </a:prstGeom>
            <a:noFill/>
            <a:ln>
              <a:solidFill>
                <a:srgbClr val="22AC38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浙江</a:t>
              </a: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分公司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88199" y="3989065"/>
              <a:ext cx="692159" cy="20614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2AC38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江西分公司</a:t>
              </a:r>
              <a:endPara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1" name="直接连接符 10"/>
            <p:cNvCxnSpPr>
              <a:stCxn id="6" idx="7"/>
              <a:endCxn id="8" idx="1"/>
            </p:cNvCxnSpPr>
            <p:nvPr/>
          </p:nvCxnSpPr>
          <p:spPr>
            <a:xfrm flipV="1">
              <a:off x="5491379" y="2933247"/>
              <a:ext cx="996820" cy="21534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>
              <a:stCxn id="10" idx="1"/>
            </p:cNvCxnSpPr>
            <p:nvPr/>
          </p:nvCxnSpPr>
          <p:spPr>
            <a:xfrm flipH="1" flipV="1">
              <a:off x="5347070" y="3978128"/>
              <a:ext cx="1141129" cy="1140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>
              <a:stCxn id="54" idx="4"/>
              <a:endCxn id="7" idx="1"/>
            </p:cNvCxnSpPr>
            <p:nvPr/>
          </p:nvCxnSpPr>
          <p:spPr>
            <a:xfrm flipV="1">
              <a:off x="5890210" y="3316444"/>
              <a:ext cx="597989" cy="3726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>
              <a:endCxn id="9" idx="1"/>
            </p:cNvCxnSpPr>
            <p:nvPr/>
          </p:nvCxnSpPr>
          <p:spPr>
            <a:xfrm flipV="1">
              <a:off x="5808531" y="3704289"/>
              <a:ext cx="679668" cy="1551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488199" y="4374047"/>
              <a:ext cx="692159" cy="20614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2AC38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西南</a:t>
              </a: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办事处</a:t>
              </a:r>
            </a:p>
          </p:txBody>
        </p:sp>
        <p:cxnSp>
          <p:nvCxnSpPr>
            <p:cNvPr id="16" name="直接连接符 15"/>
            <p:cNvCxnSpPr>
              <a:stCxn id="15" idx="1"/>
              <a:endCxn id="83" idx="6"/>
            </p:cNvCxnSpPr>
            <p:nvPr/>
          </p:nvCxnSpPr>
          <p:spPr>
            <a:xfrm flipH="1">
              <a:off x="4712855" y="4477119"/>
              <a:ext cx="1775344" cy="892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1501731" y="3959106"/>
            <a:ext cx="24192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晶</a:t>
            </a: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科光伏目前已在</a:t>
            </a:r>
            <a:r>
              <a:rPr lang="zh-CN" altLang="en-US" sz="1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</a:t>
            </a: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浙江</a:t>
            </a: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江西、</a:t>
            </a:r>
            <a:r>
              <a:rPr lang="zh-CN" altLang="en-US" sz="12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江苏、河南</a:t>
            </a: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设立了分公司，全国</a:t>
            </a:r>
            <a:r>
              <a:rPr lang="en-US" altLang="zh-CN" sz="1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个省市建立了</a:t>
            </a:r>
            <a:r>
              <a:rPr lang="en-US" altLang="zh-CN" sz="1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1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多家</a:t>
            </a: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服务网点；</a:t>
            </a:r>
            <a:endParaRPr lang="en-US" altLang="zh-CN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计划三年内在全国开设</a:t>
            </a:r>
            <a:r>
              <a:rPr lang="en-US" altLang="zh-CN" sz="1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个办事处，服务网点达</a:t>
            </a:r>
            <a:r>
              <a:rPr lang="en-US" altLang="zh-CN" sz="1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</a:t>
            </a: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</a:t>
            </a:r>
            <a:endParaRPr lang="en-US" altLang="zh-CN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688846" y="1038716"/>
            <a:ext cx="101847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晶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科光伏科技（中国）有限公司是晶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能源的全资子公司，是国内领先的分布式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光伏系统一站式专业服务商，专注于民居住宅、商业楼宇、工业厂房等屋顶光伏发电系统的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咨询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、设计、施工、运维、投融资等业务领域，为客户提供一站式“智慧发电云管家”服务。</a:t>
            </a:r>
          </a:p>
        </p:txBody>
      </p:sp>
      <p:sp>
        <p:nvSpPr>
          <p:cNvPr id="54" name="五角星 53"/>
          <p:cNvSpPr/>
          <p:nvPr/>
        </p:nvSpPr>
        <p:spPr>
          <a:xfrm>
            <a:off x="7857515" y="4509099"/>
            <a:ext cx="126063" cy="126063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五角星 54"/>
          <p:cNvSpPr/>
          <p:nvPr/>
        </p:nvSpPr>
        <p:spPr>
          <a:xfrm>
            <a:off x="7836214" y="4670633"/>
            <a:ext cx="126063" cy="126063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五角星 55"/>
          <p:cNvSpPr/>
          <p:nvPr/>
        </p:nvSpPr>
        <p:spPr>
          <a:xfrm>
            <a:off x="7394202" y="4786317"/>
            <a:ext cx="126063" cy="126063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1"/>
          <p:cNvSpPr>
            <a:spLocks noChangeArrowheads="1"/>
          </p:cNvSpPr>
          <p:nvPr/>
        </p:nvSpPr>
        <p:spPr bwMode="auto">
          <a:xfrm>
            <a:off x="7336412" y="3619801"/>
            <a:ext cx="72059" cy="69873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baseline="-25000"/>
          </a:p>
        </p:txBody>
      </p:sp>
      <p:sp>
        <p:nvSpPr>
          <p:cNvPr id="58" name="椭圆 1"/>
          <p:cNvSpPr>
            <a:spLocks noChangeArrowheads="1"/>
          </p:cNvSpPr>
          <p:nvPr/>
        </p:nvSpPr>
        <p:spPr bwMode="auto">
          <a:xfrm>
            <a:off x="7209935" y="4160470"/>
            <a:ext cx="72059" cy="6987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zh-CN" altLang="en-US" baseline="-25000"/>
          </a:p>
        </p:txBody>
      </p:sp>
      <p:sp>
        <p:nvSpPr>
          <p:cNvPr id="59" name="椭圆 1"/>
          <p:cNvSpPr>
            <a:spLocks noChangeArrowheads="1"/>
          </p:cNvSpPr>
          <p:nvPr/>
        </p:nvSpPr>
        <p:spPr bwMode="auto">
          <a:xfrm>
            <a:off x="6803509" y="5543954"/>
            <a:ext cx="72059" cy="6987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zh-CN" altLang="en-US" baseline="-25000"/>
          </a:p>
        </p:txBody>
      </p:sp>
      <p:sp>
        <p:nvSpPr>
          <p:cNvPr id="60" name="椭圆 1"/>
          <p:cNvSpPr>
            <a:spLocks noChangeArrowheads="1"/>
          </p:cNvSpPr>
          <p:nvPr/>
        </p:nvSpPr>
        <p:spPr bwMode="auto">
          <a:xfrm>
            <a:off x="7513839" y="4502257"/>
            <a:ext cx="72059" cy="6987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zh-CN" altLang="en-US" baseline="-25000"/>
          </a:p>
        </p:txBody>
      </p:sp>
      <p:sp>
        <p:nvSpPr>
          <p:cNvPr id="61" name="椭圆 1"/>
          <p:cNvSpPr>
            <a:spLocks noChangeArrowheads="1"/>
          </p:cNvSpPr>
          <p:nvPr/>
        </p:nvSpPr>
        <p:spPr bwMode="auto">
          <a:xfrm>
            <a:off x="7785456" y="4411343"/>
            <a:ext cx="72059" cy="6987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zh-CN" altLang="en-US" baseline="-25000"/>
          </a:p>
        </p:txBody>
      </p:sp>
      <p:sp>
        <p:nvSpPr>
          <p:cNvPr id="62" name="椭圆 1"/>
          <p:cNvSpPr>
            <a:spLocks noChangeArrowheads="1"/>
          </p:cNvSpPr>
          <p:nvPr/>
        </p:nvSpPr>
        <p:spPr bwMode="auto">
          <a:xfrm>
            <a:off x="7059912" y="4610999"/>
            <a:ext cx="72059" cy="6987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zh-CN" altLang="en-US" baseline="-25000"/>
          </a:p>
        </p:txBody>
      </p:sp>
      <p:sp>
        <p:nvSpPr>
          <p:cNvPr id="63" name="椭圆 1"/>
          <p:cNvSpPr>
            <a:spLocks noChangeArrowheads="1"/>
          </p:cNvSpPr>
          <p:nvPr/>
        </p:nvSpPr>
        <p:spPr bwMode="auto">
          <a:xfrm>
            <a:off x="6823794" y="4150469"/>
            <a:ext cx="72059" cy="6987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zh-CN" altLang="en-US" baseline="-25000"/>
          </a:p>
        </p:txBody>
      </p:sp>
      <p:sp>
        <p:nvSpPr>
          <p:cNvPr id="64" name="椭圆 1"/>
          <p:cNvSpPr>
            <a:spLocks noChangeArrowheads="1"/>
          </p:cNvSpPr>
          <p:nvPr/>
        </p:nvSpPr>
        <p:spPr bwMode="auto">
          <a:xfrm>
            <a:off x="7408471" y="5124498"/>
            <a:ext cx="72059" cy="6987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zh-CN" altLang="en-US" baseline="-25000"/>
          </a:p>
        </p:txBody>
      </p:sp>
      <p:sp>
        <p:nvSpPr>
          <p:cNvPr id="65" name="椭圆 1"/>
          <p:cNvSpPr>
            <a:spLocks noChangeArrowheads="1"/>
          </p:cNvSpPr>
          <p:nvPr/>
        </p:nvSpPr>
        <p:spPr bwMode="auto">
          <a:xfrm>
            <a:off x="7371521" y="4982036"/>
            <a:ext cx="72059" cy="6987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zh-CN" altLang="en-US" baseline="-25000"/>
          </a:p>
        </p:txBody>
      </p:sp>
      <p:sp>
        <p:nvSpPr>
          <p:cNvPr id="66" name="椭圆 1"/>
          <p:cNvSpPr>
            <a:spLocks noChangeArrowheads="1"/>
          </p:cNvSpPr>
          <p:nvPr/>
        </p:nvSpPr>
        <p:spPr bwMode="auto">
          <a:xfrm>
            <a:off x="7459307" y="4943509"/>
            <a:ext cx="72059" cy="6987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zh-CN" altLang="en-US" baseline="-25000"/>
          </a:p>
        </p:txBody>
      </p:sp>
      <p:sp>
        <p:nvSpPr>
          <p:cNvPr id="67" name="椭圆 1"/>
          <p:cNvSpPr>
            <a:spLocks noChangeArrowheads="1"/>
          </p:cNvSpPr>
          <p:nvPr/>
        </p:nvSpPr>
        <p:spPr bwMode="auto">
          <a:xfrm>
            <a:off x="7728290" y="4762120"/>
            <a:ext cx="72059" cy="6987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zh-CN" altLang="en-US" baseline="-25000"/>
          </a:p>
        </p:txBody>
      </p:sp>
      <p:sp>
        <p:nvSpPr>
          <p:cNvPr id="68" name="椭圆 1"/>
          <p:cNvSpPr>
            <a:spLocks noChangeArrowheads="1"/>
          </p:cNvSpPr>
          <p:nvPr/>
        </p:nvSpPr>
        <p:spPr bwMode="auto">
          <a:xfrm>
            <a:off x="7813878" y="4814100"/>
            <a:ext cx="72059" cy="6987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zh-CN" altLang="en-US" baseline="-25000"/>
          </a:p>
        </p:txBody>
      </p:sp>
      <p:sp>
        <p:nvSpPr>
          <p:cNvPr id="69" name="椭圆 1"/>
          <p:cNvSpPr>
            <a:spLocks noChangeArrowheads="1"/>
          </p:cNvSpPr>
          <p:nvPr/>
        </p:nvSpPr>
        <p:spPr bwMode="auto">
          <a:xfrm>
            <a:off x="7767607" y="4667308"/>
            <a:ext cx="72059" cy="6987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zh-CN" altLang="en-US" baseline="-25000"/>
          </a:p>
        </p:txBody>
      </p:sp>
      <p:sp>
        <p:nvSpPr>
          <p:cNvPr id="70" name="椭圆 1"/>
          <p:cNvSpPr>
            <a:spLocks noChangeArrowheads="1"/>
          </p:cNvSpPr>
          <p:nvPr/>
        </p:nvSpPr>
        <p:spPr bwMode="auto">
          <a:xfrm>
            <a:off x="7542544" y="4608272"/>
            <a:ext cx="72059" cy="6987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zh-CN" altLang="en-US" baseline="-25000"/>
          </a:p>
        </p:txBody>
      </p:sp>
      <p:sp>
        <p:nvSpPr>
          <p:cNvPr id="71" name="椭圆 1"/>
          <p:cNvSpPr>
            <a:spLocks noChangeArrowheads="1"/>
          </p:cNvSpPr>
          <p:nvPr/>
        </p:nvSpPr>
        <p:spPr bwMode="auto">
          <a:xfrm>
            <a:off x="7251663" y="5474081"/>
            <a:ext cx="72059" cy="6987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zh-CN" altLang="en-US" baseline="-25000"/>
          </a:p>
        </p:txBody>
      </p:sp>
      <p:sp>
        <p:nvSpPr>
          <p:cNvPr id="72" name="椭圆 1"/>
          <p:cNvSpPr>
            <a:spLocks noChangeArrowheads="1"/>
          </p:cNvSpPr>
          <p:nvPr/>
        </p:nvSpPr>
        <p:spPr bwMode="auto">
          <a:xfrm>
            <a:off x="7453217" y="5408885"/>
            <a:ext cx="72059" cy="6987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zh-CN" altLang="en-US" baseline="-25000"/>
          </a:p>
        </p:txBody>
      </p:sp>
      <p:sp>
        <p:nvSpPr>
          <p:cNvPr id="73" name="椭圆 1"/>
          <p:cNvSpPr>
            <a:spLocks noChangeArrowheads="1"/>
          </p:cNvSpPr>
          <p:nvPr/>
        </p:nvSpPr>
        <p:spPr bwMode="auto">
          <a:xfrm>
            <a:off x="7279998" y="3783903"/>
            <a:ext cx="72059" cy="6987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zh-CN" altLang="en-US" baseline="-25000"/>
          </a:p>
        </p:txBody>
      </p:sp>
      <p:sp>
        <p:nvSpPr>
          <p:cNvPr id="74" name="椭圆 1"/>
          <p:cNvSpPr>
            <a:spLocks noChangeArrowheads="1"/>
          </p:cNvSpPr>
          <p:nvPr/>
        </p:nvSpPr>
        <p:spPr bwMode="auto">
          <a:xfrm>
            <a:off x="7264353" y="3705070"/>
            <a:ext cx="72059" cy="6987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zh-CN" altLang="en-US" baseline="-25000"/>
          </a:p>
        </p:txBody>
      </p:sp>
      <p:sp>
        <p:nvSpPr>
          <p:cNvPr id="75" name="椭圆 1"/>
          <p:cNvSpPr>
            <a:spLocks noChangeArrowheads="1"/>
          </p:cNvSpPr>
          <p:nvPr/>
        </p:nvSpPr>
        <p:spPr bwMode="auto">
          <a:xfrm>
            <a:off x="7000725" y="3988095"/>
            <a:ext cx="72059" cy="6987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zh-CN" altLang="en-US" baseline="-25000"/>
          </a:p>
        </p:txBody>
      </p:sp>
      <p:sp>
        <p:nvSpPr>
          <p:cNvPr id="76" name="椭圆 1"/>
          <p:cNvSpPr>
            <a:spLocks noChangeArrowheads="1"/>
          </p:cNvSpPr>
          <p:nvPr/>
        </p:nvSpPr>
        <p:spPr bwMode="auto">
          <a:xfrm>
            <a:off x="7421203" y="4042305"/>
            <a:ext cx="72059" cy="6987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zh-CN" altLang="en-US" baseline="-25000"/>
          </a:p>
        </p:txBody>
      </p:sp>
      <p:sp>
        <p:nvSpPr>
          <p:cNvPr id="77" name="椭圆 1"/>
          <p:cNvSpPr>
            <a:spLocks noChangeArrowheads="1"/>
          </p:cNvSpPr>
          <p:nvPr/>
        </p:nvSpPr>
        <p:spPr bwMode="auto">
          <a:xfrm>
            <a:off x="7745969" y="3853776"/>
            <a:ext cx="72059" cy="6987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zh-CN" altLang="en-US" baseline="-25000"/>
          </a:p>
        </p:txBody>
      </p:sp>
      <p:sp>
        <p:nvSpPr>
          <p:cNvPr id="78" name="椭圆 1"/>
          <p:cNvSpPr>
            <a:spLocks noChangeArrowheads="1"/>
          </p:cNvSpPr>
          <p:nvPr/>
        </p:nvSpPr>
        <p:spPr bwMode="auto">
          <a:xfrm>
            <a:off x="6499346" y="3686992"/>
            <a:ext cx="72059" cy="6987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zh-CN" altLang="en-US" baseline="-25000"/>
          </a:p>
        </p:txBody>
      </p:sp>
      <p:sp>
        <p:nvSpPr>
          <p:cNvPr id="79" name="椭圆 1"/>
          <p:cNvSpPr>
            <a:spLocks noChangeArrowheads="1"/>
          </p:cNvSpPr>
          <p:nvPr/>
        </p:nvSpPr>
        <p:spPr bwMode="auto">
          <a:xfrm>
            <a:off x="7863215" y="3352747"/>
            <a:ext cx="72059" cy="6987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zh-CN" altLang="en-US" baseline="-25000"/>
          </a:p>
        </p:txBody>
      </p:sp>
      <p:sp>
        <p:nvSpPr>
          <p:cNvPr id="80" name="椭圆 1"/>
          <p:cNvSpPr>
            <a:spLocks noChangeArrowheads="1"/>
          </p:cNvSpPr>
          <p:nvPr/>
        </p:nvSpPr>
        <p:spPr bwMode="auto">
          <a:xfrm>
            <a:off x="7781998" y="4509099"/>
            <a:ext cx="72059" cy="6987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zh-CN" altLang="en-US" baseline="-25000"/>
          </a:p>
        </p:txBody>
      </p:sp>
      <p:sp>
        <p:nvSpPr>
          <p:cNvPr id="81" name="椭圆 1"/>
          <p:cNvSpPr>
            <a:spLocks noChangeArrowheads="1"/>
          </p:cNvSpPr>
          <p:nvPr/>
        </p:nvSpPr>
        <p:spPr bwMode="auto">
          <a:xfrm>
            <a:off x="7509831" y="4808710"/>
            <a:ext cx="72059" cy="6987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zh-CN" altLang="en-US" baseline="-25000"/>
          </a:p>
        </p:txBody>
      </p:sp>
      <p:sp>
        <p:nvSpPr>
          <p:cNvPr id="82" name="椭圆 1"/>
          <p:cNvSpPr>
            <a:spLocks noChangeArrowheads="1"/>
          </p:cNvSpPr>
          <p:nvPr/>
        </p:nvSpPr>
        <p:spPr bwMode="auto">
          <a:xfrm>
            <a:off x="5919983" y="3661729"/>
            <a:ext cx="72059" cy="6987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zh-CN" altLang="en-US" baseline="-25000"/>
          </a:p>
        </p:txBody>
      </p:sp>
      <p:sp>
        <p:nvSpPr>
          <p:cNvPr id="83" name="椭圆 1"/>
          <p:cNvSpPr>
            <a:spLocks noChangeArrowheads="1"/>
          </p:cNvSpPr>
          <p:nvPr/>
        </p:nvSpPr>
        <p:spPr bwMode="auto">
          <a:xfrm>
            <a:off x="6724863" y="5439144"/>
            <a:ext cx="72059" cy="69873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baseline="-25000"/>
          </a:p>
        </p:txBody>
      </p:sp>
      <p:sp>
        <p:nvSpPr>
          <p:cNvPr id="84" name="椭圆 1"/>
          <p:cNvSpPr>
            <a:spLocks noChangeArrowheads="1"/>
          </p:cNvSpPr>
          <p:nvPr/>
        </p:nvSpPr>
        <p:spPr bwMode="auto">
          <a:xfrm>
            <a:off x="7073668" y="4036359"/>
            <a:ext cx="72059" cy="6987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zh-CN" altLang="en-US" baseline="-25000"/>
          </a:p>
        </p:txBody>
      </p:sp>
      <p:sp>
        <p:nvSpPr>
          <p:cNvPr id="85" name="椭圆 84"/>
          <p:cNvSpPr>
            <a:spLocks noChangeArrowheads="1"/>
          </p:cNvSpPr>
          <p:nvPr/>
        </p:nvSpPr>
        <p:spPr bwMode="auto">
          <a:xfrm>
            <a:off x="6784110" y="4204198"/>
            <a:ext cx="72059" cy="6987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baseline="-25000"/>
          </a:p>
        </p:txBody>
      </p:sp>
      <p:sp>
        <p:nvSpPr>
          <p:cNvPr id="86" name="椭圆 85"/>
          <p:cNvSpPr>
            <a:spLocks noChangeArrowheads="1"/>
          </p:cNvSpPr>
          <p:nvPr/>
        </p:nvSpPr>
        <p:spPr bwMode="auto">
          <a:xfrm>
            <a:off x="6038235" y="3735098"/>
            <a:ext cx="72059" cy="6987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baseline="-25000"/>
          </a:p>
        </p:txBody>
      </p:sp>
      <p:sp>
        <p:nvSpPr>
          <p:cNvPr id="87" name="椭圆 86"/>
          <p:cNvSpPr>
            <a:spLocks noChangeArrowheads="1"/>
          </p:cNvSpPr>
          <p:nvPr/>
        </p:nvSpPr>
        <p:spPr bwMode="auto">
          <a:xfrm>
            <a:off x="7282605" y="3879849"/>
            <a:ext cx="72059" cy="6987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baseline="-25000"/>
          </a:p>
        </p:txBody>
      </p:sp>
      <p:sp>
        <p:nvSpPr>
          <p:cNvPr id="88" name="椭圆 87"/>
          <p:cNvSpPr>
            <a:spLocks noChangeArrowheads="1"/>
          </p:cNvSpPr>
          <p:nvPr/>
        </p:nvSpPr>
        <p:spPr bwMode="auto">
          <a:xfrm>
            <a:off x="7131822" y="4220342"/>
            <a:ext cx="72059" cy="6987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baseline="-25000"/>
          </a:p>
        </p:txBody>
      </p:sp>
      <p:sp>
        <p:nvSpPr>
          <p:cNvPr id="89" name="TextBox 5"/>
          <p:cNvSpPr txBox="1">
            <a:spLocks noChangeArrowheads="1"/>
          </p:cNvSpPr>
          <p:nvPr/>
        </p:nvSpPr>
        <p:spPr bwMode="auto">
          <a:xfrm>
            <a:off x="357193" y="357166"/>
            <a:ext cx="5072063" cy="400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indent="0" defTabSz="1017270">
              <a:spcBef>
                <a:spcPct val="20000"/>
              </a:spcBef>
              <a:buFont typeface="Arial" panose="020B0604020202020204" pitchFamily="34" charset="0"/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晶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科光伏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0" name="直接连接符 89"/>
          <p:cNvCxnSpPr/>
          <p:nvPr/>
        </p:nvCxnSpPr>
        <p:spPr>
          <a:xfrm>
            <a:off x="256487" y="836712"/>
            <a:ext cx="878000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320877" y="908720"/>
            <a:ext cx="428883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dirty="0" lang="zh-CN">
                <a:solidFill>
                  <a:srgbClr val="4D4D4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加盟</a:t>
            </a:r>
            <a:r>
              <a:rPr altLang="en-US" b="1" dirty="0" lang="zh-CN" smtClean="0">
                <a:solidFill>
                  <a:srgbClr val="4D4D4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条件</a:t>
            </a:r>
            <a:endParaRPr altLang="zh-CN" b="1" dirty="0" lang="en-US" smtClean="0">
              <a:solidFill>
                <a:srgbClr val="4D4D4D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endParaRPr altLang="en-US" b="1" dirty="0" lang="zh-CN" sz="1200">
              <a:solidFill>
                <a:srgbClr val="4D4D4D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indent="-171450" marL="171450">
              <a:buFont charset="0" panose="020B0604020202020204" pitchFamily="34" typeface="Arial"/>
              <a:buChar char="•"/>
            </a:pPr>
            <a:r>
              <a:rPr altLang="en-US" dirty="0" lang="zh-CN" smtClean="0" sz="1200">
                <a:solidFill>
                  <a:srgbClr val="4D4D4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诚信</a:t>
            </a:r>
            <a:r>
              <a:rPr altLang="en-US" dirty="0" lang="zh-CN" sz="1200">
                <a:solidFill>
                  <a:srgbClr val="4D4D4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的价值观，良好的商业渠道和高端人脉关系</a:t>
            </a:r>
            <a:r>
              <a:rPr altLang="en-US" dirty="0" lang="zh-CN" smtClean="0" sz="1200">
                <a:solidFill>
                  <a:srgbClr val="4D4D4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；</a:t>
            </a:r>
            <a:endParaRPr altLang="zh-CN" dirty="0" lang="en-US" smtClean="0" sz="1200">
              <a:solidFill>
                <a:srgbClr val="4D4D4D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endParaRPr altLang="en-US" dirty="0" lang="zh-CN" sz="1200">
              <a:solidFill>
                <a:srgbClr val="4D4D4D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indent="-171450" marL="171450">
              <a:buFont charset="0" panose="020B0604020202020204" pitchFamily="34" typeface="Arial"/>
              <a:buChar char="•"/>
            </a:pPr>
            <a:r>
              <a:rPr altLang="en-US" dirty="0" lang="zh-CN" smtClean="0" sz="1200">
                <a:solidFill>
                  <a:srgbClr val="4D4D4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有</a:t>
            </a:r>
            <a:r>
              <a:rPr altLang="en-US" dirty="0" lang="zh-CN" sz="1200">
                <a:solidFill>
                  <a:srgbClr val="4D4D4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较为完善的营销团队，愿意与晶科一起做大市场</a:t>
            </a:r>
            <a:r>
              <a:rPr altLang="en-US" dirty="0" lang="zh-CN" smtClean="0" sz="1200">
                <a:solidFill>
                  <a:srgbClr val="4D4D4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；</a:t>
            </a:r>
            <a:endParaRPr altLang="zh-CN" dirty="0" lang="en-US" smtClean="0" sz="1200">
              <a:solidFill>
                <a:srgbClr val="4D4D4D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endParaRPr altLang="zh-CN" dirty="0" lang="en-US" smtClean="0" sz="1200">
              <a:solidFill>
                <a:srgbClr val="4D4D4D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indent="-171450" marL="171450">
              <a:buFont charset="0" panose="020B0604020202020204" pitchFamily="34" typeface="Arial"/>
              <a:buChar char="•"/>
            </a:pPr>
            <a:r>
              <a:rPr altLang="en-US" dirty="0" lang="zh-CN" smtClean="0" sz="1200">
                <a:solidFill>
                  <a:srgbClr val="4D4D4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能够</a:t>
            </a:r>
            <a:r>
              <a:rPr altLang="en-US" dirty="0" lang="zh-CN" sz="1200">
                <a:solidFill>
                  <a:srgbClr val="4D4D4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接受晶科的统一管理，确保目标的一致性</a:t>
            </a:r>
            <a:r>
              <a:rPr altLang="en-US" dirty="0" lang="zh-CN" smtClean="0" sz="1200">
                <a:solidFill>
                  <a:srgbClr val="4D4D4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；</a:t>
            </a:r>
            <a:endParaRPr altLang="zh-CN" dirty="0" lang="en-US" smtClean="0" sz="1200">
              <a:solidFill>
                <a:srgbClr val="4D4D4D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endParaRPr altLang="en-US" dirty="0" lang="zh-CN" sz="1200">
              <a:solidFill>
                <a:srgbClr val="4D4D4D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indent="-171450" marL="171450">
              <a:buFont charset="0" panose="020B0604020202020204" pitchFamily="34" typeface="Arial"/>
              <a:buChar char="•"/>
            </a:pPr>
            <a:r>
              <a:rPr altLang="en-US" dirty="0" lang="zh-CN" smtClean="0" sz="1200">
                <a:solidFill>
                  <a:srgbClr val="4D4D4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愿意</a:t>
            </a:r>
            <a:r>
              <a:rPr altLang="en-US" dirty="0" lang="zh-CN" sz="1200">
                <a:solidFill>
                  <a:srgbClr val="4D4D4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在客户服务及市场推广上投入精力和运维成本</a:t>
            </a:r>
            <a:r>
              <a:rPr altLang="en-US" dirty="0" lang="zh-CN" smtClean="0" sz="1200">
                <a:solidFill>
                  <a:srgbClr val="4D4D4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；</a:t>
            </a:r>
            <a:endParaRPr altLang="zh-CN" dirty="0" lang="en-US" smtClean="0" sz="1200">
              <a:solidFill>
                <a:srgbClr val="4D4D4D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endParaRPr altLang="zh-CN" dirty="0" lang="en-US" smtClean="0" sz="1200">
              <a:solidFill>
                <a:srgbClr val="4D4D4D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indent="-171450" marL="171450">
              <a:buFont charset="0" panose="020B0604020202020204" pitchFamily="34" typeface="Arial"/>
              <a:buChar char="•"/>
            </a:pPr>
            <a:r>
              <a:rPr altLang="en-US" dirty="0" lang="zh-CN" smtClean="0" sz="1200">
                <a:solidFill>
                  <a:srgbClr val="4D4D4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拥有</a:t>
            </a:r>
            <a:r>
              <a:rPr altLang="en-US" dirty="0" lang="zh-CN" sz="1200">
                <a:solidFill>
                  <a:srgbClr val="4D4D4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不低于</a:t>
            </a:r>
            <a:r>
              <a:rPr altLang="zh-CN" dirty="0" lang="en-US" sz="1200">
                <a:solidFill>
                  <a:srgbClr val="4D4D4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30</a:t>
            </a:r>
            <a:r>
              <a:rPr altLang="en-US" dirty="0" lang="zh-CN" sz="1200">
                <a:solidFill>
                  <a:srgbClr val="4D4D4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万的启动资金，包含加盟费用和首批提货</a:t>
            </a:r>
            <a:r>
              <a:rPr altLang="en-US" dirty="0" lang="zh-CN" smtClean="0" sz="1200">
                <a:solidFill>
                  <a:srgbClr val="4D4D4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。</a:t>
            </a:r>
            <a:endParaRPr altLang="en-US" dirty="0" lang="zh-CN" sz="1200">
              <a:solidFill>
                <a:srgbClr val="4D4D4D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7193" y="357166"/>
            <a:ext cx="5072063" cy="400110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defPPr>
              <a:defRPr lang="zh-CN"/>
            </a:defPPr>
            <a:lvl1pPr defTabSz="1017270" indent="0">
              <a:spcBef>
                <a:spcPct val="20000"/>
              </a:spcBef>
              <a:buFont charset="0" panose="020B0604020202020204" pitchFamily="34" typeface="Arial"/>
              <a:buNone/>
              <a:defRPr b="1" sz="2000">
                <a:solidFill>
                  <a:schemeClr val="bg1">
                    <a:lumMod val="50000"/>
                  </a:schemeClr>
                </a:solidFill>
                <a:latin charset="0" panose="020B0502020202020204" pitchFamily="34" typeface="Century Gothic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1600"/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/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/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/>
            </a:lvl5pPr>
            <a:lvl6pPr indent="-228600" marL="2514600">
              <a:spcBef>
                <a:spcPct val="20000"/>
              </a:spcBef>
              <a:buFont charset="0" panose="020B0604020202020204" pitchFamily="34" typeface="Arial"/>
              <a:buChar char="•"/>
              <a:defRPr sz="2000"/>
            </a:lvl6pPr>
            <a:lvl7pPr indent="-228600" marL="2971800">
              <a:spcBef>
                <a:spcPct val="20000"/>
              </a:spcBef>
              <a:buFont charset="0" panose="020B0604020202020204" pitchFamily="34" typeface="Arial"/>
              <a:buChar char="•"/>
              <a:defRPr sz="2000"/>
            </a:lvl7pPr>
            <a:lvl8pPr indent="-228600" marL="3429000">
              <a:spcBef>
                <a:spcPct val="20000"/>
              </a:spcBef>
              <a:buFont charset="0" panose="020B0604020202020204" pitchFamily="34" typeface="Arial"/>
              <a:buChar char="•"/>
              <a:defRPr sz="2000"/>
            </a:lvl8pPr>
            <a:lvl9pPr indent="-228600" marL="3886200">
              <a:spcBef>
                <a:spcPct val="20000"/>
              </a:spcBef>
              <a:buFont charset="0" panose="020B0604020202020204" pitchFamily="34" typeface="Arial"/>
              <a:buChar char="•"/>
              <a:defRPr sz="2000"/>
            </a:lvl9pPr>
          </a:lstStyle>
          <a:p>
            <a:r>
              <a:rPr altLang="en-US" dirty="0" lang="zh-CN" smtClean="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加盟合作</a:t>
            </a:r>
            <a:endParaRPr altLang="zh-CN" dirty="0" lang="en-US">
              <a:solidFill>
                <a:schemeClr val="tx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56487" y="836712"/>
            <a:ext cx="878000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descr="C:\Users\Administrator\Desktop\Comp_8075686019.jpg" id="8" name="Picture 2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"/>
          <a:stretch>
            <a:fillRect/>
          </a:stretch>
        </p:blipFill>
        <p:spPr bwMode="auto">
          <a:xfrm>
            <a:off x="175120" y="1628800"/>
            <a:ext cx="3690766" cy="388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4298734" y="3212976"/>
            <a:ext cx="628683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dirty="0" lang="zh-CN">
                <a:solidFill>
                  <a:srgbClr val="4D4D4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支持</a:t>
            </a:r>
            <a:r>
              <a:rPr altLang="en-US" b="1" dirty="0" lang="zh-CN" smtClean="0">
                <a:solidFill>
                  <a:srgbClr val="4D4D4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政策</a:t>
            </a:r>
            <a:endParaRPr altLang="zh-CN" b="1" dirty="0" lang="en-US" smtClean="0">
              <a:solidFill>
                <a:srgbClr val="4D4D4D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endParaRPr altLang="en-US" b="1" dirty="0" lang="zh-CN" sz="1200">
              <a:solidFill>
                <a:srgbClr val="4D4D4D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r>
              <a:rPr altLang="en-US" b="1" dirty="0" lang="zh-CN" smtClean="0" sz="1200">
                <a:solidFill>
                  <a:srgbClr val="22AC3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装修</a:t>
            </a:r>
            <a:r>
              <a:rPr altLang="en-US" b="1" dirty="0" lang="zh-CN" sz="1200">
                <a:solidFill>
                  <a:srgbClr val="22AC3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补贴：</a:t>
            </a:r>
            <a:r>
              <a:rPr altLang="en-US" dirty="0" lang="zh-CN" sz="1200">
                <a:solidFill>
                  <a:srgbClr val="4D4D4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以产品形式返还</a:t>
            </a:r>
            <a:r>
              <a:rPr altLang="en-US" dirty="0" lang="zh-CN" smtClean="0" sz="1200">
                <a:solidFill>
                  <a:srgbClr val="4D4D4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；</a:t>
            </a:r>
            <a:endParaRPr altLang="zh-CN" dirty="0" lang="en-US" smtClean="0" sz="1200">
              <a:solidFill>
                <a:srgbClr val="4D4D4D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endParaRPr altLang="en-US" dirty="0" lang="zh-CN" sz="1200">
              <a:solidFill>
                <a:srgbClr val="4D4D4D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r>
              <a:rPr altLang="en-US" b="1" dirty="0" lang="zh-CN" smtClean="0" sz="1200">
                <a:solidFill>
                  <a:srgbClr val="22AC3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广告</a:t>
            </a:r>
            <a:r>
              <a:rPr altLang="en-US" b="1" dirty="0" lang="zh-CN" sz="1200">
                <a:solidFill>
                  <a:srgbClr val="22AC3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补贴：</a:t>
            </a:r>
            <a:r>
              <a:rPr altLang="en-US" dirty="0" lang="zh-CN" sz="1200">
                <a:solidFill>
                  <a:srgbClr val="4D4D4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当地电视、报纸、户外等广告投放，按照实际发生的费用</a:t>
            </a:r>
            <a:r>
              <a:rPr altLang="en-US" dirty="0" lang="zh-CN" smtClean="0" sz="1200">
                <a:solidFill>
                  <a:srgbClr val="4D4D4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，给予</a:t>
            </a:r>
            <a:r>
              <a:rPr altLang="en-US" dirty="0" lang="zh-CN" sz="1200">
                <a:solidFill>
                  <a:srgbClr val="4D4D4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一定比例的补贴，以产品形式在年底统一返还</a:t>
            </a:r>
            <a:r>
              <a:rPr altLang="en-US" dirty="0" lang="zh-CN" smtClean="0" sz="1200">
                <a:solidFill>
                  <a:srgbClr val="4D4D4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；</a:t>
            </a:r>
            <a:endParaRPr altLang="zh-CN" dirty="0" lang="en-US" smtClean="0" sz="1200">
              <a:solidFill>
                <a:srgbClr val="4D4D4D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endParaRPr altLang="zh-CN" dirty="0" lang="en-US" smtClean="0" sz="1200">
              <a:solidFill>
                <a:srgbClr val="4D4D4D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r>
              <a:rPr altLang="en-US" b="1" dirty="0" lang="zh-CN" smtClean="0" sz="1200">
                <a:solidFill>
                  <a:srgbClr val="22AC3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返</a:t>
            </a:r>
            <a:r>
              <a:rPr altLang="en-US" b="1" dirty="0" lang="zh-CN" sz="1200">
                <a:solidFill>
                  <a:srgbClr val="22AC3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利政策：</a:t>
            </a:r>
            <a:r>
              <a:rPr altLang="en-US" dirty="0" lang="zh-CN" sz="1200">
                <a:solidFill>
                  <a:srgbClr val="4D4D4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按照全年累计提货进行返利，以产品形式返还</a:t>
            </a:r>
            <a:r>
              <a:rPr altLang="en-US" dirty="0" lang="zh-CN" smtClean="0" sz="1200">
                <a:solidFill>
                  <a:srgbClr val="4D4D4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；</a:t>
            </a:r>
            <a:endParaRPr altLang="zh-CN" dirty="0" lang="en-US" smtClean="0" sz="1200">
              <a:solidFill>
                <a:srgbClr val="4D4D4D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endParaRPr altLang="en-US" dirty="0" lang="zh-CN" sz="1200">
              <a:solidFill>
                <a:srgbClr val="4D4D4D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r>
              <a:rPr altLang="en-US" b="1" dirty="0" lang="zh-CN" smtClean="0" sz="1200">
                <a:solidFill>
                  <a:srgbClr val="22AC3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加盟</a:t>
            </a:r>
            <a:r>
              <a:rPr altLang="en-US" b="1" dirty="0" lang="zh-CN" sz="1200">
                <a:solidFill>
                  <a:srgbClr val="22AC3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费用：</a:t>
            </a:r>
            <a:r>
              <a:rPr altLang="en-US" dirty="0" lang="zh-CN" sz="1200">
                <a:solidFill>
                  <a:srgbClr val="4D4D4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以产品或广告物料形式支持返还</a:t>
            </a:r>
            <a:r>
              <a:rPr altLang="en-US" dirty="0" lang="zh-CN" smtClean="0" sz="1200">
                <a:solidFill>
                  <a:srgbClr val="4D4D4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；</a:t>
            </a:r>
            <a:endParaRPr altLang="zh-CN" dirty="0" lang="en-US" smtClean="0" sz="1200">
              <a:solidFill>
                <a:srgbClr val="4D4D4D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endParaRPr altLang="en-US" dirty="0" lang="zh-CN" sz="1200">
              <a:solidFill>
                <a:srgbClr val="4D4D4D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r>
              <a:rPr altLang="en-US" b="1" dirty="0" lang="zh-CN" smtClean="0" sz="1200">
                <a:solidFill>
                  <a:srgbClr val="22AC3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门</a:t>
            </a:r>
            <a:r>
              <a:rPr altLang="en-US" b="1" dirty="0" lang="zh-CN" sz="1200">
                <a:solidFill>
                  <a:srgbClr val="22AC3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店支持：</a:t>
            </a:r>
            <a:r>
              <a:rPr altLang="en-US" dirty="0" lang="zh-CN" sz="1200">
                <a:solidFill>
                  <a:srgbClr val="4D4D4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协助店面选址、店面装修设计、店面</a:t>
            </a:r>
            <a:r>
              <a:rPr altLang="zh-CN" dirty="0" lang="en-US" sz="1200">
                <a:solidFill>
                  <a:srgbClr val="4D4D4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VI</a:t>
            </a:r>
            <a:r>
              <a:rPr altLang="en-US" dirty="0" lang="zh-CN" sz="1200">
                <a:solidFill>
                  <a:srgbClr val="4D4D4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形象装饰和陈列支持</a:t>
            </a:r>
            <a:r>
              <a:rPr altLang="en-US" dirty="0" lang="zh-CN" smtClean="0" sz="1200">
                <a:solidFill>
                  <a:srgbClr val="4D4D4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；</a:t>
            </a:r>
            <a:endParaRPr altLang="zh-CN" dirty="0" lang="en-US" smtClean="0" sz="1200">
              <a:solidFill>
                <a:srgbClr val="4D4D4D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endParaRPr altLang="en-US" dirty="0" lang="zh-CN" sz="1200">
              <a:solidFill>
                <a:srgbClr val="4D4D4D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r>
              <a:rPr altLang="en-US" b="1" dirty="0" lang="zh-CN" smtClean="0" sz="1200">
                <a:solidFill>
                  <a:srgbClr val="22AC3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培训</a:t>
            </a:r>
            <a:r>
              <a:rPr altLang="en-US" b="1" dirty="0" lang="zh-CN" sz="1200">
                <a:solidFill>
                  <a:srgbClr val="22AC3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支持：</a:t>
            </a:r>
            <a:r>
              <a:rPr altLang="en-US" dirty="0" lang="zh-CN" sz="1200">
                <a:solidFill>
                  <a:srgbClr val="4D4D4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定期进行安装技术、市场推广、项目开发等全方位的培训</a:t>
            </a:r>
            <a:r>
              <a:rPr altLang="en-US" dirty="0" lang="zh-CN" smtClean="0" sz="1200">
                <a:solidFill>
                  <a:srgbClr val="4D4D4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；</a:t>
            </a:r>
            <a:endParaRPr altLang="zh-CN" dirty="0" lang="en-US" smtClean="0" sz="1200">
              <a:solidFill>
                <a:srgbClr val="4D4D4D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endParaRPr altLang="en-US" dirty="0" lang="zh-CN" sz="1200">
              <a:solidFill>
                <a:srgbClr val="4D4D4D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r>
              <a:rPr altLang="en-US" b="1" dirty="0" lang="zh-CN" smtClean="0" sz="1200">
                <a:solidFill>
                  <a:srgbClr val="22AC3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店面</a:t>
            </a:r>
            <a:r>
              <a:rPr altLang="en-US" b="1" dirty="0" lang="zh-CN" sz="1200">
                <a:solidFill>
                  <a:srgbClr val="22AC3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运营：</a:t>
            </a:r>
            <a:r>
              <a:rPr altLang="en-US" dirty="0" lang="zh-CN" sz="1200">
                <a:solidFill>
                  <a:srgbClr val="4D4D4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协助进行日常销售管理，活动推广及节假日促销等工作。</a:t>
            </a: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57193" y="357166"/>
            <a:ext cx="5072063" cy="400110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defPPr>
              <a:defRPr lang="zh-CN"/>
            </a:defPPr>
            <a:lvl1pPr defTabSz="1017270" indent="0">
              <a:spcBef>
                <a:spcPct val="20000"/>
              </a:spcBef>
              <a:buFont charset="0" panose="020B0604020202020204" pitchFamily="34" typeface="Arial"/>
              <a:buNone/>
              <a:defRPr b="1" sz="2000">
                <a:solidFill>
                  <a:schemeClr val="bg1">
                    <a:lumMod val="50000"/>
                  </a:schemeClr>
                </a:solidFill>
                <a:latin charset="0" panose="020B0502020202020204" pitchFamily="34" typeface="Century Gothic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1600"/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/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/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/>
            </a:lvl5pPr>
            <a:lvl6pPr indent="-228600" marL="2514600">
              <a:spcBef>
                <a:spcPct val="20000"/>
              </a:spcBef>
              <a:buFont charset="0" panose="020B0604020202020204" pitchFamily="34" typeface="Arial"/>
              <a:buChar char="•"/>
              <a:defRPr sz="2000"/>
            </a:lvl6pPr>
            <a:lvl7pPr indent="-228600" marL="2971800">
              <a:spcBef>
                <a:spcPct val="20000"/>
              </a:spcBef>
              <a:buFont charset="0" panose="020B0604020202020204" pitchFamily="34" typeface="Arial"/>
              <a:buChar char="•"/>
              <a:defRPr sz="2000"/>
            </a:lvl7pPr>
            <a:lvl8pPr indent="-228600" marL="3429000">
              <a:spcBef>
                <a:spcPct val="20000"/>
              </a:spcBef>
              <a:buFont charset="0" panose="020B0604020202020204" pitchFamily="34" typeface="Arial"/>
              <a:buChar char="•"/>
              <a:defRPr sz="2000"/>
            </a:lvl8pPr>
            <a:lvl9pPr indent="-228600" marL="3886200">
              <a:spcBef>
                <a:spcPct val="20000"/>
              </a:spcBef>
              <a:buFont charset="0" panose="020B0604020202020204" pitchFamily="34" typeface="Arial"/>
              <a:buChar char="•"/>
              <a:defRPr sz="2000"/>
            </a:lvl9pPr>
          </a:lstStyle>
          <a:p>
            <a:r>
              <a:rPr altLang="zh-CN" dirty="0" lang="en-US" smtClean="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O2O</a:t>
            </a:r>
            <a:r>
              <a:rPr altLang="en-US" dirty="0" lang="zh-CN" smtClean="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模式</a:t>
            </a:r>
            <a:endParaRPr altLang="zh-CN" dirty="0" lang="en-US">
              <a:solidFill>
                <a:schemeClr val="tx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56487" y="836712"/>
            <a:ext cx="878000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descr="C:\Users\Administrator\Desktop\招商手册(上海)-11.jpg" id="4" name="Picture 2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0"/>
          <a:stretch>
            <a:fillRect/>
          </a:stretch>
        </p:blipFill>
        <p:spPr bwMode="auto">
          <a:xfrm>
            <a:off x="720477" y="1138955"/>
            <a:ext cx="5079443" cy="478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5977061" y="1844824"/>
            <a:ext cx="412206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dirty="0" lang="zh-CN">
                <a:solidFill>
                  <a:srgbClr val="4D4D4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顺应趋势</a:t>
            </a:r>
          </a:p>
          <a:p>
            <a:pPr indent="-171450" marL="171450">
              <a:buFont charset="0" panose="020B0604020202020204" pitchFamily="34" typeface="Arial"/>
              <a:buChar char="•"/>
            </a:pPr>
            <a:r>
              <a:rPr altLang="en-US" dirty="0" lang="zh-CN" smtClean="0">
                <a:solidFill>
                  <a:srgbClr val="4D4D4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国内</a:t>
            </a:r>
            <a:r>
              <a:rPr altLang="en-US" dirty="0" lang="zh-CN">
                <a:solidFill>
                  <a:srgbClr val="4D4D4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移动终端用户快速增长</a:t>
            </a:r>
          </a:p>
          <a:p>
            <a:pPr indent="-171450" marL="171450">
              <a:buFont charset="0" panose="020B0604020202020204" pitchFamily="34" typeface="Arial"/>
              <a:buChar char="•"/>
            </a:pPr>
            <a:r>
              <a:rPr altLang="en-US" dirty="0" lang="zh-CN" smtClean="0">
                <a:solidFill>
                  <a:srgbClr val="4D4D4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移动</a:t>
            </a:r>
            <a:r>
              <a:rPr altLang="en-US" dirty="0" lang="zh-CN">
                <a:solidFill>
                  <a:srgbClr val="4D4D4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互联网时代，移动支付渐成主流</a:t>
            </a:r>
          </a:p>
          <a:p>
            <a:pPr indent="-171450" marL="171450">
              <a:buFont charset="0" panose="020B0604020202020204" pitchFamily="34" typeface="Arial"/>
              <a:buChar char="•"/>
            </a:pPr>
            <a:r>
              <a:rPr altLang="zh-CN" dirty="0" lang="en-US" smtClean="0">
                <a:solidFill>
                  <a:srgbClr val="4D4D4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O2O</a:t>
            </a:r>
            <a:r>
              <a:rPr altLang="en-US" dirty="0" lang="zh-CN">
                <a:solidFill>
                  <a:srgbClr val="4D4D4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模式，已是必要营销</a:t>
            </a:r>
            <a:r>
              <a:rPr altLang="en-US" dirty="0" lang="zh-CN" smtClean="0">
                <a:solidFill>
                  <a:srgbClr val="4D4D4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手段</a:t>
            </a:r>
            <a:endParaRPr altLang="zh-CN" dirty="0" lang="en-US" smtClean="0">
              <a:solidFill>
                <a:srgbClr val="4D4D4D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endParaRPr altLang="en-US" dirty="0" lang="zh-CN">
              <a:solidFill>
                <a:srgbClr val="4D4D4D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r>
              <a:rPr altLang="en-US" b="1" dirty="0" lang="zh-CN">
                <a:solidFill>
                  <a:srgbClr val="4D4D4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创造优势</a:t>
            </a:r>
          </a:p>
          <a:p>
            <a:pPr indent="-171450" marL="171450">
              <a:buFont charset="0" panose="020B0604020202020204" pitchFamily="34" typeface="Arial"/>
              <a:buChar char="•"/>
            </a:pPr>
            <a:r>
              <a:rPr altLang="en-US" dirty="0" lang="zh-CN" smtClean="0">
                <a:solidFill>
                  <a:srgbClr val="4D4D4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整合</a:t>
            </a:r>
            <a:r>
              <a:rPr altLang="en-US" dirty="0" lang="zh-CN">
                <a:solidFill>
                  <a:srgbClr val="4D4D4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线上线下资源</a:t>
            </a:r>
            <a:r>
              <a:rPr altLang="zh-CN" dirty="0" lang="en-US">
                <a:solidFill>
                  <a:srgbClr val="4D4D4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, </a:t>
            </a:r>
            <a:r>
              <a:rPr altLang="en-US" dirty="0" lang="zh-CN">
                <a:solidFill>
                  <a:srgbClr val="4D4D4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比传统店铺客流量和成交量提高</a:t>
            </a:r>
            <a:r>
              <a:rPr altLang="zh-CN" dirty="0" lang="en-US">
                <a:solidFill>
                  <a:srgbClr val="4D4D4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3-5</a:t>
            </a:r>
            <a:r>
              <a:rPr altLang="en-US" dirty="0" lang="zh-CN" smtClean="0">
                <a:solidFill>
                  <a:srgbClr val="4D4D4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倍</a:t>
            </a:r>
            <a:endParaRPr altLang="zh-CN" dirty="0" lang="en-US" smtClean="0">
              <a:solidFill>
                <a:srgbClr val="4D4D4D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endParaRPr altLang="en-US" dirty="0" lang="zh-CN">
              <a:solidFill>
                <a:srgbClr val="4D4D4D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r>
              <a:rPr altLang="en-US" b="1" dirty="0" lang="zh-CN">
                <a:solidFill>
                  <a:srgbClr val="4D4D4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放大收益</a:t>
            </a:r>
          </a:p>
          <a:p>
            <a:pPr indent="-171450" marL="171450">
              <a:buFont charset="0" panose="020B0604020202020204" pitchFamily="34" typeface="Arial"/>
              <a:buChar char="•"/>
            </a:pPr>
            <a:r>
              <a:rPr altLang="en-US" dirty="0" lang="zh-CN" smtClean="0">
                <a:solidFill>
                  <a:srgbClr val="4D4D4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店面</a:t>
            </a:r>
            <a:r>
              <a:rPr altLang="en-US" dirty="0" lang="zh-CN">
                <a:solidFill>
                  <a:srgbClr val="4D4D4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体验</a:t>
            </a:r>
            <a:r>
              <a:rPr altLang="zh-CN" dirty="0" lang="en-US">
                <a:solidFill>
                  <a:srgbClr val="4D4D4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+</a:t>
            </a:r>
            <a:r>
              <a:rPr altLang="en-US" dirty="0" lang="zh-CN">
                <a:solidFill>
                  <a:srgbClr val="4D4D4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在线支付，满足不同需求</a:t>
            </a:r>
            <a:r>
              <a:rPr altLang="zh-CN" dirty="0" lang="en-US">
                <a:solidFill>
                  <a:srgbClr val="4D4D4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; </a:t>
            </a:r>
            <a:r>
              <a:rPr altLang="en-US" dirty="0" lang="zh-CN">
                <a:solidFill>
                  <a:srgbClr val="4D4D4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厂商共享信息，提高服务满意率</a:t>
            </a:r>
          </a:p>
          <a:p>
            <a:pPr indent="-171450" marL="171450">
              <a:buFont charset="0" panose="020B0604020202020204" pitchFamily="34" typeface="Arial"/>
              <a:buChar char="•"/>
            </a:pPr>
            <a:r>
              <a:rPr altLang="en-US" dirty="0" lang="zh-CN" smtClean="0">
                <a:solidFill>
                  <a:srgbClr val="4D4D4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线</a:t>
            </a:r>
            <a:r>
              <a:rPr altLang="en-US" dirty="0" lang="zh-CN">
                <a:solidFill>
                  <a:srgbClr val="4D4D4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上线下互相促进，提高门店营业额</a:t>
            </a: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57193" y="357166"/>
            <a:ext cx="5072063" cy="400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indent="0" defTabSz="1017270">
              <a:spcBef>
                <a:spcPct val="20000"/>
              </a:spcBef>
              <a:buFont typeface="Arial" panose="020B0604020202020204" pitchFamily="34" charset="0"/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O2O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标准流程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56487" y="836712"/>
            <a:ext cx="878000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2" descr="C:\Users\Administrator\Desktop\招商手册(上海)-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369" y="1484784"/>
            <a:ext cx="5244140" cy="433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istrator\appdata\roaming\360se6\User Data\temp\00221OPggy6L2iRCUJZ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798" y="187781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57193" y="357166"/>
            <a:ext cx="5072063" cy="400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indent="0" defTabSz="1017270">
              <a:spcBef>
                <a:spcPct val="20000"/>
              </a:spcBef>
              <a:buFont typeface="Arial" panose="020B0604020202020204" pitchFamily="34" charset="0"/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一站式服务体系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56487" y="836712"/>
            <a:ext cx="878000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48470" y="1236449"/>
            <a:ext cx="9937104" cy="659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晶科光伏不仅为客户提供智慧型产品，更通过智慧服务云平台，为客户提供一站式智慧云管家贴心服务。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646491" y="1837937"/>
            <a:ext cx="5817064" cy="4055462"/>
            <a:chOff x="3912152" y="1642661"/>
            <a:chExt cx="5152093" cy="3434729"/>
          </a:xfrm>
        </p:grpSpPr>
        <p:graphicFrame>
          <p:nvGraphicFramePr>
            <p:cNvPr id="6" name="图示 5"/>
            <p:cNvGraphicFramePr/>
            <p:nvPr/>
          </p:nvGraphicFramePr>
          <p:xfrm>
            <a:off x="3912152" y="1642661"/>
            <a:ext cx="5152093" cy="343472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7" name="Picture 5" descr="C:\Users\Administrator\Desktop\QQ截图20150826134352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2563594"/>
              <a:ext cx="1645133" cy="1840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组合 7"/>
          <p:cNvGrpSpPr/>
          <p:nvPr/>
        </p:nvGrpSpPr>
        <p:grpSpPr>
          <a:xfrm>
            <a:off x="1278915" y="2969028"/>
            <a:ext cx="3849176" cy="2043727"/>
            <a:chOff x="586111" y="2179205"/>
            <a:chExt cx="3849176" cy="2043727"/>
          </a:xfrm>
        </p:grpSpPr>
        <p:grpSp>
          <p:nvGrpSpPr>
            <p:cNvPr id="9" name="组合 8"/>
            <p:cNvGrpSpPr/>
            <p:nvPr/>
          </p:nvGrpSpPr>
          <p:grpSpPr>
            <a:xfrm>
              <a:off x="586111" y="2179205"/>
              <a:ext cx="1942542" cy="985458"/>
              <a:chOff x="559558" y="1843447"/>
              <a:chExt cx="1413444" cy="985458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559558" y="1843447"/>
                <a:ext cx="1413444" cy="985458"/>
              </a:xfrm>
              <a:prstGeom prst="roundRect">
                <a:avLst/>
              </a:prstGeom>
              <a:noFill/>
              <a:ln>
                <a:solidFill>
                  <a:srgbClr val="22AC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559558" y="1994184"/>
                <a:ext cx="141344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经验丰富的服务团队</a:t>
                </a:r>
                <a:r>
                  <a:rPr lang="zh-CN" altLang="en-US" sz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</a:t>
                </a:r>
                <a:endParaRPr lang="en-US" altLang="zh-CN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一</a:t>
                </a: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站式贴心服务</a:t>
                </a: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2479579" y="2179205"/>
              <a:ext cx="1955708" cy="985458"/>
              <a:chOff x="559558" y="1993404"/>
              <a:chExt cx="1955708" cy="985458"/>
            </a:xfrm>
          </p:grpSpPr>
          <p:sp>
            <p:nvSpPr>
              <p:cNvPr id="17" name="圆角矩形 16"/>
              <p:cNvSpPr/>
              <p:nvPr/>
            </p:nvSpPr>
            <p:spPr>
              <a:xfrm>
                <a:off x="559558" y="1993404"/>
                <a:ext cx="1942542" cy="985458"/>
              </a:xfrm>
              <a:prstGeom prst="roundRect">
                <a:avLst/>
              </a:prstGeom>
              <a:noFill/>
              <a:ln>
                <a:solidFill>
                  <a:srgbClr val="B2B2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572724" y="2021328"/>
                <a:ext cx="194254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专业的投融资团队</a:t>
                </a:r>
                <a:r>
                  <a:rPr lang="zh-CN" altLang="en-US" sz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</a:t>
                </a:r>
                <a:endParaRPr lang="en-US" altLang="zh-CN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</a:t>
                </a: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客户量身定做金融解决方案</a:t>
                </a: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603369" y="3214820"/>
              <a:ext cx="1959801" cy="1008112"/>
              <a:chOff x="559558" y="1993404"/>
              <a:chExt cx="1959801" cy="1008112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559558" y="1993404"/>
                <a:ext cx="1925284" cy="1008112"/>
              </a:xfrm>
              <a:prstGeom prst="roundRect">
                <a:avLst/>
              </a:prstGeom>
              <a:noFill/>
              <a:ln>
                <a:solidFill>
                  <a:srgbClr val="B2B2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76817" y="2065833"/>
                <a:ext cx="194254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专业</a:t>
                </a:r>
                <a:r>
                  <a:rPr lang="en-US" altLang="zh-CN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EPC</a:t>
                </a: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项目设计、施工和管理团队</a:t>
                </a:r>
                <a:r>
                  <a:rPr lang="zh-CN" altLang="en-US" sz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，保障</a:t>
                </a: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工程质量和进度</a:t>
                </a: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2479579" y="3198712"/>
              <a:ext cx="1955708" cy="1024219"/>
              <a:chOff x="559558" y="1993403"/>
              <a:chExt cx="1955708" cy="1024219"/>
            </a:xfrm>
          </p:grpSpPr>
          <p:sp>
            <p:nvSpPr>
              <p:cNvPr id="13" name="圆角矩形 12"/>
              <p:cNvSpPr/>
              <p:nvPr/>
            </p:nvSpPr>
            <p:spPr>
              <a:xfrm>
                <a:off x="559558" y="1993403"/>
                <a:ext cx="1955708" cy="1024219"/>
              </a:xfrm>
              <a:prstGeom prst="roundRect">
                <a:avLst/>
              </a:prstGeom>
              <a:noFill/>
              <a:ln>
                <a:solidFill>
                  <a:srgbClr val="22AC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559558" y="2081940"/>
                <a:ext cx="194254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专业的项目运维团队</a:t>
                </a:r>
                <a:r>
                  <a:rPr lang="zh-CN" altLang="en-US" sz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，提供</a:t>
                </a: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优质的售后服务，免除后顾之忧</a:t>
                </a:r>
                <a:endPara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1" name="矩形 20"/>
          <p:cNvSpPr/>
          <p:nvPr/>
        </p:nvSpPr>
        <p:spPr>
          <a:xfrm>
            <a:off x="2387553" y="2397869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专业团队服务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44613" y="1810584"/>
            <a:ext cx="8084680" cy="623698"/>
          </a:xfrm>
          <a:prstGeom prst="rect">
            <a:avLst/>
          </a:prstGeom>
          <a:noFill/>
          <a:ln w="9525">
            <a:solidFill>
              <a:srgbClr val="22AC3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" name="组合 4"/>
          <p:cNvGrpSpPr/>
          <p:nvPr/>
        </p:nvGrpSpPr>
        <p:grpSpPr>
          <a:xfrm>
            <a:off x="1944613" y="2540760"/>
            <a:ext cx="2856712" cy="3222770"/>
            <a:chOff x="4876006" y="1129308"/>
            <a:chExt cx="3424237" cy="3863017"/>
          </a:xfrm>
        </p:grpSpPr>
        <p:pic>
          <p:nvPicPr>
            <p:cNvPr id="6" name="Picture 3"/>
            <p:cNvPicPr>
              <a:picLocks noChangeArrowheads="1" noChangeAspect="1"/>
            </p:cNvPicPr>
            <p:nvPr/>
          </p:nvPicPr>
          <p:blipFill>
            <a:blip cstate="print"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006" y="1129308"/>
              <a:ext cx="3424237" cy="1914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4"/>
            <p:cNvPicPr>
              <a:picLocks noChangeArrowheads="1" noChangeAspect="1"/>
            </p:cNvPicPr>
            <p:nvPr/>
          </p:nvPicPr>
          <p:blipFill>
            <a:blip cstate="print"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5530" y="3068275"/>
              <a:ext cx="3414713" cy="1924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组合 7"/>
          <p:cNvGrpSpPr/>
          <p:nvPr/>
        </p:nvGrpSpPr>
        <p:grpSpPr>
          <a:xfrm>
            <a:off x="4853173" y="2545380"/>
            <a:ext cx="2541190" cy="3218150"/>
            <a:chOff x="3723377" y="1637984"/>
            <a:chExt cx="2541190" cy="3218150"/>
          </a:xfrm>
        </p:grpSpPr>
        <p:pic>
          <p:nvPicPr>
            <p:cNvPr id="9" name="Picture 5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3377" y="1637984"/>
              <a:ext cx="2541190" cy="1592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descr="E:\照片\广告投放\虹桥机场广告\HT2D-L10.JPG" id="10" name="Picture 6"/>
            <p:cNvPicPr>
              <a:picLocks noChangeArrowheads="1" noChangeAspect="1"/>
            </p:cNvPicPr>
            <p:nvPr/>
          </p:nvPicPr>
          <p:blipFill rotWithShape="1">
            <a:blip cstate="print"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5"/>
            <a:stretch>
              <a:fillRect/>
            </a:stretch>
          </p:blipFill>
          <p:spPr bwMode="auto">
            <a:xfrm>
              <a:off x="3734593" y="3250971"/>
              <a:ext cx="2529973" cy="1605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组合 10"/>
          <p:cNvGrpSpPr/>
          <p:nvPr/>
        </p:nvGrpSpPr>
        <p:grpSpPr>
          <a:xfrm>
            <a:off x="2818971" y="1964696"/>
            <a:ext cx="6482859" cy="369332"/>
            <a:chOff x="1689175" y="903188"/>
            <a:chExt cx="6482859" cy="369332"/>
          </a:xfrm>
        </p:grpSpPr>
        <p:sp>
          <p:nvSpPr>
            <p:cNvPr id="12" name="矩形 11"/>
            <p:cNvSpPr/>
            <p:nvPr/>
          </p:nvSpPr>
          <p:spPr>
            <a:xfrm>
              <a:off x="1689175" y="903188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b="1" dirty="0" lang="zh-CN" smtClean="0">
                  <a:solidFill>
                    <a:srgbClr val="22AC38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电视广告</a:t>
              </a:r>
              <a:endParaRPr altLang="en-US" b="1" dirty="0" lang="zh-CN">
                <a:solidFill>
                  <a:srgbClr val="22AC38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445581" y="903188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b="1" dirty="0" lang="zh-CN" smtClean="0">
                  <a:solidFill>
                    <a:srgbClr val="22AC38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户外广告</a:t>
              </a:r>
              <a:endParaRPr altLang="zh-CN" b="1" dirty="0" lang="en-US" smtClean="0">
                <a:solidFill>
                  <a:srgbClr val="22AC38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064038" y="903188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b="1" dirty="0" lang="zh-CN" smtClean="0">
                  <a:solidFill>
                    <a:srgbClr val="22AC38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展会活动</a:t>
              </a:r>
              <a:endParaRPr altLang="en-US" b="1" dirty="0" lang="zh-CN">
                <a:solidFill>
                  <a:srgbClr val="22AC38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466371" y="2536173"/>
            <a:ext cx="2562922" cy="3227357"/>
            <a:chOff x="6336575" y="1628777"/>
            <a:chExt cx="2562922" cy="3227357"/>
          </a:xfrm>
        </p:grpSpPr>
        <p:pic>
          <p:nvPicPr>
            <p:cNvPr descr="C:\Documents and Settings\tracy1.wang\Application Data\Tencent\Users\2712845212\QQ\WinTemp\RichOle\SCZ7DV6[FYA5YR7~_FVO[A9.png" id="16" name="Picture 2"/>
            <p:cNvPicPr>
              <a:picLocks noChangeArrowheads="1" noChangeAspect="1"/>
            </p:cNvPicPr>
            <p:nvPr/>
          </p:nvPicPr>
          <p:blipFill rotWithShape="1">
            <a:blip cstate="print"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"/>
            <a:stretch>
              <a:fillRect/>
            </a:stretch>
          </p:blipFill>
          <p:spPr bwMode="auto">
            <a:xfrm>
              <a:off x="6336575" y="1628777"/>
              <a:ext cx="2562922" cy="16018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C:\Users\Administrator\Desktop\微信图片\QQ截图201508171354241.jpg" id="17" name="Picture 7"/>
            <p:cNvPicPr>
              <a:picLocks noChangeArrowheads="1"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21"/>
            <a:stretch>
              <a:fillRect/>
            </a:stretch>
          </p:blipFill>
          <p:spPr bwMode="auto">
            <a:xfrm>
              <a:off x="6336575" y="3250971"/>
              <a:ext cx="2562922" cy="1605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extBox 17"/>
          <p:cNvSpPr txBox="1"/>
          <p:nvPr/>
        </p:nvSpPr>
        <p:spPr>
          <a:xfrm>
            <a:off x="4052394" y="5490884"/>
            <a:ext cx="748923" cy="261610"/>
          </a:xfrm>
          <a:prstGeom prst="rect">
            <a:avLst/>
          </a:prstGeom>
          <a:solidFill>
            <a:srgbClr val="22AC38"/>
          </a:solidFill>
        </p:spPr>
        <p:txBody>
          <a:bodyPr rtlCol="0" wrap="none">
            <a:spAutoFit/>
          </a:bodyPr>
          <a:lstStyle/>
          <a:p>
            <a:r>
              <a:rPr altLang="en-US" dirty="0" lang="zh-CN" smtClean="0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各大卫视</a:t>
            </a:r>
            <a:endParaRPr altLang="en-US" dirty="0" lang="zh-CN" sz="110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88143" y="5501920"/>
            <a:ext cx="1313180" cy="261610"/>
          </a:xfrm>
          <a:prstGeom prst="rect">
            <a:avLst/>
          </a:prstGeom>
          <a:solidFill>
            <a:srgbClr val="22AC38"/>
          </a:solidFill>
        </p:spPr>
        <p:txBody>
          <a:bodyPr rtlCol="0" wrap="none">
            <a:spAutoFit/>
          </a:bodyPr>
          <a:lstStyle/>
          <a:p>
            <a:r>
              <a:rPr altLang="en-US" dirty="0" lang="zh-CN" smtClean="0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上海虹桥枢纽灯箱</a:t>
            </a:r>
            <a:endParaRPr altLang="en-US" dirty="0" lang="zh-CN" sz="110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18969" y="3876366"/>
            <a:ext cx="1172116" cy="261610"/>
          </a:xfrm>
          <a:prstGeom prst="rect">
            <a:avLst/>
          </a:prstGeom>
          <a:solidFill>
            <a:srgbClr val="22AC38"/>
          </a:solidFill>
        </p:spPr>
        <p:txBody>
          <a:bodyPr rtlCol="0" wrap="none">
            <a:spAutoFit/>
          </a:bodyPr>
          <a:lstStyle/>
          <a:p>
            <a:r>
              <a:rPr altLang="en-US" dirty="0" lang="zh-CN" smtClean="0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北京机场航站楼</a:t>
            </a:r>
            <a:endParaRPr altLang="en-US" dirty="0" lang="zh-CN" sz="110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47909" y="3881273"/>
            <a:ext cx="550151" cy="261610"/>
          </a:xfrm>
          <a:prstGeom prst="rect">
            <a:avLst/>
          </a:prstGeom>
          <a:solidFill>
            <a:srgbClr val="22AC38"/>
          </a:solidFill>
        </p:spPr>
        <p:txBody>
          <a:bodyPr rtlCol="0" wrap="none">
            <a:spAutoFit/>
          </a:bodyPr>
          <a:lstStyle/>
          <a:p>
            <a:r>
              <a:rPr altLang="zh-CN" dirty="0" lang="en-US" smtClean="0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CCTV</a:t>
            </a:r>
            <a:endParaRPr altLang="en-US" dirty="0" lang="zh-CN" sz="110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97767" y="3876681"/>
            <a:ext cx="835485" cy="261610"/>
          </a:xfrm>
          <a:prstGeom prst="rect">
            <a:avLst/>
          </a:prstGeom>
          <a:solidFill>
            <a:srgbClr val="22AC38"/>
          </a:solidFill>
        </p:spPr>
        <p:txBody>
          <a:bodyPr rtlCol="0" wrap="none">
            <a:spAutoFit/>
          </a:bodyPr>
          <a:lstStyle/>
          <a:p>
            <a:r>
              <a:rPr altLang="zh-CN" dirty="0" lang="en-US" smtClean="0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SNEC</a:t>
            </a:r>
            <a:r>
              <a:rPr altLang="en-US" dirty="0" lang="zh-CN" smtClean="0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展会</a:t>
            </a:r>
            <a:endParaRPr altLang="en-US" dirty="0" lang="zh-CN" sz="110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120762" y="5501920"/>
            <a:ext cx="889987" cy="261610"/>
          </a:xfrm>
          <a:prstGeom prst="rect">
            <a:avLst/>
          </a:prstGeom>
          <a:solidFill>
            <a:srgbClr val="22AC38"/>
          </a:solidFill>
        </p:spPr>
        <p:txBody>
          <a:bodyPr rtlCol="0" wrap="none">
            <a:spAutoFit/>
          </a:bodyPr>
          <a:lstStyle/>
          <a:p>
            <a:r>
              <a:rPr altLang="en-US" dirty="0" lang="zh-CN" smtClean="0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宝马大师赛</a:t>
            </a:r>
            <a:endParaRPr altLang="en-US" dirty="0" lang="zh-CN" sz="110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57193" y="357166"/>
            <a:ext cx="5072063" cy="400110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defPPr>
              <a:defRPr lang="zh-CN"/>
            </a:defPPr>
            <a:lvl1pPr defTabSz="1017270" indent="0">
              <a:spcBef>
                <a:spcPct val="20000"/>
              </a:spcBef>
              <a:buFont charset="0" panose="020B0604020202020204" pitchFamily="34" typeface="Arial"/>
              <a:buNone/>
              <a:defRPr b="1" sz="2000">
                <a:solidFill>
                  <a:schemeClr val="bg1">
                    <a:lumMod val="50000"/>
                  </a:schemeClr>
                </a:solidFill>
                <a:latin charset="0" panose="020B0502020202020204" pitchFamily="34" typeface="Century Gothic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1600"/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/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/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/>
            </a:lvl5pPr>
            <a:lvl6pPr indent="-228600" marL="2514600">
              <a:spcBef>
                <a:spcPct val="20000"/>
              </a:spcBef>
              <a:buFont charset="0" panose="020B0604020202020204" pitchFamily="34" typeface="Arial"/>
              <a:buChar char="•"/>
              <a:defRPr sz="2000"/>
            </a:lvl6pPr>
            <a:lvl7pPr indent="-228600" marL="2971800">
              <a:spcBef>
                <a:spcPct val="20000"/>
              </a:spcBef>
              <a:buFont charset="0" panose="020B0604020202020204" pitchFamily="34" typeface="Arial"/>
              <a:buChar char="•"/>
              <a:defRPr sz="2000"/>
            </a:lvl7pPr>
            <a:lvl8pPr indent="-228600" marL="3429000">
              <a:spcBef>
                <a:spcPct val="20000"/>
              </a:spcBef>
              <a:buFont charset="0" panose="020B0604020202020204" pitchFamily="34" typeface="Arial"/>
              <a:buChar char="•"/>
              <a:defRPr sz="2000"/>
            </a:lvl8pPr>
            <a:lvl9pPr indent="-228600" marL="3886200">
              <a:spcBef>
                <a:spcPct val="20000"/>
              </a:spcBef>
              <a:buFont charset="0" panose="020B0604020202020204" pitchFamily="34" typeface="Arial"/>
              <a:buChar char="•"/>
              <a:defRPr sz="2000"/>
            </a:lvl9pPr>
          </a:lstStyle>
          <a:p>
            <a:r>
              <a:rPr altLang="en-US" dirty="0" lang="zh-CN" smtClean="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品牌推广</a:t>
            </a:r>
            <a:endParaRPr altLang="zh-CN" dirty="0" lang="en-US">
              <a:solidFill>
                <a:schemeClr val="tx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256487" y="836712"/>
            <a:ext cx="878000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/>
        </p:nvSpPr>
        <p:spPr>
          <a:xfrm rot="21441309">
            <a:off x="1344242" y="4633915"/>
            <a:ext cx="2658479" cy="434975"/>
          </a:xfrm>
          <a:prstGeom prst="ellipse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02" tIns="56551" rIns="113102" bIns="56551" anchor="ctr"/>
          <a:lstStyle/>
          <a:p>
            <a:pPr algn="ctr">
              <a:buFont typeface="Arial" charset="0"/>
              <a:buNone/>
              <a:defRPr/>
            </a:pPr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16057" y="1700215"/>
            <a:ext cx="3538638" cy="423466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02" tIns="56551" rIns="113102" bIns="56551" anchor="ctr"/>
          <a:lstStyle/>
          <a:p>
            <a:pPr algn="ctr">
              <a:buFont typeface="Arial" charset="0"/>
              <a:buNone/>
              <a:defRPr/>
            </a:pPr>
            <a:endParaRPr lang="zh-CN" altLang="en-US" sz="1400" dirty="0"/>
          </a:p>
        </p:txBody>
      </p:sp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1352244" y="2119314"/>
            <a:ext cx="1669513" cy="39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3102" tIns="56551" rIns="113102" bIns="5655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  <a:ea typeface="微软雅黑" pitchFamily="34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微软雅黑" pitchFamily="34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微软雅黑" pitchFamily="34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微软雅黑" pitchFamily="34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zh-CN" altLang="en-US">
                <a:latin typeface="微软雅黑" pitchFamily="34" charset="-122"/>
              </a:rPr>
              <a:t>浙江</a:t>
            </a:r>
            <a:r>
              <a:rPr lang="en-US" altLang="zh-CN">
                <a:latin typeface="微软雅黑" pitchFamily="34" charset="-122"/>
              </a:rPr>
              <a:t>·</a:t>
            </a:r>
            <a:r>
              <a:rPr lang="zh-CN" altLang="en-US">
                <a:latin typeface="微软雅黑" pitchFamily="34" charset="-122"/>
              </a:rPr>
              <a:t>海宁袁花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998180" y="2638426"/>
            <a:ext cx="2176392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6" name="TextBox 10"/>
          <p:cNvSpPr txBox="1">
            <a:spLocks noChangeArrowheads="1"/>
          </p:cNvSpPr>
          <p:nvPr/>
        </p:nvSpPr>
        <p:spPr bwMode="auto">
          <a:xfrm>
            <a:off x="708127" y="2490789"/>
            <a:ext cx="3064552" cy="323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3102" tIns="56551" rIns="113102" bIns="5655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  <a:ea typeface="微软雅黑" pitchFamily="34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微软雅黑" pitchFamily="34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微软雅黑" pitchFamily="34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微软雅黑" pitchFamily="34" charset="-122"/>
                <a:sym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1500" dirty="0">
                <a:latin typeface="微软雅黑" pitchFamily="34" charset="-122"/>
              </a:rPr>
              <a:t>    海宁市政府联合晶科家庭光伏打造的海宁首个袁花光伏小镇项目，共</a:t>
            </a:r>
            <a:r>
              <a:rPr lang="en-US" altLang="zh-CN" sz="1500" dirty="0">
                <a:latin typeface="微软雅黑" pitchFamily="34" charset="-122"/>
              </a:rPr>
              <a:t>500</a:t>
            </a:r>
            <a:r>
              <a:rPr lang="zh-CN" altLang="en-US" sz="1500" dirty="0">
                <a:latin typeface="微软雅黑" pitchFamily="34" charset="-122"/>
              </a:rPr>
              <a:t>户。每瓦</a:t>
            </a:r>
            <a:r>
              <a:rPr lang="en-US" altLang="zh-CN" sz="1500" dirty="0">
                <a:latin typeface="微软雅黑" pitchFamily="34" charset="-122"/>
              </a:rPr>
              <a:t>3</a:t>
            </a:r>
            <a:r>
              <a:rPr lang="zh-CN" altLang="en-US" sz="1500" dirty="0">
                <a:latin typeface="微软雅黑" pitchFamily="34" charset="-122"/>
              </a:rPr>
              <a:t>元初装补贴，每户最高</a:t>
            </a:r>
            <a:r>
              <a:rPr lang="en-US" altLang="zh-CN" sz="1500" dirty="0">
                <a:latin typeface="微软雅黑" pitchFamily="34" charset="-122"/>
              </a:rPr>
              <a:t>6000</a:t>
            </a:r>
            <a:r>
              <a:rPr lang="zh-CN" altLang="en-US" sz="1500" dirty="0">
                <a:latin typeface="微软雅黑" pitchFamily="34" charset="-122"/>
              </a:rPr>
              <a:t>元，村级办公屋顶也同样享受。项目以“村民投资</a:t>
            </a:r>
            <a:r>
              <a:rPr lang="en-US" altLang="zh-CN" sz="1500" dirty="0">
                <a:latin typeface="微软雅黑" pitchFamily="34" charset="-122"/>
              </a:rPr>
              <a:t>+</a:t>
            </a:r>
            <a:r>
              <a:rPr lang="zh-CN" altLang="en-US" sz="1500" dirty="0">
                <a:latin typeface="微软雅黑" pitchFamily="34" charset="-122"/>
              </a:rPr>
              <a:t>专项补贴”的形式，为村民屋顶安装家庭光伏发电系统。以优化农村能源结构，推进农村能源清洁化和现代化。</a:t>
            </a:r>
          </a:p>
        </p:txBody>
      </p:sp>
      <p:grpSp>
        <p:nvGrpSpPr>
          <p:cNvPr id="40967" name="组合 17"/>
          <p:cNvGrpSpPr>
            <a:grpSpLocks/>
          </p:cNvGrpSpPr>
          <p:nvPr/>
        </p:nvGrpSpPr>
        <p:grpSpPr bwMode="auto">
          <a:xfrm>
            <a:off x="708127" y="1"/>
            <a:ext cx="4476845" cy="787400"/>
            <a:chOff x="791363" y="0"/>
            <a:chExt cx="1822469" cy="655600"/>
          </a:xfrm>
        </p:grpSpPr>
        <p:sp>
          <p:nvSpPr>
            <p:cNvPr id="40969" name="Rectangle 8"/>
            <p:cNvSpPr>
              <a:spLocks noChangeArrowheads="1"/>
            </p:cNvSpPr>
            <p:nvPr/>
          </p:nvSpPr>
          <p:spPr bwMode="auto">
            <a:xfrm>
              <a:off x="791364" y="525156"/>
              <a:ext cx="1822468" cy="130444"/>
            </a:xfrm>
            <a:custGeom>
              <a:avLst/>
              <a:gdLst>
                <a:gd name="T0" fmla="*/ 0 w 3093568"/>
                <a:gd name="T1" fmla="*/ 0 h 271442"/>
                <a:gd name="T2" fmla="*/ 128923 w 3093568"/>
                <a:gd name="T3" fmla="*/ 0 h 271442"/>
                <a:gd name="T4" fmla="*/ 128923 w 3093568"/>
                <a:gd name="T5" fmla="*/ 1607 h 271442"/>
                <a:gd name="T6" fmla="*/ 0 w 3093568"/>
                <a:gd name="T7" fmla="*/ 1607 h 271442"/>
                <a:gd name="T8" fmla="*/ 0 w 3093568"/>
                <a:gd name="T9" fmla="*/ 0 h 271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93568"/>
                <a:gd name="T16" fmla="*/ 0 h 271442"/>
                <a:gd name="T17" fmla="*/ 3093568 w 3093568"/>
                <a:gd name="T18" fmla="*/ 271442 h 271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93568" h="271442">
                  <a:moveTo>
                    <a:pt x="0" y="0"/>
                  </a:moveTo>
                  <a:lnTo>
                    <a:pt x="3093568" y="0"/>
                  </a:lnTo>
                  <a:lnTo>
                    <a:pt x="3093568" y="271442"/>
                  </a:lnTo>
                  <a:cubicBezTo>
                    <a:pt x="1777407" y="81360"/>
                    <a:pt x="1788744" y="3494"/>
                    <a:pt x="0" y="2714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D05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970" name="矩形 19"/>
            <p:cNvSpPr>
              <a:spLocks noChangeArrowheads="1"/>
            </p:cNvSpPr>
            <p:nvPr/>
          </p:nvSpPr>
          <p:spPr bwMode="auto">
            <a:xfrm>
              <a:off x="791363" y="230216"/>
              <a:ext cx="1821798" cy="307511"/>
            </a:xfrm>
            <a:prstGeom prst="rect">
              <a:avLst/>
            </a:prstGeom>
            <a:solidFill>
              <a:srgbClr val="22A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  <a:sym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  <a:sym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  <a:sym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  <a:sym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itchFamily="34" charset="0"/>
                <a:buNone/>
              </a:pPr>
              <a:r>
                <a:rPr lang="zh-CN" altLang="en-US" b="1" dirty="0" smtClean="0">
                  <a:latin typeface="微软雅黑" pitchFamily="34" charset="-122"/>
                </a:rPr>
                <a:t>我们的成绩</a:t>
              </a:r>
              <a:r>
                <a:rPr lang="en-US" altLang="zh-CN" b="1" dirty="0" smtClean="0">
                  <a:latin typeface="微软雅黑" pitchFamily="34" charset="-122"/>
                </a:rPr>
                <a:t>--</a:t>
              </a:r>
              <a:r>
                <a:rPr lang="zh-CN" altLang="en-US" b="1" dirty="0" smtClean="0">
                  <a:latin typeface="微软雅黑" pitchFamily="34" charset="-122"/>
                </a:rPr>
                <a:t>集中</a:t>
              </a:r>
              <a:r>
                <a:rPr lang="zh-CN" altLang="en-US" b="1" dirty="0">
                  <a:latin typeface="微软雅黑" pitchFamily="34" charset="-122"/>
                </a:rPr>
                <a:t>连片光伏小</a:t>
              </a:r>
              <a:r>
                <a:rPr lang="zh-CN" altLang="en-US" b="1" dirty="0" smtClean="0">
                  <a:latin typeface="微软雅黑" pitchFamily="34" charset="-122"/>
                </a:rPr>
                <a:t>镇</a:t>
              </a:r>
              <a:endParaRPr lang="zh-CN" altLang="en-US" b="1" dirty="0">
                <a:latin typeface="微软雅黑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791363" y="0"/>
              <a:ext cx="1821798" cy="214127"/>
            </a:xfrm>
            <a:prstGeom prst="rect">
              <a:avLst/>
            </a:prstGeom>
            <a:solidFill>
              <a:srgbClr val="22AC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charset="0"/>
                <a:buNone/>
                <a:defRPr/>
              </a:pPr>
              <a:endParaRPr lang="zh-CN" altLang="en-US"/>
            </a:p>
          </p:txBody>
        </p:sp>
      </p:grpSp>
      <p:pic>
        <p:nvPicPr>
          <p:cNvPr id="40968" name="图片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25" y="1484314"/>
            <a:ext cx="637314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19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/>
          <p:cNvGraphicFramePr/>
          <p:nvPr/>
        </p:nvGraphicFramePr>
        <p:xfrm>
          <a:off x="1872604" y="980728"/>
          <a:ext cx="779752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/>
          <p:cNvSpPr/>
          <p:nvPr/>
        </p:nvSpPr>
        <p:spPr>
          <a:xfrm>
            <a:off x="6985172" y="2492896"/>
            <a:ext cx="3312368" cy="3096344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21477" y="3068960"/>
            <a:ext cx="5760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分布式光伏</a:t>
            </a:r>
            <a:endParaRPr lang="zh-CN" alt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72755" y="5946195"/>
            <a:ext cx="270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注：目前的分布式发电一般是指并网型系统，不包括离网系统。</a:t>
            </a: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85518" y="363761"/>
            <a:ext cx="6405562" cy="688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17270">
              <a:buNone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分布式发电系统的分类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56487" y="836712"/>
            <a:ext cx="878000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57193" y="357166"/>
            <a:ext cx="5072063" cy="400110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defPPr>
              <a:defRPr lang="zh-CN"/>
            </a:defPPr>
            <a:lvl1pPr defTabSz="1017270" indent="0">
              <a:spcBef>
                <a:spcPct val="20000"/>
              </a:spcBef>
              <a:buFont charset="0" panose="020B0604020202020204" pitchFamily="34" typeface="Arial"/>
              <a:buNone/>
              <a:defRPr b="1" sz="2000">
                <a:solidFill>
                  <a:schemeClr val="bg1">
                    <a:lumMod val="50000"/>
                  </a:schemeClr>
                </a:solidFill>
                <a:latin charset="0" panose="020B0502020202020204" pitchFamily="34" typeface="Century Gothic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1600"/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/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/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/>
            </a:lvl5pPr>
            <a:lvl6pPr indent="-228600" marL="2514600">
              <a:spcBef>
                <a:spcPct val="20000"/>
              </a:spcBef>
              <a:buFont charset="0" panose="020B0604020202020204" pitchFamily="34" typeface="Arial"/>
              <a:buChar char="•"/>
              <a:defRPr sz="2000"/>
            </a:lvl6pPr>
            <a:lvl7pPr indent="-228600" marL="2971800">
              <a:spcBef>
                <a:spcPct val="20000"/>
              </a:spcBef>
              <a:buFont charset="0" panose="020B0604020202020204" pitchFamily="34" typeface="Arial"/>
              <a:buChar char="•"/>
              <a:defRPr sz="2000"/>
            </a:lvl7pPr>
            <a:lvl8pPr indent="-228600" marL="3429000">
              <a:spcBef>
                <a:spcPct val="20000"/>
              </a:spcBef>
              <a:buFont charset="0" panose="020B0604020202020204" pitchFamily="34" typeface="Arial"/>
              <a:buChar char="•"/>
              <a:defRPr sz="2000"/>
            </a:lvl8pPr>
            <a:lvl9pPr indent="-228600" marL="3886200">
              <a:spcBef>
                <a:spcPct val="20000"/>
              </a:spcBef>
              <a:buFont charset="0" panose="020B0604020202020204" pitchFamily="34" typeface="Arial"/>
              <a:buChar char="•"/>
              <a:defRPr sz="2000"/>
            </a:lvl9pPr>
          </a:lstStyle>
          <a:p>
            <a:r>
              <a:rPr altLang="en-US" dirty="0" lang="zh-CN" smtClean="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我们的成绩</a:t>
            </a:r>
            <a:r>
              <a:rPr altLang="zh-CN" dirty="0" lang="en-US" smtClean="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--</a:t>
            </a:r>
            <a:r>
              <a:rPr altLang="en-US" dirty="0" lang="zh-CN" smtClean="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光伏助农</a:t>
            </a:r>
            <a:endParaRPr altLang="zh-CN" dirty="0" lang="en-US">
              <a:solidFill>
                <a:schemeClr val="tx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56487" y="836712"/>
            <a:ext cx="878000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1152525" y="2182828"/>
            <a:ext cx="2925664" cy="2808312"/>
            <a:chOff x="251520" y="1417340"/>
            <a:chExt cx="2925664" cy="2808312"/>
          </a:xfrm>
        </p:grpSpPr>
        <p:sp>
          <p:nvSpPr>
            <p:cNvPr id="21" name="椭圆 20"/>
            <p:cNvSpPr/>
            <p:nvPr/>
          </p:nvSpPr>
          <p:spPr>
            <a:xfrm rot="21441309">
              <a:off x="1066966" y="3861685"/>
              <a:ext cx="2110218" cy="36297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22" name="椭圆 21"/>
            <p:cNvSpPr/>
            <p:nvPr/>
          </p:nvSpPr>
          <p:spPr>
            <a:xfrm>
              <a:off x="251520" y="1417340"/>
              <a:ext cx="2808312" cy="280831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dirty="0" lang="zh-CN" sz="11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72824" y="1766263"/>
              <a:ext cx="1164101" cy="369332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dirty="0" lang="zh-CN">
                  <a:latin charset="-122" panose="020B0503020204020204" pitchFamily="34" typeface="微软雅黑"/>
                  <a:ea charset="-122" panose="020B0503020204020204" pitchFamily="34" typeface="微软雅黑"/>
                </a:rPr>
                <a:t>浙江</a:t>
              </a:r>
              <a:r>
                <a:rPr altLang="zh-CN" dirty="0" lang="en-US" smtClean="0">
                  <a:latin charset="-122" panose="020B0503020204020204" pitchFamily="34" typeface="微软雅黑"/>
                  <a:ea charset="-122" panose="020B0503020204020204" pitchFamily="34" typeface="微软雅黑"/>
                </a:rPr>
                <a:t>·</a:t>
              </a:r>
              <a:r>
                <a:rPr altLang="en-US" dirty="0" lang="zh-CN" smtClean="0">
                  <a:latin charset="-122" panose="020B0503020204020204" pitchFamily="34" typeface="微软雅黑"/>
                  <a:ea charset="-122" panose="020B0503020204020204" pitchFamily="34" typeface="微软雅黑"/>
                </a:rPr>
                <a:t>缙云</a:t>
              </a:r>
              <a:endParaRPr altLang="en-US" dirty="0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791580" y="2198311"/>
              <a:ext cx="1728192" cy="0"/>
            </a:xfrm>
            <a:prstGeom prst="line">
              <a:avLst/>
            </a:prstGeom>
            <a:ln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92202" y="2191809"/>
              <a:ext cx="2502286" cy="1600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dirty="0" lang="zh-CN" smtClean="0" sz="1100">
                  <a:solidFill>
                    <a:srgbClr val="4D4D4D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缙</a:t>
              </a:r>
              <a:r>
                <a:rPr altLang="en-US" dirty="0" lang="zh-CN" sz="1100">
                  <a:solidFill>
                    <a:srgbClr val="4D4D4D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云</a:t>
              </a:r>
              <a:r>
                <a:rPr altLang="en-US" dirty="0" lang="zh-CN" smtClean="0" sz="1100">
                  <a:solidFill>
                    <a:srgbClr val="4D4D4D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县政府联合晶科光伏打造的当地首个清洁</a:t>
              </a:r>
              <a:r>
                <a:rPr altLang="en-US" dirty="0" lang="zh-CN" sz="1100">
                  <a:solidFill>
                    <a:srgbClr val="4D4D4D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能源示范</a:t>
              </a:r>
              <a:r>
                <a:rPr altLang="en-US" dirty="0" lang="zh-CN" smtClean="0" sz="1100">
                  <a:solidFill>
                    <a:srgbClr val="4D4D4D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县示范</a:t>
              </a:r>
              <a:r>
                <a:rPr altLang="en-US" dirty="0" lang="zh-CN" sz="1100">
                  <a:solidFill>
                    <a:srgbClr val="4D4D4D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工程</a:t>
              </a:r>
              <a:r>
                <a:rPr altLang="en-US" dirty="0" lang="zh-CN" smtClean="0" sz="1100">
                  <a:solidFill>
                    <a:srgbClr val="4D4D4D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，一期共</a:t>
              </a:r>
              <a:r>
                <a:rPr altLang="zh-CN" dirty="0" lang="en-US" smtClean="0" sz="1100">
                  <a:solidFill>
                    <a:srgbClr val="4D4D4D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500</a:t>
              </a:r>
              <a:r>
                <a:rPr altLang="en-US" dirty="0" lang="zh-CN" smtClean="0" sz="1100">
                  <a:solidFill>
                    <a:srgbClr val="4D4D4D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户。项目以</a:t>
              </a:r>
              <a:r>
                <a:rPr altLang="en-US" dirty="0" lang="zh-CN" sz="1100">
                  <a:solidFill>
                    <a:srgbClr val="4D4D4D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“村民投资</a:t>
              </a:r>
              <a:r>
                <a:rPr altLang="zh-CN" dirty="0" lang="en-US" sz="1100">
                  <a:solidFill>
                    <a:srgbClr val="4D4D4D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+</a:t>
              </a:r>
              <a:r>
                <a:rPr altLang="en-US" dirty="0" lang="zh-CN" sz="1100">
                  <a:solidFill>
                    <a:srgbClr val="4D4D4D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专项补贴”的形式，为村民屋顶安装家庭光伏发电系统。以优化农村能源结构，推进农村能源清洁化和</a:t>
              </a:r>
              <a:r>
                <a:rPr altLang="en-US" dirty="0" lang="zh-CN" smtClean="0" sz="1100">
                  <a:solidFill>
                    <a:srgbClr val="4D4D4D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现代化。</a:t>
              </a:r>
              <a:endParaRPr altLang="en-US" dirty="0" lang="zh-CN" sz="1100">
                <a:solidFill>
                  <a:srgbClr val="4D4D4D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pic>
        <p:nvPicPr>
          <p:cNvPr id="26" name="Picture 2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28"/>
          <a:stretch>
            <a:fillRect/>
          </a:stretch>
        </p:blipFill>
        <p:spPr bwMode="auto">
          <a:xfrm>
            <a:off x="4176861" y="1647839"/>
            <a:ext cx="5614789" cy="4085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/>
        </p:nvSpPr>
        <p:spPr>
          <a:xfrm rot="21441309">
            <a:off x="1344242" y="4633915"/>
            <a:ext cx="2658479" cy="434975"/>
          </a:xfrm>
          <a:prstGeom prst="ellipse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02" tIns="56551" rIns="113102" bIns="56551" anchor="ctr"/>
          <a:lstStyle/>
          <a:p>
            <a:pPr algn="ctr">
              <a:buFont typeface="Arial" charset="0"/>
              <a:buNone/>
              <a:defRPr/>
            </a:pPr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16057" y="1700213"/>
            <a:ext cx="3538638" cy="4537075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02" tIns="56551" rIns="113102" bIns="56551" anchor="ctr"/>
          <a:lstStyle/>
          <a:p>
            <a:pPr algn="ctr">
              <a:buFont typeface="Arial" charset="0"/>
              <a:buNone/>
              <a:defRPr/>
            </a:pPr>
            <a:endParaRPr lang="zh-CN" altLang="en-US"/>
          </a:p>
        </p:txBody>
      </p:sp>
      <p:sp>
        <p:nvSpPr>
          <p:cNvPr id="44036" name="TextBox 3"/>
          <p:cNvSpPr txBox="1">
            <a:spLocks noChangeArrowheads="1"/>
          </p:cNvSpPr>
          <p:nvPr/>
        </p:nvSpPr>
        <p:spPr bwMode="auto">
          <a:xfrm>
            <a:off x="1352244" y="2119314"/>
            <a:ext cx="1207848" cy="39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3102" tIns="56551" rIns="113102" bIns="5655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  <a:ea typeface="微软雅黑" pitchFamily="34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微软雅黑" pitchFamily="34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微软雅黑" pitchFamily="34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微软雅黑" pitchFamily="34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zh-CN" altLang="en-US">
                <a:latin typeface="微软雅黑" pitchFamily="34" charset="-122"/>
              </a:rPr>
              <a:t>安徽</a:t>
            </a:r>
            <a:r>
              <a:rPr lang="en-US" altLang="zh-CN">
                <a:latin typeface="微软雅黑" pitchFamily="34" charset="-122"/>
              </a:rPr>
              <a:t>·</a:t>
            </a:r>
            <a:r>
              <a:rPr lang="zh-CN" altLang="en-US">
                <a:latin typeface="微软雅黑" pitchFamily="34" charset="-122"/>
              </a:rPr>
              <a:t>泗县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998180" y="2638426"/>
            <a:ext cx="2176392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38" name="TextBox 10"/>
          <p:cNvSpPr txBox="1">
            <a:spLocks noChangeArrowheads="1"/>
          </p:cNvSpPr>
          <p:nvPr/>
        </p:nvSpPr>
        <p:spPr bwMode="auto">
          <a:xfrm>
            <a:off x="680125" y="2924176"/>
            <a:ext cx="2902523" cy="302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3102" tIns="56551" rIns="113102" bIns="5655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  <a:ea typeface="微软雅黑" pitchFamily="34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微软雅黑" pitchFamily="34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微软雅黑" pitchFamily="34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微软雅黑" pitchFamily="34" charset="-122"/>
                <a:sym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1400" dirty="0">
                <a:latin typeface="微软雅黑" pitchFamily="34" charset="-122"/>
              </a:rPr>
              <a:t>   </a:t>
            </a:r>
            <a:r>
              <a:rPr lang="en-US" altLang="zh-CN" sz="1400" dirty="0">
                <a:latin typeface="微软雅黑" pitchFamily="34" charset="-122"/>
              </a:rPr>
              <a:t>2015</a:t>
            </a:r>
            <a:r>
              <a:rPr lang="zh-CN" altLang="en-US" sz="1400" dirty="0">
                <a:latin typeface="微软雅黑" pitchFamily="34" charset="-122"/>
              </a:rPr>
              <a:t>年晶科家庭光伏投标建设的安徽泗县政府扶贫项目已基本完工。是当地首个政府光伏扶贫大规模工程。项目一期</a:t>
            </a:r>
            <a:r>
              <a:rPr lang="en-US" altLang="zh-CN" sz="1400" dirty="0">
                <a:latin typeface="微软雅黑" pitchFamily="34" charset="-122"/>
              </a:rPr>
              <a:t>4.293</a:t>
            </a:r>
            <a:r>
              <a:rPr lang="zh-CN" altLang="en-US" sz="1400" dirty="0">
                <a:latin typeface="微软雅黑" pitchFamily="34" charset="-122"/>
              </a:rPr>
              <a:t>兆瓦，二期约</a:t>
            </a:r>
            <a:r>
              <a:rPr lang="en-US" altLang="zh-CN" sz="1400" dirty="0">
                <a:latin typeface="微软雅黑" pitchFamily="34" charset="-122"/>
              </a:rPr>
              <a:t>5</a:t>
            </a:r>
            <a:r>
              <a:rPr lang="zh-CN" altLang="en-US" sz="1400" dirty="0">
                <a:latin typeface="微软雅黑" pitchFamily="34" charset="-122"/>
              </a:rPr>
              <a:t>兆瓦。项目以“政府全额出资扶贫”的形式，为村集体地面安装光伏发电系统。以优化农村能源结构，推进农村能源清洁化和光伏助农</a:t>
            </a:r>
            <a:r>
              <a:rPr lang="zh-CN" altLang="en-US" sz="1400" dirty="0">
                <a:solidFill>
                  <a:srgbClr val="4D4D4D"/>
                </a:solidFill>
                <a:latin typeface="微软雅黑" pitchFamily="34" charset="-122"/>
              </a:rPr>
              <a:t>。</a:t>
            </a:r>
          </a:p>
        </p:txBody>
      </p:sp>
      <p:grpSp>
        <p:nvGrpSpPr>
          <p:cNvPr id="44039" name="组合 17"/>
          <p:cNvGrpSpPr>
            <a:grpSpLocks/>
          </p:cNvGrpSpPr>
          <p:nvPr/>
        </p:nvGrpSpPr>
        <p:grpSpPr bwMode="auto">
          <a:xfrm>
            <a:off x="1007357" y="1"/>
            <a:ext cx="3673560" cy="787400"/>
            <a:chOff x="791364" y="0"/>
            <a:chExt cx="1822468" cy="655600"/>
          </a:xfrm>
        </p:grpSpPr>
        <p:sp>
          <p:nvSpPr>
            <p:cNvPr id="44041" name="Rectangle 8"/>
            <p:cNvSpPr>
              <a:spLocks noChangeArrowheads="1"/>
            </p:cNvSpPr>
            <p:nvPr/>
          </p:nvSpPr>
          <p:spPr bwMode="auto">
            <a:xfrm>
              <a:off x="791364" y="525156"/>
              <a:ext cx="1822468" cy="130444"/>
            </a:xfrm>
            <a:custGeom>
              <a:avLst/>
              <a:gdLst>
                <a:gd name="T0" fmla="*/ 0 w 3093568"/>
                <a:gd name="T1" fmla="*/ 0 h 271442"/>
                <a:gd name="T2" fmla="*/ 371475 w 3093568"/>
                <a:gd name="T3" fmla="*/ 0 h 271442"/>
                <a:gd name="T4" fmla="*/ 371475 w 3093568"/>
                <a:gd name="T5" fmla="*/ 6957 h 271442"/>
                <a:gd name="T6" fmla="*/ 0 w 3093568"/>
                <a:gd name="T7" fmla="*/ 6957 h 271442"/>
                <a:gd name="T8" fmla="*/ 0 w 3093568"/>
                <a:gd name="T9" fmla="*/ 0 h 271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93568"/>
                <a:gd name="T16" fmla="*/ 0 h 271442"/>
                <a:gd name="T17" fmla="*/ 3093568 w 3093568"/>
                <a:gd name="T18" fmla="*/ 271442 h 271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93568" h="271442">
                  <a:moveTo>
                    <a:pt x="0" y="0"/>
                  </a:moveTo>
                  <a:lnTo>
                    <a:pt x="3093568" y="0"/>
                  </a:lnTo>
                  <a:lnTo>
                    <a:pt x="3093568" y="271442"/>
                  </a:lnTo>
                  <a:cubicBezTo>
                    <a:pt x="1777407" y="81360"/>
                    <a:pt x="1788744" y="3494"/>
                    <a:pt x="0" y="2714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D05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042" name="矩形 19"/>
            <p:cNvSpPr>
              <a:spLocks noChangeArrowheads="1"/>
            </p:cNvSpPr>
            <p:nvPr/>
          </p:nvSpPr>
          <p:spPr bwMode="auto">
            <a:xfrm>
              <a:off x="791364" y="217398"/>
              <a:ext cx="1822468" cy="333137"/>
            </a:xfrm>
            <a:prstGeom prst="rect">
              <a:avLst/>
            </a:prstGeom>
            <a:solidFill>
              <a:srgbClr val="22A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  <a:sym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  <a:sym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  <a:sym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  <a:sym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  <a:sym typeface="Calibri" pitchFamily="34" charset="0"/>
                </a:defRPr>
              </a:lvl9pPr>
            </a:lstStyle>
            <a:p>
              <a:r>
                <a:rPr lang="zh-CN" altLang="en-US" sz="2000" b="1" dirty="0">
                  <a:latin typeface="微软雅黑" panose="020B0503020204020204" pitchFamily="34" charset="-122"/>
                </a:rPr>
                <a:t>我们的成绩</a:t>
              </a:r>
              <a:r>
                <a:rPr lang="en-US" altLang="zh-CN" sz="2000" b="1" dirty="0" smtClean="0">
                  <a:latin typeface="微软雅黑" panose="020B0503020204020204" pitchFamily="34" charset="-122"/>
                </a:rPr>
                <a:t>-</a:t>
              </a:r>
              <a:r>
                <a:rPr lang="zh-CN" altLang="en-US" sz="2000" b="1" dirty="0" smtClean="0">
                  <a:latin typeface="微软雅黑" panose="020B0503020204020204" pitchFamily="34" charset="-122"/>
                </a:rPr>
                <a:t>光伏扶贫</a:t>
              </a:r>
              <a:r>
                <a:rPr lang="en-US" altLang="zh-CN" sz="2000" b="1" dirty="0" smtClean="0">
                  <a:latin typeface="微软雅黑" panose="020B0503020204020204" pitchFamily="34" charset="-122"/>
                </a:rPr>
                <a:t>—</a:t>
              </a:r>
              <a:r>
                <a:rPr lang="zh-CN" altLang="en-US" sz="2000" b="1" dirty="0" smtClean="0">
                  <a:latin typeface="微软雅黑" panose="020B0503020204020204" pitchFamily="34" charset="-122"/>
                </a:rPr>
                <a:t>新增</a:t>
              </a:r>
              <a:endParaRPr lang="en-US" altLang="zh-CN" sz="20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791364" y="0"/>
              <a:ext cx="1822468" cy="214127"/>
            </a:xfrm>
            <a:prstGeom prst="rect">
              <a:avLst/>
            </a:prstGeom>
            <a:solidFill>
              <a:srgbClr val="22AC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charset="0"/>
                <a:buNone/>
                <a:defRPr/>
              </a:pPr>
              <a:endParaRPr lang="zh-CN" altLang="en-US"/>
            </a:p>
          </p:txBody>
        </p:sp>
      </p:grpSp>
      <p:pic>
        <p:nvPicPr>
          <p:cNvPr id="44040" name="Picture 2" descr="C:\Users\jiayang.gao\Documents\Tencent Files\2487571913\Image\C2C\5CD5AD71B90D8DA6B2F2648F2E5AF7D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25" y="1125538"/>
            <a:ext cx="718929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6413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 rot="21441309">
            <a:off x="2329847" y="4699180"/>
            <a:ext cx="2110218" cy="362971"/>
          </a:xfrm>
          <a:prstGeom prst="ellipse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37" y="1715321"/>
            <a:ext cx="5614788" cy="4089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椭圆 5"/>
          <p:cNvSpPr/>
          <p:nvPr/>
        </p:nvSpPr>
        <p:spPr>
          <a:xfrm>
            <a:off x="1514401" y="2254835"/>
            <a:ext cx="2808312" cy="2808312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335705" y="2603758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弘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墅园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054461" y="3035806"/>
            <a:ext cx="1728192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97905" y="3274301"/>
            <a:ext cx="2736304" cy="1097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 smtClean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晶科光伏联手新弘</a:t>
            </a:r>
            <a:r>
              <a:rPr lang="en-US" altLang="zh-CN" sz="1100" dirty="0" smtClean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100" dirty="0" smtClean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墅园打造上海首个光伏别墅社区，</a:t>
            </a:r>
            <a:r>
              <a:rPr lang="en-US" altLang="zh-CN" sz="1100" dirty="0" smtClean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268</a:t>
            </a:r>
            <a:r>
              <a:rPr lang="zh-CN" altLang="en-US" sz="1100" dirty="0" smtClean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栋别墅屋顶将分别安装一套晶科家庭光伏发电系统，重新定义人们对高端别墅社区的理解。</a:t>
            </a:r>
            <a:endParaRPr lang="zh-CN" altLang="en-US" sz="110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57193" y="357166"/>
            <a:ext cx="5072063" cy="400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indent="0" defTabSz="1017270">
              <a:spcBef>
                <a:spcPct val="20000"/>
              </a:spcBef>
              <a:buFont typeface="Arial" panose="020B0604020202020204" pitchFamily="34" charset="0"/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我们的成绩</a:t>
            </a:r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光伏集中连片别墅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56487" y="836712"/>
            <a:ext cx="878000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57193" y="357166"/>
            <a:ext cx="5072063" cy="400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indent="0" defTabSz="1017270">
              <a:spcBef>
                <a:spcPct val="20000"/>
              </a:spcBef>
              <a:buFont typeface="Arial" panose="020B0604020202020204" pitchFamily="34" charset="0"/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我们的成绩</a:t>
            </a:r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美好乡村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56487" y="836712"/>
            <a:ext cx="878000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 rot="21441309">
            <a:off x="2177171" y="4518413"/>
            <a:ext cx="2110218" cy="362971"/>
          </a:xfrm>
          <a:prstGeom prst="ellipse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361725" y="2074068"/>
            <a:ext cx="2808312" cy="2808312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2183029" y="2422991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山东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日照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1901785" y="2855039"/>
            <a:ext cx="1728192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02407" y="3046293"/>
            <a:ext cx="2502286" cy="1332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弓山村光伏项目总投资</a:t>
            </a:r>
            <a:r>
              <a:rPr lang="en-US" altLang="zh-CN" sz="110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483.68</a:t>
            </a:r>
            <a:r>
              <a:rPr lang="zh-CN" altLang="en-US" sz="110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万元，利用此次新村建设中统一规划的</a:t>
            </a:r>
            <a:r>
              <a:rPr lang="en-US" altLang="zh-CN" sz="110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231</a:t>
            </a:r>
            <a:r>
              <a:rPr lang="zh-CN" altLang="en-US" sz="110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户居民屋顶，安装多晶硅太阳能发电组件</a:t>
            </a:r>
            <a:r>
              <a:rPr lang="en-US" altLang="zh-CN" sz="110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2210</a:t>
            </a:r>
            <a:r>
              <a:rPr lang="zh-CN" altLang="en-US" sz="110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块，总装机容量</a:t>
            </a:r>
            <a:r>
              <a:rPr lang="en-US" altLang="zh-CN" sz="110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685.1</a:t>
            </a:r>
            <a:r>
              <a:rPr lang="zh-CN" altLang="en-US" sz="110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千瓦，项目首年减排发电量</a:t>
            </a:r>
            <a:r>
              <a:rPr lang="en-US" altLang="zh-CN" sz="110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93</a:t>
            </a:r>
            <a:r>
              <a:rPr lang="zh-CN" altLang="en-US" sz="110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万度。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076" y="1468881"/>
            <a:ext cx="5335417" cy="248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980" y="4078996"/>
            <a:ext cx="2412393" cy="179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413" y="4094046"/>
            <a:ext cx="2161996" cy="178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852496" y="477005"/>
            <a:ext cx="3959799" cy="438529"/>
            <a:chOff x="728183" y="290159"/>
            <a:chExt cx="1885649" cy="365441"/>
          </a:xfrm>
        </p:grpSpPr>
        <p:sp>
          <p:nvSpPr>
            <p:cNvPr id="19" name="Rectangle 8"/>
            <p:cNvSpPr>
              <a:spLocks noChangeArrowheads="1"/>
            </p:cNvSpPr>
            <p:nvPr/>
          </p:nvSpPr>
          <p:spPr bwMode="auto">
            <a:xfrm>
              <a:off x="791364" y="525156"/>
              <a:ext cx="1822468" cy="130444"/>
            </a:xfrm>
            <a:custGeom>
              <a:avLst/>
              <a:gdLst>
                <a:gd fmla="*/ 0 w 3093568" name="T0"/>
                <a:gd fmla="*/ 0 h 271442" name="T1"/>
                <a:gd fmla="*/ 5235140 w 3093568" name="T2"/>
                <a:gd fmla="*/ 0 h 271442" name="T3"/>
                <a:gd fmla="*/ 5235140 w 3093568" name="T4"/>
                <a:gd fmla="*/ 271442 h 271442" name="T5"/>
                <a:gd fmla="*/ 0 w 3093568" name="T6"/>
                <a:gd fmla="*/ 271442 h 271442" name="T7"/>
                <a:gd fmla="*/ 0 w 3093568" name="T8"/>
                <a:gd fmla="*/ 0 h 27144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3093568" name="T15"/>
                <a:gd fmla="*/ 0 h 271442" name="T16"/>
                <a:gd fmla="*/ 3093568 w 3093568" name="T17"/>
                <a:gd fmla="*/ 271442 h 271442" name="T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271442" w="3093568">
                  <a:moveTo>
                    <a:pt x="0" y="0"/>
                  </a:moveTo>
                  <a:lnTo>
                    <a:pt x="3093568" y="0"/>
                  </a:lnTo>
                  <a:lnTo>
                    <a:pt x="3093568" y="271442"/>
                  </a:lnTo>
                  <a:cubicBezTo>
                    <a:pt x="1777407" y="81360"/>
                    <a:pt x="1788744" y="3494"/>
                    <a:pt x="0" y="2714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D050">
                <a:alpha val="79999"/>
              </a:srgbClr>
            </a:solidFill>
            <a:ln>
              <a:noFill/>
            </a:ln>
            <a:extLst/>
          </p:spPr>
          <p:txBody>
            <a:bodyPr anchor="ctr" wrap="non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728183" y="290159"/>
              <a:ext cx="1723377" cy="333425"/>
            </a:xfrm>
            <a:prstGeom prst="rect">
              <a:avLst/>
            </a:prstGeom>
            <a:solidFill>
              <a:srgbClr val="22A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wrap="square">
              <a:spAutoFit/>
            </a:bodyPr>
            <a:lstStyle/>
            <a:p>
              <a:r>
                <a:rPr altLang="en-US" b="1" dirty="0" lang="zh-CN" sz="2000"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我们的成绩</a:t>
              </a:r>
              <a:r>
                <a:rPr altLang="zh-CN" b="1" dirty="0" lang="en-US" sz="2000">
                  <a:latin charset="-122" panose="020B0503020204020204" pitchFamily="34" typeface="微软雅黑"/>
                  <a:ea charset="-122" panose="020B0503020204020204" pitchFamily="34" typeface="微软雅黑"/>
                </a:rPr>
                <a:t>-</a:t>
              </a:r>
              <a:r>
                <a:rPr altLang="en-US" b="1" dirty="0" lang="zh-CN" sz="2000">
                  <a:latin charset="-122" panose="020B0503020204020204" pitchFamily="34" typeface="微软雅黑"/>
                  <a:ea charset="-122" panose="020B0503020204020204" pitchFamily="34" typeface="微软雅黑"/>
                </a:rPr>
                <a:t>户用</a:t>
              </a:r>
              <a:r>
                <a:rPr altLang="en-US" b="1" dirty="0" lang="zh-CN" smtClean="0" sz="2000">
                  <a:latin charset="-122" panose="020B0503020204020204" pitchFamily="34" typeface="微软雅黑"/>
                  <a:ea charset="-122" panose="020B0503020204020204" pitchFamily="34" typeface="微软雅黑"/>
                </a:rPr>
                <a:t>项</a:t>
              </a:r>
              <a:r>
                <a:rPr altLang="en-US" dirty="0" lang="zh-CN" smtClean="0" sz="2000">
                  <a:latin charset="-122" panose="020B0503020204020204" pitchFamily="34" typeface="微软雅黑"/>
                  <a:ea charset="-122" panose="020B0503020204020204" pitchFamily="34" typeface="微软雅黑"/>
                </a:rPr>
                <a:t>目</a:t>
              </a:r>
              <a:endParaRPr altLang="zh-CN" dirty="0" lang="en-US" sz="20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76036" y="1094603"/>
            <a:ext cx="10382609" cy="5074532"/>
            <a:chOff x="457146" y="912169"/>
            <a:chExt cx="8239712" cy="4228776"/>
          </a:xfrm>
        </p:grpSpPr>
        <p:pic>
          <p:nvPicPr>
            <p:cNvPr descr="E:\项目\案例小图-images\26-33-1111111-02_37.jpg" id="15362" name="Picture 2"/>
            <p:cNvPicPr>
              <a:picLocks noChangeArrowheads="1" noChangeAspect="1"/>
            </p:cNvPicPr>
            <p:nvPr/>
          </p:nvPicPr>
          <p:blipFill rotWithShape="1">
            <a:blip cstate="print"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36"/>
            <a:stretch/>
          </p:blipFill>
          <p:spPr bwMode="auto">
            <a:xfrm>
              <a:off x="457146" y="912170"/>
              <a:ext cx="2710710" cy="1882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E:\项目\案例小图-images\26-33-1111111-02_09.jpg" id="15363" name="Picture 3"/>
            <p:cNvPicPr>
              <a:picLocks noChangeArrowheads="1" noChangeAspect="1"/>
            </p:cNvPicPr>
            <p:nvPr/>
          </p:nvPicPr>
          <p:blipFill rotWithShape="1">
            <a:blip cstate="print"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"/>
            <a:stretch/>
          </p:blipFill>
          <p:spPr bwMode="auto">
            <a:xfrm>
              <a:off x="5986148" y="3043726"/>
              <a:ext cx="2710710" cy="1897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E:\项目\案例小图-images\26-33-1111111-02_11.jpg" id="15364" name="Picture 4"/>
            <p:cNvPicPr>
              <a:picLocks noChangeArrowheads="1" noChangeAspect="1"/>
            </p:cNvPicPr>
            <p:nvPr/>
          </p:nvPicPr>
          <p:blipFill rotWithShape="1">
            <a:blip cstate="print"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36"/>
            <a:stretch/>
          </p:blipFill>
          <p:spPr bwMode="auto">
            <a:xfrm>
              <a:off x="5986148" y="912169"/>
              <a:ext cx="2710710" cy="1882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E:\项目\案例小图-images\26-33-1111111-02_26.jpg" id="15366" name="Picture 6"/>
            <p:cNvPicPr>
              <a:picLocks noChangeArrowheads="1" noChangeAspect="1"/>
            </p:cNvPicPr>
            <p:nvPr/>
          </p:nvPicPr>
          <p:blipFill rotWithShape="1">
            <a:blip cstate="print"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36"/>
            <a:stretch/>
          </p:blipFill>
          <p:spPr bwMode="auto">
            <a:xfrm>
              <a:off x="3220485" y="912169"/>
              <a:ext cx="2710710" cy="1882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E:\项目\案例小图-images\26-33-1111111-02_33.jpg" id="15367" name="Picture 7"/>
            <p:cNvPicPr>
              <a:picLocks noChangeArrowheads="1" noChangeAspect="1"/>
            </p:cNvPicPr>
            <p:nvPr/>
          </p:nvPicPr>
          <p:blipFill rotWithShape="1">
            <a:blip cstate="print"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"/>
            <a:stretch/>
          </p:blipFill>
          <p:spPr bwMode="auto">
            <a:xfrm>
              <a:off x="457146" y="3011123"/>
              <a:ext cx="2710710" cy="1914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E:\项目\案例小图-images\26-33-1111111-02_45.jpg" id="15368" name="Picture 8"/>
            <p:cNvPicPr>
              <a:picLocks noChangeArrowheads="1" noChangeAspect="1"/>
            </p:cNvPicPr>
            <p:nvPr/>
          </p:nvPicPr>
          <p:blipFill rotWithShape="1">
            <a:blip cstate="print"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89"/>
            <a:stretch/>
          </p:blipFill>
          <p:spPr bwMode="auto">
            <a:xfrm>
              <a:off x="3220486" y="3025224"/>
              <a:ext cx="2677858" cy="1915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组合 1"/>
            <p:cNvGrpSpPr/>
            <p:nvPr/>
          </p:nvGrpSpPr>
          <p:grpSpPr>
            <a:xfrm>
              <a:off x="890516" y="2791882"/>
              <a:ext cx="7569060" cy="245705"/>
              <a:chOff x="890516" y="2812430"/>
              <a:chExt cx="7569060" cy="245705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890516" y="2827303"/>
                <a:ext cx="1722752" cy="230832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dirty="0" lang="zh-CN" sz="1200">
                    <a:solidFill>
                      <a:srgbClr val="4D4D4D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温州龙湾区状元街道  </a:t>
                </a:r>
                <a:r>
                  <a:rPr altLang="zh-CN" dirty="0" lang="en-US" sz="1200">
                    <a:solidFill>
                      <a:srgbClr val="4D4D4D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4.24kw</a:t>
                </a:r>
                <a:endParaRPr altLang="en-US" dirty="0" lang="zh-CN" sz="1200">
                  <a:solidFill>
                    <a:srgbClr val="4D4D4D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848607" y="2812431"/>
                <a:ext cx="1062503" cy="230833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dirty="0" lang="zh-CN" sz="1200">
                    <a:solidFill>
                      <a:srgbClr val="4D4D4D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海宁袁花镇  </a:t>
                </a:r>
                <a:r>
                  <a:rPr altLang="zh-CN" dirty="0" lang="en-US" sz="1200">
                    <a:solidFill>
                      <a:srgbClr val="4D4D4D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4kw</a:t>
                </a:r>
                <a:endParaRPr altLang="en-US" dirty="0" lang="zh-CN" sz="1200">
                  <a:solidFill>
                    <a:srgbClr val="4D4D4D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665584" y="2812430"/>
                <a:ext cx="1793992" cy="230833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dirty="0" lang="zh-CN" sz="1200">
                    <a:solidFill>
                      <a:srgbClr val="4D4D4D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海宁永丰村村委项目  </a:t>
                </a:r>
                <a:r>
                  <a:rPr altLang="zh-CN" dirty="0" lang="en-US" sz="1200">
                    <a:solidFill>
                      <a:srgbClr val="4D4D4D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13.78kw</a:t>
                </a:r>
                <a:endParaRPr altLang="en-US" dirty="0" lang="zh-CN" sz="1200">
                  <a:solidFill>
                    <a:srgbClr val="4D4D4D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870503" y="4895240"/>
              <a:ext cx="7009313" cy="245705"/>
              <a:chOff x="890516" y="2812430"/>
              <a:chExt cx="7009313" cy="24570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890516" y="2827303"/>
                <a:ext cx="1551011" cy="230832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dirty="0" lang="zh-CN" sz="1200">
                    <a:solidFill>
                      <a:srgbClr val="4D4D4D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杭州余杭朗诗美丽洲  </a:t>
                </a:r>
                <a:r>
                  <a:rPr altLang="zh-CN" dirty="0" lang="en-US" sz="1200">
                    <a:solidFill>
                      <a:srgbClr val="4D4D4D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5kw</a:t>
                </a:r>
                <a:endParaRPr altLang="en-US" dirty="0" lang="zh-CN" sz="1200">
                  <a:solidFill>
                    <a:srgbClr val="4D4D4D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848607" y="2812431"/>
                <a:ext cx="1234245" cy="230833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dirty="0" lang="zh-CN" sz="1200">
                    <a:solidFill>
                      <a:srgbClr val="4D4D4D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丽水莲都区  </a:t>
                </a:r>
                <a:r>
                  <a:rPr altLang="zh-CN" dirty="0" lang="en-US" sz="1200">
                    <a:solidFill>
                      <a:srgbClr val="4D4D4D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3.64kw</a:t>
                </a:r>
                <a:endParaRPr altLang="en-US" dirty="0" lang="zh-CN" sz="1200">
                  <a:solidFill>
                    <a:srgbClr val="4D4D4D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665584" y="2812430"/>
                <a:ext cx="1234245" cy="230833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dirty="0" lang="zh-CN" sz="1200">
                    <a:solidFill>
                      <a:srgbClr val="4D4D4D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海宁双凤村  </a:t>
                </a:r>
                <a:r>
                  <a:rPr altLang="zh-CN" dirty="0" lang="en-US" sz="1200">
                    <a:solidFill>
                      <a:srgbClr val="4D4D4D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3.12kw</a:t>
                </a:r>
                <a:endParaRPr altLang="en-US" dirty="0" lang="zh-CN" sz="1200">
                  <a:solidFill>
                    <a:srgbClr val="4D4D4D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96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0" spd="slow"/>
    </mc:Choice>
    <mc:Fallback xmlns="">
      <p:transition spd="slow"/>
    </mc:Fallback>
  </mc:AlternateContent>
  <p:timing>
    <p:tnLst>
      <p:par>
        <p:cTn dur="indefinite" id="1" nodeType="tmRoot" restart="never"/>
      </p:par>
    </p:tnLst>
  </p:timing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57193" y="357166"/>
            <a:ext cx="5072063" cy="400110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defPPr>
              <a:defRPr lang="zh-CN"/>
            </a:defPPr>
            <a:lvl1pPr defTabSz="1017270" indent="0">
              <a:spcBef>
                <a:spcPct val="20000"/>
              </a:spcBef>
              <a:buFont charset="0" panose="020B0604020202020204" pitchFamily="34" typeface="Arial"/>
              <a:buNone/>
              <a:defRPr b="1" sz="2000">
                <a:solidFill>
                  <a:schemeClr val="bg1">
                    <a:lumMod val="50000"/>
                  </a:schemeClr>
                </a:solidFill>
                <a:latin charset="0" panose="020B0502020202020204" pitchFamily="34" typeface="Century Gothic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1600"/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/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/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/>
            </a:lvl5pPr>
            <a:lvl6pPr indent="-228600" marL="2514600">
              <a:spcBef>
                <a:spcPct val="20000"/>
              </a:spcBef>
              <a:buFont charset="0" panose="020B0604020202020204" pitchFamily="34" typeface="Arial"/>
              <a:buChar char="•"/>
              <a:defRPr sz="2000"/>
            </a:lvl6pPr>
            <a:lvl7pPr indent="-228600" marL="2971800">
              <a:spcBef>
                <a:spcPct val="20000"/>
              </a:spcBef>
              <a:buFont charset="0" panose="020B0604020202020204" pitchFamily="34" typeface="Arial"/>
              <a:buChar char="•"/>
              <a:defRPr sz="2000"/>
            </a:lvl7pPr>
            <a:lvl8pPr indent="-228600" marL="3429000">
              <a:spcBef>
                <a:spcPct val="20000"/>
              </a:spcBef>
              <a:buFont charset="0" panose="020B0604020202020204" pitchFamily="34" typeface="Arial"/>
              <a:buChar char="•"/>
              <a:defRPr sz="2000"/>
            </a:lvl8pPr>
            <a:lvl9pPr indent="-228600" marL="3886200">
              <a:spcBef>
                <a:spcPct val="20000"/>
              </a:spcBef>
              <a:buFont charset="0" panose="020B0604020202020204" pitchFamily="34" typeface="Arial"/>
              <a:buChar char="•"/>
              <a:defRPr sz="2000"/>
            </a:lvl9pPr>
          </a:lstStyle>
          <a:p>
            <a:r>
              <a:rPr altLang="en-US" dirty="0" lang="zh-CN" smtClean="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我们的成绩</a:t>
            </a:r>
            <a:r>
              <a:rPr altLang="zh-CN" dirty="0" lang="en-US" smtClean="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-</a:t>
            </a:r>
            <a:r>
              <a:rPr altLang="en-US" dirty="0" lang="zh-CN" smtClean="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工商业项目</a:t>
            </a:r>
            <a:endParaRPr altLang="zh-CN" dirty="0" lang="en-US">
              <a:solidFill>
                <a:schemeClr val="tx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56487" y="836712"/>
            <a:ext cx="878000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2006377" y="1926081"/>
            <a:ext cx="8279845" cy="3715428"/>
            <a:chOff x="559558" y="1021675"/>
            <a:chExt cx="8279845" cy="3715428"/>
          </a:xfrm>
        </p:grpSpPr>
        <p:pic>
          <p:nvPicPr>
            <p:cNvPr descr="E:\项目\案例小图-images\26-33-1111111-03_29.jpg" id="21" name="Picture 2"/>
            <p:cNvPicPr>
              <a:picLocks noChangeArrowheads="1" noChangeAspect="1"/>
            </p:cNvPicPr>
            <p:nvPr/>
          </p:nvPicPr>
          <p:blipFill rotWithShape="1">
            <a:blip cstate="print"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3" t="-1"/>
            <a:stretch>
              <a:fillRect/>
            </a:stretch>
          </p:blipFill>
          <p:spPr bwMode="auto">
            <a:xfrm>
              <a:off x="559558" y="1021675"/>
              <a:ext cx="2715676" cy="1726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E:\项目\案例小图-images\26-33-1111111-04_03.jpg" id="22" name="Picture 3"/>
            <p:cNvPicPr>
              <a:picLocks noChangeArrowheads="1" noChangeAspect="1"/>
            </p:cNvPicPr>
            <p:nvPr/>
          </p:nvPicPr>
          <p:blipFill rotWithShape="1">
            <a:blip cstate="print"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38"/>
            <a:stretch>
              <a:fillRect/>
            </a:stretch>
          </p:blipFill>
          <p:spPr bwMode="auto">
            <a:xfrm>
              <a:off x="6146300" y="2992307"/>
              <a:ext cx="2693103" cy="174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E:\项目\案例小图-images\26-33-1111111-04_05.jpg" id="23" name="Picture 4"/>
            <p:cNvPicPr>
              <a:picLocks noChangeArrowheads="1" noChangeAspect="1"/>
            </p:cNvPicPr>
            <p:nvPr/>
          </p:nvPicPr>
          <p:blipFill rotWithShape="1">
            <a:blip cstate="print"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38"/>
            <a:stretch>
              <a:fillRect/>
            </a:stretch>
          </p:blipFill>
          <p:spPr bwMode="auto">
            <a:xfrm>
              <a:off x="3372837" y="2992306"/>
              <a:ext cx="2693103" cy="1744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E:\项目\案例小图-images\26-33-1111111-04_13.jpg" id="24" name="Picture 5"/>
            <p:cNvPicPr>
              <a:picLocks noChangeArrowheads="1" noChangeAspect="1"/>
            </p:cNvPicPr>
            <p:nvPr/>
          </p:nvPicPr>
          <p:blipFill rotWithShape="1">
            <a:blip cstate="print"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8"/>
            <a:stretch>
              <a:fillRect/>
            </a:stretch>
          </p:blipFill>
          <p:spPr bwMode="auto">
            <a:xfrm>
              <a:off x="559558" y="2978437"/>
              <a:ext cx="2693103" cy="1758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E:\项目\案例小图-images\26-33-1111111-04_14.jpg" id="25" name="Picture 6"/>
            <p:cNvPicPr>
              <a:picLocks noChangeArrowheads="1" noChangeAspect="1"/>
            </p:cNvPicPr>
            <p:nvPr/>
          </p:nvPicPr>
          <p:blipFill rotWithShape="1">
            <a:blip cstate="print"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"/>
            <a:stretch>
              <a:fillRect/>
            </a:stretch>
          </p:blipFill>
          <p:spPr bwMode="auto">
            <a:xfrm>
              <a:off x="6146300" y="1021675"/>
              <a:ext cx="2693103" cy="1726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E:\项目\案例小图-images\26-33-1111111-03_21.jpg" id="26" name="Picture 7"/>
            <p:cNvPicPr>
              <a:picLocks noChangeArrowheads="1" noChangeAspect="1"/>
            </p:cNvPicPr>
            <p:nvPr/>
          </p:nvPicPr>
          <p:blipFill rotWithShape="1">
            <a:blip cstate="print"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1"/>
            <a:stretch>
              <a:fillRect/>
            </a:stretch>
          </p:blipFill>
          <p:spPr bwMode="auto">
            <a:xfrm>
              <a:off x="3377986" y="1021675"/>
              <a:ext cx="2715676" cy="1726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2016621" y="1915624"/>
            <a:ext cx="8279845" cy="3715428"/>
            <a:chOff x="559558" y="1021675"/>
            <a:chExt cx="8279845" cy="3715428"/>
          </a:xfrm>
        </p:grpSpPr>
        <p:pic>
          <p:nvPicPr>
            <p:cNvPr descr="E:\项目\案例小图-images\26-33-1111111-03_29.jpg" id="33" name="Picture 2"/>
            <p:cNvPicPr>
              <a:picLocks noChangeArrowheads="1" noChangeAspect="1"/>
            </p:cNvPicPr>
            <p:nvPr/>
          </p:nvPicPr>
          <p:blipFill rotWithShape="1">
            <a:blip cstate="print"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3" t="-1"/>
            <a:stretch>
              <a:fillRect/>
            </a:stretch>
          </p:blipFill>
          <p:spPr bwMode="auto">
            <a:xfrm>
              <a:off x="559558" y="1021675"/>
              <a:ext cx="2715676" cy="1726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E:\项目\案例小图-images\26-33-1111111-04_03.jpg" id="34" name="Picture 3"/>
            <p:cNvPicPr>
              <a:picLocks noChangeArrowheads="1" noChangeAspect="1"/>
            </p:cNvPicPr>
            <p:nvPr/>
          </p:nvPicPr>
          <p:blipFill rotWithShape="1">
            <a:blip cstate="print"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38"/>
            <a:stretch>
              <a:fillRect/>
            </a:stretch>
          </p:blipFill>
          <p:spPr bwMode="auto">
            <a:xfrm>
              <a:off x="6146300" y="2992307"/>
              <a:ext cx="2693103" cy="174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E:\项目\案例小图-images\26-33-1111111-04_05.jpg" id="35" name="Picture 4"/>
            <p:cNvPicPr>
              <a:picLocks noChangeArrowheads="1" noChangeAspect="1"/>
            </p:cNvPicPr>
            <p:nvPr/>
          </p:nvPicPr>
          <p:blipFill rotWithShape="1">
            <a:blip cstate="print"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38"/>
            <a:stretch>
              <a:fillRect/>
            </a:stretch>
          </p:blipFill>
          <p:spPr bwMode="auto">
            <a:xfrm>
              <a:off x="3372837" y="2992306"/>
              <a:ext cx="2693103" cy="1744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E:\项目\案例小图-images\26-33-1111111-04_13.jpg" id="36" name="Picture 5"/>
            <p:cNvPicPr>
              <a:picLocks noChangeArrowheads="1" noChangeAspect="1"/>
            </p:cNvPicPr>
            <p:nvPr/>
          </p:nvPicPr>
          <p:blipFill rotWithShape="1">
            <a:blip cstate="print"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8"/>
            <a:stretch>
              <a:fillRect/>
            </a:stretch>
          </p:blipFill>
          <p:spPr bwMode="auto">
            <a:xfrm>
              <a:off x="559558" y="2978437"/>
              <a:ext cx="2693103" cy="1758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E:\项目\案例小图-images\26-33-1111111-04_14.jpg" id="37" name="Picture 6"/>
            <p:cNvPicPr>
              <a:picLocks noChangeArrowheads="1" noChangeAspect="1"/>
            </p:cNvPicPr>
            <p:nvPr/>
          </p:nvPicPr>
          <p:blipFill rotWithShape="1">
            <a:blip cstate="print"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"/>
            <a:stretch>
              <a:fillRect/>
            </a:stretch>
          </p:blipFill>
          <p:spPr bwMode="auto">
            <a:xfrm>
              <a:off x="6146300" y="1021675"/>
              <a:ext cx="2693103" cy="1726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E:\项目\案例小图-images\26-33-1111111-03_21.jpg" id="38" name="Picture 7"/>
            <p:cNvPicPr>
              <a:picLocks noChangeArrowheads="1" noChangeAspect="1"/>
            </p:cNvPicPr>
            <p:nvPr/>
          </p:nvPicPr>
          <p:blipFill rotWithShape="1">
            <a:blip cstate="print"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1"/>
            <a:stretch>
              <a:fillRect/>
            </a:stretch>
          </p:blipFill>
          <p:spPr bwMode="auto">
            <a:xfrm>
              <a:off x="3377986" y="1021675"/>
              <a:ext cx="2715676" cy="1726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组合 38"/>
          <p:cNvGrpSpPr/>
          <p:nvPr/>
        </p:nvGrpSpPr>
        <p:grpSpPr>
          <a:xfrm>
            <a:off x="2381243" y="5631051"/>
            <a:ext cx="7287778" cy="246221"/>
            <a:chOff x="924180" y="4737102"/>
            <a:chExt cx="7287778" cy="246221"/>
          </a:xfrm>
        </p:grpSpPr>
        <p:sp>
          <p:nvSpPr>
            <p:cNvPr id="40" name="TextBox 39"/>
            <p:cNvSpPr txBox="1"/>
            <p:nvPr/>
          </p:nvSpPr>
          <p:spPr>
            <a:xfrm>
              <a:off x="924180" y="4737102"/>
              <a:ext cx="1556836" cy="246221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dirty="0" lang="zh-CN" smtClean="0" sz="1000">
                  <a:solidFill>
                    <a:srgbClr val="4D4D4D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美国奥克兰大学  </a:t>
              </a:r>
              <a:r>
                <a:rPr altLang="zh-CN" dirty="0" lang="en-US" smtClean="0" sz="1000">
                  <a:solidFill>
                    <a:srgbClr val="4D4D4D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670kw</a:t>
              </a:r>
              <a:endParaRPr altLang="en-US" dirty="0" lang="zh-CN" sz="1000">
                <a:solidFill>
                  <a:srgbClr val="4D4D4D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962610" y="4737102"/>
              <a:ext cx="1513556" cy="246221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dirty="0" lang="zh-CN" smtClean="0" sz="1000">
                  <a:solidFill>
                    <a:srgbClr val="4D4D4D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浙江长海集团  </a:t>
              </a:r>
              <a:r>
                <a:rPr altLang="zh-CN" dirty="0" lang="en-US" smtClean="0" sz="1000">
                  <a:solidFill>
                    <a:srgbClr val="4D4D4D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1.75Mw</a:t>
              </a:r>
              <a:endParaRPr altLang="en-US" dirty="0" lang="zh-CN" sz="1000">
                <a:solidFill>
                  <a:srgbClr val="4D4D4D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773744" y="4737102"/>
              <a:ext cx="1438214" cy="246221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dirty="0" lang="zh-CN" smtClean="0" sz="1000">
                  <a:solidFill>
                    <a:srgbClr val="4D4D4D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浙江科杰工厂  </a:t>
              </a:r>
              <a:r>
                <a:rPr altLang="zh-CN" dirty="0" lang="en-US" smtClean="0" sz="1000">
                  <a:solidFill>
                    <a:srgbClr val="4D4D4D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4.3Mw</a:t>
              </a:r>
              <a:endParaRPr altLang="en-US" dirty="0" lang="zh-CN" sz="1000">
                <a:solidFill>
                  <a:srgbClr val="4D4D4D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660161" y="3606509"/>
            <a:ext cx="7004362" cy="246221"/>
            <a:chOff x="1203098" y="2712560"/>
            <a:chExt cx="7004362" cy="246221"/>
          </a:xfrm>
        </p:grpSpPr>
        <p:sp>
          <p:nvSpPr>
            <p:cNvPr id="44" name="TextBox 43"/>
            <p:cNvSpPr txBox="1"/>
            <p:nvPr/>
          </p:nvSpPr>
          <p:spPr>
            <a:xfrm>
              <a:off x="1203098" y="2712560"/>
              <a:ext cx="1428596" cy="246221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dirty="0" lang="zh-CN" smtClean="0" sz="1000">
                  <a:solidFill>
                    <a:srgbClr val="4D4D4D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深圳伊顿工厂  </a:t>
              </a:r>
              <a:r>
                <a:rPr altLang="zh-CN" dirty="0" lang="en-US" smtClean="0" sz="1000">
                  <a:solidFill>
                    <a:srgbClr val="4D4D4D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100kw</a:t>
              </a:r>
              <a:endParaRPr altLang="en-US" dirty="0" lang="zh-CN" sz="1000">
                <a:solidFill>
                  <a:srgbClr val="4D4D4D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922139" y="2712560"/>
              <a:ext cx="1627369" cy="246221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dirty="0" lang="zh-CN" smtClean="0" sz="1000">
                  <a:solidFill>
                    <a:srgbClr val="4D4D4D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厦门</a:t>
              </a:r>
              <a:r>
                <a:rPr altLang="zh-CN" dirty="0" lang="en-US" smtClean="0" sz="1000">
                  <a:solidFill>
                    <a:srgbClr val="4D4D4D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SM</a:t>
              </a:r>
              <a:r>
                <a:rPr altLang="en-US" dirty="0" lang="zh-CN" smtClean="0" sz="1000">
                  <a:solidFill>
                    <a:srgbClr val="4D4D4D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城市广场  </a:t>
              </a:r>
              <a:r>
                <a:rPr altLang="zh-CN" dirty="0" lang="en-US" smtClean="0" sz="1000">
                  <a:solidFill>
                    <a:srgbClr val="4D4D4D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100kw</a:t>
              </a:r>
              <a:endParaRPr altLang="en-US" dirty="0" lang="zh-CN" sz="1000">
                <a:solidFill>
                  <a:srgbClr val="4D4D4D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778864" y="2712560"/>
              <a:ext cx="1428596" cy="246221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dirty="0" lang="zh-CN" smtClean="0" sz="1000">
                  <a:solidFill>
                    <a:srgbClr val="4D4D4D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德国雄高项目  </a:t>
              </a:r>
              <a:r>
                <a:rPr altLang="zh-CN" dirty="0" lang="en-US" smtClean="0" sz="1000">
                  <a:solidFill>
                    <a:srgbClr val="4D4D4D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800kw</a:t>
              </a:r>
              <a:endParaRPr altLang="en-US" dirty="0" lang="zh-CN" sz="1000">
                <a:solidFill>
                  <a:srgbClr val="4D4D4D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Work LIVE LEARN PLAY _NEW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38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Windows_WLPL_1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04385" y="9525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Windows_WLPL_2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76535" y="571500"/>
            <a:ext cx="8572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Windows_WLPL_3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52110" y="54578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Windows_WLPL_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89035" y="3838575"/>
            <a:ext cx="8064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Windows_WLPL_5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93485" y="1397000"/>
            <a:ext cx="80645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Windows_WLPL_6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714635" y="5473700"/>
            <a:ext cx="163195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904385" y="0"/>
            <a:ext cx="1676400" cy="452438"/>
          </a:xfrm>
          <a:prstGeom prst="rect">
            <a:avLst/>
          </a:prstGeom>
          <a:solidFill>
            <a:srgbClr val="019BD9">
              <a:alpha val="50195"/>
            </a:srgbClr>
          </a:solidFill>
          <a:ln w="9525">
            <a:noFill/>
            <a:miter lim="800000"/>
          </a:ln>
        </p:spPr>
        <p:txBody>
          <a:bodyPr lIns="82124" tIns="41061" rIns="82124" bIns="41061" anchor="ctr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n-US" altLang="zh-CN" sz="2400">
              <a:solidFill>
                <a:srgbClr val="FFFFFF"/>
              </a:solidFill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676535" y="1390650"/>
            <a:ext cx="857250" cy="452438"/>
          </a:xfrm>
          <a:prstGeom prst="rect">
            <a:avLst/>
          </a:prstGeom>
          <a:solidFill>
            <a:srgbClr val="26C0FE">
              <a:alpha val="50195"/>
            </a:srgbClr>
          </a:solidFill>
          <a:ln w="9525">
            <a:noFill/>
            <a:miter lim="800000"/>
          </a:ln>
        </p:spPr>
        <p:txBody>
          <a:bodyPr lIns="82124" tIns="41061" rIns="82124" bIns="41061" anchor="ctr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n-US" altLang="zh-CN" sz="2400">
              <a:solidFill>
                <a:srgbClr val="FFFFFF"/>
              </a:solidFill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6695585" y="5467350"/>
            <a:ext cx="857250" cy="452438"/>
          </a:xfrm>
          <a:prstGeom prst="rect">
            <a:avLst/>
          </a:prstGeom>
          <a:solidFill>
            <a:srgbClr val="019BD9">
              <a:alpha val="50195"/>
            </a:srgbClr>
          </a:solidFill>
          <a:ln w="9525">
            <a:noFill/>
            <a:miter lim="800000"/>
          </a:ln>
        </p:spPr>
        <p:txBody>
          <a:bodyPr lIns="82124" tIns="41061" rIns="82124" bIns="41061" anchor="ctr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n-US" altLang="zh-CN" sz="2400">
              <a:solidFill>
                <a:srgbClr val="FFFFFF"/>
              </a:solidFill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9191135" y="4638675"/>
            <a:ext cx="857250" cy="452438"/>
          </a:xfrm>
          <a:prstGeom prst="rect">
            <a:avLst/>
          </a:prstGeom>
          <a:solidFill>
            <a:srgbClr val="019BD9">
              <a:alpha val="70195"/>
            </a:srgbClr>
          </a:solidFill>
          <a:ln w="9525">
            <a:noFill/>
            <a:miter lim="800000"/>
          </a:ln>
        </p:spPr>
        <p:txBody>
          <a:bodyPr lIns="82124" tIns="41061" rIns="82124" bIns="41061" anchor="ctr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n-US" altLang="zh-CN" sz="2400">
              <a:solidFill>
                <a:srgbClr val="FFFFFF"/>
              </a:solidFill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904385" y="5419725"/>
            <a:ext cx="876300" cy="452438"/>
          </a:xfrm>
          <a:prstGeom prst="rect">
            <a:avLst/>
          </a:prstGeom>
          <a:solidFill>
            <a:srgbClr val="019BD9">
              <a:alpha val="50195"/>
            </a:srgbClr>
          </a:solidFill>
          <a:ln w="9525">
            <a:noFill/>
            <a:miter lim="800000"/>
          </a:ln>
        </p:spPr>
        <p:txBody>
          <a:bodyPr lIns="82124" tIns="41061" rIns="82124" bIns="41061" anchor="ctr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n-US" altLang="zh-CN" sz="2400">
              <a:solidFill>
                <a:srgbClr val="FFFFFF"/>
              </a:solidFill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4257185" y="571500"/>
            <a:ext cx="828675" cy="452438"/>
          </a:xfrm>
          <a:prstGeom prst="rect">
            <a:avLst/>
          </a:prstGeom>
          <a:solidFill>
            <a:srgbClr val="26C0FE">
              <a:alpha val="50195"/>
            </a:srgbClr>
          </a:solidFill>
          <a:ln w="9525">
            <a:noFill/>
            <a:miter lim="800000"/>
          </a:ln>
        </p:spPr>
        <p:txBody>
          <a:bodyPr lIns="82124" tIns="41061" rIns="82124" bIns="41061" anchor="ctr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n-US" altLang="zh-CN" sz="2400">
              <a:solidFill>
                <a:srgbClr val="FFFFFF"/>
              </a:solidFill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1771160" y="3848100"/>
            <a:ext cx="800100" cy="452438"/>
          </a:xfrm>
          <a:prstGeom prst="rect">
            <a:avLst/>
          </a:prstGeom>
          <a:solidFill>
            <a:srgbClr val="26C0FE">
              <a:alpha val="72940"/>
            </a:srgbClr>
          </a:solidFill>
          <a:ln w="9525">
            <a:noFill/>
            <a:miter lim="800000"/>
          </a:ln>
        </p:spPr>
        <p:txBody>
          <a:bodyPr lIns="82124" tIns="41061" rIns="82124" bIns="41061" anchor="ctr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n-US" altLang="zh-CN" sz="2400">
              <a:solidFill>
                <a:srgbClr val="FFFFFF"/>
              </a:solidFill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5066810" y="5457825"/>
            <a:ext cx="828675" cy="452438"/>
          </a:xfrm>
          <a:prstGeom prst="rect">
            <a:avLst/>
          </a:prstGeom>
          <a:solidFill>
            <a:srgbClr val="019BD9">
              <a:alpha val="50195"/>
            </a:srgbClr>
          </a:solidFill>
          <a:ln w="9525">
            <a:noFill/>
            <a:miter lim="800000"/>
          </a:ln>
        </p:spPr>
        <p:txBody>
          <a:bodyPr lIns="82124" tIns="41061" rIns="82124" bIns="41061" anchor="ctr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n-US" altLang="zh-CN" sz="2400">
              <a:solidFill>
                <a:srgbClr val="FFFFFF"/>
              </a:solidFill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4257185" y="4648200"/>
            <a:ext cx="828675" cy="452438"/>
          </a:xfrm>
          <a:prstGeom prst="rect">
            <a:avLst/>
          </a:prstGeom>
          <a:solidFill>
            <a:srgbClr val="019BD9">
              <a:alpha val="47842"/>
            </a:srgbClr>
          </a:solidFill>
          <a:ln w="9525">
            <a:noFill/>
            <a:miter lim="800000"/>
          </a:ln>
        </p:spPr>
        <p:txBody>
          <a:bodyPr lIns="82124" tIns="41061" rIns="82124" bIns="41061" anchor="ctr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n-US" altLang="zh-CN" sz="2400">
              <a:solidFill>
                <a:srgbClr val="FFFFFF"/>
              </a:solidFill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9162560" y="0"/>
            <a:ext cx="885825" cy="452438"/>
          </a:xfrm>
          <a:prstGeom prst="rect">
            <a:avLst/>
          </a:prstGeom>
          <a:solidFill>
            <a:srgbClr val="019BD9">
              <a:alpha val="79999"/>
            </a:srgbClr>
          </a:solidFill>
          <a:ln w="9525">
            <a:noFill/>
            <a:miter lim="800000"/>
          </a:ln>
        </p:spPr>
        <p:txBody>
          <a:bodyPr lIns="82124" tIns="41061" rIns="82124" bIns="41061" anchor="ctr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n-US" altLang="zh-CN" sz="2400">
              <a:solidFill>
                <a:srgbClr val="FFFFFF"/>
              </a:solidFill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6695585" y="3048000"/>
            <a:ext cx="828675" cy="452438"/>
          </a:xfrm>
          <a:prstGeom prst="rect">
            <a:avLst/>
          </a:prstGeom>
          <a:solidFill>
            <a:srgbClr val="26C0FE">
              <a:alpha val="50195"/>
            </a:srgbClr>
          </a:solidFill>
          <a:ln w="9525">
            <a:noFill/>
            <a:miter lim="800000"/>
          </a:ln>
        </p:spPr>
        <p:txBody>
          <a:bodyPr lIns="82124" tIns="41061" rIns="82124" bIns="41061" anchor="ctr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n-US" altLang="zh-CN" sz="2400">
              <a:solidFill>
                <a:srgbClr val="FFFFFF"/>
              </a:solidFill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grpSp>
        <p:nvGrpSpPr>
          <p:cNvPr id="24" name="Group 20"/>
          <p:cNvGrpSpPr/>
          <p:nvPr/>
        </p:nvGrpSpPr>
        <p:grpSpPr bwMode="auto">
          <a:xfrm>
            <a:off x="2588723" y="2209800"/>
            <a:ext cx="7459662" cy="452438"/>
            <a:chOff x="1061" y="1392"/>
            <a:chExt cx="4699" cy="285"/>
          </a:xfrm>
        </p:grpSpPr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1061" y="1392"/>
              <a:ext cx="4699" cy="285"/>
            </a:xfrm>
            <a:prstGeom prst="rect">
              <a:avLst/>
            </a:prstGeom>
            <a:solidFill>
              <a:srgbClr val="000000">
                <a:alpha val="70195"/>
              </a:srgbClr>
            </a:solidFill>
            <a:ln w="9525">
              <a:noFill/>
              <a:miter lim="800000"/>
            </a:ln>
          </p:spPr>
          <p:txBody>
            <a:bodyPr lIns="82124" tIns="41061" rIns="82124" bIns="41061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kumimoji="1" lang="en-US" altLang="zh-CN" sz="2400">
                <a:solidFill>
                  <a:srgbClr val="FFFFFF"/>
                </a:solidFill>
                <a:latin typeface="Gulim" panose="020B0600000101010101" pitchFamily="34" charset="-127"/>
                <a:ea typeface="Gulim" panose="020B0600000101010101" pitchFamily="34" charset="-127"/>
                <a:cs typeface="+mn-cs"/>
              </a:endParaRPr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1061" y="1392"/>
              <a:ext cx="3643" cy="285"/>
            </a:xfrm>
            <a:prstGeom prst="rect">
              <a:avLst/>
            </a:prstGeom>
            <a:gradFill rotWithShape="1">
              <a:gsLst>
                <a:gs pos="0">
                  <a:srgbClr val="000000">
                    <a:alpha val="7899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lIns="82124" tIns="41061" rIns="82124" bIns="41061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kumimoji="1" lang="en-US" altLang="zh-CN" sz="2400">
                <a:solidFill>
                  <a:srgbClr val="FFFFFF"/>
                </a:solidFill>
                <a:latin typeface="Gulim" panose="020B0600000101010101" pitchFamily="34" charset="-127"/>
                <a:ea typeface="Gulim" panose="020B0600000101010101" pitchFamily="34" charset="-127"/>
                <a:cs typeface="+mn-cs"/>
              </a:endParaRPr>
            </a:p>
          </p:txBody>
        </p:sp>
      </p:grpSp>
      <p:grpSp>
        <p:nvGrpSpPr>
          <p:cNvPr id="29" name="Group 23"/>
          <p:cNvGrpSpPr/>
          <p:nvPr/>
        </p:nvGrpSpPr>
        <p:grpSpPr bwMode="auto">
          <a:xfrm>
            <a:off x="904385" y="0"/>
            <a:ext cx="9145588" cy="6858000"/>
            <a:chOff x="0" y="0"/>
            <a:chExt cx="5761" cy="4320"/>
          </a:xfrm>
        </p:grpSpPr>
        <p:sp>
          <p:nvSpPr>
            <p:cNvPr id="30" name="Line 24"/>
            <p:cNvSpPr>
              <a:spLocks noChangeShapeType="1"/>
            </p:cNvSpPr>
            <p:nvPr/>
          </p:nvSpPr>
          <p:spPr bwMode="auto">
            <a:xfrm rot="5400000">
              <a:off x="3600" y="2159"/>
              <a:ext cx="4320" cy="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</a:ln>
          </p:spPr>
          <p:txBody>
            <a:bodyPr lIns="82124" tIns="41061" rIns="82124" bIns="41061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1" name="Line 25"/>
            <p:cNvSpPr>
              <a:spLocks noChangeShapeType="1"/>
            </p:cNvSpPr>
            <p:nvPr/>
          </p:nvSpPr>
          <p:spPr bwMode="auto">
            <a:xfrm>
              <a:off x="0" y="882"/>
              <a:ext cx="5760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</a:ln>
          </p:spPr>
          <p:txBody>
            <a:bodyPr wrap="none" lIns="82124" tIns="41061" rIns="82124" bIns="41061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2" name="Line 26"/>
            <p:cNvSpPr>
              <a:spLocks noChangeShapeType="1"/>
            </p:cNvSpPr>
            <p:nvPr/>
          </p:nvSpPr>
          <p:spPr bwMode="auto">
            <a:xfrm>
              <a:off x="0" y="1386"/>
              <a:ext cx="5760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</a:ln>
          </p:spPr>
          <p:txBody>
            <a:bodyPr wrap="none" lIns="82124" tIns="41061" rIns="82124" bIns="41061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3" name="Line 27"/>
            <p:cNvSpPr>
              <a:spLocks noChangeShapeType="1"/>
            </p:cNvSpPr>
            <p:nvPr/>
          </p:nvSpPr>
          <p:spPr bwMode="auto">
            <a:xfrm>
              <a:off x="0" y="1908"/>
              <a:ext cx="5760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</a:ln>
          </p:spPr>
          <p:txBody>
            <a:bodyPr wrap="none" lIns="82124" tIns="41061" rIns="82124" bIns="41061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>
              <a:off x="0" y="2418"/>
              <a:ext cx="5760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</a:ln>
          </p:spPr>
          <p:txBody>
            <a:bodyPr wrap="none" lIns="82124" tIns="41061" rIns="82124" bIns="41061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5" name="Line 29"/>
            <p:cNvSpPr>
              <a:spLocks noChangeShapeType="1"/>
            </p:cNvSpPr>
            <p:nvPr/>
          </p:nvSpPr>
          <p:spPr bwMode="auto">
            <a:xfrm>
              <a:off x="0" y="2928"/>
              <a:ext cx="5760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</a:ln>
          </p:spPr>
          <p:txBody>
            <a:bodyPr wrap="none" lIns="82124" tIns="41061" rIns="82124" bIns="41061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6" name="Line 30"/>
            <p:cNvSpPr>
              <a:spLocks noChangeShapeType="1"/>
            </p:cNvSpPr>
            <p:nvPr/>
          </p:nvSpPr>
          <p:spPr bwMode="auto">
            <a:xfrm>
              <a:off x="0" y="3432"/>
              <a:ext cx="5760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</a:ln>
          </p:spPr>
          <p:txBody>
            <a:bodyPr wrap="none" lIns="82124" tIns="41061" rIns="82124" bIns="41061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7" name="Line 31"/>
            <p:cNvSpPr>
              <a:spLocks noChangeShapeType="1"/>
            </p:cNvSpPr>
            <p:nvPr/>
          </p:nvSpPr>
          <p:spPr bwMode="auto">
            <a:xfrm>
              <a:off x="0" y="3954"/>
              <a:ext cx="5760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</a:ln>
          </p:spPr>
          <p:txBody>
            <a:bodyPr wrap="none" lIns="82124" tIns="41061" rIns="82124" bIns="41061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8" name="Line 32"/>
            <p:cNvSpPr>
              <a:spLocks noChangeShapeType="1"/>
            </p:cNvSpPr>
            <p:nvPr/>
          </p:nvSpPr>
          <p:spPr bwMode="auto">
            <a:xfrm>
              <a:off x="0" y="366"/>
              <a:ext cx="5760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</a:ln>
          </p:spPr>
          <p:txBody>
            <a:bodyPr wrap="none" lIns="82124" tIns="41061" rIns="82124" bIns="41061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9" name="Line 33"/>
            <p:cNvSpPr>
              <a:spLocks noChangeShapeType="1"/>
            </p:cNvSpPr>
            <p:nvPr/>
          </p:nvSpPr>
          <p:spPr bwMode="auto">
            <a:xfrm rot="5400000">
              <a:off x="-1103" y="2159"/>
              <a:ext cx="4320" cy="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</a:ln>
          </p:spPr>
          <p:txBody>
            <a:bodyPr lIns="82124" tIns="41061" rIns="82124" bIns="41061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0" name="Line 34"/>
            <p:cNvSpPr>
              <a:spLocks noChangeShapeType="1"/>
            </p:cNvSpPr>
            <p:nvPr/>
          </p:nvSpPr>
          <p:spPr bwMode="auto">
            <a:xfrm rot="5400000">
              <a:off x="-1613" y="2159"/>
              <a:ext cx="4320" cy="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</a:ln>
          </p:spPr>
          <p:txBody>
            <a:bodyPr lIns="82124" tIns="41061" rIns="82124" bIns="41061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1" name="Line 35"/>
            <p:cNvSpPr>
              <a:spLocks noChangeShapeType="1"/>
            </p:cNvSpPr>
            <p:nvPr/>
          </p:nvSpPr>
          <p:spPr bwMode="auto">
            <a:xfrm rot="5400000">
              <a:off x="-576" y="2159"/>
              <a:ext cx="4320" cy="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</a:ln>
          </p:spPr>
          <p:txBody>
            <a:bodyPr lIns="82124" tIns="41061" rIns="82124" bIns="41061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2" name="Line 36"/>
            <p:cNvSpPr>
              <a:spLocks noChangeShapeType="1"/>
            </p:cNvSpPr>
            <p:nvPr/>
          </p:nvSpPr>
          <p:spPr bwMode="auto">
            <a:xfrm rot="5400000">
              <a:off x="-54" y="2159"/>
              <a:ext cx="4320" cy="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</a:ln>
          </p:spPr>
          <p:txBody>
            <a:bodyPr lIns="82124" tIns="41061" rIns="82124" bIns="41061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3" name="Line 37"/>
            <p:cNvSpPr>
              <a:spLocks noChangeShapeType="1"/>
            </p:cNvSpPr>
            <p:nvPr/>
          </p:nvSpPr>
          <p:spPr bwMode="auto">
            <a:xfrm rot="5400000">
              <a:off x="462" y="2159"/>
              <a:ext cx="4320" cy="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</a:ln>
          </p:spPr>
          <p:txBody>
            <a:bodyPr lIns="82124" tIns="41061" rIns="82124" bIns="41061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4" name="Line 38"/>
            <p:cNvSpPr>
              <a:spLocks noChangeShapeType="1"/>
            </p:cNvSpPr>
            <p:nvPr/>
          </p:nvSpPr>
          <p:spPr bwMode="auto">
            <a:xfrm rot="5400000">
              <a:off x="974" y="2159"/>
              <a:ext cx="4320" cy="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</a:ln>
          </p:spPr>
          <p:txBody>
            <a:bodyPr lIns="82124" tIns="41061" rIns="82124" bIns="41061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5" name="Line 39"/>
            <p:cNvSpPr>
              <a:spLocks noChangeShapeType="1"/>
            </p:cNvSpPr>
            <p:nvPr/>
          </p:nvSpPr>
          <p:spPr bwMode="auto">
            <a:xfrm rot="5400000">
              <a:off x="1488" y="2159"/>
              <a:ext cx="4320" cy="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</a:ln>
          </p:spPr>
          <p:txBody>
            <a:bodyPr lIns="82124" tIns="41061" rIns="82124" bIns="41061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6" name="Line 40"/>
            <p:cNvSpPr>
              <a:spLocks noChangeShapeType="1"/>
            </p:cNvSpPr>
            <p:nvPr/>
          </p:nvSpPr>
          <p:spPr bwMode="auto">
            <a:xfrm rot="5400000">
              <a:off x="2016" y="2159"/>
              <a:ext cx="4320" cy="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</a:ln>
          </p:spPr>
          <p:txBody>
            <a:bodyPr lIns="82124" tIns="41061" rIns="82124" bIns="41061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7" name="Line 41"/>
            <p:cNvSpPr>
              <a:spLocks noChangeShapeType="1"/>
            </p:cNvSpPr>
            <p:nvPr/>
          </p:nvSpPr>
          <p:spPr bwMode="auto">
            <a:xfrm rot="5400000">
              <a:off x="2532" y="2159"/>
              <a:ext cx="4320" cy="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</a:ln>
          </p:spPr>
          <p:txBody>
            <a:bodyPr lIns="82124" tIns="41061" rIns="82124" bIns="41061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8" name="Line 42"/>
            <p:cNvSpPr>
              <a:spLocks noChangeShapeType="1"/>
            </p:cNvSpPr>
            <p:nvPr/>
          </p:nvSpPr>
          <p:spPr bwMode="auto">
            <a:xfrm rot="5400000">
              <a:off x="3054" y="2159"/>
              <a:ext cx="4320" cy="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</a:ln>
          </p:spPr>
          <p:txBody>
            <a:bodyPr lIns="82124" tIns="41061" rIns="82124" bIns="41061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9" name="Line 43"/>
            <p:cNvSpPr>
              <a:spLocks noChangeShapeType="1"/>
            </p:cNvSpPr>
            <p:nvPr/>
          </p:nvSpPr>
          <p:spPr bwMode="auto">
            <a:xfrm rot="5400000">
              <a:off x="-2159" y="2159"/>
              <a:ext cx="4320" cy="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</a:ln>
          </p:spPr>
          <p:txBody>
            <a:bodyPr lIns="82124" tIns="41061" rIns="82124" bIns="41061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</p:grpSp>
      <p:pic>
        <p:nvPicPr>
          <p:cNvPr id="50" name="Picture 45" descr="Work-LIVE-LEARN-PLAY-_NEW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11522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 Box 4" descr="Untitled-1"/>
          <p:cNvSpPr txBox="1">
            <a:spLocks noChangeArrowheads="1"/>
          </p:cNvSpPr>
          <p:nvPr/>
        </p:nvSpPr>
        <p:spPr bwMode="auto">
          <a:xfrm>
            <a:off x="904385" y="1500174"/>
            <a:ext cx="8580438" cy="3447098"/>
          </a:xfrm>
          <a:prstGeom prst="rect">
            <a:avLst/>
          </a:prstGeom>
          <a:solidFill>
            <a:srgbClr val="00DA34">
              <a:alpha val="64000"/>
            </a:srgbClr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ja-JP" altLang="en-US" sz="800" dirty="0">
              <a:solidFill>
                <a:schemeClr val="bg1"/>
              </a:solidFill>
              <a:ea typeface="MS PGothic" panose="020B0600070205080204" pitchFamily="34" charset="-128"/>
            </a:endParaRPr>
          </a:p>
          <a:p>
            <a:pPr algn="ctr">
              <a:spcBef>
                <a:spcPct val="50000"/>
              </a:spcBef>
            </a:pPr>
            <a:endParaRPr lang="en-US" altLang="ja-JP" sz="4000" b="1" dirty="0" smtClean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kumimoji="1"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改变</a:t>
            </a:r>
            <a:r>
              <a:rPr kumimoji="1"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能源结构，</a:t>
            </a:r>
            <a:endParaRPr kumimoji="1" lang="en-US" altLang="zh-CN" sz="4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50000"/>
              </a:spcBef>
            </a:pPr>
            <a:r>
              <a:rPr kumimoji="1"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承担未来责任！</a:t>
            </a:r>
            <a:endParaRPr kumimoji="1" lang="en-US" altLang="ja-JP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50000"/>
              </a:spcBef>
            </a:pPr>
            <a:endParaRPr kumimoji="1" lang="ja-JP" altLang="en-US" sz="2000" b="1" dirty="0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189" y="5074166"/>
            <a:ext cx="3024336" cy="2138071"/>
          </a:xfrm>
          <a:prstGeom prst="rect">
            <a:avLst/>
          </a:prstGeom>
        </p:spPr>
      </p:pic>
      <p:sp>
        <p:nvSpPr>
          <p:cNvPr id="53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457585" y="6421461"/>
            <a:ext cx="2133600" cy="365125"/>
          </a:xfrm>
        </p:spPr>
        <p:txBody>
          <a:bodyPr/>
          <a:lstStyle/>
          <a:p>
            <a:fld id="{9D9AA470-F5B5-4475-A178-72A81DA445BD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7367924" y="4437112"/>
            <a:ext cx="2696522" cy="1158346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8012417" y="2997428"/>
            <a:ext cx="2052029" cy="1158346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7660395" y="1412776"/>
            <a:ext cx="2511562" cy="1301806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188018" y="2879125"/>
            <a:ext cx="2614931" cy="1301806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连接符 22"/>
          <p:cNvCxnSpPr/>
          <p:nvPr/>
        </p:nvCxnSpPr>
        <p:spPr>
          <a:xfrm flipH="1">
            <a:off x="3772550" y="3116963"/>
            <a:ext cx="306866" cy="270588"/>
          </a:xfrm>
          <a:prstGeom prst="line">
            <a:avLst/>
          </a:prstGeom>
          <a:ln>
            <a:solidFill>
              <a:srgbClr val="22AC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4234746" y="4534046"/>
            <a:ext cx="501114" cy="404529"/>
          </a:xfrm>
          <a:prstGeom prst="line">
            <a:avLst/>
          </a:prstGeom>
          <a:ln>
            <a:solidFill>
              <a:srgbClr val="22AC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1606937" y="4431450"/>
            <a:ext cx="2614931" cy="1301806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1188019" y="1340768"/>
            <a:ext cx="3046726" cy="1301806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直接连接符 26"/>
          <p:cNvCxnSpPr/>
          <p:nvPr/>
        </p:nvCxnSpPr>
        <p:spPr>
          <a:xfrm flipH="1" flipV="1">
            <a:off x="4234745" y="1874231"/>
            <a:ext cx="587433" cy="284805"/>
          </a:xfrm>
          <a:prstGeom prst="line">
            <a:avLst/>
          </a:prstGeom>
          <a:ln>
            <a:solidFill>
              <a:srgbClr val="22AC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/>
          <p:cNvGrpSpPr/>
          <p:nvPr/>
        </p:nvGrpSpPr>
        <p:grpSpPr>
          <a:xfrm>
            <a:off x="4441555" y="1719322"/>
            <a:ext cx="3031680" cy="3030125"/>
            <a:chOff x="2987675" y="897316"/>
            <a:chExt cx="3833813" cy="3831847"/>
          </a:xfrm>
        </p:grpSpPr>
        <p:sp>
          <p:nvSpPr>
            <p:cNvPr id="29" name="椭圆 13"/>
            <p:cNvSpPr>
              <a:spLocks noChangeArrowheads="1"/>
            </p:cNvSpPr>
            <p:nvPr/>
          </p:nvSpPr>
          <p:spPr bwMode="auto">
            <a:xfrm>
              <a:off x="2987675" y="897316"/>
              <a:ext cx="3833813" cy="3831847"/>
            </a:xfrm>
            <a:prstGeom prst="ellipse">
              <a:avLst/>
            </a:prstGeom>
            <a:noFill/>
            <a:ln w="6350">
              <a:solidFill>
                <a:srgbClr val="808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endPara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o UI" panose="020B0502040204020203" pitchFamily="34" charset="0"/>
              </a:endParaRPr>
            </a:p>
          </p:txBody>
        </p:sp>
        <p:sp>
          <p:nvSpPr>
            <p:cNvPr id="30" name="椭圆 18"/>
            <p:cNvSpPr>
              <a:spLocks noChangeArrowheads="1"/>
            </p:cNvSpPr>
            <p:nvPr/>
          </p:nvSpPr>
          <p:spPr bwMode="auto">
            <a:xfrm>
              <a:off x="3905834" y="1787916"/>
              <a:ext cx="1997495" cy="1997495"/>
            </a:xfrm>
            <a:prstGeom prst="ellipse">
              <a:avLst/>
            </a:prstGeom>
            <a:solidFill>
              <a:srgbClr val="22AC38"/>
            </a:solidFill>
            <a:ln>
              <a:noFill/>
            </a:ln>
          </p:spPr>
          <p:txBody>
            <a:bodyPr wrap="square" anchor="ctr">
              <a:spAutoFit/>
            </a:bodyPr>
            <a:lstStyle/>
            <a:p>
              <a:pPr algn="ctr"/>
              <a:endPara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o UI" panose="020B0502040204020203" pitchFamily="34" charset="0"/>
              </a:endParaRPr>
            </a:p>
          </p:txBody>
        </p:sp>
      </p:grpSp>
      <p:sp>
        <p:nvSpPr>
          <p:cNvPr id="31" name="椭圆 15"/>
          <p:cNvSpPr>
            <a:spLocks noChangeArrowheads="1"/>
          </p:cNvSpPr>
          <p:nvPr/>
        </p:nvSpPr>
        <p:spPr bwMode="auto">
          <a:xfrm>
            <a:off x="6294807" y="1484784"/>
            <a:ext cx="1156647" cy="1157790"/>
          </a:xfrm>
          <a:prstGeom prst="ellipse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zh-CN" altLang="en-US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o UI" panose="020B0502040204020203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6472856" y="4005064"/>
            <a:ext cx="800551" cy="761251"/>
            <a:chOff x="2622257" y="1690286"/>
            <a:chExt cx="906952" cy="862429"/>
          </a:xfrm>
        </p:grpSpPr>
        <p:sp>
          <p:nvSpPr>
            <p:cNvPr id="33" name="椭圆 11"/>
            <p:cNvSpPr>
              <a:spLocks noChangeArrowheads="1"/>
            </p:cNvSpPr>
            <p:nvPr/>
          </p:nvSpPr>
          <p:spPr bwMode="auto">
            <a:xfrm>
              <a:off x="2644519" y="1690286"/>
              <a:ext cx="862428" cy="862429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endPara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o UI" panose="020B0502040204020203" pitchFamily="34" charset="0"/>
              </a:endParaRPr>
            </a:p>
          </p:txBody>
        </p:sp>
        <p:sp>
          <p:nvSpPr>
            <p:cNvPr id="34" name="TextBox 14"/>
            <p:cNvSpPr txBox="1">
              <a:spLocks noChangeArrowheads="1"/>
            </p:cNvSpPr>
            <p:nvPr/>
          </p:nvSpPr>
          <p:spPr bwMode="auto">
            <a:xfrm>
              <a:off x="2622257" y="1882972"/>
              <a:ext cx="906952" cy="531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400" b="1" dirty="0">
                  <a:solidFill>
                    <a:srgbClr val="22AC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能源</a:t>
              </a:r>
              <a:r>
                <a:rPr lang="zh-CN" altLang="en-US" sz="1400" b="1" dirty="0" smtClean="0">
                  <a:solidFill>
                    <a:srgbClr val="22AC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局</a:t>
              </a:r>
              <a:endParaRPr lang="en-US" altLang="zh-CN" sz="1400" b="1" dirty="0" smtClean="0">
                <a:solidFill>
                  <a:srgbClr val="22AC3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r>
                <a:rPr lang="en-US" altLang="zh-CN" sz="1050" b="1" dirty="0" smtClean="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2014</a:t>
              </a:r>
              <a:endParaRPr lang="zh-CN" altLang="en-US" sz="1050" b="1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041146" y="2887080"/>
            <a:ext cx="800551" cy="761251"/>
            <a:chOff x="2622257" y="1690286"/>
            <a:chExt cx="906952" cy="862429"/>
          </a:xfrm>
        </p:grpSpPr>
        <p:sp>
          <p:nvSpPr>
            <p:cNvPr id="36" name="椭圆 11"/>
            <p:cNvSpPr>
              <a:spLocks noChangeArrowheads="1"/>
            </p:cNvSpPr>
            <p:nvPr/>
          </p:nvSpPr>
          <p:spPr bwMode="auto">
            <a:xfrm>
              <a:off x="2644519" y="1690286"/>
              <a:ext cx="862428" cy="862429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endPara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o UI" panose="020B0502040204020203" pitchFamily="34" charset="0"/>
              </a:endParaRPr>
            </a:p>
          </p:txBody>
        </p:sp>
        <p:sp>
          <p:nvSpPr>
            <p:cNvPr id="37" name="TextBox 14"/>
            <p:cNvSpPr txBox="1">
              <a:spLocks noChangeArrowheads="1"/>
            </p:cNvSpPr>
            <p:nvPr/>
          </p:nvSpPr>
          <p:spPr bwMode="auto">
            <a:xfrm>
              <a:off x="2622257" y="1882973"/>
              <a:ext cx="906952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400" b="1" dirty="0">
                  <a:solidFill>
                    <a:srgbClr val="22AC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发改</a:t>
              </a:r>
              <a:r>
                <a:rPr lang="zh-CN" altLang="en-US" sz="1400" b="1" dirty="0" smtClean="0">
                  <a:solidFill>
                    <a:srgbClr val="22AC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委</a:t>
              </a:r>
              <a:endParaRPr lang="en-US" altLang="zh-CN" sz="1400" b="1" dirty="0" smtClean="0">
                <a:solidFill>
                  <a:srgbClr val="22AC3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r>
                <a:rPr lang="en-US" altLang="zh-CN" sz="1050" b="1" dirty="0" smtClean="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2013</a:t>
              </a:r>
              <a:endParaRPr lang="zh-CN" altLang="en-US" sz="1050" b="1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541608" y="3985694"/>
            <a:ext cx="933338" cy="761251"/>
            <a:chOff x="2551732" y="1690286"/>
            <a:chExt cx="1057388" cy="862429"/>
          </a:xfrm>
        </p:grpSpPr>
        <p:sp>
          <p:nvSpPr>
            <p:cNvPr id="39" name="椭圆 11"/>
            <p:cNvSpPr>
              <a:spLocks noChangeArrowheads="1"/>
            </p:cNvSpPr>
            <p:nvPr/>
          </p:nvSpPr>
          <p:spPr bwMode="auto">
            <a:xfrm>
              <a:off x="2644519" y="1690286"/>
              <a:ext cx="862428" cy="862429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endPara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o UI" panose="020B0502040204020203" pitchFamily="34" charset="0"/>
              </a:endParaRPr>
            </a:p>
          </p:txBody>
        </p:sp>
        <p:sp>
          <p:nvSpPr>
            <p:cNvPr id="40" name="TextBox 14"/>
            <p:cNvSpPr txBox="1">
              <a:spLocks noChangeArrowheads="1"/>
            </p:cNvSpPr>
            <p:nvPr/>
          </p:nvSpPr>
          <p:spPr bwMode="auto">
            <a:xfrm>
              <a:off x="2551732" y="1882971"/>
              <a:ext cx="1057388" cy="531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400" b="1" dirty="0">
                  <a:solidFill>
                    <a:srgbClr val="22AC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国家</a:t>
              </a:r>
              <a:r>
                <a:rPr lang="zh-CN" altLang="en-US" sz="1400" b="1" dirty="0" smtClean="0">
                  <a:solidFill>
                    <a:srgbClr val="22AC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电网</a:t>
              </a:r>
              <a:endParaRPr lang="en-US" altLang="zh-CN" sz="1400" b="1" dirty="0" smtClean="0">
                <a:solidFill>
                  <a:srgbClr val="22AC3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r>
                <a:rPr lang="en-US" altLang="zh-CN" sz="1050" b="1" dirty="0" smtClean="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2015</a:t>
              </a:r>
              <a:endParaRPr lang="zh-CN" altLang="en-US" sz="1050" b="1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998624" y="2775981"/>
            <a:ext cx="897636" cy="761251"/>
            <a:chOff x="2573935" y="1690286"/>
            <a:chExt cx="1016941" cy="862429"/>
          </a:xfrm>
        </p:grpSpPr>
        <p:sp>
          <p:nvSpPr>
            <p:cNvPr id="42" name="椭圆 11"/>
            <p:cNvSpPr>
              <a:spLocks noChangeArrowheads="1"/>
            </p:cNvSpPr>
            <p:nvPr/>
          </p:nvSpPr>
          <p:spPr bwMode="auto">
            <a:xfrm>
              <a:off x="2644519" y="1690286"/>
              <a:ext cx="862428" cy="862429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endPara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o UI" panose="020B0502040204020203" pitchFamily="34" charset="0"/>
              </a:endParaRPr>
            </a:p>
          </p:txBody>
        </p:sp>
        <p:sp>
          <p:nvSpPr>
            <p:cNvPr id="43" name="TextBox 14"/>
            <p:cNvSpPr txBox="1">
              <a:spLocks noChangeArrowheads="1"/>
            </p:cNvSpPr>
            <p:nvPr/>
          </p:nvSpPr>
          <p:spPr bwMode="auto">
            <a:xfrm>
              <a:off x="2573935" y="1882972"/>
              <a:ext cx="1016941" cy="531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400" b="1" dirty="0" smtClean="0">
                  <a:solidFill>
                    <a:srgbClr val="22AC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南方电网</a:t>
              </a:r>
              <a:endParaRPr lang="en-US" altLang="zh-CN" sz="1400" b="1" dirty="0" smtClean="0">
                <a:solidFill>
                  <a:srgbClr val="22AC3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r>
                <a:rPr lang="en-US" altLang="zh-CN" sz="1050" b="1" dirty="0" smtClean="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2014</a:t>
              </a:r>
              <a:endParaRPr lang="zh-CN" altLang="en-US" sz="1050" b="1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623510" y="1556792"/>
            <a:ext cx="800551" cy="761251"/>
            <a:chOff x="2622257" y="1690286"/>
            <a:chExt cx="906952" cy="862429"/>
          </a:xfrm>
        </p:grpSpPr>
        <p:sp>
          <p:nvSpPr>
            <p:cNvPr id="45" name="椭圆 11"/>
            <p:cNvSpPr>
              <a:spLocks noChangeArrowheads="1"/>
            </p:cNvSpPr>
            <p:nvPr/>
          </p:nvSpPr>
          <p:spPr bwMode="auto">
            <a:xfrm>
              <a:off x="2644519" y="1690286"/>
              <a:ext cx="862428" cy="862429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endPara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o UI" panose="020B0502040204020203" pitchFamily="34" charset="0"/>
              </a:endParaRPr>
            </a:p>
          </p:txBody>
        </p:sp>
        <p:sp>
          <p:nvSpPr>
            <p:cNvPr id="46" name="TextBox 14"/>
            <p:cNvSpPr txBox="1">
              <a:spLocks noChangeArrowheads="1"/>
            </p:cNvSpPr>
            <p:nvPr/>
          </p:nvSpPr>
          <p:spPr bwMode="auto">
            <a:xfrm>
              <a:off x="2622257" y="1882972"/>
              <a:ext cx="906952" cy="531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400" b="1" dirty="0" smtClean="0">
                  <a:solidFill>
                    <a:srgbClr val="22AC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三部委</a:t>
              </a:r>
              <a:endParaRPr lang="en-US" altLang="zh-CN" sz="1400" b="1" dirty="0" smtClean="0">
                <a:solidFill>
                  <a:srgbClr val="22AC3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r>
                <a:rPr lang="en-US" altLang="zh-CN" sz="1050" b="1" dirty="0" smtClean="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2015</a:t>
              </a:r>
              <a:endParaRPr lang="zh-CN" altLang="en-US" sz="1050" b="1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7" name="TextBox 14"/>
          <p:cNvSpPr txBox="1">
            <a:spLocks noChangeArrowheads="1"/>
          </p:cNvSpPr>
          <p:nvPr/>
        </p:nvSpPr>
        <p:spPr bwMode="auto">
          <a:xfrm>
            <a:off x="6426725" y="1798221"/>
            <a:ext cx="941199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 dirty="0" smtClean="0">
                <a:solidFill>
                  <a:srgbClr val="22AC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国务院</a:t>
            </a:r>
            <a:r>
              <a:rPr lang="en-US" altLang="zh-CN" sz="1050" b="1" dirty="0" smtClean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endParaRPr lang="zh-CN" altLang="en-US" sz="1050" b="1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7582257" y="1556792"/>
            <a:ext cx="2723823" cy="1078387"/>
            <a:chOff x="6554301" y="985292"/>
            <a:chExt cx="2723823" cy="1078387"/>
          </a:xfrm>
        </p:grpSpPr>
        <p:cxnSp>
          <p:nvCxnSpPr>
            <p:cNvPr id="49" name="直接连接符 48"/>
            <p:cNvCxnSpPr>
              <a:stCxn id="31" idx="6"/>
            </p:cNvCxnSpPr>
            <p:nvPr/>
          </p:nvCxnSpPr>
          <p:spPr>
            <a:xfrm flipV="1">
              <a:off x="7451454" y="1798221"/>
              <a:ext cx="236734" cy="265458"/>
            </a:xfrm>
            <a:prstGeom prst="line">
              <a:avLst/>
            </a:prstGeom>
            <a:ln>
              <a:solidFill>
                <a:srgbClr val="22AC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6660232" y="1226721"/>
              <a:ext cx="2376264" cy="0"/>
            </a:xfrm>
            <a:prstGeom prst="line">
              <a:avLst/>
            </a:prstGeom>
            <a:ln>
              <a:solidFill>
                <a:srgbClr val="22AC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6554301" y="985292"/>
              <a:ext cx="27238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00" b="1" dirty="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《</a:t>
              </a:r>
              <a:r>
                <a:rPr lang="zh-CN" altLang="en-US" sz="900" b="1" dirty="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国务院关于促进光伏产业健康发展的若干意见</a:t>
              </a:r>
              <a:r>
                <a:rPr lang="en-US" altLang="zh-CN" sz="900" b="1" dirty="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》</a:t>
              </a:r>
              <a:endParaRPr lang="zh-CN" altLang="en-US" sz="900" b="1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6588125" y="1270789"/>
              <a:ext cx="262389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光伏产业是具有巨大发展潜力的朝阳产业，也是我国具有国际竞争优势的战略性新兴产业。国家支持建设</a:t>
              </a:r>
              <a:r>
                <a:rPr lang="en-US" altLang="zh-CN" sz="9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100</a:t>
              </a:r>
              <a:r>
                <a:rPr lang="zh-CN" altLang="en-US" sz="9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</a:t>
              </a: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分布式光伏发电规模化应用示范区、</a:t>
              </a:r>
              <a:r>
                <a:rPr lang="en-US" altLang="zh-CN" sz="9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1000</a:t>
              </a:r>
              <a:r>
                <a:rPr lang="zh-CN" altLang="en-US" sz="9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</a:t>
              </a: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光伏发电应用示范小镇及示范村。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961119" y="3072771"/>
            <a:ext cx="2141432" cy="1015663"/>
            <a:chOff x="6933163" y="2501271"/>
            <a:chExt cx="2141432" cy="1015663"/>
          </a:xfrm>
        </p:grpSpPr>
        <p:grpSp>
          <p:nvGrpSpPr>
            <p:cNvPr id="54" name="组合 53"/>
            <p:cNvGrpSpPr/>
            <p:nvPr/>
          </p:nvGrpSpPr>
          <p:grpSpPr>
            <a:xfrm>
              <a:off x="6984461" y="2826535"/>
              <a:ext cx="1910886" cy="571500"/>
              <a:chOff x="6984461" y="2826535"/>
              <a:chExt cx="1910886" cy="571500"/>
            </a:xfrm>
          </p:grpSpPr>
          <p:cxnSp>
            <p:nvCxnSpPr>
              <p:cNvPr id="57" name="直接连接符 56"/>
              <p:cNvCxnSpPr>
                <a:stCxn id="37" idx="3"/>
              </p:cNvCxnSpPr>
              <p:nvPr/>
            </p:nvCxnSpPr>
            <p:spPr>
              <a:xfrm>
                <a:off x="7841697" y="3267705"/>
                <a:ext cx="170720" cy="130330"/>
              </a:xfrm>
              <a:prstGeom prst="line">
                <a:avLst/>
              </a:prstGeom>
              <a:ln>
                <a:solidFill>
                  <a:srgbClr val="22AC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6984461" y="2826535"/>
                <a:ext cx="1910886" cy="0"/>
              </a:xfrm>
              <a:prstGeom prst="line">
                <a:avLst/>
              </a:prstGeom>
              <a:ln>
                <a:solidFill>
                  <a:srgbClr val="22AC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TextBox 54"/>
            <p:cNvSpPr txBox="1"/>
            <p:nvPr/>
          </p:nvSpPr>
          <p:spPr>
            <a:xfrm>
              <a:off x="6933163" y="2501271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00" b="1" dirty="0" smtClean="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《</a:t>
              </a:r>
              <a:r>
                <a:rPr lang="zh-CN" altLang="en-US" sz="900" b="1" dirty="0" smtClean="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国家发改委关于发挥价格杠杆作用</a:t>
              </a:r>
              <a:endParaRPr lang="en-US" altLang="zh-CN" sz="900" b="1" dirty="0" smtClean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900" b="1" dirty="0" smtClean="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促进光伏产业健康发展的通知</a:t>
              </a:r>
              <a:r>
                <a:rPr lang="en-US" altLang="zh-CN" sz="900" b="1" dirty="0" smtClean="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》</a:t>
              </a:r>
              <a:endParaRPr lang="zh-CN" altLang="en-US" sz="900" b="1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6964575" y="2870603"/>
              <a:ext cx="21100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对分布式光伏发电按照全电量补贴</a:t>
              </a:r>
              <a:r>
                <a:rPr lang="en-US" altLang="zh-CN" sz="9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0.42</a:t>
              </a:r>
              <a:r>
                <a:rPr lang="zh-CN" altLang="en-US" sz="9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元</a:t>
              </a:r>
              <a:r>
                <a:rPr lang="en-US" altLang="zh-CN" sz="9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/kwh</a:t>
              </a: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，补贴期限原则上为</a:t>
              </a: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</a:t>
              </a: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年，自用有余上网电量由电网企业</a:t>
              </a:r>
              <a:r>
                <a:rPr lang="zh-CN" altLang="en-US" sz="9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按照当地</a:t>
              </a: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燃煤机组标杆上网电价收购。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7146644" y="4534046"/>
            <a:ext cx="2981297" cy="931841"/>
            <a:chOff x="6813741" y="2585093"/>
            <a:chExt cx="2271126" cy="931841"/>
          </a:xfrm>
        </p:grpSpPr>
        <p:grpSp>
          <p:nvGrpSpPr>
            <p:cNvPr id="60" name="组合 59"/>
            <p:cNvGrpSpPr/>
            <p:nvPr/>
          </p:nvGrpSpPr>
          <p:grpSpPr>
            <a:xfrm>
              <a:off x="6813741" y="2696205"/>
              <a:ext cx="2081606" cy="130330"/>
              <a:chOff x="6813741" y="2696205"/>
              <a:chExt cx="2081606" cy="130330"/>
            </a:xfrm>
          </p:grpSpPr>
          <p:cxnSp>
            <p:nvCxnSpPr>
              <p:cNvPr id="63" name="直接连接符 62"/>
              <p:cNvCxnSpPr/>
              <p:nvPr/>
            </p:nvCxnSpPr>
            <p:spPr>
              <a:xfrm>
                <a:off x="6813741" y="2696205"/>
                <a:ext cx="170720" cy="130330"/>
              </a:xfrm>
              <a:prstGeom prst="line">
                <a:avLst/>
              </a:prstGeom>
              <a:ln>
                <a:solidFill>
                  <a:srgbClr val="22AC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>
                <a:off x="6984461" y="2826535"/>
                <a:ext cx="1910886" cy="0"/>
              </a:xfrm>
              <a:prstGeom prst="line">
                <a:avLst/>
              </a:prstGeom>
              <a:ln>
                <a:solidFill>
                  <a:srgbClr val="22AC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TextBox 60"/>
            <p:cNvSpPr txBox="1"/>
            <p:nvPr/>
          </p:nvSpPr>
          <p:spPr>
            <a:xfrm>
              <a:off x="6907084" y="2585093"/>
              <a:ext cx="216290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00" b="1" dirty="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《</a:t>
              </a:r>
              <a:r>
                <a:rPr lang="zh-CN" altLang="en-US" sz="900" b="1" dirty="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关于进一步落实分布式光伏发电有关政策的通知</a:t>
              </a:r>
              <a:r>
                <a:rPr lang="en-US" altLang="zh-CN" sz="900" b="1" dirty="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》</a:t>
              </a:r>
              <a:endParaRPr lang="zh-CN" altLang="en-US" sz="900" b="1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6974847" y="2870603"/>
              <a:ext cx="21100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光伏发电项目须采用经国家认监委批准的认证机构认证的光伏产品。地方政府可将建筑光伏发电应用纳入</a:t>
              </a:r>
              <a:r>
                <a:rPr lang="zh-CN" altLang="en-US" sz="9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节能减</a:t>
              </a: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排考核及奖惩制度，鼓励分布式光伏发电项目参与国内自愿碳减排交易。</a:t>
              </a:r>
            </a:p>
          </p:txBody>
        </p:sp>
      </p:grpSp>
      <p:cxnSp>
        <p:nvCxnSpPr>
          <p:cNvPr id="65" name="直接连接符 64"/>
          <p:cNvCxnSpPr/>
          <p:nvPr/>
        </p:nvCxnSpPr>
        <p:spPr>
          <a:xfrm>
            <a:off x="1711524" y="4938575"/>
            <a:ext cx="2523221" cy="0"/>
          </a:xfrm>
          <a:prstGeom prst="line">
            <a:avLst/>
          </a:prstGeom>
          <a:ln>
            <a:solidFill>
              <a:srgbClr val="22AC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650214" y="4579727"/>
            <a:ext cx="2458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dirty="0" smtClean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900" b="1" dirty="0" smtClean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关于转发国家能源局关于进一步落实分布    式光伏发电有关政策的通知</a:t>
            </a:r>
            <a:r>
              <a:rPr lang="en-US" altLang="zh-CN" sz="900" b="1" dirty="0" smtClean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900" b="1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1656581" y="4982643"/>
            <a:ext cx="2647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各级单位要在并网接入、电费结算、补贴转付等方面积极做好服务工作，破解分布式光伏发电应用的关键制约。</a:t>
            </a:r>
          </a:p>
          <a:p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分布式光伏发电项目可由用户自行选择上网模式。</a:t>
            </a:r>
          </a:p>
        </p:txBody>
      </p:sp>
      <p:cxnSp>
        <p:nvCxnSpPr>
          <p:cNvPr id="68" name="直接连接符 67"/>
          <p:cNvCxnSpPr/>
          <p:nvPr/>
        </p:nvCxnSpPr>
        <p:spPr>
          <a:xfrm>
            <a:off x="1249329" y="3387551"/>
            <a:ext cx="2523221" cy="0"/>
          </a:xfrm>
          <a:prstGeom prst="line">
            <a:avLst/>
          </a:prstGeom>
          <a:ln>
            <a:solidFill>
              <a:srgbClr val="22AC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188019" y="3028703"/>
            <a:ext cx="2458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900" b="1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南方电网公司分布式光伏发电营业服务细则</a:t>
            </a:r>
            <a:r>
              <a:rPr lang="en-US" altLang="zh-CN" sz="900" b="1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900" b="1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试行</a:t>
            </a:r>
            <a:r>
              <a:rPr lang="en-US" altLang="zh-CN" sz="900" b="1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)》</a:t>
            </a:r>
            <a:endParaRPr lang="zh-CN" altLang="en-US" sz="900" b="1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1152525" y="3431619"/>
            <a:ext cx="2647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各级供电局营业窗口应设分布式光伏发电项目专窗，各级供电局在分布式光伏发电项目并网受理、接入系统</a:t>
            </a:r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核准、合同和协议签署、查验等全过程，不收取服务费用。</a:t>
            </a:r>
          </a:p>
        </p:txBody>
      </p:sp>
      <p:cxnSp>
        <p:nvCxnSpPr>
          <p:cNvPr id="71" name="直接连接符 70"/>
          <p:cNvCxnSpPr/>
          <p:nvPr/>
        </p:nvCxnSpPr>
        <p:spPr>
          <a:xfrm>
            <a:off x="1340419" y="1874505"/>
            <a:ext cx="2894326" cy="0"/>
          </a:xfrm>
          <a:prstGeom prst="line">
            <a:avLst/>
          </a:prstGeom>
          <a:ln>
            <a:solidFill>
              <a:srgbClr val="22AC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207468" y="1613992"/>
            <a:ext cx="30963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900" b="1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关于促进先进光伏技术产品应用和产业升级的意见</a:t>
            </a:r>
            <a:r>
              <a:rPr lang="en-US" altLang="zh-CN" sz="900" b="1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900" b="1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1277719" y="1918573"/>
            <a:ext cx="29570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光伏发电项目新采购的光伏组件应满足工业和信息化部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光伏制造行业规范条件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年本）相关产品技术指标要求，其中多晶硅电池</a:t>
            </a:r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组件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和单晶硅电池组件的光电转换效率分别不低于</a:t>
            </a:r>
            <a:r>
              <a:rPr lang="en-US" altLang="zh-CN" sz="9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15.5%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9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16%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403396" y="2911218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分布式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光伏政策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Rectangle 3"/>
          <p:cNvSpPr txBox="1">
            <a:spLocks noChangeArrowheads="1"/>
          </p:cNvSpPr>
          <p:nvPr/>
        </p:nvSpPr>
        <p:spPr>
          <a:xfrm>
            <a:off x="285518" y="363761"/>
            <a:ext cx="6405562" cy="688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17270">
              <a:buNone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国家政策大力扶持分布式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6" name="直接连接符 75"/>
          <p:cNvCxnSpPr/>
          <p:nvPr/>
        </p:nvCxnSpPr>
        <p:spPr>
          <a:xfrm>
            <a:off x="256487" y="836712"/>
            <a:ext cx="878000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864494" y="1268760"/>
          <a:ext cx="4883347" cy="4826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24135"/>
                <a:gridCol w="36592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省份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22AC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政策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22AC3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北京</a:t>
                      </a:r>
                      <a:endParaRPr lang="zh-CN" altLang="en-US" sz="1400" b="1" dirty="0">
                        <a:solidFill>
                          <a:srgbClr val="4D4D4D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0.3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/kwh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，期限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endParaRPr lang="zh-CN" altLang="en-US" sz="1400" dirty="0">
                        <a:solidFill>
                          <a:srgbClr val="4D4D4D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上海</a:t>
                      </a:r>
                      <a:endParaRPr lang="zh-CN" altLang="en-US" sz="1400" b="1" dirty="0">
                        <a:solidFill>
                          <a:srgbClr val="4D4D4D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家庭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0.4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/kwh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，期限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endParaRPr lang="en-US" altLang="zh-CN" sz="1400" dirty="0" smtClean="0">
                        <a:solidFill>
                          <a:srgbClr val="4D4D4D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工商业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0.25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/kwh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，期限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endParaRPr lang="zh-CN" altLang="en-US" sz="1400" dirty="0">
                        <a:solidFill>
                          <a:srgbClr val="4D4D4D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浙江</a:t>
                      </a:r>
                      <a:endParaRPr lang="zh-CN" altLang="en-US" sz="1400" b="1" dirty="0">
                        <a:solidFill>
                          <a:srgbClr val="4D4D4D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全省补贴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0.1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/kwh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，期限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endParaRPr lang="en-US" altLang="zh-CN" sz="1400" dirty="0" smtClean="0">
                        <a:solidFill>
                          <a:srgbClr val="4D4D4D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各地市补贴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0.1-0.45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/kwh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，期限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3-5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endParaRPr lang="zh-CN" altLang="en-US" sz="1400" dirty="0">
                        <a:solidFill>
                          <a:srgbClr val="4D4D4D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江西</a:t>
                      </a:r>
                      <a:endParaRPr lang="zh-CN" altLang="en-US" sz="1400" b="1" dirty="0">
                        <a:solidFill>
                          <a:srgbClr val="4D4D4D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全省补贴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0.2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/kwh,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期限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endParaRPr lang="en-US" altLang="zh-CN" sz="1400" dirty="0" smtClean="0">
                        <a:solidFill>
                          <a:srgbClr val="4D4D4D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南昌补贴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0.15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/kwh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，期限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3-5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endParaRPr lang="en-US" altLang="zh-CN" sz="1400" dirty="0" smtClean="0">
                        <a:solidFill>
                          <a:srgbClr val="4D4D4D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南昌千家屋顶计划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瓦初装补贴</a:t>
                      </a:r>
                      <a:endParaRPr lang="en-US" altLang="zh-CN" sz="1400" dirty="0" smtClean="0">
                        <a:solidFill>
                          <a:srgbClr val="4D4D4D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2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上饶补贴</a:t>
                      </a:r>
                      <a:r>
                        <a:rPr lang="en-US" altLang="zh-CN" sz="1400" kern="12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0.15</a:t>
                      </a:r>
                      <a:r>
                        <a:rPr lang="zh-CN" altLang="en-US" sz="1400" kern="12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元</a:t>
                      </a:r>
                      <a:r>
                        <a:rPr lang="en-US" altLang="zh-CN" sz="1400" kern="12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/kwh</a:t>
                      </a:r>
                      <a:r>
                        <a:rPr lang="zh-CN" altLang="en-US" sz="1400" kern="12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，期限</a:t>
                      </a:r>
                      <a:r>
                        <a:rPr lang="en-US" altLang="zh-CN" sz="1400" kern="12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</a:t>
                      </a:r>
                      <a:r>
                        <a:rPr lang="zh-CN" altLang="en-US" sz="1400" kern="12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年</a:t>
                      </a:r>
                      <a:endParaRPr lang="en-US" altLang="zh-CN" sz="1400" kern="1200" dirty="0" smtClean="0">
                        <a:solidFill>
                          <a:srgbClr val="4D4D4D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安徽</a:t>
                      </a:r>
                      <a:endParaRPr lang="zh-CN" altLang="en-US" sz="1400" b="1" dirty="0">
                        <a:solidFill>
                          <a:srgbClr val="4D4D4D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合肥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瓦装机补贴，部分县农户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瓦装机补贴</a:t>
                      </a:r>
                      <a:endParaRPr lang="en-US" altLang="zh-CN" sz="1400" dirty="0" smtClean="0">
                        <a:solidFill>
                          <a:srgbClr val="4D4D4D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亳州补贴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0.25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/kwh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，期限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endParaRPr lang="zh-CN" altLang="en-US" sz="1400" dirty="0">
                        <a:solidFill>
                          <a:srgbClr val="4D4D4D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江苏</a:t>
                      </a:r>
                      <a:endParaRPr lang="zh-CN" altLang="en-US" sz="1400" b="1" dirty="0">
                        <a:solidFill>
                          <a:srgbClr val="4D4D4D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苏州补贴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0.1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/kwh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，期限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endParaRPr lang="en-US" altLang="zh-CN" sz="1400" dirty="0" smtClean="0">
                        <a:solidFill>
                          <a:srgbClr val="4D4D4D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镇江补贴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0.1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/kwh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，期限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endParaRPr lang="en-US" altLang="zh-CN" sz="1400" dirty="0" smtClean="0">
                        <a:solidFill>
                          <a:srgbClr val="4D4D4D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扬中补贴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0.3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/kwh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，期限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endParaRPr lang="en-US" altLang="zh-CN" sz="1400" dirty="0" smtClean="0">
                        <a:solidFill>
                          <a:srgbClr val="4D4D4D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句容补贴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0.3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/kwh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，期限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年；屋顶提供者给予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㎡补助</a:t>
                      </a:r>
                      <a:endParaRPr lang="en-US" altLang="zh-CN" sz="1400" dirty="0" smtClean="0">
                        <a:solidFill>
                          <a:srgbClr val="4D4D4D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南通给予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瓦初装补贴</a:t>
                      </a:r>
                      <a:endParaRPr lang="en-US" altLang="zh-CN" sz="1400" dirty="0" smtClean="0">
                        <a:solidFill>
                          <a:srgbClr val="4D4D4D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811054" y="1268761"/>
          <a:ext cx="4702511" cy="43969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99719"/>
                <a:gridCol w="3502792"/>
              </a:tblGrid>
              <a:tr h="35807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省份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22AC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政策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22AC38"/>
                    </a:solidFill>
                  </a:tcPr>
                </a:tc>
              </a:tr>
              <a:tr h="3296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山东</a:t>
                      </a:r>
                      <a:endParaRPr lang="zh-CN" altLang="en-US" sz="1400" b="1" dirty="0">
                        <a:solidFill>
                          <a:srgbClr val="4D4D4D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全省补贴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0.05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/kwh</a:t>
                      </a:r>
                      <a:endParaRPr lang="zh-CN" altLang="en-US" sz="1400" dirty="0">
                        <a:solidFill>
                          <a:srgbClr val="4D4D4D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40283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山西</a:t>
                      </a:r>
                      <a:endParaRPr lang="zh-CN" altLang="en-US" sz="1400" b="1" dirty="0">
                        <a:solidFill>
                          <a:srgbClr val="4D4D4D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晋城市补贴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0.3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/kwh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，或给予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瓦初装补贴，期限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endParaRPr lang="en-US" altLang="zh-CN" sz="1400" dirty="0" smtClean="0">
                        <a:solidFill>
                          <a:srgbClr val="4D4D4D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3296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河南</a:t>
                      </a:r>
                      <a:endParaRPr lang="zh-CN" altLang="en-US" sz="1400" b="1" dirty="0">
                        <a:solidFill>
                          <a:srgbClr val="4D4D4D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洛阳补贴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0.1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/kwh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，期限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endParaRPr lang="zh-CN" altLang="en-US" sz="1400" dirty="0">
                        <a:solidFill>
                          <a:srgbClr val="4D4D4D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3296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湖南</a:t>
                      </a:r>
                      <a:endParaRPr lang="zh-CN" altLang="en-US" sz="1400" b="1" dirty="0">
                        <a:solidFill>
                          <a:srgbClr val="4D4D4D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全省补贴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0.2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/kwh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，期限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endParaRPr lang="zh-CN" altLang="en-US" sz="1400" dirty="0">
                        <a:solidFill>
                          <a:srgbClr val="4D4D4D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71614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湖北</a:t>
                      </a:r>
                      <a:endParaRPr lang="zh-CN" altLang="en-US" sz="1400" b="1" dirty="0">
                        <a:solidFill>
                          <a:srgbClr val="4D4D4D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全省补贴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0.25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/kwh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，期限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endParaRPr lang="en-US" altLang="zh-CN" sz="1400" dirty="0" smtClean="0">
                        <a:solidFill>
                          <a:srgbClr val="4D4D4D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黄石补贴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0.1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/kwh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，期限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endParaRPr lang="en-US" altLang="zh-CN" sz="1400" dirty="0" smtClean="0">
                        <a:solidFill>
                          <a:srgbClr val="4D4D4D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宜昌补贴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0.25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/kwh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，期限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endParaRPr lang="en-US" altLang="zh-CN" sz="1400" dirty="0" smtClean="0">
                        <a:solidFill>
                          <a:srgbClr val="4D4D4D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荆门补贴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0.25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/kwh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，期限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endParaRPr lang="zh-CN" altLang="en-US" sz="1400" dirty="0">
                        <a:solidFill>
                          <a:srgbClr val="4D4D4D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55948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陕西</a:t>
                      </a:r>
                      <a:endParaRPr lang="zh-CN" altLang="en-US" sz="1400" b="1" dirty="0">
                        <a:solidFill>
                          <a:srgbClr val="4D4D4D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全省补贴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瓦初装补贴，期限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endParaRPr lang="en-US" altLang="zh-CN" sz="1400" dirty="0" smtClean="0">
                        <a:solidFill>
                          <a:srgbClr val="4D4D4D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商洛市补贴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0.05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/kwh</a:t>
                      </a:r>
                    </a:p>
                    <a:p>
                      <a:pPr algn="ctr"/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西安给予初</a:t>
                      </a:r>
                      <a:r>
                        <a:rPr lang="zh-CN" altLang="en-US" sz="1400" kern="12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装补贴</a:t>
                      </a:r>
                      <a:r>
                        <a:rPr lang="en-US" altLang="zh-CN" sz="1400" kern="12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r>
                        <a:rPr lang="zh-CN" altLang="en-US" sz="1400" kern="12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元</a:t>
                      </a:r>
                      <a:r>
                        <a:rPr lang="en-US" altLang="zh-CN" sz="1400" kern="12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lang="zh-CN" altLang="en-US" sz="1400" kern="12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瓦</a:t>
                      </a:r>
                      <a:endParaRPr lang="zh-CN" altLang="en-US" sz="1400" kern="1200" dirty="0">
                        <a:solidFill>
                          <a:srgbClr val="4D4D4D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3296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吉林</a:t>
                      </a:r>
                      <a:endParaRPr lang="zh-CN" altLang="en-US" sz="1400" b="1" dirty="0">
                        <a:solidFill>
                          <a:srgbClr val="4D4D4D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全省补贴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0.15/kwh</a:t>
                      </a:r>
                      <a:endParaRPr lang="zh-CN" altLang="en-US" sz="1400" dirty="0">
                        <a:solidFill>
                          <a:srgbClr val="4D4D4D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50795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广东</a:t>
                      </a:r>
                      <a:endParaRPr lang="zh-CN" altLang="en-US" sz="1400" b="1" dirty="0">
                        <a:solidFill>
                          <a:srgbClr val="4D4D4D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全省给予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0.2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瓦初装补贴，</a:t>
                      </a:r>
                      <a:endParaRPr lang="en-US" altLang="zh-CN" sz="1400" dirty="0" smtClean="0">
                        <a:solidFill>
                          <a:srgbClr val="4D4D4D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0.1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/kwh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度电补贴，期限</a:t>
                      </a:r>
                      <a:r>
                        <a:rPr lang="en-US" altLang="zh-CN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1400" dirty="0" smtClean="0">
                          <a:solidFill>
                            <a:srgbClr val="4D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endParaRPr lang="en-US" altLang="zh-CN" sz="1400" dirty="0" smtClean="0">
                        <a:solidFill>
                          <a:srgbClr val="4D4D4D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85518" y="363761"/>
            <a:ext cx="6405562" cy="688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17270">
              <a:buNone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地方补贴推动发展分布式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56487" y="836712"/>
            <a:ext cx="878000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46895"/>
            <a:ext cx="11522075" cy="4016163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85518" y="363761"/>
            <a:ext cx="6405562" cy="688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17270">
              <a:buNone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我们的愿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景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和使命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374851" y="1140787"/>
            <a:ext cx="2660715" cy="11941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愿景：</a:t>
            </a:r>
          </a:p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改变能源结构，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承担未来责任</a:t>
            </a:r>
          </a:p>
          <a:p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471195" y="1124744"/>
            <a:ext cx="3565301" cy="10961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使命：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提供清洁能源整体解决方案，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成为行业标杆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56487" y="836712"/>
            <a:ext cx="878000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5"/>
          <p:cNvSpPr txBox="1">
            <a:spLocks noChangeArrowheads="1"/>
          </p:cNvSpPr>
          <p:nvPr/>
        </p:nvSpPr>
        <p:spPr bwMode="auto">
          <a:xfrm>
            <a:off x="357193" y="357166"/>
            <a:ext cx="2163483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017270">
              <a:spcBef>
                <a:spcPct val="20000"/>
              </a:spcBef>
            </a:pPr>
            <a:r>
              <a:rPr altLang="en-US" b="1" dirty="0" lang="zh-CN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晶科公司概况</a:t>
            </a:r>
            <a:endParaRPr altLang="zh-CN" b="1" dirty="0" lang="en-US" sz="20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cxnSp>
        <p:nvCxnSpPr>
          <p:cNvPr id="107" name="直接连接符 106"/>
          <p:cNvCxnSpPr/>
          <p:nvPr/>
        </p:nvCxnSpPr>
        <p:spPr>
          <a:xfrm>
            <a:off x="256487" y="836712"/>
            <a:ext cx="878000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Rectangle 1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052736"/>
            <a:ext cx="11522075" cy="532859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</a:ln>
        </p:spPr>
        <p:txBody>
          <a:bodyPr anchor="ctr" wrap="none"/>
          <a:lstStyle/>
          <a:p>
            <a:pPr algn="ctr"/>
            <a:endParaRPr altLang="zh-CN" dirty="0" lang="de-DE">
              <a:ea charset="-122" panose="02010609060101010101" pitchFamily="2" typeface="黑体"/>
            </a:endParaRPr>
          </a:p>
        </p:txBody>
      </p:sp>
      <p:sp>
        <p:nvSpPr>
          <p:cNvPr id="105" name="Oval 2"/>
          <p:cNvSpPr>
            <a:spLocks noChangeArrowheads="1"/>
          </p:cNvSpPr>
          <p:nvPr/>
        </p:nvSpPr>
        <p:spPr bwMode="auto">
          <a:xfrm>
            <a:off x="5040758" y="1895475"/>
            <a:ext cx="2673350" cy="2671763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78824"/>
                  <a:invGamma/>
                  <a:alpha val="0"/>
                </a:schemeClr>
              </a:gs>
              <a:gs pos="100000">
                <a:schemeClr val="hlink">
                  <a:alpha val="35001"/>
                </a:schemeClr>
              </a:gs>
            </a:gsLst>
            <a:lin ang="5400000" scaled="1"/>
          </a:gradFill>
          <a:ln algn="ctr" w="19050">
            <a:solidFill>
              <a:srgbClr val="000000"/>
            </a:solidFill>
            <a:round/>
          </a:ln>
          <a:effectLst/>
        </p:spPr>
        <p:txBody>
          <a:bodyPr anchor="ctr" bIns="41061" lIns="82124" rIns="82124" tIns="41061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altLang="zh-CN" lang="zh-CN" smtClean="0" sz="1300">
              <a:solidFill>
                <a:srgbClr val="AB7E0D"/>
              </a:solidFill>
              <a:ea charset="-128" panose="020B0600070205080204" pitchFamily="34" typeface="MS PGothic"/>
            </a:endParaRPr>
          </a:p>
        </p:txBody>
      </p:sp>
      <p:grpSp>
        <p:nvGrpSpPr>
          <p:cNvPr id="108" name="Group 3"/>
          <p:cNvGrpSpPr/>
          <p:nvPr/>
        </p:nvGrpSpPr>
        <p:grpSpPr bwMode="auto">
          <a:xfrm>
            <a:off x="5413821" y="2201863"/>
            <a:ext cx="1938337" cy="1747837"/>
            <a:chOff x="815" y="2752"/>
            <a:chExt cx="945" cy="852"/>
          </a:xfrm>
        </p:grpSpPr>
        <p:grpSp>
          <p:nvGrpSpPr>
            <p:cNvPr id="207" name="Group 4"/>
            <p:cNvGrpSpPr/>
            <p:nvPr/>
          </p:nvGrpSpPr>
          <p:grpSpPr bwMode="auto">
            <a:xfrm>
              <a:off x="815" y="3340"/>
              <a:ext cx="945" cy="264"/>
              <a:chOff x="815" y="3340"/>
              <a:chExt cx="945" cy="264"/>
            </a:xfrm>
          </p:grpSpPr>
          <p:grpSp>
            <p:nvGrpSpPr>
              <p:cNvPr id="250" name="Group 5"/>
              <p:cNvGrpSpPr/>
              <p:nvPr/>
            </p:nvGrpSpPr>
            <p:grpSpPr bwMode="auto">
              <a:xfrm>
                <a:off x="984" y="3340"/>
                <a:ext cx="99" cy="264"/>
                <a:chOff x="952" y="2724"/>
                <a:chExt cx="118" cy="312"/>
              </a:xfrm>
            </p:grpSpPr>
            <p:sp>
              <p:nvSpPr>
                <p:cNvPr id="266" name="Oval 6"/>
                <p:cNvSpPr>
                  <a:spLocks noChangeArrowheads="1"/>
                </p:cNvSpPr>
                <p:nvPr/>
              </p:nvSpPr>
              <p:spPr bwMode="auto">
                <a:xfrm>
                  <a:off x="962" y="2724"/>
                  <a:ext cx="98" cy="9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 bIns="41061" lIns="82124" rIns="82124" tIns="41061" wrap="none">
                  <a:spAutoFit/>
                </a:bodyPr>
                <a:lstStyle/>
                <a:p>
                  <a:pPr algn="ctr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altLang="zh-CN" lang="zh-CN" smtClean="0" sz="1300">
                    <a:solidFill>
                      <a:srgbClr val="AB7E0D"/>
                    </a:solidFill>
                    <a:ea charset="-128" panose="020B0600070205080204" pitchFamily="34" typeface="MS PGothic"/>
                  </a:endParaRPr>
                </a:p>
              </p:txBody>
            </p:sp>
            <p:sp>
              <p:nvSpPr>
                <p:cNvPr id="267" name="AutoShape 7"/>
                <p:cNvSpPr>
                  <a:spLocks noChangeArrowheads="1"/>
                </p:cNvSpPr>
                <p:nvPr/>
              </p:nvSpPr>
              <p:spPr bwMode="auto">
                <a:xfrm flipV="1">
                  <a:off x="952" y="2845"/>
                  <a:ext cx="118" cy="191"/>
                </a:xfrm>
                <a:prstGeom prst="triangle">
                  <a:avLst>
                    <a:gd fmla="val 50000" name="adj"/>
                  </a:avLst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bIns="41061" lIns="82124" rIns="82124" tIns="41061">
                  <a:spAutoFit/>
                </a:bodyPr>
                <a:lstStyle/>
                <a:p>
                  <a:pPr algn="ctr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altLang="zh-CN" lang="zh-CN" smtClean="0" sz="1300">
                    <a:solidFill>
                      <a:srgbClr val="AB7E0D"/>
                    </a:solidFill>
                    <a:ea charset="-128" panose="020B0600070205080204" pitchFamily="34" typeface="MS PGothic"/>
                  </a:endParaRPr>
                </a:p>
              </p:txBody>
            </p:sp>
          </p:grpSp>
          <p:grpSp>
            <p:nvGrpSpPr>
              <p:cNvPr id="251" name="Group 8"/>
              <p:cNvGrpSpPr/>
              <p:nvPr/>
            </p:nvGrpSpPr>
            <p:grpSpPr bwMode="auto">
              <a:xfrm>
                <a:off x="1153" y="3340"/>
                <a:ext cx="99" cy="264"/>
                <a:chOff x="952" y="2724"/>
                <a:chExt cx="118" cy="312"/>
              </a:xfrm>
            </p:grpSpPr>
            <p:sp>
              <p:nvSpPr>
                <p:cNvPr id="264" name="Oval 9"/>
                <p:cNvSpPr>
                  <a:spLocks noChangeArrowheads="1"/>
                </p:cNvSpPr>
                <p:nvPr/>
              </p:nvSpPr>
              <p:spPr bwMode="auto">
                <a:xfrm>
                  <a:off x="962" y="2724"/>
                  <a:ext cx="98" cy="9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 bIns="41061" lIns="82124" rIns="82124" tIns="41061" wrap="none">
                  <a:spAutoFit/>
                </a:bodyPr>
                <a:lstStyle/>
                <a:p>
                  <a:pPr algn="ctr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altLang="zh-CN" lang="zh-CN" smtClean="0" sz="1300">
                    <a:solidFill>
                      <a:srgbClr val="AB7E0D"/>
                    </a:solidFill>
                    <a:ea charset="-128" panose="020B0600070205080204" pitchFamily="34" typeface="MS PGothic"/>
                  </a:endParaRPr>
                </a:p>
              </p:txBody>
            </p:sp>
            <p:sp>
              <p:nvSpPr>
                <p:cNvPr id="265" name="AutoShape 10"/>
                <p:cNvSpPr>
                  <a:spLocks noChangeArrowheads="1"/>
                </p:cNvSpPr>
                <p:nvPr/>
              </p:nvSpPr>
              <p:spPr bwMode="auto">
                <a:xfrm flipV="1">
                  <a:off x="952" y="2845"/>
                  <a:ext cx="118" cy="191"/>
                </a:xfrm>
                <a:prstGeom prst="triangle">
                  <a:avLst>
                    <a:gd fmla="val 50000" name="adj"/>
                  </a:avLst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bIns="41061" lIns="82124" rIns="82124" tIns="41061">
                  <a:spAutoFit/>
                </a:bodyPr>
                <a:lstStyle/>
                <a:p>
                  <a:pPr algn="ctr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altLang="zh-CN" lang="zh-CN" smtClean="0" sz="1300">
                    <a:solidFill>
                      <a:srgbClr val="AB7E0D"/>
                    </a:solidFill>
                    <a:ea charset="-128" panose="020B0600070205080204" pitchFamily="34" typeface="MS PGothic"/>
                  </a:endParaRPr>
                </a:p>
              </p:txBody>
            </p:sp>
          </p:grpSp>
          <p:grpSp>
            <p:nvGrpSpPr>
              <p:cNvPr id="252" name="Group 11"/>
              <p:cNvGrpSpPr/>
              <p:nvPr/>
            </p:nvGrpSpPr>
            <p:grpSpPr bwMode="auto">
              <a:xfrm>
                <a:off x="1322" y="3340"/>
                <a:ext cx="99" cy="264"/>
                <a:chOff x="952" y="2724"/>
                <a:chExt cx="118" cy="312"/>
              </a:xfrm>
            </p:grpSpPr>
            <p:sp>
              <p:nvSpPr>
                <p:cNvPr id="262" name="Oval 12"/>
                <p:cNvSpPr>
                  <a:spLocks noChangeArrowheads="1"/>
                </p:cNvSpPr>
                <p:nvPr/>
              </p:nvSpPr>
              <p:spPr bwMode="auto">
                <a:xfrm>
                  <a:off x="962" y="2724"/>
                  <a:ext cx="98" cy="9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 bIns="41061" lIns="82124" rIns="82124" tIns="41061" wrap="none">
                  <a:spAutoFit/>
                </a:bodyPr>
                <a:lstStyle/>
                <a:p>
                  <a:pPr algn="ctr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altLang="zh-CN" lang="zh-CN" smtClean="0" sz="1300">
                    <a:solidFill>
                      <a:srgbClr val="AB7E0D"/>
                    </a:solidFill>
                    <a:ea charset="-128" panose="020B0600070205080204" pitchFamily="34" typeface="MS PGothic"/>
                  </a:endParaRPr>
                </a:p>
              </p:txBody>
            </p:sp>
            <p:sp>
              <p:nvSpPr>
                <p:cNvPr id="263" name="AutoShape 13"/>
                <p:cNvSpPr>
                  <a:spLocks noChangeArrowheads="1"/>
                </p:cNvSpPr>
                <p:nvPr/>
              </p:nvSpPr>
              <p:spPr bwMode="auto">
                <a:xfrm flipV="1">
                  <a:off x="952" y="2845"/>
                  <a:ext cx="118" cy="191"/>
                </a:xfrm>
                <a:prstGeom prst="triangle">
                  <a:avLst>
                    <a:gd fmla="val 50000" name="adj"/>
                  </a:avLst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bIns="41061" lIns="82124" rIns="82124" tIns="41061">
                  <a:spAutoFit/>
                </a:bodyPr>
                <a:lstStyle/>
                <a:p>
                  <a:pPr algn="ctr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altLang="zh-CN" lang="zh-CN" smtClean="0" sz="1300">
                    <a:solidFill>
                      <a:srgbClr val="AB7E0D"/>
                    </a:solidFill>
                    <a:ea charset="-128" panose="020B0600070205080204" pitchFamily="34" typeface="MS PGothic"/>
                  </a:endParaRPr>
                </a:p>
              </p:txBody>
            </p:sp>
          </p:grpSp>
          <p:grpSp>
            <p:nvGrpSpPr>
              <p:cNvPr id="253" name="Group 14"/>
              <p:cNvGrpSpPr/>
              <p:nvPr/>
            </p:nvGrpSpPr>
            <p:grpSpPr bwMode="auto">
              <a:xfrm>
                <a:off x="1491" y="3340"/>
                <a:ext cx="99" cy="264"/>
                <a:chOff x="952" y="2724"/>
                <a:chExt cx="118" cy="312"/>
              </a:xfrm>
            </p:grpSpPr>
            <p:sp>
              <p:nvSpPr>
                <p:cNvPr id="260" name="Oval 15"/>
                <p:cNvSpPr>
                  <a:spLocks noChangeArrowheads="1"/>
                </p:cNvSpPr>
                <p:nvPr/>
              </p:nvSpPr>
              <p:spPr bwMode="auto">
                <a:xfrm>
                  <a:off x="962" y="2724"/>
                  <a:ext cx="98" cy="9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 bIns="41061" lIns="82124" rIns="82124" tIns="41061" wrap="none">
                  <a:spAutoFit/>
                </a:bodyPr>
                <a:lstStyle/>
                <a:p>
                  <a:pPr algn="ctr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altLang="zh-CN" lang="zh-CN" smtClean="0" sz="1300">
                    <a:solidFill>
                      <a:srgbClr val="AB7E0D"/>
                    </a:solidFill>
                    <a:ea charset="-128" panose="020B0600070205080204" pitchFamily="34" typeface="MS PGothic"/>
                  </a:endParaRPr>
                </a:p>
              </p:txBody>
            </p:sp>
            <p:sp>
              <p:nvSpPr>
                <p:cNvPr id="261" name="AutoShape 16"/>
                <p:cNvSpPr>
                  <a:spLocks noChangeArrowheads="1"/>
                </p:cNvSpPr>
                <p:nvPr/>
              </p:nvSpPr>
              <p:spPr bwMode="auto">
                <a:xfrm flipV="1">
                  <a:off x="952" y="2845"/>
                  <a:ext cx="118" cy="191"/>
                </a:xfrm>
                <a:prstGeom prst="triangle">
                  <a:avLst>
                    <a:gd fmla="val 50000" name="adj"/>
                  </a:avLst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bIns="41061" lIns="82124" rIns="82124" tIns="41061">
                  <a:spAutoFit/>
                </a:bodyPr>
                <a:lstStyle/>
                <a:p>
                  <a:pPr algn="ctr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altLang="zh-CN" lang="zh-CN" smtClean="0" sz="1300">
                    <a:solidFill>
                      <a:srgbClr val="AB7E0D"/>
                    </a:solidFill>
                    <a:ea charset="-128" panose="020B0600070205080204" pitchFamily="34" typeface="MS PGothic"/>
                  </a:endParaRPr>
                </a:p>
              </p:txBody>
            </p:sp>
          </p:grpSp>
          <p:grpSp>
            <p:nvGrpSpPr>
              <p:cNvPr id="254" name="Group 17"/>
              <p:cNvGrpSpPr/>
              <p:nvPr/>
            </p:nvGrpSpPr>
            <p:grpSpPr bwMode="auto">
              <a:xfrm>
                <a:off x="1661" y="3340"/>
                <a:ext cx="99" cy="264"/>
                <a:chOff x="952" y="2724"/>
                <a:chExt cx="118" cy="312"/>
              </a:xfrm>
            </p:grpSpPr>
            <p:sp>
              <p:nvSpPr>
                <p:cNvPr id="258" name="Oval 18"/>
                <p:cNvSpPr>
                  <a:spLocks noChangeArrowheads="1"/>
                </p:cNvSpPr>
                <p:nvPr/>
              </p:nvSpPr>
              <p:spPr bwMode="auto">
                <a:xfrm>
                  <a:off x="962" y="2724"/>
                  <a:ext cx="98" cy="9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 bIns="41061" lIns="82124" rIns="82124" tIns="41061" wrap="none">
                  <a:spAutoFit/>
                </a:bodyPr>
                <a:lstStyle/>
                <a:p>
                  <a:pPr algn="ctr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altLang="zh-CN" lang="zh-CN" smtClean="0" sz="1300">
                    <a:solidFill>
                      <a:srgbClr val="AB7E0D"/>
                    </a:solidFill>
                    <a:ea charset="-128" panose="020B0600070205080204" pitchFamily="34" typeface="MS PGothic"/>
                  </a:endParaRPr>
                </a:p>
              </p:txBody>
            </p:sp>
            <p:sp>
              <p:nvSpPr>
                <p:cNvPr id="259" name="AutoShape 19"/>
                <p:cNvSpPr>
                  <a:spLocks noChangeArrowheads="1"/>
                </p:cNvSpPr>
                <p:nvPr/>
              </p:nvSpPr>
              <p:spPr bwMode="auto">
                <a:xfrm flipV="1">
                  <a:off x="952" y="2845"/>
                  <a:ext cx="118" cy="191"/>
                </a:xfrm>
                <a:prstGeom prst="triangle">
                  <a:avLst>
                    <a:gd fmla="val 50000" name="adj"/>
                  </a:avLst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bIns="41061" lIns="82124" rIns="82124" tIns="41061">
                  <a:spAutoFit/>
                </a:bodyPr>
                <a:lstStyle/>
                <a:p>
                  <a:pPr algn="ctr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altLang="zh-CN" lang="zh-CN" smtClean="0" sz="1300">
                    <a:solidFill>
                      <a:srgbClr val="AB7E0D"/>
                    </a:solidFill>
                    <a:ea charset="-128" panose="020B0600070205080204" pitchFamily="34" typeface="MS PGothic"/>
                  </a:endParaRPr>
                </a:p>
              </p:txBody>
            </p:sp>
          </p:grpSp>
          <p:grpSp>
            <p:nvGrpSpPr>
              <p:cNvPr id="255" name="Group 20"/>
              <p:cNvGrpSpPr/>
              <p:nvPr/>
            </p:nvGrpSpPr>
            <p:grpSpPr bwMode="auto">
              <a:xfrm>
                <a:off x="815" y="3340"/>
                <a:ext cx="99" cy="264"/>
                <a:chOff x="952" y="2724"/>
                <a:chExt cx="118" cy="312"/>
              </a:xfrm>
            </p:grpSpPr>
            <p:sp>
              <p:nvSpPr>
                <p:cNvPr id="256" name="Oval 21"/>
                <p:cNvSpPr>
                  <a:spLocks noChangeArrowheads="1"/>
                </p:cNvSpPr>
                <p:nvPr/>
              </p:nvSpPr>
              <p:spPr bwMode="auto">
                <a:xfrm>
                  <a:off x="962" y="2724"/>
                  <a:ext cx="98" cy="9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 bIns="41061" lIns="82124" rIns="82124" tIns="41061" wrap="none">
                  <a:spAutoFit/>
                </a:bodyPr>
                <a:lstStyle/>
                <a:p>
                  <a:pPr algn="ctr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altLang="zh-CN" lang="zh-CN" smtClean="0" sz="1300">
                    <a:solidFill>
                      <a:srgbClr val="AB7E0D"/>
                    </a:solidFill>
                    <a:ea charset="-128" panose="020B0600070205080204" pitchFamily="34" typeface="MS PGothic"/>
                  </a:endParaRPr>
                </a:p>
              </p:txBody>
            </p:sp>
            <p:sp>
              <p:nvSpPr>
                <p:cNvPr id="257" name="AutoShape 22"/>
                <p:cNvSpPr>
                  <a:spLocks noChangeArrowheads="1"/>
                </p:cNvSpPr>
                <p:nvPr/>
              </p:nvSpPr>
              <p:spPr bwMode="auto">
                <a:xfrm flipV="1">
                  <a:off x="952" y="2845"/>
                  <a:ext cx="118" cy="191"/>
                </a:xfrm>
                <a:prstGeom prst="triangle">
                  <a:avLst>
                    <a:gd fmla="val 50000" name="adj"/>
                  </a:avLst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bIns="41061" lIns="82124" rIns="82124" tIns="41061">
                  <a:spAutoFit/>
                </a:bodyPr>
                <a:lstStyle/>
                <a:p>
                  <a:pPr algn="ctr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altLang="zh-CN" lang="zh-CN" smtClean="0" sz="1300">
                    <a:solidFill>
                      <a:srgbClr val="AB7E0D"/>
                    </a:solidFill>
                    <a:ea charset="-128" panose="020B0600070205080204" pitchFamily="34" typeface="MS PGothic"/>
                  </a:endParaRPr>
                </a:p>
              </p:txBody>
            </p:sp>
          </p:grpSp>
        </p:grpSp>
        <p:grpSp>
          <p:nvGrpSpPr>
            <p:cNvPr id="208" name="Group 23"/>
            <p:cNvGrpSpPr/>
            <p:nvPr/>
          </p:nvGrpSpPr>
          <p:grpSpPr bwMode="auto">
            <a:xfrm>
              <a:off x="900" y="3202"/>
              <a:ext cx="99" cy="264"/>
              <a:chOff x="952" y="2724"/>
              <a:chExt cx="118" cy="312"/>
            </a:xfrm>
          </p:grpSpPr>
          <p:sp>
            <p:nvSpPr>
              <p:cNvPr id="248" name="Oval 24"/>
              <p:cNvSpPr>
                <a:spLocks noChangeArrowheads="1"/>
              </p:cNvSpPr>
              <p:nvPr/>
            </p:nvSpPr>
            <p:spPr bwMode="auto">
              <a:xfrm>
                <a:off x="962" y="2724"/>
                <a:ext cx="98" cy="98"/>
              </a:xfrm>
              <a:prstGeom prst="ellipse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 bIns="41061" lIns="82124" rIns="82124" tIns="41061" wrap="none">
                <a:spAutoFit/>
              </a:bodyPr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altLang="zh-CN" lang="zh-CN" smtClean="0" sz="1300">
                  <a:solidFill>
                    <a:srgbClr val="AB7E0D"/>
                  </a:solidFill>
                  <a:ea charset="-128" panose="020B0600070205080204" pitchFamily="34" typeface="MS PGothic"/>
                </a:endParaRPr>
              </a:p>
            </p:txBody>
          </p:sp>
          <p:sp>
            <p:nvSpPr>
              <p:cNvPr id="249" name="AutoShape 25"/>
              <p:cNvSpPr>
                <a:spLocks noChangeArrowheads="1"/>
              </p:cNvSpPr>
              <p:nvPr/>
            </p:nvSpPr>
            <p:spPr bwMode="auto">
              <a:xfrm flipV="1">
                <a:off x="952" y="2845"/>
                <a:ext cx="118" cy="191"/>
              </a:xfrm>
              <a:prstGeom prst="triangle">
                <a:avLst>
                  <a:gd fmla="val 50000" name="adj"/>
                </a:avLst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bIns="41061" lIns="82124" rIns="82124" tIns="41061">
                <a:spAutoFit/>
              </a:bodyPr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altLang="zh-CN" lang="zh-CN" smtClean="0" sz="1300">
                  <a:solidFill>
                    <a:srgbClr val="AB7E0D"/>
                  </a:solidFill>
                  <a:ea charset="-128" panose="020B0600070205080204" pitchFamily="34" typeface="MS PGothic"/>
                </a:endParaRPr>
              </a:p>
            </p:txBody>
          </p:sp>
        </p:grpSp>
        <p:grpSp>
          <p:nvGrpSpPr>
            <p:cNvPr id="209" name="Group 26"/>
            <p:cNvGrpSpPr/>
            <p:nvPr/>
          </p:nvGrpSpPr>
          <p:grpSpPr bwMode="auto">
            <a:xfrm>
              <a:off x="1069" y="3202"/>
              <a:ext cx="99" cy="264"/>
              <a:chOff x="952" y="2724"/>
              <a:chExt cx="118" cy="312"/>
            </a:xfrm>
          </p:grpSpPr>
          <p:sp>
            <p:nvSpPr>
              <p:cNvPr id="246" name="Oval 27"/>
              <p:cNvSpPr>
                <a:spLocks noChangeArrowheads="1"/>
              </p:cNvSpPr>
              <p:nvPr/>
            </p:nvSpPr>
            <p:spPr bwMode="auto">
              <a:xfrm>
                <a:off x="962" y="2724"/>
                <a:ext cx="98" cy="98"/>
              </a:xfrm>
              <a:prstGeom prst="ellipse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 bIns="41061" lIns="82124" rIns="82124" tIns="41061" wrap="none">
                <a:spAutoFit/>
              </a:bodyPr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altLang="zh-CN" lang="zh-CN" smtClean="0" sz="1300">
                  <a:solidFill>
                    <a:srgbClr val="AB7E0D"/>
                  </a:solidFill>
                  <a:ea charset="-128" panose="020B0600070205080204" pitchFamily="34" typeface="MS PGothic"/>
                </a:endParaRPr>
              </a:p>
            </p:txBody>
          </p:sp>
          <p:sp>
            <p:nvSpPr>
              <p:cNvPr id="247" name="AutoShape 28"/>
              <p:cNvSpPr>
                <a:spLocks noChangeArrowheads="1"/>
              </p:cNvSpPr>
              <p:nvPr/>
            </p:nvSpPr>
            <p:spPr bwMode="auto">
              <a:xfrm flipV="1">
                <a:off x="952" y="2845"/>
                <a:ext cx="118" cy="191"/>
              </a:xfrm>
              <a:prstGeom prst="triangle">
                <a:avLst>
                  <a:gd fmla="val 50000" name="adj"/>
                </a:avLst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bIns="41061" lIns="82124" rIns="82124" tIns="41061">
                <a:spAutoFit/>
              </a:bodyPr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altLang="zh-CN" lang="zh-CN" smtClean="0" sz="1300">
                  <a:solidFill>
                    <a:srgbClr val="AB7E0D"/>
                  </a:solidFill>
                  <a:ea charset="-128" panose="020B0600070205080204" pitchFamily="34" typeface="MS PGothic"/>
                </a:endParaRPr>
              </a:p>
            </p:txBody>
          </p:sp>
        </p:grpSp>
        <p:grpSp>
          <p:nvGrpSpPr>
            <p:cNvPr id="210" name="Group 29"/>
            <p:cNvGrpSpPr/>
            <p:nvPr/>
          </p:nvGrpSpPr>
          <p:grpSpPr bwMode="auto">
            <a:xfrm>
              <a:off x="1238" y="3202"/>
              <a:ext cx="99" cy="264"/>
              <a:chOff x="952" y="2724"/>
              <a:chExt cx="118" cy="312"/>
            </a:xfrm>
          </p:grpSpPr>
          <p:sp>
            <p:nvSpPr>
              <p:cNvPr id="244" name="Oval 30"/>
              <p:cNvSpPr>
                <a:spLocks noChangeArrowheads="1"/>
              </p:cNvSpPr>
              <p:nvPr/>
            </p:nvSpPr>
            <p:spPr bwMode="auto">
              <a:xfrm>
                <a:off x="962" y="2724"/>
                <a:ext cx="98" cy="98"/>
              </a:xfrm>
              <a:prstGeom prst="ellipse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 bIns="41061" lIns="82124" rIns="82124" tIns="41061" wrap="none">
                <a:spAutoFit/>
              </a:bodyPr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altLang="zh-CN" lang="zh-CN" smtClean="0" sz="1300">
                  <a:solidFill>
                    <a:srgbClr val="AB7E0D"/>
                  </a:solidFill>
                  <a:ea charset="-128" panose="020B0600070205080204" pitchFamily="34" typeface="MS PGothic"/>
                </a:endParaRPr>
              </a:p>
            </p:txBody>
          </p:sp>
          <p:sp>
            <p:nvSpPr>
              <p:cNvPr id="245" name="AutoShape 31"/>
              <p:cNvSpPr>
                <a:spLocks noChangeArrowheads="1"/>
              </p:cNvSpPr>
              <p:nvPr/>
            </p:nvSpPr>
            <p:spPr bwMode="auto">
              <a:xfrm flipV="1">
                <a:off x="952" y="2845"/>
                <a:ext cx="118" cy="191"/>
              </a:xfrm>
              <a:prstGeom prst="triangle">
                <a:avLst>
                  <a:gd fmla="val 50000" name="adj"/>
                </a:avLst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bIns="41061" lIns="82124" rIns="82124" tIns="41061">
                <a:spAutoFit/>
              </a:bodyPr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altLang="zh-CN" lang="zh-CN" smtClean="0" sz="1300">
                  <a:solidFill>
                    <a:srgbClr val="AB7E0D"/>
                  </a:solidFill>
                  <a:ea charset="-128" panose="020B0600070205080204" pitchFamily="34" typeface="MS PGothic"/>
                </a:endParaRPr>
              </a:p>
            </p:txBody>
          </p:sp>
        </p:grpSp>
        <p:grpSp>
          <p:nvGrpSpPr>
            <p:cNvPr id="211" name="Group 32"/>
            <p:cNvGrpSpPr/>
            <p:nvPr/>
          </p:nvGrpSpPr>
          <p:grpSpPr bwMode="auto">
            <a:xfrm>
              <a:off x="1407" y="3202"/>
              <a:ext cx="99" cy="264"/>
              <a:chOff x="952" y="2724"/>
              <a:chExt cx="118" cy="312"/>
            </a:xfrm>
          </p:grpSpPr>
          <p:sp>
            <p:nvSpPr>
              <p:cNvPr id="242" name="Oval 33"/>
              <p:cNvSpPr>
                <a:spLocks noChangeArrowheads="1"/>
              </p:cNvSpPr>
              <p:nvPr/>
            </p:nvSpPr>
            <p:spPr bwMode="auto">
              <a:xfrm>
                <a:off x="962" y="2724"/>
                <a:ext cx="98" cy="98"/>
              </a:xfrm>
              <a:prstGeom prst="ellipse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 bIns="41061" lIns="82124" rIns="82124" tIns="41061" wrap="none">
                <a:spAutoFit/>
              </a:bodyPr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altLang="zh-CN" lang="zh-CN" smtClean="0" sz="1300">
                  <a:solidFill>
                    <a:srgbClr val="AB7E0D"/>
                  </a:solidFill>
                  <a:ea charset="-128" panose="020B0600070205080204" pitchFamily="34" typeface="MS PGothic"/>
                </a:endParaRPr>
              </a:p>
            </p:txBody>
          </p:sp>
          <p:sp>
            <p:nvSpPr>
              <p:cNvPr id="243" name="AutoShape 34"/>
              <p:cNvSpPr>
                <a:spLocks noChangeArrowheads="1"/>
              </p:cNvSpPr>
              <p:nvPr/>
            </p:nvSpPr>
            <p:spPr bwMode="auto">
              <a:xfrm flipV="1">
                <a:off x="952" y="2845"/>
                <a:ext cx="118" cy="191"/>
              </a:xfrm>
              <a:prstGeom prst="triangle">
                <a:avLst>
                  <a:gd fmla="val 50000" name="adj"/>
                </a:avLst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bIns="41061" lIns="82124" rIns="82124" tIns="41061">
                <a:spAutoFit/>
              </a:bodyPr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altLang="zh-CN" lang="zh-CN" smtClean="0" sz="1300">
                  <a:solidFill>
                    <a:srgbClr val="AB7E0D"/>
                  </a:solidFill>
                  <a:ea charset="-128" panose="020B0600070205080204" pitchFamily="34" typeface="MS PGothic"/>
                </a:endParaRPr>
              </a:p>
            </p:txBody>
          </p:sp>
        </p:grpSp>
        <p:grpSp>
          <p:nvGrpSpPr>
            <p:cNvPr id="212" name="Group 35"/>
            <p:cNvGrpSpPr/>
            <p:nvPr/>
          </p:nvGrpSpPr>
          <p:grpSpPr bwMode="auto">
            <a:xfrm>
              <a:off x="1577" y="3202"/>
              <a:ext cx="99" cy="264"/>
              <a:chOff x="952" y="2724"/>
              <a:chExt cx="118" cy="312"/>
            </a:xfrm>
          </p:grpSpPr>
          <p:sp>
            <p:nvSpPr>
              <p:cNvPr id="240" name="Oval 36"/>
              <p:cNvSpPr>
                <a:spLocks noChangeArrowheads="1"/>
              </p:cNvSpPr>
              <p:nvPr/>
            </p:nvSpPr>
            <p:spPr bwMode="auto">
              <a:xfrm>
                <a:off x="962" y="2724"/>
                <a:ext cx="98" cy="98"/>
              </a:xfrm>
              <a:prstGeom prst="ellipse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 bIns="41061" lIns="82124" rIns="82124" tIns="41061" wrap="none">
                <a:spAutoFit/>
              </a:bodyPr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altLang="zh-CN" lang="zh-CN" smtClean="0" sz="1300">
                  <a:solidFill>
                    <a:srgbClr val="AB7E0D"/>
                  </a:solidFill>
                  <a:ea charset="-128" panose="020B0600070205080204" pitchFamily="34" typeface="MS PGothic"/>
                </a:endParaRPr>
              </a:p>
            </p:txBody>
          </p:sp>
          <p:sp>
            <p:nvSpPr>
              <p:cNvPr id="241" name="AutoShape 37"/>
              <p:cNvSpPr>
                <a:spLocks noChangeArrowheads="1"/>
              </p:cNvSpPr>
              <p:nvPr/>
            </p:nvSpPr>
            <p:spPr bwMode="auto">
              <a:xfrm flipV="1">
                <a:off x="952" y="2845"/>
                <a:ext cx="118" cy="191"/>
              </a:xfrm>
              <a:prstGeom prst="triangle">
                <a:avLst>
                  <a:gd fmla="val 50000" name="adj"/>
                </a:avLst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bIns="41061" lIns="82124" rIns="82124" tIns="41061">
                <a:spAutoFit/>
              </a:bodyPr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altLang="zh-CN" lang="zh-CN" smtClean="0" sz="1300">
                  <a:solidFill>
                    <a:srgbClr val="AB7E0D"/>
                  </a:solidFill>
                  <a:ea charset="-128" panose="020B0600070205080204" pitchFamily="34" typeface="MS PGothic"/>
                </a:endParaRPr>
              </a:p>
            </p:txBody>
          </p:sp>
        </p:grpSp>
        <p:grpSp>
          <p:nvGrpSpPr>
            <p:cNvPr id="213" name="Group 38"/>
            <p:cNvGrpSpPr/>
            <p:nvPr/>
          </p:nvGrpSpPr>
          <p:grpSpPr bwMode="auto">
            <a:xfrm>
              <a:off x="984" y="3052"/>
              <a:ext cx="99" cy="264"/>
              <a:chOff x="952" y="2724"/>
              <a:chExt cx="118" cy="312"/>
            </a:xfrm>
          </p:grpSpPr>
          <p:sp>
            <p:nvSpPr>
              <p:cNvPr id="238" name="Oval 39"/>
              <p:cNvSpPr>
                <a:spLocks noChangeArrowheads="1"/>
              </p:cNvSpPr>
              <p:nvPr/>
            </p:nvSpPr>
            <p:spPr bwMode="auto">
              <a:xfrm>
                <a:off x="962" y="2724"/>
                <a:ext cx="98" cy="98"/>
              </a:xfrm>
              <a:prstGeom prst="ellipse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 bIns="41061" lIns="82124" rIns="82124" tIns="41061" wrap="none">
                <a:spAutoFit/>
              </a:bodyPr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altLang="zh-CN" lang="zh-CN" smtClean="0" sz="1300">
                  <a:solidFill>
                    <a:srgbClr val="AB7E0D"/>
                  </a:solidFill>
                  <a:ea charset="-128" panose="020B0600070205080204" pitchFamily="34" typeface="MS PGothic"/>
                </a:endParaRPr>
              </a:p>
            </p:txBody>
          </p:sp>
          <p:sp>
            <p:nvSpPr>
              <p:cNvPr id="239" name="AutoShape 40"/>
              <p:cNvSpPr>
                <a:spLocks noChangeArrowheads="1"/>
              </p:cNvSpPr>
              <p:nvPr/>
            </p:nvSpPr>
            <p:spPr bwMode="auto">
              <a:xfrm flipV="1">
                <a:off x="952" y="2845"/>
                <a:ext cx="118" cy="191"/>
              </a:xfrm>
              <a:prstGeom prst="triangle">
                <a:avLst>
                  <a:gd fmla="val 50000" name="adj"/>
                </a:avLst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bIns="41061" lIns="82124" rIns="82124" tIns="41061">
                <a:spAutoFit/>
              </a:bodyPr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altLang="zh-CN" lang="zh-CN" smtClean="0" sz="1300">
                  <a:solidFill>
                    <a:srgbClr val="AB7E0D"/>
                  </a:solidFill>
                  <a:ea charset="-128" panose="020B0600070205080204" pitchFamily="34" typeface="MS PGothic"/>
                </a:endParaRPr>
              </a:p>
            </p:txBody>
          </p:sp>
        </p:grpSp>
        <p:grpSp>
          <p:nvGrpSpPr>
            <p:cNvPr id="214" name="Group 41"/>
            <p:cNvGrpSpPr/>
            <p:nvPr/>
          </p:nvGrpSpPr>
          <p:grpSpPr bwMode="auto">
            <a:xfrm>
              <a:off x="1153" y="3052"/>
              <a:ext cx="99" cy="264"/>
              <a:chOff x="952" y="2724"/>
              <a:chExt cx="118" cy="312"/>
            </a:xfrm>
          </p:grpSpPr>
          <p:sp>
            <p:nvSpPr>
              <p:cNvPr id="236" name="Oval 42"/>
              <p:cNvSpPr>
                <a:spLocks noChangeArrowheads="1"/>
              </p:cNvSpPr>
              <p:nvPr/>
            </p:nvSpPr>
            <p:spPr bwMode="auto">
              <a:xfrm>
                <a:off x="962" y="2724"/>
                <a:ext cx="98" cy="98"/>
              </a:xfrm>
              <a:prstGeom prst="ellipse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 bIns="41061" lIns="82124" rIns="82124" tIns="41061" wrap="none">
                <a:spAutoFit/>
              </a:bodyPr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altLang="zh-CN" lang="zh-CN" smtClean="0" sz="1300">
                  <a:solidFill>
                    <a:srgbClr val="AB7E0D"/>
                  </a:solidFill>
                  <a:ea charset="-128" panose="020B0600070205080204" pitchFamily="34" typeface="MS PGothic"/>
                </a:endParaRPr>
              </a:p>
            </p:txBody>
          </p:sp>
          <p:sp>
            <p:nvSpPr>
              <p:cNvPr id="237" name="AutoShape 43"/>
              <p:cNvSpPr>
                <a:spLocks noChangeArrowheads="1"/>
              </p:cNvSpPr>
              <p:nvPr/>
            </p:nvSpPr>
            <p:spPr bwMode="auto">
              <a:xfrm flipV="1">
                <a:off x="952" y="2845"/>
                <a:ext cx="118" cy="191"/>
              </a:xfrm>
              <a:prstGeom prst="triangle">
                <a:avLst>
                  <a:gd fmla="val 50000" name="adj"/>
                </a:avLst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bIns="41061" lIns="82124" rIns="82124" tIns="41061">
                <a:spAutoFit/>
              </a:bodyPr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altLang="zh-CN" lang="zh-CN" smtClean="0" sz="1300">
                  <a:solidFill>
                    <a:srgbClr val="AB7E0D"/>
                  </a:solidFill>
                  <a:ea charset="-128" panose="020B0600070205080204" pitchFamily="34" typeface="MS PGothic"/>
                </a:endParaRPr>
              </a:p>
            </p:txBody>
          </p:sp>
        </p:grpSp>
        <p:grpSp>
          <p:nvGrpSpPr>
            <p:cNvPr id="215" name="Group 44"/>
            <p:cNvGrpSpPr/>
            <p:nvPr/>
          </p:nvGrpSpPr>
          <p:grpSpPr bwMode="auto">
            <a:xfrm>
              <a:off x="1322" y="3052"/>
              <a:ext cx="99" cy="264"/>
              <a:chOff x="952" y="2724"/>
              <a:chExt cx="118" cy="312"/>
            </a:xfrm>
          </p:grpSpPr>
          <p:sp>
            <p:nvSpPr>
              <p:cNvPr id="234" name="Oval 45"/>
              <p:cNvSpPr>
                <a:spLocks noChangeArrowheads="1"/>
              </p:cNvSpPr>
              <p:nvPr/>
            </p:nvSpPr>
            <p:spPr bwMode="auto">
              <a:xfrm>
                <a:off x="962" y="2724"/>
                <a:ext cx="98" cy="98"/>
              </a:xfrm>
              <a:prstGeom prst="ellipse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 bIns="41061" lIns="82124" rIns="82124" tIns="41061" wrap="none">
                <a:spAutoFit/>
              </a:bodyPr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altLang="zh-CN" lang="zh-CN" smtClean="0" sz="1300">
                  <a:solidFill>
                    <a:srgbClr val="AB7E0D"/>
                  </a:solidFill>
                  <a:ea charset="-128" panose="020B0600070205080204" pitchFamily="34" typeface="MS PGothic"/>
                </a:endParaRPr>
              </a:p>
            </p:txBody>
          </p:sp>
          <p:sp>
            <p:nvSpPr>
              <p:cNvPr id="235" name="AutoShape 46"/>
              <p:cNvSpPr>
                <a:spLocks noChangeArrowheads="1"/>
              </p:cNvSpPr>
              <p:nvPr/>
            </p:nvSpPr>
            <p:spPr bwMode="auto">
              <a:xfrm flipV="1">
                <a:off x="952" y="2845"/>
                <a:ext cx="118" cy="191"/>
              </a:xfrm>
              <a:prstGeom prst="triangle">
                <a:avLst>
                  <a:gd fmla="val 50000" name="adj"/>
                </a:avLst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bIns="41061" lIns="82124" rIns="82124" tIns="41061">
                <a:spAutoFit/>
              </a:bodyPr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altLang="zh-CN" lang="zh-CN" smtClean="0" sz="1300">
                  <a:solidFill>
                    <a:srgbClr val="AB7E0D"/>
                  </a:solidFill>
                  <a:ea charset="-128" panose="020B0600070205080204" pitchFamily="34" typeface="MS PGothic"/>
                </a:endParaRPr>
              </a:p>
            </p:txBody>
          </p:sp>
        </p:grpSp>
        <p:grpSp>
          <p:nvGrpSpPr>
            <p:cNvPr id="216" name="Group 47"/>
            <p:cNvGrpSpPr/>
            <p:nvPr/>
          </p:nvGrpSpPr>
          <p:grpSpPr bwMode="auto">
            <a:xfrm>
              <a:off x="1491" y="3052"/>
              <a:ext cx="99" cy="264"/>
              <a:chOff x="952" y="2724"/>
              <a:chExt cx="118" cy="312"/>
            </a:xfrm>
          </p:grpSpPr>
          <p:sp>
            <p:nvSpPr>
              <p:cNvPr id="232" name="Oval 48"/>
              <p:cNvSpPr>
                <a:spLocks noChangeArrowheads="1"/>
              </p:cNvSpPr>
              <p:nvPr/>
            </p:nvSpPr>
            <p:spPr bwMode="auto">
              <a:xfrm>
                <a:off x="962" y="2724"/>
                <a:ext cx="98" cy="98"/>
              </a:xfrm>
              <a:prstGeom prst="ellipse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 bIns="41061" lIns="82124" rIns="82124" tIns="41061" wrap="none">
                <a:spAutoFit/>
              </a:bodyPr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altLang="zh-CN" lang="zh-CN" smtClean="0" sz="1300">
                  <a:solidFill>
                    <a:srgbClr val="AB7E0D"/>
                  </a:solidFill>
                  <a:ea charset="-128" panose="020B0600070205080204" pitchFamily="34" typeface="MS PGothic"/>
                </a:endParaRPr>
              </a:p>
            </p:txBody>
          </p:sp>
          <p:sp>
            <p:nvSpPr>
              <p:cNvPr id="233" name="AutoShape 49"/>
              <p:cNvSpPr>
                <a:spLocks noChangeArrowheads="1"/>
              </p:cNvSpPr>
              <p:nvPr/>
            </p:nvSpPr>
            <p:spPr bwMode="auto">
              <a:xfrm flipV="1">
                <a:off x="952" y="2845"/>
                <a:ext cx="118" cy="191"/>
              </a:xfrm>
              <a:prstGeom prst="triangle">
                <a:avLst>
                  <a:gd fmla="val 50000" name="adj"/>
                </a:avLst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bIns="41061" lIns="82124" rIns="82124" tIns="41061">
                <a:spAutoFit/>
              </a:bodyPr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altLang="zh-CN" lang="zh-CN" smtClean="0" sz="1300">
                  <a:solidFill>
                    <a:srgbClr val="AB7E0D"/>
                  </a:solidFill>
                  <a:ea charset="-128" panose="020B0600070205080204" pitchFamily="34" typeface="MS PGothic"/>
                </a:endParaRPr>
              </a:p>
            </p:txBody>
          </p:sp>
        </p:grpSp>
        <p:grpSp>
          <p:nvGrpSpPr>
            <p:cNvPr id="217" name="Group 50"/>
            <p:cNvGrpSpPr/>
            <p:nvPr/>
          </p:nvGrpSpPr>
          <p:grpSpPr bwMode="auto">
            <a:xfrm>
              <a:off x="1069" y="2890"/>
              <a:ext cx="99" cy="264"/>
              <a:chOff x="952" y="2724"/>
              <a:chExt cx="118" cy="312"/>
            </a:xfrm>
          </p:grpSpPr>
          <p:sp>
            <p:nvSpPr>
              <p:cNvPr id="230" name="Oval 51"/>
              <p:cNvSpPr>
                <a:spLocks noChangeArrowheads="1"/>
              </p:cNvSpPr>
              <p:nvPr/>
            </p:nvSpPr>
            <p:spPr bwMode="auto">
              <a:xfrm>
                <a:off x="962" y="2724"/>
                <a:ext cx="98" cy="98"/>
              </a:xfrm>
              <a:prstGeom prst="ellipse">
                <a:avLst/>
              </a:prstGeom>
              <a:solidFill>
                <a:srgbClr val="292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 bIns="41061" lIns="82124" rIns="82124" tIns="41061" wrap="none">
                <a:spAutoFit/>
              </a:bodyPr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altLang="zh-CN" lang="zh-CN" smtClean="0" sz="1300">
                  <a:solidFill>
                    <a:srgbClr val="AB7E0D"/>
                  </a:solidFill>
                  <a:ea charset="-128" panose="020B0600070205080204" pitchFamily="34" typeface="MS PGothic"/>
                </a:endParaRPr>
              </a:p>
            </p:txBody>
          </p:sp>
          <p:sp>
            <p:nvSpPr>
              <p:cNvPr id="231" name="AutoShape 52"/>
              <p:cNvSpPr>
                <a:spLocks noChangeArrowheads="1"/>
              </p:cNvSpPr>
              <p:nvPr/>
            </p:nvSpPr>
            <p:spPr bwMode="auto">
              <a:xfrm flipV="1">
                <a:off x="952" y="2845"/>
                <a:ext cx="118" cy="191"/>
              </a:xfrm>
              <a:prstGeom prst="triangle">
                <a:avLst>
                  <a:gd fmla="val 50000" name="adj"/>
                </a:avLst>
              </a:prstGeom>
              <a:solidFill>
                <a:srgbClr val="292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bIns="41061" lIns="82124" rIns="82124" tIns="41061">
                <a:spAutoFit/>
              </a:bodyPr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altLang="zh-CN" lang="zh-CN" smtClean="0" sz="1300">
                  <a:solidFill>
                    <a:srgbClr val="AB7E0D"/>
                  </a:solidFill>
                  <a:ea charset="-128" panose="020B0600070205080204" pitchFamily="34" typeface="MS PGothic"/>
                </a:endParaRPr>
              </a:p>
            </p:txBody>
          </p:sp>
        </p:grpSp>
        <p:grpSp>
          <p:nvGrpSpPr>
            <p:cNvPr id="218" name="Group 53"/>
            <p:cNvGrpSpPr/>
            <p:nvPr/>
          </p:nvGrpSpPr>
          <p:grpSpPr bwMode="auto">
            <a:xfrm>
              <a:off x="1238" y="2890"/>
              <a:ext cx="99" cy="264"/>
              <a:chOff x="952" y="2724"/>
              <a:chExt cx="118" cy="312"/>
            </a:xfrm>
          </p:grpSpPr>
          <p:sp>
            <p:nvSpPr>
              <p:cNvPr id="228" name="Oval 54"/>
              <p:cNvSpPr>
                <a:spLocks noChangeArrowheads="1"/>
              </p:cNvSpPr>
              <p:nvPr/>
            </p:nvSpPr>
            <p:spPr bwMode="auto">
              <a:xfrm>
                <a:off x="962" y="2724"/>
                <a:ext cx="98" cy="98"/>
              </a:xfrm>
              <a:prstGeom prst="ellipse">
                <a:avLst/>
              </a:prstGeom>
              <a:solidFill>
                <a:srgbClr val="292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 bIns="41061" lIns="82124" rIns="82124" tIns="41061" wrap="none">
                <a:spAutoFit/>
              </a:bodyPr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altLang="zh-CN" lang="zh-CN" smtClean="0" sz="1300">
                  <a:solidFill>
                    <a:srgbClr val="AB7E0D"/>
                  </a:solidFill>
                  <a:ea charset="-128" panose="020B0600070205080204" pitchFamily="34" typeface="MS PGothic"/>
                </a:endParaRPr>
              </a:p>
            </p:txBody>
          </p:sp>
          <p:sp>
            <p:nvSpPr>
              <p:cNvPr id="229" name="AutoShape 55"/>
              <p:cNvSpPr>
                <a:spLocks noChangeArrowheads="1"/>
              </p:cNvSpPr>
              <p:nvPr/>
            </p:nvSpPr>
            <p:spPr bwMode="auto">
              <a:xfrm flipV="1">
                <a:off x="952" y="2845"/>
                <a:ext cx="118" cy="191"/>
              </a:xfrm>
              <a:prstGeom prst="triangle">
                <a:avLst>
                  <a:gd fmla="val 50000" name="adj"/>
                </a:avLst>
              </a:prstGeom>
              <a:solidFill>
                <a:srgbClr val="292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bIns="41061" lIns="82124" rIns="82124" tIns="41061">
                <a:spAutoFit/>
              </a:bodyPr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altLang="zh-CN" lang="zh-CN" smtClean="0" sz="1300">
                  <a:solidFill>
                    <a:srgbClr val="AB7E0D"/>
                  </a:solidFill>
                  <a:ea charset="-128" panose="020B0600070205080204" pitchFamily="34" typeface="MS PGothic"/>
                </a:endParaRPr>
              </a:p>
            </p:txBody>
          </p:sp>
        </p:grpSp>
        <p:grpSp>
          <p:nvGrpSpPr>
            <p:cNvPr id="219" name="Group 56"/>
            <p:cNvGrpSpPr/>
            <p:nvPr/>
          </p:nvGrpSpPr>
          <p:grpSpPr bwMode="auto">
            <a:xfrm>
              <a:off x="1407" y="2890"/>
              <a:ext cx="99" cy="264"/>
              <a:chOff x="952" y="2724"/>
              <a:chExt cx="118" cy="312"/>
            </a:xfrm>
          </p:grpSpPr>
          <p:sp>
            <p:nvSpPr>
              <p:cNvPr id="226" name="Oval 57"/>
              <p:cNvSpPr>
                <a:spLocks noChangeArrowheads="1"/>
              </p:cNvSpPr>
              <p:nvPr/>
            </p:nvSpPr>
            <p:spPr bwMode="auto">
              <a:xfrm>
                <a:off x="962" y="2724"/>
                <a:ext cx="98" cy="98"/>
              </a:xfrm>
              <a:prstGeom prst="ellipse">
                <a:avLst/>
              </a:prstGeom>
              <a:solidFill>
                <a:srgbClr val="292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 bIns="41061" lIns="82124" rIns="82124" tIns="41061" wrap="none">
                <a:spAutoFit/>
              </a:bodyPr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altLang="zh-CN" lang="zh-CN" smtClean="0" sz="1300">
                  <a:solidFill>
                    <a:srgbClr val="AB7E0D"/>
                  </a:solidFill>
                  <a:ea charset="-128" panose="020B0600070205080204" pitchFamily="34" typeface="MS PGothic"/>
                </a:endParaRPr>
              </a:p>
            </p:txBody>
          </p:sp>
          <p:sp>
            <p:nvSpPr>
              <p:cNvPr id="227" name="AutoShape 58"/>
              <p:cNvSpPr>
                <a:spLocks noChangeArrowheads="1"/>
              </p:cNvSpPr>
              <p:nvPr/>
            </p:nvSpPr>
            <p:spPr bwMode="auto">
              <a:xfrm flipV="1">
                <a:off x="952" y="2845"/>
                <a:ext cx="118" cy="191"/>
              </a:xfrm>
              <a:prstGeom prst="triangle">
                <a:avLst>
                  <a:gd fmla="val 50000" name="adj"/>
                </a:avLst>
              </a:prstGeom>
              <a:solidFill>
                <a:srgbClr val="292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bIns="41061" lIns="82124" rIns="82124" tIns="41061">
                <a:spAutoFit/>
              </a:bodyPr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altLang="zh-CN" lang="zh-CN" smtClean="0" sz="1300">
                  <a:solidFill>
                    <a:srgbClr val="AB7E0D"/>
                  </a:solidFill>
                  <a:ea charset="-128" panose="020B0600070205080204" pitchFamily="34" typeface="MS PGothic"/>
                </a:endParaRPr>
              </a:p>
            </p:txBody>
          </p:sp>
        </p:grpSp>
        <p:grpSp>
          <p:nvGrpSpPr>
            <p:cNvPr id="220" name="Group 59"/>
            <p:cNvGrpSpPr/>
            <p:nvPr/>
          </p:nvGrpSpPr>
          <p:grpSpPr bwMode="auto">
            <a:xfrm>
              <a:off x="1153" y="2752"/>
              <a:ext cx="99" cy="264"/>
              <a:chOff x="952" y="2724"/>
              <a:chExt cx="118" cy="312"/>
            </a:xfrm>
          </p:grpSpPr>
          <p:sp>
            <p:nvSpPr>
              <p:cNvPr id="224" name="Oval 60"/>
              <p:cNvSpPr>
                <a:spLocks noChangeArrowheads="1"/>
              </p:cNvSpPr>
              <p:nvPr/>
            </p:nvSpPr>
            <p:spPr bwMode="auto">
              <a:xfrm>
                <a:off x="962" y="2724"/>
                <a:ext cx="98" cy="98"/>
              </a:xfrm>
              <a:prstGeom prst="ellipse">
                <a:avLst/>
              </a:prstGeom>
              <a:solidFill>
                <a:srgbClr val="1C1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 bIns="41061" lIns="82124" rIns="82124" tIns="41061" wrap="none">
                <a:spAutoFit/>
              </a:bodyPr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altLang="zh-CN" lang="zh-CN" smtClean="0" sz="1300">
                  <a:solidFill>
                    <a:srgbClr val="AB7E0D"/>
                  </a:solidFill>
                  <a:ea charset="-128" panose="020B0600070205080204" pitchFamily="34" typeface="MS PGothic"/>
                </a:endParaRPr>
              </a:p>
            </p:txBody>
          </p:sp>
          <p:sp>
            <p:nvSpPr>
              <p:cNvPr id="225" name="AutoShape 61"/>
              <p:cNvSpPr>
                <a:spLocks noChangeArrowheads="1"/>
              </p:cNvSpPr>
              <p:nvPr/>
            </p:nvSpPr>
            <p:spPr bwMode="auto">
              <a:xfrm flipV="1">
                <a:off x="952" y="2845"/>
                <a:ext cx="118" cy="191"/>
              </a:xfrm>
              <a:prstGeom prst="triangle">
                <a:avLst>
                  <a:gd fmla="val 50000" name="adj"/>
                </a:avLst>
              </a:prstGeom>
              <a:solidFill>
                <a:srgbClr val="1C1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bIns="41061" lIns="82124" rIns="82124" tIns="41061">
                <a:spAutoFit/>
              </a:bodyPr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altLang="zh-CN" lang="zh-CN" smtClean="0" sz="1300">
                  <a:solidFill>
                    <a:srgbClr val="AB7E0D"/>
                  </a:solidFill>
                  <a:ea charset="-128" panose="020B0600070205080204" pitchFamily="34" typeface="MS PGothic"/>
                </a:endParaRPr>
              </a:p>
            </p:txBody>
          </p:sp>
        </p:grpSp>
        <p:grpSp>
          <p:nvGrpSpPr>
            <p:cNvPr id="221" name="Group 62"/>
            <p:cNvGrpSpPr/>
            <p:nvPr/>
          </p:nvGrpSpPr>
          <p:grpSpPr bwMode="auto">
            <a:xfrm>
              <a:off x="1322" y="2752"/>
              <a:ext cx="99" cy="264"/>
              <a:chOff x="952" y="2724"/>
              <a:chExt cx="118" cy="312"/>
            </a:xfrm>
          </p:grpSpPr>
          <p:sp>
            <p:nvSpPr>
              <p:cNvPr id="222" name="Oval 63"/>
              <p:cNvSpPr>
                <a:spLocks noChangeArrowheads="1"/>
              </p:cNvSpPr>
              <p:nvPr/>
            </p:nvSpPr>
            <p:spPr bwMode="auto">
              <a:xfrm>
                <a:off x="962" y="2724"/>
                <a:ext cx="98" cy="98"/>
              </a:xfrm>
              <a:prstGeom prst="ellipse">
                <a:avLst/>
              </a:prstGeom>
              <a:solidFill>
                <a:srgbClr val="1C1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 bIns="41061" lIns="82124" rIns="82124" tIns="41061" wrap="none">
                <a:spAutoFit/>
              </a:bodyPr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altLang="zh-CN" lang="zh-CN" smtClean="0" sz="1300">
                  <a:solidFill>
                    <a:srgbClr val="AB7E0D"/>
                  </a:solidFill>
                  <a:ea charset="-128" panose="020B0600070205080204" pitchFamily="34" typeface="MS PGothic"/>
                </a:endParaRPr>
              </a:p>
            </p:txBody>
          </p:sp>
          <p:sp>
            <p:nvSpPr>
              <p:cNvPr id="223" name="AutoShape 64"/>
              <p:cNvSpPr>
                <a:spLocks noChangeArrowheads="1"/>
              </p:cNvSpPr>
              <p:nvPr/>
            </p:nvSpPr>
            <p:spPr bwMode="auto">
              <a:xfrm flipV="1">
                <a:off x="952" y="2845"/>
                <a:ext cx="118" cy="191"/>
              </a:xfrm>
              <a:prstGeom prst="triangle">
                <a:avLst>
                  <a:gd fmla="val 50000" name="adj"/>
                </a:avLst>
              </a:prstGeom>
              <a:solidFill>
                <a:srgbClr val="1C1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bIns="41061" lIns="82124" rIns="82124" tIns="41061">
                <a:spAutoFit/>
              </a:bodyPr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altLang="zh-CN" lang="zh-CN" smtClean="0" sz="1300">
                  <a:solidFill>
                    <a:srgbClr val="AB7E0D"/>
                  </a:solidFill>
                  <a:ea charset="-128" panose="020B0600070205080204" pitchFamily="34" typeface="MS PGothic"/>
                </a:endParaRPr>
              </a:p>
            </p:txBody>
          </p:sp>
        </p:grpSp>
      </p:grpSp>
      <p:sp>
        <p:nvSpPr>
          <p:cNvPr id="268" name="Rectangle 67"/>
          <p:cNvSpPr>
            <a:spLocks noChangeArrowheads="1"/>
          </p:cNvSpPr>
          <p:nvPr/>
        </p:nvSpPr>
        <p:spPr bwMode="auto">
          <a:xfrm>
            <a:off x="5055046" y="2781300"/>
            <a:ext cx="2673350" cy="890588"/>
          </a:xfrm>
          <a:prstGeom prst="rect">
            <a:avLst/>
          </a:prstGeom>
          <a:solidFill>
            <a:srgbClr val="89A424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41061" lIns="82124" rIns="82124" tIns="41061" wrap="none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altLang="zh-CN" lang="zh-CN" smtClean="0" sz="1300">
              <a:solidFill>
                <a:srgbClr val="AB7E0D"/>
              </a:solidFill>
              <a:ea charset="-128" panose="020B0600070205080204" pitchFamily="34" typeface="MS PGothic"/>
            </a:endParaRPr>
          </a:p>
        </p:txBody>
      </p:sp>
      <p:sp>
        <p:nvSpPr>
          <p:cNvPr id="269" name="Rectangle 68"/>
          <p:cNvSpPr>
            <a:spLocks noChangeArrowheads="1"/>
          </p:cNvSpPr>
          <p:nvPr/>
        </p:nvSpPr>
        <p:spPr bwMode="auto">
          <a:xfrm>
            <a:off x="5055046" y="1890713"/>
            <a:ext cx="2673350" cy="8905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41061" lIns="82124" rIns="82124" tIns="41061" wrap="none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altLang="zh-CN" lang="zh-CN" smtClean="0" sz="1300">
              <a:solidFill>
                <a:srgbClr val="AB7E0D"/>
              </a:solidFill>
              <a:ea charset="-128" panose="020B0600070205080204" pitchFamily="34" typeface="MS PGothic"/>
            </a:endParaRPr>
          </a:p>
        </p:txBody>
      </p:sp>
      <p:sp>
        <p:nvSpPr>
          <p:cNvPr id="270" name="Rectangle 66"/>
          <p:cNvSpPr>
            <a:spLocks noChangeArrowheads="1"/>
          </p:cNvSpPr>
          <p:nvPr/>
        </p:nvSpPr>
        <p:spPr bwMode="auto">
          <a:xfrm>
            <a:off x="5055046" y="3671888"/>
            <a:ext cx="2673350" cy="4572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41061" lIns="82124" rIns="82124" tIns="41061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altLang="zh-CN" lang="zh-CN" smtClean="0" sz="1300">
              <a:solidFill>
                <a:srgbClr val="AB7E0D"/>
              </a:solidFill>
              <a:ea charset="-128" panose="020B0600070205080204" pitchFamily="34" typeface="MS PGothic"/>
            </a:endParaRPr>
          </a:p>
        </p:txBody>
      </p:sp>
      <p:sp>
        <p:nvSpPr>
          <p:cNvPr id="271" name="Rectangle 103"/>
          <p:cNvSpPr>
            <a:spLocks noChangeArrowheads="1"/>
          </p:cNvSpPr>
          <p:nvPr/>
        </p:nvSpPr>
        <p:spPr bwMode="auto">
          <a:xfrm>
            <a:off x="5055046" y="4129088"/>
            <a:ext cx="2673350" cy="457200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41061" lIns="82124" rIns="82124" tIns="41061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altLang="zh-CN" lang="zh-CN" smtClean="0" sz="1300">
              <a:solidFill>
                <a:srgbClr val="AB7E0D"/>
              </a:solidFill>
              <a:ea charset="-128" panose="020B0600070205080204" pitchFamily="34" typeface="MS PGothic"/>
            </a:endParaRPr>
          </a:p>
        </p:txBody>
      </p:sp>
      <p:sp>
        <p:nvSpPr>
          <p:cNvPr id="272" name="Oval 65"/>
          <p:cNvSpPr>
            <a:spLocks noChangeArrowheads="1"/>
          </p:cNvSpPr>
          <p:nvPr/>
        </p:nvSpPr>
        <p:spPr bwMode="auto">
          <a:xfrm>
            <a:off x="5004246" y="1824038"/>
            <a:ext cx="2784475" cy="2781300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bIns="41061" lIns="82124" rIns="82124" tIns="41061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altLang="zh-CN" lang="zh-CN" smtClean="0" sz="1300">
              <a:solidFill>
                <a:srgbClr val="AB7E0D"/>
              </a:solidFill>
              <a:ea charset="-128" panose="020B0600070205080204" pitchFamily="34" typeface="MS PGothic"/>
            </a:endParaRPr>
          </a:p>
        </p:txBody>
      </p:sp>
      <p:sp>
        <p:nvSpPr>
          <p:cNvPr id="273" name="Oval 71"/>
          <p:cNvSpPr>
            <a:spLocks noChangeArrowheads="1"/>
          </p:cNvSpPr>
          <p:nvPr/>
        </p:nvSpPr>
        <p:spPr bwMode="auto">
          <a:xfrm>
            <a:off x="5053458" y="1893888"/>
            <a:ext cx="2673350" cy="2671762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bIns="41061" lIns="82124" rIns="82124" tIns="41061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altLang="zh-CN" lang="zh-CN" smtClean="0" sz="1300">
              <a:solidFill>
                <a:srgbClr val="AB7E0D"/>
              </a:solidFill>
              <a:ea charset="-128" panose="020B0600070205080204" pitchFamily="34" typeface="MS PGothic"/>
            </a:endParaRPr>
          </a:p>
        </p:txBody>
      </p:sp>
      <p:sp>
        <p:nvSpPr>
          <p:cNvPr id="274" name="Rectangle 73"/>
          <p:cNvSpPr>
            <a:spLocks noChangeArrowheads="1"/>
          </p:cNvSpPr>
          <p:nvPr/>
        </p:nvSpPr>
        <p:spPr bwMode="auto">
          <a:xfrm>
            <a:off x="1504082" y="2134376"/>
            <a:ext cx="3256442" cy="470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1061" lIns="82124" rIns="82124" tIns="41061" wrap="none">
            <a:spAutoFit/>
          </a:bodyPr>
          <a:lstStyle/>
          <a:p>
            <a:pPr algn="r" defTabSz="81407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altLang="en-US" dirty="0" lang="zh-CN" sz="2800">
                <a:solidFill>
                  <a:srgbClr val="0D0D0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纽交</a:t>
            </a:r>
            <a:r>
              <a:rPr altLang="en-US" dirty="0" lang="zh-CN" smtClean="0" sz="2800">
                <a:solidFill>
                  <a:srgbClr val="0D0D0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所上市（</a:t>
            </a:r>
            <a:r>
              <a:rPr altLang="zh-CN" dirty="0" lang="en-US" smtClean="0" sz="2800">
                <a:solidFill>
                  <a:srgbClr val="0D0D0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JKS</a:t>
            </a:r>
            <a:r>
              <a:rPr altLang="en-US" dirty="0" lang="zh-CN" smtClean="0" sz="2800">
                <a:solidFill>
                  <a:srgbClr val="0D0D0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）</a:t>
            </a:r>
            <a:endParaRPr altLang="zh-CN" dirty="0" lang="en-US" smtClean="0" sz="2800">
              <a:solidFill>
                <a:srgbClr val="0D0D0D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pic>
        <p:nvPicPr>
          <p:cNvPr id="275" name="Picture 69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324" r="-4"/>
          <a:stretch>
            <a:fillRect/>
          </a:stretch>
        </p:blipFill>
        <p:spPr bwMode="auto">
          <a:xfrm>
            <a:off x="5026471" y="1838325"/>
            <a:ext cx="2746375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" name="AutoShape 70"/>
          <p:cNvSpPr>
            <a:spLocks noChangeArrowheads="1"/>
          </p:cNvSpPr>
          <p:nvPr/>
        </p:nvSpPr>
        <p:spPr bwMode="auto">
          <a:xfrm>
            <a:off x="4416871" y="1239838"/>
            <a:ext cx="3946525" cy="3979862"/>
          </a:xfrm>
          <a:custGeom>
            <a:avLst/>
            <a:gdLst>
              <a:gd fmla="*/ 2147483647 w 21600" name="T0"/>
              <a:gd fmla="*/ 0 h 21600" name="T1"/>
              <a:gd fmla="*/ 2147483647 w 21600" name="T2"/>
              <a:gd fmla="*/ 2147483647 h 21600" name="T3"/>
              <a:gd fmla="*/ 0 w 21600" name="T4"/>
              <a:gd fmla="*/ 2147483647 h 21600" name="T5"/>
              <a:gd fmla="*/ 2147483647 w 21600" name="T6"/>
              <a:gd fmla="*/ 2147483647 h 21600" name="T7"/>
              <a:gd fmla="*/ 2147483647 w 21600" name="T8"/>
              <a:gd fmla="*/ 2147483647 h 21600" name="T9"/>
              <a:gd fmla="*/ 2147483647 w 21600" name="T10"/>
              <a:gd fmla="*/ 2147483647 h 21600" name="T11"/>
              <a:gd fmla="*/ 2147483647 w 21600" name="T12"/>
              <a:gd fmla="*/ 2147483647 h 21600" name="T13"/>
              <a:gd fmla="*/ 2147483647 w 21600" name="T14"/>
              <a:gd fmla="*/ 2147483647 h 21600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3163 w 21600" name="T24"/>
              <a:gd fmla="*/ 3163 h 21600" name="T25"/>
              <a:gd fmla="*/ 18437 w 21600" name="T26"/>
              <a:gd fmla="*/ 18437 h 21600" name="T2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T27" l="T24" r="T26" t="T25"/>
            <a:pathLst>
              <a:path h="21600" w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553" y="10800"/>
                </a:moveTo>
                <a:cubicBezTo>
                  <a:pt x="3553" y="14802"/>
                  <a:pt x="6798" y="18047"/>
                  <a:pt x="10800" y="18047"/>
                </a:cubicBezTo>
                <a:cubicBezTo>
                  <a:pt x="14802" y="18047"/>
                  <a:pt x="18047" y="14802"/>
                  <a:pt x="18047" y="10800"/>
                </a:cubicBezTo>
                <a:cubicBezTo>
                  <a:pt x="18047" y="6798"/>
                  <a:pt x="14802" y="3553"/>
                  <a:pt x="10800" y="3553"/>
                </a:cubicBezTo>
                <a:cubicBezTo>
                  <a:pt x="6798" y="3553"/>
                  <a:pt x="3553" y="6798"/>
                  <a:pt x="3553" y="10800"/>
                </a:cubicBezTo>
                <a:close/>
              </a:path>
            </a:pathLst>
          </a:custGeom>
          <a:solidFill>
            <a:srgbClr val="EAEAEA"/>
          </a:solidFill>
          <a:ln>
            <a:noFill/>
          </a:ln>
        </p:spPr>
        <p:txBody>
          <a:bodyPr anchor="ctr" bIns="41061" lIns="82124" rIns="82124" tIns="41061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altLang="en-US" lang="zh-CN" smtClean="0" sz="1300">
              <a:solidFill>
                <a:srgbClr val="AB7E0D"/>
              </a:solidFill>
              <a:ea charset="-128" panose="020B0600070205080204" pitchFamily="34" typeface="MS PGothic"/>
            </a:endParaRPr>
          </a:p>
        </p:txBody>
      </p:sp>
      <p:sp>
        <p:nvSpPr>
          <p:cNvPr id="277" name="Oval 93"/>
          <p:cNvSpPr>
            <a:spLocks noChangeArrowheads="1"/>
          </p:cNvSpPr>
          <p:nvPr/>
        </p:nvSpPr>
        <p:spPr bwMode="auto">
          <a:xfrm>
            <a:off x="5005833" y="1846263"/>
            <a:ext cx="2768600" cy="2765425"/>
          </a:xfrm>
          <a:prstGeom prst="ellipse">
            <a:avLst/>
          </a:prstGeom>
          <a:noFill/>
          <a:ln w="25400">
            <a:solidFill>
              <a:schemeClr val="tx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bIns="41061" lIns="82124" rIns="82124" tIns="41061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altLang="zh-CN" lang="zh-CN" smtClean="0" sz="1300">
              <a:solidFill>
                <a:srgbClr val="AB7E0D"/>
              </a:solidFill>
              <a:ea charset="-128" panose="020B0600070205080204" pitchFamily="34" typeface="MS PGothic"/>
            </a:endParaRPr>
          </a:p>
        </p:txBody>
      </p:sp>
      <p:grpSp>
        <p:nvGrpSpPr>
          <p:cNvPr id="278" name="Group 83"/>
          <p:cNvGrpSpPr/>
          <p:nvPr/>
        </p:nvGrpSpPr>
        <p:grpSpPr bwMode="auto">
          <a:xfrm>
            <a:off x="7796658" y="3379792"/>
            <a:ext cx="1941513" cy="525463"/>
            <a:chOff x="4230" y="2406"/>
            <a:chExt cx="1223" cy="331"/>
          </a:xfrm>
        </p:grpSpPr>
        <p:sp>
          <p:nvSpPr>
            <p:cNvPr id="279" name="Rectangle 84"/>
            <p:cNvSpPr>
              <a:spLocks noChangeArrowheads="1"/>
            </p:cNvSpPr>
            <p:nvPr/>
          </p:nvSpPr>
          <p:spPr bwMode="auto">
            <a:xfrm>
              <a:off x="4702" y="2491"/>
              <a:ext cx="751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1061" lIns="82124" rIns="82124" tIns="41061" wrap="none">
              <a:spAutoFit/>
            </a:bodyPr>
            <a:lstStyle/>
            <a:p>
              <a:pPr defTabSz="81407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altLang="en-US" dirty="0" lang="zh-CN" sz="20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销</a:t>
              </a:r>
              <a:r>
                <a:rPr altLang="en-US" dirty="0" lang="zh-CN" smtClean="0" sz="20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往国家</a:t>
              </a:r>
              <a:endParaRPr altLang="zh-CN" dirty="0" lang="en-US" smtClean="0" sz="20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80" name="Rectangle 85"/>
            <p:cNvSpPr>
              <a:spLocks noChangeArrowheads="1"/>
            </p:cNvSpPr>
            <p:nvPr/>
          </p:nvSpPr>
          <p:spPr bwMode="auto">
            <a:xfrm>
              <a:off x="4230" y="2406"/>
              <a:ext cx="536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1061" lIns="82124" rIns="82124" tIns="41061" wrap="none">
              <a:spAutoFit/>
            </a:bodyPr>
            <a:lstStyle/>
            <a:p>
              <a:pPr algn="ctr" defTabSz="81407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altLang="zh-CN" dirty="0" lang="en-US" smtClean="0" sz="3200">
                  <a:solidFill>
                    <a:srgbClr val="83A2C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70</a:t>
              </a:r>
              <a:r>
                <a:rPr altLang="zh-CN" baseline="30000" dirty="0" lang="en-US" smtClean="0" sz="3200">
                  <a:solidFill>
                    <a:srgbClr val="83A2C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+</a:t>
              </a:r>
            </a:p>
          </p:txBody>
        </p:sp>
      </p:grpSp>
      <p:grpSp>
        <p:nvGrpSpPr>
          <p:cNvPr id="281" name="Group 86"/>
          <p:cNvGrpSpPr/>
          <p:nvPr/>
        </p:nvGrpSpPr>
        <p:grpSpPr bwMode="auto">
          <a:xfrm>
            <a:off x="7896676" y="2714628"/>
            <a:ext cx="1841501" cy="525463"/>
            <a:chOff x="4293" y="1878"/>
            <a:chExt cx="1160" cy="331"/>
          </a:xfrm>
        </p:grpSpPr>
        <p:sp>
          <p:nvSpPr>
            <p:cNvPr id="282" name="Rectangle 87"/>
            <p:cNvSpPr>
              <a:spLocks noChangeArrowheads="1"/>
            </p:cNvSpPr>
            <p:nvPr/>
          </p:nvSpPr>
          <p:spPr bwMode="auto">
            <a:xfrm>
              <a:off x="4702" y="1957"/>
              <a:ext cx="751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1061" lIns="82124" rIns="82124" tIns="41061" wrap="none">
              <a:spAutoFit/>
            </a:bodyPr>
            <a:lstStyle/>
            <a:p>
              <a:pPr defTabSz="81407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altLang="en-US" dirty="0" lang="zh-CN" smtClean="0" sz="20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分支机构</a:t>
              </a:r>
              <a:endParaRPr altLang="zh-CN" dirty="0" lang="en-US" smtClean="0" sz="20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83" name="Rectangle 88"/>
            <p:cNvSpPr>
              <a:spLocks noChangeArrowheads="1"/>
            </p:cNvSpPr>
            <p:nvPr/>
          </p:nvSpPr>
          <p:spPr bwMode="auto">
            <a:xfrm>
              <a:off x="4293" y="1878"/>
              <a:ext cx="407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1061" lIns="82124" rIns="82124" tIns="41061" wrap="none">
              <a:spAutoFit/>
            </a:bodyPr>
            <a:lstStyle/>
            <a:p>
              <a:pPr algn="ctr" defTabSz="81407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altLang="zh-CN" dirty="0" lang="en-US" smtClean="0" sz="3200">
                  <a:solidFill>
                    <a:srgbClr val="89A424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24</a:t>
              </a:r>
            </a:p>
          </p:txBody>
        </p:sp>
      </p:grpSp>
      <p:grpSp>
        <p:nvGrpSpPr>
          <p:cNvPr id="284" name="Group 89"/>
          <p:cNvGrpSpPr/>
          <p:nvPr/>
        </p:nvGrpSpPr>
        <p:grpSpPr bwMode="auto">
          <a:xfrm>
            <a:off x="8018918" y="2049465"/>
            <a:ext cx="1719264" cy="525463"/>
            <a:chOff x="4370" y="1351"/>
            <a:chExt cx="1083" cy="331"/>
          </a:xfrm>
        </p:grpSpPr>
        <p:sp>
          <p:nvSpPr>
            <p:cNvPr id="285" name="Rectangle 90"/>
            <p:cNvSpPr>
              <a:spLocks noChangeArrowheads="1"/>
            </p:cNvSpPr>
            <p:nvPr/>
          </p:nvSpPr>
          <p:spPr bwMode="auto">
            <a:xfrm>
              <a:off x="4702" y="1441"/>
              <a:ext cx="751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1061" lIns="82124" rIns="82124" tIns="41061" wrap="none">
              <a:spAutoFit/>
            </a:bodyPr>
            <a:lstStyle/>
            <a:p>
              <a:pPr defTabSz="81407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altLang="en-US" dirty="0" lang="zh-CN" smtClean="0" sz="20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全球工厂</a:t>
              </a:r>
              <a:endParaRPr altLang="zh-CN" dirty="0" lang="en-US" smtClean="0" sz="20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86" name="Rectangle 91"/>
            <p:cNvSpPr>
              <a:spLocks noChangeArrowheads="1"/>
            </p:cNvSpPr>
            <p:nvPr/>
          </p:nvSpPr>
          <p:spPr bwMode="auto">
            <a:xfrm>
              <a:off x="4370" y="1351"/>
              <a:ext cx="256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1061" lIns="82124" rIns="82124" tIns="41061" wrap="none">
              <a:spAutoFit/>
            </a:bodyPr>
            <a:lstStyle/>
            <a:p>
              <a:pPr algn="ctr" defTabSz="81407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altLang="zh-CN" dirty="0" lang="en-US" smtClean="0" sz="3200">
                  <a:solidFill>
                    <a:srgbClr val="0183B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5</a:t>
              </a:r>
            </a:p>
          </p:txBody>
        </p:sp>
      </p:grpSp>
      <p:grpSp>
        <p:nvGrpSpPr>
          <p:cNvPr id="287" name="Group 98"/>
          <p:cNvGrpSpPr/>
          <p:nvPr/>
        </p:nvGrpSpPr>
        <p:grpSpPr bwMode="auto">
          <a:xfrm>
            <a:off x="6977510" y="4044954"/>
            <a:ext cx="2760661" cy="525463"/>
            <a:chOff x="3714" y="2406"/>
            <a:chExt cx="1739" cy="331"/>
          </a:xfrm>
        </p:grpSpPr>
        <p:sp>
          <p:nvSpPr>
            <p:cNvPr id="288" name="Rectangle 99"/>
            <p:cNvSpPr>
              <a:spLocks noChangeArrowheads="1"/>
            </p:cNvSpPr>
            <p:nvPr/>
          </p:nvSpPr>
          <p:spPr bwMode="auto">
            <a:xfrm>
              <a:off x="4702" y="2491"/>
              <a:ext cx="751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1061" lIns="82124" rIns="82124" tIns="41061" wrap="none">
              <a:spAutoFit/>
            </a:bodyPr>
            <a:lstStyle/>
            <a:p>
              <a:pPr defTabSz="81407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altLang="en-US" dirty="0" lang="zh-CN" smtClean="0" sz="20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全球员工</a:t>
              </a:r>
              <a:endParaRPr altLang="zh-CN" dirty="0" lang="en-US" smtClean="0" sz="20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89" name="Rectangle 100"/>
            <p:cNvSpPr>
              <a:spLocks noChangeArrowheads="1"/>
            </p:cNvSpPr>
            <p:nvPr/>
          </p:nvSpPr>
          <p:spPr bwMode="auto">
            <a:xfrm>
              <a:off x="3714" y="2406"/>
              <a:ext cx="1213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1061" lIns="82124" rIns="82124" tIns="41061" wrap="square">
              <a:spAutoFit/>
            </a:bodyPr>
            <a:lstStyle/>
            <a:p>
              <a:pPr algn="ctr" defTabSz="81407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altLang="zh-CN" dirty="0" lang="en-US" smtClean="0" sz="3200">
                  <a:solidFill>
                    <a:srgbClr val="B2B2B2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15000</a:t>
              </a:r>
            </a:p>
          </p:txBody>
        </p:sp>
      </p:grpSp>
      <p:grpSp>
        <p:nvGrpSpPr>
          <p:cNvPr id="290" name="Group 74"/>
          <p:cNvGrpSpPr/>
          <p:nvPr/>
        </p:nvGrpSpPr>
        <p:grpSpPr bwMode="auto">
          <a:xfrm>
            <a:off x="4375605" y="5095878"/>
            <a:ext cx="1128713" cy="849313"/>
            <a:chOff x="2045" y="3236"/>
            <a:chExt cx="711" cy="535"/>
          </a:xfrm>
        </p:grpSpPr>
        <p:sp>
          <p:nvSpPr>
            <p:cNvPr id="291" name="Rectangle 75"/>
            <p:cNvSpPr>
              <a:spLocks noChangeArrowheads="1"/>
            </p:cNvSpPr>
            <p:nvPr/>
          </p:nvSpPr>
          <p:spPr bwMode="auto">
            <a:xfrm>
              <a:off x="2145" y="3562"/>
              <a:ext cx="395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1061" lIns="82124" rIns="82124" tIns="41061" wrap="none">
              <a:spAutoFit/>
            </a:bodyPr>
            <a:lstStyle/>
            <a:p>
              <a:pPr algn="ctr" defTabSz="81407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altLang="en-US" dirty="0" lang="zh-CN">
                  <a:solidFill>
                    <a:srgbClr val="0D0D0D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产</a:t>
              </a:r>
              <a:r>
                <a:rPr altLang="en-US" dirty="0" lang="zh-CN" smtClean="0">
                  <a:solidFill>
                    <a:srgbClr val="0D0D0D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能</a:t>
              </a:r>
              <a:endParaRPr altLang="zh-CN" dirty="0" lang="en-US" smtClean="0">
                <a:solidFill>
                  <a:srgbClr val="0D0D0D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92" name="Rectangle 76"/>
            <p:cNvSpPr>
              <a:spLocks noChangeArrowheads="1"/>
            </p:cNvSpPr>
            <p:nvPr/>
          </p:nvSpPr>
          <p:spPr bwMode="auto">
            <a:xfrm>
              <a:off x="2045" y="3236"/>
              <a:ext cx="711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1061" lIns="82124" rIns="82124" tIns="41061" wrap="none">
              <a:spAutoFit/>
            </a:bodyPr>
            <a:lstStyle/>
            <a:p>
              <a:pPr algn="ctr" defTabSz="81407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altLang="zh-CN" dirty="0" lang="en-US" smtClean="0" sz="3200">
                  <a:solidFill>
                    <a:srgbClr val="0D0D0D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6GW</a:t>
              </a:r>
              <a:endParaRPr altLang="zh-CN" baseline="30000" dirty="0" lang="en-US" smtClean="0" sz="3200">
                <a:solidFill>
                  <a:srgbClr val="0D0D0D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293" name="Group 77"/>
          <p:cNvGrpSpPr/>
          <p:nvPr/>
        </p:nvGrpSpPr>
        <p:grpSpPr bwMode="auto">
          <a:xfrm>
            <a:off x="5691640" y="5095878"/>
            <a:ext cx="1374776" cy="849313"/>
            <a:chOff x="2925" y="3156"/>
            <a:chExt cx="866" cy="535"/>
          </a:xfrm>
        </p:grpSpPr>
        <p:sp>
          <p:nvSpPr>
            <p:cNvPr id="294" name="Rectangle 78"/>
            <p:cNvSpPr>
              <a:spLocks noChangeArrowheads="1"/>
            </p:cNvSpPr>
            <p:nvPr/>
          </p:nvSpPr>
          <p:spPr bwMode="auto">
            <a:xfrm>
              <a:off x="2959" y="3482"/>
              <a:ext cx="832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1061" lIns="82124" rIns="82124" tIns="41061" wrap="none">
              <a:spAutoFit/>
            </a:bodyPr>
            <a:lstStyle/>
            <a:p>
              <a:pPr algn="ctr" defTabSz="81407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altLang="en-US" dirty="0" lang="zh-CN" smtClean="0">
                  <a:solidFill>
                    <a:srgbClr val="0D0D0D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已销售超过</a:t>
              </a:r>
              <a:endParaRPr altLang="zh-CN" dirty="0" lang="en-US" smtClean="0">
                <a:solidFill>
                  <a:srgbClr val="0D0D0D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95" name="Rectangle 79"/>
            <p:cNvSpPr>
              <a:spLocks noChangeArrowheads="1"/>
            </p:cNvSpPr>
            <p:nvPr/>
          </p:nvSpPr>
          <p:spPr bwMode="auto">
            <a:xfrm>
              <a:off x="2925" y="3156"/>
              <a:ext cx="863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1061" lIns="82124" rIns="82124" tIns="41061" wrap="none">
              <a:spAutoFit/>
            </a:bodyPr>
            <a:lstStyle/>
            <a:p>
              <a:pPr algn="ctr" defTabSz="81407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altLang="zh-CN" dirty="0" lang="en-US" smtClean="0" sz="3200">
                  <a:solidFill>
                    <a:srgbClr val="0D0D0D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14GW</a:t>
              </a:r>
              <a:endParaRPr altLang="zh-CN" dirty="0" lang="en-US" sz="3200">
                <a:solidFill>
                  <a:srgbClr val="0D0D0D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296" name="Group 80"/>
          <p:cNvGrpSpPr/>
          <p:nvPr/>
        </p:nvGrpSpPr>
        <p:grpSpPr bwMode="auto">
          <a:xfrm>
            <a:off x="6999744" y="5095878"/>
            <a:ext cx="1601789" cy="849313"/>
            <a:chOff x="3764" y="3198"/>
            <a:chExt cx="1009" cy="535"/>
          </a:xfrm>
        </p:grpSpPr>
        <p:sp>
          <p:nvSpPr>
            <p:cNvPr id="297" name="Rectangle 81"/>
            <p:cNvSpPr>
              <a:spLocks noChangeArrowheads="1"/>
            </p:cNvSpPr>
            <p:nvPr/>
          </p:nvSpPr>
          <p:spPr bwMode="auto">
            <a:xfrm>
              <a:off x="3999" y="3524"/>
              <a:ext cx="541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1061" lIns="82124" rIns="82124" tIns="41061" wrap="none">
              <a:spAutoFit/>
            </a:bodyPr>
            <a:lstStyle/>
            <a:p>
              <a:pPr algn="ctr" defTabSz="81407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altLang="en-US" dirty="0" lang="zh-CN" smtClean="0">
                  <a:solidFill>
                    <a:srgbClr val="0D0D0D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年产值</a:t>
              </a:r>
              <a:endParaRPr altLang="zh-CN" dirty="0" lang="en-US" smtClean="0">
                <a:solidFill>
                  <a:srgbClr val="0D0D0D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98" name="Rectangle 82"/>
            <p:cNvSpPr>
              <a:spLocks noChangeArrowheads="1"/>
            </p:cNvSpPr>
            <p:nvPr/>
          </p:nvSpPr>
          <p:spPr bwMode="auto">
            <a:xfrm>
              <a:off x="3764" y="3198"/>
              <a:ext cx="1009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1061" lIns="82124" rIns="82124" tIns="41061" wrap="none">
              <a:spAutoFit/>
            </a:bodyPr>
            <a:lstStyle/>
            <a:p>
              <a:pPr algn="ctr" defTabSz="81407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altLang="zh-CN" dirty="0" lang="en-US" smtClean="0" sz="3200">
                  <a:solidFill>
                    <a:srgbClr val="0D0D0D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&gt;161</a:t>
              </a:r>
              <a:r>
                <a:rPr altLang="en-US" dirty="0" lang="zh-CN" smtClean="0" sz="3200">
                  <a:solidFill>
                    <a:srgbClr val="0D0D0D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亿</a:t>
              </a:r>
              <a:endParaRPr altLang="zh-CN" dirty="0" lang="en-US" sz="3200">
                <a:solidFill>
                  <a:srgbClr val="0D0D0D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sp>
        <p:nvSpPr>
          <p:cNvPr id="299" name="Line 94"/>
          <p:cNvSpPr>
            <a:spLocks noChangeShapeType="1"/>
          </p:cNvSpPr>
          <p:nvPr/>
        </p:nvSpPr>
        <p:spPr bwMode="auto">
          <a:xfrm>
            <a:off x="5594519" y="5136889"/>
            <a:ext cx="0" cy="838200"/>
          </a:xfrm>
          <a:prstGeom prst="line">
            <a:avLst/>
          </a:prstGeom>
          <a:noFill/>
          <a:ln w="12700">
            <a:solidFill>
              <a:srgbClr val="0D0D0D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bIns="41061" lIns="82124" rIns="82124" tIns="41061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altLang="en-US" lang="zh-CN" smtClean="0" sz="1300">
              <a:solidFill>
                <a:srgbClr val="AB7E0D"/>
              </a:solidFill>
              <a:ea charset="-128" panose="020B0600070205080204" pitchFamily="34" typeface="MS PGothic"/>
            </a:endParaRPr>
          </a:p>
        </p:txBody>
      </p:sp>
      <p:sp>
        <p:nvSpPr>
          <p:cNvPr id="300" name="Line 95"/>
          <p:cNvSpPr>
            <a:spLocks noChangeShapeType="1"/>
          </p:cNvSpPr>
          <p:nvPr/>
        </p:nvSpPr>
        <p:spPr bwMode="auto">
          <a:xfrm>
            <a:off x="7086087" y="5049661"/>
            <a:ext cx="0" cy="838200"/>
          </a:xfrm>
          <a:prstGeom prst="line">
            <a:avLst/>
          </a:prstGeom>
          <a:noFill/>
          <a:ln w="12700">
            <a:solidFill>
              <a:srgbClr val="0D0D0D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bIns="41061" lIns="82124" rIns="82124" tIns="41061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altLang="en-US" lang="zh-CN" smtClean="0" sz="1300">
              <a:solidFill>
                <a:srgbClr val="AB7E0D"/>
              </a:solidFill>
              <a:ea charset="-128" panose="020B0600070205080204" pitchFamily="34" typeface="MS PGothic"/>
            </a:endParaRPr>
          </a:p>
        </p:txBody>
      </p:sp>
      <p:sp>
        <p:nvSpPr>
          <p:cNvPr id="301" name="Rectangle 73"/>
          <p:cNvSpPr>
            <a:spLocks noChangeArrowheads="1"/>
          </p:cNvSpPr>
          <p:nvPr/>
        </p:nvSpPr>
        <p:spPr bwMode="auto">
          <a:xfrm>
            <a:off x="1504082" y="2709971"/>
            <a:ext cx="3397506" cy="470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1061" lIns="82124" rIns="82124" tIns="41061" wrap="none">
            <a:spAutoFit/>
          </a:bodyPr>
          <a:lstStyle/>
          <a:p>
            <a:pPr defTabSz="81407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altLang="en-US" dirty="0" lang="zh-CN" smtClean="0" sz="2800">
                <a:solidFill>
                  <a:srgbClr val="0D0D0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全球</a:t>
            </a:r>
            <a:r>
              <a:rPr altLang="en-US" b="1" dirty="0" lang="zh-CN" sz="2800">
                <a:solidFill>
                  <a:srgbClr val="0D0D0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最</a:t>
            </a:r>
            <a:r>
              <a:rPr altLang="en-US" b="1" dirty="0" lang="zh-CN" smtClean="0" sz="2800">
                <a:solidFill>
                  <a:srgbClr val="0D0D0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大</a:t>
            </a:r>
            <a:r>
              <a:rPr altLang="en-US" dirty="0" lang="zh-CN" smtClean="0" sz="2800">
                <a:solidFill>
                  <a:srgbClr val="0D0D0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组件制造商</a:t>
            </a:r>
            <a:endParaRPr altLang="zh-CN" dirty="0" lang="en-US" smtClean="0" sz="2800">
              <a:solidFill>
                <a:srgbClr val="0D0D0D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02" name="Rectangle 73"/>
          <p:cNvSpPr>
            <a:spLocks noChangeArrowheads="1"/>
          </p:cNvSpPr>
          <p:nvPr/>
        </p:nvSpPr>
        <p:spPr bwMode="auto">
          <a:xfrm>
            <a:off x="1504082" y="3335053"/>
            <a:ext cx="2591196" cy="470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1061" lIns="82124" rIns="82124" tIns="41061" wrap="none">
            <a:spAutoFit/>
          </a:bodyPr>
          <a:lstStyle/>
          <a:p>
            <a:pPr defTabSz="81407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altLang="en-US" dirty="0" lang="zh-CN" smtClean="0" sz="2800">
                <a:solidFill>
                  <a:srgbClr val="0D0D0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中国</a:t>
            </a:r>
            <a:r>
              <a:rPr altLang="zh-CN" dirty="0" lang="en-US" smtClean="0" sz="2800">
                <a:solidFill>
                  <a:srgbClr val="0D0D0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500</a:t>
            </a:r>
            <a:r>
              <a:rPr altLang="en-US" dirty="0" lang="zh-CN" smtClean="0" sz="2800">
                <a:solidFill>
                  <a:srgbClr val="0D0D0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强企业</a:t>
            </a:r>
            <a:endParaRPr altLang="zh-CN" dirty="0" lang="en-US" smtClean="0" sz="2800">
              <a:solidFill>
                <a:srgbClr val="0D0D0D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1000"/>
                            </p:stCondLst>
                            <p:childTnLst>
                              <p:par>
                                <p:cTn fill="hold" id="17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34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>
                            <p:stCondLst>
                              <p:cond delay="2000"/>
                            </p:stCondLst>
                            <p:childTnLst>
                              <p:par>
                                <p:cTn fill="hold" id="37" nodeType="afterEffect" presetClass="entr" presetID="47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47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55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8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6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64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7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7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73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4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6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7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1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8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5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8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9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9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3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105"/>
      <p:bldP animBg="1" grpId="0" spid="268"/>
      <p:bldP animBg="1" grpId="0" spid="269"/>
      <p:bldP animBg="1" grpId="0" spid="270"/>
      <p:bldP animBg="1" grpId="0" spid="271"/>
      <p:bldP grpId="0" spid="274"/>
      <p:bldP animBg="1" grpId="0" spid="277"/>
      <p:bldP animBg="1" grpId="0" spid="299"/>
      <p:bldP animBg="1" grpId="0" spid="300"/>
      <p:bldP grpId="0" spid="301"/>
      <p:bldP grpId="0" spid="30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704902" y="1052736"/>
            <a:ext cx="6797808" cy="5334321"/>
            <a:chOff x="3733844" y="1052736"/>
            <a:chExt cx="5394788" cy="5334321"/>
          </a:xfrm>
        </p:grpSpPr>
        <p:sp>
          <p:nvSpPr>
            <p:cNvPr id="49" name="矩形 48"/>
            <p:cNvSpPr/>
            <p:nvPr/>
          </p:nvSpPr>
          <p:spPr>
            <a:xfrm>
              <a:off x="3779912" y="1052736"/>
              <a:ext cx="5256584" cy="3600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b="1" dirty="0" smtClean="0">
                  <a:solidFill>
                    <a:schemeClr val="bg1"/>
                  </a:solidFill>
                  <a:latin typeface="+mj-ea"/>
                  <a:ea typeface="+mj-ea"/>
                  <a:cs typeface="Arial" panose="020B0604020202020204" pitchFamily="34" charset="0"/>
                </a:rPr>
                <a:t>产能成长</a:t>
              </a:r>
              <a:endParaRPr lang="zh-CN" altLang="en-US" sz="1400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3810612" y="3813493"/>
              <a:ext cx="5256584" cy="3600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+mj-ea"/>
                  <a:ea typeface="+mj-ea"/>
                  <a:cs typeface="Arial" panose="020B0604020202020204" pitchFamily="34" charset="0"/>
                </a:rPr>
                <a:t>出货量成长</a:t>
              </a:r>
            </a:p>
          </p:txBody>
        </p:sp>
        <p:graphicFrame>
          <p:nvGraphicFramePr>
            <p:cNvPr id="51" name="图表 50"/>
            <p:cNvGraphicFramePr/>
            <p:nvPr/>
          </p:nvGraphicFramePr>
          <p:xfrm>
            <a:off x="3733844" y="1619254"/>
            <a:ext cx="5302652" cy="20162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52" name="图表 51"/>
            <p:cNvGraphicFramePr/>
            <p:nvPr/>
          </p:nvGraphicFramePr>
          <p:xfrm>
            <a:off x="3825980" y="4370832"/>
            <a:ext cx="5302652" cy="20162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55" name="矩形 54"/>
          <p:cNvSpPr/>
          <p:nvPr/>
        </p:nvSpPr>
        <p:spPr>
          <a:xfrm>
            <a:off x="380483" y="836712"/>
            <a:ext cx="456393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快速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成长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70%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年增长速度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Q1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销量全球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第一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稳健发展：行业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第一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毛利率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合理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布局：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大区域同步健康增长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核心竞争：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技术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、质量、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服务、品牌</a:t>
            </a:r>
            <a:endParaRPr lang="zh-CN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583553" y="2276872"/>
            <a:ext cx="3634989" cy="0"/>
          </a:xfrm>
          <a:prstGeom prst="line">
            <a:avLst/>
          </a:prstGeom>
          <a:ln w="12700">
            <a:solidFill>
              <a:srgbClr val="8498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546749" y="3960720"/>
            <a:ext cx="4125467" cy="0"/>
          </a:xfrm>
          <a:prstGeom prst="line">
            <a:avLst/>
          </a:prstGeom>
          <a:ln w="12700">
            <a:solidFill>
              <a:srgbClr val="8498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583553" y="3140968"/>
            <a:ext cx="3634989" cy="0"/>
          </a:xfrm>
          <a:prstGeom prst="line">
            <a:avLst/>
          </a:prstGeom>
          <a:ln w="12700">
            <a:solidFill>
              <a:srgbClr val="8498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482017" y="5229200"/>
            <a:ext cx="4190200" cy="0"/>
          </a:xfrm>
          <a:prstGeom prst="line">
            <a:avLst/>
          </a:prstGeom>
          <a:ln w="12700">
            <a:solidFill>
              <a:srgbClr val="8498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6214713" y="4365104"/>
            <a:ext cx="4173814" cy="720080"/>
            <a:chOff x="4932040" y="4365104"/>
            <a:chExt cx="3312368" cy="720080"/>
          </a:xfrm>
        </p:grpSpPr>
        <p:sp>
          <p:nvSpPr>
            <p:cNvPr id="54" name="矩形 53"/>
            <p:cNvSpPr/>
            <p:nvPr/>
          </p:nvSpPr>
          <p:spPr>
            <a:xfrm rot="20900611">
              <a:off x="5501463" y="4375795"/>
              <a:ext cx="208414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0000"/>
                </a:buClr>
                <a:buSzPct val="50000"/>
              </a:pPr>
              <a:r>
                <a:rPr lang="en-US" altLang="zh-CN" sz="1200" b="1" dirty="0" smtClean="0"/>
                <a:t>2010-2015 CAGR: 70%</a:t>
              </a:r>
              <a:endParaRPr lang="en-US" altLang="zh-CN" sz="1200" b="1" dirty="0"/>
            </a:p>
          </p:txBody>
        </p:sp>
        <p:cxnSp>
          <p:nvCxnSpPr>
            <p:cNvPr id="15" name="直接箭头连接符 14"/>
            <p:cNvCxnSpPr/>
            <p:nvPr/>
          </p:nvCxnSpPr>
          <p:spPr>
            <a:xfrm flipV="1">
              <a:off x="4932040" y="4365104"/>
              <a:ext cx="3312368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391608" y="332657"/>
            <a:ext cx="8071453" cy="688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17270">
              <a:buNone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关键数据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323192" y="836712"/>
            <a:ext cx="1106342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11561450" cy="5145024"/>
          </a:xfrm>
          <a:prstGeom prst="rect">
            <a:avLst/>
          </a:prstGeom>
        </p:spPr>
      </p:pic>
      <p:graphicFrame>
        <p:nvGraphicFramePr>
          <p:cNvPr id="22" name="表格 21"/>
          <p:cNvGraphicFramePr>
            <a:graphicFrameLocks noGrp="1"/>
          </p:cNvGraphicFramePr>
          <p:nvPr/>
        </p:nvGraphicFramePr>
        <p:xfrm>
          <a:off x="3220455" y="1636008"/>
          <a:ext cx="2177642" cy="352118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77642"/>
              </a:tblGrid>
              <a:tr h="424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+mj-lt"/>
                          <a:ea typeface="+mj-ea"/>
                        </a:rPr>
                        <a:t>行业成长速度</a:t>
                      </a:r>
                      <a:endParaRPr lang="zh-CN" altLang="en-US" sz="1800" dirty="0">
                        <a:latin typeface="+mj-lt"/>
                        <a:ea typeface="+mj-ea"/>
                      </a:endParaRPr>
                    </a:p>
                  </a:txBody>
                  <a:tcPr marL="115221" marR="115221">
                    <a:solidFill>
                      <a:srgbClr val="FFFFFF">
                        <a:alpha val="80000"/>
                      </a:srgb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+mj-lt"/>
                          <a:ea typeface="+mj-ea"/>
                        </a:rPr>
                        <a:t>+36.7%</a:t>
                      </a:r>
                      <a:endParaRPr lang="zh-CN" altLang="en-US" sz="1600" dirty="0">
                        <a:latin typeface="+mj-lt"/>
                        <a:ea typeface="+mj-ea"/>
                      </a:endParaRPr>
                    </a:p>
                  </a:txBody>
                  <a:tcPr marL="115221" marR="115221">
                    <a:solidFill>
                      <a:srgbClr val="FFFFFF">
                        <a:alpha val="80000"/>
                      </a:srgb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+mj-lt"/>
                          <a:ea typeface="+mj-ea"/>
                        </a:rPr>
                        <a:t>+12%</a:t>
                      </a:r>
                      <a:endParaRPr lang="zh-CN" altLang="en-US" sz="1600" dirty="0">
                        <a:latin typeface="+mj-lt"/>
                        <a:ea typeface="+mj-ea"/>
                      </a:endParaRPr>
                    </a:p>
                  </a:txBody>
                  <a:tcPr marL="115221" marR="115221">
                    <a:solidFill>
                      <a:srgbClr val="FFFFFF">
                        <a:alpha val="80000"/>
                      </a:srgb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+mj-lt"/>
                          <a:ea typeface="+mj-ea"/>
                        </a:rPr>
                        <a:t>+20%</a:t>
                      </a:r>
                      <a:endParaRPr lang="zh-CN" altLang="en-US" sz="1600" dirty="0">
                        <a:latin typeface="+mj-lt"/>
                        <a:ea typeface="+mj-ea"/>
                      </a:endParaRPr>
                    </a:p>
                  </a:txBody>
                  <a:tcPr marL="115221" marR="115221">
                    <a:solidFill>
                      <a:srgbClr val="FFFFFF">
                        <a:alpha val="80000"/>
                      </a:srgb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+mj-lt"/>
                          <a:ea typeface="+mj-ea"/>
                        </a:rPr>
                        <a:t>+6%</a:t>
                      </a:r>
                      <a:endParaRPr lang="zh-CN" altLang="en-US" sz="1600" dirty="0">
                        <a:latin typeface="+mj-lt"/>
                        <a:ea typeface="+mj-ea"/>
                      </a:endParaRPr>
                    </a:p>
                  </a:txBody>
                  <a:tcPr marL="115221" marR="115221">
                    <a:solidFill>
                      <a:srgbClr val="FFFFFF">
                        <a:alpha val="80000"/>
                      </a:srgb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+mj-lt"/>
                          <a:ea typeface="+mj-ea"/>
                        </a:rPr>
                        <a:t>+72%</a:t>
                      </a:r>
                      <a:endParaRPr lang="zh-CN" altLang="en-US" sz="1600" dirty="0">
                        <a:latin typeface="+mj-lt"/>
                        <a:ea typeface="+mj-ea"/>
                      </a:endParaRPr>
                    </a:p>
                  </a:txBody>
                  <a:tcPr marL="115221" marR="115221">
                    <a:solidFill>
                      <a:srgbClr val="FFFFFF">
                        <a:alpha val="8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表格 22"/>
          <p:cNvGraphicFramePr>
            <a:graphicFrameLocks noGrp="1"/>
          </p:cNvGraphicFramePr>
          <p:nvPr/>
        </p:nvGraphicFramePr>
        <p:xfrm>
          <a:off x="5488832" y="1628801"/>
          <a:ext cx="2177642" cy="352118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77642"/>
              </a:tblGrid>
              <a:tr h="44090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solidFill>
                            <a:schemeClr val="bg1"/>
                          </a:solidFill>
                          <a:latin typeface="+mj-lt"/>
                          <a:ea typeface="+mj-ea"/>
                        </a:rPr>
                        <a:t>晶科成长速度</a:t>
                      </a:r>
                      <a:endParaRPr lang="zh-CN" altLang="en-US" sz="1800" b="1" dirty="0">
                        <a:solidFill>
                          <a:schemeClr val="bg1"/>
                        </a:solidFill>
                        <a:latin typeface="+mj-lt"/>
                        <a:ea typeface="+mj-ea"/>
                      </a:endParaRPr>
                    </a:p>
                  </a:txBody>
                  <a:tcPr marL="115221" marR="115221">
                    <a:solidFill>
                      <a:srgbClr val="90A8B6">
                        <a:alpha val="80000"/>
                      </a:srgbClr>
                    </a:solidFill>
                  </a:tcPr>
                </a:tc>
              </a:tr>
              <a:tr h="61605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+mj-lt"/>
                          <a:ea typeface="+mj-ea"/>
                        </a:rPr>
                        <a:t>+</a:t>
                      </a:r>
                      <a:r>
                        <a:rPr lang="en-US" altLang="zh-CN" sz="2800" b="1" baseline="0" dirty="0" smtClean="0">
                          <a:solidFill>
                            <a:schemeClr val="bg1"/>
                          </a:solidFill>
                          <a:latin typeface="+mj-lt"/>
                          <a:ea typeface="+mj-ea"/>
                        </a:rPr>
                        <a:t>53% </a:t>
                      </a:r>
                      <a:endParaRPr lang="zh-CN" altLang="en-US" sz="2800" b="1" dirty="0">
                        <a:solidFill>
                          <a:schemeClr val="bg1"/>
                        </a:solidFill>
                        <a:latin typeface="+mj-lt"/>
                        <a:ea typeface="+mj-ea"/>
                      </a:endParaRPr>
                    </a:p>
                  </a:txBody>
                  <a:tcPr marL="115221" marR="115221">
                    <a:solidFill>
                      <a:srgbClr val="90A8B6">
                        <a:alpha val="80000"/>
                      </a:srgbClr>
                    </a:solidFill>
                  </a:tcPr>
                </a:tc>
              </a:tr>
              <a:tr h="61605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+mj-lt"/>
                          <a:ea typeface="+mj-ea"/>
                        </a:rPr>
                        <a:t>+52% </a:t>
                      </a:r>
                      <a:endParaRPr lang="zh-CN" altLang="en-US" sz="2800" b="1" dirty="0">
                        <a:solidFill>
                          <a:schemeClr val="bg1"/>
                        </a:solidFill>
                        <a:latin typeface="+mj-lt"/>
                        <a:ea typeface="+mj-ea"/>
                      </a:endParaRPr>
                    </a:p>
                  </a:txBody>
                  <a:tcPr marL="115221" marR="115221">
                    <a:solidFill>
                      <a:srgbClr val="90A8B6">
                        <a:alpha val="80000"/>
                      </a:srgbClr>
                    </a:solidFill>
                  </a:tcPr>
                </a:tc>
              </a:tr>
              <a:tr h="61605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+mj-lt"/>
                          <a:ea typeface="+mj-ea"/>
                        </a:rPr>
                        <a:t>+63%</a:t>
                      </a:r>
                      <a:endParaRPr lang="zh-CN" altLang="en-US" sz="2800" b="1" dirty="0">
                        <a:solidFill>
                          <a:schemeClr val="bg1"/>
                        </a:solidFill>
                        <a:latin typeface="+mj-lt"/>
                        <a:ea typeface="+mj-ea"/>
                      </a:endParaRPr>
                    </a:p>
                  </a:txBody>
                  <a:tcPr marL="115221" marR="115221">
                    <a:solidFill>
                      <a:srgbClr val="90A8B6">
                        <a:alpha val="80000"/>
                      </a:srgbClr>
                    </a:solidFill>
                  </a:tcPr>
                </a:tc>
              </a:tr>
              <a:tr h="61605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+mj-lt"/>
                          <a:ea typeface="+mj-ea"/>
                        </a:rPr>
                        <a:t>+25%</a:t>
                      </a:r>
                      <a:endParaRPr lang="zh-CN" altLang="en-US" sz="2800" b="1" dirty="0">
                        <a:solidFill>
                          <a:schemeClr val="bg1"/>
                        </a:solidFill>
                        <a:latin typeface="+mj-lt"/>
                        <a:ea typeface="+mj-ea"/>
                      </a:endParaRPr>
                    </a:p>
                  </a:txBody>
                  <a:tcPr marL="115221" marR="115221">
                    <a:solidFill>
                      <a:srgbClr val="90A8B6">
                        <a:alpha val="80000"/>
                      </a:srgbClr>
                    </a:solidFill>
                  </a:tcPr>
                </a:tc>
              </a:tr>
              <a:tr h="61605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+mj-lt"/>
                          <a:ea typeface="+mj-ea"/>
                        </a:rPr>
                        <a:t>+98%</a:t>
                      </a:r>
                      <a:endParaRPr lang="zh-CN" altLang="en-US" sz="2800" b="1" dirty="0">
                        <a:solidFill>
                          <a:schemeClr val="bg1"/>
                        </a:solidFill>
                        <a:latin typeface="+mj-lt"/>
                        <a:ea typeface="+mj-ea"/>
                      </a:endParaRPr>
                    </a:p>
                  </a:txBody>
                  <a:tcPr marL="115221" marR="115221">
                    <a:solidFill>
                      <a:srgbClr val="90A8B6">
                        <a:alpha val="8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格 23"/>
          <p:cNvGraphicFramePr>
            <a:graphicFrameLocks noGrp="1"/>
          </p:cNvGraphicFramePr>
          <p:nvPr/>
        </p:nvGraphicFramePr>
        <p:xfrm>
          <a:off x="1677958" y="1628800"/>
          <a:ext cx="1451761" cy="352118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51761"/>
              </a:tblGrid>
              <a:tr h="424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+mj-lt"/>
                          <a:ea typeface="+mj-ea"/>
                        </a:rPr>
                        <a:t>年</a:t>
                      </a:r>
                      <a:endParaRPr lang="zh-CN" altLang="en-US" sz="1800" dirty="0">
                        <a:latin typeface="+mj-lt"/>
                        <a:ea typeface="+mj-ea"/>
                      </a:endParaRPr>
                    </a:p>
                  </a:txBody>
                  <a:tcPr marL="115221" marR="115221">
                    <a:solidFill>
                      <a:srgbClr val="FFFFFF">
                        <a:alpha val="80000"/>
                      </a:srgb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+mj-lt"/>
                          <a:ea typeface="+mj-ea"/>
                        </a:rPr>
                        <a:t>2015</a:t>
                      </a:r>
                      <a:endParaRPr lang="zh-CN" altLang="en-US" sz="1600" dirty="0">
                        <a:latin typeface="+mj-lt"/>
                        <a:ea typeface="+mj-ea"/>
                      </a:endParaRPr>
                    </a:p>
                  </a:txBody>
                  <a:tcPr marL="115221" marR="115221">
                    <a:solidFill>
                      <a:srgbClr val="FFFFFF">
                        <a:alpha val="80000"/>
                      </a:srgb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+mj-lt"/>
                          <a:ea typeface="+mj-ea"/>
                        </a:rPr>
                        <a:t>2014</a:t>
                      </a:r>
                      <a:endParaRPr lang="zh-CN" altLang="en-US" sz="1600" dirty="0">
                        <a:latin typeface="+mj-lt"/>
                        <a:ea typeface="+mj-ea"/>
                      </a:endParaRPr>
                    </a:p>
                  </a:txBody>
                  <a:tcPr marL="115221" marR="115221">
                    <a:solidFill>
                      <a:srgbClr val="FFFFFF">
                        <a:alpha val="80000"/>
                      </a:srgb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+mj-lt"/>
                          <a:ea typeface="+mj-ea"/>
                        </a:rPr>
                        <a:t>2013</a:t>
                      </a:r>
                      <a:endParaRPr lang="zh-CN" altLang="en-US" sz="1600" dirty="0">
                        <a:latin typeface="+mj-lt"/>
                        <a:ea typeface="+mj-ea"/>
                      </a:endParaRPr>
                    </a:p>
                  </a:txBody>
                  <a:tcPr marL="115221" marR="115221">
                    <a:solidFill>
                      <a:srgbClr val="FFFFFF">
                        <a:alpha val="80000"/>
                      </a:srgb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+mj-lt"/>
                          <a:ea typeface="+mj-ea"/>
                        </a:rPr>
                        <a:t>2012</a:t>
                      </a:r>
                      <a:endParaRPr lang="zh-CN" altLang="en-US" sz="1600" dirty="0">
                        <a:latin typeface="+mj-lt"/>
                        <a:ea typeface="+mj-ea"/>
                      </a:endParaRPr>
                    </a:p>
                  </a:txBody>
                  <a:tcPr marL="115221" marR="115221">
                    <a:solidFill>
                      <a:srgbClr val="FFFFFF">
                        <a:alpha val="80000"/>
                      </a:srgb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+mj-lt"/>
                          <a:ea typeface="+mj-ea"/>
                        </a:rPr>
                        <a:t>2011</a:t>
                      </a:r>
                      <a:endParaRPr lang="zh-CN" altLang="en-US" sz="1600" dirty="0">
                        <a:latin typeface="+mj-lt"/>
                        <a:ea typeface="+mj-ea"/>
                      </a:endParaRPr>
                    </a:p>
                  </a:txBody>
                  <a:tcPr marL="115221" marR="115221">
                    <a:solidFill>
                      <a:srgbClr val="FFFFFF">
                        <a:alpha val="8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表格 24"/>
          <p:cNvGraphicFramePr>
            <a:graphicFrameLocks noGrp="1"/>
          </p:cNvGraphicFramePr>
          <p:nvPr/>
        </p:nvGraphicFramePr>
        <p:xfrm>
          <a:off x="7757209" y="1628801"/>
          <a:ext cx="2177642" cy="352118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77642"/>
              </a:tblGrid>
              <a:tr h="44090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solidFill>
                            <a:schemeClr val="bg1"/>
                          </a:solidFill>
                          <a:latin typeface="+mj-lt"/>
                          <a:ea typeface="+mj-ea"/>
                        </a:rPr>
                        <a:t>晶科市占率</a:t>
                      </a:r>
                      <a:endParaRPr lang="zh-CN" altLang="en-US" sz="1800" b="1" dirty="0">
                        <a:solidFill>
                          <a:schemeClr val="bg1"/>
                        </a:solidFill>
                        <a:latin typeface="+mj-lt"/>
                        <a:ea typeface="+mj-ea"/>
                      </a:endParaRPr>
                    </a:p>
                  </a:txBody>
                  <a:tcPr marL="115221" marR="115221">
                    <a:solidFill>
                      <a:srgbClr val="90A8B6">
                        <a:alpha val="80000"/>
                      </a:srgbClr>
                    </a:solidFill>
                  </a:tcPr>
                </a:tc>
              </a:tr>
              <a:tr h="61605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+mj-lt"/>
                          <a:ea typeface="+mj-ea"/>
                        </a:rPr>
                        <a:t>7.9%</a:t>
                      </a:r>
                      <a:endParaRPr lang="zh-CN" altLang="en-US" sz="2800" b="1" dirty="0">
                        <a:solidFill>
                          <a:schemeClr val="bg1"/>
                        </a:solidFill>
                        <a:latin typeface="+mj-lt"/>
                        <a:ea typeface="+mj-ea"/>
                      </a:endParaRPr>
                    </a:p>
                  </a:txBody>
                  <a:tcPr marL="115221" marR="115221">
                    <a:solidFill>
                      <a:srgbClr val="90A8B6">
                        <a:alpha val="80000"/>
                      </a:srgbClr>
                    </a:solidFill>
                  </a:tcPr>
                </a:tc>
              </a:tr>
              <a:tr h="61605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+mj-lt"/>
                          <a:ea typeface="+mj-ea"/>
                        </a:rPr>
                        <a:t>6.8% </a:t>
                      </a:r>
                      <a:endParaRPr lang="zh-CN" altLang="en-US" sz="2800" b="1" dirty="0">
                        <a:solidFill>
                          <a:schemeClr val="bg1"/>
                        </a:solidFill>
                        <a:latin typeface="+mj-lt"/>
                        <a:ea typeface="+mj-ea"/>
                      </a:endParaRPr>
                    </a:p>
                  </a:txBody>
                  <a:tcPr marL="115221" marR="115221">
                    <a:solidFill>
                      <a:srgbClr val="90A8B6">
                        <a:alpha val="80000"/>
                      </a:srgbClr>
                    </a:solidFill>
                  </a:tcPr>
                </a:tc>
              </a:tr>
              <a:tr h="61605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+mj-lt"/>
                          <a:ea typeface="+mj-ea"/>
                        </a:rPr>
                        <a:t>5.0%</a:t>
                      </a:r>
                      <a:endParaRPr lang="zh-CN" altLang="en-US" sz="2800" b="1" dirty="0">
                        <a:solidFill>
                          <a:schemeClr val="bg1"/>
                        </a:solidFill>
                        <a:latin typeface="+mj-lt"/>
                        <a:ea typeface="+mj-ea"/>
                      </a:endParaRPr>
                    </a:p>
                  </a:txBody>
                  <a:tcPr marL="115221" marR="115221">
                    <a:solidFill>
                      <a:srgbClr val="90A8B6">
                        <a:alpha val="80000"/>
                      </a:srgbClr>
                    </a:solidFill>
                  </a:tcPr>
                </a:tc>
              </a:tr>
              <a:tr h="61605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+mj-lt"/>
                          <a:ea typeface="+mj-ea"/>
                        </a:rPr>
                        <a:t>3.7%</a:t>
                      </a:r>
                      <a:endParaRPr lang="zh-CN" altLang="en-US" sz="2800" b="1" dirty="0">
                        <a:solidFill>
                          <a:schemeClr val="bg1"/>
                        </a:solidFill>
                        <a:latin typeface="+mj-lt"/>
                        <a:ea typeface="+mj-ea"/>
                      </a:endParaRPr>
                    </a:p>
                  </a:txBody>
                  <a:tcPr marL="115221" marR="115221">
                    <a:solidFill>
                      <a:srgbClr val="90A8B6">
                        <a:alpha val="80000"/>
                      </a:srgbClr>
                    </a:solidFill>
                  </a:tcPr>
                </a:tc>
              </a:tr>
              <a:tr h="61605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+mj-lt"/>
                          <a:ea typeface="+mj-ea"/>
                        </a:rPr>
                        <a:t>3.1%</a:t>
                      </a:r>
                      <a:endParaRPr lang="zh-CN" altLang="en-US" sz="2800" b="1" dirty="0">
                        <a:solidFill>
                          <a:schemeClr val="bg1"/>
                        </a:solidFill>
                        <a:latin typeface="+mj-lt"/>
                        <a:ea typeface="+mj-ea"/>
                      </a:endParaRPr>
                    </a:p>
                  </a:txBody>
                  <a:tcPr marL="115221" marR="115221">
                    <a:solidFill>
                      <a:srgbClr val="90A8B6">
                        <a:alpha val="8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0" name="上箭头 9"/>
          <p:cNvSpPr/>
          <p:nvPr/>
        </p:nvSpPr>
        <p:spPr>
          <a:xfrm>
            <a:off x="7303534" y="2204864"/>
            <a:ext cx="272205" cy="288032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上箭头 26"/>
          <p:cNvSpPr/>
          <p:nvPr/>
        </p:nvSpPr>
        <p:spPr>
          <a:xfrm>
            <a:off x="7303534" y="2780928"/>
            <a:ext cx="272205" cy="288032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上箭头 27"/>
          <p:cNvSpPr/>
          <p:nvPr/>
        </p:nvSpPr>
        <p:spPr>
          <a:xfrm>
            <a:off x="7273774" y="3429000"/>
            <a:ext cx="272205" cy="288032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上箭头 28"/>
          <p:cNvSpPr/>
          <p:nvPr/>
        </p:nvSpPr>
        <p:spPr>
          <a:xfrm>
            <a:off x="7273774" y="4077072"/>
            <a:ext cx="272205" cy="288032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上箭头 29"/>
          <p:cNvSpPr/>
          <p:nvPr/>
        </p:nvSpPr>
        <p:spPr>
          <a:xfrm>
            <a:off x="7258809" y="4653136"/>
            <a:ext cx="272205" cy="288032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上箭头 30"/>
          <p:cNvSpPr/>
          <p:nvPr/>
        </p:nvSpPr>
        <p:spPr>
          <a:xfrm>
            <a:off x="9481176" y="2227692"/>
            <a:ext cx="362940" cy="2713476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964" y="116633"/>
            <a:ext cx="1551443" cy="648072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391608" y="332657"/>
            <a:ext cx="9171356" cy="688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17270">
              <a:buNone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快速成长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行业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vs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晶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科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23192" y="836712"/>
            <a:ext cx="1106342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8751278" y="5724810"/>
            <a:ext cx="2770797" cy="688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1017270">
              <a:buNone/>
            </a:pPr>
            <a:r>
              <a:rPr lang="zh-CN" altLang="en-US" sz="1000" b="1" dirty="0" smtClean="0">
                <a:latin typeface="Century Gothic" panose="020B0502020202020204" pitchFamily="34" charset="0"/>
              </a:rPr>
              <a:t>注：基于</a:t>
            </a:r>
            <a:r>
              <a:rPr lang="en-US" altLang="zh-CN" sz="1000" b="1" dirty="0" smtClean="0">
                <a:latin typeface="Century Gothic" panose="020B0502020202020204" pitchFamily="34" charset="0"/>
              </a:rPr>
              <a:t>2015</a:t>
            </a:r>
            <a:r>
              <a:rPr lang="zh-CN" altLang="en-US" sz="1000" b="1" dirty="0" smtClean="0">
                <a:latin typeface="Century Gothic" panose="020B0502020202020204" pitchFamily="34" charset="0"/>
              </a:rPr>
              <a:t>年全球新增装机容量预估</a:t>
            </a:r>
            <a:r>
              <a:rPr lang="en-US" altLang="zh-CN" sz="1000" b="1" dirty="0" smtClean="0">
                <a:latin typeface="Century Gothic" panose="020B0502020202020204" pitchFamily="34" charset="0"/>
              </a:rPr>
              <a:t>57GW</a:t>
            </a:r>
            <a:endParaRPr lang="zh-CN" altLang="en-US" sz="1000" b="1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9"/>
          <p:cNvSpPr>
            <a:spLocks noChangeArrowheads="1"/>
          </p:cNvSpPr>
          <p:nvPr/>
        </p:nvSpPr>
        <p:spPr bwMode="auto">
          <a:xfrm rot="18000000" flipV="1">
            <a:off x="5078139" y="3496691"/>
            <a:ext cx="1651000" cy="1649413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0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25400" algn="ctr">
            <a:noFill/>
            <a:round/>
          </a:ln>
        </p:spPr>
        <p:txBody>
          <a:bodyPr lIns="82124" tIns="41061" rIns="82124" bIns="41061" anchor="ctr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AB7E0D"/>
              </a:solidFill>
            </a:endParaRPr>
          </a:p>
        </p:txBody>
      </p:sp>
      <p:sp>
        <p:nvSpPr>
          <p:cNvPr id="3" name="Line 10"/>
          <p:cNvSpPr>
            <a:spLocks noChangeShapeType="1"/>
          </p:cNvSpPr>
          <p:nvPr/>
        </p:nvSpPr>
        <p:spPr bwMode="auto">
          <a:xfrm flipV="1">
            <a:off x="3418407" y="3608611"/>
            <a:ext cx="133350" cy="404812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</a:ln>
        </p:spPr>
        <p:txBody>
          <a:bodyPr lIns="82124" tIns="41061" rIns="82124" bIns="41061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AB7E0D"/>
              </a:solidFill>
            </a:endParaRPr>
          </a:p>
        </p:txBody>
      </p:sp>
      <p:sp>
        <p:nvSpPr>
          <p:cNvPr id="4" name="Line 11"/>
          <p:cNvSpPr>
            <a:spLocks noChangeShapeType="1"/>
          </p:cNvSpPr>
          <p:nvPr/>
        </p:nvSpPr>
        <p:spPr bwMode="auto">
          <a:xfrm flipH="1" flipV="1">
            <a:off x="4466157" y="3265711"/>
            <a:ext cx="647700" cy="404812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</a:ln>
        </p:spPr>
        <p:txBody>
          <a:bodyPr lIns="82124" tIns="41061" rIns="82124" bIns="41061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AB7E0D"/>
              </a:solidFill>
            </a:endParaRPr>
          </a:p>
        </p:txBody>
      </p:sp>
      <p:grpSp>
        <p:nvGrpSpPr>
          <p:cNvPr id="5" name="Group 12"/>
          <p:cNvGrpSpPr/>
          <p:nvPr/>
        </p:nvGrpSpPr>
        <p:grpSpPr bwMode="auto">
          <a:xfrm>
            <a:off x="2826270" y="1987773"/>
            <a:ext cx="1917700" cy="1657350"/>
            <a:chOff x="995" y="1116"/>
            <a:chExt cx="1208" cy="1044"/>
          </a:xfrm>
        </p:grpSpPr>
        <p:sp>
          <p:nvSpPr>
            <p:cNvPr id="6" name="Oval 13"/>
            <p:cNvSpPr>
              <a:spLocks noChangeArrowheads="1"/>
            </p:cNvSpPr>
            <p:nvPr/>
          </p:nvSpPr>
          <p:spPr bwMode="auto">
            <a:xfrm>
              <a:off x="1077" y="1116"/>
              <a:ext cx="1044" cy="1044"/>
            </a:xfrm>
            <a:prstGeom prst="ellipse">
              <a:avLst/>
            </a:prstGeom>
            <a:solidFill>
              <a:srgbClr val="000000"/>
            </a:solidFill>
            <a:ln w="19050" algn="ctr">
              <a:solidFill>
                <a:srgbClr val="969696"/>
              </a:solidFill>
              <a:round/>
            </a:ln>
          </p:spPr>
          <p:txBody>
            <a:bodyPr lIns="82124" tIns="41061" rIns="82124" bIns="41061" anchor="ctr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300">
                <a:solidFill>
                  <a:srgbClr val="AB7E0D"/>
                </a:solidFill>
              </a:endParaRPr>
            </a:p>
          </p:txBody>
        </p:sp>
        <p:sp>
          <p:nvSpPr>
            <p:cNvPr id="7" name="Oval 14"/>
            <p:cNvSpPr>
              <a:spLocks noChangeArrowheads="1"/>
            </p:cNvSpPr>
            <p:nvPr/>
          </p:nvSpPr>
          <p:spPr bwMode="auto">
            <a:xfrm>
              <a:off x="1107" y="1146"/>
              <a:ext cx="984" cy="984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chemeClr val="accent1"/>
              </a:solidFill>
              <a:round/>
            </a:ln>
          </p:spPr>
          <p:txBody>
            <a:bodyPr wrap="none" lIns="82124" tIns="41061" rIns="82124" bIns="41061" anchor="ctr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300">
                <a:solidFill>
                  <a:srgbClr val="AB7E0D"/>
                </a:solidFill>
              </a:endParaRPr>
            </a:p>
          </p:txBody>
        </p:sp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>
              <a:off x="995" y="1675"/>
              <a:ext cx="1208" cy="297"/>
            </a:xfrm>
            <a:prstGeom prst="rect">
              <a:avLst/>
            </a:prstGeom>
            <a:noFill/>
            <a:ln w="6350" algn="ctr">
              <a:noFill/>
              <a:miter lim="800000"/>
            </a:ln>
          </p:spPr>
          <p:txBody>
            <a:bodyPr lIns="82124" tIns="41061" rIns="82124" bIns="41061">
              <a:spAutoFit/>
            </a:bodyPr>
            <a:lstStyle/>
            <a:p>
              <a:pPr algn="ctr" defTabSz="81407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博士、硕士组成的研发团队</a:t>
              </a:r>
              <a:endParaRPr 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995" y="1350"/>
              <a:ext cx="1208" cy="401"/>
            </a:xfrm>
            <a:prstGeom prst="rect">
              <a:avLst/>
            </a:prstGeom>
            <a:noFill/>
            <a:ln w="6350" algn="ctr">
              <a:noFill/>
              <a:miter lim="800000"/>
            </a:ln>
          </p:spPr>
          <p:txBody>
            <a:bodyPr lIns="82124" tIns="41061" rIns="82124" bIns="41061">
              <a:spAutoFit/>
            </a:bodyPr>
            <a:lstStyle/>
            <a:p>
              <a:pPr algn="ctr" defTabSz="81407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4000" dirty="0" smtClean="0">
                  <a:solidFill>
                    <a:srgbClr val="FFFFFF"/>
                  </a:solidFill>
                </a:rPr>
                <a:t>2</a:t>
              </a:r>
              <a:r>
                <a:rPr lang="en-US" altLang="zh-CN" sz="4000" dirty="0" smtClean="0">
                  <a:solidFill>
                    <a:srgbClr val="FFFFFF"/>
                  </a:solidFill>
                </a:rPr>
                <a:t>50</a:t>
              </a:r>
              <a:r>
                <a:rPr lang="en-US" sz="4000" dirty="0" smtClean="0">
                  <a:solidFill>
                    <a:srgbClr val="FFFFFF"/>
                  </a:solidFill>
                </a:rPr>
                <a:t>+</a:t>
              </a:r>
              <a:endParaRPr lang="en-US" sz="4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0" name="Line 17"/>
          <p:cNvSpPr>
            <a:spLocks noChangeShapeType="1"/>
          </p:cNvSpPr>
          <p:nvPr/>
        </p:nvSpPr>
        <p:spPr bwMode="auto">
          <a:xfrm flipV="1">
            <a:off x="5875857" y="2695798"/>
            <a:ext cx="0" cy="5715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</a:ln>
        </p:spPr>
        <p:txBody>
          <a:bodyPr lIns="82124" tIns="41061" rIns="82124" bIns="41061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AB7E0D"/>
              </a:solidFill>
            </a:endParaRPr>
          </a:p>
        </p:txBody>
      </p:sp>
      <p:grpSp>
        <p:nvGrpSpPr>
          <p:cNvPr id="11" name="Group 18"/>
          <p:cNvGrpSpPr/>
          <p:nvPr/>
        </p:nvGrpSpPr>
        <p:grpSpPr bwMode="auto">
          <a:xfrm>
            <a:off x="4920182" y="1255271"/>
            <a:ext cx="1917700" cy="1657351"/>
            <a:chOff x="2314" y="551"/>
            <a:chExt cx="1208" cy="1044"/>
          </a:xfrm>
        </p:grpSpPr>
        <p:sp>
          <p:nvSpPr>
            <p:cNvPr id="12" name="Oval 19"/>
            <p:cNvSpPr>
              <a:spLocks noChangeArrowheads="1"/>
            </p:cNvSpPr>
            <p:nvPr/>
          </p:nvSpPr>
          <p:spPr bwMode="auto">
            <a:xfrm>
              <a:off x="2391" y="551"/>
              <a:ext cx="1044" cy="1044"/>
            </a:xfrm>
            <a:prstGeom prst="ellipse">
              <a:avLst/>
            </a:prstGeom>
            <a:solidFill>
              <a:srgbClr val="000000"/>
            </a:solidFill>
            <a:ln w="19050" algn="ctr">
              <a:solidFill>
                <a:srgbClr val="969696"/>
              </a:solidFill>
              <a:round/>
            </a:ln>
          </p:spPr>
          <p:txBody>
            <a:bodyPr lIns="82124" tIns="41061" rIns="82124" bIns="41061" anchor="ctr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300">
                <a:solidFill>
                  <a:srgbClr val="AB7E0D"/>
                </a:solidFill>
              </a:endParaRPr>
            </a:p>
          </p:txBody>
        </p:sp>
        <p:sp>
          <p:nvSpPr>
            <p:cNvPr id="13" name="Oval 20"/>
            <p:cNvSpPr>
              <a:spLocks noChangeArrowheads="1"/>
            </p:cNvSpPr>
            <p:nvPr/>
          </p:nvSpPr>
          <p:spPr bwMode="auto">
            <a:xfrm>
              <a:off x="2421" y="581"/>
              <a:ext cx="984" cy="984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chemeClr val="accent1"/>
              </a:solidFill>
              <a:round/>
            </a:ln>
          </p:spPr>
          <p:txBody>
            <a:bodyPr wrap="none" lIns="82124" tIns="41061" rIns="82124" bIns="41061" anchor="ctr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300">
                <a:solidFill>
                  <a:srgbClr val="AB7E0D"/>
                </a:solidFill>
              </a:endParaRPr>
            </a:p>
          </p:txBody>
        </p:sp>
        <p:sp>
          <p:nvSpPr>
            <p:cNvPr id="14" name="Text Box 21"/>
            <p:cNvSpPr txBox="1">
              <a:spLocks noChangeArrowheads="1"/>
            </p:cNvSpPr>
            <p:nvPr/>
          </p:nvSpPr>
          <p:spPr bwMode="auto">
            <a:xfrm>
              <a:off x="2314" y="1116"/>
              <a:ext cx="1208" cy="174"/>
            </a:xfrm>
            <a:prstGeom prst="rect">
              <a:avLst/>
            </a:prstGeom>
            <a:noFill/>
            <a:ln w="6350" algn="ctr">
              <a:noFill/>
              <a:miter lim="800000"/>
            </a:ln>
          </p:spPr>
          <p:txBody>
            <a:bodyPr lIns="82124" tIns="41061" rIns="82124" bIns="41061">
              <a:spAutoFit/>
            </a:bodyPr>
            <a:lstStyle/>
            <a:p>
              <a:pPr algn="ctr" defTabSz="81407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每年研发投入</a:t>
              </a:r>
              <a:endParaRPr 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2314" y="783"/>
              <a:ext cx="1208" cy="401"/>
            </a:xfrm>
            <a:prstGeom prst="rect">
              <a:avLst/>
            </a:prstGeom>
            <a:noFill/>
            <a:ln w="6350" algn="ctr">
              <a:noFill/>
              <a:miter lim="800000"/>
            </a:ln>
          </p:spPr>
          <p:txBody>
            <a:bodyPr lIns="82124" tIns="41061" rIns="82124" bIns="41061">
              <a:spAutoFit/>
            </a:bodyPr>
            <a:lstStyle/>
            <a:p>
              <a:pPr algn="ctr" defTabSz="81407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000" smtClean="0">
                  <a:solidFill>
                    <a:srgbClr val="FFFFFF"/>
                  </a:solidFill>
                </a:rPr>
                <a:t>上亿</a:t>
              </a:r>
              <a:endParaRPr lang="en-US" sz="4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6" name="Group 23"/>
          <p:cNvGrpSpPr/>
          <p:nvPr/>
        </p:nvGrpSpPr>
        <p:grpSpPr bwMode="auto">
          <a:xfrm>
            <a:off x="2362720" y="4003899"/>
            <a:ext cx="1657350" cy="1657350"/>
            <a:chOff x="703" y="2386"/>
            <a:chExt cx="1044" cy="1044"/>
          </a:xfrm>
        </p:grpSpPr>
        <p:sp>
          <p:nvSpPr>
            <p:cNvPr id="17" name="Oval 24"/>
            <p:cNvSpPr>
              <a:spLocks noChangeArrowheads="1"/>
            </p:cNvSpPr>
            <p:nvPr/>
          </p:nvSpPr>
          <p:spPr bwMode="auto">
            <a:xfrm>
              <a:off x="703" y="2386"/>
              <a:ext cx="1044" cy="1044"/>
            </a:xfrm>
            <a:prstGeom prst="ellipse">
              <a:avLst/>
            </a:prstGeom>
            <a:solidFill>
              <a:srgbClr val="000000"/>
            </a:solidFill>
            <a:ln w="19050" algn="ctr">
              <a:solidFill>
                <a:srgbClr val="969696"/>
              </a:solidFill>
              <a:round/>
            </a:ln>
          </p:spPr>
          <p:txBody>
            <a:bodyPr lIns="82124" tIns="41061" rIns="82124" bIns="41061" anchor="ctr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300">
                <a:solidFill>
                  <a:srgbClr val="AB7E0D"/>
                </a:solidFill>
              </a:endParaRPr>
            </a:p>
          </p:txBody>
        </p:sp>
        <p:sp>
          <p:nvSpPr>
            <p:cNvPr id="18" name="Oval 25"/>
            <p:cNvSpPr>
              <a:spLocks noChangeArrowheads="1"/>
            </p:cNvSpPr>
            <p:nvPr/>
          </p:nvSpPr>
          <p:spPr bwMode="auto">
            <a:xfrm>
              <a:off x="733" y="2416"/>
              <a:ext cx="984" cy="984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chemeClr val="accent1"/>
              </a:solidFill>
              <a:round/>
            </a:ln>
          </p:spPr>
          <p:txBody>
            <a:bodyPr wrap="none" lIns="82124" tIns="41061" rIns="82124" bIns="41061" anchor="ctr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300">
                <a:solidFill>
                  <a:srgbClr val="AB7E0D"/>
                </a:solidFill>
              </a:endParaRPr>
            </a:p>
          </p:txBody>
        </p:sp>
        <p:sp>
          <p:nvSpPr>
            <p:cNvPr id="19" name="Text Box 26"/>
            <p:cNvSpPr txBox="1">
              <a:spLocks noChangeArrowheads="1"/>
            </p:cNvSpPr>
            <p:nvPr/>
          </p:nvSpPr>
          <p:spPr bwMode="auto">
            <a:xfrm>
              <a:off x="745" y="2942"/>
              <a:ext cx="972" cy="297"/>
            </a:xfrm>
            <a:prstGeom prst="rect">
              <a:avLst/>
            </a:prstGeom>
            <a:noFill/>
            <a:ln w="6350" algn="ctr">
              <a:noFill/>
              <a:miter lim="800000"/>
            </a:ln>
          </p:spPr>
          <p:txBody>
            <a:bodyPr lIns="82124" tIns="41061" rIns="82124" bIns="41061">
              <a:spAutoFit/>
            </a:bodyPr>
            <a:lstStyle/>
            <a:p>
              <a:pPr algn="ctr" defTabSz="81407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国内最大的光伏研究中心之一</a:t>
              </a:r>
              <a:endParaRPr 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Text Box 27"/>
            <p:cNvSpPr txBox="1">
              <a:spLocks noChangeArrowheads="1"/>
            </p:cNvSpPr>
            <p:nvPr/>
          </p:nvSpPr>
          <p:spPr bwMode="auto">
            <a:xfrm>
              <a:off x="769" y="2533"/>
              <a:ext cx="912" cy="415"/>
            </a:xfrm>
            <a:prstGeom prst="rect">
              <a:avLst/>
            </a:prstGeom>
            <a:noFill/>
            <a:ln w="6350" algn="ctr">
              <a:noFill/>
              <a:miter lim="800000"/>
            </a:ln>
          </p:spPr>
          <p:txBody>
            <a:bodyPr lIns="82124" tIns="41061" rIns="82124" bIns="41061">
              <a:spAutoFit/>
            </a:bodyPr>
            <a:lstStyle/>
            <a:p>
              <a:pPr algn="ctr" defTabSz="81407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200" dirty="0" smtClean="0">
                  <a:solidFill>
                    <a:srgbClr val="FFFFFF"/>
                  </a:solidFill>
                </a:rPr>
                <a:t>Top</a:t>
              </a:r>
              <a:endParaRPr lang="en-US" sz="4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1" name="Line 28"/>
          <p:cNvSpPr>
            <a:spLocks noChangeShapeType="1"/>
          </p:cNvSpPr>
          <p:nvPr/>
        </p:nvSpPr>
        <p:spPr bwMode="auto">
          <a:xfrm flipH="1" flipV="1">
            <a:off x="8228532" y="3608611"/>
            <a:ext cx="114300" cy="423862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</a:ln>
        </p:spPr>
        <p:txBody>
          <a:bodyPr lIns="82124" tIns="41061" rIns="82124" bIns="41061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AB7E0D"/>
              </a:solidFill>
            </a:endParaRPr>
          </a:p>
        </p:txBody>
      </p:sp>
      <p:sp>
        <p:nvSpPr>
          <p:cNvPr id="22" name="Line 29"/>
          <p:cNvSpPr>
            <a:spLocks noChangeShapeType="1"/>
          </p:cNvSpPr>
          <p:nvPr/>
        </p:nvSpPr>
        <p:spPr bwMode="auto">
          <a:xfrm flipV="1">
            <a:off x="6656907" y="3275236"/>
            <a:ext cx="609600" cy="395287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</a:ln>
        </p:spPr>
        <p:txBody>
          <a:bodyPr lIns="82124" tIns="41061" rIns="82124" bIns="41061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AB7E0D"/>
              </a:solidFill>
            </a:endParaRPr>
          </a:p>
        </p:txBody>
      </p:sp>
      <p:grpSp>
        <p:nvGrpSpPr>
          <p:cNvPr id="23" name="Group 30"/>
          <p:cNvGrpSpPr/>
          <p:nvPr/>
        </p:nvGrpSpPr>
        <p:grpSpPr bwMode="auto">
          <a:xfrm>
            <a:off x="7776095" y="4003901"/>
            <a:ext cx="1657350" cy="1657351"/>
            <a:chOff x="4113" y="2386"/>
            <a:chExt cx="1044" cy="1044"/>
          </a:xfrm>
        </p:grpSpPr>
        <p:sp>
          <p:nvSpPr>
            <p:cNvPr id="24" name="Oval 31"/>
            <p:cNvSpPr>
              <a:spLocks noChangeArrowheads="1"/>
            </p:cNvSpPr>
            <p:nvPr/>
          </p:nvSpPr>
          <p:spPr bwMode="auto">
            <a:xfrm>
              <a:off x="4113" y="2386"/>
              <a:ext cx="1044" cy="1044"/>
            </a:xfrm>
            <a:prstGeom prst="ellipse">
              <a:avLst/>
            </a:prstGeom>
            <a:solidFill>
              <a:srgbClr val="000000"/>
            </a:solidFill>
            <a:ln w="19050" algn="ctr">
              <a:solidFill>
                <a:srgbClr val="969696"/>
              </a:solidFill>
              <a:round/>
            </a:ln>
          </p:spPr>
          <p:txBody>
            <a:bodyPr lIns="82124" tIns="41061" rIns="82124" bIns="41061" anchor="ctr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300">
                <a:solidFill>
                  <a:srgbClr val="AB7E0D"/>
                </a:solidFill>
              </a:endParaRPr>
            </a:p>
          </p:txBody>
        </p:sp>
        <p:sp>
          <p:nvSpPr>
            <p:cNvPr id="25" name="Oval 32"/>
            <p:cNvSpPr>
              <a:spLocks noChangeArrowheads="1"/>
            </p:cNvSpPr>
            <p:nvPr/>
          </p:nvSpPr>
          <p:spPr bwMode="auto">
            <a:xfrm>
              <a:off x="4143" y="2416"/>
              <a:ext cx="984" cy="984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chemeClr val="accent1"/>
              </a:solidFill>
              <a:round/>
            </a:ln>
          </p:spPr>
          <p:txBody>
            <a:bodyPr wrap="none" lIns="82124" tIns="41061" rIns="82124" bIns="41061" anchor="ctr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300">
                <a:solidFill>
                  <a:srgbClr val="AB7E0D"/>
                </a:solidFill>
              </a:endParaRPr>
            </a:p>
          </p:txBody>
        </p:sp>
        <p:sp>
          <p:nvSpPr>
            <p:cNvPr id="26" name="Text Box 33"/>
            <p:cNvSpPr txBox="1">
              <a:spLocks noChangeArrowheads="1"/>
            </p:cNvSpPr>
            <p:nvPr/>
          </p:nvSpPr>
          <p:spPr bwMode="auto">
            <a:xfrm>
              <a:off x="4155" y="2942"/>
              <a:ext cx="972" cy="174"/>
            </a:xfrm>
            <a:prstGeom prst="rect">
              <a:avLst/>
            </a:prstGeom>
            <a:noFill/>
            <a:ln w="6350" algn="ctr">
              <a:noFill/>
              <a:miter lim="800000"/>
            </a:ln>
          </p:spPr>
          <p:txBody>
            <a:bodyPr lIns="82124" tIns="41061" rIns="82124" bIns="41061">
              <a:spAutoFit/>
            </a:bodyPr>
            <a:lstStyle/>
            <a:p>
              <a:pPr algn="ctr" defTabSz="81407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注册专利</a:t>
              </a:r>
              <a:endParaRPr 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 Box 34"/>
            <p:cNvSpPr txBox="1">
              <a:spLocks noChangeArrowheads="1"/>
            </p:cNvSpPr>
            <p:nvPr/>
          </p:nvSpPr>
          <p:spPr bwMode="auto">
            <a:xfrm>
              <a:off x="4179" y="2557"/>
              <a:ext cx="912" cy="401"/>
            </a:xfrm>
            <a:prstGeom prst="rect">
              <a:avLst/>
            </a:prstGeom>
            <a:noFill/>
            <a:ln w="6350" algn="ctr">
              <a:noFill/>
              <a:miter lim="800000"/>
            </a:ln>
          </p:spPr>
          <p:txBody>
            <a:bodyPr lIns="82124" tIns="41061" rIns="82124" bIns="41061">
              <a:spAutoFit/>
            </a:bodyPr>
            <a:lstStyle/>
            <a:p>
              <a:pPr algn="ctr" defTabSz="81407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dirty="0" smtClean="0">
                  <a:solidFill>
                    <a:srgbClr val="FFFFFF"/>
                  </a:solidFill>
                </a:rPr>
                <a:t>3</a:t>
              </a:r>
              <a:r>
                <a:rPr lang="en-US" sz="4000" dirty="0" smtClean="0">
                  <a:solidFill>
                    <a:srgbClr val="FFFFFF"/>
                  </a:solidFill>
                </a:rPr>
                <a:t>00</a:t>
              </a:r>
              <a:r>
                <a:rPr lang="en-US" altLang="zh-CN" sz="4000" dirty="0" smtClean="0">
                  <a:solidFill>
                    <a:srgbClr val="FFFFFF"/>
                  </a:solidFill>
                </a:rPr>
                <a:t>+</a:t>
              </a:r>
              <a:endParaRPr lang="en-US" sz="4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8" name="Group 35"/>
          <p:cNvGrpSpPr/>
          <p:nvPr/>
        </p:nvGrpSpPr>
        <p:grpSpPr bwMode="auto">
          <a:xfrm>
            <a:off x="7156970" y="1983012"/>
            <a:ext cx="1657350" cy="1657350"/>
            <a:chOff x="3723" y="1113"/>
            <a:chExt cx="1044" cy="1044"/>
          </a:xfrm>
        </p:grpSpPr>
        <p:sp>
          <p:nvSpPr>
            <p:cNvPr id="29" name="Oval 36"/>
            <p:cNvSpPr>
              <a:spLocks noChangeArrowheads="1"/>
            </p:cNvSpPr>
            <p:nvPr/>
          </p:nvSpPr>
          <p:spPr bwMode="auto">
            <a:xfrm>
              <a:off x="3723" y="1113"/>
              <a:ext cx="1044" cy="1044"/>
            </a:xfrm>
            <a:prstGeom prst="ellipse">
              <a:avLst/>
            </a:prstGeom>
            <a:solidFill>
              <a:srgbClr val="000000"/>
            </a:solidFill>
            <a:ln w="19050" algn="ctr">
              <a:solidFill>
                <a:srgbClr val="969696"/>
              </a:solidFill>
              <a:round/>
            </a:ln>
          </p:spPr>
          <p:txBody>
            <a:bodyPr lIns="82124" tIns="41061" rIns="82124" bIns="41061" anchor="ctr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300">
                <a:solidFill>
                  <a:srgbClr val="AB7E0D"/>
                </a:solidFill>
              </a:endParaRPr>
            </a:p>
          </p:txBody>
        </p:sp>
        <p:sp>
          <p:nvSpPr>
            <p:cNvPr id="30" name="Oval 37"/>
            <p:cNvSpPr>
              <a:spLocks noChangeArrowheads="1"/>
            </p:cNvSpPr>
            <p:nvPr/>
          </p:nvSpPr>
          <p:spPr bwMode="auto">
            <a:xfrm>
              <a:off x="3753" y="1143"/>
              <a:ext cx="984" cy="984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chemeClr val="accent1"/>
              </a:solidFill>
              <a:round/>
            </a:ln>
          </p:spPr>
          <p:txBody>
            <a:bodyPr wrap="none" lIns="82124" tIns="41061" rIns="82124" bIns="41061" anchor="ctr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300">
                <a:solidFill>
                  <a:srgbClr val="AB7E0D"/>
                </a:solidFill>
              </a:endParaRPr>
            </a:p>
          </p:txBody>
        </p:sp>
        <p:sp>
          <p:nvSpPr>
            <p:cNvPr id="31" name="Text Box 38"/>
            <p:cNvSpPr txBox="1">
              <a:spLocks noChangeArrowheads="1"/>
            </p:cNvSpPr>
            <p:nvPr/>
          </p:nvSpPr>
          <p:spPr bwMode="auto">
            <a:xfrm>
              <a:off x="3759" y="1529"/>
              <a:ext cx="972" cy="541"/>
            </a:xfrm>
            <a:prstGeom prst="rect">
              <a:avLst/>
            </a:prstGeom>
            <a:noFill/>
            <a:ln w="6350" algn="ctr">
              <a:noFill/>
              <a:miter lim="800000"/>
            </a:ln>
          </p:spPr>
          <p:txBody>
            <a:bodyPr lIns="82124" tIns="41061" rIns="82124" bIns="41061">
              <a:spAutoFit/>
            </a:bodyPr>
            <a:lstStyle/>
            <a:p>
              <a:pPr algn="ctr" defTabSz="81407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和清华、新南威尔士等</a:t>
              </a:r>
              <a:r>
                <a:rPr lang="en-US" altLang="zh-CN" sz="14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r>
                <a:rPr lang="zh-CN" altLang="en-US" sz="14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多所国内外重点院校研发合作</a:t>
              </a:r>
              <a:endParaRPr 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Text Box 39"/>
            <p:cNvSpPr txBox="1">
              <a:spLocks noChangeArrowheads="1"/>
            </p:cNvSpPr>
            <p:nvPr/>
          </p:nvSpPr>
          <p:spPr bwMode="auto">
            <a:xfrm>
              <a:off x="3801" y="1220"/>
              <a:ext cx="912" cy="401"/>
            </a:xfrm>
            <a:prstGeom prst="rect">
              <a:avLst/>
            </a:prstGeom>
            <a:noFill/>
            <a:ln w="6350" algn="ctr">
              <a:noFill/>
              <a:miter lim="800000"/>
            </a:ln>
          </p:spPr>
          <p:txBody>
            <a:bodyPr lIns="82124" tIns="41061" rIns="82124" bIns="41061">
              <a:spAutoFit/>
            </a:bodyPr>
            <a:lstStyle/>
            <a:p>
              <a:pPr algn="ctr" defTabSz="81407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dirty="0" smtClean="0">
                  <a:solidFill>
                    <a:srgbClr val="FFFFFF"/>
                  </a:solidFill>
                </a:rPr>
                <a:t>1</a:t>
              </a:r>
              <a:r>
                <a:rPr lang="en-US" sz="4000" dirty="0" smtClean="0">
                  <a:solidFill>
                    <a:srgbClr val="FFFFFF"/>
                  </a:solidFill>
                </a:rPr>
                <a:t>0</a:t>
              </a:r>
              <a:r>
                <a:rPr lang="en-US" altLang="zh-CN" sz="4000" dirty="0" smtClean="0">
                  <a:solidFill>
                    <a:srgbClr val="FFFFFF"/>
                  </a:solidFill>
                </a:rPr>
                <a:t>+</a:t>
              </a:r>
              <a:endParaRPr lang="en-US" sz="4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3" name="Group 40"/>
          <p:cNvGrpSpPr/>
          <p:nvPr/>
        </p:nvGrpSpPr>
        <p:grpSpPr bwMode="auto">
          <a:xfrm>
            <a:off x="4920182" y="3274455"/>
            <a:ext cx="1860550" cy="1857375"/>
            <a:chOff x="2332" y="1908"/>
            <a:chExt cx="1172" cy="1170"/>
          </a:xfrm>
        </p:grpSpPr>
        <p:sp>
          <p:nvSpPr>
            <p:cNvPr id="34" name="Oval 41"/>
            <p:cNvSpPr>
              <a:spLocks noChangeArrowheads="1"/>
            </p:cNvSpPr>
            <p:nvPr/>
          </p:nvSpPr>
          <p:spPr bwMode="auto">
            <a:xfrm rot="16200000" flipV="1">
              <a:off x="2385" y="1959"/>
              <a:ext cx="1060" cy="1062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p:spPr>
          <p:txBody>
            <a:bodyPr lIns="82124" tIns="41061" rIns="82124" bIns="41061" anchor="ctr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00">
                <a:solidFill>
                  <a:srgbClr val="AB7E0D"/>
                </a:solidFill>
              </a:endParaRPr>
            </a:p>
          </p:txBody>
        </p:sp>
        <p:sp>
          <p:nvSpPr>
            <p:cNvPr id="35" name="Text Box 42"/>
            <p:cNvSpPr txBox="1">
              <a:spLocks noChangeArrowheads="1"/>
            </p:cNvSpPr>
            <p:nvPr/>
          </p:nvSpPr>
          <p:spPr bwMode="auto">
            <a:xfrm>
              <a:off x="2623" y="2254"/>
              <a:ext cx="621" cy="611"/>
            </a:xfrm>
            <a:prstGeom prst="rect">
              <a:avLst/>
            </a:prstGeom>
            <a:noFill/>
            <a:ln w="19050" algn="ctr">
              <a:noFill/>
              <a:miter lim="800000"/>
            </a:ln>
          </p:spPr>
          <p:txBody>
            <a:bodyPr wrap="none" lIns="82124" tIns="41061" rIns="82124" bIns="41061">
              <a:spAutoFit/>
            </a:bodyPr>
            <a:lstStyle/>
            <a:p>
              <a:pPr algn="ctr" defTabSz="81407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2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技术</a:t>
              </a:r>
              <a:endParaRPr lang="en-US" altLang="zh-CN" sz="32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81407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2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投入</a:t>
              </a:r>
              <a:endParaRPr lang="en-US" sz="3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AutoShape 43"/>
            <p:cNvSpPr>
              <a:spLocks noChangeArrowheads="1"/>
            </p:cNvSpPr>
            <p:nvPr/>
          </p:nvSpPr>
          <p:spPr bwMode="auto">
            <a:xfrm flipV="1">
              <a:off x="2332" y="1908"/>
              <a:ext cx="1172" cy="117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0 w 21600"/>
                <a:gd name="T25" fmla="*/ 3157 h 21600"/>
                <a:gd name="T26" fmla="*/ 18430 w 21600"/>
                <a:gd name="T27" fmla="*/ 18443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424" y="10800"/>
                  </a:moveTo>
                  <a:cubicBezTo>
                    <a:pt x="424" y="16531"/>
                    <a:pt x="5069" y="21176"/>
                    <a:pt x="10800" y="21176"/>
                  </a:cubicBezTo>
                  <a:cubicBezTo>
                    <a:pt x="16531" y="21176"/>
                    <a:pt x="21176" y="16531"/>
                    <a:pt x="21176" y="10800"/>
                  </a:cubicBezTo>
                  <a:cubicBezTo>
                    <a:pt x="21176" y="5069"/>
                    <a:pt x="16531" y="424"/>
                    <a:pt x="10800" y="424"/>
                  </a:cubicBezTo>
                  <a:cubicBezTo>
                    <a:pt x="5069" y="424"/>
                    <a:pt x="424" y="5069"/>
                    <a:pt x="424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888888">
                    <a:alpha val="0"/>
                  </a:srgbClr>
                </a:gs>
                <a:gs pos="100000">
                  <a:srgbClr val="969696"/>
                </a:gs>
              </a:gsLst>
              <a:lin ang="5400000" scaled="1"/>
            </a:gradFill>
            <a:ln w="19050" algn="ctr">
              <a:solidFill>
                <a:schemeClr val="tx2">
                  <a:lumMod val="40000"/>
                  <a:lumOff val="60000"/>
                </a:schemeClr>
              </a:solidFill>
              <a:round/>
            </a:ln>
          </p:spPr>
          <p:txBody>
            <a:bodyPr lIns="82124" tIns="41061" rIns="82124" bIns="41061" anchor="ctr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300">
                <a:solidFill>
                  <a:srgbClr val="AB7E0D"/>
                </a:solidFill>
              </a:endParaRPr>
            </a:p>
          </p:txBody>
        </p:sp>
      </p:grpSp>
      <p:sp>
        <p:nvSpPr>
          <p:cNvPr id="37" name="TextBox 5"/>
          <p:cNvSpPr txBox="1">
            <a:spLocks noChangeArrowheads="1"/>
          </p:cNvSpPr>
          <p:nvPr/>
        </p:nvSpPr>
        <p:spPr bwMode="auto">
          <a:xfrm>
            <a:off x="357193" y="357166"/>
            <a:ext cx="5072063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技术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研发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投入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256487" y="836712"/>
            <a:ext cx="878000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20393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21" grpId="0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Tqes1MywU2Laq2w0o2Xu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Tqes1MywU2Laq2w0o2XuA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2304</Words>
  <Application>Microsoft Office PowerPoint</Application>
  <PresentationFormat>自定义</PresentationFormat>
  <Paragraphs>357</Paragraphs>
  <Slides>26</Slides>
  <Notes>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LILI</dc:creator>
  <cp:lastModifiedBy>adom</cp:lastModifiedBy>
  <cp:revision>877</cp:revision>
  <dcterms:created xsi:type="dcterms:W3CDTF">2016-09-18T06:31:00Z</dcterms:created>
  <dcterms:modified xsi:type="dcterms:W3CDTF">2016-09-26T09:14:40Z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KSOProductBuildVer" pid="2">
    <vt:lpwstr>2052-10.1.0.5975</vt:lpwstr>
  </property>
  <property fmtid="{D5CDD505-2E9C-101B-9397-08002B2CF9AE}" name="NXPowerLiteLastOptimized" pid="3">
    <vt:lpwstr>2235689</vt:lpwstr>
  </property>
  <property fmtid="{D5CDD505-2E9C-101B-9397-08002B2CF9AE}" name="NXPowerLiteSettings" pid="4">
    <vt:lpwstr>F7000400038000</vt:lpwstr>
  </property>
  <property fmtid="{D5CDD505-2E9C-101B-9397-08002B2CF9AE}" name="NXPowerLiteVersion" pid="5">
    <vt:lpwstr>D7.0.2</vt:lpwstr>
  </property>
</Properties>
</file>