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9"/>
  </p:notesMasterIdLst>
  <p:handoutMasterIdLst>
    <p:handoutMasterId r:id="rId40"/>
  </p:handoutMasterIdLst>
  <p:sldIdLst>
    <p:sldId id="257" r:id="rId3"/>
    <p:sldId id="298" r:id="rId4"/>
    <p:sldId id="295" r:id="rId5"/>
    <p:sldId id="329" r:id="rId6"/>
    <p:sldId id="300" r:id="rId7"/>
    <p:sldId id="304" r:id="rId8"/>
    <p:sldId id="327" r:id="rId9"/>
    <p:sldId id="340" r:id="rId10"/>
    <p:sldId id="301" r:id="rId11"/>
    <p:sldId id="322" r:id="rId12"/>
    <p:sldId id="323" r:id="rId13"/>
    <p:sldId id="326" r:id="rId14"/>
    <p:sldId id="328" r:id="rId15"/>
    <p:sldId id="305" r:id="rId16"/>
    <p:sldId id="308" r:id="rId17"/>
    <p:sldId id="302" r:id="rId18"/>
    <p:sldId id="330" r:id="rId19"/>
    <p:sldId id="306" r:id="rId20"/>
    <p:sldId id="265" r:id="rId21"/>
    <p:sldId id="303" r:id="rId22"/>
    <p:sldId id="341" r:id="rId23"/>
    <p:sldId id="342" r:id="rId24"/>
    <p:sldId id="343" r:id="rId25"/>
    <p:sldId id="344" r:id="rId26"/>
    <p:sldId id="345" r:id="rId27"/>
    <p:sldId id="346" r:id="rId28"/>
    <p:sldId id="347" r:id="rId29"/>
    <p:sldId id="348" r:id="rId30"/>
    <p:sldId id="349" r:id="rId31"/>
    <p:sldId id="350" r:id="rId32"/>
    <p:sldId id="334" r:id="rId33"/>
    <p:sldId id="339" r:id="rId34"/>
    <p:sldId id="337" r:id="rId35"/>
    <p:sldId id="351" r:id="rId36"/>
    <p:sldId id="338" r:id="rId37"/>
    <p:sldId id="277" r:id="rId3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E46C0A"/>
    <a:srgbClr val="EB944D"/>
    <a:srgbClr val="465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6" autoAdjust="0"/>
    <p:restoredTop sz="94660"/>
  </p:normalViewPr>
  <p:slideViewPr>
    <p:cSldViewPr>
      <p:cViewPr varScale="1">
        <p:scale>
          <a:sx n="70" d="100"/>
          <a:sy n="70" d="100"/>
        </p:scale>
        <p:origin x="-1182" y="-108"/>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283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2F875-DDA0-4576-8113-6FBD16746498}"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zh-CN" altLang="en-US"/>
        </a:p>
      </dgm:t>
    </dgm:pt>
    <dgm:pt modelId="{AA91849A-24F9-4A61-BE0B-11C482BBDBC0}">
      <dgm:prSet phldrT="[文本]" custT="1"/>
      <dgm:spPr/>
      <dgm:t>
        <a:bodyPr/>
        <a:lstStyle/>
        <a:p>
          <a:pPr>
            <a:spcAft>
              <a:spcPts val="600"/>
            </a:spcAft>
          </a:pPr>
          <a:r>
            <a:rPr lang="zh-CN" altLang="en-US" sz="2000" b="1" dirty="0" smtClean="0">
              <a:solidFill>
                <a:srgbClr val="1F497D"/>
              </a:solidFill>
              <a:latin typeface="微软雅黑" panose="020B0503020204020204" pitchFamily="34" charset="-122"/>
              <a:ea typeface="微软雅黑" panose="020B0503020204020204" pitchFamily="34" charset="-122"/>
            </a:rPr>
            <a:t>确定项目合规性</a:t>
          </a:r>
          <a:endParaRPr lang="en-US" altLang="zh-CN" sz="2000" b="1" dirty="0" smtClean="0">
            <a:solidFill>
              <a:srgbClr val="1F497D"/>
            </a:solidFill>
            <a:latin typeface="微软雅黑" panose="020B0503020204020204" pitchFamily="34" charset="-122"/>
            <a:ea typeface="微软雅黑" panose="020B0503020204020204" pitchFamily="34" charset="-122"/>
          </a:endParaRPr>
        </a:p>
        <a:p>
          <a:pPr>
            <a:spcAft>
              <a:spcPct val="35000"/>
            </a:spcAft>
          </a:pPr>
          <a:r>
            <a:rPr lang="zh-CN" altLang="en-US" sz="1400" b="0" dirty="0" smtClean="0">
              <a:solidFill>
                <a:srgbClr val="1F497D"/>
              </a:solidFill>
              <a:latin typeface="微软雅黑" panose="020B0503020204020204" pitchFamily="34" charset="-122"/>
              <a:ea typeface="微软雅黑" panose="020B0503020204020204" pitchFamily="34" charset="-122"/>
            </a:rPr>
            <a:t>公司基本信息：如营业执照、组织机构代码等</a:t>
          </a:r>
          <a:endParaRPr lang="en-US" altLang="zh-CN" sz="1400" b="0" dirty="0" smtClean="0">
            <a:solidFill>
              <a:srgbClr val="1F497D"/>
            </a:solidFill>
            <a:latin typeface="微软雅黑" panose="020B0503020204020204" pitchFamily="34" charset="-122"/>
            <a:ea typeface="微软雅黑" panose="020B0503020204020204" pitchFamily="34" charset="-122"/>
          </a:endParaRPr>
        </a:p>
        <a:p>
          <a:pPr>
            <a:spcAft>
              <a:spcPct val="35000"/>
            </a:spcAft>
          </a:pPr>
          <a:r>
            <a:rPr lang="zh-CN" altLang="en-US" sz="1400" b="0" dirty="0" smtClean="0">
              <a:solidFill>
                <a:srgbClr val="1F497D"/>
              </a:solidFill>
              <a:latin typeface="微软雅黑" panose="020B0503020204020204" pitchFamily="34" charset="-122"/>
              <a:ea typeface="微软雅黑" panose="020B0503020204020204" pitchFamily="34" charset="-122"/>
            </a:rPr>
            <a:t>项目批复文件：如同意开展前期工作的函、土地使用证、项目核准文件、入网许可证、安质环检测报告等</a:t>
          </a:r>
          <a:endParaRPr lang="en-US" altLang="zh-CN" sz="1400" b="0" dirty="0" smtClean="0">
            <a:solidFill>
              <a:srgbClr val="1F497D"/>
            </a:solidFill>
            <a:latin typeface="微软雅黑" panose="020B0503020204020204" pitchFamily="34" charset="-122"/>
            <a:ea typeface="微软雅黑" panose="020B0503020204020204" pitchFamily="34" charset="-122"/>
          </a:endParaRPr>
        </a:p>
      </dgm:t>
    </dgm:pt>
    <dgm:pt modelId="{2DE54FFC-A54F-4AAD-ABB6-1326FA767B9C}" type="parTrans" cxnId="{0A894564-7F16-4AC5-B694-FD467E6F0D88}">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84C96A90-6BE5-4A54-8A1F-BAAD454DBDCD}" type="sibTrans" cxnId="{0A894564-7F16-4AC5-B694-FD467E6F0D88}">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ABE112DC-FC96-424B-983B-A1DB1AEA22F7}">
      <dgm:prSet phldrT="[文本]" custT="1"/>
      <dgm:spPr/>
      <dgm:t>
        <a:bodyPr/>
        <a:lstStyle/>
        <a:p>
          <a:pPr>
            <a:spcAft>
              <a:spcPts val="600"/>
            </a:spcAft>
          </a:pPr>
          <a:r>
            <a:rPr lang="zh-CN" altLang="en-US" sz="2000" b="1" dirty="0" smtClean="0">
              <a:solidFill>
                <a:srgbClr val="1F497D"/>
              </a:solidFill>
              <a:latin typeface="微软雅黑" panose="020B0503020204020204" pitchFamily="34" charset="-122"/>
              <a:ea typeface="微软雅黑" panose="020B0503020204020204" pitchFamily="34" charset="-122"/>
            </a:rPr>
            <a:t>考察电站建设质量</a:t>
          </a:r>
        </a:p>
        <a:p>
          <a:pPr>
            <a:spcAft>
              <a:spcPct val="35000"/>
            </a:spcAft>
          </a:pPr>
          <a:r>
            <a:rPr lang="zh-CN" altLang="en-US" sz="1400" dirty="0" smtClean="0">
              <a:solidFill>
                <a:srgbClr val="1F497D"/>
              </a:solidFill>
              <a:latin typeface="微软雅黑" panose="020B0503020204020204" pitchFamily="34" charset="-122"/>
              <a:ea typeface="微软雅黑" panose="020B0503020204020204" pitchFamily="34" charset="-122"/>
            </a:rPr>
            <a:t>调查方法：实地考察、专人跟踪、第三方检测、综合验收、发电量担保</a:t>
          </a:r>
          <a:endParaRPr lang="zh-CN" altLang="en-US" sz="1400" dirty="0">
            <a:solidFill>
              <a:srgbClr val="1F497D"/>
            </a:solidFill>
            <a:latin typeface="微软雅黑" panose="020B0503020204020204" pitchFamily="34" charset="-122"/>
            <a:ea typeface="微软雅黑" panose="020B0503020204020204" pitchFamily="34" charset="-122"/>
          </a:endParaRPr>
        </a:p>
      </dgm:t>
    </dgm:pt>
    <dgm:pt modelId="{EC49F2DB-BBDE-4961-9BCC-A87C8AAFF19F}" type="parTrans" cxnId="{48F3FCB1-8A97-49D3-8528-30F186653F4C}">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914CC779-0C08-4EC0-B90F-2CAC9B38FDAB}" type="sibTrans" cxnId="{48F3FCB1-8A97-49D3-8528-30F186653F4C}">
      <dgm:prSet custT="1"/>
      <dgm:spPr/>
      <dgm:t>
        <a:bodyPr/>
        <a:lstStyle/>
        <a:p>
          <a:endParaRPr lang="zh-CN" altLang="en-US" sz="1800">
            <a:latin typeface="微软雅黑" panose="020B0503020204020204" pitchFamily="34" charset="-122"/>
            <a:ea typeface="微软雅黑" panose="020B0503020204020204" pitchFamily="34" charset="-122"/>
          </a:endParaRPr>
        </a:p>
      </dgm:t>
    </dgm:pt>
    <dgm:pt modelId="{357406C8-841A-45E2-9928-09F085372A31}">
      <dgm:prSet phldrT="[文本]" custT="1"/>
      <dgm:spPr/>
      <dgm:t>
        <a:bodyPr/>
        <a:lstStyle/>
        <a:p>
          <a:pPr>
            <a:spcAft>
              <a:spcPts val="600"/>
            </a:spcAft>
          </a:pPr>
          <a:r>
            <a:rPr lang="zh-CN" altLang="en-US" sz="2000" b="1" dirty="0" smtClean="0">
              <a:solidFill>
                <a:srgbClr val="1F497D"/>
              </a:solidFill>
              <a:latin typeface="微软雅黑" panose="020B0503020204020204" pitchFamily="34" charset="-122"/>
              <a:ea typeface="微软雅黑" panose="020B0503020204020204" pitchFamily="34" charset="-122"/>
            </a:rPr>
            <a:t>确保电站投资收益</a:t>
          </a:r>
          <a:endParaRPr lang="en-US" altLang="zh-CN" sz="2000" b="1" dirty="0" smtClean="0">
            <a:solidFill>
              <a:srgbClr val="1F497D"/>
            </a:solidFill>
            <a:latin typeface="微软雅黑" panose="020B0503020204020204" pitchFamily="34" charset="-122"/>
            <a:ea typeface="微软雅黑" panose="020B0503020204020204" pitchFamily="34" charset="-122"/>
          </a:endParaRPr>
        </a:p>
        <a:p>
          <a:pPr>
            <a:spcAft>
              <a:spcPct val="35000"/>
            </a:spcAft>
          </a:pPr>
          <a:r>
            <a:rPr lang="zh-CN" altLang="en-US" sz="1400" b="0" dirty="0" smtClean="0">
              <a:solidFill>
                <a:srgbClr val="1F497D"/>
              </a:solidFill>
              <a:latin typeface="微软雅黑" panose="020B0503020204020204" pitchFamily="34" charset="-122"/>
              <a:ea typeface="微软雅黑" panose="020B0503020204020204" pitchFamily="34" charset="-122"/>
            </a:rPr>
            <a:t>收入支撑点：电价补贴政策、电站建设质量、当地气候资源状况、电网消纳能力等</a:t>
          </a:r>
          <a:endParaRPr lang="en-US" altLang="zh-CN" sz="1400" b="0" dirty="0" smtClean="0">
            <a:solidFill>
              <a:srgbClr val="1F497D"/>
            </a:solidFill>
            <a:latin typeface="微软雅黑" panose="020B0503020204020204" pitchFamily="34" charset="-122"/>
            <a:ea typeface="微软雅黑" panose="020B0503020204020204" pitchFamily="34" charset="-122"/>
          </a:endParaRPr>
        </a:p>
        <a:p>
          <a:pPr>
            <a:spcAft>
              <a:spcPct val="35000"/>
            </a:spcAft>
          </a:pPr>
          <a:r>
            <a:rPr lang="zh-CN" altLang="en-US" sz="1400" b="0" dirty="0" smtClean="0">
              <a:solidFill>
                <a:srgbClr val="1F497D"/>
              </a:solidFill>
              <a:latin typeface="微软雅黑" panose="020B0503020204020204" pitchFamily="34" charset="-122"/>
              <a:ea typeface="微软雅黑" panose="020B0503020204020204" pitchFamily="34" charset="-122"/>
            </a:rPr>
            <a:t>成本控制点：土地使用费、设备维护费、输送线路线损、组件清洗费、电网技术咨询费、人工成本等</a:t>
          </a:r>
          <a:endParaRPr lang="en-US" altLang="zh-CN" sz="1400" b="0" dirty="0" smtClean="0">
            <a:solidFill>
              <a:srgbClr val="1F497D"/>
            </a:solidFill>
            <a:latin typeface="微软雅黑" panose="020B0503020204020204" pitchFamily="34" charset="-122"/>
            <a:ea typeface="微软雅黑" panose="020B0503020204020204" pitchFamily="34" charset="-122"/>
          </a:endParaRPr>
        </a:p>
      </dgm:t>
    </dgm:pt>
    <dgm:pt modelId="{803FD214-FFBF-48C3-BC5E-C84E1DDF1455}" type="parTrans" cxnId="{FCFB0F43-662B-448B-A1E1-28E326E7EFB0}">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CD4BF875-23D6-4DD7-BFF0-4EC8CBA64A08}" type="sibTrans" cxnId="{FCFB0F43-662B-448B-A1E1-28E326E7EFB0}">
      <dgm:prSet/>
      <dgm:spPr/>
      <dgm:t>
        <a:bodyPr/>
        <a:lstStyle/>
        <a:p>
          <a:endParaRPr lang="zh-CN" altLang="en-US" sz="1800">
            <a:latin typeface="微软雅黑" panose="020B0503020204020204" pitchFamily="34" charset="-122"/>
            <a:ea typeface="微软雅黑" panose="020B0503020204020204" pitchFamily="34" charset="-122"/>
          </a:endParaRPr>
        </a:p>
      </dgm:t>
    </dgm:pt>
    <dgm:pt modelId="{17059DD1-B17A-4448-B4DC-84DB2C7FA8A9}" type="pres">
      <dgm:prSet presAssocID="{D622F875-DDA0-4576-8113-6FBD16746498}" presName="outerComposite" presStyleCnt="0">
        <dgm:presLayoutVars>
          <dgm:chMax val="5"/>
          <dgm:dir/>
          <dgm:resizeHandles val="exact"/>
        </dgm:presLayoutVars>
      </dgm:prSet>
      <dgm:spPr/>
      <dgm:t>
        <a:bodyPr/>
        <a:lstStyle/>
        <a:p>
          <a:endParaRPr lang="zh-CN" altLang="en-US"/>
        </a:p>
      </dgm:t>
    </dgm:pt>
    <dgm:pt modelId="{ADDEA085-810F-4E12-A63E-9380B0EA915B}" type="pres">
      <dgm:prSet presAssocID="{D622F875-DDA0-4576-8113-6FBD16746498}" presName="dummyMaxCanvas" presStyleCnt="0">
        <dgm:presLayoutVars/>
      </dgm:prSet>
      <dgm:spPr/>
      <dgm:t>
        <a:bodyPr/>
        <a:lstStyle/>
        <a:p>
          <a:endParaRPr lang="zh-CN" altLang="en-US"/>
        </a:p>
      </dgm:t>
    </dgm:pt>
    <dgm:pt modelId="{7C7EA5F0-3D25-40E7-9AAA-B81DFF3DB833}" type="pres">
      <dgm:prSet presAssocID="{D622F875-DDA0-4576-8113-6FBD16746498}" presName="ThreeNodes_1" presStyleLbl="node1" presStyleIdx="0" presStyleCnt="3">
        <dgm:presLayoutVars>
          <dgm:bulletEnabled val="1"/>
        </dgm:presLayoutVars>
      </dgm:prSet>
      <dgm:spPr/>
      <dgm:t>
        <a:bodyPr/>
        <a:lstStyle/>
        <a:p>
          <a:endParaRPr lang="zh-CN" altLang="en-US"/>
        </a:p>
      </dgm:t>
    </dgm:pt>
    <dgm:pt modelId="{AFCBA80A-FDA3-4ADB-9B72-69F49741FB17}" type="pres">
      <dgm:prSet presAssocID="{D622F875-DDA0-4576-8113-6FBD16746498}" presName="ThreeNodes_2" presStyleLbl="node1" presStyleIdx="1" presStyleCnt="3" custScaleY="57778" custLinFactNeighborX="1164" custLinFactNeighborY="-13333">
        <dgm:presLayoutVars>
          <dgm:bulletEnabled val="1"/>
        </dgm:presLayoutVars>
      </dgm:prSet>
      <dgm:spPr/>
      <dgm:t>
        <a:bodyPr/>
        <a:lstStyle/>
        <a:p>
          <a:endParaRPr lang="zh-CN" altLang="en-US"/>
        </a:p>
      </dgm:t>
    </dgm:pt>
    <dgm:pt modelId="{B02CF60D-9C91-44BF-AD6A-080351137BB0}" type="pres">
      <dgm:prSet presAssocID="{D622F875-DDA0-4576-8113-6FBD16746498}" presName="ThreeNodes_3" presStyleLbl="node1" presStyleIdx="2" presStyleCnt="3" custLinFactNeighborX="1390" custLinFactNeighborY="-20000">
        <dgm:presLayoutVars>
          <dgm:bulletEnabled val="1"/>
        </dgm:presLayoutVars>
      </dgm:prSet>
      <dgm:spPr/>
      <dgm:t>
        <a:bodyPr/>
        <a:lstStyle/>
        <a:p>
          <a:endParaRPr lang="zh-CN" altLang="en-US"/>
        </a:p>
      </dgm:t>
    </dgm:pt>
    <dgm:pt modelId="{D46E3C87-4D0B-4422-9814-246B6E6C6CFE}" type="pres">
      <dgm:prSet presAssocID="{D622F875-DDA0-4576-8113-6FBD16746498}" presName="ThreeConn_1-2" presStyleLbl="fgAccFollowNode1" presStyleIdx="0" presStyleCnt="2">
        <dgm:presLayoutVars>
          <dgm:bulletEnabled val="1"/>
        </dgm:presLayoutVars>
      </dgm:prSet>
      <dgm:spPr/>
      <dgm:t>
        <a:bodyPr/>
        <a:lstStyle/>
        <a:p>
          <a:endParaRPr lang="zh-CN" altLang="en-US"/>
        </a:p>
      </dgm:t>
    </dgm:pt>
    <dgm:pt modelId="{F220D567-E8BB-45C8-9AA7-498119CDCE03}" type="pres">
      <dgm:prSet presAssocID="{D622F875-DDA0-4576-8113-6FBD16746498}" presName="ThreeConn_2-3" presStyleLbl="fgAccFollowNode1" presStyleIdx="1" presStyleCnt="2" custLinFactNeighborX="1877" custLinFactNeighborY="-42137">
        <dgm:presLayoutVars>
          <dgm:bulletEnabled val="1"/>
        </dgm:presLayoutVars>
      </dgm:prSet>
      <dgm:spPr/>
      <dgm:t>
        <a:bodyPr/>
        <a:lstStyle/>
        <a:p>
          <a:endParaRPr lang="zh-CN" altLang="en-US"/>
        </a:p>
      </dgm:t>
    </dgm:pt>
    <dgm:pt modelId="{92C6A33F-92A2-4A7D-A7B0-C01998069EC1}" type="pres">
      <dgm:prSet presAssocID="{D622F875-DDA0-4576-8113-6FBD16746498}" presName="ThreeNodes_1_text" presStyleLbl="node1" presStyleIdx="2" presStyleCnt="3">
        <dgm:presLayoutVars>
          <dgm:bulletEnabled val="1"/>
        </dgm:presLayoutVars>
      </dgm:prSet>
      <dgm:spPr/>
      <dgm:t>
        <a:bodyPr/>
        <a:lstStyle/>
        <a:p>
          <a:endParaRPr lang="zh-CN" altLang="en-US"/>
        </a:p>
      </dgm:t>
    </dgm:pt>
    <dgm:pt modelId="{52A40289-8008-4926-8167-BA45DCD1174E}" type="pres">
      <dgm:prSet presAssocID="{D622F875-DDA0-4576-8113-6FBD16746498}" presName="ThreeNodes_2_text" presStyleLbl="node1" presStyleIdx="2" presStyleCnt="3">
        <dgm:presLayoutVars>
          <dgm:bulletEnabled val="1"/>
        </dgm:presLayoutVars>
      </dgm:prSet>
      <dgm:spPr/>
      <dgm:t>
        <a:bodyPr/>
        <a:lstStyle/>
        <a:p>
          <a:endParaRPr lang="zh-CN" altLang="en-US"/>
        </a:p>
      </dgm:t>
    </dgm:pt>
    <dgm:pt modelId="{CEFEF93D-D7BC-4F0A-8124-7E2A6CF80173}" type="pres">
      <dgm:prSet presAssocID="{D622F875-DDA0-4576-8113-6FBD16746498}" presName="ThreeNodes_3_text" presStyleLbl="node1" presStyleIdx="2" presStyleCnt="3">
        <dgm:presLayoutVars>
          <dgm:bulletEnabled val="1"/>
        </dgm:presLayoutVars>
      </dgm:prSet>
      <dgm:spPr/>
      <dgm:t>
        <a:bodyPr/>
        <a:lstStyle/>
        <a:p>
          <a:endParaRPr lang="zh-CN" altLang="en-US"/>
        </a:p>
      </dgm:t>
    </dgm:pt>
  </dgm:ptLst>
  <dgm:cxnLst>
    <dgm:cxn modelId="{0A894564-7F16-4AC5-B694-FD467E6F0D88}" srcId="{D622F875-DDA0-4576-8113-6FBD16746498}" destId="{AA91849A-24F9-4A61-BE0B-11C482BBDBC0}" srcOrd="0" destOrd="0" parTransId="{2DE54FFC-A54F-4AAD-ABB6-1326FA767B9C}" sibTransId="{84C96A90-6BE5-4A54-8A1F-BAAD454DBDCD}"/>
    <dgm:cxn modelId="{E8FAA067-F33F-49A1-89EC-508E49C4035B}" type="presOf" srcId="{357406C8-841A-45E2-9928-09F085372A31}" destId="{B02CF60D-9C91-44BF-AD6A-080351137BB0}" srcOrd="0" destOrd="0" presId="urn:microsoft.com/office/officeart/2005/8/layout/vProcess5"/>
    <dgm:cxn modelId="{4BFC2699-17FB-4812-8FDB-8DEB885AC890}" type="presOf" srcId="{AA91849A-24F9-4A61-BE0B-11C482BBDBC0}" destId="{7C7EA5F0-3D25-40E7-9AAA-B81DFF3DB833}" srcOrd="0" destOrd="0" presId="urn:microsoft.com/office/officeart/2005/8/layout/vProcess5"/>
    <dgm:cxn modelId="{FCFB0F43-662B-448B-A1E1-28E326E7EFB0}" srcId="{D622F875-DDA0-4576-8113-6FBD16746498}" destId="{357406C8-841A-45E2-9928-09F085372A31}" srcOrd="2" destOrd="0" parTransId="{803FD214-FFBF-48C3-BC5E-C84E1DDF1455}" sibTransId="{CD4BF875-23D6-4DD7-BFF0-4EC8CBA64A08}"/>
    <dgm:cxn modelId="{A16860B6-B593-4BA9-BF00-B632338CA537}" type="presOf" srcId="{ABE112DC-FC96-424B-983B-A1DB1AEA22F7}" destId="{52A40289-8008-4926-8167-BA45DCD1174E}" srcOrd="1" destOrd="0" presId="urn:microsoft.com/office/officeart/2005/8/layout/vProcess5"/>
    <dgm:cxn modelId="{9299334D-240C-4D13-A8F0-F9933B837410}" type="presOf" srcId="{AA91849A-24F9-4A61-BE0B-11C482BBDBC0}" destId="{92C6A33F-92A2-4A7D-A7B0-C01998069EC1}" srcOrd="1" destOrd="0" presId="urn:microsoft.com/office/officeart/2005/8/layout/vProcess5"/>
    <dgm:cxn modelId="{48F3FCB1-8A97-49D3-8528-30F186653F4C}" srcId="{D622F875-DDA0-4576-8113-6FBD16746498}" destId="{ABE112DC-FC96-424B-983B-A1DB1AEA22F7}" srcOrd="1" destOrd="0" parTransId="{EC49F2DB-BBDE-4961-9BCC-A87C8AAFF19F}" sibTransId="{914CC779-0C08-4EC0-B90F-2CAC9B38FDAB}"/>
    <dgm:cxn modelId="{67B0BD0A-BF25-4F05-B0A8-53EC0DE57C85}" type="presOf" srcId="{914CC779-0C08-4EC0-B90F-2CAC9B38FDAB}" destId="{F220D567-E8BB-45C8-9AA7-498119CDCE03}" srcOrd="0" destOrd="0" presId="urn:microsoft.com/office/officeart/2005/8/layout/vProcess5"/>
    <dgm:cxn modelId="{164C3406-03FE-4545-B73F-D2A94A18EC29}" type="presOf" srcId="{ABE112DC-FC96-424B-983B-A1DB1AEA22F7}" destId="{AFCBA80A-FDA3-4ADB-9B72-69F49741FB17}" srcOrd="0" destOrd="0" presId="urn:microsoft.com/office/officeart/2005/8/layout/vProcess5"/>
    <dgm:cxn modelId="{946BDA42-0289-443B-B6CC-0F687B2F093E}" type="presOf" srcId="{84C96A90-6BE5-4A54-8A1F-BAAD454DBDCD}" destId="{D46E3C87-4D0B-4422-9814-246B6E6C6CFE}" srcOrd="0" destOrd="0" presId="urn:microsoft.com/office/officeart/2005/8/layout/vProcess5"/>
    <dgm:cxn modelId="{1A23E837-0A47-4A24-B3CF-EBF2C39C0789}" type="presOf" srcId="{357406C8-841A-45E2-9928-09F085372A31}" destId="{CEFEF93D-D7BC-4F0A-8124-7E2A6CF80173}" srcOrd="1" destOrd="0" presId="urn:microsoft.com/office/officeart/2005/8/layout/vProcess5"/>
    <dgm:cxn modelId="{461C5104-9295-45D3-A13C-3DC7F274F14B}" type="presOf" srcId="{D622F875-DDA0-4576-8113-6FBD16746498}" destId="{17059DD1-B17A-4448-B4DC-84DB2C7FA8A9}" srcOrd="0" destOrd="0" presId="urn:microsoft.com/office/officeart/2005/8/layout/vProcess5"/>
    <dgm:cxn modelId="{03C85EC1-FD70-4F33-965F-0D77D5182F27}" type="presParOf" srcId="{17059DD1-B17A-4448-B4DC-84DB2C7FA8A9}" destId="{ADDEA085-810F-4E12-A63E-9380B0EA915B}" srcOrd="0" destOrd="0" presId="urn:microsoft.com/office/officeart/2005/8/layout/vProcess5"/>
    <dgm:cxn modelId="{4CB96A61-BF4E-409E-A8AA-65354EDBFDDD}" type="presParOf" srcId="{17059DD1-B17A-4448-B4DC-84DB2C7FA8A9}" destId="{7C7EA5F0-3D25-40E7-9AAA-B81DFF3DB833}" srcOrd="1" destOrd="0" presId="urn:microsoft.com/office/officeart/2005/8/layout/vProcess5"/>
    <dgm:cxn modelId="{72303D69-A451-42C5-B36C-B85DDE9E068A}" type="presParOf" srcId="{17059DD1-B17A-4448-B4DC-84DB2C7FA8A9}" destId="{AFCBA80A-FDA3-4ADB-9B72-69F49741FB17}" srcOrd="2" destOrd="0" presId="urn:microsoft.com/office/officeart/2005/8/layout/vProcess5"/>
    <dgm:cxn modelId="{8E8B52D6-E0FF-4A4F-8CE7-D274FCE3DA01}" type="presParOf" srcId="{17059DD1-B17A-4448-B4DC-84DB2C7FA8A9}" destId="{B02CF60D-9C91-44BF-AD6A-080351137BB0}" srcOrd="3" destOrd="0" presId="urn:microsoft.com/office/officeart/2005/8/layout/vProcess5"/>
    <dgm:cxn modelId="{F90F1F53-A8CB-4E2B-89F6-0828A04F2FBE}" type="presParOf" srcId="{17059DD1-B17A-4448-B4DC-84DB2C7FA8A9}" destId="{D46E3C87-4D0B-4422-9814-246B6E6C6CFE}" srcOrd="4" destOrd="0" presId="urn:microsoft.com/office/officeart/2005/8/layout/vProcess5"/>
    <dgm:cxn modelId="{5F2C2CFB-F341-4508-A7BE-D4D7C5815D75}" type="presParOf" srcId="{17059DD1-B17A-4448-B4DC-84DB2C7FA8A9}" destId="{F220D567-E8BB-45C8-9AA7-498119CDCE03}" srcOrd="5" destOrd="0" presId="urn:microsoft.com/office/officeart/2005/8/layout/vProcess5"/>
    <dgm:cxn modelId="{1CB83C9E-4361-4E81-8C85-A7BE88E0DBEA}" type="presParOf" srcId="{17059DD1-B17A-4448-B4DC-84DB2C7FA8A9}" destId="{92C6A33F-92A2-4A7D-A7B0-C01998069EC1}" srcOrd="6" destOrd="0" presId="urn:microsoft.com/office/officeart/2005/8/layout/vProcess5"/>
    <dgm:cxn modelId="{F670B0C0-EDE5-46D6-AB11-F21A330CAECC}" type="presParOf" srcId="{17059DD1-B17A-4448-B4DC-84DB2C7FA8A9}" destId="{52A40289-8008-4926-8167-BA45DCD1174E}" srcOrd="7" destOrd="0" presId="urn:microsoft.com/office/officeart/2005/8/layout/vProcess5"/>
    <dgm:cxn modelId="{44DD6F3F-4545-4117-86B1-2DE656BA5E97}" type="presParOf" srcId="{17059DD1-B17A-4448-B4DC-84DB2C7FA8A9}" destId="{CEFEF93D-D7BC-4F0A-8124-7E2A6CF8017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4DD99D9-4CDC-C049-8E8A-D8E9C206219A}" type="doc">
      <dgm:prSet loTypeId="urn:microsoft.com/office/officeart/2005/8/layout/vList5" loCatId="" qsTypeId="urn:microsoft.com/office/officeart/2005/8/quickstyle/simple5" qsCatId="simple" csTypeId="urn:microsoft.com/office/officeart/2005/8/colors/accent1_2" csCatId="accent1" phldr="1"/>
      <dgm:spPr/>
      <dgm:t>
        <a:bodyPr/>
        <a:lstStyle/>
        <a:p>
          <a:endParaRPr lang="zh-CN" altLang="en-US"/>
        </a:p>
      </dgm:t>
    </dgm:pt>
    <dgm:pt modelId="{5046C846-2475-A348-B7EF-CF90F5A53422}">
      <dgm:prSet phldrT="[文本]" custT="1"/>
      <dgm:spPr/>
      <dgm:t>
        <a:bodyPr/>
        <a:lstStyle/>
        <a:p>
          <a:r>
            <a:rPr lang="zh-CN" altLang="en-US" sz="2000" b="1" dirty="0" smtClean="0">
              <a:solidFill>
                <a:srgbClr val="1F497D"/>
              </a:solidFill>
              <a:latin typeface="微软雅黑" panose="020B0503020204020204" pitchFamily="34" charset="-122"/>
              <a:ea typeface="微软雅黑" panose="020B0503020204020204" pitchFamily="34" charset="-122"/>
            </a:rPr>
            <a:t>安全生产应急预案</a:t>
          </a:r>
          <a:endParaRPr lang="zh-CN" altLang="en-US" sz="2000" b="1" dirty="0">
            <a:solidFill>
              <a:srgbClr val="1F497D"/>
            </a:solidFill>
            <a:latin typeface="微软雅黑" panose="020B0503020204020204" pitchFamily="34" charset="-122"/>
            <a:ea typeface="微软雅黑" panose="020B0503020204020204" pitchFamily="34" charset="-122"/>
          </a:endParaRPr>
        </a:p>
      </dgm:t>
    </dgm:pt>
    <dgm:pt modelId="{384FECAB-7C44-1143-84D1-BD24CB64DB7E}" type="parTrans" cxnId="{3883E2A5-151D-9841-B04C-EFE7322F87C4}">
      <dgm:prSet/>
      <dgm:spPr/>
      <dgm:t>
        <a:bodyPr/>
        <a:lstStyle/>
        <a:p>
          <a:endParaRPr lang="zh-CN" altLang="en-US">
            <a:solidFill>
              <a:srgbClr val="1F497D"/>
            </a:solidFill>
          </a:endParaRPr>
        </a:p>
      </dgm:t>
    </dgm:pt>
    <dgm:pt modelId="{954189C0-E061-0645-A532-7049E78D53BD}" type="sibTrans" cxnId="{3883E2A5-151D-9841-B04C-EFE7322F87C4}">
      <dgm:prSet/>
      <dgm:spPr/>
      <dgm:t>
        <a:bodyPr/>
        <a:lstStyle/>
        <a:p>
          <a:endParaRPr lang="zh-CN" altLang="en-US">
            <a:solidFill>
              <a:srgbClr val="1F497D"/>
            </a:solidFill>
          </a:endParaRPr>
        </a:p>
      </dgm:t>
    </dgm:pt>
    <dgm:pt modelId="{2F3DC490-336F-2D48-9D84-51AE8F96677E}">
      <dgm:prSet phldrT="[文本]" custT="1"/>
      <dgm:spPr/>
      <dgm:t>
        <a:bodyPr/>
        <a:lstStyle/>
        <a:p>
          <a:r>
            <a:rPr lang="zh-CN" altLang="en-US" sz="1600" dirty="0" smtClean="0">
              <a:solidFill>
                <a:srgbClr val="1F497D"/>
              </a:solidFill>
              <a:latin typeface="微软雅黑" panose="020B0503020204020204" pitchFamily="34" charset="-122"/>
              <a:ea typeface="微软雅黑" panose="020B0503020204020204" pitchFamily="34" charset="-122"/>
            </a:rPr>
            <a:t>最大程度地预防和减少突发事件及其造成的损害，保障公众的生命财产安全。</a:t>
          </a:r>
          <a:endParaRPr lang="zh-CN" altLang="en-US" sz="1600" dirty="0">
            <a:solidFill>
              <a:srgbClr val="1F497D"/>
            </a:solidFill>
            <a:latin typeface="微软雅黑" panose="020B0503020204020204" pitchFamily="34" charset="-122"/>
            <a:ea typeface="微软雅黑" panose="020B0503020204020204" pitchFamily="34" charset="-122"/>
          </a:endParaRPr>
        </a:p>
      </dgm:t>
    </dgm:pt>
    <dgm:pt modelId="{479160A3-988E-8D40-8541-46A3A63D01E7}" type="parTrans" cxnId="{1A19BA57-3B8C-9B4C-810D-93F0254E6368}">
      <dgm:prSet/>
      <dgm:spPr/>
      <dgm:t>
        <a:bodyPr/>
        <a:lstStyle/>
        <a:p>
          <a:endParaRPr lang="zh-CN" altLang="en-US">
            <a:solidFill>
              <a:srgbClr val="1F497D"/>
            </a:solidFill>
          </a:endParaRPr>
        </a:p>
      </dgm:t>
    </dgm:pt>
    <dgm:pt modelId="{2C5A02EA-5A8B-D54B-A7EE-AAB16FBC42CA}" type="sibTrans" cxnId="{1A19BA57-3B8C-9B4C-810D-93F0254E6368}">
      <dgm:prSet/>
      <dgm:spPr/>
      <dgm:t>
        <a:bodyPr/>
        <a:lstStyle/>
        <a:p>
          <a:endParaRPr lang="zh-CN" altLang="en-US">
            <a:solidFill>
              <a:srgbClr val="1F497D"/>
            </a:solidFill>
          </a:endParaRPr>
        </a:p>
      </dgm:t>
    </dgm:pt>
    <dgm:pt modelId="{E6DA4CD8-7E5C-6E47-8F77-1BF29BF06FC1}">
      <dgm:prSet phldrT="[文本]" custT="1"/>
      <dgm:spPr/>
      <dgm:t>
        <a:bodyPr/>
        <a:lstStyle/>
        <a:p>
          <a:r>
            <a:rPr lang="zh-CN" altLang="en-US" sz="2000" b="1" smtClean="0">
              <a:solidFill>
                <a:srgbClr val="1F497D"/>
              </a:solidFill>
              <a:latin typeface="微软雅黑" panose="020B0503020204020204" pitchFamily="34" charset="-122"/>
              <a:ea typeface="微软雅黑" panose="020B0503020204020204" pitchFamily="34" charset="-122"/>
            </a:rPr>
            <a:t>运营分析制度</a:t>
          </a:r>
          <a:endParaRPr lang="zh-CN" altLang="en-US" sz="2000" b="1" dirty="0">
            <a:solidFill>
              <a:srgbClr val="1F497D"/>
            </a:solidFill>
            <a:latin typeface="微软雅黑" panose="020B0503020204020204" pitchFamily="34" charset="-122"/>
            <a:ea typeface="微软雅黑" panose="020B0503020204020204" pitchFamily="34" charset="-122"/>
          </a:endParaRPr>
        </a:p>
      </dgm:t>
    </dgm:pt>
    <dgm:pt modelId="{6EB5CA1B-6816-8545-9ACD-6A8EC25A6781}" type="parTrans" cxnId="{7C911B39-DF5D-6344-B545-741D79CE3CD6}">
      <dgm:prSet/>
      <dgm:spPr/>
      <dgm:t>
        <a:bodyPr/>
        <a:lstStyle/>
        <a:p>
          <a:endParaRPr lang="zh-CN" altLang="en-US">
            <a:solidFill>
              <a:srgbClr val="1F497D"/>
            </a:solidFill>
          </a:endParaRPr>
        </a:p>
      </dgm:t>
    </dgm:pt>
    <dgm:pt modelId="{CBC657C5-67C6-1540-8C3D-97074DD9D21B}" type="sibTrans" cxnId="{7C911B39-DF5D-6344-B545-741D79CE3CD6}">
      <dgm:prSet/>
      <dgm:spPr/>
      <dgm:t>
        <a:bodyPr/>
        <a:lstStyle/>
        <a:p>
          <a:endParaRPr lang="zh-CN" altLang="en-US">
            <a:solidFill>
              <a:srgbClr val="1F497D"/>
            </a:solidFill>
          </a:endParaRPr>
        </a:p>
      </dgm:t>
    </dgm:pt>
    <dgm:pt modelId="{06175C73-79B1-3040-9038-733B79122E40}">
      <dgm:prSet phldrT="[文本]" custT="1"/>
      <dgm:spPr/>
      <dgm:t>
        <a:bodyPr/>
        <a:lstStyle/>
        <a:p>
          <a:r>
            <a:rPr lang="zh-CN" altLang="en-US" sz="1600" dirty="0" smtClean="0">
              <a:solidFill>
                <a:srgbClr val="1F497D"/>
              </a:solidFill>
              <a:latin typeface="微软雅黑" panose="020B0503020204020204" pitchFamily="34" charset="-122"/>
              <a:ea typeface="微软雅黑" panose="020B0503020204020204" pitchFamily="34" charset="-122"/>
            </a:rPr>
            <a:t>对项目运营情况进行全面分析，找出不足，提出改进措施。</a:t>
          </a:r>
          <a:endParaRPr lang="zh-CN" altLang="en-US" sz="1600" dirty="0">
            <a:solidFill>
              <a:srgbClr val="1F497D"/>
            </a:solidFill>
            <a:latin typeface="微软雅黑" panose="020B0503020204020204" pitchFamily="34" charset="-122"/>
            <a:ea typeface="微软雅黑" panose="020B0503020204020204" pitchFamily="34" charset="-122"/>
          </a:endParaRPr>
        </a:p>
      </dgm:t>
    </dgm:pt>
    <dgm:pt modelId="{78342A01-B015-834F-BD94-2BB96502DB27}" type="parTrans" cxnId="{B450A2AA-978E-FB43-BD95-6973ABB44509}">
      <dgm:prSet/>
      <dgm:spPr/>
      <dgm:t>
        <a:bodyPr/>
        <a:lstStyle/>
        <a:p>
          <a:endParaRPr lang="zh-CN" altLang="en-US">
            <a:solidFill>
              <a:srgbClr val="1F497D"/>
            </a:solidFill>
          </a:endParaRPr>
        </a:p>
      </dgm:t>
    </dgm:pt>
    <dgm:pt modelId="{2EA775D7-9CF6-3E44-8EB5-956867671B6C}" type="sibTrans" cxnId="{B450A2AA-978E-FB43-BD95-6973ABB44509}">
      <dgm:prSet/>
      <dgm:spPr/>
      <dgm:t>
        <a:bodyPr/>
        <a:lstStyle/>
        <a:p>
          <a:endParaRPr lang="zh-CN" altLang="en-US">
            <a:solidFill>
              <a:srgbClr val="1F497D"/>
            </a:solidFill>
          </a:endParaRPr>
        </a:p>
      </dgm:t>
    </dgm:pt>
    <dgm:pt modelId="{9B6E4123-4E16-7D4D-AC94-0BF08971CF51}">
      <dgm:prSet phldrT="[文本]" custT="1"/>
      <dgm:spPr/>
      <dgm:t>
        <a:bodyPr/>
        <a:lstStyle/>
        <a:p>
          <a:r>
            <a:rPr lang="zh-CN" altLang="en-US" sz="2000" b="1" smtClean="0">
              <a:solidFill>
                <a:srgbClr val="1F497D"/>
              </a:solidFill>
              <a:latin typeface="微软雅黑" panose="020B0503020204020204" pitchFamily="34" charset="-122"/>
              <a:ea typeface="微软雅黑" panose="020B0503020204020204" pitchFamily="34" charset="-122"/>
            </a:rPr>
            <a:t>电力营销管理制度</a:t>
          </a:r>
          <a:endParaRPr lang="zh-CN" altLang="en-US" sz="2000" b="1" dirty="0">
            <a:solidFill>
              <a:srgbClr val="1F497D"/>
            </a:solidFill>
            <a:latin typeface="微软雅黑" panose="020B0503020204020204" pitchFamily="34" charset="-122"/>
            <a:ea typeface="微软雅黑" panose="020B0503020204020204" pitchFamily="34" charset="-122"/>
          </a:endParaRPr>
        </a:p>
      </dgm:t>
    </dgm:pt>
    <dgm:pt modelId="{6854F1E5-5ADB-7B4A-B449-8CFEFB44D7A1}" type="parTrans" cxnId="{A39BD806-A5BB-9F4B-A6CF-1663147A047F}">
      <dgm:prSet/>
      <dgm:spPr/>
      <dgm:t>
        <a:bodyPr/>
        <a:lstStyle/>
        <a:p>
          <a:endParaRPr lang="zh-CN" altLang="en-US">
            <a:solidFill>
              <a:srgbClr val="1F497D"/>
            </a:solidFill>
          </a:endParaRPr>
        </a:p>
      </dgm:t>
    </dgm:pt>
    <dgm:pt modelId="{6F833627-B030-CC4A-A8BB-599B49F806FF}" type="sibTrans" cxnId="{A39BD806-A5BB-9F4B-A6CF-1663147A047F}">
      <dgm:prSet/>
      <dgm:spPr/>
      <dgm:t>
        <a:bodyPr/>
        <a:lstStyle/>
        <a:p>
          <a:endParaRPr lang="zh-CN" altLang="en-US">
            <a:solidFill>
              <a:srgbClr val="1F497D"/>
            </a:solidFill>
          </a:endParaRPr>
        </a:p>
      </dgm:t>
    </dgm:pt>
    <dgm:pt modelId="{BF1704F3-15FF-F543-8132-8FF7EF26BA8E}">
      <dgm:prSet phldrT="[文本]" custT="1"/>
      <dgm:spPr/>
      <dgm:t>
        <a:bodyPr/>
        <a:lstStyle/>
        <a:p>
          <a:r>
            <a:rPr lang="zh-CN" altLang="en-US" sz="1600" smtClean="0">
              <a:solidFill>
                <a:srgbClr val="1F497D"/>
              </a:solidFill>
              <a:latin typeface="微软雅黑" panose="020B0503020204020204" pitchFamily="34" charset="-122"/>
              <a:ea typeface="微软雅黑" panose="020B0503020204020204" pitchFamily="34" charset="-122"/>
            </a:rPr>
            <a:t>维系良好的客户关系，树立公司品牌形象，建立和维护与关键客户数据库并定期更新。</a:t>
          </a:r>
          <a:endParaRPr lang="zh-CN" altLang="en-US" sz="1600" dirty="0">
            <a:solidFill>
              <a:srgbClr val="1F497D"/>
            </a:solidFill>
            <a:latin typeface="微软雅黑" panose="020B0503020204020204" pitchFamily="34" charset="-122"/>
            <a:ea typeface="微软雅黑" panose="020B0503020204020204" pitchFamily="34" charset="-122"/>
          </a:endParaRPr>
        </a:p>
      </dgm:t>
    </dgm:pt>
    <dgm:pt modelId="{02209195-E27C-C64B-AB17-A4460223252D}" type="parTrans" cxnId="{66EE234C-C946-FE44-8570-9051747E574F}">
      <dgm:prSet/>
      <dgm:spPr/>
      <dgm:t>
        <a:bodyPr/>
        <a:lstStyle/>
        <a:p>
          <a:endParaRPr lang="zh-CN" altLang="en-US">
            <a:solidFill>
              <a:srgbClr val="1F497D"/>
            </a:solidFill>
          </a:endParaRPr>
        </a:p>
      </dgm:t>
    </dgm:pt>
    <dgm:pt modelId="{72FA31E6-8C19-EA4B-B620-88F1A496C321}" type="sibTrans" cxnId="{66EE234C-C946-FE44-8570-9051747E574F}">
      <dgm:prSet/>
      <dgm:spPr/>
      <dgm:t>
        <a:bodyPr/>
        <a:lstStyle/>
        <a:p>
          <a:endParaRPr lang="zh-CN" altLang="en-US">
            <a:solidFill>
              <a:srgbClr val="1F497D"/>
            </a:solidFill>
          </a:endParaRPr>
        </a:p>
      </dgm:t>
    </dgm:pt>
    <dgm:pt modelId="{156CE0AE-0C4A-8B40-B442-E0B27C518E8E}">
      <dgm:prSet custT="1"/>
      <dgm:spPr/>
      <dgm:t>
        <a:bodyPr/>
        <a:lstStyle/>
        <a:p>
          <a:r>
            <a:rPr lang="en-US" altLang="zh-CN" sz="2000" b="1" dirty="0" smtClean="0">
              <a:solidFill>
                <a:srgbClr val="1F497D"/>
              </a:solidFill>
              <a:latin typeface="微软雅黑" panose="020B0503020204020204" pitchFamily="34" charset="-122"/>
              <a:ea typeface="微软雅黑" panose="020B0503020204020204" pitchFamily="34" charset="-122"/>
            </a:rPr>
            <a:t>KPI</a:t>
          </a:r>
          <a:r>
            <a:rPr lang="zh-CN" altLang="en-US" sz="2000" b="1" dirty="0" smtClean="0">
              <a:solidFill>
                <a:srgbClr val="1F497D"/>
              </a:solidFill>
              <a:latin typeface="微软雅黑" panose="020B0503020204020204" pitchFamily="34" charset="-122"/>
              <a:ea typeface="微软雅黑" panose="020B0503020204020204" pitchFamily="34" charset="-122"/>
            </a:rPr>
            <a:t>绩效考核制度</a:t>
          </a:r>
          <a:endParaRPr lang="zh-CN" altLang="en-US" sz="2000" b="1" dirty="0">
            <a:solidFill>
              <a:srgbClr val="1F497D"/>
            </a:solidFill>
            <a:latin typeface="微软雅黑" panose="020B0503020204020204" pitchFamily="34" charset="-122"/>
            <a:ea typeface="微软雅黑" panose="020B0503020204020204" pitchFamily="34" charset="-122"/>
          </a:endParaRPr>
        </a:p>
      </dgm:t>
    </dgm:pt>
    <dgm:pt modelId="{AEBC55EA-B919-774C-A6AF-FC3539065813}" type="parTrans" cxnId="{67BF7C57-F5F8-2543-A068-0280F3EA6580}">
      <dgm:prSet/>
      <dgm:spPr/>
      <dgm:t>
        <a:bodyPr/>
        <a:lstStyle/>
        <a:p>
          <a:endParaRPr lang="zh-CN" altLang="en-US">
            <a:solidFill>
              <a:srgbClr val="1F497D"/>
            </a:solidFill>
          </a:endParaRPr>
        </a:p>
      </dgm:t>
    </dgm:pt>
    <dgm:pt modelId="{A1E53495-4836-AB40-8514-00BA17B7D52C}" type="sibTrans" cxnId="{67BF7C57-F5F8-2543-A068-0280F3EA6580}">
      <dgm:prSet/>
      <dgm:spPr/>
      <dgm:t>
        <a:bodyPr/>
        <a:lstStyle/>
        <a:p>
          <a:endParaRPr lang="zh-CN" altLang="en-US">
            <a:solidFill>
              <a:srgbClr val="1F497D"/>
            </a:solidFill>
          </a:endParaRPr>
        </a:p>
      </dgm:t>
    </dgm:pt>
    <dgm:pt modelId="{AB317AAE-F9A5-E147-AA4B-050F8461083E}">
      <dgm:prSet custT="1"/>
      <dgm:spPr/>
      <dgm:t>
        <a:bodyPr/>
        <a:lstStyle/>
        <a:p>
          <a:r>
            <a:rPr lang="zh-CN" altLang="en-US" sz="1600" dirty="0" smtClean="0">
              <a:solidFill>
                <a:srgbClr val="1F497D"/>
              </a:solidFill>
              <a:latin typeface="微软雅黑" panose="020B0503020204020204" pitchFamily="34" charset="-122"/>
              <a:ea typeface="微软雅黑" panose="020B0503020204020204" pitchFamily="34" charset="-122"/>
            </a:rPr>
            <a:t>制订奖惩并举的公司绩效考核体系，充分调动员工的工作积极性。</a:t>
          </a:r>
          <a:endParaRPr lang="zh-CN" altLang="en-US" sz="1600" dirty="0">
            <a:solidFill>
              <a:srgbClr val="1F497D"/>
            </a:solidFill>
            <a:latin typeface="微软雅黑" panose="020B0503020204020204" pitchFamily="34" charset="-122"/>
            <a:ea typeface="微软雅黑" panose="020B0503020204020204" pitchFamily="34" charset="-122"/>
          </a:endParaRPr>
        </a:p>
      </dgm:t>
    </dgm:pt>
    <dgm:pt modelId="{A005DEA8-9FFA-5D46-9637-419B4543A61E}" type="parTrans" cxnId="{3A6EE969-AAAF-6B49-A5C2-20378AF41320}">
      <dgm:prSet/>
      <dgm:spPr/>
      <dgm:t>
        <a:bodyPr/>
        <a:lstStyle/>
        <a:p>
          <a:endParaRPr lang="zh-CN" altLang="en-US">
            <a:solidFill>
              <a:srgbClr val="1F497D"/>
            </a:solidFill>
          </a:endParaRPr>
        </a:p>
      </dgm:t>
    </dgm:pt>
    <dgm:pt modelId="{ECB79753-2DBB-964F-8D6A-D0C71951D206}" type="sibTrans" cxnId="{3A6EE969-AAAF-6B49-A5C2-20378AF41320}">
      <dgm:prSet/>
      <dgm:spPr/>
      <dgm:t>
        <a:bodyPr/>
        <a:lstStyle/>
        <a:p>
          <a:endParaRPr lang="zh-CN" altLang="en-US">
            <a:solidFill>
              <a:srgbClr val="1F497D"/>
            </a:solidFill>
          </a:endParaRPr>
        </a:p>
      </dgm:t>
    </dgm:pt>
    <dgm:pt modelId="{3326D230-9CDA-4C2B-B05B-5DA2D4CCD9C8}">
      <dgm:prSet custT="1"/>
      <dgm:spPr/>
      <dgm:t>
        <a:bodyPr/>
        <a:lstStyle/>
        <a:p>
          <a:r>
            <a:rPr lang="zh-CN" altLang="en-US" sz="2000" b="1" dirty="0" smtClean="0">
              <a:solidFill>
                <a:srgbClr val="1F497D"/>
              </a:solidFill>
              <a:latin typeface="微软雅黑" panose="020B0503020204020204" pitchFamily="34" charset="-122"/>
              <a:ea typeface="微软雅黑" panose="020B0503020204020204" pitchFamily="34" charset="-122"/>
            </a:rPr>
            <a:t>安全生产管理制度</a:t>
          </a:r>
          <a:endParaRPr lang="zh-CN" altLang="en-US" sz="2000" b="1" dirty="0">
            <a:solidFill>
              <a:srgbClr val="1F497D"/>
            </a:solidFill>
            <a:latin typeface="微软雅黑" panose="020B0503020204020204" pitchFamily="34" charset="-122"/>
            <a:ea typeface="微软雅黑" panose="020B0503020204020204" pitchFamily="34" charset="-122"/>
          </a:endParaRPr>
        </a:p>
      </dgm:t>
    </dgm:pt>
    <dgm:pt modelId="{6AC605F6-2D03-432C-BCD8-7CE46C536044}" type="parTrans" cxnId="{864B2915-56F5-40E4-8EF2-8BCD13B20189}">
      <dgm:prSet/>
      <dgm:spPr/>
      <dgm:t>
        <a:bodyPr/>
        <a:lstStyle/>
        <a:p>
          <a:endParaRPr lang="zh-CN" altLang="en-US"/>
        </a:p>
      </dgm:t>
    </dgm:pt>
    <dgm:pt modelId="{A499D43A-4A34-4F10-B9A2-27373F299F33}" type="sibTrans" cxnId="{864B2915-56F5-40E4-8EF2-8BCD13B20189}">
      <dgm:prSet/>
      <dgm:spPr/>
      <dgm:t>
        <a:bodyPr/>
        <a:lstStyle/>
        <a:p>
          <a:endParaRPr lang="zh-CN" altLang="en-US"/>
        </a:p>
      </dgm:t>
    </dgm:pt>
    <dgm:pt modelId="{7993C3D2-5948-4E38-A488-CE28D59EA807}">
      <dgm:prSet custT="1"/>
      <dgm:spPr/>
      <dgm:t>
        <a:bodyPr/>
        <a:lstStyle/>
        <a:p>
          <a:r>
            <a:rPr lang="zh-CN" altLang="en-US" sz="1600" dirty="0" smtClean="0">
              <a:solidFill>
                <a:srgbClr val="1F497D"/>
              </a:solidFill>
              <a:latin typeface="微软雅黑" panose="020B0503020204020204" pitchFamily="34" charset="-122"/>
              <a:ea typeface="微软雅黑" panose="020B0503020204020204" pitchFamily="34" charset="-122"/>
            </a:rPr>
            <a:t>规范运维人员的工作方法与工作习惯，减少生产过程当中的可能产生的人身伤害、财产损失。</a:t>
          </a:r>
          <a:endParaRPr lang="zh-CN" altLang="en-US" sz="1600" dirty="0">
            <a:solidFill>
              <a:srgbClr val="1F497D"/>
            </a:solidFill>
            <a:latin typeface="微软雅黑" panose="020B0503020204020204" pitchFamily="34" charset="-122"/>
            <a:ea typeface="微软雅黑" panose="020B0503020204020204" pitchFamily="34" charset="-122"/>
          </a:endParaRPr>
        </a:p>
      </dgm:t>
    </dgm:pt>
    <dgm:pt modelId="{3B6908B5-22F7-4DC7-8F20-6805837EEFCA}" type="parTrans" cxnId="{7AEE3B75-9C64-4BE0-ABA6-6C029DFE7611}">
      <dgm:prSet/>
      <dgm:spPr/>
      <dgm:t>
        <a:bodyPr/>
        <a:lstStyle/>
        <a:p>
          <a:endParaRPr lang="zh-CN" altLang="en-US"/>
        </a:p>
      </dgm:t>
    </dgm:pt>
    <dgm:pt modelId="{3EEAE6A5-8C94-4E6C-B464-022B70170FDD}" type="sibTrans" cxnId="{7AEE3B75-9C64-4BE0-ABA6-6C029DFE7611}">
      <dgm:prSet/>
      <dgm:spPr/>
      <dgm:t>
        <a:bodyPr/>
        <a:lstStyle/>
        <a:p>
          <a:endParaRPr lang="zh-CN" altLang="en-US"/>
        </a:p>
      </dgm:t>
    </dgm:pt>
    <dgm:pt modelId="{EB93168C-7206-1744-BC1E-75754200D3E2}" type="pres">
      <dgm:prSet presAssocID="{B4DD99D9-4CDC-C049-8E8A-D8E9C206219A}" presName="Name0" presStyleCnt="0">
        <dgm:presLayoutVars>
          <dgm:dir/>
          <dgm:animLvl val="lvl"/>
          <dgm:resizeHandles val="exact"/>
        </dgm:presLayoutVars>
      </dgm:prSet>
      <dgm:spPr/>
      <dgm:t>
        <a:bodyPr/>
        <a:lstStyle/>
        <a:p>
          <a:endParaRPr lang="zh-CN" altLang="en-US"/>
        </a:p>
      </dgm:t>
    </dgm:pt>
    <dgm:pt modelId="{4E4CC463-6590-4E56-A53A-3953E5AD088D}" type="pres">
      <dgm:prSet presAssocID="{3326D230-9CDA-4C2B-B05B-5DA2D4CCD9C8}" presName="linNode" presStyleCnt="0"/>
      <dgm:spPr/>
    </dgm:pt>
    <dgm:pt modelId="{FCFBD209-8F08-45C7-A291-932D09F81CA3}" type="pres">
      <dgm:prSet presAssocID="{3326D230-9CDA-4C2B-B05B-5DA2D4CCD9C8}" presName="parentText" presStyleLbl="node1" presStyleIdx="0" presStyleCnt="5">
        <dgm:presLayoutVars>
          <dgm:chMax val="1"/>
          <dgm:bulletEnabled val="1"/>
        </dgm:presLayoutVars>
      </dgm:prSet>
      <dgm:spPr/>
      <dgm:t>
        <a:bodyPr/>
        <a:lstStyle/>
        <a:p>
          <a:endParaRPr lang="zh-CN" altLang="en-US"/>
        </a:p>
      </dgm:t>
    </dgm:pt>
    <dgm:pt modelId="{793D12E9-3E80-4D25-A90C-F222EAECF033}" type="pres">
      <dgm:prSet presAssocID="{3326D230-9CDA-4C2B-B05B-5DA2D4CCD9C8}" presName="descendantText" presStyleLbl="alignAccFollowNode1" presStyleIdx="0" presStyleCnt="5">
        <dgm:presLayoutVars>
          <dgm:bulletEnabled val="1"/>
        </dgm:presLayoutVars>
      </dgm:prSet>
      <dgm:spPr/>
      <dgm:t>
        <a:bodyPr/>
        <a:lstStyle/>
        <a:p>
          <a:endParaRPr lang="zh-CN" altLang="en-US"/>
        </a:p>
      </dgm:t>
    </dgm:pt>
    <dgm:pt modelId="{DEB742AF-CBDB-443F-BBBB-822827180856}" type="pres">
      <dgm:prSet presAssocID="{A499D43A-4A34-4F10-B9A2-27373F299F33}" presName="sp" presStyleCnt="0"/>
      <dgm:spPr/>
    </dgm:pt>
    <dgm:pt modelId="{35452DB7-887F-6A4E-9E75-9C7CF07A5B03}" type="pres">
      <dgm:prSet presAssocID="{5046C846-2475-A348-B7EF-CF90F5A53422}" presName="linNode" presStyleCnt="0"/>
      <dgm:spPr/>
      <dgm:t>
        <a:bodyPr/>
        <a:lstStyle/>
        <a:p>
          <a:endParaRPr lang="zh-CN" altLang="en-US"/>
        </a:p>
      </dgm:t>
    </dgm:pt>
    <dgm:pt modelId="{678EB01D-049E-584D-84CA-48BD1C3D60DA}" type="pres">
      <dgm:prSet presAssocID="{5046C846-2475-A348-B7EF-CF90F5A53422}" presName="parentText" presStyleLbl="node1" presStyleIdx="1" presStyleCnt="5" custLinFactNeighborY="-614">
        <dgm:presLayoutVars>
          <dgm:chMax val="1"/>
          <dgm:bulletEnabled val="1"/>
        </dgm:presLayoutVars>
      </dgm:prSet>
      <dgm:spPr/>
      <dgm:t>
        <a:bodyPr/>
        <a:lstStyle/>
        <a:p>
          <a:endParaRPr lang="zh-CN" altLang="en-US"/>
        </a:p>
      </dgm:t>
    </dgm:pt>
    <dgm:pt modelId="{961F6162-6308-C540-8F4C-659B3FC0051D}" type="pres">
      <dgm:prSet presAssocID="{5046C846-2475-A348-B7EF-CF90F5A53422}" presName="descendantText" presStyleLbl="alignAccFollowNode1" presStyleIdx="1" presStyleCnt="5">
        <dgm:presLayoutVars>
          <dgm:bulletEnabled val="1"/>
        </dgm:presLayoutVars>
      </dgm:prSet>
      <dgm:spPr/>
      <dgm:t>
        <a:bodyPr/>
        <a:lstStyle/>
        <a:p>
          <a:endParaRPr lang="zh-CN" altLang="en-US"/>
        </a:p>
      </dgm:t>
    </dgm:pt>
    <dgm:pt modelId="{DC645938-D057-2446-91E5-F05D4BB4D029}" type="pres">
      <dgm:prSet presAssocID="{954189C0-E061-0645-A532-7049E78D53BD}" presName="sp" presStyleCnt="0"/>
      <dgm:spPr/>
      <dgm:t>
        <a:bodyPr/>
        <a:lstStyle/>
        <a:p>
          <a:endParaRPr lang="zh-CN" altLang="en-US"/>
        </a:p>
      </dgm:t>
    </dgm:pt>
    <dgm:pt modelId="{74C0487E-190F-9641-98D5-FE81D914D5D2}" type="pres">
      <dgm:prSet presAssocID="{E6DA4CD8-7E5C-6E47-8F77-1BF29BF06FC1}" presName="linNode" presStyleCnt="0"/>
      <dgm:spPr/>
      <dgm:t>
        <a:bodyPr/>
        <a:lstStyle/>
        <a:p>
          <a:endParaRPr lang="zh-CN" altLang="en-US"/>
        </a:p>
      </dgm:t>
    </dgm:pt>
    <dgm:pt modelId="{F7D040A0-19FA-A343-8B3B-6C2F38E88B38}" type="pres">
      <dgm:prSet presAssocID="{E6DA4CD8-7E5C-6E47-8F77-1BF29BF06FC1}" presName="parentText" presStyleLbl="node1" presStyleIdx="2" presStyleCnt="5">
        <dgm:presLayoutVars>
          <dgm:chMax val="1"/>
          <dgm:bulletEnabled val="1"/>
        </dgm:presLayoutVars>
      </dgm:prSet>
      <dgm:spPr/>
      <dgm:t>
        <a:bodyPr/>
        <a:lstStyle/>
        <a:p>
          <a:endParaRPr lang="zh-CN" altLang="en-US"/>
        </a:p>
      </dgm:t>
    </dgm:pt>
    <dgm:pt modelId="{FECE1EBD-5FFC-9E4F-90C7-129BEFA048AC}" type="pres">
      <dgm:prSet presAssocID="{E6DA4CD8-7E5C-6E47-8F77-1BF29BF06FC1}" presName="descendantText" presStyleLbl="alignAccFollowNode1" presStyleIdx="2" presStyleCnt="5">
        <dgm:presLayoutVars>
          <dgm:bulletEnabled val="1"/>
        </dgm:presLayoutVars>
      </dgm:prSet>
      <dgm:spPr/>
      <dgm:t>
        <a:bodyPr/>
        <a:lstStyle/>
        <a:p>
          <a:endParaRPr lang="zh-CN" altLang="en-US"/>
        </a:p>
      </dgm:t>
    </dgm:pt>
    <dgm:pt modelId="{651E5B9D-351D-E445-83A3-814305686BE8}" type="pres">
      <dgm:prSet presAssocID="{CBC657C5-67C6-1540-8C3D-97074DD9D21B}" presName="sp" presStyleCnt="0"/>
      <dgm:spPr/>
      <dgm:t>
        <a:bodyPr/>
        <a:lstStyle/>
        <a:p>
          <a:endParaRPr lang="zh-CN" altLang="en-US"/>
        </a:p>
      </dgm:t>
    </dgm:pt>
    <dgm:pt modelId="{AFE88C5A-A16D-1A41-8C40-99C022BD93AF}" type="pres">
      <dgm:prSet presAssocID="{9B6E4123-4E16-7D4D-AC94-0BF08971CF51}" presName="linNode" presStyleCnt="0"/>
      <dgm:spPr/>
      <dgm:t>
        <a:bodyPr/>
        <a:lstStyle/>
        <a:p>
          <a:endParaRPr lang="zh-CN" altLang="en-US"/>
        </a:p>
      </dgm:t>
    </dgm:pt>
    <dgm:pt modelId="{D3766F3F-A6A3-924E-9A7C-186BF7D4685D}" type="pres">
      <dgm:prSet presAssocID="{9B6E4123-4E16-7D4D-AC94-0BF08971CF51}" presName="parentText" presStyleLbl="node1" presStyleIdx="3" presStyleCnt="5">
        <dgm:presLayoutVars>
          <dgm:chMax val="1"/>
          <dgm:bulletEnabled val="1"/>
        </dgm:presLayoutVars>
      </dgm:prSet>
      <dgm:spPr/>
      <dgm:t>
        <a:bodyPr/>
        <a:lstStyle/>
        <a:p>
          <a:endParaRPr lang="zh-CN" altLang="en-US"/>
        </a:p>
      </dgm:t>
    </dgm:pt>
    <dgm:pt modelId="{97AD5EA9-AE77-AE45-85F7-ECF8643886BE}" type="pres">
      <dgm:prSet presAssocID="{9B6E4123-4E16-7D4D-AC94-0BF08971CF51}" presName="descendantText" presStyleLbl="alignAccFollowNode1" presStyleIdx="3" presStyleCnt="5">
        <dgm:presLayoutVars>
          <dgm:bulletEnabled val="1"/>
        </dgm:presLayoutVars>
      </dgm:prSet>
      <dgm:spPr/>
      <dgm:t>
        <a:bodyPr/>
        <a:lstStyle/>
        <a:p>
          <a:endParaRPr lang="zh-CN" altLang="en-US"/>
        </a:p>
      </dgm:t>
    </dgm:pt>
    <dgm:pt modelId="{B559DCB0-2C15-0B4D-AC1D-6FABE36D8710}" type="pres">
      <dgm:prSet presAssocID="{6F833627-B030-CC4A-A8BB-599B49F806FF}" presName="sp" presStyleCnt="0"/>
      <dgm:spPr/>
      <dgm:t>
        <a:bodyPr/>
        <a:lstStyle/>
        <a:p>
          <a:endParaRPr lang="zh-CN" altLang="en-US"/>
        </a:p>
      </dgm:t>
    </dgm:pt>
    <dgm:pt modelId="{8F6426B0-84E3-894A-BBFC-4F857448DAF7}" type="pres">
      <dgm:prSet presAssocID="{156CE0AE-0C4A-8B40-B442-E0B27C518E8E}" presName="linNode" presStyleCnt="0"/>
      <dgm:spPr/>
      <dgm:t>
        <a:bodyPr/>
        <a:lstStyle/>
        <a:p>
          <a:endParaRPr lang="zh-CN" altLang="en-US"/>
        </a:p>
      </dgm:t>
    </dgm:pt>
    <dgm:pt modelId="{7DC15A2B-76E9-AD43-AA1C-3622C742FB91}" type="pres">
      <dgm:prSet presAssocID="{156CE0AE-0C4A-8B40-B442-E0B27C518E8E}" presName="parentText" presStyleLbl="node1" presStyleIdx="4" presStyleCnt="5">
        <dgm:presLayoutVars>
          <dgm:chMax val="1"/>
          <dgm:bulletEnabled val="1"/>
        </dgm:presLayoutVars>
      </dgm:prSet>
      <dgm:spPr/>
      <dgm:t>
        <a:bodyPr/>
        <a:lstStyle/>
        <a:p>
          <a:endParaRPr lang="zh-CN" altLang="en-US"/>
        </a:p>
      </dgm:t>
    </dgm:pt>
    <dgm:pt modelId="{B21D5F47-4BE8-D94D-B967-BC18B5A01244}" type="pres">
      <dgm:prSet presAssocID="{156CE0AE-0C4A-8B40-B442-E0B27C518E8E}" presName="descendantText" presStyleLbl="alignAccFollowNode1" presStyleIdx="4" presStyleCnt="5">
        <dgm:presLayoutVars>
          <dgm:bulletEnabled val="1"/>
        </dgm:presLayoutVars>
      </dgm:prSet>
      <dgm:spPr/>
      <dgm:t>
        <a:bodyPr/>
        <a:lstStyle/>
        <a:p>
          <a:endParaRPr lang="zh-CN" altLang="en-US"/>
        </a:p>
      </dgm:t>
    </dgm:pt>
  </dgm:ptLst>
  <dgm:cxnLst>
    <dgm:cxn modelId="{B450A2AA-978E-FB43-BD95-6973ABB44509}" srcId="{E6DA4CD8-7E5C-6E47-8F77-1BF29BF06FC1}" destId="{06175C73-79B1-3040-9038-733B79122E40}" srcOrd="0" destOrd="0" parTransId="{78342A01-B015-834F-BD94-2BB96502DB27}" sibTransId="{2EA775D7-9CF6-3E44-8EB5-956867671B6C}"/>
    <dgm:cxn modelId="{66EE234C-C946-FE44-8570-9051747E574F}" srcId="{9B6E4123-4E16-7D4D-AC94-0BF08971CF51}" destId="{BF1704F3-15FF-F543-8132-8FF7EF26BA8E}" srcOrd="0" destOrd="0" parTransId="{02209195-E27C-C64B-AB17-A4460223252D}" sibTransId="{72FA31E6-8C19-EA4B-B620-88F1A496C321}"/>
    <dgm:cxn modelId="{434B36E7-A273-407E-A304-7975DEB4CD67}" type="presOf" srcId="{B4DD99D9-4CDC-C049-8E8A-D8E9C206219A}" destId="{EB93168C-7206-1744-BC1E-75754200D3E2}" srcOrd="0" destOrd="0" presId="urn:microsoft.com/office/officeart/2005/8/layout/vList5"/>
    <dgm:cxn modelId="{A39BD806-A5BB-9F4B-A6CF-1663147A047F}" srcId="{B4DD99D9-4CDC-C049-8E8A-D8E9C206219A}" destId="{9B6E4123-4E16-7D4D-AC94-0BF08971CF51}" srcOrd="3" destOrd="0" parTransId="{6854F1E5-5ADB-7B4A-B449-8CFEFB44D7A1}" sibTransId="{6F833627-B030-CC4A-A8BB-599B49F806FF}"/>
    <dgm:cxn modelId="{8AA18119-22FE-4E1A-A662-B102336F6C84}" type="presOf" srcId="{156CE0AE-0C4A-8B40-B442-E0B27C518E8E}" destId="{7DC15A2B-76E9-AD43-AA1C-3622C742FB91}" srcOrd="0" destOrd="0" presId="urn:microsoft.com/office/officeart/2005/8/layout/vList5"/>
    <dgm:cxn modelId="{E4580744-C1AE-41F1-9159-E143980AABF6}" type="presOf" srcId="{BF1704F3-15FF-F543-8132-8FF7EF26BA8E}" destId="{97AD5EA9-AE77-AE45-85F7-ECF8643886BE}" srcOrd="0" destOrd="0" presId="urn:microsoft.com/office/officeart/2005/8/layout/vList5"/>
    <dgm:cxn modelId="{7C911B39-DF5D-6344-B545-741D79CE3CD6}" srcId="{B4DD99D9-4CDC-C049-8E8A-D8E9C206219A}" destId="{E6DA4CD8-7E5C-6E47-8F77-1BF29BF06FC1}" srcOrd="2" destOrd="0" parTransId="{6EB5CA1B-6816-8545-9ACD-6A8EC25A6781}" sibTransId="{CBC657C5-67C6-1540-8C3D-97074DD9D21B}"/>
    <dgm:cxn modelId="{A8A27130-4F2F-44E9-B717-9C1BD6C6020C}" type="presOf" srcId="{3326D230-9CDA-4C2B-B05B-5DA2D4CCD9C8}" destId="{FCFBD209-8F08-45C7-A291-932D09F81CA3}" srcOrd="0" destOrd="0" presId="urn:microsoft.com/office/officeart/2005/8/layout/vList5"/>
    <dgm:cxn modelId="{C4C59913-AEFF-4AF3-9A05-F1AB0B27311D}" type="presOf" srcId="{7993C3D2-5948-4E38-A488-CE28D59EA807}" destId="{793D12E9-3E80-4D25-A90C-F222EAECF033}" srcOrd="0" destOrd="0" presId="urn:microsoft.com/office/officeart/2005/8/layout/vList5"/>
    <dgm:cxn modelId="{C4BF7C21-B2F1-44E4-84BB-50C55364BE53}" type="presOf" srcId="{5046C846-2475-A348-B7EF-CF90F5A53422}" destId="{678EB01D-049E-584D-84CA-48BD1C3D60DA}" srcOrd="0" destOrd="0" presId="urn:microsoft.com/office/officeart/2005/8/layout/vList5"/>
    <dgm:cxn modelId="{1A19BA57-3B8C-9B4C-810D-93F0254E6368}" srcId="{5046C846-2475-A348-B7EF-CF90F5A53422}" destId="{2F3DC490-336F-2D48-9D84-51AE8F96677E}" srcOrd="0" destOrd="0" parTransId="{479160A3-988E-8D40-8541-46A3A63D01E7}" sibTransId="{2C5A02EA-5A8B-D54B-A7EE-AAB16FBC42CA}"/>
    <dgm:cxn modelId="{3883E2A5-151D-9841-B04C-EFE7322F87C4}" srcId="{B4DD99D9-4CDC-C049-8E8A-D8E9C206219A}" destId="{5046C846-2475-A348-B7EF-CF90F5A53422}" srcOrd="1" destOrd="0" parTransId="{384FECAB-7C44-1143-84D1-BD24CB64DB7E}" sibTransId="{954189C0-E061-0645-A532-7049E78D53BD}"/>
    <dgm:cxn modelId="{D1AEDA53-8D65-4380-8AA4-84C48E2CE5EE}" type="presOf" srcId="{9B6E4123-4E16-7D4D-AC94-0BF08971CF51}" destId="{D3766F3F-A6A3-924E-9A7C-186BF7D4685D}" srcOrd="0" destOrd="0" presId="urn:microsoft.com/office/officeart/2005/8/layout/vList5"/>
    <dgm:cxn modelId="{3A6EE969-AAAF-6B49-A5C2-20378AF41320}" srcId="{156CE0AE-0C4A-8B40-B442-E0B27C518E8E}" destId="{AB317AAE-F9A5-E147-AA4B-050F8461083E}" srcOrd="0" destOrd="0" parTransId="{A005DEA8-9FFA-5D46-9637-419B4543A61E}" sibTransId="{ECB79753-2DBB-964F-8D6A-D0C71951D206}"/>
    <dgm:cxn modelId="{67BF7C57-F5F8-2543-A068-0280F3EA6580}" srcId="{B4DD99D9-4CDC-C049-8E8A-D8E9C206219A}" destId="{156CE0AE-0C4A-8B40-B442-E0B27C518E8E}" srcOrd="4" destOrd="0" parTransId="{AEBC55EA-B919-774C-A6AF-FC3539065813}" sibTransId="{A1E53495-4836-AB40-8514-00BA17B7D52C}"/>
    <dgm:cxn modelId="{82275843-EE61-4AA7-8E04-5E2B316273E2}" type="presOf" srcId="{06175C73-79B1-3040-9038-733B79122E40}" destId="{FECE1EBD-5FFC-9E4F-90C7-129BEFA048AC}" srcOrd="0" destOrd="0" presId="urn:microsoft.com/office/officeart/2005/8/layout/vList5"/>
    <dgm:cxn modelId="{AEFB36C5-E6AD-4091-A580-764A07AAC707}" type="presOf" srcId="{AB317AAE-F9A5-E147-AA4B-050F8461083E}" destId="{B21D5F47-4BE8-D94D-B967-BC18B5A01244}" srcOrd="0" destOrd="0" presId="urn:microsoft.com/office/officeart/2005/8/layout/vList5"/>
    <dgm:cxn modelId="{7AEE3B75-9C64-4BE0-ABA6-6C029DFE7611}" srcId="{3326D230-9CDA-4C2B-B05B-5DA2D4CCD9C8}" destId="{7993C3D2-5948-4E38-A488-CE28D59EA807}" srcOrd="0" destOrd="0" parTransId="{3B6908B5-22F7-4DC7-8F20-6805837EEFCA}" sibTransId="{3EEAE6A5-8C94-4E6C-B464-022B70170FDD}"/>
    <dgm:cxn modelId="{864B2915-56F5-40E4-8EF2-8BCD13B20189}" srcId="{B4DD99D9-4CDC-C049-8E8A-D8E9C206219A}" destId="{3326D230-9CDA-4C2B-B05B-5DA2D4CCD9C8}" srcOrd="0" destOrd="0" parTransId="{6AC605F6-2D03-432C-BCD8-7CE46C536044}" sibTransId="{A499D43A-4A34-4F10-B9A2-27373F299F33}"/>
    <dgm:cxn modelId="{FE9AA2FE-9F71-4FED-9CC6-E87565C63898}" type="presOf" srcId="{2F3DC490-336F-2D48-9D84-51AE8F96677E}" destId="{961F6162-6308-C540-8F4C-659B3FC0051D}" srcOrd="0" destOrd="0" presId="urn:microsoft.com/office/officeart/2005/8/layout/vList5"/>
    <dgm:cxn modelId="{668D36C1-0A9A-4E82-88CB-7F0B7631132B}" type="presOf" srcId="{E6DA4CD8-7E5C-6E47-8F77-1BF29BF06FC1}" destId="{F7D040A0-19FA-A343-8B3B-6C2F38E88B38}" srcOrd="0" destOrd="0" presId="urn:microsoft.com/office/officeart/2005/8/layout/vList5"/>
    <dgm:cxn modelId="{DBF76F8D-E7B9-4145-98D1-20927806B03D}" type="presParOf" srcId="{EB93168C-7206-1744-BC1E-75754200D3E2}" destId="{4E4CC463-6590-4E56-A53A-3953E5AD088D}" srcOrd="0" destOrd="0" presId="urn:microsoft.com/office/officeart/2005/8/layout/vList5"/>
    <dgm:cxn modelId="{0C127784-EE76-4207-90CA-7356C8A5D3E8}" type="presParOf" srcId="{4E4CC463-6590-4E56-A53A-3953E5AD088D}" destId="{FCFBD209-8F08-45C7-A291-932D09F81CA3}" srcOrd="0" destOrd="0" presId="urn:microsoft.com/office/officeart/2005/8/layout/vList5"/>
    <dgm:cxn modelId="{6C7B2EF9-09FB-48DD-887F-135F105D9824}" type="presParOf" srcId="{4E4CC463-6590-4E56-A53A-3953E5AD088D}" destId="{793D12E9-3E80-4D25-A90C-F222EAECF033}" srcOrd="1" destOrd="0" presId="urn:microsoft.com/office/officeart/2005/8/layout/vList5"/>
    <dgm:cxn modelId="{991527C9-8223-486B-A043-24056460410F}" type="presParOf" srcId="{EB93168C-7206-1744-BC1E-75754200D3E2}" destId="{DEB742AF-CBDB-443F-BBBB-822827180856}" srcOrd="1" destOrd="0" presId="urn:microsoft.com/office/officeart/2005/8/layout/vList5"/>
    <dgm:cxn modelId="{8D81F934-CC9F-4D16-A5B7-3BE115301059}" type="presParOf" srcId="{EB93168C-7206-1744-BC1E-75754200D3E2}" destId="{35452DB7-887F-6A4E-9E75-9C7CF07A5B03}" srcOrd="2" destOrd="0" presId="urn:microsoft.com/office/officeart/2005/8/layout/vList5"/>
    <dgm:cxn modelId="{EFC823CD-9590-4E8E-8C27-B0FA1925C087}" type="presParOf" srcId="{35452DB7-887F-6A4E-9E75-9C7CF07A5B03}" destId="{678EB01D-049E-584D-84CA-48BD1C3D60DA}" srcOrd="0" destOrd="0" presId="urn:microsoft.com/office/officeart/2005/8/layout/vList5"/>
    <dgm:cxn modelId="{7069736E-25CD-4F47-A678-FF3997649188}" type="presParOf" srcId="{35452DB7-887F-6A4E-9E75-9C7CF07A5B03}" destId="{961F6162-6308-C540-8F4C-659B3FC0051D}" srcOrd="1" destOrd="0" presId="urn:microsoft.com/office/officeart/2005/8/layout/vList5"/>
    <dgm:cxn modelId="{1A43131F-885A-4EB3-B816-4551BFBBFC78}" type="presParOf" srcId="{EB93168C-7206-1744-BC1E-75754200D3E2}" destId="{DC645938-D057-2446-91E5-F05D4BB4D029}" srcOrd="3" destOrd="0" presId="urn:microsoft.com/office/officeart/2005/8/layout/vList5"/>
    <dgm:cxn modelId="{65D58D95-B010-4729-9678-6AFB9140A90B}" type="presParOf" srcId="{EB93168C-7206-1744-BC1E-75754200D3E2}" destId="{74C0487E-190F-9641-98D5-FE81D914D5D2}" srcOrd="4" destOrd="0" presId="urn:microsoft.com/office/officeart/2005/8/layout/vList5"/>
    <dgm:cxn modelId="{94647F55-CA04-4108-984C-98802991CDAB}" type="presParOf" srcId="{74C0487E-190F-9641-98D5-FE81D914D5D2}" destId="{F7D040A0-19FA-A343-8B3B-6C2F38E88B38}" srcOrd="0" destOrd="0" presId="urn:microsoft.com/office/officeart/2005/8/layout/vList5"/>
    <dgm:cxn modelId="{EFBC40A7-FF87-4BE2-9265-D60417580BC3}" type="presParOf" srcId="{74C0487E-190F-9641-98D5-FE81D914D5D2}" destId="{FECE1EBD-5FFC-9E4F-90C7-129BEFA048AC}" srcOrd="1" destOrd="0" presId="urn:microsoft.com/office/officeart/2005/8/layout/vList5"/>
    <dgm:cxn modelId="{8E1AE618-E790-4FCF-9997-462437ED836F}" type="presParOf" srcId="{EB93168C-7206-1744-BC1E-75754200D3E2}" destId="{651E5B9D-351D-E445-83A3-814305686BE8}" srcOrd="5" destOrd="0" presId="urn:microsoft.com/office/officeart/2005/8/layout/vList5"/>
    <dgm:cxn modelId="{094B0D93-639D-4288-8754-CE5FC106BA1F}" type="presParOf" srcId="{EB93168C-7206-1744-BC1E-75754200D3E2}" destId="{AFE88C5A-A16D-1A41-8C40-99C022BD93AF}" srcOrd="6" destOrd="0" presId="urn:microsoft.com/office/officeart/2005/8/layout/vList5"/>
    <dgm:cxn modelId="{912CE218-7F04-4CCE-AF14-7584931C9C42}" type="presParOf" srcId="{AFE88C5A-A16D-1A41-8C40-99C022BD93AF}" destId="{D3766F3F-A6A3-924E-9A7C-186BF7D4685D}" srcOrd="0" destOrd="0" presId="urn:microsoft.com/office/officeart/2005/8/layout/vList5"/>
    <dgm:cxn modelId="{C5F506CB-60C3-4E42-B99F-BBF8F4368A6D}" type="presParOf" srcId="{AFE88C5A-A16D-1A41-8C40-99C022BD93AF}" destId="{97AD5EA9-AE77-AE45-85F7-ECF8643886BE}" srcOrd="1" destOrd="0" presId="urn:microsoft.com/office/officeart/2005/8/layout/vList5"/>
    <dgm:cxn modelId="{7DA5615D-B508-4ABB-8B42-98E1DB957147}" type="presParOf" srcId="{EB93168C-7206-1744-BC1E-75754200D3E2}" destId="{B559DCB0-2C15-0B4D-AC1D-6FABE36D8710}" srcOrd="7" destOrd="0" presId="urn:microsoft.com/office/officeart/2005/8/layout/vList5"/>
    <dgm:cxn modelId="{6E7C7BA4-A014-424F-A7C9-6B1F931FB2D2}" type="presParOf" srcId="{EB93168C-7206-1744-BC1E-75754200D3E2}" destId="{8F6426B0-84E3-894A-BBFC-4F857448DAF7}" srcOrd="8" destOrd="0" presId="urn:microsoft.com/office/officeart/2005/8/layout/vList5"/>
    <dgm:cxn modelId="{871625F8-7BC9-4FEF-A530-9F268D33445F}" type="presParOf" srcId="{8F6426B0-84E3-894A-BBFC-4F857448DAF7}" destId="{7DC15A2B-76E9-AD43-AA1C-3622C742FB91}" srcOrd="0" destOrd="0" presId="urn:microsoft.com/office/officeart/2005/8/layout/vList5"/>
    <dgm:cxn modelId="{E1C9A58A-73D4-4881-9DC5-380C53CBEE75}" type="presParOf" srcId="{8F6426B0-84E3-894A-BBFC-4F857448DAF7}" destId="{B21D5F47-4BE8-D94D-B967-BC18B5A0124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3C0FF9-2B36-6C47-817A-03CB3D9E4D58}" type="doc">
      <dgm:prSet loTypeId="urn:microsoft.com/office/officeart/2008/layout/VerticalCurvedList" loCatId="" qsTypeId="urn:microsoft.com/office/officeart/2005/8/quickstyle/simple5" qsCatId="simple" csTypeId="urn:microsoft.com/office/officeart/2005/8/colors/accent1_2" csCatId="accent1" phldr="1"/>
      <dgm:spPr/>
      <dgm:t>
        <a:bodyPr/>
        <a:lstStyle/>
        <a:p>
          <a:endParaRPr lang="zh-CN" altLang="en-US"/>
        </a:p>
      </dgm:t>
    </dgm:pt>
    <dgm:pt modelId="{E2225C20-9A9E-FA48-89C7-255914E153E6}">
      <dgm:prSet custT="1"/>
      <dgm:spPr/>
      <dgm:t>
        <a:bodyPr/>
        <a:lstStyle/>
        <a:p>
          <a:pPr rtl="0"/>
          <a:r>
            <a:rPr lang="zh-CN" altLang="en-US" sz="1400" dirty="0" smtClean="0">
              <a:solidFill>
                <a:srgbClr val="1F497D"/>
              </a:solidFill>
              <a:latin typeface="微软雅黑" panose="020B0503020204020204" pitchFamily="34" charset="-122"/>
              <a:ea typeface="微软雅黑" panose="020B0503020204020204" pitchFamily="34" charset="-122"/>
            </a:rPr>
            <a:t>严格执行安全生产管理制度，落实安全生产责任制，强化安全生产监督管理</a:t>
          </a:r>
          <a:endParaRPr lang="zh-CN" altLang="en-US" sz="1400" dirty="0">
            <a:solidFill>
              <a:srgbClr val="1F497D"/>
            </a:solidFill>
            <a:latin typeface="微软雅黑" panose="020B0503020204020204" pitchFamily="34" charset="-122"/>
            <a:ea typeface="微软雅黑" panose="020B0503020204020204" pitchFamily="34" charset="-122"/>
          </a:endParaRPr>
        </a:p>
      </dgm:t>
    </dgm:pt>
    <dgm:pt modelId="{A1E349E2-9C2B-6640-A07A-EFD0452D359B}" type="parTrans" cxnId="{4E160547-503E-BD4A-8AE1-EFD18EC8E887}">
      <dgm:prSet/>
      <dgm:spPr/>
      <dgm:t>
        <a:bodyPr/>
        <a:lstStyle/>
        <a:p>
          <a:endParaRPr lang="zh-CN" altLang="en-US" sz="1400">
            <a:solidFill>
              <a:srgbClr val="1F497D"/>
            </a:solidFill>
            <a:latin typeface="微软雅黑" panose="020B0503020204020204" pitchFamily="34" charset="-122"/>
            <a:ea typeface="微软雅黑" panose="020B0503020204020204" pitchFamily="34" charset="-122"/>
          </a:endParaRPr>
        </a:p>
      </dgm:t>
    </dgm:pt>
    <dgm:pt modelId="{8AE2B11F-F197-3A48-9B86-B96C78BF10BF}" type="sibTrans" cxnId="{4E160547-503E-BD4A-8AE1-EFD18EC8E887}">
      <dgm:prSet/>
      <dgm:spPr/>
      <dgm:t>
        <a:bodyPr/>
        <a:lstStyle/>
        <a:p>
          <a:endParaRPr lang="zh-CN" altLang="en-US" sz="1400">
            <a:solidFill>
              <a:srgbClr val="1F497D"/>
            </a:solidFill>
            <a:latin typeface="微软雅黑" panose="020B0503020204020204" pitchFamily="34" charset="-122"/>
            <a:ea typeface="微软雅黑" panose="020B0503020204020204" pitchFamily="34" charset="-122"/>
          </a:endParaRPr>
        </a:p>
      </dgm:t>
    </dgm:pt>
    <dgm:pt modelId="{237916DD-467C-3E41-88B2-406166639773}">
      <dgm:prSet custT="1"/>
      <dgm:spPr/>
      <dgm:t>
        <a:bodyPr/>
        <a:lstStyle/>
        <a:p>
          <a:pPr rtl="0"/>
          <a:r>
            <a:rPr lang="zh-CN" altLang="en-US" sz="1400" smtClean="0">
              <a:solidFill>
                <a:srgbClr val="1F497D"/>
              </a:solidFill>
              <a:latin typeface="微软雅黑" panose="020B0503020204020204" pitchFamily="34" charset="-122"/>
              <a:ea typeface="微软雅黑" panose="020B0503020204020204" pitchFamily="34" charset="-122"/>
            </a:rPr>
            <a:t>严格执行各项应急预案，不定期举办安全教育培训和现场应急演练</a:t>
          </a:r>
          <a:endParaRPr lang="zh-CN" altLang="en-US" sz="1400" dirty="0">
            <a:solidFill>
              <a:srgbClr val="1F497D"/>
            </a:solidFill>
            <a:latin typeface="微软雅黑" panose="020B0503020204020204" pitchFamily="34" charset="-122"/>
            <a:ea typeface="微软雅黑" panose="020B0503020204020204" pitchFamily="34" charset="-122"/>
          </a:endParaRPr>
        </a:p>
      </dgm:t>
    </dgm:pt>
    <dgm:pt modelId="{6D2729E3-6D92-2F49-8B7E-07F7A89D8D11}" type="parTrans" cxnId="{2BC6A803-A5D1-D142-BD04-078C0DBBE38E}">
      <dgm:prSet/>
      <dgm:spPr/>
      <dgm:t>
        <a:bodyPr/>
        <a:lstStyle/>
        <a:p>
          <a:endParaRPr lang="zh-CN" altLang="en-US" sz="1400">
            <a:solidFill>
              <a:srgbClr val="1F497D"/>
            </a:solidFill>
            <a:latin typeface="微软雅黑" panose="020B0503020204020204" pitchFamily="34" charset="-122"/>
            <a:ea typeface="微软雅黑" panose="020B0503020204020204" pitchFamily="34" charset="-122"/>
          </a:endParaRPr>
        </a:p>
      </dgm:t>
    </dgm:pt>
    <dgm:pt modelId="{C513E2D7-CF98-9540-ABA0-358FA9CC8795}" type="sibTrans" cxnId="{2BC6A803-A5D1-D142-BD04-078C0DBBE38E}">
      <dgm:prSet/>
      <dgm:spPr/>
      <dgm:t>
        <a:bodyPr/>
        <a:lstStyle/>
        <a:p>
          <a:endParaRPr lang="zh-CN" altLang="en-US" sz="1400">
            <a:solidFill>
              <a:srgbClr val="1F497D"/>
            </a:solidFill>
            <a:latin typeface="微软雅黑" panose="020B0503020204020204" pitchFamily="34" charset="-122"/>
            <a:ea typeface="微软雅黑" panose="020B0503020204020204" pitchFamily="34" charset="-122"/>
          </a:endParaRPr>
        </a:p>
      </dgm:t>
    </dgm:pt>
    <dgm:pt modelId="{6300131D-B24E-2E48-A04E-27E6920D0CBF}">
      <dgm:prSet custT="1"/>
      <dgm:spPr/>
      <dgm:t>
        <a:bodyPr/>
        <a:lstStyle/>
        <a:p>
          <a:pPr rtl="0"/>
          <a:r>
            <a:rPr lang="zh-CN" altLang="en-US" sz="1400" smtClean="0">
              <a:solidFill>
                <a:srgbClr val="1F497D"/>
              </a:solidFill>
              <a:latin typeface="微软雅黑" panose="020B0503020204020204" pitchFamily="34" charset="-122"/>
              <a:ea typeface="微软雅黑" panose="020B0503020204020204" pitchFamily="34" charset="-122"/>
            </a:rPr>
            <a:t>强化安全监督，定期进行安全检查和安全</a:t>
          </a:r>
          <a:endParaRPr lang="zh-CN" altLang="en-US" sz="1400" dirty="0">
            <a:solidFill>
              <a:srgbClr val="1F497D"/>
            </a:solidFill>
            <a:latin typeface="微软雅黑" panose="020B0503020204020204" pitchFamily="34" charset="-122"/>
            <a:ea typeface="微软雅黑" panose="020B0503020204020204" pitchFamily="34" charset="-122"/>
          </a:endParaRPr>
        </a:p>
      </dgm:t>
    </dgm:pt>
    <dgm:pt modelId="{6E925198-5DE1-C846-865A-A4F7B504FE20}" type="parTrans" cxnId="{405C8015-1625-5643-8A08-E50A9C2830F5}">
      <dgm:prSet/>
      <dgm:spPr/>
      <dgm:t>
        <a:bodyPr/>
        <a:lstStyle/>
        <a:p>
          <a:endParaRPr lang="zh-CN" altLang="en-US" sz="1400">
            <a:solidFill>
              <a:srgbClr val="1F497D"/>
            </a:solidFill>
            <a:latin typeface="微软雅黑" panose="020B0503020204020204" pitchFamily="34" charset="-122"/>
            <a:ea typeface="微软雅黑" panose="020B0503020204020204" pitchFamily="34" charset="-122"/>
          </a:endParaRPr>
        </a:p>
      </dgm:t>
    </dgm:pt>
    <dgm:pt modelId="{8B4CE1D4-64BB-A347-84EB-A5FD246E4610}" type="sibTrans" cxnId="{405C8015-1625-5643-8A08-E50A9C2830F5}">
      <dgm:prSet/>
      <dgm:spPr/>
      <dgm:t>
        <a:bodyPr/>
        <a:lstStyle/>
        <a:p>
          <a:endParaRPr lang="zh-CN" altLang="en-US" sz="1400">
            <a:solidFill>
              <a:srgbClr val="1F497D"/>
            </a:solidFill>
            <a:latin typeface="微软雅黑" panose="020B0503020204020204" pitchFamily="34" charset="-122"/>
            <a:ea typeface="微软雅黑" panose="020B0503020204020204" pitchFamily="34" charset="-122"/>
          </a:endParaRPr>
        </a:p>
      </dgm:t>
    </dgm:pt>
    <dgm:pt modelId="{DF36669C-6268-794E-BF75-E472A4E5C669}">
      <dgm:prSet custT="1"/>
      <dgm:spPr/>
      <dgm:t>
        <a:bodyPr/>
        <a:lstStyle/>
        <a:p>
          <a:pPr rtl="0"/>
          <a:r>
            <a:rPr lang="zh-CN" altLang="en-US" sz="1400" smtClean="0">
              <a:solidFill>
                <a:srgbClr val="1F497D"/>
              </a:solidFill>
              <a:latin typeface="微软雅黑" panose="020B0503020204020204" pitchFamily="34" charset="-122"/>
              <a:ea typeface="微软雅黑" panose="020B0503020204020204" pitchFamily="34" charset="-122"/>
            </a:rPr>
            <a:t>定期巡视，防范重特大安全事故的发生</a:t>
          </a:r>
          <a:endParaRPr lang="zh-CN" altLang="en-US" sz="1400" dirty="0">
            <a:solidFill>
              <a:srgbClr val="1F497D"/>
            </a:solidFill>
            <a:latin typeface="微软雅黑" panose="020B0503020204020204" pitchFamily="34" charset="-122"/>
            <a:ea typeface="微软雅黑" panose="020B0503020204020204" pitchFamily="34" charset="-122"/>
          </a:endParaRPr>
        </a:p>
      </dgm:t>
    </dgm:pt>
    <dgm:pt modelId="{A9F05B37-94C0-DD49-B6AE-1CC3A3A252D5}" type="parTrans" cxnId="{9F3855BC-CBAD-6545-9053-F234221BED88}">
      <dgm:prSet/>
      <dgm:spPr/>
      <dgm:t>
        <a:bodyPr/>
        <a:lstStyle/>
        <a:p>
          <a:endParaRPr lang="zh-CN" altLang="en-US" sz="1400">
            <a:solidFill>
              <a:srgbClr val="1F497D"/>
            </a:solidFill>
            <a:latin typeface="微软雅黑" panose="020B0503020204020204" pitchFamily="34" charset="-122"/>
            <a:ea typeface="微软雅黑" panose="020B0503020204020204" pitchFamily="34" charset="-122"/>
          </a:endParaRPr>
        </a:p>
      </dgm:t>
    </dgm:pt>
    <dgm:pt modelId="{EFA2CECF-905E-D848-B234-5091965BDFBE}" type="sibTrans" cxnId="{9F3855BC-CBAD-6545-9053-F234221BED88}">
      <dgm:prSet/>
      <dgm:spPr/>
      <dgm:t>
        <a:bodyPr/>
        <a:lstStyle/>
        <a:p>
          <a:endParaRPr lang="zh-CN" altLang="en-US" sz="1400">
            <a:solidFill>
              <a:srgbClr val="1F497D"/>
            </a:solidFill>
            <a:latin typeface="微软雅黑" panose="020B0503020204020204" pitchFamily="34" charset="-122"/>
            <a:ea typeface="微软雅黑" panose="020B0503020204020204" pitchFamily="34" charset="-122"/>
          </a:endParaRPr>
        </a:p>
      </dgm:t>
    </dgm:pt>
    <dgm:pt modelId="{C5946FF6-D4B8-3543-8D13-E592CB91CFB3}">
      <dgm:prSet custT="1"/>
      <dgm:spPr/>
      <dgm:t>
        <a:bodyPr/>
        <a:lstStyle/>
        <a:p>
          <a:pPr rtl="0"/>
          <a:r>
            <a:rPr lang="zh-CN" altLang="en-US" sz="1400" smtClean="0">
              <a:solidFill>
                <a:srgbClr val="1F497D"/>
              </a:solidFill>
              <a:latin typeface="微软雅黑" panose="020B0503020204020204" pitchFamily="34" charset="-122"/>
              <a:ea typeface="微软雅黑" panose="020B0503020204020204" pitchFamily="34" charset="-122"/>
            </a:rPr>
            <a:t>切实做好运行两票三制的管理工作</a:t>
          </a:r>
          <a:endParaRPr lang="zh-CN" altLang="en-US" sz="1400" dirty="0">
            <a:solidFill>
              <a:srgbClr val="1F497D"/>
            </a:solidFill>
            <a:latin typeface="微软雅黑" panose="020B0503020204020204" pitchFamily="34" charset="-122"/>
            <a:ea typeface="微软雅黑" panose="020B0503020204020204" pitchFamily="34" charset="-122"/>
          </a:endParaRPr>
        </a:p>
      </dgm:t>
    </dgm:pt>
    <dgm:pt modelId="{AD75B1DA-8B2C-3C4C-887A-F362AD792E5C}" type="parTrans" cxnId="{45D6C8E7-7BB0-824B-94E6-AA9EFD4574B2}">
      <dgm:prSet/>
      <dgm:spPr/>
      <dgm:t>
        <a:bodyPr/>
        <a:lstStyle/>
        <a:p>
          <a:endParaRPr lang="zh-CN" altLang="en-US" sz="1400">
            <a:solidFill>
              <a:srgbClr val="1F497D"/>
            </a:solidFill>
            <a:latin typeface="微软雅黑" panose="020B0503020204020204" pitchFamily="34" charset="-122"/>
            <a:ea typeface="微软雅黑" panose="020B0503020204020204" pitchFamily="34" charset="-122"/>
          </a:endParaRPr>
        </a:p>
      </dgm:t>
    </dgm:pt>
    <dgm:pt modelId="{1EF41BE8-F766-784C-9D67-9F5C1F41D72D}" type="sibTrans" cxnId="{45D6C8E7-7BB0-824B-94E6-AA9EFD4574B2}">
      <dgm:prSet/>
      <dgm:spPr/>
      <dgm:t>
        <a:bodyPr/>
        <a:lstStyle/>
        <a:p>
          <a:endParaRPr lang="zh-CN" altLang="en-US" sz="1400">
            <a:solidFill>
              <a:srgbClr val="1F497D"/>
            </a:solidFill>
            <a:latin typeface="微软雅黑" panose="020B0503020204020204" pitchFamily="34" charset="-122"/>
            <a:ea typeface="微软雅黑" panose="020B0503020204020204" pitchFamily="34" charset="-122"/>
          </a:endParaRPr>
        </a:p>
      </dgm:t>
    </dgm:pt>
    <dgm:pt modelId="{94AE40D0-3BD7-214C-9223-02868359567A}">
      <dgm:prSet custT="1"/>
      <dgm:spPr/>
      <dgm:t>
        <a:bodyPr/>
        <a:lstStyle/>
        <a:p>
          <a:pPr rtl="0"/>
          <a:r>
            <a:rPr lang="zh-CN" altLang="en-US" sz="1400" smtClean="0">
              <a:solidFill>
                <a:srgbClr val="1F497D"/>
              </a:solidFill>
              <a:latin typeface="微软雅黑" panose="020B0503020204020204" pitchFamily="34" charset="-122"/>
              <a:ea typeface="微软雅黑" panose="020B0503020204020204" pitchFamily="34" charset="-122"/>
            </a:rPr>
            <a:t>定期开展反事故演习、事故预想、安全日活动</a:t>
          </a:r>
          <a:endParaRPr lang="zh-CN" altLang="en-US" sz="1400" dirty="0">
            <a:solidFill>
              <a:srgbClr val="1F497D"/>
            </a:solidFill>
            <a:latin typeface="微软雅黑" panose="020B0503020204020204" pitchFamily="34" charset="-122"/>
            <a:ea typeface="微软雅黑" panose="020B0503020204020204" pitchFamily="34" charset="-122"/>
          </a:endParaRPr>
        </a:p>
      </dgm:t>
    </dgm:pt>
    <dgm:pt modelId="{9E43D6D7-1518-3B4E-B170-6A5C9B63F98B}" type="parTrans" cxnId="{C5E1E2AC-5259-7B4D-89B0-A3EE2C14A3B6}">
      <dgm:prSet/>
      <dgm:spPr/>
      <dgm:t>
        <a:bodyPr/>
        <a:lstStyle/>
        <a:p>
          <a:endParaRPr lang="zh-CN" altLang="en-US" sz="1400">
            <a:solidFill>
              <a:srgbClr val="1F497D"/>
            </a:solidFill>
            <a:latin typeface="微软雅黑" panose="020B0503020204020204" pitchFamily="34" charset="-122"/>
            <a:ea typeface="微软雅黑" panose="020B0503020204020204" pitchFamily="34" charset="-122"/>
          </a:endParaRPr>
        </a:p>
      </dgm:t>
    </dgm:pt>
    <dgm:pt modelId="{0DEAA29E-5EB9-8F4A-82DA-50979E788AE1}" type="sibTrans" cxnId="{C5E1E2AC-5259-7B4D-89B0-A3EE2C14A3B6}">
      <dgm:prSet/>
      <dgm:spPr/>
      <dgm:t>
        <a:bodyPr/>
        <a:lstStyle/>
        <a:p>
          <a:endParaRPr lang="zh-CN" altLang="en-US" sz="1400">
            <a:solidFill>
              <a:srgbClr val="1F497D"/>
            </a:solidFill>
            <a:latin typeface="微软雅黑" panose="020B0503020204020204" pitchFamily="34" charset="-122"/>
            <a:ea typeface="微软雅黑" panose="020B0503020204020204" pitchFamily="34" charset="-122"/>
          </a:endParaRPr>
        </a:p>
      </dgm:t>
    </dgm:pt>
    <dgm:pt modelId="{77F84B8F-D868-514B-B12D-D67C3B9F599A}" type="pres">
      <dgm:prSet presAssocID="{713C0FF9-2B36-6C47-817A-03CB3D9E4D58}" presName="Name0" presStyleCnt="0">
        <dgm:presLayoutVars>
          <dgm:chMax val="7"/>
          <dgm:chPref val="7"/>
          <dgm:dir/>
        </dgm:presLayoutVars>
      </dgm:prSet>
      <dgm:spPr/>
      <dgm:t>
        <a:bodyPr/>
        <a:lstStyle/>
        <a:p>
          <a:endParaRPr lang="zh-CN" altLang="en-US"/>
        </a:p>
      </dgm:t>
    </dgm:pt>
    <dgm:pt modelId="{B3FE835F-1BBA-7E45-960F-7D0257711FA6}" type="pres">
      <dgm:prSet presAssocID="{713C0FF9-2B36-6C47-817A-03CB3D9E4D58}" presName="Name1" presStyleCnt="0"/>
      <dgm:spPr/>
      <dgm:t>
        <a:bodyPr/>
        <a:lstStyle/>
        <a:p>
          <a:endParaRPr lang="zh-CN" altLang="en-US"/>
        </a:p>
      </dgm:t>
    </dgm:pt>
    <dgm:pt modelId="{DA300CBB-FE1D-A249-B56D-D6FD98C82D1B}" type="pres">
      <dgm:prSet presAssocID="{713C0FF9-2B36-6C47-817A-03CB3D9E4D58}" presName="cycle" presStyleCnt="0"/>
      <dgm:spPr/>
      <dgm:t>
        <a:bodyPr/>
        <a:lstStyle/>
        <a:p>
          <a:endParaRPr lang="zh-CN" altLang="en-US"/>
        </a:p>
      </dgm:t>
    </dgm:pt>
    <dgm:pt modelId="{269C881E-B991-D040-B586-A302F7B6EE38}" type="pres">
      <dgm:prSet presAssocID="{713C0FF9-2B36-6C47-817A-03CB3D9E4D58}" presName="srcNode" presStyleLbl="node1" presStyleIdx="0" presStyleCnt="6"/>
      <dgm:spPr/>
      <dgm:t>
        <a:bodyPr/>
        <a:lstStyle/>
        <a:p>
          <a:endParaRPr lang="zh-CN" altLang="en-US"/>
        </a:p>
      </dgm:t>
    </dgm:pt>
    <dgm:pt modelId="{19C09308-B5B3-7B4A-A0D2-64205685B53F}" type="pres">
      <dgm:prSet presAssocID="{713C0FF9-2B36-6C47-817A-03CB3D9E4D58}" presName="conn" presStyleLbl="parChTrans1D2" presStyleIdx="0" presStyleCnt="1"/>
      <dgm:spPr/>
      <dgm:t>
        <a:bodyPr/>
        <a:lstStyle/>
        <a:p>
          <a:endParaRPr lang="zh-CN" altLang="en-US"/>
        </a:p>
      </dgm:t>
    </dgm:pt>
    <dgm:pt modelId="{40AD88AF-EEB3-1F4C-AD27-48EEEFBD11A2}" type="pres">
      <dgm:prSet presAssocID="{713C0FF9-2B36-6C47-817A-03CB3D9E4D58}" presName="extraNode" presStyleLbl="node1" presStyleIdx="0" presStyleCnt="6"/>
      <dgm:spPr/>
      <dgm:t>
        <a:bodyPr/>
        <a:lstStyle/>
        <a:p>
          <a:endParaRPr lang="zh-CN" altLang="en-US"/>
        </a:p>
      </dgm:t>
    </dgm:pt>
    <dgm:pt modelId="{F1076E46-E2F3-F645-8556-D72C13B6F302}" type="pres">
      <dgm:prSet presAssocID="{713C0FF9-2B36-6C47-817A-03CB3D9E4D58}" presName="dstNode" presStyleLbl="node1" presStyleIdx="0" presStyleCnt="6"/>
      <dgm:spPr/>
      <dgm:t>
        <a:bodyPr/>
        <a:lstStyle/>
        <a:p>
          <a:endParaRPr lang="zh-CN" altLang="en-US"/>
        </a:p>
      </dgm:t>
    </dgm:pt>
    <dgm:pt modelId="{DD585503-4C39-5642-92A0-59D28E381B37}" type="pres">
      <dgm:prSet presAssocID="{E2225C20-9A9E-FA48-89C7-255914E153E6}" presName="text_1" presStyleLbl="node1" presStyleIdx="0" presStyleCnt="6">
        <dgm:presLayoutVars>
          <dgm:bulletEnabled val="1"/>
        </dgm:presLayoutVars>
      </dgm:prSet>
      <dgm:spPr/>
      <dgm:t>
        <a:bodyPr/>
        <a:lstStyle/>
        <a:p>
          <a:endParaRPr lang="zh-CN" altLang="en-US"/>
        </a:p>
      </dgm:t>
    </dgm:pt>
    <dgm:pt modelId="{CD3070F2-BAD5-D34F-A599-4B80E5F0CCBE}" type="pres">
      <dgm:prSet presAssocID="{E2225C20-9A9E-FA48-89C7-255914E153E6}" presName="accent_1" presStyleCnt="0"/>
      <dgm:spPr/>
      <dgm:t>
        <a:bodyPr/>
        <a:lstStyle/>
        <a:p>
          <a:endParaRPr lang="zh-CN" altLang="en-US"/>
        </a:p>
      </dgm:t>
    </dgm:pt>
    <dgm:pt modelId="{B493C786-FB21-BE49-9DBB-47F2B38F65CD}" type="pres">
      <dgm:prSet presAssocID="{E2225C20-9A9E-FA48-89C7-255914E153E6}" presName="accentRepeatNode" presStyleLbl="solidFgAcc1" presStyleIdx="0" presStyleCnt="6"/>
      <dgm:spPr/>
      <dgm:t>
        <a:bodyPr/>
        <a:lstStyle/>
        <a:p>
          <a:endParaRPr lang="zh-CN" altLang="en-US"/>
        </a:p>
      </dgm:t>
      <dgm:extLst>
        <a:ext uri="{E40237B7-FDA0-4F09-8148-C483321AD2D9}">
          <dgm14:cNvPr xmlns:dgm14="http://schemas.microsoft.com/office/drawing/2010/diagram" id="0" name="" title=" 1"/>
        </a:ext>
      </dgm:extLst>
    </dgm:pt>
    <dgm:pt modelId="{4C9EA7FC-8DE5-A743-ADEF-312699EC4C7A}" type="pres">
      <dgm:prSet presAssocID="{237916DD-467C-3E41-88B2-406166639773}" presName="text_2" presStyleLbl="node1" presStyleIdx="1" presStyleCnt="6">
        <dgm:presLayoutVars>
          <dgm:bulletEnabled val="1"/>
        </dgm:presLayoutVars>
      </dgm:prSet>
      <dgm:spPr/>
      <dgm:t>
        <a:bodyPr/>
        <a:lstStyle/>
        <a:p>
          <a:endParaRPr lang="zh-CN" altLang="en-US"/>
        </a:p>
      </dgm:t>
    </dgm:pt>
    <dgm:pt modelId="{CBFF5051-C4A0-0C4A-B89D-9726D21F2C19}" type="pres">
      <dgm:prSet presAssocID="{237916DD-467C-3E41-88B2-406166639773}" presName="accent_2" presStyleCnt="0"/>
      <dgm:spPr/>
      <dgm:t>
        <a:bodyPr/>
        <a:lstStyle/>
        <a:p>
          <a:endParaRPr lang="zh-CN" altLang="en-US"/>
        </a:p>
      </dgm:t>
    </dgm:pt>
    <dgm:pt modelId="{48776A5F-9218-F245-A155-591831AC1091}" type="pres">
      <dgm:prSet presAssocID="{237916DD-467C-3E41-88B2-406166639773}" presName="accentRepeatNode" presStyleLbl="solidFgAcc1" presStyleIdx="1" presStyleCnt="6"/>
      <dgm:spPr/>
      <dgm:t>
        <a:bodyPr/>
        <a:lstStyle/>
        <a:p>
          <a:endParaRPr lang="zh-CN" altLang="en-US"/>
        </a:p>
      </dgm:t>
    </dgm:pt>
    <dgm:pt modelId="{5F034D64-3F64-A74F-9FBE-991093A7DAAA}" type="pres">
      <dgm:prSet presAssocID="{6300131D-B24E-2E48-A04E-27E6920D0CBF}" presName="text_3" presStyleLbl="node1" presStyleIdx="2" presStyleCnt="6">
        <dgm:presLayoutVars>
          <dgm:bulletEnabled val="1"/>
        </dgm:presLayoutVars>
      </dgm:prSet>
      <dgm:spPr/>
      <dgm:t>
        <a:bodyPr/>
        <a:lstStyle/>
        <a:p>
          <a:endParaRPr lang="zh-CN" altLang="en-US"/>
        </a:p>
      </dgm:t>
    </dgm:pt>
    <dgm:pt modelId="{F5B2E0F5-1C53-6B4A-AEE6-15DB73C1561D}" type="pres">
      <dgm:prSet presAssocID="{6300131D-B24E-2E48-A04E-27E6920D0CBF}" presName="accent_3" presStyleCnt="0"/>
      <dgm:spPr/>
      <dgm:t>
        <a:bodyPr/>
        <a:lstStyle/>
        <a:p>
          <a:endParaRPr lang="zh-CN" altLang="en-US"/>
        </a:p>
      </dgm:t>
    </dgm:pt>
    <dgm:pt modelId="{7C1E6943-FECD-894D-8F93-380F252DFABC}" type="pres">
      <dgm:prSet presAssocID="{6300131D-B24E-2E48-A04E-27E6920D0CBF}" presName="accentRepeatNode" presStyleLbl="solidFgAcc1" presStyleIdx="2" presStyleCnt="6" custLinFactNeighborX="-10277" custLinFactNeighborY="1956"/>
      <dgm:spPr/>
      <dgm:t>
        <a:bodyPr/>
        <a:lstStyle/>
        <a:p>
          <a:endParaRPr lang="zh-CN" altLang="en-US"/>
        </a:p>
      </dgm:t>
    </dgm:pt>
    <dgm:pt modelId="{87991EB0-AB1A-1741-8717-1C7E6C6D9B19}" type="pres">
      <dgm:prSet presAssocID="{DF36669C-6268-794E-BF75-E472A4E5C669}" presName="text_4" presStyleLbl="node1" presStyleIdx="3" presStyleCnt="6">
        <dgm:presLayoutVars>
          <dgm:bulletEnabled val="1"/>
        </dgm:presLayoutVars>
      </dgm:prSet>
      <dgm:spPr/>
      <dgm:t>
        <a:bodyPr/>
        <a:lstStyle/>
        <a:p>
          <a:endParaRPr lang="zh-CN" altLang="en-US"/>
        </a:p>
      </dgm:t>
    </dgm:pt>
    <dgm:pt modelId="{30571FA1-0EB8-9D49-8CCC-1675178EE5B5}" type="pres">
      <dgm:prSet presAssocID="{DF36669C-6268-794E-BF75-E472A4E5C669}" presName="accent_4" presStyleCnt="0"/>
      <dgm:spPr/>
      <dgm:t>
        <a:bodyPr/>
        <a:lstStyle/>
        <a:p>
          <a:endParaRPr lang="zh-CN" altLang="en-US"/>
        </a:p>
      </dgm:t>
    </dgm:pt>
    <dgm:pt modelId="{C2EF8421-3643-D943-8605-88924CA6E199}" type="pres">
      <dgm:prSet presAssocID="{DF36669C-6268-794E-BF75-E472A4E5C669}" presName="accentRepeatNode" presStyleLbl="solidFgAcc1" presStyleIdx="3" presStyleCnt="6"/>
      <dgm:spPr/>
      <dgm:t>
        <a:bodyPr/>
        <a:lstStyle/>
        <a:p>
          <a:endParaRPr lang="zh-CN" altLang="en-US"/>
        </a:p>
      </dgm:t>
    </dgm:pt>
    <dgm:pt modelId="{9F41F1E0-5FE4-574B-AC26-10676C8EA510}" type="pres">
      <dgm:prSet presAssocID="{C5946FF6-D4B8-3543-8D13-E592CB91CFB3}" presName="text_5" presStyleLbl="node1" presStyleIdx="4" presStyleCnt="6">
        <dgm:presLayoutVars>
          <dgm:bulletEnabled val="1"/>
        </dgm:presLayoutVars>
      </dgm:prSet>
      <dgm:spPr/>
      <dgm:t>
        <a:bodyPr/>
        <a:lstStyle/>
        <a:p>
          <a:endParaRPr lang="zh-CN" altLang="en-US"/>
        </a:p>
      </dgm:t>
    </dgm:pt>
    <dgm:pt modelId="{B9878B74-55F0-4F4C-A4BA-29E4093820FE}" type="pres">
      <dgm:prSet presAssocID="{C5946FF6-D4B8-3543-8D13-E592CB91CFB3}" presName="accent_5" presStyleCnt="0"/>
      <dgm:spPr/>
      <dgm:t>
        <a:bodyPr/>
        <a:lstStyle/>
        <a:p>
          <a:endParaRPr lang="zh-CN" altLang="en-US"/>
        </a:p>
      </dgm:t>
    </dgm:pt>
    <dgm:pt modelId="{97586A67-1EC4-9848-80F6-227B02DB7938}" type="pres">
      <dgm:prSet presAssocID="{C5946FF6-D4B8-3543-8D13-E592CB91CFB3}" presName="accentRepeatNode" presStyleLbl="solidFgAcc1" presStyleIdx="4" presStyleCnt="6"/>
      <dgm:spPr/>
      <dgm:t>
        <a:bodyPr/>
        <a:lstStyle/>
        <a:p>
          <a:endParaRPr lang="zh-CN" altLang="en-US"/>
        </a:p>
      </dgm:t>
    </dgm:pt>
    <dgm:pt modelId="{9C3740E3-20F0-2C42-B9E2-6EA9935F7DE5}" type="pres">
      <dgm:prSet presAssocID="{94AE40D0-3BD7-214C-9223-02868359567A}" presName="text_6" presStyleLbl="node1" presStyleIdx="5" presStyleCnt="6">
        <dgm:presLayoutVars>
          <dgm:bulletEnabled val="1"/>
        </dgm:presLayoutVars>
      </dgm:prSet>
      <dgm:spPr/>
      <dgm:t>
        <a:bodyPr/>
        <a:lstStyle/>
        <a:p>
          <a:endParaRPr lang="zh-CN" altLang="en-US"/>
        </a:p>
      </dgm:t>
    </dgm:pt>
    <dgm:pt modelId="{207C1A5A-839F-B24D-92EA-E7B361028DA6}" type="pres">
      <dgm:prSet presAssocID="{94AE40D0-3BD7-214C-9223-02868359567A}" presName="accent_6" presStyleCnt="0"/>
      <dgm:spPr/>
      <dgm:t>
        <a:bodyPr/>
        <a:lstStyle/>
        <a:p>
          <a:endParaRPr lang="zh-CN" altLang="en-US"/>
        </a:p>
      </dgm:t>
    </dgm:pt>
    <dgm:pt modelId="{8BB36FE0-DBF0-5241-8A0A-62C0F2EC7052}" type="pres">
      <dgm:prSet presAssocID="{94AE40D0-3BD7-214C-9223-02868359567A}" presName="accentRepeatNode" presStyleLbl="solidFgAcc1" presStyleIdx="5" presStyleCnt="6"/>
      <dgm:spPr/>
      <dgm:t>
        <a:bodyPr/>
        <a:lstStyle/>
        <a:p>
          <a:endParaRPr lang="zh-CN" altLang="en-US"/>
        </a:p>
      </dgm:t>
    </dgm:pt>
  </dgm:ptLst>
  <dgm:cxnLst>
    <dgm:cxn modelId="{5129A1A1-C991-4EB8-934E-ED4BDCB3AA60}" type="presOf" srcId="{DF36669C-6268-794E-BF75-E472A4E5C669}" destId="{87991EB0-AB1A-1741-8717-1C7E6C6D9B19}" srcOrd="0" destOrd="0" presId="urn:microsoft.com/office/officeart/2008/layout/VerticalCurvedList"/>
    <dgm:cxn modelId="{2AE71CF2-8CBE-436B-A314-E462CA0C5793}" type="presOf" srcId="{94AE40D0-3BD7-214C-9223-02868359567A}" destId="{9C3740E3-20F0-2C42-B9E2-6EA9935F7DE5}" srcOrd="0" destOrd="0" presId="urn:microsoft.com/office/officeart/2008/layout/VerticalCurvedList"/>
    <dgm:cxn modelId="{9F3855BC-CBAD-6545-9053-F234221BED88}" srcId="{713C0FF9-2B36-6C47-817A-03CB3D9E4D58}" destId="{DF36669C-6268-794E-BF75-E472A4E5C669}" srcOrd="3" destOrd="0" parTransId="{A9F05B37-94C0-DD49-B6AE-1CC3A3A252D5}" sibTransId="{EFA2CECF-905E-D848-B234-5091965BDFBE}"/>
    <dgm:cxn modelId="{945C2C5A-A689-4788-96E7-2C2CE223804E}" type="presOf" srcId="{6300131D-B24E-2E48-A04E-27E6920D0CBF}" destId="{5F034D64-3F64-A74F-9FBE-991093A7DAAA}" srcOrd="0" destOrd="0" presId="urn:microsoft.com/office/officeart/2008/layout/VerticalCurvedList"/>
    <dgm:cxn modelId="{0EE62D11-24B4-406B-99F1-939789BB9E6E}" type="presOf" srcId="{713C0FF9-2B36-6C47-817A-03CB3D9E4D58}" destId="{77F84B8F-D868-514B-B12D-D67C3B9F599A}" srcOrd="0" destOrd="0" presId="urn:microsoft.com/office/officeart/2008/layout/VerticalCurvedList"/>
    <dgm:cxn modelId="{C91E7ABC-DB53-44D7-BAA5-C5D7ED161CFC}" type="presOf" srcId="{E2225C20-9A9E-FA48-89C7-255914E153E6}" destId="{DD585503-4C39-5642-92A0-59D28E381B37}" srcOrd="0" destOrd="0" presId="urn:microsoft.com/office/officeart/2008/layout/VerticalCurvedList"/>
    <dgm:cxn modelId="{45D6C8E7-7BB0-824B-94E6-AA9EFD4574B2}" srcId="{713C0FF9-2B36-6C47-817A-03CB3D9E4D58}" destId="{C5946FF6-D4B8-3543-8D13-E592CB91CFB3}" srcOrd="4" destOrd="0" parTransId="{AD75B1DA-8B2C-3C4C-887A-F362AD792E5C}" sibTransId="{1EF41BE8-F766-784C-9D67-9F5C1F41D72D}"/>
    <dgm:cxn modelId="{405C8015-1625-5643-8A08-E50A9C2830F5}" srcId="{713C0FF9-2B36-6C47-817A-03CB3D9E4D58}" destId="{6300131D-B24E-2E48-A04E-27E6920D0CBF}" srcOrd="2" destOrd="0" parTransId="{6E925198-5DE1-C846-865A-A4F7B504FE20}" sibTransId="{8B4CE1D4-64BB-A347-84EB-A5FD246E4610}"/>
    <dgm:cxn modelId="{3620B4D3-98F5-45BC-9E55-9EDB3D7C8C3A}" type="presOf" srcId="{237916DD-467C-3E41-88B2-406166639773}" destId="{4C9EA7FC-8DE5-A743-ADEF-312699EC4C7A}" srcOrd="0" destOrd="0" presId="urn:microsoft.com/office/officeart/2008/layout/VerticalCurvedList"/>
    <dgm:cxn modelId="{46034875-BB96-4213-B2B7-B7D5E9A96808}" type="presOf" srcId="{C5946FF6-D4B8-3543-8D13-E592CB91CFB3}" destId="{9F41F1E0-5FE4-574B-AC26-10676C8EA510}" srcOrd="0" destOrd="0" presId="urn:microsoft.com/office/officeart/2008/layout/VerticalCurvedList"/>
    <dgm:cxn modelId="{09326B47-322A-4436-8F4B-0DA27946FFC8}" type="presOf" srcId="{8AE2B11F-F197-3A48-9B86-B96C78BF10BF}" destId="{19C09308-B5B3-7B4A-A0D2-64205685B53F}" srcOrd="0" destOrd="0" presId="urn:microsoft.com/office/officeart/2008/layout/VerticalCurvedList"/>
    <dgm:cxn modelId="{2BC6A803-A5D1-D142-BD04-078C0DBBE38E}" srcId="{713C0FF9-2B36-6C47-817A-03CB3D9E4D58}" destId="{237916DD-467C-3E41-88B2-406166639773}" srcOrd="1" destOrd="0" parTransId="{6D2729E3-6D92-2F49-8B7E-07F7A89D8D11}" sibTransId="{C513E2D7-CF98-9540-ABA0-358FA9CC8795}"/>
    <dgm:cxn modelId="{C5E1E2AC-5259-7B4D-89B0-A3EE2C14A3B6}" srcId="{713C0FF9-2B36-6C47-817A-03CB3D9E4D58}" destId="{94AE40D0-3BD7-214C-9223-02868359567A}" srcOrd="5" destOrd="0" parTransId="{9E43D6D7-1518-3B4E-B170-6A5C9B63F98B}" sibTransId="{0DEAA29E-5EB9-8F4A-82DA-50979E788AE1}"/>
    <dgm:cxn modelId="{4E160547-503E-BD4A-8AE1-EFD18EC8E887}" srcId="{713C0FF9-2B36-6C47-817A-03CB3D9E4D58}" destId="{E2225C20-9A9E-FA48-89C7-255914E153E6}" srcOrd="0" destOrd="0" parTransId="{A1E349E2-9C2B-6640-A07A-EFD0452D359B}" sibTransId="{8AE2B11F-F197-3A48-9B86-B96C78BF10BF}"/>
    <dgm:cxn modelId="{904F7C0E-1EE9-46EF-ACFF-0B1F2B4989A9}" type="presParOf" srcId="{77F84B8F-D868-514B-B12D-D67C3B9F599A}" destId="{B3FE835F-1BBA-7E45-960F-7D0257711FA6}" srcOrd="0" destOrd="0" presId="urn:microsoft.com/office/officeart/2008/layout/VerticalCurvedList"/>
    <dgm:cxn modelId="{6DBB831C-3B15-4271-824C-C12DBC5516D7}" type="presParOf" srcId="{B3FE835F-1BBA-7E45-960F-7D0257711FA6}" destId="{DA300CBB-FE1D-A249-B56D-D6FD98C82D1B}" srcOrd="0" destOrd="0" presId="urn:microsoft.com/office/officeart/2008/layout/VerticalCurvedList"/>
    <dgm:cxn modelId="{43EC834A-EC61-4D73-AF58-AEE07AACE4AF}" type="presParOf" srcId="{DA300CBB-FE1D-A249-B56D-D6FD98C82D1B}" destId="{269C881E-B991-D040-B586-A302F7B6EE38}" srcOrd="0" destOrd="0" presId="urn:microsoft.com/office/officeart/2008/layout/VerticalCurvedList"/>
    <dgm:cxn modelId="{987FCCBF-F8F5-491F-B83D-EF2EF2612D64}" type="presParOf" srcId="{DA300CBB-FE1D-A249-B56D-D6FD98C82D1B}" destId="{19C09308-B5B3-7B4A-A0D2-64205685B53F}" srcOrd="1" destOrd="0" presId="urn:microsoft.com/office/officeart/2008/layout/VerticalCurvedList"/>
    <dgm:cxn modelId="{69DF34D8-5EFC-4B43-9726-340C4BBDE305}" type="presParOf" srcId="{DA300CBB-FE1D-A249-B56D-D6FD98C82D1B}" destId="{40AD88AF-EEB3-1F4C-AD27-48EEEFBD11A2}" srcOrd="2" destOrd="0" presId="urn:microsoft.com/office/officeart/2008/layout/VerticalCurvedList"/>
    <dgm:cxn modelId="{8114C9CA-5F68-4DCE-A490-E15076AC2B03}" type="presParOf" srcId="{DA300CBB-FE1D-A249-B56D-D6FD98C82D1B}" destId="{F1076E46-E2F3-F645-8556-D72C13B6F302}" srcOrd="3" destOrd="0" presId="urn:microsoft.com/office/officeart/2008/layout/VerticalCurvedList"/>
    <dgm:cxn modelId="{BCFD2122-4FC2-40D9-8759-BF8E5376B917}" type="presParOf" srcId="{B3FE835F-1BBA-7E45-960F-7D0257711FA6}" destId="{DD585503-4C39-5642-92A0-59D28E381B37}" srcOrd="1" destOrd="0" presId="urn:microsoft.com/office/officeart/2008/layout/VerticalCurvedList"/>
    <dgm:cxn modelId="{03A0DADD-92F8-4968-8C75-9379A971F22C}" type="presParOf" srcId="{B3FE835F-1BBA-7E45-960F-7D0257711FA6}" destId="{CD3070F2-BAD5-D34F-A599-4B80E5F0CCBE}" srcOrd="2" destOrd="0" presId="urn:microsoft.com/office/officeart/2008/layout/VerticalCurvedList"/>
    <dgm:cxn modelId="{DC01FE40-23FF-49EB-AFC3-131A47FC8743}" type="presParOf" srcId="{CD3070F2-BAD5-D34F-A599-4B80E5F0CCBE}" destId="{B493C786-FB21-BE49-9DBB-47F2B38F65CD}" srcOrd="0" destOrd="0" presId="urn:microsoft.com/office/officeart/2008/layout/VerticalCurvedList"/>
    <dgm:cxn modelId="{68DFE1B2-E9ED-4EFA-BB9B-DF8942A0C227}" type="presParOf" srcId="{B3FE835F-1BBA-7E45-960F-7D0257711FA6}" destId="{4C9EA7FC-8DE5-A743-ADEF-312699EC4C7A}" srcOrd="3" destOrd="0" presId="urn:microsoft.com/office/officeart/2008/layout/VerticalCurvedList"/>
    <dgm:cxn modelId="{7837EBBB-B7DD-4BDD-8410-20E5F42ACFA6}" type="presParOf" srcId="{B3FE835F-1BBA-7E45-960F-7D0257711FA6}" destId="{CBFF5051-C4A0-0C4A-B89D-9726D21F2C19}" srcOrd="4" destOrd="0" presId="urn:microsoft.com/office/officeart/2008/layout/VerticalCurvedList"/>
    <dgm:cxn modelId="{F196A25C-03DA-4238-9C12-2086A9389CD6}" type="presParOf" srcId="{CBFF5051-C4A0-0C4A-B89D-9726D21F2C19}" destId="{48776A5F-9218-F245-A155-591831AC1091}" srcOrd="0" destOrd="0" presId="urn:microsoft.com/office/officeart/2008/layout/VerticalCurvedList"/>
    <dgm:cxn modelId="{BC3B3159-3BB6-4F9A-8233-840DA9B57C99}" type="presParOf" srcId="{B3FE835F-1BBA-7E45-960F-7D0257711FA6}" destId="{5F034D64-3F64-A74F-9FBE-991093A7DAAA}" srcOrd="5" destOrd="0" presId="urn:microsoft.com/office/officeart/2008/layout/VerticalCurvedList"/>
    <dgm:cxn modelId="{55B9765C-88E6-455D-B7AF-CBC2EB25FC0A}" type="presParOf" srcId="{B3FE835F-1BBA-7E45-960F-7D0257711FA6}" destId="{F5B2E0F5-1C53-6B4A-AEE6-15DB73C1561D}" srcOrd="6" destOrd="0" presId="urn:microsoft.com/office/officeart/2008/layout/VerticalCurvedList"/>
    <dgm:cxn modelId="{A1F0F0C3-8167-4F48-9079-11B3B1A67F48}" type="presParOf" srcId="{F5B2E0F5-1C53-6B4A-AEE6-15DB73C1561D}" destId="{7C1E6943-FECD-894D-8F93-380F252DFABC}" srcOrd="0" destOrd="0" presId="urn:microsoft.com/office/officeart/2008/layout/VerticalCurvedList"/>
    <dgm:cxn modelId="{2630A70D-13B5-4503-8D11-E00D47DEFAEF}" type="presParOf" srcId="{B3FE835F-1BBA-7E45-960F-7D0257711FA6}" destId="{87991EB0-AB1A-1741-8717-1C7E6C6D9B19}" srcOrd="7" destOrd="0" presId="urn:microsoft.com/office/officeart/2008/layout/VerticalCurvedList"/>
    <dgm:cxn modelId="{021E88E4-DB1D-4156-99E3-6CCE4D4B02A4}" type="presParOf" srcId="{B3FE835F-1BBA-7E45-960F-7D0257711FA6}" destId="{30571FA1-0EB8-9D49-8CCC-1675178EE5B5}" srcOrd="8" destOrd="0" presId="urn:microsoft.com/office/officeart/2008/layout/VerticalCurvedList"/>
    <dgm:cxn modelId="{C380622F-4324-489E-A9D2-9C155D95DE9C}" type="presParOf" srcId="{30571FA1-0EB8-9D49-8CCC-1675178EE5B5}" destId="{C2EF8421-3643-D943-8605-88924CA6E199}" srcOrd="0" destOrd="0" presId="urn:microsoft.com/office/officeart/2008/layout/VerticalCurvedList"/>
    <dgm:cxn modelId="{2B4D31E6-605E-4BCC-AA9C-6AB3CA1A95A5}" type="presParOf" srcId="{B3FE835F-1BBA-7E45-960F-7D0257711FA6}" destId="{9F41F1E0-5FE4-574B-AC26-10676C8EA510}" srcOrd="9" destOrd="0" presId="urn:microsoft.com/office/officeart/2008/layout/VerticalCurvedList"/>
    <dgm:cxn modelId="{CF9A992C-61AE-4065-9094-094AD67B0A86}" type="presParOf" srcId="{B3FE835F-1BBA-7E45-960F-7D0257711FA6}" destId="{B9878B74-55F0-4F4C-A4BA-29E4093820FE}" srcOrd="10" destOrd="0" presId="urn:microsoft.com/office/officeart/2008/layout/VerticalCurvedList"/>
    <dgm:cxn modelId="{2B9E031F-4ADE-475C-B248-AE3BA2518E3C}" type="presParOf" srcId="{B9878B74-55F0-4F4C-A4BA-29E4093820FE}" destId="{97586A67-1EC4-9848-80F6-227B02DB7938}" srcOrd="0" destOrd="0" presId="urn:microsoft.com/office/officeart/2008/layout/VerticalCurvedList"/>
    <dgm:cxn modelId="{D649E627-1A1E-4016-ABE9-9585406AB1B6}" type="presParOf" srcId="{B3FE835F-1BBA-7E45-960F-7D0257711FA6}" destId="{9C3740E3-20F0-2C42-B9E2-6EA9935F7DE5}" srcOrd="11" destOrd="0" presId="urn:microsoft.com/office/officeart/2008/layout/VerticalCurvedList"/>
    <dgm:cxn modelId="{89551A93-4FB6-4E8D-82D7-78D6469057E4}" type="presParOf" srcId="{B3FE835F-1BBA-7E45-960F-7D0257711FA6}" destId="{207C1A5A-839F-B24D-92EA-E7B361028DA6}" srcOrd="12" destOrd="0" presId="urn:microsoft.com/office/officeart/2008/layout/VerticalCurvedList"/>
    <dgm:cxn modelId="{9BDD6C4D-C239-4149-A00E-7CC7AAEA1037}" type="presParOf" srcId="{207C1A5A-839F-B24D-92EA-E7B361028DA6}" destId="{8BB36FE0-DBF0-5241-8A0A-62C0F2EC7052}" srcOrd="0" destOrd="0" presId="urn:microsoft.com/office/officeart/2008/layout/VerticalCurvedList"/>
  </dgm:cxnLst>
  <dgm:bg>
    <a:effectLst>
      <a:glow>
        <a:schemeClr val="accent1">
          <a:alpha val="40000"/>
        </a:schemeClr>
      </a:glow>
      <a:outerShdw blurRad="50800" dist="50800" dir="5400000" algn="ctr" rotWithShape="0">
        <a:srgbClr val="1F497D"/>
      </a:outerShdw>
    </a:effect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24C9ACE-C768-FF43-BB35-6F98207FC873}" type="doc">
      <dgm:prSet loTypeId="urn:microsoft.com/office/officeart/2005/8/layout/process4" loCatId="list" qsTypeId="urn:microsoft.com/office/officeart/2005/8/quickstyle/simple5" qsCatId="simple" csTypeId="urn:microsoft.com/office/officeart/2005/8/colors/accent1_2" csCatId="accent1" phldr="1"/>
      <dgm:spPr/>
      <dgm:t>
        <a:bodyPr/>
        <a:lstStyle/>
        <a:p>
          <a:endParaRPr lang="zh-CN" altLang="en-US"/>
        </a:p>
      </dgm:t>
    </dgm:pt>
    <dgm:pt modelId="{5585BDCA-528A-294F-B358-FFF43ADFD862}">
      <dgm:prSet phldrT="[文本]" custT="1"/>
      <dgm:spPr/>
      <dgm:t>
        <a:bodyPr/>
        <a:lstStyle/>
        <a:p>
          <a:r>
            <a:rPr lang="zh-CN" altLang="en-US" sz="1600" dirty="0" smtClean="0">
              <a:solidFill>
                <a:srgbClr val="1F497D"/>
              </a:solidFill>
              <a:latin typeface="微软雅黑"/>
              <a:ea typeface="微软雅黑"/>
              <a:cs typeface="微软雅黑"/>
            </a:rPr>
            <a:t>按照年度计划建立每月发电计划，每月分析指标完成情况</a:t>
          </a:r>
          <a:r>
            <a:rPr lang="en-US" altLang="zh-CN" sz="1600" dirty="0" smtClean="0">
              <a:solidFill>
                <a:srgbClr val="1F497D"/>
              </a:solidFill>
              <a:latin typeface="微软雅黑"/>
              <a:ea typeface="微软雅黑"/>
              <a:cs typeface="微软雅黑"/>
            </a:rPr>
            <a:t>,</a:t>
          </a:r>
          <a:r>
            <a:rPr lang="zh-CN" altLang="en-US" sz="1600" dirty="0" smtClean="0">
              <a:solidFill>
                <a:srgbClr val="1F497D"/>
              </a:solidFill>
              <a:latin typeface="微软雅黑"/>
              <a:ea typeface="微软雅黑"/>
              <a:cs typeface="微软雅黑"/>
            </a:rPr>
            <a:t>提出改进措施。</a:t>
          </a:r>
          <a:endParaRPr lang="zh-CN" altLang="en-US" sz="1600" dirty="0">
            <a:solidFill>
              <a:srgbClr val="1F497D"/>
            </a:solidFill>
            <a:latin typeface="微软雅黑"/>
            <a:ea typeface="微软雅黑"/>
            <a:cs typeface="微软雅黑"/>
          </a:endParaRPr>
        </a:p>
      </dgm:t>
    </dgm:pt>
    <dgm:pt modelId="{07BF5793-4CD0-4545-99B8-D028659BD1B7}" type="parTrans" cxnId="{654E9CE8-005D-9340-BAAC-11B3E34DD42A}">
      <dgm:prSet/>
      <dgm:spPr/>
      <dgm:t>
        <a:bodyPr/>
        <a:lstStyle/>
        <a:p>
          <a:endParaRPr lang="zh-CN" altLang="en-US">
            <a:solidFill>
              <a:srgbClr val="1F497D"/>
            </a:solidFill>
          </a:endParaRPr>
        </a:p>
      </dgm:t>
    </dgm:pt>
    <dgm:pt modelId="{BF3944C6-CADB-7A48-B3DF-7B0069122142}" type="sibTrans" cxnId="{654E9CE8-005D-9340-BAAC-11B3E34DD42A}">
      <dgm:prSet/>
      <dgm:spPr/>
      <dgm:t>
        <a:bodyPr/>
        <a:lstStyle/>
        <a:p>
          <a:endParaRPr lang="zh-CN" altLang="en-US">
            <a:solidFill>
              <a:srgbClr val="1F497D"/>
            </a:solidFill>
          </a:endParaRPr>
        </a:p>
      </dgm:t>
    </dgm:pt>
    <dgm:pt modelId="{F1F21F75-ACB9-884A-AB96-55A2AE8D4B82}">
      <dgm:prSet phldrT="[文本]" custT="1"/>
      <dgm:spPr/>
      <dgm:t>
        <a:bodyPr/>
        <a:lstStyle/>
        <a:p>
          <a:r>
            <a:rPr lang="zh-CN" altLang="en-US" sz="1600" dirty="0" smtClean="0">
              <a:solidFill>
                <a:srgbClr val="1F497D"/>
              </a:solidFill>
              <a:latin typeface="微软雅黑"/>
              <a:ea typeface="微软雅黑"/>
              <a:cs typeface="微软雅黑"/>
            </a:rPr>
            <a:t>统筹优化电站发电计划和设备检修安排</a:t>
          </a:r>
          <a:r>
            <a:rPr lang="en-US" altLang="zh-CN" sz="1600" dirty="0" smtClean="0">
              <a:solidFill>
                <a:srgbClr val="1F497D"/>
              </a:solidFill>
              <a:latin typeface="微软雅黑"/>
              <a:ea typeface="微软雅黑"/>
              <a:cs typeface="微软雅黑"/>
            </a:rPr>
            <a:t>,</a:t>
          </a:r>
          <a:r>
            <a:rPr lang="zh-CN" altLang="en-US" sz="1600" dirty="0" smtClean="0">
              <a:solidFill>
                <a:srgbClr val="1F497D"/>
              </a:solidFill>
              <a:latin typeface="微软雅黑"/>
              <a:ea typeface="微软雅黑"/>
              <a:cs typeface="微软雅黑"/>
            </a:rPr>
            <a:t>做到计划检修</a:t>
          </a:r>
          <a:r>
            <a:rPr lang="en-US" altLang="zh-CN" sz="1600" dirty="0" smtClean="0">
              <a:solidFill>
                <a:srgbClr val="1F497D"/>
              </a:solidFill>
              <a:latin typeface="微软雅黑"/>
              <a:ea typeface="微软雅黑"/>
              <a:cs typeface="微软雅黑"/>
            </a:rPr>
            <a:t>,</a:t>
          </a:r>
          <a:r>
            <a:rPr lang="zh-CN" altLang="en-US" sz="1600" dirty="0" smtClean="0">
              <a:solidFill>
                <a:srgbClr val="1F497D"/>
              </a:solidFill>
              <a:latin typeface="微软雅黑"/>
              <a:ea typeface="微软雅黑"/>
              <a:cs typeface="微软雅黑"/>
            </a:rPr>
            <a:t>避免设备检修造成的电量损失。</a:t>
          </a:r>
          <a:endParaRPr lang="zh-CN" altLang="en-US" sz="1600" dirty="0">
            <a:solidFill>
              <a:srgbClr val="1F497D"/>
            </a:solidFill>
            <a:latin typeface="微软雅黑"/>
            <a:ea typeface="微软雅黑"/>
            <a:cs typeface="微软雅黑"/>
          </a:endParaRPr>
        </a:p>
      </dgm:t>
    </dgm:pt>
    <dgm:pt modelId="{5FDC8FD7-0AD0-DE46-8D8D-33355EB24D00}" type="parTrans" cxnId="{E2261500-EA06-5944-8DE9-88B99B0EEC64}">
      <dgm:prSet/>
      <dgm:spPr/>
      <dgm:t>
        <a:bodyPr/>
        <a:lstStyle/>
        <a:p>
          <a:endParaRPr lang="zh-CN" altLang="en-US">
            <a:solidFill>
              <a:srgbClr val="1F497D"/>
            </a:solidFill>
          </a:endParaRPr>
        </a:p>
      </dgm:t>
    </dgm:pt>
    <dgm:pt modelId="{B739B655-0A17-C345-800B-F1A1662E7129}" type="sibTrans" cxnId="{E2261500-EA06-5944-8DE9-88B99B0EEC64}">
      <dgm:prSet/>
      <dgm:spPr/>
      <dgm:t>
        <a:bodyPr/>
        <a:lstStyle/>
        <a:p>
          <a:endParaRPr lang="zh-CN" altLang="en-US">
            <a:solidFill>
              <a:srgbClr val="1F497D"/>
            </a:solidFill>
          </a:endParaRPr>
        </a:p>
      </dgm:t>
    </dgm:pt>
    <dgm:pt modelId="{749D283B-2693-2545-867E-678B5FF8A650}">
      <dgm:prSet phldrT="[文本]" custT="1"/>
      <dgm:spPr/>
      <dgm:t>
        <a:bodyPr/>
        <a:lstStyle/>
        <a:p>
          <a:r>
            <a:rPr lang="zh-CN" altLang="en-US" sz="1600" dirty="0" smtClean="0">
              <a:solidFill>
                <a:srgbClr val="1F497D"/>
              </a:solidFill>
              <a:latin typeface="微软雅黑"/>
              <a:ea typeface="微软雅黑"/>
              <a:cs typeface="微软雅黑"/>
            </a:rPr>
            <a:t>加强运维管理，勤巡视</a:t>
          </a:r>
          <a:r>
            <a:rPr lang="en-US" altLang="zh-CN" sz="1600" dirty="0" smtClean="0">
              <a:solidFill>
                <a:srgbClr val="1F497D"/>
              </a:solidFill>
              <a:latin typeface="微软雅黑"/>
              <a:ea typeface="微软雅黑"/>
              <a:cs typeface="微软雅黑"/>
            </a:rPr>
            <a:t>,</a:t>
          </a:r>
          <a:r>
            <a:rPr lang="zh-CN" altLang="en-US" sz="1600" dirty="0" smtClean="0">
              <a:solidFill>
                <a:srgbClr val="1F497D"/>
              </a:solidFill>
              <a:latin typeface="微软雅黑"/>
              <a:ea typeface="微软雅黑"/>
              <a:cs typeface="微软雅黑"/>
            </a:rPr>
            <a:t> 将故障消灭在萌芽状态</a:t>
          </a:r>
          <a:r>
            <a:rPr lang="en-US" altLang="zh-CN" sz="1600" dirty="0" smtClean="0">
              <a:solidFill>
                <a:srgbClr val="1F497D"/>
              </a:solidFill>
              <a:latin typeface="微软雅黑"/>
              <a:ea typeface="微软雅黑"/>
              <a:cs typeface="微软雅黑"/>
            </a:rPr>
            <a:t>,</a:t>
          </a:r>
          <a:r>
            <a:rPr lang="zh-CN" altLang="en-US" sz="1600" dirty="0" smtClean="0">
              <a:solidFill>
                <a:srgbClr val="1F497D"/>
              </a:solidFill>
              <a:latin typeface="微软雅黑"/>
              <a:ea typeface="微软雅黑"/>
              <a:cs typeface="微软雅黑"/>
            </a:rPr>
            <a:t>杜绝人为因素引起的电量损失。 </a:t>
          </a:r>
          <a:endParaRPr lang="zh-CN" altLang="en-US" sz="1600" dirty="0">
            <a:solidFill>
              <a:srgbClr val="1F497D"/>
            </a:solidFill>
            <a:latin typeface="微软雅黑"/>
            <a:ea typeface="微软雅黑"/>
            <a:cs typeface="微软雅黑"/>
          </a:endParaRPr>
        </a:p>
      </dgm:t>
    </dgm:pt>
    <dgm:pt modelId="{A35A656A-8E47-094F-AE30-99A3ABE4C3FE}" type="parTrans" cxnId="{79353393-BB0F-4943-9B6C-404E1D8D313A}">
      <dgm:prSet/>
      <dgm:spPr/>
      <dgm:t>
        <a:bodyPr/>
        <a:lstStyle/>
        <a:p>
          <a:endParaRPr lang="zh-CN" altLang="en-US">
            <a:solidFill>
              <a:srgbClr val="1F497D"/>
            </a:solidFill>
          </a:endParaRPr>
        </a:p>
      </dgm:t>
    </dgm:pt>
    <dgm:pt modelId="{3ABF1BFF-DE20-0743-9B1E-C998C432FEF8}" type="sibTrans" cxnId="{79353393-BB0F-4943-9B6C-404E1D8D313A}">
      <dgm:prSet/>
      <dgm:spPr/>
      <dgm:t>
        <a:bodyPr/>
        <a:lstStyle/>
        <a:p>
          <a:endParaRPr lang="zh-CN" altLang="en-US">
            <a:solidFill>
              <a:srgbClr val="1F497D"/>
            </a:solidFill>
          </a:endParaRPr>
        </a:p>
      </dgm:t>
    </dgm:pt>
    <dgm:pt modelId="{A650DD2B-E6EC-7347-919C-86777F294E19}">
      <dgm:prSet custT="1"/>
      <dgm:spPr/>
      <dgm:t>
        <a:bodyPr/>
        <a:lstStyle/>
        <a:p>
          <a:r>
            <a:rPr lang="zh-CN" altLang="en-US" sz="1600" dirty="0" smtClean="0">
              <a:solidFill>
                <a:srgbClr val="1F497D"/>
              </a:solidFill>
              <a:latin typeface="微软雅黑"/>
              <a:ea typeface="微软雅黑"/>
              <a:cs typeface="微软雅黑"/>
            </a:rPr>
            <a:t>加强设备检修维护力度</a:t>
          </a:r>
          <a:r>
            <a:rPr lang="en-US" altLang="zh-CN" sz="1600" dirty="0" smtClean="0">
              <a:solidFill>
                <a:srgbClr val="1F497D"/>
              </a:solidFill>
              <a:latin typeface="微软雅黑"/>
              <a:ea typeface="微软雅黑"/>
              <a:cs typeface="微软雅黑"/>
            </a:rPr>
            <a:t>,</a:t>
          </a:r>
          <a:r>
            <a:rPr lang="zh-CN" altLang="en-US" sz="1600" dirty="0" smtClean="0">
              <a:solidFill>
                <a:srgbClr val="1F497D"/>
              </a:solidFill>
              <a:latin typeface="微软雅黑"/>
              <a:ea typeface="微软雅黑"/>
              <a:cs typeface="微软雅黑"/>
            </a:rPr>
            <a:t>及时消缺</a:t>
          </a:r>
          <a:r>
            <a:rPr lang="en-US" altLang="zh-CN" sz="1600" dirty="0" smtClean="0">
              <a:solidFill>
                <a:srgbClr val="1F497D"/>
              </a:solidFill>
              <a:latin typeface="微软雅黑"/>
              <a:ea typeface="微软雅黑"/>
              <a:cs typeface="微软雅黑"/>
            </a:rPr>
            <a:t>,</a:t>
          </a:r>
          <a:r>
            <a:rPr lang="zh-CN" altLang="en-US" sz="1600" dirty="0" smtClean="0">
              <a:solidFill>
                <a:srgbClr val="1F497D"/>
              </a:solidFill>
              <a:latin typeface="微软雅黑"/>
              <a:ea typeface="微软雅黑"/>
              <a:cs typeface="微软雅黑"/>
            </a:rPr>
            <a:t>确保设备处于完好状态。</a:t>
          </a:r>
          <a:endParaRPr lang="en-US" altLang="zh-CN" sz="1600" dirty="0">
            <a:solidFill>
              <a:srgbClr val="1F497D"/>
            </a:solidFill>
            <a:latin typeface="微软雅黑"/>
            <a:ea typeface="微软雅黑"/>
            <a:cs typeface="微软雅黑"/>
          </a:endParaRPr>
        </a:p>
      </dgm:t>
    </dgm:pt>
    <dgm:pt modelId="{A07BEB33-DFF6-2D4F-9245-D3208BADF069}" type="parTrans" cxnId="{A5E3CA86-AFED-3240-9AFB-98E001714A0B}">
      <dgm:prSet/>
      <dgm:spPr/>
      <dgm:t>
        <a:bodyPr/>
        <a:lstStyle/>
        <a:p>
          <a:endParaRPr lang="zh-CN" altLang="en-US">
            <a:solidFill>
              <a:srgbClr val="1F497D"/>
            </a:solidFill>
          </a:endParaRPr>
        </a:p>
      </dgm:t>
    </dgm:pt>
    <dgm:pt modelId="{7F441774-C3DF-8D45-9753-014D697EB17B}" type="sibTrans" cxnId="{A5E3CA86-AFED-3240-9AFB-98E001714A0B}">
      <dgm:prSet/>
      <dgm:spPr/>
      <dgm:t>
        <a:bodyPr/>
        <a:lstStyle/>
        <a:p>
          <a:endParaRPr lang="zh-CN" altLang="en-US">
            <a:solidFill>
              <a:srgbClr val="1F497D"/>
            </a:solidFill>
          </a:endParaRPr>
        </a:p>
      </dgm:t>
    </dgm:pt>
    <dgm:pt modelId="{26A0C78B-190C-7248-B6E8-AEDE5BA699AD}">
      <dgm:prSet custT="1"/>
      <dgm:spPr/>
      <dgm:t>
        <a:bodyPr/>
        <a:lstStyle/>
        <a:p>
          <a:r>
            <a:rPr lang="zh-CN" altLang="en-US" sz="1600" dirty="0" smtClean="0">
              <a:solidFill>
                <a:srgbClr val="1F497D"/>
              </a:solidFill>
              <a:latin typeface="微软雅黑"/>
              <a:ea typeface="微软雅黑"/>
              <a:cs typeface="微软雅黑"/>
            </a:rPr>
            <a:t>优化运行方案</a:t>
          </a:r>
          <a:r>
            <a:rPr lang="en-US" altLang="zh-CN" sz="1600" dirty="0" smtClean="0">
              <a:solidFill>
                <a:srgbClr val="1F497D"/>
              </a:solidFill>
              <a:latin typeface="微软雅黑"/>
              <a:ea typeface="微软雅黑"/>
              <a:cs typeface="微软雅黑"/>
            </a:rPr>
            <a:t>,</a:t>
          </a:r>
          <a:r>
            <a:rPr lang="zh-CN" altLang="en-US" sz="1600" dirty="0" smtClean="0">
              <a:solidFill>
                <a:srgbClr val="1F497D"/>
              </a:solidFill>
              <a:latin typeface="微软雅黑"/>
              <a:ea typeface="微软雅黑"/>
              <a:cs typeface="微软雅黑"/>
            </a:rPr>
            <a:t>在提高发电量</a:t>
          </a:r>
          <a:r>
            <a:rPr lang="en-US" altLang="zh-CN" sz="1600" dirty="0" smtClean="0">
              <a:solidFill>
                <a:srgbClr val="1F497D"/>
              </a:solidFill>
              <a:latin typeface="微软雅黑"/>
              <a:ea typeface="微软雅黑"/>
              <a:cs typeface="微软雅黑"/>
            </a:rPr>
            <a:t>,</a:t>
          </a:r>
          <a:r>
            <a:rPr lang="zh-CN" altLang="en-US" sz="1600" dirty="0" smtClean="0">
              <a:solidFill>
                <a:srgbClr val="1F497D"/>
              </a:solidFill>
              <a:latin typeface="微软雅黑"/>
              <a:ea typeface="微软雅黑"/>
              <a:cs typeface="微软雅黑"/>
            </a:rPr>
            <a:t>降低损耗方面发掘潜力</a:t>
          </a:r>
          <a:r>
            <a:rPr lang="zh-CN" altLang="zh-CN" sz="1600" dirty="0" smtClean="0">
              <a:solidFill>
                <a:srgbClr val="1F497D"/>
              </a:solidFill>
              <a:latin typeface="微软雅黑"/>
              <a:ea typeface="微软雅黑"/>
              <a:cs typeface="微软雅黑"/>
            </a:rPr>
            <a:t>。</a:t>
          </a:r>
          <a:endParaRPr lang="en-US" altLang="zh-CN" sz="1600" dirty="0" smtClean="0">
            <a:solidFill>
              <a:srgbClr val="1F497D"/>
            </a:solidFill>
            <a:latin typeface="微软雅黑"/>
            <a:ea typeface="微软雅黑"/>
            <a:cs typeface="微软雅黑"/>
          </a:endParaRPr>
        </a:p>
      </dgm:t>
    </dgm:pt>
    <dgm:pt modelId="{717CC577-3AB0-8C4E-B278-DFD999A7A694}" type="parTrans" cxnId="{9A9E1084-29F6-8849-BCC2-F77120F6C378}">
      <dgm:prSet/>
      <dgm:spPr/>
      <dgm:t>
        <a:bodyPr/>
        <a:lstStyle/>
        <a:p>
          <a:endParaRPr lang="zh-CN" altLang="en-US">
            <a:solidFill>
              <a:srgbClr val="1F497D"/>
            </a:solidFill>
          </a:endParaRPr>
        </a:p>
      </dgm:t>
    </dgm:pt>
    <dgm:pt modelId="{0DA6F052-C0AA-3B40-84EA-3C91C2A60078}" type="sibTrans" cxnId="{9A9E1084-29F6-8849-BCC2-F77120F6C378}">
      <dgm:prSet/>
      <dgm:spPr/>
      <dgm:t>
        <a:bodyPr/>
        <a:lstStyle/>
        <a:p>
          <a:endParaRPr lang="zh-CN" altLang="en-US">
            <a:solidFill>
              <a:srgbClr val="1F497D"/>
            </a:solidFill>
          </a:endParaRPr>
        </a:p>
      </dgm:t>
    </dgm:pt>
    <dgm:pt modelId="{3EA4BFA3-91FA-4458-9D07-486209708559}" type="pres">
      <dgm:prSet presAssocID="{524C9ACE-C768-FF43-BB35-6F98207FC873}" presName="Name0" presStyleCnt="0">
        <dgm:presLayoutVars>
          <dgm:dir/>
          <dgm:animLvl val="lvl"/>
          <dgm:resizeHandles val="exact"/>
        </dgm:presLayoutVars>
      </dgm:prSet>
      <dgm:spPr/>
      <dgm:t>
        <a:bodyPr/>
        <a:lstStyle/>
        <a:p>
          <a:endParaRPr lang="zh-CN" altLang="en-US"/>
        </a:p>
      </dgm:t>
    </dgm:pt>
    <dgm:pt modelId="{A29A6727-4850-4C62-9335-C577D35A5018}" type="pres">
      <dgm:prSet presAssocID="{26A0C78B-190C-7248-B6E8-AEDE5BA699AD}" presName="boxAndChildren" presStyleCnt="0"/>
      <dgm:spPr/>
    </dgm:pt>
    <dgm:pt modelId="{DF2FE080-CAC8-4E89-8BD3-57CD7AF5E682}" type="pres">
      <dgm:prSet presAssocID="{26A0C78B-190C-7248-B6E8-AEDE5BA699AD}" presName="parentTextBox" presStyleLbl="node1" presStyleIdx="0" presStyleCnt="5"/>
      <dgm:spPr/>
      <dgm:t>
        <a:bodyPr/>
        <a:lstStyle/>
        <a:p>
          <a:endParaRPr lang="zh-CN" altLang="en-US"/>
        </a:p>
      </dgm:t>
    </dgm:pt>
    <dgm:pt modelId="{C5ABA155-4EF5-471B-B89C-247EBCCD6ED6}" type="pres">
      <dgm:prSet presAssocID="{7F441774-C3DF-8D45-9753-014D697EB17B}" presName="sp" presStyleCnt="0"/>
      <dgm:spPr/>
    </dgm:pt>
    <dgm:pt modelId="{447BC992-DB28-42BD-9E9C-363A23D1C303}" type="pres">
      <dgm:prSet presAssocID="{A650DD2B-E6EC-7347-919C-86777F294E19}" presName="arrowAndChildren" presStyleCnt="0"/>
      <dgm:spPr/>
    </dgm:pt>
    <dgm:pt modelId="{29F9B3AB-C08B-454A-ACD1-FEA7203D1563}" type="pres">
      <dgm:prSet presAssocID="{A650DD2B-E6EC-7347-919C-86777F294E19}" presName="parentTextArrow" presStyleLbl="node1" presStyleIdx="1" presStyleCnt="5"/>
      <dgm:spPr/>
      <dgm:t>
        <a:bodyPr/>
        <a:lstStyle/>
        <a:p>
          <a:endParaRPr lang="zh-CN" altLang="en-US"/>
        </a:p>
      </dgm:t>
    </dgm:pt>
    <dgm:pt modelId="{D22927BD-CF05-4980-B6CF-F26D1C4464C1}" type="pres">
      <dgm:prSet presAssocID="{3ABF1BFF-DE20-0743-9B1E-C998C432FEF8}" presName="sp" presStyleCnt="0"/>
      <dgm:spPr/>
    </dgm:pt>
    <dgm:pt modelId="{2F4F97EC-F247-407B-933A-5C7F716A6362}" type="pres">
      <dgm:prSet presAssocID="{749D283B-2693-2545-867E-678B5FF8A650}" presName="arrowAndChildren" presStyleCnt="0"/>
      <dgm:spPr/>
    </dgm:pt>
    <dgm:pt modelId="{E4D0299A-83D3-43F3-8B56-3C14571B73FF}" type="pres">
      <dgm:prSet presAssocID="{749D283B-2693-2545-867E-678B5FF8A650}" presName="parentTextArrow" presStyleLbl="node1" presStyleIdx="2" presStyleCnt="5"/>
      <dgm:spPr/>
      <dgm:t>
        <a:bodyPr/>
        <a:lstStyle/>
        <a:p>
          <a:endParaRPr lang="zh-CN" altLang="en-US"/>
        </a:p>
      </dgm:t>
    </dgm:pt>
    <dgm:pt modelId="{9ADA7C53-DF01-45C0-914D-2E1B0AD04C62}" type="pres">
      <dgm:prSet presAssocID="{B739B655-0A17-C345-800B-F1A1662E7129}" presName="sp" presStyleCnt="0"/>
      <dgm:spPr/>
    </dgm:pt>
    <dgm:pt modelId="{7AEB6A9A-C009-4EE9-97D3-3D1D6117038B}" type="pres">
      <dgm:prSet presAssocID="{F1F21F75-ACB9-884A-AB96-55A2AE8D4B82}" presName="arrowAndChildren" presStyleCnt="0"/>
      <dgm:spPr/>
    </dgm:pt>
    <dgm:pt modelId="{25199B5F-3BE3-47ED-85B4-266B6C47C5BA}" type="pres">
      <dgm:prSet presAssocID="{F1F21F75-ACB9-884A-AB96-55A2AE8D4B82}" presName="parentTextArrow" presStyleLbl="node1" presStyleIdx="3" presStyleCnt="5"/>
      <dgm:spPr/>
      <dgm:t>
        <a:bodyPr/>
        <a:lstStyle/>
        <a:p>
          <a:endParaRPr lang="zh-CN" altLang="en-US"/>
        </a:p>
      </dgm:t>
    </dgm:pt>
    <dgm:pt modelId="{FF9E82F8-2AE6-445F-A3D6-7BE3DE6E7070}" type="pres">
      <dgm:prSet presAssocID="{BF3944C6-CADB-7A48-B3DF-7B0069122142}" presName="sp" presStyleCnt="0"/>
      <dgm:spPr/>
    </dgm:pt>
    <dgm:pt modelId="{58D7260D-6D10-4F24-9E96-2D301F69C66E}" type="pres">
      <dgm:prSet presAssocID="{5585BDCA-528A-294F-B358-FFF43ADFD862}" presName="arrowAndChildren" presStyleCnt="0"/>
      <dgm:spPr/>
    </dgm:pt>
    <dgm:pt modelId="{D0243A1E-B0BE-4DD4-AA8C-BA5668D3EB8A}" type="pres">
      <dgm:prSet presAssocID="{5585BDCA-528A-294F-B358-FFF43ADFD862}" presName="parentTextArrow" presStyleLbl="node1" presStyleIdx="4" presStyleCnt="5"/>
      <dgm:spPr/>
      <dgm:t>
        <a:bodyPr/>
        <a:lstStyle/>
        <a:p>
          <a:endParaRPr lang="zh-CN" altLang="en-US"/>
        </a:p>
      </dgm:t>
    </dgm:pt>
  </dgm:ptLst>
  <dgm:cxnLst>
    <dgm:cxn modelId="{A5E3CA86-AFED-3240-9AFB-98E001714A0B}" srcId="{524C9ACE-C768-FF43-BB35-6F98207FC873}" destId="{A650DD2B-E6EC-7347-919C-86777F294E19}" srcOrd="3" destOrd="0" parTransId="{A07BEB33-DFF6-2D4F-9245-D3208BADF069}" sibTransId="{7F441774-C3DF-8D45-9753-014D697EB17B}"/>
    <dgm:cxn modelId="{0F874215-0B06-461F-A6CF-219C7F0ECA72}" type="presOf" srcId="{F1F21F75-ACB9-884A-AB96-55A2AE8D4B82}" destId="{25199B5F-3BE3-47ED-85B4-266B6C47C5BA}" srcOrd="0" destOrd="0" presId="urn:microsoft.com/office/officeart/2005/8/layout/process4"/>
    <dgm:cxn modelId="{9A9E1084-29F6-8849-BCC2-F77120F6C378}" srcId="{524C9ACE-C768-FF43-BB35-6F98207FC873}" destId="{26A0C78B-190C-7248-B6E8-AEDE5BA699AD}" srcOrd="4" destOrd="0" parTransId="{717CC577-3AB0-8C4E-B278-DFD999A7A694}" sibTransId="{0DA6F052-C0AA-3B40-84EA-3C91C2A60078}"/>
    <dgm:cxn modelId="{80AA8269-36B7-468F-B098-36008B1DBFA7}" type="presOf" srcId="{749D283B-2693-2545-867E-678B5FF8A650}" destId="{E4D0299A-83D3-43F3-8B56-3C14571B73FF}" srcOrd="0" destOrd="0" presId="urn:microsoft.com/office/officeart/2005/8/layout/process4"/>
    <dgm:cxn modelId="{9C439B12-2F20-4007-9E56-2A2FB50185F8}" type="presOf" srcId="{26A0C78B-190C-7248-B6E8-AEDE5BA699AD}" destId="{DF2FE080-CAC8-4E89-8BD3-57CD7AF5E682}" srcOrd="0" destOrd="0" presId="urn:microsoft.com/office/officeart/2005/8/layout/process4"/>
    <dgm:cxn modelId="{79353393-BB0F-4943-9B6C-404E1D8D313A}" srcId="{524C9ACE-C768-FF43-BB35-6F98207FC873}" destId="{749D283B-2693-2545-867E-678B5FF8A650}" srcOrd="2" destOrd="0" parTransId="{A35A656A-8E47-094F-AE30-99A3ABE4C3FE}" sibTransId="{3ABF1BFF-DE20-0743-9B1E-C998C432FEF8}"/>
    <dgm:cxn modelId="{E2261500-EA06-5944-8DE9-88B99B0EEC64}" srcId="{524C9ACE-C768-FF43-BB35-6F98207FC873}" destId="{F1F21F75-ACB9-884A-AB96-55A2AE8D4B82}" srcOrd="1" destOrd="0" parTransId="{5FDC8FD7-0AD0-DE46-8D8D-33355EB24D00}" sibTransId="{B739B655-0A17-C345-800B-F1A1662E7129}"/>
    <dgm:cxn modelId="{654E9CE8-005D-9340-BAAC-11B3E34DD42A}" srcId="{524C9ACE-C768-FF43-BB35-6F98207FC873}" destId="{5585BDCA-528A-294F-B358-FFF43ADFD862}" srcOrd="0" destOrd="0" parTransId="{07BF5793-4CD0-4545-99B8-D028659BD1B7}" sibTransId="{BF3944C6-CADB-7A48-B3DF-7B0069122142}"/>
    <dgm:cxn modelId="{D037BE57-8BFE-48DB-8B14-0D4FA930318D}" type="presOf" srcId="{5585BDCA-528A-294F-B358-FFF43ADFD862}" destId="{D0243A1E-B0BE-4DD4-AA8C-BA5668D3EB8A}" srcOrd="0" destOrd="0" presId="urn:microsoft.com/office/officeart/2005/8/layout/process4"/>
    <dgm:cxn modelId="{AF67C21D-7A6A-4BFB-A382-2CAFA18E7D2F}" type="presOf" srcId="{524C9ACE-C768-FF43-BB35-6F98207FC873}" destId="{3EA4BFA3-91FA-4458-9D07-486209708559}" srcOrd="0" destOrd="0" presId="urn:microsoft.com/office/officeart/2005/8/layout/process4"/>
    <dgm:cxn modelId="{2ACDC574-0FCC-4076-BCCC-28F7C87E4C22}" type="presOf" srcId="{A650DD2B-E6EC-7347-919C-86777F294E19}" destId="{29F9B3AB-C08B-454A-ACD1-FEA7203D1563}" srcOrd="0" destOrd="0" presId="urn:microsoft.com/office/officeart/2005/8/layout/process4"/>
    <dgm:cxn modelId="{5C95A065-1442-4175-9CD4-0BE7CB14710C}" type="presParOf" srcId="{3EA4BFA3-91FA-4458-9D07-486209708559}" destId="{A29A6727-4850-4C62-9335-C577D35A5018}" srcOrd="0" destOrd="0" presId="urn:microsoft.com/office/officeart/2005/8/layout/process4"/>
    <dgm:cxn modelId="{4B171D0C-95A2-4F19-BD68-14B6471AD634}" type="presParOf" srcId="{A29A6727-4850-4C62-9335-C577D35A5018}" destId="{DF2FE080-CAC8-4E89-8BD3-57CD7AF5E682}" srcOrd="0" destOrd="0" presId="urn:microsoft.com/office/officeart/2005/8/layout/process4"/>
    <dgm:cxn modelId="{AEFEB484-F24B-4AE4-BDD2-F4A7B29555E1}" type="presParOf" srcId="{3EA4BFA3-91FA-4458-9D07-486209708559}" destId="{C5ABA155-4EF5-471B-B89C-247EBCCD6ED6}" srcOrd="1" destOrd="0" presId="urn:microsoft.com/office/officeart/2005/8/layout/process4"/>
    <dgm:cxn modelId="{CE94B05B-EC9A-484F-B012-FE8C65E2B1C4}" type="presParOf" srcId="{3EA4BFA3-91FA-4458-9D07-486209708559}" destId="{447BC992-DB28-42BD-9E9C-363A23D1C303}" srcOrd="2" destOrd="0" presId="urn:microsoft.com/office/officeart/2005/8/layout/process4"/>
    <dgm:cxn modelId="{4E5FC44B-167B-49F0-8C76-1E84742E8562}" type="presParOf" srcId="{447BC992-DB28-42BD-9E9C-363A23D1C303}" destId="{29F9B3AB-C08B-454A-ACD1-FEA7203D1563}" srcOrd="0" destOrd="0" presId="urn:microsoft.com/office/officeart/2005/8/layout/process4"/>
    <dgm:cxn modelId="{16166C5C-7BC3-4AB9-84D4-58AAE076B096}" type="presParOf" srcId="{3EA4BFA3-91FA-4458-9D07-486209708559}" destId="{D22927BD-CF05-4980-B6CF-F26D1C4464C1}" srcOrd="3" destOrd="0" presId="urn:microsoft.com/office/officeart/2005/8/layout/process4"/>
    <dgm:cxn modelId="{A210976C-8895-492B-B61F-E639BE34D412}" type="presParOf" srcId="{3EA4BFA3-91FA-4458-9D07-486209708559}" destId="{2F4F97EC-F247-407B-933A-5C7F716A6362}" srcOrd="4" destOrd="0" presId="urn:microsoft.com/office/officeart/2005/8/layout/process4"/>
    <dgm:cxn modelId="{DB360713-56F3-492D-BA2E-79BF6EBB7042}" type="presParOf" srcId="{2F4F97EC-F247-407B-933A-5C7F716A6362}" destId="{E4D0299A-83D3-43F3-8B56-3C14571B73FF}" srcOrd="0" destOrd="0" presId="urn:microsoft.com/office/officeart/2005/8/layout/process4"/>
    <dgm:cxn modelId="{C92C6BB2-E725-40E4-A517-3C11998B140E}" type="presParOf" srcId="{3EA4BFA3-91FA-4458-9D07-486209708559}" destId="{9ADA7C53-DF01-45C0-914D-2E1B0AD04C62}" srcOrd="5" destOrd="0" presId="urn:microsoft.com/office/officeart/2005/8/layout/process4"/>
    <dgm:cxn modelId="{520C79D3-E2A4-41A4-89F7-152FEDAAA003}" type="presParOf" srcId="{3EA4BFA3-91FA-4458-9D07-486209708559}" destId="{7AEB6A9A-C009-4EE9-97D3-3D1D6117038B}" srcOrd="6" destOrd="0" presId="urn:microsoft.com/office/officeart/2005/8/layout/process4"/>
    <dgm:cxn modelId="{2D4B9319-E3A7-45A6-AFB7-A940EF1E62BE}" type="presParOf" srcId="{7AEB6A9A-C009-4EE9-97D3-3D1D6117038B}" destId="{25199B5F-3BE3-47ED-85B4-266B6C47C5BA}" srcOrd="0" destOrd="0" presId="urn:microsoft.com/office/officeart/2005/8/layout/process4"/>
    <dgm:cxn modelId="{0D9EE571-319E-4EDE-9C1D-433E73890F67}" type="presParOf" srcId="{3EA4BFA3-91FA-4458-9D07-486209708559}" destId="{FF9E82F8-2AE6-445F-A3D6-7BE3DE6E7070}" srcOrd="7" destOrd="0" presId="urn:microsoft.com/office/officeart/2005/8/layout/process4"/>
    <dgm:cxn modelId="{2A7FF957-1530-4E07-84E9-4F2EA1ECE714}" type="presParOf" srcId="{3EA4BFA3-91FA-4458-9D07-486209708559}" destId="{58D7260D-6D10-4F24-9E96-2D301F69C66E}" srcOrd="8" destOrd="0" presId="urn:microsoft.com/office/officeart/2005/8/layout/process4"/>
    <dgm:cxn modelId="{678A1A36-EB3C-4B3C-B58A-4F2A81D02053}" type="presParOf" srcId="{58D7260D-6D10-4F24-9E96-2D301F69C66E}" destId="{D0243A1E-B0BE-4DD4-AA8C-BA5668D3EB8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A848D7FC-A34D-E545-81C3-DDC120350C32}" type="doc">
      <dgm:prSet loTypeId="urn:microsoft.com/office/officeart/2005/8/layout/cycle6" loCatId="" qsTypeId="urn:microsoft.com/office/officeart/2005/8/quickstyle/simple5" qsCatId="simple" csTypeId="urn:microsoft.com/office/officeart/2005/8/colors/accent1_2" csCatId="accent1" phldr="1"/>
      <dgm:spPr/>
      <dgm:t>
        <a:bodyPr/>
        <a:lstStyle/>
        <a:p>
          <a:endParaRPr lang="zh-CN" altLang="en-US"/>
        </a:p>
      </dgm:t>
    </dgm:pt>
    <dgm:pt modelId="{F02E0554-1A70-004B-BF18-6B7CB070EDA5}">
      <dgm:prSet phldrT="[文本]" custT="1"/>
      <dgm:spPr/>
      <dgm:t>
        <a:bodyPr/>
        <a:lstStyle/>
        <a:p>
          <a:r>
            <a:rPr lang="zh-CN" altLang="en-US" sz="1700" dirty="0" smtClean="0">
              <a:solidFill>
                <a:srgbClr val="1F497D"/>
              </a:solidFill>
              <a:latin typeface="微软雅黑" panose="020B0503020204020204" pitchFamily="34" charset="-122"/>
              <a:ea typeface="微软雅黑" panose="020B0503020204020204" pitchFamily="34" charset="-122"/>
            </a:rPr>
            <a:t>完善的培训计划</a:t>
          </a:r>
          <a:endParaRPr lang="zh-CN" altLang="en-US" sz="1600" dirty="0">
            <a:solidFill>
              <a:srgbClr val="1F497D"/>
            </a:solidFill>
            <a:latin typeface="微软雅黑" panose="020B0503020204020204" pitchFamily="34" charset="-122"/>
            <a:ea typeface="微软雅黑" panose="020B0503020204020204" pitchFamily="34" charset="-122"/>
          </a:endParaRPr>
        </a:p>
      </dgm:t>
    </dgm:pt>
    <dgm:pt modelId="{893E2EF8-C8C7-F84B-ACB9-63184AE60C04}" type="parTrans" cxnId="{C9C312BD-2AD0-684C-9C71-8B9C8C7CB04D}">
      <dgm:prSet/>
      <dgm:spPr/>
      <dgm:t>
        <a:bodyPr/>
        <a:lstStyle/>
        <a:p>
          <a:endParaRPr lang="zh-CN" altLang="en-US">
            <a:solidFill>
              <a:srgbClr val="1F497D"/>
            </a:solidFill>
            <a:latin typeface="微软雅黑" panose="020B0503020204020204" pitchFamily="34" charset="-122"/>
            <a:ea typeface="微软雅黑" panose="020B0503020204020204" pitchFamily="34" charset="-122"/>
          </a:endParaRPr>
        </a:p>
      </dgm:t>
    </dgm:pt>
    <dgm:pt modelId="{8EC7F28D-73B6-DE40-833C-A5823D135CE0}" type="sibTrans" cxnId="{C9C312BD-2AD0-684C-9C71-8B9C8C7CB04D}">
      <dgm:prSet/>
      <dgm:spPr/>
      <dgm:t>
        <a:bodyPr/>
        <a:lstStyle/>
        <a:p>
          <a:endParaRPr lang="zh-CN" altLang="en-US">
            <a:solidFill>
              <a:srgbClr val="1F497D"/>
            </a:solidFill>
            <a:latin typeface="微软雅黑" panose="020B0503020204020204" pitchFamily="34" charset="-122"/>
            <a:ea typeface="微软雅黑" panose="020B0503020204020204" pitchFamily="34" charset="-122"/>
          </a:endParaRPr>
        </a:p>
      </dgm:t>
    </dgm:pt>
    <dgm:pt modelId="{0733327F-DEC2-6D42-A946-268A57926FA4}">
      <dgm:prSet phldrT="[文本]" custT="1"/>
      <dgm:spPr/>
      <dgm:t>
        <a:bodyPr/>
        <a:lstStyle/>
        <a:p>
          <a:r>
            <a:rPr lang="zh-CN" altLang="en-US" sz="1600" dirty="0" smtClean="0">
              <a:solidFill>
                <a:srgbClr val="1F497D"/>
              </a:solidFill>
              <a:latin typeface="微软雅黑" panose="020B0503020204020204" pitchFamily="34" charset="-122"/>
              <a:ea typeface="微软雅黑" panose="020B0503020204020204" pitchFamily="34" charset="-122"/>
            </a:rPr>
            <a:t>充分的业务培训和交流</a:t>
          </a:r>
          <a:endParaRPr lang="zh-CN" altLang="en-US" sz="1600" dirty="0">
            <a:solidFill>
              <a:srgbClr val="1F497D"/>
            </a:solidFill>
            <a:latin typeface="微软雅黑" panose="020B0503020204020204" pitchFamily="34" charset="-122"/>
            <a:ea typeface="微软雅黑" panose="020B0503020204020204" pitchFamily="34" charset="-122"/>
          </a:endParaRPr>
        </a:p>
      </dgm:t>
    </dgm:pt>
    <dgm:pt modelId="{4A71DF53-EB96-3B4B-A2B3-E82B41D58185}" type="parTrans" cxnId="{2D9C87AC-88EF-DB4B-9B34-871281FA3C58}">
      <dgm:prSet/>
      <dgm:spPr/>
      <dgm:t>
        <a:bodyPr/>
        <a:lstStyle/>
        <a:p>
          <a:endParaRPr lang="zh-CN" altLang="en-US">
            <a:solidFill>
              <a:srgbClr val="1F497D"/>
            </a:solidFill>
            <a:latin typeface="微软雅黑" panose="020B0503020204020204" pitchFamily="34" charset="-122"/>
            <a:ea typeface="微软雅黑" panose="020B0503020204020204" pitchFamily="34" charset="-122"/>
          </a:endParaRPr>
        </a:p>
      </dgm:t>
    </dgm:pt>
    <dgm:pt modelId="{D84D673D-706B-1649-950D-88CE09D1A656}" type="sibTrans" cxnId="{2D9C87AC-88EF-DB4B-9B34-871281FA3C58}">
      <dgm:prSet/>
      <dgm:spPr/>
      <dgm:t>
        <a:bodyPr/>
        <a:lstStyle/>
        <a:p>
          <a:endParaRPr lang="zh-CN" altLang="en-US">
            <a:solidFill>
              <a:srgbClr val="1F497D"/>
            </a:solidFill>
            <a:latin typeface="微软雅黑" panose="020B0503020204020204" pitchFamily="34" charset="-122"/>
            <a:ea typeface="微软雅黑" panose="020B0503020204020204" pitchFamily="34" charset="-122"/>
          </a:endParaRPr>
        </a:p>
      </dgm:t>
    </dgm:pt>
    <dgm:pt modelId="{B864B132-C55C-1F49-A1DA-66C470006538}">
      <dgm:prSet phldrT="[文本]" custT="1"/>
      <dgm:spPr/>
      <dgm:t>
        <a:bodyPr/>
        <a:lstStyle/>
        <a:p>
          <a:r>
            <a:rPr lang="zh-CN" altLang="en-US" sz="1600" dirty="0" smtClean="0">
              <a:solidFill>
                <a:srgbClr val="1F497D"/>
              </a:solidFill>
              <a:latin typeface="微软雅黑" panose="020B0503020204020204" pitchFamily="34" charset="-122"/>
              <a:ea typeface="微软雅黑" panose="020B0503020204020204" pitchFamily="34" charset="-122"/>
            </a:rPr>
            <a:t>明确的奋斗目标</a:t>
          </a:r>
          <a:endParaRPr lang="zh-CN" altLang="en-US" sz="1600" dirty="0">
            <a:solidFill>
              <a:srgbClr val="1F497D"/>
            </a:solidFill>
            <a:latin typeface="微软雅黑" panose="020B0503020204020204" pitchFamily="34" charset="-122"/>
            <a:ea typeface="微软雅黑" panose="020B0503020204020204" pitchFamily="34" charset="-122"/>
          </a:endParaRPr>
        </a:p>
      </dgm:t>
    </dgm:pt>
    <dgm:pt modelId="{D5D04C25-0F92-5A4C-96FA-DEADB70B91C1}" type="parTrans" cxnId="{54CEB7E5-A5E1-F542-A9F7-4257FB51AACC}">
      <dgm:prSet/>
      <dgm:spPr/>
      <dgm:t>
        <a:bodyPr/>
        <a:lstStyle/>
        <a:p>
          <a:endParaRPr lang="zh-CN" altLang="en-US">
            <a:solidFill>
              <a:srgbClr val="1F497D"/>
            </a:solidFill>
            <a:latin typeface="微软雅黑" panose="020B0503020204020204" pitchFamily="34" charset="-122"/>
            <a:ea typeface="微软雅黑" panose="020B0503020204020204" pitchFamily="34" charset="-122"/>
          </a:endParaRPr>
        </a:p>
      </dgm:t>
    </dgm:pt>
    <dgm:pt modelId="{D9601499-963F-FA45-972C-63DBD2C25E2F}" type="sibTrans" cxnId="{54CEB7E5-A5E1-F542-A9F7-4257FB51AACC}">
      <dgm:prSet/>
      <dgm:spPr/>
      <dgm:t>
        <a:bodyPr/>
        <a:lstStyle/>
        <a:p>
          <a:endParaRPr lang="zh-CN" altLang="en-US">
            <a:solidFill>
              <a:srgbClr val="1F497D"/>
            </a:solidFill>
            <a:latin typeface="微软雅黑" panose="020B0503020204020204" pitchFamily="34" charset="-122"/>
            <a:ea typeface="微软雅黑" panose="020B0503020204020204" pitchFamily="34" charset="-122"/>
          </a:endParaRPr>
        </a:p>
      </dgm:t>
    </dgm:pt>
    <dgm:pt modelId="{B586CE13-3D2F-5F4D-B466-6A4F0D1B48A2}">
      <dgm:prSet phldrT="[文本]" custT="1"/>
      <dgm:spPr/>
      <dgm:t>
        <a:bodyPr/>
        <a:lstStyle/>
        <a:p>
          <a:r>
            <a:rPr lang="zh-CN" altLang="en-US" sz="1600" dirty="0" smtClean="0">
              <a:solidFill>
                <a:srgbClr val="1F497D"/>
              </a:solidFill>
              <a:latin typeface="微软雅黑" panose="020B0503020204020204" pitchFamily="34" charset="-122"/>
              <a:ea typeface="微软雅黑" panose="020B0503020204020204" pitchFamily="34" charset="-122"/>
            </a:rPr>
            <a:t>良好的激励机制</a:t>
          </a:r>
          <a:endParaRPr lang="zh-CN" altLang="en-US" sz="1600" dirty="0">
            <a:solidFill>
              <a:srgbClr val="1F497D"/>
            </a:solidFill>
            <a:latin typeface="微软雅黑" panose="020B0503020204020204" pitchFamily="34" charset="-122"/>
            <a:ea typeface="微软雅黑" panose="020B0503020204020204" pitchFamily="34" charset="-122"/>
          </a:endParaRPr>
        </a:p>
      </dgm:t>
    </dgm:pt>
    <dgm:pt modelId="{71AB495A-281C-B845-8D76-B57F1F1D2668}" type="parTrans" cxnId="{EEBB4A0E-B94D-6D45-86D5-1DF88C8BB04F}">
      <dgm:prSet/>
      <dgm:spPr/>
      <dgm:t>
        <a:bodyPr/>
        <a:lstStyle/>
        <a:p>
          <a:endParaRPr lang="zh-CN" altLang="en-US">
            <a:solidFill>
              <a:srgbClr val="1F497D"/>
            </a:solidFill>
            <a:latin typeface="微软雅黑" panose="020B0503020204020204" pitchFamily="34" charset="-122"/>
            <a:ea typeface="微软雅黑" panose="020B0503020204020204" pitchFamily="34" charset="-122"/>
          </a:endParaRPr>
        </a:p>
      </dgm:t>
    </dgm:pt>
    <dgm:pt modelId="{08885782-0596-CB4B-B551-8859BBEEB7A7}" type="sibTrans" cxnId="{EEBB4A0E-B94D-6D45-86D5-1DF88C8BB04F}">
      <dgm:prSet/>
      <dgm:spPr/>
      <dgm:t>
        <a:bodyPr/>
        <a:lstStyle/>
        <a:p>
          <a:endParaRPr lang="zh-CN" altLang="en-US">
            <a:solidFill>
              <a:srgbClr val="1F497D"/>
            </a:solidFill>
            <a:latin typeface="微软雅黑" panose="020B0503020204020204" pitchFamily="34" charset="-122"/>
            <a:ea typeface="微软雅黑" panose="020B0503020204020204" pitchFamily="34" charset="-122"/>
          </a:endParaRPr>
        </a:p>
      </dgm:t>
    </dgm:pt>
    <dgm:pt modelId="{7B0F8BBE-7A20-1A4A-AB61-E5401FC59757}">
      <dgm:prSet phldrT="[文本]" custT="1"/>
      <dgm:spPr/>
      <dgm:t>
        <a:bodyPr/>
        <a:lstStyle/>
        <a:p>
          <a:r>
            <a:rPr lang="zh-CN" altLang="en-US" sz="1600" dirty="0" smtClean="0">
              <a:solidFill>
                <a:srgbClr val="1F497D"/>
              </a:solidFill>
              <a:latin typeface="微软雅黑" panose="020B0503020204020204" pitchFamily="34" charset="-122"/>
              <a:ea typeface="微软雅黑" panose="020B0503020204020204" pitchFamily="34" charset="-122"/>
            </a:rPr>
            <a:t>充满凝聚力的团队</a:t>
          </a:r>
          <a:endParaRPr lang="zh-CN" altLang="en-US" sz="1600" dirty="0">
            <a:solidFill>
              <a:srgbClr val="1F497D"/>
            </a:solidFill>
            <a:latin typeface="微软雅黑" panose="020B0503020204020204" pitchFamily="34" charset="-122"/>
            <a:ea typeface="微软雅黑" panose="020B0503020204020204" pitchFamily="34" charset="-122"/>
          </a:endParaRPr>
        </a:p>
      </dgm:t>
    </dgm:pt>
    <dgm:pt modelId="{9BFEC635-7827-DD40-8072-2B233C92670F}" type="parTrans" cxnId="{1E9172FE-AB78-9742-A0CE-EEE9615727F4}">
      <dgm:prSet/>
      <dgm:spPr/>
      <dgm:t>
        <a:bodyPr/>
        <a:lstStyle/>
        <a:p>
          <a:endParaRPr lang="zh-CN" altLang="en-US">
            <a:solidFill>
              <a:srgbClr val="1F497D"/>
            </a:solidFill>
            <a:latin typeface="微软雅黑" panose="020B0503020204020204" pitchFamily="34" charset="-122"/>
            <a:ea typeface="微软雅黑" panose="020B0503020204020204" pitchFamily="34" charset="-122"/>
          </a:endParaRPr>
        </a:p>
      </dgm:t>
    </dgm:pt>
    <dgm:pt modelId="{73DCFB95-336D-B543-9162-A3AF023D967E}" type="sibTrans" cxnId="{1E9172FE-AB78-9742-A0CE-EEE9615727F4}">
      <dgm:prSet/>
      <dgm:spPr/>
      <dgm:t>
        <a:bodyPr/>
        <a:lstStyle/>
        <a:p>
          <a:endParaRPr lang="zh-CN" altLang="en-US">
            <a:solidFill>
              <a:srgbClr val="1F497D"/>
            </a:solidFill>
            <a:latin typeface="微软雅黑" panose="020B0503020204020204" pitchFamily="34" charset="-122"/>
            <a:ea typeface="微软雅黑" panose="020B0503020204020204" pitchFamily="34" charset="-122"/>
          </a:endParaRPr>
        </a:p>
      </dgm:t>
    </dgm:pt>
    <dgm:pt modelId="{C964715A-1EEE-B440-BC96-615E47E983BC}" type="pres">
      <dgm:prSet presAssocID="{A848D7FC-A34D-E545-81C3-DDC120350C32}" presName="cycle" presStyleCnt="0">
        <dgm:presLayoutVars>
          <dgm:dir/>
          <dgm:resizeHandles val="exact"/>
        </dgm:presLayoutVars>
      </dgm:prSet>
      <dgm:spPr/>
      <dgm:t>
        <a:bodyPr/>
        <a:lstStyle/>
        <a:p>
          <a:endParaRPr lang="zh-CN" altLang="en-US"/>
        </a:p>
      </dgm:t>
    </dgm:pt>
    <dgm:pt modelId="{C3D432F0-8158-6249-B41D-E8262F93D58D}" type="pres">
      <dgm:prSet presAssocID="{F02E0554-1A70-004B-BF18-6B7CB070EDA5}" presName="node" presStyleLbl="node1" presStyleIdx="0" presStyleCnt="5" custScaleX="113221">
        <dgm:presLayoutVars>
          <dgm:bulletEnabled val="1"/>
        </dgm:presLayoutVars>
      </dgm:prSet>
      <dgm:spPr/>
      <dgm:t>
        <a:bodyPr/>
        <a:lstStyle/>
        <a:p>
          <a:endParaRPr lang="zh-CN" altLang="en-US"/>
        </a:p>
      </dgm:t>
    </dgm:pt>
    <dgm:pt modelId="{52B1B2C1-1FDE-6E43-81AC-4BE6DDF487E7}" type="pres">
      <dgm:prSet presAssocID="{F02E0554-1A70-004B-BF18-6B7CB070EDA5}" presName="spNode" presStyleCnt="0"/>
      <dgm:spPr/>
      <dgm:t>
        <a:bodyPr/>
        <a:lstStyle/>
        <a:p>
          <a:endParaRPr lang="zh-CN" altLang="en-US"/>
        </a:p>
      </dgm:t>
    </dgm:pt>
    <dgm:pt modelId="{593BBABF-BED0-D447-A039-38F6401CFA03}" type="pres">
      <dgm:prSet presAssocID="{8EC7F28D-73B6-DE40-833C-A5823D135CE0}" presName="sibTrans" presStyleLbl="sibTrans1D1" presStyleIdx="0" presStyleCnt="5"/>
      <dgm:spPr/>
      <dgm:t>
        <a:bodyPr/>
        <a:lstStyle/>
        <a:p>
          <a:endParaRPr lang="zh-CN" altLang="en-US"/>
        </a:p>
      </dgm:t>
    </dgm:pt>
    <dgm:pt modelId="{69995FA2-B74D-1A4F-AA4B-F9D10849B56E}" type="pres">
      <dgm:prSet presAssocID="{0733327F-DEC2-6D42-A946-268A57926FA4}" presName="node" presStyleLbl="node1" presStyleIdx="1" presStyleCnt="5">
        <dgm:presLayoutVars>
          <dgm:bulletEnabled val="1"/>
        </dgm:presLayoutVars>
      </dgm:prSet>
      <dgm:spPr/>
      <dgm:t>
        <a:bodyPr/>
        <a:lstStyle/>
        <a:p>
          <a:endParaRPr lang="zh-CN" altLang="en-US"/>
        </a:p>
      </dgm:t>
    </dgm:pt>
    <dgm:pt modelId="{C2F545C7-A26D-5449-AB58-AED5A63BAEFB}" type="pres">
      <dgm:prSet presAssocID="{0733327F-DEC2-6D42-A946-268A57926FA4}" presName="spNode" presStyleCnt="0"/>
      <dgm:spPr/>
      <dgm:t>
        <a:bodyPr/>
        <a:lstStyle/>
        <a:p>
          <a:endParaRPr lang="zh-CN" altLang="en-US"/>
        </a:p>
      </dgm:t>
    </dgm:pt>
    <dgm:pt modelId="{75E850AE-349D-7D4B-9827-5AD1DA440572}" type="pres">
      <dgm:prSet presAssocID="{D84D673D-706B-1649-950D-88CE09D1A656}" presName="sibTrans" presStyleLbl="sibTrans1D1" presStyleIdx="1" presStyleCnt="5"/>
      <dgm:spPr/>
      <dgm:t>
        <a:bodyPr/>
        <a:lstStyle/>
        <a:p>
          <a:endParaRPr lang="zh-CN" altLang="en-US"/>
        </a:p>
      </dgm:t>
    </dgm:pt>
    <dgm:pt modelId="{7EED47F5-3A8D-724A-860C-4CA1CC876C3A}" type="pres">
      <dgm:prSet presAssocID="{B864B132-C55C-1F49-A1DA-66C470006538}" presName="node" presStyleLbl="node1" presStyleIdx="2" presStyleCnt="5" custScaleX="121054" custRadScaleRad="105447" custRadScaleInc="-40539">
        <dgm:presLayoutVars>
          <dgm:bulletEnabled val="1"/>
        </dgm:presLayoutVars>
      </dgm:prSet>
      <dgm:spPr/>
      <dgm:t>
        <a:bodyPr/>
        <a:lstStyle/>
        <a:p>
          <a:endParaRPr lang="zh-CN" altLang="en-US"/>
        </a:p>
      </dgm:t>
    </dgm:pt>
    <dgm:pt modelId="{F46BAA73-F4C0-5E46-8826-BDA68493C72C}" type="pres">
      <dgm:prSet presAssocID="{B864B132-C55C-1F49-A1DA-66C470006538}" presName="spNode" presStyleCnt="0"/>
      <dgm:spPr/>
      <dgm:t>
        <a:bodyPr/>
        <a:lstStyle/>
        <a:p>
          <a:endParaRPr lang="zh-CN" altLang="en-US"/>
        </a:p>
      </dgm:t>
    </dgm:pt>
    <dgm:pt modelId="{9C5583CB-E1E8-EA41-A977-0057809F2377}" type="pres">
      <dgm:prSet presAssocID="{D9601499-963F-FA45-972C-63DBD2C25E2F}" presName="sibTrans" presStyleLbl="sibTrans1D1" presStyleIdx="2" presStyleCnt="5"/>
      <dgm:spPr/>
      <dgm:t>
        <a:bodyPr/>
        <a:lstStyle/>
        <a:p>
          <a:endParaRPr lang="zh-CN" altLang="en-US"/>
        </a:p>
      </dgm:t>
    </dgm:pt>
    <dgm:pt modelId="{BFACB899-F6D2-EB4B-906D-87EB85E4C72D}" type="pres">
      <dgm:prSet presAssocID="{B586CE13-3D2F-5F4D-B466-6A4F0D1B48A2}" presName="node" presStyleLbl="node1" presStyleIdx="3" presStyleCnt="5" custScaleX="111636" custRadScaleRad="103972" custRadScaleInc="37214">
        <dgm:presLayoutVars>
          <dgm:bulletEnabled val="1"/>
        </dgm:presLayoutVars>
      </dgm:prSet>
      <dgm:spPr/>
      <dgm:t>
        <a:bodyPr/>
        <a:lstStyle/>
        <a:p>
          <a:endParaRPr lang="zh-CN" altLang="en-US"/>
        </a:p>
      </dgm:t>
    </dgm:pt>
    <dgm:pt modelId="{25765D92-D8D3-4244-8685-EB794995861B}" type="pres">
      <dgm:prSet presAssocID="{B586CE13-3D2F-5F4D-B466-6A4F0D1B48A2}" presName="spNode" presStyleCnt="0"/>
      <dgm:spPr/>
      <dgm:t>
        <a:bodyPr/>
        <a:lstStyle/>
        <a:p>
          <a:endParaRPr lang="zh-CN" altLang="en-US"/>
        </a:p>
      </dgm:t>
    </dgm:pt>
    <dgm:pt modelId="{1EF8255E-4A33-CB4C-A252-470EFF7E471D}" type="pres">
      <dgm:prSet presAssocID="{08885782-0596-CB4B-B551-8859BBEEB7A7}" presName="sibTrans" presStyleLbl="sibTrans1D1" presStyleIdx="3" presStyleCnt="5"/>
      <dgm:spPr/>
      <dgm:t>
        <a:bodyPr/>
        <a:lstStyle/>
        <a:p>
          <a:endParaRPr lang="zh-CN" altLang="en-US"/>
        </a:p>
      </dgm:t>
    </dgm:pt>
    <dgm:pt modelId="{4F40BAC7-E6A2-D54B-BBB0-517385C72AB8}" type="pres">
      <dgm:prSet presAssocID="{7B0F8BBE-7A20-1A4A-AB61-E5401FC59757}" presName="node" presStyleLbl="node1" presStyleIdx="4" presStyleCnt="5">
        <dgm:presLayoutVars>
          <dgm:bulletEnabled val="1"/>
        </dgm:presLayoutVars>
      </dgm:prSet>
      <dgm:spPr/>
      <dgm:t>
        <a:bodyPr/>
        <a:lstStyle/>
        <a:p>
          <a:endParaRPr lang="zh-CN" altLang="en-US"/>
        </a:p>
      </dgm:t>
    </dgm:pt>
    <dgm:pt modelId="{F5E5F5D2-0D47-7945-A3DF-612397DC5D46}" type="pres">
      <dgm:prSet presAssocID="{7B0F8BBE-7A20-1A4A-AB61-E5401FC59757}" presName="spNode" presStyleCnt="0"/>
      <dgm:spPr/>
      <dgm:t>
        <a:bodyPr/>
        <a:lstStyle/>
        <a:p>
          <a:endParaRPr lang="zh-CN" altLang="en-US"/>
        </a:p>
      </dgm:t>
    </dgm:pt>
    <dgm:pt modelId="{F06476B2-6E09-9846-814C-FC08851B1FB1}" type="pres">
      <dgm:prSet presAssocID="{73DCFB95-336D-B543-9162-A3AF023D967E}" presName="sibTrans" presStyleLbl="sibTrans1D1" presStyleIdx="4" presStyleCnt="5"/>
      <dgm:spPr/>
      <dgm:t>
        <a:bodyPr/>
        <a:lstStyle/>
        <a:p>
          <a:endParaRPr lang="zh-CN" altLang="en-US"/>
        </a:p>
      </dgm:t>
    </dgm:pt>
  </dgm:ptLst>
  <dgm:cxnLst>
    <dgm:cxn modelId="{EEBB4A0E-B94D-6D45-86D5-1DF88C8BB04F}" srcId="{A848D7FC-A34D-E545-81C3-DDC120350C32}" destId="{B586CE13-3D2F-5F4D-B466-6A4F0D1B48A2}" srcOrd="3" destOrd="0" parTransId="{71AB495A-281C-B845-8D76-B57F1F1D2668}" sibTransId="{08885782-0596-CB4B-B551-8859BBEEB7A7}"/>
    <dgm:cxn modelId="{326B9F22-BE0D-4146-879D-1A23CC6F0B42}" type="presOf" srcId="{0733327F-DEC2-6D42-A946-268A57926FA4}" destId="{69995FA2-B74D-1A4F-AA4B-F9D10849B56E}" srcOrd="0" destOrd="0" presId="urn:microsoft.com/office/officeart/2005/8/layout/cycle6"/>
    <dgm:cxn modelId="{658EF85E-EE33-4D24-B7E0-0D15AE6EF7C8}" type="presOf" srcId="{A848D7FC-A34D-E545-81C3-DDC120350C32}" destId="{C964715A-1EEE-B440-BC96-615E47E983BC}" srcOrd="0" destOrd="0" presId="urn:microsoft.com/office/officeart/2005/8/layout/cycle6"/>
    <dgm:cxn modelId="{7F449D9E-2EC2-4593-B1F1-1513E71B42D3}" type="presOf" srcId="{D84D673D-706B-1649-950D-88CE09D1A656}" destId="{75E850AE-349D-7D4B-9827-5AD1DA440572}" srcOrd="0" destOrd="0" presId="urn:microsoft.com/office/officeart/2005/8/layout/cycle6"/>
    <dgm:cxn modelId="{C9C312BD-2AD0-684C-9C71-8B9C8C7CB04D}" srcId="{A848D7FC-A34D-E545-81C3-DDC120350C32}" destId="{F02E0554-1A70-004B-BF18-6B7CB070EDA5}" srcOrd="0" destOrd="0" parTransId="{893E2EF8-C8C7-F84B-ACB9-63184AE60C04}" sibTransId="{8EC7F28D-73B6-DE40-833C-A5823D135CE0}"/>
    <dgm:cxn modelId="{86AA0FB1-836A-4279-9AEA-4A2FD22F1A85}" type="presOf" srcId="{73DCFB95-336D-B543-9162-A3AF023D967E}" destId="{F06476B2-6E09-9846-814C-FC08851B1FB1}" srcOrd="0" destOrd="0" presId="urn:microsoft.com/office/officeart/2005/8/layout/cycle6"/>
    <dgm:cxn modelId="{54CEB7E5-A5E1-F542-A9F7-4257FB51AACC}" srcId="{A848D7FC-A34D-E545-81C3-DDC120350C32}" destId="{B864B132-C55C-1F49-A1DA-66C470006538}" srcOrd="2" destOrd="0" parTransId="{D5D04C25-0F92-5A4C-96FA-DEADB70B91C1}" sibTransId="{D9601499-963F-FA45-972C-63DBD2C25E2F}"/>
    <dgm:cxn modelId="{CBBE6E46-8FBB-4C49-8984-73ABA79735A7}" type="presOf" srcId="{B864B132-C55C-1F49-A1DA-66C470006538}" destId="{7EED47F5-3A8D-724A-860C-4CA1CC876C3A}" srcOrd="0" destOrd="0" presId="urn:microsoft.com/office/officeart/2005/8/layout/cycle6"/>
    <dgm:cxn modelId="{1E9172FE-AB78-9742-A0CE-EEE9615727F4}" srcId="{A848D7FC-A34D-E545-81C3-DDC120350C32}" destId="{7B0F8BBE-7A20-1A4A-AB61-E5401FC59757}" srcOrd="4" destOrd="0" parTransId="{9BFEC635-7827-DD40-8072-2B233C92670F}" sibTransId="{73DCFB95-336D-B543-9162-A3AF023D967E}"/>
    <dgm:cxn modelId="{AA516FD0-17A5-45E5-BDC4-34A0CF2A09B1}" type="presOf" srcId="{08885782-0596-CB4B-B551-8859BBEEB7A7}" destId="{1EF8255E-4A33-CB4C-A252-470EFF7E471D}" srcOrd="0" destOrd="0" presId="urn:microsoft.com/office/officeart/2005/8/layout/cycle6"/>
    <dgm:cxn modelId="{19B7FA7D-9978-4EA8-B8F5-877A401D12D7}" type="presOf" srcId="{7B0F8BBE-7A20-1A4A-AB61-E5401FC59757}" destId="{4F40BAC7-E6A2-D54B-BBB0-517385C72AB8}" srcOrd="0" destOrd="0" presId="urn:microsoft.com/office/officeart/2005/8/layout/cycle6"/>
    <dgm:cxn modelId="{FAD3D616-2DFE-40CC-9ADA-B779745E1565}" type="presOf" srcId="{8EC7F28D-73B6-DE40-833C-A5823D135CE0}" destId="{593BBABF-BED0-D447-A039-38F6401CFA03}" srcOrd="0" destOrd="0" presId="urn:microsoft.com/office/officeart/2005/8/layout/cycle6"/>
    <dgm:cxn modelId="{95D20F19-C1B4-465E-B3D5-5B1A0BC99A0C}" type="presOf" srcId="{F02E0554-1A70-004B-BF18-6B7CB070EDA5}" destId="{C3D432F0-8158-6249-B41D-E8262F93D58D}" srcOrd="0" destOrd="0" presId="urn:microsoft.com/office/officeart/2005/8/layout/cycle6"/>
    <dgm:cxn modelId="{61F3132F-9905-4F6B-B229-9EE52AF2CDFA}" type="presOf" srcId="{B586CE13-3D2F-5F4D-B466-6A4F0D1B48A2}" destId="{BFACB899-F6D2-EB4B-906D-87EB85E4C72D}" srcOrd="0" destOrd="0" presId="urn:microsoft.com/office/officeart/2005/8/layout/cycle6"/>
    <dgm:cxn modelId="{B044BD83-55C8-4EC3-80EA-E3993C1A2946}" type="presOf" srcId="{D9601499-963F-FA45-972C-63DBD2C25E2F}" destId="{9C5583CB-E1E8-EA41-A977-0057809F2377}" srcOrd="0" destOrd="0" presId="urn:microsoft.com/office/officeart/2005/8/layout/cycle6"/>
    <dgm:cxn modelId="{2D9C87AC-88EF-DB4B-9B34-871281FA3C58}" srcId="{A848D7FC-A34D-E545-81C3-DDC120350C32}" destId="{0733327F-DEC2-6D42-A946-268A57926FA4}" srcOrd="1" destOrd="0" parTransId="{4A71DF53-EB96-3B4B-A2B3-E82B41D58185}" sibTransId="{D84D673D-706B-1649-950D-88CE09D1A656}"/>
    <dgm:cxn modelId="{D28CE6C1-D6CF-48D3-93B0-EDAA0F9C0EFF}" type="presParOf" srcId="{C964715A-1EEE-B440-BC96-615E47E983BC}" destId="{C3D432F0-8158-6249-B41D-E8262F93D58D}" srcOrd="0" destOrd="0" presId="urn:microsoft.com/office/officeart/2005/8/layout/cycle6"/>
    <dgm:cxn modelId="{7E76228F-C0D6-4A15-8A24-AA41F8E8793E}" type="presParOf" srcId="{C964715A-1EEE-B440-BC96-615E47E983BC}" destId="{52B1B2C1-1FDE-6E43-81AC-4BE6DDF487E7}" srcOrd="1" destOrd="0" presId="urn:microsoft.com/office/officeart/2005/8/layout/cycle6"/>
    <dgm:cxn modelId="{EE830F47-9216-4E9D-8A36-A9EE8AE00D2C}" type="presParOf" srcId="{C964715A-1EEE-B440-BC96-615E47E983BC}" destId="{593BBABF-BED0-D447-A039-38F6401CFA03}" srcOrd="2" destOrd="0" presId="urn:microsoft.com/office/officeart/2005/8/layout/cycle6"/>
    <dgm:cxn modelId="{D92A7327-1E90-4C6F-9F38-26FF08E9DE5D}" type="presParOf" srcId="{C964715A-1EEE-B440-BC96-615E47E983BC}" destId="{69995FA2-B74D-1A4F-AA4B-F9D10849B56E}" srcOrd="3" destOrd="0" presId="urn:microsoft.com/office/officeart/2005/8/layout/cycle6"/>
    <dgm:cxn modelId="{82EE8ABE-6DC4-4586-A976-D40819C2A5C8}" type="presParOf" srcId="{C964715A-1EEE-B440-BC96-615E47E983BC}" destId="{C2F545C7-A26D-5449-AB58-AED5A63BAEFB}" srcOrd="4" destOrd="0" presId="urn:microsoft.com/office/officeart/2005/8/layout/cycle6"/>
    <dgm:cxn modelId="{B3E89E0A-0924-4E01-81E5-C5106BB768D4}" type="presParOf" srcId="{C964715A-1EEE-B440-BC96-615E47E983BC}" destId="{75E850AE-349D-7D4B-9827-5AD1DA440572}" srcOrd="5" destOrd="0" presId="urn:microsoft.com/office/officeart/2005/8/layout/cycle6"/>
    <dgm:cxn modelId="{2BABC1E3-7156-4BD7-BBC9-5721DB986633}" type="presParOf" srcId="{C964715A-1EEE-B440-BC96-615E47E983BC}" destId="{7EED47F5-3A8D-724A-860C-4CA1CC876C3A}" srcOrd="6" destOrd="0" presId="urn:microsoft.com/office/officeart/2005/8/layout/cycle6"/>
    <dgm:cxn modelId="{2358E0B6-DE9C-49C7-8ECD-35BC648C780B}" type="presParOf" srcId="{C964715A-1EEE-B440-BC96-615E47E983BC}" destId="{F46BAA73-F4C0-5E46-8826-BDA68493C72C}" srcOrd="7" destOrd="0" presId="urn:microsoft.com/office/officeart/2005/8/layout/cycle6"/>
    <dgm:cxn modelId="{7B7997DF-D040-4750-9216-0A3F8A622E52}" type="presParOf" srcId="{C964715A-1EEE-B440-BC96-615E47E983BC}" destId="{9C5583CB-E1E8-EA41-A977-0057809F2377}" srcOrd="8" destOrd="0" presId="urn:microsoft.com/office/officeart/2005/8/layout/cycle6"/>
    <dgm:cxn modelId="{77D5A8DE-4760-4DD0-88D0-6B22E9FBD4CC}" type="presParOf" srcId="{C964715A-1EEE-B440-BC96-615E47E983BC}" destId="{BFACB899-F6D2-EB4B-906D-87EB85E4C72D}" srcOrd="9" destOrd="0" presId="urn:microsoft.com/office/officeart/2005/8/layout/cycle6"/>
    <dgm:cxn modelId="{76F026BF-8363-42D5-B0B9-53A41B9BC227}" type="presParOf" srcId="{C964715A-1EEE-B440-BC96-615E47E983BC}" destId="{25765D92-D8D3-4244-8685-EB794995861B}" srcOrd="10" destOrd="0" presId="urn:microsoft.com/office/officeart/2005/8/layout/cycle6"/>
    <dgm:cxn modelId="{AA6D5DCA-C4AF-447A-95B8-314594F25FF2}" type="presParOf" srcId="{C964715A-1EEE-B440-BC96-615E47E983BC}" destId="{1EF8255E-4A33-CB4C-A252-470EFF7E471D}" srcOrd="11" destOrd="0" presId="urn:microsoft.com/office/officeart/2005/8/layout/cycle6"/>
    <dgm:cxn modelId="{538C7BBD-722C-46CC-B499-92CE868FEA5D}" type="presParOf" srcId="{C964715A-1EEE-B440-BC96-615E47E983BC}" destId="{4F40BAC7-E6A2-D54B-BBB0-517385C72AB8}" srcOrd="12" destOrd="0" presId="urn:microsoft.com/office/officeart/2005/8/layout/cycle6"/>
    <dgm:cxn modelId="{FC1A3DB7-3878-4886-8A5D-DD7EC68A4663}" type="presParOf" srcId="{C964715A-1EEE-B440-BC96-615E47E983BC}" destId="{F5E5F5D2-0D47-7945-A3DF-612397DC5D46}" srcOrd="13" destOrd="0" presId="urn:microsoft.com/office/officeart/2005/8/layout/cycle6"/>
    <dgm:cxn modelId="{067CFDA4-85D8-4E36-95FC-4E9DA447530A}" type="presParOf" srcId="{C964715A-1EEE-B440-BC96-615E47E983BC}" destId="{F06476B2-6E09-9846-814C-FC08851B1F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78D61F6-AE73-4372-88D6-DBC989F0DA6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1730EB01-E14B-4138-BE93-3BF6059B65E2}">
      <dgm:prSet phldrT="[文本]"/>
      <dgm:spPr/>
      <dgm:t>
        <a:bodyPr/>
        <a:lstStyle/>
        <a:p>
          <a:r>
            <a:rPr lang="zh-CN" altLang="en-US" dirty="0" smtClean="0"/>
            <a:t>生产和运维管理</a:t>
          </a:r>
          <a:endParaRPr lang="zh-CN" altLang="en-US" dirty="0"/>
        </a:p>
      </dgm:t>
    </dgm:pt>
    <dgm:pt modelId="{E6BFA222-648A-491F-851D-EB03925DDA5C}" type="parTrans" cxnId="{6E93B260-F651-455F-AD8C-68ABF44F0186}">
      <dgm:prSet/>
      <dgm:spPr/>
      <dgm:t>
        <a:bodyPr/>
        <a:lstStyle/>
        <a:p>
          <a:endParaRPr lang="zh-CN" altLang="en-US"/>
        </a:p>
      </dgm:t>
    </dgm:pt>
    <dgm:pt modelId="{68BEDEF5-5F53-47B6-AA7B-2C82444DF8A2}" type="sibTrans" cxnId="{6E93B260-F651-455F-AD8C-68ABF44F0186}">
      <dgm:prSet/>
      <dgm:spPr/>
      <dgm:t>
        <a:bodyPr/>
        <a:lstStyle/>
        <a:p>
          <a:endParaRPr lang="zh-CN" altLang="en-US"/>
        </a:p>
      </dgm:t>
    </dgm:pt>
    <dgm:pt modelId="{6B231385-1693-4F4E-A30B-85D2F23A3B6A}">
      <dgm:prSet phldrT="[文本]"/>
      <dgm:spPr/>
      <dgm:t>
        <a:bodyPr/>
        <a:lstStyle/>
        <a:p>
          <a:r>
            <a:rPr lang="zh-CN" altLang="en-US" dirty="0" smtClean="0"/>
            <a:t>人员管理</a:t>
          </a:r>
          <a:endParaRPr lang="zh-CN" altLang="en-US" dirty="0"/>
        </a:p>
      </dgm:t>
    </dgm:pt>
    <dgm:pt modelId="{B17DE557-F4A0-4704-A161-0AAE66853D99}" type="parTrans" cxnId="{16C2C4D4-9ACA-49E4-A94F-43B2852B166F}">
      <dgm:prSet/>
      <dgm:spPr/>
      <dgm:t>
        <a:bodyPr/>
        <a:lstStyle/>
        <a:p>
          <a:endParaRPr lang="zh-CN" altLang="en-US"/>
        </a:p>
      </dgm:t>
    </dgm:pt>
    <dgm:pt modelId="{16D2DC05-2B36-42DE-9BC8-C76E24AD60E0}" type="sibTrans" cxnId="{16C2C4D4-9ACA-49E4-A94F-43B2852B166F}">
      <dgm:prSet/>
      <dgm:spPr/>
      <dgm:t>
        <a:bodyPr/>
        <a:lstStyle/>
        <a:p>
          <a:endParaRPr lang="zh-CN" altLang="en-US"/>
        </a:p>
      </dgm:t>
    </dgm:pt>
    <dgm:pt modelId="{6E28160E-1F24-494B-B886-C0B7C194DA07}">
      <dgm:prSet phldrT="[文本]"/>
      <dgm:spPr/>
      <dgm:t>
        <a:bodyPr/>
        <a:lstStyle/>
        <a:p>
          <a:r>
            <a:rPr lang="zh-CN" altLang="en-US" dirty="0" smtClean="0"/>
            <a:t>资产管理</a:t>
          </a:r>
          <a:endParaRPr lang="zh-CN" altLang="en-US" dirty="0"/>
        </a:p>
      </dgm:t>
    </dgm:pt>
    <dgm:pt modelId="{94840E4B-CA5A-456E-9DAD-2EE76239A095}" type="parTrans" cxnId="{CB5F775D-FA98-46B5-936F-C2759906E8AC}">
      <dgm:prSet/>
      <dgm:spPr/>
      <dgm:t>
        <a:bodyPr/>
        <a:lstStyle/>
        <a:p>
          <a:endParaRPr lang="zh-CN" altLang="en-US"/>
        </a:p>
      </dgm:t>
    </dgm:pt>
    <dgm:pt modelId="{212AE2A9-EDF0-4A15-870E-03AC797CE321}" type="sibTrans" cxnId="{CB5F775D-FA98-46B5-936F-C2759906E8AC}">
      <dgm:prSet/>
      <dgm:spPr/>
      <dgm:t>
        <a:bodyPr/>
        <a:lstStyle/>
        <a:p>
          <a:endParaRPr lang="zh-CN" altLang="en-US"/>
        </a:p>
      </dgm:t>
    </dgm:pt>
    <dgm:pt modelId="{F1527CC1-FCB3-49F7-B96F-7B38FAC38C42}">
      <dgm:prSet phldrT="[文本]"/>
      <dgm:spPr/>
      <dgm:t>
        <a:bodyPr/>
        <a:lstStyle/>
        <a:p>
          <a:r>
            <a:rPr lang="zh-CN" altLang="en-US" dirty="0" smtClean="0"/>
            <a:t>数据管理</a:t>
          </a:r>
          <a:endParaRPr lang="zh-CN" altLang="en-US" dirty="0"/>
        </a:p>
      </dgm:t>
    </dgm:pt>
    <dgm:pt modelId="{4D7A3B6D-4149-44D0-A4C6-F3401E377353}" type="parTrans" cxnId="{64F897B5-A37F-463E-9E1A-55B37D122E9B}">
      <dgm:prSet/>
      <dgm:spPr/>
      <dgm:t>
        <a:bodyPr/>
        <a:lstStyle/>
        <a:p>
          <a:endParaRPr lang="zh-CN" altLang="en-US"/>
        </a:p>
      </dgm:t>
    </dgm:pt>
    <dgm:pt modelId="{8A3064BE-707D-434C-AF86-4D6F06AE253B}" type="sibTrans" cxnId="{64F897B5-A37F-463E-9E1A-55B37D122E9B}">
      <dgm:prSet/>
      <dgm:spPr/>
      <dgm:t>
        <a:bodyPr/>
        <a:lstStyle/>
        <a:p>
          <a:endParaRPr lang="zh-CN" altLang="en-US"/>
        </a:p>
      </dgm:t>
    </dgm:pt>
    <dgm:pt modelId="{6399A674-741B-43C7-BC85-350A75B96BDB}" type="pres">
      <dgm:prSet presAssocID="{578D61F6-AE73-4372-88D6-DBC989F0DA64}" presName="Name0" presStyleCnt="0">
        <dgm:presLayoutVars>
          <dgm:chMax val="7"/>
          <dgm:chPref val="7"/>
          <dgm:dir/>
        </dgm:presLayoutVars>
      </dgm:prSet>
      <dgm:spPr/>
      <dgm:t>
        <a:bodyPr/>
        <a:lstStyle/>
        <a:p>
          <a:endParaRPr lang="zh-HK" altLang="en-US"/>
        </a:p>
      </dgm:t>
    </dgm:pt>
    <dgm:pt modelId="{21623D72-AAC8-475F-9BFA-403A990753AB}" type="pres">
      <dgm:prSet presAssocID="{578D61F6-AE73-4372-88D6-DBC989F0DA64}" presName="Name1" presStyleCnt="0"/>
      <dgm:spPr/>
    </dgm:pt>
    <dgm:pt modelId="{B5786F5D-B9D6-4756-93E7-3DF4CE27BC79}" type="pres">
      <dgm:prSet presAssocID="{578D61F6-AE73-4372-88D6-DBC989F0DA64}" presName="cycle" presStyleCnt="0"/>
      <dgm:spPr/>
    </dgm:pt>
    <dgm:pt modelId="{71272324-80EC-4ADC-9F75-2772D5E9BC12}" type="pres">
      <dgm:prSet presAssocID="{578D61F6-AE73-4372-88D6-DBC989F0DA64}" presName="srcNode" presStyleLbl="node1" presStyleIdx="0" presStyleCnt="4"/>
      <dgm:spPr/>
    </dgm:pt>
    <dgm:pt modelId="{C2649C47-F965-4E7C-A0A4-FBC726903E4B}" type="pres">
      <dgm:prSet presAssocID="{578D61F6-AE73-4372-88D6-DBC989F0DA64}" presName="conn" presStyleLbl="parChTrans1D2" presStyleIdx="0" presStyleCnt="1"/>
      <dgm:spPr/>
      <dgm:t>
        <a:bodyPr/>
        <a:lstStyle/>
        <a:p>
          <a:endParaRPr lang="zh-HK" altLang="en-US"/>
        </a:p>
      </dgm:t>
    </dgm:pt>
    <dgm:pt modelId="{08E9B788-C439-4688-BD04-A5A49F39B59A}" type="pres">
      <dgm:prSet presAssocID="{578D61F6-AE73-4372-88D6-DBC989F0DA64}" presName="extraNode" presStyleLbl="node1" presStyleIdx="0" presStyleCnt="4"/>
      <dgm:spPr/>
    </dgm:pt>
    <dgm:pt modelId="{2128F2F2-101C-4DF1-AC6A-3926B24A9DFD}" type="pres">
      <dgm:prSet presAssocID="{578D61F6-AE73-4372-88D6-DBC989F0DA64}" presName="dstNode" presStyleLbl="node1" presStyleIdx="0" presStyleCnt="4"/>
      <dgm:spPr/>
    </dgm:pt>
    <dgm:pt modelId="{453656AB-BDFF-44B5-A80F-456929324FA8}" type="pres">
      <dgm:prSet presAssocID="{1730EB01-E14B-4138-BE93-3BF6059B65E2}" presName="text_1" presStyleLbl="node1" presStyleIdx="0" presStyleCnt="4">
        <dgm:presLayoutVars>
          <dgm:bulletEnabled val="1"/>
        </dgm:presLayoutVars>
      </dgm:prSet>
      <dgm:spPr/>
      <dgm:t>
        <a:bodyPr/>
        <a:lstStyle/>
        <a:p>
          <a:endParaRPr lang="zh-HK" altLang="en-US"/>
        </a:p>
      </dgm:t>
    </dgm:pt>
    <dgm:pt modelId="{BA740889-D804-4E23-9036-01E2E900D32A}" type="pres">
      <dgm:prSet presAssocID="{1730EB01-E14B-4138-BE93-3BF6059B65E2}" presName="accent_1" presStyleCnt="0"/>
      <dgm:spPr/>
    </dgm:pt>
    <dgm:pt modelId="{606E5F33-0020-4D1E-9132-D2E26C9A5C82}" type="pres">
      <dgm:prSet presAssocID="{1730EB01-E14B-4138-BE93-3BF6059B65E2}" presName="accentRepeatNode" presStyleLbl="solidFgAcc1" presStyleIdx="0" presStyleCnt="4"/>
      <dgm:spPr/>
    </dgm:pt>
    <dgm:pt modelId="{111E852E-232C-46DC-AE96-A24496769BA7}" type="pres">
      <dgm:prSet presAssocID="{6B231385-1693-4F4E-A30B-85D2F23A3B6A}" presName="text_2" presStyleLbl="node1" presStyleIdx="1" presStyleCnt="4" custLinFactNeighborX="-1016">
        <dgm:presLayoutVars>
          <dgm:bulletEnabled val="1"/>
        </dgm:presLayoutVars>
      </dgm:prSet>
      <dgm:spPr/>
      <dgm:t>
        <a:bodyPr/>
        <a:lstStyle/>
        <a:p>
          <a:endParaRPr lang="zh-HK" altLang="en-US"/>
        </a:p>
      </dgm:t>
    </dgm:pt>
    <dgm:pt modelId="{7721E722-2671-4501-8EE8-03260817FC71}" type="pres">
      <dgm:prSet presAssocID="{6B231385-1693-4F4E-A30B-85D2F23A3B6A}" presName="accent_2" presStyleCnt="0"/>
      <dgm:spPr/>
    </dgm:pt>
    <dgm:pt modelId="{A9BAD5E3-55CB-4831-9709-63F73CF6937A}" type="pres">
      <dgm:prSet presAssocID="{6B231385-1693-4F4E-A30B-85D2F23A3B6A}" presName="accentRepeatNode" presStyleLbl="solidFgAcc1" presStyleIdx="1" presStyleCnt="4"/>
      <dgm:spPr/>
    </dgm:pt>
    <dgm:pt modelId="{117E0D68-D5DE-4486-9FDB-31C87132F2F2}" type="pres">
      <dgm:prSet presAssocID="{6E28160E-1F24-494B-B886-C0B7C194DA07}" presName="text_3" presStyleLbl="node1" presStyleIdx="2" presStyleCnt="4">
        <dgm:presLayoutVars>
          <dgm:bulletEnabled val="1"/>
        </dgm:presLayoutVars>
      </dgm:prSet>
      <dgm:spPr/>
      <dgm:t>
        <a:bodyPr/>
        <a:lstStyle/>
        <a:p>
          <a:endParaRPr lang="zh-HK" altLang="en-US"/>
        </a:p>
      </dgm:t>
    </dgm:pt>
    <dgm:pt modelId="{C4E80129-FBD2-40C7-8494-169BA3DAA413}" type="pres">
      <dgm:prSet presAssocID="{6E28160E-1F24-494B-B886-C0B7C194DA07}" presName="accent_3" presStyleCnt="0"/>
      <dgm:spPr/>
    </dgm:pt>
    <dgm:pt modelId="{C7026211-4B5F-439C-A2EA-C3BAB430FD25}" type="pres">
      <dgm:prSet presAssocID="{6E28160E-1F24-494B-B886-C0B7C194DA07}" presName="accentRepeatNode" presStyleLbl="solidFgAcc1" presStyleIdx="2" presStyleCnt="4"/>
      <dgm:spPr/>
    </dgm:pt>
    <dgm:pt modelId="{D23B0C0A-D9E8-4270-A4F3-4E8B695B293B}" type="pres">
      <dgm:prSet presAssocID="{F1527CC1-FCB3-49F7-B96F-7B38FAC38C42}" presName="text_4" presStyleLbl="node1" presStyleIdx="3" presStyleCnt="4">
        <dgm:presLayoutVars>
          <dgm:bulletEnabled val="1"/>
        </dgm:presLayoutVars>
      </dgm:prSet>
      <dgm:spPr/>
      <dgm:t>
        <a:bodyPr/>
        <a:lstStyle/>
        <a:p>
          <a:endParaRPr lang="zh-HK" altLang="en-US"/>
        </a:p>
      </dgm:t>
    </dgm:pt>
    <dgm:pt modelId="{FE77DE3B-6EED-40E2-9861-BD7F19508B9F}" type="pres">
      <dgm:prSet presAssocID="{F1527CC1-FCB3-49F7-B96F-7B38FAC38C42}" presName="accent_4" presStyleCnt="0"/>
      <dgm:spPr/>
    </dgm:pt>
    <dgm:pt modelId="{75E8E355-3D12-4E49-893A-3ED8923B0955}" type="pres">
      <dgm:prSet presAssocID="{F1527CC1-FCB3-49F7-B96F-7B38FAC38C42}" presName="accentRepeatNode" presStyleLbl="solidFgAcc1" presStyleIdx="3" presStyleCnt="4"/>
      <dgm:spPr/>
    </dgm:pt>
  </dgm:ptLst>
  <dgm:cxnLst>
    <dgm:cxn modelId="{0F7DEC1C-F5FF-4A15-8E28-9D2B4D245463}" type="presOf" srcId="{68BEDEF5-5F53-47B6-AA7B-2C82444DF8A2}" destId="{C2649C47-F965-4E7C-A0A4-FBC726903E4B}" srcOrd="0" destOrd="0" presId="urn:microsoft.com/office/officeart/2008/layout/VerticalCurvedList"/>
    <dgm:cxn modelId="{6E93B260-F651-455F-AD8C-68ABF44F0186}" srcId="{578D61F6-AE73-4372-88D6-DBC989F0DA64}" destId="{1730EB01-E14B-4138-BE93-3BF6059B65E2}" srcOrd="0" destOrd="0" parTransId="{E6BFA222-648A-491F-851D-EB03925DDA5C}" sibTransId="{68BEDEF5-5F53-47B6-AA7B-2C82444DF8A2}"/>
    <dgm:cxn modelId="{64F897B5-A37F-463E-9E1A-55B37D122E9B}" srcId="{578D61F6-AE73-4372-88D6-DBC989F0DA64}" destId="{F1527CC1-FCB3-49F7-B96F-7B38FAC38C42}" srcOrd="3" destOrd="0" parTransId="{4D7A3B6D-4149-44D0-A4C6-F3401E377353}" sibTransId="{8A3064BE-707D-434C-AF86-4D6F06AE253B}"/>
    <dgm:cxn modelId="{CB5F775D-FA98-46B5-936F-C2759906E8AC}" srcId="{578D61F6-AE73-4372-88D6-DBC989F0DA64}" destId="{6E28160E-1F24-494B-B886-C0B7C194DA07}" srcOrd="2" destOrd="0" parTransId="{94840E4B-CA5A-456E-9DAD-2EE76239A095}" sibTransId="{212AE2A9-EDF0-4A15-870E-03AC797CE321}"/>
    <dgm:cxn modelId="{16C2C4D4-9ACA-49E4-A94F-43B2852B166F}" srcId="{578D61F6-AE73-4372-88D6-DBC989F0DA64}" destId="{6B231385-1693-4F4E-A30B-85D2F23A3B6A}" srcOrd="1" destOrd="0" parTransId="{B17DE557-F4A0-4704-A161-0AAE66853D99}" sibTransId="{16D2DC05-2B36-42DE-9BC8-C76E24AD60E0}"/>
    <dgm:cxn modelId="{A3AB0A01-770C-4A65-BC55-7CFEC6863E73}" type="presOf" srcId="{F1527CC1-FCB3-49F7-B96F-7B38FAC38C42}" destId="{D23B0C0A-D9E8-4270-A4F3-4E8B695B293B}" srcOrd="0" destOrd="0" presId="urn:microsoft.com/office/officeart/2008/layout/VerticalCurvedList"/>
    <dgm:cxn modelId="{59CFD0A1-A16F-4C40-8784-60D638B0D545}" type="presOf" srcId="{1730EB01-E14B-4138-BE93-3BF6059B65E2}" destId="{453656AB-BDFF-44B5-A80F-456929324FA8}" srcOrd="0" destOrd="0" presId="urn:microsoft.com/office/officeart/2008/layout/VerticalCurvedList"/>
    <dgm:cxn modelId="{06CF1737-226A-4454-B4E1-8008C31E80F1}" type="presOf" srcId="{6B231385-1693-4F4E-A30B-85D2F23A3B6A}" destId="{111E852E-232C-46DC-AE96-A24496769BA7}" srcOrd="0" destOrd="0" presId="urn:microsoft.com/office/officeart/2008/layout/VerticalCurvedList"/>
    <dgm:cxn modelId="{F34A0D4F-1491-4908-9CE2-F297DE41ADB5}" type="presOf" srcId="{6E28160E-1F24-494B-B886-C0B7C194DA07}" destId="{117E0D68-D5DE-4486-9FDB-31C87132F2F2}" srcOrd="0" destOrd="0" presId="urn:microsoft.com/office/officeart/2008/layout/VerticalCurvedList"/>
    <dgm:cxn modelId="{5101DFB7-ACEE-4BC3-8865-B11570394179}" type="presOf" srcId="{578D61F6-AE73-4372-88D6-DBC989F0DA64}" destId="{6399A674-741B-43C7-BC85-350A75B96BDB}" srcOrd="0" destOrd="0" presId="urn:microsoft.com/office/officeart/2008/layout/VerticalCurvedList"/>
    <dgm:cxn modelId="{F6503C3D-A45B-4F1A-A3D9-8F9107FBF850}" type="presParOf" srcId="{6399A674-741B-43C7-BC85-350A75B96BDB}" destId="{21623D72-AAC8-475F-9BFA-403A990753AB}" srcOrd="0" destOrd="0" presId="urn:microsoft.com/office/officeart/2008/layout/VerticalCurvedList"/>
    <dgm:cxn modelId="{34F173F7-376D-49B7-ACAD-87C8C45122AF}" type="presParOf" srcId="{21623D72-AAC8-475F-9BFA-403A990753AB}" destId="{B5786F5D-B9D6-4756-93E7-3DF4CE27BC79}" srcOrd="0" destOrd="0" presId="urn:microsoft.com/office/officeart/2008/layout/VerticalCurvedList"/>
    <dgm:cxn modelId="{182A32EF-38EB-4F25-88E2-3ADD97530024}" type="presParOf" srcId="{B5786F5D-B9D6-4756-93E7-3DF4CE27BC79}" destId="{71272324-80EC-4ADC-9F75-2772D5E9BC12}" srcOrd="0" destOrd="0" presId="urn:microsoft.com/office/officeart/2008/layout/VerticalCurvedList"/>
    <dgm:cxn modelId="{5A52D448-2DBC-4DFF-BD9A-8D800205660F}" type="presParOf" srcId="{B5786F5D-B9D6-4756-93E7-3DF4CE27BC79}" destId="{C2649C47-F965-4E7C-A0A4-FBC726903E4B}" srcOrd="1" destOrd="0" presId="urn:microsoft.com/office/officeart/2008/layout/VerticalCurvedList"/>
    <dgm:cxn modelId="{81D3F049-E96D-494A-98BA-DE219482E06E}" type="presParOf" srcId="{B5786F5D-B9D6-4756-93E7-3DF4CE27BC79}" destId="{08E9B788-C439-4688-BD04-A5A49F39B59A}" srcOrd="2" destOrd="0" presId="urn:microsoft.com/office/officeart/2008/layout/VerticalCurvedList"/>
    <dgm:cxn modelId="{7795F302-4886-4422-870F-6E383B336EF0}" type="presParOf" srcId="{B5786F5D-B9D6-4756-93E7-3DF4CE27BC79}" destId="{2128F2F2-101C-4DF1-AC6A-3926B24A9DFD}" srcOrd="3" destOrd="0" presId="urn:microsoft.com/office/officeart/2008/layout/VerticalCurvedList"/>
    <dgm:cxn modelId="{777C3541-0F8E-488E-8114-82C154F014BD}" type="presParOf" srcId="{21623D72-AAC8-475F-9BFA-403A990753AB}" destId="{453656AB-BDFF-44B5-A80F-456929324FA8}" srcOrd="1" destOrd="0" presId="urn:microsoft.com/office/officeart/2008/layout/VerticalCurvedList"/>
    <dgm:cxn modelId="{C7934823-68EC-4043-B88C-7F4B1B4B5412}" type="presParOf" srcId="{21623D72-AAC8-475F-9BFA-403A990753AB}" destId="{BA740889-D804-4E23-9036-01E2E900D32A}" srcOrd="2" destOrd="0" presId="urn:microsoft.com/office/officeart/2008/layout/VerticalCurvedList"/>
    <dgm:cxn modelId="{12FF5B71-B432-4BD0-A557-F3100C42FBE8}" type="presParOf" srcId="{BA740889-D804-4E23-9036-01E2E900D32A}" destId="{606E5F33-0020-4D1E-9132-D2E26C9A5C82}" srcOrd="0" destOrd="0" presId="urn:microsoft.com/office/officeart/2008/layout/VerticalCurvedList"/>
    <dgm:cxn modelId="{9A55142E-DB52-4337-B4A1-80BA5FEB7530}" type="presParOf" srcId="{21623D72-AAC8-475F-9BFA-403A990753AB}" destId="{111E852E-232C-46DC-AE96-A24496769BA7}" srcOrd="3" destOrd="0" presId="urn:microsoft.com/office/officeart/2008/layout/VerticalCurvedList"/>
    <dgm:cxn modelId="{24DE301F-0388-460A-8598-E21CAE5E0D5F}" type="presParOf" srcId="{21623D72-AAC8-475F-9BFA-403A990753AB}" destId="{7721E722-2671-4501-8EE8-03260817FC71}" srcOrd="4" destOrd="0" presId="urn:microsoft.com/office/officeart/2008/layout/VerticalCurvedList"/>
    <dgm:cxn modelId="{8B560A16-32B0-470D-9D43-39DB890A7702}" type="presParOf" srcId="{7721E722-2671-4501-8EE8-03260817FC71}" destId="{A9BAD5E3-55CB-4831-9709-63F73CF6937A}" srcOrd="0" destOrd="0" presId="urn:microsoft.com/office/officeart/2008/layout/VerticalCurvedList"/>
    <dgm:cxn modelId="{6BC8703D-79ED-4A08-A49A-EAEBFF5AE645}" type="presParOf" srcId="{21623D72-AAC8-475F-9BFA-403A990753AB}" destId="{117E0D68-D5DE-4486-9FDB-31C87132F2F2}" srcOrd="5" destOrd="0" presId="urn:microsoft.com/office/officeart/2008/layout/VerticalCurvedList"/>
    <dgm:cxn modelId="{46B41385-A0EF-4C38-9E85-04BDFEF5EEBE}" type="presParOf" srcId="{21623D72-AAC8-475F-9BFA-403A990753AB}" destId="{C4E80129-FBD2-40C7-8494-169BA3DAA413}" srcOrd="6" destOrd="0" presId="urn:microsoft.com/office/officeart/2008/layout/VerticalCurvedList"/>
    <dgm:cxn modelId="{CAB0CF0D-0CF6-4880-969D-77D14D6FABCC}" type="presParOf" srcId="{C4E80129-FBD2-40C7-8494-169BA3DAA413}" destId="{C7026211-4B5F-439C-A2EA-C3BAB430FD25}" srcOrd="0" destOrd="0" presId="urn:microsoft.com/office/officeart/2008/layout/VerticalCurvedList"/>
    <dgm:cxn modelId="{A4D6C53B-2BF7-4557-B36D-E6D4D1710913}" type="presParOf" srcId="{21623D72-AAC8-475F-9BFA-403A990753AB}" destId="{D23B0C0A-D9E8-4270-A4F3-4E8B695B293B}" srcOrd="7" destOrd="0" presId="urn:microsoft.com/office/officeart/2008/layout/VerticalCurvedList"/>
    <dgm:cxn modelId="{BCD1FFB2-924A-4916-A25E-329A4A995523}" type="presParOf" srcId="{21623D72-AAC8-475F-9BFA-403A990753AB}" destId="{FE77DE3B-6EED-40E2-9861-BD7F19508B9F}" srcOrd="8" destOrd="0" presId="urn:microsoft.com/office/officeart/2008/layout/VerticalCurvedList"/>
    <dgm:cxn modelId="{F988A8AF-E6D9-443C-AC37-4C6C4C3C4F23}" type="presParOf" srcId="{FE77DE3B-6EED-40E2-9861-BD7F19508B9F}" destId="{75E8E355-3D12-4E49-893A-3ED8923B095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9E6765-870A-4E63-B0A5-40F7A6474C27}"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zh-CN" altLang="en-US"/>
        </a:p>
      </dgm:t>
    </dgm:pt>
    <dgm:pt modelId="{7E960727-F412-4952-B8DA-1786CAB12C59}">
      <dgm:prSet phldrT="[文本]" phldr="1"/>
      <dgm:spPr/>
      <dgm:t>
        <a:bodyPr/>
        <a:lstStyle/>
        <a:p>
          <a:endParaRPr lang="zh-CN" altLang="en-US"/>
        </a:p>
      </dgm:t>
    </dgm:pt>
    <dgm:pt modelId="{7AD5BD6E-4173-4469-B4FC-F39B1EB67E24}" type="parTrans" cxnId="{452E3E9E-B11E-48A4-AC76-64C91D28614D}">
      <dgm:prSet/>
      <dgm:spPr/>
      <dgm:t>
        <a:bodyPr/>
        <a:lstStyle/>
        <a:p>
          <a:endParaRPr lang="zh-CN" altLang="en-US"/>
        </a:p>
      </dgm:t>
    </dgm:pt>
    <dgm:pt modelId="{258DCFCD-0EF6-4FE3-AAF6-CB7FE4A8DE7F}" type="sibTrans" cxnId="{452E3E9E-B11E-48A4-AC76-64C91D28614D}">
      <dgm:prSet/>
      <dgm:spPr/>
      <dgm:t>
        <a:bodyPr/>
        <a:lstStyle/>
        <a:p>
          <a:endParaRPr lang="zh-CN" altLang="en-US"/>
        </a:p>
      </dgm:t>
    </dgm:pt>
    <dgm:pt modelId="{6103FC83-F510-428D-B4ED-EDB2C9187F63}">
      <dgm:prSet phldrT="[文本]"/>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现场数据采集，无远程报警，发生故障无法有效应对</a:t>
          </a:r>
          <a:endParaRPr lang="zh-CN" altLang="en-US" dirty="0"/>
        </a:p>
      </dgm:t>
    </dgm:pt>
    <dgm:pt modelId="{C7326733-D63A-4957-9A00-87335B1FAD2B}" type="parTrans" cxnId="{8CCE10E7-97AE-4B0B-A094-3A0395F0D682}">
      <dgm:prSet/>
      <dgm:spPr/>
      <dgm:t>
        <a:bodyPr/>
        <a:lstStyle/>
        <a:p>
          <a:endParaRPr lang="zh-CN" altLang="en-US"/>
        </a:p>
      </dgm:t>
    </dgm:pt>
    <dgm:pt modelId="{C214D3E8-200A-489C-BB2C-2E2B904D47D3}" type="sibTrans" cxnId="{8CCE10E7-97AE-4B0B-A094-3A0395F0D682}">
      <dgm:prSet/>
      <dgm:spPr/>
      <dgm:t>
        <a:bodyPr/>
        <a:lstStyle/>
        <a:p>
          <a:endParaRPr lang="zh-CN" altLang="en-US"/>
        </a:p>
      </dgm:t>
    </dgm:pt>
    <dgm:pt modelId="{71F4777C-33F3-4189-8D34-1BC1E08C2783}">
      <dgm:prSet phldrT="[文本]" phldr="1"/>
      <dgm:spPr/>
      <dgm:t>
        <a:bodyPr/>
        <a:lstStyle/>
        <a:p>
          <a:endParaRPr lang="zh-CN" altLang="en-US"/>
        </a:p>
      </dgm:t>
    </dgm:pt>
    <dgm:pt modelId="{701DB9A3-1D3E-4C2E-8FE6-7C4DE9026316}" type="parTrans" cxnId="{6404E4E3-2A20-4455-990B-DC77219B3887}">
      <dgm:prSet/>
      <dgm:spPr/>
      <dgm:t>
        <a:bodyPr/>
        <a:lstStyle/>
        <a:p>
          <a:endParaRPr lang="zh-CN" altLang="en-US"/>
        </a:p>
      </dgm:t>
    </dgm:pt>
    <dgm:pt modelId="{6AF9F8DD-C3F3-4EDD-A53B-CEE9F3FB8621}" type="sibTrans" cxnId="{6404E4E3-2A20-4455-990B-DC77219B3887}">
      <dgm:prSet/>
      <dgm:spPr/>
      <dgm:t>
        <a:bodyPr/>
        <a:lstStyle/>
        <a:p>
          <a:endParaRPr lang="zh-CN" altLang="en-US"/>
        </a:p>
      </dgm:t>
    </dgm:pt>
    <dgm:pt modelId="{EB954C81-CFD5-49B9-BCD5-28725DF5533A}">
      <dgm:prSet phldrT="[文本]"/>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人工排查故障点费时费力</a:t>
          </a:r>
          <a:endParaRPr lang="zh-CN" altLang="en-US" dirty="0"/>
        </a:p>
      </dgm:t>
    </dgm:pt>
    <dgm:pt modelId="{FD87D073-B94D-40E0-8D4E-1C00461E004A}" type="parTrans" cxnId="{1B1A7E89-9BAA-481D-A141-1414B65E48C6}">
      <dgm:prSet/>
      <dgm:spPr/>
      <dgm:t>
        <a:bodyPr/>
        <a:lstStyle/>
        <a:p>
          <a:endParaRPr lang="zh-CN" altLang="en-US"/>
        </a:p>
      </dgm:t>
    </dgm:pt>
    <dgm:pt modelId="{9902F328-882E-43EF-95E2-92D621F2DCE8}" type="sibTrans" cxnId="{1B1A7E89-9BAA-481D-A141-1414B65E48C6}">
      <dgm:prSet/>
      <dgm:spPr/>
      <dgm:t>
        <a:bodyPr/>
        <a:lstStyle/>
        <a:p>
          <a:endParaRPr lang="zh-CN" altLang="en-US"/>
        </a:p>
      </dgm:t>
    </dgm:pt>
    <dgm:pt modelId="{E6CC6DD9-952C-41BE-9F40-D12FF2AFC9A8}">
      <dgm:prSet phldrT="[文本]" phldr="1"/>
      <dgm:spPr/>
      <dgm:t>
        <a:bodyPr/>
        <a:lstStyle/>
        <a:p>
          <a:endParaRPr lang="zh-CN" altLang="en-US" dirty="0"/>
        </a:p>
      </dgm:t>
    </dgm:pt>
    <dgm:pt modelId="{5FEF5C2E-C25C-4D53-9FFC-B0C6A02B7C24}" type="parTrans" cxnId="{04109616-884D-4378-8F90-23B01405EEC2}">
      <dgm:prSet/>
      <dgm:spPr/>
      <dgm:t>
        <a:bodyPr/>
        <a:lstStyle/>
        <a:p>
          <a:endParaRPr lang="zh-CN" altLang="en-US"/>
        </a:p>
      </dgm:t>
    </dgm:pt>
    <dgm:pt modelId="{ED385CDC-3263-4F2E-B548-6F67D0404246}" type="sibTrans" cxnId="{04109616-884D-4378-8F90-23B01405EEC2}">
      <dgm:prSet/>
      <dgm:spPr/>
      <dgm:t>
        <a:bodyPr/>
        <a:lstStyle/>
        <a:p>
          <a:endParaRPr lang="zh-CN" altLang="en-US"/>
        </a:p>
      </dgm:t>
    </dgm:pt>
    <dgm:pt modelId="{C8DA8DB1-DE36-423E-B721-64088DBA1AC6}">
      <dgm:prSet phldrT="[文本]"/>
      <dgm:spPr/>
      <dgm:t>
        <a:bodyPr/>
        <a:lstStyle/>
        <a:p>
          <a:r>
            <a:rPr lang="zh-CN" altLang="en-US" dirty="0" smtClean="0">
              <a:solidFill>
                <a:schemeClr val="bg1"/>
              </a:solidFill>
              <a:latin typeface="微软雅黑" panose="020B0503020204020204" pitchFamily="34" charset="-122"/>
              <a:ea typeface="微软雅黑" panose="020B0503020204020204" pitchFamily="34" charset="-122"/>
            </a:rPr>
            <a:t>缺少集中化管理平台，运维人员技能水平要求高，无法远程协助</a:t>
          </a:r>
          <a:endParaRPr lang="zh-CN" altLang="en-US" dirty="0"/>
        </a:p>
      </dgm:t>
    </dgm:pt>
    <dgm:pt modelId="{8C170103-3270-4750-A8FD-88FA312688DE}" type="parTrans" cxnId="{0E752CD2-DDAD-4243-A2BE-2F4BB3AC85AF}">
      <dgm:prSet/>
      <dgm:spPr/>
      <dgm:t>
        <a:bodyPr/>
        <a:lstStyle/>
        <a:p>
          <a:endParaRPr lang="zh-CN" altLang="en-US"/>
        </a:p>
      </dgm:t>
    </dgm:pt>
    <dgm:pt modelId="{080B9F82-C3BF-4821-94DD-5FB8D32F1E2E}" type="sibTrans" cxnId="{0E752CD2-DDAD-4243-A2BE-2F4BB3AC85AF}">
      <dgm:prSet/>
      <dgm:spPr/>
      <dgm:t>
        <a:bodyPr/>
        <a:lstStyle/>
        <a:p>
          <a:endParaRPr lang="zh-CN" altLang="en-US"/>
        </a:p>
      </dgm:t>
    </dgm:pt>
    <dgm:pt modelId="{2A36F07B-A0FC-4B2B-8D9E-4D603A3EB2E6}" type="pres">
      <dgm:prSet presAssocID="{0A9E6765-870A-4E63-B0A5-40F7A6474C27}" presName="linearFlow" presStyleCnt="0">
        <dgm:presLayoutVars>
          <dgm:dir/>
          <dgm:animLvl val="lvl"/>
          <dgm:resizeHandles/>
        </dgm:presLayoutVars>
      </dgm:prSet>
      <dgm:spPr/>
      <dgm:t>
        <a:bodyPr/>
        <a:lstStyle/>
        <a:p>
          <a:endParaRPr lang="zh-HK" altLang="en-US"/>
        </a:p>
      </dgm:t>
    </dgm:pt>
    <dgm:pt modelId="{F1883DAE-31F1-421E-B813-499614963DA2}" type="pres">
      <dgm:prSet presAssocID="{7E960727-F412-4952-B8DA-1786CAB12C59}" presName="compositeNode" presStyleCnt="0">
        <dgm:presLayoutVars>
          <dgm:bulletEnabled val="1"/>
        </dgm:presLayoutVars>
      </dgm:prSet>
      <dgm:spPr/>
    </dgm:pt>
    <dgm:pt modelId="{45C09045-8634-4210-B1A1-921D0AF07762}" type="pres">
      <dgm:prSet presAssocID="{7E960727-F412-4952-B8DA-1786CAB12C59}" presName="image" presStyleLbl="fgImgPlace1" presStyleIdx="0" presStyleCnt="3"/>
      <dgm:spPr/>
    </dgm:pt>
    <dgm:pt modelId="{3DC1F44F-42CD-466C-86EB-6724AB1AED57}" type="pres">
      <dgm:prSet presAssocID="{7E960727-F412-4952-B8DA-1786CAB12C59}" presName="childNode" presStyleLbl="node1" presStyleIdx="0" presStyleCnt="3">
        <dgm:presLayoutVars>
          <dgm:bulletEnabled val="1"/>
        </dgm:presLayoutVars>
      </dgm:prSet>
      <dgm:spPr/>
      <dgm:t>
        <a:bodyPr/>
        <a:lstStyle/>
        <a:p>
          <a:endParaRPr lang="zh-CN" altLang="en-US"/>
        </a:p>
      </dgm:t>
    </dgm:pt>
    <dgm:pt modelId="{3F0FFC3F-162F-4543-A730-2A524F6F0101}" type="pres">
      <dgm:prSet presAssocID="{7E960727-F412-4952-B8DA-1786CAB12C59}" presName="parentNode" presStyleLbl="revTx" presStyleIdx="0" presStyleCnt="3">
        <dgm:presLayoutVars>
          <dgm:chMax val="0"/>
          <dgm:bulletEnabled val="1"/>
        </dgm:presLayoutVars>
      </dgm:prSet>
      <dgm:spPr/>
      <dgm:t>
        <a:bodyPr/>
        <a:lstStyle/>
        <a:p>
          <a:endParaRPr lang="zh-HK" altLang="en-US"/>
        </a:p>
      </dgm:t>
    </dgm:pt>
    <dgm:pt modelId="{D030FC8B-ED1C-4BC8-9852-C7AFC820D0B8}" type="pres">
      <dgm:prSet presAssocID="{258DCFCD-0EF6-4FE3-AAF6-CB7FE4A8DE7F}" presName="sibTrans" presStyleCnt="0"/>
      <dgm:spPr/>
    </dgm:pt>
    <dgm:pt modelId="{F1749905-8EDC-47E1-89A3-EE8B923767AA}" type="pres">
      <dgm:prSet presAssocID="{71F4777C-33F3-4189-8D34-1BC1E08C2783}" presName="compositeNode" presStyleCnt="0">
        <dgm:presLayoutVars>
          <dgm:bulletEnabled val="1"/>
        </dgm:presLayoutVars>
      </dgm:prSet>
      <dgm:spPr/>
    </dgm:pt>
    <dgm:pt modelId="{7855178D-0938-4C73-97B2-F3E37829327F}" type="pres">
      <dgm:prSet presAssocID="{71F4777C-33F3-4189-8D34-1BC1E08C2783}" presName="image" presStyleLbl="fgImgPlace1" presStyleIdx="1" presStyleCnt="3"/>
      <dgm:spPr/>
    </dgm:pt>
    <dgm:pt modelId="{BF1560B4-B453-45A6-92DF-A98D3F198A9B}" type="pres">
      <dgm:prSet presAssocID="{71F4777C-33F3-4189-8D34-1BC1E08C2783}" presName="childNode" presStyleLbl="node1" presStyleIdx="1" presStyleCnt="3">
        <dgm:presLayoutVars>
          <dgm:bulletEnabled val="1"/>
        </dgm:presLayoutVars>
      </dgm:prSet>
      <dgm:spPr/>
      <dgm:t>
        <a:bodyPr/>
        <a:lstStyle/>
        <a:p>
          <a:endParaRPr lang="zh-CN" altLang="en-US"/>
        </a:p>
      </dgm:t>
    </dgm:pt>
    <dgm:pt modelId="{7CF6388E-D09E-463F-9B65-F797CEBCEB36}" type="pres">
      <dgm:prSet presAssocID="{71F4777C-33F3-4189-8D34-1BC1E08C2783}" presName="parentNode" presStyleLbl="revTx" presStyleIdx="1" presStyleCnt="3">
        <dgm:presLayoutVars>
          <dgm:chMax val="0"/>
          <dgm:bulletEnabled val="1"/>
        </dgm:presLayoutVars>
      </dgm:prSet>
      <dgm:spPr/>
      <dgm:t>
        <a:bodyPr/>
        <a:lstStyle/>
        <a:p>
          <a:endParaRPr lang="zh-HK" altLang="en-US"/>
        </a:p>
      </dgm:t>
    </dgm:pt>
    <dgm:pt modelId="{33415EE5-7941-4DBB-AC89-C02E50EE531E}" type="pres">
      <dgm:prSet presAssocID="{6AF9F8DD-C3F3-4EDD-A53B-CEE9F3FB8621}" presName="sibTrans" presStyleCnt="0"/>
      <dgm:spPr/>
    </dgm:pt>
    <dgm:pt modelId="{10BC57CF-1828-47C3-980C-E35C92242517}" type="pres">
      <dgm:prSet presAssocID="{E6CC6DD9-952C-41BE-9F40-D12FF2AFC9A8}" presName="compositeNode" presStyleCnt="0">
        <dgm:presLayoutVars>
          <dgm:bulletEnabled val="1"/>
        </dgm:presLayoutVars>
      </dgm:prSet>
      <dgm:spPr/>
    </dgm:pt>
    <dgm:pt modelId="{1FBACB47-F157-452D-9807-03F2F1EAE61B}" type="pres">
      <dgm:prSet presAssocID="{E6CC6DD9-952C-41BE-9F40-D12FF2AFC9A8}" presName="image" presStyleLbl="fgImgPlace1" presStyleIdx="2" presStyleCnt="3"/>
      <dgm:spPr/>
    </dgm:pt>
    <dgm:pt modelId="{57C73DA5-26C0-4BFA-A147-B8FFD54574F8}" type="pres">
      <dgm:prSet presAssocID="{E6CC6DD9-952C-41BE-9F40-D12FF2AFC9A8}" presName="childNode" presStyleLbl="node1" presStyleIdx="2" presStyleCnt="3">
        <dgm:presLayoutVars>
          <dgm:bulletEnabled val="1"/>
        </dgm:presLayoutVars>
      </dgm:prSet>
      <dgm:spPr/>
      <dgm:t>
        <a:bodyPr/>
        <a:lstStyle/>
        <a:p>
          <a:endParaRPr lang="zh-CN" altLang="en-US"/>
        </a:p>
      </dgm:t>
    </dgm:pt>
    <dgm:pt modelId="{F8DE2A45-47B7-4A81-B8B6-A8927166D8DC}" type="pres">
      <dgm:prSet presAssocID="{E6CC6DD9-952C-41BE-9F40-D12FF2AFC9A8}" presName="parentNode" presStyleLbl="revTx" presStyleIdx="2" presStyleCnt="3">
        <dgm:presLayoutVars>
          <dgm:chMax val="0"/>
          <dgm:bulletEnabled val="1"/>
        </dgm:presLayoutVars>
      </dgm:prSet>
      <dgm:spPr/>
      <dgm:t>
        <a:bodyPr/>
        <a:lstStyle/>
        <a:p>
          <a:endParaRPr lang="zh-HK" altLang="en-US"/>
        </a:p>
      </dgm:t>
    </dgm:pt>
  </dgm:ptLst>
  <dgm:cxnLst>
    <dgm:cxn modelId="{C70C95FE-1B47-433B-BBD9-5CC262FFFE9A}" type="presOf" srcId="{E6CC6DD9-952C-41BE-9F40-D12FF2AFC9A8}" destId="{F8DE2A45-47B7-4A81-B8B6-A8927166D8DC}" srcOrd="0" destOrd="0" presId="urn:microsoft.com/office/officeart/2005/8/layout/hList2"/>
    <dgm:cxn modelId="{0E752CD2-DDAD-4243-A2BE-2F4BB3AC85AF}" srcId="{E6CC6DD9-952C-41BE-9F40-D12FF2AFC9A8}" destId="{C8DA8DB1-DE36-423E-B721-64088DBA1AC6}" srcOrd="0" destOrd="0" parTransId="{8C170103-3270-4750-A8FD-88FA312688DE}" sibTransId="{080B9F82-C3BF-4821-94DD-5FB8D32F1E2E}"/>
    <dgm:cxn modelId="{452E3E9E-B11E-48A4-AC76-64C91D28614D}" srcId="{0A9E6765-870A-4E63-B0A5-40F7A6474C27}" destId="{7E960727-F412-4952-B8DA-1786CAB12C59}" srcOrd="0" destOrd="0" parTransId="{7AD5BD6E-4173-4469-B4FC-F39B1EB67E24}" sibTransId="{258DCFCD-0EF6-4FE3-AAF6-CB7FE4A8DE7F}"/>
    <dgm:cxn modelId="{FE6C32CE-494C-44E9-A7DD-F3578F09DB3C}" type="presOf" srcId="{C8DA8DB1-DE36-423E-B721-64088DBA1AC6}" destId="{57C73DA5-26C0-4BFA-A147-B8FFD54574F8}" srcOrd="0" destOrd="0" presId="urn:microsoft.com/office/officeart/2005/8/layout/hList2"/>
    <dgm:cxn modelId="{04109616-884D-4378-8F90-23B01405EEC2}" srcId="{0A9E6765-870A-4E63-B0A5-40F7A6474C27}" destId="{E6CC6DD9-952C-41BE-9F40-D12FF2AFC9A8}" srcOrd="2" destOrd="0" parTransId="{5FEF5C2E-C25C-4D53-9FFC-B0C6A02B7C24}" sibTransId="{ED385CDC-3263-4F2E-B548-6F67D0404246}"/>
    <dgm:cxn modelId="{E9419CA5-666C-4333-AF44-EC1C5B38C89C}" type="presOf" srcId="{EB954C81-CFD5-49B9-BCD5-28725DF5533A}" destId="{BF1560B4-B453-45A6-92DF-A98D3F198A9B}" srcOrd="0" destOrd="0" presId="urn:microsoft.com/office/officeart/2005/8/layout/hList2"/>
    <dgm:cxn modelId="{6404E4E3-2A20-4455-990B-DC77219B3887}" srcId="{0A9E6765-870A-4E63-B0A5-40F7A6474C27}" destId="{71F4777C-33F3-4189-8D34-1BC1E08C2783}" srcOrd="1" destOrd="0" parTransId="{701DB9A3-1D3E-4C2E-8FE6-7C4DE9026316}" sibTransId="{6AF9F8DD-C3F3-4EDD-A53B-CEE9F3FB8621}"/>
    <dgm:cxn modelId="{274C2ECE-7415-4215-9E84-D2C3B2876CF8}" type="presOf" srcId="{0A9E6765-870A-4E63-B0A5-40F7A6474C27}" destId="{2A36F07B-A0FC-4B2B-8D9E-4D603A3EB2E6}" srcOrd="0" destOrd="0" presId="urn:microsoft.com/office/officeart/2005/8/layout/hList2"/>
    <dgm:cxn modelId="{42765554-859C-442B-BEB5-5285838EBC22}" type="presOf" srcId="{7E960727-F412-4952-B8DA-1786CAB12C59}" destId="{3F0FFC3F-162F-4543-A730-2A524F6F0101}" srcOrd="0" destOrd="0" presId="urn:microsoft.com/office/officeart/2005/8/layout/hList2"/>
    <dgm:cxn modelId="{DE77D11C-DF2E-429A-9C03-C7F53CE890C3}" type="presOf" srcId="{6103FC83-F510-428D-B4ED-EDB2C9187F63}" destId="{3DC1F44F-42CD-466C-86EB-6724AB1AED57}" srcOrd="0" destOrd="0" presId="urn:microsoft.com/office/officeart/2005/8/layout/hList2"/>
    <dgm:cxn modelId="{1B1A7E89-9BAA-481D-A141-1414B65E48C6}" srcId="{71F4777C-33F3-4189-8D34-1BC1E08C2783}" destId="{EB954C81-CFD5-49B9-BCD5-28725DF5533A}" srcOrd="0" destOrd="0" parTransId="{FD87D073-B94D-40E0-8D4E-1C00461E004A}" sibTransId="{9902F328-882E-43EF-95E2-92D621F2DCE8}"/>
    <dgm:cxn modelId="{624EC046-C871-4468-93BF-09DE4A9DA997}" type="presOf" srcId="{71F4777C-33F3-4189-8D34-1BC1E08C2783}" destId="{7CF6388E-D09E-463F-9B65-F797CEBCEB36}" srcOrd="0" destOrd="0" presId="urn:microsoft.com/office/officeart/2005/8/layout/hList2"/>
    <dgm:cxn modelId="{8CCE10E7-97AE-4B0B-A094-3A0395F0D682}" srcId="{7E960727-F412-4952-B8DA-1786CAB12C59}" destId="{6103FC83-F510-428D-B4ED-EDB2C9187F63}" srcOrd="0" destOrd="0" parTransId="{C7326733-D63A-4957-9A00-87335B1FAD2B}" sibTransId="{C214D3E8-200A-489C-BB2C-2E2B904D47D3}"/>
    <dgm:cxn modelId="{3CC3DF4F-A2CB-4DA1-A99D-F5CED4966370}" type="presParOf" srcId="{2A36F07B-A0FC-4B2B-8D9E-4D603A3EB2E6}" destId="{F1883DAE-31F1-421E-B813-499614963DA2}" srcOrd="0" destOrd="0" presId="urn:microsoft.com/office/officeart/2005/8/layout/hList2"/>
    <dgm:cxn modelId="{167173FE-1482-43C8-B7FA-193F755A1D5B}" type="presParOf" srcId="{F1883DAE-31F1-421E-B813-499614963DA2}" destId="{45C09045-8634-4210-B1A1-921D0AF07762}" srcOrd="0" destOrd="0" presId="urn:microsoft.com/office/officeart/2005/8/layout/hList2"/>
    <dgm:cxn modelId="{9E5BAA46-43F2-4A3C-913D-B2BD557A40D2}" type="presParOf" srcId="{F1883DAE-31F1-421E-B813-499614963DA2}" destId="{3DC1F44F-42CD-466C-86EB-6724AB1AED57}" srcOrd="1" destOrd="0" presId="urn:microsoft.com/office/officeart/2005/8/layout/hList2"/>
    <dgm:cxn modelId="{4BF0A63D-15C1-4C91-BD37-47C9DB4BE3AA}" type="presParOf" srcId="{F1883DAE-31F1-421E-B813-499614963DA2}" destId="{3F0FFC3F-162F-4543-A730-2A524F6F0101}" srcOrd="2" destOrd="0" presId="urn:microsoft.com/office/officeart/2005/8/layout/hList2"/>
    <dgm:cxn modelId="{3E35EB2C-3A32-48CB-9B67-B7B94D692809}" type="presParOf" srcId="{2A36F07B-A0FC-4B2B-8D9E-4D603A3EB2E6}" destId="{D030FC8B-ED1C-4BC8-9852-C7AFC820D0B8}" srcOrd="1" destOrd="0" presId="urn:microsoft.com/office/officeart/2005/8/layout/hList2"/>
    <dgm:cxn modelId="{538BC4A3-AC3F-4F70-BF41-BAE86D18AD67}" type="presParOf" srcId="{2A36F07B-A0FC-4B2B-8D9E-4D603A3EB2E6}" destId="{F1749905-8EDC-47E1-89A3-EE8B923767AA}" srcOrd="2" destOrd="0" presId="urn:microsoft.com/office/officeart/2005/8/layout/hList2"/>
    <dgm:cxn modelId="{C982B51F-8A83-4BF4-8DC1-276895FA94F0}" type="presParOf" srcId="{F1749905-8EDC-47E1-89A3-EE8B923767AA}" destId="{7855178D-0938-4C73-97B2-F3E37829327F}" srcOrd="0" destOrd="0" presId="urn:microsoft.com/office/officeart/2005/8/layout/hList2"/>
    <dgm:cxn modelId="{98778D19-51B9-4491-9EA3-7699398D2844}" type="presParOf" srcId="{F1749905-8EDC-47E1-89A3-EE8B923767AA}" destId="{BF1560B4-B453-45A6-92DF-A98D3F198A9B}" srcOrd="1" destOrd="0" presId="urn:microsoft.com/office/officeart/2005/8/layout/hList2"/>
    <dgm:cxn modelId="{10707B77-4117-4580-B58E-C29CFCC2D7A1}" type="presParOf" srcId="{F1749905-8EDC-47E1-89A3-EE8B923767AA}" destId="{7CF6388E-D09E-463F-9B65-F797CEBCEB36}" srcOrd="2" destOrd="0" presId="urn:microsoft.com/office/officeart/2005/8/layout/hList2"/>
    <dgm:cxn modelId="{E65F6280-EAAE-43CA-BA7A-99AD6CBC1575}" type="presParOf" srcId="{2A36F07B-A0FC-4B2B-8D9E-4D603A3EB2E6}" destId="{33415EE5-7941-4DBB-AC89-C02E50EE531E}" srcOrd="3" destOrd="0" presId="urn:microsoft.com/office/officeart/2005/8/layout/hList2"/>
    <dgm:cxn modelId="{92FA0239-4CED-4CD0-B4F5-139A2448F271}" type="presParOf" srcId="{2A36F07B-A0FC-4B2B-8D9E-4D603A3EB2E6}" destId="{10BC57CF-1828-47C3-980C-E35C92242517}" srcOrd="4" destOrd="0" presId="urn:microsoft.com/office/officeart/2005/8/layout/hList2"/>
    <dgm:cxn modelId="{4BDA4BEA-DEBB-4CDF-B6BD-4408EA5B2190}" type="presParOf" srcId="{10BC57CF-1828-47C3-980C-E35C92242517}" destId="{1FBACB47-F157-452D-9807-03F2F1EAE61B}" srcOrd="0" destOrd="0" presId="urn:microsoft.com/office/officeart/2005/8/layout/hList2"/>
    <dgm:cxn modelId="{36C4F7C3-5444-4A1C-9B3D-4F896DC19783}" type="presParOf" srcId="{10BC57CF-1828-47C3-980C-E35C92242517}" destId="{57C73DA5-26C0-4BFA-A147-B8FFD54574F8}" srcOrd="1" destOrd="0" presId="urn:microsoft.com/office/officeart/2005/8/layout/hList2"/>
    <dgm:cxn modelId="{F72C0B7A-8336-4B58-A77D-A12FCA1E213F}" type="presParOf" srcId="{10BC57CF-1828-47C3-980C-E35C92242517}" destId="{F8DE2A45-47B7-4A81-B8B6-A8927166D8DC}"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965D26-DEE0-43FF-8B94-018F1A442543}" type="doc">
      <dgm:prSet loTypeId="urn:microsoft.com/office/officeart/2005/8/layout/hChevron3" loCatId="process" qsTypeId="urn:microsoft.com/office/officeart/2005/8/quickstyle/simple1" qsCatId="simple" csTypeId="urn:microsoft.com/office/officeart/2005/8/colors/accent1_2" csCatId="accent1" phldr="1"/>
      <dgm:spPr/>
    </dgm:pt>
    <dgm:pt modelId="{F88D8849-ECB0-46EB-8222-1529A1EB0707}">
      <dgm:prSet phldrT="[文本]"/>
      <dgm:spPr/>
      <dgm:t>
        <a:bodyPr/>
        <a:lstStyle/>
        <a:p>
          <a:r>
            <a:rPr lang="en-US" altLang="zh-CN" dirty="0" smtClean="0"/>
            <a:t>1</a:t>
          </a:r>
          <a:endParaRPr lang="zh-CN" altLang="en-US" dirty="0"/>
        </a:p>
      </dgm:t>
    </dgm:pt>
    <dgm:pt modelId="{2F035EA4-F7EF-4439-8A5A-E92BE04D3E93}" type="parTrans" cxnId="{598285FC-34E5-4FB3-AC3D-4BC7DA955C4C}">
      <dgm:prSet/>
      <dgm:spPr/>
      <dgm:t>
        <a:bodyPr/>
        <a:lstStyle/>
        <a:p>
          <a:endParaRPr lang="zh-CN" altLang="en-US"/>
        </a:p>
      </dgm:t>
    </dgm:pt>
    <dgm:pt modelId="{AA9074D9-95A9-489E-80A7-137EF7E03A57}" type="sibTrans" cxnId="{598285FC-34E5-4FB3-AC3D-4BC7DA955C4C}">
      <dgm:prSet/>
      <dgm:spPr/>
      <dgm:t>
        <a:bodyPr/>
        <a:lstStyle/>
        <a:p>
          <a:endParaRPr lang="zh-CN" altLang="en-US"/>
        </a:p>
      </dgm:t>
    </dgm:pt>
    <dgm:pt modelId="{8398F98E-9BFD-4134-988F-E21C15073A02}">
      <dgm:prSet phldrT="[文本]"/>
      <dgm:spPr/>
      <dgm:t>
        <a:bodyPr/>
        <a:lstStyle/>
        <a:p>
          <a:r>
            <a:rPr lang="en-US" altLang="zh-CN" dirty="0" smtClean="0"/>
            <a:t>2</a:t>
          </a:r>
          <a:endParaRPr lang="zh-CN" altLang="en-US" dirty="0"/>
        </a:p>
      </dgm:t>
    </dgm:pt>
    <dgm:pt modelId="{88338176-EC01-4FE0-9E0F-45CA4D38FE35}" type="parTrans" cxnId="{44FFC6FA-8068-402F-86B0-80543875D7B7}">
      <dgm:prSet/>
      <dgm:spPr/>
      <dgm:t>
        <a:bodyPr/>
        <a:lstStyle/>
        <a:p>
          <a:endParaRPr lang="zh-CN" altLang="en-US"/>
        </a:p>
      </dgm:t>
    </dgm:pt>
    <dgm:pt modelId="{5A471DAD-66EE-432F-99E2-A02289599F48}" type="sibTrans" cxnId="{44FFC6FA-8068-402F-86B0-80543875D7B7}">
      <dgm:prSet/>
      <dgm:spPr/>
      <dgm:t>
        <a:bodyPr/>
        <a:lstStyle/>
        <a:p>
          <a:endParaRPr lang="zh-CN" altLang="en-US"/>
        </a:p>
      </dgm:t>
    </dgm:pt>
    <dgm:pt modelId="{0C2442FF-EB36-417F-9A87-FC775F3530B3}">
      <dgm:prSet phldrT="[文本]"/>
      <dgm:spPr/>
      <dgm:t>
        <a:bodyPr/>
        <a:lstStyle/>
        <a:p>
          <a:r>
            <a:rPr lang="en-US" altLang="zh-CN" dirty="0" smtClean="0"/>
            <a:t>3</a:t>
          </a:r>
          <a:endParaRPr lang="zh-CN" altLang="en-US" dirty="0"/>
        </a:p>
      </dgm:t>
    </dgm:pt>
    <dgm:pt modelId="{B51D02ED-D5B2-4140-A005-21724DB38532}" type="parTrans" cxnId="{5FF6BAC5-BF1B-4741-8D9C-F25C7F4B7353}">
      <dgm:prSet/>
      <dgm:spPr/>
      <dgm:t>
        <a:bodyPr/>
        <a:lstStyle/>
        <a:p>
          <a:endParaRPr lang="zh-CN" altLang="en-US"/>
        </a:p>
      </dgm:t>
    </dgm:pt>
    <dgm:pt modelId="{47B01AEF-464E-4937-A2E0-861CE5930E11}" type="sibTrans" cxnId="{5FF6BAC5-BF1B-4741-8D9C-F25C7F4B7353}">
      <dgm:prSet/>
      <dgm:spPr/>
      <dgm:t>
        <a:bodyPr/>
        <a:lstStyle/>
        <a:p>
          <a:endParaRPr lang="zh-CN" altLang="en-US"/>
        </a:p>
      </dgm:t>
    </dgm:pt>
    <dgm:pt modelId="{0149C0B0-5D8F-4F1D-86D0-EBDC2CDAEB83}">
      <dgm:prSet phldrT="[文本]"/>
      <dgm:spPr/>
      <dgm:t>
        <a:bodyPr/>
        <a:lstStyle/>
        <a:p>
          <a:r>
            <a:rPr lang="en-US" altLang="zh-CN" dirty="0" smtClean="0"/>
            <a:t>4</a:t>
          </a:r>
          <a:endParaRPr lang="zh-CN" altLang="en-US" dirty="0"/>
        </a:p>
      </dgm:t>
    </dgm:pt>
    <dgm:pt modelId="{970531EB-0CEA-480B-BBBD-AB3CD91C8C33}" type="parTrans" cxnId="{DE2EF3B8-69C5-4DD4-9F6B-0E6629143AB4}">
      <dgm:prSet/>
      <dgm:spPr/>
      <dgm:t>
        <a:bodyPr/>
        <a:lstStyle/>
        <a:p>
          <a:endParaRPr lang="zh-CN" altLang="en-US"/>
        </a:p>
      </dgm:t>
    </dgm:pt>
    <dgm:pt modelId="{0C5EA145-880F-4D8D-8472-848EDC7D89EE}" type="sibTrans" cxnId="{DE2EF3B8-69C5-4DD4-9F6B-0E6629143AB4}">
      <dgm:prSet/>
      <dgm:spPr/>
      <dgm:t>
        <a:bodyPr/>
        <a:lstStyle/>
        <a:p>
          <a:endParaRPr lang="zh-CN" altLang="en-US"/>
        </a:p>
      </dgm:t>
    </dgm:pt>
    <dgm:pt modelId="{8DA5306E-3F2A-41E1-93E4-FB3DED0DD53C}">
      <dgm:prSet phldrT="[文本]"/>
      <dgm:spPr/>
      <dgm:t>
        <a:bodyPr/>
        <a:lstStyle/>
        <a:p>
          <a:r>
            <a:rPr lang="en-US" altLang="zh-CN" dirty="0" smtClean="0"/>
            <a:t>5</a:t>
          </a:r>
          <a:endParaRPr lang="zh-CN" altLang="en-US" dirty="0"/>
        </a:p>
      </dgm:t>
    </dgm:pt>
    <dgm:pt modelId="{FEFB6C1C-F8A6-4DF5-BDFC-830A8554356B}" type="parTrans" cxnId="{D5FCC949-48A3-4216-9931-92223602922C}">
      <dgm:prSet/>
      <dgm:spPr/>
      <dgm:t>
        <a:bodyPr/>
        <a:lstStyle/>
        <a:p>
          <a:endParaRPr lang="zh-CN" altLang="en-US"/>
        </a:p>
      </dgm:t>
    </dgm:pt>
    <dgm:pt modelId="{F7D1154F-DC37-4709-85C3-AAC1788107F4}" type="sibTrans" cxnId="{D5FCC949-48A3-4216-9931-92223602922C}">
      <dgm:prSet/>
      <dgm:spPr/>
      <dgm:t>
        <a:bodyPr/>
        <a:lstStyle/>
        <a:p>
          <a:endParaRPr lang="zh-CN" altLang="en-US"/>
        </a:p>
      </dgm:t>
    </dgm:pt>
    <dgm:pt modelId="{D427E39D-62C1-4EC3-8435-D923A38D696F}">
      <dgm:prSet phldrT="[文本]"/>
      <dgm:spPr/>
      <dgm:t>
        <a:bodyPr/>
        <a:lstStyle/>
        <a:p>
          <a:r>
            <a:rPr lang="en-US" altLang="zh-CN" dirty="0" smtClean="0"/>
            <a:t>6</a:t>
          </a:r>
          <a:endParaRPr lang="zh-CN" altLang="en-US" dirty="0"/>
        </a:p>
      </dgm:t>
    </dgm:pt>
    <dgm:pt modelId="{CEE84786-D071-4DC7-B720-0FCD5EBAAE7C}" type="parTrans" cxnId="{CFF26664-9628-448B-A3BC-2EAE706DB3F3}">
      <dgm:prSet/>
      <dgm:spPr/>
      <dgm:t>
        <a:bodyPr/>
        <a:lstStyle/>
        <a:p>
          <a:endParaRPr lang="zh-CN" altLang="en-US"/>
        </a:p>
      </dgm:t>
    </dgm:pt>
    <dgm:pt modelId="{4DAFDE59-8F1D-4173-A6D9-C678DDC9A3A2}" type="sibTrans" cxnId="{CFF26664-9628-448B-A3BC-2EAE706DB3F3}">
      <dgm:prSet/>
      <dgm:spPr/>
      <dgm:t>
        <a:bodyPr/>
        <a:lstStyle/>
        <a:p>
          <a:endParaRPr lang="zh-CN" altLang="en-US"/>
        </a:p>
      </dgm:t>
    </dgm:pt>
    <dgm:pt modelId="{66ACA311-BE4E-4639-B113-6EA84F727913}" type="pres">
      <dgm:prSet presAssocID="{EA965D26-DEE0-43FF-8B94-018F1A442543}" presName="Name0" presStyleCnt="0">
        <dgm:presLayoutVars>
          <dgm:dir/>
          <dgm:resizeHandles val="exact"/>
        </dgm:presLayoutVars>
      </dgm:prSet>
      <dgm:spPr/>
    </dgm:pt>
    <dgm:pt modelId="{B657D0B7-69C0-4A41-BB55-2368070F97E9}" type="pres">
      <dgm:prSet presAssocID="{F88D8849-ECB0-46EB-8222-1529A1EB0707}" presName="parTxOnly" presStyleLbl="node1" presStyleIdx="0" presStyleCnt="6">
        <dgm:presLayoutVars>
          <dgm:bulletEnabled val="1"/>
        </dgm:presLayoutVars>
      </dgm:prSet>
      <dgm:spPr/>
      <dgm:t>
        <a:bodyPr/>
        <a:lstStyle/>
        <a:p>
          <a:endParaRPr lang="zh-HK" altLang="en-US"/>
        </a:p>
      </dgm:t>
    </dgm:pt>
    <dgm:pt modelId="{1E4A3AC3-27F7-4B47-8B57-1428CF3EADDD}" type="pres">
      <dgm:prSet presAssocID="{AA9074D9-95A9-489E-80A7-137EF7E03A57}" presName="parSpace" presStyleCnt="0"/>
      <dgm:spPr/>
    </dgm:pt>
    <dgm:pt modelId="{E833188F-693D-4396-BEB1-CD260954B1F4}" type="pres">
      <dgm:prSet presAssocID="{8398F98E-9BFD-4134-988F-E21C15073A02}" presName="parTxOnly" presStyleLbl="node1" presStyleIdx="1" presStyleCnt="6">
        <dgm:presLayoutVars>
          <dgm:bulletEnabled val="1"/>
        </dgm:presLayoutVars>
      </dgm:prSet>
      <dgm:spPr/>
      <dgm:t>
        <a:bodyPr/>
        <a:lstStyle/>
        <a:p>
          <a:endParaRPr lang="zh-HK" altLang="en-US"/>
        </a:p>
      </dgm:t>
    </dgm:pt>
    <dgm:pt modelId="{D4AC8041-51A4-4B73-9FEA-607C46BCC340}" type="pres">
      <dgm:prSet presAssocID="{5A471DAD-66EE-432F-99E2-A02289599F48}" presName="parSpace" presStyleCnt="0"/>
      <dgm:spPr/>
    </dgm:pt>
    <dgm:pt modelId="{3C740299-374D-4954-91A4-2F1F021E75ED}" type="pres">
      <dgm:prSet presAssocID="{0C2442FF-EB36-417F-9A87-FC775F3530B3}" presName="parTxOnly" presStyleLbl="node1" presStyleIdx="2" presStyleCnt="6">
        <dgm:presLayoutVars>
          <dgm:bulletEnabled val="1"/>
        </dgm:presLayoutVars>
      </dgm:prSet>
      <dgm:spPr/>
      <dgm:t>
        <a:bodyPr/>
        <a:lstStyle/>
        <a:p>
          <a:endParaRPr lang="zh-CN" altLang="en-US"/>
        </a:p>
      </dgm:t>
    </dgm:pt>
    <dgm:pt modelId="{5BF952C5-B100-4589-8A3D-CA3A02E76215}" type="pres">
      <dgm:prSet presAssocID="{47B01AEF-464E-4937-A2E0-861CE5930E11}" presName="parSpace" presStyleCnt="0"/>
      <dgm:spPr/>
    </dgm:pt>
    <dgm:pt modelId="{766ABDEC-53CD-4DEF-9348-2095A76A6029}" type="pres">
      <dgm:prSet presAssocID="{0149C0B0-5D8F-4F1D-86D0-EBDC2CDAEB83}" presName="parTxOnly" presStyleLbl="node1" presStyleIdx="3" presStyleCnt="6">
        <dgm:presLayoutVars>
          <dgm:bulletEnabled val="1"/>
        </dgm:presLayoutVars>
      </dgm:prSet>
      <dgm:spPr/>
      <dgm:t>
        <a:bodyPr/>
        <a:lstStyle/>
        <a:p>
          <a:endParaRPr lang="zh-CN" altLang="en-US"/>
        </a:p>
      </dgm:t>
    </dgm:pt>
    <dgm:pt modelId="{2BF53B5C-2926-4065-AB84-C033B2CD64B3}" type="pres">
      <dgm:prSet presAssocID="{0C5EA145-880F-4D8D-8472-848EDC7D89EE}" presName="parSpace" presStyleCnt="0"/>
      <dgm:spPr/>
    </dgm:pt>
    <dgm:pt modelId="{41E60B69-D000-47EE-92CC-17C692DABFD4}" type="pres">
      <dgm:prSet presAssocID="{8DA5306E-3F2A-41E1-93E4-FB3DED0DD53C}" presName="parTxOnly" presStyleLbl="node1" presStyleIdx="4" presStyleCnt="6">
        <dgm:presLayoutVars>
          <dgm:bulletEnabled val="1"/>
        </dgm:presLayoutVars>
      </dgm:prSet>
      <dgm:spPr/>
      <dgm:t>
        <a:bodyPr/>
        <a:lstStyle/>
        <a:p>
          <a:endParaRPr lang="zh-CN" altLang="en-US"/>
        </a:p>
      </dgm:t>
    </dgm:pt>
    <dgm:pt modelId="{A44890F1-1AFD-465A-8BF8-7523A6022AC8}" type="pres">
      <dgm:prSet presAssocID="{F7D1154F-DC37-4709-85C3-AAC1788107F4}" presName="parSpace" presStyleCnt="0"/>
      <dgm:spPr/>
    </dgm:pt>
    <dgm:pt modelId="{EDBCFEF3-171D-479F-8DB8-9F6815F44F84}" type="pres">
      <dgm:prSet presAssocID="{D427E39D-62C1-4EC3-8435-D923A38D696F}" presName="parTxOnly" presStyleLbl="node1" presStyleIdx="5" presStyleCnt="6">
        <dgm:presLayoutVars>
          <dgm:bulletEnabled val="1"/>
        </dgm:presLayoutVars>
      </dgm:prSet>
      <dgm:spPr/>
      <dgm:t>
        <a:bodyPr/>
        <a:lstStyle/>
        <a:p>
          <a:endParaRPr lang="zh-CN" altLang="en-US"/>
        </a:p>
      </dgm:t>
    </dgm:pt>
  </dgm:ptLst>
  <dgm:cxnLst>
    <dgm:cxn modelId="{2154EBE7-8C28-44FA-8CDF-CE87F73F88C3}" type="presOf" srcId="{0149C0B0-5D8F-4F1D-86D0-EBDC2CDAEB83}" destId="{766ABDEC-53CD-4DEF-9348-2095A76A6029}" srcOrd="0" destOrd="0" presId="urn:microsoft.com/office/officeart/2005/8/layout/hChevron3"/>
    <dgm:cxn modelId="{5FF6BAC5-BF1B-4741-8D9C-F25C7F4B7353}" srcId="{EA965D26-DEE0-43FF-8B94-018F1A442543}" destId="{0C2442FF-EB36-417F-9A87-FC775F3530B3}" srcOrd="2" destOrd="0" parTransId="{B51D02ED-D5B2-4140-A005-21724DB38532}" sibTransId="{47B01AEF-464E-4937-A2E0-861CE5930E11}"/>
    <dgm:cxn modelId="{D5FCC949-48A3-4216-9931-92223602922C}" srcId="{EA965D26-DEE0-43FF-8B94-018F1A442543}" destId="{8DA5306E-3F2A-41E1-93E4-FB3DED0DD53C}" srcOrd="4" destOrd="0" parTransId="{FEFB6C1C-F8A6-4DF5-BDFC-830A8554356B}" sibTransId="{F7D1154F-DC37-4709-85C3-AAC1788107F4}"/>
    <dgm:cxn modelId="{598285FC-34E5-4FB3-AC3D-4BC7DA955C4C}" srcId="{EA965D26-DEE0-43FF-8B94-018F1A442543}" destId="{F88D8849-ECB0-46EB-8222-1529A1EB0707}" srcOrd="0" destOrd="0" parTransId="{2F035EA4-F7EF-4439-8A5A-E92BE04D3E93}" sibTransId="{AA9074D9-95A9-489E-80A7-137EF7E03A57}"/>
    <dgm:cxn modelId="{D39428F3-B9BD-49E9-BF22-F97BAEE128B6}" type="presOf" srcId="{0C2442FF-EB36-417F-9A87-FC775F3530B3}" destId="{3C740299-374D-4954-91A4-2F1F021E75ED}" srcOrd="0" destOrd="0" presId="urn:microsoft.com/office/officeart/2005/8/layout/hChevron3"/>
    <dgm:cxn modelId="{9414C5B6-24E7-483F-A4D0-0A379514C9CE}" type="presOf" srcId="{8398F98E-9BFD-4134-988F-E21C15073A02}" destId="{E833188F-693D-4396-BEB1-CD260954B1F4}" srcOrd="0" destOrd="0" presId="urn:microsoft.com/office/officeart/2005/8/layout/hChevron3"/>
    <dgm:cxn modelId="{636E9F55-DDC4-42AD-B12D-C1EE0FC00A81}" type="presOf" srcId="{EA965D26-DEE0-43FF-8B94-018F1A442543}" destId="{66ACA311-BE4E-4639-B113-6EA84F727913}" srcOrd="0" destOrd="0" presId="urn:microsoft.com/office/officeart/2005/8/layout/hChevron3"/>
    <dgm:cxn modelId="{1A4B871D-6166-4354-9BC8-84E24ADB7399}" type="presOf" srcId="{8DA5306E-3F2A-41E1-93E4-FB3DED0DD53C}" destId="{41E60B69-D000-47EE-92CC-17C692DABFD4}" srcOrd="0" destOrd="0" presId="urn:microsoft.com/office/officeart/2005/8/layout/hChevron3"/>
    <dgm:cxn modelId="{CFF26664-9628-448B-A3BC-2EAE706DB3F3}" srcId="{EA965D26-DEE0-43FF-8B94-018F1A442543}" destId="{D427E39D-62C1-4EC3-8435-D923A38D696F}" srcOrd="5" destOrd="0" parTransId="{CEE84786-D071-4DC7-B720-0FCD5EBAAE7C}" sibTransId="{4DAFDE59-8F1D-4173-A6D9-C678DDC9A3A2}"/>
    <dgm:cxn modelId="{44FFC6FA-8068-402F-86B0-80543875D7B7}" srcId="{EA965D26-DEE0-43FF-8B94-018F1A442543}" destId="{8398F98E-9BFD-4134-988F-E21C15073A02}" srcOrd="1" destOrd="0" parTransId="{88338176-EC01-4FE0-9E0F-45CA4D38FE35}" sibTransId="{5A471DAD-66EE-432F-99E2-A02289599F48}"/>
    <dgm:cxn modelId="{49FF7253-8373-443F-92FA-09C740C2D1A3}" type="presOf" srcId="{D427E39D-62C1-4EC3-8435-D923A38D696F}" destId="{EDBCFEF3-171D-479F-8DB8-9F6815F44F84}" srcOrd="0" destOrd="0" presId="urn:microsoft.com/office/officeart/2005/8/layout/hChevron3"/>
    <dgm:cxn modelId="{16879A46-836E-4DC2-8E98-B58BE3D1C31D}" type="presOf" srcId="{F88D8849-ECB0-46EB-8222-1529A1EB0707}" destId="{B657D0B7-69C0-4A41-BB55-2368070F97E9}" srcOrd="0" destOrd="0" presId="urn:microsoft.com/office/officeart/2005/8/layout/hChevron3"/>
    <dgm:cxn modelId="{DE2EF3B8-69C5-4DD4-9F6B-0E6629143AB4}" srcId="{EA965D26-DEE0-43FF-8B94-018F1A442543}" destId="{0149C0B0-5D8F-4F1D-86D0-EBDC2CDAEB83}" srcOrd="3" destOrd="0" parTransId="{970531EB-0CEA-480B-BBBD-AB3CD91C8C33}" sibTransId="{0C5EA145-880F-4D8D-8472-848EDC7D89EE}"/>
    <dgm:cxn modelId="{686715AD-6D40-498F-8EB6-860D90A4D70F}" type="presParOf" srcId="{66ACA311-BE4E-4639-B113-6EA84F727913}" destId="{B657D0B7-69C0-4A41-BB55-2368070F97E9}" srcOrd="0" destOrd="0" presId="urn:microsoft.com/office/officeart/2005/8/layout/hChevron3"/>
    <dgm:cxn modelId="{CEF919DD-14D9-47E5-AFE5-5640ECBA1D90}" type="presParOf" srcId="{66ACA311-BE4E-4639-B113-6EA84F727913}" destId="{1E4A3AC3-27F7-4B47-8B57-1428CF3EADDD}" srcOrd="1" destOrd="0" presId="urn:microsoft.com/office/officeart/2005/8/layout/hChevron3"/>
    <dgm:cxn modelId="{F296A967-43AB-441A-A770-99029824F797}" type="presParOf" srcId="{66ACA311-BE4E-4639-B113-6EA84F727913}" destId="{E833188F-693D-4396-BEB1-CD260954B1F4}" srcOrd="2" destOrd="0" presId="urn:microsoft.com/office/officeart/2005/8/layout/hChevron3"/>
    <dgm:cxn modelId="{C4B687EC-5FC2-407E-B7EB-D3F101945FF4}" type="presParOf" srcId="{66ACA311-BE4E-4639-B113-6EA84F727913}" destId="{D4AC8041-51A4-4B73-9FEA-607C46BCC340}" srcOrd="3" destOrd="0" presId="urn:microsoft.com/office/officeart/2005/8/layout/hChevron3"/>
    <dgm:cxn modelId="{209EE9D3-B687-4E2D-B286-A765519790E6}" type="presParOf" srcId="{66ACA311-BE4E-4639-B113-6EA84F727913}" destId="{3C740299-374D-4954-91A4-2F1F021E75ED}" srcOrd="4" destOrd="0" presId="urn:microsoft.com/office/officeart/2005/8/layout/hChevron3"/>
    <dgm:cxn modelId="{D7E44988-ECC2-412A-9204-B69EA9D6F549}" type="presParOf" srcId="{66ACA311-BE4E-4639-B113-6EA84F727913}" destId="{5BF952C5-B100-4589-8A3D-CA3A02E76215}" srcOrd="5" destOrd="0" presId="urn:microsoft.com/office/officeart/2005/8/layout/hChevron3"/>
    <dgm:cxn modelId="{F414A35A-6150-4477-BA9E-CCCB70511BA9}" type="presParOf" srcId="{66ACA311-BE4E-4639-B113-6EA84F727913}" destId="{766ABDEC-53CD-4DEF-9348-2095A76A6029}" srcOrd="6" destOrd="0" presId="urn:microsoft.com/office/officeart/2005/8/layout/hChevron3"/>
    <dgm:cxn modelId="{84331DC8-D58C-4BCB-8EC6-667A4E4633D1}" type="presParOf" srcId="{66ACA311-BE4E-4639-B113-6EA84F727913}" destId="{2BF53B5C-2926-4065-AB84-C033B2CD64B3}" srcOrd="7" destOrd="0" presId="urn:microsoft.com/office/officeart/2005/8/layout/hChevron3"/>
    <dgm:cxn modelId="{482DD8A5-9E15-403B-8041-C0E7F54A490B}" type="presParOf" srcId="{66ACA311-BE4E-4639-B113-6EA84F727913}" destId="{41E60B69-D000-47EE-92CC-17C692DABFD4}" srcOrd="8" destOrd="0" presId="urn:microsoft.com/office/officeart/2005/8/layout/hChevron3"/>
    <dgm:cxn modelId="{1FEF8418-1A2D-45B1-8C75-1C1CA3C1A0BC}" type="presParOf" srcId="{66ACA311-BE4E-4639-B113-6EA84F727913}" destId="{A44890F1-1AFD-465A-8BF8-7523A6022AC8}" srcOrd="9" destOrd="0" presId="urn:microsoft.com/office/officeart/2005/8/layout/hChevron3"/>
    <dgm:cxn modelId="{5D5B7537-5F26-4BB1-A5B7-84F36AC0123B}" type="presParOf" srcId="{66ACA311-BE4E-4639-B113-6EA84F727913}" destId="{EDBCFEF3-171D-479F-8DB8-9F6815F44F84}"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9AC527-EB27-445F-9CEA-8858B16DEEA3}"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zh-CN" altLang="en-US"/>
        </a:p>
      </dgm:t>
    </dgm:pt>
    <dgm:pt modelId="{75E89C9A-560D-4F32-9764-9C0B0817F760}">
      <dgm:prSet phldrT="[文本]"/>
      <dgm:spPr/>
      <dgm:t>
        <a:bodyPr/>
        <a:lstStyle/>
        <a:p>
          <a:r>
            <a:rPr lang="zh-CN" altLang="en-US" dirty="0" smtClean="0"/>
            <a:t>辅助决策</a:t>
          </a:r>
          <a:endParaRPr lang="zh-CN" altLang="en-US" dirty="0"/>
        </a:p>
      </dgm:t>
    </dgm:pt>
    <dgm:pt modelId="{5286518F-F1E3-4343-939C-A1E3251A7561}" type="parTrans" cxnId="{564A54F0-8C18-462E-8186-B541DFD8F24B}">
      <dgm:prSet/>
      <dgm:spPr/>
      <dgm:t>
        <a:bodyPr/>
        <a:lstStyle/>
        <a:p>
          <a:endParaRPr lang="zh-CN" altLang="en-US"/>
        </a:p>
      </dgm:t>
    </dgm:pt>
    <dgm:pt modelId="{D09B2A62-307B-4041-9110-1B35C646643E}" type="sibTrans" cxnId="{564A54F0-8C18-462E-8186-B541DFD8F24B}">
      <dgm:prSet/>
      <dgm:spPr/>
      <dgm:t>
        <a:bodyPr/>
        <a:lstStyle/>
        <a:p>
          <a:endParaRPr lang="zh-CN" altLang="en-US"/>
        </a:p>
      </dgm:t>
    </dgm:pt>
    <dgm:pt modelId="{0BECEBA2-2783-4215-B9CB-60EBF01D768A}">
      <dgm:prSet phldrT="[文本]"/>
      <dgm:spPr/>
      <dgm:t>
        <a:bodyPr/>
        <a:lstStyle/>
        <a:p>
          <a:r>
            <a:rPr lang="zh-CN" altLang="en-US" dirty="0" smtClean="0"/>
            <a:t>保障安全</a:t>
          </a:r>
          <a:endParaRPr lang="zh-CN" altLang="en-US" dirty="0"/>
        </a:p>
      </dgm:t>
    </dgm:pt>
    <dgm:pt modelId="{186865A5-9F30-416D-86FC-E4311D52A60E}" type="parTrans" cxnId="{7E313DEF-B41F-4FA8-B6C5-D4F3B1AB7D42}">
      <dgm:prSet/>
      <dgm:spPr/>
      <dgm:t>
        <a:bodyPr/>
        <a:lstStyle/>
        <a:p>
          <a:endParaRPr lang="zh-CN" altLang="en-US"/>
        </a:p>
      </dgm:t>
    </dgm:pt>
    <dgm:pt modelId="{B50675AC-A411-42D9-809F-4D2D08117CC9}" type="sibTrans" cxnId="{7E313DEF-B41F-4FA8-B6C5-D4F3B1AB7D42}">
      <dgm:prSet/>
      <dgm:spPr/>
      <dgm:t>
        <a:bodyPr/>
        <a:lstStyle/>
        <a:p>
          <a:endParaRPr lang="zh-CN" altLang="en-US"/>
        </a:p>
      </dgm:t>
    </dgm:pt>
    <dgm:pt modelId="{008EFCC4-8431-4EBB-A4ED-59DA78895935}">
      <dgm:prSet phldrT="[文本]"/>
      <dgm:spPr/>
      <dgm:t>
        <a:bodyPr/>
        <a:lstStyle/>
        <a:p>
          <a:r>
            <a:rPr lang="zh-CN" altLang="en-US" dirty="0" smtClean="0"/>
            <a:t>提高收益</a:t>
          </a:r>
          <a:endParaRPr lang="zh-CN" altLang="en-US" dirty="0"/>
        </a:p>
      </dgm:t>
    </dgm:pt>
    <dgm:pt modelId="{517DF67A-9E7E-4311-92E2-3BE32BF3545B}" type="parTrans" cxnId="{05F3C17D-5D6E-4CEC-BB6E-FF63091B3F73}">
      <dgm:prSet/>
      <dgm:spPr/>
      <dgm:t>
        <a:bodyPr/>
        <a:lstStyle/>
        <a:p>
          <a:endParaRPr lang="zh-CN" altLang="en-US"/>
        </a:p>
      </dgm:t>
    </dgm:pt>
    <dgm:pt modelId="{C0204320-4697-42CF-AC7E-B1A786665245}" type="sibTrans" cxnId="{05F3C17D-5D6E-4CEC-BB6E-FF63091B3F73}">
      <dgm:prSet/>
      <dgm:spPr/>
      <dgm:t>
        <a:bodyPr/>
        <a:lstStyle/>
        <a:p>
          <a:endParaRPr lang="zh-CN" altLang="en-US"/>
        </a:p>
      </dgm:t>
    </dgm:pt>
    <dgm:pt modelId="{EDA5B510-4B7C-4F18-A94B-131DAC0F11A1}" type="pres">
      <dgm:prSet presAssocID="{EA9AC527-EB27-445F-9CEA-8858B16DEEA3}" presName="cycle" presStyleCnt="0">
        <dgm:presLayoutVars>
          <dgm:dir/>
          <dgm:resizeHandles val="exact"/>
        </dgm:presLayoutVars>
      </dgm:prSet>
      <dgm:spPr/>
      <dgm:t>
        <a:bodyPr/>
        <a:lstStyle/>
        <a:p>
          <a:endParaRPr lang="zh-HK" altLang="en-US"/>
        </a:p>
      </dgm:t>
    </dgm:pt>
    <dgm:pt modelId="{E23C46E6-0F26-4150-8BEF-E87E331CE3ED}" type="pres">
      <dgm:prSet presAssocID="{75E89C9A-560D-4F32-9764-9C0B0817F760}" presName="node" presStyleLbl="node1" presStyleIdx="0" presStyleCnt="3">
        <dgm:presLayoutVars>
          <dgm:bulletEnabled val="1"/>
        </dgm:presLayoutVars>
      </dgm:prSet>
      <dgm:spPr/>
      <dgm:t>
        <a:bodyPr/>
        <a:lstStyle/>
        <a:p>
          <a:endParaRPr lang="zh-CN" altLang="en-US"/>
        </a:p>
      </dgm:t>
    </dgm:pt>
    <dgm:pt modelId="{B8FBADC7-CA24-4C31-A063-56FCA4AF83B2}" type="pres">
      <dgm:prSet presAssocID="{75E89C9A-560D-4F32-9764-9C0B0817F760}" presName="spNode" presStyleCnt="0"/>
      <dgm:spPr/>
    </dgm:pt>
    <dgm:pt modelId="{8D183D99-8943-4CF8-A83C-520C78900D83}" type="pres">
      <dgm:prSet presAssocID="{D09B2A62-307B-4041-9110-1B35C646643E}" presName="sibTrans" presStyleLbl="sibTrans1D1" presStyleIdx="0" presStyleCnt="3"/>
      <dgm:spPr/>
      <dgm:t>
        <a:bodyPr/>
        <a:lstStyle/>
        <a:p>
          <a:endParaRPr lang="zh-HK" altLang="en-US"/>
        </a:p>
      </dgm:t>
    </dgm:pt>
    <dgm:pt modelId="{9D04D71D-C5E9-43AD-842C-CBF985BB29C7}" type="pres">
      <dgm:prSet presAssocID="{0BECEBA2-2783-4215-B9CB-60EBF01D768A}" presName="node" presStyleLbl="node1" presStyleIdx="1" presStyleCnt="3">
        <dgm:presLayoutVars>
          <dgm:bulletEnabled val="1"/>
        </dgm:presLayoutVars>
      </dgm:prSet>
      <dgm:spPr/>
      <dgm:t>
        <a:bodyPr/>
        <a:lstStyle/>
        <a:p>
          <a:endParaRPr lang="zh-CN" altLang="en-US"/>
        </a:p>
      </dgm:t>
    </dgm:pt>
    <dgm:pt modelId="{16229CD0-9F7D-412D-A259-AE9498EBF361}" type="pres">
      <dgm:prSet presAssocID="{0BECEBA2-2783-4215-B9CB-60EBF01D768A}" presName="spNode" presStyleCnt="0"/>
      <dgm:spPr/>
    </dgm:pt>
    <dgm:pt modelId="{E80BB4C1-9785-44C2-85C0-5D50AE597585}" type="pres">
      <dgm:prSet presAssocID="{B50675AC-A411-42D9-809F-4D2D08117CC9}" presName="sibTrans" presStyleLbl="sibTrans1D1" presStyleIdx="1" presStyleCnt="3"/>
      <dgm:spPr/>
      <dgm:t>
        <a:bodyPr/>
        <a:lstStyle/>
        <a:p>
          <a:endParaRPr lang="zh-HK" altLang="en-US"/>
        </a:p>
      </dgm:t>
    </dgm:pt>
    <dgm:pt modelId="{13277070-1896-43F5-A4CC-416023E5DE35}" type="pres">
      <dgm:prSet presAssocID="{008EFCC4-8431-4EBB-A4ED-59DA78895935}" presName="node" presStyleLbl="node1" presStyleIdx="2" presStyleCnt="3">
        <dgm:presLayoutVars>
          <dgm:bulletEnabled val="1"/>
        </dgm:presLayoutVars>
      </dgm:prSet>
      <dgm:spPr/>
      <dgm:t>
        <a:bodyPr/>
        <a:lstStyle/>
        <a:p>
          <a:endParaRPr lang="zh-CN" altLang="en-US"/>
        </a:p>
      </dgm:t>
    </dgm:pt>
    <dgm:pt modelId="{1F97375D-EC40-4821-8B04-18BD9F1D7030}" type="pres">
      <dgm:prSet presAssocID="{008EFCC4-8431-4EBB-A4ED-59DA78895935}" presName="spNode" presStyleCnt="0"/>
      <dgm:spPr/>
    </dgm:pt>
    <dgm:pt modelId="{5940C283-C105-447E-8F6E-5AA1BEF18B39}" type="pres">
      <dgm:prSet presAssocID="{C0204320-4697-42CF-AC7E-B1A786665245}" presName="sibTrans" presStyleLbl="sibTrans1D1" presStyleIdx="2" presStyleCnt="3"/>
      <dgm:spPr/>
      <dgm:t>
        <a:bodyPr/>
        <a:lstStyle/>
        <a:p>
          <a:endParaRPr lang="zh-HK" altLang="en-US"/>
        </a:p>
      </dgm:t>
    </dgm:pt>
  </dgm:ptLst>
  <dgm:cxnLst>
    <dgm:cxn modelId="{AE0978D5-3840-4D6A-961F-F5282F9456B2}" type="presOf" srcId="{008EFCC4-8431-4EBB-A4ED-59DA78895935}" destId="{13277070-1896-43F5-A4CC-416023E5DE35}" srcOrd="0" destOrd="0" presId="urn:microsoft.com/office/officeart/2005/8/layout/cycle6"/>
    <dgm:cxn modelId="{2A2DD6C3-9BA4-47BD-838A-FEDC5F5DB812}" type="presOf" srcId="{75E89C9A-560D-4F32-9764-9C0B0817F760}" destId="{E23C46E6-0F26-4150-8BEF-E87E331CE3ED}" srcOrd="0" destOrd="0" presId="urn:microsoft.com/office/officeart/2005/8/layout/cycle6"/>
    <dgm:cxn modelId="{C9898A18-5C78-4EA2-A9FB-9024D792CD51}" type="presOf" srcId="{EA9AC527-EB27-445F-9CEA-8858B16DEEA3}" destId="{EDA5B510-4B7C-4F18-A94B-131DAC0F11A1}" srcOrd="0" destOrd="0" presId="urn:microsoft.com/office/officeart/2005/8/layout/cycle6"/>
    <dgm:cxn modelId="{A7F2820C-CB5F-4568-BE68-4485F18473F5}" type="presOf" srcId="{B50675AC-A411-42D9-809F-4D2D08117CC9}" destId="{E80BB4C1-9785-44C2-85C0-5D50AE597585}" srcOrd="0" destOrd="0" presId="urn:microsoft.com/office/officeart/2005/8/layout/cycle6"/>
    <dgm:cxn modelId="{16BCB08E-285C-40D3-A490-6C061920D8E3}" type="presOf" srcId="{C0204320-4697-42CF-AC7E-B1A786665245}" destId="{5940C283-C105-447E-8F6E-5AA1BEF18B39}" srcOrd="0" destOrd="0" presId="urn:microsoft.com/office/officeart/2005/8/layout/cycle6"/>
    <dgm:cxn modelId="{7E313DEF-B41F-4FA8-B6C5-D4F3B1AB7D42}" srcId="{EA9AC527-EB27-445F-9CEA-8858B16DEEA3}" destId="{0BECEBA2-2783-4215-B9CB-60EBF01D768A}" srcOrd="1" destOrd="0" parTransId="{186865A5-9F30-416D-86FC-E4311D52A60E}" sibTransId="{B50675AC-A411-42D9-809F-4D2D08117CC9}"/>
    <dgm:cxn modelId="{564A54F0-8C18-462E-8186-B541DFD8F24B}" srcId="{EA9AC527-EB27-445F-9CEA-8858B16DEEA3}" destId="{75E89C9A-560D-4F32-9764-9C0B0817F760}" srcOrd="0" destOrd="0" parTransId="{5286518F-F1E3-4343-939C-A1E3251A7561}" sibTransId="{D09B2A62-307B-4041-9110-1B35C646643E}"/>
    <dgm:cxn modelId="{88D46D22-6187-457C-BFE9-337914D4F831}" type="presOf" srcId="{D09B2A62-307B-4041-9110-1B35C646643E}" destId="{8D183D99-8943-4CF8-A83C-520C78900D83}" srcOrd="0" destOrd="0" presId="urn:microsoft.com/office/officeart/2005/8/layout/cycle6"/>
    <dgm:cxn modelId="{056F5CA4-A471-484A-83F5-9F85C8714F18}" type="presOf" srcId="{0BECEBA2-2783-4215-B9CB-60EBF01D768A}" destId="{9D04D71D-C5E9-43AD-842C-CBF985BB29C7}" srcOrd="0" destOrd="0" presId="urn:microsoft.com/office/officeart/2005/8/layout/cycle6"/>
    <dgm:cxn modelId="{05F3C17D-5D6E-4CEC-BB6E-FF63091B3F73}" srcId="{EA9AC527-EB27-445F-9CEA-8858B16DEEA3}" destId="{008EFCC4-8431-4EBB-A4ED-59DA78895935}" srcOrd="2" destOrd="0" parTransId="{517DF67A-9E7E-4311-92E2-3BE32BF3545B}" sibTransId="{C0204320-4697-42CF-AC7E-B1A786665245}"/>
    <dgm:cxn modelId="{92A94F48-F1D4-4C5A-9FCA-095B1E0EA4F4}" type="presParOf" srcId="{EDA5B510-4B7C-4F18-A94B-131DAC0F11A1}" destId="{E23C46E6-0F26-4150-8BEF-E87E331CE3ED}" srcOrd="0" destOrd="0" presId="urn:microsoft.com/office/officeart/2005/8/layout/cycle6"/>
    <dgm:cxn modelId="{13597AF8-F350-43C4-A966-34BAC25D7CC7}" type="presParOf" srcId="{EDA5B510-4B7C-4F18-A94B-131DAC0F11A1}" destId="{B8FBADC7-CA24-4C31-A063-56FCA4AF83B2}" srcOrd="1" destOrd="0" presId="urn:microsoft.com/office/officeart/2005/8/layout/cycle6"/>
    <dgm:cxn modelId="{F577E343-FA95-4174-80FA-0681DEF17E86}" type="presParOf" srcId="{EDA5B510-4B7C-4F18-A94B-131DAC0F11A1}" destId="{8D183D99-8943-4CF8-A83C-520C78900D83}" srcOrd="2" destOrd="0" presId="urn:microsoft.com/office/officeart/2005/8/layout/cycle6"/>
    <dgm:cxn modelId="{E4CA07E6-415F-45E2-82A6-8D60D99F1B18}" type="presParOf" srcId="{EDA5B510-4B7C-4F18-A94B-131DAC0F11A1}" destId="{9D04D71D-C5E9-43AD-842C-CBF985BB29C7}" srcOrd="3" destOrd="0" presId="urn:microsoft.com/office/officeart/2005/8/layout/cycle6"/>
    <dgm:cxn modelId="{FFE24250-2BB8-41D8-AD8E-8DDB91747438}" type="presParOf" srcId="{EDA5B510-4B7C-4F18-A94B-131DAC0F11A1}" destId="{16229CD0-9F7D-412D-A259-AE9498EBF361}" srcOrd="4" destOrd="0" presId="urn:microsoft.com/office/officeart/2005/8/layout/cycle6"/>
    <dgm:cxn modelId="{17436266-FB33-4D4C-AFBC-493023FF62D3}" type="presParOf" srcId="{EDA5B510-4B7C-4F18-A94B-131DAC0F11A1}" destId="{E80BB4C1-9785-44C2-85C0-5D50AE597585}" srcOrd="5" destOrd="0" presId="urn:microsoft.com/office/officeart/2005/8/layout/cycle6"/>
    <dgm:cxn modelId="{CA8C45BB-451E-41CD-80B7-4044E5C159A4}" type="presParOf" srcId="{EDA5B510-4B7C-4F18-A94B-131DAC0F11A1}" destId="{13277070-1896-43F5-A4CC-416023E5DE35}" srcOrd="6" destOrd="0" presId="urn:microsoft.com/office/officeart/2005/8/layout/cycle6"/>
    <dgm:cxn modelId="{1486D024-6FA1-4ACF-8729-1479077A157F}" type="presParOf" srcId="{EDA5B510-4B7C-4F18-A94B-131DAC0F11A1}" destId="{1F97375D-EC40-4821-8B04-18BD9F1D7030}" srcOrd="7" destOrd="0" presId="urn:microsoft.com/office/officeart/2005/8/layout/cycle6"/>
    <dgm:cxn modelId="{E42CB6EF-4A01-4440-A202-CDD0ACB93BA7}" type="presParOf" srcId="{EDA5B510-4B7C-4F18-A94B-131DAC0F11A1}" destId="{5940C283-C105-447E-8F6E-5AA1BEF18B39}"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7EA5F0-3D25-40E7-9AAA-B81DFF3DB833}">
      <dsp:nvSpPr>
        <dsp:cNvPr id="0" name=""/>
        <dsp:cNvSpPr/>
      </dsp:nvSpPr>
      <dsp:spPr>
        <a:xfrm>
          <a:off x="0" y="0"/>
          <a:ext cx="6691666" cy="162018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ts val="600"/>
            </a:spcAft>
          </a:pPr>
          <a:r>
            <a:rPr lang="zh-CN" altLang="en-US" sz="2000" b="1" kern="1200" dirty="0" smtClean="0">
              <a:solidFill>
                <a:srgbClr val="1F497D"/>
              </a:solidFill>
              <a:latin typeface="微软雅黑" panose="020B0503020204020204" pitchFamily="34" charset="-122"/>
              <a:ea typeface="微软雅黑" panose="020B0503020204020204" pitchFamily="34" charset="-122"/>
            </a:rPr>
            <a:t>确定项目合规性</a:t>
          </a:r>
          <a:endParaRPr lang="en-US" altLang="zh-CN" sz="2000" b="1" kern="1200" dirty="0" smtClean="0">
            <a:solidFill>
              <a:srgbClr val="1F497D"/>
            </a:solidFill>
            <a:latin typeface="微软雅黑" panose="020B0503020204020204" pitchFamily="34" charset="-122"/>
            <a:ea typeface="微软雅黑" panose="020B0503020204020204" pitchFamily="34" charset="-122"/>
          </a:endParaRPr>
        </a:p>
        <a:p>
          <a:pPr lvl="0" algn="l" defTabSz="889000">
            <a:lnSpc>
              <a:spcPct val="90000"/>
            </a:lnSpc>
            <a:spcBef>
              <a:spcPct val="0"/>
            </a:spcBef>
            <a:spcAft>
              <a:spcPct val="35000"/>
            </a:spcAft>
          </a:pPr>
          <a:r>
            <a:rPr lang="zh-CN" altLang="en-US" sz="1400" b="0" kern="1200" dirty="0" smtClean="0">
              <a:solidFill>
                <a:srgbClr val="1F497D"/>
              </a:solidFill>
              <a:latin typeface="微软雅黑" panose="020B0503020204020204" pitchFamily="34" charset="-122"/>
              <a:ea typeface="微软雅黑" panose="020B0503020204020204" pitchFamily="34" charset="-122"/>
            </a:rPr>
            <a:t>公司基本信息：如营业执照、组织机构代码等</a:t>
          </a:r>
          <a:endParaRPr lang="en-US" altLang="zh-CN" sz="1400" b="0" kern="1200" dirty="0" smtClean="0">
            <a:solidFill>
              <a:srgbClr val="1F497D"/>
            </a:solidFill>
            <a:latin typeface="微软雅黑" panose="020B0503020204020204" pitchFamily="34" charset="-122"/>
            <a:ea typeface="微软雅黑" panose="020B0503020204020204" pitchFamily="34" charset="-122"/>
          </a:endParaRPr>
        </a:p>
        <a:p>
          <a:pPr lvl="0" algn="l" defTabSz="889000">
            <a:lnSpc>
              <a:spcPct val="90000"/>
            </a:lnSpc>
            <a:spcBef>
              <a:spcPct val="0"/>
            </a:spcBef>
            <a:spcAft>
              <a:spcPct val="35000"/>
            </a:spcAft>
          </a:pPr>
          <a:r>
            <a:rPr lang="zh-CN" altLang="en-US" sz="1400" b="0" kern="1200" dirty="0" smtClean="0">
              <a:solidFill>
                <a:srgbClr val="1F497D"/>
              </a:solidFill>
              <a:latin typeface="微软雅黑" panose="020B0503020204020204" pitchFamily="34" charset="-122"/>
              <a:ea typeface="微软雅黑" panose="020B0503020204020204" pitchFamily="34" charset="-122"/>
            </a:rPr>
            <a:t>项目批复文件：如同意开展前期工作的函、土地使用证、项目核准文件、入网许可证、安质环检测报告等</a:t>
          </a:r>
          <a:endParaRPr lang="en-US" altLang="zh-CN" sz="1400" b="0" kern="1200" dirty="0" smtClean="0">
            <a:solidFill>
              <a:srgbClr val="1F497D"/>
            </a:solidFill>
            <a:latin typeface="微软雅黑" panose="020B0503020204020204" pitchFamily="34" charset="-122"/>
            <a:ea typeface="微软雅黑" panose="020B0503020204020204" pitchFamily="34" charset="-122"/>
          </a:endParaRPr>
        </a:p>
      </dsp:txBody>
      <dsp:txXfrm>
        <a:off x="47453" y="47453"/>
        <a:ext cx="4943366" cy="1525274"/>
      </dsp:txXfrm>
    </dsp:sp>
    <dsp:sp modelId="{AFCBA80A-FDA3-4ADB-9B72-69F49741FB17}">
      <dsp:nvSpPr>
        <dsp:cNvPr id="0" name=""/>
        <dsp:cNvSpPr/>
      </dsp:nvSpPr>
      <dsp:spPr>
        <a:xfrm>
          <a:off x="668332" y="2016227"/>
          <a:ext cx="6691666" cy="936107"/>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ts val="600"/>
            </a:spcAft>
          </a:pPr>
          <a:r>
            <a:rPr lang="zh-CN" altLang="en-US" sz="2000" b="1" kern="1200" dirty="0" smtClean="0">
              <a:solidFill>
                <a:srgbClr val="1F497D"/>
              </a:solidFill>
              <a:latin typeface="微软雅黑" panose="020B0503020204020204" pitchFamily="34" charset="-122"/>
              <a:ea typeface="微软雅黑" panose="020B0503020204020204" pitchFamily="34" charset="-122"/>
            </a:rPr>
            <a:t>考察电站建设质量</a:t>
          </a:r>
        </a:p>
        <a:p>
          <a:pPr lvl="0" algn="l" defTabSz="889000">
            <a:lnSpc>
              <a:spcPct val="90000"/>
            </a:lnSpc>
            <a:spcBef>
              <a:spcPct val="0"/>
            </a:spcBef>
            <a:spcAft>
              <a:spcPct val="35000"/>
            </a:spcAft>
          </a:pPr>
          <a:r>
            <a:rPr lang="zh-CN" altLang="en-US" sz="1400" kern="1200" dirty="0" smtClean="0">
              <a:solidFill>
                <a:srgbClr val="1F497D"/>
              </a:solidFill>
              <a:latin typeface="微软雅黑" panose="020B0503020204020204" pitchFamily="34" charset="-122"/>
              <a:ea typeface="微软雅黑" panose="020B0503020204020204" pitchFamily="34" charset="-122"/>
            </a:rPr>
            <a:t>调查方法：实地考察、专人跟踪、第三方检测、综合验收、发电量担保</a:t>
          </a:r>
          <a:endParaRPr lang="zh-CN" altLang="en-US" sz="1400" kern="1200" dirty="0">
            <a:solidFill>
              <a:srgbClr val="1F497D"/>
            </a:solidFill>
            <a:latin typeface="微软雅黑" panose="020B0503020204020204" pitchFamily="34" charset="-122"/>
            <a:ea typeface="微软雅黑" panose="020B0503020204020204" pitchFamily="34" charset="-122"/>
          </a:endParaRPr>
        </a:p>
      </dsp:txBody>
      <dsp:txXfrm>
        <a:off x="695750" y="2043645"/>
        <a:ext cx="4993272" cy="881271"/>
      </dsp:txXfrm>
    </dsp:sp>
    <dsp:sp modelId="{B02CF60D-9C91-44BF-AD6A-080351137BB0}">
      <dsp:nvSpPr>
        <dsp:cNvPr id="0" name=""/>
        <dsp:cNvSpPr/>
      </dsp:nvSpPr>
      <dsp:spPr>
        <a:xfrm>
          <a:off x="1180882" y="3456384"/>
          <a:ext cx="6691666" cy="162018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ts val="600"/>
            </a:spcAft>
          </a:pPr>
          <a:r>
            <a:rPr lang="zh-CN" altLang="en-US" sz="2000" b="1" kern="1200" dirty="0" smtClean="0">
              <a:solidFill>
                <a:srgbClr val="1F497D"/>
              </a:solidFill>
              <a:latin typeface="微软雅黑" panose="020B0503020204020204" pitchFamily="34" charset="-122"/>
              <a:ea typeface="微软雅黑" panose="020B0503020204020204" pitchFamily="34" charset="-122"/>
            </a:rPr>
            <a:t>确保电站投资收益</a:t>
          </a:r>
          <a:endParaRPr lang="en-US" altLang="zh-CN" sz="2000" b="1" kern="1200" dirty="0" smtClean="0">
            <a:solidFill>
              <a:srgbClr val="1F497D"/>
            </a:solidFill>
            <a:latin typeface="微软雅黑" panose="020B0503020204020204" pitchFamily="34" charset="-122"/>
            <a:ea typeface="微软雅黑" panose="020B0503020204020204" pitchFamily="34" charset="-122"/>
          </a:endParaRPr>
        </a:p>
        <a:p>
          <a:pPr lvl="0" algn="l" defTabSz="889000">
            <a:lnSpc>
              <a:spcPct val="90000"/>
            </a:lnSpc>
            <a:spcBef>
              <a:spcPct val="0"/>
            </a:spcBef>
            <a:spcAft>
              <a:spcPct val="35000"/>
            </a:spcAft>
          </a:pPr>
          <a:r>
            <a:rPr lang="zh-CN" altLang="en-US" sz="1400" b="0" kern="1200" dirty="0" smtClean="0">
              <a:solidFill>
                <a:srgbClr val="1F497D"/>
              </a:solidFill>
              <a:latin typeface="微软雅黑" panose="020B0503020204020204" pitchFamily="34" charset="-122"/>
              <a:ea typeface="微软雅黑" panose="020B0503020204020204" pitchFamily="34" charset="-122"/>
            </a:rPr>
            <a:t>收入支撑点：电价补贴政策、电站建设质量、当地气候资源状况、电网消纳能力等</a:t>
          </a:r>
          <a:endParaRPr lang="en-US" altLang="zh-CN" sz="1400" b="0" kern="1200" dirty="0" smtClean="0">
            <a:solidFill>
              <a:srgbClr val="1F497D"/>
            </a:solidFill>
            <a:latin typeface="微软雅黑" panose="020B0503020204020204" pitchFamily="34" charset="-122"/>
            <a:ea typeface="微软雅黑" panose="020B0503020204020204" pitchFamily="34" charset="-122"/>
          </a:endParaRPr>
        </a:p>
        <a:p>
          <a:pPr lvl="0" algn="l" defTabSz="889000">
            <a:lnSpc>
              <a:spcPct val="90000"/>
            </a:lnSpc>
            <a:spcBef>
              <a:spcPct val="0"/>
            </a:spcBef>
            <a:spcAft>
              <a:spcPct val="35000"/>
            </a:spcAft>
          </a:pPr>
          <a:r>
            <a:rPr lang="zh-CN" altLang="en-US" sz="1400" b="0" kern="1200" dirty="0" smtClean="0">
              <a:solidFill>
                <a:srgbClr val="1F497D"/>
              </a:solidFill>
              <a:latin typeface="微软雅黑" panose="020B0503020204020204" pitchFamily="34" charset="-122"/>
              <a:ea typeface="微软雅黑" panose="020B0503020204020204" pitchFamily="34" charset="-122"/>
            </a:rPr>
            <a:t>成本控制点：土地使用费、设备维护费、输送线路线损、组件清洗费、电网技术咨询费、人工成本等</a:t>
          </a:r>
          <a:endParaRPr lang="en-US" altLang="zh-CN" sz="1400" b="0" kern="1200" dirty="0" smtClean="0">
            <a:solidFill>
              <a:srgbClr val="1F497D"/>
            </a:solidFill>
            <a:latin typeface="微软雅黑" panose="020B0503020204020204" pitchFamily="34" charset="-122"/>
            <a:ea typeface="微软雅黑" panose="020B0503020204020204" pitchFamily="34" charset="-122"/>
          </a:endParaRPr>
        </a:p>
      </dsp:txBody>
      <dsp:txXfrm>
        <a:off x="1228335" y="3503837"/>
        <a:ext cx="4953202" cy="1525274"/>
      </dsp:txXfrm>
    </dsp:sp>
    <dsp:sp modelId="{D46E3C87-4D0B-4422-9814-246B6E6C6CFE}">
      <dsp:nvSpPr>
        <dsp:cNvPr id="0" name=""/>
        <dsp:cNvSpPr/>
      </dsp:nvSpPr>
      <dsp:spPr>
        <a:xfrm>
          <a:off x="5638549" y="1228636"/>
          <a:ext cx="1053117" cy="1053117"/>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zh-CN" altLang="en-US" sz="1800" kern="1200">
            <a:latin typeface="微软雅黑" panose="020B0503020204020204" pitchFamily="34" charset="-122"/>
            <a:ea typeface="微软雅黑" panose="020B0503020204020204" pitchFamily="34" charset="-122"/>
          </a:endParaRPr>
        </a:p>
      </dsp:txBody>
      <dsp:txXfrm>
        <a:off x="5875500" y="1228636"/>
        <a:ext cx="579215" cy="792471"/>
      </dsp:txXfrm>
    </dsp:sp>
    <dsp:sp modelId="{F220D567-E8BB-45C8-9AA7-498119CDCE03}">
      <dsp:nvSpPr>
        <dsp:cNvPr id="0" name=""/>
        <dsp:cNvSpPr/>
      </dsp:nvSpPr>
      <dsp:spPr>
        <a:xfrm>
          <a:off x="6248757" y="2664293"/>
          <a:ext cx="1053117" cy="1053117"/>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zh-CN" altLang="en-US" sz="1800" kern="1200">
            <a:latin typeface="微软雅黑" panose="020B0503020204020204" pitchFamily="34" charset="-122"/>
            <a:ea typeface="微软雅黑" panose="020B0503020204020204" pitchFamily="34" charset="-122"/>
          </a:endParaRPr>
        </a:p>
      </dsp:txBody>
      <dsp:txXfrm>
        <a:off x="6485708" y="2664293"/>
        <a:ext cx="579215" cy="7924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D12E9-3E80-4D25-A90C-F222EAECF033}">
      <dsp:nvSpPr>
        <dsp:cNvPr id="0" name=""/>
        <dsp:cNvSpPr/>
      </dsp:nvSpPr>
      <dsp:spPr>
        <a:xfrm rot="5400000">
          <a:off x="4849080" y="-1965306"/>
          <a:ext cx="806526" cy="494338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solidFill>
                <a:srgbClr val="1F497D"/>
              </a:solidFill>
              <a:latin typeface="微软雅黑" panose="020B0503020204020204" pitchFamily="34" charset="-122"/>
              <a:ea typeface="微软雅黑" panose="020B0503020204020204" pitchFamily="34" charset="-122"/>
            </a:rPr>
            <a:t>规范运维人员的工作方法与工作习惯，减少生产过程当中的可能产生的人身伤害、财产损失。</a:t>
          </a:r>
          <a:endParaRPr lang="zh-CN" altLang="en-US" sz="1600" kern="1200" dirty="0">
            <a:solidFill>
              <a:srgbClr val="1F497D"/>
            </a:solidFill>
            <a:latin typeface="微软雅黑" panose="020B0503020204020204" pitchFamily="34" charset="-122"/>
            <a:ea typeface="微软雅黑" panose="020B0503020204020204" pitchFamily="34" charset="-122"/>
          </a:endParaRPr>
        </a:p>
      </dsp:txBody>
      <dsp:txXfrm rot="-5400000">
        <a:off x="2780653" y="142492"/>
        <a:ext cx="4904011" cy="727784"/>
      </dsp:txXfrm>
    </dsp:sp>
    <dsp:sp modelId="{FCFBD209-8F08-45C7-A291-932D09F81CA3}">
      <dsp:nvSpPr>
        <dsp:cNvPr id="0" name=""/>
        <dsp:cNvSpPr/>
      </dsp:nvSpPr>
      <dsp:spPr>
        <a:xfrm>
          <a:off x="0" y="2305"/>
          <a:ext cx="2780652" cy="10081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1F497D"/>
              </a:solidFill>
              <a:latin typeface="微软雅黑" panose="020B0503020204020204" pitchFamily="34" charset="-122"/>
              <a:ea typeface="微软雅黑" panose="020B0503020204020204" pitchFamily="34" charset="-122"/>
            </a:rPr>
            <a:t>安全生产管理制度</a:t>
          </a:r>
          <a:endParaRPr lang="zh-CN" altLang="en-US" sz="2000" b="1" kern="1200" dirty="0">
            <a:solidFill>
              <a:srgbClr val="1F497D"/>
            </a:solidFill>
            <a:latin typeface="微软雅黑" panose="020B0503020204020204" pitchFamily="34" charset="-122"/>
            <a:ea typeface="微软雅黑" panose="020B0503020204020204" pitchFamily="34" charset="-122"/>
          </a:endParaRPr>
        </a:p>
      </dsp:txBody>
      <dsp:txXfrm>
        <a:off x="49214" y="51519"/>
        <a:ext cx="2682224" cy="909730"/>
      </dsp:txXfrm>
    </dsp:sp>
    <dsp:sp modelId="{961F6162-6308-C540-8F4C-659B3FC0051D}">
      <dsp:nvSpPr>
        <dsp:cNvPr id="0" name=""/>
        <dsp:cNvSpPr/>
      </dsp:nvSpPr>
      <dsp:spPr>
        <a:xfrm rot="5400000">
          <a:off x="4849080" y="-906739"/>
          <a:ext cx="806526" cy="494338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solidFill>
                <a:srgbClr val="1F497D"/>
              </a:solidFill>
              <a:latin typeface="微软雅黑" panose="020B0503020204020204" pitchFamily="34" charset="-122"/>
              <a:ea typeface="微软雅黑" panose="020B0503020204020204" pitchFamily="34" charset="-122"/>
            </a:rPr>
            <a:t>最大程度地预防和减少突发事件及其造成的损害，保障公众的生命财产安全。</a:t>
          </a:r>
          <a:endParaRPr lang="zh-CN" altLang="en-US" sz="1600" kern="1200" dirty="0">
            <a:solidFill>
              <a:srgbClr val="1F497D"/>
            </a:solidFill>
            <a:latin typeface="微软雅黑" panose="020B0503020204020204" pitchFamily="34" charset="-122"/>
            <a:ea typeface="微软雅黑" panose="020B0503020204020204" pitchFamily="34" charset="-122"/>
          </a:endParaRPr>
        </a:p>
      </dsp:txBody>
      <dsp:txXfrm rot="-5400000">
        <a:off x="2780653" y="1201059"/>
        <a:ext cx="4904011" cy="727784"/>
      </dsp:txXfrm>
    </dsp:sp>
    <dsp:sp modelId="{678EB01D-049E-584D-84CA-48BD1C3D60DA}">
      <dsp:nvSpPr>
        <dsp:cNvPr id="0" name=""/>
        <dsp:cNvSpPr/>
      </dsp:nvSpPr>
      <dsp:spPr>
        <a:xfrm>
          <a:off x="0" y="1054682"/>
          <a:ext cx="2780652" cy="10081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altLang="en-US" sz="2000" b="1" kern="1200" dirty="0" smtClean="0">
              <a:solidFill>
                <a:srgbClr val="1F497D"/>
              </a:solidFill>
              <a:latin typeface="微软雅黑" panose="020B0503020204020204" pitchFamily="34" charset="-122"/>
              <a:ea typeface="微软雅黑" panose="020B0503020204020204" pitchFamily="34" charset="-122"/>
            </a:rPr>
            <a:t>安全生产应急预案</a:t>
          </a:r>
          <a:endParaRPr lang="zh-CN" altLang="en-US" sz="2000" b="1" kern="1200" dirty="0">
            <a:solidFill>
              <a:srgbClr val="1F497D"/>
            </a:solidFill>
            <a:latin typeface="微软雅黑" panose="020B0503020204020204" pitchFamily="34" charset="-122"/>
            <a:ea typeface="微软雅黑" panose="020B0503020204020204" pitchFamily="34" charset="-122"/>
          </a:endParaRPr>
        </a:p>
      </dsp:txBody>
      <dsp:txXfrm>
        <a:off x="49214" y="1103896"/>
        <a:ext cx="2682224" cy="909730"/>
      </dsp:txXfrm>
    </dsp:sp>
    <dsp:sp modelId="{FECE1EBD-5FFC-9E4F-90C7-129BEFA048AC}">
      <dsp:nvSpPr>
        <dsp:cNvPr id="0" name=""/>
        <dsp:cNvSpPr/>
      </dsp:nvSpPr>
      <dsp:spPr>
        <a:xfrm rot="5400000">
          <a:off x="4849080" y="151826"/>
          <a:ext cx="806526" cy="494338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solidFill>
                <a:srgbClr val="1F497D"/>
              </a:solidFill>
              <a:latin typeface="微软雅黑" panose="020B0503020204020204" pitchFamily="34" charset="-122"/>
              <a:ea typeface="微软雅黑" panose="020B0503020204020204" pitchFamily="34" charset="-122"/>
            </a:rPr>
            <a:t>对项目运营情况进行全面分析，找出不足，提出改进措施。</a:t>
          </a:r>
          <a:endParaRPr lang="zh-CN" altLang="en-US" sz="1600" kern="1200" dirty="0">
            <a:solidFill>
              <a:srgbClr val="1F497D"/>
            </a:solidFill>
            <a:latin typeface="微软雅黑" panose="020B0503020204020204" pitchFamily="34" charset="-122"/>
            <a:ea typeface="微软雅黑" panose="020B0503020204020204" pitchFamily="34" charset="-122"/>
          </a:endParaRPr>
        </a:p>
      </dsp:txBody>
      <dsp:txXfrm rot="-5400000">
        <a:off x="2780653" y="2259625"/>
        <a:ext cx="4904011" cy="727784"/>
      </dsp:txXfrm>
    </dsp:sp>
    <dsp:sp modelId="{F7D040A0-19FA-A343-8B3B-6C2F38E88B38}">
      <dsp:nvSpPr>
        <dsp:cNvPr id="0" name=""/>
        <dsp:cNvSpPr/>
      </dsp:nvSpPr>
      <dsp:spPr>
        <a:xfrm>
          <a:off x="0" y="2119438"/>
          <a:ext cx="2780652" cy="10081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altLang="en-US" sz="2000" b="1" kern="1200" smtClean="0">
              <a:solidFill>
                <a:srgbClr val="1F497D"/>
              </a:solidFill>
              <a:latin typeface="微软雅黑" panose="020B0503020204020204" pitchFamily="34" charset="-122"/>
              <a:ea typeface="微软雅黑" panose="020B0503020204020204" pitchFamily="34" charset="-122"/>
            </a:rPr>
            <a:t>运营分析制度</a:t>
          </a:r>
          <a:endParaRPr lang="zh-CN" altLang="en-US" sz="2000" b="1" kern="1200" dirty="0">
            <a:solidFill>
              <a:srgbClr val="1F497D"/>
            </a:solidFill>
            <a:latin typeface="微软雅黑" panose="020B0503020204020204" pitchFamily="34" charset="-122"/>
            <a:ea typeface="微软雅黑" panose="020B0503020204020204" pitchFamily="34" charset="-122"/>
          </a:endParaRPr>
        </a:p>
      </dsp:txBody>
      <dsp:txXfrm>
        <a:off x="49214" y="2168652"/>
        <a:ext cx="2682224" cy="909730"/>
      </dsp:txXfrm>
    </dsp:sp>
    <dsp:sp modelId="{97AD5EA9-AE77-AE45-85F7-ECF8643886BE}">
      <dsp:nvSpPr>
        <dsp:cNvPr id="0" name=""/>
        <dsp:cNvSpPr/>
      </dsp:nvSpPr>
      <dsp:spPr>
        <a:xfrm rot="5400000">
          <a:off x="4849080" y="1210393"/>
          <a:ext cx="806526" cy="494338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smtClean="0">
              <a:solidFill>
                <a:srgbClr val="1F497D"/>
              </a:solidFill>
              <a:latin typeface="微软雅黑" panose="020B0503020204020204" pitchFamily="34" charset="-122"/>
              <a:ea typeface="微软雅黑" panose="020B0503020204020204" pitchFamily="34" charset="-122"/>
            </a:rPr>
            <a:t>维系良好的客户关系，树立公司品牌形象，建立和维护与关键客户数据库并定期更新。</a:t>
          </a:r>
          <a:endParaRPr lang="zh-CN" altLang="en-US" sz="1600" kern="1200" dirty="0">
            <a:solidFill>
              <a:srgbClr val="1F497D"/>
            </a:solidFill>
            <a:latin typeface="微软雅黑" panose="020B0503020204020204" pitchFamily="34" charset="-122"/>
            <a:ea typeface="微软雅黑" panose="020B0503020204020204" pitchFamily="34" charset="-122"/>
          </a:endParaRPr>
        </a:p>
      </dsp:txBody>
      <dsp:txXfrm rot="-5400000">
        <a:off x="2780653" y="3318192"/>
        <a:ext cx="4904011" cy="727784"/>
      </dsp:txXfrm>
    </dsp:sp>
    <dsp:sp modelId="{D3766F3F-A6A3-924E-9A7C-186BF7D4685D}">
      <dsp:nvSpPr>
        <dsp:cNvPr id="0" name=""/>
        <dsp:cNvSpPr/>
      </dsp:nvSpPr>
      <dsp:spPr>
        <a:xfrm>
          <a:off x="0" y="3178005"/>
          <a:ext cx="2780652" cy="10081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zh-CN" altLang="en-US" sz="2000" b="1" kern="1200" smtClean="0">
              <a:solidFill>
                <a:srgbClr val="1F497D"/>
              </a:solidFill>
              <a:latin typeface="微软雅黑" panose="020B0503020204020204" pitchFamily="34" charset="-122"/>
              <a:ea typeface="微软雅黑" panose="020B0503020204020204" pitchFamily="34" charset="-122"/>
            </a:rPr>
            <a:t>电力营销管理制度</a:t>
          </a:r>
          <a:endParaRPr lang="zh-CN" altLang="en-US" sz="2000" b="1" kern="1200" dirty="0">
            <a:solidFill>
              <a:srgbClr val="1F497D"/>
            </a:solidFill>
            <a:latin typeface="微软雅黑" panose="020B0503020204020204" pitchFamily="34" charset="-122"/>
            <a:ea typeface="微软雅黑" panose="020B0503020204020204" pitchFamily="34" charset="-122"/>
          </a:endParaRPr>
        </a:p>
      </dsp:txBody>
      <dsp:txXfrm>
        <a:off x="49214" y="3227219"/>
        <a:ext cx="2682224" cy="909730"/>
      </dsp:txXfrm>
    </dsp:sp>
    <dsp:sp modelId="{B21D5F47-4BE8-D94D-B967-BC18B5A01244}">
      <dsp:nvSpPr>
        <dsp:cNvPr id="0" name=""/>
        <dsp:cNvSpPr/>
      </dsp:nvSpPr>
      <dsp:spPr>
        <a:xfrm rot="5400000">
          <a:off x="4849080" y="2268959"/>
          <a:ext cx="806526" cy="4943382"/>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zh-CN" altLang="en-US" sz="1600" kern="1200" dirty="0" smtClean="0">
              <a:solidFill>
                <a:srgbClr val="1F497D"/>
              </a:solidFill>
              <a:latin typeface="微软雅黑" panose="020B0503020204020204" pitchFamily="34" charset="-122"/>
              <a:ea typeface="微软雅黑" panose="020B0503020204020204" pitchFamily="34" charset="-122"/>
            </a:rPr>
            <a:t>制订奖惩并举的公司绩效考核体系，充分调动员工的工作积极性。</a:t>
          </a:r>
          <a:endParaRPr lang="zh-CN" altLang="en-US" sz="1600" kern="1200" dirty="0">
            <a:solidFill>
              <a:srgbClr val="1F497D"/>
            </a:solidFill>
            <a:latin typeface="微软雅黑" panose="020B0503020204020204" pitchFamily="34" charset="-122"/>
            <a:ea typeface="微软雅黑" panose="020B0503020204020204" pitchFamily="34" charset="-122"/>
          </a:endParaRPr>
        </a:p>
      </dsp:txBody>
      <dsp:txXfrm rot="-5400000">
        <a:off x="2780653" y="4376758"/>
        <a:ext cx="4904011" cy="727784"/>
      </dsp:txXfrm>
    </dsp:sp>
    <dsp:sp modelId="{7DC15A2B-76E9-AD43-AA1C-3622C742FB91}">
      <dsp:nvSpPr>
        <dsp:cNvPr id="0" name=""/>
        <dsp:cNvSpPr/>
      </dsp:nvSpPr>
      <dsp:spPr>
        <a:xfrm>
          <a:off x="0" y="4236571"/>
          <a:ext cx="2780652" cy="1008158"/>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altLang="zh-CN" sz="2000" b="1" kern="1200" dirty="0" smtClean="0">
              <a:solidFill>
                <a:srgbClr val="1F497D"/>
              </a:solidFill>
              <a:latin typeface="微软雅黑" panose="020B0503020204020204" pitchFamily="34" charset="-122"/>
              <a:ea typeface="微软雅黑" panose="020B0503020204020204" pitchFamily="34" charset="-122"/>
            </a:rPr>
            <a:t>KPI</a:t>
          </a:r>
          <a:r>
            <a:rPr lang="zh-CN" altLang="en-US" sz="2000" b="1" kern="1200" dirty="0" smtClean="0">
              <a:solidFill>
                <a:srgbClr val="1F497D"/>
              </a:solidFill>
              <a:latin typeface="微软雅黑" panose="020B0503020204020204" pitchFamily="34" charset="-122"/>
              <a:ea typeface="微软雅黑" panose="020B0503020204020204" pitchFamily="34" charset="-122"/>
            </a:rPr>
            <a:t>绩效考核制度</a:t>
          </a:r>
          <a:endParaRPr lang="zh-CN" altLang="en-US" sz="2000" b="1" kern="1200" dirty="0">
            <a:solidFill>
              <a:srgbClr val="1F497D"/>
            </a:solidFill>
            <a:latin typeface="微软雅黑" panose="020B0503020204020204" pitchFamily="34" charset="-122"/>
            <a:ea typeface="微软雅黑" panose="020B0503020204020204" pitchFamily="34" charset="-122"/>
          </a:endParaRPr>
        </a:p>
      </dsp:txBody>
      <dsp:txXfrm>
        <a:off x="49214" y="4285785"/>
        <a:ext cx="2682224" cy="909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09308-B5B3-7B4A-A0D2-64205685B53F}">
      <dsp:nvSpPr>
        <dsp:cNvPr id="0" name=""/>
        <dsp:cNvSpPr/>
      </dsp:nvSpPr>
      <dsp:spPr>
        <a:xfrm>
          <a:off x="-5324055" y="-815344"/>
          <a:ext cx="6339670" cy="6339670"/>
        </a:xfrm>
        <a:prstGeom prst="blockArc">
          <a:avLst>
            <a:gd name="adj1" fmla="val 18900000"/>
            <a:gd name="adj2" fmla="val 2700000"/>
            <a:gd name="adj3" fmla="val 34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585503-4C39-5642-92A0-59D28E381B37}">
      <dsp:nvSpPr>
        <dsp:cNvPr id="0" name=""/>
        <dsp:cNvSpPr/>
      </dsp:nvSpPr>
      <dsp:spPr>
        <a:xfrm>
          <a:off x="378683" y="247974"/>
          <a:ext cx="6540719" cy="4957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511" tIns="35560" rIns="35560" bIns="35560" numCol="1" spcCol="1270" anchor="ctr" anchorCtr="0">
          <a:noAutofit/>
        </a:bodyPr>
        <a:lstStyle/>
        <a:p>
          <a:pPr lvl="0" algn="l" defTabSz="622300" rtl="0">
            <a:lnSpc>
              <a:spcPct val="90000"/>
            </a:lnSpc>
            <a:spcBef>
              <a:spcPct val="0"/>
            </a:spcBef>
            <a:spcAft>
              <a:spcPct val="35000"/>
            </a:spcAft>
          </a:pPr>
          <a:r>
            <a:rPr lang="zh-CN" altLang="en-US" sz="1400" kern="1200" dirty="0" smtClean="0">
              <a:solidFill>
                <a:srgbClr val="1F497D"/>
              </a:solidFill>
              <a:latin typeface="微软雅黑" panose="020B0503020204020204" pitchFamily="34" charset="-122"/>
              <a:ea typeface="微软雅黑" panose="020B0503020204020204" pitchFamily="34" charset="-122"/>
            </a:rPr>
            <a:t>严格执行安全生产管理制度，落实安全生产责任制，强化安全生产监督管理</a:t>
          </a:r>
          <a:endParaRPr lang="zh-CN" altLang="en-US" sz="1400" kern="1200" dirty="0">
            <a:solidFill>
              <a:srgbClr val="1F497D"/>
            </a:solidFill>
            <a:latin typeface="微软雅黑" panose="020B0503020204020204" pitchFamily="34" charset="-122"/>
            <a:ea typeface="微软雅黑" panose="020B0503020204020204" pitchFamily="34" charset="-122"/>
          </a:endParaRPr>
        </a:p>
      </dsp:txBody>
      <dsp:txXfrm>
        <a:off x="378683" y="247974"/>
        <a:ext cx="6540719" cy="495761"/>
      </dsp:txXfrm>
    </dsp:sp>
    <dsp:sp modelId="{B493C786-FB21-BE49-9DBB-47F2B38F65CD}">
      <dsp:nvSpPr>
        <dsp:cNvPr id="0" name=""/>
        <dsp:cNvSpPr/>
      </dsp:nvSpPr>
      <dsp:spPr>
        <a:xfrm>
          <a:off x="68832" y="186004"/>
          <a:ext cx="619701" cy="6197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C9EA7FC-8DE5-A743-ADEF-312699EC4C7A}">
      <dsp:nvSpPr>
        <dsp:cNvPr id="0" name=""/>
        <dsp:cNvSpPr/>
      </dsp:nvSpPr>
      <dsp:spPr>
        <a:xfrm>
          <a:off x="786481" y="991523"/>
          <a:ext cx="6132921" cy="4957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511" tIns="35560" rIns="35560" bIns="35560" numCol="1" spcCol="1270" anchor="ctr" anchorCtr="0">
          <a:noAutofit/>
        </a:bodyPr>
        <a:lstStyle/>
        <a:p>
          <a:pPr lvl="0" algn="l" defTabSz="622300" rtl="0">
            <a:lnSpc>
              <a:spcPct val="90000"/>
            </a:lnSpc>
            <a:spcBef>
              <a:spcPct val="0"/>
            </a:spcBef>
            <a:spcAft>
              <a:spcPct val="35000"/>
            </a:spcAft>
          </a:pPr>
          <a:r>
            <a:rPr lang="zh-CN" altLang="en-US" sz="1400" kern="1200" smtClean="0">
              <a:solidFill>
                <a:srgbClr val="1F497D"/>
              </a:solidFill>
              <a:latin typeface="微软雅黑" panose="020B0503020204020204" pitchFamily="34" charset="-122"/>
              <a:ea typeface="微软雅黑" panose="020B0503020204020204" pitchFamily="34" charset="-122"/>
            </a:rPr>
            <a:t>严格执行各项应急预案，不定期举办安全教育培训和现场应急演练</a:t>
          </a:r>
          <a:endParaRPr lang="zh-CN" altLang="en-US" sz="1400" kern="1200" dirty="0">
            <a:solidFill>
              <a:srgbClr val="1F497D"/>
            </a:solidFill>
            <a:latin typeface="微软雅黑" panose="020B0503020204020204" pitchFamily="34" charset="-122"/>
            <a:ea typeface="微软雅黑" panose="020B0503020204020204" pitchFamily="34" charset="-122"/>
          </a:endParaRPr>
        </a:p>
      </dsp:txBody>
      <dsp:txXfrm>
        <a:off x="786481" y="991523"/>
        <a:ext cx="6132921" cy="495761"/>
      </dsp:txXfrm>
    </dsp:sp>
    <dsp:sp modelId="{48776A5F-9218-F245-A155-591831AC1091}">
      <dsp:nvSpPr>
        <dsp:cNvPr id="0" name=""/>
        <dsp:cNvSpPr/>
      </dsp:nvSpPr>
      <dsp:spPr>
        <a:xfrm>
          <a:off x="476630" y="929552"/>
          <a:ext cx="619701" cy="6197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F034D64-3F64-A74F-9FBE-991093A7DAAA}">
      <dsp:nvSpPr>
        <dsp:cNvPr id="0" name=""/>
        <dsp:cNvSpPr/>
      </dsp:nvSpPr>
      <dsp:spPr>
        <a:xfrm>
          <a:off x="972956" y="1735071"/>
          <a:ext cx="5946445" cy="4957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511" tIns="35560" rIns="35560" bIns="35560" numCol="1" spcCol="1270" anchor="ctr" anchorCtr="0">
          <a:noAutofit/>
        </a:bodyPr>
        <a:lstStyle/>
        <a:p>
          <a:pPr lvl="0" algn="l" defTabSz="622300" rtl="0">
            <a:lnSpc>
              <a:spcPct val="90000"/>
            </a:lnSpc>
            <a:spcBef>
              <a:spcPct val="0"/>
            </a:spcBef>
            <a:spcAft>
              <a:spcPct val="35000"/>
            </a:spcAft>
          </a:pPr>
          <a:r>
            <a:rPr lang="zh-CN" altLang="en-US" sz="1400" kern="1200" smtClean="0">
              <a:solidFill>
                <a:srgbClr val="1F497D"/>
              </a:solidFill>
              <a:latin typeface="微软雅黑" panose="020B0503020204020204" pitchFamily="34" charset="-122"/>
              <a:ea typeface="微软雅黑" panose="020B0503020204020204" pitchFamily="34" charset="-122"/>
            </a:rPr>
            <a:t>强化安全监督，定期进行安全检查和安全</a:t>
          </a:r>
          <a:endParaRPr lang="zh-CN" altLang="en-US" sz="1400" kern="1200" dirty="0">
            <a:solidFill>
              <a:srgbClr val="1F497D"/>
            </a:solidFill>
            <a:latin typeface="微软雅黑" panose="020B0503020204020204" pitchFamily="34" charset="-122"/>
            <a:ea typeface="微软雅黑" panose="020B0503020204020204" pitchFamily="34" charset="-122"/>
          </a:endParaRPr>
        </a:p>
      </dsp:txBody>
      <dsp:txXfrm>
        <a:off x="972956" y="1735071"/>
        <a:ext cx="5946445" cy="495761"/>
      </dsp:txXfrm>
    </dsp:sp>
    <dsp:sp modelId="{7C1E6943-FECD-894D-8F93-380F252DFABC}">
      <dsp:nvSpPr>
        <dsp:cNvPr id="0" name=""/>
        <dsp:cNvSpPr/>
      </dsp:nvSpPr>
      <dsp:spPr>
        <a:xfrm>
          <a:off x="599419" y="1685222"/>
          <a:ext cx="619701" cy="6197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7991EB0-AB1A-1741-8717-1C7E6C6D9B19}">
      <dsp:nvSpPr>
        <dsp:cNvPr id="0" name=""/>
        <dsp:cNvSpPr/>
      </dsp:nvSpPr>
      <dsp:spPr>
        <a:xfrm>
          <a:off x="972956" y="2478148"/>
          <a:ext cx="5946445" cy="4957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511" tIns="35560" rIns="35560" bIns="35560" numCol="1" spcCol="1270" anchor="ctr" anchorCtr="0">
          <a:noAutofit/>
        </a:bodyPr>
        <a:lstStyle/>
        <a:p>
          <a:pPr lvl="0" algn="l" defTabSz="622300" rtl="0">
            <a:lnSpc>
              <a:spcPct val="90000"/>
            </a:lnSpc>
            <a:spcBef>
              <a:spcPct val="0"/>
            </a:spcBef>
            <a:spcAft>
              <a:spcPct val="35000"/>
            </a:spcAft>
          </a:pPr>
          <a:r>
            <a:rPr lang="zh-CN" altLang="en-US" sz="1400" kern="1200" smtClean="0">
              <a:solidFill>
                <a:srgbClr val="1F497D"/>
              </a:solidFill>
              <a:latin typeface="微软雅黑" panose="020B0503020204020204" pitchFamily="34" charset="-122"/>
              <a:ea typeface="微软雅黑" panose="020B0503020204020204" pitchFamily="34" charset="-122"/>
            </a:rPr>
            <a:t>定期巡视，防范重特大安全事故的发生</a:t>
          </a:r>
          <a:endParaRPr lang="zh-CN" altLang="en-US" sz="1400" kern="1200" dirty="0">
            <a:solidFill>
              <a:srgbClr val="1F497D"/>
            </a:solidFill>
            <a:latin typeface="微软雅黑" panose="020B0503020204020204" pitchFamily="34" charset="-122"/>
            <a:ea typeface="微软雅黑" panose="020B0503020204020204" pitchFamily="34" charset="-122"/>
          </a:endParaRPr>
        </a:p>
      </dsp:txBody>
      <dsp:txXfrm>
        <a:off x="972956" y="2478148"/>
        <a:ext cx="5946445" cy="495761"/>
      </dsp:txXfrm>
    </dsp:sp>
    <dsp:sp modelId="{C2EF8421-3643-D943-8605-88924CA6E199}">
      <dsp:nvSpPr>
        <dsp:cNvPr id="0" name=""/>
        <dsp:cNvSpPr/>
      </dsp:nvSpPr>
      <dsp:spPr>
        <a:xfrm>
          <a:off x="663106" y="2416178"/>
          <a:ext cx="619701" cy="6197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F41F1E0-5FE4-574B-AC26-10676C8EA510}">
      <dsp:nvSpPr>
        <dsp:cNvPr id="0" name=""/>
        <dsp:cNvSpPr/>
      </dsp:nvSpPr>
      <dsp:spPr>
        <a:xfrm>
          <a:off x="786481" y="3221696"/>
          <a:ext cx="6132921" cy="4957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511" tIns="35560" rIns="35560" bIns="35560" numCol="1" spcCol="1270" anchor="ctr" anchorCtr="0">
          <a:noAutofit/>
        </a:bodyPr>
        <a:lstStyle/>
        <a:p>
          <a:pPr lvl="0" algn="l" defTabSz="622300" rtl="0">
            <a:lnSpc>
              <a:spcPct val="90000"/>
            </a:lnSpc>
            <a:spcBef>
              <a:spcPct val="0"/>
            </a:spcBef>
            <a:spcAft>
              <a:spcPct val="35000"/>
            </a:spcAft>
          </a:pPr>
          <a:r>
            <a:rPr lang="zh-CN" altLang="en-US" sz="1400" kern="1200" smtClean="0">
              <a:solidFill>
                <a:srgbClr val="1F497D"/>
              </a:solidFill>
              <a:latin typeface="微软雅黑" panose="020B0503020204020204" pitchFamily="34" charset="-122"/>
              <a:ea typeface="微软雅黑" panose="020B0503020204020204" pitchFamily="34" charset="-122"/>
            </a:rPr>
            <a:t>切实做好运行两票三制的管理工作</a:t>
          </a:r>
          <a:endParaRPr lang="zh-CN" altLang="en-US" sz="1400" kern="1200" dirty="0">
            <a:solidFill>
              <a:srgbClr val="1F497D"/>
            </a:solidFill>
            <a:latin typeface="微软雅黑" panose="020B0503020204020204" pitchFamily="34" charset="-122"/>
            <a:ea typeface="微软雅黑" panose="020B0503020204020204" pitchFamily="34" charset="-122"/>
          </a:endParaRPr>
        </a:p>
      </dsp:txBody>
      <dsp:txXfrm>
        <a:off x="786481" y="3221696"/>
        <a:ext cx="6132921" cy="495761"/>
      </dsp:txXfrm>
    </dsp:sp>
    <dsp:sp modelId="{97586A67-1EC4-9848-80F6-227B02DB7938}">
      <dsp:nvSpPr>
        <dsp:cNvPr id="0" name=""/>
        <dsp:cNvSpPr/>
      </dsp:nvSpPr>
      <dsp:spPr>
        <a:xfrm>
          <a:off x="476630" y="3159726"/>
          <a:ext cx="619701" cy="6197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9C3740E3-20F0-2C42-B9E2-6EA9935F7DE5}">
      <dsp:nvSpPr>
        <dsp:cNvPr id="0" name=""/>
        <dsp:cNvSpPr/>
      </dsp:nvSpPr>
      <dsp:spPr>
        <a:xfrm>
          <a:off x="378683" y="3965244"/>
          <a:ext cx="6540719" cy="49576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93511" tIns="35560" rIns="35560" bIns="35560" numCol="1" spcCol="1270" anchor="ctr" anchorCtr="0">
          <a:noAutofit/>
        </a:bodyPr>
        <a:lstStyle/>
        <a:p>
          <a:pPr lvl="0" algn="l" defTabSz="622300" rtl="0">
            <a:lnSpc>
              <a:spcPct val="90000"/>
            </a:lnSpc>
            <a:spcBef>
              <a:spcPct val="0"/>
            </a:spcBef>
            <a:spcAft>
              <a:spcPct val="35000"/>
            </a:spcAft>
          </a:pPr>
          <a:r>
            <a:rPr lang="zh-CN" altLang="en-US" sz="1400" kern="1200" smtClean="0">
              <a:solidFill>
                <a:srgbClr val="1F497D"/>
              </a:solidFill>
              <a:latin typeface="微软雅黑" panose="020B0503020204020204" pitchFamily="34" charset="-122"/>
              <a:ea typeface="微软雅黑" panose="020B0503020204020204" pitchFamily="34" charset="-122"/>
            </a:rPr>
            <a:t>定期开展反事故演习、事故预想、安全日活动</a:t>
          </a:r>
          <a:endParaRPr lang="zh-CN" altLang="en-US" sz="1400" kern="1200" dirty="0">
            <a:solidFill>
              <a:srgbClr val="1F497D"/>
            </a:solidFill>
            <a:latin typeface="微软雅黑" panose="020B0503020204020204" pitchFamily="34" charset="-122"/>
            <a:ea typeface="微软雅黑" panose="020B0503020204020204" pitchFamily="34" charset="-122"/>
          </a:endParaRPr>
        </a:p>
      </dsp:txBody>
      <dsp:txXfrm>
        <a:off x="378683" y="3965244"/>
        <a:ext cx="6540719" cy="495761"/>
      </dsp:txXfrm>
    </dsp:sp>
    <dsp:sp modelId="{8BB36FE0-DBF0-5241-8A0A-62C0F2EC7052}">
      <dsp:nvSpPr>
        <dsp:cNvPr id="0" name=""/>
        <dsp:cNvSpPr/>
      </dsp:nvSpPr>
      <dsp:spPr>
        <a:xfrm>
          <a:off x="68832" y="3903274"/>
          <a:ext cx="619701" cy="619701"/>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FE080-CAC8-4E89-8BD3-57CD7AF5E682}">
      <dsp:nvSpPr>
        <dsp:cNvPr id="0" name=""/>
        <dsp:cNvSpPr/>
      </dsp:nvSpPr>
      <dsp:spPr>
        <a:xfrm>
          <a:off x="0" y="4513580"/>
          <a:ext cx="7920880" cy="74049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1F497D"/>
              </a:solidFill>
              <a:latin typeface="微软雅黑"/>
              <a:ea typeface="微软雅黑"/>
              <a:cs typeface="微软雅黑"/>
            </a:rPr>
            <a:t>优化运行方案</a:t>
          </a:r>
          <a:r>
            <a:rPr lang="en-US" altLang="zh-CN" sz="1600" kern="1200" dirty="0" smtClean="0">
              <a:solidFill>
                <a:srgbClr val="1F497D"/>
              </a:solidFill>
              <a:latin typeface="微软雅黑"/>
              <a:ea typeface="微软雅黑"/>
              <a:cs typeface="微软雅黑"/>
            </a:rPr>
            <a:t>,</a:t>
          </a:r>
          <a:r>
            <a:rPr lang="zh-CN" altLang="en-US" sz="1600" kern="1200" dirty="0" smtClean="0">
              <a:solidFill>
                <a:srgbClr val="1F497D"/>
              </a:solidFill>
              <a:latin typeface="微软雅黑"/>
              <a:ea typeface="微软雅黑"/>
              <a:cs typeface="微软雅黑"/>
            </a:rPr>
            <a:t>在提高发电量</a:t>
          </a:r>
          <a:r>
            <a:rPr lang="en-US" altLang="zh-CN" sz="1600" kern="1200" dirty="0" smtClean="0">
              <a:solidFill>
                <a:srgbClr val="1F497D"/>
              </a:solidFill>
              <a:latin typeface="微软雅黑"/>
              <a:ea typeface="微软雅黑"/>
              <a:cs typeface="微软雅黑"/>
            </a:rPr>
            <a:t>,</a:t>
          </a:r>
          <a:r>
            <a:rPr lang="zh-CN" altLang="en-US" sz="1600" kern="1200" dirty="0" smtClean="0">
              <a:solidFill>
                <a:srgbClr val="1F497D"/>
              </a:solidFill>
              <a:latin typeface="微软雅黑"/>
              <a:ea typeface="微软雅黑"/>
              <a:cs typeface="微软雅黑"/>
            </a:rPr>
            <a:t>降低损耗方面发掘潜力</a:t>
          </a:r>
          <a:r>
            <a:rPr lang="zh-CN" altLang="zh-CN" sz="1600" kern="1200" dirty="0" smtClean="0">
              <a:solidFill>
                <a:srgbClr val="1F497D"/>
              </a:solidFill>
              <a:latin typeface="微软雅黑"/>
              <a:ea typeface="微软雅黑"/>
              <a:cs typeface="微软雅黑"/>
            </a:rPr>
            <a:t>。</a:t>
          </a:r>
          <a:endParaRPr lang="en-US" altLang="zh-CN" sz="1600" kern="1200" dirty="0" smtClean="0">
            <a:solidFill>
              <a:srgbClr val="1F497D"/>
            </a:solidFill>
            <a:latin typeface="微软雅黑"/>
            <a:ea typeface="微软雅黑"/>
            <a:cs typeface="微软雅黑"/>
          </a:endParaRPr>
        </a:p>
      </dsp:txBody>
      <dsp:txXfrm>
        <a:off x="0" y="4513580"/>
        <a:ext cx="7920880" cy="740490"/>
      </dsp:txXfrm>
    </dsp:sp>
    <dsp:sp modelId="{29F9B3AB-C08B-454A-ACD1-FEA7203D1563}">
      <dsp:nvSpPr>
        <dsp:cNvPr id="0" name=""/>
        <dsp:cNvSpPr/>
      </dsp:nvSpPr>
      <dsp:spPr>
        <a:xfrm rot="10800000">
          <a:off x="0" y="3385813"/>
          <a:ext cx="7920880" cy="1138874"/>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1F497D"/>
              </a:solidFill>
              <a:latin typeface="微软雅黑"/>
              <a:ea typeface="微软雅黑"/>
              <a:cs typeface="微软雅黑"/>
            </a:rPr>
            <a:t>加强设备检修维护力度</a:t>
          </a:r>
          <a:r>
            <a:rPr lang="en-US" altLang="zh-CN" sz="1600" kern="1200" dirty="0" smtClean="0">
              <a:solidFill>
                <a:srgbClr val="1F497D"/>
              </a:solidFill>
              <a:latin typeface="微软雅黑"/>
              <a:ea typeface="微软雅黑"/>
              <a:cs typeface="微软雅黑"/>
            </a:rPr>
            <a:t>,</a:t>
          </a:r>
          <a:r>
            <a:rPr lang="zh-CN" altLang="en-US" sz="1600" kern="1200" dirty="0" smtClean="0">
              <a:solidFill>
                <a:srgbClr val="1F497D"/>
              </a:solidFill>
              <a:latin typeface="微软雅黑"/>
              <a:ea typeface="微软雅黑"/>
              <a:cs typeface="微软雅黑"/>
            </a:rPr>
            <a:t>及时消缺</a:t>
          </a:r>
          <a:r>
            <a:rPr lang="en-US" altLang="zh-CN" sz="1600" kern="1200" dirty="0" smtClean="0">
              <a:solidFill>
                <a:srgbClr val="1F497D"/>
              </a:solidFill>
              <a:latin typeface="微软雅黑"/>
              <a:ea typeface="微软雅黑"/>
              <a:cs typeface="微软雅黑"/>
            </a:rPr>
            <a:t>,</a:t>
          </a:r>
          <a:r>
            <a:rPr lang="zh-CN" altLang="en-US" sz="1600" kern="1200" dirty="0" smtClean="0">
              <a:solidFill>
                <a:srgbClr val="1F497D"/>
              </a:solidFill>
              <a:latin typeface="微软雅黑"/>
              <a:ea typeface="微软雅黑"/>
              <a:cs typeface="微软雅黑"/>
            </a:rPr>
            <a:t>确保设备处于完好状态。</a:t>
          </a:r>
          <a:endParaRPr lang="en-US" altLang="zh-CN" sz="1600" kern="1200" dirty="0">
            <a:solidFill>
              <a:srgbClr val="1F497D"/>
            </a:solidFill>
            <a:latin typeface="微软雅黑"/>
            <a:ea typeface="微软雅黑"/>
            <a:cs typeface="微软雅黑"/>
          </a:endParaRPr>
        </a:p>
      </dsp:txBody>
      <dsp:txXfrm rot="10800000">
        <a:off x="0" y="3385813"/>
        <a:ext cx="7920880" cy="740006"/>
      </dsp:txXfrm>
    </dsp:sp>
    <dsp:sp modelId="{E4D0299A-83D3-43F3-8B56-3C14571B73FF}">
      <dsp:nvSpPr>
        <dsp:cNvPr id="0" name=""/>
        <dsp:cNvSpPr/>
      </dsp:nvSpPr>
      <dsp:spPr>
        <a:xfrm rot="10800000">
          <a:off x="0" y="2258046"/>
          <a:ext cx="7920880" cy="1138874"/>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1F497D"/>
              </a:solidFill>
              <a:latin typeface="微软雅黑"/>
              <a:ea typeface="微软雅黑"/>
              <a:cs typeface="微软雅黑"/>
            </a:rPr>
            <a:t>加强运维管理，勤巡视</a:t>
          </a:r>
          <a:r>
            <a:rPr lang="en-US" altLang="zh-CN" sz="1600" kern="1200" dirty="0" smtClean="0">
              <a:solidFill>
                <a:srgbClr val="1F497D"/>
              </a:solidFill>
              <a:latin typeface="微软雅黑"/>
              <a:ea typeface="微软雅黑"/>
              <a:cs typeface="微软雅黑"/>
            </a:rPr>
            <a:t>,</a:t>
          </a:r>
          <a:r>
            <a:rPr lang="zh-CN" altLang="en-US" sz="1600" kern="1200" dirty="0" smtClean="0">
              <a:solidFill>
                <a:srgbClr val="1F497D"/>
              </a:solidFill>
              <a:latin typeface="微软雅黑"/>
              <a:ea typeface="微软雅黑"/>
              <a:cs typeface="微软雅黑"/>
            </a:rPr>
            <a:t> 将故障消灭在萌芽状态</a:t>
          </a:r>
          <a:r>
            <a:rPr lang="en-US" altLang="zh-CN" sz="1600" kern="1200" dirty="0" smtClean="0">
              <a:solidFill>
                <a:srgbClr val="1F497D"/>
              </a:solidFill>
              <a:latin typeface="微软雅黑"/>
              <a:ea typeface="微软雅黑"/>
              <a:cs typeface="微软雅黑"/>
            </a:rPr>
            <a:t>,</a:t>
          </a:r>
          <a:r>
            <a:rPr lang="zh-CN" altLang="en-US" sz="1600" kern="1200" dirty="0" smtClean="0">
              <a:solidFill>
                <a:srgbClr val="1F497D"/>
              </a:solidFill>
              <a:latin typeface="微软雅黑"/>
              <a:ea typeface="微软雅黑"/>
              <a:cs typeface="微软雅黑"/>
            </a:rPr>
            <a:t>杜绝人为因素引起的电量损失。 </a:t>
          </a:r>
          <a:endParaRPr lang="zh-CN" altLang="en-US" sz="1600" kern="1200" dirty="0">
            <a:solidFill>
              <a:srgbClr val="1F497D"/>
            </a:solidFill>
            <a:latin typeface="微软雅黑"/>
            <a:ea typeface="微软雅黑"/>
            <a:cs typeface="微软雅黑"/>
          </a:endParaRPr>
        </a:p>
      </dsp:txBody>
      <dsp:txXfrm rot="10800000">
        <a:off x="0" y="2258046"/>
        <a:ext cx="7920880" cy="740006"/>
      </dsp:txXfrm>
    </dsp:sp>
    <dsp:sp modelId="{25199B5F-3BE3-47ED-85B4-266B6C47C5BA}">
      <dsp:nvSpPr>
        <dsp:cNvPr id="0" name=""/>
        <dsp:cNvSpPr/>
      </dsp:nvSpPr>
      <dsp:spPr>
        <a:xfrm rot="10800000">
          <a:off x="0" y="1130279"/>
          <a:ext cx="7920880" cy="1138874"/>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1F497D"/>
              </a:solidFill>
              <a:latin typeface="微软雅黑"/>
              <a:ea typeface="微软雅黑"/>
              <a:cs typeface="微软雅黑"/>
            </a:rPr>
            <a:t>统筹优化电站发电计划和设备检修安排</a:t>
          </a:r>
          <a:r>
            <a:rPr lang="en-US" altLang="zh-CN" sz="1600" kern="1200" dirty="0" smtClean="0">
              <a:solidFill>
                <a:srgbClr val="1F497D"/>
              </a:solidFill>
              <a:latin typeface="微软雅黑"/>
              <a:ea typeface="微软雅黑"/>
              <a:cs typeface="微软雅黑"/>
            </a:rPr>
            <a:t>,</a:t>
          </a:r>
          <a:r>
            <a:rPr lang="zh-CN" altLang="en-US" sz="1600" kern="1200" dirty="0" smtClean="0">
              <a:solidFill>
                <a:srgbClr val="1F497D"/>
              </a:solidFill>
              <a:latin typeface="微软雅黑"/>
              <a:ea typeface="微软雅黑"/>
              <a:cs typeface="微软雅黑"/>
            </a:rPr>
            <a:t>做到计划检修</a:t>
          </a:r>
          <a:r>
            <a:rPr lang="en-US" altLang="zh-CN" sz="1600" kern="1200" dirty="0" smtClean="0">
              <a:solidFill>
                <a:srgbClr val="1F497D"/>
              </a:solidFill>
              <a:latin typeface="微软雅黑"/>
              <a:ea typeface="微软雅黑"/>
              <a:cs typeface="微软雅黑"/>
            </a:rPr>
            <a:t>,</a:t>
          </a:r>
          <a:r>
            <a:rPr lang="zh-CN" altLang="en-US" sz="1600" kern="1200" dirty="0" smtClean="0">
              <a:solidFill>
                <a:srgbClr val="1F497D"/>
              </a:solidFill>
              <a:latin typeface="微软雅黑"/>
              <a:ea typeface="微软雅黑"/>
              <a:cs typeface="微软雅黑"/>
            </a:rPr>
            <a:t>避免设备检修造成的电量损失。</a:t>
          </a:r>
          <a:endParaRPr lang="zh-CN" altLang="en-US" sz="1600" kern="1200" dirty="0">
            <a:solidFill>
              <a:srgbClr val="1F497D"/>
            </a:solidFill>
            <a:latin typeface="微软雅黑"/>
            <a:ea typeface="微软雅黑"/>
            <a:cs typeface="微软雅黑"/>
          </a:endParaRPr>
        </a:p>
      </dsp:txBody>
      <dsp:txXfrm rot="10800000">
        <a:off x="0" y="1130279"/>
        <a:ext cx="7920880" cy="740006"/>
      </dsp:txXfrm>
    </dsp:sp>
    <dsp:sp modelId="{D0243A1E-B0BE-4DD4-AA8C-BA5668D3EB8A}">
      <dsp:nvSpPr>
        <dsp:cNvPr id="0" name=""/>
        <dsp:cNvSpPr/>
      </dsp:nvSpPr>
      <dsp:spPr>
        <a:xfrm rot="10800000">
          <a:off x="0" y="2512"/>
          <a:ext cx="7920880" cy="1138874"/>
        </a:xfrm>
        <a:prstGeom prst="upArrowCallou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1F497D"/>
              </a:solidFill>
              <a:latin typeface="微软雅黑"/>
              <a:ea typeface="微软雅黑"/>
              <a:cs typeface="微软雅黑"/>
            </a:rPr>
            <a:t>按照年度计划建立每月发电计划，每月分析指标完成情况</a:t>
          </a:r>
          <a:r>
            <a:rPr lang="en-US" altLang="zh-CN" sz="1600" kern="1200" dirty="0" smtClean="0">
              <a:solidFill>
                <a:srgbClr val="1F497D"/>
              </a:solidFill>
              <a:latin typeface="微软雅黑"/>
              <a:ea typeface="微软雅黑"/>
              <a:cs typeface="微软雅黑"/>
            </a:rPr>
            <a:t>,</a:t>
          </a:r>
          <a:r>
            <a:rPr lang="zh-CN" altLang="en-US" sz="1600" kern="1200" dirty="0" smtClean="0">
              <a:solidFill>
                <a:srgbClr val="1F497D"/>
              </a:solidFill>
              <a:latin typeface="微软雅黑"/>
              <a:ea typeface="微软雅黑"/>
              <a:cs typeface="微软雅黑"/>
            </a:rPr>
            <a:t>提出改进措施。</a:t>
          </a:r>
          <a:endParaRPr lang="zh-CN" altLang="en-US" sz="1600" kern="1200" dirty="0">
            <a:solidFill>
              <a:srgbClr val="1F497D"/>
            </a:solidFill>
            <a:latin typeface="微软雅黑"/>
            <a:ea typeface="微软雅黑"/>
            <a:cs typeface="微软雅黑"/>
          </a:endParaRPr>
        </a:p>
      </dsp:txBody>
      <dsp:txXfrm rot="10800000">
        <a:off x="0" y="2512"/>
        <a:ext cx="7920880" cy="7400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432F0-8158-6249-B41D-E8262F93D58D}">
      <dsp:nvSpPr>
        <dsp:cNvPr id="0" name=""/>
        <dsp:cNvSpPr/>
      </dsp:nvSpPr>
      <dsp:spPr>
        <a:xfrm>
          <a:off x="2766192" y="3098"/>
          <a:ext cx="1770312" cy="101633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CN" altLang="en-US" sz="1700" kern="1200" dirty="0" smtClean="0">
              <a:solidFill>
                <a:srgbClr val="1F497D"/>
              </a:solidFill>
              <a:latin typeface="微软雅黑" panose="020B0503020204020204" pitchFamily="34" charset="-122"/>
              <a:ea typeface="微软雅黑" panose="020B0503020204020204" pitchFamily="34" charset="-122"/>
            </a:rPr>
            <a:t>完善的培训计划</a:t>
          </a:r>
          <a:endParaRPr lang="zh-CN" altLang="en-US" sz="1600" kern="1200" dirty="0">
            <a:solidFill>
              <a:srgbClr val="1F497D"/>
            </a:solidFill>
            <a:latin typeface="微软雅黑" panose="020B0503020204020204" pitchFamily="34" charset="-122"/>
            <a:ea typeface="微软雅黑" panose="020B0503020204020204" pitchFamily="34" charset="-122"/>
          </a:endParaRPr>
        </a:p>
      </dsp:txBody>
      <dsp:txXfrm>
        <a:off x="2815805" y="52711"/>
        <a:ext cx="1671086" cy="917107"/>
      </dsp:txXfrm>
    </dsp:sp>
    <dsp:sp modelId="{593BBABF-BED0-D447-A039-38F6401CFA03}">
      <dsp:nvSpPr>
        <dsp:cNvPr id="0" name=""/>
        <dsp:cNvSpPr/>
      </dsp:nvSpPr>
      <dsp:spPr>
        <a:xfrm>
          <a:off x="1620736" y="511265"/>
          <a:ext cx="4061224" cy="4061224"/>
        </a:xfrm>
        <a:custGeom>
          <a:avLst/>
          <a:gdLst/>
          <a:ahLst/>
          <a:cxnLst/>
          <a:rect l="0" t="0" r="0" b="0"/>
          <a:pathLst>
            <a:path>
              <a:moveTo>
                <a:pt x="2925263" y="207706"/>
              </a:moveTo>
              <a:arcTo wR="2030612" hR="2030612" stAng="17768461" swAng="177333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9995FA2-B74D-1A4F-AA4B-F9D10849B56E}">
      <dsp:nvSpPr>
        <dsp:cNvPr id="0" name=""/>
        <dsp:cNvSpPr/>
      </dsp:nvSpPr>
      <dsp:spPr>
        <a:xfrm>
          <a:off x="4800780" y="1406216"/>
          <a:ext cx="1563590" cy="101633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1F497D"/>
              </a:solidFill>
              <a:latin typeface="微软雅黑" panose="020B0503020204020204" pitchFamily="34" charset="-122"/>
              <a:ea typeface="微软雅黑" panose="020B0503020204020204" pitchFamily="34" charset="-122"/>
            </a:rPr>
            <a:t>充分的业务培训和交流</a:t>
          </a:r>
          <a:endParaRPr lang="zh-CN" altLang="en-US" sz="1600" kern="1200" dirty="0">
            <a:solidFill>
              <a:srgbClr val="1F497D"/>
            </a:solidFill>
            <a:latin typeface="微软雅黑" panose="020B0503020204020204" pitchFamily="34" charset="-122"/>
            <a:ea typeface="微软雅黑" panose="020B0503020204020204" pitchFamily="34" charset="-122"/>
          </a:endParaRPr>
        </a:p>
      </dsp:txBody>
      <dsp:txXfrm>
        <a:off x="4850393" y="1455829"/>
        <a:ext cx="1464364" cy="917107"/>
      </dsp:txXfrm>
    </dsp:sp>
    <dsp:sp modelId="{75E850AE-349D-7D4B-9827-5AD1DA440572}">
      <dsp:nvSpPr>
        <dsp:cNvPr id="0" name=""/>
        <dsp:cNvSpPr/>
      </dsp:nvSpPr>
      <dsp:spPr>
        <a:xfrm>
          <a:off x="1644331" y="722604"/>
          <a:ext cx="4061224" cy="4061224"/>
        </a:xfrm>
        <a:custGeom>
          <a:avLst/>
          <a:gdLst/>
          <a:ahLst/>
          <a:cxnLst/>
          <a:rect l="0" t="0" r="0" b="0"/>
          <a:pathLst>
            <a:path>
              <a:moveTo>
                <a:pt x="4035902" y="1710932"/>
              </a:moveTo>
              <a:arcTo wR="2030612" hR="2030612" stAng="21056534" swAng="1871117"/>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EED47F5-3A8D-724A-860C-4CA1CC876C3A}">
      <dsp:nvSpPr>
        <dsp:cNvPr id="0" name=""/>
        <dsp:cNvSpPr/>
      </dsp:nvSpPr>
      <dsp:spPr>
        <a:xfrm>
          <a:off x="4238176" y="3528385"/>
          <a:ext cx="1892788" cy="101633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1F497D"/>
              </a:solidFill>
              <a:latin typeface="微软雅黑" panose="020B0503020204020204" pitchFamily="34" charset="-122"/>
              <a:ea typeface="微软雅黑" panose="020B0503020204020204" pitchFamily="34" charset="-122"/>
            </a:rPr>
            <a:t>明确的奋斗目标</a:t>
          </a:r>
          <a:endParaRPr lang="zh-CN" altLang="en-US" sz="1600" kern="1200" dirty="0">
            <a:solidFill>
              <a:srgbClr val="1F497D"/>
            </a:solidFill>
            <a:latin typeface="微软雅黑" panose="020B0503020204020204" pitchFamily="34" charset="-122"/>
            <a:ea typeface="微软雅黑" panose="020B0503020204020204" pitchFamily="34" charset="-122"/>
          </a:endParaRPr>
        </a:p>
      </dsp:txBody>
      <dsp:txXfrm>
        <a:off x="4287789" y="3577998"/>
        <a:ext cx="1793562" cy="917107"/>
      </dsp:txXfrm>
    </dsp:sp>
    <dsp:sp modelId="{9C5583CB-E1E8-EA41-A977-0057809F2377}">
      <dsp:nvSpPr>
        <dsp:cNvPr id="0" name=""/>
        <dsp:cNvSpPr/>
      </dsp:nvSpPr>
      <dsp:spPr>
        <a:xfrm>
          <a:off x="1665423" y="612628"/>
          <a:ext cx="4061224" cy="4061224"/>
        </a:xfrm>
        <a:custGeom>
          <a:avLst/>
          <a:gdLst/>
          <a:ahLst/>
          <a:cxnLst/>
          <a:rect l="0" t="0" r="0" b="0"/>
          <a:pathLst>
            <a:path>
              <a:moveTo>
                <a:pt x="2729824" y="3937045"/>
              </a:moveTo>
              <a:arcTo wR="2030612" hR="2030612" stAng="4191524" swAng="2416931"/>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FACB899-F6D2-EB4B-906D-87EB85E4C72D}">
      <dsp:nvSpPr>
        <dsp:cNvPr id="0" name=""/>
        <dsp:cNvSpPr/>
      </dsp:nvSpPr>
      <dsp:spPr>
        <a:xfrm>
          <a:off x="1287481" y="3528390"/>
          <a:ext cx="1745529" cy="101633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1F497D"/>
              </a:solidFill>
              <a:latin typeface="微软雅黑" panose="020B0503020204020204" pitchFamily="34" charset="-122"/>
              <a:ea typeface="微软雅黑" panose="020B0503020204020204" pitchFamily="34" charset="-122"/>
            </a:rPr>
            <a:t>良好的激励机制</a:t>
          </a:r>
          <a:endParaRPr lang="zh-CN" altLang="en-US" sz="1600" kern="1200" dirty="0">
            <a:solidFill>
              <a:srgbClr val="1F497D"/>
            </a:solidFill>
            <a:latin typeface="微软雅黑" panose="020B0503020204020204" pitchFamily="34" charset="-122"/>
            <a:ea typeface="微软雅黑" panose="020B0503020204020204" pitchFamily="34" charset="-122"/>
          </a:endParaRPr>
        </a:p>
      </dsp:txBody>
      <dsp:txXfrm>
        <a:off x="1337094" y="3578003"/>
        <a:ext cx="1646303" cy="917107"/>
      </dsp:txXfrm>
    </dsp:sp>
    <dsp:sp modelId="{1EF8255E-4A33-CB4C-A252-470EFF7E471D}">
      <dsp:nvSpPr>
        <dsp:cNvPr id="0" name=""/>
        <dsp:cNvSpPr/>
      </dsp:nvSpPr>
      <dsp:spPr>
        <a:xfrm>
          <a:off x="1605874" y="664469"/>
          <a:ext cx="4061224" cy="4061224"/>
        </a:xfrm>
        <a:custGeom>
          <a:avLst/>
          <a:gdLst/>
          <a:ahLst/>
          <a:cxnLst/>
          <a:rect l="0" t="0" r="0" b="0"/>
          <a:pathLst>
            <a:path>
              <a:moveTo>
                <a:pt x="174303" y="2853718"/>
              </a:moveTo>
              <a:arcTo wR="2030612" hR="2030612" stAng="9365221" swAng="1878642"/>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F40BAC7-E6A2-D54B-BBB0-517385C72AB8}">
      <dsp:nvSpPr>
        <dsp:cNvPr id="0" name=""/>
        <dsp:cNvSpPr/>
      </dsp:nvSpPr>
      <dsp:spPr>
        <a:xfrm>
          <a:off x="938326" y="1406216"/>
          <a:ext cx="1563590" cy="1016333"/>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solidFill>
                <a:srgbClr val="1F497D"/>
              </a:solidFill>
              <a:latin typeface="微软雅黑" panose="020B0503020204020204" pitchFamily="34" charset="-122"/>
              <a:ea typeface="微软雅黑" panose="020B0503020204020204" pitchFamily="34" charset="-122"/>
            </a:rPr>
            <a:t>充满凝聚力的团队</a:t>
          </a:r>
          <a:endParaRPr lang="zh-CN" altLang="en-US" sz="1600" kern="1200" dirty="0">
            <a:solidFill>
              <a:srgbClr val="1F497D"/>
            </a:solidFill>
            <a:latin typeface="微软雅黑" panose="020B0503020204020204" pitchFamily="34" charset="-122"/>
            <a:ea typeface="微软雅黑" panose="020B0503020204020204" pitchFamily="34" charset="-122"/>
          </a:endParaRPr>
        </a:p>
      </dsp:txBody>
      <dsp:txXfrm>
        <a:off x="987939" y="1455829"/>
        <a:ext cx="1464364" cy="917107"/>
      </dsp:txXfrm>
    </dsp:sp>
    <dsp:sp modelId="{F06476B2-6E09-9846-814C-FC08851B1FB1}">
      <dsp:nvSpPr>
        <dsp:cNvPr id="0" name=""/>
        <dsp:cNvSpPr/>
      </dsp:nvSpPr>
      <dsp:spPr>
        <a:xfrm>
          <a:off x="1620736" y="511265"/>
          <a:ext cx="4061224" cy="4061224"/>
        </a:xfrm>
        <a:custGeom>
          <a:avLst/>
          <a:gdLst/>
          <a:ahLst/>
          <a:cxnLst/>
          <a:rect l="0" t="0" r="0" b="0"/>
          <a:pathLst>
            <a:path>
              <a:moveTo>
                <a:pt x="353194" y="886210"/>
              </a:moveTo>
              <a:arcTo wR="2030612" hR="2030612" stAng="12858203" swAng="1773336"/>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49C47-F965-4E7C-A0A4-FBC726903E4B}">
      <dsp:nvSpPr>
        <dsp:cNvPr id="0" name=""/>
        <dsp:cNvSpPr/>
      </dsp:nvSpPr>
      <dsp:spPr>
        <a:xfrm>
          <a:off x="-3143176" y="-483793"/>
          <a:ext cx="3748943" cy="3748943"/>
        </a:xfrm>
        <a:prstGeom prst="blockArc">
          <a:avLst>
            <a:gd name="adj1" fmla="val 18900000"/>
            <a:gd name="adj2" fmla="val 2700000"/>
            <a:gd name="adj3" fmla="val 57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3656AB-BDFF-44B5-A80F-456929324FA8}">
      <dsp:nvSpPr>
        <dsp:cNvPr id="0" name=""/>
        <dsp:cNvSpPr/>
      </dsp:nvSpPr>
      <dsp:spPr>
        <a:xfrm>
          <a:off x="317747" y="213830"/>
          <a:ext cx="3895795" cy="4278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33" tIns="40640" rIns="40640" bIns="40640" numCol="1" spcCol="1270" anchor="ctr" anchorCtr="0">
          <a:noAutofit/>
        </a:bodyPr>
        <a:lstStyle/>
        <a:p>
          <a:pPr lvl="0" algn="l" defTabSz="711200">
            <a:lnSpc>
              <a:spcPct val="90000"/>
            </a:lnSpc>
            <a:spcBef>
              <a:spcPct val="0"/>
            </a:spcBef>
            <a:spcAft>
              <a:spcPct val="35000"/>
            </a:spcAft>
          </a:pPr>
          <a:r>
            <a:rPr lang="zh-CN" altLang="en-US" sz="1600" kern="1200" dirty="0" smtClean="0"/>
            <a:t>生产和运维管理</a:t>
          </a:r>
          <a:endParaRPr lang="zh-CN" altLang="en-US" sz="1600" kern="1200" dirty="0"/>
        </a:p>
      </dsp:txBody>
      <dsp:txXfrm>
        <a:off x="317747" y="213830"/>
        <a:ext cx="3895795" cy="427883"/>
      </dsp:txXfrm>
    </dsp:sp>
    <dsp:sp modelId="{606E5F33-0020-4D1E-9132-D2E26C9A5C82}">
      <dsp:nvSpPr>
        <dsp:cNvPr id="0" name=""/>
        <dsp:cNvSpPr/>
      </dsp:nvSpPr>
      <dsp:spPr>
        <a:xfrm>
          <a:off x="50320" y="160345"/>
          <a:ext cx="534854" cy="5348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1E852E-232C-46DC-AE96-A24496769BA7}">
      <dsp:nvSpPr>
        <dsp:cNvPr id="0" name=""/>
        <dsp:cNvSpPr/>
      </dsp:nvSpPr>
      <dsp:spPr>
        <a:xfrm>
          <a:off x="525974" y="855767"/>
          <a:ext cx="3650480" cy="4278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33" tIns="40640" rIns="40640" bIns="40640" numCol="1" spcCol="1270" anchor="ctr" anchorCtr="0">
          <a:noAutofit/>
        </a:bodyPr>
        <a:lstStyle/>
        <a:p>
          <a:pPr lvl="0" algn="l" defTabSz="711200">
            <a:lnSpc>
              <a:spcPct val="90000"/>
            </a:lnSpc>
            <a:spcBef>
              <a:spcPct val="0"/>
            </a:spcBef>
            <a:spcAft>
              <a:spcPct val="35000"/>
            </a:spcAft>
          </a:pPr>
          <a:r>
            <a:rPr lang="zh-CN" altLang="en-US" sz="1600" kern="1200" dirty="0" smtClean="0"/>
            <a:t>人员管理</a:t>
          </a:r>
          <a:endParaRPr lang="zh-CN" altLang="en-US" sz="1600" kern="1200" dirty="0"/>
        </a:p>
      </dsp:txBody>
      <dsp:txXfrm>
        <a:off x="525974" y="855767"/>
        <a:ext cx="3650480" cy="427883"/>
      </dsp:txXfrm>
    </dsp:sp>
    <dsp:sp modelId="{A9BAD5E3-55CB-4831-9709-63F73CF6937A}">
      <dsp:nvSpPr>
        <dsp:cNvPr id="0" name=""/>
        <dsp:cNvSpPr/>
      </dsp:nvSpPr>
      <dsp:spPr>
        <a:xfrm>
          <a:off x="295635" y="802282"/>
          <a:ext cx="534854" cy="5348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7E0D68-D5DE-4486-9FDB-31C87132F2F2}">
      <dsp:nvSpPr>
        <dsp:cNvPr id="0" name=""/>
        <dsp:cNvSpPr/>
      </dsp:nvSpPr>
      <dsp:spPr>
        <a:xfrm>
          <a:off x="563063" y="1497705"/>
          <a:ext cx="3650480" cy="4278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33" tIns="40640" rIns="40640" bIns="40640" numCol="1" spcCol="1270" anchor="ctr" anchorCtr="0">
          <a:noAutofit/>
        </a:bodyPr>
        <a:lstStyle/>
        <a:p>
          <a:pPr lvl="0" algn="l" defTabSz="711200">
            <a:lnSpc>
              <a:spcPct val="90000"/>
            </a:lnSpc>
            <a:spcBef>
              <a:spcPct val="0"/>
            </a:spcBef>
            <a:spcAft>
              <a:spcPct val="35000"/>
            </a:spcAft>
          </a:pPr>
          <a:r>
            <a:rPr lang="zh-CN" altLang="en-US" sz="1600" kern="1200" dirty="0" smtClean="0"/>
            <a:t>资产管理</a:t>
          </a:r>
          <a:endParaRPr lang="zh-CN" altLang="en-US" sz="1600" kern="1200" dirty="0"/>
        </a:p>
      </dsp:txBody>
      <dsp:txXfrm>
        <a:off x="563063" y="1497705"/>
        <a:ext cx="3650480" cy="427883"/>
      </dsp:txXfrm>
    </dsp:sp>
    <dsp:sp modelId="{C7026211-4B5F-439C-A2EA-C3BAB430FD25}">
      <dsp:nvSpPr>
        <dsp:cNvPr id="0" name=""/>
        <dsp:cNvSpPr/>
      </dsp:nvSpPr>
      <dsp:spPr>
        <a:xfrm>
          <a:off x="295635" y="1444219"/>
          <a:ext cx="534854" cy="5348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3B0C0A-D9E8-4270-A4F3-4E8B695B293B}">
      <dsp:nvSpPr>
        <dsp:cNvPr id="0" name=""/>
        <dsp:cNvSpPr/>
      </dsp:nvSpPr>
      <dsp:spPr>
        <a:xfrm>
          <a:off x="317747" y="2139642"/>
          <a:ext cx="3895795" cy="4278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9633" tIns="40640" rIns="40640" bIns="40640" numCol="1" spcCol="1270" anchor="ctr" anchorCtr="0">
          <a:noAutofit/>
        </a:bodyPr>
        <a:lstStyle/>
        <a:p>
          <a:pPr lvl="0" algn="l" defTabSz="711200">
            <a:lnSpc>
              <a:spcPct val="90000"/>
            </a:lnSpc>
            <a:spcBef>
              <a:spcPct val="0"/>
            </a:spcBef>
            <a:spcAft>
              <a:spcPct val="35000"/>
            </a:spcAft>
          </a:pPr>
          <a:r>
            <a:rPr lang="zh-CN" altLang="en-US" sz="1600" kern="1200" dirty="0" smtClean="0"/>
            <a:t>数据管理</a:t>
          </a:r>
          <a:endParaRPr lang="zh-CN" altLang="en-US" sz="1600" kern="1200" dirty="0"/>
        </a:p>
      </dsp:txBody>
      <dsp:txXfrm>
        <a:off x="317747" y="2139642"/>
        <a:ext cx="3895795" cy="427883"/>
      </dsp:txXfrm>
    </dsp:sp>
    <dsp:sp modelId="{75E8E355-3D12-4E49-893A-3ED8923B0955}">
      <dsp:nvSpPr>
        <dsp:cNvPr id="0" name=""/>
        <dsp:cNvSpPr/>
      </dsp:nvSpPr>
      <dsp:spPr>
        <a:xfrm>
          <a:off x="50320" y="2086156"/>
          <a:ext cx="534854" cy="53485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FFC3F-162F-4543-A730-2A524F6F0101}">
      <dsp:nvSpPr>
        <dsp:cNvPr id="0" name=""/>
        <dsp:cNvSpPr/>
      </dsp:nvSpPr>
      <dsp:spPr>
        <a:xfrm rot="16200000">
          <a:off x="-1400846" y="2079073"/>
          <a:ext cx="3169919" cy="29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9475" bIns="0" numCol="1" spcCol="1270" anchor="t" anchorCtr="0">
          <a:noAutofit/>
        </a:bodyPr>
        <a:lstStyle/>
        <a:p>
          <a:pPr lvl="0" algn="r" defTabSz="622300">
            <a:lnSpc>
              <a:spcPct val="90000"/>
            </a:lnSpc>
            <a:spcBef>
              <a:spcPct val="0"/>
            </a:spcBef>
            <a:spcAft>
              <a:spcPct val="35000"/>
            </a:spcAft>
          </a:pPr>
          <a:endParaRPr lang="zh-CN" altLang="en-US" sz="1400" kern="1200"/>
        </a:p>
      </dsp:txBody>
      <dsp:txXfrm>
        <a:off x="-1400846" y="2079073"/>
        <a:ext cx="3169919" cy="294208"/>
      </dsp:txXfrm>
    </dsp:sp>
    <dsp:sp modelId="{3DC1F44F-42CD-466C-86EB-6724AB1AED57}">
      <dsp:nvSpPr>
        <dsp:cNvPr id="0" name=""/>
        <dsp:cNvSpPr/>
      </dsp:nvSpPr>
      <dsp:spPr>
        <a:xfrm>
          <a:off x="331217" y="641217"/>
          <a:ext cx="1465468" cy="3169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259475" rIns="163576" bIns="163576"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solidFill>
                <a:schemeClr val="bg1"/>
              </a:solidFill>
              <a:latin typeface="微软雅黑" panose="020B0503020204020204" pitchFamily="34" charset="-122"/>
              <a:ea typeface="微软雅黑" panose="020B0503020204020204" pitchFamily="34" charset="-122"/>
            </a:rPr>
            <a:t>现场数据采集，无远程报警，发生故障无法有效应对</a:t>
          </a:r>
          <a:endParaRPr lang="zh-CN" altLang="en-US" sz="1800" kern="1200" dirty="0"/>
        </a:p>
      </dsp:txBody>
      <dsp:txXfrm>
        <a:off x="331217" y="641217"/>
        <a:ext cx="1465468" cy="3169919"/>
      </dsp:txXfrm>
    </dsp:sp>
    <dsp:sp modelId="{45C09045-8634-4210-B1A1-921D0AF07762}">
      <dsp:nvSpPr>
        <dsp:cNvPr id="0" name=""/>
        <dsp:cNvSpPr/>
      </dsp:nvSpPr>
      <dsp:spPr>
        <a:xfrm>
          <a:off x="37009" y="252862"/>
          <a:ext cx="588416" cy="58841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F6388E-D09E-463F-9B65-F797CEBCEB36}">
      <dsp:nvSpPr>
        <dsp:cNvPr id="0" name=""/>
        <dsp:cNvSpPr/>
      </dsp:nvSpPr>
      <dsp:spPr>
        <a:xfrm rot="16200000">
          <a:off x="730305" y="2079073"/>
          <a:ext cx="3169919" cy="29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9475" bIns="0" numCol="1" spcCol="1270" anchor="t" anchorCtr="0">
          <a:noAutofit/>
        </a:bodyPr>
        <a:lstStyle/>
        <a:p>
          <a:pPr lvl="0" algn="r" defTabSz="622300">
            <a:lnSpc>
              <a:spcPct val="90000"/>
            </a:lnSpc>
            <a:spcBef>
              <a:spcPct val="0"/>
            </a:spcBef>
            <a:spcAft>
              <a:spcPct val="35000"/>
            </a:spcAft>
          </a:pPr>
          <a:endParaRPr lang="zh-CN" altLang="en-US" sz="1400" kern="1200"/>
        </a:p>
      </dsp:txBody>
      <dsp:txXfrm>
        <a:off x="730305" y="2079073"/>
        <a:ext cx="3169919" cy="294208"/>
      </dsp:txXfrm>
    </dsp:sp>
    <dsp:sp modelId="{BF1560B4-B453-45A6-92DF-A98D3F198A9B}">
      <dsp:nvSpPr>
        <dsp:cNvPr id="0" name=""/>
        <dsp:cNvSpPr/>
      </dsp:nvSpPr>
      <dsp:spPr>
        <a:xfrm>
          <a:off x="2462369" y="641217"/>
          <a:ext cx="1465468" cy="3169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259475" rIns="163576" bIns="163576"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solidFill>
                <a:schemeClr val="bg1"/>
              </a:solidFill>
              <a:latin typeface="微软雅黑" panose="020B0503020204020204" pitchFamily="34" charset="-122"/>
              <a:ea typeface="微软雅黑" panose="020B0503020204020204" pitchFamily="34" charset="-122"/>
            </a:rPr>
            <a:t>人工排查故障点费时费力</a:t>
          </a:r>
          <a:endParaRPr lang="zh-CN" altLang="en-US" sz="1800" kern="1200" dirty="0"/>
        </a:p>
      </dsp:txBody>
      <dsp:txXfrm>
        <a:off x="2462369" y="641217"/>
        <a:ext cx="1465468" cy="3169919"/>
      </dsp:txXfrm>
    </dsp:sp>
    <dsp:sp modelId="{7855178D-0938-4C73-97B2-F3E37829327F}">
      <dsp:nvSpPr>
        <dsp:cNvPr id="0" name=""/>
        <dsp:cNvSpPr/>
      </dsp:nvSpPr>
      <dsp:spPr>
        <a:xfrm>
          <a:off x="2168161" y="252862"/>
          <a:ext cx="588416" cy="58841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8DE2A45-47B7-4A81-B8B6-A8927166D8DC}">
      <dsp:nvSpPr>
        <dsp:cNvPr id="0" name=""/>
        <dsp:cNvSpPr/>
      </dsp:nvSpPr>
      <dsp:spPr>
        <a:xfrm rot="16200000">
          <a:off x="2861457" y="2079073"/>
          <a:ext cx="3169919" cy="294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9475" bIns="0" numCol="1" spcCol="1270" anchor="t" anchorCtr="0">
          <a:noAutofit/>
        </a:bodyPr>
        <a:lstStyle/>
        <a:p>
          <a:pPr lvl="0" algn="r" defTabSz="622300">
            <a:lnSpc>
              <a:spcPct val="90000"/>
            </a:lnSpc>
            <a:spcBef>
              <a:spcPct val="0"/>
            </a:spcBef>
            <a:spcAft>
              <a:spcPct val="35000"/>
            </a:spcAft>
          </a:pPr>
          <a:endParaRPr lang="zh-CN" altLang="en-US" sz="1400" kern="1200" dirty="0"/>
        </a:p>
      </dsp:txBody>
      <dsp:txXfrm>
        <a:off x="2861457" y="2079073"/>
        <a:ext cx="3169919" cy="294208"/>
      </dsp:txXfrm>
    </dsp:sp>
    <dsp:sp modelId="{57C73DA5-26C0-4BFA-A147-B8FFD54574F8}">
      <dsp:nvSpPr>
        <dsp:cNvPr id="0" name=""/>
        <dsp:cNvSpPr/>
      </dsp:nvSpPr>
      <dsp:spPr>
        <a:xfrm>
          <a:off x="4593521" y="641217"/>
          <a:ext cx="1465468" cy="31699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259475" rIns="163576" bIns="163576" numCol="1" spcCol="1270" anchor="t" anchorCtr="0">
          <a:noAutofit/>
        </a:bodyPr>
        <a:lstStyle/>
        <a:p>
          <a:pPr marL="171450" lvl="1" indent="-171450" algn="l" defTabSz="800100">
            <a:lnSpc>
              <a:spcPct val="90000"/>
            </a:lnSpc>
            <a:spcBef>
              <a:spcPct val="0"/>
            </a:spcBef>
            <a:spcAft>
              <a:spcPct val="15000"/>
            </a:spcAft>
            <a:buChar char="••"/>
          </a:pPr>
          <a:r>
            <a:rPr lang="zh-CN" altLang="en-US" sz="1800" kern="1200" dirty="0" smtClean="0">
              <a:solidFill>
                <a:schemeClr val="bg1"/>
              </a:solidFill>
              <a:latin typeface="微软雅黑" panose="020B0503020204020204" pitchFamily="34" charset="-122"/>
              <a:ea typeface="微软雅黑" panose="020B0503020204020204" pitchFamily="34" charset="-122"/>
            </a:rPr>
            <a:t>缺少集中化管理平台，运维人员技能水平要求高，无法远程协助</a:t>
          </a:r>
          <a:endParaRPr lang="zh-CN" altLang="en-US" sz="1800" kern="1200" dirty="0"/>
        </a:p>
      </dsp:txBody>
      <dsp:txXfrm>
        <a:off x="4593521" y="641217"/>
        <a:ext cx="1465468" cy="3169919"/>
      </dsp:txXfrm>
    </dsp:sp>
    <dsp:sp modelId="{1FBACB47-F157-452D-9807-03F2F1EAE61B}">
      <dsp:nvSpPr>
        <dsp:cNvPr id="0" name=""/>
        <dsp:cNvSpPr/>
      </dsp:nvSpPr>
      <dsp:spPr>
        <a:xfrm>
          <a:off x="4299313" y="252862"/>
          <a:ext cx="588416" cy="588416"/>
        </a:xfrm>
        <a:prstGeom prst="rect">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7D0B7-69C0-4A41-BB55-2368070F97E9}">
      <dsp:nvSpPr>
        <dsp:cNvPr id="0" name=""/>
        <dsp:cNvSpPr/>
      </dsp:nvSpPr>
      <dsp:spPr>
        <a:xfrm>
          <a:off x="966" y="1715242"/>
          <a:ext cx="1583789" cy="63351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85344" rIns="42672" bIns="85344" numCol="1" spcCol="1270" anchor="ctr" anchorCtr="0">
          <a:noAutofit/>
        </a:bodyPr>
        <a:lstStyle/>
        <a:p>
          <a:pPr lvl="0" algn="ctr" defTabSz="1422400">
            <a:lnSpc>
              <a:spcPct val="90000"/>
            </a:lnSpc>
            <a:spcBef>
              <a:spcPct val="0"/>
            </a:spcBef>
            <a:spcAft>
              <a:spcPct val="35000"/>
            </a:spcAft>
          </a:pPr>
          <a:r>
            <a:rPr lang="en-US" altLang="zh-CN" sz="3200" kern="1200" dirty="0" smtClean="0"/>
            <a:t>1</a:t>
          </a:r>
          <a:endParaRPr lang="zh-CN" altLang="en-US" sz="3200" kern="1200" dirty="0"/>
        </a:p>
      </dsp:txBody>
      <dsp:txXfrm>
        <a:off x="966" y="1715242"/>
        <a:ext cx="1425410" cy="633515"/>
      </dsp:txXfrm>
    </dsp:sp>
    <dsp:sp modelId="{E833188F-693D-4396-BEB1-CD260954B1F4}">
      <dsp:nvSpPr>
        <dsp:cNvPr id="0" name=""/>
        <dsp:cNvSpPr/>
      </dsp:nvSpPr>
      <dsp:spPr>
        <a:xfrm>
          <a:off x="1267998" y="1715242"/>
          <a:ext cx="1583789" cy="6335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n-US" altLang="zh-CN" sz="3200" kern="1200" dirty="0" smtClean="0"/>
            <a:t>2</a:t>
          </a:r>
          <a:endParaRPr lang="zh-CN" altLang="en-US" sz="3200" kern="1200" dirty="0"/>
        </a:p>
      </dsp:txBody>
      <dsp:txXfrm>
        <a:off x="1584756" y="1715242"/>
        <a:ext cx="950274" cy="633515"/>
      </dsp:txXfrm>
    </dsp:sp>
    <dsp:sp modelId="{3C740299-374D-4954-91A4-2F1F021E75ED}">
      <dsp:nvSpPr>
        <dsp:cNvPr id="0" name=""/>
        <dsp:cNvSpPr/>
      </dsp:nvSpPr>
      <dsp:spPr>
        <a:xfrm>
          <a:off x="2535029" y="1715242"/>
          <a:ext cx="1583789" cy="6335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n-US" altLang="zh-CN" sz="3200" kern="1200" dirty="0" smtClean="0"/>
            <a:t>3</a:t>
          </a:r>
          <a:endParaRPr lang="zh-CN" altLang="en-US" sz="3200" kern="1200" dirty="0"/>
        </a:p>
      </dsp:txBody>
      <dsp:txXfrm>
        <a:off x="2851787" y="1715242"/>
        <a:ext cx="950274" cy="633515"/>
      </dsp:txXfrm>
    </dsp:sp>
    <dsp:sp modelId="{766ABDEC-53CD-4DEF-9348-2095A76A6029}">
      <dsp:nvSpPr>
        <dsp:cNvPr id="0" name=""/>
        <dsp:cNvSpPr/>
      </dsp:nvSpPr>
      <dsp:spPr>
        <a:xfrm>
          <a:off x="3802061" y="1715242"/>
          <a:ext cx="1583789" cy="6335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n-US" altLang="zh-CN" sz="3200" kern="1200" dirty="0" smtClean="0"/>
            <a:t>4</a:t>
          </a:r>
          <a:endParaRPr lang="zh-CN" altLang="en-US" sz="3200" kern="1200" dirty="0"/>
        </a:p>
      </dsp:txBody>
      <dsp:txXfrm>
        <a:off x="4118819" y="1715242"/>
        <a:ext cx="950274" cy="633515"/>
      </dsp:txXfrm>
    </dsp:sp>
    <dsp:sp modelId="{41E60B69-D000-47EE-92CC-17C692DABFD4}">
      <dsp:nvSpPr>
        <dsp:cNvPr id="0" name=""/>
        <dsp:cNvSpPr/>
      </dsp:nvSpPr>
      <dsp:spPr>
        <a:xfrm>
          <a:off x="5069092" y="1715242"/>
          <a:ext cx="1583789" cy="6335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n-US" altLang="zh-CN" sz="3200" kern="1200" dirty="0" smtClean="0"/>
            <a:t>5</a:t>
          </a:r>
          <a:endParaRPr lang="zh-CN" altLang="en-US" sz="3200" kern="1200" dirty="0"/>
        </a:p>
      </dsp:txBody>
      <dsp:txXfrm>
        <a:off x="5385850" y="1715242"/>
        <a:ext cx="950274" cy="633515"/>
      </dsp:txXfrm>
    </dsp:sp>
    <dsp:sp modelId="{EDBCFEF3-171D-479F-8DB8-9F6815F44F84}">
      <dsp:nvSpPr>
        <dsp:cNvPr id="0" name=""/>
        <dsp:cNvSpPr/>
      </dsp:nvSpPr>
      <dsp:spPr>
        <a:xfrm>
          <a:off x="6336123" y="1715242"/>
          <a:ext cx="1583789" cy="6335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85344" rIns="42672" bIns="85344" numCol="1" spcCol="1270" anchor="ctr" anchorCtr="0">
          <a:noAutofit/>
        </a:bodyPr>
        <a:lstStyle/>
        <a:p>
          <a:pPr lvl="0" algn="ctr" defTabSz="1422400">
            <a:lnSpc>
              <a:spcPct val="90000"/>
            </a:lnSpc>
            <a:spcBef>
              <a:spcPct val="0"/>
            </a:spcBef>
            <a:spcAft>
              <a:spcPct val="35000"/>
            </a:spcAft>
          </a:pPr>
          <a:r>
            <a:rPr lang="en-US" altLang="zh-CN" sz="3200" kern="1200" dirty="0" smtClean="0"/>
            <a:t>6</a:t>
          </a:r>
          <a:endParaRPr lang="zh-CN" altLang="en-US" sz="3200" kern="1200" dirty="0"/>
        </a:p>
      </dsp:txBody>
      <dsp:txXfrm>
        <a:off x="6652881" y="1715242"/>
        <a:ext cx="950274" cy="6335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C46E6-0F26-4150-8BEF-E87E331CE3ED}">
      <dsp:nvSpPr>
        <dsp:cNvPr id="0" name=""/>
        <dsp:cNvSpPr/>
      </dsp:nvSpPr>
      <dsp:spPr>
        <a:xfrm>
          <a:off x="1861895" y="838"/>
          <a:ext cx="1196417" cy="7776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t>辅助决策</a:t>
          </a:r>
          <a:endParaRPr lang="zh-CN" altLang="en-US" sz="1900" kern="1200" dirty="0"/>
        </a:p>
      </dsp:txBody>
      <dsp:txXfrm>
        <a:off x="1899858" y="38801"/>
        <a:ext cx="1120491" cy="701745"/>
      </dsp:txXfrm>
    </dsp:sp>
    <dsp:sp modelId="{8D183D99-8943-4CF8-A83C-520C78900D83}">
      <dsp:nvSpPr>
        <dsp:cNvPr id="0" name=""/>
        <dsp:cNvSpPr/>
      </dsp:nvSpPr>
      <dsp:spPr>
        <a:xfrm>
          <a:off x="1423113" y="389674"/>
          <a:ext cx="2073981" cy="2073981"/>
        </a:xfrm>
        <a:custGeom>
          <a:avLst/>
          <a:gdLst/>
          <a:ahLst/>
          <a:cxnLst/>
          <a:rect l="0" t="0" r="0" b="0"/>
          <a:pathLst>
            <a:path>
              <a:moveTo>
                <a:pt x="1643887" y="196141"/>
              </a:moveTo>
              <a:arcTo wR="1036990" hR="1036990" stAng="18349228" swAng="364635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D04D71D-C5E9-43AD-842C-CBF985BB29C7}">
      <dsp:nvSpPr>
        <dsp:cNvPr id="0" name=""/>
        <dsp:cNvSpPr/>
      </dsp:nvSpPr>
      <dsp:spPr>
        <a:xfrm>
          <a:off x="2759955" y="1556324"/>
          <a:ext cx="1196417" cy="7776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t>保障安全</a:t>
          </a:r>
          <a:endParaRPr lang="zh-CN" altLang="en-US" sz="1900" kern="1200" dirty="0"/>
        </a:p>
      </dsp:txBody>
      <dsp:txXfrm>
        <a:off x="2797918" y="1594287"/>
        <a:ext cx="1120491" cy="701745"/>
      </dsp:txXfrm>
    </dsp:sp>
    <dsp:sp modelId="{E80BB4C1-9785-44C2-85C0-5D50AE597585}">
      <dsp:nvSpPr>
        <dsp:cNvPr id="0" name=""/>
        <dsp:cNvSpPr/>
      </dsp:nvSpPr>
      <dsp:spPr>
        <a:xfrm>
          <a:off x="1423113" y="389674"/>
          <a:ext cx="2073981" cy="2073981"/>
        </a:xfrm>
        <a:custGeom>
          <a:avLst/>
          <a:gdLst/>
          <a:ahLst/>
          <a:cxnLst/>
          <a:rect l="0" t="0" r="0" b="0"/>
          <a:pathLst>
            <a:path>
              <a:moveTo>
                <a:pt x="1530276" y="1949141"/>
              </a:moveTo>
              <a:arcTo wR="1036990" hR="1036990" stAng="3695744" swAng="340851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277070-1896-43F5-A4CC-416023E5DE35}">
      <dsp:nvSpPr>
        <dsp:cNvPr id="0" name=""/>
        <dsp:cNvSpPr/>
      </dsp:nvSpPr>
      <dsp:spPr>
        <a:xfrm>
          <a:off x="963834" y="1556324"/>
          <a:ext cx="1196417" cy="7776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t>提高收益</a:t>
          </a:r>
          <a:endParaRPr lang="zh-CN" altLang="en-US" sz="1900" kern="1200" dirty="0"/>
        </a:p>
      </dsp:txBody>
      <dsp:txXfrm>
        <a:off x="1001797" y="1594287"/>
        <a:ext cx="1120491" cy="701745"/>
      </dsp:txXfrm>
    </dsp:sp>
    <dsp:sp modelId="{5940C283-C105-447E-8F6E-5AA1BEF18B39}">
      <dsp:nvSpPr>
        <dsp:cNvPr id="0" name=""/>
        <dsp:cNvSpPr/>
      </dsp:nvSpPr>
      <dsp:spPr>
        <a:xfrm>
          <a:off x="1423113" y="389674"/>
          <a:ext cx="2073981" cy="2073981"/>
        </a:xfrm>
        <a:custGeom>
          <a:avLst/>
          <a:gdLst/>
          <a:ahLst/>
          <a:cxnLst/>
          <a:rect l="0" t="0" r="0" b="0"/>
          <a:pathLst>
            <a:path>
              <a:moveTo>
                <a:pt x="6857" y="1156053"/>
              </a:moveTo>
              <a:arcTo wR="1036990" hR="1036990" stAng="10404422" swAng="364635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41797F-A599-4DCA-A6A8-1F2F63D431BD}" type="datetimeFigureOut">
              <a:rPr lang="zh-CN" altLang="en-US" smtClean="0"/>
              <a:t>2015/8/19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62235E-A94B-4494-A439-2196808A0D4F}" type="slidenum">
              <a:rPr lang="zh-CN" altLang="en-US" smtClean="0"/>
              <a:t>‹#›</a:t>
            </a:fld>
            <a:endParaRPr lang="zh-CN" altLang="en-US"/>
          </a:p>
        </p:txBody>
      </p:sp>
    </p:spTree>
    <p:extLst>
      <p:ext uri="{BB962C8B-B14F-4D97-AF65-F5344CB8AC3E}">
        <p14:creationId xmlns:p14="http://schemas.microsoft.com/office/powerpoint/2010/main" val="2755172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B417C-BD38-4FEA-AC12-56DCF747C927}" type="datetimeFigureOut">
              <a:rPr lang="zh-CN" altLang="en-US" smtClean="0"/>
              <a:t>2015/8/19</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9BC25-1D8B-4D73-9E75-1B5FC083A4D0}" type="slidenum">
              <a:rPr lang="zh-CN" altLang="en-US" smtClean="0"/>
              <a:t>‹#›</a:t>
            </a:fld>
            <a:endParaRPr lang="zh-CN" altLang="en-US"/>
          </a:p>
        </p:txBody>
      </p:sp>
    </p:spTree>
    <p:extLst>
      <p:ext uri="{BB962C8B-B14F-4D97-AF65-F5344CB8AC3E}">
        <p14:creationId xmlns:p14="http://schemas.microsoft.com/office/powerpoint/2010/main" val="172392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39BC25-1D8B-4D73-9E75-1B5FC083A4D0}" type="slidenum">
              <a:rPr lang="zh-CN" altLang="en-US" smtClean="0"/>
              <a:t>7</a:t>
            </a:fld>
            <a:endParaRPr lang="zh-CN" altLang="en-US"/>
          </a:p>
        </p:txBody>
      </p:sp>
    </p:spTree>
    <p:extLst>
      <p:ext uri="{BB962C8B-B14F-4D97-AF65-F5344CB8AC3E}">
        <p14:creationId xmlns:p14="http://schemas.microsoft.com/office/powerpoint/2010/main" val="190622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39BC25-1D8B-4D73-9E75-1B5FC083A4D0}" type="slidenum">
              <a:rPr lang="zh-CN" altLang="en-US" smtClean="0"/>
              <a:t>8</a:t>
            </a:fld>
            <a:endParaRPr lang="zh-CN" altLang="en-US"/>
          </a:p>
        </p:txBody>
      </p:sp>
    </p:spTree>
    <p:extLst>
      <p:ext uri="{BB962C8B-B14F-4D97-AF65-F5344CB8AC3E}">
        <p14:creationId xmlns:p14="http://schemas.microsoft.com/office/powerpoint/2010/main" val="260289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39BC25-1D8B-4D73-9E75-1B5FC083A4D0}" type="slidenum">
              <a:rPr lang="zh-CN" altLang="en-US" smtClean="0"/>
              <a:t>19</a:t>
            </a:fld>
            <a:endParaRPr lang="zh-CN" altLang="en-US"/>
          </a:p>
        </p:txBody>
      </p:sp>
    </p:spTree>
    <p:extLst>
      <p:ext uri="{BB962C8B-B14F-4D97-AF65-F5344CB8AC3E}">
        <p14:creationId xmlns:p14="http://schemas.microsoft.com/office/powerpoint/2010/main" val="3677208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904712EC-C9C1-43C6-A8C8-F7D18F54C782}" type="slidenum">
              <a:rPr lang="zh-CN" altLang="zh-CN"/>
              <a:pPr/>
              <a:t>‹#›</a:t>
            </a:fld>
            <a:endParaRPr lang="zh-CN" altLang="zh-CN"/>
          </a:p>
        </p:txBody>
      </p:sp>
    </p:spTree>
    <p:extLst>
      <p:ext uri="{BB962C8B-B14F-4D97-AF65-F5344CB8AC3E}">
        <p14:creationId xmlns:p14="http://schemas.microsoft.com/office/powerpoint/2010/main" val="2875062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7697AF71-8FC3-4602-A667-872441E6BE63}" type="slidenum">
              <a:rPr lang="zh-CN" altLang="zh-CN"/>
              <a:pPr/>
              <a:t>‹#›</a:t>
            </a:fld>
            <a:endParaRPr lang="zh-CN" altLang="zh-CN"/>
          </a:p>
        </p:txBody>
      </p:sp>
    </p:spTree>
    <p:extLst>
      <p:ext uri="{BB962C8B-B14F-4D97-AF65-F5344CB8AC3E}">
        <p14:creationId xmlns:p14="http://schemas.microsoft.com/office/powerpoint/2010/main" val="31339808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849B2EE-6F6B-4CD5-A2B1-95AA5B19F302}" type="slidenum">
              <a:rPr lang="zh-CN" altLang="zh-CN"/>
              <a:pPr/>
              <a:t>‹#›</a:t>
            </a:fld>
            <a:endParaRPr lang="zh-CN" altLang="zh-CN"/>
          </a:p>
        </p:txBody>
      </p:sp>
    </p:spTree>
    <p:extLst>
      <p:ext uri="{BB962C8B-B14F-4D97-AF65-F5344CB8AC3E}">
        <p14:creationId xmlns:p14="http://schemas.microsoft.com/office/powerpoint/2010/main" val="269166353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7" name="矩形 6"/>
          <p:cNvSpPr/>
          <p:nvPr userDrawn="1"/>
        </p:nvSpPr>
        <p:spPr>
          <a:xfrm>
            <a:off x="0" y="714375"/>
            <a:ext cx="9144000"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B5985A"/>
              </a:solidFill>
            </a:endParaRPr>
          </a:p>
        </p:txBody>
      </p:sp>
      <p:sp>
        <p:nvSpPr>
          <p:cNvPr id="10" name="矩形 9"/>
          <p:cNvSpPr/>
          <p:nvPr userDrawn="1"/>
        </p:nvSpPr>
        <p:spPr>
          <a:xfrm>
            <a:off x="179388" y="6237288"/>
            <a:ext cx="1944687" cy="549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 name="标题 1"/>
          <p:cNvSpPr>
            <a:spLocks noGrp="1" noChangeAspect="1"/>
          </p:cNvSpPr>
          <p:nvPr>
            <p:ph type="ctrTitle"/>
          </p:nvPr>
        </p:nvSpPr>
        <p:spPr>
          <a:xfrm>
            <a:off x="467544" y="1700808"/>
            <a:ext cx="6552728" cy="1008112"/>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baseline="0">
                <a:solidFill>
                  <a:schemeClr val="tx2"/>
                </a:solidFill>
                <a:latin typeface="+mj-lt"/>
                <a:ea typeface="微软雅黑" pitchFamily="34" charset="-122"/>
                <a:cs typeface="Times New Roman" pitchFamily="18" charset="0"/>
              </a:defRPr>
            </a:lvl1pPr>
          </a:lstStyle>
          <a:p>
            <a:pPr lvl="0"/>
            <a:endParaRPr lang="zh-CN" altLang="en-US" dirty="0"/>
          </a:p>
        </p:txBody>
      </p:sp>
      <p:sp>
        <p:nvSpPr>
          <p:cNvPr id="3" name="副标题 2"/>
          <p:cNvSpPr>
            <a:spLocks noGrp="1"/>
          </p:cNvSpPr>
          <p:nvPr>
            <p:ph type="subTitle" idx="1"/>
          </p:nvPr>
        </p:nvSpPr>
        <p:spPr>
          <a:xfrm>
            <a:off x="467544" y="2599746"/>
            <a:ext cx="6552728" cy="757246"/>
          </a:xfrm>
        </p:spPr>
        <p:txBody>
          <a:bodyPr>
            <a:noAutofit/>
          </a:bodyPr>
          <a:lstStyle>
            <a:lvl1pPr marL="0" indent="0" algn="l">
              <a:buNone/>
              <a:defRPr lang="zh-CN" altLang="en-US" sz="2800" b="0" dirty="0">
                <a:solidFill>
                  <a:schemeClr val="bg1">
                    <a:lumMod val="50000"/>
                  </a:schemeClr>
                </a:solidFill>
                <a:latin typeface="+mj-lt"/>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zh-CN" altLang="en-US" dirty="0"/>
          </a:p>
        </p:txBody>
      </p:sp>
      <p:sp>
        <p:nvSpPr>
          <p:cNvPr id="5" name="文本占位符 4"/>
          <p:cNvSpPr>
            <a:spLocks noGrp="1"/>
          </p:cNvSpPr>
          <p:nvPr>
            <p:ph type="body" sz="quarter" idx="12"/>
          </p:nvPr>
        </p:nvSpPr>
        <p:spPr>
          <a:xfrm>
            <a:off x="467544" y="5876949"/>
            <a:ext cx="2808808" cy="360363"/>
          </a:xfrm>
        </p:spPr>
        <p:txBody>
          <a:bodyPr/>
          <a:lstStyle>
            <a:lvl1pPr marL="0" indent="0" algn="l">
              <a:buNone/>
              <a:defRPr>
                <a:latin typeface="+mj-lt"/>
                <a:cs typeface="Times New Roman" pitchFamily="18" charset="0"/>
              </a:defRPr>
            </a:lvl1pPr>
          </a:lstStyle>
          <a:p>
            <a:pPr lvl="0"/>
            <a:r>
              <a:rPr lang="zh-CN" altLang="en-US" smtClean="0"/>
              <a:t>单击此处编辑母版文本样式</a:t>
            </a:r>
          </a:p>
        </p:txBody>
      </p:sp>
    </p:spTree>
    <p:extLst>
      <p:ext uri="{BB962C8B-B14F-4D97-AF65-F5344CB8AC3E}">
        <p14:creationId xmlns:p14="http://schemas.microsoft.com/office/powerpoint/2010/main" val="74798990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5"/>
          <p:cNvSpPr>
            <a:spLocks noGrp="1" noChangeArrowheads="1"/>
          </p:cNvSpPr>
          <p:nvPr>
            <p:ph type="sldNum" sz="quarter" idx="10"/>
          </p:nvPr>
        </p:nvSpPr>
        <p:spPr>
          <a:ln/>
        </p:spPr>
        <p:txBody>
          <a:bodyPr/>
          <a:lstStyle>
            <a:lvl1pPr>
              <a:defRPr/>
            </a:lvl1pPr>
          </a:lstStyle>
          <a:p>
            <a:pPr>
              <a:defRPr/>
            </a:pPr>
            <a:fld id="{9DECB23F-44D2-4B2C-93B2-5464ED2C90AB}" type="slidenum">
              <a:rPr lang="zh-CN" altLang="zh-CN"/>
              <a:pPr>
                <a:defRPr/>
              </a:pPr>
              <a:t>‹#›</a:t>
            </a:fld>
            <a:endParaRPr lang="zh-CN" altLang="zh-CN"/>
          </a:p>
        </p:txBody>
      </p:sp>
    </p:spTree>
    <p:extLst>
      <p:ext uri="{BB962C8B-B14F-4D97-AF65-F5344CB8AC3E}">
        <p14:creationId xmlns:p14="http://schemas.microsoft.com/office/powerpoint/2010/main" val="3563117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5"/>
          <p:cNvSpPr>
            <a:spLocks noGrp="1" noChangeArrowheads="1"/>
          </p:cNvSpPr>
          <p:nvPr>
            <p:ph type="sldNum" sz="quarter" idx="10"/>
          </p:nvPr>
        </p:nvSpPr>
        <p:spPr>
          <a:ln/>
        </p:spPr>
        <p:txBody>
          <a:bodyPr/>
          <a:lstStyle>
            <a:lvl1pPr>
              <a:defRPr/>
            </a:lvl1pPr>
          </a:lstStyle>
          <a:p>
            <a:pPr>
              <a:defRPr/>
            </a:pPr>
            <a:fld id="{2020F7BF-3E2F-4882-8D41-D422CDE087F0}" type="slidenum">
              <a:rPr lang="zh-CN" altLang="zh-CN"/>
              <a:pPr>
                <a:defRPr/>
              </a:pPr>
              <a:t>‹#›</a:t>
            </a:fld>
            <a:endParaRPr lang="zh-CN" altLang="zh-CN"/>
          </a:p>
        </p:txBody>
      </p:sp>
    </p:spTree>
    <p:extLst>
      <p:ext uri="{BB962C8B-B14F-4D97-AF65-F5344CB8AC3E}">
        <p14:creationId xmlns:p14="http://schemas.microsoft.com/office/powerpoint/2010/main" val="1008376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5"/>
          <p:cNvSpPr>
            <a:spLocks noGrp="1" noChangeArrowheads="1"/>
          </p:cNvSpPr>
          <p:nvPr>
            <p:ph type="sldNum" sz="quarter" idx="10"/>
          </p:nvPr>
        </p:nvSpPr>
        <p:spPr>
          <a:ln/>
        </p:spPr>
        <p:txBody>
          <a:bodyPr/>
          <a:lstStyle>
            <a:lvl1pPr>
              <a:defRPr/>
            </a:lvl1pPr>
          </a:lstStyle>
          <a:p>
            <a:pPr>
              <a:defRPr/>
            </a:pPr>
            <a:fld id="{A25575CC-3195-4359-B29E-0CCDA7A994D2}" type="slidenum">
              <a:rPr lang="zh-CN" altLang="zh-CN"/>
              <a:pPr>
                <a:defRPr/>
              </a:pPr>
              <a:t>‹#›</a:t>
            </a:fld>
            <a:endParaRPr lang="zh-CN" altLang="zh-CN"/>
          </a:p>
        </p:txBody>
      </p:sp>
    </p:spTree>
    <p:extLst>
      <p:ext uri="{BB962C8B-B14F-4D97-AF65-F5344CB8AC3E}">
        <p14:creationId xmlns:p14="http://schemas.microsoft.com/office/powerpoint/2010/main" val="427633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68413"/>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5"/>
          <p:cNvSpPr>
            <a:spLocks noGrp="1" noChangeArrowheads="1"/>
          </p:cNvSpPr>
          <p:nvPr>
            <p:ph type="sldNum" sz="quarter" idx="10"/>
          </p:nvPr>
        </p:nvSpPr>
        <p:spPr>
          <a:ln/>
        </p:spPr>
        <p:txBody>
          <a:bodyPr/>
          <a:lstStyle>
            <a:lvl1pPr>
              <a:defRPr/>
            </a:lvl1pPr>
          </a:lstStyle>
          <a:p>
            <a:pPr>
              <a:defRPr/>
            </a:pPr>
            <a:fld id="{F9DCBEFE-17CE-4ACA-A3BF-95ED78527280}" type="slidenum">
              <a:rPr lang="zh-CN" altLang="zh-CN"/>
              <a:pPr>
                <a:defRPr/>
              </a:pPr>
              <a:t>‹#›</a:t>
            </a:fld>
            <a:endParaRPr lang="zh-CN" altLang="zh-CN"/>
          </a:p>
        </p:txBody>
      </p:sp>
    </p:spTree>
    <p:extLst>
      <p:ext uri="{BB962C8B-B14F-4D97-AF65-F5344CB8AC3E}">
        <p14:creationId xmlns:p14="http://schemas.microsoft.com/office/powerpoint/2010/main" val="2301119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5"/>
          <p:cNvSpPr>
            <a:spLocks noGrp="1" noChangeArrowheads="1"/>
          </p:cNvSpPr>
          <p:nvPr>
            <p:ph type="sldNum" sz="quarter" idx="10"/>
          </p:nvPr>
        </p:nvSpPr>
        <p:spPr>
          <a:ln/>
        </p:spPr>
        <p:txBody>
          <a:bodyPr/>
          <a:lstStyle>
            <a:lvl1pPr>
              <a:defRPr/>
            </a:lvl1pPr>
          </a:lstStyle>
          <a:p>
            <a:pPr>
              <a:defRPr/>
            </a:pPr>
            <a:fld id="{10B07772-4889-4A5F-8805-3643645F2EDC}" type="slidenum">
              <a:rPr lang="zh-CN" altLang="zh-CN"/>
              <a:pPr>
                <a:defRPr/>
              </a:pPr>
              <a:t>‹#›</a:t>
            </a:fld>
            <a:endParaRPr lang="zh-CN" altLang="zh-CN"/>
          </a:p>
        </p:txBody>
      </p:sp>
    </p:spTree>
    <p:extLst>
      <p:ext uri="{BB962C8B-B14F-4D97-AF65-F5344CB8AC3E}">
        <p14:creationId xmlns:p14="http://schemas.microsoft.com/office/powerpoint/2010/main" val="1479920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5"/>
          <p:cNvSpPr>
            <a:spLocks noGrp="1" noChangeArrowheads="1"/>
          </p:cNvSpPr>
          <p:nvPr>
            <p:ph type="sldNum" sz="quarter" idx="10"/>
          </p:nvPr>
        </p:nvSpPr>
        <p:spPr>
          <a:ln/>
        </p:spPr>
        <p:txBody>
          <a:bodyPr/>
          <a:lstStyle>
            <a:lvl1pPr>
              <a:defRPr/>
            </a:lvl1pPr>
          </a:lstStyle>
          <a:p>
            <a:pPr>
              <a:defRPr/>
            </a:pPr>
            <a:fld id="{ED34082E-2D2C-4568-A35C-6671157DF42B}" type="slidenum">
              <a:rPr lang="zh-CN" altLang="zh-CN"/>
              <a:pPr>
                <a:defRPr/>
              </a:pPr>
              <a:t>‹#›</a:t>
            </a:fld>
            <a:endParaRPr lang="zh-CN" altLang="zh-CN"/>
          </a:p>
        </p:txBody>
      </p:sp>
    </p:spTree>
    <p:extLst>
      <p:ext uri="{BB962C8B-B14F-4D97-AF65-F5344CB8AC3E}">
        <p14:creationId xmlns:p14="http://schemas.microsoft.com/office/powerpoint/2010/main" val="167820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5"/>
          <p:cNvSpPr>
            <a:spLocks noGrp="1" noChangeArrowheads="1"/>
          </p:cNvSpPr>
          <p:nvPr>
            <p:ph type="sldNum" sz="quarter" idx="10"/>
          </p:nvPr>
        </p:nvSpPr>
        <p:spPr>
          <a:ln/>
        </p:spPr>
        <p:txBody>
          <a:bodyPr/>
          <a:lstStyle>
            <a:lvl1pPr>
              <a:defRPr/>
            </a:lvl1pPr>
          </a:lstStyle>
          <a:p>
            <a:pPr>
              <a:defRPr/>
            </a:pPr>
            <a:fld id="{45F04A51-7DB2-473D-84B3-36EAE1B03FD0}" type="slidenum">
              <a:rPr lang="zh-CN" altLang="zh-CN"/>
              <a:pPr>
                <a:defRPr/>
              </a:pPr>
              <a:t>‹#›</a:t>
            </a:fld>
            <a:endParaRPr lang="zh-CN" altLang="zh-CN"/>
          </a:p>
        </p:txBody>
      </p:sp>
    </p:spTree>
    <p:extLst>
      <p:ext uri="{BB962C8B-B14F-4D97-AF65-F5344CB8AC3E}">
        <p14:creationId xmlns:p14="http://schemas.microsoft.com/office/powerpoint/2010/main" val="140309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A1BDD605-7B21-4808-B38D-14C3FAD7E48E}" type="slidenum">
              <a:rPr lang="zh-CN" altLang="zh-CN"/>
              <a:pPr/>
              <a:t>‹#›</a:t>
            </a:fld>
            <a:endParaRPr lang="zh-CN" altLang="zh-CN"/>
          </a:p>
        </p:txBody>
      </p:sp>
    </p:spTree>
    <p:extLst>
      <p:ext uri="{BB962C8B-B14F-4D97-AF65-F5344CB8AC3E}">
        <p14:creationId xmlns:p14="http://schemas.microsoft.com/office/powerpoint/2010/main" val="261494730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5"/>
          <p:cNvSpPr>
            <a:spLocks noGrp="1" noChangeArrowheads="1"/>
          </p:cNvSpPr>
          <p:nvPr>
            <p:ph type="sldNum" sz="quarter" idx="10"/>
          </p:nvPr>
        </p:nvSpPr>
        <p:spPr>
          <a:ln/>
        </p:spPr>
        <p:txBody>
          <a:bodyPr/>
          <a:lstStyle>
            <a:lvl1pPr>
              <a:defRPr/>
            </a:lvl1pPr>
          </a:lstStyle>
          <a:p>
            <a:pPr>
              <a:defRPr/>
            </a:pPr>
            <a:fld id="{B01C41BA-0C08-4B15-BD4F-AB9B8F764FBA}" type="slidenum">
              <a:rPr lang="zh-CN" altLang="zh-CN"/>
              <a:pPr>
                <a:defRPr/>
              </a:pPr>
              <a:t>‹#›</a:t>
            </a:fld>
            <a:endParaRPr lang="zh-CN" altLang="zh-CN"/>
          </a:p>
        </p:txBody>
      </p:sp>
    </p:spTree>
    <p:extLst>
      <p:ext uri="{BB962C8B-B14F-4D97-AF65-F5344CB8AC3E}">
        <p14:creationId xmlns:p14="http://schemas.microsoft.com/office/powerpoint/2010/main" val="688817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5"/>
          <p:cNvSpPr>
            <a:spLocks noGrp="1" noChangeArrowheads="1"/>
          </p:cNvSpPr>
          <p:nvPr>
            <p:ph type="sldNum" sz="quarter" idx="10"/>
          </p:nvPr>
        </p:nvSpPr>
        <p:spPr>
          <a:ln/>
        </p:spPr>
        <p:txBody>
          <a:bodyPr/>
          <a:lstStyle>
            <a:lvl1pPr>
              <a:defRPr/>
            </a:lvl1pPr>
          </a:lstStyle>
          <a:p>
            <a:pPr>
              <a:defRPr/>
            </a:pPr>
            <a:fld id="{F9F8B386-44F2-4AB1-B6E7-C61A5F3A5BB0}" type="slidenum">
              <a:rPr lang="zh-CN" altLang="zh-CN"/>
              <a:pPr>
                <a:defRPr/>
              </a:pPr>
              <a:t>‹#›</a:t>
            </a:fld>
            <a:endParaRPr lang="zh-CN" altLang="zh-CN"/>
          </a:p>
        </p:txBody>
      </p:sp>
    </p:spTree>
    <p:extLst>
      <p:ext uri="{BB962C8B-B14F-4D97-AF65-F5344CB8AC3E}">
        <p14:creationId xmlns:p14="http://schemas.microsoft.com/office/powerpoint/2010/main" val="3304028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5"/>
          <p:cNvSpPr>
            <a:spLocks noGrp="1" noChangeArrowheads="1"/>
          </p:cNvSpPr>
          <p:nvPr>
            <p:ph type="sldNum" sz="quarter" idx="10"/>
          </p:nvPr>
        </p:nvSpPr>
        <p:spPr>
          <a:ln/>
        </p:spPr>
        <p:txBody>
          <a:bodyPr/>
          <a:lstStyle>
            <a:lvl1pPr>
              <a:defRPr/>
            </a:lvl1pPr>
          </a:lstStyle>
          <a:p>
            <a:pPr>
              <a:defRPr/>
            </a:pPr>
            <a:fld id="{122F5976-83D8-471C-ABE2-AEBC536B0B7A}" type="slidenum">
              <a:rPr lang="zh-CN" altLang="zh-CN"/>
              <a:pPr>
                <a:defRPr/>
              </a:pPr>
              <a:t>‹#›</a:t>
            </a:fld>
            <a:endParaRPr lang="zh-CN" altLang="zh-CN"/>
          </a:p>
        </p:txBody>
      </p:sp>
    </p:spTree>
    <p:extLst>
      <p:ext uri="{BB962C8B-B14F-4D97-AF65-F5344CB8AC3E}">
        <p14:creationId xmlns:p14="http://schemas.microsoft.com/office/powerpoint/2010/main" val="1773358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5197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5197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5"/>
          <p:cNvSpPr>
            <a:spLocks noGrp="1" noChangeArrowheads="1"/>
          </p:cNvSpPr>
          <p:nvPr>
            <p:ph type="sldNum" sz="quarter" idx="10"/>
          </p:nvPr>
        </p:nvSpPr>
        <p:spPr>
          <a:ln/>
        </p:spPr>
        <p:txBody>
          <a:bodyPr/>
          <a:lstStyle>
            <a:lvl1pPr>
              <a:defRPr/>
            </a:lvl1pPr>
          </a:lstStyle>
          <a:p>
            <a:pPr>
              <a:defRPr/>
            </a:pPr>
            <a:fld id="{077F25A4-CA04-45E0-9A03-029F468E0693}" type="slidenum">
              <a:rPr lang="zh-CN" altLang="zh-CN"/>
              <a:pPr>
                <a:defRPr/>
              </a:pPr>
              <a:t>‹#›</a:t>
            </a:fld>
            <a:endParaRPr lang="zh-CN" altLang="zh-CN"/>
          </a:p>
        </p:txBody>
      </p:sp>
    </p:spTree>
    <p:extLst>
      <p:ext uri="{BB962C8B-B14F-4D97-AF65-F5344CB8AC3E}">
        <p14:creationId xmlns:p14="http://schemas.microsoft.com/office/powerpoint/2010/main" val="775269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3683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268413"/>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68413"/>
            <a:ext cx="4038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5"/>
          <p:cNvSpPr>
            <a:spLocks noGrp="1" noChangeArrowheads="1"/>
          </p:cNvSpPr>
          <p:nvPr>
            <p:ph type="sldNum" sz="quarter" idx="10"/>
          </p:nvPr>
        </p:nvSpPr>
        <p:spPr>
          <a:ln/>
        </p:spPr>
        <p:txBody>
          <a:bodyPr/>
          <a:lstStyle>
            <a:lvl1pPr>
              <a:defRPr/>
            </a:lvl1pPr>
          </a:lstStyle>
          <a:p>
            <a:pPr>
              <a:defRPr/>
            </a:pPr>
            <a:fld id="{6787A842-2E56-4F83-A504-6FAD6B0890FD}" type="slidenum">
              <a:rPr lang="zh-CN" altLang="zh-CN"/>
              <a:pPr>
                <a:defRPr/>
              </a:pPr>
              <a:t>‹#›</a:t>
            </a:fld>
            <a:endParaRPr lang="zh-CN" altLang="zh-CN"/>
          </a:p>
        </p:txBody>
      </p:sp>
    </p:spTree>
    <p:extLst>
      <p:ext uri="{BB962C8B-B14F-4D97-AF65-F5344CB8AC3E}">
        <p14:creationId xmlns:p14="http://schemas.microsoft.com/office/powerpoint/2010/main" val="5097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ACD877FD-41B4-456B-9026-8215EA3E2844}" type="slidenum">
              <a:rPr lang="zh-CN" altLang="zh-CN"/>
              <a:pPr/>
              <a:t>‹#›</a:t>
            </a:fld>
            <a:endParaRPr lang="zh-CN" altLang="zh-CN"/>
          </a:p>
        </p:txBody>
      </p:sp>
    </p:spTree>
    <p:extLst>
      <p:ext uri="{BB962C8B-B14F-4D97-AF65-F5344CB8AC3E}">
        <p14:creationId xmlns:p14="http://schemas.microsoft.com/office/powerpoint/2010/main" val="3912752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196C448A-FDA6-4F62-90EC-3EDA39999C14}" type="slidenum">
              <a:rPr lang="zh-CN" altLang="zh-CN"/>
              <a:pPr/>
              <a:t>‹#›</a:t>
            </a:fld>
            <a:endParaRPr lang="zh-CN" altLang="zh-CN"/>
          </a:p>
        </p:txBody>
      </p:sp>
    </p:spTree>
    <p:extLst>
      <p:ext uri="{BB962C8B-B14F-4D97-AF65-F5344CB8AC3E}">
        <p14:creationId xmlns:p14="http://schemas.microsoft.com/office/powerpoint/2010/main" val="150596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zh-CN" altLang="zh-CN"/>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C72D219A-C22D-4D91-902A-B18B95DBA2A3}" type="slidenum">
              <a:rPr lang="zh-CN" altLang="zh-CN"/>
              <a:pPr/>
              <a:t>‹#›</a:t>
            </a:fld>
            <a:endParaRPr lang="zh-CN" altLang="zh-CN"/>
          </a:p>
        </p:txBody>
      </p:sp>
    </p:spTree>
    <p:extLst>
      <p:ext uri="{BB962C8B-B14F-4D97-AF65-F5344CB8AC3E}">
        <p14:creationId xmlns:p14="http://schemas.microsoft.com/office/powerpoint/2010/main" val="105644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zh-CN" altLang="zh-CN"/>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B1721638-C7EB-4F79-AEEB-8A219C83B6C6}" type="slidenum">
              <a:rPr lang="zh-CN" altLang="zh-CN"/>
              <a:pPr/>
              <a:t>‹#›</a:t>
            </a:fld>
            <a:endParaRPr lang="zh-CN" altLang="zh-CN"/>
          </a:p>
        </p:txBody>
      </p:sp>
    </p:spTree>
    <p:extLst>
      <p:ext uri="{BB962C8B-B14F-4D97-AF65-F5344CB8AC3E}">
        <p14:creationId xmlns:p14="http://schemas.microsoft.com/office/powerpoint/2010/main" val="12204535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zh-CN"/>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EE5B0D6F-B98F-45CF-BAA6-2F4C5032859E}" type="slidenum">
              <a:rPr lang="zh-CN" altLang="zh-CN"/>
              <a:pPr/>
              <a:t>‹#›</a:t>
            </a:fld>
            <a:endParaRPr lang="zh-CN" altLang="zh-CN"/>
          </a:p>
        </p:txBody>
      </p:sp>
    </p:spTree>
    <p:extLst>
      <p:ext uri="{BB962C8B-B14F-4D97-AF65-F5344CB8AC3E}">
        <p14:creationId xmlns:p14="http://schemas.microsoft.com/office/powerpoint/2010/main" val="37135013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DD126F53-7F05-4731-A99F-451DDB0005EE}" type="slidenum">
              <a:rPr lang="zh-CN" altLang="zh-CN"/>
              <a:pPr/>
              <a:t>‹#›</a:t>
            </a:fld>
            <a:endParaRPr lang="zh-CN" altLang="zh-CN"/>
          </a:p>
        </p:txBody>
      </p:sp>
    </p:spTree>
    <p:extLst>
      <p:ext uri="{BB962C8B-B14F-4D97-AF65-F5344CB8AC3E}">
        <p14:creationId xmlns:p14="http://schemas.microsoft.com/office/powerpoint/2010/main" val="39096140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3AAA33F-06BF-4E14-A203-3043CB0E8605}" type="slidenum">
              <a:rPr lang="zh-CN" altLang="zh-CN"/>
              <a:pPr/>
              <a:t>‹#›</a:t>
            </a:fld>
            <a:endParaRPr lang="zh-CN" altLang="zh-CN"/>
          </a:p>
        </p:txBody>
      </p:sp>
    </p:spTree>
    <p:extLst>
      <p:ext uri="{BB962C8B-B14F-4D97-AF65-F5344CB8AC3E}">
        <p14:creationId xmlns:p14="http://schemas.microsoft.com/office/powerpoint/2010/main" val="12274984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zh-CN" smtClean="0"/>
              <a:t>单击此处编辑母版文本样式</a:t>
            </a:r>
          </a:p>
          <a:p>
            <a:pPr lvl="1"/>
            <a:r>
              <a:rPr lang="zh-CN" altLang="zh-CN" smtClean="0"/>
              <a:t>第二级</a:t>
            </a:r>
          </a:p>
          <a:p>
            <a:pPr lvl="2"/>
            <a:r>
              <a:rPr lang="zh-CN" altLang="zh-CN" smtClean="0"/>
              <a:t>第三级</a:t>
            </a:r>
          </a:p>
          <a:p>
            <a:pPr lvl="3"/>
            <a:r>
              <a:rPr lang="zh-CN" altLang="zh-CN" smtClean="0"/>
              <a:t>第四级</a:t>
            </a:r>
          </a:p>
          <a:p>
            <a:pPr lvl="4"/>
            <a:r>
              <a:rPr lang="zh-CN" alt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zh-CN"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zh-CN"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FB1F539-696E-4C86-B44F-798F76080DC1}" type="slidenum">
              <a:rPr lang="zh-CN" altLang="zh-CN"/>
              <a:pPr/>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noChangeArrowheads="1"/>
          </p:cNvPicPr>
          <p:nvPr userDrawn="1"/>
        </p:nvPicPr>
        <p:blipFill>
          <a:blip r:embed="rId14" cstate="print"/>
          <a:srcRect l="-11887" t="-40585" r="-13026" b="-19017"/>
          <a:stretch>
            <a:fillRect/>
          </a:stretch>
        </p:blipFill>
        <p:spPr bwMode="auto">
          <a:xfrm>
            <a:off x="357188" y="6429375"/>
            <a:ext cx="1285875" cy="428625"/>
          </a:xfrm>
          <a:prstGeom prst="rect">
            <a:avLst/>
          </a:prstGeom>
          <a:noFill/>
          <a:ln w="9525">
            <a:noFill/>
            <a:miter lim="800000"/>
            <a:headEnd/>
            <a:tailEnd/>
          </a:ln>
        </p:spPr>
      </p:pic>
      <p:sp>
        <p:nvSpPr>
          <p:cNvPr id="2051" name="矩形 7"/>
          <p:cNvSpPr>
            <a:spLocks noChangeArrowheads="1"/>
          </p:cNvSpPr>
          <p:nvPr userDrawn="1"/>
        </p:nvSpPr>
        <p:spPr bwMode="auto">
          <a:xfrm>
            <a:off x="357188" y="714375"/>
            <a:ext cx="8391525" cy="46038"/>
          </a:xfrm>
          <a:prstGeom prst="rect">
            <a:avLst/>
          </a:prstGeom>
          <a:solidFill>
            <a:srgbClr val="0070C0"/>
          </a:solidFill>
          <a:ln w="9525">
            <a:noFill/>
            <a:miter lim="800000"/>
            <a:headEnd/>
            <a:tailEnd/>
          </a:ln>
        </p:spPr>
        <p:txBody>
          <a:bodyPr anchor="ctr"/>
          <a:lstStyle/>
          <a:p>
            <a:pPr algn="ctr" fontAlgn="auto">
              <a:spcBef>
                <a:spcPts val="0"/>
              </a:spcBef>
              <a:spcAft>
                <a:spcPts val="0"/>
              </a:spcAft>
              <a:defRPr/>
            </a:pPr>
            <a:endParaRPr lang="zh-CN" altLang="zh-CN">
              <a:solidFill>
                <a:srgbClr val="B5985A"/>
              </a:solidFill>
              <a:latin typeface="Calibri" pitchFamily="34" charset="0"/>
              <a:ea typeface="微软雅黑"/>
            </a:endParaRPr>
          </a:p>
        </p:txBody>
      </p:sp>
      <p:sp>
        <p:nvSpPr>
          <p:cNvPr id="2052" name="矩形 8"/>
          <p:cNvSpPr>
            <a:spLocks noChangeArrowheads="1"/>
          </p:cNvSpPr>
          <p:nvPr userDrawn="1"/>
        </p:nvSpPr>
        <p:spPr bwMode="auto">
          <a:xfrm>
            <a:off x="214313" y="6357938"/>
            <a:ext cx="1428750" cy="500062"/>
          </a:xfrm>
          <a:prstGeom prst="rect">
            <a:avLst/>
          </a:prstGeom>
          <a:solidFill>
            <a:schemeClr val="bg1"/>
          </a:solidFill>
          <a:ln w="9525">
            <a:noFill/>
            <a:miter lim="800000"/>
            <a:headEnd/>
            <a:tailEnd/>
          </a:ln>
        </p:spPr>
        <p:txBody>
          <a:bodyPr anchor="ctr"/>
          <a:lstStyle/>
          <a:p>
            <a:pPr algn="ctr" fontAlgn="auto">
              <a:spcBef>
                <a:spcPts val="0"/>
              </a:spcBef>
              <a:spcAft>
                <a:spcPts val="0"/>
              </a:spcAft>
              <a:defRPr/>
            </a:pPr>
            <a:endParaRPr lang="zh-CN" altLang="zh-CN">
              <a:solidFill>
                <a:srgbClr val="FFFFFF"/>
              </a:solidFill>
              <a:latin typeface="Calibri" pitchFamily="34" charset="0"/>
              <a:ea typeface="微软雅黑"/>
            </a:endParaRPr>
          </a:p>
        </p:txBody>
      </p:sp>
      <p:cxnSp>
        <p:nvCxnSpPr>
          <p:cNvPr id="2053" name="直接连接符 9"/>
          <p:cNvCxnSpPr>
            <a:cxnSpLocks noChangeShapeType="1"/>
          </p:cNvCxnSpPr>
          <p:nvPr userDrawn="1"/>
        </p:nvCxnSpPr>
        <p:spPr bwMode="auto">
          <a:xfrm>
            <a:off x="428625" y="6286500"/>
            <a:ext cx="8358188" cy="1588"/>
          </a:xfrm>
          <a:prstGeom prst="line">
            <a:avLst/>
          </a:prstGeom>
          <a:noFill/>
          <a:ln w="38100" cmpd="sng">
            <a:solidFill>
              <a:srgbClr val="FFC000"/>
            </a:solidFill>
            <a:round/>
            <a:headEnd/>
            <a:tailEnd/>
          </a:ln>
          <a:effectLst>
            <a:outerShdw dist="20000" dir="5400000" algn="ctr" rotWithShape="0">
              <a:srgbClr val="000000">
                <a:alpha val="31000"/>
              </a:srgbClr>
            </a:outerShdw>
          </a:effectLst>
        </p:spPr>
      </p:cxnSp>
      <p:sp>
        <p:nvSpPr>
          <p:cNvPr id="2054" name="标题占位符 1"/>
          <p:cNvSpPr>
            <a:spLocks noGrp="1" noChangeArrowheads="1"/>
          </p:cNvSpPr>
          <p:nvPr>
            <p:ph type="title"/>
          </p:nvPr>
        </p:nvSpPr>
        <p:spPr bwMode="auto">
          <a:xfrm>
            <a:off x="457200" y="274638"/>
            <a:ext cx="8229600" cy="368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5" name="文本占位符 2"/>
          <p:cNvSpPr>
            <a:spLocks noGrp="1" noChangeArrowheads="1"/>
          </p:cNvSpPr>
          <p:nvPr>
            <p:ph type="body" idx="1"/>
          </p:nvPr>
        </p:nvSpPr>
        <p:spPr bwMode="auto">
          <a:xfrm>
            <a:off x="457200" y="1268413"/>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2056" name="灯片编号占位符 5"/>
          <p:cNvSpPr>
            <a:spLocks noGrp="1" noChangeArrowheads="1"/>
          </p:cNvSpPr>
          <p:nvPr>
            <p:ph type="sldNum" sz="quarter" idx="4"/>
          </p:nvPr>
        </p:nvSpPr>
        <p:spPr bwMode="auto">
          <a:xfrm>
            <a:off x="7572375" y="6499225"/>
            <a:ext cx="1114425"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mn-lt"/>
              </a:defRPr>
            </a:lvl1pPr>
          </a:lstStyle>
          <a:p>
            <a:pPr fontAlgn="auto">
              <a:spcBef>
                <a:spcPts val="0"/>
              </a:spcBef>
              <a:spcAft>
                <a:spcPts val="0"/>
              </a:spcAft>
              <a:defRPr/>
            </a:pPr>
            <a:fld id="{50F85CD7-E051-4939-ABB6-9370783FAB40}" type="slidenum">
              <a:rPr lang="zh-CN" altLang="zh-CN">
                <a:ea typeface="微软雅黑"/>
              </a:rPr>
              <a:pPr fontAlgn="auto">
                <a:spcBef>
                  <a:spcPts val="0"/>
                </a:spcBef>
                <a:spcAft>
                  <a:spcPts val="0"/>
                </a:spcAft>
                <a:defRPr/>
              </a:pPr>
              <a:t>‹#›</a:t>
            </a:fld>
            <a:endParaRPr lang="zh-CN" altLang="zh-CN">
              <a:ea typeface="微软雅黑"/>
            </a:endParaRPr>
          </a:p>
        </p:txBody>
      </p:sp>
    </p:spTree>
    <p:extLst>
      <p:ext uri="{BB962C8B-B14F-4D97-AF65-F5344CB8AC3E}">
        <p14:creationId xmlns:p14="http://schemas.microsoft.com/office/powerpoint/2010/main" val="265290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Calibri" pitchFamily="34" charset="0"/>
          <a:ea typeface="微软雅黑" pitchFamily="34" charset="-122"/>
        </a:defRPr>
      </a:lvl2pPr>
      <a:lvl3pPr algn="l" rtl="0" eaLnBrk="0" fontAlgn="base" hangingPunct="0">
        <a:spcBef>
          <a:spcPct val="0"/>
        </a:spcBef>
        <a:spcAft>
          <a:spcPct val="0"/>
        </a:spcAft>
        <a:defRPr sz="2800">
          <a:solidFill>
            <a:schemeClr val="tx2"/>
          </a:solidFill>
          <a:latin typeface="Calibri" pitchFamily="34" charset="0"/>
          <a:ea typeface="微软雅黑" pitchFamily="34" charset="-122"/>
        </a:defRPr>
      </a:lvl3pPr>
      <a:lvl4pPr algn="l" rtl="0" eaLnBrk="0" fontAlgn="base" hangingPunct="0">
        <a:spcBef>
          <a:spcPct val="0"/>
        </a:spcBef>
        <a:spcAft>
          <a:spcPct val="0"/>
        </a:spcAft>
        <a:defRPr sz="2800">
          <a:solidFill>
            <a:schemeClr val="tx2"/>
          </a:solidFill>
          <a:latin typeface="Calibri" pitchFamily="34" charset="0"/>
          <a:ea typeface="微软雅黑" pitchFamily="34" charset="-122"/>
        </a:defRPr>
      </a:lvl4pPr>
      <a:lvl5pPr algn="l" rtl="0" eaLnBrk="0" fontAlgn="base" hangingPunct="0">
        <a:spcBef>
          <a:spcPct val="0"/>
        </a:spcBef>
        <a:spcAft>
          <a:spcPct val="0"/>
        </a:spcAft>
        <a:defRPr sz="2800">
          <a:solidFill>
            <a:schemeClr val="tx2"/>
          </a:solidFill>
          <a:latin typeface="Calibri" pitchFamily="34" charset="0"/>
          <a:ea typeface="微软雅黑" pitchFamily="34" charset="-122"/>
        </a:defRPr>
      </a:lvl5pPr>
      <a:lvl6pPr marL="457200" algn="l" rtl="0" eaLnBrk="0" fontAlgn="base" hangingPunct="0">
        <a:spcBef>
          <a:spcPct val="0"/>
        </a:spcBef>
        <a:spcAft>
          <a:spcPct val="0"/>
        </a:spcAft>
        <a:defRPr sz="2800">
          <a:solidFill>
            <a:schemeClr val="tx2"/>
          </a:solidFill>
          <a:latin typeface="Calibri" pitchFamily="34" charset="0"/>
          <a:ea typeface="微软雅黑" pitchFamily="34" charset="-122"/>
        </a:defRPr>
      </a:lvl6pPr>
      <a:lvl7pPr marL="914400" algn="l" rtl="0" eaLnBrk="0" fontAlgn="base" hangingPunct="0">
        <a:spcBef>
          <a:spcPct val="0"/>
        </a:spcBef>
        <a:spcAft>
          <a:spcPct val="0"/>
        </a:spcAft>
        <a:defRPr sz="2800">
          <a:solidFill>
            <a:schemeClr val="tx2"/>
          </a:solidFill>
          <a:latin typeface="Calibri" pitchFamily="34" charset="0"/>
          <a:ea typeface="微软雅黑" pitchFamily="34" charset="-122"/>
        </a:defRPr>
      </a:lvl7pPr>
      <a:lvl8pPr marL="1371600" algn="l" rtl="0" eaLnBrk="0" fontAlgn="base" hangingPunct="0">
        <a:spcBef>
          <a:spcPct val="0"/>
        </a:spcBef>
        <a:spcAft>
          <a:spcPct val="0"/>
        </a:spcAft>
        <a:defRPr sz="2800">
          <a:solidFill>
            <a:schemeClr val="tx2"/>
          </a:solidFill>
          <a:latin typeface="Calibri" pitchFamily="34" charset="0"/>
          <a:ea typeface="微软雅黑" pitchFamily="34" charset="-122"/>
        </a:defRPr>
      </a:lvl8pPr>
      <a:lvl9pPr marL="1828800" algn="l" rtl="0" eaLnBrk="0" fontAlgn="base" hangingPunct="0">
        <a:spcBef>
          <a:spcPct val="0"/>
        </a:spcBef>
        <a:spcAft>
          <a:spcPct val="0"/>
        </a:spcAft>
        <a:defRPr sz="2800">
          <a:solidFill>
            <a:schemeClr val="tx2"/>
          </a:solidFill>
          <a:latin typeface="Calibri" pitchFamily="34" charset="0"/>
          <a:ea typeface="微软雅黑" pitchFamily="34" charset="-122"/>
        </a:defRPr>
      </a:lvl9pPr>
    </p:titleStyle>
    <p:bodyStyle>
      <a:lvl1pPr marL="342900" indent="-342900" algn="l" rtl="0" eaLnBrk="0" fontAlgn="base" hangingPunct="0">
        <a:spcBef>
          <a:spcPct val="20000"/>
        </a:spcBef>
        <a:spcAft>
          <a:spcPct val="0"/>
        </a:spcAft>
        <a:buClr>
          <a:srgbClr val="0070C0"/>
        </a:buClr>
        <a:buSzPct val="70000"/>
        <a:buFont typeface="Wingdings" pitchFamily="2" charset="2"/>
        <a:buChar char="l"/>
        <a:defRPr sz="3200">
          <a:solidFill>
            <a:schemeClr val="tx2"/>
          </a:solidFill>
          <a:latin typeface="+mn-lt"/>
          <a:ea typeface="+mn-ea"/>
          <a:cs typeface="+mn-cs"/>
        </a:defRPr>
      </a:lvl1pPr>
      <a:lvl2pPr marL="623888" indent="-260350" algn="l" rtl="0" eaLnBrk="0" fontAlgn="base" hangingPunct="0">
        <a:spcBef>
          <a:spcPct val="20000"/>
        </a:spcBef>
        <a:spcAft>
          <a:spcPct val="0"/>
        </a:spcAft>
        <a:buClr>
          <a:srgbClr val="0070C0"/>
        </a:buClr>
        <a:buFont typeface="Wingdings" pitchFamily="2" charset="2"/>
        <a:buChar char="–"/>
        <a:defRPr sz="2800">
          <a:solidFill>
            <a:schemeClr val="tx2"/>
          </a:solidFill>
          <a:latin typeface="+mn-lt"/>
          <a:ea typeface="+mn-ea"/>
        </a:defRPr>
      </a:lvl2pPr>
      <a:lvl3pPr marL="812800" indent="-188913" algn="l" rtl="0" eaLnBrk="0" fontAlgn="base" hangingPunct="0">
        <a:spcBef>
          <a:spcPct val="20000"/>
        </a:spcBef>
        <a:spcAft>
          <a:spcPct val="0"/>
        </a:spcAft>
        <a:buClr>
          <a:srgbClr val="0070C0"/>
        </a:buClr>
        <a:buFont typeface="Wingdings" pitchFamily="2" charset="2"/>
        <a:buChar char="•"/>
        <a:defRPr sz="2400">
          <a:solidFill>
            <a:schemeClr val="tx2"/>
          </a:solidFill>
          <a:latin typeface="+mn-lt"/>
          <a:ea typeface="+mn-ea"/>
        </a:defRPr>
      </a:lvl3pPr>
      <a:lvl4pPr marL="1074738" indent="-261938" algn="l" rtl="0" eaLnBrk="0" fontAlgn="base" hangingPunct="0">
        <a:spcBef>
          <a:spcPct val="20000"/>
        </a:spcBef>
        <a:spcAft>
          <a:spcPct val="0"/>
        </a:spcAft>
        <a:buClr>
          <a:srgbClr val="0070C0"/>
        </a:buClr>
        <a:buFont typeface="Wingdings" pitchFamily="2" charset="2"/>
        <a:buChar char="–"/>
        <a:defRPr sz="2000">
          <a:solidFill>
            <a:schemeClr val="tx2"/>
          </a:solidFill>
          <a:latin typeface="+mn-lt"/>
          <a:ea typeface="+mn-ea"/>
        </a:defRPr>
      </a:lvl4pPr>
      <a:lvl5pPr marL="1349375" indent="-274638" algn="l" rtl="0" eaLnBrk="0" fontAlgn="base" hangingPunct="0">
        <a:spcBef>
          <a:spcPct val="20000"/>
        </a:spcBef>
        <a:spcAft>
          <a:spcPct val="0"/>
        </a:spcAft>
        <a:buClr>
          <a:srgbClr val="0070C0"/>
        </a:buClr>
        <a:buFont typeface="Wingdings" pitchFamily="2" charset="2"/>
        <a:buChar char="»"/>
        <a:defRPr sz="2000">
          <a:solidFill>
            <a:schemeClr val="tx2"/>
          </a:solidFill>
          <a:latin typeface="+mn-lt"/>
          <a:ea typeface="+mn-ea"/>
        </a:defRPr>
      </a:lvl5pPr>
      <a:lvl6pPr marL="1806575" indent="-274638" algn="l" rtl="0" eaLnBrk="0" fontAlgn="base" hangingPunct="0">
        <a:spcBef>
          <a:spcPct val="20000"/>
        </a:spcBef>
        <a:spcAft>
          <a:spcPct val="0"/>
        </a:spcAft>
        <a:buClr>
          <a:srgbClr val="0070C0"/>
        </a:buClr>
        <a:buFont typeface="Wingdings" pitchFamily="2" charset="2"/>
        <a:buChar char="»"/>
        <a:defRPr sz="2000">
          <a:solidFill>
            <a:schemeClr val="tx2"/>
          </a:solidFill>
          <a:latin typeface="+mn-lt"/>
          <a:ea typeface="+mn-ea"/>
        </a:defRPr>
      </a:lvl6pPr>
      <a:lvl7pPr marL="2263775" indent="-274638" algn="l" rtl="0" eaLnBrk="0" fontAlgn="base" hangingPunct="0">
        <a:spcBef>
          <a:spcPct val="20000"/>
        </a:spcBef>
        <a:spcAft>
          <a:spcPct val="0"/>
        </a:spcAft>
        <a:buClr>
          <a:srgbClr val="0070C0"/>
        </a:buClr>
        <a:buFont typeface="Wingdings" pitchFamily="2" charset="2"/>
        <a:buChar char="»"/>
        <a:defRPr sz="2000">
          <a:solidFill>
            <a:schemeClr val="tx2"/>
          </a:solidFill>
          <a:latin typeface="+mn-lt"/>
          <a:ea typeface="+mn-ea"/>
        </a:defRPr>
      </a:lvl7pPr>
      <a:lvl8pPr marL="2720975" indent="-274638" algn="l" rtl="0" eaLnBrk="0" fontAlgn="base" hangingPunct="0">
        <a:spcBef>
          <a:spcPct val="20000"/>
        </a:spcBef>
        <a:spcAft>
          <a:spcPct val="0"/>
        </a:spcAft>
        <a:buClr>
          <a:srgbClr val="0070C0"/>
        </a:buClr>
        <a:buFont typeface="Wingdings" pitchFamily="2" charset="2"/>
        <a:buChar char="»"/>
        <a:defRPr sz="2000">
          <a:solidFill>
            <a:schemeClr val="tx2"/>
          </a:solidFill>
          <a:latin typeface="+mn-lt"/>
          <a:ea typeface="+mn-ea"/>
        </a:defRPr>
      </a:lvl8pPr>
      <a:lvl9pPr marL="3178175" indent="-274638" algn="l" rtl="0" eaLnBrk="0" fontAlgn="base" hangingPunct="0">
        <a:spcBef>
          <a:spcPct val="20000"/>
        </a:spcBef>
        <a:spcAft>
          <a:spcPct val="0"/>
        </a:spcAft>
        <a:buClr>
          <a:srgbClr val="0070C0"/>
        </a:buClr>
        <a:buFont typeface="Wingdings" pitchFamily="2" charset="2"/>
        <a:buChar char="»"/>
        <a:defRPr sz="2000">
          <a:solidFill>
            <a:schemeClr val="tx2"/>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8.tmp"/></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9.jpg"/><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1.jp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4.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1.png"/><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8.xml"/><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11" Type="http://schemas.openxmlformats.org/officeDocument/2006/relationships/image" Target="../media/image37.png"/><Relationship Id="rId5" Type="http://schemas.openxmlformats.org/officeDocument/2006/relationships/diagramColors" Target="../diagrams/colors8.xml"/><Relationship Id="rId10" Type="http://schemas.openxmlformats.org/officeDocument/2006/relationships/image" Target="../media/image36.jpeg"/><Relationship Id="rId4" Type="http://schemas.openxmlformats.org/officeDocument/2006/relationships/diagramQuickStyle" Target="../diagrams/quickStyle8.xml"/><Relationship Id="rId9"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923927" y="1964923"/>
            <a:ext cx="5220073" cy="4689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标题 1"/>
          <p:cNvSpPr>
            <a:spLocks noGrp="1"/>
          </p:cNvSpPr>
          <p:nvPr>
            <p:ph type="ctrTitle"/>
          </p:nvPr>
        </p:nvSpPr>
        <p:spPr>
          <a:xfrm>
            <a:off x="611560" y="1629023"/>
            <a:ext cx="8424936" cy="2232025"/>
          </a:xfrm>
        </p:spPr>
        <p:txBody>
          <a:bodyPr>
            <a:normAutofit/>
          </a:bodyPr>
          <a:lstStyle/>
          <a:p>
            <a:pPr fontAlgn="base">
              <a:lnSpc>
                <a:spcPct val="150000"/>
              </a:lnSpc>
              <a:spcAft>
                <a:spcPct val="0"/>
              </a:spcAft>
            </a:pPr>
            <a:r>
              <a:rPr lang="zh-CN" altLang="en-US" sz="3200" dirty="0" smtClean="0">
                <a:solidFill>
                  <a:srgbClr val="002060"/>
                </a:solidFill>
                <a:latin typeface="微软雅黑" panose="020B0503020204020204" pitchFamily="34" charset="-122"/>
              </a:rPr>
              <a:t>光伏电站的运维及系统解决方案</a:t>
            </a:r>
            <a:br>
              <a:rPr lang="zh-CN" altLang="en-US" sz="3200" dirty="0" smtClean="0">
                <a:solidFill>
                  <a:srgbClr val="002060"/>
                </a:solidFill>
                <a:latin typeface="微软雅黑" panose="020B0503020204020204" pitchFamily="34" charset="-122"/>
              </a:rPr>
            </a:br>
            <a:endParaRPr lang="zh-CN" altLang="en-US" sz="2200" dirty="0" smtClean="0">
              <a:solidFill>
                <a:srgbClr val="002060"/>
              </a:solidFill>
              <a:latin typeface="微软雅黑" panose="020B0503020204020204" pitchFamily="34" charset="-122"/>
            </a:endParaRPr>
          </a:p>
        </p:txBody>
      </p:sp>
      <p:sp>
        <p:nvSpPr>
          <p:cNvPr id="6" name="副标题 2"/>
          <p:cNvSpPr txBox="1">
            <a:spLocks/>
          </p:cNvSpPr>
          <p:nvPr/>
        </p:nvSpPr>
        <p:spPr bwMode="auto">
          <a:xfrm>
            <a:off x="683568" y="4293096"/>
            <a:ext cx="2808312"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eaLnBrk="0" fontAlgn="base" hangingPunct="0">
              <a:spcBef>
                <a:spcPct val="20000"/>
              </a:spcBef>
              <a:spcAft>
                <a:spcPct val="0"/>
              </a:spcAft>
              <a:buClr>
                <a:srgbClr val="0070C0"/>
              </a:buClr>
              <a:buSzPct val="70000"/>
              <a:buFont typeface="Wingdings" pitchFamily="2" charset="2"/>
              <a:buNone/>
              <a:defRPr lang="zh-CN" altLang="en-US" sz="2800" b="0" kern="1200" dirty="0">
                <a:solidFill>
                  <a:schemeClr val="bg1">
                    <a:lumMod val="50000"/>
                  </a:schemeClr>
                </a:solidFill>
                <a:latin typeface="+mj-lt"/>
                <a:ea typeface="微软雅黑" pitchFamily="34" charset="-122"/>
                <a:cs typeface="Times New Roman" pitchFamily="18" charset="0"/>
              </a:defRPr>
            </a:lvl1pPr>
            <a:lvl2pPr marL="457200" indent="0" algn="ctr" rtl="0" eaLnBrk="0" fontAlgn="base" hangingPunct="0">
              <a:spcBef>
                <a:spcPct val="20000"/>
              </a:spcBef>
              <a:spcAft>
                <a:spcPct val="0"/>
              </a:spcAft>
              <a:buClr>
                <a:srgbClr val="0070C0"/>
              </a:buClr>
              <a:buFont typeface="Arial" charset="0"/>
              <a:buNone/>
              <a:defRPr sz="2800" kern="1200">
                <a:solidFill>
                  <a:schemeClr val="tx1">
                    <a:tint val="75000"/>
                  </a:schemeClr>
                </a:solidFill>
                <a:latin typeface="+mj-lt"/>
                <a:ea typeface="微软雅黑" pitchFamily="34" charset="-122"/>
                <a:cs typeface="+mn-cs"/>
              </a:defRPr>
            </a:lvl2pPr>
            <a:lvl3pPr marL="914400" indent="0" algn="ctr" rtl="0" eaLnBrk="0" fontAlgn="base" hangingPunct="0">
              <a:spcBef>
                <a:spcPct val="20000"/>
              </a:spcBef>
              <a:spcAft>
                <a:spcPct val="0"/>
              </a:spcAft>
              <a:buClr>
                <a:srgbClr val="0070C0"/>
              </a:buClr>
              <a:buFont typeface="Arial" charset="0"/>
              <a:buNone/>
              <a:defRPr sz="2400" kern="1200">
                <a:solidFill>
                  <a:schemeClr val="tx1">
                    <a:tint val="75000"/>
                  </a:schemeClr>
                </a:solidFill>
                <a:latin typeface="+mj-lt"/>
                <a:ea typeface="微软雅黑" pitchFamily="34" charset="-122"/>
                <a:cs typeface="+mn-cs"/>
              </a:defRPr>
            </a:lvl3pPr>
            <a:lvl4pPr marL="1371600" indent="0" algn="ctr" rtl="0" eaLnBrk="0" fontAlgn="base" hangingPunct="0">
              <a:spcBef>
                <a:spcPct val="20000"/>
              </a:spcBef>
              <a:spcAft>
                <a:spcPct val="0"/>
              </a:spcAft>
              <a:buClr>
                <a:srgbClr val="0070C0"/>
              </a:buClr>
              <a:buFont typeface="Arial" charset="0"/>
              <a:buNone/>
              <a:defRPr sz="2000" kern="1200">
                <a:solidFill>
                  <a:schemeClr val="tx1">
                    <a:tint val="75000"/>
                  </a:schemeClr>
                </a:solidFill>
                <a:latin typeface="+mj-lt"/>
                <a:ea typeface="微软雅黑" pitchFamily="34" charset="-122"/>
                <a:cs typeface="+mn-cs"/>
              </a:defRPr>
            </a:lvl4pPr>
            <a:lvl5pPr marL="1828800" indent="0" algn="ctr" rtl="0" eaLnBrk="0" fontAlgn="base" hangingPunct="0">
              <a:spcBef>
                <a:spcPct val="20000"/>
              </a:spcBef>
              <a:spcAft>
                <a:spcPct val="0"/>
              </a:spcAft>
              <a:buClr>
                <a:srgbClr val="0070C0"/>
              </a:buClr>
              <a:buFont typeface="Arial" charset="0"/>
              <a:buNone/>
              <a:defRPr sz="2000" kern="1200">
                <a:solidFill>
                  <a:schemeClr val="tx1">
                    <a:tint val="75000"/>
                  </a:schemeClr>
                </a:solidFill>
                <a:latin typeface="+mj-lt"/>
                <a:ea typeface="微软雅黑" pitchFamily="34" charset="-122"/>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lnSpc>
                <a:spcPct val="150000"/>
              </a:lnSpc>
              <a:spcAft>
                <a:spcPts val="0"/>
              </a:spcAft>
              <a:defRPr/>
            </a:pPr>
            <a:r>
              <a:rPr lang="zh-CN" altLang="en-US" sz="2400" b="1" dirty="0" smtClean="0">
                <a:solidFill>
                  <a:schemeClr val="tx1"/>
                </a:solidFill>
                <a:latin typeface="微软雅黑" panose="020B0503020204020204" pitchFamily="34" charset="-122"/>
                <a:cs typeface="华文细黑"/>
              </a:rPr>
              <a:t>招商新能源集团</a:t>
            </a:r>
          </a:p>
          <a:p>
            <a:pPr eaLnBrk="1" fontAlgn="auto" hangingPunct="1">
              <a:lnSpc>
                <a:spcPct val="150000"/>
              </a:lnSpc>
              <a:spcAft>
                <a:spcPts val="0"/>
              </a:spcAft>
              <a:defRPr/>
            </a:pPr>
            <a:r>
              <a:rPr lang="en-US" altLang="zh-CN" sz="2400" b="1" dirty="0" smtClean="0">
                <a:solidFill>
                  <a:schemeClr val="tx1"/>
                </a:solidFill>
                <a:latin typeface="微软雅黑" panose="020B0503020204020204" pitchFamily="34" charset="-122"/>
                <a:cs typeface="华文细黑"/>
              </a:rPr>
              <a:t>2015</a:t>
            </a:r>
            <a:r>
              <a:rPr lang="zh-CN" altLang="en-US" sz="2400" b="1" dirty="0" smtClean="0">
                <a:solidFill>
                  <a:schemeClr val="tx1"/>
                </a:solidFill>
                <a:latin typeface="微软雅黑" panose="020B0503020204020204" pitchFamily="34" charset="-122"/>
                <a:cs typeface="华文细黑"/>
              </a:rPr>
              <a:t>年</a:t>
            </a:r>
            <a:r>
              <a:rPr lang="en-US" altLang="zh-CN" sz="2400" b="1" dirty="0" smtClean="0">
                <a:solidFill>
                  <a:schemeClr val="tx1"/>
                </a:solidFill>
                <a:latin typeface="微软雅黑" panose="020B0503020204020204" pitchFamily="34" charset="-122"/>
                <a:cs typeface="华文细黑"/>
              </a:rPr>
              <a:t>8</a:t>
            </a:r>
            <a:r>
              <a:rPr lang="zh-CN" altLang="en-US" sz="2400" b="1" dirty="0" smtClean="0">
                <a:solidFill>
                  <a:schemeClr val="tx1"/>
                </a:solidFill>
                <a:latin typeface="微软雅黑" panose="020B0503020204020204" pitchFamily="34" charset="-122"/>
                <a:cs typeface="华文细黑"/>
              </a:rPr>
              <a:t>月</a:t>
            </a:r>
            <a:endParaRPr lang="zh-CN" altLang="en-US" sz="2400" b="1" dirty="0">
              <a:solidFill>
                <a:schemeClr val="tx1"/>
              </a:solidFill>
              <a:latin typeface="微软雅黑" panose="020B0503020204020204" pitchFamily="34" charset="-122"/>
              <a:cs typeface="华文细黑"/>
            </a:endParaRPr>
          </a:p>
        </p:txBody>
      </p:sp>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stretch>
            <a:fillRect/>
          </a:stretch>
        </p:blipFill>
        <p:spPr>
          <a:xfrm>
            <a:off x="6368749" y="326189"/>
            <a:ext cx="2127688" cy="396274"/>
          </a:xfrm>
          <a:prstGeom prst="rect">
            <a:avLst/>
          </a:prstGeom>
        </p:spPr>
      </p:pic>
    </p:spTree>
    <p:extLst>
      <p:ext uri="{BB962C8B-B14F-4D97-AF65-F5344CB8AC3E}">
        <p14:creationId xmlns:p14="http://schemas.microsoft.com/office/powerpoint/2010/main" val="2540355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45970"/>
            <a:ext cx="5472608"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光伏电站的日常运行工作</a:t>
            </a:r>
            <a:endParaRPr lang="zh-CN" altLang="en-US" sz="2400" dirty="0">
              <a:solidFill>
                <a:srgbClr val="1F497D"/>
              </a:solidFill>
            </a:endParaRPr>
          </a:p>
        </p:txBody>
      </p:sp>
      <p:pic>
        <p:nvPicPr>
          <p:cNvPr id="6" name="图片 5"/>
          <p:cNvPicPr>
            <a:picLocks noChangeAspect="1"/>
          </p:cNvPicPr>
          <p:nvPr/>
        </p:nvPicPr>
        <p:blipFill>
          <a:blip r:embed="rId2"/>
          <a:stretch>
            <a:fillRect/>
          </a:stretch>
        </p:blipFill>
        <p:spPr>
          <a:xfrm>
            <a:off x="467544" y="1484784"/>
            <a:ext cx="3571875" cy="4752975"/>
          </a:xfrm>
          <a:prstGeom prst="rect">
            <a:avLst/>
          </a:prstGeom>
        </p:spPr>
      </p:pic>
      <p:sp>
        <p:nvSpPr>
          <p:cNvPr id="11" name="矩形 10"/>
          <p:cNvSpPr/>
          <p:nvPr/>
        </p:nvSpPr>
        <p:spPr>
          <a:xfrm>
            <a:off x="3851920" y="1772816"/>
            <a:ext cx="457200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342900" indent="-342900">
              <a:buFont typeface="+mj-ea"/>
              <a:buAutoNum type="circleNumDbPlain"/>
            </a:pPr>
            <a:r>
              <a:rPr lang="zh-CN" altLang="en-US" sz="2000" dirty="0" smtClean="0">
                <a:solidFill>
                  <a:srgbClr val="1F497D"/>
                </a:solidFill>
                <a:latin typeface="微软雅黑" panose="020B0503020204020204" pitchFamily="34" charset="-122"/>
                <a:ea typeface="微软雅黑" panose="020B0503020204020204" pitchFamily="34" charset="-122"/>
              </a:rPr>
              <a:t>监视电站设备的主要运行参数、统计电站发电量、接受电网调度指令。</a:t>
            </a:r>
            <a:endParaRPr lang="en-US" altLang="zh-CN" sz="2000" dirty="0" smtClean="0">
              <a:solidFill>
                <a:srgbClr val="1F497D"/>
              </a:solidFill>
              <a:latin typeface="微软雅黑" panose="020B0503020204020204" pitchFamily="34" charset="-122"/>
              <a:ea typeface="微软雅黑" panose="020B0503020204020204" pitchFamily="34" charset="-122"/>
            </a:endParaRPr>
          </a:p>
        </p:txBody>
      </p:sp>
      <p:sp>
        <p:nvSpPr>
          <p:cNvPr id="12" name="矩形 11"/>
          <p:cNvSpPr/>
          <p:nvPr/>
        </p:nvSpPr>
        <p:spPr>
          <a:xfrm>
            <a:off x="3851920" y="3356992"/>
            <a:ext cx="457200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342900" indent="-342900">
              <a:buFont typeface="+mj-ea"/>
              <a:buAutoNum type="circleNumDbPlain" startAt="2"/>
            </a:pPr>
            <a:r>
              <a:rPr lang="zh-CN" altLang="en-US" sz="2000" dirty="0" smtClean="0">
                <a:solidFill>
                  <a:srgbClr val="1F497D"/>
                </a:solidFill>
                <a:latin typeface="微软雅黑" panose="020B0503020204020204" pitchFamily="34" charset="-122"/>
                <a:ea typeface="微软雅黑" panose="020B0503020204020204" pitchFamily="34" charset="-122"/>
              </a:rPr>
              <a:t>巡视厂区设备，检查电气设备的运行状况。</a:t>
            </a:r>
            <a:endParaRPr lang="en-US" altLang="zh-CN" sz="2000" dirty="0" smtClean="0">
              <a:solidFill>
                <a:srgbClr val="1F497D"/>
              </a:solidFill>
              <a:latin typeface="微软雅黑" panose="020B0503020204020204" pitchFamily="34" charset="-122"/>
              <a:ea typeface="微软雅黑" panose="020B0503020204020204" pitchFamily="34" charset="-122"/>
            </a:endParaRPr>
          </a:p>
        </p:txBody>
      </p:sp>
      <p:sp>
        <p:nvSpPr>
          <p:cNvPr id="13" name="矩形 12"/>
          <p:cNvSpPr/>
          <p:nvPr/>
        </p:nvSpPr>
        <p:spPr>
          <a:xfrm>
            <a:off x="3851920" y="4942909"/>
            <a:ext cx="4572000"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marL="342900" indent="-342900">
              <a:buFont typeface="+mj-ea"/>
              <a:buAutoNum type="circleNumDbPlain" startAt="3"/>
            </a:pPr>
            <a:r>
              <a:rPr lang="zh-CN" altLang="en-US" sz="2000" dirty="0" smtClean="0">
                <a:solidFill>
                  <a:srgbClr val="1F497D"/>
                </a:solidFill>
                <a:latin typeface="微软雅黑" panose="020B0503020204020204" pitchFamily="34" charset="-122"/>
                <a:ea typeface="微软雅黑" panose="020B0503020204020204" pitchFamily="34" charset="-122"/>
              </a:rPr>
              <a:t>根据电网调度指令和检修工作要求进行电气设备停送电倒闸操作。</a:t>
            </a:r>
            <a:endParaRPr lang="en-US" altLang="zh-CN" sz="2000" dirty="0" smtClean="0">
              <a:solidFill>
                <a:srgbClr val="1F497D"/>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stretch>
            <a:fillRect/>
          </a:stretch>
        </p:blipFill>
        <p:spPr>
          <a:xfrm>
            <a:off x="6368749" y="315667"/>
            <a:ext cx="2127688" cy="396274"/>
          </a:xfrm>
          <a:prstGeom prst="rect">
            <a:avLst/>
          </a:prstGeom>
        </p:spPr>
      </p:pic>
    </p:spTree>
    <p:extLst>
      <p:ext uri="{BB962C8B-B14F-4D97-AF65-F5344CB8AC3E}">
        <p14:creationId xmlns:p14="http://schemas.microsoft.com/office/powerpoint/2010/main" val="120549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45970"/>
            <a:ext cx="5184576"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光伏电站的日常维护工作</a:t>
            </a:r>
            <a:endParaRPr lang="zh-CN" altLang="en-US" sz="2400" dirty="0">
              <a:solidFill>
                <a:srgbClr val="1F497D"/>
              </a:solidFill>
            </a:endParaRPr>
          </a:p>
        </p:txBody>
      </p:sp>
      <p:sp>
        <p:nvSpPr>
          <p:cNvPr id="2" name="文本框 1"/>
          <p:cNvSpPr txBox="1"/>
          <p:nvPr/>
        </p:nvSpPr>
        <p:spPr>
          <a:xfrm>
            <a:off x="611560" y="1196752"/>
            <a:ext cx="3384376" cy="224676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342900" indent="-342900">
              <a:buFont typeface="+mj-ea"/>
              <a:buAutoNum type="circleNumDbPlain"/>
            </a:pPr>
            <a:r>
              <a:rPr lang="zh-CN" altLang="en-US" sz="2800" dirty="0" smtClean="0">
                <a:solidFill>
                  <a:srgbClr val="1F497D"/>
                </a:solidFill>
                <a:latin typeface="微软雅黑" panose="020B0503020204020204" pitchFamily="34" charset="-122"/>
                <a:ea typeface="微软雅黑" panose="020B0503020204020204" pitchFamily="34" charset="-122"/>
              </a:rPr>
              <a:t>直流配电柜的维护</a:t>
            </a:r>
          </a:p>
          <a:p>
            <a:pPr marL="342900" indent="-342900">
              <a:buFont typeface="+mj-ea"/>
              <a:buAutoNum type="circleNumDbPlain"/>
            </a:pPr>
            <a:r>
              <a:rPr lang="zh-CN" altLang="en-US" sz="2800" dirty="0" smtClean="0">
                <a:solidFill>
                  <a:srgbClr val="1F497D"/>
                </a:solidFill>
                <a:latin typeface="微软雅黑" panose="020B0503020204020204" pitchFamily="34" charset="-122"/>
                <a:ea typeface="微软雅黑" panose="020B0503020204020204" pitchFamily="34" charset="-122"/>
              </a:rPr>
              <a:t>逆变器的维护</a:t>
            </a:r>
          </a:p>
          <a:p>
            <a:pPr marL="342900" indent="-342900">
              <a:buFont typeface="+mj-ea"/>
              <a:buAutoNum type="circleNumDbPlain"/>
            </a:pPr>
            <a:r>
              <a:rPr lang="zh-CN" altLang="en-US" sz="2800" dirty="0" smtClean="0">
                <a:solidFill>
                  <a:srgbClr val="1F497D"/>
                </a:solidFill>
                <a:latin typeface="微软雅黑" panose="020B0503020204020204" pitchFamily="34" charset="-122"/>
                <a:ea typeface="微软雅黑" panose="020B0503020204020204" pitchFamily="34" charset="-122"/>
              </a:rPr>
              <a:t>交流配电柜的维护</a:t>
            </a:r>
          </a:p>
          <a:p>
            <a:pPr marL="342900" indent="-342900">
              <a:buFont typeface="+mj-ea"/>
              <a:buAutoNum type="circleNumDbPlain"/>
            </a:pPr>
            <a:r>
              <a:rPr lang="zh-CN" altLang="en-US" sz="2800" dirty="0" smtClean="0">
                <a:solidFill>
                  <a:srgbClr val="1F497D"/>
                </a:solidFill>
                <a:latin typeface="微软雅黑" panose="020B0503020204020204" pitchFamily="34" charset="-122"/>
                <a:ea typeface="微软雅黑" panose="020B0503020204020204" pitchFamily="34" charset="-122"/>
              </a:rPr>
              <a:t>变压器的维护</a:t>
            </a:r>
          </a:p>
          <a:p>
            <a:pPr marL="342900" indent="-342900">
              <a:buFont typeface="+mj-ea"/>
              <a:buAutoNum type="circleNumDbPlain"/>
            </a:pPr>
            <a:r>
              <a:rPr lang="zh-CN" altLang="en-US" sz="2800" dirty="0" smtClean="0">
                <a:solidFill>
                  <a:srgbClr val="1F497D"/>
                </a:solidFill>
                <a:latin typeface="微软雅黑" panose="020B0503020204020204" pitchFamily="34" charset="-122"/>
                <a:ea typeface="微软雅黑" panose="020B0503020204020204" pitchFamily="34" charset="-122"/>
              </a:rPr>
              <a:t>电缆的维护</a:t>
            </a:r>
            <a:endParaRPr lang="zh-CN" altLang="en-US" sz="2800" dirty="0">
              <a:solidFill>
                <a:srgbClr val="1F497D"/>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611560" y="3843045"/>
            <a:ext cx="3384376"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514350" indent="-514350">
              <a:buFont typeface="+mj-ea"/>
              <a:buAutoNum type="circleNumDbPlain" startAt="6"/>
            </a:pPr>
            <a:r>
              <a:rPr lang="zh-CN" altLang="en-US" sz="2800" dirty="0" smtClean="0">
                <a:solidFill>
                  <a:srgbClr val="1F497D"/>
                </a:solidFill>
                <a:latin typeface="微软雅黑" panose="020B0503020204020204" pitchFamily="34" charset="-122"/>
                <a:ea typeface="微软雅黑" panose="020B0503020204020204" pitchFamily="34" charset="-122"/>
              </a:rPr>
              <a:t>汇流箱的维护</a:t>
            </a:r>
          </a:p>
          <a:p>
            <a:pPr marL="514350" indent="-514350">
              <a:buFont typeface="+mj-ea"/>
              <a:buAutoNum type="circleNumDbPlain" startAt="6"/>
            </a:pPr>
            <a:r>
              <a:rPr lang="zh-CN" altLang="en-US" sz="2800" dirty="0" smtClean="0">
                <a:solidFill>
                  <a:srgbClr val="1F497D"/>
                </a:solidFill>
                <a:latin typeface="微软雅黑" panose="020B0503020204020204" pitchFamily="34" charset="-122"/>
                <a:ea typeface="微软雅黑" panose="020B0503020204020204" pitchFamily="34" charset="-122"/>
              </a:rPr>
              <a:t>组件的维护</a:t>
            </a:r>
            <a:endParaRPr lang="en-US" altLang="zh-CN" sz="2800" dirty="0" smtClean="0">
              <a:solidFill>
                <a:srgbClr val="1F497D"/>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968043" y="1739136"/>
            <a:ext cx="3564397"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dirty="0">
                <a:solidFill>
                  <a:srgbClr val="1F497D"/>
                </a:solidFill>
                <a:latin typeface="微软雅黑" panose="020B0503020204020204" pitchFamily="34" charset="-122"/>
                <a:ea typeface="微软雅黑" panose="020B0503020204020204" pitchFamily="34" charset="-122"/>
              </a:rPr>
              <a:t>如果发生故障，</a:t>
            </a:r>
            <a:r>
              <a:rPr lang="zh-CN" altLang="en-US" sz="2400" dirty="0" smtClean="0">
                <a:solidFill>
                  <a:srgbClr val="1F497D"/>
                </a:solidFill>
                <a:latin typeface="微软雅黑" panose="020B0503020204020204" pitchFamily="34" charset="-122"/>
                <a:ea typeface="微软雅黑" panose="020B0503020204020204" pitchFamily="34" charset="-122"/>
              </a:rPr>
              <a:t>则电量</a:t>
            </a:r>
            <a:r>
              <a:rPr lang="zh-CN" altLang="en-US" sz="2400" dirty="0">
                <a:solidFill>
                  <a:srgbClr val="1F497D"/>
                </a:solidFill>
                <a:latin typeface="微软雅黑" panose="020B0503020204020204" pitchFamily="34" charset="-122"/>
                <a:ea typeface="微软雅黑" panose="020B0503020204020204" pitchFamily="34" charset="-122"/>
              </a:rPr>
              <a:t>损失</a:t>
            </a:r>
            <a:r>
              <a:rPr lang="zh-CN" altLang="en-US" sz="2400" dirty="0" smtClean="0">
                <a:solidFill>
                  <a:srgbClr val="1F497D"/>
                </a:solidFill>
                <a:latin typeface="微软雅黑" panose="020B0503020204020204" pitchFamily="34" charset="-122"/>
                <a:ea typeface="微软雅黑" panose="020B0503020204020204" pitchFamily="34" charset="-122"/>
              </a:rPr>
              <a:t>较大。</a:t>
            </a:r>
            <a:r>
              <a:rPr lang="zh-CN" altLang="en-US" sz="2400" dirty="0" smtClean="0">
                <a:solidFill>
                  <a:srgbClr val="FF0000"/>
                </a:solidFill>
                <a:latin typeface="微软雅黑" panose="020B0503020204020204" pitchFamily="34" charset="-122"/>
                <a:ea typeface="微软雅黑" panose="020B0503020204020204" pitchFamily="34" charset="-122"/>
              </a:rPr>
              <a:t>因此，这</a:t>
            </a:r>
            <a:r>
              <a:rPr lang="zh-CN" altLang="en-US" sz="2400" dirty="0">
                <a:solidFill>
                  <a:srgbClr val="FF0000"/>
                </a:solidFill>
                <a:latin typeface="微软雅黑" panose="020B0503020204020204" pitchFamily="34" charset="-122"/>
                <a:ea typeface="微软雅黑" panose="020B0503020204020204" pitchFamily="34" charset="-122"/>
              </a:rPr>
              <a:t>部分设备要</a:t>
            </a:r>
            <a:r>
              <a:rPr lang="zh-CN" altLang="en-US" sz="2400" dirty="0" smtClean="0">
                <a:solidFill>
                  <a:srgbClr val="FF0000"/>
                </a:solidFill>
                <a:latin typeface="微软雅黑" panose="020B0503020204020204" pitchFamily="34" charset="-122"/>
                <a:ea typeface="微软雅黑" panose="020B0503020204020204" pitchFamily="34" charset="-122"/>
              </a:rPr>
              <a:t>确保正常稳定运行。</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5" name="右箭头 4"/>
          <p:cNvSpPr/>
          <p:nvPr/>
        </p:nvSpPr>
        <p:spPr>
          <a:xfrm>
            <a:off x="4139952" y="2147377"/>
            <a:ext cx="720080" cy="43204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004048" y="3284984"/>
            <a:ext cx="3564397" cy="193899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400" dirty="0" smtClean="0">
                <a:solidFill>
                  <a:srgbClr val="1F497D"/>
                </a:solidFill>
                <a:latin typeface="微软雅黑" panose="020B0503020204020204" pitchFamily="34" charset="-122"/>
                <a:ea typeface="微软雅黑" panose="020B0503020204020204" pitchFamily="34" charset="-122"/>
              </a:rPr>
              <a:t>设备数量多，故障发生概率较高，而且故障不易发现。</a:t>
            </a:r>
            <a:r>
              <a:rPr lang="zh-CN" altLang="en-US" sz="2400" dirty="0" smtClean="0">
                <a:solidFill>
                  <a:srgbClr val="FF0000"/>
                </a:solidFill>
                <a:latin typeface="微软雅黑" panose="020B0503020204020204" pitchFamily="34" charset="-122"/>
                <a:ea typeface="微软雅黑" panose="020B0503020204020204" pitchFamily="34" charset="-122"/>
              </a:rPr>
              <a:t>损失电量的主要发生区，同时也是提高发电量的地方。</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11" name="右箭头 10"/>
          <p:cNvSpPr/>
          <p:nvPr/>
        </p:nvSpPr>
        <p:spPr>
          <a:xfrm>
            <a:off x="4139952" y="4077072"/>
            <a:ext cx="720080" cy="43204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2"/>
          <a:stretch>
            <a:fillRect/>
          </a:stretch>
        </p:blipFill>
        <p:spPr>
          <a:xfrm>
            <a:off x="611560" y="5141199"/>
            <a:ext cx="962959" cy="1229360"/>
          </a:xfrm>
          <a:prstGeom prst="rect">
            <a:avLst/>
          </a:prstGeom>
        </p:spPr>
      </p:pic>
      <p:pic>
        <p:nvPicPr>
          <p:cNvPr id="13" name="图片 12"/>
          <p:cNvPicPr>
            <a:picLocks noChangeAspect="1"/>
          </p:cNvPicPr>
          <p:nvPr/>
        </p:nvPicPr>
        <p:blipFill>
          <a:blip r:embed="rId3"/>
          <a:stretch>
            <a:fillRect/>
          </a:stretch>
        </p:blipFill>
        <p:spPr>
          <a:xfrm>
            <a:off x="6404752" y="315667"/>
            <a:ext cx="2127688" cy="396274"/>
          </a:xfrm>
          <a:prstGeom prst="rect">
            <a:avLst/>
          </a:prstGeom>
        </p:spPr>
      </p:pic>
    </p:spTree>
    <p:extLst>
      <p:ext uri="{BB962C8B-B14F-4D97-AF65-F5344CB8AC3E}">
        <p14:creationId xmlns:p14="http://schemas.microsoft.com/office/powerpoint/2010/main" val="34629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 grpId="0" animBg="1"/>
      <p:bldP spid="5"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45970"/>
            <a:ext cx="5256584"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影响发电量的主要设备</a:t>
            </a:r>
            <a:endParaRPr lang="zh-CN" altLang="en-US" sz="2400" dirty="0">
              <a:solidFill>
                <a:srgbClr val="1F497D"/>
              </a:solidFill>
            </a:endParaRPr>
          </a:p>
        </p:txBody>
      </p:sp>
      <p:sp>
        <p:nvSpPr>
          <p:cNvPr id="2" name="文本框 1"/>
          <p:cNvSpPr txBox="1"/>
          <p:nvPr/>
        </p:nvSpPr>
        <p:spPr>
          <a:xfrm>
            <a:off x="611560" y="1300373"/>
            <a:ext cx="7920880" cy="3539430"/>
          </a:xfrm>
          <a:prstGeom prst="rect">
            <a:avLst/>
          </a:prstGeom>
          <a:noFill/>
        </p:spPr>
        <p:txBody>
          <a:bodyPr wrap="square" rtlCol="0">
            <a:spAutoFit/>
          </a:bodyPr>
          <a:lstStyle/>
          <a:p>
            <a:pPr marL="457200" indent="-457200">
              <a:buFont typeface="Wingdings" panose="05000000000000000000" pitchFamily="2" charset="2"/>
              <a:buChar char="Ø"/>
            </a:pPr>
            <a:r>
              <a:rPr lang="zh-CN" altLang="en-US" sz="2800" dirty="0" smtClean="0">
                <a:solidFill>
                  <a:srgbClr val="1F497D"/>
                </a:solidFill>
                <a:latin typeface="微软雅黑" panose="020B0503020204020204" pitchFamily="34" charset="-122"/>
                <a:ea typeface="微软雅黑" panose="020B0503020204020204" pitchFamily="34" charset="-122"/>
              </a:rPr>
              <a:t>逆变器</a:t>
            </a:r>
            <a:r>
              <a:rPr lang="en-US" altLang="zh-CN" sz="2800" dirty="0">
                <a:solidFill>
                  <a:srgbClr val="1F497D"/>
                </a:solidFill>
                <a:latin typeface="微软雅黑" panose="020B0503020204020204" pitchFamily="34" charset="-122"/>
                <a:ea typeface="微软雅黑" panose="020B0503020204020204" pitchFamily="34" charset="-122"/>
              </a:rPr>
              <a:t>	</a:t>
            </a:r>
            <a:endParaRPr lang="en-US" altLang="zh-CN" sz="2800" dirty="0" smtClean="0">
              <a:solidFill>
                <a:srgbClr val="1F497D"/>
              </a:solidFill>
              <a:latin typeface="微软雅黑" panose="020B0503020204020204" pitchFamily="34" charset="-122"/>
              <a:ea typeface="微软雅黑" panose="020B0503020204020204" pitchFamily="34" charset="-122"/>
            </a:endParaRPr>
          </a:p>
          <a:p>
            <a:r>
              <a:rPr lang="zh-CN" altLang="en-US" sz="2800" dirty="0" smtClean="0">
                <a:solidFill>
                  <a:srgbClr val="1F497D"/>
                </a:solidFill>
                <a:latin typeface="微软雅黑" panose="020B0503020204020204" pitchFamily="34" charset="-122"/>
                <a:ea typeface="微软雅黑" panose="020B0503020204020204" pitchFamily="34" charset="-122"/>
              </a:rPr>
              <a:t>转换效率、最大功率点跟踪（</a:t>
            </a:r>
            <a:r>
              <a:rPr lang="en-US" altLang="zh-CN" sz="2800" dirty="0" smtClean="0">
                <a:solidFill>
                  <a:srgbClr val="1F497D"/>
                </a:solidFill>
                <a:latin typeface="微软雅黑" panose="020B0503020204020204" pitchFamily="34" charset="-122"/>
                <a:ea typeface="微软雅黑" panose="020B0503020204020204" pitchFamily="34" charset="-122"/>
              </a:rPr>
              <a:t>MPPT</a:t>
            </a:r>
            <a:r>
              <a:rPr lang="zh-CN" altLang="en-US" sz="2800" dirty="0" smtClean="0">
                <a:solidFill>
                  <a:srgbClr val="1F497D"/>
                </a:solidFill>
                <a:latin typeface="微软雅黑" panose="020B0503020204020204" pitchFamily="34" charset="-122"/>
                <a:ea typeface="微软雅黑" panose="020B0503020204020204" pitchFamily="34" charset="-122"/>
              </a:rPr>
              <a:t>）</a:t>
            </a:r>
            <a:endParaRPr lang="en-US" altLang="zh-CN" sz="2800" dirty="0" smtClean="0">
              <a:solidFill>
                <a:srgbClr val="1F497D"/>
              </a:solidFill>
              <a:latin typeface="微软雅黑" panose="020B0503020204020204" pitchFamily="34" charset="-122"/>
              <a:ea typeface="微软雅黑" panose="020B0503020204020204" pitchFamily="34" charset="-122"/>
            </a:endParaRPr>
          </a:p>
          <a:p>
            <a:endParaRPr lang="en-US" altLang="zh-CN" sz="2800" dirty="0" smtClean="0">
              <a:solidFill>
                <a:srgbClr val="1F497D"/>
              </a:solidFill>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Ø"/>
            </a:pPr>
            <a:r>
              <a:rPr lang="zh-CN" altLang="en-US" sz="2800" dirty="0">
                <a:solidFill>
                  <a:srgbClr val="1F497D"/>
                </a:solidFill>
                <a:latin typeface="微软雅黑" panose="020B0503020204020204" pitchFamily="34" charset="-122"/>
                <a:ea typeface="微软雅黑" panose="020B0503020204020204" pitchFamily="34" charset="-122"/>
              </a:rPr>
              <a:t>汇流</a:t>
            </a:r>
            <a:r>
              <a:rPr lang="zh-CN" altLang="en-US" sz="2800" dirty="0" smtClean="0">
                <a:solidFill>
                  <a:srgbClr val="1F497D"/>
                </a:solidFill>
                <a:latin typeface="微软雅黑" panose="020B0503020204020204" pitchFamily="34" charset="-122"/>
                <a:ea typeface="微软雅黑" panose="020B0503020204020204" pitchFamily="34" charset="-122"/>
              </a:rPr>
              <a:t>箱</a:t>
            </a:r>
            <a:endParaRPr lang="en-US" altLang="zh-CN" sz="2800" dirty="0" smtClean="0">
              <a:solidFill>
                <a:srgbClr val="1F497D"/>
              </a:solidFill>
              <a:latin typeface="微软雅黑" panose="020B0503020204020204" pitchFamily="34" charset="-122"/>
              <a:ea typeface="微软雅黑" panose="020B0503020204020204" pitchFamily="34" charset="-122"/>
            </a:endParaRPr>
          </a:p>
          <a:p>
            <a:r>
              <a:rPr lang="zh-CN" altLang="en-US" sz="2800" dirty="0" smtClean="0">
                <a:solidFill>
                  <a:srgbClr val="1F497D"/>
                </a:solidFill>
                <a:latin typeface="微软雅黑" panose="020B0503020204020204" pitchFamily="34" charset="-122"/>
                <a:ea typeface="微软雅黑" panose="020B0503020204020204" pitchFamily="34" charset="-122"/>
              </a:rPr>
              <a:t>支路电流、电缆损耗</a:t>
            </a:r>
            <a:endParaRPr lang="en-US" altLang="zh-CN" sz="2800" dirty="0" smtClean="0">
              <a:solidFill>
                <a:srgbClr val="1F497D"/>
              </a:solidFill>
              <a:latin typeface="微软雅黑" panose="020B0503020204020204" pitchFamily="34" charset="-122"/>
              <a:ea typeface="微软雅黑" panose="020B0503020204020204" pitchFamily="34" charset="-122"/>
            </a:endParaRPr>
          </a:p>
          <a:p>
            <a:endParaRPr lang="en-US" altLang="zh-CN" sz="2800" dirty="0" smtClean="0">
              <a:solidFill>
                <a:srgbClr val="1F497D"/>
              </a:solidFill>
              <a:latin typeface="微软雅黑" panose="020B0503020204020204" pitchFamily="34" charset="-122"/>
              <a:ea typeface="微软雅黑" panose="020B0503020204020204" pitchFamily="34" charset="-122"/>
            </a:endParaRPr>
          </a:p>
          <a:p>
            <a:pPr marL="457200" indent="-457200">
              <a:buFont typeface="Wingdings" panose="05000000000000000000" pitchFamily="2" charset="2"/>
              <a:buChar char="Ø"/>
            </a:pPr>
            <a:r>
              <a:rPr lang="zh-CN" altLang="en-US" sz="2800" dirty="0" smtClean="0">
                <a:solidFill>
                  <a:srgbClr val="1F497D"/>
                </a:solidFill>
                <a:latin typeface="微软雅黑" panose="020B0503020204020204" pitchFamily="34" charset="-122"/>
                <a:ea typeface="微软雅黑" panose="020B0503020204020204" pitchFamily="34" charset="-122"/>
              </a:rPr>
              <a:t>组件</a:t>
            </a:r>
            <a:endParaRPr lang="en-US" altLang="zh-CN" sz="2800" dirty="0" smtClean="0">
              <a:solidFill>
                <a:srgbClr val="1F497D"/>
              </a:solidFill>
              <a:latin typeface="微软雅黑" panose="020B0503020204020204" pitchFamily="34" charset="-122"/>
              <a:ea typeface="微软雅黑" panose="020B0503020204020204" pitchFamily="34" charset="-122"/>
            </a:endParaRPr>
          </a:p>
          <a:p>
            <a:r>
              <a:rPr lang="zh-CN" altLang="en-US" sz="2800" dirty="0" smtClean="0">
                <a:solidFill>
                  <a:srgbClr val="1F497D"/>
                </a:solidFill>
                <a:latin typeface="微软雅黑" panose="020B0503020204020204" pitchFamily="34" charset="-122"/>
                <a:ea typeface="微软雅黑" panose="020B0503020204020204" pitchFamily="34" charset="-122"/>
              </a:rPr>
              <a:t>接线盒、遮挡、虚焊、衰减等</a:t>
            </a:r>
            <a:endParaRPr lang="zh-CN" altLang="en-US" sz="2800" dirty="0">
              <a:solidFill>
                <a:srgbClr val="1F497D"/>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115616" y="5199583"/>
            <a:ext cx="698477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zh-CN" altLang="en-US" sz="2800" dirty="0" smtClean="0">
                <a:solidFill>
                  <a:srgbClr val="FF0000"/>
                </a:solidFill>
                <a:latin typeface="微软雅黑" panose="020B0503020204020204" pitchFamily="34" charset="-122"/>
                <a:ea typeface="微软雅黑" panose="020B0503020204020204" pitchFamily="34" charset="-122"/>
              </a:rPr>
              <a:t>影响发电量的最终因素：汇流箱的支路电流</a:t>
            </a:r>
            <a:endParaRPr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flipH="1">
            <a:off x="5724127" y="2524315"/>
            <a:ext cx="1918683" cy="2315488"/>
          </a:xfrm>
          <a:prstGeom prst="rect">
            <a:avLst/>
          </a:prstGeom>
        </p:spPr>
      </p:pic>
      <p:pic>
        <p:nvPicPr>
          <p:cNvPr id="7" name="图片 6"/>
          <p:cNvPicPr>
            <a:picLocks noChangeAspect="1"/>
          </p:cNvPicPr>
          <p:nvPr/>
        </p:nvPicPr>
        <p:blipFill>
          <a:blip r:embed="rId3"/>
          <a:stretch>
            <a:fillRect/>
          </a:stretch>
        </p:blipFill>
        <p:spPr>
          <a:xfrm>
            <a:off x="6372200" y="315480"/>
            <a:ext cx="2124237" cy="400487"/>
          </a:xfrm>
          <a:prstGeom prst="rect">
            <a:avLst/>
          </a:prstGeom>
        </p:spPr>
      </p:pic>
    </p:spTree>
    <p:extLst>
      <p:ext uri="{BB962C8B-B14F-4D97-AF65-F5344CB8AC3E}">
        <p14:creationId xmlns:p14="http://schemas.microsoft.com/office/powerpoint/2010/main" val="295896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5" dur="500"/>
                                        <p:tgtEl>
                                          <p:spTgt spid="2">
                                            <p:txEl>
                                              <p:pRg st="3" end="3"/>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8" dur="5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3" dur="500"/>
                                        <p:tgtEl>
                                          <p:spTgt spid="2">
                                            <p:txEl>
                                              <p:pRg st="6" end="6"/>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6" dur="500"/>
                                        <p:tgtEl>
                                          <p:spTgt spid="2">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randombar(horizontal)">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45970"/>
            <a:ext cx="5400600"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光伏电站监测系统</a:t>
            </a:r>
            <a:endParaRPr lang="zh-CN" altLang="en-US" sz="2400" dirty="0">
              <a:solidFill>
                <a:srgbClr val="1F497D"/>
              </a:solidFill>
            </a:endParaRPr>
          </a:p>
        </p:txBody>
      </p:sp>
      <p:grpSp>
        <p:nvGrpSpPr>
          <p:cNvPr id="10" name="组合 9"/>
          <p:cNvGrpSpPr/>
          <p:nvPr/>
        </p:nvGrpSpPr>
        <p:grpSpPr>
          <a:xfrm>
            <a:off x="4843073" y="1718089"/>
            <a:ext cx="3833383" cy="2664296"/>
            <a:chOff x="4490137" y="778236"/>
            <a:chExt cx="4370857" cy="2707626"/>
          </a:xfrm>
          <a:solidFill>
            <a:srgbClr val="0070C0"/>
          </a:solidFill>
        </p:grpSpPr>
        <p:sp>
          <p:nvSpPr>
            <p:cNvPr id="11" name="Line 36"/>
            <p:cNvSpPr>
              <a:spLocks noChangeShapeType="1"/>
            </p:cNvSpPr>
            <p:nvPr/>
          </p:nvSpPr>
          <p:spPr bwMode="auto">
            <a:xfrm flipV="1">
              <a:off x="4760147" y="1544336"/>
              <a:ext cx="485510" cy="0"/>
            </a:xfrm>
            <a:prstGeom prst="line">
              <a:avLst/>
            </a:prstGeom>
            <a:grp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軟正黑體" pitchFamily="34" charset="-120"/>
                <a:ea typeface="微軟正黑體" pitchFamily="34" charset="-120"/>
              </a:endParaRPr>
            </a:p>
          </p:txBody>
        </p:sp>
        <p:sp>
          <p:nvSpPr>
            <p:cNvPr id="12" name="Line 37"/>
            <p:cNvSpPr>
              <a:spLocks noChangeShapeType="1"/>
            </p:cNvSpPr>
            <p:nvPr/>
          </p:nvSpPr>
          <p:spPr bwMode="auto">
            <a:xfrm>
              <a:off x="4813388" y="2133432"/>
              <a:ext cx="432268" cy="0"/>
            </a:xfrm>
            <a:prstGeom prst="line">
              <a:avLst/>
            </a:prstGeom>
            <a:grp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軟正黑體" pitchFamily="34" charset="-120"/>
                <a:ea typeface="微軟正黑體" pitchFamily="34" charset="-120"/>
              </a:endParaRPr>
            </a:p>
          </p:txBody>
        </p:sp>
        <p:sp>
          <p:nvSpPr>
            <p:cNvPr id="13" name="Line 38"/>
            <p:cNvSpPr>
              <a:spLocks noChangeShapeType="1"/>
            </p:cNvSpPr>
            <p:nvPr/>
          </p:nvSpPr>
          <p:spPr bwMode="auto">
            <a:xfrm flipV="1">
              <a:off x="4760147" y="2663064"/>
              <a:ext cx="485510" cy="0"/>
            </a:xfrm>
            <a:prstGeom prst="line">
              <a:avLst/>
            </a:prstGeom>
            <a:grp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軟正黑體" pitchFamily="34" charset="-120"/>
                <a:ea typeface="微軟正黑體" pitchFamily="34" charset="-120"/>
              </a:endParaRPr>
            </a:p>
          </p:txBody>
        </p:sp>
        <p:grpSp>
          <p:nvGrpSpPr>
            <p:cNvPr id="14" name="Group 39"/>
            <p:cNvGrpSpPr>
              <a:grpSpLocks/>
            </p:cNvGrpSpPr>
            <p:nvPr/>
          </p:nvGrpSpPr>
          <p:grpSpPr bwMode="auto">
            <a:xfrm>
              <a:off x="4543378" y="955241"/>
              <a:ext cx="702278" cy="294547"/>
              <a:chOff x="1492" y="1538"/>
              <a:chExt cx="624" cy="240"/>
            </a:xfrm>
            <a:grpFill/>
          </p:grpSpPr>
          <p:sp>
            <p:nvSpPr>
              <p:cNvPr id="23" name="Line 40"/>
              <p:cNvSpPr>
                <a:spLocks noChangeShapeType="1"/>
              </p:cNvSpPr>
              <p:nvPr/>
            </p:nvSpPr>
            <p:spPr bwMode="auto">
              <a:xfrm>
                <a:off x="1732" y="1538"/>
                <a:ext cx="384" cy="0"/>
              </a:xfrm>
              <a:prstGeom prst="line">
                <a:avLst/>
              </a:prstGeom>
              <a:grp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軟正黑體" pitchFamily="34" charset="-120"/>
                  <a:ea typeface="微軟正黑體" pitchFamily="34" charset="-120"/>
                </a:endParaRPr>
              </a:p>
            </p:txBody>
          </p:sp>
          <p:sp>
            <p:nvSpPr>
              <p:cNvPr id="24" name="Line 41"/>
              <p:cNvSpPr>
                <a:spLocks noChangeShapeType="1"/>
              </p:cNvSpPr>
              <p:nvPr/>
            </p:nvSpPr>
            <p:spPr bwMode="auto">
              <a:xfrm flipV="1">
                <a:off x="1492" y="1538"/>
                <a:ext cx="240" cy="240"/>
              </a:xfrm>
              <a:prstGeom prst="line">
                <a:avLst/>
              </a:prstGeom>
              <a:grp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軟正黑體" pitchFamily="34" charset="-120"/>
                  <a:ea typeface="微軟正黑體" pitchFamily="34" charset="-120"/>
                </a:endParaRPr>
              </a:p>
            </p:txBody>
          </p:sp>
        </p:grpSp>
        <p:grpSp>
          <p:nvGrpSpPr>
            <p:cNvPr id="15" name="Group 42"/>
            <p:cNvGrpSpPr>
              <a:grpSpLocks/>
            </p:cNvGrpSpPr>
            <p:nvPr/>
          </p:nvGrpSpPr>
          <p:grpSpPr bwMode="auto">
            <a:xfrm>
              <a:off x="4490137" y="3017075"/>
              <a:ext cx="755519" cy="235085"/>
              <a:chOff x="1444" y="3218"/>
              <a:chExt cx="672" cy="192"/>
            </a:xfrm>
            <a:grpFill/>
          </p:grpSpPr>
          <p:sp>
            <p:nvSpPr>
              <p:cNvPr id="21" name="Line 43"/>
              <p:cNvSpPr>
                <a:spLocks noChangeShapeType="1"/>
              </p:cNvSpPr>
              <p:nvPr/>
            </p:nvSpPr>
            <p:spPr bwMode="auto">
              <a:xfrm>
                <a:off x="1732" y="3410"/>
                <a:ext cx="384" cy="0"/>
              </a:xfrm>
              <a:prstGeom prst="line">
                <a:avLst/>
              </a:prstGeom>
              <a:grp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軟正黑體" pitchFamily="34" charset="-120"/>
                  <a:ea typeface="微軟正黑體" pitchFamily="34" charset="-120"/>
                </a:endParaRPr>
              </a:p>
            </p:txBody>
          </p:sp>
          <p:sp>
            <p:nvSpPr>
              <p:cNvPr id="22" name="Line 44"/>
              <p:cNvSpPr>
                <a:spLocks noChangeShapeType="1"/>
              </p:cNvSpPr>
              <p:nvPr/>
            </p:nvSpPr>
            <p:spPr bwMode="auto">
              <a:xfrm>
                <a:off x="1444" y="3218"/>
                <a:ext cx="288" cy="192"/>
              </a:xfrm>
              <a:prstGeom prst="line">
                <a:avLst/>
              </a:prstGeom>
              <a:grp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軟正黑體" pitchFamily="34" charset="-120"/>
                  <a:ea typeface="微軟正黑體" pitchFamily="34" charset="-120"/>
                </a:endParaRPr>
              </a:p>
            </p:txBody>
          </p:sp>
        </p:grpSp>
        <p:sp>
          <p:nvSpPr>
            <p:cNvPr id="16" name="AutoShape 45"/>
            <p:cNvSpPr>
              <a:spLocks noChangeArrowheads="1"/>
            </p:cNvSpPr>
            <p:nvPr/>
          </p:nvSpPr>
          <p:spPr bwMode="gray">
            <a:xfrm>
              <a:off x="5241854" y="778236"/>
              <a:ext cx="3619140" cy="377519"/>
            </a:xfrm>
            <a:prstGeom prst="roundRect">
              <a:avLst>
                <a:gd name="adj" fmla="val 50000"/>
              </a:avLst>
            </a:prstGeom>
            <a:grpFill/>
            <a:ln>
              <a:headEnd/>
              <a:tailEnd/>
            </a:ln>
          </p:spPr>
          <p:style>
            <a:lnRef idx="3">
              <a:schemeClr val="lt1"/>
            </a:lnRef>
            <a:fillRef idx="1">
              <a:schemeClr val="accent6"/>
            </a:fillRef>
            <a:effectRef idx="1">
              <a:schemeClr val="accent6"/>
            </a:effectRef>
            <a:fontRef idx="minor">
              <a:schemeClr val="lt1"/>
            </a:fontRef>
          </p:style>
          <p:txBody>
            <a:bodyPr wrap="none" anchor="ctr"/>
            <a:lstStyle/>
            <a:p>
              <a:r>
                <a:rPr lang="zh-CN" altLang="en-US" sz="1400" b="1" dirty="0" smtClean="0">
                  <a:solidFill>
                    <a:schemeClr val="bg1"/>
                  </a:solidFill>
                  <a:latin typeface="微软雅黑" pitchFamily="34" charset="-122"/>
                  <a:ea typeface="微软雅黑" pitchFamily="34" charset="-122"/>
                </a:rPr>
                <a:t>电站整体情况实时监控</a:t>
              </a:r>
              <a:endParaRPr lang="zh-CN" altLang="en-US" sz="1400" b="1" dirty="0">
                <a:solidFill>
                  <a:schemeClr val="bg1"/>
                </a:solidFill>
                <a:latin typeface="微软雅黑" pitchFamily="34" charset="-122"/>
                <a:ea typeface="微软雅黑" pitchFamily="34" charset="-122"/>
              </a:endParaRPr>
            </a:p>
          </p:txBody>
        </p:sp>
        <p:sp>
          <p:nvSpPr>
            <p:cNvPr id="17" name="AutoShape 47"/>
            <p:cNvSpPr>
              <a:spLocks noChangeArrowheads="1"/>
            </p:cNvSpPr>
            <p:nvPr/>
          </p:nvSpPr>
          <p:spPr bwMode="gray">
            <a:xfrm>
              <a:off x="5241854" y="1357651"/>
              <a:ext cx="3619140" cy="377519"/>
            </a:xfrm>
            <a:prstGeom prst="roundRect">
              <a:avLst>
                <a:gd name="adj" fmla="val 50000"/>
              </a:avLst>
            </a:prstGeom>
            <a:grpFill/>
            <a:ln>
              <a:headEnd/>
              <a:tailEnd/>
            </a:ln>
          </p:spPr>
          <p:style>
            <a:lnRef idx="3">
              <a:schemeClr val="lt1"/>
            </a:lnRef>
            <a:fillRef idx="1">
              <a:schemeClr val="accent6"/>
            </a:fillRef>
            <a:effectRef idx="1">
              <a:schemeClr val="accent6"/>
            </a:effectRef>
            <a:fontRef idx="minor">
              <a:schemeClr val="lt1"/>
            </a:fontRef>
          </p:style>
          <p:txBody>
            <a:bodyPr wrap="none" anchor="ctr"/>
            <a:lstStyle/>
            <a:p>
              <a:r>
                <a:rPr lang="zh-CN" altLang="en-US" sz="1400" b="1" dirty="0" smtClean="0">
                  <a:solidFill>
                    <a:schemeClr val="bg1"/>
                  </a:solidFill>
                  <a:latin typeface="微软雅黑" pitchFamily="34" charset="-122"/>
                  <a:ea typeface="微软雅黑" pitchFamily="34" charset="-122"/>
                </a:rPr>
                <a:t>电站发电量监控</a:t>
              </a:r>
              <a:endParaRPr lang="zh-CN" altLang="en-US" sz="1400" b="1" dirty="0">
                <a:solidFill>
                  <a:schemeClr val="bg1"/>
                </a:solidFill>
                <a:latin typeface="微软雅黑" pitchFamily="34" charset="-122"/>
                <a:ea typeface="微软雅黑" pitchFamily="34" charset="-122"/>
              </a:endParaRPr>
            </a:p>
          </p:txBody>
        </p:sp>
        <p:sp>
          <p:nvSpPr>
            <p:cNvPr id="18" name="AutoShape 49"/>
            <p:cNvSpPr>
              <a:spLocks noChangeArrowheads="1"/>
            </p:cNvSpPr>
            <p:nvPr/>
          </p:nvSpPr>
          <p:spPr bwMode="gray">
            <a:xfrm>
              <a:off x="5239319" y="1931535"/>
              <a:ext cx="3619140" cy="378902"/>
            </a:xfrm>
            <a:prstGeom prst="roundRect">
              <a:avLst>
                <a:gd name="adj" fmla="val 50000"/>
              </a:avLst>
            </a:prstGeom>
            <a:grpFill/>
            <a:ln>
              <a:headEnd/>
              <a:tailEnd/>
            </a:ln>
          </p:spPr>
          <p:style>
            <a:lnRef idx="3">
              <a:schemeClr val="lt1"/>
            </a:lnRef>
            <a:fillRef idx="1">
              <a:schemeClr val="accent6"/>
            </a:fillRef>
            <a:effectRef idx="1">
              <a:schemeClr val="accent6"/>
            </a:effectRef>
            <a:fontRef idx="minor">
              <a:schemeClr val="lt1"/>
            </a:fontRef>
          </p:style>
          <p:txBody>
            <a:bodyPr wrap="none" anchor="ctr"/>
            <a:lstStyle/>
            <a:p>
              <a:r>
                <a:rPr lang="zh-CN" altLang="en-US" sz="1400" b="1" dirty="0" smtClean="0">
                  <a:solidFill>
                    <a:schemeClr val="bg1"/>
                  </a:solidFill>
                  <a:latin typeface="微软雅黑" pitchFamily="34" charset="-122"/>
                  <a:ea typeface="微软雅黑" pitchFamily="34" charset="-122"/>
                </a:rPr>
                <a:t>远程调节相关设置以达到功率最大化</a:t>
              </a:r>
              <a:endParaRPr lang="zh-CN" altLang="en-US" sz="1400" b="1" dirty="0">
                <a:solidFill>
                  <a:schemeClr val="bg1"/>
                </a:solidFill>
                <a:latin typeface="微软雅黑" pitchFamily="34" charset="-122"/>
                <a:ea typeface="微软雅黑" pitchFamily="34" charset="-122"/>
              </a:endParaRPr>
            </a:p>
          </p:txBody>
        </p:sp>
        <p:sp>
          <p:nvSpPr>
            <p:cNvPr id="19" name="AutoShape 54"/>
            <p:cNvSpPr>
              <a:spLocks noChangeArrowheads="1"/>
            </p:cNvSpPr>
            <p:nvPr/>
          </p:nvSpPr>
          <p:spPr bwMode="gray">
            <a:xfrm>
              <a:off x="5199605" y="2497122"/>
              <a:ext cx="3619140" cy="378902"/>
            </a:xfrm>
            <a:prstGeom prst="roundRect">
              <a:avLst>
                <a:gd name="adj" fmla="val 50000"/>
              </a:avLst>
            </a:prstGeom>
            <a:grpFill/>
            <a:ln>
              <a:headEnd/>
              <a:tailEnd/>
            </a:ln>
          </p:spPr>
          <p:style>
            <a:lnRef idx="3">
              <a:schemeClr val="lt1"/>
            </a:lnRef>
            <a:fillRef idx="1">
              <a:schemeClr val="accent6"/>
            </a:fillRef>
            <a:effectRef idx="1">
              <a:schemeClr val="accent6"/>
            </a:effectRef>
            <a:fontRef idx="minor">
              <a:schemeClr val="lt1"/>
            </a:fontRef>
          </p:style>
          <p:txBody>
            <a:bodyPr wrap="none" anchor="ctr"/>
            <a:lstStyle/>
            <a:p>
              <a:r>
                <a:rPr lang="zh-CN" altLang="en-US" sz="1400" b="1" dirty="0">
                  <a:solidFill>
                    <a:schemeClr val="bg1"/>
                  </a:solidFill>
                  <a:latin typeface="微软雅黑" pitchFamily="34" charset="-122"/>
                  <a:ea typeface="微软雅黑" pitchFamily="34" charset="-122"/>
                </a:rPr>
                <a:t>电池组件、设备异常情况报警</a:t>
              </a:r>
            </a:p>
          </p:txBody>
        </p:sp>
        <p:sp>
          <p:nvSpPr>
            <p:cNvPr id="20" name="AutoShape 57"/>
            <p:cNvSpPr>
              <a:spLocks noChangeArrowheads="1"/>
            </p:cNvSpPr>
            <p:nvPr/>
          </p:nvSpPr>
          <p:spPr bwMode="gray">
            <a:xfrm>
              <a:off x="5241854" y="3108343"/>
              <a:ext cx="3619140" cy="377519"/>
            </a:xfrm>
            <a:prstGeom prst="roundRect">
              <a:avLst>
                <a:gd name="adj" fmla="val 50000"/>
              </a:avLst>
            </a:prstGeom>
            <a:grpFill/>
            <a:ln>
              <a:headEnd/>
              <a:tailEnd/>
            </a:ln>
          </p:spPr>
          <p:style>
            <a:lnRef idx="3">
              <a:schemeClr val="lt1"/>
            </a:lnRef>
            <a:fillRef idx="1">
              <a:schemeClr val="accent6"/>
            </a:fillRef>
            <a:effectRef idx="1">
              <a:schemeClr val="accent6"/>
            </a:effectRef>
            <a:fontRef idx="minor">
              <a:schemeClr val="lt1"/>
            </a:fontRef>
          </p:style>
          <p:txBody>
            <a:bodyPr wrap="none" anchor="ctr"/>
            <a:lstStyle/>
            <a:p>
              <a:r>
                <a:rPr lang="zh-CN" altLang="en-US" sz="1400" b="1" dirty="0" smtClean="0">
                  <a:solidFill>
                    <a:schemeClr val="bg1"/>
                  </a:solidFill>
                  <a:latin typeface="微软雅黑" pitchFamily="34" charset="-122"/>
                  <a:ea typeface="微软雅黑" pitchFamily="34" charset="-122"/>
                </a:rPr>
                <a:t>外界因素异常情况报警</a:t>
              </a:r>
              <a:endParaRPr lang="zh-CN" altLang="en-US" sz="1400" b="1" dirty="0">
                <a:solidFill>
                  <a:schemeClr val="bg1"/>
                </a:solidFill>
                <a:latin typeface="微软雅黑" pitchFamily="34" charset="-122"/>
                <a:ea typeface="微软雅黑" pitchFamily="34" charset="-122"/>
              </a:endParaRPr>
            </a:p>
          </p:txBody>
        </p:sp>
      </p:grpSp>
      <p:pic>
        <p:nvPicPr>
          <p:cNvPr id="25" name="Picture 6" descr="https://encrypted-tbn3.gstatic.com/images?q=tbn:ANd9GcQ8dnt8Vm-S2DFD4QV_ZG9HFdo5p682MQ8K8fnplbq3veic3LSqkg"/>
          <p:cNvPicPr>
            <a:picLocks noChangeAspect="1" noChangeArrowheads="1"/>
          </p:cNvPicPr>
          <p:nvPr/>
        </p:nvPicPr>
        <p:blipFill rotWithShape="1">
          <a:blip r:embed="rId2">
            <a:extLst>
              <a:ext uri="{28A0092B-C50C-407E-A947-70E740481C1C}">
                <a14:useLocalDpi xmlns:a14="http://schemas.microsoft.com/office/drawing/2010/main" val="0"/>
              </a:ext>
            </a:extLst>
          </a:blip>
          <a:srcRect r="81361"/>
          <a:stretch/>
        </p:blipFill>
        <p:spPr bwMode="auto">
          <a:xfrm>
            <a:off x="1331640" y="3225770"/>
            <a:ext cx="413215" cy="142362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https://encrypted-tbn3.gstatic.com/images?q=tbn:ANd9GcQ8dnt8Vm-S2DFD4QV_ZG9HFdo5p682MQ8K8fnplbq3veic3LSqkg"/>
          <p:cNvPicPr>
            <a:picLocks noChangeAspect="1" noChangeArrowheads="1"/>
          </p:cNvPicPr>
          <p:nvPr/>
        </p:nvPicPr>
        <p:blipFill rotWithShape="1">
          <a:blip r:embed="rId2">
            <a:extLst>
              <a:ext uri="{28A0092B-C50C-407E-A947-70E740481C1C}">
                <a14:useLocalDpi xmlns:a14="http://schemas.microsoft.com/office/drawing/2010/main" val="0"/>
              </a:ext>
            </a:extLst>
          </a:blip>
          <a:srcRect l="17849" r="44714"/>
          <a:stretch/>
        </p:blipFill>
        <p:spPr bwMode="auto">
          <a:xfrm>
            <a:off x="2271125" y="3709323"/>
            <a:ext cx="579173" cy="9400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s://encrypted-tbn0.gstatic.com/images?q=tbn:ANd9GcR-Ls-6DdT_mCyKjmGj_4WGlyrWlmk1vf10CljspTDYrJUgS_v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2828" y="3949270"/>
            <a:ext cx="937124" cy="721146"/>
          </a:xfrm>
          <a:prstGeom prst="rect">
            <a:avLst/>
          </a:prstGeom>
          <a:noFill/>
          <a:extLst>
            <a:ext uri="{909E8E84-426E-40DD-AFC4-6F175D3DCCD1}">
              <a14:hiddenFill xmlns:a14="http://schemas.microsoft.com/office/drawing/2010/main">
                <a:solidFill>
                  <a:srgbClr val="FFFFFF"/>
                </a:solidFill>
              </a14:hiddenFill>
            </a:ext>
          </a:extLst>
        </p:spPr>
      </p:pic>
      <p:pic>
        <p:nvPicPr>
          <p:cNvPr id="28" name="图片 27" descr="屏幕剪辑"/>
          <p:cNvPicPr>
            <a:picLocks noChangeAspect="1"/>
          </p:cNvPicPr>
          <p:nvPr/>
        </p:nvPicPr>
        <p:blipFill rotWithShape="1">
          <a:blip r:embed="rId4">
            <a:extLst>
              <a:ext uri="{28A0092B-C50C-407E-A947-70E740481C1C}">
                <a14:useLocalDpi xmlns:a14="http://schemas.microsoft.com/office/drawing/2010/main" val="0"/>
              </a:ext>
            </a:extLst>
          </a:blip>
          <a:srcRect b="33328"/>
          <a:stretch/>
        </p:blipFill>
        <p:spPr>
          <a:xfrm>
            <a:off x="700975" y="1702744"/>
            <a:ext cx="4142098" cy="1996691"/>
          </a:xfrm>
          <a:prstGeom prst="rect">
            <a:avLst/>
          </a:prstGeom>
        </p:spPr>
      </p:pic>
      <p:sp>
        <p:nvSpPr>
          <p:cNvPr id="4" name="矩形 3"/>
          <p:cNvSpPr/>
          <p:nvPr/>
        </p:nvSpPr>
        <p:spPr>
          <a:xfrm>
            <a:off x="913508" y="5013176"/>
            <a:ext cx="7258892" cy="133882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nSpc>
                <a:spcPct val="150000"/>
              </a:lnSpc>
              <a:spcBef>
                <a:spcPts val="1200"/>
              </a:spcBef>
            </a:pPr>
            <a:r>
              <a:rPr lang="zh-CN" altLang="en-US" dirty="0" smtClean="0">
                <a:solidFill>
                  <a:srgbClr val="1F497D"/>
                </a:solidFill>
                <a:latin typeface="微软雅黑" panose="020B0503020204020204" pitchFamily="34" charset="-122"/>
                <a:ea typeface="微软雅黑" panose="020B0503020204020204" pitchFamily="34" charset="-122"/>
              </a:rPr>
              <a:t>招商新能源集团致力于打造国际化的光伏电站管理团队和全球智能化电站管理系统，通过大型光伏电站的建设以及创新科技的应用，与业界精英共同建立中国及世界智能光伏电站规范。</a:t>
            </a:r>
            <a:endParaRPr lang="zh-CN" altLang="zh-CN" dirty="0">
              <a:solidFill>
                <a:srgbClr val="1F497D"/>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5"/>
          <a:stretch>
            <a:fillRect/>
          </a:stretch>
        </p:blipFill>
        <p:spPr>
          <a:xfrm>
            <a:off x="6368749" y="307861"/>
            <a:ext cx="2127688" cy="396274"/>
          </a:xfrm>
          <a:prstGeom prst="rect">
            <a:avLst/>
          </a:prstGeom>
        </p:spPr>
      </p:pic>
    </p:spTree>
    <p:extLst>
      <p:ext uri="{BB962C8B-B14F-4D97-AF65-F5344CB8AC3E}">
        <p14:creationId xmlns:p14="http://schemas.microsoft.com/office/powerpoint/2010/main" val="39004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par>
                                <p:cTn id="11" presetID="14"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randombar(horizontal)">
                                      <p:cBhvr>
                                        <p:cTn id="13" dur="500"/>
                                        <p:tgtEl>
                                          <p:spTgt spid="25"/>
                                        </p:tgtEl>
                                      </p:cBhvr>
                                    </p:animEffect>
                                  </p:childTnLst>
                                </p:cTn>
                              </p:par>
                              <p:par>
                                <p:cTn id="14" presetID="14"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randombar(horizontal)">
                                      <p:cBhvr>
                                        <p:cTn id="16" dur="500"/>
                                        <p:tgtEl>
                                          <p:spTgt spid="26"/>
                                        </p:tgtEl>
                                      </p:cBhvr>
                                    </p:animEffect>
                                  </p:childTnLst>
                                </p:cTn>
                              </p:par>
                              <p:par>
                                <p:cTn id="17" presetID="14"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randombar(horizontal)">
                                      <p:cBhvr>
                                        <p:cTn id="19" dur="500"/>
                                        <p:tgtEl>
                                          <p:spTgt spid="27"/>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b="6446"/>
          <a:stretch/>
        </p:blipFill>
        <p:spPr>
          <a:xfrm>
            <a:off x="7524328" y="4869160"/>
            <a:ext cx="1547664" cy="1872208"/>
          </a:xfrm>
          <a:prstGeom prst="rect">
            <a:avLst/>
          </a:prstGeom>
        </p:spPr>
      </p:pic>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74754"/>
            <a:ext cx="5400600"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安全管理</a:t>
            </a:r>
            <a:r>
              <a:rPr lang="zh-CN" altLang="en-US" sz="2400" dirty="0">
                <a:solidFill>
                  <a:srgbClr val="1F497D"/>
                </a:solidFill>
              </a:rPr>
              <a:t>措施</a:t>
            </a:r>
          </a:p>
        </p:txBody>
      </p:sp>
      <p:graphicFrame>
        <p:nvGraphicFramePr>
          <p:cNvPr id="6" name="图表 5"/>
          <p:cNvGraphicFramePr/>
          <p:nvPr>
            <p:extLst>
              <p:ext uri="{D42A27DB-BD31-4B8C-83A1-F6EECF244321}">
                <p14:modId xmlns:p14="http://schemas.microsoft.com/office/powerpoint/2010/main" val="2870092011"/>
              </p:ext>
            </p:extLst>
          </p:nvPr>
        </p:nvGraphicFramePr>
        <p:xfrm>
          <a:off x="827584" y="1196752"/>
          <a:ext cx="6984776" cy="47089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矩形 20"/>
          <p:cNvSpPr/>
          <p:nvPr/>
        </p:nvSpPr>
        <p:spPr>
          <a:xfrm>
            <a:off x="837294" y="1451972"/>
            <a:ext cx="755082" cy="523220"/>
          </a:xfrm>
          <a:prstGeom prst="rect">
            <a:avLst/>
          </a:prstGeom>
          <a:noFill/>
        </p:spPr>
        <p:txBody>
          <a:bodyPr wrap="square" lIns="91440" tIns="45720" rIns="91440" bIns="45720">
            <a:spAutoFit/>
          </a:bodyPr>
          <a:lstStyle/>
          <a:p>
            <a:pPr algn="ctr"/>
            <a:r>
              <a:rPr lang="en-US" altLang="zh-CN" sz="2800" b="1" cap="none" spc="0" dirty="0" smtClean="0">
                <a:ln w="0"/>
                <a:solidFill>
                  <a:srgbClr val="1F497D"/>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1</a:t>
            </a:r>
            <a:endParaRPr lang="zh-CN" altLang="en-US" sz="2800" b="1" cap="none" spc="0" dirty="0">
              <a:ln w="0"/>
              <a:solidFill>
                <a:srgbClr val="1F497D"/>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2" name="矩形 21"/>
          <p:cNvSpPr/>
          <p:nvPr/>
        </p:nvSpPr>
        <p:spPr>
          <a:xfrm>
            <a:off x="1245984" y="2187448"/>
            <a:ext cx="755082" cy="523220"/>
          </a:xfrm>
          <a:prstGeom prst="rect">
            <a:avLst/>
          </a:prstGeom>
          <a:noFill/>
        </p:spPr>
        <p:txBody>
          <a:bodyPr wrap="square" lIns="91440" tIns="45720" rIns="91440" bIns="45720">
            <a:spAutoFit/>
          </a:bodyPr>
          <a:lstStyle/>
          <a:p>
            <a:pPr algn="ctr"/>
            <a:r>
              <a:rPr lang="en-US" altLang="zh-CN" sz="2800" b="1" cap="none" spc="0" dirty="0" smtClean="0">
                <a:ln w="0"/>
                <a:solidFill>
                  <a:srgbClr val="1F497D"/>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2</a:t>
            </a:r>
            <a:endParaRPr lang="zh-CN" altLang="en-US" sz="2800" b="1" cap="none" spc="0" dirty="0">
              <a:ln w="0"/>
              <a:solidFill>
                <a:srgbClr val="1F497D"/>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3" name="矩形 22"/>
          <p:cNvSpPr/>
          <p:nvPr/>
        </p:nvSpPr>
        <p:spPr>
          <a:xfrm>
            <a:off x="1382294" y="2938725"/>
            <a:ext cx="755082" cy="523220"/>
          </a:xfrm>
          <a:prstGeom prst="rect">
            <a:avLst/>
          </a:prstGeom>
          <a:noFill/>
        </p:spPr>
        <p:txBody>
          <a:bodyPr wrap="square" lIns="91440" tIns="45720" rIns="91440" bIns="45720">
            <a:spAutoFit/>
          </a:bodyPr>
          <a:lstStyle/>
          <a:p>
            <a:pPr algn="ctr"/>
            <a:r>
              <a:rPr lang="en-US" altLang="zh-CN" sz="2800" b="1" dirty="0">
                <a:ln w="0"/>
                <a:solidFill>
                  <a:srgbClr val="1F497D"/>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3</a:t>
            </a:r>
            <a:endParaRPr lang="zh-CN" altLang="en-US" sz="2800" b="1" cap="none" spc="0" dirty="0">
              <a:ln w="0"/>
              <a:solidFill>
                <a:srgbClr val="1F497D"/>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4" name="矩形 23"/>
          <p:cNvSpPr/>
          <p:nvPr/>
        </p:nvSpPr>
        <p:spPr>
          <a:xfrm>
            <a:off x="1409590" y="3673524"/>
            <a:ext cx="755082" cy="523220"/>
          </a:xfrm>
          <a:prstGeom prst="rect">
            <a:avLst/>
          </a:prstGeom>
          <a:noFill/>
        </p:spPr>
        <p:txBody>
          <a:bodyPr wrap="square" lIns="91440" tIns="45720" rIns="91440" bIns="45720">
            <a:spAutoFit/>
          </a:bodyPr>
          <a:lstStyle/>
          <a:p>
            <a:pPr algn="ctr"/>
            <a:r>
              <a:rPr lang="en-US" altLang="zh-CN" sz="2800" b="1" cap="none" spc="0" dirty="0" smtClean="0">
                <a:ln w="0"/>
                <a:solidFill>
                  <a:srgbClr val="1F497D"/>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4</a:t>
            </a:r>
            <a:endParaRPr lang="zh-CN" altLang="en-US" sz="2800" b="1" cap="none" spc="0" dirty="0">
              <a:ln w="0"/>
              <a:solidFill>
                <a:srgbClr val="1F497D"/>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5" name="矩形 24"/>
          <p:cNvSpPr/>
          <p:nvPr/>
        </p:nvSpPr>
        <p:spPr>
          <a:xfrm>
            <a:off x="1255694" y="4433344"/>
            <a:ext cx="755082" cy="523220"/>
          </a:xfrm>
          <a:prstGeom prst="rect">
            <a:avLst/>
          </a:prstGeom>
          <a:noFill/>
        </p:spPr>
        <p:txBody>
          <a:bodyPr wrap="square" lIns="91440" tIns="45720" rIns="91440" bIns="45720">
            <a:spAutoFit/>
          </a:bodyPr>
          <a:lstStyle/>
          <a:p>
            <a:pPr algn="ctr"/>
            <a:r>
              <a:rPr lang="en-US" altLang="zh-CN" sz="2800" b="1" cap="none" spc="0" dirty="0" smtClean="0">
                <a:ln w="0"/>
                <a:solidFill>
                  <a:srgbClr val="1F497D"/>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5</a:t>
            </a:r>
            <a:endParaRPr lang="zh-CN" altLang="en-US" sz="2800" b="1" cap="none" spc="0" dirty="0">
              <a:ln w="0"/>
              <a:solidFill>
                <a:srgbClr val="1F497D"/>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26" name="矩形 25"/>
          <p:cNvSpPr/>
          <p:nvPr/>
        </p:nvSpPr>
        <p:spPr>
          <a:xfrm>
            <a:off x="827584" y="5180720"/>
            <a:ext cx="755082" cy="523220"/>
          </a:xfrm>
          <a:prstGeom prst="rect">
            <a:avLst/>
          </a:prstGeom>
          <a:noFill/>
        </p:spPr>
        <p:txBody>
          <a:bodyPr wrap="square" lIns="91440" tIns="45720" rIns="91440" bIns="45720">
            <a:spAutoFit/>
          </a:bodyPr>
          <a:lstStyle/>
          <a:p>
            <a:pPr algn="ctr"/>
            <a:r>
              <a:rPr lang="en-US" altLang="zh-CN" sz="2800" b="1" cap="none" spc="0" dirty="0" smtClean="0">
                <a:ln w="0"/>
                <a:solidFill>
                  <a:srgbClr val="1F497D"/>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6</a:t>
            </a:r>
            <a:endParaRPr lang="zh-CN" altLang="en-US" sz="2800" b="1" cap="none" spc="0" dirty="0">
              <a:ln w="0"/>
              <a:solidFill>
                <a:srgbClr val="1F497D"/>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8"/>
          <a:stretch>
            <a:fillRect/>
          </a:stretch>
        </p:blipFill>
        <p:spPr>
          <a:xfrm>
            <a:off x="6368749" y="321592"/>
            <a:ext cx="2127688" cy="396274"/>
          </a:xfrm>
          <a:prstGeom prst="rect">
            <a:avLst/>
          </a:prstGeom>
        </p:spPr>
      </p:pic>
    </p:spTree>
    <p:extLst>
      <p:ext uri="{BB962C8B-B14F-4D97-AF65-F5344CB8AC3E}">
        <p14:creationId xmlns:p14="http://schemas.microsoft.com/office/powerpoint/2010/main" val="925430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959263" cy="49183"/>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74754"/>
            <a:ext cx="5112568"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提高发电量的方法</a:t>
            </a:r>
            <a:endParaRPr lang="zh-CN" altLang="en-US" sz="2400" dirty="0">
              <a:solidFill>
                <a:srgbClr val="1F497D"/>
              </a:solidFill>
            </a:endParaRPr>
          </a:p>
        </p:txBody>
      </p:sp>
      <p:graphicFrame>
        <p:nvGraphicFramePr>
          <p:cNvPr id="12" name="图表 11"/>
          <p:cNvGraphicFramePr/>
          <p:nvPr>
            <p:extLst>
              <p:ext uri="{D42A27DB-BD31-4B8C-83A1-F6EECF244321}">
                <p14:modId xmlns:p14="http://schemas.microsoft.com/office/powerpoint/2010/main" val="2279334722"/>
              </p:ext>
            </p:extLst>
          </p:nvPr>
        </p:nvGraphicFramePr>
        <p:xfrm>
          <a:off x="649943" y="1052736"/>
          <a:ext cx="792088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图片 1"/>
          <p:cNvPicPr>
            <a:picLocks noChangeAspect="1"/>
          </p:cNvPicPr>
          <p:nvPr/>
        </p:nvPicPr>
        <p:blipFill>
          <a:blip r:embed="rId7"/>
          <a:stretch>
            <a:fillRect/>
          </a:stretch>
        </p:blipFill>
        <p:spPr>
          <a:xfrm>
            <a:off x="6443135" y="311356"/>
            <a:ext cx="2127688" cy="396274"/>
          </a:xfrm>
          <a:prstGeom prst="rect">
            <a:avLst/>
          </a:prstGeom>
        </p:spPr>
      </p:pic>
    </p:spTree>
    <p:extLst>
      <p:ext uri="{BB962C8B-B14F-4D97-AF65-F5344CB8AC3E}">
        <p14:creationId xmlns:p14="http://schemas.microsoft.com/office/powerpoint/2010/main" val="3767289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45970"/>
            <a:ext cx="5328592"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a:solidFill>
                  <a:srgbClr val="1F497D"/>
                </a:solidFill>
              </a:rPr>
              <a:t>目录</a:t>
            </a:r>
          </a:p>
        </p:txBody>
      </p:sp>
      <p:grpSp>
        <p:nvGrpSpPr>
          <p:cNvPr id="10" name="Group 53"/>
          <p:cNvGrpSpPr>
            <a:grpSpLocks/>
          </p:cNvGrpSpPr>
          <p:nvPr/>
        </p:nvGrpSpPr>
        <p:grpSpPr bwMode="auto">
          <a:xfrm>
            <a:off x="-2661072" y="980728"/>
            <a:ext cx="10185400" cy="5114925"/>
            <a:chOff x="-1520" y="618"/>
            <a:chExt cx="5829" cy="3039"/>
          </a:xfrm>
        </p:grpSpPr>
        <p:sp>
          <p:nvSpPr>
            <p:cNvPr id="12" name="AutoShape 6"/>
            <p:cNvSpPr>
              <a:spLocks noChangeArrowheads="1"/>
            </p:cNvSpPr>
            <p:nvPr/>
          </p:nvSpPr>
          <p:spPr bwMode="ltGray">
            <a:xfrm rot="5400000">
              <a:off x="-1537" y="635"/>
              <a:ext cx="3039" cy="300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zh-CN" altLang="en-US" sz="2000">
                <a:latin typeface="微软雅黑" pitchFamily="34" charset="-122"/>
                <a:ea typeface="微软雅黑" pitchFamily="34" charset="-122"/>
              </a:endParaRPr>
            </a:p>
          </p:txBody>
        </p:sp>
        <p:sp>
          <p:nvSpPr>
            <p:cNvPr id="13" name="AutoShape 7"/>
            <p:cNvSpPr>
              <a:spLocks noChangeArrowheads="1"/>
            </p:cNvSpPr>
            <p:nvPr/>
          </p:nvSpPr>
          <p:spPr bwMode="ltGray">
            <a:xfrm rot="5400000" flipH="1">
              <a:off x="-1281" y="909"/>
              <a:ext cx="2540" cy="24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5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solidFill>
              <a:srgbClr val="1F497D"/>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p>
              <a:endParaRPr lang="zh-CN" altLang="en-US"/>
            </a:p>
          </p:txBody>
        </p:sp>
        <p:sp>
          <p:nvSpPr>
            <p:cNvPr id="14" name="AutoShape 9"/>
            <p:cNvSpPr>
              <a:spLocks noChangeArrowheads="1"/>
            </p:cNvSpPr>
            <p:nvPr/>
          </p:nvSpPr>
          <p:spPr bwMode="gray">
            <a:xfrm>
              <a:off x="1273" y="1071"/>
              <a:ext cx="2784" cy="32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一</a:t>
              </a: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、紧抓项目交接的关键因素</a:t>
              </a:r>
            </a:p>
          </p:txBody>
        </p:sp>
        <p:grpSp>
          <p:nvGrpSpPr>
            <p:cNvPr id="15" name="Group 17"/>
            <p:cNvGrpSpPr>
              <a:grpSpLocks/>
            </p:cNvGrpSpPr>
            <p:nvPr/>
          </p:nvGrpSpPr>
          <p:grpSpPr bwMode="auto">
            <a:xfrm>
              <a:off x="1292" y="1556"/>
              <a:ext cx="2976" cy="427"/>
              <a:chOff x="1248" y="1632"/>
              <a:chExt cx="2976" cy="427"/>
            </a:xfrm>
          </p:grpSpPr>
          <p:sp>
            <p:nvSpPr>
              <p:cNvPr id="40" name="AutoShape 18"/>
              <p:cNvSpPr>
                <a:spLocks noChangeArrowheads="1"/>
              </p:cNvSpPr>
              <p:nvPr/>
            </p:nvSpPr>
            <p:spPr bwMode="gray">
              <a:xfrm>
                <a:off x="1440" y="1632"/>
                <a:ext cx="2785" cy="320"/>
              </a:xfrm>
              <a:prstGeom prst="roundRect">
                <a:avLst>
                  <a:gd name="adj" fmla="val 50000"/>
                </a:avLst>
              </a:prstGeom>
              <a:noFill/>
              <a:ln w="28575" algn="ctr">
                <a:solidFill>
                  <a:schemeClr val="bg2"/>
                </a:solidFill>
                <a:round/>
                <a:headEnd/>
                <a:tailEnd/>
              </a:ln>
            </p:spPr>
            <p:txBody>
              <a:bodyPr wrap="none" anchor="ctr"/>
              <a:lstStyle/>
              <a:p>
                <a:pPr eaLnBrk="0" hangingPunct="0">
                  <a:defRPr/>
                </a:pPr>
                <a:r>
                  <a:rPr lang="zh-CN" altLang="en-US" sz="2000" b="1" dirty="0" smtClean="0">
                    <a:solidFill>
                      <a:schemeClr val="bg1">
                        <a:lumMod val="65000"/>
                      </a:schemeClr>
                    </a:solidFill>
                    <a:latin typeface="微软雅黑" pitchFamily="34" charset="-122"/>
                    <a:ea typeface="微软雅黑" pitchFamily="34" charset="-122"/>
                  </a:rPr>
                  <a:t>二</a:t>
                </a:r>
                <a:r>
                  <a:rPr lang="zh-CN" altLang="en-US" sz="2000" b="1" dirty="0">
                    <a:solidFill>
                      <a:schemeClr val="bg1">
                        <a:lumMod val="65000"/>
                      </a:schemeClr>
                    </a:solidFill>
                    <a:latin typeface="微软雅黑" pitchFamily="34" charset="-122"/>
                    <a:ea typeface="微软雅黑" pitchFamily="34" charset="-122"/>
                  </a:rPr>
                  <a:t>、建设规范化运维管理体系</a:t>
                </a:r>
              </a:p>
            </p:txBody>
          </p:sp>
          <p:grpSp>
            <p:nvGrpSpPr>
              <p:cNvPr id="41" name="Group 19"/>
              <p:cNvGrpSpPr>
                <a:grpSpLocks/>
              </p:cNvGrpSpPr>
              <p:nvPr/>
            </p:nvGrpSpPr>
            <p:grpSpPr bwMode="auto">
              <a:xfrm>
                <a:off x="1248" y="1699"/>
                <a:ext cx="240" cy="360"/>
                <a:chOff x="2078" y="1680"/>
                <a:chExt cx="1615" cy="2422"/>
              </a:xfrm>
            </p:grpSpPr>
            <p:sp>
              <p:nvSpPr>
                <p:cNvPr id="42" name="Oval 2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43" name="Oval 2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44" name="Oval 22"/>
                <p:cNvSpPr>
                  <a:spLocks noChangeArrowheads="1"/>
                </p:cNvSpPr>
                <p:nvPr/>
              </p:nvSpPr>
              <p:spPr bwMode="gray">
                <a:xfrm>
                  <a:off x="2254" y="1753"/>
                  <a:ext cx="997" cy="22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微软雅黑" pitchFamily="34" charset="-122"/>
                    <a:ea typeface="微软雅黑" pitchFamily="34" charset="-122"/>
                  </a:endParaRPr>
                </a:p>
              </p:txBody>
            </p:sp>
            <p:sp>
              <p:nvSpPr>
                <p:cNvPr id="45" name="Oval 23"/>
                <p:cNvSpPr>
                  <a:spLocks noChangeArrowheads="1"/>
                </p:cNvSpPr>
                <p:nvPr/>
              </p:nvSpPr>
              <p:spPr bwMode="gray">
                <a:xfrm>
                  <a:off x="2254" y="1771"/>
                  <a:ext cx="1000" cy="2250"/>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46" name="Oval 24"/>
                <p:cNvSpPr>
                  <a:spLocks noChangeArrowheads="1"/>
                </p:cNvSpPr>
                <p:nvPr/>
              </p:nvSpPr>
              <p:spPr bwMode="gray">
                <a:xfrm>
                  <a:off x="2334" y="1842"/>
                  <a:ext cx="1094" cy="22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sp>
              <p:nvSpPr>
                <p:cNvPr id="47" name="Oval 25"/>
                <p:cNvSpPr>
                  <a:spLocks noChangeArrowheads="1"/>
                </p:cNvSpPr>
                <p:nvPr/>
              </p:nvSpPr>
              <p:spPr bwMode="gray">
                <a:xfrm>
                  <a:off x="2337" y="1853"/>
                  <a:ext cx="1096" cy="2249"/>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grpSp>
          <p:nvGrpSpPr>
            <p:cNvPr id="16" name="Group 26"/>
            <p:cNvGrpSpPr>
              <a:grpSpLocks/>
            </p:cNvGrpSpPr>
            <p:nvPr/>
          </p:nvGrpSpPr>
          <p:grpSpPr bwMode="auto">
            <a:xfrm>
              <a:off x="1333" y="2103"/>
              <a:ext cx="2976" cy="407"/>
              <a:chOff x="1344" y="2179"/>
              <a:chExt cx="2976" cy="407"/>
            </a:xfrm>
          </p:grpSpPr>
          <p:sp>
            <p:nvSpPr>
              <p:cNvPr id="32" name="AutoShape 27"/>
              <p:cNvSpPr>
                <a:spLocks noChangeArrowheads="1"/>
              </p:cNvSpPr>
              <p:nvPr/>
            </p:nvSpPr>
            <p:spPr bwMode="gray">
              <a:xfrm>
                <a:off x="1535" y="2179"/>
                <a:ext cx="2785" cy="324"/>
              </a:xfrm>
              <a:prstGeom prst="roundRect">
                <a:avLst>
                  <a:gd name="adj" fmla="val 50000"/>
                </a:avLst>
              </a:prstGeom>
              <a:noFill/>
              <a:ln w="28575" algn="ctr">
                <a:solidFill>
                  <a:schemeClr val="bg2"/>
                </a:solidFill>
                <a:round/>
                <a:headEnd/>
                <a:tailEnd/>
              </a:ln>
            </p:spPr>
            <p:txBody>
              <a:bodyPr wrap="none" anchor="ctr"/>
              <a:lstStyle/>
              <a:p>
                <a:pPr eaLnBrk="0" hangingPunct="0">
                  <a:defRPr/>
                </a:pP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三</a:t>
                </a:r>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a:t>
                </a: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保障电站的安全稳定运行</a:t>
                </a:r>
              </a:p>
            </p:txBody>
          </p:sp>
          <p:grpSp>
            <p:nvGrpSpPr>
              <p:cNvPr id="33" name="Group 28"/>
              <p:cNvGrpSpPr>
                <a:grpSpLocks/>
              </p:cNvGrpSpPr>
              <p:nvPr/>
            </p:nvGrpSpPr>
            <p:grpSpPr bwMode="auto">
              <a:xfrm>
                <a:off x="1344" y="2227"/>
                <a:ext cx="240" cy="359"/>
                <a:chOff x="2078" y="1680"/>
                <a:chExt cx="1615" cy="2413"/>
              </a:xfrm>
            </p:grpSpPr>
            <p:sp>
              <p:nvSpPr>
                <p:cNvPr id="34" name="Oval 2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5" name="Oval 3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6" name="Oval 31"/>
                <p:cNvSpPr>
                  <a:spLocks noChangeArrowheads="1"/>
                </p:cNvSpPr>
                <p:nvPr/>
              </p:nvSpPr>
              <p:spPr bwMode="gray">
                <a:xfrm>
                  <a:off x="2253" y="1767"/>
                  <a:ext cx="997" cy="225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微软雅黑" pitchFamily="34" charset="-122"/>
                    <a:ea typeface="微软雅黑" pitchFamily="34" charset="-122"/>
                  </a:endParaRPr>
                </a:p>
              </p:txBody>
            </p:sp>
            <p:sp>
              <p:nvSpPr>
                <p:cNvPr id="37" name="Oval 32"/>
                <p:cNvSpPr>
                  <a:spLocks noChangeArrowheads="1"/>
                </p:cNvSpPr>
                <p:nvPr/>
              </p:nvSpPr>
              <p:spPr bwMode="gray">
                <a:xfrm>
                  <a:off x="2254" y="1771"/>
                  <a:ext cx="1000" cy="2245"/>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8" name="Oval 33"/>
                <p:cNvSpPr>
                  <a:spLocks noChangeArrowheads="1"/>
                </p:cNvSpPr>
                <p:nvPr/>
              </p:nvSpPr>
              <p:spPr bwMode="gray">
                <a:xfrm>
                  <a:off x="2333" y="1843"/>
                  <a:ext cx="1094" cy="22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sp>
              <p:nvSpPr>
                <p:cNvPr id="39" name="Oval 34"/>
                <p:cNvSpPr>
                  <a:spLocks noChangeArrowheads="1"/>
                </p:cNvSpPr>
                <p:nvPr/>
              </p:nvSpPr>
              <p:spPr bwMode="gray">
                <a:xfrm>
                  <a:off x="2291" y="1688"/>
                  <a:ext cx="1096" cy="2246"/>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grpSp>
          <p:nvGrpSpPr>
            <p:cNvPr id="17" name="Group 35"/>
            <p:cNvGrpSpPr>
              <a:grpSpLocks/>
            </p:cNvGrpSpPr>
            <p:nvPr/>
          </p:nvGrpSpPr>
          <p:grpSpPr bwMode="auto">
            <a:xfrm>
              <a:off x="838" y="2615"/>
              <a:ext cx="3361" cy="866"/>
              <a:chOff x="884" y="2691"/>
              <a:chExt cx="3361" cy="866"/>
            </a:xfrm>
          </p:grpSpPr>
          <p:sp>
            <p:nvSpPr>
              <p:cNvPr id="24" name="AutoShape 36"/>
              <p:cNvSpPr>
                <a:spLocks noChangeArrowheads="1"/>
              </p:cNvSpPr>
              <p:nvPr/>
            </p:nvSpPr>
            <p:spPr bwMode="gray">
              <a:xfrm>
                <a:off x="1460" y="2691"/>
                <a:ext cx="2785" cy="324"/>
              </a:xfrm>
              <a:prstGeom prst="roundRect">
                <a:avLst>
                  <a:gd name="adj" fmla="val 50000"/>
                </a:avLst>
              </a:prstGeom>
              <a:noFill/>
              <a:ln w="28575" algn="ctr">
                <a:solidFill>
                  <a:schemeClr val="bg2"/>
                </a:solidFill>
                <a:round/>
                <a:headEnd/>
                <a:tailEnd/>
              </a:ln>
            </p:spPr>
            <p:txBody>
              <a:bodyPr wrap="none" anchor="ctr"/>
              <a:lstStyle/>
              <a:p>
                <a:r>
                  <a:rPr lang="zh-CN" altLang="en-US" sz="2000" b="1" dirty="0" smtClean="0">
                    <a:solidFill>
                      <a:srgbClr val="1F497D"/>
                    </a:solidFill>
                    <a:latin typeface="微软雅黑" panose="020B0503020204020204" pitchFamily="34" charset="-122"/>
                    <a:ea typeface="微软雅黑" panose="020B0503020204020204" pitchFamily="34" charset="-122"/>
                  </a:rPr>
                  <a:t>四、</a:t>
                </a:r>
                <a:r>
                  <a:rPr lang="zh-CN" altLang="en-US" sz="2000" b="1" dirty="0">
                    <a:solidFill>
                      <a:srgbClr val="1F497D"/>
                    </a:solidFill>
                    <a:latin typeface="微软雅黑" panose="020B0503020204020204" pitchFamily="34" charset="-122"/>
                    <a:ea typeface="微软雅黑" panose="020B0503020204020204" pitchFamily="34" charset="-122"/>
                  </a:rPr>
                  <a:t>打造一流的运维管理团队</a:t>
                </a:r>
              </a:p>
            </p:txBody>
          </p:sp>
          <p:grpSp>
            <p:nvGrpSpPr>
              <p:cNvPr id="25" name="Group 37"/>
              <p:cNvGrpSpPr>
                <a:grpSpLocks/>
              </p:cNvGrpSpPr>
              <p:nvPr/>
            </p:nvGrpSpPr>
            <p:grpSpPr bwMode="auto">
              <a:xfrm>
                <a:off x="884" y="2755"/>
                <a:ext cx="604" cy="802"/>
                <a:chOff x="-368" y="1680"/>
                <a:chExt cx="4061" cy="5403"/>
              </a:xfrm>
            </p:grpSpPr>
            <p:sp>
              <p:nvSpPr>
                <p:cNvPr id="26" name="Oval 3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27" name="Oval 39"/>
                <p:cNvSpPr>
                  <a:spLocks noChangeArrowheads="1"/>
                </p:cNvSpPr>
                <p:nvPr/>
              </p:nvSpPr>
              <p:spPr bwMode="gray">
                <a:xfrm>
                  <a:off x="-368" y="5009"/>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0" name="Oval 42"/>
                <p:cNvSpPr>
                  <a:spLocks noChangeArrowheads="1"/>
                </p:cNvSpPr>
                <p:nvPr/>
              </p:nvSpPr>
              <p:spPr bwMode="gray">
                <a:xfrm>
                  <a:off x="-221" y="4830"/>
                  <a:ext cx="1094" cy="22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grpSp>
        </p:grpSp>
        <p:sp>
          <p:nvSpPr>
            <p:cNvPr id="18" name="Oval 47"/>
            <p:cNvSpPr>
              <a:spLocks noChangeArrowheads="1"/>
            </p:cNvSpPr>
            <p:nvPr/>
          </p:nvSpPr>
          <p:spPr bwMode="gray">
            <a:xfrm>
              <a:off x="1066" y="1115"/>
              <a:ext cx="224" cy="24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9" name="Oval 48"/>
            <p:cNvSpPr>
              <a:spLocks noChangeArrowheads="1"/>
            </p:cNvSpPr>
            <p:nvPr/>
          </p:nvSpPr>
          <p:spPr bwMode="gray">
            <a:xfrm>
              <a:off x="1079" y="1129"/>
              <a:ext cx="198" cy="212"/>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20" name="Oval 49"/>
            <p:cNvSpPr>
              <a:spLocks noChangeArrowheads="1"/>
            </p:cNvSpPr>
            <p:nvPr/>
          </p:nvSpPr>
          <p:spPr bwMode="gray">
            <a:xfrm>
              <a:off x="1090" y="1128"/>
              <a:ext cx="149" cy="33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微软雅黑" pitchFamily="34" charset="-122"/>
                <a:ea typeface="微软雅黑" pitchFamily="34" charset="-122"/>
              </a:endParaRPr>
            </a:p>
          </p:txBody>
        </p:sp>
        <p:sp>
          <p:nvSpPr>
            <p:cNvPr id="21" name="Oval 50"/>
            <p:cNvSpPr>
              <a:spLocks noChangeArrowheads="1"/>
            </p:cNvSpPr>
            <p:nvPr/>
          </p:nvSpPr>
          <p:spPr bwMode="gray">
            <a:xfrm>
              <a:off x="1090" y="1128"/>
              <a:ext cx="149" cy="33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22" name="Oval 51"/>
            <p:cNvSpPr>
              <a:spLocks noChangeArrowheads="1"/>
            </p:cNvSpPr>
            <p:nvPr/>
          </p:nvSpPr>
          <p:spPr bwMode="gray">
            <a:xfrm>
              <a:off x="1102" y="1140"/>
              <a:ext cx="152" cy="3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sp>
          <p:nvSpPr>
            <p:cNvPr id="23" name="Oval 52"/>
            <p:cNvSpPr>
              <a:spLocks noChangeArrowheads="1"/>
            </p:cNvSpPr>
            <p:nvPr/>
          </p:nvSpPr>
          <p:spPr bwMode="gray">
            <a:xfrm>
              <a:off x="1102" y="1140"/>
              <a:ext cx="152" cy="334"/>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sp>
        <p:nvSpPr>
          <p:cNvPr id="48" name="AutoShape 36"/>
          <p:cNvSpPr>
            <a:spLocks noChangeArrowheads="1"/>
          </p:cNvSpPr>
          <p:nvPr/>
        </p:nvSpPr>
        <p:spPr bwMode="gray">
          <a:xfrm>
            <a:off x="1892994" y="5246002"/>
            <a:ext cx="4866416" cy="545323"/>
          </a:xfrm>
          <a:prstGeom prst="roundRect">
            <a:avLst>
              <a:gd name="adj" fmla="val 50000"/>
            </a:avLst>
          </a:prstGeom>
          <a:noFill/>
          <a:ln w="28575" algn="ctr">
            <a:solidFill>
              <a:schemeClr val="bg2"/>
            </a:solidFill>
            <a:round/>
            <a:headEnd/>
            <a:tailEnd/>
          </a:ln>
        </p:spPr>
        <p:txBody>
          <a:bodyPr wrap="none" anchor="ctr"/>
          <a:lstStyle/>
          <a:p>
            <a:pPr eaLnBrk="0" hangingPunct="0">
              <a:defRPr/>
            </a:pPr>
            <a:r>
              <a:rPr lang="zh-CN" altLang="en-US" sz="2000" b="1" dirty="0" smtClean="0">
                <a:solidFill>
                  <a:schemeClr val="bg1">
                    <a:lumMod val="65000"/>
                  </a:schemeClr>
                </a:solidFill>
                <a:latin typeface="微软雅黑" pitchFamily="34" charset="-122"/>
                <a:ea typeface="微软雅黑" pitchFamily="34" charset="-122"/>
              </a:rPr>
              <a:t>五</a:t>
            </a:r>
            <a:r>
              <a:rPr lang="zh-CN" altLang="en-US" sz="2000" b="1" dirty="0">
                <a:solidFill>
                  <a:schemeClr val="bg1">
                    <a:lumMod val="65000"/>
                  </a:schemeClr>
                </a:solidFill>
                <a:latin typeface="微软雅黑" pitchFamily="34" charset="-122"/>
                <a:ea typeface="微软雅黑" pitchFamily="34" charset="-122"/>
              </a:rPr>
              <a:t>、光伏电站智能营维管理系统</a:t>
            </a:r>
          </a:p>
        </p:txBody>
      </p:sp>
      <p:sp>
        <p:nvSpPr>
          <p:cNvPr id="49" name="Oval 43"/>
          <p:cNvSpPr>
            <a:spLocks noChangeArrowheads="1"/>
          </p:cNvSpPr>
          <p:nvPr/>
        </p:nvSpPr>
        <p:spPr bwMode="gray">
          <a:xfrm>
            <a:off x="2136441" y="4438878"/>
            <a:ext cx="284599" cy="562634"/>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368749" y="314154"/>
            <a:ext cx="2127688" cy="396274"/>
          </a:xfrm>
          <a:prstGeom prst="rect">
            <a:avLst/>
          </a:prstGeom>
        </p:spPr>
      </p:pic>
    </p:spTree>
    <p:extLst>
      <p:ext uri="{BB962C8B-B14F-4D97-AF65-F5344CB8AC3E}">
        <p14:creationId xmlns:p14="http://schemas.microsoft.com/office/powerpoint/2010/main" val="3857701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74754"/>
            <a:ext cx="5400600"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人员配置</a:t>
            </a:r>
            <a:endParaRPr lang="zh-CN" altLang="en-US" sz="2400" dirty="0">
              <a:solidFill>
                <a:srgbClr val="1F497D"/>
              </a:solidFill>
            </a:endParaRPr>
          </a:p>
        </p:txBody>
      </p:sp>
      <p:sp>
        <p:nvSpPr>
          <p:cNvPr id="2" name="TextBox 1"/>
          <p:cNvSpPr txBox="1"/>
          <p:nvPr/>
        </p:nvSpPr>
        <p:spPr>
          <a:xfrm>
            <a:off x="1028846" y="1076170"/>
            <a:ext cx="7050304" cy="286232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50000"/>
              </a:lnSpc>
            </a:pPr>
            <a:r>
              <a:rPr lang="zh-CN" altLang="en-US" sz="2000" dirty="0">
                <a:solidFill>
                  <a:srgbClr val="1F497D"/>
                </a:solidFill>
                <a:latin typeface="微软雅黑" panose="020B0503020204020204" pitchFamily="34" charset="-122"/>
                <a:ea typeface="微软雅黑" panose="020B0503020204020204" pitchFamily="34" charset="-122"/>
              </a:rPr>
              <a:t>公司运维骨干人员中</a:t>
            </a:r>
            <a:r>
              <a:rPr lang="zh-CN" altLang="en-US" sz="2000" dirty="0" smtClean="0">
                <a:solidFill>
                  <a:srgbClr val="1F497D"/>
                </a:solidFill>
                <a:latin typeface="微软雅黑" panose="020B0503020204020204" pitchFamily="34" charset="-122"/>
                <a:ea typeface="微软雅黑" panose="020B0503020204020204" pitchFamily="34" charset="-122"/>
              </a:rPr>
              <a:t>，有多</a:t>
            </a:r>
            <a:r>
              <a:rPr lang="zh-CN" altLang="en-US" sz="2000" dirty="0">
                <a:solidFill>
                  <a:srgbClr val="1F497D"/>
                </a:solidFill>
                <a:latin typeface="微软雅黑" panose="020B0503020204020204" pitchFamily="34" charset="-122"/>
                <a:ea typeface="微软雅黑" panose="020B0503020204020204" pitchFamily="34" charset="-122"/>
              </a:rPr>
              <a:t>名来自中广核太阳能</a:t>
            </a:r>
            <a:r>
              <a:rPr lang="zh-CN" altLang="en-US" sz="2000" dirty="0" smtClean="0">
                <a:solidFill>
                  <a:srgbClr val="1F497D"/>
                </a:solidFill>
                <a:latin typeface="微软雅黑" panose="020B0503020204020204" pitchFamily="34" charset="-122"/>
                <a:ea typeface="微软雅黑" panose="020B0503020204020204" pitchFamily="34" charset="-122"/>
              </a:rPr>
              <a:t>、华润集团</a:t>
            </a:r>
            <a:r>
              <a:rPr lang="zh-CN" altLang="en-US" sz="2000" dirty="0">
                <a:solidFill>
                  <a:srgbClr val="1F497D"/>
                </a:solidFill>
                <a:latin typeface="微软雅黑" panose="020B0503020204020204" pitchFamily="34" charset="-122"/>
                <a:ea typeface="微软雅黑" panose="020B0503020204020204" pitchFamily="34" charset="-122"/>
              </a:rPr>
              <a:t>、国电集团、深能源、中兴能源及甘肃、</a:t>
            </a:r>
            <a:r>
              <a:rPr lang="zh-CN" altLang="en-US" sz="2000" dirty="0" smtClean="0">
                <a:solidFill>
                  <a:srgbClr val="1F497D"/>
                </a:solidFill>
                <a:latin typeface="微软雅黑" panose="020B0503020204020204" pitchFamily="34" charset="-122"/>
                <a:ea typeface="微软雅黑" panose="020B0503020204020204" pitchFamily="34" charset="-122"/>
              </a:rPr>
              <a:t>青海、新疆等地方</a:t>
            </a:r>
            <a:r>
              <a:rPr lang="zh-CN" altLang="en-US" sz="2000" dirty="0">
                <a:solidFill>
                  <a:srgbClr val="1F497D"/>
                </a:solidFill>
                <a:latin typeface="微软雅黑" panose="020B0503020204020204" pitchFamily="34" charset="-122"/>
                <a:ea typeface="微软雅黑" panose="020B0503020204020204" pitchFamily="34" charset="-122"/>
              </a:rPr>
              <a:t>电力企业的专业人员。同时，公司从华北电力大学、华中科技</a:t>
            </a:r>
            <a:r>
              <a:rPr lang="zh-CN" altLang="en-US" sz="2000" dirty="0" smtClean="0">
                <a:solidFill>
                  <a:srgbClr val="1F497D"/>
                </a:solidFill>
                <a:latin typeface="微软雅黑" panose="020B0503020204020204" pitchFamily="34" charset="-122"/>
                <a:ea typeface="微软雅黑" panose="020B0503020204020204" pitchFamily="34" charset="-122"/>
              </a:rPr>
              <a:t>大学</a:t>
            </a:r>
            <a:r>
              <a:rPr lang="zh-CN" altLang="en-US" sz="2000" dirty="0">
                <a:solidFill>
                  <a:srgbClr val="1F497D"/>
                </a:solidFill>
                <a:latin typeface="微软雅黑" panose="020B0503020204020204" pitchFamily="34" charset="-122"/>
                <a:ea typeface="微软雅黑" panose="020B0503020204020204" pitchFamily="34" charset="-122"/>
              </a:rPr>
              <a:t>、电子科技大学等国内知名院校招聘了多名优秀大学生、研究生，经过系统、专业培训，逐步进入运维管理团队，初步形成了多层次的梯队人才结构，具备了系统化运维</a:t>
            </a:r>
            <a:r>
              <a:rPr lang="zh-CN" altLang="en-US" sz="2000" dirty="0" smtClean="0">
                <a:solidFill>
                  <a:srgbClr val="1F497D"/>
                </a:solidFill>
                <a:latin typeface="微软雅黑" panose="020B0503020204020204" pitchFamily="34" charset="-122"/>
                <a:ea typeface="微软雅黑" panose="020B0503020204020204" pitchFamily="34" charset="-122"/>
              </a:rPr>
              <a:t>管理</a:t>
            </a:r>
            <a:r>
              <a:rPr lang="zh-CN" altLang="en-US" sz="2000" dirty="0">
                <a:solidFill>
                  <a:srgbClr val="1F497D"/>
                </a:solidFill>
                <a:latin typeface="微软雅黑" panose="020B0503020204020204" pitchFamily="34" charset="-122"/>
                <a:ea typeface="微软雅黑" panose="020B0503020204020204" pitchFamily="34" charset="-122"/>
              </a:rPr>
              <a:t>的能力。</a:t>
            </a: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842" y="3928051"/>
            <a:ext cx="7380312" cy="2852964"/>
          </a:xfrm>
          <a:prstGeom prst="rect">
            <a:avLst/>
          </a:prstGeom>
        </p:spPr>
      </p:pic>
      <p:pic>
        <p:nvPicPr>
          <p:cNvPr id="4" name="图片 3"/>
          <p:cNvPicPr>
            <a:picLocks noChangeAspect="1"/>
          </p:cNvPicPr>
          <p:nvPr/>
        </p:nvPicPr>
        <p:blipFill>
          <a:blip r:embed="rId3"/>
          <a:stretch>
            <a:fillRect/>
          </a:stretch>
        </p:blipFill>
        <p:spPr>
          <a:xfrm>
            <a:off x="6375376" y="299352"/>
            <a:ext cx="2127688" cy="396274"/>
          </a:xfrm>
          <a:prstGeom prst="rect">
            <a:avLst/>
          </a:prstGeom>
        </p:spPr>
      </p:pic>
    </p:spTree>
    <p:extLst>
      <p:ext uri="{BB962C8B-B14F-4D97-AF65-F5344CB8AC3E}">
        <p14:creationId xmlns:p14="http://schemas.microsoft.com/office/powerpoint/2010/main" val="2079150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697290931745.jpg"/>
          <p:cNvPicPr>
            <a:picLocks noChangeAspect="1"/>
          </p:cNvPicPr>
          <p:nvPr/>
        </p:nvPicPr>
        <p:blipFill rotWithShape="1">
          <a:blip r:embed="rId2">
            <a:extLst>
              <a:ext uri="{28A0092B-C50C-407E-A947-70E740481C1C}">
                <a14:useLocalDpi xmlns:a14="http://schemas.microsoft.com/office/drawing/2010/main" val="0"/>
              </a:ext>
            </a:extLst>
          </a:blip>
          <a:srcRect b="5769"/>
          <a:stretch/>
        </p:blipFill>
        <p:spPr>
          <a:xfrm>
            <a:off x="3131840" y="2276872"/>
            <a:ext cx="3024336" cy="2849855"/>
          </a:xfrm>
          <a:prstGeom prst="rect">
            <a:avLst/>
          </a:prstGeom>
        </p:spPr>
      </p:pic>
      <p:graphicFrame>
        <p:nvGraphicFramePr>
          <p:cNvPr id="4" name="图表 3"/>
          <p:cNvGraphicFramePr/>
          <p:nvPr>
            <p:extLst>
              <p:ext uri="{D42A27DB-BD31-4B8C-83A1-F6EECF244321}">
                <p14:modId xmlns:p14="http://schemas.microsoft.com/office/powerpoint/2010/main" val="1135833986"/>
              </p:ext>
            </p:extLst>
          </p:nvPr>
        </p:nvGraphicFramePr>
        <p:xfrm>
          <a:off x="971600" y="1340768"/>
          <a:ext cx="7302698" cy="4763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74754"/>
            <a:ext cx="5544616"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团队建设</a:t>
            </a:r>
            <a:endParaRPr lang="zh-CN" altLang="en-US" sz="2400" dirty="0">
              <a:solidFill>
                <a:srgbClr val="1F497D"/>
              </a:solidFill>
            </a:endParaRPr>
          </a:p>
        </p:txBody>
      </p:sp>
      <p:pic>
        <p:nvPicPr>
          <p:cNvPr id="2" name="图片 1"/>
          <p:cNvPicPr>
            <a:picLocks noChangeAspect="1"/>
          </p:cNvPicPr>
          <p:nvPr/>
        </p:nvPicPr>
        <p:blipFill>
          <a:blip r:embed="rId8"/>
          <a:stretch>
            <a:fillRect/>
          </a:stretch>
        </p:blipFill>
        <p:spPr>
          <a:xfrm>
            <a:off x="6368749" y="342421"/>
            <a:ext cx="2127688" cy="396274"/>
          </a:xfrm>
          <a:prstGeom prst="rect">
            <a:avLst/>
          </a:prstGeom>
        </p:spPr>
      </p:pic>
    </p:spTree>
    <p:extLst>
      <p:ext uri="{BB962C8B-B14F-4D97-AF65-F5344CB8AC3E}">
        <p14:creationId xmlns:p14="http://schemas.microsoft.com/office/powerpoint/2010/main" val="3653771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45970"/>
            <a:ext cx="5544616"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人才培养模式</a:t>
            </a:r>
            <a:endParaRPr lang="zh-CN" altLang="en-US" sz="2400" dirty="0">
              <a:solidFill>
                <a:srgbClr val="1F497D"/>
              </a:solidFill>
            </a:endParaRPr>
          </a:p>
        </p:txBody>
      </p:sp>
      <p:pic>
        <p:nvPicPr>
          <p:cNvPr id="5" name="图片 4"/>
          <p:cNvPicPr>
            <a:picLocks noChangeAspect="1"/>
          </p:cNvPicPr>
          <p:nvPr/>
        </p:nvPicPr>
        <p:blipFill>
          <a:blip r:embed="rId3"/>
          <a:stretch>
            <a:fillRect/>
          </a:stretch>
        </p:blipFill>
        <p:spPr>
          <a:xfrm>
            <a:off x="6372200" y="4725144"/>
            <a:ext cx="2596952" cy="1791520"/>
          </a:xfrm>
          <a:prstGeom prst="rect">
            <a:avLst/>
          </a:prstGeom>
        </p:spPr>
      </p:pic>
      <p:pic>
        <p:nvPicPr>
          <p:cNvPr id="4" name="图片 3"/>
          <p:cNvPicPr>
            <a:picLocks noChangeAspect="1"/>
          </p:cNvPicPr>
          <p:nvPr/>
        </p:nvPicPr>
        <p:blipFill>
          <a:blip r:embed="rId4">
            <a:extLst>
              <a:ext uri="{BEBA8EAE-BF5A-486C-A8C5-ECC9F3942E4B}">
                <a14:imgProps xmlns:a14="http://schemas.microsoft.com/office/drawing/2010/main">
                  <a14:imgLayer r:embed="rId5">
                    <a14:imgEffect>
                      <a14:saturation sat="106000"/>
                    </a14:imgEffect>
                  </a14:imgLayer>
                </a14:imgProps>
              </a:ext>
            </a:extLst>
          </a:blip>
          <a:stretch>
            <a:fillRect/>
          </a:stretch>
        </p:blipFill>
        <p:spPr>
          <a:xfrm>
            <a:off x="861421" y="1052736"/>
            <a:ext cx="7385154" cy="4068093"/>
          </a:xfrm>
          <a:prstGeom prst="rect">
            <a:avLst/>
          </a:prstGeom>
          <a:effectLst>
            <a:glow rad="114300">
              <a:schemeClr val="accent1"/>
            </a:glow>
            <a:reflection endPos="0" dir="5400000" sy="-100000" algn="bl" rotWithShape="0"/>
          </a:effectLst>
        </p:spPr>
      </p:pic>
      <p:sp>
        <p:nvSpPr>
          <p:cNvPr id="6" name="文本框 5"/>
          <p:cNvSpPr txBox="1"/>
          <p:nvPr/>
        </p:nvSpPr>
        <p:spPr>
          <a:xfrm>
            <a:off x="861421" y="5445224"/>
            <a:ext cx="5294755" cy="923330"/>
          </a:xfrm>
          <a:prstGeom prst="rect">
            <a:avLst/>
          </a:prstGeom>
          <a:noFill/>
        </p:spPr>
        <p:txBody>
          <a:bodyPr wrap="square" rtlCol="0">
            <a:spAutoFit/>
          </a:bodyPr>
          <a:lstStyle/>
          <a:p>
            <a:r>
              <a:rPr lang="zh-CN" altLang="en-US" dirty="0" smtClean="0">
                <a:solidFill>
                  <a:srgbClr val="1F497D"/>
                </a:solidFill>
                <a:latin typeface="微软雅黑" panose="020B0503020204020204" pitchFamily="34" charset="-122"/>
                <a:ea typeface="微软雅黑" panose="020B0503020204020204" pitchFamily="34" charset="-122"/>
              </a:rPr>
              <a:t>招商新能源集团始终以高标准、严要求的姿态来招募员工，并提供完善的培养与发展机制，完善人才梯队，促进企业的不断发展。</a:t>
            </a:r>
            <a:endParaRPr lang="zh-CN" altLang="en-US" dirty="0">
              <a:solidFill>
                <a:srgbClr val="1F497D"/>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6"/>
          <a:stretch>
            <a:fillRect/>
          </a:stretch>
        </p:blipFill>
        <p:spPr>
          <a:xfrm>
            <a:off x="6281308" y="308183"/>
            <a:ext cx="2127688" cy="396274"/>
          </a:xfrm>
          <a:prstGeom prst="rect">
            <a:avLst/>
          </a:prstGeom>
        </p:spPr>
      </p:pic>
    </p:spTree>
    <p:extLst>
      <p:ext uri="{BB962C8B-B14F-4D97-AF65-F5344CB8AC3E}">
        <p14:creationId xmlns:p14="http://schemas.microsoft.com/office/powerpoint/2010/main" val="3219486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45970"/>
            <a:ext cx="5544616"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a:solidFill>
                  <a:srgbClr val="1F497D"/>
                </a:solidFill>
              </a:rPr>
              <a:t>目录</a:t>
            </a:r>
          </a:p>
        </p:txBody>
      </p:sp>
      <p:grpSp>
        <p:nvGrpSpPr>
          <p:cNvPr id="10" name="Group 53"/>
          <p:cNvGrpSpPr>
            <a:grpSpLocks/>
          </p:cNvGrpSpPr>
          <p:nvPr/>
        </p:nvGrpSpPr>
        <p:grpSpPr bwMode="auto">
          <a:xfrm>
            <a:off x="-2661072" y="980728"/>
            <a:ext cx="10185400" cy="5114925"/>
            <a:chOff x="-1520" y="618"/>
            <a:chExt cx="5829" cy="3039"/>
          </a:xfrm>
        </p:grpSpPr>
        <p:sp>
          <p:nvSpPr>
            <p:cNvPr id="12" name="AutoShape 6"/>
            <p:cNvSpPr>
              <a:spLocks noChangeArrowheads="1"/>
            </p:cNvSpPr>
            <p:nvPr/>
          </p:nvSpPr>
          <p:spPr bwMode="ltGray">
            <a:xfrm rot="5400000">
              <a:off x="-1537" y="635"/>
              <a:ext cx="3039" cy="300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zh-CN" altLang="en-US" sz="2000">
                <a:latin typeface="微软雅黑" pitchFamily="34" charset="-122"/>
                <a:ea typeface="微软雅黑" pitchFamily="34" charset="-122"/>
              </a:endParaRPr>
            </a:p>
          </p:txBody>
        </p:sp>
        <p:sp>
          <p:nvSpPr>
            <p:cNvPr id="13" name="AutoShape 7"/>
            <p:cNvSpPr>
              <a:spLocks noChangeArrowheads="1"/>
            </p:cNvSpPr>
            <p:nvPr/>
          </p:nvSpPr>
          <p:spPr bwMode="ltGray">
            <a:xfrm rot="5400000" flipH="1">
              <a:off x="-1281" y="909"/>
              <a:ext cx="2540" cy="24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5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solidFill>
              <a:srgbClr val="1F497D"/>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p>
              <a:endParaRPr lang="zh-CN" altLang="en-US"/>
            </a:p>
          </p:txBody>
        </p:sp>
        <p:sp>
          <p:nvSpPr>
            <p:cNvPr id="14" name="AutoShape 9"/>
            <p:cNvSpPr>
              <a:spLocks noChangeArrowheads="1"/>
            </p:cNvSpPr>
            <p:nvPr/>
          </p:nvSpPr>
          <p:spPr bwMode="gray">
            <a:xfrm>
              <a:off x="1273" y="1071"/>
              <a:ext cx="2784" cy="32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smtClean="0">
                  <a:solidFill>
                    <a:srgbClr val="1F497D"/>
                  </a:solidFill>
                  <a:latin typeface="微软雅黑" panose="020B0503020204020204" pitchFamily="34" charset="-122"/>
                  <a:ea typeface="微软雅黑" panose="020B0503020204020204" pitchFamily="34" charset="-122"/>
                </a:rPr>
                <a:t>一</a:t>
              </a:r>
              <a:r>
                <a:rPr lang="zh-CN" altLang="en-US" sz="2000" b="1" dirty="0">
                  <a:solidFill>
                    <a:srgbClr val="1F497D"/>
                  </a:solidFill>
                  <a:latin typeface="微软雅黑" panose="020B0503020204020204" pitchFamily="34" charset="-122"/>
                  <a:ea typeface="微软雅黑" panose="020B0503020204020204" pitchFamily="34" charset="-122"/>
                </a:rPr>
                <a:t>、紧抓项目交接的关键因素</a:t>
              </a:r>
            </a:p>
          </p:txBody>
        </p:sp>
        <p:grpSp>
          <p:nvGrpSpPr>
            <p:cNvPr id="15" name="Group 17"/>
            <p:cNvGrpSpPr>
              <a:grpSpLocks/>
            </p:cNvGrpSpPr>
            <p:nvPr/>
          </p:nvGrpSpPr>
          <p:grpSpPr bwMode="auto">
            <a:xfrm>
              <a:off x="1292" y="1556"/>
              <a:ext cx="2976" cy="427"/>
              <a:chOff x="1248" y="1632"/>
              <a:chExt cx="2976" cy="427"/>
            </a:xfrm>
          </p:grpSpPr>
          <p:sp>
            <p:nvSpPr>
              <p:cNvPr id="40" name="AutoShape 18"/>
              <p:cNvSpPr>
                <a:spLocks noChangeArrowheads="1"/>
              </p:cNvSpPr>
              <p:nvPr/>
            </p:nvSpPr>
            <p:spPr bwMode="gray">
              <a:xfrm>
                <a:off x="1440" y="1632"/>
                <a:ext cx="2785" cy="320"/>
              </a:xfrm>
              <a:prstGeom prst="roundRect">
                <a:avLst>
                  <a:gd name="adj" fmla="val 50000"/>
                </a:avLst>
              </a:prstGeom>
              <a:noFill/>
              <a:ln w="28575" algn="ctr">
                <a:solidFill>
                  <a:schemeClr val="bg2"/>
                </a:solidFill>
                <a:round/>
                <a:headEnd/>
                <a:tailEnd/>
              </a:ln>
            </p:spPr>
            <p:txBody>
              <a:bodyPr wrap="none" anchor="ctr"/>
              <a:lstStyle/>
              <a:p>
                <a:pPr eaLnBrk="0" hangingPunct="0">
                  <a:defRPr/>
                </a:pPr>
                <a:r>
                  <a:rPr lang="zh-CN" altLang="en-US" sz="2000" b="1" dirty="0" smtClean="0">
                    <a:solidFill>
                      <a:schemeClr val="bg1">
                        <a:lumMod val="65000"/>
                      </a:schemeClr>
                    </a:solidFill>
                    <a:latin typeface="微软雅黑" pitchFamily="34" charset="-122"/>
                    <a:ea typeface="微软雅黑" pitchFamily="34" charset="-122"/>
                  </a:rPr>
                  <a:t>二</a:t>
                </a:r>
                <a:r>
                  <a:rPr lang="zh-CN" altLang="en-US" sz="2000" b="1" dirty="0">
                    <a:solidFill>
                      <a:schemeClr val="bg1">
                        <a:lumMod val="65000"/>
                      </a:schemeClr>
                    </a:solidFill>
                    <a:latin typeface="微软雅黑" pitchFamily="34" charset="-122"/>
                    <a:ea typeface="微软雅黑" pitchFamily="34" charset="-122"/>
                  </a:rPr>
                  <a:t>、建设规范化运维管理体系</a:t>
                </a:r>
              </a:p>
            </p:txBody>
          </p:sp>
          <p:grpSp>
            <p:nvGrpSpPr>
              <p:cNvPr id="41" name="Group 19"/>
              <p:cNvGrpSpPr>
                <a:grpSpLocks/>
              </p:cNvGrpSpPr>
              <p:nvPr/>
            </p:nvGrpSpPr>
            <p:grpSpPr bwMode="auto">
              <a:xfrm>
                <a:off x="1248" y="1699"/>
                <a:ext cx="240" cy="360"/>
                <a:chOff x="2078" y="1680"/>
                <a:chExt cx="1615" cy="2422"/>
              </a:xfrm>
            </p:grpSpPr>
            <p:sp>
              <p:nvSpPr>
                <p:cNvPr id="42" name="Oval 2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43" name="Oval 2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44" name="Oval 22"/>
                <p:cNvSpPr>
                  <a:spLocks noChangeArrowheads="1"/>
                </p:cNvSpPr>
                <p:nvPr/>
              </p:nvSpPr>
              <p:spPr bwMode="gray">
                <a:xfrm>
                  <a:off x="2254" y="1753"/>
                  <a:ext cx="997" cy="22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微软雅黑" pitchFamily="34" charset="-122"/>
                    <a:ea typeface="微软雅黑" pitchFamily="34" charset="-122"/>
                  </a:endParaRPr>
                </a:p>
              </p:txBody>
            </p:sp>
            <p:sp>
              <p:nvSpPr>
                <p:cNvPr id="45" name="Oval 23"/>
                <p:cNvSpPr>
                  <a:spLocks noChangeArrowheads="1"/>
                </p:cNvSpPr>
                <p:nvPr/>
              </p:nvSpPr>
              <p:spPr bwMode="gray">
                <a:xfrm>
                  <a:off x="2254" y="1771"/>
                  <a:ext cx="1000" cy="2250"/>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46" name="Oval 24"/>
                <p:cNvSpPr>
                  <a:spLocks noChangeArrowheads="1"/>
                </p:cNvSpPr>
                <p:nvPr/>
              </p:nvSpPr>
              <p:spPr bwMode="gray">
                <a:xfrm>
                  <a:off x="2334" y="1842"/>
                  <a:ext cx="1094" cy="22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sp>
              <p:nvSpPr>
                <p:cNvPr id="47" name="Oval 25"/>
                <p:cNvSpPr>
                  <a:spLocks noChangeArrowheads="1"/>
                </p:cNvSpPr>
                <p:nvPr/>
              </p:nvSpPr>
              <p:spPr bwMode="gray">
                <a:xfrm>
                  <a:off x="2337" y="1853"/>
                  <a:ext cx="1096" cy="2249"/>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grpSp>
          <p:nvGrpSpPr>
            <p:cNvPr id="16" name="Group 26"/>
            <p:cNvGrpSpPr>
              <a:grpSpLocks/>
            </p:cNvGrpSpPr>
            <p:nvPr/>
          </p:nvGrpSpPr>
          <p:grpSpPr bwMode="auto">
            <a:xfrm>
              <a:off x="1333" y="2103"/>
              <a:ext cx="2976" cy="407"/>
              <a:chOff x="1344" y="2179"/>
              <a:chExt cx="2976" cy="407"/>
            </a:xfrm>
          </p:grpSpPr>
          <p:sp>
            <p:nvSpPr>
              <p:cNvPr id="32" name="AutoShape 27"/>
              <p:cNvSpPr>
                <a:spLocks noChangeArrowheads="1"/>
              </p:cNvSpPr>
              <p:nvPr/>
            </p:nvSpPr>
            <p:spPr bwMode="gray">
              <a:xfrm>
                <a:off x="1535" y="2179"/>
                <a:ext cx="2785" cy="324"/>
              </a:xfrm>
              <a:prstGeom prst="roundRect">
                <a:avLst>
                  <a:gd name="adj" fmla="val 50000"/>
                </a:avLst>
              </a:prstGeom>
              <a:noFill/>
              <a:ln w="28575" algn="ctr">
                <a:solidFill>
                  <a:schemeClr val="bg2"/>
                </a:solidFill>
                <a:round/>
                <a:headEnd/>
                <a:tailEnd/>
              </a:ln>
            </p:spPr>
            <p:txBody>
              <a:bodyPr wrap="none" anchor="ctr"/>
              <a:lstStyle/>
              <a:p>
                <a:pPr eaLnBrk="0" hangingPunct="0">
                  <a:defRPr/>
                </a:pP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三</a:t>
                </a:r>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a:t>
                </a: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保障电站的安全稳定运行</a:t>
                </a:r>
              </a:p>
            </p:txBody>
          </p:sp>
          <p:grpSp>
            <p:nvGrpSpPr>
              <p:cNvPr id="33" name="Group 28"/>
              <p:cNvGrpSpPr>
                <a:grpSpLocks/>
              </p:cNvGrpSpPr>
              <p:nvPr/>
            </p:nvGrpSpPr>
            <p:grpSpPr bwMode="auto">
              <a:xfrm>
                <a:off x="1344" y="2227"/>
                <a:ext cx="240" cy="359"/>
                <a:chOff x="2078" y="1680"/>
                <a:chExt cx="1615" cy="2413"/>
              </a:xfrm>
            </p:grpSpPr>
            <p:sp>
              <p:nvSpPr>
                <p:cNvPr id="34" name="Oval 2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5" name="Oval 3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6" name="Oval 31"/>
                <p:cNvSpPr>
                  <a:spLocks noChangeArrowheads="1"/>
                </p:cNvSpPr>
                <p:nvPr/>
              </p:nvSpPr>
              <p:spPr bwMode="gray">
                <a:xfrm>
                  <a:off x="2253" y="1767"/>
                  <a:ext cx="997" cy="225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微软雅黑" pitchFamily="34" charset="-122"/>
                    <a:ea typeface="微软雅黑" pitchFamily="34" charset="-122"/>
                  </a:endParaRPr>
                </a:p>
              </p:txBody>
            </p:sp>
            <p:sp>
              <p:nvSpPr>
                <p:cNvPr id="37" name="Oval 32"/>
                <p:cNvSpPr>
                  <a:spLocks noChangeArrowheads="1"/>
                </p:cNvSpPr>
                <p:nvPr/>
              </p:nvSpPr>
              <p:spPr bwMode="gray">
                <a:xfrm>
                  <a:off x="2254" y="1771"/>
                  <a:ext cx="1000" cy="2245"/>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8" name="Oval 33"/>
                <p:cNvSpPr>
                  <a:spLocks noChangeArrowheads="1"/>
                </p:cNvSpPr>
                <p:nvPr/>
              </p:nvSpPr>
              <p:spPr bwMode="gray">
                <a:xfrm>
                  <a:off x="2333" y="1843"/>
                  <a:ext cx="1094" cy="22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sp>
              <p:nvSpPr>
                <p:cNvPr id="39" name="Oval 34"/>
                <p:cNvSpPr>
                  <a:spLocks noChangeArrowheads="1"/>
                </p:cNvSpPr>
                <p:nvPr/>
              </p:nvSpPr>
              <p:spPr bwMode="gray">
                <a:xfrm>
                  <a:off x="2291" y="1688"/>
                  <a:ext cx="1096" cy="2246"/>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grpSp>
          <p:nvGrpSpPr>
            <p:cNvPr id="17" name="Group 35"/>
            <p:cNvGrpSpPr>
              <a:grpSpLocks/>
            </p:cNvGrpSpPr>
            <p:nvPr/>
          </p:nvGrpSpPr>
          <p:grpSpPr bwMode="auto">
            <a:xfrm>
              <a:off x="838" y="2615"/>
              <a:ext cx="3361" cy="866"/>
              <a:chOff x="884" y="2691"/>
              <a:chExt cx="3361" cy="866"/>
            </a:xfrm>
          </p:grpSpPr>
          <p:sp>
            <p:nvSpPr>
              <p:cNvPr id="24" name="AutoShape 36"/>
              <p:cNvSpPr>
                <a:spLocks noChangeArrowheads="1"/>
              </p:cNvSpPr>
              <p:nvPr/>
            </p:nvSpPr>
            <p:spPr bwMode="gray">
              <a:xfrm>
                <a:off x="1460" y="2691"/>
                <a:ext cx="2785" cy="324"/>
              </a:xfrm>
              <a:prstGeom prst="roundRect">
                <a:avLst>
                  <a:gd name="adj" fmla="val 50000"/>
                </a:avLst>
              </a:prstGeom>
              <a:noFill/>
              <a:ln w="28575" algn="ctr">
                <a:solidFill>
                  <a:schemeClr val="bg2"/>
                </a:solidFill>
                <a:round/>
                <a:headEnd/>
                <a:tailEnd/>
              </a:ln>
            </p:spPr>
            <p:txBody>
              <a:bodyPr wrap="none" anchor="ctr"/>
              <a:lstStyle/>
              <a:p>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四、</a:t>
                </a: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打造一流的运维管理团队</a:t>
                </a:r>
              </a:p>
            </p:txBody>
          </p:sp>
          <p:grpSp>
            <p:nvGrpSpPr>
              <p:cNvPr id="25" name="Group 37"/>
              <p:cNvGrpSpPr>
                <a:grpSpLocks/>
              </p:cNvGrpSpPr>
              <p:nvPr/>
            </p:nvGrpSpPr>
            <p:grpSpPr bwMode="auto">
              <a:xfrm>
                <a:off x="884" y="2755"/>
                <a:ext cx="604" cy="802"/>
                <a:chOff x="-368" y="1680"/>
                <a:chExt cx="4061" cy="5403"/>
              </a:xfrm>
            </p:grpSpPr>
            <p:sp>
              <p:nvSpPr>
                <p:cNvPr id="26" name="Oval 3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27" name="Oval 39"/>
                <p:cNvSpPr>
                  <a:spLocks noChangeArrowheads="1"/>
                </p:cNvSpPr>
                <p:nvPr/>
              </p:nvSpPr>
              <p:spPr bwMode="gray">
                <a:xfrm>
                  <a:off x="-368" y="5009"/>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0" name="Oval 42"/>
                <p:cNvSpPr>
                  <a:spLocks noChangeArrowheads="1"/>
                </p:cNvSpPr>
                <p:nvPr/>
              </p:nvSpPr>
              <p:spPr bwMode="gray">
                <a:xfrm>
                  <a:off x="-221" y="4830"/>
                  <a:ext cx="1094" cy="22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grpSp>
        </p:grpSp>
        <p:sp>
          <p:nvSpPr>
            <p:cNvPr id="18" name="Oval 47"/>
            <p:cNvSpPr>
              <a:spLocks noChangeArrowheads="1"/>
            </p:cNvSpPr>
            <p:nvPr/>
          </p:nvSpPr>
          <p:spPr bwMode="gray">
            <a:xfrm>
              <a:off x="1066" y="1115"/>
              <a:ext cx="224" cy="24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9" name="Oval 48"/>
            <p:cNvSpPr>
              <a:spLocks noChangeArrowheads="1"/>
            </p:cNvSpPr>
            <p:nvPr/>
          </p:nvSpPr>
          <p:spPr bwMode="gray">
            <a:xfrm>
              <a:off x="1079" y="1129"/>
              <a:ext cx="198" cy="212"/>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20" name="Oval 49"/>
            <p:cNvSpPr>
              <a:spLocks noChangeArrowheads="1"/>
            </p:cNvSpPr>
            <p:nvPr/>
          </p:nvSpPr>
          <p:spPr bwMode="gray">
            <a:xfrm>
              <a:off x="1090" y="1128"/>
              <a:ext cx="149" cy="33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微软雅黑" pitchFamily="34" charset="-122"/>
                <a:ea typeface="微软雅黑" pitchFamily="34" charset="-122"/>
              </a:endParaRPr>
            </a:p>
          </p:txBody>
        </p:sp>
        <p:sp>
          <p:nvSpPr>
            <p:cNvPr id="21" name="Oval 50"/>
            <p:cNvSpPr>
              <a:spLocks noChangeArrowheads="1"/>
            </p:cNvSpPr>
            <p:nvPr/>
          </p:nvSpPr>
          <p:spPr bwMode="gray">
            <a:xfrm>
              <a:off x="1090" y="1128"/>
              <a:ext cx="149" cy="33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22" name="Oval 51"/>
            <p:cNvSpPr>
              <a:spLocks noChangeArrowheads="1"/>
            </p:cNvSpPr>
            <p:nvPr/>
          </p:nvSpPr>
          <p:spPr bwMode="gray">
            <a:xfrm>
              <a:off x="1102" y="1140"/>
              <a:ext cx="152" cy="3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sp>
          <p:nvSpPr>
            <p:cNvPr id="23" name="Oval 52"/>
            <p:cNvSpPr>
              <a:spLocks noChangeArrowheads="1"/>
            </p:cNvSpPr>
            <p:nvPr/>
          </p:nvSpPr>
          <p:spPr bwMode="gray">
            <a:xfrm>
              <a:off x="1102" y="1140"/>
              <a:ext cx="152" cy="334"/>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sp>
        <p:nvSpPr>
          <p:cNvPr id="48" name="AutoShape 36"/>
          <p:cNvSpPr>
            <a:spLocks noChangeArrowheads="1"/>
          </p:cNvSpPr>
          <p:nvPr/>
        </p:nvSpPr>
        <p:spPr bwMode="gray">
          <a:xfrm>
            <a:off x="1892994" y="5246002"/>
            <a:ext cx="4866416" cy="545323"/>
          </a:xfrm>
          <a:prstGeom prst="roundRect">
            <a:avLst>
              <a:gd name="adj" fmla="val 50000"/>
            </a:avLst>
          </a:prstGeom>
          <a:noFill/>
          <a:ln w="28575" algn="ctr">
            <a:solidFill>
              <a:schemeClr val="bg2"/>
            </a:solidFill>
            <a:round/>
            <a:headEnd/>
            <a:tailEnd/>
          </a:ln>
        </p:spPr>
        <p:txBody>
          <a:bodyPr wrap="none" anchor="ctr"/>
          <a:lstStyle/>
          <a:p>
            <a:pPr eaLnBrk="0" hangingPunct="0">
              <a:defRPr/>
            </a:pPr>
            <a:r>
              <a:rPr lang="zh-CN" altLang="en-US" sz="2000" b="1" dirty="0" smtClean="0">
                <a:solidFill>
                  <a:schemeClr val="bg1">
                    <a:lumMod val="65000"/>
                  </a:schemeClr>
                </a:solidFill>
                <a:latin typeface="微软雅黑" pitchFamily="34" charset="-122"/>
                <a:ea typeface="微软雅黑" pitchFamily="34" charset="-122"/>
              </a:rPr>
              <a:t>五、光伏电站智能营维管理系统</a:t>
            </a:r>
            <a:endParaRPr lang="zh-CN" altLang="en-US" sz="2000" b="1" dirty="0">
              <a:solidFill>
                <a:schemeClr val="bg1">
                  <a:lumMod val="65000"/>
                </a:schemeClr>
              </a:solidFill>
              <a:latin typeface="微软雅黑" pitchFamily="34" charset="-122"/>
              <a:ea typeface="微软雅黑" pitchFamily="34" charset="-122"/>
            </a:endParaRPr>
          </a:p>
        </p:txBody>
      </p:sp>
      <p:sp>
        <p:nvSpPr>
          <p:cNvPr id="49" name="Oval 43"/>
          <p:cNvSpPr>
            <a:spLocks noChangeArrowheads="1"/>
          </p:cNvSpPr>
          <p:nvPr/>
        </p:nvSpPr>
        <p:spPr bwMode="gray">
          <a:xfrm>
            <a:off x="2136441" y="4438878"/>
            <a:ext cx="284599" cy="562634"/>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6368749" y="327517"/>
            <a:ext cx="2127688" cy="396274"/>
          </a:xfrm>
          <a:prstGeom prst="rect">
            <a:avLst/>
          </a:prstGeom>
        </p:spPr>
      </p:pic>
    </p:spTree>
    <p:extLst>
      <p:ext uri="{BB962C8B-B14F-4D97-AF65-F5344CB8AC3E}">
        <p14:creationId xmlns:p14="http://schemas.microsoft.com/office/powerpoint/2010/main" val="7182959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45970"/>
            <a:ext cx="5400600"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a:solidFill>
                  <a:srgbClr val="1F497D"/>
                </a:solidFill>
              </a:rPr>
              <a:t>目录</a:t>
            </a:r>
          </a:p>
        </p:txBody>
      </p:sp>
      <p:grpSp>
        <p:nvGrpSpPr>
          <p:cNvPr id="10" name="Group 53"/>
          <p:cNvGrpSpPr>
            <a:grpSpLocks/>
          </p:cNvGrpSpPr>
          <p:nvPr/>
        </p:nvGrpSpPr>
        <p:grpSpPr bwMode="auto">
          <a:xfrm>
            <a:off x="-2661072" y="980728"/>
            <a:ext cx="10185400" cy="5114925"/>
            <a:chOff x="-1520" y="618"/>
            <a:chExt cx="5829" cy="3039"/>
          </a:xfrm>
        </p:grpSpPr>
        <p:sp>
          <p:nvSpPr>
            <p:cNvPr id="12" name="AutoShape 6"/>
            <p:cNvSpPr>
              <a:spLocks noChangeArrowheads="1"/>
            </p:cNvSpPr>
            <p:nvPr/>
          </p:nvSpPr>
          <p:spPr bwMode="ltGray">
            <a:xfrm rot="5400000">
              <a:off x="-1537" y="635"/>
              <a:ext cx="3039" cy="300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zh-CN" altLang="en-US" sz="2000">
                <a:latin typeface="微软雅黑" pitchFamily="34" charset="-122"/>
                <a:ea typeface="微软雅黑" pitchFamily="34" charset="-122"/>
              </a:endParaRPr>
            </a:p>
          </p:txBody>
        </p:sp>
        <p:sp>
          <p:nvSpPr>
            <p:cNvPr id="13" name="AutoShape 7"/>
            <p:cNvSpPr>
              <a:spLocks noChangeArrowheads="1"/>
            </p:cNvSpPr>
            <p:nvPr/>
          </p:nvSpPr>
          <p:spPr bwMode="ltGray">
            <a:xfrm rot="5400000" flipH="1">
              <a:off x="-1281" y="909"/>
              <a:ext cx="2540" cy="24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5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solidFill>
              <a:srgbClr val="1F497D"/>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p>
              <a:endParaRPr lang="zh-CN" altLang="en-US"/>
            </a:p>
          </p:txBody>
        </p:sp>
        <p:sp>
          <p:nvSpPr>
            <p:cNvPr id="14" name="AutoShape 9"/>
            <p:cNvSpPr>
              <a:spLocks noChangeArrowheads="1"/>
            </p:cNvSpPr>
            <p:nvPr/>
          </p:nvSpPr>
          <p:spPr bwMode="gray">
            <a:xfrm>
              <a:off x="1273" y="1071"/>
              <a:ext cx="2784" cy="32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一</a:t>
              </a: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、紧抓项目交接的关键因素</a:t>
              </a:r>
            </a:p>
          </p:txBody>
        </p:sp>
        <p:grpSp>
          <p:nvGrpSpPr>
            <p:cNvPr id="15" name="Group 17"/>
            <p:cNvGrpSpPr>
              <a:grpSpLocks/>
            </p:cNvGrpSpPr>
            <p:nvPr/>
          </p:nvGrpSpPr>
          <p:grpSpPr bwMode="auto">
            <a:xfrm>
              <a:off x="1292" y="1556"/>
              <a:ext cx="2976" cy="427"/>
              <a:chOff x="1248" y="1632"/>
              <a:chExt cx="2976" cy="427"/>
            </a:xfrm>
          </p:grpSpPr>
          <p:sp>
            <p:nvSpPr>
              <p:cNvPr id="40" name="AutoShape 18"/>
              <p:cNvSpPr>
                <a:spLocks noChangeArrowheads="1"/>
              </p:cNvSpPr>
              <p:nvPr/>
            </p:nvSpPr>
            <p:spPr bwMode="gray">
              <a:xfrm>
                <a:off x="1440" y="1632"/>
                <a:ext cx="2785" cy="320"/>
              </a:xfrm>
              <a:prstGeom prst="roundRect">
                <a:avLst>
                  <a:gd name="adj" fmla="val 50000"/>
                </a:avLst>
              </a:prstGeom>
              <a:noFill/>
              <a:ln w="28575" algn="ctr">
                <a:solidFill>
                  <a:schemeClr val="bg2"/>
                </a:solidFill>
                <a:round/>
                <a:headEnd/>
                <a:tailEnd/>
              </a:ln>
            </p:spPr>
            <p:txBody>
              <a:bodyPr wrap="none" anchor="ctr"/>
              <a:lstStyle/>
              <a:p>
                <a:pPr eaLnBrk="0" hangingPunct="0">
                  <a:defRPr/>
                </a:pPr>
                <a:r>
                  <a:rPr lang="zh-CN" altLang="en-US" sz="2000" b="1" dirty="0" smtClean="0">
                    <a:solidFill>
                      <a:schemeClr val="bg1">
                        <a:lumMod val="65000"/>
                      </a:schemeClr>
                    </a:solidFill>
                    <a:latin typeface="微软雅黑" pitchFamily="34" charset="-122"/>
                    <a:ea typeface="微软雅黑" pitchFamily="34" charset="-122"/>
                  </a:rPr>
                  <a:t>二</a:t>
                </a:r>
                <a:r>
                  <a:rPr lang="zh-CN" altLang="en-US" sz="2000" b="1" dirty="0">
                    <a:solidFill>
                      <a:schemeClr val="bg1">
                        <a:lumMod val="65000"/>
                      </a:schemeClr>
                    </a:solidFill>
                    <a:latin typeface="微软雅黑" pitchFamily="34" charset="-122"/>
                    <a:ea typeface="微软雅黑" pitchFamily="34" charset="-122"/>
                  </a:rPr>
                  <a:t>、建设规范化运维管理体系</a:t>
                </a:r>
              </a:p>
            </p:txBody>
          </p:sp>
          <p:grpSp>
            <p:nvGrpSpPr>
              <p:cNvPr id="41" name="Group 19"/>
              <p:cNvGrpSpPr>
                <a:grpSpLocks/>
              </p:cNvGrpSpPr>
              <p:nvPr/>
            </p:nvGrpSpPr>
            <p:grpSpPr bwMode="auto">
              <a:xfrm>
                <a:off x="1248" y="1699"/>
                <a:ext cx="240" cy="360"/>
                <a:chOff x="2078" y="1680"/>
                <a:chExt cx="1615" cy="2422"/>
              </a:xfrm>
            </p:grpSpPr>
            <p:sp>
              <p:nvSpPr>
                <p:cNvPr id="42" name="Oval 2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43" name="Oval 2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44" name="Oval 22"/>
                <p:cNvSpPr>
                  <a:spLocks noChangeArrowheads="1"/>
                </p:cNvSpPr>
                <p:nvPr/>
              </p:nvSpPr>
              <p:spPr bwMode="gray">
                <a:xfrm>
                  <a:off x="2254" y="1753"/>
                  <a:ext cx="997" cy="22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微软雅黑" pitchFamily="34" charset="-122"/>
                    <a:ea typeface="微软雅黑" pitchFamily="34" charset="-122"/>
                  </a:endParaRPr>
                </a:p>
              </p:txBody>
            </p:sp>
            <p:sp>
              <p:nvSpPr>
                <p:cNvPr id="45" name="Oval 23"/>
                <p:cNvSpPr>
                  <a:spLocks noChangeArrowheads="1"/>
                </p:cNvSpPr>
                <p:nvPr/>
              </p:nvSpPr>
              <p:spPr bwMode="gray">
                <a:xfrm>
                  <a:off x="2254" y="1771"/>
                  <a:ext cx="1000" cy="2250"/>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46" name="Oval 24"/>
                <p:cNvSpPr>
                  <a:spLocks noChangeArrowheads="1"/>
                </p:cNvSpPr>
                <p:nvPr/>
              </p:nvSpPr>
              <p:spPr bwMode="gray">
                <a:xfrm>
                  <a:off x="2334" y="1842"/>
                  <a:ext cx="1094" cy="22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sp>
              <p:nvSpPr>
                <p:cNvPr id="47" name="Oval 25"/>
                <p:cNvSpPr>
                  <a:spLocks noChangeArrowheads="1"/>
                </p:cNvSpPr>
                <p:nvPr/>
              </p:nvSpPr>
              <p:spPr bwMode="gray">
                <a:xfrm>
                  <a:off x="2337" y="1853"/>
                  <a:ext cx="1096" cy="2249"/>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grpSp>
          <p:nvGrpSpPr>
            <p:cNvPr id="16" name="Group 26"/>
            <p:cNvGrpSpPr>
              <a:grpSpLocks/>
            </p:cNvGrpSpPr>
            <p:nvPr/>
          </p:nvGrpSpPr>
          <p:grpSpPr bwMode="auto">
            <a:xfrm>
              <a:off x="1333" y="2103"/>
              <a:ext cx="2976" cy="407"/>
              <a:chOff x="1344" y="2179"/>
              <a:chExt cx="2976" cy="407"/>
            </a:xfrm>
          </p:grpSpPr>
          <p:sp>
            <p:nvSpPr>
              <p:cNvPr id="32" name="AutoShape 27"/>
              <p:cNvSpPr>
                <a:spLocks noChangeArrowheads="1"/>
              </p:cNvSpPr>
              <p:nvPr/>
            </p:nvSpPr>
            <p:spPr bwMode="gray">
              <a:xfrm>
                <a:off x="1535" y="2179"/>
                <a:ext cx="2785" cy="324"/>
              </a:xfrm>
              <a:prstGeom prst="roundRect">
                <a:avLst>
                  <a:gd name="adj" fmla="val 50000"/>
                </a:avLst>
              </a:prstGeom>
              <a:noFill/>
              <a:ln w="28575" algn="ctr">
                <a:solidFill>
                  <a:schemeClr val="bg2"/>
                </a:solidFill>
                <a:round/>
                <a:headEnd/>
                <a:tailEnd/>
              </a:ln>
            </p:spPr>
            <p:txBody>
              <a:bodyPr wrap="none" anchor="ctr"/>
              <a:lstStyle/>
              <a:p>
                <a:pPr eaLnBrk="0" hangingPunct="0">
                  <a:defRPr/>
                </a:pP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三</a:t>
                </a:r>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a:t>
                </a: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保障电站的安全稳定运行</a:t>
                </a:r>
              </a:p>
            </p:txBody>
          </p:sp>
          <p:grpSp>
            <p:nvGrpSpPr>
              <p:cNvPr id="33" name="Group 28"/>
              <p:cNvGrpSpPr>
                <a:grpSpLocks/>
              </p:cNvGrpSpPr>
              <p:nvPr/>
            </p:nvGrpSpPr>
            <p:grpSpPr bwMode="auto">
              <a:xfrm>
                <a:off x="1344" y="2227"/>
                <a:ext cx="240" cy="359"/>
                <a:chOff x="2078" y="1680"/>
                <a:chExt cx="1615" cy="2413"/>
              </a:xfrm>
            </p:grpSpPr>
            <p:sp>
              <p:nvSpPr>
                <p:cNvPr id="34" name="Oval 2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5" name="Oval 3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6" name="Oval 31"/>
                <p:cNvSpPr>
                  <a:spLocks noChangeArrowheads="1"/>
                </p:cNvSpPr>
                <p:nvPr/>
              </p:nvSpPr>
              <p:spPr bwMode="gray">
                <a:xfrm>
                  <a:off x="2253" y="1767"/>
                  <a:ext cx="997" cy="225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微软雅黑" pitchFamily="34" charset="-122"/>
                    <a:ea typeface="微软雅黑" pitchFamily="34" charset="-122"/>
                  </a:endParaRPr>
                </a:p>
              </p:txBody>
            </p:sp>
            <p:sp>
              <p:nvSpPr>
                <p:cNvPr id="37" name="Oval 32"/>
                <p:cNvSpPr>
                  <a:spLocks noChangeArrowheads="1"/>
                </p:cNvSpPr>
                <p:nvPr/>
              </p:nvSpPr>
              <p:spPr bwMode="gray">
                <a:xfrm>
                  <a:off x="2254" y="1771"/>
                  <a:ext cx="1000" cy="2245"/>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8" name="Oval 33"/>
                <p:cNvSpPr>
                  <a:spLocks noChangeArrowheads="1"/>
                </p:cNvSpPr>
                <p:nvPr/>
              </p:nvSpPr>
              <p:spPr bwMode="gray">
                <a:xfrm>
                  <a:off x="2333" y="1843"/>
                  <a:ext cx="1094" cy="22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sp>
              <p:nvSpPr>
                <p:cNvPr id="39" name="Oval 34"/>
                <p:cNvSpPr>
                  <a:spLocks noChangeArrowheads="1"/>
                </p:cNvSpPr>
                <p:nvPr/>
              </p:nvSpPr>
              <p:spPr bwMode="gray">
                <a:xfrm>
                  <a:off x="2291" y="1688"/>
                  <a:ext cx="1096" cy="2246"/>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grpSp>
          <p:nvGrpSpPr>
            <p:cNvPr id="17" name="Group 35"/>
            <p:cNvGrpSpPr>
              <a:grpSpLocks/>
            </p:cNvGrpSpPr>
            <p:nvPr/>
          </p:nvGrpSpPr>
          <p:grpSpPr bwMode="auto">
            <a:xfrm>
              <a:off x="838" y="2615"/>
              <a:ext cx="3361" cy="866"/>
              <a:chOff x="884" y="2691"/>
              <a:chExt cx="3361" cy="866"/>
            </a:xfrm>
          </p:grpSpPr>
          <p:sp>
            <p:nvSpPr>
              <p:cNvPr id="24" name="AutoShape 36"/>
              <p:cNvSpPr>
                <a:spLocks noChangeArrowheads="1"/>
              </p:cNvSpPr>
              <p:nvPr/>
            </p:nvSpPr>
            <p:spPr bwMode="gray">
              <a:xfrm>
                <a:off x="1460" y="2691"/>
                <a:ext cx="2785" cy="324"/>
              </a:xfrm>
              <a:prstGeom prst="roundRect">
                <a:avLst>
                  <a:gd name="adj" fmla="val 50000"/>
                </a:avLst>
              </a:prstGeom>
              <a:noFill/>
              <a:ln w="28575" algn="ctr">
                <a:solidFill>
                  <a:schemeClr val="bg2"/>
                </a:solidFill>
                <a:round/>
                <a:headEnd/>
                <a:tailEnd/>
              </a:ln>
            </p:spPr>
            <p:txBody>
              <a:bodyPr wrap="none" anchor="ctr"/>
              <a:lstStyle/>
              <a:p>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四、</a:t>
                </a: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打造一流的运维管理团队</a:t>
                </a:r>
              </a:p>
            </p:txBody>
          </p:sp>
          <p:grpSp>
            <p:nvGrpSpPr>
              <p:cNvPr id="25" name="Group 37"/>
              <p:cNvGrpSpPr>
                <a:grpSpLocks/>
              </p:cNvGrpSpPr>
              <p:nvPr/>
            </p:nvGrpSpPr>
            <p:grpSpPr bwMode="auto">
              <a:xfrm>
                <a:off x="884" y="2755"/>
                <a:ext cx="604" cy="802"/>
                <a:chOff x="-368" y="1680"/>
                <a:chExt cx="4061" cy="5403"/>
              </a:xfrm>
            </p:grpSpPr>
            <p:sp>
              <p:nvSpPr>
                <p:cNvPr id="26" name="Oval 3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27" name="Oval 39"/>
                <p:cNvSpPr>
                  <a:spLocks noChangeArrowheads="1"/>
                </p:cNvSpPr>
                <p:nvPr/>
              </p:nvSpPr>
              <p:spPr bwMode="gray">
                <a:xfrm>
                  <a:off x="-368" y="5009"/>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0" name="Oval 42"/>
                <p:cNvSpPr>
                  <a:spLocks noChangeArrowheads="1"/>
                </p:cNvSpPr>
                <p:nvPr/>
              </p:nvSpPr>
              <p:spPr bwMode="gray">
                <a:xfrm>
                  <a:off x="-221" y="4830"/>
                  <a:ext cx="1094" cy="22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grpSp>
        </p:grpSp>
        <p:sp>
          <p:nvSpPr>
            <p:cNvPr id="18" name="Oval 47"/>
            <p:cNvSpPr>
              <a:spLocks noChangeArrowheads="1"/>
            </p:cNvSpPr>
            <p:nvPr/>
          </p:nvSpPr>
          <p:spPr bwMode="gray">
            <a:xfrm>
              <a:off x="1066" y="1115"/>
              <a:ext cx="224" cy="24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9" name="Oval 48"/>
            <p:cNvSpPr>
              <a:spLocks noChangeArrowheads="1"/>
            </p:cNvSpPr>
            <p:nvPr/>
          </p:nvSpPr>
          <p:spPr bwMode="gray">
            <a:xfrm>
              <a:off x="1079" y="1129"/>
              <a:ext cx="198" cy="212"/>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20" name="Oval 49"/>
            <p:cNvSpPr>
              <a:spLocks noChangeArrowheads="1"/>
            </p:cNvSpPr>
            <p:nvPr/>
          </p:nvSpPr>
          <p:spPr bwMode="gray">
            <a:xfrm>
              <a:off x="1090" y="1128"/>
              <a:ext cx="149" cy="33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微软雅黑" pitchFamily="34" charset="-122"/>
                <a:ea typeface="微软雅黑" pitchFamily="34" charset="-122"/>
              </a:endParaRPr>
            </a:p>
          </p:txBody>
        </p:sp>
        <p:sp>
          <p:nvSpPr>
            <p:cNvPr id="21" name="Oval 50"/>
            <p:cNvSpPr>
              <a:spLocks noChangeArrowheads="1"/>
            </p:cNvSpPr>
            <p:nvPr/>
          </p:nvSpPr>
          <p:spPr bwMode="gray">
            <a:xfrm>
              <a:off x="1090" y="1128"/>
              <a:ext cx="149" cy="33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22" name="Oval 51"/>
            <p:cNvSpPr>
              <a:spLocks noChangeArrowheads="1"/>
            </p:cNvSpPr>
            <p:nvPr/>
          </p:nvSpPr>
          <p:spPr bwMode="gray">
            <a:xfrm>
              <a:off x="1102" y="1140"/>
              <a:ext cx="152" cy="3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sp>
          <p:nvSpPr>
            <p:cNvPr id="23" name="Oval 52"/>
            <p:cNvSpPr>
              <a:spLocks noChangeArrowheads="1"/>
            </p:cNvSpPr>
            <p:nvPr/>
          </p:nvSpPr>
          <p:spPr bwMode="gray">
            <a:xfrm>
              <a:off x="1102" y="1140"/>
              <a:ext cx="152" cy="334"/>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sp>
        <p:nvSpPr>
          <p:cNvPr id="48" name="AutoShape 36"/>
          <p:cNvSpPr>
            <a:spLocks noChangeArrowheads="1"/>
          </p:cNvSpPr>
          <p:nvPr/>
        </p:nvSpPr>
        <p:spPr bwMode="gray">
          <a:xfrm>
            <a:off x="1892994" y="5246002"/>
            <a:ext cx="4866416" cy="545323"/>
          </a:xfrm>
          <a:prstGeom prst="roundRect">
            <a:avLst>
              <a:gd name="adj" fmla="val 50000"/>
            </a:avLst>
          </a:prstGeom>
          <a:noFill/>
          <a:ln w="28575" algn="ctr">
            <a:solidFill>
              <a:schemeClr val="bg2"/>
            </a:solidFill>
            <a:round/>
            <a:headEnd/>
            <a:tailEnd/>
          </a:ln>
        </p:spPr>
        <p:txBody>
          <a:bodyPr wrap="none" anchor="ctr"/>
          <a:lstStyle/>
          <a:p>
            <a:pPr eaLnBrk="0" hangingPunct="0">
              <a:defRPr/>
            </a:pPr>
            <a:r>
              <a:rPr lang="zh-CN" altLang="en-US" sz="2000" b="1" dirty="0" smtClean="0">
                <a:solidFill>
                  <a:srgbClr val="1F497D"/>
                </a:solidFill>
                <a:latin typeface="微软雅黑" pitchFamily="34" charset="-122"/>
                <a:ea typeface="微软雅黑" pitchFamily="34" charset="-122"/>
              </a:rPr>
              <a:t>五</a:t>
            </a:r>
            <a:r>
              <a:rPr lang="zh-CN" altLang="en-US" sz="2000" b="1" dirty="0">
                <a:solidFill>
                  <a:srgbClr val="1F497D"/>
                </a:solidFill>
                <a:latin typeface="微软雅黑" pitchFamily="34" charset="-122"/>
                <a:ea typeface="微软雅黑" pitchFamily="34" charset="-122"/>
              </a:rPr>
              <a:t>、光伏电站智能营维</a:t>
            </a:r>
            <a:r>
              <a:rPr lang="zh-CN" altLang="en-US" sz="2000" b="1" dirty="0" smtClean="0">
                <a:solidFill>
                  <a:srgbClr val="1F497D"/>
                </a:solidFill>
                <a:latin typeface="微软雅黑" pitchFamily="34" charset="-122"/>
                <a:ea typeface="微软雅黑" pitchFamily="34" charset="-122"/>
              </a:rPr>
              <a:t>管理系统</a:t>
            </a:r>
            <a:endParaRPr lang="zh-CN" altLang="en-US" sz="2000" b="1" dirty="0">
              <a:solidFill>
                <a:srgbClr val="1F497D"/>
              </a:solidFill>
              <a:latin typeface="微软雅黑" pitchFamily="34" charset="-122"/>
              <a:ea typeface="微软雅黑" pitchFamily="34" charset="-122"/>
            </a:endParaRPr>
          </a:p>
        </p:txBody>
      </p:sp>
      <p:sp>
        <p:nvSpPr>
          <p:cNvPr id="49" name="Oval 43"/>
          <p:cNvSpPr>
            <a:spLocks noChangeArrowheads="1"/>
          </p:cNvSpPr>
          <p:nvPr/>
        </p:nvSpPr>
        <p:spPr bwMode="gray">
          <a:xfrm>
            <a:off x="2136441" y="4438878"/>
            <a:ext cx="284599" cy="562634"/>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380699" y="301165"/>
            <a:ext cx="2127688" cy="396274"/>
          </a:xfrm>
          <a:prstGeom prst="rect">
            <a:avLst/>
          </a:prstGeom>
        </p:spPr>
      </p:pic>
    </p:spTree>
    <p:extLst>
      <p:ext uri="{BB962C8B-B14F-4D97-AF65-F5344CB8AC3E}">
        <p14:creationId xmlns:p14="http://schemas.microsoft.com/office/powerpoint/2010/main" val="3018083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招商新能源集团简介</a:t>
            </a:r>
          </a:p>
        </p:txBody>
      </p:sp>
      <p:pic>
        <p:nvPicPr>
          <p:cNvPr id="4" name="Picture 3" descr="D:\工作文档\PR&amp;IR\Brochure\final\确认10-4-22.00\企业画册-OK-Q-06.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83568" y="1723957"/>
            <a:ext cx="4496698" cy="45853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2051720" y="764704"/>
            <a:ext cx="1642776" cy="93646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29256" y="1723957"/>
            <a:ext cx="3384376" cy="3293209"/>
          </a:xfrm>
          <a:prstGeom prst="rect">
            <a:avLst/>
          </a:prstGeom>
          <a:noFill/>
        </p:spPr>
        <p:txBody>
          <a:bodyPr wrap="square" rtlCol="0">
            <a:spAutoFit/>
          </a:bodyPr>
          <a:lstStyle/>
          <a:p>
            <a:pPr fontAlgn="auto">
              <a:spcBef>
                <a:spcPts val="1200"/>
              </a:spcBef>
              <a:spcAft>
                <a:spcPts val="0"/>
              </a:spcAft>
            </a:pPr>
            <a:r>
              <a:rPr lang="zh-CN" altLang="en-US" dirty="0" smtClean="0">
                <a:solidFill>
                  <a:srgbClr val="000000"/>
                </a:solidFill>
                <a:latin typeface="微软雅黑"/>
                <a:ea typeface="微软雅黑"/>
              </a:rPr>
              <a:t>       招商</a:t>
            </a:r>
            <a:r>
              <a:rPr lang="zh-CN" altLang="en-US" dirty="0">
                <a:solidFill>
                  <a:srgbClr val="000000"/>
                </a:solidFill>
                <a:latin typeface="微软雅黑"/>
                <a:ea typeface="微软雅黑"/>
              </a:rPr>
              <a:t>新能源集团隶属央企招商局集团旗下，专注于投资、开发及运营太阳能电</a:t>
            </a:r>
            <a:r>
              <a:rPr lang="zh-CN" altLang="en-US" dirty="0" smtClean="0">
                <a:solidFill>
                  <a:srgbClr val="000000"/>
                </a:solidFill>
                <a:latin typeface="微软雅黑"/>
                <a:ea typeface="微软雅黑"/>
              </a:rPr>
              <a:t>站</a:t>
            </a:r>
            <a:endParaRPr lang="en-US" altLang="zh-CN" dirty="0" smtClean="0">
              <a:solidFill>
                <a:srgbClr val="000000"/>
              </a:solidFill>
              <a:latin typeface="微软雅黑"/>
              <a:ea typeface="微软雅黑"/>
            </a:endParaRPr>
          </a:p>
          <a:p>
            <a:pPr fontAlgn="auto">
              <a:spcBef>
                <a:spcPts val="1200"/>
              </a:spcBef>
              <a:spcAft>
                <a:spcPts val="0"/>
              </a:spcAft>
            </a:pPr>
            <a:endParaRPr lang="en-US" altLang="zh-CN" dirty="0">
              <a:solidFill>
                <a:srgbClr val="000000"/>
              </a:solidFill>
              <a:latin typeface="微软雅黑"/>
              <a:ea typeface="微软雅黑"/>
            </a:endParaRPr>
          </a:p>
          <a:p>
            <a:pPr fontAlgn="auto">
              <a:spcBef>
                <a:spcPts val="0"/>
              </a:spcBef>
              <a:spcAft>
                <a:spcPts val="0"/>
              </a:spcAft>
            </a:pPr>
            <a:r>
              <a:rPr lang="en-US" altLang="zh-CN" dirty="0" smtClean="0">
                <a:solidFill>
                  <a:srgbClr val="000000"/>
                </a:solidFill>
                <a:latin typeface="Calibri"/>
                <a:ea typeface="微软雅黑"/>
              </a:rPr>
              <a:t>        </a:t>
            </a:r>
            <a:r>
              <a:rPr lang="zh-CN" altLang="zh-CN" dirty="0" smtClean="0">
                <a:solidFill>
                  <a:srgbClr val="000000"/>
                </a:solidFill>
                <a:latin typeface="Calibri"/>
                <a:ea typeface="微软雅黑"/>
              </a:rPr>
              <a:t>截至</a:t>
            </a:r>
            <a:r>
              <a:rPr lang="en-US" altLang="zh-CN" dirty="0" smtClean="0">
                <a:solidFill>
                  <a:srgbClr val="000000"/>
                </a:solidFill>
                <a:latin typeface="Calibri"/>
                <a:ea typeface="微软雅黑"/>
              </a:rPr>
              <a:t>2015</a:t>
            </a:r>
            <a:r>
              <a:rPr lang="zh-CN" altLang="zh-CN" dirty="0" smtClean="0">
                <a:solidFill>
                  <a:srgbClr val="000000"/>
                </a:solidFill>
                <a:latin typeface="Calibri"/>
                <a:ea typeface="微软雅黑"/>
              </a:rPr>
              <a:t>年</a:t>
            </a:r>
            <a:r>
              <a:rPr lang="en-US" altLang="zh-CN" dirty="0" smtClean="0">
                <a:solidFill>
                  <a:srgbClr val="000000"/>
                </a:solidFill>
                <a:latin typeface="Calibri"/>
                <a:ea typeface="微软雅黑"/>
              </a:rPr>
              <a:t>6</a:t>
            </a:r>
            <a:r>
              <a:rPr lang="zh-CN" altLang="zh-CN" dirty="0" smtClean="0">
                <a:solidFill>
                  <a:srgbClr val="000000"/>
                </a:solidFill>
                <a:latin typeface="Calibri"/>
                <a:ea typeface="微软雅黑"/>
              </a:rPr>
              <a:t>月</a:t>
            </a:r>
            <a:r>
              <a:rPr lang="en-US" altLang="zh-CN" dirty="0" smtClean="0">
                <a:solidFill>
                  <a:srgbClr val="000000"/>
                </a:solidFill>
                <a:latin typeface="Calibri"/>
                <a:ea typeface="微软雅黑"/>
              </a:rPr>
              <a:t>24</a:t>
            </a:r>
            <a:r>
              <a:rPr lang="zh-CN" altLang="zh-CN" dirty="0" smtClean="0">
                <a:solidFill>
                  <a:srgbClr val="000000"/>
                </a:solidFill>
                <a:latin typeface="Calibri"/>
                <a:ea typeface="微软雅黑"/>
              </a:rPr>
              <a:t>日，招商新能源集团旗下累计拥有（含正在交收中项目）已并网光伏电站</a:t>
            </a:r>
            <a:r>
              <a:rPr lang="en-US" altLang="zh-CN" b="1" dirty="0" smtClean="0">
                <a:solidFill>
                  <a:srgbClr val="000000"/>
                </a:solidFill>
                <a:latin typeface="Calibri"/>
                <a:ea typeface="微软雅黑"/>
              </a:rPr>
              <a:t>44</a:t>
            </a:r>
            <a:r>
              <a:rPr lang="zh-CN" altLang="zh-CN" b="1" dirty="0" smtClean="0">
                <a:solidFill>
                  <a:srgbClr val="000000"/>
                </a:solidFill>
                <a:latin typeface="Calibri"/>
                <a:ea typeface="微软雅黑"/>
              </a:rPr>
              <a:t>个</a:t>
            </a:r>
            <a:r>
              <a:rPr lang="zh-CN" altLang="zh-CN" dirty="0" smtClean="0">
                <a:solidFill>
                  <a:srgbClr val="000000"/>
                </a:solidFill>
                <a:latin typeface="Calibri"/>
                <a:ea typeface="微软雅黑"/>
              </a:rPr>
              <a:t>，总装机容量达到</a:t>
            </a:r>
            <a:r>
              <a:rPr lang="en-US" altLang="zh-CN" b="1" dirty="0" smtClean="0">
                <a:solidFill>
                  <a:srgbClr val="000000"/>
                </a:solidFill>
                <a:latin typeface="Calibri"/>
                <a:ea typeface="微软雅黑"/>
              </a:rPr>
              <a:t>1852MW</a:t>
            </a:r>
            <a:r>
              <a:rPr lang="zh-CN" altLang="zh-CN" dirty="0" smtClean="0">
                <a:solidFill>
                  <a:srgbClr val="000000"/>
                </a:solidFill>
                <a:latin typeface="Calibri"/>
                <a:ea typeface="微软雅黑"/>
              </a:rPr>
              <a:t>，遍布青海、甘肃、内蒙、新疆、江苏、福建和广东等地区。</a:t>
            </a:r>
          </a:p>
          <a:p>
            <a:pPr fontAlgn="auto">
              <a:spcBef>
                <a:spcPts val="0"/>
              </a:spcBef>
              <a:spcAft>
                <a:spcPts val="0"/>
              </a:spcAft>
            </a:pPr>
            <a:endParaRPr lang="zh-CN" altLang="en-US" dirty="0">
              <a:solidFill>
                <a:srgbClr val="000000"/>
              </a:solidFill>
              <a:latin typeface="微软雅黑"/>
              <a:ea typeface="微软雅黑"/>
            </a:endParaRPr>
          </a:p>
        </p:txBody>
      </p:sp>
      <p:sp>
        <p:nvSpPr>
          <p:cNvPr id="3" name="灯片编号占位符 2"/>
          <p:cNvSpPr>
            <a:spLocks noGrp="1"/>
          </p:cNvSpPr>
          <p:nvPr>
            <p:ph type="sldNum" sz="quarter" idx="10"/>
          </p:nvPr>
        </p:nvSpPr>
        <p:spPr/>
        <p:txBody>
          <a:bodyPr/>
          <a:lstStyle/>
          <a:p>
            <a:pPr>
              <a:defRPr/>
            </a:pPr>
            <a:fld id="{2020F7BF-3E2F-4882-8D41-D422CDE087F0}" type="slidenum">
              <a:rPr lang="zh-CN" altLang="zh-CN" smtClean="0"/>
              <a:pPr>
                <a:defRPr/>
              </a:pPr>
              <a:t>21</a:t>
            </a:fld>
            <a:endParaRPr lang="zh-CN" altLang="zh-CN"/>
          </a:p>
        </p:txBody>
      </p:sp>
    </p:spTree>
    <p:extLst>
      <p:ext uri="{BB962C8B-B14F-4D97-AF65-F5344CB8AC3E}">
        <p14:creationId xmlns:p14="http://schemas.microsoft.com/office/powerpoint/2010/main" val="4143270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招商新能源集团电站分布</a:t>
            </a:r>
            <a:endParaRPr lang="zh-CN" altLang="en-US" dirty="0"/>
          </a:p>
        </p:txBody>
      </p:sp>
      <p:grpSp>
        <p:nvGrpSpPr>
          <p:cNvPr id="5" name="组合 4"/>
          <p:cNvGrpSpPr/>
          <p:nvPr/>
        </p:nvGrpSpPr>
        <p:grpSpPr>
          <a:xfrm>
            <a:off x="1403649" y="1340768"/>
            <a:ext cx="4176462" cy="4032448"/>
            <a:chOff x="3363310" y="1446544"/>
            <a:chExt cx="5825619" cy="4193744"/>
          </a:xfrm>
        </p:grpSpPr>
        <p:cxnSp>
          <p:nvCxnSpPr>
            <p:cNvPr id="7" name="直接连接符 6"/>
            <p:cNvCxnSpPr/>
            <p:nvPr/>
          </p:nvCxnSpPr>
          <p:spPr>
            <a:xfrm>
              <a:off x="4846310" y="2795462"/>
              <a:ext cx="0" cy="3744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47583" y="4539756"/>
              <a:ext cx="4438254"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圆角矩形 8"/>
            <p:cNvSpPr/>
            <p:nvPr/>
          </p:nvSpPr>
          <p:spPr>
            <a:xfrm>
              <a:off x="3363310" y="5053104"/>
              <a:ext cx="1387365" cy="576064"/>
            </a:xfrm>
            <a:prstGeom prst="roundRect">
              <a:avLst/>
            </a:prstGeom>
            <a:solidFill>
              <a:schemeClr val="bg1"/>
            </a:solidFill>
            <a:ln w="25400" cap="flat" cmpd="sng" algn="ctr">
              <a:solidFill>
                <a:schemeClr val="bg1">
                  <a:lumMod val="50000"/>
                </a:schemeClr>
              </a:solidFill>
              <a:prstDash val="solid"/>
            </a:ln>
            <a:effectLst/>
          </p:spPr>
          <p:txBody>
            <a:bodyPr anchor="ctr"/>
            <a:lstStyle/>
            <a:p>
              <a:pPr algn="ctr" fontAlgn="auto">
                <a:spcBef>
                  <a:spcPts val="0"/>
                </a:spcBef>
                <a:spcAft>
                  <a:spcPts val="0"/>
                </a:spcAft>
              </a:pPr>
              <a:r>
                <a:rPr lang="zh-CN" altLang="en-US" sz="1400" b="1" kern="0" dirty="0">
                  <a:solidFill>
                    <a:srgbClr val="000000">
                      <a:lumMod val="65000"/>
                      <a:lumOff val="35000"/>
                    </a:srgbClr>
                  </a:solidFill>
                  <a:latin typeface="微软雅黑" pitchFamily="34" charset="-122"/>
                  <a:ea typeface="微软雅黑" pitchFamily="34" charset="-122"/>
                </a:rPr>
                <a:t>华东电站</a:t>
              </a:r>
            </a:p>
          </p:txBody>
        </p:sp>
        <p:sp>
          <p:nvSpPr>
            <p:cNvPr id="10" name="圆角矩形 9"/>
            <p:cNvSpPr/>
            <p:nvPr/>
          </p:nvSpPr>
          <p:spPr>
            <a:xfrm>
              <a:off x="4853325" y="5053104"/>
              <a:ext cx="1387365" cy="576064"/>
            </a:xfrm>
            <a:prstGeom prst="roundRect">
              <a:avLst/>
            </a:prstGeom>
            <a:solidFill>
              <a:schemeClr val="bg1"/>
            </a:solidFill>
            <a:ln w="25400" cap="flat" cmpd="sng" algn="ctr">
              <a:solidFill>
                <a:schemeClr val="bg1">
                  <a:lumMod val="50000"/>
                </a:schemeClr>
              </a:solidFill>
              <a:prstDash val="solid"/>
            </a:ln>
            <a:effectLst/>
          </p:spPr>
          <p:txBody>
            <a:bodyPr anchor="ctr"/>
            <a:lstStyle/>
            <a:p>
              <a:pPr algn="ctr" fontAlgn="auto">
                <a:spcBef>
                  <a:spcPts val="0"/>
                </a:spcBef>
                <a:spcAft>
                  <a:spcPts val="0"/>
                </a:spcAft>
              </a:pPr>
              <a:r>
                <a:rPr lang="zh-CN" altLang="en-US" sz="1400" b="1" kern="0" dirty="0">
                  <a:solidFill>
                    <a:srgbClr val="000000">
                      <a:lumMod val="65000"/>
                      <a:lumOff val="35000"/>
                    </a:srgbClr>
                  </a:solidFill>
                  <a:latin typeface="微软雅黑" pitchFamily="34" charset="-122"/>
                  <a:ea typeface="微软雅黑" pitchFamily="34" charset="-122"/>
                </a:rPr>
                <a:t>华北电站</a:t>
              </a:r>
            </a:p>
          </p:txBody>
        </p:sp>
        <p:sp>
          <p:nvSpPr>
            <p:cNvPr id="11" name="圆角矩形 10"/>
            <p:cNvSpPr/>
            <p:nvPr/>
          </p:nvSpPr>
          <p:spPr>
            <a:xfrm>
              <a:off x="6303180" y="5064224"/>
              <a:ext cx="1387365" cy="576064"/>
            </a:xfrm>
            <a:prstGeom prst="roundRect">
              <a:avLst/>
            </a:prstGeom>
            <a:solidFill>
              <a:schemeClr val="bg1"/>
            </a:solidFill>
            <a:ln w="25400" cap="flat" cmpd="sng" algn="ctr">
              <a:solidFill>
                <a:schemeClr val="bg1">
                  <a:lumMod val="50000"/>
                </a:schemeClr>
              </a:solidFill>
              <a:prstDash val="solid"/>
            </a:ln>
            <a:effectLst/>
          </p:spPr>
          <p:txBody>
            <a:bodyPr anchor="ctr"/>
            <a:lstStyle/>
            <a:p>
              <a:pPr algn="ctr" fontAlgn="auto">
                <a:spcBef>
                  <a:spcPts val="0"/>
                </a:spcBef>
                <a:spcAft>
                  <a:spcPts val="0"/>
                </a:spcAft>
              </a:pPr>
              <a:r>
                <a:rPr lang="zh-CN" altLang="en-US" sz="1400" b="1" kern="0" dirty="0">
                  <a:solidFill>
                    <a:srgbClr val="000000">
                      <a:lumMod val="65000"/>
                      <a:lumOff val="35000"/>
                    </a:srgbClr>
                  </a:solidFill>
                  <a:latin typeface="微软雅黑" pitchFamily="34" charset="-122"/>
                  <a:ea typeface="微软雅黑" pitchFamily="34" charset="-122"/>
                </a:rPr>
                <a:t>西北电站</a:t>
              </a:r>
            </a:p>
          </p:txBody>
        </p:sp>
        <p:sp>
          <p:nvSpPr>
            <p:cNvPr id="12" name="圆角矩形 11"/>
            <p:cNvSpPr/>
            <p:nvPr/>
          </p:nvSpPr>
          <p:spPr>
            <a:xfrm>
              <a:off x="7801564" y="5064224"/>
              <a:ext cx="1387365" cy="576064"/>
            </a:xfrm>
            <a:prstGeom prst="roundRect">
              <a:avLst/>
            </a:prstGeom>
            <a:solidFill>
              <a:schemeClr val="bg1"/>
            </a:solidFill>
            <a:ln w="25400" cap="flat" cmpd="sng" algn="ctr">
              <a:solidFill>
                <a:schemeClr val="bg1">
                  <a:lumMod val="50000"/>
                </a:schemeClr>
              </a:solidFill>
              <a:prstDash val="solid"/>
            </a:ln>
            <a:effectLst/>
          </p:spPr>
          <p:txBody>
            <a:bodyPr anchor="ctr"/>
            <a:lstStyle/>
            <a:p>
              <a:pPr algn="ctr" fontAlgn="auto">
                <a:spcBef>
                  <a:spcPts val="0"/>
                </a:spcBef>
                <a:spcAft>
                  <a:spcPts val="0"/>
                </a:spcAft>
              </a:pPr>
              <a:r>
                <a:rPr lang="zh-CN" altLang="en-US" sz="1400" b="1" kern="0" dirty="0">
                  <a:solidFill>
                    <a:srgbClr val="000000">
                      <a:lumMod val="65000"/>
                      <a:lumOff val="35000"/>
                    </a:srgbClr>
                  </a:solidFill>
                  <a:latin typeface="微软雅黑" pitchFamily="34" charset="-122"/>
                  <a:ea typeface="微软雅黑" pitchFamily="34" charset="-122"/>
                </a:rPr>
                <a:t>华南电站</a:t>
              </a:r>
            </a:p>
          </p:txBody>
        </p:sp>
        <p:sp>
          <p:nvSpPr>
            <p:cNvPr id="13" name="圆角矩形 12"/>
            <p:cNvSpPr/>
            <p:nvPr/>
          </p:nvSpPr>
          <p:spPr>
            <a:xfrm>
              <a:off x="4995887" y="3652779"/>
              <a:ext cx="2585976" cy="489742"/>
            </a:xfrm>
            <a:prstGeom prst="roundRect">
              <a:avLst/>
            </a:prstGeom>
            <a:noFill/>
            <a:ln w="25400" cap="flat" cmpd="sng" algn="ctr">
              <a:solidFill>
                <a:schemeClr val="bg1">
                  <a:lumMod val="50000"/>
                </a:schemeClr>
              </a:solidFill>
              <a:prstDash val="solid"/>
            </a:ln>
            <a:effectLst/>
          </p:spPr>
          <p:txBody>
            <a:bodyPr anchor="ctr"/>
            <a:lstStyle/>
            <a:p>
              <a:pPr algn="ctr" fontAlgn="auto">
                <a:spcBef>
                  <a:spcPts val="0"/>
                </a:spcBef>
                <a:spcAft>
                  <a:spcPts val="0"/>
                </a:spcAft>
              </a:pPr>
              <a:r>
                <a:rPr lang="zh-CN" altLang="en-US" sz="1400" b="1" kern="0" dirty="0" smtClean="0">
                  <a:solidFill>
                    <a:srgbClr val="000000">
                      <a:lumMod val="65000"/>
                      <a:lumOff val="35000"/>
                    </a:srgbClr>
                  </a:solidFill>
                  <a:latin typeface="微软雅黑" pitchFamily="34" charset="-122"/>
                  <a:ea typeface="微软雅黑" pitchFamily="34" charset="-122"/>
                </a:rPr>
                <a:t>联合光伏</a:t>
              </a:r>
              <a:r>
                <a:rPr lang="en-US" altLang="zh-CN" sz="1400" b="1" kern="0" dirty="0" smtClean="0">
                  <a:solidFill>
                    <a:srgbClr val="000000">
                      <a:lumMod val="65000"/>
                      <a:lumOff val="35000"/>
                    </a:srgbClr>
                  </a:solidFill>
                  <a:latin typeface="微软雅黑" pitchFamily="34" charset="-122"/>
                  <a:ea typeface="微软雅黑" pitchFamily="34" charset="-122"/>
                </a:rPr>
                <a:t>(</a:t>
              </a:r>
              <a:r>
                <a:rPr lang="en-US" altLang="zh-CN" sz="1400" b="1" kern="0" dirty="0">
                  <a:solidFill>
                    <a:srgbClr val="000000">
                      <a:lumMod val="65000"/>
                      <a:lumOff val="35000"/>
                    </a:srgbClr>
                  </a:solidFill>
                  <a:latin typeface="微软雅黑" pitchFamily="34" charset="-122"/>
                  <a:ea typeface="微软雅黑" pitchFamily="34" charset="-122"/>
                </a:rPr>
                <a:t>HKG:0686)</a:t>
              </a:r>
              <a:endParaRPr lang="zh-CN" altLang="en-US" sz="1400" b="1" kern="0" dirty="0">
                <a:solidFill>
                  <a:srgbClr val="000000">
                    <a:lumMod val="65000"/>
                    <a:lumOff val="35000"/>
                  </a:srgbClr>
                </a:solidFill>
                <a:latin typeface="微软雅黑" pitchFamily="34" charset="-122"/>
                <a:ea typeface="微软雅黑" pitchFamily="34" charset="-122"/>
              </a:endParaRPr>
            </a:p>
          </p:txBody>
        </p:sp>
        <p:cxnSp>
          <p:nvCxnSpPr>
            <p:cNvPr id="14" name="直接连接符 13"/>
            <p:cNvCxnSpPr>
              <a:stCxn id="9" idx="0"/>
            </p:cNvCxnSpPr>
            <p:nvPr/>
          </p:nvCxnSpPr>
          <p:spPr>
            <a:xfrm flipV="1">
              <a:off x="4056994" y="4539757"/>
              <a:ext cx="0" cy="51334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547007" y="4539756"/>
              <a:ext cx="0" cy="51334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6996862" y="4539756"/>
              <a:ext cx="0" cy="51334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495247" y="4539756"/>
              <a:ext cx="0" cy="51334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3589700" y="2305720"/>
              <a:ext cx="2585978" cy="489742"/>
            </a:xfrm>
            <a:prstGeom prst="roundRect">
              <a:avLst/>
            </a:prstGeom>
            <a:solidFill>
              <a:srgbClr val="FF9933"/>
            </a:solidFill>
            <a:ln w="25400" cap="flat" cmpd="sng" algn="ctr">
              <a:solidFill>
                <a:schemeClr val="bg1">
                  <a:lumMod val="50000"/>
                </a:schemeClr>
              </a:solidFill>
              <a:prstDash val="solid"/>
            </a:ln>
            <a:effectLst/>
          </p:spPr>
          <p:txBody>
            <a:bodyPr anchor="ctr"/>
            <a:lstStyle/>
            <a:p>
              <a:pPr algn="ctr" fontAlgn="auto">
                <a:spcBef>
                  <a:spcPts val="0"/>
                </a:spcBef>
                <a:spcAft>
                  <a:spcPts val="0"/>
                </a:spcAft>
              </a:pPr>
              <a:r>
                <a:rPr lang="zh-CN" altLang="en-US" sz="1400" b="1" kern="0" dirty="0">
                  <a:solidFill>
                    <a:srgbClr val="FFFFFF"/>
                  </a:solidFill>
                  <a:latin typeface="微软雅黑" pitchFamily="34" charset="-122"/>
                  <a:ea typeface="微软雅黑" pitchFamily="34" charset="-122"/>
                </a:rPr>
                <a:t>招商新能源集团</a:t>
              </a:r>
            </a:p>
          </p:txBody>
        </p:sp>
        <p:sp>
          <p:nvSpPr>
            <p:cNvPr id="19" name="圆角矩形 18"/>
            <p:cNvSpPr/>
            <p:nvPr/>
          </p:nvSpPr>
          <p:spPr>
            <a:xfrm>
              <a:off x="3589700" y="1446544"/>
              <a:ext cx="2585978" cy="489742"/>
            </a:xfrm>
            <a:prstGeom prst="roundRect">
              <a:avLst/>
            </a:prstGeom>
            <a:noFill/>
            <a:ln w="25400" cap="flat" cmpd="sng" algn="ctr">
              <a:solidFill>
                <a:schemeClr val="bg1">
                  <a:lumMod val="50000"/>
                </a:schemeClr>
              </a:solidFill>
              <a:prstDash val="solid"/>
            </a:ln>
            <a:effectLst/>
          </p:spPr>
          <p:txBody>
            <a:bodyPr anchor="ctr"/>
            <a:lstStyle/>
            <a:p>
              <a:pPr algn="ctr" fontAlgn="auto">
                <a:spcBef>
                  <a:spcPts val="0"/>
                </a:spcBef>
                <a:spcAft>
                  <a:spcPts val="0"/>
                </a:spcAft>
              </a:pPr>
              <a:r>
                <a:rPr lang="zh-CN" altLang="en-US" sz="1400" b="1" kern="0" dirty="0" smtClean="0">
                  <a:solidFill>
                    <a:srgbClr val="000000">
                      <a:lumMod val="65000"/>
                      <a:lumOff val="35000"/>
                    </a:srgbClr>
                  </a:solidFill>
                  <a:latin typeface="微软雅黑" pitchFamily="34" charset="-122"/>
                  <a:ea typeface="微软雅黑" pitchFamily="34" charset="-122"/>
                </a:rPr>
                <a:t>招商局集团</a:t>
              </a:r>
              <a:endParaRPr lang="zh-CN" altLang="en-US" sz="1400" b="1" kern="0" dirty="0">
                <a:solidFill>
                  <a:srgbClr val="000000">
                    <a:lumMod val="65000"/>
                    <a:lumOff val="35000"/>
                  </a:srgbClr>
                </a:solidFill>
                <a:latin typeface="微软雅黑" pitchFamily="34" charset="-122"/>
                <a:ea typeface="微软雅黑" pitchFamily="34" charset="-122"/>
              </a:endParaRPr>
            </a:p>
          </p:txBody>
        </p:sp>
        <p:cxnSp>
          <p:nvCxnSpPr>
            <p:cNvPr id="20" name="直接连接符 19"/>
            <p:cNvCxnSpPr>
              <a:stCxn id="19" idx="2"/>
              <a:endCxn id="18" idx="0"/>
            </p:cNvCxnSpPr>
            <p:nvPr/>
          </p:nvCxnSpPr>
          <p:spPr>
            <a:xfrm>
              <a:off x="4882688" y="1936286"/>
              <a:ext cx="0" cy="36943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4320098" y="1222482"/>
            <a:ext cx="4499992" cy="4523891"/>
            <a:chOff x="7604026" y="527720"/>
            <a:chExt cx="5734050" cy="5654473"/>
          </a:xfrm>
        </p:grpSpPr>
        <p:grpSp>
          <p:nvGrpSpPr>
            <p:cNvPr id="23" name="Group 166"/>
            <p:cNvGrpSpPr>
              <a:grpSpLocks/>
            </p:cNvGrpSpPr>
            <p:nvPr/>
          </p:nvGrpSpPr>
          <p:grpSpPr bwMode="auto">
            <a:xfrm>
              <a:off x="7604026" y="527720"/>
              <a:ext cx="5734050" cy="4937125"/>
              <a:chOff x="979" y="667"/>
              <a:chExt cx="3612" cy="3110"/>
            </a:xfrm>
            <a:solidFill>
              <a:srgbClr val="EEECE1">
                <a:lumMod val="75000"/>
              </a:srgbClr>
            </a:solidFill>
          </p:grpSpPr>
          <p:grpSp>
            <p:nvGrpSpPr>
              <p:cNvPr id="41" name="Group 167"/>
              <p:cNvGrpSpPr>
                <a:grpSpLocks/>
              </p:cNvGrpSpPr>
              <p:nvPr/>
            </p:nvGrpSpPr>
            <p:grpSpPr bwMode="auto">
              <a:xfrm>
                <a:off x="979" y="667"/>
                <a:ext cx="3612" cy="3110"/>
                <a:chOff x="1174" y="785"/>
                <a:chExt cx="3612" cy="3110"/>
              </a:xfrm>
              <a:grpFill/>
            </p:grpSpPr>
            <p:sp>
              <p:nvSpPr>
                <p:cNvPr id="47" name="Freeform 168"/>
                <p:cNvSpPr>
                  <a:spLocks/>
                </p:cNvSpPr>
                <p:nvPr/>
              </p:nvSpPr>
              <p:spPr bwMode="auto">
                <a:xfrm>
                  <a:off x="3302" y="3744"/>
                  <a:ext cx="182" cy="151"/>
                </a:xfrm>
                <a:custGeom>
                  <a:avLst/>
                  <a:gdLst>
                    <a:gd name="T0" fmla="*/ 0 w 182"/>
                    <a:gd name="T1" fmla="*/ 67 h 151"/>
                    <a:gd name="T2" fmla="*/ 21 w 182"/>
                    <a:gd name="T3" fmla="*/ 43 h 151"/>
                    <a:gd name="T4" fmla="*/ 42 w 182"/>
                    <a:gd name="T5" fmla="*/ 36 h 151"/>
                    <a:gd name="T6" fmla="*/ 47 w 182"/>
                    <a:gd name="T7" fmla="*/ 36 h 151"/>
                    <a:gd name="T8" fmla="*/ 51 w 182"/>
                    <a:gd name="T9" fmla="*/ 28 h 151"/>
                    <a:gd name="T10" fmla="*/ 51 w 182"/>
                    <a:gd name="T11" fmla="*/ 24 h 151"/>
                    <a:gd name="T12" fmla="*/ 55 w 182"/>
                    <a:gd name="T13" fmla="*/ 16 h 151"/>
                    <a:gd name="T14" fmla="*/ 80 w 182"/>
                    <a:gd name="T15" fmla="*/ 4 h 151"/>
                    <a:gd name="T16" fmla="*/ 89 w 182"/>
                    <a:gd name="T17" fmla="*/ 4 h 151"/>
                    <a:gd name="T18" fmla="*/ 97 w 182"/>
                    <a:gd name="T19" fmla="*/ 4 h 151"/>
                    <a:gd name="T20" fmla="*/ 106 w 182"/>
                    <a:gd name="T21" fmla="*/ 0 h 151"/>
                    <a:gd name="T22" fmla="*/ 110 w 182"/>
                    <a:gd name="T23" fmla="*/ 0 h 151"/>
                    <a:gd name="T24" fmla="*/ 119 w 182"/>
                    <a:gd name="T25" fmla="*/ 4 h 151"/>
                    <a:gd name="T26" fmla="*/ 127 w 182"/>
                    <a:gd name="T27" fmla="*/ 4 h 151"/>
                    <a:gd name="T28" fmla="*/ 136 w 182"/>
                    <a:gd name="T29" fmla="*/ 4 h 151"/>
                    <a:gd name="T30" fmla="*/ 144 w 182"/>
                    <a:gd name="T31" fmla="*/ 4 h 151"/>
                    <a:gd name="T32" fmla="*/ 153 w 182"/>
                    <a:gd name="T33" fmla="*/ 4 h 151"/>
                    <a:gd name="T34" fmla="*/ 165 w 182"/>
                    <a:gd name="T35" fmla="*/ 8 h 151"/>
                    <a:gd name="T36" fmla="*/ 174 w 182"/>
                    <a:gd name="T37" fmla="*/ 8 h 151"/>
                    <a:gd name="T38" fmla="*/ 182 w 182"/>
                    <a:gd name="T39" fmla="*/ 24 h 151"/>
                    <a:gd name="T40" fmla="*/ 182 w 182"/>
                    <a:gd name="T41" fmla="*/ 32 h 151"/>
                    <a:gd name="T42" fmla="*/ 174 w 182"/>
                    <a:gd name="T43" fmla="*/ 39 h 151"/>
                    <a:gd name="T44" fmla="*/ 165 w 182"/>
                    <a:gd name="T45" fmla="*/ 51 h 151"/>
                    <a:gd name="T46" fmla="*/ 161 w 182"/>
                    <a:gd name="T47" fmla="*/ 63 h 151"/>
                    <a:gd name="T48" fmla="*/ 153 w 182"/>
                    <a:gd name="T49" fmla="*/ 71 h 151"/>
                    <a:gd name="T50" fmla="*/ 148 w 182"/>
                    <a:gd name="T51" fmla="*/ 83 h 151"/>
                    <a:gd name="T52" fmla="*/ 144 w 182"/>
                    <a:gd name="T53" fmla="*/ 91 h 151"/>
                    <a:gd name="T54" fmla="*/ 136 w 182"/>
                    <a:gd name="T55" fmla="*/ 103 h 151"/>
                    <a:gd name="T56" fmla="*/ 131 w 182"/>
                    <a:gd name="T57" fmla="*/ 111 h 151"/>
                    <a:gd name="T58" fmla="*/ 123 w 182"/>
                    <a:gd name="T59" fmla="*/ 127 h 151"/>
                    <a:gd name="T60" fmla="*/ 114 w 182"/>
                    <a:gd name="T61" fmla="*/ 131 h 151"/>
                    <a:gd name="T62" fmla="*/ 102 w 182"/>
                    <a:gd name="T63" fmla="*/ 131 h 151"/>
                    <a:gd name="T64" fmla="*/ 102 w 182"/>
                    <a:gd name="T65" fmla="*/ 131 h 151"/>
                    <a:gd name="T66" fmla="*/ 97 w 182"/>
                    <a:gd name="T67" fmla="*/ 135 h 151"/>
                    <a:gd name="T68" fmla="*/ 93 w 182"/>
                    <a:gd name="T69" fmla="*/ 135 h 151"/>
                    <a:gd name="T70" fmla="*/ 93 w 182"/>
                    <a:gd name="T71" fmla="*/ 139 h 151"/>
                    <a:gd name="T72" fmla="*/ 89 w 182"/>
                    <a:gd name="T73" fmla="*/ 139 h 151"/>
                    <a:gd name="T74" fmla="*/ 89 w 182"/>
                    <a:gd name="T75" fmla="*/ 139 h 151"/>
                    <a:gd name="T76" fmla="*/ 85 w 182"/>
                    <a:gd name="T77" fmla="*/ 139 h 151"/>
                    <a:gd name="T78" fmla="*/ 80 w 182"/>
                    <a:gd name="T79" fmla="*/ 139 h 151"/>
                    <a:gd name="T80" fmla="*/ 72 w 182"/>
                    <a:gd name="T81" fmla="*/ 143 h 151"/>
                    <a:gd name="T82" fmla="*/ 59 w 182"/>
                    <a:gd name="T83" fmla="*/ 151 h 151"/>
                    <a:gd name="T84" fmla="*/ 47 w 182"/>
                    <a:gd name="T85" fmla="*/ 151 h 151"/>
                    <a:gd name="T86" fmla="*/ 13 w 182"/>
                    <a:gd name="T87" fmla="*/ 139 h 151"/>
                    <a:gd name="T88" fmla="*/ 8 w 182"/>
                    <a:gd name="T89" fmla="*/ 131 h 151"/>
                    <a:gd name="T90" fmla="*/ 8 w 182"/>
                    <a:gd name="T91" fmla="*/ 123 h 151"/>
                    <a:gd name="T92" fmla="*/ 4 w 182"/>
                    <a:gd name="T93" fmla="*/ 115 h 151"/>
                    <a:gd name="T94" fmla="*/ 4 w 182"/>
                    <a:gd name="T95" fmla="*/ 111 h 151"/>
                    <a:gd name="T96" fmla="*/ 4 w 182"/>
                    <a:gd name="T97" fmla="*/ 103 h 151"/>
                    <a:gd name="T98" fmla="*/ 0 w 182"/>
                    <a:gd name="T99" fmla="*/ 95 h 151"/>
                    <a:gd name="T100" fmla="*/ 0 w 182"/>
                    <a:gd name="T101" fmla="*/ 87 h 151"/>
                    <a:gd name="T102" fmla="*/ 0 w 182"/>
                    <a:gd name="T103" fmla="*/ 79 h 151"/>
                    <a:gd name="T104" fmla="*/ 0 w 182"/>
                    <a:gd name="T105" fmla="*/ 71 h 151"/>
                    <a:gd name="T106" fmla="*/ 0 w 182"/>
                    <a:gd name="T107" fmla="*/ 67 h 15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82" h="151">
                      <a:moveTo>
                        <a:pt x="0" y="67"/>
                      </a:moveTo>
                      <a:lnTo>
                        <a:pt x="21" y="43"/>
                      </a:lnTo>
                      <a:lnTo>
                        <a:pt x="42" y="36"/>
                      </a:lnTo>
                      <a:lnTo>
                        <a:pt x="47" y="36"/>
                      </a:lnTo>
                      <a:lnTo>
                        <a:pt x="51" y="28"/>
                      </a:lnTo>
                      <a:lnTo>
                        <a:pt x="51" y="24"/>
                      </a:lnTo>
                      <a:lnTo>
                        <a:pt x="55" y="16"/>
                      </a:lnTo>
                      <a:lnTo>
                        <a:pt x="80" y="4"/>
                      </a:lnTo>
                      <a:lnTo>
                        <a:pt x="89" y="4"/>
                      </a:lnTo>
                      <a:lnTo>
                        <a:pt x="97" y="4"/>
                      </a:lnTo>
                      <a:lnTo>
                        <a:pt x="106" y="0"/>
                      </a:lnTo>
                      <a:lnTo>
                        <a:pt x="110" y="0"/>
                      </a:lnTo>
                      <a:lnTo>
                        <a:pt x="119" y="4"/>
                      </a:lnTo>
                      <a:lnTo>
                        <a:pt x="127" y="4"/>
                      </a:lnTo>
                      <a:lnTo>
                        <a:pt x="136" y="4"/>
                      </a:lnTo>
                      <a:lnTo>
                        <a:pt x="144" y="4"/>
                      </a:lnTo>
                      <a:lnTo>
                        <a:pt x="153" y="4"/>
                      </a:lnTo>
                      <a:lnTo>
                        <a:pt x="165" y="8"/>
                      </a:lnTo>
                      <a:lnTo>
                        <a:pt x="174" y="8"/>
                      </a:lnTo>
                      <a:lnTo>
                        <a:pt x="182" y="24"/>
                      </a:lnTo>
                      <a:lnTo>
                        <a:pt x="182" y="32"/>
                      </a:lnTo>
                      <a:lnTo>
                        <a:pt x="174" y="39"/>
                      </a:lnTo>
                      <a:lnTo>
                        <a:pt x="165" y="51"/>
                      </a:lnTo>
                      <a:lnTo>
                        <a:pt x="161" y="63"/>
                      </a:lnTo>
                      <a:lnTo>
                        <a:pt x="153" y="71"/>
                      </a:lnTo>
                      <a:lnTo>
                        <a:pt x="148" y="83"/>
                      </a:lnTo>
                      <a:lnTo>
                        <a:pt x="144" y="91"/>
                      </a:lnTo>
                      <a:lnTo>
                        <a:pt x="136" y="103"/>
                      </a:lnTo>
                      <a:lnTo>
                        <a:pt x="131" y="111"/>
                      </a:lnTo>
                      <a:lnTo>
                        <a:pt x="123" y="127"/>
                      </a:lnTo>
                      <a:lnTo>
                        <a:pt x="114" y="131"/>
                      </a:lnTo>
                      <a:lnTo>
                        <a:pt x="102" y="131"/>
                      </a:lnTo>
                      <a:lnTo>
                        <a:pt x="97" y="135"/>
                      </a:lnTo>
                      <a:lnTo>
                        <a:pt x="93" y="135"/>
                      </a:lnTo>
                      <a:lnTo>
                        <a:pt x="93" y="139"/>
                      </a:lnTo>
                      <a:lnTo>
                        <a:pt x="89" y="139"/>
                      </a:lnTo>
                      <a:lnTo>
                        <a:pt x="85" y="139"/>
                      </a:lnTo>
                      <a:lnTo>
                        <a:pt x="80" y="139"/>
                      </a:lnTo>
                      <a:lnTo>
                        <a:pt x="72" y="143"/>
                      </a:lnTo>
                      <a:lnTo>
                        <a:pt x="59" y="151"/>
                      </a:lnTo>
                      <a:lnTo>
                        <a:pt x="47" y="151"/>
                      </a:lnTo>
                      <a:lnTo>
                        <a:pt x="13" y="139"/>
                      </a:lnTo>
                      <a:lnTo>
                        <a:pt x="8" y="131"/>
                      </a:lnTo>
                      <a:lnTo>
                        <a:pt x="8" y="123"/>
                      </a:lnTo>
                      <a:lnTo>
                        <a:pt x="4" y="115"/>
                      </a:lnTo>
                      <a:lnTo>
                        <a:pt x="4" y="111"/>
                      </a:lnTo>
                      <a:lnTo>
                        <a:pt x="4" y="103"/>
                      </a:lnTo>
                      <a:lnTo>
                        <a:pt x="0" y="95"/>
                      </a:lnTo>
                      <a:lnTo>
                        <a:pt x="0" y="87"/>
                      </a:lnTo>
                      <a:lnTo>
                        <a:pt x="0" y="79"/>
                      </a:lnTo>
                      <a:lnTo>
                        <a:pt x="0" y="71"/>
                      </a:lnTo>
                      <a:lnTo>
                        <a:pt x="0" y="67"/>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48" name="Freeform 169"/>
                <p:cNvSpPr>
                  <a:spLocks/>
                </p:cNvSpPr>
                <p:nvPr/>
              </p:nvSpPr>
              <p:spPr bwMode="auto">
                <a:xfrm>
                  <a:off x="3081" y="2049"/>
                  <a:ext cx="204" cy="359"/>
                </a:xfrm>
                <a:custGeom>
                  <a:avLst/>
                  <a:gdLst>
                    <a:gd name="T0" fmla="*/ 191 w 204"/>
                    <a:gd name="T1" fmla="*/ 148 h 359"/>
                    <a:gd name="T2" fmla="*/ 170 w 204"/>
                    <a:gd name="T3" fmla="*/ 203 h 359"/>
                    <a:gd name="T4" fmla="*/ 157 w 204"/>
                    <a:gd name="T5" fmla="*/ 203 h 359"/>
                    <a:gd name="T6" fmla="*/ 136 w 204"/>
                    <a:gd name="T7" fmla="*/ 195 h 359"/>
                    <a:gd name="T8" fmla="*/ 115 w 204"/>
                    <a:gd name="T9" fmla="*/ 211 h 359"/>
                    <a:gd name="T10" fmla="*/ 111 w 204"/>
                    <a:gd name="T11" fmla="*/ 239 h 359"/>
                    <a:gd name="T12" fmla="*/ 132 w 204"/>
                    <a:gd name="T13" fmla="*/ 283 h 359"/>
                    <a:gd name="T14" fmla="*/ 115 w 204"/>
                    <a:gd name="T15" fmla="*/ 319 h 359"/>
                    <a:gd name="T16" fmla="*/ 106 w 204"/>
                    <a:gd name="T17" fmla="*/ 359 h 359"/>
                    <a:gd name="T18" fmla="*/ 81 w 204"/>
                    <a:gd name="T19" fmla="*/ 343 h 359"/>
                    <a:gd name="T20" fmla="*/ 56 w 204"/>
                    <a:gd name="T21" fmla="*/ 323 h 359"/>
                    <a:gd name="T22" fmla="*/ 47 w 204"/>
                    <a:gd name="T23" fmla="*/ 291 h 359"/>
                    <a:gd name="T24" fmla="*/ 43 w 204"/>
                    <a:gd name="T25" fmla="*/ 263 h 359"/>
                    <a:gd name="T26" fmla="*/ 26 w 204"/>
                    <a:gd name="T27" fmla="*/ 203 h 359"/>
                    <a:gd name="T28" fmla="*/ 17 w 204"/>
                    <a:gd name="T29" fmla="*/ 195 h 359"/>
                    <a:gd name="T30" fmla="*/ 5 w 204"/>
                    <a:gd name="T31" fmla="*/ 183 h 359"/>
                    <a:gd name="T32" fmla="*/ 22 w 204"/>
                    <a:gd name="T33" fmla="*/ 144 h 359"/>
                    <a:gd name="T34" fmla="*/ 34 w 204"/>
                    <a:gd name="T35" fmla="*/ 136 h 359"/>
                    <a:gd name="T36" fmla="*/ 47 w 204"/>
                    <a:gd name="T37" fmla="*/ 132 h 359"/>
                    <a:gd name="T38" fmla="*/ 56 w 204"/>
                    <a:gd name="T39" fmla="*/ 120 h 359"/>
                    <a:gd name="T40" fmla="*/ 68 w 204"/>
                    <a:gd name="T41" fmla="*/ 100 h 359"/>
                    <a:gd name="T42" fmla="*/ 81 w 204"/>
                    <a:gd name="T43" fmla="*/ 48 h 359"/>
                    <a:gd name="T44" fmla="*/ 106 w 204"/>
                    <a:gd name="T45" fmla="*/ 8 h 359"/>
                    <a:gd name="T46" fmla="*/ 106 w 204"/>
                    <a:gd name="T47" fmla="*/ 8 h 359"/>
                    <a:gd name="T48" fmla="*/ 111 w 204"/>
                    <a:gd name="T49" fmla="*/ 8 h 359"/>
                    <a:gd name="T50" fmla="*/ 115 w 204"/>
                    <a:gd name="T51" fmla="*/ 4 h 359"/>
                    <a:gd name="T52" fmla="*/ 119 w 204"/>
                    <a:gd name="T53" fmla="*/ 0 h 359"/>
                    <a:gd name="T54" fmla="*/ 119 w 204"/>
                    <a:gd name="T55" fmla="*/ 0 h 359"/>
                    <a:gd name="T56" fmla="*/ 123 w 204"/>
                    <a:gd name="T57" fmla="*/ 0 h 359"/>
                    <a:gd name="T58" fmla="*/ 128 w 204"/>
                    <a:gd name="T59" fmla="*/ 4 h 359"/>
                    <a:gd name="T60" fmla="*/ 136 w 204"/>
                    <a:gd name="T61" fmla="*/ 4 h 359"/>
                    <a:gd name="T62" fmla="*/ 140 w 204"/>
                    <a:gd name="T63" fmla="*/ 12 h 359"/>
                    <a:gd name="T64" fmla="*/ 140 w 204"/>
                    <a:gd name="T65" fmla="*/ 12 h 359"/>
                    <a:gd name="T66" fmla="*/ 145 w 204"/>
                    <a:gd name="T67" fmla="*/ 16 h 359"/>
                    <a:gd name="T68" fmla="*/ 149 w 204"/>
                    <a:gd name="T69" fmla="*/ 20 h 359"/>
                    <a:gd name="T70" fmla="*/ 149 w 204"/>
                    <a:gd name="T71" fmla="*/ 24 h 359"/>
                    <a:gd name="T72" fmla="*/ 153 w 204"/>
                    <a:gd name="T73" fmla="*/ 28 h 359"/>
                    <a:gd name="T74" fmla="*/ 153 w 204"/>
                    <a:gd name="T75" fmla="*/ 32 h 359"/>
                    <a:gd name="T76" fmla="*/ 153 w 204"/>
                    <a:gd name="T77" fmla="*/ 40 h 359"/>
                    <a:gd name="T78" fmla="*/ 153 w 204"/>
                    <a:gd name="T79" fmla="*/ 52 h 359"/>
                    <a:gd name="T80" fmla="*/ 145 w 204"/>
                    <a:gd name="T81" fmla="*/ 72 h 359"/>
                    <a:gd name="T82" fmla="*/ 136 w 204"/>
                    <a:gd name="T83" fmla="*/ 92 h 359"/>
                    <a:gd name="T84" fmla="*/ 132 w 204"/>
                    <a:gd name="T85" fmla="*/ 112 h 359"/>
                    <a:gd name="T86" fmla="*/ 136 w 204"/>
                    <a:gd name="T87" fmla="*/ 112 h 359"/>
                    <a:gd name="T88" fmla="*/ 145 w 204"/>
                    <a:gd name="T89" fmla="*/ 108 h 359"/>
                    <a:gd name="T90" fmla="*/ 157 w 204"/>
                    <a:gd name="T91" fmla="*/ 112 h 359"/>
                    <a:gd name="T92" fmla="*/ 174 w 204"/>
                    <a:gd name="T93" fmla="*/ 120 h 359"/>
                    <a:gd name="T94" fmla="*/ 179 w 204"/>
                    <a:gd name="T95" fmla="*/ 120 h 359"/>
                    <a:gd name="T96" fmla="*/ 183 w 204"/>
                    <a:gd name="T97" fmla="*/ 116 h 359"/>
                    <a:gd name="T98" fmla="*/ 187 w 204"/>
                    <a:gd name="T99" fmla="*/ 120 h 359"/>
                    <a:gd name="T100" fmla="*/ 195 w 204"/>
                    <a:gd name="T101" fmla="*/ 124 h 359"/>
                    <a:gd name="T102" fmla="*/ 200 w 204"/>
                    <a:gd name="T103" fmla="*/ 128 h 3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4" h="359">
                      <a:moveTo>
                        <a:pt x="204" y="132"/>
                      </a:moveTo>
                      <a:lnTo>
                        <a:pt x="200" y="132"/>
                      </a:lnTo>
                      <a:lnTo>
                        <a:pt x="195" y="140"/>
                      </a:lnTo>
                      <a:lnTo>
                        <a:pt x="191" y="148"/>
                      </a:lnTo>
                      <a:lnTo>
                        <a:pt x="183" y="159"/>
                      </a:lnTo>
                      <a:lnTo>
                        <a:pt x="179" y="171"/>
                      </a:lnTo>
                      <a:lnTo>
                        <a:pt x="174" y="187"/>
                      </a:lnTo>
                      <a:lnTo>
                        <a:pt x="170" y="203"/>
                      </a:lnTo>
                      <a:lnTo>
                        <a:pt x="170" y="215"/>
                      </a:lnTo>
                      <a:lnTo>
                        <a:pt x="166" y="211"/>
                      </a:lnTo>
                      <a:lnTo>
                        <a:pt x="162" y="207"/>
                      </a:lnTo>
                      <a:lnTo>
                        <a:pt x="157" y="203"/>
                      </a:lnTo>
                      <a:lnTo>
                        <a:pt x="153" y="199"/>
                      </a:lnTo>
                      <a:lnTo>
                        <a:pt x="149" y="199"/>
                      </a:lnTo>
                      <a:lnTo>
                        <a:pt x="140" y="195"/>
                      </a:lnTo>
                      <a:lnTo>
                        <a:pt x="136" y="195"/>
                      </a:lnTo>
                      <a:lnTo>
                        <a:pt x="128" y="195"/>
                      </a:lnTo>
                      <a:lnTo>
                        <a:pt x="119" y="199"/>
                      </a:lnTo>
                      <a:lnTo>
                        <a:pt x="119" y="207"/>
                      </a:lnTo>
                      <a:lnTo>
                        <a:pt x="115" y="211"/>
                      </a:lnTo>
                      <a:lnTo>
                        <a:pt x="111" y="219"/>
                      </a:lnTo>
                      <a:lnTo>
                        <a:pt x="111" y="223"/>
                      </a:lnTo>
                      <a:lnTo>
                        <a:pt x="111" y="231"/>
                      </a:lnTo>
                      <a:lnTo>
                        <a:pt x="111" y="239"/>
                      </a:lnTo>
                      <a:lnTo>
                        <a:pt x="111" y="243"/>
                      </a:lnTo>
                      <a:lnTo>
                        <a:pt x="111" y="251"/>
                      </a:lnTo>
                      <a:lnTo>
                        <a:pt x="111" y="259"/>
                      </a:lnTo>
                      <a:lnTo>
                        <a:pt x="132" y="283"/>
                      </a:lnTo>
                      <a:lnTo>
                        <a:pt x="136" y="295"/>
                      </a:lnTo>
                      <a:lnTo>
                        <a:pt x="128" y="315"/>
                      </a:lnTo>
                      <a:lnTo>
                        <a:pt x="123" y="319"/>
                      </a:lnTo>
                      <a:lnTo>
                        <a:pt x="115" y="319"/>
                      </a:lnTo>
                      <a:lnTo>
                        <a:pt x="111" y="331"/>
                      </a:lnTo>
                      <a:lnTo>
                        <a:pt x="111" y="339"/>
                      </a:lnTo>
                      <a:lnTo>
                        <a:pt x="111" y="351"/>
                      </a:lnTo>
                      <a:lnTo>
                        <a:pt x="106" y="359"/>
                      </a:lnTo>
                      <a:lnTo>
                        <a:pt x="98" y="359"/>
                      </a:lnTo>
                      <a:lnTo>
                        <a:pt x="94" y="355"/>
                      </a:lnTo>
                      <a:lnTo>
                        <a:pt x="85" y="351"/>
                      </a:lnTo>
                      <a:lnTo>
                        <a:pt x="81" y="343"/>
                      </a:lnTo>
                      <a:lnTo>
                        <a:pt x="73" y="339"/>
                      </a:lnTo>
                      <a:lnTo>
                        <a:pt x="68" y="335"/>
                      </a:lnTo>
                      <a:lnTo>
                        <a:pt x="60" y="327"/>
                      </a:lnTo>
                      <a:lnTo>
                        <a:pt x="56" y="323"/>
                      </a:lnTo>
                      <a:lnTo>
                        <a:pt x="51" y="315"/>
                      </a:lnTo>
                      <a:lnTo>
                        <a:pt x="51" y="307"/>
                      </a:lnTo>
                      <a:lnTo>
                        <a:pt x="47" y="299"/>
                      </a:lnTo>
                      <a:lnTo>
                        <a:pt x="47" y="291"/>
                      </a:lnTo>
                      <a:lnTo>
                        <a:pt x="43" y="283"/>
                      </a:lnTo>
                      <a:lnTo>
                        <a:pt x="43" y="279"/>
                      </a:lnTo>
                      <a:lnTo>
                        <a:pt x="43" y="271"/>
                      </a:lnTo>
                      <a:lnTo>
                        <a:pt x="43" y="263"/>
                      </a:lnTo>
                      <a:lnTo>
                        <a:pt x="43" y="251"/>
                      </a:lnTo>
                      <a:lnTo>
                        <a:pt x="39" y="231"/>
                      </a:lnTo>
                      <a:lnTo>
                        <a:pt x="30" y="215"/>
                      </a:lnTo>
                      <a:lnTo>
                        <a:pt x="26" y="203"/>
                      </a:lnTo>
                      <a:lnTo>
                        <a:pt x="22" y="203"/>
                      </a:lnTo>
                      <a:lnTo>
                        <a:pt x="22" y="199"/>
                      </a:lnTo>
                      <a:lnTo>
                        <a:pt x="17" y="195"/>
                      </a:lnTo>
                      <a:lnTo>
                        <a:pt x="13" y="191"/>
                      </a:lnTo>
                      <a:lnTo>
                        <a:pt x="9" y="187"/>
                      </a:lnTo>
                      <a:lnTo>
                        <a:pt x="5" y="183"/>
                      </a:lnTo>
                      <a:lnTo>
                        <a:pt x="0" y="175"/>
                      </a:lnTo>
                      <a:lnTo>
                        <a:pt x="0" y="167"/>
                      </a:lnTo>
                      <a:lnTo>
                        <a:pt x="17" y="148"/>
                      </a:lnTo>
                      <a:lnTo>
                        <a:pt x="22" y="144"/>
                      </a:lnTo>
                      <a:lnTo>
                        <a:pt x="26" y="144"/>
                      </a:lnTo>
                      <a:lnTo>
                        <a:pt x="30" y="140"/>
                      </a:lnTo>
                      <a:lnTo>
                        <a:pt x="34" y="140"/>
                      </a:lnTo>
                      <a:lnTo>
                        <a:pt x="34" y="136"/>
                      </a:lnTo>
                      <a:lnTo>
                        <a:pt x="39" y="136"/>
                      </a:lnTo>
                      <a:lnTo>
                        <a:pt x="43" y="136"/>
                      </a:lnTo>
                      <a:lnTo>
                        <a:pt x="47" y="132"/>
                      </a:lnTo>
                      <a:lnTo>
                        <a:pt x="51" y="128"/>
                      </a:lnTo>
                      <a:lnTo>
                        <a:pt x="51" y="124"/>
                      </a:lnTo>
                      <a:lnTo>
                        <a:pt x="56" y="124"/>
                      </a:lnTo>
                      <a:lnTo>
                        <a:pt x="56" y="120"/>
                      </a:lnTo>
                      <a:lnTo>
                        <a:pt x="60" y="120"/>
                      </a:lnTo>
                      <a:lnTo>
                        <a:pt x="60" y="116"/>
                      </a:lnTo>
                      <a:lnTo>
                        <a:pt x="64" y="116"/>
                      </a:lnTo>
                      <a:lnTo>
                        <a:pt x="68" y="100"/>
                      </a:lnTo>
                      <a:lnTo>
                        <a:pt x="73" y="88"/>
                      </a:lnTo>
                      <a:lnTo>
                        <a:pt x="73" y="76"/>
                      </a:lnTo>
                      <a:lnTo>
                        <a:pt x="77" y="60"/>
                      </a:lnTo>
                      <a:lnTo>
                        <a:pt x="81" y="48"/>
                      </a:lnTo>
                      <a:lnTo>
                        <a:pt x="85" y="32"/>
                      </a:lnTo>
                      <a:lnTo>
                        <a:pt x="94" y="20"/>
                      </a:lnTo>
                      <a:lnTo>
                        <a:pt x="106" y="8"/>
                      </a:lnTo>
                      <a:lnTo>
                        <a:pt x="111" y="8"/>
                      </a:lnTo>
                      <a:lnTo>
                        <a:pt x="115" y="8"/>
                      </a:lnTo>
                      <a:lnTo>
                        <a:pt x="115" y="4"/>
                      </a:lnTo>
                      <a:lnTo>
                        <a:pt x="119" y="4"/>
                      </a:lnTo>
                      <a:lnTo>
                        <a:pt x="119" y="0"/>
                      </a:lnTo>
                      <a:lnTo>
                        <a:pt x="123" y="0"/>
                      </a:lnTo>
                      <a:lnTo>
                        <a:pt x="128" y="4"/>
                      </a:lnTo>
                      <a:lnTo>
                        <a:pt x="132" y="4"/>
                      </a:lnTo>
                      <a:lnTo>
                        <a:pt x="136" y="4"/>
                      </a:lnTo>
                      <a:lnTo>
                        <a:pt x="136" y="8"/>
                      </a:lnTo>
                      <a:lnTo>
                        <a:pt x="140" y="12"/>
                      </a:lnTo>
                      <a:lnTo>
                        <a:pt x="145" y="16"/>
                      </a:lnTo>
                      <a:lnTo>
                        <a:pt x="145" y="20"/>
                      </a:lnTo>
                      <a:lnTo>
                        <a:pt x="149" y="20"/>
                      </a:lnTo>
                      <a:lnTo>
                        <a:pt x="149" y="24"/>
                      </a:lnTo>
                      <a:lnTo>
                        <a:pt x="149" y="28"/>
                      </a:lnTo>
                      <a:lnTo>
                        <a:pt x="153" y="28"/>
                      </a:lnTo>
                      <a:lnTo>
                        <a:pt x="153" y="32"/>
                      </a:lnTo>
                      <a:lnTo>
                        <a:pt x="153" y="36"/>
                      </a:lnTo>
                      <a:lnTo>
                        <a:pt x="153" y="40"/>
                      </a:lnTo>
                      <a:lnTo>
                        <a:pt x="153" y="44"/>
                      </a:lnTo>
                      <a:lnTo>
                        <a:pt x="153" y="48"/>
                      </a:lnTo>
                      <a:lnTo>
                        <a:pt x="153" y="52"/>
                      </a:lnTo>
                      <a:lnTo>
                        <a:pt x="149" y="56"/>
                      </a:lnTo>
                      <a:lnTo>
                        <a:pt x="149" y="60"/>
                      </a:lnTo>
                      <a:lnTo>
                        <a:pt x="149" y="64"/>
                      </a:lnTo>
                      <a:lnTo>
                        <a:pt x="145" y="72"/>
                      </a:lnTo>
                      <a:lnTo>
                        <a:pt x="145" y="76"/>
                      </a:lnTo>
                      <a:lnTo>
                        <a:pt x="140" y="84"/>
                      </a:lnTo>
                      <a:lnTo>
                        <a:pt x="140" y="88"/>
                      </a:lnTo>
                      <a:lnTo>
                        <a:pt x="136" y="92"/>
                      </a:lnTo>
                      <a:lnTo>
                        <a:pt x="136" y="100"/>
                      </a:lnTo>
                      <a:lnTo>
                        <a:pt x="132" y="104"/>
                      </a:lnTo>
                      <a:lnTo>
                        <a:pt x="128" y="112"/>
                      </a:lnTo>
                      <a:lnTo>
                        <a:pt x="132" y="112"/>
                      </a:lnTo>
                      <a:lnTo>
                        <a:pt x="136" y="112"/>
                      </a:lnTo>
                      <a:lnTo>
                        <a:pt x="136" y="108"/>
                      </a:lnTo>
                      <a:lnTo>
                        <a:pt x="140" y="108"/>
                      </a:lnTo>
                      <a:lnTo>
                        <a:pt x="145" y="108"/>
                      </a:lnTo>
                      <a:lnTo>
                        <a:pt x="149" y="112"/>
                      </a:lnTo>
                      <a:lnTo>
                        <a:pt x="153" y="112"/>
                      </a:lnTo>
                      <a:lnTo>
                        <a:pt x="157" y="112"/>
                      </a:lnTo>
                      <a:lnTo>
                        <a:pt x="162" y="116"/>
                      </a:lnTo>
                      <a:lnTo>
                        <a:pt x="166" y="116"/>
                      </a:lnTo>
                      <a:lnTo>
                        <a:pt x="174" y="120"/>
                      </a:lnTo>
                      <a:lnTo>
                        <a:pt x="179" y="120"/>
                      </a:lnTo>
                      <a:lnTo>
                        <a:pt x="179" y="116"/>
                      </a:lnTo>
                      <a:lnTo>
                        <a:pt x="183" y="116"/>
                      </a:lnTo>
                      <a:lnTo>
                        <a:pt x="183" y="120"/>
                      </a:lnTo>
                      <a:lnTo>
                        <a:pt x="187" y="120"/>
                      </a:lnTo>
                      <a:lnTo>
                        <a:pt x="191" y="120"/>
                      </a:lnTo>
                      <a:lnTo>
                        <a:pt x="195" y="124"/>
                      </a:lnTo>
                      <a:lnTo>
                        <a:pt x="200" y="124"/>
                      </a:lnTo>
                      <a:lnTo>
                        <a:pt x="200" y="128"/>
                      </a:lnTo>
                      <a:lnTo>
                        <a:pt x="204" y="128"/>
                      </a:lnTo>
                      <a:lnTo>
                        <a:pt x="204" y="132"/>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49" name="Freeform 170"/>
                <p:cNvSpPr>
                  <a:spLocks/>
                </p:cNvSpPr>
                <p:nvPr/>
              </p:nvSpPr>
              <p:spPr bwMode="auto">
                <a:xfrm>
                  <a:off x="3137" y="2033"/>
                  <a:ext cx="368" cy="690"/>
                </a:xfrm>
                <a:custGeom>
                  <a:avLst/>
                  <a:gdLst>
                    <a:gd name="T0" fmla="*/ 364 w 368"/>
                    <a:gd name="T1" fmla="*/ 12 h 690"/>
                    <a:gd name="T2" fmla="*/ 356 w 368"/>
                    <a:gd name="T3" fmla="*/ 8 h 690"/>
                    <a:gd name="T4" fmla="*/ 351 w 368"/>
                    <a:gd name="T5" fmla="*/ 4 h 690"/>
                    <a:gd name="T6" fmla="*/ 347 w 368"/>
                    <a:gd name="T7" fmla="*/ 0 h 690"/>
                    <a:gd name="T8" fmla="*/ 343 w 368"/>
                    <a:gd name="T9" fmla="*/ 4 h 690"/>
                    <a:gd name="T10" fmla="*/ 335 w 368"/>
                    <a:gd name="T11" fmla="*/ 12 h 690"/>
                    <a:gd name="T12" fmla="*/ 326 w 368"/>
                    <a:gd name="T13" fmla="*/ 16 h 690"/>
                    <a:gd name="T14" fmla="*/ 318 w 368"/>
                    <a:gd name="T15" fmla="*/ 20 h 690"/>
                    <a:gd name="T16" fmla="*/ 313 w 368"/>
                    <a:gd name="T17" fmla="*/ 20 h 690"/>
                    <a:gd name="T18" fmla="*/ 309 w 368"/>
                    <a:gd name="T19" fmla="*/ 16 h 690"/>
                    <a:gd name="T20" fmla="*/ 301 w 368"/>
                    <a:gd name="T21" fmla="*/ 12 h 690"/>
                    <a:gd name="T22" fmla="*/ 292 w 368"/>
                    <a:gd name="T23" fmla="*/ 8 h 690"/>
                    <a:gd name="T24" fmla="*/ 292 w 368"/>
                    <a:gd name="T25" fmla="*/ 8 h 690"/>
                    <a:gd name="T26" fmla="*/ 288 w 368"/>
                    <a:gd name="T27" fmla="*/ 16 h 690"/>
                    <a:gd name="T28" fmla="*/ 284 w 368"/>
                    <a:gd name="T29" fmla="*/ 24 h 690"/>
                    <a:gd name="T30" fmla="*/ 279 w 368"/>
                    <a:gd name="T31" fmla="*/ 40 h 690"/>
                    <a:gd name="T32" fmla="*/ 271 w 368"/>
                    <a:gd name="T33" fmla="*/ 52 h 690"/>
                    <a:gd name="T34" fmla="*/ 267 w 368"/>
                    <a:gd name="T35" fmla="*/ 56 h 690"/>
                    <a:gd name="T36" fmla="*/ 262 w 368"/>
                    <a:gd name="T37" fmla="*/ 60 h 690"/>
                    <a:gd name="T38" fmla="*/ 233 w 368"/>
                    <a:gd name="T39" fmla="*/ 84 h 690"/>
                    <a:gd name="T40" fmla="*/ 216 w 368"/>
                    <a:gd name="T41" fmla="*/ 132 h 690"/>
                    <a:gd name="T42" fmla="*/ 216 w 368"/>
                    <a:gd name="T43" fmla="*/ 144 h 690"/>
                    <a:gd name="T44" fmla="*/ 203 w 368"/>
                    <a:gd name="T45" fmla="*/ 144 h 690"/>
                    <a:gd name="T46" fmla="*/ 199 w 368"/>
                    <a:gd name="T47" fmla="*/ 164 h 690"/>
                    <a:gd name="T48" fmla="*/ 195 w 368"/>
                    <a:gd name="T49" fmla="*/ 168 h 690"/>
                    <a:gd name="T50" fmla="*/ 165 w 368"/>
                    <a:gd name="T51" fmla="*/ 156 h 690"/>
                    <a:gd name="T52" fmla="*/ 127 w 368"/>
                    <a:gd name="T53" fmla="*/ 175 h 690"/>
                    <a:gd name="T54" fmla="*/ 139 w 368"/>
                    <a:gd name="T55" fmla="*/ 247 h 690"/>
                    <a:gd name="T56" fmla="*/ 186 w 368"/>
                    <a:gd name="T57" fmla="*/ 263 h 690"/>
                    <a:gd name="T58" fmla="*/ 190 w 368"/>
                    <a:gd name="T59" fmla="*/ 275 h 690"/>
                    <a:gd name="T60" fmla="*/ 190 w 368"/>
                    <a:gd name="T61" fmla="*/ 275 h 690"/>
                    <a:gd name="T62" fmla="*/ 199 w 368"/>
                    <a:gd name="T63" fmla="*/ 331 h 690"/>
                    <a:gd name="T64" fmla="*/ 161 w 368"/>
                    <a:gd name="T65" fmla="*/ 375 h 690"/>
                    <a:gd name="T66" fmla="*/ 161 w 368"/>
                    <a:gd name="T67" fmla="*/ 379 h 690"/>
                    <a:gd name="T68" fmla="*/ 118 w 368"/>
                    <a:gd name="T69" fmla="*/ 415 h 690"/>
                    <a:gd name="T70" fmla="*/ 63 w 368"/>
                    <a:gd name="T71" fmla="*/ 407 h 690"/>
                    <a:gd name="T72" fmla="*/ 59 w 368"/>
                    <a:gd name="T73" fmla="*/ 455 h 690"/>
                    <a:gd name="T74" fmla="*/ 29 w 368"/>
                    <a:gd name="T75" fmla="*/ 530 h 690"/>
                    <a:gd name="T76" fmla="*/ 8 w 368"/>
                    <a:gd name="T77" fmla="*/ 526 h 690"/>
                    <a:gd name="T78" fmla="*/ 0 w 368"/>
                    <a:gd name="T79" fmla="*/ 534 h 690"/>
                    <a:gd name="T80" fmla="*/ 67 w 368"/>
                    <a:gd name="T81" fmla="*/ 606 h 690"/>
                    <a:gd name="T82" fmla="*/ 89 w 368"/>
                    <a:gd name="T83" fmla="*/ 610 h 690"/>
                    <a:gd name="T84" fmla="*/ 110 w 368"/>
                    <a:gd name="T85" fmla="*/ 626 h 690"/>
                    <a:gd name="T86" fmla="*/ 212 w 368"/>
                    <a:gd name="T87" fmla="*/ 674 h 690"/>
                    <a:gd name="T88" fmla="*/ 258 w 368"/>
                    <a:gd name="T89" fmla="*/ 618 h 690"/>
                    <a:gd name="T90" fmla="*/ 279 w 368"/>
                    <a:gd name="T91" fmla="*/ 610 h 690"/>
                    <a:gd name="T92" fmla="*/ 284 w 368"/>
                    <a:gd name="T93" fmla="*/ 606 h 690"/>
                    <a:gd name="T94" fmla="*/ 250 w 368"/>
                    <a:gd name="T95" fmla="*/ 570 h 690"/>
                    <a:gd name="T96" fmla="*/ 245 w 368"/>
                    <a:gd name="T97" fmla="*/ 566 h 690"/>
                    <a:gd name="T98" fmla="*/ 245 w 368"/>
                    <a:gd name="T99" fmla="*/ 566 h 690"/>
                    <a:gd name="T100" fmla="*/ 339 w 368"/>
                    <a:gd name="T101" fmla="*/ 562 h 690"/>
                    <a:gd name="T102" fmla="*/ 347 w 368"/>
                    <a:gd name="T103" fmla="*/ 546 h 690"/>
                    <a:gd name="T104" fmla="*/ 318 w 368"/>
                    <a:gd name="T105" fmla="*/ 443 h 690"/>
                    <a:gd name="T106" fmla="*/ 326 w 368"/>
                    <a:gd name="T107" fmla="*/ 299 h 690"/>
                    <a:gd name="T108" fmla="*/ 335 w 368"/>
                    <a:gd name="T109" fmla="*/ 179 h 690"/>
                    <a:gd name="T110" fmla="*/ 335 w 368"/>
                    <a:gd name="T111" fmla="*/ 128 h 690"/>
                    <a:gd name="T112" fmla="*/ 368 w 368"/>
                    <a:gd name="T113" fmla="*/ 16 h 6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68" h="690">
                      <a:moveTo>
                        <a:pt x="368" y="16"/>
                      </a:moveTo>
                      <a:lnTo>
                        <a:pt x="368" y="16"/>
                      </a:lnTo>
                      <a:lnTo>
                        <a:pt x="364" y="16"/>
                      </a:lnTo>
                      <a:lnTo>
                        <a:pt x="364" y="12"/>
                      </a:lnTo>
                      <a:lnTo>
                        <a:pt x="364" y="8"/>
                      </a:lnTo>
                      <a:lnTo>
                        <a:pt x="360" y="8"/>
                      </a:lnTo>
                      <a:lnTo>
                        <a:pt x="356" y="8"/>
                      </a:lnTo>
                      <a:lnTo>
                        <a:pt x="356" y="4"/>
                      </a:lnTo>
                      <a:lnTo>
                        <a:pt x="351" y="4"/>
                      </a:lnTo>
                      <a:lnTo>
                        <a:pt x="351" y="0"/>
                      </a:lnTo>
                      <a:lnTo>
                        <a:pt x="347" y="0"/>
                      </a:lnTo>
                      <a:lnTo>
                        <a:pt x="347" y="4"/>
                      </a:lnTo>
                      <a:lnTo>
                        <a:pt x="343" y="4"/>
                      </a:lnTo>
                      <a:lnTo>
                        <a:pt x="343" y="8"/>
                      </a:lnTo>
                      <a:lnTo>
                        <a:pt x="339" y="8"/>
                      </a:lnTo>
                      <a:lnTo>
                        <a:pt x="335" y="8"/>
                      </a:lnTo>
                      <a:lnTo>
                        <a:pt x="335" y="12"/>
                      </a:lnTo>
                      <a:lnTo>
                        <a:pt x="330" y="12"/>
                      </a:lnTo>
                      <a:lnTo>
                        <a:pt x="330" y="16"/>
                      </a:lnTo>
                      <a:lnTo>
                        <a:pt x="326" y="16"/>
                      </a:lnTo>
                      <a:lnTo>
                        <a:pt x="322" y="16"/>
                      </a:lnTo>
                      <a:lnTo>
                        <a:pt x="322" y="20"/>
                      </a:lnTo>
                      <a:lnTo>
                        <a:pt x="318" y="20"/>
                      </a:lnTo>
                      <a:lnTo>
                        <a:pt x="313" y="20"/>
                      </a:lnTo>
                      <a:lnTo>
                        <a:pt x="309" y="20"/>
                      </a:lnTo>
                      <a:lnTo>
                        <a:pt x="309" y="16"/>
                      </a:lnTo>
                      <a:lnTo>
                        <a:pt x="305" y="16"/>
                      </a:lnTo>
                      <a:lnTo>
                        <a:pt x="301" y="16"/>
                      </a:lnTo>
                      <a:lnTo>
                        <a:pt x="301" y="12"/>
                      </a:lnTo>
                      <a:lnTo>
                        <a:pt x="296" y="8"/>
                      </a:lnTo>
                      <a:lnTo>
                        <a:pt x="292" y="8"/>
                      </a:lnTo>
                      <a:lnTo>
                        <a:pt x="292" y="12"/>
                      </a:lnTo>
                      <a:lnTo>
                        <a:pt x="288" y="12"/>
                      </a:lnTo>
                      <a:lnTo>
                        <a:pt x="288" y="16"/>
                      </a:lnTo>
                      <a:lnTo>
                        <a:pt x="288" y="20"/>
                      </a:lnTo>
                      <a:lnTo>
                        <a:pt x="284" y="20"/>
                      </a:lnTo>
                      <a:lnTo>
                        <a:pt x="284" y="24"/>
                      </a:lnTo>
                      <a:lnTo>
                        <a:pt x="284" y="28"/>
                      </a:lnTo>
                      <a:lnTo>
                        <a:pt x="284" y="32"/>
                      </a:lnTo>
                      <a:lnTo>
                        <a:pt x="279" y="36"/>
                      </a:lnTo>
                      <a:lnTo>
                        <a:pt x="279" y="40"/>
                      </a:lnTo>
                      <a:lnTo>
                        <a:pt x="275" y="44"/>
                      </a:lnTo>
                      <a:lnTo>
                        <a:pt x="275" y="48"/>
                      </a:lnTo>
                      <a:lnTo>
                        <a:pt x="271" y="48"/>
                      </a:lnTo>
                      <a:lnTo>
                        <a:pt x="271" y="52"/>
                      </a:lnTo>
                      <a:lnTo>
                        <a:pt x="267" y="52"/>
                      </a:lnTo>
                      <a:lnTo>
                        <a:pt x="267" y="56"/>
                      </a:lnTo>
                      <a:lnTo>
                        <a:pt x="267" y="60"/>
                      </a:lnTo>
                      <a:lnTo>
                        <a:pt x="262" y="60"/>
                      </a:lnTo>
                      <a:lnTo>
                        <a:pt x="258" y="60"/>
                      </a:lnTo>
                      <a:lnTo>
                        <a:pt x="258" y="64"/>
                      </a:lnTo>
                      <a:lnTo>
                        <a:pt x="245" y="68"/>
                      </a:lnTo>
                      <a:lnTo>
                        <a:pt x="241" y="76"/>
                      </a:lnTo>
                      <a:lnTo>
                        <a:pt x="233" y="84"/>
                      </a:lnTo>
                      <a:lnTo>
                        <a:pt x="229" y="92"/>
                      </a:lnTo>
                      <a:lnTo>
                        <a:pt x="220" y="100"/>
                      </a:lnTo>
                      <a:lnTo>
                        <a:pt x="216" y="108"/>
                      </a:lnTo>
                      <a:lnTo>
                        <a:pt x="216" y="120"/>
                      </a:lnTo>
                      <a:lnTo>
                        <a:pt x="216" y="128"/>
                      </a:lnTo>
                      <a:lnTo>
                        <a:pt x="216" y="132"/>
                      </a:lnTo>
                      <a:lnTo>
                        <a:pt x="216" y="136"/>
                      </a:lnTo>
                      <a:lnTo>
                        <a:pt x="220" y="140"/>
                      </a:lnTo>
                      <a:lnTo>
                        <a:pt x="220" y="144"/>
                      </a:lnTo>
                      <a:lnTo>
                        <a:pt x="216" y="144"/>
                      </a:lnTo>
                      <a:lnTo>
                        <a:pt x="212" y="144"/>
                      </a:lnTo>
                      <a:lnTo>
                        <a:pt x="207" y="144"/>
                      </a:lnTo>
                      <a:lnTo>
                        <a:pt x="203" y="144"/>
                      </a:lnTo>
                      <a:lnTo>
                        <a:pt x="203" y="148"/>
                      </a:lnTo>
                      <a:lnTo>
                        <a:pt x="203" y="152"/>
                      </a:lnTo>
                      <a:lnTo>
                        <a:pt x="203" y="156"/>
                      </a:lnTo>
                      <a:lnTo>
                        <a:pt x="199" y="156"/>
                      </a:lnTo>
                      <a:lnTo>
                        <a:pt x="199" y="160"/>
                      </a:lnTo>
                      <a:lnTo>
                        <a:pt x="199" y="164"/>
                      </a:lnTo>
                      <a:lnTo>
                        <a:pt x="195" y="164"/>
                      </a:lnTo>
                      <a:lnTo>
                        <a:pt x="195" y="168"/>
                      </a:lnTo>
                      <a:lnTo>
                        <a:pt x="190" y="168"/>
                      </a:lnTo>
                      <a:lnTo>
                        <a:pt x="186" y="168"/>
                      </a:lnTo>
                      <a:lnTo>
                        <a:pt x="182" y="164"/>
                      </a:lnTo>
                      <a:lnTo>
                        <a:pt x="178" y="164"/>
                      </a:lnTo>
                      <a:lnTo>
                        <a:pt x="169" y="160"/>
                      </a:lnTo>
                      <a:lnTo>
                        <a:pt x="165" y="156"/>
                      </a:lnTo>
                      <a:lnTo>
                        <a:pt x="161" y="156"/>
                      </a:lnTo>
                      <a:lnTo>
                        <a:pt x="156" y="152"/>
                      </a:lnTo>
                      <a:lnTo>
                        <a:pt x="148" y="148"/>
                      </a:lnTo>
                      <a:lnTo>
                        <a:pt x="144" y="148"/>
                      </a:lnTo>
                      <a:lnTo>
                        <a:pt x="139" y="152"/>
                      </a:lnTo>
                      <a:lnTo>
                        <a:pt x="135" y="164"/>
                      </a:lnTo>
                      <a:lnTo>
                        <a:pt x="127" y="175"/>
                      </a:lnTo>
                      <a:lnTo>
                        <a:pt x="123" y="187"/>
                      </a:lnTo>
                      <a:lnTo>
                        <a:pt x="118" y="203"/>
                      </a:lnTo>
                      <a:lnTo>
                        <a:pt x="114" y="219"/>
                      </a:lnTo>
                      <a:lnTo>
                        <a:pt x="114" y="231"/>
                      </a:lnTo>
                      <a:lnTo>
                        <a:pt x="123" y="243"/>
                      </a:lnTo>
                      <a:lnTo>
                        <a:pt x="131" y="247"/>
                      </a:lnTo>
                      <a:lnTo>
                        <a:pt x="139" y="247"/>
                      </a:lnTo>
                      <a:lnTo>
                        <a:pt x="148" y="247"/>
                      </a:lnTo>
                      <a:lnTo>
                        <a:pt x="152" y="251"/>
                      </a:lnTo>
                      <a:lnTo>
                        <a:pt x="161" y="255"/>
                      </a:lnTo>
                      <a:lnTo>
                        <a:pt x="169" y="255"/>
                      </a:lnTo>
                      <a:lnTo>
                        <a:pt x="178" y="259"/>
                      </a:lnTo>
                      <a:lnTo>
                        <a:pt x="182" y="263"/>
                      </a:lnTo>
                      <a:lnTo>
                        <a:pt x="186" y="263"/>
                      </a:lnTo>
                      <a:lnTo>
                        <a:pt x="186" y="267"/>
                      </a:lnTo>
                      <a:lnTo>
                        <a:pt x="190" y="267"/>
                      </a:lnTo>
                      <a:lnTo>
                        <a:pt x="190" y="271"/>
                      </a:lnTo>
                      <a:lnTo>
                        <a:pt x="190" y="275"/>
                      </a:lnTo>
                      <a:lnTo>
                        <a:pt x="203" y="283"/>
                      </a:lnTo>
                      <a:lnTo>
                        <a:pt x="203" y="291"/>
                      </a:lnTo>
                      <a:lnTo>
                        <a:pt x="203" y="303"/>
                      </a:lnTo>
                      <a:lnTo>
                        <a:pt x="203" y="311"/>
                      </a:lnTo>
                      <a:lnTo>
                        <a:pt x="199" y="323"/>
                      </a:lnTo>
                      <a:lnTo>
                        <a:pt x="199" y="331"/>
                      </a:lnTo>
                      <a:lnTo>
                        <a:pt x="195" y="339"/>
                      </a:lnTo>
                      <a:lnTo>
                        <a:pt x="195" y="347"/>
                      </a:lnTo>
                      <a:lnTo>
                        <a:pt x="190" y="359"/>
                      </a:lnTo>
                      <a:lnTo>
                        <a:pt x="186" y="367"/>
                      </a:lnTo>
                      <a:lnTo>
                        <a:pt x="182" y="375"/>
                      </a:lnTo>
                      <a:lnTo>
                        <a:pt x="178" y="375"/>
                      </a:lnTo>
                      <a:lnTo>
                        <a:pt x="161" y="375"/>
                      </a:lnTo>
                      <a:lnTo>
                        <a:pt x="161" y="379"/>
                      </a:lnTo>
                      <a:lnTo>
                        <a:pt x="156" y="379"/>
                      </a:lnTo>
                      <a:lnTo>
                        <a:pt x="139" y="379"/>
                      </a:lnTo>
                      <a:lnTo>
                        <a:pt x="139" y="391"/>
                      </a:lnTo>
                      <a:lnTo>
                        <a:pt x="139" y="399"/>
                      </a:lnTo>
                      <a:lnTo>
                        <a:pt x="135" y="407"/>
                      </a:lnTo>
                      <a:lnTo>
                        <a:pt x="127" y="411"/>
                      </a:lnTo>
                      <a:lnTo>
                        <a:pt x="118" y="415"/>
                      </a:lnTo>
                      <a:lnTo>
                        <a:pt x="110" y="415"/>
                      </a:lnTo>
                      <a:lnTo>
                        <a:pt x="101" y="415"/>
                      </a:lnTo>
                      <a:lnTo>
                        <a:pt x="93" y="411"/>
                      </a:lnTo>
                      <a:lnTo>
                        <a:pt x="84" y="411"/>
                      </a:lnTo>
                      <a:lnTo>
                        <a:pt x="76" y="403"/>
                      </a:lnTo>
                      <a:lnTo>
                        <a:pt x="67" y="399"/>
                      </a:lnTo>
                      <a:lnTo>
                        <a:pt x="63" y="407"/>
                      </a:lnTo>
                      <a:lnTo>
                        <a:pt x="59" y="415"/>
                      </a:lnTo>
                      <a:lnTo>
                        <a:pt x="59" y="419"/>
                      </a:lnTo>
                      <a:lnTo>
                        <a:pt x="55" y="427"/>
                      </a:lnTo>
                      <a:lnTo>
                        <a:pt x="55" y="435"/>
                      </a:lnTo>
                      <a:lnTo>
                        <a:pt x="55" y="443"/>
                      </a:lnTo>
                      <a:lnTo>
                        <a:pt x="59" y="447"/>
                      </a:lnTo>
                      <a:lnTo>
                        <a:pt x="59" y="455"/>
                      </a:lnTo>
                      <a:lnTo>
                        <a:pt x="63" y="459"/>
                      </a:lnTo>
                      <a:lnTo>
                        <a:pt x="63" y="467"/>
                      </a:lnTo>
                      <a:lnTo>
                        <a:pt x="55" y="510"/>
                      </a:lnTo>
                      <a:lnTo>
                        <a:pt x="42" y="526"/>
                      </a:lnTo>
                      <a:lnTo>
                        <a:pt x="38" y="530"/>
                      </a:lnTo>
                      <a:lnTo>
                        <a:pt x="33" y="530"/>
                      </a:lnTo>
                      <a:lnTo>
                        <a:pt x="29" y="530"/>
                      </a:lnTo>
                      <a:lnTo>
                        <a:pt x="25" y="530"/>
                      </a:lnTo>
                      <a:lnTo>
                        <a:pt x="21" y="526"/>
                      </a:lnTo>
                      <a:lnTo>
                        <a:pt x="17" y="526"/>
                      </a:lnTo>
                      <a:lnTo>
                        <a:pt x="12" y="526"/>
                      </a:lnTo>
                      <a:lnTo>
                        <a:pt x="8" y="526"/>
                      </a:lnTo>
                      <a:lnTo>
                        <a:pt x="0" y="534"/>
                      </a:lnTo>
                      <a:lnTo>
                        <a:pt x="4" y="546"/>
                      </a:lnTo>
                      <a:lnTo>
                        <a:pt x="8" y="554"/>
                      </a:lnTo>
                      <a:lnTo>
                        <a:pt x="8" y="570"/>
                      </a:lnTo>
                      <a:lnTo>
                        <a:pt x="0" y="586"/>
                      </a:lnTo>
                      <a:lnTo>
                        <a:pt x="12" y="590"/>
                      </a:lnTo>
                      <a:lnTo>
                        <a:pt x="38" y="606"/>
                      </a:lnTo>
                      <a:lnTo>
                        <a:pt x="67" y="606"/>
                      </a:lnTo>
                      <a:lnTo>
                        <a:pt x="89" y="610"/>
                      </a:lnTo>
                      <a:lnTo>
                        <a:pt x="89" y="618"/>
                      </a:lnTo>
                      <a:lnTo>
                        <a:pt x="97" y="618"/>
                      </a:lnTo>
                      <a:lnTo>
                        <a:pt x="101" y="622"/>
                      </a:lnTo>
                      <a:lnTo>
                        <a:pt x="106" y="626"/>
                      </a:lnTo>
                      <a:lnTo>
                        <a:pt x="110" y="626"/>
                      </a:lnTo>
                      <a:lnTo>
                        <a:pt x="114" y="630"/>
                      </a:lnTo>
                      <a:lnTo>
                        <a:pt x="123" y="634"/>
                      </a:lnTo>
                      <a:lnTo>
                        <a:pt x="127" y="634"/>
                      </a:lnTo>
                      <a:lnTo>
                        <a:pt x="131" y="638"/>
                      </a:lnTo>
                      <a:lnTo>
                        <a:pt x="156" y="646"/>
                      </a:lnTo>
                      <a:lnTo>
                        <a:pt x="178" y="646"/>
                      </a:lnTo>
                      <a:lnTo>
                        <a:pt x="212" y="674"/>
                      </a:lnTo>
                      <a:lnTo>
                        <a:pt x="245" y="690"/>
                      </a:lnTo>
                      <a:lnTo>
                        <a:pt x="250" y="662"/>
                      </a:lnTo>
                      <a:lnTo>
                        <a:pt x="250" y="638"/>
                      </a:lnTo>
                      <a:lnTo>
                        <a:pt x="250" y="626"/>
                      </a:lnTo>
                      <a:lnTo>
                        <a:pt x="258" y="618"/>
                      </a:lnTo>
                      <a:lnTo>
                        <a:pt x="262" y="618"/>
                      </a:lnTo>
                      <a:lnTo>
                        <a:pt x="279" y="610"/>
                      </a:lnTo>
                      <a:lnTo>
                        <a:pt x="284" y="610"/>
                      </a:lnTo>
                      <a:lnTo>
                        <a:pt x="284" y="606"/>
                      </a:lnTo>
                      <a:lnTo>
                        <a:pt x="267" y="598"/>
                      </a:lnTo>
                      <a:lnTo>
                        <a:pt x="262" y="594"/>
                      </a:lnTo>
                      <a:lnTo>
                        <a:pt x="262" y="586"/>
                      </a:lnTo>
                      <a:lnTo>
                        <a:pt x="250" y="570"/>
                      </a:lnTo>
                      <a:lnTo>
                        <a:pt x="245" y="570"/>
                      </a:lnTo>
                      <a:lnTo>
                        <a:pt x="245" y="566"/>
                      </a:lnTo>
                      <a:lnTo>
                        <a:pt x="245" y="562"/>
                      </a:lnTo>
                      <a:lnTo>
                        <a:pt x="250" y="550"/>
                      </a:lnTo>
                      <a:lnTo>
                        <a:pt x="271" y="554"/>
                      </a:lnTo>
                      <a:lnTo>
                        <a:pt x="288" y="562"/>
                      </a:lnTo>
                      <a:lnTo>
                        <a:pt x="322" y="554"/>
                      </a:lnTo>
                      <a:lnTo>
                        <a:pt x="330" y="550"/>
                      </a:lnTo>
                      <a:lnTo>
                        <a:pt x="339" y="562"/>
                      </a:lnTo>
                      <a:lnTo>
                        <a:pt x="343" y="562"/>
                      </a:lnTo>
                      <a:lnTo>
                        <a:pt x="347" y="550"/>
                      </a:lnTo>
                      <a:lnTo>
                        <a:pt x="347" y="546"/>
                      </a:lnTo>
                      <a:lnTo>
                        <a:pt x="335" y="530"/>
                      </a:lnTo>
                      <a:lnTo>
                        <a:pt x="326" y="510"/>
                      </a:lnTo>
                      <a:lnTo>
                        <a:pt x="326" y="502"/>
                      </a:lnTo>
                      <a:lnTo>
                        <a:pt x="318" y="443"/>
                      </a:lnTo>
                      <a:lnTo>
                        <a:pt x="313" y="431"/>
                      </a:lnTo>
                      <a:lnTo>
                        <a:pt x="318" y="427"/>
                      </a:lnTo>
                      <a:lnTo>
                        <a:pt x="326" y="403"/>
                      </a:lnTo>
                      <a:lnTo>
                        <a:pt x="330" y="375"/>
                      </a:lnTo>
                      <a:lnTo>
                        <a:pt x="330" y="351"/>
                      </a:lnTo>
                      <a:lnTo>
                        <a:pt x="326" y="323"/>
                      </a:lnTo>
                      <a:lnTo>
                        <a:pt x="326" y="299"/>
                      </a:lnTo>
                      <a:lnTo>
                        <a:pt x="326" y="271"/>
                      </a:lnTo>
                      <a:lnTo>
                        <a:pt x="326" y="243"/>
                      </a:lnTo>
                      <a:lnTo>
                        <a:pt x="335" y="219"/>
                      </a:lnTo>
                      <a:lnTo>
                        <a:pt x="343" y="203"/>
                      </a:lnTo>
                      <a:lnTo>
                        <a:pt x="339" y="195"/>
                      </a:lnTo>
                      <a:lnTo>
                        <a:pt x="339" y="187"/>
                      </a:lnTo>
                      <a:lnTo>
                        <a:pt x="335" y="179"/>
                      </a:lnTo>
                      <a:lnTo>
                        <a:pt x="335" y="172"/>
                      </a:lnTo>
                      <a:lnTo>
                        <a:pt x="330" y="168"/>
                      </a:lnTo>
                      <a:lnTo>
                        <a:pt x="330" y="160"/>
                      </a:lnTo>
                      <a:lnTo>
                        <a:pt x="330" y="152"/>
                      </a:lnTo>
                      <a:lnTo>
                        <a:pt x="330" y="144"/>
                      </a:lnTo>
                      <a:lnTo>
                        <a:pt x="335" y="136"/>
                      </a:lnTo>
                      <a:lnTo>
                        <a:pt x="335" y="128"/>
                      </a:lnTo>
                      <a:lnTo>
                        <a:pt x="339" y="120"/>
                      </a:lnTo>
                      <a:lnTo>
                        <a:pt x="343" y="112"/>
                      </a:lnTo>
                      <a:lnTo>
                        <a:pt x="347" y="104"/>
                      </a:lnTo>
                      <a:lnTo>
                        <a:pt x="351" y="96"/>
                      </a:lnTo>
                      <a:lnTo>
                        <a:pt x="356" y="88"/>
                      </a:lnTo>
                      <a:lnTo>
                        <a:pt x="360" y="80"/>
                      </a:lnTo>
                      <a:lnTo>
                        <a:pt x="368" y="16"/>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50" name="Freeform 171"/>
                <p:cNvSpPr>
                  <a:spLocks/>
                </p:cNvSpPr>
                <p:nvPr/>
              </p:nvSpPr>
              <p:spPr bwMode="auto">
                <a:xfrm>
                  <a:off x="3450" y="1945"/>
                  <a:ext cx="255" cy="531"/>
                </a:xfrm>
                <a:custGeom>
                  <a:avLst/>
                  <a:gdLst>
                    <a:gd name="T0" fmla="*/ 229 w 255"/>
                    <a:gd name="T1" fmla="*/ 32 h 531"/>
                    <a:gd name="T2" fmla="*/ 229 w 255"/>
                    <a:gd name="T3" fmla="*/ 36 h 531"/>
                    <a:gd name="T4" fmla="*/ 229 w 255"/>
                    <a:gd name="T5" fmla="*/ 36 h 531"/>
                    <a:gd name="T6" fmla="*/ 225 w 255"/>
                    <a:gd name="T7" fmla="*/ 36 h 531"/>
                    <a:gd name="T8" fmla="*/ 221 w 255"/>
                    <a:gd name="T9" fmla="*/ 64 h 531"/>
                    <a:gd name="T10" fmla="*/ 255 w 255"/>
                    <a:gd name="T11" fmla="*/ 96 h 531"/>
                    <a:gd name="T12" fmla="*/ 246 w 255"/>
                    <a:gd name="T13" fmla="*/ 120 h 531"/>
                    <a:gd name="T14" fmla="*/ 234 w 255"/>
                    <a:gd name="T15" fmla="*/ 132 h 531"/>
                    <a:gd name="T16" fmla="*/ 229 w 255"/>
                    <a:gd name="T17" fmla="*/ 132 h 531"/>
                    <a:gd name="T18" fmla="*/ 221 w 255"/>
                    <a:gd name="T19" fmla="*/ 136 h 531"/>
                    <a:gd name="T20" fmla="*/ 221 w 255"/>
                    <a:gd name="T21" fmla="*/ 136 h 531"/>
                    <a:gd name="T22" fmla="*/ 200 w 255"/>
                    <a:gd name="T23" fmla="*/ 176 h 531"/>
                    <a:gd name="T24" fmla="*/ 200 w 255"/>
                    <a:gd name="T25" fmla="*/ 188 h 531"/>
                    <a:gd name="T26" fmla="*/ 204 w 255"/>
                    <a:gd name="T27" fmla="*/ 204 h 531"/>
                    <a:gd name="T28" fmla="*/ 225 w 255"/>
                    <a:gd name="T29" fmla="*/ 271 h 531"/>
                    <a:gd name="T30" fmla="*/ 208 w 255"/>
                    <a:gd name="T31" fmla="*/ 335 h 531"/>
                    <a:gd name="T32" fmla="*/ 212 w 255"/>
                    <a:gd name="T33" fmla="*/ 351 h 531"/>
                    <a:gd name="T34" fmla="*/ 212 w 255"/>
                    <a:gd name="T35" fmla="*/ 351 h 531"/>
                    <a:gd name="T36" fmla="*/ 212 w 255"/>
                    <a:gd name="T37" fmla="*/ 391 h 531"/>
                    <a:gd name="T38" fmla="*/ 195 w 255"/>
                    <a:gd name="T39" fmla="*/ 443 h 531"/>
                    <a:gd name="T40" fmla="*/ 157 w 255"/>
                    <a:gd name="T41" fmla="*/ 467 h 531"/>
                    <a:gd name="T42" fmla="*/ 153 w 255"/>
                    <a:gd name="T43" fmla="*/ 467 h 531"/>
                    <a:gd name="T44" fmla="*/ 144 w 255"/>
                    <a:gd name="T45" fmla="*/ 471 h 531"/>
                    <a:gd name="T46" fmla="*/ 132 w 255"/>
                    <a:gd name="T47" fmla="*/ 463 h 531"/>
                    <a:gd name="T48" fmla="*/ 123 w 255"/>
                    <a:gd name="T49" fmla="*/ 463 h 531"/>
                    <a:gd name="T50" fmla="*/ 60 w 255"/>
                    <a:gd name="T51" fmla="*/ 495 h 531"/>
                    <a:gd name="T52" fmla="*/ 30 w 255"/>
                    <a:gd name="T53" fmla="*/ 511 h 531"/>
                    <a:gd name="T54" fmla="*/ 13 w 255"/>
                    <a:gd name="T55" fmla="*/ 527 h 531"/>
                    <a:gd name="T56" fmla="*/ 13 w 255"/>
                    <a:gd name="T57" fmla="*/ 531 h 531"/>
                    <a:gd name="T58" fmla="*/ 5 w 255"/>
                    <a:gd name="T59" fmla="*/ 531 h 531"/>
                    <a:gd name="T60" fmla="*/ 17 w 255"/>
                    <a:gd name="T61" fmla="*/ 463 h 531"/>
                    <a:gd name="T62" fmla="*/ 13 w 255"/>
                    <a:gd name="T63" fmla="*/ 359 h 531"/>
                    <a:gd name="T64" fmla="*/ 26 w 255"/>
                    <a:gd name="T65" fmla="*/ 283 h 531"/>
                    <a:gd name="T66" fmla="*/ 17 w 255"/>
                    <a:gd name="T67" fmla="*/ 256 h 531"/>
                    <a:gd name="T68" fmla="*/ 22 w 255"/>
                    <a:gd name="T69" fmla="*/ 224 h 531"/>
                    <a:gd name="T70" fmla="*/ 34 w 255"/>
                    <a:gd name="T71" fmla="*/ 192 h 531"/>
                    <a:gd name="T72" fmla="*/ 55 w 255"/>
                    <a:gd name="T73" fmla="*/ 104 h 531"/>
                    <a:gd name="T74" fmla="*/ 72 w 255"/>
                    <a:gd name="T75" fmla="*/ 88 h 531"/>
                    <a:gd name="T76" fmla="*/ 94 w 255"/>
                    <a:gd name="T77" fmla="*/ 68 h 531"/>
                    <a:gd name="T78" fmla="*/ 106 w 255"/>
                    <a:gd name="T79" fmla="*/ 52 h 531"/>
                    <a:gd name="T80" fmla="*/ 119 w 255"/>
                    <a:gd name="T81" fmla="*/ 36 h 531"/>
                    <a:gd name="T82" fmla="*/ 119 w 255"/>
                    <a:gd name="T83" fmla="*/ 36 h 531"/>
                    <a:gd name="T84" fmla="*/ 119 w 255"/>
                    <a:gd name="T85" fmla="*/ 36 h 531"/>
                    <a:gd name="T86" fmla="*/ 128 w 255"/>
                    <a:gd name="T87" fmla="*/ 36 h 531"/>
                    <a:gd name="T88" fmla="*/ 136 w 255"/>
                    <a:gd name="T89" fmla="*/ 40 h 531"/>
                    <a:gd name="T90" fmla="*/ 144 w 255"/>
                    <a:gd name="T91" fmla="*/ 32 h 531"/>
                    <a:gd name="T92" fmla="*/ 149 w 255"/>
                    <a:gd name="T93" fmla="*/ 28 h 531"/>
                    <a:gd name="T94" fmla="*/ 157 w 255"/>
                    <a:gd name="T95" fmla="*/ 24 h 531"/>
                    <a:gd name="T96" fmla="*/ 166 w 255"/>
                    <a:gd name="T97" fmla="*/ 20 h 531"/>
                    <a:gd name="T98" fmla="*/ 178 w 255"/>
                    <a:gd name="T99" fmla="*/ 20 h 531"/>
                    <a:gd name="T100" fmla="*/ 191 w 255"/>
                    <a:gd name="T101" fmla="*/ 24 h 531"/>
                    <a:gd name="T102" fmla="*/ 191 w 255"/>
                    <a:gd name="T103" fmla="*/ 24 h 531"/>
                    <a:gd name="T104" fmla="*/ 191 w 255"/>
                    <a:gd name="T105" fmla="*/ 24 h 531"/>
                    <a:gd name="T106" fmla="*/ 200 w 255"/>
                    <a:gd name="T107" fmla="*/ 16 h 531"/>
                    <a:gd name="T108" fmla="*/ 212 w 255"/>
                    <a:gd name="T109" fmla="*/ 4 h 531"/>
                    <a:gd name="T110" fmla="*/ 217 w 255"/>
                    <a:gd name="T111" fmla="*/ 4 h 531"/>
                    <a:gd name="T112" fmla="*/ 225 w 255"/>
                    <a:gd name="T113" fmla="*/ 0 h 53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5" h="531">
                      <a:moveTo>
                        <a:pt x="225" y="0"/>
                      </a:moveTo>
                      <a:lnTo>
                        <a:pt x="229" y="32"/>
                      </a:lnTo>
                      <a:lnTo>
                        <a:pt x="229" y="36"/>
                      </a:lnTo>
                      <a:lnTo>
                        <a:pt x="225" y="36"/>
                      </a:lnTo>
                      <a:lnTo>
                        <a:pt x="217" y="44"/>
                      </a:lnTo>
                      <a:lnTo>
                        <a:pt x="221" y="64"/>
                      </a:lnTo>
                      <a:lnTo>
                        <a:pt x="246" y="80"/>
                      </a:lnTo>
                      <a:lnTo>
                        <a:pt x="250" y="84"/>
                      </a:lnTo>
                      <a:lnTo>
                        <a:pt x="255" y="92"/>
                      </a:lnTo>
                      <a:lnTo>
                        <a:pt x="255" y="96"/>
                      </a:lnTo>
                      <a:lnTo>
                        <a:pt x="250" y="104"/>
                      </a:lnTo>
                      <a:lnTo>
                        <a:pt x="250" y="108"/>
                      </a:lnTo>
                      <a:lnTo>
                        <a:pt x="246" y="116"/>
                      </a:lnTo>
                      <a:lnTo>
                        <a:pt x="246" y="120"/>
                      </a:lnTo>
                      <a:lnTo>
                        <a:pt x="242" y="124"/>
                      </a:lnTo>
                      <a:lnTo>
                        <a:pt x="234" y="128"/>
                      </a:lnTo>
                      <a:lnTo>
                        <a:pt x="234" y="132"/>
                      </a:lnTo>
                      <a:lnTo>
                        <a:pt x="229" y="132"/>
                      </a:lnTo>
                      <a:lnTo>
                        <a:pt x="221" y="136"/>
                      </a:lnTo>
                      <a:lnTo>
                        <a:pt x="200" y="176"/>
                      </a:lnTo>
                      <a:lnTo>
                        <a:pt x="200" y="180"/>
                      </a:lnTo>
                      <a:lnTo>
                        <a:pt x="200" y="184"/>
                      </a:lnTo>
                      <a:lnTo>
                        <a:pt x="200" y="188"/>
                      </a:lnTo>
                      <a:lnTo>
                        <a:pt x="200" y="192"/>
                      </a:lnTo>
                      <a:lnTo>
                        <a:pt x="200" y="196"/>
                      </a:lnTo>
                      <a:lnTo>
                        <a:pt x="200" y="200"/>
                      </a:lnTo>
                      <a:lnTo>
                        <a:pt x="204" y="204"/>
                      </a:lnTo>
                      <a:lnTo>
                        <a:pt x="217" y="220"/>
                      </a:lnTo>
                      <a:lnTo>
                        <a:pt x="221" y="236"/>
                      </a:lnTo>
                      <a:lnTo>
                        <a:pt x="225" y="252"/>
                      </a:lnTo>
                      <a:lnTo>
                        <a:pt x="225" y="271"/>
                      </a:lnTo>
                      <a:lnTo>
                        <a:pt x="225" y="287"/>
                      </a:lnTo>
                      <a:lnTo>
                        <a:pt x="221" y="303"/>
                      </a:lnTo>
                      <a:lnTo>
                        <a:pt x="212" y="319"/>
                      </a:lnTo>
                      <a:lnTo>
                        <a:pt x="208" y="335"/>
                      </a:lnTo>
                      <a:lnTo>
                        <a:pt x="212" y="347"/>
                      </a:lnTo>
                      <a:lnTo>
                        <a:pt x="212" y="351"/>
                      </a:lnTo>
                      <a:lnTo>
                        <a:pt x="212" y="363"/>
                      </a:lnTo>
                      <a:lnTo>
                        <a:pt x="212" y="379"/>
                      </a:lnTo>
                      <a:lnTo>
                        <a:pt x="212" y="391"/>
                      </a:lnTo>
                      <a:lnTo>
                        <a:pt x="208" y="403"/>
                      </a:lnTo>
                      <a:lnTo>
                        <a:pt x="208" y="415"/>
                      </a:lnTo>
                      <a:lnTo>
                        <a:pt x="200" y="431"/>
                      </a:lnTo>
                      <a:lnTo>
                        <a:pt x="195" y="443"/>
                      </a:lnTo>
                      <a:lnTo>
                        <a:pt x="183" y="455"/>
                      </a:lnTo>
                      <a:lnTo>
                        <a:pt x="170" y="459"/>
                      </a:lnTo>
                      <a:lnTo>
                        <a:pt x="157" y="467"/>
                      </a:lnTo>
                      <a:lnTo>
                        <a:pt x="153" y="467"/>
                      </a:lnTo>
                      <a:lnTo>
                        <a:pt x="144" y="471"/>
                      </a:lnTo>
                      <a:lnTo>
                        <a:pt x="144" y="467"/>
                      </a:lnTo>
                      <a:lnTo>
                        <a:pt x="140" y="467"/>
                      </a:lnTo>
                      <a:lnTo>
                        <a:pt x="136" y="463"/>
                      </a:lnTo>
                      <a:lnTo>
                        <a:pt x="132" y="463"/>
                      </a:lnTo>
                      <a:lnTo>
                        <a:pt x="128" y="463"/>
                      </a:lnTo>
                      <a:lnTo>
                        <a:pt x="123" y="463"/>
                      </a:lnTo>
                      <a:lnTo>
                        <a:pt x="94" y="483"/>
                      </a:lnTo>
                      <a:lnTo>
                        <a:pt x="81" y="491"/>
                      </a:lnTo>
                      <a:lnTo>
                        <a:pt x="64" y="495"/>
                      </a:lnTo>
                      <a:lnTo>
                        <a:pt x="60" y="495"/>
                      </a:lnTo>
                      <a:lnTo>
                        <a:pt x="51" y="499"/>
                      </a:lnTo>
                      <a:lnTo>
                        <a:pt x="47" y="503"/>
                      </a:lnTo>
                      <a:lnTo>
                        <a:pt x="38" y="507"/>
                      </a:lnTo>
                      <a:lnTo>
                        <a:pt x="30" y="511"/>
                      </a:lnTo>
                      <a:lnTo>
                        <a:pt x="26" y="515"/>
                      </a:lnTo>
                      <a:lnTo>
                        <a:pt x="22" y="523"/>
                      </a:lnTo>
                      <a:lnTo>
                        <a:pt x="13" y="527"/>
                      </a:lnTo>
                      <a:lnTo>
                        <a:pt x="13" y="531"/>
                      </a:lnTo>
                      <a:lnTo>
                        <a:pt x="5" y="531"/>
                      </a:lnTo>
                      <a:lnTo>
                        <a:pt x="0" y="519"/>
                      </a:lnTo>
                      <a:lnTo>
                        <a:pt x="5" y="515"/>
                      </a:lnTo>
                      <a:lnTo>
                        <a:pt x="13" y="491"/>
                      </a:lnTo>
                      <a:lnTo>
                        <a:pt x="17" y="463"/>
                      </a:lnTo>
                      <a:lnTo>
                        <a:pt x="17" y="439"/>
                      </a:lnTo>
                      <a:lnTo>
                        <a:pt x="13" y="411"/>
                      </a:lnTo>
                      <a:lnTo>
                        <a:pt x="13" y="387"/>
                      </a:lnTo>
                      <a:lnTo>
                        <a:pt x="13" y="359"/>
                      </a:lnTo>
                      <a:lnTo>
                        <a:pt x="13" y="331"/>
                      </a:lnTo>
                      <a:lnTo>
                        <a:pt x="22" y="307"/>
                      </a:lnTo>
                      <a:lnTo>
                        <a:pt x="30" y="291"/>
                      </a:lnTo>
                      <a:lnTo>
                        <a:pt x="26" y="283"/>
                      </a:lnTo>
                      <a:lnTo>
                        <a:pt x="26" y="275"/>
                      </a:lnTo>
                      <a:lnTo>
                        <a:pt x="22" y="267"/>
                      </a:lnTo>
                      <a:lnTo>
                        <a:pt x="22" y="260"/>
                      </a:lnTo>
                      <a:lnTo>
                        <a:pt x="17" y="256"/>
                      </a:lnTo>
                      <a:lnTo>
                        <a:pt x="17" y="248"/>
                      </a:lnTo>
                      <a:lnTo>
                        <a:pt x="17" y="240"/>
                      </a:lnTo>
                      <a:lnTo>
                        <a:pt x="17" y="232"/>
                      </a:lnTo>
                      <a:lnTo>
                        <a:pt x="22" y="224"/>
                      </a:lnTo>
                      <a:lnTo>
                        <a:pt x="22" y="216"/>
                      </a:lnTo>
                      <a:lnTo>
                        <a:pt x="26" y="208"/>
                      </a:lnTo>
                      <a:lnTo>
                        <a:pt x="30" y="200"/>
                      </a:lnTo>
                      <a:lnTo>
                        <a:pt x="34" y="192"/>
                      </a:lnTo>
                      <a:lnTo>
                        <a:pt x="38" y="184"/>
                      </a:lnTo>
                      <a:lnTo>
                        <a:pt x="43" y="176"/>
                      </a:lnTo>
                      <a:lnTo>
                        <a:pt x="47" y="168"/>
                      </a:lnTo>
                      <a:lnTo>
                        <a:pt x="55" y="104"/>
                      </a:lnTo>
                      <a:lnTo>
                        <a:pt x="60" y="100"/>
                      </a:lnTo>
                      <a:lnTo>
                        <a:pt x="64" y="96"/>
                      </a:lnTo>
                      <a:lnTo>
                        <a:pt x="68" y="92"/>
                      </a:lnTo>
                      <a:lnTo>
                        <a:pt x="72" y="88"/>
                      </a:lnTo>
                      <a:lnTo>
                        <a:pt x="77" y="80"/>
                      </a:lnTo>
                      <a:lnTo>
                        <a:pt x="85" y="76"/>
                      </a:lnTo>
                      <a:lnTo>
                        <a:pt x="89" y="72"/>
                      </a:lnTo>
                      <a:lnTo>
                        <a:pt x="94" y="68"/>
                      </a:lnTo>
                      <a:lnTo>
                        <a:pt x="98" y="64"/>
                      </a:lnTo>
                      <a:lnTo>
                        <a:pt x="98" y="60"/>
                      </a:lnTo>
                      <a:lnTo>
                        <a:pt x="102" y="56"/>
                      </a:lnTo>
                      <a:lnTo>
                        <a:pt x="106" y="52"/>
                      </a:lnTo>
                      <a:lnTo>
                        <a:pt x="106" y="48"/>
                      </a:lnTo>
                      <a:lnTo>
                        <a:pt x="111" y="44"/>
                      </a:lnTo>
                      <a:lnTo>
                        <a:pt x="115" y="40"/>
                      </a:lnTo>
                      <a:lnTo>
                        <a:pt x="119" y="36"/>
                      </a:lnTo>
                      <a:lnTo>
                        <a:pt x="123" y="36"/>
                      </a:lnTo>
                      <a:lnTo>
                        <a:pt x="128" y="36"/>
                      </a:lnTo>
                      <a:lnTo>
                        <a:pt x="132" y="36"/>
                      </a:lnTo>
                      <a:lnTo>
                        <a:pt x="136" y="40"/>
                      </a:lnTo>
                      <a:lnTo>
                        <a:pt x="140" y="36"/>
                      </a:lnTo>
                      <a:lnTo>
                        <a:pt x="144" y="32"/>
                      </a:lnTo>
                      <a:lnTo>
                        <a:pt x="149" y="28"/>
                      </a:lnTo>
                      <a:lnTo>
                        <a:pt x="153" y="28"/>
                      </a:lnTo>
                      <a:lnTo>
                        <a:pt x="153" y="24"/>
                      </a:lnTo>
                      <a:lnTo>
                        <a:pt x="157" y="24"/>
                      </a:lnTo>
                      <a:lnTo>
                        <a:pt x="161" y="20"/>
                      </a:lnTo>
                      <a:lnTo>
                        <a:pt x="166" y="20"/>
                      </a:lnTo>
                      <a:lnTo>
                        <a:pt x="170" y="20"/>
                      </a:lnTo>
                      <a:lnTo>
                        <a:pt x="174" y="20"/>
                      </a:lnTo>
                      <a:lnTo>
                        <a:pt x="178" y="20"/>
                      </a:lnTo>
                      <a:lnTo>
                        <a:pt x="183" y="24"/>
                      </a:lnTo>
                      <a:lnTo>
                        <a:pt x="187" y="24"/>
                      </a:lnTo>
                      <a:lnTo>
                        <a:pt x="191" y="24"/>
                      </a:lnTo>
                      <a:lnTo>
                        <a:pt x="195" y="20"/>
                      </a:lnTo>
                      <a:lnTo>
                        <a:pt x="200" y="16"/>
                      </a:lnTo>
                      <a:lnTo>
                        <a:pt x="204" y="12"/>
                      </a:lnTo>
                      <a:lnTo>
                        <a:pt x="208" y="8"/>
                      </a:lnTo>
                      <a:lnTo>
                        <a:pt x="212" y="4"/>
                      </a:lnTo>
                      <a:lnTo>
                        <a:pt x="217" y="4"/>
                      </a:lnTo>
                      <a:lnTo>
                        <a:pt x="221" y="0"/>
                      </a:lnTo>
                      <a:lnTo>
                        <a:pt x="225" y="0"/>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51" name="Freeform 172"/>
                <p:cNvSpPr>
                  <a:spLocks/>
                </p:cNvSpPr>
                <p:nvPr/>
              </p:nvSpPr>
              <p:spPr bwMode="auto">
                <a:xfrm>
                  <a:off x="3455" y="2296"/>
                  <a:ext cx="415" cy="467"/>
                </a:xfrm>
                <a:custGeom>
                  <a:avLst/>
                  <a:gdLst>
                    <a:gd name="T0" fmla="*/ 29 w 415"/>
                    <a:gd name="T1" fmla="*/ 283 h 467"/>
                    <a:gd name="T2" fmla="*/ 29 w 415"/>
                    <a:gd name="T3" fmla="*/ 283 h 467"/>
                    <a:gd name="T4" fmla="*/ 8 w 415"/>
                    <a:gd name="T5" fmla="*/ 247 h 467"/>
                    <a:gd name="T6" fmla="*/ 4 w 415"/>
                    <a:gd name="T7" fmla="*/ 180 h 467"/>
                    <a:gd name="T8" fmla="*/ 8 w 415"/>
                    <a:gd name="T9" fmla="*/ 176 h 467"/>
                    <a:gd name="T10" fmla="*/ 25 w 415"/>
                    <a:gd name="T11" fmla="*/ 164 h 467"/>
                    <a:gd name="T12" fmla="*/ 59 w 415"/>
                    <a:gd name="T13" fmla="*/ 144 h 467"/>
                    <a:gd name="T14" fmla="*/ 118 w 415"/>
                    <a:gd name="T15" fmla="*/ 112 h 467"/>
                    <a:gd name="T16" fmla="*/ 127 w 415"/>
                    <a:gd name="T17" fmla="*/ 112 h 467"/>
                    <a:gd name="T18" fmla="*/ 139 w 415"/>
                    <a:gd name="T19" fmla="*/ 116 h 467"/>
                    <a:gd name="T20" fmla="*/ 148 w 415"/>
                    <a:gd name="T21" fmla="*/ 116 h 467"/>
                    <a:gd name="T22" fmla="*/ 152 w 415"/>
                    <a:gd name="T23" fmla="*/ 116 h 467"/>
                    <a:gd name="T24" fmla="*/ 190 w 415"/>
                    <a:gd name="T25" fmla="*/ 92 h 467"/>
                    <a:gd name="T26" fmla="*/ 207 w 415"/>
                    <a:gd name="T27" fmla="*/ 40 h 467"/>
                    <a:gd name="T28" fmla="*/ 224 w 415"/>
                    <a:gd name="T29" fmla="*/ 12 h 467"/>
                    <a:gd name="T30" fmla="*/ 271 w 415"/>
                    <a:gd name="T31" fmla="*/ 28 h 467"/>
                    <a:gd name="T32" fmla="*/ 301 w 415"/>
                    <a:gd name="T33" fmla="*/ 28 h 467"/>
                    <a:gd name="T34" fmla="*/ 343 w 415"/>
                    <a:gd name="T35" fmla="*/ 36 h 467"/>
                    <a:gd name="T36" fmla="*/ 368 w 415"/>
                    <a:gd name="T37" fmla="*/ 32 h 467"/>
                    <a:gd name="T38" fmla="*/ 381 w 415"/>
                    <a:gd name="T39" fmla="*/ 36 h 467"/>
                    <a:gd name="T40" fmla="*/ 381 w 415"/>
                    <a:gd name="T41" fmla="*/ 36 h 467"/>
                    <a:gd name="T42" fmla="*/ 373 w 415"/>
                    <a:gd name="T43" fmla="*/ 52 h 467"/>
                    <a:gd name="T44" fmla="*/ 356 w 415"/>
                    <a:gd name="T45" fmla="*/ 68 h 467"/>
                    <a:gd name="T46" fmla="*/ 309 w 415"/>
                    <a:gd name="T47" fmla="*/ 112 h 467"/>
                    <a:gd name="T48" fmla="*/ 318 w 415"/>
                    <a:gd name="T49" fmla="*/ 140 h 467"/>
                    <a:gd name="T50" fmla="*/ 415 w 415"/>
                    <a:gd name="T51" fmla="*/ 212 h 467"/>
                    <a:gd name="T52" fmla="*/ 377 w 415"/>
                    <a:gd name="T53" fmla="*/ 231 h 467"/>
                    <a:gd name="T54" fmla="*/ 335 w 415"/>
                    <a:gd name="T55" fmla="*/ 263 h 467"/>
                    <a:gd name="T56" fmla="*/ 326 w 415"/>
                    <a:gd name="T57" fmla="*/ 287 h 467"/>
                    <a:gd name="T58" fmla="*/ 322 w 415"/>
                    <a:gd name="T59" fmla="*/ 303 h 467"/>
                    <a:gd name="T60" fmla="*/ 318 w 415"/>
                    <a:gd name="T61" fmla="*/ 319 h 467"/>
                    <a:gd name="T62" fmla="*/ 351 w 415"/>
                    <a:gd name="T63" fmla="*/ 355 h 467"/>
                    <a:gd name="T64" fmla="*/ 381 w 415"/>
                    <a:gd name="T65" fmla="*/ 351 h 467"/>
                    <a:gd name="T66" fmla="*/ 381 w 415"/>
                    <a:gd name="T67" fmla="*/ 351 h 467"/>
                    <a:gd name="T68" fmla="*/ 381 w 415"/>
                    <a:gd name="T69" fmla="*/ 355 h 467"/>
                    <a:gd name="T70" fmla="*/ 381 w 415"/>
                    <a:gd name="T71" fmla="*/ 355 h 467"/>
                    <a:gd name="T72" fmla="*/ 381 w 415"/>
                    <a:gd name="T73" fmla="*/ 391 h 467"/>
                    <a:gd name="T74" fmla="*/ 377 w 415"/>
                    <a:gd name="T75" fmla="*/ 403 h 467"/>
                    <a:gd name="T76" fmla="*/ 368 w 415"/>
                    <a:gd name="T77" fmla="*/ 419 h 467"/>
                    <a:gd name="T78" fmla="*/ 368 w 415"/>
                    <a:gd name="T79" fmla="*/ 419 h 467"/>
                    <a:gd name="T80" fmla="*/ 368 w 415"/>
                    <a:gd name="T81" fmla="*/ 419 h 467"/>
                    <a:gd name="T82" fmla="*/ 368 w 415"/>
                    <a:gd name="T83" fmla="*/ 419 h 467"/>
                    <a:gd name="T84" fmla="*/ 364 w 415"/>
                    <a:gd name="T85" fmla="*/ 419 h 467"/>
                    <a:gd name="T86" fmla="*/ 335 w 415"/>
                    <a:gd name="T87" fmla="*/ 451 h 467"/>
                    <a:gd name="T88" fmla="*/ 318 w 415"/>
                    <a:gd name="T89" fmla="*/ 443 h 467"/>
                    <a:gd name="T90" fmla="*/ 318 w 415"/>
                    <a:gd name="T91" fmla="*/ 443 h 467"/>
                    <a:gd name="T92" fmla="*/ 279 w 415"/>
                    <a:gd name="T93" fmla="*/ 427 h 467"/>
                    <a:gd name="T94" fmla="*/ 250 w 415"/>
                    <a:gd name="T95" fmla="*/ 411 h 467"/>
                    <a:gd name="T96" fmla="*/ 220 w 415"/>
                    <a:gd name="T97" fmla="*/ 395 h 467"/>
                    <a:gd name="T98" fmla="*/ 178 w 415"/>
                    <a:gd name="T99" fmla="*/ 379 h 467"/>
                    <a:gd name="T100" fmla="*/ 161 w 415"/>
                    <a:gd name="T101" fmla="*/ 379 h 467"/>
                    <a:gd name="T102" fmla="*/ 123 w 415"/>
                    <a:gd name="T103" fmla="*/ 379 h 467"/>
                    <a:gd name="T104" fmla="*/ 93 w 415"/>
                    <a:gd name="T105" fmla="*/ 371 h 467"/>
                    <a:gd name="T106" fmla="*/ 76 w 415"/>
                    <a:gd name="T107" fmla="*/ 351 h 467"/>
                    <a:gd name="T108" fmla="*/ 72 w 415"/>
                    <a:gd name="T109" fmla="*/ 347 h 467"/>
                    <a:gd name="T110" fmla="*/ 72 w 415"/>
                    <a:gd name="T111" fmla="*/ 347 h 46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15" h="467">
                      <a:moveTo>
                        <a:pt x="29" y="295"/>
                      </a:moveTo>
                      <a:lnTo>
                        <a:pt x="29" y="283"/>
                      </a:lnTo>
                      <a:lnTo>
                        <a:pt x="17" y="267"/>
                      </a:lnTo>
                      <a:lnTo>
                        <a:pt x="8" y="247"/>
                      </a:lnTo>
                      <a:lnTo>
                        <a:pt x="8" y="239"/>
                      </a:lnTo>
                      <a:lnTo>
                        <a:pt x="0" y="180"/>
                      </a:lnTo>
                      <a:lnTo>
                        <a:pt x="4" y="180"/>
                      </a:lnTo>
                      <a:lnTo>
                        <a:pt x="8" y="176"/>
                      </a:lnTo>
                      <a:lnTo>
                        <a:pt x="17" y="168"/>
                      </a:lnTo>
                      <a:lnTo>
                        <a:pt x="25" y="164"/>
                      </a:lnTo>
                      <a:lnTo>
                        <a:pt x="29" y="156"/>
                      </a:lnTo>
                      <a:lnTo>
                        <a:pt x="38" y="152"/>
                      </a:lnTo>
                      <a:lnTo>
                        <a:pt x="50" y="148"/>
                      </a:lnTo>
                      <a:lnTo>
                        <a:pt x="59" y="144"/>
                      </a:lnTo>
                      <a:lnTo>
                        <a:pt x="67" y="140"/>
                      </a:lnTo>
                      <a:lnTo>
                        <a:pt x="76" y="136"/>
                      </a:lnTo>
                      <a:lnTo>
                        <a:pt x="89" y="132"/>
                      </a:lnTo>
                      <a:lnTo>
                        <a:pt x="118" y="112"/>
                      </a:lnTo>
                      <a:lnTo>
                        <a:pt x="123" y="112"/>
                      </a:lnTo>
                      <a:lnTo>
                        <a:pt x="127" y="112"/>
                      </a:lnTo>
                      <a:lnTo>
                        <a:pt x="131" y="112"/>
                      </a:lnTo>
                      <a:lnTo>
                        <a:pt x="135" y="116"/>
                      </a:lnTo>
                      <a:lnTo>
                        <a:pt x="139" y="116"/>
                      </a:lnTo>
                      <a:lnTo>
                        <a:pt x="148" y="116"/>
                      </a:lnTo>
                      <a:lnTo>
                        <a:pt x="152" y="116"/>
                      </a:lnTo>
                      <a:lnTo>
                        <a:pt x="165" y="108"/>
                      </a:lnTo>
                      <a:lnTo>
                        <a:pt x="178" y="104"/>
                      </a:lnTo>
                      <a:lnTo>
                        <a:pt x="190" y="92"/>
                      </a:lnTo>
                      <a:lnTo>
                        <a:pt x="195" y="80"/>
                      </a:lnTo>
                      <a:lnTo>
                        <a:pt x="203" y="64"/>
                      </a:lnTo>
                      <a:lnTo>
                        <a:pt x="203" y="52"/>
                      </a:lnTo>
                      <a:lnTo>
                        <a:pt x="207" y="40"/>
                      </a:lnTo>
                      <a:lnTo>
                        <a:pt x="207" y="28"/>
                      </a:lnTo>
                      <a:lnTo>
                        <a:pt x="207" y="12"/>
                      </a:lnTo>
                      <a:lnTo>
                        <a:pt x="207" y="0"/>
                      </a:lnTo>
                      <a:lnTo>
                        <a:pt x="224" y="12"/>
                      </a:lnTo>
                      <a:lnTo>
                        <a:pt x="254" y="28"/>
                      </a:lnTo>
                      <a:lnTo>
                        <a:pt x="258" y="28"/>
                      </a:lnTo>
                      <a:lnTo>
                        <a:pt x="267" y="28"/>
                      </a:lnTo>
                      <a:lnTo>
                        <a:pt x="271" y="28"/>
                      </a:lnTo>
                      <a:lnTo>
                        <a:pt x="279" y="28"/>
                      </a:lnTo>
                      <a:lnTo>
                        <a:pt x="288" y="28"/>
                      </a:lnTo>
                      <a:lnTo>
                        <a:pt x="292" y="28"/>
                      </a:lnTo>
                      <a:lnTo>
                        <a:pt x="301" y="28"/>
                      </a:lnTo>
                      <a:lnTo>
                        <a:pt x="305" y="24"/>
                      </a:lnTo>
                      <a:lnTo>
                        <a:pt x="326" y="40"/>
                      </a:lnTo>
                      <a:lnTo>
                        <a:pt x="335" y="40"/>
                      </a:lnTo>
                      <a:lnTo>
                        <a:pt x="343" y="36"/>
                      </a:lnTo>
                      <a:lnTo>
                        <a:pt x="347" y="36"/>
                      </a:lnTo>
                      <a:lnTo>
                        <a:pt x="356" y="32"/>
                      </a:lnTo>
                      <a:lnTo>
                        <a:pt x="360" y="32"/>
                      </a:lnTo>
                      <a:lnTo>
                        <a:pt x="368" y="32"/>
                      </a:lnTo>
                      <a:lnTo>
                        <a:pt x="373" y="32"/>
                      </a:lnTo>
                      <a:lnTo>
                        <a:pt x="381" y="36"/>
                      </a:lnTo>
                      <a:lnTo>
                        <a:pt x="381" y="40"/>
                      </a:lnTo>
                      <a:lnTo>
                        <a:pt x="377" y="48"/>
                      </a:lnTo>
                      <a:lnTo>
                        <a:pt x="373" y="52"/>
                      </a:lnTo>
                      <a:lnTo>
                        <a:pt x="368" y="56"/>
                      </a:lnTo>
                      <a:lnTo>
                        <a:pt x="364" y="64"/>
                      </a:lnTo>
                      <a:lnTo>
                        <a:pt x="360" y="64"/>
                      </a:lnTo>
                      <a:lnTo>
                        <a:pt x="356" y="68"/>
                      </a:lnTo>
                      <a:lnTo>
                        <a:pt x="351" y="72"/>
                      </a:lnTo>
                      <a:lnTo>
                        <a:pt x="343" y="76"/>
                      </a:lnTo>
                      <a:lnTo>
                        <a:pt x="339" y="76"/>
                      </a:lnTo>
                      <a:lnTo>
                        <a:pt x="309" y="112"/>
                      </a:lnTo>
                      <a:lnTo>
                        <a:pt x="309" y="116"/>
                      </a:lnTo>
                      <a:lnTo>
                        <a:pt x="305" y="120"/>
                      </a:lnTo>
                      <a:lnTo>
                        <a:pt x="313" y="132"/>
                      </a:lnTo>
                      <a:lnTo>
                        <a:pt x="318" y="140"/>
                      </a:lnTo>
                      <a:lnTo>
                        <a:pt x="343" y="156"/>
                      </a:lnTo>
                      <a:lnTo>
                        <a:pt x="398" y="172"/>
                      </a:lnTo>
                      <a:lnTo>
                        <a:pt x="411" y="192"/>
                      </a:lnTo>
                      <a:lnTo>
                        <a:pt x="415" y="212"/>
                      </a:lnTo>
                      <a:lnTo>
                        <a:pt x="415" y="224"/>
                      </a:lnTo>
                      <a:lnTo>
                        <a:pt x="402" y="231"/>
                      </a:lnTo>
                      <a:lnTo>
                        <a:pt x="394" y="235"/>
                      </a:lnTo>
                      <a:lnTo>
                        <a:pt x="377" y="231"/>
                      </a:lnTo>
                      <a:lnTo>
                        <a:pt x="356" y="224"/>
                      </a:lnTo>
                      <a:lnTo>
                        <a:pt x="351" y="243"/>
                      </a:lnTo>
                      <a:lnTo>
                        <a:pt x="343" y="259"/>
                      </a:lnTo>
                      <a:lnTo>
                        <a:pt x="335" y="263"/>
                      </a:lnTo>
                      <a:lnTo>
                        <a:pt x="330" y="275"/>
                      </a:lnTo>
                      <a:lnTo>
                        <a:pt x="330" y="279"/>
                      </a:lnTo>
                      <a:lnTo>
                        <a:pt x="330" y="283"/>
                      </a:lnTo>
                      <a:lnTo>
                        <a:pt x="326" y="287"/>
                      </a:lnTo>
                      <a:lnTo>
                        <a:pt x="326" y="291"/>
                      </a:lnTo>
                      <a:lnTo>
                        <a:pt x="326" y="295"/>
                      </a:lnTo>
                      <a:lnTo>
                        <a:pt x="326" y="299"/>
                      </a:lnTo>
                      <a:lnTo>
                        <a:pt x="322" y="303"/>
                      </a:lnTo>
                      <a:lnTo>
                        <a:pt x="313" y="303"/>
                      </a:lnTo>
                      <a:lnTo>
                        <a:pt x="313" y="307"/>
                      </a:lnTo>
                      <a:lnTo>
                        <a:pt x="318" y="319"/>
                      </a:lnTo>
                      <a:lnTo>
                        <a:pt x="343" y="339"/>
                      </a:lnTo>
                      <a:lnTo>
                        <a:pt x="343" y="347"/>
                      </a:lnTo>
                      <a:lnTo>
                        <a:pt x="343" y="355"/>
                      </a:lnTo>
                      <a:lnTo>
                        <a:pt x="351" y="355"/>
                      </a:lnTo>
                      <a:lnTo>
                        <a:pt x="360" y="347"/>
                      </a:lnTo>
                      <a:lnTo>
                        <a:pt x="373" y="347"/>
                      </a:lnTo>
                      <a:lnTo>
                        <a:pt x="381" y="351"/>
                      </a:lnTo>
                      <a:lnTo>
                        <a:pt x="381" y="355"/>
                      </a:lnTo>
                      <a:lnTo>
                        <a:pt x="381" y="391"/>
                      </a:lnTo>
                      <a:lnTo>
                        <a:pt x="381" y="395"/>
                      </a:lnTo>
                      <a:lnTo>
                        <a:pt x="381" y="399"/>
                      </a:lnTo>
                      <a:lnTo>
                        <a:pt x="381" y="403"/>
                      </a:lnTo>
                      <a:lnTo>
                        <a:pt x="377" y="403"/>
                      </a:lnTo>
                      <a:lnTo>
                        <a:pt x="377" y="407"/>
                      </a:lnTo>
                      <a:lnTo>
                        <a:pt x="377" y="411"/>
                      </a:lnTo>
                      <a:lnTo>
                        <a:pt x="373" y="415"/>
                      </a:lnTo>
                      <a:lnTo>
                        <a:pt x="368" y="419"/>
                      </a:lnTo>
                      <a:lnTo>
                        <a:pt x="364" y="419"/>
                      </a:lnTo>
                      <a:lnTo>
                        <a:pt x="351" y="431"/>
                      </a:lnTo>
                      <a:lnTo>
                        <a:pt x="351" y="443"/>
                      </a:lnTo>
                      <a:lnTo>
                        <a:pt x="339" y="467"/>
                      </a:lnTo>
                      <a:lnTo>
                        <a:pt x="335" y="451"/>
                      </a:lnTo>
                      <a:lnTo>
                        <a:pt x="318" y="443"/>
                      </a:lnTo>
                      <a:lnTo>
                        <a:pt x="313" y="443"/>
                      </a:lnTo>
                      <a:lnTo>
                        <a:pt x="292" y="447"/>
                      </a:lnTo>
                      <a:lnTo>
                        <a:pt x="288" y="439"/>
                      </a:lnTo>
                      <a:lnTo>
                        <a:pt x="279" y="427"/>
                      </a:lnTo>
                      <a:lnTo>
                        <a:pt x="271" y="423"/>
                      </a:lnTo>
                      <a:lnTo>
                        <a:pt x="262" y="419"/>
                      </a:lnTo>
                      <a:lnTo>
                        <a:pt x="254" y="415"/>
                      </a:lnTo>
                      <a:lnTo>
                        <a:pt x="250" y="411"/>
                      </a:lnTo>
                      <a:lnTo>
                        <a:pt x="241" y="407"/>
                      </a:lnTo>
                      <a:lnTo>
                        <a:pt x="237" y="403"/>
                      </a:lnTo>
                      <a:lnTo>
                        <a:pt x="229" y="399"/>
                      </a:lnTo>
                      <a:lnTo>
                        <a:pt x="220" y="395"/>
                      </a:lnTo>
                      <a:lnTo>
                        <a:pt x="220" y="383"/>
                      </a:lnTo>
                      <a:lnTo>
                        <a:pt x="220" y="375"/>
                      </a:lnTo>
                      <a:lnTo>
                        <a:pt x="182" y="379"/>
                      </a:lnTo>
                      <a:lnTo>
                        <a:pt x="178" y="379"/>
                      </a:lnTo>
                      <a:lnTo>
                        <a:pt x="173" y="379"/>
                      </a:lnTo>
                      <a:lnTo>
                        <a:pt x="169" y="379"/>
                      </a:lnTo>
                      <a:lnTo>
                        <a:pt x="165" y="379"/>
                      </a:lnTo>
                      <a:lnTo>
                        <a:pt x="161" y="379"/>
                      </a:lnTo>
                      <a:lnTo>
                        <a:pt x="156" y="375"/>
                      </a:lnTo>
                      <a:lnTo>
                        <a:pt x="152" y="375"/>
                      </a:lnTo>
                      <a:lnTo>
                        <a:pt x="148" y="375"/>
                      </a:lnTo>
                      <a:lnTo>
                        <a:pt x="123" y="379"/>
                      </a:lnTo>
                      <a:lnTo>
                        <a:pt x="106" y="375"/>
                      </a:lnTo>
                      <a:lnTo>
                        <a:pt x="101" y="375"/>
                      </a:lnTo>
                      <a:lnTo>
                        <a:pt x="97" y="371"/>
                      </a:lnTo>
                      <a:lnTo>
                        <a:pt x="93" y="371"/>
                      </a:lnTo>
                      <a:lnTo>
                        <a:pt x="89" y="367"/>
                      </a:lnTo>
                      <a:lnTo>
                        <a:pt x="84" y="363"/>
                      </a:lnTo>
                      <a:lnTo>
                        <a:pt x="80" y="359"/>
                      </a:lnTo>
                      <a:lnTo>
                        <a:pt x="76" y="351"/>
                      </a:lnTo>
                      <a:lnTo>
                        <a:pt x="72" y="347"/>
                      </a:lnTo>
                      <a:lnTo>
                        <a:pt x="50" y="335"/>
                      </a:lnTo>
                      <a:lnTo>
                        <a:pt x="29" y="295"/>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52" name="Freeform 173"/>
                <p:cNvSpPr>
                  <a:spLocks/>
                </p:cNvSpPr>
                <p:nvPr/>
              </p:nvSpPr>
              <p:spPr bwMode="auto">
                <a:xfrm>
                  <a:off x="3768" y="2468"/>
                  <a:ext cx="339" cy="434"/>
                </a:xfrm>
                <a:custGeom>
                  <a:avLst/>
                  <a:gdLst>
                    <a:gd name="T0" fmla="*/ 85 w 339"/>
                    <a:gd name="T1" fmla="*/ 398 h 434"/>
                    <a:gd name="T2" fmla="*/ 64 w 339"/>
                    <a:gd name="T3" fmla="*/ 370 h 434"/>
                    <a:gd name="T4" fmla="*/ 64 w 339"/>
                    <a:gd name="T5" fmla="*/ 343 h 434"/>
                    <a:gd name="T6" fmla="*/ 64 w 339"/>
                    <a:gd name="T7" fmla="*/ 319 h 434"/>
                    <a:gd name="T8" fmla="*/ 26 w 339"/>
                    <a:gd name="T9" fmla="*/ 295 h 434"/>
                    <a:gd name="T10" fmla="*/ 51 w 339"/>
                    <a:gd name="T11" fmla="*/ 247 h 434"/>
                    <a:gd name="T12" fmla="*/ 55 w 339"/>
                    <a:gd name="T13" fmla="*/ 247 h 434"/>
                    <a:gd name="T14" fmla="*/ 55 w 339"/>
                    <a:gd name="T15" fmla="*/ 247 h 434"/>
                    <a:gd name="T16" fmla="*/ 55 w 339"/>
                    <a:gd name="T17" fmla="*/ 247 h 434"/>
                    <a:gd name="T18" fmla="*/ 60 w 339"/>
                    <a:gd name="T19" fmla="*/ 243 h 434"/>
                    <a:gd name="T20" fmla="*/ 64 w 339"/>
                    <a:gd name="T21" fmla="*/ 231 h 434"/>
                    <a:gd name="T22" fmla="*/ 68 w 339"/>
                    <a:gd name="T23" fmla="*/ 183 h 434"/>
                    <a:gd name="T24" fmla="*/ 68 w 339"/>
                    <a:gd name="T25" fmla="*/ 183 h 434"/>
                    <a:gd name="T26" fmla="*/ 68 w 339"/>
                    <a:gd name="T27" fmla="*/ 183 h 434"/>
                    <a:gd name="T28" fmla="*/ 68 w 339"/>
                    <a:gd name="T29" fmla="*/ 179 h 434"/>
                    <a:gd name="T30" fmla="*/ 68 w 339"/>
                    <a:gd name="T31" fmla="*/ 179 h 434"/>
                    <a:gd name="T32" fmla="*/ 30 w 339"/>
                    <a:gd name="T33" fmla="*/ 183 h 434"/>
                    <a:gd name="T34" fmla="*/ 0 w 339"/>
                    <a:gd name="T35" fmla="*/ 135 h 434"/>
                    <a:gd name="T36" fmla="*/ 13 w 339"/>
                    <a:gd name="T37" fmla="*/ 127 h 434"/>
                    <a:gd name="T38" fmla="*/ 17 w 339"/>
                    <a:gd name="T39" fmla="*/ 111 h 434"/>
                    <a:gd name="T40" fmla="*/ 30 w 339"/>
                    <a:gd name="T41" fmla="*/ 87 h 434"/>
                    <a:gd name="T42" fmla="*/ 81 w 339"/>
                    <a:gd name="T43" fmla="*/ 63 h 434"/>
                    <a:gd name="T44" fmla="*/ 98 w 339"/>
                    <a:gd name="T45" fmla="*/ 20 h 434"/>
                    <a:gd name="T46" fmla="*/ 119 w 339"/>
                    <a:gd name="T47" fmla="*/ 12 h 434"/>
                    <a:gd name="T48" fmla="*/ 123 w 339"/>
                    <a:gd name="T49" fmla="*/ 12 h 434"/>
                    <a:gd name="T50" fmla="*/ 123 w 339"/>
                    <a:gd name="T51" fmla="*/ 12 h 434"/>
                    <a:gd name="T52" fmla="*/ 123 w 339"/>
                    <a:gd name="T53" fmla="*/ 16 h 434"/>
                    <a:gd name="T54" fmla="*/ 123 w 339"/>
                    <a:gd name="T55" fmla="*/ 16 h 434"/>
                    <a:gd name="T56" fmla="*/ 204 w 339"/>
                    <a:gd name="T57" fmla="*/ 67 h 434"/>
                    <a:gd name="T58" fmla="*/ 195 w 339"/>
                    <a:gd name="T59" fmla="*/ 87 h 434"/>
                    <a:gd name="T60" fmla="*/ 195 w 339"/>
                    <a:gd name="T61" fmla="*/ 103 h 434"/>
                    <a:gd name="T62" fmla="*/ 221 w 339"/>
                    <a:gd name="T63" fmla="*/ 131 h 434"/>
                    <a:gd name="T64" fmla="*/ 246 w 339"/>
                    <a:gd name="T65" fmla="*/ 143 h 434"/>
                    <a:gd name="T66" fmla="*/ 276 w 339"/>
                    <a:gd name="T67" fmla="*/ 135 h 434"/>
                    <a:gd name="T68" fmla="*/ 280 w 339"/>
                    <a:gd name="T69" fmla="*/ 147 h 434"/>
                    <a:gd name="T70" fmla="*/ 276 w 339"/>
                    <a:gd name="T71" fmla="*/ 155 h 434"/>
                    <a:gd name="T72" fmla="*/ 246 w 339"/>
                    <a:gd name="T73" fmla="*/ 155 h 434"/>
                    <a:gd name="T74" fmla="*/ 246 w 339"/>
                    <a:gd name="T75" fmla="*/ 171 h 434"/>
                    <a:gd name="T76" fmla="*/ 238 w 339"/>
                    <a:gd name="T77" fmla="*/ 223 h 434"/>
                    <a:gd name="T78" fmla="*/ 276 w 339"/>
                    <a:gd name="T79" fmla="*/ 271 h 434"/>
                    <a:gd name="T80" fmla="*/ 339 w 339"/>
                    <a:gd name="T81" fmla="*/ 283 h 434"/>
                    <a:gd name="T82" fmla="*/ 314 w 339"/>
                    <a:gd name="T83" fmla="*/ 347 h 434"/>
                    <a:gd name="T84" fmla="*/ 306 w 339"/>
                    <a:gd name="T85" fmla="*/ 359 h 434"/>
                    <a:gd name="T86" fmla="*/ 306 w 339"/>
                    <a:gd name="T87" fmla="*/ 359 h 434"/>
                    <a:gd name="T88" fmla="*/ 293 w 339"/>
                    <a:gd name="T89" fmla="*/ 367 h 434"/>
                    <a:gd name="T90" fmla="*/ 293 w 339"/>
                    <a:gd name="T91" fmla="*/ 367 h 434"/>
                    <a:gd name="T92" fmla="*/ 280 w 339"/>
                    <a:gd name="T93" fmla="*/ 386 h 434"/>
                    <a:gd name="T94" fmla="*/ 246 w 339"/>
                    <a:gd name="T95" fmla="*/ 418 h 434"/>
                    <a:gd name="T96" fmla="*/ 195 w 339"/>
                    <a:gd name="T97" fmla="*/ 414 h 434"/>
                    <a:gd name="T98" fmla="*/ 161 w 339"/>
                    <a:gd name="T99" fmla="*/ 414 h 434"/>
                    <a:gd name="T100" fmla="*/ 149 w 339"/>
                    <a:gd name="T101" fmla="*/ 430 h 434"/>
                    <a:gd name="T102" fmla="*/ 128 w 339"/>
                    <a:gd name="T103" fmla="*/ 430 h 434"/>
                    <a:gd name="T104" fmla="*/ 132 w 339"/>
                    <a:gd name="T105" fmla="*/ 414 h 434"/>
                    <a:gd name="T106" fmla="*/ 132 w 339"/>
                    <a:gd name="T107" fmla="*/ 402 h 434"/>
                    <a:gd name="T108" fmla="*/ 123 w 339"/>
                    <a:gd name="T109" fmla="*/ 402 h 434"/>
                    <a:gd name="T110" fmla="*/ 111 w 339"/>
                    <a:gd name="T111" fmla="*/ 410 h 43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39" h="434">
                      <a:moveTo>
                        <a:pt x="102" y="414"/>
                      </a:moveTo>
                      <a:lnTo>
                        <a:pt x="98" y="410"/>
                      </a:lnTo>
                      <a:lnTo>
                        <a:pt x="89" y="406"/>
                      </a:lnTo>
                      <a:lnTo>
                        <a:pt x="85" y="398"/>
                      </a:lnTo>
                      <a:lnTo>
                        <a:pt x="81" y="394"/>
                      </a:lnTo>
                      <a:lnTo>
                        <a:pt x="77" y="386"/>
                      </a:lnTo>
                      <a:lnTo>
                        <a:pt x="68" y="378"/>
                      </a:lnTo>
                      <a:lnTo>
                        <a:pt x="64" y="370"/>
                      </a:lnTo>
                      <a:lnTo>
                        <a:pt x="60" y="363"/>
                      </a:lnTo>
                      <a:lnTo>
                        <a:pt x="60" y="355"/>
                      </a:lnTo>
                      <a:lnTo>
                        <a:pt x="64" y="347"/>
                      </a:lnTo>
                      <a:lnTo>
                        <a:pt x="64" y="343"/>
                      </a:lnTo>
                      <a:lnTo>
                        <a:pt x="64" y="335"/>
                      </a:lnTo>
                      <a:lnTo>
                        <a:pt x="64" y="331"/>
                      </a:lnTo>
                      <a:lnTo>
                        <a:pt x="64" y="323"/>
                      </a:lnTo>
                      <a:lnTo>
                        <a:pt x="64" y="319"/>
                      </a:lnTo>
                      <a:lnTo>
                        <a:pt x="60" y="311"/>
                      </a:lnTo>
                      <a:lnTo>
                        <a:pt x="55" y="303"/>
                      </a:lnTo>
                      <a:lnTo>
                        <a:pt x="38" y="303"/>
                      </a:lnTo>
                      <a:lnTo>
                        <a:pt x="26" y="295"/>
                      </a:lnTo>
                      <a:lnTo>
                        <a:pt x="38" y="271"/>
                      </a:lnTo>
                      <a:lnTo>
                        <a:pt x="38" y="259"/>
                      </a:lnTo>
                      <a:lnTo>
                        <a:pt x="51" y="247"/>
                      </a:lnTo>
                      <a:lnTo>
                        <a:pt x="55" y="247"/>
                      </a:lnTo>
                      <a:lnTo>
                        <a:pt x="60" y="243"/>
                      </a:lnTo>
                      <a:lnTo>
                        <a:pt x="64" y="239"/>
                      </a:lnTo>
                      <a:lnTo>
                        <a:pt x="64" y="235"/>
                      </a:lnTo>
                      <a:lnTo>
                        <a:pt x="64" y="231"/>
                      </a:lnTo>
                      <a:lnTo>
                        <a:pt x="68" y="227"/>
                      </a:lnTo>
                      <a:lnTo>
                        <a:pt x="68" y="223"/>
                      </a:lnTo>
                      <a:lnTo>
                        <a:pt x="68" y="219"/>
                      </a:lnTo>
                      <a:lnTo>
                        <a:pt x="68" y="183"/>
                      </a:lnTo>
                      <a:lnTo>
                        <a:pt x="68" y="179"/>
                      </a:lnTo>
                      <a:lnTo>
                        <a:pt x="60" y="175"/>
                      </a:lnTo>
                      <a:lnTo>
                        <a:pt x="47" y="175"/>
                      </a:lnTo>
                      <a:lnTo>
                        <a:pt x="38" y="183"/>
                      </a:lnTo>
                      <a:lnTo>
                        <a:pt x="30" y="183"/>
                      </a:lnTo>
                      <a:lnTo>
                        <a:pt x="30" y="175"/>
                      </a:lnTo>
                      <a:lnTo>
                        <a:pt x="30" y="167"/>
                      </a:lnTo>
                      <a:lnTo>
                        <a:pt x="5" y="147"/>
                      </a:lnTo>
                      <a:lnTo>
                        <a:pt x="0" y="135"/>
                      </a:lnTo>
                      <a:lnTo>
                        <a:pt x="9" y="135"/>
                      </a:lnTo>
                      <a:lnTo>
                        <a:pt x="9" y="131"/>
                      </a:lnTo>
                      <a:lnTo>
                        <a:pt x="13" y="127"/>
                      </a:lnTo>
                      <a:lnTo>
                        <a:pt x="13" y="123"/>
                      </a:lnTo>
                      <a:lnTo>
                        <a:pt x="13" y="119"/>
                      </a:lnTo>
                      <a:lnTo>
                        <a:pt x="13" y="115"/>
                      </a:lnTo>
                      <a:lnTo>
                        <a:pt x="17" y="111"/>
                      </a:lnTo>
                      <a:lnTo>
                        <a:pt x="17" y="107"/>
                      </a:lnTo>
                      <a:lnTo>
                        <a:pt x="17" y="103"/>
                      </a:lnTo>
                      <a:lnTo>
                        <a:pt x="22" y="91"/>
                      </a:lnTo>
                      <a:lnTo>
                        <a:pt x="30" y="87"/>
                      </a:lnTo>
                      <a:lnTo>
                        <a:pt x="38" y="71"/>
                      </a:lnTo>
                      <a:lnTo>
                        <a:pt x="43" y="52"/>
                      </a:lnTo>
                      <a:lnTo>
                        <a:pt x="64" y="59"/>
                      </a:lnTo>
                      <a:lnTo>
                        <a:pt x="81" y="63"/>
                      </a:lnTo>
                      <a:lnTo>
                        <a:pt x="89" y="59"/>
                      </a:lnTo>
                      <a:lnTo>
                        <a:pt x="102" y="52"/>
                      </a:lnTo>
                      <a:lnTo>
                        <a:pt x="102" y="40"/>
                      </a:lnTo>
                      <a:lnTo>
                        <a:pt x="98" y="20"/>
                      </a:lnTo>
                      <a:lnTo>
                        <a:pt x="85" y="4"/>
                      </a:lnTo>
                      <a:lnTo>
                        <a:pt x="81" y="0"/>
                      </a:lnTo>
                      <a:lnTo>
                        <a:pt x="111" y="4"/>
                      </a:lnTo>
                      <a:lnTo>
                        <a:pt x="119" y="12"/>
                      </a:lnTo>
                      <a:lnTo>
                        <a:pt x="123" y="12"/>
                      </a:lnTo>
                      <a:lnTo>
                        <a:pt x="123" y="16"/>
                      </a:lnTo>
                      <a:lnTo>
                        <a:pt x="166" y="40"/>
                      </a:lnTo>
                      <a:lnTo>
                        <a:pt x="170" y="52"/>
                      </a:lnTo>
                      <a:lnTo>
                        <a:pt x="204" y="59"/>
                      </a:lnTo>
                      <a:lnTo>
                        <a:pt x="204" y="67"/>
                      </a:lnTo>
                      <a:lnTo>
                        <a:pt x="200" y="71"/>
                      </a:lnTo>
                      <a:lnTo>
                        <a:pt x="200" y="79"/>
                      </a:lnTo>
                      <a:lnTo>
                        <a:pt x="200" y="83"/>
                      </a:lnTo>
                      <a:lnTo>
                        <a:pt x="195" y="87"/>
                      </a:lnTo>
                      <a:lnTo>
                        <a:pt x="195" y="91"/>
                      </a:lnTo>
                      <a:lnTo>
                        <a:pt x="195" y="95"/>
                      </a:lnTo>
                      <a:lnTo>
                        <a:pt x="195" y="99"/>
                      </a:lnTo>
                      <a:lnTo>
                        <a:pt x="195" y="103"/>
                      </a:lnTo>
                      <a:lnTo>
                        <a:pt x="208" y="107"/>
                      </a:lnTo>
                      <a:lnTo>
                        <a:pt x="212" y="103"/>
                      </a:lnTo>
                      <a:lnTo>
                        <a:pt x="221" y="123"/>
                      </a:lnTo>
                      <a:lnTo>
                        <a:pt x="221" y="131"/>
                      </a:lnTo>
                      <a:lnTo>
                        <a:pt x="225" y="139"/>
                      </a:lnTo>
                      <a:lnTo>
                        <a:pt x="229" y="143"/>
                      </a:lnTo>
                      <a:lnTo>
                        <a:pt x="238" y="143"/>
                      </a:lnTo>
                      <a:lnTo>
                        <a:pt x="246" y="143"/>
                      </a:lnTo>
                      <a:lnTo>
                        <a:pt x="255" y="143"/>
                      </a:lnTo>
                      <a:lnTo>
                        <a:pt x="263" y="139"/>
                      </a:lnTo>
                      <a:lnTo>
                        <a:pt x="272" y="139"/>
                      </a:lnTo>
                      <a:lnTo>
                        <a:pt x="276" y="135"/>
                      </a:lnTo>
                      <a:lnTo>
                        <a:pt x="276" y="139"/>
                      </a:lnTo>
                      <a:lnTo>
                        <a:pt x="280" y="143"/>
                      </a:lnTo>
                      <a:lnTo>
                        <a:pt x="280" y="147"/>
                      </a:lnTo>
                      <a:lnTo>
                        <a:pt x="280" y="151"/>
                      </a:lnTo>
                      <a:lnTo>
                        <a:pt x="280" y="155"/>
                      </a:lnTo>
                      <a:lnTo>
                        <a:pt x="276" y="155"/>
                      </a:lnTo>
                      <a:lnTo>
                        <a:pt x="267" y="155"/>
                      </a:lnTo>
                      <a:lnTo>
                        <a:pt x="259" y="155"/>
                      </a:lnTo>
                      <a:lnTo>
                        <a:pt x="255" y="155"/>
                      </a:lnTo>
                      <a:lnTo>
                        <a:pt x="246" y="155"/>
                      </a:lnTo>
                      <a:lnTo>
                        <a:pt x="242" y="155"/>
                      </a:lnTo>
                      <a:lnTo>
                        <a:pt x="238" y="159"/>
                      </a:lnTo>
                      <a:lnTo>
                        <a:pt x="242" y="163"/>
                      </a:lnTo>
                      <a:lnTo>
                        <a:pt x="246" y="171"/>
                      </a:lnTo>
                      <a:lnTo>
                        <a:pt x="246" y="179"/>
                      </a:lnTo>
                      <a:lnTo>
                        <a:pt x="233" y="199"/>
                      </a:lnTo>
                      <a:lnTo>
                        <a:pt x="233" y="211"/>
                      </a:lnTo>
                      <a:lnTo>
                        <a:pt x="238" y="223"/>
                      </a:lnTo>
                      <a:lnTo>
                        <a:pt x="259" y="227"/>
                      </a:lnTo>
                      <a:lnTo>
                        <a:pt x="263" y="231"/>
                      </a:lnTo>
                      <a:lnTo>
                        <a:pt x="267" y="259"/>
                      </a:lnTo>
                      <a:lnTo>
                        <a:pt x="276" y="271"/>
                      </a:lnTo>
                      <a:lnTo>
                        <a:pt x="284" y="275"/>
                      </a:lnTo>
                      <a:lnTo>
                        <a:pt x="293" y="271"/>
                      </a:lnTo>
                      <a:lnTo>
                        <a:pt x="306" y="267"/>
                      </a:lnTo>
                      <a:lnTo>
                        <a:pt x="339" y="283"/>
                      </a:lnTo>
                      <a:lnTo>
                        <a:pt x="323" y="323"/>
                      </a:lnTo>
                      <a:lnTo>
                        <a:pt x="323" y="331"/>
                      </a:lnTo>
                      <a:lnTo>
                        <a:pt x="323" y="339"/>
                      </a:lnTo>
                      <a:lnTo>
                        <a:pt x="314" y="347"/>
                      </a:lnTo>
                      <a:lnTo>
                        <a:pt x="306" y="359"/>
                      </a:lnTo>
                      <a:lnTo>
                        <a:pt x="293" y="367"/>
                      </a:lnTo>
                      <a:lnTo>
                        <a:pt x="293" y="370"/>
                      </a:lnTo>
                      <a:lnTo>
                        <a:pt x="289" y="370"/>
                      </a:lnTo>
                      <a:lnTo>
                        <a:pt x="289" y="378"/>
                      </a:lnTo>
                      <a:lnTo>
                        <a:pt x="280" y="386"/>
                      </a:lnTo>
                      <a:lnTo>
                        <a:pt x="276" y="394"/>
                      </a:lnTo>
                      <a:lnTo>
                        <a:pt x="267" y="402"/>
                      </a:lnTo>
                      <a:lnTo>
                        <a:pt x="255" y="410"/>
                      </a:lnTo>
                      <a:lnTo>
                        <a:pt x="246" y="418"/>
                      </a:lnTo>
                      <a:lnTo>
                        <a:pt x="242" y="426"/>
                      </a:lnTo>
                      <a:lnTo>
                        <a:pt x="233" y="434"/>
                      </a:lnTo>
                      <a:lnTo>
                        <a:pt x="221" y="422"/>
                      </a:lnTo>
                      <a:lnTo>
                        <a:pt x="195" y="414"/>
                      </a:lnTo>
                      <a:lnTo>
                        <a:pt x="191" y="410"/>
                      </a:lnTo>
                      <a:lnTo>
                        <a:pt x="170" y="406"/>
                      </a:lnTo>
                      <a:lnTo>
                        <a:pt x="166" y="410"/>
                      </a:lnTo>
                      <a:lnTo>
                        <a:pt x="161" y="414"/>
                      </a:lnTo>
                      <a:lnTo>
                        <a:pt x="161" y="418"/>
                      </a:lnTo>
                      <a:lnTo>
                        <a:pt x="157" y="422"/>
                      </a:lnTo>
                      <a:lnTo>
                        <a:pt x="153" y="426"/>
                      </a:lnTo>
                      <a:lnTo>
                        <a:pt x="149" y="430"/>
                      </a:lnTo>
                      <a:lnTo>
                        <a:pt x="144" y="434"/>
                      </a:lnTo>
                      <a:lnTo>
                        <a:pt x="140" y="434"/>
                      </a:lnTo>
                      <a:lnTo>
                        <a:pt x="136" y="434"/>
                      </a:lnTo>
                      <a:lnTo>
                        <a:pt x="128" y="430"/>
                      </a:lnTo>
                      <a:lnTo>
                        <a:pt x="128" y="422"/>
                      </a:lnTo>
                      <a:lnTo>
                        <a:pt x="132" y="418"/>
                      </a:lnTo>
                      <a:lnTo>
                        <a:pt x="132" y="414"/>
                      </a:lnTo>
                      <a:lnTo>
                        <a:pt x="132" y="410"/>
                      </a:lnTo>
                      <a:lnTo>
                        <a:pt x="132" y="406"/>
                      </a:lnTo>
                      <a:lnTo>
                        <a:pt x="132" y="402"/>
                      </a:lnTo>
                      <a:lnTo>
                        <a:pt x="132" y="398"/>
                      </a:lnTo>
                      <a:lnTo>
                        <a:pt x="128" y="398"/>
                      </a:lnTo>
                      <a:lnTo>
                        <a:pt x="128" y="402"/>
                      </a:lnTo>
                      <a:lnTo>
                        <a:pt x="123" y="402"/>
                      </a:lnTo>
                      <a:lnTo>
                        <a:pt x="119" y="402"/>
                      </a:lnTo>
                      <a:lnTo>
                        <a:pt x="119" y="406"/>
                      </a:lnTo>
                      <a:lnTo>
                        <a:pt x="115" y="406"/>
                      </a:lnTo>
                      <a:lnTo>
                        <a:pt x="111" y="410"/>
                      </a:lnTo>
                      <a:lnTo>
                        <a:pt x="102" y="414"/>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53" name="Freeform 174"/>
                <p:cNvSpPr>
                  <a:spLocks/>
                </p:cNvSpPr>
                <p:nvPr/>
              </p:nvSpPr>
              <p:spPr bwMode="auto">
                <a:xfrm>
                  <a:off x="3319" y="2583"/>
                  <a:ext cx="551" cy="371"/>
                </a:xfrm>
                <a:custGeom>
                  <a:avLst/>
                  <a:gdLst>
                    <a:gd name="T0" fmla="*/ 356 w 551"/>
                    <a:gd name="T1" fmla="*/ 319 h 371"/>
                    <a:gd name="T2" fmla="*/ 356 w 551"/>
                    <a:gd name="T3" fmla="*/ 319 h 371"/>
                    <a:gd name="T4" fmla="*/ 343 w 551"/>
                    <a:gd name="T5" fmla="*/ 327 h 371"/>
                    <a:gd name="T6" fmla="*/ 343 w 551"/>
                    <a:gd name="T7" fmla="*/ 327 h 371"/>
                    <a:gd name="T8" fmla="*/ 331 w 551"/>
                    <a:gd name="T9" fmla="*/ 331 h 371"/>
                    <a:gd name="T10" fmla="*/ 331 w 551"/>
                    <a:gd name="T11" fmla="*/ 331 h 371"/>
                    <a:gd name="T12" fmla="*/ 322 w 551"/>
                    <a:gd name="T13" fmla="*/ 327 h 371"/>
                    <a:gd name="T14" fmla="*/ 309 w 551"/>
                    <a:gd name="T15" fmla="*/ 315 h 371"/>
                    <a:gd name="T16" fmla="*/ 259 w 551"/>
                    <a:gd name="T17" fmla="*/ 327 h 371"/>
                    <a:gd name="T18" fmla="*/ 237 w 551"/>
                    <a:gd name="T19" fmla="*/ 307 h 371"/>
                    <a:gd name="T20" fmla="*/ 199 w 551"/>
                    <a:gd name="T21" fmla="*/ 299 h 371"/>
                    <a:gd name="T22" fmla="*/ 157 w 551"/>
                    <a:gd name="T23" fmla="*/ 291 h 371"/>
                    <a:gd name="T24" fmla="*/ 148 w 551"/>
                    <a:gd name="T25" fmla="*/ 295 h 371"/>
                    <a:gd name="T26" fmla="*/ 144 w 551"/>
                    <a:gd name="T27" fmla="*/ 299 h 371"/>
                    <a:gd name="T28" fmla="*/ 136 w 551"/>
                    <a:gd name="T29" fmla="*/ 319 h 371"/>
                    <a:gd name="T30" fmla="*/ 136 w 551"/>
                    <a:gd name="T31" fmla="*/ 319 h 371"/>
                    <a:gd name="T32" fmla="*/ 102 w 551"/>
                    <a:gd name="T33" fmla="*/ 311 h 371"/>
                    <a:gd name="T34" fmla="*/ 80 w 551"/>
                    <a:gd name="T35" fmla="*/ 327 h 371"/>
                    <a:gd name="T36" fmla="*/ 76 w 551"/>
                    <a:gd name="T37" fmla="*/ 327 h 371"/>
                    <a:gd name="T38" fmla="*/ 68 w 551"/>
                    <a:gd name="T39" fmla="*/ 339 h 371"/>
                    <a:gd name="T40" fmla="*/ 59 w 551"/>
                    <a:gd name="T41" fmla="*/ 363 h 371"/>
                    <a:gd name="T42" fmla="*/ 13 w 551"/>
                    <a:gd name="T43" fmla="*/ 319 h 371"/>
                    <a:gd name="T44" fmla="*/ 0 w 551"/>
                    <a:gd name="T45" fmla="*/ 267 h 371"/>
                    <a:gd name="T46" fmla="*/ 85 w 551"/>
                    <a:gd name="T47" fmla="*/ 232 h 371"/>
                    <a:gd name="T48" fmla="*/ 110 w 551"/>
                    <a:gd name="T49" fmla="*/ 220 h 371"/>
                    <a:gd name="T50" fmla="*/ 119 w 551"/>
                    <a:gd name="T51" fmla="*/ 200 h 371"/>
                    <a:gd name="T52" fmla="*/ 68 w 551"/>
                    <a:gd name="T53" fmla="*/ 112 h 371"/>
                    <a:gd name="T54" fmla="*/ 76 w 551"/>
                    <a:gd name="T55" fmla="*/ 68 h 371"/>
                    <a:gd name="T56" fmla="*/ 76 w 551"/>
                    <a:gd name="T57" fmla="*/ 68 h 371"/>
                    <a:gd name="T58" fmla="*/ 102 w 551"/>
                    <a:gd name="T59" fmla="*/ 60 h 371"/>
                    <a:gd name="T60" fmla="*/ 102 w 551"/>
                    <a:gd name="T61" fmla="*/ 56 h 371"/>
                    <a:gd name="T62" fmla="*/ 68 w 551"/>
                    <a:gd name="T63" fmla="*/ 20 h 371"/>
                    <a:gd name="T64" fmla="*/ 63 w 551"/>
                    <a:gd name="T65" fmla="*/ 20 h 371"/>
                    <a:gd name="T66" fmla="*/ 63 w 551"/>
                    <a:gd name="T67" fmla="*/ 16 h 371"/>
                    <a:gd name="T68" fmla="*/ 63 w 551"/>
                    <a:gd name="T69" fmla="*/ 16 h 371"/>
                    <a:gd name="T70" fmla="*/ 140 w 551"/>
                    <a:gd name="T71" fmla="*/ 4 h 371"/>
                    <a:gd name="T72" fmla="*/ 208 w 551"/>
                    <a:gd name="T73" fmla="*/ 60 h 371"/>
                    <a:gd name="T74" fmla="*/ 208 w 551"/>
                    <a:gd name="T75" fmla="*/ 60 h 371"/>
                    <a:gd name="T76" fmla="*/ 216 w 551"/>
                    <a:gd name="T77" fmla="*/ 72 h 371"/>
                    <a:gd name="T78" fmla="*/ 237 w 551"/>
                    <a:gd name="T79" fmla="*/ 88 h 371"/>
                    <a:gd name="T80" fmla="*/ 292 w 551"/>
                    <a:gd name="T81" fmla="*/ 88 h 371"/>
                    <a:gd name="T82" fmla="*/ 314 w 551"/>
                    <a:gd name="T83" fmla="*/ 92 h 371"/>
                    <a:gd name="T84" fmla="*/ 365 w 551"/>
                    <a:gd name="T85" fmla="*/ 112 h 371"/>
                    <a:gd name="T86" fmla="*/ 398 w 551"/>
                    <a:gd name="T87" fmla="*/ 132 h 371"/>
                    <a:gd name="T88" fmla="*/ 454 w 551"/>
                    <a:gd name="T89" fmla="*/ 156 h 371"/>
                    <a:gd name="T90" fmla="*/ 454 w 551"/>
                    <a:gd name="T91" fmla="*/ 156 h 371"/>
                    <a:gd name="T92" fmla="*/ 475 w 551"/>
                    <a:gd name="T93" fmla="*/ 180 h 371"/>
                    <a:gd name="T94" fmla="*/ 513 w 551"/>
                    <a:gd name="T95" fmla="*/ 208 h 371"/>
                    <a:gd name="T96" fmla="*/ 513 w 551"/>
                    <a:gd name="T97" fmla="*/ 240 h 371"/>
                    <a:gd name="T98" fmla="*/ 530 w 551"/>
                    <a:gd name="T99" fmla="*/ 279 h 371"/>
                    <a:gd name="T100" fmla="*/ 547 w 551"/>
                    <a:gd name="T101" fmla="*/ 299 h 371"/>
                    <a:gd name="T102" fmla="*/ 513 w 551"/>
                    <a:gd name="T103" fmla="*/ 303 h 371"/>
                    <a:gd name="T104" fmla="*/ 454 w 551"/>
                    <a:gd name="T105" fmla="*/ 347 h 371"/>
                    <a:gd name="T106" fmla="*/ 420 w 551"/>
                    <a:gd name="T107" fmla="*/ 359 h 371"/>
                    <a:gd name="T108" fmla="*/ 390 w 551"/>
                    <a:gd name="T109" fmla="*/ 371 h 3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51" h="371">
                      <a:moveTo>
                        <a:pt x="390" y="371"/>
                      </a:moveTo>
                      <a:lnTo>
                        <a:pt x="373" y="331"/>
                      </a:lnTo>
                      <a:lnTo>
                        <a:pt x="365" y="323"/>
                      </a:lnTo>
                      <a:lnTo>
                        <a:pt x="356" y="319"/>
                      </a:lnTo>
                      <a:lnTo>
                        <a:pt x="343" y="327"/>
                      </a:lnTo>
                      <a:lnTo>
                        <a:pt x="335" y="331"/>
                      </a:lnTo>
                      <a:lnTo>
                        <a:pt x="331" y="331"/>
                      </a:lnTo>
                      <a:lnTo>
                        <a:pt x="322" y="331"/>
                      </a:lnTo>
                      <a:lnTo>
                        <a:pt x="322" y="327"/>
                      </a:lnTo>
                      <a:lnTo>
                        <a:pt x="309" y="315"/>
                      </a:lnTo>
                      <a:lnTo>
                        <a:pt x="301" y="319"/>
                      </a:lnTo>
                      <a:lnTo>
                        <a:pt x="284" y="331"/>
                      </a:lnTo>
                      <a:lnTo>
                        <a:pt x="271" y="331"/>
                      </a:lnTo>
                      <a:lnTo>
                        <a:pt x="267" y="327"/>
                      </a:lnTo>
                      <a:lnTo>
                        <a:pt x="259" y="327"/>
                      </a:lnTo>
                      <a:lnTo>
                        <a:pt x="254" y="323"/>
                      </a:lnTo>
                      <a:lnTo>
                        <a:pt x="250" y="319"/>
                      </a:lnTo>
                      <a:lnTo>
                        <a:pt x="246" y="315"/>
                      </a:lnTo>
                      <a:lnTo>
                        <a:pt x="242" y="311"/>
                      </a:lnTo>
                      <a:lnTo>
                        <a:pt x="237" y="307"/>
                      </a:lnTo>
                      <a:lnTo>
                        <a:pt x="233" y="307"/>
                      </a:lnTo>
                      <a:lnTo>
                        <a:pt x="229" y="307"/>
                      </a:lnTo>
                      <a:lnTo>
                        <a:pt x="220" y="303"/>
                      </a:lnTo>
                      <a:lnTo>
                        <a:pt x="212" y="303"/>
                      </a:lnTo>
                      <a:lnTo>
                        <a:pt x="199" y="299"/>
                      </a:lnTo>
                      <a:lnTo>
                        <a:pt x="191" y="295"/>
                      </a:lnTo>
                      <a:lnTo>
                        <a:pt x="182" y="295"/>
                      </a:lnTo>
                      <a:lnTo>
                        <a:pt x="174" y="291"/>
                      </a:lnTo>
                      <a:lnTo>
                        <a:pt x="165" y="291"/>
                      </a:lnTo>
                      <a:lnTo>
                        <a:pt x="157" y="291"/>
                      </a:lnTo>
                      <a:lnTo>
                        <a:pt x="153" y="291"/>
                      </a:lnTo>
                      <a:lnTo>
                        <a:pt x="148" y="295"/>
                      </a:lnTo>
                      <a:lnTo>
                        <a:pt x="144" y="299"/>
                      </a:lnTo>
                      <a:lnTo>
                        <a:pt x="144" y="307"/>
                      </a:lnTo>
                      <a:lnTo>
                        <a:pt x="140" y="319"/>
                      </a:lnTo>
                      <a:lnTo>
                        <a:pt x="136" y="319"/>
                      </a:lnTo>
                      <a:lnTo>
                        <a:pt x="114" y="311"/>
                      </a:lnTo>
                      <a:lnTo>
                        <a:pt x="110" y="311"/>
                      </a:lnTo>
                      <a:lnTo>
                        <a:pt x="106" y="311"/>
                      </a:lnTo>
                      <a:lnTo>
                        <a:pt x="102" y="311"/>
                      </a:lnTo>
                      <a:lnTo>
                        <a:pt x="97" y="315"/>
                      </a:lnTo>
                      <a:lnTo>
                        <a:pt x="93" y="319"/>
                      </a:lnTo>
                      <a:lnTo>
                        <a:pt x="89" y="319"/>
                      </a:lnTo>
                      <a:lnTo>
                        <a:pt x="80" y="327"/>
                      </a:lnTo>
                      <a:lnTo>
                        <a:pt x="76" y="327"/>
                      </a:lnTo>
                      <a:lnTo>
                        <a:pt x="72" y="335"/>
                      </a:lnTo>
                      <a:lnTo>
                        <a:pt x="68" y="339"/>
                      </a:lnTo>
                      <a:lnTo>
                        <a:pt x="68" y="343"/>
                      </a:lnTo>
                      <a:lnTo>
                        <a:pt x="63" y="347"/>
                      </a:lnTo>
                      <a:lnTo>
                        <a:pt x="63" y="355"/>
                      </a:lnTo>
                      <a:lnTo>
                        <a:pt x="59" y="359"/>
                      </a:lnTo>
                      <a:lnTo>
                        <a:pt x="59" y="363"/>
                      </a:lnTo>
                      <a:lnTo>
                        <a:pt x="55" y="371"/>
                      </a:lnTo>
                      <a:lnTo>
                        <a:pt x="47" y="367"/>
                      </a:lnTo>
                      <a:lnTo>
                        <a:pt x="38" y="351"/>
                      </a:lnTo>
                      <a:lnTo>
                        <a:pt x="21" y="331"/>
                      </a:lnTo>
                      <a:lnTo>
                        <a:pt x="13" y="319"/>
                      </a:lnTo>
                      <a:lnTo>
                        <a:pt x="0" y="311"/>
                      </a:lnTo>
                      <a:lnTo>
                        <a:pt x="0" y="307"/>
                      </a:lnTo>
                      <a:lnTo>
                        <a:pt x="0" y="299"/>
                      </a:lnTo>
                      <a:lnTo>
                        <a:pt x="0" y="267"/>
                      </a:lnTo>
                      <a:lnTo>
                        <a:pt x="17" y="263"/>
                      </a:lnTo>
                      <a:lnTo>
                        <a:pt x="30" y="252"/>
                      </a:lnTo>
                      <a:lnTo>
                        <a:pt x="55" y="252"/>
                      </a:lnTo>
                      <a:lnTo>
                        <a:pt x="76" y="240"/>
                      </a:lnTo>
                      <a:lnTo>
                        <a:pt x="85" y="232"/>
                      </a:lnTo>
                      <a:lnTo>
                        <a:pt x="106" y="224"/>
                      </a:lnTo>
                      <a:lnTo>
                        <a:pt x="110" y="224"/>
                      </a:lnTo>
                      <a:lnTo>
                        <a:pt x="110" y="220"/>
                      </a:lnTo>
                      <a:lnTo>
                        <a:pt x="114" y="220"/>
                      </a:lnTo>
                      <a:lnTo>
                        <a:pt x="114" y="216"/>
                      </a:lnTo>
                      <a:lnTo>
                        <a:pt x="119" y="200"/>
                      </a:lnTo>
                      <a:lnTo>
                        <a:pt x="110" y="180"/>
                      </a:lnTo>
                      <a:lnTo>
                        <a:pt x="102" y="164"/>
                      </a:lnTo>
                      <a:lnTo>
                        <a:pt x="97" y="152"/>
                      </a:lnTo>
                      <a:lnTo>
                        <a:pt x="63" y="140"/>
                      </a:lnTo>
                      <a:lnTo>
                        <a:pt x="68" y="112"/>
                      </a:lnTo>
                      <a:lnTo>
                        <a:pt x="68" y="88"/>
                      </a:lnTo>
                      <a:lnTo>
                        <a:pt x="68" y="76"/>
                      </a:lnTo>
                      <a:lnTo>
                        <a:pt x="76" y="68"/>
                      </a:lnTo>
                      <a:lnTo>
                        <a:pt x="80" y="68"/>
                      </a:lnTo>
                      <a:lnTo>
                        <a:pt x="97" y="60"/>
                      </a:lnTo>
                      <a:lnTo>
                        <a:pt x="102" y="60"/>
                      </a:lnTo>
                      <a:lnTo>
                        <a:pt x="102" y="56"/>
                      </a:lnTo>
                      <a:lnTo>
                        <a:pt x="85" y="48"/>
                      </a:lnTo>
                      <a:lnTo>
                        <a:pt x="80" y="44"/>
                      </a:lnTo>
                      <a:lnTo>
                        <a:pt x="80" y="36"/>
                      </a:lnTo>
                      <a:lnTo>
                        <a:pt x="68" y="20"/>
                      </a:lnTo>
                      <a:lnTo>
                        <a:pt x="63" y="20"/>
                      </a:lnTo>
                      <a:lnTo>
                        <a:pt x="63" y="16"/>
                      </a:lnTo>
                      <a:lnTo>
                        <a:pt x="63" y="12"/>
                      </a:lnTo>
                      <a:lnTo>
                        <a:pt x="68" y="0"/>
                      </a:lnTo>
                      <a:lnTo>
                        <a:pt x="89" y="4"/>
                      </a:lnTo>
                      <a:lnTo>
                        <a:pt x="106" y="12"/>
                      </a:lnTo>
                      <a:lnTo>
                        <a:pt x="140" y="4"/>
                      </a:lnTo>
                      <a:lnTo>
                        <a:pt x="148" y="0"/>
                      </a:lnTo>
                      <a:lnTo>
                        <a:pt x="157" y="12"/>
                      </a:lnTo>
                      <a:lnTo>
                        <a:pt x="161" y="8"/>
                      </a:lnTo>
                      <a:lnTo>
                        <a:pt x="186" y="48"/>
                      </a:lnTo>
                      <a:lnTo>
                        <a:pt x="208" y="60"/>
                      </a:lnTo>
                      <a:lnTo>
                        <a:pt x="212" y="64"/>
                      </a:lnTo>
                      <a:lnTo>
                        <a:pt x="216" y="72"/>
                      </a:lnTo>
                      <a:lnTo>
                        <a:pt x="220" y="76"/>
                      </a:lnTo>
                      <a:lnTo>
                        <a:pt x="225" y="80"/>
                      </a:lnTo>
                      <a:lnTo>
                        <a:pt x="229" y="84"/>
                      </a:lnTo>
                      <a:lnTo>
                        <a:pt x="233" y="84"/>
                      </a:lnTo>
                      <a:lnTo>
                        <a:pt x="237" y="88"/>
                      </a:lnTo>
                      <a:lnTo>
                        <a:pt x="242" y="88"/>
                      </a:lnTo>
                      <a:lnTo>
                        <a:pt x="259" y="92"/>
                      </a:lnTo>
                      <a:lnTo>
                        <a:pt x="284" y="88"/>
                      </a:lnTo>
                      <a:lnTo>
                        <a:pt x="288" y="88"/>
                      </a:lnTo>
                      <a:lnTo>
                        <a:pt x="292" y="88"/>
                      </a:lnTo>
                      <a:lnTo>
                        <a:pt x="297" y="92"/>
                      </a:lnTo>
                      <a:lnTo>
                        <a:pt x="301" y="92"/>
                      </a:lnTo>
                      <a:lnTo>
                        <a:pt x="305" y="92"/>
                      </a:lnTo>
                      <a:lnTo>
                        <a:pt x="309" y="92"/>
                      </a:lnTo>
                      <a:lnTo>
                        <a:pt x="314" y="92"/>
                      </a:lnTo>
                      <a:lnTo>
                        <a:pt x="318" y="92"/>
                      </a:lnTo>
                      <a:lnTo>
                        <a:pt x="356" y="88"/>
                      </a:lnTo>
                      <a:lnTo>
                        <a:pt x="360" y="96"/>
                      </a:lnTo>
                      <a:lnTo>
                        <a:pt x="360" y="108"/>
                      </a:lnTo>
                      <a:lnTo>
                        <a:pt x="365" y="112"/>
                      </a:lnTo>
                      <a:lnTo>
                        <a:pt x="373" y="120"/>
                      </a:lnTo>
                      <a:lnTo>
                        <a:pt x="377" y="120"/>
                      </a:lnTo>
                      <a:lnTo>
                        <a:pt x="386" y="124"/>
                      </a:lnTo>
                      <a:lnTo>
                        <a:pt x="390" y="128"/>
                      </a:lnTo>
                      <a:lnTo>
                        <a:pt x="398" y="132"/>
                      </a:lnTo>
                      <a:lnTo>
                        <a:pt x="407" y="136"/>
                      </a:lnTo>
                      <a:lnTo>
                        <a:pt x="415" y="140"/>
                      </a:lnTo>
                      <a:lnTo>
                        <a:pt x="424" y="152"/>
                      </a:lnTo>
                      <a:lnTo>
                        <a:pt x="428" y="160"/>
                      </a:lnTo>
                      <a:lnTo>
                        <a:pt x="454" y="156"/>
                      </a:lnTo>
                      <a:lnTo>
                        <a:pt x="471" y="164"/>
                      </a:lnTo>
                      <a:lnTo>
                        <a:pt x="475" y="180"/>
                      </a:lnTo>
                      <a:lnTo>
                        <a:pt x="487" y="188"/>
                      </a:lnTo>
                      <a:lnTo>
                        <a:pt x="504" y="188"/>
                      </a:lnTo>
                      <a:lnTo>
                        <a:pt x="509" y="196"/>
                      </a:lnTo>
                      <a:lnTo>
                        <a:pt x="513" y="204"/>
                      </a:lnTo>
                      <a:lnTo>
                        <a:pt x="513" y="208"/>
                      </a:lnTo>
                      <a:lnTo>
                        <a:pt x="513" y="216"/>
                      </a:lnTo>
                      <a:lnTo>
                        <a:pt x="513" y="220"/>
                      </a:lnTo>
                      <a:lnTo>
                        <a:pt x="513" y="228"/>
                      </a:lnTo>
                      <a:lnTo>
                        <a:pt x="513" y="232"/>
                      </a:lnTo>
                      <a:lnTo>
                        <a:pt x="513" y="240"/>
                      </a:lnTo>
                      <a:lnTo>
                        <a:pt x="513" y="248"/>
                      </a:lnTo>
                      <a:lnTo>
                        <a:pt x="513" y="255"/>
                      </a:lnTo>
                      <a:lnTo>
                        <a:pt x="517" y="263"/>
                      </a:lnTo>
                      <a:lnTo>
                        <a:pt x="526" y="271"/>
                      </a:lnTo>
                      <a:lnTo>
                        <a:pt x="530" y="279"/>
                      </a:lnTo>
                      <a:lnTo>
                        <a:pt x="534" y="283"/>
                      </a:lnTo>
                      <a:lnTo>
                        <a:pt x="538" y="291"/>
                      </a:lnTo>
                      <a:lnTo>
                        <a:pt x="547" y="295"/>
                      </a:lnTo>
                      <a:lnTo>
                        <a:pt x="551" y="299"/>
                      </a:lnTo>
                      <a:lnTo>
                        <a:pt x="547" y="299"/>
                      </a:lnTo>
                      <a:lnTo>
                        <a:pt x="538" y="299"/>
                      </a:lnTo>
                      <a:lnTo>
                        <a:pt x="534" y="303"/>
                      </a:lnTo>
                      <a:lnTo>
                        <a:pt x="526" y="303"/>
                      </a:lnTo>
                      <a:lnTo>
                        <a:pt x="521" y="303"/>
                      </a:lnTo>
                      <a:lnTo>
                        <a:pt x="513" y="303"/>
                      </a:lnTo>
                      <a:lnTo>
                        <a:pt x="509" y="307"/>
                      </a:lnTo>
                      <a:lnTo>
                        <a:pt x="504" y="307"/>
                      </a:lnTo>
                      <a:lnTo>
                        <a:pt x="496" y="311"/>
                      </a:lnTo>
                      <a:lnTo>
                        <a:pt x="479" y="323"/>
                      </a:lnTo>
                      <a:lnTo>
                        <a:pt x="454" y="347"/>
                      </a:lnTo>
                      <a:lnTo>
                        <a:pt x="437" y="347"/>
                      </a:lnTo>
                      <a:lnTo>
                        <a:pt x="432" y="351"/>
                      </a:lnTo>
                      <a:lnTo>
                        <a:pt x="428" y="355"/>
                      </a:lnTo>
                      <a:lnTo>
                        <a:pt x="424" y="359"/>
                      </a:lnTo>
                      <a:lnTo>
                        <a:pt x="420" y="359"/>
                      </a:lnTo>
                      <a:lnTo>
                        <a:pt x="415" y="359"/>
                      </a:lnTo>
                      <a:lnTo>
                        <a:pt x="415" y="363"/>
                      </a:lnTo>
                      <a:lnTo>
                        <a:pt x="411" y="363"/>
                      </a:lnTo>
                      <a:lnTo>
                        <a:pt x="407" y="363"/>
                      </a:lnTo>
                      <a:lnTo>
                        <a:pt x="390" y="371"/>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54" name="Freeform 175"/>
                <p:cNvSpPr>
                  <a:spLocks/>
                </p:cNvSpPr>
                <p:nvPr/>
              </p:nvSpPr>
              <p:spPr bwMode="auto">
                <a:xfrm>
                  <a:off x="3340" y="2870"/>
                  <a:ext cx="399" cy="479"/>
                </a:xfrm>
                <a:custGeom>
                  <a:avLst/>
                  <a:gdLst>
                    <a:gd name="T0" fmla="*/ 34 w 399"/>
                    <a:gd name="T1" fmla="*/ 80 h 479"/>
                    <a:gd name="T2" fmla="*/ 47 w 399"/>
                    <a:gd name="T3" fmla="*/ 56 h 479"/>
                    <a:gd name="T4" fmla="*/ 55 w 399"/>
                    <a:gd name="T5" fmla="*/ 40 h 479"/>
                    <a:gd name="T6" fmla="*/ 59 w 399"/>
                    <a:gd name="T7" fmla="*/ 40 h 479"/>
                    <a:gd name="T8" fmla="*/ 76 w 399"/>
                    <a:gd name="T9" fmla="*/ 28 h 479"/>
                    <a:gd name="T10" fmla="*/ 93 w 399"/>
                    <a:gd name="T11" fmla="*/ 24 h 479"/>
                    <a:gd name="T12" fmla="*/ 115 w 399"/>
                    <a:gd name="T13" fmla="*/ 32 h 479"/>
                    <a:gd name="T14" fmla="*/ 123 w 399"/>
                    <a:gd name="T15" fmla="*/ 20 h 479"/>
                    <a:gd name="T16" fmla="*/ 127 w 399"/>
                    <a:gd name="T17" fmla="*/ 8 h 479"/>
                    <a:gd name="T18" fmla="*/ 132 w 399"/>
                    <a:gd name="T19" fmla="*/ 4 h 479"/>
                    <a:gd name="T20" fmla="*/ 170 w 399"/>
                    <a:gd name="T21" fmla="*/ 8 h 479"/>
                    <a:gd name="T22" fmla="*/ 212 w 399"/>
                    <a:gd name="T23" fmla="*/ 20 h 479"/>
                    <a:gd name="T24" fmla="*/ 233 w 399"/>
                    <a:gd name="T25" fmla="*/ 36 h 479"/>
                    <a:gd name="T26" fmla="*/ 280 w 399"/>
                    <a:gd name="T27" fmla="*/ 32 h 479"/>
                    <a:gd name="T28" fmla="*/ 301 w 399"/>
                    <a:gd name="T29" fmla="*/ 40 h 479"/>
                    <a:gd name="T30" fmla="*/ 301 w 399"/>
                    <a:gd name="T31" fmla="*/ 44 h 479"/>
                    <a:gd name="T32" fmla="*/ 310 w 399"/>
                    <a:gd name="T33" fmla="*/ 44 h 479"/>
                    <a:gd name="T34" fmla="*/ 322 w 399"/>
                    <a:gd name="T35" fmla="*/ 40 h 479"/>
                    <a:gd name="T36" fmla="*/ 322 w 399"/>
                    <a:gd name="T37" fmla="*/ 40 h 479"/>
                    <a:gd name="T38" fmla="*/ 335 w 399"/>
                    <a:gd name="T39" fmla="*/ 32 h 479"/>
                    <a:gd name="T40" fmla="*/ 335 w 399"/>
                    <a:gd name="T41" fmla="*/ 32 h 479"/>
                    <a:gd name="T42" fmla="*/ 369 w 399"/>
                    <a:gd name="T43" fmla="*/ 84 h 479"/>
                    <a:gd name="T44" fmla="*/ 386 w 399"/>
                    <a:gd name="T45" fmla="*/ 120 h 479"/>
                    <a:gd name="T46" fmla="*/ 386 w 399"/>
                    <a:gd name="T47" fmla="*/ 148 h 479"/>
                    <a:gd name="T48" fmla="*/ 365 w 399"/>
                    <a:gd name="T49" fmla="*/ 192 h 479"/>
                    <a:gd name="T50" fmla="*/ 356 w 399"/>
                    <a:gd name="T51" fmla="*/ 216 h 479"/>
                    <a:gd name="T52" fmla="*/ 386 w 399"/>
                    <a:gd name="T53" fmla="*/ 323 h 479"/>
                    <a:gd name="T54" fmla="*/ 386 w 399"/>
                    <a:gd name="T55" fmla="*/ 359 h 479"/>
                    <a:gd name="T56" fmla="*/ 382 w 399"/>
                    <a:gd name="T57" fmla="*/ 387 h 479"/>
                    <a:gd name="T58" fmla="*/ 356 w 399"/>
                    <a:gd name="T59" fmla="*/ 423 h 479"/>
                    <a:gd name="T60" fmla="*/ 331 w 399"/>
                    <a:gd name="T61" fmla="*/ 419 h 479"/>
                    <a:gd name="T62" fmla="*/ 305 w 399"/>
                    <a:gd name="T63" fmla="*/ 451 h 479"/>
                    <a:gd name="T64" fmla="*/ 305 w 399"/>
                    <a:gd name="T65" fmla="*/ 455 h 479"/>
                    <a:gd name="T66" fmla="*/ 284 w 399"/>
                    <a:gd name="T67" fmla="*/ 455 h 479"/>
                    <a:gd name="T68" fmla="*/ 267 w 399"/>
                    <a:gd name="T69" fmla="*/ 451 h 479"/>
                    <a:gd name="T70" fmla="*/ 250 w 399"/>
                    <a:gd name="T71" fmla="*/ 451 h 479"/>
                    <a:gd name="T72" fmla="*/ 233 w 399"/>
                    <a:gd name="T73" fmla="*/ 467 h 479"/>
                    <a:gd name="T74" fmla="*/ 191 w 399"/>
                    <a:gd name="T75" fmla="*/ 471 h 479"/>
                    <a:gd name="T76" fmla="*/ 178 w 399"/>
                    <a:gd name="T77" fmla="*/ 447 h 479"/>
                    <a:gd name="T78" fmla="*/ 170 w 399"/>
                    <a:gd name="T79" fmla="*/ 455 h 479"/>
                    <a:gd name="T80" fmla="*/ 153 w 399"/>
                    <a:gd name="T81" fmla="*/ 455 h 479"/>
                    <a:gd name="T82" fmla="*/ 148 w 399"/>
                    <a:gd name="T83" fmla="*/ 455 h 479"/>
                    <a:gd name="T84" fmla="*/ 170 w 399"/>
                    <a:gd name="T85" fmla="*/ 371 h 479"/>
                    <a:gd name="T86" fmla="*/ 170 w 399"/>
                    <a:gd name="T87" fmla="*/ 371 h 479"/>
                    <a:gd name="T88" fmla="*/ 157 w 399"/>
                    <a:gd name="T89" fmla="*/ 339 h 479"/>
                    <a:gd name="T90" fmla="*/ 132 w 399"/>
                    <a:gd name="T91" fmla="*/ 347 h 479"/>
                    <a:gd name="T92" fmla="*/ 119 w 399"/>
                    <a:gd name="T93" fmla="*/ 351 h 479"/>
                    <a:gd name="T94" fmla="*/ 115 w 399"/>
                    <a:gd name="T95" fmla="*/ 351 h 479"/>
                    <a:gd name="T96" fmla="*/ 81 w 399"/>
                    <a:gd name="T97" fmla="*/ 359 h 479"/>
                    <a:gd name="T98" fmla="*/ 81 w 399"/>
                    <a:gd name="T99" fmla="*/ 363 h 479"/>
                    <a:gd name="T100" fmla="*/ 34 w 399"/>
                    <a:gd name="T101" fmla="*/ 331 h 479"/>
                    <a:gd name="T102" fmla="*/ 38 w 399"/>
                    <a:gd name="T103" fmla="*/ 295 h 479"/>
                    <a:gd name="T104" fmla="*/ 9 w 399"/>
                    <a:gd name="T105" fmla="*/ 276 h 479"/>
                    <a:gd name="T106" fmla="*/ 4 w 399"/>
                    <a:gd name="T107" fmla="*/ 268 h 479"/>
                    <a:gd name="T108" fmla="*/ 0 w 399"/>
                    <a:gd name="T109" fmla="*/ 260 h 479"/>
                    <a:gd name="T110" fmla="*/ 38 w 399"/>
                    <a:gd name="T111" fmla="*/ 200 h 479"/>
                    <a:gd name="T112" fmla="*/ 38 w 399"/>
                    <a:gd name="T113" fmla="*/ 188 h 479"/>
                    <a:gd name="T114" fmla="*/ 30 w 399"/>
                    <a:gd name="T115" fmla="*/ 176 h 479"/>
                    <a:gd name="T116" fmla="*/ 13 w 399"/>
                    <a:gd name="T117" fmla="*/ 156 h 4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99" h="479">
                      <a:moveTo>
                        <a:pt x="13" y="156"/>
                      </a:moveTo>
                      <a:lnTo>
                        <a:pt x="21" y="120"/>
                      </a:lnTo>
                      <a:lnTo>
                        <a:pt x="26" y="120"/>
                      </a:lnTo>
                      <a:lnTo>
                        <a:pt x="26" y="80"/>
                      </a:lnTo>
                      <a:lnTo>
                        <a:pt x="34" y="80"/>
                      </a:lnTo>
                      <a:lnTo>
                        <a:pt x="38" y="76"/>
                      </a:lnTo>
                      <a:lnTo>
                        <a:pt x="38" y="72"/>
                      </a:lnTo>
                      <a:lnTo>
                        <a:pt x="42" y="68"/>
                      </a:lnTo>
                      <a:lnTo>
                        <a:pt x="42" y="60"/>
                      </a:lnTo>
                      <a:lnTo>
                        <a:pt x="47" y="56"/>
                      </a:lnTo>
                      <a:lnTo>
                        <a:pt x="47" y="52"/>
                      </a:lnTo>
                      <a:lnTo>
                        <a:pt x="51" y="48"/>
                      </a:lnTo>
                      <a:lnTo>
                        <a:pt x="55" y="40"/>
                      </a:lnTo>
                      <a:lnTo>
                        <a:pt x="59" y="40"/>
                      </a:lnTo>
                      <a:lnTo>
                        <a:pt x="68" y="32"/>
                      </a:lnTo>
                      <a:lnTo>
                        <a:pt x="72" y="28"/>
                      </a:lnTo>
                      <a:lnTo>
                        <a:pt x="76" y="28"/>
                      </a:lnTo>
                      <a:lnTo>
                        <a:pt x="81" y="24"/>
                      </a:lnTo>
                      <a:lnTo>
                        <a:pt x="85" y="24"/>
                      </a:lnTo>
                      <a:lnTo>
                        <a:pt x="89" y="24"/>
                      </a:lnTo>
                      <a:lnTo>
                        <a:pt x="93" y="24"/>
                      </a:lnTo>
                      <a:lnTo>
                        <a:pt x="115" y="32"/>
                      </a:lnTo>
                      <a:lnTo>
                        <a:pt x="119" y="32"/>
                      </a:lnTo>
                      <a:lnTo>
                        <a:pt x="123" y="20"/>
                      </a:lnTo>
                      <a:lnTo>
                        <a:pt x="123" y="12"/>
                      </a:lnTo>
                      <a:lnTo>
                        <a:pt x="127" y="8"/>
                      </a:lnTo>
                      <a:lnTo>
                        <a:pt x="127" y="4"/>
                      </a:lnTo>
                      <a:lnTo>
                        <a:pt x="132" y="4"/>
                      </a:lnTo>
                      <a:lnTo>
                        <a:pt x="136" y="0"/>
                      </a:lnTo>
                      <a:lnTo>
                        <a:pt x="144" y="4"/>
                      </a:lnTo>
                      <a:lnTo>
                        <a:pt x="153" y="4"/>
                      </a:lnTo>
                      <a:lnTo>
                        <a:pt x="161" y="8"/>
                      </a:lnTo>
                      <a:lnTo>
                        <a:pt x="170" y="8"/>
                      </a:lnTo>
                      <a:lnTo>
                        <a:pt x="178" y="12"/>
                      </a:lnTo>
                      <a:lnTo>
                        <a:pt x="191" y="16"/>
                      </a:lnTo>
                      <a:lnTo>
                        <a:pt x="199" y="16"/>
                      </a:lnTo>
                      <a:lnTo>
                        <a:pt x="208" y="20"/>
                      </a:lnTo>
                      <a:lnTo>
                        <a:pt x="212" y="20"/>
                      </a:lnTo>
                      <a:lnTo>
                        <a:pt x="216" y="20"/>
                      </a:lnTo>
                      <a:lnTo>
                        <a:pt x="221" y="24"/>
                      </a:lnTo>
                      <a:lnTo>
                        <a:pt x="225" y="28"/>
                      </a:lnTo>
                      <a:lnTo>
                        <a:pt x="229" y="32"/>
                      </a:lnTo>
                      <a:lnTo>
                        <a:pt x="233" y="36"/>
                      </a:lnTo>
                      <a:lnTo>
                        <a:pt x="238" y="36"/>
                      </a:lnTo>
                      <a:lnTo>
                        <a:pt x="246" y="40"/>
                      </a:lnTo>
                      <a:lnTo>
                        <a:pt x="250" y="44"/>
                      </a:lnTo>
                      <a:lnTo>
                        <a:pt x="263" y="44"/>
                      </a:lnTo>
                      <a:lnTo>
                        <a:pt x="280" y="32"/>
                      </a:lnTo>
                      <a:lnTo>
                        <a:pt x="288" y="28"/>
                      </a:lnTo>
                      <a:lnTo>
                        <a:pt x="301" y="40"/>
                      </a:lnTo>
                      <a:lnTo>
                        <a:pt x="301" y="44"/>
                      </a:lnTo>
                      <a:lnTo>
                        <a:pt x="310" y="44"/>
                      </a:lnTo>
                      <a:lnTo>
                        <a:pt x="314" y="44"/>
                      </a:lnTo>
                      <a:lnTo>
                        <a:pt x="322" y="40"/>
                      </a:lnTo>
                      <a:lnTo>
                        <a:pt x="335" y="32"/>
                      </a:lnTo>
                      <a:lnTo>
                        <a:pt x="344" y="36"/>
                      </a:lnTo>
                      <a:lnTo>
                        <a:pt x="352" y="44"/>
                      </a:lnTo>
                      <a:lnTo>
                        <a:pt x="369" y="84"/>
                      </a:lnTo>
                      <a:lnTo>
                        <a:pt x="373" y="88"/>
                      </a:lnTo>
                      <a:lnTo>
                        <a:pt x="377" y="100"/>
                      </a:lnTo>
                      <a:lnTo>
                        <a:pt x="382" y="104"/>
                      </a:lnTo>
                      <a:lnTo>
                        <a:pt x="386" y="112"/>
                      </a:lnTo>
                      <a:lnTo>
                        <a:pt x="386" y="120"/>
                      </a:lnTo>
                      <a:lnTo>
                        <a:pt x="386" y="124"/>
                      </a:lnTo>
                      <a:lnTo>
                        <a:pt x="386" y="132"/>
                      </a:lnTo>
                      <a:lnTo>
                        <a:pt x="386" y="136"/>
                      </a:lnTo>
                      <a:lnTo>
                        <a:pt x="386" y="144"/>
                      </a:lnTo>
                      <a:lnTo>
                        <a:pt x="386" y="148"/>
                      </a:lnTo>
                      <a:lnTo>
                        <a:pt x="382" y="168"/>
                      </a:lnTo>
                      <a:lnTo>
                        <a:pt x="377" y="172"/>
                      </a:lnTo>
                      <a:lnTo>
                        <a:pt x="373" y="180"/>
                      </a:lnTo>
                      <a:lnTo>
                        <a:pt x="369" y="184"/>
                      </a:lnTo>
                      <a:lnTo>
                        <a:pt x="365" y="192"/>
                      </a:lnTo>
                      <a:lnTo>
                        <a:pt x="360" y="196"/>
                      </a:lnTo>
                      <a:lnTo>
                        <a:pt x="356" y="204"/>
                      </a:lnTo>
                      <a:lnTo>
                        <a:pt x="356" y="208"/>
                      </a:lnTo>
                      <a:lnTo>
                        <a:pt x="356" y="212"/>
                      </a:lnTo>
                      <a:lnTo>
                        <a:pt x="356" y="216"/>
                      </a:lnTo>
                      <a:lnTo>
                        <a:pt x="365" y="236"/>
                      </a:lnTo>
                      <a:lnTo>
                        <a:pt x="369" y="264"/>
                      </a:lnTo>
                      <a:lnTo>
                        <a:pt x="386" y="295"/>
                      </a:lnTo>
                      <a:lnTo>
                        <a:pt x="386" y="303"/>
                      </a:lnTo>
                      <a:lnTo>
                        <a:pt x="386" y="323"/>
                      </a:lnTo>
                      <a:lnTo>
                        <a:pt x="394" y="327"/>
                      </a:lnTo>
                      <a:lnTo>
                        <a:pt x="399" y="331"/>
                      </a:lnTo>
                      <a:lnTo>
                        <a:pt x="399" y="343"/>
                      </a:lnTo>
                      <a:lnTo>
                        <a:pt x="386" y="351"/>
                      </a:lnTo>
                      <a:lnTo>
                        <a:pt x="386" y="359"/>
                      </a:lnTo>
                      <a:lnTo>
                        <a:pt x="382" y="363"/>
                      </a:lnTo>
                      <a:lnTo>
                        <a:pt x="382" y="371"/>
                      </a:lnTo>
                      <a:lnTo>
                        <a:pt x="382" y="375"/>
                      </a:lnTo>
                      <a:lnTo>
                        <a:pt x="382" y="383"/>
                      </a:lnTo>
                      <a:lnTo>
                        <a:pt x="382" y="387"/>
                      </a:lnTo>
                      <a:lnTo>
                        <a:pt x="382" y="395"/>
                      </a:lnTo>
                      <a:lnTo>
                        <a:pt x="386" y="399"/>
                      </a:lnTo>
                      <a:lnTo>
                        <a:pt x="399" y="407"/>
                      </a:lnTo>
                      <a:lnTo>
                        <a:pt x="365" y="423"/>
                      </a:lnTo>
                      <a:lnTo>
                        <a:pt x="356" y="423"/>
                      </a:lnTo>
                      <a:lnTo>
                        <a:pt x="352" y="423"/>
                      </a:lnTo>
                      <a:lnTo>
                        <a:pt x="348" y="419"/>
                      </a:lnTo>
                      <a:lnTo>
                        <a:pt x="344" y="419"/>
                      </a:lnTo>
                      <a:lnTo>
                        <a:pt x="339" y="419"/>
                      </a:lnTo>
                      <a:lnTo>
                        <a:pt x="331" y="419"/>
                      </a:lnTo>
                      <a:lnTo>
                        <a:pt x="327" y="419"/>
                      </a:lnTo>
                      <a:lnTo>
                        <a:pt x="322" y="419"/>
                      </a:lnTo>
                      <a:lnTo>
                        <a:pt x="314" y="427"/>
                      </a:lnTo>
                      <a:lnTo>
                        <a:pt x="314" y="447"/>
                      </a:lnTo>
                      <a:lnTo>
                        <a:pt x="305" y="451"/>
                      </a:lnTo>
                      <a:lnTo>
                        <a:pt x="305" y="455"/>
                      </a:lnTo>
                      <a:lnTo>
                        <a:pt x="297" y="455"/>
                      </a:lnTo>
                      <a:lnTo>
                        <a:pt x="284" y="455"/>
                      </a:lnTo>
                      <a:lnTo>
                        <a:pt x="280" y="455"/>
                      </a:lnTo>
                      <a:lnTo>
                        <a:pt x="276" y="455"/>
                      </a:lnTo>
                      <a:lnTo>
                        <a:pt x="271" y="451"/>
                      </a:lnTo>
                      <a:lnTo>
                        <a:pt x="267" y="451"/>
                      </a:lnTo>
                      <a:lnTo>
                        <a:pt x="263" y="451"/>
                      </a:lnTo>
                      <a:lnTo>
                        <a:pt x="263" y="447"/>
                      </a:lnTo>
                      <a:lnTo>
                        <a:pt x="254" y="451"/>
                      </a:lnTo>
                      <a:lnTo>
                        <a:pt x="250" y="451"/>
                      </a:lnTo>
                      <a:lnTo>
                        <a:pt x="246" y="451"/>
                      </a:lnTo>
                      <a:lnTo>
                        <a:pt x="242" y="455"/>
                      </a:lnTo>
                      <a:lnTo>
                        <a:pt x="238" y="455"/>
                      </a:lnTo>
                      <a:lnTo>
                        <a:pt x="233" y="463"/>
                      </a:lnTo>
                      <a:lnTo>
                        <a:pt x="233" y="467"/>
                      </a:lnTo>
                      <a:lnTo>
                        <a:pt x="229" y="475"/>
                      </a:lnTo>
                      <a:lnTo>
                        <a:pt x="221" y="467"/>
                      </a:lnTo>
                      <a:lnTo>
                        <a:pt x="204" y="479"/>
                      </a:lnTo>
                      <a:lnTo>
                        <a:pt x="195" y="475"/>
                      </a:lnTo>
                      <a:lnTo>
                        <a:pt x="191" y="471"/>
                      </a:lnTo>
                      <a:lnTo>
                        <a:pt x="182" y="455"/>
                      </a:lnTo>
                      <a:lnTo>
                        <a:pt x="182" y="447"/>
                      </a:lnTo>
                      <a:lnTo>
                        <a:pt x="178" y="447"/>
                      </a:lnTo>
                      <a:lnTo>
                        <a:pt x="174" y="451"/>
                      </a:lnTo>
                      <a:lnTo>
                        <a:pt x="174" y="455"/>
                      </a:lnTo>
                      <a:lnTo>
                        <a:pt x="170" y="455"/>
                      </a:lnTo>
                      <a:lnTo>
                        <a:pt x="161" y="459"/>
                      </a:lnTo>
                      <a:lnTo>
                        <a:pt x="153" y="455"/>
                      </a:lnTo>
                      <a:lnTo>
                        <a:pt x="148" y="455"/>
                      </a:lnTo>
                      <a:lnTo>
                        <a:pt x="153" y="439"/>
                      </a:lnTo>
                      <a:lnTo>
                        <a:pt x="174" y="391"/>
                      </a:lnTo>
                      <a:lnTo>
                        <a:pt x="182" y="379"/>
                      </a:lnTo>
                      <a:lnTo>
                        <a:pt x="170" y="371"/>
                      </a:lnTo>
                      <a:lnTo>
                        <a:pt x="170" y="367"/>
                      </a:lnTo>
                      <a:lnTo>
                        <a:pt x="170" y="343"/>
                      </a:lnTo>
                      <a:lnTo>
                        <a:pt x="161" y="339"/>
                      </a:lnTo>
                      <a:lnTo>
                        <a:pt x="157" y="339"/>
                      </a:lnTo>
                      <a:lnTo>
                        <a:pt x="153" y="339"/>
                      </a:lnTo>
                      <a:lnTo>
                        <a:pt x="148" y="339"/>
                      </a:lnTo>
                      <a:lnTo>
                        <a:pt x="140" y="343"/>
                      </a:lnTo>
                      <a:lnTo>
                        <a:pt x="136" y="343"/>
                      </a:lnTo>
                      <a:lnTo>
                        <a:pt x="132" y="347"/>
                      </a:lnTo>
                      <a:lnTo>
                        <a:pt x="127" y="347"/>
                      </a:lnTo>
                      <a:lnTo>
                        <a:pt x="119" y="351"/>
                      </a:lnTo>
                      <a:lnTo>
                        <a:pt x="115" y="351"/>
                      </a:lnTo>
                      <a:lnTo>
                        <a:pt x="110" y="359"/>
                      </a:lnTo>
                      <a:lnTo>
                        <a:pt x="106" y="363"/>
                      </a:lnTo>
                      <a:lnTo>
                        <a:pt x="81" y="359"/>
                      </a:lnTo>
                      <a:lnTo>
                        <a:pt x="81" y="363"/>
                      </a:lnTo>
                      <a:lnTo>
                        <a:pt x="68" y="375"/>
                      </a:lnTo>
                      <a:lnTo>
                        <a:pt x="55" y="375"/>
                      </a:lnTo>
                      <a:lnTo>
                        <a:pt x="42" y="343"/>
                      </a:lnTo>
                      <a:lnTo>
                        <a:pt x="34" y="331"/>
                      </a:lnTo>
                      <a:lnTo>
                        <a:pt x="34" y="323"/>
                      </a:lnTo>
                      <a:lnTo>
                        <a:pt x="34" y="315"/>
                      </a:lnTo>
                      <a:lnTo>
                        <a:pt x="34" y="311"/>
                      </a:lnTo>
                      <a:lnTo>
                        <a:pt x="34" y="303"/>
                      </a:lnTo>
                      <a:lnTo>
                        <a:pt x="38" y="295"/>
                      </a:lnTo>
                      <a:lnTo>
                        <a:pt x="42" y="287"/>
                      </a:lnTo>
                      <a:lnTo>
                        <a:pt x="42" y="280"/>
                      </a:lnTo>
                      <a:lnTo>
                        <a:pt x="42" y="276"/>
                      </a:lnTo>
                      <a:lnTo>
                        <a:pt x="30" y="268"/>
                      </a:lnTo>
                      <a:lnTo>
                        <a:pt x="9" y="276"/>
                      </a:lnTo>
                      <a:lnTo>
                        <a:pt x="4" y="268"/>
                      </a:lnTo>
                      <a:lnTo>
                        <a:pt x="0" y="260"/>
                      </a:lnTo>
                      <a:lnTo>
                        <a:pt x="0" y="248"/>
                      </a:lnTo>
                      <a:lnTo>
                        <a:pt x="17" y="232"/>
                      </a:lnTo>
                      <a:lnTo>
                        <a:pt x="26" y="228"/>
                      </a:lnTo>
                      <a:lnTo>
                        <a:pt x="38" y="204"/>
                      </a:lnTo>
                      <a:lnTo>
                        <a:pt x="38" y="200"/>
                      </a:lnTo>
                      <a:lnTo>
                        <a:pt x="38" y="196"/>
                      </a:lnTo>
                      <a:lnTo>
                        <a:pt x="38" y="192"/>
                      </a:lnTo>
                      <a:lnTo>
                        <a:pt x="38" y="188"/>
                      </a:lnTo>
                      <a:lnTo>
                        <a:pt x="38" y="184"/>
                      </a:lnTo>
                      <a:lnTo>
                        <a:pt x="34" y="180"/>
                      </a:lnTo>
                      <a:lnTo>
                        <a:pt x="34" y="176"/>
                      </a:lnTo>
                      <a:lnTo>
                        <a:pt x="30" y="176"/>
                      </a:lnTo>
                      <a:lnTo>
                        <a:pt x="30" y="172"/>
                      </a:lnTo>
                      <a:lnTo>
                        <a:pt x="26" y="168"/>
                      </a:lnTo>
                      <a:lnTo>
                        <a:pt x="21" y="164"/>
                      </a:lnTo>
                      <a:lnTo>
                        <a:pt x="17" y="160"/>
                      </a:lnTo>
                      <a:lnTo>
                        <a:pt x="13" y="156"/>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55" name="Freeform 176"/>
                <p:cNvSpPr>
                  <a:spLocks/>
                </p:cNvSpPr>
                <p:nvPr/>
              </p:nvSpPr>
              <p:spPr bwMode="auto">
                <a:xfrm>
                  <a:off x="3696" y="2866"/>
                  <a:ext cx="335" cy="471"/>
                </a:xfrm>
                <a:custGeom>
                  <a:avLst/>
                  <a:gdLst>
                    <a:gd name="T0" fmla="*/ 17 w 335"/>
                    <a:gd name="T1" fmla="*/ 108 h 471"/>
                    <a:gd name="T2" fmla="*/ 26 w 335"/>
                    <a:gd name="T3" fmla="*/ 132 h 471"/>
                    <a:gd name="T4" fmla="*/ 30 w 335"/>
                    <a:gd name="T5" fmla="*/ 152 h 471"/>
                    <a:gd name="T6" fmla="*/ 17 w 335"/>
                    <a:gd name="T7" fmla="*/ 184 h 471"/>
                    <a:gd name="T8" fmla="*/ 4 w 335"/>
                    <a:gd name="T9" fmla="*/ 200 h 471"/>
                    <a:gd name="T10" fmla="*/ 0 w 335"/>
                    <a:gd name="T11" fmla="*/ 220 h 471"/>
                    <a:gd name="T12" fmla="*/ 13 w 335"/>
                    <a:gd name="T13" fmla="*/ 272 h 471"/>
                    <a:gd name="T14" fmla="*/ 30 w 335"/>
                    <a:gd name="T15" fmla="*/ 327 h 471"/>
                    <a:gd name="T16" fmla="*/ 43 w 335"/>
                    <a:gd name="T17" fmla="*/ 347 h 471"/>
                    <a:gd name="T18" fmla="*/ 26 w 335"/>
                    <a:gd name="T19" fmla="*/ 367 h 471"/>
                    <a:gd name="T20" fmla="*/ 26 w 335"/>
                    <a:gd name="T21" fmla="*/ 387 h 471"/>
                    <a:gd name="T22" fmla="*/ 30 w 335"/>
                    <a:gd name="T23" fmla="*/ 403 h 471"/>
                    <a:gd name="T24" fmla="*/ 81 w 335"/>
                    <a:gd name="T25" fmla="*/ 411 h 471"/>
                    <a:gd name="T26" fmla="*/ 81 w 335"/>
                    <a:gd name="T27" fmla="*/ 411 h 471"/>
                    <a:gd name="T28" fmla="*/ 81 w 335"/>
                    <a:gd name="T29" fmla="*/ 411 h 471"/>
                    <a:gd name="T30" fmla="*/ 81 w 335"/>
                    <a:gd name="T31" fmla="*/ 423 h 471"/>
                    <a:gd name="T32" fmla="*/ 60 w 335"/>
                    <a:gd name="T33" fmla="*/ 467 h 471"/>
                    <a:gd name="T34" fmla="*/ 77 w 335"/>
                    <a:gd name="T35" fmla="*/ 471 h 471"/>
                    <a:gd name="T36" fmla="*/ 89 w 335"/>
                    <a:gd name="T37" fmla="*/ 467 h 471"/>
                    <a:gd name="T38" fmla="*/ 102 w 335"/>
                    <a:gd name="T39" fmla="*/ 459 h 471"/>
                    <a:gd name="T40" fmla="*/ 132 w 335"/>
                    <a:gd name="T41" fmla="*/ 455 h 471"/>
                    <a:gd name="T42" fmla="*/ 157 w 335"/>
                    <a:gd name="T43" fmla="*/ 471 h 471"/>
                    <a:gd name="T44" fmla="*/ 166 w 335"/>
                    <a:gd name="T45" fmla="*/ 431 h 471"/>
                    <a:gd name="T46" fmla="*/ 166 w 335"/>
                    <a:gd name="T47" fmla="*/ 415 h 471"/>
                    <a:gd name="T48" fmla="*/ 174 w 335"/>
                    <a:gd name="T49" fmla="*/ 395 h 471"/>
                    <a:gd name="T50" fmla="*/ 183 w 335"/>
                    <a:gd name="T51" fmla="*/ 359 h 471"/>
                    <a:gd name="T52" fmla="*/ 200 w 335"/>
                    <a:gd name="T53" fmla="*/ 315 h 471"/>
                    <a:gd name="T54" fmla="*/ 212 w 335"/>
                    <a:gd name="T55" fmla="*/ 268 h 471"/>
                    <a:gd name="T56" fmla="*/ 221 w 335"/>
                    <a:gd name="T57" fmla="*/ 252 h 471"/>
                    <a:gd name="T58" fmla="*/ 233 w 335"/>
                    <a:gd name="T59" fmla="*/ 236 h 471"/>
                    <a:gd name="T60" fmla="*/ 242 w 335"/>
                    <a:gd name="T61" fmla="*/ 200 h 471"/>
                    <a:gd name="T62" fmla="*/ 259 w 335"/>
                    <a:gd name="T63" fmla="*/ 172 h 471"/>
                    <a:gd name="T64" fmla="*/ 259 w 335"/>
                    <a:gd name="T65" fmla="*/ 172 h 471"/>
                    <a:gd name="T66" fmla="*/ 263 w 335"/>
                    <a:gd name="T67" fmla="*/ 172 h 471"/>
                    <a:gd name="T68" fmla="*/ 293 w 335"/>
                    <a:gd name="T69" fmla="*/ 164 h 471"/>
                    <a:gd name="T70" fmla="*/ 293 w 335"/>
                    <a:gd name="T71" fmla="*/ 164 h 471"/>
                    <a:gd name="T72" fmla="*/ 297 w 335"/>
                    <a:gd name="T73" fmla="*/ 164 h 471"/>
                    <a:gd name="T74" fmla="*/ 322 w 335"/>
                    <a:gd name="T75" fmla="*/ 152 h 471"/>
                    <a:gd name="T76" fmla="*/ 331 w 335"/>
                    <a:gd name="T77" fmla="*/ 132 h 471"/>
                    <a:gd name="T78" fmla="*/ 335 w 335"/>
                    <a:gd name="T79" fmla="*/ 112 h 471"/>
                    <a:gd name="T80" fmla="*/ 318 w 335"/>
                    <a:gd name="T81" fmla="*/ 80 h 471"/>
                    <a:gd name="T82" fmla="*/ 305 w 335"/>
                    <a:gd name="T83" fmla="*/ 32 h 471"/>
                    <a:gd name="T84" fmla="*/ 263 w 335"/>
                    <a:gd name="T85" fmla="*/ 12 h 471"/>
                    <a:gd name="T86" fmla="*/ 233 w 335"/>
                    <a:gd name="T87" fmla="*/ 16 h 471"/>
                    <a:gd name="T88" fmla="*/ 225 w 335"/>
                    <a:gd name="T89" fmla="*/ 28 h 471"/>
                    <a:gd name="T90" fmla="*/ 212 w 335"/>
                    <a:gd name="T91" fmla="*/ 36 h 471"/>
                    <a:gd name="T92" fmla="*/ 200 w 335"/>
                    <a:gd name="T93" fmla="*/ 24 h 471"/>
                    <a:gd name="T94" fmla="*/ 204 w 335"/>
                    <a:gd name="T95" fmla="*/ 16 h 471"/>
                    <a:gd name="T96" fmla="*/ 204 w 335"/>
                    <a:gd name="T97" fmla="*/ 4 h 471"/>
                    <a:gd name="T98" fmla="*/ 200 w 335"/>
                    <a:gd name="T99" fmla="*/ 0 h 471"/>
                    <a:gd name="T100" fmla="*/ 191 w 335"/>
                    <a:gd name="T101" fmla="*/ 4 h 471"/>
                    <a:gd name="T102" fmla="*/ 183 w 335"/>
                    <a:gd name="T103" fmla="*/ 12 h 471"/>
                    <a:gd name="T104" fmla="*/ 170 w 335"/>
                    <a:gd name="T105" fmla="*/ 16 h 471"/>
                    <a:gd name="T106" fmla="*/ 149 w 335"/>
                    <a:gd name="T107" fmla="*/ 20 h 471"/>
                    <a:gd name="T108" fmla="*/ 132 w 335"/>
                    <a:gd name="T109" fmla="*/ 24 h 471"/>
                    <a:gd name="T110" fmla="*/ 102 w 335"/>
                    <a:gd name="T111" fmla="*/ 40 h 471"/>
                    <a:gd name="T112" fmla="*/ 55 w 335"/>
                    <a:gd name="T113" fmla="*/ 68 h 471"/>
                    <a:gd name="T114" fmla="*/ 38 w 335"/>
                    <a:gd name="T115" fmla="*/ 76 h 471"/>
                    <a:gd name="T116" fmla="*/ 17 w 335"/>
                    <a:gd name="T117" fmla="*/ 84 h 4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5" h="471">
                      <a:moveTo>
                        <a:pt x="13" y="88"/>
                      </a:moveTo>
                      <a:lnTo>
                        <a:pt x="17" y="100"/>
                      </a:lnTo>
                      <a:lnTo>
                        <a:pt x="17" y="108"/>
                      </a:lnTo>
                      <a:lnTo>
                        <a:pt x="21" y="116"/>
                      </a:lnTo>
                      <a:lnTo>
                        <a:pt x="26" y="124"/>
                      </a:lnTo>
                      <a:lnTo>
                        <a:pt x="26" y="132"/>
                      </a:lnTo>
                      <a:lnTo>
                        <a:pt x="30" y="140"/>
                      </a:lnTo>
                      <a:lnTo>
                        <a:pt x="30" y="148"/>
                      </a:lnTo>
                      <a:lnTo>
                        <a:pt x="30" y="152"/>
                      </a:lnTo>
                      <a:lnTo>
                        <a:pt x="26" y="172"/>
                      </a:lnTo>
                      <a:lnTo>
                        <a:pt x="21" y="176"/>
                      </a:lnTo>
                      <a:lnTo>
                        <a:pt x="17" y="184"/>
                      </a:lnTo>
                      <a:lnTo>
                        <a:pt x="13" y="188"/>
                      </a:lnTo>
                      <a:lnTo>
                        <a:pt x="9" y="196"/>
                      </a:lnTo>
                      <a:lnTo>
                        <a:pt x="4" y="200"/>
                      </a:lnTo>
                      <a:lnTo>
                        <a:pt x="0" y="208"/>
                      </a:lnTo>
                      <a:lnTo>
                        <a:pt x="0" y="212"/>
                      </a:lnTo>
                      <a:lnTo>
                        <a:pt x="0" y="220"/>
                      </a:lnTo>
                      <a:lnTo>
                        <a:pt x="9" y="240"/>
                      </a:lnTo>
                      <a:lnTo>
                        <a:pt x="13" y="272"/>
                      </a:lnTo>
                      <a:lnTo>
                        <a:pt x="30" y="299"/>
                      </a:lnTo>
                      <a:lnTo>
                        <a:pt x="30" y="307"/>
                      </a:lnTo>
                      <a:lnTo>
                        <a:pt x="30" y="327"/>
                      </a:lnTo>
                      <a:lnTo>
                        <a:pt x="38" y="331"/>
                      </a:lnTo>
                      <a:lnTo>
                        <a:pt x="43" y="335"/>
                      </a:lnTo>
                      <a:lnTo>
                        <a:pt x="43" y="347"/>
                      </a:lnTo>
                      <a:lnTo>
                        <a:pt x="30" y="355"/>
                      </a:lnTo>
                      <a:lnTo>
                        <a:pt x="30" y="363"/>
                      </a:lnTo>
                      <a:lnTo>
                        <a:pt x="26" y="367"/>
                      </a:lnTo>
                      <a:lnTo>
                        <a:pt x="26" y="375"/>
                      </a:lnTo>
                      <a:lnTo>
                        <a:pt x="26" y="379"/>
                      </a:lnTo>
                      <a:lnTo>
                        <a:pt x="26" y="387"/>
                      </a:lnTo>
                      <a:lnTo>
                        <a:pt x="26" y="391"/>
                      </a:lnTo>
                      <a:lnTo>
                        <a:pt x="26" y="399"/>
                      </a:lnTo>
                      <a:lnTo>
                        <a:pt x="30" y="403"/>
                      </a:lnTo>
                      <a:lnTo>
                        <a:pt x="38" y="411"/>
                      </a:lnTo>
                      <a:lnTo>
                        <a:pt x="72" y="403"/>
                      </a:lnTo>
                      <a:lnTo>
                        <a:pt x="81" y="411"/>
                      </a:lnTo>
                      <a:lnTo>
                        <a:pt x="81" y="423"/>
                      </a:lnTo>
                      <a:lnTo>
                        <a:pt x="60" y="451"/>
                      </a:lnTo>
                      <a:lnTo>
                        <a:pt x="60" y="459"/>
                      </a:lnTo>
                      <a:lnTo>
                        <a:pt x="60" y="467"/>
                      </a:lnTo>
                      <a:lnTo>
                        <a:pt x="68" y="471"/>
                      </a:lnTo>
                      <a:lnTo>
                        <a:pt x="72" y="471"/>
                      </a:lnTo>
                      <a:lnTo>
                        <a:pt x="77" y="471"/>
                      </a:lnTo>
                      <a:lnTo>
                        <a:pt x="81" y="471"/>
                      </a:lnTo>
                      <a:lnTo>
                        <a:pt x="85" y="471"/>
                      </a:lnTo>
                      <a:lnTo>
                        <a:pt x="89" y="467"/>
                      </a:lnTo>
                      <a:lnTo>
                        <a:pt x="94" y="467"/>
                      </a:lnTo>
                      <a:lnTo>
                        <a:pt x="98" y="463"/>
                      </a:lnTo>
                      <a:lnTo>
                        <a:pt x="102" y="459"/>
                      </a:lnTo>
                      <a:lnTo>
                        <a:pt x="110" y="459"/>
                      </a:lnTo>
                      <a:lnTo>
                        <a:pt x="115" y="455"/>
                      </a:lnTo>
                      <a:lnTo>
                        <a:pt x="132" y="455"/>
                      </a:lnTo>
                      <a:lnTo>
                        <a:pt x="140" y="463"/>
                      </a:lnTo>
                      <a:lnTo>
                        <a:pt x="153" y="471"/>
                      </a:lnTo>
                      <a:lnTo>
                        <a:pt x="157" y="471"/>
                      </a:lnTo>
                      <a:lnTo>
                        <a:pt x="166" y="459"/>
                      </a:lnTo>
                      <a:lnTo>
                        <a:pt x="161" y="435"/>
                      </a:lnTo>
                      <a:lnTo>
                        <a:pt x="166" y="431"/>
                      </a:lnTo>
                      <a:lnTo>
                        <a:pt x="166" y="423"/>
                      </a:lnTo>
                      <a:lnTo>
                        <a:pt x="166" y="419"/>
                      </a:lnTo>
                      <a:lnTo>
                        <a:pt x="166" y="415"/>
                      </a:lnTo>
                      <a:lnTo>
                        <a:pt x="170" y="407"/>
                      </a:lnTo>
                      <a:lnTo>
                        <a:pt x="170" y="403"/>
                      </a:lnTo>
                      <a:lnTo>
                        <a:pt x="174" y="395"/>
                      </a:lnTo>
                      <a:lnTo>
                        <a:pt x="174" y="391"/>
                      </a:lnTo>
                      <a:lnTo>
                        <a:pt x="178" y="375"/>
                      </a:lnTo>
                      <a:lnTo>
                        <a:pt x="183" y="359"/>
                      </a:lnTo>
                      <a:lnTo>
                        <a:pt x="187" y="343"/>
                      </a:lnTo>
                      <a:lnTo>
                        <a:pt x="195" y="327"/>
                      </a:lnTo>
                      <a:lnTo>
                        <a:pt x="200" y="315"/>
                      </a:lnTo>
                      <a:lnTo>
                        <a:pt x="208" y="299"/>
                      </a:lnTo>
                      <a:lnTo>
                        <a:pt x="212" y="284"/>
                      </a:lnTo>
                      <a:lnTo>
                        <a:pt x="212" y="268"/>
                      </a:lnTo>
                      <a:lnTo>
                        <a:pt x="212" y="260"/>
                      </a:lnTo>
                      <a:lnTo>
                        <a:pt x="216" y="256"/>
                      </a:lnTo>
                      <a:lnTo>
                        <a:pt x="221" y="252"/>
                      </a:lnTo>
                      <a:lnTo>
                        <a:pt x="225" y="248"/>
                      </a:lnTo>
                      <a:lnTo>
                        <a:pt x="229" y="244"/>
                      </a:lnTo>
                      <a:lnTo>
                        <a:pt x="233" y="236"/>
                      </a:lnTo>
                      <a:lnTo>
                        <a:pt x="238" y="232"/>
                      </a:lnTo>
                      <a:lnTo>
                        <a:pt x="238" y="224"/>
                      </a:lnTo>
                      <a:lnTo>
                        <a:pt x="242" y="200"/>
                      </a:lnTo>
                      <a:lnTo>
                        <a:pt x="259" y="176"/>
                      </a:lnTo>
                      <a:lnTo>
                        <a:pt x="259" y="172"/>
                      </a:lnTo>
                      <a:lnTo>
                        <a:pt x="263" y="172"/>
                      </a:lnTo>
                      <a:lnTo>
                        <a:pt x="272" y="164"/>
                      </a:lnTo>
                      <a:lnTo>
                        <a:pt x="293" y="164"/>
                      </a:lnTo>
                      <a:lnTo>
                        <a:pt x="297" y="164"/>
                      </a:lnTo>
                      <a:lnTo>
                        <a:pt x="297" y="160"/>
                      </a:lnTo>
                      <a:lnTo>
                        <a:pt x="305" y="156"/>
                      </a:lnTo>
                      <a:lnTo>
                        <a:pt x="322" y="152"/>
                      </a:lnTo>
                      <a:lnTo>
                        <a:pt x="327" y="144"/>
                      </a:lnTo>
                      <a:lnTo>
                        <a:pt x="331" y="140"/>
                      </a:lnTo>
                      <a:lnTo>
                        <a:pt x="331" y="132"/>
                      </a:lnTo>
                      <a:lnTo>
                        <a:pt x="335" y="128"/>
                      </a:lnTo>
                      <a:lnTo>
                        <a:pt x="335" y="120"/>
                      </a:lnTo>
                      <a:lnTo>
                        <a:pt x="335" y="112"/>
                      </a:lnTo>
                      <a:lnTo>
                        <a:pt x="335" y="108"/>
                      </a:lnTo>
                      <a:lnTo>
                        <a:pt x="335" y="100"/>
                      </a:lnTo>
                      <a:lnTo>
                        <a:pt x="318" y="80"/>
                      </a:lnTo>
                      <a:lnTo>
                        <a:pt x="314" y="72"/>
                      </a:lnTo>
                      <a:lnTo>
                        <a:pt x="310" y="64"/>
                      </a:lnTo>
                      <a:lnTo>
                        <a:pt x="305" y="32"/>
                      </a:lnTo>
                      <a:lnTo>
                        <a:pt x="293" y="24"/>
                      </a:lnTo>
                      <a:lnTo>
                        <a:pt x="267" y="16"/>
                      </a:lnTo>
                      <a:lnTo>
                        <a:pt x="263" y="12"/>
                      </a:lnTo>
                      <a:lnTo>
                        <a:pt x="242" y="8"/>
                      </a:lnTo>
                      <a:lnTo>
                        <a:pt x="238" y="12"/>
                      </a:lnTo>
                      <a:lnTo>
                        <a:pt x="233" y="16"/>
                      </a:lnTo>
                      <a:lnTo>
                        <a:pt x="233" y="20"/>
                      </a:lnTo>
                      <a:lnTo>
                        <a:pt x="229" y="24"/>
                      </a:lnTo>
                      <a:lnTo>
                        <a:pt x="225" y="28"/>
                      </a:lnTo>
                      <a:lnTo>
                        <a:pt x="221" y="32"/>
                      </a:lnTo>
                      <a:lnTo>
                        <a:pt x="216" y="36"/>
                      </a:lnTo>
                      <a:lnTo>
                        <a:pt x="212" y="36"/>
                      </a:lnTo>
                      <a:lnTo>
                        <a:pt x="208" y="36"/>
                      </a:lnTo>
                      <a:lnTo>
                        <a:pt x="200" y="32"/>
                      </a:lnTo>
                      <a:lnTo>
                        <a:pt x="200" y="24"/>
                      </a:lnTo>
                      <a:lnTo>
                        <a:pt x="204" y="20"/>
                      </a:lnTo>
                      <a:lnTo>
                        <a:pt x="204" y="16"/>
                      </a:lnTo>
                      <a:lnTo>
                        <a:pt x="204" y="12"/>
                      </a:lnTo>
                      <a:lnTo>
                        <a:pt x="204" y="8"/>
                      </a:lnTo>
                      <a:lnTo>
                        <a:pt x="204" y="4"/>
                      </a:lnTo>
                      <a:lnTo>
                        <a:pt x="204" y="0"/>
                      </a:lnTo>
                      <a:lnTo>
                        <a:pt x="200" y="0"/>
                      </a:lnTo>
                      <a:lnTo>
                        <a:pt x="200" y="4"/>
                      </a:lnTo>
                      <a:lnTo>
                        <a:pt x="195" y="4"/>
                      </a:lnTo>
                      <a:lnTo>
                        <a:pt x="191" y="4"/>
                      </a:lnTo>
                      <a:lnTo>
                        <a:pt x="191" y="8"/>
                      </a:lnTo>
                      <a:lnTo>
                        <a:pt x="187" y="8"/>
                      </a:lnTo>
                      <a:lnTo>
                        <a:pt x="183" y="12"/>
                      </a:lnTo>
                      <a:lnTo>
                        <a:pt x="174" y="16"/>
                      </a:lnTo>
                      <a:lnTo>
                        <a:pt x="170" y="16"/>
                      </a:lnTo>
                      <a:lnTo>
                        <a:pt x="161" y="16"/>
                      </a:lnTo>
                      <a:lnTo>
                        <a:pt x="157" y="20"/>
                      </a:lnTo>
                      <a:lnTo>
                        <a:pt x="149" y="20"/>
                      </a:lnTo>
                      <a:lnTo>
                        <a:pt x="144" y="20"/>
                      </a:lnTo>
                      <a:lnTo>
                        <a:pt x="136" y="20"/>
                      </a:lnTo>
                      <a:lnTo>
                        <a:pt x="132" y="24"/>
                      </a:lnTo>
                      <a:lnTo>
                        <a:pt x="127" y="24"/>
                      </a:lnTo>
                      <a:lnTo>
                        <a:pt x="119" y="28"/>
                      </a:lnTo>
                      <a:lnTo>
                        <a:pt x="102" y="40"/>
                      </a:lnTo>
                      <a:lnTo>
                        <a:pt x="72" y="60"/>
                      </a:lnTo>
                      <a:lnTo>
                        <a:pt x="60" y="64"/>
                      </a:lnTo>
                      <a:lnTo>
                        <a:pt x="55" y="68"/>
                      </a:lnTo>
                      <a:lnTo>
                        <a:pt x="51" y="72"/>
                      </a:lnTo>
                      <a:lnTo>
                        <a:pt x="43" y="76"/>
                      </a:lnTo>
                      <a:lnTo>
                        <a:pt x="38" y="76"/>
                      </a:lnTo>
                      <a:lnTo>
                        <a:pt x="30" y="76"/>
                      </a:lnTo>
                      <a:lnTo>
                        <a:pt x="26" y="80"/>
                      </a:lnTo>
                      <a:lnTo>
                        <a:pt x="17" y="84"/>
                      </a:lnTo>
                      <a:lnTo>
                        <a:pt x="13" y="88"/>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56" name="Freeform 177"/>
                <p:cNvSpPr>
                  <a:spLocks/>
                </p:cNvSpPr>
                <p:nvPr/>
              </p:nvSpPr>
              <p:spPr bwMode="auto">
                <a:xfrm>
                  <a:off x="3963" y="1642"/>
                  <a:ext cx="437" cy="423"/>
                </a:xfrm>
                <a:custGeom>
                  <a:avLst/>
                  <a:gdLst>
                    <a:gd name="T0" fmla="*/ 111 w 437"/>
                    <a:gd name="T1" fmla="*/ 283 h 423"/>
                    <a:gd name="T2" fmla="*/ 170 w 437"/>
                    <a:gd name="T3" fmla="*/ 228 h 423"/>
                    <a:gd name="T4" fmla="*/ 208 w 437"/>
                    <a:gd name="T5" fmla="*/ 224 h 423"/>
                    <a:gd name="T6" fmla="*/ 191 w 437"/>
                    <a:gd name="T7" fmla="*/ 335 h 423"/>
                    <a:gd name="T8" fmla="*/ 208 w 437"/>
                    <a:gd name="T9" fmla="*/ 375 h 423"/>
                    <a:gd name="T10" fmla="*/ 200 w 437"/>
                    <a:gd name="T11" fmla="*/ 399 h 423"/>
                    <a:gd name="T12" fmla="*/ 191 w 437"/>
                    <a:gd name="T13" fmla="*/ 407 h 423"/>
                    <a:gd name="T14" fmla="*/ 183 w 437"/>
                    <a:gd name="T15" fmla="*/ 415 h 423"/>
                    <a:gd name="T16" fmla="*/ 200 w 437"/>
                    <a:gd name="T17" fmla="*/ 415 h 423"/>
                    <a:gd name="T18" fmla="*/ 403 w 437"/>
                    <a:gd name="T19" fmla="*/ 236 h 423"/>
                    <a:gd name="T20" fmla="*/ 433 w 437"/>
                    <a:gd name="T21" fmla="*/ 208 h 423"/>
                    <a:gd name="T22" fmla="*/ 433 w 437"/>
                    <a:gd name="T23" fmla="*/ 204 h 423"/>
                    <a:gd name="T24" fmla="*/ 424 w 437"/>
                    <a:gd name="T25" fmla="*/ 176 h 423"/>
                    <a:gd name="T26" fmla="*/ 407 w 437"/>
                    <a:gd name="T27" fmla="*/ 136 h 423"/>
                    <a:gd name="T28" fmla="*/ 395 w 437"/>
                    <a:gd name="T29" fmla="*/ 120 h 423"/>
                    <a:gd name="T30" fmla="*/ 373 w 437"/>
                    <a:gd name="T31" fmla="*/ 64 h 423"/>
                    <a:gd name="T32" fmla="*/ 365 w 437"/>
                    <a:gd name="T33" fmla="*/ 32 h 423"/>
                    <a:gd name="T34" fmla="*/ 361 w 437"/>
                    <a:gd name="T35" fmla="*/ 16 h 423"/>
                    <a:gd name="T36" fmla="*/ 344 w 437"/>
                    <a:gd name="T37" fmla="*/ 0 h 423"/>
                    <a:gd name="T38" fmla="*/ 310 w 437"/>
                    <a:gd name="T39" fmla="*/ 12 h 423"/>
                    <a:gd name="T40" fmla="*/ 293 w 437"/>
                    <a:gd name="T41" fmla="*/ 0 h 423"/>
                    <a:gd name="T42" fmla="*/ 267 w 437"/>
                    <a:gd name="T43" fmla="*/ 12 h 423"/>
                    <a:gd name="T44" fmla="*/ 267 w 437"/>
                    <a:gd name="T45" fmla="*/ 16 h 423"/>
                    <a:gd name="T46" fmla="*/ 263 w 437"/>
                    <a:gd name="T47" fmla="*/ 24 h 423"/>
                    <a:gd name="T48" fmla="*/ 259 w 437"/>
                    <a:gd name="T49" fmla="*/ 32 h 423"/>
                    <a:gd name="T50" fmla="*/ 250 w 437"/>
                    <a:gd name="T51" fmla="*/ 32 h 423"/>
                    <a:gd name="T52" fmla="*/ 246 w 437"/>
                    <a:gd name="T53" fmla="*/ 36 h 423"/>
                    <a:gd name="T54" fmla="*/ 242 w 437"/>
                    <a:gd name="T55" fmla="*/ 36 h 423"/>
                    <a:gd name="T56" fmla="*/ 238 w 437"/>
                    <a:gd name="T57" fmla="*/ 40 h 423"/>
                    <a:gd name="T58" fmla="*/ 229 w 437"/>
                    <a:gd name="T59" fmla="*/ 44 h 423"/>
                    <a:gd name="T60" fmla="*/ 229 w 437"/>
                    <a:gd name="T61" fmla="*/ 44 h 423"/>
                    <a:gd name="T62" fmla="*/ 217 w 437"/>
                    <a:gd name="T63" fmla="*/ 44 h 423"/>
                    <a:gd name="T64" fmla="*/ 200 w 437"/>
                    <a:gd name="T65" fmla="*/ 44 h 423"/>
                    <a:gd name="T66" fmla="*/ 195 w 437"/>
                    <a:gd name="T67" fmla="*/ 48 h 423"/>
                    <a:gd name="T68" fmla="*/ 191 w 437"/>
                    <a:gd name="T69" fmla="*/ 56 h 423"/>
                    <a:gd name="T70" fmla="*/ 195 w 437"/>
                    <a:gd name="T71" fmla="*/ 64 h 423"/>
                    <a:gd name="T72" fmla="*/ 191 w 437"/>
                    <a:gd name="T73" fmla="*/ 64 h 423"/>
                    <a:gd name="T74" fmla="*/ 191 w 437"/>
                    <a:gd name="T75" fmla="*/ 72 h 423"/>
                    <a:gd name="T76" fmla="*/ 187 w 437"/>
                    <a:gd name="T77" fmla="*/ 72 h 423"/>
                    <a:gd name="T78" fmla="*/ 183 w 437"/>
                    <a:gd name="T79" fmla="*/ 72 h 423"/>
                    <a:gd name="T80" fmla="*/ 178 w 437"/>
                    <a:gd name="T81" fmla="*/ 76 h 423"/>
                    <a:gd name="T82" fmla="*/ 170 w 437"/>
                    <a:gd name="T83" fmla="*/ 84 h 423"/>
                    <a:gd name="T84" fmla="*/ 161 w 437"/>
                    <a:gd name="T85" fmla="*/ 84 h 423"/>
                    <a:gd name="T86" fmla="*/ 153 w 437"/>
                    <a:gd name="T87" fmla="*/ 88 h 423"/>
                    <a:gd name="T88" fmla="*/ 144 w 437"/>
                    <a:gd name="T89" fmla="*/ 96 h 423"/>
                    <a:gd name="T90" fmla="*/ 136 w 437"/>
                    <a:gd name="T91" fmla="*/ 104 h 423"/>
                    <a:gd name="T92" fmla="*/ 119 w 437"/>
                    <a:gd name="T93" fmla="*/ 112 h 423"/>
                    <a:gd name="T94" fmla="*/ 111 w 437"/>
                    <a:gd name="T95" fmla="*/ 116 h 423"/>
                    <a:gd name="T96" fmla="*/ 102 w 437"/>
                    <a:gd name="T97" fmla="*/ 132 h 423"/>
                    <a:gd name="T98" fmla="*/ 68 w 437"/>
                    <a:gd name="T99" fmla="*/ 156 h 423"/>
                    <a:gd name="T100" fmla="*/ 60 w 437"/>
                    <a:gd name="T101" fmla="*/ 148 h 423"/>
                    <a:gd name="T102" fmla="*/ 51 w 437"/>
                    <a:gd name="T103" fmla="*/ 144 h 423"/>
                    <a:gd name="T104" fmla="*/ 55 w 437"/>
                    <a:gd name="T105" fmla="*/ 128 h 423"/>
                    <a:gd name="T106" fmla="*/ 43 w 437"/>
                    <a:gd name="T107" fmla="*/ 116 h 423"/>
                    <a:gd name="T108" fmla="*/ 30 w 437"/>
                    <a:gd name="T109" fmla="*/ 112 h 423"/>
                    <a:gd name="T110" fmla="*/ 26 w 437"/>
                    <a:gd name="T111" fmla="*/ 116 h 423"/>
                    <a:gd name="T112" fmla="*/ 17 w 437"/>
                    <a:gd name="T113" fmla="*/ 132 h 423"/>
                    <a:gd name="T114" fmla="*/ 17 w 437"/>
                    <a:gd name="T115" fmla="*/ 152 h 423"/>
                    <a:gd name="T116" fmla="*/ 26 w 437"/>
                    <a:gd name="T117" fmla="*/ 184 h 423"/>
                    <a:gd name="T118" fmla="*/ 22 w 437"/>
                    <a:gd name="T119" fmla="*/ 200 h 423"/>
                    <a:gd name="T120" fmla="*/ 17 w 437"/>
                    <a:gd name="T121" fmla="*/ 216 h 423"/>
                    <a:gd name="T122" fmla="*/ 0 w 437"/>
                    <a:gd name="T123" fmla="*/ 259 h 423"/>
                    <a:gd name="T124" fmla="*/ 51 w 437"/>
                    <a:gd name="T125" fmla="*/ 303 h 4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37" h="423">
                      <a:moveTo>
                        <a:pt x="64" y="335"/>
                      </a:moveTo>
                      <a:lnTo>
                        <a:pt x="64" y="331"/>
                      </a:lnTo>
                      <a:lnTo>
                        <a:pt x="72" y="323"/>
                      </a:lnTo>
                      <a:lnTo>
                        <a:pt x="85" y="311"/>
                      </a:lnTo>
                      <a:lnTo>
                        <a:pt x="98" y="295"/>
                      </a:lnTo>
                      <a:lnTo>
                        <a:pt x="111" y="283"/>
                      </a:lnTo>
                      <a:lnTo>
                        <a:pt x="123" y="267"/>
                      </a:lnTo>
                      <a:lnTo>
                        <a:pt x="136" y="251"/>
                      </a:lnTo>
                      <a:lnTo>
                        <a:pt x="144" y="240"/>
                      </a:lnTo>
                      <a:lnTo>
                        <a:pt x="153" y="236"/>
                      </a:lnTo>
                      <a:lnTo>
                        <a:pt x="161" y="232"/>
                      </a:lnTo>
                      <a:lnTo>
                        <a:pt x="170" y="228"/>
                      </a:lnTo>
                      <a:lnTo>
                        <a:pt x="178" y="224"/>
                      </a:lnTo>
                      <a:lnTo>
                        <a:pt x="187" y="216"/>
                      </a:lnTo>
                      <a:lnTo>
                        <a:pt x="191" y="212"/>
                      </a:lnTo>
                      <a:lnTo>
                        <a:pt x="195" y="212"/>
                      </a:lnTo>
                      <a:lnTo>
                        <a:pt x="200" y="208"/>
                      </a:lnTo>
                      <a:lnTo>
                        <a:pt x="208" y="224"/>
                      </a:lnTo>
                      <a:lnTo>
                        <a:pt x="217" y="240"/>
                      </a:lnTo>
                      <a:lnTo>
                        <a:pt x="217" y="251"/>
                      </a:lnTo>
                      <a:lnTo>
                        <a:pt x="217" y="267"/>
                      </a:lnTo>
                      <a:lnTo>
                        <a:pt x="212" y="291"/>
                      </a:lnTo>
                      <a:lnTo>
                        <a:pt x="200" y="315"/>
                      </a:lnTo>
                      <a:lnTo>
                        <a:pt x="191" y="335"/>
                      </a:lnTo>
                      <a:lnTo>
                        <a:pt x="187" y="351"/>
                      </a:lnTo>
                      <a:lnTo>
                        <a:pt x="187" y="359"/>
                      </a:lnTo>
                      <a:lnTo>
                        <a:pt x="191" y="363"/>
                      </a:lnTo>
                      <a:lnTo>
                        <a:pt x="195" y="367"/>
                      </a:lnTo>
                      <a:lnTo>
                        <a:pt x="208" y="371"/>
                      </a:lnTo>
                      <a:lnTo>
                        <a:pt x="208" y="375"/>
                      </a:lnTo>
                      <a:lnTo>
                        <a:pt x="204" y="379"/>
                      </a:lnTo>
                      <a:lnTo>
                        <a:pt x="204" y="383"/>
                      </a:lnTo>
                      <a:lnTo>
                        <a:pt x="204" y="387"/>
                      </a:lnTo>
                      <a:lnTo>
                        <a:pt x="200" y="391"/>
                      </a:lnTo>
                      <a:lnTo>
                        <a:pt x="200" y="395"/>
                      </a:lnTo>
                      <a:lnTo>
                        <a:pt x="200" y="399"/>
                      </a:lnTo>
                      <a:lnTo>
                        <a:pt x="195" y="403"/>
                      </a:lnTo>
                      <a:lnTo>
                        <a:pt x="195" y="407"/>
                      </a:lnTo>
                      <a:lnTo>
                        <a:pt x="191" y="407"/>
                      </a:lnTo>
                      <a:lnTo>
                        <a:pt x="187" y="407"/>
                      </a:lnTo>
                      <a:lnTo>
                        <a:pt x="187" y="411"/>
                      </a:lnTo>
                      <a:lnTo>
                        <a:pt x="183" y="411"/>
                      </a:lnTo>
                      <a:lnTo>
                        <a:pt x="183" y="415"/>
                      </a:lnTo>
                      <a:lnTo>
                        <a:pt x="183" y="419"/>
                      </a:lnTo>
                      <a:lnTo>
                        <a:pt x="183" y="423"/>
                      </a:lnTo>
                      <a:lnTo>
                        <a:pt x="200" y="415"/>
                      </a:lnTo>
                      <a:lnTo>
                        <a:pt x="225" y="395"/>
                      </a:lnTo>
                      <a:lnTo>
                        <a:pt x="263" y="367"/>
                      </a:lnTo>
                      <a:lnTo>
                        <a:pt x="301" y="331"/>
                      </a:lnTo>
                      <a:lnTo>
                        <a:pt x="340" y="295"/>
                      </a:lnTo>
                      <a:lnTo>
                        <a:pt x="373" y="263"/>
                      </a:lnTo>
                      <a:lnTo>
                        <a:pt x="403" y="236"/>
                      </a:lnTo>
                      <a:lnTo>
                        <a:pt x="424" y="216"/>
                      </a:lnTo>
                      <a:lnTo>
                        <a:pt x="429" y="212"/>
                      </a:lnTo>
                      <a:lnTo>
                        <a:pt x="433" y="208"/>
                      </a:lnTo>
                      <a:lnTo>
                        <a:pt x="433" y="204"/>
                      </a:lnTo>
                      <a:lnTo>
                        <a:pt x="437" y="204"/>
                      </a:lnTo>
                      <a:lnTo>
                        <a:pt x="433" y="204"/>
                      </a:lnTo>
                      <a:lnTo>
                        <a:pt x="424" y="176"/>
                      </a:lnTo>
                      <a:lnTo>
                        <a:pt x="424" y="168"/>
                      </a:lnTo>
                      <a:lnTo>
                        <a:pt x="420" y="160"/>
                      </a:lnTo>
                      <a:lnTo>
                        <a:pt x="416" y="156"/>
                      </a:lnTo>
                      <a:lnTo>
                        <a:pt x="416" y="148"/>
                      </a:lnTo>
                      <a:lnTo>
                        <a:pt x="412" y="140"/>
                      </a:lnTo>
                      <a:lnTo>
                        <a:pt x="407" y="136"/>
                      </a:lnTo>
                      <a:lnTo>
                        <a:pt x="403" y="128"/>
                      </a:lnTo>
                      <a:lnTo>
                        <a:pt x="395" y="120"/>
                      </a:lnTo>
                      <a:lnTo>
                        <a:pt x="399" y="88"/>
                      </a:lnTo>
                      <a:lnTo>
                        <a:pt x="373" y="64"/>
                      </a:lnTo>
                      <a:lnTo>
                        <a:pt x="373" y="60"/>
                      </a:lnTo>
                      <a:lnTo>
                        <a:pt x="369" y="52"/>
                      </a:lnTo>
                      <a:lnTo>
                        <a:pt x="369" y="48"/>
                      </a:lnTo>
                      <a:lnTo>
                        <a:pt x="369" y="40"/>
                      </a:lnTo>
                      <a:lnTo>
                        <a:pt x="365" y="36"/>
                      </a:lnTo>
                      <a:lnTo>
                        <a:pt x="365" y="32"/>
                      </a:lnTo>
                      <a:lnTo>
                        <a:pt x="365" y="24"/>
                      </a:lnTo>
                      <a:lnTo>
                        <a:pt x="365" y="20"/>
                      </a:lnTo>
                      <a:lnTo>
                        <a:pt x="361" y="16"/>
                      </a:lnTo>
                      <a:lnTo>
                        <a:pt x="348" y="0"/>
                      </a:lnTo>
                      <a:lnTo>
                        <a:pt x="344" y="0"/>
                      </a:lnTo>
                      <a:lnTo>
                        <a:pt x="331" y="20"/>
                      </a:lnTo>
                      <a:lnTo>
                        <a:pt x="323" y="20"/>
                      </a:lnTo>
                      <a:lnTo>
                        <a:pt x="318" y="16"/>
                      </a:lnTo>
                      <a:lnTo>
                        <a:pt x="314" y="12"/>
                      </a:lnTo>
                      <a:lnTo>
                        <a:pt x="310" y="12"/>
                      </a:lnTo>
                      <a:lnTo>
                        <a:pt x="310" y="8"/>
                      </a:lnTo>
                      <a:lnTo>
                        <a:pt x="306" y="8"/>
                      </a:lnTo>
                      <a:lnTo>
                        <a:pt x="301" y="4"/>
                      </a:lnTo>
                      <a:lnTo>
                        <a:pt x="297" y="0"/>
                      </a:lnTo>
                      <a:lnTo>
                        <a:pt x="293" y="0"/>
                      </a:lnTo>
                      <a:lnTo>
                        <a:pt x="289" y="0"/>
                      </a:lnTo>
                      <a:lnTo>
                        <a:pt x="284" y="0"/>
                      </a:lnTo>
                      <a:lnTo>
                        <a:pt x="280" y="0"/>
                      </a:lnTo>
                      <a:lnTo>
                        <a:pt x="276" y="4"/>
                      </a:lnTo>
                      <a:lnTo>
                        <a:pt x="272" y="8"/>
                      </a:lnTo>
                      <a:lnTo>
                        <a:pt x="267" y="12"/>
                      </a:lnTo>
                      <a:lnTo>
                        <a:pt x="267" y="16"/>
                      </a:lnTo>
                      <a:lnTo>
                        <a:pt x="267" y="20"/>
                      </a:lnTo>
                      <a:lnTo>
                        <a:pt x="263" y="24"/>
                      </a:lnTo>
                      <a:lnTo>
                        <a:pt x="263" y="28"/>
                      </a:lnTo>
                      <a:lnTo>
                        <a:pt x="259" y="28"/>
                      </a:lnTo>
                      <a:lnTo>
                        <a:pt x="259" y="32"/>
                      </a:lnTo>
                      <a:lnTo>
                        <a:pt x="255" y="32"/>
                      </a:lnTo>
                      <a:lnTo>
                        <a:pt x="250" y="32"/>
                      </a:lnTo>
                      <a:lnTo>
                        <a:pt x="246" y="32"/>
                      </a:lnTo>
                      <a:lnTo>
                        <a:pt x="246" y="36"/>
                      </a:lnTo>
                      <a:lnTo>
                        <a:pt x="242" y="36"/>
                      </a:lnTo>
                      <a:lnTo>
                        <a:pt x="238" y="40"/>
                      </a:lnTo>
                      <a:lnTo>
                        <a:pt x="234" y="40"/>
                      </a:lnTo>
                      <a:lnTo>
                        <a:pt x="234" y="44"/>
                      </a:lnTo>
                      <a:lnTo>
                        <a:pt x="229" y="44"/>
                      </a:lnTo>
                      <a:lnTo>
                        <a:pt x="225" y="44"/>
                      </a:lnTo>
                      <a:lnTo>
                        <a:pt x="221" y="44"/>
                      </a:lnTo>
                      <a:lnTo>
                        <a:pt x="217" y="44"/>
                      </a:lnTo>
                      <a:lnTo>
                        <a:pt x="212" y="44"/>
                      </a:lnTo>
                      <a:lnTo>
                        <a:pt x="208" y="44"/>
                      </a:lnTo>
                      <a:lnTo>
                        <a:pt x="204" y="44"/>
                      </a:lnTo>
                      <a:lnTo>
                        <a:pt x="200" y="44"/>
                      </a:lnTo>
                      <a:lnTo>
                        <a:pt x="200" y="48"/>
                      </a:lnTo>
                      <a:lnTo>
                        <a:pt x="195" y="48"/>
                      </a:lnTo>
                      <a:lnTo>
                        <a:pt x="195" y="52"/>
                      </a:lnTo>
                      <a:lnTo>
                        <a:pt x="191" y="56"/>
                      </a:lnTo>
                      <a:lnTo>
                        <a:pt x="191" y="60"/>
                      </a:lnTo>
                      <a:lnTo>
                        <a:pt x="191" y="64"/>
                      </a:lnTo>
                      <a:lnTo>
                        <a:pt x="195" y="64"/>
                      </a:lnTo>
                      <a:lnTo>
                        <a:pt x="191" y="64"/>
                      </a:lnTo>
                      <a:lnTo>
                        <a:pt x="191" y="68"/>
                      </a:lnTo>
                      <a:lnTo>
                        <a:pt x="191" y="72"/>
                      </a:lnTo>
                      <a:lnTo>
                        <a:pt x="187" y="72"/>
                      </a:lnTo>
                      <a:lnTo>
                        <a:pt x="183" y="72"/>
                      </a:lnTo>
                      <a:lnTo>
                        <a:pt x="183" y="76"/>
                      </a:lnTo>
                      <a:lnTo>
                        <a:pt x="178" y="76"/>
                      </a:lnTo>
                      <a:lnTo>
                        <a:pt x="178" y="80"/>
                      </a:lnTo>
                      <a:lnTo>
                        <a:pt x="174" y="80"/>
                      </a:lnTo>
                      <a:lnTo>
                        <a:pt x="174" y="84"/>
                      </a:lnTo>
                      <a:lnTo>
                        <a:pt x="170" y="84"/>
                      </a:lnTo>
                      <a:lnTo>
                        <a:pt x="166" y="84"/>
                      </a:lnTo>
                      <a:lnTo>
                        <a:pt x="161" y="84"/>
                      </a:lnTo>
                      <a:lnTo>
                        <a:pt x="157" y="84"/>
                      </a:lnTo>
                      <a:lnTo>
                        <a:pt x="153" y="84"/>
                      </a:lnTo>
                      <a:lnTo>
                        <a:pt x="153" y="88"/>
                      </a:lnTo>
                      <a:lnTo>
                        <a:pt x="149" y="88"/>
                      </a:lnTo>
                      <a:lnTo>
                        <a:pt x="149" y="92"/>
                      </a:lnTo>
                      <a:lnTo>
                        <a:pt x="144" y="92"/>
                      </a:lnTo>
                      <a:lnTo>
                        <a:pt x="144" y="96"/>
                      </a:lnTo>
                      <a:lnTo>
                        <a:pt x="140" y="96"/>
                      </a:lnTo>
                      <a:lnTo>
                        <a:pt x="140" y="100"/>
                      </a:lnTo>
                      <a:lnTo>
                        <a:pt x="136" y="104"/>
                      </a:lnTo>
                      <a:lnTo>
                        <a:pt x="132" y="108"/>
                      </a:lnTo>
                      <a:lnTo>
                        <a:pt x="128" y="108"/>
                      </a:lnTo>
                      <a:lnTo>
                        <a:pt x="123" y="108"/>
                      </a:lnTo>
                      <a:lnTo>
                        <a:pt x="123" y="112"/>
                      </a:lnTo>
                      <a:lnTo>
                        <a:pt x="119" y="112"/>
                      </a:lnTo>
                      <a:lnTo>
                        <a:pt x="115" y="112"/>
                      </a:lnTo>
                      <a:lnTo>
                        <a:pt x="111" y="116"/>
                      </a:lnTo>
                      <a:lnTo>
                        <a:pt x="106" y="128"/>
                      </a:lnTo>
                      <a:lnTo>
                        <a:pt x="102" y="132"/>
                      </a:lnTo>
                      <a:lnTo>
                        <a:pt x="94" y="140"/>
                      </a:lnTo>
                      <a:lnTo>
                        <a:pt x="89" y="144"/>
                      </a:lnTo>
                      <a:lnTo>
                        <a:pt x="85" y="148"/>
                      </a:lnTo>
                      <a:lnTo>
                        <a:pt x="81" y="152"/>
                      </a:lnTo>
                      <a:lnTo>
                        <a:pt x="72" y="156"/>
                      </a:lnTo>
                      <a:lnTo>
                        <a:pt x="68" y="156"/>
                      </a:lnTo>
                      <a:lnTo>
                        <a:pt x="64" y="156"/>
                      </a:lnTo>
                      <a:lnTo>
                        <a:pt x="60" y="156"/>
                      </a:lnTo>
                      <a:lnTo>
                        <a:pt x="60" y="152"/>
                      </a:lnTo>
                      <a:lnTo>
                        <a:pt x="60" y="148"/>
                      </a:lnTo>
                      <a:lnTo>
                        <a:pt x="55" y="148"/>
                      </a:lnTo>
                      <a:lnTo>
                        <a:pt x="51" y="144"/>
                      </a:lnTo>
                      <a:lnTo>
                        <a:pt x="51" y="140"/>
                      </a:lnTo>
                      <a:lnTo>
                        <a:pt x="55" y="140"/>
                      </a:lnTo>
                      <a:lnTo>
                        <a:pt x="55" y="136"/>
                      </a:lnTo>
                      <a:lnTo>
                        <a:pt x="55" y="132"/>
                      </a:lnTo>
                      <a:lnTo>
                        <a:pt x="55" y="128"/>
                      </a:lnTo>
                      <a:lnTo>
                        <a:pt x="55" y="124"/>
                      </a:lnTo>
                      <a:lnTo>
                        <a:pt x="51" y="120"/>
                      </a:lnTo>
                      <a:lnTo>
                        <a:pt x="47" y="120"/>
                      </a:lnTo>
                      <a:lnTo>
                        <a:pt x="47" y="116"/>
                      </a:lnTo>
                      <a:lnTo>
                        <a:pt x="43" y="116"/>
                      </a:lnTo>
                      <a:lnTo>
                        <a:pt x="38" y="116"/>
                      </a:lnTo>
                      <a:lnTo>
                        <a:pt x="34" y="112"/>
                      </a:lnTo>
                      <a:lnTo>
                        <a:pt x="30" y="112"/>
                      </a:lnTo>
                      <a:lnTo>
                        <a:pt x="26" y="112"/>
                      </a:lnTo>
                      <a:lnTo>
                        <a:pt x="26" y="116"/>
                      </a:lnTo>
                      <a:lnTo>
                        <a:pt x="22" y="120"/>
                      </a:lnTo>
                      <a:lnTo>
                        <a:pt x="17" y="124"/>
                      </a:lnTo>
                      <a:lnTo>
                        <a:pt x="17" y="128"/>
                      </a:lnTo>
                      <a:lnTo>
                        <a:pt x="17" y="132"/>
                      </a:lnTo>
                      <a:lnTo>
                        <a:pt x="17" y="136"/>
                      </a:lnTo>
                      <a:lnTo>
                        <a:pt x="17" y="140"/>
                      </a:lnTo>
                      <a:lnTo>
                        <a:pt x="17" y="144"/>
                      </a:lnTo>
                      <a:lnTo>
                        <a:pt x="17" y="148"/>
                      </a:lnTo>
                      <a:lnTo>
                        <a:pt x="17" y="152"/>
                      </a:lnTo>
                      <a:lnTo>
                        <a:pt x="17" y="156"/>
                      </a:lnTo>
                      <a:lnTo>
                        <a:pt x="22" y="164"/>
                      </a:lnTo>
                      <a:lnTo>
                        <a:pt x="22" y="168"/>
                      </a:lnTo>
                      <a:lnTo>
                        <a:pt x="26" y="172"/>
                      </a:lnTo>
                      <a:lnTo>
                        <a:pt x="26" y="176"/>
                      </a:lnTo>
                      <a:lnTo>
                        <a:pt x="26" y="184"/>
                      </a:lnTo>
                      <a:lnTo>
                        <a:pt x="26" y="188"/>
                      </a:lnTo>
                      <a:lnTo>
                        <a:pt x="26" y="192"/>
                      </a:lnTo>
                      <a:lnTo>
                        <a:pt x="26" y="196"/>
                      </a:lnTo>
                      <a:lnTo>
                        <a:pt x="22" y="200"/>
                      </a:lnTo>
                      <a:lnTo>
                        <a:pt x="22" y="204"/>
                      </a:lnTo>
                      <a:lnTo>
                        <a:pt x="22" y="208"/>
                      </a:lnTo>
                      <a:lnTo>
                        <a:pt x="17" y="212"/>
                      </a:lnTo>
                      <a:lnTo>
                        <a:pt x="17" y="216"/>
                      </a:lnTo>
                      <a:lnTo>
                        <a:pt x="13" y="224"/>
                      </a:lnTo>
                      <a:lnTo>
                        <a:pt x="9" y="232"/>
                      </a:lnTo>
                      <a:lnTo>
                        <a:pt x="5" y="240"/>
                      </a:lnTo>
                      <a:lnTo>
                        <a:pt x="5" y="248"/>
                      </a:lnTo>
                      <a:lnTo>
                        <a:pt x="0" y="251"/>
                      </a:lnTo>
                      <a:lnTo>
                        <a:pt x="0" y="259"/>
                      </a:lnTo>
                      <a:lnTo>
                        <a:pt x="9" y="267"/>
                      </a:lnTo>
                      <a:lnTo>
                        <a:pt x="17" y="271"/>
                      </a:lnTo>
                      <a:lnTo>
                        <a:pt x="26" y="279"/>
                      </a:lnTo>
                      <a:lnTo>
                        <a:pt x="34" y="283"/>
                      </a:lnTo>
                      <a:lnTo>
                        <a:pt x="43" y="291"/>
                      </a:lnTo>
                      <a:lnTo>
                        <a:pt x="51" y="303"/>
                      </a:lnTo>
                      <a:lnTo>
                        <a:pt x="55" y="311"/>
                      </a:lnTo>
                      <a:lnTo>
                        <a:pt x="60" y="323"/>
                      </a:lnTo>
                      <a:lnTo>
                        <a:pt x="64" y="335"/>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57" name="Freeform 178"/>
                <p:cNvSpPr>
                  <a:spLocks/>
                </p:cNvSpPr>
                <p:nvPr/>
              </p:nvSpPr>
              <p:spPr bwMode="auto">
                <a:xfrm>
                  <a:off x="3849" y="1973"/>
                  <a:ext cx="34" cy="56"/>
                </a:xfrm>
                <a:custGeom>
                  <a:avLst/>
                  <a:gdLst>
                    <a:gd name="T0" fmla="*/ 30 w 34"/>
                    <a:gd name="T1" fmla="*/ 0 h 56"/>
                    <a:gd name="T2" fmla="*/ 30 w 34"/>
                    <a:gd name="T3" fmla="*/ 8 h 56"/>
                    <a:gd name="T4" fmla="*/ 30 w 34"/>
                    <a:gd name="T5" fmla="*/ 16 h 56"/>
                    <a:gd name="T6" fmla="*/ 30 w 34"/>
                    <a:gd name="T7" fmla="*/ 28 h 56"/>
                    <a:gd name="T8" fmla="*/ 34 w 34"/>
                    <a:gd name="T9" fmla="*/ 36 h 56"/>
                    <a:gd name="T10" fmla="*/ 34 w 34"/>
                    <a:gd name="T11" fmla="*/ 44 h 56"/>
                    <a:gd name="T12" fmla="*/ 30 w 34"/>
                    <a:gd name="T13" fmla="*/ 52 h 56"/>
                    <a:gd name="T14" fmla="*/ 21 w 34"/>
                    <a:gd name="T15" fmla="*/ 56 h 56"/>
                    <a:gd name="T16" fmla="*/ 13 w 34"/>
                    <a:gd name="T17" fmla="*/ 56 h 56"/>
                    <a:gd name="T18" fmla="*/ 8 w 34"/>
                    <a:gd name="T19" fmla="*/ 56 h 56"/>
                    <a:gd name="T20" fmla="*/ 8 w 34"/>
                    <a:gd name="T21" fmla="*/ 56 h 56"/>
                    <a:gd name="T22" fmla="*/ 8 w 34"/>
                    <a:gd name="T23" fmla="*/ 56 h 56"/>
                    <a:gd name="T24" fmla="*/ 8 w 34"/>
                    <a:gd name="T25" fmla="*/ 52 h 56"/>
                    <a:gd name="T26" fmla="*/ 4 w 34"/>
                    <a:gd name="T27" fmla="*/ 52 h 56"/>
                    <a:gd name="T28" fmla="*/ 4 w 34"/>
                    <a:gd name="T29" fmla="*/ 52 h 56"/>
                    <a:gd name="T30" fmla="*/ 4 w 34"/>
                    <a:gd name="T31" fmla="*/ 48 h 56"/>
                    <a:gd name="T32" fmla="*/ 4 w 34"/>
                    <a:gd name="T33" fmla="*/ 48 h 56"/>
                    <a:gd name="T34" fmla="*/ 0 w 34"/>
                    <a:gd name="T35" fmla="*/ 48 h 56"/>
                    <a:gd name="T36" fmla="*/ 0 w 34"/>
                    <a:gd name="T37" fmla="*/ 44 h 56"/>
                    <a:gd name="T38" fmla="*/ 0 w 34"/>
                    <a:gd name="T39" fmla="*/ 44 h 56"/>
                    <a:gd name="T40" fmla="*/ 0 w 34"/>
                    <a:gd name="T41" fmla="*/ 44 h 56"/>
                    <a:gd name="T42" fmla="*/ 0 w 34"/>
                    <a:gd name="T43" fmla="*/ 40 h 56"/>
                    <a:gd name="T44" fmla="*/ 0 w 34"/>
                    <a:gd name="T45" fmla="*/ 40 h 56"/>
                    <a:gd name="T46" fmla="*/ 0 w 34"/>
                    <a:gd name="T47" fmla="*/ 40 h 56"/>
                    <a:gd name="T48" fmla="*/ 0 w 34"/>
                    <a:gd name="T49" fmla="*/ 36 h 56"/>
                    <a:gd name="T50" fmla="*/ 0 w 34"/>
                    <a:gd name="T51" fmla="*/ 36 h 56"/>
                    <a:gd name="T52" fmla="*/ 0 w 34"/>
                    <a:gd name="T53" fmla="*/ 36 h 56"/>
                    <a:gd name="T54" fmla="*/ 0 w 34"/>
                    <a:gd name="T55" fmla="*/ 32 h 56"/>
                    <a:gd name="T56" fmla="*/ 0 w 34"/>
                    <a:gd name="T57" fmla="*/ 32 h 56"/>
                    <a:gd name="T58" fmla="*/ 0 w 34"/>
                    <a:gd name="T59" fmla="*/ 32 h 56"/>
                    <a:gd name="T60" fmla="*/ 0 w 34"/>
                    <a:gd name="T61" fmla="*/ 28 h 56"/>
                    <a:gd name="T62" fmla="*/ 0 w 34"/>
                    <a:gd name="T63" fmla="*/ 28 h 56"/>
                    <a:gd name="T64" fmla="*/ 0 w 34"/>
                    <a:gd name="T65" fmla="*/ 28 h 56"/>
                    <a:gd name="T66" fmla="*/ 0 w 34"/>
                    <a:gd name="T67" fmla="*/ 24 h 56"/>
                    <a:gd name="T68" fmla="*/ 0 w 34"/>
                    <a:gd name="T69" fmla="*/ 24 h 56"/>
                    <a:gd name="T70" fmla="*/ 0 w 34"/>
                    <a:gd name="T71" fmla="*/ 20 h 56"/>
                    <a:gd name="T72" fmla="*/ 4 w 34"/>
                    <a:gd name="T73" fmla="*/ 20 h 56"/>
                    <a:gd name="T74" fmla="*/ 4 w 34"/>
                    <a:gd name="T75" fmla="*/ 16 h 56"/>
                    <a:gd name="T76" fmla="*/ 4 w 34"/>
                    <a:gd name="T77" fmla="*/ 16 h 56"/>
                    <a:gd name="T78" fmla="*/ 8 w 34"/>
                    <a:gd name="T79" fmla="*/ 12 h 56"/>
                    <a:gd name="T80" fmla="*/ 8 w 34"/>
                    <a:gd name="T81" fmla="*/ 12 h 56"/>
                    <a:gd name="T82" fmla="*/ 8 w 34"/>
                    <a:gd name="T83" fmla="*/ 12 h 56"/>
                    <a:gd name="T84" fmla="*/ 8 w 34"/>
                    <a:gd name="T85" fmla="*/ 8 h 56"/>
                    <a:gd name="T86" fmla="*/ 13 w 34"/>
                    <a:gd name="T87" fmla="*/ 8 h 56"/>
                    <a:gd name="T88" fmla="*/ 13 w 34"/>
                    <a:gd name="T89" fmla="*/ 8 h 56"/>
                    <a:gd name="T90" fmla="*/ 13 w 34"/>
                    <a:gd name="T91" fmla="*/ 8 h 56"/>
                    <a:gd name="T92" fmla="*/ 13 w 34"/>
                    <a:gd name="T93" fmla="*/ 8 h 56"/>
                    <a:gd name="T94" fmla="*/ 17 w 34"/>
                    <a:gd name="T95" fmla="*/ 4 h 56"/>
                    <a:gd name="T96" fmla="*/ 17 w 34"/>
                    <a:gd name="T97" fmla="*/ 4 h 56"/>
                    <a:gd name="T98" fmla="*/ 17 w 34"/>
                    <a:gd name="T99" fmla="*/ 4 h 56"/>
                    <a:gd name="T100" fmla="*/ 17 w 34"/>
                    <a:gd name="T101" fmla="*/ 4 h 56"/>
                    <a:gd name="T102" fmla="*/ 21 w 34"/>
                    <a:gd name="T103" fmla="*/ 4 h 56"/>
                    <a:gd name="T104" fmla="*/ 21 w 34"/>
                    <a:gd name="T105" fmla="*/ 4 h 56"/>
                    <a:gd name="T106" fmla="*/ 21 w 34"/>
                    <a:gd name="T107" fmla="*/ 0 h 56"/>
                    <a:gd name="T108" fmla="*/ 25 w 34"/>
                    <a:gd name="T109" fmla="*/ 0 h 56"/>
                    <a:gd name="T110" fmla="*/ 25 w 34"/>
                    <a:gd name="T111" fmla="*/ 0 h 56"/>
                    <a:gd name="T112" fmla="*/ 30 w 34"/>
                    <a:gd name="T113" fmla="*/ 0 h 5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4" h="56">
                      <a:moveTo>
                        <a:pt x="30" y="0"/>
                      </a:moveTo>
                      <a:lnTo>
                        <a:pt x="30" y="8"/>
                      </a:lnTo>
                      <a:lnTo>
                        <a:pt x="30" y="16"/>
                      </a:lnTo>
                      <a:lnTo>
                        <a:pt x="30" y="28"/>
                      </a:lnTo>
                      <a:lnTo>
                        <a:pt x="34" y="36"/>
                      </a:lnTo>
                      <a:lnTo>
                        <a:pt x="34" y="44"/>
                      </a:lnTo>
                      <a:lnTo>
                        <a:pt x="30" y="52"/>
                      </a:lnTo>
                      <a:lnTo>
                        <a:pt x="21" y="56"/>
                      </a:lnTo>
                      <a:lnTo>
                        <a:pt x="13" y="56"/>
                      </a:lnTo>
                      <a:lnTo>
                        <a:pt x="8" y="56"/>
                      </a:lnTo>
                      <a:lnTo>
                        <a:pt x="8" y="52"/>
                      </a:lnTo>
                      <a:lnTo>
                        <a:pt x="4" y="52"/>
                      </a:lnTo>
                      <a:lnTo>
                        <a:pt x="4" y="48"/>
                      </a:lnTo>
                      <a:lnTo>
                        <a:pt x="0" y="48"/>
                      </a:lnTo>
                      <a:lnTo>
                        <a:pt x="0" y="44"/>
                      </a:lnTo>
                      <a:lnTo>
                        <a:pt x="0" y="40"/>
                      </a:lnTo>
                      <a:lnTo>
                        <a:pt x="0" y="36"/>
                      </a:lnTo>
                      <a:lnTo>
                        <a:pt x="0" y="32"/>
                      </a:lnTo>
                      <a:lnTo>
                        <a:pt x="0" y="28"/>
                      </a:lnTo>
                      <a:lnTo>
                        <a:pt x="0" y="24"/>
                      </a:lnTo>
                      <a:lnTo>
                        <a:pt x="0" y="20"/>
                      </a:lnTo>
                      <a:lnTo>
                        <a:pt x="4" y="20"/>
                      </a:lnTo>
                      <a:lnTo>
                        <a:pt x="4" y="16"/>
                      </a:lnTo>
                      <a:lnTo>
                        <a:pt x="8" y="12"/>
                      </a:lnTo>
                      <a:lnTo>
                        <a:pt x="8" y="8"/>
                      </a:lnTo>
                      <a:lnTo>
                        <a:pt x="13" y="8"/>
                      </a:lnTo>
                      <a:lnTo>
                        <a:pt x="17" y="4"/>
                      </a:lnTo>
                      <a:lnTo>
                        <a:pt x="21" y="4"/>
                      </a:lnTo>
                      <a:lnTo>
                        <a:pt x="21" y="0"/>
                      </a:lnTo>
                      <a:lnTo>
                        <a:pt x="25" y="0"/>
                      </a:lnTo>
                      <a:lnTo>
                        <a:pt x="30" y="0"/>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58" name="Freeform 179"/>
                <p:cNvSpPr>
                  <a:spLocks/>
                </p:cNvSpPr>
                <p:nvPr/>
              </p:nvSpPr>
              <p:spPr bwMode="auto">
                <a:xfrm>
                  <a:off x="1174" y="1056"/>
                  <a:ext cx="1424" cy="1149"/>
                </a:xfrm>
                <a:custGeom>
                  <a:avLst/>
                  <a:gdLst>
                    <a:gd name="T0" fmla="*/ 169 w 1424"/>
                    <a:gd name="T1" fmla="*/ 1017 h 1149"/>
                    <a:gd name="T2" fmla="*/ 76 w 1424"/>
                    <a:gd name="T3" fmla="*/ 921 h 1149"/>
                    <a:gd name="T4" fmla="*/ 16 w 1424"/>
                    <a:gd name="T5" fmla="*/ 798 h 1149"/>
                    <a:gd name="T6" fmla="*/ 55 w 1424"/>
                    <a:gd name="T7" fmla="*/ 686 h 1149"/>
                    <a:gd name="T8" fmla="*/ 0 w 1424"/>
                    <a:gd name="T9" fmla="*/ 634 h 1149"/>
                    <a:gd name="T10" fmla="*/ 0 w 1424"/>
                    <a:gd name="T11" fmla="*/ 622 h 1149"/>
                    <a:gd name="T12" fmla="*/ 12 w 1424"/>
                    <a:gd name="T13" fmla="*/ 602 h 1149"/>
                    <a:gd name="T14" fmla="*/ 16 w 1424"/>
                    <a:gd name="T15" fmla="*/ 566 h 1149"/>
                    <a:gd name="T16" fmla="*/ 84 w 1424"/>
                    <a:gd name="T17" fmla="*/ 530 h 1149"/>
                    <a:gd name="T18" fmla="*/ 118 w 1424"/>
                    <a:gd name="T19" fmla="*/ 511 h 1149"/>
                    <a:gd name="T20" fmla="*/ 144 w 1424"/>
                    <a:gd name="T21" fmla="*/ 519 h 1149"/>
                    <a:gd name="T22" fmla="*/ 161 w 1424"/>
                    <a:gd name="T23" fmla="*/ 522 h 1149"/>
                    <a:gd name="T24" fmla="*/ 190 w 1424"/>
                    <a:gd name="T25" fmla="*/ 550 h 1149"/>
                    <a:gd name="T26" fmla="*/ 262 w 1424"/>
                    <a:gd name="T27" fmla="*/ 515 h 1149"/>
                    <a:gd name="T28" fmla="*/ 377 w 1424"/>
                    <a:gd name="T29" fmla="*/ 495 h 1149"/>
                    <a:gd name="T30" fmla="*/ 500 w 1424"/>
                    <a:gd name="T31" fmla="*/ 431 h 1149"/>
                    <a:gd name="T32" fmla="*/ 525 w 1424"/>
                    <a:gd name="T33" fmla="*/ 403 h 1149"/>
                    <a:gd name="T34" fmla="*/ 542 w 1424"/>
                    <a:gd name="T35" fmla="*/ 259 h 1149"/>
                    <a:gd name="T36" fmla="*/ 661 w 1424"/>
                    <a:gd name="T37" fmla="*/ 251 h 1149"/>
                    <a:gd name="T38" fmla="*/ 741 w 1424"/>
                    <a:gd name="T39" fmla="*/ 120 h 1149"/>
                    <a:gd name="T40" fmla="*/ 907 w 1424"/>
                    <a:gd name="T41" fmla="*/ 84 h 1149"/>
                    <a:gd name="T42" fmla="*/ 949 w 1424"/>
                    <a:gd name="T43" fmla="*/ 40 h 1149"/>
                    <a:gd name="T44" fmla="*/ 1021 w 1424"/>
                    <a:gd name="T45" fmla="*/ 4 h 1149"/>
                    <a:gd name="T46" fmla="*/ 1098 w 1424"/>
                    <a:gd name="T47" fmla="*/ 120 h 1149"/>
                    <a:gd name="T48" fmla="*/ 1115 w 1424"/>
                    <a:gd name="T49" fmla="*/ 136 h 1149"/>
                    <a:gd name="T50" fmla="*/ 1149 w 1424"/>
                    <a:gd name="T51" fmla="*/ 323 h 1149"/>
                    <a:gd name="T52" fmla="*/ 1233 w 1424"/>
                    <a:gd name="T53" fmla="*/ 423 h 1149"/>
                    <a:gd name="T54" fmla="*/ 1390 w 1424"/>
                    <a:gd name="T55" fmla="*/ 526 h 1149"/>
                    <a:gd name="T56" fmla="*/ 1416 w 1424"/>
                    <a:gd name="T57" fmla="*/ 654 h 1149"/>
                    <a:gd name="T58" fmla="*/ 1394 w 1424"/>
                    <a:gd name="T59" fmla="*/ 698 h 1149"/>
                    <a:gd name="T60" fmla="*/ 1331 w 1424"/>
                    <a:gd name="T61" fmla="*/ 710 h 1149"/>
                    <a:gd name="T62" fmla="*/ 1318 w 1424"/>
                    <a:gd name="T63" fmla="*/ 714 h 1149"/>
                    <a:gd name="T64" fmla="*/ 1314 w 1424"/>
                    <a:gd name="T65" fmla="*/ 722 h 1149"/>
                    <a:gd name="T66" fmla="*/ 1293 w 1424"/>
                    <a:gd name="T67" fmla="*/ 738 h 1149"/>
                    <a:gd name="T68" fmla="*/ 1225 w 1424"/>
                    <a:gd name="T69" fmla="*/ 806 h 1149"/>
                    <a:gd name="T70" fmla="*/ 1221 w 1424"/>
                    <a:gd name="T71" fmla="*/ 806 h 1149"/>
                    <a:gd name="T72" fmla="*/ 1221 w 1424"/>
                    <a:gd name="T73" fmla="*/ 806 h 1149"/>
                    <a:gd name="T74" fmla="*/ 1195 w 1424"/>
                    <a:gd name="T75" fmla="*/ 802 h 1149"/>
                    <a:gd name="T76" fmla="*/ 1170 w 1424"/>
                    <a:gd name="T77" fmla="*/ 889 h 1149"/>
                    <a:gd name="T78" fmla="*/ 1149 w 1424"/>
                    <a:gd name="T79" fmla="*/ 921 h 1149"/>
                    <a:gd name="T80" fmla="*/ 1081 w 1424"/>
                    <a:gd name="T81" fmla="*/ 933 h 1149"/>
                    <a:gd name="T82" fmla="*/ 983 w 1424"/>
                    <a:gd name="T83" fmla="*/ 957 h 1149"/>
                    <a:gd name="T84" fmla="*/ 992 w 1424"/>
                    <a:gd name="T85" fmla="*/ 1005 h 1149"/>
                    <a:gd name="T86" fmla="*/ 992 w 1424"/>
                    <a:gd name="T87" fmla="*/ 1013 h 1149"/>
                    <a:gd name="T88" fmla="*/ 1026 w 1424"/>
                    <a:gd name="T89" fmla="*/ 1057 h 1149"/>
                    <a:gd name="T90" fmla="*/ 1034 w 1424"/>
                    <a:gd name="T91" fmla="*/ 1069 h 1149"/>
                    <a:gd name="T92" fmla="*/ 1000 w 1424"/>
                    <a:gd name="T93" fmla="*/ 1089 h 1149"/>
                    <a:gd name="T94" fmla="*/ 1000 w 1424"/>
                    <a:gd name="T95" fmla="*/ 1097 h 1149"/>
                    <a:gd name="T96" fmla="*/ 996 w 1424"/>
                    <a:gd name="T97" fmla="*/ 1105 h 1149"/>
                    <a:gd name="T98" fmla="*/ 1004 w 1424"/>
                    <a:gd name="T99" fmla="*/ 1117 h 1149"/>
                    <a:gd name="T100" fmla="*/ 970 w 1424"/>
                    <a:gd name="T101" fmla="*/ 1129 h 1149"/>
                    <a:gd name="T102" fmla="*/ 886 w 1424"/>
                    <a:gd name="T103" fmla="*/ 1117 h 1149"/>
                    <a:gd name="T104" fmla="*/ 771 w 1424"/>
                    <a:gd name="T105" fmla="*/ 1089 h 1149"/>
                    <a:gd name="T106" fmla="*/ 674 w 1424"/>
                    <a:gd name="T107" fmla="*/ 1105 h 1149"/>
                    <a:gd name="T108" fmla="*/ 644 w 1424"/>
                    <a:gd name="T109" fmla="*/ 1109 h 1149"/>
                    <a:gd name="T110" fmla="*/ 640 w 1424"/>
                    <a:gd name="T111" fmla="*/ 1105 h 1149"/>
                    <a:gd name="T112" fmla="*/ 487 w 1424"/>
                    <a:gd name="T113" fmla="*/ 1085 h 1149"/>
                    <a:gd name="T114" fmla="*/ 436 w 1424"/>
                    <a:gd name="T115" fmla="*/ 1065 h 1149"/>
                    <a:gd name="T116" fmla="*/ 339 w 1424"/>
                    <a:gd name="T117" fmla="*/ 1057 h 1149"/>
                    <a:gd name="T118" fmla="*/ 326 w 1424"/>
                    <a:gd name="T119" fmla="*/ 1057 h 1149"/>
                    <a:gd name="T120" fmla="*/ 216 w 1424"/>
                    <a:gd name="T121" fmla="*/ 1109 h 1149"/>
                    <a:gd name="T122" fmla="*/ 199 w 1424"/>
                    <a:gd name="T123" fmla="*/ 1105 h 11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424" h="1149">
                      <a:moveTo>
                        <a:pt x="195" y="1093"/>
                      </a:moveTo>
                      <a:lnTo>
                        <a:pt x="195" y="1089"/>
                      </a:lnTo>
                      <a:lnTo>
                        <a:pt x="190" y="1081"/>
                      </a:lnTo>
                      <a:lnTo>
                        <a:pt x="186" y="1069"/>
                      </a:lnTo>
                      <a:lnTo>
                        <a:pt x="182" y="1061"/>
                      </a:lnTo>
                      <a:lnTo>
                        <a:pt x="178" y="1049"/>
                      </a:lnTo>
                      <a:lnTo>
                        <a:pt x="173" y="1033"/>
                      </a:lnTo>
                      <a:lnTo>
                        <a:pt x="169" y="1017"/>
                      </a:lnTo>
                      <a:lnTo>
                        <a:pt x="169" y="1001"/>
                      </a:lnTo>
                      <a:lnTo>
                        <a:pt x="161" y="997"/>
                      </a:lnTo>
                      <a:lnTo>
                        <a:pt x="152" y="985"/>
                      </a:lnTo>
                      <a:lnTo>
                        <a:pt x="135" y="973"/>
                      </a:lnTo>
                      <a:lnTo>
                        <a:pt x="118" y="961"/>
                      </a:lnTo>
                      <a:lnTo>
                        <a:pt x="101" y="949"/>
                      </a:lnTo>
                      <a:lnTo>
                        <a:pt x="84" y="933"/>
                      </a:lnTo>
                      <a:lnTo>
                        <a:pt x="76" y="921"/>
                      </a:lnTo>
                      <a:lnTo>
                        <a:pt x="67" y="909"/>
                      </a:lnTo>
                      <a:lnTo>
                        <a:pt x="72" y="881"/>
                      </a:lnTo>
                      <a:lnTo>
                        <a:pt x="72" y="857"/>
                      </a:lnTo>
                      <a:lnTo>
                        <a:pt x="67" y="841"/>
                      </a:lnTo>
                      <a:lnTo>
                        <a:pt x="55" y="834"/>
                      </a:lnTo>
                      <a:lnTo>
                        <a:pt x="42" y="822"/>
                      </a:lnTo>
                      <a:lnTo>
                        <a:pt x="29" y="810"/>
                      </a:lnTo>
                      <a:lnTo>
                        <a:pt x="16" y="798"/>
                      </a:lnTo>
                      <a:lnTo>
                        <a:pt x="4" y="778"/>
                      </a:lnTo>
                      <a:lnTo>
                        <a:pt x="16" y="778"/>
                      </a:lnTo>
                      <a:lnTo>
                        <a:pt x="29" y="774"/>
                      </a:lnTo>
                      <a:lnTo>
                        <a:pt x="38" y="766"/>
                      </a:lnTo>
                      <a:lnTo>
                        <a:pt x="46" y="758"/>
                      </a:lnTo>
                      <a:lnTo>
                        <a:pt x="55" y="734"/>
                      </a:lnTo>
                      <a:lnTo>
                        <a:pt x="59" y="710"/>
                      </a:lnTo>
                      <a:lnTo>
                        <a:pt x="55" y="686"/>
                      </a:lnTo>
                      <a:lnTo>
                        <a:pt x="46" y="662"/>
                      </a:lnTo>
                      <a:lnTo>
                        <a:pt x="38" y="654"/>
                      </a:lnTo>
                      <a:lnTo>
                        <a:pt x="29" y="646"/>
                      </a:lnTo>
                      <a:lnTo>
                        <a:pt x="16" y="642"/>
                      </a:lnTo>
                      <a:lnTo>
                        <a:pt x="4" y="642"/>
                      </a:lnTo>
                      <a:lnTo>
                        <a:pt x="4" y="638"/>
                      </a:lnTo>
                      <a:lnTo>
                        <a:pt x="0" y="638"/>
                      </a:lnTo>
                      <a:lnTo>
                        <a:pt x="0" y="634"/>
                      </a:lnTo>
                      <a:lnTo>
                        <a:pt x="0" y="630"/>
                      </a:lnTo>
                      <a:lnTo>
                        <a:pt x="0" y="626"/>
                      </a:lnTo>
                      <a:lnTo>
                        <a:pt x="0" y="622"/>
                      </a:lnTo>
                      <a:lnTo>
                        <a:pt x="0" y="618"/>
                      </a:lnTo>
                      <a:lnTo>
                        <a:pt x="4" y="614"/>
                      </a:lnTo>
                      <a:lnTo>
                        <a:pt x="8" y="610"/>
                      </a:lnTo>
                      <a:lnTo>
                        <a:pt x="12" y="602"/>
                      </a:lnTo>
                      <a:lnTo>
                        <a:pt x="12" y="598"/>
                      </a:lnTo>
                      <a:lnTo>
                        <a:pt x="12" y="594"/>
                      </a:lnTo>
                      <a:lnTo>
                        <a:pt x="8" y="586"/>
                      </a:lnTo>
                      <a:lnTo>
                        <a:pt x="8" y="578"/>
                      </a:lnTo>
                      <a:lnTo>
                        <a:pt x="4" y="574"/>
                      </a:lnTo>
                      <a:lnTo>
                        <a:pt x="8" y="570"/>
                      </a:lnTo>
                      <a:lnTo>
                        <a:pt x="12" y="570"/>
                      </a:lnTo>
                      <a:lnTo>
                        <a:pt x="16" y="566"/>
                      </a:lnTo>
                      <a:lnTo>
                        <a:pt x="25" y="558"/>
                      </a:lnTo>
                      <a:lnTo>
                        <a:pt x="33" y="554"/>
                      </a:lnTo>
                      <a:lnTo>
                        <a:pt x="42" y="546"/>
                      </a:lnTo>
                      <a:lnTo>
                        <a:pt x="46" y="538"/>
                      </a:lnTo>
                      <a:lnTo>
                        <a:pt x="55" y="530"/>
                      </a:lnTo>
                      <a:lnTo>
                        <a:pt x="63" y="530"/>
                      </a:lnTo>
                      <a:lnTo>
                        <a:pt x="72" y="530"/>
                      </a:lnTo>
                      <a:lnTo>
                        <a:pt x="84" y="530"/>
                      </a:lnTo>
                      <a:lnTo>
                        <a:pt x="93" y="530"/>
                      </a:lnTo>
                      <a:lnTo>
                        <a:pt x="101" y="526"/>
                      </a:lnTo>
                      <a:lnTo>
                        <a:pt x="110" y="522"/>
                      </a:lnTo>
                      <a:lnTo>
                        <a:pt x="114" y="515"/>
                      </a:lnTo>
                      <a:lnTo>
                        <a:pt x="110" y="503"/>
                      </a:lnTo>
                      <a:lnTo>
                        <a:pt x="114" y="507"/>
                      </a:lnTo>
                      <a:lnTo>
                        <a:pt x="118" y="511"/>
                      </a:lnTo>
                      <a:lnTo>
                        <a:pt x="122" y="511"/>
                      </a:lnTo>
                      <a:lnTo>
                        <a:pt x="122" y="515"/>
                      </a:lnTo>
                      <a:lnTo>
                        <a:pt x="127" y="519"/>
                      </a:lnTo>
                      <a:lnTo>
                        <a:pt x="131" y="522"/>
                      </a:lnTo>
                      <a:lnTo>
                        <a:pt x="135" y="522"/>
                      </a:lnTo>
                      <a:lnTo>
                        <a:pt x="139" y="522"/>
                      </a:lnTo>
                      <a:lnTo>
                        <a:pt x="144" y="519"/>
                      </a:lnTo>
                      <a:lnTo>
                        <a:pt x="148" y="519"/>
                      </a:lnTo>
                      <a:lnTo>
                        <a:pt x="152" y="519"/>
                      </a:lnTo>
                      <a:lnTo>
                        <a:pt x="156" y="519"/>
                      </a:lnTo>
                      <a:lnTo>
                        <a:pt x="161" y="519"/>
                      </a:lnTo>
                      <a:lnTo>
                        <a:pt x="165" y="519"/>
                      </a:lnTo>
                      <a:lnTo>
                        <a:pt x="161" y="519"/>
                      </a:lnTo>
                      <a:lnTo>
                        <a:pt x="161" y="522"/>
                      </a:lnTo>
                      <a:lnTo>
                        <a:pt x="161" y="526"/>
                      </a:lnTo>
                      <a:lnTo>
                        <a:pt x="161" y="530"/>
                      </a:lnTo>
                      <a:lnTo>
                        <a:pt x="161" y="534"/>
                      </a:lnTo>
                      <a:lnTo>
                        <a:pt x="169" y="542"/>
                      </a:lnTo>
                      <a:lnTo>
                        <a:pt x="178" y="546"/>
                      </a:lnTo>
                      <a:lnTo>
                        <a:pt x="190" y="550"/>
                      </a:lnTo>
                      <a:lnTo>
                        <a:pt x="203" y="550"/>
                      </a:lnTo>
                      <a:lnTo>
                        <a:pt x="216" y="546"/>
                      </a:lnTo>
                      <a:lnTo>
                        <a:pt x="224" y="542"/>
                      </a:lnTo>
                      <a:lnTo>
                        <a:pt x="233" y="534"/>
                      </a:lnTo>
                      <a:lnTo>
                        <a:pt x="241" y="522"/>
                      </a:lnTo>
                      <a:lnTo>
                        <a:pt x="250" y="519"/>
                      </a:lnTo>
                      <a:lnTo>
                        <a:pt x="254" y="515"/>
                      </a:lnTo>
                      <a:lnTo>
                        <a:pt x="262" y="515"/>
                      </a:lnTo>
                      <a:lnTo>
                        <a:pt x="271" y="519"/>
                      </a:lnTo>
                      <a:lnTo>
                        <a:pt x="275" y="519"/>
                      </a:lnTo>
                      <a:lnTo>
                        <a:pt x="284" y="515"/>
                      </a:lnTo>
                      <a:lnTo>
                        <a:pt x="292" y="511"/>
                      </a:lnTo>
                      <a:lnTo>
                        <a:pt x="301" y="499"/>
                      </a:lnTo>
                      <a:lnTo>
                        <a:pt x="322" y="491"/>
                      </a:lnTo>
                      <a:lnTo>
                        <a:pt x="347" y="491"/>
                      </a:lnTo>
                      <a:lnTo>
                        <a:pt x="377" y="495"/>
                      </a:lnTo>
                      <a:lnTo>
                        <a:pt x="407" y="495"/>
                      </a:lnTo>
                      <a:lnTo>
                        <a:pt x="436" y="495"/>
                      </a:lnTo>
                      <a:lnTo>
                        <a:pt x="462" y="483"/>
                      </a:lnTo>
                      <a:lnTo>
                        <a:pt x="474" y="475"/>
                      </a:lnTo>
                      <a:lnTo>
                        <a:pt x="483" y="467"/>
                      </a:lnTo>
                      <a:lnTo>
                        <a:pt x="491" y="451"/>
                      </a:lnTo>
                      <a:lnTo>
                        <a:pt x="496" y="431"/>
                      </a:lnTo>
                      <a:lnTo>
                        <a:pt x="500" y="431"/>
                      </a:lnTo>
                      <a:lnTo>
                        <a:pt x="508" y="431"/>
                      </a:lnTo>
                      <a:lnTo>
                        <a:pt x="513" y="427"/>
                      </a:lnTo>
                      <a:lnTo>
                        <a:pt x="513" y="423"/>
                      </a:lnTo>
                      <a:lnTo>
                        <a:pt x="517" y="419"/>
                      </a:lnTo>
                      <a:lnTo>
                        <a:pt x="517" y="415"/>
                      </a:lnTo>
                      <a:lnTo>
                        <a:pt x="521" y="411"/>
                      </a:lnTo>
                      <a:lnTo>
                        <a:pt x="521" y="403"/>
                      </a:lnTo>
                      <a:lnTo>
                        <a:pt x="525" y="403"/>
                      </a:lnTo>
                      <a:lnTo>
                        <a:pt x="534" y="395"/>
                      </a:lnTo>
                      <a:lnTo>
                        <a:pt x="538" y="391"/>
                      </a:lnTo>
                      <a:lnTo>
                        <a:pt x="538" y="379"/>
                      </a:lnTo>
                      <a:lnTo>
                        <a:pt x="542" y="355"/>
                      </a:lnTo>
                      <a:lnTo>
                        <a:pt x="546" y="331"/>
                      </a:lnTo>
                      <a:lnTo>
                        <a:pt x="542" y="303"/>
                      </a:lnTo>
                      <a:lnTo>
                        <a:pt x="542" y="275"/>
                      </a:lnTo>
                      <a:lnTo>
                        <a:pt x="542" y="259"/>
                      </a:lnTo>
                      <a:lnTo>
                        <a:pt x="538" y="247"/>
                      </a:lnTo>
                      <a:lnTo>
                        <a:pt x="555" y="239"/>
                      </a:lnTo>
                      <a:lnTo>
                        <a:pt x="572" y="239"/>
                      </a:lnTo>
                      <a:lnTo>
                        <a:pt x="589" y="239"/>
                      </a:lnTo>
                      <a:lnTo>
                        <a:pt x="606" y="243"/>
                      </a:lnTo>
                      <a:lnTo>
                        <a:pt x="627" y="243"/>
                      </a:lnTo>
                      <a:lnTo>
                        <a:pt x="644" y="247"/>
                      </a:lnTo>
                      <a:lnTo>
                        <a:pt x="661" y="251"/>
                      </a:lnTo>
                      <a:lnTo>
                        <a:pt x="678" y="255"/>
                      </a:lnTo>
                      <a:lnTo>
                        <a:pt x="682" y="247"/>
                      </a:lnTo>
                      <a:lnTo>
                        <a:pt x="686" y="231"/>
                      </a:lnTo>
                      <a:lnTo>
                        <a:pt x="699" y="211"/>
                      </a:lnTo>
                      <a:lnTo>
                        <a:pt x="708" y="188"/>
                      </a:lnTo>
                      <a:lnTo>
                        <a:pt x="720" y="164"/>
                      </a:lnTo>
                      <a:lnTo>
                        <a:pt x="733" y="140"/>
                      </a:lnTo>
                      <a:lnTo>
                        <a:pt x="741" y="120"/>
                      </a:lnTo>
                      <a:lnTo>
                        <a:pt x="750" y="104"/>
                      </a:lnTo>
                      <a:lnTo>
                        <a:pt x="797" y="128"/>
                      </a:lnTo>
                      <a:lnTo>
                        <a:pt x="831" y="148"/>
                      </a:lnTo>
                      <a:lnTo>
                        <a:pt x="856" y="152"/>
                      </a:lnTo>
                      <a:lnTo>
                        <a:pt x="869" y="152"/>
                      </a:lnTo>
                      <a:lnTo>
                        <a:pt x="881" y="140"/>
                      </a:lnTo>
                      <a:lnTo>
                        <a:pt x="894" y="116"/>
                      </a:lnTo>
                      <a:lnTo>
                        <a:pt x="907" y="84"/>
                      </a:lnTo>
                      <a:lnTo>
                        <a:pt x="924" y="36"/>
                      </a:lnTo>
                      <a:lnTo>
                        <a:pt x="928" y="36"/>
                      </a:lnTo>
                      <a:lnTo>
                        <a:pt x="928" y="40"/>
                      </a:lnTo>
                      <a:lnTo>
                        <a:pt x="932" y="40"/>
                      </a:lnTo>
                      <a:lnTo>
                        <a:pt x="937" y="40"/>
                      </a:lnTo>
                      <a:lnTo>
                        <a:pt x="941" y="40"/>
                      </a:lnTo>
                      <a:lnTo>
                        <a:pt x="945" y="40"/>
                      </a:lnTo>
                      <a:lnTo>
                        <a:pt x="949" y="40"/>
                      </a:lnTo>
                      <a:lnTo>
                        <a:pt x="953" y="40"/>
                      </a:lnTo>
                      <a:lnTo>
                        <a:pt x="966" y="28"/>
                      </a:lnTo>
                      <a:lnTo>
                        <a:pt x="979" y="16"/>
                      </a:lnTo>
                      <a:lnTo>
                        <a:pt x="987" y="12"/>
                      </a:lnTo>
                      <a:lnTo>
                        <a:pt x="996" y="12"/>
                      </a:lnTo>
                      <a:lnTo>
                        <a:pt x="1004" y="8"/>
                      </a:lnTo>
                      <a:lnTo>
                        <a:pt x="1013" y="8"/>
                      </a:lnTo>
                      <a:lnTo>
                        <a:pt x="1021" y="4"/>
                      </a:lnTo>
                      <a:lnTo>
                        <a:pt x="1030" y="0"/>
                      </a:lnTo>
                      <a:lnTo>
                        <a:pt x="1034" y="24"/>
                      </a:lnTo>
                      <a:lnTo>
                        <a:pt x="1038" y="44"/>
                      </a:lnTo>
                      <a:lnTo>
                        <a:pt x="1047" y="64"/>
                      </a:lnTo>
                      <a:lnTo>
                        <a:pt x="1055" y="80"/>
                      </a:lnTo>
                      <a:lnTo>
                        <a:pt x="1068" y="96"/>
                      </a:lnTo>
                      <a:lnTo>
                        <a:pt x="1081" y="108"/>
                      </a:lnTo>
                      <a:lnTo>
                        <a:pt x="1098" y="120"/>
                      </a:lnTo>
                      <a:lnTo>
                        <a:pt x="1115" y="132"/>
                      </a:lnTo>
                      <a:lnTo>
                        <a:pt x="1115" y="136"/>
                      </a:lnTo>
                      <a:lnTo>
                        <a:pt x="1132" y="156"/>
                      </a:lnTo>
                      <a:lnTo>
                        <a:pt x="1140" y="180"/>
                      </a:lnTo>
                      <a:lnTo>
                        <a:pt x="1144" y="204"/>
                      </a:lnTo>
                      <a:lnTo>
                        <a:pt x="1149" y="223"/>
                      </a:lnTo>
                      <a:lnTo>
                        <a:pt x="1149" y="267"/>
                      </a:lnTo>
                      <a:lnTo>
                        <a:pt x="1149" y="303"/>
                      </a:lnTo>
                      <a:lnTo>
                        <a:pt x="1149" y="323"/>
                      </a:lnTo>
                      <a:lnTo>
                        <a:pt x="1149" y="339"/>
                      </a:lnTo>
                      <a:lnTo>
                        <a:pt x="1149" y="355"/>
                      </a:lnTo>
                      <a:lnTo>
                        <a:pt x="1157" y="367"/>
                      </a:lnTo>
                      <a:lnTo>
                        <a:pt x="1165" y="383"/>
                      </a:lnTo>
                      <a:lnTo>
                        <a:pt x="1178" y="395"/>
                      </a:lnTo>
                      <a:lnTo>
                        <a:pt x="1195" y="403"/>
                      </a:lnTo>
                      <a:lnTo>
                        <a:pt x="1221" y="415"/>
                      </a:lnTo>
                      <a:lnTo>
                        <a:pt x="1233" y="423"/>
                      </a:lnTo>
                      <a:lnTo>
                        <a:pt x="1250" y="435"/>
                      </a:lnTo>
                      <a:lnTo>
                        <a:pt x="1276" y="451"/>
                      </a:lnTo>
                      <a:lnTo>
                        <a:pt x="1301" y="467"/>
                      </a:lnTo>
                      <a:lnTo>
                        <a:pt x="1327" y="483"/>
                      </a:lnTo>
                      <a:lnTo>
                        <a:pt x="1348" y="495"/>
                      </a:lnTo>
                      <a:lnTo>
                        <a:pt x="1369" y="503"/>
                      </a:lnTo>
                      <a:lnTo>
                        <a:pt x="1386" y="511"/>
                      </a:lnTo>
                      <a:lnTo>
                        <a:pt x="1390" y="526"/>
                      </a:lnTo>
                      <a:lnTo>
                        <a:pt x="1394" y="542"/>
                      </a:lnTo>
                      <a:lnTo>
                        <a:pt x="1399" y="562"/>
                      </a:lnTo>
                      <a:lnTo>
                        <a:pt x="1403" y="578"/>
                      </a:lnTo>
                      <a:lnTo>
                        <a:pt x="1407" y="598"/>
                      </a:lnTo>
                      <a:lnTo>
                        <a:pt x="1416" y="614"/>
                      </a:lnTo>
                      <a:lnTo>
                        <a:pt x="1420" y="630"/>
                      </a:lnTo>
                      <a:lnTo>
                        <a:pt x="1424" y="646"/>
                      </a:lnTo>
                      <a:lnTo>
                        <a:pt x="1416" y="654"/>
                      </a:lnTo>
                      <a:lnTo>
                        <a:pt x="1411" y="658"/>
                      </a:lnTo>
                      <a:lnTo>
                        <a:pt x="1407" y="666"/>
                      </a:lnTo>
                      <a:lnTo>
                        <a:pt x="1407" y="670"/>
                      </a:lnTo>
                      <a:lnTo>
                        <a:pt x="1407" y="678"/>
                      </a:lnTo>
                      <a:lnTo>
                        <a:pt x="1403" y="682"/>
                      </a:lnTo>
                      <a:lnTo>
                        <a:pt x="1403" y="690"/>
                      </a:lnTo>
                      <a:lnTo>
                        <a:pt x="1399" y="694"/>
                      </a:lnTo>
                      <a:lnTo>
                        <a:pt x="1394" y="698"/>
                      </a:lnTo>
                      <a:lnTo>
                        <a:pt x="1386" y="702"/>
                      </a:lnTo>
                      <a:lnTo>
                        <a:pt x="1377" y="702"/>
                      </a:lnTo>
                      <a:lnTo>
                        <a:pt x="1369" y="706"/>
                      </a:lnTo>
                      <a:lnTo>
                        <a:pt x="1361" y="706"/>
                      </a:lnTo>
                      <a:lnTo>
                        <a:pt x="1352" y="706"/>
                      </a:lnTo>
                      <a:lnTo>
                        <a:pt x="1348" y="706"/>
                      </a:lnTo>
                      <a:lnTo>
                        <a:pt x="1339" y="706"/>
                      </a:lnTo>
                      <a:lnTo>
                        <a:pt x="1331" y="710"/>
                      </a:lnTo>
                      <a:lnTo>
                        <a:pt x="1327" y="710"/>
                      </a:lnTo>
                      <a:lnTo>
                        <a:pt x="1322" y="714"/>
                      </a:lnTo>
                      <a:lnTo>
                        <a:pt x="1318" y="714"/>
                      </a:lnTo>
                      <a:lnTo>
                        <a:pt x="1318" y="718"/>
                      </a:lnTo>
                      <a:lnTo>
                        <a:pt x="1314" y="718"/>
                      </a:lnTo>
                      <a:lnTo>
                        <a:pt x="1314" y="722"/>
                      </a:lnTo>
                      <a:lnTo>
                        <a:pt x="1310" y="722"/>
                      </a:lnTo>
                      <a:lnTo>
                        <a:pt x="1310" y="726"/>
                      </a:lnTo>
                      <a:lnTo>
                        <a:pt x="1305" y="726"/>
                      </a:lnTo>
                      <a:lnTo>
                        <a:pt x="1301" y="730"/>
                      </a:lnTo>
                      <a:lnTo>
                        <a:pt x="1301" y="734"/>
                      </a:lnTo>
                      <a:lnTo>
                        <a:pt x="1297" y="734"/>
                      </a:lnTo>
                      <a:lnTo>
                        <a:pt x="1297" y="738"/>
                      </a:lnTo>
                      <a:lnTo>
                        <a:pt x="1293" y="738"/>
                      </a:lnTo>
                      <a:lnTo>
                        <a:pt x="1280" y="754"/>
                      </a:lnTo>
                      <a:lnTo>
                        <a:pt x="1271" y="766"/>
                      </a:lnTo>
                      <a:lnTo>
                        <a:pt x="1263" y="774"/>
                      </a:lnTo>
                      <a:lnTo>
                        <a:pt x="1255" y="786"/>
                      </a:lnTo>
                      <a:lnTo>
                        <a:pt x="1246" y="790"/>
                      </a:lnTo>
                      <a:lnTo>
                        <a:pt x="1238" y="798"/>
                      </a:lnTo>
                      <a:lnTo>
                        <a:pt x="1233" y="802"/>
                      </a:lnTo>
                      <a:lnTo>
                        <a:pt x="1225" y="806"/>
                      </a:lnTo>
                      <a:lnTo>
                        <a:pt x="1221" y="806"/>
                      </a:lnTo>
                      <a:lnTo>
                        <a:pt x="1216" y="806"/>
                      </a:lnTo>
                      <a:lnTo>
                        <a:pt x="1212" y="810"/>
                      </a:lnTo>
                      <a:lnTo>
                        <a:pt x="1208" y="810"/>
                      </a:lnTo>
                      <a:lnTo>
                        <a:pt x="1204" y="810"/>
                      </a:lnTo>
                      <a:lnTo>
                        <a:pt x="1199" y="806"/>
                      </a:lnTo>
                      <a:lnTo>
                        <a:pt x="1195" y="806"/>
                      </a:lnTo>
                      <a:lnTo>
                        <a:pt x="1195" y="802"/>
                      </a:lnTo>
                      <a:lnTo>
                        <a:pt x="1191" y="802"/>
                      </a:lnTo>
                      <a:lnTo>
                        <a:pt x="1187" y="810"/>
                      </a:lnTo>
                      <a:lnTo>
                        <a:pt x="1182" y="818"/>
                      </a:lnTo>
                      <a:lnTo>
                        <a:pt x="1178" y="826"/>
                      </a:lnTo>
                      <a:lnTo>
                        <a:pt x="1178" y="841"/>
                      </a:lnTo>
                      <a:lnTo>
                        <a:pt x="1174" y="853"/>
                      </a:lnTo>
                      <a:lnTo>
                        <a:pt x="1170" y="873"/>
                      </a:lnTo>
                      <a:lnTo>
                        <a:pt x="1170" y="889"/>
                      </a:lnTo>
                      <a:lnTo>
                        <a:pt x="1174" y="901"/>
                      </a:lnTo>
                      <a:lnTo>
                        <a:pt x="1170" y="917"/>
                      </a:lnTo>
                      <a:lnTo>
                        <a:pt x="1165" y="921"/>
                      </a:lnTo>
                      <a:lnTo>
                        <a:pt x="1161" y="921"/>
                      </a:lnTo>
                      <a:lnTo>
                        <a:pt x="1157" y="921"/>
                      </a:lnTo>
                      <a:lnTo>
                        <a:pt x="1153" y="921"/>
                      </a:lnTo>
                      <a:lnTo>
                        <a:pt x="1149" y="921"/>
                      </a:lnTo>
                      <a:lnTo>
                        <a:pt x="1144" y="925"/>
                      </a:lnTo>
                      <a:lnTo>
                        <a:pt x="1140" y="925"/>
                      </a:lnTo>
                      <a:lnTo>
                        <a:pt x="1136" y="929"/>
                      </a:lnTo>
                      <a:lnTo>
                        <a:pt x="1123" y="929"/>
                      </a:lnTo>
                      <a:lnTo>
                        <a:pt x="1115" y="933"/>
                      </a:lnTo>
                      <a:lnTo>
                        <a:pt x="1102" y="933"/>
                      </a:lnTo>
                      <a:lnTo>
                        <a:pt x="1093" y="933"/>
                      </a:lnTo>
                      <a:lnTo>
                        <a:pt x="1081" y="933"/>
                      </a:lnTo>
                      <a:lnTo>
                        <a:pt x="1068" y="933"/>
                      </a:lnTo>
                      <a:lnTo>
                        <a:pt x="1059" y="933"/>
                      </a:lnTo>
                      <a:lnTo>
                        <a:pt x="1047" y="937"/>
                      </a:lnTo>
                      <a:lnTo>
                        <a:pt x="1030" y="937"/>
                      </a:lnTo>
                      <a:lnTo>
                        <a:pt x="1013" y="941"/>
                      </a:lnTo>
                      <a:lnTo>
                        <a:pt x="1004" y="945"/>
                      </a:lnTo>
                      <a:lnTo>
                        <a:pt x="992" y="949"/>
                      </a:lnTo>
                      <a:lnTo>
                        <a:pt x="983" y="957"/>
                      </a:lnTo>
                      <a:lnTo>
                        <a:pt x="987" y="969"/>
                      </a:lnTo>
                      <a:lnTo>
                        <a:pt x="992" y="977"/>
                      </a:lnTo>
                      <a:lnTo>
                        <a:pt x="992" y="981"/>
                      </a:lnTo>
                      <a:lnTo>
                        <a:pt x="992" y="985"/>
                      </a:lnTo>
                      <a:lnTo>
                        <a:pt x="992" y="993"/>
                      </a:lnTo>
                      <a:lnTo>
                        <a:pt x="992" y="997"/>
                      </a:lnTo>
                      <a:lnTo>
                        <a:pt x="992" y="1001"/>
                      </a:lnTo>
                      <a:lnTo>
                        <a:pt x="992" y="1005"/>
                      </a:lnTo>
                      <a:lnTo>
                        <a:pt x="992" y="1013"/>
                      </a:lnTo>
                      <a:lnTo>
                        <a:pt x="996" y="1021"/>
                      </a:lnTo>
                      <a:lnTo>
                        <a:pt x="996" y="1029"/>
                      </a:lnTo>
                      <a:lnTo>
                        <a:pt x="1000" y="1033"/>
                      </a:lnTo>
                      <a:lnTo>
                        <a:pt x="1009" y="1041"/>
                      </a:lnTo>
                      <a:lnTo>
                        <a:pt x="1013" y="1045"/>
                      </a:lnTo>
                      <a:lnTo>
                        <a:pt x="1017" y="1049"/>
                      </a:lnTo>
                      <a:lnTo>
                        <a:pt x="1026" y="1057"/>
                      </a:lnTo>
                      <a:lnTo>
                        <a:pt x="1030" y="1061"/>
                      </a:lnTo>
                      <a:lnTo>
                        <a:pt x="1034" y="1065"/>
                      </a:lnTo>
                      <a:lnTo>
                        <a:pt x="1034" y="1069"/>
                      </a:lnTo>
                      <a:lnTo>
                        <a:pt x="1034" y="1073"/>
                      </a:lnTo>
                      <a:lnTo>
                        <a:pt x="1026" y="1073"/>
                      </a:lnTo>
                      <a:lnTo>
                        <a:pt x="1021" y="1073"/>
                      </a:lnTo>
                      <a:lnTo>
                        <a:pt x="1017" y="1077"/>
                      </a:lnTo>
                      <a:lnTo>
                        <a:pt x="1013" y="1081"/>
                      </a:lnTo>
                      <a:lnTo>
                        <a:pt x="1009" y="1081"/>
                      </a:lnTo>
                      <a:lnTo>
                        <a:pt x="1004" y="1085"/>
                      </a:lnTo>
                      <a:lnTo>
                        <a:pt x="1000" y="1089"/>
                      </a:lnTo>
                      <a:lnTo>
                        <a:pt x="1000" y="1093"/>
                      </a:lnTo>
                      <a:lnTo>
                        <a:pt x="1000" y="1097"/>
                      </a:lnTo>
                      <a:lnTo>
                        <a:pt x="1000" y="1101"/>
                      </a:lnTo>
                      <a:lnTo>
                        <a:pt x="996" y="1101"/>
                      </a:lnTo>
                      <a:lnTo>
                        <a:pt x="996" y="1105"/>
                      </a:lnTo>
                      <a:lnTo>
                        <a:pt x="1000" y="1109"/>
                      </a:lnTo>
                      <a:lnTo>
                        <a:pt x="1000" y="1113"/>
                      </a:lnTo>
                      <a:lnTo>
                        <a:pt x="1004" y="1113"/>
                      </a:lnTo>
                      <a:lnTo>
                        <a:pt x="1004" y="1117"/>
                      </a:lnTo>
                      <a:lnTo>
                        <a:pt x="1009" y="1141"/>
                      </a:lnTo>
                      <a:lnTo>
                        <a:pt x="1004" y="1149"/>
                      </a:lnTo>
                      <a:lnTo>
                        <a:pt x="992" y="1149"/>
                      </a:lnTo>
                      <a:lnTo>
                        <a:pt x="987" y="1145"/>
                      </a:lnTo>
                      <a:lnTo>
                        <a:pt x="983" y="1141"/>
                      </a:lnTo>
                      <a:lnTo>
                        <a:pt x="975" y="1137"/>
                      </a:lnTo>
                      <a:lnTo>
                        <a:pt x="970" y="1129"/>
                      </a:lnTo>
                      <a:lnTo>
                        <a:pt x="962" y="1125"/>
                      </a:lnTo>
                      <a:lnTo>
                        <a:pt x="958" y="1121"/>
                      </a:lnTo>
                      <a:lnTo>
                        <a:pt x="953" y="1121"/>
                      </a:lnTo>
                      <a:lnTo>
                        <a:pt x="949" y="1121"/>
                      </a:lnTo>
                      <a:lnTo>
                        <a:pt x="911" y="1133"/>
                      </a:lnTo>
                      <a:lnTo>
                        <a:pt x="907" y="1133"/>
                      </a:lnTo>
                      <a:lnTo>
                        <a:pt x="894" y="1125"/>
                      </a:lnTo>
                      <a:lnTo>
                        <a:pt x="886" y="1117"/>
                      </a:lnTo>
                      <a:lnTo>
                        <a:pt x="873" y="1113"/>
                      </a:lnTo>
                      <a:lnTo>
                        <a:pt x="864" y="1105"/>
                      </a:lnTo>
                      <a:lnTo>
                        <a:pt x="852" y="1101"/>
                      </a:lnTo>
                      <a:lnTo>
                        <a:pt x="843" y="1097"/>
                      </a:lnTo>
                      <a:lnTo>
                        <a:pt x="831" y="1093"/>
                      </a:lnTo>
                      <a:lnTo>
                        <a:pt x="818" y="1089"/>
                      </a:lnTo>
                      <a:lnTo>
                        <a:pt x="780" y="1089"/>
                      </a:lnTo>
                      <a:lnTo>
                        <a:pt x="771" y="1089"/>
                      </a:lnTo>
                      <a:lnTo>
                        <a:pt x="758" y="1089"/>
                      </a:lnTo>
                      <a:lnTo>
                        <a:pt x="750" y="1089"/>
                      </a:lnTo>
                      <a:lnTo>
                        <a:pt x="737" y="1089"/>
                      </a:lnTo>
                      <a:lnTo>
                        <a:pt x="729" y="1085"/>
                      </a:lnTo>
                      <a:lnTo>
                        <a:pt x="716" y="1085"/>
                      </a:lnTo>
                      <a:lnTo>
                        <a:pt x="708" y="1085"/>
                      </a:lnTo>
                      <a:lnTo>
                        <a:pt x="695" y="1085"/>
                      </a:lnTo>
                      <a:lnTo>
                        <a:pt x="674" y="1105"/>
                      </a:lnTo>
                      <a:lnTo>
                        <a:pt x="669" y="1105"/>
                      </a:lnTo>
                      <a:lnTo>
                        <a:pt x="665" y="1105"/>
                      </a:lnTo>
                      <a:lnTo>
                        <a:pt x="661" y="1105"/>
                      </a:lnTo>
                      <a:lnTo>
                        <a:pt x="657" y="1105"/>
                      </a:lnTo>
                      <a:lnTo>
                        <a:pt x="652" y="1105"/>
                      </a:lnTo>
                      <a:lnTo>
                        <a:pt x="648" y="1105"/>
                      </a:lnTo>
                      <a:lnTo>
                        <a:pt x="644" y="1109"/>
                      </a:lnTo>
                      <a:lnTo>
                        <a:pt x="640" y="1105"/>
                      </a:lnTo>
                      <a:lnTo>
                        <a:pt x="619" y="1101"/>
                      </a:lnTo>
                      <a:lnTo>
                        <a:pt x="585" y="1097"/>
                      </a:lnTo>
                      <a:lnTo>
                        <a:pt x="568" y="1101"/>
                      </a:lnTo>
                      <a:lnTo>
                        <a:pt x="546" y="1105"/>
                      </a:lnTo>
                      <a:lnTo>
                        <a:pt x="517" y="1105"/>
                      </a:lnTo>
                      <a:lnTo>
                        <a:pt x="491" y="1089"/>
                      </a:lnTo>
                      <a:lnTo>
                        <a:pt x="487" y="1085"/>
                      </a:lnTo>
                      <a:lnTo>
                        <a:pt x="483" y="1081"/>
                      </a:lnTo>
                      <a:lnTo>
                        <a:pt x="479" y="1077"/>
                      </a:lnTo>
                      <a:lnTo>
                        <a:pt x="474" y="1073"/>
                      </a:lnTo>
                      <a:lnTo>
                        <a:pt x="470" y="1069"/>
                      </a:lnTo>
                      <a:lnTo>
                        <a:pt x="466" y="1069"/>
                      </a:lnTo>
                      <a:lnTo>
                        <a:pt x="462" y="1065"/>
                      </a:lnTo>
                      <a:lnTo>
                        <a:pt x="457" y="1065"/>
                      </a:lnTo>
                      <a:lnTo>
                        <a:pt x="436" y="1065"/>
                      </a:lnTo>
                      <a:lnTo>
                        <a:pt x="402" y="1077"/>
                      </a:lnTo>
                      <a:lnTo>
                        <a:pt x="394" y="1081"/>
                      </a:lnTo>
                      <a:lnTo>
                        <a:pt x="390" y="1081"/>
                      </a:lnTo>
                      <a:lnTo>
                        <a:pt x="377" y="1077"/>
                      </a:lnTo>
                      <a:lnTo>
                        <a:pt x="368" y="1065"/>
                      </a:lnTo>
                      <a:lnTo>
                        <a:pt x="351" y="1057"/>
                      </a:lnTo>
                      <a:lnTo>
                        <a:pt x="339" y="1053"/>
                      </a:lnTo>
                      <a:lnTo>
                        <a:pt x="339" y="1057"/>
                      </a:lnTo>
                      <a:lnTo>
                        <a:pt x="326" y="1057"/>
                      </a:lnTo>
                      <a:lnTo>
                        <a:pt x="313" y="1049"/>
                      </a:lnTo>
                      <a:lnTo>
                        <a:pt x="301" y="1041"/>
                      </a:lnTo>
                      <a:lnTo>
                        <a:pt x="296" y="1041"/>
                      </a:lnTo>
                      <a:lnTo>
                        <a:pt x="258" y="1101"/>
                      </a:lnTo>
                      <a:lnTo>
                        <a:pt x="250" y="1105"/>
                      </a:lnTo>
                      <a:lnTo>
                        <a:pt x="241" y="1105"/>
                      </a:lnTo>
                      <a:lnTo>
                        <a:pt x="233" y="1105"/>
                      </a:lnTo>
                      <a:lnTo>
                        <a:pt x="216" y="1109"/>
                      </a:lnTo>
                      <a:lnTo>
                        <a:pt x="199" y="1105"/>
                      </a:lnTo>
                      <a:lnTo>
                        <a:pt x="195" y="1093"/>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59" name="Freeform 180"/>
                <p:cNvSpPr>
                  <a:spLocks/>
                </p:cNvSpPr>
                <p:nvPr/>
              </p:nvSpPr>
              <p:spPr bwMode="auto">
                <a:xfrm>
                  <a:off x="1296" y="2097"/>
                  <a:ext cx="1349" cy="929"/>
                </a:xfrm>
                <a:custGeom>
                  <a:avLst/>
                  <a:gdLst>
                    <a:gd name="T0" fmla="*/ 912 w 1349"/>
                    <a:gd name="T1" fmla="*/ 423 h 929"/>
                    <a:gd name="T2" fmla="*/ 823 w 1349"/>
                    <a:gd name="T3" fmla="*/ 367 h 929"/>
                    <a:gd name="T4" fmla="*/ 789 w 1349"/>
                    <a:gd name="T5" fmla="*/ 359 h 929"/>
                    <a:gd name="T6" fmla="*/ 772 w 1349"/>
                    <a:gd name="T7" fmla="*/ 319 h 929"/>
                    <a:gd name="T8" fmla="*/ 785 w 1349"/>
                    <a:gd name="T9" fmla="*/ 207 h 929"/>
                    <a:gd name="T10" fmla="*/ 781 w 1349"/>
                    <a:gd name="T11" fmla="*/ 207 h 929"/>
                    <a:gd name="T12" fmla="*/ 764 w 1349"/>
                    <a:gd name="T13" fmla="*/ 76 h 929"/>
                    <a:gd name="T14" fmla="*/ 649 w 1349"/>
                    <a:gd name="T15" fmla="*/ 48 h 929"/>
                    <a:gd name="T16" fmla="*/ 552 w 1349"/>
                    <a:gd name="T17" fmla="*/ 60 h 929"/>
                    <a:gd name="T18" fmla="*/ 522 w 1349"/>
                    <a:gd name="T19" fmla="*/ 64 h 929"/>
                    <a:gd name="T20" fmla="*/ 518 w 1349"/>
                    <a:gd name="T21" fmla="*/ 60 h 929"/>
                    <a:gd name="T22" fmla="*/ 369 w 1349"/>
                    <a:gd name="T23" fmla="*/ 40 h 929"/>
                    <a:gd name="T24" fmla="*/ 314 w 1349"/>
                    <a:gd name="T25" fmla="*/ 20 h 929"/>
                    <a:gd name="T26" fmla="*/ 217 w 1349"/>
                    <a:gd name="T27" fmla="*/ 12 h 929"/>
                    <a:gd name="T28" fmla="*/ 208 w 1349"/>
                    <a:gd name="T29" fmla="*/ 16 h 929"/>
                    <a:gd name="T30" fmla="*/ 94 w 1349"/>
                    <a:gd name="T31" fmla="*/ 64 h 929"/>
                    <a:gd name="T32" fmla="*/ 77 w 1349"/>
                    <a:gd name="T33" fmla="*/ 60 h 929"/>
                    <a:gd name="T34" fmla="*/ 68 w 1349"/>
                    <a:gd name="T35" fmla="*/ 88 h 929"/>
                    <a:gd name="T36" fmla="*/ 51 w 1349"/>
                    <a:gd name="T37" fmla="*/ 227 h 929"/>
                    <a:gd name="T38" fmla="*/ 5 w 1349"/>
                    <a:gd name="T39" fmla="*/ 259 h 929"/>
                    <a:gd name="T40" fmla="*/ 0 w 1349"/>
                    <a:gd name="T41" fmla="*/ 315 h 929"/>
                    <a:gd name="T42" fmla="*/ 90 w 1349"/>
                    <a:gd name="T43" fmla="*/ 423 h 929"/>
                    <a:gd name="T44" fmla="*/ 187 w 1349"/>
                    <a:gd name="T45" fmla="*/ 466 h 929"/>
                    <a:gd name="T46" fmla="*/ 301 w 1349"/>
                    <a:gd name="T47" fmla="*/ 590 h 929"/>
                    <a:gd name="T48" fmla="*/ 340 w 1349"/>
                    <a:gd name="T49" fmla="*/ 662 h 929"/>
                    <a:gd name="T50" fmla="*/ 357 w 1349"/>
                    <a:gd name="T51" fmla="*/ 662 h 929"/>
                    <a:gd name="T52" fmla="*/ 369 w 1349"/>
                    <a:gd name="T53" fmla="*/ 670 h 929"/>
                    <a:gd name="T54" fmla="*/ 374 w 1349"/>
                    <a:gd name="T55" fmla="*/ 698 h 929"/>
                    <a:gd name="T56" fmla="*/ 412 w 1349"/>
                    <a:gd name="T57" fmla="*/ 734 h 929"/>
                    <a:gd name="T58" fmla="*/ 424 w 1349"/>
                    <a:gd name="T59" fmla="*/ 726 h 929"/>
                    <a:gd name="T60" fmla="*/ 441 w 1349"/>
                    <a:gd name="T61" fmla="*/ 745 h 929"/>
                    <a:gd name="T62" fmla="*/ 484 w 1349"/>
                    <a:gd name="T63" fmla="*/ 761 h 929"/>
                    <a:gd name="T64" fmla="*/ 624 w 1349"/>
                    <a:gd name="T65" fmla="*/ 793 h 929"/>
                    <a:gd name="T66" fmla="*/ 641 w 1349"/>
                    <a:gd name="T67" fmla="*/ 853 h 929"/>
                    <a:gd name="T68" fmla="*/ 670 w 1349"/>
                    <a:gd name="T69" fmla="*/ 797 h 929"/>
                    <a:gd name="T70" fmla="*/ 802 w 1349"/>
                    <a:gd name="T71" fmla="*/ 845 h 929"/>
                    <a:gd name="T72" fmla="*/ 827 w 1349"/>
                    <a:gd name="T73" fmla="*/ 905 h 929"/>
                    <a:gd name="T74" fmla="*/ 904 w 1349"/>
                    <a:gd name="T75" fmla="*/ 929 h 929"/>
                    <a:gd name="T76" fmla="*/ 1120 w 1349"/>
                    <a:gd name="T77" fmla="*/ 857 h 929"/>
                    <a:gd name="T78" fmla="*/ 1196 w 1349"/>
                    <a:gd name="T79" fmla="*/ 901 h 929"/>
                    <a:gd name="T80" fmla="*/ 1230 w 1349"/>
                    <a:gd name="T81" fmla="*/ 853 h 929"/>
                    <a:gd name="T82" fmla="*/ 1247 w 1349"/>
                    <a:gd name="T83" fmla="*/ 865 h 929"/>
                    <a:gd name="T84" fmla="*/ 1268 w 1349"/>
                    <a:gd name="T85" fmla="*/ 877 h 929"/>
                    <a:gd name="T86" fmla="*/ 1315 w 1349"/>
                    <a:gd name="T87" fmla="*/ 801 h 929"/>
                    <a:gd name="T88" fmla="*/ 1319 w 1349"/>
                    <a:gd name="T89" fmla="*/ 797 h 929"/>
                    <a:gd name="T90" fmla="*/ 1319 w 1349"/>
                    <a:gd name="T91" fmla="*/ 797 h 929"/>
                    <a:gd name="T92" fmla="*/ 1336 w 1349"/>
                    <a:gd name="T93" fmla="*/ 801 h 929"/>
                    <a:gd name="T94" fmla="*/ 1340 w 1349"/>
                    <a:gd name="T95" fmla="*/ 797 h 929"/>
                    <a:gd name="T96" fmla="*/ 1349 w 1349"/>
                    <a:gd name="T97" fmla="*/ 726 h 929"/>
                    <a:gd name="T98" fmla="*/ 1340 w 1349"/>
                    <a:gd name="T99" fmla="*/ 666 h 929"/>
                    <a:gd name="T100" fmla="*/ 1336 w 1349"/>
                    <a:gd name="T101" fmla="*/ 622 h 929"/>
                    <a:gd name="T102" fmla="*/ 1345 w 1349"/>
                    <a:gd name="T103" fmla="*/ 610 h 929"/>
                    <a:gd name="T104" fmla="*/ 1323 w 1349"/>
                    <a:gd name="T105" fmla="*/ 558 h 929"/>
                    <a:gd name="T106" fmla="*/ 1294 w 1349"/>
                    <a:gd name="T107" fmla="*/ 502 h 929"/>
                    <a:gd name="T108" fmla="*/ 1260 w 1349"/>
                    <a:gd name="T109" fmla="*/ 494 h 929"/>
                    <a:gd name="T110" fmla="*/ 1217 w 1349"/>
                    <a:gd name="T111" fmla="*/ 530 h 929"/>
                    <a:gd name="T112" fmla="*/ 1171 w 1349"/>
                    <a:gd name="T113" fmla="*/ 534 h 929"/>
                    <a:gd name="T114" fmla="*/ 1162 w 1349"/>
                    <a:gd name="T115" fmla="*/ 546 h 929"/>
                    <a:gd name="T116" fmla="*/ 1103 w 1349"/>
                    <a:gd name="T117" fmla="*/ 494 h 929"/>
                    <a:gd name="T118" fmla="*/ 1048 w 1349"/>
                    <a:gd name="T119" fmla="*/ 462 h 9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49" h="929">
                      <a:moveTo>
                        <a:pt x="1048" y="462"/>
                      </a:moveTo>
                      <a:lnTo>
                        <a:pt x="1027" y="458"/>
                      </a:lnTo>
                      <a:lnTo>
                        <a:pt x="1010" y="458"/>
                      </a:lnTo>
                      <a:lnTo>
                        <a:pt x="988" y="450"/>
                      </a:lnTo>
                      <a:lnTo>
                        <a:pt x="971" y="446"/>
                      </a:lnTo>
                      <a:lnTo>
                        <a:pt x="950" y="438"/>
                      </a:lnTo>
                      <a:lnTo>
                        <a:pt x="929" y="430"/>
                      </a:lnTo>
                      <a:lnTo>
                        <a:pt x="912" y="423"/>
                      </a:lnTo>
                      <a:lnTo>
                        <a:pt x="891" y="415"/>
                      </a:lnTo>
                      <a:lnTo>
                        <a:pt x="882" y="403"/>
                      </a:lnTo>
                      <a:lnTo>
                        <a:pt x="874" y="391"/>
                      </a:lnTo>
                      <a:lnTo>
                        <a:pt x="861" y="383"/>
                      </a:lnTo>
                      <a:lnTo>
                        <a:pt x="853" y="375"/>
                      </a:lnTo>
                      <a:lnTo>
                        <a:pt x="844" y="371"/>
                      </a:lnTo>
                      <a:lnTo>
                        <a:pt x="831" y="367"/>
                      </a:lnTo>
                      <a:lnTo>
                        <a:pt x="823" y="367"/>
                      </a:lnTo>
                      <a:lnTo>
                        <a:pt x="810" y="367"/>
                      </a:lnTo>
                      <a:lnTo>
                        <a:pt x="806" y="367"/>
                      </a:lnTo>
                      <a:lnTo>
                        <a:pt x="802" y="367"/>
                      </a:lnTo>
                      <a:lnTo>
                        <a:pt x="798" y="367"/>
                      </a:lnTo>
                      <a:lnTo>
                        <a:pt x="798" y="363"/>
                      </a:lnTo>
                      <a:lnTo>
                        <a:pt x="793" y="359"/>
                      </a:lnTo>
                      <a:lnTo>
                        <a:pt x="789" y="359"/>
                      </a:lnTo>
                      <a:lnTo>
                        <a:pt x="789" y="355"/>
                      </a:lnTo>
                      <a:lnTo>
                        <a:pt x="785" y="351"/>
                      </a:lnTo>
                      <a:lnTo>
                        <a:pt x="785" y="343"/>
                      </a:lnTo>
                      <a:lnTo>
                        <a:pt x="781" y="339"/>
                      </a:lnTo>
                      <a:lnTo>
                        <a:pt x="776" y="335"/>
                      </a:lnTo>
                      <a:lnTo>
                        <a:pt x="776" y="327"/>
                      </a:lnTo>
                      <a:lnTo>
                        <a:pt x="772" y="323"/>
                      </a:lnTo>
                      <a:lnTo>
                        <a:pt x="772" y="319"/>
                      </a:lnTo>
                      <a:lnTo>
                        <a:pt x="768" y="315"/>
                      </a:lnTo>
                      <a:lnTo>
                        <a:pt x="768" y="303"/>
                      </a:lnTo>
                      <a:lnTo>
                        <a:pt x="764" y="287"/>
                      </a:lnTo>
                      <a:lnTo>
                        <a:pt x="768" y="283"/>
                      </a:lnTo>
                      <a:lnTo>
                        <a:pt x="772" y="271"/>
                      </a:lnTo>
                      <a:lnTo>
                        <a:pt x="785" y="215"/>
                      </a:lnTo>
                      <a:lnTo>
                        <a:pt x="785" y="207"/>
                      </a:lnTo>
                      <a:lnTo>
                        <a:pt x="781" y="207"/>
                      </a:lnTo>
                      <a:lnTo>
                        <a:pt x="768" y="195"/>
                      </a:lnTo>
                      <a:lnTo>
                        <a:pt x="768" y="187"/>
                      </a:lnTo>
                      <a:lnTo>
                        <a:pt x="776" y="171"/>
                      </a:lnTo>
                      <a:lnTo>
                        <a:pt x="789" y="147"/>
                      </a:lnTo>
                      <a:lnTo>
                        <a:pt x="789" y="92"/>
                      </a:lnTo>
                      <a:lnTo>
                        <a:pt x="785" y="92"/>
                      </a:lnTo>
                      <a:lnTo>
                        <a:pt x="776" y="84"/>
                      </a:lnTo>
                      <a:lnTo>
                        <a:pt x="764" y="76"/>
                      </a:lnTo>
                      <a:lnTo>
                        <a:pt x="755" y="68"/>
                      </a:lnTo>
                      <a:lnTo>
                        <a:pt x="742" y="64"/>
                      </a:lnTo>
                      <a:lnTo>
                        <a:pt x="730" y="60"/>
                      </a:lnTo>
                      <a:lnTo>
                        <a:pt x="721" y="56"/>
                      </a:lnTo>
                      <a:lnTo>
                        <a:pt x="709" y="52"/>
                      </a:lnTo>
                      <a:lnTo>
                        <a:pt x="696" y="48"/>
                      </a:lnTo>
                      <a:lnTo>
                        <a:pt x="658" y="48"/>
                      </a:lnTo>
                      <a:lnTo>
                        <a:pt x="649" y="48"/>
                      </a:lnTo>
                      <a:lnTo>
                        <a:pt x="636" y="48"/>
                      </a:lnTo>
                      <a:lnTo>
                        <a:pt x="628" y="48"/>
                      </a:lnTo>
                      <a:lnTo>
                        <a:pt x="615" y="44"/>
                      </a:lnTo>
                      <a:lnTo>
                        <a:pt x="607" y="44"/>
                      </a:lnTo>
                      <a:lnTo>
                        <a:pt x="598" y="44"/>
                      </a:lnTo>
                      <a:lnTo>
                        <a:pt x="586" y="44"/>
                      </a:lnTo>
                      <a:lnTo>
                        <a:pt x="573" y="44"/>
                      </a:lnTo>
                      <a:lnTo>
                        <a:pt x="552" y="60"/>
                      </a:lnTo>
                      <a:lnTo>
                        <a:pt x="547" y="64"/>
                      </a:lnTo>
                      <a:lnTo>
                        <a:pt x="543" y="64"/>
                      </a:lnTo>
                      <a:lnTo>
                        <a:pt x="539" y="64"/>
                      </a:lnTo>
                      <a:lnTo>
                        <a:pt x="535" y="64"/>
                      </a:lnTo>
                      <a:lnTo>
                        <a:pt x="530" y="64"/>
                      </a:lnTo>
                      <a:lnTo>
                        <a:pt x="526" y="64"/>
                      </a:lnTo>
                      <a:lnTo>
                        <a:pt x="522" y="64"/>
                      </a:lnTo>
                      <a:lnTo>
                        <a:pt x="518" y="60"/>
                      </a:lnTo>
                      <a:lnTo>
                        <a:pt x="497" y="60"/>
                      </a:lnTo>
                      <a:lnTo>
                        <a:pt x="463" y="56"/>
                      </a:lnTo>
                      <a:lnTo>
                        <a:pt x="446" y="56"/>
                      </a:lnTo>
                      <a:lnTo>
                        <a:pt x="424" y="60"/>
                      </a:lnTo>
                      <a:lnTo>
                        <a:pt x="399" y="60"/>
                      </a:lnTo>
                      <a:lnTo>
                        <a:pt x="369" y="48"/>
                      </a:lnTo>
                      <a:lnTo>
                        <a:pt x="369" y="40"/>
                      </a:lnTo>
                      <a:lnTo>
                        <a:pt x="361" y="36"/>
                      </a:lnTo>
                      <a:lnTo>
                        <a:pt x="357" y="36"/>
                      </a:lnTo>
                      <a:lnTo>
                        <a:pt x="352" y="32"/>
                      </a:lnTo>
                      <a:lnTo>
                        <a:pt x="348" y="28"/>
                      </a:lnTo>
                      <a:lnTo>
                        <a:pt x="344" y="24"/>
                      </a:lnTo>
                      <a:lnTo>
                        <a:pt x="340" y="24"/>
                      </a:lnTo>
                      <a:lnTo>
                        <a:pt x="335" y="20"/>
                      </a:lnTo>
                      <a:lnTo>
                        <a:pt x="314" y="20"/>
                      </a:lnTo>
                      <a:lnTo>
                        <a:pt x="285" y="36"/>
                      </a:lnTo>
                      <a:lnTo>
                        <a:pt x="272" y="40"/>
                      </a:lnTo>
                      <a:lnTo>
                        <a:pt x="268" y="40"/>
                      </a:lnTo>
                      <a:lnTo>
                        <a:pt x="255" y="36"/>
                      </a:lnTo>
                      <a:lnTo>
                        <a:pt x="246" y="24"/>
                      </a:lnTo>
                      <a:lnTo>
                        <a:pt x="229" y="16"/>
                      </a:lnTo>
                      <a:lnTo>
                        <a:pt x="217" y="12"/>
                      </a:lnTo>
                      <a:lnTo>
                        <a:pt x="217" y="16"/>
                      </a:lnTo>
                      <a:lnTo>
                        <a:pt x="208" y="16"/>
                      </a:lnTo>
                      <a:lnTo>
                        <a:pt x="191" y="8"/>
                      </a:lnTo>
                      <a:lnTo>
                        <a:pt x="179" y="0"/>
                      </a:lnTo>
                      <a:lnTo>
                        <a:pt x="174" y="0"/>
                      </a:lnTo>
                      <a:lnTo>
                        <a:pt x="136" y="60"/>
                      </a:lnTo>
                      <a:lnTo>
                        <a:pt x="128" y="60"/>
                      </a:lnTo>
                      <a:lnTo>
                        <a:pt x="119" y="60"/>
                      </a:lnTo>
                      <a:lnTo>
                        <a:pt x="111" y="64"/>
                      </a:lnTo>
                      <a:lnTo>
                        <a:pt x="94" y="64"/>
                      </a:lnTo>
                      <a:lnTo>
                        <a:pt x="77" y="60"/>
                      </a:lnTo>
                      <a:lnTo>
                        <a:pt x="77" y="64"/>
                      </a:lnTo>
                      <a:lnTo>
                        <a:pt x="77" y="68"/>
                      </a:lnTo>
                      <a:lnTo>
                        <a:pt x="77" y="72"/>
                      </a:lnTo>
                      <a:lnTo>
                        <a:pt x="77" y="76"/>
                      </a:lnTo>
                      <a:lnTo>
                        <a:pt x="77" y="80"/>
                      </a:lnTo>
                      <a:lnTo>
                        <a:pt x="73" y="84"/>
                      </a:lnTo>
                      <a:lnTo>
                        <a:pt x="68" y="88"/>
                      </a:lnTo>
                      <a:lnTo>
                        <a:pt x="60" y="88"/>
                      </a:lnTo>
                      <a:lnTo>
                        <a:pt x="60" y="108"/>
                      </a:lnTo>
                      <a:lnTo>
                        <a:pt x="60" y="131"/>
                      </a:lnTo>
                      <a:lnTo>
                        <a:pt x="60" y="155"/>
                      </a:lnTo>
                      <a:lnTo>
                        <a:pt x="64" y="183"/>
                      </a:lnTo>
                      <a:lnTo>
                        <a:pt x="60" y="207"/>
                      </a:lnTo>
                      <a:lnTo>
                        <a:pt x="56" y="223"/>
                      </a:lnTo>
                      <a:lnTo>
                        <a:pt x="51" y="227"/>
                      </a:lnTo>
                      <a:lnTo>
                        <a:pt x="43" y="231"/>
                      </a:lnTo>
                      <a:lnTo>
                        <a:pt x="30" y="231"/>
                      </a:lnTo>
                      <a:lnTo>
                        <a:pt x="22" y="227"/>
                      </a:lnTo>
                      <a:lnTo>
                        <a:pt x="13" y="207"/>
                      </a:lnTo>
                      <a:lnTo>
                        <a:pt x="9" y="203"/>
                      </a:lnTo>
                      <a:lnTo>
                        <a:pt x="9" y="215"/>
                      </a:lnTo>
                      <a:lnTo>
                        <a:pt x="5" y="235"/>
                      </a:lnTo>
                      <a:lnTo>
                        <a:pt x="5" y="259"/>
                      </a:lnTo>
                      <a:lnTo>
                        <a:pt x="5" y="283"/>
                      </a:lnTo>
                      <a:lnTo>
                        <a:pt x="0" y="303"/>
                      </a:lnTo>
                      <a:lnTo>
                        <a:pt x="0" y="315"/>
                      </a:lnTo>
                      <a:lnTo>
                        <a:pt x="5" y="327"/>
                      </a:lnTo>
                      <a:lnTo>
                        <a:pt x="22" y="347"/>
                      </a:lnTo>
                      <a:lnTo>
                        <a:pt x="43" y="371"/>
                      </a:lnTo>
                      <a:lnTo>
                        <a:pt x="64" y="399"/>
                      </a:lnTo>
                      <a:lnTo>
                        <a:pt x="90" y="423"/>
                      </a:lnTo>
                      <a:lnTo>
                        <a:pt x="111" y="442"/>
                      </a:lnTo>
                      <a:lnTo>
                        <a:pt x="123" y="458"/>
                      </a:lnTo>
                      <a:lnTo>
                        <a:pt x="128" y="462"/>
                      </a:lnTo>
                      <a:lnTo>
                        <a:pt x="140" y="454"/>
                      </a:lnTo>
                      <a:lnTo>
                        <a:pt x="149" y="446"/>
                      </a:lnTo>
                      <a:lnTo>
                        <a:pt x="157" y="446"/>
                      </a:lnTo>
                      <a:lnTo>
                        <a:pt x="170" y="450"/>
                      </a:lnTo>
                      <a:lnTo>
                        <a:pt x="187" y="466"/>
                      </a:lnTo>
                      <a:lnTo>
                        <a:pt x="208" y="494"/>
                      </a:lnTo>
                      <a:lnTo>
                        <a:pt x="225" y="522"/>
                      </a:lnTo>
                      <a:lnTo>
                        <a:pt x="246" y="550"/>
                      </a:lnTo>
                      <a:lnTo>
                        <a:pt x="259" y="562"/>
                      </a:lnTo>
                      <a:lnTo>
                        <a:pt x="272" y="574"/>
                      </a:lnTo>
                      <a:lnTo>
                        <a:pt x="285" y="582"/>
                      </a:lnTo>
                      <a:lnTo>
                        <a:pt x="297" y="586"/>
                      </a:lnTo>
                      <a:lnTo>
                        <a:pt x="301" y="590"/>
                      </a:lnTo>
                      <a:lnTo>
                        <a:pt x="306" y="598"/>
                      </a:lnTo>
                      <a:lnTo>
                        <a:pt x="310" y="610"/>
                      </a:lnTo>
                      <a:lnTo>
                        <a:pt x="318" y="626"/>
                      </a:lnTo>
                      <a:lnTo>
                        <a:pt x="327" y="638"/>
                      </a:lnTo>
                      <a:lnTo>
                        <a:pt x="331" y="650"/>
                      </a:lnTo>
                      <a:lnTo>
                        <a:pt x="335" y="658"/>
                      </a:lnTo>
                      <a:lnTo>
                        <a:pt x="340" y="662"/>
                      </a:lnTo>
                      <a:lnTo>
                        <a:pt x="344" y="662"/>
                      </a:lnTo>
                      <a:lnTo>
                        <a:pt x="348" y="662"/>
                      </a:lnTo>
                      <a:lnTo>
                        <a:pt x="352" y="662"/>
                      </a:lnTo>
                      <a:lnTo>
                        <a:pt x="357" y="662"/>
                      </a:lnTo>
                      <a:lnTo>
                        <a:pt x="361" y="662"/>
                      </a:lnTo>
                      <a:lnTo>
                        <a:pt x="361" y="666"/>
                      </a:lnTo>
                      <a:lnTo>
                        <a:pt x="365" y="666"/>
                      </a:lnTo>
                      <a:lnTo>
                        <a:pt x="369" y="670"/>
                      </a:lnTo>
                      <a:lnTo>
                        <a:pt x="365" y="674"/>
                      </a:lnTo>
                      <a:lnTo>
                        <a:pt x="365" y="678"/>
                      </a:lnTo>
                      <a:lnTo>
                        <a:pt x="365" y="682"/>
                      </a:lnTo>
                      <a:lnTo>
                        <a:pt x="365" y="686"/>
                      </a:lnTo>
                      <a:lnTo>
                        <a:pt x="365" y="690"/>
                      </a:lnTo>
                      <a:lnTo>
                        <a:pt x="365" y="694"/>
                      </a:lnTo>
                      <a:lnTo>
                        <a:pt x="365" y="698"/>
                      </a:lnTo>
                      <a:lnTo>
                        <a:pt x="374" y="698"/>
                      </a:lnTo>
                      <a:lnTo>
                        <a:pt x="382" y="698"/>
                      </a:lnTo>
                      <a:lnTo>
                        <a:pt x="391" y="702"/>
                      </a:lnTo>
                      <a:lnTo>
                        <a:pt x="395" y="706"/>
                      </a:lnTo>
                      <a:lnTo>
                        <a:pt x="403" y="710"/>
                      </a:lnTo>
                      <a:lnTo>
                        <a:pt x="403" y="718"/>
                      </a:lnTo>
                      <a:lnTo>
                        <a:pt x="407" y="726"/>
                      </a:lnTo>
                      <a:lnTo>
                        <a:pt x="412" y="734"/>
                      </a:lnTo>
                      <a:lnTo>
                        <a:pt x="412" y="730"/>
                      </a:lnTo>
                      <a:lnTo>
                        <a:pt x="416" y="730"/>
                      </a:lnTo>
                      <a:lnTo>
                        <a:pt x="416" y="726"/>
                      </a:lnTo>
                      <a:lnTo>
                        <a:pt x="420" y="726"/>
                      </a:lnTo>
                      <a:lnTo>
                        <a:pt x="420" y="722"/>
                      </a:lnTo>
                      <a:lnTo>
                        <a:pt x="424" y="726"/>
                      </a:lnTo>
                      <a:lnTo>
                        <a:pt x="429" y="726"/>
                      </a:lnTo>
                      <a:lnTo>
                        <a:pt x="433" y="726"/>
                      </a:lnTo>
                      <a:lnTo>
                        <a:pt x="433" y="730"/>
                      </a:lnTo>
                      <a:lnTo>
                        <a:pt x="437" y="734"/>
                      </a:lnTo>
                      <a:lnTo>
                        <a:pt x="437" y="738"/>
                      </a:lnTo>
                      <a:lnTo>
                        <a:pt x="437" y="741"/>
                      </a:lnTo>
                      <a:lnTo>
                        <a:pt x="437" y="745"/>
                      </a:lnTo>
                      <a:lnTo>
                        <a:pt x="441" y="745"/>
                      </a:lnTo>
                      <a:lnTo>
                        <a:pt x="446" y="745"/>
                      </a:lnTo>
                      <a:lnTo>
                        <a:pt x="450" y="745"/>
                      </a:lnTo>
                      <a:lnTo>
                        <a:pt x="454" y="745"/>
                      </a:lnTo>
                      <a:lnTo>
                        <a:pt x="458" y="745"/>
                      </a:lnTo>
                      <a:lnTo>
                        <a:pt x="463" y="745"/>
                      </a:lnTo>
                      <a:lnTo>
                        <a:pt x="467" y="745"/>
                      </a:lnTo>
                      <a:lnTo>
                        <a:pt x="471" y="745"/>
                      </a:lnTo>
                      <a:lnTo>
                        <a:pt x="484" y="761"/>
                      </a:lnTo>
                      <a:lnTo>
                        <a:pt x="497" y="773"/>
                      </a:lnTo>
                      <a:lnTo>
                        <a:pt x="509" y="781"/>
                      </a:lnTo>
                      <a:lnTo>
                        <a:pt x="526" y="789"/>
                      </a:lnTo>
                      <a:lnTo>
                        <a:pt x="556" y="789"/>
                      </a:lnTo>
                      <a:lnTo>
                        <a:pt x="586" y="789"/>
                      </a:lnTo>
                      <a:lnTo>
                        <a:pt x="607" y="785"/>
                      </a:lnTo>
                      <a:lnTo>
                        <a:pt x="619" y="789"/>
                      </a:lnTo>
                      <a:lnTo>
                        <a:pt x="624" y="793"/>
                      </a:lnTo>
                      <a:lnTo>
                        <a:pt x="624" y="805"/>
                      </a:lnTo>
                      <a:lnTo>
                        <a:pt x="624" y="817"/>
                      </a:lnTo>
                      <a:lnTo>
                        <a:pt x="615" y="837"/>
                      </a:lnTo>
                      <a:lnTo>
                        <a:pt x="619" y="841"/>
                      </a:lnTo>
                      <a:lnTo>
                        <a:pt x="624" y="849"/>
                      </a:lnTo>
                      <a:lnTo>
                        <a:pt x="628" y="853"/>
                      </a:lnTo>
                      <a:lnTo>
                        <a:pt x="636" y="853"/>
                      </a:lnTo>
                      <a:lnTo>
                        <a:pt x="641" y="853"/>
                      </a:lnTo>
                      <a:lnTo>
                        <a:pt x="641" y="849"/>
                      </a:lnTo>
                      <a:lnTo>
                        <a:pt x="645" y="841"/>
                      </a:lnTo>
                      <a:lnTo>
                        <a:pt x="645" y="833"/>
                      </a:lnTo>
                      <a:lnTo>
                        <a:pt x="641" y="821"/>
                      </a:lnTo>
                      <a:lnTo>
                        <a:pt x="641" y="809"/>
                      </a:lnTo>
                      <a:lnTo>
                        <a:pt x="645" y="801"/>
                      </a:lnTo>
                      <a:lnTo>
                        <a:pt x="653" y="797"/>
                      </a:lnTo>
                      <a:lnTo>
                        <a:pt x="670" y="797"/>
                      </a:lnTo>
                      <a:lnTo>
                        <a:pt x="696" y="805"/>
                      </a:lnTo>
                      <a:lnTo>
                        <a:pt x="725" y="813"/>
                      </a:lnTo>
                      <a:lnTo>
                        <a:pt x="751" y="821"/>
                      </a:lnTo>
                      <a:lnTo>
                        <a:pt x="772" y="825"/>
                      </a:lnTo>
                      <a:lnTo>
                        <a:pt x="785" y="821"/>
                      </a:lnTo>
                      <a:lnTo>
                        <a:pt x="793" y="829"/>
                      </a:lnTo>
                      <a:lnTo>
                        <a:pt x="798" y="837"/>
                      </a:lnTo>
                      <a:lnTo>
                        <a:pt x="802" y="845"/>
                      </a:lnTo>
                      <a:lnTo>
                        <a:pt x="806" y="857"/>
                      </a:lnTo>
                      <a:lnTo>
                        <a:pt x="810" y="865"/>
                      </a:lnTo>
                      <a:lnTo>
                        <a:pt x="815" y="873"/>
                      </a:lnTo>
                      <a:lnTo>
                        <a:pt x="819" y="885"/>
                      </a:lnTo>
                      <a:lnTo>
                        <a:pt x="827" y="893"/>
                      </a:lnTo>
                      <a:lnTo>
                        <a:pt x="827" y="897"/>
                      </a:lnTo>
                      <a:lnTo>
                        <a:pt x="827" y="901"/>
                      </a:lnTo>
                      <a:lnTo>
                        <a:pt x="827" y="905"/>
                      </a:lnTo>
                      <a:lnTo>
                        <a:pt x="827" y="909"/>
                      </a:lnTo>
                      <a:lnTo>
                        <a:pt x="827" y="913"/>
                      </a:lnTo>
                      <a:lnTo>
                        <a:pt x="827" y="917"/>
                      </a:lnTo>
                      <a:lnTo>
                        <a:pt x="823" y="921"/>
                      </a:lnTo>
                      <a:lnTo>
                        <a:pt x="823" y="925"/>
                      </a:lnTo>
                      <a:lnTo>
                        <a:pt x="853" y="929"/>
                      </a:lnTo>
                      <a:lnTo>
                        <a:pt x="878" y="929"/>
                      </a:lnTo>
                      <a:lnTo>
                        <a:pt x="904" y="929"/>
                      </a:lnTo>
                      <a:lnTo>
                        <a:pt x="925" y="925"/>
                      </a:lnTo>
                      <a:lnTo>
                        <a:pt x="963" y="913"/>
                      </a:lnTo>
                      <a:lnTo>
                        <a:pt x="1001" y="897"/>
                      </a:lnTo>
                      <a:lnTo>
                        <a:pt x="1035" y="877"/>
                      </a:lnTo>
                      <a:lnTo>
                        <a:pt x="1069" y="865"/>
                      </a:lnTo>
                      <a:lnTo>
                        <a:pt x="1086" y="861"/>
                      </a:lnTo>
                      <a:lnTo>
                        <a:pt x="1103" y="857"/>
                      </a:lnTo>
                      <a:lnTo>
                        <a:pt x="1120" y="857"/>
                      </a:lnTo>
                      <a:lnTo>
                        <a:pt x="1141" y="861"/>
                      </a:lnTo>
                      <a:lnTo>
                        <a:pt x="1149" y="865"/>
                      </a:lnTo>
                      <a:lnTo>
                        <a:pt x="1158" y="869"/>
                      </a:lnTo>
                      <a:lnTo>
                        <a:pt x="1166" y="877"/>
                      </a:lnTo>
                      <a:lnTo>
                        <a:pt x="1175" y="881"/>
                      </a:lnTo>
                      <a:lnTo>
                        <a:pt x="1179" y="889"/>
                      </a:lnTo>
                      <a:lnTo>
                        <a:pt x="1188" y="893"/>
                      </a:lnTo>
                      <a:lnTo>
                        <a:pt x="1196" y="901"/>
                      </a:lnTo>
                      <a:lnTo>
                        <a:pt x="1205" y="905"/>
                      </a:lnTo>
                      <a:lnTo>
                        <a:pt x="1209" y="901"/>
                      </a:lnTo>
                      <a:lnTo>
                        <a:pt x="1213" y="893"/>
                      </a:lnTo>
                      <a:lnTo>
                        <a:pt x="1217" y="885"/>
                      </a:lnTo>
                      <a:lnTo>
                        <a:pt x="1217" y="873"/>
                      </a:lnTo>
                      <a:lnTo>
                        <a:pt x="1222" y="865"/>
                      </a:lnTo>
                      <a:lnTo>
                        <a:pt x="1226" y="857"/>
                      </a:lnTo>
                      <a:lnTo>
                        <a:pt x="1230" y="853"/>
                      </a:lnTo>
                      <a:lnTo>
                        <a:pt x="1234" y="853"/>
                      </a:lnTo>
                      <a:lnTo>
                        <a:pt x="1239" y="853"/>
                      </a:lnTo>
                      <a:lnTo>
                        <a:pt x="1239" y="857"/>
                      </a:lnTo>
                      <a:lnTo>
                        <a:pt x="1243" y="861"/>
                      </a:lnTo>
                      <a:lnTo>
                        <a:pt x="1243" y="865"/>
                      </a:lnTo>
                      <a:lnTo>
                        <a:pt x="1247" y="865"/>
                      </a:lnTo>
                      <a:lnTo>
                        <a:pt x="1251" y="865"/>
                      </a:lnTo>
                      <a:lnTo>
                        <a:pt x="1255" y="869"/>
                      </a:lnTo>
                      <a:lnTo>
                        <a:pt x="1260" y="869"/>
                      </a:lnTo>
                      <a:lnTo>
                        <a:pt x="1264" y="873"/>
                      </a:lnTo>
                      <a:lnTo>
                        <a:pt x="1268" y="873"/>
                      </a:lnTo>
                      <a:lnTo>
                        <a:pt x="1268" y="877"/>
                      </a:lnTo>
                      <a:lnTo>
                        <a:pt x="1272" y="881"/>
                      </a:lnTo>
                      <a:lnTo>
                        <a:pt x="1298" y="885"/>
                      </a:lnTo>
                      <a:lnTo>
                        <a:pt x="1306" y="881"/>
                      </a:lnTo>
                      <a:lnTo>
                        <a:pt x="1302" y="845"/>
                      </a:lnTo>
                      <a:lnTo>
                        <a:pt x="1311" y="829"/>
                      </a:lnTo>
                      <a:lnTo>
                        <a:pt x="1311" y="825"/>
                      </a:lnTo>
                      <a:lnTo>
                        <a:pt x="1306" y="817"/>
                      </a:lnTo>
                      <a:lnTo>
                        <a:pt x="1315" y="801"/>
                      </a:lnTo>
                      <a:lnTo>
                        <a:pt x="1315" y="797"/>
                      </a:lnTo>
                      <a:lnTo>
                        <a:pt x="1319" y="797"/>
                      </a:lnTo>
                      <a:lnTo>
                        <a:pt x="1328" y="805"/>
                      </a:lnTo>
                      <a:lnTo>
                        <a:pt x="1332" y="805"/>
                      </a:lnTo>
                      <a:lnTo>
                        <a:pt x="1336" y="805"/>
                      </a:lnTo>
                      <a:lnTo>
                        <a:pt x="1336" y="801"/>
                      </a:lnTo>
                      <a:lnTo>
                        <a:pt x="1340" y="801"/>
                      </a:lnTo>
                      <a:lnTo>
                        <a:pt x="1340" y="797"/>
                      </a:lnTo>
                      <a:lnTo>
                        <a:pt x="1345" y="793"/>
                      </a:lnTo>
                      <a:lnTo>
                        <a:pt x="1345" y="781"/>
                      </a:lnTo>
                      <a:lnTo>
                        <a:pt x="1349" y="769"/>
                      </a:lnTo>
                      <a:lnTo>
                        <a:pt x="1349" y="757"/>
                      </a:lnTo>
                      <a:lnTo>
                        <a:pt x="1349" y="745"/>
                      </a:lnTo>
                      <a:lnTo>
                        <a:pt x="1349" y="738"/>
                      </a:lnTo>
                      <a:lnTo>
                        <a:pt x="1349" y="726"/>
                      </a:lnTo>
                      <a:lnTo>
                        <a:pt x="1349" y="714"/>
                      </a:lnTo>
                      <a:lnTo>
                        <a:pt x="1345" y="702"/>
                      </a:lnTo>
                      <a:lnTo>
                        <a:pt x="1345" y="698"/>
                      </a:lnTo>
                      <a:lnTo>
                        <a:pt x="1345" y="690"/>
                      </a:lnTo>
                      <a:lnTo>
                        <a:pt x="1345" y="686"/>
                      </a:lnTo>
                      <a:lnTo>
                        <a:pt x="1345" y="678"/>
                      </a:lnTo>
                      <a:lnTo>
                        <a:pt x="1345" y="674"/>
                      </a:lnTo>
                      <a:lnTo>
                        <a:pt x="1340" y="666"/>
                      </a:lnTo>
                      <a:lnTo>
                        <a:pt x="1340" y="662"/>
                      </a:lnTo>
                      <a:lnTo>
                        <a:pt x="1340" y="654"/>
                      </a:lnTo>
                      <a:lnTo>
                        <a:pt x="1340" y="650"/>
                      </a:lnTo>
                      <a:lnTo>
                        <a:pt x="1336" y="642"/>
                      </a:lnTo>
                      <a:lnTo>
                        <a:pt x="1336" y="638"/>
                      </a:lnTo>
                      <a:lnTo>
                        <a:pt x="1336" y="634"/>
                      </a:lnTo>
                      <a:lnTo>
                        <a:pt x="1336" y="626"/>
                      </a:lnTo>
                      <a:lnTo>
                        <a:pt x="1336" y="622"/>
                      </a:lnTo>
                      <a:lnTo>
                        <a:pt x="1340" y="614"/>
                      </a:lnTo>
                      <a:lnTo>
                        <a:pt x="1340" y="610"/>
                      </a:lnTo>
                      <a:lnTo>
                        <a:pt x="1345" y="610"/>
                      </a:lnTo>
                      <a:lnTo>
                        <a:pt x="1345" y="602"/>
                      </a:lnTo>
                      <a:lnTo>
                        <a:pt x="1336" y="590"/>
                      </a:lnTo>
                      <a:lnTo>
                        <a:pt x="1332" y="586"/>
                      </a:lnTo>
                      <a:lnTo>
                        <a:pt x="1328" y="574"/>
                      </a:lnTo>
                      <a:lnTo>
                        <a:pt x="1323" y="566"/>
                      </a:lnTo>
                      <a:lnTo>
                        <a:pt x="1323" y="558"/>
                      </a:lnTo>
                      <a:lnTo>
                        <a:pt x="1323" y="550"/>
                      </a:lnTo>
                      <a:lnTo>
                        <a:pt x="1319" y="542"/>
                      </a:lnTo>
                      <a:lnTo>
                        <a:pt x="1315" y="534"/>
                      </a:lnTo>
                      <a:lnTo>
                        <a:pt x="1315" y="526"/>
                      </a:lnTo>
                      <a:lnTo>
                        <a:pt x="1311" y="518"/>
                      </a:lnTo>
                      <a:lnTo>
                        <a:pt x="1306" y="510"/>
                      </a:lnTo>
                      <a:lnTo>
                        <a:pt x="1302" y="506"/>
                      </a:lnTo>
                      <a:lnTo>
                        <a:pt x="1294" y="502"/>
                      </a:lnTo>
                      <a:lnTo>
                        <a:pt x="1289" y="498"/>
                      </a:lnTo>
                      <a:lnTo>
                        <a:pt x="1285" y="498"/>
                      </a:lnTo>
                      <a:lnTo>
                        <a:pt x="1281" y="494"/>
                      </a:lnTo>
                      <a:lnTo>
                        <a:pt x="1277" y="494"/>
                      </a:lnTo>
                      <a:lnTo>
                        <a:pt x="1272" y="494"/>
                      </a:lnTo>
                      <a:lnTo>
                        <a:pt x="1268" y="498"/>
                      </a:lnTo>
                      <a:lnTo>
                        <a:pt x="1260" y="502"/>
                      </a:lnTo>
                      <a:lnTo>
                        <a:pt x="1260" y="494"/>
                      </a:lnTo>
                      <a:lnTo>
                        <a:pt x="1251" y="514"/>
                      </a:lnTo>
                      <a:lnTo>
                        <a:pt x="1243" y="526"/>
                      </a:lnTo>
                      <a:lnTo>
                        <a:pt x="1239" y="526"/>
                      </a:lnTo>
                      <a:lnTo>
                        <a:pt x="1234" y="530"/>
                      </a:lnTo>
                      <a:lnTo>
                        <a:pt x="1230" y="530"/>
                      </a:lnTo>
                      <a:lnTo>
                        <a:pt x="1226" y="530"/>
                      </a:lnTo>
                      <a:lnTo>
                        <a:pt x="1222" y="530"/>
                      </a:lnTo>
                      <a:lnTo>
                        <a:pt x="1217" y="530"/>
                      </a:lnTo>
                      <a:lnTo>
                        <a:pt x="1213" y="534"/>
                      </a:lnTo>
                      <a:lnTo>
                        <a:pt x="1209" y="534"/>
                      </a:lnTo>
                      <a:lnTo>
                        <a:pt x="1205" y="554"/>
                      </a:lnTo>
                      <a:lnTo>
                        <a:pt x="1200" y="558"/>
                      </a:lnTo>
                      <a:lnTo>
                        <a:pt x="1192" y="554"/>
                      </a:lnTo>
                      <a:lnTo>
                        <a:pt x="1179" y="534"/>
                      </a:lnTo>
                      <a:lnTo>
                        <a:pt x="1171" y="534"/>
                      </a:lnTo>
                      <a:lnTo>
                        <a:pt x="1162" y="546"/>
                      </a:lnTo>
                      <a:lnTo>
                        <a:pt x="1158" y="562"/>
                      </a:lnTo>
                      <a:lnTo>
                        <a:pt x="1120" y="538"/>
                      </a:lnTo>
                      <a:lnTo>
                        <a:pt x="1116" y="510"/>
                      </a:lnTo>
                      <a:lnTo>
                        <a:pt x="1116" y="506"/>
                      </a:lnTo>
                      <a:lnTo>
                        <a:pt x="1111" y="502"/>
                      </a:lnTo>
                      <a:lnTo>
                        <a:pt x="1107" y="502"/>
                      </a:lnTo>
                      <a:lnTo>
                        <a:pt x="1107" y="498"/>
                      </a:lnTo>
                      <a:lnTo>
                        <a:pt x="1103" y="494"/>
                      </a:lnTo>
                      <a:lnTo>
                        <a:pt x="1099" y="494"/>
                      </a:lnTo>
                      <a:lnTo>
                        <a:pt x="1094" y="490"/>
                      </a:lnTo>
                      <a:lnTo>
                        <a:pt x="1090" y="490"/>
                      </a:lnTo>
                      <a:lnTo>
                        <a:pt x="1086" y="482"/>
                      </a:lnTo>
                      <a:lnTo>
                        <a:pt x="1086" y="474"/>
                      </a:lnTo>
                      <a:lnTo>
                        <a:pt x="1069" y="458"/>
                      </a:lnTo>
                      <a:lnTo>
                        <a:pt x="1060" y="458"/>
                      </a:lnTo>
                      <a:lnTo>
                        <a:pt x="1048" y="462"/>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60" name="Freeform 181"/>
                <p:cNvSpPr>
                  <a:spLocks/>
                </p:cNvSpPr>
                <p:nvPr/>
              </p:nvSpPr>
              <p:spPr bwMode="auto">
                <a:xfrm>
                  <a:off x="2060" y="1969"/>
                  <a:ext cx="890" cy="694"/>
                </a:xfrm>
                <a:custGeom>
                  <a:avLst/>
                  <a:gdLst>
                    <a:gd name="T0" fmla="*/ 89 w 890"/>
                    <a:gd name="T1" fmla="*/ 220 h 694"/>
                    <a:gd name="T2" fmla="*/ 118 w 890"/>
                    <a:gd name="T3" fmla="*/ 204 h 694"/>
                    <a:gd name="T4" fmla="*/ 110 w 890"/>
                    <a:gd name="T5" fmla="*/ 192 h 694"/>
                    <a:gd name="T6" fmla="*/ 114 w 890"/>
                    <a:gd name="T7" fmla="*/ 184 h 694"/>
                    <a:gd name="T8" fmla="*/ 114 w 890"/>
                    <a:gd name="T9" fmla="*/ 180 h 694"/>
                    <a:gd name="T10" fmla="*/ 131 w 890"/>
                    <a:gd name="T11" fmla="*/ 164 h 694"/>
                    <a:gd name="T12" fmla="*/ 148 w 890"/>
                    <a:gd name="T13" fmla="*/ 152 h 694"/>
                    <a:gd name="T14" fmla="*/ 127 w 890"/>
                    <a:gd name="T15" fmla="*/ 132 h 694"/>
                    <a:gd name="T16" fmla="*/ 106 w 890"/>
                    <a:gd name="T17" fmla="*/ 100 h 694"/>
                    <a:gd name="T18" fmla="*/ 106 w 890"/>
                    <a:gd name="T19" fmla="*/ 92 h 694"/>
                    <a:gd name="T20" fmla="*/ 101 w 890"/>
                    <a:gd name="T21" fmla="*/ 56 h 694"/>
                    <a:gd name="T22" fmla="*/ 173 w 890"/>
                    <a:gd name="T23" fmla="*/ 20 h 694"/>
                    <a:gd name="T24" fmla="*/ 250 w 890"/>
                    <a:gd name="T25" fmla="*/ 16 h 694"/>
                    <a:gd name="T26" fmla="*/ 275 w 890"/>
                    <a:gd name="T27" fmla="*/ 8 h 694"/>
                    <a:gd name="T28" fmla="*/ 335 w 890"/>
                    <a:gd name="T29" fmla="*/ 4 h 694"/>
                    <a:gd name="T30" fmla="*/ 381 w 890"/>
                    <a:gd name="T31" fmla="*/ 24 h 694"/>
                    <a:gd name="T32" fmla="*/ 441 w 890"/>
                    <a:gd name="T33" fmla="*/ 48 h 694"/>
                    <a:gd name="T34" fmla="*/ 525 w 890"/>
                    <a:gd name="T35" fmla="*/ 120 h 694"/>
                    <a:gd name="T36" fmla="*/ 551 w 890"/>
                    <a:gd name="T37" fmla="*/ 64 h 694"/>
                    <a:gd name="T38" fmla="*/ 572 w 890"/>
                    <a:gd name="T39" fmla="*/ 72 h 694"/>
                    <a:gd name="T40" fmla="*/ 619 w 890"/>
                    <a:gd name="T41" fmla="*/ 84 h 694"/>
                    <a:gd name="T42" fmla="*/ 619 w 890"/>
                    <a:gd name="T43" fmla="*/ 84 h 694"/>
                    <a:gd name="T44" fmla="*/ 742 w 890"/>
                    <a:gd name="T45" fmla="*/ 156 h 694"/>
                    <a:gd name="T46" fmla="*/ 763 w 890"/>
                    <a:gd name="T47" fmla="*/ 180 h 694"/>
                    <a:gd name="T48" fmla="*/ 805 w 890"/>
                    <a:gd name="T49" fmla="*/ 220 h 694"/>
                    <a:gd name="T50" fmla="*/ 843 w 890"/>
                    <a:gd name="T51" fmla="*/ 224 h 694"/>
                    <a:gd name="T52" fmla="*/ 865 w 890"/>
                    <a:gd name="T53" fmla="*/ 255 h 694"/>
                    <a:gd name="T54" fmla="*/ 890 w 890"/>
                    <a:gd name="T55" fmla="*/ 339 h 694"/>
                    <a:gd name="T56" fmla="*/ 869 w 890"/>
                    <a:gd name="T57" fmla="*/ 399 h 694"/>
                    <a:gd name="T58" fmla="*/ 852 w 890"/>
                    <a:gd name="T59" fmla="*/ 411 h 694"/>
                    <a:gd name="T60" fmla="*/ 814 w 890"/>
                    <a:gd name="T61" fmla="*/ 467 h 694"/>
                    <a:gd name="T62" fmla="*/ 831 w 890"/>
                    <a:gd name="T63" fmla="*/ 503 h 694"/>
                    <a:gd name="T64" fmla="*/ 805 w 890"/>
                    <a:gd name="T65" fmla="*/ 511 h 694"/>
                    <a:gd name="T66" fmla="*/ 737 w 890"/>
                    <a:gd name="T67" fmla="*/ 511 h 694"/>
                    <a:gd name="T68" fmla="*/ 767 w 890"/>
                    <a:gd name="T69" fmla="*/ 562 h 694"/>
                    <a:gd name="T70" fmla="*/ 784 w 890"/>
                    <a:gd name="T71" fmla="*/ 574 h 694"/>
                    <a:gd name="T72" fmla="*/ 720 w 890"/>
                    <a:gd name="T73" fmla="*/ 650 h 694"/>
                    <a:gd name="T74" fmla="*/ 708 w 890"/>
                    <a:gd name="T75" fmla="*/ 634 h 694"/>
                    <a:gd name="T76" fmla="*/ 674 w 890"/>
                    <a:gd name="T77" fmla="*/ 606 h 694"/>
                    <a:gd name="T78" fmla="*/ 657 w 890"/>
                    <a:gd name="T79" fmla="*/ 618 h 694"/>
                    <a:gd name="T80" fmla="*/ 623 w 890"/>
                    <a:gd name="T81" fmla="*/ 590 h 694"/>
                    <a:gd name="T82" fmla="*/ 589 w 890"/>
                    <a:gd name="T83" fmla="*/ 531 h 694"/>
                    <a:gd name="T84" fmla="*/ 534 w 890"/>
                    <a:gd name="T85" fmla="*/ 495 h 694"/>
                    <a:gd name="T86" fmla="*/ 513 w 890"/>
                    <a:gd name="T87" fmla="*/ 503 h 694"/>
                    <a:gd name="T88" fmla="*/ 508 w 890"/>
                    <a:gd name="T89" fmla="*/ 562 h 694"/>
                    <a:gd name="T90" fmla="*/ 487 w 890"/>
                    <a:gd name="T91" fmla="*/ 642 h 694"/>
                    <a:gd name="T92" fmla="*/ 453 w 890"/>
                    <a:gd name="T93" fmla="*/ 658 h 694"/>
                    <a:gd name="T94" fmla="*/ 407 w 890"/>
                    <a:gd name="T95" fmla="*/ 662 h 694"/>
                    <a:gd name="T96" fmla="*/ 407 w 890"/>
                    <a:gd name="T97" fmla="*/ 662 h 694"/>
                    <a:gd name="T98" fmla="*/ 347 w 890"/>
                    <a:gd name="T99" fmla="*/ 630 h 694"/>
                    <a:gd name="T100" fmla="*/ 322 w 890"/>
                    <a:gd name="T101" fmla="*/ 610 h 694"/>
                    <a:gd name="T102" fmla="*/ 224 w 890"/>
                    <a:gd name="T103" fmla="*/ 578 h 694"/>
                    <a:gd name="T104" fmla="*/ 110 w 890"/>
                    <a:gd name="T105" fmla="*/ 519 h 694"/>
                    <a:gd name="T106" fmla="*/ 46 w 890"/>
                    <a:gd name="T107" fmla="*/ 495 h 694"/>
                    <a:gd name="T108" fmla="*/ 25 w 890"/>
                    <a:gd name="T109" fmla="*/ 483 h 694"/>
                    <a:gd name="T110" fmla="*/ 8 w 890"/>
                    <a:gd name="T111" fmla="*/ 447 h 694"/>
                    <a:gd name="T112" fmla="*/ 21 w 890"/>
                    <a:gd name="T113" fmla="*/ 343 h 694"/>
                    <a:gd name="T114" fmla="*/ 17 w 890"/>
                    <a:gd name="T115" fmla="*/ 335 h 694"/>
                    <a:gd name="T116" fmla="*/ 25 w 890"/>
                    <a:gd name="T117" fmla="*/ 220 h 6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90" h="694">
                      <a:moveTo>
                        <a:pt x="25" y="220"/>
                      </a:moveTo>
                      <a:lnTo>
                        <a:pt x="63" y="204"/>
                      </a:lnTo>
                      <a:lnTo>
                        <a:pt x="67" y="208"/>
                      </a:lnTo>
                      <a:lnTo>
                        <a:pt x="72" y="208"/>
                      </a:lnTo>
                      <a:lnTo>
                        <a:pt x="80" y="212"/>
                      </a:lnTo>
                      <a:lnTo>
                        <a:pt x="84" y="216"/>
                      </a:lnTo>
                      <a:lnTo>
                        <a:pt x="89" y="220"/>
                      </a:lnTo>
                      <a:lnTo>
                        <a:pt x="97" y="228"/>
                      </a:lnTo>
                      <a:lnTo>
                        <a:pt x="101" y="232"/>
                      </a:lnTo>
                      <a:lnTo>
                        <a:pt x="110" y="232"/>
                      </a:lnTo>
                      <a:lnTo>
                        <a:pt x="118" y="232"/>
                      </a:lnTo>
                      <a:lnTo>
                        <a:pt x="123" y="224"/>
                      </a:lnTo>
                      <a:lnTo>
                        <a:pt x="118" y="204"/>
                      </a:lnTo>
                      <a:lnTo>
                        <a:pt x="118" y="200"/>
                      </a:lnTo>
                      <a:lnTo>
                        <a:pt x="114" y="196"/>
                      </a:lnTo>
                      <a:lnTo>
                        <a:pt x="110" y="192"/>
                      </a:lnTo>
                      <a:lnTo>
                        <a:pt x="110" y="188"/>
                      </a:lnTo>
                      <a:lnTo>
                        <a:pt x="114" y="188"/>
                      </a:lnTo>
                      <a:lnTo>
                        <a:pt x="114" y="184"/>
                      </a:lnTo>
                      <a:lnTo>
                        <a:pt x="114" y="180"/>
                      </a:lnTo>
                      <a:lnTo>
                        <a:pt x="114" y="176"/>
                      </a:lnTo>
                      <a:lnTo>
                        <a:pt x="118" y="172"/>
                      </a:lnTo>
                      <a:lnTo>
                        <a:pt x="123" y="168"/>
                      </a:lnTo>
                      <a:lnTo>
                        <a:pt x="127" y="164"/>
                      </a:lnTo>
                      <a:lnTo>
                        <a:pt x="131" y="164"/>
                      </a:lnTo>
                      <a:lnTo>
                        <a:pt x="135" y="160"/>
                      </a:lnTo>
                      <a:lnTo>
                        <a:pt x="140" y="160"/>
                      </a:lnTo>
                      <a:lnTo>
                        <a:pt x="148" y="160"/>
                      </a:lnTo>
                      <a:lnTo>
                        <a:pt x="148" y="156"/>
                      </a:lnTo>
                      <a:lnTo>
                        <a:pt x="148" y="152"/>
                      </a:lnTo>
                      <a:lnTo>
                        <a:pt x="148" y="148"/>
                      </a:lnTo>
                      <a:lnTo>
                        <a:pt x="144" y="148"/>
                      </a:lnTo>
                      <a:lnTo>
                        <a:pt x="140" y="144"/>
                      </a:lnTo>
                      <a:lnTo>
                        <a:pt x="131" y="136"/>
                      </a:lnTo>
                      <a:lnTo>
                        <a:pt x="127" y="132"/>
                      </a:lnTo>
                      <a:lnTo>
                        <a:pt x="123" y="128"/>
                      </a:lnTo>
                      <a:lnTo>
                        <a:pt x="114" y="120"/>
                      </a:lnTo>
                      <a:lnTo>
                        <a:pt x="114" y="116"/>
                      </a:lnTo>
                      <a:lnTo>
                        <a:pt x="110" y="108"/>
                      </a:lnTo>
                      <a:lnTo>
                        <a:pt x="106" y="100"/>
                      </a:lnTo>
                      <a:lnTo>
                        <a:pt x="106" y="92"/>
                      </a:lnTo>
                      <a:lnTo>
                        <a:pt x="106" y="88"/>
                      </a:lnTo>
                      <a:lnTo>
                        <a:pt x="106" y="84"/>
                      </a:lnTo>
                      <a:lnTo>
                        <a:pt x="106" y="80"/>
                      </a:lnTo>
                      <a:lnTo>
                        <a:pt x="106" y="72"/>
                      </a:lnTo>
                      <a:lnTo>
                        <a:pt x="106" y="68"/>
                      </a:lnTo>
                      <a:lnTo>
                        <a:pt x="106" y="64"/>
                      </a:lnTo>
                      <a:lnTo>
                        <a:pt x="101" y="56"/>
                      </a:lnTo>
                      <a:lnTo>
                        <a:pt x="97" y="44"/>
                      </a:lnTo>
                      <a:lnTo>
                        <a:pt x="106" y="36"/>
                      </a:lnTo>
                      <a:lnTo>
                        <a:pt x="118" y="32"/>
                      </a:lnTo>
                      <a:lnTo>
                        <a:pt x="127" y="28"/>
                      </a:lnTo>
                      <a:lnTo>
                        <a:pt x="144" y="24"/>
                      </a:lnTo>
                      <a:lnTo>
                        <a:pt x="161" y="24"/>
                      </a:lnTo>
                      <a:lnTo>
                        <a:pt x="173" y="20"/>
                      </a:lnTo>
                      <a:lnTo>
                        <a:pt x="182" y="20"/>
                      </a:lnTo>
                      <a:lnTo>
                        <a:pt x="195" y="20"/>
                      </a:lnTo>
                      <a:lnTo>
                        <a:pt x="207" y="20"/>
                      </a:lnTo>
                      <a:lnTo>
                        <a:pt x="216" y="20"/>
                      </a:lnTo>
                      <a:lnTo>
                        <a:pt x="229" y="16"/>
                      </a:lnTo>
                      <a:lnTo>
                        <a:pt x="237" y="16"/>
                      </a:lnTo>
                      <a:lnTo>
                        <a:pt x="250" y="16"/>
                      </a:lnTo>
                      <a:lnTo>
                        <a:pt x="254" y="12"/>
                      </a:lnTo>
                      <a:lnTo>
                        <a:pt x="258" y="12"/>
                      </a:lnTo>
                      <a:lnTo>
                        <a:pt x="263" y="8"/>
                      </a:lnTo>
                      <a:lnTo>
                        <a:pt x="267" y="8"/>
                      </a:lnTo>
                      <a:lnTo>
                        <a:pt x="271" y="8"/>
                      </a:lnTo>
                      <a:lnTo>
                        <a:pt x="275" y="8"/>
                      </a:lnTo>
                      <a:lnTo>
                        <a:pt x="279" y="4"/>
                      </a:lnTo>
                      <a:lnTo>
                        <a:pt x="284" y="4"/>
                      </a:lnTo>
                      <a:lnTo>
                        <a:pt x="292" y="4"/>
                      </a:lnTo>
                      <a:lnTo>
                        <a:pt x="305" y="4"/>
                      </a:lnTo>
                      <a:lnTo>
                        <a:pt x="313" y="0"/>
                      </a:lnTo>
                      <a:lnTo>
                        <a:pt x="322" y="4"/>
                      </a:lnTo>
                      <a:lnTo>
                        <a:pt x="335" y="4"/>
                      </a:lnTo>
                      <a:lnTo>
                        <a:pt x="343" y="4"/>
                      </a:lnTo>
                      <a:lnTo>
                        <a:pt x="352" y="8"/>
                      </a:lnTo>
                      <a:lnTo>
                        <a:pt x="360" y="16"/>
                      </a:lnTo>
                      <a:lnTo>
                        <a:pt x="364" y="16"/>
                      </a:lnTo>
                      <a:lnTo>
                        <a:pt x="369" y="20"/>
                      </a:lnTo>
                      <a:lnTo>
                        <a:pt x="373" y="24"/>
                      </a:lnTo>
                      <a:lnTo>
                        <a:pt x="381" y="24"/>
                      </a:lnTo>
                      <a:lnTo>
                        <a:pt x="385" y="28"/>
                      </a:lnTo>
                      <a:lnTo>
                        <a:pt x="390" y="32"/>
                      </a:lnTo>
                      <a:lnTo>
                        <a:pt x="398" y="32"/>
                      </a:lnTo>
                      <a:lnTo>
                        <a:pt x="411" y="36"/>
                      </a:lnTo>
                      <a:lnTo>
                        <a:pt x="424" y="40"/>
                      </a:lnTo>
                      <a:lnTo>
                        <a:pt x="441" y="48"/>
                      </a:lnTo>
                      <a:lnTo>
                        <a:pt x="453" y="60"/>
                      </a:lnTo>
                      <a:lnTo>
                        <a:pt x="462" y="68"/>
                      </a:lnTo>
                      <a:lnTo>
                        <a:pt x="475" y="80"/>
                      </a:lnTo>
                      <a:lnTo>
                        <a:pt x="487" y="92"/>
                      </a:lnTo>
                      <a:lnTo>
                        <a:pt x="496" y="104"/>
                      </a:lnTo>
                      <a:lnTo>
                        <a:pt x="513" y="124"/>
                      </a:lnTo>
                      <a:lnTo>
                        <a:pt x="525" y="120"/>
                      </a:lnTo>
                      <a:lnTo>
                        <a:pt x="538" y="104"/>
                      </a:lnTo>
                      <a:lnTo>
                        <a:pt x="551" y="64"/>
                      </a:lnTo>
                      <a:lnTo>
                        <a:pt x="559" y="60"/>
                      </a:lnTo>
                      <a:lnTo>
                        <a:pt x="564" y="64"/>
                      </a:lnTo>
                      <a:lnTo>
                        <a:pt x="568" y="68"/>
                      </a:lnTo>
                      <a:lnTo>
                        <a:pt x="572" y="72"/>
                      </a:lnTo>
                      <a:lnTo>
                        <a:pt x="576" y="76"/>
                      </a:lnTo>
                      <a:lnTo>
                        <a:pt x="581" y="80"/>
                      </a:lnTo>
                      <a:lnTo>
                        <a:pt x="585" y="80"/>
                      </a:lnTo>
                      <a:lnTo>
                        <a:pt x="589" y="84"/>
                      </a:lnTo>
                      <a:lnTo>
                        <a:pt x="593" y="84"/>
                      </a:lnTo>
                      <a:lnTo>
                        <a:pt x="619" y="84"/>
                      </a:lnTo>
                      <a:lnTo>
                        <a:pt x="627" y="80"/>
                      </a:lnTo>
                      <a:lnTo>
                        <a:pt x="678" y="108"/>
                      </a:lnTo>
                      <a:lnTo>
                        <a:pt x="716" y="152"/>
                      </a:lnTo>
                      <a:lnTo>
                        <a:pt x="733" y="148"/>
                      </a:lnTo>
                      <a:lnTo>
                        <a:pt x="737" y="148"/>
                      </a:lnTo>
                      <a:lnTo>
                        <a:pt x="737" y="152"/>
                      </a:lnTo>
                      <a:lnTo>
                        <a:pt x="742" y="156"/>
                      </a:lnTo>
                      <a:lnTo>
                        <a:pt x="746" y="160"/>
                      </a:lnTo>
                      <a:lnTo>
                        <a:pt x="746" y="164"/>
                      </a:lnTo>
                      <a:lnTo>
                        <a:pt x="750" y="164"/>
                      </a:lnTo>
                      <a:lnTo>
                        <a:pt x="750" y="168"/>
                      </a:lnTo>
                      <a:lnTo>
                        <a:pt x="754" y="176"/>
                      </a:lnTo>
                      <a:lnTo>
                        <a:pt x="763" y="180"/>
                      </a:lnTo>
                      <a:lnTo>
                        <a:pt x="767" y="184"/>
                      </a:lnTo>
                      <a:lnTo>
                        <a:pt x="771" y="188"/>
                      </a:lnTo>
                      <a:lnTo>
                        <a:pt x="780" y="192"/>
                      </a:lnTo>
                      <a:lnTo>
                        <a:pt x="784" y="196"/>
                      </a:lnTo>
                      <a:lnTo>
                        <a:pt x="788" y="200"/>
                      </a:lnTo>
                      <a:lnTo>
                        <a:pt x="797" y="204"/>
                      </a:lnTo>
                      <a:lnTo>
                        <a:pt x="805" y="220"/>
                      </a:lnTo>
                      <a:lnTo>
                        <a:pt x="814" y="224"/>
                      </a:lnTo>
                      <a:lnTo>
                        <a:pt x="826" y="232"/>
                      </a:lnTo>
                      <a:lnTo>
                        <a:pt x="831" y="228"/>
                      </a:lnTo>
                      <a:lnTo>
                        <a:pt x="843" y="220"/>
                      </a:lnTo>
                      <a:lnTo>
                        <a:pt x="843" y="224"/>
                      </a:lnTo>
                      <a:lnTo>
                        <a:pt x="852" y="239"/>
                      </a:lnTo>
                      <a:lnTo>
                        <a:pt x="865" y="255"/>
                      </a:lnTo>
                      <a:lnTo>
                        <a:pt x="873" y="271"/>
                      </a:lnTo>
                      <a:lnTo>
                        <a:pt x="873" y="279"/>
                      </a:lnTo>
                      <a:lnTo>
                        <a:pt x="877" y="291"/>
                      </a:lnTo>
                      <a:lnTo>
                        <a:pt x="882" y="303"/>
                      </a:lnTo>
                      <a:lnTo>
                        <a:pt x="886" y="315"/>
                      </a:lnTo>
                      <a:lnTo>
                        <a:pt x="886" y="327"/>
                      </a:lnTo>
                      <a:lnTo>
                        <a:pt x="890" y="339"/>
                      </a:lnTo>
                      <a:lnTo>
                        <a:pt x="890" y="351"/>
                      </a:lnTo>
                      <a:lnTo>
                        <a:pt x="890" y="363"/>
                      </a:lnTo>
                      <a:lnTo>
                        <a:pt x="890" y="371"/>
                      </a:lnTo>
                      <a:lnTo>
                        <a:pt x="877" y="383"/>
                      </a:lnTo>
                      <a:lnTo>
                        <a:pt x="873" y="391"/>
                      </a:lnTo>
                      <a:lnTo>
                        <a:pt x="869" y="399"/>
                      </a:lnTo>
                      <a:lnTo>
                        <a:pt x="865" y="399"/>
                      </a:lnTo>
                      <a:lnTo>
                        <a:pt x="865" y="403"/>
                      </a:lnTo>
                      <a:lnTo>
                        <a:pt x="860" y="403"/>
                      </a:lnTo>
                      <a:lnTo>
                        <a:pt x="856" y="407"/>
                      </a:lnTo>
                      <a:lnTo>
                        <a:pt x="852" y="407"/>
                      </a:lnTo>
                      <a:lnTo>
                        <a:pt x="852" y="411"/>
                      </a:lnTo>
                      <a:lnTo>
                        <a:pt x="826" y="451"/>
                      </a:lnTo>
                      <a:lnTo>
                        <a:pt x="822" y="463"/>
                      </a:lnTo>
                      <a:lnTo>
                        <a:pt x="814" y="463"/>
                      </a:lnTo>
                      <a:lnTo>
                        <a:pt x="814" y="467"/>
                      </a:lnTo>
                      <a:lnTo>
                        <a:pt x="809" y="483"/>
                      </a:lnTo>
                      <a:lnTo>
                        <a:pt x="818" y="487"/>
                      </a:lnTo>
                      <a:lnTo>
                        <a:pt x="831" y="503"/>
                      </a:lnTo>
                      <a:lnTo>
                        <a:pt x="831" y="507"/>
                      </a:lnTo>
                      <a:lnTo>
                        <a:pt x="826" y="507"/>
                      </a:lnTo>
                      <a:lnTo>
                        <a:pt x="822" y="511"/>
                      </a:lnTo>
                      <a:lnTo>
                        <a:pt x="818" y="511"/>
                      </a:lnTo>
                      <a:lnTo>
                        <a:pt x="814" y="511"/>
                      </a:lnTo>
                      <a:lnTo>
                        <a:pt x="809" y="511"/>
                      </a:lnTo>
                      <a:lnTo>
                        <a:pt x="805" y="511"/>
                      </a:lnTo>
                      <a:lnTo>
                        <a:pt x="801" y="511"/>
                      </a:lnTo>
                      <a:lnTo>
                        <a:pt x="797" y="511"/>
                      </a:lnTo>
                      <a:lnTo>
                        <a:pt x="767" y="495"/>
                      </a:lnTo>
                      <a:lnTo>
                        <a:pt x="763" y="487"/>
                      </a:lnTo>
                      <a:lnTo>
                        <a:pt x="750" y="487"/>
                      </a:lnTo>
                      <a:lnTo>
                        <a:pt x="742" y="503"/>
                      </a:lnTo>
                      <a:lnTo>
                        <a:pt x="737" y="511"/>
                      </a:lnTo>
                      <a:lnTo>
                        <a:pt x="746" y="519"/>
                      </a:lnTo>
                      <a:lnTo>
                        <a:pt x="750" y="527"/>
                      </a:lnTo>
                      <a:lnTo>
                        <a:pt x="759" y="539"/>
                      </a:lnTo>
                      <a:lnTo>
                        <a:pt x="767" y="562"/>
                      </a:lnTo>
                      <a:lnTo>
                        <a:pt x="776" y="570"/>
                      </a:lnTo>
                      <a:lnTo>
                        <a:pt x="784" y="574"/>
                      </a:lnTo>
                      <a:lnTo>
                        <a:pt x="784" y="590"/>
                      </a:lnTo>
                      <a:lnTo>
                        <a:pt x="763" y="590"/>
                      </a:lnTo>
                      <a:lnTo>
                        <a:pt x="754" y="602"/>
                      </a:lnTo>
                      <a:lnTo>
                        <a:pt x="750" y="614"/>
                      </a:lnTo>
                      <a:lnTo>
                        <a:pt x="742" y="634"/>
                      </a:lnTo>
                      <a:lnTo>
                        <a:pt x="729" y="642"/>
                      </a:lnTo>
                      <a:lnTo>
                        <a:pt x="720" y="650"/>
                      </a:lnTo>
                      <a:lnTo>
                        <a:pt x="712" y="654"/>
                      </a:lnTo>
                      <a:lnTo>
                        <a:pt x="708" y="634"/>
                      </a:lnTo>
                      <a:lnTo>
                        <a:pt x="686" y="630"/>
                      </a:lnTo>
                      <a:lnTo>
                        <a:pt x="686" y="614"/>
                      </a:lnTo>
                      <a:lnTo>
                        <a:pt x="678" y="606"/>
                      </a:lnTo>
                      <a:lnTo>
                        <a:pt x="674" y="606"/>
                      </a:lnTo>
                      <a:lnTo>
                        <a:pt x="657" y="618"/>
                      </a:lnTo>
                      <a:lnTo>
                        <a:pt x="648" y="614"/>
                      </a:lnTo>
                      <a:lnTo>
                        <a:pt x="644" y="606"/>
                      </a:lnTo>
                      <a:lnTo>
                        <a:pt x="636" y="602"/>
                      </a:lnTo>
                      <a:lnTo>
                        <a:pt x="631" y="598"/>
                      </a:lnTo>
                      <a:lnTo>
                        <a:pt x="623" y="590"/>
                      </a:lnTo>
                      <a:lnTo>
                        <a:pt x="619" y="586"/>
                      </a:lnTo>
                      <a:lnTo>
                        <a:pt x="614" y="578"/>
                      </a:lnTo>
                      <a:lnTo>
                        <a:pt x="610" y="574"/>
                      </a:lnTo>
                      <a:lnTo>
                        <a:pt x="602" y="551"/>
                      </a:lnTo>
                      <a:lnTo>
                        <a:pt x="597" y="543"/>
                      </a:lnTo>
                      <a:lnTo>
                        <a:pt x="593" y="539"/>
                      </a:lnTo>
                      <a:lnTo>
                        <a:pt x="589" y="531"/>
                      </a:lnTo>
                      <a:lnTo>
                        <a:pt x="585" y="527"/>
                      </a:lnTo>
                      <a:lnTo>
                        <a:pt x="581" y="523"/>
                      </a:lnTo>
                      <a:lnTo>
                        <a:pt x="576" y="519"/>
                      </a:lnTo>
                      <a:lnTo>
                        <a:pt x="568" y="515"/>
                      </a:lnTo>
                      <a:lnTo>
                        <a:pt x="564" y="511"/>
                      </a:lnTo>
                      <a:lnTo>
                        <a:pt x="551" y="507"/>
                      </a:lnTo>
                      <a:lnTo>
                        <a:pt x="534" y="495"/>
                      </a:lnTo>
                      <a:lnTo>
                        <a:pt x="530" y="495"/>
                      </a:lnTo>
                      <a:lnTo>
                        <a:pt x="517" y="503"/>
                      </a:lnTo>
                      <a:lnTo>
                        <a:pt x="513" y="503"/>
                      </a:lnTo>
                      <a:lnTo>
                        <a:pt x="508" y="511"/>
                      </a:lnTo>
                      <a:lnTo>
                        <a:pt x="517" y="551"/>
                      </a:lnTo>
                      <a:lnTo>
                        <a:pt x="517" y="562"/>
                      </a:lnTo>
                      <a:lnTo>
                        <a:pt x="508" y="562"/>
                      </a:lnTo>
                      <a:lnTo>
                        <a:pt x="504" y="566"/>
                      </a:lnTo>
                      <a:lnTo>
                        <a:pt x="504" y="582"/>
                      </a:lnTo>
                      <a:lnTo>
                        <a:pt x="504" y="610"/>
                      </a:lnTo>
                      <a:lnTo>
                        <a:pt x="504" y="622"/>
                      </a:lnTo>
                      <a:lnTo>
                        <a:pt x="496" y="630"/>
                      </a:lnTo>
                      <a:lnTo>
                        <a:pt x="496" y="622"/>
                      </a:lnTo>
                      <a:lnTo>
                        <a:pt x="487" y="642"/>
                      </a:lnTo>
                      <a:lnTo>
                        <a:pt x="479" y="654"/>
                      </a:lnTo>
                      <a:lnTo>
                        <a:pt x="475" y="654"/>
                      </a:lnTo>
                      <a:lnTo>
                        <a:pt x="470" y="658"/>
                      </a:lnTo>
                      <a:lnTo>
                        <a:pt x="466" y="658"/>
                      </a:lnTo>
                      <a:lnTo>
                        <a:pt x="462" y="658"/>
                      </a:lnTo>
                      <a:lnTo>
                        <a:pt x="458" y="658"/>
                      </a:lnTo>
                      <a:lnTo>
                        <a:pt x="453" y="658"/>
                      </a:lnTo>
                      <a:lnTo>
                        <a:pt x="449" y="662"/>
                      </a:lnTo>
                      <a:lnTo>
                        <a:pt x="445" y="662"/>
                      </a:lnTo>
                      <a:lnTo>
                        <a:pt x="441" y="682"/>
                      </a:lnTo>
                      <a:lnTo>
                        <a:pt x="436" y="686"/>
                      </a:lnTo>
                      <a:lnTo>
                        <a:pt x="428" y="682"/>
                      </a:lnTo>
                      <a:lnTo>
                        <a:pt x="415" y="662"/>
                      </a:lnTo>
                      <a:lnTo>
                        <a:pt x="407" y="662"/>
                      </a:lnTo>
                      <a:lnTo>
                        <a:pt x="398" y="674"/>
                      </a:lnTo>
                      <a:lnTo>
                        <a:pt x="394" y="694"/>
                      </a:lnTo>
                      <a:lnTo>
                        <a:pt x="356" y="666"/>
                      </a:lnTo>
                      <a:lnTo>
                        <a:pt x="352" y="638"/>
                      </a:lnTo>
                      <a:lnTo>
                        <a:pt x="352" y="634"/>
                      </a:lnTo>
                      <a:lnTo>
                        <a:pt x="347" y="630"/>
                      </a:lnTo>
                      <a:lnTo>
                        <a:pt x="343" y="630"/>
                      </a:lnTo>
                      <a:lnTo>
                        <a:pt x="343" y="626"/>
                      </a:lnTo>
                      <a:lnTo>
                        <a:pt x="339" y="622"/>
                      </a:lnTo>
                      <a:lnTo>
                        <a:pt x="335" y="622"/>
                      </a:lnTo>
                      <a:lnTo>
                        <a:pt x="330" y="618"/>
                      </a:lnTo>
                      <a:lnTo>
                        <a:pt x="326" y="618"/>
                      </a:lnTo>
                      <a:lnTo>
                        <a:pt x="322" y="610"/>
                      </a:lnTo>
                      <a:lnTo>
                        <a:pt x="322" y="602"/>
                      </a:lnTo>
                      <a:lnTo>
                        <a:pt x="305" y="586"/>
                      </a:lnTo>
                      <a:lnTo>
                        <a:pt x="296" y="586"/>
                      </a:lnTo>
                      <a:lnTo>
                        <a:pt x="284" y="590"/>
                      </a:lnTo>
                      <a:lnTo>
                        <a:pt x="263" y="590"/>
                      </a:lnTo>
                      <a:lnTo>
                        <a:pt x="246" y="586"/>
                      </a:lnTo>
                      <a:lnTo>
                        <a:pt x="224" y="578"/>
                      </a:lnTo>
                      <a:lnTo>
                        <a:pt x="203" y="574"/>
                      </a:lnTo>
                      <a:lnTo>
                        <a:pt x="186" y="566"/>
                      </a:lnTo>
                      <a:lnTo>
                        <a:pt x="165" y="558"/>
                      </a:lnTo>
                      <a:lnTo>
                        <a:pt x="148" y="551"/>
                      </a:lnTo>
                      <a:lnTo>
                        <a:pt x="127" y="543"/>
                      </a:lnTo>
                      <a:lnTo>
                        <a:pt x="118" y="531"/>
                      </a:lnTo>
                      <a:lnTo>
                        <a:pt x="110" y="519"/>
                      </a:lnTo>
                      <a:lnTo>
                        <a:pt x="97" y="511"/>
                      </a:lnTo>
                      <a:lnTo>
                        <a:pt x="89" y="503"/>
                      </a:lnTo>
                      <a:lnTo>
                        <a:pt x="80" y="499"/>
                      </a:lnTo>
                      <a:lnTo>
                        <a:pt x="67" y="495"/>
                      </a:lnTo>
                      <a:lnTo>
                        <a:pt x="59" y="495"/>
                      </a:lnTo>
                      <a:lnTo>
                        <a:pt x="46" y="499"/>
                      </a:lnTo>
                      <a:lnTo>
                        <a:pt x="46" y="495"/>
                      </a:lnTo>
                      <a:lnTo>
                        <a:pt x="42" y="495"/>
                      </a:lnTo>
                      <a:lnTo>
                        <a:pt x="38" y="495"/>
                      </a:lnTo>
                      <a:lnTo>
                        <a:pt x="34" y="495"/>
                      </a:lnTo>
                      <a:lnTo>
                        <a:pt x="34" y="491"/>
                      </a:lnTo>
                      <a:lnTo>
                        <a:pt x="29" y="487"/>
                      </a:lnTo>
                      <a:lnTo>
                        <a:pt x="25" y="487"/>
                      </a:lnTo>
                      <a:lnTo>
                        <a:pt x="25" y="483"/>
                      </a:lnTo>
                      <a:lnTo>
                        <a:pt x="21" y="479"/>
                      </a:lnTo>
                      <a:lnTo>
                        <a:pt x="21" y="471"/>
                      </a:lnTo>
                      <a:lnTo>
                        <a:pt x="17" y="467"/>
                      </a:lnTo>
                      <a:lnTo>
                        <a:pt x="12" y="463"/>
                      </a:lnTo>
                      <a:lnTo>
                        <a:pt x="12" y="455"/>
                      </a:lnTo>
                      <a:lnTo>
                        <a:pt x="8" y="451"/>
                      </a:lnTo>
                      <a:lnTo>
                        <a:pt x="8" y="447"/>
                      </a:lnTo>
                      <a:lnTo>
                        <a:pt x="4" y="443"/>
                      </a:lnTo>
                      <a:lnTo>
                        <a:pt x="4" y="431"/>
                      </a:lnTo>
                      <a:lnTo>
                        <a:pt x="0" y="415"/>
                      </a:lnTo>
                      <a:lnTo>
                        <a:pt x="4" y="411"/>
                      </a:lnTo>
                      <a:lnTo>
                        <a:pt x="8" y="399"/>
                      </a:lnTo>
                      <a:lnTo>
                        <a:pt x="21" y="343"/>
                      </a:lnTo>
                      <a:lnTo>
                        <a:pt x="21" y="335"/>
                      </a:lnTo>
                      <a:lnTo>
                        <a:pt x="17" y="335"/>
                      </a:lnTo>
                      <a:lnTo>
                        <a:pt x="4" y="323"/>
                      </a:lnTo>
                      <a:lnTo>
                        <a:pt x="4" y="315"/>
                      </a:lnTo>
                      <a:lnTo>
                        <a:pt x="12" y="299"/>
                      </a:lnTo>
                      <a:lnTo>
                        <a:pt x="25" y="275"/>
                      </a:lnTo>
                      <a:lnTo>
                        <a:pt x="25" y="220"/>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61" name="Freeform 182"/>
                <p:cNvSpPr>
                  <a:spLocks/>
                </p:cNvSpPr>
                <p:nvPr/>
              </p:nvSpPr>
              <p:spPr bwMode="auto">
                <a:xfrm>
                  <a:off x="2344" y="1702"/>
                  <a:ext cx="996" cy="941"/>
                </a:xfrm>
                <a:custGeom>
                  <a:avLst/>
                  <a:gdLst>
                    <a:gd name="T0" fmla="*/ 636 w 996"/>
                    <a:gd name="T1" fmla="*/ 825 h 941"/>
                    <a:gd name="T2" fmla="*/ 746 w 996"/>
                    <a:gd name="T3" fmla="*/ 937 h 941"/>
                    <a:gd name="T4" fmla="*/ 801 w 996"/>
                    <a:gd name="T5" fmla="*/ 857 h 941"/>
                    <a:gd name="T6" fmla="*/ 831 w 996"/>
                    <a:gd name="T7" fmla="*/ 861 h 941"/>
                    <a:gd name="T8" fmla="*/ 860 w 996"/>
                    <a:gd name="T9" fmla="*/ 730 h 941"/>
                    <a:gd name="T10" fmla="*/ 954 w 996"/>
                    <a:gd name="T11" fmla="*/ 710 h 941"/>
                    <a:gd name="T12" fmla="*/ 988 w 996"/>
                    <a:gd name="T13" fmla="*/ 670 h 941"/>
                    <a:gd name="T14" fmla="*/ 983 w 996"/>
                    <a:gd name="T15" fmla="*/ 606 h 941"/>
                    <a:gd name="T16" fmla="*/ 954 w 996"/>
                    <a:gd name="T17" fmla="*/ 586 h 941"/>
                    <a:gd name="T18" fmla="*/ 873 w 996"/>
                    <a:gd name="T19" fmla="*/ 542 h 941"/>
                    <a:gd name="T20" fmla="*/ 873 w 996"/>
                    <a:gd name="T21" fmla="*/ 642 h 941"/>
                    <a:gd name="T22" fmla="*/ 805 w 996"/>
                    <a:gd name="T23" fmla="*/ 682 h 941"/>
                    <a:gd name="T24" fmla="*/ 771 w 996"/>
                    <a:gd name="T25" fmla="*/ 562 h 941"/>
                    <a:gd name="T26" fmla="*/ 754 w 996"/>
                    <a:gd name="T27" fmla="*/ 495 h 941"/>
                    <a:gd name="T28" fmla="*/ 720 w 996"/>
                    <a:gd name="T29" fmla="*/ 499 h 941"/>
                    <a:gd name="T30" fmla="*/ 699 w 996"/>
                    <a:gd name="T31" fmla="*/ 503 h 941"/>
                    <a:gd name="T32" fmla="*/ 687 w 996"/>
                    <a:gd name="T33" fmla="*/ 483 h 941"/>
                    <a:gd name="T34" fmla="*/ 678 w 996"/>
                    <a:gd name="T35" fmla="*/ 479 h 941"/>
                    <a:gd name="T36" fmla="*/ 665 w 996"/>
                    <a:gd name="T37" fmla="*/ 463 h 941"/>
                    <a:gd name="T38" fmla="*/ 682 w 996"/>
                    <a:gd name="T39" fmla="*/ 419 h 941"/>
                    <a:gd name="T40" fmla="*/ 708 w 996"/>
                    <a:gd name="T41" fmla="*/ 395 h 941"/>
                    <a:gd name="T42" fmla="*/ 704 w 996"/>
                    <a:gd name="T43" fmla="*/ 343 h 941"/>
                    <a:gd name="T44" fmla="*/ 691 w 996"/>
                    <a:gd name="T45" fmla="*/ 335 h 941"/>
                    <a:gd name="T46" fmla="*/ 670 w 996"/>
                    <a:gd name="T47" fmla="*/ 339 h 941"/>
                    <a:gd name="T48" fmla="*/ 614 w 996"/>
                    <a:gd name="T49" fmla="*/ 347 h 941"/>
                    <a:gd name="T50" fmla="*/ 564 w 996"/>
                    <a:gd name="T51" fmla="*/ 363 h 941"/>
                    <a:gd name="T52" fmla="*/ 551 w 996"/>
                    <a:gd name="T53" fmla="*/ 383 h 941"/>
                    <a:gd name="T54" fmla="*/ 534 w 996"/>
                    <a:gd name="T55" fmla="*/ 371 h 941"/>
                    <a:gd name="T56" fmla="*/ 517 w 996"/>
                    <a:gd name="T57" fmla="*/ 355 h 941"/>
                    <a:gd name="T58" fmla="*/ 508 w 996"/>
                    <a:gd name="T59" fmla="*/ 343 h 941"/>
                    <a:gd name="T60" fmla="*/ 504 w 996"/>
                    <a:gd name="T61" fmla="*/ 323 h 941"/>
                    <a:gd name="T62" fmla="*/ 492 w 996"/>
                    <a:gd name="T63" fmla="*/ 315 h 941"/>
                    <a:gd name="T64" fmla="*/ 449 w 996"/>
                    <a:gd name="T65" fmla="*/ 287 h 941"/>
                    <a:gd name="T66" fmla="*/ 445 w 996"/>
                    <a:gd name="T67" fmla="*/ 271 h 941"/>
                    <a:gd name="T68" fmla="*/ 453 w 996"/>
                    <a:gd name="T69" fmla="*/ 191 h 941"/>
                    <a:gd name="T70" fmla="*/ 398 w 996"/>
                    <a:gd name="T71" fmla="*/ 191 h 941"/>
                    <a:gd name="T72" fmla="*/ 381 w 996"/>
                    <a:gd name="T73" fmla="*/ 203 h 941"/>
                    <a:gd name="T74" fmla="*/ 369 w 996"/>
                    <a:gd name="T75" fmla="*/ 207 h 941"/>
                    <a:gd name="T76" fmla="*/ 360 w 996"/>
                    <a:gd name="T77" fmla="*/ 207 h 941"/>
                    <a:gd name="T78" fmla="*/ 360 w 996"/>
                    <a:gd name="T79" fmla="*/ 168 h 941"/>
                    <a:gd name="T80" fmla="*/ 352 w 996"/>
                    <a:gd name="T81" fmla="*/ 160 h 941"/>
                    <a:gd name="T82" fmla="*/ 343 w 996"/>
                    <a:gd name="T83" fmla="*/ 156 h 941"/>
                    <a:gd name="T84" fmla="*/ 335 w 996"/>
                    <a:gd name="T85" fmla="*/ 144 h 941"/>
                    <a:gd name="T86" fmla="*/ 330 w 996"/>
                    <a:gd name="T87" fmla="*/ 76 h 941"/>
                    <a:gd name="T88" fmla="*/ 318 w 996"/>
                    <a:gd name="T89" fmla="*/ 28 h 941"/>
                    <a:gd name="T90" fmla="*/ 246 w 996"/>
                    <a:gd name="T91" fmla="*/ 8 h 941"/>
                    <a:gd name="T92" fmla="*/ 182 w 996"/>
                    <a:gd name="T93" fmla="*/ 60 h 941"/>
                    <a:gd name="T94" fmla="*/ 148 w 996"/>
                    <a:gd name="T95" fmla="*/ 68 h 941"/>
                    <a:gd name="T96" fmla="*/ 127 w 996"/>
                    <a:gd name="T97" fmla="*/ 88 h 941"/>
                    <a:gd name="T98" fmla="*/ 51 w 996"/>
                    <a:gd name="T99" fmla="*/ 156 h 941"/>
                    <a:gd name="T100" fmla="*/ 46 w 996"/>
                    <a:gd name="T101" fmla="*/ 160 h 941"/>
                    <a:gd name="T102" fmla="*/ 4 w 996"/>
                    <a:gd name="T103" fmla="*/ 207 h 941"/>
                    <a:gd name="T104" fmla="*/ 80 w 996"/>
                    <a:gd name="T105" fmla="*/ 283 h 941"/>
                    <a:gd name="T106" fmla="*/ 191 w 996"/>
                    <a:gd name="T107" fmla="*/ 347 h 941"/>
                    <a:gd name="T108" fmla="*/ 267 w 996"/>
                    <a:gd name="T109" fmla="*/ 331 h 941"/>
                    <a:gd name="T110" fmla="*/ 335 w 996"/>
                    <a:gd name="T111" fmla="*/ 351 h 941"/>
                    <a:gd name="T112" fmla="*/ 458 w 996"/>
                    <a:gd name="T113" fmla="*/ 419 h 941"/>
                    <a:gd name="T114" fmla="*/ 513 w 996"/>
                    <a:gd name="T115" fmla="*/ 471 h 941"/>
                    <a:gd name="T116" fmla="*/ 559 w 996"/>
                    <a:gd name="T117" fmla="*/ 491 h 941"/>
                    <a:gd name="T118" fmla="*/ 598 w 996"/>
                    <a:gd name="T119" fmla="*/ 650 h 941"/>
                    <a:gd name="T120" fmla="*/ 530 w 996"/>
                    <a:gd name="T121" fmla="*/ 730 h 941"/>
                    <a:gd name="T122" fmla="*/ 542 w 996"/>
                    <a:gd name="T123" fmla="*/ 774 h 9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96" h="941">
                      <a:moveTo>
                        <a:pt x="525" y="778"/>
                      </a:moveTo>
                      <a:lnTo>
                        <a:pt x="530" y="778"/>
                      </a:lnTo>
                      <a:lnTo>
                        <a:pt x="534" y="778"/>
                      </a:lnTo>
                      <a:lnTo>
                        <a:pt x="547" y="782"/>
                      </a:lnTo>
                      <a:lnTo>
                        <a:pt x="555" y="782"/>
                      </a:lnTo>
                      <a:lnTo>
                        <a:pt x="568" y="782"/>
                      </a:lnTo>
                      <a:lnTo>
                        <a:pt x="576" y="786"/>
                      </a:lnTo>
                      <a:lnTo>
                        <a:pt x="585" y="786"/>
                      </a:lnTo>
                      <a:lnTo>
                        <a:pt x="589" y="786"/>
                      </a:lnTo>
                      <a:lnTo>
                        <a:pt x="606" y="782"/>
                      </a:lnTo>
                      <a:lnTo>
                        <a:pt x="614" y="790"/>
                      </a:lnTo>
                      <a:lnTo>
                        <a:pt x="623" y="818"/>
                      </a:lnTo>
                      <a:lnTo>
                        <a:pt x="636" y="825"/>
                      </a:lnTo>
                      <a:lnTo>
                        <a:pt x="657" y="829"/>
                      </a:lnTo>
                      <a:lnTo>
                        <a:pt x="670" y="829"/>
                      </a:lnTo>
                      <a:lnTo>
                        <a:pt x="691" y="845"/>
                      </a:lnTo>
                      <a:lnTo>
                        <a:pt x="699" y="877"/>
                      </a:lnTo>
                      <a:lnTo>
                        <a:pt x="691" y="893"/>
                      </a:lnTo>
                      <a:lnTo>
                        <a:pt x="691" y="905"/>
                      </a:lnTo>
                      <a:lnTo>
                        <a:pt x="699" y="917"/>
                      </a:lnTo>
                      <a:lnTo>
                        <a:pt x="704" y="921"/>
                      </a:lnTo>
                      <a:lnTo>
                        <a:pt x="712" y="925"/>
                      </a:lnTo>
                      <a:lnTo>
                        <a:pt x="720" y="929"/>
                      </a:lnTo>
                      <a:lnTo>
                        <a:pt x="729" y="933"/>
                      </a:lnTo>
                      <a:lnTo>
                        <a:pt x="737" y="937"/>
                      </a:lnTo>
                      <a:lnTo>
                        <a:pt x="746" y="937"/>
                      </a:lnTo>
                      <a:lnTo>
                        <a:pt x="750" y="941"/>
                      </a:lnTo>
                      <a:lnTo>
                        <a:pt x="759" y="941"/>
                      </a:lnTo>
                      <a:lnTo>
                        <a:pt x="771" y="921"/>
                      </a:lnTo>
                      <a:lnTo>
                        <a:pt x="780" y="925"/>
                      </a:lnTo>
                      <a:lnTo>
                        <a:pt x="797" y="917"/>
                      </a:lnTo>
                      <a:lnTo>
                        <a:pt x="793" y="917"/>
                      </a:lnTo>
                      <a:lnTo>
                        <a:pt x="801" y="901"/>
                      </a:lnTo>
                      <a:lnTo>
                        <a:pt x="801" y="885"/>
                      </a:lnTo>
                      <a:lnTo>
                        <a:pt x="797" y="877"/>
                      </a:lnTo>
                      <a:lnTo>
                        <a:pt x="793" y="865"/>
                      </a:lnTo>
                      <a:lnTo>
                        <a:pt x="801" y="857"/>
                      </a:lnTo>
                      <a:lnTo>
                        <a:pt x="805" y="857"/>
                      </a:lnTo>
                      <a:lnTo>
                        <a:pt x="810" y="857"/>
                      </a:lnTo>
                      <a:lnTo>
                        <a:pt x="814" y="857"/>
                      </a:lnTo>
                      <a:lnTo>
                        <a:pt x="818" y="857"/>
                      </a:lnTo>
                      <a:lnTo>
                        <a:pt x="822" y="861"/>
                      </a:lnTo>
                      <a:lnTo>
                        <a:pt x="826" y="861"/>
                      </a:lnTo>
                      <a:lnTo>
                        <a:pt x="831" y="861"/>
                      </a:lnTo>
                      <a:lnTo>
                        <a:pt x="835" y="857"/>
                      </a:lnTo>
                      <a:lnTo>
                        <a:pt x="848" y="841"/>
                      </a:lnTo>
                      <a:lnTo>
                        <a:pt x="856" y="798"/>
                      </a:lnTo>
                      <a:lnTo>
                        <a:pt x="856" y="790"/>
                      </a:lnTo>
                      <a:lnTo>
                        <a:pt x="852" y="786"/>
                      </a:lnTo>
                      <a:lnTo>
                        <a:pt x="852" y="778"/>
                      </a:lnTo>
                      <a:lnTo>
                        <a:pt x="852" y="774"/>
                      </a:lnTo>
                      <a:lnTo>
                        <a:pt x="848" y="766"/>
                      </a:lnTo>
                      <a:lnTo>
                        <a:pt x="848" y="758"/>
                      </a:lnTo>
                      <a:lnTo>
                        <a:pt x="852" y="750"/>
                      </a:lnTo>
                      <a:lnTo>
                        <a:pt x="852" y="746"/>
                      </a:lnTo>
                      <a:lnTo>
                        <a:pt x="856" y="738"/>
                      </a:lnTo>
                      <a:lnTo>
                        <a:pt x="860" y="730"/>
                      </a:lnTo>
                      <a:lnTo>
                        <a:pt x="869" y="734"/>
                      </a:lnTo>
                      <a:lnTo>
                        <a:pt x="877" y="738"/>
                      </a:lnTo>
                      <a:lnTo>
                        <a:pt x="886" y="742"/>
                      </a:lnTo>
                      <a:lnTo>
                        <a:pt x="894" y="746"/>
                      </a:lnTo>
                      <a:lnTo>
                        <a:pt x="903" y="746"/>
                      </a:lnTo>
                      <a:lnTo>
                        <a:pt x="911" y="746"/>
                      </a:lnTo>
                      <a:lnTo>
                        <a:pt x="920" y="742"/>
                      </a:lnTo>
                      <a:lnTo>
                        <a:pt x="928" y="738"/>
                      </a:lnTo>
                      <a:lnTo>
                        <a:pt x="932" y="730"/>
                      </a:lnTo>
                      <a:lnTo>
                        <a:pt x="932" y="722"/>
                      </a:lnTo>
                      <a:lnTo>
                        <a:pt x="932" y="710"/>
                      </a:lnTo>
                      <a:lnTo>
                        <a:pt x="954" y="710"/>
                      </a:lnTo>
                      <a:lnTo>
                        <a:pt x="954" y="706"/>
                      </a:lnTo>
                      <a:lnTo>
                        <a:pt x="971" y="706"/>
                      </a:lnTo>
                      <a:lnTo>
                        <a:pt x="975" y="706"/>
                      </a:lnTo>
                      <a:lnTo>
                        <a:pt x="979" y="698"/>
                      </a:lnTo>
                      <a:lnTo>
                        <a:pt x="983" y="690"/>
                      </a:lnTo>
                      <a:lnTo>
                        <a:pt x="988" y="678"/>
                      </a:lnTo>
                      <a:lnTo>
                        <a:pt x="988" y="670"/>
                      </a:lnTo>
                      <a:lnTo>
                        <a:pt x="992" y="662"/>
                      </a:lnTo>
                      <a:lnTo>
                        <a:pt x="992" y="654"/>
                      </a:lnTo>
                      <a:lnTo>
                        <a:pt x="996" y="642"/>
                      </a:lnTo>
                      <a:lnTo>
                        <a:pt x="996" y="634"/>
                      </a:lnTo>
                      <a:lnTo>
                        <a:pt x="996" y="622"/>
                      </a:lnTo>
                      <a:lnTo>
                        <a:pt x="996" y="614"/>
                      </a:lnTo>
                      <a:lnTo>
                        <a:pt x="983" y="606"/>
                      </a:lnTo>
                      <a:lnTo>
                        <a:pt x="983" y="602"/>
                      </a:lnTo>
                      <a:lnTo>
                        <a:pt x="983" y="598"/>
                      </a:lnTo>
                      <a:lnTo>
                        <a:pt x="979" y="594"/>
                      </a:lnTo>
                      <a:lnTo>
                        <a:pt x="975" y="594"/>
                      </a:lnTo>
                      <a:lnTo>
                        <a:pt x="971" y="590"/>
                      </a:lnTo>
                      <a:lnTo>
                        <a:pt x="962" y="586"/>
                      </a:lnTo>
                      <a:lnTo>
                        <a:pt x="954" y="586"/>
                      </a:lnTo>
                      <a:lnTo>
                        <a:pt x="945" y="582"/>
                      </a:lnTo>
                      <a:lnTo>
                        <a:pt x="941" y="578"/>
                      </a:lnTo>
                      <a:lnTo>
                        <a:pt x="932" y="578"/>
                      </a:lnTo>
                      <a:lnTo>
                        <a:pt x="924" y="574"/>
                      </a:lnTo>
                      <a:lnTo>
                        <a:pt x="916" y="574"/>
                      </a:lnTo>
                      <a:lnTo>
                        <a:pt x="907" y="562"/>
                      </a:lnTo>
                      <a:lnTo>
                        <a:pt x="903" y="558"/>
                      </a:lnTo>
                      <a:lnTo>
                        <a:pt x="899" y="554"/>
                      </a:lnTo>
                      <a:lnTo>
                        <a:pt x="894" y="550"/>
                      </a:lnTo>
                      <a:lnTo>
                        <a:pt x="890" y="546"/>
                      </a:lnTo>
                      <a:lnTo>
                        <a:pt x="886" y="546"/>
                      </a:lnTo>
                      <a:lnTo>
                        <a:pt x="877" y="542"/>
                      </a:lnTo>
                      <a:lnTo>
                        <a:pt x="873" y="542"/>
                      </a:lnTo>
                      <a:lnTo>
                        <a:pt x="865" y="542"/>
                      </a:lnTo>
                      <a:lnTo>
                        <a:pt x="860" y="546"/>
                      </a:lnTo>
                      <a:lnTo>
                        <a:pt x="856" y="554"/>
                      </a:lnTo>
                      <a:lnTo>
                        <a:pt x="852" y="558"/>
                      </a:lnTo>
                      <a:lnTo>
                        <a:pt x="852" y="566"/>
                      </a:lnTo>
                      <a:lnTo>
                        <a:pt x="848" y="570"/>
                      </a:lnTo>
                      <a:lnTo>
                        <a:pt x="848" y="578"/>
                      </a:lnTo>
                      <a:lnTo>
                        <a:pt x="848" y="586"/>
                      </a:lnTo>
                      <a:lnTo>
                        <a:pt x="848" y="590"/>
                      </a:lnTo>
                      <a:lnTo>
                        <a:pt x="848" y="598"/>
                      </a:lnTo>
                      <a:lnTo>
                        <a:pt x="852" y="606"/>
                      </a:lnTo>
                      <a:lnTo>
                        <a:pt x="869" y="630"/>
                      </a:lnTo>
                      <a:lnTo>
                        <a:pt x="873" y="642"/>
                      </a:lnTo>
                      <a:lnTo>
                        <a:pt x="865" y="662"/>
                      </a:lnTo>
                      <a:lnTo>
                        <a:pt x="860" y="666"/>
                      </a:lnTo>
                      <a:lnTo>
                        <a:pt x="852" y="666"/>
                      </a:lnTo>
                      <a:lnTo>
                        <a:pt x="848" y="678"/>
                      </a:lnTo>
                      <a:lnTo>
                        <a:pt x="848" y="686"/>
                      </a:lnTo>
                      <a:lnTo>
                        <a:pt x="848" y="698"/>
                      </a:lnTo>
                      <a:lnTo>
                        <a:pt x="843" y="706"/>
                      </a:lnTo>
                      <a:lnTo>
                        <a:pt x="835" y="702"/>
                      </a:lnTo>
                      <a:lnTo>
                        <a:pt x="831" y="702"/>
                      </a:lnTo>
                      <a:lnTo>
                        <a:pt x="822" y="694"/>
                      </a:lnTo>
                      <a:lnTo>
                        <a:pt x="818" y="690"/>
                      </a:lnTo>
                      <a:lnTo>
                        <a:pt x="810" y="686"/>
                      </a:lnTo>
                      <a:lnTo>
                        <a:pt x="805" y="682"/>
                      </a:lnTo>
                      <a:lnTo>
                        <a:pt x="797" y="674"/>
                      </a:lnTo>
                      <a:lnTo>
                        <a:pt x="793" y="670"/>
                      </a:lnTo>
                      <a:lnTo>
                        <a:pt x="788" y="662"/>
                      </a:lnTo>
                      <a:lnTo>
                        <a:pt x="788" y="654"/>
                      </a:lnTo>
                      <a:lnTo>
                        <a:pt x="784" y="646"/>
                      </a:lnTo>
                      <a:lnTo>
                        <a:pt x="784" y="638"/>
                      </a:lnTo>
                      <a:lnTo>
                        <a:pt x="784" y="630"/>
                      </a:lnTo>
                      <a:lnTo>
                        <a:pt x="780" y="626"/>
                      </a:lnTo>
                      <a:lnTo>
                        <a:pt x="780" y="618"/>
                      </a:lnTo>
                      <a:lnTo>
                        <a:pt x="780" y="610"/>
                      </a:lnTo>
                      <a:lnTo>
                        <a:pt x="780" y="598"/>
                      </a:lnTo>
                      <a:lnTo>
                        <a:pt x="780" y="578"/>
                      </a:lnTo>
                      <a:lnTo>
                        <a:pt x="771" y="562"/>
                      </a:lnTo>
                      <a:lnTo>
                        <a:pt x="763" y="550"/>
                      </a:lnTo>
                      <a:lnTo>
                        <a:pt x="759" y="546"/>
                      </a:lnTo>
                      <a:lnTo>
                        <a:pt x="759" y="542"/>
                      </a:lnTo>
                      <a:lnTo>
                        <a:pt x="754" y="542"/>
                      </a:lnTo>
                      <a:lnTo>
                        <a:pt x="750" y="538"/>
                      </a:lnTo>
                      <a:lnTo>
                        <a:pt x="750" y="534"/>
                      </a:lnTo>
                      <a:lnTo>
                        <a:pt x="746" y="534"/>
                      </a:lnTo>
                      <a:lnTo>
                        <a:pt x="742" y="530"/>
                      </a:lnTo>
                      <a:lnTo>
                        <a:pt x="737" y="518"/>
                      </a:lnTo>
                      <a:lnTo>
                        <a:pt x="742" y="514"/>
                      </a:lnTo>
                      <a:lnTo>
                        <a:pt x="754" y="495"/>
                      </a:lnTo>
                      <a:lnTo>
                        <a:pt x="750" y="495"/>
                      </a:lnTo>
                      <a:lnTo>
                        <a:pt x="746" y="495"/>
                      </a:lnTo>
                      <a:lnTo>
                        <a:pt x="742" y="495"/>
                      </a:lnTo>
                      <a:lnTo>
                        <a:pt x="737" y="495"/>
                      </a:lnTo>
                      <a:lnTo>
                        <a:pt x="733" y="495"/>
                      </a:lnTo>
                      <a:lnTo>
                        <a:pt x="729" y="499"/>
                      </a:lnTo>
                      <a:lnTo>
                        <a:pt x="725" y="499"/>
                      </a:lnTo>
                      <a:lnTo>
                        <a:pt x="720" y="499"/>
                      </a:lnTo>
                      <a:lnTo>
                        <a:pt x="716" y="499"/>
                      </a:lnTo>
                      <a:lnTo>
                        <a:pt x="712" y="503"/>
                      </a:lnTo>
                      <a:lnTo>
                        <a:pt x="708" y="503"/>
                      </a:lnTo>
                      <a:lnTo>
                        <a:pt x="704" y="503"/>
                      </a:lnTo>
                      <a:lnTo>
                        <a:pt x="704" y="506"/>
                      </a:lnTo>
                      <a:lnTo>
                        <a:pt x="704" y="503"/>
                      </a:lnTo>
                      <a:lnTo>
                        <a:pt x="699" y="503"/>
                      </a:lnTo>
                      <a:lnTo>
                        <a:pt x="695" y="503"/>
                      </a:lnTo>
                      <a:lnTo>
                        <a:pt x="691" y="499"/>
                      </a:lnTo>
                      <a:lnTo>
                        <a:pt x="691" y="495"/>
                      </a:lnTo>
                      <a:lnTo>
                        <a:pt x="691" y="491"/>
                      </a:lnTo>
                      <a:lnTo>
                        <a:pt x="687" y="491"/>
                      </a:lnTo>
                      <a:lnTo>
                        <a:pt x="687" y="487"/>
                      </a:lnTo>
                      <a:lnTo>
                        <a:pt x="687" y="483"/>
                      </a:lnTo>
                      <a:lnTo>
                        <a:pt x="682" y="483"/>
                      </a:lnTo>
                      <a:lnTo>
                        <a:pt x="682" y="479"/>
                      </a:lnTo>
                      <a:lnTo>
                        <a:pt x="678" y="479"/>
                      </a:lnTo>
                      <a:lnTo>
                        <a:pt x="674" y="475"/>
                      </a:lnTo>
                      <a:lnTo>
                        <a:pt x="670" y="471"/>
                      </a:lnTo>
                      <a:lnTo>
                        <a:pt x="665" y="471"/>
                      </a:lnTo>
                      <a:lnTo>
                        <a:pt x="665" y="467"/>
                      </a:lnTo>
                      <a:lnTo>
                        <a:pt x="665" y="463"/>
                      </a:lnTo>
                      <a:lnTo>
                        <a:pt x="665" y="459"/>
                      </a:lnTo>
                      <a:lnTo>
                        <a:pt x="665" y="455"/>
                      </a:lnTo>
                      <a:lnTo>
                        <a:pt x="665" y="451"/>
                      </a:lnTo>
                      <a:lnTo>
                        <a:pt x="665" y="447"/>
                      </a:lnTo>
                      <a:lnTo>
                        <a:pt x="665" y="443"/>
                      </a:lnTo>
                      <a:lnTo>
                        <a:pt x="670" y="439"/>
                      </a:lnTo>
                      <a:lnTo>
                        <a:pt x="674" y="435"/>
                      </a:lnTo>
                      <a:lnTo>
                        <a:pt x="674" y="431"/>
                      </a:lnTo>
                      <a:lnTo>
                        <a:pt x="678" y="427"/>
                      </a:lnTo>
                      <a:lnTo>
                        <a:pt x="678" y="423"/>
                      </a:lnTo>
                      <a:lnTo>
                        <a:pt x="682" y="419"/>
                      </a:lnTo>
                      <a:lnTo>
                        <a:pt x="682" y="415"/>
                      </a:lnTo>
                      <a:lnTo>
                        <a:pt x="687" y="415"/>
                      </a:lnTo>
                      <a:lnTo>
                        <a:pt x="687" y="411"/>
                      </a:lnTo>
                      <a:lnTo>
                        <a:pt x="695" y="407"/>
                      </a:lnTo>
                      <a:lnTo>
                        <a:pt x="699" y="403"/>
                      </a:lnTo>
                      <a:lnTo>
                        <a:pt x="704" y="399"/>
                      </a:lnTo>
                      <a:lnTo>
                        <a:pt x="708" y="395"/>
                      </a:lnTo>
                      <a:lnTo>
                        <a:pt x="712" y="387"/>
                      </a:lnTo>
                      <a:lnTo>
                        <a:pt x="712" y="383"/>
                      </a:lnTo>
                      <a:lnTo>
                        <a:pt x="712" y="375"/>
                      </a:lnTo>
                      <a:lnTo>
                        <a:pt x="712" y="371"/>
                      </a:lnTo>
                      <a:lnTo>
                        <a:pt x="712" y="367"/>
                      </a:lnTo>
                      <a:lnTo>
                        <a:pt x="712" y="363"/>
                      </a:lnTo>
                      <a:lnTo>
                        <a:pt x="708" y="359"/>
                      </a:lnTo>
                      <a:lnTo>
                        <a:pt x="708" y="355"/>
                      </a:lnTo>
                      <a:lnTo>
                        <a:pt x="708" y="351"/>
                      </a:lnTo>
                      <a:lnTo>
                        <a:pt x="704" y="347"/>
                      </a:lnTo>
                      <a:lnTo>
                        <a:pt x="704" y="343"/>
                      </a:lnTo>
                      <a:lnTo>
                        <a:pt x="699" y="343"/>
                      </a:lnTo>
                      <a:lnTo>
                        <a:pt x="699" y="339"/>
                      </a:lnTo>
                      <a:lnTo>
                        <a:pt x="695" y="339"/>
                      </a:lnTo>
                      <a:lnTo>
                        <a:pt x="691" y="335"/>
                      </a:lnTo>
                      <a:lnTo>
                        <a:pt x="691" y="331"/>
                      </a:lnTo>
                      <a:lnTo>
                        <a:pt x="687" y="331"/>
                      </a:lnTo>
                      <a:lnTo>
                        <a:pt x="682" y="331"/>
                      </a:lnTo>
                      <a:lnTo>
                        <a:pt x="682" y="335"/>
                      </a:lnTo>
                      <a:lnTo>
                        <a:pt x="678" y="335"/>
                      </a:lnTo>
                      <a:lnTo>
                        <a:pt x="674" y="335"/>
                      </a:lnTo>
                      <a:lnTo>
                        <a:pt x="670" y="339"/>
                      </a:lnTo>
                      <a:lnTo>
                        <a:pt x="665" y="339"/>
                      </a:lnTo>
                      <a:lnTo>
                        <a:pt x="661" y="339"/>
                      </a:lnTo>
                      <a:lnTo>
                        <a:pt x="657" y="343"/>
                      </a:lnTo>
                      <a:lnTo>
                        <a:pt x="653" y="343"/>
                      </a:lnTo>
                      <a:lnTo>
                        <a:pt x="644" y="347"/>
                      </a:lnTo>
                      <a:lnTo>
                        <a:pt x="640" y="347"/>
                      </a:lnTo>
                      <a:lnTo>
                        <a:pt x="636" y="347"/>
                      </a:lnTo>
                      <a:lnTo>
                        <a:pt x="631" y="347"/>
                      </a:lnTo>
                      <a:lnTo>
                        <a:pt x="627" y="351"/>
                      </a:lnTo>
                      <a:lnTo>
                        <a:pt x="623" y="347"/>
                      </a:lnTo>
                      <a:lnTo>
                        <a:pt x="619" y="347"/>
                      </a:lnTo>
                      <a:lnTo>
                        <a:pt x="614" y="347"/>
                      </a:lnTo>
                      <a:lnTo>
                        <a:pt x="606" y="347"/>
                      </a:lnTo>
                      <a:lnTo>
                        <a:pt x="602" y="347"/>
                      </a:lnTo>
                      <a:lnTo>
                        <a:pt x="593" y="347"/>
                      </a:lnTo>
                      <a:lnTo>
                        <a:pt x="589" y="347"/>
                      </a:lnTo>
                      <a:lnTo>
                        <a:pt x="581" y="347"/>
                      </a:lnTo>
                      <a:lnTo>
                        <a:pt x="576" y="347"/>
                      </a:lnTo>
                      <a:lnTo>
                        <a:pt x="568" y="347"/>
                      </a:lnTo>
                      <a:lnTo>
                        <a:pt x="564" y="347"/>
                      </a:lnTo>
                      <a:lnTo>
                        <a:pt x="564" y="351"/>
                      </a:lnTo>
                      <a:lnTo>
                        <a:pt x="564" y="355"/>
                      </a:lnTo>
                      <a:lnTo>
                        <a:pt x="564" y="359"/>
                      </a:lnTo>
                      <a:lnTo>
                        <a:pt x="564" y="363"/>
                      </a:lnTo>
                      <a:lnTo>
                        <a:pt x="564" y="367"/>
                      </a:lnTo>
                      <a:lnTo>
                        <a:pt x="564" y="371"/>
                      </a:lnTo>
                      <a:lnTo>
                        <a:pt x="559" y="375"/>
                      </a:lnTo>
                      <a:lnTo>
                        <a:pt x="559" y="379"/>
                      </a:lnTo>
                      <a:lnTo>
                        <a:pt x="559" y="383"/>
                      </a:lnTo>
                      <a:lnTo>
                        <a:pt x="555" y="383"/>
                      </a:lnTo>
                      <a:lnTo>
                        <a:pt x="551" y="383"/>
                      </a:lnTo>
                      <a:lnTo>
                        <a:pt x="547" y="383"/>
                      </a:lnTo>
                      <a:lnTo>
                        <a:pt x="542" y="387"/>
                      </a:lnTo>
                      <a:lnTo>
                        <a:pt x="542" y="383"/>
                      </a:lnTo>
                      <a:lnTo>
                        <a:pt x="538" y="379"/>
                      </a:lnTo>
                      <a:lnTo>
                        <a:pt x="538" y="375"/>
                      </a:lnTo>
                      <a:lnTo>
                        <a:pt x="534" y="371"/>
                      </a:lnTo>
                      <a:lnTo>
                        <a:pt x="530" y="367"/>
                      </a:lnTo>
                      <a:lnTo>
                        <a:pt x="530" y="363"/>
                      </a:lnTo>
                      <a:lnTo>
                        <a:pt x="525" y="363"/>
                      </a:lnTo>
                      <a:lnTo>
                        <a:pt x="525" y="359"/>
                      </a:lnTo>
                      <a:lnTo>
                        <a:pt x="521" y="359"/>
                      </a:lnTo>
                      <a:lnTo>
                        <a:pt x="517" y="355"/>
                      </a:lnTo>
                      <a:lnTo>
                        <a:pt x="513" y="355"/>
                      </a:lnTo>
                      <a:lnTo>
                        <a:pt x="508" y="351"/>
                      </a:lnTo>
                      <a:lnTo>
                        <a:pt x="508" y="347"/>
                      </a:lnTo>
                      <a:lnTo>
                        <a:pt x="508" y="343"/>
                      </a:lnTo>
                      <a:lnTo>
                        <a:pt x="508" y="339"/>
                      </a:lnTo>
                      <a:lnTo>
                        <a:pt x="508" y="335"/>
                      </a:lnTo>
                      <a:lnTo>
                        <a:pt x="508" y="331"/>
                      </a:lnTo>
                      <a:lnTo>
                        <a:pt x="508" y="327"/>
                      </a:lnTo>
                      <a:lnTo>
                        <a:pt x="504" y="323"/>
                      </a:lnTo>
                      <a:lnTo>
                        <a:pt x="504" y="319"/>
                      </a:lnTo>
                      <a:lnTo>
                        <a:pt x="500" y="319"/>
                      </a:lnTo>
                      <a:lnTo>
                        <a:pt x="496" y="315"/>
                      </a:lnTo>
                      <a:lnTo>
                        <a:pt x="492" y="315"/>
                      </a:lnTo>
                      <a:lnTo>
                        <a:pt x="487" y="311"/>
                      </a:lnTo>
                      <a:lnTo>
                        <a:pt x="483" y="311"/>
                      </a:lnTo>
                      <a:lnTo>
                        <a:pt x="479" y="311"/>
                      </a:lnTo>
                      <a:lnTo>
                        <a:pt x="475" y="311"/>
                      </a:lnTo>
                      <a:lnTo>
                        <a:pt x="470" y="307"/>
                      </a:lnTo>
                      <a:lnTo>
                        <a:pt x="466" y="307"/>
                      </a:lnTo>
                      <a:lnTo>
                        <a:pt x="462" y="303"/>
                      </a:lnTo>
                      <a:lnTo>
                        <a:pt x="462" y="299"/>
                      </a:lnTo>
                      <a:lnTo>
                        <a:pt x="458" y="295"/>
                      </a:lnTo>
                      <a:lnTo>
                        <a:pt x="453" y="291"/>
                      </a:lnTo>
                      <a:lnTo>
                        <a:pt x="453" y="287"/>
                      </a:lnTo>
                      <a:lnTo>
                        <a:pt x="449" y="287"/>
                      </a:lnTo>
                      <a:lnTo>
                        <a:pt x="449" y="283"/>
                      </a:lnTo>
                      <a:lnTo>
                        <a:pt x="449" y="279"/>
                      </a:lnTo>
                      <a:lnTo>
                        <a:pt x="445" y="279"/>
                      </a:lnTo>
                      <a:lnTo>
                        <a:pt x="445" y="275"/>
                      </a:lnTo>
                      <a:lnTo>
                        <a:pt x="445" y="271"/>
                      </a:lnTo>
                      <a:lnTo>
                        <a:pt x="445" y="267"/>
                      </a:lnTo>
                      <a:lnTo>
                        <a:pt x="453" y="255"/>
                      </a:lnTo>
                      <a:lnTo>
                        <a:pt x="462" y="247"/>
                      </a:lnTo>
                      <a:lnTo>
                        <a:pt x="470" y="239"/>
                      </a:lnTo>
                      <a:lnTo>
                        <a:pt x="475" y="227"/>
                      </a:lnTo>
                      <a:lnTo>
                        <a:pt x="475" y="219"/>
                      </a:lnTo>
                      <a:lnTo>
                        <a:pt x="475" y="211"/>
                      </a:lnTo>
                      <a:lnTo>
                        <a:pt x="470" y="199"/>
                      </a:lnTo>
                      <a:lnTo>
                        <a:pt x="466" y="191"/>
                      </a:lnTo>
                      <a:lnTo>
                        <a:pt x="462" y="191"/>
                      </a:lnTo>
                      <a:lnTo>
                        <a:pt x="453" y="191"/>
                      </a:lnTo>
                      <a:lnTo>
                        <a:pt x="449" y="191"/>
                      </a:lnTo>
                      <a:lnTo>
                        <a:pt x="441" y="191"/>
                      </a:lnTo>
                      <a:lnTo>
                        <a:pt x="432" y="191"/>
                      </a:lnTo>
                      <a:lnTo>
                        <a:pt x="424" y="191"/>
                      </a:lnTo>
                      <a:lnTo>
                        <a:pt x="419" y="191"/>
                      </a:lnTo>
                      <a:lnTo>
                        <a:pt x="411" y="191"/>
                      </a:lnTo>
                      <a:lnTo>
                        <a:pt x="407" y="191"/>
                      </a:lnTo>
                      <a:lnTo>
                        <a:pt x="402" y="191"/>
                      </a:lnTo>
                      <a:lnTo>
                        <a:pt x="398" y="191"/>
                      </a:lnTo>
                      <a:lnTo>
                        <a:pt x="394" y="195"/>
                      </a:lnTo>
                      <a:lnTo>
                        <a:pt x="390" y="195"/>
                      </a:lnTo>
                      <a:lnTo>
                        <a:pt x="386" y="199"/>
                      </a:lnTo>
                      <a:lnTo>
                        <a:pt x="381" y="199"/>
                      </a:lnTo>
                      <a:lnTo>
                        <a:pt x="381" y="203"/>
                      </a:lnTo>
                      <a:lnTo>
                        <a:pt x="377" y="203"/>
                      </a:lnTo>
                      <a:lnTo>
                        <a:pt x="373" y="207"/>
                      </a:lnTo>
                      <a:lnTo>
                        <a:pt x="369" y="207"/>
                      </a:lnTo>
                      <a:lnTo>
                        <a:pt x="364" y="207"/>
                      </a:lnTo>
                      <a:lnTo>
                        <a:pt x="360" y="207"/>
                      </a:lnTo>
                      <a:lnTo>
                        <a:pt x="360" y="203"/>
                      </a:lnTo>
                      <a:lnTo>
                        <a:pt x="360" y="199"/>
                      </a:lnTo>
                      <a:lnTo>
                        <a:pt x="360" y="195"/>
                      </a:lnTo>
                      <a:lnTo>
                        <a:pt x="360" y="188"/>
                      </a:lnTo>
                      <a:lnTo>
                        <a:pt x="360" y="184"/>
                      </a:lnTo>
                      <a:lnTo>
                        <a:pt x="360" y="180"/>
                      </a:lnTo>
                      <a:lnTo>
                        <a:pt x="360" y="176"/>
                      </a:lnTo>
                      <a:lnTo>
                        <a:pt x="360" y="168"/>
                      </a:lnTo>
                      <a:lnTo>
                        <a:pt x="356" y="164"/>
                      </a:lnTo>
                      <a:lnTo>
                        <a:pt x="356" y="160"/>
                      </a:lnTo>
                      <a:lnTo>
                        <a:pt x="352" y="160"/>
                      </a:lnTo>
                      <a:lnTo>
                        <a:pt x="347" y="160"/>
                      </a:lnTo>
                      <a:lnTo>
                        <a:pt x="343" y="156"/>
                      </a:lnTo>
                      <a:lnTo>
                        <a:pt x="339" y="152"/>
                      </a:lnTo>
                      <a:lnTo>
                        <a:pt x="335" y="152"/>
                      </a:lnTo>
                      <a:lnTo>
                        <a:pt x="335" y="148"/>
                      </a:lnTo>
                      <a:lnTo>
                        <a:pt x="335" y="144"/>
                      </a:lnTo>
                      <a:lnTo>
                        <a:pt x="335" y="140"/>
                      </a:lnTo>
                      <a:lnTo>
                        <a:pt x="335" y="136"/>
                      </a:lnTo>
                      <a:lnTo>
                        <a:pt x="330" y="132"/>
                      </a:lnTo>
                      <a:lnTo>
                        <a:pt x="335" y="124"/>
                      </a:lnTo>
                      <a:lnTo>
                        <a:pt x="339" y="116"/>
                      </a:lnTo>
                      <a:lnTo>
                        <a:pt x="339" y="108"/>
                      </a:lnTo>
                      <a:lnTo>
                        <a:pt x="339" y="100"/>
                      </a:lnTo>
                      <a:lnTo>
                        <a:pt x="335" y="92"/>
                      </a:lnTo>
                      <a:lnTo>
                        <a:pt x="335" y="84"/>
                      </a:lnTo>
                      <a:lnTo>
                        <a:pt x="330" y="76"/>
                      </a:lnTo>
                      <a:lnTo>
                        <a:pt x="326" y="68"/>
                      </a:lnTo>
                      <a:lnTo>
                        <a:pt x="326" y="64"/>
                      </a:lnTo>
                      <a:lnTo>
                        <a:pt x="326" y="60"/>
                      </a:lnTo>
                      <a:lnTo>
                        <a:pt x="326" y="56"/>
                      </a:lnTo>
                      <a:lnTo>
                        <a:pt x="326" y="52"/>
                      </a:lnTo>
                      <a:lnTo>
                        <a:pt x="326" y="48"/>
                      </a:lnTo>
                      <a:lnTo>
                        <a:pt x="326" y="44"/>
                      </a:lnTo>
                      <a:lnTo>
                        <a:pt x="322" y="44"/>
                      </a:lnTo>
                      <a:lnTo>
                        <a:pt x="322" y="40"/>
                      </a:lnTo>
                      <a:lnTo>
                        <a:pt x="322" y="32"/>
                      </a:lnTo>
                      <a:lnTo>
                        <a:pt x="318" y="28"/>
                      </a:lnTo>
                      <a:lnTo>
                        <a:pt x="318" y="24"/>
                      </a:lnTo>
                      <a:lnTo>
                        <a:pt x="318" y="20"/>
                      </a:lnTo>
                      <a:lnTo>
                        <a:pt x="318" y="16"/>
                      </a:lnTo>
                      <a:lnTo>
                        <a:pt x="309" y="16"/>
                      </a:lnTo>
                      <a:lnTo>
                        <a:pt x="301" y="12"/>
                      </a:lnTo>
                      <a:lnTo>
                        <a:pt x="292" y="8"/>
                      </a:lnTo>
                      <a:lnTo>
                        <a:pt x="284" y="8"/>
                      </a:lnTo>
                      <a:lnTo>
                        <a:pt x="275" y="8"/>
                      </a:lnTo>
                      <a:lnTo>
                        <a:pt x="271" y="4"/>
                      </a:lnTo>
                      <a:lnTo>
                        <a:pt x="263" y="4"/>
                      </a:lnTo>
                      <a:lnTo>
                        <a:pt x="258" y="0"/>
                      </a:lnTo>
                      <a:lnTo>
                        <a:pt x="246" y="8"/>
                      </a:lnTo>
                      <a:lnTo>
                        <a:pt x="241" y="12"/>
                      </a:lnTo>
                      <a:lnTo>
                        <a:pt x="241" y="20"/>
                      </a:lnTo>
                      <a:lnTo>
                        <a:pt x="237" y="24"/>
                      </a:lnTo>
                      <a:lnTo>
                        <a:pt x="237" y="32"/>
                      </a:lnTo>
                      <a:lnTo>
                        <a:pt x="233" y="36"/>
                      </a:lnTo>
                      <a:lnTo>
                        <a:pt x="233" y="40"/>
                      </a:lnTo>
                      <a:lnTo>
                        <a:pt x="229" y="48"/>
                      </a:lnTo>
                      <a:lnTo>
                        <a:pt x="224" y="52"/>
                      </a:lnTo>
                      <a:lnTo>
                        <a:pt x="216" y="56"/>
                      </a:lnTo>
                      <a:lnTo>
                        <a:pt x="207" y="56"/>
                      </a:lnTo>
                      <a:lnTo>
                        <a:pt x="199" y="56"/>
                      </a:lnTo>
                      <a:lnTo>
                        <a:pt x="191" y="60"/>
                      </a:lnTo>
                      <a:lnTo>
                        <a:pt x="182" y="60"/>
                      </a:lnTo>
                      <a:lnTo>
                        <a:pt x="178" y="60"/>
                      </a:lnTo>
                      <a:lnTo>
                        <a:pt x="169" y="60"/>
                      </a:lnTo>
                      <a:lnTo>
                        <a:pt x="161" y="64"/>
                      </a:lnTo>
                      <a:lnTo>
                        <a:pt x="157" y="64"/>
                      </a:lnTo>
                      <a:lnTo>
                        <a:pt x="152" y="64"/>
                      </a:lnTo>
                      <a:lnTo>
                        <a:pt x="152" y="68"/>
                      </a:lnTo>
                      <a:lnTo>
                        <a:pt x="148" y="68"/>
                      </a:lnTo>
                      <a:lnTo>
                        <a:pt x="144" y="72"/>
                      </a:lnTo>
                      <a:lnTo>
                        <a:pt x="140" y="76"/>
                      </a:lnTo>
                      <a:lnTo>
                        <a:pt x="140" y="80"/>
                      </a:lnTo>
                      <a:lnTo>
                        <a:pt x="135" y="80"/>
                      </a:lnTo>
                      <a:lnTo>
                        <a:pt x="131" y="84"/>
                      </a:lnTo>
                      <a:lnTo>
                        <a:pt x="127" y="88"/>
                      </a:lnTo>
                      <a:lnTo>
                        <a:pt x="123" y="92"/>
                      </a:lnTo>
                      <a:lnTo>
                        <a:pt x="114" y="108"/>
                      </a:lnTo>
                      <a:lnTo>
                        <a:pt x="101" y="120"/>
                      </a:lnTo>
                      <a:lnTo>
                        <a:pt x="93" y="128"/>
                      </a:lnTo>
                      <a:lnTo>
                        <a:pt x="85" y="136"/>
                      </a:lnTo>
                      <a:lnTo>
                        <a:pt x="76" y="144"/>
                      </a:lnTo>
                      <a:lnTo>
                        <a:pt x="72" y="152"/>
                      </a:lnTo>
                      <a:lnTo>
                        <a:pt x="63" y="156"/>
                      </a:lnTo>
                      <a:lnTo>
                        <a:pt x="55" y="156"/>
                      </a:lnTo>
                      <a:lnTo>
                        <a:pt x="51" y="156"/>
                      </a:lnTo>
                      <a:lnTo>
                        <a:pt x="51" y="160"/>
                      </a:lnTo>
                      <a:lnTo>
                        <a:pt x="46" y="160"/>
                      </a:lnTo>
                      <a:lnTo>
                        <a:pt x="42" y="164"/>
                      </a:lnTo>
                      <a:lnTo>
                        <a:pt x="38" y="164"/>
                      </a:lnTo>
                      <a:lnTo>
                        <a:pt x="34" y="164"/>
                      </a:lnTo>
                      <a:lnTo>
                        <a:pt x="29" y="160"/>
                      </a:lnTo>
                      <a:lnTo>
                        <a:pt x="25" y="156"/>
                      </a:lnTo>
                      <a:lnTo>
                        <a:pt x="21" y="156"/>
                      </a:lnTo>
                      <a:lnTo>
                        <a:pt x="17" y="160"/>
                      </a:lnTo>
                      <a:lnTo>
                        <a:pt x="12" y="168"/>
                      </a:lnTo>
                      <a:lnTo>
                        <a:pt x="8" y="180"/>
                      </a:lnTo>
                      <a:lnTo>
                        <a:pt x="8" y="191"/>
                      </a:lnTo>
                      <a:lnTo>
                        <a:pt x="4" y="207"/>
                      </a:lnTo>
                      <a:lnTo>
                        <a:pt x="4" y="223"/>
                      </a:lnTo>
                      <a:lnTo>
                        <a:pt x="0" y="243"/>
                      </a:lnTo>
                      <a:lnTo>
                        <a:pt x="4" y="255"/>
                      </a:lnTo>
                      <a:lnTo>
                        <a:pt x="0" y="271"/>
                      </a:lnTo>
                      <a:lnTo>
                        <a:pt x="8" y="271"/>
                      </a:lnTo>
                      <a:lnTo>
                        <a:pt x="21" y="271"/>
                      </a:lnTo>
                      <a:lnTo>
                        <a:pt x="29" y="267"/>
                      </a:lnTo>
                      <a:lnTo>
                        <a:pt x="38" y="267"/>
                      </a:lnTo>
                      <a:lnTo>
                        <a:pt x="51" y="271"/>
                      </a:lnTo>
                      <a:lnTo>
                        <a:pt x="59" y="271"/>
                      </a:lnTo>
                      <a:lnTo>
                        <a:pt x="68" y="275"/>
                      </a:lnTo>
                      <a:lnTo>
                        <a:pt x="76" y="283"/>
                      </a:lnTo>
                      <a:lnTo>
                        <a:pt x="80" y="283"/>
                      </a:lnTo>
                      <a:lnTo>
                        <a:pt x="85" y="287"/>
                      </a:lnTo>
                      <a:lnTo>
                        <a:pt x="89" y="291"/>
                      </a:lnTo>
                      <a:lnTo>
                        <a:pt x="97" y="291"/>
                      </a:lnTo>
                      <a:lnTo>
                        <a:pt x="101" y="295"/>
                      </a:lnTo>
                      <a:lnTo>
                        <a:pt x="106" y="299"/>
                      </a:lnTo>
                      <a:lnTo>
                        <a:pt x="114" y="299"/>
                      </a:lnTo>
                      <a:lnTo>
                        <a:pt x="127" y="303"/>
                      </a:lnTo>
                      <a:lnTo>
                        <a:pt x="140" y="307"/>
                      </a:lnTo>
                      <a:lnTo>
                        <a:pt x="157" y="315"/>
                      </a:lnTo>
                      <a:lnTo>
                        <a:pt x="169" y="323"/>
                      </a:lnTo>
                      <a:lnTo>
                        <a:pt x="178" y="335"/>
                      </a:lnTo>
                      <a:lnTo>
                        <a:pt x="191" y="347"/>
                      </a:lnTo>
                      <a:lnTo>
                        <a:pt x="203" y="359"/>
                      </a:lnTo>
                      <a:lnTo>
                        <a:pt x="212" y="371"/>
                      </a:lnTo>
                      <a:lnTo>
                        <a:pt x="229" y="387"/>
                      </a:lnTo>
                      <a:lnTo>
                        <a:pt x="241" y="387"/>
                      </a:lnTo>
                      <a:lnTo>
                        <a:pt x="254" y="371"/>
                      </a:lnTo>
                      <a:lnTo>
                        <a:pt x="267" y="331"/>
                      </a:lnTo>
                      <a:lnTo>
                        <a:pt x="275" y="327"/>
                      </a:lnTo>
                      <a:lnTo>
                        <a:pt x="280" y="331"/>
                      </a:lnTo>
                      <a:lnTo>
                        <a:pt x="284" y="335"/>
                      </a:lnTo>
                      <a:lnTo>
                        <a:pt x="288" y="339"/>
                      </a:lnTo>
                      <a:lnTo>
                        <a:pt x="292" y="343"/>
                      </a:lnTo>
                      <a:lnTo>
                        <a:pt x="297" y="343"/>
                      </a:lnTo>
                      <a:lnTo>
                        <a:pt x="301" y="347"/>
                      </a:lnTo>
                      <a:lnTo>
                        <a:pt x="305" y="351"/>
                      </a:lnTo>
                      <a:lnTo>
                        <a:pt x="309" y="351"/>
                      </a:lnTo>
                      <a:lnTo>
                        <a:pt x="335" y="351"/>
                      </a:lnTo>
                      <a:lnTo>
                        <a:pt x="343" y="347"/>
                      </a:lnTo>
                      <a:lnTo>
                        <a:pt x="394" y="375"/>
                      </a:lnTo>
                      <a:lnTo>
                        <a:pt x="432" y="419"/>
                      </a:lnTo>
                      <a:lnTo>
                        <a:pt x="449" y="415"/>
                      </a:lnTo>
                      <a:lnTo>
                        <a:pt x="453" y="415"/>
                      </a:lnTo>
                      <a:lnTo>
                        <a:pt x="453" y="419"/>
                      </a:lnTo>
                      <a:lnTo>
                        <a:pt x="458" y="419"/>
                      </a:lnTo>
                      <a:lnTo>
                        <a:pt x="458" y="423"/>
                      </a:lnTo>
                      <a:lnTo>
                        <a:pt x="462" y="427"/>
                      </a:lnTo>
                      <a:lnTo>
                        <a:pt x="466" y="431"/>
                      </a:lnTo>
                      <a:lnTo>
                        <a:pt x="466" y="435"/>
                      </a:lnTo>
                      <a:lnTo>
                        <a:pt x="470" y="439"/>
                      </a:lnTo>
                      <a:lnTo>
                        <a:pt x="479" y="447"/>
                      </a:lnTo>
                      <a:lnTo>
                        <a:pt x="483" y="451"/>
                      </a:lnTo>
                      <a:lnTo>
                        <a:pt x="487" y="455"/>
                      </a:lnTo>
                      <a:lnTo>
                        <a:pt x="496" y="459"/>
                      </a:lnTo>
                      <a:lnTo>
                        <a:pt x="500" y="463"/>
                      </a:lnTo>
                      <a:lnTo>
                        <a:pt x="504" y="467"/>
                      </a:lnTo>
                      <a:lnTo>
                        <a:pt x="513" y="471"/>
                      </a:lnTo>
                      <a:lnTo>
                        <a:pt x="521" y="483"/>
                      </a:lnTo>
                      <a:lnTo>
                        <a:pt x="530" y="491"/>
                      </a:lnTo>
                      <a:lnTo>
                        <a:pt x="542" y="499"/>
                      </a:lnTo>
                      <a:lnTo>
                        <a:pt x="547" y="495"/>
                      </a:lnTo>
                      <a:lnTo>
                        <a:pt x="559" y="483"/>
                      </a:lnTo>
                      <a:lnTo>
                        <a:pt x="559" y="487"/>
                      </a:lnTo>
                      <a:lnTo>
                        <a:pt x="559" y="491"/>
                      </a:lnTo>
                      <a:lnTo>
                        <a:pt x="568" y="506"/>
                      </a:lnTo>
                      <a:lnTo>
                        <a:pt x="581" y="522"/>
                      </a:lnTo>
                      <a:lnTo>
                        <a:pt x="589" y="538"/>
                      </a:lnTo>
                      <a:lnTo>
                        <a:pt x="589" y="546"/>
                      </a:lnTo>
                      <a:lnTo>
                        <a:pt x="593" y="558"/>
                      </a:lnTo>
                      <a:lnTo>
                        <a:pt x="598" y="570"/>
                      </a:lnTo>
                      <a:lnTo>
                        <a:pt x="602" y="582"/>
                      </a:lnTo>
                      <a:lnTo>
                        <a:pt x="602" y="594"/>
                      </a:lnTo>
                      <a:lnTo>
                        <a:pt x="606" y="606"/>
                      </a:lnTo>
                      <a:lnTo>
                        <a:pt x="606" y="618"/>
                      </a:lnTo>
                      <a:lnTo>
                        <a:pt x="606" y="626"/>
                      </a:lnTo>
                      <a:lnTo>
                        <a:pt x="606" y="638"/>
                      </a:lnTo>
                      <a:lnTo>
                        <a:pt x="598" y="650"/>
                      </a:lnTo>
                      <a:lnTo>
                        <a:pt x="589" y="658"/>
                      </a:lnTo>
                      <a:lnTo>
                        <a:pt x="585" y="662"/>
                      </a:lnTo>
                      <a:lnTo>
                        <a:pt x="585" y="666"/>
                      </a:lnTo>
                      <a:lnTo>
                        <a:pt x="581" y="666"/>
                      </a:lnTo>
                      <a:lnTo>
                        <a:pt x="581" y="670"/>
                      </a:lnTo>
                      <a:lnTo>
                        <a:pt x="576" y="670"/>
                      </a:lnTo>
                      <a:lnTo>
                        <a:pt x="572" y="674"/>
                      </a:lnTo>
                      <a:lnTo>
                        <a:pt x="568" y="674"/>
                      </a:lnTo>
                      <a:lnTo>
                        <a:pt x="568" y="678"/>
                      </a:lnTo>
                      <a:lnTo>
                        <a:pt x="542" y="718"/>
                      </a:lnTo>
                      <a:lnTo>
                        <a:pt x="538" y="730"/>
                      </a:lnTo>
                      <a:lnTo>
                        <a:pt x="530" y="730"/>
                      </a:lnTo>
                      <a:lnTo>
                        <a:pt x="530" y="734"/>
                      </a:lnTo>
                      <a:lnTo>
                        <a:pt x="525" y="750"/>
                      </a:lnTo>
                      <a:lnTo>
                        <a:pt x="538" y="754"/>
                      </a:lnTo>
                      <a:lnTo>
                        <a:pt x="542" y="762"/>
                      </a:lnTo>
                      <a:lnTo>
                        <a:pt x="547" y="774"/>
                      </a:lnTo>
                      <a:lnTo>
                        <a:pt x="542" y="774"/>
                      </a:lnTo>
                      <a:lnTo>
                        <a:pt x="538" y="778"/>
                      </a:lnTo>
                      <a:lnTo>
                        <a:pt x="534" y="778"/>
                      </a:lnTo>
                      <a:lnTo>
                        <a:pt x="530" y="778"/>
                      </a:lnTo>
                      <a:lnTo>
                        <a:pt x="525" y="778"/>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62" name="Freeform 183"/>
                <p:cNvSpPr>
                  <a:spLocks/>
                </p:cNvSpPr>
                <p:nvPr/>
              </p:nvSpPr>
              <p:spPr bwMode="auto">
                <a:xfrm>
                  <a:off x="3650" y="1742"/>
                  <a:ext cx="377" cy="594"/>
                </a:xfrm>
                <a:custGeom>
                  <a:avLst/>
                  <a:gdLst>
                    <a:gd name="T0" fmla="*/ 199 w 377"/>
                    <a:gd name="T1" fmla="*/ 271 h 594"/>
                    <a:gd name="T2" fmla="*/ 190 w 377"/>
                    <a:gd name="T3" fmla="*/ 275 h 594"/>
                    <a:gd name="T4" fmla="*/ 173 w 377"/>
                    <a:gd name="T5" fmla="*/ 287 h 594"/>
                    <a:gd name="T6" fmla="*/ 165 w 377"/>
                    <a:gd name="T7" fmla="*/ 295 h 594"/>
                    <a:gd name="T8" fmla="*/ 118 w 377"/>
                    <a:gd name="T9" fmla="*/ 283 h 594"/>
                    <a:gd name="T10" fmla="*/ 127 w 377"/>
                    <a:gd name="T11" fmla="*/ 207 h 594"/>
                    <a:gd name="T12" fmla="*/ 135 w 377"/>
                    <a:gd name="T13" fmla="*/ 187 h 594"/>
                    <a:gd name="T14" fmla="*/ 161 w 377"/>
                    <a:gd name="T15" fmla="*/ 175 h 594"/>
                    <a:gd name="T16" fmla="*/ 207 w 377"/>
                    <a:gd name="T17" fmla="*/ 175 h 594"/>
                    <a:gd name="T18" fmla="*/ 237 w 377"/>
                    <a:gd name="T19" fmla="*/ 195 h 594"/>
                    <a:gd name="T20" fmla="*/ 254 w 377"/>
                    <a:gd name="T21" fmla="*/ 235 h 594"/>
                    <a:gd name="T22" fmla="*/ 254 w 377"/>
                    <a:gd name="T23" fmla="*/ 259 h 594"/>
                    <a:gd name="T24" fmla="*/ 267 w 377"/>
                    <a:gd name="T25" fmla="*/ 271 h 594"/>
                    <a:gd name="T26" fmla="*/ 267 w 377"/>
                    <a:gd name="T27" fmla="*/ 291 h 594"/>
                    <a:gd name="T28" fmla="*/ 330 w 377"/>
                    <a:gd name="T29" fmla="*/ 311 h 594"/>
                    <a:gd name="T30" fmla="*/ 373 w 377"/>
                    <a:gd name="T31" fmla="*/ 239 h 594"/>
                    <a:gd name="T32" fmla="*/ 313 w 377"/>
                    <a:gd name="T33" fmla="*/ 155 h 594"/>
                    <a:gd name="T34" fmla="*/ 322 w 377"/>
                    <a:gd name="T35" fmla="*/ 108 h 594"/>
                    <a:gd name="T36" fmla="*/ 284 w 377"/>
                    <a:gd name="T37" fmla="*/ 100 h 594"/>
                    <a:gd name="T38" fmla="*/ 275 w 377"/>
                    <a:gd name="T39" fmla="*/ 88 h 594"/>
                    <a:gd name="T40" fmla="*/ 275 w 377"/>
                    <a:gd name="T41" fmla="*/ 76 h 594"/>
                    <a:gd name="T42" fmla="*/ 284 w 377"/>
                    <a:gd name="T43" fmla="*/ 68 h 594"/>
                    <a:gd name="T44" fmla="*/ 284 w 377"/>
                    <a:gd name="T45" fmla="*/ 60 h 594"/>
                    <a:gd name="T46" fmla="*/ 271 w 377"/>
                    <a:gd name="T47" fmla="*/ 48 h 594"/>
                    <a:gd name="T48" fmla="*/ 258 w 377"/>
                    <a:gd name="T49" fmla="*/ 36 h 594"/>
                    <a:gd name="T50" fmla="*/ 254 w 377"/>
                    <a:gd name="T51" fmla="*/ 12 h 594"/>
                    <a:gd name="T52" fmla="*/ 241 w 377"/>
                    <a:gd name="T53" fmla="*/ 4 h 594"/>
                    <a:gd name="T54" fmla="*/ 220 w 377"/>
                    <a:gd name="T55" fmla="*/ 12 h 594"/>
                    <a:gd name="T56" fmla="*/ 203 w 377"/>
                    <a:gd name="T57" fmla="*/ 16 h 594"/>
                    <a:gd name="T58" fmla="*/ 199 w 377"/>
                    <a:gd name="T59" fmla="*/ 20 h 594"/>
                    <a:gd name="T60" fmla="*/ 186 w 377"/>
                    <a:gd name="T61" fmla="*/ 44 h 594"/>
                    <a:gd name="T62" fmla="*/ 178 w 377"/>
                    <a:gd name="T63" fmla="*/ 64 h 594"/>
                    <a:gd name="T64" fmla="*/ 156 w 377"/>
                    <a:gd name="T65" fmla="*/ 72 h 594"/>
                    <a:gd name="T66" fmla="*/ 148 w 377"/>
                    <a:gd name="T67" fmla="*/ 76 h 594"/>
                    <a:gd name="T68" fmla="*/ 127 w 377"/>
                    <a:gd name="T69" fmla="*/ 76 h 594"/>
                    <a:gd name="T70" fmla="*/ 106 w 377"/>
                    <a:gd name="T71" fmla="*/ 84 h 594"/>
                    <a:gd name="T72" fmla="*/ 84 w 377"/>
                    <a:gd name="T73" fmla="*/ 104 h 594"/>
                    <a:gd name="T74" fmla="*/ 80 w 377"/>
                    <a:gd name="T75" fmla="*/ 104 h 594"/>
                    <a:gd name="T76" fmla="*/ 67 w 377"/>
                    <a:gd name="T77" fmla="*/ 80 h 594"/>
                    <a:gd name="T78" fmla="*/ 55 w 377"/>
                    <a:gd name="T79" fmla="*/ 60 h 594"/>
                    <a:gd name="T80" fmla="*/ 42 w 377"/>
                    <a:gd name="T81" fmla="*/ 60 h 594"/>
                    <a:gd name="T82" fmla="*/ 34 w 377"/>
                    <a:gd name="T83" fmla="*/ 84 h 594"/>
                    <a:gd name="T84" fmla="*/ 21 w 377"/>
                    <a:gd name="T85" fmla="*/ 120 h 594"/>
                    <a:gd name="T86" fmla="*/ 8 w 377"/>
                    <a:gd name="T87" fmla="*/ 128 h 594"/>
                    <a:gd name="T88" fmla="*/ 17 w 377"/>
                    <a:gd name="T89" fmla="*/ 167 h 594"/>
                    <a:gd name="T90" fmla="*/ 29 w 377"/>
                    <a:gd name="T91" fmla="*/ 235 h 594"/>
                    <a:gd name="T92" fmla="*/ 25 w 377"/>
                    <a:gd name="T93" fmla="*/ 239 h 594"/>
                    <a:gd name="T94" fmla="*/ 55 w 377"/>
                    <a:gd name="T95" fmla="*/ 295 h 594"/>
                    <a:gd name="T96" fmla="*/ 34 w 377"/>
                    <a:gd name="T97" fmla="*/ 335 h 594"/>
                    <a:gd name="T98" fmla="*/ 21 w 377"/>
                    <a:gd name="T99" fmla="*/ 339 h 594"/>
                    <a:gd name="T100" fmla="*/ 0 w 377"/>
                    <a:gd name="T101" fmla="*/ 395 h 594"/>
                    <a:gd name="T102" fmla="*/ 12 w 377"/>
                    <a:gd name="T103" fmla="*/ 522 h 594"/>
                    <a:gd name="T104" fmla="*/ 12 w 377"/>
                    <a:gd name="T105" fmla="*/ 558 h 594"/>
                    <a:gd name="T106" fmla="*/ 110 w 377"/>
                    <a:gd name="T107" fmla="*/ 582 h 594"/>
                    <a:gd name="T108" fmla="*/ 190 w 377"/>
                    <a:gd name="T109" fmla="*/ 466 h 594"/>
                    <a:gd name="T110" fmla="*/ 267 w 377"/>
                    <a:gd name="T111" fmla="*/ 395 h 594"/>
                    <a:gd name="T112" fmla="*/ 250 w 377"/>
                    <a:gd name="T113" fmla="*/ 367 h 594"/>
                    <a:gd name="T114" fmla="*/ 246 w 377"/>
                    <a:gd name="T115" fmla="*/ 355 h 594"/>
                    <a:gd name="T116" fmla="*/ 212 w 377"/>
                    <a:gd name="T117" fmla="*/ 287 h 5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77" h="594">
                      <a:moveTo>
                        <a:pt x="203" y="279"/>
                      </a:moveTo>
                      <a:lnTo>
                        <a:pt x="203" y="279"/>
                      </a:lnTo>
                      <a:lnTo>
                        <a:pt x="199" y="275"/>
                      </a:lnTo>
                      <a:lnTo>
                        <a:pt x="199" y="271"/>
                      </a:lnTo>
                      <a:lnTo>
                        <a:pt x="199" y="267"/>
                      </a:lnTo>
                      <a:lnTo>
                        <a:pt x="199" y="271"/>
                      </a:lnTo>
                      <a:lnTo>
                        <a:pt x="195" y="271"/>
                      </a:lnTo>
                      <a:lnTo>
                        <a:pt x="195" y="275"/>
                      </a:lnTo>
                      <a:lnTo>
                        <a:pt x="190" y="275"/>
                      </a:lnTo>
                      <a:lnTo>
                        <a:pt x="186" y="279"/>
                      </a:lnTo>
                      <a:lnTo>
                        <a:pt x="182" y="283"/>
                      </a:lnTo>
                      <a:lnTo>
                        <a:pt x="178" y="287"/>
                      </a:lnTo>
                      <a:lnTo>
                        <a:pt x="173" y="287"/>
                      </a:lnTo>
                      <a:lnTo>
                        <a:pt x="173" y="291"/>
                      </a:lnTo>
                      <a:lnTo>
                        <a:pt x="169" y="291"/>
                      </a:lnTo>
                      <a:lnTo>
                        <a:pt x="165" y="295"/>
                      </a:lnTo>
                      <a:lnTo>
                        <a:pt x="165" y="299"/>
                      </a:lnTo>
                      <a:lnTo>
                        <a:pt x="156" y="295"/>
                      </a:lnTo>
                      <a:lnTo>
                        <a:pt x="152" y="295"/>
                      </a:lnTo>
                      <a:lnTo>
                        <a:pt x="152" y="291"/>
                      </a:lnTo>
                      <a:lnTo>
                        <a:pt x="148" y="291"/>
                      </a:lnTo>
                      <a:lnTo>
                        <a:pt x="144" y="291"/>
                      </a:lnTo>
                      <a:lnTo>
                        <a:pt x="140" y="291"/>
                      </a:lnTo>
                      <a:lnTo>
                        <a:pt x="135" y="291"/>
                      </a:lnTo>
                      <a:lnTo>
                        <a:pt x="127" y="291"/>
                      </a:lnTo>
                      <a:lnTo>
                        <a:pt x="118" y="283"/>
                      </a:lnTo>
                      <a:lnTo>
                        <a:pt x="114" y="275"/>
                      </a:lnTo>
                      <a:lnTo>
                        <a:pt x="110" y="267"/>
                      </a:lnTo>
                      <a:lnTo>
                        <a:pt x="106" y="259"/>
                      </a:lnTo>
                      <a:lnTo>
                        <a:pt x="106" y="251"/>
                      </a:lnTo>
                      <a:lnTo>
                        <a:pt x="110" y="243"/>
                      </a:lnTo>
                      <a:lnTo>
                        <a:pt x="118" y="231"/>
                      </a:lnTo>
                      <a:lnTo>
                        <a:pt x="127" y="219"/>
                      </a:lnTo>
                      <a:lnTo>
                        <a:pt x="127" y="215"/>
                      </a:lnTo>
                      <a:lnTo>
                        <a:pt x="127" y="211"/>
                      </a:lnTo>
                      <a:lnTo>
                        <a:pt x="127" y="207"/>
                      </a:lnTo>
                      <a:lnTo>
                        <a:pt x="131" y="203"/>
                      </a:lnTo>
                      <a:lnTo>
                        <a:pt x="131" y="199"/>
                      </a:lnTo>
                      <a:lnTo>
                        <a:pt x="131" y="195"/>
                      </a:lnTo>
                      <a:lnTo>
                        <a:pt x="135" y="191"/>
                      </a:lnTo>
                      <a:lnTo>
                        <a:pt x="135" y="187"/>
                      </a:lnTo>
                      <a:lnTo>
                        <a:pt x="135" y="183"/>
                      </a:lnTo>
                      <a:lnTo>
                        <a:pt x="140" y="183"/>
                      </a:lnTo>
                      <a:lnTo>
                        <a:pt x="144" y="183"/>
                      </a:lnTo>
                      <a:lnTo>
                        <a:pt x="148" y="179"/>
                      </a:lnTo>
                      <a:lnTo>
                        <a:pt x="152" y="179"/>
                      </a:lnTo>
                      <a:lnTo>
                        <a:pt x="152" y="175"/>
                      </a:lnTo>
                      <a:lnTo>
                        <a:pt x="156" y="175"/>
                      </a:lnTo>
                      <a:lnTo>
                        <a:pt x="161" y="175"/>
                      </a:lnTo>
                      <a:lnTo>
                        <a:pt x="161" y="171"/>
                      </a:lnTo>
                      <a:lnTo>
                        <a:pt x="169" y="155"/>
                      </a:lnTo>
                      <a:lnTo>
                        <a:pt x="178" y="144"/>
                      </a:lnTo>
                      <a:lnTo>
                        <a:pt x="182" y="144"/>
                      </a:lnTo>
                      <a:lnTo>
                        <a:pt x="186" y="148"/>
                      </a:lnTo>
                      <a:lnTo>
                        <a:pt x="195" y="151"/>
                      </a:lnTo>
                      <a:lnTo>
                        <a:pt x="199" y="159"/>
                      </a:lnTo>
                      <a:lnTo>
                        <a:pt x="203" y="167"/>
                      </a:lnTo>
                      <a:lnTo>
                        <a:pt x="207" y="171"/>
                      </a:lnTo>
                      <a:lnTo>
                        <a:pt x="207" y="175"/>
                      </a:lnTo>
                      <a:lnTo>
                        <a:pt x="212" y="175"/>
                      </a:lnTo>
                      <a:lnTo>
                        <a:pt x="216" y="179"/>
                      </a:lnTo>
                      <a:lnTo>
                        <a:pt x="220" y="183"/>
                      </a:lnTo>
                      <a:lnTo>
                        <a:pt x="224" y="183"/>
                      </a:lnTo>
                      <a:lnTo>
                        <a:pt x="229" y="187"/>
                      </a:lnTo>
                      <a:lnTo>
                        <a:pt x="233" y="187"/>
                      </a:lnTo>
                      <a:lnTo>
                        <a:pt x="237" y="191"/>
                      </a:lnTo>
                      <a:lnTo>
                        <a:pt x="237" y="195"/>
                      </a:lnTo>
                      <a:lnTo>
                        <a:pt x="237" y="203"/>
                      </a:lnTo>
                      <a:lnTo>
                        <a:pt x="241" y="207"/>
                      </a:lnTo>
                      <a:lnTo>
                        <a:pt x="241" y="211"/>
                      </a:lnTo>
                      <a:lnTo>
                        <a:pt x="241" y="215"/>
                      </a:lnTo>
                      <a:lnTo>
                        <a:pt x="241" y="219"/>
                      </a:lnTo>
                      <a:lnTo>
                        <a:pt x="241" y="223"/>
                      </a:lnTo>
                      <a:lnTo>
                        <a:pt x="246" y="227"/>
                      </a:lnTo>
                      <a:lnTo>
                        <a:pt x="250" y="231"/>
                      </a:lnTo>
                      <a:lnTo>
                        <a:pt x="254" y="235"/>
                      </a:lnTo>
                      <a:lnTo>
                        <a:pt x="258" y="239"/>
                      </a:lnTo>
                      <a:lnTo>
                        <a:pt x="258" y="243"/>
                      </a:lnTo>
                      <a:lnTo>
                        <a:pt x="258" y="247"/>
                      </a:lnTo>
                      <a:lnTo>
                        <a:pt x="258" y="251"/>
                      </a:lnTo>
                      <a:lnTo>
                        <a:pt x="258" y="255"/>
                      </a:lnTo>
                      <a:lnTo>
                        <a:pt x="254" y="259"/>
                      </a:lnTo>
                      <a:lnTo>
                        <a:pt x="254" y="263"/>
                      </a:lnTo>
                      <a:lnTo>
                        <a:pt x="258" y="263"/>
                      </a:lnTo>
                      <a:lnTo>
                        <a:pt x="258" y="267"/>
                      </a:lnTo>
                      <a:lnTo>
                        <a:pt x="262" y="267"/>
                      </a:lnTo>
                      <a:lnTo>
                        <a:pt x="267" y="271"/>
                      </a:lnTo>
                      <a:lnTo>
                        <a:pt x="267" y="275"/>
                      </a:lnTo>
                      <a:lnTo>
                        <a:pt x="267" y="279"/>
                      </a:lnTo>
                      <a:lnTo>
                        <a:pt x="262" y="283"/>
                      </a:lnTo>
                      <a:lnTo>
                        <a:pt x="262" y="287"/>
                      </a:lnTo>
                      <a:lnTo>
                        <a:pt x="267" y="287"/>
                      </a:lnTo>
                      <a:lnTo>
                        <a:pt x="267" y="291"/>
                      </a:lnTo>
                      <a:lnTo>
                        <a:pt x="271" y="295"/>
                      </a:lnTo>
                      <a:lnTo>
                        <a:pt x="271" y="299"/>
                      </a:lnTo>
                      <a:lnTo>
                        <a:pt x="275" y="299"/>
                      </a:lnTo>
                      <a:lnTo>
                        <a:pt x="275" y="303"/>
                      </a:lnTo>
                      <a:lnTo>
                        <a:pt x="288" y="299"/>
                      </a:lnTo>
                      <a:lnTo>
                        <a:pt x="296" y="299"/>
                      </a:lnTo>
                      <a:lnTo>
                        <a:pt x="309" y="307"/>
                      </a:lnTo>
                      <a:lnTo>
                        <a:pt x="322" y="311"/>
                      </a:lnTo>
                      <a:lnTo>
                        <a:pt x="330" y="311"/>
                      </a:lnTo>
                      <a:lnTo>
                        <a:pt x="343" y="307"/>
                      </a:lnTo>
                      <a:lnTo>
                        <a:pt x="351" y="291"/>
                      </a:lnTo>
                      <a:lnTo>
                        <a:pt x="356" y="267"/>
                      </a:lnTo>
                      <a:lnTo>
                        <a:pt x="360" y="263"/>
                      </a:lnTo>
                      <a:lnTo>
                        <a:pt x="360" y="259"/>
                      </a:lnTo>
                      <a:lnTo>
                        <a:pt x="364" y="255"/>
                      </a:lnTo>
                      <a:lnTo>
                        <a:pt x="364" y="251"/>
                      </a:lnTo>
                      <a:lnTo>
                        <a:pt x="368" y="247"/>
                      </a:lnTo>
                      <a:lnTo>
                        <a:pt x="368" y="243"/>
                      </a:lnTo>
                      <a:lnTo>
                        <a:pt x="373" y="239"/>
                      </a:lnTo>
                      <a:lnTo>
                        <a:pt x="377" y="235"/>
                      </a:lnTo>
                      <a:lnTo>
                        <a:pt x="373" y="223"/>
                      </a:lnTo>
                      <a:lnTo>
                        <a:pt x="368" y="211"/>
                      </a:lnTo>
                      <a:lnTo>
                        <a:pt x="364" y="203"/>
                      </a:lnTo>
                      <a:lnTo>
                        <a:pt x="356" y="191"/>
                      </a:lnTo>
                      <a:lnTo>
                        <a:pt x="347" y="183"/>
                      </a:lnTo>
                      <a:lnTo>
                        <a:pt x="339" y="179"/>
                      </a:lnTo>
                      <a:lnTo>
                        <a:pt x="330" y="171"/>
                      </a:lnTo>
                      <a:lnTo>
                        <a:pt x="322" y="167"/>
                      </a:lnTo>
                      <a:lnTo>
                        <a:pt x="313" y="155"/>
                      </a:lnTo>
                      <a:lnTo>
                        <a:pt x="313" y="151"/>
                      </a:lnTo>
                      <a:lnTo>
                        <a:pt x="318" y="148"/>
                      </a:lnTo>
                      <a:lnTo>
                        <a:pt x="318" y="140"/>
                      </a:lnTo>
                      <a:lnTo>
                        <a:pt x="322" y="132"/>
                      </a:lnTo>
                      <a:lnTo>
                        <a:pt x="326" y="124"/>
                      </a:lnTo>
                      <a:lnTo>
                        <a:pt x="330" y="116"/>
                      </a:lnTo>
                      <a:lnTo>
                        <a:pt x="330" y="112"/>
                      </a:lnTo>
                      <a:lnTo>
                        <a:pt x="335" y="108"/>
                      </a:lnTo>
                      <a:lnTo>
                        <a:pt x="330" y="108"/>
                      </a:lnTo>
                      <a:lnTo>
                        <a:pt x="322" y="108"/>
                      </a:lnTo>
                      <a:lnTo>
                        <a:pt x="318" y="108"/>
                      </a:lnTo>
                      <a:lnTo>
                        <a:pt x="313" y="108"/>
                      </a:lnTo>
                      <a:lnTo>
                        <a:pt x="309" y="104"/>
                      </a:lnTo>
                      <a:lnTo>
                        <a:pt x="305" y="104"/>
                      </a:lnTo>
                      <a:lnTo>
                        <a:pt x="301" y="104"/>
                      </a:lnTo>
                      <a:lnTo>
                        <a:pt x="292" y="104"/>
                      </a:lnTo>
                      <a:lnTo>
                        <a:pt x="288" y="100"/>
                      </a:lnTo>
                      <a:lnTo>
                        <a:pt x="284" y="100"/>
                      </a:lnTo>
                      <a:lnTo>
                        <a:pt x="284" y="96"/>
                      </a:lnTo>
                      <a:lnTo>
                        <a:pt x="279" y="96"/>
                      </a:lnTo>
                      <a:lnTo>
                        <a:pt x="279" y="92"/>
                      </a:lnTo>
                      <a:lnTo>
                        <a:pt x="275" y="92"/>
                      </a:lnTo>
                      <a:lnTo>
                        <a:pt x="275" y="88"/>
                      </a:lnTo>
                      <a:lnTo>
                        <a:pt x="275" y="84"/>
                      </a:lnTo>
                      <a:lnTo>
                        <a:pt x="275" y="80"/>
                      </a:lnTo>
                      <a:lnTo>
                        <a:pt x="275" y="76"/>
                      </a:lnTo>
                      <a:lnTo>
                        <a:pt x="279" y="76"/>
                      </a:lnTo>
                      <a:lnTo>
                        <a:pt x="284" y="72"/>
                      </a:lnTo>
                      <a:lnTo>
                        <a:pt x="284" y="68"/>
                      </a:lnTo>
                      <a:lnTo>
                        <a:pt x="284" y="64"/>
                      </a:lnTo>
                      <a:lnTo>
                        <a:pt x="284" y="60"/>
                      </a:lnTo>
                      <a:lnTo>
                        <a:pt x="279" y="56"/>
                      </a:lnTo>
                      <a:lnTo>
                        <a:pt x="275" y="56"/>
                      </a:lnTo>
                      <a:lnTo>
                        <a:pt x="275" y="52"/>
                      </a:lnTo>
                      <a:lnTo>
                        <a:pt x="271" y="52"/>
                      </a:lnTo>
                      <a:lnTo>
                        <a:pt x="271" y="48"/>
                      </a:lnTo>
                      <a:lnTo>
                        <a:pt x="267" y="48"/>
                      </a:lnTo>
                      <a:lnTo>
                        <a:pt x="267" y="44"/>
                      </a:lnTo>
                      <a:lnTo>
                        <a:pt x="262" y="40"/>
                      </a:lnTo>
                      <a:lnTo>
                        <a:pt x="262" y="36"/>
                      </a:lnTo>
                      <a:lnTo>
                        <a:pt x="258" y="36"/>
                      </a:lnTo>
                      <a:lnTo>
                        <a:pt x="258" y="32"/>
                      </a:lnTo>
                      <a:lnTo>
                        <a:pt x="258" y="28"/>
                      </a:lnTo>
                      <a:lnTo>
                        <a:pt x="258" y="24"/>
                      </a:lnTo>
                      <a:lnTo>
                        <a:pt x="258" y="20"/>
                      </a:lnTo>
                      <a:lnTo>
                        <a:pt x="254" y="16"/>
                      </a:lnTo>
                      <a:lnTo>
                        <a:pt x="254" y="12"/>
                      </a:lnTo>
                      <a:lnTo>
                        <a:pt x="250" y="8"/>
                      </a:lnTo>
                      <a:lnTo>
                        <a:pt x="246" y="8"/>
                      </a:lnTo>
                      <a:lnTo>
                        <a:pt x="241" y="4"/>
                      </a:lnTo>
                      <a:lnTo>
                        <a:pt x="237" y="0"/>
                      </a:lnTo>
                      <a:lnTo>
                        <a:pt x="233" y="0"/>
                      </a:lnTo>
                      <a:lnTo>
                        <a:pt x="229" y="0"/>
                      </a:lnTo>
                      <a:lnTo>
                        <a:pt x="224" y="0"/>
                      </a:lnTo>
                      <a:lnTo>
                        <a:pt x="224" y="4"/>
                      </a:lnTo>
                      <a:lnTo>
                        <a:pt x="220" y="8"/>
                      </a:lnTo>
                      <a:lnTo>
                        <a:pt x="220" y="12"/>
                      </a:lnTo>
                      <a:lnTo>
                        <a:pt x="216" y="12"/>
                      </a:lnTo>
                      <a:lnTo>
                        <a:pt x="216" y="16"/>
                      </a:lnTo>
                      <a:lnTo>
                        <a:pt x="212" y="16"/>
                      </a:lnTo>
                      <a:lnTo>
                        <a:pt x="207" y="16"/>
                      </a:lnTo>
                      <a:lnTo>
                        <a:pt x="203" y="16"/>
                      </a:lnTo>
                      <a:lnTo>
                        <a:pt x="203" y="20"/>
                      </a:lnTo>
                      <a:lnTo>
                        <a:pt x="199" y="20"/>
                      </a:lnTo>
                      <a:lnTo>
                        <a:pt x="199" y="24"/>
                      </a:lnTo>
                      <a:lnTo>
                        <a:pt x="195" y="24"/>
                      </a:lnTo>
                      <a:lnTo>
                        <a:pt x="195" y="28"/>
                      </a:lnTo>
                      <a:lnTo>
                        <a:pt x="190" y="36"/>
                      </a:lnTo>
                      <a:lnTo>
                        <a:pt x="190" y="40"/>
                      </a:lnTo>
                      <a:lnTo>
                        <a:pt x="186" y="44"/>
                      </a:lnTo>
                      <a:lnTo>
                        <a:pt x="186" y="52"/>
                      </a:lnTo>
                      <a:lnTo>
                        <a:pt x="182" y="56"/>
                      </a:lnTo>
                      <a:lnTo>
                        <a:pt x="182" y="60"/>
                      </a:lnTo>
                      <a:lnTo>
                        <a:pt x="178" y="64"/>
                      </a:lnTo>
                      <a:lnTo>
                        <a:pt x="178" y="68"/>
                      </a:lnTo>
                      <a:lnTo>
                        <a:pt x="173" y="68"/>
                      </a:lnTo>
                      <a:lnTo>
                        <a:pt x="169" y="68"/>
                      </a:lnTo>
                      <a:lnTo>
                        <a:pt x="165" y="68"/>
                      </a:lnTo>
                      <a:lnTo>
                        <a:pt x="161" y="68"/>
                      </a:lnTo>
                      <a:lnTo>
                        <a:pt x="161" y="72"/>
                      </a:lnTo>
                      <a:lnTo>
                        <a:pt x="156" y="72"/>
                      </a:lnTo>
                      <a:lnTo>
                        <a:pt x="152" y="72"/>
                      </a:lnTo>
                      <a:lnTo>
                        <a:pt x="152" y="76"/>
                      </a:lnTo>
                      <a:lnTo>
                        <a:pt x="148" y="76"/>
                      </a:lnTo>
                      <a:lnTo>
                        <a:pt x="144" y="76"/>
                      </a:lnTo>
                      <a:lnTo>
                        <a:pt x="140" y="76"/>
                      </a:lnTo>
                      <a:lnTo>
                        <a:pt x="131" y="76"/>
                      </a:lnTo>
                      <a:lnTo>
                        <a:pt x="127" y="76"/>
                      </a:lnTo>
                      <a:lnTo>
                        <a:pt x="123" y="76"/>
                      </a:lnTo>
                      <a:lnTo>
                        <a:pt x="118" y="76"/>
                      </a:lnTo>
                      <a:lnTo>
                        <a:pt x="114" y="80"/>
                      </a:lnTo>
                      <a:lnTo>
                        <a:pt x="110" y="80"/>
                      </a:lnTo>
                      <a:lnTo>
                        <a:pt x="106" y="80"/>
                      </a:lnTo>
                      <a:lnTo>
                        <a:pt x="106" y="84"/>
                      </a:lnTo>
                      <a:lnTo>
                        <a:pt x="101" y="84"/>
                      </a:lnTo>
                      <a:lnTo>
                        <a:pt x="101" y="88"/>
                      </a:lnTo>
                      <a:lnTo>
                        <a:pt x="97" y="92"/>
                      </a:lnTo>
                      <a:lnTo>
                        <a:pt x="93" y="96"/>
                      </a:lnTo>
                      <a:lnTo>
                        <a:pt x="89" y="100"/>
                      </a:lnTo>
                      <a:lnTo>
                        <a:pt x="84" y="104"/>
                      </a:lnTo>
                      <a:lnTo>
                        <a:pt x="80" y="104"/>
                      </a:lnTo>
                      <a:lnTo>
                        <a:pt x="80" y="100"/>
                      </a:lnTo>
                      <a:lnTo>
                        <a:pt x="76" y="100"/>
                      </a:lnTo>
                      <a:lnTo>
                        <a:pt x="76" y="96"/>
                      </a:lnTo>
                      <a:lnTo>
                        <a:pt x="72" y="92"/>
                      </a:lnTo>
                      <a:lnTo>
                        <a:pt x="72" y="88"/>
                      </a:lnTo>
                      <a:lnTo>
                        <a:pt x="67" y="84"/>
                      </a:lnTo>
                      <a:lnTo>
                        <a:pt x="67" y="80"/>
                      </a:lnTo>
                      <a:lnTo>
                        <a:pt x="63" y="80"/>
                      </a:lnTo>
                      <a:lnTo>
                        <a:pt x="63" y="76"/>
                      </a:lnTo>
                      <a:lnTo>
                        <a:pt x="63" y="72"/>
                      </a:lnTo>
                      <a:lnTo>
                        <a:pt x="59" y="68"/>
                      </a:lnTo>
                      <a:lnTo>
                        <a:pt x="59" y="64"/>
                      </a:lnTo>
                      <a:lnTo>
                        <a:pt x="55" y="64"/>
                      </a:lnTo>
                      <a:lnTo>
                        <a:pt x="55" y="60"/>
                      </a:lnTo>
                      <a:lnTo>
                        <a:pt x="50" y="60"/>
                      </a:lnTo>
                      <a:lnTo>
                        <a:pt x="46" y="60"/>
                      </a:lnTo>
                      <a:lnTo>
                        <a:pt x="42" y="60"/>
                      </a:lnTo>
                      <a:lnTo>
                        <a:pt x="38" y="60"/>
                      </a:lnTo>
                      <a:lnTo>
                        <a:pt x="38" y="64"/>
                      </a:lnTo>
                      <a:lnTo>
                        <a:pt x="38" y="68"/>
                      </a:lnTo>
                      <a:lnTo>
                        <a:pt x="34" y="68"/>
                      </a:lnTo>
                      <a:lnTo>
                        <a:pt x="34" y="72"/>
                      </a:lnTo>
                      <a:lnTo>
                        <a:pt x="34" y="80"/>
                      </a:lnTo>
                      <a:lnTo>
                        <a:pt x="34" y="84"/>
                      </a:lnTo>
                      <a:lnTo>
                        <a:pt x="34" y="88"/>
                      </a:lnTo>
                      <a:lnTo>
                        <a:pt x="29" y="96"/>
                      </a:lnTo>
                      <a:lnTo>
                        <a:pt x="29" y="100"/>
                      </a:lnTo>
                      <a:lnTo>
                        <a:pt x="29" y="104"/>
                      </a:lnTo>
                      <a:lnTo>
                        <a:pt x="25" y="112"/>
                      </a:lnTo>
                      <a:lnTo>
                        <a:pt x="25" y="116"/>
                      </a:lnTo>
                      <a:lnTo>
                        <a:pt x="21" y="116"/>
                      </a:lnTo>
                      <a:lnTo>
                        <a:pt x="21" y="120"/>
                      </a:lnTo>
                      <a:lnTo>
                        <a:pt x="17" y="120"/>
                      </a:lnTo>
                      <a:lnTo>
                        <a:pt x="12" y="124"/>
                      </a:lnTo>
                      <a:lnTo>
                        <a:pt x="12" y="128"/>
                      </a:lnTo>
                      <a:lnTo>
                        <a:pt x="8" y="128"/>
                      </a:lnTo>
                      <a:lnTo>
                        <a:pt x="8" y="136"/>
                      </a:lnTo>
                      <a:lnTo>
                        <a:pt x="8" y="140"/>
                      </a:lnTo>
                      <a:lnTo>
                        <a:pt x="12" y="144"/>
                      </a:lnTo>
                      <a:lnTo>
                        <a:pt x="12" y="151"/>
                      </a:lnTo>
                      <a:lnTo>
                        <a:pt x="12" y="155"/>
                      </a:lnTo>
                      <a:lnTo>
                        <a:pt x="12" y="159"/>
                      </a:lnTo>
                      <a:lnTo>
                        <a:pt x="17" y="163"/>
                      </a:lnTo>
                      <a:lnTo>
                        <a:pt x="17" y="167"/>
                      </a:lnTo>
                      <a:lnTo>
                        <a:pt x="17" y="171"/>
                      </a:lnTo>
                      <a:lnTo>
                        <a:pt x="17" y="175"/>
                      </a:lnTo>
                      <a:lnTo>
                        <a:pt x="21" y="179"/>
                      </a:lnTo>
                      <a:lnTo>
                        <a:pt x="21" y="187"/>
                      </a:lnTo>
                      <a:lnTo>
                        <a:pt x="21" y="191"/>
                      </a:lnTo>
                      <a:lnTo>
                        <a:pt x="21" y="195"/>
                      </a:lnTo>
                      <a:lnTo>
                        <a:pt x="25" y="199"/>
                      </a:lnTo>
                      <a:lnTo>
                        <a:pt x="25" y="203"/>
                      </a:lnTo>
                      <a:lnTo>
                        <a:pt x="29" y="235"/>
                      </a:lnTo>
                      <a:lnTo>
                        <a:pt x="29" y="239"/>
                      </a:lnTo>
                      <a:lnTo>
                        <a:pt x="25" y="239"/>
                      </a:lnTo>
                      <a:lnTo>
                        <a:pt x="17" y="247"/>
                      </a:lnTo>
                      <a:lnTo>
                        <a:pt x="21" y="267"/>
                      </a:lnTo>
                      <a:lnTo>
                        <a:pt x="46" y="283"/>
                      </a:lnTo>
                      <a:lnTo>
                        <a:pt x="50" y="287"/>
                      </a:lnTo>
                      <a:lnTo>
                        <a:pt x="55" y="295"/>
                      </a:lnTo>
                      <a:lnTo>
                        <a:pt x="55" y="299"/>
                      </a:lnTo>
                      <a:lnTo>
                        <a:pt x="50" y="307"/>
                      </a:lnTo>
                      <a:lnTo>
                        <a:pt x="50" y="311"/>
                      </a:lnTo>
                      <a:lnTo>
                        <a:pt x="46" y="319"/>
                      </a:lnTo>
                      <a:lnTo>
                        <a:pt x="46" y="323"/>
                      </a:lnTo>
                      <a:lnTo>
                        <a:pt x="42" y="327"/>
                      </a:lnTo>
                      <a:lnTo>
                        <a:pt x="34" y="331"/>
                      </a:lnTo>
                      <a:lnTo>
                        <a:pt x="34" y="335"/>
                      </a:lnTo>
                      <a:lnTo>
                        <a:pt x="29" y="335"/>
                      </a:lnTo>
                      <a:lnTo>
                        <a:pt x="21" y="339"/>
                      </a:lnTo>
                      <a:lnTo>
                        <a:pt x="0" y="379"/>
                      </a:lnTo>
                      <a:lnTo>
                        <a:pt x="0" y="383"/>
                      </a:lnTo>
                      <a:lnTo>
                        <a:pt x="0" y="387"/>
                      </a:lnTo>
                      <a:lnTo>
                        <a:pt x="0" y="391"/>
                      </a:lnTo>
                      <a:lnTo>
                        <a:pt x="0" y="395"/>
                      </a:lnTo>
                      <a:lnTo>
                        <a:pt x="0" y="399"/>
                      </a:lnTo>
                      <a:lnTo>
                        <a:pt x="0" y="403"/>
                      </a:lnTo>
                      <a:lnTo>
                        <a:pt x="4" y="407"/>
                      </a:lnTo>
                      <a:lnTo>
                        <a:pt x="17" y="423"/>
                      </a:lnTo>
                      <a:lnTo>
                        <a:pt x="21" y="439"/>
                      </a:lnTo>
                      <a:lnTo>
                        <a:pt x="25" y="459"/>
                      </a:lnTo>
                      <a:lnTo>
                        <a:pt x="25" y="474"/>
                      </a:lnTo>
                      <a:lnTo>
                        <a:pt x="25" y="490"/>
                      </a:lnTo>
                      <a:lnTo>
                        <a:pt x="21" y="506"/>
                      </a:lnTo>
                      <a:lnTo>
                        <a:pt x="12" y="522"/>
                      </a:lnTo>
                      <a:lnTo>
                        <a:pt x="8" y="538"/>
                      </a:lnTo>
                      <a:lnTo>
                        <a:pt x="12" y="554"/>
                      </a:lnTo>
                      <a:lnTo>
                        <a:pt x="12" y="558"/>
                      </a:lnTo>
                      <a:lnTo>
                        <a:pt x="29" y="566"/>
                      </a:lnTo>
                      <a:lnTo>
                        <a:pt x="59" y="582"/>
                      </a:lnTo>
                      <a:lnTo>
                        <a:pt x="63" y="582"/>
                      </a:lnTo>
                      <a:lnTo>
                        <a:pt x="72" y="582"/>
                      </a:lnTo>
                      <a:lnTo>
                        <a:pt x="76" y="582"/>
                      </a:lnTo>
                      <a:lnTo>
                        <a:pt x="84" y="582"/>
                      </a:lnTo>
                      <a:lnTo>
                        <a:pt x="93" y="582"/>
                      </a:lnTo>
                      <a:lnTo>
                        <a:pt x="97" y="582"/>
                      </a:lnTo>
                      <a:lnTo>
                        <a:pt x="106" y="582"/>
                      </a:lnTo>
                      <a:lnTo>
                        <a:pt x="110" y="582"/>
                      </a:lnTo>
                      <a:lnTo>
                        <a:pt x="131" y="594"/>
                      </a:lnTo>
                      <a:lnTo>
                        <a:pt x="127" y="578"/>
                      </a:lnTo>
                      <a:lnTo>
                        <a:pt x="127" y="558"/>
                      </a:lnTo>
                      <a:lnTo>
                        <a:pt x="127" y="522"/>
                      </a:lnTo>
                      <a:lnTo>
                        <a:pt x="140" y="514"/>
                      </a:lnTo>
                      <a:lnTo>
                        <a:pt x="148" y="502"/>
                      </a:lnTo>
                      <a:lnTo>
                        <a:pt x="161" y="494"/>
                      </a:lnTo>
                      <a:lnTo>
                        <a:pt x="169" y="482"/>
                      </a:lnTo>
                      <a:lnTo>
                        <a:pt x="178" y="474"/>
                      </a:lnTo>
                      <a:lnTo>
                        <a:pt x="190" y="466"/>
                      </a:lnTo>
                      <a:lnTo>
                        <a:pt x="199" y="455"/>
                      </a:lnTo>
                      <a:lnTo>
                        <a:pt x="207" y="443"/>
                      </a:lnTo>
                      <a:lnTo>
                        <a:pt x="207" y="439"/>
                      </a:lnTo>
                      <a:lnTo>
                        <a:pt x="246" y="423"/>
                      </a:lnTo>
                      <a:lnTo>
                        <a:pt x="258" y="419"/>
                      </a:lnTo>
                      <a:lnTo>
                        <a:pt x="262" y="415"/>
                      </a:lnTo>
                      <a:lnTo>
                        <a:pt x="262" y="407"/>
                      </a:lnTo>
                      <a:lnTo>
                        <a:pt x="267" y="403"/>
                      </a:lnTo>
                      <a:lnTo>
                        <a:pt x="267" y="399"/>
                      </a:lnTo>
                      <a:lnTo>
                        <a:pt x="267" y="395"/>
                      </a:lnTo>
                      <a:lnTo>
                        <a:pt x="271" y="391"/>
                      </a:lnTo>
                      <a:lnTo>
                        <a:pt x="271" y="387"/>
                      </a:lnTo>
                      <a:lnTo>
                        <a:pt x="267" y="383"/>
                      </a:lnTo>
                      <a:lnTo>
                        <a:pt x="267" y="379"/>
                      </a:lnTo>
                      <a:lnTo>
                        <a:pt x="262" y="379"/>
                      </a:lnTo>
                      <a:lnTo>
                        <a:pt x="258" y="375"/>
                      </a:lnTo>
                      <a:lnTo>
                        <a:pt x="258" y="371"/>
                      </a:lnTo>
                      <a:lnTo>
                        <a:pt x="254" y="367"/>
                      </a:lnTo>
                      <a:lnTo>
                        <a:pt x="250" y="367"/>
                      </a:lnTo>
                      <a:lnTo>
                        <a:pt x="250" y="363"/>
                      </a:lnTo>
                      <a:lnTo>
                        <a:pt x="250" y="359"/>
                      </a:lnTo>
                      <a:lnTo>
                        <a:pt x="250" y="355"/>
                      </a:lnTo>
                      <a:lnTo>
                        <a:pt x="254" y="355"/>
                      </a:lnTo>
                      <a:lnTo>
                        <a:pt x="254" y="351"/>
                      </a:lnTo>
                      <a:lnTo>
                        <a:pt x="246" y="355"/>
                      </a:lnTo>
                      <a:lnTo>
                        <a:pt x="233" y="355"/>
                      </a:lnTo>
                      <a:lnTo>
                        <a:pt x="212" y="351"/>
                      </a:lnTo>
                      <a:lnTo>
                        <a:pt x="203" y="343"/>
                      </a:lnTo>
                      <a:lnTo>
                        <a:pt x="203" y="339"/>
                      </a:lnTo>
                      <a:lnTo>
                        <a:pt x="203" y="331"/>
                      </a:lnTo>
                      <a:lnTo>
                        <a:pt x="207" y="323"/>
                      </a:lnTo>
                      <a:lnTo>
                        <a:pt x="212" y="311"/>
                      </a:lnTo>
                      <a:lnTo>
                        <a:pt x="216" y="303"/>
                      </a:lnTo>
                      <a:lnTo>
                        <a:pt x="212" y="287"/>
                      </a:lnTo>
                      <a:lnTo>
                        <a:pt x="207" y="287"/>
                      </a:lnTo>
                      <a:lnTo>
                        <a:pt x="207" y="283"/>
                      </a:lnTo>
                      <a:lnTo>
                        <a:pt x="203" y="283"/>
                      </a:lnTo>
                      <a:lnTo>
                        <a:pt x="203" y="279"/>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63" name="Freeform 184"/>
                <p:cNvSpPr>
                  <a:spLocks/>
                </p:cNvSpPr>
                <p:nvPr/>
              </p:nvSpPr>
              <p:spPr bwMode="auto">
                <a:xfrm>
                  <a:off x="3760" y="2129"/>
                  <a:ext cx="483" cy="343"/>
                </a:xfrm>
                <a:custGeom>
                  <a:avLst/>
                  <a:gdLst>
                    <a:gd name="T0" fmla="*/ 106 w 483"/>
                    <a:gd name="T1" fmla="*/ 299 h 343"/>
                    <a:gd name="T2" fmla="*/ 110 w 483"/>
                    <a:gd name="T3" fmla="*/ 299 h 343"/>
                    <a:gd name="T4" fmla="*/ 110 w 483"/>
                    <a:gd name="T5" fmla="*/ 299 h 343"/>
                    <a:gd name="T6" fmla="*/ 123 w 483"/>
                    <a:gd name="T7" fmla="*/ 303 h 343"/>
                    <a:gd name="T8" fmla="*/ 123 w 483"/>
                    <a:gd name="T9" fmla="*/ 303 h 343"/>
                    <a:gd name="T10" fmla="*/ 148 w 483"/>
                    <a:gd name="T11" fmla="*/ 327 h 343"/>
                    <a:gd name="T12" fmla="*/ 165 w 483"/>
                    <a:gd name="T13" fmla="*/ 331 h 343"/>
                    <a:gd name="T14" fmla="*/ 191 w 483"/>
                    <a:gd name="T15" fmla="*/ 315 h 343"/>
                    <a:gd name="T16" fmla="*/ 208 w 483"/>
                    <a:gd name="T17" fmla="*/ 335 h 343"/>
                    <a:gd name="T18" fmla="*/ 208 w 483"/>
                    <a:gd name="T19" fmla="*/ 335 h 343"/>
                    <a:gd name="T20" fmla="*/ 225 w 483"/>
                    <a:gd name="T21" fmla="*/ 339 h 343"/>
                    <a:gd name="T22" fmla="*/ 229 w 483"/>
                    <a:gd name="T23" fmla="*/ 335 h 343"/>
                    <a:gd name="T24" fmla="*/ 229 w 483"/>
                    <a:gd name="T25" fmla="*/ 335 h 343"/>
                    <a:gd name="T26" fmla="*/ 258 w 483"/>
                    <a:gd name="T27" fmla="*/ 287 h 343"/>
                    <a:gd name="T28" fmla="*/ 284 w 483"/>
                    <a:gd name="T29" fmla="*/ 267 h 343"/>
                    <a:gd name="T30" fmla="*/ 301 w 483"/>
                    <a:gd name="T31" fmla="*/ 219 h 343"/>
                    <a:gd name="T32" fmla="*/ 322 w 483"/>
                    <a:gd name="T33" fmla="*/ 199 h 343"/>
                    <a:gd name="T34" fmla="*/ 331 w 483"/>
                    <a:gd name="T35" fmla="*/ 171 h 343"/>
                    <a:gd name="T36" fmla="*/ 339 w 483"/>
                    <a:gd name="T37" fmla="*/ 155 h 343"/>
                    <a:gd name="T38" fmla="*/ 352 w 483"/>
                    <a:gd name="T39" fmla="*/ 159 h 343"/>
                    <a:gd name="T40" fmla="*/ 364 w 483"/>
                    <a:gd name="T41" fmla="*/ 155 h 343"/>
                    <a:gd name="T42" fmla="*/ 394 w 483"/>
                    <a:gd name="T43" fmla="*/ 115 h 343"/>
                    <a:gd name="T44" fmla="*/ 428 w 483"/>
                    <a:gd name="T45" fmla="*/ 91 h 343"/>
                    <a:gd name="T46" fmla="*/ 458 w 483"/>
                    <a:gd name="T47" fmla="*/ 91 h 343"/>
                    <a:gd name="T48" fmla="*/ 483 w 483"/>
                    <a:gd name="T49" fmla="*/ 79 h 343"/>
                    <a:gd name="T50" fmla="*/ 479 w 483"/>
                    <a:gd name="T51" fmla="*/ 76 h 343"/>
                    <a:gd name="T52" fmla="*/ 475 w 483"/>
                    <a:gd name="T53" fmla="*/ 72 h 343"/>
                    <a:gd name="T54" fmla="*/ 479 w 483"/>
                    <a:gd name="T55" fmla="*/ 64 h 343"/>
                    <a:gd name="T56" fmla="*/ 453 w 483"/>
                    <a:gd name="T57" fmla="*/ 52 h 343"/>
                    <a:gd name="T58" fmla="*/ 377 w 483"/>
                    <a:gd name="T59" fmla="*/ 44 h 343"/>
                    <a:gd name="T60" fmla="*/ 297 w 483"/>
                    <a:gd name="T61" fmla="*/ 79 h 343"/>
                    <a:gd name="T62" fmla="*/ 263 w 483"/>
                    <a:gd name="T63" fmla="*/ 87 h 343"/>
                    <a:gd name="T64" fmla="*/ 225 w 483"/>
                    <a:gd name="T65" fmla="*/ 24 h 343"/>
                    <a:gd name="T66" fmla="*/ 203 w 483"/>
                    <a:gd name="T67" fmla="*/ 36 h 343"/>
                    <a:gd name="T68" fmla="*/ 186 w 483"/>
                    <a:gd name="T69" fmla="*/ 36 h 343"/>
                    <a:gd name="T70" fmla="*/ 174 w 483"/>
                    <a:gd name="T71" fmla="*/ 16 h 343"/>
                    <a:gd name="T72" fmla="*/ 161 w 483"/>
                    <a:gd name="T73" fmla="*/ 4 h 343"/>
                    <a:gd name="T74" fmla="*/ 157 w 483"/>
                    <a:gd name="T75" fmla="*/ 16 h 343"/>
                    <a:gd name="T76" fmla="*/ 136 w 483"/>
                    <a:gd name="T77" fmla="*/ 36 h 343"/>
                    <a:gd name="T78" fmla="*/ 80 w 483"/>
                    <a:gd name="T79" fmla="*/ 76 h 343"/>
                    <a:gd name="T80" fmla="*/ 38 w 483"/>
                    <a:gd name="T81" fmla="*/ 115 h 343"/>
                    <a:gd name="T82" fmla="*/ 17 w 483"/>
                    <a:gd name="T83" fmla="*/ 191 h 343"/>
                    <a:gd name="T84" fmla="*/ 42 w 483"/>
                    <a:gd name="T85" fmla="*/ 203 h 343"/>
                    <a:gd name="T86" fmla="*/ 68 w 483"/>
                    <a:gd name="T87" fmla="*/ 203 h 343"/>
                    <a:gd name="T88" fmla="*/ 72 w 483"/>
                    <a:gd name="T89" fmla="*/ 203 h 343"/>
                    <a:gd name="T90" fmla="*/ 76 w 483"/>
                    <a:gd name="T91" fmla="*/ 203 h 343"/>
                    <a:gd name="T92" fmla="*/ 63 w 483"/>
                    <a:gd name="T93" fmla="*/ 227 h 343"/>
                    <a:gd name="T94" fmla="*/ 42 w 483"/>
                    <a:gd name="T95" fmla="*/ 239 h 343"/>
                    <a:gd name="T96" fmla="*/ 4 w 483"/>
                    <a:gd name="T97" fmla="*/ 283 h 343"/>
                    <a:gd name="T98" fmla="*/ 38 w 483"/>
                    <a:gd name="T99" fmla="*/ 327 h 34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83" h="343">
                      <a:moveTo>
                        <a:pt x="93" y="339"/>
                      </a:moveTo>
                      <a:lnTo>
                        <a:pt x="97" y="319"/>
                      </a:lnTo>
                      <a:lnTo>
                        <a:pt x="97" y="307"/>
                      </a:lnTo>
                      <a:lnTo>
                        <a:pt x="106" y="299"/>
                      </a:lnTo>
                      <a:lnTo>
                        <a:pt x="110" y="299"/>
                      </a:lnTo>
                      <a:lnTo>
                        <a:pt x="123" y="303"/>
                      </a:lnTo>
                      <a:lnTo>
                        <a:pt x="148" y="323"/>
                      </a:lnTo>
                      <a:lnTo>
                        <a:pt x="148" y="327"/>
                      </a:lnTo>
                      <a:lnTo>
                        <a:pt x="152" y="327"/>
                      </a:lnTo>
                      <a:lnTo>
                        <a:pt x="157" y="327"/>
                      </a:lnTo>
                      <a:lnTo>
                        <a:pt x="161" y="331"/>
                      </a:lnTo>
                      <a:lnTo>
                        <a:pt x="165" y="331"/>
                      </a:lnTo>
                      <a:lnTo>
                        <a:pt x="169" y="331"/>
                      </a:lnTo>
                      <a:lnTo>
                        <a:pt x="174" y="331"/>
                      </a:lnTo>
                      <a:lnTo>
                        <a:pt x="178" y="331"/>
                      </a:lnTo>
                      <a:lnTo>
                        <a:pt x="191" y="315"/>
                      </a:lnTo>
                      <a:lnTo>
                        <a:pt x="208" y="331"/>
                      </a:lnTo>
                      <a:lnTo>
                        <a:pt x="208" y="335"/>
                      </a:lnTo>
                      <a:lnTo>
                        <a:pt x="212" y="343"/>
                      </a:lnTo>
                      <a:lnTo>
                        <a:pt x="220" y="343"/>
                      </a:lnTo>
                      <a:lnTo>
                        <a:pt x="225" y="339"/>
                      </a:lnTo>
                      <a:lnTo>
                        <a:pt x="229" y="335"/>
                      </a:lnTo>
                      <a:lnTo>
                        <a:pt x="237" y="323"/>
                      </a:lnTo>
                      <a:lnTo>
                        <a:pt x="241" y="311"/>
                      </a:lnTo>
                      <a:lnTo>
                        <a:pt x="258" y="311"/>
                      </a:lnTo>
                      <a:lnTo>
                        <a:pt x="258" y="287"/>
                      </a:lnTo>
                      <a:lnTo>
                        <a:pt x="267" y="279"/>
                      </a:lnTo>
                      <a:lnTo>
                        <a:pt x="275" y="275"/>
                      </a:lnTo>
                      <a:lnTo>
                        <a:pt x="284" y="279"/>
                      </a:lnTo>
                      <a:lnTo>
                        <a:pt x="284" y="267"/>
                      </a:lnTo>
                      <a:lnTo>
                        <a:pt x="288" y="255"/>
                      </a:lnTo>
                      <a:lnTo>
                        <a:pt x="292" y="243"/>
                      </a:lnTo>
                      <a:lnTo>
                        <a:pt x="297" y="231"/>
                      </a:lnTo>
                      <a:lnTo>
                        <a:pt x="301" y="219"/>
                      </a:lnTo>
                      <a:lnTo>
                        <a:pt x="305" y="211"/>
                      </a:lnTo>
                      <a:lnTo>
                        <a:pt x="314" y="207"/>
                      </a:lnTo>
                      <a:lnTo>
                        <a:pt x="318" y="203"/>
                      </a:lnTo>
                      <a:lnTo>
                        <a:pt x="322" y="199"/>
                      </a:lnTo>
                      <a:lnTo>
                        <a:pt x="322" y="191"/>
                      </a:lnTo>
                      <a:lnTo>
                        <a:pt x="326" y="187"/>
                      </a:lnTo>
                      <a:lnTo>
                        <a:pt x="326" y="179"/>
                      </a:lnTo>
                      <a:lnTo>
                        <a:pt x="331" y="171"/>
                      </a:lnTo>
                      <a:lnTo>
                        <a:pt x="331" y="163"/>
                      </a:lnTo>
                      <a:lnTo>
                        <a:pt x="335" y="159"/>
                      </a:lnTo>
                      <a:lnTo>
                        <a:pt x="335" y="155"/>
                      </a:lnTo>
                      <a:lnTo>
                        <a:pt x="339" y="155"/>
                      </a:lnTo>
                      <a:lnTo>
                        <a:pt x="343" y="155"/>
                      </a:lnTo>
                      <a:lnTo>
                        <a:pt x="347" y="155"/>
                      </a:lnTo>
                      <a:lnTo>
                        <a:pt x="352" y="159"/>
                      </a:lnTo>
                      <a:lnTo>
                        <a:pt x="356" y="163"/>
                      </a:lnTo>
                      <a:lnTo>
                        <a:pt x="364" y="155"/>
                      </a:lnTo>
                      <a:lnTo>
                        <a:pt x="369" y="147"/>
                      </a:lnTo>
                      <a:lnTo>
                        <a:pt x="377" y="135"/>
                      </a:lnTo>
                      <a:lnTo>
                        <a:pt x="386" y="123"/>
                      </a:lnTo>
                      <a:lnTo>
                        <a:pt x="394" y="115"/>
                      </a:lnTo>
                      <a:lnTo>
                        <a:pt x="403" y="107"/>
                      </a:lnTo>
                      <a:lnTo>
                        <a:pt x="411" y="99"/>
                      </a:lnTo>
                      <a:lnTo>
                        <a:pt x="420" y="99"/>
                      </a:lnTo>
                      <a:lnTo>
                        <a:pt x="428" y="91"/>
                      </a:lnTo>
                      <a:lnTo>
                        <a:pt x="432" y="87"/>
                      </a:lnTo>
                      <a:lnTo>
                        <a:pt x="441" y="87"/>
                      </a:lnTo>
                      <a:lnTo>
                        <a:pt x="449" y="91"/>
                      </a:lnTo>
                      <a:lnTo>
                        <a:pt x="458" y="91"/>
                      </a:lnTo>
                      <a:lnTo>
                        <a:pt x="466" y="91"/>
                      </a:lnTo>
                      <a:lnTo>
                        <a:pt x="475" y="87"/>
                      </a:lnTo>
                      <a:lnTo>
                        <a:pt x="483" y="83"/>
                      </a:lnTo>
                      <a:lnTo>
                        <a:pt x="483" y="79"/>
                      </a:lnTo>
                      <a:lnTo>
                        <a:pt x="479" y="79"/>
                      </a:lnTo>
                      <a:lnTo>
                        <a:pt x="479" y="76"/>
                      </a:lnTo>
                      <a:lnTo>
                        <a:pt x="475" y="76"/>
                      </a:lnTo>
                      <a:lnTo>
                        <a:pt x="475" y="72"/>
                      </a:lnTo>
                      <a:lnTo>
                        <a:pt x="475" y="68"/>
                      </a:lnTo>
                      <a:lnTo>
                        <a:pt x="479" y="64"/>
                      </a:lnTo>
                      <a:lnTo>
                        <a:pt x="479" y="60"/>
                      </a:lnTo>
                      <a:lnTo>
                        <a:pt x="479" y="56"/>
                      </a:lnTo>
                      <a:lnTo>
                        <a:pt x="483" y="56"/>
                      </a:lnTo>
                      <a:lnTo>
                        <a:pt x="453" y="52"/>
                      </a:lnTo>
                      <a:lnTo>
                        <a:pt x="428" y="48"/>
                      </a:lnTo>
                      <a:lnTo>
                        <a:pt x="407" y="44"/>
                      </a:lnTo>
                      <a:lnTo>
                        <a:pt x="394" y="44"/>
                      </a:lnTo>
                      <a:lnTo>
                        <a:pt x="377" y="44"/>
                      </a:lnTo>
                      <a:lnTo>
                        <a:pt x="360" y="48"/>
                      </a:lnTo>
                      <a:lnTo>
                        <a:pt x="343" y="56"/>
                      </a:lnTo>
                      <a:lnTo>
                        <a:pt x="326" y="76"/>
                      </a:lnTo>
                      <a:lnTo>
                        <a:pt x="297" y="79"/>
                      </a:lnTo>
                      <a:lnTo>
                        <a:pt x="280" y="87"/>
                      </a:lnTo>
                      <a:lnTo>
                        <a:pt x="267" y="91"/>
                      </a:lnTo>
                      <a:lnTo>
                        <a:pt x="263" y="91"/>
                      </a:lnTo>
                      <a:lnTo>
                        <a:pt x="263" y="87"/>
                      </a:lnTo>
                      <a:lnTo>
                        <a:pt x="258" y="76"/>
                      </a:lnTo>
                      <a:lnTo>
                        <a:pt x="250" y="56"/>
                      </a:lnTo>
                      <a:lnTo>
                        <a:pt x="233" y="24"/>
                      </a:lnTo>
                      <a:lnTo>
                        <a:pt x="225" y="24"/>
                      </a:lnTo>
                      <a:lnTo>
                        <a:pt x="216" y="28"/>
                      </a:lnTo>
                      <a:lnTo>
                        <a:pt x="212" y="28"/>
                      </a:lnTo>
                      <a:lnTo>
                        <a:pt x="208" y="32"/>
                      </a:lnTo>
                      <a:lnTo>
                        <a:pt x="203" y="36"/>
                      </a:lnTo>
                      <a:lnTo>
                        <a:pt x="199" y="36"/>
                      </a:lnTo>
                      <a:lnTo>
                        <a:pt x="195" y="40"/>
                      </a:lnTo>
                      <a:lnTo>
                        <a:pt x="191" y="40"/>
                      </a:lnTo>
                      <a:lnTo>
                        <a:pt x="186" y="36"/>
                      </a:lnTo>
                      <a:lnTo>
                        <a:pt x="182" y="28"/>
                      </a:lnTo>
                      <a:lnTo>
                        <a:pt x="182" y="24"/>
                      </a:lnTo>
                      <a:lnTo>
                        <a:pt x="178" y="20"/>
                      </a:lnTo>
                      <a:lnTo>
                        <a:pt x="174" y="16"/>
                      </a:lnTo>
                      <a:lnTo>
                        <a:pt x="169" y="8"/>
                      </a:lnTo>
                      <a:lnTo>
                        <a:pt x="165" y="4"/>
                      </a:lnTo>
                      <a:lnTo>
                        <a:pt x="161" y="0"/>
                      </a:lnTo>
                      <a:lnTo>
                        <a:pt x="161" y="4"/>
                      </a:lnTo>
                      <a:lnTo>
                        <a:pt x="157" y="4"/>
                      </a:lnTo>
                      <a:lnTo>
                        <a:pt x="157" y="8"/>
                      </a:lnTo>
                      <a:lnTo>
                        <a:pt x="157" y="12"/>
                      </a:lnTo>
                      <a:lnTo>
                        <a:pt x="157" y="16"/>
                      </a:lnTo>
                      <a:lnTo>
                        <a:pt x="152" y="20"/>
                      </a:lnTo>
                      <a:lnTo>
                        <a:pt x="152" y="24"/>
                      </a:lnTo>
                      <a:lnTo>
                        <a:pt x="148" y="28"/>
                      </a:lnTo>
                      <a:lnTo>
                        <a:pt x="136" y="36"/>
                      </a:lnTo>
                      <a:lnTo>
                        <a:pt x="97" y="52"/>
                      </a:lnTo>
                      <a:lnTo>
                        <a:pt x="97" y="56"/>
                      </a:lnTo>
                      <a:lnTo>
                        <a:pt x="89" y="68"/>
                      </a:lnTo>
                      <a:lnTo>
                        <a:pt x="80" y="76"/>
                      </a:lnTo>
                      <a:lnTo>
                        <a:pt x="68" y="87"/>
                      </a:lnTo>
                      <a:lnTo>
                        <a:pt x="59" y="95"/>
                      </a:lnTo>
                      <a:lnTo>
                        <a:pt x="51" y="107"/>
                      </a:lnTo>
                      <a:lnTo>
                        <a:pt x="38" y="115"/>
                      </a:lnTo>
                      <a:lnTo>
                        <a:pt x="30" y="123"/>
                      </a:lnTo>
                      <a:lnTo>
                        <a:pt x="17" y="135"/>
                      </a:lnTo>
                      <a:lnTo>
                        <a:pt x="17" y="171"/>
                      </a:lnTo>
                      <a:lnTo>
                        <a:pt x="17" y="191"/>
                      </a:lnTo>
                      <a:lnTo>
                        <a:pt x="25" y="207"/>
                      </a:lnTo>
                      <a:lnTo>
                        <a:pt x="30" y="207"/>
                      </a:lnTo>
                      <a:lnTo>
                        <a:pt x="38" y="203"/>
                      </a:lnTo>
                      <a:lnTo>
                        <a:pt x="42" y="203"/>
                      </a:lnTo>
                      <a:lnTo>
                        <a:pt x="51" y="203"/>
                      </a:lnTo>
                      <a:lnTo>
                        <a:pt x="55" y="199"/>
                      </a:lnTo>
                      <a:lnTo>
                        <a:pt x="63" y="199"/>
                      </a:lnTo>
                      <a:lnTo>
                        <a:pt x="68" y="203"/>
                      </a:lnTo>
                      <a:lnTo>
                        <a:pt x="72" y="203"/>
                      </a:lnTo>
                      <a:lnTo>
                        <a:pt x="76" y="203"/>
                      </a:lnTo>
                      <a:lnTo>
                        <a:pt x="76" y="207"/>
                      </a:lnTo>
                      <a:lnTo>
                        <a:pt x="72" y="215"/>
                      </a:lnTo>
                      <a:lnTo>
                        <a:pt x="68" y="219"/>
                      </a:lnTo>
                      <a:lnTo>
                        <a:pt x="63" y="227"/>
                      </a:lnTo>
                      <a:lnTo>
                        <a:pt x="59" y="231"/>
                      </a:lnTo>
                      <a:lnTo>
                        <a:pt x="55" y="235"/>
                      </a:lnTo>
                      <a:lnTo>
                        <a:pt x="51" y="235"/>
                      </a:lnTo>
                      <a:lnTo>
                        <a:pt x="42" y="239"/>
                      </a:lnTo>
                      <a:lnTo>
                        <a:pt x="38" y="243"/>
                      </a:lnTo>
                      <a:lnTo>
                        <a:pt x="34" y="243"/>
                      </a:lnTo>
                      <a:lnTo>
                        <a:pt x="4" y="279"/>
                      </a:lnTo>
                      <a:lnTo>
                        <a:pt x="4" y="283"/>
                      </a:lnTo>
                      <a:lnTo>
                        <a:pt x="0" y="287"/>
                      </a:lnTo>
                      <a:lnTo>
                        <a:pt x="8" y="299"/>
                      </a:lnTo>
                      <a:lnTo>
                        <a:pt x="13" y="307"/>
                      </a:lnTo>
                      <a:lnTo>
                        <a:pt x="38" y="327"/>
                      </a:lnTo>
                      <a:lnTo>
                        <a:pt x="93" y="339"/>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64" name="Freeform 185"/>
                <p:cNvSpPr>
                  <a:spLocks/>
                </p:cNvSpPr>
                <p:nvPr/>
              </p:nvSpPr>
              <p:spPr bwMode="auto">
                <a:xfrm>
                  <a:off x="4095" y="1391"/>
                  <a:ext cx="585" cy="455"/>
                </a:xfrm>
                <a:custGeom>
                  <a:avLst/>
                  <a:gdLst>
                    <a:gd name="T0" fmla="*/ 572 w 585"/>
                    <a:gd name="T1" fmla="*/ 223 h 455"/>
                    <a:gd name="T2" fmla="*/ 555 w 585"/>
                    <a:gd name="T3" fmla="*/ 251 h 455"/>
                    <a:gd name="T4" fmla="*/ 534 w 585"/>
                    <a:gd name="T5" fmla="*/ 219 h 455"/>
                    <a:gd name="T6" fmla="*/ 521 w 585"/>
                    <a:gd name="T7" fmla="*/ 223 h 455"/>
                    <a:gd name="T8" fmla="*/ 513 w 585"/>
                    <a:gd name="T9" fmla="*/ 243 h 455"/>
                    <a:gd name="T10" fmla="*/ 500 w 585"/>
                    <a:gd name="T11" fmla="*/ 271 h 455"/>
                    <a:gd name="T12" fmla="*/ 487 w 585"/>
                    <a:gd name="T13" fmla="*/ 271 h 455"/>
                    <a:gd name="T14" fmla="*/ 470 w 585"/>
                    <a:gd name="T15" fmla="*/ 323 h 455"/>
                    <a:gd name="T16" fmla="*/ 436 w 585"/>
                    <a:gd name="T17" fmla="*/ 327 h 455"/>
                    <a:gd name="T18" fmla="*/ 436 w 585"/>
                    <a:gd name="T19" fmla="*/ 351 h 455"/>
                    <a:gd name="T20" fmla="*/ 445 w 585"/>
                    <a:gd name="T21" fmla="*/ 367 h 455"/>
                    <a:gd name="T22" fmla="*/ 407 w 585"/>
                    <a:gd name="T23" fmla="*/ 379 h 455"/>
                    <a:gd name="T24" fmla="*/ 339 w 585"/>
                    <a:gd name="T25" fmla="*/ 383 h 455"/>
                    <a:gd name="T26" fmla="*/ 301 w 585"/>
                    <a:gd name="T27" fmla="*/ 455 h 455"/>
                    <a:gd name="T28" fmla="*/ 301 w 585"/>
                    <a:gd name="T29" fmla="*/ 455 h 455"/>
                    <a:gd name="T30" fmla="*/ 275 w 585"/>
                    <a:gd name="T31" fmla="*/ 387 h 455"/>
                    <a:gd name="T32" fmla="*/ 263 w 585"/>
                    <a:gd name="T33" fmla="*/ 367 h 455"/>
                    <a:gd name="T34" fmla="*/ 237 w 585"/>
                    <a:gd name="T35" fmla="*/ 303 h 455"/>
                    <a:gd name="T36" fmla="*/ 229 w 585"/>
                    <a:gd name="T37" fmla="*/ 267 h 455"/>
                    <a:gd name="T38" fmla="*/ 229 w 585"/>
                    <a:gd name="T39" fmla="*/ 263 h 455"/>
                    <a:gd name="T40" fmla="*/ 182 w 585"/>
                    <a:gd name="T41" fmla="*/ 263 h 455"/>
                    <a:gd name="T42" fmla="*/ 165 w 585"/>
                    <a:gd name="T43" fmla="*/ 251 h 455"/>
                    <a:gd name="T44" fmla="*/ 148 w 585"/>
                    <a:gd name="T45" fmla="*/ 251 h 455"/>
                    <a:gd name="T46" fmla="*/ 135 w 585"/>
                    <a:gd name="T47" fmla="*/ 263 h 455"/>
                    <a:gd name="T48" fmla="*/ 131 w 585"/>
                    <a:gd name="T49" fmla="*/ 255 h 455"/>
                    <a:gd name="T50" fmla="*/ 106 w 585"/>
                    <a:gd name="T51" fmla="*/ 195 h 455"/>
                    <a:gd name="T52" fmla="*/ 93 w 585"/>
                    <a:gd name="T53" fmla="*/ 176 h 455"/>
                    <a:gd name="T54" fmla="*/ 80 w 585"/>
                    <a:gd name="T55" fmla="*/ 180 h 455"/>
                    <a:gd name="T56" fmla="*/ 63 w 585"/>
                    <a:gd name="T57" fmla="*/ 187 h 455"/>
                    <a:gd name="T58" fmla="*/ 51 w 585"/>
                    <a:gd name="T59" fmla="*/ 184 h 455"/>
                    <a:gd name="T60" fmla="*/ 42 w 585"/>
                    <a:gd name="T61" fmla="*/ 168 h 455"/>
                    <a:gd name="T62" fmla="*/ 34 w 585"/>
                    <a:gd name="T63" fmla="*/ 120 h 455"/>
                    <a:gd name="T64" fmla="*/ 8 w 585"/>
                    <a:gd name="T65" fmla="*/ 60 h 455"/>
                    <a:gd name="T66" fmla="*/ 0 w 585"/>
                    <a:gd name="T67" fmla="*/ 36 h 455"/>
                    <a:gd name="T68" fmla="*/ 4 w 585"/>
                    <a:gd name="T69" fmla="*/ 24 h 455"/>
                    <a:gd name="T70" fmla="*/ 12 w 585"/>
                    <a:gd name="T71" fmla="*/ 16 h 455"/>
                    <a:gd name="T72" fmla="*/ 21 w 585"/>
                    <a:gd name="T73" fmla="*/ 24 h 455"/>
                    <a:gd name="T74" fmla="*/ 29 w 585"/>
                    <a:gd name="T75" fmla="*/ 36 h 455"/>
                    <a:gd name="T76" fmla="*/ 34 w 585"/>
                    <a:gd name="T77" fmla="*/ 40 h 455"/>
                    <a:gd name="T78" fmla="*/ 42 w 585"/>
                    <a:gd name="T79" fmla="*/ 40 h 455"/>
                    <a:gd name="T80" fmla="*/ 51 w 585"/>
                    <a:gd name="T81" fmla="*/ 44 h 455"/>
                    <a:gd name="T82" fmla="*/ 59 w 585"/>
                    <a:gd name="T83" fmla="*/ 28 h 455"/>
                    <a:gd name="T84" fmla="*/ 63 w 585"/>
                    <a:gd name="T85" fmla="*/ 16 h 455"/>
                    <a:gd name="T86" fmla="*/ 68 w 585"/>
                    <a:gd name="T87" fmla="*/ 12 h 455"/>
                    <a:gd name="T88" fmla="*/ 72 w 585"/>
                    <a:gd name="T89" fmla="*/ 8 h 455"/>
                    <a:gd name="T90" fmla="*/ 118 w 585"/>
                    <a:gd name="T91" fmla="*/ 16 h 455"/>
                    <a:gd name="T92" fmla="*/ 191 w 585"/>
                    <a:gd name="T93" fmla="*/ 68 h 455"/>
                    <a:gd name="T94" fmla="*/ 220 w 585"/>
                    <a:gd name="T95" fmla="*/ 60 h 455"/>
                    <a:gd name="T96" fmla="*/ 267 w 585"/>
                    <a:gd name="T97" fmla="*/ 72 h 455"/>
                    <a:gd name="T98" fmla="*/ 301 w 585"/>
                    <a:gd name="T99" fmla="*/ 72 h 455"/>
                    <a:gd name="T100" fmla="*/ 314 w 585"/>
                    <a:gd name="T101" fmla="*/ 108 h 455"/>
                    <a:gd name="T102" fmla="*/ 314 w 585"/>
                    <a:gd name="T103" fmla="*/ 108 h 455"/>
                    <a:gd name="T104" fmla="*/ 347 w 585"/>
                    <a:gd name="T105" fmla="*/ 112 h 455"/>
                    <a:gd name="T106" fmla="*/ 394 w 585"/>
                    <a:gd name="T107" fmla="*/ 136 h 455"/>
                    <a:gd name="T108" fmla="*/ 411 w 585"/>
                    <a:gd name="T109" fmla="*/ 120 h 455"/>
                    <a:gd name="T110" fmla="*/ 449 w 585"/>
                    <a:gd name="T111" fmla="*/ 184 h 455"/>
                    <a:gd name="T112" fmla="*/ 487 w 585"/>
                    <a:gd name="T113" fmla="*/ 148 h 455"/>
                    <a:gd name="T114" fmla="*/ 551 w 585"/>
                    <a:gd name="T115" fmla="*/ 164 h 45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85" h="455">
                      <a:moveTo>
                        <a:pt x="585" y="176"/>
                      </a:moveTo>
                      <a:lnTo>
                        <a:pt x="585" y="184"/>
                      </a:lnTo>
                      <a:lnTo>
                        <a:pt x="585" y="195"/>
                      </a:lnTo>
                      <a:lnTo>
                        <a:pt x="585" y="203"/>
                      </a:lnTo>
                      <a:lnTo>
                        <a:pt x="581" y="211"/>
                      </a:lnTo>
                      <a:lnTo>
                        <a:pt x="576" y="219"/>
                      </a:lnTo>
                      <a:lnTo>
                        <a:pt x="572" y="223"/>
                      </a:lnTo>
                      <a:lnTo>
                        <a:pt x="564" y="231"/>
                      </a:lnTo>
                      <a:lnTo>
                        <a:pt x="559" y="235"/>
                      </a:lnTo>
                      <a:lnTo>
                        <a:pt x="559" y="251"/>
                      </a:lnTo>
                      <a:lnTo>
                        <a:pt x="559" y="259"/>
                      </a:lnTo>
                      <a:lnTo>
                        <a:pt x="555" y="263"/>
                      </a:lnTo>
                      <a:lnTo>
                        <a:pt x="555" y="259"/>
                      </a:lnTo>
                      <a:lnTo>
                        <a:pt x="555" y="251"/>
                      </a:lnTo>
                      <a:lnTo>
                        <a:pt x="551" y="243"/>
                      </a:lnTo>
                      <a:lnTo>
                        <a:pt x="547" y="231"/>
                      </a:lnTo>
                      <a:lnTo>
                        <a:pt x="542" y="219"/>
                      </a:lnTo>
                      <a:lnTo>
                        <a:pt x="538" y="219"/>
                      </a:lnTo>
                      <a:lnTo>
                        <a:pt x="534" y="219"/>
                      </a:lnTo>
                      <a:lnTo>
                        <a:pt x="530" y="219"/>
                      </a:lnTo>
                      <a:lnTo>
                        <a:pt x="530" y="215"/>
                      </a:lnTo>
                      <a:lnTo>
                        <a:pt x="526" y="215"/>
                      </a:lnTo>
                      <a:lnTo>
                        <a:pt x="521" y="219"/>
                      </a:lnTo>
                      <a:lnTo>
                        <a:pt x="521" y="223"/>
                      </a:lnTo>
                      <a:lnTo>
                        <a:pt x="517" y="227"/>
                      </a:lnTo>
                      <a:lnTo>
                        <a:pt x="513" y="231"/>
                      </a:lnTo>
                      <a:lnTo>
                        <a:pt x="513" y="235"/>
                      </a:lnTo>
                      <a:lnTo>
                        <a:pt x="513" y="243"/>
                      </a:lnTo>
                      <a:lnTo>
                        <a:pt x="513" y="247"/>
                      </a:lnTo>
                      <a:lnTo>
                        <a:pt x="513" y="251"/>
                      </a:lnTo>
                      <a:lnTo>
                        <a:pt x="509" y="259"/>
                      </a:lnTo>
                      <a:lnTo>
                        <a:pt x="509" y="263"/>
                      </a:lnTo>
                      <a:lnTo>
                        <a:pt x="504" y="267"/>
                      </a:lnTo>
                      <a:lnTo>
                        <a:pt x="500" y="271"/>
                      </a:lnTo>
                      <a:lnTo>
                        <a:pt x="496" y="271"/>
                      </a:lnTo>
                      <a:lnTo>
                        <a:pt x="492" y="271"/>
                      </a:lnTo>
                      <a:lnTo>
                        <a:pt x="487" y="271"/>
                      </a:lnTo>
                      <a:lnTo>
                        <a:pt x="483" y="279"/>
                      </a:lnTo>
                      <a:lnTo>
                        <a:pt x="483" y="287"/>
                      </a:lnTo>
                      <a:lnTo>
                        <a:pt x="483" y="295"/>
                      </a:lnTo>
                      <a:lnTo>
                        <a:pt x="479" y="303"/>
                      </a:lnTo>
                      <a:lnTo>
                        <a:pt x="479" y="307"/>
                      </a:lnTo>
                      <a:lnTo>
                        <a:pt x="475" y="315"/>
                      </a:lnTo>
                      <a:lnTo>
                        <a:pt x="470" y="323"/>
                      </a:lnTo>
                      <a:lnTo>
                        <a:pt x="466" y="331"/>
                      </a:lnTo>
                      <a:lnTo>
                        <a:pt x="458" y="327"/>
                      </a:lnTo>
                      <a:lnTo>
                        <a:pt x="453" y="327"/>
                      </a:lnTo>
                      <a:lnTo>
                        <a:pt x="449" y="327"/>
                      </a:lnTo>
                      <a:lnTo>
                        <a:pt x="445" y="327"/>
                      </a:lnTo>
                      <a:lnTo>
                        <a:pt x="441" y="327"/>
                      </a:lnTo>
                      <a:lnTo>
                        <a:pt x="436" y="327"/>
                      </a:lnTo>
                      <a:lnTo>
                        <a:pt x="432" y="327"/>
                      </a:lnTo>
                      <a:lnTo>
                        <a:pt x="428" y="331"/>
                      </a:lnTo>
                      <a:lnTo>
                        <a:pt x="428" y="335"/>
                      </a:lnTo>
                      <a:lnTo>
                        <a:pt x="428" y="339"/>
                      </a:lnTo>
                      <a:lnTo>
                        <a:pt x="428" y="347"/>
                      </a:lnTo>
                      <a:lnTo>
                        <a:pt x="432" y="347"/>
                      </a:lnTo>
                      <a:lnTo>
                        <a:pt x="436" y="351"/>
                      </a:lnTo>
                      <a:lnTo>
                        <a:pt x="436" y="355"/>
                      </a:lnTo>
                      <a:lnTo>
                        <a:pt x="441" y="359"/>
                      </a:lnTo>
                      <a:lnTo>
                        <a:pt x="445" y="363"/>
                      </a:lnTo>
                      <a:lnTo>
                        <a:pt x="445" y="367"/>
                      </a:lnTo>
                      <a:lnTo>
                        <a:pt x="441" y="371"/>
                      </a:lnTo>
                      <a:lnTo>
                        <a:pt x="428" y="375"/>
                      </a:lnTo>
                      <a:lnTo>
                        <a:pt x="415" y="375"/>
                      </a:lnTo>
                      <a:lnTo>
                        <a:pt x="407" y="379"/>
                      </a:lnTo>
                      <a:lnTo>
                        <a:pt x="398" y="379"/>
                      </a:lnTo>
                      <a:lnTo>
                        <a:pt x="390" y="375"/>
                      </a:lnTo>
                      <a:lnTo>
                        <a:pt x="381" y="375"/>
                      </a:lnTo>
                      <a:lnTo>
                        <a:pt x="369" y="371"/>
                      </a:lnTo>
                      <a:lnTo>
                        <a:pt x="356" y="367"/>
                      </a:lnTo>
                      <a:lnTo>
                        <a:pt x="347" y="375"/>
                      </a:lnTo>
                      <a:lnTo>
                        <a:pt x="339" y="383"/>
                      </a:lnTo>
                      <a:lnTo>
                        <a:pt x="335" y="395"/>
                      </a:lnTo>
                      <a:lnTo>
                        <a:pt x="326" y="407"/>
                      </a:lnTo>
                      <a:lnTo>
                        <a:pt x="322" y="419"/>
                      </a:lnTo>
                      <a:lnTo>
                        <a:pt x="318" y="431"/>
                      </a:lnTo>
                      <a:lnTo>
                        <a:pt x="309" y="443"/>
                      </a:lnTo>
                      <a:lnTo>
                        <a:pt x="305" y="455"/>
                      </a:lnTo>
                      <a:lnTo>
                        <a:pt x="301" y="455"/>
                      </a:lnTo>
                      <a:lnTo>
                        <a:pt x="292" y="427"/>
                      </a:lnTo>
                      <a:lnTo>
                        <a:pt x="292" y="419"/>
                      </a:lnTo>
                      <a:lnTo>
                        <a:pt x="288" y="411"/>
                      </a:lnTo>
                      <a:lnTo>
                        <a:pt x="288" y="407"/>
                      </a:lnTo>
                      <a:lnTo>
                        <a:pt x="284" y="399"/>
                      </a:lnTo>
                      <a:lnTo>
                        <a:pt x="280" y="391"/>
                      </a:lnTo>
                      <a:lnTo>
                        <a:pt x="275" y="387"/>
                      </a:lnTo>
                      <a:lnTo>
                        <a:pt x="271" y="379"/>
                      </a:lnTo>
                      <a:lnTo>
                        <a:pt x="263" y="371"/>
                      </a:lnTo>
                      <a:lnTo>
                        <a:pt x="263" y="367"/>
                      </a:lnTo>
                      <a:lnTo>
                        <a:pt x="267" y="339"/>
                      </a:lnTo>
                      <a:lnTo>
                        <a:pt x="241" y="315"/>
                      </a:lnTo>
                      <a:lnTo>
                        <a:pt x="241" y="311"/>
                      </a:lnTo>
                      <a:lnTo>
                        <a:pt x="237" y="303"/>
                      </a:lnTo>
                      <a:lnTo>
                        <a:pt x="237" y="299"/>
                      </a:lnTo>
                      <a:lnTo>
                        <a:pt x="237" y="291"/>
                      </a:lnTo>
                      <a:lnTo>
                        <a:pt x="233" y="287"/>
                      </a:lnTo>
                      <a:lnTo>
                        <a:pt x="233" y="283"/>
                      </a:lnTo>
                      <a:lnTo>
                        <a:pt x="233" y="275"/>
                      </a:lnTo>
                      <a:lnTo>
                        <a:pt x="233" y="267"/>
                      </a:lnTo>
                      <a:lnTo>
                        <a:pt x="229" y="267"/>
                      </a:lnTo>
                      <a:lnTo>
                        <a:pt x="229" y="263"/>
                      </a:lnTo>
                      <a:lnTo>
                        <a:pt x="216" y="251"/>
                      </a:lnTo>
                      <a:lnTo>
                        <a:pt x="212" y="251"/>
                      </a:lnTo>
                      <a:lnTo>
                        <a:pt x="199" y="271"/>
                      </a:lnTo>
                      <a:lnTo>
                        <a:pt x="191" y="271"/>
                      </a:lnTo>
                      <a:lnTo>
                        <a:pt x="186" y="267"/>
                      </a:lnTo>
                      <a:lnTo>
                        <a:pt x="182" y="263"/>
                      </a:lnTo>
                      <a:lnTo>
                        <a:pt x="178" y="263"/>
                      </a:lnTo>
                      <a:lnTo>
                        <a:pt x="178" y="259"/>
                      </a:lnTo>
                      <a:lnTo>
                        <a:pt x="174" y="259"/>
                      </a:lnTo>
                      <a:lnTo>
                        <a:pt x="174" y="255"/>
                      </a:lnTo>
                      <a:lnTo>
                        <a:pt x="169" y="255"/>
                      </a:lnTo>
                      <a:lnTo>
                        <a:pt x="165" y="251"/>
                      </a:lnTo>
                      <a:lnTo>
                        <a:pt x="161" y="251"/>
                      </a:lnTo>
                      <a:lnTo>
                        <a:pt x="157" y="251"/>
                      </a:lnTo>
                      <a:lnTo>
                        <a:pt x="152" y="251"/>
                      </a:lnTo>
                      <a:lnTo>
                        <a:pt x="148" y="251"/>
                      </a:lnTo>
                      <a:lnTo>
                        <a:pt x="148" y="255"/>
                      </a:lnTo>
                      <a:lnTo>
                        <a:pt x="144" y="255"/>
                      </a:lnTo>
                      <a:lnTo>
                        <a:pt x="140" y="259"/>
                      </a:lnTo>
                      <a:lnTo>
                        <a:pt x="135" y="263"/>
                      </a:lnTo>
                      <a:lnTo>
                        <a:pt x="135" y="259"/>
                      </a:lnTo>
                      <a:lnTo>
                        <a:pt x="131" y="259"/>
                      </a:lnTo>
                      <a:lnTo>
                        <a:pt x="131" y="255"/>
                      </a:lnTo>
                      <a:lnTo>
                        <a:pt x="127" y="251"/>
                      </a:lnTo>
                      <a:lnTo>
                        <a:pt x="123" y="243"/>
                      </a:lnTo>
                      <a:lnTo>
                        <a:pt x="123" y="235"/>
                      </a:lnTo>
                      <a:lnTo>
                        <a:pt x="118" y="223"/>
                      </a:lnTo>
                      <a:lnTo>
                        <a:pt x="114" y="215"/>
                      </a:lnTo>
                      <a:lnTo>
                        <a:pt x="110" y="207"/>
                      </a:lnTo>
                      <a:lnTo>
                        <a:pt x="106" y="195"/>
                      </a:lnTo>
                      <a:lnTo>
                        <a:pt x="102" y="187"/>
                      </a:lnTo>
                      <a:lnTo>
                        <a:pt x="97" y="176"/>
                      </a:lnTo>
                      <a:lnTo>
                        <a:pt x="93" y="176"/>
                      </a:lnTo>
                      <a:lnTo>
                        <a:pt x="93" y="172"/>
                      </a:lnTo>
                      <a:lnTo>
                        <a:pt x="89" y="172"/>
                      </a:lnTo>
                      <a:lnTo>
                        <a:pt x="89" y="176"/>
                      </a:lnTo>
                      <a:lnTo>
                        <a:pt x="85" y="176"/>
                      </a:lnTo>
                      <a:lnTo>
                        <a:pt x="85" y="180"/>
                      </a:lnTo>
                      <a:lnTo>
                        <a:pt x="80" y="180"/>
                      </a:lnTo>
                      <a:lnTo>
                        <a:pt x="80" y="184"/>
                      </a:lnTo>
                      <a:lnTo>
                        <a:pt x="76" y="184"/>
                      </a:lnTo>
                      <a:lnTo>
                        <a:pt x="72" y="187"/>
                      </a:lnTo>
                      <a:lnTo>
                        <a:pt x="68" y="187"/>
                      </a:lnTo>
                      <a:lnTo>
                        <a:pt x="63" y="187"/>
                      </a:lnTo>
                      <a:lnTo>
                        <a:pt x="59" y="187"/>
                      </a:lnTo>
                      <a:lnTo>
                        <a:pt x="55" y="187"/>
                      </a:lnTo>
                      <a:lnTo>
                        <a:pt x="51" y="187"/>
                      </a:lnTo>
                      <a:lnTo>
                        <a:pt x="51" y="184"/>
                      </a:lnTo>
                      <a:lnTo>
                        <a:pt x="46" y="184"/>
                      </a:lnTo>
                      <a:lnTo>
                        <a:pt x="46" y="180"/>
                      </a:lnTo>
                      <a:lnTo>
                        <a:pt x="46" y="176"/>
                      </a:lnTo>
                      <a:lnTo>
                        <a:pt x="42" y="176"/>
                      </a:lnTo>
                      <a:lnTo>
                        <a:pt x="42" y="168"/>
                      </a:lnTo>
                      <a:lnTo>
                        <a:pt x="42" y="160"/>
                      </a:lnTo>
                      <a:lnTo>
                        <a:pt x="42" y="156"/>
                      </a:lnTo>
                      <a:lnTo>
                        <a:pt x="42" y="148"/>
                      </a:lnTo>
                      <a:lnTo>
                        <a:pt x="38" y="144"/>
                      </a:lnTo>
                      <a:lnTo>
                        <a:pt x="38" y="136"/>
                      </a:lnTo>
                      <a:lnTo>
                        <a:pt x="34" y="128"/>
                      </a:lnTo>
                      <a:lnTo>
                        <a:pt x="34" y="120"/>
                      </a:lnTo>
                      <a:lnTo>
                        <a:pt x="29" y="112"/>
                      </a:lnTo>
                      <a:lnTo>
                        <a:pt x="25" y="104"/>
                      </a:lnTo>
                      <a:lnTo>
                        <a:pt x="25" y="96"/>
                      </a:lnTo>
                      <a:lnTo>
                        <a:pt x="21" y="88"/>
                      </a:lnTo>
                      <a:lnTo>
                        <a:pt x="17" y="80"/>
                      </a:lnTo>
                      <a:lnTo>
                        <a:pt x="12" y="72"/>
                      </a:lnTo>
                      <a:lnTo>
                        <a:pt x="8" y="60"/>
                      </a:lnTo>
                      <a:lnTo>
                        <a:pt x="4" y="52"/>
                      </a:lnTo>
                      <a:lnTo>
                        <a:pt x="4" y="48"/>
                      </a:lnTo>
                      <a:lnTo>
                        <a:pt x="0" y="44"/>
                      </a:lnTo>
                      <a:lnTo>
                        <a:pt x="0" y="40"/>
                      </a:lnTo>
                      <a:lnTo>
                        <a:pt x="0" y="36"/>
                      </a:lnTo>
                      <a:lnTo>
                        <a:pt x="4" y="32"/>
                      </a:lnTo>
                      <a:lnTo>
                        <a:pt x="4" y="28"/>
                      </a:lnTo>
                      <a:lnTo>
                        <a:pt x="4" y="24"/>
                      </a:lnTo>
                      <a:lnTo>
                        <a:pt x="8" y="20"/>
                      </a:lnTo>
                      <a:lnTo>
                        <a:pt x="8" y="16"/>
                      </a:lnTo>
                      <a:lnTo>
                        <a:pt x="12" y="16"/>
                      </a:lnTo>
                      <a:lnTo>
                        <a:pt x="17" y="16"/>
                      </a:lnTo>
                      <a:lnTo>
                        <a:pt x="17" y="20"/>
                      </a:lnTo>
                      <a:lnTo>
                        <a:pt x="21" y="20"/>
                      </a:lnTo>
                      <a:lnTo>
                        <a:pt x="21" y="24"/>
                      </a:lnTo>
                      <a:lnTo>
                        <a:pt x="25" y="24"/>
                      </a:lnTo>
                      <a:lnTo>
                        <a:pt x="25" y="28"/>
                      </a:lnTo>
                      <a:lnTo>
                        <a:pt x="25" y="32"/>
                      </a:lnTo>
                      <a:lnTo>
                        <a:pt x="29" y="36"/>
                      </a:lnTo>
                      <a:lnTo>
                        <a:pt x="29" y="40"/>
                      </a:lnTo>
                      <a:lnTo>
                        <a:pt x="34" y="40"/>
                      </a:lnTo>
                      <a:lnTo>
                        <a:pt x="38" y="40"/>
                      </a:lnTo>
                      <a:lnTo>
                        <a:pt x="42" y="40"/>
                      </a:lnTo>
                      <a:lnTo>
                        <a:pt x="46" y="40"/>
                      </a:lnTo>
                      <a:lnTo>
                        <a:pt x="51" y="40"/>
                      </a:lnTo>
                      <a:lnTo>
                        <a:pt x="51" y="44"/>
                      </a:lnTo>
                      <a:lnTo>
                        <a:pt x="55" y="44"/>
                      </a:lnTo>
                      <a:lnTo>
                        <a:pt x="55" y="40"/>
                      </a:lnTo>
                      <a:lnTo>
                        <a:pt x="59" y="40"/>
                      </a:lnTo>
                      <a:lnTo>
                        <a:pt x="59" y="36"/>
                      </a:lnTo>
                      <a:lnTo>
                        <a:pt x="59" y="32"/>
                      </a:lnTo>
                      <a:lnTo>
                        <a:pt x="59" y="28"/>
                      </a:lnTo>
                      <a:lnTo>
                        <a:pt x="59" y="24"/>
                      </a:lnTo>
                      <a:lnTo>
                        <a:pt x="59" y="20"/>
                      </a:lnTo>
                      <a:lnTo>
                        <a:pt x="63" y="20"/>
                      </a:lnTo>
                      <a:lnTo>
                        <a:pt x="63" y="16"/>
                      </a:lnTo>
                      <a:lnTo>
                        <a:pt x="68" y="16"/>
                      </a:lnTo>
                      <a:lnTo>
                        <a:pt x="68" y="12"/>
                      </a:lnTo>
                      <a:lnTo>
                        <a:pt x="72" y="8"/>
                      </a:lnTo>
                      <a:lnTo>
                        <a:pt x="72" y="4"/>
                      </a:lnTo>
                      <a:lnTo>
                        <a:pt x="76" y="4"/>
                      </a:lnTo>
                      <a:lnTo>
                        <a:pt x="76" y="0"/>
                      </a:lnTo>
                      <a:lnTo>
                        <a:pt x="110" y="8"/>
                      </a:lnTo>
                      <a:lnTo>
                        <a:pt x="118" y="16"/>
                      </a:lnTo>
                      <a:lnTo>
                        <a:pt x="127" y="36"/>
                      </a:lnTo>
                      <a:lnTo>
                        <a:pt x="135" y="44"/>
                      </a:lnTo>
                      <a:lnTo>
                        <a:pt x="148" y="52"/>
                      </a:lnTo>
                      <a:lnTo>
                        <a:pt x="157" y="60"/>
                      </a:lnTo>
                      <a:lnTo>
                        <a:pt x="169" y="64"/>
                      </a:lnTo>
                      <a:lnTo>
                        <a:pt x="178" y="68"/>
                      </a:lnTo>
                      <a:lnTo>
                        <a:pt x="191" y="68"/>
                      </a:lnTo>
                      <a:lnTo>
                        <a:pt x="203" y="68"/>
                      </a:lnTo>
                      <a:lnTo>
                        <a:pt x="212" y="64"/>
                      </a:lnTo>
                      <a:lnTo>
                        <a:pt x="220" y="60"/>
                      </a:lnTo>
                      <a:lnTo>
                        <a:pt x="241" y="72"/>
                      </a:lnTo>
                      <a:lnTo>
                        <a:pt x="263" y="76"/>
                      </a:lnTo>
                      <a:lnTo>
                        <a:pt x="267" y="72"/>
                      </a:lnTo>
                      <a:lnTo>
                        <a:pt x="271" y="72"/>
                      </a:lnTo>
                      <a:lnTo>
                        <a:pt x="275" y="72"/>
                      </a:lnTo>
                      <a:lnTo>
                        <a:pt x="280" y="72"/>
                      </a:lnTo>
                      <a:lnTo>
                        <a:pt x="284" y="68"/>
                      </a:lnTo>
                      <a:lnTo>
                        <a:pt x="288" y="68"/>
                      </a:lnTo>
                      <a:lnTo>
                        <a:pt x="297" y="72"/>
                      </a:lnTo>
                      <a:lnTo>
                        <a:pt x="301" y="72"/>
                      </a:lnTo>
                      <a:lnTo>
                        <a:pt x="309" y="80"/>
                      </a:lnTo>
                      <a:lnTo>
                        <a:pt x="309" y="104"/>
                      </a:lnTo>
                      <a:lnTo>
                        <a:pt x="309" y="108"/>
                      </a:lnTo>
                      <a:lnTo>
                        <a:pt x="314" y="108"/>
                      </a:lnTo>
                      <a:lnTo>
                        <a:pt x="322" y="116"/>
                      </a:lnTo>
                      <a:lnTo>
                        <a:pt x="339" y="112"/>
                      </a:lnTo>
                      <a:lnTo>
                        <a:pt x="347" y="112"/>
                      </a:lnTo>
                      <a:lnTo>
                        <a:pt x="356" y="140"/>
                      </a:lnTo>
                      <a:lnTo>
                        <a:pt x="360" y="152"/>
                      </a:lnTo>
                      <a:lnTo>
                        <a:pt x="369" y="156"/>
                      </a:lnTo>
                      <a:lnTo>
                        <a:pt x="394" y="148"/>
                      </a:lnTo>
                      <a:lnTo>
                        <a:pt x="394" y="144"/>
                      </a:lnTo>
                      <a:lnTo>
                        <a:pt x="394" y="140"/>
                      </a:lnTo>
                      <a:lnTo>
                        <a:pt x="394" y="136"/>
                      </a:lnTo>
                      <a:lnTo>
                        <a:pt x="398" y="132"/>
                      </a:lnTo>
                      <a:lnTo>
                        <a:pt x="398" y="128"/>
                      </a:lnTo>
                      <a:lnTo>
                        <a:pt x="398" y="124"/>
                      </a:lnTo>
                      <a:lnTo>
                        <a:pt x="403" y="120"/>
                      </a:lnTo>
                      <a:lnTo>
                        <a:pt x="403" y="116"/>
                      </a:lnTo>
                      <a:lnTo>
                        <a:pt x="407" y="116"/>
                      </a:lnTo>
                      <a:lnTo>
                        <a:pt x="411" y="120"/>
                      </a:lnTo>
                      <a:lnTo>
                        <a:pt x="415" y="124"/>
                      </a:lnTo>
                      <a:lnTo>
                        <a:pt x="420" y="132"/>
                      </a:lnTo>
                      <a:lnTo>
                        <a:pt x="420" y="144"/>
                      </a:lnTo>
                      <a:lnTo>
                        <a:pt x="424" y="152"/>
                      </a:lnTo>
                      <a:lnTo>
                        <a:pt x="428" y="164"/>
                      </a:lnTo>
                      <a:lnTo>
                        <a:pt x="428" y="172"/>
                      </a:lnTo>
                      <a:lnTo>
                        <a:pt x="449" y="184"/>
                      </a:lnTo>
                      <a:lnTo>
                        <a:pt x="453" y="184"/>
                      </a:lnTo>
                      <a:lnTo>
                        <a:pt x="462" y="180"/>
                      </a:lnTo>
                      <a:lnTo>
                        <a:pt x="466" y="172"/>
                      </a:lnTo>
                      <a:lnTo>
                        <a:pt x="475" y="168"/>
                      </a:lnTo>
                      <a:lnTo>
                        <a:pt x="479" y="160"/>
                      </a:lnTo>
                      <a:lnTo>
                        <a:pt x="483" y="156"/>
                      </a:lnTo>
                      <a:lnTo>
                        <a:pt x="487" y="148"/>
                      </a:lnTo>
                      <a:lnTo>
                        <a:pt x="492" y="140"/>
                      </a:lnTo>
                      <a:lnTo>
                        <a:pt x="492" y="136"/>
                      </a:lnTo>
                      <a:lnTo>
                        <a:pt x="513" y="144"/>
                      </a:lnTo>
                      <a:lnTo>
                        <a:pt x="521" y="144"/>
                      </a:lnTo>
                      <a:lnTo>
                        <a:pt x="526" y="140"/>
                      </a:lnTo>
                      <a:lnTo>
                        <a:pt x="538" y="156"/>
                      </a:lnTo>
                      <a:lnTo>
                        <a:pt x="551" y="164"/>
                      </a:lnTo>
                      <a:lnTo>
                        <a:pt x="581" y="168"/>
                      </a:lnTo>
                      <a:lnTo>
                        <a:pt x="585" y="176"/>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65" name="Freeform 186"/>
                <p:cNvSpPr>
                  <a:spLocks/>
                </p:cNvSpPr>
                <p:nvPr/>
              </p:nvSpPr>
              <p:spPr bwMode="auto">
                <a:xfrm>
                  <a:off x="4006" y="785"/>
                  <a:ext cx="780" cy="790"/>
                </a:xfrm>
                <a:custGeom>
                  <a:avLst/>
                  <a:gdLst>
                    <a:gd name="T0" fmla="*/ 8 w 780"/>
                    <a:gd name="T1" fmla="*/ 56 h 790"/>
                    <a:gd name="T2" fmla="*/ 8 w 780"/>
                    <a:gd name="T3" fmla="*/ 64 h 790"/>
                    <a:gd name="T4" fmla="*/ 0 w 780"/>
                    <a:gd name="T5" fmla="*/ 84 h 790"/>
                    <a:gd name="T6" fmla="*/ 12 w 780"/>
                    <a:gd name="T7" fmla="*/ 100 h 790"/>
                    <a:gd name="T8" fmla="*/ 38 w 780"/>
                    <a:gd name="T9" fmla="*/ 108 h 790"/>
                    <a:gd name="T10" fmla="*/ 51 w 780"/>
                    <a:gd name="T11" fmla="*/ 100 h 790"/>
                    <a:gd name="T12" fmla="*/ 59 w 780"/>
                    <a:gd name="T13" fmla="*/ 96 h 790"/>
                    <a:gd name="T14" fmla="*/ 76 w 780"/>
                    <a:gd name="T15" fmla="*/ 96 h 790"/>
                    <a:gd name="T16" fmla="*/ 106 w 780"/>
                    <a:gd name="T17" fmla="*/ 175 h 790"/>
                    <a:gd name="T18" fmla="*/ 135 w 780"/>
                    <a:gd name="T19" fmla="*/ 179 h 790"/>
                    <a:gd name="T20" fmla="*/ 157 w 780"/>
                    <a:gd name="T21" fmla="*/ 175 h 790"/>
                    <a:gd name="T22" fmla="*/ 191 w 780"/>
                    <a:gd name="T23" fmla="*/ 160 h 790"/>
                    <a:gd name="T24" fmla="*/ 212 w 780"/>
                    <a:gd name="T25" fmla="*/ 148 h 790"/>
                    <a:gd name="T26" fmla="*/ 224 w 780"/>
                    <a:gd name="T27" fmla="*/ 144 h 790"/>
                    <a:gd name="T28" fmla="*/ 233 w 780"/>
                    <a:gd name="T29" fmla="*/ 152 h 790"/>
                    <a:gd name="T30" fmla="*/ 237 w 780"/>
                    <a:gd name="T31" fmla="*/ 167 h 790"/>
                    <a:gd name="T32" fmla="*/ 241 w 780"/>
                    <a:gd name="T33" fmla="*/ 171 h 790"/>
                    <a:gd name="T34" fmla="*/ 254 w 780"/>
                    <a:gd name="T35" fmla="*/ 195 h 790"/>
                    <a:gd name="T36" fmla="*/ 241 w 780"/>
                    <a:gd name="T37" fmla="*/ 311 h 790"/>
                    <a:gd name="T38" fmla="*/ 224 w 780"/>
                    <a:gd name="T39" fmla="*/ 359 h 790"/>
                    <a:gd name="T40" fmla="*/ 216 w 780"/>
                    <a:gd name="T41" fmla="*/ 399 h 790"/>
                    <a:gd name="T42" fmla="*/ 212 w 780"/>
                    <a:gd name="T43" fmla="*/ 407 h 790"/>
                    <a:gd name="T44" fmla="*/ 199 w 780"/>
                    <a:gd name="T45" fmla="*/ 403 h 790"/>
                    <a:gd name="T46" fmla="*/ 195 w 780"/>
                    <a:gd name="T47" fmla="*/ 411 h 790"/>
                    <a:gd name="T48" fmla="*/ 165 w 780"/>
                    <a:gd name="T49" fmla="*/ 455 h 790"/>
                    <a:gd name="T50" fmla="*/ 144 w 780"/>
                    <a:gd name="T51" fmla="*/ 482 h 790"/>
                    <a:gd name="T52" fmla="*/ 131 w 780"/>
                    <a:gd name="T53" fmla="*/ 494 h 790"/>
                    <a:gd name="T54" fmla="*/ 123 w 780"/>
                    <a:gd name="T55" fmla="*/ 510 h 790"/>
                    <a:gd name="T56" fmla="*/ 123 w 780"/>
                    <a:gd name="T57" fmla="*/ 526 h 790"/>
                    <a:gd name="T58" fmla="*/ 123 w 780"/>
                    <a:gd name="T59" fmla="*/ 534 h 790"/>
                    <a:gd name="T60" fmla="*/ 131 w 780"/>
                    <a:gd name="T61" fmla="*/ 542 h 790"/>
                    <a:gd name="T62" fmla="*/ 144 w 780"/>
                    <a:gd name="T63" fmla="*/ 558 h 790"/>
                    <a:gd name="T64" fmla="*/ 148 w 780"/>
                    <a:gd name="T65" fmla="*/ 562 h 790"/>
                    <a:gd name="T66" fmla="*/ 157 w 780"/>
                    <a:gd name="T67" fmla="*/ 566 h 790"/>
                    <a:gd name="T68" fmla="*/ 165 w 780"/>
                    <a:gd name="T69" fmla="*/ 562 h 790"/>
                    <a:gd name="T70" fmla="*/ 186 w 780"/>
                    <a:gd name="T71" fmla="*/ 558 h 790"/>
                    <a:gd name="T72" fmla="*/ 182 w 780"/>
                    <a:gd name="T73" fmla="*/ 566 h 790"/>
                    <a:gd name="T74" fmla="*/ 169 w 780"/>
                    <a:gd name="T75" fmla="*/ 574 h 790"/>
                    <a:gd name="T76" fmla="*/ 161 w 780"/>
                    <a:gd name="T77" fmla="*/ 578 h 790"/>
                    <a:gd name="T78" fmla="*/ 157 w 780"/>
                    <a:gd name="T79" fmla="*/ 598 h 790"/>
                    <a:gd name="T80" fmla="*/ 165 w 780"/>
                    <a:gd name="T81" fmla="*/ 606 h 790"/>
                    <a:gd name="T82" fmla="*/ 280 w 780"/>
                    <a:gd name="T83" fmla="*/ 674 h 790"/>
                    <a:gd name="T84" fmla="*/ 309 w 780"/>
                    <a:gd name="T85" fmla="*/ 666 h 790"/>
                    <a:gd name="T86" fmla="*/ 373 w 780"/>
                    <a:gd name="T87" fmla="*/ 678 h 790"/>
                    <a:gd name="T88" fmla="*/ 398 w 780"/>
                    <a:gd name="T89" fmla="*/ 714 h 790"/>
                    <a:gd name="T90" fmla="*/ 403 w 780"/>
                    <a:gd name="T91" fmla="*/ 714 h 790"/>
                    <a:gd name="T92" fmla="*/ 458 w 780"/>
                    <a:gd name="T93" fmla="*/ 762 h 790"/>
                    <a:gd name="T94" fmla="*/ 492 w 780"/>
                    <a:gd name="T95" fmla="*/ 722 h 790"/>
                    <a:gd name="T96" fmla="*/ 538 w 780"/>
                    <a:gd name="T97" fmla="*/ 790 h 790"/>
                    <a:gd name="T98" fmla="*/ 581 w 780"/>
                    <a:gd name="T99" fmla="*/ 742 h 790"/>
                    <a:gd name="T100" fmla="*/ 665 w 780"/>
                    <a:gd name="T101" fmla="*/ 742 h 790"/>
                    <a:gd name="T102" fmla="*/ 657 w 780"/>
                    <a:gd name="T103" fmla="*/ 634 h 790"/>
                    <a:gd name="T104" fmla="*/ 716 w 780"/>
                    <a:gd name="T105" fmla="*/ 602 h 790"/>
                    <a:gd name="T106" fmla="*/ 780 w 780"/>
                    <a:gd name="T107" fmla="*/ 415 h 790"/>
                    <a:gd name="T108" fmla="*/ 670 w 780"/>
                    <a:gd name="T109" fmla="*/ 391 h 790"/>
                    <a:gd name="T110" fmla="*/ 542 w 780"/>
                    <a:gd name="T111" fmla="*/ 327 h 790"/>
                    <a:gd name="T112" fmla="*/ 504 w 780"/>
                    <a:gd name="T113" fmla="*/ 311 h 790"/>
                    <a:gd name="T114" fmla="*/ 390 w 780"/>
                    <a:gd name="T115" fmla="*/ 271 h 790"/>
                    <a:gd name="T116" fmla="*/ 288 w 780"/>
                    <a:gd name="T117" fmla="*/ 112 h 790"/>
                    <a:gd name="T118" fmla="*/ 55 w 780"/>
                    <a:gd name="T119" fmla="*/ 12 h 7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80" h="790">
                      <a:moveTo>
                        <a:pt x="17" y="28"/>
                      </a:moveTo>
                      <a:lnTo>
                        <a:pt x="17" y="32"/>
                      </a:lnTo>
                      <a:lnTo>
                        <a:pt x="12" y="36"/>
                      </a:lnTo>
                      <a:lnTo>
                        <a:pt x="12" y="40"/>
                      </a:lnTo>
                      <a:lnTo>
                        <a:pt x="12" y="44"/>
                      </a:lnTo>
                      <a:lnTo>
                        <a:pt x="12" y="48"/>
                      </a:lnTo>
                      <a:lnTo>
                        <a:pt x="8" y="48"/>
                      </a:lnTo>
                      <a:lnTo>
                        <a:pt x="8" y="52"/>
                      </a:lnTo>
                      <a:lnTo>
                        <a:pt x="8" y="56"/>
                      </a:lnTo>
                      <a:lnTo>
                        <a:pt x="8" y="60"/>
                      </a:lnTo>
                      <a:lnTo>
                        <a:pt x="8" y="64"/>
                      </a:lnTo>
                      <a:lnTo>
                        <a:pt x="4" y="68"/>
                      </a:lnTo>
                      <a:lnTo>
                        <a:pt x="4" y="72"/>
                      </a:lnTo>
                      <a:lnTo>
                        <a:pt x="0" y="72"/>
                      </a:lnTo>
                      <a:lnTo>
                        <a:pt x="0" y="76"/>
                      </a:lnTo>
                      <a:lnTo>
                        <a:pt x="0" y="80"/>
                      </a:lnTo>
                      <a:lnTo>
                        <a:pt x="0" y="84"/>
                      </a:lnTo>
                      <a:lnTo>
                        <a:pt x="0" y="88"/>
                      </a:lnTo>
                      <a:lnTo>
                        <a:pt x="0" y="92"/>
                      </a:lnTo>
                      <a:lnTo>
                        <a:pt x="4" y="96"/>
                      </a:lnTo>
                      <a:lnTo>
                        <a:pt x="8" y="96"/>
                      </a:lnTo>
                      <a:lnTo>
                        <a:pt x="12" y="100"/>
                      </a:lnTo>
                      <a:lnTo>
                        <a:pt x="17" y="100"/>
                      </a:lnTo>
                      <a:lnTo>
                        <a:pt x="17" y="104"/>
                      </a:lnTo>
                      <a:lnTo>
                        <a:pt x="21" y="104"/>
                      </a:lnTo>
                      <a:lnTo>
                        <a:pt x="25" y="108"/>
                      </a:lnTo>
                      <a:lnTo>
                        <a:pt x="29" y="108"/>
                      </a:lnTo>
                      <a:lnTo>
                        <a:pt x="34" y="108"/>
                      </a:lnTo>
                      <a:lnTo>
                        <a:pt x="38" y="108"/>
                      </a:lnTo>
                      <a:lnTo>
                        <a:pt x="42" y="108"/>
                      </a:lnTo>
                      <a:lnTo>
                        <a:pt x="46" y="108"/>
                      </a:lnTo>
                      <a:lnTo>
                        <a:pt x="46" y="104"/>
                      </a:lnTo>
                      <a:lnTo>
                        <a:pt x="46" y="100"/>
                      </a:lnTo>
                      <a:lnTo>
                        <a:pt x="51" y="100"/>
                      </a:lnTo>
                      <a:lnTo>
                        <a:pt x="51" y="96"/>
                      </a:lnTo>
                      <a:lnTo>
                        <a:pt x="51" y="92"/>
                      </a:lnTo>
                      <a:lnTo>
                        <a:pt x="55" y="92"/>
                      </a:lnTo>
                      <a:lnTo>
                        <a:pt x="55" y="96"/>
                      </a:lnTo>
                      <a:lnTo>
                        <a:pt x="59" y="96"/>
                      </a:lnTo>
                      <a:lnTo>
                        <a:pt x="63" y="96"/>
                      </a:lnTo>
                      <a:lnTo>
                        <a:pt x="68" y="96"/>
                      </a:lnTo>
                      <a:lnTo>
                        <a:pt x="72" y="96"/>
                      </a:lnTo>
                      <a:lnTo>
                        <a:pt x="76" y="96"/>
                      </a:lnTo>
                      <a:lnTo>
                        <a:pt x="76" y="108"/>
                      </a:lnTo>
                      <a:lnTo>
                        <a:pt x="76" y="120"/>
                      </a:lnTo>
                      <a:lnTo>
                        <a:pt x="80" y="132"/>
                      </a:lnTo>
                      <a:lnTo>
                        <a:pt x="80" y="140"/>
                      </a:lnTo>
                      <a:lnTo>
                        <a:pt x="85" y="152"/>
                      </a:lnTo>
                      <a:lnTo>
                        <a:pt x="89" y="160"/>
                      </a:lnTo>
                      <a:lnTo>
                        <a:pt x="97" y="167"/>
                      </a:lnTo>
                      <a:lnTo>
                        <a:pt x="106" y="175"/>
                      </a:lnTo>
                      <a:lnTo>
                        <a:pt x="110" y="179"/>
                      </a:lnTo>
                      <a:lnTo>
                        <a:pt x="114" y="179"/>
                      </a:lnTo>
                      <a:lnTo>
                        <a:pt x="118" y="179"/>
                      </a:lnTo>
                      <a:lnTo>
                        <a:pt x="123" y="183"/>
                      </a:lnTo>
                      <a:lnTo>
                        <a:pt x="127" y="183"/>
                      </a:lnTo>
                      <a:lnTo>
                        <a:pt x="131" y="183"/>
                      </a:lnTo>
                      <a:lnTo>
                        <a:pt x="135" y="179"/>
                      </a:lnTo>
                      <a:lnTo>
                        <a:pt x="140" y="179"/>
                      </a:lnTo>
                      <a:lnTo>
                        <a:pt x="140" y="175"/>
                      </a:lnTo>
                      <a:lnTo>
                        <a:pt x="144" y="175"/>
                      </a:lnTo>
                      <a:lnTo>
                        <a:pt x="148" y="175"/>
                      </a:lnTo>
                      <a:lnTo>
                        <a:pt x="157" y="175"/>
                      </a:lnTo>
                      <a:lnTo>
                        <a:pt x="161" y="175"/>
                      </a:lnTo>
                      <a:lnTo>
                        <a:pt x="165" y="175"/>
                      </a:lnTo>
                      <a:lnTo>
                        <a:pt x="169" y="171"/>
                      </a:lnTo>
                      <a:lnTo>
                        <a:pt x="174" y="171"/>
                      </a:lnTo>
                      <a:lnTo>
                        <a:pt x="182" y="171"/>
                      </a:lnTo>
                      <a:lnTo>
                        <a:pt x="182" y="167"/>
                      </a:lnTo>
                      <a:lnTo>
                        <a:pt x="186" y="163"/>
                      </a:lnTo>
                      <a:lnTo>
                        <a:pt x="191" y="160"/>
                      </a:lnTo>
                      <a:lnTo>
                        <a:pt x="195" y="160"/>
                      </a:lnTo>
                      <a:lnTo>
                        <a:pt x="195" y="156"/>
                      </a:lnTo>
                      <a:lnTo>
                        <a:pt x="199" y="156"/>
                      </a:lnTo>
                      <a:lnTo>
                        <a:pt x="199" y="152"/>
                      </a:lnTo>
                      <a:lnTo>
                        <a:pt x="203" y="152"/>
                      </a:lnTo>
                      <a:lnTo>
                        <a:pt x="207" y="148"/>
                      </a:lnTo>
                      <a:lnTo>
                        <a:pt x="212" y="148"/>
                      </a:lnTo>
                      <a:lnTo>
                        <a:pt x="216" y="144"/>
                      </a:lnTo>
                      <a:lnTo>
                        <a:pt x="220" y="144"/>
                      </a:lnTo>
                      <a:lnTo>
                        <a:pt x="224" y="144"/>
                      </a:lnTo>
                      <a:lnTo>
                        <a:pt x="229" y="144"/>
                      </a:lnTo>
                      <a:lnTo>
                        <a:pt x="229" y="148"/>
                      </a:lnTo>
                      <a:lnTo>
                        <a:pt x="233" y="152"/>
                      </a:lnTo>
                      <a:lnTo>
                        <a:pt x="233" y="156"/>
                      </a:lnTo>
                      <a:lnTo>
                        <a:pt x="237" y="160"/>
                      </a:lnTo>
                      <a:lnTo>
                        <a:pt x="237" y="163"/>
                      </a:lnTo>
                      <a:lnTo>
                        <a:pt x="237" y="167"/>
                      </a:lnTo>
                      <a:lnTo>
                        <a:pt x="237" y="171"/>
                      </a:lnTo>
                      <a:lnTo>
                        <a:pt x="241" y="171"/>
                      </a:lnTo>
                      <a:lnTo>
                        <a:pt x="246" y="171"/>
                      </a:lnTo>
                      <a:lnTo>
                        <a:pt x="246" y="175"/>
                      </a:lnTo>
                      <a:lnTo>
                        <a:pt x="250" y="175"/>
                      </a:lnTo>
                      <a:lnTo>
                        <a:pt x="250" y="179"/>
                      </a:lnTo>
                      <a:lnTo>
                        <a:pt x="254" y="179"/>
                      </a:lnTo>
                      <a:lnTo>
                        <a:pt x="254" y="195"/>
                      </a:lnTo>
                      <a:lnTo>
                        <a:pt x="250" y="211"/>
                      </a:lnTo>
                      <a:lnTo>
                        <a:pt x="246" y="227"/>
                      </a:lnTo>
                      <a:lnTo>
                        <a:pt x="241" y="239"/>
                      </a:lnTo>
                      <a:lnTo>
                        <a:pt x="237" y="255"/>
                      </a:lnTo>
                      <a:lnTo>
                        <a:pt x="237" y="267"/>
                      </a:lnTo>
                      <a:lnTo>
                        <a:pt x="233" y="283"/>
                      </a:lnTo>
                      <a:lnTo>
                        <a:pt x="237" y="299"/>
                      </a:lnTo>
                      <a:lnTo>
                        <a:pt x="237" y="303"/>
                      </a:lnTo>
                      <a:lnTo>
                        <a:pt x="241" y="311"/>
                      </a:lnTo>
                      <a:lnTo>
                        <a:pt x="241" y="315"/>
                      </a:lnTo>
                      <a:lnTo>
                        <a:pt x="241" y="323"/>
                      </a:lnTo>
                      <a:lnTo>
                        <a:pt x="241" y="327"/>
                      </a:lnTo>
                      <a:lnTo>
                        <a:pt x="241" y="331"/>
                      </a:lnTo>
                      <a:lnTo>
                        <a:pt x="237" y="339"/>
                      </a:lnTo>
                      <a:lnTo>
                        <a:pt x="237" y="343"/>
                      </a:lnTo>
                      <a:lnTo>
                        <a:pt x="233" y="347"/>
                      </a:lnTo>
                      <a:lnTo>
                        <a:pt x="229" y="355"/>
                      </a:lnTo>
                      <a:lnTo>
                        <a:pt x="224" y="359"/>
                      </a:lnTo>
                      <a:lnTo>
                        <a:pt x="224" y="367"/>
                      </a:lnTo>
                      <a:lnTo>
                        <a:pt x="220" y="371"/>
                      </a:lnTo>
                      <a:lnTo>
                        <a:pt x="220" y="379"/>
                      </a:lnTo>
                      <a:lnTo>
                        <a:pt x="216" y="383"/>
                      </a:lnTo>
                      <a:lnTo>
                        <a:pt x="216" y="391"/>
                      </a:lnTo>
                      <a:lnTo>
                        <a:pt x="216" y="395"/>
                      </a:lnTo>
                      <a:lnTo>
                        <a:pt x="216" y="399"/>
                      </a:lnTo>
                      <a:lnTo>
                        <a:pt x="216" y="403"/>
                      </a:lnTo>
                      <a:lnTo>
                        <a:pt x="216" y="407"/>
                      </a:lnTo>
                      <a:lnTo>
                        <a:pt x="212" y="407"/>
                      </a:lnTo>
                      <a:lnTo>
                        <a:pt x="207" y="403"/>
                      </a:lnTo>
                      <a:lnTo>
                        <a:pt x="203" y="403"/>
                      </a:lnTo>
                      <a:lnTo>
                        <a:pt x="199" y="403"/>
                      </a:lnTo>
                      <a:lnTo>
                        <a:pt x="199" y="407"/>
                      </a:lnTo>
                      <a:lnTo>
                        <a:pt x="195" y="407"/>
                      </a:lnTo>
                      <a:lnTo>
                        <a:pt x="195" y="411"/>
                      </a:lnTo>
                      <a:lnTo>
                        <a:pt x="191" y="415"/>
                      </a:lnTo>
                      <a:lnTo>
                        <a:pt x="186" y="419"/>
                      </a:lnTo>
                      <a:lnTo>
                        <a:pt x="182" y="427"/>
                      </a:lnTo>
                      <a:lnTo>
                        <a:pt x="178" y="431"/>
                      </a:lnTo>
                      <a:lnTo>
                        <a:pt x="174" y="439"/>
                      </a:lnTo>
                      <a:lnTo>
                        <a:pt x="169" y="443"/>
                      </a:lnTo>
                      <a:lnTo>
                        <a:pt x="169" y="447"/>
                      </a:lnTo>
                      <a:lnTo>
                        <a:pt x="165" y="455"/>
                      </a:lnTo>
                      <a:lnTo>
                        <a:pt x="161" y="459"/>
                      </a:lnTo>
                      <a:lnTo>
                        <a:pt x="161" y="463"/>
                      </a:lnTo>
                      <a:lnTo>
                        <a:pt x="157" y="463"/>
                      </a:lnTo>
                      <a:lnTo>
                        <a:pt x="152" y="467"/>
                      </a:lnTo>
                      <a:lnTo>
                        <a:pt x="152" y="471"/>
                      </a:lnTo>
                      <a:lnTo>
                        <a:pt x="148" y="475"/>
                      </a:lnTo>
                      <a:lnTo>
                        <a:pt x="148" y="478"/>
                      </a:lnTo>
                      <a:lnTo>
                        <a:pt x="144" y="482"/>
                      </a:lnTo>
                      <a:lnTo>
                        <a:pt x="144" y="486"/>
                      </a:lnTo>
                      <a:lnTo>
                        <a:pt x="140" y="486"/>
                      </a:lnTo>
                      <a:lnTo>
                        <a:pt x="140" y="490"/>
                      </a:lnTo>
                      <a:lnTo>
                        <a:pt x="135" y="490"/>
                      </a:lnTo>
                      <a:lnTo>
                        <a:pt x="131" y="494"/>
                      </a:lnTo>
                      <a:lnTo>
                        <a:pt x="127" y="498"/>
                      </a:lnTo>
                      <a:lnTo>
                        <a:pt x="123" y="502"/>
                      </a:lnTo>
                      <a:lnTo>
                        <a:pt x="123" y="506"/>
                      </a:lnTo>
                      <a:lnTo>
                        <a:pt x="123" y="510"/>
                      </a:lnTo>
                      <a:lnTo>
                        <a:pt x="123" y="514"/>
                      </a:lnTo>
                      <a:lnTo>
                        <a:pt x="123" y="518"/>
                      </a:lnTo>
                      <a:lnTo>
                        <a:pt x="123" y="522"/>
                      </a:lnTo>
                      <a:lnTo>
                        <a:pt x="123" y="526"/>
                      </a:lnTo>
                      <a:lnTo>
                        <a:pt x="123" y="530"/>
                      </a:lnTo>
                      <a:lnTo>
                        <a:pt x="123" y="534"/>
                      </a:lnTo>
                      <a:lnTo>
                        <a:pt x="123" y="538"/>
                      </a:lnTo>
                      <a:lnTo>
                        <a:pt x="127" y="538"/>
                      </a:lnTo>
                      <a:lnTo>
                        <a:pt x="127" y="542"/>
                      </a:lnTo>
                      <a:lnTo>
                        <a:pt x="131" y="542"/>
                      </a:lnTo>
                      <a:lnTo>
                        <a:pt x="135" y="546"/>
                      </a:lnTo>
                      <a:lnTo>
                        <a:pt x="135" y="550"/>
                      </a:lnTo>
                      <a:lnTo>
                        <a:pt x="140" y="550"/>
                      </a:lnTo>
                      <a:lnTo>
                        <a:pt x="144" y="554"/>
                      </a:lnTo>
                      <a:lnTo>
                        <a:pt x="144" y="558"/>
                      </a:lnTo>
                      <a:lnTo>
                        <a:pt x="148" y="558"/>
                      </a:lnTo>
                      <a:lnTo>
                        <a:pt x="148" y="562"/>
                      </a:lnTo>
                      <a:lnTo>
                        <a:pt x="152" y="562"/>
                      </a:lnTo>
                      <a:lnTo>
                        <a:pt x="157" y="562"/>
                      </a:lnTo>
                      <a:lnTo>
                        <a:pt x="157" y="566"/>
                      </a:lnTo>
                      <a:lnTo>
                        <a:pt x="161" y="566"/>
                      </a:lnTo>
                      <a:lnTo>
                        <a:pt x="165" y="562"/>
                      </a:lnTo>
                      <a:lnTo>
                        <a:pt x="169" y="562"/>
                      </a:lnTo>
                      <a:lnTo>
                        <a:pt x="174" y="558"/>
                      </a:lnTo>
                      <a:lnTo>
                        <a:pt x="178" y="558"/>
                      </a:lnTo>
                      <a:lnTo>
                        <a:pt x="182" y="554"/>
                      </a:lnTo>
                      <a:lnTo>
                        <a:pt x="186" y="554"/>
                      </a:lnTo>
                      <a:lnTo>
                        <a:pt x="186" y="558"/>
                      </a:lnTo>
                      <a:lnTo>
                        <a:pt x="186" y="562"/>
                      </a:lnTo>
                      <a:lnTo>
                        <a:pt x="182" y="566"/>
                      </a:lnTo>
                      <a:lnTo>
                        <a:pt x="178" y="566"/>
                      </a:lnTo>
                      <a:lnTo>
                        <a:pt x="178" y="570"/>
                      </a:lnTo>
                      <a:lnTo>
                        <a:pt x="174" y="570"/>
                      </a:lnTo>
                      <a:lnTo>
                        <a:pt x="169" y="574"/>
                      </a:lnTo>
                      <a:lnTo>
                        <a:pt x="165" y="574"/>
                      </a:lnTo>
                      <a:lnTo>
                        <a:pt x="165" y="578"/>
                      </a:lnTo>
                      <a:lnTo>
                        <a:pt x="161" y="578"/>
                      </a:lnTo>
                      <a:lnTo>
                        <a:pt x="161" y="582"/>
                      </a:lnTo>
                      <a:lnTo>
                        <a:pt x="157" y="582"/>
                      </a:lnTo>
                      <a:lnTo>
                        <a:pt x="157" y="586"/>
                      </a:lnTo>
                      <a:lnTo>
                        <a:pt x="157" y="590"/>
                      </a:lnTo>
                      <a:lnTo>
                        <a:pt x="157" y="594"/>
                      </a:lnTo>
                      <a:lnTo>
                        <a:pt x="157" y="598"/>
                      </a:lnTo>
                      <a:lnTo>
                        <a:pt x="157" y="602"/>
                      </a:lnTo>
                      <a:lnTo>
                        <a:pt x="161" y="602"/>
                      </a:lnTo>
                      <a:lnTo>
                        <a:pt x="161" y="606"/>
                      </a:lnTo>
                      <a:lnTo>
                        <a:pt x="165" y="606"/>
                      </a:lnTo>
                      <a:lnTo>
                        <a:pt x="199" y="614"/>
                      </a:lnTo>
                      <a:lnTo>
                        <a:pt x="207" y="622"/>
                      </a:lnTo>
                      <a:lnTo>
                        <a:pt x="216" y="642"/>
                      </a:lnTo>
                      <a:lnTo>
                        <a:pt x="224" y="650"/>
                      </a:lnTo>
                      <a:lnTo>
                        <a:pt x="233" y="658"/>
                      </a:lnTo>
                      <a:lnTo>
                        <a:pt x="246" y="666"/>
                      </a:lnTo>
                      <a:lnTo>
                        <a:pt x="258" y="670"/>
                      </a:lnTo>
                      <a:lnTo>
                        <a:pt x="267" y="674"/>
                      </a:lnTo>
                      <a:lnTo>
                        <a:pt x="280" y="674"/>
                      </a:lnTo>
                      <a:lnTo>
                        <a:pt x="292" y="674"/>
                      </a:lnTo>
                      <a:lnTo>
                        <a:pt x="301" y="670"/>
                      </a:lnTo>
                      <a:lnTo>
                        <a:pt x="309" y="666"/>
                      </a:lnTo>
                      <a:lnTo>
                        <a:pt x="330" y="678"/>
                      </a:lnTo>
                      <a:lnTo>
                        <a:pt x="352" y="682"/>
                      </a:lnTo>
                      <a:lnTo>
                        <a:pt x="356" y="682"/>
                      </a:lnTo>
                      <a:lnTo>
                        <a:pt x="360" y="678"/>
                      </a:lnTo>
                      <a:lnTo>
                        <a:pt x="364" y="678"/>
                      </a:lnTo>
                      <a:lnTo>
                        <a:pt x="369" y="678"/>
                      </a:lnTo>
                      <a:lnTo>
                        <a:pt x="373" y="678"/>
                      </a:lnTo>
                      <a:lnTo>
                        <a:pt x="377" y="674"/>
                      </a:lnTo>
                      <a:lnTo>
                        <a:pt x="381" y="678"/>
                      </a:lnTo>
                      <a:lnTo>
                        <a:pt x="390" y="678"/>
                      </a:lnTo>
                      <a:lnTo>
                        <a:pt x="394" y="686"/>
                      </a:lnTo>
                      <a:lnTo>
                        <a:pt x="398" y="710"/>
                      </a:lnTo>
                      <a:lnTo>
                        <a:pt x="398" y="714"/>
                      </a:lnTo>
                      <a:lnTo>
                        <a:pt x="403" y="714"/>
                      </a:lnTo>
                      <a:lnTo>
                        <a:pt x="411" y="722"/>
                      </a:lnTo>
                      <a:lnTo>
                        <a:pt x="428" y="718"/>
                      </a:lnTo>
                      <a:lnTo>
                        <a:pt x="436" y="722"/>
                      </a:lnTo>
                      <a:lnTo>
                        <a:pt x="441" y="746"/>
                      </a:lnTo>
                      <a:lnTo>
                        <a:pt x="449" y="758"/>
                      </a:lnTo>
                      <a:lnTo>
                        <a:pt x="458" y="762"/>
                      </a:lnTo>
                      <a:lnTo>
                        <a:pt x="479" y="754"/>
                      </a:lnTo>
                      <a:lnTo>
                        <a:pt x="483" y="750"/>
                      </a:lnTo>
                      <a:lnTo>
                        <a:pt x="483" y="746"/>
                      </a:lnTo>
                      <a:lnTo>
                        <a:pt x="483" y="742"/>
                      </a:lnTo>
                      <a:lnTo>
                        <a:pt x="487" y="738"/>
                      </a:lnTo>
                      <a:lnTo>
                        <a:pt x="487" y="734"/>
                      </a:lnTo>
                      <a:lnTo>
                        <a:pt x="487" y="730"/>
                      </a:lnTo>
                      <a:lnTo>
                        <a:pt x="492" y="726"/>
                      </a:lnTo>
                      <a:lnTo>
                        <a:pt x="492" y="722"/>
                      </a:lnTo>
                      <a:lnTo>
                        <a:pt x="496" y="722"/>
                      </a:lnTo>
                      <a:lnTo>
                        <a:pt x="500" y="726"/>
                      </a:lnTo>
                      <a:lnTo>
                        <a:pt x="504" y="730"/>
                      </a:lnTo>
                      <a:lnTo>
                        <a:pt x="509" y="738"/>
                      </a:lnTo>
                      <a:lnTo>
                        <a:pt x="509" y="750"/>
                      </a:lnTo>
                      <a:lnTo>
                        <a:pt x="513" y="758"/>
                      </a:lnTo>
                      <a:lnTo>
                        <a:pt x="517" y="770"/>
                      </a:lnTo>
                      <a:lnTo>
                        <a:pt x="517" y="778"/>
                      </a:lnTo>
                      <a:lnTo>
                        <a:pt x="538" y="790"/>
                      </a:lnTo>
                      <a:lnTo>
                        <a:pt x="542" y="790"/>
                      </a:lnTo>
                      <a:lnTo>
                        <a:pt x="551" y="786"/>
                      </a:lnTo>
                      <a:lnTo>
                        <a:pt x="555" y="778"/>
                      </a:lnTo>
                      <a:lnTo>
                        <a:pt x="564" y="774"/>
                      </a:lnTo>
                      <a:lnTo>
                        <a:pt x="568" y="766"/>
                      </a:lnTo>
                      <a:lnTo>
                        <a:pt x="572" y="762"/>
                      </a:lnTo>
                      <a:lnTo>
                        <a:pt x="576" y="754"/>
                      </a:lnTo>
                      <a:lnTo>
                        <a:pt x="576" y="746"/>
                      </a:lnTo>
                      <a:lnTo>
                        <a:pt x="581" y="742"/>
                      </a:lnTo>
                      <a:lnTo>
                        <a:pt x="602" y="750"/>
                      </a:lnTo>
                      <a:lnTo>
                        <a:pt x="606" y="750"/>
                      </a:lnTo>
                      <a:lnTo>
                        <a:pt x="615" y="746"/>
                      </a:lnTo>
                      <a:lnTo>
                        <a:pt x="627" y="762"/>
                      </a:lnTo>
                      <a:lnTo>
                        <a:pt x="640" y="770"/>
                      </a:lnTo>
                      <a:lnTo>
                        <a:pt x="670" y="774"/>
                      </a:lnTo>
                      <a:lnTo>
                        <a:pt x="674" y="782"/>
                      </a:lnTo>
                      <a:lnTo>
                        <a:pt x="670" y="762"/>
                      </a:lnTo>
                      <a:lnTo>
                        <a:pt x="665" y="742"/>
                      </a:lnTo>
                      <a:lnTo>
                        <a:pt x="661" y="722"/>
                      </a:lnTo>
                      <a:lnTo>
                        <a:pt x="657" y="706"/>
                      </a:lnTo>
                      <a:lnTo>
                        <a:pt x="648" y="686"/>
                      </a:lnTo>
                      <a:lnTo>
                        <a:pt x="644" y="670"/>
                      </a:lnTo>
                      <a:lnTo>
                        <a:pt x="644" y="658"/>
                      </a:lnTo>
                      <a:lnTo>
                        <a:pt x="644" y="646"/>
                      </a:lnTo>
                      <a:lnTo>
                        <a:pt x="648" y="642"/>
                      </a:lnTo>
                      <a:lnTo>
                        <a:pt x="653" y="638"/>
                      </a:lnTo>
                      <a:lnTo>
                        <a:pt x="657" y="634"/>
                      </a:lnTo>
                      <a:lnTo>
                        <a:pt x="661" y="626"/>
                      </a:lnTo>
                      <a:lnTo>
                        <a:pt x="670" y="618"/>
                      </a:lnTo>
                      <a:lnTo>
                        <a:pt x="674" y="610"/>
                      </a:lnTo>
                      <a:lnTo>
                        <a:pt x="674" y="602"/>
                      </a:lnTo>
                      <a:lnTo>
                        <a:pt x="678" y="598"/>
                      </a:lnTo>
                      <a:lnTo>
                        <a:pt x="687" y="598"/>
                      </a:lnTo>
                      <a:lnTo>
                        <a:pt x="695" y="602"/>
                      </a:lnTo>
                      <a:lnTo>
                        <a:pt x="708" y="602"/>
                      </a:lnTo>
                      <a:lnTo>
                        <a:pt x="716" y="602"/>
                      </a:lnTo>
                      <a:lnTo>
                        <a:pt x="725" y="602"/>
                      </a:lnTo>
                      <a:lnTo>
                        <a:pt x="733" y="602"/>
                      </a:lnTo>
                      <a:lnTo>
                        <a:pt x="742" y="602"/>
                      </a:lnTo>
                      <a:lnTo>
                        <a:pt x="750" y="598"/>
                      </a:lnTo>
                      <a:lnTo>
                        <a:pt x="759" y="566"/>
                      </a:lnTo>
                      <a:lnTo>
                        <a:pt x="767" y="526"/>
                      </a:lnTo>
                      <a:lnTo>
                        <a:pt x="771" y="490"/>
                      </a:lnTo>
                      <a:lnTo>
                        <a:pt x="776" y="451"/>
                      </a:lnTo>
                      <a:lnTo>
                        <a:pt x="780" y="415"/>
                      </a:lnTo>
                      <a:lnTo>
                        <a:pt x="780" y="375"/>
                      </a:lnTo>
                      <a:lnTo>
                        <a:pt x="780" y="339"/>
                      </a:lnTo>
                      <a:lnTo>
                        <a:pt x="771" y="307"/>
                      </a:lnTo>
                      <a:lnTo>
                        <a:pt x="750" y="315"/>
                      </a:lnTo>
                      <a:lnTo>
                        <a:pt x="729" y="323"/>
                      </a:lnTo>
                      <a:lnTo>
                        <a:pt x="716" y="335"/>
                      </a:lnTo>
                      <a:lnTo>
                        <a:pt x="704" y="347"/>
                      </a:lnTo>
                      <a:lnTo>
                        <a:pt x="687" y="371"/>
                      </a:lnTo>
                      <a:lnTo>
                        <a:pt x="670" y="391"/>
                      </a:lnTo>
                      <a:lnTo>
                        <a:pt x="661" y="395"/>
                      </a:lnTo>
                      <a:lnTo>
                        <a:pt x="653" y="399"/>
                      </a:lnTo>
                      <a:lnTo>
                        <a:pt x="640" y="399"/>
                      </a:lnTo>
                      <a:lnTo>
                        <a:pt x="627" y="395"/>
                      </a:lnTo>
                      <a:lnTo>
                        <a:pt x="593" y="375"/>
                      </a:lnTo>
                      <a:lnTo>
                        <a:pt x="542" y="331"/>
                      </a:lnTo>
                      <a:lnTo>
                        <a:pt x="542" y="327"/>
                      </a:lnTo>
                      <a:lnTo>
                        <a:pt x="542" y="323"/>
                      </a:lnTo>
                      <a:lnTo>
                        <a:pt x="530" y="319"/>
                      </a:lnTo>
                      <a:lnTo>
                        <a:pt x="521" y="315"/>
                      </a:lnTo>
                      <a:lnTo>
                        <a:pt x="513" y="315"/>
                      </a:lnTo>
                      <a:lnTo>
                        <a:pt x="504" y="311"/>
                      </a:lnTo>
                      <a:lnTo>
                        <a:pt x="496" y="307"/>
                      </a:lnTo>
                      <a:lnTo>
                        <a:pt x="492" y="299"/>
                      </a:lnTo>
                      <a:lnTo>
                        <a:pt x="483" y="295"/>
                      </a:lnTo>
                      <a:lnTo>
                        <a:pt x="475" y="287"/>
                      </a:lnTo>
                      <a:lnTo>
                        <a:pt x="466" y="287"/>
                      </a:lnTo>
                      <a:lnTo>
                        <a:pt x="449" y="287"/>
                      </a:lnTo>
                      <a:lnTo>
                        <a:pt x="428" y="283"/>
                      </a:lnTo>
                      <a:lnTo>
                        <a:pt x="411" y="279"/>
                      </a:lnTo>
                      <a:lnTo>
                        <a:pt x="390" y="271"/>
                      </a:lnTo>
                      <a:lnTo>
                        <a:pt x="373" y="259"/>
                      </a:lnTo>
                      <a:lnTo>
                        <a:pt x="364" y="247"/>
                      </a:lnTo>
                      <a:lnTo>
                        <a:pt x="360" y="235"/>
                      </a:lnTo>
                      <a:lnTo>
                        <a:pt x="352" y="223"/>
                      </a:lnTo>
                      <a:lnTo>
                        <a:pt x="343" y="207"/>
                      </a:lnTo>
                      <a:lnTo>
                        <a:pt x="330" y="183"/>
                      </a:lnTo>
                      <a:lnTo>
                        <a:pt x="313" y="160"/>
                      </a:lnTo>
                      <a:lnTo>
                        <a:pt x="301" y="136"/>
                      </a:lnTo>
                      <a:lnTo>
                        <a:pt x="288" y="112"/>
                      </a:lnTo>
                      <a:lnTo>
                        <a:pt x="280" y="96"/>
                      </a:lnTo>
                      <a:lnTo>
                        <a:pt x="280" y="84"/>
                      </a:lnTo>
                      <a:lnTo>
                        <a:pt x="246" y="52"/>
                      </a:lnTo>
                      <a:lnTo>
                        <a:pt x="216" y="24"/>
                      </a:lnTo>
                      <a:lnTo>
                        <a:pt x="186" y="8"/>
                      </a:lnTo>
                      <a:lnTo>
                        <a:pt x="157" y="0"/>
                      </a:lnTo>
                      <a:lnTo>
                        <a:pt x="127" y="0"/>
                      </a:lnTo>
                      <a:lnTo>
                        <a:pt x="93" y="4"/>
                      </a:lnTo>
                      <a:lnTo>
                        <a:pt x="55" y="12"/>
                      </a:lnTo>
                      <a:lnTo>
                        <a:pt x="17" y="28"/>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66" name="Freeform 187"/>
                <p:cNvSpPr>
                  <a:spLocks/>
                </p:cNvSpPr>
                <p:nvPr/>
              </p:nvSpPr>
              <p:spPr bwMode="auto">
                <a:xfrm>
                  <a:off x="3849" y="2404"/>
                  <a:ext cx="386" cy="363"/>
                </a:xfrm>
                <a:custGeom>
                  <a:avLst/>
                  <a:gdLst>
                    <a:gd name="T0" fmla="*/ 212 w 386"/>
                    <a:gd name="T1" fmla="*/ 335 h 363"/>
                    <a:gd name="T2" fmla="*/ 186 w 386"/>
                    <a:gd name="T3" fmla="*/ 323 h 363"/>
                    <a:gd name="T4" fmla="*/ 157 w 386"/>
                    <a:gd name="T5" fmla="*/ 287 h 363"/>
                    <a:gd name="T6" fmla="*/ 165 w 386"/>
                    <a:gd name="T7" fmla="*/ 243 h 363"/>
                    <a:gd name="T8" fmla="*/ 157 w 386"/>
                    <a:gd name="T9" fmla="*/ 223 h 363"/>
                    <a:gd name="T10" fmla="*/ 174 w 386"/>
                    <a:gd name="T11" fmla="*/ 219 h 363"/>
                    <a:gd name="T12" fmla="*/ 195 w 386"/>
                    <a:gd name="T13" fmla="*/ 219 h 363"/>
                    <a:gd name="T14" fmla="*/ 199 w 386"/>
                    <a:gd name="T15" fmla="*/ 211 h 363"/>
                    <a:gd name="T16" fmla="*/ 195 w 386"/>
                    <a:gd name="T17" fmla="*/ 203 h 363"/>
                    <a:gd name="T18" fmla="*/ 191 w 386"/>
                    <a:gd name="T19" fmla="*/ 203 h 363"/>
                    <a:gd name="T20" fmla="*/ 165 w 386"/>
                    <a:gd name="T21" fmla="*/ 207 h 363"/>
                    <a:gd name="T22" fmla="*/ 144 w 386"/>
                    <a:gd name="T23" fmla="*/ 203 h 363"/>
                    <a:gd name="T24" fmla="*/ 131 w 386"/>
                    <a:gd name="T25" fmla="*/ 167 h 363"/>
                    <a:gd name="T26" fmla="*/ 114 w 386"/>
                    <a:gd name="T27" fmla="*/ 163 h 363"/>
                    <a:gd name="T28" fmla="*/ 114 w 386"/>
                    <a:gd name="T29" fmla="*/ 151 h 363"/>
                    <a:gd name="T30" fmla="*/ 119 w 386"/>
                    <a:gd name="T31" fmla="*/ 135 h 363"/>
                    <a:gd name="T32" fmla="*/ 89 w 386"/>
                    <a:gd name="T33" fmla="*/ 116 h 363"/>
                    <a:gd name="T34" fmla="*/ 42 w 386"/>
                    <a:gd name="T35" fmla="*/ 80 h 363"/>
                    <a:gd name="T36" fmla="*/ 42 w 386"/>
                    <a:gd name="T37" fmla="*/ 80 h 363"/>
                    <a:gd name="T38" fmla="*/ 42 w 386"/>
                    <a:gd name="T39" fmla="*/ 76 h 363"/>
                    <a:gd name="T40" fmla="*/ 42 w 386"/>
                    <a:gd name="T41" fmla="*/ 76 h 363"/>
                    <a:gd name="T42" fmla="*/ 42 w 386"/>
                    <a:gd name="T43" fmla="*/ 76 h 363"/>
                    <a:gd name="T44" fmla="*/ 38 w 386"/>
                    <a:gd name="T45" fmla="*/ 76 h 363"/>
                    <a:gd name="T46" fmla="*/ 4 w 386"/>
                    <a:gd name="T47" fmla="*/ 68 h 363"/>
                    <a:gd name="T48" fmla="*/ 17 w 386"/>
                    <a:gd name="T49" fmla="*/ 24 h 363"/>
                    <a:gd name="T50" fmla="*/ 21 w 386"/>
                    <a:gd name="T51" fmla="*/ 24 h 363"/>
                    <a:gd name="T52" fmla="*/ 21 w 386"/>
                    <a:gd name="T53" fmla="*/ 24 h 363"/>
                    <a:gd name="T54" fmla="*/ 25 w 386"/>
                    <a:gd name="T55" fmla="*/ 24 h 363"/>
                    <a:gd name="T56" fmla="*/ 34 w 386"/>
                    <a:gd name="T57" fmla="*/ 28 h 363"/>
                    <a:gd name="T58" fmla="*/ 34 w 386"/>
                    <a:gd name="T59" fmla="*/ 28 h 363"/>
                    <a:gd name="T60" fmla="*/ 34 w 386"/>
                    <a:gd name="T61" fmla="*/ 28 h 363"/>
                    <a:gd name="T62" fmla="*/ 63 w 386"/>
                    <a:gd name="T63" fmla="*/ 52 h 363"/>
                    <a:gd name="T64" fmla="*/ 76 w 386"/>
                    <a:gd name="T65" fmla="*/ 56 h 363"/>
                    <a:gd name="T66" fmla="*/ 89 w 386"/>
                    <a:gd name="T67" fmla="*/ 56 h 363"/>
                    <a:gd name="T68" fmla="*/ 119 w 386"/>
                    <a:gd name="T69" fmla="*/ 56 h 363"/>
                    <a:gd name="T70" fmla="*/ 119 w 386"/>
                    <a:gd name="T71" fmla="*/ 60 h 363"/>
                    <a:gd name="T72" fmla="*/ 119 w 386"/>
                    <a:gd name="T73" fmla="*/ 60 h 363"/>
                    <a:gd name="T74" fmla="*/ 131 w 386"/>
                    <a:gd name="T75" fmla="*/ 68 h 363"/>
                    <a:gd name="T76" fmla="*/ 136 w 386"/>
                    <a:gd name="T77" fmla="*/ 64 h 363"/>
                    <a:gd name="T78" fmla="*/ 140 w 386"/>
                    <a:gd name="T79" fmla="*/ 60 h 363"/>
                    <a:gd name="T80" fmla="*/ 140 w 386"/>
                    <a:gd name="T81" fmla="*/ 60 h 363"/>
                    <a:gd name="T82" fmla="*/ 169 w 386"/>
                    <a:gd name="T83" fmla="*/ 36 h 363"/>
                    <a:gd name="T84" fmla="*/ 186 w 386"/>
                    <a:gd name="T85" fmla="*/ 0 h 363"/>
                    <a:gd name="T86" fmla="*/ 195 w 386"/>
                    <a:gd name="T87" fmla="*/ 8 h 363"/>
                    <a:gd name="T88" fmla="*/ 195 w 386"/>
                    <a:gd name="T89" fmla="*/ 12 h 363"/>
                    <a:gd name="T90" fmla="*/ 195 w 386"/>
                    <a:gd name="T91" fmla="*/ 12 h 363"/>
                    <a:gd name="T92" fmla="*/ 254 w 386"/>
                    <a:gd name="T93" fmla="*/ 64 h 363"/>
                    <a:gd name="T94" fmla="*/ 288 w 386"/>
                    <a:gd name="T95" fmla="*/ 100 h 363"/>
                    <a:gd name="T96" fmla="*/ 314 w 386"/>
                    <a:gd name="T97" fmla="*/ 175 h 363"/>
                    <a:gd name="T98" fmla="*/ 343 w 386"/>
                    <a:gd name="T99" fmla="*/ 215 h 363"/>
                    <a:gd name="T100" fmla="*/ 381 w 386"/>
                    <a:gd name="T101" fmla="*/ 243 h 363"/>
                    <a:gd name="T102" fmla="*/ 364 w 386"/>
                    <a:gd name="T103" fmla="*/ 255 h 363"/>
                    <a:gd name="T104" fmla="*/ 331 w 386"/>
                    <a:gd name="T105" fmla="*/ 247 h 363"/>
                    <a:gd name="T106" fmla="*/ 292 w 386"/>
                    <a:gd name="T107" fmla="*/ 247 h 363"/>
                    <a:gd name="T108" fmla="*/ 305 w 386"/>
                    <a:gd name="T109" fmla="*/ 267 h 363"/>
                    <a:gd name="T110" fmla="*/ 343 w 386"/>
                    <a:gd name="T111" fmla="*/ 287 h 363"/>
                    <a:gd name="T112" fmla="*/ 356 w 386"/>
                    <a:gd name="T113" fmla="*/ 323 h 363"/>
                    <a:gd name="T114" fmla="*/ 326 w 386"/>
                    <a:gd name="T115" fmla="*/ 359 h 363"/>
                    <a:gd name="T116" fmla="*/ 284 w 386"/>
                    <a:gd name="T117" fmla="*/ 355 h 363"/>
                    <a:gd name="T118" fmla="*/ 275 w 386"/>
                    <a:gd name="T119" fmla="*/ 351 h 363"/>
                    <a:gd name="T120" fmla="*/ 267 w 386"/>
                    <a:gd name="T121" fmla="*/ 347 h 36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86" h="363">
                      <a:moveTo>
                        <a:pt x="258" y="347"/>
                      </a:moveTo>
                      <a:lnTo>
                        <a:pt x="225" y="331"/>
                      </a:lnTo>
                      <a:lnTo>
                        <a:pt x="212" y="335"/>
                      </a:lnTo>
                      <a:lnTo>
                        <a:pt x="203" y="339"/>
                      </a:lnTo>
                      <a:lnTo>
                        <a:pt x="195" y="335"/>
                      </a:lnTo>
                      <a:lnTo>
                        <a:pt x="186" y="323"/>
                      </a:lnTo>
                      <a:lnTo>
                        <a:pt x="182" y="295"/>
                      </a:lnTo>
                      <a:lnTo>
                        <a:pt x="178" y="291"/>
                      </a:lnTo>
                      <a:lnTo>
                        <a:pt x="157" y="287"/>
                      </a:lnTo>
                      <a:lnTo>
                        <a:pt x="152" y="275"/>
                      </a:lnTo>
                      <a:lnTo>
                        <a:pt x="152" y="263"/>
                      </a:lnTo>
                      <a:lnTo>
                        <a:pt x="165" y="243"/>
                      </a:lnTo>
                      <a:lnTo>
                        <a:pt x="165" y="235"/>
                      </a:lnTo>
                      <a:lnTo>
                        <a:pt x="157" y="227"/>
                      </a:lnTo>
                      <a:lnTo>
                        <a:pt x="157" y="223"/>
                      </a:lnTo>
                      <a:lnTo>
                        <a:pt x="161" y="223"/>
                      </a:lnTo>
                      <a:lnTo>
                        <a:pt x="165" y="219"/>
                      </a:lnTo>
                      <a:lnTo>
                        <a:pt x="174" y="219"/>
                      </a:lnTo>
                      <a:lnTo>
                        <a:pt x="178" y="219"/>
                      </a:lnTo>
                      <a:lnTo>
                        <a:pt x="186" y="219"/>
                      </a:lnTo>
                      <a:lnTo>
                        <a:pt x="195" y="219"/>
                      </a:lnTo>
                      <a:lnTo>
                        <a:pt x="199" y="219"/>
                      </a:lnTo>
                      <a:lnTo>
                        <a:pt x="199" y="215"/>
                      </a:lnTo>
                      <a:lnTo>
                        <a:pt x="199" y="211"/>
                      </a:lnTo>
                      <a:lnTo>
                        <a:pt x="199" y="207"/>
                      </a:lnTo>
                      <a:lnTo>
                        <a:pt x="195" y="203"/>
                      </a:lnTo>
                      <a:lnTo>
                        <a:pt x="195" y="199"/>
                      </a:lnTo>
                      <a:lnTo>
                        <a:pt x="191" y="203"/>
                      </a:lnTo>
                      <a:lnTo>
                        <a:pt x="182" y="203"/>
                      </a:lnTo>
                      <a:lnTo>
                        <a:pt x="174" y="207"/>
                      </a:lnTo>
                      <a:lnTo>
                        <a:pt x="165" y="207"/>
                      </a:lnTo>
                      <a:lnTo>
                        <a:pt x="157" y="207"/>
                      </a:lnTo>
                      <a:lnTo>
                        <a:pt x="148" y="207"/>
                      </a:lnTo>
                      <a:lnTo>
                        <a:pt x="144" y="203"/>
                      </a:lnTo>
                      <a:lnTo>
                        <a:pt x="140" y="195"/>
                      </a:lnTo>
                      <a:lnTo>
                        <a:pt x="140" y="191"/>
                      </a:lnTo>
                      <a:lnTo>
                        <a:pt x="131" y="167"/>
                      </a:lnTo>
                      <a:lnTo>
                        <a:pt x="127" y="171"/>
                      </a:lnTo>
                      <a:lnTo>
                        <a:pt x="114" y="167"/>
                      </a:lnTo>
                      <a:lnTo>
                        <a:pt x="114" y="163"/>
                      </a:lnTo>
                      <a:lnTo>
                        <a:pt x="114" y="159"/>
                      </a:lnTo>
                      <a:lnTo>
                        <a:pt x="114" y="155"/>
                      </a:lnTo>
                      <a:lnTo>
                        <a:pt x="114" y="151"/>
                      </a:lnTo>
                      <a:lnTo>
                        <a:pt x="119" y="147"/>
                      </a:lnTo>
                      <a:lnTo>
                        <a:pt x="119" y="143"/>
                      </a:lnTo>
                      <a:lnTo>
                        <a:pt x="119" y="135"/>
                      </a:lnTo>
                      <a:lnTo>
                        <a:pt x="123" y="131"/>
                      </a:lnTo>
                      <a:lnTo>
                        <a:pt x="123" y="123"/>
                      </a:lnTo>
                      <a:lnTo>
                        <a:pt x="89" y="116"/>
                      </a:lnTo>
                      <a:lnTo>
                        <a:pt x="85" y="104"/>
                      </a:lnTo>
                      <a:lnTo>
                        <a:pt x="42" y="80"/>
                      </a:lnTo>
                      <a:lnTo>
                        <a:pt x="42" y="76"/>
                      </a:lnTo>
                      <a:lnTo>
                        <a:pt x="38" y="76"/>
                      </a:lnTo>
                      <a:lnTo>
                        <a:pt x="30" y="68"/>
                      </a:lnTo>
                      <a:lnTo>
                        <a:pt x="0" y="64"/>
                      </a:lnTo>
                      <a:lnTo>
                        <a:pt x="4" y="68"/>
                      </a:lnTo>
                      <a:lnTo>
                        <a:pt x="8" y="44"/>
                      </a:lnTo>
                      <a:lnTo>
                        <a:pt x="8" y="32"/>
                      </a:lnTo>
                      <a:lnTo>
                        <a:pt x="17" y="24"/>
                      </a:lnTo>
                      <a:lnTo>
                        <a:pt x="21" y="24"/>
                      </a:lnTo>
                      <a:lnTo>
                        <a:pt x="25" y="24"/>
                      </a:lnTo>
                      <a:lnTo>
                        <a:pt x="34" y="28"/>
                      </a:lnTo>
                      <a:lnTo>
                        <a:pt x="59" y="48"/>
                      </a:lnTo>
                      <a:lnTo>
                        <a:pt x="59" y="52"/>
                      </a:lnTo>
                      <a:lnTo>
                        <a:pt x="63" y="52"/>
                      </a:lnTo>
                      <a:lnTo>
                        <a:pt x="68" y="52"/>
                      </a:lnTo>
                      <a:lnTo>
                        <a:pt x="72" y="56"/>
                      </a:lnTo>
                      <a:lnTo>
                        <a:pt x="76" y="56"/>
                      </a:lnTo>
                      <a:lnTo>
                        <a:pt x="80" y="56"/>
                      </a:lnTo>
                      <a:lnTo>
                        <a:pt x="85" y="56"/>
                      </a:lnTo>
                      <a:lnTo>
                        <a:pt x="89" y="56"/>
                      </a:lnTo>
                      <a:lnTo>
                        <a:pt x="102" y="40"/>
                      </a:lnTo>
                      <a:lnTo>
                        <a:pt x="119" y="56"/>
                      </a:lnTo>
                      <a:lnTo>
                        <a:pt x="119" y="60"/>
                      </a:lnTo>
                      <a:lnTo>
                        <a:pt x="123" y="68"/>
                      </a:lnTo>
                      <a:lnTo>
                        <a:pt x="131" y="68"/>
                      </a:lnTo>
                      <a:lnTo>
                        <a:pt x="136" y="64"/>
                      </a:lnTo>
                      <a:lnTo>
                        <a:pt x="140" y="64"/>
                      </a:lnTo>
                      <a:lnTo>
                        <a:pt x="140" y="60"/>
                      </a:lnTo>
                      <a:lnTo>
                        <a:pt x="148" y="48"/>
                      </a:lnTo>
                      <a:lnTo>
                        <a:pt x="152" y="36"/>
                      </a:lnTo>
                      <a:lnTo>
                        <a:pt x="169" y="36"/>
                      </a:lnTo>
                      <a:lnTo>
                        <a:pt x="169" y="12"/>
                      </a:lnTo>
                      <a:lnTo>
                        <a:pt x="178" y="4"/>
                      </a:lnTo>
                      <a:lnTo>
                        <a:pt x="186" y="0"/>
                      </a:lnTo>
                      <a:lnTo>
                        <a:pt x="195" y="4"/>
                      </a:lnTo>
                      <a:lnTo>
                        <a:pt x="195" y="8"/>
                      </a:lnTo>
                      <a:lnTo>
                        <a:pt x="195" y="12"/>
                      </a:lnTo>
                      <a:lnTo>
                        <a:pt x="216" y="36"/>
                      </a:lnTo>
                      <a:lnTo>
                        <a:pt x="237" y="52"/>
                      </a:lnTo>
                      <a:lnTo>
                        <a:pt x="254" y="64"/>
                      </a:lnTo>
                      <a:lnTo>
                        <a:pt x="267" y="76"/>
                      </a:lnTo>
                      <a:lnTo>
                        <a:pt x="280" y="84"/>
                      </a:lnTo>
                      <a:lnTo>
                        <a:pt x="288" y="100"/>
                      </a:lnTo>
                      <a:lnTo>
                        <a:pt x="301" y="123"/>
                      </a:lnTo>
                      <a:lnTo>
                        <a:pt x="309" y="155"/>
                      </a:lnTo>
                      <a:lnTo>
                        <a:pt x="314" y="175"/>
                      </a:lnTo>
                      <a:lnTo>
                        <a:pt x="322" y="191"/>
                      </a:lnTo>
                      <a:lnTo>
                        <a:pt x="331" y="203"/>
                      </a:lnTo>
                      <a:lnTo>
                        <a:pt x="343" y="215"/>
                      </a:lnTo>
                      <a:lnTo>
                        <a:pt x="360" y="223"/>
                      </a:lnTo>
                      <a:lnTo>
                        <a:pt x="373" y="235"/>
                      </a:lnTo>
                      <a:lnTo>
                        <a:pt x="381" y="243"/>
                      </a:lnTo>
                      <a:lnTo>
                        <a:pt x="386" y="259"/>
                      </a:lnTo>
                      <a:lnTo>
                        <a:pt x="377" y="255"/>
                      </a:lnTo>
                      <a:lnTo>
                        <a:pt x="364" y="255"/>
                      </a:lnTo>
                      <a:lnTo>
                        <a:pt x="352" y="251"/>
                      </a:lnTo>
                      <a:lnTo>
                        <a:pt x="343" y="251"/>
                      </a:lnTo>
                      <a:lnTo>
                        <a:pt x="331" y="247"/>
                      </a:lnTo>
                      <a:lnTo>
                        <a:pt x="318" y="247"/>
                      </a:lnTo>
                      <a:lnTo>
                        <a:pt x="305" y="247"/>
                      </a:lnTo>
                      <a:lnTo>
                        <a:pt x="292" y="247"/>
                      </a:lnTo>
                      <a:lnTo>
                        <a:pt x="292" y="255"/>
                      </a:lnTo>
                      <a:lnTo>
                        <a:pt x="297" y="259"/>
                      </a:lnTo>
                      <a:lnTo>
                        <a:pt x="305" y="267"/>
                      </a:lnTo>
                      <a:lnTo>
                        <a:pt x="314" y="271"/>
                      </a:lnTo>
                      <a:lnTo>
                        <a:pt x="326" y="279"/>
                      </a:lnTo>
                      <a:lnTo>
                        <a:pt x="343" y="287"/>
                      </a:lnTo>
                      <a:lnTo>
                        <a:pt x="356" y="295"/>
                      </a:lnTo>
                      <a:lnTo>
                        <a:pt x="373" y="303"/>
                      </a:lnTo>
                      <a:lnTo>
                        <a:pt x="356" y="323"/>
                      </a:lnTo>
                      <a:lnTo>
                        <a:pt x="356" y="335"/>
                      </a:lnTo>
                      <a:lnTo>
                        <a:pt x="335" y="355"/>
                      </a:lnTo>
                      <a:lnTo>
                        <a:pt x="326" y="359"/>
                      </a:lnTo>
                      <a:lnTo>
                        <a:pt x="318" y="363"/>
                      </a:lnTo>
                      <a:lnTo>
                        <a:pt x="309" y="359"/>
                      </a:lnTo>
                      <a:lnTo>
                        <a:pt x="284" y="355"/>
                      </a:lnTo>
                      <a:lnTo>
                        <a:pt x="280" y="355"/>
                      </a:lnTo>
                      <a:lnTo>
                        <a:pt x="280" y="351"/>
                      </a:lnTo>
                      <a:lnTo>
                        <a:pt x="275" y="351"/>
                      </a:lnTo>
                      <a:lnTo>
                        <a:pt x="271" y="347"/>
                      </a:lnTo>
                      <a:lnTo>
                        <a:pt x="267" y="347"/>
                      </a:lnTo>
                      <a:lnTo>
                        <a:pt x="263" y="347"/>
                      </a:lnTo>
                      <a:lnTo>
                        <a:pt x="258" y="347"/>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67" name="Freeform 188"/>
                <p:cNvSpPr>
                  <a:spLocks/>
                </p:cNvSpPr>
                <p:nvPr/>
              </p:nvSpPr>
              <p:spPr bwMode="auto">
                <a:xfrm>
                  <a:off x="2958" y="2942"/>
                  <a:ext cx="437" cy="403"/>
                </a:xfrm>
                <a:custGeom>
                  <a:avLst/>
                  <a:gdLst>
                    <a:gd name="T0" fmla="*/ 420 w 437"/>
                    <a:gd name="T1" fmla="*/ 307 h 403"/>
                    <a:gd name="T2" fmla="*/ 403 w 437"/>
                    <a:gd name="T3" fmla="*/ 319 h 403"/>
                    <a:gd name="T4" fmla="*/ 357 w 437"/>
                    <a:gd name="T5" fmla="*/ 351 h 403"/>
                    <a:gd name="T6" fmla="*/ 293 w 437"/>
                    <a:gd name="T7" fmla="*/ 363 h 403"/>
                    <a:gd name="T8" fmla="*/ 276 w 437"/>
                    <a:gd name="T9" fmla="*/ 355 h 403"/>
                    <a:gd name="T10" fmla="*/ 259 w 437"/>
                    <a:gd name="T11" fmla="*/ 339 h 403"/>
                    <a:gd name="T12" fmla="*/ 191 w 437"/>
                    <a:gd name="T13" fmla="*/ 375 h 403"/>
                    <a:gd name="T14" fmla="*/ 187 w 437"/>
                    <a:gd name="T15" fmla="*/ 387 h 403"/>
                    <a:gd name="T16" fmla="*/ 179 w 437"/>
                    <a:gd name="T17" fmla="*/ 399 h 403"/>
                    <a:gd name="T18" fmla="*/ 149 w 437"/>
                    <a:gd name="T19" fmla="*/ 395 h 403"/>
                    <a:gd name="T20" fmla="*/ 149 w 437"/>
                    <a:gd name="T21" fmla="*/ 395 h 403"/>
                    <a:gd name="T22" fmla="*/ 136 w 437"/>
                    <a:gd name="T23" fmla="*/ 387 h 403"/>
                    <a:gd name="T24" fmla="*/ 102 w 437"/>
                    <a:gd name="T25" fmla="*/ 379 h 403"/>
                    <a:gd name="T26" fmla="*/ 102 w 437"/>
                    <a:gd name="T27" fmla="*/ 379 h 403"/>
                    <a:gd name="T28" fmla="*/ 98 w 437"/>
                    <a:gd name="T29" fmla="*/ 379 h 403"/>
                    <a:gd name="T30" fmla="*/ 98 w 437"/>
                    <a:gd name="T31" fmla="*/ 379 h 403"/>
                    <a:gd name="T32" fmla="*/ 51 w 437"/>
                    <a:gd name="T33" fmla="*/ 395 h 403"/>
                    <a:gd name="T34" fmla="*/ 51 w 437"/>
                    <a:gd name="T35" fmla="*/ 383 h 403"/>
                    <a:gd name="T36" fmla="*/ 60 w 437"/>
                    <a:gd name="T37" fmla="*/ 367 h 403"/>
                    <a:gd name="T38" fmla="*/ 47 w 437"/>
                    <a:gd name="T39" fmla="*/ 315 h 403"/>
                    <a:gd name="T40" fmla="*/ 51 w 437"/>
                    <a:gd name="T41" fmla="*/ 271 h 403"/>
                    <a:gd name="T42" fmla="*/ 56 w 437"/>
                    <a:gd name="T43" fmla="*/ 251 h 403"/>
                    <a:gd name="T44" fmla="*/ 51 w 437"/>
                    <a:gd name="T45" fmla="*/ 223 h 403"/>
                    <a:gd name="T46" fmla="*/ 9 w 437"/>
                    <a:gd name="T47" fmla="*/ 219 h 403"/>
                    <a:gd name="T48" fmla="*/ 9 w 437"/>
                    <a:gd name="T49" fmla="*/ 219 h 403"/>
                    <a:gd name="T50" fmla="*/ 9 w 437"/>
                    <a:gd name="T51" fmla="*/ 200 h 403"/>
                    <a:gd name="T52" fmla="*/ 9 w 437"/>
                    <a:gd name="T53" fmla="*/ 200 h 403"/>
                    <a:gd name="T54" fmla="*/ 9 w 437"/>
                    <a:gd name="T55" fmla="*/ 200 h 403"/>
                    <a:gd name="T56" fmla="*/ 51 w 437"/>
                    <a:gd name="T57" fmla="*/ 156 h 403"/>
                    <a:gd name="T58" fmla="*/ 77 w 437"/>
                    <a:gd name="T59" fmla="*/ 164 h 403"/>
                    <a:gd name="T60" fmla="*/ 106 w 437"/>
                    <a:gd name="T61" fmla="*/ 160 h 403"/>
                    <a:gd name="T62" fmla="*/ 136 w 437"/>
                    <a:gd name="T63" fmla="*/ 124 h 403"/>
                    <a:gd name="T64" fmla="*/ 162 w 437"/>
                    <a:gd name="T65" fmla="*/ 76 h 403"/>
                    <a:gd name="T66" fmla="*/ 153 w 437"/>
                    <a:gd name="T67" fmla="*/ 60 h 403"/>
                    <a:gd name="T68" fmla="*/ 153 w 437"/>
                    <a:gd name="T69" fmla="*/ 56 h 403"/>
                    <a:gd name="T70" fmla="*/ 153 w 437"/>
                    <a:gd name="T71" fmla="*/ 52 h 403"/>
                    <a:gd name="T72" fmla="*/ 162 w 437"/>
                    <a:gd name="T73" fmla="*/ 44 h 403"/>
                    <a:gd name="T74" fmla="*/ 183 w 437"/>
                    <a:gd name="T75" fmla="*/ 40 h 403"/>
                    <a:gd name="T76" fmla="*/ 200 w 437"/>
                    <a:gd name="T77" fmla="*/ 44 h 403"/>
                    <a:gd name="T78" fmla="*/ 238 w 437"/>
                    <a:gd name="T79" fmla="*/ 48 h 403"/>
                    <a:gd name="T80" fmla="*/ 272 w 437"/>
                    <a:gd name="T81" fmla="*/ 28 h 403"/>
                    <a:gd name="T82" fmla="*/ 310 w 437"/>
                    <a:gd name="T83" fmla="*/ 8 h 403"/>
                    <a:gd name="T84" fmla="*/ 310 w 437"/>
                    <a:gd name="T85" fmla="*/ 8 h 403"/>
                    <a:gd name="T86" fmla="*/ 310 w 437"/>
                    <a:gd name="T87" fmla="*/ 8 h 403"/>
                    <a:gd name="T88" fmla="*/ 365 w 437"/>
                    <a:gd name="T89" fmla="*/ 48 h 403"/>
                    <a:gd name="T90" fmla="*/ 365 w 437"/>
                    <a:gd name="T91" fmla="*/ 48 h 403"/>
                    <a:gd name="T92" fmla="*/ 365 w 437"/>
                    <a:gd name="T93" fmla="*/ 48 h 403"/>
                    <a:gd name="T94" fmla="*/ 391 w 437"/>
                    <a:gd name="T95" fmla="*/ 84 h 403"/>
                    <a:gd name="T96" fmla="*/ 416 w 437"/>
                    <a:gd name="T97" fmla="*/ 104 h 403"/>
                    <a:gd name="T98" fmla="*/ 420 w 437"/>
                    <a:gd name="T99" fmla="*/ 116 h 403"/>
                    <a:gd name="T100" fmla="*/ 420 w 437"/>
                    <a:gd name="T101" fmla="*/ 128 h 403"/>
                    <a:gd name="T102" fmla="*/ 382 w 437"/>
                    <a:gd name="T103" fmla="*/ 176 h 403"/>
                    <a:gd name="T104" fmla="*/ 386 w 437"/>
                    <a:gd name="T105" fmla="*/ 196 h 403"/>
                    <a:gd name="T106" fmla="*/ 386 w 437"/>
                    <a:gd name="T107" fmla="*/ 196 h 403"/>
                    <a:gd name="T108" fmla="*/ 412 w 437"/>
                    <a:gd name="T109" fmla="*/ 196 h 403"/>
                    <a:gd name="T110" fmla="*/ 420 w 437"/>
                    <a:gd name="T111" fmla="*/ 223 h 403"/>
                    <a:gd name="T112" fmla="*/ 416 w 437"/>
                    <a:gd name="T113" fmla="*/ 251 h 40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37" h="403">
                      <a:moveTo>
                        <a:pt x="437" y="303"/>
                      </a:moveTo>
                      <a:lnTo>
                        <a:pt x="429" y="303"/>
                      </a:lnTo>
                      <a:lnTo>
                        <a:pt x="424" y="303"/>
                      </a:lnTo>
                      <a:lnTo>
                        <a:pt x="420" y="307"/>
                      </a:lnTo>
                      <a:lnTo>
                        <a:pt x="416" y="307"/>
                      </a:lnTo>
                      <a:lnTo>
                        <a:pt x="412" y="311"/>
                      </a:lnTo>
                      <a:lnTo>
                        <a:pt x="408" y="315"/>
                      </a:lnTo>
                      <a:lnTo>
                        <a:pt x="403" y="319"/>
                      </a:lnTo>
                      <a:lnTo>
                        <a:pt x="399" y="327"/>
                      </a:lnTo>
                      <a:lnTo>
                        <a:pt x="382" y="331"/>
                      </a:lnTo>
                      <a:lnTo>
                        <a:pt x="369" y="339"/>
                      </a:lnTo>
                      <a:lnTo>
                        <a:pt x="357" y="351"/>
                      </a:lnTo>
                      <a:lnTo>
                        <a:pt x="331" y="343"/>
                      </a:lnTo>
                      <a:lnTo>
                        <a:pt x="323" y="343"/>
                      </a:lnTo>
                      <a:lnTo>
                        <a:pt x="318" y="343"/>
                      </a:lnTo>
                      <a:lnTo>
                        <a:pt x="293" y="363"/>
                      </a:lnTo>
                      <a:lnTo>
                        <a:pt x="289" y="363"/>
                      </a:lnTo>
                      <a:lnTo>
                        <a:pt x="285" y="359"/>
                      </a:lnTo>
                      <a:lnTo>
                        <a:pt x="280" y="359"/>
                      </a:lnTo>
                      <a:lnTo>
                        <a:pt x="276" y="355"/>
                      </a:lnTo>
                      <a:lnTo>
                        <a:pt x="268" y="351"/>
                      </a:lnTo>
                      <a:lnTo>
                        <a:pt x="268" y="347"/>
                      </a:lnTo>
                      <a:lnTo>
                        <a:pt x="263" y="343"/>
                      </a:lnTo>
                      <a:lnTo>
                        <a:pt x="259" y="339"/>
                      </a:lnTo>
                      <a:lnTo>
                        <a:pt x="251" y="335"/>
                      </a:lnTo>
                      <a:lnTo>
                        <a:pt x="225" y="363"/>
                      </a:lnTo>
                      <a:lnTo>
                        <a:pt x="208" y="375"/>
                      </a:lnTo>
                      <a:lnTo>
                        <a:pt x="191" y="375"/>
                      </a:lnTo>
                      <a:lnTo>
                        <a:pt x="191" y="379"/>
                      </a:lnTo>
                      <a:lnTo>
                        <a:pt x="191" y="383"/>
                      </a:lnTo>
                      <a:lnTo>
                        <a:pt x="187" y="387"/>
                      </a:lnTo>
                      <a:lnTo>
                        <a:pt x="187" y="391"/>
                      </a:lnTo>
                      <a:lnTo>
                        <a:pt x="183" y="395"/>
                      </a:lnTo>
                      <a:lnTo>
                        <a:pt x="183" y="399"/>
                      </a:lnTo>
                      <a:lnTo>
                        <a:pt x="179" y="399"/>
                      </a:lnTo>
                      <a:lnTo>
                        <a:pt x="170" y="403"/>
                      </a:lnTo>
                      <a:lnTo>
                        <a:pt x="157" y="403"/>
                      </a:lnTo>
                      <a:lnTo>
                        <a:pt x="149" y="395"/>
                      </a:lnTo>
                      <a:lnTo>
                        <a:pt x="136" y="387"/>
                      </a:lnTo>
                      <a:lnTo>
                        <a:pt x="115" y="375"/>
                      </a:lnTo>
                      <a:lnTo>
                        <a:pt x="102" y="375"/>
                      </a:lnTo>
                      <a:lnTo>
                        <a:pt x="102" y="379"/>
                      </a:lnTo>
                      <a:lnTo>
                        <a:pt x="98" y="379"/>
                      </a:lnTo>
                      <a:lnTo>
                        <a:pt x="77" y="399"/>
                      </a:lnTo>
                      <a:lnTo>
                        <a:pt x="51" y="395"/>
                      </a:lnTo>
                      <a:lnTo>
                        <a:pt x="51" y="391"/>
                      </a:lnTo>
                      <a:lnTo>
                        <a:pt x="51" y="387"/>
                      </a:lnTo>
                      <a:lnTo>
                        <a:pt x="51" y="383"/>
                      </a:lnTo>
                      <a:lnTo>
                        <a:pt x="56" y="379"/>
                      </a:lnTo>
                      <a:lnTo>
                        <a:pt x="56" y="375"/>
                      </a:lnTo>
                      <a:lnTo>
                        <a:pt x="56" y="371"/>
                      </a:lnTo>
                      <a:lnTo>
                        <a:pt x="60" y="367"/>
                      </a:lnTo>
                      <a:lnTo>
                        <a:pt x="68" y="359"/>
                      </a:lnTo>
                      <a:lnTo>
                        <a:pt x="68" y="343"/>
                      </a:lnTo>
                      <a:lnTo>
                        <a:pt x="64" y="339"/>
                      </a:lnTo>
                      <a:lnTo>
                        <a:pt x="47" y="315"/>
                      </a:lnTo>
                      <a:lnTo>
                        <a:pt x="47" y="299"/>
                      </a:lnTo>
                      <a:lnTo>
                        <a:pt x="51" y="279"/>
                      </a:lnTo>
                      <a:lnTo>
                        <a:pt x="51" y="275"/>
                      </a:lnTo>
                      <a:lnTo>
                        <a:pt x="51" y="271"/>
                      </a:lnTo>
                      <a:lnTo>
                        <a:pt x="51" y="267"/>
                      </a:lnTo>
                      <a:lnTo>
                        <a:pt x="51" y="263"/>
                      </a:lnTo>
                      <a:lnTo>
                        <a:pt x="51" y="259"/>
                      </a:lnTo>
                      <a:lnTo>
                        <a:pt x="56" y="251"/>
                      </a:lnTo>
                      <a:lnTo>
                        <a:pt x="60" y="247"/>
                      </a:lnTo>
                      <a:lnTo>
                        <a:pt x="64" y="243"/>
                      </a:lnTo>
                      <a:lnTo>
                        <a:pt x="60" y="227"/>
                      </a:lnTo>
                      <a:lnTo>
                        <a:pt x="51" y="223"/>
                      </a:lnTo>
                      <a:lnTo>
                        <a:pt x="47" y="223"/>
                      </a:lnTo>
                      <a:lnTo>
                        <a:pt x="22" y="231"/>
                      </a:lnTo>
                      <a:lnTo>
                        <a:pt x="9" y="219"/>
                      </a:lnTo>
                      <a:lnTo>
                        <a:pt x="9" y="200"/>
                      </a:lnTo>
                      <a:lnTo>
                        <a:pt x="0" y="172"/>
                      </a:lnTo>
                      <a:lnTo>
                        <a:pt x="9" y="148"/>
                      </a:lnTo>
                      <a:lnTo>
                        <a:pt x="13" y="148"/>
                      </a:lnTo>
                      <a:lnTo>
                        <a:pt x="51" y="156"/>
                      </a:lnTo>
                      <a:lnTo>
                        <a:pt x="60" y="160"/>
                      </a:lnTo>
                      <a:lnTo>
                        <a:pt x="64" y="160"/>
                      </a:lnTo>
                      <a:lnTo>
                        <a:pt x="73" y="164"/>
                      </a:lnTo>
                      <a:lnTo>
                        <a:pt x="77" y="164"/>
                      </a:lnTo>
                      <a:lnTo>
                        <a:pt x="85" y="164"/>
                      </a:lnTo>
                      <a:lnTo>
                        <a:pt x="94" y="164"/>
                      </a:lnTo>
                      <a:lnTo>
                        <a:pt x="98" y="164"/>
                      </a:lnTo>
                      <a:lnTo>
                        <a:pt x="106" y="160"/>
                      </a:lnTo>
                      <a:lnTo>
                        <a:pt x="115" y="148"/>
                      </a:lnTo>
                      <a:lnTo>
                        <a:pt x="106" y="112"/>
                      </a:lnTo>
                      <a:lnTo>
                        <a:pt x="128" y="120"/>
                      </a:lnTo>
                      <a:lnTo>
                        <a:pt x="136" y="124"/>
                      </a:lnTo>
                      <a:lnTo>
                        <a:pt x="149" y="120"/>
                      </a:lnTo>
                      <a:lnTo>
                        <a:pt x="191" y="116"/>
                      </a:lnTo>
                      <a:lnTo>
                        <a:pt x="196" y="104"/>
                      </a:lnTo>
                      <a:lnTo>
                        <a:pt x="162" y="76"/>
                      </a:lnTo>
                      <a:lnTo>
                        <a:pt x="153" y="60"/>
                      </a:lnTo>
                      <a:lnTo>
                        <a:pt x="153" y="56"/>
                      </a:lnTo>
                      <a:lnTo>
                        <a:pt x="153" y="52"/>
                      </a:lnTo>
                      <a:lnTo>
                        <a:pt x="157" y="48"/>
                      </a:lnTo>
                      <a:lnTo>
                        <a:pt x="157" y="44"/>
                      </a:lnTo>
                      <a:lnTo>
                        <a:pt x="162" y="44"/>
                      </a:lnTo>
                      <a:lnTo>
                        <a:pt x="166" y="40"/>
                      </a:lnTo>
                      <a:lnTo>
                        <a:pt x="179" y="36"/>
                      </a:lnTo>
                      <a:lnTo>
                        <a:pt x="183" y="40"/>
                      </a:lnTo>
                      <a:lnTo>
                        <a:pt x="187" y="40"/>
                      </a:lnTo>
                      <a:lnTo>
                        <a:pt x="191" y="40"/>
                      </a:lnTo>
                      <a:lnTo>
                        <a:pt x="196" y="40"/>
                      </a:lnTo>
                      <a:lnTo>
                        <a:pt x="200" y="44"/>
                      </a:lnTo>
                      <a:lnTo>
                        <a:pt x="208" y="44"/>
                      </a:lnTo>
                      <a:lnTo>
                        <a:pt x="212" y="44"/>
                      </a:lnTo>
                      <a:lnTo>
                        <a:pt x="217" y="44"/>
                      </a:lnTo>
                      <a:lnTo>
                        <a:pt x="238" y="48"/>
                      </a:lnTo>
                      <a:lnTo>
                        <a:pt x="242" y="36"/>
                      </a:lnTo>
                      <a:lnTo>
                        <a:pt x="251" y="32"/>
                      </a:lnTo>
                      <a:lnTo>
                        <a:pt x="259" y="28"/>
                      </a:lnTo>
                      <a:lnTo>
                        <a:pt x="272" y="28"/>
                      </a:lnTo>
                      <a:lnTo>
                        <a:pt x="285" y="4"/>
                      </a:lnTo>
                      <a:lnTo>
                        <a:pt x="293" y="0"/>
                      </a:lnTo>
                      <a:lnTo>
                        <a:pt x="302" y="0"/>
                      </a:lnTo>
                      <a:lnTo>
                        <a:pt x="310" y="8"/>
                      </a:lnTo>
                      <a:lnTo>
                        <a:pt x="314" y="16"/>
                      </a:lnTo>
                      <a:lnTo>
                        <a:pt x="340" y="16"/>
                      </a:lnTo>
                      <a:lnTo>
                        <a:pt x="357" y="40"/>
                      </a:lnTo>
                      <a:lnTo>
                        <a:pt x="365" y="48"/>
                      </a:lnTo>
                      <a:lnTo>
                        <a:pt x="374" y="68"/>
                      </a:lnTo>
                      <a:lnTo>
                        <a:pt x="378" y="72"/>
                      </a:lnTo>
                      <a:lnTo>
                        <a:pt x="382" y="76"/>
                      </a:lnTo>
                      <a:lnTo>
                        <a:pt x="391" y="84"/>
                      </a:lnTo>
                      <a:lnTo>
                        <a:pt x="399" y="88"/>
                      </a:lnTo>
                      <a:lnTo>
                        <a:pt x="403" y="96"/>
                      </a:lnTo>
                      <a:lnTo>
                        <a:pt x="412" y="100"/>
                      </a:lnTo>
                      <a:lnTo>
                        <a:pt x="416" y="104"/>
                      </a:lnTo>
                      <a:lnTo>
                        <a:pt x="416" y="108"/>
                      </a:lnTo>
                      <a:lnTo>
                        <a:pt x="420" y="112"/>
                      </a:lnTo>
                      <a:lnTo>
                        <a:pt x="420" y="116"/>
                      </a:lnTo>
                      <a:lnTo>
                        <a:pt x="420" y="120"/>
                      </a:lnTo>
                      <a:lnTo>
                        <a:pt x="420" y="124"/>
                      </a:lnTo>
                      <a:lnTo>
                        <a:pt x="420" y="128"/>
                      </a:lnTo>
                      <a:lnTo>
                        <a:pt x="420" y="132"/>
                      </a:lnTo>
                      <a:lnTo>
                        <a:pt x="408" y="156"/>
                      </a:lnTo>
                      <a:lnTo>
                        <a:pt x="399" y="160"/>
                      </a:lnTo>
                      <a:lnTo>
                        <a:pt x="382" y="176"/>
                      </a:lnTo>
                      <a:lnTo>
                        <a:pt x="382" y="188"/>
                      </a:lnTo>
                      <a:lnTo>
                        <a:pt x="386" y="196"/>
                      </a:lnTo>
                      <a:lnTo>
                        <a:pt x="391" y="204"/>
                      </a:lnTo>
                      <a:lnTo>
                        <a:pt x="412" y="196"/>
                      </a:lnTo>
                      <a:lnTo>
                        <a:pt x="424" y="204"/>
                      </a:lnTo>
                      <a:lnTo>
                        <a:pt x="424" y="208"/>
                      </a:lnTo>
                      <a:lnTo>
                        <a:pt x="424" y="215"/>
                      </a:lnTo>
                      <a:lnTo>
                        <a:pt x="420" y="223"/>
                      </a:lnTo>
                      <a:lnTo>
                        <a:pt x="416" y="231"/>
                      </a:lnTo>
                      <a:lnTo>
                        <a:pt x="416" y="239"/>
                      </a:lnTo>
                      <a:lnTo>
                        <a:pt x="416" y="243"/>
                      </a:lnTo>
                      <a:lnTo>
                        <a:pt x="416" y="251"/>
                      </a:lnTo>
                      <a:lnTo>
                        <a:pt x="416" y="259"/>
                      </a:lnTo>
                      <a:lnTo>
                        <a:pt x="424" y="271"/>
                      </a:lnTo>
                      <a:lnTo>
                        <a:pt x="437" y="303"/>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68" name="Freeform 189"/>
                <p:cNvSpPr>
                  <a:spLocks/>
                </p:cNvSpPr>
                <p:nvPr/>
              </p:nvSpPr>
              <p:spPr bwMode="auto">
                <a:xfrm>
                  <a:off x="4001" y="2751"/>
                  <a:ext cx="280" cy="319"/>
                </a:xfrm>
                <a:custGeom>
                  <a:avLst/>
                  <a:gdLst>
                    <a:gd name="T0" fmla="*/ 149 w 280"/>
                    <a:gd name="T1" fmla="*/ 315 h 319"/>
                    <a:gd name="T2" fmla="*/ 132 w 280"/>
                    <a:gd name="T3" fmla="*/ 299 h 319"/>
                    <a:gd name="T4" fmla="*/ 123 w 280"/>
                    <a:gd name="T5" fmla="*/ 291 h 319"/>
                    <a:gd name="T6" fmla="*/ 111 w 280"/>
                    <a:gd name="T7" fmla="*/ 295 h 319"/>
                    <a:gd name="T8" fmla="*/ 77 w 280"/>
                    <a:gd name="T9" fmla="*/ 295 h 319"/>
                    <a:gd name="T10" fmla="*/ 56 w 280"/>
                    <a:gd name="T11" fmla="*/ 247 h 319"/>
                    <a:gd name="T12" fmla="*/ 30 w 280"/>
                    <a:gd name="T13" fmla="*/ 235 h 319"/>
                    <a:gd name="T14" fmla="*/ 30 w 280"/>
                    <a:gd name="T15" fmla="*/ 223 h 319"/>
                    <a:gd name="T16" fmla="*/ 30 w 280"/>
                    <a:gd name="T17" fmla="*/ 215 h 319"/>
                    <a:gd name="T18" fmla="*/ 5 w 280"/>
                    <a:gd name="T19" fmla="*/ 179 h 319"/>
                    <a:gd name="T20" fmla="*/ 13 w 280"/>
                    <a:gd name="T21" fmla="*/ 135 h 319"/>
                    <a:gd name="T22" fmla="*/ 43 w 280"/>
                    <a:gd name="T23" fmla="*/ 111 h 319"/>
                    <a:gd name="T24" fmla="*/ 56 w 280"/>
                    <a:gd name="T25" fmla="*/ 87 h 319"/>
                    <a:gd name="T26" fmla="*/ 60 w 280"/>
                    <a:gd name="T27" fmla="*/ 84 h 319"/>
                    <a:gd name="T28" fmla="*/ 60 w 280"/>
                    <a:gd name="T29" fmla="*/ 84 h 319"/>
                    <a:gd name="T30" fmla="*/ 73 w 280"/>
                    <a:gd name="T31" fmla="*/ 76 h 319"/>
                    <a:gd name="T32" fmla="*/ 73 w 280"/>
                    <a:gd name="T33" fmla="*/ 76 h 319"/>
                    <a:gd name="T34" fmla="*/ 73 w 280"/>
                    <a:gd name="T35" fmla="*/ 76 h 319"/>
                    <a:gd name="T36" fmla="*/ 81 w 280"/>
                    <a:gd name="T37" fmla="*/ 64 h 319"/>
                    <a:gd name="T38" fmla="*/ 90 w 280"/>
                    <a:gd name="T39" fmla="*/ 40 h 319"/>
                    <a:gd name="T40" fmla="*/ 111 w 280"/>
                    <a:gd name="T41" fmla="*/ 0 h 319"/>
                    <a:gd name="T42" fmla="*/ 123 w 280"/>
                    <a:gd name="T43" fmla="*/ 4 h 319"/>
                    <a:gd name="T44" fmla="*/ 132 w 280"/>
                    <a:gd name="T45" fmla="*/ 8 h 319"/>
                    <a:gd name="T46" fmla="*/ 174 w 280"/>
                    <a:gd name="T47" fmla="*/ 12 h 319"/>
                    <a:gd name="T48" fmla="*/ 187 w 280"/>
                    <a:gd name="T49" fmla="*/ 8 h 319"/>
                    <a:gd name="T50" fmla="*/ 191 w 280"/>
                    <a:gd name="T51" fmla="*/ 12 h 319"/>
                    <a:gd name="T52" fmla="*/ 204 w 280"/>
                    <a:gd name="T53" fmla="*/ 24 h 319"/>
                    <a:gd name="T54" fmla="*/ 187 w 280"/>
                    <a:gd name="T55" fmla="*/ 32 h 319"/>
                    <a:gd name="T56" fmla="*/ 162 w 280"/>
                    <a:gd name="T57" fmla="*/ 40 h 319"/>
                    <a:gd name="T58" fmla="*/ 140 w 280"/>
                    <a:gd name="T59" fmla="*/ 52 h 319"/>
                    <a:gd name="T60" fmla="*/ 140 w 280"/>
                    <a:gd name="T61" fmla="*/ 56 h 319"/>
                    <a:gd name="T62" fmla="*/ 140 w 280"/>
                    <a:gd name="T63" fmla="*/ 60 h 319"/>
                    <a:gd name="T64" fmla="*/ 149 w 280"/>
                    <a:gd name="T65" fmla="*/ 60 h 319"/>
                    <a:gd name="T66" fmla="*/ 208 w 280"/>
                    <a:gd name="T67" fmla="*/ 68 h 319"/>
                    <a:gd name="T68" fmla="*/ 268 w 280"/>
                    <a:gd name="T69" fmla="*/ 80 h 319"/>
                    <a:gd name="T70" fmla="*/ 263 w 280"/>
                    <a:gd name="T71" fmla="*/ 95 h 319"/>
                    <a:gd name="T72" fmla="*/ 246 w 280"/>
                    <a:gd name="T73" fmla="*/ 107 h 319"/>
                    <a:gd name="T74" fmla="*/ 242 w 280"/>
                    <a:gd name="T75" fmla="*/ 127 h 319"/>
                    <a:gd name="T76" fmla="*/ 251 w 280"/>
                    <a:gd name="T77" fmla="*/ 123 h 319"/>
                    <a:gd name="T78" fmla="*/ 259 w 280"/>
                    <a:gd name="T79" fmla="*/ 119 h 319"/>
                    <a:gd name="T80" fmla="*/ 268 w 280"/>
                    <a:gd name="T81" fmla="*/ 119 h 319"/>
                    <a:gd name="T82" fmla="*/ 272 w 280"/>
                    <a:gd name="T83" fmla="*/ 123 h 319"/>
                    <a:gd name="T84" fmla="*/ 272 w 280"/>
                    <a:gd name="T85" fmla="*/ 131 h 319"/>
                    <a:gd name="T86" fmla="*/ 272 w 280"/>
                    <a:gd name="T87" fmla="*/ 135 h 319"/>
                    <a:gd name="T88" fmla="*/ 251 w 280"/>
                    <a:gd name="T89" fmla="*/ 135 h 319"/>
                    <a:gd name="T90" fmla="*/ 242 w 280"/>
                    <a:gd name="T91" fmla="*/ 151 h 319"/>
                    <a:gd name="T92" fmla="*/ 251 w 280"/>
                    <a:gd name="T93" fmla="*/ 159 h 319"/>
                    <a:gd name="T94" fmla="*/ 255 w 280"/>
                    <a:gd name="T95" fmla="*/ 159 h 319"/>
                    <a:gd name="T96" fmla="*/ 268 w 280"/>
                    <a:gd name="T97" fmla="*/ 167 h 319"/>
                    <a:gd name="T98" fmla="*/ 259 w 280"/>
                    <a:gd name="T99" fmla="*/ 175 h 319"/>
                    <a:gd name="T100" fmla="*/ 251 w 280"/>
                    <a:gd name="T101" fmla="*/ 183 h 319"/>
                    <a:gd name="T102" fmla="*/ 255 w 280"/>
                    <a:gd name="T103" fmla="*/ 195 h 319"/>
                    <a:gd name="T104" fmla="*/ 259 w 280"/>
                    <a:gd name="T105" fmla="*/ 207 h 319"/>
                    <a:gd name="T106" fmla="*/ 255 w 280"/>
                    <a:gd name="T107" fmla="*/ 219 h 319"/>
                    <a:gd name="T108" fmla="*/ 229 w 280"/>
                    <a:gd name="T109" fmla="*/ 235 h 319"/>
                    <a:gd name="T110" fmla="*/ 200 w 280"/>
                    <a:gd name="T111" fmla="*/ 279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0" h="319">
                      <a:moveTo>
                        <a:pt x="183" y="315"/>
                      </a:moveTo>
                      <a:lnTo>
                        <a:pt x="170" y="311"/>
                      </a:lnTo>
                      <a:lnTo>
                        <a:pt x="149" y="315"/>
                      </a:lnTo>
                      <a:lnTo>
                        <a:pt x="136" y="311"/>
                      </a:lnTo>
                      <a:lnTo>
                        <a:pt x="132" y="303"/>
                      </a:lnTo>
                      <a:lnTo>
                        <a:pt x="132" y="299"/>
                      </a:lnTo>
                      <a:lnTo>
                        <a:pt x="128" y="295"/>
                      </a:lnTo>
                      <a:lnTo>
                        <a:pt x="123" y="291"/>
                      </a:lnTo>
                      <a:lnTo>
                        <a:pt x="115" y="295"/>
                      </a:lnTo>
                      <a:lnTo>
                        <a:pt x="111" y="295"/>
                      </a:lnTo>
                      <a:lnTo>
                        <a:pt x="90" y="319"/>
                      </a:lnTo>
                      <a:lnTo>
                        <a:pt x="81" y="311"/>
                      </a:lnTo>
                      <a:lnTo>
                        <a:pt x="77" y="295"/>
                      </a:lnTo>
                      <a:lnTo>
                        <a:pt x="68" y="271"/>
                      </a:lnTo>
                      <a:lnTo>
                        <a:pt x="60" y="255"/>
                      </a:lnTo>
                      <a:lnTo>
                        <a:pt x="56" y="247"/>
                      </a:lnTo>
                      <a:lnTo>
                        <a:pt x="30" y="243"/>
                      </a:lnTo>
                      <a:lnTo>
                        <a:pt x="30" y="239"/>
                      </a:lnTo>
                      <a:lnTo>
                        <a:pt x="30" y="235"/>
                      </a:lnTo>
                      <a:lnTo>
                        <a:pt x="30" y="231"/>
                      </a:lnTo>
                      <a:lnTo>
                        <a:pt x="30" y="227"/>
                      </a:lnTo>
                      <a:lnTo>
                        <a:pt x="30" y="223"/>
                      </a:lnTo>
                      <a:lnTo>
                        <a:pt x="30" y="219"/>
                      </a:lnTo>
                      <a:lnTo>
                        <a:pt x="30" y="215"/>
                      </a:lnTo>
                      <a:lnTo>
                        <a:pt x="13" y="195"/>
                      </a:lnTo>
                      <a:lnTo>
                        <a:pt x="9" y="187"/>
                      </a:lnTo>
                      <a:lnTo>
                        <a:pt x="5" y="179"/>
                      </a:lnTo>
                      <a:lnTo>
                        <a:pt x="0" y="147"/>
                      </a:lnTo>
                      <a:lnTo>
                        <a:pt x="9" y="143"/>
                      </a:lnTo>
                      <a:lnTo>
                        <a:pt x="13" y="135"/>
                      </a:lnTo>
                      <a:lnTo>
                        <a:pt x="22" y="127"/>
                      </a:lnTo>
                      <a:lnTo>
                        <a:pt x="30" y="119"/>
                      </a:lnTo>
                      <a:lnTo>
                        <a:pt x="43" y="111"/>
                      </a:lnTo>
                      <a:lnTo>
                        <a:pt x="47" y="103"/>
                      </a:lnTo>
                      <a:lnTo>
                        <a:pt x="56" y="95"/>
                      </a:lnTo>
                      <a:lnTo>
                        <a:pt x="56" y="87"/>
                      </a:lnTo>
                      <a:lnTo>
                        <a:pt x="60" y="84"/>
                      </a:lnTo>
                      <a:lnTo>
                        <a:pt x="73" y="76"/>
                      </a:lnTo>
                      <a:lnTo>
                        <a:pt x="81" y="64"/>
                      </a:lnTo>
                      <a:lnTo>
                        <a:pt x="90" y="56"/>
                      </a:lnTo>
                      <a:lnTo>
                        <a:pt x="90" y="48"/>
                      </a:lnTo>
                      <a:lnTo>
                        <a:pt x="90" y="40"/>
                      </a:lnTo>
                      <a:lnTo>
                        <a:pt x="106" y="0"/>
                      </a:lnTo>
                      <a:lnTo>
                        <a:pt x="111" y="0"/>
                      </a:lnTo>
                      <a:lnTo>
                        <a:pt x="115" y="0"/>
                      </a:lnTo>
                      <a:lnTo>
                        <a:pt x="119" y="0"/>
                      </a:lnTo>
                      <a:lnTo>
                        <a:pt x="123" y="4"/>
                      </a:lnTo>
                      <a:lnTo>
                        <a:pt x="128" y="4"/>
                      </a:lnTo>
                      <a:lnTo>
                        <a:pt x="128" y="8"/>
                      </a:lnTo>
                      <a:lnTo>
                        <a:pt x="132" y="8"/>
                      </a:lnTo>
                      <a:lnTo>
                        <a:pt x="157" y="12"/>
                      </a:lnTo>
                      <a:lnTo>
                        <a:pt x="166" y="16"/>
                      </a:lnTo>
                      <a:lnTo>
                        <a:pt x="174" y="12"/>
                      </a:lnTo>
                      <a:lnTo>
                        <a:pt x="183" y="8"/>
                      </a:lnTo>
                      <a:lnTo>
                        <a:pt x="187" y="4"/>
                      </a:lnTo>
                      <a:lnTo>
                        <a:pt x="187" y="8"/>
                      </a:lnTo>
                      <a:lnTo>
                        <a:pt x="187" y="12"/>
                      </a:lnTo>
                      <a:lnTo>
                        <a:pt x="191" y="12"/>
                      </a:lnTo>
                      <a:lnTo>
                        <a:pt x="196" y="16"/>
                      </a:lnTo>
                      <a:lnTo>
                        <a:pt x="200" y="20"/>
                      </a:lnTo>
                      <a:lnTo>
                        <a:pt x="204" y="24"/>
                      </a:lnTo>
                      <a:lnTo>
                        <a:pt x="208" y="28"/>
                      </a:lnTo>
                      <a:lnTo>
                        <a:pt x="200" y="28"/>
                      </a:lnTo>
                      <a:lnTo>
                        <a:pt x="187" y="32"/>
                      </a:lnTo>
                      <a:lnTo>
                        <a:pt x="179" y="36"/>
                      </a:lnTo>
                      <a:lnTo>
                        <a:pt x="170" y="40"/>
                      </a:lnTo>
                      <a:lnTo>
                        <a:pt x="162" y="40"/>
                      </a:lnTo>
                      <a:lnTo>
                        <a:pt x="153" y="44"/>
                      </a:lnTo>
                      <a:lnTo>
                        <a:pt x="145" y="48"/>
                      </a:lnTo>
                      <a:lnTo>
                        <a:pt x="140" y="52"/>
                      </a:lnTo>
                      <a:lnTo>
                        <a:pt x="140" y="56"/>
                      </a:lnTo>
                      <a:lnTo>
                        <a:pt x="140" y="60"/>
                      </a:lnTo>
                      <a:lnTo>
                        <a:pt x="136" y="60"/>
                      </a:lnTo>
                      <a:lnTo>
                        <a:pt x="149" y="60"/>
                      </a:lnTo>
                      <a:lnTo>
                        <a:pt x="162" y="64"/>
                      </a:lnTo>
                      <a:lnTo>
                        <a:pt x="183" y="64"/>
                      </a:lnTo>
                      <a:lnTo>
                        <a:pt x="208" y="68"/>
                      </a:lnTo>
                      <a:lnTo>
                        <a:pt x="229" y="72"/>
                      </a:lnTo>
                      <a:lnTo>
                        <a:pt x="251" y="76"/>
                      </a:lnTo>
                      <a:lnTo>
                        <a:pt x="268" y="80"/>
                      </a:lnTo>
                      <a:lnTo>
                        <a:pt x="272" y="84"/>
                      </a:lnTo>
                      <a:lnTo>
                        <a:pt x="272" y="91"/>
                      </a:lnTo>
                      <a:lnTo>
                        <a:pt x="263" y="95"/>
                      </a:lnTo>
                      <a:lnTo>
                        <a:pt x="259" y="99"/>
                      </a:lnTo>
                      <a:lnTo>
                        <a:pt x="251" y="103"/>
                      </a:lnTo>
                      <a:lnTo>
                        <a:pt x="246" y="107"/>
                      </a:lnTo>
                      <a:lnTo>
                        <a:pt x="242" y="111"/>
                      </a:lnTo>
                      <a:lnTo>
                        <a:pt x="238" y="119"/>
                      </a:lnTo>
                      <a:lnTo>
                        <a:pt x="242" y="127"/>
                      </a:lnTo>
                      <a:lnTo>
                        <a:pt x="246" y="127"/>
                      </a:lnTo>
                      <a:lnTo>
                        <a:pt x="246" y="123"/>
                      </a:lnTo>
                      <a:lnTo>
                        <a:pt x="251" y="123"/>
                      </a:lnTo>
                      <a:lnTo>
                        <a:pt x="255" y="119"/>
                      </a:lnTo>
                      <a:lnTo>
                        <a:pt x="259" y="119"/>
                      </a:lnTo>
                      <a:lnTo>
                        <a:pt x="263" y="115"/>
                      </a:lnTo>
                      <a:lnTo>
                        <a:pt x="268" y="115"/>
                      </a:lnTo>
                      <a:lnTo>
                        <a:pt x="268" y="119"/>
                      </a:lnTo>
                      <a:lnTo>
                        <a:pt x="272" y="119"/>
                      </a:lnTo>
                      <a:lnTo>
                        <a:pt x="272" y="123"/>
                      </a:lnTo>
                      <a:lnTo>
                        <a:pt x="272" y="127"/>
                      </a:lnTo>
                      <a:lnTo>
                        <a:pt x="272" y="131"/>
                      </a:lnTo>
                      <a:lnTo>
                        <a:pt x="280" y="131"/>
                      </a:lnTo>
                      <a:lnTo>
                        <a:pt x="276" y="135"/>
                      </a:lnTo>
                      <a:lnTo>
                        <a:pt x="272" y="135"/>
                      </a:lnTo>
                      <a:lnTo>
                        <a:pt x="263" y="135"/>
                      </a:lnTo>
                      <a:lnTo>
                        <a:pt x="259" y="135"/>
                      </a:lnTo>
                      <a:lnTo>
                        <a:pt x="251" y="135"/>
                      </a:lnTo>
                      <a:lnTo>
                        <a:pt x="246" y="135"/>
                      </a:lnTo>
                      <a:lnTo>
                        <a:pt x="242" y="143"/>
                      </a:lnTo>
                      <a:lnTo>
                        <a:pt x="242" y="151"/>
                      </a:lnTo>
                      <a:lnTo>
                        <a:pt x="242" y="155"/>
                      </a:lnTo>
                      <a:lnTo>
                        <a:pt x="246" y="155"/>
                      </a:lnTo>
                      <a:lnTo>
                        <a:pt x="251" y="159"/>
                      </a:lnTo>
                      <a:lnTo>
                        <a:pt x="255" y="159"/>
                      </a:lnTo>
                      <a:lnTo>
                        <a:pt x="259" y="159"/>
                      </a:lnTo>
                      <a:lnTo>
                        <a:pt x="263" y="159"/>
                      </a:lnTo>
                      <a:lnTo>
                        <a:pt x="268" y="167"/>
                      </a:lnTo>
                      <a:lnTo>
                        <a:pt x="263" y="171"/>
                      </a:lnTo>
                      <a:lnTo>
                        <a:pt x="259" y="175"/>
                      </a:lnTo>
                      <a:lnTo>
                        <a:pt x="255" y="179"/>
                      </a:lnTo>
                      <a:lnTo>
                        <a:pt x="251" y="183"/>
                      </a:lnTo>
                      <a:lnTo>
                        <a:pt x="251" y="191"/>
                      </a:lnTo>
                      <a:lnTo>
                        <a:pt x="255" y="195"/>
                      </a:lnTo>
                      <a:lnTo>
                        <a:pt x="259" y="199"/>
                      </a:lnTo>
                      <a:lnTo>
                        <a:pt x="259" y="203"/>
                      </a:lnTo>
                      <a:lnTo>
                        <a:pt x="259" y="207"/>
                      </a:lnTo>
                      <a:lnTo>
                        <a:pt x="259" y="211"/>
                      </a:lnTo>
                      <a:lnTo>
                        <a:pt x="259" y="215"/>
                      </a:lnTo>
                      <a:lnTo>
                        <a:pt x="255" y="219"/>
                      </a:lnTo>
                      <a:lnTo>
                        <a:pt x="246" y="219"/>
                      </a:lnTo>
                      <a:lnTo>
                        <a:pt x="238" y="227"/>
                      </a:lnTo>
                      <a:lnTo>
                        <a:pt x="229" y="235"/>
                      </a:lnTo>
                      <a:lnTo>
                        <a:pt x="221" y="247"/>
                      </a:lnTo>
                      <a:lnTo>
                        <a:pt x="208" y="263"/>
                      </a:lnTo>
                      <a:lnTo>
                        <a:pt x="200" y="279"/>
                      </a:lnTo>
                      <a:lnTo>
                        <a:pt x="191" y="299"/>
                      </a:lnTo>
                      <a:lnTo>
                        <a:pt x="183" y="315"/>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69" name="Freeform 190"/>
                <p:cNvSpPr>
                  <a:spLocks/>
                </p:cNvSpPr>
                <p:nvPr/>
              </p:nvSpPr>
              <p:spPr bwMode="auto">
                <a:xfrm>
                  <a:off x="3866" y="2994"/>
                  <a:ext cx="318" cy="415"/>
                </a:xfrm>
                <a:custGeom>
                  <a:avLst/>
                  <a:gdLst>
                    <a:gd name="T0" fmla="*/ 102 w 318"/>
                    <a:gd name="T1" fmla="*/ 407 h 415"/>
                    <a:gd name="T2" fmla="*/ 106 w 318"/>
                    <a:gd name="T3" fmla="*/ 411 h 415"/>
                    <a:gd name="T4" fmla="*/ 114 w 318"/>
                    <a:gd name="T5" fmla="*/ 415 h 415"/>
                    <a:gd name="T6" fmla="*/ 123 w 318"/>
                    <a:gd name="T7" fmla="*/ 395 h 415"/>
                    <a:gd name="T8" fmla="*/ 131 w 318"/>
                    <a:gd name="T9" fmla="*/ 383 h 415"/>
                    <a:gd name="T10" fmla="*/ 148 w 318"/>
                    <a:gd name="T11" fmla="*/ 383 h 415"/>
                    <a:gd name="T12" fmla="*/ 157 w 318"/>
                    <a:gd name="T13" fmla="*/ 371 h 415"/>
                    <a:gd name="T14" fmla="*/ 169 w 318"/>
                    <a:gd name="T15" fmla="*/ 363 h 415"/>
                    <a:gd name="T16" fmla="*/ 157 w 318"/>
                    <a:gd name="T17" fmla="*/ 347 h 415"/>
                    <a:gd name="T18" fmla="*/ 157 w 318"/>
                    <a:gd name="T19" fmla="*/ 331 h 415"/>
                    <a:gd name="T20" fmla="*/ 174 w 318"/>
                    <a:gd name="T21" fmla="*/ 303 h 415"/>
                    <a:gd name="T22" fmla="*/ 178 w 318"/>
                    <a:gd name="T23" fmla="*/ 303 h 415"/>
                    <a:gd name="T24" fmla="*/ 182 w 318"/>
                    <a:gd name="T25" fmla="*/ 303 h 415"/>
                    <a:gd name="T26" fmla="*/ 191 w 318"/>
                    <a:gd name="T27" fmla="*/ 311 h 415"/>
                    <a:gd name="T28" fmla="*/ 203 w 318"/>
                    <a:gd name="T29" fmla="*/ 311 h 415"/>
                    <a:gd name="T30" fmla="*/ 216 w 318"/>
                    <a:gd name="T31" fmla="*/ 299 h 415"/>
                    <a:gd name="T32" fmla="*/ 225 w 318"/>
                    <a:gd name="T33" fmla="*/ 287 h 415"/>
                    <a:gd name="T34" fmla="*/ 233 w 318"/>
                    <a:gd name="T35" fmla="*/ 267 h 415"/>
                    <a:gd name="T36" fmla="*/ 246 w 318"/>
                    <a:gd name="T37" fmla="*/ 259 h 415"/>
                    <a:gd name="T38" fmla="*/ 246 w 318"/>
                    <a:gd name="T39" fmla="*/ 235 h 415"/>
                    <a:gd name="T40" fmla="*/ 263 w 318"/>
                    <a:gd name="T41" fmla="*/ 231 h 415"/>
                    <a:gd name="T42" fmla="*/ 275 w 318"/>
                    <a:gd name="T43" fmla="*/ 223 h 415"/>
                    <a:gd name="T44" fmla="*/ 271 w 318"/>
                    <a:gd name="T45" fmla="*/ 195 h 415"/>
                    <a:gd name="T46" fmla="*/ 280 w 318"/>
                    <a:gd name="T47" fmla="*/ 175 h 415"/>
                    <a:gd name="T48" fmla="*/ 284 w 318"/>
                    <a:gd name="T49" fmla="*/ 159 h 415"/>
                    <a:gd name="T50" fmla="*/ 271 w 318"/>
                    <a:gd name="T51" fmla="*/ 140 h 415"/>
                    <a:gd name="T52" fmla="*/ 271 w 318"/>
                    <a:gd name="T53" fmla="*/ 128 h 415"/>
                    <a:gd name="T54" fmla="*/ 280 w 318"/>
                    <a:gd name="T55" fmla="*/ 132 h 415"/>
                    <a:gd name="T56" fmla="*/ 292 w 318"/>
                    <a:gd name="T57" fmla="*/ 136 h 415"/>
                    <a:gd name="T58" fmla="*/ 301 w 318"/>
                    <a:gd name="T59" fmla="*/ 132 h 415"/>
                    <a:gd name="T60" fmla="*/ 305 w 318"/>
                    <a:gd name="T61" fmla="*/ 108 h 415"/>
                    <a:gd name="T62" fmla="*/ 314 w 318"/>
                    <a:gd name="T63" fmla="*/ 84 h 415"/>
                    <a:gd name="T64" fmla="*/ 284 w 318"/>
                    <a:gd name="T65" fmla="*/ 72 h 415"/>
                    <a:gd name="T66" fmla="*/ 267 w 318"/>
                    <a:gd name="T67" fmla="*/ 56 h 415"/>
                    <a:gd name="T68" fmla="*/ 258 w 318"/>
                    <a:gd name="T69" fmla="*/ 48 h 415"/>
                    <a:gd name="T70" fmla="*/ 246 w 318"/>
                    <a:gd name="T71" fmla="*/ 56 h 415"/>
                    <a:gd name="T72" fmla="*/ 212 w 318"/>
                    <a:gd name="T73" fmla="*/ 56 h 415"/>
                    <a:gd name="T74" fmla="*/ 191 w 318"/>
                    <a:gd name="T75" fmla="*/ 4 h 415"/>
                    <a:gd name="T76" fmla="*/ 161 w 318"/>
                    <a:gd name="T77" fmla="*/ 4 h 415"/>
                    <a:gd name="T78" fmla="*/ 157 w 318"/>
                    <a:gd name="T79" fmla="*/ 16 h 415"/>
                    <a:gd name="T80" fmla="*/ 152 w 318"/>
                    <a:gd name="T81" fmla="*/ 24 h 415"/>
                    <a:gd name="T82" fmla="*/ 127 w 318"/>
                    <a:gd name="T83" fmla="*/ 36 h 415"/>
                    <a:gd name="T84" fmla="*/ 123 w 318"/>
                    <a:gd name="T85" fmla="*/ 36 h 415"/>
                    <a:gd name="T86" fmla="*/ 123 w 318"/>
                    <a:gd name="T87" fmla="*/ 36 h 415"/>
                    <a:gd name="T88" fmla="*/ 93 w 318"/>
                    <a:gd name="T89" fmla="*/ 44 h 415"/>
                    <a:gd name="T90" fmla="*/ 89 w 318"/>
                    <a:gd name="T91" fmla="*/ 44 h 415"/>
                    <a:gd name="T92" fmla="*/ 89 w 318"/>
                    <a:gd name="T93" fmla="*/ 48 h 415"/>
                    <a:gd name="T94" fmla="*/ 72 w 318"/>
                    <a:gd name="T95" fmla="*/ 72 h 415"/>
                    <a:gd name="T96" fmla="*/ 63 w 318"/>
                    <a:gd name="T97" fmla="*/ 108 h 415"/>
                    <a:gd name="T98" fmla="*/ 51 w 318"/>
                    <a:gd name="T99" fmla="*/ 124 h 415"/>
                    <a:gd name="T100" fmla="*/ 42 w 318"/>
                    <a:gd name="T101" fmla="*/ 140 h 415"/>
                    <a:gd name="T102" fmla="*/ 30 w 318"/>
                    <a:gd name="T103" fmla="*/ 187 h 415"/>
                    <a:gd name="T104" fmla="*/ 13 w 318"/>
                    <a:gd name="T105" fmla="*/ 231 h 415"/>
                    <a:gd name="T106" fmla="*/ 4 w 318"/>
                    <a:gd name="T107" fmla="*/ 267 h 415"/>
                    <a:gd name="T108" fmla="*/ 0 w 318"/>
                    <a:gd name="T109" fmla="*/ 275 h 415"/>
                    <a:gd name="T110" fmla="*/ 0 w 318"/>
                    <a:gd name="T111" fmla="*/ 283 h 415"/>
                    <a:gd name="T112" fmla="*/ 13 w 318"/>
                    <a:gd name="T113" fmla="*/ 303 h 415"/>
                    <a:gd name="T114" fmla="*/ 38 w 318"/>
                    <a:gd name="T115" fmla="*/ 319 h 415"/>
                    <a:gd name="T116" fmla="*/ 80 w 318"/>
                    <a:gd name="T117" fmla="*/ 347 h 415"/>
                    <a:gd name="T118" fmla="*/ 85 w 318"/>
                    <a:gd name="T119" fmla="*/ 367 h 415"/>
                    <a:gd name="T120" fmla="*/ 89 w 318"/>
                    <a:gd name="T121" fmla="*/ 375 h 415"/>
                    <a:gd name="T122" fmla="*/ 93 w 318"/>
                    <a:gd name="T123" fmla="*/ 387 h 4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8" h="415">
                      <a:moveTo>
                        <a:pt x="97" y="407"/>
                      </a:moveTo>
                      <a:lnTo>
                        <a:pt x="97" y="407"/>
                      </a:lnTo>
                      <a:lnTo>
                        <a:pt x="102" y="407"/>
                      </a:lnTo>
                      <a:lnTo>
                        <a:pt x="102" y="411"/>
                      </a:lnTo>
                      <a:lnTo>
                        <a:pt x="106" y="411"/>
                      </a:lnTo>
                      <a:lnTo>
                        <a:pt x="110" y="411"/>
                      </a:lnTo>
                      <a:lnTo>
                        <a:pt x="110" y="415"/>
                      </a:lnTo>
                      <a:lnTo>
                        <a:pt x="114" y="415"/>
                      </a:lnTo>
                      <a:lnTo>
                        <a:pt x="119" y="407"/>
                      </a:lnTo>
                      <a:lnTo>
                        <a:pt x="119" y="403"/>
                      </a:lnTo>
                      <a:lnTo>
                        <a:pt x="123" y="395"/>
                      </a:lnTo>
                      <a:lnTo>
                        <a:pt x="123" y="391"/>
                      </a:lnTo>
                      <a:lnTo>
                        <a:pt x="127" y="387"/>
                      </a:lnTo>
                      <a:lnTo>
                        <a:pt x="131" y="383"/>
                      </a:lnTo>
                      <a:lnTo>
                        <a:pt x="135" y="387"/>
                      </a:lnTo>
                      <a:lnTo>
                        <a:pt x="144" y="391"/>
                      </a:lnTo>
                      <a:lnTo>
                        <a:pt x="148" y="383"/>
                      </a:lnTo>
                      <a:lnTo>
                        <a:pt x="152" y="379"/>
                      </a:lnTo>
                      <a:lnTo>
                        <a:pt x="152" y="375"/>
                      </a:lnTo>
                      <a:lnTo>
                        <a:pt x="157" y="371"/>
                      </a:lnTo>
                      <a:lnTo>
                        <a:pt x="161" y="371"/>
                      </a:lnTo>
                      <a:lnTo>
                        <a:pt x="165" y="367"/>
                      </a:lnTo>
                      <a:lnTo>
                        <a:pt x="169" y="363"/>
                      </a:lnTo>
                      <a:lnTo>
                        <a:pt x="174" y="359"/>
                      </a:lnTo>
                      <a:lnTo>
                        <a:pt x="161" y="355"/>
                      </a:lnTo>
                      <a:lnTo>
                        <a:pt x="157" y="347"/>
                      </a:lnTo>
                      <a:lnTo>
                        <a:pt x="157" y="343"/>
                      </a:lnTo>
                      <a:lnTo>
                        <a:pt x="157" y="339"/>
                      </a:lnTo>
                      <a:lnTo>
                        <a:pt x="157" y="331"/>
                      </a:lnTo>
                      <a:lnTo>
                        <a:pt x="161" y="327"/>
                      </a:lnTo>
                      <a:lnTo>
                        <a:pt x="169" y="315"/>
                      </a:lnTo>
                      <a:lnTo>
                        <a:pt x="174" y="303"/>
                      </a:lnTo>
                      <a:lnTo>
                        <a:pt x="178" y="303"/>
                      </a:lnTo>
                      <a:lnTo>
                        <a:pt x="182" y="303"/>
                      </a:lnTo>
                      <a:lnTo>
                        <a:pt x="191" y="311"/>
                      </a:lnTo>
                      <a:lnTo>
                        <a:pt x="195" y="315"/>
                      </a:lnTo>
                      <a:lnTo>
                        <a:pt x="199" y="315"/>
                      </a:lnTo>
                      <a:lnTo>
                        <a:pt x="203" y="311"/>
                      </a:lnTo>
                      <a:lnTo>
                        <a:pt x="208" y="307"/>
                      </a:lnTo>
                      <a:lnTo>
                        <a:pt x="212" y="303"/>
                      </a:lnTo>
                      <a:lnTo>
                        <a:pt x="216" y="299"/>
                      </a:lnTo>
                      <a:lnTo>
                        <a:pt x="220" y="295"/>
                      </a:lnTo>
                      <a:lnTo>
                        <a:pt x="225" y="291"/>
                      </a:lnTo>
                      <a:lnTo>
                        <a:pt x="225" y="287"/>
                      </a:lnTo>
                      <a:lnTo>
                        <a:pt x="229" y="279"/>
                      </a:lnTo>
                      <a:lnTo>
                        <a:pt x="233" y="275"/>
                      </a:lnTo>
                      <a:lnTo>
                        <a:pt x="233" y="267"/>
                      </a:lnTo>
                      <a:lnTo>
                        <a:pt x="237" y="263"/>
                      </a:lnTo>
                      <a:lnTo>
                        <a:pt x="241" y="259"/>
                      </a:lnTo>
                      <a:lnTo>
                        <a:pt x="246" y="259"/>
                      </a:lnTo>
                      <a:lnTo>
                        <a:pt x="241" y="247"/>
                      </a:lnTo>
                      <a:lnTo>
                        <a:pt x="246" y="243"/>
                      </a:lnTo>
                      <a:lnTo>
                        <a:pt x="246" y="235"/>
                      </a:lnTo>
                      <a:lnTo>
                        <a:pt x="250" y="231"/>
                      </a:lnTo>
                      <a:lnTo>
                        <a:pt x="258" y="231"/>
                      </a:lnTo>
                      <a:lnTo>
                        <a:pt x="263" y="231"/>
                      </a:lnTo>
                      <a:lnTo>
                        <a:pt x="271" y="231"/>
                      </a:lnTo>
                      <a:lnTo>
                        <a:pt x="275" y="235"/>
                      </a:lnTo>
                      <a:lnTo>
                        <a:pt x="275" y="223"/>
                      </a:lnTo>
                      <a:lnTo>
                        <a:pt x="275" y="215"/>
                      </a:lnTo>
                      <a:lnTo>
                        <a:pt x="271" y="207"/>
                      </a:lnTo>
                      <a:lnTo>
                        <a:pt x="271" y="195"/>
                      </a:lnTo>
                      <a:lnTo>
                        <a:pt x="271" y="187"/>
                      </a:lnTo>
                      <a:lnTo>
                        <a:pt x="271" y="183"/>
                      </a:lnTo>
                      <a:lnTo>
                        <a:pt x="280" y="175"/>
                      </a:lnTo>
                      <a:lnTo>
                        <a:pt x="288" y="171"/>
                      </a:lnTo>
                      <a:lnTo>
                        <a:pt x="284" y="163"/>
                      </a:lnTo>
                      <a:lnTo>
                        <a:pt x="284" y="159"/>
                      </a:lnTo>
                      <a:lnTo>
                        <a:pt x="280" y="152"/>
                      </a:lnTo>
                      <a:lnTo>
                        <a:pt x="275" y="148"/>
                      </a:lnTo>
                      <a:lnTo>
                        <a:pt x="271" y="140"/>
                      </a:lnTo>
                      <a:lnTo>
                        <a:pt x="271" y="136"/>
                      </a:lnTo>
                      <a:lnTo>
                        <a:pt x="267" y="132"/>
                      </a:lnTo>
                      <a:lnTo>
                        <a:pt x="271" y="128"/>
                      </a:lnTo>
                      <a:lnTo>
                        <a:pt x="275" y="128"/>
                      </a:lnTo>
                      <a:lnTo>
                        <a:pt x="280" y="132"/>
                      </a:lnTo>
                      <a:lnTo>
                        <a:pt x="284" y="132"/>
                      </a:lnTo>
                      <a:lnTo>
                        <a:pt x="288" y="136"/>
                      </a:lnTo>
                      <a:lnTo>
                        <a:pt x="292" y="136"/>
                      </a:lnTo>
                      <a:lnTo>
                        <a:pt x="297" y="136"/>
                      </a:lnTo>
                      <a:lnTo>
                        <a:pt x="301" y="136"/>
                      </a:lnTo>
                      <a:lnTo>
                        <a:pt x="301" y="132"/>
                      </a:lnTo>
                      <a:lnTo>
                        <a:pt x="301" y="124"/>
                      </a:lnTo>
                      <a:lnTo>
                        <a:pt x="301" y="116"/>
                      </a:lnTo>
                      <a:lnTo>
                        <a:pt x="305" y="108"/>
                      </a:lnTo>
                      <a:lnTo>
                        <a:pt x="305" y="100"/>
                      </a:lnTo>
                      <a:lnTo>
                        <a:pt x="309" y="92"/>
                      </a:lnTo>
                      <a:lnTo>
                        <a:pt x="314" y="84"/>
                      </a:lnTo>
                      <a:lnTo>
                        <a:pt x="318" y="72"/>
                      </a:lnTo>
                      <a:lnTo>
                        <a:pt x="305" y="72"/>
                      </a:lnTo>
                      <a:lnTo>
                        <a:pt x="284" y="72"/>
                      </a:lnTo>
                      <a:lnTo>
                        <a:pt x="271" y="68"/>
                      </a:lnTo>
                      <a:lnTo>
                        <a:pt x="267" y="60"/>
                      </a:lnTo>
                      <a:lnTo>
                        <a:pt x="267" y="56"/>
                      </a:lnTo>
                      <a:lnTo>
                        <a:pt x="267" y="52"/>
                      </a:lnTo>
                      <a:lnTo>
                        <a:pt x="263" y="52"/>
                      </a:lnTo>
                      <a:lnTo>
                        <a:pt x="258" y="48"/>
                      </a:lnTo>
                      <a:lnTo>
                        <a:pt x="250" y="52"/>
                      </a:lnTo>
                      <a:lnTo>
                        <a:pt x="246" y="56"/>
                      </a:lnTo>
                      <a:lnTo>
                        <a:pt x="225" y="76"/>
                      </a:lnTo>
                      <a:lnTo>
                        <a:pt x="216" y="72"/>
                      </a:lnTo>
                      <a:lnTo>
                        <a:pt x="212" y="56"/>
                      </a:lnTo>
                      <a:lnTo>
                        <a:pt x="203" y="28"/>
                      </a:lnTo>
                      <a:lnTo>
                        <a:pt x="195" y="12"/>
                      </a:lnTo>
                      <a:lnTo>
                        <a:pt x="191" y="4"/>
                      </a:lnTo>
                      <a:lnTo>
                        <a:pt x="165" y="0"/>
                      </a:lnTo>
                      <a:lnTo>
                        <a:pt x="165" y="4"/>
                      </a:lnTo>
                      <a:lnTo>
                        <a:pt x="161" y="4"/>
                      </a:lnTo>
                      <a:lnTo>
                        <a:pt x="161" y="8"/>
                      </a:lnTo>
                      <a:lnTo>
                        <a:pt x="161" y="12"/>
                      </a:lnTo>
                      <a:lnTo>
                        <a:pt x="157" y="16"/>
                      </a:lnTo>
                      <a:lnTo>
                        <a:pt x="157" y="20"/>
                      </a:lnTo>
                      <a:lnTo>
                        <a:pt x="152" y="24"/>
                      </a:lnTo>
                      <a:lnTo>
                        <a:pt x="135" y="28"/>
                      </a:lnTo>
                      <a:lnTo>
                        <a:pt x="127" y="32"/>
                      </a:lnTo>
                      <a:lnTo>
                        <a:pt x="127" y="36"/>
                      </a:lnTo>
                      <a:lnTo>
                        <a:pt x="123" y="36"/>
                      </a:lnTo>
                      <a:lnTo>
                        <a:pt x="102" y="36"/>
                      </a:lnTo>
                      <a:lnTo>
                        <a:pt x="93" y="44"/>
                      </a:lnTo>
                      <a:lnTo>
                        <a:pt x="89" y="44"/>
                      </a:lnTo>
                      <a:lnTo>
                        <a:pt x="89" y="48"/>
                      </a:lnTo>
                      <a:lnTo>
                        <a:pt x="72" y="72"/>
                      </a:lnTo>
                      <a:lnTo>
                        <a:pt x="68" y="96"/>
                      </a:lnTo>
                      <a:lnTo>
                        <a:pt x="68" y="104"/>
                      </a:lnTo>
                      <a:lnTo>
                        <a:pt x="63" y="108"/>
                      </a:lnTo>
                      <a:lnTo>
                        <a:pt x="59" y="116"/>
                      </a:lnTo>
                      <a:lnTo>
                        <a:pt x="55" y="120"/>
                      </a:lnTo>
                      <a:lnTo>
                        <a:pt x="51" y="124"/>
                      </a:lnTo>
                      <a:lnTo>
                        <a:pt x="46" y="128"/>
                      </a:lnTo>
                      <a:lnTo>
                        <a:pt x="42" y="132"/>
                      </a:lnTo>
                      <a:lnTo>
                        <a:pt x="42" y="140"/>
                      </a:lnTo>
                      <a:lnTo>
                        <a:pt x="42" y="156"/>
                      </a:lnTo>
                      <a:lnTo>
                        <a:pt x="38" y="171"/>
                      </a:lnTo>
                      <a:lnTo>
                        <a:pt x="30" y="187"/>
                      </a:lnTo>
                      <a:lnTo>
                        <a:pt x="25" y="203"/>
                      </a:lnTo>
                      <a:lnTo>
                        <a:pt x="17" y="215"/>
                      </a:lnTo>
                      <a:lnTo>
                        <a:pt x="13" y="231"/>
                      </a:lnTo>
                      <a:lnTo>
                        <a:pt x="8" y="247"/>
                      </a:lnTo>
                      <a:lnTo>
                        <a:pt x="4" y="263"/>
                      </a:lnTo>
                      <a:lnTo>
                        <a:pt x="4" y="267"/>
                      </a:lnTo>
                      <a:lnTo>
                        <a:pt x="4" y="271"/>
                      </a:lnTo>
                      <a:lnTo>
                        <a:pt x="0" y="275"/>
                      </a:lnTo>
                      <a:lnTo>
                        <a:pt x="0" y="279"/>
                      </a:lnTo>
                      <a:lnTo>
                        <a:pt x="0" y="283"/>
                      </a:lnTo>
                      <a:lnTo>
                        <a:pt x="4" y="295"/>
                      </a:lnTo>
                      <a:lnTo>
                        <a:pt x="13" y="303"/>
                      </a:lnTo>
                      <a:lnTo>
                        <a:pt x="17" y="307"/>
                      </a:lnTo>
                      <a:lnTo>
                        <a:pt x="25" y="311"/>
                      </a:lnTo>
                      <a:lnTo>
                        <a:pt x="38" y="319"/>
                      </a:lnTo>
                      <a:lnTo>
                        <a:pt x="63" y="323"/>
                      </a:lnTo>
                      <a:lnTo>
                        <a:pt x="72" y="331"/>
                      </a:lnTo>
                      <a:lnTo>
                        <a:pt x="80" y="347"/>
                      </a:lnTo>
                      <a:lnTo>
                        <a:pt x="85" y="359"/>
                      </a:lnTo>
                      <a:lnTo>
                        <a:pt x="85" y="363"/>
                      </a:lnTo>
                      <a:lnTo>
                        <a:pt x="85" y="367"/>
                      </a:lnTo>
                      <a:lnTo>
                        <a:pt x="89" y="371"/>
                      </a:lnTo>
                      <a:lnTo>
                        <a:pt x="89" y="375"/>
                      </a:lnTo>
                      <a:lnTo>
                        <a:pt x="89" y="379"/>
                      </a:lnTo>
                      <a:lnTo>
                        <a:pt x="89" y="383"/>
                      </a:lnTo>
                      <a:lnTo>
                        <a:pt x="93" y="387"/>
                      </a:lnTo>
                      <a:lnTo>
                        <a:pt x="97" y="407"/>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70" name="Freeform 191"/>
                <p:cNvSpPr>
                  <a:spLocks/>
                </p:cNvSpPr>
                <p:nvPr/>
              </p:nvSpPr>
              <p:spPr bwMode="auto">
                <a:xfrm>
                  <a:off x="3404" y="3269"/>
                  <a:ext cx="559" cy="459"/>
                </a:xfrm>
                <a:custGeom>
                  <a:avLst/>
                  <a:gdLst>
                    <a:gd name="T0" fmla="*/ 161 w 559"/>
                    <a:gd name="T1" fmla="*/ 128 h 459"/>
                    <a:gd name="T2" fmla="*/ 127 w 559"/>
                    <a:gd name="T3" fmla="*/ 188 h 459"/>
                    <a:gd name="T4" fmla="*/ 118 w 559"/>
                    <a:gd name="T5" fmla="*/ 219 h 459"/>
                    <a:gd name="T6" fmla="*/ 76 w 559"/>
                    <a:gd name="T7" fmla="*/ 263 h 459"/>
                    <a:gd name="T8" fmla="*/ 34 w 559"/>
                    <a:gd name="T9" fmla="*/ 303 h 459"/>
                    <a:gd name="T10" fmla="*/ 12 w 559"/>
                    <a:gd name="T11" fmla="*/ 343 h 459"/>
                    <a:gd name="T12" fmla="*/ 8 w 559"/>
                    <a:gd name="T13" fmla="*/ 379 h 459"/>
                    <a:gd name="T14" fmla="*/ 8 w 559"/>
                    <a:gd name="T15" fmla="*/ 427 h 459"/>
                    <a:gd name="T16" fmla="*/ 21 w 559"/>
                    <a:gd name="T17" fmla="*/ 439 h 459"/>
                    <a:gd name="T18" fmla="*/ 25 w 559"/>
                    <a:gd name="T19" fmla="*/ 447 h 459"/>
                    <a:gd name="T20" fmla="*/ 29 w 559"/>
                    <a:gd name="T21" fmla="*/ 455 h 459"/>
                    <a:gd name="T22" fmla="*/ 51 w 559"/>
                    <a:gd name="T23" fmla="*/ 459 h 459"/>
                    <a:gd name="T24" fmla="*/ 38 w 559"/>
                    <a:gd name="T25" fmla="*/ 411 h 459"/>
                    <a:gd name="T26" fmla="*/ 29 w 559"/>
                    <a:gd name="T27" fmla="*/ 395 h 459"/>
                    <a:gd name="T28" fmla="*/ 38 w 559"/>
                    <a:gd name="T29" fmla="*/ 387 h 459"/>
                    <a:gd name="T30" fmla="*/ 46 w 559"/>
                    <a:gd name="T31" fmla="*/ 387 h 459"/>
                    <a:gd name="T32" fmla="*/ 106 w 559"/>
                    <a:gd name="T33" fmla="*/ 355 h 459"/>
                    <a:gd name="T34" fmla="*/ 148 w 559"/>
                    <a:gd name="T35" fmla="*/ 331 h 459"/>
                    <a:gd name="T36" fmla="*/ 186 w 559"/>
                    <a:gd name="T37" fmla="*/ 323 h 459"/>
                    <a:gd name="T38" fmla="*/ 203 w 559"/>
                    <a:gd name="T39" fmla="*/ 315 h 459"/>
                    <a:gd name="T40" fmla="*/ 212 w 559"/>
                    <a:gd name="T41" fmla="*/ 299 h 459"/>
                    <a:gd name="T42" fmla="*/ 216 w 559"/>
                    <a:gd name="T43" fmla="*/ 299 h 459"/>
                    <a:gd name="T44" fmla="*/ 229 w 559"/>
                    <a:gd name="T45" fmla="*/ 315 h 459"/>
                    <a:gd name="T46" fmla="*/ 241 w 559"/>
                    <a:gd name="T47" fmla="*/ 307 h 459"/>
                    <a:gd name="T48" fmla="*/ 254 w 559"/>
                    <a:gd name="T49" fmla="*/ 291 h 459"/>
                    <a:gd name="T50" fmla="*/ 263 w 559"/>
                    <a:gd name="T51" fmla="*/ 255 h 459"/>
                    <a:gd name="T52" fmla="*/ 267 w 559"/>
                    <a:gd name="T53" fmla="*/ 255 h 459"/>
                    <a:gd name="T54" fmla="*/ 280 w 559"/>
                    <a:gd name="T55" fmla="*/ 279 h 459"/>
                    <a:gd name="T56" fmla="*/ 296 w 559"/>
                    <a:gd name="T57" fmla="*/ 291 h 459"/>
                    <a:gd name="T58" fmla="*/ 284 w 559"/>
                    <a:gd name="T59" fmla="*/ 227 h 459"/>
                    <a:gd name="T60" fmla="*/ 288 w 559"/>
                    <a:gd name="T61" fmla="*/ 215 h 459"/>
                    <a:gd name="T62" fmla="*/ 318 w 559"/>
                    <a:gd name="T63" fmla="*/ 231 h 459"/>
                    <a:gd name="T64" fmla="*/ 347 w 559"/>
                    <a:gd name="T65" fmla="*/ 259 h 459"/>
                    <a:gd name="T66" fmla="*/ 373 w 559"/>
                    <a:gd name="T67" fmla="*/ 255 h 459"/>
                    <a:gd name="T68" fmla="*/ 373 w 559"/>
                    <a:gd name="T69" fmla="*/ 243 h 459"/>
                    <a:gd name="T70" fmla="*/ 377 w 559"/>
                    <a:gd name="T71" fmla="*/ 235 h 459"/>
                    <a:gd name="T72" fmla="*/ 394 w 559"/>
                    <a:gd name="T73" fmla="*/ 231 h 459"/>
                    <a:gd name="T74" fmla="*/ 445 w 559"/>
                    <a:gd name="T75" fmla="*/ 231 h 459"/>
                    <a:gd name="T76" fmla="*/ 508 w 559"/>
                    <a:gd name="T77" fmla="*/ 199 h 459"/>
                    <a:gd name="T78" fmla="*/ 534 w 559"/>
                    <a:gd name="T79" fmla="*/ 184 h 459"/>
                    <a:gd name="T80" fmla="*/ 538 w 559"/>
                    <a:gd name="T81" fmla="*/ 172 h 459"/>
                    <a:gd name="T82" fmla="*/ 551 w 559"/>
                    <a:gd name="T83" fmla="*/ 128 h 459"/>
                    <a:gd name="T84" fmla="*/ 559 w 559"/>
                    <a:gd name="T85" fmla="*/ 132 h 459"/>
                    <a:gd name="T86" fmla="*/ 551 w 559"/>
                    <a:gd name="T87" fmla="*/ 100 h 459"/>
                    <a:gd name="T88" fmla="*/ 542 w 559"/>
                    <a:gd name="T89" fmla="*/ 72 h 459"/>
                    <a:gd name="T90" fmla="*/ 475 w 559"/>
                    <a:gd name="T91" fmla="*/ 28 h 459"/>
                    <a:gd name="T92" fmla="*/ 458 w 559"/>
                    <a:gd name="T93" fmla="*/ 20 h 459"/>
                    <a:gd name="T94" fmla="*/ 449 w 559"/>
                    <a:gd name="T95" fmla="*/ 68 h 459"/>
                    <a:gd name="T96" fmla="*/ 394 w 559"/>
                    <a:gd name="T97" fmla="*/ 56 h 459"/>
                    <a:gd name="T98" fmla="*/ 369 w 559"/>
                    <a:gd name="T99" fmla="*/ 68 h 459"/>
                    <a:gd name="T100" fmla="*/ 373 w 559"/>
                    <a:gd name="T101" fmla="*/ 20 h 459"/>
                    <a:gd name="T102" fmla="*/ 373 w 559"/>
                    <a:gd name="T103" fmla="*/ 8 h 459"/>
                    <a:gd name="T104" fmla="*/ 301 w 559"/>
                    <a:gd name="T105" fmla="*/ 24 h 459"/>
                    <a:gd name="T106" fmla="*/ 267 w 559"/>
                    <a:gd name="T107" fmla="*/ 20 h 459"/>
                    <a:gd name="T108" fmla="*/ 241 w 559"/>
                    <a:gd name="T109" fmla="*/ 56 h 459"/>
                    <a:gd name="T110" fmla="*/ 241 w 559"/>
                    <a:gd name="T111" fmla="*/ 56 h 459"/>
                    <a:gd name="T112" fmla="*/ 212 w 559"/>
                    <a:gd name="T113" fmla="*/ 56 h 459"/>
                    <a:gd name="T114" fmla="*/ 190 w 559"/>
                    <a:gd name="T115" fmla="*/ 52 h 459"/>
                    <a:gd name="T116" fmla="*/ 169 w 559"/>
                    <a:gd name="T117" fmla="*/ 68 h 4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9" h="459">
                      <a:moveTo>
                        <a:pt x="165" y="76"/>
                      </a:moveTo>
                      <a:lnTo>
                        <a:pt x="169" y="88"/>
                      </a:lnTo>
                      <a:lnTo>
                        <a:pt x="169" y="96"/>
                      </a:lnTo>
                      <a:lnTo>
                        <a:pt x="169" y="108"/>
                      </a:lnTo>
                      <a:lnTo>
                        <a:pt x="165" y="120"/>
                      </a:lnTo>
                      <a:lnTo>
                        <a:pt x="161" y="128"/>
                      </a:lnTo>
                      <a:lnTo>
                        <a:pt x="157" y="140"/>
                      </a:lnTo>
                      <a:lnTo>
                        <a:pt x="148" y="152"/>
                      </a:lnTo>
                      <a:lnTo>
                        <a:pt x="140" y="160"/>
                      </a:lnTo>
                      <a:lnTo>
                        <a:pt x="127" y="176"/>
                      </a:lnTo>
                      <a:lnTo>
                        <a:pt x="127" y="180"/>
                      </a:lnTo>
                      <a:lnTo>
                        <a:pt x="127" y="188"/>
                      </a:lnTo>
                      <a:lnTo>
                        <a:pt x="123" y="192"/>
                      </a:lnTo>
                      <a:lnTo>
                        <a:pt x="123" y="196"/>
                      </a:lnTo>
                      <a:lnTo>
                        <a:pt x="123" y="203"/>
                      </a:lnTo>
                      <a:lnTo>
                        <a:pt x="123" y="207"/>
                      </a:lnTo>
                      <a:lnTo>
                        <a:pt x="123" y="211"/>
                      </a:lnTo>
                      <a:lnTo>
                        <a:pt x="118" y="219"/>
                      </a:lnTo>
                      <a:lnTo>
                        <a:pt x="101" y="243"/>
                      </a:lnTo>
                      <a:lnTo>
                        <a:pt x="93" y="247"/>
                      </a:lnTo>
                      <a:lnTo>
                        <a:pt x="89" y="251"/>
                      </a:lnTo>
                      <a:lnTo>
                        <a:pt x="84" y="255"/>
                      </a:lnTo>
                      <a:lnTo>
                        <a:pt x="80" y="259"/>
                      </a:lnTo>
                      <a:lnTo>
                        <a:pt x="76" y="263"/>
                      </a:lnTo>
                      <a:lnTo>
                        <a:pt x="72" y="267"/>
                      </a:lnTo>
                      <a:lnTo>
                        <a:pt x="68" y="275"/>
                      </a:lnTo>
                      <a:lnTo>
                        <a:pt x="68" y="279"/>
                      </a:lnTo>
                      <a:lnTo>
                        <a:pt x="63" y="283"/>
                      </a:lnTo>
                      <a:lnTo>
                        <a:pt x="59" y="287"/>
                      </a:lnTo>
                      <a:lnTo>
                        <a:pt x="34" y="303"/>
                      </a:lnTo>
                      <a:lnTo>
                        <a:pt x="25" y="315"/>
                      </a:lnTo>
                      <a:lnTo>
                        <a:pt x="0" y="335"/>
                      </a:lnTo>
                      <a:lnTo>
                        <a:pt x="4" y="335"/>
                      </a:lnTo>
                      <a:lnTo>
                        <a:pt x="8" y="335"/>
                      </a:lnTo>
                      <a:lnTo>
                        <a:pt x="12" y="339"/>
                      </a:lnTo>
                      <a:lnTo>
                        <a:pt x="12" y="343"/>
                      </a:lnTo>
                      <a:lnTo>
                        <a:pt x="17" y="347"/>
                      </a:lnTo>
                      <a:lnTo>
                        <a:pt x="21" y="351"/>
                      </a:lnTo>
                      <a:lnTo>
                        <a:pt x="21" y="355"/>
                      </a:lnTo>
                      <a:lnTo>
                        <a:pt x="25" y="359"/>
                      </a:lnTo>
                      <a:lnTo>
                        <a:pt x="17" y="371"/>
                      </a:lnTo>
                      <a:lnTo>
                        <a:pt x="8" y="379"/>
                      </a:lnTo>
                      <a:lnTo>
                        <a:pt x="4" y="387"/>
                      </a:lnTo>
                      <a:lnTo>
                        <a:pt x="4" y="391"/>
                      </a:lnTo>
                      <a:lnTo>
                        <a:pt x="4" y="399"/>
                      </a:lnTo>
                      <a:lnTo>
                        <a:pt x="8" y="407"/>
                      </a:lnTo>
                      <a:lnTo>
                        <a:pt x="8" y="415"/>
                      </a:lnTo>
                      <a:lnTo>
                        <a:pt x="8" y="427"/>
                      </a:lnTo>
                      <a:lnTo>
                        <a:pt x="12" y="431"/>
                      </a:lnTo>
                      <a:lnTo>
                        <a:pt x="17" y="435"/>
                      </a:lnTo>
                      <a:lnTo>
                        <a:pt x="21" y="439"/>
                      </a:lnTo>
                      <a:lnTo>
                        <a:pt x="25" y="439"/>
                      </a:lnTo>
                      <a:lnTo>
                        <a:pt x="25" y="443"/>
                      </a:lnTo>
                      <a:lnTo>
                        <a:pt x="25" y="447"/>
                      </a:lnTo>
                      <a:lnTo>
                        <a:pt x="25" y="451"/>
                      </a:lnTo>
                      <a:lnTo>
                        <a:pt x="21" y="451"/>
                      </a:lnTo>
                      <a:lnTo>
                        <a:pt x="21" y="455"/>
                      </a:lnTo>
                      <a:lnTo>
                        <a:pt x="25" y="455"/>
                      </a:lnTo>
                      <a:lnTo>
                        <a:pt x="29" y="455"/>
                      </a:lnTo>
                      <a:lnTo>
                        <a:pt x="34" y="455"/>
                      </a:lnTo>
                      <a:lnTo>
                        <a:pt x="38" y="455"/>
                      </a:lnTo>
                      <a:lnTo>
                        <a:pt x="42" y="459"/>
                      </a:lnTo>
                      <a:lnTo>
                        <a:pt x="46" y="459"/>
                      </a:lnTo>
                      <a:lnTo>
                        <a:pt x="51" y="459"/>
                      </a:lnTo>
                      <a:lnTo>
                        <a:pt x="55" y="451"/>
                      </a:lnTo>
                      <a:lnTo>
                        <a:pt x="55" y="439"/>
                      </a:lnTo>
                      <a:lnTo>
                        <a:pt x="55" y="431"/>
                      </a:lnTo>
                      <a:lnTo>
                        <a:pt x="51" y="423"/>
                      </a:lnTo>
                      <a:lnTo>
                        <a:pt x="46" y="419"/>
                      </a:lnTo>
                      <a:lnTo>
                        <a:pt x="38" y="411"/>
                      </a:lnTo>
                      <a:lnTo>
                        <a:pt x="34" y="407"/>
                      </a:lnTo>
                      <a:lnTo>
                        <a:pt x="25" y="399"/>
                      </a:lnTo>
                      <a:lnTo>
                        <a:pt x="29" y="395"/>
                      </a:lnTo>
                      <a:lnTo>
                        <a:pt x="34" y="391"/>
                      </a:lnTo>
                      <a:lnTo>
                        <a:pt x="38" y="387"/>
                      </a:lnTo>
                      <a:lnTo>
                        <a:pt x="42" y="387"/>
                      </a:lnTo>
                      <a:lnTo>
                        <a:pt x="46" y="387"/>
                      </a:lnTo>
                      <a:lnTo>
                        <a:pt x="46" y="383"/>
                      </a:lnTo>
                      <a:lnTo>
                        <a:pt x="51" y="375"/>
                      </a:lnTo>
                      <a:lnTo>
                        <a:pt x="55" y="371"/>
                      </a:lnTo>
                      <a:lnTo>
                        <a:pt x="63" y="367"/>
                      </a:lnTo>
                      <a:lnTo>
                        <a:pt x="80" y="359"/>
                      </a:lnTo>
                      <a:lnTo>
                        <a:pt x="106" y="355"/>
                      </a:lnTo>
                      <a:lnTo>
                        <a:pt x="127" y="351"/>
                      </a:lnTo>
                      <a:lnTo>
                        <a:pt x="144" y="343"/>
                      </a:lnTo>
                      <a:lnTo>
                        <a:pt x="152" y="343"/>
                      </a:lnTo>
                      <a:lnTo>
                        <a:pt x="152" y="339"/>
                      </a:lnTo>
                      <a:lnTo>
                        <a:pt x="152" y="335"/>
                      </a:lnTo>
                      <a:lnTo>
                        <a:pt x="148" y="331"/>
                      </a:lnTo>
                      <a:lnTo>
                        <a:pt x="157" y="323"/>
                      </a:lnTo>
                      <a:lnTo>
                        <a:pt x="165" y="319"/>
                      </a:lnTo>
                      <a:lnTo>
                        <a:pt x="174" y="315"/>
                      </a:lnTo>
                      <a:lnTo>
                        <a:pt x="178" y="315"/>
                      </a:lnTo>
                      <a:lnTo>
                        <a:pt x="182" y="319"/>
                      </a:lnTo>
                      <a:lnTo>
                        <a:pt x="186" y="323"/>
                      </a:lnTo>
                      <a:lnTo>
                        <a:pt x="195" y="327"/>
                      </a:lnTo>
                      <a:lnTo>
                        <a:pt x="199" y="331"/>
                      </a:lnTo>
                      <a:lnTo>
                        <a:pt x="199" y="327"/>
                      </a:lnTo>
                      <a:lnTo>
                        <a:pt x="203" y="323"/>
                      </a:lnTo>
                      <a:lnTo>
                        <a:pt x="203" y="319"/>
                      </a:lnTo>
                      <a:lnTo>
                        <a:pt x="203" y="315"/>
                      </a:lnTo>
                      <a:lnTo>
                        <a:pt x="203" y="311"/>
                      </a:lnTo>
                      <a:lnTo>
                        <a:pt x="207" y="307"/>
                      </a:lnTo>
                      <a:lnTo>
                        <a:pt x="207" y="303"/>
                      </a:lnTo>
                      <a:lnTo>
                        <a:pt x="207" y="299"/>
                      </a:lnTo>
                      <a:lnTo>
                        <a:pt x="212" y="299"/>
                      </a:lnTo>
                      <a:lnTo>
                        <a:pt x="216" y="299"/>
                      </a:lnTo>
                      <a:lnTo>
                        <a:pt x="216" y="303"/>
                      </a:lnTo>
                      <a:lnTo>
                        <a:pt x="220" y="307"/>
                      </a:lnTo>
                      <a:lnTo>
                        <a:pt x="224" y="307"/>
                      </a:lnTo>
                      <a:lnTo>
                        <a:pt x="224" y="311"/>
                      </a:lnTo>
                      <a:lnTo>
                        <a:pt x="229" y="315"/>
                      </a:lnTo>
                      <a:lnTo>
                        <a:pt x="229" y="319"/>
                      </a:lnTo>
                      <a:lnTo>
                        <a:pt x="233" y="315"/>
                      </a:lnTo>
                      <a:lnTo>
                        <a:pt x="237" y="311"/>
                      </a:lnTo>
                      <a:lnTo>
                        <a:pt x="241" y="307"/>
                      </a:lnTo>
                      <a:lnTo>
                        <a:pt x="246" y="307"/>
                      </a:lnTo>
                      <a:lnTo>
                        <a:pt x="250" y="303"/>
                      </a:lnTo>
                      <a:lnTo>
                        <a:pt x="254" y="303"/>
                      </a:lnTo>
                      <a:lnTo>
                        <a:pt x="254" y="299"/>
                      </a:lnTo>
                      <a:lnTo>
                        <a:pt x="254" y="291"/>
                      </a:lnTo>
                      <a:lnTo>
                        <a:pt x="258" y="287"/>
                      </a:lnTo>
                      <a:lnTo>
                        <a:pt x="258" y="279"/>
                      </a:lnTo>
                      <a:lnTo>
                        <a:pt x="258" y="275"/>
                      </a:lnTo>
                      <a:lnTo>
                        <a:pt x="258" y="267"/>
                      </a:lnTo>
                      <a:lnTo>
                        <a:pt x="263" y="263"/>
                      </a:lnTo>
                      <a:lnTo>
                        <a:pt x="263" y="255"/>
                      </a:lnTo>
                      <a:lnTo>
                        <a:pt x="267" y="255"/>
                      </a:lnTo>
                      <a:lnTo>
                        <a:pt x="271" y="259"/>
                      </a:lnTo>
                      <a:lnTo>
                        <a:pt x="275" y="267"/>
                      </a:lnTo>
                      <a:lnTo>
                        <a:pt x="275" y="271"/>
                      </a:lnTo>
                      <a:lnTo>
                        <a:pt x="280" y="279"/>
                      </a:lnTo>
                      <a:lnTo>
                        <a:pt x="280" y="283"/>
                      </a:lnTo>
                      <a:lnTo>
                        <a:pt x="280" y="291"/>
                      </a:lnTo>
                      <a:lnTo>
                        <a:pt x="280" y="295"/>
                      </a:lnTo>
                      <a:lnTo>
                        <a:pt x="284" y="303"/>
                      </a:lnTo>
                      <a:lnTo>
                        <a:pt x="292" y="299"/>
                      </a:lnTo>
                      <a:lnTo>
                        <a:pt x="296" y="291"/>
                      </a:lnTo>
                      <a:lnTo>
                        <a:pt x="296" y="279"/>
                      </a:lnTo>
                      <a:lnTo>
                        <a:pt x="296" y="271"/>
                      </a:lnTo>
                      <a:lnTo>
                        <a:pt x="296" y="259"/>
                      </a:lnTo>
                      <a:lnTo>
                        <a:pt x="292" y="247"/>
                      </a:lnTo>
                      <a:lnTo>
                        <a:pt x="288" y="239"/>
                      </a:lnTo>
                      <a:lnTo>
                        <a:pt x="284" y="227"/>
                      </a:lnTo>
                      <a:lnTo>
                        <a:pt x="284" y="223"/>
                      </a:lnTo>
                      <a:lnTo>
                        <a:pt x="284" y="219"/>
                      </a:lnTo>
                      <a:lnTo>
                        <a:pt x="288" y="215"/>
                      </a:lnTo>
                      <a:lnTo>
                        <a:pt x="288" y="211"/>
                      </a:lnTo>
                      <a:lnTo>
                        <a:pt x="296" y="211"/>
                      </a:lnTo>
                      <a:lnTo>
                        <a:pt x="301" y="215"/>
                      </a:lnTo>
                      <a:lnTo>
                        <a:pt x="309" y="223"/>
                      </a:lnTo>
                      <a:lnTo>
                        <a:pt x="318" y="231"/>
                      </a:lnTo>
                      <a:lnTo>
                        <a:pt x="322" y="243"/>
                      </a:lnTo>
                      <a:lnTo>
                        <a:pt x="330" y="251"/>
                      </a:lnTo>
                      <a:lnTo>
                        <a:pt x="335" y="255"/>
                      </a:lnTo>
                      <a:lnTo>
                        <a:pt x="339" y="263"/>
                      </a:lnTo>
                      <a:lnTo>
                        <a:pt x="343" y="259"/>
                      </a:lnTo>
                      <a:lnTo>
                        <a:pt x="347" y="259"/>
                      </a:lnTo>
                      <a:lnTo>
                        <a:pt x="352" y="259"/>
                      </a:lnTo>
                      <a:lnTo>
                        <a:pt x="356" y="255"/>
                      </a:lnTo>
                      <a:lnTo>
                        <a:pt x="360" y="255"/>
                      </a:lnTo>
                      <a:lnTo>
                        <a:pt x="364" y="255"/>
                      </a:lnTo>
                      <a:lnTo>
                        <a:pt x="369" y="255"/>
                      </a:lnTo>
                      <a:lnTo>
                        <a:pt x="373" y="255"/>
                      </a:lnTo>
                      <a:lnTo>
                        <a:pt x="373" y="251"/>
                      </a:lnTo>
                      <a:lnTo>
                        <a:pt x="373" y="247"/>
                      </a:lnTo>
                      <a:lnTo>
                        <a:pt x="373" y="243"/>
                      </a:lnTo>
                      <a:lnTo>
                        <a:pt x="373" y="239"/>
                      </a:lnTo>
                      <a:lnTo>
                        <a:pt x="377" y="235"/>
                      </a:lnTo>
                      <a:lnTo>
                        <a:pt x="381" y="231"/>
                      </a:lnTo>
                      <a:lnTo>
                        <a:pt x="386" y="231"/>
                      </a:lnTo>
                      <a:lnTo>
                        <a:pt x="394" y="231"/>
                      </a:lnTo>
                      <a:lnTo>
                        <a:pt x="402" y="231"/>
                      </a:lnTo>
                      <a:lnTo>
                        <a:pt x="415" y="231"/>
                      </a:lnTo>
                      <a:lnTo>
                        <a:pt x="424" y="231"/>
                      </a:lnTo>
                      <a:lnTo>
                        <a:pt x="436" y="231"/>
                      </a:lnTo>
                      <a:lnTo>
                        <a:pt x="441" y="231"/>
                      </a:lnTo>
                      <a:lnTo>
                        <a:pt x="445" y="231"/>
                      </a:lnTo>
                      <a:lnTo>
                        <a:pt x="453" y="223"/>
                      </a:lnTo>
                      <a:lnTo>
                        <a:pt x="462" y="215"/>
                      </a:lnTo>
                      <a:lnTo>
                        <a:pt x="475" y="211"/>
                      </a:lnTo>
                      <a:lnTo>
                        <a:pt x="483" y="211"/>
                      </a:lnTo>
                      <a:lnTo>
                        <a:pt x="496" y="207"/>
                      </a:lnTo>
                      <a:lnTo>
                        <a:pt x="508" y="199"/>
                      </a:lnTo>
                      <a:lnTo>
                        <a:pt x="517" y="192"/>
                      </a:lnTo>
                      <a:lnTo>
                        <a:pt x="530" y="184"/>
                      </a:lnTo>
                      <a:lnTo>
                        <a:pt x="534" y="184"/>
                      </a:lnTo>
                      <a:lnTo>
                        <a:pt x="538" y="184"/>
                      </a:lnTo>
                      <a:lnTo>
                        <a:pt x="538" y="180"/>
                      </a:lnTo>
                      <a:lnTo>
                        <a:pt x="538" y="172"/>
                      </a:lnTo>
                      <a:lnTo>
                        <a:pt x="542" y="164"/>
                      </a:lnTo>
                      <a:lnTo>
                        <a:pt x="542" y="156"/>
                      </a:lnTo>
                      <a:lnTo>
                        <a:pt x="547" y="148"/>
                      </a:lnTo>
                      <a:lnTo>
                        <a:pt x="547" y="140"/>
                      </a:lnTo>
                      <a:lnTo>
                        <a:pt x="547" y="132"/>
                      </a:lnTo>
                      <a:lnTo>
                        <a:pt x="551" y="128"/>
                      </a:lnTo>
                      <a:lnTo>
                        <a:pt x="555" y="128"/>
                      </a:lnTo>
                      <a:lnTo>
                        <a:pt x="555" y="132"/>
                      </a:lnTo>
                      <a:lnTo>
                        <a:pt x="559" y="132"/>
                      </a:lnTo>
                      <a:lnTo>
                        <a:pt x="555" y="112"/>
                      </a:lnTo>
                      <a:lnTo>
                        <a:pt x="551" y="108"/>
                      </a:lnTo>
                      <a:lnTo>
                        <a:pt x="551" y="104"/>
                      </a:lnTo>
                      <a:lnTo>
                        <a:pt x="551" y="100"/>
                      </a:lnTo>
                      <a:lnTo>
                        <a:pt x="551" y="96"/>
                      </a:lnTo>
                      <a:lnTo>
                        <a:pt x="551" y="92"/>
                      </a:lnTo>
                      <a:lnTo>
                        <a:pt x="547" y="88"/>
                      </a:lnTo>
                      <a:lnTo>
                        <a:pt x="547" y="84"/>
                      </a:lnTo>
                      <a:lnTo>
                        <a:pt x="542" y="72"/>
                      </a:lnTo>
                      <a:lnTo>
                        <a:pt x="534" y="56"/>
                      </a:lnTo>
                      <a:lnTo>
                        <a:pt x="525" y="48"/>
                      </a:lnTo>
                      <a:lnTo>
                        <a:pt x="500" y="44"/>
                      </a:lnTo>
                      <a:lnTo>
                        <a:pt x="487" y="36"/>
                      </a:lnTo>
                      <a:lnTo>
                        <a:pt x="479" y="32"/>
                      </a:lnTo>
                      <a:lnTo>
                        <a:pt x="475" y="28"/>
                      </a:lnTo>
                      <a:lnTo>
                        <a:pt x="466" y="20"/>
                      </a:lnTo>
                      <a:lnTo>
                        <a:pt x="462" y="8"/>
                      </a:lnTo>
                      <a:lnTo>
                        <a:pt x="458" y="12"/>
                      </a:lnTo>
                      <a:lnTo>
                        <a:pt x="458" y="16"/>
                      </a:lnTo>
                      <a:lnTo>
                        <a:pt x="458" y="20"/>
                      </a:lnTo>
                      <a:lnTo>
                        <a:pt x="458" y="24"/>
                      </a:lnTo>
                      <a:lnTo>
                        <a:pt x="458" y="28"/>
                      </a:lnTo>
                      <a:lnTo>
                        <a:pt x="453" y="32"/>
                      </a:lnTo>
                      <a:lnTo>
                        <a:pt x="458" y="56"/>
                      </a:lnTo>
                      <a:lnTo>
                        <a:pt x="449" y="68"/>
                      </a:lnTo>
                      <a:lnTo>
                        <a:pt x="445" y="68"/>
                      </a:lnTo>
                      <a:lnTo>
                        <a:pt x="432" y="60"/>
                      </a:lnTo>
                      <a:lnTo>
                        <a:pt x="428" y="52"/>
                      </a:lnTo>
                      <a:lnTo>
                        <a:pt x="407" y="52"/>
                      </a:lnTo>
                      <a:lnTo>
                        <a:pt x="402" y="56"/>
                      </a:lnTo>
                      <a:lnTo>
                        <a:pt x="394" y="56"/>
                      </a:lnTo>
                      <a:lnTo>
                        <a:pt x="390" y="60"/>
                      </a:lnTo>
                      <a:lnTo>
                        <a:pt x="386" y="64"/>
                      </a:lnTo>
                      <a:lnTo>
                        <a:pt x="381" y="64"/>
                      </a:lnTo>
                      <a:lnTo>
                        <a:pt x="377" y="68"/>
                      </a:lnTo>
                      <a:lnTo>
                        <a:pt x="373" y="68"/>
                      </a:lnTo>
                      <a:lnTo>
                        <a:pt x="369" y="68"/>
                      </a:lnTo>
                      <a:lnTo>
                        <a:pt x="364" y="68"/>
                      </a:lnTo>
                      <a:lnTo>
                        <a:pt x="360" y="68"/>
                      </a:lnTo>
                      <a:lnTo>
                        <a:pt x="352" y="64"/>
                      </a:lnTo>
                      <a:lnTo>
                        <a:pt x="352" y="56"/>
                      </a:lnTo>
                      <a:lnTo>
                        <a:pt x="352" y="52"/>
                      </a:lnTo>
                      <a:lnTo>
                        <a:pt x="373" y="20"/>
                      </a:lnTo>
                      <a:lnTo>
                        <a:pt x="373" y="12"/>
                      </a:lnTo>
                      <a:lnTo>
                        <a:pt x="373" y="8"/>
                      </a:lnTo>
                      <a:lnTo>
                        <a:pt x="364" y="0"/>
                      </a:lnTo>
                      <a:lnTo>
                        <a:pt x="335" y="8"/>
                      </a:lnTo>
                      <a:lnTo>
                        <a:pt x="301" y="24"/>
                      </a:lnTo>
                      <a:lnTo>
                        <a:pt x="292" y="24"/>
                      </a:lnTo>
                      <a:lnTo>
                        <a:pt x="288" y="24"/>
                      </a:lnTo>
                      <a:lnTo>
                        <a:pt x="284" y="24"/>
                      </a:lnTo>
                      <a:lnTo>
                        <a:pt x="280" y="20"/>
                      </a:lnTo>
                      <a:lnTo>
                        <a:pt x="275" y="20"/>
                      </a:lnTo>
                      <a:lnTo>
                        <a:pt x="267" y="20"/>
                      </a:lnTo>
                      <a:lnTo>
                        <a:pt x="263" y="20"/>
                      </a:lnTo>
                      <a:lnTo>
                        <a:pt x="258" y="20"/>
                      </a:lnTo>
                      <a:lnTo>
                        <a:pt x="250" y="28"/>
                      </a:lnTo>
                      <a:lnTo>
                        <a:pt x="250" y="48"/>
                      </a:lnTo>
                      <a:lnTo>
                        <a:pt x="241" y="56"/>
                      </a:lnTo>
                      <a:lnTo>
                        <a:pt x="233" y="56"/>
                      </a:lnTo>
                      <a:lnTo>
                        <a:pt x="220" y="56"/>
                      </a:lnTo>
                      <a:lnTo>
                        <a:pt x="216" y="56"/>
                      </a:lnTo>
                      <a:lnTo>
                        <a:pt x="212" y="56"/>
                      </a:lnTo>
                      <a:lnTo>
                        <a:pt x="207" y="56"/>
                      </a:lnTo>
                      <a:lnTo>
                        <a:pt x="203" y="52"/>
                      </a:lnTo>
                      <a:lnTo>
                        <a:pt x="199" y="52"/>
                      </a:lnTo>
                      <a:lnTo>
                        <a:pt x="190" y="52"/>
                      </a:lnTo>
                      <a:lnTo>
                        <a:pt x="186" y="52"/>
                      </a:lnTo>
                      <a:lnTo>
                        <a:pt x="182" y="52"/>
                      </a:lnTo>
                      <a:lnTo>
                        <a:pt x="178" y="56"/>
                      </a:lnTo>
                      <a:lnTo>
                        <a:pt x="174" y="56"/>
                      </a:lnTo>
                      <a:lnTo>
                        <a:pt x="169" y="64"/>
                      </a:lnTo>
                      <a:lnTo>
                        <a:pt x="169" y="68"/>
                      </a:lnTo>
                      <a:lnTo>
                        <a:pt x="165" y="76"/>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71" name="Freeform 192"/>
                <p:cNvSpPr>
                  <a:spLocks/>
                </p:cNvSpPr>
                <p:nvPr/>
              </p:nvSpPr>
              <p:spPr bwMode="auto">
                <a:xfrm>
                  <a:off x="3009" y="3209"/>
                  <a:ext cx="564" cy="419"/>
                </a:xfrm>
                <a:custGeom>
                  <a:avLst/>
                  <a:gdLst>
                    <a:gd name="T0" fmla="*/ 564 w 564"/>
                    <a:gd name="T1" fmla="*/ 160 h 419"/>
                    <a:gd name="T2" fmla="*/ 543 w 564"/>
                    <a:gd name="T3" fmla="*/ 208 h 419"/>
                    <a:gd name="T4" fmla="*/ 522 w 564"/>
                    <a:gd name="T5" fmla="*/ 248 h 419"/>
                    <a:gd name="T6" fmla="*/ 518 w 564"/>
                    <a:gd name="T7" fmla="*/ 267 h 419"/>
                    <a:gd name="T8" fmla="*/ 488 w 564"/>
                    <a:gd name="T9" fmla="*/ 303 h 419"/>
                    <a:gd name="T10" fmla="*/ 471 w 564"/>
                    <a:gd name="T11" fmla="*/ 323 h 419"/>
                    <a:gd name="T12" fmla="*/ 458 w 564"/>
                    <a:gd name="T13" fmla="*/ 343 h 419"/>
                    <a:gd name="T14" fmla="*/ 395 w 564"/>
                    <a:gd name="T15" fmla="*/ 391 h 419"/>
                    <a:gd name="T16" fmla="*/ 378 w 564"/>
                    <a:gd name="T17" fmla="*/ 395 h 419"/>
                    <a:gd name="T18" fmla="*/ 361 w 564"/>
                    <a:gd name="T19" fmla="*/ 419 h 419"/>
                    <a:gd name="T20" fmla="*/ 331 w 564"/>
                    <a:gd name="T21" fmla="*/ 407 h 419"/>
                    <a:gd name="T22" fmla="*/ 310 w 564"/>
                    <a:gd name="T23" fmla="*/ 383 h 419"/>
                    <a:gd name="T24" fmla="*/ 306 w 564"/>
                    <a:gd name="T25" fmla="*/ 383 h 419"/>
                    <a:gd name="T26" fmla="*/ 301 w 564"/>
                    <a:gd name="T27" fmla="*/ 383 h 419"/>
                    <a:gd name="T28" fmla="*/ 297 w 564"/>
                    <a:gd name="T29" fmla="*/ 395 h 419"/>
                    <a:gd name="T30" fmla="*/ 289 w 564"/>
                    <a:gd name="T31" fmla="*/ 403 h 419"/>
                    <a:gd name="T32" fmla="*/ 200 w 564"/>
                    <a:gd name="T33" fmla="*/ 367 h 419"/>
                    <a:gd name="T34" fmla="*/ 157 w 564"/>
                    <a:gd name="T35" fmla="*/ 323 h 419"/>
                    <a:gd name="T36" fmla="*/ 178 w 564"/>
                    <a:gd name="T37" fmla="*/ 303 h 419"/>
                    <a:gd name="T38" fmla="*/ 178 w 564"/>
                    <a:gd name="T39" fmla="*/ 295 h 419"/>
                    <a:gd name="T40" fmla="*/ 157 w 564"/>
                    <a:gd name="T41" fmla="*/ 279 h 419"/>
                    <a:gd name="T42" fmla="*/ 98 w 564"/>
                    <a:gd name="T43" fmla="*/ 267 h 419"/>
                    <a:gd name="T44" fmla="*/ 111 w 564"/>
                    <a:gd name="T45" fmla="*/ 220 h 419"/>
                    <a:gd name="T46" fmla="*/ 94 w 564"/>
                    <a:gd name="T47" fmla="*/ 184 h 419"/>
                    <a:gd name="T48" fmla="*/ 68 w 564"/>
                    <a:gd name="T49" fmla="*/ 180 h 419"/>
                    <a:gd name="T50" fmla="*/ 13 w 564"/>
                    <a:gd name="T51" fmla="*/ 148 h 419"/>
                    <a:gd name="T52" fmla="*/ 5 w 564"/>
                    <a:gd name="T53" fmla="*/ 140 h 419"/>
                    <a:gd name="T54" fmla="*/ 0 w 564"/>
                    <a:gd name="T55" fmla="*/ 128 h 419"/>
                    <a:gd name="T56" fmla="*/ 47 w 564"/>
                    <a:gd name="T57" fmla="*/ 112 h 419"/>
                    <a:gd name="T58" fmla="*/ 47 w 564"/>
                    <a:gd name="T59" fmla="*/ 112 h 419"/>
                    <a:gd name="T60" fmla="*/ 51 w 564"/>
                    <a:gd name="T61" fmla="*/ 112 h 419"/>
                    <a:gd name="T62" fmla="*/ 51 w 564"/>
                    <a:gd name="T63" fmla="*/ 108 h 419"/>
                    <a:gd name="T64" fmla="*/ 85 w 564"/>
                    <a:gd name="T65" fmla="*/ 120 h 419"/>
                    <a:gd name="T66" fmla="*/ 98 w 564"/>
                    <a:gd name="T67" fmla="*/ 128 h 419"/>
                    <a:gd name="T68" fmla="*/ 98 w 564"/>
                    <a:gd name="T69" fmla="*/ 128 h 419"/>
                    <a:gd name="T70" fmla="*/ 128 w 564"/>
                    <a:gd name="T71" fmla="*/ 132 h 419"/>
                    <a:gd name="T72" fmla="*/ 136 w 564"/>
                    <a:gd name="T73" fmla="*/ 120 h 419"/>
                    <a:gd name="T74" fmla="*/ 140 w 564"/>
                    <a:gd name="T75" fmla="*/ 108 h 419"/>
                    <a:gd name="T76" fmla="*/ 208 w 564"/>
                    <a:gd name="T77" fmla="*/ 72 h 419"/>
                    <a:gd name="T78" fmla="*/ 225 w 564"/>
                    <a:gd name="T79" fmla="*/ 88 h 419"/>
                    <a:gd name="T80" fmla="*/ 242 w 564"/>
                    <a:gd name="T81" fmla="*/ 96 h 419"/>
                    <a:gd name="T82" fmla="*/ 306 w 564"/>
                    <a:gd name="T83" fmla="*/ 84 h 419"/>
                    <a:gd name="T84" fmla="*/ 352 w 564"/>
                    <a:gd name="T85" fmla="*/ 52 h 419"/>
                    <a:gd name="T86" fmla="*/ 369 w 564"/>
                    <a:gd name="T87" fmla="*/ 40 h 419"/>
                    <a:gd name="T88" fmla="*/ 399 w 564"/>
                    <a:gd name="T89" fmla="*/ 36 h 419"/>
                    <a:gd name="T90" fmla="*/ 412 w 564"/>
                    <a:gd name="T91" fmla="*/ 24 h 419"/>
                    <a:gd name="T92" fmla="*/ 412 w 564"/>
                    <a:gd name="T93" fmla="*/ 20 h 419"/>
                    <a:gd name="T94" fmla="*/ 446 w 564"/>
                    <a:gd name="T95" fmla="*/ 12 h 419"/>
                    <a:gd name="T96" fmla="*/ 450 w 564"/>
                    <a:gd name="T97" fmla="*/ 12 h 419"/>
                    <a:gd name="T98" fmla="*/ 450 w 564"/>
                    <a:gd name="T99" fmla="*/ 12 h 419"/>
                    <a:gd name="T100" fmla="*/ 471 w 564"/>
                    <a:gd name="T101" fmla="*/ 4 h 419"/>
                    <a:gd name="T102" fmla="*/ 492 w 564"/>
                    <a:gd name="T103" fmla="*/ 0 h 419"/>
                    <a:gd name="T104" fmla="*/ 501 w 564"/>
                    <a:gd name="T105" fmla="*/ 32 h 419"/>
                    <a:gd name="T106" fmla="*/ 501 w 564"/>
                    <a:gd name="T107" fmla="*/ 32 h 419"/>
                    <a:gd name="T108" fmla="*/ 505 w 564"/>
                    <a:gd name="T109" fmla="*/ 52 h 419"/>
                    <a:gd name="T110" fmla="*/ 479 w 564"/>
                    <a:gd name="T111" fmla="*/ 116 h 419"/>
                    <a:gd name="T112" fmla="*/ 484 w 564"/>
                    <a:gd name="T113" fmla="*/ 116 h 419"/>
                    <a:gd name="T114" fmla="*/ 501 w 564"/>
                    <a:gd name="T115" fmla="*/ 116 h 419"/>
                    <a:gd name="T116" fmla="*/ 505 w 564"/>
                    <a:gd name="T117" fmla="*/ 112 h 419"/>
                    <a:gd name="T118" fmla="*/ 509 w 564"/>
                    <a:gd name="T119" fmla="*/ 108 h 419"/>
                    <a:gd name="T120" fmla="*/ 535 w 564"/>
                    <a:gd name="T121" fmla="*/ 140 h 4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64" h="419">
                      <a:moveTo>
                        <a:pt x="556" y="128"/>
                      </a:moveTo>
                      <a:lnTo>
                        <a:pt x="560" y="136"/>
                      </a:lnTo>
                      <a:lnTo>
                        <a:pt x="564" y="148"/>
                      </a:lnTo>
                      <a:lnTo>
                        <a:pt x="564" y="160"/>
                      </a:lnTo>
                      <a:lnTo>
                        <a:pt x="560" y="172"/>
                      </a:lnTo>
                      <a:lnTo>
                        <a:pt x="556" y="184"/>
                      </a:lnTo>
                      <a:lnTo>
                        <a:pt x="552" y="196"/>
                      </a:lnTo>
                      <a:lnTo>
                        <a:pt x="543" y="208"/>
                      </a:lnTo>
                      <a:lnTo>
                        <a:pt x="535" y="220"/>
                      </a:lnTo>
                      <a:lnTo>
                        <a:pt x="522" y="236"/>
                      </a:lnTo>
                      <a:lnTo>
                        <a:pt x="522" y="240"/>
                      </a:lnTo>
                      <a:lnTo>
                        <a:pt x="522" y="248"/>
                      </a:lnTo>
                      <a:lnTo>
                        <a:pt x="518" y="252"/>
                      </a:lnTo>
                      <a:lnTo>
                        <a:pt x="518" y="256"/>
                      </a:lnTo>
                      <a:lnTo>
                        <a:pt x="518" y="263"/>
                      </a:lnTo>
                      <a:lnTo>
                        <a:pt x="518" y="267"/>
                      </a:lnTo>
                      <a:lnTo>
                        <a:pt x="513" y="271"/>
                      </a:lnTo>
                      <a:lnTo>
                        <a:pt x="513" y="279"/>
                      </a:lnTo>
                      <a:lnTo>
                        <a:pt x="496" y="299"/>
                      </a:lnTo>
                      <a:lnTo>
                        <a:pt x="488" y="303"/>
                      </a:lnTo>
                      <a:lnTo>
                        <a:pt x="484" y="311"/>
                      </a:lnTo>
                      <a:lnTo>
                        <a:pt x="479" y="315"/>
                      </a:lnTo>
                      <a:lnTo>
                        <a:pt x="475" y="319"/>
                      </a:lnTo>
                      <a:lnTo>
                        <a:pt x="471" y="323"/>
                      </a:lnTo>
                      <a:lnTo>
                        <a:pt x="467" y="327"/>
                      </a:lnTo>
                      <a:lnTo>
                        <a:pt x="463" y="335"/>
                      </a:lnTo>
                      <a:lnTo>
                        <a:pt x="458" y="339"/>
                      </a:lnTo>
                      <a:lnTo>
                        <a:pt x="458" y="343"/>
                      </a:lnTo>
                      <a:lnTo>
                        <a:pt x="454" y="347"/>
                      </a:lnTo>
                      <a:lnTo>
                        <a:pt x="429" y="363"/>
                      </a:lnTo>
                      <a:lnTo>
                        <a:pt x="416" y="375"/>
                      </a:lnTo>
                      <a:lnTo>
                        <a:pt x="395" y="391"/>
                      </a:lnTo>
                      <a:lnTo>
                        <a:pt x="390" y="391"/>
                      </a:lnTo>
                      <a:lnTo>
                        <a:pt x="386" y="391"/>
                      </a:lnTo>
                      <a:lnTo>
                        <a:pt x="382" y="395"/>
                      </a:lnTo>
                      <a:lnTo>
                        <a:pt x="378" y="395"/>
                      </a:lnTo>
                      <a:lnTo>
                        <a:pt x="373" y="399"/>
                      </a:lnTo>
                      <a:lnTo>
                        <a:pt x="369" y="407"/>
                      </a:lnTo>
                      <a:lnTo>
                        <a:pt x="365" y="411"/>
                      </a:lnTo>
                      <a:lnTo>
                        <a:pt x="361" y="419"/>
                      </a:lnTo>
                      <a:lnTo>
                        <a:pt x="352" y="415"/>
                      </a:lnTo>
                      <a:lnTo>
                        <a:pt x="348" y="415"/>
                      </a:lnTo>
                      <a:lnTo>
                        <a:pt x="340" y="411"/>
                      </a:lnTo>
                      <a:lnTo>
                        <a:pt x="331" y="407"/>
                      </a:lnTo>
                      <a:lnTo>
                        <a:pt x="327" y="399"/>
                      </a:lnTo>
                      <a:lnTo>
                        <a:pt x="318" y="395"/>
                      </a:lnTo>
                      <a:lnTo>
                        <a:pt x="314" y="391"/>
                      </a:lnTo>
                      <a:lnTo>
                        <a:pt x="310" y="383"/>
                      </a:lnTo>
                      <a:lnTo>
                        <a:pt x="306" y="383"/>
                      </a:lnTo>
                      <a:lnTo>
                        <a:pt x="301" y="383"/>
                      </a:lnTo>
                      <a:lnTo>
                        <a:pt x="297" y="387"/>
                      </a:lnTo>
                      <a:lnTo>
                        <a:pt x="297" y="391"/>
                      </a:lnTo>
                      <a:lnTo>
                        <a:pt x="297" y="395"/>
                      </a:lnTo>
                      <a:lnTo>
                        <a:pt x="293" y="395"/>
                      </a:lnTo>
                      <a:lnTo>
                        <a:pt x="293" y="399"/>
                      </a:lnTo>
                      <a:lnTo>
                        <a:pt x="289" y="403"/>
                      </a:lnTo>
                      <a:lnTo>
                        <a:pt x="280" y="399"/>
                      </a:lnTo>
                      <a:lnTo>
                        <a:pt x="259" y="391"/>
                      </a:lnTo>
                      <a:lnTo>
                        <a:pt x="229" y="383"/>
                      </a:lnTo>
                      <a:lnTo>
                        <a:pt x="200" y="367"/>
                      </a:lnTo>
                      <a:lnTo>
                        <a:pt x="178" y="355"/>
                      </a:lnTo>
                      <a:lnTo>
                        <a:pt x="161" y="339"/>
                      </a:lnTo>
                      <a:lnTo>
                        <a:pt x="157" y="331"/>
                      </a:lnTo>
                      <a:lnTo>
                        <a:pt x="157" y="323"/>
                      </a:lnTo>
                      <a:lnTo>
                        <a:pt x="166" y="315"/>
                      </a:lnTo>
                      <a:lnTo>
                        <a:pt x="178" y="307"/>
                      </a:lnTo>
                      <a:lnTo>
                        <a:pt x="178" y="303"/>
                      </a:lnTo>
                      <a:lnTo>
                        <a:pt x="178" y="299"/>
                      </a:lnTo>
                      <a:lnTo>
                        <a:pt x="178" y="295"/>
                      </a:lnTo>
                      <a:lnTo>
                        <a:pt x="178" y="291"/>
                      </a:lnTo>
                      <a:lnTo>
                        <a:pt x="170" y="287"/>
                      </a:lnTo>
                      <a:lnTo>
                        <a:pt x="157" y="279"/>
                      </a:lnTo>
                      <a:lnTo>
                        <a:pt x="145" y="275"/>
                      </a:lnTo>
                      <a:lnTo>
                        <a:pt x="132" y="271"/>
                      </a:lnTo>
                      <a:lnTo>
                        <a:pt x="115" y="267"/>
                      </a:lnTo>
                      <a:lnTo>
                        <a:pt x="98" y="267"/>
                      </a:lnTo>
                      <a:lnTo>
                        <a:pt x="77" y="263"/>
                      </a:lnTo>
                      <a:lnTo>
                        <a:pt x="60" y="263"/>
                      </a:lnTo>
                      <a:lnTo>
                        <a:pt x="72" y="236"/>
                      </a:lnTo>
                      <a:lnTo>
                        <a:pt x="111" y="220"/>
                      </a:lnTo>
                      <a:lnTo>
                        <a:pt x="115" y="196"/>
                      </a:lnTo>
                      <a:lnTo>
                        <a:pt x="106" y="188"/>
                      </a:lnTo>
                      <a:lnTo>
                        <a:pt x="98" y="184"/>
                      </a:lnTo>
                      <a:lnTo>
                        <a:pt x="94" y="184"/>
                      </a:lnTo>
                      <a:lnTo>
                        <a:pt x="85" y="184"/>
                      </a:lnTo>
                      <a:lnTo>
                        <a:pt x="81" y="184"/>
                      </a:lnTo>
                      <a:lnTo>
                        <a:pt x="72" y="180"/>
                      </a:lnTo>
                      <a:lnTo>
                        <a:pt x="68" y="180"/>
                      </a:lnTo>
                      <a:lnTo>
                        <a:pt x="60" y="176"/>
                      </a:lnTo>
                      <a:lnTo>
                        <a:pt x="51" y="168"/>
                      </a:lnTo>
                      <a:lnTo>
                        <a:pt x="39" y="148"/>
                      </a:lnTo>
                      <a:lnTo>
                        <a:pt x="13" y="148"/>
                      </a:lnTo>
                      <a:lnTo>
                        <a:pt x="9" y="144"/>
                      </a:lnTo>
                      <a:lnTo>
                        <a:pt x="5" y="140"/>
                      </a:lnTo>
                      <a:lnTo>
                        <a:pt x="5" y="136"/>
                      </a:lnTo>
                      <a:lnTo>
                        <a:pt x="0" y="136"/>
                      </a:lnTo>
                      <a:lnTo>
                        <a:pt x="0" y="132"/>
                      </a:lnTo>
                      <a:lnTo>
                        <a:pt x="0" y="128"/>
                      </a:lnTo>
                      <a:lnTo>
                        <a:pt x="26" y="132"/>
                      </a:lnTo>
                      <a:lnTo>
                        <a:pt x="47" y="112"/>
                      </a:lnTo>
                      <a:lnTo>
                        <a:pt x="51" y="112"/>
                      </a:lnTo>
                      <a:lnTo>
                        <a:pt x="51" y="108"/>
                      </a:lnTo>
                      <a:lnTo>
                        <a:pt x="64" y="108"/>
                      </a:lnTo>
                      <a:lnTo>
                        <a:pt x="85" y="120"/>
                      </a:lnTo>
                      <a:lnTo>
                        <a:pt x="98" y="128"/>
                      </a:lnTo>
                      <a:lnTo>
                        <a:pt x="106" y="136"/>
                      </a:lnTo>
                      <a:lnTo>
                        <a:pt x="119" y="136"/>
                      </a:lnTo>
                      <a:lnTo>
                        <a:pt x="128" y="132"/>
                      </a:lnTo>
                      <a:lnTo>
                        <a:pt x="132" y="132"/>
                      </a:lnTo>
                      <a:lnTo>
                        <a:pt x="132" y="128"/>
                      </a:lnTo>
                      <a:lnTo>
                        <a:pt x="136" y="124"/>
                      </a:lnTo>
                      <a:lnTo>
                        <a:pt x="136" y="120"/>
                      </a:lnTo>
                      <a:lnTo>
                        <a:pt x="140" y="116"/>
                      </a:lnTo>
                      <a:lnTo>
                        <a:pt x="140" y="112"/>
                      </a:lnTo>
                      <a:lnTo>
                        <a:pt x="140" y="108"/>
                      </a:lnTo>
                      <a:lnTo>
                        <a:pt x="157" y="108"/>
                      </a:lnTo>
                      <a:lnTo>
                        <a:pt x="174" y="96"/>
                      </a:lnTo>
                      <a:lnTo>
                        <a:pt x="200" y="68"/>
                      </a:lnTo>
                      <a:lnTo>
                        <a:pt x="208" y="72"/>
                      </a:lnTo>
                      <a:lnTo>
                        <a:pt x="212" y="76"/>
                      </a:lnTo>
                      <a:lnTo>
                        <a:pt x="212" y="80"/>
                      </a:lnTo>
                      <a:lnTo>
                        <a:pt x="217" y="84"/>
                      </a:lnTo>
                      <a:lnTo>
                        <a:pt x="225" y="88"/>
                      </a:lnTo>
                      <a:lnTo>
                        <a:pt x="229" y="92"/>
                      </a:lnTo>
                      <a:lnTo>
                        <a:pt x="234" y="92"/>
                      </a:lnTo>
                      <a:lnTo>
                        <a:pt x="238" y="96"/>
                      </a:lnTo>
                      <a:lnTo>
                        <a:pt x="242" y="96"/>
                      </a:lnTo>
                      <a:lnTo>
                        <a:pt x="267" y="76"/>
                      </a:lnTo>
                      <a:lnTo>
                        <a:pt x="272" y="76"/>
                      </a:lnTo>
                      <a:lnTo>
                        <a:pt x="280" y="76"/>
                      </a:lnTo>
                      <a:lnTo>
                        <a:pt x="306" y="84"/>
                      </a:lnTo>
                      <a:lnTo>
                        <a:pt x="318" y="72"/>
                      </a:lnTo>
                      <a:lnTo>
                        <a:pt x="331" y="64"/>
                      </a:lnTo>
                      <a:lnTo>
                        <a:pt x="348" y="60"/>
                      </a:lnTo>
                      <a:lnTo>
                        <a:pt x="352" y="52"/>
                      </a:lnTo>
                      <a:lnTo>
                        <a:pt x="357" y="48"/>
                      </a:lnTo>
                      <a:lnTo>
                        <a:pt x="361" y="44"/>
                      </a:lnTo>
                      <a:lnTo>
                        <a:pt x="365" y="40"/>
                      </a:lnTo>
                      <a:lnTo>
                        <a:pt x="369" y="40"/>
                      </a:lnTo>
                      <a:lnTo>
                        <a:pt x="373" y="36"/>
                      </a:lnTo>
                      <a:lnTo>
                        <a:pt x="378" y="36"/>
                      </a:lnTo>
                      <a:lnTo>
                        <a:pt x="386" y="36"/>
                      </a:lnTo>
                      <a:lnTo>
                        <a:pt x="399" y="36"/>
                      </a:lnTo>
                      <a:lnTo>
                        <a:pt x="412" y="24"/>
                      </a:lnTo>
                      <a:lnTo>
                        <a:pt x="412" y="20"/>
                      </a:lnTo>
                      <a:lnTo>
                        <a:pt x="433" y="24"/>
                      </a:lnTo>
                      <a:lnTo>
                        <a:pt x="437" y="20"/>
                      </a:lnTo>
                      <a:lnTo>
                        <a:pt x="446" y="12"/>
                      </a:lnTo>
                      <a:lnTo>
                        <a:pt x="450" y="12"/>
                      </a:lnTo>
                      <a:lnTo>
                        <a:pt x="454" y="12"/>
                      </a:lnTo>
                      <a:lnTo>
                        <a:pt x="463" y="8"/>
                      </a:lnTo>
                      <a:lnTo>
                        <a:pt x="467" y="4"/>
                      </a:lnTo>
                      <a:lnTo>
                        <a:pt x="471" y="4"/>
                      </a:lnTo>
                      <a:lnTo>
                        <a:pt x="479" y="0"/>
                      </a:lnTo>
                      <a:lnTo>
                        <a:pt x="484" y="0"/>
                      </a:lnTo>
                      <a:lnTo>
                        <a:pt x="488" y="0"/>
                      </a:lnTo>
                      <a:lnTo>
                        <a:pt x="492" y="0"/>
                      </a:lnTo>
                      <a:lnTo>
                        <a:pt x="501" y="4"/>
                      </a:lnTo>
                      <a:lnTo>
                        <a:pt x="496" y="28"/>
                      </a:lnTo>
                      <a:lnTo>
                        <a:pt x="501" y="32"/>
                      </a:lnTo>
                      <a:lnTo>
                        <a:pt x="513" y="40"/>
                      </a:lnTo>
                      <a:lnTo>
                        <a:pt x="505" y="52"/>
                      </a:lnTo>
                      <a:lnTo>
                        <a:pt x="484" y="100"/>
                      </a:lnTo>
                      <a:lnTo>
                        <a:pt x="479" y="116"/>
                      </a:lnTo>
                      <a:lnTo>
                        <a:pt x="484" y="116"/>
                      </a:lnTo>
                      <a:lnTo>
                        <a:pt x="492" y="120"/>
                      </a:lnTo>
                      <a:lnTo>
                        <a:pt x="501" y="116"/>
                      </a:lnTo>
                      <a:lnTo>
                        <a:pt x="505" y="112"/>
                      </a:lnTo>
                      <a:lnTo>
                        <a:pt x="509" y="108"/>
                      </a:lnTo>
                      <a:lnTo>
                        <a:pt x="513" y="120"/>
                      </a:lnTo>
                      <a:lnTo>
                        <a:pt x="522" y="132"/>
                      </a:lnTo>
                      <a:lnTo>
                        <a:pt x="526" y="136"/>
                      </a:lnTo>
                      <a:lnTo>
                        <a:pt x="535" y="140"/>
                      </a:lnTo>
                      <a:lnTo>
                        <a:pt x="556" y="128"/>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72" name="Freeform 193"/>
                <p:cNvSpPr>
                  <a:spLocks/>
                </p:cNvSpPr>
                <p:nvPr/>
              </p:nvSpPr>
              <p:spPr bwMode="auto">
                <a:xfrm>
                  <a:off x="2657" y="813"/>
                  <a:ext cx="1603" cy="1395"/>
                </a:xfrm>
                <a:custGeom>
                  <a:avLst/>
                  <a:gdLst>
                    <a:gd name="T0" fmla="*/ 980 w 1603"/>
                    <a:gd name="T1" fmla="*/ 1156 h 1395"/>
                    <a:gd name="T2" fmla="*/ 929 w 1603"/>
                    <a:gd name="T3" fmla="*/ 1172 h 1395"/>
                    <a:gd name="T4" fmla="*/ 878 w 1603"/>
                    <a:gd name="T5" fmla="*/ 1208 h 1395"/>
                    <a:gd name="T6" fmla="*/ 819 w 1603"/>
                    <a:gd name="T7" fmla="*/ 1228 h 1395"/>
                    <a:gd name="T8" fmla="*/ 755 w 1603"/>
                    <a:gd name="T9" fmla="*/ 1268 h 1395"/>
                    <a:gd name="T10" fmla="*/ 692 w 1603"/>
                    <a:gd name="T11" fmla="*/ 1364 h 1395"/>
                    <a:gd name="T12" fmla="*/ 641 w 1603"/>
                    <a:gd name="T13" fmla="*/ 1376 h 1395"/>
                    <a:gd name="T14" fmla="*/ 598 w 1603"/>
                    <a:gd name="T15" fmla="*/ 1356 h 1395"/>
                    <a:gd name="T16" fmla="*/ 573 w 1603"/>
                    <a:gd name="T17" fmla="*/ 1300 h 1395"/>
                    <a:gd name="T18" fmla="*/ 573 w 1603"/>
                    <a:gd name="T19" fmla="*/ 1256 h 1395"/>
                    <a:gd name="T20" fmla="*/ 543 w 1603"/>
                    <a:gd name="T21" fmla="*/ 1236 h 1395"/>
                    <a:gd name="T22" fmla="*/ 505 w 1603"/>
                    <a:gd name="T23" fmla="*/ 1284 h 1395"/>
                    <a:gd name="T24" fmla="*/ 433 w 1603"/>
                    <a:gd name="T25" fmla="*/ 1384 h 1395"/>
                    <a:gd name="T26" fmla="*/ 382 w 1603"/>
                    <a:gd name="T27" fmla="*/ 1392 h 1395"/>
                    <a:gd name="T28" fmla="*/ 365 w 1603"/>
                    <a:gd name="T29" fmla="*/ 1368 h 1395"/>
                    <a:gd name="T30" fmla="*/ 369 w 1603"/>
                    <a:gd name="T31" fmla="*/ 1308 h 1395"/>
                    <a:gd name="T32" fmla="*/ 391 w 1603"/>
                    <a:gd name="T33" fmla="*/ 1236 h 1395"/>
                    <a:gd name="T34" fmla="*/ 361 w 1603"/>
                    <a:gd name="T35" fmla="*/ 1224 h 1395"/>
                    <a:gd name="T36" fmla="*/ 251 w 1603"/>
                    <a:gd name="T37" fmla="*/ 1244 h 1395"/>
                    <a:gd name="T38" fmla="*/ 225 w 1603"/>
                    <a:gd name="T39" fmla="*/ 1268 h 1395"/>
                    <a:gd name="T40" fmla="*/ 195 w 1603"/>
                    <a:gd name="T41" fmla="*/ 1236 h 1395"/>
                    <a:gd name="T42" fmla="*/ 187 w 1603"/>
                    <a:gd name="T43" fmla="*/ 1208 h 1395"/>
                    <a:gd name="T44" fmla="*/ 136 w 1603"/>
                    <a:gd name="T45" fmla="*/ 1168 h 1395"/>
                    <a:gd name="T46" fmla="*/ 106 w 1603"/>
                    <a:gd name="T47" fmla="*/ 1080 h 1395"/>
                    <a:gd name="T48" fmla="*/ 64 w 1603"/>
                    <a:gd name="T49" fmla="*/ 1092 h 1395"/>
                    <a:gd name="T50" fmla="*/ 47 w 1603"/>
                    <a:gd name="T51" fmla="*/ 1092 h 1395"/>
                    <a:gd name="T52" fmla="*/ 39 w 1603"/>
                    <a:gd name="T53" fmla="*/ 1049 h 1395"/>
                    <a:gd name="T54" fmla="*/ 22 w 1603"/>
                    <a:gd name="T55" fmla="*/ 1033 h 1395"/>
                    <a:gd name="T56" fmla="*/ 9 w 1603"/>
                    <a:gd name="T57" fmla="*/ 929 h 1395"/>
                    <a:gd name="T58" fmla="*/ 369 w 1603"/>
                    <a:gd name="T59" fmla="*/ 1021 h 1395"/>
                    <a:gd name="T60" fmla="*/ 878 w 1603"/>
                    <a:gd name="T61" fmla="*/ 865 h 1395"/>
                    <a:gd name="T62" fmla="*/ 1239 w 1603"/>
                    <a:gd name="T63" fmla="*/ 582 h 1395"/>
                    <a:gd name="T64" fmla="*/ 1107 w 1603"/>
                    <a:gd name="T65" fmla="*/ 494 h 1395"/>
                    <a:gd name="T66" fmla="*/ 1158 w 1603"/>
                    <a:gd name="T67" fmla="*/ 327 h 1395"/>
                    <a:gd name="T68" fmla="*/ 1285 w 1603"/>
                    <a:gd name="T69" fmla="*/ 211 h 1395"/>
                    <a:gd name="T70" fmla="*/ 1361 w 1603"/>
                    <a:gd name="T71" fmla="*/ 12 h 1395"/>
                    <a:gd name="T72" fmla="*/ 1366 w 1603"/>
                    <a:gd name="T73" fmla="*/ 72 h 1395"/>
                    <a:gd name="T74" fmla="*/ 1417 w 1603"/>
                    <a:gd name="T75" fmla="*/ 68 h 1395"/>
                    <a:gd name="T76" fmla="*/ 1523 w 1603"/>
                    <a:gd name="T77" fmla="*/ 143 h 1395"/>
                    <a:gd name="T78" fmla="*/ 1599 w 1603"/>
                    <a:gd name="T79" fmla="*/ 151 h 1395"/>
                    <a:gd name="T80" fmla="*/ 1565 w 1603"/>
                    <a:gd name="T81" fmla="*/ 379 h 1395"/>
                    <a:gd name="T82" fmla="*/ 1510 w 1603"/>
                    <a:gd name="T83" fmla="*/ 431 h 1395"/>
                    <a:gd name="T84" fmla="*/ 1480 w 1603"/>
                    <a:gd name="T85" fmla="*/ 514 h 1395"/>
                    <a:gd name="T86" fmla="*/ 1535 w 1603"/>
                    <a:gd name="T87" fmla="*/ 534 h 1395"/>
                    <a:gd name="T88" fmla="*/ 1506 w 1603"/>
                    <a:gd name="T89" fmla="*/ 590 h 1395"/>
                    <a:gd name="T90" fmla="*/ 1463 w 1603"/>
                    <a:gd name="T91" fmla="*/ 606 h 1395"/>
                    <a:gd name="T92" fmla="*/ 1463 w 1603"/>
                    <a:gd name="T93" fmla="*/ 682 h 1395"/>
                    <a:gd name="T94" fmla="*/ 1506 w 1603"/>
                    <a:gd name="T95" fmla="*/ 765 h 1395"/>
                    <a:gd name="T96" fmla="*/ 1565 w 1603"/>
                    <a:gd name="T97" fmla="*/ 829 h 1395"/>
                    <a:gd name="T98" fmla="*/ 1548 w 1603"/>
                    <a:gd name="T99" fmla="*/ 865 h 1395"/>
                    <a:gd name="T100" fmla="*/ 1497 w 1603"/>
                    <a:gd name="T101" fmla="*/ 893 h 1395"/>
                    <a:gd name="T102" fmla="*/ 1459 w 1603"/>
                    <a:gd name="T103" fmla="*/ 917 h 1395"/>
                    <a:gd name="T104" fmla="*/ 1366 w 1603"/>
                    <a:gd name="T105" fmla="*/ 981 h 1395"/>
                    <a:gd name="T106" fmla="*/ 1323 w 1603"/>
                    <a:gd name="T107" fmla="*/ 965 h 1395"/>
                    <a:gd name="T108" fmla="*/ 1272 w 1603"/>
                    <a:gd name="T109" fmla="*/ 1025 h 1395"/>
                    <a:gd name="T110" fmla="*/ 1255 w 1603"/>
                    <a:gd name="T111" fmla="*/ 969 h 1395"/>
                    <a:gd name="T112" fmla="*/ 1209 w 1603"/>
                    <a:gd name="T113" fmla="*/ 945 h 1395"/>
                    <a:gd name="T114" fmla="*/ 1171 w 1603"/>
                    <a:gd name="T115" fmla="*/ 997 h 1395"/>
                    <a:gd name="T116" fmla="*/ 1069 w 1603"/>
                    <a:gd name="T117" fmla="*/ 1029 h 1395"/>
                    <a:gd name="T118" fmla="*/ 1031 w 1603"/>
                    <a:gd name="T119" fmla="*/ 993 h 1395"/>
                    <a:gd name="T120" fmla="*/ 1005 w 1603"/>
                    <a:gd name="T121" fmla="*/ 1080 h 13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03" h="1395">
                      <a:moveTo>
                        <a:pt x="1018" y="1132"/>
                      </a:moveTo>
                      <a:lnTo>
                        <a:pt x="1014" y="1132"/>
                      </a:lnTo>
                      <a:lnTo>
                        <a:pt x="1014" y="1136"/>
                      </a:lnTo>
                      <a:lnTo>
                        <a:pt x="1010" y="1136"/>
                      </a:lnTo>
                      <a:lnTo>
                        <a:pt x="1005" y="1136"/>
                      </a:lnTo>
                      <a:lnTo>
                        <a:pt x="1001" y="1140"/>
                      </a:lnTo>
                      <a:lnTo>
                        <a:pt x="1001" y="1144"/>
                      </a:lnTo>
                      <a:lnTo>
                        <a:pt x="997" y="1144"/>
                      </a:lnTo>
                      <a:lnTo>
                        <a:pt x="993" y="1148"/>
                      </a:lnTo>
                      <a:lnTo>
                        <a:pt x="988" y="1152"/>
                      </a:lnTo>
                      <a:lnTo>
                        <a:pt x="984" y="1156"/>
                      </a:lnTo>
                      <a:lnTo>
                        <a:pt x="980" y="1156"/>
                      </a:lnTo>
                      <a:lnTo>
                        <a:pt x="976" y="1156"/>
                      </a:lnTo>
                      <a:lnTo>
                        <a:pt x="971" y="1156"/>
                      </a:lnTo>
                      <a:lnTo>
                        <a:pt x="971" y="1152"/>
                      </a:lnTo>
                      <a:lnTo>
                        <a:pt x="967" y="1152"/>
                      </a:lnTo>
                      <a:lnTo>
                        <a:pt x="963" y="1152"/>
                      </a:lnTo>
                      <a:lnTo>
                        <a:pt x="959" y="1152"/>
                      </a:lnTo>
                      <a:lnTo>
                        <a:pt x="954" y="1152"/>
                      </a:lnTo>
                      <a:lnTo>
                        <a:pt x="950" y="1156"/>
                      </a:lnTo>
                      <a:lnTo>
                        <a:pt x="946" y="1156"/>
                      </a:lnTo>
                      <a:lnTo>
                        <a:pt x="946" y="1160"/>
                      </a:lnTo>
                      <a:lnTo>
                        <a:pt x="942" y="1160"/>
                      </a:lnTo>
                      <a:lnTo>
                        <a:pt x="937" y="1164"/>
                      </a:lnTo>
                      <a:lnTo>
                        <a:pt x="933" y="1168"/>
                      </a:lnTo>
                      <a:lnTo>
                        <a:pt x="929" y="1172"/>
                      </a:lnTo>
                      <a:lnTo>
                        <a:pt x="925" y="1172"/>
                      </a:lnTo>
                      <a:lnTo>
                        <a:pt x="925" y="1168"/>
                      </a:lnTo>
                      <a:lnTo>
                        <a:pt x="921" y="1168"/>
                      </a:lnTo>
                      <a:lnTo>
                        <a:pt x="916" y="1168"/>
                      </a:lnTo>
                      <a:lnTo>
                        <a:pt x="912" y="1168"/>
                      </a:lnTo>
                      <a:lnTo>
                        <a:pt x="908" y="1172"/>
                      </a:lnTo>
                      <a:lnTo>
                        <a:pt x="904" y="1176"/>
                      </a:lnTo>
                      <a:lnTo>
                        <a:pt x="899" y="1180"/>
                      </a:lnTo>
                      <a:lnTo>
                        <a:pt x="899" y="1184"/>
                      </a:lnTo>
                      <a:lnTo>
                        <a:pt x="895" y="1188"/>
                      </a:lnTo>
                      <a:lnTo>
                        <a:pt x="891" y="1192"/>
                      </a:lnTo>
                      <a:lnTo>
                        <a:pt x="891" y="1196"/>
                      </a:lnTo>
                      <a:lnTo>
                        <a:pt x="887" y="1200"/>
                      </a:lnTo>
                      <a:lnTo>
                        <a:pt x="882" y="1204"/>
                      </a:lnTo>
                      <a:lnTo>
                        <a:pt x="878" y="1208"/>
                      </a:lnTo>
                      <a:lnTo>
                        <a:pt x="870" y="1212"/>
                      </a:lnTo>
                      <a:lnTo>
                        <a:pt x="865" y="1220"/>
                      </a:lnTo>
                      <a:lnTo>
                        <a:pt x="861" y="1224"/>
                      </a:lnTo>
                      <a:lnTo>
                        <a:pt x="857" y="1228"/>
                      </a:lnTo>
                      <a:lnTo>
                        <a:pt x="853" y="1232"/>
                      </a:lnTo>
                      <a:lnTo>
                        <a:pt x="848" y="1240"/>
                      </a:lnTo>
                      <a:lnTo>
                        <a:pt x="848" y="1236"/>
                      </a:lnTo>
                      <a:lnTo>
                        <a:pt x="844" y="1236"/>
                      </a:lnTo>
                      <a:lnTo>
                        <a:pt x="844" y="1232"/>
                      </a:lnTo>
                      <a:lnTo>
                        <a:pt x="844" y="1228"/>
                      </a:lnTo>
                      <a:lnTo>
                        <a:pt x="840" y="1228"/>
                      </a:lnTo>
                      <a:lnTo>
                        <a:pt x="836" y="1228"/>
                      </a:lnTo>
                      <a:lnTo>
                        <a:pt x="836" y="1224"/>
                      </a:lnTo>
                      <a:lnTo>
                        <a:pt x="831" y="1224"/>
                      </a:lnTo>
                      <a:lnTo>
                        <a:pt x="831" y="1220"/>
                      </a:lnTo>
                      <a:lnTo>
                        <a:pt x="827" y="1220"/>
                      </a:lnTo>
                      <a:lnTo>
                        <a:pt x="823" y="1224"/>
                      </a:lnTo>
                      <a:lnTo>
                        <a:pt x="819" y="1228"/>
                      </a:lnTo>
                      <a:lnTo>
                        <a:pt x="815" y="1232"/>
                      </a:lnTo>
                      <a:lnTo>
                        <a:pt x="810" y="1236"/>
                      </a:lnTo>
                      <a:lnTo>
                        <a:pt x="806" y="1236"/>
                      </a:lnTo>
                      <a:lnTo>
                        <a:pt x="802" y="1240"/>
                      </a:lnTo>
                      <a:lnTo>
                        <a:pt x="798" y="1240"/>
                      </a:lnTo>
                      <a:lnTo>
                        <a:pt x="793" y="1240"/>
                      </a:lnTo>
                      <a:lnTo>
                        <a:pt x="789" y="1240"/>
                      </a:lnTo>
                      <a:lnTo>
                        <a:pt x="785" y="1236"/>
                      </a:lnTo>
                      <a:lnTo>
                        <a:pt x="781" y="1236"/>
                      </a:lnTo>
                      <a:lnTo>
                        <a:pt x="781" y="1232"/>
                      </a:lnTo>
                      <a:lnTo>
                        <a:pt x="776" y="1232"/>
                      </a:lnTo>
                      <a:lnTo>
                        <a:pt x="776" y="1228"/>
                      </a:lnTo>
                      <a:lnTo>
                        <a:pt x="772" y="1228"/>
                      </a:lnTo>
                      <a:lnTo>
                        <a:pt x="772" y="1232"/>
                      </a:lnTo>
                      <a:lnTo>
                        <a:pt x="768" y="1232"/>
                      </a:lnTo>
                      <a:lnTo>
                        <a:pt x="768" y="1236"/>
                      </a:lnTo>
                      <a:lnTo>
                        <a:pt x="768" y="1240"/>
                      </a:lnTo>
                      <a:lnTo>
                        <a:pt x="764" y="1244"/>
                      </a:lnTo>
                      <a:lnTo>
                        <a:pt x="764" y="1248"/>
                      </a:lnTo>
                      <a:lnTo>
                        <a:pt x="759" y="1256"/>
                      </a:lnTo>
                      <a:lnTo>
                        <a:pt x="755" y="1260"/>
                      </a:lnTo>
                      <a:lnTo>
                        <a:pt x="755" y="1268"/>
                      </a:lnTo>
                      <a:lnTo>
                        <a:pt x="751" y="1272"/>
                      </a:lnTo>
                      <a:lnTo>
                        <a:pt x="747" y="1280"/>
                      </a:lnTo>
                      <a:lnTo>
                        <a:pt x="742" y="1280"/>
                      </a:lnTo>
                      <a:lnTo>
                        <a:pt x="734" y="1284"/>
                      </a:lnTo>
                      <a:lnTo>
                        <a:pt x="725" y="1288"/>
                      </a:lnTo>
                      <a:lnTo>
                        <a:pt x="721" y="1296"/>
                      </a:lnTo>
                      <a:lnTo>
                        <a:pt x="713" y="1304"/>
                      </a:lnTo>
                      <a:lnTo>
                        <a:pt x="704" y="1312"/>
                      </a:lnTo>
                      <a:lnTo>
                        <a:pt x="700" y="1320"/>
                      </a:lnTo>
                      <a:lnTo>
                        <a:pt x="696" y="1332"/>
                      </a:lnTo>
                      <a:lnTo>
                        <a:pt x="696" y="1340"/>
                      </a:lnTo>
                      <a:lnTo>
                        <a:pt x="696" y="1348"/>
                      </a:lnTo>
                      <a:lnTo>
                        <a:pt x="696" y="1352"/>
                      </a:lnTo>
                      <a:lnTo>
                        <a:pt x="696" y="1356"/>
                      </a:lnTo>
                      <a:lnTo>
                        <a:pt x="696" y="1360"/>
                      </a:lnTo>
                      <a:lnTo>
                        <a:pt x="700" y="1360"/>
                      </a:lnTo>
                      <a:lnTo>
                        <a:pt x="700" y="1364"/>
                      </a:lnTo>
                      <a:lnTo>
                        <a:pt x="696" y="1364"/>
                      </a:lnTo>
                      <a:lnTo>
                        <a:pt x="692" y="1364"/>
                      </a:lnTo>
                      <a:lnTo>
                        <a:pt x="687" y="1364"/>
                      </a:lnTo>
                      <a:lnTo>
                        <a:pt x="683" y="1364"/>
                      </a:lnTo>
                      <a:lnTo>
                        <a:pt x="683" y="1368"/>
                      </a:lnTo>
                      <a:lnTo>
                        <a:pt x="683" y="1372"/>
                      </a:lnTo>
                      <a:lnTo>
                        <a:pt x="679" y="1376"/>
                      </a:lnTo>
                      <a:lnTo>
                        <a:pt x="679" y="1380"/>
                      </a:lnTo>
                      <a:lnTo>
                        <a:pt x="679" y="1384"/>
                      </a:lnTo>
                      <a:lnTo>
                        <a:pt x="675" y="1384"/>
                      </a:lnTo>
                      <a:lnTo>
                        <a:pt x="675" y="1388"/>
                      </a:lnTo>
                      <a:lnTo>
                        <a:pt x="670" y="1388"/>
                      </a:lnTo>
                      <a:lnTo>
                        <a:pt x="666" y="1388"/>
                      </a:lnTo>
                      <a:lnTo>
                        <a:pt x="662" y="1384"/>
                      </a:lnTo>
                      <a:lnTo>
                        <a:pt x="653" y="1384"/>
                      </a:lnTo>
                      <a:lnTo>
                        <a:pt x="649" y="1380"/>
                      </a:lnTo>
                      <a:lnTo>
                        <a:pt x="645" y="1380"/>
                      </a:lnTo>
                      <a:lnTo>
                        <a:pt x="641" y="1376"/>
                      </a:lnTo>
                      <a:lnTo>
                        <a:pt x="636" y="1372"/>
                      </a:lnTo>
                      <a:lnTo>
                        <a:pt x="628" y="1368"/>
                      </a:lnTo>
                      <a:lnTo>
                        <a:pt x="628" y="1364"/>
                      </a:lnTo>
                      <a:lnTo>
                        <a:pt x="624" y="1364"/>
                      </a:lnTo>
                      <a:lnTo>
                        <a:pt x="624" y="1360"/>
                      </a:lnTo>
                      <a:lnTo>
                        <a:pt x="619" y="1360"/>
                      </a:lnTo>
                      <a:lnTo>
                        <a:pt x="615" y="1356"/>
                      </a:lnTo>
                      <a:lnTo>
                        <a:pt x="611" y="1356"/>
                      </a:lnTo>
                      <a:lnTo>
                        <a:pt x="607" y="1356"/>
                      </a:lnTo>
                      <a:lnTo>
                        <a:pt x="607" y="1352"/>
                      </a:lnTo>
                      <a:lnTo>
                        <a:pt x="607" y="1356"/>
                      </a:lnTo>
                      <a:lnTo>
                        <a:pt x="603" y="1356"/>
                      </a:lnTo>
                      <a:lnTo>
                        <a:pt x="598" y="1356"/>
                      </a:lnTo>
                      <a:lnTo>
                        <a:pt x="594" y="1352"/>
                      </a:lnTo>
                      <a:lnTo>
                        <a:pt x="586" y="1352"/>
                      </a:lnTo>
                      <a:lnTo>
                        <a:pt x="581" y="1348"/>
                      </a:lnTo>
                      <a:lnTo>
                        <a:pt x="577" y="1348"/>
                      </a:lnTo>
                      <a:lnTo>
                        <a:pt x="573" y="1348"/>
                      </a:lnTo>
                      <a:lnTo>
                        <a:pt x="569" y="1344"/>
                      </a:lnTo>
                      <a:lnTo>
                        <a:pt x="564" y="1344"/>
                      </a:lnTo>
                      <a:lnTo>
                        <a:pt x="560" y="1348"/>
                      </a:lnTo>
                      <a:lnTo>
                        <a:pt x="556" y="1348"/>
                      </a:lnTo>
                      <a:lnTo>
                        <a:pt x="552" y="1348"/>
                      </a:lnTo>
                      <a:lnTo>
                        <a:pt x="556" y="1344"/>
                      </a:lnTo>
                      <a:lnTo>
                        <a:pt x="560" y="1336"/>
                      </a:lnTo>
                      <a:lnTo>
                        <a:pt x="560" y="1332"/>
                      </a:lnTo>
                      <a:lnTo>
                        <a:pt x="564" y="1324"/>
                      </a:lnTo>
                      <a:lnTo>
                        <a:pt x="564" y="1320"/>
                      </a:lnTo>
                      <a:lnTo>
                        <a:pt x="569" y="1312"/>
                      </a:lnTo>
                      <a:lnTo>
                        <a:pt x="569" y="1308"/>
                      </a:lnTo>
                      <a:lnTo>
                        <a:pt x="573" y="1300"/>
                      </a:lnTo>
                      <a:lnTo>
                        <a:pt x="573" y="1296"/>
                      </a:lnTo>
                      <a:lnTo>
                        <a:pt x="573" y="1292"/>
                      </a:lnTo>
                      <a:lnTo>
                        <a:pt x="577" y="1288"/>
                      </a:lnTo>
                      <a:lnTo>
                        <a:pt x="577" y="1284"/>
                      </a:lnTo>
                      <a:lnTo>
                        <a:pt x="577" y="1280"/>
                      </a:lnTo>
                      <a:lnTo>
                        <a:pt x="577" y="1276"/>
                      </a:lnTo>
                      <a:lnTo>
                        <a:pt x="581" y="1272"/>
                      </a:lnTo>
                      <a:lnTo>
                        <a:pt x="577" y="1272"/>
                      </a:lnTo>
                      <a:lnTo>
                        <a:pt x="577" y="1268"/>
                      </a:lnTo>
                      <a:lnTo>
                        <a:pt x="577" y="1264"/>
                      </a:lnTo>
                      <a:lnTo>
                        <a:pt x="573" y="1264"/>
                      </a:lnTo>
                      <a:lnTo>
                        <a:pt x="573" y="1260"/>
                      </a:lnTo>
                      <a:lnTo>
                        <a:pt x="573" y="1256"/>
                      </a:lnTo>
                      <a:lnTo>
                        <a:pt x="569" y="1256"/>
                      </a:lnTo>
                      <a:lnTo>
                        <a:pt x="569" y="1252"/>
                      </a:lnTo>
                      <a:lnTo>
                        <a:pt x="569" y="1248"/>
                      </a:lnTo>
                      <a:lnTo>
                        <a:pt x="564" y="1248"/>
                      </a:lnTo>
                      <a:lnTo>
                        <a:pt x="560" y="1244"/>
                      </a:lnTo>
                      <a:lnTo>
                        <a:pt x="556" y="1240"/>
                      </a:lnTo>
                      <a:lnTo>
                        <a:pt x="552" y="1240"/>
                      </a:lnTo>
                      <a:lnTo>
                        <a:pt x="547" y="1240"/>
                      </a:lnTo>
                      <a:lnTo>
                        <a:pt x="547" y="1236"/>
                      </a:lnTo>
                      <a:lnTo>
                        <a:pt x="543" y="1236"/>
                      </a:lnTo>
                      <a:lnTo>
                        <a:pt x="543" y="1240"/>
                      </a:lnTo>
                      <a:lnTo>
                        <a:pt x="539" y="1240"/>
                      </a:lnTo>
                      <a:lnTo>
                        <a:pt x="539" y="1244"/>
                      </a:lnTo>
                      <a:lnTo>
                        <a:pt x="535" y="1244"/>
                      </a:lnTo>
                      <a:lnTo>
                        <a:pt x="530" y="1244"/>
                      </a:lnTo>
                      <a:lnTo>
                        <a:pt x="518" y="1256"/>
                      </a:lnTo>
                      <a:lnTo>
                        <a:pt x="509" y="1268"/>
                      </a:lnTo>
                      <a:lnTo>
                        <a:pt x="505" y="1284"/>
                      </a:lnTo>
                      <a:lnTo>
                        <a:pt x="501" y="1296"/>
                      </a:lnTo>
                      <a:lnTo>
                        <a:pt x="497" y="1312"/>
                      </a:lnTo>
                      <a:lnTo>
                        <a:pt x="497" y="1324"/>
                      </a:lnTo>
                      <a:lnTo>
                        <a:pt x="492" y="1336"/>
                      </a:lnTo>
                      <a:lnTo>
                        <a:pt x="488" y="1352"/>
                      </a:lnTo>
                      <a:lnTo>
                        <a:pt x="484" y="1352"/>
                      </a:lnTo>
                      <a:lnTo>
                        <a:pt x="484" y="1356"/>
                      </a:lnTo>
                      <a:lnTo>
                        <a:pt x="480" y="1356"/>
                      </a:lnTo>
                      <a:lnTo>
                        <a:pt x="480" y="1360"/>
                      </a:lnTo>
                      <a:lnTo>
                        <a:pt x="475" y="1360"/>
                      </a:lnTo>
                      <a:lnTo>
                        <a:pt x="475" y="1364"/>
                      </a:lnTo>
                      <a:lnTo>
                        <a:pt x="471" y="1368"/>
                      </a:lnTo>
                      <a:lnTo>
                        <a:pt x="467" y="1372"/>
                      </a:lnTo>
                      <a:lnTo>
                        <a:pt x="463" y="1372"/>
                      </a:lnTo>
                      <a:lnTo>
                        <a:pt x="463" y="1376"/>
                      </a:lnTo>
                      <a:lnTo>
                        <a:pt x="458" y="1376"/>
                      </a:lnTo>
                      <a:lnTo>
                        <a:pt x="454" y="1376"/>
                      </a:lnTo>
                      <a:lnTo>
                        <a:pt x="450" y="1380"/>
                      </a:lnTo>
                      <a:lnTo>
                        <a:pt x="446" y="1380"/>
                      </a:lnTo>
                      <a:lnTo>
                        <a:pt x="441" y="1384"/>
                      </a:lnTo>
                      <a:lnTo>
                        <a:pt x="437" y="1384"/>
                      </a:lnTo>
                      <a:lnTo>
                        <a:pt x="433" y="1384"/>
                      </a:lnTo>
                      <a:lnTo>
                        <a:pt x="429" y="1384"/>
                      </a:lnTo>
                      <a:lnTo>
                        <a:pt x="424" y="1384"/>
                      </a:lnTo>
                      <a:lnTo>
                        <a:pt x="420" y="1384"/>
                      </a:lnTo>
                      <a:lnTo>
                        <a:pt x="420" y="1388"/>
                      </a:lnTo>
                      <a:lnTo>
                        <a:pt x="416" y="1388"/>
                      </a:lnTo>
                      <a:lnTo>
                        <a:pt x="412" y="1388"/>
                      </a:lnTo>
                      <a:lnTo>
                        <a:pt x="407" y="1388"/>
                      </a:lnTo>
                      <a:lnTo>
                        <a:pt x="403" y="1388"/>
                      </a:lnTo>
                      <a:lnTo>
                        <a:pt x="399" y="1392"/>
                      </a:lnTo>
                      <a:lnTo>
                        <a:pt x="395" y="1392"/>
                      </a:lnTo>
                      <a:lnTo>
                        <a:pt x="395" y="1395"/>
                      </a:lnTo>
                      <a:lnTo>
                        <a:pt x="391" y="1395"/>
                      </a:lnTo>
                      <a:lnTo>
                        <a:pt x="386" y="1395"/>
                      </a:lnTo>
                      <a:lnTo>
                        <a:pt x="386" y="1392"/>
                      </a:lnTo>
                      <a:lnTo>
                        <a:pt x="382" y="1392"/>
                      </a:lnTo>
                      <a:lnTo>
                        <a:pt x="378" y="1392"/>
                      </a:lnTo>
                      <a:lnTo>
                        <a:pt x="378" y="1388"/>
                      </a:lnTo>
                      <a:lnTo>
                        <a:pt x="378" y="1384"/>
                      </a:lnTo>
                      <a:lnTo>
                        <a:pt x="374" y="1380"/>
                      </a:lnTo>
                      <a:lnTo>
                        <a:pt x="374" y="1376"/>
                      </a:lnTo>
                      <a:lnTo>
                        <a:pt x="369" y="1376"/>
                      </a:lnTo>
                      <a:lnTo>
                        <a:pt x="369" y="1372"/>
                      </a:lnTo>
                      <a:lnTo>
                        <a:pt x="365" y="1368"/>
                      </a:lnTo>
                      <a:lnTo>
                        <a:pt x="361" y="1368"/>
                      </a:lnTo>
                      <a:lnTo>
                        <a:pt x="361" y="1364"/>
                      </a:lnTo>
                      <a:lnTo>
                        <a:pt x="357" y="1364"/>
                      </a:lnTo>
                      <a:lnTo>
                        <a:pt x="357" y="1360"/>
                      </a:lnTo>
                      <a:lnTo>
                        <a:pt x="352" y="1360"/>
                      </a:lnTo>
                      <a:lnTo>
                        <a:pt x="352" y="1356"/>
                      </a:lnTo>
                      <a:lnTo>
                        <a:pt x="352" y="1352"/>
                      </a:lnTo>
                      <a:lnTo>
                        <a:pt x="352" y="1348"/>
                      </a:lnTo>
                      <a:lnTo>
                        <a:pt x="352" y="1344"/>
                      </a:lnTo>
                      <a:lnTo>
                        <a:pt x="352" y="1340"/>
                      </a:lnTo>
                      <a:lnTo>
                        <a:pt x="352" y="1336"/>
                      </a:lnTo>
                      <a:lnTo>
                        <a:pt x="352" y="1332"/>
                      </a:lnTo>
                      <a:lnTo>
                        <a:pt x="357" y="1332"/>
                      </a:lnTo>
                      <a:lnTo>
                        <a:pt x="357" y="1328"/>
                      </a:lnTo>
                      <a:lnTo>
                        <a:pt x="361" y="1324"/>
                      </a:lnTo>
                      <a:lnTo>
                        <a:pt x="361" y="1320"/>
                      </a:lnTo>
                      <a:lnTo>
                        <a:pt x="365" y="1316"/>
                      </a:lnTo>
                      <a:lnTo>
                        <a:pt x="365" y="1312"/>
                      </a:lnTo>
                      <a:lnTo>
                        <a:pt x="369" y="1308"/>
                      </a:lnTo>
                      <a:lnTo>
                        <a:pt x="369" y="1304"/>
                      </a:lnTo>
                      <a:lnTo>
                        <a:pt x="374" y="1304"/>
                      </a:lnTo>
                      <a:lnTo>
                        <a:pt x="378" y="1300"/>
                      </a:lnTo>
                      <a:lnTo>
                        <a:pt x="386" y="1292"/>
                      </a:lnTo>
                      <a:lnTo>
                        <a:pt x="391" y="1288"/>
                      </a:lnTo>
                      <a:lnTo>
                        <a:pt x="395" y="1284"/>
                      </a:lnTo>
                      <a:lnTo>
                        <a:pt x="395" y="1276"/>
                      </a:lnTo>
                      <a:lnTo>
                        <a:pt x="399" y="1272"/>
                      </a:lnTo>
                      <a:lnTo>
                        <a:pt x="399" y="1264"/>
                      </a:lnTo>
                      <a:lnTo>
                        <a:pt x="399" y="1260"/>
                      </a:lnTo>
                      <a:lnTo>
                        <a:pt x="399" y="1256"/>
                      </a:lnTo>
                      <a:lnTo>
                        <a:pt x="399" y="1252"/>
                      </a:lnTo>
                      <a:lnTo>
                        <a:pt x="395" y="1252"/>
                      </a:lnTo>
                      <a:lnTo>
                        <a:pt x="395" y="1248"/>
                      </a:lnTo>
                      <a:lnTo>
                        <a:pt x="395" y="1244"/>
                      </a:lnTo>
                      <a:lnTo>
                        <a:pt x="395" y="1240"/>
                      </a:lnTo>
                      <a:lnTo>
                        <a:pt x="391" y="1240"/>
                      </a:lnTo>
                      <a:lnTo>
                        <a:pt x="391" y="1236"/>
                      </a:lnTo>
                      <a:lnTo>
                        <a:pt x="386" y="1232"/>
                      </a:lnTo>
                      <a:lnTo>
                        <a:pt x="382" y="1232"/>
                      </a:lnTo>
                      <a:lnTo>
                        <a:pt x="382" y="1228"/>
                      </a:lnTo>
                      <a:lnTo>
                        <a:pt x="378" y="1228"/>
                      </a:lnTo>
                      <a:lnTo>
                        <a:pt x="378" y="1224"/>
                      </a:lnTo>
                      <a:lnTo>
                        <a:pt x="374" y="1224"/>
                      </a:lnTo>
                      <a:lnTo>
                        <a:pt x="374" y="1220"/>
                      </a:lnTo>
                      <a:lnTo>
                        <a:pt x="369" y="1224"/>
                      </a:lnTo>
                      <a:lnTo>
                        <a:pt x="365" y="1224"/>
                      </a:lnTo>
                      <a:lnTo>
                        <a:pt x="361" y="1224"/>
                      </a:lnTo>
                      <a:lnTo>
                        <a:pt x="357" y="1228"/>
                      </a:lnTo>
                      <a:lnTo>
                        <a:pt x="352" y="1228"/>
                      </a:lnTo>
                      <a:lnTo>
                        <a:pt x="348" y="1232"/>
                      </a:lnTo>
                      <a:lnTo>
                        <a:pt x="344" y="1232"/>
                      </a:lnTo>
                      <a:lnTo>
                        <a:pt x="340" y="1232"/>
                      </a:lnTo>
                      <a:lnTo>
                        <a:pt x="335" y="1232"/>
                      </a:lnTo>
                      <a:lnTo>
                        <a:pt x="331" y="1236"/>
                      </a:lnTo>
                      <a:lnTo>
                        <a:pt x="327" y="1236"/>
                      </a:lnTo>
                      <a:lnTo>
                        <a:pt x="323" y="1236"/>
                      </a:lnTo>
                      <a:lnTo>
                        <a:pt x="318" y="1240"/>
                      </a:lnTo>
                      <a:lnTo>
                        <a:pt x="314" y="1240"/>
                      </a:lnTo>
                      <a:lnTo>
                        <a:pt x="310" y="1240"/>
                      </a:lnTo>
                      <a:lnTo>
                        <a:pt x="306" y="1236"/>
                      </a:lnTo>
                      <a:lnTo>
                        <a:pt x="301" y="1236"/>
                      </a:lnTo>
                      <a:lnTo>
                        <a:pt x="293" y="1236"/>
                      </a:lnTo>
                      <a:lnTo>
                        <a:pt x="289" y="1236"/>
                      </a:lnTo>
                      <a:lnTo>
                        <a:pt x="280" y="1236"/>
                      </a:lnTo>
                      <a:lnTo>
                        <a:pt x="276" y="1236"/>
                      </a:lnTo>
                      <a:lnTo>
                        <a:pt x="268" y="1236"/>
                      </a:lnTo>
                      <a:lnTo>
                        <a:pt x="263" y="1236"/>
                      </a:lnTo>
                      <a:lnTo>
                        <a:pt x="255" y="1236"/>
                      </a:lnTo>
                      <a:lnTo>
                        <a:pt x="251" y="1236"/>
                      </a:lnTo>
                      <a:lnTo>
                        <a:pt x="251" y="1240"/>
                      </a:lnTo>
                      <a:lnTo>
                        <a:pt x="251" y="1244"/>
                      </a:lnTo>
                      <a:lnTo>
                        <a:pt x="251" y="1248"/>
                      </a:lnTo>
                      <a:lnTo>
                        <a:pt x="246" y="1252"/>
                      </a:lnTo>
                      <a:lnTo>
                        <a:pt x="246" y="1256"/>
                      </a:lnTo>
                      <a:lnTo>
                        <a:pt x="246" y="1260"/>
                      </a:lnTo>
                      <a:lnTo>
                        <a:pt x="246" y="1264"/>
                      </a:lnTo>
                      <a:lnTo>
                        <a:pt x="246" y="1268"/>
                      </a:lnTo>
                      <a:lnTo>
                        <a:pt x="246" y="1272"/>
                      </a:lnTo>
                      <a:lnTo>
                        <a:pt x="242" y="1272"/>
                      </a:lnTo>
                      <a:lnTo>
                        <a:pt x="238" y="1272"/>
                      </a:lnTo>
                      <a:lnTo>
                        <a:pt x="234" y="1272"/>
                      </a:lnTo>
                      <a:lnTo>
                        <a:pt x="234" y="1276"/>
                      </a:lnTo>
                      <a:lnTo>
                        <a:pt x="229" y="1276"/>
                      </a:lnTo>
                      <a:lnTo>
                        <a:pt x="229" y="1272"/>
                      </a:lnTo>
                      <a:lnTo>
                        <a:pt x="225" y="1272"/>
                      </a:lnTo>
                      <a:lnTo>
                        <a:pt x="225" y="1268"/>
                      </a:lnTo>
                      <a:lnTo>
                        <a:pt x="221" y="1264"/>
                      </a:lnTo>
                      <a:lnTo>
                        <a:pt x="221" y="1260"/>
                      </a:lnTo>
                      <a:lnTo>
                        <a:pt x="217" y="1260"/>
                      </a:lnTo>
                      <a:lnTo>
                        <a:pt x="217" y="1256"/>
                      </a:lnTo>
                      <a:lnTo>
                        <a:pt x="217" y="1252"/>
                      </a:lnTo>
                      <a:lnTo>
                        <a:pt x="212" y="1252"/>
                      </a:lnTo>
                      <a:lnTo>
                        <a:pt x="212" y="1248"/>
                      </a:lnTo>
                      <a:lnTo>
                        <a:pt x="208" y="1248"/>
                      </a:lnTo>
                      <a:lnTo>
                        <a:pt x="204" y="1244"/>
                      </a:lnTo>
                      <a:lnTo>
                        <a:pt x="200" y="1244"/>
                      </a:lnTo>
                      <a:lnTo>
                        <a:pt x="195" y="1240"/>
                      </a:lnTo>
                      <a:lnTo>
                        <a:pt x="195" y="1236"/>
                      </a:lnTo>
                      <a:lnTo>
                        <a:pt x="195" y="1232"/>
                      </a:lnTo>
                      <a:lnTo>
                        <a:pt x="195" y="1228"/>
                      </a:lnTo>
                      <a:lnTo>
                        <a:pt x="195" y="1224"/>
                      </a:lnTo>
                      <a:lnTo>
                        <a:pt x="195" y="1220"/>
                      </a:lnTo>
                      <a:lnTo>
                        <a:pt x="195" y="1216"/>
                      </a:lnTo>
                      <a:lnTo>
                        <a:pt x="191" y="1216"/>
                      </a:lnTo>
                      <a:lnTo>
                        <a:pt x="191" y="1212"/>
                      </a:lnTo>
                      <a:lnTo>
                        <a:pt x="187" y="1208"/>
                      </a:lnTo>
                      <a:lnTo>
                        <a:pt x="183" y="1208"/>
                      </a:lnTo>
                      <a:lnTo>
                        <a:pt x="183" y="1204"/>
                      </a:lnTo>
                      <a:lnTo>
                        <a:pt x="179" y="1204"/>
                      </a:lnTo>
                      <a:lnTo>
                        <a:pt x="174" y="1200"/>
                      </a:lnTo>
                      <a:lnTo>
                        <a:pt x="170" y="1200"/>
                      </a:lnTo>
                      <a:lnTo>
                        <a:pt x="166" y="1200"/>
                      </a:lnTo>
                      <a:lnTo>
                        <a:pt x="162" y="1200"/>
                      </a:lnTo>
                      <a:lnTo>
                        <a:pt x="157" y="1196"/>
                      </a:lnTo>
                      <a:lnTo>
                        <a:pt x="153" y="1196"/>
                      </a:lnTo>
                      <a:lnTo>
                        <a:pt x="149" y="1192"/>
                      </a:lnTo>
                      <a:lnTo>
                        <a:pt x="149" y="1188"/>
                      </a:lnTo>
                      <a:lnTo>
                        <a:pt x="145" y="1184"/>
                      </a:lnTo>
                      <a:lnTo>
                        <a:pt x="140" y="1180"/>
                      </a:lnTo>
                      <a:lnTo>
                        <a:pt x="136" y="1176"/>
                      </a:lnTo>
                      <a:lnTo>
                        <a:pt x="136" y="1172"/>
                      </a:lnTo>
                      <a:lnTo>
                        <a:pt x="136" y="1168"/>
                      </a:lnTo>
                      <a:lnTo>
                        <a:pt x="132" y="1168"/>
                      </a:lnTo>
                      <a:lnTo>
                        <a:pt x="132" y="1164"/>
                      </a:lnTo>
                      <a:lnTo>
                        <a:pt x="132" y="1160"/>
                      </a:lnTo>
                      <a:lnTo>
                        <a:pt x="132" y="1156"/>
                      </a:lnTo>
                      <a:lnTo>
                        <a:pt x="128" y="1156"/>
                      </a:lnTo>
                      <a:lnTo>
                        <a:pt x="140" y="1144"/>
                      </a:lnTo>
                      <a:lnTo>
                        <a:pt x="149" y="1136"/>
                      </a:lnTo>
                      <a:lnTo>
                        <a:pt x="153" y="1128"/>
                      </a:lnTo>
                      <a:lnTo>
                        <a:pt x="157" y="1120"/>
                      </a:lnTo>
                      <a:lnTo>
                        <a:pt x="162" y="1108"/>
                      </a:lnTo>
                      <a:lnTo>
                        <a:pt x="162" y="1100"/>
                      </a:lnTo>
                      <a:lnTo>
                        <a:pt x="157" y="1088"/>
                      </a:lnTo>
                      <a:lnTo>
                        <a:pt x="153" y="1080"/>
                      </a:lnTo>
                      <a:lnTo>
                        <a:pt x="149" y="1080"/>
                      </a:lnTo>
                      <a:lnTo>
                        <a:pt x="140" y="1080"/>
                      </a:lnTo>
                      <a:lnTo>
                        <a:pt x="132" y="1080"/>
                      </a:lnTo>
                      <a:lnTo>
                        <a:pt x="128" y="1080"/>
                      </a:lnTo>
                      <a:lnTo>
                        <a:pt x="119" y="1080"/>
                      </a:lnTo>
                      <a:lnTo>
                        <a:pt x="111" y="1080"/>
                      </a:lnTo>
                      <a:lnTo>
                        <a:pt x="106" y="1080"/>
                      </a:lnTo>
                      <a:lnTo>
                        <a:pt x="98" y="1080"/>
                      </a:lnTo>
                      <a:lnTo>
                        <a:pt x="94" y="1080"/>
                      </a:lnTo>
                      <a:lnTo>
                        <a:pt x="89" y="1080"/>
                      </a:lnTo>
                      <a:lnTo>
                        <a:pt x="85" y="1080"/>
                      </a:lnTo>
                      <a:lnTo>
                        <a:pt x="81" y="1084"/>
                      </a:lnTo>
                      <a:lnTo>
                        <a:pt x="77" y="1084"/>
                      </a:lnTo>
                      <a:lnTo>
                        <a:pt x="77" y="1088"/>
                      </a:lnTo>
                      <a:lnTo>
                        <a:pt x="73" y="1088"/>
                      </a:lnTo>
                      <a:lnTo>
                        <a:pt x="68" y="1088"/>
                      </a:lnTo>
                      <a:lnTo>
                        <a:pt x="68" y="1092"/>
                      </a:lnTo>
                      <a:lnTo>
                        <a:pt x="64" y="1092"/>
                      </a:lnTo>
                      <a:lnTo>
                        <a:pt x="60" y="1096"/>
                      </a:lnTo>
                      <a:lnTo>
                        <a:pt x="56" y="1096"/>
                      </a:lnTo>
                      <a:lnTo>
                        <a:pt x="56" y="1100"/>
                      </a:lnTo>
                      <a:lnTo>
                        <a:pt x="51" y="1100"/>
                      </a:lnTo>
                      <a:lnTo>
                        <a:pt x="51" y="1096"/>
                      </a:lnTo>
                      <a:lnTo>
                        <a:pt x="47" y="1096"/>
                      </a:lnTo>
                      <a:lnTo>
                        <a:pt x="47" y="1092"/>
                      </a:lnTo>
                      <a:lnTo>
                        <a:pt x="47" y="1088"/>
                      </a:lnTo>
                      <a:lnTo>
                        <a:pt x="47" y="1084"/>
                      </a:lnTo>
                      <a:lnTo>
                        <a:pt x="47" y="1080"/>
                      </a:lnTo>
                      <a:lnTo>
                        <a:pt x="47" y="1073"/>
                      </a:lnTo>
                      <a:lnTo>
                        <a:pt x="47" y="1069"/>
                      </a:lnTo>
                      <a:lnTo>
                        <a:pt x="47" y="1065"/>
                      </a:lnTo>
                      <a:lnTo>
                        <a:pt x="47" y="1057"/>
                      </a:lnTo>
                      <a:lnTo>
                        <a:pt x="43" y="1057"/>
                      </a:lnTo>
                      <a:lnTo>
                        <a:pt x="43" y="1053"/>
                      </a:lnTo>
                      <a:lnTo>
                        <a:pt x="39" y="1053"/>
                      </a:lnTo>
                      <a:lnTo>
                        <a:pt x="39" y="1049"/>
                      </a:lnTo>
                      <a:lnTo>
                        <a:pt x="34" y="1049"/>
                      </a:lnTo>
                      <a:lnTo>
                        <a:pt x="30" y="1049"/>
                      </a:lnTo>
                      <a:lnTo>
                        <a:pt x="30" y="1045"/>
                      </a:lnTo>
                      <a:lnTo>
                        <a:pt x="26" y="1045"/>
                      </a:lnTo>
                      <a:lnTo>
                        <a:pt x="26" y="1041"/>
                      </a:lnTo>
                      <a:lnTo>
                        <a:pt x="22" y="1041"/>
                      </a:lnTo>
                      <a:lnTo>
                        <a:pt x="22" y="1037"/>
                      </a:lnTo>
                      <a:lnTo>
                        <a:pt x="22" y="1033"/>
                      </a:lnTo>
                      <a:lnTo>
                        <a:pt x="22" y="1029"/>
                      </a:lnTo>
                      <a:lnTo>
                        <a:pt x="17" y="1025"/>
                      </a:lnTo>
                      <a:lnTo>
                        <a:pt x="17" y="1021"/>
                      </a:lnTo>
                      <a:lnTo>
                        <a:pt x="22" y="1013"/>
                      </a:lnTo>
                      <a:lnTo>
                        <a:pt x="22" y="1005"/>
                      </a:lnTo>
                      <a:lnTo>
                        <a:pt x="26" y="997"/>
                      </a:lnTo>
                      <a:lnTo>
                        <a:pt x="26" y="989"/>
                      </a:lnTo>
                      <a:lnTo>
                        <a:pt x="22" y="981"/>
                      </a:lnTo>
                      <a:lnTo>
                        <a:pt x="22" y="973"/>
                      </a:lnTo>
                      <a:lnTo>
                        <a:pt x="17" y="965"/>
                      </a:lnTo>
                      <a:lnTo>
                        <a:pt x="13" y="961"/>
                      </a:lnTo>
                      <a:lnTo>
                        <a:pt x="13" y="957"/>
                      </a:lnTo>
                      <a:lnTo>
                        <a:pt x="13" y="953"/>
                      </a:lnTo>
                      <a:lnTo>
                        <a:pt x="13" y="949"/>
                      </a:lnTo>
                      <a:lnTo>
                        <a:pt x="13" y="945"/>
                      </a:lnTo>
                      <a:lnTo>
                        <a:pt x="13" y="941"/>
                      </a:lnTo>
                      <a:lnTo>
                        <a:pt x="9" y="937"/>
                      </a:lnTo>
                      <a:lnTo>
                        <a:pt x="9" y="933"/>
                      </a:lnTo>
                      <a:lnTo>
                        <a:pt x="9" y="929"/>
                      </a:lnTo>
                      <a:lnTo>
                        <a:pt x="9" y="925"/>
                      </a:lnTo>
                      <a:lnTo>
                        <a:pt x="5" y="925"/>
                      </a:lnTo>
                      <a:lnTo>
                        <a:pt x="5" y="921"/>
                      </a:lnTo>
                      <a:lnTo>
                        <a:pt x="5" y="917"/>
                      </a:lnTo>
                      <a:lnTo>
                        <a:pt x="5" y="913"/>
                      </a:lnTo>
                      <a:lnTo>
                        <a:pt x="0" y="909"/>
                      </a:lnTo>
                      <a:lnTo>
                        <a:pt x="5" y="905"/>
                      </a:lnTo>
                      <a:lnTo>
                        <a:pt x="43" y="909"/>
                      </a:lnTo>
                      <a:lnTo>
                        <a:pt x="81" y="917"/>
                      </a:lnTo>
                      <a:lnTo>
                        <a:pt x="123" y="921"/>
                      </a:lnTo>
                      <a:lnTo>
                        <a:pt x="162" y="929"/>
                      </a:lnTo>
                      <a:lnTo>
                        <a:pt x="195" y="937"/>
                      </a:lnTo>
                      <a:lnTo>
                        <a:pt x="229" y="941"/>
                      </a:lnTo>
                      <a:lnTo>
                        <a:pt x="255" y="949"/>
                      </a:lnTo>
                      <a:lnTo>
                        <a:pt x="268" y="957"/>
                      </a:lnTo>
                      <a:lnTo>
                        <a:pt x="276" y="969"/>
                      </a:lnTo>
                      <a:lnTo>
                        <a:pt x="293" y="985"/>
                      </a:lnTo>
                      <a:lnTo>
                        <a:pt x="318" y="997"/>
                      </a:lnTo>
                      <a:lnTo>
                        <a:pt x="344" y="1009"/>
                      </a:lnTo>
                      <a:lnTo>
                        <a:pt x="369" y="1021"/>
                      </a:lnTo>
                      <a:lnTo>
                        <a:pt x="391" y="1025"/>
                      </a:lnTo>
                      <a:lnTo>
                        <a:pt x="412" y="1025"/>
                      </a:lnTo>
                      <a:lnTo>
                        <a:pt x="420" y="1021"/>
                      </a:lnTo>
                      <a:lnTo>
                        <a:pt x="429" y="1033"/>
                      </a:lnTo>
                      <a:lnTo>
                        <a:pt x="441" y="1041"/>
                      </a:lnTo>
                      <a:lnTo>
                        <a:pt x="454" y="1041"/>
                      </a:lnTo>
                      <a:lnTo>
                        <a:pt x="467" y="1041"/>
                      </a:lnTo>
                      <a:lnTo>
                        <a:pt x="480" y="1037"/>
                      </a:lnTo>
                      <a:lnTo>
                        <a:pt x="497" y="1033"/>
                      </a:lnTo>
                      <a:lnTo>
                        <a:pt x="509" y="1025"/>
                      </a:lnTo>
                      <a:lnTo>
                        <a:pt x="522" y="1021"/>
                      </a:lnTo>
                      <a:lnTo>
                        <a:pt x="556" y="1005"/>
                      </a:lnTo>
                      <a:lnTo>
                        <a:pt x="581" y="997"/>
                      </a:lnTo>
                      <a:lnTo>
                        <a:pt x="611" y="989"/>
                      </a:lnTo>
                      <a:lnTo>
                        <a:pt x="632" y="985"/>
                      </a:lnTo>
                      <a:lnTo>
                        <a:pt x="679" y="985"/>
                      </a:lnTo>
                      <a:lnTo>
                        <a:pt x="717" y="985"/>
                      </a:lnTo>
                      <a:lnTo>
                        <a:pt x="738" y="981"/>
                      </a:lnTo>
                      <a:lnTo>
                        <a:pt x="755" y="977"/>
                      </a:lnTo>
                      <a:lnTo>
                        <a:pt x="776" y="969"/>
                      </a:lnTo>
                      <a:lnTo>
                        <a:pt x="793" y="961"/>
                      </a:lnTo>
                      <a:lnTo>
                        <a:pt x="815" y="945"/>
                      </a:lnTo>
                      <a:lnTo>
                        <a:pt x="831" y="925"/>
                      </a:lnTo>
                      <a:lnTo>
                        <a:pt x="857" y="897"/>
                      </a:lnTo>
                      <a:lnTo>
                        <a:pt x="878" y="865"/>
                      </a:lnTo>
                      <a:lnTo>
                        <a:pt x="870" y="813"/>
                      </a:lnTo>
                      <a:lnTo>
                        <a:pt x="870" y="777"/>
                      </a:lnTo>
                      <a:lnTo>
                        <a:pt x="870" y="765"/>
                      </a:lnTo>
                      <a:lnTo>
                        <a:pt x="874" y="758"/>
                      </a:lnTo>
                      <a:lnTo>
                        <a:pt x="878" y="754"/>
                      </a:lnTo>
                      <a:lnTo>
                        <a:pt x="882" y="754"/>
                      </a:lnTo>
                      <a:lnTo>
                        <a:pt x="895" y="754"/>
                      </a:lnTo>
                      <a:lnTo>
                        <a:pt x="916" y="758"/>
                      </a:lnTo>
                      <a:lnTo>
                        <a:pt x="946" y="762"/>
                      </a:lnTo>
                      <a:lnTo>
                        <a:pt x="976" y="765"/>
                      </a:lnTo>
                      <a:lnTo>
                        <a:pt x="1005" y="750"/>
                      </a:lnTo>
                      <a:lnTo>
                        <a:pt x="1031" y="734"/>
                      </a:lnTo>
                      <a:lnTo>
                        <a:pt x="1052" y="718"/>
                      </a:lnTo>
                      <a:lnTo>
                        <a:pt x="1073" y="702"/>
                      </a:lnTo>
                      <a:lnTo>
                        <a:pt x="1094" y="682"/>
                      </a:lnTo>
                      <a:lnTo>
                        <a:pt x="1116" y="662"/>
                      </a:lnTo>
                      <a:lnTo>
                        <a:pt x="1137" y="642"/>
                      </a:lnTo>
                      <a:lnTo>
                        <a:pt x="1158" y="622"/>
                      </a:lnTo>
                      <a:lnTo>
                        <a:pt x="1171" y="614"/>
                      </a:lnTo>
                      <a:lnTo>
                        <a:pt x="1179" y="610"/>
                      </a:lnTo>
                      <a:lnTo>
                        <a:pt x="1192" y="606"/>
                      </a:lnTo>
                      <a:lnTo>
                        <a:pt x="1205" y="602"/>
                      </a:lnTo>
                      <a:lnTo>
                        <a:pt x="1213" y="594"/>
                      </a:lnTo>
                      <a:lnTo>
                        <a:pt x="1226" y="590"/>
                      </a:lnTo>
                      <a:lnTo>
                        <a:pt x="1239" y="582"/>
                      </a:lnTo>
                      <a:lnTo>
                        <a:pt x="1247" y="578"/>
                      </a:lnTo>
                      <a:lnTo>
                        <a:pt x="1281" y="574"/>
                      </a:lnTo>
                      <a:lnTo>
                        <a:pt x="1306" y="570"/>
                      </a:lnTo>
                      <a:lnTo>
                        <a:pt x="1323" y="562"/>
                      </a:lnTo>
                      <a:lnTo>
                        <a:pt x="1332" y="550"/>
                      </a:lnTo>
                      <a:lnTo>
                        <a:pt x="1336" y="538"/>
                      </a:lnTo>
                      <a:lnTo>
                        <a:pt x="1332" y="526"/>
                      </a:lnTo>
                      <a:lnTo>
                        <a:pt x="1323" y="514"/>
                      </a:lnTo>
                      <a:lnTo>
                        <a:pt x="1311" y="502"/>
                      </a:lnTo>
                      <a:lnTo>
                        <a:pt x="1298" y="490"/>
                      </a:lnTo>
                      <a:lnTo>
                        <a:pt x="1281" y="482"/>
                      </a:lnTo>
                      <a:lnTo>
                        <a:pt x="1264" y="474"/>
                      </a:lnTo>
                      <a:lnTo>
                        <a:pt x="1243" y="470"/>
                      </a:lnTo>
                      <a:lnTo>
                        <a:pt x="1226" y="466"/>
                      </a:lnTo>
                      <a:lnTo>
                        <a:pt x="1209" y="470"/>
                      </a:lnTo>
                      <a:lnTo>
                        <a:pt x="1196" y="478"/>
                      </a:lnTo>
                      <a:lnTo>
                        <a:pt x="1188" y="490"/>
                      </a:lnTo>
                      <a:lnTo>
                        <a:pt x="1179" y="490"/>
                      </a:lnTo>
                      <a:lnTo>
                        <a:pt x="1166" y="486"/>
                      </a:lnTo>
                      <a:lnTo>
                        <a:pt x="1154" y="482"/>
                      </a:lnTo>
                      <a:lnTo>
                        <a:pt x="1141" y="482"/>
                      </a:lnTo>
                      <a:lnTo>
                        <a:pt x="1133" y="482"/>
                      </a:lnTo>
                      <a:lnTo>
                        <a:pt x="1120" y="482"/>
                      </a:lnTo>
                      <a:lnTo>
                        <a:pt x="1111" y="486"/>
                      </a:lnTo>
                      <a:lnTo>
                        <a:pt x="1107" y="494"/>
                      </a:lnTo>
                      <a:lnTo>
                        <a:pt x="1103" y="494"/>
                      </a:lnTo>
                      <a:lnTo>
                        <a:pt x="1099" y="490"/>
                      </a:lnTo>
                      <a:lnTo>
                        <a:pt x="1094" y="486"/>
                      </a:lnTo>
                      <a:lnTo>
                        <a:pt x="1090" y="482"/>
                      </a:lnTo>
                      <a:lnTo>
                        <a:pt x="1086" y="482"/>
                      </a:lnTo>
                      <a:lnTo>
                        <a:pt x="1086" y="478"/>
                      </a:lnTo>
                      <a:lnTo>
                        <a:pt x="1086" y="474"/>
                      </a:lnTo>
                      <a:lnTo>
                        <a:pt x="1086" y="470"/>
                      </a:lnTo>
                      <a:lnTo>
                        <a:pt x="1086" y="466"/>
                      </a:lnTo>
                      <a:lnTo>
                        <a:pt x="1086" y="462"/>
                      </a:lnTo>
                      <a:lnTo>
                        <a:pt x="1086" y="458"/>
                      </a:lnTo>
                      <a:lnTo>
                        <a:pt x="1090" y="454"/>
                      </a:lnTo>
                      <a:lnTo>
                        <a:pt x="1090" y="450"/>
                      </a:lnTo>
                      <a:lnTo>
                        <a:pt x="1094" y="447"/>
                      </a:lnTo>
                      <a:lnTo>
                        <a:pt x="1099" y="435"/>
                      </a:lnTo>
                      <a:lnTo>
                        <a:pt x="1103" y="415"/>
                      </a:lnTo>
                      <a:lnTo>
                        <a:pt x="1111" y="395"/>
                      </a:lnTo>
                      <a:lnTo>
                        <a:pt x="1120" y="375"/>
                      </a:lnTo>
                      <a:lnTo>
                        <a:pt x="1124" y="351"/>
                      </a:lnTo>
                      <a:lnTo>
                        <a:pt x="1133" y="335"/>
                      </a:lnTo>
                      <a:lnTo>
                        <a:pt x="1137" y="327"/>
                      </a:lnTo>
                      <a:lnTo>
                        <a:pt x="1158" y="327"/>
                      </a:lnTo>
                      <a:lnTo>
                        <a:pt x="1175" y="327"/>
                      </a:lnTo>
                      <a:lnTo>
                        <a:pt x="1192" y="323"/>
                      </a:lnTo>
                      <a:lnTo>
                        <a:pt x="1209" y="319"/>
                      </a:lnTo>
                      <a:lnTo>
                        <a:pt x="1222" y="311"/>
                      </a:lnTo>
                      <a:lnTo>
                        <a:pt x="1239" y="303"/>
                      </a:lnTo>
                      <a:lnTo>
                        <a:pt x="1255" y="291"/>
                      </a:lnTo>
                      <a:lnTo>
                        <a:pt x="1272" y="283"/>
                      </a:lnTo>
                      <a:lnTo>
                        <a:pt x="1272" y="279"/>
                      </a:lnTo>
                      <a:lnTo>
                        <a:pt x="1272" y="275"/>
                      </a:lnTo>
                      <a:lnTo>
                        <a:pt x="1277" y="275"/>
                      </a:lnTo>
                      <a:lnTo>
                        <a:pt x="1277" y="271"/>
                      </a:lnTo>
                      <a:lnTo>
                        <a:pt x="1281" y="271"/>
                      </a:lnTo>
                      <a:lnTo>
                        <a:pt x="1277" y="267"/>
                      </a:lnTo>
                      <a:lnTo>
                        <a:pt x="1277" y="263"/>
                      </a:lnTo>
                      <a:lnTo>
                        <a:pt x="1272" y="259"/>
                      </a:lnTo>
                      <a:lnTo>
                        <a:pt x="1272" y="255"/>
                      </a:lnTo>
                      <a:lnTo>
                        <a:pt x="1268" y="255"/>
                      </a:lnTo>
                      <a:lnTo>
                        <a:pt x="1268" y="251"/>
                      </a:lnTo>
                      <a:lnTo>
                        <a:pt x="1277" y="231"/>
                      </a:lnTo>
                      <a:lnTo>
                        <a:pt x="1285" y="211"/>
                      </a:lnTo>
                      <a:lnTo>
                        <a:pt x="1294" y="191"/>
                      </a:lnTo>
                      <a:lnTo>
                        <a:pt x="1306" y="167"/>
                      </a:lnTo>
                      <a:lnTo>
                        <a:pt x="1315" y="147"/>
                      </a:lnTo>
                      <a:lnTo>
                        <a:pt x="1323" y="128"/>
                      </a:lnTo>
                      <a:lnTo>
                        <a:pt x="1332" y="108"/>
                      </a:lnTo>
                      <a:lnTo>
                        <a:pt x="1336" y="92"/>
                      </a:lnTo>
                      <a:lnTo>
                        <a:pt x="1323" y="76"/>
                      </a:lnTo>
                      <a:lnTo>
                        <a:pt x="1315" y="64"/>
                      </a:lnTo>
                      <a:lnTo>
                        <a:pt x="1311" y="52"/>
                      </a:lnTo>
                      <a:lnTo>
                        <a:pt x="1306" y="40"/>
                      </a:lnTo>
                      <a:lnTo>
                        <a:pt x="1311" y="32"/>
                      </a:lnTo>
                      <a:lnTo>
                        <a:pt x="1319" y="20"/>
                      </a:lnTo>
                      <a:lnTo>
                        <a:pt x="1332" y="12"/>
                      </a:lnTo>
                      <a:lnTo>
                        <a:pt x="1353" y="4"/>
                      </a:lnTo>
                      <a:lnTo>
                        <a:pt x="1353" y="0"/>
                      </a:lnTo>
                      <a:lnTo>
                        <a:pt x="1357" y="0"/>
                      </a:lnTo>
                      <a:lnTo>
                        <a:pt x="1361" y="0"/>
                      </a:lnTo>
                      <a:lnTo>
                        <a:pt x="1366" y="0"/>
                      </a:lnTo>
                      <a:lnTo>
                        <a:pt x="1366" y="4"/>
                      </a:lnTo>
                      <a:lnTo>
                        <a:pt x="1366" y="8"/>
                      </a:lnTo>
                      <a:lnTo>
                        <a:pt x="1361" y="12"/>
                      </a:lnTo>
                      <a:lnTo>
                        <a:pt x="1361" y="16"/>
                      </a:lnTo>
                      <a:lnTo>
                        <a:pt x="1357" y="20"/>
                      </a:lnTo>
                      <a:lnTo>
                        <a:pt x="1357" y="28"/>
                      </a:lnTo>
                      <a:lnTo>
                        <a:pt x="1357" y="32"/>
                      </a:lnTo>
                      <a:lnTo>
                        <a:pt x="1357" y="36"/>
                      </a:lnTo>
                      <a:lnTo>
                        <a:pt x="1353" y="40"/>
                      </a:lnTo>
                      <a:lnTo>
                        <a:pt x="1353" y="44"/>
                      </a:lnTo>
                      <a:lnTo>
                        <a:pt x="1349" y="48"/>
                      </a:lnTo>
                      <a:lnTo>
                        <a:pt x="1349" y="52"/>
                      </a:lnTo>
                      <a:lnTo>
                        <a:pt x="1349" y="56"/>
                      </a:lnTo>
                      <a:lnTo>
                        <a:pt x="1349" y="60"/>
                      </a:lnTo>
                      <a:lnTo>
                        <a:pt x="1349" y="64"/>
                      </a:lnTo>
                      <a:lnTo>
                        <a:pt x="1353" y="68"/>
                      </a:lnTo>
                      <a:lnTo>
                        <a:pt x="1357" y="68"/>
                      </a:lnTo>
                      <a:lnTo>
                        <a:pt x="1361" y="72"/>
                      </a:lnTo>
                      <a:lnTo>
                        <a:pt x="1366" y="72"/>
                      </a:lnTo>
                      <a:lnTo>
                        <a:pt x="1366" y="76"/>
                      </a:lnTo>
                      <a:lnTo>
                        <a:pt x="1370" y="76"/>
                      </a:lnTo>
                      <a:lnTo>
                        <a:pt x="1374" y="80"/>
                      </a:lnTo>
                      <a:lnTo>
                        <a:pt x="1378" y="80"/>
                      </a:lnTo>
                      <a:lnTo>
                        <a:pt x="1383" y="80"/>
                      </a:lnTo>
                      <a:lnTo>
                        <a:pt x="1387" y="80"/>
                      </a:lnTo>
                      <a:lnTo>
                        <a:pt x="1391" y="80"/>
                      </a:lnTo>
                      <a:lnTo>
                        <a:pt x="1395" y="80"/>
                      </a:lnTo>
                      <a:lnTo>
                        <a:pt x="1395" y="76"/>
                      </a:lnTo>
                      <a:lnTo>
                        <a:pt x="1395" y="72"/>
                      </a:lnTo>
                      <a:lnTo>
                        <a:pt x="1400" y="72"/>
                      </a:lnTo>
                      <a:lnTo>
                        <a:pt x="1400" y="68"/>
                      </a:lnTo>
                      <a:lnTo>
                        <a:pt x="1400" y="64"/>
                      </a:lnTo>
                      <a:lnTo>
                        <a:pt x="1404" y="64"/>
                      </a:lnTo>
                      <a:lnTo>
                        <a:pt x="1408" y="68"/>
                      </a:lnTo>
                      <a:lnTo>
                        <a:pt x="1412" y="68"/>
                      </a:lnTo>
                      <a:lnTo>
                        <a:pt x="1417" y="68"/>
                      </a:lnTo>
                      <a:lnTo>
                        <a:pt x="1421" y="68"/>
                      </a:lnTo>
                      <a:lnTo>
                        <a:pt x="1425" y="68"/>
                      </a:lnTo>
                      <a:lnTo>
                        <a:pt x="1425" y="80"/>
                      </a:lnTo>
                      <a:lnTo>
                        <a:pt x="1425" y="92"/>
                      </a:lnTo>
                      <a:lnTo>
                        <a:pt x="1429" y="104"/>
                      </a:lnTo>
                      <a:lnTo>
                        <a:pt x="1429" y="112"/>
                      </a:lnTo>
                      <a:lnTo>
                        <a:pt x="1434" y="124"/>
                      </a:lnTo>
                      <a:lnTo>
                        <a:pt x="1438" y="132"/>
                      </a:lnTo>
                      <a:lnTo>
                        <a:pt x="1446" y="139"/>
                      </a:lnTo>
                      <a:lnTo>
                        <a:pt x="1455" y="147"/>
                      </a:lnTo>
                      <a:lnTo>
                        <a:pt x="1463" y="151"/>
                      </a:lnTo>
                      <a:lnTo>
                        <a:pt x="1467" y="151"/>
                      </a:lnTo>
                      <a:lnTo>
                        <a:pt x="1472" y="155"/>
                      </a:lnTo>
                      <a:lnTo>
                        <a:pt x="1476" y="155"/>
                      </a:lnTo>
                      <a:lnTo>
                        <a:pt x="1480" y="151"/>
                      </a:lnTo>
                      <a:lnTo>
                        <a:pt x="1484" y="151"/>
                      </a:lnTo>
                      <a:lnTo>
                        <a:pt x="1489" y="147"/>
                      </a:lnTo>
                      <a:lnTo>
                        <a:pt x="1493" y="147"/>
                      </a:lnTo>
                      <a:lnTo>
                        <a:pt x="1497" y="147"/>
                      </a:lnTo>
                      <a:lnTo>
                        <a:pt x="1506" y="147"/>
                      </a:lnTo>
                      <a:lnTo>
                        <a:pt x="1510" y="147"/>
                      </a:lnTo>
                      <a:lnTo>
                        <a:pt x="1514" y="147"/>
                      </a:lnTo>
                      <a:lnTo>
                        <a:pt x="1518" y="143"/>
                      </a:lnTo>
                      <a:lnTo>
                        <a:pt x="1523" y="143"/>
                      </a:lnTo>
                      <a:lnTo>
                        <a:pt x="1531" y="143"/>
                      </a:lnTo>
                      <a:lnTo>
                        <a:pt x="1535" y="139"/>
                      </a:lnTo>
                      <a:lnTo>
                        <a:pt x="1535" y="135"/>
                      </a:lnTo>
                      <a:lnTo>
                        <a:pt x="1540" y="135"/>
                      </a:lnTo>
                      <a:lnTo>
                        <a:pt x="1540" y="132"/>
                      </a:lnTo>
                      <a:lnTo>
                        <a:pt x="1544" y="132"/>
                      </a:lnTo>
                      <a:lnTo>
                        <a:pt x="1544" y="128"/>
                      </a:lnTo>
                      <a:lnTo>
                        <a:pt x="1548" y="128"/>
                      </a:lnTo>
                      <a:lnTo>
                        <a:pt x="1548" y="124"/>
                      </a:lnTo>
                      <a:lnTo>
                        <a:pt x="1552" y="124"/>
                      </a:lnTo>
                      <a:lnTo>
                        <a:pt x="1556" y="120"/>
                      </a:lnTo>
                      <a:lnTo>
                        <a:pt x="1561" y="120"/>
                      </a:lnTo>
                      <a:lnTo>
                        <a:pt x="1565" y="116"/>
                      </a:lnTo>
                      <a:lnTo>
                        <a:pt x="1569" y="116"/>
                      </a:lnTo>
                      <a:lnTo>
                        <a:pt x="1573" y="116"/>
                      </a:lnTo>
                      <a:lnTo>
                        <a:pt x="1578" y="120"/>
                      </a:lnTo>
                      <a:lnTo>
                        <a:pt x="1582" y="124"/>
                      </a:lnTo>
                      <a:lnTo>
                        <a:pt x="1586" y="132"/>
                      </a:lnTo>
                      <a:lnTo>
                        <a:pt x="1586" y="135"/>
                      </a:lnTo>
                      <a:lnTo>
                        <a:pt x="1586" y="139"/>
                      </a:lnTo>
                      <a:lnTo>
                        <a:pt x="1590" y="143"/>
                      </a:lnTo>
                      <a:lnTo>
                        <a:pt x="1595" y="147"/>
                      </a:lnTo>
                      <a:lnTo>
                        <a:pt x="1599" y="151"/>
                      </a:lnTo>
                      <a:lnTo>
                        <a:pt x="1603" y="155"/>
                      </a:lnTo>
                      <a:lnTo>
                        <a:pt x="1603" y="167"/>
                      </a:lnTo>
                      <a:lnTo>
                        <a:pt x="1599" y="183"/>
                      </a:lnTo>
                      <a:lnTo>
                        <a:pt x="1595" y="199"/>
                      </a:lnTo>
                      <a:lnTo>
                        <a:pt x="1590" y="211"/>
                      </a:lnTo>
                      <a:lnTo>
                        <a:pt x="1586" y="227"/>
                      </a:lnTo>
                      <a:lnTo>
                        <a:pt x="1586" y="239"/>
                      </a:lnTo>
                      <a:lnTo>
                        <a:pt x="1582" y="255"/>
                      </a:lnTo>
                      <a:lnTo>
                        <a:pt x="1586" y="271"/>
                      </a:lnTo>
                      <a:lnTo>
                        <a:pt x="1590" y="283"/>
                      </a:lnTo>
                      <a:lnTo>
                        <a:pt x="1590" y="299"/>
                      </a:lnTo>
                      <a:lnTo>
                        <a:pt x="1586" y="307"/>
                      </a:lnTo>
                      <a:lnTo>
                        <a:pt x="1582" y="319"/>
                      </a:lnTo>
                      <a:lnTo>
                        <a:pt x="1578" y="327"/>
                      </a:lnTo>
                      <a:lnTo>
                        <a:pt x="1573" y="339"/>
                      </a:lnTo>
                      <a:lnTo>
                        <a:pt x="1569" y="347"/>
                      </a:lnTo>
                      <a:lnTo>
                        <a:pt x="1565" y="363"/>
                      </a:lnTo>
                      <a:lnTo>
                        <a:pt x="1565" y="367"/>
                      </a:lnTo>
                      <a:lnTo>
                        <a:pt x="1565" y="371"/>
                      </a:lnTo>
                      <a:lnTo>
                        <a:pt x="1565" y="375"/>
                      </a:lnTo>
                      <a:lnTo>
                        <a:pt x="1565" y="379"/>
                      </a:lnTo>
                      <a:lnTo>
                        <a:pt x="1561" y="379"/>
                      </a:lnTo>
                      <a:lnTo>
                        <a:pt x="1556" y="375"/>
                      </a:lnTo>
                      <a:lnTo>
                        <a:pt x="1552" y="375"/>
                      </a:lnTo>
                      <a:lnTo>
                        <a:pt x="1548" y="375"/>
                      </a:lnTo>
                      <a:lnTo>
                        <a:pt x="1548" y="379"/>
                      </a:lnTo>
                      <a:lnTo>
                        <a:pt x="1544" y="379"/>
                      </a:lnTo>
                      <a:lnTo>
                        <a:pt x="1544" y="383"/>
                      </a:lnTo>
                      <a:lnTo>
                        <a:pt x="1540" y="387"/>
                      </a:lnTo>
                      <a:lnTo>
                        <a:pt x="1535" y="391"/>
                      </a:lnTo>
                      <a:lnTo>
                        <a:pt x="1531" y="399"/>
                      </a:lnTo>
                      <a:lnTo>
                        <a:pt x="1527" y="403"/>
                      </a:lnTo>
                      <a:lnTo>
                        <a:pt x="1523" y="411"/>
                      </a:lnTo>
                      <a:lnTo>
                        <a:pt x="1518" y="415"/>
                      </a:lnTo>
                      <a:lnTo>
                        <a:pt x="1518" y="419"/>
                      </a:lnTo>
                      <a:lnTo>
                        <a:pt x="1514" y="427"/>
                      </a:lnTo>
                      <a:lnTo>
                        <a:pt x="1510" y="431"/>
                      </a:lnTo>
                      <a:lnTo>
                        <a:pt x="1506" y="435"/>
                      </a:lnTo>
                      <a:lnTo>
                        <a:pt x="1501" y="439"/>
                      </a:lnTo>
                      <a:lnTo>
                        <a:pt x="1501" y="443"/>
                      </a:lnTo>
                      <a:lnTo>
                        <a:pt x="1497" y="450"/>
                      </a:lnTo>
                      <a:lnTo>
                        <a:pt x="1493" y="454"/>
                      </a:lnTo>
                      <a:lnTo>
                        <a:pt x="1489" y="458"/>
                      </a:lnTo>
                      <a:lnTo>
                        <a:pt x="1489" y="462"/>
                      </a:lnTo>
                      <a:lnTo>
                        <a:pt x="1484" y="462"/>
                      </a:lnTo>
                      <a:lnTo>
                        <a:pt x="1480" y="466"/>
                      </a:lnTo>
                      <a:lnTo>
                        <a:pt x="1480" y="470"/>
                      </a:lnTo>
                      <a:lnTo>
                        <a:pt x="1476" y="470"/>
                      </a:lnTo>
                      <a:lnTo>
                        <a:pt x="1472" y="474"/>
                      </a:lnTo>
                      <a:lnTo>
                        <a:pt x="1472" y="478"/>
                      </a:lnTo>
                      <a:lnTo>
                        <a:pt x="1472" y="482"/>
                      </a:lnTo>
                      <a:lnTo>
                        <a:pt x="1472" y="486"/>
                      </a:lnTo>
                      <a:lnTo>
                        <a:pt x="1472" y="494"/>
                      </a:lnTo>
                      <a:lnTo>
                        <a:pt x="1472" y="498"/>
                      </a:lnTo>
                      <a:lnTo>
                        <a:pt x="1472" y="506"/>
                      </a:lnTo>
                      <a:lnTo>
                        <a:pt x="1476" y="510"/>
                      </a:lnTo>
                      <a:lnTo>
                        <a:pt x="1480" y="514"/>
                      </a:lnTo>
                      <a:lnTo>
                        <a:pt x="1484" y="518"/>
                      </a:lnTo>
                      <a:lnTo>
                        <a:pt x="1489" y="522"/>
                      </a:lnTo>
                      <a:lnTo>
                        <a:pt x="1493" y="526"/>
                      </a:lnTo>
                      <a:lnTo>
                        <a:pt x="1497" y="530"/>
                      </a:lnTo>
                      <a:lnTo>
                        <a:pt x="1497" y="534"/>
                      </a:lnTo>
                      <a:lnTo>
                        <a:pt x="1501" y="534"/>
                      </a:lnTo>
                      <a:lnTo>
                        <a:pt x="1506" y="534"/>
                      </a:lnTo>
                      <a:lnTo>
                        <a:pt x="1506" y="538"/>
                      </a:lnTo>
                      <a:lnTo>
                        <a:pt x="1510" y="538"/>
                      </a:lnTo>
                      <a:lnTo>
                        <a:pt x="1514" y="534"/>
                      </a:lnTo>
                      <a:lnTo>
                        <a:pt x="1518" y="534"/>
                      </a:lnTo>
                      <a:lnTo>
                        <a:pt x="1523" y="530"/>
                      </a:lnTo>
                      <a:lnTo>
                        <a:pt x="1527" y="530"/>
                      </a:lnTo>
                      <a:lnTo>
                        <a:pt x="1531" y="526"/>
                      </a:lnTo>
                      <a:lnTo>
                        <a:pt x="1535" y="530"/>
                      </a:lnTo>
                      <a:lnTo>
                        <a:pt x="1535" y="534"/>
                      </a:lnTo>
                      <a:lnTo>
                        <a:pt x="1531" y="538"/>
                      </a:lnTo>
                      <a:lnTo>
                        <a:pt x="1527" y="538"/>
                      </a:lnTo>
                      <a:lnTo>
                        <a:pt x="1527" y="542"/>
                      </a:lnTo>
                      <a:lnTo>
                        <a:pt x="1523" y="542"/>
                      </a:lnTo>
                      <a:lnTo>
                        <a:pt x="1518" y="546"/>
                      </a:lnTo>
                      <a:lnTo>
                        <a:pt x="1514" y="550"/>
                      </a:lnTo>
                      <a:lnTo>
                        <a:pt x="1510" y="550"/>
                      </a:lnTo>
                      <a:lnTo>
                        <a:pt x="1510" y="554"/>
                      </a:lnTo>
                      <a:lnTo>
                        <a:pt x="1506" y="554"/>
                      </a:lnTo>
                      <a:lnTo>
                        <a:pt x="1506" y="558"/>
                      </a:lnTo>
                      <a:lnTo>
                        <a:pt x="1506" y="562"/>
                      </a:lnTo>
                      <a:lnTo>
                        <a:pt x="1506" y="566"/>
                      </a:lnTo>
                      <a:lnTo>
                        <a:pt x="1510" y="570"/>
                      </a:lnTo>
                      <a:lnTo>
                        <a:pt x="1510" y="574"/>
                      </a:lnTo>
                      <a:lnTo>
                        <a:pt x="1510" y="578"/>
                      </a:lnTo>
                      <a:lnTo>
                        <a:pt x="1510" y="582"/>
                      </a:lnTo>
                      <a:lnTo>
                        <a:pt x="1510" y="586"/>
                      </a:lnTo>
                      <a:lnTo>
                        <a:pt x="1506" y="590"/>
                      </a:lnTo>
                      <a:lnTo>
                        <a:pt x="1506" y="594"/>
                      </a:lnTo>
                      <a:lnTo>
                        <a:pt x="1501" y="594"/>
                      </a:lnTo>
                      <a:lnTo>
                        <a:pt x="1501" y="598"/>
                      </a:lnTo>
                      <a:lnTo>
                        <a:pt x="1497" y="602"/>
                      </a:lnTo>
                      <a:lnTo>
                        <a:pt x="1497" y="606"/>
                      </a:lnTo>
                      <a:lnTo>
                        <a:pt x="1497" y="610"/>
                      </a:lnTo>
                      <a:lnTo>
                        <a:pt x="1497" y="614"/>
                      </a:lnTo>
                      <a:lnTo>
                        <a:pt x="1497" y="618"/>
                      </a:lnTo>
                      <a:lnTo>
                        <a:pt x="1493" y="618"/>
                      </a:lnTo>
                      <a:lnTo>
                        <a:pt x="1493" y="622"/>
                      </a:lnTo>
                      <a:lnTo>
                        <a:pt x="1489" y="622"/>
                      </a:lnTo>
                      <a:lnTo>
                        <a:pt x="1489" y="618"/>
                      </a:lnTo>
                      <a:lnTo>
                        <a:pt x="1484" y="618"/>
                      </a:lnTo>
                      <a:lnTo>
                        <a:pt x="1480" y="618"/>
                      </a:lnTo>
                      <a:lnTo>
                        <a:pt x="1476" y="618"/>
                      </a:lnTo>
                      <a:lnTo>
                        <a:pt x="1472" y="618"/>
                      </a:lnTo>
                      <a:lnTo>
                        <a:pt x="1467" y="618"/>
                      </a:lnTo>
                      <a:lnTo>
                        <a:pt x="1467" y="614"/>
                      </a:lnTo>
                      <a:lnTo>
                        <a:pt x="1463" y="610"/>
                      </a:lnTo>
                      <a:lnTo>
                        <a:pt x="1463" y="606"/>
                      </a:lnTo>
                      <a:lnTo>
                        <a:pt x="1459" y="602"/>
                      </a:lnTo>
                      <a:lnTo>
                        <a:pt x="1459" y="598"/>
                      </a:lnTo>
                      <a:lnTo>
                        <a:pt x="1455" y="594"/>
                      </a:lnTo>
                      <a:lnTo>
                        <a:pt x="1450" y="594"/>
                      </a:lnTo>
                      <a:lnTo>
                        <a:pt x="1446" y="594"/>
                      </a:lnTo>
                      <a:lnTo>
                        <a:pt x="1446" y="598"/>
                      </a:lnTo>
                      <a:lnTo>
                        <a:pt x="1442" y="602"/>
                      </a:lnTo>
                      <a:lnTo>
                        <a:pt x="1442" y="606"/>
                      </a:lnTo>
                      <a:lnTo>
                        <a:pt x="1442" y="610"/>
                      </a:lnTo>
                      <a:lnTo>
                        <a:pt x="1438" y="614"/>
                      </a:lnTo>
                      <a:lnTo>
                        <a:pt x="1438" y="618"/>
                      </a:lnTo>
                      <a:lnTo>
                        <a:pt x="1438" y="622"/>
                      </a:lnTo>
                      <a:lnTo>
                        <a:pt x="1438" y="626"/>
                      </a:lnTo>
                      <a:lnTo>
                        <a:pt x="1442" y="626"/>
                      </a:lnTo>
                      <a:lnTo>
                        <a:pt x="1442" y="630"/>
                      </a:lnTo>
                      <a:lnTo>
                        <a:pt x="1446" y="642"/>
                      </a:lnTo>
                      <a:lnTo>
                        <a:pt x="1450" y="650"/>
                      </a:lnTo>
                      <a:lnTo>
                        <a:pt x="1455" y="658"/>
                      </a:lnTo>
                      <a:lnTo>
                        <a:pt x="1459" y="666"/>
                      </a:lnTo>
                      <a:lnTo>
                        <a:pt x="1459" y="674"/>
                      </a:lnTo>
                      <a:lnTo>
                        <a:pt x="1463" y="682"/>
                      </a:lnTo>
                      <a:lnTo>
                        <a:pt x="1467" y="690"/>
                      </a:lnTo>
                      <a:lnTo>
                        <a:pt x="1472" y="698"/>
                      </a:lnTo>
                      <a:lnTo>
                        <a:pt x="1472" y="706"/>
                      </a:lnTo>
                      <a:lnTo>
                        <a:pt x="1476" y="714"/>
                      </a:lnTo>
                      <a:lnTo>
                        <a:pt x="1476" y="722"/>
                      </a:lnTo>
                      <a:lnTo>
                        <a:pt x="1480" y="726"/>
                      </a:lnTo>
                      <a:lnTo>
                        <a:pt x="1480" y="734"/>
                      </a:lnTo>
                      <a:lnTo>
                        <a:pt x="1480" y="742"/>
                      </a:lnTo>
                      <a:lnTo>
                        <a:pt x="1480" y="746"/>
                      </a:lnTo>
                      <a:lnTo>
                        <a:pt x="1480" y="754"/>
                      </a:lnTo>
                      <a:lnTo>
                        <a:pt x="1484" y="758"/>
                      </a:lnTo>
                      <a:lnTo>
                        <a:pt x="1484" y="762"/>
                      </a:lnTo>
                      <a:lnTo>
                        <a:pt x="1489" y="762"/>
                      </a:lnTo>
                      <a:lnTo>
                        <a:pt x="1489" y="765"/>
                      </a:lnTo>
                      <a:lnTo>
                        <a:pt x="1493" y="765"/>
                      </a:lnTo>
                      <a:lnTo>
                        <a:pt x="1497" y="765"/>
                      </a:lnTo>
                      <a:lnTo>
                        <a:pt x="1501" y="765"/>
                      </a:lnTo>
                      <a:lnTo>
                        <a:pt x="1506" y="765"/>
                      </a:lnTo>
                      <a:lnTo>
                        <a:pt x="1510" y="765"/>
                      </a:lnTo>
                      <a:lnTo>
                        <a:pt x="1514" y="762"/>
                      </a:lnTo>
                      <a:lnTo>
                        <a:pt x="1518" y="762"/>
                      </a:lnTo>
                      <a:lnTo>
                        <a:pt x="1518" y="758"/>
                      </a:lnTo>
                      <a:lnTo>
                        <a:pt x="1523" y="758"/>
                      </a:lnTo>
                      <a:lnTo>
                        <a:pt x="1523" y="754"/>
                      </a:lnTo>
                      <a:lnTo>
                        <a:pt x="1527" y="754"/>
                      </a:lnTo>
                      <a:lnTo>
                        <a:pt x="1527" y="750"/>
                      </a:lnTo>
                      <a:lnTo>
                        <a:pt x="1531" y="750"/>
                      </a:lnTo>
                      <a:lnTo>
                        <a:pt x="1531" y="754"/>
                      </a:lnTo>
                      <a:lnTo>
                        <a:pt x="1535" y="754"/>
                      </a:lnTo>
                      <a:lnTo>
                        <a:pt x="1535" y="758"/>
                      </a:lnTo>
                      <a:lnTo>
                        <a:pt x="1540" y="765"/>
                      </a:lnTo>
                      <a:lnTo>
                        <a:pt x="1544" y="773"/>
                      </a:lnTo>
                      <a:lnTo>
                        <a:pt x="1548" y="785"/>
                      </a:lnTo>
                      <a:lnTo>
                        <a:pt x="1552" y="793"/>
                      </a:lnTo>
                      <a:lnTo>
                        <a:pt x="1556" y="801"/>
                      </a:lnTo>
                      <a:lnTo>
                        <a:pt x="1556" y="813"/>
                      </a:lnTo>
                      <a:lnTo>
                        <a:pt x="1561" y="821"/>
                      </a:lnTo>
                      <a:lnTo>
                        <a:pt x="1565" y="829"/>
                      </a:lnTo>
                      <a:lnTo>
                        <a:pt x="1569" y="833"/>
                      </a:lnTo>
                      <a:lnTo>
                        <a:pt x="1569" y="837"/>
                      </a:lnTo>
                      <a:lnTo>
                        <a:pt x="1573" y="837"/>
                      </a:lnTo>
                      <a:lnTo>
                        <a:pt x="1573" y="841"/>
                      </a:lnTo>
                      <a:lnTo>
                        <a:pt x="1578" y="837"/>
                      </a:lnTo>
                      <a:lnTo>
                        <a:pt x="1578" y="841"/>
                      </a:lnTo>
                      <a:lnTo>
                        <a:pt x="1573" y="845"/>
                      </a:lnTo>
                      <a:lnTo>
                        <a:pt x="1573" y="853"/>
                      </a:lnTo>
                      <a:lnTo>
                        <a:pt x="1569" y="857"/>
                      </a:lnTo>
                      <a:lnTo>
                        <a:pt x="1565" y="857"/>
                      </a:lnTo>
                      <a:lnTo>
                        <a:pt x="1565" y="861"/>
                      </a:lnTo>
                      <a:lnTo>
                        <a:pt x="1561" y="861"/>
                      </a:lnTo>
                      <a:lnTo>
                        <a:pt x="1556" y="861"/>
                      </a:lnTo>
                      <a:lnTo>
                        <a:pt x="1552" y="861"/>
                      </a:lnTo>
                      <a:lnTo>
                        <a:pt x="1548" y="865"/>
                      </a:lnTo>
                      <a:lnTo>
                        <a:pt x="1544" y="869"/>
                      </a:lnTo>
                      <a:lnTo>
                        <a:pt x="1540" y="869"/>
                      </a:lnTo>
                      <a:lnTo>
                        <a:pt x="1540" y="873"/>
                      </a:lnTo>
                      <a:lnTo>
                        <a:pt x="1535" y="873"/>
                      </a:lnTo>
                      <a:lnTo>
                        <a:pt x="1531" y="873"/>
                      </a:lnTo>
                      <a:lnTo>
                        <a:pt x="1527" y="873"/>
                      </a:lnTo>
                      <a:lnTo>
                        <a:pt x="1523" y="873"/>
                      </a:lnTo>
                      <a:lnTo>
                        <a:pt x="1518" y="873"/>
                      </a:lnTo>
                      <a:lnTo>
                        <a:pt x="1514" y="873"/>
                      </a:lnTo>
                      <a:lnTo>
                        <a:pt x="1510" y="873"/>
                      </a:lnTo>
                      <a:lnTo>
                        <a:pt x="1506" y="877"/>
                      </a:lnTo>
                      <a:lnTo>
                        <a:pt x="1501" y="877"/>
                      </a:lnTo>
                      <a:lnTo>
                        <a:pt x="1501" y="881"/>
                      </a:lnTo>
                      <a:lnTo>
                        <a:pt x="1497" y="885"/>
                      </a:lnTo>
                      <a:lnTo>
                        <a:pt x="1497" y="889"/>
                      </a:lnTo>
                      <a:lnTo>
                        <a:pt x="1497" y="893"/>
                      </a:lnTo>
                      <a:lnTo>
                        <a:pt x="1497" y="897"/>
                      </a:lnTo>
                      <a:lnTo>
                        <a:pt x="1497" y="901"/>
                      </a:lnTo>
                      <a:lnTo>
                        <a:pt x="1493" y="901"/>
                      </a:lnTo>
                      <a:lnTo>
                        <a:pt x="1489" y="901"/>
                      </a:lnTo>
                      <a:lnTo>
                        <a:pt x="1489" y="905"/>
                      </a:lnTo>
                      <a:lnTo>
                        <a:pt x="1484" y="905"/>
                      </a:lnTo>
                      <a:lnTo>
                        <a:pt x="1484" y="909"/>
                      </a:lnTo>
                      <a:lnTo>
                        <a:pt x="1480" y="909"/>
                      </a:lnTo>
                      <a:lnTo>
                        <a:pt x="1476" y="913"/>
                      </a:lnTo>
                      <a:lnTo>
                        <a:pt x="1472" y="913"/>
                      </a:lnTo>
                      <a:lnTo>
                        <a:pt x="1467" y="913"/>
                      </a:lnTo>
                      <a:lnTo>
                        <a:pt x="1463" y="913"/>
                      </a:lnTo>
                      <a:lnTo>
                        <a:pt x="1459" y="913"/>
                      </a:lnTo>
                      <a:lnTo>
                        <a:pt x="1459" y="917"/>
                      </a:lnTo>
                      <a:lnTo>
                        <a:pt x="1455" y="917"/>
                      </a:lnTo>
                      <a:lnTo>
                        <a:pt x="1455" y="921"/>
                      </a:lnTo>
                      <a:lnTo>
                        <a:pt x="1450" y="921"/>
                      </a:lnTo>
                      <a:lnTo>
                        <a:pt x="1446" y="925"/>
                      </a:lnTo>
                      <a:lnTo>
                        <a:pt x="1446" y="929"/>
                      </a:lnTo>
                      <a:lnTo>
                        <a:pt x="1442" y="933"/>
                      </a:lnTo>
                      <a:lnTo>
                        <a:pt x="1438" y="937"/>
                      </a:lnTo>
                      <a:lnTo>
                        <a:pt x="1434" y="937"/>
                      </a:lnTo>
                      <a:lnTo>
                        <a:pt x="1429" y="941"/>
                      </a:lnTo>
                      <a:lnTo>
                        <a:pt x="1421" y="941"/>
                      </a:lnTo>
                      <a:lnTo>
                        <a:pt x="1417" y="945"/>
                      </a:lnTo>
                      <a:lnTo>
                        <a:pt x="1417" y="949"/>
                      </a:lnTo>
                      <a:lnTo>
                        <a:pt x="1412" y="957"/>
                      </a:lnTo>
                      <a:lnTo>
                        <a:pt x="1408" y="965"/>
                      </a:lnTo>
                      <a:lnTo>
                        <a:pt x="1400" y="969"/>
                      </a:lnTo>
                      <a:lnTo>
                        <a:pt x="1391" y="977"/>
                      </a:lnTo>
                      <a:lnTo>
                        <a:pt x="1387" y="981"/>
                      </a:lnTo>
                      <a:lnTo>
                        <a:pt x="1378" y="985"/>
                      </a:lnTo>
                      <a:lnTo>
                        <a:pt x="1374" y="985"/>
                      </a:lnTo>
                      <a:lnTo>
                        <a:pt x="1370" y="985"/>
                      </a:lnTo>
                      <a:lnTo>
                        <a:pt x="1366" y="985"/>
                      </a:lnTo>
                      <a:lnTo>
                        <a:pt x="1366" y="981"/>
                      </a:lnTo>
                      <a:lnTo>
                        <a:pt x="1366" y="977"/>
                      </a:lnTo>
                      <a:lnTo>
                        <a:pt x="1361" y="977"/>
                      </a:lnTo>
                      <a:lnTo>
                        <a:pt x="1357" y="973"/>
                      </a:lnTo>
                      <a:lnTo>
                        <a:pt x="1357" y="969"/>
                      </a:lnTo>
                      <a:lnTo>
                        <a:pt x="1361" y="969"/>
                      </a:lnTo>
                      <a:lnTo>
                        <a:pt x="1361" y="965"/>
                      </a:lnTo>
                      <a:lnTo>
                        <a:pt x="1361" y="961"/>
                      </a:lnTo>
                      <a:lnTo>
                        <a:pt x="1361" y="957"/>
                      </a:lnTo>
                      <a:lnTo>
                        <a:pt x="1357" y="953"/>
                      </a:lnTo>
                      <a:lnTo>
                        <a:pt x="1353" y="949"/>
                      </a:lnTo>
                      <a:lnTo>
                        <a:pt x="1349" y="945"/>
                      </a:lnTo>
                      <a:lnTo>
                        <a:pt x="1344" y="945"/>
                      </a:lnTo>
                      <a:lnTo>
                        <a:pt x="1340" y="941"/>
                      </a:lnTo>
                      <a:lnTo>
                        <a:pt x="1336" y="941"/>
                      </a:lnTo>
                      <a:lnTo>
                        <a:pt x="1332" y="945"/>
                      </a:lnTo>
                      <a:lnTo>
                        <a:pt x="1328" y="949"/>
                      </a:lnTo>
                      <a:lnTo>
                        <a:pt x="1323" y="953"/>
                      </a:lnTo>
                      <a:lnTo>
                        <a:pt x="1323" y="961"/>
                      </a:lnTo>
                      <a:lnTo>
                        <a:pt x="1323" y="965"/>
                      </a:lnTo>
                      <a:lnTo>
                        <a:pt x="1323" y="969"/>
                      </a:lnTo>
                      <a:lnTo>
                        <a:pt x="1323" y="973"/>
                      </a:lnTo>
                      <a:lnTo>
                        <a:pt x="1323" y="981"/>
                      </a:lnTo>
                      <a:lnTo>
                        <a:pt x="1323" y="989"/>
                      </a:lnTo>
                      <a:lnTo>
                        <a:pt x="1328" y="993"/>
                      </a:lnTo>
                      <a:lnTo>
                        <a:pt x="1328" y="1001"/>
                      </a:lnTo>
                      <a:lnTo>
                        <a:pt x="1332" y="1009"/>
                      </a:lnTo>
                      <a:lnTo>
                        <a:pt x="1332" y="1017"/>
                      </a:lnTo>
                      <a:lnTo>
                        <a:pt x="1332" y="1021"/>
                      </a:lnTo>
                      <a:lnTo>
                        <a:pt x="1328" y="1029"/>
                      </a:lnTo>
                      <a:lnTo>
                        <a:pt x="1328" y="1037"/>
                      </a:lnTo>
                      <a:lnTo>
                        <a:pt x="1323" y="1037"/>
                      </a:lnTo>
                      <a:lnTo>
                        <a:pt x="1315" y="1037"/>
                      </a:lnTo>
                      <a:lnTo>
                        <a:pt x="1311" y="1037"/>
                      </a:lnTo>
                      <a:lnTo>
                        <a:pt x="1306" y="1037"/>
                      </a:lnTo>
                      <a:lnTo>
                        <a:pt x="1302" y="1037"/>
                      </a:lnTo>
                      <a:lnTo>
                        <a:pt x="1298" y="1033"/>
                      </a:lnTo>
                      <a:lnTo>
                        <a:pt x="1294" y="1033"/>
                      </a:lnTo>
                      <a:lnTo>
                        <a:pt x="1285" y="1033"/>
                      </a:lnTo>
                      <a:lnTo>
                        <a:pt x="1281" y="1029"/>
                      </a:lnTo>
                      <a:lnTo>
                        <a:pt x="1277" y="1029"/>
                      </a:lnTo>
                      <a:lnTo>
                        <a:pt x="1277" y="1025"/>
                      </a:lnTo>
                      <a:lnTo>
                        <a:pt x="1272" y="1025"/>
                      </a:lnTo>
                      <a:lnTo>
                        <a:pt x="1272" y="1021"/>
                      </a:lnTo>
                      <a:lnTo>
                        <a:pt x="1268" y="1021"/>
                      </a:lnTo>
                      <a:lnTo>
                        <a:pt x="1268" y="1017"/>
                      </a:lnTo>
                      <a:lnTo>
                        <a:pt x="1268" y="1013"/>
                      </a:lnTo>
                      <a:lnTo>
                        <a:pt x="1268" y="1009"/>
                      </a:lnTo>
                      <a:lnTo>
                        <a:pt x="1272" y="1009"/>
                      </a:lnTo>
                      <a:lnTo>
                        <a:pt x="1272" y="1005"/>
                      </a:lnTo>
                      <a:lnTo>
                        <a:pt x="1277" y="1005"/>
                      </a:lnTo>
                      <a:lnTo>
                        <a:pt x="1277" y="1001"/>
                      </a:lnTo>
                      <a:lnTo>
                        <a:pt x="1277" y="997"/>
                      </a:lnTo>
                      <a:lnTo>
                        <a:pt x="1277" y="993"/>
                      </a:lnTo>
                      <a:lnTo>
                        <a:pt x="1277" y="989"/>
                      </a:lnTo>
                      <a:lnTo>
                        <a:pt x="1272" y="985"/>
                      </a:lnTo>
                      <a:lnTo>
                        <a:pt x="1268" y="981"/>
                      </a:lnTo>
                      <a:lnTo>
                        <a:pt x="1264" y="977"/>
                      </a:lnTo>
                      <a:lnTo>
                        <a:pt x="1260" y="977"/>
                      </a:lnTo>
                      <a:lnTo>
                        <a:pt x="1260" y="973"/>
                      </a:lnTo>
                      <a:lnTo>
                        <a:pt x="1255" y="969"/>
                      </a:lnTo>
                      <a:lnTo>
                        <a:pt x="1251" y="965"/>
                      </a:lnTo>
                      <a:lnTo>
                        <a:pt x="1251" y="961"/>
                      </a:lnTo>
                      <a:lnTo>
                        <a:pt x="1251" y="957"/>
                      </a:lnTo>
                      <a:lnTo>
                        <a:pt x="1251" y="953"/>
                      </a:lnTo>
                      <a:lnTo>
                        <a:pt x="1251" y="949"/>
                      </a:lnTo>
                      <a:lnTo>
                        <a:pt x="1247" y="945"/>
                      </a:lnTo>
                      <a:lnTo>
                        <a:pt x="1247" y="941"/>
                      </a:lnTo>
                      <a:lnTo>
                        <a:pt x="1243" y="937"/>
                      </a:lnTo>
                      <a:lnTo>
                        <a:pt x="1239" y="937"/>
                      </a:lnTo>
                      <a:lnTo>
                        <a:pt x="1234" y="933"/>
                      </a:lnTo>
                      <a:lnTo>
                        <a:pt x="1230" y="933"/>
                      </a:lnTo>
                      <a:lnTo>
                        <a:pt x="1226" y="929"/>
                      </a:lnTo>
                      <a:lnTo>
                        <a:pt x="1222" y="929"/>
                      </a:lnTo>
                      <a:lnTo>
                        <a:pt x="1217" y="929"/>
                      </a:lnTo>
                      <a:lnTo>
                        <a:pt x="1217" y="933"/>
                      </a:lnTo>
                      <a:lnTo>
                        <a:pt x="1213" y="937"/>
                      </a:lnTo>
                      <a:lnTo>
                        <a:pt x="1213" y="941"/>
                      </a:lnTo>
                      <a:lnTo>
                        <a:pt x="1209" y="941"/>
                      </a:lnTo>
                      <a:lnTo>
                        <a:pt x="1209" y="945"/>
                      </a:lnTo>
                      <a:lnTo>
                        <a:pt x="1205" y="945"/>
                      </a:lnTo>
                      <a:lnTo>
                        <a:pt x="1200" y="945"/>
                      </a:lnTo>
                      <a:lnTo>
                        <a:pt x="1196" y="945"/>
                      </a:lnTo>
                      <a:lnTo>
                        <a:pt x="1192" y="949"/>
                      </a:lnTo>
                      <a:lnTo>
                        <a:pt x="1188" y="953"/>
                      </a:lnTo>
                      <a:lnTo>
                        <a:pt x="1183" y="961"/>
                      </a:lnTo>
                      <a:lnTo>
                        <a:pt x="1183" y="969"/>
                      </a:lnTo>
                      <a:lnTo>
                        <a:pt x="1179" y="977"/>
                      </a:lnTo>
                      <a:lnTo>
                        <a:pt x="1175" y="985"/>
                      </a:lnTo>
                      <a:lnTo>
                        <a:pt x="1175" y="989"/>
                      </a:lnTo>
                      <a:lnTo>
                        <a:pt x="1171" y="993"/>
                      </a:lnTo>
                      <a:lnTo>
                        <a:pt x="1171" y="997"/>
                      </a:lnTo>
                      <a:lnTo>
                        <a:pt x="1166" y="997"/>
                      </a:lnTo>
                      <a:lnTo>
                        <a:pt x="1162" y="997"/>
                      </a:lnTo>
                      <a:lnTo>
                        <a:pt x="1158" y="997"/>
                      </a:lnTo>
                      <a:lnTo>
                        <a:pt x="1154" y="997"/>
                      </a:lnTo>
                      <a:lnTo>
                        <a:pt x="1149" y="1001"/>
                      </a:lnTo>
                      <a:lnTo>
                        <a:pt x="1145" y="1005"/>
                      </a:lnTo>
                      <a:lnTo>
                        <a:pt x="1137" y="1005"/>
                      </a:lnTo>
                      <a:lnTo>
                        <a:pt x="1133" y="1005"/>
                      </a:lnTo>
                      <a:lnTo>
                        <a:pt x="1128" y="1005"/>
                      </a:lnTo>
                      <a:lnTo>
                        <a:pt x="1120" y="1005"/>
                      </a:lnTo>
                      <a:lnTo>
                        <a:pt x="1116" y="1005"/>
                      </a:lnTo>
                      <a:lnTo>
                        <a:pt x="1107" y="1005"/>
                      </a:lnTo>
                      <a:lnTo>
                        <a:pt x="1103" y="1009"/>
                      </a:lnTo>
                      <a:lnTo>
                        <a:pt x="1099" y="1013"/>
                      </a:lnTo>
                      <a:lnTo>
                        <a:pt x="1094" y="1013"/>
                      </a:lnTo>
                      <a:lnTo>
                        <a:pt x="1094" y="1017"/>
                      </a:lnTo>
                      <a:lnTo>
                        <a:pt x="1090" y="1021"/>
                      </a:lnTo>
                      <a:lnTo>
                        <a:pt x="1086" y="1025"/>
                      </a:lnTo>
                      <a:lnTo>
                        <a:pt x="1082" y="1025"/>
                      </a:lnTo>
                      <a:lnTo>
                        <a:pt x="1082" y="1029"/>
                      </a:lnTo>
                      <a:lnTo>
                        <a:pt x="1077" y="1033"/>
                      </a:lnTo>
                      <a:lnTo>
                        <a:pt x="1073" y="1033"/>
                      </a:lnTo>
                      <a:lnTo>
                        <a:pt x="1069" y="1029"/>
                      </a:lnTo>
                      <a:lnTo>
                        <a:pt x="1065" y="1025"/>
                      </a:lnTo>
                      <a:lnTo>
                        <a:pt x="1065" y="1017"/>
                      </a:lnTo>
                      <a:lnTo>
                        <a:pt x="1060" y="1013"/>
                      </a:lnTo>
                      <a:lnTo>
                        <a:pt x="1056" y="1005"/>
                      </a:lnTo>
                      <a:lnTo>
                        <a:pt x="1056" y="1001"/>
                      </a:lnTo>
                      <a:lnTo>
                        <a:pt x="1052" y="997"/>
                      </a:lnTo>
                      <a:lnTo>
                        <a:pt x="1052" y="993"/>
                      </a:lnTo>
                      <a:lnTo>
                        <a:pt x="1048" y="993"/>
                      </a:lnTo>
                      <a:lnTo>
                        <a:pt x="1048" y="989"/>
                      </a:lnTo>
                      <a:lnTo>
                        <a:pt x="1043" y="989"/>
                      </a:lnTo>
                      <a:lnTo>
                        <a:pt x="1039" y="989"/>
                      </a:lnTo>
                      <a:lnTo>
                        <a:pt x="1035" y="989"/>
                      </a:lnTo>
                      <a:lnTo>
                        <a:pt x="1031" y="989"/>
                      </a:lnTo>
                      <a:lnTo>
                        <a:pt x="1031" y="993"/>
                      </a:lnTo>
                      <a:lnTo>
                        <a:pt x="1031" y="997"/>
                      </a:lnTo>
                      <a:lnTo>
                        <a:pt x="1027" y="997"/>
                      </a:lnTo>
                      <a:lnTo>
                        <a:pt x="1027" y="1001"/>
                      </a:lnTo>
                      <a:lnTo>
                        <a:pt x="1027" y="1009"/>
                      </a:lnTo>
                      <a:lnTo>
                        <a:pt x="1027" y="1017"/>
                      </a:lnTo>
                      <a:lnTo>
                        <a:pt x="1027" y="1021"/>
                      </a:lnTo>
                      <a:lnTo>
                        <a:pt x="1022" y="1029"/>
                      </a:lnTo>
                      <a:lnTo>
                        <a:pt x="1022" y="1037"/>
                      </a:lnTo>
                      <a:lnTo>
                        <a:pt x="1018" y="1041"/>
                      </a:lnTo>
                      <a:lnTo>
                        <a:pt x="1014" y="1045"/>
                      </a:lnTo>
                      <a:lnTo>
                        <a:pt x="1010" y="1049"/>
                      </a:lnTo>
                      <a:lnTo>
                        <a:pt x="1005" y="1053"/>
                      </a:lnTo>
                      <a:lnTo>
                        <a:pt x="1005" y="1057"/>
                      </a:lnTo>
                      <a:lnTo>
                        <a:pt x="1001" y="1057"/>
                      </a:lnTo>
                      <a:lnTo>
                        <a:pt x="1001" y="1065"/>
                      </a:lnTo>
                      <a:lnTo>
                        <a:pt x="1001" y="1069"/>
                      </a:lnTo>
                      <a:lnTo>
                        <a:pt x="1005" y="1073"/>
                      </a:lnTo>
                      <a:lnTo>
                        <a:pt x="1005" y="1080"/>
                      </a:lnTo>
                      <a:lnTo>
                        <a:pt x="1005" y="1084"/>
                      </a:lnTo>
                      <a:lnTo>
                        <a:pt x="1005" y="1088"/>
                      </a:lnTo>
                      <a:lnTo>
                        <a:pt x="1010" y="1092"/>
                      </a:lnTo>
                      <a:lnTo>
                        <a:pt x="1010" y="1096"/>
                      </a:lnTo>
                      <a:lnTo>
                        <a:pt x="1010" y="1100"/>
                      </a:lnTo>
                      <a:lnTo>
                        <a:pt x="1010" y="1104"/>
                      </a:lnTo>
                      <a:lnTo>
                        <a:pt x="1010" y="1108"/>
                      </a:lnTo>
                      <a:lnTo>
                        <a:pt x="1014" y="1116"/>
                      </a:lnTo>
                      <a:lnTo>
                        <a:pt x="1014" y="1120"/>
                      </a:lnTo>
                      <a:lnTo>
                        <a:pt x="1014" y="1124"/>
                      </a:lnTo>
                      <a:lnTo>
                        <a:pt x="1014" y="1128"/>
                      </a:lnTo>
                      <a:lnTo>
                        <a:pt x="1018" y="1132"/>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73" name="Freeform 194"/>
                <p:cNvSpPr>
                  <a:spLocks/>
                </p:cNvSpPr>
                <p:nvPr/>
              </p:nvSpPr>
              <p:spPr bwMode="auto">
                <a:xfrm>
                  <a:off x="2501" y="2890"/>
                  <a:ext cx="623" cy="730"/>
                </a:xfrm>
                <a:custGeom>
                  <a:avLst/>
                  <a:gdLst>
                    <a:gd name="T0" fmla="*/ 457 w 623"/>
                    <a:gd name="T1" fmla="*/ 618 h 730"/>
                    <a:gd name="T2" fmla="*/ 424 w 623"/>
                    <a:gd name="T3" fmla="*/ 614 h 730"/>
                    <a:gd name="T4" fmla="*/ 385 w 623"/>
                    <a:gd name="T5" fmla="*/ 614 h 730"/>
                    <a:gd name="T6" fmla="*/ 296 w 623"/>
                    <a:gd name="T7" fmla="*/ 622 h 730"/>
                    <a:gd name="T8" fmla="*/ 279 w 623"/>
                    <a:gd name="T9" fmla="*/ 730 h 730"/>
                    <a:gd name="T10" fmla="*/ 237 w 623"/>
                    <a:gd name="T11" fmla="*/ 686 h 730"/>
                    <a:gd name="T12" fmla="*/ 156 w 623"/>
                    <a:gd name="T13" fmla="*/ 674 h 730"/>
                    <a:gd name="T14" fmla="*/ 152 w 623"/>
                    <a:gd name="T15" fmla="*/ 634 h 730"/>
                    <a:gd name="T16" fmla="*/ 110 w 623"/>
                    <a:gd name="T17" fmla="*/ 594 h 730"/>
                    <a:gd name="T18" fmla="*/ 76 w 623"/>
                    <a:gd name="T19" fmla="*/ 511 h 730"/>
                    <a:gd name="T20" fmla="*/ 42 w 623"/>
                    <a:gd name="T21" fmla="*/ 443 h 730"/>
                    <a:gd name="T22" fmla="*/ 8 w 623"/>
                    <a:gd name="T23" fmla="*/ 379 h 730"/>
                    <a:gd name="T24" fmla="*/ 29 w 623"/>
                    <a:gd name="T25" fmla="*/ 359 h 730"/>
                    <a:gd name="T26" fmla="*/ 55 w 623"/>
                    <a:gd name="T27" fmla="*/ 327 h 730"/>
                    <a:gd name="T28" fmla="*/ 72 w 623"/>
                    <a:gd name="T29" fmla="*/ 319 h 730"/>
                    <a:gd name="T30" fmla="*/ 93 w 623"/>
                    <a:gd name="T31" fmla="*/ 160 h 730"/>
                    <a:gd name="T32" fmla="*/ 93 w 623"/>
                    <a:gd name="T33" fmla="*/ 92 h 730"/>
                    <a:gd name="T34" fmla="*/ 110 w 623"/>
                    <a:gd name="T35" fmla="*/ 8 h 730"/>
                    <a:gd name="T36" fmla="*/ 114 w 623"/>
                    <a:gd name="T37" fmla="*/ 4 h 730"/>
                    <a:gd name="T38" fmla="*/ 131 w 623"/>
                    <a:gd name="T39" fmla="*/ 8 h 730"/>
                    <a:gd name="T40" fmla="*/ 140 w 623"/>
                    <a:gd name="T41" fmla="*/ 0 h 730"/>
                    <a:gd name="T42" fmla="*/ 140 w 623"/>
                    <a:gd name="T43" fmla="*/ 28 h 730"/>
                    <a:gd name="T44" fmla="*/ 144 w 623"/>
                    <a:gd name="T45" fmla="*/ 72 h 730"/>
                    <a:gd name="T46" fmla="*/ 144 w 623"/>
                    <a:gd name="T47" fmla="*/ 76 h 730"/>
                    <a:gd name="T48" fmla="*/ 152 w 623"/>
                    <a:gd name="T49" fmla="*/ 84 h 730"/>
                    <a:gd name="T50" fmla="*/ 165 w 623"/>
                    <a:gd name="T51" fmla="*/ 80 h 730"/>
                    <a:gd name="T52" fmla="*/ 173 w 623"/>
                    <a:gd name="T53" fmla="*/ 68 h 730"/>
                    <a:gd name="T54" fmla="*/ 186 w 623"/>
                    <a:gd name="T55" fmla="*/ 64 h 730"/>
                    <a:gd name="T56" fmla="*/ 199 w 623"/>
                    <a:gd name="T57" fmla="*/ 100 h 730"/>
                    <a:gd name="T58" fmla="*/ 199 w 623"/>
                    <a:gd name="T59" fmla="*/ 120 h 730"/>
                    <a:gd name="T60" fmla="*/ 224 w 623"/>
                    <a:gd name="T61" fmla="*/ 156 h 730"/>
                    <a:gd name="T62" fmla="*/ 267 w 623"/>
                    <a:gd name="T63" fmla="*/ 196 h 730"/>
                    <a:gd name="T64" fmla="*/ 271 w 623"/>
                    <a:gd name="T65" fmla="*/ 216 h 730"/>
                    <a:gd name="T66" fmla="*/ 284 w 623"/>
                    <a:gd name="T67" fmla="*/ 232 h 730"/>
                    <a:gd name="T68" fmla="*/ 292 w 623"/>
                    <a:gd name="T69" fmla="*/ 252 h 730"/>
                    <a:gd name="T70" fmla="*/ 296 w 623"/>
                    <a:gd name="T71" fmla="*/ 287 h 730"/>
                    <a:gd name="T72" fmla="*/ 301 w 623"/>
                    <a:gd name="T73" fmla="*/ 303 h 730"/>
                    <a:gd name="T74" fmla="*/ 313 w 623"/>
                    <a:gd name="T75" fmla="*/ 311 h 730"/>
                    <a:gd name="T76" fmla="*/ 326 w 623"/>
                    <a:gd name="T77" fmla="*/ 319 h 730"/>
                    <a:gd name="T78" fmla="*/ 335 w 623"/>
                    <a:gd name="T79" fmla="*/ 319 h 730"/>
                    <a:gd name="T80" fmla="*/ 351 w 623"/>
                    <a:gd name="T81" fmla="*/ 303 h 730"/>
                    <a:gd name="T82" fmla="*/ 373 w 623"/>
                    <a:gd name="T83" fmla="*/ 299 h 730"/>
                    <a:gd name="T84" fmla="*/ 407 w 623"/>
                    <a:gd name="T85" fmla="*/ 291 h 730"/>
                    <a:gd name="T86" fmla="*/ 419 w 623"/>
                    <a:gd name="T87" fmla="*/ 279 h 730"/>
                    <a:gd name="T88" fmla="*/ 415 w 623"/>
                    <a:gd name="T89" fmla="*/ 216 h 730"/>
                    <a:gd name="T90" fmla="*/ 479 w 623"/>
                    <a:gd name="T91" fmla="*/ 120 h 730"/>
                    <a:gd name="T92" fmla="*/ 500 w 623"/>
                    <a:gd name="T93" fmla="*/ 100 h 730"/>
                    <a:gd name="T94" fmla="*/ 500 w 623"/>
                    <a:gd name="T95" fmla="*/ 116 h 730"/>
                    <a:gd name="T96" fmla="*/ 555 w 623"/>
                    <a:gd name="T97" fmla="*/ 160 h 730"/>
                    <a:gd name="T98" fmla="*/ 551 w 623"/>
                    <a:gd name="T99" fmla="*/ 216 h 730"/>
                    <a:gd name="T100" fmla="*/ 466 w 623"/>
                    <a:gd name="T101" fmla="*/ 252 h 730"/>
                    <a:gd name="T102" fmla="*/ 466 w 623"/>
                    <a:gd name="T103" fmla="*/ 271 h 730"/>
                    <a:gd name="T104" fmla="*/ 508 w 623"/>
                    <a:gd name="T105" fmla="*/ 275 h 730"/>
                    <a:gd name="T106" fmla="*/ 508 w 623"/>
                    <a:gd name="T107" fmla="*/ 331 h 730"/>
                    <a:gd name="T108" fmla="*/ 508 w 623"/>
                    <a:gd name="T109" fmla="*/ 435 h 730"/>
                    <a:gd name="T110" fmla="*/ 508 w 623"/>
                    <a:gd name="T111" fmla="*/ 455 h 730"/>
                    <a:gd name="T112" fmla="*/ 513 w 623"/>
                    <a:gd name="T113" fmla="*/ 455 h 730"/>
                    <a:gd name="T114" fmla="*/ 606 w 623"/>
                    <a:gd name="T115" fmla="*/ 503 h 7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23" h="730">
                      <a:moveTo>
                        <a:pt x="568" y="582"/>
                      </a:moveTo>
                      <a:lnTo>
                        <a:pt x="551" y="582"/>
                      </a:lnTo>
                      <a:lnTo>
                        <a:pt x="534" y="586"/>
                      </a:lnTo>
                      <a:lnTo>
                        <a:pt x="517" y="586"/>
                      </a:lnTo>
                      <a:lnTo>
                        <a:pt x="504" y="590"/>
                      </a:lnTo>
                      <a:lnTo>
                        <a:pt x="491" y="594"/>
                      </a:lnTo>
                      <a:lnTo>
                        <a:pt x="479" y="602"/>
                      </a:lnTo>
                      <a:lnTo>
                        <a:pt x="470" y="610"/>
                      </a:lnTo>
                      <a:lnTo>
                        <a:pt x="462" y="618"/>
                      </a:lnTo>
                      <a:lnTo>
                        <a:pt x="457" y="618"/>
                      </a:lnTo>
                      <a:lnTo>
                        <a:pt x="453" y="614"/>
                      </a:lnTo>
                      <a:lnTo>
                        <a:pt x="449" y="614"/>
                      </a:lnTo>
                      <a:lnTo>
                        <a:pt x="445" y="614"/>
                      </a:lnTo>
                      <a:lnTo>
                        <a:pt x="441" y="614"/>
                      </a:lnTo>
                      <a:lnTo>
                        <a:pt x="436" y="614"/>
                      </a:lnTo>
                      <a:lnTo>
                        <a:pt x="432" y="614"/>
                      </a:lnTo>
                      <a:lnTo>
                        <a:pt x="424" y="618"/>
                      </a:lnTo>
                      <a:lnTo>
                        <a:pt x="424" y="614"/>
                      </a:lnTo>
                      <a:lnTo>
                        <a:pt x="424" y="610"/>
                      </a:lnTo>
                      <a:lnTo>
                        <a:pt x="424" y="606"/>
                      </a:lnTo>
                      <a:lnTo>
                        <a:pt x="402" y="606"/>
                      </a:lnTo>
                      <a:lnTo>
                        <a:pt x="394" y="610"/>
                      </a:lnTo>
                      <a:lnTo>
                        <a:pt x="390" y="610"/>
                      </a:lnTo>
                      <a:lnTo>
                        <a:pt x="385" y="614"/>
                      </a:lnTo>
                      <a:lnTo>
                        <a:pt x="381" y="610"/>
                      </a:lnTo>
                      <a:lnTo>
                        <a:pt x="368" y="610"/>
                      </a:lnTo>
                      <a:lnTo>
                        <a:pt x="347" y="602"/>
                      </a:lnTo>
                      <a:lnTo>
                        <a:pt x="339" y="610"/>
                      </a:lnTo>
                      <a:lnTo>
                        <a:pt x="330" y="614"/>
                      </a:lnTo>
                      <a:lnTo>
                        <a:pt x="326" y="618"/>
                      </a:lnTo>
                      <a:lnTo>
                        <a:pt x="318" y="622"/>
                      </a:lnTo>
                      <a:lnTo>
                        <a:pt x="313" y="622"/>
                      </a:lnTo>
                      <a:lnTo>
                        <a:pt x="305" y="622"/>
                      </a:lnTo>
                      <a:lnTo>
                        <a:pt x="296" y="622"/>
                      </a:lnTo>
                      <a:lnTo>
                        <a:pt x="288" y="618"/>
                      </a:lnTo>
                      <a:lnTo>
                        <a:pt x="279" y="626"/>
                      </a:lnTo>
                      <a:lnTo>
                        <a:pt x="275" y="642"/>
                      </a:lnTo>
                      <a:lnTo>
                        <a:pt x="275" y="654"/>
                      </a:lnTo>
                      <a:lnTo>
                        <a:pt x="275" y="670"/>
                      </a:lnTo>
                      <a:lnTo>
                        <a:pt x="275" y="686"/>
                      </a:lnTo>
                      <a:lnTo>
                        <a:pt x="275" y="702"/>
                      </a:lnTo>
                      <a:lnTo>
                        <a:pt x="279" y="714"/>
                      </a:lnTo>
                      <a:lnTo>
                        <a:pt x="284" y="726"/>
                      </a:lnTo>
                      <a:lnTo>
                        <a:pt x="279" y="730"/>
                      </a:lnTo>
                      <a:lnTo>
                        <a:pt x="275" y="730"/>
                      </a:lnTo>
                      <a:lnTo>
                        <a:pt x="271" y="730"/>
                      </a:lnTo>
                      <a:lnTo>
                        <a:pt x="267" y="730"/>
                      </a:lnTo>
                      <a:lnTo>
                        <a:pt x="262" y="730"/>
                      </a:lnTo>
                      <a:lnTo>
                        <a:pt x="258" y="730"/>
                      </a:lnTo>
                      <a:lnTo>
                        <a:pt x="254" y="730"/>
                      </a:lnTo>
                      <a:lnTo>
                        <a:pt x="250" y="730"/>
                      </a:lnTo>
                      <a:lnTo>
                        <a:pt x="245" y="710"/>
                      </a:lnTo>
                      <a:lnTo>
                        <a:pt x="241" y="698"/>
                      </a:lnTo>
                      <a:lnTo>
                        <a:pt x="237" y="686"/>
                      </a:lnTo>
                      <a:lnTo>
                        <a:pt x="233" y="682"/>
                      </a:lnTo>
                      <a:lnTo>
                        <a:pt x="224" y="678"/>
                      </a:lnTo>
                      <a:lnTo>
                        <a:pt x="216" y="682"/>
                      </a:lnTo>
                      <a:lnTo>
                        <a:pt x="207" y="690"/>
                      </a:lnTo>
                      <a:lnTo>
                        <a:pt x="195" y="698"/>
                      </a:lnTo>
                      <a:lnTo>
                        <a:pt x="182" y="698"/>
                      </a:lnTo>
                      <a:lnTo>
                        <a:pt x="169" y="694"/>
                      </a:lnTo>
                      <a:lnTo>
                        <a:pt x="165" y="686"/>
                      </a:lnTo>
                      <a:lnTo>
                        <a:pt x="161" y="682"/>
                      </a:lnTo>
                      <a:lnTo>
                        <a:pt x="156" y="674"/>
                      </a:lnTo>
                      <a:lnTo>
                        <a:pt x="156" y="666"/>
                      </a:lnTo>
                      <a:lnTo>
                        <a:pt x="152" y="654"/>
                      </a:lnTo>
                      <a:lnTo>
                        <a:pt x="148" y="646"/>
                      </a:lnTo>
                      <a:lnTo>
                        <a:pt x="148" y="642"/>
                      </a:lnTo>
                      <a:lnTo>
                        <a:pt x="152" y="638"/>
                      </a:lnTo>
                      <a:lnTo>
                        <a:pt x="152" y="634"/>
                      </a:lnTo>
                      <a:lnTo>
                        <a:pt x="144" y="634"/>
                      </a:lnTo>
                      <a:lnTo>
                        <a:pt x="140" y="634"/>
                      </a:lnTo>
                      <a:lnTo>
                        <a:pt x="131" y="634"/>
                      </a:lnTo>
                      <a:lnTo>
                        <a:pt x="123" y="630"/>
                      </a:lnTo>
                      <a:lnTo>
                        <a:pt x="114" y="630"/>
                      </a:lnTo>
                      <a:lnTo>
                        <a:pt x="106" y="630"/>
                      </a:lnTo>
                      <a:lnTo>
                        <a:pt x="101" y="630"/>
                      </a:lnTo>
                      <a:lnTo>
                        <a:pt x="97" y="626"/>
                      </a:lnTo>
                      <a:lnTo>
                        <a:pt x="110" y="594"/>
                      </a:lnTo>
                      <a:lnTo>
                        <a:pt x="118" y="575"/>
                      </a:lnTo>
                      <a:lnTo>
                        <a:pt x="123" y="563"/>
                      </a:lnTo>
                      <a:lnTo>
                        <a:pt x="123" y="555"/>
                      </a:lnTo>
                      <a:lnTo>
                        <a:pt x="118" y="551"/>
                      </a:lnTo>
                      <a:lnTo>
                        <a:pt x="110" y="547"/>
                      </a:lnTo>
                      <a:lnTo>
                        <a:pt x="97" y="543"/>
                      </a:lnTo>
                      <a:lnTo>
                        <a:pt x="80" y="531"/>
                      </a:lnTo>
                      <a:lnTo>
                        <a:pt x="80" y="523"/>
                      </a:lnTo>
                      <a:lnTo>
                        <a:pt x="76" y="519"/>
                      </a:lnTo>
                      <a:lnTo>
                        <a:pt x="76" y="511"/>
                      </a:lnTo>
                      <a:lnTo>
                        <a:pt x="76" y="507"/>
                      </a:lnTo>
                      <a:lnTo>
                        <a:pt x="76" y="499"/>
                      </a:lnTo>
                      <a:lnTo>
                        <a:pt x="76" y="495"/>
                      </a:lnTo>
                      <a:lnTo>
                        <a:pt x="72" y="491"/>
                      </a:lnTo>
                      <a:lnTo>
                        <a:pt x="72" y="483"/>
                      </a:lnTo>
                      <a:lnTo>
                        <a:pt x="80" y="467"/>
                      </a:lnTo>
                      <a:lnTo>
                        <a:pt x="80" y="455"/>
                      </a:lnTo>
                      <a:lnTo>
                        <a:pt x="72" y="447"/>
                      </a:lnTo>
                      <a:lnTo>
                        <a:pt x="59" y="443"/>
                      </a:lnTo>
                      <a:lnTo>
                        <a:pt x="42" y="443"/>
                      </a:lnTo>
                      <a:lnTo>
                        <a:pt x="25" y="443"/>
                      </a:lnTo>
                      <a:lnTo>
                        <a:pt x="12" y="447"/>
                      </a:lnTo>
                      <a:lnTo>
                        <a:pt x="0" y="451"/>
                      </a:lnTo>
                      <a:lnTo>
                        <a:pt x="0" y="435"/>
                      </a:lnTo>
                      <a:lnTo>
                        <a:pt x="0" y="423"/>
                      </a:lnTo>
                      <a:lnTo>
                        <a:pt x="0" y="415"/>
                      </a:lnTo>
                      <a:lnTo>
                        <a:pt x="0" y="407"/>
                      </a:lnTo>
                      <a:lnTo>
                        <a:pt x="4" y="399"/>
                      </a:lnTo>
                      <a:lnTo>
                        <a:pt x="4" y="391"/>
                      </a:lnTo>
                      <a:lnTo>
                        <a:pt x="8" y="379"/>
                      </a:lnTo>
                      <a:lnTo>
                        <a:pt x="17" y="363"/>
                      </a:lnTo>
                      <a:lnTo>
                        <a:pt x="21" y="363"/>
                      </a:lnTo>
                      <a:lnTo>
                        <a:pt x="25" y="363"/>
                      </a:lnTo>
                      <a:lnTo>
                        <a:pt x="29" y="359"/>
                      </a:lnTo>
                      <a:lnTo>
                        <a:pt x="29" y="355"/>
                      </a:lnTo>
                      <a:lnTo>
                        <a:pt x="34" y="351"/>
                      </a:lnTo>
                      <a:lnTo>
                        <a:pt x="38" y="347"/>
                      </a:lnTo>
                      <a:lnTo>
                        <a:pt x="42" y="343"/>
                      </a:lnTo>
                      <a:lnTo>
                        <a:pt x="46" y="339"/>
                      </a:lnTo>
                      <a:lnTo>
                        <a:pt x="46" y="331"/>
                      </a:lnTo>
                      <a:lnTo>
                        <a:pt x="50" y="327"/>
                      </a:lnTo>
                      <a:lnTo>
                        <a:pt x="55" y="327"/>
                      </a:lnTo>
                      <a:lnTo>
                        <a:pt x="59" y="327"/>
                      </a:lnTo>
                      <a:lnTo>
                        <a:pt x="63" y="327"/>
                      </a:lnTo>
                      <a:lnTo>
                        <a:pt x="67" y="331"/>
                      </a:lnTo>
                      <a:lnTo>
                        <a:pt x="67" y="327"/>
                      </a:lnTo>
                      <a:lnTo>
                        <a:pt x="72" y="323"/>
                      </a:lnTo>
                      <a:lnTo>
                        <a:pt x="72" y="319"/>
                      </a:lnTo>
                      <a:lnTo>
                        <a:pt x="72" y="315"/>
                      </a:lnTo>
                      <a:lnTo>
                        <a:pt x="72" y="311"/>
                      </a:lnTo>
                      <a:lnTo>
                        <a:pt x="84" y="307"/>
                      </a:lnTo>
                      <a:lnTo>
                        <a:pt x="93" y="291"/>
                      </a:lnTo>
                      <a:lnTo>
                        <a:pt x="101" y="267"/>
                      </a:lnTo>
                      <a:lnTo>
                        <a:pt x="106" y="240"/>
                      </a:lnTo>
                      <a:lnTo>
                        <a:pt x="106" y="212"/>
                      </a:lnTo>
                      <a:lnTo>
                        <a:pt x="101" y="184"/>
                      </a:lnTo>
                      <a:lnTo>
                        <a:pt x="93" y="160"/>
                      </a:lnTo>
                      <a:lnTo>
                        <a:pt x="76" y="140"/>
                      </a:lnTo>
                      <a:lnTo>
                        <a:pt x="76" y="136"/>
                      </a:lnTo>
                      <a:lnTo>
                        <a:pt x="76" y="128"/>
                      </a:lnTo>
                      <a:lnTo>
                        <a:pt x="76" y="124"/>
                      </a:lnTo>
                      <a:lnTo>
                        <a:pt x="76" y="116"/>
                      </a:lnTo>
                      <a:lnTo>
                        <a:pt x="72" y="108"/>
                      </a:lnTo>
                      <a:lnTo>
                        <a:pt x="72" y="100"/>
                      </a:lnTo>
                      <a:lnTo>
                        <a:pt x="67" y="96"/>
                      </a:lnTo>
                      <a:lnTo>
                        <a:pt x="63" y="88"/>
                      </a:lnTo>
                      <a:lnTo>
                        <a:pt x="93" y="92"/>
                      </a:lnTo>
                      <a:lnTo>
                        <a:pt x="101" y="88"/>
                      </a:lnTo>
                      <a:lnTo>
                        <a:pt x="97" y="52"/>
                      </a:lnTo>
                      <a:lnTo>
                        <a:pt x="106" y="36"/>
                      </a:lnTo>
                      <a:lnTo>
                        <a:pt x="101" y="32"/>
                      </a:lnTo>
                      <a:lnTo>
                        <a:pt x="101" y="24"/>
                      </a:lnTo>
                      <a:lnTo>
                        <a:pt x="110" y="8"/>
                      </a:lnTo>
                      <a:lnTo>
                        <a:pt x="110" y="4"/>
                      </a:lnTo>
                      <a:lnTo>
                        <a:pt x="114" y="4"/>
                      </a:lnTo>
                      <a:lnTo>
                        <a:pt x="123" y="12"/>
                      </a:lnTo>
                      <a:lnTo>
                        <a:pt x="127" y="12"/>
                      </a:lnTo>
                      <a:lnTo>
                        <a:pt x="131" y="12"/>
                      </a:lnTo>
                      <a:lnTo>
                        <a:pt x="131" y="8"/>
                      </a:lnTo>
                      <a:lnTo>
                        <a:pt x="131" y="4"/>
                      </a:lnTo>
                      <a:lnTo>
                        <a:pt x="140" y="0"/>
                      </a:lnTo>
                      <a:lnTo>
                        <a:pt x="140" y="4"/>
                      </a:lnTo>
                      <a:lnTo>
                        <a:pt x="140" y="8"/>
                      </a:lnTo>
                      <a:lnTo>
                        <a:pt x="144" y="8"/>
                      </a:lnTo>
                      <a:lnTo>
                        <a:pt x="144" y="12"/>
                      </a:lnTo>
                      <a:lnTo>
                        <a:pt x="144" y="16"/>
                      </a:lnTo>
                      <a:lnTo>
                        <a:pt x="140" y="20"/>
                      </a:lnTo>
                      <a:lnTo>
                        <a:pt x="140" y="24"/>
                      </a:lnTo>
                      <a:lnTo>
                        <a:pt x="140" y="28"/>
                      </a:lnTo>
                      <a:lnTo>
                        <a:pt x="140" y="36"/>
                      </a:lnTo>
                      <a:lnTo>
                        <a:pt x="140" y="44"/>
                      </a:lnTo>
                      <a:lnTo>
                        <a:pt x="140" y="56"/>
                      </a:lnTo>
                      <a:lnTo>
                        <a:pt x="140" y="64"/>
                      </a:lnTo>
                      <a:lnTo>
                        <a:pt x="140" y="68"/>
                      </a:lnTo>
                      <a:lnTo>
                        <a:pt x="140" y="72"/>
                      </a:lnTo>
                      <a:lnTo>
                        <a:pt x="144" y="72"/>
                      </a:lnTo>
                      <a:lnTo>
                        <a:pt x="144" y="76"/>
                      </a:lnTo>
                      <a:lnTo>
                        <a:pt x="144" y="80"/>
                      </a:lnTo>
                      <a:lnTo>
                        <a:pt x="148" y="80"/>
                      </a:lnTo>
                      <a:lnTo>
                        <a:pt x="148" y="84"/>
                      </a:lnTo>
                      <a:lnTo>
                        <a:pt x="152" y="84"/>
                      </a:lnTo>
                      <a:lnTo>
                        <a:pt x="156" y="84"/>
                      </a:lnTo>
                      <a:lnTo>
                        <a:pt x="161" y="84"/>
                      </a:lnTo>
                      <a:lnTo>
                        <a:pt x="165" y="80"/>
                      </a:lnTo>
                      <a:lnTo>
                        <a:pt x="165" y="76"/>
                      </a:lnTo>
                      <a:lnTo>
                        <a:pt x="169" y="76"/>
                      </a:lnTo>
                      <a:lnTo>
                        <a:pt x="169" y="72"/>
                      </a:lnTo>
                      <a:lnTo>
                        <a:pt x="173" y="72"/>
                      </a:lnTo>
                      <a:lnTo>
                        <a:pt x="173" y="68"/>
                      </a:lnTo>
                      <a:lnTo>
                        <a:pt x="178" y="64"/>
                      </a:lnTo>
                      <a:lnTo>
                        <a:pt x="178" y="60"/>
                      </a:lnTo>
                      <a:lnTo>
                        <a:pt x="182" y="60"/>
                      </a:lnTo>
                      <a:lnTo>
                        <a:pt x="186" y="60"/>
                      </a:lnTo>
                      <a:lnTo>
                        <a:pt x="186" y="64"/>
                      </a:lnTo>
                      <a:lnTo>
                        <a:pt x="190" y="64"/>
                      </a:lnTo>
                      <a:lnTo>
                        <a:pt x="195" y="68"/>
                      </a:lnTo>
                      <a:lnTo>
                        <a:pt x="195" y="72"/>
                      </a:lnTo>
                      <a:lnTo>
                        <a:pt x="195" y="76"/>
                      </a:lnTo>
                      <a:lnTo>
                        <a:pt x="199" y="84"/>
                      </a:lnTo>
                      <a:lnTo>
                        <a:pt x="199" y="88"/>
                      </a:lnTo>
                      <a:lnTo>
                        <a:pt x="199" y="92"/>
                      </a:lnTo>
                      <a:lnTo>
                        <a:pt x="199" y="96"/>
                      </a:lnTo>
                      <a:lnTo>
                        <a:pt x="199" y="100"/>
                      </a:lnTo>
                      <a:lnTo>
                        <a:pt x="199" y="104"/>
                      </a:lnTo>
                      <a:lnTo>
                        <a:pt x="199" y="108"/>
                      </a:lnTo>
                      <a:lnTo>
                        <a:pt x="199" y="112"/>
                      </a:lnTo>
                      <a:lnTo>
                        <a:pt x="199" y="116"/>
                      </a:lnTo>
                      <a:lnTo>
                        <a:pt x="195" y="116"/>
                      </a:lnTo>
                      <a:lnTo>
                        <a:pt x="199" y="120"/>
                      </a:lnTo>
                      <a:lnTo>
                        <a:pt x="199" y="124"/>
                      </a:lnTo>
                      <a:lnTo>
                        <a:pt x="199" y="128"/>
                      </a:lnTo>
                      <a:lnTo>
                        <a:pt x="199" y="132"/>
                      </a:lnTo>
                      <a:lnTo>
                        <a:pt x="203" y="140"/>
                      </a:lnTo>
                      <a:lnTo>
                        <a:pt x="207" y="148"/>
                      </a:lnTo>
                      <a:lnTo>
                        <a:pt x="216" y="152"/>
                      </a:lnTo>
                      <a:lnTo>
                        <a:pt x="224" y="156"/>
                      </a:lnTo>
                      <a:lnTo>
                        <a:pt x="229" y="156"/>
                      </a:lnTo>
                      <a:lnTo>
                        <a:pt x="237" y="160"/>
                      </a:lnTo>
                      <a:lnTo>
                        <a:pt x="245" y="164"/>
                      </a:lnTo>
                      <a:lnTo>
                        <a:pt x="254" y="172"/>
                      </a:lnTo>
                      <a:lnTo>
                        <a:pt x="254" y="176"/>
                      </a:lnTo>
                      <a:lnTo>
                        <a:pt x="258" y="180"/>
                      </a:lnTo>
                      <a:lnTo>
                        <a:pt x="258" y="184"/>
                      </a:lnTo>
                      <a:lnTo>
                        <a:pt x="262" y="188"/>
                      </a:lnTo>
                      <a:lnTo>
                        <a:pt x="262" y="192"/>
                      </a:lnTo>
                      <a:lnTo>
                        <a:pt x="267" y="196"/>
                      </a:lnTo>
                      <a:lnTo>
                        <a:pt x="267" y="204"/>
                      </a:lnTo>
                      <a:lnTo>
                        <a:pt x="271" y="208"/>
                      </a:lnTo>
                      <a:lnTo>
                        <a:pt x="271" y="212"/>
                      </a:lnTo>
                      <a:lnTo>
                        <a:pt x="271" y="216"/>
                      </a:lnTo>
                      <a:lnTo>
                        <a:pt x="271" y="220"/>
                      </a:lnTo>
                      <a:lnTo>
                        <a:pt x="275" y="220"/>
                      </a:lnTo>
                      <a:lnTo>
                        <a:pt x="275" y="224"/>
                      </a:lnTo>
                      <a:lnTo>
                        <a:pt x="279" y="224"/>
                      </a:lnTo>
                      <a:lnTo>
                        <a:pt x="279" y="228"/>
                      </a:lnTo>
                      <a:lnTo>
                        <a:pt x="279" y="232"/>
                      </a:lnTo>
                      <a:lnTo>
                        <a:pt x="284" y="232"/>
                      </a:lnTo>
                      <a:lnTo>
                        <a:pt x="284" y="236"/>
                      </a:lnTo>
                      <a:lnTo>
                        <a:pt x="288" y="236"/>
                      </a:lnTo>
                      <a:lnTo>
                        <a:pt x="292" y="240"/>
                      </a:lnTo>
                      <a:lnTo>
                        <a:pt x="292" y="244"/>
                      </a:lnTo>
                      <a:lnTo>
                        <a:pt x="292" y="248"/>
                      </a:lnTo>
                      <a:lnTo>
                        <a:pt x="292" y="252"/>
                      </a:lnTo>
                      <a:lnTo>
                        <a:pt x="288" y="252"/>
                      </a:lnTo>
                      <a:lnTo>
                        <a:pt x="288" y="256"/>
                      </a:lnTo>
                      <a:lnTo>
                        <a:pt x="288" y="260"/>
                      </a:lnTo>
                      <a:lnTo>
                        <a:pt x="288" y="263"/>
                      </a:lnTo>
                      <a:lnTo>
                        <a:pt x="292" y="271"/>
                      </a:lnTo>
                      <a:lnTo>
                        <a:pt x="292" y="275"/>
                      </a:lnTo>
                      <a:lnTo>
                        <a:pt x="296" y="279"/>
                      </a:lnTo>
                      <a:lnTo>
                        <a:pt x="296" y="283"/>
                      </a:lnTo>
                      <a:lnTo>
                        <a:pt x="296" y="287"/>
                      </a:lnTo>
                      <a:lnTo>
                        <a:pt x="301" y="291"/>
                      </a:lnTo>
                      <a:lnTo>
                        <a:pt x="301" y="295"/>
                      </a:lnTo>
                      <a:lnTo>
                        <a:pt x="301" y="299"/>
                      </a:lnTo>
                      <a:lnTo>
                        <a:pt x="301" y="303"/>
                      </a:lnTo>
                      <a:lnTo>
                        <a:pt x="301" y="307"/>
                      </a:lnTo>
                      <a:lnTo>
                        <a:pt x="305" y="307"/>
                      </a:lnTo>
                      <a:lnTo>
                        <a:pt x="309" y="307"/>
                      </a:lnTo>
                      <a:lnTo>
                        <a:pt x="309" y="311"/>
                      </a:lnTo>
                      <a:lnTo>
                        <a:pt x="313" y="311"/>
                      </a:lnTo>
                      <a:lnTo>
                        <a:pt x="313" y="315"/>
                      </a:lnTo>
                      <a:lnTo>
                        <a:pt x="318" y="315"/>
                      </a:lnTo>
                      <a:lnTo>
                        <a:pt x="318" y="319"/>
                      </a:lnTo>
                      <a:lnTo>
                        <a:pt x="322" y="319"/>
                      </a:lnTo>
                      <a:lnTo>
                        <a:pt x="326" y="319"/>
                      </a:lnTo>
                      <a:lnTo>
                        <a:pt x="330" y="319"/>
                      </a:lnTo>
                      <a:lnTo>
                        <a:pt x="335" y="319"/>
                      </a:lnTo>
                      <a:lnTo>
                        <a:pt x="339" y="315"/>
                      </a:lnTo>
                      <a:lnTo>
                        <a:pt x="339" y="311"/>
                      </a:lnTo>
                      <a:lnTo>
                        <a:pt x="343" y="311"/>
                      </a:lnTo>
                      <a:lnTo>
                        <a:pt x="347" y="307"/>
                      </a:lnTo>
                      <a:lnTo>
                        <a:pt x="351" y="303"/>
                      </a:lnTo>
                      <a:lnTo>
                        <a:pt x="356" y="303"/>
                      </a:lnTo>
                      <a:lnTo>
                        <a:pt x="360" y="303"/>
                      </a:lnTo>
                      <a:lnTo>
                        <a:pt x="360" y="299"/>
                      </a:lnTo>
                      <a:lnTo>
                        <a:pt x="364" y="299"/>
                      </a:lnTo>
                      <a:lnTo>
                        <a:pt x="368" y="299"/>
                      </a:lnTo>
                      <a:lnTo>
                        <a:pt x="373" y="299"/>
                      </a:lnTo>
                      <a:lnTo>
                        <a:pt x="377" y="299"/>
                      </a:lnTo>
                      <a:lnTo>
                        <a:pt x="381" y="299"/>
                      </a:lnTo>
                      <a:lnTo>
                        <a:pt x="385" y="299"/>
                      </a:lnTo>
                      <a:lnTo>
                        <a:pt x="390" y="299"/>
                      </a:lnTo>
                      <a:lnTo>
                        <a:pt x="394" y="299"/>
                      </a:lnTo>
                      <a:lnTo>
                        <a:pt x="398" y="299"/>
                      </a:lnTo>
                      <a:lnTo>
                        <a:pt x="402" y="295"/>
                      </a:lnTo>
                      <a:lnTo>
                        <a:pt x="407" y="295"/>
                      </a:lnTo>
                      <a:lnTo>
                        <a:pt x="407" y="291"/>
                      </a:lnTo>
                      <a:lnTo>
                        <a:pt x="411" y="287"/>
                      </a:lnTo>
                      <a:lnTo>
                        <a:pt x="415" y="283"/>
                      </a:lnTo>
                      <a:lnTo>
                        <a:pt x="419" y="279"/>
                      </a:lnTo>
                      <a:lnTo>
                        <a:pt x="424" y="275"/>
                      </a:lnTo>
                      <a:lnTo>
                        <a:pt x="424" y="267"/>
                      </a:lnTo>
                      <a:lnTo>
                        <a:pt x="419" y="260"/>
                      </a:lnTo>
                      <a:lnTo>
                        <a:pt x="419" y="252"/>
                      </a:lnTo>
                      <a:lnTo>
                        <a:pt x="419" y="244"/>
                      </a:lnTo>
                      <a:lnTo>
                        <a:pt x="419" y="240"/>
                      </a:lnTo>
                      <a:lnTo>
                        <a:pt x="415" y="232"/>
                      </a:lnTo>
                      <a:lnTo>
                        <a:pt x="415" y="224"/>
                      </a:lnTo>
                      <a:lnTo>
                        <a:pt x="415" y="216"/>
                      </a:lnTo>
                      <a:lnTo>
                        <a:pt x="428" y="196"/>
                      </a:lnTo>
                      <a:lnTo>
                        <a:pt x="436" y="192"/>
                      </a:lnTo>
                      <a:lnTo>
                        <a:pt x="457" y="168"/>
                      </a:lnTo>
                      <a:lnTo>
                        <a:pt x="457" y="140"/>
                      </a:lnTo>
                      <a:lnTo>
                        <a:pt x="479" y="120"/>
                      </a:lnTo>
                      <a:lnTo>
                        <a:pt x="483" y="112"/>
                      </a:lnTo>
                      <a:lnTo>
                        <a:pt x="483" y="108"/>
                      </a:lnTo>
                      <a:lnTo>
                        <a:pt x="487" y="108"/>
                      </a:lnTo>
                      <a:lnTo>
                        <a:pt x="487" y="104"/>
                      </a:lnTo>
                      <a:lnTo>
                        <a:pt x="491" y="104"/>
                      </a:lnTo>
                      <a:lnTo>
                        <a:pt x="496" y="100"/>
                      </a:lnTo>
                      <a:lnTo>
                        <a:pt x="500" y="100"/>
                      </a:lnTo>
                      <a:lnTo>
                        <a:pt x="504" y="100"/>
                      </a:lnTo>
                      <a:lnTo>
                        <a:pt x="500" y="116"/>
                      </a:lnTo>
                      <a:lnTo>
                        <a:pt x="504" y="120"/>
                      </a:lnTo>
                      <a:lnTo>
                        <a:pt x="517" y="128"/>
                      </a:lnTo>
                      <a:lnTo>
                        <a:pt x="504" y="148"/>
                      </a:lnTo>
                      <a:lnTo>
                        <a:pt x="508" y="160"/>
                      </a:lnTo>
                      <a:lnTo>
                        <a:pt x="517" y="168"/>
                      </a:lnTo>
                      <a:lnTo>
                        <a:pt x="538" y="172"/>
                      </a:lnTo>
                      <a:lnTo>
                        <a:pt x="555" y="160"/>
                      </a:lnTo>
                      <a:lnTo>
                        <a:pt x="563" y="164"/>
                      </a:lnTo>
                      <a:lnTo>
                        <a:pt x="572" y="200"/>
                      </a:lnTo>
                      <a:lnTo>
                        <a:pt x="563" y="212"/>
                      </a:lnTo>
                      <a:lnTo>
                        <a:pt x="559" y="216"/>
                      </a:lnTo>
                      <a:lnTo>
                        <a:pt x="551" y="216"/>
                      </a:lnTo>
                      <a:lnTo>
                        <a:pt x="542" y="216"/>
                      </a:lnTo>
                      <a:lnTo>
                        <a:pt x="538" y="216"/>
                      </a:lnTo>
                      <a:lnTo>
                        <a:pt x="530" y="216"/>
                      </a:lnTo>
                      <a:lnTo>
                        <a:pt x="521" y="216"/>
                      </a:lnTo>
                      <a:lnTo>
                        <a:pt x="517" y="212"/>
                      </a:lnTo>
                      <a:lnTo>
                        <a:pt x="508" y="208"/>
                      </a:lnTo>
                      <a:lnTo>
                        <a:pt x="470" y="200"/>
                      </a:lnTo>
                      <a:lnTo>
                        <a:pt x="466" y="200"/>
                      </a:lnTo>
                      <a:lnTo>
                        <a:pt x="457" y="224"/>
                      </a:lnTo>
                      <a:lnTo>
                        <a:pt x="466" y="252"/>
                      </a:lnTo>
                      <a:lnTo>
                        <a:pt x="466" y="271"/>
                      </a:lnTo>
                      <a:lnTo>
                        <a:pt x="479" y="283"/>
                      </a:lnTo>
                      <a:lnTo>
                        <a:pt x="504" y="275"/>
                      </a:lnTo>
                      <a:lnTo>
                        <a:pt x="508" y="275"/>
                      </a:lnTo>
                      <a:lnTo>
                        <a:pt x="517" y="279"/>
                      </a:lnTo>
                      <a:lnTo>
                        <a:pt x="521" y="295"/>
                      </a:lnTo>
                      <a:lnTo>
                        <a:pt x="517" y="299"/>
                      </a:lnTo>
                      <a:lnTo>
                        <a:pt x="513" y="307"/>
                      </a:lnTo>
                      <a:lnTo>
                        <a:pt x="508" y="311"/>
                      </a:lnTo>
                      <a:lnTo>
                        <a:pt x="508" y="315"/>
                      </a:lnTo>
                      <a:lnTo>
                        <a:pt x="508" y="319"/>
                      </a:lnTo>
                      <a:lnTo>
                        <a:pt x="508" y="323"/>
                      </a:lnTo>
                      <a:lnTo>
                        <a:pt x="508" y="327"/>
                      </a:lnTo>
                      <a:lnTo>
                        <a:pt x="508" y="331"/>
                      </a:lnTo>
                      <a:lnTo>
                        <a:pt x="504" y="351"/>
                      </a:lnTo>
                      <a:lnTo>
                        <a:pt x="504" y="367"/>
                      </a:lnTo>
                      <a:lnTo>
                        <a:pt x="521" y="391"/>
                      </a:lnTo>
                      <a:lnTo>
                        <a:pt x="525" y="395"/>
                      </a:lnTo>
                      <a:lnTo>
                        <a:pt x="525" y="411"/>
                      </a:lnTo>
                      <a:lnTo>
                        <a:pt x="517" y="419"/>
                      </a:lnTo>
                      <a:lnTo>
                        <a:pt x="513" y="423"/>
                      </a:lnTo>
                      <a:lnTo>
                        <a:pt x="513" y="427"/>
                      </a:lnTo>
                      <a:lnTo>
                        <a:pt x="513" y="431"/>
                      </a:lnTo>
                      <a:lnTo>
                        <a:pt x="508" y="435"/>
                      </a:lnTo>
                      <a:lnTo>
                        <a:pt x="508" y="439"/>
                      </a:lnTo>
                      <a:lnTo>
                        <a:pt x="508" y="443"/>
                      </a:lnTo>
                      <a:lnTo>
                        <a:pt x="508" y="447"/>
                      </a:lnTo>
                      <a:lnTo>
                        <a:pt x="508" y="451"/>
                      </a:lnTo>
                      <a:lnTo>
                        <a:pt x="508" y="455"/>
                      </a:lnTo>
                      <a:lnTo>
                        <a:pt x="513" y="455"/>
                      </a:lnTo>
                      <a:lnTo>
                        <a:pt x="521" y="467"/>
                      </a:lnTo>
                      <a:lnTo>
                        <a:pt x="547" y="467"/>
                      </a:lnTo>
                      <a:lnTo>
                        <a:pt x="563" y="487"/>
                      </a:lnTo>
                      <a:lnTo>
                        <a:pt x="568" y="495"/>
                      </a:lnTo>
                      <a:lnTo>
                        <a:pt x="576" y="499"/>
                      </a:lnTo>
                      <a:lnTo>
                        <a:pt x="580" y="503"/>
                      </a:lnTo>
                      <a:lnTo>
                        <a:pt x="589" y="503"/>
                      </a:lnTo>
                      <a:lnTo>
                        <a:pt x="593" y="503"/>
                      </a:lnTo>
                      <a:lnTo>
                        <a:pt x="602" y="503"/>
                      </a:lnTo>
                      <a:lnTo>
                        <a:pt x="606" y="503"/>
                      </a:lnTo>
                      <a:lnTo>
                        <a:pt x="614" y="507"/>
                      </a:lnTo>
                      <a:lnTo>
                        <a:pt x="623" y="515"/>
                      </a:lnTo>
                      <a:lnTo>
                        <a:pt x="619" y="539"/>
                      </a:lnTo>
                      <a:lnTo>
                        <a:pt x="580" y="555"/>
                      </a:lnTo>
                      <a:lnTo>
                        <a:pt x="568" y="582"/>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74" name="Freeform 195"/>
                <p:cNvSpPr>
                  <a:spLocks/>
                </p:cNvSpPr>
                <p:nvPr/>
              </p:nvSpPr>
              <p:spPr bwMode="auto">
                <a:xfrm>
                  <a:off x="3052" y="2667"/>
                  <a:ext cx="386" cy="363"/>
                </a:xfrm>
                <a:custGeom>
                  <a:avLst/>
                  <a:gdLst>
                    <a:gd name="T0" fmla="*/ 34 w 386"/>
                    <a:gd name="T1" fmla="*/ 279 h 363"/>
                    <a:gd name="T2" fmla="*/ 0 w 386"/>
                    <a:gd name="T3" fmla="*/ 239 h 363"/>
                    <a:gd name="T4" fmla="*/ 0 w 386"/>
                    <a:gd name="T5" fmla="*/ 211 h 363"/>
                    <a:gd name="T6" fmla="*/ 8 w 386"/>
                    <a:gd name="T7" fmla="*/ 160 h 363"/>
                    <a:gd name="T8" fmla="*/ 63 w 386"/>
                    <a:gd name="T9" fmla="*/ 171 h 363"/>
                    <a:gd name="T10" fmla="*/ 72 w 386"/>
                    <a:gd name="T11" fmla="*/ 183 h 363"/>
                    <a:gd name="T12" fmla="*/ 72 w 386"/>
                    <a:gd name="T13" fmla="*/ 199 h 363"/>
                    <a:gd name="T14" fmla="*/ 80 w 386"/>
                    <a:gd name="T15" fmla="*/ 203 h 363"/>
                    <a:gd name="T16" fmla="*/ 85 w 386"/>
                    <a:gd name="T17" fmla="*/ 207 h 363"/>
                    <a:gd name="T18" fmla="*/ 85 w 386"/>
                    <a:gd name="T19" fmla="*/ 211 h 363"/>
                    <a:gd name="T20" fmla="*/ 89 w 386"/>
                    <a:gd name="T21" fmla="*/ 223 h 363"/>
                    <a:gd name="T22" fmla="*/ 102 w 386"/>
                    <a:gd name="T23" fmla="*/ 219 h 363"/>
                    <a:gd name="T24" fmla="*/ 114 w 386"/>
                    <a:gd name="T25" fmla="*/ 203 h 363"/>
                    <a:gd name="T26" fmla="*/ 123 w 386"/>
                    <a:gd name="T27" fmla="*/ 195 h 363"/>
                    <a:gd name="T28" fmla="*/ 127 w 386"/>
                    <a:gd name="T29" fmla="*/ 183 h 363"/>
                    <a:gd name="T30" fmla="*/ 131 w 386"/>
                    <a:gd name="T31" fmla="*/ 179 h 363"/>
                    <a:gd name="T32" fmla="*/ 131 w 386"/>
                    <a:gd name="T33" fmla="*/ 171 h 363"/>
                    <a:gd name="T34" fmla="*/ 127 w 386"/>
                    <a:gd name="T35" fmla="*/ 164 h 363"/>
                    <a:gd name="T36" fmla="*/ 127 w 386"/>
                    <a:gd name="T37" fmla="*/ 148 h 363"/>
                    <a:gd name="T38" fmla="*/ 135 w 386"/>
                    <a:gd name="T39" fmla="*/ 148 h 363"/>
                    <a:gd name="T40" fmla="*/ 144 w 386"/>
                    <a:gd name="T41" fmla="*/ 148 h 363"/>
                    <a:gd name="T42" fmla="*/ 165 w 386"/>
                    <a:gd name="T43" fmla="*/ 164 h 363"/>
                    <a:gd name="T44" fmla="*/ 174 w 386"/>
                    <a:gd name="T45" fmla="*/ 160 h 363"/>
                    <a:gd name="T46" fmla="*/ 186 w 386"/>
                    <a:gd name="T47" fmla="*/ 144 h 363"/>
                    <a:gd name="T48" fmla="*/ 195 w 386"/>
                    <a:gd name="T49" fmla="*/ 128 h 363"/>
                    <a:gd name="T50" fmla="*/ 203 w 386"/>
                    <a:gd name="T51" fmla="*/ 112 h 363"/>
                    <a:gd name="T52" fmla="*/ 212 w 386"/>
                    <a:gd name="T53" fmla="*/ 92 h 363"/>
                    <a:gd name="T54" fmla="*/ 203 w 386"/>
                    <a:gd name="T55" fmla="*/ 68 h 363"/>
                    <a:gd name="T56" fmla="*/ 199 w 386"/>
                    <a:gd name="T57" fmla="*/ 52 h 363"/>
                    <a:gd name="T58" fmla="*/ 191 w 386"/>
                    <a:gd name="T59" fmla="*/ 4 h 363"/>
                    <a:gd name="T60" fmla="*/ 203 w 386"/>
                    <a:gd name="T61" fmla="*/ 4 h 363"/>
                    <a:gd name="T62" fmla="*/ 208 w 386"/>
                    <a:gd name="T63" fmla="*/ 0 h 363"/>
                    <a:gd name="T64" fmla="*/ 241 w 386"/>
                    <a:gd name="T65" fmla="*/ 12 h 363"/>
                    <a:gd name="T66" fmla="*/ 330 w 386"/>
                    <a:gd name="T67" fmla="*/ 56 h 363"/>
                    <a:gd name="T68" fmla="*/ 377 w 386"/>
                    <a:gd name="T69" fmla="*/ 96 h 363"/>
                    <a:gd name="T70" fmla="*/ 381 w 386"/>
                    <a:gd name="T71" fmla="*/ 132 h 363"/>
                    <a:gd name="T72" fmla="*/ 377 w 386"/>
                    <a:gd name="T73" fmla="*/ 136 h 363"/>
                    <a:gd name="T74" fmla="*/ 373 w 386"/>
                    <a:gd name="T75" fmla="*/ 140 h 363"/>
                    <a:gd name="T76" fmla="*/ 343 w 386"/>
                    <a:gd name="T77" fmla="*/ 156 h 363"/>
                    <a:gd name="T78" fmla="*/ 284 w 386"/>
                    <a:gd name="T79" fmla="*/ 179 h 363"/>
                    <a:gd name="T80" fmla="*/ 263 w 386"/>
                    <a:gd name="T81" fmla="*/ 223 h 363"/>
                    <a:gd name="T82" fmla="*/ 280 w 386"/>
                    <a:gd name="T83" fmla="*/ 235 h 363"/>
                    <a:gd name="T84" fmla="*/ 314 w 386"/>
                    <a:gd name="T85" fmla="*/ 283 h 363"/>
                    <a:gd name="T86" fmla="*/ 297 w 386"/>
                    <a:gd name="T87" fmla="*/ 359 h 363"/>
                    <a:gd name="T88" fmla="*/ 280 w 386"/>
                    <a:gd name="T89" fmla="*/ 343 h 363"/>
                    <a:gd name="T90" fmla="*/ 271 w 386"/>
                    <a:gd name="T91" fmla="*/ 323 h 363"/>
                    <a:gd name="T92" fmla="*/ 271 w 386"/>
                    <a:gd name="T93" fmla="*/ 323 h 363"/>
                    <a:gd name="T94" fmla="*/ 271 w 386"/>
                    <a:gd name="T95" fmla="*/ 323 h 363"/>
                    <a:gd name="T96" fmla="*/ 224 w 386"/>
                    <a:gd name="T97" fmla="*/ 291 h 363"/>
                    <a:gd name="T98" fmla="*/ 216 w 386"/>
                    <a:gd name="T99" fmla="*/ 283 h 363"/>
                    <a:gd name="T100" fmla="*/ 216 w 386"/>
                    <a:gd name="T101" fmla="*/ 283 h 363"/>
                    <a:gd name="T102" fmla="*/ 216 w 386"/>
                    <a:gd name="T103" fmla="*/ 283 h 363"/>
                    <a:gd name="T104" fmla="*/ 191 w 386"/>
                    <a:gd name="T105" fmla="*/ 279 h 363"/>
                    <a:gd name="T106" fmla="*/ 157 w 386"/>
                    <a:gd name="T107" fmla="*/ 307 h 363"/>
                    <a:gd name="T108" fmla="*/ 123 w 386"/>
                    <a:gd name="T109" fmla="*/ 319 h 363"/>
                    <a:gd name="T110" fmla="*/ 106 w 386"/>
                    <a:gd name="T111" fmla="*/ 319 h 363"/>
                    <a:gd name="T112" fmla="*/ 93 w 386"/>
                    <a:gd name="T113" fmla="*/ 315 h 363"/>
                    <a:gd name="T114" fmla="*/ 72 w 386"/>
                    <a:gd name="T115" fmla="*/ 315 h 3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6" h="363">
                      <a:moveTo>
                        <a:pt x="72" y="315"/>
                      </a:moveTo>
                      <a:lnTo>
                        <a:pt x="55" y="295"/>
                      </a:lnTo>
                      <a:lnTo>
                        <a:pt x="34" y="279"/>
                      </a:lnTo>
                      <a:lnTo>
                        <a:pt x="4" y="267"/>
                      </a:lnTo>
                      <a:lnTo>
                        <a:pt x="4" y="251"/>
                      </a:lnTo>
                      <a:lnTo>
                        <a:pt x="0" y="239"/>
                      </a:lnTo>
                      <a:lnTo>
                        <a:pt x="8" y="231"/>
                      </a:lnTo>
                      <a:lnTo>
                        <a:pt x="4" y="219"/>
                      </a:lnTo>
                      <a:lnTo>
                        <a:pt x="0" y="211"/>
                      </a:lnTo>
                      <a:lnTo>
                        <a:pt x="0" y="195"/>
                      </a:lnTo>
                      <a:lnTo>
                        <a:pt x="0" y="175"/>
                      </a:lnTo>
                      <a:lnTo>
                        <a:pt x="8" y="160"/>
                      </a:lnTo>
                      <a:lnTo>
                        <a:pt x="29" y="160"/>
                      </a:lnTo>
                      <a:lnTo>
                        <a:pt x="46" y="183"/>
                      </a:lnTo>
                      <a:lnTo>
                        <a:pt x="63" y="171"/>
                      </a:lnTo>
                      <a:lnTo>
                        <a:pt x="68" y="175"/>
                      </a:lnTo>
                      <a:lnTo>
                        <a:pt x="72" y="179"/>
                      </a:lnTo>
                      <a:lnTo>
                        <a:pt x="72" y="183"/>
                      </a:lnTo>
                      <a:lnTo>
                        <a:pt x="72" y="191"/>
                      </a:lnTo>
                      <a:lnTo>
                        <a:pt x="72" y="195"/>
                      </a:lnTo>
                      <a:lnTo>
                        <a:pt x="72" y="199"/>
                      </a:lnTo>
                      <a:lnTo>
                        <a:pt x="76" y="199"/>
                      </a:lnTo>
                      <a:lnTo>
                        <a:pt x="80" y="199"/>
                      </a:lnTo>
                      <a:lnTo>
                        <a:pt x="80" y="203"/>
                      </a:lnTo>
                      <a:lnTo>
                        <a:pt x="80" y="207"/>
                      </a:lnTo>
                      <a:lnTo>
                        <a:pt x="85" y="207"/>
                      </a:lnTo>
                      <a:lnTo>
                        <a:pt x="85" y="211"/>
                      </a:lnTo>
                      <a:lnTo>
                        <a:pt x="89" y="215"/>
                      </a:lnTo>
                      <a:lnTo>
                        <a:pt x="89" y="219"/>
                      </a:lnTo>
                      <a:lnTo>
                        <a:pt x="89" y="223"/>
                      </a:lnTo>
                      <a:lnTo>
                        <a:pt x="93" y="223"/>
                      </a:lnTo>
                      <a:lnTo>
                        <a:pt x="97" y="223"/>
                      </a:lnTo>
                      <a:lnTo>
                        <a:pt x="102" y="219"/>
                      </a:lnTo>
                      <a:lnTo>
                        <a:pt x="106" y="215"/>
                      </a:lnTo>
                      <a:lnTo>
                        <a:pt x="110" y="207"/>
                      </a:lnTo>
                      <a:lnTo>
                        <a:pt x="114" y="203"/>
                      </a:lnTo>
                      <a:lnTo>
                        <a:pt x="118" y="199"/>
                      </a:lnTo>
                      <a:lnTo>
                        <a:pt x="118" y="195"/>
                      </a:lnTo>
                      <a:lnTo>
                        <a:pt x="123" y="195"/>
                      </a:lnTo>
                      <a:lnTo>
                        <a:pt x="123" y="191"/>
                      </a:lnTo>
                      <a:lnTo>
                        <a:pt x="127" y="187"/>
                      </a:lnTo>
                      <a:lnTo>
                        <a:pt x="127" y="183"/>
                      </a:lnTo>
                      <a:lnTo>
                        <a:pt x="131" y="183"/>
                      </a:lnTo>
                      <a:lnTo>
                        <a:pt x="131" y="179"/>
                      </a:lnTo>
                      <a:lnTo>
                        <a:pt x="131" y="175"/>
                      </a:lnTo>
                      <a:lnTo>
                        <a:pt x="131" y="171"/>
                      </a:lnTo>
                      <a:lnTo>
                        <a:pt x="131" y="168"/>
                      </a:lnTo>
                      <a:lnTo>
                        <a:pt x="127" y="164"/>
                      </a:lnTo>
                      <a:lnTo>
                        <a:pt x="127" y="160"/>
                      </a:lnTo>
                      <a:lnTo>
                        <a:pt x="127" y="152"/>
                      </a:lnTo>
                      <a:lnTo>
                        <a:pt x="127" y="148"/>
                      </a:lnTo>
                      <a:lnTo>
                        <a:pt x="131" y="148"/>
                      </a:lnTo>
                      <a:lnTo>
                        <a:pt x="135" y="148"/>
                      </a:lnTo>
                      <a:lnTo>
                        <a:pt x="140" y="148"/>
                      </a:lnTo>
                      <a:lnTo>
                        <a:pt x="144" y="148"/>
                      </a:lnTo>
                      <a:lnTo>
                        <a:pt x="152" y="156"/>
                      </a:lnTo>
                      <a:lnTo>
                        <a:pt x="157" y="160"/>
                      </a:lnTo>
                      <a:lnTo>
                        <a:pt x="165" y="164"/>
                      </a:lnTo>
                      <a:lnTo>
                        <a:pt x="169" y="164"/>
                      </a:lnTo>
                      <a:lnTo>
                        <a:pt x="174" y="160"/>
                      </a:lnTo>
                      <a:lnTo>
                        <a:pt x="178" y="156"/>
                      </a:lnTo>
                      <a:lnTo>
                        <a:pt x="186" y="148"/>
                      </a:lnTo>
                      <a:lnTo>
                        <a:pt x="186" y="144"/>
                      </a:lnTo>
                      <a:lnTo>
                        <a:pt x="191" y="136"/>
                      </a:lnTo>
                      <a:lnTo>
                        <a:pt x="191" y="132"/>
                      </a:lnTo>
                      <a:lnTo>
                        <a:pt x="195" y="128"/>
                      </a:lnTo>
                      <a:lnTo>
                        <a:pt x="199" y="124"/>
                      </a:lnTo>
                      <a:lnTo>
                        <a:pt x="199" y="120"/>
                      </a:lnTo>
                      <a:lnTo>
                        <a:pt x="203" y="112"/>
                      </a:lnTo>
                      <a:lnTo>
                        <a:pt x="203" y="108"/>
                      </a:lnTo>
                      <a:lnTo>
                        <a:pt x="208" y="100"/>
                      </a:lnTo>
                      <a:lnTo>
                        <a:pt x="212" y="92"/>
                      </a:lnTo>
                      <a:lnTo>
                        <a:pt x="212" y="80"/>
                      </a:lnTo>
                      <a:lnTo>
                        <a:pt x="208" y="72"/>
                      </a:lnTo>
                      <a:lnTo>
                        <a:pt x="203" y="68"/>
                      </a:lnTo>
                      <a:lnTo>
                        <a:pt x="203" y="60"/>
                      </a:lnTo>
                      <a:lnTo>
                        <a:pt x="199" y="56"/>
                      </a:lnTo>
                      <a:lnTo>
                        <a:pt x="199" y="52"/>
                      </a:lnTo>
                      <a:lnTo>
                        <a:pt x="178" y="44"/>
                      </a:lnTo>
                      <a:lnTo>
                        <a:pt x="169" y="12"/>
                      </a:lnTo>
                      <a:lnTo>
                        <a:pt x="191" y="4"/>
                      </a:lnTo>
                      <a:lnTo>
                        <a:pt x="195" y="4"/>
                      </a:lnTo>
                      <a:lnTo>
                        <a:pt x="199" y="4"/>
                      </a:lnTo>
                      <a:lnTo>
                        <a:pt x="203" y="4"/>
                      </a:lnTo>
                      <a:lnTo>
                        <a:pt x="208" y="4"/>
                      </a:lnTo>
                      <a:lnTo>
                        <a:pt x="208" y="0"/>
                      </a:lnTo>
                      <a:lnTo>
                        <a:pt x="212" y="4"/>
                      </a:lnTo>
                      <a:lnTo>
                        <a:pt x="216" y="4"/>
                      </a:lnTo>
                      <a:lnTo>
                        <a:pt x="241" y="12"/>
                      </a:lnTo>
                      <a:lnTo>
                        <a:pt x="263" y="12"/>
                      </a:lnTo>
                      <a:lnTo>
                        <a:pt x="297" y="40"/>
                      </a:lnTo>
                      <a:lnTo>
                        <a:pt x="330" y="56"/>
                      </a:lnTo>
                      <a:lnTo>
                        <a:pt x="364" y="68"/>
                      </a:lnTo>
                      <a:lnTo>
                        <a:pt x="369" y="80"/>
                      </a:lnTo>
                      <a:lnTo>
                        <a:pt x="377" y="96"/>
                      </a:lnTo>
                      <a:lnTo>
                        <a:pt x="386" y="116"/>
                      </a:lnTo>
                      <a:lnTo>
                        <a:pt x="381" y="132"/>
                      </a:lnTo>
                      <a:lnTo>
                        <a:pt x="381" y="136"/>
                      </a:lnTo>
                      <a:lnTo>
                        <a:pt x="377" y="136"/>
                      </a:lnTo>
                      <a:lnTo>
                        <a:pt x="377" y="140"/>
                      </a:lnTo>
                      <a:lnTo>
                        <a:pt x="373" y="140"/>
                      </a:lnTo>
                      <a:lnTo>
                        <a:pt x="352" y="148"/>
                      </a:lnTo>
                      <a:lnTo>
                        <a:pt x="343" y="156"/>
                      </a:lnTo>
                      <a:lnTo>
                        <a:pt x="322" y="168"/>
                      </a:lnTo>
                      <a:lnTo>
                        <a:pt x="297" y="168"/>
                      </a:lnTo>
                      <a:lnTo>
                        <a:pt x="284" y="179"/>
                      </a:lnTo>
                      <a:lnTo>
                        <a:pt x="263" y="183"/>
                      </a:lnTo>
                      <a:lnTo>
                        <a:pt x="267" y="215"/>
                      </a:lnTo>
                      <a:lnTo>
                        <a:pt x="263" y="223"/>
                      </a:lnTo>
                      <a:lnTo>
                        <a:pt x="263" y="227"/>
                      </a:lnTo>
                      <a:lnTo>
                        <a:pt x="267" y="227"/>
                      </a:lnTo>
                      <a:lnTo>
                        <a:pt x="280" y="235"/>
                      </a:lnTo>
                      <a:lnTo>
                        <a:pt x="288" y="247"/>
                      </a:lnTo>
                      <a:lnTo>
                        <a:pt x="305" y="267"/>
                      </a:lnTo>
                      <a:lnTo>
                        <a:pt x="314" y="283"/>
                      </a:lnTo>
                      <a:lnTo>
                        <a:pt x="314" y="323"/>
                      </a:lnTo>
                      <a:lnTo>
                        <a:pt x="309" y="323"/>
                      </a:lnTo>
                      <a:lnTo>
                        <a:pt x="297" y="359"/>
                      </a:lnTo>
                      <a:lnTo>
                        <a:pt x="292" y="363"/>
                      </a:lnTo>
                      <a:lnTo>
                        <a:pt x="288" y="351"/>
                      </a:lnTo>
                      <a:lnTo>
                        <a:pt x="280" y="343"/>
                      </a:lnTo>
                      <a:lnTo>
                        <a:pt x="271" y="323"/>
                      </a:lnTo>
                      <a:lnTo>
                        <a:pt x="263" y="315"/>
                      </a:lnTo>
                      <a:lnTo>
                        <a:pt x="246" y="291"/>
                      </a:lnTo>
                      <a:lnTo>
                        <a:pt x="224" y="291"/>
                      </a:lnTo>
                      <a:lnTo>
                        <a:pt x="216" y="283"/>
                      </a:lnTo>
                      <a:lnTo>
                        <a:pt x="208" y="275"/>
                      </a:lnTo>
                      <a:lnTo>
                        <a:pt x="199" y="275"/>
                      </a:lnTo>
                      <a:lnTo>
                        <a:pt x="191" y="279"/>
                      </a:lnTo>
                      <a:lnTo>
                        <a:pt x="178" y="303"/>
                      </a:lnTo>
                      <a:lnTo>
                        <a:pt x="165" y="303"/>
                      </a:lnTo>
                      <a:lnTo>
                        <a:pt x="157" y="307"/>
                      </a:lnTo>
                      <a:lnTo>
                        <a:pt x="148" y="311"/>
                      </a:lnTo>
                      <a:lnTo>
                        <a:pt x="144" y="323"/>
                      </a:lnTo>
                      <a:lnTo>
                        <a:pt x="123" y="319"/>
                      </a:lnTo>
                      <a:lnTo>
                        <a:pt x="118" y="319"/>
                      </a:lnTo>
                      <a:lnTo>
                        <a:pt x="114" y="319"/>
                      </a:lnTo>
                      <a:lnTo>
                        <a:pt x="106" y="319"/>
                      </a:lnTo>
                      <a:lnTo>
                        <a:pt x="102" y="315"/>
                      </a:lnTo>
                      <a:lnTo>
                        <a:pt x="97" y="315"/>
                      </a:lnTo>
                      <a:lnTo>
                        <a:pt x="93" y="315"/>
                      </a:lnTo>
                      <a:lnTo>
                        <a:pt x="89" y="315"/>
                      </a:lnTo>
                      <a:lnTo>
                        <a:pt x="85" y="311"/>
                      </a:lnTo>
                      <a:lnTo>
                        <a:pt x="72" y="315"/>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75" name="Freeform 196"/>
                <p:cNvSpPr>
                  <a:spLocks/>
                </p:cNvSpPr>
                <p:nvPr/>
              </p:nvSpPr>
              <p:spPr bwMode="auto">
                <a:xfrm>
                  <a:off x="2564" y="2456"/>
                  <a:ext cx="700" cy="753"/>
                </a:xfrm>
                <a:custGeom>
                  <a:avLst/>
                  <a:gdLst>
                    <a:gd name="T0" fmla="*/ 534 w 700"/>
                    <a:gd name="T1" fmla="*/ 498 h 753"/>
                    <a:gd name="T2" fmla="*/ 547 w 700"/>
                    <a:gd name="T3" fmla="*/ 542 h 753"/>
                    <a:gd name="T4" fmla="*/ 556 w 700"/>
                    <a:gd name="T5" fmla="*/ 562 h 753"/>
                    <a:gd name="T6" fmla="*/ 492 w 700"/>
                    <a:gd name="T7" fmla="*/ 594 h 753"/>
                    <a:gd name="T8" fmla="*/ 454 w 700"/>
                    <a:gd name="T9" fmla="*/ 562 h 753"/>
                    <a:gd name="T10" fmla="*/ 437 w 700"/>
                    <a:gd name="T11" fmla="*/ 550 h 753"/>
                    <a:gd name="T12" fmla="*/ 416 w 700"/>
                    <a:gd name="T13" fmla="*/ 554 h 753"/>
                    <a:gd name="T14" fmla="*/ 373 w 700"/>
                    <a:gd name="T15" fmla="*/ 626 h 753"/>
                    <a:gd name="T16" fmla="*/ 361 w 700"/>
                    <a:gd name="T17" fmla="*/ 709 h 753"/>
                    <a:gd name="T18" fmla="*/ 348 w 700"/>
                    <a:gd name="T19" fmla="*/ 721 h 753"/>
                    <a:gd name="T20" fmla="*/ 318 w 700"/>
                    <a:gd name="T21" fmla="*/ 733 h 753"/>
                    <a:gd name="T22" fmla="*/ 288 w 700"/>
                    <a:gd name="T23" fmla="*/ 737 h 753"/>
                    <a:gd name="T24" fmla="*/ 272 w 700"/>
                    <a:gd name="T25" fmla="*/ 753 h 753"/>
                    <a:gd name="T26" fmla="*/ 267 w 700"/>
                    <a:gd name="T27" fmla="*/ 753 h 753"/>
                    <a:gd name="T28" fmla="*/ 250 w 700"/>
                    <a:gd name="T29" fmla="*/ 749 h 753"/>
                    <a:gd name="T30" fmla="*/ 242 w 700"/>
                    <a:gd name="T31" fmla="*/ 741 h 753"/>
                    <a:gd name="T32" fmla="*/ 238 w 700"/>
                    <a:gd name="T33" fmla="*/ 729 h 753"/>
                    <a:gd name="T34" fmla="*/ 225 w 700"/>
                    <a:gd name="T35" fmla="*/ 690 h 753"/>
                    <a:gd name="T36" fmla="*/ 225 w 700"/>
                    <a:gd name="T37" fmla="*/ 670 h 753"/>
                    <a:gd name="T38" fmla="*/ 212 w 700"/>
                    <a:gd name="T39" fmla="*/ 654 h 753"/>
                    <a:gd name="T40" fmla="*/ 208 w 700"/>
                    <a:gd name="T41" fmla="*/ 642 h 753"/>
                    <a:gd name="T42" fmla="*/ 174 w 700"/>
                    <a:gd name="T43" fmla="*/ 594 h 753"/>
                    <a:gd name="T44" fmla="*/ 136 w 700"/>
                    <a:gd name="T45" fmla="*/ 558 h 753"/>
                    <a:gd name="T46" fmla="*/ 136 w 700"/>
                    <a:gd name="T47" fmla="*/ 538 h 753"/>
                    <a:gd name="T48" fmla="*/ 127 w 700"/>
                    <a:gd name="T49" fmla="*/ 498 h 753"/>
                    <a:gd name="T50" fmla="*/ 115 w 700"/>
                    <a:gd name="T51" fmla="*/ 498 h 753"/>
                    <a:gd name="T52" fmla="*/ 102 w 700"/>
                    <a:gd name="T53" fmla="*/ 510 h 753"/>
                    <a:gd name="T54" fmla="*/ 89 w 700"/>
                    <a:gd name="T55" fmla="*/ 518 h 753"/>
                    <a:gd name="T56" fmla="*/ 81 w 700"/>
                    <a:gd name="T57" fmla="*/ 514 h 753"/>
                    <a:gd name="T58" fmla="*/ 81 w 700"/>
                    <a:gd name="T59" fmla="*/ 506 h 753"/>
                    <a:gd name="T60" fmla="*/ 77 w 700"/>
                    <a:gd name="T61" fmla="*/ 478 h 753"/>
                    <a:gd name="T62" fmla="*/ 77 w 700"/>
                    <a:gd name="T63" fmla="*/ 442 h 753"/>
                    <a:gd name="T64" fmla="*/ 77 w 700"/>
                    <a:gd name="T65" fmla="*/ 343 h 753"/>
                    <a:gd name="T66" fmla="*/ 68 w 700"/>
                    <a:gd name="T67" fmla="*/ 283 h 753"/>
                    <a:gd name="T68" fmla="*/ 72 w 700"/>
                    <a:gd name="T69" fmla="*/ 251 h 753"/>
                    <a:gd name="T70" fmla="*/ 55 w 700"/>
                    <a:gd name="T71" fmla="*/ 199 h 753"/>
                    <a:gd name="T72" fmla="*/ 17 w 700"/>
                    <a:gd name="T73" fmla="*/ 139 h 753"/>
                    <a:gd name="T74" fmla="*/ 13 w 700"/>
                    <a:gd name="T75" fmla="*/ 64 h 753"/>
                    <a:gd name="T76" fmla="*/ 13 w 700"/>
                    <a:gd name="T77" fmla="*/ 16 h 753"/>
                    <a:gd name="T78" fmla="*/ 89 w 700"/>
                    <a:gd name="T79" fmla="*/ 52 h 753"/>
                    <a:gd name="T80" fmla="*/ 144 w 700"/>
                    <a:gd name="T81" fmla="*/ 127 h 753"/>
                    <a:gd name="T82" fmla="*/ 170 w 700"/>
                    <a:gd name="T83" fmla="*/ 119 h 753"/>
                    <a:gd name="T84" fmla="*/ 204 w 700"/>
                    <a:gd name="T85" fmla="*/ 147 h 753"/>
                    <a:gd name="T86" fmla="*/ 280 w 700"/>
                    <a:gd name="T87" fmla="*/ 103 h 753"/>
                    <a:gd name="T88" fmla="*/ 263 w 700"/>
                    <a:gd name="T89" fmla="*/ 75 h 753"/>
                    <a:gd name="T90" fmla="*/ 293 w 700"/>
                    <a:gd name="T91" fmla="*/ 24 h 753"/>
                    <a:gd name="T92" fmla="*/ 314 w 700"/>
                    <a:gd name="T93" fmla="*/ 24 h 753"/>
                    <a:gd name="T94" fmla="*/ 416 w 700"/>
                    <a:gd name="T95" fmla="*/ 71 h 753"/>
                    <a:gd name="T96" fmla="*/ 500 w 700"/>
                    <a:gd name="T97" fmla="*/ 175 h 753"/>
                    <a:gd name="T98" fmla="*/ 585 w 700"/>
                    <a:gd name="T99" fmla="*/ 167 h 753"/>
                    <a:gd name="T100" fmla="*/ 662 w 700"/>
                    <a:gd name="T101" fmla="*/ 187 h 753"/>
                    <a:gd name="T102" fmla="*/ 670 w 700"/>
                    <a:gd name="T103" fmla="*/ 195 h 753"/>
                    <a:gd name="T104" fmla="*/ 691 w 700"/>
                    <a:gd name="T105" fmla="*/ 215 h 753"/>
                    <a:gd name="T106" fmla="*/ 691 w 700"/>
                    <a:gd name="T107" fmla="*/ 271 h 753"/>
                    <a:gd name="T108" fmla="*/ 683 w 700"/>
                    <a:gd name="T109" fmla="*/ 339 h 753"/>
                    <a:gd name="T110" fmla="*/ 649 w 700"/>
                    <a:gd name="T111" fmla="*/ 371 h 753"/>
                    <a:gd name="T112" fmla="*/ 615 w 700"/>
                    <a:gd name="T113" fmla="*/ 371 h 753"/>
                    <a:gd name="T114" fmla="*/ 619 w 700"/>
                    <a:gd name="T115" fmla="*/ 398 h 753"/>
                    <a:gd name="T116" fmla="*/ 585 w 700"/>
                    <a:gd name="T117" fmla="*/ 434 h 753"/>
                    <a:gd name="T118" fmla="*/ 568 w 700"/>
                    <a:gd name="T119" fmla="*/ 418 h 753"/>
                    <a:gd name="T120" fmla="*/ 551 w 700"/>
                    <a:gd name="T121" fmla="*/ 382 h 753"/>
                    <a:gd name="T122" fmla="*/ 492 w 700"/>
                    <a:gd name="T123" fmla="*/ 466 h 7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0" h="753">
                      <a:moveTo>
                        <a:pt x="492" y="478"/>
                      </a:moveTo>
                      <a:lnTo>
                        <a:pt x="496" y="478"/>
                      </a:lnTo>
                      <a:lnTo>
                        <a:pt x="500" y="482"/>
                      </a:lnTo>
                      <a:lnTo>
                        <a:pt x="505" y="482"/>
                      </a:lnTo>
                      <a:lnTo>
                        <a:pt x="509" y="482"/>
                      </a:lnTo>
                      <a:lnTo>
                        <a:pt x="513" y="486"/>
                      </a:lnTo>
                      <a:lnTo>
                        <a:pt x="517" y="486"/>
                      </a:lnTo>
                      <a:lnTo>
                        <a:pt x="517" y="490"/>
                      </a:lnTo>
                      <a:lnTo>
                        <a:pt x="534" y="498"/>
                      </a:lnTo>
                      <a:lnTo>
                        <a:pt x="560" y="522"/>
                      </a:lnTo>
                      <a:lnTo>
                        <a:pt x="560" y="526"/>
                      </a:lnTo>
                      <a:lnTo>
                        <a:pt x="556" y="530"/>
                      </a:lnTo>
                      <a:lnTo>
                        <a:pt x="551" y="530"/>
                      </a:lnTo>
                      <a:lnTo>
                        <a:pt x="551" y="534"/>
                      </a:lnTo>
                      <a:lnTo>
                        <a:pt x="551" y="538"/>
                      </a:lnTo>
                      <a:lnTo>
                        <a:pt x="547" y="538"/>
                      </a:lnTo>
                      <a:lnTo>
                        <a:pt x="547" y="542"/>
                      </a:lnTo>
                      <a:lnTo>
                        <a:pt x="547" y="546"/>
                      </a:lnTo>
                      <a:lnTo>
                        <a:pt x="556" y="562"/>
                      </a:lnTo>
                      <a:lnTo>
                        <a:pt x="590" y="590"/>
                      </a:lnTo>
                      <a:lnTo>
                        <a:pt x="585" y="602"/>
                      </a:lnTo>
                      <a:lnTo>
                        <a:pt x="543" y="610"/>
                      </a:lnTo>
                      <a:lnTo>
                        <a:pt x="530" y="610"/>
                      </a:lnTo>
                      <a:lnTo>
                        <a:pt x="522" y="606"/>
                      </a:lnTo>
                      <a:lnTo>
                        <a:pt x="505" y="598"/>
                      </a:lnTo>
                      <a:lnTo>
                        <a:pt x="492" y="594"/>
                      </a:lnTo>
                      <a:lnTo>
                        <a:pt x="475" y="606"/>
                      </a:lnTo>
                      <a:lnTo>
                        <a:pt x="454" y="602"/>
                      </a:lnTo>
                      <a:lnTo>
                        <a:pt x="445" y="594"/>
                      </a:lnTo>
                      <a:lnTo>
                        <a:pt x="441" y="582"/>
                      </a:lnTo>
                      <a:lnTo>
                        <a:pt x="454" y="562"/>
                      </a:lnTo>
                      <a:lnTo>
                        <a:pt x="441" y="554"/>
                      </a:lnTo>
                      <a:lnTo>
                        <a:pt x="437" y="550"/>
                      </a:lnTo>
                      <a:lnTo>
                        <a:pt x="441" y="534"/>
                      </a:lnTo>
                      <a:lnTo>
                        <a:pt x="437" y="534"/>
                      </a:lnTo>
                      <a:lnTo>
                        <a:pt x="433" y="534"/>
                      </a:lnTo>
                      <a:lnTo>
                        <a:pt x="428" y="538"/>
                      </a:lnTo>
                      <a:lnTo>
                        <a:pt x="424" y="538"/>
                      </a:lnTo>
                      <a:lnTo>
                        <a:pt x="424" y="542"/>
                      </a:lnTo>
                      <a:lnTo>
                        <a:pt x="420" y="542"/>
                      </a:lnTo>
                      <a:lnTo>
                        <a:pt x="420" y="546"/>
                      </a:lnTo>
                      <a:lnTo>
                        <a:pt x="416" y="554"/>
                      </a:lnTo>
                      <a:lnTo>
                        <a:pt x="394" y="574"/>
                      </a:lnTo>
                      <a:lnTo>
                        <a:pt x="394" y="602"/>
                      </a:lnTo>
                      <a:lnTo>
                        <a:pt x="373" y="626"/>
                      </a:lnTo>
                      <a:lnTo>
                        <a:pt x="365" y="630"/>
                      </a:lnTo>
                      <a:lnTo>
                        <a:pt x="352" y="650"/>
                      </a:lnTo>
                      <a:lnTo>
                        <a:pt x="352" y="658"/>
                      </a:lnTo>
                      <a:lnTo>
                        <a:pt x="352" y="666"/>
                      </a:lnTo>
                      <a:lnTo>
                        <a:pt x="356" y="674"/>
                      </a:lnTo>
                      <a:lnTo>
                        <a:pt x="356" y="678"/>
                      </a:lnTo>
                      <a:lnTo>
                        <a:pt x="356" y="686"/>
                      </a:lnTo>
                      <a:lnTo>
                        <a:pt x="356" y="694"/>
                      </a:lnTo>
                      <a:lnTo>
                        <a:pt x="361" y="701"/>
                      </a:lnTo>
                      <a:lnTo>
                        <a:pt x="361" y="709"/>
                      </a:lnTo>
                      <a:lnTo>
                        <a:pt x="356" y="713"/>
                      </a:lnTo>
                      <a:lnTo>
                        <a:pt x="352" y="717"/>
                      </a:lnTo>
                      <a:lnTo>
                        <a:pt x="348" y="721"/>
                      </a:lnTo>
                      <a:lnTo>
                        <a:pt x="344" y="725"/>
                      </a:lnTo>
                      <a:lnTo>
                        <a:pt x="344" y="729"/>
                      </a:lnTo>
                      <a:lnTo>
                        <a:pt x="339" y="729"/>
                      </a:lnTo>
                      <a:lnTo>
                        <a:pt x="335" y="733"/>
                      </a:lnTo>
                      <a:lnTo>
                        <a:pt x="331" y="733"/>
                      </a:lnTo>
                      <a:lnTo>
                        <a:pt x="327" y="733"/>
                      </a:lnTo>
                      <a:lnTo>
                        <a:pt x="322" y="733"/>
                      </a:lnTo>
                      <a:lnTo>
                        <a:pt x="318" y="733"/>
                      </a:lnTo>
                      <a:lnTo>
                        <a:pt x="314" y="733"/>
                      </a:lnTo>
                      <a:lnTo>
                        <a:pt x="310" y="733"/>
                      </a:lnTo>
                      <a:lnTo>
                        <a:pt x="305" y="733"/>
                      </a:lnTo>
                      <a:lnTo>
                        <a:pt x="301" y="733"/>
                      </a:lnTo>
                      <a:lnTo>
                        <a:pt x="297" y="733"/>
                      </a:lnTo>
                      <a:lnTo>
                        <a:pt x="297" y="737"/>
                      </a:lnTo>
                      <a:lnTo>
                        <a:pt x="293" y="737"/>
                      </a:lnTo>
                      <a:lnTo>
                        <a:pt x="288" y="737"/>
                      </a:lnTo>
                      <a:lnTo>
                        <a:pt x="284" y="741"/>
                      </a:lnTo>
                      <a:lnTo>
                        <a:pt x="280" y="745"/>
                      </a:lnTo>
                      <a:lnTo>
                        <a:pt x="276" y="745"/>
                      </a:lnTo>
                      <a:lnTo>
                        <a:pt x="276" y="749"/>
                      </a:lnTo>
                      <a:lnTo>
                        <a:pt x="272" y="753"/>
                      </a:lnTo>
                      <a:lnTo>
                        <a:pt x="267" y="753"/>
                      </a:lnTo>
                      <a:lnTo>
                        <a:pt x="263" y="753"/>
                      </a:lnTo>
                      <a:lnTo>
                        <a:pt x="259" y="753"/>
                      </a:lnTo>
                      <a:lnTo>
                        <a:pt x="255" y="753"/>
                      </a:lnTo>
                      <a:lnTo>
                        <a:pt x="255" y="749"/>
                      </a:lnTo>
                      <a:lnTo>
                        <a:pt x="250" y="749"/>
                      </a:lnTo>
                      <a:lnTo>
                        <a:pt x="250" y="745"/>
                      </a:lnTo>
                      <a:lnTo>
                        <a:pt x="246" y="745"/>
                      </a:lnTo>
                      <a:lnTo>
                        <a:pt x="246" y="741"/>
                      </a:lnTo>
                      <a:lnTo>
                        <a:pt x="242" y="741"/>
                      </a:lnTo>
                      <a:lnTo>
                        <a:pt x="238" y="741"/>
                      </a:lnTo>
                      <a:lnTo>
                        <a:pt x="238" y="737"/>
                      </a:lnTo>
                      <a:lnTo>
                        <a:pt x="238" y="733"/>
                      </a:lnTo>
                      <a:lnTo>
                        <a:pt x="238" y="729"/>
                      </a:lnTo>
                      <a:lnTo>
                        <a:pt x="238" y="725"/>
                      </a:lnTo>
                      <a:lnTo>
                        <a:pt x="233" y="721"/>
                      </a:lnTo>
                      <a:lnTo>
                        <a:pt x="233" y="717"/>
                      </a:lnTo>
                      <a:lnTo>
                        <a:pt x="233" y="713"/>
                      </a:lnTo>
                      <a:lnTo>
                        <a:pt x="229" y="709"/>
                      </a:lnTo>
                      <a:lnTo>
                        <a:pt x="229" y="705"/>
                      </a:lnTo>
                      <a:lnTo>
                        <a:pt x="225" y="701"/>
                      </a:lnTo>
                      <a:lnTo>
                        <a:pt x="225" y="694"/>
                      </a:lnTo>
                      <a:lnTo>
                        <a:pt x="225" y="690"/>
                      </a:lnTo>
                      <a:lnTo>
                        <a:pt x="225" y="686"/>
                      </a:lnTo>
                      <a:lnTo>
                        <a:pt x="229" y="686"/>
                      </a:lnTo>
                      <a:lnTo>
                        <a:pt x="229" y="682"/>
                      </a:lnTo>
                      <a:lnTo>
                        <a:pt x="229" y="678"/>
                      </a:lnTo>
                      <a:lnTo>
                        <a:pt x="229" y="674"/>
                      </a:lnTo>
                      <a:lnTo>
                        <a:pt x="225" y="670"/>
                      </a:lnTo>
                      <a:lnTo>
                        <a:pt x="221" y="670"/>
                      </a:lnTo>
                      <a:lnTo>
                        <a:pt x="221" y="666"/>
                      </a:lnTo>
                      <a:lnTo>
                        <a:pt x="216" y="666"/>
                      </a:lnTo>
                      <a:lnTo>
                        <a:pt x="216" y="662"/>
                      </a:lnTo>
                      <a:lnTo>
                        <a:pt x="216" y="658"/>
                      </a:lnTo>
                      <a:lnTo>
                        <a:pt x="212" y="658"/>
                      </a:lnTo>
                      <a:lnTo>
                        <a:pt x="212" y="654"/>
                      </a:lnTo>
                      <a:lnTo>
                        <a:pt x="208" y="654"/>
                      </a:lnTo>
                      <a:lnTo>
                        <a:pt x="208" y="650"/>
                      </a:lnTo>
                      <a:lnTo>
                        <a:pt x="208" y="646"/>
                      </a:lnTo>
                      <a:lnTo>
                        <a:pt x="208" y="642"/>
                      </a:lnTo>
                      <a:lnTo>
                        <a:pt x="204" y="638"/>
                      </a:lnTo>
                      <a:lnTo>
                        <a:pt x="204" y="630"/>
                      </a:lnTo>
                      <a:lnTo>
                        <a:pt x="199" y="626"/>
                      </a:lnTo>
                      <a:lnTo>
                        <a:pt x="199" y="622"/>
                      </a:lnTo>
                      <a:lnTo>
                        <a:pt x="195" y="618"/>
                      </a:lnTo>
                      <a:lnTo>
                        <a:pt x="195" y="614"/>
                      </a:lnTo>
                      <a:lnTo>
                        <a:pt x="191" y="610"/>
                      </a:lnTo>
                      <a:lnTo>
                        <a:pt x="191" y="606"/>
                      </a:lnTo>
                      <a:lnTo>
                        <a:pt x="182" y="598"/>
                      </a:lnTo>
                      <a:lnTo>
                        <a:pt x="174" y="594"/>
                      </a:lnTo>
                      <a:lnTo>
                        <a:pt x="166" y="590"/>
                      </a:lnTo>
                      <a:lnTo>
                        <a:pt x="161" y="590"/>
                      </a:lnTo>
                      <a:lnTo>
                        <a:pt x="153" y="586"/>
                      </a:lnTo>
                      <a:lnTo>
                        <a:pt x="144" y="582"/>
                      </a:lnTo>
                      <a:lnTo>
                        <a:pt x="140" y="574"/>
                      </a:lnTo>
                      <a:lnTo>
                        <a:pt x="136" y="566"/>
                      </a:lnTo>
                      <a:lnTo>
                        <a:pt x="136" y="562"/>
                      </a:lnTo>
                      <a:lnTo>
                        <a:pt x="136" y="558"/>
                      </a:lnTo>
                      <a:lnTo>
                        <a:pt x="136" y="554"/>
                      </a:lnTo>
                      <a:lnTo>
                        <a:pt x="132" y="550"/>
                      </a:lnTo>
                      <a:lnTo>
                        <a:pt x="136" y="546"/>
                      </a:lnTo>
                      <a:lnTo>
                        <a:pt x="136" y="542"/>
                      </a:lnTo>
                      <a:lnTo>
                        <a:pt x="136" y="538"/>
                      </a:lnTo>
                      <a:lnTo>
                        <a:pt x="136" y="534"/>
                      </a:lnTo>
                      <a:lnTo>
                        <a:pt x="136" y="530"/>
                      </a:lnTo>
                      <a:lnTo>
                        <a:pt x="136" y="526"/>
                      </a:lnTo>
                      <a:lnTo>
                        <a:pt x="136" y="522"/>
                      </a:lnTo>
                      <a:lnTo>
                        <a:pt x="136" y="518"/>
                      </a:lnTo>
                      <a:lnTo>
                        <a:pt x="132" y="510"/>
                      </a:lnTo>
                      <a:lnTo>
                        <a:pt x="132" y="506"/>
                      </a:lnTo>
                      <a:lnTo>
                        <a:pt x="132" y="502"/>
                      </a:lnTo>
                      <a:lnTo>
                        <a:pt x="127" y="498"/>
                      </a:lnTo>
                      <a:lnTo>
                        <a:pt x="123" y="498"/>
                      </a:lnTo>
                      <a:lnTo>
                        <a:pt x="123" y="494"/>
                      </a:lnTo>
                      <a:lnTo>
                        <a:pt x="119" y="494"/>
                      </a:lnTo>
                      <a:lnTo>
                        <a:pt x="115" y="494"/>
                      </a:lnTo>
                      <a:lnTo>
                        <a:pt x="115" y="498"/>
                      </a:lnTo>
                      <a:lnTo>
                        <a:pt x="110" y="502"/>
                      </a:lnTo>
                      <a:lnTo>
                        <a:pt x="110" y="506"/>
                      </a:lnTo>
                      <a:lnTo>
                        <a:pt x="106" y="506"/>
                      </a:lnTo>
                      <a:lnTo>
                        <a:pt x="106" y="510"/>
                      </a:lnTo>
                      <a:lnTo>
                        <a:pt x="102" y="510"/>
                      </a:lnTo>
                      <a:lnTo>
                        <a:pt x="102" y="514"/>
                      </a:lnTo>
                      <a:lnTo>
                        <a:pt x="98" y="518"/>
                      </a:lnTo>
                      <a:lnTo>
                        <a:pt x="93" y="518"/>
                      </a:lnTo>
                      <a:lnTo>
                        <a:pt x="89" y="518"/>
                      </a:lnTo>
                      <a:lnTo>
                        <a:pt x="85" y="518"/>
                      </a:lnTo>
                      <a:lnTo>
                        <a:pt x="85" y="514"/>
                      </a:lnTo>
                      <a:lnTo>
                        <a:pt x="81" y="514"/>
                      </a:lnTo>
                      <a:lnTo>
                        <a:pt x="81" y="510"/>
                      </a:lnTo>
                      <a:lnTo>
                        <a:pt x="81" y="506"/>
                      </a:lnTo>
                      <a:lnTo>
                        <a:pt x="77" y="506"/>
                      </a:lnTo>
                      <a:lnTo>
                        <a:pt x="77" y="502"/>
                      </a:lnTo>
                      <a:lnTo>
                        <a:pt x="77" y="498"/>
                      </a:lnTo>
                      <a:lnTo>
                        <a:pt x="77" y="490"/>
                      </a:lnTo>
                      <a:lnTo>
                        <a:pt x="77" y="478"/>
                      </a:lnTo>
                      <a:lnTo>
                        <a:pt x="77" y="470"/>
                      </a:lnTo>
                      <a:lnTo>
                        <a:pt x="77" y="462"/>
                      </a:lnTo>
                      <a:lnTo>
                        <a:pt x="77" y="458"/>
                      </a:lnTo>
                      <a:lnTo>
                        <a:pt x="77" y="454"/>
                      </a:lnTo>
                      <a:lnTo>
                        <a:pt x="81" y="450"/>
                      </a:lnTo>
                      <a:lnTo>
                        <a:pt x="81" y="446"/>
                      </a:lnTo>
                      <a:lnTo>
                        <a:pt x="81" y="442"/>
                      </a:lnTo>
                      <a:lnTo>
                        <a:pt x="77" y="442"/>
                      </a:lnTo>
                      <a:lnTo>
                        <a:pt x="77" y="438"/>
                      </a:lnTo>
                      <a:lnTo>
                        <a:pt x="77" y="434"/>
                      </a:lnTo>
                      <a:lnTo>
                        <a:pt x="77" y="422"/>
                      </a:lnTo>
                      <a:lnTo>
                        <a:pt x="81" y="410"/>
                      </a:lnTo>
                      <a:lnTo>
                        <a:pt x="81" y="398"/>
                      </a:lnTo>
                      <a:lnTo>
                        <a:pt x="81" y="386"/>
                      </a:lnTo>
                      <a:lnTo>
                        <a:pt x="81" y="379"/>
                      </a:lnTo>
                      <a:lnTo>
                        <a:pt x="81" y="367"/>
                      </a:lnTo>
                      <a:lnTo>
                        <a:pt x="77" y="355"/>
                      </a:lnTo>
                      <a:lnTo>
                        <a:pt x="77" y="343"/>
                      </a:lnTo>
                      <a:lnTo>
                        <a:pt x="77" y="339"/>
                      </a:lnTo>
                      <a:lnTo>
                        <a:pt x="77" y="331"/>
                      </a:lnTo>
                      <a:lnTo>
                        <a:pt x="77" y="327"/>
                      </a:lnTo>
                      <a:lnTo>
                        <a:pt x="77" y="319"/>
                      </a:lnTo>
                      <a:lnTo>
                        <a:pt x="77" y="315"/>
                      </a:lnTo>
                      <a:lnTo>
                        <a:pt x="72" y="307"/>
                      </a:lnTo>
                      <a:lnTo>
                        <a:pt x="72" y="303"/>
                      </a:lnTo>
                      <a:lnTo>
                        <a:pt x="68" y="295"/>
                      </a:lnTo>
                      <a:lnTo>
                        <a:pt x="68" y="291"/>
                      </a:lnTo>
                      <a:lnTo>
                        <a:pt x="68" y="283"/>
                      </a:lnTo>
                      <a:lnTo>
                        <a:pt x="68" y="279"/>
                      </a:lnTo>
                      <a:lnTo>
                        <a:pt x="68" y="275"/>
                      </a:lnTo>
                      <a:lnTo>
                        <a:pt x="68" y="267"/>
                      </a:lnTo>
                      <a:lnTo>
                        <a:pt x="68" y="263"/>
                      </a:lnTo>
                      <a:lnTo>
                        <a:pt x="68" y="255"/>
                      </a:lnTo>
                      <a:lnTo>
                        <a:pt x="72" y="251"/>
                      </a:lnTo>
                      <a:lnTo>
                        <a:pt x="77" y="251"/>
                      </a:lnTo>
                      <a:lnTo>
                        <a:pt x="77" y="243"/>
                      </a:lnTo>
                      <a:lnTo>
                        <a:pt x="68" y="231"/>
                      </a:lnTo>
                      <a:lnTo>
                        <a:pt x="60" y="227"/>
                      </a:lnTo>
                      <a:lnTo>
                        <a:pt x="55" y="215"/>
                      </a:lnTo>
                      <a:lnTo>
                        <a:pt x="55" y="207"/>
                      </a:lnTo>
                      <a:lnTo>
                        <a:pt x="55" y="199"/>
                      </a:lnTo>
                      <a:lnTo>
                        <a:pt x="51" y="191"/>
                      </a:lnTo>
                      <a:lnTo>
                        <a:pt x="51" y="183"/>
                      </a:lnTo>
                      <a:lnTo>
                        <a:pt x="47" y="175"/>
                      </a:lnTo>
                      <a:lnTo>
                        <a:pt x="43" y="167"/>
                      </a:lnTo>
                      <a:lnTo>
                        <a:pt x="43" y="159"/>
                      </a:lnTo>
                      <a:lnTo>
                        <a:pt x="38" y="151"/>
                      </a:lnTo>
                      <a:lnTo>
                        <a:pt x="30" y="147"/>
                      </a:lnTo>
                      <a:lnTo>
                        <a:pt x="26" y="143"/>
                      </a:lnTo>
                      <a:lnTo>
                        <a:pt x="21" y="139"/>
                      </a:lnTo>
                      <a:lnTo>
                        <a:pt x="17" y="139"/>
                      </a:lnTo>
                      <a:lnTo>
                        <a:pt x="13" y="135"/>
                      </a:lnTo>
                      <a:lnTo>
                        <a:pt x="9" y="135"/>
                      </a:lnTo>
                      <a:lnTo>
                        <a:pt x="4" y="135"/>
                      </a:lnTo>
                      <a:lnTo>
                        <a:pt x="0" y="135"/>
                      </a:lnTo>
                      <a:lnTo>
                        <a:pt x="0" y="123"/>
                      </a:lnTo>
                      <a:lnTo>
                        <a:pt x="0" y="95"/>
                      </a:lnTo>
                      <a:lnTo>
                        <a:pt x="0" y="79"/>
                      </a:lnTo>
                      <a:lnTo>
                        <a:pt x="4" y="75"/>
                      </a:lnTo>
                      <a:lnTo>
                        <a:pt x="13" y="75"/>
                      </a:lnTo>
                      <a:lnTo>
                        <a:pt x="13" y="64"/>
                      </a:lnTo>
                      <a:lnTo>
                        <a:pt x="4" y="24"/>
                      </a:lnTo>
                      <a:lnTo>
                        <a:pt x="9" y="16"/>
                      </a:lnTo>
                      <a:lnTo>
                        <a:pt x="13" y="16"/>
                      </a:lnTo>
                      <a:lnTo>
                        <a:pt x="21" y="8"/>
                      </a:lnTo>
                      <a:lnTo>
                        <a:pt x="26" y="8"/>
                      </a:lnTo>
                      <a:lnTo>
                        <a:pt x="47" y="20"/>
                      </a:lnTo>
                      <a:lnTo>
                        <a:pt x="60" y="24"/>
                      </a:lnTo>
                      <a:lnTo>
                        <a:pt x="64" y="28"/>
                      </a:lnTo>
                      <a:lnTo>
                        <a:pt x="72" y="32"/>
                      </a:lnTo>
                      <a:lnTo>
                        <a:pt x="77" y="36"/>
                      </a:lnTo>
                      <a:lnTo>
                        <a:pt x="81" y="40"/>
                      </a:lnTo>
                      <a:lnTo>
                        <a:pt x="85" y="44"/>
                      </a:lnTo>
                      <a:lnTo>
                        <a:pt x="89" y="52"/>
                      </a:lnTo>
                      <a:lnTo>
                        <a:pt x="93" y="56"/>
                      </a:lnTo>
                      <a:lnTo>
                        <a:pt x="98" y="64"/>
                      </a:lnTo>
                      <a:lnTo>
                        <a:pt x="106" y="87"/>
                      </a:lnTo>
                      <a:lnTo>
                        <a:pt x="110" y="91"/>
                      </a:lnTo>
                      <a:lnTo>
                        <a:pt x="115" y="99"/>
                      </a:lnTo>
                      <a:lnTo>
                        <a:pt x="119" y="103"/>
                      </a:lnTo>
                      <a:lnTo>
                        <a:pt x="127" y="111"/>
                      </a:lnTo>
                      <a:lnTo>
                        <a:pt x="132" y="115"/>
                      </a:lnTo>
                      <a:lnTo>
                        <a:pt x="136" y="119"/>
                      </a:lnTo>
                      <a:lnTo>
                        <a:pt x="144" y="127"/>
                      </a:lnTo>
                      <a:lnTo>
                        <a:pt x="149" y="131"/>
                      </a:lnTo>
                      <a:lnTo>
                        <a:pt x="170" y="119"/>
                      </a:lnTo>
                      <a:lnTo>
                        <a:pt x="174" y="119"/>
                      </a:lnTo>
                      <a:lnTo>
                        <a:pt x="182" y="127"/>
                      </a:lnTo>
                      <a:lnTo>
                        <a:pt x="182" y="143"/>
                      </a:lnTo>
                      <a:lnTo>
                        <a:pt x="204" y="147"/>
                      </a:lnTo>
                      <a:lnTo>
                        <a:pt x="208" y="167"/>
                      </a:lnTo>
                      <a:lnTo>
                        <a:pt x="216" y="163"/>
                      </a:lnTo>
                      <a:lnTo>
                        <a:pt x="225" y="155"/>
                      </a:lnTo>
                      <a:lnTo>
                        <a:pt x="238" y="147"/>
                      </a:lnTo>
                      <a:lnTo>
                        <a:pt x="246" y="127"/>
                      </a:lnTo>
                      <a:lnTo>
                        <a:pt x="250" y="115"/>
                      </a:lnTo>
                      <a:lnTo>
                        <a:pt x="259" y="103"/>
                      </a:lnTo>
                      <a:lnTo>
                        <a:pt x="280" y="103"/>
                      </a:lnTo>
                      <a:lnTo>
                        <a:pt x="280" y="87"/>
                      </a:lnTo>
                      <a:lnTo>
                        <a:pt x="272" y="83"/>
                      </a:lnTo>
                      <a:lnTo>
                        <a:pt x="263" y="75"/>
                      </a:lnTo>
                      <a:lnTo>
                        <a:pt x="255" y="52"/>
                      </a:lnTo>
                      <a:lnTo>
                        <a:pt x="246" y="40"/>
                      </a:lnTo>
                      <a:lnTo>
                        <a:pt x="238" y="32"/>
                      </a:lnTo>
                      <a:lnTo>
                        <a:pt x="233" y="24"/>
                      </a:lnTo>
                      <a:lnTo>
                        <a:pt x="238" y="16"/>
                      </a:lnTo>
                      <a:lnTo>
                        <a:pt x="246" y="0"/>
                      </a:lnTo>
                      <a:lnTo>
                        <a:pt x="259" y="0"/>
                      </a:lnTo>
                      <a:lnTo>
                        <a:pt x="263" y="8"/>
                      </a:lnTo>
                      <a:lnTo>
                        <a:pt x="293" y="24"/>
                      </a:lnTo>
                      <a:lnTo>
                        <a:pt x="297" y="24"/>
                      </a:lnTo>
                      <a:lnTo>
                        <a:pt x="301" y="24"/>
                      </a:lnTo>
                      <a:lnTo>
                        <a:pt x="305" y="24"/>
                      </a:lnTo>
                      <a:lnTo>
                        <a:pt x="310" y="24"/>
                      </a:lnTo>
                      <a:lnTo>
                        <a:pt x="314" y="24"/>
                      </a:lnTo>
                      <a:lnTo>
                        <a:pt x="327" y="28"/>
                      </a:lnTo>
                      <a:lnTo>
                        <a:pt x="335" y="28"/>
                      </a:lnTo>
                      <a:lnTo>
                        <a:pt x="348" y="28"/>
                      </a:lnTo>
                      <a:lnTo>
                        <a:pt x="356" y="32"/>
                      </a:lnTo>
                      <a:lnTo>
                        <a:pt x="365" y="32"/>
                      </a:lnTo>
                      <a:lnTo>
                        <a:pt x="386" y="28"/>
                      </a:lnTo>
                      <a:lnTo>
                        <a:pt x="390" y="36"/>
                      </a:lnTo>
                      <a:lnTo>
                        <a:pt x="403" y="64"/>
                      </a:lnTo>
                      <a:lnTo>
                        <a:pt x="416" y="71"/>
                      </a:lnTo>
                      <a:lnTo>
                        <a:pt x="437" y="75"/>
                      </a:lnTo>
                      <a:lnTo>
                        <a:pt x="450" y="75"/>
                      </a:lnTo>
                      <a:lnTo>
                        <a:pt x="471" y="91"/>
                      </a:lnTo>
                      <a:lnTo>
                        <a:pt x="475" y="127"/>
                      </a:lnTo>
                      <a:lnTo>
                        <a:pt x="471" y="139"/>
                      </a:lnTo>
                      <a:lnTo>
                        <a:pt x="471" y="151"/>
                      </a:lnTo>
                      <a:lnTo>
                        <a:pt x="475" y="163"/>
                      </a:lnTo>
                      <a:lnTo>
                        <a:pt x="484" y="167"/>
                      </a:lnTo>
                      <a:lnTo>
                        <a:pt x="492" y="171"/>
                      </a:lnTo>
                      <a:lnTo>
                        <a:pt x="500" y="175"/>
                      </a:lnTo>
                      <a:lnTo>
                        <a:pt x="509" y="179"/>
                      </a:lnTo>
                      <a:lnTo>
                        <a:pt x="517" y="183"/>
                      </a:lnTo>
                      <a:lnTo>
                        <a:pt x="522" y="183"/>
                      </a:lnTo>
                      <a:lnTo>
                        <a:pt x="530" y="187"/>
                      </a:lnTo>
                      <a:lnTo>
                        <a:pt x="539" y="187"/>
                      </a:lnTo>
                      <a:lnTo>
                        <a:pt x="551" y="167"/>
                      </a:lnTo>
                      <a:lnTo>
                        <a:pt x="560" y="171"/>
                      </a:lnTo>
                      <a:lnTo>
                        <a:pt x="577" y="163"/>
                      </a:lnTo>
                      <a:lnTo>
                        <a:pt x="573" y="163"/>
                      </a:lnTo>
                      <a:lnTo>
                        <a:pt x="585" y="167"/>
                      </a:lnTo>
                      <a:lnTo>
                        <a:pt x="611" y="183"/>
                      </a:lnTo>
                      <a:lnTo>
                        <a:pt x="640" y="183"/>
                      </a:lnTo>
                      <a:lnTo>
                        <a:pt x="662" y="187"/>
                      </a:lnTo>
                      <a:lnTo>
                        <a:pt x="662" y="191"/>
                      </a:lnTo>
                      <a:lnTo>
                        <a:pt x="662" y="195"/>
                      </a:lnTo>
                      <a:lnTo>
                        <a:pt x="670" y="195"/>
                      </a:lnTo>
                      <a:lnTo>
                        <a:pt x="674" y="199"/>
                      </a:lnTo>
                      <a:lnTo>
                        <a:pt x="679" y="203"/>
                      </a:lnTo>
                      <a:lnTo>
                        <a:pt x="683" y="203"/>
                      </a:lnTo>
                      <a:lnTo>
                        <a:pt x="687" y="207"/>
                      </a:lnTo>
                      <a:lnTo>
                        <a:pt x="691" y="211"/>
                      </a:lnTo>
                      <a:lnTo>
                        <a:pt x="696" y="211"/>
                      </a:lnTo>
                      <a:lnTo>
                        <a:pt x="700" y="215"/>
                      </a:lnTo>
                      <a:lnTo>
                        <a:pt x="696" y="215"/>
                      </a:lnTo>
                      <a:lnTo>
                        <a:pt x="691" y="215"/>
                      </a:lnTo>
                      <a:lnTo>
                        <a:pt x="687" y="215"/>
                      </a:lnTo>
                      <a:lnTo>
                        <a:pt x="683" y="215"/>
                      </a:lnTo>
                      <a:lnTo>
                        <a:pt x="679" y="215"/>
                      </a:lnTo>
                      <a:lnTo>
                        <a:pt x="657" y="223"/>
                      </a:lnTo>
                      <a:lnTo>
                        <a:pt x="666" y="255"/>
                      </a:lnTo>
                      <a:lnTo>
                        <a:pt x="687" y="263"/>
                      </a:lnTo>
                      <a:lnTo>
                        <a:pt x="687" y="267"/>
                      </a:lnTo>
                      <a:lnTo>
                        <a:pt x="691" y="271"/>
                      </a:lnTo>
                      <a:lnTo>
                        <a:pt x="696" y="279"/>
                      </a:lnTo>
                      <a:lnTo>
                        <a:pt x="696" y="283"/>
                      </a:lnTo>
                      <a:lnTo>
                        <a:pt x="700" y="295"/>
                      </a:lnTo>
                      <a:lnTo>
                        <a:pt x="700" y="303"/>
                      </a:lnTo>
                      <a:lnTo>
                        <a:pt x="696" y="311"/>
                      </a:lnTo>
                      <a:lnTo>
                        <a:pt x="691" y="323"/>
                      </a:lnTo>
                      <a:lnTo>
                        <a:pt x="691" y="327"/>
                      </a:lnTo>
                      <a:lnTo>
                        <a:pt x="687" y="331"/>
                      </a:lnTo>
                      <a:lnTo>
                        <a:pt x="687" y="335"/>
                      </a:lnTo>
                      <a:lnTo>
                        <a:pt x="683" y="339"/>
                      </a:lnTo>
                      <a:lnTo>
                        <a:pt x="679" y="343"/>
                      </a:lnTo>
                      <a:lnTo>
                        <a:pt x="679" y="351"/>
                      </a:lnTo>
                      <a:lnTo>
                        <a:pt x="674" y="355"/>
                      </a:lnTo>
                      <a:lnTo>
                        <a:pt x="674" y="359"/>
                      </a:lnTo>
                      <a:lnTo>
                        <a:pt x="666" y="367"/>
                      </a:lnTo>
                      <a:lnTo>
                        <a:pt x="662" y="371"/>
                      </a:lnTo>
                      <a:lnTo>
                        <a:pt x="657" y="375"/>
                      </a:lnTo>
                      <a:lnTo>
                        <a:pt x="653" y="375"/>
                      </a:lnTo>
                      <a:lnTo>
                        <a:pt x="649" y="371"/>
                      </a:lnTo>
                      <a:lnTo>
                        <a:pt x="640" y="367"/>
                      </a:lnTo>
                      <a:lnTo>
                        <a:pt x="632" y="359"/>
                      </a:lnTo>
                      <a:lnTo>
                        <a:pt x="628" y="359"/>
                      </a:lnTo>
                      <a:lnTo>
                        <a:pt x="623" y="359"/>
                      </a:lnTo>
                      <a:lnTo>
                        <a:pt x="619" y="359"/>
                      </a:lnTo>
                      <a:lnTo>
                        <a:pt x="615" y="367"/>
                      </a:lnTo>
                      <a:lnTo>
                        <a:pt x="615" y="371"/>
                      </a:lnTo>
                      <a:lnTo>
                        <a:pt x="615" y="375"/>
                      </a:lnTo>
                      <a:lnTo>
                        <a:pt x="619" y="379"/>
                      </a:lnTo>
                      <a:lnTo>
                        <a:pt x="619" y="382"/>
                      </a:lnTo>
                      <a:lnTo>
                        <a:pt x="619" y="386"/>
                      </a:lnTo>
                      <a:lnTo>
                        <a:pt x="623" y="390"/>
                      </a:lnTo>
                      <a:lnTo>
                        <a:pt x="619" y="390"/>
                      </a:lnTo>
                      <a:lnTo>
                        <a:pt x="619" y="394"/>
                      </a:lnTo>
                      <a:lnTo>
                        <a:pt x="619" y="398"/>
                      </a:lnTo>
                      <a:lnTo>
                        <a:pt x="615" y="398"/>
                      </a:lnTo>
                      <a:lnTo>
                        <a:pt x="611" y="402"/>
                      </a:lnTo>
                      <a:lnTo>
                        <a:pt x="611" y="406"/>
                      </a:lnTo>
                      <a:lnTo>
                        <a:pt x="606" y="406"/>
                      </a:lnTo>
                      <a:lnTo>
                        <a:pt x="606" y="410"/>
                      </a:lnTo>
                      <a:lnTo>
                        <a:pt x="602" y="414"/>
                      </a:lnTo>
                      <a:lnTo>
                        <a:pt x="602" y="418"/>
                      </a:lnTo>
                      <a:lnTo>
                        <a:pt x="594" y="426"/>
                      </a:lnTo>
                      <a:lnTo>
                        <a:pt x="590" y="430"/>
                      </a:lnTo>
                      <a:lnTo>
                        <a:pt x="585" y="434"/>
                      </a:lnTo>
                      <a:lnTo>
                        <a:pt x="581" y="434"/>
                      </a:lnTo>
                      <a:lnTo>
                        <a:pt x="577" y="434"/>
                      </a:lnTo>
                      <a:lnTo>
                        <a:pt x="577" y="430"/>
                      </a:lnTo>
                      <a:lnTo>
                        <a:pt x="577" y="426"/>
                      </a:lnTo>
                      <a:lnTo>
                        <a:pt x="577" y="422"/>
                      </a:lnTo>
                      <a:lnTo>
                        <a:pt x="573" y="422"/>
                      </a:lnTo>
                      <a:lnTo>
                        <a:pt x="573" y="418"/>
                      </a:lnTo>
                      <a:lnTo>
                        <a:pt x="568" y="418"/>
                      </a:lnTo>
                      <a:lnTo>
                        <a:pt x="568" y="414"/>
                      </a:lnTo>
                      <a:lnTo>
                        <a:pt x="568" y="410"/>
                      </a:lnTo>
                      <a:lnTo>
                        <a:pt x="564" y="410"/>
                      </a:lnTo>
                      <a:lnTo>
                        <a:pt x="560" y="410"/>
                      </a:lnTo>
                      <a:lnTo>
                        <a:pt x="560" y="406"/>
                      </a:lnTo>
                      <a:lnTo>
                        <a:pt x="560" y="402"/>
                      </a:lnTo>
                      <a:lnTo>
                        <a:pt x="560" y="394"/>
                      </a:lnTo>
                      <a:lnTo>
                        <a:pt x="560" y="390"/>
                      </a:lnTo>
                      <a:lnTo>
                        <a:pt x="556" y="386"/>
                      </a:lnTo>
                      <a:lnTo>
                        <a:pt x="551" y="382"/>
                      </a:lnTo>
                      <a:lnTo>
                        <a:pt x="534" y="394"/>
                      </a:lnTo>
                      <a:lnTo>
                        <a:pt x="517" y="371"/>
                      </a:lnTo>
                      <a:lnTo>
                        <a:pt x="496" y="371"/>
                      </a:lnTo>
                      <a:lnTo>
                        <a:pt x="488" y="386"/>
                      </a:lnTo>
                      <a:lnTo>
                        <a:pt x="488" y="406"/>
                      </a:lnTo>
                      <a:lnTo>
                        <a:pt x="488" y="422"/>
                      </a:lnTo>
                      <a:lnTo>
                        <a:pt x="496" y="430"/>
                      </a:lnTo>
                      <a:lnTo>
                        <a:pt x="496" y="442"/>
                      </a:lnTo>
                      <a:lnTo>
                        <a:pt x="488" y="450"/>
                      </a:lnTo>
                      <a:lnTo>
                        <a:pt x="492" y="466"/>
                      </a:lnTo>
                      <a:lnTo>
                        <a:pt x="492" y="478"/>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76" name="Freeform 197"/>
                <p:cNvSpPr>
                  <a:spLocks/>
                </p:cNvSpPr>
                <p:nvPr/>
              </p:nvSpPr>
              <p:spPr bwMode="auto">
                <a:xfrm>
                  <a:off x="4213" y="3225"/>
                  <a:ext cx="119" cy="287"/>
                </a:xfrm>
                <a:custGeom>
                  <a:avLst/>
                  <a:gdLst>
                    <a:gd name="T0" fmla="*/ 0 w 119"/>
                    <a:gd name="T1" fmla="*/ 192 h 287"/>
                    <a:gd name="T2" fmla="*/ 0 w 119"/>
                    <a:gd name="T3" fmla="*/ 176 h 287"/>
                    <a:gd name="T4" fmla="*/ 5 w 119"/>
                    <a:gd name="T5" fmla="*/ 156 h 287"/>
                    <a:gd name="T6" fmla="*/ 9 w 119"/>
                    <a:gd name="T7" fmla="*/ 136 h 287"/>
                    <a:gd name="T8" fmla="*/ 17 w 119"/>
                    <a:gd name="T9" fmla="*/ 116 h 287"/>
                    <a:gd name="T10" fmla="*/ 26 w 119"/>
                    <a:gd name="T11" fmla="*/ 96 h 287"/>
                    <a:gd name="T12" fmla="*/ 34 w 119"/>
                    <a:gd name="T13" fmla="*/ 76 h 287"/>
                    <a:gd name="T14" fmla="*/ 43 w 119"/>
                    <a:gd name="T15" fmla="*/ 56 h 287"/>
                    <a:gd name="T16" fmla="*/ 51 w 119"/>
                    <a:gd name="T17" fmla="*/ 36 h 287"/>
                    <a:gd name="T18" fmla="*/ 60 w 119"/>
                    <a:gd name="T19" fmla="*/ 20 h 287"/>
                    <a:gd name="T20" fmla="*/ 68 w 119"/>
                    <a:gd name="T21" fmla="*/ 8 h 287"/>
                    <a:gd name="T22" fmla="*/ 68 w 119"/>
                    <a:gd name="T23" fmla="*/ 8 h 287"/>
                    <a:gd name="T24" fmla="*/ 68 w 119"/>
                    <a:gd name="T25" fmla="*/ 8 h 287"/>
                    <a:gd name="T26" fmla="*/ 68 w 119"/>
                    <a:gd name="T27" fmla="*/ 8 h 287"/>
                    <a:gd name="T28" fmla="*/ 68 w 119"/>
                    <a:gd name="T29" fmla="*/ 8 h 287"/>
                    <a:gd name="T30" fmla="*/ 68 w 119"/>
                    <a:gd name="T31" fmla="*/ 8 h 287"/>
                    <a:gd name="T32" fmla="*/ 68 w 119"/>
                    <a:gd name="T33" fmla="*/ 8 h 287"/>
                    <a:gd name="T34" fmla="*/ 68 w 119"/>
                    <a:gd name="T35" fmla="*/ 8 h 287"/>
                    <a:gd name="T36" fmla="*/ 68 w 119"/>
                    <a:gd name="T37" fmla="*/ 8 h 287"/>
                    <a:gd name="T38" fmla="*/ 81 w 119"/>
                    <a:gd name="T39" fmla="*/ 0 h 287"/>
                    <a:gd name="T40" fmla="*/ 85 w 119"/>
                    <a:gd name="T41" fmla="*/ 0 h 287"/>
                    <a:gd name="T42" fmla="*/ 102 w 119"/>
                    <a:gd name="T43" fmla="*/ 0 h 287"/>
                    <a:gd name="T44" fmla="*/ 115 w 119"/>
                    <a:gd name="T45" fmla="*/ 8 h 287"/>
                    <a:gd name="T46" fmla="*/ 115 w 119"/>
                    <a:gd name="T47" fmla="*/ 32 h 287"/>
                    <a:gd name="T48" fmla="*/ 119 w 119"/>
                    <a:gd name="T49" fmla="*/ 44 h 287"/>
                    <a:gd name="T50" fmla="*/ 115 w 119"/>
                    <a:gd name="T51" fmla="*/ 60 h 287"/>
                    <a:gd name="T52" fmla="*/ 115 w 119"/>
                    <a:gd name="T53" fmla="*/ 76 h 287"/>
                    <a:gd name="T54" fmla="*/ 115 w 119"/>
                    <a:gd name="T55" fmla="*/ 92 h 287"/>
                    <a:gd name="T56" fmla="*/ 111 w 119"/>
                    <a:gd name="T57" fmla="*/ 104 h 287"/>
                    <a:gd name="T58" fmla="*/ 111 w 119"/>
                    <a:gd name="T59" fmla="*/ 120 h 287"/>
                    <a:gd name="T60" fmla="*/ 111 w 119"/>
                    <a:gd name="T61" fmla="*/ 136 h 287"/>
                    <a:gd name="T62" fmla="*/ 106 w 119"/>
                    <a:gd name="T63" fmla="*/ 152 h 287"/>
                    <a:gd name="T64" fmla="*/ 98 w 119"/>
                    <a:gd name="T65" fmla="*/ 168 h 287"/>
                    <a:gd name="T66" fmla="*/ 90 w 119"/>
                    <a:gd name="T67" fmla="*/ 184 h 287"/>
                    <a:gd name="T68" fmla="*/ 85 w 119"/>
                    <a:gd name="T69" fmla="*/ 196 h 287"/>
                    <a:gd name="T70" fmla="*/ 81 w 119"/>
                    <a:gd name="T71" fmla="*/ 212 h 287"/>
                    <a:gd name="T72" fmla="*/ 77 w 119"/>
                    <a:gd name="T73" fmla="*/ 224 h 287"/>
                    <a:gd name="T74" fmla="*/ 77 w 119"/>
                    <a:gd name="T75" fmla="*/ 236 h 287"/>
                    <a:gd name="T76" fmla="*/ 77 w 119"/>
                    <a:gd name="T77" fmla="*/ 247 h 287"/>
                    <a:gd name="T78" fmla="*/ 73 w 119"/>
                    <a:gd name="T79" fmla="*/ 259 h 287"/>
                    <a:gd name="T80" fmla="*/ 73 w 119"/>
                    <a:gd name="T81" fmla="*/ 275 h 287"/>
                    <a:gd name="T82" fmla="*/ 68 w 119"/>
                    <a:gd name="T83" fmla="*/ 287 h 287"/>
                    <a:gd name="T84" fmla="*/ 47 w 119"/>
                    <a:gd name="T85" fmla="*/ 263 h 287"/>
                    <a:gd name="T86" fmla="*/ 22 w 119"/>
                    <a:gd name="T87" fmla="*/ 247 h 287"/>
                    <a:gd name="T88" fmla="*/ 17 w 119"/>
                    <a:gd name="T89" fmla="*/ 240 h 287"/>
                    <a:gd name="T90" fmla="*/ 17 w 119"/>
                    <a:gd name="T91" fmla="*/ 240 h 287"/>
                    <a:gd name="T92" fmla="*/ 17 w 119"/>
                    <a:gd name="T93" fmla="*/ 240 h 287"/>
                    <a:gd name="T94" fmla="*/ 17 w 119"/>
                    <a:gd name="T95" fmla="*/ 236 h 287"/>
                    <a:gd name="T96" fmla="*/ 17 w 119"/>
                    <a:gd name="T97" fmla="*/ 236 h 287"/>
                    <a:gd name="T98" fmla="*/ 17 w 119"/>
                    <a:gd name="T99" fmla="*/ 236 h 287"/>
                    <a:gd name="T100" fmla="*/ 17 w 119"/>
                    <a:gd name="T101" fmla="*/ 236 h 287"/>
                    <a:gd name="T102" fmla="*/ 17 w 119"/>
                    <a:gd name="T103" fmla="*/ 236 h 287"/>
                    <a:gd name="T104" fmla="*/ 17 w 119"/>
                    <a:gd name="T105" fmla="*/ 236 h 287"/>
                    <a:gd name="T106" fmla="*/ 0 w 119"/>
                    <a:gd name="T107" fmla="*/ 224 h 287"/>
                    <a:gd name="T108" fmla="*/ 0 w 119"/>
                    <a:gd name="T109" fmla="*/ 192 h 287"/>
                    <a:gd name="T110" fmla="*/ 0 w 119"/>
                    <a:gd name="T111" fmla="*/ 192 h 2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9" h="287">
                      <a:moveTo>
                        <a:pt x="0" y="192"/>
                      </a:moveTo>
                      <a:lnTo>
                        <a:pt x="0" y="176"/>
                      </a:lnTo>
                      <a:lnTo>
                        <a:pt x="5" y="156"/>
                      </a:lnTo>
                      <a:lnTo>
                        <a:pt x="9" y="136"/>
                      </a:lnTo>
                      <a:lnTo>
                        <a:pt x="17" y="116"/>
                      </a:lnTo>
                      <a:lnTo>
                        <a:pt x="26" y="96"/>
                      </a:lnTo>
                      <a:lnTo>
                        <a:pt x="34" y="76"/>
                      </a:lnTo>
                      <a:lnTo>
                        <a:pt x="43" y="56"/>
                      </a:lnTo>
                      <a:lnTo>
                        <a:pt x="51" y="36"/>
                      </a:lnTo>
                      <a:lnTo>
                        <a:pt x="60" y="20"/>
                      </a:lnTo>
                      <a:lnTo>
                        <a:pt x="68" y="8"/>
                      </a:lnTo>
                      <a:lnTo>
                        <a:pt x="81" y="0"/>
                      </a:lnTo>
                      <a:lnTo>
                        <a:pt x="85" y="0"/>
                      </a:lnTo>
                      <a:lnTo>
                        <a:pt x="102" y="0"/>
                      </a:lnTo>
                      <a:lnTo>
                        <a:pt x="115" y="8"/>
                      </a:lnTo>
                      <a:lnTo>
                        <a:pt x="115" y="32"/>
                      </a:lnTo>
                      <a:lnTo>
                        <a:pt x="119" y="44"/>
                      </a:lnTo>
                      <a:lnTo>
                        <a:pt x="115" y="60"/>
                      </a:lnTo>
                      <a:lnTo>
                        <a:pt x="115" y="76"/>
                      </a:lnTo>
                      <a:lnTo>
                        <a:pt x="115" y="92"/>
                      </a:lnTo>
                      <a:lnTo>
                        <a:pt x="111" y="104"/>
                      </a:lnTo>
                      <a:lnTo>
                        <a:pt x="111" y="120"/>
                      </a:lnTo>
                      <a:lnTo>
                        <a:pt x="111" y="136"/>
                      </a:lnTo>
                      <a:lnTo>
                        <a:pt x="106" y="152"/>
                      </a:lnTo>
                      <a:lnTo>
                        <a:pt x="98" y="168"/>
                      </a:lnTo>
                      <a:lnTo>
                        <a:pt x="90" y="184"/>
                      </a:lnTo>
                      <a:lnTo>
                        <a:pt x="85" y="196"/>
                      </a:lnTo>
                      <a:lnTo>
                        <a:pt x="81" y="212"/>
                      </a:lnTo>
                      <a:lnTo>
                        <a:pt x="77" y="224"/>
                      </a:lnTo>
                      <a:lnTo>
                        <a:pt x="77" y="236"/>
                      </a:lnTo>
                      <a:lnTo>
                        <a:pt x="77" y="247"/>
                      </a:lnTo>
                      <a:lnTo>
                        <a:pt x="73" y="259"/>
                      </a:lnTo>
                      <a:lnTo>
                        <a:pt x="73" y="275"/>
                      </a:lnTo>
                      <a:lnTo>
                        <a:pt x="68" y="287"/>
                      </a:lnTo>
                      <a:lnTo>
                        <a:pt x="47" y="263"/>
                      </a:lnTo>
                      <a:lnTo>
                        <a:pt x="22" y="247"/>
                      </a:lnTo>
                      <a:lnTo>
                        <a:pt x="17" y="240"/>
                      </a:lnTo>
                      <a:lnTo>
                        <a:pt x="17" y="236"/>
                      </a:lnTo>
                      <a:lnTo>
                        <a:pt x="0" y="224"/>
                      </a:lnTo>
                      <a:lnTo>
                        <a:pt x="0" y="192"/>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grpSp>
          <p:grpSp>
            <p:nvGrpSpPr>
              <p:cNvPr id="42" name="Group 198"/>
              <p:cNvGrpSpPr>
                <a:grpSpLocks/>
              </p:cNvGrpSpPr>
              <p:nvPr/>
            </p:nvGrpSpPr>
            <p:grpSpPr bwMode="auto">
              <a:xfrm>
                <a:off x="3539" y="1768"/>
                <a:ext cx="526" cy="1654"/>
                <a:chOff x="3734" y="1886"/>
                <a:chExt cx="526" cy="1654"/>
              </a:xfrm>
              <a:grpFill/>
            </p:grpSpPr>
            <p:sp>
              <p:nvSpPr>
                <p:cNvPr id="43" name="Freeform 199"/>
                <p:cNvSpPr>
                  <a:spLocks/>
                </p:cNvSpPr>
                <p:nvPr/>
              </p:nvSpPr>
              <p:spPr bwMode="auto">
                <a:xfrm>
                  <a:off x="3756" y="1886"/>
                  <a:ext cx="135" cy="155"/>
                </a:xfrm>
                <a:custGeom>
                  <a:avLst/>
                  <a:gdLst>
                    <a:gd name="T0" fmla="*/ 93 w 135"/>
                    <a:gd name="T1" fmla="*/ 127 h 155"/>
                    <a:gd name="T2" fmla="*/ 89 w 135"/>
                    <a:gd name="T3" fmla="*/ 127 h 155"/>
                    <a:gd name="T4" fmla="*/ 89 w 135"/>
                    <a:gd name="T5" fmla="*/ 131 h 155"/>
                    <a:gd name="T6" fmla="*/ 84 w 135"/>
                    <a:gd name="T7" fmla="*/ 131 h 155"/>
                    <a:gd name="T8" fmla="*/ 84 w 135"/>
                    <a:gd name="T9" fmla="*/ 131 h 155"/>
                    <a:gd name="T10" fmla="*/ 80 w 135"/>
                    <a:gd name="T11" fmla="*/ 135 h 155"/>
                    <a:gd name="T12" fmla="*/ 72 w 135"/>
                    <a:gd name="T13" fmla="*/ 143 h 155"/>
                    <a:gd name="T14" fmla="*/ 63 w 135"/>
                    <a:gd name="T15" fmla="*/ 147 h 155"/>
                    <a:gd name="T16" fmla="*/ 59 w 135"/>
                    <a:gd name="T17" fmla="*/ 151 h 155"/>
                    <a:gd name="T18" fmla="*/ 59 w 135"/>
                    <a:gd name="T19" fmla="*/ 151 h 155"/>
                    <a:gd name="T20" fmla="*/ 59 w 135"/>
                    <a:gd name="T21" fmla="*/ 155 h 155"/>
                    <a:gd name="T22" fmla="*/ 46 w 135"/>
                    <a:gd name="T23" fmla="*/ 147 h 155"/>
                    <a:gd name="T24" fmla="*/ 34 w 135"/>
                    <a:gd name="T25" fmla="*/ 147 h 155"/>
                    <a:gd name="T26" fmla="*/ 12 w 135"/>
                    <a:gd name="T27" fmla="*/ 139 h 155"/>
                    <a:gd name="T28" fmla="*/ 0 w 135"/>
                    <a:gd name="T29" fmla="*/ 115 h 155"/>
                    <a:gd name="T30" fmla="*/ 12 w 135"/>
                    <a:gd name="T31" fmla="*/ 87 h 155"/>
                    <a:gd name="T32" fmla="*/ 21 w 135"/>
                    <a:gd name="T33" fmla="*/ 67 h 155"/>
                    <a:gd name="T34" fmla="*/ 25 w 135"/>
                    <a:gd name="T35" fmla="*/ 55 h 155"/>
                    <a:gd name="T36" fmla="*/ 29 w 135"/>
                    <a:gd name="T37" fmla="*/ 43 h 155"/>
                    <a:gd name="T38" fmla="*/ 29 w 135"/>
                    <a:gd name="T39" fmla="*/ 43 h 155"/>
                    <a:gd name="T40" fmla="*/ 29 w 135"/>
                    <a:gd name="T41" fmla="*/ 43 h 155"/>
                    <a:gd name="T42" fmla="*/ 34 w 135"/>
                    <a:gd name="T43" fmla="*/ 39 h 155"/>
                    <a:gd name="T44" fmla="*/ 46 w 135"/>
                    <a:gd name="T45" fmla="*/ 35 h 155"/>
                    <a:gd name="T46" fmla="*/ 55 w 135"/>
                    <a:gd name="T47" fmla="*/ 31 h 155"/>
                    <a:gd name="T48" fmla="*/ 72 w 135"/>
                    <a:gd name="T49" fmla="*/ 0 h 155"/>
                    <a:gd name="T50" fmla="*/ 89 w 135"/>
                    <a:gd name="T51" fmla="*/ 7 h 155"/>
                    <a:gd name="T52" fmla="*/ 101 w 135"/>
                    <a:gd name="T53" fmla="*/ 27 h 155"/>
                    <a:gd name="T54" fmla="*/ 110 w 135"/>
                    <a:gd name="T55" fmla="*/ 35 h 155"/>
                    <a:gd name="T56" fmla="*/ 123 w 135"/>
                    <a:gd name="T57" fmla="*/ 43 h 155"/>
                    <a:gd name="T58" fmla="*/ 127 w 135"/>
                    <a:gd name="T59" fmla="*/ 43 h 155"/>
                    <a:gd name="T60" fmla="*/ 131 w 135"/>
                    <a:gd name="T61" fmla="*/ 59 h 155"/>
                    <a:gd name="T62" fmla="*/ 135 w 135"/>
                    <a:gd name="T63" fmla="*/ 71 h 155"/>
                    <a:gd name="T64" fmla="*/ 131 w 135"/>
                    <a:gd name="T65" fmla="*/ 75 h 155"/>
                    <a:gd name="T66" fmla="*/ 127 w 135"/>
                    <a:gd name="T67" fmla="*/ 83 h 155"/>
                    <a:gd name="T68" fmla="*/ 123 w 135"/>
                    <a:gd name="T69" fmla="*/ 87 h 155"/>
                    <a:gd name="T70" fmla="*/ 114 w 135"/>
                    <a:gd name="T71" fmla="*/ 91 h 155"/>
                    <a:gd name="T72" fmla="*/ 110 w 135"/>
                    <a:gd name="T73" fmla="*/ 91 h 155"/>
                    <a:gd name="T74" fmla="*/ 110 w 135"/>
                    <a:gd name="T75" fmla="*/ 91 h 155"/>
                    <a:gd name="T76" fmla="*/ 106 w 135"/>
                    <a:gd name="T77" fmla="*/ 95 h 155"/>
                    <a:gd name="T78" fmla="*/ 101 w 135"/>
                    <a:gd name="T79" fmla="*/ 99 h 155"/>
                    <a:gd name="T80" fmla="*/ 97 w 135"/>
                    <a:gd name="T81" fmla="*/ 103 h 155"/>
                    <a:gd name="T82" fmla="*/ 93 w 135"/>
                    <a:gd name="T83" fmla="*/ 107 h 155"/>
                    <a:gd name="T84" fmla="*/ 93 w 135"/>
                    <a:gd name="T85" fmla="*/ 115 h 155"/>
                    <a:gd name="T86" fmla="*/ 93 w 135"/>
                    <a:gd name="T87" fmla="*/ 119 h 155"/>
                    <a:gd name="T88" fmla="*/ 93 w 135"/>
                    <a:gd name="T89" fmla="*/ 123 h 1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5" h="155">
                      <a:moveTo>
                        <a:pt x="93" y="127"/>
                      </a:moveTo>
                      <a:lnTo>
                        <a:pt x="93" y="127"/>
                      </a:lnTo>
                      <a:lnTo>
                        <a:pt x="89" y="127"/>
                      </a:lnTo>
                      <a:lnTo>
                        <a:pt x="89" y="131"/>
                      </a:lnTo>
                      <a:lnTo>
                        <a:pt x="84" y="131"/>
                      </a:lnTo>
                      <a:lnTo>
                        <a:pt x="80" y="135"/>
                      </a:lnTo>
                      <a:lnTo>
                        <a:pt x="76" y="139"/>
                      </a:lnTo>
                      <a:lnTo>
                        <a:pt x="72" y="143"/>
                      </a:lnTo>
                      <a:lnTo>
                        <a:pt x="67" y="143"/>
                      </a:lnTo>
                      <a:lnTo>
                        <a:pt x="67" y="147"/>
                      </a:lnTo>
                      <a:lnTo>
                        <a:pt x="63" y="147"/>
                      </a:lnTo>
                      <a:lnTo>
                        <a:pt x="59" y="151"/>
                      </a:lnTo>
                      <a:lnTo>
                        <a:pt x="59" y="155"/>
                      </a:lnTo>
                      <a:lnTo>
                        <a:pt x="50" y="151"/>
                      </a:lnTo>
                      <a:lnTo>
                        <a:pt x="46" y="151"/>
                      </a:lnTo>
                      <a:lnTo>
                        <a:pt x="46" y="147"/>
                      </a:lnTo>
                      <a:lnTo>
                        <a:pt x="42" y="147"/>
                      </a:lnTo>
                      <a:lnTo>
                        <a:pt x="38" y="147"/>
                      </a:lnTo>
                      <a:lnTo>
                        <a:pt x="34" y="147"/>
                      </a:lnTo>
                      <a:lnTo>
                        <a:pt x="29" y="147"/>
                      </a:lnTo>
                      <a:lnTo>
                        <a:pt x="21" y="147"/>
                      </a:lnTo>
                      <a:lnTo>
                        <a:pt x="12" y="139"/>
                      </a:lnTo>
                      <a:lnTo>
                        <a:pt x="8" y="131"/>
                      </a:lnTo>
                      <a:lnTo>
                        <a:pt x="4" y="123"/>
                      </a:lnTo>
                      <a:lnTo>
                        <a:pt x="0" y="115"/>
                      </a:lnTo>
                      <a:lnTo>
                        <a:pt x="0" y="107"/>
                      </a:lnTo>
                      <a:lnTo>
                        <a:pt x="4" y="99"/>
                      </a:lnTo>
                      <a:lnTo>
                        <a:pt x="12" y="87"/>
                      </a:lnTo>
                      <a:lnTo>
                        <a:pt x="21" y="75"/>
                      </a:lnTo>
                      <a:lnTo>
                        <a:pt x="21" y="71"/>
                      </a:lnTo>
                      <a:lnTo>
                        <a:pt x="21" y="67"/>
                      </a:lnTo>
                      <a:lnTo>
                        <a:pt x="21" y="63"/>
                      </a:lnTo>
                      <a:lnTo>
                        <a:pt x="25" y="59"/>
                      </a:lnTo>
                      <a:lnTo>
                        <a:pt x="25" y="55"/>
                      </a:lnTo>
                      <a:lnTo>
                        <a:pt x="25" y="51"/>
                      </a:lnTo>
                      <a:lnTo>
                        <a:pt x="29" y="47"/>
                      </a:lnTo>
                      <a:lnTo>
                        <a:pt x="29" y="43"/>
                      </a:lnTo>
                      <a:lnTo>
                        <a:pt x="29" y="39"/>
                      </a:lnTo>
                      <a:lnTo>
                        <a:pt x="34" y="39"/>
                      </a:lnTo>
                      <a:lnTo>
                        <a:pt x="38" y="39"/>
                      </a:lnTo>
                      <a:lnTo>
                        <a:pt x="42" y="35"/>
                      </a:lnTo>
                      <a:lnTo>
                        <a:pt x="46" y="35"/>
                      </a:lnTo>
                      <a:lnTo>
                        <a:pt x="46" y="31"/>
                      </a:lnTo>
                      <a:lnTo>
                        <a:pt x="50" y="31"/>
                      </a:lnTo>
                      <a:lnTo>
                        <a:pt x="55" y="31"/>
                      </a:lnTo>
                      <a:lnTo>
                        <a:pt x="55" y="27"/>
                      </a:lnTo>
                      <a:lnTo>
                        <a:pt x="63" y="11"/>
                      </a:lnTo>
                      <a:lnTo>
                        <a:pt x="72" y="0"/>
                      </a:lnTo>
                      <a:lnTo>
                        <a:pt x="76" y="0"/>
                      </a:lnTo>
                      <a:lnTo>
                        <a:pt x="80" y="4"/>
                      </a:lnTo>
                      <a:lnTo>
                        <a:pt x="89" y="7"/>
                      </a:lnTo>
                      <a:lnTo>
                        <a:pt x="93" y="15"/>
                      </a:lnTo>
                      <a:lnTo>
                        <a:pt x="97" y="23"/>
                      </a:lnTo>
                      <a:lnTo>
                        <a:pt x="101" y="27"/>
                      </a:lnTo>
                      <a:lnTo>
                        <a:pt x="101" y="31"/>
                      </a:lnTo>
                      <a:lnTo>
                        <a:pt x="106" y="31"/>
                      </a:lnTo>
                      <a:lnTo>
                        <a:pt x="110" y="35"/>
                      </a:lnTo>
                      <a:lnTo>
                        <a:pt x="114" y="39"/>
                      </a:lnTo>
                      <a:lnTo>
                        <a:pt x="118" y="39"/>
                      </a:lnTo>
                      <a:lnTo>
                        <a:pt x="123" y="43"/>
                      </a:lnTo>
                      <a:lnTo>
                        <a:pt x="127" y="43"/>
                      </a:lnTo>
                      <a:lnTo>
                        <a:pt x="131" y="47"/>
                      </a:lnTo>
                      <a:lnTo>
                        <a:pt x="131" y="51"/>
                      </a:lnTo>
                      <a:lnTo>
                        <a:pt x="131" y="59"/>
                      </a:lnTo>
                      <a:lnTo>
                        <a:pt x="135" y="63"/>
                      </a:lnTo>
                      <a:lnTo>
                        <a:pt x="135" y="67"/>
                      </a:lnTo>
                      <a:lnTo>
                        <a:pt x="135" y="71"/>
                      </a:lnTo>
                      <a:lnTo>
                        <a:pt x="135" y="75"/>
                      </a:lnTo>
                      <a:lnTo>
                        <a:pt x="131" y="75"/>
                      </a:lnTo>
                      <a:lnTo>
                        <a:pt x="131" y="79"/>
                      </a:lnTo>
                      <a:lnTo>
                        <a:pt x="127" y="79"/>
                      </a:lnTo>
                      <a:lnTo>
                        <a:pt x="127" y="83"/>
                      </a:lnTo>
                      <a:lnTo>
                        <a:pt x="123" y="83"/>
                      </a:lnTo>
                      <a:lnTo>
                        <a:pt x="123" y="87"/>
                      </a:lnTo>
                      <a:lnTo>
                        <a:pt x="118" y="91"/>
                      </a:lnTo>
                      <a:lnTo>
                        <a:pt x="114" y="91"/>
                      </a:lnTo>
                      <a:lnTo>
                        <a:pt x="110" y="91"/>
                      </a:lnTo>
                      <a:lnTo>
                        <a:pt x="110" y="95"/>
                      </a:lnTo>
                      <a:lnTo>
                        <a:pt x="106" y="95"/>
                      </a:lnTo>
                      <a:lnTo>
                        <a:pt x="101" y="95"/>
                      </a:lnTo>
                      <a:lnTo>
                        <a:pt x="101" y="99"/>
                      </a:lnTo>
                      <a:lnTo>
                        <a:pt x="97" y="103"/>
                      </a:lnTo>
                      <a:lnTo>
                        <a:pt x="97" y="107"/>
                      </a:lnTo>
                      <a:lnTo>
                        <a:pt x="93" y="107"/>
                      </a:lnTo>
                      <a:lnTo>
                        <a:pt x="93" y="111"/>
                      </a:lnTo>
                      <a:lnTo>
                        <a:pt x="93" y="115"/>
                      </a:lnTo>
                      <a:lnTo>
                        <a:pt x="93" y="119"/>
                      </a:lnTo>
                      <a:lnTo>
                        <a:pt x="93" y="123"/>
                      </a:lnTo>
                      <a:lnTo>
                        <a:pt x="93" y="127"/>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44" name="Freeform 200"/>
                <p:cNvSpPr>
                  <a:spLocks/>
                </p:cNvSpPr>
                <p:nvPr/>
              </p:nvSpPr>
              <p:spPr bwMode="auto">
                <a:xfrm>
                  <a:off x="3853" y="1957"/>
                  <a:ext cx="64" cy="140"/>
                </a:xfrm>
                <a:custGeom>
                  <a:avLst/>
                  <a:gdLst>
                    <a:gd name="T0" fmla="*/ 26 w 64"/>
                    <a:gd name="T1" fmla="*/ 16 h 140"/>
                    <a:gd name="T2" fmla="*/ 30 w 64"/>
                    <a:gd name="T3" fmla="*/ 12 h 140"/>
                    <a:gd name="T4" fmla="*/ 34 w 64"/>
                    <a:gd name="T5" fmla="*/ 8 h 140"/>
                    <a:gd name="T6" fmla="*/ 38 w 64"/>
                    <a:gd name="T7" fmla="*/ 4 h 140"/>
                    <a:gd name="T8" fmla="*/ 38 w 64"/>
                    <a:gd name="T9" fmla="*/ 4 h 140"/>
                    <a:gd name="T10" fmla="*/ 43 w 64"/>
                    <a:gd name="T11" fmla="*/ 12 h 140"/>
                    <a:gd name="T12" fmla="*/ 51 w 64"/>
                    <a:gd name="T13" fmla="*/ 20 h 140"/>
                    <a:gd name="T14" fmla="*/ 55 w 64"/>
                    <a:gd name="T15" fmla="*/ 24 h 140"/>
                    <a:gd name="T16" fmla="*/ 55 w 64"/>
                    <a:gd name="T17" fmla="*/ 28 h 140"/>
                    <a:gd name="T18" fmla="*/ 55 w 64"/>
                    <a:gd name="T19" fmla="*/ 32 h 140"/>
                    <a:gd name="T20" fmla="*/ 55 w 64"/>
                    <a:gd name="T21" fmla="*/ 40 h 140"/>
                    <a:gd name="T22" fmla="*/ 51 w 64"/>
                    <a:gd name="T23" fmla="*/ 44 h 140"/>
                    <a:gd name="T24" fmla="*/ 51 w 64"/>
                    <a:gd name="T25" fmla="*/ 48 h 140"/>
                    <a:gd name="T26" fmla="*/ 55 w 64"/>
                    <a:gd name="T27" fmla="*/ 52 h 140"/>
                    <a:gd name="T28" fmla="*/ 59 w 64"/>
                    <a:gd name="T29" fmla="*/ 52 h 140"/>
                    <a:gd name="T30" fmla="*/ 59 w 64"/>
                    <a:gd name="T31" fmla="*/ 52 h 140"/>
                    <a:gd name="T32" fmla="*/ 64 w 64"/>
                    <a:gd name="T33" fmla="*/ 56 h 140"/>
                    <a:gd name="T34" fmla="*/ 64 w 64"/>
                    <a:gd name="T35" fmla="*/ 60 h 140"/>
                    <a:gd name="T36" fmla="*/ 64 w 64"/>
                    <a:gd name="T37" fmla="*/ 64 h 140"/>
                    <a:gd name="T38" fmla="*/ 59 w 64"/>
                    <a:gd name="T39" fmla="*/ 68 h 140"/>
                    <a:gd name="T40" fmla="*/ 59 w 64"/>
                    <a:gd name="T41" fmla="*/ 80 h 140"/>
                    <a:gd name="T42" fmla="*/ 55 w 64"/>
                    <a:gd name="T43" fmla="*/ 96 h 140"/>
                    <a:gd name="T44" fmla="*/ 55 w 64"/>
                    <a:gd name="T45" fmla="*/ 112 h 140"/>
                    <a:gd name="T46" fmla="*/ 51 w 64"/>
                    <a:gd name="T47" fmla="*/ 128 h 140"/>
                    <a:gd name="T48" fmla="*/ 43 w 64"/>
                    <a:gd name="T49" fmla="*/ 140 h 140"/>
                    <a:gd name="T50" fmla="*/ 17 w 64"/>
                    <a:gd name="T51" fmla="*/ 136 h 140"/>
                    <a:gd name="T52" fmla="*/ 4 w 64"/>
                    <a:gd name="T53" fmla="*/ 132 h 140"/>
                    <a:gd name="T54" fmla="*/ 0 w 64"/>
                    <a:gd name="T55" fmla="*/ 128 h 140"/>
                    <a:gd name="T56" fmla="*/ 0 w 64"/>
                    <a:gd name="T57" fmla="*/ 120 h 140"/>
                    <a:gd name="T58" fmla="*/ 4 w 64"/>
                    <a:gd name="T59" fmla="*/ 112 h 140"/>
                    <a:gd name="T60" fmla="*/ 9 w 64"/>
                    <a:gd name="T61" fmla="*/ 104 h 140"/>
                    <a:gd name="T62" fmla="*/ 13 w 64"/>
                    <a:gd name="T63" fmla="*/ 92 h 140"/>
                    <a:gd name="T64" fmla="*/ 13 w 64"/>
                    <a:gd name="T65" fmla="*/ 80 h 140"/>
                    <a:gd name="T66" fmla="*/ 21 w 64"/>
                    <a:gd name="T67" fmla="*/ 72 h 140"/>
                    <a:gd name="T68" fmla="*/ 30 w 64"/>
                    <a:gd name="T69" fmla="*/ 60 h 140"/>
                    <a:gd name="T70" fmla="*/ 26 w 64"/>
                    <a:gd name="T71" fmla="*/ 44 h 140"/>
                    <a:gd name="T72" fmla="*/ 26 w 64"/>
                    <a:gd name="T73" fmla="*/ 24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140">
                      <a:moveTo>
                        <a:pt x="26" y="16"/>
                      </a:moveTo>
                      <a:lnTo>
                        <a:pt x="26" y="16"/>
                      </a:lnTo>
                      <a:lnTo>
                        <a:pt x="26" y="12"/>
                      </a:lnTo>
                      <a:lnTo>
                        <a:pt x="30" y="12"/>
                      </a:lnTo>
                      <a:lnTo>
                        <a:pt x="30" y="8"/>
                      </a:lnTo>
                      <a:lnTo>
                        <a:pt x="34" y="8"/>
                      </a:lnTo>
                      <a:lnTo>
                        <a:pt x="34" y="4"/>
                      </a:lnTo>
                      <a:lnTo>
                        <a:pt x="38" y="4"/>
                      </a:lnTo>
                      <a:lnTo>
                        <a:pt x="38" y="0"/>
                      </a:lnTo>
                      <a:lnTo>
                        <a:pt x="38" y="4"/>
                      </a:lnTo>
                      <a:lnTo>
                        <a:pt x="38" y="8"/>
                      </a:lnTo>
                      <a:lnTo>
                        <a:pt x="43" y="12"/>
                      </a:lnTo>
                      <a:lnTo>
                        <a:pt x="47" y="16"/>
                      </a:lnTo>
                      <a:lnTo>
                        <a:pt x="51" y="20"/>
                      </a:lnTo>
                      <a:lnTo>
                        <a:pt x="55" y="24"/>
                      </a:lnTo>
                      <a:lnTo>
                        <a:pt x="55" y="28"/>
                      </a:lnTo>
                      <a:lnTo>
                        <a:pt x="55" y="32"/>
                      </a:lnTo>
                      <a:lnTo>
                        <a:pt x="55" y="36"/>
                      </a:lnTo>
                      <a:lnTo>
                        <a:pt x="55" y="40"/>
                      </a:lnTo>
                      <a:lnTo>
                        <a:pt x="55" y="44"/>
                      </a:lnTo>
                      <a:lnTo>
                        <a:pt x="51" y="44"/>
                      </a:lnTo>
                      <a:lnTo>
                        <a:pt x="51" y="48"/>
                      </a:lnTo>
                      <a:lnTo>
                        <a:pt x="55" y="48"/>
                      </a:lnTo>
                      <a:lnTo>
                        <a:pt x="55" y="52"/>
                      </a:lnTo>
                      <a:lnTo>
                        <a:pt x="59" y="52"/>
                      </a:lnTo>
                      <a:lnTo>
                        <a:pt x="64" y="56"/>
                      </a:lnTo>
                      <a:lnTo>
                        <a:pt x="64" y="60"/>
                      </a:lnTo>
                      <a:lnTo>
                        <a:pt x="64" y="64"/>
                      </a:lnTo>
                      <a:lnTo>
                        <a:pt x="59" y="68"/>
                      </a:lnTo>
                      <a:lnTo>
                        <a:pt x="59" y="72"/>
                      </a:lnTo>
                      <a:lnTo>
                        <a:pt x="59" y="80"/>
                      </a:lnTo>
                      <a:lnTo>
                        <a:pt x="55" y="88"/>
                      </a:lnTo>
                      <a:lnTo>
                        <a:pt x="55" y="96"/>
                      </a:lnTo>
                      <a:lnTo>
                        <a:pt x="55" y="104"/>
                      </a:lnTo>
                      <a:lnTo>
                        <a:pt x="55" y="112"/>
                      </a:lnTo>
                      <a:lnTo>
                        <a:pt x="55" y="120"/>
                      </a:lnTo>
                      <a:lnTo>
                        <a:pt x="51" y="128"/>
                      </a:lnTo>
                      <a:lnTo>
                        <a:pt x="51" y="136"/>
                      </a:lnTo>
                      <a:lnTo>
                        <a:pt x="43" y="140"/>
                      </a:lnTo>
                      <a:lnTo>
                        <a:pt x="30" y="140"/>
                      </a:lnTo>
                      <a:lnTo>
                        <a:pt x="17" y="136"/>
                      </a:lnTo>
                      <a:lnTo>
                        <a:pt x="9" y="136"/>
                      </a:lnTo>
                      <a:lnTo>
                        <a:pt x="4" y="132"/>
                      </a:lnTo>
                      <a:lnTo>
                        <a:pt x="0" y="128"/>
                      </a:lnTo>
                      <a:lnTo>
                        <a:pt x="0" y="124"/>
                      </a:lnTo>
                      <a:lnTo>
                        <a:pt x="0" y="120"/>
                      </a:lnTo>
                      <a:lnTo>
                        <a:pt x="0" y="116"/>
                      </a:lnTo>
                      <a:lnTo>
                        <a:pt x="4" y="112"/>
                      </a:lnTo>
                      <a:lnTo>
                        <a:pt x="4" y="108"/>
                      </a:lnTo>
                      <a:lnTo>
                        <a:pt x="9" y="104"/>
                      </a:lnTo>
                      <a:lnTo>
                        <a:pt x="9" y="96"/>
                      </a:lnTo>
                      <a:lnTo>
                        <a:pt x="13" y="92"/>
                      </a:lnTo>
                      <a:lnTo>
                        <a:pt x="13" y="88"/>
                      </a:lnTo>
                      <a:lnTo>
                        <a:pt x="13" y="80"/>
                      </a:lnTo>
                      <a:lnTo>
                        <a:pt x="9" y="72"/>
                      </a:lnTo>
                      <a:lnTo>
                        <a:pt x="21" y="72"/>
                      </a:lnTo>
                      <a:lnTo>
                        <a:pt x="26" y="68"/>
                      </a:lnTo>
                      <a:lnTo>
                        <a:pt x="30" y="60"/>
                      </a:lnTo>
                      <a:lnTo>
                        <a:pt x="30" y="52"/>
                      </a:lnTo>
                      <a:lnTo>
                        <a:pt x="26" y="44"/>
                      </a:lnTo>
                      <a:lnTo>
                        <a:pt x="26" y="32"/>
                      </a:lnTo>
                      <a:lnTo>
                        <a:pt x="26" y="24"/>
                      </a:lnTo>
                      <a:lnTo>
                        <a:pt x="26" y="16"/>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45" name="Freeform 201"/>
                <p:cNvSpPr>
                  <a:spLocks/>
                </p:cNvSpPr>
                <p:nvPr/>
              </p:nvSpPr>
              <p:spPr bwMode="auto">
                <a:xfrm>
                  <a:off x="4188" y="2707"/>
                  <a:ext cx="72" cy="68"/>
                </a:xfrm>
                <a:custGeom>
                  <a:avLst/>
                  <a:gdLst>
                    <a:gd name="T0" fmla="*/ 21 w 72"/>
                    <a:gd name="T1" fmla="*/ 68 h 68"/>
                    <a:gd name="T2" fmla="*/ 17 w 72"/>
                    <a:gd name="T3" fmla="*/ 68 h 68"/>
                    <a:gd name="T4" fmla="*/ 13 w 72"/>
                    <a:gd name="T5" fmla="*/ 64 h 68"/>
                    <a:gd name="T6" fmla="*/ 9 w 72"/>
                    <a:gd name="T7" fmla="*/ 60 h 68"/>
                    <a:gd name="T8" fmla="*/ 4 w 72"/>
                    <a:gd name="T9" fmla="*/ 56 h 68"/>
                    <a:gd name="T10" fmla="*/ 4 w 72"/>
                    <a:gd name="T11" fmla="*/ 56 h 68"/>
                    <a:gd name="T12" fmla="*/ 0 w 72"/>
                    <a:gd name="T13" fmla="*/ 52 h 68"/>
                    <a:gd name="T14" fmla="*/ 0 w 72"/>
                    <a:gd name="T15" fmla="*/ 48 h 68"/>
                    <a:gd name="T16" fmla="*/ 0 w 72"/>
                    <a:gd name="T17" fmla="*/ 48 h 68"/>
                    <a:gd name="T18" fmla="*/ 17 w 72"/>
                    <a:gd name="T19" fmla="*/ 32 h 68"/>
                    <a:gd name="T20" fmla="*/ 17 w 72"/>
                    <a:gd name="T21" fmla="*/ 20 h 68"/>
                    <a:gd name="T22" fmla="*/ 34 w 72"/>
                    <a:gd name="T23" fmla="*/ 0 h 68"/>
                    <a:gd name="T24" fmla="*/ 38 w 72"/>
                    <a:gd name="T25" fmla="*/ 4 h 68"/>
                    <a:gd name="T26" fmla="*/ 47 w 72"/>
                    <a:gd name="T27" fmla="*/ 8 h 68"/>
                    <a:gd name="T28" fmla="*/ 51 w 72"/>
                    <a:gd name="T29" fmla="*/ 16 h 68"/>
                    <a:gd name="T30" fmla="*/ 55 w 72"/>
                    <a:gd name="T31" fmla="*/ 20 h 68"/>
                    <a:gd name="T32" fmla="*/ 59 w 72"/>
                    <a:gd name="T33" fmla="*/ 28 h 68"/>
                    <a:gd name="T34" fmla="*/ 64 w 72"/>
                    <a:gd name="T35" fmla="*/ 32 h 68"/>
                    <a:gd name="T36" fmla="*/ 68 w 72"/>
                    <a:gd name="T37" fmla="*/ 40 h 68"/>
                    <a:gd name="T38" fmla="*/ 72 w 72"/>
                    <a:gd name="T39" fmla="*/ 48 h 68"/>
                    <a:gd name="T40" fmla="*/ 64 w 72"/>
                    <a:gd name="T41" fmla="*/ 52 h 68"/>
                    <a:gd name="T42" fmla="*/ 59 w 72"/>
                    <a:gd name="T43" fmla="*/ 52 h 68"/>
                    <a:gd name="T44" fmla="*/ 55 w 72"/>
                    <a:gd name="T45" fmla="*/ 56 h 68"/>
                    <a:gd name="T46" fmla="*/ 47 w 72"/>
                    <a:gd name="T47" fmla="*/ 60 h 68"/>
                    <a:gd name="T48" fmla="*/ 42 w 72"/>
                    <a:gd name="T49" fmla="*/ 64 h 68"/>
                    <a:gd name="T50" fmla="*/ 34 w 72"/>
                    <a:gd name="T51" fmla="*/ 64 h 68"/>
                    <a:gd name="T52" fmla="*/ 25 w 72"/>
                    <a:gd name="T53" fmla="*/ 68 h 68"/>
                    <a:gd name="T54" fmla="*/ 21 w 72"/>
                    <a:gd name="T55" fmla="*/ 68 h 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68">
                      <a:moveTo>
                        <a:pt x="21" y="68"/>
                      </a:moveTo>
                      <a:lnTo>
                        <a:pt x="17" y="68"/>
                      </a:lnTo>
                      <a:lnTo>
                        <a:pt x="13" y="64"/>
                      </a:lnTo>
                      <a:lnTo>
                        <a:pt x="9" y="60"/>
                      </a:lnTo>
                      <a:lnTo>
                        <a:pt x="4" y="56"/>
                      </a:lnTo>
                      <a:lnTo>
                        <a:pt x="0" y="52"/>
                      </a:lnTo>
                      <a:lnTo>
                        <a:pt x="0" y="48"/>
                      </a:lnTo>
                      <a:lnTo>
                        <a:pt x="17" y="32"/>
                      </a:lnTo>
                      <a:lnTo>
                        <a:pt x="17" y="20"/>
                      </a:lnTo>
                      <a:lnTo>
                        <a:pt x="34" y="0"/>
                      </a:lnTo>
                      <a:lnTo>
                        <a:pt x="38" y="4"/>
                      </a:lnTo>
                      <a:lnTo>
                        <a:pt x="47" y="8"/>
                      </a:lnTo>
                      <a:lnTo>
                        <a:pt x="51" y="16"/>
                      </a:lnTo>
                      <a:lnTo>
                        <a:pt x="55" y="20"/>
                      </a:lnTo>
                      <a:lnTo>
                        <a:pt x="59" y="28"/>
                      </a:lnTo>
                      <a:lnTo>
                        <a:pt x="64" y="32"/>
                      </a:lnTo>
                      <a:lnTo>
                        <a:pt x="68" y="40"/>
                      </a:lnTo>
                      <a:lnTo>
                        <a:pt x="72" y="48"/>
                      </a:lnTo>
                      <a:lnTo>
                        <a:pt x="64" y="52"/>
                      </a:lnTo>
                      <a:lnTo>
                        <a:pt x="59" y="52"/>
                      </a:lnTo>
                      <a:lnTo>
                        <a:pt x="55" y="56"/>
                      </a:lnTo>
                      <a:lnTo>
                        <a:pt x="47" y="60"/>
                      </a:lnTo>
                      <a:lnTo>
                        <a:pt x="42" y="64"/>
                      </a:lnTo>
                      <a:lnTo>
                        <a:pt x="34" y="64"/>
                      </a:lnTo>
                      <a:lnTo>
                        <a:pt x="25" y="68"/>
                      </a:lnTo>
                      <a:lnTo>
                        <a:pt x="21" y="68"/>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46" name="Freeform 202"/>
                <p:cNvSpPr>
                  <a:spLocks/>
                </p:cNvSpPr>
                <p:nvPr/>
              </p:nvSpPr>
              <p:spPr bwMode="auto">
                <a:xfrm>
                  <a:off x="3734" y="3508"/>
                  <a:ext cx="43" cy="32"/>
                </a:xfrm>
                <a:custGeom>
                  <a:avLst/>
                  <a:gdLst>
                    <a:gd name="T0" fmla="*/ 0 w 43"/>
                    <a:gd name="T1" fmla="*/ 12 h 32"/>
                    <a:gd name="T2" fmla="*/ 9 w 43"/>
                    <a:gd name="T3" fmla="*/ 4 h 32"/>
                    <a:gd name="T4" fmla="*/ 17 w 43"/>
                    <a:gd name="T5" fmla="*/ 0 h 32"/>
                    <a:gd name="T6" fmla="*/ 30 w 43"/>
                    <a:gd name="T7" fmla="*/ 0 h 32"/>
                    <a:gd name="T8" fmla="*/ 34 w 43"/>
                    <a:gd name="T9" fmla="*/ 4 h 32"/>
                    <a:gd name="T10" fmla="*/ 43 w 43"/>
                    <a:gd name="T11" fmla="*/ 8 h 32"/>
                    <a:gd name="T12" fmla="*/ 43 w 43"/>
                    <a:gd name="T13" fmla="*/ 8 h 32"/>
                    <a:gd name="T14" fmla="*/ 43 w 43"/>
                    <a:gd name="T15" fmla="*/ 16 h 32"/>
                    <a:gd name="T16" fmla="*/ 39 w 43"/>
                    <a:gd name="T17" fmla="*/ 20 h 32"/>
                    <a:gd name="T18" fmla="*/ 39 w 43"/>
                    <a:gd name="T19" fmla="*/ 20 h 32"/>
                    <a:gd name="T20" fmla="*/ 39 w 43"/>
                    <a:gd name="T21" fmla="*/ 20 h 32"/>
                    <a:gd name="T22" fmla="*/ 34 w 43"/>
                    <a:gd name="T23" fmla="*/ 20 h 32"/>
                    <a:gd name="T24" fmla="*/ 34 w 43"/>
                    <a:gd name="T25" fmla="*/ 20 h 32"/>
                    <a:gd name="T26" fmla="*/ 34 w 43"/>
                    <a:gd name="T27" fmla="*/ 20 h 32"/>
                    <a:gd name="T28" fmla="*/ 34 w 43"/>
                    <a:gd name="T29" fmla="*/ 20 h 32"/>
                    <a:gd name="T30" fmla="*/ 30 w 43"/>
                    <a:gd name="T31" fmla="*/ 24 h 32"/>
                    <a:gd name="T32" fmla="*/ 30 w 43"/>
                    <a:gd name="T33" fmla="*/ 24 h 32"/>
                    <a:gd name="T34" fmla="*/ 30 w 43"/>
                    <a:gd name="T35" fmla="*/ 24 h 32"/>
                    <a:gd name="T36" fmla="*/ 26 w 43"/>
                    <a:gd name="T37" fmla="*/ 28 h 32"/>
                    <a:gd name="T38" fmla="*/ 26 w 43"/>
                    <a:gd name="T39" fmla="*/ 28 h 32"/>
                    <a:gd name="T40" fmla="*/ 26 w 43"/>
                    <a:gd name="T41" fmla="*/ 28 h 32"/>
                    <a:gd name="T42" fmla="*/ 26 w 43"/>
                    <a:gd name="T43" fmla="*/ 28 h 32"/>
                    <a:gd name="T44" fmla="*/ 26 w 43"/>
                    <a:gd name="T45" fmla="*/ 28 h 32"/>
                    <a:gd name="T46" fmla="*/ 26 w 43"/>
                    <a:gd name="T47" fmla="*/ 32 h 32"/>
                    <a:gd name="T48" fmla="*/ 26 w 43"/>
                    <a:gd name="T49" fmla="*/ 32 h 32"/>
                    <a:gd name="T50" fmla="*/ 13 w 43"/>
                    <a:gd name="T51" fmla="*/ 32 h 32"/>
                    <a:gd name="T52" fmla="*/ 9 w 43"/>
                    <a:gd name="T53" fmla="*/ 20 h 32"/>
                    <a:gd name="T54" fmla="*/ 5 w 43"/>
                    <a:gd name="T55" fmla="*/ 16 h 32"/>
                    <a:gd name="T56" fmla="*/ 0 w 43"/>
                    <a:gd name="T57" fmla="*/ 12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3" h="32">
                      <a:moveTo>
                        <a:pt x="0" y="12"/>
                      </a:moveTo>
                      <a:lnTo>
                        <a:pt x="9" y="4"/>
                      </a:lnTo>
                      <a:lnTo>
                        <a:pt x="17" y="0"/>
                      </a:lnTo>
                      <a:lnTo>
                        <a:pt x="30" y="0"/>
                      </a:lnTo>
                      <a:lnTo>
                        <a:pt x="34" y="4"/>
                      </a:lnTo>
                      <a:lnTo>
                        <a:pt x="43" y="8"/>
                      </a:lnTo>
                      <a:lnTo>
                        <a:pt x="43" y="16"/>
                      </a:lnTo>
                      <a:lnTo>
                        <a:pt x="39" y="20"/>
                      </a:lnTo>
                      <a:lnTo>
                        <a:pt x="34" y="20"/>
                      </a:lnTo>
                      <a:lnTo>
                        <a:pt x="30" y="24"/>
                      </a:lnTo>
                      <a:lnTo>
                        <a:pt x="26" y="28"/>
                      </a:lnTo>
                      <a:lnTo>
                        <a:pt x="26" y="32"/>
                      </a:lnTo>
                      <a:lnTo>
                        <a:pt x="13" y="32"/>
                      </a:lnTo>
                      <a:lnTo>
                        <a:pt x="9" y="20"/>
                      </a:lnTo>
                      <a:lnTo>
                        <a:pt x="5" y="16"/>
                      </a:lnTo>
                      <a:lnTo>
                        <a:pt x="0" y="12"/>
                      </a:lnTo>
                    </a:path>
                  </a:pathLst>
                </a:custGeom>
                <a:grpFill/>
                <a:ln w="0">
                  <a:solidFill>
                    <a:sysClr val="window" lastClr="FFFFFF"/>
                  </a:solidFill>
                  <a:prstDash val="solid"/>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grpSp>
        </p:grpSp>
        <p:sp>
          <p:nvSpPr>
            <p:cNvPr id="24" name="Rectangle 206"/>
            <p:cNvSpPr>
              <a:spLocks noChangeArrowheads="1"/>
            </p:cNvSpPr>
            <p:nvPr/>
          </p:nvSpPr>
          <p:spPr bwMode="auto">
            <a:xfrm>
              <a:off x="9728300" y="2875027"/>
              <a:ext cx="392180" cy="230817"/>
            </a:xfrm>
            <a:prstGeom prst="rect">
              <a:avLst/>
            </a:prstGeom>
            <a:solidFill>
              <a:srgbClr val="EEECE1">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auto" hangingPunct="0">
                <a:spcBef>
                  <a:spcPct val="20000"/>
                </a:spcBef>
                <a:spcAft>
                  <a:spcPts val="0"/>
                </a:spcAft>
                <a:defRPr/>
              </a:pPr>
              <a:r>
                <a:rPr lang="zh-CN" altLang="en-US" sz="1200" b="1" kern="0" dirty="0" smtClean="0">
                  <a:solidFill>
                    <a:srgbClr val="000000"/>
                  </a:solidFill>
                  <a:latin typeface="微软雅黑"/>
                  <a:ea typeface="微软雅黑"/>
                  <a:cs typeface="Arial" pitchFamily="34" charset="0"/>
                </a:rPr>
                <a:t>青海</a:t>
              </a:r>
              <a:endParaRPr lang="en-GB" altLang="zh-TW" sz="1200" b="1" kern="0" dirty="0">
                <a:solidFill>
                  <a:srgbClr val="000000"/>
                </a:solidFill>
                <a:latin typeface="微软雅黑"/>
                <a:ea typeface="微软雅黑"/>
                <a:cs typeface="Arial" pitchFamily="34" charset="0"/>
              </a:endParaRPr>
            </a:p>
          </p:txBody>
        </p:sp>
        <p:sp>
          <p:nvSpPr>
            <p:cNvPr id="25" name="Rectangle 207"/>
            <p:cNvSpPr>
              <a:spLocks noChangeArrowheads="1"/>
            </p:cNvSpPr>
            <p:nvPr/>
          </p:nvSpPr>
          <p:spPr bwMode="auto">
            <a:xfrm>
              <a:off x="9989660" y="2215102"/>
              <a:ext cx="392180" cy="230817"/>
            </a:xfrm>
            <a:prstGeom prst="rect">
              <a:avLst/>
            </a:prstGeom>
            <a:solidFill>
              <a:srgbClr val="EEECE1">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auto" hangingPunct="0">
                <a:spcBef>
                  <a:spcPct val="20000"/>
                </a:spcBef>
                <a:spcAft>
                  <a:spcPts val="0"/>
                </a:spcAft>
                <a:defRPr/>
              </a:pPr>
              <a:r>
                <a:rPr lang="zh-CN" altLang="en-US" sz="1200" b="1" kern="0" dirty="0" smtClean="0">
                  <a:solidFill>
                    <a:srgbClr val="000000"/>
                  </a:solidFill>
                  <a:latin typeface="微软雅黑"/>
                  <a:ea typeface="微软雅黑"/>
                  <a:cs typeface="Arial" pitchFamily="34" charset="0"/>
                </a:rPr>
                <a:t>甘肃</a:t>
              </a:r>
              <a:endParaRPr lang="en-US" altLang="zh-CN" sz="1200" b="1" kern="0" dirty="0" smtClean="0">
                <a:solidFill>
                  <a:srgbClr val="000000"/>
                </a:solidFill>
                <a:latin typeface="微软雅黑"/>
                <a:ea typeface="微软雅黑"/>
                <a:cs typeface="Arial" pitchFamily="34" charset="0"/>
              </a:endParaRPr>
            </a:p>
          </p:txBody>
        </p:sp>
        <p:sp>
          <p:nvSpPr>
            <p:cNvPr id="26" name="Rectangle 216"/>
            <p:cNvSpPr>
              <a:spLocks noChangeArrowheads="1"/>
            </p:cNvSpPr>
            <p:nvPr/>
          </p:nvSpPr>
          <p:spPr bwMode="auto">
            <a:xfrm>
              <a:off x="12063885" y="3294928"/>
              <a:ext cx="392180" cy="23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auto" hangingPunct="0">
                <a:spcBef>
                  <a:spcPct val="20000"/>
                </a:spcBef>
                <a:spcAft>
                  <a:spcPts val="0"/>
                </a:spcAft>
                <a:defRPr/>
              </a:pPr>
              <a:r>
                <a:rPr lang="zh-CN" altLang="en-US" sz="1200" b="1" kern="0" dirty="0" smtClean="0">
                  <a:solidFill>
                    <a:srgbClr val="000000"/>
                  </a:solidFill>
                  <a:latin typeface="微软雅黑"/>
                  <a:ea typeface="微软雅黑"/>
                  <a:cs typeface="Arial" pitchFamily="34" charset="0"/>
                </a:rPr>
                <a:t>江苏</a:t>
              </a:r>
              <a:endParaRPr lang="en-GB" altLang="zh-TW" sz="1200" b="1" kern="0" dirty="0">
                <a:solidFill>
                  <a:srgbClr val="000000"/>
                </a:solidFill>
                <a:latin typeface="微软雅黑"/>
                <a:ea typeface="微软雅黑"/>
                <a:cs typeface="Arial" pitchFamily="34" charset="0"/>
              </a:endParaRPr>
            </a:p>
          </p:txBody>
        </p:sp>
        <p:sp>
          <p:nvSpPr>
            <p:cNvPr id="27" name="Rectangle 226"/>
            <p:cNvSpPr>
              <a:spLocks noChangeArrowheads="1"/>
            </p:cNvSpPr>
            <p:nvPr/>
          </p:nvSpPr>
          <p:spPr bwMode="auto">
            <a:xfrm>
              <a:off x="12479669" y="4200890"/>
              <a:ext cx="392180" cy="23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auto" hangingPunct="0">
                <a:spcBef>
                  <a:spcPct val="20000"/>
                </a:spcBef>
                <a:spcAft>
                  <a:spcPts val="0"/>
                </a:spcAft>
                <a:defRPr/>
              </a:pPr>
              <a:r>
                <a:rPr lang="zh-CN" altLang="en-US" sz="1200" b="1" kern="0" dirty="0" smtClean="0">
                  <a:solidFill>
                    <a:srgbClr val="000000"/>
                  </a:solidFill>
                  <a:latin typeface="微软雅黑"/>
                  <a:ea typeface="微软雅黑"/>
                  <a:cs typeface="Arial" pitchFamily="34" charset="0"/>
                </a:rPr>
                <a:t>福建</a:t>
              </a:r>
              <a:endParaRPr lang="en-GB" altLang="zh-TW" sz="1200" b="1" kern="0" dirty="0">
                <a:solidFill>
                  <a:srgbClr val="000000"/>
                </a:solidFill>
                <a:latin typeface="微软雅黑"/>
                <a:ea typeface="微软雅黑"/>
                <a:cs typeface="Arial" pitchFamily="34" charset="0"/>
              </a:endParaRPr>
            </a:p>
          </p:txBody>
        </p:sp>
        <p:sp>
          <p:nvSpPr>
            <p:cNvPr id="28" name="Rectangle 236"/>
            <p:cNvSpPr>
              <a:spLocks noChangeArrowheads="1"/>
            </p:cNvSpPr>
            <p:nvPr/>
          </p:nvSpPr>
          <p:spPr bwMode="auto">
            <a:xfrm>
              <a:off x="11670546" y="4940969"/>
              <a:ext cx="540196" cy="525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auto" hangingPunct="0">
                <a:spcBef>
                  <a:spcPct val="20000"/>
                </a:spcBef>
                <a:spcAft>
                  <a:spcPts val="0"/>
                </a:spcAft>
                <a:defRPr/>
              </a:pPr>
              <a:r>
                <a:rPr lang="zh-CN" altLang="en-US" sz="1200" b="1" kern="0" dirty="0">
                  <a:solidFill>
                    <a:srgbClr val="C00000"/>
                  </a:solidFill>
                  <a:latin typeface="微软雅黑"/>
                  <a:ea typeface="微软雅黑"/>
                  <a:cs typeface="Arial" pitchFamily="34" charset="0"/>
                </a:rPr>
                <a:t>香港</a:t>
              </a:r>
              <a:endParaRPr lang="en-GB" altLang="zh-TW" sz="1200" b="1" kern="0" dirty="0">
                <a:solidFill>
                  <a:srgbClr val="C00000"/>
                </a:solidFill>
                <a:latin typeface="微软雅黑"/>
                <a:ea typeface="微软雅黑"/>
                <a:cs typeface="Arial" pitchFamily="34" charset="0"/>
              </a:endParaRPr>
            </a:p>
            <a:p>
              <a:pPr algn="ctr" eaLnBrk="0" fontAlgn="auto" hangingPunct="0">
                <a:spcBef>
                  <a:spcPct val="20000"/>
                </a:spcBef>
                <a:spcAft>
                  <a:spcPts val="0"/>
                </a:spcAft>
                <a:defRPr/>
              </a:pPr>
              <a:r>
                <a:rPr lang="en-US" altLang="zh-TW" sz="1200" b="1" kern="0" dirty="0" smtClean="0">
                  <a:solidFill>
                    <a:srgbClr val="C00000"/>
                  </a:solidFill>
                  <a:latin typeface="微软雅黑"/>
                  <a:ea typeface="微软雅黑"/>
                  <a:cs typeface="Arial" pitchFamily="34" charset="0"/>
                </a:rPr>
                <a:t>(</a:t>
              </a:r>
              <a:r>
                <a:rPr lang="zh-CN" altLang="en-US" sz="1200" b="1" kern="0" dirty="0" smtClean="0">
                  <a:solidFill>
                    <a:srgbClr val="C00000"/>
                  </a:solidFill>
                  <a:latin typeface="微软雅黑"/>
                  <a:ea typeface="微软雅黑"/>
                  <a:cs typeface="Arial" pitchFamily="34" charset="0"/>
                </a:rPr>
                <a:t>总部</a:t>
              </a:r>
              <a:r>
                <a:rPr lang="en-US" altLang="zh-TW" sz="1200" b="1" kern="0" dirty="0" smtClean="0">
                  <a:solidFill>
                    <a:srgbClr val="C00000"/>
                  </a:solidFill>
                  <a:latin typeface="微软雅黑"/>
                  <a:ea typeface="微软雅黑"/>
                  <a:cs typeface="Arial" pitchFamily="34" charset="0"/>
                </a:rPr>
                <a:t>)</a:t>
              </a:r>
              <a:endParaRPr lang="en-GB" altLang="zh-TW" sz="1200" b="1" kern="0" dirty="0">
                <a:solidFill>
                  <a:srgbClr val="C00000"/>
                </a:solidFill>
                <a:latin typeface="微软雅黑"/>
                <a:ea typeface="微软雅黑"/>
                <a:cs typeface="Arial" pitchFamily="34" charset="0"/>
              </a:endParaRPr>
            </a:p>
          </p:txBody>
        </p:sp>
        <p:sp>
          <p:nvSpPr>
            <p:cNvPr id="29" name="Rectangle 236"/>
            <p:cNvSpPr>
              <a:spLocks noChangeArrowheads="1"/>
            </p:cNvSpPr>
            <p:nvPr/>
          </p:nvSpPr>
          <p:spPr bwMode="auto">
            <a:xfrm>
              <a:off x="11249072" y="4556162"/>
              <a:ext cx="392180" cy="230817"/>
            </a:xfrm>
            <a:prstGeom prst="rect">
              <a:avLst/>
            </a:prstGeom>
            <a:solidFill>
              <a:srgbClr val="EEECE1">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auto" hangingPunct="0">
                <a:spcBef>
                  <a:spcPct val="20000"/>
                </a:spcBef>
                <a:spcAft>
                  <a:spcPts val="0"/>
                </a:spcAft>
                <a:defRPr/>
              </a:pPr>
              <a:r>
                <a:rPr lang="zh-CN" altLang="en-US" sz="1200" b="1" kern="0" dirty="0" smtClean="0">
                  <a:solidFill>
                    <a:srgbClr val="000000"/>
                  </a:solidFill>
                  <a:latin typeface="微软雅黑"/>
                  <a:ea typeface="微软雅黑"/>
                  <a:cs typeface="Arial" pitchFamily="34" charset="0"/>
                </a:rPr>
                <a:t>深圳</a:t>
              </a:r>
              <a:endParaRPr lang="en-GB" altLang="zh-TW" sz="1200" b="1" kern="0" dirty="0">
                <a:solidFill>
                  <a:srgbClr val="000000"/>
                </a:solidFill>
                <a:latin typeface="微软雅黑"/>
                <a:ea typeface="微软雅黑"/>
                <a:cs typeface="Arial" pitchFamily="34" charset="0"/>
              </a:endParaRPr>
            </a:p>
          </p:txBody>
        </p:sp>
        <p:sp>
          <p:nvSpPr>
            <p:cNvPr id="30" name="Oval 82"/>
            <p:cNvSpPr>
              <a:spLocks noChangeArrowheads="1"/>
            </p:cNvSpPr>
            <p:nvPr/>
          </p:nvSpPr>
          <p:spPr bwMode="auto">
            <a:xfrm>
              <a:off x="11683022" y="4851060"/>
              <a:ext cx="88703" cy="88703"/>
            </a:xfrm>
            <a:prstGeom prst="ellipse">
              <a:avLst/>
            </a:prstGeom>
            <a:solidFill>
              <a:srgbClr val="EEECE1">
                <a:lumMod val="75000"/>
              </a:srgbClr>
            </a:solidFill>
            <a:ln w="12700">
              <a:solidFill>
                <a:sysClr val="window" lastClr="FFFFFF"/>
              </a:solidFill>
              <a:round/>
              <a:headEnd/>
              <a:tailEnd/>
            </a:ln>
          </p:spPr>
          <p:txBody>
            <a:bodyPr/>
            <a:lstStyle/>
            <a:p>
              <a:pPr fontAlgn="auto">
                <a:spcBef>
                  <a:spcPts val="0"/>
                </a:spcBef>
                <a:spcAft>
                  <a:spcPts val="0"/>
                </a:spcAft>
                <a:defRPr/>
              </a:pPr>
              <a:endParaRPr lang="en-GB" sz="1200" b="1" kern="0" dirty="0">
                <a:solidFill>
                  <a:sysClr val="windowText" lastClr="000000"/>
                </a:solidFill>
                <a:latin typeface="微软雅黑"/>
                <a:ea typeface="微软雅黑"/>
                <a:cs typeface="Arial" pitchFamily="34" charset="0"/>
              </a:endParaRPr>
            </a:p>
          </p:txBody>
        </p:sp>
        <p:sp>
          <p:nvSpPr>
            <p:cNvPr id="31" name="Oval 74"/>
            <p:cNvSpPr/>
            <p:nvPr/>
          </p:nvSpPr>
          <p:spPr bwMode="auto">
            <a:xfrm>
              <a:off x="9790807" y="2281909"/>
              <a:ext cx="109728" cy="109728"/>
            </a:xfrm>
            <a:prstGeom prst="ellipse">
              <a:avLst/>
            </a:prstGeom>
            <a:solidFill>
              <a:srgbClr val="8064A2"/>
            </a:solidFill>
            <a:ln w="0">
              <a:solidFill>
                <a:sysClr val="window" lastClr="FFFFFF"/>
              </a:solidFill>
              <a:prstDash val="solid"/>
              <a:round/>
              <a:headEnd/>
              <a:tailEnd/>
            </a:ln>
            <a:extLst/>
          </p:spPr>
          <p:txBody>
            <a:bodyPr/>
            <a:lstStyle/>
            <a:p>
              <a:pPr fontAlgn="auto">
                <a:spcBef>
                  <a:spcPts val="0"/>
                </a:spcBef>
                <a:spcAft>
                  <a:spcPts val="0"/>
                </a:spcAft>
                <a:defRPr/>
              </a:pPr>
              <a:endParaRPr lang="en-US" sz="1200" b="1" kern="0" dirty="0">
                <a:solidFill>
                  <a:sysClr val="windowText" lastClr="000000"/>
                </a:solidFill>
                <a:latin typeface="微软雅黑"/>
                <a:ea typeface="微软雅黑"/>
                <a:cs typeface="Arial" pitchFamily="34" charset="0"/>
              </a:endParaRPr>
            </a:p>
          </p:txBody>
        </p:sp>
        <p:sp>
          <p:nvSpPr>
            <p:cNvPr id="32" name="Oval 75"/>
            <p:cNvSpPr/>
            <p:nvPr/>
          </p:nvSpPr>
          <p:spPr bwMode="auto">
            <a:xfrm>
              <a:off x="9873243" y="2717090"/>
              <a:ext cx="109728" cy="109728"/>
            </a:xfrm>
            <a:prstGeom prst="ellipse">
              <a:avLst/>
            </a:prstGeom>
            <a:solidFill>
              <a:srgbClr val="8064A2"/>
            </a:solidFill>
            <a:ln w="0">
              <a:solidFill>
                <a:sysClr val="window" lastClr="FFFFFF"/>
              </a:solidFill>
              <a:prstDash val="solid"/>
              <a:round/>
              <a:headEnd/>
              <a:tailEnd/>
            </a:ln>
            <a:extLst/>
          </p:spPr>
          <p:txBody>
            <a:bodyPr/>
            <a:lstStyle/>
            <a:p>
              <a:pPr fontAlgn="auto">
                <a:spcBef>
                  <a:spcPts val="0"/>
                </a:spcBef>
                <a:spcAft>
                  <a:spcPts val="0"/>
                </a:spcAft>
                <a:defRPr/>
              </a:pPr>
              <a:endParaRPr lang="en-US" sz="1200" b="1" kern="0" dirty="0">
                <a:solidFill>
                  <a:sysClr val="windowText" lastClr="000000"/>
                </a:solidFill>
                <a:latin typeface="微软雅黑"/>
                <a:ea typeface="微软雅黑"/>
                <a:cs typeface="Arial" pitchFamily="34" charset="0"/>
              </a:endParaRPr>
            </a:p>
          </p:txBody>
        </p:sp>
        <p:sp>
          <p:nvSpPr>
            <p:cNvPr id="33" name="Oval 76"/>
            <p:cNvSpPr/>
            <p:nvPr/>
          </p:nvSpPr>
          <p:spPr bwMode="auto">
            <a:xfrm>
              <a:off x="11617359" y="4747613"/>
              <a:ext cx="109728" cy="109728"/>
            </a:xfrm>
            <a:prstGeom prst="ellipse">
              <a:avLst/>
            </a:prstGeom>
            <a:solidFill>
              <a:srgbClr val="8064A2"/>
            </a:solidFill>
            <a:ln w="0">
              <a:solidFill>
                <a:sysClr val="window" lastClr="FFFFFF"/>
              </a:solidFill>
              <a:prstDash val="solid"/>
              <a:round/>
              <a:headEnd/>
              <a:tailEnd/>
            </a:ln>
            <a:extLst/>
          </p:spPr>
          <p:txBody>
            <a:bodyPr/>
            <a:lstStyle/>
            <a:p>
              <a:pPr fontAlgn="auto">
                <a:spcBef>
                  <a:spcPts val="0"/>
                </a:spcBef>
                <a:spcAft>
                  <a:spcPts val="0"/>
                </a:spcAft>
                <a:defRPr/>
              </a:pPr>
              <a:endParaRPr lang="en-US" sz="1200" b="1" kern="0" dirty="0">
                <a:solidFill>
                  <a:sysClr val="windowText" lastClr="000000"/>
                </a:solidFill>
                <a:latin typeface="微软雅黑"/>
                <a:ea typeface="微软雅黑"/>
                <a:cs typeface="Arial" pitchFamily="34" charset="0"/>
              </a:endParaRPr>
            </a:p>
          </p:txBody>
        </p:sp>
        <p:sp>
          <p:nvSpPr>
            <p:cNvPr id="34" name="Oval 77"/>
            <p:cNvSpPr/>
            <p:nvPr/>
          </p:nvSpPr>
          <p:spPr bwMode="auto">
            <a:xfrm>
              <a:off x="12191821" y="4313907"/>
              <a:ext cx="109728" cy="109728"/>
            </a:xfrm>
            <a:prstGeom prst="ellipse">
              <a:avLst/>
            </a:prstGeom>
            <a:solidFill>
              <a:srgbClr val="8064A2"/>
            </a:solidFill>
            <a:ln w="0">
              <a:solidFill>
                <a:sysClr val="window" lastClr="FFFFFF"/>
              </a:solidFill>
              <a:prstDash val="solid"/>
              <a:round/>
              <a:headEnd/>
              <a:tailEnd/>
            </a:ln>
            <a:extLst/>
          </p:spPr>
          <p:txBody>
            <a:bodyPr/>
            <a:lstStyle/>
            <a:p>
              <a:pPr fontAlgn="auto">
                <a:spcBef>
                  <a:spcPts val="0"/>
                </a:spcBef>
                <a:spcAft>
                  <a:spcPts val="0"/>
                </a:spcAft>
                <a:defRPr/>
              </a:pPr>
              <a:endParaRPr lang="en-US" sz="1200" b="1" kern="0" dirty="0">
                <a:solidFill>
                  <a:sysClr val="windowText" lastClr="000000"/>
                </a:solidFill>
                <a:latin typeface="微软雅黑"/>
                <a:ea typeface="微软雅黑"/>
                <a:cs typeface="Arial" pitchFamily="34" charset="0"/>
              </a:endParaRPr>
            </a:p>
          </p:txBody>
        </p:sp>
        <p:sp>
          <p:nvSpPr>
            <p:cNvPr id="35" name="Rectangle 206"/>
            <p:cNvSpPr>
              <a:spLocks noChangeArrowheads="1"/>
            </p:cNvSpPr>
            <p:nvPr/>
          </p:nvSpPr>
          <p:spPr bwMode="auto">
            <a:xfrm>
              <a:off x="8657579" y="2059848"/>
              <a:ext cx="392180" cy="50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auto" hangingPunct="0">
                <a:spcBef>
                  <a:spcPct val="20000"/>
                </a:spcBef>
                <a:spcAft>
                  <a:spcPts val="0"/>
                </a:spcAft>
                <a:defRPr/>
              </a:pPr>
              <a:r>
                <a:rPr lang="zh-CN" altLang="en-US" sz="1200" b="1" kern="0" dirty="0" smtClean="0">
                  <a:solidFill>
                    <a:srgbClr val="000000"/>
                  </a:solidFill>
                  <a:latin typeface="微软雅黑"/>
                  <a:ea typeface="微软雅黑"/>
                  <a:cs typeface="Arial" pitchFamily="34" charset="0"/>
                </a:rPr>
                <a:t>新疆</a:t>
              </a:r>
              <a:endParaRPr lang="en-US" altLang="zh-CN" sz="1200" b="1" kern="0" dirty="0" smtClean="0">
                <a:solidFill>
                  <a:srgbClr val="000000"/>
                </a:solidFill>
                <a:latin typeface="微软雅黑"/>
                <a:ea typeface="微软雅黑"/>
                <a:cs typeface="Arial" pitchFamily="34" charset="0"/>
              </a:endParaRPr>
            </a:p>
            <a:p>
              <a:pPr algn="ctr" eaLnBrk="0" fontAlgn="auto" hangingPunct="0">
                <a:spcBef>
                  <a:spcPct val="20000"/>
                </a:spcBef>
                <a:spcAft>
                  <a:spcPts val="0"/>
                </a:spcAft>
                <a:defRPr/>
              </a:pPr>
              <a:endParaRPr lang="en-GB" altLang="zh-TW" sz="1200" b="1" kern="0" dirty="0">
                <a:solidFill>
                  <a:sysClr val="windowText" lastClr="000000"/>
                </a:solidFill>
                <a:latin typeface="微软雅黑"/>
                <a:ea typeface="微软雅黑"/>
                <a:cs typeface="Arial" pitchFamily="34" charset="0"/>
              </a:endParaRPr>
            </a:p>
          </p:txBody>
        </p:sp>
        <p:sp>
          <p:nvSpPr>
            <p:cNvPr id="36" name="Rectangle 206"/>
            <p:cNvSpPr>
              <a:spLocks noChangeArrowheads="1"/>
            </p:cNvSpPr>
            <p:nvPr/>
          </p:nvSpPr>
          <p:spPr bwMode="auto">
            <a:xfrm>
              <a:off x="10977019" y="2365247"/>
              <a:ext cx="588270" cy="230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auto" hangingPunct="0">
                <a:spcBef>
                  <a:spcPct val="20000"/>
                </a:spcBef>
                <a:spcAft>
                  <a:spcPts val="0"/>
                </a:spcAft>
                <a:defRPr/>
              </a:pPr>
              <a:r>
                <a:rPr lang="zh-CN" altLang="en-US" sz="1200" b="1" kern="0" dirty="0" smtClean="0">
                  <a:solidFill>
                    <a:srgbClr val="000000"/>
                  </a:solidFill>
                  <a:latin typeface="微软雅黑"/>
                  <a:ea typeface="微软雅黑"/>
                  <a:cs typeface="Arial" pitchFamily="34" charset="0"/>
                </a:rPr>
                <a:t>内蒙古</a:t>
              </a:r>
              <a:endParaRPr lang="en-US" altLang="zh-CN" sz="1200" b="1" kern="0" dirty="0" smtClean="0">
                <a:solidFill>
                  <a:srgbClr val="000000"/>
                </a:solidFill>
                <a:latin typeface="微软雅黑"/>
                <a:ea typeface="微软雅黑"/>
                <a:cs typeface="Arial" pitchFamily="34" charset="0"/>
              </a:endParaRPr>
            </a:p>
          </p:txBody>
        </p:sp>
        <p:sp>
          <p:nvSpPr>
            <p:cNvPr id="37" name="Oval 73"/>
            <p:cNvSpPr/>
            <p:nvPr/>
          </p:nvSpPr>
          <p:spPr bwMode="auto">
            <a:xfrm>
              <a:off x="11215613" y="2205612"/>
              <a:ext cx="109728" cy="109728"/>
            </a:xfrm>
            <a:prstGeom prst="ellipse">
              <a:avLst/>
            </a:prstGeom>
            <a:solidFill>
              <a:srgbClr val="8064A2"/>
            </a:solidFill>
            <a:ln w="0">
              <a:solidFill>
                <a:sysClr val="window" lastClr="FFFFFF"/>
              </a:solidFill>
              <a:prstDash val="solid"/>
              <a:round/>
              <a:headEnd/>
              <a:tailEnd/>
            </a:ln>
            <a:extLst/>
          </p:spPr>
          <p:txBody>
            <a:bodyPr/>
            <a:lstStyle/>
            <a:p>
              <a:pPr fontAlgn="auto">
                <a:spcBef>
                  <a:spcPts val="0"/>
                </a:spcBef>
                <a:spcAft>
                  <a:spcPts val="0"/>
                </a:spcAft>
                <a:defRPr/>
              </a:pPr>
              <a:endParaRPr lang="en-US" sz="1200" b="1" kern="0" dirty="0">
                <a:solidFill>
                  <a:sysClr val="windowText" lastClr="000000"/>
                </a:solidFill>
                <a:latin typeface="微软雅黑"/>
                <a:ea typeface="微软雅黑"/>
                <a:cs typeface="Arial" pitchFamily="34" charset="0"/>
              </a:endParaRPr>
            </a:p>
          </p:txBody>
        </p:sp>
        <p:sp>
          <p:nvSpPr>
            <p:cNvPr id="38" name="Oval 73"/>
            <p:cNvSpPr/>
            <p:nvPr/>
          </p:nvSpPr>
          <p:spPr bwMode="auto">
            <a:xfrm>
              <a:off x="12067381" y="3145062"/>
              <a:ext cx="109728" cy="109728"/>
            </a:xfrm>
            <a:prstGeom prst="ellipse">
              <a:avLst/>
            </a:prstGeom>
            <a:solidFill>
              <a:srgbClr val="8064A2"/>
            </a:solidFill>
            <a:ln w="0">
              <a:solidFill>
                <a:sysClr val="window" lastClr="FFFFFF"/>
              </a:solidFill>
              <a:prstDash val="solid"/>
              <a:round/>
              <a:headEnd/>
              <a:tailEnd/>
            </a:ln>
            <a:extLst/>
          </p:spPr>
          <p:txBody>
            <a:bodyPr/>
            <a:lstStyle/>
            <a:p>
              <a:pPr fontAlgn="auto">
                <a:spcBef>
                  <a:spcPts val="0"/>
                </a:spcBef>
                <a:spcAft>
                  <a:spcPts val="0"/>
                </a:spcAft>
                <a:defRPr/>
              </a:pPr>
              <a:endParaRPr lang="en-US" sz="1200" b="1" kern="0" dirty="0">
                <a:solidFill>
                  <a:sysClr val="windowText" lastClr="000000"/>
                </a:solidFill>
                <a:latin typeface="微软雅黑"/>
                <a:ea typeface="微软雅黑"/>
                <a:cs typeface="Arial" pitchFamily="34" charset="0"/>
              </a:endParaRPr>
            </a:p>
          </p:txBody>
        </p:sp>
        <p:sp>
          <p:nvSpPr>
            <p:cNvPr id="39" name="Oval 73"/>
            <p:cNvSpPr/>
            <p:nvPr/>
          </p:nvSpPr>
          <p:spPr bwMode="auto">
            <a:xfrm>
              <a:off x="8785100" y="1912619"/>
              <a:ext cx="109728" cy="109728"/>
            </a:xfrm>
            <a:prstGeom prst="ellipse">
              <a:avLst/>
            </a:prstGeom>
            <a:solidFill>
              <a:srgbClr val="8064A2"/>
            </a:solidFill>
            <a:ln w="0">
              <a:solidFill>
                <a:sysClr val="window" lastClr="FFFFFF"/>
              </a:solidFill>
              <a:prstDash val="solid"/>
              <a:round/>
              <a:headEnd/>
              <a:tailEnd/>
            </a:ln>
            <a:extLst/>
          </p:spPr>
          <p:txBody>
            <a:bodyPr/>
            <a:lstStyle/>
            <a:p>
              <a:pPr fontAlgn="auto">
                <a:spcBef>
                  <a:spcPts val="0"/>
                </a:spcBef>
                <a:spcAft>
                  <a:spcPts val="0"/>
                </a:spcAft>
                <a:defRPr/>
              </a:pPr>
              <a:endParaRPr lang="en-US" sz="1200" b="1" kern="0" dirty="0">
                <a:solidFill>
                  <a:sysClr val="windowText" lastClr="000000"/>
                </a:solidFill>
                <a:latin typeface="微软雅黑"/>
                <a:ea typeface="微软雅黑"/>
                <a:cs typeface="Arial" pitchFamily="34" charset="0"/>
              </a:endParaRPr>
            </a:p>
          </p:txBody>
        </p:sp>
        <p:sp>
          <p:nvSpPr>
            <p:cNvPr id="40" name="Rectangle 2"/>
            <p:cNvSpPr/>
            <p:nvPr/>
          </p:nvSpPr>
          <p:spPr>
            <a:xfrm>
              <a:off x="8072464" y="5558989"/>
              <a:ext cx="5259372" cy="623204"/>
            </a:xfrm>
            <a:prstGeom prst="rect">
              <a:avLst/>
            </a:prstGeom>
          </p:spPr>
          <p:txBody>
            <a:bodyPr wrap="square">
              <a:spAutoFit/>
            </a:bodyPr>
            <a:lstStyle/>
            <a:p>
              <a:pPr algn="ctr" eaLnBrk="0" fontAlgn="auto" hangingPunct="0">
                <a:spcBef>
                  <a:spcPct val="20000"/>
                </a:spcBef>
                <a:spcAft>
                  <a:spcPts val="0"/>
                </a:spcAft>
                <a:defRPr/>
              </a:pPr>
              <a:r>
                <a:rPr lang="zh-CN" altLang="en-US" sz="1200" b="1" kern="0" dirty="0" smtClean="0">
                  <a:solidFill>
                    <a:srgbClr val="000000"/>
                  </a:solidFill>
                  <a:latin typeface="微软雅黑"/>
                  <a:ea typeface="微软雅黑"/>
                  <a:cs typeface="Arial" pitchFamily="34" charset="0"/>
                </a:rPr>
                <a:t>光伏项目分布地图</a:t>
              </a:r>
              <a:endParaRPr lang="en-US" altLang="zh-CN" sz="1200" b="1" kern="0" dirty="0" smtClean="0">
                <a:solidFill>
                  <a:srgbClr val="000000"/>
                </a:solidFill>
                <a:latin typeface="微软雅黑"/>
                <a:ea typeface="微软雅黑"/>
                <a:cs typeface="Arial" pitchFamily="34" charset="0"/>
              </a:endParaRPr>
            </a:p>
            <a:p>
              <a:pPr eaLnBrk="0" fontAlgn="auto" hangingPunct="0">
                <a:spcBef>
                  <a:spcPct val="20000"/>
                </a:spcBef>
                <a:spcAft>
                  <a:spcPts val="0"/>
                </a:spcAft>
                <a:defRPr/>
              </a:pPr>
              <a:r>
                <a:rPr lang="zh-CN" altLang="en-US" sz="1200" kern="0" dirty="0" smtClean="0">
                  <a:solidFill>
                    <a:srgbClr val="000000"/>
                  </a:solidFill>
                  <a:latin typeface="微软雅黑"/>
                  <a:ea typeface="微软雅黑"/>
                  <a:cs typeface="Arial" pitchFamily="34" charset="0"/>
                </a:rPr>
                <a:t>（截至</a:t>
              </a:r>
              <a:r>
                <a:rPr lang="en-US" altLang="zh-CN" sz="1200" kern="0" dirty="0" smtClean="0">
                  <a:solidFill>
                    <a:srgbClr val="000000"/>
                  </a:solidFill>
                  <a:latin typeface="微软雅黑"/>
                  <a:ea typeface="微软雅黑"/>
                  <a:cs typeface="Arial" pitchFamily="34" charset="0"/>
                </a:rPr>
                <a:t>2015</a:t>
              </a:r>
              <a:r>
                <a:rPr lang="zh-CN" altLang="en-US" sz="1200" kern="0" dirty="0" smtClean="0">
                  <a:solidFill>
                    <a:srgbClr val="000000"/>
                  </a:solidFill>
                  <a:latin typeface="微软雅黑"/>
                  <a:ea typeface="微软雅黑"/>
                  <a:cs typeface="Arial" pitchFamily="34" charset="0"/>
                </a:rPr>
                <a:t>年</a:t>
              </a:r>
              <a:r>
                <a:rPr lang="en-US" altLang="zh-CN" sz="1200" kern="0" dirty="0" smtClean="0">
                  <a:solidFill>
                    <a:srgbClr val="000000"/>
                  </a:solidFill>
                  <a:latin typeface="微软雅黑"/>
                  <a:ea typeface="微软雅黑"/>
                  <a:cs typeface="Arial" pitchFamily="34" charset="0"/>
                </a:rPr>
                <a:t>6</a:t>
              </a:r>
              <a:r>
                <a:rPr lang="zh-CN" altLang="en-US" sz="1200" kern="0" dirty="0" smtClean="0">
                  <a:solidFill>
                    <a:srgbClr val="000000"/>
                  </a:solidFill>
                  <a:latin typeface="微软雅黑"/>
                  <a:ea typeface="微软雅黑"/>
                  <a:cs typeface="Arial" pitchFamily="34" charset="0"/>
                </a:rPr>
                <a:t>月，</a:t>
              </a:r>
              <a:r>
                <a:rPr lang="zh-CN" altLang="en-US" sz="1200" dirty="0">
                  <a:solidFill>
                    <a:srgbClr val="000000"/>
                  </a:solidFill>
                  <a:latin typeface="微软雅黑"/>
                  <a:ea typeface="微软雅黑"/>
                </a:rPr>
                <a:t>招商新能源装机容量</a:t>
              </a:r>
              <a:r>
                <a:rPr lang="zh-CN" altLang="en-US" sz="1200" dirty="0" smtClean="0">
                  <a:solidFill>
                    <a:srgbClr val="000000"/>
                  </a:solidFill>
                  <a:latin typeface="微软雅黑"/>
                  <a:ea typeface="微软雅黑"/>
                </a:rPr>
                <a:t>已达</a:t>
              </a:r>
              <a:r>
                <a:rPr lang="en-US" altLang="zh-CN" sz="1200" dirty="0" smtClean="0">
                  <a:solidFill>
                    <a:srgbClr val="000000"/>
                  </a:solidFill>
                  <a:latin typeface="微软雅黑"/>
                  <a:ea typeface="微软雅黑"/>
                </a:rPr>
                <a:t>1852MW</a:t>
              </a:r>
              <a:r>
                <a:rPr lang="zh-CN" altLang="en-US" sz="1200" kern="0" dirty="0" smtClean="0">
                  <a:solidFill>
                    <a:srgbClr val="000000"/>
                  </a:solidFill>
                  <a:latin typeface="微软雅黑"/>
                  <a:ea typeface="微软雅黑"/>
                  <a:cs typeface="Arial" pitchFamily="34" charset="0"/>
                </a:rPr>
                <a:t>）</a:t>
              </a:r>
              <a:endParaRPr lang="en-GB" altLang="zh-TW" sz="1200" kern="0" dirty="0">
                <a:solidFill>
                  <a:srgbClr val="000000"/>
                </a:solidFill>
                <a:latin typeface="微软雅黑"/>
                <a:ea typeface="微软雅黑"/>
                <a:cs typeface="Arial" pitchFamily="34" charset="0"/>
              </a:endParaRPr>
            </a:p>
          </p:txBody>
        </p:sp>
      </p:grpSp>
      <p:sp>
        <p:nvSpPr>
          <p:cNvPr id="77" name="Oval 73"/>
          <p:cNvSpPr/>
          <p:nvPr/>
        </p:nvSpPr>
        <p:spPr bwMode="auto">
          <a:xfrm>
            <a:off x="7726247" y="2636912"/>
            <a:ext cx="86113" cy="87788"/>
          </a:xfrm>
          <a:prstGeom prst="ellipse">
            <a:avLst/>
          </a:prstGeom>
          <a:solidFill>
            <a:srgbClr val="8064A2"/>
          </a:solidFill>
          <a:ln w="0">
            <a:solidFill>
              <a:sysClr val="window" lastClr="FFFFFF"/>
            </a:solidFill>
            <a:prstDash val="solid"/>
            <a:round/>
            <a:headEnd/>
            <a:tailEnd/>
          </a:ln>
          <a:extLst/>
        </p:spPr>
        <p:txBody>
          <a:bodyPr/>
          <a:lstStyle/>
          <a:p>
            <a:pPr fontAlgn="auto">
              <a:spcBef>
                <a:spcPts val="0"/>
              </a:spcBef>
              <a:spcAft>
                <a:spcPts val="0"/>
              </a:spcAft>
              <a:defRPr/>
            </a:pPr>
            <a:endParaRPr lang="en-US" sz="1200" b="1" kern="0" dirty="0">
              <a:solidFill>
                <a:sysClr val="windowText" lastClr="000000"/>
              </a:solidFill>
              <a:latin typeface="微软雅黑"/>
              <a:ea typeface="微软雅黑"/>
              <a:cs typeface="Arial" pitchFamily="34" charset="0"/>
            </a:endParaRPr>
          </a:p>
        </p:txBody>
      </p:sp>
      <p:sp>
        <p:nvSpPr>
          <p:cNvPr id="78" name="Rectangle 216"/>
          <p:cNvSpPr>
            <a:spLocks noChangeArrowheads="1"/>
          </p:cNvSpPr>
          <p:nvPr/>
        </p:nvSpPr>
        <p:spPr bwMode="auto">
          <a:xfrm>
            <a:off x="7648599" y="2852936"/>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auto" hangingPunct="0">
              <a:spcBef>
                <a:spcPct val="20000"/>
              </a:spcBef>
              <a:spcAft>
                <a:spcPts val="0"/>
              </a:spcAft>
              <a:defRPr/>
            </a:pPr>
            <a:r>
              <a:rPr lang="zh-CN" altLang="en-US" sz="1200" b="1" kern="0" dirty="0">
                <a:solidFill>
                  <a:srgbClr val="000000"/>
                </a:solidFill>
                <a:latin typeface="微软雅黑"/>
                <a:ea typeface="微软雅黑"/>
                <a:cs typeface="Arial" pitchFamily="34" charset="0"/>
              </a:rPr>
              <a:t>河北</a:t>
            </a:r>
            <a:endParaRPr lang="en-GB" altLang="zh-TW" sz="1200" b="1" kern="0" dirty="0">
              <a:solidFill>
                <a:srgbClr val="000000"/>
              </a:solidFill>
              <a:latin typeface="微软雅黑"/>
              <a:ea typeface="微软雅黑"/>
              <a:cs typeface="Arial" pitchFamily="34" charset="0"/>
            </a:endParaRPr>
          </a:p>
        </p:txBody>
      </p:sp>
      <p:sp>
        <p:nvSpPr>
          <p:cNvPr id="79" name="Oval 73"/>
          <p:cNvSpPr/>
          <p:nvPr/>
        </p:nvSpPr>
        <p:spPr bwMode="auto">
          <a:xfrm>
            <a:off x="6228184" y="4349324"/>
            <a:ext cx="86113" cy="87788"/>
          </a:xfrm>
          <a:prstGeom prst="ellipse">
            <a:avLst/>
          </a:prstGeom>
          <a:solidFill>
            <a:srgbClr val="8064A2"/>
          </a:solidFill>
          <a:ln w="0">
            <a:solidFill>
              <a:sysClr val="window" lastClr="FFFFFF"/>
            </a:solidFill>
            <a:prstDash val="solid"/>
            <a:round/>
            <a:headEnd/>
            <a:tailEnd/>
          </a:ln>
          <a:extLst/>
        </p:spPr>
        <p:txBody>
          <a:bodyPr/>
          <a:lstStyle/>
          <a:p>
            <a:pPr fontAlgn="auto">
              <a:spcBef>
                <a:spcPts val="0"/>
              </a:spcBef>
              <a:spcAft>
                <a:spcPts val="0"/>
              </a:spcAft>
              <a:defRPr/>
            </a:pPr>
            <a:endParaRPr lang="en-US" sz="1200" b="1" kern="0" dirty="0">
              <a:solidFill>
                <a:sysClr val="windowText" lastClr="000000"/>
              </a:solidFill>
              <a:latin typeface="微软雅黑"/>
              <a:ea typeface="微软雅黑"/>
              <a:cs typeface="Arial" pitchFamily="34" charset="0"/>
            </a:endParaRPr>
          </a:p>
        </p:txBody>
      </p:sp>
      <p:sp>
        <p:nvSpPr>
          <p:cNvPr id="80" name="Rectangle 236"/>
          <p:cNvSpPr>
            <a:spLocks noChangeArrowheads="1"/>
          </p:cNvSpPr>
          <p:nvPr/>
        </p:nvSpPr>
        <p:spPr bwMode="auto">
          <a:xfrm>
            <a:off x="6208439" y="4468470"/>
            <a:ext cx="307777" cy="184666"/>
          </a:xfrm>
          <a:prstGeom prst="rect">
            <a:avLst/>
          </a:prstGeom>
          <a:solidFill>
            <a:srgbClr val="EEECE1">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auto" hangingPunct="0">
              <a:spcBef>
                <a:spcPct val="20000"/>
              </a:spcBef>
              <a:spcAft>
                <a:spcPts val="0"/>
              </a:spcAft>
              <a:defRPr/>
            </a:pPr>
            <a:r>
              <a:rPr lang="zh-CN" altLang="en-US" sz="1200" b="1" kern="0" dirty="0">
                <a:solidFill>
                  <a:srgbClr val="000000"/>
                </a:solidFill>
                <a:latin typeface="微软雅黑"/>
                <a:ea typeface="微软雅黑"/>
                <a:cs typeface="Arial" pitchFamily="34" charset="0"/>
              </a:rPr>
              <a:t>云南</a:t>
            </a:r>
            <a:endParaRPr lang="en-GB" altLang="zh-TW" sz="1200" b="1" kern="0" dirty="0">
              <a:solidFill>
                <a:srgbClr val="000000"/>
              </a:solidFill>
              <a:latin typeface="微软雅黑"/>
              <a:ea typeface="微软雅黑"/>
              <a:cs typeface="Arial" pitchFamily="34" charset="0"/>
            </a:endParaRPr>
          </a:p>
        </p:txBody>
      </p:sp>
      <p:sp>
        <p:nvSpPr>
          <p:cNvPr id="81" name="Oval 73"/>
          <p:cNvSpPr/>
          <p:nvPr/>
        </p:nvSpPr>
        <p:spPr bwMode="auto">
          <a:xfrm>
            <a:off x="7020272" y="3068960"/>
            <a:ext cx="86113" cy="87788"/>
          </a:xfrm>
          <a:prstGeom prst="ellipse">
            <a:avLst/>
          </a:prstGeom>
          <a:solidFill>
            <a:srgbClr val="8064A2"/>
          </a:solidFill>
          <a:ln w="0">
            <a:solidFill>
              <a:sysClr val="window" lastClr="FFFFFF"/>
            </a:solidFill>
            <a:prstDash val="solid"/>
            <a:round/>
            <a:headEnd/>
            <a:tailEnd/>
          </a:ln>
          <a:extLst/>
        </p:spPr>
        <p:txBody>
          <a:bodyPr/>
          <a:lstStyle/>
          <a:p>
            <a:pPr fontAlgn="auto">
              <a:spcBef>
                <a:spcPts val="0"/>
              </a:spcBef>
              <a:spcAft>
                <a:spcPts val="0"/>
              </a:spcAft>
              <a:defRPr/>
            </a:pPr>
            <a:endParaRPr lang="en-US" sz="1200" b="1" kern="0" dirty="0">
              <a:solidFill>
                <a:sysClr val="windowText" lastClr="000000"/>
              </a:solidFill>
              <a:latin typeface="微软雅黑"/>
              <a:ea typeface="微软雅黑"/>
              <a:cs typeface="Arial" pitchFamily="34" charset="0"/>
            </a:endParaRPr>
          </a:p>
        </p:txBody>
      </p:sp>
      <p:sp>
        <p:nvSpPr>
          <p:cNvPr id="82" name="Rectangle 216"/>
          <p:cNvSpPr>
            <a:spLocks noChangeArrowheads="1"/>
          </p:cNvSpPr>
          <p:nvPr/>
        </p:nvSpPr>
        <p:spPr bwMode="auto">
          <a:xfrm>
            <a:off x="6928519" y="3244334"/>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auto" hangingPunct="0">
              <a:spcBef>
                <a:spcPct val="20000"/>
              </a:spcBef>
              <a:spcAft>
                <a:spcPts val="0"/>
              </a:spcAft>
              <a:defRPr/>
            </a:pPr>
            <a:r>
              <a:rPr lang="zh-CN" altLang="en-US" sz="1200" b="1" kern="0" dirty="0" smtClean="0">
                <a:solidFill>
                  <a:srgbClr val="000000"/>
                </a:solidFill>
                <a:latin typeface="微软雅黑"/>
                <a:ea typeface="微软雅黑"/>
                <a:cs typeface="Arial" pitchFamily="34" charset="0"/>
              </a:rPr>
              <a:t>陕西</a:t>
            </a:r>
            <a:endParaRPr lang="en-GB" altLang="zh-TW" sz="1200" b="1" kern="0" dirty="0">
              <a:solidFill>
                <a:srgbClr val="000000"/>
              </a:solidFill>
              <a:latin typeface="微软雅黑"/>
              <a:ea typeface="微软雅黑"/>
              <a:cs typeface="Arial" pitchFamily="34" charset="0"/>
            </a:endParaRPr>
          </a:p>
        </p:txBody>
      </p:sp>
      <p:sp>
        <p:nvSpPr>
          <p:cNvPr id="83" name="Oval 73"/>
          <p:cNvSpPr/>
          <p:nvPr/>
        </p:nvSpPr>
        <p:spPr bwMode="auto">
          <a:xfrm>
            <a:off x="7236296" y="2996952"/>
            <a:ext cx="86113" cy="87788"/>
          </a:xfrm>
          <a:prstGeom prst="ellipse">
            <a:avLst/>
          </a:prstGeom>
          <a:solidFill>
            <a:srgbClr val="8064A2"/>
          </a:solidFill>
          <a:ln w="0">
            <a:solidFill>
              <a:sysClr val="window" lastClr="FFFFFF"/>
            </a:solidFill>
            <a:prstDash val="solid"/>
            <a:round/>
            <a:headEnd/>
            <a:tailEnd/>
          </a:ln>
          <a:extLst/>
        </p:spPr>
        <p:txBody>
          <a:bodyPr/>
          <a:lstStyle/>
          <a:p>
            <a:pPr fontAlgn="auto">
              <a:spcBef>
                <a:spcPts val="0"/>
              </a:spcBef>
              <a:spcAft>
                <a:spcPts val="0"/>
              </a:spcAft>
              <a:defRPr/>
            </a:pPr>
            <a:endParaRPr lang="en-US" sz="1200" b="1" kern="0" dirty="0">
              <a:solidFill>
                <a:sysClr val="windowText" lastClr="000000"/>
              </a:solidFill>
              <a:latin typeface="微软雅黑"/>
              <a:ea typeface="微软雅黑"/>
              <a:cs typeface="Arial" pitchFamily="34" charset="0"/>
            </a:endParaRPr>
          </a:p>
        </p:txBody>
      </p:sp>
      <p:sp>
        <p:nvSpPr>
          <p:cNvPr id="84" name="Rectangle 216"/>
          <p:cNvSpPr>
            <a:spLocks noChangeArrowheads="1"/>
          </p:cNvSpPr>
          <p:nvPr/>
        </p:nvSpPr>
        <p:spPr bwMode="auto">
          <a:xfrm>
            <a:off x="7360567" y="3140968"/>
            <a:ext cx="3077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auto" hangingPunct="0">
              <a:spcBef>
                <a:spcPct val="20000"/>
              </a:spcBef>
              <a:spcAft>
                <a:spcPts val="0"/>
              </a:spcAft>
              <a:defRPr/>
            </a:pPr>
            <a:r>
              <a:rPr lang="zh-CN" altLang="en-US" sz="1200" b="1" kern="0" dirty="0">
                <a:solidFill>
                  <a:srgbClr val="000000"/>
                </a:solidFill>
                <a:latin typeface="微软雅黑"/>
                <a:ea typeface="微软雅黑"/>
                <a:cs typeface="Arial" pitchFamily="34" charset="0"/>
              </a:rPr>
              <a:t>山</a:t>
            </a:r>
            <a:r>
              <a:rPr lang="zh-CN" altLang="en-US" sz="1200" b="1" kern="0" dirty="0" smtClean="0">
                <a:solidFill>
                  <a:srgbClr val="000000"/>
                </a:solidFill>
                <a:latin typeface="微软雅黑"/>
                <a:ea typeface="微软雅黑"/>
                <a:cs typeface="Arial" pitchFamily="34" charset="0"/>
              </a:rPr>
              <a:t>西</a:t>
            </a:r>
            <a:endParaRPr lang="en-GB" altLang="zh-TW" sz="1200" b="1" kern="0" dirty="0">
              <a:solidFill>
                <a:srgbClr val="000000"/>
              </a:solidFill>
              <a:latin typeface="微软雅黑"/>
              <a:ea typeface="微软雅黑"/>
              <a:cs typeface="Arial" pitchFamily="34" charset="0"/>
            </a:endParaRPr>
          </a:p>
        </p:txBody>
      </p:sp>
      <p:cxnSp>
        <p:nvCxnSpPr>
          <p:cNvPr id="85" name="直接连接符 84"/>
          <p:cNvCxnSpPr/>
          <p:nvPr/>
        </p:nvCxnSpPr>
        <p:spPr>
          <a:xfrm>
            <a:off x="3491880" y="3933056"/>
            <a:ext cx="0" cy="396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6" name="圆角矩形 85"/>
          <p:cNvSpPr/>
          <p:nvPr/>
        </p:nvSpPr>
        <p:spPr>
          <a:xfrm>
            <a:off x="467544" y="3462150"/>
            <a:ext cx="1853920" cy="470906"/>
          </a:xfrm>
          <a:prstGeom prst="roundRect">
            <a:avLst/>
          </a:prstGeom>
          <a:noFill/>
          <a:ln w="25400" cap="flat" cmpd="sng" algn="ctr">
            <a:solidFill>
              <a:schemeClr val="bg1">
                <a:lumMod val="50000"/>
              </a:schemeClr>
            </a:solidFill>
            <a:prstDash val="solid"/>
          </a:ln>
          <a:effectLst/>
        </p:spPr>
        <p:txBody>
          <a:bodyPr anchor="ctr"/>
          <a:lstStyle/>
          <a:p>
            <a:pPr algn="ctr" fontAlgn="auto">
              <a:spcBef>
                <a:spcPts val="0"/>
              </a:spcBef>
              <a:spcAft>
                <a:spcPts val="0"/>
              </a:spcAft>
            </a:pPr>
            <a:r>
              <a:rPr lang="zh-CN" altLang="en-US" sz="1400" b="1" kern="0" dirty="0" smtClean="0">
                <a:solidFill>
                  <a:srgbClr val="000000">
                    <a:lumMod val="65000"/>
                    <a:lumOff val="35000"/>
                  </a:srgbClr>
                </a:solidFill>
                <a:latin typeface="微软雅黑" pitchFamily="34" charset="-122"/>
                <a:ea typeface="微软雅黑" pitchFamily="34" charset="-122"/>
              </a:rPr>
              <a:t>新能源交易所</a:t>
            </a:r>
            <a:endParaRPr lang="en-US" altLang="zh-CN" sz="1400" b="1" kern="0" dirty="0">
              <a:solidFill>
                <a:srgbClr val="000000">
                  <a:lumMod val="65000"/>
                  <a:lumOff val="35000"/>
                </a:srgbClr>
              </a:solidFill>
              <a:latin typeface="微软雅黑" pitchFamily="34" charset="-122"/>
              <a:ea typeface="微软雅黑" pitchFamily="34" charset="-122"/>
            </a:endParaRPr>
          </a:p>
          <a:p>
            <a:pPr algn="ctr" fontAlgn="auto">
              <a:spcBef>
                <a:spcPts val="0"/>
              </a:spcBef>
              <a:spcAft>
                <a:spcPts val="0"/>
              </a:spcAft>
            </a:pPr>
            <a:r>
              <a:rPr lang="en-US" altLang="zh-CN" sz="1400" b="1" kern="0" dirty="0" smtClean="0">
                <a:solidFill>
                  <a:srgbClr val="000000">
                    <a:lumMod val="65000"/>
                    <a:lumOff val="35000"/>
                  </a:srgbClr>
                </a:solidFill>
                <a:latin typeface="微软雅黑" pitchFamily="34" charset="-122"/>
                <a:ea typeface="微软雅黑" pitchFamily="34" charset="-122"/>
              </a:rPr>
              <a:t>INEX</a:t>
            </a:r>
            <a:endParaRPr lang="zh-CN" altLang="en-US" sz="1400" b="1" kern="0" dirty="0">
              <a:solidFill>
                <a:srgbClr val="000000">
                  <a:lumMod val="65000"/>
                  <a:lumOff val="35000"/>
                </a:srgbClr>
              </a:solidFill>
              <a:latin typeface="微软雅黑" pitchFamily="34" charset="-122"/>
              <a:ea typeface="微软雅黑" pitchFamily="34" charset="-122"/>
            </a:endParaRPr>
          </a:p>
        </p:txBody>
      </p:sp>
      <p:cxnSp>
        <p:nvCxnSpPr>
          <p:cNvPr id="87" name="直接连接符 86"/>
          <p:cNvCxnSpPr/>
          <p:nvPr/>
        </p:nvCxnSpPr>
        <p:spPr>
          <a:xfrm>
            <a:off x="1403960" y="2996952"/>
            <a:ext cx="2088000"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3491880" y="2996952"/>
            <a:ext cx="0" cy="468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403648" y="2996952"/>
            <a:ext cx="0" cy="46800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灯片编号占位符 2"/>
          <p:cNvSpPr>
            <a:spLocks noGrp="1"/>
          </p:cNvSpPr>
          <p:nvPr>
            <p:ph type="sldNum" sz="quarter" idx="10"/>
          </p:nvPr>
        </p:nvSpPr>
        <p:spPr/>
        <p:txBody>
          <a:bodyPr/>
          <a:lstStyle/>
          <a:p>
            <a:pPr>
              <a:defRPr/>
            </a:pPr>
            <a:fld id="{2020F7BF-3E2F-4882-8D41-D422CDE087F0}" type="slidenum">
              <a:rPr lang="zh-CN" altLang="zh-CN" smtClean="0"/>
              <a:pPr>
                <a:defRPr/>
              </a:pPr>
              <a:t>22</a:t>
            </a:fld>
            <a:endParaRPr lang="zh-CN" altLang="zh-CN"/>
          </a:p>
        </p:txBody>
      </p:sp>
    </p:spTree>
    <p:extLst>
      <p:ext uri="{BB962C8B-B14F-4D97-AF65-F5344CB8AC3E}">
        <p14:creationId xmlns:p14="http://schemas.microsoft.com/office/powerpoint/2010/main" val="1625583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a:off x="1763688" y="836712"/>
            <a:ext cx="5796000" cy="633415"/>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None/>
            </a:pPr>
            <a:endParaRPr lang="zh-CN" altLang="en-US" smtClean="0">
              <a:solidFill>
                <a:srgbClr val="000000"/>
              </a:solidFill>
            </a:endParaRPr>
          </a:p>
        </p:txBody>
      </p:sp>
      <p:sp>
        <p:nvSpPr>
          <p:cNvPr id="2" name="标题 1"/>
          <p:cNvSpPr>
            <a:spLocks noGrp="1"/>
          </p:cNvSpPr>
          <p:nvPr>
            <p:ph type="title"/>
          </p:nvPr>
        </p:nvSpPr>
        <p:spPr>
          <a:xfrm>
            <a:off x="457200" y="274638"/>
            <a:ext cx="8507288" cy="368300"/>
          </a:xfrm>
        </p:spPr>
        <p:txBody>
          <a:bodyPr/>
          <a:lstStyle/>
          <a:p>
            <a:r>
              <a:rPr lang="zh-CN" altLang="en-US" dirty="0" smtClean="0"/>
              <a:t>全球规模电站经营对管理系统的高要求</a:t>
            </a:r>
            <a:endParaRPr lang="zh-CN" altLang="en-US" dirty="0"/>
          </a:p>
        </p:txBody>
      </p:sp>
      <p:grpSp>
        <p:nvGrpSpPr>
          <p:cNvPr id="8" name="Group 249"/>
          <p:cNvGrpSpPr>
            <a:grpSpLocks/>
          </p:cNvGrpSpPr>
          <p:nvPr/>
        </p:nvGrpSpPr>
        <p:grpSpPr bwMode="auto">
          <a:xfrm>
            <a:off x="1049293" y="2348880"/>
            <a:ext cx="3018651" cy="3614773"/>
            <a:chOff x="1136" y="1661"/>
            <a:chExt cx="1696" cy="2204"/>
          </a:xfrm>
          <a:solidFill>
            <a:schemeClr val="bg1">
              <a:lumMod val="75000"/>
            </a:schemeClr>
          </a:solidFill>
        </p:grpSpPr>
        <p:sp>
          <p:nvSpPr>
            <p:cNvPr id="9" name="Freeform 250"/>
            <p:cNvSpPr>
              <a:spLocks/>
            </p:cNvSpPr>
            <p:nvPr/>
          </p:nvSpPr>
          <p:spPr bwMode="auto">
            <a:xfrm>
              <a:off x="2233" y="2849"/>
              <a:ext cx="16" cy="5"/>
            </a:xfrm>
            <a:custGeom>
              <a:avLst/>
              <a:gdLst>
                <a:gd name="T0" fmla="*/ 0 w 54"/>
                <a:gd name="T1" fmla="*/ 0 h 19"/>
                <a:gd name="T2" fmla="*/ 0 w 54"/>
                <a:gd name="T3" fmla="*/ 0 h 19"/>
                <a:gd name="T4" fmla="*/ 1 w 54"/>
                <a:gd name="T5" fmla="*/ 0 h 19"/>
                <a:gd name="T6" fmla="*/ 0 w 54"/>
                <a:gd name="T7" fmla="*/ 0 h 19"/>
                <a:gd name="T8" fmla="*/ 0 60000 65536"/>
                <a:gd name="T9" fmla="*/ 0 60000 65536"/>
                <a:gd name="T10" fmla="*/ 0 60000 65536"/>
                <a:gd name="T11" fmla="*/ 0 60000 65536"/>
                <a:gd name="T12" fmla="*/ 0 w 54"/>
                <a:gd name="T13" fmla="*/ 0 h 19"/>
                <a:gd name="T14" fmla="*/ 54 w 54"/>
                <a:gd name="T15" fmla="*/ 19 h 19"/>
              </a:gdLst>
              <a:ahLst/>
              <a:cxnLst>
                <a:cxn ang="T8">
                  <a:pos x="T0" y="T1"/>
                </a:cxn>
                <a:cxn ang="T9">
                  <a:pos x="T2" y="T3"/>
                </a:cxn>
                <a:cxn ang="T10">
                  <a:pos x="T4" y="T5"/>
                </a:cxn>
                <a:cxn ang="T11">
                  <a:pos x="T6" y="T7"/>
                </a:cxn>
              </a:cxnLst>
              <a:rect l="T12" t="T13" r="T14" b="T15"/>
              <a:pathLst>
                <a:path w="54" h="19">
                  <a:moveTo>
                    <a:pt x="0" y="0"/>
                  </a:moveTo>
                  <a:lnTo>
                    <a:pt x="3" y="19"/>
                  </a:lnTo>
                  <a:lnTo>
                    <a:pt x="54" y="10"/>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0" name="Freeform 251"/>
            <p:cNvSpPr>
              <a:spLocks/>
            </p:cNvSpPr>
            <p:nvPr/>
          </p:nvSpPr>
          <p:spPr bwMode="auto">
            <a:xfrm>
              <a:off x="2166" y="3361"/>
              <a:ext cx="214" cy="446"/>
            </a:xfrm>
            <a:custGeom>
              <a:avLst/>
              <a:gdLst>
                <a:gd name="T0" fmla="*/ 0 w 750"/>
                <a:gd name="T1" fmla="*/ 33 h 1564"/>
                <a:gd name="T2" fmla="*/ 0 w 750"/>
                <a:gd name="T3" fmla="*/ 34 h 1564"/>
                <a:gd name="T4" fmla="*/ 1 w 750"/>
                <a:gd name="T5" fmla="*/ 34 h 1564"/>
                <a:gd name="T6" fmla="*/ 1 w 750"/>
                <a:gd name="T7" fmla="*/ 36 h 1564"/>
                <a:gd name="T8" fmla="*/ 4 w 750"/>
                <a:gd name="T9" fmla="*/ 36 h 1564"/>
                <a:gd name="T10" fmla="*/ 3 w 750"/>
                <a:gd name="T11" fmla="*/ 35 h 1564"/>
                <a:gd name="T12" fmla="*/ 4 w 750"/>
                <a:gd name="T13" fmla="*/ 33 h 1564"/>
                <a:gd name="T14" fmla="*/ 5 w 750"/>
                <a:gd name="T15" fmla="*/ 33 h 1564"/>
                <a:gd name="T16" fmla="*/ 7 w 750"/>
                <a:gd name="T17" fmla="*/ 30 h 1564"/>
                <a:gd name="T18" fmla="*/ 5 w 750"/>
                <a:gd name="T19" fmla="*/ 28 h 1564"/>
                <a:gd name="T20" fmla="*/ 7 w 750"/>
                <a:gd name="T21" fmla="*/ 27 h 1564"/>
                <a:gd name="T22" fmla="*/ 7 w 750"/>
                <a:gd name="T23" fmla="*/ 25 h 1564"/>
                <a:gd name="T24" fmla="*/ 8 w 750"/>
                <a:gd name="T25" fmla="*/ 24 h 1564"/>
                <a:gd name="T26" fmla="*/ 7 w 750"/>
                <a:gd name="T27" fmla="*/ 24 h 1564"/>
                <a:gd name="T28" fmla="*/ 9 w 750"/>
                <a:gd name="T29" fmla="*/ 24 h 1564"/>
                <a:gd name="T30" fmla="*/ 9 w 750"/>
                <a:gd name="T31" fmla="*/ 23 h 1564"/>
                <a:gd name="T32" fmla="*/ 8 w 750"/>
                <a:gd name="T33" fmla="*/ 24 h 1564"/>
                <a:gd name="T34" fmla="*/ 7 w 750"/>
                <a:gd name="T35" fmla="*/ 23 h 1564"/>
                <a:gd name="T36" fmla="*/ 7 w 750"/>
                <a:gd name="T37" fmla="*/ 22 h 1564"/>
                <a:gd name="T38" fmla="*/ 10 w 750"/>
                <a:gd name="T39" fmla="*/ 22 h 1564"/>
                <a:gd name="T40" fmla="*/ 10 w 750"/>
                <a:gd name="T41" fmla="*/ 19 h 1564"/>
                <a:gd name="T42" fmla="*/ 14 w 750"/>
                <a:gd name="T43" fmla="*/ 19 h 1564"/>
                <a:gd name="T44" fmla="*/ 15 w 750"/>
                <a:gd name="T45" fmla="*/ 17 h 1564"/>
                <a:gd name="T46" fmla="*/ 13 w 750"/>
                <a:gd name="T47" fmla="*/ 13 h 1564"/>
                <a:gd name="T48" fmla="*/ 14 w 750"/>
                <a:gd name="T49" fmla="*/ 9 h 1564"/>
                <a:gd name="T50" fmla="*/ 17 w 750"/>
                <a:gd name="T51" fmla="*/ 6 h 1564"/>
                <a:gd name="T52" fmla="*/ 17 w 750"/>
                <a:gd name="T53" fmla="*/ 4 h 1564"/>
                <a:gd name="T54" fmla="*/ 17 w 750"/>
                <a:gd name="T55" fmla="*/ 4 h 1564"/>
                <a:gd name="T56" fmla="*/ 16 w 750"/>
                <a:gd name="T57" fmla="*/ 6 h 1564"/>
                <a:gd name="T58" fmla="*/ 13 w 750"/>
                <a:gd name="T59" fmla="*/ 6 h 1564"/>
                <a:gd name="T60" fmla="*/ 14 w 750"/>
                <a:gd name="T61" fmla="*/ 4 h 1564"/>
                <a:gd name="T62" fmla="*/ 10 w 750"/>
                <a:gd name="T63" fmla="*/ 1 h 1564"/>
                <a:gd name="T64" fmla="*/ 8 w 750"/>
                <a:gd name="T65" fmla="*/ 0 h 1564"/>
                <a:gd name="T66" fmla="*/ 8 w 750"/>
                <a:gd name="T67" fmla="*/ 1 h 1564"/>
                <a:gd name="T68" fmla="*/ 7 w 750"/>
                <a:gd name="T69" fmla="*/ 0 h 1564"/>
                <a:gd name="T70" fmla="*/ 5 w 750"/>
                <a:gd name="T71" fmla="*/ 1 h 1564"/>
                <a:gd name="T72" fmla="*/ 5 w 750"/>
                <a:gd name="T73" fmla="*/ 3 h 1564"/>
                <a:gd name="T74" fmla="*/ 4 w 750"/>
                <a:gd name="T75" fmla="*/ 3 h 1564"/>
                <a:gd name="T76" fmla="*/ 4 w 750"/>
                <a:gd name="T77" fmla="*/ 5 h 1564"/>
                <a:gd name="T78" fmla="*/ 3 w 750"/>
                <a:gd name="T79" fmla="*/ 7 h 1564"/>
                <a:gd name="T80" fmla="*/ 3 w 750"/>
                <a:gd name="T81" fmla="*/ 11 h 1564"/>
                <a:gd name="T82" fmla="*/ 3 w 750"/>
                <a:gd name="T83" fmla="*/ 14 h 1564"/>
                <a:gd name="T84" fmla="*/ 2 w 750"/>
                <a:gd name="T85" fmla="*/ 17 h 1564"/>
                <a:gd name="T86" fmla="*/ 1 w 750"/>
                <a:gd name="T87" fmla="*/ 24 h 1564"/>
                <a:gd name="T88" fmla="*/ 2 w 750"/>
                <a:gd name="T89" fmla="*/ 26 h 1564"/>
                <a:gd name="T90" fmla="*/ 1 w 750"/>
                <a:gd name="T91" fmla="*/ 27 h 1564"/>
                <a:gd name="T92" fmla="*/ 1 w 750"/>
                <a:gd name="T93" fmla="*/ 29 h 1564"/>
                <a:gd name="T94" fmla="*/ 0 w 750"/>
                <a:gd name="T95" fmla="*/ 33 h 15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0"/>
                <a:gd name="T145" fmla="*/ 0 h 1564"/>
                <a:gd name="T146" fmla="*/ 750 w 750"/>
                <a:gd name="T147" fmla="*/ 1564 h 15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0" h="1564">
                  <a:moveTo>
                    <a:pt x="0" y="1446"/>
                  </a:moveTo>
                  <a:lnTo>
                    <a:pt x="7" y="1480"/>
                  </a:lnTo>
                  <a:lnTo>
                    <a:pt x="38" y="1467"/>
                  </a:lnTo>
                  <a:lnTo>
                    <a:pt x="52" y="1546"/>
                  </a:lnTo>
                  <a:lnTo>
                    <a:pt x="188" y="1564"/>
                  </a:lnTo>
                  <a:lnTo>
                    <a:pt x="152" y="1523"/>
                  </a:lnTo>
                  <a:lnTo>
                    <a:pt x="181" y="1418"/>
                  </a:lnTo>
                  <a:lnTo>
                    <a:pt x="206" y="1438"/>
                  </a:lnTo>
                  <a:lnTo>
                    <a:pt x="290" y="1288"/>
                  </a:lnTo>
                  <a:lnTo>
                    <a:pt x="226" y="1205"/>
                  </a:lnTo>
                  <a:lnTo>
                    <a:pt x="299" y="1154"/>
                  </a:lnTo>
                  <a:lnTo>
                    <a:pt x="311" y="1077"/>
                  </a:lnTo>
                  <a:lnTo>
                    <a:pt x="345" y="1044"/>
                  </a:lnTo>
                  <a:lnTo>
                    <a:pt x="317" y="1030"/>
                  </a:lnTo>
                  <a:lnTo>
                    <a:pt x="374" y="1030"/>
                  </a:lnTo>
                  <a:lnTo>
                    <a:pt x="368" y="992"/>
                  </a:lnTo>
                  <a:lnTo>
                    <a:pt x="341" y="1019"/>
                  </a:lnTo>
                  <a:lnTo>
                    <a:pt x="317" y="990"/>
                  </a:lnTo>
                  <a:lnTo>
                    <a:pt x="313" y="932"/>
                  </a:lnTo>
                  <a:lnTo>
                    <a:pt x="415" y="939"/>
                  </a:lnTo>
                  <a:lnTo>
                    <a:pt x="425" y="824"/>
                  </a:lnTo>
                  <a:lnTo>
                    <a:pt x="587" y="806"/>
                  </a:lnTo>
                  <a:lnTo>
                    <a:pt x="634" y="725"/>
                  </a:lnTo>
                  <a:lnTo>
                    <a:pt x="570" y="582"/>
                  </a:lnTo>
                  <a:lnTo>
                    <a:pt x="601" y="398"/>
                  </a:lnTo>
                  <a:lnTo>
                    <a:pt x="750" y="249"/>
                  </a:lnTo>
                  <a:lnTo>
                    <a:pt x="744" y="181"/>
                  </a:lnTo>
                  <a:lnTo>
                    <a:pt x="718" y="179"/>
                  </a:lnTo>
                  <a:lnTo>
                    <a:pt x="676" y="261"/>
                  </a:lnTo>
                  <a:lnTo>
                    <a:pt x="572" y="255"/>
                  </a:lnTo>
                  <a:lnTo>
                    <a:pt x="593" y="165"/>
                  </a:lnTo>
                  <a:lnTo>
                    <a:pt x="413" y="25"/>
                  </a:lnTo>
                  <a:lnTo>
                    <a:pt x="350" y="14"/>
                  </a:lnTo>
                  <a:lnTo>
                    <a:pt x="344" y="42"/>
                  </a:lnTo>
                  <a:lnTo>
                    <a:pt x="276" y="0"/>
                  </a:lnTo>
                  <a:lnTo>
                    <a:pt x="234" y="52"/>
                  </a:lnTo>
                  <a:lnTo>
                    <a:pt x="229" y="107"/>
                  </a:lnTo>
                  <a:lnTo>
                    <a:pt x="187" y="130"/>
                  </a:lnTo>
                  <a:lnTo>
                    <a:pt x="188" y="238"/>
                  </a:lnTo>
                  <a:lnTo>
                    <a:pt x="143" y="299"/>
                  </a:lnTo>
                  <a:lnTo>
                    <a:pt x="109" y="451"/>
                  </a:lnTo>
                  <a:lnTo>
                    <a:pt x="135" y="594"/>
                  </a:lnTo>
                  <a:lnTo>
                    <a:pt x="85" y="716"/>
                  </a:lnTo>
                  <a:lnTo>
                    <a:pt x="52" y="1021"/>
                  </a:lnTo>
                  <a:lnTo>
                    <a:pt x="79" y="1132"/>
                  </a:lnTo>
                  <a:lnTo>
                    <a:pt x="54" y="1142"/>
                  </a:lnTo>
                  <a:lnTo>
                    <a:pt x="65" y="1241"/>
                  </a:lnTo>
                  <a:lnTo>
                    <a:pt x="0" y="144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1" name="Freeform 252"/>
            <p:cNvSpPr>
              <a:spLocks/>
            </p:cNvSpPr>
            <p:nvPr/>
          </p:nvSpPr>
          <p:spPr bwMode="auto">
            <a:xfrm>
              <a:off x="2218" y="3814"/>
              <a:ext cx="37" cy="37"/>
            </a:xfrm>
            <a:custGeom>
              <a:avLst/>
              <a:gdLst>
                <a:gd name="T0" fmla="*/ 0 w 132"/>
                <a:gd name="T1" fmla="*/ 0 h 134"/>
                <a:gd name="T2" fmla="*/ 0 w 132"/>
                <a:gd name="T3" fmla="*/ 3 h 134"/>
                <a:gd name="T4" fmla="*/ 3 w 132"/>
                <a:gd name="T5" fmla="*/ 2 h 134"/>
                <a:gd name="T6" fmla="*/ 1 w 132"/>
                <a:gd name="T7" fmla="*/ 1 h 134"/>
                <a:gd name="T8" fmla="*/ 0 w 132"/>
                <a:gd name="T9" fmla="*/ 0 h 134"/>
                <a:gd name="T10" fmla="*/ 0 60000 65536"/>
                <a:gd name="T11" fmla="*/ 0 60000 65536"/>
                <a:gd name="T12" fmla="*/ 0 60000 65536"/>
                <a:gd name="T13" fmla="*/ 0 60000 65536"/>
                <a:gd name="T14" fmla="*/ 0 60000 65536"/>
                <a:gd name="T15" fmla="*/ 0 w 132"/>
                <a:gd name="T16" fmla="*/ 0 h 134"/>
                <a:gd name="T17" fmla="*/ 132 w 132"/>
                <a:gd name="T18" fmla="*/ 134 h 134"/>
              </a:gdLst>
              <a:ahLst/>
              <a:cxnLst>
                <a:cxn ang="T10">
                  <a:pos x="T0" y="T1"/>
                </a:cxn>
                <a:cxn ang="T11">
                  <a:pos x="T2" y="T3"/>
                </a:cxn>
                <a:cxn ang="T12">
                  <a:pos x="T4" y="T5"/>
                </a:cxn>
                <a:cxn ang="T13">
                  <a:pos x="T6" y="T7"/>
                </a:cxn>
                <a:cxn ang="T14">
                  <a:pos x="T8" y="T9"/>
                </a:cxn>
              </a:cxnLst>
              <a:rect l="T15" t="T16" r="T17" b="T18"/>
              <a:pathLst>
                <a:path w="132" h="134">
                  <a:moveTo>
                    <a:pt x="0" y="0"/>
                  </a:moveTo>
                  <a:lnTo>
                    <a:pt x="2" y="134"/>
                  </a:lnTo>
                  <a:lnTo>
                    <a:pt x="132" y="119"/>
                  </a:lnTo>
                  <a:lnTo>
                    <a:pt x="29" y="64"/>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2" name="Freeform 253"/>
            <p:cNvSpPr>
              <a:spLocks/>
            </p:cNvSpPr>
            <p:nvPr/>
          </p:nvSpPr>
          <p:spPr bwMode="auto">
            <a:xfrm>
              <a:off x="2207" y="3204"/>
              <a:ext cx="129" cy="172"/>
            </a:xfrm>
            <a:custGeom>
              <a:avLst/>
              <a:gdLst>
                <a:gd name="T0" fmla="*/ 0 w 454"/>
                <a:gd name="T1" fmla="*/ 1 h 601"/>
                <a:gd name="T2" fmla="*/ 1 w 454"/>
                <a:gd name="T3" fmla="*/ 3 h 601"/>
                <a:gd name="T4" fmla="*/ 0 w 454"/>
                <a:gd name="T5" fmla="*/ 6 h 601"/>
                <a:gd name="T6" fmla="*/ 1 w 454"/>
                <a:gd name="T7" fmla="*/ 7 h 601"/>
                <a:gd name="T8" fmla="*/ 1 w 454"/>
                <a:gd name="T9" fmla="*/ 7 h 601"/>
                <a:gd name="T10" fmla="*/ 0 w 454"/>
                <a:gd name="T11" fmla="*/ 8 h 601"/>
                <a:gd name="T12" fmla="*/ 1 w 454"/>
                <a:gd name="T13" fmla="*/ 10 h 601"/>
                <a:gd name="T14" fmla="*/ 1 w 454"/>
                <a:gd name="T15" fmla="*/ 14 h 601"/>
                <a:gd name="T16" fmla="*/ 2 w 454"/>
                <a:gd name="T17" fmla="*/ 14 h 601"/>
                <a:gd name="T18" fmla="*/ 3 w 454"/>
                <a:gd name="T19" fmla="*/ 13 h 601"/>
                <a:gd name="T20" fmla="*/ 5 w 454"/>
                <a:gd name="T21" fmla="*/ 14 h 601"/>
                <a:gd name="T22" fmla="*/ 5 w 454"/>
                <a:gd name="T23" fmla="*/ 13 h 601"/>
                <a:gd name="T24" fmla="*/ 6 w 454"/>
                <a:gd name="T25" fmla="*/ 13 h 601"/>
                <a:gd name="T26" fmla="*/ 7 w 454"/>
                <a:gd name="T27" fmla="*/ 11 h 601"/>
                <a:gd name="T28" fmla="*/ 9 w 454"/>
                <a:gd name="T29" fmla="*/ 10 h 601"/>
                <a:gd name="T30" fmla="*/ 10 w 454"/>
                <a:gd name="T31" fmla="*/ 11 h 601"/>
                <a:gd name="T32" fmla="*/ 11 w 454"/>
                <a:gd name="T33" fmla="*/ 9 h 601"/>
                <a:gd name="T34" fmla="*/ 10 w 454"/>
                <a:gd name="T35" fmla="*/ 7 h 601"/>
                <a:gd name="T36" fmla="*/ 9 w 454"/>
                <a:gd name="T37" fmla="*/ 7 h 601"/>
                <a:gd name="T38" fmla="*/ 8 w 454"/>
                <a:gd name="T39" fmla="*/ 4 h 601"/>
                <a:gd name="T40" fmla="*/ 4 w 454"/>
                <a:gd name="T41" fmla="*/ 2 h 601"/>
                <a:gd name="T42" fmla="*/ 4 w 454"/>
                <a:gd name="T43" fmla="*/ 0 h 601"/>
                <a:gd name="T44" fmla="*/ 1 w 454"/>
                <a:gd name="T45" fmla="*/ 1 h 601"/>
                <a:gd name="T46" fmla="*/ 0 w 454"/>
                <a:gd name="T47" fmla="*/ 1 h 6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54"/>
                <a:gd name="T73" fmla="*/ 0 h 601"/>
                <a:gd name="T74" fmla="*/ 454 w 454"/>
                <a:gd name="T75" fmla="*/ 601 h 6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54" h="601">
                  <a:moveTo>
                    <a:pt x="0" y="61"/>
                  </a:moveTo>
                  <a:lnTo>
                    <a:pt x="32" y="123"/>
                  </a:lnTo>
                  <a:lnTo>
                    <a:pt x="11" y="262"/>
                  </a:lnTo>
                  <a:lnTo>
                    <a:pt x="32" y="277"/>
                  </a:lnTo>
                  <a:lnTo>
                    <a:pt x="24" y="295"/>
                  </a:lnTo>
                  <a:lnTo>
                    <a:pt x="2" y="352"/>
                  </a:lnTo>
                  <a:lnTo>
                    <a:pt x="42" y="433"/>
                  </a:lnTo>
                  <a:lnTo>
                    <a:pt x="65" y="598"/>
                  </a:lnTo>
                  <a:lnTo>
                    <a:pt x="93" y="601"/>
                  </a:lnTo>
                  <a:lnTo>
                    <a:pt x="135" y="549"/>
                  </a:lnTo>
                  <a:lnTo>
                    <a:pt x="203" y="591"/>
                  </a:lnTo>
                  <a:lnTo>
                    <a:pt x="209" y="563"/>
                  </a:lnTo>
                  <a:lnTo>
                    <a:pt x="272" y="574"/>
                  </a:lnTo>
                  <a:lnTo>
                    <a:pt x="293" y="456"/>
                  </a:lnTo>
                  <a:lnTo>
                    <a:pt x="406" y="433"/>
                  </a:lnTo>
                  <a:lnTo>
                    <a:pt x="441" y="472"/>
                  </a:lnTo>
                  <a:lnTo>
                    <a:pt x="454" y="381"/>
                  </a:lnTo>
                  <a:lnTo>
                    <a:pt x="431" y="302"/>
                  </a:lnTo>
                  <a:lnTo>
                    <a:pt x="366" y="298"/>
                  </a:lnTo>
                  <a:lnTo>
                    <a:pt x="342" y="180"/>
                  </a:lnTo>
                  <a:lnTo>
                    <a:pt x="170" y="100"/>
                  </a:lnTo>
                  <a:lnTo>
                    <a:pt x="159" y="0"/>
                  </a:lnTo>
                  <a:lnTo>
                    <a:pt x="46" y="65"/>
                  </a:lnTo>
                  <a:lnTo>
                    <a:pt x="0" y="6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3" name="Freeform 254"/>
            <p:cNvSpPr>
              <a:spLocks/>
            </p:cNvSpPr>
            <p:nvPr/>
          </p:nvSpPr>
          <p:spPr bwMode="auto">
            <a:xfrm>
              <a:off x="2161" y="3019"/>
              <a:ext cx="424" cy="504"/>
            </a:xfrm>
            <a:custGeom>
              <a:avLst/>
              <a:gdLst>
                <a:gd name="T0" fmla="*/ 1 w 1487"/>
                <a:gd name="T1" fmla="*/ 15 h 1768"/>
                <a:gd name="T2" fmla="*/ 3 w 1487"/>
                <a:gd name="T3" fmla="*/ 15 h 1768"/>
                <a:gd name="T4" fmla="*/ 4 w 1487"/>
                <a:gd name="T5" fmla="*/ 17 h 1768"/>
                <a:gd name="T6" fmla="*/ 7 w 1487"/>
                <a:gd name="T7" fmla="*/ 15 h 1768"/>
                <a:gd name="T8" fmla="*/ 11 w 1487"/>
                <a:gd name="T9" fmla="*/ 19 h 1768"/>
                <a:gd name="T10" fmla="*/ 14 w 1487"/>
                <a:gd name="T11" fmla="*/ 22 h 1768"/>
                <a:gd name="T12" fmla="*/ 14 w 1487"/>
                <a:gd name="T13" fmla="*/ 26 h 1768"/>
                <a:gd name="T14" fmla="*/ 16 w 1487"/>
                <a:gd name="T15" fmla="*/ 29 h 1768"/>
                <a:gd name="T16" fmla="*/ 17 w 1487"/>
                <a:gd name="T17" fmla="*/ 30 h 1768"/>
                <a:gd name="T18" fmla="*/ 18 w 1487"/>
                <a:gd name="T19" fmla="*/ 32 h 1768"/>
                <a:gd name="T20" fmla="*/ 14 w 1487"/>
                <a:gd name="T21" fmla="*/ 37 h 1768"/>
                <a:gd name="T22" fmla="*/ 18 w 1487"/>
                <a:gd name="T23" fmla="*/ 39 h 1768"/>
                <a:gd name="T24" fmla="*/ 18 w 1487"/>
                <a:gd name="T25" fmla="*/ 41 h 1768"/>
                <a:gd name="T26" fmla="*/ 23 w 1487"/>
                <a:gd name="T27" fmla="*/ 32 h 1768"/>
                <a:gd name="T28" fmla="*/ 28 w 1487"/>
                <a:gd name="T29" fmla="*/ 29 h 1768"/>
                <a:gd name="T30" fmla="*/ 31 w 1487"/>
                <a:gd name="T31" fmla="*/ 23 h 1768"/>
                <a:gd name="T32" fmla="*/ 34 w 1487"/>
                <a:gd name="T33" fmla="*/ 15 h 1768"/>
                <a:gd name="T34" fmla="*/ 34 w 1487"/>
                <a:gd name="T35" fmla="*/ 11 h 1768"/>
                <a:gd name="T36" fmla="*/ 30 w 1487"/>
                <a:gd name="T37" fmla="*/ 8 h 1768"/>
                <a:gd name="T38" fmla="*/ 26 w 1487"/>
                <a:gd name="T39" fmla="*/ 7 h 1768"/>
                <a:gd name="T40" fmla="*/ 23 w 1487"/>
                <a:gd name="T41" fmla="*/ 6 h 1768"/>
                <a:gd name="T42" fmla="*/ 22 w 1487"/>
                <a:gd name="T43" fmla="*/ 7 h 1768"/>
                <a:gd name="T44" fmla="*/ 21 w 1487"/>
                <a:gd name="T45" fmla="*/ 7 h 1768"/>
                <a:gd name="T46" fmla="*/ 21 w 1487"/>
                <a:gd name="T47" fmla="*/ 4 h 1768"/>
                <a:gd name="T48" fmla="*/ 19 w 1487"/>
                <a:gd name="T49" fmla="*/ 3 h 1768"/>
                <a:gd name="T50" fmla="*/ 15 w 1487"/>
                <a:gd name="T51" fmla="*/ 3 h 1768"/>
                <a:gd name="T52" fmla="*/ 12 w 1487"/>
                <a:gd name="T53" fmla="*/ 3 h 1768"/>
                <a:gd name="T54" fmla="*/ 12 w 1487"/>
                <a:gd name="T55" fmla="*/ 0 h 1768"/>
                <a:gd name="T56" fmla="*/ 8 w 1487"/>
                <a:gd name="T57" fmla="*/ 1 h 1768"/>
                <a:gd name="T58" fmla="*/ 9 w 1487"/>
                <a:gd name="T59" fmla="*/ 3 h 1768"/>
                <a:gd name="T60" fmla="*/ 6 w 1487"/>
                <a:gd name="T61" fmla="*/ 4 h 1768"/>
                <a:gd name="T62" fmla="*/ 4 w 1487"/>
                <a:gd name="T63" fmla="*/ 4 h 1768"/>
                <a:gd name="T64" fmla="*/ 3 w 1487"/>
                <a:gd name="T65" fmla="*/ 5 h 1768"/>
                <a:gd name="T66" fmla="*/ 3 w 1487"/>
                <a:gd name="T67" fmla="*/ 9 h 1768"/>
                <a:gd name="T68" fmla="*/ 0 w 1487"/>
                <a:gd name="T69" fmla="*/ 13 h 176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7"/>
                <a:gd name="T106" fmla="*/ 0 h 1768"/>
                <a:gd name="T107" fmla="*/ 1487 w 1487"/>
                <a:gd name="T108" fmla="*/ 1768 h 176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7" h="1768">
                  <a:moveTo>
                    <a:pt x="0" y="559"/>
                  </a:moveTo>
                  <a:lnTo>
                    <a:pt x="31" y="642"/>
                  </a:lnTo>
                  <a:lnTo>
                    <a:pt x="82" y="670"/>
                  </a:lnTo>
                  <a:lnTo>
                    <a:pt x="125" y="637"/>
                  </a:lnTo>
                  <a:lnTo>
                    <a:pt x="125" y="712"/>
                  </a:lnTo>
                  <a:lnTo>
                    <a:pt x="157" y="712"/>
                  </a:lnTo>
                  <a:lnTo>
                    <a:pt x="203" y="716"/>
                  </a:lnTo>
                  <a:lnTo>
                    <a:pt x="316" y="651"/>
                  </a:lnTo>
                  <a:lnTo>
                    <a:pt x="327" y="751"/>
                  </a:lnTo>
                  <a:lnTo>
                    <a:pt x="499" y="831"/>
                  </a:lnTo>
                  <a:lnTo>
                    <a:pt x="523" y="949"/>
                  </a:lnTo>
                  <a:lnTo>
                    <a:pt x="588" y="953"/>
                  </a:lnTo>
                  <a:lnTo>
                    <a:pt x="611" y="1032"/>
                  </a:lnTo>
                  <a:lnTo>
                    <a:pt x="598" y="1123"/>
                  </a:lnTo>
                  <a:lnTo>
                    <a:pt x="606" y="1214"/>
                  </a:lnTo>
                  <a:lnTo>
                    <a:pt x="689" y="1227"/>
                  </a:lnTo>
                  <a:lnTo>
                    <a:pt x="699" y="1289"/>
                  </a:lnTo>
                  <a:lnTo>
                    <a:pt x="740" y="1302"/>
                  </a:lnTo>
                  <a:lnTo>
                    <a:pt x="734" y="1379"/>
                  </a:lnTo>
                  <a:lnTo>
                    <a:pt x="760" y="1381"/>
                  </a:lnTo>
                  <a:lnTo>
                    <a:pt x="766" y="1449"/>
                  </a:lnTo>
                  <a:lnTo>
                    <a:pt x="617" y="1598"/>
                  </a:lnTo>
                  <a:lnTo>
                    <a:pt x="648" y="1590"/>
                  </a:lnTo>
                  <a:lnTo>
                    <a:pt x="760" y="1684"/>
                  </a:lnTo>
                  <a:lnTo>
                    <a:pt x="785" y="1721"/>
                  </a:lnTo>
                  <a:lnTo>
                    <a:pt x="775" y="1768"/>
                  </a:lnTo>
                  <a:lnTo>
                    <a:pt x="959" y="1503"/>
                  </a:lnTo>
                  <a:lnTo>
                    <a:pt x="969" y="1372"/>
                  </a:lnTo>
                  <a:lnTo>
                    <a:pt x="1112" y="1252"/>
                  </a:lnTo>
                  <a:lnTo>
                    <a:pt x="1205" y="1252"/>
                  </a:lnTo>
                  <a:lnTo>
                    <a:pt x="1245" y="1210"/>
                  </a:lnTo>
                  <a:lnTo>
                    <a:pt x="1320" y="1009"/>
                  </a:lnTo>
                  <a:lnTo>
                    <a:pt x="1330" y="811"/>
                  </a:lnTo>
                  <a:lnTo>
                    <a:pt x="1473" y="623"/>
                  </a:lnTo>
                  <a:lnTo>
                    <a:pt x="1487" y="541"/>
                  </a:lnTo>
                  <a:lnTo>
                    <a:pt x="1465" y="459"/>
                  </a:lnTo>
                  <a:lnTo>
                    <a:pt x="1406" y="449"/>
                  </a:lnTo>
                  <a:lnTo>
                    <a:pt x="1309" y="363"/>
                  </a:lnTo>
                  <a:lnTo>
                    <a:pt x="1120" y="347"/>
                  </a:lnTo>
                  <a:lnTo>
                    <a:pt x="1105" y="295"/>
                  </a:lnTo>
                  <a:lnTo>
                    <a:pt x="1019" y="256"/>
                  </a:lnTo>
                  <a:lnTo>
                    <a:pt x="983" y="257"/>
                  </a:lnTo>
                  <a:lnTo>
                    <a:pt x="932" y="336"/>
                  </a:lnTo>
                  <a:lnTo>
                    <a:pt x="931" y="309"/>
                  </a:lnTo>
                  <a:lnTo>
                    <a:pt x="852" y="321"/>
                  </a:lnTo>
                  <a:lnTo>
                    <a:pt x="886" y="307"/>
                  </a:lnTo>
                  <a:lnTo>
                    <a:pt x="854" y="245"/>
                  </a:lnTo>
                  <a:lnTo>
                    <a:pt x="914" y="160"/>
                  </a:lnTo>
                  <a:lnTo>
                    <a:pt x="851" y="50"/>
                  </a:lnTo>
                  <a:lnTo>
                    <a:pt x="796" y="137"/>
                  </a:lnTo>
                  <a:lnTo>
                    <a:pt x="744" y="132"/>
                  </a:lnTo>
                  <a:lnTo>
                    <a:pt x="660" y="144"/>
                  </a:lnTo>
                  <a:lnTo>
                    <a:pt x="554" y="161"/>
                  </a:lnTo>
                  <a:lnTo>
                    <a:pt x="531" y="115"/>
                  </a:lnTo>
                  <a:lnTo>
                    <a:pt x="538" y="31"/>
                  </a:lnTo>
                  <a:lnTo>
                    <a:pt x="509" y="0"/>
                  </a:lnTo>
                  <a:lnTo>
                    <a:pt x="409" y="53"/>
                  </a:lnTo>
                  <a:lnTo>
                    <a:pt x="347" y="37"/>
                  </a:lnTo>
                  <a:lnTo>
                    <a:pt x="363" y="122"/>
                  </a:lnTo>
                  <a:lnTo>
                    <a:pt x="401" y="133"/>
                  </a:lnTo>
                  <a:lnTo>
                    <a:pt x="306" y="192"/>
                  </a:lnTo>
                  <a:lnTo>
                    <a:pt x="265" y="171"/>
                  </a:lnTo>
                  <a:lnTo>
                    <a:pt x="243" y="141"/>
                  </a:lnTo>
                  <a:lnTo>
                    <a:pt x="155" y="157"/>
                  </a:lnTo>
                  <a:lnTo>
                    <a:pt x="181" y="202"/>
                  </a:lnTo>
                  <a:lnTo>
                    <a:pt x="144" y="205"/>
                  </a:lnTo>
                  <a:lnTo>
                    <a:pt x="165" y="284"/>
                  </a:lnTo>
                  <a:lnTo>
                    <a:pt x="148" y="410"/>
                  </a:lnTo>
                  <a:lnTo>
                    <a:pt x="51" y="458"/>
                  </a:lnTo>
                  <a:lnTo>
                    <a:pt x="0" y="559"/>
                  </a:lnTo>
                  <a:close/>
                </a:path>
              </a:pathLst>
            </a:custGeom>
            <a:solidFill>
              <a:schemeClr val="bg1">
                <a:lumMod val="65000"/>
              </a:schemeClr>
            </a:solid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4" name="Freeform 255"/>
            <p:cNvSpPr>
              <a:spLocks/>
            </p:cNvSpPr>
            <p:nvPr/>
          </p:nvSpPr>
          <p:spPr bwMode="auto">
            <a:xfrm>
              <a:off x="1995" y="2849"/>
              <a:ext cx="8" cy="33"/>
            </a:xfrm>
            <a:custGeom>
              <a:avLst/>
              <a:gdLst>
                <a:gd name="T0" fmla="*/ 0 w 31"/>
                <a:gd name="T1" fmla="*/ 1 h 115"/>
                <a:gd name="T2" fmla="*/ 0 w 31"/>
                <a:gd name="T3" fmla="*/ 3 h 115"/>
                <a:gd name="T4" fmla="*/ 1 w 31"/>
                <a:gd name="T5" fmla="*/ 0 h 115"/>
                <a:gd name="T6" fmla="*/ 0 w 31"/>
                <a:gd name="T7" fmla="*/ 1 h 115"/>
                <a:gd name="T8" fmla="*/ 0 60000 65536"/>
                <a:gd name="T9" fmla="*/ 0 60000 65536"/>
                <a:gd name="T10" fmla="*/ 0 60000 65536"/>
                <a:gd name="T11" fmla="*/ 0 60000 65536"/>
                <a:gd name="T12" fmla="*/ 0 w 31"/>
                <a:gd name="T13" fmla="*/ 0 h 115"/>
                <a:gd name="T14" fmla="*/ 31 w 31"/>
                <a:gd name="T15" fmla="*/ 115 h 115"/>
              </a:gdLst>
              <a:ahLst/>
              <a:cxnLst>
                <a:cxn ang="T8">
                  <a:pos x="T0" y="T1"/>
                </a:cxn>
                <a:cxn ang="T9">
                  <a:pos x="T2" y="T3"/>
                </a:cxn>
                <a:cxn ang="T10">
                  <a:pos x="T4" y="T5"/>
                </a:cxn>
                <a:cxn ang="T11">
                  <a:pos x="T6" y="T7"/>
                </a:cxn>
              </a:cxnLst>
              <a:rect l="T12" t="T13" r="T14" b="T15"/>
              <a:pathLst>
                <a:path w="31" h="115">
                  <a:moveTo>
                    <a:pt x="0" y="25"/>
                  </a:moveTo>
                  <a:lnTo>
                    <a:pt x="11" y="115"/>
                  </a:lnTo>
                  <a:lnTo>
                    <a:pt x="31" y="0"/>
                  </a:lnTo>
                  <a:lnTo>
                    <a:pt x="0" y="2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5" name="Freeform 256"/>
            <p:cNvSpPr>
              <a:spLocks/>
            </p:cNvSpPr>
            <p:nvPr/>
          </p:nvSpPr>
          <p:spPr bwMode="auto">
            <a:xfrm>
              <a:off x="1430" y="1975"/>
              <a:ext cx="929" cy="549"/>
            </a:xfrm>
            <a:custGeom>
              <a:avLst/>
              <a:gdLst>
                <a:gd name="T0" fmla="*/ 6 w 3259"/>
                <a:gd name="T1" fmla="*/ 5 h 1930"/>
                <a:gd name="T2" fmla="*/ 9 w 3259"/>
                <a:gd name="T3" fmla="*/ 5 h 1930"/>
                <a:gd name="T4" fmla="*/ 13 w 3259"/>
                <a:gd name="T5" fmla="*/ 5 h 1930"/>
                <a:gd name="T6" fmla="*/ 21 w 3259"/>
                <a:gd name="T7" fmla="*/ 5 h 1930"/>
                <a:gd name="T8" fmla="*/ 23 w 3259"/>
                <a:gd name="T9" fmla="*/ 7 h 1930"/>
                <a:gd name="T10" fmla="*/ 30 w 3259"/>
                <a:gd name="T11" fmla="*/ 9 h 1930"/>
                <a:gd name="T12" fmla="*/ 29 w 3259"/>
                <a:gd name="T13" fmla="*/ 7 h 1930"/>
                <a:gd name="T14" fmla="*/ 34 w 3259"/>
                <a:gd name="T15" fmla="*/ 8 h 1930"/>
                <a:gd name="T16" fmla="*/ 39 w 3259"/>
                <a:gd name="T17" fmla="*/ 7 h 1930"/>
                <a:gd name="T18" fmla="*/ 39 w 3259"/>
                <a:gd name="T19" fmla="*/ 7 h 1930"/>
                <a:gd name="T20" fmla="*/ 40 w 3259"/>
                <a:gd name="T21" fmla="*/ 7 h 1930"/>
                <a:gd name="T22" fmla="*/ 42 w 3259"/>
                <a:gd name="T23" fmla="*/ 5 h 1930"/>
                <a:gd name="T24" fmla="*/ 40 w 3259"/>
                <a:gd name="T25" fmla="*/ 0 h 1930"/>
                <a:gd name="T26" fmla="*/ 43 w 3259"/>
                <a:gd name="T27" fmla="*/ 3 h 1930"/>
                <a:gd name="T28" fmla="*/ 44 w 3259"/>
                <a:gd name="T29" fmla="*/ 5 h 1930"/>
                <a:gd name="T30" fmla="*/ 47 w 3259"/>
                <a:gd name="T31" fmla="*/ 7 h 1930"/>
                <a:gd name="T32" fmla="*/ 49 w 3259"/>
                <a:gd name="T33" fmla="*/ 6 h 1930"/>
                <a:gd name="T34" fmla="*/ 53 w 3259"/>
                <a:gd name="T35" fmla="*/ 5 h 1930"/>
                <a:gd name="T36" fmla="*/ 53 w 3259"/>
                <a:gd name="T37" fmla="*/ 9 h 1930"/>
                <a:gd name="T38" fmla="*/ 48 w 3259"/>
                <a:gd name="T39" fmla="*/ 10 h 1930"/>
                <a:gd name="T40" fmla="*/ 46 w 3259"/>
                <a:gd name="T41" fmla="*/ 12 h 1930"/>
                <a:gd name="T42" fmla="*/ 44 w 3259"/>
                <a:gd name="T43" fmla="*/ 15 h 1930"/>
                <a:gd name="T44" fmla="*/ 43 w 3259"/>
                <a:gd name="T45" fmla="*/ 16 h 1930"/>
                <a:gd name="T46" fmla="*/ 41 w 3259"/>
                <a:gd name="T47" fmla="*/ 18 h 1930"/>
                <a:gd name="T48" fmla="*/ 43 w 3259"/>
                <a:gd name="T49" fmla="*/ 24 h 1930"/>
                <a:gd name="T50" fmla="*/ 49 w 3259"/>
                <a:gd name="T51" fmla="*/ 28 h 1930"/>
                <a:gd name="T52" fmla="*/ 52 w 3259"/>
                <a:gd name="T53" fmla="*/ 31 h 1930"/>
                <a:gd name="T54" fmla="*/ 54 w 3259"/>
                <a:gd name="T55" fmla="*/ 33 h 1930"/>
                <a:gd name="T56" fmla="*/ 57 w 3259"/>
                <a:gd name="T57" fmla="*/ 26 h 1930"/>
                <a:gd name="T58" fmla="*/ 56 w 3259"/>
                <a:gd name="T59" fmla="*/ 21 h 1930"/>
                <a:gd name="T60" fmla="*/ 56 w 3259"/>
                <a:gd name="T61" fmla="*/ 18 h 1930"/>
                <a:gd name="T62" fmla="*/ 59 w 3259"/>
                <a:gd name="T63" fmla="*/ 16 h 1930"/>
                <a:gd name="T64" fmla="*/ 63 w 3259"/>
                <a:gd name="T65" fmla="*/ 20 h 1930"/>
                <a:gd name="T66" fmla="*/ 62 w 3259"/>
                <a:gd name="T67" fmla="*/ 22 h 1930"/>
                <a:gd name="T68" fmla="*/ 65 w 3259"/>
                <a:gd name="T69" fmla="*/ 22 h 1930"/>
                <a:gd name="T70" fmla="*/ 67 w 3259"/>
                <a:gd name="T71" fmla="*/ 21 h 1930"/>
                <a:gd name="T72" fmla="*/ 68 w 3259"/>
                <a:gd name="T73" fmla="*/ 22 h 1930"/>
                <a:gd name="T74" fmla="*/ 69 w 3259"/>
                <a:gd name="T75" fmla="*/ 22 h 1930"/>
                <a:gd name="T76" fmla="*/ 70 w 3259"/>
                <a:gd name="T77" fmla="*/ 24 h 1930"/>
                <a:gd name="T78" fmla="*/ 70 w 3259"/>
                <a:gd name="T79" fmla="*/ 26 h 1930"/>
                <a:gd name="T80" fmla="*/ 74 w 3259"/>
                <a:gd name="T81" fmla="*/ 28 h 1930"/>
                <a:gd name="T82" fmla="*/ 74 w 3259"/>
                <a:gd name="T83" fmla="*/ 30 h 1930"/>
                <a:gd name="T84" fmla="*/ 76 w 3259"/>
                <a:gd name="T85" fmla="*/ 31 h 1930"/>
                <a:gd name="T86" fmla="*/ 62 w 3259"/>
                <a:gd name="T87" fmla="*/ 38 h 1930"/>
                <a:gd name="T88" fmla="*/ 66 w 3259"/>
                <a:gd name="T89" fmla="*/ 37 h 1930"/>
                <a:gd name="T90" fmla="*/ 70 w 3259"/>
                <a:gd name="T91" fmla="*/ 40 h 1930"/>
                <a:gd name="T92" fmla="*/ 71 w 3259"/>
                <a:gd name="T93" fmla="*/ 40 h 1930"/>
                <a:gd name="T94" fmla="*/ 69 w 3259"/>
                <a:gd name="T95" fmla="*/ 40 h 1930"/>
                <a:gd name="T96" fmla="*/ 65 w 3259"/>
                <a:gd name="T97" fmla="*/ 40 h 1930"/>
                <a:gd name="T98" fmla="*/ 58 w 3259"/>
                <a:gd name="T99" fmla="*/ 41 h 1930"/>
                <a:gd name="T100" fmla="*/ 55 w 3259"/>
                <a:gd name="T101" fmla="*/ 43 h 1930"/>
                <a:gd name="T102" fmla="*/ 52 w 3259"/>
                <a:gd name="T103" fmla="*/ 43 h 1930"/>
                <a:gd name="T104" fmla="*/ 54 w 3259"/>
                <a:gd name="T105" fmla="*/ 41 h 1930"/>
                <a:gd name="T106" fmla="*/ 50 w 3259"/>
                <a:gd name="T107" fmla="*/ 37 h 1930"/>
                <a:gd name="T108" fmla="*/ 48 w 3259"/>
                <a:gd name="T109" fmla="*/ 36 h 1930"/>
                <a:gd name="T110" fmla="*/ 41 w 3259"/>
                <a:gd name="T111" fmla="*/ 35 h 1930"/>
                <a:gd name="T112" fmla="*/ 15 w 3259"/>
                <a:gd name="T113" fmla="*/ 34 h 1930"/>
                <a:gd name="T114" fmla="*/ 11 w 3259"/>
                <a:gd name="T115" fmla="*/ 31 h 1930"/>
                <a:gd name="T116" fmla="*/ 10 w 3259"/>
                <a:gd name="T117" fmla="*/ 26 h 1930"/>
                <a:gd name="T118" fmla="*/ 3 w 3259"/>
                <a:gd name="T119" fmla="*/ 21 h 19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259"/>
                <a:gd name="T181" fmla="*/ 0 h 1930"/>
                <a:gd name="T182" fmla="*/ 3259 w 3259"/>
                <a:gd name="T183" fmla="*/ 1930 h 19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259" h="1930">
                  <a:moveTo>
                    <a:pt x="0" y="855"/>
                  </a:moveTo>
                  <a:lnTo>
                    <a:pt x="0" y="178"/>
                  </a:lnTo>
                  <a:lnTo>
                    <a:pt x="260" y="266"/>
                  </a:lnTo>
                  <a:lnTo>
                    <a:pt x="243" y="231"/>
                  </a:lnTo>
                  <a:lnTo>
                    <a:pt x="271" y="210"/>
                  </a:lnTo>
                  <a:lnTo>
                    <a:pt x="432" y="135"/>
                  </a:lnTo>
                  <a:lnTo>
                    <a:pt x="308" y="226"/>
                  </a:lnTo>
                  <a:lnTo>
                    <a:pt x="377" y="200"/>
                  </a:lnTo>
                  <a:lnTo>
                    <a:pt x="377" y="218"/>
                  </a:lnTo>
                  <a:lnTo>
                    <a:pt x="511" y="137"/>
                  </a:lnTo>
                  <a:lnTo>
                    <a:pt x="493" y="111"/>
                  </a:lnTo>
                  <a:lnTo>
                    <a:pt x="580" y="207"/>
                  </a:lnTo>
                  <a:lnTo>
                    <a:pt x="636" y="151"/>
                  </a:lnTo>
                  <a:lnTo>
                    <a:pt x="630" y="207"/>
                  </a:lnTo>
                  <a:lnTo>
                    <a:pt x="699" y="168"/>
                  </a:lnTo>
                  <a:lnTo>
                    <a:pt x="891" y="235"/>
                  </a:lnTo>
                  <a:lnTo>
                    <a:pt x="981" y="234"/>
                  </a:lnTo>
                  <a:lnTo>
                    <a:pt x="1029" y="275"/>
                  </a:lnTo>
                  <a:lnTo>
                    <a:pt x="972" y="310"/>
                  </a:lnTo>
                  <a:lnTo>
                    <a:pt x="1006" y="323"/>
                  </a:lnTo>
                  <a:lnTo>
                    <a:pt x="1181" y="306"/>
                  </a:lnTo>
                  <a:lnTo>
                    <a:pt x="1255" y="364"/>
                  </a:lnTo>
                  <a:lnTo>
                    <a:pt x="1268" y="402"/>
                  </a:lnTo>
                  <a:lnTo>
                    <a:pt x="1286" y="376"/>
                  </a:lnTo>
                  <a:lnTo>
                    <a:pt x="1255" y="323"/>
                  </a:lnTo>
                  <a:lnTo>
                    <a:pt x="1339" y="260"/>
                  </a:lnTo>
                  <a:lnTo>
                    <a:pt x="1256" y="300"/>
                  </a:lnTo>
                  <a:lnTo>
                    <a:pt x="1231" y="281"/>
                  </a:lnTo>
                  <a:lnTo>
                    <a:pt x="1330" y="234"/>
                  </a:lnTo>
                  <a:lnTo>
                    <a:pt x="1383" y="302"/>
                  </a:lnTo>
                  <a:lnTo>
                    <a:pt x="1441" y="300"/>
                  </a:lnTo>
                  <a:lnTo>
                    <a:pt x="1474" y="331"/>
                  </a:lnTo>
                  <a:lnTo>
                    <a:pt x="1628" y="323"/>
                  </a:lnTo>
                  <a:lnTo>
                    <a:pt x="1622" y="302"/>
                  </a:lnTo>
                  <a:lnTo>
                    <a:pt x="1668" y="342"/>
                  </a:lnTo>
                  <a:lnTo>
                    <a:pt x="1674" y="310"/>
                  </a:lnTo>
                  <a:lnTo>
                    <a:pt x="1639" y="321"/>
                  </a:lnTo>
                  <a:lnTo>
                    <a:pt x="1614" y="279"/>
                  </a:lnTo>
                  <a:lnTo>
                    <a:pt x="1672" y="275"/>
                  </a:lnTo>
                  <a:lnTo>
                    <a:pt x="1691" y="306"/>
                  </a:lnTo>
                  <a:lnTo>
                    <a:pt x="1714" y="296"/>
                  </a:lnTo>
                  <a:lnTo>
                    <a:pt x="1706" y="345"/>
                  </a:lnTo>
                  <a:lnTo>
                    <a:pt x="1746" y="369"/>
                  </a:lnTo>
                  <a:lnTo>
                    <a:pt x="1734" y="302"/>
                  </a:lnTo>
                  <a:lnTo>
                    <a:pt x="1810" y="262"/>
                  </a:lnTo>
                  <a:lnTo>
                    <a:pt x="1790" y="231"/>
                  </a:lnTo>
                  <a:lnTo>
                    <a:pt x="1768" y="253"/>
                  </a:lnTo>
                  <a:lnTo>
                    <a:pt x="1808" y="196"/>
                  </a:lnTo>
                  <a:lnTo>
                    <a:pt x="1696" y="154"/>
                  </a:lnTo>
                  <a:lnTo>
                    <a:pt x="1707" y="55"/>
                  </a:lnTo>
                  <a:lnTo>
                    <a:pt x="1734" y="57"/>
                  </a:lnTo>
                  <a:lnTo>
                    <a:pt x="1752" y="0"/>
                  </a:lnTo>
                  <a:lnTo>
                    <a:pt x="1832" y="55"/>
                  </a:lnTo>
                  <a:lnTo>
                    <a:pt x="1834" y="92"/>
                  </a:lnTo>
                  <a:lnTo>
                    <a:pt x="1891" y="143"/>
                  </a:lnTo>
                  <a:lnTo>
                    <a:pt x="1853" y="142"/>
                  </a:lnTo>
                  <a:lnTo>
                    <a:pt x="1869" y="160"/>
                  </a:lnTo>
                  <a:lnTo>
                    <a:pt x="1847" y="181"/>
                  </a:lnTo>
                  <a:lnTo>
                    <a:pt x="1913" y="196"/>
                  </a:lnTo>
                  <a:lnTo>
                    <a:pt x="1896" y="207"/>
                  </a:lnTo>
                  <a:lnTo>
                    <a:pt x="1935" y="291"/>
                  </a:lnTo>
                  <a:lnTo>
                    <a:pt x="1971" y="216"/>
                  </a:lnTo>
                  <a:lnTo>
                    <a:pt x="2017" y="243"/>
                  </a:lnTo>
                  <a:lnTo>
                    <a:pt x="2029" y="295"/>
                  </a:lnTo>
                  <a:lnTo>
                    <a:pt x="2007" y="310"/>
                  </a:lnTo>
                  <a:lnTo>
                    <a:pt x="2051" y="369"/>
                  </a:lnTo>
                  <a:lnTo>
                    <a:pt x="2077" y="356"/>
                  </a:lnTo>
                  <a:lnTo>
                    <a:pt x="2112" y="261"/>
                  </a:lnTo>
                  <a:lnTo>
                    <a:pt x="2152" y="252"/>
                  </a:lnTo>
                  <a:lnTo>
                    <a:pt x="2122" y="172"/>
                  </a:lnTo>
                  <a:lnTo>
                    <a:pt x="2229" y="180"/>
                  </a:lnTo>
                  <a:lnTo>
                    <a:pt x="2276" y="226"/>
                  </a:lnTo>
                  <a:lnTo>
                    <a:pt x="2258" y="249"/>
                  </a:lnTo>
                  <a:lnTo>
                    <a:pt x="2280" y="261"/>
                  </a:lnTo>
                  <a:lnTo>
                    <a:pt x="2230" y="276"/>
                  </a:lnTo>
                  <a:lnTo>
                    <a:pt x="2274" y="379"/>
                  </a:lnTo>
                  <a:lnTo>
                    <a:pt x="2203" y="431"/>
                  </a:lnTo>
                  <a:lnTo>
                    <a:pt x="2176" y="408"/>
                  </a:lnTo>
                  <a:lnTo>
                    <a:pt x="2186" y="444"/>
                  </a:lnTo>
                  <a:lnTo>
                    <a:pt x="2078" y="419"/>
                  </a:lnTo>
                  <a:lnTo>
                    <a:pt x="2101" y="453"/>
                  </a:lnTo>
                  <a:lnTo>
                    <a:pt x="2060" y="504"/>
                  </a:lnTo>
                  <a:lnTo>
                    <a:pt x="1945" y="464"/>
                  </a:lnTo>
                  <a:lnTo>
                    <a:pt x="1987" y="507"/>
                  </a:lnTo>
                  <a:lnTo>
                    <a:pt x="2067" y="515"/>
                  </a:lnTo>
                  <a:lnTo>
                    <a:pt x="2012" y="599"/>
                  </a:lnTo>
                  <a:lnTo>
                    <a:pt x="1953" y="595"/>
                  </a:lnTo>
                  <a:lnTo>
                    <a:pt x="1924" y="640"/>
                  </a:lnTo>
                  <a:lnTo>
                    <a:pt x="1818" y="603"/>
                  </a:lnTo>
                  <a:lnTo>
                    <a:pt x="1913" y="640"/>
                  </a:lnTo>
                  <a:lnTo>
                    <a:pt x="1928" y="675"/>
                  </a:lnTo>
                  <a:lnTo>
                    <a:pt x="1853" y="688"/>
                  </a:lnTo>
                  <a:lnTo>
                    <a:pt x="1869" y="698"/>
                  </a:lnTo>
                  <a:lnTo>
                    <a:pt x="1848" y="701"/>
                  </a:lnTo>
                  <a:lnTo>
                    <a:pt x="1848" y="736"/>
                  </a:lnTo>
                  <a:lnTo>
                    <a:pt x="1769" y="783"/>
                  </a:lnTo>
                  <a:lnTo>
                    <a:pt x="1757" y="937"/>
                  </a:lnTo>
                  <a:lnTo>
                    <a:pt x="1785" y="973"/>
                  </a:lnTo>
                  <a:lnTo>
                    <a:pt x="1826" y="952"/>
                  </a:lnTo>
                  <a:lnTo>
                    <a:pt x="1846" y="1070"/>
                  </a:lnTo>
                  <a:lnTo>
                    <a:pt x="1905" y="1047"/>
                  </a:lnTo>
                  <a:lnTo>
                    <a:pt x="1978" y="1079"/>
                  </a:lnTo>
                  <a:lnTo>
                    <a:pt x="2123" y="1166"/>
                  </a:lnTo>
                  <a:lnTo>
                    <a:pt x="2112" y="1200"/>
                  </a:lnTo>
                  <a:lnTo>
                    <a:pt x="2128" y="1175"/>
                  </a:lnTo>
                  <a:lnTo>
                    <a:pt x="2238" y="1184"/>
                  </a:lnTo>
                  <a:lnTo>
                    <a:pt x="2238" y="1311"/>
                  </a:lnTo>
                  <a:lnTo>
                    <a:pt x="2271" y="1355"/>
                  </a:lnTo>
                  <a:lnTo>
                    <a:pt x="2248" y="1365"/>
                  </a:lnTo>
                  <a:lnTo>
                    <a:pt x="2302" y="1388"/>
                  </a:lnTo>
                  <a:lnTo>
                    <a:pt x="2287" y="1428"/>
                  </a:lnTo>
                  <a:lnTo>
                    <a:pt x="2341" y="1426"/>
                  </a:lnTo>
                  <a:lnTo>
                    <a:pt x="2412" y="1358"/>
                  </a:lnTo>
                  <a:lnTo>
                    <a:pt x="2379" y="1342"/>
                  </a:lnTo>
                  <a:lnTo>
                    <a:pt x="2341" y="1219"/>
                  </a:lnTo>
                  <a:lnTo>
                    <a:pt x="2474" y="1112"/>
                  </a:lnTo>
                  <a:lnTo>
                    <a:pt x="2456" y="1112"/>
                  </a:lnTo>
                  <a:lnTo>
                    <a:pt x="2424" y="985"/>
                  </a:lnTo>
                  <a:lnTo>
                    <a:pt x="2375" y="952"/>
                  </a:lnTo>
                  <a:lnTo>
                    <a:pt x="2440" y="899"/>
                  </a:lnTo>
                  <a:lnTo>
                    <a:pt x="2418" y="871"/>
                  </a:lnTo>
                  <a:lnTo>
                    <a:pt x="2426" y="825"/>
                  </a:lnTo>
                  <a:lnTo>
                    <a:pt x="2401" y="818"/>
                  </a:lnTo>
                  <a:lnTo>
                    <a:pt x="2426" y="772"/>
                  </a:lnTo>
                  <a:lnTo>
                    <a:pt x="2397" y="741"/>
                  </a:lnTo>
                  <a:lnTo>
                    <a:pt x="2416" y="702"/>
                  </a:lnTo>
                  <a:lnTo>
                    <a:pt x="2516" y="729"/>
                  </a:lnTo>
                  <a:lnTo>
                    <a:pt x="2563" y="706"/>
                  </a:lnTo>
                  <a:lnTo>
                    <a:pt x="2652" y="772"/>
                  </a:lnTo>
                  <a:lnTo>
                    <a:pt x="2652" y="799"/>
                  </a:lnTo>
                  <a:lnTo>
                    <a:pt x="2726" y="803"/>
                  </a:lnTo>
                  <a:lnTo>
                    <a:pt x="2733" y="867"/>
                  </a:lnTo>
                  <a:lnTo>
                    <a:pt x="2666" y="870"/>
                  </a:lnTo>
                  <a:lnTo>
                    <a:pt x="2724" y="881"/>
                  </a:lnTo>
                  <a:lnTo>
                    <a:pt x="2743" y="918"/>
                  </a:lnTo>
                  <a:lnTo>
                    <a:pt x="2681" y="974"/>
                  </a:lnTo>
                  <a:lnTo>
                    <a:pt x="2770" y="947"/>
                  </a:lnTo>
                  <a:lnTo>
                    <a:pt x="2775" y="994"/>
                  </a:lnTo>
                  <a:lnTo>
                    <a:pt x="2736" y="1013"/>
                  </a:lnTo>
                  <a:lnTo>
                    <a:pt x="2792" y="964"/>
                  </a:lnTo>
                  <a:lnTo>
                    <a:pt x="2797" y="996"/>
                  </a:lnTo>
                  <a:lnTo>
                    <a:pt x="2849" y="950"/>
                  </a:lnTo>
                  <a:lnTo>
                    <a:pt x="2860" y="974"/>
                  </a:lnTo>
                  <a:lnTo>
                    <a:pt x="2894" y="906"/>
                  </a:lnTo>
                  <a:lnTo>
                    <a:pt x="2880" y="893"/>
                  </a:lnTo>
                  <a:lnTo>
                    <a:pt x="2922" y="855"/>
                  </a:lnTo>
                  <a:lnTo>
                    <a:pt x="2969" y="927"/>
                  </a:lnTo>
                  <a:lnTo>
                    <a:pt x="2928" y="943"/>
                  </a:lnTo>
                  <a:lnTo>
                    <a:pt x="2974" y="935"/>
                  </a:lnTo>
                  <a:lnTo>
                    <a:pt x="2989" y="963"/>
                  </a:lnTo>
                  <a:lnTo>
                    <a:pt x="2959" y="973"/>
                  </a:lnTo>
                  <a:lnTo>
                    <a:pt x="2997" y="978"/>
                  </a:lnTo>
                  <a:lnTo>
                    <a:pt x="2974" y="998"/>
                  </a:lnTo>
                  <a:lnTo>
                    <a:pt x="2998" y="994"/>
                  </a:lnTo>
                  <a:lnTo>
                    <a:pt x="3019" y="1024"/>
                  </a:lnTo>
                  <a:lnTo>
                    <a:pt x="3006" y="1040"/>
                  </a:lnTo>
                  <a:lnTo>
                    <a:pt x="3042" y="1066"/>
                  </a:lnTo>
                  <a:lnTo>
                    <a:pt x="2983" y="1092"/>
                  </a:lnTo>
                  <a:lnTo>
                    <a:pt x="3025" y="1092"/>
                  </a:lnTo>
                  <a:lnTo>
                    <a:pt x="3017" y="1116"/>
                  </a:lnTo>
                  <a:lnTo>
                    <a:pt x="3082" y="1140"/>
                  </a:lnTo>
                  <a:lnTo>
                    <a:pt x="3104" y="1198"/>
                  </a:lnTo>
                  <a:lnTo>
                    <a:pt x="3130" y="1177"/>
                  </a:lnTo>
                  <a:lnTo>
                    <a:pt x="3193" y="1216"/>
                  </a:lnTo>
                  <a:lnTo>
                    <a:pt x="3053" y="1267"/>
                  </a:lnTo>
                  <a:lnTo>
                    <a:pt x="3082" y="1296"/>
                  </a:lnTo>
                  <a:lnTo>
                    <a:pt x="3199" y="1238"/>
                  </a:lnTo>
                  <a:lnTo>
                    <a:pt x="3199" y="1286"/>
                  </a:lnTo>
                  <a:lnTo>
                    <a:pt x="3255" y="1278"/>
                  </a:lnTo>
                  <a:lnTo>
                    <a:pt x="3259" y="1301"/>
                  </a:lnTo>
                  <a:lnTo>
                    <a:pt x="3235" y="1301"/>
                  </a:lnTo>
                  <a:lnTo>
                    <a:pt x="3259" y="1361"/>
                  </a:lnTo>
                  <a:lnTo>
                    <a:pt x="3092" y="1473"/>
                  </a:lnTo>
                  <a:lnTo>
                    <a:pt x="2857" y="1473"/>
                  </a:lnTo>
                  <a:lnTo>
                    <a:pt x="2754" y="1551"/>
                  </a:lnTo>
                  <a:lnTo>
                    <a:pt x="2671" y="1665"/>
                  </a:lnTo>
                  <a:lnTo>
                    <a:pt x="2754" y="1577"/>
                  </a:lnTo>
                  <a:lnTo>
                    <a:pt x="2882" y="1528"/>
                  </a:lnTo>
                  <a:lnTo>
                    <a:pt x="2928" y="1566"/>
                  </a:lnTo>
                  <a:lnTo>
                    <a:pt x="2844" y="1599"/>
                  </a:lnTo>
                  <a:lnTo>
                    <a:pt x="2914" y="1614"/>
                  </a:lnTo>
                  <a:lnTo>
                    <a:pt x="2894" y="1649"/>
                  </a:lnTo>
                  <a:lnTo>
                    <a:pt x="2945" y="1714"/>
                  </a:lnTo>
                  <a:lnTo>
                    <a:pt x="3046" y="1737"/>
                  </a:lnTo>
                  <a:lnTo>
                    <a:pt x="3076" y="1656"/>
                  </a:lnTo>
                  <a:lnTo>
                    <a:pt x="3076" y="1707"/>
                  </a:lnTo>
                  <a:lnTo>
                    <a:pt x="3098" y="1700"/>
                  </a:lnTo>
                  <a:lnTo>
                    <a:pt x="3052" y="1750"/>
                  </a:lnTo>
                  <a:lnTo>
                    <a:pt x="2934" y="1785"/>
                  </a:lnTo>
                  <a:lnTo>
                    <a:pt x="2890" y="1848"/>
                  </a:lnTo>
                  <a:lnTo>
                    <a:pt x="2860" y="1794"/>
                  </a:lnTo>
                  <a:lnTo>
                    <a:pt x="2973" y="1746"/>
                  </a:lnTo>
                  <a:lnTo>
                    <a:pt x="2914" y="1749"/>
                  </a:lnTo>
                  <a:lnTo>
                    <a:pt x="2922" y="1714"/>
                  </a:lnTo>
                  <a:lnTo>
                    <a:pt x="2826" y="1753"/>
                  </a:lnTo>
                  <a:lnTo>
                    <a:pt x="2797" y="1729"/>
                  </a:lnTo>
                  <a:lnTo>
                    <a:pt x="2797" y="1656"/>
                  </a:lnTo>
                  <a:lnTo>
                    <a:pt x="2735" y="1634"/>
                  </a:lnTo>
                  <a:lnTo>
                    <a:pt x="2687" y="1750"/>
                  </a:lnTo>
                  <a:lnTo>
                    <a:pt x="2493" y="1794"/>
                  </a:lnTo>
                  <a:lnTo>
                    <a:pt x="2358" y="1838"/>
                  </a:lnTo>
                  <a:lnTo>
                    <a:pt x="2339" y="1860"/>
                  </a:lnTo>
                  <a:lnTo>
                    <a:pt x="2366" y="1865"/>
                  </a:lnTo>
                  <a:lnTo>
                    <a:pt x="2373" y="1883"/>
                  </a:lnTo>
                  <a:lnTo>
                    <a:pt x="2210" y="1930"/>
                  </a:lnTo>
                  <a:lnTo>
                    <a:pt x="2218" y="1907"/>
                  </a:lnTo>
                  <a:lnTo>
                    <a:pt x="2230" y="1892"/>
                  </a:lnTo>
                  <a:lnTo>
                    <a:pt x="2237" y="1871"/>
                  </a:lnTo>
                  <a:lnTo>
                    <a:pt x="2263" y="1853"/>
                  </a:lnTo>
                  <a:lnTo>
                    <a:pt x="2265" y="1750"/>
                  </a:lnTo>
                  <a:lnTo>
                    <a:pt x="2296" y="1785"/>
                  </a:lnTo>
                  <a:lnTo>
                    <a:pt x="2342" y="1772"/>
                  </a:lnTo>
                  <a:lnTo>
                    <a:pt x="2300" y="1714"/>
                  </a:lnTo>
                  <a:lnTo>
                    <a:pt x="2162" y="1684"/>
                  </a:lnTo>
                  <a:lnTo>
                    <a:pt x="2155" y="1684"/>
                  </a:lnTo>
                  <a:lnTo>
                    <a:pt x="2139" y="1602"/>
                  </a:lnTo>
                  <a:lnTo>
                    <a:pt x="2112" y="1607"/>
                  </a:lnTo>
                  <a:lnTo>
                    <a:pt x="2088" y="1560"/>
                  </a:lnTo>
                  <a:lnTo>
                    <a:pt x="2060" y="1557"/>
                  </a:lnTo>
                  <a:lnTo>
                    <a:pt x="2060" y="1584"/>
                  </a:lnTo>
                  <a:lnTo>
                    <a:pt x="2020" y="1545"/>
                  </a:lnTo>
                  <a:lnTo>
                    <a:pt x="1956" y="1602"/>
                  </a:lnTo>
                  <a:lnTo>
                    <a:pt x="1773" y="1560"/>
                  </a:lnTo>
                  <a:lnTo>
                    <a:pt x="1753" y="1520"/>
                  </a:lnTo>
                  <a:lnTo>
                    <a:pt x="1752" y="1546"/>
                  </a:lnTo>
                  <a:lnTo>
                    <a:pt x="698" y="1546"/>
                  </a:lnTo>
                  <a:lnTo>
                    <a:pt x="682" y="1501"/>
                  </a:lnTo>
                  <a:lnTo>
                    <a:pt x="626" y="1488"/>
                  </a:lnTo>
                  <a:lnTo>
                    <a:pt x="629" y="1459"/>
                  </a:lnTo>
                  <a:lnTo>
                    <a:pt x="511" y="1422"/>
                  </a:lnTo>
                  <a:lnTo>
                    <a:pt x="525" y="1400"/>
                  </a:lnTo>
                  <a:lnTo>
                    <a:pt x="496" y="1346"/>
                  </a:lnTo>
                  <a:lnTo>
                    <a:pt x="466" y="1342"/>
                  </a:lnTo>
                  <a:lnTo>
                    <a:pt x="403" y="1225"/>
                  </a:lnTo>
                  <a:lnTo>
                    <a:pt x="415" y="1189"/>
                  </a:lnTo>
                  <a:lnTo>
                    <a:pt x="418" y="1127"/>
                  </a:lnTo>
                  <a:lnTo>
                    <a:pt x="347" y="1092"/>
                  </a:lnTo>
                  <a:lnTo>
                    <a:pt x="210" y="887"/>
                  </a:lnTo>
                  <a:lnTo>
                    <a:pt x="135" y="945"/>
                  </a:lnTo>
                  <a:lnTo>
                    <a:pt x="112" y="917"/>
                  </a:lnTo>
                  <a:lnTo>
                    <a:pt x="107" y="912"/>
                  </a:lnTo>
                  <a:lnTo>
                    <a:pt x="72" y="855"/>
                  </a:lnTo>
                  <a:lnTo>
                    <a:pt x="0" y="85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6" name="Freeform 257"/>
            <p:cNvSpPr>
              <a:spLocks/>
            </p:cNvSpPr>
            <p:nvPr/>
          </p:nvSpPr>
          <p:spPr bwMode="auto">
            <a:xfrm>
              <a:off x="1569" y="2386"/>
              <a:ext cx="54" cy="36"/>
            </a:xfrm>
            <a:custGeom>
              <a:avLst/>
              <a:gdLst>
                <a:gd name="T0" fmla="*/ 0 w 191"/>
                <a:gd name="T1" fmla="*/ 0 h 128"/>
                <a:gd name="T2" fmla="*/ 2 w 191"/>
                <a:gd name="T3" fmla="*/ 1 h 128"/>
                <a:gd name="T4" fmla="*/ 4 w 191"/>
                <a:gd name="T5" fmla="*/ 3 h 128"/>
                <a:gd name="T6" fmla="*/ 3 w 191"/>
                <a:gd name="T7" fmla="*/ 3 h 128"/>
                <a:gd name="T8" fmla="*/ 0 w 191"/>
                <a:gd name="T9" fmla="*/ 0 h 128"/>
                <a:gd name="T10" fmla="*/ 0 60000 65536"/>
                <a:gd name="T11" fmla="*/ 0 60000 65536"/>
                <a:gd name="T12" fmla="*/ 0 60000 65536"/>
                <a:gd name="T13" fmla="*/ 0 60000 65536"/>
                <a:gd name="T14" fmla="*/ 0 60000 65536"/>
                <a:gd name="T15" fmla="*/ 0 w 191"/>
                <a:gd name="T16" fmla="*/ 0 h 128"/>
                <a:gd name="T17" fmla="*/ 191 w 191"/>
                <a:gd name="T18" fmla="*/ 128 h 128"/>
              </a:gdLst>
              <a:ahLst/>
              <a:cxnLst>
                <a:cxn ang="T10">
                  <a:pos x="T0" y="T1"/>
                </a:cxn>
                <a:cxn ang="T11">
                  <a:pos x="T2" y="T3"/>
                </a:cxn>
                <a:cxn ang="T12">
                  <a:pos x="T4" y="T5"/>
                </a:cxn>
                <a:cxn ang="T13">
                  <a:pos x="T6" y="T7"/>
                </a:cxn>
                <a:cxn ang="T14">
                  <a:pos x="T8" y="T9"/>
                </a:cxn>
              </a:cxnLst>
              <a:rect l="T15" t="T16" r="T17" b="T18"/>
              <a:pathLst>
                <a:path w="191" h="128">
                  <a:moveTo>
                    <a:pt x="0" y="0"/>
                  </a:moveTo>
                  <a:lnTo>
                    <a:pt x="103" y="27"/>
                  </a:lnTo>
                  <a:lnTo>
                    <a:pt x="191" y="128"/>
                  </a:lnTo>
                  <a:lnTo>
                    <a:pt x="140" y="109"/>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7" name="Freeform 258"/>
            <p:cNvSpPr>
              <a:spLocks/>
            </p:cNvSpPr>
            <p:nvPr/>
          </p:nvSpPr>
          <p:spPr bwMode="auto">
            <a:xfrm>
              <a:off x="1594" y="1911"/>
              <a:ext cx="114" cy="83"/>
            </a:xfrm>
            <a:custGeom>
              <a:avLst/>
              <a:gdLst>
                <a:gd name="T0" fmla="*/ 0 w 399"/>
                <a:gd name="T1" fmla="*/ 5 h 289"/>
                <a:gd name="T2" fmla="*/ 0 w 399"/>
                <a:gd name="T3" fmla="*/ 4 h 289"/>
                <a:gd name="T4" fmla="*/ 2 w 399"/>
                <a:gd name="T5" fmla="*/ 1 h 289"/>
                <a:gd name="T6" fmla="*/ 1 w 399"/>
                <a:gd name="T7" fmla="*/ 0 h 289"/>
                <a:gd name="T8" fmla="*/ 4 w 399"/>
                <a:gd name="T9" fmla="*/ 0 h 289"/>
                <a:gd name="T10" fmla="*/ 6 w 399"/>
                <a:gd name="T11" fmla="*/ 1 h 289"/>
                <a:gd name="T12" fmla="*/ 7 w 399"/>
                <a:gd name="T13" fmla="*/ 1 h 289"/>
                <a:gd name="T14" fmla="*/ 9 w 399"/>
                <a:gd name="T15" fmla="*/ 2 h 289"/>
                <a:gd name="T16" fmla="*/ 5 w 399"/>
                <a:gd name="T17" fmla="*/ 5 h 289"/>
                <a:gd name="T18" fmla="*/ 5 w 399"/>
                <a:gd name="T19" fmla="*/ 6 h 289"/>
                <a:gd name="T20" fmla="*/ 3 w 399"/>
                <a:gd name="T21" fmla="*/ 7 h 289"/>
                <a:gd name="T22" fmla="*/ 2 w 399"/>
                <a:gd name="T23" fmla="*/ 6 h 289"/>
                <a:gd name="T24" fmla="*/ 0 w 399"/>
                <a:gd name="T25" fmla="*/ 5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289"/>
                <a:gd name="T41" fmla="*/ 399 w 399"/>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289">
                  <a:moveTo>
                    <a:pt x="0" y="220"/>
                  </a:moveTo>
                  <a:lnTo>
                    <a:pt x="15" y="182"/>
                  </a:lnTo>
                  <a:lnTo>
                    <a:pt x="76" y="63"/>
                  </a:lnTo>
                  <a:lnTo>
                    <a:pt x="47" y="11"/>
                  </a:lnTo>
                  <a:lnTo>
                    <a:pt x="171" y="0"/>
                  </a:lnTo>
                  <a:lnTo>
                    <a:pt x="257" y="48"/>
                  </a:lnTo>
                  <a:lnTo>
                    <a:pt x="312" y="21"/>
                  </a:lnTo>
                  <a:lnTo>
                    <a:pt x="399" y="88"/>
                  </a:lnTo>
                  <a:lnTo>
                    <a:pt x="217" y="195"/>
                  </a:lnTo>
                  <a:lnTo>
                    <a:pt x="200" y="259"/>
                  </a:lnTo>
                  <a:lnTo>
                    <a:pt x="112" y="289"/>
                  </a:lnTo>
                  <a:lnTo>
                    <a:pt x="70" y="239"/>
                  </a:lnTo>
                  <a:lnTo>
                    <a:pt x="0" y="22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8" name="Freeform 259"/>
            <p:cNvSpPr>
              <a:spLocks/>
            </p:cNvSpPr>
            <p:nvPr/>
          </p:nvSpPr>
          <p:spPr bwMode="auto">
            <a:xfrm>
              <a:off x="1628" y="1835"/>
              <a:ext cx="79" cy="46"/>
            </a:xfrm>
            <a:custGeom>
              <a:avLst/>
              <a:gdLst>
                <a:gd name="T0" fmla="*/ 0 w 279"/>
                <a:gd name="T1" fmla="*/ 3 h 161"/>
                <a:gd name="T2" fmla="*/ 1 w 279"/>
                <a:gd name="T3" fmla="*/ 3 h 161"/>
                <a:gd name="T4" fmla="*/ 2 w 279"/>
                <a:gd name="T5" fmla="*/ 3 h 161"/>
                <a:gd name="T6" fmla="*/ 2 w 279"/>
                <a:gd name="T7" fmla="*/ 4 h 161"/>
                <a:gd name="T8" fmla="*/ 3 w 279"/>
                <a:gd name="T9" fmla="*/ 3 h 161"/>
                <a:gd name="T10" fmla="*/ 3 w 279"/>
                <a:gd name="T11" fmla="*/ 3 h 161"/>
                <a:gd name="T12" fmla="*/ 3 w 279"/>
                <a:gd name="T13" fmla="*/ 3 h 161"/>
                <a:gd name="T14" fmla="*/ 4 w 279"/>
                <a:gd name="T15" fmla="*/ 2 h 161"/>
                <a:gd name="T16" fmla="*/ 4 w 279"/>
                <a:gd name="T17" fmla="*/ 1 h 161"/>
                <a:gd name="T18" fmla="*/ 5 w 279"/>
                <a:gd name="T19" fmla="*/ 3 h 161"/>
                <a:gd name="T20" fmla="*/ 6 w 279"/>
                <a:gd name="T21" fmla="*/ 2 h 161"/>
                <a:gd name="T22" fmla="*/ 5 w 279"/>
                <a:gd name="T23" fmla="*/ 1 h 161"/>
                <a:gd name="T24" fmla="*/ 6 w 279"/>
                <a:gd name="T25" fmla="*/ 1 h 161"/>
                <a:gd name="T26" fmla="*/ 5 w 279"/>
                <a:gd name="T27" fmla="*/ 0 h 161"/>
                <a:gd name="T28" fmla="*/ 3 w 279"/>
                <a:gd name="T29" fmla="*/ 1 h 161"/>
                <a:gd name="T30" fmla="*/ 0 w 279"/>
                <a:gd name="T31" fmla="*/ 3 h 1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9"/>
                <a:gd name="T49" fmla="*/ 0 h 161"/>
                <a:gd name="T50" fmla="*/ 279 w 279"/>
                <a:gd name="T51" fmla="*/ 161 h 1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9" h="161">
                  <a:moveTo>
                    <a:pt x="0" y="125"/>
                  </a:moveTo>
                  <a:lnTo>
                    <a:pt x="62" y="148"/>
                  </a:lnTo>
                  <a:lnTo>
                    <a:pt x="78" y="122"/>
                  </a:lnTo>
                  <a:lnTo>
                    <a:pt x="93" y="161"/>
                  </a:lnTo>
                  <a:lnTo>
                    <a:pt x="122" y="146"/>
                  </a:lnTo>
                  <a:lnTo>
                    <a:pt x="116" y="108"/>
                  </a:lnTo>
                  <a:lnTo>
                    <a:pt x="147" y="130"/>
                  </a:lnTo>
                  <a:lnTo>
                    <a:pt x="164" y="72"/>
                  </a:lnTo>
                  <a:lnTo>
                    <a:pt x="189" y="67"/>
                  </a:lnTo>
                  <a:lnTo>
                    <a:pt x="198" y="121"/>
                  </a:lnTo>
                  <a:lnTo>
                    <a:pt x="258" y="80"/>
                  </a:lnTo>
                  <a:lnTo>
                    <a:pt x="241" y="33"/>
                  </a:lnTo>
                  <a:lnTo>
                    <a:pt x="279" y="23"/>
                  </a:lnTo>
                  <a:lnTo>
                    <a:pt x="240" y="0"/>
                  </a:lnTo>
                  <a:lnTo>
                    <a:pt x="136" y="23"/>
                  </a:lnTo>
                  <a:lnTo>
                    <a:pt x="0" y="12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9" name="Freeform 260"/>
            <p:cNvSpPr>
              <a:spLocks/>
            </p:cNvSpPr>
            <p:nvPr/>
          </p:nvSpPr>
          <p:spPr bwMode="auto">
            <a:xfrm>
              <a:off x="1670" y="1941"/>
              <a:ext cx="195" cy="112"/>
            </a:xfrm>
            <a:custGeom>
              <a:avLst/>
              <a:gdLst>
                <a:gd name="T0" fmla="*/ 0 w 688"/>
                <a:gd name="T1" fmla="*/ 3 h 394"/>
                <a:gd name="T2" fmla="*/ 1 w 688"/>
                <a:gd name="T3" fmla="*/ 2 h 394"/>
                <a:gd name="T4" fmla="*/ 0 w 688"/>
                <a:gd name="T5" fmla="*/ 2 h 394"/>
                <a:gd name="T6" fmla="*/ 2 w 688"/>
                <a:gd name="T7" fmla="*/ 1 h 394"/>
                <a:gd name="T8" fmla="*/ 4 w 688"/>
                <a:gd name="T9" fmla="*/ 0 h 394"/>
                <a:gd name="T10" fmla="*/ 4 w 688"/>
                <a:gd name="T11" fmla="*/ 1 h 394"/>
                <a:gd name="T12" fmla="*/ 4 w 688"/>
                <a:gd name="T13" fmla="*/ 1 h 394"/>
                <a:gd name="T14" fmla="*/ 5 w 688"/>
                <a:gd name="T15" fmla="*/ 1 h 394"/>
                <a:gd name="T16" fmla="*/ 7 w 688"/>
                <a:gd name="T17" fmla="*/ 1 h 394"/>
                <a:gd name="T18" fmla="*/ 6 w 688"/>
                <a:gd name="T19" fmla="*/ 2 h 394"/>
                <a:gd name="T20" fmla="*/ 8 w 688"/>
                <a:gd name="T21" fmla="*/ 2 h 394"/>
                <a:gd name="T22" fmla="*/ 7 w 688"/>
                <a:gd name="T23" fmla="*/ 1 h 394"/>
                <a:gd name="T24" fmla="*/ 8 w 688"/>
                <a:gd name="T25" fmla="*/ 1 h 394"/>
                <a:gd name="T26" fmla="*/ 9 w 688"/>
                <a:gd name="T27" fmla="*/ 3 h 394"/>
                <a:gd name="T28" fmla="*/ 10 w 688"/>
                <a:gd name="T29" fmla="*/ 3 h 394"/>
                <a:gd name="T30" fmla="*/ 9 w 688"/>
                <a:gd name="T31" fmla="*/ 0 h 394"/>
                <a:gd name="T32" fmla="*/ 10 w 688"/>
                <a:gd name="T33" fmla="*/ 0 h 394"/>
                <a:gd name="T34" fmla="*/ 12 w 688"/>
                <a:gd name="T35" fmla="*/ 1 h 394"/>
                <a:gd name="T36" fmla="*/ 12 w 688"/>
                <a:gd name="T37" fmla="*/ 4 h 394"/>
                <a:gd name="T38" fmla="*/ 16 w 688"/>
                <a:gd name="T39" fmla="*/ 6 h 394"/>
                <a:gd name="T40" fmla="*/ 16 w 688"/>
                <a:gd name="T41" fmla="*/ 7 h 394"/>
                <a:gd name="T42" fmla="*/ 15 w 688"/>
                <a:gd name="T43" fmla="*/ 7 h 394"/>
                <a:gd name="T44" fmla="*/ 14 w 688"/>
                <a:gd name="T45" fmla="*/ 7 h 394"/>
                <a:gd name="T46" fmla="*/ 15 w 688"/>
                <a:gd name="T47" fmla="*/ 8 h 394"/>
                <a:gd name="T48" fmla="*/ 14 w 688"/>
                <a:gd name="T49" fmla="*/ 9 h 394"/>
                <a:gd name="T50" fmla="*/ 12 w 688"/>
                <a:gd name="T51" fmla="*/ 8 h 394"/>
                <a:gd name="T52" fmla="*/ 11 w 688"/>
                <a:gd name="T53" fmla="*/ 7 h 394"/>
                <a:gd name="T54" fmla="*/ 8 w 688"/>
                <a:gd name="T55" fmla="*/ 9 h 394"/>
                <a:gd name="T56" fmla="*/ 5 w 688"/>
                <a:gd name="T57" fmla="*/ 9 h 394"/>
                <a:gd name="T58" fmla="*/ 4 w 688"/>
                <a:gd name="T59" fmla="*/ 8 h 394"/>
                <a:gd name="T60" fmla="*/ 3 w 688"/>
                <a:gd name="T61" fmla="*/ 8 h 394"/>
                <a:gd name="T62" fmla="*/ 1 w 688"/>
                <a:gd name="T63" fmla="*/ 6 h 394"/>
                <a:gd name="T64" fmla="*/ 6 w 688"/>
                <a:gd name="T65" fmla="*/ 6 h 394"/>
                <a:gd name="T66" fmla="*/ 1 w 688"/>
                <a:gd name="T67" fmla="*/ 5 h 394"/>
                <a:gd name="T68" fmla="*/ 1 w 688"/>
                <a:gd name="T69" fmla="*/ 5 h 394"/>
                <a:gd name="T70" fmla="*/ 3 w 688"/>
                <a:gd name="T71" fmla="*/ 4 h 394"/>
                <a:gd name="T72" fmla="*/ 1 w 688"/>
                <a:gd name="T73" fmla="*/ 4 h 394"/>
                <a:gd name="T74" fmla="*/ 1 w 688"/>
                <a:gd name="T75" fmla="*/ 3 h 394"/>
                <a:gd name="T76" fmla="*/ 0 w 688"/>
                <a:gd name="T77" fmla="*/ 3 h 39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88"/>
                <a:gd name="T118" fmla="*/ 0 h 394"/>
                <a:gd name="T119" fmla="*/ 688 w 688"/>
                <a:gd name="T120" fmla="*/ 394 h 39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88" h="394">
                  <a:moveTo>
                    <a:pt x="0" y="128"/>
                  </a:moveTo>
                  <a:lnTo>
                    <a:pt x="37" y="96"/>
                  </a:lnTo>
                  <a:lnTo>
                    <a:pt x="17" y="80"/>
                  </a:lnTo>
                  <a:lnTo>
                    <a:pt x="101" y="23"/>
                  </a:lnTo>
                  <a:lnTo>
                    <a:pt x="168" y="0"/>
                  </a:lnTo>
                  <a:lnTo>
                    <a:pt x="189" y="40"/>
                  </a:lnTo>
                  <a:lnTo>
                    <a:pt x="166" y="65"/>
                  </a:lnTo>
                  <a:lnTo>
                    <a:pt x="226" y="32"/>
                  </a:lnTo>
                  <a:lnTo>
                    <a:pt x="296" y="59"/>
                  </a:lnTo>
                  <a:lnTo>
                    <a:pt x="268" y="88"/>
                  </a:lnTo>
                  <a:lnTo>
                    <a:pt x="349" y="69"/>
                  </a:lnTo>
                  <a:lnTo>
                    <a:pt x="326" y="35"/>
                  </a:lnTo>
                  <a:lnTo>
                    <a:pt x="356" y="39"/>
                  </a:lnTo>
                  <a:lnTo>
                    <a:pt x="416" y="146"/>
                  </a:lnTo>
                  <a:lnTo>
                    <a:pt x="439" y="120"/>
                  </a:lnTo>
                  <a:lnTo>
                    <a:pt x="414" y="4"/>
                  </a:lnTo>
                  <a:lnTo>
                    <a:pt x="466" y="5"/>
                  </a:lnTo>
                  <a:lnTo>
                    <a:pt x="521" y="47"/>
                  </a:lnTo>
                  <a:lnTo>
                    <a:pt x="552" y="191"/>
                  </a:lnTo>
                  <a:lnTo>
                    <a:pt x="688" y="261"/>
                  </a:lnTo>
                  <a:lnTo>
                    <a:pt x="686" y="299"/>
                  </a:lnTo>
                  <a:lnTo>
                    <a:pt x="651" y="283"/>
                  </a:lnTo>
                  <a:lnTo>
                    <a:pt x="609" y="308"/>
                  </a:lnTo>
                  <a:lnTo>
                    <a:pt x="665" y="341"/>
                  </a:lnTo>
                  <a:lnTo>
                    <a:pt x="612" y="371"/>
                  </a:lnTo>
                  <a:lnTo>
                    <a:pt x="525" y="354"/>
                  </a:lnTo>
                  <a:lnTo>
                    <a:pt x="476" y="315"/>
                  </a:lnTo>
                  <a:lnTo>
                    <a:pt x="359" y="380"/>
                  </a:lnTo>
                  <a:lnTo>
                    <a:pt x="218" y="394"/>
                  </a:lnTo>
                  <a:lnTo>
                    <a:pt x="189" y="333"/>
                  </a:lnTo>
                  <a:lnTo>
                    <a:pt x="111" y="329"/>
                  </a:lnTo>
                  <a:lnTo>
                    <a:pt x="60" y="274"/>
                  </a:lnTo>
                  <a:lnTo>
                    <a:pt x="263" y="242"/>
                  </a:lnTo>
                  <a:lnTo>
                    <a:pt x="53" y="226"/>
                  </a:lnTo>
                  <a:lnTo>
                    <a:pt x="28" y="192"/>
                  </a:lnTo>
                  <a:lnTo>
                    <a:pt x="134" y="157"/>
                  </a:lnTo>
                  <a:lnTo>
                    <a:pt x="37" y="164"/>
                  </a:lnTo>
                  <a:lnTo>
                    <a:pt x="42" y="146"/>
                  </a:lnTo>
                  <a:lnTo>
                    <a:pt x="0" y="12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0" name="Freeform 261"/>
            <p:cNvSpPr>
              <a:spLocks/>
            </p:cNvSpPr>
            <p:nvPr/>
          </p:nvSpPr>
          <p:spPr bwMode="auto">
            <a:xfrm>
              <a:off x="1683" y="1853"/>
              <a:ext cx="134" cy="62"/>
            </a:xfrm>
            <a:custGeom>
              <a:avLst/>
              <a:gdLst>
                <a:gd name="T0" fmla="*/ 0 w 468"/>
                <a:gd name="T1" fmla="*/ 3 h 217"/>
                <a:gd name="T2" fmla="*/ 0 w 468"/>
                <a:gd name="T3" fmla="*/ 3 h 217"/>
                <a:gd name="T4" fmla="*/ 2 w 468"/>
                <a:gd name="T5" fmla="*/ 3 h 217"/>
                <a:gd name="T6" fmla="*/ 0 w 468"/>
                <a:gd name="T7" fmla="*/ 3 h 217"/>
                <a:gd name="T8" fmla="*/ 3 w 468"/>
                <a:gd name="T9" fmla="*/ 2 h 217"/>
                <a:gd name="T10" fmla="*/ 1 w 468"/>
                <a:gd name="T11" fmla="*/ 2 h 217"/>
                <a:gd name="T12" fmla="*/ 1 w 468"/>
                <a:gd name="T13" fmla="*/ 1 h 217"/>
                <a:gd name="T14" fmla="*/ 3 w 468"/>
                <a:gd name="T15" fmla="*/ 1 h 217"/>
                <a:gd name="T16" fmla="*/ 1 w 468"/>
                <a:gd name="T17" fmla="*/ 1 h 217"/>
                <a:gd name="T18" fmla="*/ 3 w 468"/>
                <a:gd name="T19" fmla="*/ 1 h 217"/>
                <a:gd name="T20" fmla="*/ 5 w 468"/>
                <a:gd name="T21" fmla="*/ 1 h 217"/>
                <a:gd name="T22" fmla="*/ 6 w 468"/>
                <a:gd name="T23" fmla="*/ 3 h 217"/>
                <a:gd name="T24" fmla="*/ 8 w 468"/>
                <a:gd name="T25" fmla="*/ 3 h 217"/>
                <a:gd name="T26" fmla="*/ 7 w 468"/>
                <a:gd name="T27" fmla="*/ 2 h 217"/>
                <a:gd name="T28" fmla="*/ 7 w 468"/>
                <a:gd name="T29" fmla="*/ 1 h 217"/>
                <a:gd name="T30" fmla="*/ 7 w 468"/>
                <a:gd name="T31" fmla="*/ 1 h 217"/>
                <a:gd name="T32" fmla="*/ 8 w 468"/>
                <a:gd name="T33" fmla="*/ 0 h 217"/>
                <a:gd name="T34" fmla="*/ 9 w 468"/>
                <a:gd name="T35" fmla="*/ 1 h 217"/>
                <a:gd name="T36" fmla="*/ 8 w 468"/>
                <a:gd name="T37" fmla="*/ 2 h 217"/>
                <a:gd name="T38" fmla="*/ 9 w 468"/>
                <a:gd name="T39" fmla="*/ 2 h 217"/>
                <a:gd name="T40" fmla="*/ 9 w 468"/>
                <a:gd name="T41" fmla="*/ 2 h 217"/>
                <a:gd name="T42" fmla="*/ 10 w 468"/>
                <a:gd name="T43" fmla="*/ 3 h 217"/>
                <a:gd name="T44" fmla="*/ 10 w 468"/>
                <a:gd name="T45" fmla="*/ 2 h 217"/>
                <a:gd name="T46" fmla="*/ 11 w 468"/>
                <a:gd name="T47" fmla="*/ 3 h 217"/>
                <a:gd name="T48" fmla="*/ 11 w 468"/>
                <a:gd name="T49" fmla="*/ 4 h 217"/>
                <a:gd name="T50" fmla="*/ 8 w 468"/>
                <a:gd name="T51" fmla="*/ 4 h 217"/>
                <a:gd name="T52" fmla="*/ 5 w 468"/>
                <a:gd name="T53" fmla="*/ 5 h 217"/>
                <a:gd name="T54" fmla="*/ 3 w 468"/>
                <a:gd name="T55" fmla="*/ 4 h 217"/>
                <a:gd name="T56" fmla="*/ 6 w 468"/>
                <a:gd name="T57" fmla="*/ 3 h 217"/>
                <a:gd name="T58" fmla="*/ 3 w 468"/>
                <a:gd name="T59" fmla="*/ 4 h 217"/>
                <a:gd name="T60" fmla="*/ 4 w 468"/>
                <a:gd name="T61" fmla="*/ 3 h 217"/>
                <a:gd name="T62" fmla="*/ 3 w 468"/>
                <a:gd name="T63" fmla="*/ 4 h 217"/>
                <a:gd name="T64" fmla="*/ 1 w 468"/>
                <a:gd name="T65" fmla="*/ 4 h 217"/>
                <a:gd name="T66" fmla="*/ 0 w 468"/>
                <a:gd name="T67" fmla="*/ 3 h 2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8"/>
                <a:gd name="T103" fmla="*/ 0 h 217"/>
                <a:gd name="T104" fmla="*/ 468 w 468"/>
                <a:gd name="T105" fmla="*/ 217 h 2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8" h="217">
                  <a:moveTo>
                    <a:pt x="0" y="143"/>
                  </a:moveTo>
                  <a:lnTo>
                    <a:pt x="18" y="125"/>
                  </a:lnTo>
                  <a:lnTo>
                    <a:pt x="100" y="105"/>
                  </a:lnTo>
                  <a:lnTo>
                    <a:pt x="18" y="109"/>
                  </a:lnTo>
                  <a:lnTo>
                    <a:pt x="113" y="88"/>
                  </a:lnTo>
                  <a:lnTo>
                    <a:pt x="36" y="88"/>
                  </a:lnTo>
                  <a:lnTo>
                    <a:pt x="44" y="64"/>
                  </a:lnTo>
                  <a:lnTo>
                    <a:pt x="115" y="63"/>
                  </a:lnTo>
                  <a:lnTo>
                    <a:pt x="64" y="57"/>
                  </a:lnTo>
                  <a:lnTo>
                    <a:pt x="106" y="36"/>
                  </a:lnTo>
                  <a:lnTo>
                    <a:pt x="200" y="63"/>
                  </a:lnTo>
                  <a:lnTo>
                    <a:pt x="247" y="117"/>
                  </a:lnTo>
                  <a:lnTo>
                    <a:pt x="334" y="120"/>
                  </a:lnTo>
                  <a:lnTo>
                    <a:pt x="300" y="88"/>
                  </a:lnTo>
                  <a:lnTo>
                    <a:pt x="317" y="65"/>
                  </a:lnTo>
                  <a:lnTo>
                    <a:pt x="280" y="40"/>
                  </a:lnTo>
                  <a:lnTo>
                    <a:pt x="342" y="0"/>
                  </a:lnTo>
                  <a:lnTo>
                    <a:pt x="366" y="48"/>
                  </a:lnTo>
                  <a:lnTo>
                    <a:pt x="349" y="69"/>
                  </a:lnTo>
                  <a:lnTo>
                    <a:pt x="384" y="76"/>
                  </a:lnTo>
                  <a:lnTo>
                    <a:pt x="369" y="99"/>
                  </a:lnTo>
                  <a:lnTo>
                    <a:pt x="414" y="107"/>
                  </a:lnTo>
                  <a:lnTo>
                    <a:pt x="439" y="75"/>
                  </a:lnTo>
                  <a:lnTo>
                    <a:pt x="468" y="111"/>
                  </a:lnTo>
                  <a:lnTo>
                    <a:pt x="446" y="161"/>
                  </a:lnTo>
                  <a:lnTo>
                    <a:pt x="344" y="157"/>
                  </a:lnTo>
                  <a:lnTo>
                    <a:pt x="191" y="217"/>
                  </a:lnTo>
                  <a:lnTo>
                    <a:pt x="129" y="187"/>
                  </a:lnTo>
                  <a:lnTo>
                    <a:pt x="259" y="137"/>
                  </a:lnTo>
                  <a:lnTo>
                    <a:pt x="146" y="167"/>
                  </a:lnTo>
                  <a:lnTo>
                    <a:pt x="165" y="128"/>
                  </a:lnTo>
                  <a:lnTo>
                    <a:pt x="108" y="170"/>
                  </a:lnTo>
                  <a:lnTo>
                    <a:pt x="44" y="157"/>
                  </a:lnTo>
                  <a:lnTo>
                    <a:pt x="0" y="14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1" name="Freeform 262"/>
            <p:cNvSpPr>
              <a:spLocks/>
            </p:cNvSpPr>
            <p:nvPr/>
          </p:nvSpPr>
          <p:spPr bwMode="auto">
            <a:xfrm>
              <a:off x="1817" y="1788"/>
              <a:ext cx="69" cy="38"/>
            </a:xfrm>
            <a:custGeom>
              <a:avLst/>
              <a:gdLst>
                <a:gd name="T0" fmla="*/ 0 w 244"/>
                <a:gd name="T1" fmla="*/ 0 h 134"/>
                <a:gd name="T2" fmla="*/ 1 w 244"/>
                <a:gd name="T3" fmla="*/ 1 h 134"/>
                <a:gd name="T4" fmla="*/ 2 w 244"/>
                <a:gd name="T5" fmla="*/ 1 h 134"/>
                <a:gd name="T6" fmla="*/ 1 w 244"/>
                <a:gd name="T7" fmla="*/ 1 h 134"/>
                <a:gd name="T8" fmla="*/ 2 w 244"/>
                <a:gd name="T9" fmla="*/ 2 h 134"/>
                <a:gd name="T10" fmla="*/ 1 w 244"/>
                <a:gd name="T11" fmla="*/ 2 h 134"/>
                <a:gd name="T12" fmla="*/ 2 w 244"/>
                <a:gd name="T13" fmla="*/ 2 h 134"/>
                <a:gd name="T14" fmla="*/ 6 w 244"/>
                <a:gd name="T15" fmla="*/ 3 h 134"/>
                <a:gd name="T16" fmla="*/ 5 w 244"/>
                <a:gd name="T17" fmla="*/ 1 h 134"/>
                <a:gd name="T18" fmla="*/ 3 w 244"/>
                <a:gd name="T19" fmla="*/ 0 h 134"/>
                <a:gd name="T20" fmla="*/ 2 w 244"/>
                <a:gd name="T21" fmla="*/ 1 h 134"/>
                <a:gd name="T22" fmla="*/ 2 w 244"/>
                <a:gd name="T23" fmla="*/ 0 h 134"/>
                <a:gd name="T24" fmla="*/ 0 w 244"/>
                <a:gd name="T25" fmla="*/ 0 h 1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4"/>
                <a:gd name="T40" fmla="*/ 0 h 134"/>
                <a:gd name="T41" fmla="*/ 244 w 244"/>
                <a:gd name="T42" fmla="*/ 134 h 1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4" h="134">
                  <a:moveTo>
                    <a:pt x="0" y="0"/>
                  </a:moveTo>
                  <a:lnTo>
                    <a:pt x="22" y="48"/>
                  </a:lnTo>
                  <a:lnTo>
                    <a:pt x="79" y="48"/>
                  </a:lnTo>
                  <a:lnTo>
                    <a:pt x="59" y="60"/>
                  </a:lnTo>
                  <a:lnTo>
                    <a:pt x="75" y="76"/>
                  </a:lnTo>
                  <a:lnTo>
                    <a:pt x="23" y="83"/>
                  </a:lnTo>
                  <a:lnTo>
                    <a:pt x="107" y="100"/>
                  </a:lnTo>
                  <a:lnTo>
                    <a:pt x="244" y="134"/>
                  </a:lnTo>
                  <a:lnTo>
                    <a:pt x="221" y="58"/>
                  </a:lnTo>
                  <a:lnTo>
                    <a:pt x="123" y="11"/>
                  </a:lnTo>
                  <a:lnTo>
                    <a:pt x="93" y="31"/>
                  </a:lnTo>
                  <a:lnTo>
                    <a:pt x="85" y="0"/>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2" name="Freeform 263"/>
            <p:cNvSpPr>
              <a:spLocks/>
            </p:cNvSpPr>
            <p:nvPr/>
          </p:nvSpPr>
          <p:spPr bwMode="auto">
            <a:xfrm>
              <a:off x="1848" y="1861"/>
              <a:ext cx="56" cy="39"/>
            </a:xfrm>
            <a:custGeom>
              <a:avLst/>
              <a:gdLst>
                <a:gd name="T0" fmla="*/ 0 w 195"/>
                <a:gd name="T1" fmla="*/ 2 h 137"/>
                <a:gd name="T2" fmla="*/ 1 w 195"/>
                <a:gd name="T3" fmla="*/ 1 h 137"/>
                <a:gd name="T4" fmla="*/ 1 w 195"/>
                <a:gd name="T5" fmla="*/ 1 h 137"/>
                <a:gd name="T6" fmla="*/ 0 w 195"/>
                <a:gd name="T7" fmla="*/ 1 h 137"/>
                <a:gd name="T8" fmla="*/ 1 w 195"/>
                <a:gd name="T9" fmla="*/ 0 h 137"/>
                <a:gd name="T10" fmla="*/ 2 w 195"/>
                <a:gd name="T11" fmla="*/ 1 h 137"/>
                <a:gd name="T12" fmla="*/ 1 w 195"/>
                <a:gd name="T13" fmla="*/ 0 h 137"/>
                <a:gd name="T14" fmla="*/ 4 w 195"/>
                <a:gd name="T15" fmla="*/ 0 h 137"/>
                <a:gd name="T16" fmla="*/ 5 w 195"/>
                <a:gd name="T17" fmla="*/ 2 h 137"/>
                <a:gd name="T18" fmla="*/ 4 w 195"/>
                <a:gd name="T19" fmla="*/ 2 h 137"/>
                <a:gd name="T20" fmla="*/ 4 w 195"/>
                <a:gd name="T21" fmla="*/ 3 h 137"/>
                <a:gd name="T22" fmla="*/ 2 w 195"/>
                <a:gd name="T23" fmla="*/ 3 h 137"/>
                <a:gd name="T24" fmla="*/ 2 w 195"/>
                <a:gd name="T25" fmla="*/ 3 h 137"/>
                <a:gd name="T26" fmla="*/ 2 w 195"/>
                <a:gd name="T27" fmla="*/ 2 h 137"/>
                <a:gd name="T28" fmla="*/ 3 w 195"/>
                <a:gd name="T29" fmla="*/ 2 h 137"/>
                <a:gd name="T30" fmla="*/ 0 w 195"/>
                <a:gd name="T31" fmla="*/ 2 h 1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5"/>
                <a:gd name="T49" fmla="*/ 0 h 137"/>
                <a:gd name="T50" fmla="*/ 195 w 195"/>
                <a:gd name="T51" fmla="*/ 137 h 13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5" h="137">
                  <a:moveTo>
                    <a:pt x="0" y="90"/>
                  </a:moveTo>
                  <a:lnTo>
                    <a:pt x="23" y="58"/>
                  </a:lnTo>
                  <a:lnTo>
                    <a:pt x="58" y="64"/>
                  </a:lnTo>
                  <a:lnTo>
                    <a:pt x="11" y="30"/>
                  </a:lnTo>
                  <a:lnTo>
                    <a:pt x="24" y="10"/>
                  </a:lnTo>
                  <a:lnTo>
                    <a:pt x="99" y="54"/>
                  </a:lnTo>
                  <a:lnTo>
                    <a:pt x="57" y="7"/>
                  </a:lnTo>
                  <a:lnTo>
                    <a:pt x="175" y="0"/>
                  </a:lnTo>
                  <a:lnTo>
                    <a:pt x="195" y="100"/>
                  </a:lnTo>
                  <a:lnTo>
                    <a:pt x="171" y="83"/>
                  </a:lnTo>
                  <a:lnTo>
                    <a:pt x="170" y="137"/>
                  </a:lnTo>
                  <a:lnTo>
                    <a:pt x="76" y="131"/>
                  </a:lnTo>
                  <a:lnTo>
                    <a:pt x="92" y="117"/>
                  </a:lnTo>
                  <a:lnTo>
                    <a:pt x="69" y="98"/>
                  </a:lnTo>
                  <a:lnTo>
                    <a:pt x="138" y="69"/>
                  </a:lnTo>
                  <a:lnTo>
                    <a:pt x="0" y="9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3" name="Freeform 264"/>
            <p:cNvSpPr>
              <a:spLocks/>
            </p:cNvSpPr>
            <p:nvPr/>
          </p:nvSpPr>
          <p:spPr bwMode="auto">
            <a:xfrm>
              <a:off x="1849" y="1929"/>
              <a:ext cx="65" cy="61"/>
            </a:xfrm>
            <a:custGeom>
              <a:avLst/>
              <a:gdLst>
                <a:gd name="T0" fmla="*/ 0 w 228"/>
                <a:gd name="T1" fmla="*/ 3 h 214"/>
                <a:gd name="T2" fmla="*/ 0 w 228"/>
                <a:gd name="T3" fmla="*/ 2 h 214"/>
                <a:gd name="T4" fmla="*/ 2 w 228"/>
                <a:gd name="T5" fmla="*/ 2 h 214"/>
                <a:gd name="T6" fmla="*/ 2 w 228"/>
                <a:gd name="T7" fmla="*/ 1 h 214"/>
                <a:gd name="T8" fmla="*/ 2 w 228"/>
                <a:gd name="T9" fmla="*/ 1 h 214"/>
                <a:gd name="T10" fmla="*/ 1 w 228"/>
                <a:gd name="T11" fmla="*/ 1 h 214"/>
                <a:gd name="T12" fmla="*/ 2 w 228"/>
                <a:gd name="T13" fmla="*/ 1 h 214"/>
                <a:gd name="T14" fmla="*/ 1 w 228"/>
                <a:gd name="T15" fmla="*/ 0 h 214"/>
                <a:gd name="T16" fmla="*/ 5 w 228"/>
                <a:gd name="T17" fmla="*/ 0 h 214"/>
                <a:gd name="T18" fmla="*/ 5 w 228"/>
                <a:gd name="T19" fmla="*/ 1 h 214"/>
                <a:gd name="T20" fmla="*/ 4 w 228"/>
                <a:gd name="T21" fmla="*/ 2 h 214"/>
                <a:gd name="T22" fmla="*/ 5 w 228"/>
                <a:gd name="T23" fmla="*/ 2 h 214"/>
                <a:gd name="T24" fmla="*/ 5 w 228"/>
                <a:gd name="T25" fmla="*/ 4 h 214"/>
                <a:gd name="T26" fmla="*/ 3 w 228"/>
                <a:gd name="T27" fmla="*/ 5 h 214"/>
                <a:gd name="T28" fmla="*/ 2 w 228"/>
                <a:gd name="T29" fmla="*/ 4 h 214"/>
                <a:gd name="T30" fmla="*/ 0 w 228"/>
                <a:gd name="T31" fmla="*/ 3 h 2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8"/>
                <a:gd name="T49" fmla="*/ 0 h 214"/>
                <a:gd name="T50" fmla="*/ 228 w 228"/>
                <a:gd name="T51" fmla="*/ 214 h 2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8" h="214">
                  <a:moveTo>
                    <a:pt x="0" y="107"/>
                  </a:moveTo>
                  <a:lnTo>
                    <a:pt x="14" y="80"/>
                  </a:lnTo>
                  <a:lnTo>
                    <a:pt x="87" y="95"/>
                  </a:lnTo>
                  <a:lnTo>
                    <a:pt x="77" y="62"/>
                  </a:lnTo>
                  <a:lnTo>
                    <a:pt x="95" y="64"/>
                  </a:lnTo>
                  <a:lnTo>
                    <a:pt x="45" y="45"/>
                  </a:lnTo>
                  <a:lnTo>
                    <a:pt x="72" y="35"/>
                  </a:lnTo>
                  <a:lnTo>
                    <a:pt x="47" y="18"/>
                  </a:lnTo>
                  <a:lnTo>
                    <a:pt x="196" y="0"/>
                  </a:lnTo>
                  <a:lnTo>
                    <a:pt x="200" y="46"/>
                  </a:lnTo>
                  <a:lnTo>
                    <a:pt x="155" y="84"/>
                  </a:lnTo>
                  <a:lnTo>
                    <a:pt x="219" y="95"/>
                  </a:lnTo>
                  <a:lnTo>
                    <a:pt x="228" y="173"/>
                  </a:lnTo>
                  <a:lnTo>
                    <a:pt x="132" y="214"/>
                  </a:lnTo>
                  <a:lnTo>
                    <a:pt x="87" y="154"/>
                  </a:lnTo>
                  <a:lnTo>
                    <a:pt x="0" y="10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4" name="Freeform 265"/>
            <p:cNvSpPr>
              <a:spLocks/>
            </p:cNvSpPr>
            <p:nvPr/>
          </p:nvSpPr>
          <p:spPr bwMode="auto">
            <a:xfrm>
              <a:off x="1895" y="1798"/>
              <a:ext cx="39" cy="31"/>
            </a:xfrm>
            <a:custGeom>
              <a:avLst/>
              <a:gdLst>
                <a:gd name="T0" fmla="*/ 0 w 136"/>
                <a:gd name="T1" fmla="*/ 0 h 109"/>
                <a:gd name="T2" fmla="*/ 0 w 136"/>
                <a:gd name="T3" fmla="*/ 1 h 109"/>
                <a:gd name="T4" fmla="*/ 1 w 136"/>
                <a:gd name="T5" fmla="*/ 2 h 109"/>
                <a:gd name="T6" fmla="*/ 1 w 136"/>
                <a:gd name="T7" fmla="*/ 2 h 109"/>
                <a:gd name="T8" fmla="*/ 1 w 136"/>
                <a:gd name="T9" fmla="*/ 3 h 109"/>
                <a:gd name="T10" fmla="*/ 3 w 136"/>
                <a:gd name="T11" fmla="*/ 2 h 109"/>
                <a:gd name="T12" fmla="*/ 3 w 136"/>
                <a:gd name="T13" fmla="*/ 1 h 109"/>
                <a:gd name="T14" fmla="*/ 0 w 136"/>
                <a:gd name="T15" fmla="*/ 0 h 109"/>
                <a:gd name="T16" fmla="*/ 0 60000 65536"/>
                <a:gd name="T17" fmla="*/ 0 60000 65536"/>
                <a:gd name="T18" fmla="*/ 0 60000 65536"/>
                <a:gd name="T19" fmla="*/ 0 60000 65536"/>
                <a:gd name="T20" fmla="*/ 0 60000 65536"/>
                <a:gd name="T21" fmla="*/ 0 60000 65536"/>
                <a:gd name="T22" fmla="*/ 0 60000 65536"/>
                <a:gd name="T23" fmla="*/ 0 60000 65536"/>
                <a:gd name="T24" fmla="*/ 0 w 136"/>
                <a:gd name="T25" fmla="*/ 0 h 109"/>
                <a:gd name="T26" fmla="*/ 136 w 136"/>
                <a:gd name="T27" fmla="*/ 109 h 10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6" h="109">
                  <a:moveTo>
                    <a:pt x="0" y="0"/>
                  </a:moveTo>
                  <a:lnTo>
                    <a:pt x="18" y="65"/>
                  </a:lnTo>
                  <a:lnTo>
                    <a:pt x="59" y="71"/>
                  </a:lnTo>
                  <a:lnTo>
                    <a:pt x="23" y="79"/>
                  </a:lnTo>
                  <a:lnTo>
                    <a:pt x="42" y="109"/>
                  </a:lnTo>
                  <a:lnTo>
                    <a:pt x="127" y="91"/>
                  </a:lnTo>
                  <a:lnTo>
                    <a:pt x="136" y="54"/>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5" name="Freeform 266"/>
            <p:cNvSpPr>
              <a:spLocks/>
            </p:cNvSpPr>
            <p:nvPr/>
          </p:nvSpPr>
          <p:spPr bwMode="auto">
            <a:xfrm>
              <a:off x="1909" y="1846"/>
              <a:ext cx="188" cy="69"/>
            </a:xfrm>
            <a:custGeom>
              <a:avLst/>
              <a:gdLst>
                <a:gd name="T0" fmla="*/ 0 w 659"/>
                <a:gd name="T1" fmla="*/ 1 h 241"/>
                <a:gd name="T2" fmla="*/ 1 w 659"/>
                <a:gd name="T3" fmla="*/ 0 h 241"/>
                <a:gd name="T4" fmla="*/ 2 w 659"/>
                <a:gd name="T5" fmla="*/ 0 h 241"/>
                <a:gd name="T6" fmla="*/ 3 w 659"/>
                <a:gd name="T7" fmla="*/ 1 h 241"/>
                <a:gd name="T8" fmla="*/ 3 w 659"/>
                <a:gd name="T9" fmla="*/ 1 h 241"/>
                <a:gd name="T10" fmla="*/ 5 w 659"/>
                <a:gd name="T11" fmla="*/ 1 h 241"/>
                <a:gd name="T12" fmla="*/ 6 w 659"/>
                <a:gd name="T13" fmla="*/ 1 h 241"/>
                <a:gd name="T14" fmla="*/ 5 w 659"/>
                <a:gd name="T15" fmla="*/ 1 h 241"/>
                <a:gd name="T16" fmla="*/ 7 w 659"/>
                <a:gd name="T17" fmla="*/ 2 h 241"/>
                <a:gd name="T18" fmla="*/ 5 w 659"/>
                <a:gd name="T19" fmla="*/ 2 h 241"/>
                <a:gd name="T20" fmla="*/ 6 w 659"/>
                <a:gd name="T21" fmla="*/ 3 h 241"/>
                <a:gd name="T22" fmla="*/ 5 w 659"/>
                <a:gd name="T23" fmla="*/ 3 h 241"/>
                <a:gd name="T24" fmla="*/ 6 w 659"/>
                <a:gd name="T25" fmla="*/ 3 h 241"/>
                <a:gd name="T26" fmla="*/ 7 w 659"/>
                <a:gd name="T27" fmla="*/ 4 h 241"/>
                <a:gd name="T28" fmla="*/ 7 w 659"/>
                <a:gd name="T29" fmla="*/ 3 h 241"/>
                <a:gd name="T30" fmla="*/ 10 w 659"/>
                <a:gd name="T31" fmla="*/ 4 h 241"/>
                <a:gd name="T32" fmla="*/ 13 w 659"/>
                <a:gd name="T33" fmla="*/ 3 h 241"/>
                <a:gd name="T34" fmla="*/ 15 w 659"/>
                <a:gd name="T35" fmla="*/ 4 h 241"/>
                <a:gd name="T36" fmla="*/ 15 w 659"/>
                <a:gd name="T37" fmla="*/ 5 h 241"/>
                <a:gd name="T38" fmla="*/ 15 w 659"/>
                <a:gd name="T39" fmla="*/ 5 h 241"/>
                <a:gd name="T40" fmla="*/ 13 w 659"/>
                <a:gd name="T41" fmla="*/ 6 h 241"/>
                <a:gd name="T42" fmla="*/ 12 w 659"/>
                <a:gd name="T43" fmla="*/ 5 h 241"/>
                <a:gd name="T44" fmla="*/ 12 w 659"/>
                <a:gd name="T45" fmla="*/ 5 h 241"/>
                <a:gd name="T46" fmla="*/ 11 w 659"/>
                <a:gd name="T47" fmla="*/ 5 h 241"/>
                <a:gd name="T48" fmla="*/ 8 w 659"/>
                <a:gd name="T49" fmla="*/ 6 h 241"/>
                <a:gd name="T50" fmla="*/ 7 w 659"/>
                <a:gd name="T51" fmla="*/ 5 h 241"/>
                <a:gd name="T52" fmla="*/ 6 w 659"/>
                <a:gd name="T53" fmla="*/ 5 h 241"/>
                <a:gd name="T54" fmla="*/ 5 w 659"/>
                <a:gd name="T55" fmla="*/ 5 h 241"/>
                <a:gd name="T56" fmla="*/ 5 w 659"/>
                <a:gd name="T57" fmla="*/ 5 h 241"/>
                <a:gd name="T58" fmla="*/ 3 w 659"/>
                <a:gd name="T59" fmla="*/ 2 h 241"/>
                <a:gd name="T60" fmla="*/ 2 w 659"/>
                <a:gd name="T61" fmla="*/ 2 h 241"/>
                <a:gd name="T62" fmla="*/ 0 w 659"/>
                <a:gd name="T63" fmla="*/ 1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9"/>
                <a:gd name="T97" fmla="*/ 0 h 241"/>
                <a:gd name="T98" fmla="*/ 659 w 659"/>
                <a:gd name="T99" fmla="*/ 241 h 2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9" h="241">
                  <a:moveTo>
                    <a:pt x="0" y="38"/>
                  </a:moveTo>
                  <a:lnTo>
                    <a:pt x="41" y="0"/>
                  </a:lnTo>
                  <a:lnTo>
                    <a:pt x="97" y="19"/>
                  </a:lnTo>
                  <a:lnTo>
                    <a:pt x="137" y="38"/>
                  </a:lnTo>
                  <a:lnTo>
                    <a:pt x="126" y="65"/>
                  </a:lnTo>
                  <a:lnTo>
                    <a:pt x="200" y="42"/>
                  </a:lnTo>
                  <a:lnTo>
                    <a:pt x="250" y="65"/>
                  </a:lnTo>
                  <a:lnTo>
                    <a:pt x="209" y="65"/>
                  </a:lnTo>
                  <a:lnTo>
                    <a:pt x="293" y="84"/>
                  </a:lnTo>
                  <a:lnTo>
                    <a:pt x="200" y="92"/>
                  </a:lnTo>
                  <a:lnTo>
                    <a:pt x="250" y="108"/>
                  </a:lnTo>
                  <a:lnTo>
                    <a:pt x="214" y="126"/>
                  </a:lnTo>
                  <a:lnTo>
                    <a:pt x="260" y="112"/>
                  </a:lnTo>
                  <a:lnTo>
                    <a:pt x="301" y="158"/>
                  </a:lnTo>
                  <a:lnTo>
                    <a:pt x="310" y="135"/>
                  </a:lnTo>
                  <a:lnTo>
                    <a:pt x="430" y="158"/>
                  </a:lnTo>
                  <a:lnTo>
                    <a:pt x="555" y="114"/>
                  </a:lnTo>
                  <a:lnTo>
                    <a:pt x="659" y="167"/>
                  </a:lnTo>
                  <a:lnTo>
                    <a:pt x="626" y="191"/>
                  </a:lnTo>
                  <a:lnTo>
                    <a:pt x="635" y="231"/>
                  </a:lnTo>
                  <a:lnTo>
                    <a:pt x="576" y="241"/>
                  </a:lnTo>
                  <a:lnTo>
                    <a:pt x="509" y="203"/>
                  </a:lnTo>
                  <a:lnTo>
                    <a:pt x="509" y="231"/>
                  </a:lnTo>
                  <a:lnTo>
                    <a:pt x="473" y="238"/>
                  </a:lnTo>
                  <a:lnTo>
                    <a:pt x="325" y="241"/>
                  </a:lnTo>
                  <a:lnTo>
                    <a:pt x="310" y="207"/>
                  </a:lnTo>
                  <a:lnTo>
                    <a:pt x="274" y="238"/>
                  </a:lnTo>
                  <a:lnTo>
                    <a:pt x="227" y="207"/>
                  </a:lnTo>
                  <a:lnTo>
                    <a:pt x="197" y="229"/>
                  </a:lnTo>
                  <a:lnTo>
                    <a:pt x="141" y="72"/>
                  </a:lnTo>
                  <a:lnTo>
                    <a:pt x="75" y="87"/>
                  </a:lnTo>
                  <a:lnTo>
                    <a:pt x="0" y="3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6" name="Freeform 267"/>
            <p:cNvSpPr>
              <a:spLocks/>
            </p:cNvSpPr>
            <p:nvPr/>
          </p:nvSpPr>
          <p:spPr bwMode="auto">
            <a:xfrm>
              <a:off x="1917" y="1728"/>
              <a:ext cx="121" cy="92"/>
            </a:xfrm>
            <a:custGeom>
              <a:avLst/>
              <a:gdLst>
                <a:gd name="T0" fmla="*/ 0 w 428"/>
                <a:gd name="T1" fmla="*/ 2 h 323"/>
                <a:gd name="T2" fmla="*/ 2 w 428"/>
                <a:gd name="T3" fmla="*/ 2 h 323"/>
                <a:gd name="T4" fmla="*/ 1 w 428"/>
                <a:gd name="T5" fmla="*/ 1 h 323"/>
                <a:gd name="T6" fmla="*/ 3 w 428"/>
                <a:gd name="T7" fmla="*/ 1 h 323"/>
                <a:gd name="T8" fmla="*/ 1 w 428"/>
                <a:gd name="T9" fmla="*/ 0 h 323"/>
                <a:gd name="T10" fmla="*/ 4 w 428"/>
                <a:gd name="T11" fmla="*/ 1 h 323"/>
                <a:gd name="T12" fmla="*/ 5 w 428"/>
                <a:gd name="T13" fmla="*/ 2 h 323"/>
                <a:gd name="T14" fmla="*/ 6 w 428"/>
                <a:gd name="T15" fmla="*/ 2 h 323"/>
                <a:gd name="T16" fmla="*/ 7 w 428"/>
                <a:gd name="T17" fmla="*/ 3 h 323"/>
                <a:gd name="T18" fmla="*/ 7 w 428"/>
                <a:gd name="T19" fmla="*/ 2 h 323"/>
                <a:gd name="T20" fmla="*/ 8 w 428"/>
                <a:gd name="T21" fmla="*/ 2 h 323"/>
                <a:gd name="T22" fmla="*/ 7 w 428"/>
                <a:gd name="T23" fmla="*/ 3 h 323"/>
                <a:gd name="T24" fmla="*/ 8 w 428"/>
                <a:gd name="T25" fmla="*/ 3 h 323"/>
                <a:gd name="T26" fmla="*/ 8 w 428"/>
                <a:gd name="T27" fmla="*/ 4 h 323"/>
                <a:gd name="T28" fmla="*/ 9 w 428"/>
                <a:gd name="T29" fmla="*/ 4 h 323"/>
                <a:gd name="T30" fmla="*/ 10 w 428"/>
                <a:gd name="T31" fmla="*/ 5 h 323"/>
                <a:gd name="T32" fmla="*/ 8 w 428"/>
                <a:gd name="T33" fmla="*/ 5 h 323"/>
                <a:gd name="T34" fmla="*/ 7 w 428"/>
                <a:gd name="T35" fmla="*/ 6 h 323"/>
                <a:gd name="T36" fmla="*/ 7 w 428"/>
                <a:gd name="T37" fmla="*/ 5 h 323"/>
                <a:gd name="T38" fmla="*/ 7 w 428"/>
                <a:gd name="T39" fmla="*/ 7 h 323"/>
                <a:gd name="T40" fmla="*/ 5 w 428"/>
                <a:gd name="T41" fmla="*/ 6 h 323"/>
                <a:gd name="T42" fmla="*/ 6 w 428"/>
                <a:gd name="T43" fmla="*/ 7 h 323"/>
                <a:gd name="T44" fmla="*/ 4 w 428"/>
                <a:gd name="T45" fmla="*/ 7 h 323"/>
                <a:gd name="T46" fmla="*/ 3 w 428"/>
                <a:gd name="T47" fmla="*/ 7 h 323"/>
                <a:gd name="T48" fmla="*/ 4 w 428"/>
                <a:gd name="T49" fmla="*/ 7 h 323"/>
                <a:gd name="T50" fmla="*/ 3 w 428"/>
                <a:gd name="T51" fmla="*/ 7 h 323"/>
                <a:gd name="T52" fmla="*/ 3 w 428"/>
                <a:gd name="T53" fmla="*/ 6 h 323"/>
                <a:gd name="T54" fmla="*/ 3 w 428"/>
                <a:gd name="T55" fmla="*/ 6 h 323"/>
                <a:gd name="T56" fmla="*/ 2 w 428"/>
                <a:gd name="T57" fmla="*/ 5 h 323"/>
                <a:gd name="T58" fmla="*/ 5 w 428"/>
                <a:gd name="T59" fmla="*/ 5 h 323"/>
                <a:gd name="T60" fmla="*/ 1 w 428"/>
                <a:gd name="T61" fmla="*/ 5 h 323"/>
                <a:gd name="T62" fmla="*/ 1 w 428"/>
                <a:gd name="T63" fmla="*/ 4 h 323"/>
                <a:gd name="T64" fmla="*/ 2 w 428"/>
                <a:gd name="T65" fmla="*/ 4 h 323"/>
                <a:gd name="T66" fmla="*/ 0 w 428"/>
                <a:gd name="T67" fmla="*/ 3 h 323"/>
                <a:gd name="T68" fmla="*/ 1 w 428"/>
                <a:gd name="T69" fmla="*/ 3 h 323"/>
                <a:gd name="T70" fmla="*/ 0 w 428"/>
                <a:gd name="T71" fmla="*/ 3 h 323"/>
                <a:gd name="T72" fmla="*/ 2 w 428"/>
                <a:gd name="T73" fmla="*/ 3 h 323"/>
                <a:gd name="T74" fmla="*/ 0 w 428"/>
                <a:gd name="T75" fmla="*/ 2 h 3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8"/>
                <a:gd name="T115" fmla="*/ 0 h 323"/>
                <a:gd name="T116" fmla="*/ 428 w 428"/>
                <a:gd name="T117" fmla="*/ 323 h 3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8" h="323">
                  <a:moveTo>
                    <a:pt x="0" y="103"/>
                  </a:moveTo>
                  <a:lnTo>
                    <a:pt x="103" y="84"/>
                  </a:lnTo>
                  <a:lnTo>
                    <a:pt x="52" y="39"/>
                  </a:lnTo>
                  <a:lnTo>
                    <a:pt x="140" y="20"/>
                  </a:lnTo>
                  <a:lnTo>
                    <a:pt x="67" y="0"/>
                  </a:lnTo>
                  <a:lnTo>
                    <a:pt x="184" y="25"/>
                  </a:lnTo>
                  <a:lnTo>
                    <a:pt x="217" y="85"/>
                  </a:lnTo>
                  <a:lnTo>
                    <a:pt x="277" y="87"/>
                  </a:lnTo>
                  <a:lnTo>
                    <a:pt x="299" y="130"/>
                  </a:lnTo>
                  <a:lnTo>
                    <a:pt x="305" y="100"/>
                  </a:lnTo>
                  <a:lnTo>
                    <a:pt x="332" y="103"/>
                  </a:lnTo>
                  <a:lnTo>
                    <a:pt x="320" y="130"/>
                  </a:lnTo>
                  <a:lnTo>
                    <a:pt x="354" y="150"/>
                  </a:lnTo>
                  <a:lnTo>
                    <a:pt x="332" y="177"/>
                  </a:lnTo>
                  <a:lnTo>
                    <a:pt x="401" y="175"/>
                  </a:lnTo>
                  <a:lnTo>
                    <a:pt x="428" y="217"/>
                  </a:lnTo>
                  <a:lnTo>
                    <a:pt x="350" y="230"/>
                  </a:lnTo>
                  <a:lnTo>
                    <a:pt x="327" y="271"/>
                  </a:lnTo>
                  <a:lnTo>
                    <a:pt x="310" y="229"/>
                  </a:lnTo>
                  <a:lnTo>
                    <a:pt x="290" y="322"/>
                  </a:lnTo>
                  <a:lnTo>
                    <a:pt x="237" y="273"/>
                  </a:lnTo>
                  <a:lnTo>
                    <a:pt x="265" y="323"/>
                  </a:lnTo>
                  <a:lnTo>
                    <a:pt x="162" y="317"/>
                  </a:lnTo>
                  <a:lnTo>
                    <a:pt x="133" y="290"/>
                  </a:lnTo>
                  <a:lnTo>
                    <a:pt x="180" y="287"/>
                  </a:lnTo>
                  <a:lnTo>
                    <a:pt x="129" y="277"/>
                  </a:lnTo>
                  <a:lnTo>
                    <a:pt x="113" y="263"/>
                  </a:lnTo>
                  <a:lnTo>
                    <a:pt x="140" y="261"/>
                  </a:lnTo>
                  <a:lnTo>
                    <a:pt x="100" y="240"/>
                  </a:lnTo>
                  <a:lnTo>
                    <a:pt x="235" y="211"/>
                  </a:lnTo>
                  <a:lnTo>
                    <a:pt x="67" y="217"/>
                  </a:lnTo>
                  <a:lnTo>
                    <a:pt x="39" y="184"/>
                  </a:lnTo>
                  <a:lnTo>
                    <a:pt x="100" y="171"/>
                  </a:lnTo>
                  <a:lnTo>
                    <a:pt x="7" y="150"/>
                  </a:lnTo>
                  <a:lnTo>
                    <a:pt x="27" y="148"/>
                  </a:lnTo>
                  <a:lnTo>
                    <a:pt x="3" y="127"/>
                  </a:lnTo>
                  <a:lnTo>
                    <a:pt x="103" y="127"/>
                  </a:lnTo>
                  <a:lnTo>
                    <a:pt x="0" y="10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7" name="Freeform 268"/>
            <p:cNvSpPr>
              <a:spLocks/>
            </p:cNvSpPr>
            <p:nvPr/>
          </p:nvSpPr>
          <p:spPr bwMode="auto">
            <a:xfrm>
              <a:off x="1917" y="1886"/>
              <a:ext cx="29" cy="24"/>
            </a:xfrm>
            <a:custGeom>
              <a:avLst/>
              <a:gdLst>
                <a:gd name="T0" fmla="*/ 0 w 103"/>
                <a:gd name="T1" fmla="*/ 1 h 82"/>
                <a:gd name="T2" fmla="*/ 0 w 103"/>
                <a:gd name="T3" fmla="*/ 0 h 82"/>
                <a:gd name="T4" fmla="*/ 2 w 103"/>
                <a:gd name="T5" fmla="*/ 0 h 82"/>
                <a:gd name="T6" fmla="*/ 2 w 103"/>
                <a:gd name="T7" fmla="*/ 2 h 82"/>
                <a:gd name="T8" fmla="*/ 0 w 103"/>
                <a:gd name="T9" fmla="*/ 1 h 82"/>
                <a:gd name="T10" fmla="*/ 0 60000 65536"/>
                <a:gd name="T11" fmla="*/ 0 60000 65536"/>
                <a:gd name="T12" fmla="*/ 0 60000 65536"/>
                <a:gd name="T13" fmla="*/ 0 60000 65536"/>
                <a:gd name="T14" fmla="*/ 0 60000 65536"/>
                <a:gd name="T15" fmla="*/ 0 w 103"/>
                <a:gd name="T16" fmla="*/ 0 h 82"/>
                <a:gd name="T17" fmla="*/ 103 w 103"/>
                <a:gd name="T18" fmla="*/ 82 h 82"/>
              </a:gdLst>
              <a:ahLst/>
              <a:cxnLst>
                <a:cxn ang="T10">
                  <a:pos x="T0" y="T1"/>
                </a:cxn>
                <a:cxn ang="T11">
                  <a:pos x="T2" y="T3"/>
                </a:cxn>
                <a:cxn ang="T12">
                  <a:pos x="T4" y="T5"/>
                </a:cxn>
                <a:cxn ang="T13">
                  <a:pos x="T6" y="T7"/>
                </a:cxn>
                <a:cxn ang="T14">
                  <a:pos x="T8" y="T9"/>
                </a:cxn>
              </a:cxnLst>
              <a:rect l="T15" t="T16" r="T17" b="T18"/>
              <a:pathLst>
                <a:path w="103" h="82">
                  <a:moveTo>
                    <a:pt x="0" y="55"/>
                  </a:moveTo>
                  <a:lnTo>
                    <a:pt x="18" y="0"/>
                  </a:lnTo>
                  <a:lnTo>
                    <a:pt x="86" y="16"/>
                  </a:lnTo>
                  <a:lnTo>
                    <a:pt x="103" y="82"/>
                  </a:lnTo>
                  <a:lnTo>
                    <a:pt x="0" y="5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8" name="Freeform 269"/>
            <p:cNvSpPr>
              <a:spLocks/>
            </p:cNvSpPr>
            <p:nvPr/>
          </p:nvSpPr>
          <p:spPr bwMode="auto">
            <a:xfrm>
              <a:off x="1918" y="1829"/>
              <a:ext cx="32" cy="8"/>
            </a:xfrm>
            <a:custGeom>
              <a:avLst/>
              <a:gdLst>
                <a:gd name="T0" fmla="*/ 0 w 116"/>
                <a:gd name="T1" fmla="*/ 0 h 29"/>
                <a:gd name="T2" fmla="*/ 1 w 116"/>
                <a:gd name="T3" fmla="*/ 1 h 29"/>
                <a:gd name="T4" fmla="*/ 2 w 116"/>
                <a:gd name="T5" fmla="*/ 0 h 29"/>
                <a:gd name="T6" fmla="*/ 1 w 116"/>
                <a:gd name="T7" fmla="*/ 0 h 29"/>
                <a:gd name="T8" fmla="*/ 0 w 116"/>
                <a:gd name="T9" fmla="*/ 0 h 29"/>
                <a:gd name="T10" fmla="*/ 0 60000 65536"/>
                <a:gd name="T11" fmla="*/ 0 60000 65536"/>
                <a:gd name="T12" fmla="*/ 0 60000 65536"/>
                <a:gd name="T13" fmla="*/ 0 60000 65536"/>
                <a:gd name="T14" fmla="*/ 0 60000 65536"/>
                <a:gd name="T15" fmla="*/ 0 w 116"/>
                <a:gd name="T16" fmla="*/ 0 h 29"/>
                <a:gd name="T17" fmla="*/ 116 w 116"/>
                <a:gd name="T18" fmla="*/ 29 h 29"/>
              </a:gdLst>
              <a:ahLst/>
              <a:cxnLst>
                <a:cxn ang="T10">
                  <a:pos x="T0" y="T1"/>
                </a:cxn>
                <a:cxn ang="T11">
                  <a:pos x="T2" y="T3"/>
                </a:cxn>
                <a:cxn ang="T12">
                  <a:pos x="T4" y="T5"/>
                </a:cxn>
                <a:cxn ang="T13">
                  <a:pos x="T6" y="T7"/>
                </a:cxn>
                <a:cxn ang="T14">
                  <a:pos x="T8" y="T9"/>
                </a:cxn>
              </a:cxnLst>
              <a:rect l="T15" t="T16" r="T17" b="T18"/>
              <a:pathLst>
                <a:path w="116" h="29">
                  <a:moveTo>
                    <a:pt x="0" y="12"/>
                  </a:moveTo>
                  <a:lnTo>
                    <a:pt x="26" y="29"/>
                  </a:lnTo>
                  <a:lnTo>
                    <a:pt x="116" y="12"/>
                  </a:lnTo>
                  <a:lnTo>
                    <a:pt x="31" y="0"/>
                  </a:lnTo>
                  <a:lnTo>
                    <a:pt x="0" y="1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9" name="Freeform 270"/>
            <p:cNvSpPr>
              <a:spLocks/>
            </p:cNvSpPr>
            <p:nvPr/>
          </p:nvSpPr>
          <p:spPr bwMode="auto">
            <a:xfrm>
              <a:off x="1924" y="1925"/>
              <a:ext cx="58" cy="50"/>
            </a:xfrm>
            <a:custGeom>
              <a:avLst/>
              <a:gdLst>
                <a:gd name="T0" fmla="*/ 0 w 204"/>
                <a:gd name="T1" fmla="*/ 1 h 172"/>
                <a:gd name="T2" fmla="*/ 0 w 204"/>
                <a:gd name="T3" fmla="*/ 3 h 172"/>
                <a:gd name="T4" fmla="*/ 1 w 204"/>
                <a:gd name="T5" fmla="*/ 3 h 172"/>
                <a:gd name="T6" fmla="*/ 1 w 204"/>
                <a:gd name="T7" fmla="*/ 4 h 172"/>
                <a:gd name="T8" fmla="*/ 1 w 204"/>
                <a:gd name="T9" fmla="*/ 4 h 172"/>
                <a:gd name="T10" fmla="*/ 2 w 204"/>
                <a:gd name="T11" fmla="*/ 3 h 172"/>
                <a:gd name="T12" fmla="*/ 1 w 204"/>
                <a:gd name="T13" fmla="*/ 3 h 172"/>
                <a:gd name="T14" fmla="*/ 3 w 204"/>
                <a:gd name="T15" fmla="*/ 3 h 172"/>
                <a:gd name="T16" fmla="*/ 5 w 204"/>
                <a:gd name="T17" fmla="*/ 0 h 172"/>
                <a:gd name="T18" fmla="*/ 0 w 204"/>
                <a:gd name="T19" fmla="*/ 0 h 172"/>
                <a:gd name="T20" fmla="*/ 1 w 204"/>
                <a:gd name="T21" fmla="*/ 1 h 172"/>
                <a:gd name="T22" fmla="*/ 0 w 204"/>
                <a:gd name="T23" fmla="*/ 1 h 1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172"/>
                <a:gd name="T38" fmla="*/ 204 w 204"/>
                <a:gd name="T39" fmla="*/ 172 h 1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172">
                  <a:moveTo>
                    <a:pt x="0" y="30"/>
                  </a:moveTo>
                  <a:lnTo>
                    <a:pt x="3" y="107"/>
                  </a:lnTo>
                  <a:lnTo>
                    <a:pt x="28" y="123"/>
                  </a:lnTo>
                  <a:lnTo>
                    <a:pt x="21" y="168"/>
                  </a:lnTo>
                  <a:lnTo>
                    <a:pt x="48" y="172"/>
                  </a:lnTo>
                  <a:lnTo>
                    <a:pt x="81" y="134"/>
                  </a:lnTo>
                  <a:lnTo>
                    <a:pt x="48" y="107"/>
                  </a:lnTo>
                  <a:lnTo>
                    <a:pt x="131" y="107"/>
                  </a:lnTo>
                  <a:lnTo>
                    <a:pt x="204" y="12"/>
                  </a:lnTo>
                  <a:lnTo>
                    <a:pt x="15" y="0"/>
                  </a:lnTo>
                  <a:lnTo>
                    <a:pt x="38" y="31"/>
                  </a:lnTo>
                  <a:lnTo>
                    <a:pt x="0" y="3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30" name="Freeform 271"/>
            <p:cNvSpPr>
              <a:spLocks/>
            </p:cNvSpPr>
            <p:nvPr/>
          </p:nvSpPr>
          <p:spPr bwMode="auto">
            <a:xfrm>
              <a:off x="1963" y="1674"/>
              <a:ext cx="334" cy="198"/>
            </a:xfrm>
            <a:custGeom>
              <a:avLst/>
              <a:gdLst>
                <a:gd name="T0" fmla="*/ 1 w 1173"/>
                <a:gd name="T1" fmla="*/ 4 h 695"/>
                <a:gd name="T2" fmla="*/ 3 w 1173"/>
                <a:gd name="T3" fmla="*/ 5 h 695"/>
                <a:gd name="T4" fmla="*/ 7 w 1173"/>
                <a:gd name="T5" fmla="*/ 5 h 695"/>
                <a:gd name="T6" fmla="*/ 6 w 1173"/>
                <a:gd name="T7" fmla="*/ 5 h 695"/>
                <a:gd name="T8" fmla="*/ 5 w 1173"/>
                <a:gd name="T9" fmla="*/ 6 h 695"/>
                <a:gd name="T10" fmla="*/ 7 w 1173"/>
                <a:gd name="T11" fmla="*/ 6 h 695"/>
                <a:gd name="T12" fmla="*/ 11 w 1173"/>
                <a:gd name="T13" fmla="*/ 5 h 695"/>
                <a:gd name="T14" fmla="*/ 15 w 1173"/>
                <a:gd name="T15" fmla="*/ 5 h 695"/>
                <a:gd name="T16" fmla="*/ 11 w 1173"/>
                <a:gd name="T17" fmla="*/ 8 h 695"/>
                <a:gd name="T18" fmla="*/ 5 w 1173"/>
                <a:gd name="T19" fmla="*/ 7 h 695"/>
                <a:gd name="T20" fmla="*/ 5 w 1173"/>
                <a:gd name="T21" fmla="*/ 8 h 695"/>
                <a:gd name="T22" fmla="*/ 9 w 1173"/>
                <a:gd name="T23" fmla="*/ 10 h 695"/>
                <a:gd name="T24" fmla="*/ 6 w 1173"/>
                <a:gd name="T25" fmla="*/ 10 h 695"/>
                <a:gd name="T26" fmla="*/ 5 w 1173"/>
                <a:gd name="T27" fmla="*/ 11 h 695"/>
                <a:gd name="T28" fmla="*/ 7 w 1173"/>
                <a:gd name="T29" fmla="*/ 11 h 695"/>
                <a:gd name="T30" fmla="*/ 5 w 1173"/>
                <a:gd name="T31" fmla="*/ 12 h 695"/>
                <a:gd name="T32" fmla="*/ 6 w 1173"/>
                <a:gd name="T33" fmla="*/ 13 h 695"/>
                <a:gd name="T34" fmla="*/ 7 w 1173"/>
                <a:gd name="T35" fmla="*/ 14 h 695"/>
                <a:gd name="T36" fmla="*/ 5 w 1173"/>
                <a:gd name="T37" fmla="*/ 14 h 695"/>
                <a:gd name="T38" fmla="*/ 3 w 1173"/>
                <a:gd name="T39" fmla="*/ 15 h 695"/>
                <a:gd name="T40" fmla="*/ 6 w 1173"/>
                <a:gd name="T41" fmla="*/ 16 h 695"/>
                <a:gd name="T42" fmla="*/ 7 w 1173"/>
                <a:gd name="T43" fmla="*/ 15 h 695"/>
                <a:gd name="T44" fmla="*/ 9 w 1173"/>
                <a:gd name="T45" fmla="*/ 15 h 695"/>
                <a:gd name="T46" fmla="*/ 10 w 1173"/>
                <a:gd name="T47" fmla="*/ 16 h 695"/>
                <a:gd name="T48" fmla="*/ 11 w 1173"/>
                <a:gd name="T49" fmla="*/ 15 h 695"/>
                <a:gd name="T50" fmla="*/ 12 w 1173"/>
                <a:gd name="T51" fmla="*/ 14 h 695"/>
                <a:gd name="T52" fmla="*/ 14 w 1173"/>
                <a:gd name="T53" fmla="*/ 12 h 695"/>
                <a:gd name="T54" fmla="*/ 15 w 1173"/>
                <a:gd name="T55" fmla="*/ 11 h 695"/>
                <a:gd name="T56" fmla="*/ 15 w 1173"/>
                <a:gd name="T57" fmla="*/ 10 h 695"/>
                <a:gd name="T58" fmla="*/ 13 w 1173"/>
                <a:gd name="T59" fmla="*/ 10 h 695"/>
                <a:gd name="T60" fmla="*/ 13 w 1173"/>
                <a:gd name="T61" fmla="*/ 9 h 695"/>
                <a:gd name="T62" fmla="*/ 18 w 1173"/>
                <a:gd name="T63" fmla="*/ 8 h 695"/>
                <a:gd name="T64" fmla="*/ 19 w 1173"/>
                <a:gd name="T65" fmla="*/ 7 h 695"/>
                <a:gd name="T66" fmla="*/ 24 w 1173"/>
                <a:gd name="T67" fmla="*/ 4 h 695"/>
                <a:gd name="T68" fmla="*/ 20 w 1173"/>
                <a:gd name="T69" fmla="*/ 4 h 695"/>
                <a:gd name="T70" fmla="*/ 27 w 1173"/>
                <a:gd name="T71" fmla="*/ 3 h 695"/>
                <a:gd name="T72" fmla="*/ 25 w 1173"/>
                <a:gd name="T73" fmla="*/ 1 h 695"/>
                <a:gd name="T74" fmla="*/ 16 w 1173"/>
                <a:gd name="T75" fmla="*/ 0 h 695"/>
                <a:gd name="T76" fmla="*/ 15 w 1173"/>
                <a:gd name="T77" fmla="*/ 0 h 695"/>
                <a:gd name="T78" fmla="*/ 13 w 1173"/>
                <a:gd name="T79" fmla="*/ 2 h 695"/>
                <a:gd name="T80" fmla="*/ 10 w 1173"/>
                <a:gd name="T81" fmla="*/ 1 h 695"/>
                <a:gd name="T82" fmla="*/ 8 w 1173"/>
                <a:gd name="T83" fmla="*/ 1 h 695"/>
                <a:gd name="T84" fmla="*/ 9 w 1173"/>
                <a:gd name="T85" fmla="*/ 3 h 695"/>
                <a:gd name="T86" fmla="*/ 6 w 1173"/>
                <a:gd name="T87" fmla="*/ 3 h 6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73"/>
                <a:gd name="T133" fmla="*/ 0 h 695"/>
                <a:gd name="T134" fmla="*/ 1173 w 1173"/>
                <a:gd name="T135" fmla="*/ 695 h 6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73" h="695">
                  <a:moveTo>
                    <a:pt x="0" y="165"/>
                  </a:moveTo>
                  <a:lnTo>
                    <a:pt x="104" y="165"/>
                  </a:lnTo>
                  <a:lnTo>
                    <a:pt x="67" y="189"/>
                  </a:lnTo>
                  <a:lnTo>
                    <a:pt x="211" y="170"/>
                  </a:lnTo>
                  <a:lnTo>
                    <a:pt x="87" y="189"/>
                  </a:lnTo>
                  <a:lnTo>
                    <a:pt x="126" y="201"/>
                  </a:lnTo>
                  <a:lnTo>
                    <a:pt x="84" y="204"/>
                  </a:lnTo>
                  <a:lnTo>
                    <a:pt x="102" y="223"/>
                  </a:lnTo>
                  <a:lnTo>
                    <a:pt x="287" y="195"/>
                  </a:lnTo>
                  <a:lnTo>
                    <a:pt x="104" y="238"/>
                  </a:lnTo>
                  <a:lnTo>
                    <a:pt x="183" y="272"/>
                  </a:lnTo>
                  <a:lnTo>
                    <a:pt x="255" y="222"/>
                  </a:lnTo>
                  <a:lnTo>
                    <a:pt x="379" y="214"/>
                  </a:lnTo>
                  <a:lnTo>
                    <a:pt x="249" y="232"/>
                  </a:lnTo>
                  <a:lnTo>
                    <a:pt x="219" y="272"/>
                  </a:lnTo>
                  <a:lnTo>
                    <a:pt x="294" y="276"/>
                  </a:lnTo>
                  <a:lnTo>
                    <a:pt x="379" y="237"/>
                  </a:lnTo>
                  <a:lnTo>
                    <a:pt x="322" y="273"/>
                  </a:lnTo>
                  <a:lnTo>
                    <a:pt x="379" y="273"/>
                  </a:lnTo>
                  <a:lnTo>
                    <a:pt x="467" y="246"/>
                  </a:lnTo>
                  <a:lnTo>
                    <a:pt x="456" y="205"/>
                  </a:lnTo>
                  <a:lnTo>
                    <a:pt x="551" y="176"/>
                  </a:lnTo>
                  <a:lnTo>
                    <a:pt x="481" y="241"/>
                  </a:lnTo>
                  <a:lnTo>
                    <a:pt x="631" y="228"/>
                  </a:lnTo>
                  <a:lnTo>
                    <a:pt x="328" y="293"/>
                  </a:lnTo>
                  <a:lnTo>
                    <a:pt x="396" y="360"/>
                  </a:lnTo>
                  <a:lnTo>
                    <a:pt x="458" y="360"/>
                  </a:lnTo>
                  <a:lnTo>
                    <a:pt x="427" y="373"/>
                  </a:lnTo>
                  <a:lnTo>
                    <a:pt x="307" y="304"/>
                  </a:lnTo>
                  <a:lnTo>
                    <a:pt x="209" y="293"/>
                  </a:lnTo>
                  <a:lnTo>
                    <a:pt x="207" y="322"/>
                  </a:lnTo>
                  <a:lnTo>
                    <a:pt x="253" y="337"/>
                  </a:lnTo>
                  <a:lnTo>
                    <a:pt x="208" y="346"/>
                  </a:lnTo>
                  <a:lnTo>
                    <a:pt x="328" y="423"/>
                  </a:lnTo>
                  <a:lnTo>
                    <a:pt x="279" y="426"/>
                  </a:lnTo>
                  <a:lnTo>
                    <a:pt x="399" y="431"/>
                  </a:lnTo>
                  <a:lnTo>
                    <a:pt x="332" y="448"/>
                  </a:lnTo>
                  <a:lnTo>
                    <a:pt x="368" y="473"/>
                  </a:lnTo>
                  <a:lnTo>
                    <a:pt x="260" y="434"/>
                  </a:lnTo>
                  <a:lnTo>
                    <a:pt x="198" y="450"/>
                  </a:lnTo>
                  <a:lnTo>
                    <a:pt x="172" y="512"/>
                  </a:lnTo>
                  <a:lnTo>
                    <a:pt x="235" y="491"/>
                  </a:lnTo>
                  <a:lnTo>
                    <a:pt x="222" y="514"/>
                  </a:lnTo>
                  <a:lnTo>
                    <a:pt x="245" y="514"/>
                  </a:lnTo>
                  <a:lnTo>
                    <a:pt x="283" y="466"/>
                  </a:lnTo>
                  <a:lnTo>
                    <a:pt x="269" y="506"/>
                  </a:lnTo>
                  <a:lnTo>
                    <a:pt x="304" y="511"/>
                  </a:lnTo>
                  <a:lnTo>
                    <a:pt x="239" y="530"/>
                  </a:lnTo>
                  <a:lnTo>
                    <a:pt x="279" y="531"/>
                  </a:lnTo>
                  <a:lnTo>
                    <a:pt x="245" y="542"/>
                  </a:lnTo>
                  <a:lnTo>
                    <a:pt x="273" y="568"/>
                  </a:lnTo>
                  <a:lnTo>
                    <a:pt x="322" y="568"/>
                  </a:lnTo>
                  <a:lnTo>
                    <a:pt x="368" y="521"/>
                  </a:lnTo>
                  <a:lnTo>
                    <a:pt x="287" y="590"/>
                  </a:lnTo>
                  <a:lnTo>
                    <a:pt x="208" y="535"/>
                  </a:lnTo>
                  <a:lnTo>
                    <a:pt x="143" y="545"/>
                  </a:lnTo>
                  <a:lnTo>
                    <a:pt x="199" y="602"/>
                  </a:lnTo>
                  <a:lnTo>
                    <a:pt x="102" y="632"/>
                  </a:lnTo>
                  <a:lnTo>
                    <a:pt x="112" y="673"/>
                  </a:lnTo>
                  <a:lnTo>
                    <a:pt x="129" y="637"/>
                  </a:lnTo>
                  <a:lnTo>
                    <a:pt x="134" y="673"/>
                  </a:lnTo>
                  <a:lnTo>
                    <a:pt x="200" y="656"/>
                  </a:lnTo>
                  <a:lnTo>
                    <a:pt x="249" y="690"/>
                  </a:lnTo>
                  <a:lnTo>
                    <a:pt x="284" y="687"/>
                  </a:lnTo>
                  <a:lnTo>
                    <a:pt x="259" y="660"/>
                  </a:lnTo>
                  <a:lnTo>
                    <a:pt x="328" y="668"/>
                  </a:lnTo>
                  <a:lnTo>
                    <a:pt x="322" y="642"/>
                  </a:lnTo>
                  <a:lnTo>
                    <a:pt x="352" y="673"/>
                  </a:lnTo>
                  <a:lnTo>
                    <a:pt x="371" y="667"/>
                  </a:lnTo>
                  <a:lnTo>
                    <a:pt x="360" y="648"/>
                  </a:lnTo>
                  <a:lnTo>
                    <a:pt x="417" y="667"/>
                  </a:lnTo>
                  <a:lnTo>
                    <a:pt x="418" y="695"/>
                  </a:lnTo>
                  <a:lnTo>
                    <a:pt x="517" y="667"/>
                  </a:lnTo>
                  <a:lnTo>
                    <a:pt x="536" y="627"/>
                  </a:lnTo>
                  <a:lnTo>
                    <a:pt x="489" y="637"/>
                  </a:lnTo>
                  <a:lnTo>
                    <a:pt x="489" y="598"/>
                  </a:lnTo>
                  <a:lnTo>
                    <a:pt x="379" y="596"/>
                  </a:lnTo>
                  <a:lnTo>
                    <a:pt x="526" y="588"/>
                  </a:lnTo>
                  <a:lnTo>
                    <a:pt x="549" y="560"/>
                  </a:lnTo>
                  <a:lnTo>
                    <a:pt x="526" y="526"/>
                  </a:lnTo>
                  <a:lnTo>
                    <a:pt x="610" y="530"/>
                  </a:lnTo>
                  <a:lnTo>
                    <a:pt x="628" y="514"/>
                  </a:lnTo>
                  <a:lnTo>
                    <a:pt x="571" y="506"/>
                  </a:lnTo>
                  <a:lnTo>
                    <a:pt x="647" y="500"/>
                  </a:lnTo>
                  <a:lnTo>
                    <a:pt x="597" y="477"/>
                  </a:lnTo>
                  <a:lnTo>
                    <a:pt x="656" y="462"/>
                  </a:lnTo>
                  <a:lnTo>
                    <a:pt x="653" y="444"/>
                  </a:lnTo>
                  <a:lnTo>
                    <a:pt x="543" y="434"/>
                  </a:lnTo>
                  <a:lnTo>
                    <a:pt x="605" y="418"/>
                  </a:lnTo>
                  <a:lnTo>
                    <a:pt x="541" y="414"/>
                  </a:lnTo>
                  <a:lnTo>
                    <a:pt x="656" y="426"/>
                  </a:lnTo>
                  <a:lnTo>
                    <a:pt x="660" y="407"/>
                  </a:lnTo>
                  <a:lnTo>
                    <a:pt x="541" y="400"/>
                  </a:lnTo>
                  <a:lnTo>
                    <a:pt x="700" y="373"/>
                  </a:lnTo>
                  <a:lnTo>
                    <a:pt x="654" y="349"/>
                  </a:lnTo>
                  <a:lnTo>
                    <a:pt x="774" y="360"/>
                  </a:lnTo>
                  <a:lnTo>
                    <a:pt x="808" y="322"/>
                  </a:lnTo>
                  <a:lnTo>
                    <a:pt x="751" y="319"/>
                  </a:lnTo>
                  <a:lnTo>
                    <a:pt x="825" y="316"/>
                  </a:lnTo>
                  <a:lnTo>
                    <a:pt x="817" y="287"/>
                  </a:lnTo>
                  <a:lnTo>
                    <a:pt x="853" y="293"/>
                  </a:lnTo>
                  <a:lnTo>
                    <a:pt x="1050" y="178"/>
                  </a:lnTo>
                  <a:lnTo>
                    <a:pt x="833" y="220"/>
                  </a:lnTo>
                  <a:lnTo>
                    <a:pt x="952" y="170"/>
                  </a:lnTo>
                  <a:lnTo>
                    <a:pt x="879" y="176"/>
                  </a:lnTo>
                  <a:lnTo>
                    <a:pt x="863" y="153"/>
                  </a:lnTo>
                  <a:lnTo>
                    <a:pt x="998" y="165"/>
                  </a:lnTo>
                  <a:lnTo>
                    <a:pt x="1173" y="107"/>
                  </a:lnTo>
                  <a:lnTo>
                    <a:pt x="1171" y="78"/>
                  </a:lnTo>
                  <a:lnTo>
                    <a:pt x="1099" y="78"/>
                  </a:lnTo>
                  <a:lnTo>
                    <a:pt x="1082" y="28"/>
                  </a:lnTo>
                  <a:lnTo>
                    <a:pt x="879" y="51"/>
                  </a:lnTo>
                  <a:lnTo>
                    <a:pt x="964" y="19"/>
                  </a:lnTo>
                  <a:lnTo>
                    <a:pt x="699" y="0"/>
                  </a:lnTo>
                  <a:lnTo>
                    <a:pt x="677" y="24"/>
                  </a:lnTo>
                  <a:lnTo>
                    <a:pt x="698" y="36"/>
                  </a:lnTo>
                  <a:lnTo>
                    <a:pt x="647" y="13"/>
                  </a:lnTo>
                  <a:lnTo>
                    <a:pt x="528" y="15"/>
                  </a:lnTo>
                  <a:lnTo>
                    <a:pt x="613" y="62"/>
                  </a:lnTo>
                  <a:lnTo>
                    <a:pt x="582" y="78"/>
                  </a:lnTo>
                  <a:lnTo>
                    <a:pt x="541" y="27"/>
                  </a:lnTo>
                  <a:lnTo>
                    <a:pt x="430" y="23"/>
                  </a:lnTo>
                  <a:lnTo>
                    <a:pt x="451" y="44"/>
                  </a:lnTo>
                  <a:lnTo>
                    <a:pt x="369" y="36"/>
                  </a:lnTo>
                  <a:lnTo>
                    <a:pt x="411" y="70"/>
                  </a:lnTo>
                  <a:lnTo>
                    <a:pt x="343" y="50"/>
                  </a:lnTo>
                  <a:lnTo>
                    <a:pt x="366" y="70"/>
                  </a:lnTo>
                  <a:lnTo>
                    <a:pt x="326" y="78"/>
                  </a:lnTo>
                  <a:lnTo>
                    <a:pt x="411" y="123"/>
                  </a:lnTo>
                  <a:lnTo>
                    <a:pt x="227" y="72"/>
                  </a:lnTo>
                  <a:lnTo>
                    <a:pt x="182" y="108"/>
                  </a:lnTo>
                  <a:lnTo>
                    <a:pt x="254" y="126"/>
                  </a:lnTo>
                  <a:lnTo>
                    <a:pt x="134" y="112"/>
                  </a:lnTo>
                  <a:lnTo>
                    <a:pt x="0" y="16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31" name="Freeform 272"/>
            <p:cNvSpPr>
              <a:spLocks/>
            </p:cNvSpPr>
            <p:nvPr/>
          </p:nvSpPr>
          <p:spPr bwMode="auto">
            <a:xfrm>
              <a:off x="1984" y="1930"/>
              <a:ext cx="312" cy="257"/>
            </a:xfrm>
            <a:custGeom>
              <a:avLst/>
              <a:gdLst>
                <a:gd name="T0" fmla="*/ 0 w 1094"/>
                <a:gd name="T1" fmla="*/ 2 h 902"/>
                <a:gd name="T2" fmla="*/ 3 w 1094"/>
                <a:gd name="T3" fmla="*/ 0 h 902"/>
                <a:gd name="T4" fmla="*/ 3 w 1094"/>
                <a:gd name="T5" fmla="*/ 2 h 902"/>
                <a:gd name="T6" fmla="*/ 4 w 1094"/>
                <a:gd name="T7" fmla="*/ 5 h 902"/>
                <a:gd name="T8" fmla="*/ 5 w 1094"/>
                <a:gd name="T9" fmla="*/ 5 h 902"/>
                <a:gd name="T10" fmla="*/ 4 w 1094"/>
                <a:gd name="T11" fmla="*/ 4 h 902"/>
                <a:gd name="T12" fmla="*/ 4 w 1094"/>
                <a:gd name="T13" fmla="*/ 2 h 902"/>
                <a:gd name="T14" fmla="*/ 4 w 1094"/>
                <a:gd name="T15" fmla="*/ 1 h 902"/>
                <a:gd name="T16" fmla="*/ 4 w 1094"/>
                <a:gd name="T17" fmla="*/ 1 h 902"/>
                <a:gd name="T18" fmla="*/ 7 w 1094"/>
                <a:gd name="T19" fmla="*/ 0 h 902"/>
                <a:gd name="T20" fmla="*/ 8 w 1094"/>
                <a:gd name="T21" fmla="*/ 1 h 902"/>
                <a:gd name="T22" fmla="*/ 8 w 1094"/>
                <a:gd name="T23" fmla="*/ 4 h 902"/>
                <a:gd name="T24" fmla="*/ 10 w 1094"/>
                <a:gd name="T25" fmla="*/ 3 h 902"/>
                <a:gd name="T26" fmla="*/ 13 w 1094"/>
                <a:gd name="T27" fmla="*/ 3 h 902"/>
                <a:gd name="T28" fmla="*/ 13 w 1094"/>
                <a:gd name="T29" fmla="*/ 4 h 902"/>
                <a:gd name="T30" fmla="*/ 14 w 1094"/>
                <a:gd name="T31" fmla="*/ 5 h 902"/>
                <a:gd name="T32" fmla="*/ 15 w 1094"/>
                <a:gd name="T33" fmla="*/ 4 h 902"/>
                <a:gd name="T34" fmla="*/ 17 w 1094"/>
                <a:gd name="T35" fmla="*/ 5 h 902"/>
                <a:gd name="T36" fmla="*/ 17 w 1094"/>
                <a:gd name="T37" fmla="*/ 5 h 902"/>
                <a:gd name="T38" fmla="*/ 18 w 1094"/>
                <a:gd name="T39" fmla="*/ 6 h 902"/>
                <a:gd name="T40" fmla="*/ 19 w 1094"/>
                <a:gd name="T41" fmla="*/ 6 h 902"/>
                <a:gd name="T42" fmla="*/ 19 w 1094"/>
                <a:gd name="T43" fmla="*/ 7 h 902"/>
                <a:gd name="T44" fmla="*/ 19 w 1094"/>
                <a:gd name="T45" fmla="*/ 7 h 902"/>
                <a:gd name="T46" fmla="*/ 19 w 1094"/>
                <a:gd name="T47" fmla="*/ 8 h 902"/>
                <a:gd name="T48" fmla="*/ 19 w 1094"/>
                <a:gd name="T49" fmla="*/ 9 h 902"/>
                <a:gd name="T50" fmla="*/ 19 w 1094"/>
                <a:gd name="T51" fmla="*/ 10 h 902"/>
                <a:gd name="T52" fmla="*/ 23 w 1094"/>
                <a:gd name="T53" fmla="*/ 11 h 902"/>
                <a:gd name="T54" fmla="*/ 24 w 1094"/>
                <a:gd name="T55" fmla="*/ 12 h 902"/>
                <a:gd name="T56" fmla="*/ 25 w 1094"/>
                <a:gd name="T57" fmla="*/ 13 h 902"/>
                <a:gd name="T58" fmla="*/ 25 w 1094"/>
                <a:gd name="T59" fmla="*/ 14 h 902"/>
                <a:gd name="T60" fmla="*/ 25 w 1094"/>
                <a:gd name="T61" fmla="*/ 15 h 902"/>
                <a:gd name="T62" fmla="*/ 23 w 1094"/>
                <a:gd name="T63" fmla="*/ 16 h 902"/>
                <a:gd name="T64" fmla="*/ 19 w 1094"/>
                <a:gd name="T65" fmla="*/ 14 h 902"/>
                <a:gd name="T66" fmla="*/ 20 w 1094"/>
                <a:gd name="T67" fmla="*/ 15 h 902"/>
                <a:gd name="T68" fmla="*/ 21 w 1094"/>
                <a:gd name="T69" fmla="*/ 16 h 902"/>
                <a:gd name="T70" fmla="*/ 22 w 1094"/>
                <a:gd name="T71" fmla="*/ 17 h 902"/>
                <a:gd name="T72" fmla="*/ 23 w 1094"/>
                <a:gd name="T73" fmla="*/ 20 h 902"/>
                <a:gd name="T74" fmla="*/ 21 w 1094"/>
                <a:gd name="T75" fmla="*/ 21 h 902"/>
                <a:gd name="T76" fmla="*/ 16 w 1094"/>
                <a:gd name="T77" fmla="*/ 18 h 902"/>
                <a:gd name="T78" fmla="*/ 15 w 1094"/>
                <a:gd name="T79" fmla="*/ 18 h 902"/>
                <a:gd name="T80" fmla="*/ 14 w 1094"/>
                <a:gd name="T81" fmla="*/ 16 h 902"/>
                <a:gd name="T82" fmla="*/ 13 w 1094"/>
                <a:gd name="T83" fmla="*/ 17 h 902"/>
                <a:gd name="T84" fmla="*/ 11 w 1094"/>
                <a:gd name="T85" fmla="*/ 17 h 902"/>
                <a:gd name="T86" fmla="*/ 15 w 1094"/>
                <a:gd name="T87" fmla="*/ 15 h 902"/>
                <a:gd name="T88" fmla="*/ 16 w 1094"/>
                <a:gd name="T89" fmla="*/ 12 h 902"/>
                <a:gd name="T90" fmla="*/ 13 w 1094"/>
                <a:gd name="T91" fmla="*/ 9 h 902"/>
                <a:gd name="T92" fmla="*/ 12 w 1094"/>
                <a:gd name="T93" fmla="*/ 10 h 902"/>
                <a:gd name="T94" fmla="*/ 13 w 1094"/>
                <a:gd name="T95" fmla="*/ 9 h 902"/>
                <a:gd name="T96" fmla="*/ 11 w 1094"/>
                <a:gd name="T97" fmla="*/ 7 h 902"/>
                <a:gd name="T98" fmla="*/ 10 w 1094"/>
                <a:gd name="T99" fmla="*/ 7 h 902"/>
                <a:gd name="T100" fmla="*/ 8 w 1094"/>
                <a:gd name="T101" fmla="*/ 8 h 902"/>
                <a:gd name="T102" fmla="*/ 1 w 1094"/>
                <a:gd name="T103" fmla="*/ 5 h 902"/>
                <a:gd name="T104" fmla="*/ 0 w 1094"/>
                <a:gd name="T105" fmla="*/ 5 h 9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94"/>
                <a:gd name="T160" fmla="*/ 0 h 902"/>
                <a:gd name="T161" fmla="*/ 1094 w 1094"/>
                <a:gd name="T162" fmla="*/ 902 h 9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94" h="902">
                  <a:moveTo>
                    <a:pt x="0" y="202"/>
                  </a:moveTo>
                  <a:lnTo>
                    <a:pt x="9" y="103"/>
                  </a:lnTo>
                  <a:lnTo>
                    <a:pt x="54" y="31"/>
                  </a:lnTo>
                  <a:lnTo>
                    <a:pt x="130" y="0"/>
                  </a:lnTo>
                  <a:lnTo>
                    <a:pt x="191" y="14"/>
                  </a:lnTo>
                  <a:lnTo>
                    <a:pt x="125" y="103"/>
                  </a:lnTo>
                  <a:lnTo>
                    <a:pt x="144" y="158"/>
                  </a:lnTo>
                  <a:lnTo>
                    <a:pt x="191" y="212"/>
                  </a:lnTo>
                  <a:lnTo>
                    <a:pt x="130" y="231"/>
                  </a:lnTo>
                  <a:lnTo>
                    <a:pt x="195" y="230"/>
                  </a:lnTo>
                  <a:lnTo>
                    <a:pt x="204" y="184"/>
                  </a:lnTo>
                  <a:lnTo>
                    <a:pt x="155" y="156"/>
                  </a:lnTo>
                  <a:lnTo>
                    <a:pt x="195" y="123"/>
                  </a:lnTo>
                  <a:lnTo>
                    <a:pt x="166" y="78"/>
                  </a:lnTo>
                  <a:lnTo>
                    <a:pt x="229" y="89"/>
                  </a:lnTo>
                  <a:lnTo>
                    <a:pt x="170" y="68"/>
                  </a:lnTo>
                  <a:lnTo>
                    <a:pt x="236" y="73"/>
                  </a:lnTo>
                  <a:lnTo>
                    <a:pt x="190" y="42"/>
                  </a:lnTo>
                  <a:lnTo>
                    <a:pt x="242" y="43"/>
                  </a:lnTo>
                  <a:lnTo>
                    <a:pt x="279" y="14"/>
                  </a:lnTo>
                  <a:lnTo>
                    <a:pt x="324" y="11"/>
                  </a:lnTo>
                  <a:lnTo>
                    <a:pt x="326" y="51"/>
                  </a:lnTo>
                  <a:lnTo>
                    <a:pt x="358" y="68"/>
                  </a:lnTo>
                  <a:lnTo>
                    <a:pt x="348" y="158"/>
                  </a:lnTo>
                  <a:lnTo>
                    <a:pt x="392" y="115"/>
                  </a:lnTo>
                  <a:lnTo>
                    <a:pt x="414" y="134"/>
                  </a:lnTo>
                  <a:lnTo>
                    <a:pt x="476" y="91"/>
                  </a:lnTo>
                  <a:lnTo>
                    <a:pt x="564" y="115"/>
                  </a:lnTo>
                  <a:lnTo>
                    <a:pt x="603" y="158"/>
                  </a:lnTo>
                  <a:lnTo>
                    <a:pt x="575" y="184"/>
                  </a:lnTo>
                  <a:lnTo>
                    <a:pt x="630" y="173"/>
                  </a:lnTo>
                  <a:lnTo>
                    <a:pt x="614" y="199"/>
                  </a:lnTo>
                  <a:lnTo>
                    <a:pt x="646" y="212"/>
                  </a:lnTo>
                  <a:lnTo>
                    <a:pt x="671" y="180"/>
                  </a:lnTo>
                  <a:lnTo>
                    <a:pt x="711" y="196"/>
                  </a:lnTo>
                  <a:lnTo>
                    <a:pt x="724" y="222"/>
                  </a:lnTo>
                  <a:lnTo>
                    <a:pt x="690" y="230"/>
                  </a:lnTo>
                  <a:lnTo>
                    <a:pt x="742" y="230"/>
                  </a:lnTo>
                  <a:lnTo>
                    <a:pt x="733" y="265"/>
                  </a:lnTo>
                  <a:lnTo>
                    <a:pt x="772" y="246"/>
                  </a:lnTo>
                  <a:lnTo>
                    <a:pt x="748" y="276"/>
                  </a:lnTo>
                  <a:lnTo>
                    <a:pt x="826" y="268"/>
                  </a:lnTo>
                  <a:lnTo>
                    <a:pt x="782" y="299"/>
                  </a:lnTo>
                  <a:lnTo>
                    <a:pt x="820" y="299"/>
                  </a:lnTo>
                  <a:lnTo>
                    <a:pt x="804" y="321"/>
                  </a:lnTo>
                  <a:lnTo>
                    <a:pt x="838" y="291"/>
                  </a:lnTo>
                  <a:lnTo>
                    <a:pt x="874" y="322"/>
                  </a:lnTo>
                  <a:lnTo>
                    <a:pt x="810" y="348"/>
                  </a:lnTo>
                  <a:lnTo>
                    <a:pt x="900" y="371"/>
                  </a:lnTo>
                  <a:lnTo>
                    <a:pt x="825" y="379"/>
                  </a:lnTo>
                  <a:lnTo>
                    <a:pt x="853" y="391"/>
                  </a:lnTo>
                  <a:lnTo>
                    <a:pt x="829" y="419"/>
                  </a:lnTo>
                  <a:lnTo>
                    <a:pt x="921" y="473"/>
                  </a:lnTo>
                  <a:lnTo>
                    <a:pt x="968" y="464"/>
                  </a:lnTo>
                  <a:lnTo>
                    <a:pt x="986" y="529"/>
                  </a:lnTo>
                  <a:lnTo>
                    <a:pt x="1031" y="523"/>
                  </a:lnTo>
                  <a:lnTo>
                    <a:pt x="1029" y="551"/>
                  </a:lnTo>
                  <a:lnTo>
                    <a:pt x="1094" y="565"/>
                  </a:lnTo>
                  <a:lnTo>
                    <a:pt x="1086" y="599"/>
                  </a:lnTo>
                  <a:lnTo>
                    <a:pt x="1053" y="594"/>
                  </a:lnTo>
                  <a:lnTo>
                    <a:pt x="1068" y="614"/>
                  </a:lnTo>
                  <a:lnTo>
                    <a:pt x="1052" y="647"/>
                  </a:lnTo>
                  <a:lnTo>
                    <a:pt x="1020" y="632"/>
                  </a:lnTo>
                  <a:lnTo>
                    <a:pt x="1013" y="697"/>
                  </a:lnTo>
                  <a:lnTo>
                    <a:pt x="888" y="578"/>
                  </a:lnTo>
                  <a:lnTo>
                    <a:pt x="842" y="588"/>
                  </a:lnTo>
                  <a:lnTo>
                    <a:pt x="874" y="618"/>
                  </a:lnTo>
                  <a:lnTo>
                    <a:pt x="849" y="647"/>
                  </a:lnTo>
                  <a:lnTo>
                    <a:pt x="868" y="645"/>
                  </a:lnTo>
                  <a:lnTo>
                    <a:pt x="895" y="703"/>
                  </a:lnTo>
                  <a:lnTo>
                    <a:pt x="956" y="717"/>
                  </a:lnTo>
                  <a:lnTo>
                    <a:pt x="950" y="751"/>
                  </a:lnTo>
                  <a:lnTo>
                    <a:pt x="983" y="778"/>
                  </a:lnTo>
                  <a:lnTo>
                    <a:pt x="969" y="858"/>
                  </a:lnTo>
                  <a:lnTo>
                    <a:pt x="810" y="775"/>
                  </a:lnTo>
                  <a:lnTo>
                    <a:pt x="916" y="902"/>
                  </a:lnTo>
                  <a:lnTo>
                    <a:pt x="719" y="832"/>
                  </a:lnTo>
                  <a:lnTo>
                    <a:pt x="691" y="789"/>
                  </a:lnTo>
                  <a:lnTo>
                    <a:pt x="718" y="785"/>
                  </a:lnTo>
                  <a:lnTo>
                    <a:pt x="654" y="762"/>
                  </a:lnTo>
                  <a:lnTo>
                    <a:pt x="635" y="713"/>
                  </a:lnTo>
                  <a:lnTo>
                    <a:pt x="584" y="697"/>
                  </a:lnTo>
                  <a:lnTo>
                    <a:pt x="581" y="729"/>
                  </a:lnTo>
                  <a:lnTo>
                    <a:pt x="553" y="713"/>
                  </a:lnTo>
                  <a:lnTo>
                    <a:pt x="512" y="744"/>
                  </a:lnTo>
                  <a:lnTo>
                    <a:pt x="457" y="713"/>
                  </a:lnTo>
                  <a:lnTo>
                    <a:pt x="483" y="657"/>
                  </a:lnTo>
                  <a:lnTo>
                    <a:pt x="630" y="657"/>
                  </a:lnTo>
                  <a:lnTo>
                    <a:pt x="594" y="602"/>
                  </a:lnTo>
                  <a:lnTo>
                    <a:pt x="677" y="523"/>
                  </a:lnTo>
                  <a:lnTo>
                    <a:pt x="619" y="417"/>
                  </a:lnTo>
                  <a:lnTo>
                    <a:pt x="578" y="407"/>
                  </a:lnTo>
                  <a:lnTo>
                    <a:pt x="602" y="391"/>
                  </a:lnTo>
                  <a:lnTo>
                    <a:pt x="513" y="418"/>
                  </a:lnTo>
                  <a:lnTo>
                    <a:pt x="512" y="388"/>
                  </a:lnTo>
                  <a:lnTo>
                    <a:pt x="544" y="371"/>
                  </a:lnTo>
                  <a:lnTo>
                    <a:pt x="477" y="329"/>
                  </a:lnTo>
                  <a:lnTo>
                    <a:pt x="476" y="298"/>
                  </a:lnTo>
                  <a:lnTo>
                    <a:pt x="412" y="280"/>
                  </a:lnTo>
                  <a:lnTo>
                    <a:pt x="428" y="325"/>
                  </a:lnTo>
                  <a:lnTo>
                    <a:pt x="321" y="308"/>
                  </a:lnTo>
                  <a:lnTo>
                    <a:pt x="350" y="334"/>
                  </a:lnTo>
                  <a:lnTo>
                    <a:pt x="71" y="289"/>
                  </a:lnTo>
                  <a:lnTo>
                    <a:pt x="22" y="230"/>
                  </a:lnTo>
                  <a:lnTo>
                    <a:pt x="111" y="233"/>
                  </a:lnTo>
                  <a:lnTo>
                    <a:pt x="0" y="20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32" name="Freeform 273"/>
            <p:cNvSpPr>
              <a:spLocks/>
            </p:cNvSpPr>
            <p:nvPr/>
          </p:nvSpPr>
          <p:spPr bwMode="auto">
            <a:xfrm>
              <a:off x="2016" y="2107"/>
              <a:ext cx="72" cy="56"/>
            </a:xfrm>
            <a:custGeom>
              <a:avLst/>
              <a:gdLst>
                <a:gd name="T0" fmla="*/ 0 w 254"/>
                <a:gd name="T1" fmla="*/ 4 h 197"/>
                <a:gd name="T2" fmla="*/ 1 w 254"/>
                <a:gd name="T3" fmla="*/ 3 h 197"/>
                <a:gd name="T4" fmla="*/ 1 w 254"/>
                <a:gd name="T5" fmla="*/ 0 h 197"/>
                <a:gd name="T6" fmla="*/ 2 w 254"/>
                <a:gd name="T7" fmla="*/ 1 h 197"/>
                <a:gd name="T8" fmla="*/ 3 w 254"/>
                <a:gd name="T9" fmla="*/ 1 h 197"/>
                <a:gd name="T10" fmla="*/ 6 w 254"/>
                <a:gd name="T11" fmla="*/ 3 h 197"/>
                <a:gd name="T12" fmla="*/ 5 w 254"/>
                <a:gd name="T13" fmla="*/ 4 h 197"/>
                <a:gd name="T14" fmla="*/ 3 w 254"/>
                <a:gd name="T15" fmla="*/ 3 h 197"/>
                <a:gd name="T16" fmla="*/ 2 w 254"/>
                <a:gd name="T17" fmla="*/ 5 h 197"/>
                <a:gd name="T18" fmla="*/ 1 w 254"/>
                <a:gd name="T19" fmla="*/ 3 h 197"/>
                <a:gd name="T20" fmla="*/ 0 w 254"/>
                <a:gd name="T21" fmla="*/ 4 h 1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197"/>
                <a:gd name="T35" fmla="*/ 254 w 254"/>
                <a:gd name="T36" fmla="*/ 197 h 1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197">
                  <a:moveTo>
                    <a:pt x="0" y="161"/>
                  </a:moveTo>
                  <a:lnTo>
                    <a:pt x="36" y="123"/>
                  </a:lnTo>
                  <a:lnTo>
                    <a:pt x="59" y="0"/>
                  </a:lnTo>
                  <a:lnTo>
                    <a:pt x="80" y="45"/>
                  </a:lnTo>
                  <a:lnTo>
                    <a:pt x="140" y="55"/>
                  </a:lnTo>
                  <a:lnTo>
                    <a:pt x="254" y="145"/>
                  </a:lnTo>
                  <a:lnTo>
                    <a:pt x="239" y="176"/>
                  </a:lnTo>
                  <a:lnTo>
                    <a:pt x="136" y="134"/>
                  </a:lnTo>
                  <a:lnTo>
                    <a:pt x="73" y="197"/>
                  </a:lnTo>
                  <a:lnTo>
                    <a:pt x="57" y="145"/>
                  </a:lnTo>
                  <a:lnTo>
                    <a:pt x="0" y="16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33" name="Freeform 274"/>
            <p:cNvSpPr>
              <a:spLocks/>
            </p:cNvSpPr>
            <p:nvPr/>
          </p:nvSpPr>
          <p:spPr bwMode="auto">
            <a:xfrm>
              <a:off x="2319" y="2371"/>
              <a:ext cx="72" cy="83"/>
            </a:xfrm>
            <a:custGeom>
              <a:avLst/>
              <a:gdLst>
                <a:gd name="T0" fmla="*/ 0 w 255"/>
                <a:gd name="T1" fmla="*/ 6 h 286"/>
                <a:gd name="T2" fmla="*/ 2 w 255"/>
                <a:gd name="T3" fmla="*/ 0 h 286"/>
                <a:gd name="T4" fmla="*/ 3 w 255"/>
                <a:gd name="T5" fmla="*/ 0 h 286"/>
                <a:gd name="T6" fmla="*/ 2 w 255"/>
                <a:gd name="T7" fmla="*/ 3 h 286"/>
                <a:gd name="T8" fmla="*/ 3 w 255"/>
                <a:gd name="T9" fmla="*/ 2 h 286"/>
                <a:gd name="T10" fmla="*/ 3 w 255"/>
                <a:gd name="T11" fmla="*/ 3 h 286"/>
                <a:gd name="T12" fmla="*/ 5 w 255"/>
                <a:gd name="T13" fmla="*/ 3 h 286"/>
                <a:gd name="T14" fmla="*/ 5 w 255"/>
                <a:gd name="T15" fmla="*/ 4 h 286"/>
                <a:gd name="T16" fmla="*/ 5 w 255"/>
                <a:gd name="T17" fmla="*/ 4 h 286"/>
                <a:gd name="T18" fmla="*/ 5 w 255"/>
                <a:gd name="T19" fmla="*/ 6 h 286"/>
                <a:gd name="T20" fmla="*/ 6 w 255"/>
                <a:gd name="T21" fmla="*/ 5 h 286"/>
                <a:gd name="T22" fmla="*/ 6 w 255"/>
                <a:gd name="T23" fmla="*/ 6 h 286"/>
                <a:gd name="T24" fmla="*/ 5 w 255"/>
                <a:gd name="T25" fmla="*/ 7 h 286"/>
                <a:gd name="T26" fmla="*/ 5 w 255"/>
                <a:gd name="T27" fmla="*/ 6 h 286"/>
                <a:gd name="T28" fmla="*/ 5 w 255"/>
                <a:gd name="T29" fmla="*/ 7 h 286"/>
                <a:gd name="T30" fmla="*/ 5 w 255"/>
                <a:gd name="T31" fmla="*/ 5 h 286"/>
                <a:gd name="T32" fmla="*/ 3 w 255"/>
                <a:gd name="T33" fmla="*/ 7 h 286"/>
                <a:gd name="T34" fmla="*/ 4 w 255"/>
                <a:gd name="T35" fmla="*/ 6 h 286"/>
                <a:gd name="T36" fmla="*/ 3 w 255"/>
                <a:gd name="T37" fmla="*/ 6 h 286"/>
                <a:gd name="T38" fmla="*/ 3 w 255"/>
                <a:gd name="T39" fmla="*/ 5 h 286"/>
                <a:gd name="T40" fmla="*/ 0 w 255"/>
                <a:gd name="T41" fmla="*/ 6 h 2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86"/>
                <a:gd name="T65" fmla="*/ 255 w 255"/>
                <a:gd name="T66" fmla="*/ 286 h 2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86">
                  <a:moveTo>
                    <a:pt x="0" y="223"/>
                  </a:moveTo>
                  <a:lnTo>
                    <a:pt x="106" y="15"/>
                  </a:lnTo>
                  <a:lnTo>
                    <a:pt x="146" y="0"/>
                  </a:lnTo>
                  <a:lnTo>
                    <a:pt x="97" y="112"/>
                  </a:lnTo>
                  <a:lnTo>
                    <a:pt x="130" y="87"/>
                  </a:lnTo>
                  <a:lnTo>
                    <a:pt x="152" y="135"/>
                  </a:lnTo>
                  <a:lnTo>
                    <a:pt x="219" y="135"/>
                  </a:lnTo>
                  <a:lnTo>
                    <a:pt x="205" y="177"/>
                  </a:lnTo>
                  <a:lnTo>
                    <a:pt x="240" y="173"/>
                  </a:lnTo>
                  <a:lnTo>
                    <a:pt x="214" y="219"/>
                  </a:lnTo>
                  <a:lnTo>
                    <a:pt x="248" y="194"/>
                  </a:lnTo>
                  <a:lnTo>
                    <a:pt x="255" y="237"/>
                  </a:lnTo>
                  <a:lnTo>
                    <a:pt x="222" y="286"/>
                  </a:lnTo>
                  <a:lnTo>
                    <a:pt x="219" y="250"/>
                  </a:lnTo>
                  <a:lnTo>
                    <a:pt x="204" y="269"/>
                  </a:lnTo>
                  <a:lnTo>
                    <a:pt x="204" y="214"/>
                  </a:lnTo>
                  <a:lnTo>
                    <a:pt x="140" y="269"/>
                  </a:lnTo>
                  <a:lnTo>
                    <a:pt x="178" y="233"/>
                  </a:lnTo>
                  <a:lnTo>
                    <a:pt x="123" y="237"/>
                  </a:lnTo>
                  <a:lnTo>
                    <a:pt x="138" y="217"/>
                  </a:lnTo>
                  <a:lnTo>
                    <a:pt x="0" y="22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34" name="Freeform 275"/>
            <p:cNvSpPr>
              <a:spLocks/>
            </p:cNvSpPr>
            <p:nvPr/>
          </p:nvSpPr>
          <p:spPr bwMode="auto">
            <a:xfrm>
              <a:off x="2143" y="3305"/>
              <a:ext cx="90" cy="527"/>
            </a:xfrm>
            <a:custGeom>
              <a:avLst/>
              <a:gdLst>
                <a:gd name="T0" fmla="*/ 0 w 317"/>
                <a:gd name="T1" fmla="*/ 33 h 1850"/>
                <a:gd name="T2" fmla="*/ 1 w 317"/>
                <a:gd name="T3" fmla="*/ 32 h 1850"/>
                <a:gd name="T4" fmla="*/ 1 w 317"/>
                <a:gd name="T5" fmla="*/ 33 h 1850"/>
                <a:gd name="T6" fmla="*/ 3 w 317"/>
                <a:gd name="T7" fmla="*/ 31 h 1850"/>
                <a:gd name="T8" fmla="*/ 2 w 317"/>
                <a:gd name="T9" fmla="*/ 30 h 1850"/>
                <a:gd name="T10" fmla="*/ 3 w 317"/>
                <a:gd name="T11" fmla="*/ 27 h 1850"/>
                <a:gd name="T12" fmla="*/ 1 w 317"/>
                <a:gd name="T13" fmla="*/ 27 h 1850"/>
                <a:gd name="T14" fmla="*/ 2 w 317"/>
                <a:gd name="T15" fmla="*/ 22 h 1850"/>
                <a:gd name="T16" fmla="*/ 3 w 317"/>
                <a:gd name="T17" fmla="*/ 17 h 1850"/>
                <a:gd name="T18" fmla="*/ 3 w 317"/>
                <a:gd name="T19" fmla="*/ 13 h 1850"/>
                <a:gd name="T20" fmla="*/ 5 w 317"/>
                <a:gd name="T21" fmla="*/ 4 h 1850"/>
                <a:gd name="T22" fmla="*/ 4 w 317"/>
                <a:gd name="T23" fmla="*/ 1 h 1850"/>
                <a:gd name="T24" fmla="*/ 5 w 317"/>
                <a:gd name="T25" fmla="*/ 0 h 1850"/>
                <a:gd name="T26" fmla="*/ 6 w 317"/>
                <a:gd name="T27" fmla="*/ 2 h 1850"/>
                <a:gd name="T28" fmla="*/ 7 w 317"/>
                <a:gd name="T29" fmla="*/ 6 h 1850"/>
                <a:gd name="T30" fmla="*/ 7 w 317"/>
                <a:gd name="T31" fmla="*/ 6 h 1850"/>
                <a:gd name="T32" fmla="*/ 7 w 317"/>
                <a:gd name="T33" fmla="*/ 7 h 1850"/>
                <a:gd name="T34" fmla="*/ 6 w 317"/>
                <a:gd name="T35" fmla="*/ 7 h 1850"/>
                <a:gd name="T36" fmla="*/ 6 w 317"/>
                <a:gd name="T37" fmla="*/ 10 h 1850"/>
                <a:gd name="T38" fmla="*/ 5 w 317"/>
                <a:gd name="T39" fmla="*/ 11 h 1850"/>
                <a:gd name="T40" fmla="*/ 5 w 317"/>
                <a:gd name="T41" fmla="*/ 15 h 1850"/>
                <a:gd name="T42" fmla="*/ 5 w 317"/>
                <a:gd name="T43" fmla="*/ 18 h 1850"/>
                <a:gd name="T44" fmla="*/ 4 w 317"/>
                <a:gd name="T45" fmla="*/ 21 h 1850"/>
                <a:gd name="T46" fmla="*/ 3 w 317"/>
                <a:gd name="T47" fmla="*/ 28 h 1850"/>
                <a:gd name="T48" fmla="*/ 4 w 317"/>
                <a:gd name="T49" fmla="*/ 31 h 1850"/>
                <a:gd name="T50" fmla="*/ 3 w 317"/>
                <a:gd name="T51" fmla="*/ 31 h 1850"/>
                <a:gd name="T52" fmla="*/ 3 w 317"/>
                <a:gd name="T53" fmla="*/ 33 h 1850"/>
                <a:gd name="T54" fmla="*/ 2 w 317"/>
                <a:gd name="T55" fmla="*/ 38 h 1850"/>
                <a:gd name="T56" fmla="*/ 2 w 317"/>
                <a:gd name="T57" fmla="*/ 39 h 1850"/>
                <a:gd name="T58" fmla="*/ 3 w 317"/>
                <a:gd name="T59" fmla="*/ 38 h 1850"/>
                <a:gd name="T60" fmla="*/ 3 w 317"/>
                <a:gd name="T61" fmla="*/ 40 h 1850"/>
                <a:gd name="T62" fmla="*/ 6 w 317"/>
                <a:gd name="T63" fmla="*/ 41 h 1850"/>
                <a:gd name="T64" fmla="*/ 4 w 317"/>
                <a:gd name="T65" fmla="*/ 41 h 1850"/>
                <a:gd name="T66" fmla="*/ 4 w 317"/>
                <a:gd name="T67" fmla="*/ 43 h 1850"/>
                <a:gd name="T68" fmla="*/ 3 w 317"/>
                <a:gd name="T69" fmla="*/ 42 h 1850"/>
                <a:gd name="T70" fmla="*/ 4 w 317"/>
                <a:gd name="T71" fmla="*/ 42 h 1850"/>
                <a:gd name="T72" fmla="*/ 3 w 317"/>
                <a:gd name="T73" fmla="*/ 41 h 1850"/>
                <a:gd name="T74" fmla="*/ 2 w 317"/>
                <a:gd name="T75" fmla="*/ 40 h 1850"/>
                <a:gd name="T76" fmla="*/ 2 w 317"/>
                <a:gd name="T77" fmla="*/ 40 h 1850"/>
                <a:gd name="T78" fmla="*/ 1 w 317"/>
                <a:gd name="T79" fmla="*/ 39 h 1850"/>
                <a:gd name="T80" fmla="*/ 1 w 317"/>
                <a:gd name="T81" fmla="*/ 38 h 1850"/>
                <a:gd name="T82" fmla="*/ 1 w 317"/>
                <a:gd name="T83" fmla="*/ 38 h 1850"/>
                <a:gd name="T84" fmla="*/ 1 w 317"/>
                <a:gd name="T85" fmla="*/ 37 h 1850"/>
                <a:gd name="T86" fmla="*/ 1 w 317"/>
                <a:gd name="T87" fmla="*/ 35 h 1850"/>
                <a:gd name="T88" fmla="*/ 2 w 317"/>
                <a:gd name="T89" fmla="*/ 35 h 1850"/>
                <a:gd name="T90" fmla="*/ 1 w 317"/>
                <a:gd name="T91" fmla="*/ 34 h 1850"/>
                <a:gd name="T92" fmla="*/ 1 w 317"/>
                <a:gd name="T93" fmla="*/ 33 h 1850"/>
                <a:gd name="T94" fmla="*/ 0 w 317"/>
                <a:gd name="T95" fmla="*/ 33 h 18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7"/>
                <a:gd name="T145" fmla="*/ 0 h 1850"/>
                <a:gd name="T146" fmla="*/ 317 w 317"/>
                <a:gd name="T147" fmla="*/ 1850 h 18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7" h="1850">
                  <a:moveTo>
                    <a:pt x="0" y="1447"/>
                  </a:moveTo>
                  <a:lnTo>
                    <a:pt x="22" y="1397"/>
                  </a:lnTo>
                  <a:lnTo>
                    <a:pt x="68" y="1434"/>
                  </a:lnTo>
                  <a:lnTo>
                    <a:pt x="108" y="1339"/>
                  </a:lnTo>
                  <a:lnTo>
                    <a:pt x="91" y="1302"/>
                  </a:lnTo>
                  <a:lnTo>
                    <a:pt x="124" y="1171"/>
                  </a:lnTo>
                  <a:lnTo>
                    <a:pt x="67" y="1160"/>
                  </a:lnTo>
                  <a:lnTo>
                    <a:pt x="74" y="948"/>
                  </a:lnTo>
                  <a:lnTo>
                    <a:pt x="153" y="726"/>
                  </a:lnTo>
                  <a:lnTo>
                    <a:pt x="152" y="541"/>
                  </a:lnTo>
                  <a:lnTo>
                    <a:pt x="207" y="188"/>
                  </a:lnTo>
                  <a:lnTo>
                    <a:pt x="188" y="32"/>
                  </a:lnTo>
                  <a:lnTo>
                    <a:pt x="226" y="0"/>
                  </a:lnTo>
                  <a:lnTo>
                    <a:pt x="266" y="81"/>
                  </a:lnTo>
                  <a:lnTo>
                    <a:pt x="289" y="246"/>
                  </a:lnTo>
                  <a:lnTo>
                    <a:pt x="317" y="249"/>
                  </a:lnTo>
                  <a:lnTo>
                    <a:pt x="312" y="304"/>
                  </a:lnTo>
                  <a:lnTo>
                    <a:pt x="270" y="327"/>
                  </a:lnTo>
                  <a:lnTo>
                    <a:pt x="271" y="435"/>
                  </a:lnTo>
                  <a:lnTo>
                    <a:pt x="226" y="496"/>
                  </a:lnTo>
                  <a:lnTo>
                    <a:pt x="192" y="648"/>
                  </a:lnTo>
                  <a:lnTo>
                    <a:pt x="218" y="791"/>
                  </a:lnTo>
                  <a:lnTo>
                    <a:pt x="168" y="913"/>
                  </a:lnTo>
                  <a:lnTo>
                    <a:pt x="135" y="1218"/>
                  </a:lnTo>
                  <a:lnTo>
                    <a:pt x="162" y="1329"/>
                  </a:lnTo>
                  <a:lnTo>
                    <a:pt x="137" y="1339"/>
                  </a:lnTo>
                  <a:lnTo>
                    <a:pt x="148" y="1438"/>
                  </a:lnTo>
                  <a:lnTo>
                    <a:pt x="83" y="1643"/>
                  </a:lnTo>
                  <a:lnTo>
                    <a:pt x="90" y="1677"/>
                  </a:lnTo>
                  <a:lnTo>
                    <a:pt x="121" y="1664"/>
                  </a:lnTo>
                  <a:lnTo>
                    <a:pt x="135" y="1743"/>
                  </a:lnTo>
                  <a:lnTo>
                    <a:pt x="271" y="1761"/>
                  </a:lnTo>
                  <a:lnTo>
                    <a:pt x="180" y="1792"/>
                  </a:lnTo>
                  <a:lnTo>
                    <a:pt x="168" y="1850"/>
                  </a:lnTo>
                  <a:lnTo>
                    <a:pt x="129" y="1834"/>
                  </a:lnTo>
                  <a:lnTo>
                    <a:pt x="171" y="1797"/>
                  </a:lnTo>
                  <a:lnTo>
                    <a:pt x="107" y="1780"/>
                  </a:lnTo>
                  <a:lnTo>
                    <a:pt x="98" y="1715"/>
                  </a:lnTo>
                  <a:lnTo>
                    <a:pt x="80" y="1746"/>
                  </a:lnTo>
                  <a:lnTo>
                    <a:pt x="56" y="1685"/>
                  </a:lnTo>
                  <a:lnTo>
                    <a:pt x="68" y="1668"/>
                  </a:lnTo>
                  <a:lnTo>
                    <a:pt x="36" y="1638"/>
                  </a:lnTo>
                  <a:lnTo>
                    <a:pt x="67" y="1607"/>
                  </a:lnTo>
                  <a:lnTo>
                    <a:pt x="38" y="1516"/>
                  </a:lnTo>
                  <a:lnTo>
                    <a:pt x="89" y="1526"/>
                  </a:lnTo>
                  <a:lnTo>
                    <a:pt x="38" y="1478"/>
                  </a:lnTo>
                  <a:lnTo>
                    <a:pt x="51" y="1446"/>
                  </a:lnTo>
                  <a:lnTo>
                    <a:pt x="0" y="144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35" name="Freeform 276"/>
            <p:cNvSpPr>
              <a:spLocks/>
            </p:cNvSpPr>
            <p:nvPr/>
          </p:nvSpPr>
          <p:spPr bwMode="auto">
            <a:xfrm>
              <a:off x="2147" y="3748"/>
              <a:ext cx="7" cy="20"/>
            </a:xfrm>
            <a:custGeom>
              <a:avLst/>
              <a:gdLst>
                <a:gd name="T0" fmla="*/ 0 w 23"/>
                <a:gd name="T1" fmla="*/ 1 h 69"/>
                <a:gd name="T2" fmla="*/ 0 w 23"/>
                <a:gd name="T3" fmla="*/ 0 h 69"/>
                <a:gd name="T4" fmla="*/ 1 w 23"/>
                <a:gd name="T5" fmla="*/ 2 h 69"/>
                <a:gd name="T6" fmla="*/ 0 w 23"/>
                <a:gd name="T7" fmla="*/ 1 h 69"/>
                <a:gd name="T8" fmla="*/ 0 60000 65536"/>
                <a:gd name="T9" fmla="*/ 0 60000 65536"/>
                <a:gd name="T10" fmla="*/ 0 60000 65536"/>
                <a:gd name="T11" fmla="*/ 0 60000 65536"/>
                <a:gd name="T12" fmla="*/ 0 w 23"/>
                <a:gd name="T13" fmla="*/ 0 h 69"/>
                <a:gd name="T14" fmla="*/ 23 w 23"/>
                <a:gd name="T15" fmla="*/ 69 h 69"/>
              </a:gdLst>
              <a:ahLst/>
              <a:cxnLst>
                <a:cxn ang="T8">
                  <a:pos x="T0" y="T1"/>
                </a:cxn>
                <a:cxn ang="T9">
                  <a:pos x="T2" y="T3"/>
                </a:cxn>
                <a:cxn ang="T10">
                  <a:pos x="T4" y="T5"/>
                </a:cxn>
                <a:cxn ang="T11">
                  <a:pos x="T6" y="T7"/>
                </a:cxn>
              </a:cxnLst>
              <a:rect l="T12" t="T13" r="T14" b="T15"/>
              <a:pathLst>
                <a:path w="23" h="69">
                  <a:moveTo>
                    <a:pt x="0" y="31"/>
                  </a:moveTo>
                  <a:lnTo>
                    <a:pt x="7" y="0"/>
                  </a:lnTo>
                  <a:lnTo>
                    <a:pt x="23" y="69"/>
                  </a:lnTo>
                  <a:lnTo>
                    <a:pt x="0" y="3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36" name="Freeform 277"/>
            <p:cNvSpPr>
              <a:spLocks/>
            </p:cNvSpPr>
            <p:nvPr/>
          </p:nvSpPr>
          <p:spPr bwMode="auto">
            <a:xfrm>
              <a:off x="2155" y="3641"/>
              <a:ext cx="6" cy="24"/>
            </a:xfrm>
            <a:custGeom>
              <a:avLst/>
              <a:gdLst>
                <a:gd name="T0" fmla="*/ 0 w 23"/>
                <a:gd name="T1" fmla="*/ 2 h 85"/>
                <a:gd name="T2" fmla="*/ 1 w 23"/>
                <a:gd name="T3" fmla="*/ 0 h 85"/>
                <a:gd name="T4" fmla="*/ 1 w 23"/>
                <a:gd name="T5" fmla="*/ 2 h 85"/>
                <a:gd name="T6" fmla="*/ 0 w 23"/>
                <a:gd name="T7" fmla="*/ 2 h 85"/>
                <a:gd name="T8" fmla="*/ 0 60000 65536"/>
                <a:gd name="T9" fmla="*/ 0 60000 65536"/>
                <a:gd name="T10" fmla="*/ 0 60000 65536"/>
                <a:gd name="T11" fmla="*/ 0 60000 65536"/>
                <a:gd name="T12" fmla="*/ 0 w 23"/>
                <a:gd name="T13" fmla="*/ 0 h 85"/>
                <a:gd name="T14" fmla="*/ 23 w 23"/>
                <a:gd name="T15" fmla="*/ 85 h 85"/>
              </a:gdLst>
              <a:ahLst/>
              <a:cxnLst>
                <a:cxn ang="T8">
                  <a:pos x="T0" y="T1"/>
                </a:cxn>
                <a:cxn ang="T9">
                  <a:pos x="T2" y="T3"/>
                </a:cxn>
                <a:cxn ang="T10">
                  <a:pos x="T4" y="T5"/>
                </a:cxn>
                <a:cxn ang="T11">
                  <a:pos x="T6" y="T7"/>
                </a:cxn>
              </a:cxnLst>
              <a:rect l="T12" t="T13" r="T14" b="T15"/>
              <a:pathLst>
                <a:path w="23" h="85">
                  <a:moveTo>
                    <a:pt x="0" y="75"/>
                  </a:moveTo>
                  <a:lnTo>
                    <a:pt x="23" y="0"/>
                  </a:lnTo>
                  <a:lnTo>
                    <a:pt x="23" y="85"/>
                  </a:lnTo>
                  <a:lnTo>
                    <a:pt x="0" y="7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37" name="Freeform 278"/>
            <p:cNvSpPr>
              <a:spLocks/>
            </p:cNvSpPr>
            <p:nvPr/>
          </p:nvSpPr>
          <p:spPr bwMode="auto">
            <a:xfrm>
              <a:off x="2162" y="3826"/>
              <a:ext cx="15" cy="11"/>
            </a:xfrm>
            <a:custGeom>
              <a:avLst/>
              <a:gdLst>
                <a:gd name="T0" fmla="*/ 0 w 51"/>
                <a:gd name="T1" fmla="*/ 0 h 39"/>
                <a:gd name="T2" fmla="*/ 1 w 51"/>
                <a:gd name="T3" fmla="*/ 0 h 39"/>
                <a:gd name="T4" fmla="*/ 1 w 51"/>
                <a:gd name="T5" fmla="*/ 1 h 39"/>
                <a:gd name="T6" fmla="*/ 0 w 51"/>
                <a:gd name="T7" fmla="*/ 0 h 39"/>
                <a:gd name="T8" fmla="*/ 0 60000 65536"/>
                <a:gd name="T9" fmla="*/ 0 60000 65536"/>
                <a:gd name="T10" fmla="*/ 0 60000 65536"/>
                <a:gd name="T11" fmla="*/ 0 60000 65536"/>
                <a:gd name="T12" fmla="*/ 0 w 51"/>
                <a:gd name="T13" fmla="*/ 0 h 39"/>
                <a:gd name="T14" fmla="*/ 51 w 51"/>
                <a:gd name="T15" fmla="*/ 39 h 39"/>
              </a:gdLst>
              <a:ahLst/>
              <a:cxnLst>
                <a:cxn ang="T8">
                  <a:pos x="T0" y="T1"/>
                </a:cxn>
                <a:cxn ang="T9">
                  <a:pos x="T2" y="T3"/>
                </a:cxn>
                <a:cxn ang="T10">
                  <a:pos x="T4" y="T5"/>
                </a:cxn>
                <a:cxn ang="T11">
                  <a:pos x="T6" y="T7"/>
                </a:cxn>
              </a:cxnLst>
              <a:rect l="T12" t="T13" r="T14" b="T15"/>
              <a:pathLst>
                <a:path w="51" h="39">
                  <a:moveTo>
                    <a:pt x="0" y="0"/>
                  </a:moveTo>
                  <a:lnTo>
                    <a:pt x="49" y="9"/>
                  </a:lnTo>
                  <a:lnTo>
                    <a:pt x="51" y="39"/>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38" name="Freeform 279"/>
            <p:cNvSpPr>
              <a:spLocks/>
            </p:cNvSpPr>
            <p:nvPr/>
          </p:nvSpPr>
          <p:spPr bwMode="auto">
            <a:xfrm>
              <a:off x="2165" y="3802"/>
              <a:ext cx="21" cy="25"/>
            </a:xfrm>
            <a:custGeom>
              <a:avLst/>
              <a:gdLst>
                <a:gd name="T0" fmla="*/ 0 w 75"/>
                <a:gd name="T1" fmla="*/ 0 h 88"/>
                <a:gd name="T2" fmla="*/ 1 w 75"/>
                <a:gd name="T3" fmla="*/ 0 h 88"/>
                <a:gd name="T4" fmla="*/ 0 w 75"/>
                <a:gd name="T5" fmla="*/ 1 h 88"/>
                <a:gd name="T6" fmla="*/ 2 w 75"/>
                <a:gd name="T7" fmla="*/ 1 h 88"/>
                <a:gd name="T8" fmla="*/ 1 w 75"/>
                <a:gd name="T9" fmla="*/ 2 h 88"/>
                <a:gd name="T10" fmla="*/ 0 w 75"/>
                <a:gd name="T11" fmla="*/ 0 h 88"/>
                <a:gd name="T12" fmla="*/ 0 60000 65536"/>
                <a:gd name="T13" fmla="*/ 0 60000 65536"/>
                <a:gd name="T14" fmla="*/ 0 60000 65536"/>
                <a:gd name="T15" fmla="*/ 0 60000 65536"/>
                <a:gd name="T16" fmla="*/ 0 60000 65536"/>
                <a:gd name="T17" fmla="*/ 0 60000 65536"/>
                <a:gd name="T18" fmla="*/ 0 w 75"/>
                <a:gd name="T19" fmla="*/ 0 h 88"/>
                <a:gd name="T20" fmla="*/ 75 w 75"/>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75" h="88">
                  <a:moveTo>
                    <a:pt x="0" y="15"/>
                  </a:moveTo>
                  <a:lnTo>
                    <a:pt x="21" y="0"/>
                  </a:lnTo>
                  <a:lnTo>
                    <a:pt x="19" y="42"/>
                  </a:lnTo>
                  <a:lnTo>
                    <a:pt x="75" y="57"/>
                  </a:lnTo>
                  <a:lnTo>
                    <a:pt x="39" y="88"/>
                  </a:lnTo>
                  <a:lnTo>
                    <a:pt x="0" y="1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39" name="Freeform 280"/>
            <p:cNvSpPr>
              <a:spLocks/>
            </p:cNvSpPr>
            <p:nvPr/>
          </p:nvSpPr>
          <p:spPr bwMode="auto">
            <a:xfrm>
              <a:off x="2181" y="3834"/>
              <a:ext cx="11" cy="7"/>
            </a:xfrm>
            <a:custGeom>
              <a:avLst/>
              <a:gdLst>
                <a:gd name="T0" fmla="*/ 0 w 40"/>
                <a:gd name="T1" fmla="*/ 1 h 23"/>
                <a:gd name="T2" fmla="*/ 0 w 40"/>
                <a:gd name="T3" fmla="*/ 0 h 23"/>
                <a:gd name="T4" fmla="*/ 1 w 40"/>
                <a:gd name="T5" fmla="*/ 1 h 23"/>
                <a:gd name="T6" fmla="*/ 0 w 40"/>
                <a:gd name="T7" fmla="*/ 1 h 23"/>
                <a:gd name="T8" fmla="*/ 0 60000 65536"/>
                <a:gd name="T9" fmla="*/ 0 60000 65536"/>
                <a:gd name="T10" fmla="*/ 0 60000 65536"/>
                <a:gd name="T11" fmla="*/ 0 60000 65536"/>
                <a:gd name="T12" fmla="*/ 0 w 40"/>
                <a:gd name="T13" fmla="*/ 0 h 23"/>
                <a:gd name="T14" fmla="*/ 40 w 40"/>
                <a:gd name="T15" fmla="*/ 23 h 23"/>
              </a:gdLst>
              <a:ahLst/>
              <a:cxnLst>
                <a:cxn ang="T8">
                  <a:pos x="T0" y="T1"/>
                </a:cxn>
                <a:cxn ang="T9">
                  <a:pos x="T2" y="T3"/>
                </a:cxn>
                <a:cxn ang="T10">
                  <a:pos x="T4" y="T5"/>
                </a:cxn>
                <a:cxn ang="T11">
                  <a:pos x="T6" y="T7"/>
                </a:cxn>
              </a:cxnLst>
              <a:rect l="T12" t="T13" r="T14" b="T15"/>
              <a:pathLst>
                <a:path w="40" h="23">
                  <a:moveTo>
                    <a:pt x="0" y="17"/>
                  </a:moveTo>
                  <a:lnTo>
                    <a:pt x="11" y="0"/>
                  </a:lnTo>
                  <a:lnTo>
                    <a:pt x="40" y="23"/>
                  </a:lnTo>
                  <a:lnTo>
                    <a:pt x="0" y="1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40" name="Freeform 281"/>
            <p:cNvSpPr>
              <a:spLocks/>
            </p:cNvSpPr>
            <p:nvPr/>
          </p:nvSpPr>
          <p:spPr bwMode="auto">
            <a:xfrm>
              <a:off x="2189" y="3814"/>
              <a:ext cx="30" cy="37"/>
            </a:xfrm>
            <a:custGeom>
              <a:avLst/>
              <a:gdLst>
                <a:gd name="T0" fmla="*/ 0 w 104"/>
                <a:gd name="T1" fmla="*/ 2 h 134"/>
                <a:gd name="T2" fmla="*/ 0 w 104"/>
                <a:gd name="T3" fmla="*/ 2 h 134"/>
                <a:gd name="T4" fmla="*/ 2 w 104"/>
                <a:gd name="T5" fmla="*/ 2 h 134"/>
                <a:gd name="T6" fmla="*/ 1 w 104"/>
                <a:gd name="T7" fmla="*/ 1 h 134"/>
                <a:gd name="T8" fmla="*/ 2 w 104"/>
                <a:gd name="T9" fmla="*/ 1 h 134"/>
                <a:gd name="T10" fmla="*/ 1 w 104"/>
                <a:gd name="T11" fmla="*/ 1 h 134"/>
                <a:gd name="T12" fmla="*/ 1 w 104"/>
                <a:gd name="T13" fmla="*/ 0 h 134"/>
                <a:gd name="T14" fmla="*/ 2 w 104"/>
                <a:gd name="T15" fmla="*/ 0 h 134"/>
                <a:gd name="T16" fmla="*/ 3 w 104"/>
                <a:gd name="T17" fmla="*/ 3 h 134"/>
                <a:gd name="T18" fmla="*/ 0 w 104"/>
                <a:gd name="T19" fmla="*/ 2 h 1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34"/>
                <a:gd name="T32" fmla="*/ 104 w 104"/>
                <a:gd name="T33" fmla="*/ 134 h 13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34">
                  <a:moveTo>
                    <a:pt x="0" y="108"/>
                  </a:moveTo>
                  <a:lnTo>
                    <a:pt x="15" y="88"/>
                  </a:lnTo>
                  <a:lnTo>
                    <a:pt x="73" y="100"/>
                  </a:lnTo>
                  <a:lnTo>
                    <a:pt x="47" y="65"/>
                  </a:lnTo>
                  <a:lnTo>
                    <a:pt x="74" y="44"/>
                  </a:lnTo>
                  <a:lnTo>
                    <a:pt x="32" y="40"/>
                  </a:lnTo>
                  <a:lnTo>
                    <a:pt x="32" y="7"/>
                  </a:lnTo>
                  <a:lnTo>
                    <a:pt x="102" y="0"/>
                  </a:lnTo>
                  <a:lnTo>
                    <a:pt x="104" y="134"/>
                  </a:lnTo>
                  <a:lnTo>
                    <a:pt x="0" y="10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41" name="Freeform 282"/>
            <p:cNvSpPr>
              <a:spLocks/>
            </p:cNvSpPr>
            <p:nvPr/>
          </p:nvSpPr>
          <p:spPr bwMode="auto">
            <a:xfrm>
              <a:off x="2204" y="3857"/>
              <a:ext cx="22" cy="8"/>
            </a:xfrm>
            <a:custGeom>
              <a:avLst/>
              <a:gdLst>
                <a:gd name="T0" fmla="*/ 0 w 78"/>
                <a:gd name="T1" fmla="*/ 0 h 28"/>
                <a:gd name="T2" fmla="*/ 2 w 78"/>
                <a:gd name="T3" fmla="*/ 0 h 28"/>
                <a:gd name="T4" fmla="*/ 2 w 78"/>
                <a:gd name="T5" fmla="*/ 1 h 28"/>
                <a:gd name="T6" fmla="*/ 0 w 78"/>
                <a:gd name="T7" fmla="*/ 0 h 28"/>
                <a:gd name="T8" fmla="*/ 0 60000 65536"/>
                <a:gd name="T9" fmla="*/ 0 60000 65536"/>
                <a:gd name="T10" fmla="*/ 0 60000 65536"/>
                <a:gd name="T11" fmla="*/ 0 60000 65536"/>
                <a:gd name="T12" fmla="*/ 0 w 78"/>
                <a:gd name="T13" fmla="*/ 0 h 28"/>
                <a:gd name="T14" fmla="*/ 78 w 78"/>
                <a:gd name="T15" fmla="*/ 28 h 28"/>
              </a:gdLst>
              <a:ahLst/>
              <a:cxnLst>
                <a:cxn ang="T8">
                  <a:pos x="T0" y="T1"/>
                </a:cxn>
                <a:cxn ang="T9">
                  <a:pos x="T2" y="T3"/>
                </a:cxn>
                <a:cxn ang="T10">
                  <a:pos x="T4" y="T5"/>
                </a:cxn>
                <a:cxn ang="T11">
                  <a:pos x="T6" y="T7"/>
                </a:cxn>
              </a:cxnLst>
              <a:rect l="T12" t="T13" r="T14" b="T15"/>
              <a:pathLst>
                <a:path w="78" h="28">
                  <a:moveTo>
                    <a:pt x="0" y="0"/>
                  </a:moveTo>
                  <a:lnTo>
                    <a:pt x="71" y="7"/>
                  </a:lnTo>
                  <a:lnTo>
                    <a:pt x="78" y="28"/>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42" name="Freeform 283"/>
            <p:cNvSpPr>
              <a:spLocks/>
            </p:cNvSpPr>
            <p:nvPr/>
          </p:nvSpPr>
          <p:spPr bwMode="auto">
            <a:xfrm>
              <a:off x="2225" y="3852"/>
              <a:ext cx="11" cy="5"/>
            </a:xfrm>
            <a:custGeom>
              <a:avLst/>
              <a:gdLst>
                <a:gd name="T0" fmla="*/ 0 w 37"/>
                <a:gd name="T1" fmla="*/ 0 h 18"/>
                <a:gd name="T2" fmla="*/ 0 w 37"/>
                <a:gd name="T3" fmla="*/ 0 h 18"/>
                <a:gd name="T4" fmla="*/ 1 w 37"/>
                <a:gd name="T5" fmla="*/ 0 h 18"/>
                <a:gd name="T6" fmla="*/ 0 w 37"/>
                <a:gd name="T7" fmla="*/ 0 h 18"/>
                <a:gd name="T8" fmla="*/ 0 60000 65536"/>
                <a:gd name="T9" fmla="*/ 0 60000 65536"/>
                <a:gd name="T10" fmla="*/ 0 60000 65536"/>
                <a:gd name="T11" fmla="*/ 0 60000 65536"/>
                <a:gd name="T12" fmla="*/ 0 w 37"/>
                <a:gd name="T13" fmla="*/ 0 h 18"/>
                <a:gd name="T14" fmla="*/ 37 w 37"/>
                <a:gd name="T15" fmla="*/ 18 h 18"/>
              </a:gdLst>
              <a:ahLst/>
              <a:cxnLst>
                <a:cxn ang="T8">
                  <a:pos x="T0" y="T1"/>
                </a:cxn>
                <a:cxn ang="T9">
                  <a:pos x="T2" y="T3"/>
                </a:cxn>
                <a:cxn ang="T10">
                  <a:pos x="T4" y="T5"/>
                </a:cxn>
                <a:cxn ang="T11">
                  <a:pos x="T6" y="T7"/>
                </a:cxn>
              </a:cxnLst>
              <a:rect l="T12" t="T13" r="T14" b="T15"/>
              <a:pathLst>
                <a:path w="37" h="18">
                  <a:moveTo>
                    <a:pt x="0" y="18"/>
                  </a:moveTo>
                  <a:lnTo>
                    <a:pt x="8" y="0"/>
                  </a:lnTo>
                  <a:lnTo>
                    <a:pt x="37" y="18"/>
                  </a:lnTo>
                  <a:lnTo>
                    <a:pt x="0" y="1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43" name="Freeform 284"/>
            <p:cNvSpPr>
              <a:spLocks/>
            </p:cNvSpPr>
            <p:nvPr/>
          </p:nvSpPr>
          <p:spPr bwMode="auto">
            <a:xfrm>
              <a:off x="2107" y="2928"/>
              <a:ext cx="130" cy="208"/>
            </a:xfrm>
            <a:custGeom>
              <a:avLst/>
              <a:gdLst>
                <a:gd name="T0" fmla="*/ 0 w 459"/>
                <a:gd name="T1" fmla="*/ 11 h 730"/>
                <a:gd name="T2" fmla="*/ 1 w 459"/>
                <a:gd name="T3" fmla="*/ 13 h 730"/>
                <a:gd name="T4" fmla="*/ 3 w 459"/>
                <a:gd name="T5" fmla="*/ 13 h 730"/>
                <a:gd name="T6" fmla="*/ 5 w 459"/>
                <a:gd name="T7" fmla="*/ 15 h 730"/>
                <a:gd name="T8" fmla="*/ 7 w 459"/>
                <a:gd name="T9" fmla="*/ 15 h 730"/>
                <a:gd name="T10" fmla="*/ 7 w 459"/>
                <a:gd name="T11" fmla="*/ 17 h 730"/>
                <a:gd name="T12" fmla="*/ 8 w 459"/>
                <a:gd name="T13" fmla="*/ 17 h 730"/>
                <a:gd name="T14" fmla="*/ 8 w 459"/>
                <a:gd name="T15" fmla="*/ 14 h 730"/>
                <a:gd name="T16" fmla="*/ 8 w 459"/>
                <a:gd name="T17" fmla="*/ 12 h 730"/>
                <a:gd name="T18" fmla="*/ 8 w 459"/>
                <a:gd name="T19" fmla="*/ 12 h 730"/>
                <a:gd name="T20" fmla="*/ 8 w 459"/>
                <a:gd name="T21" fmla="*/ 11 h 730"/>
                <a:gd name="T22" fmla="*/ 10 w 459"/>
                <a:gd name="T23" fmla="*/ 11 h 730"/>
                <a:gd name="T24" fmla="*/ 10 w 459"/>
                <a:gd name="T25" fmla="*/ 11 h 730"/>
                <a:gd name="T26" fmla="*/ 10 w 459"/>
                <a:gd name="T27" fmla="*/ 10 h 730"/>
                <a:gd name="T28" fmla="*/ 10 w 459"/>
                <a:gd name="T29" fmla="*/ 6 h 730"/>
                <a:gd name="T30" fmla="*/ 8 w 459"/>
                <a:gd name="T31" fmla="*/ 7 h 730"/>
                <a:gd name="T32" fmla="*/ 8 w 459"/>
                <a:gd name="T33" fmla="*/ 6 h 730"/>
                <a:gd name="T34" fmla="*/ 6 w 459"/>
                <a:gd name="T35" fmla="*/ 5 h 730"/>
                <a:gd name="T36" fmla="*/ 5 w 459"/>
                <a:gd name="T37" fmla="*/ 3 h 730"/>
                <a:gd name="T38" fmla="*/ 7 w 459"/>
                <a:gd name="T39" fmla="*/ 1 h 730"/>
                <a:gd name="T40" fmla="*/ 6 w 459"/>
                <a:gd name="T41" fmla="*/ 0 h 730"/>
                <a:gd name="T42" fmla="*/ 3 w 459"/>
                <a:gd name="T43" fmla="*/ 1 h 730"/>
                <a:gd name="T44" fmla="*/ 2 w 459"/>
                <a:gd name="T45" fmla="*/ 5 h 730"/>
                <a:gd name="T46" fmla="*/ 1 w 459"/>
                <a:gd name="T47" fmla="*/ 4 h 730"/>
                <a:gd name="T48" fmla="*/ 1 w 459"/>
                <a:gd name="T49" fmla="*/ 5 h 730"/>
                <a:gd name="T50" fmla="*/ 1 w 459"/>
                <a:gd name="T51" fmla="*/ 9 h 730"/>
                <a:gd name="T52" fmla="*/ 2 w 459"/>
                <a:gd name="T53" fmla="*/ 9 h 730"/>
                <a:gd name="T54" fmla="*/ 0 w 459"/>
                <a:gd name="T55" fmla="*/ 11 h 7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59"/>
                <a:gd name="T85" fmla="*/ 0 h 730"/>
                <a:gd name="T86" fmla="*/ 459 w 459"/>
                <a:gd name="T87" fmla="*/ 730 h 73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59" h="730">
                  <a:moveTo>
                    <a:pt x="0" y="488"/>
                  </a:moveTo>
                  <a:lnTo>
                    <a:pt x="56" y="540"/>
                  </a:lnTo>
                  <a:lnTo>
                    <a:pt x="138" y="552"/>
                  </a:lnTo>
                  <a:lnTo>
                    <a:pt x="220" y="653"/>
                  </a:lnTo>
                  <a:lnTo>
                    <a:pt x="330" y="663"/>
                  </a:lnTo>
                  <a:lnTo>
                    <a:pt x="314" y="713"/>
                  </a:lnTo>
                  <a:lnTo>
                    <a:pt x="342" y="730"/>
                  </a:lnTo>
                  <a:lnTo>
                    <a:pt x="359" y="604"/>
                  </a:lnTo>
                  <a:lnTo>
                    <a:pt x="338" y="525"/>
                  </a:lnTo>
                  <a:lnTo>
                    <a:pt x="375" y="522"/>
                  </a:lnTo>
                  <a:lnTo>
                    <a:pt x="349" y="477"/>
                  </a:lnTo>
                  <a:lnTo>
                    <a:pt x="437" y="461"/>
                  </a:lnTo>
                  <a:lnTo>
                    <a:pt x="459" y="491"/>
                  </a:lnTo>
                  <a:lnTo>
                    <a:pt x="424" y="427"/>
                  </a:lnTo>
                  <a:lnTo>
                    <a:pt x="436" y="274"/>
                  </a:lnTo>
                  <a:lnTo>
                    <a:pt x="362" y="280"/>
                  </a:lnTo>
                  <a:lnTo>
                    <a:pt x="338" y="242"/>
                  </a:lnTo>
                  <a:lnTo>
                    <a:pt x="264" y="231"/>
                  </a:lnTo>
                  <a:lnTo>
                    <a:pt x="216" y="143"/>
                  </a:lnTo>
                  <a:lnTo>
                    <a:pt x="289" y="27"/>
                  </a:lnTo>
                  <a:lnTo>
                    <a:pt x="279" y="0"/>
                  </a:lnTo>
                  <a:lnTo>
                    <a:pt x="148" y="63"/>
                  </a:lnTo>
                  <a:lnTo>
                    <a:pt x="78" y="195"/>
                  </a:lnTo>
                  <a:lnTo>
                    <a:pt x="54" y="165"/>
                  </a:lnTo>
                  <a:lnTo>
                    <a:pt x="39" y="228"/>
                  </a:lnTo>
                  <a:lnTo>
                    <a:pt x="54" y="373"/>
                  </a:lnTo>
                  <a:lnTo>
                    <a:pt x="71" y="373"/>
                  </a:lnTo>
                  <a:lnTo>
                    <a:pt x="0" y="48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44" name="Freeform 285"/>
            <p:cNvSpPr>
              <a:spLocks/>
            </p:cNvSpPr>
            <p:nvPr/>
          </p:nvSpPr>
          <p:spPr bwMode="auto">
            <a:xfrm>
              <a:off x="2032" y="2945"/>
              <a:ext cx="34" cy="34"/>
            </a:xfrm>
            <a:custGeom>
              <a:avLst/>
              <a:gdLst>
                <a:gd name="T0" fmla="*/ 0 w 118"/>
                <a:gd name="T1" fmla="*/ 0 h 118"/>
                <a:gd name="T2" fmla="*/ 0 w 118"/>
                <a:gd name="T3" fmla="*/ 1 h 118"/>
                <a:gd name="T4" fmla="*/ 1 w 118"/>
                <a:gd name="T5" fmla="*/ 1 h 118"/>
                <a:gd name="T6" fmla="*/ 2 w 118"/>
                <a:gd name="T7" fmla="*/ 3 h 118"/>
                <a:gd name="T8" fmla="*/ 3 w 118"/>
                <a:gd name="T9" fmla="*/ 1 h 118"/>
                <a:gd name="T10" fmla="*/ 2 w 118"/>
                <a:gd name="T11" fmla="*/ 0 h 118"/>
                <a:gd name="T12" fmla="*/ 0 w 118"/>
                <a:gd name="T13" fmla="*/ 0 h 118"/>
                <a:gd name="T14" fmla="*/ 0 60000 65536"/>
                <a:gd name="T15" fmla="*/ 0 60000 65536"/>
                <a:gd name="T16" fmla="*/ 0 60000 65536"/>
                <a:gd name="T17" fmla="*/ 0 60000 65536"/>
                <a:gd name="T18" fmla="*/ 0 60000 65536"/>
                <a:gd name="T19" fmla="*/ 0 60000 65536"/>
                <a:gd name="T20" fmla="*/ 0 60000 65536"/>
                <a:gd name="T21" fmla="*/ 0 w 118"/>
                <a:gd name="T22" fmla="*/ 0 h 118"/>
                <a:gd name="T23" fmla="*/ 118 w 118"/>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118">
                  <a:moveTo>
                    <a:pt x="0" y="0"/>
                  </a:moveTo>
                  <a:lnTo>
                    <a:pt x="1" y="46"/>
                  </a:lnTo>
                  <a:lnTo>
                    <a:pt x="26" y="39"/>
                  </a:lnTo>
                  <a:lnTo>
                    <a:pt x="100" y="118"/>
                  </a:lnTo>
                  <a:lnTo>
                    <a:pt x="118" y="58"/>
                  </a:lnTo>
                  <a:lnTo>
                    <a:pt x="79" y="4"/>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45" name="Freeform 286"/>
            <p:cNvSpPr>
              <a:spLocks/>
            </p:cNvSpPr>
            <p:nvPr/>
          </p:nvSpPr>
          <p:spPr bwMode="auto">
            <a:xfrm>
              <a:off x="2040" y="2789"/>
              <a:ext cx="117" cy="42"/>
            </a:xfrm>
            <a:custGeom>
              <a:avLst/>
              <a:gdLst>
                <a:gd name="T0" fmla="*/ 0 w 412"/>
                <a:gd name="T1" fmla="*/ 1 h 149"/>
                <a:gd name="T2" fmla="*/ 1 w 412"/>
                <a:gd name="T3" fmla="*/ 0 h 149"/>
                <a:gd name="T4" fmla="*/ 4 w 412"/>
                <a:gd name="T5" fmla="*/ 0 h 149"/>
                <a:gd name="T6" fmla="*/ 9 w 412"/>
                <a:gd name="T7" fmla="*/ 3 h 149"/>
                <a:gd name="T8" fmla="*/ 6 w 412"/>
                <a:gd name="T9" fmla="*/ 3 h 149"/>
                <a:gd name="T10" fmla="*/ 7 w 412"/>
                <a:gd name="T11" fmla="*/ 3 h 149"/>
                <a:gd name="T12" fmla="*/ 5 w 412"/>
                <a:gd name="T13" fmla="*/ 2 h 149"/>
                <a:gd name="T14" fmla="*/ 3 w 412"/>
                <a:gd name="T15" fmla="*/ 1 h 149"/>
                <a:gd name="T16" fmla="*/ 3 w 412"/>
                <a:gd name="T17" fmla="*/ 1 h 149"/>
                <a:gd name="T18" fmla="*/ 0 w 412"/>
                <a:gd name="T19" fmla="*/ 1 h 1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2"/>
                <a:gd name="T31" fmla="*/ 0 h 149"/>
                <a:gd name="T32" fmla="*/ 412 w 412"/>
                <a:gd name="T33" fmla="*/ 149 h 1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2" h="149">
                  <a:moveTo>
                    <a:pt x="0" y="58"/>
                  </a:moveTo>
                  <a:lnTo>
                    <a:pt x="56" y="7"/>
                  </a:lnTo>
                  <a:lnTo>
                    <a:pt x="161" y="0"/>
                  </a:lnTo>
                  <a:lnTo>
                    <a:pt x="412" y="127"/>
                  </a:lnTo>
                  <a:lnTo>
                    <a:pt x="279" y="149"/>
                  </a:lnTo>
                  <a:lnTo>
                    <a:pt x="301" y="120"/>
                  </a:lnTo>
                  <a:lnTo>
                    <a:pt x="236" y="72"/>
                  </a:lnTo>
                  <a:lnTo>
                    <a:pt x="115" y="43"/>
                  </a:lnTo>
                  <a:lnTo>
                    <a:pt x="119" y="24"/>
                  </a:lnTo>
                  <a:lnTo>
                    <a:pt x="0" y="5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46" name="Freeform 287"/>
            <p:cNvSpPr>
              <a:spLocks/>
            </p:cNvSpPr>
            <p:nvPr/>
          </p:nvSpPr>
          <p:spPr bwMode="auto">
            <a:xfrm>
              <a:off x="2184" y="2831"/>
              <a:ext cx="35" cy="23"/>
            </a:xfrm>
            <a:custGeom>
              <a:avLst/>
              <a:gdLst>
                <a:gd name="T0" fmla="*/ 0 w 127"/>
                <a:gd name="T1" fmla="*/ 0 h 82"/>
                <a:gd name="T2" fmla="*/ 0 w 127"/>
                <a:gd name="T3" fmla="*/ 2 h 82"/>
                <a:gd name="T4" fmla="*/ 3 w 127"/>
                <a:gd name="T5" fmla="*/ 1 h 82"/>
                <a:gd name="T6" fmla="*/ 2 w 127"/>
                <a:gd name="T7" fmla="*/ 0 h 82"/>
                <a:gd name="T8" fmla="*/ 0 w 127"/>
                <a:gd name="T9" fmla="*/ 0 h 82"/>
                <a:gd name="T10" fmla="*/ 0 60000 65536"/>
                <a:gd name="T11" fmla="*/ 0 60000 65536"/>
                <a:gd name="T12" fmla="*/ 0 60000 65536"/>
                <a:gd name="T13" fmla="*/ 0 60000 65536"/>
                <a:gd name="T14" fmla="*/ 0 60000 65536"/>
                <a:gd name="T15" fmla="*/ 0 w 127"/>
                <a:gd name="T16" fmla="*/ 0 h 82"/>
                <a:gd name="T17" fmla="*/ 127 w 127"/>
                <a:gd name="T18" fmla="*/ 82 h 82"/>
              </a:gdLst>
              <a:ahLst/>
              <a:cxnLst>
                <a:cxn ang="T10">
                  <a:pos x="T0" y="T1"/>
                </a:cxn>
                <a:cxn ang="T11">
                  <a:pos x="T2" y="T3"/>
                </a:cxn>
                <a:cxn ang="T12">
                  <a:pos x="T4" y="T5"/>
                </a:cxn>
                <a:cxn ang="T13">
                  <a:pos x="T6" y="T7"/>
                </a:cxn>
                <a:cxn ang="T14">
                  <a:pos x="T8" y="T9"/>
                </a:cxn>
              </a:cxnLst>
              <a:rect l="T15" t="T16" r="T17" b="T18"/>
              <a:pathLst>
                <a:path w="127" h="82">
                  <a:moveTo>
                    <a:pt x="0" y="0"/>
                  </a:moveTo>
                  <a:lnTo>
                    <a:pt x="0" y="82"/>
                  </a:lnTo>
                  <a:lnTo>
                    <a:pt x="127" y="58"/>
                  </a:lnTo>
                  <a:lnTo>
                    <a:pt x="72" y="9"/>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47" name="Freeform 288"/>
            <p:cNvSpPr>
              <a:spLocks/>
            </p:cNvSpPr>
            <p:nvPr/>
          </p:nvSpPr>
          <p:spPr bwMode="auto">
            <a:xfrm>
              <a:off x="2085" y="3066"/>
              <a:ext cx="61" cy="79"/>
            </a:xfrm>
            <a:custGeom>
              <a:avLst/>
              <a:gdLst>
                <a:gd name="T0" fmla="*/ 0 w 212"/>
                <a:gd name="T1" fmla="*/ 3 h 275"/>
                <a:gd name="T2" fmla="*/ 0 w 212"/>
                <a:gd name="T3" fmla="*/ 4 h 275"/>
                <a:gd name="T4" fmla="*/ 1 w 212"/>
                <a:gd name="T5" fmla="*/ 4 h 275"/>
                <a:gd name="T6" fmla="*/ 0 w 212"/>
                <a:gd name="T7" fmla="*/ 5 h 275"/>
                <a:gd name="T8" fmla="*/ 0 w 212"/>
                <a:gd name="T9" fmla="*/ 6 h 275"/>
                <a:gd name="T10" fmla="*/ 1 w 212"/>
                <a:gd name="T11" fmla="*/ 7 h 275"/>
                <a:gd name="T12" fmla="*/ 3 w 212"/>
                <a:gd name="T13" fmla="*/ 5 h 275"/>
                <a:gd name="T14" fmla="*/ 5 w 212"/>
                <a:gd name="T15" fmla="*/ 3 h 275"/>
                <a:gd name="T16" fmla="*/ 5 w 212"/>
                <a:gd name="T17" fmla="*/ 1 h 275"/>
                <a:gd name="T18" fmla="*/ 3 w 212"/>
                <a:gd name="T19" fmla="*/ 1 h 275"/>
                <a:gd name="T20" fmla="*/ 2 w 212"/>
                <a:gd name="T21" fmla="*/ 0 h 275"/>
                <a:gd name="T22" fmla="*/ 1 w 212"/>
                <a:gd name="T23" fmla="*/ 1 h 275"/>
                <a:gd name="T24" fmla="*/ 0 w 212"/>
                <a:gd name="T25" fmla="*/ 3 h 27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2"/>
                <a:gd name="T40" fmla="*/ 0 h 275"/>
                <a:gd name="T41" fmla="*/ 212 w 212"/>
                <a:gd name="T42" fmla="*/ 275 h 27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2" h="275">
                  <a:moveTo>
                    <a:pt x="0" y="106"/>
                  </a:moveTo>
                  <a:lnTo>
                    <a:pt x="1" y="160"/>
                  </a:lnTo>
                  <a:lnTo>
                    <a:pt x="42" y="175"/>
                  </a:lnTo>
                  <a:lnTo>
                    <a:pt x="18" y="215"/>
                  </a:lnTo>
                  <a:lnTo>
                    <a:pt x="12" y="263"/>
                  </a:lnTo>
                  <a:lnTo>
                    <a:pt x="62" y="275"/>
                  </a:lnTo>
                  <a:lnTo>
                    <a:pt x="107" y="196"/>
                  </a:lnTo>
                  <a:lnTo>
                    <a:pt x="194" y="139"/>
                  </a:lnTo>
                  <a:lnTo>
                    <a:pt x="212" y="64"/>
                  </a:lnTo>
                  <a:lnTo>
                    <a:pt x="130" y="52"/>
                  </a:lnTo>
                  <a:lnTo>
                    <a:pt x="74" y="0"/>
                  </a:lnTo>
                  <a:lnTo>
                    <a:pt x="28" y="26"/>
                  </a:lnTo>
                  <a:lnTo>
                    <a:pt x="0" y="10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48" name="Freeform 289"/>
            <p:cNvSpPr>
              <a:spLocks/>
            </p:cNvSpPr>
            <p:nvPr/>
          </p:nvSpPr>
          <p:spPr bwMode="auto">
            <a:xfrm>
              <a:off x="1984" y="2901"/>
              <a:ext cx="26" cy="13"/>
            </a:xfrm>
            <a:custGeom>
              <a:avLst/>
              <a:gdLst>
                <a:gd name="T0" fmla="*/ 0 w 89"/>
                <a:gd name="T1" fmla="*/ 1 h 44"/>
                <a:gd name="T2" fmla="*/ 1 w 89"/>
                <a:gd name="T3" fmla="*/ 0 h 44"/>
                <a:gd name="T4" fmla="*/ 2 w 89"/>
                <a:gd name="T5" fmla="*/ 1 h 44"/>
                <a:gd name="T6" fmla="*/ 0 w 89"/>
                <a:gd name="T7" fmla="*/ 1 h 44"/>
                <a:gd name="T8" fmla="*/ 0 60000 65536"/>
                <a:gd name="T9" fmla="*/ 0 60000 65536"/>
                <a:gd name="T10" fmla="*/ 0 60000 65536"/>
                <a:gd name="T11" fmla="*/ 0 60000 65536"/>
                <a:gd name="T12" fmla="*/ 0 w 89"/>
                <a:gd name="T13" fmla="*/ 0 h 44"/>
                <a:gd name="T14" fmla="*/ 89 w 89"/>
                <a:gd name="T15" fmla="*/ 44 h 44"/>
              </a:gdLst>
              <a:ahLst/>
              <a:cxnLst>
                <a:cxn ang="T8">
                  <a:pos x="T0" y="T1"/>
                </a:cxn>
                <a:cxn ang="T9">
                  <a:pos x="T2" y="T3"/>
                </a:cxn>
                <a:cxn ang="T10">
                  <a:pos x="T4" y="T5"/>
                </a:cxn>
                <a:cxn ang="T11">
                  <a:pos x="T6" y="T7"/>
                </a:cxn>
              </a:cxnLst>
              <a:rect l="T12" t="T13" r="T14" b="T15"/>
              <a:pathLst>
                <a:path w="89" h="44">
                  <a:moveTo>
                    <a:pt x="0" y="32"/>
                  </a:moveTo>
                  <a:lnTo>
                    <a:pt x="27" y="0"/>
                  </a:lnTo>
                  <a:lnTo>
                    <a:pt x="89" y="44"/>
                  </a:lnTo>
                  <a:lnTo>
                    <a:pt x="0" y="3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49" name="Freeform 290"/>
            <p:cNvSpPr>
              <a:spLocks/>
            </p:cNvSpPr>
            <p:nvPr/>
          </p:nvSpPr>
          <p:spPr bwMode="auto">
            <a:xfrm>
              <a:off x="2302" y="3791"/>
              <a:ext cx="17" cy="12"/>
            </a:xfrm>
            <a:custGeom>
              <a:avLst/>
              <a:gdLst>
                <a:gd name="T0" fmla="*/ 0 w 59"/>
                <a:gd name="T1" fmla="*/ 1 h 41"/>
                <a:gd name="T2" fmla="*/ 1 w 59"/>
                <a:gd name="T3" fmla="*/ 1 h 41"/>
                <a:gd name="T4" fmla="*/ 0 w 59"/>
                <a:gd name="T5" fmla="*/ 0 h 41"/>
                <a:gd name="T6" fmla="*/ 1 w 59"/>
                <a:gd name="T7" fmla="*/ 0 h 41"/>
                <a:gd name="T8" fmla="*/ 0 w 59"/>
                <a:gd name="T9" fmla="*/ 1 h 41"/>
                <a:gd name="T10" fmla="*/ 0 60000 65536"/>
                <a:gd name="T11" fmla="*/ 0 60000 65536"/>
                <a:gd name="T12" fmla="*/ 0 60000 65536"/>
                <a:gd name="T13" fmla="*/ 0 60000 65536"/>
                <a:gd name="T14" fmla="*/ 0 60000 65536"/>
                <a:gd name="T15" fmla="*/ 0 w 59"/>
                <a:gd name="T16" fmla="*/ 0 h 41"/>
                <a:gd name="T17" fmla="*/ 59 w 59"/>
                <a:gd name="T18" fmla="*/ 41 h 41"/>
              </a:gdLst>
              <a:ahLst/>
              <a:cxnLst>
                <a:cxn ang="T10">
                  <a:pos x="T0" y="T1"/>
                </a:cxn>
                <a:cxn ang="T11">
                  <a:pos x="T2" y="T3"/>
                </a:cxn>
                <a:cxn ang="T12">
                  <a:pos x="T4" y="T5"/>
                </a:cxn>
                <a:cxn ang="T13">
                  <a:pos x="T6" y="T7"/>
                </a:cxn>
                <a:cxn ang="T14">
                  <a:pos x="T8" y="T9"/>
                </a:cxn>
              </a:cxnLst>
              <a:rect l="T15" t="T16" r="T17" b="T18"/>
              <a:pathLst>
                <a:path w="59" h="41">
                  <a:moveTo>
                    <a:pt x="0" y="41"/>
                  </a:moveTo>
                  <a:lnTo>
                    <a:pt x="32" y="19"/>
                  </a:lnTo>
                  <a:lnTo>
                    <a:pt x="19" y="0"/>
                  </a:lnTo>
                  <a:lnTo>
                    <a:pt x="59" y="6"/>
                  </a:lnTo>
                  <a:lnTo>
                    <a:pt x="0" y="4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50" name="Freeform 291"/>
            <p:cNvSpPr>
              <a:spLocks/>
            </p:cNvSpPr>
            <p:nvPr/>
          </p:nvSpPr>
          <p:spPr bwMode="auto">
            <a:xfrm>
              <a:off x="2315" y="3791"/>
              <a:ext cx="19" cy="12"/>
            </a:xfrm>
            <a:custGeom>
              <a:avLst/>
              <a:gdLst>
                <a:gd name="T0" fmla="*/ 0 w 68"/>
                <a:gd name="T1" fmla="*/ 1 h 47"/>
                <a:gd name="T2" fmla="*/ 1 w 68"/>
                <a:gd name="T3" fmla="*/ 0 h 47"/>
                <a:gd name="T4" fmla="*/ 1 w 68"/>
                <a:gd name="T5" fmla="*/ 0 h 47"/>
                <a:gd name="T6" fmla="*/ 0 w 68"/>
                <a:gd name="T7" fmla="*/ 1 h 47"/>
                <a:gd name="T8" fmla="*/ 0 60000 65536"/>
                <a:gd name="T9" fmla="*/ 0 60000 65536"/>
                <a:gd name="T10" fmla="*/ 0 60000 65536"/>
                <a:gd name="T11" fmla="*/ 0 60000 65536"/>
                <a:gd name="T12" fmla="*/ 0 w 68"/>
                <a:gd name="T13" fmla="*/ 0 h 47"/>
                <a:gd name="T14" fmla="*/ 68 w 68"/>
                <a:gd name="T15" fmla="*/ 47 h 47"/>
              </a:gdLst>
              <a:ahLst/>
              <a:cxnLst>
                <a:cxn ang="T8">
                  <a:pos x="T0" y="T1"/>
                </a:cxn>
                <a:cxn ang="T9">
                  <a:pos x="T2" y="T3"/>
                </a:cxn>
                <a:cxn ang="T10">
                  <a:pos x="T4" y="T5"/>
                </a:cxn>
                <a:cxn ang="T11">
                  <a:pos x="T6" y="T7"/>
                </a:cxn>
              </a:cxnLst>
              <a:rect l="T12" t="T13" r="T14" b="T15"/>
              <a:pathLst>
                <a:path w="68" h="47">
                  <a:moveTo>
                    <a:pt x="0" y="47"/>
                  </a:moveTo>
                  <a:lnTo>
                    <a:pt x="34" y="0"/>
                  </a:lnTo>
                  <a:lnTo>
                    <a:pt x="68" y="16"/>
                  </a:lnTo>
                  <a:lnTo>
                    <a:pt x="0" y="4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51" name="Freeform 292"/>
            <p:cNvSpPr>
              <a:spLocks/>
            </p:cNvSpPr>
            <p:nvPr/>
          </p:nvSpPr>
          <p:spPr bwMode="auto">
            <a:xfrm>
              <a:off x="2373" y="3014"/>
              <a:ext cx="31" cy="44"/>
            </a:xfrm>
            <a:custGeom>
              <a:avLst/>
              <a:gdLst>
                <a:gd name="T0" fmla="*/ 0 w 107"/>
                <a:gd name="T1" fmla="*/ 3 h 154"/>
                <a:gd name="T2" fmla="*/ 0 w 107"/>
                <a:gd name="T3" fmla="*/ 0 h 154"/>
                <a:gd name="T4" fmla="*/ 3 w 107"/>
                <a:gd name="T5" fmla="*/ 1 h 154"/>
                <a:gd name="T6" fmla="*/ 1 w 107"/>
                <a:gd name="T7" fmla="*/ 4 h 154"/>
                <a:gd name="T8" fmla="*/ 0 w 107"/>
                <a:gd name="T9" fmla="*/ 3 h 154"/>
                <a:gd name="T10" fmla="*/ 0 60000 65536"/>
                <a:gd name="T11" fmla="*/ 0 60000 65536"/>
                <a:gd name="T12" fmla="*/ 0 60000 65536"/>
                <a:gd name="T13" fmla="*/ 0 60000 65536"/>
                <a:gd name="T14" fmla="*/ 0 60000 65536"/>
                <a:gd name="T15" fmla="*/ 0 w 107"/>
                <a:gd name="T16" fmla="*/ 0 h 154"/>
                <a:gd name="T17" fmla="*/ 107 w 107"/>
                <a:gd name="T18" fmla="*/ 154 h 154"/>
              </a:gdLst>
              <a:ahLst/>
              <a:cxnLst>
                <a:cxn ang="T10">
                  <a:pos x="T0" y="T1"/>
                </a:cxn>
                <a:cxn ang="T11">
                  <a:pos x="T2" y="T3"/>
                </a:cxn>
                <a:cxn ang="T12">
                  <a:pos x="T4" y="T5"/>
                </a:cxn>
                <a:cxn ang="T13">
                  <a:pos x="T6" y="T7"/>
                </a:cxn>
                <a:cxn ang="T14">
                  <a:pos x="T8" y="T9"/>
                </a:cxn>
              </a:cxnLst>
              <a:rect l="T15" t="T16" r="T17" b="T18"/>
              <a:pathLst>
                <a:path w="107" h="154">
                  <a:moveTo>
                    <a:pt x="0" y="149"/>
                  </a:moveTo>
                  <a:lnTo>
                    <a:pt x="13" y="0"/>
                  </a:lnTo>
                  <a:lnTo>
                    <a:pt x="107" y="67"/>
                  </a:lnTo>
                  <a:lnTo>
                    <a:pt x="52" y="154"/>
                  </a:lnTo>
                  <a:lnTo>
                    <a:pt x="0" y="14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52" name="Freeform 293"/>
            <p:cNvSpPr>
              <a:spLocks/>
            </p:cNvSpPr>
            <p:nvPr/>
          </p:nvSpPr>
          <p:spPr bwMode="auto">
            <a:xfrm>
              <a:off x="2171" y="1661"/>
              <a:ext cx="661" cy="560"/>
            </a:xfrm>
            <a:custGeom>
              <a:avLst/>
              <a:gdLst>
                <a:gd name="T0" fmla="*/ 6 w 2319"/>
                <a:gd name="T1" fmla="*/ 11 h 1964"/>
                <a:gd name="T2" fmla="*/ 7 w 2319"/>
                <a:gd name="T3" fmla="*/ 9 h 1964"/>
                <a:gd name="T4" fmla="*/ 5 w 2319"/>
                <a:gd name="T5" fmla="*/ 8 h 1964"/>
                <a:gd name="T6" fmla="*/ 10 w 2319"/>
                <a:gd name="T7" fmla="*/ 4 h 1964"/>
                <a:gd name="T8" fmla="*/ 15 w 2319"/>
                <a:gd name="T9" fmla="*/ 3 h 1964"/>
                <a:gd name="T10" fmla="*/ 20 w 2319"/>
                <a:gd name="T11" fmla="*/ 5 h 1964"/>
                <a:gd name="T12" fmla="*/ 19 w 2319"/>
                <a:gd name="T13" fmla="*/ 3 h 1964"/>
                <a:gd name="T14" fmla="*/ 25 w 2319"/>
                <a:gd name="T15" fmla="*/ 4 h 1964"/>
                <a:gd name="T16" fmla="*/ 29 w 2319"/>
                <a:gd name="T17" fmla="*/ 3 h 1964"/>
                <a:gd name="T18" fmla="*/ 24 w 2319"/>
                <a:gd name="T19" fmla="*/ 1 h 1964"/>
                <a:gd name="T20" fmla="*/ 29 w 2319"/>
                <a:gd name="T21" fmla="*/ 2 h 1964"/>
                <a:gd name="T22" fmla="*/ 29 w 2319"/>
                <a:gd name="T23" fmla="*/ 0 h 1964"/>
                <a:gd name="T24" fmla="*/ 40 w 2319"/>
                <a:gd name="T25" fmla="*/ 1 h 1964"/>
                <a:gd name="T26" fmla="*/ 41 w 2319"/>
                <a:gd name="T27" fmla="*/ 1 h 1964"/>
                <a:gd name="T28" fmla="*/ 45 w 2319"/>
                <a:gd name="T29" fmla="*/ 3 h 1964"/>
                <a:gd name="T30" fmla="*/ 34 w 2319"/>
                <a:gd name="T31" fmla="*/ 4 h 1964"/>
                <a:gd name="T32" fmla="*/ 40 w 2319"/>
                <a:gd name="T33" fmla="*/ 5 h 1964"/>
                <a:gd name="T34" fmla="*/ 46 w 2319"/>
                <a:gd name="T35" fmla="*/ 5 h 1964"/>
                <a:gd name="T36" fmla="*/ 51 w 2319"/>
                <a:gd name="T37" fmla="*/ 4 h 1964"/>
                <a:gd name="T38" fmla="*/ 46 w 2319"/>
                <a:gd name="T39" fmla="*/ 7 h 1964"/>
                <a:gd name="T40" fmla="*/ 49 w 2319"/>
                <a:gd name="T41" fmla="*/ 9 h 1964"/>
                <a:gd name="T42" fmla="*/ 46 w 2319"/>
                <a:gd name="T43" fmla="*/ 11 h 1964"/>
                <a:gd name="T44" fmla="*/ 46 w 2319"/>
                <a:gd name="T45" fmla="*/ 14 h 1964"/>
                <a:gd name="T46" fmla="*/ 45 w 2319"/>
                <a:gd name="T47" fmla="*/ 15 h 1964"/>
                <a:gd name="T48" fmla="*/ 47 w 2319"/>
                <a:gd name="T49" fmla="*/ 17 h 1964"/>
                <a:gd name="T50" fmla="*/ 45 w 2319"/>
                <a:gd name="T51" fmla="*/ 19 h 1964"/>
                <a:gd name="T52" fmla="*/ 46 w 2319"/>
                <a:gd name="T53" fmla="*/ 20 h 1964"/>
                <a:gd name="T54" fmla="*/ 46 w 2319"/>
                <a:gd name="T55" fmla="*/ 22 h 1964"/>
                <a:gd name="T56" fmla="*/ 41 w 2319"/>
                <a:gd name="T57" fmla="*/ 23 h 1964"/>
                <a:gd name="T58" fmla="*/ 42 w 2319"/>
                <a:gd name="T59" fmla="*/ 25 h 1964"/>
                <a:gd name="T60" fmla="*/ 45 w 2319"/>
                <a:gd name="T61" fmla="*/ 26 h 1964"/>
                <a:gd name="T62" fmla="*/ 44 w 2319"/>
                <a:gd name="T63" fmla="*/ 28 h 1964"/>
                <a:gd name="T64" fmla="*/ 40 w 2319"/>
                <a:gd name="T65" fmla="*/ 26 h 1964"/>
                <a:gd name="T66" fmla="*/ 41 w 2319"/>
                <a:gd name="T67" fmla="*/ 29 h 1964"/>
                <a:gd name="T68" fmla="*/ 41 w 2319"/>
                <a:gd name="T69" fmla="*/ 32 h 1964"/>
                <a:gd name="T70" fmla="*/ 36 w 2319"/>
                <a:gd name="T71" fmla="*/ 33 h 1964"/>
                <a:gd name="T72" fmla="*/ 32 w 2319"/>
                <a:gd name="T73" fmla="*/ 36 h 1964"/>
                <a:gd name="T74" fmla="*/ 31 w 2319"/>
                <a:gd name="T75" fmla="*/ 36 h 1964"/>
                <a:gd name="T76" fmla="*/ 28 w 2319"/>
                <a:gd name="T77" fmla="*/ 38 h 1964"/>
                <a:gd name="T78" fmla="*/ 28 w 2319"/>
                <a:gd name="T79" fmla="*/ 40 h 1964"/>
                <a:gd name="T80" fmla="*/ 28 w 2319"/>
                <a:gd name="T81" fmla="*/ 41 h 1964"/>
                <a:gd name="T82" fmla="*/ 26 w 2319"/>
                <a:gd name="T83" fmla="*/ 45 h 1964"/>
                <a:gd name="T84" fmla="*/ 22 w 2319"/>
                <a:gd name="T85" fmla="*/ 44 h 1964"/>
                <a:gd name="T86" fmla="*/ 21 w 2319"/>
                <a:gd name="T87" fmla="*/ 43 h 1964"/>
                <a:gd name="T88" fmla="*/ 19 w 2319"/>
                <a:gd name="T89" fmla="*/ 39 h 1964"/>
                <a:gd name="T90" fmla="*/ 19 w 2319"/>
                <a:gd name="T91" fmla="*/ 37 h 1964"/>
                <a:gd name="T92" fmla="*/ 18 w 2319"/>
                <a:gd name="T93" fmla="*/ 33 h 1964"/>
                <a:gd name="T94" fmla="*/ 18 w 2319"/>
                <a:gd name="T95" fmla="*/ 32 h 1964"/>
                <a:gd name="T96" fmla="*/ 18 w 2319"/>
                <a:gd name="T97" fmla="*/ 29 h 1964"/>
                <a:gd name="T98" fmla="*/ 20 w 2319"/>
                <a:gd name="T99" fmla="*/ 28 h 1964"/>
                <a:gd name="T100" fmla="*/ 19 w 2319"/>
                <a:gd name="T101" fmla="*/ 27 h 1964"/>
                <a:gd name="T102" fmla="*/ 17 w 2319"/>
                <a:gd name="T103" fmla="*/ 27 h 1964"/>
                <a:gd name="T104" fmla="*/ 15 w 2319"/>
                <a:gd name="T105" fmla="*/ 25 h 1964"/>
                <a:gd name="T106" fmla="*/ 14 w 2319"/>
                <a:gd name="T107" fmla="*/ 21 h 1964"/>
                <a:gd name="T108" fmla="*/ 11 w 2319"/>
                <a:gd name="T109" fmla="*/ 17 h 1964"/>
                <a:gd name="T110" fmla="*/ 6 w 2319"/>
                <a:gd name="T111" fmla="*/ 18 h 1964"/>
                <a:gd name="T112" fmla="*/ 1 w 2319"/>
                <a:gd name="T113" fmla="*/ 15 h 1964"/>
                <a:gd name="T114" fmla="*/ 6 w 2319"/>
                <a:gd name="T115" fmla="*/ 14 h 196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319"/>
                <a:gd name="T175" fmla="*/ 0 h 1964"/>
                <a:gd name="T176" fmla="*/ 2319 w 2319"/>
                <a:gd name="T177" fmla="*/ 1964 h 196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319" h="1964">
                  <a:moveTo>
                    <a:pt x="0" y="551"/>
                  </a:moveTo>
                  <a:lnTo>
                    <a:pt x="13" y="521"/>
                  </a:lnTo>
                  <a:lnTo>
                    <a:pt x="162" y="463"/>
                  </a:lnTo>
                  <a:lnTo>
                    <a:pt x="261" y="463"/>
                  </a:lnTo>
                  <a:lnTo>
                    <a:pt x="315" y="418"/>
                  </a:lnTo>
                  <a:lnTo>
                    <a:pt x="296" y="405"/>
                  </a:lnTo>
                  <a:lnTo>
                    <a:pt x="329" y="390"/>
                  </a:lnTo>
                  <a:lnTo>
                    <a:pt x="302" y="380"/>
                  </a:lnTo>
                  <a:lnTo>
                    <a:pt x="354" y="363"/>
                  </a:lnTo>
                  <a:lnTo>
                    <a:pt x="335" y="346"/>
                  </a:lnTo>
                  <a:lnTo>
                    <a:pt x="267" y="376"/>
                  </a:lnTo>
                  <a:lnTo>
                    <a:pt x="200" y="338"/>
                  </a:lnTo>
                  <a:lnTo>
                    <a:pt x="284" y="317"/>
                  </a:lnTo>
                  <a:lnTo>
                    <a:pt x="332" y="254"/>
                  </a:lnTo>
                  <a:lnTo>
                    <a:pt x="437" y="250"/>
                  </a:lnTo>
                  <a:lnTo>
                    <a:pt x="432" y="185"/>
                  </a:lnTo>
                  <a:lnTo>
                    <a:pt x="507" y="184"/>
                  </a:lnTo>
                  <a:lnTo>
                    <a:pt x="586" y="230"/>
                  </a:lnTo>
                  <a:lnTo>
                    <a:pt x="493" y="168"/>
                  </a:lnTo>
                  <a:lnTo>
                    <a:pt x="669" y="126"/>
                  </a:lnTo>
                  <a:lnTo>
                    <a:pt x="713" y="156"/>
                  </a:lnTo>
                  <a:lnTo>
                    <a:pt x="719" y="214"/>
                  </a:lnTo>
                  <a:lnTo>
                    <a:pt x="740" y="165"/>
                  </a:lnTo>
                  <a:lnTo>
                    <a:pt x="854" y="199"/>
                  </a:lnTo>
                  <a:lnTo>
                    <a:pt x="814" y="172"/>
                  </a:lnTo>
                  <a:lnTo>
                    <a:pt x="868" y="176"/>
                  </a:lnTo>
                  <a:lnTo>
                    <a:pt x="821" y="142"/>
                  </a:lnTo>
                  <a:lnTo>
                    <a:pt x="808" y="115"/>
                  </a:lnTo>
                  <a:lnTo>
                    <a:pt x="832" y="108"/>
                  </a:lnTo>
                  <a:lnTo>
                    <a:pt x="1056" y="192"/>
                  </a:lnTo>
                  <a:lnTo>
                    <a:pt x="1039" y="165"/>
                  </a:lnTo>
                  <a:lnTo>
                    <a:pt x="1086" y="161"/>
                  </a:lnTo>
                  <a:lnTo>
                    <a:pt x="1056" y="137"/>
                  </a:lnTo>
                  <a:lnTo>
                    <a:pt x="1132" y="142"/>
                  </a:lnTo>
                  <a:lnTo>
                    <a:pt x="1012" y="81"/>
                  </a:lnTo>
                  <a:lnTo>
                    <a:pt x="1228" y="115"/>
                  </a:lnTo>
                  <a:lnTo>
                    <a:pt x="1181" y="80"/>
                  </a:lnTo>
                  <a:lnTo>
                    <a:pt x="1054" y="73"/>
                  </a:lnTo>
                  <a:lnTo>
                    <a:pt x="1096" y="71"/>
                  </a:lnTo>
                  <a:lnTo>
                    <a:pt x="1017" y="42"/>
                  </a:lnTo>
                  <a:lnTo>
                    <a:pt x="1110" y="48"/>
                  </a:lnTo>
                  <a:lnTo>
                    <a:pt x="1073" y="35"/>
                  </a:lnTo>
                  <a:lnTo>
                    <a:pt x="1112" y="26"/>
                  </a:lnTo>
                  <a:lnTo>
                    <a:pt x="1272" y="81"/>
                  </a:lnTo>
                  <a:lnTo>
                    <a:pt x="1253" y="61"/>
                  </a:lnTo>
                  <a:lnTo>
                    <a:pt x="1326" y="42"/>
                  </a:lnTo>
                  <a:lnTo>
                    <a:pt x="1264" y="35"/>
                  </a:lnTo>
                  <a:lnTo>
                    <a:pt x="1262" y="8"/>
                  </a:lnTo>
                  <a:lnTo>
                    <a:pt x="1303" y="0"/>
                  </a:lnTo>
                  <a:lnTo>
                    <a:pt x="1732" y="10"/>
                  </a:lnTo>
                  <a:lnTo>
                    <a:pt x="1762" y="25"/>
                  </a:lnTo>
                  <a:lnTo>
                    <a:pt x="1746" y="35"/>
                  </a:lnTo>
                  <a:lnTo>
                    <a:pt x="1462" y="38"/>
                  </a:lnTo>
                  <a:lnTo>
                    <a:pt x="1495" y="54"/>
                  </a:lnTo>
                  <a:lnTo>
                    <a:pt x="1384" y="71"/>
                  </a:lnTo>
                  <a:lnTo>
                    <a:pt x="1789" y="42"/>
                  </a:lnTo>
                  <a:lnTo>
                    <a:pt x="1802" y="68"/>
                  </a:lnTo>
                  <a:lnTo>
                    <a:pt x="1746" y="83"/>
                  </a:lnTo>
                  <a:lnTo>
                    <a:pt x="1842" y="72"/>
                  </a:lnTo>
                  <a:lnTo>
                    <a:pt x="1951" y="104"/>
                  </a:lnTo>
                  <a:lnTo>
                    <a:pt x="1789" y="156"/>
                  </a:lnTo>
                  <a:lnTo>
                    <a:pt x="1529" y="152"/>
                  </a:lnTo>
                  <a:lnTo>
                    <a:pt x="1591" y="161"/>
                  </a:lnTo>
                  <a:lnTo>
                    <a:pt x="1482" y="184"/>
                  </a:lnTo>
                  <a:lnTo>
                    <a:pt x="1482" y="207"/>
                  </a:lnTo>
                  <a:lnTo>
                    <a:pt x="1767" y="168"/>
                  </a:lnTo>
                  <a:lnTo>
                    <a:pt x="1790" y="185"/>
                  </a:lnTo>
                  <a:lnTo>
                    <a:pt x="1732" y="223"/>
                  </a:lnTo>
                  <a:lnTo>
                    <a:pt x="1912" y="161"/>
                  </a:lnTo>
                  <a:lnTo>
                    <a:pt x="1923" y="221"/>
                  </a:lnTo>
                  <a:lnTo>
                    <a:pt x="1833" y="328"/>
                  </a:lnTo>
                  <a:lnTo>
                    <a:pt x="2009" y="204"/>
                  </a:lnTo>
                  <a:lnTo>
                    <a:pt x="2006" y="223"/>
                  </a:lnTo>
                  <a:lnTo>
                    <a:pt x="2090" y="222"/>
                  </a:lnTo>
                  <a:lnTo>
                    <a:pt x="2116" y="184"/>
                  </a:lnTo>
                  <a:lnTo>
                    <a:pt x="2206" y="176"/>
                  </a:lnTo>
                  <a:lnTo>
                    <a:pt x="2319" y="211"/>
                  </a:lnTo>
                  <a:lnTo>
                    <a:pt x="2207" y="265"/>
                  </a:lnTo>
                  <a:lnTo>
                    <a:pt x="2214" y="286"/>
                  </a:lnTo>
                  <a:lnTo>
                    <a:pt x="1963" y="317"/>
                  </a:lnTo>
                  <a:lnTo>
                    <a:pt x="2166" y="319"/>
                  </a:lnTo>
                  <a:lnTo>
                    <a:pt x="2002" y="364"/>
                  </a:lnTo>
                  <a:lnTo>
                    <a:pt x="2013" y="394"/>
                  </a:lnTo>
                  <a:lnTo>
                    <a:pt x="2122" y="364"/>
                  </a:lnTo>
                  <a:lnTo>
                    <a:pt x="2043" y="405"/>
                  </a:lnTo>
                  <a:lnTo>
                    <a:pt x="2033" y="459"/>
                  </a:lnTo>
                  <a:lnTo>
                    <a:pt x="2056" y="445"/>
                  </a:lnTo>
                  <a:lnTo>
                    <a:pt x="1981" y="493"/>
                  </a:lnTo>
                  <a:lnTo>
                    <a:pt x="1954" y="593"/>
                  </a:lnTo>
                  <a:lnTo>
                    <a:pt x="1996" y="571"/>
                  </a:lnTo>
                  <a:lnTo>
                    <a:pt x="2050" y="593"/>
                  </a:lnTo>
                  <a:lnTo>
                    <a:pt x="1998" y="593"/>
                  </a:lnTo>
                  <a:lnTo>
                    <a:pt x="1998" y="622"/>
                  </a:lnTo>
                  <a:lnTo>
                    <a:pt x="2088" y="635"/>
                  </a:lnTo>
                  <a:lnTo>
                    <a:pt x="2090" y="672"/>
                  </a:lnTo>
                  <a:lnTo>
                    <a:pt x="1959" y="664"/>
                  </a:lnTo>
                  <a:lnTo>
                    <a:pt x="1996" y="682"/>
                  </a:lnTo>
                  <a:lnTo>
                    <a:pt x="1919" y="693"/>
                  </a:lnTo>
                  <a:lnTo>
                    <a:pt x="1959" y="732"/>
                  </a:lnTo>
                  <a:lnTo>
                    <a:pt x="2027" y="735"/>
                  </a:lnTo>
                  <a:lnTo>
                    <a:pt x="1986" y="758"/>
                  </a:lnTo>
                  <a:lnTo>
                    <a:pt x="2039" y="779"/>
                  </a:lnTo>
                  <a:lnTo>
                    <a:pt x="2037" y="829"/>
                  </a:lnTo>
                  <a:lnTo>
                    <a:pt x="1941" y="800"/>
                  </a:lnTo>
                  <a:lnTo>
                    <a:pt x="1997" y="827"/>
                  </a:lnTo>
                  <a:lnTo>
                    <a:pt x="1961" y="844"/>
                  </a:lnTo>
                  <a:lnTo>
                    <a:pt x="1996" y="842"/>
                  </a:lnTo>
                  <a:lnTo>
                    <a:pt x="1986" y="874"/>
                  </a:lnTo>
                  <a:lnTo>
                    <a:pt x="2054" y="890"/>
                  </a:lnTo>
                  <a:lnTo>
                    <a:pt x="1947" y="881"/>
                  </a:lnTo>
                  <a:lnTo>
                    <a:pt x="1923" y="900"/>
                  </a:lnTo>
                  <a:lnTo>
                    <a:pt x="2009" y="942"/>
                  </a:lnTo>
                  <a:lnTo>
                    <a:pt x="1997" y="974"/>
                  </a:lnTo>
                  <a:lnTo>
                    <a:pt x="1926" y="994"/>
                  </a:lnTo>
                  <a:lnTo>
                    <a:pt x="1861" y="947"/>
                  </a:lnTo>
                  <a:lnTo>
                    <a:pt x="1758" y="986"/>
                  </a:lnTo>
                  <a:lnTo>
                    <a:pt x="1830" y="1013"/>
                  </a:lnTo>
                  <a:lnTo>
                    <a:pt x="1762" y="1038"/>
                  </a:lnTo>
                  <a:lnTo>
                    <a:pt x="1837" y="1040"/>
                  </a:lnTo>
                  <a:lnTo>
                    <a:pt x="1813" y="1090"/>
                  </a:lnTo>
                  <a:lnTo>
                    <a:pt x="1842" y="1061"/>
                  </a:lnTo>
                  <a:lnTo>
                    <a:pt x="1923" y="1101"/>
                  </a:lnTo>
                  <a:lnTo>
                    <a:pt x="1897" y="1135"/>
                  </a:lnTo>
                  <a:lnTo>
                    <a:pt x="1947" y="1122"/>
                  </a:lnTo>
                  <a:lnTo>
                    <a:pt x="1923" y="1155"/>
                  </a:lnTo>
                  <a:lnTo>
                    <a:pt x="1957" y="1139"/>
                  </a:lnTo>
                  <a:lnTo>
                    <a:pt x="1961" y="1223"/>
                  </a:lnTo>
                  <a:lnTo>
                    <a:pt x="1923" y="1192"/>
                  </a:lnTo>
                  <a:lnTo>
                    <a:pt x="1923" y="1223"/>
                  </a:lnTo>
                  <a:lnTo>
                    <a:pt x="1889" y="1220"/>
                  </a:lnTo>
                  <a:lnTo>
                    <a:pt x="1842" y="1151"/>
                  </a:lnTo>
                  <a:lnTo>
                    <a:pt x="1732" y="1113"/>
                  </a:lnTo>
                  <a:lnTo>
                    <a:pt x="1808" y="1158"/>
                  </a:lnTo>
                  <a:lnTo>
                    <a:pt x="1706" y="1182"/>
                  </a:lnTo>
                  <a:lnTo>
                    <a:pt x="1678" y="1223"/>
                  </a:lnTo>
                  <a:lnTo>
                    <a:pt x="1774" y="1232"/>
                  </a:lnTo>
                  <a:lnTo>
                    <a:pt x="1692" y="1255"/>
                  </a:lnTo>
                  <a:lnTo>
                    <a:pt x="1814" y="1227"/>
                  </a:lnTo>
                  <a:lnTo>
                    <a:pt x="1932" y="1264"/>
                  </a:lnTo>
                  <a:lnTo>
                    <a:pt x="1779" y="1360"/>
                  </a:lnTo>
                  <a:lnTo>
                    <a:pt x="1631" y="1402"/>
                  </a:lnTo>
                  <a:lnTo>
                    <a:pt x="1579" y="1406"/>
                  </a:lnTo>
                  <a:lnTo>
                    <a:pt x="1543" y="1361"/>
                  </a:lnTo>
                  <a:lnTo>
                    <a:pt x="1559" y="1406"/>
                  </a:lnTo>
                  <a:lnTo>
                    <a:pt x="1516" y="1431"/>
                  </a:lnTo>
                  <a:lnTo>
                    <a:pt x="1462" y="1535"/>
                  </a:lnTo>
                  <a:lnTo>
                    <a:pt x="1417" y="1531"/>
                  </a:lnTo>
                  <a:lnTo>
                    <a:pt x="1407" y="1564"/>
                  </a:lnTo>
                  <a:lnTo>
                    <a:pt x="1365" y="1571"/>
                  </a:lnTo>
                  <a:lnTo>
                    <a:pt x="1339" y="1557"/>
                  </a:lnTo>
                  <a:lnTo>
                    <a:pt x="1372" y="1537"/>
                  </a:lnTo>
                  <a:lnTo>
                    <a:pt x="1338" y="1531"/>
                  </a:lnTo>
                  <a:lnTo>
                    <a:pt x="1324" y="1587"/>
                  </a:lnTo>
                  <a:lnTo>
                    <a:pt x="1251" y="1591"/>
                  </a:lnTo>
                  <a:lnTo>
                    <a:pt x="1253" y="1634"/>
                  </a:lnTo>
                  <a:lnTo>
                    <a:pt x="1213" y="1637"/>
                  </a:lnTo>
                  <a:lnTo>
                    <a:pt x="1247" y="1672"/>
                  </a:lnTo>
                  <a:lnTo>
                    <a:pt x="1199" y="1680"/>
                  </a:lnTo>
                  <a:lnTo>
                    <a:pt x="1236" y="1717"/>
                  </a:lnTo>
                  <a:lnTo>
                    <a:pt x="1204" y="1717"/>
                  </a:lnTo>
                  <a:lnTo>
                    <a:pt x="1230" y="1726"/>
                  </a:lnTo>
                  <a:lnTo>
                    <a:pt x="1204" y="1768"/>
                  </a:lnTo>
                  <a:lnTo>
                    <a:pt x="1181" y="1761"/>
                  </a:lnTo>
                  <a:lnTo>
                    <a:pt x="1199" y="1779"/>
                  </a:lnTo>
                  <a:lnTo>
                    <a:pt x="1152" y="1797"/>
                  </a:lnTo>
                  <a:lnTo>
                    <a:pt x="1181" y="1856"/>
                  </a:lnTo>
                  <a:lnTo>
                    <a:pt x="1152" y="1935"/>
                  </a:lnTo>
                  <a:lnTo>
                    <a:pt x="1118" y="1936"/>
                  </a:lnTo>
                  <a:lnTo>
                    <a:pt x="1143" y="1964"/>
                  </a:lnTo>
                  <a:lnTo>
                    <a:pt x="1065" y="1964"/>
                  </a:lnTo>
                  <a:lnTo>
                    <a:pt x="1056" y="1910"/>
                  </a:lnTo>
                  <a:lnTo>
                    <a:pt x="945" y="1918"/>
                  </a:lnTo>
                  <a:lnTo>
                    <a:pt x="973" y="1903"/>
                  </a:lnTo>
                  <a:lnTo>
                    <a:pt x="917" y="1883"/>
                  </a:lnTo>
                  <a:lnTo>
                    <a:pt x="941" y="1874"/>
                  </a:lnTo>
                  <a:lnTo>
                    <a:pt x="901" y="1874"/>
                  </a:lnTo>
                  <a:lnTo>
                    <a:pt x="918" y="1832"/>
                  </a:lnTo>
                  <a:lnTo>
                    <a:pt x="892" y="1840"/>
                  </a:lnTo>
                  <a:lnTo>
                    <a:pt x="821" y="1726"/>
                  </a:lnTo>
                  <a:lnTo>
                    <a:pt x="821" y="1694"/>
                  </a:lnTo>
                  <a:lnTo>
                    <a:pt x="877" y="1656"/>
                  </a:lnTo>
                  <a:lnTo>
                    <a:pt x="854" y="1645"/>
                  </a:lnTo>
                  <a:lnTo>
                    <a:pt x="798" y="1687"/>
                  </a:lnTo>
                  <a:lnTo>
                    <a:pt x="798" y="1602"/>
                  </a:lnTo>
                  <a:lnTo>
                    <a:pt x="747" y="1557"/>
                  </a:lnTo>
                  <a:lnTo>
                    <a:pt x="763" y="1492"/>
                  </a:lnTo>
                  <a:lnTo>
                    <a:pt x="729" y="1466"/>
                  </a:lnTo>
                  <a:lnTo>
                    <a:pt x="774" y="1410"/>
                  </a:lnTo>
                  <a:lnTo>
                    <a:pt x="747" y="1402"/>
                  </a:lnTo>
                  <a:lnTo>
                    <a:pt x="839" y="1402"/>
                  </a:lnTo>
                  <a:lnTo>
                    <a:pt x="830" y="1379"/>
                  </a:lnTo>
                  <a:lnTo>
                    <a:pt x="769" y="1381"/>
                  </a:lnTo>
                  <a:lnTo>
                    <a:pt x="861" y="1331"/>
                  </a:lnTo>
                  <a:lnTo>
                    <a:pt x="839" y="1314"/>
                  </a:lnTo>
                  <a:lnTo>
                    <a:pt x="861" y="1255"/>
                  </a:lnTo>
                  <a:lnTo>
                    <a:pt x="785" y="1254"/>
                  </a:lnTo>
                  <a:lnTo>
                    <a:pt x="703" y="1207"/>
                  </a:lnTo>
                  <a:lnTo>
                    <a:pt x="854" y="1232"/>
                  </a:lnTo>
                  <a:lnTo>
                    <a:pt x="828" y="1211"/>
                  </a:lnTo>
                  <a:lnTo>
                    <a:pt x="854" y="1203"/>
                  </a:lnTo>
                  <a:lnTo>
                    <a:pt x="793" y="1168"/>
                  </a:lnTo>
                  <a:lnTo>
                    <a:pt x="814" y="1151"/>
                  </a:lnTo>
                  <a:lnTo>
                    <a:pt x="782" y="1163"/>
                  </a:lnTo>
                  <a:lnTo>
                    <a:pt x="804" y="1142"/>
                  </a:lnTo>
                  <a:lnTo>
                    <a:pt x="765" y="1145"/>
                  </a:lnTo>
                  <a:lnTo>
                    <a:pt x="808" y="1126"/>
                  </a:lnTo>
                  <a:lnTo>
                    <a:pt x="740" y="1099"/>
                  </a:lnTo>
                  <a:lnTo>
                    <a:pt x="726" y="1142"/>
                  </a:lnTo>
                  <a:lnTo>
                    <a:pt x="669" y="1145"/>
                  </a:lnTo>
                  <a:lnTo>
                    <a:pt x="659" y="1126"/>
                  </a:lnTo>
                  <a:lnTo>
                    <a:pt x="698" y="1099"/>
                  </a:lnTo>
                  <a:lnTo>
                    <a:pt x="667" y="1099"/>
                  </a:lnTo>
                  <a:lnTo>
                    <a:pt x="703" y="1023"/>
                  </a:lnTo>
                  <a:lnTo>
                    <a:pt x="661" y="1011"/>
                  </a:lnTo>
                  <a:lnTo>
                    <a:pt x="680" y="978"/>
                  </a:lnTo>
                  <a:lnTo>
                    <a:pt x="618" y="889"/>
                  </a:lnTo>
                  <a:lnTo>
                    <a:pt x="637" y="888"/>
                  </a:lnTo>
                  <a:lnTo>
                    <a:pt x="554" y="808"/>
                  </a:lnTo>
                  <a:lnTo>
                    <a:pt x="554" y="779"/>
                  </a:lnTo>
                  <a:lnTo>
                    <a:pt x="461" y="741"/>
                  </a:lnTo>
                  <a:lnTo>
                    <a:pt x="376" y="720"/>
                  </a:lnTo>
                  <a:lnTo>
                    <a:pt x="293" y="756"/>
                  </a:lnTo>
                  <a:lnTo>
                    <a:pt x="230" y="732"/>
                  </a:lnTo>
                  <a:lnTo>
                    <a:pt x="254" y="762"/>
                  </a:lnTo>
                  <a:lnTo>
                    <a:pt x="188" y="748"/>
                  </a:lnTo>
                  <a:lnTo>
                    <a:pt x="128" y="718"/>
                  </a:lnTo>
                  <a:lnTo>
                    <a:pt x="188" y="693"/>
                  </a:lnTo>
                  <a:lnTo>
                    <a:pt x="57" y="664"/>
                  </a:lnTo>
                  <a:lnTo>
                    <a:pt x="105" y="639"/>
                  </a:lnTo>
                  <a:lnTo>
                    <a:pt x="261" y="647"/>
                  </a:lnTo>
                  <a:lnTo>
                    <a:pt x="275" y="637"/>
                  </a:lnTo>
                  <a:lnTo>
                    <a:pt x="251" y="620"/>
                  </a:lnTo>
                  <a:lnTo>
                    <a:pt x="274" y="605"/>
                  </a:lnTo>
                  <a:lnTo>
                    <a:pt x="138" y="616"/>
                  </a:lnTo>
                  <a:lnTo>
                    <a:pt x="0" y="55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53" name="Freeform 294"/>
            <p:cNvSpPr>
              <a:spLocks/>
            </p:cNvSpPr>
            <p:nvPr/>
          </p:nvSpPr>
          <p:spPr bwMode="auto">
            <a:xfrm>
              <a:off x="1960" y="2856"/>
              <a:ext cx="43" cy="55"/>
            </a:xfrm>
            <a:custGeom>
              <a:avLst/>
              <a:gdLst>
                <a:gd name="T0" fmla="*/ 0 w 154"/>
                <a:gd name="T1" fmla="*/ 4 h 190"/>
                <a:gd name="T2" fmla="*/ 1 w 154"/>
                <a:gd name="T3" fmla="*/ 2 h 190"/>
                <a:gd name="T4" fmla="*/ 2 w 154"/>
                <a:gd name="T5" fmla="*/ 2 h 190"/>
                <a:gd name="T6" fmla="*/ 1 w 154"/>
                <a:gd name="T7" fmla="*/ 1 h 190"/>
                <a:gd name="T8" fmla="*/ 3 w 154"/>
                <a:gd name="T9" fmla="*/ 0 h 190"/>
                <a:gd name="T10" fmla="*/ 3 w 154"/>
                <a:gd name="T11" fmla="*/ 2 h 190"/>
                <a:gd name="T12" fmla="*/ 3 w 154"/>
                <a:gd name="T13" fmla="*/ 2 h 190"/>
                <a:gd name="T14" fmla="*/ 3 w 154"/>
                <a:gd name="T15" fmla="*/ 4 h 190"/>
                <a:gd name="T16" fmla="*/ 2 w 154"/>
                <a:gd name="T17" fmla="*/ 5 h 190"/>
                <a:gd name="T18" fmla="*/ 0 w 154"/>
                <a:gd name="T19" fmla="*/ 4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190"/>
                <a:gd name="T32" fmla="*/ 154 w 154"/>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190">
                  <a:moveTo>
                    <a:pt x="0" y="154"/>
                  </a:moveTo>
                  <a:lnTo>
                    <a:pt x="35" y="83"/>
                  </a:lnTo>
                  <a:lnTo>
                    <a:pt x="74" y="82"/>
                  </a:lnTo>
                  <a:lnTo>
                    <a:pt x="33" y="24"/>
                  </a:lnTo>
                  <a:lnTo>
                    <a:pt x="123" y="0"/>
                  </a:lnTo>
                  <a:lnTo>
                    <a:pt x="134" y="90"/>
                  </a:lnTo>
                  <a:lnTo>
                    <a:pt x="154" y="98"/>
                  </a:lnTo>
                  <a:lnTo>
                    <a:pt x="114" y="158"/>
                  </a:lnTo>
                  <a:lnTo>
                    <a:pt x="87" y="190"/>
                  </a:lnTo>
                  <a:lnTo>
                    <a:pt x="0" y="154"/>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54" name="Freeform 295"/>
            <p:cNvSpPr>
              <a:spLocks/>
            </p:cNvSpPr>
            <p:nvPr/>
          </p:nvSpPr>
          <p:spPr bwMode="auto">
            <a:xfrm>
              <a:off x="2298" y="2979"/>
              <a:ext cx="51" cy="86"/>
            </a:xfrm>
            <a:custGeom>
              <a:avLst/>
              <a:gdLst>
                <a:gd name="T0" fmla="*/ 0 w 181"/>
                <a:gd name="T1" fmla="*/ 2 h 301"/>
                <a:gd name="T2" fmla="*/ 1 w 181"/>
                <a:gd name="T3" fmla="*/ 3 h 301"/>
                <a:gd name="T4" fmla="*/ 1 w 181"/>
                <a:gd name="T5" fmla="*/ 4 h 301"/>
                <a:gd name="T6" fmla="*/ 1 w 181"/>
                <a:gd name="T7" fmla="*/ 6 h 301"/>
                <a:gd name="T8" fmla="*/ 2 w 181"/>
                <a:gd name="T9" fmla="*/ 7 h 301"/>
                <a:gd name="T10" fmla="*/ 4 w 181"/>
                <a:gd name="T11" fmla="*/ 7 h 301"/>
                <a:gd name="T12" fmla="*/ 3 w 181"/>
                <a:gd name="T13" fmla="*/ 4 h 301"/>
                <a:gd name="T14" fmla="*/ 4 w 181"/>
                <a:gd name="T15" fmla="*/ 3 h 301"/>
                <a:gd name="T16" fmla="*/ 1 w 181"/>
                <a:gd name="T17" fmla="*/ 0 h 301"/>
                <a:gd name="T18" fmla="*/ 1 w 181"/>
                <a:gd name="T19" fmla="*/ 1 h 301"/>
                <a:gd name="T20" fmla="*/ 1 w 181"/>
                <a:gd name="T21" fmla="*/ 1 h 301"/>
                <a:gd name="T22" fmla="*/ 0 w 181"/>
                <a:gd name="T23" fmla="*/ 2 h 3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301"/>
                <a:gd name="T38" fmla="*/ 181 w 181"/>
                <a:gd name="T39" fmla="*/ 301 h 3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301">
                  <a:moveTo>
                    <a:pt x="0" y="100"/>
                  </a:moveTo>
                  <a:lnTo>
                    <a:pt x="30" y="140"/>
                  </a:lnTo>
                  <a:lnTo>
                    <a:pt x="59" y="171"/>
                  </a:lnTo>
                  <a:lnTo>
                    <a:pt x="52" y="255"/>
                  </a:lnTo>
                  <a:lnTo>
                    <a:pt x="75" y="301"/>
                  </a:lnTo>
                  <a:lnTo>
                    <a:pt x="181" y="284"/>
                  </a:lnTo>
                  <a:lnTo>
                    <a:pt x="119" y="190"/>
                  </a:lnTo>
                  <a:lnTo>
                    <a:pt x="163" y="111"/>
                  </a:lnTo>
                  <a:lnTo>
                    <a:pt x="53" y="0"/>
                  </a:lnTo>
                  <a:lnTo>
                    <a:pt x="20" y="32"/>
                  </a:lnTo>
                  <a:lnTo>
                    <a:pt x="34" y="61"/>
                  </a:lnTo>
                  <a:lnTo>
                    <a:pt x="0" y="10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55" name="Freeform 296"/>
            <p:cNvSpPr>
              <a:spLocks/>
            </p:cNvSpPr>
            <p:nvPr/>
          </p:nvSpPr>
          <p:spPr bwMode="auto">
            <a:xfrm>
              <a:off x="2155" y="2831"/>
              <a:ext cx="29" cy="23"/>
            </a:xfrm>
            <a:custGeom>
              <a:avLst/>
              <a:gdLst>
                <a:gd name="T0" fmla="*/ 0 w 99"/>
                <a:gd name="T1" fmla="*/ 1 h 82"/>
                <a:gd name="T2" fmla="*/ 2 w 99"/>
                <a:gd name="T3" fmla="*/ 1 h 82"/>
                <a:gd name="T4" fmla="*/ 1 w 99"/>
                <a:gd name="T5" fmla="*/ 0 h 82"/>
                <a:gd name="T6" fmla="*/ 2 w 99"/>
                <a:gd name="T7" fmla="*/ 0 h 82"/>
                <a:gd name="T8" fmla="*/ 2 w 99"/>
                <a:gd name="T9" fmla="*/ 2 h 82"/>
                <a:gd name="T10" fmla="*/ 0 w 99"/>
                <a:gd name="T11" fmla="*/ 1 h 82"/>
                <a:gd name="T12" fmla="*/ 0 60000 65536"/>
                <a:gd name="T13" fmla="*/ 0 60000 65536"/>
                <a:gd name="T14" fmla="*/ 0 60000 65536"/>
                <a:gd name="T15" fmla="*/ 0 60000 65536"/>
                <a:gd name="T16" fmla="*/ 0 60000 65536"/>
                <a:gd name="T17" fmla="*/ 0 60000 65536"/>
                <a:gd name="T18" fmla="*/ 0 w 99"/>
                <a:gd name="T19" fmla="*/ 0 h 82"/>
                <a:gd name="T20" fmla="*/ 99 w 99"/>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99" h="82">
                  <a:moveTo>
                    <a:pt x="0" y="63"/>
                  </a:moveTo>
                  <a:lnTo>
                    <a:pt x="74" y="60"/>
                  </a:lnTo>
                  <a:lnTo>
                    <a:pt x="37" y="6"/>
                  </a:lnTo>
                  <a:lnTo>
                    <a:pt x="99" y="0"/>
                  </a:lnTo>
                  <a:lnTo>
                    <a:pt x="99" y="82"/>
                  </a:lnTo>
                  <a:lnTo>
                    <a:pt x="0" y="6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56" name="Freeform 297"/>
            <p:cNvSpPr>
              <a:spLocks/>
            </p:cNvSpPr>
            <p:nvPr/>
          </p:nvSpPr>
          <p:spPr bwMode="auto">
            <a:xfrm>
              <a:off x="1992" y="2882"/>
              <a:ext cx="66" cy="38"/>
            </a:xfrm>
            <a:custGeom>
              <a:avLst/>
              <a:gdLst>
                <a:gd name="T0" fmla="*/ 0 w 231"/>
                <a:gd name="T1" fmla="*/ 1 h 133"/>
                <a:gd name="T2" fmla="*/ 1 w 231"/>
                <a:gd name="T3" fmla="*/ 0 h 133"/>
                <a:gd name="T4" fmla="*/ 4 w 231"/>
                <a:gd name="T5" fmla="*/ 0 h 133"/>
                <a:gd name="T6" fmla="*/ 5 w 231"/>
                <a:gd name="T7" fmla="*/ 1 h 133"/>
                <a:gd name="T8" fmla="*/ 4 w 231"/>
                <a:gd name="T9" fmla="*/ 1 h 133"/>
                <a:gd name="T10" fmla="*/ 2 w 231"/>
                <a:gd name="T11" fmla="*/ 3 h 133"/>
                <a:gd name="T12" fmla="*/ 1 w 231"/>
                <a:gd name="T13" fmla="*/ 3 h 133"/>
                <a:gd name="T14" fmla="*/ 0 w 231"/>
                <a:gd name="T15" fmla="*/ 1 h 133"/>
                <a:gd name="T16" fmla="*/ 0 60000 65536"/>
                <a:gd name="T17" fmla="*/ 0 60000 65536"/>
                <a:gd name="T18" fmla="*/ 0 60000 65536"/>
                <a:gd name="T19" fmla="*/ 0 60000 65536"/>
                <a:gd name="T20" fmla="*/ 0 60000 65536"/>
                <a:gd name="T21" fmla="*/ 0 60000 65536"/>
                <a:gd name="T22" fmla="*/ 0 60000 65536"/>
                <a:gd name="T23" fmla="*/ 0 60000 65536"/>
                <a:gd name="T24" fmla="*/ 0 w 231"/>
                <a:gd name="T25" fmla="*/ 0 h 133"/>
                <a:gd name="T26" fmla="*/ 231 w 231"/>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 h="133">
                  <a:moveTo>
                    <a:pt x="0" y="68"/>
                  </a:moveTo>
                  <a:lnTo>
                    <a:pt x="40" y="8"/>
                  </a:lnTo>
                  <a:lnTo>
                    <a:pt x="163" y="0"/>
                  </a:lnTo>
                  <a:lnTo>
                    <a:pt x="231" y="42"/>
                  </a:lnTo>
                  <a:lnTo>
                    <a:pt x="176" y="52"/>
                  </a:lnTo>
                  <a:lnTo>
                    <a:pt x="79" y="133"/>
                  </a:lnTo>
                  <a:lnTo>
                    <a:pt x="62" y="112"/>
                  </a:lnTo>
                  <a:lnTo>
                    <a:pt x="0" y="6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57" name="Freeform 298"/>
            <p:cNvSpPr>
              <a:spLocks/>
            </p:cNvSpPr>
            <p:nvPr/>
          </p:nvSpPr>
          <p:spPr bwMode="auto">
            <a:xfrm>
              <a:off x="2697" y="2094"/>
              <a:ext cx="120" cy="65"/>
            </a:xfrm>
            <a:custGeom>
              <a:avLst/>
              <a:gdLst>
                <a:gd name="T0" fmla="*/ 0 w 420"/>
                <a:gd name="T1" fmla="*/ 2 h 223"/>
                <a:gd name="T2" fmla="*/ 1 w 420"/>
                <a:gd name="T3" fmla="*/ 2 h 223"/>
                <a:gd name="T4" fmla="*/ 0 w 420"/>
                <a:gd name="T5" fmla="*/ 1 h 223"/>
                <a:gd name="T6" fmla="*/ 1 w 420"/>
                <a:gd name="T7" fmla="*/ 1 h 223"/>
                <a:gd name="T8" fmla="*/ 1 w 420"/>
                <a:gd name="T9" fmla="*/ 1 h 223"/>
                <a:gd name="T10" fmla="*/ 2 w 420"/>
                <a:gd name="T11" fmla="*/ 1 h 223"/>
                <a:gd name="T12" fmla="*/ 1 w 420"/>
                <a:gd name="T13" fmla="*/ 0 h 223"/>
                <a:gd name="T14" fmla="*/ 3 w 420"/>
                <a:gd name="T15" fmla="*/ 1 h 223"/>
                <a:gd name="T16" fmla="*/ 3 w 420"/>
                <a:gd name="T17" fmla="*/ 2 h 223"/>
                <a:gd name="T18" fmla="*/ 4 w 420"/>
                <a:gd name="T19" fmla="*/ 1 h 223"/>
                <a:gd name="T20" fmla="*/ 5 w 420"/>
                <a:gd name="T21" fmla="*/ 1 h 223"/>
                <a:gd name="T22" fmla="*/ 5 w 420"/>
                <a:gd name="T23" fmla="*/ 1 h 223"/>
                <a:gd name="T24" fmla="*/ 6 w 420"/>
                <a:gd name="T25" fmla="*/ 1 h 223"/>
                <a:gd name="T26" fmla="*/ 5 w 420"/>
                <a:gd name="T27" fmla="*/ 1 h 223"/>
                <a:gd name="T28" fmla="*/ 7 w 420"/>
                <a:gd name="T29" fmla="*/ 1 h 223"/>
                <a:gd name="T30" fmla="*/ 7 w 420"/>
                <a:gd name="T31" fmla="*/ 0 h 223"/>
                <a:gd name="T32" fmla="*/ 8 w 420"/>
                <a:gd name="T33" fmla="*/ 1 h 223"/>
                <a:gd name="T34" fmla="*/ 9 w 420"/>
                <a:gd name="T35" fmla="*/ 0 h 223"/>
                <a:gd name="T36" fmla="*/ 8 w 420"/>
                <a:gd name="T37" fmla="*/ 1 h 223"/>
                <a:gd name="T38" fmla="*/ 10 w 420"/>
                <a:gd name="T39" fmla="*/ 3 h 223"/>
                <a:gd name="T40" fmla="*/ 9 w 420"/>
                <a:gd name="T41" fmla="*/ 4 h 223"/>
                <a:gd name="T42" fmla="*/ 5 w 420"/>
                <a:gd name="T43" fmla="*/ 6 h 223"/>
                <a:gd name="T44" fmla="*/ 2 w 420"/>
                <a:gd name="T45" fmla="*/ 5 h 223"/>
                <a:gd name="T46" fmla="*/ 3 w 420"/>
                <a:gd name="T47" fmla="*/ 3 h 223"/>
                <a:gd name="T48" fmla="*/ 1 w 420"/>
                <a:gd name="T49" fmla="*/ 3 h 223"/>
                <a:gd name="T50" fmla="*/ 3 w 420"/>
                <a:gd name="T51" fmla="*/ 3 h 223"/>
                <a:gd name="T52" fmla="*/ 2 w 420"/>
                <a:gd name="T53" fmla="*/ 2 h 223"/>
                <a:gd name="T54" fmla="*/ 3 w 420"/>
                <a:gd name="T55" fmla="*/ 2 h 223"/>
                <a:gd name="T56" fmla="*/ 0 w 420"/>
                <a:gd name="T57" fmla="*/ 2 h 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0"/>
                <a:gd name="T88" fmla="*/ 0 h 223"/>
                <a:gd name="T89" fmla="*/ 420 w 420"/>
                <a:gd name="T90" fmla="*/ 223 h 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0" h="223">
                  <a:moveTo>
                    <a:pt x="0" y="79"/>
                  </a:moveTo>
                  <a:lnTo>
                    <a:pt x="29" y="69"/>
                  </a:lnTo>
                  <a:lnTo>
                    <a:pt x="12" y="50"/>
                  </a:lnTo>
                  <a:lnTo>
                    <a:pt x="47" y="62"/>
                  </a:lnTo>
                  <a:lnTo>
                    <a:pt x="31" y="24"/>
                  </a:lnTo>
                  <a:lnTo>
                    <a:pt x="73" y="46"/>
                  </a:lnTo>
                  <a:lnTo>
                    <a:pt x="52" y="2"/>
                  </a:lnTo>
                  <a:lnTo>
                    <a:pt x="116" y="36"/>
                  </a:lnTo>
                  <a:lnTo>
                    <a:pt x="124" y="94"/>
                  </a:lnTo>
                  <a:lnTo>
                    <a:pt x="159" y="31"/>
                  </a:lnTo>
                  <a:lnTo>
                    <a:pt x="193" y="54"/>
                  </a:lnTo>
                  <a:lnTo>
                    <a:pt x="220" y="23"/>
                  </a:lnTo>
                  <a:lnTo>
                    <a:pt x="245" y="63"/>
                  </a:lnTo>
                  <a:lnTo>
                    <a:pt x="238" y="24"/>
                  </a:lnTo>
                  <a:lnTo>
                    <a:pt x="305" y="24"/>
                  </a:lnTo>
                  <a:lnTo>
                    <a:pt x="316" y="0"/>
                  </a:lnTo>
                  <a:lnTo>
                    <a:pt x="346" y="23"/>
                  </a:lnTo>
                  <a:lnTo>
                    <a:pt x="383" y="14"/>
                  </a:lnTo>
                  <a:lnTo>
                    <a:pt x="356" y="31"/>
                  </a:lnTo>
                  <a:lnTo>
                    <a:pt x="420" y="102"/>
                  </a:lnTo>
                  <a:lnTo>
                    <a:pt x="364" y="165"/>
                  </a:lnTo>
                  <a:lnTo>
                    <a:pt x="209" y="223"/>
                  </a:lnTo>
                  <a:lnTo>
                    <a:pt x="70" y="196"/>
                  </a:lnTo>
                  <a:lnTo>
                    <a:pt x="107" y="139"/>
                  </a:lnTo>
                  <a:lnTo>
                    <a:pt x="23" y="119"/>
                  </a:lnTo>
                  <a:lnTo>
                    <a:pt x="104" y="113"/>
                  </a:lnTo>
                  <a:lnTo>
                    <a:pt x="73" y="97"/>
                  </a:lnTo>
                  <a:lnTo>
                    <a:pt x="105" y="79"/>
                  </a:lnTo>
                  <a:lnTo>
                    <a:pt x="0" y="7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58" name="Freeform 299"/>
            <p:cNvSpPr>
              <a:spLocks/>
            </p:cNvSpPr>
            <p:nvPr/>
          </p:nvSpPr>
          <p:spPr bwMode="auto">
            <a:xfrm>
              <a:off x="1691" y="2659"/>
              <a:ext cx="328" cy="242"/>
            </a:xfrm>
            <a:custGeom>
              <a:avLst/>
              <a:gdLst>
                <a:gd name="T0" fmla="*/ 0 w 1151"/>
                <a:gd name="T1" fmla="*/ 0 h 847"/>
                <a:gd name="T2" fmla="*/ 1 w 1151"/>
                <a:gd name="T3" fmla="*/ 3 h 847"/>
                <a:gd name="T4" fmla="*/ 3 w 1151"/>
                <a:gd name="T5" fmla="*/ 5 h 847"/>
                <a:gd name="T6" fmla="*/ 3 w 1151"/>
                <a:gd name="T7" fmla="*/ 5 h 847"/>
                <a:gd name="T8" fmla="*/ 2 w 1151"/>
                <a:gd name="T9" fmla="*/ 6 h 847"/>
                <a:gd name="T10" fmla="*/ 3 w 1151"/>
                <a:gd name="T11" fmla="*/ 7 h 847"/>
                <a:gd name="T12" fmla="*/ 4 w 1151"/>
                <a:gd name="T13" fmla="*/ 8 h 847"/>
                <a:gd name="T14" fmla="*/ 4 w 1151"/>
                <a:gd name="T15" fmla="*/ 9 h 847"/>
                <a:gd name="T16" fmla="*/ 6 w 1151"/>
                <a:gd name="T17" fmla="*/ 11 h 847"/>
                <a:gd name="T18" fmla="*/ 7 w 1151"/>
                <a:gd name="T19" fmla="*/ 10 h 847"/>
                <a:gd name="T20" fmla="*/ 2 w 1151"/>
                <a:gd name="T21" fmla="*/ 3 h 847"/>
                <a:gd name="T22" fmla="*/ 2 w 1151"/>
                <a:gd name="T23" fmla="*/ 1 h 847"/>
                <a:gd name="T24" fmla="*/ 3 w 1151"/>
                <a:gd name="T25" fmla="*/ 1 h 847"/>
                <a:gd name="T26" fmla="*/ 5 w 1151"/>
                <a:gd name="T27" fmla="*/ 5 h 847"/>
                <a:gd name="T28" fmla="*/ 7 w 1151"/>
                <a:gd name="T29" fmla="*/ 7 h 847"/>
                <a:gd name="T30" fmla="*/ 7 w 1151"/>
                <a:gd name="T31" fmla="*/ 8 h 847"/>
                <a:gd name="T32" fmla="*/ 10 w 1151"/>
                <a:gd name="T33" fmla="*/ 11 h 847"/>
                <a:gd name="T34" fmla="*/ 11 w 1151"/>
                <a:gd name="T35" fmla="*/ 13 h 847"/>
                <a:gd name="T36" fmla="*/ 10 w 1151"/>
                <a:gd name="T37" fmla="*/ 14 h 847"/>
                <a:gd name="T38" fmla="*/ 11 w 1151"/>
                <a:gd name="T39" fmla="*/ 15 h 847"/>
                <a:gd name="T40" fmla="*/ 17 w 1151"/>
                <a:gd name="T41" fmla="*/ 18 h 847"/>
                <a:gd name="T42" fmla="*/ 20 w 1151"/>
                <a:gd name="T43" fmla="*/ 18 h 847"/>
                <a:gd name="T44" fmla="*/ 22 w 1151"/>
                <a:gd name="T45" fmla="*/ 20 h 847"/>
                <a:gd name="T46" fmla="*/ 23 w 1151"/>
                <a:gd name="T47" fmla="*/ 18 h 847"/>
                <a:gd name="T48" fmla="*/ 23 w 1151"/>
                <a:gd name="T49" fmla="*/ 18 h 847"/>
                <a:gd name="T50" fmla="*/ 23 w 1151"/>
                <a:gd name="T51" fmla="*/ 17 h 847"/>
                <a:gd name="T52" fmla="*/ 25 w 1151"/>
                <a:gd name="T53" fmla="*/ 16 h 847"/>
                <a:gd name="T54" fmla="*/ 25 w 1151"/>
                <a:gd name="T55" fmla="*/ 16 h 847"/>
                <a:gd name="T56" fmla="*/ 25 w 1151"/>
                <a:gd name="T57" fmla="*/ 15 h 847"/>
                <a:gd name="T58" fmla="*/ 26 w 1151"/>
                <a:gd name="T59" fmla="*/ 16 h 847"/>
                <a:gd name="T60" fmla="*/ 27 w 1151"/>
                <a:gd name="T61" fmla="*/ 13 h 847"/>
                <a:gd name="T62" fmla="*/ 25 w 1151"/>
                <a:gd name="T63" fmla="*/ 12 h 847"/>
                <a:gd name="T64" fmla="*/ 24 w 1151"/>
                <a:gd name="T65" fmla="*/ 13 h 847"/>
                <a:gd name="T66" fmla="*/ 23 w 1151"/>
                <a:gd name="T67" fmla="*/ 16 h 847"/>
                <a:gd name="T68" fmla="*/ 20 w 1151"/>
                <a:gd name="T69" fmla="*/ 16 h 847"/>
                <a:gd name="T70" fmla="*/ 19 w 1151"/>
                <a:gd name="T71" fmla="*/ 15 h 847"/>
                <a:gd name="T72" fmla="*/ 17 w 1151"/>
                <a:gd name="T73" fmla="*/ 12 h 847"/>
                <a:gd name="T74" fmla="*/ 17 w 1151"/>
                <a:gd name="T75" fmla="*/ 9 h 847"/>
                <a:gd name="T76" fmla="*/ 18 w 1151"/>
                <a:gd name="T77" fmla="*/ 8 h 847"/>
                <a:gd name="T78" fmla="*/ 16 w 1151"/>
                <a:gd name="T79" fmla="*/ 7 h 847"/>
                <a:gd name="T80" fmla="*/ 14 w 1151"/>
                <a:gd name="T81" fmla="*/ 3 h 847"/>
                <a:gd name="T82" fmla="*/ 12 w 1151"/>
                <a:gd name="T83" fmla="*/ 4 h 847"/>
                <a:gd name="T84" fmla="*/ 9 w 1151"/>
                <a:gd name="T85" fmla="*/ 1 h 847"/>
                <a:gd name="T86" fmla="*/ 5 w 1151"/>
                <a:gd name="T87" fmla="*/ 2 h 847"/>
                <a:gd name="T88" fmla="*/ 2 w 1151"/>
                <a:gd name="T89" fmla="*/ 0 h 847"/>
                <a:gd name="T90" fmla="*/ 0 w 1151"/>
                <a:gd name="T91" fmla="*/ 0 h 84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51"/>
                <a:gd name="T139" fmla="*/ 0 h 847"/>
                <a:gd name="T140" fmla="*/ 1151 w 1151"/>
                <a:gd name="T141" fmla="*/ 847 h 84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51" h="847">
                  <a:moveTo>
                    <a:pt x="0" y="9"/>
                  </a:moveTo>
                  <a:lnTo>
                    <a:pt x="55" y="141"/>
                  </a:lnTo>
                  <a:lnTo>
                    <a:pt x="118" y="202"/>
                  </a:lnTo>
                  <a:lnTo>
                    <a:pt x="112" y="238"/>
                  </a:lnTo>
                  <a:lnTo>
                    <a:pt x="80" y="246"/>
                  </a:lnTo>
                  <a:lnTo>
                    <a:pt x="152" y="275"/>
                  </a:lnTo>
                  <a:lnTo>
                    <a:pt x="191" y="334"/>
                  </a:lnTo>
                  <a:lnTo>
                    <a:pt x="190" y="384"/>
                  </a:lnTo>
                  <a:lnTo>
                    <a:pt x="272" y="468"/>
                  </a:lnTo>
                  <a:lnTo>
                    <a:pt x="289" y="438"/>
                  </a:lnTo>
                  <a:lnTo>
                    <a:pt x="97" y="120"/>
                  </a:lnTo>
                  <a:lnTo>
                    <a:pt x="85" y="35"/>
                  </a:lnTo>
                  <a:lnTo>
                    <a:pt x="128" y="58"/>
                  </a:lnTo>
                  <a:lnTo>
                    <a:pt x="196" y="196"/>
                  </a:lnTo>
                  <a:lnTo>
                    <a:pt x="299" y="300"/>
                  </a:lnTo>
                  <a:lnTo>
                    <a:pt x="297" y="339"/>
                  </a:lnTo>
                  <a:lnTo>
                    <a:pt x="439" y="483"/>
                  </a:lnTo>
                  <a:lnTo>
                    <a:pt x="456" y="542"/>
                  </a:lnTo>
                  <a:lnTo>
                    <a:pt x="439" y="583"/>
                  </a:lnTo>
                  <a:lnTo>
                    <a:pt x="473" y="638"/>
                  </a:lnTo>
                  <a:lnTo>
                    <a:pt x="746" y="785"/>
                  </a:lnTo>
                  <a:lnTo>
                    <a:pt x="863" y="775"/>
                  </a:lnTo>
                  <a:lnTo>
                    <a:pt x="941" y="847"/>
                  </a:lnTo>
                  <a:lnTo>
                    <a:pt x="976" y="776"/>
                  </a:lnTo>
                  <a:lnTo>
                    <a:pt x="1015" y="775"/>
                  </a:lnTo>
                  <a:lnTo>
                    <a:pt x="974" y="717"/>
                  </a:lnTo>
                  <a:lnTo>
                    <a:pt x="1064" y="693"/>
                  </a:lnTo>
                  <a:lnTo>
                    <a:pt x="1095" y="668"/>
                  </a:lnTo>
                  <a:lnTo>
                    <a:pt x="1103" y="653"/>
                  </a:lnTo>
                  <a:lnTo>
                    <a:pt x="1112" y="684"/>
                  </a:lnTo>
                  <a:lnTo>
                    <a:pt x="1151" y="544"/>
                  </a:lnTo>
                  <a:lnTo>
                    <a:pt x="1101" y="522"/>
                  </a:lnTo>
                  <a:lnTo>
                    <a:pt x="1016" y="544"/>
                  </a:lnTo>
                  <a:lnTo>
                    <a:pt x="971" y="668"/>
                  </a:lnTo>
                  <a:lnTo>
                    <a:pt x="857" y="678"/>
                  </a:lnTo>
                  <a:lnTo>
                    <a:pt x="814" y="649"/>
                  </a:lnTo>
                  <a:lnTo>
                    <a:pt x="738" y="498"/>
                  </a:lnTo>
                  <a:lnTo>
                    <a:pt x="737" y="384"/>
                  </a:lnTo>
                  <a:lnTo>
                    <a:pt x="762" y="327"/>
                  </a:lnTo>
                  <a:lnTo>
                    <a:pt x="687" y="300"/>
                  </a:lnTo>
                  <a:lnTo>
                    <a:pt x="588" y="139"/>
                  </a:lnTo>
                  <a:lnTo>
                    <a:pt x="509" y="174"/>
                  </a:lnTo>
                  <a:lnTo>
                    <a:pt x="407" y="43"/>
                  </a:lnTo>
                  <a:lnTo>
                    <a:pt x="233" y="70"/>
                  </a:lnTo>
                  <a:lnTo>
                    <a:pt x="87" y="0"/>
                  </a:lnTo>
                  <a:lnTo>
                    <a:pt x="0" y="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59" name="Freeform 300"/>
            <p:cNvSpPr>
              <a:spLocks/>
            </p:cNvSpPr>
            <p:nvPr/>
          </p:nvSpPr>
          <p:spPr bwMode="auto">
            <a:xfrm>
              <a:off x="2014" y="2894"/>
              <a:ext cx="44" cy="53"/>
            </a:xfrm>
            <a:custGeom>
              <a:avLst/>
              <a:gdLst>
                <a:gd name="T0" fmla="*/ 0 w 152"/>
                <a:gd name="T1" fmla="*/ 2 h 184"/>
                <a:gd name="T2" fmla="*/ 1 w 152"/>
                <a:gd name="T3" fmla="*/ 4 h 184"/>
                <a:gd name="T4" fmla="*/ 3 w 152"/>
                <a:gd name="T5" fmla="*/ 4 h 184"/>
                <a:gd name="T6" fmla="*/ 4 w 152"/>
                <a:gd name="T7" fmla="*/ 0 h 184"/>
                <a:gd name="T8" fmla="*/ 2 w 152"/>
                <a:gd name="T9" fmla="*/ 0 h 184"/>
                <a:gd name="T10" fmla="*/ 0 w 152"/>
                <a:gd name="T11" fmla="*/ 2 h 184"/>
                <a:gd name="T12" fmla="*/ 0 60000 65536"/>
                <a:gd name="T13" fmla="*/ 0 60000 65536"/>
                <a:gd name="T14" fmla="*/ 0 60000 65536"/>
                <a:gd name="T15" fmla="*/ 0 60000 65536"/>
                <a:gd name="T16" fmla="*/ 0 60000 65536"/>
                <a:gd name="T17" fmla="*/ 0 60000 65536"/>
                <a:gd name="T18" fmla="*/ 0 w 152"/>
                <a:gd name="T19" fmla="*/ 0 h 184"/>
                <a:gd name="T20" fmla="*/ 152 w 152"/>
                <a:gd name="T21" fmla="*/ 184 h 184"/>
              </a:gdLst>
              <a:ahLst/>
              <a:cxnLst>
                <a:cxn ang="T12">
                  <a:pos x="T0" y="T1"/>
                </a:cxn>
                <a:cxn ang="T13">
                  <a:pos x="T2" y="T3"/>
                </a:cxn>
                <a:cxn ang="T14">
                  <a:pos x="T4" y="T5"/>
                </a:cxn>
                <a:cxn ang="T15">
                  <a:pos x="T6" y="T7"/>
                </a:cxn>
                <a:cxn ang="T16">
                  <a:pos x="T8" y="T9"/>
                </a:cxn>
                <a:cxn ang="T17">
                  <a:pos x="T10" y="T11"/>
                </a:cxn>
              </a:cxnLst>
              <a:rect l="T18" t="T19" r="T20" b="T21"/>
              <a:pathLst>
                <a:path w="152" h="184">
                  <a:moveTo>
                    <a:pt x="0" y="91"/>
                  </a:moveTo>
                  <a:lnTo>
                    <a:pt x="61" y="180"/>
                  </a:lnTo>
                  <a:lnTo>
                    <a:pt x="140" y="184"/>
                  </a:lnTo>
                  <a:lnTo>
                    <a:pt x="152" y="0"/>
                  </a:lnTo>
                  <a:lnTo>
                    <a:pt x="97" y="10"/>
                  </a:lnTo>
                  <a:lnTo>
                    <a:pt x="0" y="9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60" name="Freeform 301"/>
            <p:cNvSpPr>
              <a:spLocks/>
            </p:cNvSpPr>
            <p:nvPr/>
          </p:nvSpPr>
          <p:spPr bwMode="auto">
            <a:xfrm>
              <a:off x="2060" y="2962"/>
              <a:ext cx="62" cy="32"/>
            </a:xfrm>
            <a:custGeom>
              <a:avLst/>
              <a:gdLst>
                <a:gd name="T0" fmla="*/ 0 w 215"/>
                <a:gd name="T1" fmla="*/ 1 h 111"/>
                <a:gd name="T2" fmla="*/ 0 w 215"/>
                <a:gd name="T3" fmla="*/ 0 h 111"/>
                <a:gd name="T4" fmla="*/ 1 w 215"/>
                <a:gd name="T5" fmla="*/ 1 h 111"/>
                <a:gd name="T6" fmla="*/ 3 w 215"/>
                <a:gd name="T7" fmla="*/ 0 h 111"/>
                <a:gd name="T8" fmla="*/ 5 w 215"/>
                <a:gd name="T9" fmla="*/ 1 h 111"/>
                <a:gd name="T10" fmla="*/ 5 w 215"/>
                <a:gd name="T11" fmla="*/ 3 h 111"/>
                <a:gd name="T12" fmla="*/ 5 w 215"/>
                <a:gd name="T13" fmla="*/ 1 h 111"/>
                <a:gd name="T14" fmla="*/ 3 w 215"/>
                <a:gd name="T15" fmla="*/ 1 h 111"/>
                <a:gd name="T16" fmla="*/ 3 w 215"/>
                <a:gd name="T17" fmla="*/ 1 h 111"/>
                <a:gd name="T18" fmla="*/ 3 w 215"/>
                <a:gd name="T19" fmla="*/ 2 h 111"/>
                <a:gd name="T20" fmla="*/ 2 w 215"/>
                <a:gd name="T21" fmla="*/ 3 h 111"/>
                <a:gd name="T22" fmla="*/ 0 w 215"/>
                <a:gd name="T23" fmla="*/ 1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5"/>
                <a:gd name="T37" fmla="*/ 0 h 111"/>
                <a:gd name="T38" fmla="*/ 215 w 215"/>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5" h="111">
                  <a:moveTo>
                    <a:pt x="0" y="60"/>
                  </a:moveTo>
                  <a:lnTo>
                    <a:pt x="18" y="0"/>
                  </a:lnTo>
                  <a:lnTo>
                    <a:pt x="65" y="37"/>
                  </a:lnTo>
                  <a:lnTo>
                    <a:pt x="146" y="2"/>
                  </a:lnTo>
                  <a:lnTo>
                    <a:pt x="215" y="45"/>
                  </a:lnTo>
                  <a:lnTo>
                    <a:pt x="200" y="108"/>
                  </a:lnTo>
                  <a:lnTo>
                    <a:pt x="193" y="54"/>
                  </a:lnTo>
                  <a:lnTo>
                    <a:pt x="146" y="35"/>
                  </a:lnTo>
                  <a:lnTo>
                    <a:pt x="103" y="66"/>
                  </a:lnTo>
                  <a:lnTo>
                    <a:pt x="115" y="98"/>
                  </a:lnTo>
                  <a:lnTo>
                    <a:pt x="96" y="111"/>
                  </a:lnTo>
                  <a:lnTo>
                    <a:pt x="0" y="6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61" name="Freeform 302"/>
            <p:cNvSpPr>
              <a:spLocks/>
            </p:cNvSpPr>
            <p:nvPr/>
          </p:nvSpPr>
          <p:spPr bwMode="auto">
            <a:xfrm>
              <a:off x="2284" y="3328"/>
              <a:ext cx="89" cy="107"/>
            </a:xfrm>
            <a:custGeom>
              <a:avLst/>
              <a:gdLst>
                <a:gd name="T0" fmla="*/ 0 w 311"/>
                <a:gd name="T1" fmla="*/ 3 h 377"/>
                <a:gd name="T2" fmla="*/ 1 w 311"/>
                <a:gd name="T3" fmla="*/ 1 h 377"/>
                <a:gd name="T4" fmla="*/ 3 w 311"/>
                <a:gd name="T5" fmla="*/ 0 h 377"/>
                <a:gd name="T6" fmla="*/ 4 w 311"/>
                <a:gd name="T7" fmla="*/ 1 h 377"/>
                <a:gd name="T8" fmla="*/ 4 w 311"/>
                <a:gd name="T9" fmla="*/ 3 h 377"/>
                <a:gd name="T10" fmla="*/ 6 w 311"/>
                <a:gd name="T11" fmla="*/ 3 h 377"/>
                <a:gd name="T12" fmla="*/ 6 w 311"/>
                <a:gd name="T13" fmla="*/ 5 h 377"/>
                <a:gd name="T14" fmla="*/ 7 w 311"/>
                <a:gd name="T15" fmla="*/ 5 h 377"/>
                <a:gd name="T16" fmla="*/ 7 w 311"/>
                <a:gd name="T17" fmla="*/ 7 h 377"/>
                <a:gd name="T18" fmla="*/ 6 w 311"/>
                <a:gd name="T19" fmla="*/ 9 h 377"/>
                <a:gd name="T20" fmla="*/ 4 w 311"/>
                <a:gd name="T21" fmla="*/ 9 h 377"/>
                <a:gd name="T22" fmla="*/ 4 w 311"/>
                <a:gd name="T23" fmla="*/ 7 h 377"/>
                <a:gd name="T24" fmla="*/ 0 w 311"/>
                <a:gd name="T25" fmla="*/ 3 h 3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1"/>
                <a:gd name="T40" fmla="*/ 0 h 377"/>
                <a:gd name="T41" fmla="*/ 311 w 311"/>
                <a:gd name="T42" fmla="*/ 377 h 3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1" h="377">
                  <a:moveTo>
                    <a:pt x="0" y="141"/>
                  </a:moveTo>
                  <a:lnTo>
                    <a:pt x="21" y="23"/>
                  </a:lnTo>
                  <a:lnTo>
                    <a:pt x="134" y="0"/>
                  </a:lnTo>
                  <a:lnTo>
                    <a:pt x="169" y="39"/>
                  </a:lnTo>
                  <a:lnTo>
                    <a:pt x="177" y="130"/>
                  </a:lnTo>
                  <a:lnTo>
                    <a:pt x="260" y="143"/>
                  </a:lnTo>
                  <a:lnTo>
                    <a:pt x="270" y="205"/>
                  </a:lnTo>
                  <a:lnTo>
                    <a:pt x="311" y="218"/>
                  </a:lnTo>
                  <a:lnTo>
                    <a:pt x="305" y="295"/>
                  </a:lnTo>
                  <a:lnTo>
                    <a:pt x="263" y="377"/>
                  </a:lnTo>
                  <a:lnTo>
                    <a:pt x="159" y="371"/>
                  </a:lnTo>
                  <a:lnTo>
                    <a:pt x="180" y="281"/>
                  </a:lnTo>
                  <a:lnTo>
                    <a:pt x="0" y="14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62" name="Freeform 303"/>
            <p:cNvSpPr>
              <a:spLocks/>
            </p:cNvSpPr>
            <p:nvPr/>
          </p:nvSpPr>
          <p:spPr bwMode="auto">
            <a:xfrm>
              <a:off x="2080" y="3085"/>
              <a:ext cx="135" cy="229"/>
            </a:xfrm>
            <a:custGeom>
              <a:avLst/>
              <a:gdLst>
                <a:gd name="T0" fmla="*/ 0 w 476"/>
                <a:gd name="T1" fmla="*/ 4 h 803"/>
                <a:gd name="T2" fmla="*/ 0 w 476"/>
                <a:gd name="T3" fmla="*/ 6 h 803"/>
                <a:gd name="T4" fmla="*/ 2 w 476"/>
                <a:gd name="T5" fmla="*/ 9 h 803"/>
                <a:gd name="T6" fmla="*/ 4 w 476"/>
                <a:gd name="T7" fmla="*/ 15 h 803"/>
                <a:gd name="T8" fmla="*/ 9 w 476"/>
                <a:gd name="T9" fmla="*/ 19 h 803"/>
                <a:gd name="T10" fmla="*/ 10 w 476"/>
                <a:gd name="T11" fmla="*/ 18 h 803"/>
                <a:gd name="T12" fmla="*/ 11 w 476"/>
                <a:gd name="T13" fmla="*/ 17 h 803"/>
                <a:gd name="T14" fmla="*/ 10 w 476"/>
                <a:gd name="T15" fmla="*/ 16 h 803"/>
                <a:gd name="T16" fmla="*/ 10 w 476"/>
                <a:gd name="T17" fmla="*/ 16 h 803"/>
                <a:gd name="T18" fmla="*/ 11 w 476"/>
                <a:gd name="T19" fmla="*/ 13 h 803"/>
                <a:gd name="T20" fmla="*/ 10 w 476"/>
                <a:gd name="T21" fmla="*/ 11 h 803"/>
                <a:gd name="T22" fmla="*/ 9 w 476"/>
                <a:gd name="T23" fmla="*/ 11 h 803"/>
                <a:gd name="T24" fmla="*/ 9 w 476"/>
                <a:gd name="T25" fmla="*/ 9 h 803"/>
                <a:gd name="T26" fmla="*/ 9 w 476"/>
                <a:gd name="T27" fmla="*/ 10 h 803"/>
                <a:gd name="T28" fmla="*/ 7 w 476"/>
                <a:gd name="T29" fmla="*/ 9 h 803"/>
                <a:gd name="T30" fmla="*/ 7 w 476"/>
                <a:gd name="T31" fmla="*/ 8 h 803"/>
                <a:gd name="T32" fmla="*/ 8 w 476"/>
                <a:gd name="T33" fmla="*/ 5 h 803"/>
                <a:gd name="T34" fmla="*/ 10 w 476"/>
                <a:gd name="T35" fmla="*/ 4 h 803"/>
                <a:gd name="T36" fmla="*/ 9 w 476"/>
                <a:gd name="T37" fmla="*/ 4 h 803"/>
                <a:gd name="T38" fmla="*/ 10 w 476"/>
                <a:gd name="T39" fmla="*/ 3 h 803"/>
                <a:gd name="T40" fmla="*/ 7 w 476"/>
                <a:gd name="T41" fmla="*/ 2 h 803"/>
                <a:gd name="T42" fmla="*/ 5 w 476"/>
                <a:gd name="T43" fmla="*/ 0 h 803"/>
                <a:gd name="T44" fmla="*/ 5 w 476"/>
                <a:gd name="T45" fmla="*/ 2 h 803"/>
                <a:gd name="T46" fmla="*/ 3 w 476"/>
                <a:gd name="T47" fmla="*/ 3 h 803"/>
                <a:gd name="T48" fmla="*/ 2 w 476"/>
                <a:gd name="T49" fmla="*/ 5 h 803"/>
                <a:gd name="T50" fmla="*/ 1 w 476"/>
                <a:gd name="T51" fmla="*/ 5 h 803"/>
                <a:gd name="T52" fmla="*/ 1 w 476"/>
                <a:gd name="T53" fmla="*/ 3 h 803"/>
                <a:gd name="T54" fmla="*/ 0 w 476"/>
                <a:gd name="T55" fmla="*/ 4 h 8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6"/>
                <a:gd name="T85" fmla="*/ 0 h 803"/>
                <a:gd name="T86" fmla="*/ 476 w 476"/>
                <a:gd name="T87" fmla="*/ 803 h 8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6" h="803">
                  <a:moveTo>
                    <a:pt x="0" y="188"/>
                  </a:moveTo>
                  <a:lnTo>
                    <a:pt x="8" y="254"/>
                  </a:lnTo>
                  <a:lnTo>
                    <a:pt x="93" y="364"/>
                  </a:lnTo>
                  <a:lnTo>
                    <a:pt x="188" y="627"/>
                  </a:lnTo>
                  <a:lnTo>
                    <a:pt x="408" y="803"/>
                  </a:lnTo>
                  <a:lnTo>
                    <a:pt x="446" y="771"/>
                  </a:lnTo>
                  <a:lnTo>
                    <a:pt x="468" y="714"/>
                  </a:lnTo>
                  <a:lnTo>
                    <a:pt x="435" y="696"/>
                  </a:lnTo>
                  <a:lnTo>
                    <a:pt x="455" y="681"/>
                  </a:lnTo>
                  <a:lnTo>
                    <a:pt x="476" y="542"/>
                  </a:lnTo>
                  <a:lnTo>
                    <a:pt x="444" y="480"/>
                  </a:lnTo>
                  <a:lnTo>
                    <a:pt x="412" y="480"/>
                  </a:lnTo>
                  <a:lnTo>
                    <a:pt x="412" y="405"/>
                  </a:lnTo>
                  <a:lnTo>
                    <a:pt x="369" y="438"/>
                  </a:lnTo>
                  <a:lnTo>
                    <a:pt x="318" y="410"/>
                  </a:lnTo>
                  <a:lnTo>
                    <a:pt x="287" y="327"/>
                  </a:lnTo>
                  <a:lnTo>
                    <a:pt x="338" y="226"/>
                  </a:lnTo>
                  <a:lnTo>
                    <a:pt x="435" y="178"/>
                  </a:lnTo>
                  <a:lnTo>
                    <a:pt x="407" y="161"/>
                  </a:lnTo>
                  <a:lnTo>
                    <a:pt x="423" y="111"/>
                  </a:lnTo>
                  <a:lnTo>
                    <a:pt x="313" y="101"/>
                  </a:lnTo>
                  <a:lnTo>
                    <a:pt x="231" y="0"/>
                  </a:lnTo>
                  <a:lnTo>
                    <a:pt x="213" y="75"/>
                  </a:lnTo>
                  <a:lnTo>
                    <a:pt x="126" y="132"/>
                  </a:lnTo>
                  <a:lnTo>
                    <a:pt x="81" y="211"/>
                  </a:lnTo>
                  <a:lnTo>
                    <a:pt x="31" y="199"/>
                  </a:lnTo>
                  <a:lnTo>
                    <a:pt x="37" y="151"/>
                  </a:lnTo>
                  <a:lnTo>
                    <a:pt x="0" y="18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63" name="Freeform 304"/>
            <p:cNvSpPr>
              <a:spLocks/>
            </p:cNvSpPr>
            <p:nvPr/>
          </p:nvSpPr>
          <p:spPr bwMode="auto">
            <a:xfrm>
              <a:off x="2332" y="3011"/>
              <a:ext cx="46" cy="49"/>
            </a:xfrm>
            <a:custGeom>
              <a:avLst/>
              <a:gdLst>
                <a:gd name="T0" fmla="*/ 0 w 159"/>
                <a:gd name="T1" fmla="*/ 2 h 173"/>
                <a:gd name="T2" fmla="*/ 1 w 159"/>
                <a:gd name="T3" fmla="*/ 0 h 173"/>
                <a:gd name="T4" fmla="*/ 4 w 159"/>
                <a:gd name="T5" fmla="*/ 0 h 173"/>
                <a:gd name="T6" fmla="*/ 3 w 159"/>
                <a:gd name="T7" fmla="*/ 4 h 173"/>
                <a:gd name="T8" fmla="*/ 1 w 159"/>
                <a:gd name="T9" fmla="*/ 4 h 173"/>
                <a:gd name="T10" fmla="*/ 0 w 159"/>
                <a:gd name="T11" fmla="*/ 2 h 173"/>
                <a:gd name="T12" fmla="*/ 0 60000 65536"/>
                <a:gd name="T13" fmla="*/ 0 60000 65536"/>
                <a:gd name="T14" fmla="*/ 0 60000 65536"/>
                <a:gd name="T15" fmla="*/ 0 60000 65536"/>
                <a:gd name="T16" fmla="*/ 0 60000 65536"/>
                <a:gd name="T17" fmla="*/ 0 60000 65536"/>
                <a:gd name="T18" fmla="*/ 0 w 159"/>
                <a:gd name="T19" fmla="*/ 0 h 173"/>
                <a:gd name="T20" fmla="*/ 159 w 159"/>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159" h="173">
                  <a:moveTo>
                    <a:pt x="0" y="79"/>
                  </a:moveTo>
                  <a:lnTo>
                    <a:pt x="44" y="0"/>
                  </a:lnTo>
                  <a:lnTo>
                    <a:pt x="159" y="12"/>
                  </a:lnTo>
                  <a:lnTo>
                    <a:pt x="146" y="161"/>
                  </a:lnTo>
                  <a:lnTo>
                    <a:pt x="62" y="173"/>
                  </a:lnTo>
                  <a:lnTo>
                    <a:pt x="0" y="7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64" name="Freeform 305"/>
            <p:cNvSpPr>
              <a:spLocks/>
            </p:cNvSpPr>
            <p:nvPr/>
          </p:nvSpPr>
          <p:spPr bwMode="auto">
            <a:xfrm>
              <a:off x="2290" y="2949"/>
              <a:ext cx="11" cy="9"/>
            </a:xfrm>
            <a:custGeom>
              <a:avLst/>
              <a:gdLst>
                <a:gd name="T0" fmla="*/ 0 w 39"/>
                <a:gd name="T1" fmla="*/ 1 h 32"/>
                <a:gd name="T2" fmla="*/ 1 w 39"/>
                <a:gd name="T3" fmla="*/ 1 h 32"/>
                <a:gd name="T4" fmla="*/ 1 w 39"/>
                <a:gd name="T5" fmla="*/ 0 h 32"/>
                <a:gd name="T6" fmla="*/ 0 w 39"/>
                <a:gd name="T7" fmla="*/ 1 h 32"/>
                <a:gd name="T8" fmla="*/ 0 60000 65536"/>
                <a:gd name="T9" fmla="*/ 0 60000 65536"/>
                <a:gd name="T10" fmla="*/ 0 60000 65536"/>
                <a:gd name="T11" fmla="*/ 0 60000 65536"/>
                <a:gd name="T12" fmla="*/ 0 w 39"/>
                <a:gd name="T13" fmla="*/ 0 h 32"/>
                <a:gd name="T14" fmla="*/ 39 w 39"/>
                <a:gd name="T15" fmla="*/ 32 h 32"/>
              </a:gdLst>
              <a:ahLst/>
              <a:cxnLst>
                <a:cxn ang="T8">
                  <a:pos x="T0" y="T1"/>
                </a:cxn>
                <a:cxn ang="T9">
                  <a:pos x="T2" y="T3"/>
                </a:cxn>
                <a:cxn ang="T10">
                  <a:pos x="T4" y="T5"/>
                </a:cxn>
                <a:cxn ang="T11">
                  <a:pos x="T6" y="T7"/>
                </a:cxn>
              </a:cxnLst>
              <a:rect l="T12" t="T13" r="T14" b="T15"/>
              <a:pathLst>
                <a:path w="39" h="32">
                  <a:moveTo>
                    <a:pt x="0" y="32"/>
                  </a:moveTo>
                  <a:lnTo>
                    <a:pt x="36" y="26"/>
                  </a:lnTo>
                  <a:lnTo>
                    <a:pt x="39" y="0"/>
                  </a:lnTo>
                  <a:lnTo>
                    <a:pt x="0" y="3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65" name="Freeform 306"/>
            <p:cNvSpPr>
              <a:spLocks/>
            </p:cNvSpPr>
            <p:nvPr/>
          </p:nvSpPr>
          <p:spPr bwMode="auto">
            <a:xfrm>
              <a:off x="1136" y="1988"/>
              <a:ext cx="324" cy="328"/>
            </a:xfrm>
            <a:custGeom>
              <a:avLst/>
              <a:gdLst>
                <a:gd name="T0" fmla="*/ 2 w 1139"/>
                <a:gd name="T1" fmla="*/ 11 h 1152"/>
                <a:gd name="T2" fmla="*/ 2 w 1139"/>
                <a:gd name="T3" fmla="*/ 12 h 1152"/>
                <a:gd name="T4" fmla="*/ 5 w 1139"/>
                <a:gd name="T5" fmla="*/ 13 h 1152"/>
                <a:gd name="T6" fmla="*/ 6 w 1139"/>
                <a:gd name="T7" fmla="*/ 12 h 1152"/>
                <a:gd name="T8" fmla="*/ 3 w 1139"/>
                <a:gd name="T9" fmla="*/ 15 h 1152"/>
                <a:gd name="T10" fmla="*/ 3 w 1139"/>
                <a:gd name="T11" fmla="*/ 17 h 1152"/>
                <a:gd name="T12" fmla="*/ 3 w 1139"/>
                <a:gd name="T13" fmla="*/ 18 h 1152"/>
                <a:gd name="T14" fmla="*/ 3 w 1139"/>
                <a:gd name="T15" fmla="*/ 19 h 1152"/>
                <a:gd name="T16" fmla="*/ 4 w 1139"/>
                <a:gd name="T17" fmla="*/ 20 h 1152"/>
                <a:gd name="T18" fmla="*/ 5 w 1139"/>
                <a:gd name="T19" fmla="*/ 19 h 1152"/>
                <a:gd name="T20" fmla="*/ 5 w 1139"/>
                <a:gd name="T21" fmla="*/ 21 h 1152"/>
                <a:gd name="T22" fmla="*/ 8 w 1139"/>
                <a:gd name="T23" fmla="*/ 21 h 1152"/>
                <a:gd name="T24" fmla="*/ 9 w 1139"/>
                <a:gd name="T25" fmla="*/ 21 h 1152"/>
                <a:gd name="T26" fmla="*/ 8 w 1139"/>
                <a:gd name="T27" fmla="*/ 24 h 1152"/>
                <a:gd name="T28" fmla="*/ 7 w 1139"/>
                <a:gd name="T29" fmla="*/ 25 h 1152"/>
                <a:gd name="T30" fmla="*/ 4 w 1139"/>
                <a:gd name="T31" fmla="*/ 26 h 1152"/>
                <a:gd name="T32" fmla="*/ 7 w 1139"/>
                <a:gd name="T33" fmla="*/ 26 h 1152"/>
                <a:gd name="T34" fmla="*/ 8 w 1139"/>
                <a:gd name="T35" fmla="*/ 24 h 1152"/>
                <a:gd name="T36" fmla="*/ 12 w 1139"/>
                <a:gd name="T37" fmla="*/ 22 h 1152"/>
                <a:gd name="T38" fmla="*/ 12 w 1139"/>
                <a:gd name="T39" fmla="*/ 20 h 1152"/>
                <a:gd name="T40" fmla="*/ 16 w 1139"/>
                <a:gd name="T41" fmla="*/ 16 h 1152"/>
                <a:gd name="T42" fmla="*/ 16 w 1139"/>
                <a:gd name="T43" fmla="*/ 17 h 1152"/>
                <a:gd name="T44" fmla="*/ 17 w 1139"/>
                <a:gd name="T45" fmla="*/ 18 h 1152"/>
                <a:gd name="T46" fmla="*/ 14 w 1139"/>
                <a:gd name="T47" fmla="*/ 19 h 1152"/>
                <a:gd name="T48" fmla="*/ 14 w 1139"/>
                <a:gd name="T49" fmla="*/ 20 h 1152"/>
                <a:gd name="T50" fmla="*/ 17 w 1139"/>
                <a:gd name="T51" fmla="*/ 18 h 1152"/>
                <a:gd name="T52" fmla="*/ 18 w 1139"/>
                <a:gd name="T53" fmla="*/ 17 h 1152"/>
                <a:gd name="T54" fmla="*/ 19 w 1139"/>
                <a:gd name="T55" fmla="*/ 17 h 1152"/>
                <a:gd name="T56" fmla="*/ 21 w 1139"/>
                <a:gd name="T57" fmla="*/ 19 h 1152"/>
                <a:gd name="T58" fmla="*/ 25 w 1139"/>
                <a:gd name="T59" fmla="*/ 19 h 1152"/>
                <a:gd name="T60" fmla="*/ 25 w 1139"/>
                <a:gd name="T61" fmla="*/ 20 h 1152"/>
                <a:gd name="T62" fmla="*/ 26 w 1139"/>
                <a:gd name="T63" fmla="*/ 20 h 1152"/>
                <a:gd name="T64" fmla="*/ 24 w 1139"/>
                <a:gd name="T65" fmla="*/ 19 h 1152"/>
                <a:gd name="T66" fmla="*/ 14 w 1139"/>
                <a:gd name="T67" fmla="*/ 2 h 1152"/>
                <a:gd name="T68" fmla="*/ 11 w 1139"/>
                <a:gd name="T69" fmla="*/ 1 h 1152"/>
                <a:gd name="T70" fmla="*/ 10 w 1139"/>
                <a:gd name="T71" fmla="*/ 1 h 1152"/>
                <a:gd name="T72" fmla="*/ 10 w 1139"/>
                <a:gd name="T73" fmla="*/ 0 h 1152"/>
                <a:gd name="T74" fmla="*/ 7 w 1139"/>
                <a:gd name="T75" fmla="*/ 1 h 1152"/>
                <a:gd name="T76" fmla="*/ 7 w 1139"/>
                <a:gd name="T77" fmla="*/ 1 h 1152"/>
                <a:gd name="T78" fmla="*/ 6 w 1139"/>
                <a:gd name="T79" fmla="*/ 3 h 1152"/>
                <a:gd name="T80" fmla="*/ 4 w 1139"/>
                <a:gd name="T81" fmla="*/ 4 h 1152"/>
                <a:gd name="T82" fmla="*/ 2 w 1139"/>
                <a:gd name="T83" fmla="*/ 5 h 1152"/>
                <a:gd name="T84" fmla="*/ 4 w 1139"/>
                <a:gd name="T85" fmla="*/ 8 h 1152"/>
                <a:gd name="T86" fmla="*/ 5 w 1139"/>
                <a:gd name="T87" fmla="*/ 9 h 1152"/>
                <a:gd name="T88" fmla="*/ 6 w 1139"/>
                <a:gd name="T89" fmla="*/ 9 h 1152"/>
                <a:gd name="T90" fmla="*/ 4 w 1139"/>
                <a:gd name="T91" fmla="*/ 9 h 1152"/>
                <a:gd name="T92" fmla="*/ 3 w 1139"/>
                <a:gd name="T93" fmla="*/ 9 h 115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39"/>
                <a:gd name="T142" fmla="*/ 0 h 1152"/>
                <a:gd name="T143" fmla="*/ 1139 w 1139"/>
                <a:gd name="T144" fmla="*/ 1152 h 115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39" h="1152">
                  <a:moveTo>
                    <a:pt x="0" y="441"/>
                  </a:moveTo>
                  <a:lnTo>
                    <a:pt x="74" y="463"/>
                  </a:lnTo>
                  <a:lnTo>
                    <a:pt x="45" y="472"/>
                  </a:lnTo>
                  <a:lnTo>
                    <a:pt x="75" y="514"/>
                  </a:lnTo>
                  <a:lnTo>
                    <a:pt x="190" y="510"/>
                  </a:lnTo>
                  <a:lnTo>
                    <a:pt x="205" y="538"/>
                  </a:lnTo>
                  <a:lnTo>
                    <a:pt x="278" y="503"/>
                  </a:lnTo>
                  <a:lnTo>
                    <a:pt x="253" y="517"/>
                  </a:lnTo>
                  <a:lnTo>
                    <a:pt x="267" y="587"/>
                  </a:lnTo>
                  <a:lnTo>
                    <a:pt x="111" y="655"/>
                  </a:lnTo>
                  <a:lnTo>
                    <a:pt x="72" y="729"/>
                  </a:lnTo>
                  <a:lnTo>
                    <a:pt x="107" y="718"/>
                  </a:lnTo>
                  <a:lnTo>
                    <a:pt x="79" y="737"/>
                  </a:lnTo>
                  <a:lnTo>
                    <a:pt x="107" y="761"/>
                  </a:lnTo>
                  <a:lnTo>
                    <a:pt x="165" y="771"/>
                  </a:lnTo>
                  <a:lnTo>
                    <a:pt x="134" y="809"/>
                  </a:lnTo>
                  <a:lnTo>
                    <a:pt x="159" y="847"/>
                  </a:lnTo>
                  <a:lnTo>
                    <a:pt x="190" y="852"/>
                  </a:lnTo>
                  <a:lnTo>
                    <a:pt x="250" y="771"/>
                  </a:lnTo>
                  <a:lnTo>
                    <a:pt x="213" y="809"/>
                  </a:lnTo>
                  <a:lnTo>
                    <a:pt x="244" y="887"/>
                  </a:lnTo>
                  <a:lnTo>
                    <a:pt x="228" y="917"/>
                  </a:lnTo>
                  <a:lnTo>
                    <a:pt x="298" y="872"/>
                  </a:lnTo>
                  <a:lnTo>
                    <a:pt x="346" y="928"/>
                  </a:lnTo>
                  <a:lnTo>
                    <a:pt x="363" y="895"/>
                  </a:lnTo>
                  <a:lnTo>
                    <a:pt x="378" y="917"/>
                  </a:lnTo>
                  <a:lnTo>
                    <a:pt x="431" y="889"/>
                  </a:lnTo>
                  <a:lnTo>
                    <a:pt x="360" y="1032"/>
                  </a:lnTo>
                  <a:lnTo>
                    <a:pt x="299" y="1060"/>
                  </a:lnTo>
                  <a:lnTo>
                    <a:pt x="298" y="1093"/>
                  </a:lnTo>
                  <a:lnTo>
                    <a:pt x="228" y="1094"/>
                  </a:lnTo>
                  <a:lnTo>
                    <a:pt x="176" y="1152"/>
                  </a:lnTo>
                  <a:lnTo>
                    <a:pt x="244" y="1109"/>
                  </a:lnTo>
                  <a:lnTo>
                    <a:pt x="317" y="1110"/>
                  </a:lnTo>
                  <a:lnTo>
                    <a:pt x="360" y="1075"/>
                  </a:lnTo>
                  <a:lnTo>
                    <a:pt x="339" y="1047"/>
                  </a:lnTo>
                  <a:lnTo>
                    <a:pt x="386" y="1051"/>
                  </a:lnTo>
                  <a:lnTo>
                    <a:pt x="528" y="943"/>
                  </a:lnTo>
                  <a:lnTo>
                    <a:pt x="559" y="904"/>
                  </a:lnTo>
                  <a:lnTo>
                    <a:pt x="532" y="871"/>
                  </a:lnTo>
                  <a:lnTo>
                    <a:pt x="660" y="740"/>
                  </a:lnTo>
                  <a:lnTo>
                    <a:pt x="676" y="675"/>
                  </a:lnTo>
                  <a:lnTo>
                    <a:pt x="661" y="740"/>
                  </a:lnTo>
                  <a:lnTo>
                    <a:pt x="715" y="728"/>
                  </a:lnTo>
                  <a:lnTo>
                    <a:pt x="684" y="755"/>
                  </a:lnTo>
                  <a:lnTo>
                    <a:pt x="727" y="767"/>
                  </a:lnTo>
                  <a:lnTo>
                    <a:pt x="635" y="776"/>
                  </a:lnTo>
                  <a:lnTo>
                    <a:pt x="615" y="841"/>
                  </a:lnTo>
                  <a:lnTo>
                    <a:pt x="650" y="837"/>
                  </a:lnTo>
                  <a:lnTo>
                    <a:pt x="618" y="882"/>
                  </a:lnTo>
                  <a:lnTo>
                    <a:pt x="740" y="825"/>
                  </a:lnTo>
                  <a:lnTo>
                    <a:pt x="760" y="790"/>
                  </a:lnTo>
                  <a:lnTo>
                    <a:pt x="739" y="774"/>
                  </a:lnTo>
                  <a:lnTo>
                    <a:pt x="767" y="743"/>
                  </a:lnTo>
                  <a:lnTo>
                    <a:pt x="763" y="767"/>
                  </a:lnTo>
                  <a:lnTo>
                    <a:pt x="823" y="753"/>
                  </a:lnTo>
                  <a:lnTo>
                    <a:pt x="813" y="779"/>
                  </a:lnTo>
                  <a:lnTo>
                    <a:pt x="911" y="825"/>
                  </a:lnTo>
                  <a:lnTo>
                    <a:pt x="1059" y="847"/>
                  </a:lnTo>
                  <a:lnTo>
                    <a:pt x="1083" y="821"/>
                  </a:lnTo>
                  <a:lnTo>
                    <a:pt x="1105" y="835"/>
                  </a:lnTo>
                  <a:lnTo>
                    <a:pt x="1076" y="860"/>
                  </a:lnTo>
                  <a:lnTo>
                    <a:pt x="1120" y="887"/>
                  </a:lnTo>
                  <a:lnTo>
                    <a:pt x="1139" y="866"/>
                  </a:lnTo>
                  <a:lnTo>
                    <a:pt x="1104" y="809"/>
                  </a:lnTo>
                  <a:lnTo>
                    <a:pt x="1032" y="809"/>
                  </a:lnTo>
                  <a:lnTo>
                    <a:pt x="1032" y="132"/>
                  </a:lnTo>
                  <a:lnTo>
                    <a:pt x="621" y="77"/>
                  </a:lnTo>
                  <a:lnTo>
                    <a:pt x="607" y="43"/>
                  </a:lnTo>
                  <a:lnTo>
                    <a:pt x="495" y="22"/>
                  </a:lnTo>
                  <a:lnTo>
                    <a:pt x="481" y="50"/>
                  </a:lnTo>
                  <a:lnTo>
                    <a:pt x="449" y="42"/>
                  </a:lnTo>
                  <a:lnTo>
                    <a:pt x="480" y="17"/>
                  </a:lnTo>
                  <a:lnTo>
                    <a:pt x="433" y="0"/>
                  </a:lnTo>
                  <a:lnTo>
                    <a:pt x="388" y="43"/>
                  </a:lnTo>
                  <a:lnTo>
                    <a:pt x="314" y="50"/>
                  </a:lnTo>
                  <a:lnTo>
                    <a:pt x="307" y="89"/>
                  </a:lnTo>
                  <a:lnTo>
                    <a:pt x="301" y="65"/>
                  </a:lnTo>
                  <a:lnTo>
                    <a:pt x="233" y="88"/>
                  </a:lnTo>
                  <a:lnTo>
                    <a:pt x="244" y="119"/>
                  </a:lnTo>
                  <a:lnTo>
                    <a:pt x="213" y="109"/>
                  </a:lnTo>
                  <a:lnTo>
                    <a:pt x="168" y="176"/>
                  </a:lnTo>
                  <a:lnTo>
                    <a:pt x="72" y="197"/>
                  </a:lnTo>
                  <a:lnTo>
                    <a:pt x="75" y="229"/>
                  </a:lnTo>
                  <a:lnTo>
                    <a:pt x="48" y="235"/>
                  </a:lnTo>
                  <a:lnTo>
                    <a:pt x="165" y="331"/>
                  </a:lnTo>
                  <a:lnTo>
                    <a:pt x="328" y="377"/>
                  </a:lnTo>
                  <a:lnTo>
                    <a:pt x="228" y="364"/>
                  </a:lnTo>
                  <a:lnTo>
                    <a:pt x="233" y="391"/>
                  </a:lnTo>
                  <a:lnTo>
                    <a:pt x="273" y="392"/>
                  </a:lnTo>
                  <a:lnTo>
                    <a:pt x="239" y="411"/>
                  </a:lnTo>
                  <a:lnTo>
                    <a:pt x="165" y="407"/>
                  </a:lnTo>
                  <a:lnTo>
                    <a:pt x="165" y="368"/>
                  </a:lnTo>
                  <a:lnTo>
                    <a:pt x="129" y="372"/>
                  </a:lnTo>
                  <a:lnTo>
                    <a:pt x="0" y="44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66" name="Freeform 307"/>
            <p:cNvSpPr>
              <a:spLocks/>
            </p:cNvSpPr>
            <p:nvPr/>
          </p:nvSpPr>
          <p:spPr bwMode="auto">
            <a:xfrm>
              <a:off x="1268" y="2829"/>
              <a:ext cx="13" cy="17"/>
            </a:xfrm>
            <a:custGeom>
              <a:avLst/>
              <a:gdLst>
                <a:gd name="T0" fmla="*/ 0 w 45"/>
                <a:gd name="T1" fmla="*/ 1 h 62"/>
                <a:gd name="T2" fmla="*/ 0 w 45"/>
                <a:gd name="T3" fmla="*/ 0 h 62"/>
                <a:gd name="T4" fmla="*/ 1 w 45"/>
                <a:gd name="T5" fmla="*/ 1 h 62"/>
                <a:gd name="T6" fmla="*/ 0 w 45"/>
                <a:gd name="T7" fmla="*/ 1 h 62"/>
                <a:gd name="T8" fmla="*/ 0 w 45"/>
                <a:gd name="T9" fmla="*/ 1 h 62"/>
                <a:gd name="T10" fmla="*/ 0 60000 65536"/>
                <a:gd name="T11" fmla="*/ 0 60000 65536"/>
                <a:gd name="T12" fmla="*/ 0 60000 65536"/>
                <a:gd name="T13" fmla="*/ 0 60000 65536"/>
                <a:gd name="T14" fmla="*/ 0 60000 65536"/>
                <a:gd name="T15" fmla="*/ 0 w 45"/>
                <a:gd name="T16" fmla="*/ 0 h 62"/>
                <a:gd name="T17" fmla="*/ 45 w 45"/>
                <a:gd name="T18" fmla="*/ 62 h 62"/>
              </a:gdLst>
              <a:ahLst/>
              <a:cxnLst>
                <a:cxn ang="T10">
                  <a:pos x="T0" y="T1"/>
                </a:cxn>
                <a:cxn ang="T11">
                  <a:pos x="T2" y="T3"/>
                </a:cxn>
                <a:cxn ang="T12">
                  <a:pos x="T4" y="T5"/>
                </a:cxn>
                <a:cxn ang="T13">
                  <a:pos x="T6" y="T7"/>
                </a:cxn>
                <a:cxn ang="T14">
                  <a:pos x="T8" y="T9"/>
                </a:cxn>
              </a:cxnLst>
              <a:rect l="T15" t="T16" r="T17" b="T18"/>
              <a:pathLst>
                <a:path w="45" h="62">
                  <a:moveTo>
                    <a:pt x="0" y="23"/>
                  </a:moveTo>
                  <a:lnTo>
                    <a:pt x="4" y="0"/>
                  </a:lnTo>
                  <a:lnTo>
                    <a:pt x="45" y="38"/>
                  </a:lnTo>
                  <a:lnTo>
                    <a:pt x="14" y="62"/>
                  </a:lnTo>
                  <a:lnTo>
                    <a:pt x="0" y="2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67" name="Freeform 308"/>
            <p:cNvSpPr>
              <a:spLocks/>
            </p:cNvSpPr>
            <p:nvPr/>
          </p:nvSpPr>
          <p:spPr bwMode="auto">
            <a:xfrm>
              <a:off x="1280" y="2264"/>
              <a:ext cx="28" cy="19"/>
            </a:xfrm>
            <a:custGeom>
              <a:avLst/>
              <a:gdLst>
                <a:gd name="T0" fmla="*/ 0 w 100"/>
                <a:gd name="T1" fmla="*/ 1 h 69"/>
                <a:gd name="T2" fmla="*/ 1 w 100"/>
                <a:gd name="T3" fmla="*/ 1 h 69"/>
                <a:gd name="T4" fmla="*/ 2 w 100"/>
                <a:gd name="T5" fmla="*/ 0 h 69"/>
                <a:gd name="T6" fmla="*/ 1 w 100"/>
                <a:gd name="T7" fmla="*/ 0 h 69"/>
                <a:gd name="T8" fmla="*/ 1 w 100"/>
                <a:gd name="T9" fmla="*/ 1 h 69"/>
                <a:gd name="T10" fmla="*/ 0 w 100"/>
                <a:gd name="T11" fmla="*/ 1 h 69"/>
                <a:gd name="T12" fmla="*/ 0 60000 65536"/>
                <a:gd name="T13" fmla="*/ 0 60000 65536"/>
                <a:gd name="T14" fmla="*/ 0 60000 65536"/>
                <a:gd name="T15" fmla="*/ 0 60000 65536"/>
                <a:gd name="T16" fmla="*/ 0 60000 65536"/>
                <a:gd name="T17" fmla="*/ 0 60000 65536"/>
                <a:gd name="T18" fmla="*/ 0 w 100"/>
                <a:gd name="T19" fmla="*/ 0 h 69"/>
                <a:gd name="T20" fmla="*/ 100 w 10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00" h="69">
                  <a:moveTo>
                    <a:pt x="0" y="28"/>
                  </a:moveTo>
                  <a:lnTo>
                    <a:pt x="28" y="69"/>
                  </a:lnTo>
                  <a:lnTo>
                    <a:pt x="100" y="11"/>
                  </a:lnTo>
                  <a:lnTo>
                    <a:pt x="32" y="0"/>
                  </a:lnTo>
                  <a:lnTo>
                    <a:pt x="41" y="27"/>
                  </a:lnTo>
                  <a:lnTo>
                    <a:pt x="0" y="2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68" name="Freeform 309"/>
            <p:cNvSpPr>
              <a:spLocks/>
            </p:cNvSpPr>
            <p:nvPr/>
          </p:nvSpPr>
          <p:spPr bwMode="auto">
            <a:xfrm>
              <a:off x="1462" y="2228"/>
              <a:ext cx="87" cy="90"/>
            </a:xfrm>
            <a:custGeom>
              <a:avLst/>
              <a:gdLst>
                <a:gd name="T0" fmla="*/ 0 w 306"/>
                <a:gd name="T1" fmla="*/ 1 h 315"/>
                <a:gd name="T2" fmla="*/ 0 w 306"/>
                <a:gd name="T3" fmla="*/ 2 h 315"/>
                <a:gd name="T4" fmla="*/ 1 w 306"/>
                <a:gd name="T5" fmla="*/ 2 h 315"/>
                <a:gd name="T6" fmla="*/ 2 w 306"/>
                <a:gd name="T7" fmla="*/ 2 h 315"/>
                <a:gd name="T8" fmla="*/ 1 w 306"/>
                <a:gd name="T9" fmla="*/ 1 h 315"/>
                <a:gd name="T10" fmla="*/ 2 w 306"/>
                <a:gd name="T11" fmla="*/ 1 h 315"/>
                <a:gd name="T12" fmla="*/ 3 w 306"/>
                <a:gd name="T13" fmla="*/ 2 h 315"/>
                <a:gd name="T14" fmla="*/ 2 w 306"/>
                <a:gd name="T15" fmla="*/ 1 h 315"/>
                <a:gd name="T16" fmla="*/ 3 w 306"/>
                <a:gd name="T17" fmla="*/ 2 h 315"/>
                <a:gd name="T18" fmla="*/ 4 w 306"/>
                <a:gd name="T19" fmla="*/ 3 h 315"/>
                <a:gd name="T20" fmla="*/ 4 w 306"/>
                <a:gd name="T21" fmla="*/ 4 h 315"/>
                <a:gd name="T22" fmla="*/ 6 w 306"/>
                <a:gd name="T23" fmla="*/ 5 h 315"/>
                <a:gd name="T24" fmla="*/ 5 w 306"/>
                <a:gd name="T25" fmla="*/ 6 h 315"/>
                <a:gd name="T26" fmla="*/ 6 w 306"/>
                <a:gd name="T27" fmla="*/ 5 h 315"/>
                <a:gd name="T28" fmla="*/ 6 w 306"/>
                <a:gd name="T29" fmla="*/ 7 h 315"/>
                <a:gd name="T30" fmla="*/ 7 w 306"/>
                <a:gd name="T31" fmla="*/ 7 h 315"/>
                <a:gd name="T32" fmla="*/ 7 w 306"/>
                <a:gd name="T33" fmla="*/ 6 h 315"/>
                <a:gd name="T34" fmla="*/ 5 w 306"/>
                <a:gd name="T35" fmla="*/ 5 h 315"/>
                <a:gd name="T36" fmla="*/ 2 w 306"/>
                <a:gd name="T37" fmla="*/ 0 h 315"/>
                <a:gd name="T38" fmla="*/ 1 w 306"/>
                <a:gd name="T39" fmla="*/ 1 h 315"/>
                <a:gd name="T40" fmla="*/ 0 w 306"/>
                <a:gd name="T41" fmla="*/ 1 h 3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6"/>
                <a:gd name="T64" fmla="*/ 0 h 315"/>
                <a:gd name="T65" fmla="*/ 306 w 306"/>
                <a:gd name="T66" fmla="*/ 315 h 3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6" h="315">
                  <a:moveTo>
                    <a:pt x="0" y="30"/>
                  </a:moveTo>
                  <a:lnTo>
                    <a:pt x="15" y="77"/>
                  </a:lnTo>
                  <a:lnTo>
                    <a:pt x="56" y="98"/>
                  </a:lnTo>
                  <a:lnTo>
                    <a:pt x="77" y="83"/>
                  </a:lnTo>
                  <a:lnTo>
                    <a:pt x="38" y="58"/>
                  </a:lnTo>
                  <a:lnTo>
                    <a:pt x="77" y="58"/>
                  </a:lnTo>
                  <a:lnTo>
                    <a:pt x="107" y="99"/>
                  </a:lnTo>
                  <a:lnTo>
                    <a:pt x="96" y="27"/>
                  </a:lnTo>
                  <a:lnTo>
                    <a:pt x="120" y="90"/>
                  </a:lnTo>
                  <a:lnTo>
                    <a:pt x="186" y="125"/>
                  </a:lnTo>
                  <a:lnTo>
                    <a:pt x="174" y="169"/>
                  </a:lnTo>
                  <a:lnTo>
                    <a:pt x="249" y="225"/>
                  </a:lnTo>
                  <a:lnTo>
                    <a:pt x="227" y="269"/>
                  </a:lnTo>
                  <a:lnTo>
                    <a:pt x="265" y="233"/>
                  </a:lnTo>
                  <a:lnTo>
                    <a:pt x="275" y="315"/>
                  </a:lnTo>
                  <a:lnTo>
                    <a:pt x="303" y="302"/>
                  </a:lnTo>
                  <a:lnTo>
                    <a:pt x="306" y="240"/>
                  </a:lnTo>
                  <a:lnTo>
                    <a:pt x="235" y="205"/>
                  </a:lnTo>
                  <a:lnTo>
                    <a:pt x="98" y="0"/>
                  </a:lnTo>
                  <a:lnTo>
                    <a:pt x="23" y="58"/>
                  </a:lnTo>
                  <a:lnTo>
                    <a:pt x="0" y="3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69" name="Freeform 310"/>
            <p:cNvSpPr>
              <a:spLocks/>
            </p:cNvSpPr>
            <p:nvPr/>
          </p:nvSpPr>
          <p:spPr bwMode="auto">
            <a:xfrm>
              <a:off x="1481" y="2257"/>
              <a:ext cx="14" cy="14"/>
            </a:xfrm>
            <a:custGeom>
              <a:avLst/>
              <a:gdLst>
                <a:gd name="T0" fmla="*/ 0 w 50"/>
                <a:gd name="T1" fmla="*/ 0 h 51"/>
                <a:gd name="T2" fmla="*/ 0 w 50"/>
                <a:gd name="T3" fmla="*/ 1 h 51"/>
                <a:gd name="T4" fmla="*/ 0 w 50"/>
                <a:gd name="T5" fmla="*/ 1 h 51"/>
                <a:gd name="T6" fmla="*/ 1 w 50"/>
                <a:gd name="T7" fmla="*/ 1 h 51"/>
                <a:gd name="T8" fmla="*/ 1 w 50"/>
                <a:gd name="T9" fmla="*/ 1 h 51"/>
                <a:gd name="T10" fmla="*/ 1 w 50"/>
                <a:gd name="T11" fmla="*/ 0 h 51"/>
                <a:gd name="T12" fmla="*/ 0 w 50"/>
                <a:gd name="T13" fmla="*/ 0 h 51"/>
                <a:gd name="T14" fmla="*/ 0 60000 65536"/>
                <a:gd name="T15" fmla="*/ 0 60000 65536"/>
                <a:gd name="T16" fmla="*/ 0 60000 65536"/>
                <a:gd name="T17" fmla="*/ 0 60000 65536"/>
                <a:gd name="T18" fmla="*/ 0 60000 65536"/>
                <a:gd name="T19" fmla="*/ 0 60000 65536"/>
                <a:gd name="T20" fmla="*/ 0 60000 65536"/>
                <a:gd name="T21" fmla="*/ 0 w 50"/>
                <a:gd name="T22" fmla="*/ 0 h 51"/>
                <a:gd name="T23" fmla="*/ 50 w 50"/>
                <a:gd name="T24" fmla="*/ 51 h 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51">
                  <a:moveTo>
                    <a:pt x="0" y="0"/>
                  </a:moveTo>
                  <a:lnTo>
                    <a:pt x="13" y="51"/>
                  </a:lnTo>
                  <a:lnTo>
                    <a:pt x="18" y="24"/>
                  </a:lnTo>
                  <a:lnTo>
                    <a:pt x="50" y="46"/>
                  </a:lnTo>
                  <a:lnTo>
                    <a:pt x="21" y="24"/>
                  </a:lnTo>
                  <a:lnTo>
                    <a:pt x="49" y="8"/>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70" name="Freeform 311"/>
            <p:cNvSpPr>
              <a:spLocks/>
            </p:cNvSpPr>
            <p:nvPr/>
          </p:nvSpPr>
          <p:spPr bwMode="auto">
            <a:xfrm>
              <a:off x="1487" y="2269"/>
              <a:ext cx="9" cy="23"/>
            </a:xfrm>
            <a:custGeom>
              <a:avLst/>
              <a:gdLst>
                <a:gd name="T0" fmla="*/ 0 w 29"/>
                <a:gd name="T1" fmla="*/ 0 h 80"/>
                <a:gd name="T2" fmla="*/ 1 w 29"/>
                <a:gd name="T3" fmla="*/ 0 h 80"/>
                <a:gd name="T4" fmla="*/ 1 w 29"/>
                <a:gd name="T5" fmla="*/ 2 h 80"/>
                <a:gd name="T6" fmla="*/ 0 w 29"/>
                <a:gd name="T7" fmla="*/ 0 h 80"/>
                <a:gd name="T8" fmla="*/ 0 60000 65536"/>
                <a:gd name="T9" fmla="*/ 0 60000 65536"/>
                <a:gd name="T10" fmla="*/ 0 60000 65536"/>
                <a:gd name="T11" fmla="*/ 0 60000 65536"/>
                <a:gd name="T12" fmla="*/ 0 w 29"/>
                <a:gd name="T13" fmla="*/ 0 h 80"/>
                <a:gd name="T14" fmla="*/ 29 w 29"/>
                <a:gd name="T15" fmla="*/ 80 h 80"/>
              </a:gdLst>
              <a:ahLst/>
              <a:cxnLst>
                <a:cxn ang="T8">
                  <a:pos x="T0" y="T1"/>
                </a:cxn>
                <a:cxn ang="T9">
                  <a:pos x="T2" y="T3"/>
                </a:cxn>
                <a:cxn ang="T10">
                  <a:pos x="T4" y="T5"/>
                </a:cxn>
                <a:cxn ang="T11">
                  <a:pos x="T6" y="T7"/>
                </a:cxn>
              </a:cxnLst>
              <a:rect l="T12" t="T13" r="T14" b="T15"/>
              <a:pathLst>
                <a:path w="29" h="80">
                  <a:moveTo>
                    <a:pt x="0" y="0"/>
                  </a:moveTo>
                  <a:lnTo>
                    <a:pt x="28" y="15"/>
                  </a:lnTo>
                  <a:lnTo>
                    <a:pt x="29" y="80"/>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71" name="Freeform 312"/>
            <p:cNvSpPr>
              <a:spLocks/>
            </p:cNvSpPr>
            <p:nvPr/>
          </p:nvSpPr>
          <p:spPr bwMode="auto">
            <a:xfrm>
              <a:off x="1497" y="2258"/>
              <a:ext cx="11" cy="13"/>
            </a:xfrm>
            <a:custGeom>
              <a:avLst/>
              <a:gdLst>
                <a:gd name="T0" fmla="*/ 0 w 39"/>
                <a:gd name="T1" fmla="*/ 0 h 47"/>
                <a:gd name="T2" fmla="*/ 0 w 39"/>
                <a:gd name="T3" fmla="*/ 1 h 47"/>
                <a:gd name="T4" fmla="*/ 1 w 39"/>
                <a:gd name="T5" fmla="*/ 1 h 47"/>
                <a:gd name="T6" fmla="*/ 1 w 39"/>
                <a:gd name="T7" fmla="*/ 0 h 47"/>
                <a:gd name="T8" fmla="*/ 1 w 39"/>
                <a:gd name="T9" fmla="*/ 1 h 47"/>
                <a:gd name="T10" fmla="*/ 1 w 39"/>
                <a:gd name="T11" fmla="*/ 0 h 47"/>
                <a:gd name="T12" fmla="*/ 0 w 39"/>
                <a:gd name="T13" fmla="*/ 0 h 47"/>
                <a:gd name="T14" fmla="*/ 0 60000 65536"/>
                <a:gd name="T15" fmla="*/ 0 60000 65536"/>
                <a:gd name="T16" fmla="*/ 0 60000 65536"/>
                <a:gd name="T17" fmla="*/ 0 60000 65536"/>
                <a:gd name="T18" fmla="*/ 0 60000 65536"/>
                <a:gd name="T19" fmla="*/ 0 60000 65536"/>
                <a:gd name="T20" fmla="*/ 0 60000 65536"/>
                <a:gd name="T21" fmla="*/ 0 w 39"/>
                <a:gd name="T22" fmla="*/ 0 h 47"/>
                <a:gd name="T23" fmla="*/ 39 w 39"/>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 h="47">
                  <a:moveTo>
                    <a:pt x="0" y="0"/>
                  </a:moveTo>
                  <a:lnTo>
                    <a:pt x="7" y="47"/>
                  </a:lnTo>
                  <a:lnTo>
                    <a:pt x="32" y="47"/>
                  </a:lnTo>
                  <a:lnTo>
                    <a:pt x="22" y="4"/>
                  </a:lnTo>
                  <a:lnTo>
                    <a:pt x="39" y="35"/>
                  </a:lnTo>
                  <a:lnTo>
                    <a:pt x="24" y="0"/>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72" name="Freeform 313"/>
            <p:cNvSpPr>
              <a:spLocks/>
            </p:cNvSpPr>
            <p:nvPr/>
          </p:nvSpPr>
          <p:spPr bwMode="auto">
            <a:xfrm>
              <a:off x="1506" y="2277"/>
              <a:ext cx="10" cy="11"/>
            </a:xfrm>
            <a:custGeom>
              <a:avLst/>
              <a:gdLst>
                <a:gd name="T0" fmla="*/ 0 w 34"/>
                <a:gd name="T1" fmla="*/ 0 h 35"/>
                <a:gd name="T2" fmla="*/ 1 w 34"/>
                <a:gd name="T3" fmla="*/ 1 h 35"/>
                <a:gd name="T4" fmla="*/ 1 w 34"/>
                <a:gd name="T5" fmla="*/ 0 h 35"/>
                <a:gd name="T6" fmla="*/ 0 w 34"/>
                <a:gd name="T7" fmla="*/ 0 h 35"/>
                <a:gd name="T8" fmla="*/ 0 60000 65536"/>
                <a:gd name="T9" fmla="*/ 0 60000 65536"/>
                <a:gd name="T10" fmla="*/ 0 60000 65536"/>
                <a:gd name="T11" fmla="*/ 0 60000 65536"/>
                <a:gd name="T12" fmla="*/ 0 w 34"/>
                <a:gd name="T13" fmla="*/ 0 h 35"/>
                <a:gd name="T14" fmla="*/ 34 w 34"/>
                <a:gd name="T15" fmla="*/ 35 h 35"/>
              </a:gdLst>
              <a:ahLst/>
              <a:cxnLst>
                <a:cxn ang="T8">
                  <a:pos x="T0" y="T1"/>
                </a:cxn>
                <a:cxn ang="T9">
                  <a:pos x="T2" y="T3"/>
                </a:cxn>
                <a:cxn ang="T10">
                  <a:pos x="T4" y="T5"/>
                </a:cxn>
                <a:cxn ang="T11">
                  <a:pos x="T6" y="T7"/>
                </a:cxn>
              </a:cxnLst>
              <a:rect l="T12" t="T13" r="T14" b="T15"/>
              <a:pathLst>
                <a:path w="34" h="35">
                  <a:moveTo>
                    <a:pt x="0" y="0"/>
                  </a:moveTo>
                  <a:lnTo>
                    <a:pt x="31" y="35"/>
                  </a:lnTo>
                  <a:lnTo>
                    <a:pt x="34" y="5"/>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73" name="Freeform 314"/>
            <p:cNvSpPr>
              <a:spLocks/>
            </p:cNvSpPr>
            <p:nvPr/>
          </p:nvSpPr>
          <p:spPr bwMode="auto">
            <a:xfrm>
              <a:off x="1509" y="2291"/>
              <a:ext cx="15" cy="23"/>
            </a:xfrm>
            <a:custGeom>
              <a:avLst/>
              <a:gdLst>
                <a:gd name="T0" fmla="*/ 0 w 53"/>
                <a:gd name="T1" fmla="*/ 0 h 81"/>
                <a:gd name="T2" fmla="*/ 1 w 53"/>
                <a:gd name="T3" fmla="*/ 1 h 81"/>
                <a:gd name="T4" fmla="*/ 1 w 53"/>
                <a:gd name="T5" fmla="*/ 2 h 81"/>
                <a:gd name="T6" fmla="*/ 0 w 53"/>
                <a:gd name="T7" fmla="*/ 0 h 81"/>
                <a:gd name="T8" fmla="*/ 0 60000 65536"/>
                <a:gd name="T9" fmla="*/ 0 60000 65536"/>
                <a:gd name="T10" fmla="*/ 0 60000 65536"/>
                <a:gd name="T11" fmla="*/ 0 60000 65536"/>
                <a:gd name="T12" fmla="*/ 0 w 53"/>
                <a:gd name="T13" fmla="*/ 0 h 81"/>
                <a:gd name="T14" fmla="*/ 53 w 53"/>
                <a:gd name="T15" fmla="*/ 81 h 81"/>
              </a:gdLst>
              <a:ahLst/>
              <a:cxnLst>
                <a:cxn ang="T8">
                  <a:pos x="T0" y="T1"/>
                </a:cxn>
                <a:cxn ang="T9">
                  <a:pos x="T2" y="T3"/>
                </a:cxn>
                <a:cxn ang="T10">
                  <a:pos x="T4" y="T5"/>
                </a:cxn>
                <a:cxn ang="T11">
                  <a:pos x="T6" y="T7"/>
                </a:cxn>
              </a:cxnLst>
              <a:rect l="T12" t="T13" r="T14" b="T15"/>
              <a:pathLst>
                <a:path w="53" h="81">
                  <a:moveTo>
                    <a:pt x="0" y="0"/>
                  </a:moveTo>
                  <a:lnTo>
                    <a:pt x="42" y="30"/>
                  </a:lnTo>
                  <a:lnTo>
                    <a:pt x="53" y="81"/>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74" name="Freeform 315"/>
            <p:cNvSpPr>
              <a:spLocks/>
            </p:cNvSpPr>
            <p:nvPr/>
          </p:nvSpPr>
          <p:spPr bwMode="auto">
            <a:xfrm>
              <a:off x="1533" y="2297"/>
              <a:ext cx="7" cy="15"/>
            </a:xfrm>
            <a:custGeom>
              <a:avLst/>
              <a:gdLst>
                <a:gd name="T0" fmla="*/ 0 w 26"/>
                <a:gd name="T1" fmla="*/ 1 h 49"/>
                <a:gd name="T2" fmla="*/ 0 w 26"/>
                <a:gd name="T3" fmla="*/ 0 h 49"/>
                <a:gd name="T4" fmla="*/ 1 w 26"/>
                <a:gd name="T5" fmla="*/ 2 h 49"/>
                <a:gd name="T6" fmla="*/ 0 w 26"/>
                <a:gd name="T7" fmla="*/ 1 h 49"/>
                <a:gd name="T8" fmla="*/ 0 60000 65536"/>
                <a:gd name="T9" fmla="*/ 0 60000 65536"/>
                <a:gd name="T10" fmla="*/ 0 60000 65536"/>
                <a:gd name="T11" fmla="*/ 0 60000 65536"/>
                <a:gd name="T12" fmla="*/ 0 w 26"/>
                <a:gd name="T13" fmla="*/ 0 h 49"/>
                <a:gd name="T14" fmla="*/ 26 w 26"/>
                <a:gd name="T15" fmla="*/ 49 h 49"/>
              </a:gdLst>
              <a:ahLst/>
              <a:cxnLst>
                <a:cxn ang="T8">
                  <a:pos x="T0" y="T1"/>
                </a:cxn>
                <a:cxn ang="T9">
                  <a:pos x="T2" y="T3"/>
                </a:cxn>
                <a:cxn ang="T10">
                  <a:pos x="T4" y="T5"/>
                </a:cxn>
                <a:cxn ang="T11">
                  <a:pos x="T6" y="T7"/>
                </a:cxn>
              </a:cxnLst>
              <a:rect l="T12" t="T13" r="T14" b="T15"/>
              <a:pathLst>
                <a:path w="26" h="49">
                  <a:moveTo>
                    <a:pt x="0" y="29"/>
                  </a:moveTo>
                  <a:lnTo>
                    <a:pt x="10" y="0"/>
                  </a:lnTo>
                  <a:lnTo>
                    <a:pt x="26" y="49"/>
                  </a:lnTo>
                  <a:lnTo>
                    <a:pt x="0" y="2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75" name="Freeform 316"/>
            <p:cNvSpPr>
              <a:spLocks/>
            </p:cNvSpPr>
            <p:nvPr/>
          </p:nvSpPr>
          <p:spPr bwMode="auto">
            <a:xfrm>
              <a:off x="1608" y="2408"/>
              <a:ext cx="628" cy="352"/>
            </a:xfrm>
            <a:custGeom>
              <a:avLst/>
              <a:gdLst>
                <a:gd name="T0" fmla="*/ 1 w 2200"/>
                <a:gd name="T1" fmla="*/ 4 h 1238"/>
                <a:gd name="T2" fmla="*/ 1 w 2200"/>
                <a:gd name="T3" fmla="*/ 4 h 1238"/>
                <a:gd name="T4" fmla="*/ 2 w 2200"/>
                <a:gd name="T5" fmla="*/ 14 h 1238"/>
                <a:gd name="T6" fmla="*/ 2 w 2200"/>
                <a:gd name="T7" fmla="*/ 15 h 1238"/>
                <a:gd name="T8" fmla="*/ 5 w 2200"/>
                <a:gd name="T9" fmla="*/ 19 h 1238"/>
                <a:gd name="T10" fmla="*/ 9 w 2200"/>
                <a:gd name="T11" fmla="*/ 20 h 1238"/>
                <a:gd name="T12" fmla="*/ 16 w 2200"/>
                <a:gd name="T13" fmla="*/ 21 h 1238"/>
                <a:gd name="T14" fmla="*/ 21 w 2200"/>
                <a:gd name="T15" fmla="*/ 23 h 1238"/>
                <a:gd name="T16" fmla="*/ 25 w 2200"/>
                <a:gd name="T17" fmla="*/ 28 h 1238"/>
                <a:gd name="T18" fmla="*/ 26 w 2200"/>
                <a:gd name="T19" fmla="*/ 24 h 1238"/>
                <a:gd name="T20" fmla="*/ 29 w 2200"/>
                <a:gd name="T21" fmla="*/ 23 h 1238"/>
                <a:gd name="T22" fmla="*/ 31 w 2200"/>
                <a:gd name="T23" fmla="*/ 23 h 1238"/>
                <a:gd name="T24" fmla="*/ 32 w 2200"/>
                <a:gd name="T25" fmla="*/ 23 h 1238"/>
                <a:gd name="T26" fmla="*/ 33 w 2200"/>
                <a:gd name="T27" fmla="*/ 23 h 1238"/>
                <a:gd name="T28" fmla="*/ 37 w 2200"/>
                <a:gd name="T29" fmla="*/ 24 h 1238"/>
                <a:gd name="T30" fmla="*/ 39 w 2200"/>
                <a:gd name="T31" fmla="*/ 28 h 1238"/>
                <a:gd name="T32" fmla="*/ 39 w 2200"/>
                <a:gd name="T33" fmla="*/ 27 h 1238"/>
                <a:gd name="T34" fmla="*/ 39 w 2200"/>
                <a:gd name="T35" fmla="*/ 20 h 1238"/>
                <a:gd name="T36" fmla="*/ 43 w 2200"/>
                <a:gd name="T37" fmla="*/ 16 h 1238"/>
                <a:gd name="T38" fmla="*/ 43 w 2200"/>
                <a:gd name="T39" fmla="*/ 15 h 1238"/>
                <a:gd name="T40" fmla="*/ 42 w 2200"/>
                <a:gd name="T41" fmla="*/ 13 h 1238"/>
                <a:gd name="T42" fmla="*/ 43 w 2200"/>
                <a:gd name="T43" fmla="*/ 13 h 1238"/>
                <a:gd name="T44" fmla="*/ 43 w 2200"/>
                <a:gd name="T45" fmla="*/ 15 h 1238"/>
                <a:gd name="T46" fmla="*/ 44 w 2200"/>
                <a:gd name="T47" fmla="*/ 12 h 1238"/>
                <a:gd name="T48" fmla="*/ 45 w 2200"/>
                <a:gd name="T49" fmla="*/ 11 h 1238"/>
                <a:gd name="T50" fmla="*/ 48 w 2200"/>
                <a:gd name="T51" fmla="*/ 9 h 1238"/>
                <a:gd name="T52" fmla="*/ 51 w 2200"/>
                <a:gd name="T53" fmla="*/ 6 h 1238"/>
                <a:gd name="T54" fmla="*/ 51 w 2200"/>
                <a:gd name="T55" fmla="*/ 5 h 1238"/>
                <a:gd name="T56" fmla="*/ 49 w 2200"/>
                <a:gd name="T57" fmla="*/ 3 h 1238"/>
                <a:gd name="T58" fmla="*/ 43 w 2200"/>
                <a:gd name="T59" fmla="*/ 6 h 1238"/>
                <a:gd name="T60" fmla="*/ 41 w 2200"/>
                <a:gd name="T61" fmla="*/ 8 h 1238"/>
                <a:gd name="T62" fmla="*/ 38 w 2200"/>
                <a:gd name="T63" fmla="*/ 10 h 1238"/>
                <a:gd name="T64" fmla="*/ 37 w 2200"/>
                <a:gd name="T65" fmla="*/ 9 h 1238"/>
                <a:gd name="T66" fmla="*/ 37 w 2200"/>
                <a:gd name="T67" fmla="*/ 9 h 1238"/>
                <a:gd name="T68" fmla="*/ 37 w 2200"/>
                <a:gd name="T69" fmla="*/ 7 h 1238"/>
                <a:gd name="T70" fmla="*/ 37 w 2200"/>
                <a:gd name="T71" fmla="*/ 5 h 1238"/>
                <a:gd name="T72" fmla="*/ 34 w 2200"/>
                <a:gd name="T73" fmla="*/ 6 h 1238"/>
                <a:gd name="T74" fmla="*/ 33 w 2200"/>
                <a:gd name="T75" fmla="*/ 10 h 1238"/>
                <a:gd name="T76" fmla="*/ 33 w 2200"/>
                <a:gd name="T77" fmla="*/ 5 h 1238"/>
                <a:gd name="T78" fmla="*/ 34 w 2200"/>
                <a:gd name="T79" fmla="*/ 5 h 1238"/>
                <a:gd name="T80" fmla="*/ 36 w 2200"/>
                <a:gd name="T81" fmla="*/ 4 h 1238"/>
                <a:gd name="T82" fmla="*/ 32 w 2200"/>
                <a:gd name="T83" fmla="*/ 3 h 1238"/>
                <a:gd name="T84" fmla="*/ 31 w 2200"/>
                <a:gd name="T85" fmla="*/ 4 h 1238"/>
                <a:gd name="T86" fmla="*/ 31 w 2200"/>
                <a:gd name="T87" fmla="*/ 2 h 1238"/>
                <a:gd name="T88" fmla="*/ 26 w 2200"/>
                <a:gd name="T89" fmla="*/ 0 h 1238"/>
                <a:gd name="T90" fmla="*/ 2 w 2200"/>
                <a:gd name="T91" fmla="*/ 1 h 1238"/>
                <a:gd name="T92" fmla="*/ 2 w 2200"/>
                <a:gd name="T93" fmla="*/ 3 h 1238"/>
                <a:gd name="T94" fmla="*/ 0 w 2200"/>
                <a:gd name="T95" fmla="*/ 2 h 12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00"/>
                <a:gd name="T145" fmla="*/ 0 h 1238"/>
                <a:gd name="T146" fmla="*/ 2200 w 2200"/>
                <a:gd name="T147" fmla="*/ 1238 h 12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00" h="1238">
                  <a:moveTo>
                    <a:pt x="0" y="69"/>
                  </a:moveTo>
                  <a:lnTo>
                    <a:pt x="26" y="169"/>
                  </a:lnTo>
                  <a:lnTo>
                    <a:pt x="56" y="180"/>
                  </a:lnTo>
                  <a:lnTo>
                    <a:pt x="32" y="187"/>
                  </a:lnTo>
                  <a:lnTo>
                    <a:pt x="12" y="491"/>
                  </a:lnTo>
                  <a:lnTo>
                    <a:pt x="70" y="612"/>
                  </a:lnTo>
                  <a:lnTo>
                    <a:pt x="104" y="612"/>
                  </a:lnTo>
                  <a:lnTo>
                    <a:pt x="89" y="656"/>
                  </a:lnTo>
                  <a:lnTo>
                    <a:pt x="160" y="786"/>
                  </a:lnTo>
                  <a:lnTo>
                    <a:pt x="231" y="816"/>
                  </a:lnTo>
                  <a:lnTo>
                    <a:pt x="291" y="890"/>
                  </a:lnTo>
                  <a:lnTo>
                    <a:pt x="378" y="881"/>
                  </a:lnTo>
                  <a:lnTo>
                    <a:pt x="524" y="951"/>
                  </a:lnTo>
                  <a:lnTo>
                    <a:pt x="698" y="924"/>
                  </a:lnTo>
                  <a:lnTo>
                    <a:pt x="800" y="1055"/>
                  </a:lnTo>
                  <a:lnTo>
                    <a:pt x="879" y="1020"/>
                  </a:lnTo>
                  <a:lnTo>
                    <a:pt x="978" y="1181"/>
                  </a:lnTo>
                  <a:lnTo>
                    <a:pt x="1053" y="1208"/>
                  </a:lnTo>
                  <a:lnTo>
                    <a:pt x="1046" y="1119"/>
                  </a:lnTo>
                  <a:lnTo>
                    <a:pt x="1126" y="1065"/>
                  </a:lnTo>
                  <a:lnTo>
                    <a:pt x="1133" y="1022"/>
                  </a:lnTo>
                  <a:lnTo>
                    <a:pt x="1244" y="1020"/>
                  </a:lnTo>
                  <a:lnTo>
                    <a:pt x="1346" y="1055"/>
                  </a:lnTo>
                  <a:lnTo>
                    <a:pt x="1347" y="1001"/>
                  </a:lnTo>
                  <a:lnTo>
                    <a:pt x="1307" y="995"/>
                  </a:lnTo>
                  <a:lnTo>
                    <a:pt x="1389" y="993"/>
                  </a:lnTo>
                  <a:lnTo>
                    <a:pt x="1394" y="969"/>
                  </a:lnTo>
                  <a:lnTo>
                    <a:pt x="1401" y="997"/>
                  </a:lnTo>
                  <a:lnTo>
                    <a:pt x="1557" y="1008"/>
                  </a:lnTo>
                  <a:lnTo>
                    <a:pt x="1597" y="1053"/>
                  </a:lnTo>
                  <a:lnTo>
                    <a:pt x="1603" y="1134"/>
                  </a:lnTo>
                  <a:lnTo>
                    <a:pt x="1654" y="1238"/>
                  </a:lnTo>
                  <a:lnTo>
                    <a:pt x="1684" y="1235"/>
                  </a:lnTo>
                  <a:lnTo>
                    <a:pt x="1699" y="1156"/>
                  </a:lnTo>
                  <a:lnTo>
                    <a:pt x="1644" y="969"/>
                  </a:lnTo>
                  <a:lnTo>
                    <a:pt x="1676" y="889"/>
                  </a:lnTo>
                  <a:lnTo>
                    <a:pt x="1870" y="736"/>
                  </a:lnTo>
                  <a:lnTo>
                    <a:pt x="1833" y="720"/>
                  </a:lnTo>
                  <a:lnTo>
                    <a:pt x="1867" y="713"/>
                  </a:lnTo>
                  <a:lnTo>
                    <a:pt x="1840" y="662"/>
                  </a:lnTo>
                  <a:lnTo>
                    <a:pt x="1846" y="617"/>
                  </a:lnTo>
                  <a:lnTo>
                    <a:pt x="1805" y="585"/>
                  </a:lnTo>
                  <a:lnTo>
                    <a:pt x="1846" y="608"/>
                  </a:lnTo>
                  <a:lnTo>
                    <a:pt x="1835" y="554"/>
                  </a:lnTo>
                  <a:lnTo>
                    <a:pt x="1862" y="536"/>
                  </a:lnTo>
                  <a:lnTo>
                    <a:pt x="1867" y="656"/>
                  </a:lnTo>
                  <a:lnTo>
                    <a:pt x="1895" y="586"/>
                  </a:lnTo>
                  <a:lnTo>
                    <a:pt x="1878" y="529"/>
                  </a:lnTo>
                  <a:lnTo>
                    <a:pt x="1896" y="562"/>
                  </a:lnTo>
                  <a:lnTo>
                    <a:pt x="1937" y="464"/>
                  </a:lnTo>
                  <a:lnTo>
                    <a:pt x="2092" y="420"/>
                  </a:lnTo>
                  <a:lnTo>
                    <a:pt x="2051" y="394"/>
                  </a:lnTo>
                  <a:lnTo>
                    <a:pt x="2081" y="320"/>
                  </a:lnTo>
                  <a:lnTo>
                    <a:pt x="2195" y="264"/>
                  </a:lnTo>
                  <a:lnTo>
                    <a:pt x="2200" y="233"/>
                  </a:lnTo>
                  <a:lnTo>
                    <a:pt x="2171" y="209"/>
                  </a:lnTo>
                  <a:lnTo>
                    <a:pt x="2171" y="136"/>
                  </a:lnTo>
                  <a:lnTo>
                    <a:pt x="2109" y="114"/>
                  </a:lnTo>
                  <a:lnTo>
                    <a:pt x="2061" y="230"/>
                  </a:lnTo>
                  <a:lnTo>
                    <a:pt x="1867" y="274"/>
                  </a:lnTo>
                  <a:lnTo>
                    <a:pt x="1851" y="324"/>
                  </a:lnTo>
                  <a:lnTo>
                    <a:pt x="1740" y="345"/>
                  </a:lnTo>
                  <a:lnTo>
                    <a:pt x="1747" y="363"/>
                  </a:lnTo>
                  <a:lnTo>
                    <a:pt x="1637" y="431"/>
                  </a:lnTo>
                  <a:lnTo>
                    <a:pt x="1586" y="429"/>
                  </a:lnTo>
                  <a:lnTo>
                    <a:pt x="1584" y="410"/>
                  </a:lnTo>
                  <a:lnTo>
                    <a:pt x="1592" y="387"/>
                  </a:lnTo>
                  <a:lnTo>
                    <a:pt x="1604" y="372"/>
                  </a:lnTo>
                  <a:lnTo>
                    <a:pt x="1611" y="351"/>
                  </a:lnTo>
                  <a:lnTo>
                    <a:pt x="1592" y="297"/>
                  </a:lnTo>
                  <a:lnTo>
                    <a:pt x="1554" y="318"/>
                  </a:lnTo>
                  <a:lnTo>
                    <a:pt x="1569" y="230"/>
                  </a:lnTo>
                  <a:lnTo>
                    <a:pt x="1509" y="209"/>
                  </a:lnTo>
                  <a:lnTo>
                    <a:pt x="1465" y="264"/>
                  </a:lnTo>
                  <a:lnTo>
                    <a:pt x="1448" y="413"/>
                  </a:lnTo>
                  <a:lnTo>
                    <a:pt x="1413" y="417"/>
                  </a:lnTo>
                  <a:lnTo>
                    <a:pt x="1402" y="347"/>
                  </a:lnTo>
                  <a:lnTo>
                    <a:pt x="1434" y="234"/>
                  </a:lnTo>
                  <a:lnTo>
                    <a:pt x="1403" y="252"/>
                  </a:lnTo>
                  <a:lnTo>
                    <a:pt x="1451" y="196"/>
                  </a:lnTo>
                  <a:lnTo>
                    <a:pt x="1552" y="194"/>
                  </a:lnTo>
                  <a:lnTo>
                    <a:pt x="1536" y="164"/>
                  </a:lnTo>
                  <a:lnTo>
                    <a:pt x="1529" y="164"/>
                  </a:lnTo>
                  <a:lnTo>
                    <a:pt x="1381" y="146"/>
                  </a:lnTo>
                  <a:lnTo>
                    <a:pt x="1403" y="110"/>
                  </a:lnTo>
                  <a:lnTo>
                    <a:pt x="1315" y="159"/>
                  </a:lnTo>
                  <a:lnTo>
                    <a:pt x="1243" y="159"/>
                  </a:lnTo>
                  <a:lnTo>
                    <a:pt x="1330" y="82"/>
                  </a:lnTo>
                  <a:lnTo>
                    <a:pt x="1147" y="40"/>
                  </a:lnTo>
                  <a:lnTo>
                    <a:pt x="1127" y="0"/>
                  </a:lnTo>
                  <a:lnTo>
                    <a:pt x="1126" y="26"/>
                  </a:lnTo>
                  <a:lnTo>
                    <a:pt x="72" y="26"/>
                  </a:lnTo>
                  <a:lnTo>
                    <a:pt x="90" y="73"/>
                  </a:lnTo>
                  <a:lnTo>
                    <a:pt x="70" y="114"/>
                  </a:lnTo>
                  <a:lnTo>
                    <a:pt x="74" y="72"/>
                  </a:lnTo>
                  <a:lnTo>
                    <a:pt x="0" y="69"/>
                  </a:lnTo>
                  <a:close/>
                </a:path>
              </a:pathLst>
            </a:custGeom>
            <a:solidFill>
              <a:schemeClr val="bg1">
                <a:lumMod val="65000"/>
              </a:schemeClr>
            </a:solid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76" name="Freeform 317"/>
            <p:cNvSpPr>
              <a:spLocks/>
            </p:cNvSpPr>
            <p:nvPr/>
          </p:nvSpPr>
          <p:spPr bwMode="auto">
            <a:xfrm>
              <a:off x="2329" y="3472"/>
              <a:ext cx="56" cy="68"/>
            </a:xfrm>
            <a:custGeom>
              <a:avLst/>
              <a:gdLst>
                <a:gd name="T0" fmla="*/ 0 w 199"/>
                <a:gd name="T1" fmla="*/ 5 h 238"/>
                <a:gd name="T2" fmla="*/ 1 w 199"/>
                <a:gd name="T3" fmla="*/ 0 h 238"/>
                <a:gd name="T4" fmla="*/ 1 w 199"/>
                <a:gd name="T5" fmla="*/ 0 h 238"/>
                <a:gd name="T6" fmla="*/ 4 w 199"/>
                <a:gd name="T7" fmla="*/ 2 h 238"/>
                <a:gd name="T8" fmla="*/ 5 w 199"/>
                <a:gd name="T9" fmla="*/ 3 h 238"/>
                <a:gd name="T10" fmla="*/ 4 w 199"/>
                <a:gd name="T11" fmla="*/ 4 h 238"/>
                <a:gd name="T12" fmla="*/ 3 w 199"/>
                <a:gd name="T13" fmla="*/ 5 h 238"/>
                <a:gd name="T14" fmla="*/ 0 w 199"/>
                <a:gd name="T15" fmla="*/ 5 h 238"/>
                <a:gd name="T16" fmla="*/ 0 60000 65536"/>
                <a:gd name="T17" fmla="*/ 0 60000 65536"/>
                <a:gd name="T18" fmla="*/ 0 60000 65536"/>
                <a:gd name="T19" fmla="*/ 0 60000 65536"/>
                <a:gd name="T20" fmla="*/ 0 60000 65536"/>
                <a:gd name="T21" fmla="*/ 0 60000 65536"/>
                <a:gd name="T22" fmla="*/ 0 60000 65536"/>
                <a:gd name="T23" fmla="*/ 0 60000 65536"/>
                <a:gd name="T24" fmla="*/ 0 w 199"/>
                <a:gd name="T25" fmla="*/ 0 h 238"/>
                <a:gd name="T26" fmla="*/ 199 w 199"/>
                <a:gd name="T27" fmla="*/ 238 h 2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 h="238">
                  <a:moveTo>
                    <a:pt x="0" y="192"/>
                  </a:moveTo>
                  <a:lnTo>
                    <a:pt x="31" y="8"/>
                  </a:lnTo>
                  <a:lnTo>
                    <a:pt x="62" y="0"/>
                  </a:lnTo>
                  <a:lnTo>
                    <a:pt x="174" y="94"/>
                  </a:lnTo>
                  <a:lnTo>
                    <a:pt x="199" y="131"/>
                  </a:lnTo>
                  <a:lnTo>
                    <a:pt x="189" y="178"/>
                  </a:lnTo>
                  <a:lnTo>
                    <a:pt x="136" y="238"/>
                  </a:lnTo>
                  <a:lnTo>
                    <a:pt x="0" y="19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77" name="Freeform 318"/>
            <p:cNvSpPr>
              <a:spLocks/>
            </p:cNvSpPr>
            <p:nvPr/>
          </p:nvSpPr>
          <p:spPr bwMode="auto">
            <a:xfrm>
              <a:off x="2168" y="2929"/>
              <a:ext cx="146" cy="144"/>
            </a:xfrm>
            <a:custGeom>
              <a:avLst/>
              <a:gdLst>
                <a:gd name="T0" fmla="*/ 0 w 510"/>
                <a:gd name="T1" fmla="*/ 3 h 507"/>
                <a:gd name="T2" fmla="*/ 1 w 510"/>
                <a:gd name="T3" fmla="*/ 5 h 507"/>
                <a:gd name="T4" fmla="*/ 3 w 510"/>
                <a:gd name="T5" fmla="*/ 5 h 507"/>
                <a:gd name="T6" fmla="*/ 3 w 510"/>
                <a:gd name="T7" fmla="*/ 6 h 507"/>
                <a:gd name="T8" fmla="*/ 5 w 510"/>
                <a:gd name="T9" fmla="*/ 6 h 507"/>
                <a:gd name="T10" fmla="*/ 5 w 510"/>
                <a:gd name="T11" fmla="*/ 10 h 507"/>
                <a:gd name="T12" fmla="*/ 6 w 510"/>
                <a:gd name="T13" fmla="*/ 11 h 507"/>
                <a:gd name="T14" fmla="*/ 7 w 510"/>
                <a:gd name="T15" fmla="*/ 12 h 507"/>
                <a:gd name="T16" fmla="*/ 9 w 510"/>
                <a:gd name="T17" fmla="*/ 10 h 507"/>
                <a:gd name="T18" fmla="*/ 8 w 510"/>
                <a:gd name="T19" fmla="*/ 10 h 507"/>
                <a:gd name="T20" fmla="*/ 8 w 510"/>
                <a:gd name="T21" fmla="*/ 8 h 507"/>
                <a:gd name="T22" fmla="*/ 9 w 510"/>
                <a:gd name="T23" fmla="*/ 9 h 507"/>
                <a:gd name="T24" fmla="*/ 11 w 510"/>
                <a:gd name="T25" fmla="*/ 7 h 507"/>
                <a:gd name="T26" fmla="*/ 11 w 510"/>
                <a:gd name="T27" fmla="*/ 6 h 507"/>
                <a:gd name="T28" fmla="*/ 11 w 510"/>
                <a:gd name="T29" fmla="*/ 5 h 507"/>
                <a:gd name="T30" fmla="*/ 11 w 510"/>
                <a:gd name="T31" fmla="*/ 5 h 507"/>
                <a:gd name="T32" fmla="*/ 12 w 510"/>
                <a:gd name="T33" fmla="*/ 4 h 507"/>
                <a:gd name="T34" fmla="*/ 11 w 510"/>
                <a:gd name="T35" fmla="*/ 4 h 507"/>
                <a:gd name="T36" fmla="*/ 11 w 510"/>
                <a:gd name="T37" fmla="*/ 3 h 507"/>
                <a:gd name="T38" fmla="*/ 9 w 510"/>
                <a:gd name="T39" fmla="*/ 2 h 507"/>
                <a:gd name="T40" fmla="*/ 10 w 510"/>
                <a:gd name="T41" fmla="*/ 2 h 507"/>
                <a:gd name="T42" fmla="*/ 5 w 510"/>
                <a:gd name="T43" fmla="*/ 2 h 507"/>
                <a:gd name="T44" fmla="*/ 3 w 510"/>
                <a:gd name="T45" fmla="*/ 0 h 507"/>
                <a:gd name="T46" fmla="*/ 3 w 510"/>
                <a:gd name="T47" fmla="*/ 1 h 507"/>
                <a:gd name="T48" fmla="*/ 1 w 510"/>
                <a:gd name="T49" fmla="*/ 1 h 507"/>
                <a:gd name="T50" fmla="*/ 2 w 510"/>
                <a:gd name="T51" fmla="*/ 3 h 507"/>
                <a:gd name="T52" fmla="*/ 1 w 510"/>
                <a:gd name="T53" fmla="*/ 3 h 507"/>
                <a:gd name="T54" fmla="*/ 1 w 510"/>
                <a:gd name="T55" fmla="*/ 2 h 507"/>
                <a:gd name="T56" fmla="*/ 2 w 510"/>
                <a:gd name="T57" fmla="*/ 1 h 507"/>
                <a:gd name="T58" fmla="*/ 0 w 510"/>
                <a:gd name="T59" fmla="*/ 3 h 50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0"/>
                <a:gd name="T91" fmla="*/ 0 h 507"/>
                <a:gd name="T92" fmla="*/ 510 w 510"/>
                <a:gd name="T93" fmla="*/ 507 h 50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0" h="507">
                  <a:moveTo>
                    <a:pt x="0" y="138"/>
                  </a:moveTo>
                  <a:lnTo>
                    <a:pt x="48" y="226"/>
                  </a:lnTo>
                  <a:lnTo>
                    <a:pt x="122" y="237"/>
                  </a:lnTo>
                  <a:lnTo>
                    <a:pt x="146" y="275"/>
                  </a:lnTo>
                  <a:lnTo>
                    <a:pt x="220" y="269"/>
                  </a:lnTo>
                  <a:lnTo>
                    <a:pt x="208" y="422"/>
                  </a:lnTo>
                  <a:lnTo>
                    <a:pt x="243" y="486"/>
                  </a:lnTo>
                  <a:lnTo>
                    <a:pt x="284" y="507"/>
                  </a:lnTo>
                  <a:lnTo>
                    <a:pt x="379" y="448"/>
                  </a:lnTo>
                  <a:lnTo>
                    <a:pt x="341" y="437"/>
                  </a:lnTo>
                  <a:lnTo>
                    <a:pt x="325" y="352"/>
                  </a:lnTo>
                  <a:lnTo>
                    <a:pt x="387" y="368"/>
                  </a:lnTo>
                  <a:lnTo>
                    <a:pt x="487" y="315"/>
                  </a:lnTo>
                  <a:lnTo>
                    <a:pt x="457" y="275"/>
                  </a:lnTo>
                  <a:lnTo>
                    <a:pt x="491" y="236"/>
                  </a:lnTo>
                  <a:lnTo>
                    <a:pt x="477" y="207"/>
                  </a:lnTo>
                  <a:lnTo>
                    <a:pt x="510" y="175"/>
                  </a:lnTo>
                  <a:lnTo>
                    <a:pt x="467" y="168"/>
                  </a:lnTo>
                  <a:lnTo>
                    <a:pt x="467" y="127"/>
                  </a:lnTo>
                  <a:lnTo>
                    <a:pt x="391" y="84"/>
                  </a:lnTo>
                  <a:lnTo>
                    <a:pt x="426" y="72"/>
                  </a:lnTo>
                  <a:lnTo>
                    <a:pt x="200" y="81"/>
                  </a:lnTo>
                  <a:lnTo>
                    <a:pt x="127" y="0"/>
                  </a:lnTo>
                  <a:lnTo>
                    <a:pt x="133" y="37"/>
                  </a:lnTo>
                  <a:lnTo>
                    <a:pt x="66" y="68"/>
                  </a:lnTo>
                  <a:lnTo>
                    <a:pt x="86" y="127"/>
                  </a:lnTo>
                  <a:lnTo>
                    <a:pt x="63" y="150"/>
                  </a:lnTo>
                  <a:lnTo>
                    <a:pt x="48" y="96"/>
                  </a:lnTo>
                  <a:lnTo>
                    <a:pt x="73" y="22"/>
                  </a:lnTo>
                  <a:lnTo>
                    <a:pt x="0" y="13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grpSp>
      <p:grpSp>
        <p:nvGrpSpPr>
          <p:cNvPr id="78" name="Group 319"/>
          <p:cNvGrpSpPr>
            <a:grpSpLocks/>
          </p:cNvGrpSpPr>
          <p:nvPr/>
        </p:nvGrpSpPr>
        <p:grpSpPr bwMode="auto">
          <a:xfrm>
            <a:off x="4132106" y="2191656"/>
            <a:ext cx="4040294" cy="3260512"/>
            <a:chOff x="1556" y="1727"/>
            <a:chExt cx="2270" cy="1988"/>
          </a:xfrm>
          <a:solidFill>
            <a:schemeClr val="bg1">
              <a:lumMod val="75000"/>
            </a:schemeClr>
          </a:solidFill>
        </p:grpSpPr>
        <p:sp>
          <p:nvSpPr>
            <p:cNvPr id="79" name="Freeform 320"/>
            <p:cNvSpPr>
              <a:spLocks/>
            </p:cNvSpPr>
            <p:nvPr/>
          </p:nvSpPr>
          <p:spPr bwMode="auto">
            <a:xfrm>
              <a:off x="2406" y="2576"/>
              <a:ext cx="154" cy="128"/>
            </a:xfrm>
            <a:custGeom>
              <a:avLst/>
              <a:gdLst>
                <a:gd name="T0" fmla="*/ 0 w 542"/>
                <a:gd name="T1" fmla="*/ 5 h 449"/>
                <a:gd name="T2" fmla="*/ 0 w 542"/>
                <a:gd name="T3" fmla="*/ 8 h 449"/>
                <a:gd name="T4" fmla="*/ 1 w 542"/>
                <a:gd name="T5" fmla="*/ 9 h 449"/>
                <a:gd name="T6" fmla="*/ 0 w 542"/>
                <a:gd name="T7" fmla="*/ 10 h 449"/>
                <a:gd name="T8" fmla="*/ 2 w 542"/>
                <a:gd name="T9" fmla="*/ 10 h 449"/>
                <a:gd name="T10" fmla="*/ 5 w 542"/>
                <a:gd name="T11" fmla="*/ 10 h 449"/>
                <a:gd name="T12" fmla="*/ 5 w 542"/>
                <a:gd name="T13" fmla="*/ 8 h 449"/>
                <a:gd name="T14" fmla="*/ 8 w 542"/>
                <a:gd name="T15" fmla="*/ 8 h 449"/>
                <a:gd name="T16" fmla="*/ 8 w 542"/>
                <a:gd name="T17" fmla="*/ 6 h 449"/>
                <a:gd name="T18" fmla="*/ 9 w 542"/>
                <a:gd name="T19" fmla="*/ 6 h 449"/>
                <a:gd name="T20" fmla="*/ 8 w 542"/>
                <a:gd name="T21" fmla="*/ 5 h 449"/>
                <a:gd name="T22" fmla="*/ 9 w 542"/>
                <a:gd name="T23" fmla="*/ 5 h 449"/>
                <a:gd name="T24" fmla="*/ 10 w 542"/>
                <a:gd name="T25" fmla="*/ 4 h 449"/>
                <a:gd name="T26" fmla="*/ 9 w 542"/>
                <a:gd name="T27" fmla="*/ 3 h 449"/>
                <a:gd name="T28" fmla="*/ 12 w 542"/>
                <a:gd name="T29" fmla="*/ 2 h 449"/>
                <a:gd name="T30" fmla="*/ 13 w 542"/>
                <a:gd name="T31" fmla="*/ 1 h 449"/>
                <a:gd name="T32" fmla="*/ 11 w 542"/>
                <a:gd name="T33" fmla="*/ 1 h 449"/>
                <a:gd name="T34" fmla="*/ 10 w 542"/>
                <a:gd name="T35" fmla="*/ 2 h 449"/>
                <a:gd name="T36" fmla="*/ 9 w 542"/>
                <a:gd name="T37" fmla="*/ 0 h 449"/>
                <a:gd name="T38" fmla="*/ 8 w 542"/>
                <a:gd name="T39" fmla="*/ 1 h 449"/>
                <a:gd name="T40" fmla="*/ 4 w 542"/>
                <a:gd name="T41" fmla="*/ 1 h 449"/>
                <a:gd name="T42" fmla="*/ 2 w 542"/>
                <a:gd name="T43" fmla="*/ 4 h 449"/>
                <a:gd name="T44" fmla="*/ 1 w 542"/>
                <a:gd name="T45" fmla="*/ 3 h 449"/>
                <a:gd name="T46" fmla="*/ 0 w 542"/>
                <a:gd name="T47" fmla="*/ 5 h 4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2"/>
                <a:gd name="T73" fmla="*/ 0 h 449"/>
                <a:gd name="T74" fmla="*/ 542 w 542"/>
                <a:gd name="T75" fmla="*/ 449 h 44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2" h="449">
                  <a:moveTo>
                    <a:pt x="0" y="214"/>
                  </a:moveTo>
                  <a:lnTo>
                    <a:pt x="6" y="333"/>
                  </a:lnTo>
                  <a:lnTo>
                    <a:pt x="42" y="368"/>
                  </a:lnTo>
                  <a:lnTo>
                    <a:pt x="14" y="426"/>
                  </a:lnTo>
                  <a:lnTo>
                    <a:pt x="73" y="449"/>
                  </a:lnTo>
                  <a:lnTo>
                    <a:pt x="212" y="426"/>
                  </a:lnTo>
                  <a:lnTo>
                    <a:pt x="239" y="361"/>
                  </a:lnTo>
                  <a:lnTo>
                    <a:pt x="333" y="325"/>
                  </a:lnTo>
                  <a:lnTo>
                    <a:pt x="340" y="269"/>
                  </a:lnTo>
                  <a:lnTo>
                    <a:pt x="375" y="254"/>
                  </a:lnTo>
                  <a:lnTo>
                    <a:pt x="361" y="226"/>
                  </a:lnTo>
                  <a:lnTo>
                    <a:pt x="393" y="222"/>
                  </a:lnTo>
                  <a:lnTo>
                    <a:pt x="418" y="168"/>
                  </a:lnTo>
                  <a:lnTo>
                    <a:pt x="408" y="112"/>
                  </a:lnTo>
                  <a:lnTo>
                    <a:pt x="538" y="72"/>
                  </a:lnTo>
                  <a:lnTo>
                    <a:pt x="542" y="61"/>
                  </a:lnTo>
                  <a:lnTo>
                    <a:pt x="492" y="50"/>
                  </a:lnTo>
                  <a:lnTo>
                    <a:pt x="423" y="88"/>
                  </a:lnTo>
                  <a:lnTo>
                    <a:pt x="392" y="0"/>
                  </a:lnTo>
                  <a:lnTo>
                    <a:pt x="335" y="66"/>
                  </a:lnTo>
                  <a:lnTo>
                    <a:pt x="169" y="61"/>
                  </a:lnTo>
                  <a:lnTo>
                    <a:pt x="82" y="165"/>
                  </a:lnTo>
                  <a:lnTo>
                    <a:pt x="25" y="131"/>
                  </a:lnTo>
                  <a:lnTo>
                    <a:pt x="0" y="214"/>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80" name="Freeform 321"/>
            <p:cNvSpPr>
              <a:spLocks/>
            </p:cNvSpPr>
            <p:nvPr/>
          </p:nvSpPr>
          <p:spPr bwMode="auto">
            <a:xfrm>
              <a:off x="1956" y="2515"/>
              <a:ext cx="20" cy="43"/>
            </a:xfrm>
            <a:custGeom>
              <a:avLst/>
              <a:gdLst>
                <a:gd name="T0" fmla="*/ 0 w 71"/>
                <a:gd name="T1" fmla="*/ 3 h 151"/>
                <a:gd name="T2" fmla="*/ 0 w 71"/>
                <a:gd name="T3" fmla="*/ 1 h 151"/>
                <a:gd name="T4" fmla="*/ 1 w 71"/>
                <a:gd name="T5" fmla="*/ 0 h 151"/>
                <a:gd name="T6" fmla="*/ 2 w 71"/>
                <a:gd name="T7" fmla="*/ 2 h 151"/>
                <a:gd name="T8" fmla="*/ 1 w 71"/>
                <a:gd name="T9" fmla="*/ 3 h 151"/>
                <a:gd name="T10" fmla="*/ 0 w 71"/>
                <a:gd name="T11" fmla="*/ 3 h 151"/>
                <a:gd name="T12" fmla="*/ 0 60000 65536"/>
                <a:gd name="T13" fmla="*/ 0 60000 65536"/>
                <a:gd name="T14" fmla="*/ 0 60000 65536"/>
                <a:gd name="T15" fmla="*/ 0 60000 65536"/>
                <a:gd name="T16" fmla="*/ 0 60000 65536"/>
                <a:gd name="T17" fmla="*/ 0 60000 65536"/>
                <a:gd name="T18" fmla="*/ 0 w 71"/>
                <a:gd name="T19" fmla="*/ 0 h 151"/>
                <a:gd name="T20" fmla="*/ 71 w 71"/>
                <a:gd name="T21" fmla="*/ 151 h 151"/>
              </a:gdLst>
              <a:ahLst/>
              <a:cxnLst>
                <a:cxn ang="T12">
                  <a:pos x="T0" y="T1"/>
                </a:cxn>
                <a:cxn ang="T13">
                  <a:pos x="T2" y="T3"/>
                </a:cxn>
                <a:cxn ang="T14">
                  <a:pos x="T4" y="T5"/>
                </a:cxn>
                <a:cxn ang="T15">
                  <a:pos x="T6" y="T7"/>
                </a:cxn>
                <a:cxn ang="T16">
                  <a:pos x="T8" y="T9"/>
                </a:cxn>
                <a:cxn ang="T17">
                  <a:pos x="T10" y="T11"/>
                </a:cxn>
              </a:cxnLst>
              <a:rect l="T18" t="T19" r="T20" b="T21"/>
              <a:pathLst>
                <a:path w="71" h="151">
                  <a:moveTo>
                    <a:pt x="0" y="114"/>
                  </a:moveTo>
                  <a:lnTo>
                    <a:pt x="1" y="37"/>
                  </a:lnTo>
                  <a:lnTo>
                    <a:pt x="33" y="0"/>
                  </a:lnTo>
                  <a:lnTo>
                    <a:pt x="71" y="88"/>
                  </a:lnTo>
                  <a:lnTo>
                    <a:pt x="35" y="151"/>
                  </a:lnTo>
                  <a:lnTo>
                    <a:pt x="0" y="114"/>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81" name="Freeform 322"/>
            <p:cNvSpPr>
              <a:spLocks/>
            </p:cNvSpPr>
            <p:nvPr/>
          </p:nvSpPr>
          <p:spPr bwMode="auto">
            <a:xfrm>
              <a:off x="1652" y="2598"/>
              <a:ext cx="222" cy="244"/>
            </a:xfrm>
            <a:custGeom>
              <a:avLst/>
              <a:gdLst>
                <a:gd name="T0" fmla="*/ 0 w 776"/>
                <a:gd name="T1" fmla="*/ 11 h 857"/>
                <a:gd name="T2" fmla="*/ 0 w 776"/>
                <a:gd name="T3" fmla="*/ 11 h 857"/>
                <a:gd name="T4" fmla="*/ 3 w 776"/>
                <a:gd name="T5" fmla="*/ 13 h 857"/>
                <a:gd name="T6" fmla="*/ 11 w 776"/>
                <a:gd name="T7" fmla="*/ 19 h 857"/>
                <a:gd name="T8" fmla="*/ 11 w 776"/>
                <a:gd name="T9" fmla="*/ 20 h 857"/>
                <a:gd name="T10" fmla="*/ 11 w 776"/>
                <a:gd name="T11" fmla="*/ 20 h 857"/>
                <a:gd name="T12" fmla="*/ 13 w 776"/>
                <a:gd name="T13" fmla="*/ 19 h 857"/>
                <a:gd name="T14" fmla="*/ 18 w 776"/>
                <a:gd name="T15" fmla="*/ 15 h 857"/>
                <a:gd name="T16" fmla="*/ 16 w 776"/>
                <a:gd name="T17" fmla="*/ 12 h 857"/>
                <a:gd name="T18" fmla="*/ 16 w 776"/>
                <a:gd name="T19" fmla="*/ 8 h 857"/>
                <a:gd name="T20" fmla="*/ 16 w 776"/>
                <a:gd name="T21" fmla="*/ 6 h 857"/>
                <a:gd name="T22" fmla="*/ 14 w 776"/>
                <a:gd name="T23" fmla="*/ 3 h 857"/>
                <a:gd name="T24" fmla="*/ 15 w 776"/>
                <a:gd name="T25" fmla="*/ 3 h 857"/>
                <a:gd name="T26" fmla="*/ 15 w 776"/>
                <a:gd name="T27" fmla="*/ 0 h 857"/>
                <a:gd name="T28" fmla="*/ 9 w 776"/>
                <a:gd name="T29" fmla="*/ 1 h 857"/>
                <a:gd name="T30" fmla="*/ 6 w 776"/>
                <a:gd name="T31" fmla="*/ 2 h 857"/>
                <a:gd name="T32" fmla="*/ 7 w 776"/>
                <a:gd name="T33" fmla="*/ 5 h 857"/>
                <a:gd name="T34" fmla="*/ 5 w 776"/>
                <a:gd name="T35" fmla="*/ 6 h 857"/>
                <a:gd name="T36" fmla="*/ 4 w 776"/>
                <a:gd name="T37" fmla="*/ 6 h 857"/>
                <a:gd name="T38" fmla="*/ 5 w 776"/>
                <a:gd name="T39" fmla="*/ 7 h 857"/>
                <a:gd name="T40" fmla="*/ 1 w 776"/>
                <a:gd name="T41" fmla="*/ 9 h 857"/>
                <a:gd name="T42" fmla="*/ 0 w 776"/>
                <a:gd name="T43" fmla="*/ 11 h 8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76"/>
                <a:gd name="T67" fmla="*/ 0 h 857"/>
                <a:gd name="T68" fmla="*/ 776 w 776"/>
                <a:gd name="T69" fmla="*/ 857 h 85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76" h="857">
                  <a:moveTo>
                    <a:pt x="0" y="458"/>
                  </a:moveTo>
                  <a:lnTo>
                    <a:pt x="5" y="475"/>
                  </a:lnTo>
                  <a:lnTo>
                    <a:pt x="150" y="582"/>
                  </a:lnTo>
                  <a:lnTo>
                    <a:pt x="454" y="818"/>
                  </a:lnTo>
                  <a:lnTo>
                    <a:pt x="456" y="857"/>
                  </a:lnTo>
                  <a:lnTo>
                    <a:pt x="488" y="853"/>
                  </a:lnTo>
                  <a:lnTo>
                    <a:pt x="547" y="836"/>
                  </a:lnTo>
                  <a:lnTo>
                    <a:pt x="776" y="651"/>
                  </a:lnTo>
                  <a:lnTo>
                    <a:pt x="687" y="527"/>
                  </a:lnTo>
                  <a:lnTo>
                    <a:pt x="688" y="330"/>
                  </a:lnTo>
                  <a:lnTo>
                    <a:pt x="679" y="241"/>
                  </a:lnTo>
                  <a:lnTo>
                    <a:pt x="612" y="151"/>
                  </a:lnTo>
                  <a:lnTo>
                    <a:pt x="647" y="120"/>
                  </a:lnTo>
                  <a:lnTo>
                    <a:pt x="659" y="0"/>
                  </a:lnTo>
                  <a:lnTo>
                    <a:pt x="391" y="20"/>
                  </a:lnTo>
                  <a:lnTo>
                    <a:pt x="246" y="92"/>
                  </a:lnTo>
                  <a:lnTo>
                    <a:pt x="284" y="238"/>
                  </a:lnTo>
                  <a:lnTo>
                    <a:pt x="224" y="241"/>
                  </a:lnTo>
                  <a:lnTo>
                    <a:pt x="189" y="258"/>
                  </a:lnTo>
                  <a:lnTo>
                    <a:pt x="196" y="296"/>
                  </a:lnTo>
                  <a:lnTo>
                    <a:pt x="21" y="383"/>
                  </a:lnTo>
                  <a:lnTo>
                    <a:pt x="0" y="45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82" name="Freeform 323"/>
            <p:cNvSpPr>
              <a:spLocks/>
            </p:cNvSpPr>
            <p:nvPr/>
          </p:nvSpPr>
          <p:spPr bwMode="auto">
            <a:xfrm>
              <a:off x="2978" y="3219"/>
              <a:ext cx="439" cy="383"/>
            </a:xfrm>
            <a:custGeom>
              <a:avLst/>
              <a:gdLst>
                <a:gd name="T0" fmla="*/ 1 w 1543"/>
                <a:gd name="T1" fmla="*/ 17 h 1343"/>
                <a:gd name="T2" fmla="*/ 1 w 1543"/>
                <a:gd name="T3" fmla="*/ 16 h 1343"/>
                <a:gd name="T4" fmla="*/ 1 w 1543"/>
                <a:gd name="T5" fmla="*/ 12 h 1343"/>
                <a:gd name="T6" fmla="*/ 3 w 1543"/>
                <a:gd name="T7" fmla="*/ 10 h 1343"/>
                <a:gd name="T8" fmla="*/ 8 w 1543"/>
                <a:gd name="T9" fmla="*/ 8 h 1343"/>
                <a:gd name="T10" fmla="*/ 9 w 1543"/>
                <a:gd name="T11" fmla="*/ 6 h 1343"/>
                <a:gd name="T12" fmla="*/ 9 w 1543"/>
                <a:gd name="T13" fmla="*/ 6 h 1343"/>
                <a:gd name="T14" fmla="*/ 10 w 1543"/>
                <a:gd name="T15" fmla="*/ 5 h 1343"/>
                <a:gd name="T16" fmla="*/ 13 w 1543"/>
                <a:gd name="T17" fmla="*/ 4 h 1343"/>
                <a:gd name="T18" fmla="*/ 14 w 1543"/>
                <a:gd name="T19" fmla="*/ 4 h 1343"/>
                <a:gd name="T20" fmla="*/ 14 w 1543"/>
                <a:gd name="T21" fmla="*/ 4 h 1343"/>
                <a:gd name="T22" fmla="*/ 17 w 1543"/>
                <a:gd name="T23" fmla="*/ 1 h 1343"/>
                <a:gd name="T24" fmla="*/ 20 w 1543"/>
                <a:gd name="T25" fmla="*/ 2 h 1343"/>
                <a:gd name="T26" fmla="*/ 24 w 1543"/>
                <a:gd name="T27" fmla="*/ 7 h 1343"/>
                <a:gd name="T28" fmla="*/ 25 w 1543"/>
                <a:gd name="T29" fmla="*/ 1 h 1343"/>
                <a:gd name="T30" fmla="*/ 27 w 1543"/>
                <a:gd name="T31" fmla="*/ 4 h 1343"/>
                <a:gd name="T32" fmla="*/ 29 w 1543"/>
                <a:gd name="T33" fmla="*/ 9 h 1343"/>
                <a:gd name="T34" fmla="*/ 32 w 1543"/>
                <a:gd name="T35" fmla="*/ 13 h 1343"/>
                <a:gd name="T36" fmla="*/ 33 w 1543"/>
                <a:gd name="T37" fmla="*/ 14 h 1343"/>
                <a:gd name="T38" fmla="*/ 36 w 1543"/>
                <a:gd name="T39" fmla="*/ 19 h 1343"/>
                <a:gd name="T40" fmla="*/ 34 w 1543"/>
                <a:gd name="T41" fmla="*/ 25 h 1343"/>
                <a:gd name="T42" fmla="*/ 30 w 1543"/>
                <a:gd name="T43" fmla="*/ 30 h 1343"/>
                <a:gd name="T44" fmla="*/ 29 w 1543"/>
                <a:gd name="T45" fmla="*/ 31 h 1343"/>
                <a:gd name="T46" fmla="*/ 27 w 1543"/>
                <a:gd name="T47" fmla="*/ 31 h 1343"/>
                <a:gd name="T48" fmla="*/ 24 w 1543"/>
                <a:gd name="T49" fmla="*/ 29 h 1343"/>
                <a:gd name="T50" fmla="*/ 22 w 1543"/>
                <a:gd name="T51" fmla="*/ 27 h 1343"/>
                <a:gd name="T52" fmla="*/ 22 w 1543"/>
                <a:gd name="T53" fmla="*/ 27 h 1343"/>
                <a:gd name="T54" fmla="*/ 22 w 1543"/>
                <a:gd name="T55" fmla="*/ 23 h 1343"/>
                <a:gd name="T56" fmla="*/ 19 w 1543"/>
                <a:gd name="T57" fmla="*/ 26 h 1343"/>
                <a:gd name="T58" fmla="*/ 16 w 1543"/>
                <a:gd name="T59" fmla="*/ 22 h 1343"/>
                <a:gd name="T60" fmla="*/ 9 w 1543"/>
                <a:gd name="T61" fmla="*/ 25 h 1343"/>
                <a:gd name="T62" fmla="*/ 4 w 1543"/>
                <a:gd name="T63" fmla="*/ 27 h 1343"/>
                <a:gd name="T64" fmla="*/ 2 w 1543"/>
                <a:gd name="T65" fmla="*/ 22 h 1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43"/>
                <a:gd name="T100" fmla="*/ 0 h 1343"/>
                <a:gd name="T101" fmla="*/ 1543 w 1543"/>
                <a:gd name="T102" fmla="*/ 1343 h 1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43" h="1343">
                  <a:moveTo>
                    <a:pt x="0" y="708"/>
                  </a:moveTo>
                  <a:lnTo>
                    <a:pt x="25" y="718"/>
                  </a:lnTo>
                  <a:lnTo>
                    <a:pt x="9" y="678"/>
                  </a:lnTo>
                  <a:lnTo>
                    <a:pt x="41" y="701"/>
                  </a:lnTo>
                  <a:lnTo>
                    <a:pt x="9" y="622"/>
                  </a:lnTo>
                  <a:lnTo>
                    <a:pt x="31" y="505"/>
                  </a:lnTo>
                  <a:lnTo>
                    <a:pt x="39" y="536"/>
                  </a:lnTo>
                  <a:lnTo>
                    <a:pt x="135" y="442"/>
                  </a:lnTo>
                  <a:lnTo>
                    <a:pt x="296" y="399"/>
                  </a:lnTo>
                  <a:lnTo>
                    <a:pt x="352" y="330"/>
                  </a:lnTo>
                  <a:lnTo>
                    <a:pt x="349" y="285"/>
                  </a:lnTo>
                  <a:lnTo>
                    <a:pt x="369" y="252"/>
                  </a:lnTo>
                  <a:lnTo>
                    <a:pt x="393" y="304"/>
                  </a:lnTo>
                  <a:lnTo>
                    <a:pt x="393" y="248"/>
                  </a:lnTo>
                  <a:lnTo>
                    <a:pt x="432" y="260"/>
                  </a:lnTo>
                  <a:lnTo>
                    <a:pt x="436" y="218"/>
                  </a:lnTo>
                  <a:lnTo>
                    <a:pt x="492" y="150"/>
                  </a:lnTo>
                  <a:lnTo>
                    <a:pt x="552" y="154"/>
                  </a:lnTo>
                  <a:lnTo>
                    <a:pt x="563" y="221"/>
                  </a:lnTo>
                  <a:lnTo>
                    <a:pt x="588" y="183"/>
                  </a:lnTo>
                  <a:lnTo>
                    <a:pt x="631" y="204"/>
                  </a:lnTo>
                  <a:lnTo>
                    <a:pt x="616" y="160"/>
                  </a:lnTo>
                  <a:lnTo>
                    <a:pt x="655" y="89"/>
                  </a:lnTo>
                  <a:lnTo>
                    <a:pt x="743" y="62"/>
                  </a:lnTo>
                  <a:lnTo>
                    <a:pt x="719" y="18"/>
                  </a:lnTo>
                  <a:lnTo>
                    <a:pt x="893" y="73"/>
                  </a:lnTo>
                  <a:lnTo>
                    <a:pt x="856" y="194"/>
                  </a:lnTo>
                  <a:lnTo>
                    <a:pt x="1030" y="318"/>
                  </a:lnTo>
                  <a:lnTo>
                    <a:pt x="1073" y="267"/>
                  </a:lnTo>
                  <a:lnTo>
                    <a:pt x="1095" y="61"/>
                  </a:lnTo>
                  <a:lnTo>
                    <a:pt x="1135" y="0"/>
                  </a:lnTo>
                  <a:lnTo>
                    <a:pt x="1173" y="158"/>
                  </a:lnTo>
                  <a:lnTo>
                    <a:pt x="1231" y="194"/>
                  </a:lnTo>
                  <a:lnTo>
                    <a:pt x="1270" y="375"/>
                  </a:lnTo>
                  <a:lnTo>
                    <a:pt x="1363" y="433"/>
                  </a:lnTo>
                  <a:lnTo>
                    <a:pt x="1400" y="536"/>
                  </a:lnTo>
                  <a:lnTo>
                    <a:pt x="1432" y="529"/>
                  </a:lnTo>
                  <a:lnTo>
                    <a:pt x="1441" y="584"/>
                  </a:lnTo>
                  <a:lnTo>
                    <a:pt x="1518" y="663"/>
                  </a:lnTo>
                  <a:lnTo>
                    <a:pt x="1543" y="802"/>
                  </a:lnTo>
                  <a:lnTo>
                    <a:pt x="1524" y="942"/>
                  </a:lnTo>
                  <a:lnTo>
                    <a:pt x="1459" y="1059"/>
                  </a:lnTo>
                  <a:lnTo>
                    <a:pt x="1408" y="1261"/>
                  </a:lnTo>
                  <a:lnTo>
                    <a:pt x="1323" y="1282"/>
                  </a:lnTo>
                  <a:lnTo>
                    <a:pt x="1267" y="1320"/>
                  </a:lnTo>
                  <a:lnTo>
                    <a:pt x="1272" y="1343"/>
                  </a:lnTo>
                  <a:lnTo>
                    <a:pt x="1216" y="1276"/>
                  </a:lnTo>
                  <a:lnTo>
                    <a:pt x="1158" y="1324"/>
                  </a:lnTo>
                  <a:lnTo>
                    <a:pt x="1085" y="1304"/>
                  </a:lnTo>
                  <a:lnTo>
                    <a:pt x="1024" y="1253"/>
                  </a:lnTo>
                  <a:lnTo>
                    <a:pt x="1001" y="1153"/>
                  </a:lnTo>
                  <a:lnTo>
                    <a:pt x="955" y="1165"/>
                  </a:lnTo>
                  <a:lnTo>
                    <a:pt x="955" y="1096"/>
                  </a:lnTo>
                  <a:lnTo>
                    <a:pt x="939" y="1140"/>
                  </a:lnTo>
                  <a:lnTo>
                    <a:pt x="907" y="1143"/>
                  </a:lnTo>
                  <a:lnTo>
                    <a:pt x="940" y="1011"/>
                  </a:lnTo>
                  <a:lnTo>
                    <a:pt x="875" y="1135"/>
                  </a:lnTo>
                  <a:lnTo>
                    <a:pt x="843" y="1109"/>
                  </a:lnTo>
                  <a:lnTo>
                    <a:pt x="809" y="1012"/>
                  </a:lnTo>
                  <a:lnTo>
                    <a:pt x="694" y="959"/>
                  </a:lnTo>
                  <a:lnTo>
                    <a:pt x="490" y="998"/>
                  </a:lnTo>
                  <a:lnTo>
                    <a:pt x="404" y="1071"/>
                  </a:lnTo>
                  <a:lnTo>
                    <a:pt x="263" y="1075"/>
                  </a:lnTo>
                  <a:lnTo>
                    <a:pt x="182" y="1139"/>
                  </a:lnTo>
                  <a:lnTo>
                    <a:pt x="76" y="1094"/>
                  </a:lnTo>
                  <a:lnTo>
                    <a:pt x="100" y="966"/>
                  </a:lnTo>
                  <a:lnTo>
                    <a:pt x="0" y="70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83" name="Freeform 324"/>
            <p:cNvSpPr>
              <a:spLocks/>
            </p:cNvSpPr>
            <p:nvPr/>
          </p:nvSpPr>
          <p:spPr bwMode="auto">
            <a:xfrm>
              <a:off x="3322" y="3624"/>
              <a:ext cx="39" cy="43"/>
            </a:xfrm>
            <a:custGeom>
              <a:avLst/>
              <a:gdLst>
                <a:gd name="T0" fmla="*/ 0 w 134"/>
                <a:gd name="T1" fmla="*/ 1 h 150"/>
                <a:gd name="T2" fmla="*/ 0 w 134"/>
                <a:gd name="T3" fmla="*/ 0 h 150"/>
                <a:gd name="T4" fmla="*/ 2 w 134"/>
                <a:gd name="T5" fmla="*/ 1 h 150"/>
                <a:gd name="T6" fmla="*/ 3 w 134"/>
                <a:gd name="T7" fmla="*/ 0 h 150"/>
                <a:gd name="T8" fmla="*/ 3 w 134"/>
                <a:gd name="T9" fmla="*/ 1 h 150"/>
                <a:gd name="T10" fmla="*/ 3 w 134"/>
                <a:gd name="T11" fmla="*/ 2 h 150"/>
                <a:gd name="T12" fmla="*/ 2 w 134"/>
                <a:gd name="T13" fmla="*/ 3 h 150"/>
                <a:gd name="T14" fmla="*/ 1 w 134"/>
                <a:gd name="T15" fmla="*/ 3 h 150"/>
                <a:gd name="T16" fmla="*/ 0 w 134"/>
                <a:gd name="T17" fmla="*/ 1 h 1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4"/>
                <a:gd name="T28" fmla="*/ 0 h 150"/>
                <a:gd name="T29" fmla="*/ 134 w 134"/>
                <a:gd name="T30" fmla="*/ 150 h 1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4" h="150">
                  <a:moveTo>
                    <a:pt x="0" y="25"/>
                  </a:moveTo>
                  <a:lnTo>
                    <a:pt x="1" y="0"/>
                  </a:lnTo>
                  <a:lnTo>
                    <a:pt x="67" y="20"/>
                  </a:lnTo>
                  <a:lnTo>
                    <a:pt x="121" y="2"/>
                  </a:lnTo>
                  <a:lnTo>
                    <a:pt x="134" y="40"/>
                  </a:lnTo>
                  <a:lnTo>
                    <a:pt x="134" y="86"/>
                  </a:lnTo>
                  <a:lnTo>
                    <a:pt x="83" y="150"/>
                  </a:lnTo>
                  <a:lnTo>
                    <a:pt x="50" y="147"/>
                  </a:lnTo>
                  <a:lnTo>
                    <a:pt x="0" y="2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84" name="Freeform 325"/>
            <p:cNvSpPr>
              <a:spLocks/>
            </p:cNvSpPr>
            <p:nvPr/>
          </p:nvSpPr>
          <p:spPr bwMode="auto">
            <a:xfrm>
              <a:off x="1849" y="2418"/>
              <a:ext cx="84" cy="36"/>
            </a:xfrm>
            <a:custGeom>
              <a:avLst/>
              <a:gdLst>
                <a:gd name="T0" fmla="*/ 0 w 296"/>
                <a:gd name="T1" fmla="*/ 2 h 128"/>
                <a:gd name="T2" fmla="*/ 0 w 296"/>
                <a:gd name="T3" fmla="*/ 2 h 128"/>
                <a:gd name="T4" fmla="*/ 0 w 296"/>
                <a:gd name="T5" fmla="*/ 2 h 128"/>
                <a:gd name="T6" fmla="*/ 1 w 296"/>
                <a:gd name="T7" fmla="*/ 2 h 128"/>
                <a:gd name="T8" fmla="*/ 2 w 296"/>
                <a:gd name="T9" fmla="*/ 2 h 128"/>
                <a:gd name="T10" fmla="*/ 4 w 296"/>
                <a:gd name="T11" fmla="*/ 3 h 128"/>
                <a:gd name="T12" fmla="*/ 6 w 296"/>
                <a:gd name="T13" fmla="*/ 2 h 128"/>
                <a:gd name="T14" fmla="*/ 7 w 296"/>
                <a:gd name="T15" fmla="*/ 1 h 128"/>
                <a:gd name="T16" fmla="*/ 6 w 296"/>
                <a:gd name="T17" fmla="*/ 0 h 128"/>
                <a:gd name="T18" fmla="*/ 4 w 296"/>
                <a:gd name="T19" fmla="*/ 0 h 128"/>
                <a:gd name="T20" fmla="*/ 3 w 296"/>
                <a:gd name="T21" fmla="*/ 2 h 128"/>
                <a:gd name="T22" fmla="*/ 0 w 296"/>
                <a:gd name="T23" fmla="*/ 2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6"/>
                <a:gd name="T37" fmla="*/ 0 h 128"/>
                <a:gd name="T38" fmla="*/ 296 w 296"/>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6" h="128">
                  <a:moveTo>
                    <a:pt x="0" y="71"/>
                  </a:moveTo>
                  <a:lnTo>
                    <a:pt x="7" y="78"/>
                  </a:lnTo>
                  <a:lnTo>
                    <a:pt x="8" y="100"/>
                  </a:lnTo>
                  <a:lnTo>
                    <a:pt x="41" y="106"/>
                  </a:lnTo>
                  <a:lnTo>
                    <a:pt x="99" y="93"/>
                  </a:lnTo>
                  <a:lnTo>
                    <a:pt x="166" y="128"/>
                  </a:lnTo>
                  <a:lnTo>
                    <a:pt x="257" y="105"/>
                  </a:lnTo>
                  <a:lnTo>
                    <a:pt x="296" y="37"/>
                  </a:lnTo>
                  <a:lnTo>
                    <a:pt x="279" y="0"/>
                  </a:lnTo>
                  <a:lnTo>
                    <a:pt x="167" y="1"/>
                  </a:lnTo>
                  <a:lnTo>
                    <a:pt x="132" y="70"/>
                  </a:lnTo>
                  <a:lnTo>
                    <a:pt x="0" y="7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85" name="Freeform 326"/>
            <p:cNvSpPr>
              <a:spLocks/>
            </p:cNvSpPr>
            <p:nvPr/>
          </p:nvSpPr>
          <p:spPr bwMode="auto">
            <a:xfrm>
              <a:off x="2703" y="2743"/>
              <a:ext cx="52" cy="75"/>
            </a:xfrm>
            <a:custGeom>
              <a:avLst/>
              <a:gdLst>
                <a:gd name="T0" fmla="*/ 0 w 179"/>
                <a:gd name="T1" fmla="*/ 2 h 262"/>
                <a:gd name="T2" fmla="*/ 1 w 179"/>
                <a:gd name="T3" fmla="*/ 3 h 262"/>
                <a:gd name="T4" fmla="*/ 1 w 179"/>
                <a:gd name="T5" fmla="*/ 5 h 262"/>
                <a:gd name="T6" fmla="*/ 2 w 179"/>
                <a:gd name="T7" fmla="*/ 5 h 262"/>
                <a:gd name="T8" fmla="*/ 3 w 179"/>
                <a:gd name="T9" fmla="*/ 4 h 262"/>
                <a:gd name="T10" fmla="*/ 3 w 179"/>
                <a:gd name="T11" fmla="*/ 4 h 262"/>
                <a:gd name="T12" fmla="*/ 4 w 179"/>
                <a:gd name="T13" fmla="*/ 6 h 262"/>
                <a:gd name="T14" fmla="*/ 4 w 179"/>
                <a:gd name="T15" fmla="*/ 5 h 262"/>
                <a:gd name="T16" fmla="*/ 4 w 179"/>
                <a:gd name="T17" fmla="*/ 3 h 262"/>
                <a:gd name="T18" fmla="*/ 3 w 179"/>
                <a:gd name="T19" fmla="*/ 4 h 262"/>
                <a:gd name="T20" fmla="*/ 3 w 179"/>
                <a:gd name="T21" fmla="*/ 3 h 262"/>
                <a:gd name="T22" fmla="*/ 4 w 179"/>
                <a:gd name="T23" fmla="*/ 1 h 262"/>
                <a:gd name="T24" fmla="*/ 2 w 179"/>
                <a:gd name="T25" fmla="*/ 1 h 262"/>
                <a:gd name="T26" fmla="*/ 1 w 179"/>
                <a:gd name="T27" fmla="*/ 0 h 262"/>
                <a:gd name="T28" fmla="*/ 0 w 179"/>
                <a:gd name="T29" fmla="*/ 1 h 262"/>
                <a:gd name="T30" fmla="*/ 1 w 179"/>
                <a:gd name="T31" fmla="*/ 1 h 262"/>
                <a:gd name="T32" fmla="*/ 0 w 179"/>
                <a:gd name="T33" fmla="*/ 2 h 2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9"/>
                <a:gd name="T52" fmla="*/ 0 h 262"/>
                <a:gd name="T53" fmla="*/ 179 w 179"/>
                <a:gd name="T54" fmla="*/ 262 h 26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9" h="262">
                  <a:moveTo>
                    <a:pt x="0" y="78"/>
                  </a:moveTo>
                  <a:lnTo>
                    <a:pt x="23" y="105"/>
                  </a:lnTo>
                  <a:lnTo>
                    <a:pt x="37" y="227"/>
                  </a:lnTo>
                  <a:lnTo>
                    <a:pt x="86" y="220"/>
                  </a:lnTo>
                  <a:lnTo>
                    <a:pt x="109" y="168"/>
                  </a:lnTo>
                  <a:lnTo>
                    <a:pt x="144" y="178"/>
                  </a:lnTo>
                  <a:lnTo>
                    <a:pt x="165" y="262"/>
                  </a:lnTo>
                  <a:lnTo>
                    <a:pt x="179" y="214"/>
                  </a:lnTo>
                  <a:lnTo>
                    <a:pt x="162" y="130"/>
                  </a:lnTo>
                  <a:lnTo>
                    <a:pt x="144" y="164"/>
                  </a:lnTo>
                  <a:lnTo>
                    <a:pt x="119" y="120"/>
                  </a:lnTo>
                  <a:lnTo>
                    <a:pt x="164" y="67"/>
                  </a:lnTo>
                  <a:lnTo>
                    <a:pt x="79" y="59"/>
                  </a:lnTo>
                  <a:lnTo>
                    <a:pt x="21" y="0"/>
                  </a:lnTo>
                  <a:lnTo>
                    <a:pt x="6" y="32"/>
                  </a:lnTo>
                  <a:lnTo>
                    <a:pt x="24" y="59"/>
                  </a:lnTo>
                  <a:lnTo>
                    <a:pt x="0" y="7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86" name="Freeform 327"/>
            <p:cNvSpPr>
              <a:spLocks/>
            </p:cNvSpPr>
            <p:nvPr/>
          </p:nvSpPr>
          <p:spPr bwMode="auto">
            <a:xfrm>
              <a:off x="1777" y="2375"/>
              <a:ext cx="36" cy="29"/>
            </a:xfrm>
            <a:custGeom>
              <a:avLst/>
              <a:gdLst>
                <a:gd name="T0" fmla="*/ 0 w 125"/>
                <a:gd name="T1" fmla="*/ 1 h 104"/>
                <a:gd name="T2" fmla="*/ 1 w 125"/>
                <a:gd name="T3" fmla="*/ 0 h 104"/>
                <a:gd name="T4" fmla="*/ 2 w 125"/>
                <a:gd name="T5" fmla="*/ 0 h 104"/>
                <a:gd name="T6" fmla="*/ 3 w 125"/>
                <a:gd name="T7" fmla="*/ 1 h 104"/>
                <a:gd name="T8" fmla="*/ 3 w 125"/>
                <a:gd name="T9" fmla="*/ 2 h 104"/>
                <a:gd name="T10" fmla="*/ 3 w 125"/>
                <a:gd name="T11" fmla="*/ 2 h 104"/>
                <a:gd name="T12" fmla="*/ 0 w 125"/>
                <a:gd name="T13" fmla="*/ 1 h 104"/>
                <a:gd name="T14" fmla="*/ 0 60000 65536"/>
                <a:gd name="T15" fmla="*/ 0 60000 65536"/>
                <a:gd name="T16" fmla="*/ 0 60000 65536"/>
                <a:gd name="T17" fmla="*/ 0 60000 65536"/>
                <a:gd name="T18" fmla="*/ 0 60000 65536"/>
                <a:gd name="T19" fmla="*/ 0 60000 65536"/>
                <a:gd name="T20" fmla="*/ 0 60000 65536"/>
                <a:gd name="T21" fmla="*/ 0 w 125"/>
                <a:gd name="T22" fmla="*/ 0 h 104"/>
                <a:gd name="T23" fmla="*/ 125 w 125"/>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 h="104">
                  <a:moveTo>
                    <a:pt x="0" y="20"/>
                  </a:moveTo>
                  <a:lnTo>
                    <a:pt x="27" y="5"/>
                  </a:lnTo>
                  <a:lnTo>
                    <a:pt x="84" y="0"/>
                  </a:lnTo>
                  <a:lnTo>
                    <a:pt x="122" y="42"/>
                  </a:lnTo>
                  <a:lnTo>
                    <a:pt x="125" y="74"/>
                  </a:lnTo>
                  <a:lnTo>
                    <a:pt x="112" y="104"/>
                  </a:lnTo>
                  <a:lnTo>
                    <a:pt x="0" y="2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87" name="Freeform 328"/>
            <p:cNvSpPr>
              <a:spLocks/>
            </p:cNvSpPr>
            <p:nvPr/>
          </p:nvSpPr>
          <p:spPr bwMode="auto">
            <a:xfrm>
              <a:off x="2713" y="2719"/>
              <a:ext cx="36" cy="22"/>
            </a:xfrm>
            <a:custGeom>
              <a:avLst/>
              <a:gdLst>
                <a:gd name="T0" fmla="*/ 0 w 121"/>
                <a:gd name="T1" fmla="*/ 1 h 75"/>
                <a:gd name="T2" fmla="*/ 0 w 121"/>
                <a:gd name="T3" fmla="*/ 2 h 75"/>
                <a:gd name="T4" fmla="*/ 3 w 121"/>
                <a:gd name="T5" fmla="*/ 1 h 75"/>
                <a:gd name="T6" fmla="*/ 3 w 121"/>
                <a:gd name="T7" fmla="*/ 1 h 75"/>
                <a:gd name="T8" fmla="*/ 1 w 121"/>
                <a:gd name="T9" fmla="*/ 0 h 75"/>
                <a:gd name="T10" fmla="*/ 0 w 121"/>
                <a:gd name="T11" fmla="*/ 1 h 75"/>
                <a:gd name="T12" fmla="*/ 0 60000 65536"/>
                <a:gd name="T13" fmla="*/ 0 60000 65536"/>
                <a:gd name="T14" fmla="*/ 0 60000 65536"/>
                <a:gd name="T15" fmla="*/ 0 60000 65536"/>
                <a:gd name="T16" fmla="*/ 0 60000 65536"/>
                <a:gd name="T17" fmla="*/ 0 60000 65536"/>
                <a:gd name="T18" fmla="*/ 0 w 121"/>
                <a:gd name="T19" fmla="*/ 0 h 75"/>
                <a:gd name="T20" fmla="*/ 121 w 121"/>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121" h="75">
                  <a:moveTo>
                    <a:pt x="0" y="46"/>
                  </a:moveTo>
                  <a:lnTo>
                    <a:pt x="16" y="75"/>
                  </a:lnTo>
                  <a:lnTo>
                    <a:pt x="121" y="63"/>
                  </a:lnTo>
                  <a:lnTo>
                    <a:pt x="112" y="22"/>
                  </a:lnTo>
                  <a:lnTo>
                    <a:pt x="40" y="0"/>
                  </a:lnTo>
                  <a:lnTo>
                    <a:pt x="0" y="4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88" name="Freeform 329"/>
            <p:cNvSpPr>
              <a:spLocks/>
            </p:cNvSpPr>
            <p:nvPr/>
          </p:nvSpPr>
          <p:spPr bwMode="auto">
            <a:xfrm>
              <a:off x="2988" y="3020"/>
              <a:ext cx="13" cy="13"/>
            </a:xfrm>
            <a:custGeom>
              <a:avLst/>
              <a:gdLst>
                <a:gd name="T0" fmla="*/ 0 w 47"/>
                <a:gd name="T1" fmla="*/ 1 h 46"/>
                <a:gd name="T2" fmla="*/ 1 w 47"/>
                <a:gd name="T3" fmla="*/ 1 h 46"/>
                <a:gd name="T4" fmla="*/ 1 w 47"/>
                <a:gd name="T5" fmla="*/ 0 h 46"/>
                <a:gd name="T6" fmla="*/ 0 w 47"/>
                <a:gd name="T7" fmla="*/ 1 h 46"/>
                <a:gd name="T8" fmla="*/ 0 60000 65536"/>
                <a:gd name="T9" fmla="*/ 0 60000 65536"/>
                <a:gd name="T10" fmla="*/ 0 60000 65536"/>
                <a:gd name="T11" fmla="*/ 0 60000 65536"/>
                <a:gd name="T12" fmla="*/ 0 w 47"/>
                <a:gd name="T13" fmla="*/ 0 h 46"/>
                <a:gd name="T14" fmla="*/ 47 w 47"/>
                <a:gd name="T15" fmla="*/ 46 h 46"/>
              </a:gdLst>
              <a:ahLst/>
              <a:cxnLst>
                <a:cxn ang="T8">
                  <a:pos x="T0" y="T1"/>
                </a:cxn>
                <a:cxn ang="T9">
                  <a:pos x="T2" y="T3"/>
                </a:cxn>
                <a:cxn ang="T10">
                  <a:pos x="T4" y="T5"/>
                </a:cxn>
                <a:cxn ang="T11">
                  <a:pos x="T6" y="T7"/>
                </a:cxn>
              </a:cxnLst>
              <a:rect l="T12" t="T13" r="T14" b="T15"/>
              <a:pathLst>
                <a:path w="47" h="46">
                  <a:moveTo>
                    <a:pt x="0" y="21"/>
                  </a:moveTo>
                  <a:lnTo>
                    <a:pt x="22" y="46"/>
                  </a:lnTo>
                  <a:lnTo>
                    <a:pt x="47" y="0"/>
                  </a:lnTo>
                  <a:lnTo>
                    <a:pt x="0" y="2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89" name="Freeform 330"/>
            <p:cNvSpPr>
              <a:spLocks/>
            </p:cNvSpPr>
            <p:nvPr/>
          </p:nvSpPr>
          <p:spPr bwMode="auto">
            <a:xfrm>
              <a:off x="1991" y="2489"/>
              <a:ext cx="67" cy="45"/>
            </a:xfrm>
            <a:custGeom>
              <a:avLst/>
              <a:gdLst>
                <a:gd name="T0" fmla="*/ 0 w 237"/>
                <a:gd name="T1" fmla="*/ 3 h 156"/>
                <a:gd name="T2" fmla="*/ 0 w 237"/>
                <a:gd name="T3" fmla="*/ 0 h 156"/>
                <a:gd name="T4" fmla="*/ 5 w 237"/>
                <a:gd name="T5" fmla="*/ 1 h 156"/>
                <a:gd name="T6" fmla="*/ 5 w 237"/>
                <a:gd name="T7" fmla="*/ 2 h 156"/>
                <a:gd name="T8" fmla="*/ 5 w 237"/>
                <a:gd name="T9" fmla="*/ 3 h 156"/>
                <a:gd name="T10" fmla="*/ 3 w 237"/>
                <a:gd name="T11" fmla="*/ 3 h 156"/>
                <a:gd name="T12" fmla="*/ 3 w 237"/>
                <a:gd name="T13" fmla="*/ 4 h 156"/>
                <a:gd name="T14" fmla="*/ 1 w 237"/>
                <a:gd name="T15" fmla="*/ 4 h 156"/>
                <a:gd name="T16" fmla="*/ 0 w 237"/>
                <a:gd name="T17" fmla="*/ 3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7"/>
                <a:gd name="T28" fmla="*/ 0 h 156"/>
                <a:gd name="T29" fmla="*/ 237 w 237"/>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7" h="156">
                  <a:moveTo>
                    <a:pt x="0" y="107"/>
                  </a:moveTo>
                  <a:lnTo>
                    <a:pt x="13" y="0"/>
                  </a:lnTo>
                  <a:lnTo>
                    <a:pt x="237" y="24"/>
                  </a:lnTo>
                  <a:lnTo>
                    <a:pt x="197" y="91"/>
                  </a:lnTo>
                  <a:lnTo>
                    <a:pt x="213" y="126"/>
                  </a:lnTo>
                  <a:lnTo>
                    <a:pt x="154" y="130"/>
                  </a:lnTo>
                  <a:lnTo>
                    <a:pt x="119" y="156"/>
                  </a:lnTo>
                  <a:lnTo>
                    <a:pt x="24" y="153"/>
                  </a:lnTo>
                  <a:lnTo>
                    <a:pt x="0" y="10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90" name="Freeform 331"/>
            <p:cNvSpPr>
              <a:spLocks/>
            </p:cNvSpPr>
            <p:nvPr/>
          </p:nvSpPr>
          <p:spPr bwMode="auto">
            <a:xfrm>
              <a:off x="2750" y="2722"/>
              <a:ext cx="99" cy="234"/>
            </a:xfrm>
            <a:custGeom>
              <a:avLst/>
              <a:gdLst>
                <a:gd name="T0" fmla="*/ 0 w 345"/>
                <a:gd name="T1" fmla="*/ 8 h 822"/>
                <a:gd name="T2" fmla="*/ 0 w 345"/>
                <a:gd name="T3" fmla="*/ 7 h 822"/>
                <a:gd name="T4" fmla="*/ 3 w 345"/>
                <a:gd name="T5" fmla="*/ 2 h 822"/>
                <a:gd name="T6" fmla="*/ 4 w 345"/>
                <a:gd name="T7" fmla="*/ 1 h 822"/>
                <a:gd name="T8" fmla="*/ 5 w 345"/>
                <a:gd name="T9" fmla="*/ 0 h 822"/>
                <a:gd name="T10" fmla="*/ 6 w 345"/>
                <a:gd name="T11" fmla="*/ 1 h 822"/>
                <a:gd name="T12" fmla="*/ 6 w 345"/>
                <a:gd name="T13" fmla="*/ 2 h 822"/>
                <a:gd name="T14" fmla="*/ 5 w 345"/>
                <a:gd name="T15" fmla="*/ 5 h 822"/>
                <a:gd name="T16" fmla="*/ 6 w 345"/>
                <a:gd name="T17" fmla="*/ 4 h 822"/>
                <a:gd name="T18" fmla="*/ 6 w 345"/>
                <a:gd name="T19" fmla="*/ 6 h 822"/>
                <a:gd name="T20" fmla="*/ 8 w 345"/>
                <a:gd name="T21" fmla="*/ 7 h 822"/>
                <a:gd name="T22" fmla="*/ 7 w 345"/>
                <a:gd name="T23" fmla="*/ 8 h 822"/>
                <a:gd name="T24" fmla="*/ 5 w 345"/>
                <a:gd name="T25" fmla="*/ 9 h 822"/>
                <a:gd name="T26" fmla="*/ 5 w 345"/>
                <a:gd name="T27" fmla="*/ 11 h 822"/>
                <a:gd name="T28" fmla="*/ 6 w 345"/>
                <a:gd name="T29" fmla="*/ 13 h 822"/>
                <a:gd name="T30" fmla="*/ 5 w 345"/>
                <a:gd name="T31" fmla="*/ 14 h 822"/>
                <a:gd name="T32" fmla="*/ 7 w 345"/>
                <a:gd name="T33" fmla="*/ 17 h 822"/>
                <a:gd name="T34" fmla="*/ 6 w 345"/>
                <a:gd name="T35" fmla="*/ 19 h 822"/>
                <a:gd name="T36" fmla="*/ 5 w 345"/>
                <a:gd name="T37" fmla="*/ 13 h 822"/>
                <a:gd name="T38" fmla="*/ 4 w 345"/>
                <a:gd name="T39" fmla="*/ 11 h 822"/>
                <a:gd name="T40" fmla="*/ 3 w 345"/>
                <a:gd name="T41" fmla="*/ 13 h 822"/>
                <a:gd name="T42" fmla="*/ 2 w 345"/>
                <a:gd name="T43" fmla="*/ 13 h 822"/>
                <a:gd name="T44" fmla="*/ 2 w 345"/>
                <a:gd name="T45" fmla="*/ 11 h 822"/>
                <a:gd name="T46" fmla="*/ 0 w 345"/>
                <a:gd name="T47" fmla="*/ 8 h 8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5"/>
                <a:gd name="T73" fmla="*/ 0 h 822"/>
                <a:gd name="T74" fmla="*/ 345 w 345"/>
                <a:gd name="T75" fmla="*/ 822 h 82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5" h="822">
                  <a:moveTo>
                    <a:pt x="0" y="337"/>
                  </a:moveTo>
                  <a:lnTo>
                    <a:pt x="14" y="289"/>
                  </a:lnTo>
                  <a:lnTo>
                    <a:pt x="114" y="76"/>
                  </a:lnTo>
                  <a:lnTo>
                    <a:pt x="181" y="48"/>
                  </a:lnTo>
                  <a:lnTo>
                    <a:pt x="196" y="0"/>
                  </a:lnTo>
                  <a:lnTo>
                    <a:pt x="247" y="27"/>
                  </a:lnTo>
                  <a:lnTo>
                    <a:pt x="247" y="71"/>
                  </a:lnTo>
                  <a:lnTo>
                    <a:pt x="204" y="201"/>
                  </a:lnTo>
                  <a:lnTo>
                    <a:pt x="249" y="190"/>
                  </a:lnTo>
                  <a:lnTo>
                    <a:pt x="273" y="278"/>
                  </a:lnTo>
                  <a:lnTo>
                    <a:pt x="345" y="302"/>
                  </a:lnTo>
                  <a:lnTo>
                    <a:pt x="309" y="345"/>
                  </a:lnTo>
                  <a:lnTo>
                    <a:pt x="226" y="401"/>
                  </a:lnTo>
                  <a:lnTo>
                    <a:pt x="204" y="454"/>
                  </a:lnTo>
                  <a:lnTo>
                    <a:pt x="249" y="552"/>
                  </a:lnTo>
                  <a:lnTo>
                    <a:pt x="233" y="612"/>
                  </a:lnTo>
                  <a:lnTo>
                    <a:pt x="287" y="742"/>
                  </a:lnTo>
                  <a:lnTo>
                    <a:pt x="247" y="822"/>
                  </a:lnTo>
                  <a:lnTo>
                    <a:pt x="207" y="540"/>
                  </a:lnTo>
                  <a:lnTo>
                    <a:pt x="173" y="497"/>
                  </a:lnTo>
                  <a:lnTo>
                    <a:pt x="118" y="571"/>
                  </a:lnTo>
                  <a:lnTo>
                    <a:pt x="78" y="556"/>
                  </a:lnTo>
                  <a:lnTo>
                    <a:pt x="86" y="455"/>
                  </a:lnTo>
                  <a:lnTo>
                    <a:pt x="0" y="33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91" name="Freeform 332"/>
            <p:cNvSpPr>
              <a:spLocks/>
            </p:cNvSpPr>
            <p:nvPr/>
          </p:nvSpPr>
          <p:spPr bwMode="auto">
            <a:xfrm>
              <a:off x="2863" y="2898"/>
              <a:ext cx="54" cy="54"/>
            </a:xfrm>
            <a:custGeom>
              <a:avLst/>
              <a:gdLst>
                <a:gd name="T0" fmla="*/ 0 w 190"/>
                <a:gd name="T1" fmla="*/ 1 h 190"/>
                <a:gd name="T2" fmla="*/ 0 w 190"/>
                <a:gd name="T3" fmla="*/ 3 h 190"/>
                <a:gd name="T4" fmla="*/ 1 w 190"/>
                <a:gd name="T5" fmla="*/ 4 h 190"/>
                <a:gd name="T6" fmla="*/ 2 w 190"/>
                <a:gd name="T7" fmla="*/ 4 h 190"/>
                <a:gd name="T8" fmla="*/ 4 w 190"/>
                <a:gd name="T9" fmla="*/ 2 h 190"/>
                <a:gd name="T10" fmla="*/ 4 w 190"/>
                <a:gd name="T11" fmla="*/ 0 h 190"/>
                <a:gd name="T12" fmla="*/ 2 w 190"/>
                <a:gd name="T13" fmla="*/ 0 h 190"/>
                <a:gd name="T14" fmla="*/ 1 w 190"/>
                <a:gd name="T15" fmla="*/ 0 h 190"/>
                <a:gd name="T16" fmla="*/ 0 w 190"/>
                <a:gd name="T17" fmla="*/ 1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0"/>
                <a:gd name="T28" fmla="*/ 0 h 190"/>
                <a:gd name="T29" fmla="*/ 190 w 190"/>
                <a:gd name="T30" fmla="*/ 190 h 1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0" h="190">
                  <a:moveTo>
                    <a:pt x="0" y="37"/>
                  </a:moveTo>
                  <a:lnTo>
                    <a:pt x="12" y="132"/>
                  </a:lnTo>
                  <a:lnTo>
                    <a:pt x="39" y="182"/>
                  </a:lnTo>
                  <a:lnTo>
                    <a:pt x="73" y="190"/>
                  </a:lnTo>
                  <a:lnTo>
                    <a:pt x="190" y="102"/>
                  </a:lnTo>
                  <a:lnTo>
                    <a:pt x="187" y="0"/>
                  </a:lnTo>
                  <a:lnTo>
                    <a:pt x="101" y="16"/>
                  </a:lnTo>
                  <a:lnTo>
                    <a:pt x="25" y="13"/>
                  </a:lnTo>
                  <a:lnTo>
                    <a:pt x="0" y="3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92" name="Freeform 333"/>
            <p:cNvSpPr>
              <a:spLocks/>
            </p:cNvSpPr>
            <p:nvPr/>
          </p:nvSpPr>
          <p:spPr bwMode="auto">
            <a:xfrm>
              <a:off x="2616" y="2960"/>
              <a:ext cx="20" cy="48"/>
            </a:xfrm>
            <a:custGeom>
              <a:avLst/>
              <a:gdLst>
                <a:gd name="T0" fmla="*/ 0 w 72"/>
                <a:gd name="T1" fmla="*/ 0 h 166"/>
                <a:gd name="T2" fmla="*/ 0 w 72"/>
                <a:gd name="T3" fmla="*/ 4 h 166"/>
                <a:gd name="T4" fmla="*/ 2 w 72"/>
                <a:gd name="T5" fmla="*/ 3 h 166"/>
                <a:gd name="T6" fmla="*/ 1 w 72"/>
                <a:gd name="T7" fmla="*/ 1 h 166"/>
                <a:gd name="T8" fmla="*/ 0 w 72"/>
                <a:gd name="T9" fmla="*/ 0 h 166"/>
                <a:gd name="T10" fmla="*/ 0 60000 65536"/>
                <a:gd name="T11" fmla="*/ 0 60000 65536"/>
                <a:gd name="T12" fmla="*/ 0 60000 65536"/>
                <a:gd name="T13" fmla="*/ 0 60000 65536"/>
                <a:gd name="T14" fmla="*/ 0 60000 65536"/>
                <a:gd name="T15" fmla="*/ 0 w 72"/>
                <a:gd name="T16" fmla="*/ 0 h 166"/>
                <a:gd name="T17" fmla="*/ 72 w 72"/>
                <a:gd name="T18" fmla="*/ 166 h 166"/>
              </a:gdLst>
              <a:ahLst/>
              <a:cxnLst>
                <a:cxn ang="T10">
                  <a:pos x="T0" y="T1"/>
                </a:cxn>
                <a:cxn ang="T11">
                  <a:pos x="T2" y="T3"/>
                </a:cxn>
                <a:cxn ang="T12">
                  <a:pos x="T4" y="T5"/>
                </a:cxn>
                <a:cxn ang="T13">
                  <a:pos x="T6" y="T7"/>
                </a:cxn>
                <a:cxn ang="T14">
                  <a:pos x="T8" y="T9"/>
                </a:cxn>
              </a:cxnLst>
              <a:rect l="T15" t="T16" r="T17" b="T18"/>
              <a:pathLst>
                <a:path w="72" h="166">
                  <a:moveTo>
                    <a:pt x="0" y="0"/>
                  </a:moveTo>
                  <a:lnTo>
                    <a:pt x="13" y="166"/>
                  </a:lnTo>
                  <a:lnTo>
                    <a:pt x="72" y="138"/>
                  </a:lnTo>
                  <a:lnTo>
                    <a:pt x="45" y="40"/>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93" name="Freeform 334"/>
            <p:cNvSpPr>
              <a:spLocks/>
            </p:cNvSpPr>
            <p:nvPr/>
          </p:nvSpPr>
          <p:spPr bwMode="auto">
            <a:xfrm>
              <a:off x="2548" y="2340"/>
              <a:ext cx="667" cy="486"/>
            </a:xfrm>
            <a:custGeom>
              <a:avLst/>
              <a:gdLst>
                <a:gd name="T0" fmla="*/ 0 w 2339"/>
                <a:gd name="T1" fmla="*/ 17 h 1707"/>
                <a:gd name="T2" fmla="*/ 6 w 2339"/>
                <a:gd name="T3" fmla="*/ 15 h 1707"/>
                <a:gd name="T4" fmla="*/ 5 w 2339"/>
                <a:gd name="T5" fmla="*/ 11 h 1707"/>
                <a:gd name="T6" fmla="*/ 8 w 2339"/>
                <a:gd name="T7" fmla="*/ 8 h 1707"/>
                <a:gd name="T8" fmla="*/ 11 w 2339"/>
                <a:gd name="T9" fmla="*/ 7 h 1707"/>
                <a:gd name="T10" fmla="*/ 13 w 2339"/>
                <a:gd name="T11" fmla="*/ 7 h 1707"/>
                <a:gd name="T12" fmla="*/ 15 w 2339"/>
                <a:gd name="T13" fmla="*/ 11 h 1707"/>
                <a:gd name="T14" fmla="*/ 21 w 2339"/>
                <a:gd name="T15" fmla="*/ 14 h 1707"/>
                <a:gd name="T16" fmla="*/ 28 w 2339"/>
                <a:gd name="T17" fmla="*/ 15 h 1707"/>
                <a:gd name="T18" fmla="*/ 34 w 2339"/>
                <a:gd name="T19" fmla="*/ 13 h 1707"/>
                <a:gd name="T20" fmla="*/ 35 w 2339"/>
                <a:gd name="T21" fmla="*/ 11 h 1707"/>
                <a:gd name="T22" fmla="*/ 40 w 2339"/>
                <a:gd name="T23" fmla="*/ 9 h 1707"/>
                <a:gd name="T24" fmla="*/ 37 w 2339"/>
                <a:gd name="T25" fmla="*/ 8 h 1707"/>
                <a:gd name="T26" fmla="*/ 38 w 2339"/>
                <a:gd name="T27" fmla="*/ 5 h 1707"/>
                <a:gd name="T28" fmla="*/ 40 w 2339"/>
                <a:gd name="T29" fmla="*/ 5 h 1707"/>
                <a:gd name="T30" fmla="*/ 41 w 2339"/>
                <a:gd name="T31" fmla="*/ 1 h 1707"/>
                <a:gd name="T32" fmla="*/ 46 w 2339"/>
                <a:gd name="T33" fmla="*/ 1 h 1707"/>
                <a:gd name="T34" fmla="*/ 50 w 2339"/>
                <a:gd name="T35" fmla="*/ 6 h 1707"/>
                <a:gd name="T36" fmla="*/ 54 w 2339"/>
                <a:gd name="T37" fmla="*/ 7 h 1707"/>
                <a:gd name="T38" fmla="*/ 51 w 2339"/>
                <a:gd name="T39" fmla="*/ 12 h 1707"/>
                <a:gd name="T40" fmla="*/ 50 w 2339"/>
                <a:gd name="T41" fmla="*/ 14 h 1707"/>
                <a:gd name="T42" fmla="*/ 48 w 2339"/>
                <a:gd name="T43" fmla="*/ 15 h 1707"/>
                <a:gd name="T44" fmla="*/ 47 w 2339"/>
                <a:gd name="T45" fmla="*/ 15 h 1707"/>
                <a:gd name="T46" fmla="*/ 42 w 2339"/>
                <a:gd name="T47" fmla="*/ 19 h 1707"/>
                <a:gd name="T48" fmla="*/ 42 w 2339"/>
                <a:gd name="T49" fmla="*/ 16 h 1707"/>
                <a:gd name="T50" fmla="*/ 39 w 2339"/>
                <a:gd name="T51" fmla="*/ 19 h 1707"/>
                <a:gd name="T52" fmla="*/ 42 w 2339"/>
                <a:gd name="T53" fmla="*/ 20 h 1707"/>
                <a:gd name="T54" fmla="*/ 41 w 2339"/>
                <a:gd name="T55" fmla="*/ 22 h 1707"/>
                <a:gd name="T56" fmla="*/ 43 w 2339"/>
                <a:gd name="T57" fmla="*/ 27 h 1707"/>
                <a:gd name="T58" fmla="*/ 43 w 2339"/>
                <a:gd name="T59" fmla="*/ 28 h 1707"/>
                <a:gd name="T60" fmla="*/ 43 w 2339"/>
                <a:gd name="T61" fmla="*/ 29 h 1707"/>
                <a:gd name="T62" fmla="*/ 38 w 2339"/>
                <a:gd name="T63" fmla="*/ 36 h 1707"/>
                <a:gd name="T64" fmla="*/ 36 w 2339"/>
                <a:gd name="T65" fmla="*/ 37 h 1707"/>
                <a:gd name="T66" fmla="*/ 35 w 2339"/>
                <a:gd name="T67" fmla="*/ 38 h 1707"/>
                <a:gd name="T68" fmla="*/ 32 w 2339"/>
                <a:gd name="T69" fmla="*/ 39 h 1707"/>
                <a:gd name="T70" fmla="*/ 30 w 2339"/>
                <a:gd name="T71" fmla="*/ 38 h 1707"/>
                <a:gd name="T72" fmla="*/ 25 w 2339"/>
                <a:gd name="T73" fmla="*/ 37 h 1707"/>
                <a:gd name="T74" fmla="*/ 25 w 2339"/>
                <a:gd name="T75" fmla="*/ 38 h 1707"/>
                <a:gd name="T76" fmla="*/ 23 w 2339"/>
                <a:gd name="T77" fmla="*/ 37 h 1707"/>
                <a:gd name="T78" fmla="*/ 21 w 2339"/>
                <a:gd name="T79" fmla="*/ 36 h 1707"/>
                <a:gd name="T80" fmla="*/ 22 w 2339"/>
                <a:gd name="T81" fmla="*/ 32 h 1707"/>
                <a:gd name="T82" fmla="*/ 20 w 2339"/>
                <a:gd name="T83" fmla="*/ 30 h 1707"/>
                <a:gd name="T84" fmla="*/ 16 w 2339"/>
                <a:gd name="T85" fmla="*/ 31 h 1707"/>
                <a:gd name="T86" fmla="*/ 13 w 2339"/>
                <a:gd name="T87" fmla="*/ 32 h 1707"/>
                <a:gd name="T88" fmla="*/ 13 w 2339"/>
                <a:gd name="T89" fmla="*/ 31 h 1707"/>
                <a:gd name="T90" fmla="*/ 9 w 2339"/>
                <a:gd name="T91" fmla="*/ 30 h 1707"/>
                <a:gd name="T92" fmla="*/ 5 w 2339"/>
                <a:gd name="T93" fmla="*/ 28 h 1707"/>
                <a:gd name="T94" fmla="*/ 5 w 2339"/>
                <a:gd name="T95" fmla="*/ 26 h 1707"/>
                <a:gd name="T96" fmla="*/ 6 w 2339"/>
                <a:gd name="T97" fmla="*/ 23 h 1707"/>
                <a:gd name="T98" fmla="*/ 3 w 2339"/>
                <a:gd name="T99" fmla="*/ 23 h 1707"/>
                <a:gd name="T100" fmla="*/ 1 w 2339"/>
                <a:gd name="T101" fmla="*/ 20 h 1707"/>
                <a:gd name="T102" fmla="*/ 0 w 2339"/>
                <a:gd name="T103" fmla="*/ 19 h 17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339"/>
                <a:gd name="T157" fmla="*/ 0 h 1707"/>
                <a:gd name="T158" fmla="*/ 2339 w 2339"/>
                <a:gd name="T159" fmla="*/ 1707 h 17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339" h="1707">
                  <a:moveTo>
                    <a:pt x="0" y="812"/>
                  </a:moveTo>
                  <a:lnTo>
                    <a:pt x="15" y="747"/>
                  </a:lnTo>
                  <a:lnTo>
                    <a:pt x="98" y="730"/>
                  </a:lnTo>
                  <a:lnTo>
                    <a:pt x="245" y="642"/>
                  </a:lnTo>
                  <a:lnTo>
                    <a:pt x="267" y="572"/>
                  </a:lnTo>
                  <a:lnTo>
                    <a:pt x="238" y="491"/>
                  </a:lnTo>
                  <a:lnTo>
                    <a:pt x="331" y="469"/>
                  </a:lnTo>
                  <a:lnTo>
                    <a:pt x="357" y="362"/>
                  </a:lnTo>
                  <a:lnTo>
                    <a:pt x="454" y="368"/>
                  </a:lnTo>
                  <a:lnTo>
                    <a:pt x="465" y="299"/>
                  </a:lnTo>
                  <a:lnTo>
                    <a:pt x="539" y="264"/>
                  </a:lnTo>
                  <a:lnTo>
                    <a:pt x="578" y="322"/>
                  </a:lnTo>
                  <a:lnTo>
                    <a:pt x="633" y="345"/>
                  </a:lnTo>
                  <a:lnTo>
                    <a:pt x="652" y="469"/>
                  </a:lnTo>
                  <a:lnTo>
                    <a:pt x="821" y="519"/>
                  </a:lnTo>
                  <a:lnTo>
                    <a:pt x="892" y="606"/>
                  </a:lnTo>
                  <a:lnTo>
                    <a:pt x="1033" y="602"/>
                  </a:lnTo>
                  <a:lnTo>
                    <a:pt x="1190" y="667"/>
                  </a:lnTo>
                  <a:lnTo>
                    <a:pt x="1395" y="606"/>
                  </a:lnTo>
                  <a:lnTo>
                    <a:pt x="1459" y="557"/>
                  </a:lnTo>
                  <a:lnTo>
                    <a:pt x="1459" y="488"/>
                  </a:lnTo>
                  <a:lnTo>
                    <a:pt x="1518" y="496"/>
                  </a:lnTo>
                  <a:lnTo>
                    <a:pt x="1649" y="398"/>
                  </a:lnTo>
                  <a:lnTo>
                    <a:pt x="1748" y="392"/>
                  </a:lnTo>
                  <a:lnTo>
                    <a:pt x="1701" y="318"/>
                  </a:lnTo>
                  <a:lnTo>
                    <a:pt x="1604" y="337"/>
                  </a:lnTo>
                  <a:lnTo>
                    <a:pt x="1603" y="254"/>
                  </a:lnTo>
                  <a:lnTo>
                    <a:pt x="1627" y="207"/>
                  </a:lnTo>
                  <a:lnTo>
                    <a:pt x="1684" y="234"/>
                  </a:lnTo>
                  <a:lnTo>
                    <a:pt x="1738" y="204"/>
                  </a:lnTo>
                  <a:lnTo>
                    <a:pt x="1795" y="92"/>
                  </a:lnTo>
                  <a:lnTo>
                    <a:pt x="1770" y="51"/>
                  </a:lnTo>
                  <a:lnTo>
                    <a:pt x="1908" y="0"/>
                  </a:lnTo>
                  <a:lnTo>
                    <a:pt x="1986" y="35"/>
                  </a:lnTo>
                  <a:lnTo>
                    <a:pt x="2056" y="224"/>
                  </a:lnTo>
                  <a:lnTo>
                    <a:pt x="2173" y="266"/>
                  </a:lnTo>
                  <a:lnTo>
                    <a:pt x="2193" y="335"/>
                  </a:lnTo>
                  <a:lnTo>
                    <a:pt x="2339" y="291"/>
                  </a:lnTo>
                  <a:lnTo>
                    <a:pt x="2270" y="475"/>
                  </a:lnTo>
                  <a:lnTo>
                    <a:pt x="2185" y="503"/>
                  </a:lnTo>
                  <a:lnTo>
                    <a:pt x="2198" y="572"/>
                  </a:lnTo>
                  <a:lnTo>
                    <a:pt x="2173" y="615"/>
                  </a:lnTo>
                  <a:lnTo>
                    <a:pt x="2159" y="602"/>
                  </a:lnTo>
                  <a:lnTo>
                    <a:pt x="2083" y="652"/>
                  </a:lnTo>
                  <a:lnTo>
                    <a:pt x="2083" y="679"/>
                  </a:lnTo>
                  <a:lnTo>
                    <a:pt x="2030" y="670"/>
                  </a:lnTo>
                  <a:lnTo>
                    <a:pt x="1936" y="753"/>
                  </a:lnTo>
                  <a:lnTo>
                    <a:pt x="1819" y="820"/>
                  </a:lnTo>
                  <a:lnTo>
                    <a:pt x="1857" y="730"/>
                  </a:lnTo>
                  <a:lnTo>
                    <a:pt x="1838" y="701"/>
                  </a:lnTo>
                  <a:lnTo>
                    <a:pt x="1684" y="801"/>
                  </a:lnTo>
                  <a:lnTo>
                    <a:pt x="1681" y="829"/>
                  </a:lnTo>
                  <a:lnTo>
                    <a:pt x="1732" y="894"/>
                  </a:lnTo>
                  <a:lnTo>
                    <a:pt x="1800" y="866"/>
                  </a:lnTo>
                  <a:lnTo>
                    <a:pt x="1869" y="890"/>
                  </a:lnTo>
                  <a:lnTo>
                    <a:pt x="1777" y="941"/>
                  </a:lnTo>
                  <a:lnTo>
                    <a:pt x="1739" y="1013"/>
                  </a:lnTo>
                  <a:lnTo>
                    <a:pt x="1841" y="1167"/>
                  </a:lnTo>
                  <a:lnTo>
                    <a:pt x="1773" y="1154"/>
                  </a:lnTo>
                  <a:lnTo>
                    <a:pt x="1841" y="1208"/>
                  </a:lnTo>
                  <a:lnTo>
                    <a:pt x="1776" y="1240"/>
                  </a:lnTo>
                  <a:lnTo>
                    <a:pt x="1846" y="1255"/>
                  </a:lnTo>
                  <a:lnTo>
                    <a:pt x="1716" y="1504"/>
                  </a:lnTo>
                  <a:lnTo>
                    <a:pt x="1630" y="1579"/>
                  </a:lnTo>
                  <a:lnTo>
                    <a:pt x="1546" y="1602"/>
                  </a:lnTo>
                  <a:lnTo>
                    <a:pt x="1540" y="1603"/>
                  </a:lnTo>
                  <a:lnTo>
                    <a:pt x="1518" y="1589"/>
                  </a:lnTo>
                  <a:lnTo>
                    <a:pt x="1498" y="1629"/>
                  </a:lnTo>
                  <a:lnTo>
                    <a:pt x="1399" y="1654"/>
                  </a:lnTo>
                  <a:lnTo>
                    <a:pt x="1390" y="1707"/>
                  </a:lnTo>
                  <a:lnTo>
                    <a:pt x="1373" y="1643"/>
                  </a:lnTo>
                  <a:lnTo>
                    <a:pt x="1306" y="1648"/>
                  </a:lnTo>
                  <a:lnTo>
                    <a:pt x="1204" y="1572"/>
                  </a:lnTo>
                  <a:lnTo>
                    <a:pt x="1089" y="1606"/>
                  </a:lnTo>
                  <a:lnTo>
                    <a:pt x="1066" y="1607"/>
                  </a:lnTo>
                  <a:lnTo>
                    <a:pt x="1068" y="1654"/>
                  </a:lnTo>
                  <a:lnTo>
                    <a:pt x="1052" y="1642"/>
                  </a:lnTo>
                  <a:lnTo>
                    <a:pt x="980" y="1618"/>
                  </a:lnTo>
                  <a:lnTo>
                    <a:pt x="956" y="1530"/>
                  </a:lnTo>
                  <a:lnTo>
                    <a:pt x="911" y="1541"/>
                  </a:lnTo>
                  <a:lnTo>
                    <a:pt x="954" y="1411"/>
                  </a:lnTo>
                  <a:lnTo>
                    <a:pt x="954" y="1367"/>
                  </a:lnTo>
                  <a:lnTo>
                    <a:pt x="903" y="1340"/>
                  </a:lnTo>
                  <a:lnTo>
                    <a:pt x="864" y="1322"/>
                  </a:lnTo>
                  <a:lnTo>
                    <a:pt x="852" y="1273"/>
                  </a:lnTo>
                  <a:lnTo>
                    <a:pt x="691" y="1354"/>
                  </a:lnTo>
                  <a:lnTo>
                    <a:pt x="619" y="1332"/>
                  </a:lnTo>
                  <a:lnTo>
                    <a:pt x="579" y="1378"/>
                  </a:lnTo>
                  <a:lnTo>
                    <a:pt x="574" y="1345"/>
                  </a:lnTo>
                  <a:lnTo>
                    <a:pt x="549" y="1353"/>
                  </a:lnTo>
                  <a:lnTo>
                    <a:pt x="467" y="1353"/>
                  </a:lnTo>
                  <a:lnTo>
                    <a:pt x="402" y="1282"/>
                  </a:lnTo>
                  <a:lnTo>
                    <a:pt x="283" y="1236"/>
                  </a:lnTo>
                  <a:lnTo>
                    <a:pt x="201" y="1205"/>
                  </a:lnTo>
                  <a:lnTo>
                    <a:pt x="184" y="1128"/>
                  </a:lnTo>
                  <a:lnTo>
                    <a:pt x="223" y="1119"/>
                  </a:lnTo>
                  <a:lnTo>
                    <a:pt x="199" y="1056"/>
                  </a:lnTo>
                  <a:lnTo>
                    <a:pt x="252" y="983"/>
                  </a:lnTo>
                  <a:lnTo>
                    <a:pt x="212" y="958"/>
                  </a:lnTo>
                  <a:lnTo>
                    <a:pt x="150" y="985"/>
                  </a:lnTo>
                  <a:lnTo>
                    <a:pt x="38" y="901"/>
                  </a:lnTo>
                  <a:lnTo>
                    <a:pt x="42" y="890"/>
                  </a:lnTo>
                  <a:lnTo>
                    <a:pt x="42" y="830"/>
                  </a:lnTo>
                  <a:lnTo>
                    <a:pt x="0" y="812"/>
                  </a:lnTo>
                  <a:close/>
                </a:path>
              </a:pathLst>
            </a:custGeom>
            <a:solidFill>
              <a:schemeClr val="bg1">
                <a:lumMod val="65000"/>
              </a:schemeClr>
            </a:solid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94" name="Freeform 335"/>
            <p:cNvSpPr>
              <a:spLocks/>
            </p:cNvSpPr>
            <p:nvPr/>
          </p:nvSpPr>
          <p:spPr bwMode="auto">
            <a:xfrm>
              <a:off x="2931" y="2830"/>
              <a:ext cx="24" cy="22"/>
            </a:xfrm>
            <a:custGeom>
              <a:avLst/>
              <a:gdLst>
                <a:gd name="T0" fmla="*/ 0 w 84"/>
                <a:gd name="T1" fmla="*/ 1 h 80"/>
                <a:gd name="T2" fmla="*/ 1 w 84"/>
                <a:gd name="T3" fmla="*/ 0 h 80"/>
                <a:gd name="T4" fmla="*/ 2 w 84"/>
                <a:gd name="T5" fmla="*/ 0 h 80"/>
                <a:gd name="T6" fmla="*/ 1 w 84"/>
                <a:gd name="T7" fmla="*/ 2 h 80"/>
                <a:gd name="T8" fmla="*/ 0 w 84"/>
                <a:gd name="T9" fmla="*/ 1 h 80"/>
                <a:gd name="T10" fmla="*/ 0 60000 65536"/>
                <a:gd name="T11" fmla="*/ 0 60000 65536"/>
                <a:gd name="T12" fmla="*/ 0 60000 65536"/>
                <a:gd name="T13" fmla="*/ 0 60000 65536"/>
                <a:gd name="T14" fmla="*/ 0 60000 65536"/>
                <a:gd name="T15" fmla="*/ 0 w 84"/>
                <a:gd name="T16" fmla="*/ 0 h 80"/>
                <a:gd name="T17" fmla="*/ 84 w 84"/>
                <a:gd name="T18" fmla="*/ 80 h 80"/>
              </a:gdLst>
              <a:ahLst/>
              <a:cxnLst>
                <a:cxn ang="T10">
                  <a:pos x="T0" y="T1"/>
                </a:cxn>
                <a:cxn ang="T11">
                  <a:pos x="T2" y="T3"/>
                </a:cxn>
                <a:cxn ang="T12">
                  <a:pos x="T4" y="T5"/>
                </a:cxn>
                <a:cxn ang="T13">
                  <a:pos x="T6" y="T7"/>
                </a:cxn>
                <a:cxn ang="T14">
                  <a:pos x="T8" y="T9"/>
                </a:cxn>
              </a:cxnLst>
              <a:rect l="T15" t="T16" r="T17" b="T18"/>
              <a:pathLst>
                <a:path w="84" h="80">
                  <a:moveTo>
                    <a:pt x="0" y="65"/>
                  </a:moveTo>
                  <a:lnTo>
                    <a:pt x="27" y="0"/>
                  </a:lnTo>
                  <a:lnTo>
                    <a:pt x="84" y="15"/>
                  </a:lnTo>
                  <a:lnTo>
                    <a:pt x="38" y="80"/>
                  </a:lnTo>
                  <a:lnTo>
                    <a:pt x="0" y="6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95" name="Freeform 336"/>
            <p:cNvSpPr>
              <a:spLocks/>
            </p:cNvSpPr>
            <p:nvPr/>
          </p:nvSpPr>
          <p:spPr bwMode="auto">
            <a:xfrm>
              <a:off x="3054" y="2763"/>
              <a:ext cx="19" cy="41"/>
            </a:xfrm>
            <a:custGeom>
              <a:avLst/>
              <a:gdLst>
                <a:gd name="T0" fmla="*/ 0 w 67"/>
                <a:gd name="T1" fmla="*/ 1 h 144"/>
                <a:gd name="T2" fmla="*/ 1 w 67"/>
                <a:gd name="T3" fmla="*/ 3 h 144"/>
                <a:gd name="T4" fmla="*/ 1 w 67"/>
                <a:gd name="T5" fmla="*/ 0 h 144"/>
                <a:gd name="T6" fmla="*/ 1 w 67"/>
                <a:gd name="T7" fmla="*/ 0 h 144"/>
                <a:gd name="T8" fmla="*/ 0 w 67"/>
                <a:gd name="T9" fmla="*/ 1 h 144"/>
                <a:gd name="T10" fmla="*/ 0 60000 65536"/>
                <a:gd name="T11" fmla="*/ 0 60000 65536"/>
                <a:gd name="T12" fmla="*/ 0 60000 65536"/>
                <a:gd name="T13" fmla="*/ 0 60000 65536"/>
                <a:gd name="T14" fmla="*/ 0 60000 65536"/>
                <a:gd name="T15" fmla="*/ 0 w 67"/>
                <a:gd name="T16" fmla="*/ 0 h 144"/>
                <a:gd name="T17" fmla="*/ 67 w 67"/>
                <a:gd name="T18" fmla="*/ 144 h 144"/>
              </a:gdLst>
              <a:ahLst/>
              <a:cxnLst>
                <a:cxn ang="T10">
                  <a:pos x="T0" y="T1"/>
                </a:cxn>
                <a:cxn ang="T11">
                  <a:pos x="T2" y="T3"/>
                </a:cxn>
                <a:cxn ang="T12">
                  <a:pos x="T4" y="T5"/>
                </a:cxn>
                <a:cxn ang="T13">
                  <a:pos x="T6" y="T7"/>
                </a:cxn>
                <a:cxn ang="T14">
                  <a:pos x="T8" y="T9"/>
                </a:cxn>
              </a:cxnLst>
              <a:rect l="T15" t="T16" r="T17" b="T18"/>
              <a:pathLst>
                <a:path w="67" h="144">
                  <a:moveTo>
                    <a:pt x="0" y="60"/>
                  </a:moveTo>
                  <a:lnTo>
                    <a:pt x="28" y="144"/>
                  </a:lnTo>
                  <a:lnTo>
                    <a:pt x="67" y="0"/>
                  </a:lnTo>
                  <a:lnTo>
                    <a:pt x="33" y="2"/>
                  </a:lnTo>
                  <a:lnTo>
                    <a:pt x="0" y="6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96" name="Freeform 337"/>
            <p:cNvSpPr>
              <a:spLocks/>
            </p:cNvSpPr>
            <p:nvPr/>
          </p:nvSpPr>
          <p:spPr bwMode="auto">
            <a:xfrm>
              <a:off x="1875" y="2380"/>
              <a:ext cx="116" cy="54"/>
            </a:xfrm>
            <a:custGeom>
              <a:avLst/>
              <a:gdLst>
                <a:gd name="T0" fmla="*/ 0 w 403"/>
                <a:gd name="T1" fmla="*/ 1 h 190"/>
                <a:gd name="T2" fmla="*/ 2 w 403"/>
                <a:gd name="T3" fmla="*/ 3 h 190"/>
                <a:gd name="T4" fmla="*/ 4 w 403"/>
                <a:gd name="T5" fmla="*/ 3 h 190"/>
                <a:gd name="T6" fmla="*/ 5 w 403"/>
                <a:gd name="T7" fmla="*/ 4 h 190"/>
                <a:gd name="T8" fmla="*/ 6 w 403"/>
                <a:gd name="T9" fmla="*/ 4 h 190"/>
                <a:gd name="T10" fmla="*/ 8 w 403"/>
                <a:gd name="T11" fmla="*/ 3 h 190"/>
                <a:gd name="T12" fmla="*/ 9 w 403"/>
                <a:gd name="T13" fmla="*/ 4 h 190"/>
                <a:gd name="T14" fmla="*/ 9 w 403"/>
                <a:gd name="T15" fmla="*/ 3 h 190"/>
                <a:gd name="T16" fmla="*/ 7 w 403"/>
                <a:gd name="T17" fmla="*/ 3 h 190"/>
                <a:gd name="T18" fmla="*/ 3 w 403"/>
                <a:gd name="T19" fmla="*/ 0 h 190"/>
                <a:gd name="T20" fmla="*/ 2 w 403"/>
                <a:gd name="T21" fmla="*/ 0 h 190"/>
                <a:gd name="T22" fmla="*/ 0 w 403"/>
                <a:gd name="T23" fmla="*/ 1 h 1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3"/>
                <a:gd name="T37" fmla="*/ 0 h 190"/>
                <a:gd name="T38" fmla="*/ 403 w 403"/>
                <a:gd name="T39" fmla="*/ 190 h 1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3" h="190">
                  <a:moveTo>
                    <a:pt x="0" y="47"/>
                  </a:moveTo>
                  <a:lnTo>
                    <a:pt x="72" y="135"/>
                  </a:lnTo>
                  <a:lnTo>
                    <a:pt x="184" y="134"/>
                  </a:lnTo>
                  <a:lnTo>
                    <a:pt x="201" y="171"/>
                  </a:lnTo>
                  <a:lnTo>
                    <a:pt x="251" y="190"/>
                  </a:lnTo>
                  <a:lnTo>
                    <a:pt x="340" y="146"/>
                  </a:lnTo>
                  <a:lnTo>
                    <a:pt x="392" y="155"/>
                  </a:lnTo>
                  <a:lnTo>
                    <a:pt x="403" y="117"/>
                  </a:lnTo>
                  <a:lnTo>
                    <a:pt x="306" y="106"/>
                  </a:lnTo>
                  <a:lnTo>
                    <a:pt x="110" y="17"/>
                  </a:lnTo>
                  <a:lnTo>
                    <a:pt x="87" y="0"/>
                  </a:lnTo>
                  <a:lnTo>
                    <a:pt x="0" y="4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97" name="Freeform 338"/>
            <p:cNvSpPr>
              <a:spLocks/>
            </p:cNvSpPr>
            <p:nvPr/>
          </p:nvSpPr>
          <p:spPr bwMode="auto">
            <a:xfrm>
              <a:off x="1835" y="2266"/>
              <a:ext cx="29" cy="50"/>
            </a:xfrm>
            <a:custGeom>
              <a:avLst/>
              <a:gdLst>
                <a:gd name="T0" fmla="*/ 0 w 100"/>
                <a:gd name="T1" fmla="*/ 3 h 175"/>
                <a:gd name="T2" fmla="*/ 0 w 100"/>
                <a:gd name="T3" fmla="*/ 1 h 175"/>
                <a:gd name="T4" fmla="*/ 2 w 100"/>
                <a:gd name="T5" fmla="*/ 0 h 175"/>
                <a:gd name="T6" fmla="*/ 2 w 100"/>
                <a:gd name="T7" fmla="*/ 2 h 175"/>
                <a:gd name="T8" fmla="*/ 2 w 100"/>
                <a:gd name="T9" fmla="*/ 2 h 175"/>
                <a:gd name="T10" fmla="*/ 1 w 100"/>
                <a:gd name="T11" fmla="*/ 3 h 175"/>
                <a:gd name="T12" fmla="*/ 1 w 100"/>
                <a:gd name="T13" fmla="*/ 4 h 175"/>
                <a:gd name="T14" fmla="*/ 0 w 100"/>
                <a:gd name="T15" fmla="*/ 4 h 175"/>
                <a:gd name="T16" fmla="*/ 0 w 100"/>
                <a:gd name="T17" fmla="*/ 3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
                <a:gd name="T28" fmla="*/ 0 h 175"/>
                <a:gd name="T29" fmla="*/ 100 w 100"/>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 h="175">
                  <a:moveTo>
                    <a:pt x="0" y="133"/>
                  </a:moveTo>
                  <a:lnTo>
                    <a:pt x="6" y="47"/>
                  </a:lnTo>
                  <a:lnTo>
                    <a:pt x="87" y="0"/>
                  </a:lnTo>
                  <a:lnTo>
                    <a:pt x="72" y="69"/>
                  </a:lnTo>
                  <a:lnTo>
                    <a:pt x="100" y="89"/>
                  </a:lnTo>
                  <a:lnTo>
                    <a:pt x="48" y="127"/>
                  </a:lnTo>
                  <a:lnTo>
                    <a:pt x="46" y="175"/>
                  </a:lnTo>
                  <a:lnTo>
                    <a:pt x="16" y="175"/>
                  </a:lnTo>
                  <a:lnTo>
                    <a:pt x="0" y="13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98" name="Freeform 339"/>
            <p:cNvSpPr>
              <a:spLocks/>
            </p:cNvSpPr>
            <p:nvPr/>
          </p:nvSpPr>
          <p:spPr bwMode="auto">
            <a:xfrm>
              <a:off x="1854" y="2304"/>
              <a:ext cx="10" cy="6"/>
            </a:xfrm>
            <a:custGeom>
              <a:avLst/>
              <a:gdLst>
                <a:gd name="T0" fmla="*/ 0 w 36"/>
                <a:gd name="T1" fmla="*/ 1 h 22"/>
                <a:gd name="T2" fmla="*/ 1 w 36"/>
                <a:gd name="T3" fmla="*/ 0 h 22"/>
                <a:gd name="T4" fmla="*/ 1 w 36"/>
                <a:gd name="T5" fmla="*/ 0 h 22"/>
                <a:gd name="T6" fmla="*/ 0 w 36"/>
                <a:gd name="T7" fmla="*/ 1 h 22"/>
                <a:gd name="T8" fmla="*/ 0 60000 65536"/>
                <a:gd name="T9" fmla="*/ 0 60000 65536"/>
                <a:gd name="T10" fmla="*/ 0 60000 65536"/>
                <a:gd name="T11" fmla="*/ 0 60000 65536"/>
                <a:gd name="T12" fmla="*/ 0 w 36"/>
                <a:gd name="T13" fmla="*/ 0 h 22"/>
                <a:gd name="T14" fmla="*/ 36 w 36"/>
                <a:gd name="T15" fmla="*/ 22 h 22"/>
              </a:gdLst>
              <a:ahLst/>
              <a:cxnLst>
                <a:cxn ang="T8">
                  <a:pos x="T0" y="T1"/>
                </a:cxn>
                <a:cxn ang="T9">
                  <a:pos x="T2" y="T3"/>
                </a:cxn>
                <a:cxn ang="T10">
                  <a:pos x="T4" y="T5"/>
                </a:cxn>
                <a:cxn ang="T11">
                  <a:pos x="T6" y="T7"/>
                </a:cxn>
              </a:cxnLst>
              <a:rect l="T12" t="T13" r="T14" b="T15"/>
              <a:pathLst>
                <a:path w="36" h="22">
                  <a:moveTo>
                    <a:pt x="0" y="22"/>
                  </a:moveTo>
                  <a:lnTo>
                    <a:pt x="30" y="0"/>
                  </a:lnTo>
                  <a:lnTo>
                    <a:pt x="36" y="14"/>
                  </a:lnTo>
                  <a:lnTo>
                    <a:pt x="0" y="2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99" name="Freeform 340"/>
            <p:cNvSpPr>
              <a:spLocks/>
            </p:cNvSpPr>
            <p:nvPr/>
          </p:nvSpPr>
          <p:spPr bwMode="auto">
            <a:xfrm>
              <a:off x="1868" y="2293"/>
              <a:ext cx="17" cy="21"/>
            </a:xfrm>
            <a:custGeom>
              <a:avLst/>
              <a:gdLst>
                <a:gd name="T0" fmla="*/ 0 w 61"/>
                <a:gd name="T1" fmla="*/ 1 h 74"/>
                <a:gd name="T2" fmla="*/ 1 w 61"/>
                <a:gd name="T3" fmla="*/ 2 h 74"/>
                <a:gd name="T4" fmla="*/ 1 w 61"/>
                <a:gd name="T5" fmla="*/ 1 h 74"/>
                <a:gd name="T6" fmla="*/ 1 w 61"/>
                <a:gd name="T7" fmla="*/ 0 h 74"/>
                <a:gd name="T8" fmla="*/ 0 w 61"/>
                <a:gd name="T9" fmla="*/ 1 h 74"/>
                <a:gd name="T10" fmla="*/ 0 60000 65536"/>
                <a:gd name="T11" fmla="*/ 0 60000 65536"/>
                <a:gd name="T12" fmla="*/ 0 60000 65536"/>
                <a:gd name="T13" fmla="*/ 0 60000 65536"/>
                <a:gd name="T14" fmla="*/ 0 60000 65536"/>
                <a:gd name="T15" fmla="*/ 0 w 61"/>
                <a:gd name="T16" fmla="*/ 0 h 74"/>
                <a:gd name="T17" fmla="*/ 61 w 61"/>
                <a:gd name="T18" fmla="*/ 74 h 74"/>
              </a:gdLst>
              <a:ahLst/>
              <a:cxnLst>
                <a:cxn ang="T10">
                  <a:pos x="T0" y="T1"/>
                </a:cxn>
                <a:cxn ang="T11">
                  <a:pos x="T2" y="T3"/>
                </a:cxn>
                <a:cxn ang="T12">
                  <a:pos x="T4" y="T5"/>
                </a:cxn>
                <a:cxn ang="T13">
                  <a:pos x="T6" y="T7"/>
                </a:cxn>
                <a:cxn ang="T14">
                  <a:pos x="T8" y="T9"/>
                </a:cxn>
              </a:cxnLst>
              <a:rect l="T15" t="T16" r="T17" b="T18"/>
              <a:pathLst>
                <a:path w="61" h="74">
                  <a:moveTo>
                    <a:pt x="0" y="39"/>
                  </a:moveTo>
                  <a:lnTo>
                    <a:pt x="48" y="74"/>
                  </a:lnTo>
                  <a:lnTo>
                    <a:pt x="61" y="38"/>
                  </a:lnTo>
                  <a:lnTo>
                    <a:pt x="52" y="0"/>
                  </a:lnTo>
                  <a:lnTo>
                    <a:pt x="0" y="3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00" name="Freeform 341"/>
            <p:cNvSpPr>
              <a:spLocks/>
            </p:cNvSpPr>
            <p:nvPr/>
          </p:nvSpPr>
          <p:spPr bwMode="auto">
            <a:xfrm>
              <a:off x="1970" y="2019"/>
              <a:ext cx="119" cy="207"/>
            </a:xfrm>
            <a:custGeom>
              <a:avLst/>
              <a:gdLst>
                <a:gd name="T0" fmla="*/ 0 w 416"/>
                <a:gd name="T1" fmla="*/ 2 h 726"/>
                <a:gd name="T2" fmla="*/ 1 w 416"/>
                <a:gd name="T3" fmla="*/ 1 h 726"/>
                <a:gd name="T4" fmla="*/ 2 w 416"/>
                <a:gd name="T5" fmla="*/ 2 h 726"/>
                <a:gd name="T6" fmla="*/ 3 w 416"/>
                <a:gd name="T7" fmla="*/ 3 h 726"/>
                <a:gd name="T8" fmla="*/ 5 w 416"/>
                <a:gd name="T9" fmla="*/ 2 h 726"/>
                <a:gd name="T10" fmla="*/ 5 w 416"/>
                <a:gd name="T11" fmla="*/ 0 h 726"/>
                <a:gd name="T12" fmla="*/ 7 w 416"/>
                <a:gd name="T13" fmla="*/ 0 h 726"/>
                <a:gd name="T14" fmla="*/ 8 w 416"/>
                <a:gd name="T15" fmla="*/ 1 h 726"/>
                <a:gd name="T16" fmla="*/ 7 w 416"/>
                <a:gd name="T17" fmla="*/ 2 h 726"/>
                <a:gd name="T18" fmla="*/ 7 w 416"/>
                <a:gd name="T19" fmla="*/ 3 h 726"/>
                <a:gd name="T20" fmla="*/ 9 w 416"/>
                <a:gd name="T21" fmla="*/ 4 h 726"/>
                <a:gd name="T22" fmla="*/ 8 w 416"/>
                <a:gd name="T23" fmla="*/ 5 h 726"/>
                <a:gd name="T24" fmla="*/ 9 w 416"/>
                <a:gd name="T25" fmla="*/ 7 h 726"/>
                <a:gd name="T26" fmla="*/ 8 w 416"/>
                <a:gd name="T27" fmla="*/ 9 h 726"/>
                <a:gd name="T28" fmla="*/ 10 w 416"/>
                <a:gd name="T29" fmla="*/ 13 h 726"/>
                <a:gd name="T30" fmla="*/ 6 w 416"/>
                <a:gd name="T31" fmla="*/ 16 h 726"/>
                <a:gd name="T32" fmla="*/ 2 w 416"/>
                <a:gd name="T33" fmla="*/ 17 h 726"/>
                <a:gd name="T34" fmla="*/ 2 w 416"/>
                <a:gd name="T35" fmla="*/ 16 h 726"/>
                <a:gd name="T36" fmla="*/ 1 w 416"/>
                <a:gd name="T37" fmla="*/ 16 h 726"/>
                <a:gd name="T38" fmla="*/ 1 w 416"/>
                <a:gd name="T39" fmla="*/ 12 h 726"/>
                <a:gd name="T40" fmla="*/ 4 w 416"/>
                <a:gd name="T41" fmla="*/ 9 h 726"/>
                <a:gd name="T42" fmla="*/ 3 w 416"/>
                <a:gd name="T43" fmla="*/ 7 h 726"/>
                <a:gd name="T44" fmla="*/ 3 w 416"/>
                <a:gd name="T45" fmla="*/ 4 h 726"/>
                <a:gd name="T46" fmla="*/ 0 w 416"/>
                <a:gd name="T47" fmla="*/ 2 h 7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16"/>
                <a:gd name="T73" fmla="*/ 0 h 726"/>
                <a:gd name="T74" fmla="*/ 416 w 416"/>
                <a:gd name="T75" fmla="*/ 726 h 7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16" h="726">
                  <a:moveTo>
                    <a:pt x="0" y="76"/>
                  </a:moveTo>
                  <a:lnTo>
                    <a:pt x="27" y="55"/>
                  </a:lnTo>
                  <a:lnTo>
                    <a:pt x="72" y="97"/>
                  </a:lnTo>
                  <a:lnTo>
                    <a:pt x="151" y="105"/>
                  </a:lnTo>
                  <a:lnTo>
                    <a:pt x="196" y="79"/>
                  </a:lnTo>
                  <a:lnTo>
                    <a:pt x="208" y="17"/>
                  </a:lnTo>
                  <a:lnTo>
                    <a:pt x="284" y="0"/>
                  </a:lnTo>
                  <a:lnTo>
                    <a:pt x="324" y="25"/>
                  </a:lnTo>
                  <a:lnTo>
                    <a:pt x="319" y="76"/>
                  </a:lnTo>
                  <a:lnTo>
                    <a:pt x="303" y="126"/>
                  </a:lnTo>
                  <a:lnTo>
                    <a:pt x="362" y="190"/>
                  </a:lnTo>
                  <a:lnTo>
                    <a:pt x="325" y="236"/>
                  </a:lnTo>
                  <a:lnTo>
                    <a:pt x="365" y="316"/>
                  </a:lnTo>
                  <a:lnTo>
                    <a:pt x="353" y="387"/>
                  </a:lnTo>
                  <a:lnTo>
                    <a:pt x="416" y="537"/>
                  </a:lnTo>
                  <a:lnTo>
                    <a:pt x="269" y="680"/>
                  </a:lnTo>
                  <a:lnTo>
                    <a:pt x="94" y="726"/>
                  </a:lnTo>
                  <a:lnTo>
                    <a:pt x="83" y="697"/>
                  </a:lnTo>
                  <a:lnTo>
                    <a:pt x="27" y="674"/>
                  </a:lnTo>
                  <a:lnTo>
                    <a:pt x="20" y="533"/>
                  </a:lnTo>
                  <a:lnTo>
                    <a:pt x="189" y="381"/>
                  </a:lnTo>
                  <a:lnTo>
                    <a:pt x="134" y="306"/>
                  </a:lnTo>
                  <a:lnTo>
                    <a:pt x="112" y="155"/>
                  </a:lnTo>
                  <a:lnTo>
                    <a:pt x="0" y="7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01" name="Freeform 342"/>
            <p:cNvSpPr>
              <a:spLocks/>
            </p:cNvSpPr>
            <p:nvPr/>
          </p:nvSpPr>
          <p:spPr bwMode="auto">
            <a:xfrm>
              <a:off x="1698" y="2380"/>
              <a:ext cx="137" cy="138"/>
            </a:xfrm>
            <a:custGeom>
              <a:avLst/>
              <a:gdLst>
                <a:gd name="T0" fmla="*/ 0 w 482"/>
                <a:gd name="T1" fmla="*/ 3 h 484"/>
                <a:gd name="T2" fmla="*/ 0 w 482"/>
                <a:gd name="T3" fmla="*/ 4 h 484"/>
                <a:gd name="T4" fmla="*/ 3 w 482"/>
                <a:gd name="T5" fmla="*/ 5 h 484"/>
                <a:gd name="T6" fmla="*/ 2 w 482"/>
                <a:gd name="T7" fmla="*/ 6 h 484"/>
                <a:gd name="T8" fmla="*/ 3 w 482"/>
                <a:gd name="T9" fmla="*/ 6 h 484"/>
                <a:gd name="T10" fmla="*/ 3 w 482"/>
                <a:gd name="T11" fmla="*/ 8 h 484"/>
                <a:gd name="T12" fmla="*/ 3 w 482"/>
                <a:gd name="T13" fmla="*/ 10 h 484"/>
                <a:gd name="T14" fmla="*/ 5 w 482"/>
                <a:gd name="T15" fmla="*/ 11 h 484"/>
                <a:gd name="T16" fmla="*/ 5 w 482"/>
                <a:gd name="T17" fmla="*/ 11 h 484"/>
                <a:gd name="T18" fmla="*/ 7 w 482"/>
                <a:gd name="T19" fmla="*/ 11 h 484"/>
                <a:gd name="T20" fmla="*/ 7 w 482"/>
                <a:gd name="T21" fmla="*/ 10 h 484"/>
                <a:gd name="T22" fmla="*/ 8 w 482"/>
                <a:gd name="T23" fmla="*/ 10 h 484"/>
                <a:gd name="T24" fmla="*/ 9 w 482"/>
                <a:gd name="T25" fmla="*/ 10 h 484"/>
                <a:gd name="T26" fmla="*/ 11 w 482"/>
                <a:gd name="T27" fmla="*/ 9 h 484"/>
                <a:gd name="T28" fmla="*/ 10 w 482"/>
                <a:gd name="T29" fmla="*/ 8 h 484"/>
                <a:gd name="T30" fmla="*/ 10 w 482"/>
                <a:gd name="T31" fmla="*/ 7 h 484"/>
                <a:gd name="T32" fmla="*/ 9 w 482"/>
                <a:gd name="T33" fmla="*/ 6 h 484"/>
                <a:gd name="T34" fmla="*/ 11 w 482"/>
                <a:gd name="T35" fmla="*/ 5 h 484"/>
                <a:gd name="T36" fmla="*/ 11 w 482"/>
                <a:gd name="T37" fmla="*/ 3 h 484"/>
                <a:gd name="T38" fmla="*/ 9 w 482"/>
                <a:gd name="T39" fmla="*/ 2 h 484"/>
                <a:gd name="T40" fmla="*/ 9 w 482"/>
                <a:gd name="T41" fmla="*/ 2 h 484"/>
                <a:gd name="T42" fmla="*/ 7 w 482"/>
                <a:gd name="T43" fmla="*/ 0 h 484"/>
                <a:gd name="T44" fmla="*/ 6 w 482"/>
                <a:gd name="T45" fmla="*/ 0 h 484"/>
                <a:gd name="T46" fmla="*/ 5 w 482"/>
                <a:gd name="T47" fmla="*/ 2 h 484"/>
                <a:gd name="T48" fmla="*/ 3 w 482"/>
                <a:gd name="T49" fmla="*/ 2 h 484"/>
                <a:gd name="T50" fmla="*/ 3 w 482"/>
                <a:gd name="T51" fmla="*/ 3 h 484"/>
                <a:gd name="T52" fmla="*/ 0 w 482"/>
                <a:gd name="T53" fmla="*/ 3 h 4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2"/>
                <a:gd name="T82" fmla="*/ 0 h 484"/>
                <a:gd name="T83" fmla="*/ 482 w 482"/>
                <a:gd name="T84" fmla="*/ 484 h 4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2" h="484">
                  <a:moveTo>
                    <a:pt x="0" y="147"/>
                  </a:moveTo>
                  <a:lnTo>
                    <a:pt x="15" y="189"/>
                  </a:lnTo>
                  <a:lnTo>
                    <a:pt x="115" y="219"/>
                  </a:lnTo>
                  <a:lnTo>
                    <a:pt x="96" y="242"/>
                  </a:lnTo>
                  <a:lnTo>
                    <a:pt x="135" y="275"/>
                  </a:lnTo>
                  <a:lnTo>
                    <a:pt x="150" y="327"/>
                  </a:lnTo>
                  <a:lnTo>
                    <a:pt x="107" y="430"/>
                  </a:lnTo>
                  <a:lnTo>
                    <a:pt x="228" y="472"/>
                  </a:lnTo>
                  <a:lnTo>
                    <a:pt x="240" y="477"/>
                  </a:lnTo>
                  <a:lnTo>
                    <a:pt x="297" y="484"/>
                  </a:lnTo>
                  <a:lnTo>
                    <a:pt x="297" y="444"/>
                  </a:lnTo>
                  <a:lnTo>
                    <a:pt x="330" y="421"/>
                  </a:lnTo>
                  <a:lnTo>
                    <a:pt x="408" y="448"/>
                  </a:lnTo>
                  <a:lnTo>
                    <a:pt x="456" y="407"/>
                  </a:lnTo>
                  <a:lnTo>
                    <a:pt x="430" y="348"/>
                  </a:lnTo>
                  <a:lnTo>
                    <a:pt x="441" y="293"/>
                  </a:lnTo>
                  <a:lnTo>
                    <a:pt x="402" y="261"/>
                  </a:lnTo>
                  <a:lnTo>
                    <a:pt x="456" y="195"/>
                  </a:lnTo>
                  <a:lnTo>
                    <a:pt x="482" y="123"/>
                  </a:lnTo>
                  <a:lnTo>
                    <a:pt x="410" y="92"/>
                  </a:lnTo>
                  <a:lnTo>
                    <a:pt x="392" y="84"/>
                  </a:lnTo>
                  <a:lnTo>
                    <a:pt x="280" y="0"/>
                  </a:lnTo>
                  <a:lnTo>
                    <a:pt x="244" y="15"/>
                  </a:lnTo>
                  <a:lnTo>
                    <a:pt x="197" y="96"/>
                  </a:lnTo>
                  <a:lnTo>
                    <a:pt x="104" y="81"/>
                  </a:lnTo>
                  <a:lnTo>
                    <a:pt x="122" y="143"/>
                  </a:lnTo>
                  <a:lnTo>
                    <a:pt x="0" y="14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02" name="Freeform 343"/>
            <p:cNvSpPr>
              <a:spLocks/>
            </p:cNvSpPr>
            <p:nvPr/>
          </p:nvSpPr>
          <p:spPr bwMode="auto">
            <a:xfrm>
              <a:off x="1840" y="2508"/>
              <a:ext cx="9" cy="25"/>
            </a:xfrm>
            <a:custGeom>
              <a:avLst/>
              <a:gdLst>
                <a:gd name="T0" fmla="*/ 0 w 31"/>
                <a:gd name="T1" fmla="*/ 1 h 89"/>
                <a:gd name="T2" fmla="*/ 1 w 31"/>
                <a:gd name="T3" fmla="*/ 2 h 89"/>
                <a:gd name="T4" fmla="*/ 1 w 31"/>
                <a:gd name="T5" fmla="*/ 0 h 89"/>
                <a:gd name="T6" fmla="*/ 0 w 31"/>
                <a:gd name="T7" fmla="*/ 1 h 89"/>
                <a:gd name="T8" fmla="*/ 0 60000 65536"/>
                <a:gd name="T9" fmla="*/ 0 60000 65536"/>
                <a:gd name="T10" fmla="*/ 0 60000 65536"/>
                <a:gd name="T11" fmla="*/ 0 60000 65536"/>
                <a:gd name="T12" fmla="*/ 0 w 31"/>
                <a:gd name="T13" fmla="*/ 0 h 89"/>
                <a:gd name="T14" fmla="*/ 31 w 31"/>
                <a:gd name="T15" fmla="*/ 89 h 89"/>
              </a:gdLst>
              <a:ahLst/>
              <a:cxnLst>
                <a:cxn ang="T8">
                  <a:pos x="T0" y="T1"/>
                </a:cxn>
                <a:cxn ang="T9">
                  <a:pos x="T2" y="T3"/>
                </a:cxn>
                <a:cxn ang="T10">
                  <a:pos x="T4" y="T5"/>
                </a:cxn>
                <a:cxn ang="T11">
                  <a:pos x="T6" y="T7"/>
                </a:cxn>
              </a:cxnLst>
              <a:rect l="T12" t="T13" r="T14" b="T15"/>
              <a:pathLst>
                <a:path w="31" h="89">
                  <a:moveTo>
                    <a:pt x="0" y="46"/>
                  </a:moveTo>
                  <a:lnTo>
                    <a:pt x="28" y="89"/>
                  </a:lnTo>
                  <a:lnTo>
                    <a:pt x="31" y="0"/>
                  </a:lnTo>
                  <a:lnTo>
                    <a:pt x="0" y="4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03" name="Freeform 344"/>
            <p:cNvSpPr>
              <a:spLocks/>
            </p:cNvSpPr>
            <p:nvPr/>
          </p:nvSpPr>
          <p:spPr bwMode="auto">
            <a:xfrm>
              <a:off x="1811" y="2316"/>
              <a:ext cx="96" cy="122"/>
            </a:xfrm>
            <a:custGeom>
              <a:avLst/>
              <a:gdLst>
                <a:gd name="T0" fmla="*/ 0 w 335"/>
                <a:gd name="T1" fmla="*/ 4 h 429"/>
                <a:gd name="T2" fmla="*/ 0 w 335"/>
                <a:gd name="T3" fmla="*/ 6 h 429"/>
                <a:gd name="T4" fmla="*/ 0 w 335"/>
                <a:gd name="T5" fmla="*/ 6 h 429"/>
                <a:gd name="T6" fmla="*/ 0 w 335"/>
                <a:gd name="T7" fmla="*/ 7 h 429"/>
                <a:gd name="T8" fmla="*/ 2 w 335"/>
                <a:gd name="T9" fmla="*/ 8 h 429"/>
                <a:gd name="T10" fmla="*/ 1 w 335"/>
                <a:gd name="T11" fmla="*/ 10 h 429"/>
                <a:gd name="T12" fmla="*/ 3 w 335"/>
                <a:gd name="T13" fmla="*/ 10 h 429"/>
                <a:gd name="T14" fmla="*/ 6 w 335"/>
                <a:gd name="T15" fmla="*/ 10 h 429"/>
                <a:gd name="T16" fmla="*/ 7 w 335"/>
                <a:gd name="T17" fmla="*/ 8 h 429"/>
                <a:gd name="T18" fmla="*/ 5 w 335"/>
                <a:gd name="T19" fmla="*/ 6 h 429"/>
                <a:gd name="T20" fmla="*/ 7 w 335"/>
                <a:gd name="T21" fmla="*/ 5 h 429"/>
                <a:gd name="T22" fmla="*/ 8 w 335"/>
                <a:gd name="T23" fmla="*/ 5 h 429"/>
                <a:gd name="T24" fmla="*/ 7 w 335"/>
                <a:gd name="T25" fmla="*/ 1 h 429"/>
                <a:gd name="T26" fmla="*/ 6 w 335"/>
                <a:gd name="T27" fmla="*/ 1 h 429"/>
                <a:gd name="T28" fmla="*/ 4 w 335"/>
                <a:gd name="T29" fmla="*/ 1 h 429"/>
                <a:gd name="T30" fmla="*/ 4 w 335"/>
                <a:gd name="T31" fmla="*/ 1 h 429"/>
                <a:gd name="T32" fmla="*/ 3 w 335"/>
                <a:gd name="T33" fmla="*/ 0 h 429"/>
                <a:gd name="T34" fmla="*/ 2 w 335"/>
                <a:gd name="T35" fmla="*/ 0 h 429"/>
                <a:gd name="T36" fmla="*/ 2 w 335"/>
                <a:gd name="T37" fmla="*/ 2 h 429"/>
                <a:gd name="T38" fmla="*/ 1 w 335"/>
                <a:gd name="T39" fmla="*/ 2 h 429"/>
                <a:gd name="T40" fmla="*/ 1 w 335"/>
                <a:gd name="T41" fmla="*/ 2 h 429"/>
                <a:gd name="T42" fmla="*/ 1 w 335"/>
                <a:gd name="T43" fmla="*/ 4 h 429"/>
                <a:gd name="T44" fmla="*/ 0 w 335"/>
                <a:gd name="T45" fmla="*/ 4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5"/>
                <a:gd name="T70" fmla="*/ 0 h 429"/>
                <a:gd name="T71" fmla="*/ 335 w 335"/>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5" h="429">
                  <a:moveTo>
                    <a:pt x="0" y="178"/>
                  </a:moveTo>
                  <a:lnTo>
                    <a:pt x="2" y="247"/>
                  </a:lnTo>
                  <a:lnTo>
                    <a:pt x="5" y="279"/>
                  </a:lnTo>
                  <a:lnTo>
                    <a:pt x="10" y="317"/>
                  </a:lnTo>
                  <a:lnTo>
                    <a:pt x="82" y="348"/>
                  </a:lnTo>
                  <a:lnTo>
                    <a:pt x="56" y="420"/>
                  </a:lnTo>
                  <a:lnTo>
                    <a:pt x="130" y="429"/>
                  </a:lnTo>
                  <a:lnTo>
                    <a:pt x="262" y="428"/>
                  </a:lnTo>
                  <a:lnTo>
                    <a:pt x="297" y="359"/>
                  </a:lnTo>
                  <a:lnTo>
                    <a:pt x="225" y="271"/>
                  </a:lnTo>
                  <a:lnTo>
                    <a:pt x="309" y="224"/>
                  </a:lnTo>
                  <a:lnTo>
                    <a:pt x="335" y="237"/>
                  </a:lnTo>
                  <a:lnTo>
                    <a:pt x="309" y="65"/>
                  </a:lnTo>
                  <a:lnTo>
                    <a:pt x="250" y="23"/>
                  </a:lnTo>
                  <a:lnTo>
                    <a:pt x="180" y="53"/>
                  </a:lnTo>
                  <a:lnTo>
                    <a:pt x="189" y="33"/>
                  </a:lnTo>
                  <a:lnTo>
                    <a:pt x="130" y="0"/>
                  </a:lnTo>
                  <a:lnTo>
                    <a:pt x="100" y="0"/>
                  </a:lnTo>
                  <a:lnTo>
                    <a:pt x="99" y="95"/>
                  </a:lnTo>
                  <a:lnTo>
                    <a:pt x="67" y="69"/>
                  </a:lnTo>
                  <a:lnTo>
                    <a:pt x="45" y="99"/>
                  </a:lnTo>
                  <a:lnTo>
                    <a:pt x="41" y="156"/>
                  </a:lnTo>
                  <a:lnTo>
                    <a:pt x="0" y="17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04" name="Freeform 345"/>
            <p:cNvSpPr>
              <a:spLocks/>
            </p:cNvSpPr>
            <p:nvPr/>
          </p:nvSpPr>
          <p:spPr bwMode="auto">
            <a:xfrm>
              <a:off x="1966" y="2527"/>
              <a:ext cx="68" cy="79"/>
            </a:xfrm>
            <a:custGeom>
              <a:avLst/>
              <a:gdLst>
                <a:gd name="T0" fmla="*/ 0 w 241"/>
                <a:gd name="T1" fmla="*/ 3 h 276"/>
                <a:gd name="T2" fmla="*/ 1 w 241"/>
                <a:gd name="T3" fmla="*/ 1 h 276"/>
                <a:gd name="T4" fmla="*/ 3 w 241"/>
                <a:gd name="T5" fmla="*/ 1 h 276"/>
                <a:gd name="T6" fmla="*/ 5 w 241"/>
                <a:gd name="T7" fmla="*/ 1 h 276"/>
                <a:gd name="T8" fmla="*/ 5 w 241"/>
                <a:gd name="T9" fmla="*/ 0 h 276"/>
                <a:gd name="T10" fmla="*/ 5 w 241"/>
                <a:gd name="T11" fmla="*/ 1 h 276"/>
                <a:gd name="T12" fmla="*/ 4 w 241"/>
                <a:gd name="T13" fmla="*/ 1 h 276"/>
                <a:gd name="T14" fmla="*/ 3 w 241"/>
                <a:gd name="T15" fmla="*/ 2 h 276"/>
                <a:gd name="T16" fmla="*/ 2 w 241"/>
                <a:gd name="T17" fmla="*/ 1 h 276"/>
                <a:gd name="T18" fmla="*/ 3 w 241"/>
                <a:gd name="T19" fmla="*/ 3 h 276"/>
                <a:gd name="T20" fmla="*/ 2 w 241"/>
                <a:gd name="T21" fmla="*/ 4 h 276"/>
                <a:gd name="T22" fmla="*/ 3 w 241"/>
                <a:gd name="T23" fmla="*/ 4 h 276"/>
                <a:gd name="T24" fmla="*/ 3 w 241"/>
                <a:gd name="T25" fmla="*/ 5 h 276"/>
                <a:gd name="T26" fmla="*/ 2 w 241"/>
                <a:gd name="T27" fmla="*/ 5 h 276"/>
                <a:gd name="T28" fmla="*/ 3 w 241"/>
                <a:gd name="T29" fmla="*/ 7 h 276"/>
                <a:gd name="T30" fmla="*/ 1 w 241"/>
                <a:gd name="T31" fmla="*/ 6 h 276"/>
                <a:gd name="T32" fmla="*/ 1 w 241"/>
                <a:gd name="T33" fmla="*/ 5 h 276"/>
                <a:gd name="T34" fmla="*/ 3 w 241"/>
                <a:gd name="T35" fmla="*/ 4 h 276"/>
                <a:gd name="T36" fmla="*/ 1 w 241"/>
                <a:gd name="T37" fmla="*/ 4 h 276"/>
                <a:gd name="T38" fmla="*/ 0 w 241"/>
                <a:gd name="T39" fmla="*/ 3 h 2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1"/>
                <a:gd name="T61" fmla="*/ 0 h 276"/>
                <a:gd name="T62" fmla="*/ 241 w 241"/>
                <a:gd name="T63" fmla="*/ 276 h 2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1" h="276">
                  <a:moveTo>
                    <a:pt x="0" y="110"/>
                  </a:moveTo>
                  <a:lnTo>
                    <a:pt x="36" y="47"/>
                  </a:lnTo>
                  <a:lnTo>
                    <a:pt x="111" y="23"/>
                  </a:lnTo>
                  <a:lnTo>
                    <a:pt x="206" y="26"/>
                  </a:lnTo>
                  <a:lnTo>
                    <a:pt x="241" y="0"/>
                  </a:lnTo>
                  <a:lnTo>
                    <a:pt x="227" y="57"/>
                  </a:lnTo>
                  <a:lnTo>
                    <a:pt x="162" y="45"/>
                  </a:lnTo>
                  <a:lnTo>
                    <a:pt x="131" y="93"/>
                  </a:lnTo>
                  <a:lnTo>
                    <a:pt x="98" y="66"/>
                  </a:lnTo>
                  <a:lnTo>
                    <a:pt x="121" y="141"/>
                  </a:lnTo>
                  <a:lnTo>
                    <a:pt x="90" y="154"/>
                  </a:lnTo>
                  <a:lnTo>
                    <a:pt x="151" y="187"/>
                  </a:lnTo>
                  <a:lnTo>
                    <a:pt x="151" y="214"/>
                  </a:lnTo>
                  <a:lnTo>
                    <a:pt x="100" y="223"/>
                  </a:lnTo>
                  <a:lnTo>
                    <a:pt x="116" y="276"/>
                  </a:lnTo>
                  <a:lnTo>
                    <a:pt x="59" y="258"/>
                  </a:lnTo>
                  <a:lnTo>
                    <a:pt x="42" y="208"/>
                  </a:lnTo>
                  <a:lnTo>
                    <a:pt x="117" y="189"/>
                  </a:lnTo>
                  <a:lnTo>
                    <a:pt x="42" y="181"/>
                  </a:lnTo>
                  <a:lnTo>
                    <a:pt x="0" y="11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05" name="Freeform 346"/>
            <p:cNvSpPr>
              <a:spLocks/>
            </p:cNvSpPr>
            <p:nvPr/>
          </p:nvSpPr>
          <p:spPr bwMode="auto">
            <a:xfrm>
              <a:off x="2003" y="2619"/>
              <a:ext cx="31" cy="5"/>
            </a:xfrm>
            <a:custGeom>
              <a:avLst/>
              <a:gdLst>
                <a:gd name="T0" fmla="*/ 0 w 112"/>
                <a:gd name="T1" fmla="*/ 0 h 19"/>
                <a:gd name="T2" fmla="*/ 0 w 112"/>
                <a:gd name="T3" fmla="*/ 0 h 19"/>
                <a:gd name="T4" fmla="*/ 2 w 112"/>
                <a:gd name="T5" fmla="*/ 0 h 19"/>
                <a:gd name="T6" fmla="*/ 1 w 112"/>
                <a:gd name="T7" fmla="*/ 0 h 19"/>
                <a:gd name="T8" fmla="*/ 0 w 112"/>
                <a:gd name="T9" fmla="*/ 0 h 19"/>
                <a:gd name="T10" fmla="*/ 0 60000 65536"/>
                <a:gd name="T11" fmla="*/ 0 60000 65536"/>
                <a:gd name="T12" fmla="*/ 0 60000 65536"/>
                <a:gd name="T13" fmla="*/ 0 60000 65536"/>
                <a:gd name="T14" fmla="*/ 0 60000 65536"/>
                <a:gd name="T15" fmla="*/ 0 w 112"/>
                <a:gd name="T16" fmla="*/ 0 h 19"/>
                <a:gd name="T17" fmla="*/ 112 w 112"/>
                <a:gd name="T18" fmla="*/ 19 h 19"/>
              </a:gdLst>
              <a:ahLst/>
              <a:cxnLst>
                <a:cxn ang="T10">
                  <a:pos x="T0" y="T1"/>
                </a:cxn>
                <a:cxn ang="T11">
                  <a:pos x="T2" y="T3"/>
                </a:cxn>
                <a:cxn ang="T12">
                  <a:pos x="T4" y="T5"/>
                </a:cxn>
                <a:cxn ang="T13">
                  <a:pos x="T6" y="T7"/>
                </a:cxn>
                <a:cxn ang="T14">
                  <a:pos x="T8" y="T9"/>
                </a:cxn>
              </a:cxnLst>
              <a:rect l="T15" t="T16" r="T17" b="T18"/>
              <a:pathLst>
                <a:path w="112" h="19">
                  <a:moveTo>
                    <a:pt x="0" y="19"/>
                  </a:moveTo>
                  <a:lnTo>
                    <a:pt x="10" y="0"/>
                  </a:lnTo>
                  <a:lnTo>
                    <a:pt x="112" y="19"/>
                  </a:lnTo>
                  <a:lnTo>
                    <a:pt x="34" y="19"/>
                  </a:lnTo>
                  <a:lnTo>
                    <a:pt x="0" y="1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06" name="Freeform 347"/>
            <p:cNvSpPr>
              <a:spLocks/>
            </p:cNvSpPr>
            <p:nvPr/>
          </p:nvSpPr>
          <p:spPr bwMode="auto">
            <a:xfrm>
              <a:off x="1922" y="2422"/>
              <a:ext cx="72" cy="44"/>
            </a:xfrm>
            <a:custGeom>
              <a:avLst/>
              <a:gdLst>
                <a:gd name="T0" fmla="*/ 0 w 254"/>
                <a:gd name="T1" fmla="*/ 2 h 157"/>
                <a:gd name="T2" fmla="*/ 1 w 254"/>
                <a:gd name="T3" fmla="*/ 1 h 157"/>
                <a:gd name="T4" fmla="*/ 2 w 254"/>
                <a:gd name="T5" fmla="*/ 1 h 157"/>
                <a:gd name="T6" fmla="*/ 4 w 254"/>
                <a:gd name="T7" fmla="*/ 0 h 157"/>
                <a:gd name="T8" fmla="*/ 5 w 254"/>
                <a:gd name="T9" fmla="*/ 0 h 157"/>
                <a:gd name="T10" fmla="*/ 6 w 254"/>
                <a:gd name="T11" fmla="*/ 1 h 157"/>
                <a:gd name="T12" fmla="*/ 3 w 254"/>
                <a:gd name="T13" fmla="*/ 3 h 157"/>
                <a:gd name="T14" fmla="*/ 2 w 254"/>
                <a:gd name="T15" fmla="*/ 3 h 157"/>
                <a:gd name="T16" fmla="*/ 0 w 254"/>
                <a:gd name="T17" fmla="*/ 2 h 1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157"/>
                <a:gd name="T29" fmla="*/ 254 w 254"/>
                <a:gd name="T30" fmla="*/ 157 h 1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157">
                  <a:moveTo>
                    <a:pt x="0" y="93"/>
                  </a:moveTo>
                  <a:lnTo>
                    <a:pt x="39" y="25"/>
                  </a:lnTo>
                  <a:lnTo>
                    <a:pt x="89" y="44"/>
                  </a:lnTo>
                  <a:lnTo>
                    <a:pt x="178" y="0"/>
                  </a:lnTo>
                  <a:lnTo>
                    <a:pt x="230" y="9"/>
                  </a:lnTo>
                  <a:lnTo>
                    <a:pt x="254" y="34"/>
                  </a:lnTo>
                  <a:lnTo>
                    <a:pt x="154" y="139"/>
                  </a:lnTo>
                  <a:lnTo>
                    <a:pt x="73" y="157"/>
                  </a:lnTo>
                  <a:lnTo>
                    <a:pt x="0" y="9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07" name="Freeform 348"/>
            <p:cNvSpPr>
              <a:spLocks/>
            </p:cNvSpPr>
            <p:nvPr/>
          </p:nvSpPr>
          <p:spPr bwMode="auto">
            <a:xfrm>
              <a:off x="2488" y="2613"/>
              <a:ext cx="318" cy="369"/>
            </a:xfrm>
            <a:custGeom>
              <a:avLst/>
              <a:gdLst>
                <a:gd name="T0" fmla="*/ 0 w 1118"/>
                <a:gd name="T1" fmla="*/ 14 h 1294"/>
                <a:gd name="T2" fmla="*/ 1 w 1118"/>
                <a:gd name="T3" fmla="*/ 13 h 1294"/>
                <a:gd name="T4" fmla="*/ 3 w 1118"/>
                <a:gd name="T5" fmla="*/ 13 h 1294"/>
                <a:gd name="T6" fmla="*/ 1 w 1118"/>
                <a:gd name="T7" fmla="*/ 10 h 1294"/>
                <a:gd name="T8" fmla="*/ 2 w 1118"/>
                <a:gd name="T9" fmla="*/ 9 h 1294"/>
                <a:gd name="T10" fmla="*/ 3 w 1118"/>
                <a:gd name="T11" fmla="*/ 9 h 1294"/>
                <a:gd name="T12" fmla="*/ 6 w 1118"/>
                <a:gd name="T13" fmla="*/ 6 h 1294"/>
                <a:gd name="T14" fmla="*/ 6 w 1118"/>
                <a:gd name="T15" fmla="*/ 5 h 1294"/>
                <a:gd name="T16" fmla="*/ 6 w 1118"/>
                <a:gd name="T17" fmla="*/ 4 h 1294"/>
                <a:gd name="T18" fmla="*/ 5 w 1118"/>
                <a:gd name="T19" fmla="*/ 3 h 1294"/>
                <a:gd name="T20" fmla="*/ 5 w 1118"/>
                <a:gd name="T21" fmla="*/ 1 h 1294"/>
                <a:gd name="T22" fmla="*/ 8 w 1118"/>
                <a:gd name="T23" fmla="*/ 1 h 1294"/>
                <a:gd name="T24" fmla="*/ 9 w 1118"/>
                <a:gd name="T25" fmla="*/ 1 h 1294"/>
                <a:gd name="T26" fmla="*/ 10 w 1118"/>
                <a:gd name="T27" fmla="*/ 0 h 1294"/>
                <a:gd name="T28" fmla="*/ 11 w 1118"/>
                <a:gd name="T29" fmla="*/ 1 h 1294"/>
                <a:gd name="T30" fmla="*/ 10 w 1118"/>
                <a:gd name="T31" fmla="*/ 2 h 1294"/>
                <a:gd name="T32" fmla="*/ 10 w 1118"/>
                <a:gd name="T33" fmla="*/ 4 h 1294"/>
                <a:gd name="T34" fmla="*/ 9 w 1118"/>
                <a:gd name="T35" fmla="*/ 4 h 1294"/>
                <a:gd name="T36" fmla="*/ 10 w 1118"/>
                <a:gd name="T37" fmla="*/ 6 h 1294"/>
                <a:gd name="T38" fmla="*/ 11 w 1118"/>
                <a:gd name="T39" fmla="*/ 7 h 1294"/>
                <a:gd name="T40" fmla="*/ 11 w 1118"/>
                <a:gd name="T41" fmla="*/ 8 h 1294"/>
                <a:gd name="T42" fmla="*/ 13 w 1118"/>
                <a:gd name="T43" fmla="*/ 10 h 1294"/>
                <a:gd name="T44" fmla="*/ 17 w 1118"/>
                <a:gd name="T45" fmla="*/ 11 h 1294"/>
                <a:gd name="T46" fmla="*/ 18 w 1118"/>
                <a:gd name="T47" fmla="*/ 9 h 1294"/>
                <a:gd name="T48" fmla="*/ 18 w 1118"/>
                <a:gd name="T49" fmla="*/ 9 h 1294"/>
                <a:gd name="T50" fmla="*/ 18 w 1118"/>
                <a:gd name="T51" fmla="*/ 10 h 1294"/>
                <a:gd name="T52" fmla="*/ 18 w 1118"/>
                <a:gd name="T53" fmla="*/ 11 h 1294"/>
                <a:gd name="T54" fmla="*/ 21 w 1118"/>
                <a:gd name="T55" fmla="*/ 10 h 1294"/>
                <a:gd name="T56" fmla="*/ 21 w 1118"/>
                <a:gd name="T57" fmla="*/ 9 h 1294"/>
                <a:gd name="T58" fmla="*/ 24 w 1118"/>
                <a:gd name="T59" fmla="*/ 7 h 1294"/>
                <a:gd name="T60" fmla="*/ 25 w 1118"/>
                <a:gd name="T61" fmla="*/ 9 h 1294"/>
                <a:gd name="T62" fmla="*/ 26 w 1118"/>
                <a:gd name="T63" fmla="*/ 9 h 1294"/>
                <a:gd name="T64" fmla="*/ 25 w 1118"/>
                <a:gd name="T65" fmla="*/ 10 h 1294"/>
                <a:gd name="T66" fmla="*/ 24 w 1118"/>
                <a:gd name="T67" fmla="*/ 11 h 1294"/>
                <a:gd name="T68" fmla="*/ 22 w 1118"/>
                <a:gd name="T69" fmla="*/ 15 h 1294"/>
                <a:gd name="T70" fmla="*/ 21 w 1118"/>
                <a:gd name="T71" fmla="*/ 14 h 1294"/>
                <a:gd name="T72" fmla="*/ 21 w 1118"/>
                <a:gd name="T73" fmla="*/ 14 h 1294"/>
                <a:gd name="T74" fmla="*/ 20 w 1118"/>
                <a:gd name="T75" fmla="*/ 13 h 1294"/>
                <a:gd name="T76" fmla="*/ 21 w 1118"/>
                <a:gd name="T77" fmla="*/ 12 h 1294"/>
                <a:gd name="T78" fmla="*/ 19 w 1118"/>
                <a:gd name="T79" fmla="*/ 12 h 1294"/>
                <a:gd name="T80" fmla="*/ 18 w 1118"/>
                <a:gd name="T81" fmla="*/ 11 h 1294"/>
                <a:gd name="T82" fmla="*/ 18 w 1118"/>
                <a:gd name="T83" fmla="*/ 11 h 1294"/>
                <a:gd name="T84" fmla="*/ 18 w 1118"/>
                <a:gd name="T85" fmla="*/ 12 h 1294"/>
                <a:gd name="T86" fmla="*/ 17 w 1118"/>
                <a:gd name="T87" fmla="*/ 13 h 1294"/>
                <a:gd name="T88" fmla="*/ 18 w 1118"/>
                <a:gd name="T89" fmla="*/ 13 h 1294"/>
                <a:gd name="T90" fmla="*/ 18 w 1118"/>
                <a:gd name="T91" fmla="*/ 16 h 1294"/>
                <a:gd name="T92" fmla="*/ 18 w 1118"/>
                <a:gd name="T93" fmla="*/ 15 h 1294"/>
                <a:gd name="T94" fmla="*/ 16 w 1118"/>
                <a:gd name="T95" fmla="*/ 18 h 1294"/>
                <a:gd name="T96" fmla="*/ 11 w 1118"/>
                <a:gd name="T97" fmla="*/ 22 h 1294"/>
                <a:gd name="T98" fmla="*/ 10 w 1118"/>
                <a:gd name="T99" fmla="*/ 28 h 1294"/>
                <a:gd name="T100" fmla="*/ 8 w 1118"/>
                <a:gd name="T101" fmla="*/ 30 h 1294"/>
                <a:gd name="T102" fmla="*/ 6 w 1118"/>
                <a:gd name="T103" fmla="*/ 26 h 1294"/>
                <a:gd name="T104" fmla="*/ 5 w 1118"/>
                <a:gd name="T105" fmla="*/ 22 h 1294"/>
                <a:gd name="T106" fmla="*/ 5 w 1118"/>
                <a:gd name="T107" fmla="*/ 21 h 1294"/>
                <a:gd name="T108" fmla="*/ 4 w 1118"/>
                <a:gd name="T109" fmla="*/ 15 h 1294"/>
                <a:gd name="T110" fmla="*/ 4 w 1118"/>
                <a:gd name="T111" fmla="*/ 15 h 1294"/>
                <a:gd name="T112" fmla="*/ 3 w 1118"/>
                <a:gd name="T113" fmla="*/ 16 h 1294"/>
                <a:gd name="T114" fmla="*/ 2 w 1118"/>
                <a:gd name="T115" fmla="*/ 17 h 1294"/>
                <a:gd name="T116" fmla="*/ 1 w 1118"/>
                <a:gd name="T117" fmla="*/ 15 h 1294"/>
                <a:gd name="T118" fmla="*/ 2 w 1118"/>
                <a:gd name="T119" fmla="*/ 14 h 1294"/>
                <a:gd name="T120" fmla="*/ 1 w 1118"/>
                <a:gd name="T121" fmla="*/ 15 h 1294"/>
                <a:gd name="T122" fmla="*/ 0 w 1118"/>
                <a:gd name="T123" fmla="*/ 14 h 12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18"/>
                <a:gd name="T187" fmla="*/ 0 h 1294"/>
                <a:gd name="T188" fmla="*/ 1118 w 1118"/>
                <a:gd name="T189" fmla="*/ 1294 h 12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18" h="1294">
                  <a:moveTo>
                    <a:pt x="0" y="588"/>
                  </a:moveTo>
                  <a:lnTo>
                    <a:pt x="31" y="560"/>
                  </a:lnTo>
                  <a:lnTo>
                    <a:pt x="116" y="560"/>
                  </a:lnTo>
                  <a:lnTo>
                    <a:pt x="55" y="424"/>
                  </a:lnTo>
                  <a:lnTo>
                    <a:pt x="93" y="387"/>
                  </a:lnTo>
                  <a:lnTo>
                    <a:pt x="141" y="392"/>
                  </a:lnTo>
                  <a:lnTo>
                    <a:pt x="257" y="243"/>
                  </a:lnTo>
                  <a:lnTo>
                    <a:pt x="250" y="204"/>
                  </a:lnTo>
                  <a:lnTo>
                    <a:pt x="277" y="180"/>
                  </a:lnTo>
                  <a:lnTo>
                    <a:pt x="228" y="134"/>
                  </a:lnTo>
                  <a:lnTo>
                    <a:pt x="226" y="62"/>
                  </a:lnTo>
                  <a:lnTo>
                    <a:pt x="336" y="62"/>
                  </a:lnTo>
                  <a:lnTo>
                    <a:pt x="365" y="27"/>
                  </a:lnTo>
                  <a:lnTo>
                    <a:pt x="427" y="0"/>
                  </a:lnTo>
                  <a:lnTo>
                    <a:pt x="467" y="25"/>
                  </a:lnTo>
                  <a:lnTo>
                    <a:pt x="414" y="98"/>
                  </a:lnTo>
                  <a:lnTo>
                    <a:pt x="438" y="161"/>
                  </a:lnTo>
                  <a:lnTo>
                    <a:pt x="399" y="170"/>
                  </a:lnTo>
                  <a:lnTo>
                    <a:pt x="416" y="247"/>
                  </a:lnTo>
                  <a:lnTo>
                    <a:pt x="498" y="278"/>
                  </a:lnTo>
                  <a:lnTo>
                    <a:pt x="459" y="350"/>
                  </a:lnTo>
                  <a:lnTo>
                    <a:pt x="561" y="419"/>
                  </a:lnTo>
                  <a:lnTo>
                    <a:pt x="761" y="462"/>
                  </a:lnTo>
                  <a:lnTo>
                    <a:pt x="764" y="395"/>
                  </a:lnTo>
                  <a:lnTo>
                    <a:pt x="789" y="387"/>
                  </a:lnTo>
                  <a:lnTo>
                    <a:pt x="794" y="420"/>
                  </a:lnTo>
                  <a:lnTo>
                    <a:pt x="810" y="449"/>
                  </a:lnTo>
                  <a:lnTo>
                    <a:pt x="915" y="437"/>
                  </a:lnTo>
                  <a:lnTo>
                    <a:pt x="906" y="396"/>
                  </a:lnTo>
                  <a:lnTo>
                    <a:pt x="1067" y="315"/>
                  </a:lnTo>
                  <a:lnTo>
                    <a:pt x="1079" y="364"/>
                  </a:lnTo>
                  <a:lnTo>
                    <a:pt x="1118" y="382"/>
                  </a:lnTo>
                  <a:lnTo>
                    <a:pt x="1103" y="430"/>
                  </a:lnTo>
                  <a:lnTo>
                    <a:pt x="1036" y="458"/>
                  </a:lnTo>
                  <a:lnTo>
                    <a:pt x="936" y="671"/>
                  </a:lnTo>
                  <a:lnTo>
                    <a:pt x="919" y="587"/>
                  </a:lnTo>
                  <a:lnTo>
                    <a:pt x="901" y="621"/>
                  </a:lnTo>
                  <a:lnTo>
                    <a:pt x="876" y="577"/>
                  </a:lnTo>
                  <a:lnTo>
                    <a:pt x="921" y="524"/>
                  </a:lnTo>
                  <a:lnTo>
                    <a:pt x="836" y="516"/>
                  </a:lnTo>
                  <a:lnTo>
                    <a:pt x="778" y="457"/>
                  </a:lnTo>
                  <a:lnTo>
                    <a:pt x="763" y="489"/>
                  </a:lnTo>
                  <a:lnTo>
                    <a:pt x="781" y="516"/>
                  </a:lnTo>
                  <a:lnTo>
                    <a:pt x="757" y="535"/>
                  </a:lnTo>
                  <a:lnTo>
                    <a:pt x="780" y="562"/>
                  </a:lnTo>
                  <a:lnTo>
                    <a:pt x="794" y="684"/>
                  </a:lnTo>
                  <a:lnTo>
                    <a:pt x="763" y="665"/>
                  </a:lnTo>
                  <a:lnTo>
                    <a:pt x="698" y="763"/>
                  </a:lnTo>
                  <a:lnTo>
                    <a:pt x="466" y="956"/>
                  </a:lnTo>
                  <a:lnTo>
                    <a:pt x="449" y="1199"/>
                  </a:lnTo>
                  <a:lnTo>
                    <a:pt x="355" y="1294"/>
                  </a:lnTo>
                  <a:lnTo>
                    <a:pt x="267" y="1109"/>
                  </a:lnTo>
                  <a:lnTo>
                    <a:pt x="233" y="961"/>
                  </a:lnTo>
                  <a:lnTo>
                    <a:pt x="200" y="926"/>
                  </a:lnTo>
                  <a:lnTo>
                    <a:pt x="179" y="657"/>
                  </a:lnTo>
                  <a:lnTo>
                    <a:pt x="156" y="649"/>
                  </a:lnTo>
                  <a:lnTo>
                    <a:pt x="144" y="706"/>
                  </a:lnTo>
                  <a:lnTo>
                    <a:pt x="90" y="723"/>
                  </a:lnTo>
                  <a:lnTo>
                    <a:pt x="34" y="650"/>
                  </a:lnTo>
                  <a:lnTo>
                    <a:pt x="89" y="615"/>
                  </a:lnTo>
                  <a:lnTo>
                    <a:pt x="34" y="630"/>
                  </a:lnTo>
                  <a:lnTo>
                    <a:pt x="0" y="58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08" name="Freeform 349"/>
            <p:cNvSpPr>
              <a:spLocks/>
            </p:cNvSpPr>
            <p:nvPr/>
          </p:nvSpPr>
          <p:spPr bwMode="auto">
            <a:xfrm>
              <a:off x="2783" y="3013"/>
              <a:ext cx="119" cy="143"/>
            </a:xfrm>
            <a:custGeom>
              <a:avLst/>
              <a:gdLst>
                <a:gd name="T0" fmla="*/ 0 w 416"/>
                <a:gd name="T1" fmla="*/ 0 h 502"/>
                <a:gd name="T2" fmla="*/ 2 w 416"/>
                <a:gd name="T3" fmla="*/ 0 h 502"/>
                <a:gd name="T4" fmla="*/ 5 w 416"/>
                <a:gd name="T5" fmla="*/ 3 h 502"/>
                <a:gd name="T6" fmla="*/ 7 w 416"/>
                <a:gd name="T7" fmla="*/ 5 h 502"/>
                <a:gd name="T8" fmla="*/ 7 w 416"/>
                <a:gd name="T9" fmla="*/ 5 h 502"/>
                <a:gd name="T10" fmla="*/ 8 w 416"/>
                <a:gd name="T11" fmla="*/ 5 h 502"/>
                <a:gd name="T12" fmla="*/ 7 w 416"/>
                <a:gd name="T13" fmla="*/ 7 h 502"/>
                <a:gd name="T14" fmla="*/ 10 w 416"/>
                <a:gd name="T15" fmla="*/ 9 h 502"/>
                <a:gd name="T16" fmla="*/ 9 w 416"/>
                <a:gd name="T17" fmla="*/ 11 h 502"/>
                <a:gd name="T18" fmla="*/ 9 w 416"/>
                <a:gd name="T19" fmla="*/ 12 h 502"/>
                <a:gd name="T20" fmla="*/ 7 w 416"/>
                <a:gd name="T21" fmla="*/ 10 h 502"/>
                <a:gd name="T22" fmla="*/ 3 w 416"/>
                <a:gd name="T23" fmla="*/ 4 h 502"/>
                <a:gd name="T24" fmla="*/ 0 w 416"/>
                <a:gd name="T25" fmla="*/ 0 h 5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6"/>
                <a:gd name="T40" fmla="*/ 0 h 502"/>
                <a:gd name="T41" fmla="*/ 416 w 416"/>
                <a:gd name="T42" fmla="*/ 502 h 5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6" h="502">
                  <a:moveTo>
                    <a:pt x="0" y="0"/>
                  </a:moveTo>
                  <a:lnTo>
                    <a:pt x="93" y="19"/>
                  </a:lnTo>
                  <a:lnTo>
                    <a:pt x="212" y="152"/>
                  </a:lnTo>
                  <a:lnTo>
                    <a:pt x="305" y="198"/>
                  </a:lnTo>
                  <a:lnTo>
                    <a:pt x="292" y="234"/>
                  </a:lnTo>
                  <a:lnTo>
                    <a:pt x="326" y="232"/>
                  </a:lnTo>
                  <a:lnTo>
                    <a:pt x="322" y="282"/>
                  </a:lnTo>
                  <a:lnTo>
                    <a:pt x="416" y="375"/>
                  </a:lnTo>
                  <a:lnTo>
                    <a:pt x="405" y="500"/>
                  </a:lnTo>
                  <a:lnTo>
                    <a:pt x="367" y="502"/>
                  </a:lnTo>
                  <a:lnTo>
                    <a:pt x="282" y="428"/>
                  </a:lnTo>
                  <a:lnTo>
                    <a:pt x="144" y="176"/>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09" name="Freeform 350"/>
            <p:cNvSpPr>
              <a:spLocks/>
            </p:cNvSpPr>
            <p:nvPr/>
          </p:nvSpPr>
          <p:spPr bwMode="auto">
            <a:xfrm>
              <a:off x="2895" y="3159"/>
              <a:ext cx="98" cy="36"/>
            </a:xfrm>
            <a:custGeom>
              <a:avLst/>
              <a:gdLst>
                <a:gd name="T0" fmla="*/ 0 w 346"/>
                <a:gd name="T1" fmla="*/ 1 h 126"/>
                <a:gd name="T2" fmla="*/ 1 w 346"/>
                <a:gd name="T3" fmla="*/ 0 h 126"/>
                <a:gd name="T4" fmla="*/ 6 w 346"/>
                <a:gd name="T5" fmla="*/ 1 h 126"/>
                <a:gd name="T6" fmla="*/ 7 w 346"/>
                <a:gd name="T7" fmla="*/ 2 h 126"/>
                <a:gd name="T8" fmla="*/ 8 w 346"/>
                <a:gd name="T9" fmla="*/ 2 h 126"/>
                <a:gd name="T10" fmla="*/ 8 w 346"/>
                <a:gd name="T11" fmla="*/ 3 h 126"/>
                <a:gd name="T12" fmla="*/ 1 w 346"/>
                <a:gd name="T13" fmla="*/ 1 h 126"/>
                <a:gd name="T14" fmla="*/ 0 w 346"/>
                <a:gd name="T15" fmla="*/ 1 h 126"/>
                <a:gd name="T16" fmla="*/ 0 60000 65536"/>
                <a:gd name="T17" fmla="*/ 0 60000 65536"/>
                <a:gd name="T18" fmla="*/ 0 60000 65536"/>
                <a:gd name="T19" fmla="*/ 0 60000 65536"/>
                <a:gd name="T20" fmla="*/ 0 60000 65536"/>
                <a:gd name="T21" fmla="*/ 0 60000 65536"/>
                <a:gd name="T22" fmla="*/ 0 60000 65536"/>
                <a:gd name="T23" fmla="*/ 0 60000 65536"/>
                <a:gd name="T24" fmla="*/ 0 w 346"/>
                <a:gd name="T25" fmla="*/ 0 h 126"/>
                <a:gd name="T26" fmla="*/ 346 w 346"/>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6" h="126">
                  <a:moveTo>
                    <a:pt x="0" y="35"/>
                  </a:moveTo>
                  <a:lnTo>
                    <a:pt x="23" y="0"/>
                  </a:lnTo>
                  <a:lnTo>
                    <a:pt x="266" y="39"/>
                  </a:lnTo>
                  <a:lnTo>
                    <a:pt x="291" y="70"/>
                  </a:lnTo>
                  <a:lnTo>
                    <a:pt x="341" y="83"/>
                  </a:lnTo>
                  <a:lnTo>
                    <a:pt x="346" y="126"/>
                  </a:lnTo>
                  <a:lnTo>
                    <a:pt x="63" y="66"/>
                  </a:lnTo>
                  <a:lnTo>
                    <a:pt x="0" y="3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10" name="Freeform 351"/>
            <p:cNvSpPr>
              <a:spLocks/>
            </p:cNvSpPr>
            <p:nvPr/>
          </p:nvSpPr>
          <p:spPr bwMode="auto">
            <a:xfrm>
              <a:off x="2934" y="3030"/>
              <a:ext cx="107" cy="106"/>
            </a:xfrm>
            <a:custGeom>
              <a:avLst/>
              <a:gdLst>
                <a:gd name="T0" fmla="*/ 0 w 375"/>
                <a:gd name="T1" fmla="*/ 4 h 372"/>
                <a:gd name="T2" fmla="*/ 1 w 375"/>
                <a:gd name="T3" fmla="*/ 3 h 372"/>
                <a:gd name="T4" fmla="*/ 1 w 375"/>
                <a:gd name="T5" fmla="*/ 3 h 372"/>
                <a:gd name="T6" fmla="*/ 4 w 375"/>
                <a:gd name="T7" fmla="*/ 3 h 372"/>
                <a:gd name="T8" fmla="*/ 5 w 375"/>
                <a:gd name="T9" fmla="*/ 3 h 372"/>
                <a:gd name="T10" fmla="*/ 6 w 375"/>
                <a:gd name="T11" fmla="*/ 0 h 372"/>
                <a:gd name="T12" fmla="*/ 7 w 375"/>
                <a:gd name="T13" fmla="*/ 0 h 372"/>
                <a:gd name="T14" fmla="*/ 7 w 375"/>
                <a:gd name="T15" fmla="*/ 1 h 372"/>
                <a:gd name="T16" fmla="*/ 9 w 375"/>
                <a:gd name="T17" fmla="*/ 3 h 372"/>
                <a:gd name="T18" fmla="*/ 8 w 375"/>
                <a:gd name="T19" fmla="*/ 3 h 372"/>
                <a:gd name="T20" fmla="*/ 6 w 375"/>
                <a:gd name="T21" fmla="*/ 6 h 372"/>
                <a:gd name="T22" fmla="*/ 6 w 375"/>
                <a:gd name="T23" fmla="*/ 8 h 372"/>
                <a:gd name="T24" fmla="*/ 5 w 375"/>
                <a:gd name="T25" fmla="*/ 9 h 372"/>
                <a:gd name="T26" fmla="*/ 3 w 375"/>
                <a:gd name="T27" fmla="*/ 8 h 372"/>
                <a:gd name="T28" fmla="*/ 3 w 375"/>
                <a:gd name="T29" fmla="*/ 8 h 372"/>
                <a:gd name="T30" fmla="*/ 2 w 375"/>
                <a:gd name="T31" fmla="*/ 7 h 372"/>
                <a:gd name="T32" fmla="*/ 1 w 375"/>
                <a:gd name="T33" fmla="*/ 7 h 372"/>
                <a:gd name="T34" fmla="*/ 0 w 375"/>
                <a:gd name="T35" fmla="*/ 4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5"/>
                <a:gd name="T55" fmla="*/ 0 h 372"/>
                <a:gd name="T56" fmla="*/ 375 w 375"/>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5" h="372">
                  <a:moveTo>
                    <a:pt x="0" y="168"/>
                  </a:moveTo>
                  <a:lnTo>
                    <a:pt x="25" y="120"/>
                  </a:lnTo>
                  <a:lnTo>
                    <a:pt x="58" y="149"/>
                  </a:lnTo>
                  <a:lnTo>
                    <a:pt x="168" y="138"/>
                  </a:lnTo>
                  <a:lnTo>
                    <a:pt x="207" y="123"/>
                  </a:lnTo>
                  <a:lnTo>
                    <a:pt x="259" y="0"/>
                  </a:lnTo>
                  <a:lnTo>
                    <a:pt x="324" y="5"/>
                  </a:lnTo>
                  <a:lnTo>
                    <a:pt x="309" y="36"/>
                  </a:lnTo>
                  <a:lnTo>
                    <a:pt x="375" y="149"/>
                  </a:lnTo>
                  <a:lnTo>
                    <a:pt x="340" y="141"/>
                  </a:lnTo>
                  <a:lnTo>
                    <a:pt x="275" y="270"/>
                  </a:lnTo>
                  <a:lnTo>
                    <a:pt x="266" y="349"/>
                  </a:lnTo>
                  <a:lnTo>
                    <a:pt x="223" y="372"/>
                  </a:lnTo>
                  <a:lnTo>
                    <a:pt x="152" y="326"/>
                  </a:lnTo>
                  <a:lnTo>
                    <a:pt x="107" y="346"/>
                  </a:lnTo>
                  <a:lnTo>
                    <a:pt x="103" y="310"/>
                  </a:lnTo>
                  <a:lnTo>
                    <a:pt x="43" y="318"/>
                  </a:lnTo>
                  <a:lnTo>
                    <a:pt x="0" y="16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11" name="Freeform 352"/>
            <p:cNvSpPr>
              <a:spLocks/>
            </p:cNvSpPr>
            <p:nvPr/>
          </p:nvSpPr>
          <p:spPr bwMode="auto">
            <a:xfrm>
              <a:off x="3019" y="3190"/>
              <a:ext cx="25" cy="8"/>
            </a:xfrm>
            <a:custGeom>
              <a:avLst/>
              <a:gdLst>
                <a:gd name="T0" fmla="*/ 0 w 89"/>
                <a:gd name="T1" fmla="*/ 0 h 28"/>
                <a:gd name="T2" fmla="*/ 0 w 89"/>
                <a:gd name="T3" fmla="*/ 1 h 28"/>
                <a:gd name="T4" fmla="*/ 2 w 89"/>
                <a:gd name="T5" fmla="*/ 0 h 28"/>
                <a:gd name="T6" fmla="*/ 1 w 89"/>
                <a:gd name="T7" fmla="*/ 0 h 28"/>
                <a:gd name="T8" fmla="*/ 0 w 89"/>
                <a:gd name="T9" fmla="*/ 0 h 28"/>
                <a:gd name="T10" fmla="*/ 0 60000 65536"/>
                <a:gd name="T11" fmla="*/ 0 60000 65536"/>
                <a:gd name="T12" fmla="*/ 0 60000 65536"/>
                <a:gd name="T13" fmla="*/ 0 60000 65536"/>
                <a:gd name="T14" fmla="*/ 0 60000 65536"/>
                <a:gd name="T15" fmla="*/ 0 w 89"/>
                <a:gd name="T16" fmla="*/ 0 h 28"/>
                <a:gd name="T17" fmla="*/ 89 w 89"/>
                <a:gd name="T18" fmla="*/ 28 h 28"/>
              </a:gdLst>
              <a:ahLst/>
              <a:cxnLst>
                <a:cxn ang="T10">
                  <a:pos x="T0" y="T1"/>
                </a:cxn>
                <a:cxn ang="T11">
                  <a:pos x="T2" y="T3"/>
                </a:cxn>
                <a:cxn ang="T12">
                  <a:pos x="T4" y="T5"/>
                </a:cxn>
                <a:cxn ang="T13">
                  <a:pos x="T6" y="T7"/>
                </a:cxn>
                <a:cxn ang="T14">
                  <a:pos x="T8" y="T9"/>
                </a:cxn>
              </a:cxnLst>
              <a:rect l="T15" t="T16" r="T17" b="T18"/>
              <a:pathLst>
                <a:path w="89" h="28">
                  <a:moveTo>
                    <a:pt x="0" y="5"/>
                  </a:moveTo>
                  <a:lnTo>
                    <a:pt x="11" y="28"/>
                  </a:lnTo>
                  <a:lnTo>
                    <a:pt x="89" y="9"/>
                  </a:lnTo>
                  <a:lnTo>
                    <a:pt x="27" y="0"/>
                  </a:lnTo>
                  <a:lnTo>
                    <a:pt x="0" y="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12" name="Freeform 353"/>
            <p:cNvSpPr>
              <a:spLocks/>
            </p:cNvSpPr>
            <p:nvPr/>
          </p:nvSpPr>
          <p:spPr bwMode="auto">
            <a:xfrm>
              <a:off x="3041" y="3061"/>
              <a:ext cx="68" cy="94"/>
            </a:xfrm>
            <a:custGeom>
              <a:avLst/>
              <a:gdLst>
                <a:gd name="T0" fmla="*/ 0 w 236"/>
                <a:gd name="T1" fmla="*/ 5 h 326"/>
                <a:gd name="T2" fmla="*/ 1 w 236"/>
                <a:gd name="T3" fmla="*/ 6 h 326"/>
                <a:gd name="T4" fmla="*/ 0 w 236"/>
                <a:gd name="T5" fmla="*/ 7 h 326"/>
                <a:gd name="T6" fmla="*/ 1 w 236"/>
                <a:gd name="T7" fmla="*/ 8 h 326"/>
                <a:gd name="T8" fmla="*/ 1 w 236"/>
                <a:gd name="T9" fmla="*/ 5 h 326"/>
                <a:gd name="T10" fmla="*/ 2 w 236"/>
                <a:gd name="T11" fmla="*/ 5 h 326"/>
                <a:gd name="T12" fmla="*/ 2 w 236"/>
                <a:gd name="T13" fmla="*/ 6 h 326"/>
                <a:gd name="T14" fmla="*/ 3 w 236"/>
                <a:gd name="T15" fmla="*/ 7 h 326"/>
                <a:gd name="T16" fmla="*/ 3 w 236"/>
                <a:gd name="T17" fmla="*/ 6 h 326"/>
                <a:gd name="T18" fmla="*/ 2 w 236"/>
                <a:gd name="T19" fmla="*/ 4 h 326"/>
                <a:gd name="T20" fmla="*/ 4 w 236"/>
                <a:gd name="T21" fmla="*/ 3 h 326"/>
                <a:gd name="T22" fmla="*/ 2 w 236"/>
                <a:gd name="T23" fmla="*/ 3 h 326"/>
                <a:gd name="T24" fmla="*/ 1 w 236"/>
                <a:gd name="T25" fmla="*/ 1 h 326"/>
                <a:gd name="T26" fmla="*/ 5 w 236"/>
                <a:gd name="T27" fmla="*/ 1 h 326"/>
                <a:gd name="T28" fmla="*/ 6 w 236"/>
                <a:gd name="T29" fmla="*/ 0 h 326"/>
                <a:gd name="T30" fmla="*/ 5 w 236"/>
                <a:gd name="T31" fmla="*/ 1 h 326"/>
                <a:gd name="T32" fmla="*/ 2 w 236"/>
                <a:gd name="T33" fmla="*/ 0 h 326"/>
                <a:gd name="T34" fmla="*/ 1 w 236"/>
                <a:gd name="T35" fmla="*/ 1 h 326"/>
                <a:gd name="T36" fmla="*/ 0 w 236"/>
                <a:gd name="T37" fmla="*/ 5 h 3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6"/>
                <a:gd name="T58" fmla="*/ 0 h 326"/>
                <a:gd name="T59" fmla="*/ 236 w 236"/>
                <a:gd name="T60" fmla="*/ 326 h 3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6" h="326">
                  <a:moveTo>
                    <a:pt x="0" y="195"/>
                  </a:moveTo>
                  <a:lnTo>
                    <a:pt x="32" y="253"/>
                  </a:lnTo>
                  <a:lnTo>
                    <a:pt x="19" y="313"/>
                  </a:lnTo>
                  <a:lnTo>
                    <a:pt x="58" y="326"/>
                  </a:lnTo>
                  <a:lnTo>
                    <a:pt x="56" y="206"/>
                  </a:lnTo>
                  <a:lnTo>
                    <a:pt x="80" y="195"/>
                  </a:lnTo>
                  <a:lnTo>
                    <a:pt x="83" y="238"/>
                  </a:lnTo>
                  <a:lnTo>
                    <a:pt x="105" y="292"/>
                  </a:lnTo>
                  <a:lnTo>
                    <a:pt x="146" y="268"/>
                  </a:lnTo>
                  <a:lnTo>
                    <a:pt x="95" y="158"/>
                  </a:lnTo>
                  <a:lnTo>
                    <a:pt x="174" y="107"/>
                  </a:lnTo>
                  <a:lnTo>
                    <a:pt x="68" y="139"/>
                  </a:lnTo>
                  <a:lnTo>
                    <a:pt x="53" y="66"/>
                  </a:lnTo>
                  <a:lnTo>
                    <a:pt x="209" y="60"/>
                  </a:lnTo>
                  <a:lnTo>
                    <a:pt x="236" y="0"/>
                  </a:lnTo>
                  <a:lnTo>
                    <a:pt x="190" y="37"/>
                  </a:lnTo>
                  <a:lnTo>
                    <a:pt x="80" y="19"/>
                  </a:lnTo>
                  <a:lnTo>
                    <a:pt x="43" y="45"/>
                  </a:lnTo>
                  <a:lnTo>
                    <a:pt x="0" y="19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13" name="Freeform 354"/>
            <p:cNvSpPr>
              <a:spLocks/>
            </p:cNvSpPr>
            <p:nvPr/>
          </p:nvSpPr>
          <p:spPr bwMode="auto">
            <a:xfrm>
              <a:off x="3094" y="3190"/>
              <a:ext cx="38" cy="24"/>
            </a:xfrm>
            <a:custGeom>
              <a:avLst/>
              <a:gdLst>
                <a:gd name="T0" fmla="*/ 0 w 130"/>
                <a:gd name="T1" fmla="*/ 1 h 84"/>
                <a:gd name="T2" fmla="*/ 0 w 130"/>
                <a:gd name="T3" fmla="*/ 2 h 84"/>
                <a:gd name="T4" fmla="*/ 3 w 130"/>
                <a:gd name="T5" fmla="*/ 0 h 84"/>
                <a:gd name="T6" fmla="*/ 1 w 130"/>
                <a:gd name="T7" fmla="*/ 1 h 84"/>
                <a:gd name="T8" fmla="*/ 0 w 130"/>
                <a:gd name="T9" fmla="*/ 1 h 84"/>
                <a:gd name="T10" fmla="*/ 0 60000 65536"/>
                <a:gd name="T11" fmla="*/ 0 60000 65536"/>
                <a:gd name="T12" fmla="*/ 0 60000 65536"/>
                <a:gd name="T13" fmla="*/ 0 60000 65536"/>
                <a:gd name="T14" fmla="*/ 0 60000 65536"/>
                <a:gd name="T15" fmla="*/ 0 w 130"/>
                <a:gd name="T16" fmla="*/ 0 h 84"/>
                <a:gd name="T17" fmla="*/ 130 w 130"/>
                <a:gd name="T18" fmla="*/ 84 h 84"/>
              </a:gdLst>
              <a:ahLst/>
              <a:cxnLst>
                <a:cxn ang="T10">
                  <a:pos x="T0" y="T1"/>
                </a:cxn>
                <a:cxn ang="T11">
                  <a:pos x="T2" y="T3"/>
                </a:cxn>
                <a:cxn ang="T12">
                  <a:pos x="T4" y="T5"/>
                </a:cxn>
                <a:cxn ang="T13">
                  <a:pos x="T6" y="T7"/>
                </a:cxn>
                <a:cxn ang="T14">
                  <a:pos x="T8" y="T9"/>
                </a:cxn>
              </a:cxnLst>
              <a:rect l="T15" t="T16" r="T17" b="T18"/>
              <a:pathLst>
                <a:path w="130" h="84">
                  <a:moveTo>
                    <a:pt x="0" y="50"/>
                  </a:moveTo>
                  <a:lnTo>
                    <a:pt x="5" y="84"/>
                  </a:lnTo>
                  <a:lnTo>
                    <a:pt x="130" y="0"/>
                  </a:lnTo>
                  <a:lnTo>
                    <a:pt x="37" y="27"/>
                  </a:lnTo>
                  <a:lnTo>
                    <a:pt x="0" y="5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14" name="Freeform 355"/>
            <p:cNvSpPr>
              <a:spLocks/>
            </p:cNvSpPr>
            <p:nvPr/>
          </p:nvSpPr>
          <p:spPr bwMode="auto">
            <a:xfrm>
              <a:off x="3133" y="3057"/>
              <a:ext cx="14" cy="37"/>
            </a:xfrm>
            <a:custGeom>
              <a:avLst/>
              <a:gdLst>
                <a:gd name="T0" fmla="*/ 0 w 47"/>
                <a:gd name="T1" fmla="*/ 1 h 131"/>
                <a:gd name="T2" fmla="*/ 0 w 47"/>
                <a:gd name="T3" fmla="*/ 2 h 131"/>
                <a:gd name="T4" fmla="*/ 1 w 47"/>
                <a:gd name="T5" fmla="*/ 3 h 131"/>
                <a:gd name="T6" fmla="*/ 1 w 47"/>
                <a:gd name="T7" fmla="*/ 2 h 131"/>
                <a:gd name="T8" fmla="*/ 1 w 47"/>
                <a:gd name="T9" fmla="*/ 1 h 131"/>
                <a:gd name="T10" fmla="*/ 1 w 47"/>
                <a:gd name="T11" fmla="*/ 1 h 131"/>
                <a:gd name="T12" fmla="*/ 0 w 47"/>
                <a:gd name="T13" fmla="*/ 1 h 131"/>
                <a:gd name="T14" fmla="*/ 1 w 47"/>
                <a:gd name="T15" fmla="*/ 0 h 131"/>
                <a:gd name="T16" fmla="*/ 0 w 47"/>
                <a:gd name="T17" fmla="*/ 1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131"/>
                <a:gd name="T29" fmla="*/ 47 w 47"/>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131">
                  <a:moveTo>
                    <a:pt x="0" y="45"/>
                  </a:moveTo>
                  <a:lnTo>
                    <a:pt x="12" y="105"/>
                  </a:lnTo>
                  <a:lnTo>
                    <a:pt x="37" y="131"/>
                  </a:lnTo>
                  <a:lnTo>
                    <a:pt x="19" y="76"/>
                  </a:lnTo>
                  <a:lnTo>
                    <a:pt x="47" y="69"/>
                  </a:lnTo>
                  <a:lnTo>
                    <a:pt x="45" y="27"/>
                  </a:lnTo>
                  <a:lnTo>
                    <a:pt x="12" y="53"/>
                  </a:lnTo>
                  <a:lnTo>
                    <a:pt x="24" y="0"/>
                  </a:lnTo>
                  <a:lnTo>
                    <a:pt x="0" y="4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15" name="Freeform 356"/>
            <p:cNvSpPr>
              <a:spLocks/>
            </p:cNvSpPr>
            <p:nvPr/>
          </p:nvSpPr>
          <p:spPr bwMode="auto">
            <a:xfrm>
              <a:off x="3139" y="3118"/>
              <a:ext cx="31" cy="12"/>
            </a:xfrm>
            <a:custGeom>
              <a:avLst/>
              <a:gdLst>
                <a:gd name="T0" fmla="*/ 0 w 109"/>
                <a:gd name="T1" fmla="*/ 0 h 42"/>
                <a:gd name="T2" fmla="*/ 1 w 109"/>
                <a:gd name="T3" fmla="*/ 0 h 42"/>
                <a:gd name="T4" fmla="*/ 3 w 109"/>
                <a:gd name="T5" fmla="*/ 1 h 42"/>
                <a:gd name="T6" fmla="*/ 0 w 109"/>
                <a:gd name="T7" fmla="*/ 0 h 42"/>
                <a:gd name="T8" fmla="*/ 0 60000 65536"/>
                <a:gd name="T9" fmla="*/ 0 60000 65536"/>
                <a:gd name="T10" fmla="*/ 0 60000 65536"/>
                <a:gd name="T11" fmla="*/ 0 60000 65536"/>
                <a:gd name="T12" fmla="*/ 0 w 109"/>
                <a:gd name="T13" fmla="*/ 0 h 42"/>
                <a:gd name="T14" fmla="*/ 109 w 109"/>
                <a:gd name="T15" fmla="*/ 42 h 42"/>
              </a:gdLst>
              <a:ahLst/>
              <a:cxnLst>
                <a:cxn ang="T8">
                  <a:pos x="T0" y="T1"/>
                </a:cxn>
                <a:cxn ang="T9">
                  <a:pos x="T2" y="T3"/>
                </a:cxn>
                <a:cxn ang="T10">
                  <a:pos x="T4" y="T5"/>
                </a:cxn>
                <a:cxn ang="T11">
                  <a:pos x="T6" y="T7"/>
                </a:cxn>
              </a:cxnLst>
              <a:rect l="T12" t="T13" r="T14" b="T15"/>
              <a:pathLst>
                <a:path w="109" h="42">
                  <a:moveTo>
                    <a:pt x="0" y="15"/>
                  </a:moveTo>
                  <a:lnTo>
                    <a:pt x="60" y="0"/>
                  </a:lnTo>
                  <a:lnTo>
                    <a:pt x="109" y="42"/>
                  </a:lnTo>
                  <a:lnTo>
                    <a:pt x="0" y="1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16" name="Freeform 357"/>
            <p:cNvSpPr>
              <a:spLocks/>
            </p:cNvSpPr>
            <p:nvPr/>
          </p:nvSpPr>
          <p:spPr bwMode="auto">
            <a:xfrm>
              <a:off x="3171" y="3089"/>
              <a:ext cx="114" cy="109"/>
            </a:xfrm>
            <a:custGeom>
              <a:avLst/>
              <a:gdLst>
                <a:gd name="T0" fmla="*/ 0 w 400"/>
                <a:gd name="T1" fmla="*/ 1 h 384"/>
                <a:gd name="T2" fmla="*/ 1 w 400"/>
                <a:gd name="T3" fmla="*/ 2 h 384"/>
                <a:gd name="T4" fmla="*/ 3 w 400"/>
                <a:gd name="T5" fmla="*/ 2 h 384"/>
                <a:gd name="T6" fmla="*/ 1 w 400"/>
                <a:gd name="T7" fmla="*/ 2 h 384"/>
                <a:gd name="T8" fmla="*/ 2 w 400"/>
                <a:gd name="T9" fmla="*/ 4 h 384"/>
                <a:gd name="T10" fmla="*/ 3 w 400"/>
                <a:gd name="T11" fmla="*/ 3 h 384"/>
                <a:gd name="T12" fmla="*/ 3 w 400"/>
                <a:gd name="T13" fmla="*/ 4 h 384"/>
                <a:gd name="T14" fmla="*/ 7 w 400"/>
                <a:gd name="T15" fmla="*/ 5 h 384"/>
                <a:gd name="T16" fmla="*/ 7 w 400"/>
                <a:gd name="T17" fmla="*/ 7 h 384"/>
                <a:gd name="T18" fmla="*/ 7 w 400"/>
                <a:gd name="T19" fmla="*/ 7 h 384"/>
                <a:gd name="T20" fmla="*/ 6 w 400"/>
                <a:gd name="T21" fmla="*/ 8 h 384"/>
                <a:gd name="T22" fmla="*/ 8 w 400"/>
                <a:gd name="T23" fmla="*/ 8 h 384"/>
                <a:gd name="T24" fmla="*/ 9 w 400"/>
                <a:gd name="T25" fmla="*/ 9 h 384"/>
                <a:gd name="T26" fmla="*/ 9 w 400"/>
                <a:gd name="T27" fmla="*/ 2 h 384"/>
                <a:gd name="T28" fmla="*/ 6 w 400"/>
                <a:gd name="T29" fmla="*/ 1 h 384"/>
                <a:gd name="T30" fmla="*/ 4 w 400"/>
                <a:gd name="T31" fmla="*/ 3 h 384"/>
                <a:gd name="T32" fmla="*/ 3 w 400"/>
                <a:gd name="T33" fmla="*/ 2 h 384"/>
                <a:gd name="T34" fmla="*/ 3 w 400"/>
                <a:gd name="T35" fmla="*/ 0 h 384"/>
                <a:gd name="T36" fmla="*/ 1 w 400"/>
                <a:gd name="T37" fmla="*/ 0 h 384"/>
                <a:gd name="T38" fmla="*/ 0 w 400"/>
                <a:gd name="T39" fmla="*/ 1 h 3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0"/>
                <a:gd name="T61" fmla="*/ 0 h 384"/>
                <a:gd name="T62" fmla="*/ 400 w 400"/>
                <a:gd name="T63" fmla="*/ 384 h 3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0" h="384">
                  <a:moveTo>
                    <a:pt x="0" y="47"/>
                  </a:moveTo>
                  <a:lnTo>
                    <a:pt x="62" y="84"/>
                  </a:lnTo>
                  <a:lnTo>
                    <a:pt x="118" y="76"/>
                  </a:lnTo>
                  <a:lnTo>
                    <a:pt x="42" y="103"/>
                  </a:lnTo>
                  <a:lnTo>
                    <a:pt x="81" y="164"/>
                  </a:lnTo>
                  <a:lnTo>
                    <a:pt x="114" y="112"/>
                  </a:lnTo>
                  <a:lnTo>
                    <a:pt x="140" y="164"/>
                  </a:lnTo>
                  <a:lnTo>
                    <a:pt x="282" y="223"/>
                  </a:lnTo>
                  <a:lnTo>
                    <a:pt x="315" y="315"/>
                  </a:lnTo>
                  <a:lnTo>
                    <a:pt x="289" y="312"/>
                  </a:lnTo>
                  <a:lnTo>
                    <a:pt x="266" y="356"/>
                  </a:lnTo>
                  <a:lnTo>
                    <a:pt x="352" y="334"/>
                  </a:lnTo>
                  <a:lnTo>
                    <a:pt x="400" y="384"/>
                  </a:lnTo>
                  <a:lnTo>
                    <a:pt x="394" y="99"/>
                  </a:lnTo>
                  <a:lnTo>
                    <a:pt x="271" y="47"/>
                  </a:lnTo>
                  <a:lnTo>
                    <a:pt x="171" y="130"/>
                  </a:lnTo>
                  <a:lnTo>
                    <a:pt x="133" y="89"/>
                  </a:lnTo>
                  <a:lnTo>
                    <a:pt x="119" y="19"/>
                  </a:lnTo>
                  <a:lnTo>
                    <a:pt x="62" y="0"/>
                  </a:lnTo>
                  <a:lnTo>
                    <a:pt x="0" y="4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17" name="Freeform 358"/>
            <p:cNvSpPr>
              <a:spLocks/>
            </p:cNvSpPr>
            <p:nvPr/>
          </p:nvSpPr>
          <p:spPr bwMode="auto">
            <a:xfrm>
              <a:off x="3174" y="3173"/>
              <a:ext cx="6" cy="10"/>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18" name="Freeform 359"/>
            <p:cNvSpPr>
              <a:spLocks/>
            </p:cNvSpPr>
            <p:nvPr/>
          </p:nvSpPr>
          <p:spPr bwMode="auto">
            <a:xfrm>
              <a:off x="2227" y="2555"/>
              <a:ext cx="208" cy="207"/>
            </a:xfrm>
            <a:custGeom>
              <a:avLst/>
              <a:gdLst>
                <a:gd name="T0" fmla="*/ 0 w 730"/>
                <a:gd name="T1" fmla="*/ 1 h 725"/>
                <a:gd name="T2" fmla="*/ 1 w 730"/>
                <a:gd name="T3" fmla="*/ 0 h 725"/>
                <a:gd name="T4" fmla="*/ 2 w 730"/>
                <a:gd name="T5" fmla="*/ 1 h 725"/>
                <a:gd name="T6" fmla="*/ 3 w 730"/>
                <a:gd name="T7" fmla="*/ 0 h 725"/>
                <a:gd name="T8" fmla="*/ 4 w 730"/>
                <a:gd name="T9" fmla="*/ 1 h 725"/>
                <a:gd name="T10" fmla="*/ 4 w 730"/>
                <a:gd name="T11" fmla="*/ 1 h 725"/>
                <a:gd name="T12" fmla="*/ 5 w 730"/>
                <a:gd name="T13" fmla="*/ 3 h 725"/>
                <a:gd name="T14" fmla="*/ 7 w 730"/>
                <a:gd name="T15" fmla="*/ 4 h 725"/>
                <a:gd name="T16" fmla="*/ 9 w 730"/>
                <a:gd name="T17" fmla="*/ 3 h 725"/>
                <a:gd name="T18" fmla="*/ 9 w 730"/>
                <a:gd name="T19" fmla="*/ 3 h 725"/>
                <a:gd name="T20" fmla="*/ 11 w 730"/>
                <a:gd name="T21" fmla="*/ 2 h 725"/>
                <a:gd name="T22" fmla="*/ 15 w 730"/>
                <a:gd name="T23" fmla="*/ 4 h 725"/>
                <a:gd name="T24" fmla="*/ 15 w 730"/>
                <a:gd name="T25" fmla="*/ 5 h 725"/>
                <a:gd name="T26" fmla="*/ 15 w 730"/>
                <a:gd name="T27" fmla="*/ 7 h 725"/>
                <a:gd name="T28" fmla="*/ 15 w 730"/>
                <a:gd name="T29" fmla="*/ 9 h 725"/>
                <a:gd name="T30" fmla="*/ 15 w 730"/>
                <a:gd name="T31" fmla="*/ 10 h 725"/>
                <a:gd name="T32" fmla="*/ 15 w 730"/>
                <a:gd name="T33" fmla="*/ 12 h 725"/>
                <a:gd name="T34" fmla="*/ 17 w 730"/>
                <a:gd name="T35" fmla="*/ 15 h 725"/>
                <a:gd name="T36" fmla="*/ 15 w 730"/>
                <a:gd name="T37" fmla="*/ 17 h 725"/>
                <a:gd name="T38" fmla="*/ 12 w 730"/>
                <a:gd name="T39" fmla="*/ 16 h 725"/>
                <a:gd name="T40" fmla="*/ 11 w 730"/>
                <a:gd name="T41" fmla="*/ 15 h 725"/>
                <a:gd name="T42" fmla="*/ 8 w 730"/>
                <a:gd name="T43" fmla="*/ 15 h 725"/>
                <a:gd name="T44" fmla="*/ 7 w 730"/>
                <a:gd name="T45" fmla="*/ 14 h 725"/>
                <a:gd name="T46" fmla="*/ 5 w 730"/>
                <a:gd name="T47" fmla="*/ 11 h 725"/>
                <a:gd name="T48" fmla="*/ 4 w 730"/>
                <a:gd name="T49" fmla="*/ 11 h 725"/>
                <a:gd name="T50" fmla="*/ 4 w 730"/>
                <a:gd name="T51" fmla="*/ 11 h 725"/>
                <a:gd name="T52" fmla="*/ 3 w 730"/>
                <a:gd name="T53" fmla="*/ 9 h 725"/>
                <a:gd name="T54" fmla="*/ 1 w 730"/>
                <a:gd name="T55" fmla="*/ 7 h 725"/>
                <a:gd name="T56" fmla="*/ 2 w 730"/>
                <a:gd name="T57" fmla="*/ 5 h 725"/>
                <a:gd name="T58" fmla="*/ 1 w 730"/>
                <a:gd name="T59" fmla="*/ 5 h 725"/>
                <a:gd name="T60" fmla="*/ 1 w 730"/>
                <a:gd name="T61" fmla="*/ 3 h 725"/>
                <a:gd name="T62" fmla="*/ 0 w 730"/>
                <a:gd name="T63" fmla="*/ 1 h 7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725"/>
                <a:gd name="T98" fmla="*/ 730 w 730"/>
                <a:gd name="T99" fmla="*/ 725 h 7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725">
                  <a:moveTo>
                    <a:pt x="0" y="24"/>
                  </a:moveTo>
                  <a:lnTo>
                    <a:pt x="20" y="0"/>
                  </a:lnTo>
                  <a:lnTo>
                    <a:pt x="76" y="54"/>
                  </a:lnTo>
                  <a:lnTo>
                    <a:pt x="144" y="10"/>
                  </a:lnTo>
                  <a:lnTo>
                    <a:pt x="153" y="53"/>
                  </a:lnTo>
                  <a:lnTo>
                    <a:pt x="185" y="68"/>
                  </a:lnTo>
                  <a:lnTo>
                    <a:pt x="193" y="114"/>
                  </a:lnTo>
                  <a:lnTo>
                    <a:pt x="292" y="166"/>
                  </a:lnTo>
                  <a:lnTo>
                    <a:pt x="383" y="150"/>
                  </a:lnTo>
                  <a:lnTo>
                    <a:pt x="374" y="123"/>
                  </a:lnTo>
                  <a:lnTo>
                    <a:pt x="497" y="77"/>
                  </a:lnTo>
                  <a:lnTo>
                    <a:pt x="653" y="158"/>
                  </a:lnTo>
                  <a:lnTo>
                    <a:pt x="655" y="204"/>
                  </a:lnTo>
                  <a:lnTo>
                    <a:pt x="630" y="287"/>
                  </a:lnTo>
                  <a:lnTo>
                    <a:pt x="636" y="406"/>
                  </a:lnTo>
                  <a:lnTo>
                    <a:pt x="672" y="441"/>
                  </a:lnTo>
                  <a:lnTo>
                    <a:pt x="644" y="499"/>
                  </a:lnTo>
                  <a:lnTo>
                    <a:pt x="730" y="632"/>
                  </a:lnTo>
                  <a:lnTo>
                    <a:pt x="671" y="725"/>
                  </a:lnTo>
                  <a:lnTo>
                    <a:pt x="510" y="693"/>
                  </a:lnTo>
                  <a:lnTo>
                    <a:pt x="474" y="633"/>
                  </a:lnTo>
                  <a:lnTo>
                    <a:pt x="361" y="655"/>
                  </a:lnTo>
                  <a:lnTo>
                    <a:pt x="279" y="597"/>
                  </a:lnTo>
                  <a:lnTo>
                    <a:pt x="223" y="484"/>
                  </a:lnTo>
                  <a:lnTo>
                    <a:pt x="183" y="468"/>
                  </a:lnTo>
                  <a:lnTo>
                    <a:pt x="171" y="490"/>
                  </a:lnTo>
                  <a:lnTo>
                    <a:pt x="121" y="377"/>
                  </a:lnTo>
                  <a:lnTo>
                    <a:pt x="50" y="310"/>
                  </a:lnTo>
                  <a:lnTo>
                    <a:pt x="82" y="204"/>
                  </a:lnTo>
                  <a:lnTo>
                    <a:pt x="52" y="192"/>
                  </a:lnTo>
                  <a:lnTo>
                    <a:pt x="28" y="134"/>
                  </a:lnTo>
                  <a:lnTo>
                    <a:pt x="0" y="24"/>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19" name="Freeform 360"/>
            <p:cNvSpPr>
              <a:spLocks/>
            </p:cNvSpPr>
            <p:nvPr/>
          </p:nvSpPr>
          <p:spPr bwMode="auto">
            <a:xfrm>
              <a:off x="2167" y="2594"/>
              <a:ext cx="109" cy="114"/>
            </a:xfrm>
            <a:custGeom>
              <a:avLst/>
              <a:gdLst>
                <a:gd name="T0" fmla="*/ 0 w 379"/>
                <a:gd name="T1" fmla="*/ 5 h 402"/>
                <a:gd name="T2" fmla="*/ 0 w 379"/>
                <a:gd name="T3" fmla="*/ 6 h 402"/>
                <a:gd name="T4" fmla="*/ 5 w 379"/>
                <a:gd name="T5" fmla="*/ 8 h 402"/>
                <a:gd name="T6" fmla="*/ 5 w 379"/>
                <a:gd name="T7" fmla="*/ 9 h 402"/>
                <a:gd name="T8" fmla="*/ 6 w 379"/>
                <a:gd name="T9" fmla="*/ 9 h 402"/>
                <a:gd name="T10" fmla="*/ 7 w 379"/>
                <a:gd name="T11" fmla="*/ 9 h 402"/>
                <a:gd name="T12" fmla="*/ 9 w 379"/>
                <a:gd name="T13" fmla="*/ 8 h 402"/>
                <a:gd name="T14" fmla="*/ 9 w 379"/>
                <a:gd name="T15" fmla="*/ 8 h 402"/>
                <a:gd name="T16" fmla="*/ 8 w 379"/>
                <a:gd name="T17" fmla="*/ 6 h 402"/>
                <a:gd name="T18" fmla="*/ 6 w 379"/>
                <a:gd name="T19" fmla="*/ 4 h 402"/>
                <a:gd name="T20" fmla="*/ 7 w 379"/>
                <a:gd name="T21" fmla="*/ 2 h 402"/>
                <a:gd name="T22" fmla="*/ 6 w 379"/>
                <a:gd name="T23" fmla="*/ 1 h 402"/>
                <a:gd name="T24" fmla="*/ 6 w 379"/>
                <a:gd name="T25" fmla="*/ 0 h 402"/>
                <a:gd name="T26" fmla="*/ 3 w 379"/>
                <a:gd name="T27" fmla="*/ 0 h 402"/>
                <a:gd name="T28" fmla="*/ 3 w 379"/>
                <a:gd name="T29" fmla="*/ 1 h 402"/>
                <a:gd name="T30" fmla="*/ 2 w 379"/>
                <a:gd name="T31" fmla="*/ 3 h 402"/>
                <a:gd name="T32" fmla="*/ 0 w 379"/>
                <a:gd name="T33" fmla="*/ 5 h 4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9"/>
                <a:gd name="T52" fmla="*/ 0 h 402"/>
                <a:gd name="T53" fmla="*/ 379 w 379"/>
                <a:gd name="T54" fmla="*/ 402 h 4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9" h="402">
                  <a:moveTo>
                    <a:pt x="0" y="195"/>
                  </a:moveTo>
                  <a:lnTo>
                    <a:pt x="18" y="253"/>
                  </a:lnTo>
                  <a:lnTo>
                    <a:pt x="191" y="342"/>
                  </a:lnTo>
                  <a:lnTo>
                    <a:pt x="192" y="373"/>
                  </a:lnTo>
                  <a:lnTo>
                    <a:pt x="235" y="396"/>
                  </a:lnTo>
                  <a:lnTo>
                    <a:pt x="301" y="402"/>
                  </a:lnTo>
                  <a:lnTo>
                    <a:pt x="360" y="360"/>
                  </a:lnTo>
                  <a:lnTo>
                    <a:pt x="379" y="356"/>
                  </a:lnTo>
                  <a:lnTo>
                    <a:pt x="329" y="243"/>
                  </a:lnTo>
                  <a:lnTo>
                    <a:pt x="258" y="176"/>
                  </a:lnTo>
                  <a:lnTo>
                    <a:pt x="290" y="70"/>
                  </a:lnTo>
                  <a:lnTo>
                    <a:pt x="260" y="58"/>
                  </a:lnTo>
                  <a:lnTo>
                    <a:pt x="236" y="0"/>
                  </a:lnTo>
                  <a:lnTo>
                    <a:pt x="151" y="4"/>
                  </a:lnTo>
                  <a:lnTo>
                    <a:pt x="109" y="41"/>
                  </a:lnTo>
                  <a:lnTo>
                    <a:pt x="93" y="139"/>
                  </a:lnTo>
                  <a:lnTo>
                    <a:pt x="0" y="19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20" name="Freeform 361"/>
            <p:cNvSpPr>
              <a:spLocks/>
            </p:cNvSpPr>
            <p:nvPr/>
          </p:nvSpPr>
          <p:spPr bwMode="auto">
            <a:xfrm>
              <a:off x="1820" y="2445"/>
              <a:ext cx="127" cy="138"/>
            </a:xfrm>
            <a:custGeom>
              <a:avLst/>
              <a:gdLst>
                <a:gd name="T0" fmla="*/ 0 w 446"/>
                <a:gd name="T1" fmla="*/ 3 h 487"/>
                <a:gd name="T2" fmla="*/ 0 w 446"/>
                <a:gd name="T3" fmla="*/ 1 h 487"/>
                <a:gd name="T4" fmla="*/ 1 w 446"/>
                <a:gd name="T5" fmla="*/ 1 h 487"/>
                <a:gd name="T6" fmla="*/ 2 w 446"/>
                <a:gd name="T7" fmla="*/ 1 h 487"/>
                <a:gd name="T8" fmla="*/ 3 w 446"/>
                <a:gd name="T9" fmla="*/ 0 h 487"/>
                <a:gd name="T10" fmla="*/ 5 w 446"/>
                <a:gd name="T11" fmla="*/ 0 h 487"/>
                <a:gd name="T12" fmla="*/ 6 w 446"/>
                <a:gd name="T13" fmla="*/ 1 h 487"/>
                <a:gd name="T14" fmla="*/ 6 w 446"/>
                <a:gd name="T15" fmla="*/ 2 h 487"/>
                <a:gd name="T16" fmla="*/ 5 w 446"/>
                <a:gd name="T17" fmla="*/ 2 h 487"/>
                <a:gd name="T18" fmla="*/ 5 w 446"/>
                <a:gd name="T19" fmla="*/ 4 h 487"/>
                <a:gd name="T20" fmla="*/ 7 w 446"/>
                <a:gd name="T21" fmla="*/ 6 h 487"/>
                <a:gd name="T22" fmla="*/ 8 w 446"/>
                <a:gd name="T23" fmla="*/ 7 h 487"/>
                <a:gd name="T24" fmla="*/ 8 w 446"/>
                <a:gd name="T25" fmla="*/ 7 h 487"/>
                <a:gd name="T26" fmla="*/ 10 w 446"/>
                <a:gd name="T27" fmla="*/ 9 h 487"/>
                <a:gd name="T28" fmla="*/ 9 w 446"/>
                <a:gd name="T29" fmla="*/ 8 h 487"/>
                <a:gd name="T30" fmla="*/ 9 w 446"/>
                <a:gd name="T31" fmla="*/ 10 h 487"/>
                <a:gd name="T32" fmla="*/ 8 w 446"/>
                <a:gd name="T33" fmla="*/ 11 h 487"/>
                <a:gd name="T34" fmla="*/ 8 w 446"/>
                <a:gd name="T35" fmla="*/ 9 h 487"/>
                <a:gd name="T36" fmla="*/ 4 w 446"/>
                <a:gd name="T37" fmla="*/ 6 h 487"/>
                <a:gd name="T38" fmla="*/ 3 w 446"/>
                <a:gd name="T39" fmla="*/ 4 h 487"/>
                <a:gd name="T40" fmla="*/ 2 w 446"/>
                <a:gd name="T41" fmla="*/ 3 h 487"/>
                <a:gd name="T42" fmla="*/ 1 w 446"/>
                <a:gd name="T43" fmla="*/ 4 h 487"/>
                <a:gd name="T44" fmla="*/ 0 w 446"/>
                <a:gd name="T45" fmla="*/ 3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46"/>
                <a:gd name="T70" fmla="*/ 0 h 487"/>
                <a:gd name="T71" fmla="*/ 446 w 446"/>
                <a:gd name="T72" fmla="*/ 487 h 4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46" h="487">
                  <a:moveTo>
                    <a:pt x="0" y="122"/>
                  </a:moveTo>
                  <a:lnTo>
                    <a:pt x="11" y="67"/>
                  </a:lnTo>
                  <a:lnTo>
                    <a:pt x="64" y="39"/>
                  </a:lnTo>
                  <a:lnTo>
                    <a:pt x="87" y="65"/>
                  </a:lnTo>
                  <a:lnTo>
                    <a:pt x="141" y="13"/>
                  </a:lnTo>
                  <a:lnTo>
                    <a:pt x="199" y="0"/>
                  </a:lnTo>
                  <a:lnTo>
                    <a:pt x="266" y="35"/>
                  </a:lnTo>
                  <a:lnTo>
                    <a:pt x="266" y="88"/>
                  </a:lnTo>
                  <a:lnTo>
                    <a:pt x="215" y="97"/>
                  </a:lnTo>
                  <a:lnTo>
                    <a:pt x="220" y="164"/>
                  </a:lnTo>
                  <a:lnTo>
                    <a:pt x="305" y="273"/>
                  </a:lnTo>
                  <a:lnTo>
                    <a:pt x="357" y="281"/>
                  </a:lnTo>
                  <a:lnTo>
                    <a:pt x="351" y="302"/>
                  </a:lnTo>
                  <a:lnTo>
                    <a:pt x="446" y="376"/>
                  </a:lnTo>
                  <a:lnTo>
                    <a:pt x="381" y="362"/>
                  </a:lnTo>
                  <a:lnTo>
                    <a:pt x="396" y="433"/>
                  </a:lnTo>
                  <a:lnTo>
                    <a:pt x="357" y="487"/>
                  </a:lnTo>
                  <a:lnTo>
                    <a:pt x="336" y="377"/>
                  </a:lnTo>
                  <a:lnTo>
                    <a:pt x="170" y="254"/>
                  </a:lnTo>
                  <a:lnTo>
                    <a:pt x="131" y="174"/>
                  </a:lnTo>
                  <a:lnTo>
                    <a:pt x="77" y="146"/>
                  </a:lnTo>
                  <a:lnTo>
                    <a:pt x="26" y="181"/>
                  </a:lnTo>
                  <a:lnTo>
                    <a:pt x="0" y="12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21" name="Freeform 362"/>
            <p:cNvSpPr>
              <a:spLocks/>
            </p:cNvSpPr>
            <p:nvPr/>
          </p:nvSpPr>
          <p:spPr bwMode="auto">
            <a:xfrm>
              <a:off x="1836" y="2534"/>
              <a:ext cx="15" cy="34"/>
            </a:xfrm>
            <a:custGeom>
              <a:avLst/>
              <a:gdLst>
                <a:gd name="T0" fmla="*/ 0 w 53"/>
                <a:gd name="T1" fmla="*/ 0 h 119"/>
                <a:gd name="T2" fmla="*/ 0 w 53"/>
                <a:gd name="T3" fmla="*/ 3 h 119"/>
                <a:gd name="T4" fmla="*/ 1 w 53"/>
                <a:gd name="T5" fmla="*/ 3 h 119"/>
                <a:gd name="T6" fmla="*/ 1 w 53"/>
                <a:gd name="T7" fmla="*/ 1 h 119"/>
                <a:gd name="T8" fmla="*/ 1 w 53"/>
                <a:gd name="T9" fmla="*/ 0 h 119"/>
                <a:gd name="T10" fmla="*/ 0 w 53"/>
                <a:gd name="T11" fmla="*/ 0 h 119"/>
                <a:gd name="T12" fmla="*/ 0 60000 65536"/>
                <a:gd name="T13" fmla="*/ 0 60000 65536"/>
                <a:gd name="T14" fmla="*/ 0 60000 65536"/>
                <a:gd name="T15" fmla="*/ 0 60000 65536"/>
                <a:gd name="T16" fmla="*/ 0 60000 65536"/>
                <a:gd name="T17" fmla="*/ 0 60000 65536"/>
                <a:gd name="T18" fmla="*/ 0 w 53"/>
                <a:gd name="T19" fmla="*/ 0 h 119"/>
                <a:gd name="T20" fmla="*/ 53 w 53"/>
                <a:gd name="T21" fmla="*/ 119 h 119"/>
              </a:gdLst>
              <a:ahLst/>
              <a:cxnLst>
                <a:cxn ang="T12">
                  <a:pos x="T0" y="T1"/>
                </a:cxn>
                <a:cxn ang="T13">
                  <a:pos x="T2" y="T3"/>
                </a:cxn>
                <a:cxn ang="T14">
                  <a:pos x="T4" y="T5"/>
                </a:cxn>
                <a:cxn ang="T15">
                  <a:pos x="T6" y="T7"/>
                </a:cxn>
                <a:cxn ang="T16">
                  <a:pos x="T8" y="T9"/>
                </a:cxn>
                <a:cxn ang="T17">
                  <a:pos x="T10" y="T11"/>
                </a:cxn>
              </a:cxnLst>
              <a:rect l="T18" t="T19" r="T20" b="T21"/>
              <a:pathLst>
                <a:path w="53" h="119">
                  <a:moveTo>
                    <a:pt x="0" y="19"/>
                  </a:moveTo>
                  <a:lnTo>
                    <a:pt x="8" y="111"/>
                  </a:lnTo>
                  <a:lnTo>
                    <a:pt x="34" y="119"/>
                  </a:lnTo>
                  <a:lnTo>
                    <a:pt x="53" y="47"/>
                  </a:lnTo>
                  <a:lnTo>
                    <a:pt x="35" y="0"/>
                  </a:lnTo>
                  <a:lnTo>
                    <a:pt x="0" y="1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22" name="Freeform 363"/>
            <p:cNvSpPr>
              <a:spLocks/>
            </p:cNvSpPr>
            <p:nvPr/>
          </p:nvSpPr>
          <p:spPr bwMode="auto">
            <a:xfrm>
              <a:off x="1883" y="2579"/>
              <a:ext cx="33" cy="22"/>
            </a:xfrm>
            <a:custGeom>
              <a:avLst/>
              <a:gdLst>
                <a:gd name="T0" fmla="*/ 0 w 115"/>
                <a:gd name="T1" fmla="*/ 0 h 76"/>
                <a:gd name="T2" fmla="*/ 2 w 115"/>
                <a:gd name="T3" fmla="*/ 2 h 76"/>
                <a:gd name="T4" fmla="*/ 3 w 115"/>
                <a:gd name="T5" fmla="*/ 0 h 76"/>
                <a:gd name="T6" fmla="*/ 0 w 115"/>
                <a:gd name="T7" fmla="*/ 0 h 76"/>
                <a:gd name="T8" fmla="*/ 0 60000 65536"/>
                <a:gd name="T9" fmla="*/ 0 60000 65536"/>
                <a:gd name="T10" fmla="*/ 0 60000 65536"/>
                <a:gd name="T11" fmla="*/ 0 60000 65536"/>
                <a:gd name="T12" fmla="*/ 0 w 115"/>
                <a:gd name="T13" fmla="*/ 0 h 76"/>
                <a:gd name="T14" fmla="*/ 115 w 115"/>
                <a:gd name="T15" fmla="*/ 76 h 76"/>
              </a:gdLst>
              <a:ahLst/>
              <a:cxnLst>
                <a:cxn ang="T8">
                  <a:pos x="T0" y="T1"/>
                </a:cxn>
                <a:cxn ang="T9">
                  <a:pos x="T2" y="T3"/>
                </a:cxn>
                <a:cxn ang="T10">
                  <a:pos x="T4" y="T5"/>
                </a:cxn>
                <a:cxn ang="T11">
                  <a:pos x="T6" y="T7"/>
                </a:cxn>
              </a:cxnLst>
              <a:rect l="T12" t="T13" r="T14" b="T15"/>
              <a:pathLst>
                <a:path w="115" h="76">
                  <a:moveTo>
                    <a:pt x="0" y="15"/>
                  </a:moveTo>
                  <a:lnTo>
                    <a:pt x="97" y="76"/>
                  </a:lnTo>
                  <a:lnTo>
                    <a:pt x="115" y="0"/>
                  </a:lnTo>
                  <a:lnTo>
                    <a:pt x="0" y="1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23" name="Freeform 364"/>
            <p:cNvSpPr>
              <a:spLocks/>
            </p:cNvSpPr>
            <p:nvPr/>
          </p:nvSpPr>
          <p:spPr bwMode="auto">
            <a:xfrm>
              <a:off x="3158" y="2643"/>
              <a:ext cx="26" cy="35"/>
            </a:xfrm>
            <a:custGeom>
              <a:avLst/>
              <a:gdLst>
                <a:gd name="T0" fmla="*/ 0 w 90"/>
                <a:gd name="T1" fmla="*/ 1 h 124"/>
                <a:gd name="T2" fmla="*/ 0 w 90"/>
                <a:gd name="T3" fmla="*/ 1 h 124"/>
                <a:gd name="T4" fmla="*/ 1 w 90"/>
                <a:gd name="T5" fmla="*/ 1 h 124"/>
                <a:gd name="T6" fmla="*/ 1 w 90"/>
                <a:gd name="T7" fmla="*/ 1 h 124"/>
                <a:gd name="T8" fmla="*/ 1 w 90"/>
                <a:gd name="T9" fmla="*/ 3 h 124"/>
                <a:gd name="T10" fmla="*/ 1 w 90"/>
                <a:gd name="T11" fmla="*/ 3 h 124"/>
                <a:gd name="T12" fmla="*/ 2 w 90"/>
                <a:gd name="T13" fmla="*/ 1 h 124"/>
                <a:gd name="T14" fmla="*/ 2 w 90"/>
                <a:gd name="T15" fmla="*/ 0 h 124"/>
                <a:gd name="T16" fmla="*/ 1 w 90"/>
                <a:gd name="T17" fmla="*/ 0 h 124"/>
                <a:gd name="T18" fmla="*/ 0 w 90"/>
                <a:gd name="T19" fmla="*/ 1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124"/>
                <a:gd name="T32" fmla="*/ 90 w 9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124">
                  <a:moveTo>
                    <a:pt x="0" y="32"/>
                  </a:moveTo>
                  <a:lnTo>
                    <a:pt x="4" y="64"/>
                  </a:lnTo>
                  <a:lnTo>
                    <a:pt x="25" y="32"/>
                  </a:lnTo>
                  <a:lnTo>
                    <a:pt x="35" y="51"/>
                  </a:lnTo>
                  <a:lnTo>
                    <a:pt x="24" y="124"/>
                  </a:lnTo>
                  <a:lnTo>
                    <a:pt x="64" y="121"/>
                  </a:lnTo>
                  <a:lnTo>
                    <a:pt x="90" y="48"/>
                  </a:lnTo>
                  <a:lnTo>
                    <a:pt x="77" y="5"/>
                  </a:lnTo>
                  <a:lnTo>
                    <a:pt x="36" y="0"/>
                  </a:lnTo>
                  <a:lnTo>
                    <a:pt x="0" y="3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24" name="Freeform 365"/>
            <p:cNvSpPr>
              <a:spLocks/>
            </p:cNvSpPr>
            <p:nvPr/>
          </p:nvSpPr>
          <p:spPr bwMode="auto">
            <a:xfrm>
              <a:off x="3171" y="2533"/>
              <a:ext cx="123" cy="115"/>
            </a:xfrm>
            <a:custGeom>
              <a:avLst/>
              <a:gdLst>
                <a:gd name="T0" fmla="*/ 0 w 433"/>
                <a:gd name="T1" fmla="*/ 9 h 403"/>
                <a:gd name="T2" fmla="*/ 2 w 433"/>
                <a:gd name="T3" fmla="*/ 7 h 403"/>
                <a:gd name="T4" fmla="*/ 4 w 433"/>
                <a:gd name="T5" fmla="*/ 7 h 403"/>
                <a:gd name="T6" fmla="*/ 5 w 433"/>
                <a:gd name="T7" fmla="*/ 5 h 403"/>
                <a:gd name="T8" fmla="*/ 6 w 433"/>
                <a:gd name="T9" fmla="*/ 5 h 403"/>
                <a:gd name="T10" fmla="*/ 6 w 433"/>
                <a:gd name="T11" fmla="*/ 5 h 403"/>
                <a:gd name="T12" fmla="*/ 7 w 433"/>
                <a:gd name="T13" fmla="*/ 5 h 403"/>
                <a:gd name="T14" fmla="*/ 8 w 433"/>
                <a:gd name="T15" fmla="*/ 3 h 403"/>
                <a:gd name="T16" fmla="*/ 8 w 433"/>
                <a:gd name="T17" fmla="*/ 1 h 403"/>
                <a:gd name="T18" fmla="*/ 9 w 433"/>
                <a:gd name="T19" fmla="*/ 1 h 403"/>
                <a:gd name="T20" fmla="*/ 9 w 433"/>
                <a:gd name="T21" fmla="*/ 0 h 403"/>
                <a:gd name="T22" fmla="*/ 9 w 433"/>
                <a:gd name="T23" fmla="*/ 0 h 403"/>
                <a:gd name="T24" fmla="*/ 10 w 433"/>
                <a:gd name="T25" fmla="*/ 2 h 403"/>
                <a:gd name="T26" fmla="*/ 9 w 433"/>
                <a:gd name="T27" fmla="*/ 4 h 403"/>
                <a:gd name="T28" fmla="*/ 9 w 433"/>
                <a:gd name="T29" fmla="*/ 5 h 403"/>
                <a:gd name="T30" fmla="*/ 9 w 433"/>
                <a:gd name="T31" fmla="*/ 7 h 403"/>
                <a:gd name="T32" fmla="*/ 8 w 433"/>
                <a:gd name="T33" fmla="*/ 8 h 403"/>
                <a:gd name="T34" fmla="*/ 8 w 433"/>
                <a:gd name="T35" fmla="*/ 7 h 403"/>
                <a:gd name="T36" fmla="*/ 7 w 433"/>
                <a:gd name="T37" fmla="*/ 8 h 403"/>
                <a:gd name="T38" fmla="*/ 5 w 433"/>
                <a:gd name="T39" fmla="*/ 8 h 403"/>
                <a:gd name="T40" fmla="*/ 5 w 433"/>
                <a:gd name="T41" fmla="*/ 9 h 403"/>
                <a:gd name="T42" fmla="*/ 4 w 433"/>
                <a:gd name="T43" fmla="*/ 9 h 403"/>
                <a:gd name="T44" fmla="*/ 4 w 433"/>
                <a:gd name="T45" fmla="*/ 8 h 403"/>
                <a:gd name="T46" fmla="*/ 0 w 433"/>
                <a:gd name="T47" fmla="*/ 9 h 4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33"/>
                <a:gd name="T73" fmla="*/ 0 h 403"/>
                <a:gd name="T74" fmla="*/ 433 w 433"/>
                <a:gd name="T75" fmla="*/ 403 h 4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33" h="403">
                  <a:moveTo>
                    <a:pt x="0" y="378"/>
                  </a:moveTo>
                  <a:lnTo>
                    <a:pt x="80" y="305"/>
                  </a:lnTo>
                  <a:lnTo>
                    <a:pt x="188" y="305"/>
                  </a:lnTo>
                  <a:lnTo>
                    <a:pt x="232" y="212"/>
                  </a:lnTo>
                  <a:lnTo>
                    <a:pt x="250" y="204"/>
                  </a:lnTo>
                  <a:lnTo>
                    <a:pt x="252" y="239"/>
                  </a:lnTo>
                  <a:lnTo>
                    <a:pt x="299" y="204"/>
                  </a:lnTo>
                  <a:lnTo>
                    <a:pt x="343" y="138"/>
                  </a:lnTo>
                  <a:lnTo>
                    <a:pt x="360" y="21"/>
                  </a:lnTo>
                  <a:lnTo>
                    <a:pt x="394" y="25"/>
                  </a:lnTo>
                  <a:lnTo>
                    <a:pt x="385" y="0"/>
                  </a:lnTo>
                  <a:lnTo>
                    <a:pt x="406" y="1"/>
                  </a:lnTo>
                  <a:lnTo>
                    <a:pt x="433" y="97"/>
                  </a:lnTo>
                  <a:lnTo>
                    <a:pt x="394" y="166"/>
                  </a:lnTo>
                  <a:lnTo>
                    <a:pt x="394" y="227"/>
                  </a:lnTo>
                  <a:lnTo>
                    <a:pt x="367" y="319"/>
                  </a:lnTo>
                  <a:lnTo>
                    <a:pt x="346" y="332"/>
                  </a:lnTo>
                  <a:lnTo>
                    <a:pt x="345" y="297"/>
                  </a:lnTo>
                  <a:lnTo>
                    <a:pt x="284" y="347"/>
                  </a:lnTo>
                  <a:lnTo>
                    <a:pt x="232" y="327"/>
                  </a:lnTo>
                  <a:lnTo>
                    <a:pt x="235" y="368"/>
                  </a:lnTo>
                  <a:lnTo>
                    <a:pt x="188" y="403"/>
                  </a:lnTo>
                  <a:lnTo>
                    <a:pt x="177" y="345"/>
                  </a:lnTo>
                  <a:lnTo>
                    <a:pt x="0" y="37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25" name="Freeform 366"/>
            <p:cNvSpPr>
              <a:spLocks/>
            </p:cNvSpPr>
            <p:nvPr/>
          </p:nvSpPr>
          <p:spPr bwMode="auto">
            <a:xfrm>
              <a:off x="3185" y="2638"/>
              <a:ext cx="26" cy="21"/>
            </a:xfrm>
            <a:custGeom>
              <a:avLst/>
              <a:gdLst>
                <a:gd name="T0" fmla="*/ 0 w 88"/>
                <a:gd name="T1" fmla="*/ 1 h 73"/>
                <a:gd name="T2" fmla="*/ 1 w 88"/>
                <a:gd name="T3" fmla="*/ 2 h 73"/>
                <a:gd name="T4" fmla="*/ 2 w 88"/>
                <a:gd name="T5" fmla="*/ 1 h 73"/>
                <a:gd name="T6" fmla="*/ 2 w 88"/>
                <a:gd name="T7" fmla="*/ 0 h 73"/>
                <a:gd name="T8" fmla="*/ 0 w 88"/>
                <a:gd name="T9" fmla="*/ 1 h 73"/>
                <a:gd name="T10" fmla="*/ 0 60000 65536"/>
                <a:gd name="T11" fmla="*/ 0 60000 65536"/>
                <a:gd name="T12" fmla="*/ 0 60000 65536"/>
                <a:gd name="T13" fmla="*/ 0 60000 65536"/>
                <a:gd name="T14" fmla="*/ 0 60000 65536"/>
                <a:gd name="T15" fmla="*/ 0 w 88"/>
                <a:gd name="T16" fmla="*/ 0 h 73"/>
                <a:gd name="T17" fmla="*/ 88 w 88"/>
                <a:gd name="T18" fmla="*/ 73 h 73"/>
              </a:gdLst>
              <a:ahLst/>
              <a:cxnLst>
                <a:cxn ang="T10">
                  <a:pos x="T0" y="T1"/>
                </a:cxn>
                <a:cxn ang="T11">
                  <a:pos x="T2" y="T3"/>
                </a:cxn>
                <a:cxn ang="T12">
                  <a:pos x="T4" y="T5"/>
                </a:cxn>
                <a:cxn ang="T13">
                  <a:pos x="T6" y="T7"/>
                </a:cxn>
                <a:cxn ang="T14">
                  <a:pos x="T8" y="T9"/>
                </a:cxn>
              </a:cxnLst>
              <a:rect l="T15" t="T16" r="T17" b="T18"/>
              <a:pathLst>
                <a:path w="88" h="73">
                  <a:moveTo>
                    <a:pt x="0" y="37"/>
                  </a:moveTo>
                  <a:lnTo>
                    <a:pt x="33" y="73"/>
                  </a:lnTo>
                  <a:lnTo>
                    <a:pt x="83" y="46"/>
                  </a:lnTo>
                  <a:lnTo>
                    <a:pt x="88" y="0"/>
                  </a:lnTo>
                  <a:lnTo>
                    <a:pt x="0" y="3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26" name="Freeform 367"/>
            <p:cNvSpPr>
              <a:spLocks/>
            </p:cNvSpPr>
            <p:nvPr/>
          </p:nvSpPr>
          <p:spPr bwMode="auto">
            <a:xfrm>
              <a:off x="3269" y="2472"/>
              <a:ext cx="64" cy="61"/>
            </a:xfrm>
            <a:custGeom>
              <a:avLst/>
              <a:gdLst>
                <a:gd name="T0" fmla="*/ 0 w 226"/>
                <a:gd name="T1" fmla="*/ 4 h 214"/>
                <a:gd name="T2" fmla="*/ 0 w 226"/>
                <a:gd name="T3" fmla="*/ 5 h 214"/>
                <a:gd name="T4" fmla="*/ 1 w 226"/>
                <a:gd name="T5" fmla="*/ 5 h 214"/>
                <a:gd name="T6" fmla="*/ 1 w 226"/>
                <a:gd name="T7" fmla="*/ 4 h 214"/>
                <a:gd name="T8" fmla="*/ 3 w 226"/>
                <a:gd name="T9" fmla="*/ 4 h 214"/>
                <a:gd name="T10" fmla="*/ 3 w 226"/>
                <a:gd name="T11" fmla="*/ 3 h 214"/>
                <a:gd name="T12" fmla="*/ 5 w 226"/>
                <a:gd name="T13" fmla="*/ 3 h 214"/>
                <a:gd name="T14" fmla="*/ 5 w 226"/>
                <a:gd name="T15" fmla="*/ 2 h 214"/>
                <a:gd name="T16" fmla="*/ 5 w 226"/>
                <a:gd name="T17" fmla="*/ 1 h 214"/>
                <a:gd name="T18" fmla="*/ 3 w 226"/>
                <a:gd name="T19" fmla="*/ 1 h 214"/>
                <a:gd name="T20" fmla="*/ 2 w 226"/>
                <a:gd name="T21" fmla="*/ 0 h 214"/>
                <a:gd name="T22" fmla="*/ 1 w 226"/>
                <a:gd name="T23" fmla="*/ 3 h 214"/>
                <a:gd name="T24" fmla="*/ 1 w 226"/>
                <a:gd name="T25" fmla="*/ 3 h 214"/>
                <a:gd name="T26" fmla="*/ 0 w 226"/>
                <a:gd name="T27" fmla="*/ 4 h 2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6"/>
                <a:gd name="T43" fmla="*/ 0 h 214"/>
                <a:gd name="T44" fmla="*/ 226 w 226"/>
                <a:gd name="T45" fmla="*/ 214 h 2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6" h="214">
                  <a:moveTo>
                    <a:pt x="0" y="153"/>
                  </a:moveTo>
                  <a:lnTo>
                    <a:pt x="10" y="214"/>
                  </a:lnTo>
                  <a:lnTo>
                    <a:pt x="51" y="192"/>
                  </a:lnTo>
                  <a:lnTo>
                    <a:pt x="23" y="155"/>
                  </a:lnTo>
                  <a:lnTo>
                    <a:pt x="133" y="188"/>
                  </a:lnTo>
                  <a:lnTo>
                    <a:pt x="157" y="138"/>
                  </a:lnTo>
                  <a:lnTo>
                    <a:pt x="226" y="120"/>
                  </a:lnTo>
                  <a:lnTo>
                    <a:pt x="202" y="86"/>
                  </a:lnTo>
                  <a:lnTo>
                    <a:pt x="211" y="58"/>
                  </a:lnTo>
                  <a:lnTo>
                    <a:pt x="150" y="62"/>
                  </a:lnTo>
                  <a:lnTo>
                    <a:pt x="80" y="0"/>
                  </a:lnTo>
                  <a:lnTo>
                    <a:pt x="54" y="122"/>
                  </a:lnTo>
                  <a:lnTo>
                    <a:pt x="22" y="115"/>
                  </a:lnTo>
                  <a:lnTo>
                    <a:pt x="0" y="15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27" name="Freeform 368"/>
            <p:cNvSpPr>
              <a:spLocks/>
            </p:cNvSpPr>
            <p:nvPr/>
          </p:nvSpPr>
          <p:spPr bwMode="auto">
            <a:xfrm>
              <a:off x="3101" y="2512"/>
              <a:ext cx="68" cy="76"/>
            </a:xfrm>
            <a:custGeom>
              <a:avLst/>
              <a:gdLst>
                <a:gd name="T0" fmla="*/ 0 w 240"/>
                <a:gd name="T1" fmla="*/ 3 h 268"/>
                <a:gd name="T2" fmla="*/ 1 w 240"/>
                <a:gd name="T3" fmla="*/ 4 h 268"/>
                <a:gd name="T4" fmla="*/ 0 w 240"/>
                <a:gd name="T5" fmla="*/ 6 h 268"/>
                <a:gd name="T6" fmla="*/ 2 w 240"/>
                <a:gd name="T7" fmla="*/ 6 h 268"/>
                <a:gd name="T8" fmla="*/ 3 w 240"/>
                <a:gd name="T9" fmla="*/ 5 h 268"/>
                <a:gd name="T10" fmla="*/ 3 w 240"/>
                <a:gd name="T11" fmla="*/ 4 h 268"/>
                <a:gd name="T12" fmla="*/ 5 w 240"/>
                <a:gd name="T13" fmla="*/ 2 h 268"/>
                <a:gd name="T14" fmla="*/ 5 w 240"/>
                <a:gd name="T15" fmla="*/ 1 h 268"/>
                <a:gd name="T16" fmla="*/ 5 w 240"/>
                <a:gd name="T17" fmla="*/ 0 h 268"/>
                <a:gd name="T18" fmla="*/ 5 w 240"/>
                <a:gd name="T19" fmla="*/ 0 h 268"/>
                <a:gd name="T20" fmla="*/ 3 w 240"/>
                <a:gd name="T21" fmla="*/ 1 h 268"/>
                <a:gd name="T22" fmla="*/ 3 w 240"/>
                <a:gd name="T23" fmla="*/ 2 h 268"/>
                <a:gd name="T24" fmla="*/ 2 w 240"/>
                <a:gd name="T25" fmla="*/ 1 h 268"/>
                <a:gd name="T26" fmla="*/ 0 w 240"/>
                <a:gd name="T27" fmla="*/ 3 h 2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68"/>
                <a:gd name="T44" fmla="*/ 240 w 240"/>
                <a:gd name="T45" fmla="*/ 268 h 2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68">
                  <a:moveTo>
                    <a:pt x="0" y="151"/>
                  </a:moveTo>
                  <a:lnTo>
                    <a:pt x="43" y="173"/>
                  </a:lnTo>
                  <a:lnTo>
                    <a:pt x="15" y="251"/>
                  </a:lnTo>
                  <a:lnTo>
                    <a:pt x="84" y="268"/>
                  </a:lnTo>
                  <a:lnTo>
                    <a:pt x="155" y="223"/>
                  </a:lnTo>
                  <a:lnTo>
                    <a:pt x="122" y="159"/>
                  </a:lnTo>
                  <a:lnTo>
                    <a:pt x="202" y="101"/>
                  </a:lnTo>
                  <a:lnTo>
                    <a:pt x="240" y="24"/>
                  </a:lnTo>
                  <a:lnTo>
                    <a:pt x="237" y="13"/>
                  </a:lnTo>
                  <a:lnTo>
                    <a:pt x="223" y="0"/>
                  </a:lnTo>
                  <a:lnTo>
                    <a:pt x="147" y="50"/>
                  </a:lnTo>
                  <a:lnTo>
                    <a:pt x="147" y="77"/>
                  </a:lnTo>
                  <a:lnTo>
                    <a:pt x="94" y="68"/>
                  </a:lnTo>
                  <a:lnTo>
                    <a:pt x="0" y="15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28" name="Freeform 369"/>
            <p:cNvSpPr>
              <a:spLocks/>
            </p:cNvSpPr>
            <p:nvPr/>
          </p:nvSpPr>
          <p:spPr bwMode="auto">
            <a:xfrm>
              <a:off x="3121" y="2575"/>
              <a:ext cx="36" cy="61"/>
            </a:xfrm>
            <a:custGeom>
              <a:avLst/>
              <a:gdLst>
                <a:gd name="T0" fmla="*/ 0 w 128"/>
                <a:gd name="T1" fmla="*/ 5 h 212"/>
                <a:gd name="T2" fmla="*/ 0 w 128"/>
                <a:gd name="T3" fmla="*/ 1 h 212"/>
                <a:gd name="T4" fmla="*/ 2 w 128"/>
                <a:gd name="T5" fmla="*/ 0 h 212"/>
                <a:gd name="T6" fmla="*/ 3 w 128"/>
                <a:gd name="T7" fmla="*/ 3 h 212"/>
                <a:gd name="T8" fmla="*/ 2 w 128"/>
                <a:gd name="T9" fmla="*/ 5 h 212"/>
                <a:gd name="T10" fmla="*/ 0 w 128"/>
                <a:gd name="T11" fmla="*/ 5 h 212"/>
                <a:gd name="T12" fmla="*/ 0 60000 65536"/>
                <a:gd name="T13" fmla="*/ 0 60000 65536"/>
                <a:gd name="T14" fmla="*/ 0 60000 65536"/>
                <a:gd name="T15" fmla="*/ 0 60000 65536"/>
                <a:gd name="T16" fmla="*/ 0 60000 65536"/>
                <a:gd name="T17" fmla="*/ 0 60000 65536"/>
                <a:gd name="T18" fmla="*/ 0 w 128"/>
                <a:gd name="T19" fmla="*/ 0 h 212"/>
                <a:gd name="T20" fmla="*/ 128 w 128"/>
                <a:gd name="T21" fmla="*/ 212 h 212"/>
              </a:gdLst>
              <a:ahLst/>
              <a:cxnLst>
                <a:cxn ang="T12">
                  <a:pos x="T0" y="T1"/>
                </a:cxn>
                <a:cxn ang="T13">
                  <a:pos x="T2" y="T3"/>
                </a:cxn>
                <a:cxn ang="T14">
                  <a:pos x="T4" y="T5"/>
                </a:cxn>
                <a:cxn ang="T15">
                  <a:pos x="T6" y="T7"/>
                </a:cxn>
                <a:cxn ang="T16">
                  <a:pos x="T8" y="T9"/>
                </a:cxn>
                <a:cxn ang="T17">
                  <a:pos x="T10" y="T11"/>
                </a:cxn>
              </a:cxnLst>
              <a:rect l="T18" t="T19" r="T20" b="T21"/>
              <a:pathLst>
                <a:path w="128" h="212">
                  <a:moveTo>
                    <a:pt x="0" y="212"/>
                  </a:moveTo>
                  <a:lnTo>
                    <a:pt x="13" y="45"/>
                  </a:lnTo>
                  <a:lnTo>
                    <a:pt x="84" y="0"/>
                  </a:lnTo>
                  <a:lnTo>
                    <a:pt x="128" y="129"/>
                  </a:lnTo>
                  <a:lnTo>
                    <a:pt x="82" y="189"/>
                  </a:lnTo>
                  <a:lnTo>
                    <a:pt x="0" y="21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29" name="Freeform 370"/>
            <p:cNvSpPr>
              <a:spLocks/>
            </p:cNvSpPr>
            <p:nvPr/>
          </p:nvSpPr>
          <p:spPr bwMode="auto">
            <a:xfrm>
              <a:off x="2838" y="2797"/>
              <a:ext cx="78" cy="105"/>
            </a:xfrm>
            <a:custGeom>
              <a:avLst/>
              <a:gdLst>
                <a:gd name="T0" fmla="*/ 0 w 274"/>
                <a:gd name="T1" fmla="*/ 2 h 369"/>
                <a:gd name="T2" fmla="*/ 1 w 274"/>
                <a:gd name="T3" fmla="*/ 3 h 369"/>
                <a:gd name="T4" fmla="*/ 1 w 274"/>
                <a:gd name="T5" fmla="*/ 5 h 369"/>
                <a:gd name="T6" fmla="*/ 3 w 274"/>
                <a:gd name="T7" fmla="*/ 4 h 369"/>
                <a:gd name="T8" fmla="*/ 4 w 274"/>
                <a:gd name="T9" fmla="*/ 5 h 369"/>
                <a:gd name="T10" fmla="*/ 5 w 274"/>
                <a:gd name="T11" fmla="*/ 7 h 369"/>
                <a:gd name="T12" fmla="*/ 4 w 274"/>
                <a:gd name="T13" fmla="*/ 9 h 369"/>
                <a:gd name="T14" fmla="*/ 6 w 274"/>
                <a:gd name="T15" fmla="*/ 8 h 369"/>
                <a:gd name="T16" fmla="*/ 5 w 274"/>
                <a:gd name="T17" fmla="*/ 5 h 369"/>
                <a:gd name="T18" fmla="*/ 3 w 274"/>
                <a:gd name="T19" fmla="*/ 3 h 369"/>
                <a:gd name="T20" fmla="*/ 4 w 274"/>
                <a:gd name="T21" fmla="*/ 2 h 369"/>
                <a:gd name="T22" fmla="*/ 3 w 274"/>
                <a:gd name="T23" fmla="*/ 1 h 369"/>
                <a:gd name="T24" fmla="*/ 2 w 274"/>
                <a:gd name="T25" fmla="*/ 0 h 369"/>
                <a:gd name="T26" fmla="*/ 1 w 274"/>
                <a:gd name="T27" fmla="*/ 0 h 369"/>
                <a:gd name="T28" fmla="*/ 1 w 274"/>
                <a:gd name="T29" fmla="*/ 1 h 369"/>
                <a:gd name="T30" fmla="*/ 1 w 274"/>
                <a:gd name="T31" fmla="*/ 1 h 369"/>
                <a:gd name="T32" fmla="*/ 0 w 274"/>
                <a:gd name="T33" fmla="*/ 2 h 3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4"/>
                <a:gd name="T52" fmla="*/ 0 h 369"/>
                <a:gd name="T53" fmla="*/ 274 w 274"/>
                <a:gd name="T54" fmla="*/ 369 h 3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4" h="369">
                  <a:moveTo>
                    <a:pt x="0" y="79"/>
                  </a:moveTo>
                  <a:lnTo>
                    <a:pt x="36" y="132"/>
                  </a:lnTo>
                  <a:lnTo>
                    <a:pt x="25" y="223"/>
                  </a:lnTo>
                  <a:lnTo>
                    <a:pt x="123" y="184"/>
                  </a:lnTo>
                  <a:lnTo>
                    <a:pt x="160" y="223"/>
                  </a:lnTo>
                  <a:lnTo>
                    <a:pt x="198" y="313"/>
                  </a:lnTo>
                  <a:lnTo>
                    <a:pt x="188" y="369"/>
                  </a:lnTo>
                  <a:lnTo>
                    <a:pt x="274" y="353"/>
                  </a:lnTo>
                  <a:lnTo>
                    <a:pt x="231" y="234"/>
                  </a:lnTo>
                  <a:lnTo>
                    <a:pt x="138" y="147"/>
                  </a:lnTo>
                  <a:lnTo>
                    <a:pt x="165" y="94"/>
                  </a:lnTo>
                  <a:lnTo>
                    <a:pt x="112" y="67"/>
                  </a:lnTo>
                  <a:lnTo>
                    <a:pt x="73" y="0"/>
                  </a:lnTo>
                  <a:lnTo>
                    <a:pt x="50" y="1"/>
                  </a:lnTo>
                  <a:lnTo>
                    <a:pt x="52" y="48"/>
                  </a:lnTo>
                  <a:lnTo>
                    <a:pt x="36" y="36"/>
                  </a:lnTo>
                  <a:lnTo>
                    <a:pt x="0" y="7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30" name="Freeform 371"/>
            <p:cNvSpPr>
              <a:spLocks/>
            </p:cNvSpPr>
            <p:nvPr/>
          </p:nvSpPr>
          <p:spPr bwMode="auto">
            <a:xfrm>
              <a:off x="1810" y="2395"/>
              <a:ext cx="5" cy="11"/>
            </a:xfrm>
            <a:custGeom>
              <a:avLst/>
              <a:gdLst>
                <a:gd name="T0" fmla="*/ 0 w 18"/>
                <a:gd name="T1" fmla="*/ 1 h 38"/>
                <a:gd name="T2" fmla="*/ 0 w 18"/>
                <a:gd name="T3" fmla="*/ 0 h 38"/>
                <a:gd name="T4" fmla="*/ 0 w 18"/>
                <a:gd name="T5" fmla="*/ 1 h 38"/>
                <a:gd name="T6" fmla="*/ 0 w 18"/>
                <a:gd name="T7" fmla="*/ 1 h 38"/>
                <a:gd name="T8" fmla="*/ 0 60000 65536"/>
                <a:gd name="T9" fmla="*/ 0 60000 65536"/>
                <a:gd name="T10" fmla="*/ 0 60000 65536"/>
                <a:gd name="T11" fmla="*/ 0 60000 65536"/>
                <a:gd name="T12" fmla="*/ 0 w 18"/>
                <a:gd name="T13" fmla="*/ 0 h 38"/>
                <a:gd name="T14" fmla="*/ 18 w 18"/>
                <a:gd name="T15" fmla="*/ 38 h 38"/>
              </a:gdLst>
              <a:ahLst/>
              <a:cxnLst>
                <a:cxn ang="T8">
                  <a:pos x="T0" y="T1"/>
                </a:cxn>
                <a:cxn ang="T9">
                  <a:pos x="T2" y="T3"/>
                </a:cxn>
                <a:cxn ang="T10">
                  <a:pos x="T4" y="T5"/>
                </a:cxn>
                <a:cxn ang="T11">
                  <a:pos x="T6" y="T7"/>
                </a:cxn>
              </a:cxnLst>
              <a:rect l="T12" t="T13" r="T14" b="T15"/>
              <a:pathLst>
                <a:path w="18" h="38">
                  <a:moveTo>
                    <a:pt x="0" y="30"/>
                  </a:moveTo>
                  <a:lnTo>
                    <a:pt x="13" y="0"/>
                  </a:lnTo>
                  <a:lnTo>
                    <a:pt x="18" y="38"/>
                  </a:lnTo>
                  <a:lnTo>
                    <a:pt x="0" y="3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31" name="Freeform 372"/>
            <p:cNvSpPr>
              <a:spLocks/>
            </p:cNvSpPr>
            <p:nvPr/>
          </p:nvSpPr>
          <p:spPr bwMode="auto">
            <a:xfrm>
              <a:off x="2838" y="3002"/>
              <a:ext cx="41" cy="63"/>
            </a:xfrm>
            <a:custGeom>
              <a:avLst/>
              <a:gdLst>
                <a:gd name="T0" fmla="*/ 0 w 142"/>
                <a:gd name="T1" fmla="*/ 0 h 221"/>
                <a:gd name="T2" fmla="*/ 1 w 142"/>
                <a:gd name="T3" fmla="*/ 0 h 221"/>
                <a:gd name="T4" fmla="*/ 1 w 142"/>
                <a:gd name="T5" fmla="*/ 1 h 221"/>
                <a:gd name="T6" fmla="*/ 2 w 142"/>
                <a:gd name="T7" fmla="*/ 0 h 221"/>
                <a:gd name="T8" fmla="*/ 3 w 142"/>
                <a:gd name="T9" fmla="*/ 1 h 221"/>
                <a:gd name="T10" fmla="*/ 3 w 142"/>
                <a:gd name="T11" fmla="*/ 5 h 221"/>
                <a:gd name="T12" fmla="*/ 3 w 142"/>
                <a:gd name="T13" fmla="*/ 5 h 221"/>
                <a:gd name="T14" fmla="*/ 1 w 142"/>
                <a:gd name="T15" fmla="*/ 4 h 221"/>
                <a:gd name="T16" fmla="*/ 0 w 142"/>
                <a:gd name="T17" fmla="*/ 0 h 2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221"/>
                <a:gd name="T29" fmla="*/ 142 w 142"/>
                <a:gd name="T30" fmla="*/ 221 h 2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221">
                  <a:moveTo>
                    <a:pt x="0" y="0"/>
                  </a:moveTo>
                  <a:lnTo>
                    <a:pt x="29" y="0"/>
                  </a:lnTo>
                  <a:lnTo>
                    <a:pt x="38" y="41"/>
                  </a:lnTo>
                  <a:lnTo>
                    <a:pt x="73" y="15"/>
                  </a:lnTo>
                  <a:lnTo>
                    <a:pt x="122" y="65"/>
                  </a:lnTo>
                  <a:lnTo>
                    <a:pt x="142" y="221"/>
                  </a:lnTo>
                  <a:lnTo>
                    <a:pt x="141" y="221"/>
                  </a:lnTo>
                  <a:lnTo>
                    <a:pt x="42" y="156"/>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32" name="Freeform 373"/>
            <p:cNvSpPr>
              <a:spLocks/>
            </p:cNvSpPr>
            <p:nvPr/>
          </p:nvSpPr>
          <p:spPr bwMode="auto">
            <a:xfrm>
              <a:off x="2941" y="2996"/>
              <a:ext cx="103" cy="76"/>
            </a:xfrm>
            <a:custGeom>
              <a:avLst/>
              <a:gdLst>
                <a:gd name="T0" fmla="*/ 0 w 362"/>
                <a:gd name="T1" fmla="*/ 6 h 264"/>
                <a:gd name="T2" fmla="*/ 1 w 362"/>
                <a:gd name="T3" fmla="*/ 6 h 264"/>
                <a:gd name="T4" fmla="*/ 3 w 362"/>
                <a:gd name="T5" fmla="*/ 6 h 264"/>
                <a:gd name="T6" fmla="*/ 4 w 362"/>
                <a:gd name="T7" fmla="*/ 6 h 264"/>
                <a:gd name="T8" fmla="*/ 5 w 362"/>
                <a:gd name="T9" fmla="*/ 3 h 264"/>
                <a:gd name="T10" fmla="*/ 7 w 362"/>
                <a:gd name="T11" fmla="*/ 3 h 264"/>
                <a:gd name="T12" fmla="*/ 8 w 362"/>
                <a:gd name="T13" fmla="*/ 2 h 264"/>
                <a:gd name="T14" fmla="*/ 7 w 362"/>
                <a:gd name="T15" fmla="*/ 1 h 264"/>
                <a:gd name="T16" fmla="*/ 7 w 362"/>
                <a:gd name="T17" fmla="*/ 0 h 264"/>
                <a:gd name="T18" fmla="*/ 5 w 362"/>
                <a:gd name="T19" fmla="*/ 2 h 264"/>
                <a:gd name="T20" fmla="*/ 4 w 362"/>
                <a:gd name="T21" fmla="*/ 3 h 264"/>
                <a:gd name="T22" fmla="*/ 4 w 362"/>
                <a:gd name="T23" fmla="*/ 3 h 264"/>
                <a:gd name="T24" fmla="*/ 3 w 362"/>
                <a:gd name="T25" fmla="*/ 4 h 264"/>
                <a:gd name="T26" fmla="*/ 2 w 362"/>
                <a:gd name="T27" fmla="*/ 4 h 264"/>
                <a:gd name="T28" fmla="*/ 1 w 362"/>
                <a:gd name="T29" fmla="*/ 6 h 264"/>
                <a:gd name="T30" fmla="*/ 0 w 362"/>
                <a:gd name="T31" fmla="*/ 6 h 2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264"/>
                <a:gd name="T50" fmla="*/ 362 w 362"/>
                <a:gd name="T51" fmla="*/ 264 h 2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264">
                  <a:moveTo>
                    <a:pt x="0" y="235"/>
                  </a:moveTo>
                  <a:lnTo>
                    <a:pt x="33" y="264"/>
                  </a:lnTo>
                  <a:lnTo>
                    <a:pt x="143" y="253"/>
                  </a:lnTo>
                  <a:lnTo>
                    <a:pt x="182" y="238"/>
                  </a:lnTo>
                  <a:lnTo>
                    <a:pt x="234" y="115"/>
                  </a:lnTo>
                  <a:lnTo>
                    <a:pt x="299" y="120"/>
                  </a:lnTo>
                  <a:lnTo>
                    <a:pt x="362" y="78"/>
                  </a:lnTo>
                  <a:lnTo>
                    <a:pt x="304" y="45"/>
                  </a:lnTo>
                  <a:lnTo>
                    <a:pt x="284" y="0"/>
                  </a:lnTo>
                  <a:lnTo>
                    <a:pt x="210" y="82"/>
                  </a:lnTo>
                  <a:lnTo>
                    <a:pt x="185" y="128"/>
                  </a:lnTo>
                  <a:lnTo>
                    <a:pt x="163" y="103"/>
                  </a:lnTo>
                  <a:lnTo>
                    <a:pt x="120" y="168"/>
                  </a:lnTo>
                  <a:lnTo>
                    <a:pt x="70" y="177"/>
                  </a:lnTo>
                  <a:lnTo>
                    <a:pt x="56" y="238"/>
                  </a:lnTo>
                  <a:lnTo>
                    <a:pt x="0" y="23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33" name="Freeform 374"/>
            <p:cNvSpPr>
              <a:spLocks/>
            </p:cNvSpPr>
            <p:nvPr/>
          </p:nvSpPr>
          <p:spPr bwMode="auto">
            <a:xfrm>
              <a:off x="2702" y="2363"/>
              <a:ext cx="345" cy="167"/>
            </a:xfrm>
            <a:custGeom>
              <a:avLst/>
              <a:gdLst>
                <a:gd name="T0" fmla="*/ 0 w 1209"/>
                <a:gd name="T1" fmla="*/ 4 h 587"/>
                <a:gd name="T2" fmla="*/ 1 w 1209"/>
                <a:gd name="T3" fmla="*/ 6 h 587"/>
                <a:gd name="T4" fmla="*/ 2 w 1209"/>
                <a:gd name="T5" fmla="*/ 6 h 587"/>
                <a:gd name="T6" fmla="*/ 3 w 1209"/>
                <a:gd name="T7" fmla="*/ 9 h 587"/>
                <a:gd name="T8" fmla="*/ 7 w 1209"/>
                <a:gd name="T9" fmla="*/ 10 h 587"/>
                <a:gd name="T10" fmla="*/ 8 w 1209"/>
                <a:gd name="T11" fmla="*/ 12 h 587"/>
                <a:gd name="T12" fmla="*/ 11 w 1209"/>
                <a:gd name="T13" fmla="*/ 12 h 587"/>
                <a:gd name="T14" fmla="*/ 15 w 1209"/>
                <a:gd name="T15" fmla="*/ 14 h 587"/>
                <a:gd name="T16" fmla="*/ 20 w 1209"/>
                <a:gd name="T17" fmla="*/ 12 h 587"/>
                <a:gd name="T18" fmla="*/ 21 w 1209"/>
                <a:gd name="T19" fmla="*/ 11 h 587"/>
                <a:gd name="T20" fmla="*/ 21 w 1209"/>
                <a:gd name="T21" fmla="*/ 9 h 587"/>
                <a:gd name="T22" fmla="*/ 23 w 1209"/>
                <a:gd name="T23" fmla="*/ 10 h 587"/>
                <a:gd name="T24" fmla="*/ 26 w 1209"/>
                <a:gd name="T25" fmla="*/ 7 h 587"/>
                <a:gd name="T26" fmla="*/ 28 w 1209"/>
                <a:gd name="T27" fmla="*/ 7 h 587"/>
                <a:gd name="T28" fmla="*/ 27 w 1209"/>
                <a:gd name="T29" fmla="*/ 5 h 587"/>
                <a:gd name="T30" fmla="*/ 25 w 1209"/>
                <a:gd name="T31" fmla="*/ 6 h 587"/>
                <a:gd name="T32" fmla="*/ 25 w 1209"/>
                <a:gd name="T33" fmla="*/ 4 h 587"/>
                <a:gd name="T34" fmla="*/ 25 w 1209"/>
                <a:gd name="T35" fmla="*/ 3 h 587"/>
                <a:gd name="T36" fmla="*/ 24 w 1209"/>
                <a:gd name="T37" fmla="*/ 3 h 587"/>
                <a:gd name="T38" fmla="*/ 19 w 1209"/>
                <a:gd name="T39" fmla="*/ 4 h 587"/>
                <a:gd name="T40" fmla="*/ 16 w 1209"/>
                <a:gd name="T41" fmla="*/ 2 h 587"/>
                <a:gd name="T42" fmla="*/ 13 w 1209"/>
                <a:gd name="T43" fmla="*/ 2 h 587"/>
                <a:gd name="T44" fmla="*/ 13 w 1209"/>
                <a:gd name="T45" fmla="*/ 1 h 587"/>
                <a:gd name="T46" fmla="*/ 10 w 1209"/>
                <a:gd name="T47" fmla="*/ 0 h 587"/>
                <a:gd name="T48" fmla="*/ 9 w 1209"/>
                <a:gd name="T49" fmla="*/ 1 h 587"/>
                <a:gd name="T50" fmla="*/ 9 w 1209"/>
                <a:gd name="T51" fmla="*/ 3 h 587"/>
                <a:gd name="T52" fmla="*/ 4 w 1209"/>
                <a:gd name="T53" fmla="*/ 2 h 587"/>
                <a:gd name="T54" fmla="*/ 0 w 1209"/>
                <a:gd name="T55" fmla="*/ 4 h 58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09"/>
                <a:gd name="T85" fmla="*/ 0 h 587"/>
                <a:gd name="T86" fmla="*/ 1209 w 1209"/>
                <a:gd name="T87" fmla="*/ 587 h 58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09" h="587">
                  <a:moveTo>
                    <a:pt x="0" y="184"/>
                  </a:moveTo>
                  <a:lnTo>
                    <a:pt x="39" y="242"/>
                  </a:lnTo>
                  <a:lnTo>
                    <a:pt x="94" y="265"/>
                  </a:lnTo>
                  <a:lnTo>
                    <a:pt x="113" y="389"/>
                  </a:lnTo>
                  <a:lnTo>
                    <a:pt x="282" y="439"/>
                  </a:lnTo>
                  <a:lnTo>
                    <a:pt x="353" y="526"/>
                  </a:lnTo>
                  <a:lnTo>
                    <a:pt x="494" y="522"/>
                  </a:lnTo>
                  <a:lnTo>
                    <a:pt x="651" y="587"/>
                  </a:lnTo>
                  <a:lnTo>
                    <a:pt x="856" y="526"/>
                  </a:lnTo>
                  <a:lnTo>
                    <a:pt x="920" y="477"/>
                  </a:lnTo>
                  <a:lnTo>
                    <a:pt x="920" y="408"/>
                  </a:lnTo>
                  <a:lnTo>
                    <a:pt x="979" y="416"/>
                  </a:lnTo>
                  <a:lnTo>
                    <a:pt x="1110" y="318"/>
                  </a:lnTo>
                  <a:lnTo>
                    <a:pt x="1209" y="312"/>
                  </a:lnTo>
                  <a:lnTo>
                    <a:pt x="1162" y="238"/>
                  </a:lnTo>
                  <a:lnTo>
                    <a:pt x="1065" y="257"/>
                  </a:lnTo>
                  <a:lnTo>
                    <a:pt x="1064" y="174"/>
                  </a:lnTo>
                  <a:lnTo>
                    <a:pt x="1088" y="127"/>
                  </a:lnTo>
                  <a:lnTo>
                    <a:pt x="1018" y="115"/>
                  </a:lnTo>
                  <a:lnTo>
                    <a:pt x="838" y="167"/>
                  </a:lnTo>
                  <a:lnTo>
                    <a:pt x="677" y="90"/>
                  </a:lnTo>
                  <a:lnTo>
                    <a:pt x="576" y="101"/>
                  </a:lnTo>
                  <a:lnTo>
                    <a:pt x="539" y="39"/>
                  </a:lnTo>
                  <a:lnTo>
                    <a:pt x="439" y="0"/>
                  </a:lnTo>
                  <a:lnTo>
                    <a:pt x="386" y="42"/>
                  </a:lnTo>
                  <a:lnTo>
                    <a:pt x="383" y="126"/>
                  </a:lnTo>
                  <a:lnTo>
                    <a:pt x="153" y="89"/>
                  </a:lnTo>
                  <a:lnTo>
                    <a:pt x="0" y="184"/>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34" name="Freeform 375"/>
            <p:cNvSpPr>
              <a:spLocks/>
            </p:cNvSpPr>
            <p:nvPr/>
          </p:nvSpPr>
          <p:spPr bwMode="auto">
            <a:xfrm>
              <a:off x="2313" y="2765"/>
              <a:ext cx="84" cy="109"/>
            </a:xfrm>
            <a:custGeom>
              <a:avLst/>
              <a:gdLst>
                <a:gd name="T0" fmla="*/ 0 w 294"/>
                <a:gd name="T1" fmla="*/ 6 h 383"/>
                <a:gd name="T2" fmla="*/ 1 w 294"/>
                <a:gd name="T3" fmla="*/ 9 h 383"/>
                <a:gd name="T4" fmla="*/ 3 w 294"/>
                <a:gd name="T5" fmla="*/ 9 h 383"/>
                <a:gd name="T6" fmla="*/ 5 w 294"/>
                <a:gd name="T7" fmla="*/ 6 h 383"/>
                <a:gd name="T8" fmla="*/ 5 w 294"/>
                <a:gd name="T9" fmla="*/ 5 h 383"/>
                <a:gd name="T10" fmla="*/ 7 w 294"/>
                <a:gd name="T11" fmla="*/ 3 h 383"/>
                <a:gd name="T12" fmla="*/ 7 w 294"/>
                <a:gd name="T13" fmla="*/ 3 h 383"/>
                <a:gd name="T14" fmla="*/ 6 w 294"/>
                <a:gd name="T15" fmla="*/ 1 h 383"/>
                <a:gd name="T16" fmla="*/ 4 w 294"/>
                <a:gd name="T17" fmla="*/ 0 h 383"/>
                <a:gd name="T18" fmla="*/ 3 w 294"/>
                <a:gd name="T19" fmla="*/ 0 h 383"/>
                <a:gd name="T20" fmla="*/ 4 w 294"/>
                <a:gd name="T21" fmla="*/ 1 h 383"/>
                <a:gd name="T22" fmla="*/ 3 w 294"/>
                <a:gd name="T23" fmla="*/ 2 h 383"/>
                <a:gd name="T24" fmla="*/ 3 w 294"/>
                <a:gd name="T25" fmla="*/ 3 h 383"/>
                <a:gd name="T26" fmla="*/ 3 w 294"/>
                <a:gd name="T27" fmla="*/ 5 h 383"/>
                <a:gd name="T28" fmla="*/ 0 w 294"/>
                <a:gd name="T29" fmla="*/ 6 h 3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
                <a:gd name="T46" fmla="*/ 0 h 383"/>
                <a:gd name="T47" fmla="*/ 294 w 294"/>
                <a:gd name="T48" fmla="*/ 383 h 3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 h="383">
                  <a:moveTo>
                    <a:pt x="0" y="270"/>
                  </a:moveTo>
                  <a:lnTo>
                    <a:pt x="40" y="383"/>
                  </a:lnTo>
                  <a:lnTo>
                    <a:pt x="109" y="364"/>
                  </a:lnTo>
                  <a:lnTo>
                    <a:pt x="218" y="269"/>
                  </a:lnTo>
                  <a:lnTo>
                    <a:pt x="217" y="223"/>
                  </a:lnTo>
                  <a:lnTo>
                    <a:pt x="289" y="139"/>
                  </a:lnTo>
                  <a:lnTo>
                    <a:pt x="294" y="114"/>
                  </a:lnTo>
                  <a:lnTo>
                    <a:pt x="255" y="64"/>
                  </a:lnTo>
                  <a:lnTo>
                    <a:pt x="164" y="0"/>
                  </a:lnTo>
                  <a:lnTo>
                    <a:pt x="141" y="1"/>
                  </a:lnTo>
                  <a:lnTo>
                    <a:pt x="153" y="36"/>
                  </a:lnTo>
                  <a:lnTo>
                    <a:pt x="122" y="101"/>
                  </a:lnTo>
                  <a:lnTo>
                    <a:pt x="141" y="134"/>
                  </a:lnTo>
                  <a:lnTo>
                    <a:pt x="111" y="226"/>
                  </a:lnTo>
                  <a:lnTo>
                    <a:pt x="0" y="27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35" name="Freeform 376"/>
            <p:cNvSpPr>
              <a:spLocks/>
            </p:cNvSpPr>
            <p:nvPr/>
          </p:nvSpPr>
          <p:spPr bwMode="auto">
            <a:xfrm>
              <a:off x="2619" y="2692"/>
              <a:ext cx="86" cy="52"/>
            </a:xfrm>
            <a:custGeom>
              <a:avLst/>
              <a:gdLst>
                <a:gd name="T0" fmla="*/ 0 w 305"/>
                <a:gd name="T1" fmla="*/ 2 h 184"/>
                <a:gd name="T2" fmla="*/ 1 w 305"/>
                <a:gd name="T3" fmla="*/ 0 h 184"/>
                <a:gd name="T4" fmla="*/ 4 w 305"/>
                <a:gd name="T5" fmla="*/ 1 h 184"/>
                <a:gd name="T6" fmla="*/ 5 w 305"/>
                <a:gd name="T7" fmla="*/ 3 h 184"/>
                <a:gd name="T8" fmla="*/ 7 w 305"/>
                <a:gd name="T9" fmla="*/ 3 h 184"/>
                <a:gd name="T10" fmla="*/ 7 w 305"/>
                <a:gd name="T11" fmla="*/ 4 h 184"/>
                <a:gd name="T12" fmla="*/ 2 w 305"/>
                <a:gd name="T13" fmla="*/ 3 h 184"/>
                <a:gd name="T14" fmla="*/ 0 w 305"/>
                <a:gd name="T15" fmla="*/ 2 h 184"/>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184"/>
                <a:gd name="T26" fmla="*/ 305 w 305"/>
                <a:gd name="T27" fmla="*/ 184 h 1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184">
                  <a:moveTo>
                    <a:pt x="0" y="72"/>
                  </a:moveTo>
                  <a:lnTo>
                    <a:pt x="39" y="0"/>
                  </a:lnTo>
                  <a:lnTo>
                    <a:pt x="158" y="46"/>
                  </a:lnTo>
                  <a:lnTo>
                    <a:pt x="223" y="117"/>
                  </a:lnTo>
                  <a:lnTo>
                    <a:pt x="305" y="117"/>
                  </a:lnTo>
                  <a:lnTo>
                    <a:pt x="302" y="184"/>
                  </a:lnTo>
                  <a:lnTo>
                    <a:pt x="102" y="141"/>
                  </a:lnTo>
                  <a:lnTo>
                    <a:pt x="0" y="7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36" name="Freeform 377"/>
            <p:cNvSpPr>
              <a:spLocks/>
            </p:cNvSpPr>
            <p:nvPr/>
          </p:nvSpPr>
          <p:spPr bwMode="auto">
            <a:xfrm>
              <a:off x="1785" y="2344"/>
              <a:ext cx="39" cy="43"/>
            </a:xfrm>
            <a:custGeom>
              <a:avLst/>
              <a:gdLst>
                <a:gd name="T0" fmla="*/ 0 w 138"/>
                <a:gd name="T1" fmla="*/ 3 h 148"/>
                <a:gd name="T2" fmla="*/ 1 w 138"/>
                <a:gd name="T3" fmla="*/ 2 h 148"/>
                <a:gd name="T4" fmla="*/ 1 w 138"/>
                <a:gd name="T5" fmla="*/ 2 h 148"/>
                <a:gd name="T6" fmla="*/ 1 w 138"/>
                <a:gd name="T7" fmla="*/ 1 h 148"/>
                <a:gd name="T8" fmla="*/ 2 w 138"/>
                <a:gd name="T9" fmla="*/ 1 h 148"/>
                <a:gd name="T10" fmla="*/ 2 w 138"/>
                <a:gd name="T11" fmla="*/ 0 h 148"/>
                <a:gd name="T12" fmla="*/ 3 w 138"/>
                <a:gd name="T13" fmla="*/ 0 h 148"/>
                <a:gd name="T14" fmla="*/ 3 w 138"/>
                <a:gd name="T15" fmla="*/ 1 h 148"/>
                <a:gd name="T16" fmla="*/ 2 w 138"/>
                <a:gd name="T17" fmla="*/ 2 h 148"/>
                <a:gd name="T18" fmla="*/ 2 w 138"/>
                <a:gd name="T19" fmla="*/ 3 h 148"/>
                <a:gd name="T20" fmla="*/ 1 w 138"/>
                <a:gd name="T21" fmla="*/ 3 h 148"/>
                <a:gd name="T22" fmla="*/ 0 w 138"/>
                <a:gd name="T23" fmla="*/ 3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
                <a:gd name="T37" fmla="*/ 0 h 148"/>
                <a:gd name="T38" fmla="*/ 138 w 138"/>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 h="148">
                  <a:moveTo>
                    <a:pt x="0" y="111"/>
                  </a:moveTo>
                  <a:lnTo>
                    <a:pt x="54" y="92"/>
                  </a:lnTo>
                  <a:lnTo>
                    <a:pt x="29" y="76"/>
                  </a:lnTo>
                  <a:lnTo>
                    <a:pt x="53" y="23"/>
                  </a:lnTo>
                  <a:lnTo>
                    <a:pt x="75" y="57"/>
                  </a:lnTo>
                  <a:lnTo>
                    <a:pt x="76" y="0"/>
                  </a:lnTo>
                  <a:lnTo>
                    <a:pt x="138" y="0"/>
                  </a:lnTo>
                  <a:lnTo>
                    <a:pt x="134" y="57"/>
                  </a:lnTo>
                  <a:lnTo>
                    <a:pt x="93" y="79"/>
                  </a:lnTo>
                  <a:lnTo>
                    <a:pt x="95" y="148"/>
                  </a:lnTo>
                  <a:lnTo>
                    <a:pt x="57" y="106"/>
                  </a:lnTo>
                  <a:lnTo>
                    <a:pt x="0" y="11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37" name="Freeform 378"/>
            <p:cNvSpPr>
              <a:spLocks/>
            </p:cNvSpPr>
            <p:nvPr/>
          </p:nvSpPr>
          <p:spPr bwMode="auto">
            <a:xfrm>
              <a:off x="3558" y="3624"/>
              <a:ext cx="85" cy="91"/>
            </a:xfrm>
            <a:custGeom>
              <a:avLst/>
              <a:gdLst>
                <a:gd name="T0" fmla="*/ 0 w 298"/>
                <a:gd name="T1" fmla="*/ 6 h 322"/>
                <a:gd name="T2" fmla="*/ 1 w 298"/>
                <a:gd name="T3" fmla="*/ 4 h 322"/>
                <a:gd name="T4" fmla="*/ 4 w 298"/>
                <a:gd name="T5" fmla="*/ 3 h 322"/>
                <a:gd name="T6" fmla="*/ 5 w 298"/>
                <a:gd name="T7" fmla="*/ 0 h 322"/>
                <a:gd name="T8" fmla="*/ 6 w 298"/>
                <a:gd name="T9" fmla="*/ 1 h 322"/>
                <a:gd name="T10" fmla="*/ 7 w 298"/>
                <a:gd name="T11" fmla="*/ 0 h 322"/>
                <a:gd name="T12" fmla="*/ 7 w 298"/>
                <a:gd name="T13" fmla="*/ 1 h 322"/>
                <a:gd name="T14" fmla="*/ 6 w 298"/>
                <a:gd name="T15" fmla="*/ 3 h 322"/>
                <a:gd name="T16" fmla="*/ 6 w 298"/>
                <a:gd name="T17" fmla="*/ 4 h 322"/>
                <a:gd name="T18" fmla="*/ 4 w 298"/>
                <a:gd name="T19" fmla="*/ 4 h 322"/>
                <a:gd name="T20" fmla="*/ 4 w 298"/>
                <a:gd name="T21" fmla="*/ 6 h 322"/>
                <a:gd name="T22" fmla="*/ 2 w 298"/>
                <a:gd name="T23" fmla="*/ 7 h 322"/>
                <a:gd name="T24" fmla="*/ 0 w 298"/>
                <a:gd name="T25" fmla="*/ 6 h 3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8"/>
                <a:gd name="T40" fmla="*/ 0 h 322"/>
                <a:gd name="T41" fmla="*/ 298 w 298"/>
                <a:gd name="T42" fmla="*/ 322 h 3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8" h="322">
                  <a:moveTo>
                    <a:pt x="0" y="281"/>
                  </a:moveTo>
                  <a:lnTo>
                    <a:pt x="63" y="182"/>
                  </a:lnTo>
                  <a:lnTo>
                    <a:pt x="172" y="109"/>
                  </a:lnTo>
                  <a:lnTo>
                    <a:pt x="223" y="0"/>
                  </a:lnTo>
                  <a:lnTo>
                    <a:pt x="256" y="32"/>
                  </a:lnTo>
                  <a:lnTo>
                    <a:pt x="293" y="17"/>
                  </a:lnTo>
                  <a:lnTo>
                    <a:pt x="298" y="55"/>
                  </a:lnTo>
                  <a:lnTo>
                    <a:pt x="242" y="134"/>
                  </a:lnTo>
                  <a:lnTo>
                    <a:pt x="252" y="167"/>
                  </a:lnTo>
                  <a:lnTo>
                    <a:pt x="190" y="180"/>
                  </a:lnTo>
                  <a:lnTo>
                    <a:pt x="161" y="289"/>
                  </a:lnTo>
                  <a:lnTo>
                    <a:pt x="96" y="322"/>
                  </a:lnTo>
                  <a:lnTo>
                    <a:pt x="0" y="28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38" name="Freeform 379"/>
            <p:cNvSpPr>
              <a:spLocks/>
            </p:cNvSpPr>
            <p:nvPr/>
          </p:nvSpPr>
          <p:spPr bwMode="auto">
            <a:xfrm>
              <a:off x="3625" y="3534"/>
              <a:ext cx="63" cy="101"/>
            </a:xfrm>
            <a:custGeom>
              <a:avLst/>
              <a:gdLst>
                <a:gd name="T0" fmla="*/ 0 w 221"/>
                <a:gd name="T1" fmla="*/ 0 h 353"/>
                <a:gd name="T2" fmla="*/ 1 w 221"/>
                <a:gd name="T3" fmla="*/ 1 h 353"/>
                <a:gd name="T4" fmla="*/ 2 w 221"/>
                <a:gd name="T5" fmla="*/ 3 h 353"/>
                <a:gd name="T6" fmla="*/ 3 w 221"/>
                <a:gd name="T7" fmla="*/ 3 h 353"/>
                <a:gd name="T8" fmla="*/ 3 w 221"/>
                <a:gd name="T9" fmla="*/ 3 h 353"/>
                <a:gd name="T10" fmla="*/ 3 w 221"/>
                <a:gd name="T11" fmla="*/ 4 h 353"/>
                <a:gd name="T12" fmla="*/ 5 w 221"/>
                <a:gd name="T13" fmla="*/ 4 h 353"/>
                <a:gd name="T14" fmla="*/ 5 w 221"/>
                <a:gd name="T15" fmla="*/ 5 h 353"/>
                <a:gd name="T16" fmla="*/ 4 w 221"/>
                <a:gd name="T17" fmla="*/ 6 h 353"/>
                <a:gd name="T18" fmla="*/ 3 w 221"/>
                <a:gd name="T19" fmla="*/ 8 h 353"/>
                <a:gd name="T20" fmla="*/ 2 w 221"/>
                <a:gd name="T21" fmla="*/ 8 h 353"/>
                <a:gd name="T22" fmla="*/ 2 w 221"/>
                <a:gd name="T23" fmla="*/ 7 h 353"/>
                <a:gd name="T24" fmla="*/ 1 w 221"/>
                <a:gd name="T25" fmla="*/ 6 h 353"/>
                <a:gd name="T26" fmla="*/ 2 w 221"/>
                <a:gd name="T27" fmla="*/ 4 h 353"/>
                <a:gd name="T28" fmla="*/ 2 w 221"/>
                <a:gd name="T29" fmla="*/ 3 h 353"/>
                <a:gd name="T30" fmla="*/ 0 w 221"/>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1"/>
                <a:gd name="T49" fmla="*/ 0 h 353"/>
                <a:gd name="T50" fmla="*/ 221 w 221"/>
                <a:gd name="T51" fmla="*/ 353 h 35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1" h="353">
                  <a:moveTo>
                    <a:pt x="0" y="0"/>
                  </a:moveTo>
                  <a:lnTo>
                    <a:pt x="63" y="39"/>
                  </a:lnTo>
                  <a:lnTo>
                    <a:pt x="75" y="117"/>
                  </a:lnTo>
                  <a:lnTo>
                    <a:pt x="104" y="139"/>
                  </a:lnTo>
                  <a:lnTo>
                    <a:pt x="119" y="106"/>
                  </a:lnTo>
                  <a:lnTo>
                    <a:pt x="132" y="161"/>
                  </a:lnTo>
                  <a:lnTo>
                    <a:pt x="221" y="161"/>
                  </a:lnTo>
                  <a:lnTo>
                    <a:pt x="204" y="238"/>
                  </a:lnTo>
                  <a:lnTo>
                    <a:pt x="159" y="250"/>
                  </a:lnTo>
                  <a:lnTo>
                    <a:pt x="120" y="351"/>
                  </a:lnTo>
                  <a:lnTo>
                    <a:pt x="78" y="353"/>
                  </a:lnTo>
                  <a:lnTo>
                    <a:pt x="96" y="316"/>
                  </a:lnTo>
                  <a:lnTo>
                    <a:pt x="41" y="244"/>
                  </a:lnTo>
                  <a:lnTo>
                    <a:pt x="86" y="179"/>
                  </a:lnTo>
                  <a:lnTo>
                    <a:pt x="78" y="127"/>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39" name="Freeform 380"/>
            <p:cNvSpPr>
              <a:spLocks/>
            </p:cNvSpPr>
            <p:nvPr/>
          </p:nvSpPr>
          <p:spPr bwMode="auto">
            <a:xfrm>
              <a:off x="1802" y="1995"/>
              <a:ext cx="281" cy="263"/>
            </a:xfrm>
            <a:custGeom>
              <a:avLst/>
              <a:gdLst>
                <a:gd name="T0" fmla="*/ 0 w 989"/>
                <a:gd name="T1" fmla="*/ 17 h 922"/>
                <a:gd name="T2" fmla="*/ 2 w 989"/>
                <a:gd name="T3" fmla="*/ 17 h 922"/>
                <a:gd name="T4" fmla="*/ 1 w 989"/>
                <a:gd name="T5" fmla="*/ 18 h 922"/>
                <a:gd name="T6" fmla="*/ 2 w 989"/>
                <a:gd name="T7" fmla="*/ 18 h 922"/>
                <a:gd name="T8" fmla="*/ 1 w 989"/>
                <a:gd name="T9" fmla="*/ 19 h 922"/>
                <a:gd name="T10" fmla="*/ 3 w 989"/>
                <a:gd name="T11" fmla="*/ 21 h 922"/>
                <a:gd name="T12" fmla="*/ 5 w 989"/>
                <a:gd name="T13" fmla="*/ 19 h 922"/>
                <a:gd name="T14" fmla="*/ 7 w 989"/>
                <a:gd name="T15" fmla="*/ 19 h 922"/>
                <a:gd name="T16" fmla="*/ 7 w 989"/>
                <a:gd name="T17" fmla="*/ 17 h 922"/>
                <a:gd name="T18" fmla="*/ 6 w 989"/>
                <a:gd name="T19" fmla="*/ 13 h 922"/>
                <a:gd name="T20" fmla="*/ 8 w 989"/>
                <a:gd name="T21" fmla="*/ 11 h 922"/>
                <a:gd name="T22" fmla="*/ 10 w 989"/>
                <a:gd name="T23" fmla="*/ 7 h 922"/>
                <a:gd name="T24" fmla="*/ 11 w 989"/>
                <a:gd name="T25" fmla="*/ 5 h 922"/>
                <a:gd name="T26" fmla="*/ 13 w 989"/>
                <a:gd name="T27" fmla="*/ 5 h 922"/>
                <a:gd name="T28" fmla="*/ 14 w 989"/>
                <a:gd name="T29" fmla="*/ 4 h 922"/>
                <a:gd name="T30" fmla="*/ 15 w 989"/>
                <a:gd name="T31" fmla="*/ 4 h 922"/>
                <a:gd name="T32" fmla="*/ 18 w 989"/>
                <a:gd name="T33" fmla="*/ 4 h 922"/>
                <a:gd name="T34" fmla="*/ 20 w 989"/>
                <a:gd name="T35" fmla="*/ 2 h 922"/>
                <a:gd name="T36" fmla="*/ 21 w 989"/>
                <a:gd name="T37" fmla="*/ 4 h 922"/>
                <a:gd name="T38" fmla="*/ 22 w 989"/>
                <a:gd name="T39" fmla="*/ 3 h 922"/>
                <a:gd name="T40" fmla="*/ 21 w 989"/>
                <a:gd name="T41" fmla="*/ 2 h 922"/>
                <a:gd name="T42" fmla="*/ 21 w 989"/>
                <a:gd name="T43" fmla="*/ 0 h 922"/>
                <a:gd name="T44" fmla="*/ 20 w 989"/>
                <a:gd name="T45" fmla="*/ 0 h 922"/>
                <a:gd name="T46" fmla="*/ 19 w 989"/>
                <a:gd name="T47" fmla="*/ 1 h 922"/>
                <a:gd name="T48" fmla="*/ 19 w 989"/>
                <a:gd name="T49" fmla="*/ 0 h 922"/>
                <a:gd name="T50" fmla="*/ 18 w 989"/>
                <a:gd name="T51" fmla="*/ 0 h 922"/>
                <a:gd name="T52" fmla="*/ 16 w 989"/>
                <a:gd name="T53" fmla="*/ 2 h 922"/>
                <a:gd name="T54" fmla="*/ 15 w 989"/>
                <a:gd name="T55" fmla="*/ 3 h 922"/>
                <a:gd name="T56" fmla="*/ 13 w 989"/>
                <a:gd name="T57" fmla="*/ 3 h 922"/>
                <a:gd name="T58" fmla="*/ 13 w 989"/>
                <a:gd name="T59" fmla="*/ 3 h 922"/>
                <a:gd name="T60" fmla="*/ 13 w 989"/>
                <a:gd name="T61" fmla="*/ 3 h 922"/>
                <a:gd name="T62" fmla="*/ 11 w 989"/>
                <a:gd name="T63" fmla="*/ 4 h 922"/>
                <a:gd name="T64" fmla="*/ 11 w 989"/>
                <a:gd name="T65" fmla="*/ 5 h 922"/>
                <a:gd name="T66" fmla="*/ 9 w 989"/>
                <a:gd name="T67" fmla="*/ 6 h 922"/>
                <a:gd name="T68" fmla="*/ 7 w 989"/>
                <a:gd name="T69" fmla="*/ 8 h 922"/>
                <a:gd name="T70" fmla="*/ 4 w 989"/>
                <a:gd name="T71" fmla="*/ 13 h 922"/>
                <a:gd name="T72" fmla="*/ 5 w 989"/>
                <a:gd name="T73" fmla="*/ 13 h 922"/>
                <a:gd name="T74" fmla="*/ 2 w 989"/>
                <a:gd name="T75" fmla="*/ 14 h 922"/>
                <a:gd name="T76" fmla="*/ 1 w 989"/>
                <a:gd name="T77" fmla="*/ 15 h 922"/>
                <a:gd name="T78" fmla="*/ 0 w 989"/>
                <a:gd name="T79" fmla="*/ 15 h 922"/>
                <a:gd name="T80" fmla="*/ 0 w 989"/>
                <a:gd name="T81" fmla="*/ 16 h 92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89"/>
                <a:gd name="T124" fmla="*/ 0 h 922"/>
                <a:gd name="T125" fmla="*/ 989 w 989"/>
                <a:gd name="T126" fmla="*/ 922 h 92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89" h="922">
                  <a:moveTo>
                    <a:pt x="0" y="688"/>
                  </a:moveTo>
                  <a:lnTo>
                    <a:pt x="4" y="727"/>
                  </a:lnTo>
                  <a:lnTo>
                    <a:pt x="91" y="702"/>
                  </a:lnTo>
                  <a:lnTo>
                    <a:pt x="97" y="717"/>
                  </a:lnTo>
                  <a:lnTo>
                    <a:pt x="3" y="741"/>
                  </a:lnTo>
                  <a:lnTo>
                    <a:pt x="27" y="757"/>
                  </a:lnTo>
                  <a:lnTo>
                    <a:pt x="17" y="807"/>
                  </a:lnTo>
                  <a:lnTo>
                    <a:pt x="80" y="764"/>
                  </a:lnTo>
                  <a:lnTo>
                    <a:pt x="12" y="834"/>
                  </a:lnTo>
                  <a:lnTo>
                    <a:pt x="50" y="834"/>
                  </a:lnTo>
                  <a:lnTo>
                    <a:pt x="27" y="895"/>
                  </a:lnTo>
                  <a:lnTo>
                    <a:pt x="121" y="922"/>
                  </a:lnTo>
                  <a:lnTo>
                    <a:pt x="196" y="863"/>
                  </a:lnTo>
                  <a:lnTo>
                    <a:pt x="213" y="809"/>
                  </a:lnTo>
                  <a:lnTo>
                    <a:pt x="235" y="863"/>
                  </a:lnTo>
                  <a:lnTo>
                    <a:pt x="281" y="795"/>
                  </a:lnTo>
                  <a:lnTo>
                    <a:pt x="270" y="737"/>
                  </a:lnTo>
                  <a:lnTo>
                    <a:pt x="292" y="712"/>
                  </a:lnTo>
                  <a:lnTo>
                    <a:pt x="270" y="685"/>
                  </a:lnTo>
                  <a:lnTo>
                    <a:pt x="277" y="553"/>
                  </a:lnTo>
                  <a:lnTo>
                    <a:pt x="344" y="523"/>
                  </a:lnTo>
                  <a:lnTo>
                    <a:pt x="332" y="483"/>
                  </a:lnTo>
                  <a:lnTo>
                    <a:pt x="364" y="381"/>
                  </a:lnTo>
                  <a:lnTo>
                    <a:pt x="431" y="309"/>
                  </a:lnTo>
                  <a:lnTo>
                    <a:pt x="443" y="249"/>
                  </a:lnTo>
                  <a:lnTo>
                    <a:pt x="488" y="238"/>
                  </a:lnTo>
                  <a:lnTo>
                    <a:pt x="505" y="198"/>
                  </a:lnTo>
                  <a:lnTo>
                    <a:pt x="573" y="207"/>
                  </a:lnTo>
                  <a:lnTo>
                    <a:pt x="574" y="159"/>
                  </a:lnTo>
                  <a:lnTo>
                    <a:pt x="593" y="159"/>
                  </a:lnTo>
                  <a:lnTo>
                    <a:pt x="620" y="138"/>
                  </a:lnTo>
                  <a:lnTo>
                    <a:pt x="665" y="180"/>
                  </a:lnTo>
                  <a:lnTo>
                    <a:pt x="744" y="188"/>
                  </a:lnTo>
                  <a:lnTo>
                    <a:pt x="789" y="162"/>
                  </a:lnTo>
                  <a:lnTo>
                    <a:pt x="801" y="100"/>
                  </a:lnTo>
                  <a:lnTo>
                    <a:pt x="877" y="83"/>
                  </a:lnTo>
                  <a:lnTo>
                    <a:pt x="917" y="108"/>
                  </a:lnTo>
                  <a:lnTo>
                    <a:pt x="912" y="159"/>
                  </a:lnTo>
                  <a:lnTo>
                    <a:pt x="986" y="100"/>
                  </a:lnTo>
                  <a:lnTo>
                    <a:pt x="941" y="109"/>
                  </a:lnTo>
                  <a:lnTo>
                    <a:pt x="952" y="96"/>
                  </a:lnTo>
                  <a:lnTo>
                    <a:pt x="900" y="79"/>
                  </a:lnTo>
                  <a:lnTo>
                    <a:pt x="989" y="51"/>
                  </a:lnTo>
                  <a:lnTo>
                    <a:pt x="917" y="16"/>
                  </a:lnTo>
                  <a:lnTo>
                    <a:pt x="872" y="51"/>
                  </a:lnTo>
                  <a:lnTo>
                    <a:pt x="896" y="4"/>
                  </a:lnTo>
                  <a:lnTo>
                    <a:pt x="861" y="0"/>
                  </a:lnTo>
                  <a:lnTo>
                    <a:pt x="838" y="51"/>
                  </a:lnTo>
                  <a:lnTo>
                    <a:pt x="823" y="55"/>
                  </a:lnTo>
                  <a:lnTo>
                    <a:pt x="823" y="10"/>
                  </a:lnTo>
                  <a:lnTo>
                    <a:pt x="761" y="83"/>
                  </a:lnTo>
                  <a:lnTo>
                    <a:pt x="792" y="17"/>
                  </a:lnTo>
                  <a:lnTo>
                    <a:pt x="761" y="8"/>
                  </a:lnTo>
                  <a:lnTo>
                    <a:pt x="693" y="88"/>
                  </a:lnTo>
                  <a:lnTo>
                    <a:pt x="630" y="62"/>
                  </a:lnTo>
                  <a:lnTo>
                    <a:pt x="646" y="108"/>
                  </a:lnTo>
                  <a:lnTo>
                    <a:pt x="620" y="83"/>
                  </a:lnTo>
                  <a:lnTo>
                    <a:pt x="574" y="140"/>
                  </a:lnTo>
                  <a:lnTo>
                    <a:pt x="580" y="93"/>
                  </a:lnTo>
                  <a:lnTo>
                    <a:pt x="557" y="132"/>
                  </a:lnTo>
                  <a:lnTo>
                    <a:pt x="535" y="105"/>
                  </a:lnTo>
                  <a:lnTo>
                    <a:pt x="550" y="144"/>
                  </a:lnTo>
                  <a:lnTo>
                    <a:pt x="500" y="128"/>
                  </a:lnTo>
                  <a:lnTo>
                    <a:pt x="483" y="181"/>
                  </a:lnTo>
                  <a:lnTo>
                    <a:pt x="438" y="203"/>
                  </a:lnTo>
                  <a:lnTo>
                    <a:pt x="480" y="205"/>
                  </a:lnTo>
                  <a:lnTo>
                    <a:pt x="401" y="234"/>
                  </a:lnTo>
                  <a:lnTo>
                    <a:pt x="387" y="273"/>
                  </a:lnTo>
                  <a:lnTo>
                    <a:pt x="414" y="273"/>
                  </a:lnTo>
                  <a:lnTo>
                    <a:pt x="317" y="336"/>
                  </a:lnTo>
                  <a:lnTo>
                    <a:pt x="283" y="446"/>
                  </a:lnTo>
                  <a:lnTo>
                    <a:pt x="175" y="537"/>
                  </a:lnTo>
                  <a:lnTo>
                    <a:pt x="196" y="560"/>
                  </a:lnTo>
                  <a:lnTo>
                    <a:pt x="238" y="543"/>
                  </a:lnTo>
                  <a:lnTo>
                    <a:pt x="134" y="570"/>
                  </a:lnTo>
                  <a:lnTo>
                    <a:pt x="80" y="607"/>
                  </a:lnTo>
                  <a:lnTo>
                    <a:pt x="91" y="629"/>
                  </a:lnTo>
                  <a:lnTo>
                    <a:pt x="52" y="629"/>
                  </a:lnTo>
                  <a:lnTo>
                    <a:pt x="56" y="657"/>
                  </a:lnTo>
                  <a:lnTo>
                    <a:pt x="5" y="657"/>
                  </a:lnTo>
                  <a:lnTo>
                    <a:pt x="52" y="673"/>
                  </a:lnTo>
                  <a:lnTo>
                    <a:pt x="0" y="68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40" name="Freeform 381"/>
            <p:cNvSpPr>
              <a:spLocks/>
            </p:cNvSpPr>
            <p:nvPr/>
          </p:nvSpPr>
          <p:spPr bwMode="auto">
            <a:xfrm>
              <a:off x="2410" y="2596"/>
              <a:ext cx="181" cy="184"/>
            </a:xfrm>
            <a:custGeom>
              <a:avLst/>
              <a:gdLst>
                <a:gd name="T0" fmla="*/ 0 w 636"/>
                <a:gd name="T1" fmla="*/ 8 h 645"/>
                <a:gd name="T2" fmla="*/ 1 w 636"/>
                <a:gd name="T3" fmla="*/ 9 h 645"/>
                <a:gd name="T4" fmla="*/ 5 w 636"/>
                <a:gd name="T5" fmla="*/ 8 h 645"/>
                <a:gd name="T6" fmla="*/ 5 w 636"/>
                <a:gd name="T7" fmla="*/ 7 h 645"/>
                <a:gd name="T8" fmla="*/ 7 w 636"/>
                <a:gd name="T9" fmla="*/ 6 h 645"/>
                <a:gd name="T10" fmla="*/ 7 w 636"/>
                <a:gd name="T11" fmla="*/ 5 h 645"/>
                <a:gd name="T12" fmla="*/ 8 w 636"/>
                <a:gd name="T13" fmla="*/ 4 h 645"/>
                <a:gd name="T14" fmla="*/ 8 w 636"/>
                <a:gd name="T15" fmla="*/ 4 h 645"/>
                <a:gd name="T16" fmla="*/ 9 w 636"/>
                <a:gd name="T17" fmla="*/ 3 h 645"/>
                <a:gd name="T18" fmla="*/ 9 w 636"/>
                <a:gd name="T19" fmla="*/ 2 h 645"/>
                <a:gd name="T20" fmla="*/ 9 w 636"/>
                <a:gd name="T21" fmla="*/ 1 h 645"/>
                <a:gd name="T22" fmla="*/ 12 w 636"/>
                <a:gd name="T23" fmla="*/ 0 h 645"/>
                <a:gd name="T24" fmla="*/ 15 w 636"/>
                <a:gd name="T25" fmla="*/ 2 h 645"/>
                <a:gd name="T26" fmla="*/ 14 w 636"/>
                <a:gd name="T27" fmla="*/ 3 h 645"/>
                <a:gd name="T28" fmla="*/ 11 w 636"/>
                <a:gd name="T29" fmla="*/ 3 h 645"/>
                <a:gd name="T30" fmla="*/ 11 w 636"/>
                <a:gd name="T31" fmla="*/ 4 h 645"/>
                <a:gd name="T32" fmla="*/ 13 w 636"/>
                <a:gd name="T33" fmla="*/ 5 h 645"/>
                <a:gd name="T34" fmla="*/ 12 w 636"/>
                <a:gd name="T35" fmla="*/ 6 h 645"/>
                <a:gd name="T36" fmla="*/ 12 w 636"/>
                <a:gd name="T37" fmla="*/ 7 h 645"/>
                <a:gd name="T38" fmla="*/ 9 w 636"/>
                <a:gd name="T39" fmla="*/ 11 h 645"/>
                <a:gd name="T40" fmla="*/ 9 w 636"/>
                <a:gd name="T41" fmla="*/ 10 h 645"/>
                <a:gd name="T42" fmla="*/ 7 w 636"/>
                <a:gd name="T43" fmla="*/ 11 h 645"/>
                <a:gd name="T44" fmla="*/ 9 w 636"/>
                <a:gd name="T45" fmla="*/ 14 h 645"/>
                <a:gd name="T46" fmla="*/ 7 w 636"/>
                <a:gd name="T47" fmla="*/ 14 h 645"/>
                <a:gd name="T48" fmla="*/ 6 w 636"/>
                <a:gd name="T49" fmla="*/ 15 h 645"/>
                <a:gd name="T50" fmla="*/ 5 w 636"/>
                <a:gd name="T51" fmla="*/ 13 h 645"/>
                <a:gd name="T52" fmla="*/ 1 w 636"/>
                <a:gd name="T53" fmla="*/ 13 h 645"/>
                <a:gd name="T54" fmla="*/ 2 w 636"/>
                <a:gd name="T55" fmla="*/ 11 h 645"/>
                <a:gd name="T56" fmla="*/ 0 w 636"/>
                <a:gd name="T57" fmla="*/ 8 h 64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36"/>
                <a:gd name="T88" fmla="*/ 0 h 645"/>
                <a:gd name="T89" fmla="*/ 636 w 636"/>
                <a:gd name="T90" fmla="*/ 645 h 64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36" h="645">
                  <a:moveTo>
                    <a:pt x="0" y="354"/>
                  </a:moveTo>
                  <a:lnTo>
                    <a:pt x="59" y="377"/>
                  </a:lnTo>
                  <a:lnTo>
                    <a:pt x="198" y="354"/>
                  </a:lnTo>
                  <a:lnTo>
                    <a:pt x="225" y="289"/>
                  </a:lnTo>
                  <a:lnTo>
                    <a:pt x="319" y="253"/>
                  </a:lnTo>
                  <a:lnTo>
                    <a:pt x="326" y="197"/>
                  </a:lnTo>
                  <a:lnTo>
                    <a:pt x="361" y="182"/>
                  </a:lnTo>
                  <a:lnTo>
                    <a:pt x="347" y="154"/>
                  </a:lnTo>
                  <a:lnTo>
                    <a:pt x="379" y="150"/>
                  </a:lnTo>
                  <a:lnTo>
                    <a:pt x="404" y="96"/>
                  </a:lnTo>
                  <a:lnTo>
                    <a:pt x="394" y="40"/>
                  </a:lnTo>
                  <a:lnTo>
                    <a:pt x="524" y="0"/>
                  </a:lnTo>
                  <a:lnTo>
                    <a:pt x="636" y="84"/>
                  </a:lnTo>
                  <a:lnTo>
                    <a:pt x="607" y="119"/>
                  </a:lnTo>
                  <a:lnTo>
                    <a:pt x="497" y="119"/>
                  </a:lnTo>
                  <a:lnTo>
                    <a:pt x="499" y="191"/>
                  </a:lnTo>
                  <a:lnTo>
                    <a:pt x="548" y="237"/>
                  </a:lnTo>
                  <a:lnTo>
                    <a:pt x="521" y="261"/>
                  </a:lnTo>
                  <a:lnTo>
                    <a:pt x="528" y="300"/>
                  </a:lnTo>
                  <a:lnTo>
                    <a:pt x="412" y="449"/>
                  </a:lnTo>
                  <a:lnTo>
                    <a:pt x="364" y="444"/>
                  </a:lnTo>
                  <a:lnTo>
                    <a:pt x="326" y="481"/>
                  </a:lnTo>
                  <a:lnTo>
                    <a:pt x="387" y="617"/>
                  </a:lnTo>
                  <a:lnTo>
                    <a:pt x="302" y="617"/>
                  </a:lnTo>
                  <a:lnTo>
                    <a:pt x="271" y="645"/>
                  </a:lnTo>
                  <a:lnTo>
                    <a:pt x="207" y="564"/>
                  </a:lnTo>
                  <a:lnTo>
                    <a:pt x="27" y="580"/>
                  </a:lnTo>
                  <a:lnTo>
                    <a:pt x="86" y="487"/>
                  </a:lnTo>
                  <a:lnTo>
                    <a:pt x="0" y="354"/>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41" name="Freeform 382"/>
            <p:cNvSpPr>
              <a:spLocks/>
            </p:cNvSpPr>
            <p:nvPr/>
          </p:nvSpPr>
          <p:spPr bwMode="auto">
            <a:xfrm>
              <a:off x="3283" y="3117"/>
              <a:ext cx="109" cy="97"/>
            </a:xfrm>
            <a:custGeom>
              <a:avLst/>
              <a:gdLst>
                <a:gd name="T0" fmla="*/ 0 w 380"/>
                <a:gd name="T1" fmla="*/ 0 h 340"/>
                <a:gd name="T2" fmla="*/ 0 w 380"/>
                <a:gd name="T3" fmla="*/ 7 h 340"/>
                <a:gd name="T4" fmla="*/ 2 w 380"/>
                <a:gd name="T5" fmla="*/ 7 h 340"/>
                <a:gd name="T6" fmla="*/ 3 w 380"/>
                <a:gd name="T7" fmla="*/ 5 h 340"/>
                <a:gd name="T8" fmla="*/ 5 w 380"/>
                <a:gd name="T9" fmla="*/ 6 h 340"/>
                <a:gd name="T10" fmla="*/ 6 w 380"/>
                <a:gd name="T11" fmla="*/ 8 h 340"/>
                <a:gd name="T12" fmla="*/ 9 w 380"/>
                <a:gd name="T13" fmla="*/ 8 h 340"/>
                <a:gd name="T14" fmla="*/ 6 w 380"/>
                <a:gd name="T15" fmla="*/ 5 h 340"/>
                <a:gd name="T16" fmla="*/ 6 w 380"/>
                <a:gd name="T17" fmla="*/ 3 h 340"/>
                <a:gd name="T18" fmla="*/ 4 w 380"/>
                <a:gd name="T19" fmla="*/ 3 h 340"/>
                <a:gd name="T20" fmla="*/ 3 w 380"/>
                <a:gd name="T21" fmla="*/ 1 h 340"/>
                <a:gd name="T22" fmla="*/ 0 w 380"/>
                <a:gd name="T23" fmla="*/ 0 h 3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0"/>
                <a:gd name="T37" fmla="*/ 0 h 340"/>
                <a:gd name="T38" fmla="*/ 380 w 380"/>
                <a:gd name="T39" fmla="*/ 340 h 3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0" h="340">
                  <a:moveTo>
                    <a:pt x="0" y="0"/>
                  </a:moveTo>
                  <a:lnTo>
                    <a:pt x="6" y="285"/>
                  </a:lnTo>
                  <a:lnTo>
                    <a:pt x="68" y="293"/>
                  </a:lnTo>
                  <a:lnTo>
                    <a:pt x="129" y="215"/>
                  </a:lnTo>
                  <a:lnTo>
                    <a:pt x="195" y="250"/>
                  </a:lnTo>
                  <a:lnTo>
                    <a:pt x="259" y="327"/>
                  </a:lnTo>
                  <a:lnTo>
                    <a:pt x="380" y="340"/>
                  </a:lnTo>
                  <a:lnTo>
                    <a:pt x="243" y="213"/>
                  </a:lnTo>
                  <a:lnTo>
                    <a:pt x="251" y="151"/>
                  </a:lnTo>
                  <a:lnTo>
                    <a:pt x="188" y="128"/>
                  </a:lnTo>
                  <a:lnTo>
                    <a:pt x="126" y="50"/>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42" name="Freeform 383"/>
            <p:cNvSpPr>
              <a:spLocks/>
            </p:cNvSpPr>
            <p:nvPr/>
          </p:nvSpPr>
          <p:spPr bwMode="auto">
            <a:xfrm>
              <a:off x="3362" y="3137"/>
              <a:ext cx="45" cy="25"/>
            </a:xfrm>
            <a:custGeom>
              <a:avLst/>
              <a:gdLst>
                <a:gd name="T0" fmla="*/ 0 w 159"/>
                <a:gd name="T1" fmla="*/ 1 h 90"/>
                <a:gd name="T2" fmla="*/ 2 w 159"/>
                <a:gd name="T3" fmla="*/ 2 h 90"/>
                <a:gd name="T4" fmla="*/ 4 w 159"/>
                <a:gd name="T5" fmla="*/ 1 h 90"/>
                <a:gd name="T6" fmla="*/ 3 w 159"/>
                <a:gd name="T7" fmla="*/ 0 h 90"/>
                <a:gd name="T8" fmla="*/ 3 w 159"/>
                <a:gd name="T9" fmla="*/ 1 h 90"/>
                <a:gd name="T10" fmla="*/ 0 w 159"/>
                <a:gd name="T11" fmla="*/ 1 h 90"/>
                <a:gd name="T12" fmla="*/ 0 60000 65536"/>
                <a:gd name="T13" fmla="*/ 0 60000 65536"/>
                <a:gd name="T14" fmla="*/ 0 60000 65536"/>
                <a:gd name="T15" fmla="*/ 0 60000 65536"/>
                <a:gd name="T16" fmla="*/ 0 60000 65536"/>
                <a:gd name="T17" fmla="*/ 0 60000 65536"/>
                <a:gd name="T18" fmla="*/ 0 w 159"/>
                <a:gd name="T19" fmla="*/ 0 h 90"/>
                <a:gd name="T20" fmla="*/ 159 w 159"/>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159" h="90">
                  <a:moveTo>
                    <a:pt x="0" y="57"/>
                  </a:moveTo>
                  <a:lnTo>
                    <a:pt x="93" y="90"/>
                  </a:lnTo>
                  <a:lnTo>
                    <a:pt x="159" y="27"/>
                  </a:lnTo>
                  <a:lnTo>
                    <a:pt x="132" y="0"/>
                  </a:lnTo>
                  <a:lnTo>
                    <a:pt x="114" y="35"/>
                  </a:lnTo>
                  <a:lnTo>
                    <a:pt x="0" y="5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43" name="Freeform 384"/>
            <p:cNvSpPr>
              <a:spLocks/>
            </p:cNvSpPr>
            <p:nvPr/>
          </p:nvSpPr>
          <p:spPr bwMode="auto">
            <a:xfrm>
              <a:off x="3389" y="3118"/>
              <a:ext cx="23" cy="25"/>
            </a:xfrm>
            <a:custGeom>
              <a:avLst/>
              <a:gdLst>
                <a:gd name="T0" fmla="*/ 0 w 80"/>
                <a:gd name="T1" fmla="*/ 0 h 86"/>
                <a:gd name="T2" fmla="*/ 1 w 80"/>
                <a:gd name="T3" fmla="*/ 1 h 86"/>
                <a:gd name="T4" fmla="*/ 2 w 80"/>
                <a:gd name="T5" fmla="*/ 2 h 86"/>
                <a:gd name="T6" fmla="*/ 2 w 80"/>
                <a:gd name="T7" fmla="*/ 1 h 86"/>
                <a:gd name="T8" fmla="*/ 0 w 80"/>
                <a:gd name="T9" fmla="*/ 0 h 86"/>
                <a:gd name="T10" fmla="*/ 0 60000 65536"/>
                <a:gd name="T11" fmla="*/ 0 60000 65536"/>
                <a:gd name="T12" fmla="*/ 0 60000 65536"/>
                <a:gd name="T13" fmla="*/ 0 60000 65536"/>
                <a:gd name="T14" fmla="*/ 0 60000 65536"/>
                <a:gd name="T15" fmla="*/ 0 w 80"/>
                <a:gd name="T16" fmla="*/ 0 h 86"/>
                <a:gd name="T17" fmla="*/ 80 w 80"/>
                <a:gd name="T18" fmla="*/ 86 h 86"/>
              </a:gdLst>
              <a:ahLst/>
              <a:cxnLst>
                <a:cxn ang="T10">
                  <a:pos x="T0" y="T1"/>
                </a:cxn>
                <a:cxn ang="T11">
                  <a:pos x="T2" y="T3"/>
                </a:cxn>
                <a:cxn ang="T12">
                  <a:pos x="T4" y="T5"/>
                </a:cxn>
                <a:cxn ang="T13">
                  <a:pos x="T6" y="T7"/>
                </a:cxn>
                <a:cxn ang="T14">
                  <a:pos x="T8" y="T9"/>
                </a:cxn>
              </a:cxnLst>
              <a:rect l="T15" t="T16" r="T17" b="T18"/>
              <a:pathLst>
                <a:path w="80" h="86">
                  <a:moveTo>
                    <a:pt x="0" y="0"/>
                  </a:moveTo>
                  <a:lnTo>
                    <a:pt x="63" y="39"/>
                  </a:lnTo>
                  <a:lnTo>
                    <a:pt x="80" y="86"/>
                  </a:lnTo>
                  <a:lnTo>
                    <a:pt x="79" y="51"/>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44" name="Freeform 385"/>
            <p:cNvSpPr>
              <a:spLocks/>
            </p:cNvSpPr>
            <p:nvPr/>
          </p:nvSpPr>
          <p:spPr bwMode="auto">
            <a:xfrm>
              <a:off x="3022" y="2941"/>
              <a:ext cx="26" cy="36"/>
            </a:xfrm>
            <a:custGeom>
              <a:avLst/>
              <a:gdLst>
                <a:gd name="T0" fmla="*/ 0 w 89"/>
                <a:gd name="T1" fmla="*/ 3 h 127"/>
                <a:gd name="T2" fmla="*/ 2 w 89"/>
                <a:gd name="T3" fmla="*/ 1 h 127"/>
                <a:gd name="T4" fmla="*/ 2 w 89"/>
                <a:gd name="T5" fmla="*/ 0 h 127"/>
                <a:gd name="T6" fmla="*/ 0 w 89"/>
                <a:gd name="T7" fmla="*/ 3 h 127"/>
                <a:gd name="T8" fmla="*/ 0 60000 65536"/>
                <a:gd name="T9" fmla="*/ 0 60000 65536"/>
                <a:gd name="T10" fmla="*/ 0 60000 65536"/>
                <a:gd name="T11" fmla="*/ 0 60000 65536"/>
                <a:gd name="T12" fmla="*/ 0 w 89"/>
                <a:gd name="T13" fmla="*/ 0 h 127"/>
                <a:gd name="T14" fmla="*/ 89 w 89"/>
                <a:gd name="T15" fmla="*/ 127 h 127"/>
              </a:gdLst>
              <a:ahLst/>
              <a:cxnLst>
                <a:cxn ang="T8">
                  <a:pos x="T0" y="T1"/>
                </a:cxn>
                <a:cxn ang="T9">
                  <a:pos x="T2" y="T3"/>
                </a:cxn>
                <a:cxn ang="T10">
                  <a:pos x="T4" y="T5"/>
                </a:cxn>
                <a:cxn ang="T11">
                  <a:pos x="T6" y="T7"/>
                </a:cxn>
              </a:cxnLst>
              <a:rect l="T12" t="T13" r="T14" b="T15"/>
              <a:pathLst>
                <a:path w="89" h="127">
                  <a:moveTo>
                    <a:pt x="0" y="127"/>
                  </a:moveTo>
                  <a:lnTo>
                    <a:pt x="64" y="67"/>
                  </a:lnTo>
                  <a:lnTo>
                    <a:pt x="89" y="0"/>
                  </a:lnTo>
                  <a:lnTo>
                    <a:pt x="0" y="12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45" name="Freeform 386"/>
            <p:cNvSpPr>
              <a:spLocks/>
            </p:cNvSpPr>
            <p:nvPr/>
          </p:nvSpPr>
          <p:spPr bwMode="auto">
            <a:xfrm>
              <a:off x="3052" y="2848"/>
              <a:ext cx="45" cy="77"/>
            </a:xfrm>
            <a:custGeom>
              <a:avLst/>
              <a:gdLst>
                <a:gd name="T0" fmla="*/ 0 w 156"/>
                <a:gd name="T1" fmla="*/ 3 h 269"/>
                <a:gd name="T2" fmla="*/ 1 w 156"/>
                <a:gd name="T3" fmla="*/ 0 h 269"/>
                <a:gd name="T4" fmla="*/ 2 w 156"/>
                <a:gd name="T5" fmla="*/ 0 h 269"/>
                <a:gd name="T6" fmla="*/ 2 w 156"/>
                <a:gd name="T7" fmla="*/ 2 h 269"/>
                <a:gd name="T8" fmla="*/ 1 w 156"/>
                <a:gd name="T9" fmla="*/ 3 h 269"/>
                <a:gd name="T10" fmla="*/ 1 w 156"/>
                <a:gd name="T11" fmla="*/ 4 h 269"/>
                <a:gd name="T12" fmla="*/ 3 w 156"/>
                <a:gd name="T13" fmla="*/ 5 h 269"/>
                <a:gd name="T14" fmla="*/ 4 w 156"/>
                <a:gd name="T15" fmla="*/ 6 h 269"/>
                <a:gd name="T16" fmla="*/ 3 w 156"/>
                <a:gd name="T17" fmla="*/ 5 h 269"/>
                <a:gd name="T18" fmla="*/ 3 w 156"/>
                <a:gd name="T19" fmla="*/ 6 h 269"/>
                <a:gd name="T20" fmla="*/ 1 w 156"/>
                <a:gd name="T21" fmla="*/ 5 h 269"/>
                <a:gd name="T22" fmla="*/ 0 w 156"/>
                <a:gd name="T23" fmla="*/ 3 h 2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6"/>
                <a:gd name="T37" fmla="*/ 0 h 269"/>
                <a:gd name="T38" fmla="*/ 156 w 156"/>
                <a:gd name="T39" fmla="*/ 269 h 2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6" h="269">
                  <a:moveTo>
                    <a:pt x="0" y="106"/>
                  </a:moveTo>
                  <a:lnTo>
                    <a:pt x="28" y="0"/>
                  </a:lnTo>
                  <a:lnTo>
                    <a:pt x="85" y="4"/>
                  </a:lnTo>
                  <a:lnTo>
                    <a:pt x="97" y="72"/>
                  </a:lnTo>
                  <a:lnTo>
                    <a:pt x="55" y="145"/>
                  </a:lnTo>
                  <a:lnTo>
                    <a:pt x="65" y="188"/>
                  </a:lnTo>
                  <a:lnTo>
                    <a:pt x="148" y="212"/>
                  </a:lnTo>
                  <a:lnTo>
                    <a:pt x="156" y="269"/>
                  </a:lnTo>
                  <a:lnTo>
                    <a:pt x="103" y="212"/>
                  </a:lnTo>
                  <a:lnTo>
                    <a:pt x="103" y="240"/>
                  </a:lnTo>
                  <a:lnTo>
                    <a:pt x="28" y="212"/>
                  </a:lnTo>
                  <a:lnTo>
                    <a:pt x="0" y="10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46" name="Freeform 387"/>
            <p:cNvSpPr>
              <a:spLocks/>
            </p:cNvSpPr>
            <p:nvPr/>
          </p:nvSpPr>
          <p:spPr bwMode="auto">
            <a:xfrm>
              <a:off x="3056" y="2913"/>
              <a:ext cx="12" cy="16"/>
            </a:xfrm>
            <a:custGeom>
              <a:avLst/>
              <a:gdLst>
                <a:gd name="T0" fmla="*/ 0 w 43"/>
                <a:gd name="T1" fmla="*/ 0 h 57"/>
                <a:gd name="T2" fmla="*/ 1 w 43"/>
                <a:gd name="T3" fmla="*/ 0 h 57"/>
                <a:gd name="T4" fmla="*/ 1 w 43"/>
                <a:gd name="T5" fmla="*/ 0 h 57"/>
                <a:gd name="T6" fmla="*/ 1 w 43"/>
                <a:gd name="T7" fmla="*/ 1 h 57"/>
                <a:gd name="T8" fmla="*/ 0 w 43"/>
                <a:gd name="T9" fmla="*/ 0 h 57"/>
                <a:gd name="T10" fmla="*/ 0 60000 65536"/>
                <a:gd name="T11" fmla="*/ 0 60000 65536"/>
                <a:gd name="T12" fmla="*/ 0 60000 65536"/>
                <a:gd name="T13" fmla="*/ 0 60000 65536"/>
                <a:gd name="T14" fmla="*/ 0 60000 65536"/>
                <a:gd name="T15" fmla="*/ 0 w 43"/>
                <a:gd name="T16" fmla="*/ 0 h 57"/>
                <a:gd name="T17" fmla="*/ 43 w 43"/>
                <a:gd name="T18" fmla="*/ 57 h 57"/>
              </a:gdLst>
              <a:ahLst/>
              <a:cxnLst>
                <a:cxn ang="T10">
                  <a:pos x="T0" y="T1"/>
                </a:cxn>
                <a:cxn ang="T11">
                  <a:pos x="T2" y="T3"/>
                </a:cxn>
                <a:cxn ang="T12">
                  <a:pos x="T4" y="T5"/>
                </a:cxn>
                <a:cxn ang="T13">
                  <a:pos x="T6" y="T7"/>
                </a:cxn>
                <a:cxn ang="T14">
                  <a:pos x="T8" y="T9"/>
                </a:cxn>
              </a:cxnLst>
              <a:rect l="T15" t="T16" r="T17" b="T18"/>
              <a:pathLst>
                <a:path w="43" h="57">
                  <a:moveTo>
                    <a:pt x="0" y="0"/>
                  </a:moveTo>
                  <a:lnTo>
                    <a:pt x="24" y="0"/>
                  </a:lnTo>
                  <a:lnTo>
                    <a:pt x="43" y="13"/>
                  </a:lnTo>
                  <a:lnTo>
                    <a:pt x="35" y="57"/>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47" name="Freeform 388"/>
            <p:cNvSpPr>
              <a:spLocks/>
            </p:cNvSpPr>
            <p:nvPr/>
          </p:nvSpPr>
          <p:spPr bwMode="auto">
            <a:xfrm>
              <a:off x="3073" y="2933"/>
              <a:ext cx="12" cy="20"/>
            </a:xfrm>
            <a:custGeom>
              <a:avLst/>
              <a:gdLst>
                <a:gd name="T0" fmla="*/ 0 w 40"/>
                <a:gd name="T1" fmla="*/ 0 h 70"/>
                <a:gd name="T2" fmla="*/ 0 w 40"/>
                <a:gd name="T3" fmla="*/ 2 h 70"/>
                <a:gd name="T4" fmla="*/ 1 w 40"/>
                <a:gd name="T5" fmla="*/ 1 h 70"/>
                <a:gd name="T6" fmla="*/ 0 w 40"/>
                <a:gd name="T7" fmla="*/ 0 h 70"/>
                <a:gd name="T8" fmla="*/ 0 60000 65536"/>
                <a:gd name="T9" fmla="*/ 0 60000 65536"/>
                <a:gd name="T10" fmla="*/ 0 60000 65536"/>
                <a:gd name="T11" fmla="*/ 0 60000 65536"/>
                <a:gd name="T12" fmla="*/ 0 w 40"/>
                <a:gd name="T13" fmla="*/ 0 h 70"/>
                <a:gd name="T14" fmla="*/ 40 w 40"/>
                <a:gd name="T15" fmla="*/ 70 h 70"/>
              </a:gdLst>
              <a:ahLst/>
              <a:cxnLst>
                <a:cxn ang="T8">
                  <a:pos x="T0" y="T1"/>
                </a:cxn>
                <a:cxn ang="T9">
                  <a:pos x="T2" y="T3"/>
                </a:cxn>
                <a:cxn ang="T10">
                  <a:pos x="T4" y="T5"/>
                </a:cxn>
                <a:cxn ang="T11">
                  <a:pos x="T6" y="T7"/>
                </a:cxn>
              </a:cxnLst>
              <a:rect l="T12" t="T13" r="T14" b="T15"/>
              <a:pathLst>
                <a:path w="40" h="70">
                  <a:moveTo>
                    <a:pt x="0" y="0"/>
                  </a:moveTo>
                  <a:lnTo>
                    <a:pt x="5" y="70"/>
                  </a:lnTo>
                  <a:lnTo>
                    <a:pt x="40" y="42"/>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48" name="Freeform 389"/>
            <p:cNvSpPr>
              <a:spLocks/>
            </p:cNvSpPr>
            <p:nvPr/>
          </p:nvSpPr>
          <p:spPr bwMode="auto">
            <a:xfrm>
              <a:off x="3075" y="2960"/>
              <a:ext cx="47" cy="53"/>
            </a:xfrm>
            <a:custGeom>
              <a:avLst/>
              <a:gdLst>
                <a:gd name="T0" fmla="*/ 0 w 167"/>
                <a:gd name="T1" fmla="*/ 3 h 186"/>
                <a:gd name="T2" fmla="*/ 1 w 167"/>
                <a:gd name="T3" fmla="*/ 1 h 186"/>
                <a:gd name="T4" fmla="*/ 2 w 167"/>
                <a:gd name="T5" fmla="*/ 2 h 186"/>
                <a:gd name="T6" fmla="*/ 3 w 167"/>
                <a:gd name="T7" fmla="*/ 0 h 186"/>
                <a:gd name="T8" fmla="*/ 4 w 167"/>
                <a:gd name="T9" fmla="*/ 1 h 186"/>
                <a:gd name="T10" fmla="*/ 4 w 167"/>
                <a:gd name="T11" fmla="*/ 4 h 186"/>
                <a:gd name="T12" fmla="*/ 3 w 167"/>
                <a:gd name="T13" fmla="*/ 3 h 186"/>
                <a:gd name="T14" fmla="*/ 3 w 167"/>
                <a:gd name="T15" fmla="*/ 4 h 186"/>
                <a:gd name="T16" fmla="*/ 2 w 167"/>
                <a:gd name="T17" fmla="*/ 4 h 186"/>
                <a:gd name="T18" fmla="*/ 1 w 167"/>
                <a:gd name="T19" fmla="*/ 2 h 186"/>
                <a:gd name="T20" fmla="*/ 0 w 167"/>
                <a:gd name="T21" fmla="*/ 3 h 1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
                <a:gd name="T34" fmla="*/ 0 h 186"/>
                <a:gd name="T35" fmla="*/ 167 w 167"/>
                <a:gd name="T36" fmla="*/ 186 h 1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 h="186">
                  <a:moveTo>
                    <a:pt x="0" y="127"/>
                  </a:moveTo>
                  <a:lnTo>
                    <a:pt x="34" y="62"/>
                  </a:lnTo>
                  <a:lnTo>
                    <a:pt x="78" y="71"/>
                  </a:lnTo>
                  <a:lnTo>
                    <a:pt x="138" y="0"/>
                  </a:lnTo>
                  <a:lnTo>
                    <a:pt x="167" y="43"/>
                  </a:lnTo>
                  <a:lnTo>
                    <a:pt x="162" y="153"/>
                  </a:lnTo>
                  <a:lnTo>
                    <a:pt x="148" y="107"/>
                  </a:lnTo>
                  <a:lnTo>
                    <a:pt x="131" y="186"/>
                  </a:lnTo>
                  <a:lnTo>
                    <a:pt x="90" y="165"/>
                  </a:lnTo>
                  <a:lnTo>
                    <a:pt x="63" y="82"/>
                  </a:lnTo>
                  <a:lnTo>
                    <a:pt x="0" y="12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49" name="Freeform 390"/>
            <p:cNvSpPr>
              <a:spLocks/>
            </p:cNvSpPr>
            <p:nvPr/>
          </p:nvSpPr>
          <p:spPr bwMode="auto">
            <a:xfrm>
              <a:off x="3080" y="2948"/>
              <a:ext cx="11" cy="21"/>
            </a:xfrm>
            <a:custGeom>
              <a:avLst/>
              <a:gdLst>
                <a:gd name="T0" fmla="*/ 0 w 37"/>
                <a:gd name="T1" fmla="*/ 1 h 74"/>
                <a:gd name="T2" fmla="*/ 0 w 37"/>
                <a:gd name="T3" fmla="*/ 1 h 74"/>
                <a:gd name="T4" fmla="*/ 1 w 37"/>
                <a:gd name="T5" fmla="*/ 0 h 74"/>
                <a:gd name="T6" fmla="*/ 1 w 37"/>
                <a:gd name="T7" fmla="*/ 2 h 74"/>
                <a:gd name="T8" fmla="*/ 0 w 37"/>
                <a:gd name="T9" fmla="*/ 1 h 74"/>
                <a:gd name="T10" fmla="*/ 0 60000 65536"/>
                <a:gd name="T11" fmla="*/ 0 60000 65536"/>
                <a:gd name="T12" fmla="*/ 0 60000 65536"/>
                <a:gd name="T13" fmla="*/ 0 60000 65536"/>
                <a:gd name="T14" fmla="*/ 0 60000 65536"/>
                <a:gd name="T15" fmla="*/ 0 w 37"/>
                <a:gd name="T16" fmla="*/ 0 h 74"/>
                <a:gd name="T17" fmla="*/ 37 w 37"/>
                <a:gd name="T18" fmla="*/ 74 h 74"/>
              </a:gdLst>
              <a:ahLst/>
              <a:cxnLst>
                <a:cxn ang="T10">
                  <a:pos x="T0" y="T1"/>
                </a:cxn>
                <a:cxn ang="T11">
                  <a:pos x="T2" y="T3"/>
                </a:cxn>
                <a:cxn ang="T12">
                  <a:pos x="T4" y="T5"/>
                </a:cxn>
                <a:cxn ang="T13">
                  <a:pos x="T6" y="T7"/>
                </a:cxn>
                <a:cxn ang="T14">
                  <a:pos x="T8" y="T9"/>
                </a:cxn>
              </a:cxnLst>
              <a:rect l="T15" t="T16" r="T17" b="T18"/>
              <a:pathLst>
                <a:path w="37" h="74">
                  <a:moveTo>
                    <a:pt x="0" y="46"/>
                  </a:moveTo>
                  <a:lnTo>
                    <a:pt x="8" y="34"/>
                  </a:lnTo>
                  <a:lnTo>
                    <a:pt x="37" y="0"/>
                  </a:lnTo>
                  <a:lnTo>
                    <a:pt x="25" y="74"/>
                  </a:lnTo>
                  <a:lnTo>
                    <a:pt x="0" y="4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50" name="Freeform 391"/>
            <p:cNvSpPr>
              <a:spLocks/>
            </p:cNvSpPr>
            <p:nvPr/>
          </p:nvSpPr>
          <p:spPr bwMode="auto">
            <a:xfrm>
              <a:off x="1899" y="2318"/>
              <a:ext cx="110" cy="95"/>
            </a:xfrm>
            <a:custGeom>
              <a:avLst/>
              <a:gdLst>
                <a:gd name="T0" fmla="*/ 0 w 383"/>
                <a:gd name="T1" fmla="*/ 1 h 337"/>
                <a:gd name="T2" fmla="*/ 1 w 383"/>
                <a:gd name="T3" fmla="*/ 5 h 337"/>
                <a:gd name="T4" fmla="*/ 5 w 383"/>
                <a:gd name="T5" fmla="*/ 7 h 337"/>
                <a:gd name="T6" fmla="*/ 7 w 383"/>
                <a:gd name="T7" fmla="*/ 8 h 337"/>
                <a:gd name="T8" fmla="*/ 9 w 383"/>
                <a:gd name="T9" fmla="*/ 6 h 337"/>
                <a:gd name="T10" fmla="*/ 8 w 383"/>
                <a:gd name="T11" fmla="*/ 3 h 337"/>
                <a:gd name="T12" fmla="*/ 9 w 383"/>
                <a:gd name="T13" fmla="*/ 3 h 337"/>
                <a:gd name="T14" fmla="*/ 9 w 383"/>
                <a:gd name="T15" fmla="*/ 1 h 337"/>
                <a:gd name="T16" fmla="*/ 5 w 383"/>
                <a:gd name="T17" fmla="*/ 0 h 337"/>
                <a:gd name="T18" fmla="*/ 3 w 383"/>
                <a:gd name="T19" fmla="*/ 0 h 337"/>
                <a:gd name="T20" fmla="*/ 0 w 383"/>
                <a:gd name="T21" fmla="*/ 1 h 3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3"/>
                <a:gd name="T34" fmla="*/ 0 h 337"/>
                <a:gd name="T35" fmla="*/ 383 w 383"/>
                <a:gd name="T36" fmla="*/ 337 h 3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3" h="337">
                  <a:moveTo>
                    <a:pt x="0" y="61"/>
                  </a:moveTo>
                  <a:lnTo>
                    <a:pt x="26" y="237"/>
                  </a:lnTo>
                  <a:lnTo>
                    <a:pt x="222" y="326"/>
                  </a:lnTo>
                  <a:lnTo>
                    <a:pt x="319" y="337"/>
                  </a:lnTo>
                  <a:lnTo>
                    <a:pt x="383" y="248"/>
                  </a:lnTo>
                  <a:lnTo>
                    <a:pt x="349" y="149"/>
                  </a:lnTo>
                  <a:lnTo>
                    <a:pt x="375" y="124"/>
                  </a:lnTo>
                  <a:lnTo>
                    <a:pt x="358" y="45"/>
                  </a:lnTo>
                  <a:lnTo>
                    <a:pt x="213" y="19"/>
                  </a:lnTo>
                  <a:lnTo>
                    <a:pt x="118" y="0"/>
                  </a:lnTo>
                  <a:lnTo>
                    <a:pt x="0" y="61"/>
                  </a:lnTo>
                  <a:close/>
                </a:path>
              </a:pathLst>
            </a:custGeom>
            <a:solidFill>
              <a:schemeClr val="bg1">
                <a:lumMod val="50000"/>
              </a:schemeClr>
            </a:solid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51" name="Freeform 392"/>
            <p:cNvSpPr>
              <a:spLocks/>
            </p:cNvSpPr>
            <p:nvPr/>
          </p:nvSpPr>
          <p:spPr bwMode="auto">
            <a:xfrm>
              <a:off x="1647" y="2527"/>
              <a:ext cx="33" cy="69"/>
            </a:xfrm>
            <a:custGeom>
              <a:avLst/>
              <a:gdLst>
                <a:gd name="T0" fmla="*/ 0 w 118"/>
                <a:gd name="T1" fmla="*/ 4 h 245"/>
                <a:gd name="T2" fmla="*/ 0 w 118"/>
                <a:gd name="T3" fmla="*/ 0 h 245"/>
                <a:gd name="T4" fmla="*/ 3 w 118"/>
                <a:gd name="T5" fmla="*/ 0 h 245"/>
                <a:gd name="T6" fmla="*/ 2 w 118"/>
                <a:gd name="T7" fmla="*/ 3 h 245"/>
                <a:gd name="T8" fmla="*/ 2 w 118"/>
                <a:gd name="T9" fmla="*/ 5 h 245"/>
                <a:gd name="T10" fmla="*/ 0 w 118"/>
                <a:gd name="T11" fmla="*/ 5 h 245"/>
                <a:gd name="T12" fmla="*/ 1 w 118"/>
                <a:gd name="T13" fmla="*/ 4 h 245"/>
                <a:gd name="T14" fmla="*/ 0 w 118"/>
                <a:gd name="T15" fmla="*/ 4 h 245"/>
                <a:gd name="T16" fmla="*/ 0 60000 65536"/>
                <a:gd name="T17" fmla="*/ 0 60000 65536"/>
                <a:gd name="T18" fmla="*/ 0 60000 65536"/>
                <a:gd name="T19" fmla="*/ 0 60000 65536"/>
                <a:gd name="T20" fmla="*/ 0 60000 65536"/>
                <a:gd name="T21" fmla="*/ 0 60000 65536"/>
                <a:gd name="T22" fmla="*/ 0 60000 65536"/>
                <a:gd name="T23" fmla="*/ 0 60000 65536"/>
                <a:gd name="T24" fmla="*/ 0 w 118"/>
                <a:gd name="T25" fmla="*/ 0 h 245"/>
                <a:gd name="T26" fmla="*/ 118 w 118"/>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8" h="245">
                  <a:moveTo>
                    <a:pt x="0" y="161"/>
                  </a:moveTo>
                  <a:lnTo>
                    <a:pt x="19" y="0"/>
                  </a:lnTo>
                  <a:lnTo>
                    <a:pt x="118" y="9"/>
                  </a:lnTo>
                  <a:lnTo>
                    <a:pt x="76" y="112"/>
                  </a:lnTo>
                  <a:lnTo>
                    <a:pt x="76" y="238"/>
                  </a:lnTo>
                  <a:lnTo>
                    <a:pt x="17" y="245"/>
                  </a:lnTo>
                  <a:lnTo>
                    <a:pt x="25" y="169"/>
                  </a:lnTo>
                  <a:lnTo>
                    <a:pt x="0" y="16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52" name="Freeform 393"/>
            <p:cNvSpPr>
              <a:spLocks/>
            </p:cNvSpPr>
            <p:nvPr/>
          </p:nvSpPr>
          <p:spPr bwMode="auto">
            <a:xfrm>
              <a:off x="1966" y="2426"/>
              <a:ext cx="104" cy="70"/>
            </a:xfrm>
            <a:custGeom>
              <a:avLst/>
              <a:gdLst>
                <a:gd name="T0" fmla="*/ 0 w 366"/>
                <a:gd name="T1" fmla="*/ 3 h 247"/>
                <a:gd name="T2" fmla="*/ 2 w 366"/>
                <a:gd name="T3" fmla="*/ 5 h 247"/>
                <a:gd name="T4" fmla="*/ 7 w 366"/>
                <a:gd name="T5" fmla="*/ 6 h 247"/>
                <a:gd name="T6" fmla="*/ 9 w 366"/>
                <a:gd name="T7" fmla="*/ 4 h 247"/>
                <a:gd name="T8" fmla="*/ 7 w 366"/>
                <a:gd name="T9" fmla="*/ 4 h 247"/>
                <a:gd name="T10" fmla="*/ 7 w 366"/>
                <a:gd name="T11" fmla="*/ 2 h 247"/>
                <a:gd name="T12" fmla="*/ 6 w 366"/>
                <a:gd name="T13" fmla="*/ 0 h 247"/>
                <a:gd name="T14" fmla="*/ 2 w 366"/>
                <a:gd name="T15" fmla="*/ 0 h 247"/>
                <a:gd name="T16" fmla="*/ 0 w 366"/>
                <a:gd name="T17" fmla="*/ 3 h 2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6"/>
                <a:gd name="T28" fmla="*/ 0 h 247"/>
                <a:gd name="T29" fmla="*/ 366 w 366"/>
                <a:gd name="T30" fmla="*/ 247 h 2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6" h="247">
                  <a:moveTo>
                    <a:pt x="0" y="123"/>
                  </a:moveTo>
                  <a:lnTo>
                    <a:pt x="100" y="223"/>
                  </a:lnTo>
                  <a:lnTo>
                    <a:pt x="324" y="247"/>
                  </a:lnTo>
                  <a:lnTo>
                    <a:pt x="366" y="162"/>
                  </a:lnTo>
                  <a:lnTo>
                    <a:pt x="308" y="158"/>
                  </a:lnTo>
                  <a:lnTo>
                    <a:pt x="301" y="81"/>
                  </a:lnTo>
                  <a:lnTo>
                    <a:pt x="251" y="0"/>
                  </a:lnTo>
                  <a:lnTo>
                    <a:pt x="100" y="18"/>
                  </a:lnTo>
                  <a:lnTo>
                    <a:pt x="0" y="12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53" name="Freeform 394"/>
            <p:cNvSpPr>
              <a:spLocks/>
            </p:cNvSpPr>
            <p:nvPr/>
          </p:nvSpPr>
          <p:spPr bwMode="auto">
            <a:xfrm>
              <a:off x="2123" y="2666"/>
              <a:ext cx="230" cy="221"/>
            </a:xfrm>
            <a:custGeom>
              <a:avLst/>
              <a:gdLst>
                <a:gd name="T0" fmla="*/ 0 w 805"/>
                <a:gd name="T1" fmla="*/ 5 h 776"/>
                <a:gd name="T2" fmla="*/ 0 w 805"/>
                <a:gd name="T3" fmla="*/ 3 h 776"/>
                <a:gd name="T4" fmla="*/ 1 w 805"/>
                <a:gd name="T5" fmla="*/ 3 h 776"/>
                <a:gd name="T6" fmla="*/ 3 w 805"/>
                <a:gd name="T7" fmla="*/ 3 h 776"/>
                <a:gd name="T8" fmla="*/ 3 w 805"/>
                <a:gd name="T9" fmla="*/ 2 h 776"/>
                <a:gd name="T10" fmla="*/ 2 w 805"/>
                <a:gd name="T11" fmla="*/ 1 h 776"/>
                <a:gd name="T12" fmla="*/ 4 w 805"/>
                <a:gd name="T13" fmla="*/ 0 h 776"/>
                <a:gd name="T14" fmla="*/ 8 w 805"/>
                <a:gd name="T15" fmla="*/ 2 h 776"/>
                <a:gd name="T16" fmla="*/ 8 w 805"/>
                <a:gd name="T17" fmla="*/ 3 h 776"/>
                <a:gd name="T18" fmla="*/ 9 w 805"/>
                <a:gd name="T19" fmla="*/ 3 h 776"/>
                <a:gd name="T20" fmla="*/ 10 w 805"/>
                <a:gd name="T21" fmla="*/ 4 h 776"/>
                <a:gd name="T22" fmla="*/ 11 w 805"/>
                <a:gd name="T23" fmla="*/ 3 h 776"/>
                <a:gd name="T24" fmla="*/ 12 w 805"/>
                <a:gd name="T25" fmla="*/ 4 h 776"/>
                <a:gd name="T26" fmla="*/ 14 w 805"/>
                <a:gd name="T27" fmla="*/ 8 h 776"/>
                <a:gd name="T28" fmla="*/ 15 w 805"/>
                <a:gd name="T29" fmla="*/ 9 h 776"/>
                <a:gd name="T30" fmla="*/ 15 w 805"/>
                <a:gd name="T31" fmla="*/ 10 h 776"/>
                <a:gd name="T32" fmla="*/ 18 w 805"/>
                <a:gd name="T33" fmla="*/ 10 h 776"/>
                <a:gd name="T34" fmla="*/ 19 w 805"/>
                <a:gd name="T35" fmla="*/ 11 h 776"/>
                <a:gd name="T36" fmla="*/ 18 w 805"/>
                <a:gd name="T37" fmla="*/ 13 h 776"/>
                <a:gd name="T38" fmla="*/ 15 w 805"/>
                <a:gd name="T39" fmla="*/ 14 h 776"/>
                <a:gd name="T40" fmla="*/ 13 w 805"/>
                <a:gd name="T41" fmla="*/ 15 h 776"/>
                <a:gd name="T42" fmla="*/ 10 w 805"/>
                <a:gd name="T43" fmla="*/ 18 h 776"/>
                <a:gd name="T44" fmla="*/ 10 w 805"/>
                <a:gd name="T45" fmla="*/ 17 h 776"/>
                <a:gd name="T46" fmla="*/ 9 w 805"/>
                <a:gd name="T47" fmla="*/ 16 h 776"/>
                <a:gd name="T48" fmla="*/ 7 w 805"/>
                <a:gd name="T49" fmla="*/ 17 h 776"/>
                <a:gd name="T50" fmla="*/ 5 w 805"/>
                <a:gd name="T51" fmla="*/ 14 h 776"/>
                <a:gd name="T52" fmla="*/ 4 w 805"/>
                <a:gd name="T53" fmla="*/ 13 h 776"/>
                <a:gd name="T54" fmla="*/ 3 w 805"/>
                <a:gd name="T55" fmla="*/ 9 h 776"/>
                <a:gd name="T56" fmla="*/ 0 w 805"/>
                <a:gd name="T57" fmla="*/ 5 h 7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05"/>
                <a:gd name="T88" fmla="*/ 0 h 776"/>
                <a:gd name="T89" fmla="*/ 805 w 805"/>
                <a:gd name="T90" fmla="*/ 776 h 7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05" h="776">
                  <a:moveTo>
                    <a:pt x="0" y="202"/>
                  </a:moveTo>
                  <a:lnTo>
                    <a:pt x="12" y="135"/>
                  </a:lnTo>
                  <a:lnTo>
                    <a:pt x="54" y="149"/>
                  </a:lnTo>
                  <a:lnTo>
                    <a:pt x="107" y="107"/>
                  </a:lnTo>
                  <a:lnTo>
                    <a:pt x="130" y="78"/>
                  </a:lnTo>
                  <a:lnTo>
                    <a:pt x="85" y="32"/>
                  </a:lnTo>
                  <a:lnTo>
                    <a:pt x="171" y="0"/>
                  </a:lnTo>
                  <a:lnTo>
                    <a:pt x="344" y="89"/>
                  </a:lnTo>
                  <a:lnTo>
                    <a:pt x="345" y="120"/>
                  </a:lnTo>
                  <a:lnTo>
                    <a:pt x="388" y="143"/>
                  </a:lnTo>
                  <a:lnTo>
                    <a:pt x="420" y="165"/>
                  </a:lnTo>
                  <a:lnTo>
                    <a:pt x="454" y="149"/>
                  </a:lnTo>
                  <a:lnTo>
                    <a:pt x="524" y="174"/>
                  </a:lnTo>
                  <a:lnTo>
                    <a:pt x="617" y="352"/>
                  </a:lnTo>
                  <a:lnTo>
                    <a:pt x="627" y="365"/>
                  </a:lnTo>
                  <a:lnTo>
                    <a:pt x="664" y="436"/>
                  </a:lnTo>
                  <a:lnTo>
                    <a:pt x="786" y="450"/>
                  </a:lnTo>
                  <a:lnTo>
                    <a:pt x="805" y="483"/>
                  </a:lnTo>
                  <a:lnTo>
                    <a:pt x="775" y="575"/>
                  </a:lnTo>
                  <a:lnTo>
                    <a:pt x="664" y="619"/>
                  </a:lnTo>
                  <a:lnTo>
                    <a:pt x="542" y="652"/>
                  </a:lnTo>
                  <a:lnTo>
                    <a:pt x="443" y="776"/>
                  </a:lnTo>
                  <a:lnTo>
                    <a:pt x="443" y="729"/>
                  </a:lnTo>
                  <a:lnTo>
                    <a:pt x="373" y="697"/>
                  </a:lnTo>
                  <a:lnTo>
                    <a:pt x="306" y="739"/>
                  </a:lnTo>
                  <a:lnTo>
                    <a:pt x="234" y="599"/>
                  </a:lnTo>
                  <a:lnTo>
                    <a:pt x="180" y="544"/>
                  </a:lnTo>
                  <a:lnTo>
                    <a:pt x="146" y="398"/>
                  </a:lnTo>
                  <a:lnTo>
                    <a:pt x="0" y="20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54" name="Freeform 395"/>
            <p:cNvSpPr>
              <a:spLocks/>
            </p:cNvSpPr>
            <p:nvPr/>
          </p:nvSpPr>
          <p:spPr bwMode="auto">
            <a:xfrm>
              <a:off x="1960" y="1831"/>
              <a:ext cx="1858" cy="693"/>
            </a:xfrm>
            <a:custGeom>
              <a:avLst/>
              <a:gdLst>
                <a:gd name="T0" fmla="*/ 3 w 6518"/>
                <a:gd name="T1" fmla="*/ 35 h 2431"/>
                <a:gd name="T2" fmla="*/ 8 w 6518"/>
                <a:gd name="T3" fmla="*/ 31 h 2431"/>
                <a:gd name="T4" fmla="*/ 8 w 6518"/>
                <a:gd name="T5" fmla="*/ 18 h 2431"/>
                <a:gd name="T6" fmla="*/ 14 w 6518"/>
                <a:gd name="T7" fmla="*/ 17 h 2431"/>
                <a:gd name="T8" fmla="*/ 16 w 6518"/>
                <a:gd name="T9" fmla="*/ 26 h 2431"/>
                <a:gd name="T10" fmla="*/ 18 w 6518"/>
                <a:gd name="T11" fmla="*/ 23 h 2431"/>
                <a:gd name="T12" fmla="*/ 23 w 6518"/>
                <a:gd name="T13" fmla="*/ 20 h 2431"/>
                <a:gd name="T14" fmla="*/ 35 w 6518"/>
                <a:gd name="T15" fmla="*/ 17 h 2431"/>
                <a:gd name="T16" fmla="*/ 44 w 6518"/>
                <a:gd name="T17" fmla="*/ 17 h 2431"/>
                <a:gd name="T18" fmla="*/ 44 w 6518"/>
                <a:gd name="T19" fmla="*/ 10 h 2431"/>
                <a:gd name="T20" fmla="*/ 47 w 6518"/>
                <a:gd name="T21" fmla="*/ 19 h 2431"/>
                <a:gd name="T22" fmla="*/ 49 w 6518"/>
                <a:gd name="T23" fmla="*/ 17 h 2431"/>
                <a:gd name="T24" fmla="*/ 51 w 6518"/>
                <a:gd name="T25" fmla="*/ 17 h 2431"/>
                <a:gd name="T26" fmla="*/ 49 w 6518"/>
                <a:gd name="T27" fmla="*/ 13 h 2431"/>
                <a:gd name="T28" fmla="*/ 56 w 6518"/>
                <a:gd name="T29" fmla="*/ 12 h 2431"/>
                <a:gd name="T30" fmla="*/ 59 w 6518"/>
                <a:gd name="T31" fmla="*/ 8 h 2431"/>
                <a:gd name="T32" fmla="*/ 67 w 6518"/>
                <a:gd name="T33" fmla="*/ 3 h 2431"/>
                <a:gd name="T34" fmla="*/ 72 w 6518"/>
                <a:gd name="T35" fmla="*/ 1 h 2431"/>
                <a:gd name="T36" fmla="*/ 83 w 6518"/>
                <a:gd name="T37" fmla="*/ 4 h 2431"/>
                <a:gd name="T38" fmla="*/ 77 w 6518"/>
                <a:gd name="T39" fmla="*/ 9 h 2431"/>
                <a:gd name="T40" fmla="*/ 84 w 6518"/>
                <a:gd name="T41" fmla="*/ 9 h 2431"/>
                <a:gd name="T42" fmla="*/ 92 w 6518"/>
                <a:gd name="T43" fmla="*/ 8 h 2431"/>
                <a:gd name="T44" fmla="*/ 102 w 6518"/>
                <a:gd name="T45" fmla="*/ 12 h 2431"/>
                <a:gd name="T46" fmla="*/ 114 w 6518"/>
                <a:gd name="T47" fmla="*/ 12 h 2431"/>
                <a:gd name="T48" fmla="*/ 126 w 6518"/>
                <a:gd name="T49" fmla="*/ 16 h 2431"/>
                <a:gd name="T50" fmla="*/ 133 w 6518"/>
                <a:gd name="T51" fmla="*/ 15 h 2431"/>
                <a:gd name="T52" fmla="*/ 148 w 6518"/>
                <a:gd name="T53" fmla="*/ 21 h 2431"/>
                <a:gd name="T54" fmla="*/ 147 w 6518"/>
                <a:gd name="T55" fmla="*/ 25 h 2431"/>
                <a:gd name="T56" fmla="*/ 143 w 6518"/>
                <a:gd name="T57" fmla="*/ 22 h 2431"/>
                <a:gd name="T58" fmla="*/ 141 w 6518"/>
                <a:gd name="T59" fmla="*/ 28 h 2431"/>
                <a:gd name="T60" fmla="*/ 129 w 6518"/>
                <a:gd name="T61" fmla="*/ 31 h 2431"/>
                <a:gd name="T62" fmla="*/ 126 w 6518"/>
                <a:gd name="T63" fmla="*/ 37 h 2431"/>
                <a:gd name="T64" fmla="*/ 121 w 6518"/>
                <a:gd name="T65" fmla="*/ 45 h 2431"/>
                <a:gd name="T66" fmla="*/ 128 w 6518"/>
                <a:gd name="T67" fmla="*/ 29 h 2431"/>
                <a:gd name="T68" fmla="*/ 119 w 6518"/>
                <a:gd name="T69" fmla="*/ 32 h 2431"/>
                <a:gd name="T70" fmla="*/ 109 w 6518"/>
                <a:gd name="T71" fmla="*/ 33 h 2431"/>
                <a:gd name="T72" fmla="*/ 105 w 6518"/>
                <a:gd name="T73" fmla="*/ 41 h 2431"/>
                <a:gd name="T74" fmla="*/ 107 w 6518"/>
                <a:gd name="T75" fmla="*/ 45 h 2431"/>
                <a:gd name="T76" fmla="*/ 99 w 6518"/>
                <a:gd name="T77" fmla="*/ 55 h 2431"/>
                <a:gd name="T78" fmla="*/ 94 w 6518"/>
                <a:gd name="T79" fmla="*/ 42 h 2431"/>
                <a:gd name="T80" fmla="*/ 84 w 6518"/>
                <a:gd name="T81" fmla="*/ 46 h 2431"/>
                <a:gd name="T82" fmla="*/ 69 w 6518"/>
                <a:gd name="T83" fmla="*/ 46 h 2431"/>
                <a:gd name="T84" fmla="*/ 53 w 6518"/>
                <a:gd name="T85" fmla="*/ 46 h 2431"/>
                <a:gd name="T86" fmla="*/ 46 w 6518"/>
                <a:gd name="T87" fmla="*/ 42 h 2431"/>
                <a:gd name="T88" fmla="*/ 38 w 6518"/>
                <a:gd name="T89" fmla="*/ 39 h 2431"/>
                <a:gd name="T90" fmla="*/ 32 w 6518"/>
                <a:gd name="T91" fmla="*/ 40 h 2431"/>
                <a:gd name="T92" fmla="*/ 33 w 6518"/>
                <a:gd name="T93" fmla="*/ 45 h 2431"/>
                <a:gd name="T94" fmla="*/ 29 w 6518"/>
                <a:gd name="T95" fmla="*/ 44 h 2431"/>
                <a:gd name="T96" fmla="*/ 24 w 6518"/>
                <a:gd name="T97" fmla="*/ 46 h 2431"/>
                <a:gd name="T98" fmla="*/ 23 w 6518"/>
                <a:gd name="T99" fmla="*/ 48 h 2431"/>
                <a:gd name="T100" fmla="*/ 25 w 6518"/>
                <a:gd name="T101" fmla="*/ 51 h 2431"/>
                <a:gd name="T102" fmla="*/ 23 w 6518"/>
                <a:gd name="T103" fmla="*/ 55 h 2431"/>
                <a:gd name="T104" fmla="*/ 17 w 6518"/>
                <a:gd name="T105" fmla="*/ 54 h 2431"/>
                <a:gd name="T106" fmla="*/ 17 w 6518"/>
                <a:gd name="T107" fmla="*/ 47 h 2431"/>
                <a:gd name="T108" fmla="*/ 12 w 6518"/>
                <a:gd name="T109" fmla="*/ 43 h 2431"/>
                <a:gd name="T110" fmla="*/ 10 w 6518"/>
                <a:gd name="T111" fmla="*/ 42 h 2431"/>
                <a:gd name="T112" fmla="*/ 6 w 6518"/>
                <a:gd name="T113" fmla="*/ 38 h 2431"/>
                <a:gd name="T114" fmla="*/ 4 w 6518"/>
                <a:gd name="T115" fmla="*/ 41 h 24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518"/>
                <a:gd name="T175" fmla="*/ 0 h 2431"/>
                <a:gd name="T176" fmla="*/ 6518 w 6518"/>
                <a:gd name="T177" fmla="*/ 2431 h 24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518" h="2431">
                  <a:moveTo>
                    <a:pt x="0" y="1726"/>
                  </a:moveTo>
                  <a:lnTo>
                    <a:pt x="55" y="1671"/>
                  </a:lnTo>
                  <a:lnTo>
                    <a:pt x="36" y="1694"/>
                  </a:lnTo>
                  <a:lnTo>
                    <a:pt x="61" y="1701"/>
                  </a:lnTo>
                  <a:lnTo>
                    <a:pt x="55" y="1587"/>
                  </a:lnTo>
                  <a:lnTo>
                    <a:pt x="77" y="1534"/>
                  </a:lnTo>
                  <a:lnTo>
                    <a:pt x="108" y="1526"/>
                  </a:lnTo>
                  <a:lnTo>
                    <a:pt x="171" y="1575"/>
                  </a:lnTo>
                  <a:lnTo>
                    <a:pt x="182" y="1482"/>
                  </a:lnTo>
                  <a:lnTo>
                    <a:pt x="158" y="1483"/>
                  </a:lnTo>
                  <a:lnTo>
                    <a:pt x="147" y="1429"/>
                  </a:lnTo>
                  <a:lnTo>
                    <a:pt x="405" y="1377"/>
                  </a:lnTo>
                  <a:lnTo>
                    <a:pt x="339" y="1358"/>
                  </a:lnTo>
                  <a:lnTo>
                    <a:pt x="343" y="1330"/>
                  </a:lnTo>
                  <a:lnTo>
                    <a:pt x="305" y="1340"/>
                  </a:lnTo>
                  <a:lnTo>
                    <a:pt x="452" y="1197"/>
                  </a:lnTo>
                  <a:lnTo>
                    <a:pt x="389" y="1047"/>
                  </a:lnTo>
                  <a:lnTo>
                    <a:pt x="401" y="976"/>
                  </a:lnTo>
                  <a:lnTo>
                    <a:pt x="361" y="896"/>
                  </a:lnTo>
                  <a:lnTo>
                    <a:pt x="398" y="850"/>
                  </a:lnTo>
                  <a:lnTo>
                    <a:pt x="339" y="786"/>
                  </a:lnTo>
                  <a:lnTo>
                    <a:pt x="355" y="736"/>
                  </a:lnTo>
                  <a:lnTo>
                    <a:pt x="429" y="677"/>
                  </a:lnTo>
                  <a:lnTo>
                    <a:pt x="469" y="670"/>
                  </a:lnTo>
                  <a:lnTo>
                    <a:pt x="516" y="683"/>
                  </a:lnTo>
                  <a:lnTo>
                    <a:pt x="475" y="696"/>
                  </a:lnTo>
                  <a:lnTo>
                    <a:pt x="505" y="719"/>
                  </a:lnTo>
                  <a:lnTo>
                    <a:pt x="620" y="727"/>
                  </a:lnTo>
                  <a:lnTo>
                    <a:pt x="819" y="847"/>
                  </a:lnTo>
                  <a:lnTo>
                    <a:pt x="824" y="907"/>
                  </a:lnTo>
                  <a:lnTo>
                    <a:pt x="738" y="958"/>
                  </a:lnTo>
                  <a:lnTo>
                    <a:pt x="471" y="886"/>
                  </a:lnTo>
                  <a:lnTo>
                    <a:pt x="578" y="972"/>
                  </a:lnTo>
                  <a:lnTo>
                    <a:pt x="574" y="1074"/>
                  </a:lnTo>
                  <a:lnTo>
                    <a:pt x="682" y="1122"/>
                  </a:lnTo>
                  <a:lnTo>
                    <a:pt x="712" y="1114"/>
                  </a:lnTo>
                  <a:lnTo>
                    <a:pt x="698" y="1074"/>
                  </a:lnTo>
                  <a:lnTo>
                    <a:pt x="647" y="1057"/>
                  </a:lnTo>
                  <a:lnTo>
                    <a:pt x="659" y="1023"/>
                  </a:lnTo>
                  <a:lnTo>
                    <a:pt x="710" y="1061"/>
                  </a:lnTo>
                  <a:lnTo>
                    <a:pt x="813" y="1074"/>
                  </a:lnTo>
                  <a:lnTo>
                    <a:pt x="768" y="993"/>
                  </a:lnTo>
                  <a:lnTo>
                    <a:pt x="867" y="926"/>
                  </a:lnTo>
                  <a:lnTo>
                    <a:pt x="937" y="972"/>
                  </a:lnTo>
                  <a:lnTo>
                    <a:pt x="934" y="792"/>
                  </a:lnTo>
                  <a:lnTo>
                    <a:pt x="903" y="765"/>
                  </a:lnTo>
                  <a:lnTo>
                    <a:pt x="1023" y="805"/>
                  </a:lnTo>
                  <a:lnTo>
                    <a:pt x="1032" y="827"/>
                  </a:lnTo>
                  <a:lnTo>
                    <a:pt x="969" y="859"/>
                  </a:lnTo>
                  <a:lnTo>
                    <a:pt x="1032" y="917"/>
                  </a:lnTo>
                  <a:lnTo>
                    <a:pt x="1086" y="850"/>
                  </a:lnTo>
                  <a:lnTo>
                    <a:pt x="1303" y="743"/>
                  </a:lnTo>
                  <a:lnTo>
                    <a:pt x="1337" y="739"/>
                  </a:lnTo>
                  <a:lnTo>
                    <a:pt x="1303" y="755"/>
                  </a:lnTo>
                  <a:lnTo>
                    <a:pt x="1340" y="807"/>
                  </a:lnTo>
                  <a:lnTo>
                    <a:pt x="1500" y="739"/>
                  </a:lnTo>
                  <a:lnTo>
                    <a:pt x="1536" y="789"/>
                  </a:lnTo>
                  <a:lnTo>
                    <a:pt x="1575" y="748"/>
                  </a:lnTo>
                  <a:lnTo>
                    <a:pt x="1553" y="693"/>
                  </a:lnTo>
                  <a:lnTo>
                    <a:pt x="1578" y="674"/>
                  </a:lnTo>
                  <a:lnTo>
                    <a:pt x="1699" y="701"/>
                  </a:lnTo>
                  <a:lnTo>
                    <a:pt x="1858" y="803"/>
                  </a:lnTo>
                  <a:lnTo>
                    <a:pt x="1888" y="754"/>
                  </a:lnTo>
                  <a:lnTo>
                    <a:pt x="1855" y="704"/>
                  </a:lnTo>
                  <a:lnTo>
                    <a:pt x="1807" y="688"/>
                  </a:lnTo>
                  <a:lnTo>
                    <a:pt x="1824" y="608"/>
                  </a:lnTo>
                  <a:lnTo>
                    <a:pt x="1795" y="597"/>
                  </a:lnTo>
                  <a:lnTo>
                    <a:pt x="1803" y="560"/>
                  </a:lnTo>
                  <a:lnTo>
                    <a:pt x="1861" y="521"/>
                  </a:lnTo>
                  <a:lnTo>
                    <a:pt x="1899" y="424"/>
                  </a:lnTo>
                  <a:lnTo>
                    <a:pt x="1981" y="425"/>
                  </a:lnTo>
                  <a:lnTo>
                    <a:pt x="2024" y="439"/>
                  </a:lnTo>
                  <a:lnTo>
                    <a:pt x="1990" y="543"/>
                  </a:lnTo>
                  <a:lnTo>
                    <a:pt x="2028" y="593"/>
                  </a:lnTo>
                  <a:lnTo>
                    <a:pt x="2017" y="736"/>
                  </a:lnTo>
                  <a:lnTo>
                    <a:pt x="2056" y="784"/>
                  </a:lnTo>
                  <a:lnTo>
                    <a:pt x="2039" y="836"/>
                  </a:lnTo>
                  <a:lnTo>
                    <a:pt x="1977" y="877"/>
                  </a:lnTo>
                  <a:lnTo>
                    <a:pt x="1996" y="896"/>
                  </a:lnTo>
                  <a:lnTo>
                    <a:pt x="1914" y="915"/>
                  </a:lnTo>
                  <a:lnTo>
                    <a:pt x="2002" y="949"/>
                  </a:lnTo>
                  <a:lnTo>
                    <a:pt x="2105" y="836"/>
                  </a:lnTo>
                  <a:lnTo>
                    <a:pt x="2091" y="765"/>
                  </a:lnTo>
                  <a:lnTo>
                    <a:pt x="2123" y="754"/>
                  </a:lnTo>
                  <a:lnTo>
                    <a:pt x="2176" y="740"/>
                  </a:lnTo>
                  <a:lnTo>
                    <a:pt x="2204" y="781"/>
                  </a:lnTo>
                  <a:lnTo>
                    <a:pt x="2201" y="835"/>
                  </a:lnTo>
                  <a:lnTo>
                    <a:pt x="2263" y="851"/>
                  </a:lnTo>
                  <a:lnTo>
                    <a:pt x="2212" y="834"/>
                  </a:lnTo>
                  <a:lnTo>
                    <a:pt x="2236" y="801"/>
                  </a:lnTo>
                  <a:lnTo>
                    <a:pt x="2214" y="754"/>
                  </a:lnTo>
                  <a:lnTo>
                    <a:pt x="2067" y="723"/>
                  </a:lnTo>
                  <a:lnTo>
                    <a:pt x="2091" y="612"/>
                  </a:lnTo>
                  <a:lnTo>
                    <a:pt x="2039" y="543"/>
                  </a:lnTo>
                  <a:lnTo>
                    <a:pt x="2112" y="479"/>
                  </a:lnTo>
                  <a:lnTo>
                    <a:pt x="2106" y="433"/>
                  </a:lnTo>
                  <a:lnTo>
                    <a:pt x="2137" y="459"/>
                  </a:lnTo>
                  <a:lnTo>
                    <a:pt x="2120" y="550"/>
                  </a:lnTo>
                  <a:lnTo>
                    <a:pt x="2145" y="560"/>
                  </a:lnTo>
                  <a:lnTo>
                    <a:pt x="2246" y="587"/>
                  </a:lnTo>
                  <a:lnTo>
                    <a:pt x="2153" y="514"/>
                  </a:lnTo>
                  <a:lnTo>
                    <a:pt x="2221" y="517"/>
                  </a:lnTo>
                  <a:lnTo>
                    <a:pt x="2206" y="487"/>
                  </a:lnTo>
                  <a:lnTo>
                    <a:pt x="2246" y="472"/>
                  </a:lnTo>
                  <a:lnTo>
                    <a:pt x="2429" y="532"/>
                  </a:lnTo>
                  <a:lnTo>
                    <a:pt x="2394" y="568"/>
                  </a:lnTo>
                  <a:lnTo>
                    <a:pt x="2389" y="628"/>
                  </a:lnTo>
                  <a:lnTo>
                    <a:pt x="2427" y="660"/>
                  </a:lnTo>
                  <a:lnTo>
                    <a:pt x="2446" y="532"/>
                  </a:lnTo>
                  <a:lnTo>
                    <a:pt x="2347" y="466"/>
                  </a:lnTo>
                  <a:lnTo>
                    <a:pt x="2325" y="375"/>
                  </a:lnTo>
                  <a:lnTo>
                    <a:pt x="2558" y="344"/>
                  </a:lnTo>
                  <a:lnTo>
                    <a:pt x="2529" y="260"/>
                  </a:lnTo>
                  <a:lnTo>
                    <a:pt x="2558" y="279"/>
                  </a:lnTo>
                  <a:lnTo>
                    <a:pt x="2599" y="247"/>
                  </a:lnTo>
                  <a:lnTo>
                    <a:pt x="2568" y="237"/>
                  </a:lnTo>
                  <a:lnTo>
                    <a:pt x="2816" y="171"/>
                  </a:lnTo>
                  <a:lnTo>
                    <a:pt x="2794" y="152"/>
                  </a:lnTo>
                  <a:lnTo>
                    <a:pt x="2909" y="145"/>
                  </a:lnTo>
                  <a:lnTo>
                    <a:pt x="2908" y="167"/>
                  </a:lnTo>
                  <a:lnTo>
                    <a:pt x="2934" y="167"/>
                  </a:lnTo>
                  <a:lnTo>
                    <a:pt x="3018" y="137"/>
                  </a:lnTo>
                  <a:lnTo>
                    <a:pt x="3057" y="153"/>
                  </a:lnTo>
                  <a:lnTo>
                    <a:pt x="3019" y="117"/>
                  </a:lnTo>
                  <a:lnTo>
                    <a:pt x="3113" y="110"/>
                  </a:lnTo>
                  <a:lnTo>
                    <a:pt x="3116" y="64"/>
                  </a:lnTo>
                  <a:lnTo>
                    <a:pt x="3223" y="0"/>
                  </a:lnTo>
                  <a:lnTo>
                    <a:pt x="3300" y="38"/>
                  </a:lnTo>
                  <a:lnTo>
                    <a:pt x="3235" y="71"/>
                  </a:lnTo>
                  <a:lnTo>
                    <a:pt x="3348" y="69"/>
                  </a:lnTo>
                  <a:lnTo>
                    <a:pt x="3301" y="117"/>
                  </a:lnTo>
                  <a:lnTo>
                    <a:pt x="3491" y="92"/>
                  </a:lnTo>
                  <a:lnTo>
                    <a:pt x="3593" y="167"/>
                  </a:lnTo>
                  <a:lnTo>
                    <a:pt x="3577" y="194"/>
                  </a:lnTo>
                  <a:lnTo>
                    <a:pt x="3543" y="176"/>
                  </a:lnTo>
                  <a:lnTo>
                    <a:pt x="3590" y="201"/>
                  </a:lnTo>
                  <a:lnTo>
                    <a:pt x="3568" y="244"/>
                  </a:lnTo>
                  <a:lnTo>
                    <a:pt x="3223" y="456"/>
                  </a:lnTo>
                  <a:lnTo>
                    <a:pt x="3335" y="428"/>
                  </a:lnTo>
                  <a:lnTo>
                    <a:pt x="3311" y="401"/>
                  </a:lnTo>
                  <a:lnTo>
                    <a:pt x="3485" y="362"/>
                  </a:lnTo>
                  <a:lnTo>
                    <a:pt x="3437" y="367"/>
                  </a:lnTo>
                  <a:lnTo>
                    <a:pt x="3448" y="332"/>
                  </a:lnTo>
                  <a:lnTo>
                    <a:pt x="3543" y="362"/>
                  </a:lnTo>
                  <a:lnTo>
                    <a:pt x="3560" y="332"/>
                  </a:lnTo>
                  <a:lnTo>
                    <a:pt x="3579" y="401"/>
                  </a:lnTo>
                  <a:lnTo>
                    <a:pt x="3626" y="406"/>
                  </a:lnTo>
                  <a:lnTo>
                    <a:pt x="3582" y="376"/>
                  </a:lnTo>
                  <a:lnTo>
                    <a:pt x="3675" y="362"/>
                  </a:lnTo>
                  <a:lnTo>
                    <a:pt x="3786" y="375"/>
                  </a:lnTo>
                  <a:lnTo>
                    <a:pt x="3778" y="401"/>
                  </a:lnTo>
                  <a:lnTo>
                    <a:pt x="3871" y="424"/>
                  </a:lnTo>
                  <a:lnTo>
                    <a:pt x="3954" y="418"/>
                  </a:lnTo>
                  <a:lnTo>
                    <a:pt x="3958" y="353"/>
                  </a:lnTo>
                  <a:lnTo>
                    <a:pt x="3983" y="347"/>
                  </a:lnTo>
                  <a:lnTo>
                    <a:pt x="4193" y="418"/>
                  </a:lnTo>
                  <a:lnTo>
                    <a:pt x="4167" y="532"/>
                  </a:lnTo>
                  <a:lnTo>
                    <a:pt x="4264" y="608"/>
                  </a:lnTo>
                  <a:lnTo>
                    <a:pt x="4319" y="504"/>
                  </a:lnTo>
                  <a:lnTo>
                    <a:pt x="4354" y="550"/>
                  </a:lnTo>
                  <a:lnTo>
                    <a:pt x="4424" y="532"/>
                  </a:lnTo>
                  <a:lnTo>
                    <a:pt x="4519" y="568"/>
                  </a:lnTo>
                  <a:lnTo>
                    <a:pt x="4593" y="547"/>
                  </a:lnTo>
                  <a:lnTo>
                    <a:pt x="4589" y="504"/>
                  </a:lnTo>
                  <a:lnTo>
                    <a:pt x="4640" y="431"/>
                  </a:lnTo>
                  <a:lnTo>
                    <a:pt x="4957" y="482"/>
                  </a:lnTo>
                  <a:lnTo>
                    <a:pt x="4978" y="516"/>
                  </a:lnTo>
                  <a:lnTo>
                    <a:pt x="4938" y="531"/>
                  </a:lnTo>
                  <a:lnTo>
                    <a:pt x="5042" y="547"/>
                  </a:lnTo>
                  <a:lnTo>
                    <a:pt x="5080" y="597"/>
                  </a:lnTo>
                  <a:lnTo>
                    <a:pt x="5319" y="587"/>
                  </a:lnTo>
                  <a:lnTo>
                    <a:pt x="5362" y="628"/>
                  </a:lnTo>
                  <a:lnTo>
                    <a:pt x="5345" y="677"/>
                  </a:lnTo>
                  <a:lnTo>
                    <a:pt x="5415" y="712"/>
                  </a:lnTo>
                  <a:lnTo>
                    <a:pt x="5451" y="685"/>
                  </a:lnTo>
                  <a:lnTo>
                    <a:pt x="5622" y="705"/>
                  </a:lnTo>
                  <a:lnTo>
                    <a:pt x="5655" y="677"/>
                  </a:lnTo>
                  <a:lnTo>
                    <a:pt x="5677" y="721"/>
                  </a:lnTo>
                  <a:lnTo>
                    <a:pt x="5747" y="757"/>
                  </a:lnTo>
                  <a:lnTo>
                    <a:pt x="5780" y="732"/>
                  </a:lnTo>
                  <a:lnTo>
                    <a:pt x="5744" y="693"/>
                  </a:lnTo>
                  <a:lnTo>
                    <a:pt x="5765" y="660"/>
                  </a:lnTo>
                  <a:lnTo>
                    <a:pt x="6062" y="711"/>
                  </a:lnTo>
                  <a:lnTo>
                    <a:pt x="6258" y="838"/>
                  </a:lnTo>
                  <a:lnTo>
                    <a:pt x="6302" y="838"/>
                  </a:lnTo>
                  <a:lnTo>
                    <a:pt x="6352" y="942"/>
                  </a:lnTo>
                  <a:lnTo>
                    <a:pt x="6328" y="886"/>
                  </a:lnTo>
                  <a:lnTo>
                    <a:pt x="6361" y="881"/>
                  </a:lnTo>
                  <a:lnTo>
                    <a:pt x="6383" y="903"/>
                  </a:lnTo>
                  <a:lnTo>
                    <a:pt x="6439" y="896"/>
                  </a:lnTo>
                  <a:lnTo>
                    <a:pt x="6518" y="954"/>
                  </a:lnTo>
                  <a:lnTo>
                    <a:pt x="6404" y="1020"/>
                  </a:lnTo>
                  <a:lnTo>
                    <a:pt x="6428" y="1039"/>
                  </a:lnTo>
                  <a:lnTo>
                    <a:pt x="6387" y="1051"/>
                  </a:lnTo>
                  <a:lnTo>
                    <a:pt x="6420" y="1076"/>
                  </a:lnTo>
                  <a:lnTo>
                    <a:pt x="6352" y="1077"/>
                  </a:lnTo>
                  <a:lnTo>
                    <a:pt x="6327" y="1039"/>
                  </a:lnTo>
                  <a:lnTo>
                    <a:pt x="6303" y="1054"/>
                  </a:lnTo>
                  <a:lnTo>
                    <a:pt x="6258" y="993"/>
                  </a:lnTo>
                  <a:lnTo>
                    <a:pt x="6179" y="995"/>
                  </a:lnTo>
                  <a:lnTo>
                    <a:pt x="6158" y="958"/>
                  </a:lnTo>
                  <a:lnTo>
                    <a:pt x="6178" y="942"/>
                  </a:lnTo>
                  <a:lnTo>
                    <a:pt x="6150" y="942"/>
                  </a:lnTo>
                  <a:lnTo>
                    <a:pt x="6124" y="954"/>
                  </a:lnTo>
                  <a:lnTo>
                    <a:pt x="6151" y="996"/>
                  </a:lnTo>
                  <a:lnTo>
                    <a:pt x="6135" y="1023"/>
                  </a:lnTo>
                  <a:lnTo>
                    <a:pt x="6069" y="1065"/>
                  </a:lnTo>
                  <a:lnTo>
                    <a:pt x="6024" y="1055"/>
                  </a:lnTo>
                  <a:lnTo>
                    <a:pt x="6099" y="1173"/>
                  </a:lnTo>
                  <a:lnTo>
                    <a:pt x="6085" y="1219"/>
                  </a:lnTo>
                  <a:lnTo>
                    <a:pt x="6009" y="1187"/>
                  </a:lnTo>
                  <a:lnTo>
                    <a:pt x="6012" y="1206"/>
                  </a:lnTo>
                  <a:lnTo>
                    <a:pt x="5875" y="1264"/>
                  </a:lnTo>
                  <a:lnTo>
                    <a:pt x="5751" y="1384"/>
                  </a:lnTo>
                  <a:lnTo>
                    <a:pt x="5669" y="1338"/>
                  </a:lnTo>
                  <a:lnTo>
                    <a:pt x="5593" y="1387"/>
                  </a:lnTo>
                  <a:lnTo>
                    <a:pt x="5593" y="1344"/>
                  </a:lnTo>
                  <a:lnTo>
                    <a:pt x="5549" y="1388"/>
                  </a:lnTo>
                  <a:lnTo>
                    <a:pt x="5493" y="1386"/>
                  </a:lnTo>
                  <a:lnTo>
                    <a:pt x="5436" y="1502"/>
                  </a:lnTo>
                  <a:lnTo>
                    <a:pt x="5483" y="1526"/>
                  </a:lnTo>
                  <a:lnTo>
                    <a:pt x="5465" y="1564"/>
                  </a:lnTo>
                  <a:lnTo>
                    <a:pt x="5486" y="1625"/>
                  </a:lnTo>
                  <a:lnTo>
                    <a:pt x="5446" y="1614"/>
                  </a:lnTo>
                  <a:lnTo>
                    <a:pt x="5423" y="1668"/>
                  </a:lnTo>
                  <a:lnTo>
                    <a:pt x="5437" y="1714"/>
                  </a:lnTo>
                  <a:lnTo>
                    <a:pt x="5353" y="1753"/>
                  </a:lnTo>
                  <a:lnTo>
                    <a:pt x="5362" y="1808"/>
                  </a:lnTo>
                  <a:lnTo>
                    <a:pt x="5306" y="1822"/>
                  </a:lnTo>
                  <a:lnTo>
                    <a:pt x="5293" y="1881"/>
                  </a:lnTo>
                  <a:lnTo>
                    <a:pt x="5241" y="1943"/>
                  </a:lnTo>
                  <a:lnTo>
                    <a:pt x="5196" y="1714"/>
                  </a:lnTo>
                  <a:lnTo>
                    <a:pt x="5200" y="1591"/>
                  </a:lnTo>
                  <a:lnTo>
                    <a:pt x="5241" y="1518"/>
                  </a:lnTo>
                  <a:lnTo>
                    <a:pt x="5299" y="1503"/>
                  </a:lnTo>
                  <a:lnTo>
                    <a:pt x="5434" y="1350"/>
                  </a:lnTo>
                  <a:lnTo>
                    <a:pt x="5498" y="1318"/>
                  </a:lnTo>
                  <a:lnTo>
                    <a:pt x="5520" y="1230"/>
                  </a:lnTo>
                  <a:lnTo>
                    <a:pt x="5549" y="1207"/>
                  </a:lnTo>
                  <a:lnTo>
                    <a:pt x="5497" y="1206"/>
                  </a:lnTo>
                  <a:lnTo>
                    <a:pt x="5482" y="1279"/>
                  </a:lnTo>
                  <a:lnTo>
                    <a:pt x="5367" y="1340"/>
                  </a:lnTo>
                  <a:lnTo>
                    <a:pt x="5378" y="1246"/>
                  </a:lnTo>
                  <a:lnTo>
                    <a:pt x="5254" y="1268"/>
                  </a:lnTo>
                  <a:lnTo>
                    <a:pt x="5138" y="1387"/>
                  </a:lnTo>
                  <a:lnTo>
                    <a:pt x="5161" y="1438"/>
                  </a:lnTo>
                  <a:lnTo>
                    <a:pt x="5037" y="1455"/>
                  </a:lnTo>
                  <a:lnTo>
                    <a:pt x="5021" y="1440"/>
                  </a:lnTo>
                  <a:lnTo>
                    <a:pt x="5063" y="1432"/>
                  </a:lnTo>
                  <a:lnTo>
                    <a:pt x="4959" y="1400"/>
                  </a:lnTo>
                  <a:lnTo>
                    <a:pt x="4929" y="1432"/>
                  </a:lnTo>
                  <a:lnTo>
                    <a:pt x="4694" y="1433"/>
                  </a:lnTo>
                  <a:lnTo>
                    <a:pt x="4417" y="1709"/>
                  </a:lnTo>
                  <a:lnTo>
                    <a:pt x="4473" y="1721"/>
                  </a:lnTo>
                  <a:lnTo>
                    <a:pt x="4473" y="1771"/>
                  </a:lnTo>
                  <a:lnTo>
                    <a:pt x="4507" y="1740"/>
                  </a:lnTo>
                  <a:lnTo>
                    <a:pt x="4497" y="1783"/>
                  </a:lnTo>
                  <a:lnTo>
                    <a:pt x="4537" y="1759"/>
                  </a:lnTo>
                  <a:lnTo>
                    <a:pt x="4535" y="1786"/>
                  </a:lnTo>
                  <a:lnTo>
                    <a:pt x="4546" y="1740"/>
                  </a:lnTo>
                  <a:lnTo>
                    <a:pt x="4589" y="1741"/>
                  </a:lnTo>
                  <a:lnTo>
                    <a:pt x="4647" y="1801"/>
                  </a:lnTo>
                  <a:lnTo>
                    <a:pt x="4592" y="1806"/>
                  </a:lnTo>
                  <a:lnTo>
                    <a:pt x="4641" y="1824"/>
                  </a:lnTo>
                  <a:lnTo>
                    <a:pt x="4653" y="1866"/>
                  </a:lnTo>
                  <a:lnTo>
                    <a:pt x="4614" y="1952"/>
                  </a:lnTo>
                  <a:lnTo>
                    <a:pt x="4606" y="2082"/>
                  </a:lnTo>
                  <a:lnTo>
                    <a:pt x="4411" y="2358"/>
                  </a:lnTo>
                  <a:lnTo>
                    <a:pt x="4342" y="2396"/>
                  </a:lnTo>
                  <a:lnTo>
                    <a:pt x="4287" y="2358"/>
                  </a:lnTo>
                  <a:lnTo>
                    <a:pt x="4240" y="2412"/>
                  </a:lnTo>
                  <a:lnTo>
                    <a:pt x="4237" y="2401"/>
                  </a:lnTo>
                  <a:lnTo>
                    <a:pt x="4262" y="2358"/>
                  </a:lnTo>
                  <a:lnTo>
                    <a:pt x="4249" y="2289"/>
                  </a:lnTo>
                  <a:lnTo>
                    <a:pt x="4334" y="2261"/>
                  </a:lnTo>
                  <a:lnTo>
                    <a:pt x="4403" y="2077"/>
                  </a:lnTo>
                  <a:lnTo>
                    <a:pt x="4257" y="2121"/>
                  </a:lnTo>
                  <a:lnTo>
                    <a:pt x="4237" y="2052"/>
                  </a:lnTo>
                  <a:lnTo>
                    <a:pt x="4120" y="2010"/>
                  </a:lnTo>
                  <a:lnTo>
                    <a:pt x="4050" y="1821"/>
                  </a:lnTo>
                  <a:lnTo>
                    <a:pt x="3972" y="1786"/>
                  </a:lnTo>
                  <a:lnTo>
                    <a:pt x="3834" y="1837"/>
                  </a:lnTo>
                  <a:lnTo>
                    <a:pt x="3859" y="1878"/>
                  </a:lnTo>
                  <a:lnTo>
                    <a:pt x="3802" y="1990"/>
                  </a:lnTo>
                  <a:lnTo>
                    <a:pt x="3748" y="2020"/>
                  </a:lnTo>
                  <a:lnTo>
                    <a:pt x="3691" y="1993"/>
                  </a:lnTo>
                  <a:lnTo>
                    <a:pt x="3621" y="1981"/>
                  </a:lnTo>
                  <a:lnTo>
                    <a:pt x="3441" y="2033"/>
                  </a:lnTo>
                  <a:lnTo>
                    <a:pt x="3280" y="1956"/>
                  </a:lnTo>
                  <a:lnTo>
                    <a:pt x="3179" y="1967"/>
                  </a:lnTo>
                  <a:lnTo>
                    <a:pt x="3142" y="1905"/>
                  </a:lnTo>
                  <a:lnTo>
                    <a:pt x="3042" y="1866"/>
                  </a:lnTo>
                  <a:lnTo>
                    <a:pt x="2989" y="1908"/>
                  </a:lnTo>
                  <a:lnTo>
                    <a:pt x="2986" y="1992"/>
                  </a:lnTo>
                  <a:lnTo>
                    <a:pt x="2756" y="1955"/>
                  </a:lnTo>
                  <a:lnTo>
                    <a:pt x="2633" y="2033"/>
                  </a:lnTo>
                  <a:lnTo>
                    <a:pt x="2568" y="2063"/>
                  </a:lnTo>
                  <a:lnTo>
                    <a:pt x="2488" y="2002"/>
                  </a:lnTo>
                  <a:lnTo>
                    <a:pt x="2435" y="2036"/>
                  </a:lnTo>
                  <a:lnTo>
                    <a:pt x="2339" y="1993"/>
                  </a:lnTo>
                  <a:lnTo>
                    <a:pt x="2302" y="1990"/>
                  </a:lnTo>
                  <a:lnTo>
                    <a:pt x="2275" y="1923"/>
                  </a:lnTo>
                  <a:lnTo>
                    <a:pt x="2221" y="1923"/>
                  </a:lnTo>
                  <a:lnTo>
                    <a:pt x="2202" y="1935"/>
                  </a:lnTo>
                  <a:lnTo>
                    <a:pt x="2159" y="1885"/>
                  </a:lnTo>
                  <a:lnTo>
                    <a:pt x="2130" y="1898"/>
                  </a:lnTo>
                  <a:lnTo>
                    <a:pt x="2106" y="1914"/>
                  </a:lnTo>
                  <a:lnTo>
                    <a:pt x="1996" y="1812"/>
                  </a:lnTo>
                  <a:lnTo>
                    <a:pt x="1965" y="1802"/>
                  </a:lnTo>
                  <a:lnTo>
                    <a:pt x="1893" y="1724"/>
                  </a:lnTo>
                  <a:lnTo>
                    <a:pt x="1825" y="1771"/>
                  </a:lnTo>
                  <a:lnTo>
                    <a:pt x="1813" y="1739"/>
                  </a:lnTo>
                  <a:lnTo>
                    <a:pt x="1713" y="1733"/>
                  </a:lnTo>
                  <a:lnTo>
                    <a:pt x="1674" y="1678"/>
                  </a:lnTo>
                  <a:lnTo>
                    <a:pt x="1622" y="1682"/>
                  </a:lnTo>
                  <a:lnTo>
                    <a:pt x="1601" y="1705"/>
                  </a:lnTo>
                  <a:lnTo>
                    <a:pt x="1536" y="1718"/>
                  </a:lnTo>
                  <a:lnTo>
                    <a:pt x="1517" y="1705"/>
                  </a:lnTo>
                  <a:lnTo>
                    <a:pt x="1493" y="1749"/>
                  </a:lnTo>
                  <a:lnTo>
                    <a:pt x="1471" y="1739"/>
                  </a:lnTo>
                  <a:lnTo>
                    <a:pt x="1392" y="1751"/>
                  </a:lnTo>
                  <a:lnTo>
                    <a:pt x="1367" y="1739"/>
                  </a:lnTo>
                  <a:lnTo>
                    <a:pt x="1357" y="1751"/>
                  </a:lnTo>
                  <a:lnTo>
                    <a:pt x="1398" y="1802"/>
                  </a:lnTo>
                  <a:lnTo>
                    <a:pt x="1369" y="1832"/>
                  </a:lnTo>
                  <a:lnTo>
                    <a:pt x="1370" y="1874"/>
                  </a:lnTo>
                  <a:lnTo>
                    <a:pt x="1416" y="1875"/>
                  </a:lnTo>
                  <a:lnTo>
                    <a:pt x="1438" y="1914"/>
                  </a:lnTo>
                  <a:lnTo>
                    <a:pt x="1424" y="1944"/>
                  </a:lnTo>
                  <a:lnTo>
                    <a:pt x="1392" y="1923"/>
                  </a:lnTo>
                  <a:lnTo>
                    <a:pt x="1367" y="1943"/>
                  </a:lnTo>
                  <a:lnTo>
                    <a:pt x="1339" y="1927"/>
                  </a:lnTo>
                  <a:lnTo>
                    <a:pt x="1325" y="1898"/>
                  </a:lnTo>
                  <a:lnTo>
                    <a:pt x="1295" y="1914"/>
                  </a:lnTo>
                  <a:lnTo>
                    <a:pt x="1273" y="1900"/>
                  </a:lnTo>
                  <a:lnTo>
                    <a:pt x="1245" y="1923"/>
                  </a:lnTo>
                  <a:lnTo>
                    <a:pt x="1211" y="1929"/>
                  </a:lnTo>
                  <a:lnTo>
                    <a:pt x="1190" y="1898"/>
                  </a:lnTo>
                  <a:lnTo>
                    <a:pt x="1066" y="1890"/>
                  </a:lnTo>
                  <a:lnTo>
                    <a:pt x="1054" y="1905"/>
                  </a:lnTo>
                  <a:lnTo>
                    <a:pt x="1042" y="1904"/>
                  </a:lnTo>
                  <a:lnTo>
                    <a:pt x="1020" y="1937"/>
                  </a:lnTo>
                  <a:lnTo>
                    <a:pt x="1023" y="1970"/>
                  </a:lnTo>
                  <a:lnTo>
                    <a:pt x="1008" y="1973"/>
                  </a:lnTo>
                  <a:lnTo>
                    <a:pt x="999" y="1944"/>
                  </a:lnTo>
                  <a:lnTo>
                    <a:pt x="980" y="1947"/>
                  </a:lnTo>
                  <a:lnTo>
                    <a:pt x="975" y="2042"/>
                  </a:lnTo>
                  <a:lnTo>
                    <a:pt x="993" y="2070"/>
                  </a:lnTo>
                  <a:lnTo>
                    <a:pt x="993" y="2096"/>
                  </a:lnTo>
                  <a:lnTo>
                    <a:pt x="1015" y="2092"/>
                  </a:lnTo>
                  <a:lnTo>
                    <a:pt x="1042" y="2079"/>
                  </a:lnTo>
                  <a:lnTo>
                    <a:pt x="1064" y="2121"/>
                  </a:lnTo>
                  <a:lnTo>
                    <a:pt x="1078" y="2148"/>
                  </a:lnTo>
                  <a:lnTo>
                    <a:pt x="1097" y="2184"/>
                  </a:lnTo>
                  <a:lnTo>
                    <a:pt x="1126" y="2193"/>
                  </a:lnTo>
                  <a:lnTo>
                    <a:pt x="1089" y="2221"/>
                  </a:lnTo>
                  <a:lnTo>
                    <a:pt x="1065" y="2194"/>
                  </a:lnTo>
                  <a:lnTo>
                    <a:pt x="1040" y="2300"/>
                  </a:lnTo>
                  <a:lnTo>
                    <a:pt x="1070" y="2328"/>
                  </a:lnTo>
                  <a:lnTo>
                    <a:pt x="1095" y="2431"/>
                  </a:lnTo>
                  <a:lnTo>
                    <a:pt x="1071" y="2412"/>
                  </a:lnTo>
                  <a:lnTo>
                    <a:pt x="1047" y="2401"/>
                  </a:lnTo>
                  <a:lnTo>
                    <a:pt x="1015" y="2396"/>
                  </a:lnTo>
                  <a:lnTo>
                    <a:pt x="993" y="2384"/>
                  </a:lnTo>
                  <a:lnTo>
                    <a:pt x="973" y="2381"/>
                  </a:lnTo>
                  <a:lnTo>
                    <a:pt x="958" y="2345"/>
                  </a:lnTo>
                  <a:lnTo>
                    <a:pt x="918" y="2366"/>
                  </a:lnTo>
                  <a:lnTo>
                    <a:pt x="883" y="2365"/>
                  </a:lnTo>
                  <a:lnTo>
                    <a:pt x="856" y="2334"/>
                  </a:lnTo>
                  <a:lnTo>
                    <a:pt x="796" y="2303"/>
                  </a:lnTo>
                  <a:lnTo>
                    <a:pt x="737" y="2309"/>
                  </a:lnTo>
                  <a:lnTo>
                    <a:pt x="671" y="2258"/>
                  </a:lnTo>
                  <a:lnTo>
                    <a:pt x="722" y="2212"/>
                  </a:lnTo>
                  <a:lnTo>
                    <a:pt x="727" y="2170"/>
                  </a:lnTo>
                  <a:lnTo>
                    <a:pt x="726" y="2131"/>
                  </a:lnTo>
                  <a:lnTo>
                    <a:pt x="733" y="2098"/>
                  </a:lnTo>
                  <a:lnTo>
                    <a:pt x="765" y="2088"/>
                  </a:lnTo>
                  <a:lnTo>
                    <a:pt x="745" y="2027"/>
                  </a:lnTo>
                  <a:lnTo>
                    <a:pt x="708" y="2010"/>
                  </a:lnTo>
                  <a:lnTo>
                    <a:pt x="688" y="2000"/>
                  </a:lnTo>
                  <a:lnTo>
                    <a:pt x="660" y="2009"/>
                  </a:lnTo>
                  <a:lnTo>
                    <a:pt x="605" y="1992"/>
                  </a:lnTo>
                  <a:lnTo>
                    <a:pt x="562" y="1931"/>
                  </a:lnTo>
                  <a:lnTo>
                    <a:pt x="524" y="1913"/>
                  </a:lnTo>
                  <a:lnTo>
                    <a:pt x="505" y="1858"/>
                  </a:lnTo>
                  <a:lnTo>
                    <a:pt x="475" y="1851"/>
                  </a:lnTo>
                  <a:lnTo>
                    <a:pt x="444" y="1870"/>
                  </a:lnTo>
                  <a:lnTo>
                    <a:pt x="423" y="1881"/>
                  </a:lnTo>
                  <a:lnTo>
                    <a:pt x="412" y="1856"/>
                  </a:lnTo>
                  <a:lnTo>
                    <a:pt x="399" y="1831"/>
                  </a:lnTo>
                  <a:lnTo>
                    <a:pt x="441" y="1825"/>
                  </a:lnTo>
                  <a:lnTo>
                    <a:pt x="439" y="1810"/>
                  </a:lnTo>
                  <a:lnTo>
                    <a:pt x="429" y="1797"/>
                  </a:lnTo>
                  <a:lnTo>
                    <a:pt x="412" y="1785"/>
                  </a:lnTo>
                  <a:lnTo>
                    <a:pt x="391" y="1718"/>
                  </a:lnTo>
                  <a:lnTo>
                    <a:pt x="355" y="1686"/>
                  </a:lnTo>
                  <a:lnTo>
                    <a:pt x="322" y="1684"/>
                  </a:lnTo>
                  <a:lnTo>
                    <a:pt x="287" y="1684"/>
                  </a:lnTo>
                  <a:lnTo>
                    <a:pt x="265" y="1664"/>
                  </a:lnTo>
                  <a:lnTo>
                    <a:pt x="241" y="1660"/>
                  </a:lnTo>
                  <a:lnTo>
                    <a:pt x="222" y="1660"/>
                  </a:lnTo>
                  <a:lnTo>
                    <a:pt x="210" y="1678"/>
                  </a:lnTo>
                  <a:lnTo>
                    <a:pt x="186" y="1703"/>
                  </a:lnTo>
                  <a:lnTo>
                    <a:pt x="181" y="1730"/>
                  </a:lnTo>
                  <a:lnTo>
                    <a:pt x="173" y="1739"/>
                  </a:lnTo>
                  <a:lnTo>
                    <a:pt x="159" y="1783"/>
                  </a:lnTo>
                  <a:lnTo>
                    <a:pt x="150" y="1768"/>
                  </a:lnTo>
                  <a:lnTo>
                    <a:pt x="145" y="1752"/>
                  </a:lnTo>
                  <a:lnTo>
                    <a:pt x="0" y="172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55" name="Freeform 396"/>
            <p:cNvSpPr>
              <a:spLocks/>
            </p:cNvSpPr>
            <p:nvPr/>
          </p:nvSpPr>
          <p:spPr bwMode="auto">
            <a:xfrm>
              <a:off x="2254" y="1741"/>
              <a:ext cx="54" cy="28"/>
            </a:xfrm>
            <a:custGeom>
              <a:avLst/>
              <a:gdLst>
                <a:gd name="T0" fmla="*/ 0 w 190"/>
                <a:gd name="T1" fmla="*/ 2 h 94"/>
                <a:gd name="T2" fmla="*/ 1 w 190"/>
                <a:gd name="T3" fmla="*/ 1 h 94"/>
                <a:gd name="T4" fmla="*/ 0 w 190"/>
                <a:gd name="T5" fmla="*/ 1 h 94"/>
                <a:gd name="T6" fmla="*/ 3 w 190"/>
                <a:gd name="T7" fmla="*/ 0 h 94"/>
                <a:gd name="T8" fmla="*/ 4 w 190"/>
                <a:gd name="T9" fmla="*/ 0 h 94"/>
                <a:gd name="T10" fmla="*/ 3 w 190"/>
                <a:gd name="T11" fmla="*/ 1 h 94"/>
                <a:gd name="T12" fmla="*/ 4 w 190"/>
                <a:gd name="T13" fmla="*/ 1 h 94"/>
                <a:gd name="T14" fmla="*/ 1 w 190"/>
                <a:gd name="T15" fmla="*/ 2 h 94"/>
                <a:gd name="T16" fmla="*/ 1 w 190"/>
                <a:gd name="T17" fmla="*/ 2 h 94"/>
                <a:gd name="T18" fmla="*/ 1 w 190"/>
                <a:gd name="T19" fmla="*/ 2 h 94"/>
                <a:gd name="T20" fmla="*/ 0 w 190"/>
                <a:gd name="T21" fmla="*/ 2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4"/>
                <a:gd name="T35" fmla="*/ 190 w 19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4">
                  <a:moveTo>
                    <a:pt x="0" y="67"/>
                  </a:moveTo>
                  <a:lnTo>
                    <a:pt x="39" y="46"/>
                  </a:lnTo>
                  <a:lnTo>
                    <a:pt x="11" y="27"/>
                  </a:lnTo>
                  <a:lnTo>
                    <a:pt x="146" y="0"/>
                  </a:lnTo>
                  <a:lnTo>
                    <a:pt x="168" y="1"/>
                  </a:lnTo>
                  <a:lnTo>
                    <a:pt x="142" y="25"/>
                  </a:lnTo>
                  <a:lnTo>
                    <a:pt x="190" y="23"/>
                  </a:lnTo>
                  <a:lnTo>
                    <a:pt x="66" y="79"/>
                  </a:lnTo>
                  <a:lnTo>
                    <a:pt x="39" y="94"/>
                  </a:lnTo>
                  <a:lnTo>
                    <a:pt x="45" y="71"/>
                  </a:lnTo>
                  <a:lnTo>
                    <a:pt x="0" y="6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56" name="Freeform 397"/>
            <p:cNvSpPr>
              <a:spLocks/>
            </p:cNvSpPr>
            <p:nvPr/>
          </p:nvSpPr>
          <p:spPr bwMode="auto">
            <a:xfrm>
              <a:off x="2270" y="2032"/>
              <a:ext cx="22" cy="14"/>
            </a:xfrm>
            <a:custGeom>
              <a:avLst/>
              <a:gdLst>
                <a:gd name="T0" fmla="*/ 0 w 75"/>
                <a:gd name="T1" fmla="*/ 1 h 49"/>
                <a:gd name="T2" fmla="*/ 1 w 75"/>
                <a:gd name="T3" fmla="*/ 0 h 49"/>
                <a:gd name="T4" fmla="*/ 2 w 75"/>
                <a:gd name="T5" fmla="*/ 1 h 49"/>
                <a:gd name="T6" fmla="*/ 0 w 75"/>
                <a:gd name="T7" fmla="*/ 1 h 49"/>
                <a:gd name="T8" fmla="*/ 0 60000 65536"/>
                <a:gd name="T9" fmla="*/ 0 60000 65536"/>
                <a:gd name="T10" fmla="*/ 0 60000 65536"/>
                <a:gd name="T11" fmla="*/ 0 60000 65536"/>
                <a:gd name="T12" fmla="*/ 0 w 75"/>
                <a:gd name="T13" fmla="*/ 0 h 49"/>
                <a:gd name="T14" fmla="*/ 75 w 75"/>
                <a:gd name="T15" fmla="*/ 49 h 49"/>
              </a:gdLst>
              <a:ahLst/>
              <a:cxnLst>
                <a:cxn ang="T8">
                  <a:pos x="T0" y="T1"/>
                </a:cxn>
                <a:cxn ang="T9">
                  <a:pos x="T2" y="T3"/>
                </a:cxn>
                <a:cxn ang="T10">
                  <a:pos x="T4" y="T5"/>
                </a:cxn>
                <a:cxn ang="T11">
                  <a:pos x="T6" y="T7"/>
                </a:cxn>
              </a:cxnLst>
              <a:rect l="T12" t="T13" r="T14" b="T15"/>
              <a:pathLst>
                <a:path w="75" h="49">
                  <a:moveTo>
                    <a:pt x="0" y="49"/>
                  </a:moveTo>
                  <a:lnTo>
                    <a:pt x="22" y="0"/>
                  </a:lnTo>
                  <a:lnTo>
                    <a:pt x="75" y="27"/>
                  </a:lnTo>
                  <a:lnTo>
                    <a:pt x="0" y="4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57" name="Freeform 398"/>
            <p:cNvSpPr>
              <a:spLocks/>
            </p:cNvSpPr>
            <p:nvPr/>
          </p:nvSpPr>
          <p:spPr bwMode="auto">
            <a:xfrm>
              <a:off x="2308" y="1945"/>
              <a:ext cx="66" cy="58"/>
            </a:xfrm>
            <a:custGeom>
              <a:avLst/>
              <a:gdLst>
                <a:gd name="T0" fmla="*/ 0 w 229"/>
                <a:gd name="T1" fmla="*/ 2 h 204"/>
                <a:gd name="T2" fmla="*/ 0 w 229"/>
                <a:gd name="T3" fmla="*/ 3 h 204"/>
                <a:gd name="T4" fmla="*/ 1 w 229"/>
                <a:gd name="T5" fmla="*/ 3 h 204"/>
                <a:gd name="T6" fmla="*/ 2 w 229"/>
                <a:gd name="T7" fmla="*/ 4 h 204"/>
                <a:gd name="T8" fmla="*/ 2 w 229"/>
                <a:gd name="T9" fmla="*/ 3 h 204"/>
                <a:gd name="T10" fmla="*/ 2 w 229"/>
                <a:gd name="T11" fmla="*/ 5 h 204"/>
                <a:gd name="T12" fmla="*/ 5 w 229"/>
                <a:gd name="T13" fmla="*/ 5 h 204"/>
                <a:gd name="T14" fmla="*/ 4 w 229"/>
                <a:gd name="T15" fmla="*/ 4 h 204"/>
                <a:gd name="T16" fmla="*/ 3 w 229"/>
                <a:gd name="T17" fmla="*/ 3 h 204"/>
                <a:gd name="T18" fmla="*/ 3 w 229"/>
                <a:gd name="T19" fmla="*/ 1 h 204"/>
                <a:gd name="T20" fmla="*/ 5 w 229"/>
                <a:gd name="T21" fmla="*/ 0 h 204"/>
                <a:gd name="T22" fmla="*/ 1 w 229"/>
                <a:gd name="T23" fmla="*/ 0 h 204"/>
                <a:gd name="T24" fmla="*/ 1 w 229"/>
                <a:gd name="T25" fmla="*/ 2 h 204"/>
                <a:gd name="T26" fmla="*/ 0 w 229"/>
                <a:gd name="T27" fmla="*/ 2 h 2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9"/>
                <a:gd name="T43" fmla="*/ 0 h 204"/>
                <a:gd name="T44" fmla="*/ 229 w 229"/>
                <a:gd name="T45" fmla="*/ 204 h 2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9" h="204">
                  <a:moveTo>
                    <a:pt x="0" y="103"/>
                  </a:moveTo>
                  <a:lnTo>
                    <a:pt x="16" y="146"/>
                  </a:lnTo>
                  <a:lnTo>
                    <a:pt x="41" y="131"/>
                  </a:lnTo>
                  <a:lnTo>
                    <a:pt x="71" y="159"/>
                  </a:lnTo>
                  <a:lnTo>
                    <a:pt x="91" y="146"/>
                  </a:lnTo>
                  <a:lnTo>
                    <a:pt x="82" y="196"/>
                  </a:lnTo>
                  <a:lnTo>
                    <a:pt x="229" y="204"/>
                  </a:lnTo>
                  <a:lnTo>
                    <a:pt x="175" y="167"/>
                  </a:lnTo>
                  <a:lnTo>
                    <a:pt x="147" y="105"/>
                  </a:lnTo>
                  <a:lnTo>
                    <a:pt x="148" y="38"/>
                  </a:lnTo>
                  <a:lnTo>
                    <a:pt x="186" y="0"/>
                  </a:lnTo>
                  <a:lnTo>
                    <a:pt x="57" y="13"/>
                  </a:lnTo>
                  <a:lnTo>
                    <a:pt x="25" y="103"/>
                  </a:lnTo>
                  <a:lnTo>
                    <a:pt x="0" y="10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58" name="Freeform 399"/>
            <p:cNvSpPr>
              <a:spLocks/>
            </p:cNvSpPr>
            <p:nvPr/>
          </p:nvSpPr>
          <p:spPr bwMode="auto">
            <a:xfrm>
              <a:off x="2330" y="1851"/>
              <a:ext cx="168" cy="94"/>
            </a:xfrm>
            <a:custGeom>
              <a:avLst/>
              <a:gdLst>
                <a:gd name="T0" fmla="*/ 0 w 587"/>
                <a:gd name="T1" fmla="*/ 7 h 330"/>
                <a:gd name="T2" fmla="*/ 1 w 587"/>
                <a:gd name="T3" fmla="*/ 7 h 330"/>
                <a:gd name="T4" fmla="*/ 0 w 587"/>
                <a:gd name="T5" fmla="*/ 7 h 330"/>
                <a:gd name="T6" fmla="*/ 3 w 587"/>
                <a:gd name="T7" fmla="*/ 8 h 330"/>
                <a:gd name="T8" fmla="*/ 3 w 587"/>
                <a:gd name="T9" fmla="*/ 7 h 330"/>
                <a:gd name="T10" fmla="*/ 3 w 587"/>
                <a:gd name="T11" fmla="*/ 7 h 330"/>
                <a:gd name="T12" fmla="*/ 3 w 587"/>
                <a:gd name="T13" fmla="*/ 7 h 330"/>
                <a:gd name="T14" fmla="*/ 4 w 587"/>
                <a:gd name="T15" fmla="*/ 7 h 330"/>
                <a:gd name="T16" fmla="*/ 3 w 587"/>
                <a:gd name="T17" fmla="*/ 6 h 330"/>
                <a:gd name="T18" fmla="*/ 4 w 587"/>
                <a:gd name="T19" fmla="*/ 6 h 330"/>
                <a:gd name="T20" fmla="*/ 5 w 587"/>
                <a:gd name="T21" fmla="*/ 6 h 330"/>
                <a:gd name="T22" fmla="*/ 4 w 587"/>
                <a:gd name="T23" fmla="*/ 5 h 330"/>
                <a:gd name="T24" fmla="*/ 5 w 587"/>
                <a:gd name="T25" fmla="*/ 5 h 330"/>
                <a:gd name="T26" fmla="*/ 5 w 587"/>
                <a:gd name="T27" fmla="*/ 5 h 330"/>
                <a:gd name="T28" fmla="*/ 6 w 587"/>
                <a:gd name="T29" fmla="*/ 5 h 330"/>
                <a:gd name="T30" fmla="*/ 6 w 587"/>
                <a:gd name="T31" fmla="*/ 4 h 330"/>
                <a:gd name="T32" fmla="*/ 13 w 587"/>
                <a:gd name="T33" fmla="*/ 2 h 330"/>
                <a:gd name="T34" fmla="*/ 14 w 587"/>
                <a:gd name="T35" fmla="*/ 1 h 330"/>
                <a:gd name="T36" fmla="*/ 13 w 587"/>
                <a:gd name="T37" fmla="*/ 0 h 330"/>
                <a:gd name="T38" fmla="*/ 9 w 587"/>
                <a:gd name="T39" fmla="*/ 1 h 330"/>
                <a:gd name="T40" fmla="*/ 7 w 587"/>
                <a:gd name="T41" fmla="*/ 1 h 330"/>
                <a:gd name="T42" fmla="*/ 3 w 587"/>
                <a:gd name="T43" fmla="*/ 4 h 330"/>
                <a:gd name="T44" fmla="*/ 2 w 587"/>
                <a:gd name="T45" fmla="*/ 4 h 330"/>
                <a:gd name="T46" fmla="*/ 2 w 587"/>
                <a:gd name="T47" fmla="*/ 5 h 330"/>
                <a:gd name="T48" fmla="*/ 3 w 587"/>
                <a:gd name="T49" fmla="*/ 5 h 330"/>
                <a:gd name="T50" fmla="*/ 2 w 587"/>
                <a:gd name="T51" fmla="*/ 5 h 330"/>
                <a:gd name="T52" fmla="*/ 2 w 587"/>
                <a:gd name="T53" fmla="*/ 5 h 330"/>
                <a:gd name="T54" fmla="*/ 1 w 587"/>
                <a:gd name="T55" fmla="*/ 6 h 330"/>
                <a:gd name="T56" fmla="*/ 2 w 587"/>
                <a:gd name="T57" fmla="*/ 6 h 330"/>
                <a:gd name="T58" fmla="*/ 0 w 587"/>
                <a:gd name="T59" fmla="*/ 7 h 3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87"/>
                <a:gd name="T91" fmla="*/ 0 h 330"/>
                <a:gd name="T92" fmla="*/ 587 w 587"/>
                <a:gd name="T93" fmla="*/ 330 h 3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87" h="330">
                  <a:moveTo>
                    <a:pt x="0" y="284"/>
                  </a:moveTo>
                  <a:lnTo>
                    <a:pt x="58" y="293"/>
                  </a:lnTo>
                  <a:lnTo>
                    <a:pt x="18" y="321"/>
                  </a:lnTo>
                  <a:lnTo>
                    <a:pt x="117" y="330"/>
                  </a:lnTo>
                  <a:lnTo>
                    <a:pt x="120" y="293"/>
                  </a:lnTo>
                  <a:lnTo>
                    <a:pt x="149" y="298"/>
                  </a:lnTo>
                  <a:lnTo>
                    <a:pt x="119" y="279"/>
                  </a:lnTo>
                  <a:lnTo>
                    <a:pt x="158" y="286"/>
                  </a:lnTo>
                  <a:lnTo>
                    <a:pt x="149" y="244"/>
                  </a:lnTo>
                  <a:lnTo>
                    <a:pt x="167" y="270"/>
                  </a:lnTo>
                  <a:lnTo>
                    <a:pt x="196" y="245"/>
                  </a:lnTo>
                  <a:lnTo>
                    <a:pt x="177" y="217"/>
                  </a:lnTo>
                  <a:lnTo>
                    <a:pt x="239" y="222"/>
                  </a:lnTo>
                  <a:lnTo>
                    <a:pt x="221" y="205"/>
                  </a:lnTo>
                  <a:lnTo>
                    <a:pt x="249" y="209"/>
                  </a:lnTo>
                  <a:lnTo>
                    <a:pt x="265" y="175"/>
                  </a:lnTo>
                  <a:lnTo>
                    <a:pt x="558" y="71"/>
                  </a:lnTo>
                  <a:lnTo>
                    <a:pt x="587" y="30"/>
                  </a:lnTo>
                  <a:lnTo>
                    <a:pt x="530" y="0"/>
                  </a:lnTo>
                  <a:lnTo>
                    <a:pt x="409" y="67"/>
                  </a:lnTo>
                  <a:lnTo>
                    <a:pt x="282" y="67"/>
                  </a:lnTo>
                  <a:lnTo>
                    <a:pt x="147" y="155"/>
                  </a:lnTo>
                  <a:lnTo>
                    <a:pt x="71" y="165"/>
                  </a:lnTo>
                  <a:lnTo>
                    <a:pt x="76" y="205"/>
                  </a:lnTo>
                  <a:lnTo>
                    <a:pt x="116" y="209"/>
                  </a:lnTo>
                  <a:lnTo>
                    <a:pt x="70" y="210"/>
                  </a:lnTo>
                  <a:lnTo>
                    <a:pt x="91" y="226"/>
                  </a:lnTo>
                  <a:lnTo>
                    <a:pt x="58" y="245"/>
                  </a:lnTo>
                  <a:lnTo>
                    <a:pt x="97" y="263"/>
                  </a:lnTo>
                  <a:lnTo>
                    <a:pt x="0" y="284"/>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59" name="Freeform 400"/>
            <p:cNvSpPr>
              <a:spLocks/>
            </p:cNvSpPr>
            <p:nvPr/>
          </p:nvSpPr>
          <p:spPr bwMode="auto">
            <a:xfrm>
              <a:off x="2427" y="1727"/>
              <a:ext cx="32" cy="19"/>
            </a:xfrm>
            <a:custGeom>
              <a:avLst/>
              <a:gdLst>
                <a:gd name="T0" fmla="*/ 0 w 115"/>
                <a:gd name="T1" fmla="*/ 1 h 66"/>
                <a:gd name="T2" fmla="*/ 1 w 115"/>
                <a:gd name="T3" fmla="*/ 1 h 66"/>
                <a:gd name="T4" fmla="*/ 3 w 115"/>
                <a:gd name="T5" fmla="*/ 1 h 66"/>
                <a:gd name="T6" fmla="*/ 1 w 115"/>
                <a:gd name="T7" fmla="*/ 0 h 66"/>
                <a:gd name="T8" fmla="*/ 0 w 115"/>
                <a:gd name="T9" fmla="*/ 1 h 66"/>
                <a:gd name="T10" fmla="*/ 0 60000 65536"/>
                <a:gd name="T11" fmla="*/ 0 60000 65536"/>
                <a:gd name="T12" fmla="*/ 0 60000 65536"/>
                <a:gd name="T13" fmla="*/ 0 60000 65536"/>
                <a:gd name="T14" fmla="*/ 0 60000 65536"/>
                <a:gd name="T15" fmla="*/ 0 w 115"/>
                <a:gd name="T16" fmla="*/ 0 h 66"/>
                <a:gd name="T17" fmla="*/ 115 w 115"/>
                <a:gd name="T18" fmla="*/ 66 h 66"/>
              </a:gdLst>
              <a:ahLst/>
              <a:cxnLst>
                <a:cxn ang="T10">
                  <a:pos x="T0" y="T1"/>
                </a:cxn>
                <a:cxn ang="T11">
                  <a:pos x="T2" y="T3"/>
                </a:cxn>
                <a:cxn ang="T12">
                  <a:pos x="T4" y="T5"/>
                </a:cxn>
                <a:cxn ang="T13">
                  <a:pos x="T6" y="T7"/>
                </a:cxn>
                <a:cxn ang="T14">
                  <a:pos x="T8" y="T9"/>
                </a:cxn>
              </a:cxnLst>
              <a:rect l="T15" t="T16" r="T17" b="T18"/>
              <a:pathLst>
                <a:path w="115" h="66">
                  <a:moveTo>
                    <a:pt x="0" y="47"/>
                  </a:moveTo>
                  <a:lnTo>
                    <a:pt x="32" y="66"/>
                  </a:lnTo>
                  <a:lnTo>
                    <a:pt x="115" y="43"/>
                  </a:lnTo>
                  <a:lnTo>
                    <a:pt x="66" y="0"/>
                  </a:lnTo>
                  <a:lnTo>
                    <a:pt x="0" y="4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60" name="Freeform 401"/>
            <p:cNvSpPr>
              <a:spLocks/>
            </p:cNvSpPr>
            <p:nvPr/>
          </p:nvSpPr>
          <p:spPr bwMode="auto">
            <a:xfrm>
              <a:off x="2737" y="1765"/>
              <a:ext cx="29" cy="12"/>
            </a:xfrm>
            <a:custGeom>
              <a:avLst/>
              <a:gdLst>
                <a:gd name="T0" fmla="*/ 0 w 103"/>
                <a:gd name="T1" fmla="*/ 0 h 42"/>
                <a:gd name="T2" fmla="*/ 1 w 103"/>
                <a:gd name="T3" fmla="*/ 1 h 42"/>
                <a:gd name="T4" fmla="*/ 1 w 103"/>
                <a:gd name="T5" fmla="*/ 1 h 42"/>
                <a:gd name="T6" fmla="*/ 2 w 103"/>
                <a:gd name="T7" fmla="*/ 1 h 42"/>
                <a:gd name="T8" fmla="*/ 2 w 103"/>
                <a:gd name="T9" fmla="*/ 1 h 42"/>
                <a:gd name="T10" fmla="*/ 0 w 103"/>
                <a:gd name="T11" fmla="*/ 0 h 42"/>
                <a:gd name="T12" fmla="*/ 0 60000 65536"/>
                <a:gd name="T13" fmla="*/ 0 60000 65536"/>
                <a:gd name="T14" fmla="*/ 0 60000 65536"/>
                <a:gd name="T15" fmla="*/ 0 60000 65536"/>
                <a:gd name="T16" fmla="*/ 0 60000 65536"/>
                <a:gd name="T17" fmla="*/ 0 60000 65536"/>
                <a:gd name="T18" fmla="*/ 0 w 103"/>
                <a:gd name="T19" fmla="*/ 0 h 42"/>
                <a:gd name="T20" fmla="*/ 103 w 103"/>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103" h="42">
                  <a:moveTo>
                    <a:pt x="0" y="0"/>
                  </a:moveTo>
                  <a:lnTo>
                    <a:pt x="46" y="34"/>
                  </a:lnTo>
                  <a:lnTo>
                    <a:pt x="31" y="42"/>
                  </a:lnTo>
                  <a:lnTo>
                    <a:pt x="70" y="41"/>
                  </a:lnTo>
                  <a:lnTo>
                    <a:pt x="103" y="20"/>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61" name="Freeform 402"/>
            <p:cNvSpPr>
              <a:spLocks/>
            </p:cNvSpPr>
            <p:nvPr/>
          </p:nvSpPr>
          <p:spPr bwMode="auto">
            <a:xfrm>
              <a:off x="2743" y="1731"/>
              <a:ext cx="69" cy="35"/>
            </a:xfrm>
            <a:custGeom>
              <a:avLst/>
              <a:gdLst>
                <a:gd name="T0" fmla="*/ 0 w 242"/>
                <a:gd name="T1" fmla="*/ 2 h 123"/>
                <a:gd name="T2" fmla="*/ 1 w 242"/>
                <a:gd name="T3" fmla="*/ 1 h 123"/>
                <a:gd name="T4" fmla="*/ 4 w 242"/>
                <a:gd name="T5" fmla="*/ 0 h 123"/>
                <a:gd name="T6" fmla="*/ 6 w 242"/>
                <a:gd name="T7" fmla="*/ 1 h 123"/>
                <a:gd name="T8" fmla="*/ 5 w 242"/>
                <a:gd name="T9" fmla="*/ 2 h 123"/>
                <a:gd name="T10" fmla="*/ 5 w 242"/>
                <a:gd name="T11" fmla="*/ 2 h 123"/>
                <a:gd name="T12" fmla="*/ 2 w 242"/>
                <a:gd name="T13" fmla="*/ 3 h 123"/>
                <a:gd name="T14" fmla="*/ 0 w 242"/>
                <a:gd name="T15" fmla="*/ 2 h 123"/>
                <a:gd name="T16" fmla="*/ 0 60000 65536"/>
                <a:gd name="T17" fmla="*/ 0 60000 65536"/>
                <a:gd name="T18" fmla="*/ 0 60000 65536"/>
                <a:gd name="T19" fmla="*/ 0 60000 65536"/>
                <a:gd name="T20" fmla="*/ 0 60000 65536"/>
                <a:gd name="T21" fmla="*/ 0 60000 65536"/>
                <a:gd name="T22" fmla="*/ 0 60000 65536"/>
                <a:gd name="T23" fmla="*/ 0 60000 65536"/>
                <a:gd name="T24" fmla="*/ 0 w 242"/>
                <a:gd name="T25" fmla="*/ 0 h 123"/>
                <a:gd name="T26" fmla="*/ 242 w 242"/>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2" h="123">
                  <a:moveTo>
                    <a:pt x="0" y="100"/>
                  </a:moveTo>
                  <a:lnTo>
                    <a:pt x="65" y="33"/>
                  </a:lnTo>
                  <a:lnTo>
                    <a:pt x="156" y="0"/>
                  </a:lnTo>
                  <a:lnTo>
                    <a:pt x="242" y="59"/>
                  </a:lnTo>
                  <a:lnTo>
                    <a:pt x="212" y="71"/>
                  </a:lnTo>
                  <a:lnTo>
                    <a:pt x="220" y="98"/>
                  </a:lnTo>
                  <a:lnTo>
                    <a:pt x="95" y="123"/>
                  </a:lnTo>
                  <a:lnTo>
                    <a:pt x="0" y="10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62" name="Freeform 403"/>
            <p:cNvSpPr>
              <a:spLocks/>
            </p:cNvSpPr>
            <p:nvPr/>
          </p:nvSpPr>
          <p:spPr bwMode="auto">
            <a:xfrm>
              <a:off x="2757" y="1762"/>
              <a:ext cx="78" cy="40"/>
            </a:xfrm>
            <a:custGeom>
              <a:avLst/>
              <a:gdLst>
                <a:gd name="T0" fmla="*/ 0 w 274"/>
                <a:gd name="T1" fmla="*/ 1 h 142"/>
                <a:gd name="T2" fmla="*/ 1 w 274"/>
                <a:gd name="T3" fmla="*/ 1 h 142"/>
                <a:gd name="T4" fmla="*/ 2 w 274"/>
                <a:gd name="T5" fmla="*/ 3 h 142"/>
                <a:gd name="T6" fmla="*/ 3 w 274"/>
                <a:gd name="T7" fmla="*/ 2 h 142"/>
                <a:gd name="T8" fmla="*/ 5 w 274"/>
                <a:gd name="T9" fmla="*/ 3 h 142"/>
                <a:gd name="T10" fmla="*/ 6 w 274"/>
                <a:gd name="T11" fmla="*/ 3 h 142"/>
                <a:gd name="T12" fmla="*/ 5 w 274"/>
                <a:gd name="T13" fmla="*/ 2 h 142"/>
                <a:gd name="T14" fmla="*/ 6 w 274"/>
                <a:gd name="T15" fmla="*/ 2 h 142"/>
                <a:gd name="T16" fmla="*/ 6 w 274"/>
                <a:gd name="T17" fmla="*/ 1 h 142"/>
                <a:gd name="T18" fmla="*/ 5 w 274"/>
                <a:gd name="T19" fmla="*/ 0 h 142"/>
                <a:gd name="T20" fmla="*/ 4 w 274"/>
                <a:gd name="T21" fmla="*/ 1 h 142"/>
                <a:gd name="T22" fmla="*/ 5 w 274"/>
                <a:gd name="T23" fmla="*/ 1 h 142"/>
                <a:gd name="T24" fmla="*/ 4 w 274"/>
                <a:gd name="T25" fmla="*/ 0 h 142"/>
                <a:gd name="T26" fmla="*/ 2 w 274"/>
                <a:gd name="T27" fmla="*/ 0 h 142"/>
                <a:gd name="T28" fmla="*/ 0 w 274"/>
                <a:gd name="T29" fmla="*/ 1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4"/>
                <a:gd name="T46" fmla="*/ 0 h 142"/>
                <a:gd name="T47" fmla="*/ 274 w 274"/>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4" h="142">
                  <a:moveTo>
                    <a:pt x="0" y="61"/>
                  </a:moveTo>
                  <a:lnTo>
                    <a:pt x="50" y="68"/>
                  </a:lnTo>
                  <a:lnTo>
                    <a:pt x="85" y="118"/>
                  </a:lnTo>
                  <a:lnTo>
                    <a:pt x="114" y="103"/>
                  </a:lnTo>
                  <a:lnTo>
                    <a:pt x="225" y="142"/>
                  </a:lnTo>
                  <a:lnTo>
                    <a:pt x="264" y="126"/>
                  </a:lnTo>
                  <a:lnTo>
                    <a:pt x="235" y="88"/>
                  </a:lnTo>
                  <a:lnTo>
                    <a:pt x="258" y="98"/>
                  </a:lnTo>
                  <a:lnTo>
                    <a:pt x="274" y="39"/>
                  </a:lnTo>
                  <a:lnTo>
                    <a:pt x="215" y="12"/>
                  </a:lnTo>
                  <a:lnTo>
                    <a:pt x="156" y="52"/>
                  </a:lnTo>
                  <a:lnTo>
                    <a:pt x="203" y="31"/>
                  </a:lnTo>
                  <a:lnTo>
                    <a:pt x="173" y="0"/>
                  </a:lnTo>
                  <a:lnTo>
                    <a:pt x="79" y="11"/>
                  </a:lnTo>
                  <a:lnTo>
                    <a:pt x="0" y="6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63" name="Freeform 404"/>
            <p:cNvSpPr>
              <a:spLocks/>
            </p:cNvSpPr>
            <p:nvPr/>
          </p:nvSpPr>
          <p:spPr bwMode="auto">
            <a:xfrm>
              <a:off x="2830" y="1782"/>
              <a:ext cx="65" cy="42"/>
            </a:xfrm>
            <a:custGeom>
              <a:avLst/>
              <a:gdLst>
                <a:gd name="T0" fmla="*/ 0 w 226"/>
                <a:gd name="T1" fmla="*/ 3 h 145"/>
                <a:gd name="T2" fmla="*/ 0 w 226"/>
                <a:gd name="T3" fmla="*/ 3 h 145"/>
                <a:gd name="T4" fmla="*/ 5 w 226"/>
                <a:gd name="T5" fmla="*/ 3 h 145"/>
                <a:gd name="T6" fmla="*/ 5 w 226"/>
                <a:gd name="T7" fmla="*/ 2 h 145"/>
                <a:gd name="T8" fmla="*/ 4 w 226"/>
                <a:gd name="T9" fmla="*/ 1 h 145"/>
                <a:gd name="T10" fmla="*/ 3 w 226"/>
                <a:gd name="T11" fmla="*/ 1 h 145"/>
                <a:gd name="T12" fmla="*/ 3 w 226"/>
                <a:gd name="T13" fmla="*/ 0 h 145"/>
                <a:gd name="T14" fmla="*/ 3 w 226"/>
                <a:gd name="T15" fmla="*/ 0 h 145"/>
                <a:gd name="T16" fmla="*/ 1 w 226"/>
                <a:gd name="T17" fmla="*/ 3 h 145"/>
                <a:gd name="T18" fmla="*/ 0 w 226"/>
                <a:gd name="T19" fmla="*/ 3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6"/>
                <a:gd name="T31" fmla="*/ 0 h 145"/>
                <a:gd name="T32" fmla="*/ 226 w 226"/>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6" h="145">
                  <a:moveTo>
                    <a:pt x="0" y="125"/>
                  </a:moveTo>
                  <a:lnTo>
                    <a:pt x="17" y="145"/>
                  </a:lnTo>
                  <a:lnTo>
                    <a:pt x="209" y="117"/>
                  </a:lnTo>
                  <a:lnTo>
                    <a:pt x="226" y="69"/>
                  </a:lnTo>
                  <a:lnTo>
                    <a:pt x="172" y="30"/>
                  </a:lnTo>
                  <a:lnTo>
                    <a:pt x="126" y="45"/>
                  </a:lnTo>
                  <a:lnTo>
                    <a:pt x="134" y="12"/>
                  </a:lnTo>
                  <a:lnTo>
                    <a:pt x="110" y="0"/>
                  </a:lnTo>
                  <a:lnTo>
                    <a:pt x="20" y="108"/>
                  </a:lnTo>
                  <a:lnTo>
                    <a:pt x="0" y="12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64" name="Freeform 405"/>
            <p:cNvSpPr>
              <a:spLocks/>
            </p:cNvSpPr>
            <p:nvPr/>
          </p:nvSpPr>
          <p:spPr bwMode="auto">
            <a:xfrm>
              <a:off x="3233" y="1870"/>
              <a:ext cx="74" cy="40"/>
            </a:xfrm>
            <a:custGeom>
              <a:avLst/>
              <a:gdLst>
                <a:gd name="T0" fmla="*/ 0 w 258"/>
                <a:gd name="T1" fmla="*/ 2 h 136"/>
                <a:gd name="T2" fmla="*/ 1 w 258"/>
                <a:gd name="T3" fmla="*/ 0 h 136"/>
                <a:gd name="T4" fmla="*/ 2 w 258"/>
                <a:gd name="T5" fmla="*/ 0 h 136"/>
                <a:gd name="T6" fmla="*/ 3 w 258"/>
                <a:gd name="T7" fmla="*/ 1 h 136"/>
                <a:gd name="T8" fmla="*/ 4 w 258"/>
                <a:gd name="T9" fmla="*/ 0 h 136"/>
                <a:gd name="T10" fmla="*/ 5 w 258"/>
                <a:gd name="T11" fmla="*/ 1 h 136"/>
                <a:gd name="T12" fmla="*/ 5 w 258"/>
                <a:gd name="T13" fmla="*/ 2 h 136"/>
                <a:gd name="T14" fmla="*/ 6 w 258"/>
                <a:gd name="T15" fmla="*/ 3 h 136"/>
                <a:gd name="T16" fmla="*/ 3 w 258"/>
                <a:gd name="T17" fmla="*/ 3 h 136"/>
                <a:gd name="T18" fmla="*/ 3 w 258"/>
                <a:gd name="T19" fmla="*/ 3 h 136"/>
                <a:gd name="T20" fmla="*/ 2 w 258"/>
                <a:gd name="T21" fmla="*/ 4 h 136"/>
                <a:gd name="T22" fmla="*/ 0 w 258"/>
                <a:gd name="T23" fmla="*/ 2 h 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8"/>
                <a:gd name="T37" fmla="*/ 0 h 136"/>
                <a:gd name="T38" fmla="*/ 258 w 258"/>
                <a:gd name="T39" fmla="*/ 136 h 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8" h="136">
                  <a:moveTo>
                    <a:pt x="0" y="73"/>
                  </a:moveTo>
                  <a:lnTo>
                    <a:pt x="53" y="5"/>
                  </a:lnTo>
                  <a:lnTo>
                    <a:pt x="88" y="0"/>
                  </a:lnTo>
                  <a:lnTo>
                    <a:pt x="147" y="50"/>
                  </a:lnTo>
                  <a:lnTo>
                    <a:pt x="157" y="13"/>
                  </a:lnTo>
                  <a:lnTo>
                    <a:pt x="220" y="44"/>
                  </a:lnTo>
                  <a:lnTo>
                    <a:pt x="216" y="93"/>
                  </a:lnTo>
                  <a:lnTo>
                    <a:pt x="258" y="112"/>
                  </a:lnTo>
                  <a:lnTo>
                    <a:pt x="123" y="120"/>
                  </a:lnTo>
                  <a:lnTo>
                    <a:pt x="115" y="98"/>
                  </a:lnTo>
                  <a:lnTo>
                    <a:pt x="92" y="136"/>
                  </a:lnTo>
                  <a:lnTo>
                    <a:pt x="0" y="7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65" name="Freeform 406"/>
            <p:cNvSpPr>
              <a:spLocks/>
            </p:cNvSpPr>
            <p:nvPr/>
          </p:nvSpPr>
          <p:spPr bwMode="auto">
            <a:xfrm>
              <a:off x="3285" y="1872"/>
              <a:ext cx="45" cy="27"/>
            </a:xfrm>
            <a:custGeom>
              <a:avLst/>
              <a:gdLst>
                <a:gd name="T0" fmla="*/ 0 w 158"/>
                <a:gd name="T1" fmla="*/ 0 h 92"/>
                <a:gd name="T2" fmla="*/ 1 w 158"/>
                <a:gd name="T3" fmla="*/ 1 h 92"/>
                <a:gd name="T4" fmla="*/ 1 w 158"/>
                <a:gd name="T5" fmla="*/ 2 h 92"/>
                <a:gd name="T6" fmla="*/ 1 w 158"/>
                <a:gd name="T7" fmla="*/ 2 h 92"/>
                <a:gd name="T8" fmla="*/ 3 w 158"/>
                <a:gd name="T9" fmla="*/ 2 h 92"/>
                <a:gd name="T10" fmla="*/ 4 w 158"/>
                <a:gd name="T11" fmla="*/ 1 h 92"/>
                <a:gd name="T12" fmla="*/ 0 w 158"/>
                <a:gd name="T13" fmla="*/ 0 h 92"/>
                <a:gd name="T14" fmla="*/ 0 60000 65536"/>
                <a:gd name="T15" fmla="*/ 0 60000 65536"/>
                <a:gd name="T16" fmla="*/ 0 60000 65536"/>
                <a:gd name="T17" fmla="*/ 0 60000 65536"/>
                <a:gd name="T18" fmla="*/ 0 60000 65536"/>
                <a:gd name="T19" fmla="*/ 0 60000 65536"/>
                <a:gd name="T20" fmla="*/ 0 60000 65536"/>
                <a:gd name="T21" fmla="*/ 0 w 158"/>
                <a:gd name="T22" fmla="*/ 0 h 92"/>
                <a:gd name="T23" fmla="*/ 158 w 158"/>
                <a:gd name="T24" fmla="*/ 92 h 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 h="92">
                  <a:moveTo>
                    <a:pt x="0" y="0"/>
                  </a:moveTo>
                  <a:lnTo>
                    <a:pt x="50" y="33"/>
                  </a:lnTo>
                  <a:lnTo>
                    <a:pt x="39" y="65"/>
                  </a:lnTo>
                  <a:lnTo>
                    <a:pt x="64" y="92"/>
                  </a:lnTo>
                  <a:lnTo>
                    <a:pt x="110" y="92"/>
                  </a:lnTo>
                  <a:lnTo>
                    <a:pt x="158" y="57"/>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66" name="Freeform 407"/>
            <p:cNvSpPr>
              <a:spLocks/>
            </p:cNvSpPr>
            <p:nvPr/>
          </p:nvSpPr>
          <p:spPr bwMode="auto">
            <a:xfrm>
              <a:off x="3290" y="2325"/>
              <a:ext cx="32" cy="138"/>
            </a:xfrm>
            <a:custGeom>
              <a:avLst/>
              <a:gdLst>
                <a:gd name="T0" fmla="*/ 0 w 115"/>
                <a:gd name="T1" fmla="*/ 3 h 483"/>
                <a:gd name="T2" fmla="*/ 0 w 115"/>
                <a:gd name="T3" fmla="*/ 4 h 483"/>
                <a:gd name="T4" fmla="*/ 0 w 115"/>
                <a:gd name="T5" fmla="*/ 11 h 483"/>
                <a:gd name="T6" fmla="*/ 1 w 115"/>
                <a:gd name="T7" fmla="*/ 10 h 483"/>
                <a:gd name="T8" fmla="*/ 1 w 115"/>
                <a:gd name="T9" fmla="*/ 11 h 483"/>
                <a:gd name="T10" fmla="*/ 1 w 115"/>
                <a:gd name="T11" fmla="*/ 9 h 483"/>
                <a:gd name="T12" fmla="*/ 1 w 115"/>
                <a:gd name="T13" fmla="*/ 7 h 483"/>
                <a:gd name="T14" fmla="*/ 3 w 115"/>
                <a:gd name="T15" fmla="*/ 8 h 483"/>
                <a:gd name="T16" fmla="*/ 1 w 115"/>
                <a:gd name="T17" fmla="*/ 4 h 483"/>
                <a:gd name="T18" fmla="*/ 1 w 115"/>
                <a:gd name="T19" fmla="*/ 0 h 483"/>
                <a:gd name="T20" fmla="*/ 0 w 115"/>
                <a:gd name="T21" fmla="*/ 3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83"/>
                <a:gd name="T35" fmla="*/ 115 w 115"/>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83">
                  <a:moveTo>
                    <a:pt x="0" y="123"/>
                  </a:moveTo>
                  <a:lnTo>
                    <a:pt x="19" y="182"/>
                  </a:lnTo>
                  <a:lnTo>
                    <a:pt x="19" y="483"/>
                  </a:lnTo>
                  <a:lnTo>
                    <a:pt x="39" y="446"/>
                  </a:lnTo>
                  <a:lnTo>
                    <a:pt x="70" y="469"/>
                  </a:lnTo>
                  <a:lnTo>
                    <a:pt x="32" y="387"/>
                  </a:lnTo>
                  <a:lnTo>
                    <a:pt x="53" y="304"/>
                  </a:lnTo>
                  <a:lnTo>
                    <a:pt x="115" y="329"/>
                  </a:lnTo>
                  <a:lnTo>
                    <a:pt x="57" y="169"/>
                  </a:lnTo>
                  <a:lnTo>
                    <a:pt x="39" y="0"/>
                  </a:lnTo>
                  <a:lnTo>
                    <a:pt x="0" y="12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67" name="Freeform 408"/>
            <p:cNvSpPr>
              <a:spLocks/>
            </p:cNvSpPr>
            <p:nvPr/>
          </p:nvSpPr>
          <p:spPr bwMode="auto">
            <a:xfrm>
              <a:off x="3339" y="1887"/>
              <a:ext cx="50" cy="20"/>
            </a:xfrm>
            <a:custGeom>
              <a:avLst/>
              <a:gdLst>
                <a:gd name="T0" fmla="*/ 0 w 179"/>
                <a:gd name="T1" fmla="*/ 0 h 70"/>
                <a:gd name="T2" fmla="*/ 1 w 179"/>
                <a:gd name="T3" fmla="*/ 1 h 70"/>
                <a:gd name="T4" fmla="*/ 3 w 179"/>
                <a:gd name="T5" fmla="*/ 2 h 70"/>
                <a:gd name="T6" fmla="*/ 4 w 179"/>
                <a:gd name="T7" fmla="*/ 1 h 70"/>
                <a:gd name="T8" fmla="*/ 0 w 179"/>
                <a:gd name="T9" fmla="*/ 0 h 70"/>
                <a:gd name="T10" fmla="*/ 0 60000 65536"/>
                <a:gd name="T11" fmla="*/ 0 60000 65536"/>
                <a:gd name="T12" fmla="*/ 0 60000 65536"/>
                <a:gd name="T13" fmla="*/ 0 60000 65536"/>
                <a:gd name="T14" fmla="*/ 0 60000 65536"/>
                <a:gd name="T15" fmla="*/ 0 w 179"/>
                <a:gd name="T16" fmla="*/ 0 h 70"/>
                <a:gd name="T17" fmla="*/ 179 w 179"/>
                <a:gd name="T18" fmla="*/ 70 h 70"/>
              </a:gdLst>
              <a:ahLst/>
              <a:cxnLst>
                <a:cxn ang="T10">
                  <a:pos x="T0" y="T1"/>
                </a:cxn>
                <a:cxn ang="T11">
                  <a:pos x="T2" y="T3"/>
                </a:cxn>
                <a:cxn ang="T12">
                  <a:pos x="T4" y="T5"/>
                </a:cxn>
                <a:cxn ang="T13">
                  <a:pos x="T6" y="T7"/>
                </a:cxn>
                <a:cxn ang="T14">
                  <a:pos x="T8" y="T9"/>
                </a:cxn>
              </a:cxnLst>
              <a:rect l="T15" t="T16" r="T17" b="T18"/>
              <a:pathLst>
                <a:path w="179" h="70">
                  <a:moveTo>
                    <a:pt x="0" y="0"/>
                  </a:moveTo>
                  <a:lnTo>
                    <a:pt x="31" y="47"/>
                  </a:lnTo>
                  <a:lnTo>
                    <a:pt x="112" y="70"/>
                  </a:lnTo>
                  <a:lnTo>
                    <a:pt x="179" y="55"/>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68" name="Freeform 409"/>
            <p:cNvSpPr>
              <a:spLocks/>
            </p:cNvSpPr>
            <p:nvPr/>
          </p:nvSpPr>
          <p:spPr bwMode="auto">
            <a:xfrm>
              <a:off x="1649" y="2499"/>
              <a:ext cx="133" cy="112"/>
            </a:xfrm>
            <a:custGeom>
              <a:avLst/>
              <a:gdLst>
                <a:gd name="T0" fmla="*/ 0 w 469"/>
                <a:gd name="T1" fmla="*/ 1 h 392"/>
                <a:gd name="T2" fmla="*/ 0 w 469"/>
                <a:gd name="T3" fmla="*/ 2 h 392"/>
                <a:gd name="T4" fmla="*/ 3 w 469"/>
                <a:gd name="T5" fmla="*/ 3 h 392"/>
                <a:gd name="T6" fmla="*/ 2 w 469"/>
                <a:gd name="T7" fmla="*/ 5 h 392"/>
                <a:gd name="T8" fmla="*/ 2 w 469"/>
                <a:gd name="T9" fmla="*/ 8 h 392"/>
                <a:gd name="T10" fmla="*/ 3 w 469"/>
                <a:gd name="T11" fmla="*/ 9 h 392"/>
                <a:gd name="T12" fmla="*/ 6 w 469"/>
                <a:gd name="T13" fmla="*/ 8 h 392"/>
                <a:gd name="T14" fmla="*/ 8 w 469"/>
                <a:gd name="T15" fmla="*/ 6 h 392"/>
                <a:gd name="T16" fmla="*/ 8 w 469"/>
                <a:gd name="T17" fmla="*/ 5 h 392"/>
                <a:gd name="T18" fmla="*/ 9 w 469"/>
                <a:gd name="T19" fmla="*/ 3 h 392"/>
                <a:gd name="T20" fmla="*/ 11 w 469"/>
                <a:gd name="T21" fmla="*/ 2 h 392"/>
                <a:gd name="T22" fmla="*/ 11 w 469"/>
                <a:gd name="T23" fmla="*/ 1 h 392"/>
                <a:gd name="T24" fmla="*/ 9 w 469"/>
                <a:gd name="T25" fmla="*/ 1 h 392"/>
                <a:gd name="T26" fmla="*/ 9 w 469"/>
                <a:gd name="T27" fmla="*/ 1 h 392"/>
                <a:gd name="T28" fmla="*/ 6 w 469"/>
                <a:gd name="T29" fmla="*/ 0 h 392"/>
                <a:gd name="T30" fmla="*/ 1 w 469"/>
                <a:gd name="T31" fmla="*/ 0 h 392"/>
                <a:gd name="T32" fmla="*/ 0 w 469"/>
                <a:gd name="T33" fmla="*/ 1 h 3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9"/>
                <a:gd name="T52" fmla="*/ 0 h 392"/>
                <a:gd name="T53" fmla="*/ 469 w 469"/>
                <a:gd name="T54" fmla="*/ 392 h 3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9" h="392">
                  <a:moveTo>
                    <a:pt x="0" y="33"/>
                  </a:moveTo>
                  <a:lnTo>
                    <a:pt x="13" y="97"/>
                  </a:lnTo>
                  <a:lnTo>
                    <a:pt x="112" y="106"/>
                  </a:lnTo>
                  <a:lnTo>
                    <a:pt x="70" y="209"/>
                  </a:lnTo>
                  <a:lnTo>
                    <a:pt x="70" y="335"/>
                  </a:lnTo>
                  <a:lnTo>
                    <a:pt x="138" y="392"/>
                  </a:lnTo>
                  <a:lnTo>
                    <a:pt x="275" y="355"/>
                  </a:lnTo>
                  <a:lnTo>
                    <a:pt x="354" y="261"/>
                  </a:lnTo>
                  <a:lnTo>
                    <a:pt x="338" y="223"/>
                  </a:lnTo>
                  <a:lnTo>
                    <a:pt x="379" y="152"/>
                  </a:lnTo>
                  <a:lnTo>
                    <a:pt x="468" y="98"/>
                  </a:lnTo>
                  <a:lnTo>
                    <a:pt x="469" y="67"/>
                  </a:lnTo>
                  <a:lnTo>
                    <a:pt x="412" y="60"/>
                  </a:lnTo>
                  <a:lnTo>
                    <a:pt x="400" y="55"/>
                  </a:lnTo>
                  <a:lnTo>
                    <a:pt x="279" y="13"/>
                  </a:lnTo>
                  <a:lnTo>
                    <a:pt x="39" y="0"/>
                  </a:lnTo>
                  <a:lnTo>
                    <a:pt x="0" y="3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69" name="Freeform 410"/>
            <p:cNvSpPr>
              <a:spLocks/>
            </p:cNvSpPr>
            <p:nvPr/>
          </p:nvSpPr>
          <p:spPr bwMode="auto">
            <a:xfrm>
              <a:off x="1864" y="1765"/>
              <a:ext cx="115" cy="95"/>
            </a:xfrm>
            <a:custGeom>
              <a:avLst/>
              <a:gdLst>
                <a:gd name="T0" fmla="*/ 0 w 404"/>
                <a:gd name="T1" fmla="*/ 1 h 334"/>
                <a:gd name="T2" fmla="*/ 0 w 404"/>
                <a:gd name="T3" fmla="*/ 2 h 334"/>
                <a:gd name="T4" fmla="*/ 1 w 404"/>
                <a:gd name="T5" fmla="*/ 2 h 334"/>
                <a:gd name="T6" fmla="*/ 1 w 404"/>
                <a:gd name="T7" fmla="*/ 2 h 334"/>
                <a:gd name="T8" fmla="*/ 1 w 404"/>
                <a:gd name="T9" fmla="*/ 3 h 334"/>
                <a:gd name="T10" fmla="*/ 0 w 404"/>
                <a:gd name="T11" fmla="*/ 3 h 334"/>
                <a:gd name="T12" fmla="*/ 2 w 404"/>
                <a:gd name="T13" fmla="*/ 3 h 334"/>
                <a:gd name="T14" fmla="*/ 1 w 404"/>
                <a:gd name="T15" fmla="*/ 4 h 334"/>
                <a:gd name="T16" fmla="*/ 2 w 404"/>
                <a:gd name="T17" fmla="*/ 4 h 334"/>
                <a:gd name="T18" fmla="*/ 3 w 404"/>
                <a:gd name="T19" fmla="*/ 4 h 334"/>
                <a:gd name="T20" fmla="*/ 3 w 404"/>
                <a:gd name="T21" fmla="*/ 3 h 334"/>
                <a:gd name="T22" fmla="*/ 4 w 404"/>
                <a:gd name="T23" fmla="*/ 3 h 334"/>
                <a:gd name="T24" fmla="*/ 4 w 404"/>
                <a:gd name="T25" fmla="*/ 4 h 334"/>
                <a:gd name="T26" fmla="*/ 5 w 404"/>
                <a:gd name="T27" fmla="*/ 3 h 334"/>
                <a:gd name="T28" fmla="*/ 5 w 404"/>
                <a:gd name="T29" fmla="*/ 4 h 334"/>
                <a:gd name="T30" fmla="*/ 6 w 404"/>
                <a:gd name="T31" fmla="*/ 4 h 334"/>
                <a:gd name="T32" fmla="*/ 3 w 404"/>
                <a:gd name="T33" fmla="*/ 5 h 334"/>
                <a:gd name="T34" fmla="*/ 3 w 404"/>
                <a:gd name="T35" fmla="*/ 5 h 334"/>
                <a:gd name="T36" fmla="*/ 5 w 404"/>
                <a:gd name="T37" fmla="*/ 5 h 334"/>
                <a:gd name="T38" fmla="*/ 4 w 404"/>
                <a:gd name="T39" fmla="*/ 5 h 334"/>
                <a:gd name="T40" fmla="*/ 5 w 404"/>
                <a:gd name="T41" fmla="*/ 6 h 334"/>
                <a:gd name="T42" fmla="*/ 3 w 404"/>
                <a:gd name="T43" fmla="*/ 6 h 334"/>
                <a:gd name="T44" fmla="*/ 5 w 404"/>
                <a:gd name="T45" fmla="*/ 8 h 334"/>
                <a:gd name="T46" fmla="*/ 7 w 404"/>
                <a:gd name="T47" fmla="*/ 4 h 334"/>
                <a:gd name="T48" fmla="*/ 9 w 404"/>
                <a:gd name="T49" fmla="*/ 3 h 334"/>
                <a:gd name="T50" fmla="*/ 7 w 404"/>
                <a:gd name="T51" fmla="*/ 2 h 334"/>
                <a:gd name="T52" fmla="*/ 7 w 404"/>
                <a:gd name="T53" fmla="*/ 1 h 334"/>
                <a:gd name="T54" fmla="*/ 6 w 404"/>
                <a:gd name="T55" fmla="*/ 2 h 334"/>
                <a:gd name="T56" fmla="*/ 6 w 404"/>
                <a:gd name="T57" fmla="*/ 1 h 334"/>
                <a:gd name="T58" fmla="*/ 5 w 404"/>
                <a:gd name="T59" fmla="*/ 0 h 334"/>
                <a:gd name="T60" fmla="*/ 4 w 404"/>
                <a:gd name="T61" fmla="*/ 1 h 334"/>
                <a:gd name="T62" fmla="*/ 5 w 404"/>
                <a:gd name="T63" fmla="*/ 3 h 334"/>
                <a:gd name="T64" fmla="*/ 3 w 404"/>
                <a:gd name="T65" fmla="*/ 1 h 334"/>
                <a:gd name="T66" fmla="*/ 3 w 404"/>
                <a:gd name="T67" fmla="*/ 1 h 334"/>
                <a:gd name="T68" fmla="*/ 3 w 404"/>
                <a:gd name="T69" fmla="*/ 2 h 334"/>
                <a:gd name="T70" fmla="*/ 1 w 404"/>
                <a:gd name="T71" fmla="*/ 1 h 334"/>
                <a:gd name="T72" fmla="*/ 3 w 404"/>
                <a:gd name="T73" fmla="*/ 1 h 334"/>
                <a:gd name="T74" fmla="*/ 0 w 404"/>
                <a:gd name="T75" fmla="*/ 1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04"/>
                <a:gd name="T115" fmla="*/ 0 h 334"/>
                <a:gd name="T116" fmla="*/ 404 w 40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04" h="334">
                  <a:moveTo>
                    <a:pt x="0" y="41"/>
                  </a:moveTo>
                  <a:lnTo>
                    <a:pt x="2" y="81"/>
                  </a:lnTo>
                  <a:lnTo>
                    <a:pt x="43" y="81"/>
                  </a:lnTo>
                  <a:lnTo>
                    <a:pt x="30" y="100"/>
                  </a:lnTo>
                  <a:lnTo>
                    <a:pt x="64" y="115"/>
                  </a:lnTo>
                  <a:lnTo>
                    <a:pt x="19" y="112"/>
                  </a:lnTo>
                  <a:lnTo>
                    <a:pt x="94" y="147"/>
                  </a:lnTo>
                  <a:lnTo>
                    <a:pt x="66" y="160"/>
                  </a:lnTo>
                  <a:lnTo>
                    <a:pt x="86" y="187"/>
                  </a:lnTo>
                  <a:lnTo>
                    <a:pt x="151" y="170"/>
                  </a:lnTo>
                  <a:lnTo>
                    <a:pt x="150" y="135"/>
                  </a:lnTo>
                  <a:lnTo>
                    <a:pt x="176" y="123"/>
                  </a:lnTo>
                  <a:lnTo>
                    <a:pt x="182" y="162"/>
                  </a:lnTo>
                  <a:lnTo>
                    <a:pt x="224" y="135"/>
                  </a:lnTo>
                  <a:lnTo>
                    <a:pt x="215" y="162"/>
                  </a:lnTo>
                  <a:lnTo>
                    <a:pt x="250" y="164"/>
                  </a:lnTo>
                  <a:lnTo>
                    <a:pt x="113" y="203"/>
                  </a:lnTo>
                  <a:lnTo>
                    <a:pt x="118" y="230"/>
                  </a:lnTo>
                  <a:lnTo>
                    <a:pt x="235" y="211"/>
                  </a:lnTo>
                  <a:lnTo>
                    <a:pt x="157" y="237"/>
                  </a:lnTo>
                  <a:lnTo>
                    <a:pt x="201" y="252"/>
                  </a:lnTo>
                  <a:lnTo>
                    <a:pt x="120" y="265"/>
                  </a:lnTo>
                  <a:lnTo>
                    <a:pt x="238" y="334"/>
                  </a:lnTo>
                  <a:lnTo>
                    <a:pt x="314" y="162"/>
                  </a:lnTo>
                  <a:lnTo>
                    <a:pt x="404" y="122"/>
                  </a:lnTo>
                  <a:lnTo>
                    <a:pt x="306" y="92"/>
                  </a:lnTo>
                  <a:lnTo>
                    <a:pt x="291" y="47"/>
                  </a:lnTo>
                  <a:lnTo>
                    <a:pt x="261" y="73"/>
                  </a:lnTo>
                  <a:lnTo>
                    <a:pt x="276" y="34"/>
                  </a:lnTo>
                  <a:lnTo>
                    <a:pt x="208" y="0"/>
                  </a:lnTo>
                  <a:lnTo>
                    <a:pt x="185" y="34"/>
                  </a:lnTo>
                  <a:lnTo>
                    <a:pt x="216" y="115"/>
                  </a:lnTo>
                  <a:lnTo>
                    <a:pt x="143" y="30"/>
                  </a:lnTo>
                  <a:lnTo>
                    <a:pt x="118" y="47"/>
                  </a:lnTo>
                  <a:lnTo>
                    <a:pt x="134" y="89"/>
                  </a:lnTo>
                  <a:lnTo>
                    <a:pt x="62" y="51"/>
                  </a:lnTo>
                  <a:lnTo>
                    <a:pt x="113" y="27"/>
                  </a:lnTo>
                  <a:lnTo>
                    <a:pt x="0" y="4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70" name="Freeform 411"/>
            <p:cNvSpPr>
              <a:spLocks/>
            </p:cNvSpPr>
            <p:nvPr/>
          </p:nvSpPr>
          <p:spPr bwMode="auto">
            <a:xfrm>
              <a:off x="1938" y="1752"/>
              <a:ext cx="104" cy="40"/>
            </a:xfrm>
            <a:custGeom>
              <a:avLst/>
              <a:gdLst>
                <a:gd name="T0" fmla="*/ 0 w 365"/>
                <a:gd name="T1" fmla="*/ 1 h 141"/>
                <a:gd name="T2" fmla="*/ 1 w 365"/>
                <a:gd name="T3" fmla="*/ 1 h 141"/>
                <a:gd name="T4" fmla="*/ 0 w 365"/>
                <a:gd name="T5" fmla="*/ 1 h 141"/>
                <a:gd name="T6" fmla="*/ 1 w 365"/>
                <a:gd name="T7" fmla="*/ 2 h 141"/>
                <a:gd name="T8" fmla="*/ 4 w 365"/>
                <a:gd name="T9" fmla="*/ 2 h 141"/>
                <a:gd name="T10" fmla="*/ 2 w 365"/>
                <a:gd name="T11" fmla="*/ 2 h 141"/>
                <a:gd name="T12" fmla="*/ 5 w 365"/>
                <a:gd name="T13" fmla="*/ 3 h 141"/>
                <a:gd name="T14" fmla="*/ 7 w 365"/>
                <a:gd name="T15" fmla="*/ 3 h 141"/>
                <a:gd name="T16" fmla="*/ 9 w 365"/>
                <a:gd name="T17" fmla="*/ 1 h 141"/>
                <a:gd name="T18" fmla="*/ 8 w 365"/>
                <a:gd name="T19" fmla="*/ 1 h 141"/>
                <a:gd name="T20" fmla="*/ 6 w 365"/>
                <a:gd name="T21" fmla="*/ 1 h 141"/>
                <a:gd name="T22" fmla="*/ 7 w 365"/>
                <a:gd name="T23" fmla="*/ 0 h 141"/>
                <a:gd name="T24" fmla="*/ 5 w 365"/>
                <a:gd name="T25" fmla="*/ 1 h 141"/>
                <a:gd name="T26" fmla="*/ 5 w 365"/>
                <a:gd name="T27" fmla="*/ 0 h 141"/>
                <a:gd name="T28" fmla="*/ 4 w 365"/>
                <a:gd name="T29" fmla="*/ 1 h 141"/>
                <a:gd name="T30" fmla="*/ 2 w 365"/>
                <a:gd name="T31" fmla="*/ 0 h 141"/>
                <a:gd name="T32" fmla="*/ 2 w 365"/>
                <a:gd name="T33" fmla="*/ 1 h 141"/>
                <a:gd name="T34" fmla="*/ 1 w 365"/>
                <a:gd name="T35" fmla="*/ 0 h 141"/>
                <a:gd name="T36" fmla="*/ 2 w 365"/>
                <a:gd name="T37" fmla="*/ 1 h 141"/>
                <a:gd name="T38" fmla="*/ 0 w 365"/>
                <a:gd name="T39" fmla="*/ 1 h 1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5"/>
                <a:gd name="T61" fmla="*/ 0 h 141"/>
                <a:gd name="T62" fmla="*/ 365 w 365"/>
                <a:gd name="T63" fmla="*/ 141 h 14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5" h="141">
                  <a:moveTo>
                    <a:pt x="0" y="38"/>
                  </a:moveTo>
                  <a:lnTo>
                    <a:pt x="53" y="49"/>
                  </a:lnTo>
                  <a:lnTo>
                    <a:pt x="19" y="66"/>
                  </a:lnTo>
                  <a:lnTo>
                    <a:pt x="33" y="76"/>
                  </a:lnTo>
                  <a:lnTo>
                    <a:pt x="168" y="74"/>
                  </a:lnTo>
                  <a:lnTo>
                    <a:pt x="83" y="96"/>
                  </a:lnTo>
                  <a:lnTo>
                    <a:pt x="219" y="141"/>
                  </a:lnTo>
                  <a:lnTo>
                    <a:pt x="309" y="115"/>
                  </a:lnTo>
                  <a:lnTo>
                    <a:pt x="365" y="66"/>
                  </a:lnTo>
                  <a:lnTo>
                    <a:pt x="351" y="43"/>
                  </a:lnTo>
                  <a:lnTo>
                    <a:pt x="265" y="45"/>
                  </a:lnTo>
                  <a:lnTo>
                    <a:pt x="277" y="19"/>
                  </a:lnTo>
                  <a:lnTo>
                    <a:pt x="209" y="45"/>
                  </a:lnTo>
                  <a:lnTo>
                    <a:pt x="198" y="0"/>
                  </a:lnTo>
                  <a:lnTo>
                    <a:pt x="182" y="57"/>
                  </a:lnTo>
                  <a:lnTo>
                    <a:pt x="83" y="0"/>
                  </a:lnTo>
                  <a:lnTo>
                    <a:pt x="85" y="35"/>
                  </a:lnTo>
                  <a:lnTo>
                    <a:pt x="57" y="19"/>
                  </a:lnTo>
                  <a:lnTo>
                    <a:pt x="69" y="51"/>
                  </a:lnTo>
                  <a:lnTo>
                    <a:pt x="0" y="3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71" name="Freeform 412"/>
            <p:cNvSpPr>
              <a:spLocks/>
            </p:cNvSpPr>
            <p:nvPr/>
          </p:nvSpPr>
          <p:spPr bwMode="auto">
            <a:xfrm>
              <a:off x="1974" y="1817"/>
              <a:ext cx="44" cy="26"/>
            </a:xfrm>
            <a:custGeom>
              <a:avLst/>
              <a:gdLst>
                <a:gd name="T0" fmla="*/ 0 w 157"/>
                <a:gd name="T1" fmla="*/ 2 h 92"/>
                <a:gd name="T2" fmla="*/ 0 w 157"/>
                <a:gd name="T3" fmla="*/ 1 h 92"/>
                <a:gd name="T4" fmla="*/ 2 w 157"/>
                <a:gd name="T5" fmla="*/ 0 h 92"/>
                <a:gd name="T6" fmla="*/ 2 w 157"/>
                <a:gd name="T7" fmla="*/ 1 h 92"/>
                <a:gd name="T8" fmla="*/ 3 w 157"/>
                <a:gd name="T9" fmla="*/ 1 h 92"/>
                <a:gd name="T10" fmla="*/ 1 w 157"/>
                <a:gd name="T11" fmla="*/ 2 h 92"/>
                <a:gd name="T12" fmla="*/ 2 w 157"/>
                <a:gd name="T13" fmla="*/ 1 h 92"/>
                <a:gd name="T14" fmla="*/ 0 w 157"/>
                <a:gd name="T15" fmla="*/ 2 h 92"/>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92"/>
                <a:gd name="T26" fmla="*/ 157 w 157"/>
                <a:gd name="T27" fmla="*/ 92 h 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92">
                  <a:moveTo>
                    <a:pt x="0" y="73"/>
                  </a:moveTo>
                  <a:lnTo>
                    <a:pt x="14" y="26"/>
                  </a:lnTo>
                  <a:lnTo>
                    <a:pt x="78" y="0"/>
                  </a:lnTo>
                  <a:lnTo>
                    <a:pt x="88" y="26"/>
                  </a:lnTo>
                  <a:lnTo>
                    <a:pt x="157" y="48"/>
                  </a:lnTo>
                  <a:lnTo>
                    <a:pt x="62" y="92"/>
                  </a:lnTo>
                  <a:lnTo>
                    <a:pt x="78" y="68"/>
                  </a:lnTo>
                  <a:lnTo>
                    <a:pt x="0" y="7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72" name="Freeform 413"/>
            <p:cNvSpPr>
              <a:spLocks/>
            </p:cNvSpPr>
            <p:nvPr/>
          </p:nvSpPr>
          <p:spPr bwMode="auto">
            <a:xfrm>
              <a:off x="1869" y="2041"/>
              <a:ext cx="140" cy="266"/>
            </a:xfrm>
            <a:custGeom>
              <a:avLst/>
              <a:gdLst>
                <a:gd name="T0" fmla="*/ 0 w 492"/>
                <a:gd name="T1" fmla="*/ 16 h 935"/>
                <a:gd name="T2" fmla="*/ 0 w 492"/>
                <a:gd name="T3" fmla="*/ 18 h 935"/>
                <a:gd name="T4" fmla="*/ 1 w 492"/>
                <a:gd name="T5" fmla="*/ 20 h 935"/>
                <a:gd name="T6" fmla="*/ 1 w 492"/>
                <a:gd name="T7" fmla="*/ 22 h 935"/>
                <a:gd name="T8" fmla="*/ 4 w 492"/>
                <a:gd name="T9" fmla="*/ 20 h 935"/>
                <a:gd name="T10" fmla="*/ 5 w 492"/>
                <a:gd name="T11" fmla="*/ 17 h 935"/>
                <a:gd name="T12" fmla="*/ 4 w 492"/>
                <a:gd name="T13" fmla="*/ 17 h 935"/>
                <a:gd name="T14" fmla="*/ 6 w 492"/>
                <a:gd name="T15" fmla="*/ 16 h 935"/>
                <a:gd name="T16" fmla="*/ 4 w 492"/>
                <a:gd name="T17" fmla="*/ 16 h 935"/>
                <a:gd name="T18" fmla="*/ 6 w 492"/>
                <a:gd name="T19" fmla="*/ 16 h 935"/>
                <a:gd name="T20" fmla="*/ 7 w 492"/>
                <a:gd name="T21" fmla="*/ 15 h 935"/>
                <a:gd name="T22" fmla="*/ 5 w 492"/>
                <a:gd name="T23" fmla="*/ 14 h 935"/>
                <a:gd name="T24" fmla="*/ 4 w 492"/>
                <a:gd name="T25" fmla="*/ 15 h 935"/>
                <a:gd name="T26" fmla="*/ 5 w 492"/>
                <a:gd name="T27" fmla="*/ 14 h 935"/>
                <a:gd name="T28" fmla="*/ 5 w 492"/>
                <a:gd name="T29" fmla="*/ 11 h 935"/>
                <a:gd name="T30" fmla="*/ 9 w 492"/>
                <a:gd name="T31" fmla="*/ 8 h 935"/>
                <a:gd name="T32" fmla="*/ 9 w 492"/>
                <a:gd name="T33" fmla="*/ 7 h 935"/>
                <a:gd name="T34" fmla="*/ 9 w 492"/>
                <a:gd name="T35" fmla="*/ 6 h 935"/>
                <a:gd name="T36" fmla="*/ 11 w 492"/>
                <a:gd name="T37" fmla="*/ 5 h 935"/>
                <a:gd name="T38" fmla="*/ 11 w 492"/>
                <a:gd name="T39" fmla="*/ 2 h 935"/>
                <a:gd name="T40" fmla="*/ 8 w 492"/>
                <a:gd name="T41" fmla="*/ 0 h 935"/>
                <a:gd name="T42" fmla="*/ 8 w 492"/>
                <a:gd name="T43" fmla="*/ 0 h 935"/>
                <a:gd name="T44" fmla="*/ 8 w 492"/>
                <a:gd name="T45" fmla="*/ 1 h 935"/>
                <a:gd name="T46" fmla="*/ 6 w 492"/>
                <a:gd name="T47" fmla="*/ 1 h 935"/>
                <a:gd name="T48" fmla="*/ 6 w 492"/>
                <a:gd name="T49" fmla="*/ 2 h 935"/>
                <a:gd name="T50" fmla="*/ 5 w 492"/>
                <a:gd name="T51" fmla="*/ 2 h 935"/>
                <a:gd name="T52" fmla="*/ 5 w 492"/>
                <a:gd name="T53" fmla="*/ 3 h 935"/>
                <a:gd name="T54" fmla="*/ 3 w 492"/>
                <a:gd name="T55" fmla="*/ 5 h 935"/>
                <a:gd name="T56" fmla="*/ 2 w 492"/>
                <a:gd name="T57" fmla="*/ 7 h 935"/>
                <a:gd name="T58" fmla="*/ 3 w 492"/>
                <a:gd name="T59" fmla="*/ 9 h 935"/>
                <a:gd name="T60" fmla="*/ 1 w 492"/>
                <a:gd name="T61" fmla="*/ 9 h 935"/>
                <a:gd name="T62" fmla="*/ 1 w 492"/>
                <a:gd name="T63" fmla="*/ 12 h 935"/>
                <a:gd name="T64" fmla="*/ 1 w 492"/>
                <a:gd name="T65" fmla="*/ 13 h 935"/>
                <a:gd name="T66" fmla="*/ 1 w 492"/>
                <a:gd name="T67" fmla="*/ 13 h 935"/>
                <a:gd name="T68" fmla="*/ 1 w 492"/>
                <a:gd name="T69" fmla="*/ 15 h 935"/>
                <a:gd name="T70" fmla="*/ 0 w 492"/>
                <a:gd name="T71" fmla="*/ 16 h 9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2"/>
                <a:gd name="T109" fmla="*/ 0 h 935"/>
                <a:gd name="T110" fmla="*/ 492 w 492"/>
                <a:gd name="T111" fmla="*/ 935 h 9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2" h="935">
                  <a:moveTo>
                    <a:pt x="0" y="704"/>
                  </a:moveTo>
                  <a:lnTo>
                    <a:pt x="19" y="810"/>
                  </a:lnTo>
                  <a:lnTo>
                    <a:pt x="63" y="862"/>
                  </a:lnTo>
                  <a:lnTo>
                    <a:pt x="59" y="935"/>
                  </a:lnTo>
                  <a:lnTo>
                    <a:pt x="179" y="885"/>
                  </a:lnTo>
                  <a:lnTo>
                    <a:pt x="209" y="739"/>
                  </a:lnTo>
                  <a:lnTo>
                    <a:pt x="187" y="732"/>
                  </a:lnTo>
                  <a:lnTo>
                    <a:pt x="275" y="686"/>
                  </a:lnTo>
                  <a:lnTo>
                    <a:pt x="191" y="675"/>
                  </a:lnTo>
                  <a:lnTo>
                    <a:pt x="253" y="686"/>
                  </a:lnTo>
                  <a:lnTo>
                    <a:pt x="290" y="648"/>
                  </a:lnTo>
                  <a:lnTo>
                    <a:pt x="237" y="599"/>
                  </a:lnTo>
                  <a:lnTo>
                    <a:pt x="189" y="633"/>
                  </a:lnTo>
                  <a:lnTo>
                    <a:pt x="227" y="604"/>
                  </a:lnTo>
                  <a:lnTo>
                    <a:pt x="228" y="470"/>
                  </a:lnTo>
                  <a:lnTo>
                    <a:pt x="395" y="341"/>
                  </a:lnTo>
                  <a:lnTo>
                    <a:pt x="383" y="314"/>
                  </a:lnTo>
                  <a:lnTo>
                    <a:pt x="410" y="249"/>
                  </a:lnTo>
                  <a:lnTo>
                    <a:pt x="492" y="230"/>
                  </a:lnTo>
                  <a:lnTo>
                    <a:pt x="470" y="79"/>
                  </a:lnTo>
                  <a:lnTo>
                    <a:pt x="358" y="0"/>
                  </a:lnTo>
                  <a:lnTo>
                    <a:pt x="339" y="0"/>
                  </a:lnTo>
                  <a:lnTo>
                    <a:pt x="338" y="48"/>
                  </a:lnTo>
                  <a:lnTo>
                    <a:pt x="270" y="39"/>
                  </a:lnTo>
                  <a:lnTo>
                    <a:pt x="253" y="79"/>
                  </a:lnTo>
                  <a:lnTo>
                    <a:pt x="208" y="90"/>
                  </a:lnTo>
                  <a:lnTo>
                    <a:pt x="196" y="150"/>
                  </a:lnTo>
                  <a:lnTo>
                    <a:pt x="129" y="222"/>
                  </a:lnTo>
                  <a:lnTo>
                    <a:pt x="97" y="324"/>
                  </a:lnTo>
                  <a:lnTo>
                    <a:pt x="109" y="364"/>
                  </a:lnTo>
                  <a:lnTo>
                    <a:pt x="42" y="394"/>
                  </a:lnTo>
                  <a:lnTo>
                    <a:pt x="35" y="526"/>
                  </a:lnTo>
                  <a:lnTo>
                    <a:pt x="57" y="553"/>
                  </a:lnTo>
                  <a:lnTo>
                    <a:pt x="35" y="578"/>
                  </a:lnTo>
                  <a:lnTo>
                    <a:pt x="46" y="636"/>
                  </a:lnTo>
                  <a:lnTo>
                    <a:pt x="0" y="704"/>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73" name="Freeform 414"/>
            <p:cNvSpPr>
              <a:spLocks/>
            </p:cNvSpPr>
            <p:nvPr/>
          </p:nvSpPr>
          <p:spPr bwMode="auto">
            <a:xfrm>
              <a:off x="1812" y="2436"/>
              <a:ext cx="48" cy="28"/>
            </a:xfrm>
            <a:custGeom>
              <a:avLst/>
              <a:gdLst>
                <a:gd name="T0" fmla="*/ 0 w 169"/>
                <a:gd name="T1" fmla="*/ 1 h 98"/>
                <a:gd name="T2" fmla="*/ 1 w 169"/>
                <a:gd name="T3" fmla="*/ 2 h 98"/>
                <a:gd name="T4" fmla="*/ 2 w 169"/>
                <a:gd name="T5" fmla="*/ 2 h 98"/>
                <a:gd name="T6" fmla="*/ 3 w 169"/>
                <a:gd name="T7" fmla="*/ 2 h 98"/>
                <a:gd name="T8" fmla="*/ 4 w 169"/>
                <a:gd name="T9" fmla="*/ 1 h 98"/>
                <a:gd name="T10" fmla="*/ 3 w 169"/>
                <a:gd name="T11" fmla="*/ 1 h 98"/>
                <a:gd name="T12" fmla="*/ 3 w 169"/>
                <a:gd name="T13" fmla="*/ 0 h 98"/>
                <a:gd name="T14" fmla="*/ 3 w 169"/>
                <a:gd name="T15" fmla="*/ 0 h 98"/>
                <a:gd name="T16" fmla="*/ 1 w 169"/>
                <a:gd name="T17" fmla="*/ 0 h 98"/>
                <a:gd name="T18" fmla="*/ 0 w 169"/>
                <a:gd name="T19" fmla="*/ 1 h 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9"/>
                <a:gd name="T31" fmla="*/ 0 h 98"/>
                <a:gd name="T32" fmla="*/ 169 w 169"/>
                <a:gd name="T33" fmla="*/ 98 h 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9" h="98">
                  <a:moveTo>
                    <a:pt x="0" y="66"/>
                  </a:moveTo>
                  <a:lnTo>
                    <a:pt x="39" y="98"/>
                  </a:lnTo>
                  <a:lnTo>
                    <a:pt x="92" y="70"/>
                  </a:lnTo>
                  <a:lnTo>
                    <a:pt x="115" y="96"/>
                  </a:lnTo>
                  <a:lnTo>
                    <a:pt x="169" y="44"/>
                  </a:lnTo>
                  <a:lnTo>
                    <a:pt x="136" y="38"/>
                  </a:lnTo>
                  <a:lnTo>
                    <a:pt x="135" y="16"/>
                  </a:lnTo>
                  <a:lnTo>
                    <a:pt x="128" y="9"/>
                  </a:lnTo>
                  <a:lnTo>
                    <a:pt x="54" y="0"/>
                  </a:lnTo>
                  <a:lnTo>
                    <a:pt x="0" y="6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74" name="Freeform 415"/>
            <p:cNvSpPr>
              <a:spLocks/>
            </p:cNvSpPr>
            <p:nvPr/>
          </p:nvSpPr>
          <p:spPr bwMode="auto">
            <a:xfrm>
              <a:off x="2133" y="2595"/>
              <a:ext cx="78" cy="69"/>
            </a:xfrm>
            <a:custGeom>
              <a:avLst/>
              <a:gdLst>
                <a:gd name="T0" fmla="*/ 0 w 273"/>
                <a:gd name="T1" fmla="*/ 5 h 244"/>
                <a:gd name="T2" fmla="*/ 0 w 273"/>
                <a:gd name="T3" fmla="*/ 5 h 244"/>
                <a:gd name="T4" fmla="*/ 1 w 273"/>
                <a:gd name="T5" fmla="*/ 3 h 244"/>
                <a:gd name="T6" fmla="*/ 1 w 273"/>
                <a:gd name="T7" fmla="*/ 3 h 244"/>
                <a:gd name="T8" fmla="*/ 1 w 273"/>
                <a:gd name="T9" fmla="*/ 1 h 244"/>
                <a:gd name="T10" fmla="*/ 1 w 273"/>
                <a:gd name="T11" fmla="*/ 0 h 244"/>
                <a:gd name="T12" fmla="*/ 6 w 273"/>
                <a:gd name="T13" fmla="*/ 0 h 244"/>
                <a:gd name="T14" fmla="*/ 5 w 273"/>
                <a:gd name="T15" fmla="*/ 1 h 244"/>
                <a:gd name="T16" fmla="*/ 5 w 273"/>
                <a:gd name="T17" fmla="*/ 3 h 244"/>
                <a:gd name="T18" fmla="*/ 3 w 273"/>
                <a:gd name="T19" fmla="*/ 4 h 244"/>
                <a:gd name="T20" fmla="*/ 1 w 273"/>
                <a:gd name="T21" fmla="*/ 6 h 244"/>
                <a:gd name="T22" fmla="*/ 0 w 273"/>
                <a:gd name="T23" fmla="*/ 5 h 2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3"/>
                <a:gd name="T37" fmla="*/ 0 h 244"/>
                <a:gd name="T38" fmla="*/ 273 w 273"/>
                <a:gd name="T39" fmla="*/ 244 h 2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3" h="244">
                  <a:moveTo>
                    <a:pt x="0" y="225"/>
                  </a:moveTo>
                  <a:lnTo>
                    <a:pt x="5" y="199"/>
                  </a:lnTo>
                  <a:lnTo>
                    <a:pt x="43" y="147"/>
                  </a:lnTo>
                  <a:lnTo>
                    <a:pt x="22" y="126"/>
                  </a:lnTo>
                  <a:lnTo>
                    <a:pt x="21" y="64"/>
                  </a:lnTo>
                  <a:lnTo>
                    <a:pt x="43" y="12"/>
                  </a:lnTo>
                  <a:lnTo>
                    <a:pt x="273" y="0"/>
                  </a:lnTo>
                  <a:lnTo>
                    <a:pt x="231" y="37"/>
                  </a:lnTo>
                  <a:lnTo>
                    <a:pt x="215" y="135"/>
                  </a:lnTo>
                  <a:lnTo>
                    <a:pt x="122" y="191"/>
                  </a:lnTo>
                  <a:lnTo>
                    <a:pt x="38" y="244"/>
                  </a:lnTo>
                  <a:lnTo>
                    <a:pt x="0" y="22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75" name="Freeform 416"/>
            <p:cNvSpPr>
              <a:spLocks/>
            </p:cNvSpPr>
            <p:nvPr/>
          </p:nvSpPr>
          <p:spPr bwMode="auto">
            <a:xfrm>
              <a:off x="2808" y="2820"/>
              <a:ext cx="87" cy="193"/>
            </a:xfrm>
            <a:custGeom>
              <a:avLst/>
              <a:gdLst>
                <a:gd name="T0" fmla="*/ 0 w 303"/>
                <a:gd name="T1" fmla="*/ 3 h 678"/>
                <a:gd name="T2" fmla="*/ 1 w 303"/>
                <a:gd name="T3" fmla="*/ 1 h 678"/>
                <a:gd name="T4" fmla="*/ 3 w 303"/>
                <a:gd name="T5" fmla="*/ 0 h 678"/>
                <a:gd name="T6" fmla="*/ 3 w 303"/>
                <a:gd name="T7" fmla="*/ 1 h 678"/>
                <a:gd name="T8" fmla="*/ 3 w 303"/>
                <a:gd name="T9" fmla="*/ 3 h 678"/>
                <a:gd name="T10" fmla="*/ 5 w 303"/>
                <a:gd name="T11" fmla="*/ 3 h 678"/>
                <a:gd name="T12" fmla="*/ 6 w 303"/>
                <a:gd name="T13" fmla="*/ 3 h 678"/>
                <a:gd name="T14" fmla="*/ 7 w 303"/>
                <a:gd name="T15" fmla="*/ 5 h 678"/>
                <a:gd name="T16" fmla="*/ 7 w 303"/>
                <a:gd name="T17" fmla="*/ 7 h 678"/>
                <a:gd name="T18" fmla="*/ 5 w 303"/>
                <a:gd name="T19" fmla="*/ 7 h 678"/>
                <a:gd name="T20" fmla="*/ 5 w 303"/>
                <a:gd name="T21" fmla="*/ 7 h 678"/>
                <a:gd name="T22" fmla="*/ 5 w 303"/>
                <a:gd name="T23" fmla="*/ 9 h 678"/>
                <a:gd name="T24" fmla="*/ 3 w 303"/>
                <a:gd name="T25" fmla="*/ 7 h 678"/>
                <a:gd name="T26" fmla="*/ 1 w 303"/>
                <a:gd name="T27" fmla="*/ 11 h 678"/>
                <a:gd name="T28" fmla="*/ 3 w 303"/>
                <a:gd name="T29" fmla="*/ 14 h 678"/>
                <a:gd name="T30" fmla="*/ 4 w 303"/>
                <a:gd name="T31" fmla="*/ 15 h 678"/>
                <a:gd name="T32" fmla="*/ 3 w 303"/>
                <a:gd name="T33" fmla="*/ 16 h 678"/>
                <a:gd name="T34" fmla="*/ 3 w 303"/>
                <a:gd name="T35" fmla="*/ 15 h 678"/>
                <a:gd name="T36" fmla="*/ 3 w 303"/>
                <a:gd name="T37" fmla="*/ 15 h 678"/>
                <a:gd name="T38" fmla="*/ 1 w 303"/>
                <a:gd name="T39" fmla="*/ 13 h 678"/>
                <a:gd name="T40" fmla="*/ 1 w 303"/>
                <a:gd name="T41" fmla="*/ 11 h 678"/>
                <a:gd name="T42" fmla="*/ 2 w 303"/>
                <a:gd name="T43" fmla="*/ 9 h 678"/>
                <a:gd name="T44" fmla="*/ 1 w 303"/>
                <a:gd name="T45" fmla="*/ 6 h 678"/>
                <a:gd name="T46" fmla="*/ 1 w 303"/>
                <a:gd name="T47" fmla="*/ 5 h 678"/>
                <a:gd name="T48" fmla="*/ 0 w 303"/>
                <a:gd name="T49" fmla="*/ 3 h 6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3"/>
                <a:gd name="T76" fmla="*/ 0 h 678"/>
                <a:gd name="T77" fmla="*/ 303 w 303"/>
                <a:gd name="T78" fmla="*/ 678 h 6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3" h="678">
                  <a:moveTo>
                    <a:pt x="0" y="109"/>
                  </a:moveTo>
                  <a:lnTo>
                    <a:pt x="22" y="56"/>
                  </a:lnTo>
                  <a:lnTo>
                    <a:pt x="105" y="0"/>
                  </a:lnTo>
                  <a:lnTo>
                    <a:pt x="141" y="53"/>
                  </a:lnTo>
                  <a:lnTo>
                    <a:pt x="130" y="144"/>
                  </a:lnTo>
                  <a:lnTo>
                    <a:pt x="228" y="105"/>
                  </a:lnTo>
                  <a:lnTo>
                    <a:pt x="265" y="144"/>
                  </a:lnTo>
                  <a:lnTo>
                    <a:pt x="303" y="234"/>
                  </a:lnTo>
                  <a:lnTo>
                    <a:pt x="293" y="290"/>
                  </a:lnTo>
                  <a:lnTo>
                    <a:pt x="217" y="287"/>
                  </a:lnTo>
                  <a:lnTo>
                    <a:pt x="192" y="311"/>
                  </a:lnTo>
                  <a:lnTo>
                    <a:pt x="204" y="406"/>
                  </a:lnTo>
                  <a:lnTo>
                    <a:pt x="106" y="324"/>
                  </a:lnTo>
                  <a:lnTo>
                    <a:pt x="66" y="472"/>
                  </a:lnTo>
                  <a:lnTo>
                    <a:pt x="113" y="605"/>
                  </a:lnTo>
                  <a:lnTo>
                    <a:pt x="179" y="652"/>
                  </a:lnTo>
                  <a:lnTo>
                    <a:pt x="144" y="678"/>
                  </a:lnTo>
                  <a:lnTo>
                    <a:pt x="135" y="637"/>
                  </a:lnTo>
                  <a:lnTo>
                    <a:pt x="106" y="637"/>
                  </a:lnTo>
                  <a:lnTo>
                    <a:pt x="31" y="562"/>
                  </a:lnTo>
                  <a:lnTo>
                    <a:pt x="43" y="477"/>
                  </a:lnTo>
                  <a:lnTo>
                    <a:pt x="83" y="397"/>
                  </a:lnTo>
                  <a:lnTo>
                    <a:pt x="29" y="267"/>
                  </a:lnTo>
                  <a:lnTo>
                    <a:pt x="45" y="207"/>
                  </a:lnTo>
                  <a:lnTo>
                    <a:pt x="0" y="10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76" name="Freeform 417"/>
            <p:cNvSpPr>
              <a:spLocks/>
            </p:cNvSpPr>
            <p:nvPr/>
          </p:nvSpPr>
          <p:spPr bwMode="auto">
            <a:xfrm>
              <a:off x="2302" y="2748"/>
              <a:ext cx="57" cy="46"/>
            </a:xfrm>
            <a:custGeom>
              <a:avLst/>
              <a:gdLst>
                <a:gd name="T0" fmla="*/ 0 w 201"/>
                <a:gd name="T1" fmla="*/ 2 h 159"/>
                <a:gd name="T2" fmla="*/ 0 w 201"/>
                <a:gd name="T3" fmla="*/ 2 h 159"/>
                <a:gd name="T4" fmla="*/ 1 w 201"/>
                <a:gd name="T5" fmla="*/ 2 h 159"/>
                <a:gd name="T6" fmla="*/ 3 w 201"/>
                <a:gd name="T7" fmla="*/ 2 h 159"/>
                <a:gd name="T8" fmla="*/ 4 w 201"/>
                <a:gd name="T9" fmla="*/ 0 h 159"/>
                <a:gd name="T10" fmla="*/ 5 w 201"/>
                <a:gd name="T11" fmla="*/ 1 h 159"/>
                <a:gd name="T12" fmla="*/ 4 w 201"/>
                <a:gd name="T13" fmla="*/ 1 h 159"/>
                <a:gd name="T14" fmla="*/ 4 w 201"/>
                <a:gd name="T15" fmla="*/ 2 h 159"/>
                <a:gd name="T16" fmla="*/ 4 w 201"/>
                <a:gd name="T17" fmla="*/ 4 h 159"/>
                <a:gd name="T18" fmla="*/ 1 w 201"/>
                <a:gd name="T19" fmla="*/ 3 h 159"/>
                <a:gd name="T20" fmla="*/ 0 w 201"/>
                <a:gd name="T21" fmla="*/ 2 h 1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1"/>
                <a:gd name="T34" fmla="*/ 0 h 159"/>
                <a:gd name="T35" fmla="*/ 201 w 201"/>
                <a:gd name="T36" fmla="*/ 159 h 1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1" h="159">
                  <a:moveTo>
                    <a:pt x="0" y="74"/>
                  </a:moveTo>
                  <a:lnTo>
                    <a:pt x="12" y="70"/>
                  </a:lnTo>
                  <a:lnTo>
                    <a:pt x="27" y="96"/>
                  </a:lnTo>
                  <a:lnTo>
                    <a:pt x="112" y="94"/>
                  </a:lnTo>
                  <a:lnTo>
                    <a:pt x="190" y="0"/>
                  </a:lnTo>
                  <a:lnTo>
                    <a:pt x="201" y="58"/>
                  </a:lnTo>
                  <a:lnTo>
                    <a:pt x="178" y="59"/>
                  </a:lnTo>
                  <a:lnTo>
                    <a:pt x="190" y="94"/>
                  </a:lnTo>
                  <a:lnTo>
                    <a:pt x="159" y="159"/>
                  </a:lnTo>
                  <a:lnTo>
                    <a:pt x="37" y="145"/>
                  </a:lnTo>
                  <a:lnTo>
                    <a:pt x="0" y="74"/>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77" name="Freeform 418"/>
            <p:cNvSpPr>
              <a:spLocks/>
            </p:cNvSpPr>
            <p:nvPr/>
          </p:nvSpPr>
          <p:spPr bwMode="auto">
            <a:xfrm>
              <a:off x="1827" y="2596"/>
              <a:ext cx="42" cy="96"/>
            </a:xfrm>
            <a:custGeom>
              <a:avLst/>
              <a:gdLst>
                <a:gd name="T0" fmla="*/ 0 w 149"/>
                <a:gd name="T1" fmla="*/ 4 h 334"/>
                <a:gd name="T2" fmla="*/ 1 w 149"/>
                <a:gd name="T3" fmla="*/ 3 h 334"/>
                <a:gd name="T4" fmla="*/ 1 w 149"/>
                <a:gd name="T5" fmla="*/ 0 h 334"/>
                <a:gd name="T6" fmla="*/ 3 w 149"/>
                <a:gd name="T7" fmla="*/ 0 h 334"/>
                <a:gd name="T8" fmla="*/ 3 w 149"/>
                <a:gd name="T9" fmla="*/ 1 h 334"/>
                <a:gd name="T10" fmla="*/ 3 w 149"/>
                <a:gd name="T11" fmla="*/ 2 h 334"/>
                <a:gd name="T12" fmla="*/ 2 w 149"/>
                <a:gd name="T13" fmla="*/ 4 h 334"/>
                <a:gd name="T14" fmla="*/ 3 w 149"/>
                <a:gd name="T15" fmla="*/ 5 h 334"/>
                <a:gd name="T16" fmla="*/ 2 w 149"/>
                <a:gd name="T17" fmla="*/ 8 h 334"/>
                <a:gd name="T18" fmla="*/ 1 w 149"/>
                <a:gd name="T19" fmla="*/ 6 h 334"/>
                <a:gd name="T20" fmla="*/ 0 w 149"/>
                <a:gd name="T21" fmla="*/ 4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334"/>
                <a:gd name="T35" fmla="*/ 149 w 149"/>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334">
                  <a:moveTo>
                    <a:pt x="0" y="155"/>
                  </a:moveTo>
                  <a:lnTo>
                    <a:pt x="35" y="124"/>
                  </a:lnTo>
                  <a:lnTo>
                    <a:pt x="47" y="4"/>
                  </a:lnTo>
                  <a:lnTo>
                    <a:pt x="142" y="0"/>
                  </a:lnTo>
                  <a:lnTo>
                    <a:pt x="119" y="40"/>
                  </a:lnTo>
                  <a:lnTo>
                    <a:pt x="146" y="93"/>
                  </a:lnTo>
                  <a:lnTo>
                    <a:pt x="91" y="155"/>
                  </a:lnTo>
                  <a:lnTo>
                    <a:pt x="149" y="195"/>
                  </a:lnTo>
                  <a:lnTo>
                    <a:pt x="76" y="334"/>
                  </a:lnTo>
                  <a:lnTo>
                    <a:pt x="67" y="245"/>
                  </a:lnTo>
                  <a:lnTo>
                    <a:pt x="0" y="15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78" name="Freeform 419"/>
            <p:cNvSpPr>
              <a:spLocks/>
            </p:cNvSpPr>
            <p:nvPr/>
          </p:nvSpPr>
          <p:spPr bwMode="auto">
            <a:xfrm>
              <a:off x="2030" y="2525"/>
              <a:ext cx="31" cy="27"/>
            </a:xfrm>
            <a:custGeom>
              <a:avLst/>
              <a:gdLst>
                <a:gd name="T0" fmla="*/ 0 w 107"/>
                <a:gd name="T1" fmla="*/ 1 h 93"/>
                <a:gd name="T2" fmla="*/ 0 w 107"/>
                <a:gd name="T3" fmla="*/ 0 h 93"/>
                <a:gd name="T4" fmla="*/ 2 w 107"/>
                <a:gd name="T5" fmla="*/ 0 h 93"/>
                <a:gd name="T6" fmla="*/ 3 w 107"/>
                <a:gd name="T7" fmla="*/ 1 h 93"/>
                <a:gd name="T8" fmla="*/ 1 w 107"/>
                <a:gd name="T9" fmla="*/ 1 h 93"/>
                <a:gd name="T10" fmla="*/ 0 w 107"/>
                <a:gd name="T11" fmla="*/ 2 h 93"/>
                <a:gd name="T12" fmla="*/ 1 w 107"/>
                <a:gd name="T13" fmla="*/ 2 h 93"/>
                <a:gd name="T14" fmla="*/ 0 w 107"/>
                <a:gd name="T15" fmla="*/ 1 h 93"/>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93"/>
                <a:gd name="T26" fmla="*/ 107 w 107"/>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93">
                  <a:moveTo>
                    <a:pt x="0" y="61"/>
                  </a:moveTo>
                  <a:lnTo>
                    <a:pt x="14" y="4"/>
                  </a:lnTo>
                  <a:lnTo>
                    <a:pt x="73" y="0"/>
                  </a:lnTo>
                  <a:lnTo>
                    <a:pt x="107" y="45"/>
                  </a:lnTo>
                  <a:lnTo>
                    <a:pt x="59" y="47"/>
                  </a:lnTo>
                  <a:lnTo>
                    <a:pt x="6" y="93"/>
                  </a:lnTo>
                  <a:lnTo>
                    <a:pt x="29" y="65"/>
                  </a:lnTo>
                  <a:lnTo>
                    <a:pt x="0" y="6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79" name="Freeform 420"/>
            <p:cNvSpPr>
              <a:spLocks/>
            </p:cNvSpPr>
            <p:nvPr/>
          </p:nvSpPr>
          <p:spPr bwMode="auto">
            <a:xfrm>
              <a:off x="2034" y="2523"/>
              <a:ext cx="201" cy="90"/>
            </a:xfrm>
            <a:custGeom>
              <a:avLst/>
              <a:gdLst>
                <a:gd name="T0" fmla="*/ 0 w 703"/>
                <a:gd name="T1" fmla="*/ 3 h 317"/>
                <a:gd name="T2" fmla="*/ 1 w 703"/>
                <a:gd name="T3" fmla="*/ 4 h 317"/>
                <a:gd name="T4" fmla="*/ 0 w 703"/>
                <a:gd name="T5" fmla="*/ 5 h 317"/>
                <a:gd name="T6" fmla="*/ 1 w 703"/>
                <a:gd name="T7" fmla="*/ 5 h 317"/>
                <a:gd name="T8" fmla="*/ 1 w 703"/>
                <a:gd name="T9" fmla="*/ 6 h 317"/>
                <a:gd name="T10" fmla="*/ 2 w 703"/>
                <a:gd name="T11" fmla="*/ 6 h 317"/>
                <a:gd name="T12" fmla="*/ 1 w 703"/>
                <a:gd name="T13" fmla="*/ 6 h 317"/>
                <a:gd name="T14" fmla="*/ 2 w 703"/>
                <a:gd name="T15" fmla="*/ 6 h 317"/>
                <a:gd name="T16" fmla="*/ 3 w 703"/>
                <a:gd name="T17" fmla="*/ 7 h 317"/>
                <a:gd name="T18" fmla="*/ 4 w 703"/>
                <a:gd name="T19" fmla="*/ 6 h 317"/>
                <a:gd name="T20" fmla="*/ 6 w 703"/>
                <a:gd name="T21" fmla="*/ 7 h 317"/>
                <a:gd name="T22" fmla="*/ 9 w 703"/>
                <a:gd name="T23" fmla="*/ 6 h 317"/>
                <a:gd name="T24" fmla="*/ 9 w 703"/>
                <a:gd name="T25" fmla="*/ 7 h 317"/>
                <a:gd name="T26" fmla="*/ 9 w 703"/>
                <a:gd name="T27" fmla="*/ 6 h 317"/>
                <a:gd name="T28" fmla="*/ 15 w 703"/>
                <a:gd name="T29" fmla="*/ 6 h 317"/>
                <a:gd name="T30" fmla="*/ 16 w 703"/>
                <a:gd name="T31" fmla="*/ 6 h 317"/>
                <a:gd name="T32" fmla="*/ 16 w 703"/>
                <a:gd name="T33" fmla="*/ 3 h 317"/>
                <a:gd name="T34" fmla="*/ 16 w 703"/>
                <a:gd name="T35" fmla="*/ 3 h 317"/>
                <a:gd name="T36" fmla="*/ 15 w 703"/>
                <a:gd name="T37" fmla="*/ 1 h 317"/>
                <a:gd name="T38" fmla="*/ 13 w 703"/>
                <a:gd name="T39" fmla="*/ 1 h 317"/>
                <a:gd name="T40" fmla="*/ 11 w 703"/>
                <a:gd name="T41" fmla="*/ 1 h 317"/>
                <a:gd name="T42" fmla="*/ 8 w 703"/>
                <a:gd name="T43" fmla="*/ 0 h 317"/>
                <a:gd name="T44" fmla="*/ 6 w 703"/>
                <a:gd name="T45" fmla="*/ 0 h 317"/>
                <a:gd name="T46" fmla="*/ 4 w 703"/>
                <a:gd name="T47" fmla="*/ 1 h 317"/>
                <a:gd name="T48" fmla="*/ 3 w 703"/>
                <a:gd name="T49" fmla="*/ 1 h 317"/>
                <a:gd name="T50" fmla="*/ 3 w 703"/>
                <a:gd name="T51" fmla="*/ 2 h 317"/>
                <a:gd name="T52" fmla="*/ 0 w 703"/>
                <a:gd name="T53" fmla="*/ 3 h 3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03"/>
                <a:gd name="T82" fmla="*/ 0 h 317"/>
                <a:gd name="T83" fmla="*/ 703 w 703"/>
                <a:gd name="T84" fmla="*/ 317 h 3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03" h="317">
                  <a:moveTo>
                    <a:pt x="0" y="106"/>
                  </a:moveTo>
                  <a:lnTo>
                    <a:pt x="27" y="188"/>
                  </a:lnTo>
                  <a:lnTo>
                    <a:pt x="1" y="196"/>
                  </a:lnTo>
                  <a:lnTo>
                    <a:pt x="27" y="210"/>
                  </a:lnTo>
                  <a:lnTo>
                    <a:pt x="39" y="260"/>
                  </a:lnTo>
                  <a:lnTo>
                    <a:pt x="79" y="254"/>
                  </a:lnTo>
                  <a:lnTo>
                    <a:pt x="39" y="276"/>
                  </a:lnTo>
                  <a:lnTo>
                    <a:pt x="84" y="267"/>
                  </a:lnTo>
                  <a:lnTo>
                    <a:pt x="136" y="300"/>
                  </a:lnTo>
                  <a:lnTo>
                    <a:pt x="179" y="265"/>
                  </a:lnTo>
                  <a:lnTo>
                    <a:pt x="246" y="311"/>
                  </a:lnTo>
                  <a:lnTo>
                    <a:pt x="368" y="265"/>
                  </a:lnTo>
                  <a:lnTo>
                    <a:pt x="366" y="317"/>
                  </a:lnTo>
                  <a:lnTo>
                    <a:pt x="388" y="265"/>
                  </a:lnTo>
                  <a:lnTo>
                    <a:pt x="618" y="253"/>
                  </a:lnTo>
                  <a:lnTo>
                    <a:pt x="703" y="249"/>
                  </a:lnTo>
                  <a:lnTo>
                    <a:pt x="675" y="139"/>
                  </a:lnTo>
                  <a:lnTo>
                    <a:pt x="695" y="115"/>
                  </a:lnTo>
                  <a:lnTo>
                    <a:pt x="624" y="20"/>
                  </a:lnTo>
                  <a:lnTo>
                    <a:pt x="577" y="20"/>
                  </a:lnTo>
                  <a:lnTo>
                    <a:pt x="449" y="60"/>
                  </a:lnTo>
                  <a:lnTo>
                    <a:pt x="336" y="0"/>
                  </a:lnTo>
                  <a:lnTo>
                    <a:pt x="267" y="1"/>
                  </a:lnTo>
                  <a:lnTo>
                    <a:pt x="180" y="56"/>
                  </a:lnTo>
                  <a:lnTo>
                    <a:pt x="108" y="41"/>
                  </a:lnTo>
                  <a:lnTo>
                    <a:pt x="132" y="70"/>
                  </a:lnTo>
                  <a:lnTo>
                    <a:pt x="0" y="10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80" name="Freeform 421"/>
            <p:cNvSpPr>
              <a:spLocks/>
            </p:cNvSpPr>
            <p:nvPr/>
          </p:nvSpPr>
          <p:spPr bwMode="auto">
            <a:xfrm>
              <a:off x="1637" y="2312"/>
              <a:ext cx="43" cy="59"/>
            </a:xfrm>
            <a:custGeom>
              <a:avLst/>
              <a:gdLst>
                <a:gd name="T0" fmla="*/ 0 w 152"/>
                <a:gd name="T1" fmla="*/ 4 h 209"/>
                <a:gd name="T2" fmla="*/ 0 w 152"/>
                <a:gd name="T3" fmla="*/ 4 h 209"/>
                <a:gd name="T4" fmla="*/ 0 w 152"/>
                <a:gd name="T5" fmla="*/ 5 h 209"/>
                <a:gd name="T6" fmla="*/ 3 w 152"/>
                <a:gd name="T7" fmla="*/ 4 h 209"/>
                <a:gd name="T8" fmla="*/ 3 w 152"/>
                <a:gd name="T9" fmla="*/ 1 h 209"/>
                <a:gd name="T10" fmla="*/ 3 w 152"/>
                <a:gd name="T11" fmla="*/ 1 h 209"/>
                <a:gd name="T12" fmla="*/ 2 w 152"/>
                <a:gd name="T13" fmla="*/ 1 h 209"/>
                <a:gd name="T14" fmla="*/ 2 w 152"/>
                <a:gd name="T15" fmla="*/ 1 h 209"/>
                <a:gd name="T16" fmla="*/ 2 w 152"/>
                <a:gd name="T17" fmla="*/ 0 h 209"/>
                <a:gd name="T18" fmla="*/ 2 w 152"/>
                <a:gd name="T19" fmla="*/ 0 h 209"/>
                <a:gd name="T20" fmla="*/ 1 w 152"/>
                <a:gd name="T21" fmla="*/ 1 h 209"/>
                <a:gd name="T22" fmla="*/ 0 w 152"/>
                <a:gd name="T23" fmla="*/ 1 h 209"/>
                <a:gd name="T24" fmla="*/ 1 w 152"/>
                <a:gd name="T25" fmla="*/ 2 h 209"/>
                <a:gd name="T26" fmla="*/ 0 w 152"/>
                <a:gd name="T27" fmla="*/ 3 h 209"/>
                <a:gd name="T28" fmla="*/ 1 w 152"/>
                <a:gd name="T29" fmla="*/ 3 h 209"/>
                <a:gd name="T30" fmla="*/ 0 w 152"/>
                <a:gd name="T31" fmla="*/ 4 h 209"/>
                <a:gd name="T32" fmla="*/ 1 w 152"/>
                <a:gd name="T33" fmla="*/ 3 h 209"/>
                <a:gd name="T34" fmla="*/ 0 w 152"/>
                <a:gd name="T35" fmla="*/ 4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2"/>
                <a:gd name="T55" fmla="*/ 0 h 209"/>
                <a:gd name="T56" fmla="*/ 152 w 152"/>
                <a:gd name="T57" fmla="*/ 209 h 2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2" h="209">
                  <a:moveTo>
                    <a:pt x="0" y="177"/>
                  </a:moveTo>
                  <a:lnTo>
                    <a:pt x="18" y="193"/>
                  </a:lnTo>
                  <a:lnTo>
                    <a:pt x="2" y="209"/>
                  </a:lnTo>
                  <a:lnTo>
                    <a:pt x="142" y="178"/>
                  </a:lnTo>
                  <a:lnTo>
                    <a:pt x="152" y="67"/>
                  </a:lnTo>
                  <a:lnTo>
                    <a:pt x="133" y="41"/>
                  </a:lnTo>
                  <a:lnTo>
                    <a:pt x="93" y="54"/>
                  </a:lnTo>
                  <a:lnTo>
                    <a:pt x="79" y="37"/>
                  </a:lnTo>
                  <a:lnTo>
                    <a:pt x="96" y="12"/>
                  </a:lnTo>
                  <a:lnTo>
                    <a:pt x="79" y="0"/>
                  </a:lnTo>
                  <a:lnTo>
                    <a:pt x="63" y="52"/>
                  </a:lnTo>
                  <a:lnTo>
                    <a:pt x="2" y="67"/>
                  </a:lnTo>
                  <a:lnTo>
                    <a:pt x="22" y="79"/>
                  </a:lnTo>
                  <a:lnTo>
                    <a:pt x="8" y="109"/>
                  </a:lnTo>
                  <a:lnTo>
                    <a:pt x="49" y="117"/>
                  </a:lnTo>
                  <a:lnTo>
                    <a:pt x="13" y="158"/>
                  </a:lnTo>
                  <a:lnTo>
                    <a:pt x="53" y="148"/>
                  </a:lnTo>
                  <a:lnTo>
                    <a:pt x="0" y="17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81" name="Freeform 422"/>
            <p:cNvSpPr>
              <a:spLocks/>
            </p:cNvSpPr>
            <p:nvPr/>
          </p:nvSpPr>
          <p:spPr bwMode="auto">
            <a:xfrm>
              <a:off x="1660" y="2308"/>
              <a:ext cx="27" cy="23"/>
            </a:xfrm>
            <a:custGeom>
              <a:avLst/>
              <a:gdLst>
                <a:gd name="T0" fmla="*/ 0 w 97"/>
                <a:gd name="T1" fmla="*/ 1 h 82"/>
                <a:gd name="T2" fmla="*/ 0 w 97"/>
                <a:gd name="T3" fmla="*/ 1 h 82"/>
                <a:gd name="T4" fmla="*/ 1 w 97"/>
                <a:gd name="T5" fmla="*/ 1 h 82"/>
                <a:gd name="T6" fmla="*/ 2 w 97"/>
                <a:gd name="T7" fmla="*/ 2 h 82"/>
                <a:gd name="T8" fmla="*/ 2 w 97"/>
                <a:gd name="T9" fmla="*/ 1 h 82"/>
                <a:gd name="T10" fmla="*/ 2 w 97"/>
                <a:gd name="T11" fmla="*/ 0 h 82"/>
                <a:gd name="T12" fmla="*/ 1 w 97"/>
                <a:gd name="T13" fmla="*/ 0 h 82"/>
                <a:gd name="T14" fmla="*/ 0 w 97"/>
                <a:gd name="T15" fmla="*/ 1 h 82"/>
                <a:gd name="T16" fmla="*/ 0 w 97"/>
                <a:gd name="T17" fmla="*/ 1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82"/>
                <a:gd name="T29" fmla="*/ 97 w 97"/>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82">
                  <a:moveTo>
                    <a:pt x="0" y="52"/>
                  </a:moveTo>
                  <a:lnTo>
                    <a:pt x="14" y="69"/>
                  </a:lnTo>
                  <a:lnTo>
                    <a:pt x="54" y="56"/>
                  </a:lnTo>
                  <a:lnTo>
                    <a:pt x="73" y="82"/>
                  </a:lnTo>
                  <a:lnTo>
                    <a:pt x="97" y="52"/>
                  </a:lnTo>
                  <a:lnTo>
                    <a:pt x="74" y="15"/>
                  </a:lnTo>
                  <a:lnTo>
                    <a:pt x="29" y="0"/>
                  </a:lnTo>
                  <a:lnTo>
                    <a:pt x="17" y="27"/>
                  </a:lnTo>
                  <a:lnTo>
                    <a:pt x="0" y="5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82" name="Freeform 423"/>
            <p:cNvSpPr>
              <a:spLocks/>
            </p:cNvSpPr>
            <p:nvPr/>
          </p:nvSpPr>
          <p:spPr bwMode="auto">
            <a:xfrm>
              <a:off x="1672" y="2256"/>
              <a:ext cx="8" cy="9"/>
            </a:xfrm>
            <a:custGeom>
              <a:avLst/>
              <a:gdLst>
                <a:gd name="T0" fmla="*/ 0 w 26"/>
                <a:gd name="T1" fmla="*/ 1 h 35"/>
                <a:gd name="T2" fmla="*/ 0 w 26"/>
                <a:gd name="T3" fmla="*/ 0 h 35"/>
                <a:gd name="T4" fmla="*/ 1 w 26"/>
                <a:gd name="T5" fmla="*/ 0 h 35"/>
                <a:gd name="T6" fmla="*/ 0 w 26"/>
                <a:gd name="T7" fmla="*/ 1 h 35"/>
                <a:gd name="T8" fmla="*/ 0 60000 65536"/>
                <a:gd name="T9" fmla="*/ 0 60000 65536"/>
                <a:gd name="T10" fmla="*/ 0 60000 65536"/>
                <a:gd name="T11" fmla="*/ 0 60000 65536"/>
                <a:gd name="T12" fmla="*/ 0 w 26"/>
                <a:gd name="T13" fmla="*/ 0 h 35"/>
                <a:gd name="T14" fmla="*/ 26 w 26"/>
                <a:gd name="T15" fmla="*/ 35 h 35"/>
              </a:gdLst>
              <a:ahLst/>
              <a:cxnLst>
                <a:cxn ang="T8">
                  <a:pos x="T0" y="T1"/>
                </a:cxn>
                <a:cxn ang="T9">
                  <a:pos x="T2" y="T3"/>
                </a:cxn>
                <a:cxn ang="T10">
                  <a:pos x="T4" y="T5"/>
                </a:cxn>
                <a:cxn ang="T11">
                  <a:pos x="T6" y="T7"/>
                </a:cxn>
              </a:cxnLst>
              <a:rect l="T12" t="T13" r="T14" b="T15"/>
              <a:pathLst>
                <a:path w="26" h="35">
                  <a:moveTo>
                    <a:pt x="0" y="35"/>
                  </a:moveTo>
                  <a:lnTo>
                    <a:pt x="0" y="8"/>
                  </a:lnTo>
                  <a:lnTo>
                    <a:pt x="26" y="0"/>
                  </a:lnTo>
                  <a:lnTo>
                    <a:pt x="0" y="3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83" name="Freeform 424"/>
            <p:cNvSpPr>
              <a:spLocks/>
            </p:cNvSpPr>
            <p:nvPr/>
          </p:nvSpPr>
          <p:spPr bwMode="auto">
            <a:xfrm>
              <a:off x="1675" y="2266"/>
              <a:ext cx="6" cy="7"/>
            </a:xfrm>
            <a:custGeom>
              <a:avLst/>
              <a:gdLst>
                <a:gd name="T0" fmla="*/ 0 w 22"/>
                <a:gd name="T1" fmla="*/ 0 h 24"/>
                <a:gd name="T2" fmla="*/ 0 w 22"/>
                <a:gd name="T3" fmla="*/ 0 h 24"/>
                <a:gd name="T4" fmla="*/ 1 w 22"/>
                <a:gd name="T5" fmla="*/ 1 h 24"/>
                <a:gd name="T6" fmla="*/ 0 w 22"/>
                <a:gd name="T7" fmla="*/ 0 h 24"/>
                <a:gd name="T8" fmla="*/ 0 60000 65536"/>
                <a:gd name="T9" fmla="*/ 0 60000 65536"/>
                <a:gd name="T10" fmla="*/ 0 60000 65536"/>
                <a:gd name="T11" fmla="*/ 0 60000 65536"/>
                <a:gd name="T12" fmla="*/ 0 w 22"/>
                <a:gd name="T13" fmla="*/ 0 h 24"/>
                <a:gd name="T14" fmla="*/ 22 w 22"/>
                <a:gd name="T15" fmla="*/ 24 h 24"/>
              </a:gdLst>
              <a:ahLst/>
              <a:cxnLst>
                <a:cxn ang="T8">
                  <a:pos x="T0" y="T1"/>
                </a:cxn>
                <a:cxn ang="T9">
                  <a:pos x="T2" y="T3"/>
                </a:cxn>
                <a:cxn ang="T10">
                  <a:pos x="T4" y="T5"/>
                </a:cxn>
                <a:cxn ang="T11">
                  <a:pos x="T6" y="T7"/>
                </a:cxn>
              </a:cxnLst>
              <a:rect l="T12" t="T13" r="T14" b="T15"/>
              <a:pathLst>
                <a:path w="22" h="24">
                  <a:moveTo>
                    <a:pt x="0" y="18"/>
                  </a:moveTo>
                  <a:lnTo>
                    <a:pt x="14" y="0"/>
                  </a:lnTo>
                  <a:lnTo>
                    <a:pt x="22" y="24"/>
                  </a:lnTo>
                  <a:lnTo>
                    <a:pt x="0" y="1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84" name="Freeform 425"/>
            <p:cNvSpPr>
              <a:spLocks/>
            </p:cNvSpPr>
            <p:nvPr/>
          </p:nvSpPr>
          <p:spPr bwMode="auto">
            <a:xfrm>
              <a:off x="1681" y="2250"/>
              <a:ext cx="85" cy="149"/>
            </a:xfrm>
            <a:custGeom>
              <a:avLst/>
              <a:gdLst>
                <a:gd name="T0" fmla="*/ 0 w 297"/>
                <a:gd name="T1" fmla="*/ 3 h 521"/>
                <a:gd name="T2" fmla="*/ 0 w 297"/>
                <a:gd name="T3" fmla="*/ 1 h 521"/>
                <a:gd name="T4" fmla="*/ 1 w 297"/>
                <a:gd name="T5" fmla="*/ 0 h 521"/>
                <a:gd name="T6" fmla="*/ 3 w 297"/>
                <a:gd name="T7" fmla="*/ 0 h 521"/>
                <a:gd name="T8" fmla="*/ 2 w 297"/>
                <a:gd name="T9" fmla="*/ 1 h 521"/>
                <a:gd name="T10" fmla="*/ 4 w 297"/>
                <a:gd name="T11" fmla="*/ 2 h 521"/>
                <a:gd name="T12" fmla="*/ 3 w 297"/>
                <a:gd name="T13" fmla="*/ 4 h 521"/>
                <a:gd name="T14" fmla="*/ 4 w 297"/>
                <a:gd name="T15" fmla="*/ 4 h 521"/>
                <a:gd name="T16" fmla="*/ 5 w 297"/>
                <a:gd name="T17" fmla="*/ 7 h 521"/>
                <a:gd name="T18" fmla="*/ 5 w 297"/>
                <a:gd name="T19" fmla="*/ 7 h 521"/>
                <a:gd name="T20" fmla="*/ 6 w 297"/>
                <a:gd name="T21" fmla="*/ 8 h 521"/>
                <a:gd name="T22" fmla="*/ 5 w 297"/>
                <a:gd name="T23" fmla="*/ 8 h 521"/>
                <a:gd name="T24" fmla="*/ 7 w 297"/>
                <a:gd name="T25" fmla="*/ 9 h 521"/>
                <a:gd name="T26" fmla="*/ 6 w 297"/>
                <a:gd name="T27" fmla="*/ 10 h 521"/>
                <a:gd name="T28" fmla="*/ 7 w 297"/>
                <a:gd name="T29" fmla="*/ 11 h 521"/>
                <a:gd name="T30" fmla="*/ 0 w 297"/>
                <a:gd name="T31" fmla="*/ 12 h 521"/>
                <a:gd name="T32" fmla="*/ 3 w 297"/>
                <a:gd name="T33" fmla="*/ 10 h 521"/>
                <a:gd name="T34" fmla="*/ 2 w 297"/>
                <a:gd name="T35" fmla="*/ 10 h 521"/>
                <a:gd name="T36" fmla="*/ 1 w 297"/>
                <a:gd name="T37" fmla="*/ 9 h 521"/>
                <a:gd name="T38" fmla="*/ 2 w 297"/>
                <a:gd name="T39" fmla="*/ 9 h 521"/>
                <a:gd name="T40" fmla="*/ 1 w 297"/>
                <a:gd name="T41" fmla="*/ 8 h 521"/>
                <a:gd name="T42" fmla="*/ 3 w 297"/>
                <a:gd name="T43" fmla="*/ 7 h 521"/>
                <a:gd name="T44" fmla="*/ 3 w 297"/>
                <a:gd name="T45" fmla="*/ 6 h 521"/>
                <a:gd name="T46" fmla="*/ 2 w 297"/>
                <a:gd name="T47" fmla="*/ 6 h 521"/>
                <a:gd name="T48" fmla="*/ 3 w 297"/>
                <a:gd name="T49" fmla="*/ 5 h 521"/>
                <a:gd name="T50" fmla="*/ 1 w 297"/>
                <a:gd name="T51" fmla="*/ 6 h 521"/>
                <a:gd name="T52" fmla="*/ 1 w 297"/>
                <a:gd name="T53" fmla="*/ 4 h 521"/>
                <a:gd name="T54" fmla="*/ 0 w 297"/>
                <a:gd name="T55" fmla="*/ 5 h 521"/>
                <a:gd name="T56" fmla="*/ 1 w 297"/>
                <a:gd name="T57" fmla="*/ 3 h 521"/>
                <a:gd name="T58" fmla="*/ 0 w 297"/>
                <a:gd name="T59" fmla="*/ 3 h 52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7"/>
                <a:gd name="T91" fmla="*/ 0 h 521"/>
                <a:gd name="T92" fmla="*/ 297 w 297"/>
                <a:gd name="T93" fmla="*/ 521 h 52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7" h="521">
                  <a:moveTo>
                    <a:pt x="0" y="122"/>
                  </a:moveTo>
                  <a:lnTo>
                    <a:pt x="11" y="50"/>
                  </a:lnTo>
                  <a:lnTo>
                    <a:pt x="49" y="0"/>
                  </a:lnTo>
                  <a:lnTo>
                    <a:pt x="113" y="0"/>
                  </a:lnTo>
                  <a:lnTo>
                    <a:pt x="73" y="62"/>
                  </a:lnTo>
                  <a:lnTo>
                    <a:pt x="161" y="74"/>
                  </a:lnTo>
                  <a:lnTo>
                    <a:pt x="106" y="161"/>
                  </a:lnTo>
                  <a:lnTo>
                    <a:pt x="175" y="189"/>
                  </a:lnTo>
                  <a:lnTo>
                    <a:pt x="239" y="296"/>
                  </a:lnTo>
                  <a:lnTo>
                    <a:pt x="220" y="304"/>
                  </a:lnTo>
                  <a:lnTo>
                    <a:pt x="248" y="330"/>
                  </a:lnTo>
                  <a:lnTo>
                    <a:pt x="231" y="359"/>
                  </a:lnTo>
                  <a:lnTo>
                    <a:pt x="297" y="364"/>
                  </a:lnTo>
                  <a:lnTo>
                    <a:pt x="258" y="433"/>
                  </a:lnTo>
                  <a:lnTo>
                    <a:pt x="285" y="455"/>
                  </a:lnTo>
                  <a:lnTo>
                    <a:pt x="18" y="521"/>
                  </a:lnTo>
                  <a:lnTo>
                    <a:pt x="139" y="423"/>
                  </a:lnTo>
                  <a:lnTo>
                    <a:pt x="102" y="438"/>
                  </a:lnTo>
                  <a:lnTo>
                    <a:pt x="34" y="410"/>
                  </a:lnTo>
                  <a:lnTo>
                    <a:pt x="85" y="375"/>
                  </a:lnTo>
                  <a:lnTo>
                    <a:pt x="55" y="359"/>
                  </a:lnTo>
                  <a:lnTo>
                    <a:pt x="123" y="319"/>
                  </a:lnTo>
                  <a:lnTo>
                    <a:pt x="133" y="271"/>
                  </a:lnTo>
                  <a:lnTo>
                    <a:pt x="95" y="256"/>
                  </a:lnTo>
                  <a:lnTo>
                    <a:pt x="113" y="229"/>
                  </a:lnTo>
                  <a:lnTo>
                    <a:pt x="46" y="242"/>
                  </a:lnTo>
                  <a:lnTo>
                    <a:pt x="49" y="169"/>
                  </a:lnTo>
                  <a:lnTo>
                    <a:pt x="11" y="202"/>
                  </a:lnTo>
                  <a:lnTo>
                    <a:pt x="31" y="126"/>
                  </a:lnTo>
                  <a:lnTo>
                    <a:pt x="0" y="12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85" name="Freeform 426"/>
            <p:cNvSpPr>
              <a:spLocks/>
            </p:cNvSpPr>
            <p:nvPr/>
          </p:nvSpPr>
          <p:spPr bwMode="auto">
            <a:xfrm>
              <a:off x="3793" y="2153"/>
              <a:ext cx="33" cy="12"/>
            </a:xfrm>
            <a:custGeom>
              <a:avLst/>
              <a:gdLst>
                <a:gd name="T0" fmla="*/ 0 w 116"/>
                <a:gd name="T1" fmla="*/ 0 h 42"/>
                <a:gd name="T2" fmla="*/ 2 w 116"/>
                <a:gd name="T3" fmla="*/ 0 h 42"/>
                <a:gd name="T4" fmla="*/ 3 w 116"/>
                <a:gd name="T5" fmla="*/ 1 h 42"/>
                <a:gd name="T6" fmla="*/ 2 w 116"/>
                <a:gd name="T7" fmla="*/ 1 h 42"/>
                <a:gd name="T8" fmla="*/ 0 w 116"/>
                <a:gd name="T9" fmla="*/ 0 h 42"/>
                <a:gd name="T10" fmla="*/ 0 60000 65536"/>
                <a:gd name="T11" fmla="*/ 0 60000 65536"/>
                <a:gd name="T12" fmla="*/ 0 60000 65536"/>
                <a:gd name="T13" fmla="*/ 0 60000 65536"/>
                <a:gd name="T14" fmla="*/ 0 60000 65536"/>
                <a:gd name="T15" fmla="*/ 0 w 116"/>
                <a:gd name="T16" fmla="*/ 0 h 42"/>
                <a:gd name="T17" fmla="*/ 116 w 116"/>
                <a:gd name="T18" fmla="*/ 42 h 42"/>
              </a:gdLst>
              <a:ahLst/>
              <a:cxnLst>
                <a:cxn ang="T10">
                  <a:pos x="T0" y="T1"/>
                </a:cxn>
                <a:cxn ang="T11">
                  <a:pos x="T2" y="T3"/>
                </a:cxn>
                <a:cxn ang="T12">
                  <a:pos x="T4" y="T5"/>
                </a:cxn>
                <a:cxn ang="T13">
                  <a:pos x="T6" y="T7"/>
                </a:cxn>
                <a:cxn ang="T14">
                  <a:pos x="T8" y="T9"/>
                </a:cxn>
              </a:cxnLst>
              <a:rect l="T15" t="T16" r="T17" b="T18"/>
              <a:pathLst>
                <a:path w="116" h="42">
                  <a:moveTo>
                    <a:pt x="0" y="14"/>
                  </a:moveTo>
                  <a:lnTo>
                    <a:pt x="71" y="0"/>
                  </a:lnTo>
                  <a:lnTo>
                    <a:pt x="116" y="21"/>
                  </a:lnTo>
                  <a:lnTo>
                    <a:pt x="92" y="42"/>
                  </a:lnTo>
                  <a:lnTo>
                    <a:pt x="0" y="14"/>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86" name="Freeform 427"/>
            <p:cNvSpPr>
              <a:spLocks/>
            </p:cNvSpPr>
            <p:nvPr/>
          </p:nvSpPr>
          <p:spPr bwMode="auto">
            <a:xfrm>
              <a:off x="2859" y="2788"/>
              <a:ext cx="77" cy="188"/>
            </a:xfrm>
            <a:custGeom>
              <a:avLst/>
              <a:gdLst>
                <a:gd name="T0" fmla="*/ 0 w 268"/>
                <a:gd name="T1" fmla="*/ 1 h 659"/>
                <a:gd name="T2" fmla="*/ 1 w 268"/>
                <a:gd name="T3" fmla="*/ 2 h 659"/>
                <a:gd name="T4" fmla="*/ 2 w 268"/>
                <a:gd name="T5" fmla="*/ 3 h 659"/>
                <a:gd name="T6" fmla="*/ 1 w 268"/>
                <a:gd name="T7" fmla="*/ 4 h 659"/>
                <a:gd name="T8" fmla="*/ 4 w 268"/>
                <a:gd name="T9" fmla="*/ 6 h 659"/>
                <a:gd name="T10" fmla="*/ 5 w 268"/>
                <a:gd name="T11" fmla="*/ 9 h 659"/>
                <a:gd name="T12" fmla="*/ 5 w 268"/>
                <a:gd name="T13" fmla="*/ 11 h 659"/>
                <a:gd name="T14" fmla="*/ 2 w 268"/>
                <a:gd name="T15" fmla="*/ 13 h 659"/>
                <a:gd name="T16" fmla="*/ 3 w 268"/>
                <a:gd name="T17" fmla="*/ 15 h 659"/>
                <a:gd name="T18" fmla="*/ 3 w 268"/>
                <a:gd name="T19" fmla="*/ 14 h 659"/>
                <a:gd name="T20" fmla="*/ 4 w 268"/>
                <a:gd name="T21" fmla="*/ 14 h 659"/>
                <a:gd name="T22" fmla="*/ 4 w 268"/>
                <a:gd name="T23" fmla="*/ 13 h 659"/>
                <a:gd name="T24" fmla="*/ 6 w 268"/>
                <a:gd name="T25" fmla="*/ 12 h 659"/>
                <a:gd name="T26" fmla="*/ 6 w 268"/>
                <a:gd name="T27" fmla="*/ 8 h 659"/>
                <a:gd name="T28" fmla="*/ 3 w 268"/>
                <a:gd name="T29" fmla="*/ 5 h 659"/>
                <a:gd name="T30" fmla="*/ 3 w 268"/>
                <a:gd name="T31" fmla="*/ 3 h 659"/>
                <a:gd name="T32" fmla="*/ 5 w 268"/>
                <a:gd name="T33" fmla="*/ 2 h 659"/>
                <a:gd name="T34" fmla="*/ 3 w 268"/>
                <a:gd name="T35" fmla="*/ 0 h 659"/>
                <a:gd name="T36" fmla="*/ 0 w 268"/>
                <a:gd name="T37" fmla="*/ 1 h 6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
                <a:gd name="T58" fmla="*/ 0 h 659"/>
                <a:gd name="T59" fmla="*/ 268 w 268"/>
                <a:gd name="T60" fmla="*/ 659 h 6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 h="659">
                  <a:moveTo>
                    <a:pt x="0" y="34"/>
                  </a:moveTo>
                  <a:lnTo>
                    <a:pt x="39" y="101"/>
                  </a:lnTo>
                  <a:lnTo>
                    <a:pt x="92" y="128"/>
                  </a:lnTo>
                  <a:lnTo>
                    <a:pt x="65" y="181"/>
                  </a:lnTo>
                  <a:lnTo>
                    <a:pt x="158" y="268"/>
                  </a:lnTo>
                  <a:lnTo>
                    <a:pt x="201" y="387"/>
                  </a:lnTo>
                  <a:lnTo>
                    <a:pt x="204" y="489"/>
                  </a:lnTo>
                  <a:lnTo>
                    <a:pt x="87" y="577"/>
                  </a:lnTo>
                  <a:lnTo>
                    <a:pt x="110" y="659"/>
                  </a:lnTo>
                  <a:lnTo>
                    <a:pt x="143" y="602"/>
                  </a:lnTo>
                  <a:lnTo>
                    <a:pt x="165" y="615"/>
                  </a:lnTo>
                  <a:lnTo>
                    <a:pt x="175" y="580"/>
                  </a:lnTo>
                  <a:lnTo>
                    <a:pt x="268" y="519"/>
                  </a:lnTo>
                  <a:lnTo>
                    <a:pt x="254" y="354"/>
                  </a:lnTo>
                  <a:lnTo>
                    <a:pt x="129" y="201"/>
                  </a:lnTo>
                  <a:lnTo>
                    <a:pt x="142" y="151"/>
                  </a:lnTo>
                  <a:lnTo>
                    <a:pt x="217" y="76"/>
                  </a:lnTo>
                  <a:lnTo>
                    <a:pt x="115" y="0"/>
                  </a:lnTo>
                  <a:lnTo>
                    <a:pt x="0" y="34"/>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87" name="Freeform 428"/>
            <p:cNvSpPr>
              <a:spLocks/>
            </p:cNvSpPr>
            <p:nvPr/>
          </p:nvSpPr>
          <p:spPr bwMode="auto">
            <a:xfrm>
              <a:off x="2219" y="2842"/>
              <a:ext cx="105" cy="83"/>
            </a:xfrm>
            <a:custGeom>
              <a:avLst/>
              <a:gdLst>
                <a:gd name="T0" fmla="*/ 0 w 369"/>
                <a:gd name="T1" fmla="*/ 7 h 289"/>
                <a:gd name="T2" fmla="*/ 2 w 369"/>
                <a:gd name="T3" fmla="*/ 5 h 289"/>
                <a:gd name="T4" fmla="*/ 2 w 369"/>
                <a:gd name="T5" fmla="*/ 5 h 289"/>
                <a:gd name="T6" fmla="*/ 3 w 369"/>
                <a:gd name="T7" fmla="*/ 4 h 289"/>
                <a:gd name="T8" fmla="*/ 5 w 369"/>
                <a:gd name="T9" fmla="*/ 1 h 289"/>
                <a:gd name="T10" fmla="*/ 8 w 369"/>
                <a:gd name="T11" fmla="*/ 0 h 289"/>
                <a:gd name="T12" fmla="*/ 9 w 369"/>
                <a:gd name="T13" fmla="*/ 3 h 289"/>
                <a:gd name="T14" fmla="*/ 8 w 369"/>
                <a:gd name="T15" fmla="*/ 4 h 289"/>
                <a:gd name="T16" fmla="*/ 5 w 369"/>
                <a:gd name="T17" fmla="*/ 5 h 289"/>
                <a:gd name="T18" fmla="*/ 0 w 369"/>
                <a:gd name="T19" fmla="*/ 7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9"/>
                <a:gd name="T31" fmla="*/ 0 h 289"/>
                <a:gd name="T32" fmla="*/ 369 w 369"/>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9" h="289">
                  <a:moveTo>
                    <a:pt x="0" y="289"/>
                  </a:moveTo>
                  <a:lnTo>
                    <a:pt x="96" y="225"/>
                  </a:lnTo>
                  <a:lnTo>
                    <a:pt x="79" y="194"/>
                  </a:lnTo>
                  <a:lnTo>
                    <a:pt x="108" y="157"/>
                  </a:lnTo>
                  <a:lnTo>
                    <a:pt x="207" y="33"/>
                  </a:lnTo>
                  <a:lnTo>
                    <a:pt x="329" y="0"/>
                  </a:lnTo>
                  <a:lnTo>
                    <a:pt x="369" y="113"/>
                  </a:lnTo>
                  <a:lnTo>
                    <a:pt x="336" y="157"/>
                  </a:lnTo>
                  <a:lnTo>
                    <a:pt x="197" y="232"/>
                  </a:lnTo>
                  <a:lnTo>
                    <a:pt x="0" y="28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88" name="Freeform 429"/>
            <p:cNvSpPr>
              <a:spLocks/>
            </p:cNvSpPr>
            <p:nvPr/>
          </p:nvSpPr>
          <p:spPr bwMode="auto">
            <a:xfrm>
              <a:off x="2211" y="2864"/>
              <a:ext cx="39" cy="61"/>
            </a:xfrm>
            <a:custGeom>
              <a:avLst/>
              <a:gdLst>
                <a:gd name="T0" fmla="*/ 0 w 137"/>
                <a:gd name="T1" fmla="*/ 1 h 211"/>
                <a:gd name="T2" fmla="*/ 1 w 137"/>
                <a:gd name="T3" fmla="*/ 5 h 211"/>
                <a:gd name="T4" fmla="*/ 3 w 137"/>
                <a:gd name="T5" fmla="*/ 3 h 211"/>
                <a:gd name="T6" fmla="*/ 3 w 137"/>
                <a:gd name="T7" fmla="*/ 3 h 211"/>
                <a:gd name="T8" fmla="*/ 3 w 137"/>
                <a:gd name="T9" fmla="*/ 2 h 211"/>
                <a:gd name="T10" fmla="*/ 3 w 137"/>
                <a:gd name="T11" fmla="*/ 1 h 211"/>
                <a:gd name="T12" fmla="*/ 1 w 137"/>
                <a:gd name="T13" fmla="*/ 0 h 211"/>
                <a:gd name="T14" fmla="*/ 0 w 137"/>
                <a:gd name="T15" fmla="*/ 1 h 211"/>
                <a:gd name="T16" fmla="*/ 0 60000 65536"/>
                <a:gd name="T17" fmla="*/ 0 60000 65536"/>
                <a:gd name="T18" fmla="*/ 0 60000 65536"/>
                <a:gd name="T19" fmla="*/ 0 60000 65536"/>
                <a:gd name="T20" fmla="*/ 0 60000 65536"/>
                <a:gd name="T21" fmla="*/ 0 60000 65536"/>
                <a:gd name="T22" fmla="*/ 0 60000 65536"/>
                <a:gd name="T23" fmla="*/ 0 60000 65536"/>
                <a:gd name="T24" fmla="*/ 0 w 137"/>
                <a:gd name="T25" fmla="*/ 0 h 211"/>
                <a:gd name="T26" fmla="*/ 137 w 137"/>
                <a:gd name="T27" fmla="*/ 211 h 2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 h="211">
                  <a:moveTo>
                    <a:pt x="0" y="42"/>
                  </a:moveTo>
                  <a:lnTo>
                    <a:pt x="29" y="211"/>
                  </a:lnTo>
                  <a:lnTo>
                    <a:pt x="125" y="147"/>
                  </a:lnTo>
                  <a:lnTo>
                    <a:pt x="108" y="116"/>
                  </a:lnTo>
                  <a:lnTo>
                    <a:pt x="137" y="79"/>
                  </a:lnTo>
                  <a:lnTo>
                    <a:pt x="137" y="32"/>
                  </a:lnTo>
                  <a:lnTo>
                    <a:pt x="67" y="0"/>
                  </a:lnTo>
                  <a:lnTo>
                    <a:pt x="0" y="4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89" name="Freeform 430"/>
            <p:cNvSpPr>
              <a:spLocks/>
            </p:cNvSpPr>
            <p:nvPr/>
          </p:nvSpPr>
          <p:spPr bwMode="auto">
            <a:xfrm>
              <a:off x="1896" y="2448"/>
              <a:ext cx="102" cy="92"/>
            </a:xfrm>
            <a:custGeom>
              <a:avLst/>
              <a:gdLst>
                <a:gd name="T0" fmla="*/ 0 w 356"/>
                <a:gd name="T1" fmla="*/ 2 h 323"/>
                <a:gd name="T2" fmla="*/ 0 w 356"/>
                <a:gd name="T3" fmla="*/ 1 h 323"/>
                <a:gd name="T4" fmla="*/ 2 w 356"/>
                <a:gd name="T5" fmla="*/ 0 h 323"/>
                <a:gd name="T6" fmla="*/ 4 w 356"/>
                <a:gd name="T7" fmla="*/ 1 h 323"/>
                <a:gd name="T8" fmla="*/ 6 w 356"/>
                <a:gd name="T9" fmla="*/ 1 h 323"/>
                <a:gd name="T10" fmla="*/ 8 w 356"/>
                <a:gd name="T11" fmla="*/ 3 h 323"/>
                <a:gd name="T12" fmla="*/ 8 w 356"/>
                <a:gd name="T13" fmla="*/ 6 h 323"/>
                <a:gd name="T14" fmla="*/ 8 w 356"/>
                <a:gd name="T15" fmla="*/ 7 h 323"/>
                <a:gd name="T16" fmla="*/ 7 w 356"/>
                <a:gd name="T17" fmla="*/ 7 h 323"/>
                <a:gd name="T18" fmla="*/ 6 w 356"/>
                <a:gd name="T19" fmla="*/ 5 h 323"/>
                <a:gd name="T20" fmla="*/ 5 w 356"/>
                <a:gd name="T21" fmla="*/ 6 h 323"/>
                <a:gd name="T22" fmla="*/ 2 w 356"/>
                <a:gd name="T23" fmla="*/ 4 h 323"/>
                <a:gd name="T24" fmla="*/ 1 w 356"/>
                <a:gd name="T25" fmla="*/ 2 h 323"/>
                <a:gd name="T26" fmla="*/ 0 w 356"/>
                <a:gd name="T27" fmla="*/ 3 h 323"/>
                <a:gd name="T28" fmla="*/ 0 w 356"/>
                <a:gd name="T29" fmla="*/ 2 h 3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6"/>
                <a:gd name="T46" fmla="*/ 0 h 323"/>
                <a:gd name="T47" fmla="*/ 356 w 356"/>
                <a:gd name="T48" fmla="*/ 323 h 3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6" h="323">
                  <a:moveTo>
                    <a:pt x="0" y="76"/>
                  </a:moveTo>
                  <a:lnTo>
                    <a:pt x="0" y="23"/>
                  </a:lnTo>
                  <a:lnTo>
                    <a:pt x="91" y="0"/>
                  </a:lnTo>
                  <a:lnTo>
                    <a:pt x="164" y="64"/>
                  </a:lnTo>
                  <a:lnTo>
                    <a:pt x="245" y="46"/>
                  </a:lnTo>
                  <a:lnTo>
                    <a:pt x="345" y="146"/>
                  </a:lnTo>
                  <a:lnTo>
                    <a:pt x="332" y="253"/>
                  </a:lnTo>
                  <a:lnTo>
                    <a:pt x="356" y="299"/>
                  </a:lnTo>
                  <a:lnTo>
                    <a:pt x="281" y="323"/>
                  </a:lnTo>
                  <a:lnTo>
                    <a:pt x="243" y="235"/>
                  </a:lnTo>
                  <a:lnTo>
                    <a:pt x="211" y="272"/>
                  </a:lnTo>
                  <a:lnTo>
                    <a:pt x="91" y="183"/>
                  </a:lnTo>
                  <a:lnTo>
                    <a:pt x="33" y="89"/>
                  </a:lnTo>
                  <a:lnTo>
                    <a:pt x="2" y="110"/>
                  </a:lnTo>
                  <a:lnTo>
                    <a:pt x="0" y="7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90" name="Freeform 431"/>
            <p:cNvSpPr>
              <a:spLocks/>
            </p:cNvSpPr>
            <p:nvPr/>
          </p:nvSpPr>
          <p:spPr bwMode="auto">
            <a:xfrm>
              <a:off x="1872" y="3156"/>
              <a:ext cx="139" cy="157"/>
            </a:xfrm>
            <a:custGeom>
              <a:avLst/>
              <a:gdLst>
                <a:gd name="T0" fmla="*/ 0 w 485"/>
                <a:gd name="T1" fmla="*/ 12 h 550"/>
                <a:gd name="T2" fmla="*/ 1 w 485"/>
                <a:gd name="T3" fmla="*/ 12 h 550"/>
                <a:gd name="T4" fmla="*/ 9 w 485"/>
                <a:gd name="T5" fmla="*/ 13 h 550"/>
                <a:gd name="T6" fmla="*/ 11 w 485"/>
                <a:gd name="T7" fmla="*/ 12 h 550"/>
                <a:gd name="T8" fmla="*/ 9 w 485"/>
                <a:gd name="T9" fmla="*/ 11 h 550"/>
                <a:gd name="T10" fmla="*/ 9 w 485"/>
                <a:gd name="T11" fmla="*/ 7 h 550"/>
                <a:gd name="T12" fmla="*/ 11 w 485"/>
                <a:gd name="T13" fmla="*/ 7 h 550"/>
                <a:gd name="T14" fmla="*/ 11 w 485"/>
                <a:gd name="T15" fmla="*/ 5 h 550"/>
                <a:gd name="T16" fmla="*/ 9 w 485"/>
                <a:gd name="T17" fmla="*/ 5 h 550"/>
                <a:gd name="T18" fmla="*/ 9 w 485"/>
                <a:gd name="T19" fmla="*/ 2 h 550"/>
                <a:gd name="T20" fmla="*/ 8 w 485"/>
                <a:gd name="T21" fmla="*/ 1 h 550"/>
                <a:gd name="T22" fmla="*/ 7 w 485"/>
                <a:gd name="T23" fmla="*/ 1 h 550"/>
                <a:gd name="T24" fmla="*/ 7 w 485"/>
                <a:gd name="T25" fmla="*/ 2 h 550"/>
                <a:gd name="T26" fmla="*/ 5 w 485"/>
                <a:gd name="T27" fmla="*/ 2 h 550"/>
                <a:gd name="T28" fmla="*/ 4 w 485"/>
                <a:gd name="T29" fmla="*/ 0 h 550"/>
                <a:gd name="T30" fmla="*/ 1 w 485"/>
                <a:gd name="T31" fmla="*/ 1 h 550"/>
                <a:gd name="T32" fmla="*/ 2 w 485"/>
                <a:gd name="T33" fmla="*/ 5 h 550"/>
                <a:gd name="T34" fmla="*/ 0 w 485"/>
                <a:gd name="T35" fmla="*/ 12 h 5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5"/>
                <a:gd name="T55" fmla="*/ 0 h 550"/>
                <a:gd name="T56" fmla="*/ 485 w 485"/>
                <a:gd name="T57" fmla="*/ 550 h 5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5" h="550">
                  <a:moveTo>
                    <a:pt x="0" y="515"/>
                  </a:moveTo>
                  <a:lnTo>
                    <a:pt x="63" y="496"/>
                  </a:lnTo>
                  <a:lnTo>
                    <a:pt x="376" y="550"/>
                  </a:lnTo>
                  <a:lnTo>
                    <a:pt x="446" y="524"/>
                  </a:lnTo>
                  <a:lnTo>
                    <a:pt x="399" y="484"/>
                  </a:lnTo>
                  <a:lnTo>
                    <a:pt x="399" y="317"/>
                  </a:lnTo>
                  <a:lnTo>
                    <a:pt x="485" y="317"/>
                  </a:lnTo>
                  <a:lnTo>
                    <a:pt x="480" y="227"/>
                  </a:lnTo>
                  <a:lnTo>
                    <a:pt x="399" y="236"/>
                  </a:lnTo>
                  <a:lnTo>
                    <a:pt x="391" y="77"/>
                  </a:lnTo>
                  <a:lnTo>
                    <a:pt x="356" y="48"/>
                  </a:lnTo>
                  <a:lnTo>
                    <a:pt x="305" y="52"/>
                  </a:lnTo>
                  <a:lnTo>
                    <a:pt x="294" y="96"/>
                  </a:lnTo>
                  <a:lnTo>
                    <a:pt x="239" y="102"/>
                  </a:lnTo>
                  <a:lnTo>
                    <a:pt x="179" y="0"/>
                  </a:lnTo>
                  <a:lnTo>
                    <a:pt x="34" y="23"/>
                  </a:lnTo>
                  <a:lnTo>
                    <a:pt x="86" y="231"/>
                  </a:lnTo>
                  <a:lnTo>
                    <a:pt x="0" y="51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91" name="Freeform 432"/>
            <p:cNvSpPr>
              <a:spLocks/>
            </p:cNvSpPr>
            <p:nvPr/>
          </p:nvSpPr>
          <p:spPr bwMode="auto">
            <a:xfrm>
              <a:off x="1876" y="3143"/>
              <a:ext cx="11" cy="13"/>
            </a:xfrm>
            <a:custGeom>
              <a:avLst/>
              <a:gdLst>
                <a:gd name="T0" fmla="*/ 0 w 40"/>
                <a:gd name="T1" fmla="*/ 0 h 48"/>
                <a:gd name="T2" fmla="*/ 0 w 40"/>
                <a:gd name="T3" fmla="*/ 1 h 48"/>
                <a:gd name="T4" fmla="*/ 1 w 40"/>
                <a:gd name="T5" fmla="*/ 0 h 48"/>
                <a:gd name="T6" fmla="*/ 0 w 40"/>
                <a:gd name="T7" fmla="*/ 0 h 48"/>
                <a:gd name="T8" fmla="*/ 0 60000 65536"/>
                <a:gd name="T9" fmla="*/ 0 60000 65536"/>
                <a:gd name="T10" fmla="*/ 0 60000 65536"/>
                <a:gd name="T11" fmla="*/ 0 60000 65536"/>
                <a:gd name="T12" fmla="*/ 0 w 40"/>
                <a:gd name="T13" fmla="*/ 0 h 48"/>
                <a:gd name="T14" fmla="*/ 40 w 40"/>
                <a:gd name="T15" fmla="*/ 48 h 48"/>
              </a:gdLst>
              <a:ahLst/>
              <a:cxnLst>
                <a:cxn ang="T8">
                  <a:pos x="T0" y="T1"/>
                </a:cxn>
                <a:cxn ang="T9">
                  <a:pos x="T2" y="T3"/>
                </a:cxn>
                <a:cxn ang="T10">
                  <a:pos x="T4" y="T5"/>
                </a:cxn>
                <a:cxn ang="T11">
                  <a:pos x="T6" y="T7"/>
                </a:cxn>
              </a:cxnLst>
              <a:rect l="T12" t="T13" r="T14" b="T15"/>
              <a:pathLst>
                <a:path w="40" h="48">
                  <a:moveTo>
                    <a:pt x="0" y="16"/>
                  </a:moveTo>
                  <a:lnTo>
                    <a:pt x="18" y="48"/>
                  </a:lnTo>
                  <a:lnTo>
                    <a:pt x="40" y="0"/>
                  </a:lnTo>
                  <a:lnTo>
                    <a:pt x="0" y="1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92" name="Freeform 433"/>
            <p:cNvSpPr>
              <a:spLocks/>
            </p:cNvSpPr>
            <p:nvPr/>
          </p:nvSpPr>
          <p:spPr bwMode="auto">
            <a:xfrm>
              <a:off x="1963" y="3309"/>
              <a:ext cx="102" cy="117"/>
            </a:xfrm>
            <a:custGeom>
              <a:avLst/>
              <a:gdLst>
                <a:gd name="T0" fmla="*/ 0 w 358"/>
                <a:gd name="T1" fmla="*/ 7 h 410"/>
                <a:gd name="T2" fmla="*/ 0 w 358"/>
                <a:gd name="T3" fmla="*/ 5 h 410"/>
                <a:gd name="T4" fmla="*/ 1 w 358"/>
                <a:gd name="T5" fmla="*/ 4 h 410"/>
                <a:gd name="T6" fmla="*/ 1 w 358"/>
                <a:gd name="T7" fmla="*/ 1 h 410"/>
                <a:gd name="T8" fmla="*/ 3 w 358"/>
                <a:gd name="T9" fmla="*/ 0 h 410"/>
                <a:gd name="T10" fmla="*/ 3 w 358"/>
                <a:gd name="T11" fmla="*/ 1 h 410"/>
                <a:gd name="T12" fmla="*/ 5 w 358"/>
                <a:gd name="T13" fmla="*/ 0 h 410"/>
                <a:gd name="T14" fmla="*/ 7 w 358"/>
                <a:gd name="T15" fmla="*/ 4 h 410"/>
                <a:gd name="T16" fmla="*/ 8 w 358"/>
                <a:gd name="T17" fmla="*/ 5 h 410"/>
                <a:gd name="T18" fmla="*/ 5 w 358"/>
                <a:gd name="T19" fmla="*/ 8 h 410"/>
                <a:gd name="T20" fmla="*/ 3 w 358"/>
                <a:gd name="T21" fmla="*/ 8 h 410"/>
                <a:gd name="T22" fmla="*/ 2 w 358"/>
                <a:gd name="T23" fmla="*/ 9 h 410"/>
                <a:gd name="T24" fmla="*/ 1 w 358"/>
                <a:gd name="T25" fmla="*/ 9 h 410"/>
                <a:gd name="T26" fmla="*/ 1 w 358"/>
                <a:gd name="T27" fmla="*/ 8 h 410"/>
                <a:gd name="T28" fmla="*/ 0 w 358"/>
                <a:gd name="T29" fmla="*/ 7 h 4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8"/>
                <a:gd name="T46" fmla="*/ 0 h 410"/>
                <a:gd name="T47" fmla="*/ 358 w 358"/>
                <a:gd name="T48" fmla="*/ 410 h 4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8" h="410">
                  <a:moveTo>
                    <a:pt x="0" y="314"/>
                  </a:moveTo>
                  <a:lnTo>
                    <a:pt x="0" y="191"/>
                  </a:lnTo>
                  <a:lnTo>
                    <a:pt x="40" y="188"/>
                  </a:lnTo>
                  <a:lnTo>
                    <a:pt x="40" y="30"/>
                  </a:lnTo>
                  <a:lnTo>
                    <a:pt x="115" y="12"/>
                  </a:lnTo>
                  <a:lnTo>
                    <a:pt x="138" y="39"/>
                  </a:lnTo>
                  <a:lnTo>
                    <a:pt x="201" y="0"/>
                  </a:lnTo>
                  <a:lnTo>
                    <a:pt x="306" y="169"/>
                  </a:lnTo>
                  <a:lnTo>
                    <a:pt x="358" y="197"/>
                  </a:lnTo>
                  <a:lnTo>
                    <a:pt x="216" y="353"/>
                  </a:lnTo>
                  <a:lnTo>
                    <a:pt x="131" y="353"/>
                  </a:lnTo>
                  <a:lnTo>
                    <a:pt x="86" y="408"/>
                  </a:lnTo>
                  <a:lnTo>
                    <a:pt x="32" y="410"/>
                  </a:lnTo>
                  <a:lnTo>
                    <a:pt x="34" y="360"/>
                  </a:lnTo>
                  <a:lnTo>
                    <a:pt x="0" y="314"/>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93" name="Freeform 434"/>
            <p:cNvSpPr>
              <a:spLocks/>
            </p:cNvSpPr>
            <p:nvPr/>
          </p:nvSpPr>
          <p:spPr bwMode="auto">
            <a:xfrm>
              <a:off x="2063" y="3113"/>
              <a:ext cx="19" cy="24"/>
            </a:xfrm>
            <a:custGeom>
              <a:avLst/>
              <a:gdLst>
                <a:gd name="T0" fmla="*/ 0 w 69"/>
                <a:gd name="T1" fmla="*/ 0 h 88"/>
                <a:gd name="T2" fmla="*/ 0 w 69"/>
                <a:gd name="T3" fmla="*/ 1 h 88"/>
                <a:gd name="T4" fmla="*/ 1 w 69"/>
                <a:gd name="T5" fmla="*/ 2 h 88"/>
                <a:gd name="T6" fmla="*/ 1 w 69"/>
                <a:gd name="T7" fmla="*/ 1 h 88"/>
                <a:gd name="T8" fmla="*/ 1 w 69"/>
                <a:gd name="T9" fmla="*/ 0 h 88"/>
                <a:gd name="T10" fmla="*/ 0 w 69"/>
                <a:gd name="T11" fmla="*/ 0 h 88"/>
                <a:gd name="T12" fmla="*/ 0 60000 65536"/>
                <a:gd name="T13" fmla="*/ 0 60000 65536"/>
                <a:gd name="T14" fmla="*/ 0 60000 65536"/>
                <a:gd name="T15" fmla="*/ 0 60000 65536"/>
                <a:gd name="T16" fmla="*/ 0 60000 65536"/>
                <a:gd name="T17" fmla="*/ 0 60000 65536"/>
                <a:gd name="T18" fmla="*/ 0 w 69"/>
                <a:gd name="T19" fmla="*/ 0 h 88"/>
                <a:gd name="T20" fmla="*/ 69 w 69"/>
                <a:gd name="T21" fmla="*/ 88 h 88"/>
              </a:gdLst>
              <a:ahLst/>
              <a:cxnLst>
                <a:cxn ang="T12">
                  <a:pos x="T0" y="T1"/>
                </a:cxn>
                <a:cxn ang="T13">
                  <a:pos x="T2" y="T3"/>
                </a:cxn>
                <a:cxn ang="T14">
                  <a:pos x="T4" y="T5"/>
                </a:cxn>
                <a:cxn ang="T15">
                  <a:pos x="T6" y="T7"/>
                </a:cxn>
                <a:cxn ang="T16">
                  <a:pos x="T8" y="T9"/>
                </a:cxn>
                <a:cxn ang="T17">
                  <a:pos x="T10" y="T11"/>
                </a:cxn>
              </a:cxnLst>
              <a:rect l="T18" t="T19" r="T20" b="T21"/>
              <a:pathLst>
                <a:path w="69" h="88">
                  <a:moveTo>
                    <a:pt x="0" y="15"/>
                  </a:moveTo>
                  <a:lnTo>
                    <a:pt x="8" y="45"/>
                  </a:lnTo>
                  <a:lnTo>
                    <a:pt x="27" y="88"/>
                  </a:lnTo>
                  <a:lnTo>
                    <a:pt x="69" y="35"/>
                  </a:lnTo>
                  <a:lnTo>
                    <a:pt x="66" y="0"/>
                  </a:lnTo>
                  <a:lnTo>
                    <a:pt x="0" y="1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94" name="Freeform 435"/>
            <p:cNvSpPr>
              <a:spLocks/>
            </p:cNvSpPr>
            <p:nvPr/>
          </p:nvSpPr>
          <p:spPr bwMode="auto">
            <a:xfrm>
              <a:off x="1839" y="2923"/>
              <a:ext cx="83" cy="142"/>
            </a:xfrm>
            <a:custGeom>
              <a:avLst/>
              <a:gdLst>
                <a:gd name="T0" fmla="*/ 0 w 294"/>
                <a:gd name="T1" fmla="*/ 8 h 498"/>
                <a:gd name="T2" fmla="*/ 1 w 294"/>
                <a:gd name="T3" fmla="*/ 6 h 498"/>
                <a:gd name="T4" fmla="*/ 3 w 294"/>
                <a:gd name="T5" fmla="*/ 6 h 498"/>
                <a:gd name="T6" fmla="*/ 4 w 294"/>
                <a:gd name="T7" fmla="*/ 2 h 498"/>
                <a:gd name="T8" fmla="*/ 5 w 294"/>
                <a:gd name="T9" fmla="*/ 1 h 498"/>
                <a:gd name="T10" fmla="*/ 5 w 294"/>
                <a:gd name="T11" fmla="*/ 0 h 498"/>
                <a:gd name="T12" fmla="*/ 5 w 294"/>
                <a:gd name="T13" fmla="*/ 0 h 498"/>
                <a:gd name="T14" fmla="*/ 6 w 294"/>
                <a:gd name="T15" fmla="*/ 3 h 498"/>
                <a:gd name="T16" fmla="*/ 5 w 294"/>
                <a:gd name="T17" fmla="*/ 3 h 498"/>
                <a:gd name="T18" fmla="*/ 6 w 294"/>
                <a:gd name="T19" fmla="*/ 5 h 498"/>
                <a:gd name="T20" fmla="*/ 5 w 294"/>
                <a:gd name="T21" fmla="*/ 8 h 498"/>
                <a:gd name="T22" fmla="*/ 6 w 294"/>
                <a:gd name="T23" fmla="*/ 10 h 498"/>
                <a:gd name="T24" fmla="*/ 6 w 294"/>
                <a:gd name="T25" fmla="*/ 11 h 498"/>
                <a:gd name="T26" fmla="*/ 4 w 294"/>
                <a:gd name="T27" fmla="*/ 11 h 498"/>
                <a:gd name="T28" fmla="*/ 2 w 294"/>
                <a:gd name="T29" fmla="*/ 11 h 498"/>
                <a:gd name="T30" fmla="*/ 1 w 294"/>
                <a:gd name="T31" fmla="*/ 11 h 498"/>
                <a:gd name="T32" fmla="*/ 1 w 294"/>
                <a:gd name="T33" fmla="*/ 9 h 498"/>
                <a:gd name="T34" fmla="*/ 0 w 294"/>
                <a:gd name="T35" fmla="*/ 8 h 4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
                <a:gd name="T55" fmla="*/ 0 h 498"/>
                <a:gd name="T56" fmla="*/ 294 w 294"/>
                <a:gd name="T57" fmla="*/ 498 h 4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 h="498">
                  <a:moveTo>
                    <a:pt x="0" y="355"/>
                  </a:moveTo>
                  <a:lnTo>
                    <a:pt x="38" y="263"/>
                  </a:lnTo>
                  <a:lnTo>
                    <a:pt x="109" y="275"/>
                  </a:lnTo>
                  <a:lnTo>
                    <a:pt x="192" y="81"/>
                  </a:lnTo>
                  <a:lnTo>
                    <a:pt x="231" y="46"/>
                  </a:lnTo>
                  <a:lnTo>
                    <a:pt x="214" y="8"/>
                  </a:lnTo>
                  <a:lnTo>
                    <a:pt x="235" y="0"/>
                  </a:lnTo>
                  <a:lnTo>
                    <a:pt x="260" y="123"/>
                  </a:lnTo>
                  <a:lnTo>
                    <a:pt x="214" y="142"/>
                  </a:lnTo>
                  <a:lnTo>
                    <a:pt x="265" y="238"/>
                  </a:lnTo>
                  <a:lnTo>
                    <a:pt x="235" y="352"/>
                  </a:lnTo>
                  <a:lnTo>
                    <a:pt x="294" y="437"/>
                  </a:lnTo>
                  <a:lnTo>
                    <a:pt x="287" y="498"/>
                  </a:lnTo>
                  <a:lnTo>
                    <a:pt x="185" y="471"/>
                  </a:lnTo>
                  <a:lnTo>
                    <a:pt x="107" y="470"/>
                  </a:lnTo>
                  <a:lnTo>
                    <a:pt x="45" y="471"/>
                  </a:lnTo>
                  <a:lnTo>
                    <a:pt x="44" y="388"/>
                  </a:lnTo>
                  <a:lnTo>
                    <a:pt x="0" y="35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95" name="Freeform 436"/>
            <p:cNvSpPr>
              <a:spLocks/>
            </p:cNvSpPr>
            <p:nvPr/>
          </p:nvSpPr>
          <p:spPr bwMode="auto">
            <a:xfrm>
              <a:off x="1905" y="2945"/>
              <a:ext cx="142" cy="102"/>
            </a:xfrm>
            <a:custGeom>
              <a:avLst/>
              <a:gdLst>
                <a:gd name="T0" fmla="*/ 0 w 497"/>
                <a:gd name="T1" fmla="*/ 6 h 357"/>
                <a:gd name="T2" fmla="*/ 1 w 497"/>
                <a:gd name="T3" fmla="*/ 4 h 357"/>
                <a:gd name="T4" fmla="*/ 4 w 497"/>
                <a:gd name="T5" fmla="*/ 3 h 357"/>
                <a:gd name="T6" fmla="*/ 4 w 497"/>
                <a:gd name="T7" fmla="*/ 2 h 357"/>
                <a:gd name="T8" fmla="*/ 5 w 497"/>
                <a:gd name="T9" fmla="*/ 2 h 357"/>
                <a:gd name="T10" fmla="*/ 7 w 497"/>
                <a:gd name="T11" fmla="*/ 0 h 357"/>
                <a:gd name="T12" fmla="*/ 8 w 497"/>
                <a:gd name="T13" fmla="*/ 2 h 357"/>
                <a:gd name="T14" fmla="*/ 9 w 497"/>
                <a:gd name="T15" fmla="*/ 3 h 357"/>
                <a:gd name="T16" fmla="*/ 12 w 497"/>
                <a:gd name="T17" fmla="*/ 6 h 357"/>
                <a:gd name="T18" fmla="*/ 6 w 497"/>
                <a:gd name="T19" fmla="*/ 7 h 357"/>
                <a:gd name="T20" fmla="*/ 4 w 497"/>
                <a:gd name="T21" fmla="*/ 6 h 357"/>
                <a:gd name="T22" fmla="*/ 4 w 497"/>
                <a:gd name="T23" fmla="*/ 7 h 357"/>
                <a:gd name="T24" fmla="*/ 2 w 497"/>
                <a:gd name="T25" fmla="*/ 7 h 357"/>
                <a:gd name="T26" fmla="*/ 1 w 497"/>
                <a:gd name="T27" fmla="*/ 8 h 357"/>
                <a:gd name="T28" fmla="*/ 0 w 497"/>
                <a:gd name="T29" fmla="*/ 6 h 3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7"/>
                <a:gd name="T46" fmla="*/ 0 h 357"/>
                <a:gd name="T47" fmla="*/ 497 w 497"/>
                <a:gd name="T48" fmla="*/ 357 h 3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7" h="357">
                  <a:moveTo>
                    <a:pt x="0" y="272"/>
                  </a:moveTo>
                  <a:lnTo>
                    <a:pt x="30" y="158"/>
                  </a:lnTo>
                  <a:lnTo>
                    <a:pt x="157" y="130"/>
                  </a:lnTo>
                  <a:lnTo>
                    <a:pt x="169" y="93"/>
                  </a:lnTo>
                  <a:lnTo>
                    <a:pt x="226" y="80"/>
                  </a:lnTo>
                  <a:lnTo>
                    <a:pt x="311" y="0"/>
                  </a:lnTo>
                  <a:lnTo>
                    <a:pt x="340" y="95"/>
                  </a:lnTo>
                  <a:lnTo>
                    <a:pt x="405" y="130"/>
                  </a:lnTo>
                  <a:lnTo>
                    <a:pt x="497" y="258"/>
                  </a:lnTo>
                  <a:lnTo>
                    <a:pt x="266" y="295"/>
                  </a:lnTo>
                  <a:lnTo>
                    <a:pt x="188" y="258"/>
                  </a:lnTo>
                  <a:lnTo>
                    <a:pt x="157" y="322"/>
                  </a:lnTo>
                  <a:lnTo>
                    <a:pt x="91" y="322"/>
                  </a:lnTo>
                  <a:lnTo>
                    <a:pt x="59" y="357"/>
                  </a:lnTo>
                  <a:lnTo>
                    <a:pt x="0" y="27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96" name="Freeform 437"/>
            <p:cNvSpPr>
              <a:spLocks/>
            </p:cNvSpPr>
            <p:nvPr/>
          </p:nvSpPr>
          <p:spPr bwMode="auto">
            <a:xfrm>
              <a:off x="1893" y="2784"/>
              <a:ext cx="116" cy="206"/>
            </a:xfrm>
            <a:custGeom>
              <a:avLst/>
              <a:gdLst>
                <a:gd name="T0" fmla="*/ 0 w 409"/>
                <a:gd name="T1" fmla="*/ 10 h 725"/>
                <a:gd name="T2" fmla="*/ 1 w 409"/>
                <a:gd name="T3" fmla="*/ 10 h 725"/>
                <a:gd name="T4" fmla="*/ 1 w 409"/>
                <a:gd name="T5" fmla="*/ 11 h 725"/>
                <a:gd name="T6" fmla="*/ 2 w 409"/>
                <a:gd name="T7" fmla="*/ 14 h 725"/>
                <a:gd name="T8" fmla="*/ 1 w 409"/>
                <a:gd name="T9" fmla="*/ 14 h 725"/>
                <a:gd name="T10" fmla="*/ 2 w 409"/>
                <a:gd name="T11" fmla="*/ 17 h 725"/>
                <a:gd name="T12" fmla="*/ 5 w 409"/>
                <a:gd name="T13" fmla="*/ 16 h 725"/>
                <a:gd name="T14" fmla="*/ 5 w 409"/>
                <a:gd name="T15" fmla="*/ 15 h 725"/>
                <a:gd name="T16" fmla="*/ 6 w 409"/>
                <a:gd name="T17" fmla="*/ 15 h 725"/>
                <a:gd name="T18" fmla="*/ 8 w 409"/>
                <a:gd name="T19" fmla="*/ 13 h 725"/>
                <a:gd name="T20" fmla="*/ 7 w 409"/>
                <a:gd name="T21" fmla="*/ 11 h 725"/>
                <a:gd name="T22" fmla="*/ 8 w 409"/>
                <a:gd name="T23" fmla="*/ 8 h 725"/>
                <a:gd name="T24" fmla="*/ 9 w 409"/>
                <a:gd name="T25" fmla="*/ 8 h 725"/>
                <a:gd name="T26" fmla="*/ 9 w 409"/>
                <a:gd name="T27" fmla="*/ 4 h 725"/>
                <a:gd name="T28" fmla="*/ 2 w 409"/>
                <a:gd name="T29" fmla="*/ 0 h 725"/>
                <a:gd name="T30" fmla="*/ 1 w 409"/>
                <a:gd name="T31" fmla="*/ 1 h 725"/>
                <a:gd name="T32" fmla="*/ 1 w 409"/>
                <a:gd name="T33" fmla="*/ 2 h 725"/>
                <a:gd name="T34" fmla="*/ 2 w 409"/>
                <a:gd name="T35" fmla="*/ 3 h 725"/>
                <a:gd name="T36" fmla="*/ 2 w 409"/>
                <a:gd name="T37" fmla="*/ 7 h 725"/>
                <a:gd name="T38" fmla="*/ 0 w 409"/>
                <a:gd name="T39" fmla="*/ 10 h 7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9"/>
                <a:gd name="T61" fmla="*/ 0 h 725"/>
                <a:gd name="T62" fmla="*/ 409 w 409"/>
                <a:gd name="T63" fmla="*/ 725 h 7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9" h="725">
                  <a:moveTo>
                    <a:pt x="0" y="416"/>
                  </a:moveTo>
                  <a:lnTo>
                    <a:pt x="60" y="451"/>
                  </a:lnTo>
                  <a:lnTo>
                    <a:pt x="45" y="487"/>
                  </a:lnTo>
                  <a:lnTo>
                    <a:pt x="70" y="610"/>
                  </a:lnTo>
                  <a:lnTo>
                    <a:pt x="24" y="629"/>
                  </a:lnTo>
                  <a:lnTo>
                    <a:pt x="75" y="725"/>
                  </a:lnTo>
                  <a:lnTo>
                    <a:pt x="202" y="697"/>
                  </a:lnTo>
                  <a:lnTo>
                    <a:pt x="214" y="660"/>
                  </a:lnTo>
                  <a:lnTo>
                    <a:pt x="271" y="647"/>
                  </a:lnTo>
                  <a:lnTo>
                    <a:pt x="356" y="567"/>
                  </a:lnTo>
                  <a:lnTo>
                    <a:pt x="326" y="478"/>
                  </a:lnTo>
                  <a:lnTo>
                    <a:pt x="368" y="361"/>
                  </a:lnTo>
                  <a:lnTo>
                    <a:pt x="408" y="352"/>
                  </a:lnTo>
                  <a:lnTo>
                    <a:pt x="409" y="184"/>
                  </a:lnTo>
                  <a:lnTo>
                    <a:pt x="103" y="0"/>
                  </a:lnTo>
                  <a:lnTo>
                    <a:pt x="64" y="21"/>
                  </a:lnTo>
                  <a:lnTo>
                    <a:pt x="64" y="90"/>
                  </a:lnTo>
                  <a:lnTo>
                    <a:pt x="103" y="140"/>
                  </a:lnTo>
                  <a:lnTo>
                    <a:pt x="75" y="298"/>
                  </a:lnTo>
                  <a:lnTo>
                    <a:pt x="0" y="41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97" name="Freeform 438"/>
            <p:cNvSpPr>
              <a:spLocks/>
            </p:cNvSpPr>
            <p:nvPr/>
          </p:nvSpPr>
          <p:spPr bwMode="auto">
            <a:xfrm>
              <a:off x="1868" y="3037"/>
              <a:ext cx="82" cy="110"/>
            </a:xfrm>
            <a:custGeom>
              <a:avLst/>
              <a:gdLst>
                <a:gd name="T0" fmla="*/ 0 w 289"/>
                <a:gd name="T1" fmla="*/ 8 h 385"/>
                <a:gd name="T2" fmla="*/ 1 w 289"/>
                <a:gd name="T3" fmla="*/ 9 h 385"/>
                <a:gd name="T4" fmla="*/ 2 w 289"/>
                <a:gd name="T5" fmla="*/ 9 h 385"/>
                <a:gd name="T6" fmla="*/ 3 w 289"/>
                <a:gd name="T7" fmla="*/ 9 h 385"/>
                <a:gd name="T8" fmla="*/ 4 w 289"/>
                <a:gd name="T9" fmla="*/ 8 h 385"/>
                <a:gd name="T10" fmla="*/ 5 w 289"/>
                <a:gd name="T11" fmla="*/ 6 h 385"/>
                <a:gd name="T12" fmla="*/ 6 w 289"/>
                <a:gd name="T13" fmla="*/ 5 h 385"/>
                <a:gd name="T14" fmla="*/ 7 w 289"/>
                <a:gd name="T15" fmla="*/ 0 h 385"/>
                <a:gd name="T16" fmla="*/ 5 w 289"/>
                <a:gd name="T17" fmla="*/ 0 h 385"/>
                <a:gd name="T18" fmla="*/ 4 w 289"/>
                <a:gd name="T19" fmla="*/ 1 h 385"/>
                <a:gd name="T20" fmla="*/ 4 w 289"/>
                <a:gd name="T21" fmla="*/ 2 h 385"/>
                <a:gd name="T22" fmla="*/ 2 w 289"/>
                <a:gd name="T23" fmla="*/ 2 h 385"/>
                <a:gd name="T24" fmla="*/ 2 w 289"/>
                <a:gd name="T25" fmla="*/ 3 h 385"/>
                <a:gd name="T26" fmla="*/ 3 w 289"/>
                <a:gd name="T27" fmla="*/ 3 h 385"/>
                <a:gd name="T28" fmla="*/ 3 w 289"/>
                <a:gd name="T29" fmla="*/ 6 h 385"/>
                <a:gd name="T30" fmla="*/ 1 w 289"/>
                <a:gd name="T31" fmla="*/ 6 h 385"/>
                <a:gd name="T32" fmla="*/ 0 w 289"/>
                <a:gd name="T33" fmla="*/ 8 h 3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9"/>
                <a:gd name="T52" fmla="*/ 0 h 385"/>
                <a:gd name="T53" fmla="*/ 289 w 289"/>
                <a:gd name="T54" fmla="*/ 385 h 3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9" h="385">
                  <a:moveTo>
                    <a:pt x="0" y="335"/>
                  </a:moveTo>
                  <a:lnTo>
                    <a:pt x="30" y="385"/>
                  </a:lnTo>
                  <a:lnTo>
                    <a:pt x="70" y="369"/>
                  </a:lnTo>
                  <a:lnTo>
                    <a:pt x="130" y="372"/>
                  </a:lnTo>
                  <a:lnTo>
                    <a:pt x="183" y="333"/>
                  </a:lnTo>
                  <a:lnTo>
                    <a:pt x="199" y="257"/>
                  </a:lnTo>
                  <a:lnTo>
                    <a:pt x="251" y="192"/>
                  </a:lnTo>
                  <a:lnTo>
                    <a:pt x="289" y="0"/>
                  </a:lnTo>
                  <a:lnTo>
                    <a:pt x="223" y="0"/>
                  </a:lnTo>
                  <a:lnTo>
                    <a:pt x="191" y="35"/>
                  </a:lnTo>
                  <a:lnTo>
                    <a:pt x="184" y="96"/>
                  </a:lnTo>
                  <a:lnTo>
                    <a:pt x="82" y="69"/>
                  </a:lnTo>
                  <a:lnTo>
                    <a:pt x="78" y="110"/>
                  </a:lnTo>
                  <a:lnTo>
                    <a:pt x="121" y="111"/>
                  </a:lnTo>
                  <a:lnTo>
                    <a:pt x="107" y="264"/>
                  </a:lnTo>
                  <a:lnTo>
                    <a:pt x="59" y="246"/>
                  </a:lnTo>
                  <a:lnTo>
                    <a:pt x="0" y="33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98" name="Freeform 439"/>
            <p:cNvSpPr>
              <a:spLocks/>
            </p:cNvSpPr>
            <p:nvPr/>
          </p:nvSpPr>
          <p:spPr bwMode="auto">
            <a:xfrm>
              <a:off x="1881" y="3019"/>
              <a:ext cx="206" cy="231"/>
            </a:xfrm>
            <a:custGeom>
              <a:avLst/>
              <a:gdLst>
                <a:gd name="T0" fmla="*/ 0 w 722"/>
                <a:gd name="T1" fmla="*/ 11 h 811"/>
                <a:gd name="T2" fmla="*/ 0 w 722"/>
                <a:gd name="T3" fmla="*/ 12 h 811"/>
                <a:gd name="T4" fmla="*/ 3 w 722"/>
                <a:gd name="T5" fmla="*/ 11 h 811"/>
                <a:gd name="T6" fmla="*/ 5 w 722"/>
                <a:gd name="T7" fmla="*/ 13 h 811"/>
                <a:gd name="T8" fmla="*/ 6 w 722"/>
                <a:gd name="T9" fmla="*/ 13 h 811"/>
                <a:gd name="T10" fmla="*/ 6 w 722"/>
                <a:gd name="T11" fmla="*/ 12 h 811"/>
                <a:gd name="T12" fmla="*/ 7 w 722"/>
                <a:gd name="T13" fmla="*/ 12 h 811"/>
                <a:gd name="T14" fmla="*/ 8 w 722"/>
                <a:gd name="T15" fmla="*/ 13 h 811"/>
                <a:gd name="T16" fmla="*/ 9 w 722"/>
                <a:gd name="T17" fmla="*/ 17 h 811"/>
                <a:gd name="T18" fmla="*/ 11 w 722"/>
                <a:gd name="T19" fmla="*/ 17 h 811"/>
                <a:gd name="T20" fmla="*/ 15 w 722"/>
                <a:gd name="T21" fmla="*/ 19 h 811"/>
                <a:gd name="T22" fmla="*/ 15 w 722"/>
                <a:gd name="T23" fmla="*/ 18 h 811"/>
                <a:gd name="T24" fmla="*/ 15 w 722"/>
                <a:gd name="T25" fmla="*/ 17 h 811"/>
                <a:gd name="T26" fmla="*/ 15 w 722"/>
                <a:gd name="T27" fmla="*/ 15 h 811"/>
                <a:gd name="T28" fmla="*/ 16 w 722"/>
                <a:gd name="T29" fmla="*/ 14 h 811"/>
                <a:gd name="T30" fmla="*/ 15 w 722"/>
                <a:gd name="T31" fmla="*/ 12 h 811"/>
                <a:gd name="T32" fmla="*/ 15 w 722"/>
                <a:gd name="T33" fmla="*/ 9 h 811"/>
                <a:gd name="T34" fmla="*/ 15 w 722"/>
                <a:gd name="T35" fmla="*/ 8 h 811"/>
                <a:gd name="T36" fmla="*/ 15 w 722"/>
                <a:gd name="T37" fmla="*/ 7 h 811"/>
                <a:gd name="T38" fmla="*/ 16 w 722"/>
                <a:gd name="T39" fmla="*/ 4 h 811"/>
                <a:gd name="T40" fmla="*/ 17 w 722"/>
                <a:gd name="T41" fmla="*/ 3 h 811"/>
                <a:gd name="T42" fmla="*/ 17 w 722"/>
                <a:gd name="T43" fmla="*/ 1 h 811"/>
                <a:gd name="T44" fmla="*/ 13 w 722"/>
                <a:gd name="T45" fmla="*/ 0 h 811"/>
                <a:gd name="T46" fmla="*/ 8 w 722"/>
                <a:gd name="T47" fmla="*/ 1 h 811"/>
                <a:gd name="T48" fmla="*/ 6 w 722"/>
                <a:gd name="T49" fmla="*/ 0 h 811"/>
                <a:gd name="T50" fmla="*/ 6 w 722"/>
                <a:gd name="T51" fmla="*/ 1 h 811"/>
                <a:gd name="T52" fmla="*/ 5 w 722"/>
                <a:gd name="T53" fmla="*/ 6 h 811"/>
                <a:gd name="T54" fmla="*/ 3 w 722"/>
                <a:gd name="T55" fmla="*/ 7 h 811"/>
                <a:gd name="T56" fmla="*/ 3 w 722"/>
                <a:gd name="T57" fmla="*/ 9 h 811"/>
                <a:gd name="T58" fmla="*/ 2 w 722"/>
                <a:gd name="T59" fmla="*/ 10 h 811"/>
                <a:gd name="T60" fmla="*/ 1 w 722"/>
                <a:gd name="T61" fmla="*/ 10 h 811"/>
                <a:gd name="T62" fmla="*/ 0 w 722"/>
                <a:gd name="T63" fmla="*/ 11 h 8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2"/>
                <a:gd name="T97" fmla="*/ 0 h 811"/>
                <a:gd name="T98" fmla="*/ 722 w 722"/>
                <a:gd name="T99" fmla="*/ 811 h 8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2" h="811">
                  <a:moveTo>
                    <a:pt x="0" y="481"/>
                  </a:moveTo>
                  <a:lnTo>
                    <a:pt x="1" y="504"/>
                  </a:lnTo>
                  <a:lnTo>
                    <a:pt x="146" y="481"/>
                  </a:lnTo>
                  <a:lnTo>
                    <a:pt x="206" y="583"/>
                  </a:lnTo>
                  <a:lnTo>
                    <a:pt x="261" y="577"/>
                  </a:lnTo>
                  <a:lnTo>
                    <a:pt x="272" y="533"/>
                  </a:lnTo>
                  <a:lnTo>
                    <a:pt x="323" y="529"/>
                  </a:lnTo>
                  <a:lnTo>
                    <a:pt x="358" y="558"/>
                  </a:lnTo>
                  <a:lnTo>
                    <a:pt x="366" y="717"/>
                  </a:lnTo>
                  <a:lnTo>
                    <a:pt x="447" y="708"/>
                  </a:lnTo>
                  <a:lnTo>
                    <a:pt x="666" y="811"/>
                  </a:lnTo>
                  <a:lnTo>
                    <a:pt x="664" y="763"/>
                  </a:lnTo>
                  <a:lnTo>
                    <a:pt x="620" y="742"/>
                  </a:lnTo>
                  <a:lnTo>
                    <a:pt x="626" y="628"/>
                  </a:lnTo>
                  <a:lnTo>
                    <a:pt x="695" y="586"/>
                  </a:lnTo>
                  <a:lnTo>
                    <a:pt x="655" y="509"/>
                  </a:lnTo>
                  <a:lnTo>
                    <a:pt x="645" y="374"/>
                  </a:lnTo>
                  <a:lnTo>
                    <a:pt x="637" y="344"/>
                  </a:lnTo>
                  <a:lnTo>
                    <a:pt x="666" y="284"/>
                  </a:lnTo>
                  <a:lnTo>
                    <a:pt x="695" y="174"/>
                  </a:lnTo>
                  <a:lnTo>
                    <a:pt x="722" y="132"/>
                  </a:lnTo>
                  <a:lnTo>
                    <a:pt x="709" y="67"/>
                  </a:lnTo>
                  <a:lnTo>
                    <a:pt x="581" y="0"/>
                  </a:lnTo>
                  <a:lnTo>
                    <a:pt x="350" y="37"/>
                  </a:lnTo>
                  <a:lnTo>
                    <a:pt x="272" y="0"/>
                  </a:lnTo>
                  <a:lnTo>
                    <a:pt x="241" y="64"/>
                  </a:lnTo>
                  <a:lnTo>
                    <a:pt x="203" y="256"/>
                  </a:lnTo>
                  <a:lnTo>
                    <a:pt x="151" y="321"/>
                  </a:lnTo>
                  <a:lnTo>
                    <a:pt x="135" y="397"/>
                  </a:lnTo>
                  <a:lnTo>
                    <a:pt x="82" y="436"/>
                  </a:lnTo>
                  <a:lnTo>
                    <a:pt x="22" y="433"/>
                  </a:lnTo>
                  <a:lnTo>
                    <a:pt x="0" y="48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199" name="Freeform 440"/>
            <p:cNvSpPr>
              <a:spLocks/>
            </p:cNvSpPr>
            <p:nvPr/>
          </p:nvSpPr>
          <p:spPr bwMode="auto">
            <a:xfrm>
              <a:off x="2099" y="2617"/>
              <a:ext cx="25" cy="15"/>
            </a:xfrm>
            <a:custGeom>
              <a:avLst/>
              <a:gdLst>
                <a:gd name="T0" fmla="*/ 0 w 89"/>
                <a:gd name="T1" fmla="*/ 1 h 54"/>
                <a:gd name="T2" fmla="*/ 1 w 89"/>
                <a:gd name="T3" fmla="*/ 1 h 54"/>
                <a:gd name="T4" fmla="*/ 2 w 89"/>
                <a:gd name="T5" fmla="*/ 0 h 54"/>
                <a:gd name="T6" fmla="*/ 0 w 89"/>
                <a:gd name="T7" fmla="*/ 1 h 54"/>
                <a:gd name="T8" fmla="*/ 0 60000 65536"/>
                <a:gd name="T9" fmla="*/ 0 60000 65536"/>
                <a:gd name="T10" fmla="*/ 0 60000 65536"/>
                <a:gd name="T11" fmla="*/ 0 60000 65536"/>
                <a:gd name="T12" fmla="*/ 0 w 89"/>
                <a:gd name="T13" fmla="*/ 0 h 54"/>
                <a:gd name="T14" fmla="*/ 89 w 89"/>
                <a:gd name="T15" fmla="*/ 54 h 54"/>
              </a:gdLst>
              <a:ahLst/>
              <a:cxnLst>
                <a:cxn ang="T8">
                  <a:pos x="T0" y="T1"/>
                </a:cxn>
                <a:cxn ang="T9">
                  <a:pos x="T2" y="T3"/>
                </a:cxn>
                <a:cxn ang="T10">
                  <a:pos x="T4" y="T5"/>
                </a:cxn>
                <a:cxn ang="T11">
                  <a:pos x="T6" y="T7"/>
                </a:cxn>
              </a:cxnLst>
              <a:rect l="T12" t="T13" r="T14" b="T15"/>
              <a:pathLst>
                <a:path w="89" h="54">
                  <a:moveTo>
                    <a:pt x="0" y="30"/>
                  </a:moveTo>
                  <a:lnTo>
                    <a:pt x="32" y="54"/>
                  </a:lnTo>
                  <a:lnTo>
                    <a:pt x="89" y="0"/>
                  </a:lnTo>
                  <a:lnTo>
                    <a:pt x="0" y="3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00" name="Freeform 441"/>
            <p:cNvSpPr>
              <a:spLocks/>
            </p:cNvSpPr>
            <p:nvPr/>
          </p:nvSpPr>
          <p:spPr bwMode="auto">
            <a:xfrm>
              <a:off x="1757" y="2927"/>
              <a:ext cx="29" cy="78"/>
            </a:xfrm>
            <a:custGeom>
              <a:avLst/>
              <a:gdLst>
                <a:gd name="T0" fmla="*/ 0 w 102"/>
                <a:gd name="T1" fmla="*/ 1 h 274"/>
                <a:gd name="T2" fmla="*/ 1 w 102"/>
                <a:gd name="T3" fmla="*/ 6 h 274"/>
                <a:gd name="T4" fmla="*/ 2 w 102"/>
                <a:gd name="T5" fmla="*/ 6 h 274"/>
                <a:gd name="T6" fmla="*/ 2 w 102"/>
                <a:gd name="T7" fmla="*/ 1 h 274"/>
                <a:gd name="T8" fmla="*/ 2 w 102"/>
                <a:gd name="T9" fmla="*/ 0 h 274"/>
                <a:gd name="T10" fmla="*/ 1 w 102"/>
                <a:gd name="T11" fmla="*/ 0 h 274"/>
                <a:gd name="T12" fmla="*/ 0 w 102"/>
                <a:gd name="T13" fmla="*/ 1 h 274"/>
                <a:gd name="T14" fmla="*/ 0 60000 65536"/>
                <a:gd name="T15" fmla="*/ 0 60000 65536"/>
                <a:gd name="T16" fmla="*/ 0 60000 65536"/>
                <a:gd name="T17" fmla="*/ 0 60000 65536"/>
                <a:gd name="T18" fmla="*/ 0 60000 65536"/>
                <a:gd name="T19" fmla="*/ 0 60000 65536"/>
                <a:gd name="T20" fmla="*/ 0 60000 65536"/>
                <a:gd name="T21" fmla="*/ 0 w 102"/>
                <a:gd name="T22" fmla="*/ 0 h 274"/>
                <a:gd name="T23" fmla="*/ 102 w 102"/>
                <a:gd name="T24" fmla="*/ 274 h 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2" h="274">
                  <a:moveTo>
                    <a:pt x="0" y="65"/>
                  </a:moveTo>
                  <a:lnTo>
                    <a:pt x="41" y="274"/>
                  </a:lnTo>
                  <a:lnTo>
                    <a:pt x="73" y="270"/>
                  </a:lnTo>
                  <a:lnTo>
                    <a:pt x="102" y="30"/>
                  </a:lnTo>
                  <a:lnTo>
                    <a:pt x="73" y="0"/>
                  </a:lnTo>
                  <a:lnTo>
                    <a:pt x="52" y="19"/>
                  </a:lnTo>
                  <a:lnTo>
                    <a:pt x="0" y="6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01" name="Freeform 442"/>
            <p:cNvSpPr>
              <a:spLocks/>
            </p:cNvSpPr>
            <p:nvPr/>
          </p:nvSpPr>
          <p:spPr bwMode="auto">
            <a:xfrm>
              <a:off x="1849" y="3056"/>
              <a:ext cx="20" cy="16"/>
            </a:xfrm>
            <a:custGeom>
              <a:avLst/>
              <a:gdLst>
                <a:gd name="T0" fmla="*/ 0 w 69"/>
                <a:gd name="T1" fmla="*/ 2 h 52"/>
                <a:gd name="T2" fmla="*/ 0 w 69"/>
                <a:gd name="T3" fmla="*/ 0 h 52"/>
                <a:gd name="T4" fmla="*/ 2 w 69"/>
                <a:gd name="T5" fmla="*/ 0 h 52"/>
                <a:gd name="T6" fmla="*/ 2 w 69"/>
                <a:gd name="T7" fmla="*/ 1 h 52"/>
                <a:gd name="T8" fmla="*/ 0 w 69"/>
                <a:gd name="T9" fmla="*/ 2 h 52"/>
                <a:gd name="T10" fmla="*/ 0 60000 65536"/>
                <a:gd name="T11" fmla="*/ 0 60000 65536"/>
                <a:gd name="T12" fmla="*/ 0 60000 65536"/>
                <a:gd name="T13" fmla="*/ 0 60000 65536"/>
                <a:gd name="T14" fmla="*/ 0 60000 65536"/>
                <a:gd name="T15" fmla="*/ 0 w 69"/>
                <a:gd name="T16" fmla="*/ 0 h 52"/>
                <a:gd name="T17" fmla="*/ 69 w 69"/>
                <a:gd name="T18" fmla="*/ 52 h 52"/>
              </a:gdLst>
              <a:ahLst/>
              <a:cxnLst>
                <a:cxn ang="T10">
                  <a:pos x="T0" y="T1"/>
                </a:cxn>
                <a:cxn ang="T11">
                  <a:pos x="T2" y="T3"/>
                </a:cxn>
                <a:cxn ang="T12">
                  <a:pos x="T4" y="T5"/>
                </a:cxn>
                <a:cxn ang="T13">
                  <a:pos x="T6" y="T7"/>
                </a:cxn>
                <a:cxn ang="T14">
                  <a:pos x="T8" y="T9"/>
                </a:cxn>
              </a:cxnLst>
              <a:rect l="T15" t="T16" r="T17" b="T18"/>
              <a:pathLst>
                <a:path w="69" h="52">
                  <a:moveTo>
                    <a:pt x="0" y="52"/>
                  </a:moveTo>
                  <a:lnTo>
                    <a:pt x="7" y="1"/>
                  </a:lnTo>
                  <a:lnTo>
                    <a:pt x="69" y="0"/>
                  </a:lnTo>
                  <a:lnTo>
                    <a:pt x="69" y="46"/>
                  </a:lnTo>
                  <a:lnTo>
                    <a:pt x="0" y="5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02" name="Freeform 443"/>
            <p:cNvSpPr>
              <a:spLocks/>
            </p:cNvSpPr>
            <p:nvPr/>
          </p:nvSpPr>
          <p:spPr bwMode="auto">
            <a:xfrm>
              <a:off x="2106" y="2854"/>
              <a:ext cx="164" cy="186"/>
            </a:xfrm>
            <a:custGeom>
              <a:avLst/>
              <a:gdLst>
                <a:gd name="T0" fmla="*/ 0 w 576"/>
                <a:gd name="T1" fmla="*/ 11 h 650"/>
                <a:gd name="T2" fmla="*/ 1 w 576"/>
                <a:gd name="T3" fmla="*/ 10 h 650"/>
                <a:gd name="T4" fmla="*/ 1 w 576"/>
                <a:gd name="T5" fmla="*/ 8 h 650"/>
                <a:gd name="T6" fmla="*/ 3 w 576"/>
                <a:gd name="T7" fmla="*/ 5 h 650"/>
                <a:gd name="T8" fmla="*/ 3 w 576"/>
                <a:gd name="T9" fmla="*/ 1 h 650"/>
                <a:gd name="T10" fmla="*/ 5 w 576"/>
                <a:gd name="T11" fmla="*/ 0 h 650"/>
                <a:gd name="T12" fmla="*/ 6 w 576"/>
                <a:gd name="T13" fmla="*/ 3 h 650"/>
                <a:gd name="T14" fmla="*/ 9 w 576"/>
                <a:gd name="T15" fmla="*/ 6 h 650"/>
                <a:gd name="T16" fmla="*/ 8 w 576"/>
                <a:gd name="T17" fmla="*/ 7 h 650"/>
                <a:gd name="T18" fmla="*/ 9 w 576"/>
                <a:gd name="T19" fmla="*/ 8 h 650"/>
                <a:gd name="T20" fmla="*/ 10 w 576"/>
                <a:gd name="T21" fmla="*/ 9 h 650"/>
                <a:gd name="T22" fmla="*/ 13 w 576"/>
                <a:gd name="T23" fmla="*/ 11 h 650"/>
                <a:gd name="T24" fmla="*/ 11 w 576"/>
                <a:gd name="T25" fmla="*/ 14 h 650"/>
                <a:gd name="T26" fmla="*/ 8 w 576"/>
                <a:gd name="T27" fmla="*/ 15 h 650"/>
                <a:gd name="T28" fmla="*/ 5 w 576"/>
                <a:gd name="T29" fmla="*/ 15 h 650"/>
                <a:gd name="T30" fmla="*/ 3 w 576"/>
                <a:gd name="T31" fmla="*/ 14 h 650"/>
                <a:gd name="T32" fmla="*/ 1 w 576"/>
                <a:gd name="T33" fmla="*/ 12 h 650"/>
                <a:gd name="T34" fmla="*/ 0 w 576"/>
                <a:gd name="T35" fmla="*/ 11 h 6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6"/>
                <a:gd name="T55" fmla="*/ 0 h 650"/>
                <a:gd name="T56" fmla="*/ 576 w 576"/>
                <a:gd name="T57" fmla="*/ 650 h 6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6" h="650">
                  <a:moveTo>
                    <a:pt x="0" y="454"/>
                  </a:moveTo>
                  <a:lnTo>
                    <a:pt x="43" y="422"/>
                  </a:lnTo>
                  <a:lnTo>
                    <a:pt x="51" y="342"/>
                  </a:lnTo>
                  <a:lnTo>
                    <a:pt x="121" y="232"/>
                  </a:lnTo>
                  <a:lnTo>
                    <a:pt x="152" y="43"/>
                  </a:lnTo>
                  <a:lnTo>
                    <a:pt x="211" y="0"/>
                  </a:lnTo>
                  <a:lnTo>
                    <a:pt x="255" y="131"/>
                  </a:lnTo>
                  <a:lnTo>
                    <a:pt x="380" y="241"/>
                  </a:lnTo>
                  <a:lnTo>
                    <a:pt x="336" y="308"/>
                  </a:lnTo>
                  <a:lnTo>
                    <a:pt x="379" y="324"/>
                  </a:lnTo>
                  <a:lnTo>
                    <a:pt x="423" y="404"/>
                  </a:lnTo>
                  <a:lnTo>
                    <a:pt x="576" y="449"/>
                  </a:lnTo>
                  <a:lnTo>
                    <a:pt x="459" y="581"/>
                  </a:lnTo>
                  <a:lnTo>
                    <a:pt x="340" y="630"/>
                  </a:lnTo>
                  <a:lnTo>
                    <a:pt x="229" y="650"/>
                  </a:lnTo>
                  <a:lnTo>
                    <a:pt x="109" y="602"/>
                  </a:lnTo>
                  <a:lnTo>
                    <a:pt x="65" y="510"/>
                  </a:lnTo>
                  <a:lnTo>
                    <a:pt x="0" y="454"/>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03" name="Freeform 444"/>
            <p:cNvSpPr>
              <a:spLocks/>
            </p:cNvSpPr>
            <p:nvPr/>
          </p:nvSpPr>
          <p:spPr bwMode="auto">
            <a:xfrm>
              <a:off x="2202" y="2923"/>
              <a:ext cx="17" cy="24"/>
            </a:xfrm>
            <a:custGeom>
              <a:avLst/>
              <a:gdLst>
                <a:gd name="T0" fmla="*/ 0 w 60"/>
                <a:gd name="T1" fmla="*/ 1 h 83"/>
                <a:gd name="T2" fmla="*/ 1 w 60"/>
                <a:gd name="T3" fmla="*/ 2 h 83"/>
                <a:gd name="T4" fmla="*/ 1 w 60"/>
                <a:gd name="T5" fmla="*/ 1 h 83"/>
                <a:gd name="T6" fmla="*/ 1 w 60"/>
                <a:gd name="T7" fmla="*/ 1 h 83"/>
                <a:gd name="T8" fmla="*/ 1 w 60"/>
                <a:gd name="T9" fmla="*/ 1 h 83"/>
                <a:gd name="T10" fmla="*/ 1 w 60"/>
                <a:gd name="T11" fmla="*/ 0 h 83"/>
                <a:gd name="T12" fmla="*/ 0 w 60"/>
                <a:gd name="T13" fmla="*/ 1 h 83"/>
                <a:gd name="T14" fmla="*/ 0 60000 65536"/>
                <a:gd name="T15" fmla="*/ 0 60000 65536"/>
                <a:gd name="T16" fmla="*/ 0 60000 65536"/>
                <a:gd name="T17" fmla="*/ 0 60000 65536"/>
                <a:gd name="T18" fmla="*/ 0 60000 65536"/>
                <a:gd name="T19" fmla="*/ 0 60000 65536"/>
                <a:gd name="T20" fmla="*/ 0 60000 65536"/>
                <a:gd name="T21" fmla="*/ 0 w 60"/>
                <a:gd name="T22" fmla="*/ 0 h 83"/>
                <a:gd name="T23" fmla="*/ 60 w 60"/>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83">
                  <a:moveTo>
                    <a:pt x="0" y="67"/>
                  </a:moveTo>
                  <a:lnTo>
                    <a:pt x="43" y="83"/>
                  </a:lnTo>
                  <a:lnTo>
                    <a:pt x="56" y="58"/>
                  </a:lnTo>
                  <a:lnTo>
                    <a:pt x="30" y="52"/>
                  </a:lnTo>
                  <a:lnTo>
                    <a:pt x="60" y="32"/>
                  </a:lnTo>
                  <a:lnTo>
                    <a:pt x="44" y="0"/>
                  </a:lnTo>
                  <a:lnTo>
                    <a:pt x="0" y="6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04" name="Freeform 445"/>
            <p:cNvSpPr>
              <a:spLocks/>
            </p:cNvSpPr>
            <p:nvPr/>
          </p:nvSpPr>
          <p:spPr bwMode="auto">
            <a:xfrm>
              <a:off x="1841" y="3056"/>
              <a:ext cx="61" cy="76"/>
            </a:xfrm>
            <a:custGeom>
              <a:avLst/>
              <a:gdLst>
                <a:gd name="T0" fmla="*/ 0 w 214"/>
                <a:gd name="T1" fmla="*/ 3 h 267"/>
                <a:gd name="T2" fmla="*/ 1 w 214"/>
                <a:gd name="T3" fmla="*/ 2 h 267"/>
                <a:gd name="T4" fmla="*/ 1 w 214"/>
                <a:gd name="T5" fmla="*/ 2 h 267"/>
                <a:gd name="T6" fmla="*/ 1 w 214"/>
                <a:gd name="T7" fmla="*/ 1 h 267"/>
                <a:gd name="T8" fmla="*/ 2 w 214"/>
                <a:gd name="T9" fmla="*/ 1 h 267"/>
                <a:gd name="T10" fmla="*/ 2 w 214"/>
                <a:gd name="T11" fmla="*/ 0 h 267"/>
                <a:gd name="T12" fmla="*/ 4 w 214"/>
                <a:gd name="T13" fmla="*/ 0 h 267"/>
                <a:gd name="T14" fmla="*/ 4 w 214"/>
                <a:gd name="T15" fmla="*/ 1 h 267"/>
                <a:gd name="T16" fmla="*/ 5 w 214"/>
                <a:gd name="T17" fmla="*/ 1 h 267"/>
                <a:gd name="T18" fmla="*/ 5 w 214"/>
                <a:gd name="T19" fmla="*/ 5 h 267"/>
                <a:gd name="T20" fmla="*/ 3 w 214"/>
                <a:gd name="T21" fmla="*/ 4 h 267"/>
                <a:gd name="T22" fmla="*/ 2 w 214"/>
                <a:gd name="T23" fmla="*/ 6 h 267"/>
                <a:gd name="T24" fmla="*/ 0 w 214"/>
                <a:gd name="T25" fmla="*/ 3 h 2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4"/>
                <a:gd name="T40" fmla="*/ 0 h 267"/>
                <a:gd name="T41" fmla="*/ 214 w 214"/>
                <a:gd name="T42" fmla="*/ 267 h 2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4" h="267">
                  <a:moveTo>
                    <a:pt x="0" y="125"/>
                  </a:moveTo>
                  <a:lnTo>
                    <a:pt x="25" y="83"/>
                  </a:lnTo>
                  <a:lnTo>
                    <a:pt x="41" y="88"/>
                  </a:lnTo>
                  <a:lnTo>
                    <a:pt x="28" y="52"/>
                  </a:lnTo>
                  <a:lnTo>
                    <a:pt x="97" y="46"/>
                  </a:lnTo>
                  <a:lnTo>
                    <a:pt x="97" y="0"/>
                  </a:lnTo>
                  <a:lnTo>
                    <a:pt x="175" y="1"/>
                  </a:lnTo>
                  <a:lnTo>
                    <a:pt x="171" y="42"/>
                  </a:lnTo>
                  <a:lnTo>
                    <a:pt x="214" y="43"/>
                  </a:lnTo>
                  <a:lnTo>
                    <a:pt x="200" y="196"/>
                  </a:lnTo>
                  <a:lnTo>
                    <a:pt x="152" y="178"/>
                  </a:lnTo>
                  <a:lnTo>
                    <a:pt x="93" y="267"/>
                  </a:lnTo>
                  <a:lnTo>
                    <a:pt x="0" y="12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05" name="Freeform 446"/>
            <p:cNvSpPr>
              <a:spLocks/>
            </p:cNvSpPr>
            <p:nvPr/>
          </p:nvSpPr>
          <p:spPr bwMode="auto">
            <a:xfrm>
              <a:off x="1564" y="2912"/>
              <a:ext cx="33" cy="7"/>
            </a:xfrm>
            <a:custGeom>
              <a:avLst/>
              <a:gdLst>
                <a:gd name="T0" fmla="*/ 0 w 114"/>
                <a:gd name="T1" fmla="*/ 1 h 26"/>
                <a:gd name="T2" fmla="*/ 0 w 114"/>
                <a:gd name="T3" fmla="*/ 0 h 26"/>
                <a:gd name="T4" fmla="*/ 3 w 114"/>
                <a:gd name="T5" fmla="*/ 0 h 26"/>
                <a:gd name="T6" fmla="*/ 0 w 114"/>
                <a:gd name="T7" fmla="*/ 1 h 26"/>
                <a:gd name="T8" fmla="*/ 0 60000 65536"/>
                <a:gd name="T9" fmla="*/ 0 60000 65536"/>
                <a:gd name="T10" fmla="*/ 0 60000 65536"/>
                <a:gd name="T11" fmla="*/ 0 60000 65536"/>
                <a:gd name="T12" fmla="*/ 0 w 114"/>
                <a:gd name="T13" fmla="*/ 0 h 26"/>
                <a:gd name="T14" fmla="*/ 114 w 114"/>
                <a:gd name="T15" fmla="*/ 26 h 26"/>
              </a:gdLst>
              <a:ahLst/>
              <a:cxnLst>
                <a:cxn ang="T8">
                  <a:pos x="T0" y="T1"/>
                </a:cxn>
                <a:cxn ang="T9">
                  <a:pos x="T2" y="T3"/>
                </a:cxn>
                <a:cxn ang="T10">
                  <a:pos x="T4" y="T5"/>
                </a:cxn>
                <a:cxn ang="T11">
                  <a:pos x="T6" y="T7"/>
                </a:cxn>
              </a:cxnLst>
              <a:rect l="T12" t="T13" r="T14" b="T15"/>
              <a:pathLst>
                <a:path w="114" h="26">
                  <a:moveTo>
                    <a:pt x="0" y="26"/>
                  </a:moveTo>
                  <a:lnTo>
                    <a:pt x="7" y="0"/>
                  </a:lnTo>
                  <a:lnTo>
                    <a:pt x="114" y="9"/>
                  </a:lnTo>
                  <a:lnTo>
                    <a:pt x="0" y="2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06" name="Freeform 447"/>
            <p:cNvSpPr>
              <a:spLocks/>
            </p:cNvSpPr>
            <p:nvPr/>
          </p:nvSpPr>
          <p:spPr bwMode="auto">
            <a:xfrm>
              <a:off x="1714" y="2943"/>
              <a:ext cx="46" cy="81"/>
            </a:xfrm>
            <a:custGeom>
              <a:avLst/>
              <a:gdLst>
                <a:gd name="T0" fmla="*/ 0 w 163"/>
                <a:gd name="T1" fmla="*/ 6 h 285"/>
                <a:gd name="T2" fmla="*/ 1 w 163"/>
                <a:gd name="T3" fmla="*/ 2 h 285"/>
                <a:gd name="T4" fmla="*/ 0 w 163"/>
                <a:gd name="T5" fmla="*/ 0 h 285"/>
                <a:gd name="T6" fmla="*/ 3 w 163"/>
                <a:gd name="T7" fmla="*/ 0 h 285"/>
                <a:gd name="T8" fmla="*/ 4 w 163"/>
                <a:gd name="T9" fmla="*/ 5 h 285"/>
                <a:gd name="T10" fmla="*/ 1 w 163"/>
                <a:gd name="T11" fmla="*/ 7 h 285"/>
                <a:gd name="T12" fmla="*/ 0 w 163"/>
                <a:gd name="T13" fmla="*/ 6 h 285"/>
                <a:gd name="T14" fmla="*/ 0 60000 65536"/>
                <a:gd name="T15" fmla="*/ 0 60000 65536"/>
                <a:gd name="T16" fmla="*/ 0 60000 65536"/>
                <a:gd name="T17" fmla="*/ 0 60000 65536"/>
                <a:gd name="T18" fmla="*/ 0 60000 65536"/>
                <a:gd name="T19" fmla="*/ 0 60000 65536"/>
                <a:gd name="T20" fmla="*/ 0 60000 65536"/>
                <a:gd name="T21" fmla="*/ 0 w 163"/>
                <a:gd name="T22" fmla="*/ 0 h 285"/>
                <a:gd name="T23" fmla="*/ 163 w 163"/>
                <a:gd name="T24" fmla="*/ 285 h 2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285">
                  <a:moveTo>
                    <a:pt x="0" y="269"/>
                  </a:moveTo>
                  <a:lnTo>
                    <a:pt x="20" y="71"/>
                  </a:lnTo>
                  <a:lnTo>
                    <a:pt x="10" y="10"/>
                  </a:lnTo>
                  <a:lnTo>
                    <a:pt x="110" y="0"/>
                  </a:lnTo>
                  <a:lnTo>
                    <a:pt x="163" y="227"/>
                  </a:lnTo>
                  <a:lnTo>
                    <a:pt x="40" y="285"/>
                  </a:lnTo>
                  <a:lnTo>
                    <a:pt x="0" y="26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07" name="Freeform 448"/>
            <p:cNvSpPr>
              <a:spLocks/>
            </p:cNvSpPr>
            <p:nvPr/>
          </p:nvSpPr>
          <p:spPr bwMode="auto">
            <a:xfrm>
              <a:off x="1583" y="2923"/>
              <a:ext cx="80" cy="68"/>
            </a:xfrm>
            <a:custGeom>
              <a:avLst/>
              <a:gdLst>
                <a:gd name="T0" fmla="*/ 0 w 281"/>
                <a:gd name="T1" fmla="*/ 2 h 238"/>
                <a:gd name="T2" fmla="*/ 1 w 281"/>
                <a:gd name="T3" fmla="*/ 1 h 238"/>
                <a:gd name="T4" fmla="*/ 1 w 281"/>
                <a:gd name="T5" fmla="*/ 0 h 238"/>
                <a:gd name="T6" fmla="*/ 3 w 281"/>
                <a:gd name="T7" fmla="*/ 0 h 238"/>
                <a:gd name="T8" fmla="*/ 4 w 281"/>
                <a:gd name="T9" fmla="*/ 1 h 238"/>
                <a:gd name="T10" fmla="*/ 5 w 281"/>
                <a:gd name="T11" fmla="*/ 0 h 238"/>
                <a:gd name="T12" fmla="*/ 6 w 281"/>
                <a:gd name="T13" fmla="*/ 3 h 238"/>
                <a:gd name="T14" fmla="*/ 7 w 281"/>
                <a:gd name="T15" fmla="*/ 5 h 238"/>
                <a:gd name="T16" fmla="*/ 6 w 281"/>
                <a:gd name="T17" fmla="*/ 4 h 238"/>
                <a:gd name="T18" fmla="*/ 6 w 281"/>
                <a:gd name="T19" fmla="*/ 5 h 238"/>
                <a:gd name="T20" fmla="*/ 5 w 281"/>
                <a:gd name="T21" fmla="*/ 5 h 238"/>
                <a:gd name="T22" fmla="*/ 5 w 281"/>
                <a:gd name="T23" fmla="*/ 5 h 238"/>
                <a:gd name="T24" fmla="*/ 4 w 281"/>
                <a:gd name="T25" fmla="*/ 4 h 238"/>
                <a:gd name="T26" fmla="*/ 3 w 281"/>
                <a:gd name="T27" fmla="*/ 3 h 238"/>
                <a:gd name="T28" fmla="*/ 2 w 281"/>
                <a:gd name="T29" fmla="*/ 4 h 238"/>
                <a:gd name="T30" fmla="*/ 0 w 281"/>
                <a:gd name="T31" fmla="*/ 2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1"/>
                <a:gd name="T49" fmla="*/ 0 h 238"/>
                <a:gd name="T50" fmla="*/ 281 w 281"/>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1" h="238">
                  <a:moveTo>
                    <a:pt x="0" y="79"/>
                  </a:moveTo>
                  <a:lnTo>
                    <a:pt x="46" y="44"/>
                  </a:lnTo>
                  <a:lnTo>
                    <a:pt x="49" y="0"/>
                  </a:lnTo>
                  <a:lnTo>
                    <a:pt x="140" y="9"/>
                  </a:lnTo>
                  <a:lnTo>
                    <a:pt x="167" y="32"/>
                  </a:lnTo>
                  <a:lnTo>
                    <a:pt x="231" y="6"/>
                  </a:lnTo>
                  <a:lnTo>
                    <a:pt x="269" y="113"/>
                  </a:lnTo>
                  <a:lnTo>
                    <a:pt x="281" y="193"/>
                  </a:lnTo>
                  <a:lnTo>
                    <a:pt x="258" y="186"/>
                  </a:lnTo>
                  <a:lnTo>
                    <a:pt x="252" y="231"/>
                  </a:lnTo>
                  <a:lnTo>
                    <a:pt x="211" y="238"/>
                  </a:lnTo>
                  <a:lnTo>
                    <a:pt x="208" y="193"/>
                  </a:lnTo>
                  <a:lnTo>
                    <a:pt x="187" y="190"/>
                  </a:lnTo>
                  <a:lnTo>
                    <a:pt x="147" y="124"/>
                  </a:lnTo>
                  <a:lnTo>
                    <a:pt x="71" y="161"/>
                  </a:lnTo>
                  <a:lnTo>
                    <a:pt x="0" y="7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08" name="Freeform 449"/>
            <p:cNvSpPr>
              <a:spLocks/>
            </p:cNvSpPr>
            <p:nvPr/>
          </p:nvSpPr>
          <p:spPr bwMode="auto">
            <a:xfrm>
              <a:off x="2235" y="2707"/>
              <a:ext cx="18" cy="6"/>
            </a:xfrm>
            <a:custGeom>
              <a:avLst/>
              <a:gdLst>
                <a:gd name="T0" fmla="*/ 0 w 66"/>
                <a:gd name="T1" fmla="*/ 0 h 22"/>
                <a:gd name="T2" fmla="*/ 1 w 66"/>
                <a:gd name="T3" fmla="*/ 1 h 22"/>
                <a:gd name="T4" fmla="*/ 1 w 66"/>
                <a:gd name="T5" fmla="*/ 0 h 22"/>
                <a:gd name="T6" fmla="*/ 0 w 66"/>
                <a:gd name="T7" fmla="*/ 0 h 22"/>
                <a:gd name="T8" fmla="*/ 0 60000 65536"/>
                <a:gd name="T9" fmla="*/ 0 60000 65536"/>
                <a:gd name="T10" fmla="*/ 0 60000 65536"/>
                <a:gd name="T11" fmla="*/ 0 60000 65536"/>
                <a:gd name="T12" fmla="*/ 0 w 66"/>
                <a:gd name="T13" fmla="*/ 0 h 22"/>
                <a:gd name="T14" fmla="*/ 66 w 66"/>
                <a:gd name="T15" fmla="*/ 22 h 22"/>
              </a:gdLst>
              <a:ahLst/>
              <a:cxnLst>
                <a:cxn ang="T8">
                  <a:pos x="T0" y="T1"/>
                </a:cxn>
                <a:cxn ang="T9">
                  <a:pos x="T2" y="T3"/>
                </a:cxn>
                <a:cxn ang="T10">
                  <a:pos x="T4" y="T5"/>
                </a:cxn>
                <a:cxn ang="T11">
                  <a:pos x="T6" y="T7"/>
                </a:cxn>
              </a:cxnLst>
              <a:rect l="T12" t="T13" r="T14" b="T15"/>
              <a:pathLst>
                <a:path w="66" h="22">
                  <a:moveTo>
                    <a:pt x="0" y="0"/>
                  </a:moveTo>
                  <a:lnTo>
                    <a:pt x="32" y="22"/>
                  </a:lnTo>
                  <a:lnTo>
                    <a:pt x="66" y="6"/>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09" name="Freeform 450"/>
            <p:cNvSpPr>
              <a:spLocks/>
            </p:cNvSpPr>
            <p:nvPr/>
          </p:nvSpPr>
          <p:spPr bwMode="auto">
            <a:xfrm>
              <a:off x="2117" y="2651"/>
              <a:ext cx="17" cy="54"/>
            </a:xfrm>
            <a:custGeom>
              <a:avLst/>
              <a:gdLst>
                <a:gd name="T0" fmla="*/ 0 w 61"/>
                <a:gd name="T1" fmla="*/ 2 h 188"/>
                <a:gd name="T2" fmla="*/ 1 w 61"/>
                <a:gd name="T3" fmla="*/ 5 h 188"/>
                <a:gd name="T4" fmla="*/ 1 w 61"/>
                <a:gd name="T5" fmla="*/ 4 h 188"/>
                <a:gd name="T6" fmla="*/ 1 w 61"/>
                <a:gd name="T7" fmla="*/ 2 h 188"/>
                <a:gd name="T8" fmla="*/ 1 w 61"/>
                <a:gd name="T9" fmla="*/ 2 h 188"/>
                <a:gd name="T10" fmla="*/ 1 w 61"/>
                <a:gd name="T11" fmla="*/ 1 h 188"/>
                <a:gd name="T12" fmla="*/ 1 w 61"/>
                <a:gd name="T13" fmla="*/ 1 h 188"/>
                <a:gd name="T14" fmla="*/ 1 w 61"/>
                <a:gd name="T15" fmla="*/ 0 h 188"/>
                <a:gd name="T16" fmla="*/ 1 w 61"/>
                <a:gd name="T17" fmla="*/ 0 h 188"/>
                <a:gd name="T18" fmla="*/ 0 w 61"/>
                <a:gd name="T19" fmla="*/ 2 h 1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88"/>
                <a:gd name="T32" fmla="*/ 61 w 61"/>
                <a:gd name="T33" fmla="*/ 188 h 1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88">
                  <a:moveTo>
                    <a:pt x="0" y="95"/>
                  </a:moveTo>
                  <a:lnTo>
                    <a:pt x="31" y="188"/>
                  </a:lnTo>
                  <a:lnTo>
                    <a:pt x="37" y="185"/>
                  </a:lnTo>
                  <a:lnTo>
                    <a:pt x="55" y="85"/>
                  </a:lnTo>
                  <a:lnTo>
                    <a:pt x="30" y="92"/>
                  </a:lnTo>
                  <a:lnTo>
                    <a:pt x="37" y="47"/>
                  </a:lnTo>
                  <a:lnTo>
                    <a:pt x="56" y="26"/>
                  </a:lnTo>
                  <a:lnTo>
                    <a:pt x="61" y="0"/>
                  </a:lnTo>
                  <a:lnTo>
                    <a:pt x="38" y="3"/>
                  </a:lnTo>
                  <a:lnTo>
                    <a:pt x="0" y="9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10" name="Freeform 451"/>
            <p:cNvSpPr>
              <a:spLocks/>
            </p:cNvSpPr>
            <p:nvPr/>
          </p:nvSpPr>
          <p:spPr bwMode="auto">
            <a:xfrm>
              <a:off x="1654" y="2949"/>
              <a:ext cx="65" cy="79"/>
            </a:xfrm>
            <a:custGeom>
              <a:avLst/>
              <a:gdLst>
                <a:gd name="T0" fmla="*/ 0 w 229"/>
                <a:gd name="T1" fmla="*/ 4 h 278"/>
                <a:gd name="T2" fmla="*/ 0 w 229"/>
                <a:gd name="T3" fmla="*/ 3 h 278"/>
                <a:gd name="T4" fmla="*/ 0 w 229"/>
                <a:gd name="T5" fmla="*/ 2 h 278"/>
                <a:gd name="T6" fmla="*/ 1 w 229"/>
                <a:gd name="T7" fmla="*/ 3 h 278"/>
                <a:gd name="T8" fmla="*/ 1 w 229"/>
                <a:gd name="T9" fmla="*/ 1 h 278"/>
                <a:gd name="T10" fmla="*/ 2 w 229"/>
                <a:gd name="T11" fmla="*/ 0 h 278"/>
                <a:gd name="T12" fmla="*/ 3 w 229"/>
                <a:gd name="T13" fmla="*/ 0 h 278"/>
                <a:gd name="T14" fmla="*/ 3 w 229"/>
                <a:gd name="T15" fmla="*/ 1 h 278"/>
                <a:gd name="T16" fmla="*/ 5 w 229"/>
                <a:gd name="T17" fmla="*/ 1 h 278"/>
                <a:gd name="T18" fmla="*/ 5 w 229"/>
                <a:gd name="T19" fmla="*/ 6 h 278"/>
                <a:gd name="T20" fmla="*/ 1 w 229"/>
                <a:gd name="T21" fmla="*/ 6 h 278"/>
                <a:gd name="T22" fmla="*/ 1 w 229"/>
                <a:gd name="T23" fmla="*/ 5 h 278"/>
                <a:gd name="T24" fmla="*/ 0 w 229"/>
                <a:gd name="T25" fmla="*/ 4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9"/>
                <a:gd name="T40" fmla="*/ 0 h 278"/>
                <a:gd name="T41" fmla="*/ 229 w 229"/>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9" h="278">
                  <a:moveTo>
                    <a:pt x="0" y="184"/>
                  </a:moveTo>
                  <a:lnTo>
                    <a:pt x="4" y="142"/>
                  </a:lnTo>
                  <a:lnTo>
                    <a:pt x="10" y="97"/>
                  </a:lnTo>
                  <a:lnTo>
                    <a:pt x="33" y="104"/>
                  </a:lnTo>
                  <a:lnTo>
                    <a:pt x="21" y="24"/>
                  </a:lnTo>
                  <a:lnTo>
                    <a:pt x="89" y="0"/>
                  </a:lnTo>
                  <a:lnTo>
                    <a:pt x="127" y="16"/>
                  </a:lnTo>
                  <a:lnTo>
                    <a:pt x="150" y="42"/>
                  </a:lnTo>
                  <a:lnTo>
                    <a:pt x="229" y="51"/>
                  </a:lnTo>
                  <a:lnTo>
                    <a:pt x="209" y="249"/>
                  </a:lnTo>
                  <a:lnTo>
                    <a:pt x="35" y="278"/>
                  </a:lnTo>
                  <a:lnTo>
                    <a:pt x="38" y="216"/>
                  </a:lnTo>
                  <a:lnTo>
                    <a:pt x="0" y="184"/>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11" name="Freeform 452"/>
            <p:cNvSpPr>
              <a:spLocks/>
            </p:cNvSpPr>
            <p:nvPr/>
          </p:nvSpPr>
          <p:spPr bwMode="auto">
            <a:xfrm>
              <a:off x="2125" y="2649"/>
              <a:ext cx="47" cy="59"/>
            </a:xfrm>
            <a:custGeom>
              <a:avLst/>
              <a:gdLst>
                <a:gd name="T0" fmla="*/ 0 w 166"/>
                <a:gd name="T1" fmla="*/ 2 h 207"/>
                <a:gd name="T2" fmla="*/ 0 w 166"/>
                <a:gd name="T3" fmla="*/ 1 h 207"/>
                <a:gd name="T4" fmla="*/ 1 w 166"/>
                <a:gd name="T5" fmla="*/ 1 h 207"/>
                <a:gd name="T6" fmla="*/ 1 w 166"/>
                <a:gd name="T7" fmla="*/ 1 h 207"/>
                <a:gd name="T8" fmla="*/ 3 w 166"/>
                <a:gd name="T9" fmla="*/ 0 h 207"/>
                <a:gd name="T10" fmla="*/ 4 w 166"/>
                <a:gd name="T11" fmla="*/ 1 h 207"/>
                <a:gd name="T12" fmla="*/ 2 w 166"/>
                <a:gd name="T13" fmla="*/ 2 h 207"/>
                <a:gd name="T14" fmla="*/ 3 w 166"/>
                <a:gd name="T15" fmla="*/ 3 h 207"/>
                <a:gd name="T16" fmla="*/ 2 w 166"/>
                <a:gd name="T17" fmla="*/ 4 h 207"/>
                <a:gd name="T18" fmla="*/ 1 w 166"/>
                <a:gd name="T19" fmla="*/ 5 h 207"/>
                <a:gd name="T20" fmla="*/ 0 w 166"/>
                <a:gd name="T21" fmla="*/ 5 h 207"/>
                <a:gd name="T22" fmla="*/ 1 w 166"/>
                <a:gd name="T23" fmla="*/ 2 h 207"/>
                <a:gd name="T24" fmla="*/ 0 w 166"/>
                <a:gd name="T25" fmla="*/ 2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207"/>
                <a:gd name="T41" fmla="*/ 166 w 16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207">
                  <a:moveTo>
                    <a:pt x="0" y="100"/>
                  </a:moveTo>
                  <a:lnTo>
                    <a:pt x="7" y="55"/>
                  </a:lnTo>
                  <a:lnTo>
                    <a:pt x="26" y="34"/>
                  </a:lnTo>
                  <a:lnTo>
                    <a:pt x="64" y="53"/>
                  </a:lnTo>
                  <a:lnTo>
                    <a:pt x="148" y="0"/>
                  </a:lnTo>
                  <a:lnTo>
                    <a:pt x="166" y="58"/>
                  </a:lnTo>
                  <a:lnTo>
                    <a:pt x="80" y="90"/>
                  </a:lnTo>
                  <a:lnTo>
                    <a:pt x="125" y="136"/>
                  </a:lnTo>
                  <a:lnTo>
                    <a:pt x="102" y="165"/>
                  </a:lnTo>
                  <a:lnTo>
                    <a:pt x="49" y="207"/>
                  </a:lnTo>
                  <a:lnTo>
                    <a:pt x="7" y="193"/>
                  </a:lnTo>
                  <a:lnTo>
                    <a:pt x="25" y="93"/>
                  </a:lnTo>
                  <a:lnTo>
                    <a:pt x="0" y="10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12" name="Freeform 453"/>
            <p:cNvSpPr>
              <a:spLocks/>
            </p:cNvSpPr>
            <p:nvPr/>
          </p:nvSpPr>
          <p:spPr bwMode="auto">
            <a:xfrm>
              <a:off x="2117" y="3026"/>
              <a:ext cx="86" cy="116"/>
            </a:xfrm>
            <a:custGeom>
              <a:avLst/>
              <a:gdLst>
                <a:gd name="T0" fmla="*/ 0 w 303"/>
                <a:gd name="T1" fmla="*/ 1 h 407"/>
                <a:gd name="T2" fmla="*/ 1 w 303"/>
                <a:gd name="T3" fmla="*/ 3 h 407"/>
                <a:gd name="T4" fmla="*/ 0 w 303"/>
                <a:gd name="T5" fmla="*/ 4 h 407"/>
                <a:gd name="T6" fmla="*/ 1 w 303"/>
                <a:gd name="T7" fmla="*/ 5 h 407"/>
                <a:gd name="T8" fmla="*/ 0 w 303"/>
                <a:gd name="T9" fmla="*/ 6 h 407"/>
                <a:gd name="T10" fmla="*/ 5 w 303"/>
                <a:gd name="T11" fmla="*/ 9 h 407"/>
                <a:gd name="T12" fmla="*/ 7 w 303"/>
                <a:gd name="T13" fmla="*/ 7 h 407"/>
                <a:gd name="T14" fmla="*/ 6 w 303"/>
                <a:gd name="T15" fmla="*/ 5 h 407"/>
                <a:gd name="T16" fmla="*/ 6 w 303"/>
                <a:gd name="T17" fmla="*/ 2 h 407"/>
                <a:gd name="T18" fmla="*/ 7 w 303"/>
                <a:gd name="T19" fmla="*/ 1 h 407"/>
                <a:gd name="T20" fmla="*/ 4 w 303"/>
                <a:gd name="T21" fmla="*/ 1 h 407"/>
                <a:gd name="T22" fmla="*/ 2 w 303"/>
                <a:gd name="T23" fmla="*/ 0 h 407"/>
                <a:gd name="T24" fmla="*/ 0 w 303"/>
                <a:gd name="T25" fmla="*/ 1 h 4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3"/>
                <a:gd name="T40" fmla="*/ 0 h 407"/>
                <a:gd name="T41" fmla="*/ 303 w 303"/>
                <a:gd name="T42" fmla="*/ 407 h 4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3" h="407">
                  <a:moveTo>
                    <a:pt x="0" y="25"/>
                  </a:moveTo>
                  <a:lnTo>
                    <a:pt x="39" y="112"/>
                  </a:lnTo>
                  <a:lnTo>
                    <a:pt x="0" y="190"/>
                  </a:lnTo>
                  <a:lnTo>
                    <a:pt x="31" y="213"/>
                  </a:lnTo>
                  <a:lnTo>
                    <a:pt x="14" y="242"/>
                  </a:lnTo>
                  <a:lnTo>
                    <a:pt x="206" y="407"/>
                  </a:lnTo>
                  <a:lnTo>
                    <a:pt x="291" y="276"/>
                  </a:lnTo>
                  <a:lnTo>
                    <a:pt x="271" y="239"/>
                  </a:lnTo>
                  <a:lnTo>
                    <a:pt x="271" y="77"/>
                  </a:lnTo>
                  <a:lnTo>
                    <a:pt x="303" y="28"/>
                  </a:lnTo>
                  <a:lnTo>
                    <a:pt x="192" y="48"/>
                  </a:lnTo>
                  <a:lnTo>
                    <a:pt x="72" y="0"/>
                  </a:lnTo>
                  <a:lnTo>
                    <a:pt x="0" y="2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13" name="Freeform 454"/>
            <p:cNvSpPr>
              <a:spLocks/>
            </p:cNvSpPr>
            <p:nvPr/>
          </p:nvSpPr>
          <p:spPr bwMode="auto">
            <a:xfrm>
              <a:off x="2253" y="2696"/>
              <a:ext cx="20" cy="19"/>
            </a:xfrm>
            <a:custGeom>
              <a:avLst/>
              <a:gdLst>
                <a:gd name="T0" fmla="*/ 0 w 70"/>
                <a:gd name="T1" fmla="*/ 1 h 67"/>
                <a:gd name="T2" fmla="*/ 1 w 70"/>
                <a:gd name="T3" fmla="*/ 0 h 67"/>
                <a:gd name="T4" fmla="*/ 2 w 70"/>
                <a:gd name="T5" fmla="*/ 1 h 67"/>
                <a:gd name="T6" fmla="*/ 0 w 70"/>
                <a:gd name="T7" fmla="*/ 1 h 67"/>
                <a:gd name="T8" fmla="*/ 0 60000 65536"/>
                <a:gd name="T9" fmla="*/ 0 60000 65536"/>
                <a:gd name="T10" fmla="*/ 0 60000 65536"/>
                <a:gd name="T11" fmla="*/ 0 60000 65536"/>
                <a:gd name="T12" fmla="*/ 0 w 70"/>
                <a:gd name="T13" fmla="*/ 0 h 67"/>
                <a:gd name="T14" fmla="*/ 70 w 70"/>
                <a:gd name="T15" fmla="*/ 67 h 67"/>
              </a:gdLst>
              <a:ahLst/>
              <a:cxnLst>
                <a:cxn ang="T8">
                  <a:pos x="T0" y="T1"/>
                </a:cxn>
                <a:cxn ang="T9">
                  <a:pos x="T2" y="T3"/>
                </a:cxn>
                <a:cxn ang="T10">
                  <a:pos x="T4" y="T5"/>
                </a:cxn>
                <a:cxn ang="T11">
                  <a:pos x="T6" y="T7"/>
                </a:cxn>
              </a:cxnLst>
              <a:rect l="T12" t="T13" r="T14" b="T15"/>
              <a:pathLst>
                <a:path w="70" h="67">
                  <a:moveTo>
                    <a:pt x="0" y="42"/>
                  </a:moveTo>
                  <a:lnTo>
                    <a:pt x="59" y="0"/>
                  </a:lnTo>
                  <a:lnTo>
                    <a:pt x="70" y="67"/>
                  </a:lnTo>
                  <a:lnTo>
                    <a:pt x="0" y="4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14" name="Freeform 455"/>
            <p:cNvSpPr>
              <a:spLocks/>
            </p:cNvSpPr>
            <p:nvPr/>
          </p:nvSpPr>
          <p:spPr bwMode="auto">
            <a:xfrm>
              <a:off x="2128" y="2630"/>
              <a:ext cx="17" cy="22"/>
            </a:xfrm>
            <a:custGeom>
              <a:avLst/>
              <a:gdLst>
                <a:gd name="T0" fmla="*/ 0 w 61"/>
                <a:gd name="T1" fmla="*/ 2 h 76"/>
                <a:gd name="T2" fmla="*/ 1 w 61"/>
                <a:gd name="T3" fmla="*/ 2 h 76"/>
                <a:gd name="T4" fmla="*/ 1 w 61"/>
                <a:gd name="T5" fmla="*/ 1 h 76"/>
                <a:gd name="T6" fmla="*/ 1 w 61"/>
                <a:gd name="T7" fmla="*/ 0 h 76"/>
                <a:gd name="T8" fmla="*/ 0 w 61"/>
                <a:gd name="T9" fmla="*/ 2 h 76"/>
                <a:gd name="T10" fmla="*/ 0 60000 65536"/>
                <a:gd name="T11" fmla="*/ 0 60000 65536"/>
                <a:gd name="T12" fmla="*/ 0 60000 65536"/>
                <a:gd name="T13" fmla="*/ 0 60000 65536"/>
                <a:gd name="T14" fmla="*/ 0 60000 65536"/>
                <a:gd name="T15" fmla="*/ 0 w 61"/>
                <a:gd name="T16" fmla="*/ 0 h 76"/>
                <a:gd name="T17" fmla="*/ 61 w 61"/>
                <a:gd name="T18" fmla="*/ 76 h 76"/>
              </a:gdLst>
              <a:ahLst/>
              <a:cxnLst>
                <a:cxn ang="T10">
                  <a:pos x="T0" y="T1"/>
                </a:cxn>
                <a:cxn ang="T11">
                  <a:pos x="T2" y="T3"/>
                </a:cxn>
                <a:cxn ang="T12">
                  <a:pos x="T4" y="T5"/>
                </a:cxn>
                <a:cxn ang="T13">
                  <a:pos x="T6" y="T7"/>
                </a:cxn>
                <a:cxn ang="T14">
                  <a:pos x="T8" y="T9"/>
                </a:cxn>
              </a:cxnLst>
              <a:rect l="T15" t="T16" r="T17" b="T18"/>
              <a:pathLst>
                <a:path w="61" h="76">
                  <a:moveTo>
                    <a:pt x="0" y="76"/>
                  </a:moveTo>
                  <a:lnTo>
                    <a:pt x="23" y="73"/>
                  </a:lnTo>
                  <a:lnTo>
                    <a:pt x="61" y="21"/>
                  </a:lnTo>
                  <a:lnTo>
                    <a:pt x="40" y="0"/>
                  </a:lnTo>
                  <a:lnTo>
                    <a:pt x="0" y="7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15" name="Freeform 456"/>
            <p:cNvSpPr>
              <a:spLocks/>
            </p:cNvSpPr>
            <p:nvPr/>
          </p:nvSpPr>
          <p:spPr bwMode="auto">
            <a:xfrm>
              <a:off x="1622" y="2978"/>
              <a:ext cx="43" cy="50"/>
            </a:xfrm>
            <a:custGeom>
              <a:avLst/>
              <a:gdLst>
                <a:gd name="T0" fmla="*/ 0 w 148"/>
                <a:gd name="T1" fmla="*/ 1 h 177"/>
                <a:gd name="T2" fmla="*/ 1 w 148"/>
                <a:gd name="T3" fmla="*/ 0 h 177"/>
                <a:gd name="T4" fmla="*/ 2 w 148"/>
                <a:gd name="T5" fmla="*/ 0 h 177"/>
                <a:gd name="T6" fmla="*/ 2 w 148"/>
                <a:gd name="T7" fmla="*/ 1 h 177"/>
                <a:gd name="T8" fmla="*/ 3 w 148"/>
                <a:gd name="T9" fmla="*/ 1 h 177"/>
                <a:gd name="T10" fmla="*/ 3 w 148"/>
                <a:gd name="T11" fmla="*/ 2 h 177"/>
                <a:gd name="T12" fmla="*/ 3 w 148"/>
                <a:gd name="T13" fmla="*/ 3 h 177"/>
                <a:gd name="T14" fmla="*/ 3 w 148"/>
                <a:gd name="T15" fmla="*/ 4 h 177"/>
                <a:gd name="T16" fmla="*/ 0 w 148"/>
                <a:gd name="T17" fmla="*/ 1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77"/>
                <a:gd name="T29" fmla="*/ 148 w 148"/>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77">
                  <a:moveTo>
                    <a:pt x="0" y="67"/>
                  </a:moveTo>
                  <a:lnTo>
                    <a:pt x="49" y="0"/>
                  </a:lnTo>
                  <a:lnTo>
                    <a:pt x="70" y="3"/>
                  </a:lnTo>
                  <a:lnTo>
                    <a:pt x="73" y="48"/>
                  </a:lnTo>
                  <a:lnTo>
                    <a:pt x="114" y="41"/>
                  </a:lnTo>
                  <a:lnTo>
                    <a:pt x="110" y="83"/>
                  </a:lnTo>
                  <a:lnTo>
                    <a:pt x="148" y="115"/>
                  </a:lnTo>
                  <a:lnTo>
                    <a:pt x="145" y="177"/>
                  </a:lnTo>
                  <a:lnTo>
                    <a:pt x="0" y="6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16" name="Freeform 457"/>
            <p:cNvSpPr>
              <a:spLocks/>
            </p:cNvSpPr>
            <p:nvPr/>
          </p:nvSpPr>
          <p:spPr bwMode="auto">
            <a:xfrm>
              <a:off x="1848" y="2652"/>
              <a:ext cx="170" cy="185"/>
            </a:xfrm>
            <a:custGeom>
              <a:avLst/>
              <a:gdLst>
                <a:gd name="T0" fmla="*/ 0 w 597"/>
                <a:gd name="T1" fmla="*/ 8 h 646"/>
                <a:gd name="T2" fmla="*/ 0 w 597"/>
                <a:gd name="T3" fmla="*/ 3 h 646"/>
                <a:gd name="T4" fmla="*/ 2 w 597"/>
                <a:gd name="T5" fmla="*/ 0 h 646"/>
                <a:gd name="T6" fmla="*/ 5 w 597"/>
                <a:gd name="T7" fmla="*/ 1 h 646"/>
                <a:gd name="T8" fmla="*/ 6 w 597"/>
                <a:gd name="T9" fmla="*/ 2 h 646"/>
                <a:gd name="T10" fmla="*/ 8 w 597"/>
                <a:gd name="T11" fmla="*/ 3 h 646"/>
                <a:gd name="T12" fmla="*/ 9 w 597"/>
                <a:gd name="T13" fmla="*/ 3 h 646"/>
                <a:gd name="T14" fmla="*/ 9 w 597"/>
                <a:gd name="T15" fmla="*/ 1 h 646"/>
                <a:gd name="T16" fmla="*/ 10 w 597"/>
                <a:gd name="T17" fmla="*/ 0 h 646"/>
                <a:gd name="T18" fmla="*/ 14 w 597"/>
                <a:gd name="T19" fmla="*/ 2 h 646"/>
                <a:gd name="T20" fmla="*/ 13 w 597"/>
                <a:gd name="T21" fmla="*/ 3 h 646"/>
                <a:gd name="T22" fmla="*/ 14 w 597"/>
                <a:gd name="T23" fmla="*/ 12 h 646"/>
                <a:gd name="T24" fmla="*/ 14 w 597"/>
                <a:gd name="T25" fmla="*/ 15 h 646"/>
                <a:gd name="T26" fmla="*/ 13 w 597"/>
                <a:gd name="T27" fmla="*/ 15 h 646"/>
                <a:gd name="T28" fmla="*/ 13 w 597"/>
                <a:gd name="T29" fmla="*/ 15 h 646"/>
                <a:gd name="T30" fmla="*/ 6 w 597"/>
                <a:gd name="T31" fmla="*/ 11 h 646"/>
                <a:gd name="T32" fmla="*/ 5 w 597"/>
                <a:gd name="T33" fmla="*/ 11 h 646"/>
                <a:gd name="T34" fmla="*/ 2 w 597"/>
                <a:gd name="T35" fmla="*/ 11 h 646"/>
                <a:gd name="T36" fmla="*/ 0 w 597"/>
                <a:gd name="T37" fmla="*/ 8 h 6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7"/>
                <a:gd name="T58" fmla="*/ 0 h 646"/>
                <a:gd name="T59" fmla="*/ 597 w 597"/>
                <a:gd name="T60" fmla="*/ 646 h 6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7" h="646">
                  <a:moveTo>
                    <a:pt x="0" y="336"/>
                  </a:moveTo>
                  <a:lnTo>
                    <a:pt x="1" y="139"/>
                  </a:lnTo>
                  <a:lnTo>
                    <a:pt x="74" y="0"/>
                  </a:lnTo>
                  <a:lnTo>
                    <a:pt x="219" y="42"/>
                  </a:lnTo>
                  <a:lnTo>
                    <a:pt x="246" y="89"/>
                  </a:lnTo>
                  <a:lnTo>
                    <a:pt x="363" y="139"/>
                  </a:lnTo>
                  <a:lnTo>
                    <a:pt x="398" y="123"/>
                  </a:lnTo>
                  <a:lnTo>
                    <a:pt x="402" y="52"/>
                  </a:lnTo>
                  <a:lnTo>
                    <a:pt x="440" y="19"/>
                  </a:lnTo>
                  <a:lnTo>
                    <a:pt x="597" y="75"/>
                  </a:lnTo>
                  <a:lnTo>
                    <a:pt x="580" y="150"/>
                  </a:lnTo>
                  <a:lnTo>
                    <a:pt x="597" y="529"/>
                  </a:lnTo>
                  <a:lnTo>
                    <a:pt x="597" y="618"/>
                  </a:lnTo>
                  <a:lnTo>
                    <a:pt x="564" y="619"/>
                  </a:lnTo>
                  <a:lnTo>
                    <a:pt x="564" y="646"/>
                  </a:lnTo>
                  <a:lnTo>
                    <a:pt x="258" y="462"/>
                  </a:lnTo>
                  <a:lnTo>
                    <a:pt x="219" y="483"/>
                  </a:lnTo>
                  <a:lnTo>
                    <a:pt x="89" y="460"/>
                  </a:lnTo>
                  <a:lnTo>
                    <a:pt x="0" y="33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17" name="Freeform 458"/>
            <p:cNvSpPr>
              <a:spLocks/>
            </p:cNvSpPr>
            <p:nvPr/>
          </p:nvSpPr>
          <p:spPr bwMode="auto">
            <a:xfrm>
              <a:off x="2215" y="3237"/>
              <a:ext cx="77" cy="175"/>
            </a:xfrm>
            <a:custGeom>
              <a:avLst/>
              <a:gdLst>
                <a:gd name="T0" fmla="*/ 0 w 270"/>
                <a:gd name="T1" fmla="*/ 10 h 616"/>
                <a:gd name="T2" fmla="*/ 1 w 270"/>
                <a:gd name="T3" fmla="*/ 13 h 616"/>
                <a:gd name="T4" fmla="*/ 2 w 270"/>
                <a:gd name="T5" fmla="*/ 14 h 616"/>
                <a:gd name="T6" fmla="*/ 4 w 270"/>
                <a:gd name="T7" fmla="*/ 13 h 616"/>
                <a:gd name="T8" fmla="*/ 6 w 270"/>
                <a:gd name="T9" fmla="*/ 3 h 616"/>
                <a:gd name="T10" fmla="*/ 6 w 270"/>
                <a:gd name="T11" fmla="*/ 4 h 616"/>
                <a:gd name="T12" fmla="*/ 5 w 270"/>
                <a:gd name="T13" fmla="*/ 0 h 616"/>
                <a:gd name="T14" fmla="*/ 4 w 270"/>
                <a:gd name="T15" fmla="*/ 1 h 616"/>
                <a:gd name="T16" fmla="*/ 4 w 270"/>
                <a:gd name="T17" fmla="*/ 3 h 616"/>
                <a:gd name="T18" fmla="*/ 3 w 270"/>
                <a:gd name="T19" fmla="*/ 4 h 616"/>
                <a:gd name="T20" fmla="*/ 1 w 270"/>
                <a:gd name="T21" fmla="*/ 4 h 616"/>
                <a:gd name="T22" fmla="*/ 1 w 270"/>
                <a:gd name="T23" fmla="*/ 5 h 616"/>
                <a:gd name="T24" fmla="*/ 1 w 270"/>
                <a:gd name="T25" fmla="*/ 8 h 616"/>
                <a:gd name="T26" fmla="*/ 0 w 270"/>
                <a:gd name="T27" fmla="*/ 10 h 6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0"/>
                <a:gd name="T43" fmla="*/ 0 h 616"/>
                <a:gd name="T44" fmla="*/ 270 w 270"/>
                <a:gd name="T45" fmla="*/ 616 h 6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0" h="616">
                  <a:moveTo>
                    <a:pt x="0" y="441"/>
                  </a:moveTo>
                  <a:lnTo>
                    <a:pt x="26" y="567"/>
                  </a:lnTo>
                  <a:lnTo>
                    <a:pt x="76" y="616"/>
                  </a:lnTo>
                  <a:lnTo>
                    <a:pt x="161" y="567"/>
                  </a:lnTo>
                  <a:lnTo>
                    <a:pt x="254" y="144"/>
                  </a:lnTo>
                  <a:lnTo>
                    <a:pt x="270" y="161"/>
                  </a:lnTo>
                  <a:lnTo>
                    <a:pt x="232" y="0"/>
                  </a:lnTo>
                  <a:lnTo>
                    <a:pt x="182" y="68"/>
                  </a:lnTo>
                  <a:lnTo>
                    <a:pt x="182" y="115"/>
                  </a:lnTo>
                  <a:lnTo>
                    <a:pt x="122" y="165"/>
                  </a:lnTo>
                  <a:lnTo>
                    <a:pt x="47" y="186"/>
                  </a:lnTo>
                  <a:lnTo>
                    <a:pt x="29" y="240"/>
                  </a:lnTo>
                  <a:lnTo>
                    <a:pt x="47" y="348"/>
                  </a:lnTo>
                  <a:lnTo>
                    <a:pt x="0" y="44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18" name="Freeform 459"/>
            <p:cNvSpPr>
              <a:spLocks/>
            </p:cNvSpPr>
            <p:nvPr/>
          </p:nvSpPr>
          <p:spPr bwMode="auto">
            <a:xfrm>
              <a:off x="2103" y="3202"/>
              <a:ext cx="36" cy="99"/>
            </a:xfrm>
            <a:custGeom>
              <a:avLst/>
              <a:gdLst>
                <a:gd name="T0" fmla="*/ 0 w 124"/>
                <a:gd name="T1" fmla="*/ 4 h 346"/>
                <a:gd name="T2" fmla="*/ 0 w 124"/>
                <a:gd name="T3" fmla="*/ 5 h 346"/>
                <a:gd name="T4" fmla="*/ 2 w 124"/>
                <a:gd name="T5" fmla="*/ 5 h 346"/>
                <a:gd name="T6" fmla="*/ 1 w 124"/>
                <a:gd name="T7" fmla="*/ 7 h 346"/>
                <a:gd name="T8" fmla="*/ 2 w 124"/>
                <a:gd name="T9" fmla="*/ 8 h 346"/>
                <a:gd name="T10" fmla="*/ 3 w 124"/>
                <a:gd name="T11" fmla="*/ 6 h 346"/>
                <a:gd name="T12" fmla="*/ 2 w 124"/>
                <a:gd name="T13" fmla="*/ 4 h 346"/>
                <a:gd name="T14" fmla="*/ 2 w 124"/>
                <a:gd name="T15" fmla="*/ 5 h 346"/>
                <a:gd name="T16" fmla="*/ 2 w 124"/>
                <a:gd name="T17" fmla="*/ 5 h 346"/>
                <a:gd name="T18" fmla="*/ 1 w 124"/>
                <a:gd name="T19" fmla="*/ 3 h 346"/>
                <a:gd name="T20" fmla="*/ 1 w 124"/>
                <a:gd name="T21" fmla="*/ 0 h 346"/>
                <a:gd name="T22" fmla="*/ 0 w 124"/>
                <a:gd name="T23" fmla="*/ 0 h 346"/>
                <a:gd name="T24" fmla="*/ 1 w 124"/>
                <a:gd name="T25" fmla="*/ 1 h 346"/>
                <a:gd name="T26" fmla="*/ 0 w 124"/>
                <a:gd name="T27" fmla="*/ 4 h 3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346"/>
                <a:gd name="T44" fmla="*/ 124 w 124"/>
                <a:gd name="T45" fmla="*/ 346 h 3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346">
                  <a:moveTo>
                    <a:pt x="0" y="189"/>
                  </a:moveTo>
                  <a:lnTo>
                    <a:pt x="16" y="209"/>
                  </a:lnTo>
                  <a:lnTo>
                    <a:pt x="64" y="228"/>
                  </a:lnTo>
                  <a:lnTo>
                    <a:pt x="61" y="292"/>
                  </a:lnTo>
                  <a:lnTo>
                    <a:pt x="100" y="346"/>
                  </a:lnTo>
                  <a:lnTo>
                    <a:pt x="124" y="248"/>
                  </a:lnTo>
                  <a:lnTo>
                    <a:pt x="84" y="182"/>
                  </a:lnTo>
                  <a:lnTo>
                    <a:pt x="95" y="219"/>
                  </a:lnTo>
                  <a:lnTo>
                    <a:pt x="72" y="217"/>
                  </a:lnTo>
                  <a:lnTo>
                    <a:pt x="47" y="128"/>
                  </a:lnTo>
                  <a:lnTo>
                    <a:pt x="46" y="9"/>
                  </a:lnTo>
                  <a:lnTo>
                    <a:pt x="10" y="0"/>
                  </a:lnTo>
                  <a:lnTo>
                    <a:pt x="38" y="58"/>
                  </a:lnTo>
                  <a:lnTo>
                    <a:pt x="0" y="18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19" name="Freeform 460"/>
            <p:cNvSpPr>
              <a:spLocks/>
            </p:cNvSpPr>
            <p:nvPr/>
          </p:nvSpPr>
          <p:spPr bwMode="auto">
            <a:xfrm>
              <a:off x="1615" y="2764"/>
              <a:ext cx="177" cy="191"/>
            </a:xfrm>
            <a:custGeom>
              <a:avLst/>
              <a:gdLst>
                <a:gd name="T0" fmla="*/ 0 w 618"/>
                <a:gd name="T1" fmla="*/ 11 h 673"/>
                <a:gd name="T2" fmla="*/ 1 w 618"/>
                <a:gd name="T3" fmla="*/ 10 h 673"/>
                <a:gd name="T4" fmla="*/ 1 w 618"/>
                <a:gd name="T5" fmla="*/ 10 h 673"/>
                <a:gd name="T6" fmla="*/ 6 w 618"/>
                <a:gd name="T7" fmla="*/ 10 h 673"/>
                <a:gd name="T8" fmla="*/ 5 w 618"/>
                <a:gd name="T9" fmla="*/ 0 h 673"/>
                <a:gd name="T10" fmla="*/ 7 w 618"/>
                <a:gd name="T11" fmla="*/ 0 h 673"/>
                <a:gd name="T12" fmla="*/ 14 w 618"/>
                <a:gd name="T13" fmla="*/ 5 h 673"/>
                <a:gd name="T14" fmla="*/ 14 w 618"/>
                <a:gd name="T15" fmla="*/ 6 h 673"/>
                <a:gd name="T16" fmla="*/ 15 w 618"/>
                <a:gd name="T17" fmla="*/ 6 h 673"/>
                <a:gd name="T18" fmla="*/ 15 w 618"/>
                <a:gd name="T19" fmla="*/ 9 h 673"/>
                <a:gd name="T20" fmla="*/ 14 w 618"/>
                <a:gd name="T21" fmla="*/ 10 h 673"/>
                <a:gd name="T22" fmla="*/ 11 w 618"/>
                <a:gd name="T23" fmla="*/ 11 h 673"/>
                <a:gd name="T24" fmla="*/ 7 w 618"/>
                <a:gd name="T25" fmla="*/ 12 h 673"/>
                <a:gd name="T26" fmla="*/ 6 w 618"/>
                <a:gd name="T27" fmla="*/ 15 h 673"/>
                <a:gd name="T28" fmla="*/ 5 w 618"/>
                <a:gd name="T29" fmla="*/ 15 h 673"/>
                <a:gd name="T30" fmla="*/ 4 w 618"/>
                <a:gd name="T31" fmla="*/ 15 h 673"/>
                <a:gd name="T32" fmla="*/ 3 w 618"/>
                <a:gd name="T33" fmla="*/ 13 h 673"/>
                <a:gd name="T34" fmla="*/ 1 w 618"/>
                <a:gd name="T35" fmla="*/ 14 h 673"/>
                <a:gd name="T36" fmla="*/ 1 w 618"/>
                <a:gd name="T37" fmla="*/ 13 h 673"/>
                <a:gd name="T38" fmla="*/ 0 w 618"/>
                <a:gd name="T39" fmla="*/ 11 h 67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18"/>
                <a:gd name="T61" fmla="*/ 0 h 673"/>
                <a:gd name="T62" fmla="*/ 618 w 618"/>
                <a:gd name="T63" fmla="*/ 673 h 67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18" h="673">
                  <a:moveTo>
                    <a:pt x="0" y="468"/>
                  </a:moveTo>
                  <a:lnTo>
                    <a:pt x="26" y="418"/>
                  </a:lnTo>
                  <a:lnTo>
                    <a:pt x="56" y="450"/>
                  </a:lnTo>
                  <a:lnTo>
                    <a:pt x="248" y="435"/>
                  </a:lnTo>
                  <a:lnTo>
                    <a:pt x="208" y="0"/>
                  </a:lnTo>
                  <a:lnTo>
                    <a:pt x="279" y="0"/>
                  </a:lnTo>
                  <a:lnTo>
                    <a:pt x="583" y="236"/>
                  </a:lnTo>
                  <a:lnTo>
                    <a:pt x="585" y="275"/>
                  </a:lnTo>
                  <a:lnTo>
                    <a:pt x="617" y="271"/>
                  </a:lnTo>
                  <a:lnTo>
                    <a:pt x="618" y="409"/>
                  </a:lnTo>
                  <a:lnTo>
                    <a:pt x="591" y="439"/>
                  </a:lnTo>
                  <a:lnTo>
                    <a:pt x="467" y="458"/>
                  </a:lnTo>
                  <a:lnTo>
                    <a:pt x="310" y="537"/>
                  </a:lnTo>
                  <a:lnTo>
                    <a:pt x="261" y="665"/>
                  </a:lnTo>
                  <a:lnTo>
                    <a:pt x="223" y="649"/>
                  </a:lnTo>
                  <a:lnTo>
                    <a:pt x="155" y="673"/>
                  </a:lnTo>
                  <a:lnTo>
                    <a:pt x="117" y="566"/>
                  </a:lnTo>
                  <a:lnTo>
                    <a:pt x="53" y="592"/>
                  </a:lnTo>
                  <a:lnTo>
                    <a:pt x="26" y="569"/>
                  </a:lnTo>
                  <a:lnTo>
                    <a:pt x="0" y="46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20" name="Freeform 461"/>
            <p:cNvSpPr>
              <a:spLocks/>
            </p:cNvSpPr>
            <p:nvPr/>
          </p:nvSpPr>
          <p:spPr bwMode="auto">
            <a:xfrm>
              <a:off x="1562" y="2733"/>
              <a:ext cx="133" cy="164"/>
            </a:xfrm>
            <a:custGeom>
              <a:avLst/>
              <a:gdLst>
                <a:gd name="T0" fmla="*/ 0 w 467"/>
                <a:gd name="T1" fmla="*/ 7 h 575"/>
                <a:gd name="T2" fmla="*/ 1 w 467"/>
                <a:gd name="T3" fmla="*/ 7 h 575"/>
                <a:gd name="T4" fmla="*/ 1 w 467"/>
                <a:gd name="T5" fmla="*/ 9 h 575"/>
                <a:gd name="T6" fmla="*/ 0 w 467"/>
                <a:gd name="T7" fmla="*/ 12 h 575"/>
                <a:gd name="T8" fmla="*/ 2 w 467"/>
                <a:gd name="T9" fmla="*/ 11 h 575"/>
                <a:gd name="T10" fmla="*/ 4 w 467"/>
                <a:gd name="T11" fmla="*/ 13 h 575"/>
                <a:gd name="T12" fmla="*/ 5 w 467"/>
                <a:gd name="T13" fmla="*/ 12 h 575"/>
                <a:gd name="T14" fmla="*/ 6 w 467"/>
                <a:gd name="T15" fmla="*/ 13 h 575"/>
                <a:gd name="T16" fmla="*/ 10 w 467"/>
                <a:gd name="T17" fmla="*/ 13 h 575"/>
                <a:gd name="T18" fmla="*/ 9 w 467"/>
                <a:gd name="T19" fmla="*/ 3 h 575"/>
                <a:gd name="T20" fmla="*/ 11 w 467"/>
                <a:gd name="T21" fmla="*/ 3 h 575"/>
                <a:gd name="T22" fmla="*/ 7 w 467"/>
                <a:gd name="T23" fmla="*/ 0 h 575"/>
                <a:gd name="T24" fmla="*/ 7 w 467"/>
                <a:gd name="T25" fmla="*/ 1 h 575"/>
                <a:gd name="T26" fmla="*/ 5 w 467"/>
                <a:gd name="T27" fmla="*/ 1 h 575"/>
                <a:gd name="T28" fmla="*/ 5 w 467"/>
                <a:gd name="T29" fmla="*/ 4 h 575"/>
                <a:gd name="T30" fmla="*/ 3 w 467"/>
                <a:gd name="T31" fmla="*/ 5 h 575"/>
                <a:gd name="T32" fmla="*/ 4 w 467"/>
                <a:gd name="T33" fmla="*/ 6 h 575"/>
                <a:gd name="T34" fmla="*/ 0 w 467"/>
                <a:gd name="T35" fmla="*/ 7 h 5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7"/>
                <a:gd name="T55" fmla="*/ 0 h 575"/>
                <a:gd name="T56" fmla="*/ 467 w 467"/>
                <a:gd name="T57" fmla="*/ 575 h 5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7" h="575">
                  <a:moveTo>
                    <a:pt x="0" y="288"/>
                  </a:moveTo>
                  <a:lnTo>
                    <a:pt x="30" y="320"/>
                  </a:lnTo>
                  <a:lnTo>
                    <a:pt x="36" y="408"/>
                  </a:lnTo>
                  <a:lnTo>
                    <a:pt x="13" y="515"/>
                  </a:lnTo>
                  <a:lnTo>
                    <a:pt x="101" y="492"/>
                  </a:lnTo>
                  <a:lnTo>
                    <a:pt x="188" y="575"/>
                  </a:lnTo>
                  <a:lnTo>
                    <a:pt x="214" y="525"/>
                  </a:lnTo>
                  <a:lnTo>
                    <a:pt x="244" y="557"/>
                  </a:lnTo>
                  <a:lnTo>
                    <a:pt x="436" y="542"/>
                  </a:lnTo>
                  <a:lnTo>
                    <a:pt x="396" y="107"/>
                  </a:lnTo>
                  <a:lnTo>
                    <a:pt x="467" y="107"/>
                  </a:lnTo>
                  <a:lnTo>
                    <a:pt x="322" y="0"/>
                  </a:lnTo>
                  <a:lnTo>
                    <a:pt x="317" y="58"/>
                  </a:lnTo>
                  <a:lnTo>
                    <a:pt x="197" y="54"/>
                  </a:lnTo>
                  <a:lnTo>
                    <a:pt x="196" y="176"/>
                  </a:lnTo>
                  <a:lnTo>
                    <a:pt x="152" y="199"/>
                  </a:lnTo>
                  <a:lnTo>
                    <a:pt x="156" y="270"/>
                  </a:lnTo>
                  <a:lnTo>
                    <a:pt x="0" y="28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21" name="Freeform 462"/>
            <p:cNvSpPr>
              <a:spLocks/>
            </p:cNvSpPr>
            <p:nvPr/>
          </p:nvSpPr>
          <p:spPr bwMode="auto">
            <a:xfrm>
              <a:off x="1606" y="2617"/>
              <a:ext cx="127" cy="111"/>
            </a:xfrm>
            <a:custGeom>
              <a:avLst/>
              <a:gdLst>
                <a:gd name="T0" fmla="*/ 0 w 447"/>
                <a:gd name="T1" fmla="*/ 9 h 392"/>
                <a:gd name="T2" fmla="*/ 3 w 447"/>
                <a:gd name="T3" fmla="*/ 7 h 392"/>
                <a:gd name="T4" fmla="*/ 3 w 447"/>
                <a:gd name="T5" fmla="*/ 3 h 392"/>
                <a:gd name="T6" fmla="*/ 6 w 447"/>
                <a:gd name="T7" fmla="*/ 2 h 392"/>
                <a:gd name="T8" fmla="*/ 6 w 447"/>
                <a:gd name="T9" fmla="*/ 0 h 392"/>
                <a:gd name="T10" fmla="*/ 9 w 447"/>
                <a:gd name="T11" fmla="*/ 1 h 392"/>
                <a:gd name="T12" fmla="*/ 10 w 447"/>
                <a:gd name="T13" fmla="*/ 4 h 392"/>
                <a:gd name="T14" fmla="*/ 9 w 447"/>
                <a:gd name="T15" fmla="*/ 4 h 392"/>
                <a:gd name="T16" fmla="*/ 8 w 447"/>
                <a:gd name="T17" fmla="*/ 4 h 392"/>
                <a:gd name="T18" fmla="*/ 8 w 447"/>
                <a:gd name="T19" fmla="*/ 5 h 392"/>
                <a:gd name="T20" fmla="*/ 4 w 447"/>
                <a:gd name="T21" fmla="*/ 7 h 392"/>
                <a:gd name="T22" fmla="*/ 4 w 447"/>
                <a:gd name="T23" fmla="*/ 9 h 392"/>
                <a:gd name="T24" fmla="*/ 0 w 447"/>
                <a:gd name="T25" fmla="*/ 9 h 39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7"/>
                <a:gd name="T40" fmla="*/ 0 h 392"/>
                <a:gd name="T41" fmla="*/ 447 w 447"/>
                <a:gd name="T42" fmla="*/ 392 h 39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7" h="392">
                  <a:moveTo>
                    <a:pt x="0" y="387"/>
                  </a:moveTo>
                  <a:lnTo>
                    <a:pt x="109" y="311"/>
                  </a:lnTo>
                  <a:lnTo>
                    <a:pt x="149" y="157"/>
                  </a:lnTo>
                  <a:lnTo>
                    <a:pt x="242" y="77"/>
                  </a:lnTo>
                  <a:lnTo>
                    <a:pt x="273" y="0"/>
                  </a:lnTo>
                  <a:lnTo>
                    <a:pt x="409" y="26"/>
                  </a:lnTo>
                  <a:lnTo>
                    <a:pt x="447" y="172"/>
                  </a:lnTo>
                  <a:lnTo>
                    <a:pt x="387" y="175"/>
                  </a:lnTo>
                  <a:lnTo>
                    <a:pt x="352" y="192"/>
                  </a:lnTo>
                  <a:lnTo>
                    <a:pt x="359" y="230"/>
                  </a:lnTo>
                  <a:lnTo>
                    <a:pt x="184" y="317"/>
                  </a:lnTo>
                  <a:lnTo>
                    <a:pt x="163" y="392"/>
                  </a:lnTo>
                  <a:lnTo>
                    <a:pt x="0" y="38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22" name="Freeform 463"/>
            <p:cNvSpPr>
              <a:spLocks/>
            </p:cNvSpPr>
            <p:nvPr/>
          </p:nvSpPr>
          <p:spPr bwMode="auto">
            <a:xfrm>
              <a:off x="2074" y="3215"/>
              <a:ext cx="114" cy="211"/>
            </a:xfrm>
            <a:custGeom>
              <a:avLst/>
              <a:gdLst>
                <a:gd name="T0" fmla="*/ 0 w 398"/>
                <a:gd name="T1" fmla="*/ 5 h 739"/>
                <a:gd name="T2" fmla="*/ 0 w 398"/>
                <a:gd name="T3" fmla="*/ 5 h 739"/>
                <a:gd name="T4" fmla="*/ 2 w 398"/>
                <a:gd name="T5" fmla="*/ 6 h 739"/>
                <a:gd name="T6" fmla="*/ 3 w 398"/>
                <a:gd name="T7" fmla="*/ 7 h 739"/>
                <a:gd name="T8" fmla="*/ 3 w 398"/>
                <a:gd name="T9" fmla="*/ 10 h 739"/>
                <a:gd name="T10" fmla="*/ 1 w 398"/>
                <a:gd name="T11" fmla="*/ 13 h 739"/>
                <a:gd name="T12" fmla="*/ 2 w 398"/>
                <a:gd name="T13" fmla="*/ 16 h 739"/>
                <a:gd name="T14" fmla="*/ 2 w 398"/>
                <a:gd name="T15" fmla="*/ 17 h 739"/>
                <a:gd name="T16" fmla="*/ 3 w 398"/>
                <a:gd name="T17" fmla="*/ 17 h 739"/>
                <a:gd name="T18" fmla="*/ 3 w 398"/>
                <a:gd name="T19" fmla="*/ 16 h 739"/>
                <a:gd name="T20" fmla="*/ 5 w 398"/>
                <a:gd name="T21" fmla="*/ 15 h 739"/>
                <a:gd name="T22" fmla="*/ 4 w 398"/>
                <a:gd name="T23" fmla="*/ 10 h 739"/>
                <a:gd name="T24" fmla="*/ 9 w 398"/>
                <a:gd name="T25" fmla="*/ 5 h 739"/>
                <a:gd name="T26" fmla="*/ 9 w 398"/>
                <a:gd name="T27" fmla="*/ 0 h 739"/>
                <a:gd name="T28" fmla="*/ 8 w 398"/>
                <a:gd name="T29" fmla="*/ 1 h 739"/>
                <a:gd name="T30" fmla="*/ 4 w 398"/>
                <a:gd name="T31" fmla="*/ 1 h 739"/>
                <a:gd name="T32" fmla="*/ 4 w 398"/>
                <a:gd name="T33" fmla="*/ 3 h 739"/>
                <a:gd name="T34" fmla="*/ 5 w 398"/>
                <a:gd name="T35" fmla="*/ 5 h 739"/>
                <a:gd name="T36" fmla="*/ 5 w 398"/>
                <a:gd name="T37" fmla="*/ 7 h 739"/>
                <a:gd name="T38" fmla="*/ 4 w 398"/>
                <a:gd name="T39" fmla="*/ 6 h 739"/>
                <a:gd name="T40" fmla="*/ 4 w 398"/>
                <a:gd name="T41" fmla="*/ 4 h 739"/>
                <a:gd name="T42" fmla="*/ 3 w 398"/>
                <a:gd name="T43" fmla="*/ 4 h 739"/>
                <a:gd name="T44" fmla="*/ 0 w 398"/>
                <a:gd name="T45" fmla="*/ 5 h 7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8"/>
                <a:gd name="T70" fmla="*/ 0 h 739"/>
                <a:gd name="T71" fmla="*/ 398 w 398"/>
                <a:gd name="T72" fmla="*/ 739 h 7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8" h="739">
                  <a:moveTo>
                    <a:pt x="0" y="206"/>
                  </a:moveTo>
                  <a:lnTo>
                    <a:pt x="8" y="230"/>
                  </a:lnTo>
                  <a:lnTo>
                    <a:pt x="102" y="263"/>
                  </a:lnTo>
                  <a:lnTo>
                    <a:pt x="113" y="310"/>
                  </a:lnTo>
                  <a:lnTo>
                    <a:pt x="105" y="428"/>
                  </a:lnTo>
                  <a:lnTo>
                    <a:pt x="57" y="549"/>
                  </a:lnTo>
                  <a:lnTo>
                    <a:pt x="73" y="693"/>
                  </a:lnTo>
                  <a:lnTo>
                    <a:pt x="77" y="739"/>
                  </a:lnTo>
                  <a:lnTo>
                    <a:pt x="104" y="739"/>
                  </a:lnTo>
                  <a:lnTo>
                    <a:pt x="104" y="689"/>
                  </a:lnTo>
                  <a:lnTo>
                    <a:pt x="205" y="622"/>
                  </a:lnTo>
                  <a:lnTo>
                    <a:pt x="175" y="428"/>
                  </a:lnTo>
                  <a:lnTo>
                    <a:pt x="396" y="229"/>
                  </a:lnTo>
                  <a:lnTo>
                    <a:pt x="398" y="0"/>
                  </a:lnTo>
                  <a:lnTo>
                    <a:pt x="342" y="39"/>
                  </a:lnTo>
                  <a:lnTo>
                    <a:pt x="188" y="52"/>
                  </a:lnTo>
                  <a:lnTo>
                    <a:pt x="187" y="134"/>
                  </a:lnTo>
                  <a:lnTo>
                    <a:pt x="227" y="200"/>
                  </a:lnTo>
                  <a:lnTo>
                    <a:pt x="203" y="298"/>
                  </a:lnTo>
                  <a:lnTo>
                    <a:pt x="164" y="244"/>
                  </a:lnTo>
                  <a:lnTo>
                    <a:pt x="167" y="180"/>
                  </a:lnTo>
                  <a:lnTo>
                    <a:pt x="119" y="161"/>
                  </a:lnTo>
                  <a:lnTo>
                    <a:pt x="0" y="20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23" name="Freeform 464"/>
            <p:cNvSpPr>
              <a:spLocks/>
            </p:cNvSpPr>
            <p:nvPr/>
          </p:nvSpPr>
          <p:spPr bwMode="auto">
            <a:xfrm>
              <a:off x="1749" y="2784"/>
              <a:ext cx="173" cy="152"/>
            </a:xfrm>
            <a:custGeom>
              <a:avLst/>
              <a:gdLst>
                <a:gd name="T0" fmla="*/ 0 w 607"/>
                <a:gd name="T1" fmla="*/ 9 h 535"/>
                <a:gd name="T2" fmla="*/ 0 w 607"/>
                <a:gd name="T3" fmla="*/ 10 h 535"/>
                <a:gd name="T4" fmla="*/ 2 w 607"/>
                <a:gd name="T5" fmla="*/ 12 h 535"/>
                <a:gd name="T6" fmla="*/ 2 w 607"/>
                <a:gd name="T7" fmla="*/ 12 h 535"/>
                <a:gd name="T8" fmla="*/ 3 w 607"/>
                <a:gd name="T9" fmla="*/ 12 h 535"/>
                <a:gd name="T10" fmla="*/ 4 w 607"/>
                <a:gd name="T11" fmla="*/ 10 h 535"/>
                <a:gd name="T12" fmla="*/ 8 w 607"/>
                <a:gd name="T13" fmla="*/ 11 h 535"/>
                <a:gd name="T14" fmla="*/ 11 w 607"/>
                <a:gd name="T15" fmla="*/ 10 h 535"/>
                <a:gd name="T16" fmla="*/ 12 w 607"/>
                <a:gd name="T17" fmla="*/ 10 h 535"/>
                <a:gd name="T18" fmla="*/ 13 w 607"/>
                <a:gd name="T19" fmla="*/ 7 h 535"/>
                <a:gd name="T20" fmla="*/ 14 w 607"/>
                <a:gd name="T21" fmla="*/ 3 h 535"/>
                <a:gd name="T22" fmla="*/ 13 w 607"/>
                <a:gd name="T23" fmla="*/ 2 h 535"/>
                <a:gd name="T24" fmla="*/ 13 w 607"/>
                <a:gd name="T25" fmla="*/ 1 h 535"/>
                <a:gd name="T26" fmla="*/ 10 w 607"/>
                <a:gd name="T27" fmla="*/ 0 h 535"/>
                <a:gd name="T28" fmla="*/ 5 w 607"/>
                <a:gd name="T29" fmla="*/ 4 h 535"/>
                <a:gd name="T30" fmla="*/ 3 w 607"/>
                <a:gd name="T31" fmla="*/ 5 h 535"/>
                <a:gd name="T32" fmla="*/ 3 w 607"/>
                <a:gd name="T33" fmla="*/ 8 h 535"/>
                <a:gd name="T34" fmla="*/ 3 w 607"/>
                <a:gd name="T35" fmla="*/ 9 h 535"/>
                <a:gd name="T36" fmla="*/ 0 w 607"/>
                <a:gd name="T37" fmla="*/ 9 h 5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7"/>
                <a:gd name="T58" fmla="*/ 0 h 535"/>
                <a:gd name="T59" fmla="*/ 607 w 607"/>
                <a:gd name="T60" fmla="*/ 535 h 5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7" h="535">
                  <a:moveTo>
                    <a:pt x="0" y="389"/>
                  </a:moveTo>
                  <a:lnTo>
                    <a:pt x="8" y="431"/>
                  </a:lnTo>
                  <a:lnTo>
                    <a:pt x="79" y="524"/>
                  </a:lnTo>
                  <a:lnTo>
                    <a:pt x="100" y="505"/>
                  </a:lnTo>
                  <a:lnTo>
                    <a:pt x="129" y="535"/>
                  </a:lnTo>
                  <a:lnTo>
                    <a:pt x="178" y="442"/>
                  </a:lnTo>
                  <a:lnTo>
                    <a:pt x="349" y="489"/>
                  </a:lnTo>
                  <a:lnTo>
                    <a:pt x="498" y="440"/>
                  </a:lnTo>
                  <a:lnTo>
                    <a:pt x="504" y="418"/>
                  </a:lnTo>
                  <a:lnTo>
                    <a:pt x="579" y="300"/>
                  </a:lnTo>
                  <a:lnTo>
                    <a:pt x="607" y="142"/>
                  </a:lnTo>
                  <a:lnTo>
                    <a:pt x="568" y="92"/>
                  </a:lnTo>
                  <a:lnTo>
                    <a:pt x="568" y="23"/>
                  </a:lnTo>
                  <a:lnTo>
                    <a:pt x="438" y="0"/>
                  </a:lnTo>
                  <a:lnTo>
                    <a:pt x="209" y="185"/>
                  </a:lnTo>
                  <a:lnTo>
                    <a:pt x="150" y="202"/>
                  </a:lnTo>
                  <a:lnTo>
                    <a:pt x="151" y="340"/>
                  </a:lnTo>
                  <a:lnTo>
                    <a:pt x="124" y="370"/>
                  </a:lnTo>
                  <a:lnTo>
                    <a:pt x="0" y="38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24" name="Freeform 465"/>
            <p:cNvSpPr>
              <a:spLocks/>
            </p:cNvSpPr>
            <p:nvPr/>
          </p:nvSpPr>
          <p:spPr bwMode="auto">
            <a:xfrm>
              <a:off x="1777" y="2908"/>
              <a:ext cx="127" cy="123"/>
            </a:xfrm>
            <a:custGeom>
              <a:avLst/>
              <a:gdLst>
                <a:gd name="T0" fmla="*/ 0 w 445"/>
                <a:gd name="T1" fmla="*/ 8 h 429"/>
                <a:gd name="T2" fmla="*/ 1 w 445"/>
                <a:gd name="T3" fmla="*/ 2 h 429"/>
                <a:gd name="T4" fmla="*/ 2 w 445"/>
                <a:gd name="T5" fmla="*/ 0 h 429"/>
                <a:gd name="T6" fmla="*/ 6 w 445"/>
                <a:gd name="T7" fmla="*/ 1 h 429"/>
                <a:gd name="T8" fmla="*/ 9 w 445"/>
                <a:gd name="T9" fmla="*/ 0 h 429"/>
                <a:gd name="T10" fmla="*/ 10 w 445"/>
                <a:gd name="T11" fmla="*/ 1 h 429"/>
                <a:gd name="T12" fmla="*/ 10 w 445"/>
                <a:gd name="T13" fmla="*/ 2 h 429"/>
                <a:gd name="T14" fmla="*/ 9 w 445"/>
                <a:gd name="T15" fmla="*/ 3 h 429"/>
                <a:gd name="T16" fmla="*/ 7 w 445"/>
                <a:gd name="T17" fmla="*/ 8 h 429"/>
                <a:gd name="T18" fmla="*/ 6 w 445"/>
                <a:gd name="T19" fmla="*/ 7 h 429"/>
                <a:gd name="T20" fmla="*/ 5 w 445"/>
                <a:gd name="T21" fmla="*/ 9 h 429"/>
                <a:gd name="T22" fmla="*/ 3 w 445"/>
                <a:gd name="T23" fmla="*/ 10 h 429"/>
                <a:gd name="T24" fmla="*/ 2 w 445"/>
                <a:gd name="T25" fmla="*/ 8 h 429"/>
                <a:gd name="T26" fmla="*/ 0 w 445"/>
                <a:gd name="T27" fmla="*/ 8 h 4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5"/>
                <a:gd name="T43" fmla="*/ 0 h 429"/>
                <a:gd name="T44" fmla="*/ 445 w 445"/>
                <a:gd name="T45" fmla="*/ 429 h 4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5" h="429">
                  <a:moveTo>
                    <a:pt x="0" y="335"/>
                  </a:moveTo>
                  <a:lnTo>
                    <a:pt x="29" y="95"/>
                  </a:lnTo>
                  <a:lnTo>
                    <a:pt x="78" y="2"/>
                  </a:lnTo>
                  <a:lnTo>
                    <a:pt x="249" y="49"/>
                  </a:lnTo>
                  <a:lnTo>
                    <a:pt x="398" y="0"/>
                  </a:lnTo>
                  <a:lnTo>
                    <a:pt x="428" y="57"/>
                  </a:lnTo>
                  <a:lnTo>
                    <a:pt x="445" y="95"/>
                  </a:lnTo>
                  <a:lnTo>
                    <a:pt x="406" y="130"/>
                  </a:lnTo>
                  <a:lnTo>
                    <a:pt x="323" y="324"/>
                  </a:lnTo>
                  <a:lnTo>
                    <a:pt x="252" y="312"/>
                  </a:lnTo>
                  <a:lnTo>
                    <a:pt x="214" y="404"/>
                  </a:lnTo>
                  <a:lnTo>
                    <a:pt x="128" y="429"/>
                  </a:lnTo>
                  <a:lnTo>
                    <a:pt x="78" y="347"/>
                  </a:lnTo>
                  <a:lnTo>
                    <a:pt x="0" y="33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25" name="Freeform 466"/>
            <p:cNvSpPr>
              <a:spLocks/>
            </p:cNvSpPr>
            <p:nvPr/>
          </p:nvSpPr>
          <p:spPr bwMode="auto">
            <a:xfrm>
              <a:off x="1564" y="2923"/>
              <a:ext cx="33" cy="23"/>
            </a:xfrm>
            <a:custGeom>
              <a:avLst/>
              <a:gdLst>
                <a:gd name="T0" fmla="*/ 0 w 117"/>
                <a:gd name="T1" fmla="*/ 0 h 79"/>
                <a:gd name="T2" fmla="*/ 1 w 117"/>
                <a:gd name="T3" fmla="*/ 1 h 79"/>
                <a:gd name="T4" fmla="*/ 2 w 117"/>
                <a:gd name="T5" fmla="*/ 1 h 79"/>
                <a:gd name="T6" fmla="*/ 1 w 117"/>
                <a:gd name="T7" fmla="*/ 1 h 79"/>
                <a:gd name="T8" fmla="*/ 1 w 117"/>
                <a:gd name="T9" fmla="*/ 2 h 79"/>
                <a:gd name="T10" fmla="*/ 3 w 117"/>
                <a:gd name="T11" fmla="*/ 1 h 79"/>
                <a:gd name="T12" fmla="*/ 3 w 117"/>
                <a:gd name="T13" fmla="*/ 0 h 79"/>
                <a:gd name="T14" fmla="*/ 0 w 117"/>
                <a:gd name="T15" fmla="*/ 0 h 79"/>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79"/>
                <a:gd name="T26" fmla="*/ 117 w 117"/>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79">
                  <a:moveTo>
                    <a:pt x="0" y="9"/>
                  </a:moveTo>
                  <a:lnTo>
                    <a:pt x="38" y="44"/>
                  </a:lnTo>
                  <a:lnTo>
                    <a:pt x="72" y="33"/>
                  </a:lnTo>
                  <a:lnTo>
                    <a:pt x="54" y="44"/>
                  </a:lnTo>
                  <a:lnTo>
                    <a:pt x="68" y="79"/>
                  </a:lnTo>
                  <a:lnTo>
                    <a:pt x="114" y="44"/>
                  </a:lnTo>
                  <a:lnTo>
                    <a:pt x="117" y="0"/>
                  </a:lnTo>
                  <a:lnTo>
                    <a:pt x="0" y="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26" name="Freeform 467"/>
            <p:cNvSpPr>
              <a:spLocks/>
            </p:cNvSpPr>
            <p:nvPr/>
          </p:nvSpPr>
          <p:spPr bwMode="auto">
            <a:xfrm>
              <a:off x="2300" y="2748"/>
              <a:ext cx="6" cy="22"/>
            </a:xfrm>
            <a:custGeom>
              <a:avLst/>
              <a:gdLst>
                <a:gd name="T0" fmla="*/ 0 w 22"/>
                <a:gd name="T1" fmla="*/ 1 h 74"/>
                <a:gd name="T2" fmla="*/ 0 w 22"/>
                <a:gd name="T3" fmla="*/ 2 h 74"/>
                <a:gd name="T4" fmla="*/ 1 w 22"/>
                <a:gd name="T5" fmla="*/ 2 h 74"/>
                <a:gd name="T6" fmla="*/ 0 w 22"/>
                <a:gd name="T7" fmla="*/ 0 h 74"/>
                <a:gd name="T8" fmla="*/ 0 w 22"/>
                <a:gd name="T9" fmla="*/ 1 h 74"/>
                <a:gd name="T10" fmla="*/ 0 60000 65536"/>
                <a:gd name="T11" fmla="*/ 0 60000 65536"/>
                <a:gd name="T12" fmla="*/ 0 60000 65536"/>
                <a:gd name="T13" fmla="*/ 0 60000 65536"/>
                <a:gd name="T14" fmla="*/ 0 60000 65536"/>
                <a:gd name="T15" fmla="*/ 0 w 22"/>
                <a:gd name="T16" fmla="*/ 0 h 74"/>
                <a:gd name="T17" fmla="*/ 22 w 22"/>
                <a:gd name="T18" fmla="*/ 74 h 74"/>
              </a:gdLst>
              <a:ahLst/>
              <a:cxnLst>
                <a:cxn ang="T10">
                  <a:pos x="T0" y="T1"/>
                </a:cxn>
                <a:cxn ang="T11">
                  <a:pos x="T2" y="T3"/>
                </a:cxn>
                <a:cxn ang="T12">
                  <a:pos x="T4" y="T5"/>
                </a:cxn>
                <a:cxn ang="T13">
                  <a:pos x="T6" y="T7"/>
                </a:cxn>
                <a:cxn ang="T14">
                  <a:pos x="T8" y="T9"/>
                </a:cxn>
              </a:cxnLst>
              <a:rect l="T15" t="T16" r="T17" b="T18"/>
              <a:pathLst>
                <a:path w="22" h="74">
                  <a:moveTo>
                    <a:pt x="0" y="61"/>
                  </a:moveTo>
                  <a:lnTo>
                    <a:pt x="10" y="74"/>
                  </a:lnTo>
                  <a:lnTo>
                    <a:pt x="22" y="70"/>
                  </a:lnTo>
                  <a:lnTo>
                    <a:pt x="12" y="0"/>
                  </a:lnTo>
                  <a:lnTo>
                    <a:pt x="0" y="61"/>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27" name="Freeform 468"/>
            <p:cNvSpPr>
              <a:spLocks/>
            </p:cNvSpPr>
            <p:nvPr/>
          </p:nvSpPr>
          <p:spPr bwMode="auto">
            <a:xfrm>
              <a:off x="2063" y="3096"/>
              <a:ext cx="19" cy="21"/>
            </a:xfrm>
            <a:custGeom>
              <a:avLst/>
              <a:gdLst>
                <a:gd name="T0" fmla="*/ 0 w 66"/>
                <a:gd name="T1" fmla="*/ 2 h 72"/>
                <a:gd name="T2" fmla="*/ 1 w 66"/>
                <a:gd name="T3" fmla="*/ 0 h 72"/>
                <a:gd name="T4" fmla="*/ 1 w 66"/>
                <a:gd name="T5" fmla="*/ 0 h 72"/>
                <a:gd name="T6" fmla="*/ 1 w 66"/>
                <a:gd name="T7" fmla="*/ 1 h 72"/>
                <a:gd name="T8" fmla="*/ 0 w 66"/>
                <a:gd name="T9" fmla="*/ 2 h 72"/>
                <a:gd name="T10" fmla="*/ 0 60000 65536"/>
                <a:gd name="T11" fmla="*/ 0 60000 65536"/>
                <a:gd name="T12" fmla="*/ 0 60000 65536"/>
                <a:gd name="T13" fmla="*/ 0 60000 65536"/>
                <a:gd name="T14" fmla="*/ 0 60000 65536"/>
                <a:gd name="T15" fmla="*/ 0 w 66"/>
                <a:gd name="T16" fmla="*/ 0 h 72"/>
                <a:gd name="T17" fmla="*/ 66 w 66"/>
                <a:gd name="T18" fmla="*/ 72 h 72"/>
              </a:gdLst>
              <a:ahLst/>
              <a:cxnLst>
                <a:cxn ang="T10">
                  <a:pos x="T0" y="T1"/>
                </a:cxn>
                <a:cxn ang="T11">
                  <a:pos x="T2" y="T3"/>
                </a:cxn>
                <a:cxn ang="T12">
                  <a:pos x="T4" y="T5"/>
                </a:cxn>
                <a:cxn ang="T13">
                  <a:pos x="T6" y="T7"/>
                </a:cxn>
                <a:cxn ang="T14">
                  <a:pos x="T8" y="T9"/>
                </a:cxn>
              </a:cxnLst>
              <a:rect l="T15" t="T16" r="T17" b="T18"/>
              <a:pathLst>
                <a:path w="66" h="72">
                  <a:moveTo>
                    <a:pt x="0" y="72"/>
                  </a:moveTo>
                  <a:lnTo>
                    <a:pt x="29" y="12"/>
                  </a:lnTo>
                  <a:lnTo>
                    <a:pt x="56" y="0"/>
                  </a:lnTo>
                  <a:lnTo>
                    <a:pt x="66" y="57"/>
                  </a:lnTo>
                  <a:lnTo>
                    <a:pt x="0" y="7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28" name="Freeform 469"/>
            <p:cNvSpPr>
              <a:spLocks/>
            </p:cNvSpPr>
            <p:nvPr/>
          </p:nvSpPr>
          <p:spPr bwMode="auto">
            <a:xfrm>
              <a:off x="1556" y="2873"/>
              <a:ext cx="67" cy="52"/>
            </a:xfrm>
            <a:custGeom>
              <a:avLst/>
              <a:gdLst>
                <a:gd name="T0" fmla="*/ 0 w 233"/>
                <a:gd name="T1" fmla="*/ 2 h 184"/>
                <a:gd name="T2" fmla="*/ 1 w 233"/>
                <a:gd name="T3" fmla="*/ 3 h 184"/>
                <a:gd name="T4" fmla="*/ 3 w 233"/>
                <a:gd name="T5" fmla="*/ 3 h 184"/>
                <a:gd name="T6" fmla="*/ 1 w 233"/>
                <a:gd name="T7" fmla="*/ 4 h 184"/>
                <a:gd name="T8" fmla="*/ 1 w 233"/>
                <a:gd name="T9" fmla="*/ 4 h 184"/>
                <a:gd name="T10" fmla="*/ 3 w 233"/>
                <a:gd name="T11" fmla="*/ 4 h 184"/>
                <a:gd name="T12" fmla="*/ 5 w 233"/>
                <a:gd name="T13" fmla="*/ 4 h 184"/>
                <a:gd name="T14" fmla="*/ 5 w 233"/>
                <a:gd name="T15" fmla="*/ 2 h 184"/>
                <a:gd name="T16" fmla="*/ 3 w 233"/>
                <a:gd name="T17" fmla="*/ 0 h 184"/>
                <a:gd name="T18" fmla="*/ 1 w 233"/>
                <a:gd name="T19" fmla="*/ 1 h 184"/>
                <a:gd name="T20" fmla="*/ 0 w 233"/>
                <a:gd name="T21" fmla="*/ 2 h 1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3"/>
                <a:gd name="T34" fmla="*/ 0 h 184"/>
                <a:gd name="T35" fmla="*/ 233 w 233"/>
                <a:gd name="T36" fmla="*/ 184 h 1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3" h="184">
                  <a:moveTo>
                    <a:pt x="0" y="83"/>
                  </a:moveTo>
                  <a:lnTo>
                    <a:pt x="32" y="134"/>
                  </a:lnTo>
                  <a:lnTo>
                    <a:pt x="139" y="143"/>
                  </a:lnTo>
                  <a:lnTo>
                    <a:pt x="25" y="160"/>
                  </a:lnTo>
                  <a:lnTo>
                    <a:pt x="25" y="184"/>
                  </a:lnTo>
                  <a:lnTo>
                    <a:pt x="142" y="175"/>
                  </a:lnTo>
                  <a:lnTo>
                    <a:pt x="233" y="184"/>
                  </a:lnTo>
                  <a:lnTo>
                    <a:pt x="207" y="83"/>
                  </a:lnTo>
                  <a:lnTo>
                    <a:pt x="120" y="0"/>
                  </a:lnTo>
                  <a:lnTo>
                    <a:pt x="32" y="23"/>
                  </a:lnTo>
                  <a:lnTo>
                    <a:pt x="0" y="8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29" name="Freeform 470"/>
            <p:cNvSpPr>
              <a:spLocks/>
            </p:cNvSpPr>
            <p:nvPr/>
          </p:nvSpPr>
          <p:spPr bwMode="auto">
            <a:xfrm>
              <a:off x="1603" y="2959"/>
              <a:ext cx="34" cy="37"/>
            </a:xfrm>
            <a:custGeom>
              <a:avLst/>
              <a:gdLst>
                <a:gd name="T0" fmla="*/ 0 w 116"/>
                <a:gd name="T1" fmla="*/ 1 h 133"/>
                <a:gd name="T2" fmla="*/ 0 w 116"/>
                <a:gd name="T3" fmla="*/ 2 h 133"/>
                <a:gd name="T4" fmla="*/ 2 w 116"/>
                <a:gd name="T5" fmla="*/ 3 h 133"/>
                <a:gd name="T6" fmla="*/ 3 w 116"/>
                <a:gd name="T7" fmla="*/ 1 h 133"/>
                <a:gd name="T8" fmla="*/ 2 w 116"/>
                <a:gd name="T9" fmla="*/ 0 h 133"/>
                <a:gd name="T10" fmla="*/ 0 w 116"/>
                <a:gd name="T11" fmla="*/ 1 h 133"/>
                <a:gd name="T12" fmla="*/ 0 60000 65536"/>
                <a:gd name="T13" fmla="*/ 0 60000 65536"/>
                <a:gd name="T14" fmla="*/ 0 60000 65536"/>
                <a:gd name="T15" fmla="*/ 0 60000 65536"/>
                <a:gd name="T16" fmla="*/ 0 60000 65536"/>
                <a:gd name="T17" fmla="*/ 0 60000 65536"/>
                <a:gd name="T18" fmla="*/ 0 w 116"/>
                <a:gd name="T19" fmla="*/ 0 h 133"/>
                <a:gd name="T20" fmla="*/ 116 w 116"/>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16" h="133">
                  <a:moveTo>
                    <a:pt x="0" y="37"/>
                  </a:moveTo>
                  <a:lnTo>
                    <a:pt x="11" y="89"/>
                  </a:lnTo>
                  <a:lnTo>
                    <a:pt x="67" y="133"/>
                  </a:lnTo>
                  <a:lnTo>
                    <a:pt x="116" y="66"/>
                  </a:lnTo>
                  <a:lnTo>
                    <a:pt x="76" y="0"/>
                  </a:lnTo>
                  <a:lnTo>
                    <a:pt x="0" y="3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30" name="Freeform 471"/>
            <p:cNvSpPr>
              <a:spLocks/>
            </p:cNvSpPr>
            <p:nvPr/>
          </p:nvSpPr>
          <p:spPr bwMode="auto">
            <a:xfrm>
              <a:off x="2194" y="2933"/>
              <a:ext cx="111" cy="172"/>
            </a:xfrm>
            <a:custGeom>
              <a:avLst/>
              <a:gdLst>
                <a:gd name="T0" fmla="*/ 0 w 390"/>
                <a:gd name="T1" fmla="*/ 13 h 602"/>
                <a:gd name="T2" fmla="*/ 0 w 390"/>
                <a:gd name="T3" fmla="*/ 9 h 602"/>
                <a:gd name="T4" fmla="*/ 1 w 390"/>
                <a:gd name="T5" fmla="*/ 8 h 602"/>
                <a:gd name="T6" fmla="*/ 3 w 390"/>
                <a:gd name="T7" fmla="*/ 7 h 602"/>
                <a:gd name="T8" fmla="*/ 6 w 390"/>
                <a:gd name="T9" fmla="*/ 4 h 602"/>
                <a:gd name="T10" fmla="*/ 3 w 390"/>
                <a:gd name="T11" fmla="*/ 3 h 602"/>
                <a:gd name="T12" fmla="*/ 2 w 390"/>
                <a:gd name="T13" fmla="*/ 1 h 602"/>
                <a:gd name="T14" fmla="*/ 2 w 390"/>
                <a:gd name="T15" fmla="*/ 1 h 602"/>
                <a:gd name="T16" fmla="*/ 3 w 390"/>
                <a:gd name="T17" fmla="*/ 2 h 602"/>
                <a:gd name="T18" fmla="*/ 9 w 390"/>
                <a:gd name="T19" fmla="*/ 0 h 602"/>
                <a:gd name="T20" fmla="*/ 9 w 390"/>
                <a:gd name="T21" fmla="*/ 2 h 602"/>
                <a:gd name="T22" fmla="*/ 6 w 390"/>
                <a:gd name="T23" fmla="*/ 8 h 602"/>
                <a:gd name="T24" fmla="*/ 1 w 390"/>
                <a:gd name="T25" fmla="*/ 14 h 602"/>
                <a:gd name="T26" fmla="*/ 0 w 390"/>
                <a:gd name="T27" fmla="*/ 13 h 6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
                <a:gd name="T43" fmla="*/ 0 h 602"/>
                <a:gd name="T44" fmla="*/ 390 w 390"/>
                <a:gd name="T45" fmla="*/ 602 h 6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 h="602">
                  <a:moveTo>
                    <a:pt x="0" y="565"/>
                  </a:moveTo>
                  <a:lnTo>
                    <a:pt x="0" y="403"/>
                  </a:lnTo>
                  <a:lnTo>
                    <a:pt x="32" y="354"/>
                  </a:lnTo>
                  <a:lnTo>
                    <a:pt x="151" y="305"/>
                  </a:lnTo>
                  <a:lnTo>
                    <a:pt x="268" y="173"/>
                  </a:lnTo>
                  <a:lnTo>
                    <a:pt x="115" y="128"/>
                  </a:lnTo>
                  <a:lnTo>
                    <a:pt x="71" y="48"/>
                  </a:lnTo>
                  <a:lnTo>
                    <a:pt x="84" y="23"/>
                  </a:lnTo>
                  <a:lnTo>
                    <a:pt x="145" y="70"/>
                  </a:lnTo>
                  <a:lnTo>
                    <a:pt x="373" y="0"/>
                  </a:lnTo>
                  <a:lnTo>
                    <a:pt x="390" y="70"/>
                  </a:lnTo>
                  <a:lnTo>
                    <a:pt x="255" y="351"/>
                  </a:lnTo>
                  <a:lnTo>
                    <a:pt x="20" y="602"/>
                  </a:lnTo>
                  <a:lnTo>
                    <a:pt x="0" y="56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31" name="Freeform 472"/>
            <p:cNvSpPr>
              <a:spLocks/>
            </p:cNvSpPr>
            <p:nvPr/>
          </p:nvSpPr>
          <p:spPr bwMode="auto">
            <a:xfrm>
              <a:off x="2020" y="3281"/>
              <a:ext cx="86" cy="91"/>
            </a:xfrm>
            <a:custGeom>
              <a:avLst/>
              <a:gdLst>
                <a:gd name="T0" fmla="*/ 0 w 301"/>
                <a:gd name="T1" fmla="*/ 2 h 319"/>
                <a:gd name="T2" fmla="*/ 1 w 301"/>
                <a:gd name="T3" fmla="*/ 2 h 319"/>
                <a:gd name="T4" fmla="*/ 3 w 301"/>
                <a:gd name="T5" fmla="*/ 1 h 319"/>
                <a:gd name="T6" fmla="*/ 3 w 301"/>
                <a:gd name="T7" fmla="*/ 0 h 319"/>
                <a:gd name="T8" fmla="*/ 5 w 301"/>
                <a:gd name="T9" fmla="*/ 0 h 319"/>
                <a:gd name="T10" fmla="*/ 7 w 301"/>
                <a:gd name="T11" fmla="*/ 1 h 319"/>
                <a:gd name="T12" fmla="*/ 7 w 301"/>
                <a:gd name="T13" fmla="*/ 2 h 319"/>
                <a:gd name="T14" fmla="*/ 7 w 301"/>
                <a:gd name="T15" fmla="*/ 5 h 319"/>
                <a:gd name="T16" fmla="*/ 6 w 301"/>
                <a:gd name="T17" fmla="*/ 7 h 319"/>
                <a:gd name="T18" fmla="*/ 4 w 301"/>
                <a:gd name="T19" fmla="*/ 7 h 319"/>
                <a:gd name="T20" fmla="*/ 3 w 301"/>
                <a:gd name="T21" fmla="*/ 6 h 319"/>
                <a:gd name="T22" fmla="*/ 0 w 301"/>
                <a:gd name="T23" fmla="*/ 2 h 3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1"/>
                <a:gd name="T37" fmla="*/ 0 h 319"/>
                <a:gd name="T38" fmla="*/ 301 w 301"/>
                <a:gd name="T39" fmla="*/ 319 h 3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1" h="319">
                  <a:moveTo>
                    <a:pt x="0" y="99"/>
                  </a:moveTo>
                  <a:lnTo>
                    <a:pt x="66" y="100"/>
                  </a:lnTo>
                  <a:lnTo>
                    <a:pt x="133" y="41"/>
                  </a:lnTo>
                  <a:lnTo>
                    <a:pt x="135" y="14"/>
                  </a:lnTo>
                  <a:lnTo>
                    <a:pt x="196" y="0"/>
                  </a:lnTo>
                  <a:lnTo>
                    <a:pt x="290" y="33"/>
                  </a:lnTo>
                  <a:lnTo>
                    <a:pt x="301" y="80"/>
                  </a:lnTo>
                  <a:lnTo>
                    <a:pt x="293" y="198"/>
                  </a:lnTo>
                  <a:lnTo>
                    <a:pt x="245" y="319"/>
                  </a:lnTo>
                  <a:lnTo>
                    <a:pt x="157" y="296"/>
                  </a:lnTo>
                  <a:lnTo>
                    <a:pt x="105" y="268"/>
                  </a:lnTo>
                  <a:lnTo>
                    <a:pt x="0" y="9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32" name="Freeform 473"/>
            <p:cNvSpPr>
              <a:spLocks/>
            </p:cNvSpPr>
            <p:nvPr/>
          </p:nvSpPr>
          <p:spPr bwMode="auto">
            <a:xfrm>
              <a:off x="1872" y="3297"/>
              <a:ext cx="148" cy="161"/>
            </a:xfrm>
            <a:custGeom>
              <a:avLst/>
              <a:gdLst>
                <a:gd name="T0" fmla="*/ 0 w 520"/>
                <a:gd name="T1" fmla="*/ 0 h 565"/>
                <a:gd name="T2" fmla="*/ 1 w 520"/>
                <a:gd name="T3" fmla="*/ 0 h 565"/>
                <a:gd name="T4" fmla="*/ 9 w 520"/>
                <a:gd name="T5" fmla="*/ 1 h 565"/>
                <a:gd name="T6" fmla="*/ 10 w 520"/>
                <a:gd name="T7" fmla="*/ 1 h 565"/>
                <a:gd name="T8" fmla="*/ 12 w 520"/>
                <a:gd name="T9" fmla="*/ 1 h 565"/>
                <a:gd name="T10" fmla="*/ 11 w 520"/>
                <a:gd name="T11" fmla="*/ 2 h 565"/>
                <a:gd name="T12" fmla="*/ 10 w 520"/>
                <a:gd name="T13" fmla="*/ 1 h 565"/>
                <a:gd name="T14" fmla="*/ 8 w 520"/>
                <a:gd name="T15" fmla="*/ 2 h 565"/>
                <a:gd name="T16" fmla="*/ 8 w 520"/>
                <a:gd name="T17" fmla="*/ 5 h 565"/>
                <a:gd name="T18" fmla="*/ 7 w 520"/>
                <a:gd name="T19" fmla="*/ 5 h 565"/>
                <a:gd name="T20" fmla="*/ 7 w 520"/>
                <a:gd name="T21" fmla="*/ 8 h 565"/>
                <a:gd name="T22" fmla="*/ 7 w 520"/>
                <a:gd name="T23" fmla="*/ 13 h 565"/>
                <a:gd name="T24" fmla="*/ 7 w 520"/>
                <a:gd name="T25" fmla="*/ 13 h 565"/>
                <a:gd name="T26" fmla="*/ 5 w 520"/>
                <a:gd name="T27" fmla="*/ 13 h 565"/>
                <a:gd name="T28" fmla="*/ 5 w 520"/>
                <a:gd name="T29" fmla="*/ 12 h 565"/>
                <a:gd name="T30" fmla="*/ 4 w 520"/>
                <a:gd name="T31" fmla="*/ 13 h 565"/>
                <a:gd name="T32" fmla="*/ 3 w 520"/>
                <a:gd name="T33" fmla="*/ 11 h 565"/>
                <a:gd name="T34" fmla="*/ 3 w 520"/>
                <a:gd name="T35" fmla="*/ 7 h 565"/>
                <a:gd name="T36" fmla="*/ 3 w 520"/>
                <a:gd name="T37" fmla="*/ 6 h 565"/>
                <a:gd name="T38" fmla="*/ 0 w 520"/>
                <a:gd name="T39" fmla="*/ 0 h 5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0"/>
                <a:gd name="T61" fmla="*/ 0 h 565"/>
                <a:gd name="T62" fmla="*/ 520 w 520"/>
                <a:gd name="T63" fmla="*/ 565 h 5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0" h="565">
                  <a:moveTo>
                    <a:pt x="0" y="19"/>
                  </a:moveTo>
                  <a:lnTo>
                    <a:pt x="63" y="0"/>
                  </a:lnTo>
                  <a:lnTo>
                    <a:pt x="376" y="54"/>
                  </a:lnTo>
                  <a:lnTo>
                    <a:pt x="446" y="28"/>
                  </a:lnTo>
                  <a:lnTo>
                    <a:pt x="520" y="42"/>
                  </a:lnTo>
                  <a:lnTo>
                    <a:pt x="457" y="81"/>
                  </a:lnTo>
                  <a:lnTo>
                    <a:pt x="434" y="54"/>
                  </a:lnTo>
                  <a:lnTo>
                    <a:pt x="359" y="72"/>
                  </a:lnTo>
                  <a:lnTo>
                    <a:pt x="359" y="230"/>
                  </a:lnTo>
                  <a:lnTo>
                    <a:pt x="319" y="233"/>
                  </a:lnTo>
                  <a:lnTo>
                    <a:pt x="319" y="356"/>
                  </a:lnTo>
                  <a:lnTo>
                    <a:pt x="319" y="537"/>
                  </a:lnTo>
                  <a:lnTo>
                    <a:pt x="286" y="565"/>
                  </a:lnTo>
                  <a:lnTo>
                    <a:pt x="236" y="565"/>
                  </a:lnTo>
                  <a:lnTo>
                    <a:pt x="210" y="525"/>
                  </a:lnTo>
                  <a:lnTo>
                    <a:pt x="188" y="547"/>
                  </a:lnTo>
                  <a:lnTo>
                    <a:pt x="137" y="486"/>
                  </a:lnTo>
                  <a:lnTo>
                    <a:pt x="113" y="288"/>
                  </a:lnTo>
                  <a:lnTo>
                    <a:pt x="113" y="264"/>
                  </a:lnTo>
                  <a:lnTo>
                    <a:pt x="0" y="19"/>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33" name="Freeform 474"/>
            <p:cNvSpPr>
              <a:spLocks/>
            </p:cNvSpPr>
            <p:nvPr/>
          </p:nvSpPr>
          <p:spPr bwMode="auto">
            <a:xfrm>
              <a:off x="1562" y="2727"/>
              <a:ext cx="92" cy="88"/>
            </a:xfrm>
            <a:custGeom>
              <a:avLst/>
              <a:gdLst>
                <a:gd name="T0" fmla="*/ 0 w 322"/>
                <a:gd name="T1" fmla="*/ 7 h 310"/>
                <a:gd name="T2" fmla="*/ 4 w 322"/>
                <a:gd name="T3" fmla="*/ 0 h 310"/>
                <a:gd name="T4" fmla="*/ 7 w 322"/>
                <a:gd name="T5" fmla="*/ 0 h 310"/>
                <a:gd name="T6" fmla="*/ 7 w 322"/>
                <a:gd name="T7" fmla="*/ 1 h 310"/>
                <a:gd name="T8" fmla="*/ 7 w 322"/>
                <a:gd name="T9" fmla="*/ 2 h 310"/>
                <a:gd name="T10" fmla="*/ 5 w 322"/>
                <a:gd name="T11" fmla="*/ 2 h 310"/>
                <a:gd name="T12" fmla="*/ 5 w 322"/>
                <a:gd name="T13" fmla="*/ 5 h 310"/>
                <a:gd name="T14" fmla="*/ 3 w 322"/>
                <a:gd name="T15" fmla="*/ 5 h 310"/>
                <a:gd name="T16" fmla="*/ 4 w 322"/>
                <a:gd name="T17" fmla="*/ 7 h 310"/>
                <a:gd name="T18" fmla="*/ 0 w 322"/>
                <a:gd name="T19" fmla="*/ 7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2"/>
                <a:gd name="T31" fmla="*/ 0 h 310"/>
                <a:gd name="T32" fmla="*/ 322 w 322"/>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2" h="310">
                  <a:moveTo>
                    <a:pt x="0" y="310"/>
                  </a:moveTo>
                  <a:lnTo>
                    <a:pt x="154" y="0"/>
                  </a:lnTo>
                  <a:lnTo>
                    <a:pt x="317" y="5"/>
                  </a:lnTo>
                  <a:lnTo>
                    <a:pt x="322" y="22"/>
                  </a:lnTo>
                  <a:lnTo>
                    <a:pt x="317" y="80"/>
                  </a:lnTo>
                  <a:lnTo>
                    <a:pt x="197" y="76"/>
                  </a:lnTo>
                  <a:lnTo>
                    <a:pt x="196" y="198"/>
                  </a:lnTo>
                  <a:lnTo>
                    <a:pt x="152" y="221"/>
                  </a:lnTo>
                  <a:lnTo>
                    <a:pt x="156" y="292"/>
                  </a:lnTo>
                  <a:lnTo>
                    <a:pt x="0" y="31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34" name="Freeform 475"/>
            <p:cNvSpPr>
              <a:spLocks/>
            </p:cNvSpPr>
            <p:nvPr/>
          </p:nvSpPr>
          <p:spPr bwMode="auto">
            <a:xfrm>
              <a:off x="1986" y="2789"/>
              <a:ext cx="180" cy="249"/>
            </a:xfrm>
            <a:custGeom>
              <a:avLst/>
              <a:gdLst>
                <a:gd name="T0" fmla="*/ 0 w 634"/>
                <a:gd name="T1" fmla="*/ 11 h 874"/>
                <a:gd name="T2" fmla="*/ 1 w 634"/>
                <a:gd name="T3" fmla="*/ 13 h 874"/>
                <a:gd name="T4" fmla="*/ 1 w 634"/>
                <a:gd name="T5" fmla="*/ 15 h 874"/>
                <a:gd name="T6" fmla="*/ 3 w 634"/>
                <a:gd name="T7" fmla="*/ 16 h 874"/>
                <a:gd name="T8" fmla="*/ 5 w 634"/>
                <a:gd name="T9" fmla="*/ 19 h 874"/>
                <a:gd name="T10" fmla="*/ 8 w 634"/>
                <a:gd name="T11" fmla="*/ 20 h 874"/>
                <a:gd name="T12" fmla="*/ 11 w 634"/>
                <a:gd name="T13" fmla="*/ 20 h 874"/>
                <a:gd name="T14" fmla="*/ 12 w 634"/>
                <a:gd name="T15" fmla="*/ 19 h 874"/>
                <a:gd name="T16" fmla="*/ 11 w 634"/>
                <a:gd name="T17" fmla="*/ 17 h 874"/>
                <a:gd name="T18" fmla="*/ 10 w 634"/>
                <a:gd name="T19" fmla="*/ 16 h 874"/>
                <a:gd name="T20" fmla="*/ 11 w 634"/>
                <a:gd name="T21" fmla="*/ 15 h 874"/>
                <a:gd name="T22" fmla="*/ 11 w 634"/>
                <a:gd name="T23" fmla="*/ 13 h 874"/>
                <a:gd name="T24" fmla="*/ 12 w 634"/>
                <a:gd name="T25" fmla="*/ 11 h 874"/>
                <a:gd name="T26" fmla="*/ 13 w 634"/>
                <a:gd name="T27" fmla="*/ 6 h 874"/>
                <a:gd name="T28" fmla="*/ 14 w 634"/>
                <a:gd name="T29" fmla="*/ 5 h 874"/>
                <a:gd name="T30" fmla="*/ 13 w 634"/>
                <a:gd name="T31" fmla="*/ 5 h 874"/>
                <a:gd name="T32" fmla="*/ 13 w 634"/>
                <a:gd name="T33" fmla="*/ 1 h 874"/>
                <a:gd name="T34" fmla="*/ 12 w 634"/>
                <a:gd name="T35" fmla="*/ 0 h 874"/>
                <a:gd name="T36" fmla="*/ 11 w 634"/>
                <a:gd name="T37" fmla="*/ 1 h 874"/>
                <a:gd name="T38" fmla="*/ 3 w 634"/>
                <a:gd name="T39" fmla="*/ 1 h 874"/>
                <a:gd name="T40" fmla="*/ 3 w 634"/>
                <a:gd name="T41" fmla="*/ 3 h 874"/>
                <a:gd name="T42" fmla="*/ 2 w 634"/>
                <a:gd name="T43" fmla="*/ 3 h 874"/>
                <a:gd name="T44" fmla="*/ 2 w 634"/>
                <a:gd name="T45" fmla="*/ 4 h 874"/>
                <a:gd name="T46" fmla="*/ 2 w 634"/>
                <a:gd name="T47" fmla="*/ 8 h 874"/>
                <a:gd name="T48" fmla="*/ 1 w 634"/>
                <a:gd name="T49" fmla="*/ 8 h 874"/>
                <a:gd name="T50" fmla="*/ 0 w 634"/>
                <a:gd name="T51" fmla="*/ 11 h 8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34"/>
                <a:gd name="T79" fmla="*/ 0 h 874"/>
                <a:gd name="T80" fmla="*/ 634 w 634"/>
                <a:gd name="T81" fmla="*/ 874 h 8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34" h="874">
                  <a:moveTo>
                    <a:pt x="0" y="460"/>
                  </a:moveTo>
                  <a:lnTo>
                    <a:pt x="30" y="549"/>
                  </a:lnTo>
                  <a:lnTo>
                    <a:pt x="59" y="644"/>
                  </a:lnTo>
                  <a:lnTo>
                    <a:pt x="124" y="679"/>
                  </a:lnTo>
                  <a:lnTo>
                    <a:pt x="216" y="807"/>
                  </a:lnTo>
                  <a:lnTo>
                    <a:pt x="344" y="874"/>
                  </a:lnTo>
                  <a:lnTo>
                    <a:pt x="460" y="857"/>
                  </a:lnTo>
                  <a:lnTo>
                    <a:pt x="532" y="832"/>
                  </a:lnTo>
                  <a:lnTo>
                    <a:pt x="488" y="740"/>
                  </a:lnTo>
                  <a:lnTo>
                    <a:pt x="423" y="684"/>
                  </a:lnTo>
                  <a:lnTo>
                    <a:pt x="466" y="652"/>
                  </a:lnTo>
                  <a:lnTo>
                    <a:pt x="474" y="572"/>
                  </a:lnTo>
                  <a:lnTo>
                    <a:pt x="544" y="462"/>
                  </a:lnTo>
                  <a:lnTo>
                    <a:pt x="575" y="273"/>
                  </a:lnTo>
                  <a:lnTo>
                    <a:pt x="634" y="230"/>
                  </a:lnTo>
                  <a:lnTo>
                    <a:pt x="587" y="192"/>
                  </a:lnTo>
                  <a:lnTo>
                    <a:pt x="570" y="50"/>
                  </a:lnTo>
                  <a:lnTo>
                    <a:pt x="521" y="0"/>
                  </a:lnTo>
                  <a:lnTo>
                    <a:pt x="460" y="59"/>
                  </a:lnTo>
                  <a:lnTo>
                    <a:pt x="116" y="49"/>
                  </a:lnTo>
                  <a:lnTo>
                    <a:pt x="116" y="138"/>
                  </a:lnTo>
                  <a:lnTo>
                    <a:pt x="83" y="139"/>
                  </a:lnTo>
                  <a:lnTo>
                    <a:pt x="83" y="166"/>
                  </a:lnTo>
                  <a:lnTo>
                    <a:pt x="82" y="334"/>
                  </a:lnTo>
                  <a:lnTo>
                    <a:pt x="42" y="343"/>
                  </a:lnTo>
                  <a:lnTo>
                    <a:pt x="0" y="46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35" name="Freeform 476"/>
            <p:cNvSpPr>
              <a:spLocks/>
            </p:cNvSpPr>
            <p:nvPr/>
          </p:nvSpPr>
          <p:spPr bwMode="auto">
            <a:xfrm>
              <a:off x="2082" y="3413"/>
              <a:ext cx="14" cy="20"/>
            </a:xfrm>
            <a:custGeom>
              <a:avLst/>
              <a:gdLst>
                <a:gd name="T0" fmla="*/ 0 w 46"/>
                <a:gd name="T1" fmla="*/ 1 h 72"/>
                <a:gd name="T2" fmla="*/ 1 w 46"/>
                <a:gd name="T3" fmla="*/ 2 h 72"/>
                <a:gd name="T4" fmla="*/ 1 w 46"/>
                <a:gd name="T5" fmla="*/ 1 h 72"/>
                <a:gd name="T6" fmla="*/ 1 w 46"/>
                <a:gd name="T7" fmla="*/ 0 h 72"/>
                <a:gd name="T8" fmla="*/ 0 w 46"/>
                <a:gd name="T9" fmla="*/ 1 h 72"/>
                <a:gd name="T10" fmla="*/ 0 60000 65536"/>
                <a:gd name="T11" fmla="*/ 0 60000 65536"/>
                <a:gd name="T12" fmla="*/ 0 60000 65536"/>
                <a:gd name="T13" fmla="*/ 0 60000 65536"/>
                <a:gd name="T14" fmla="*/ 0 60000 65536"/>
                <a:gd name="T15" fmla="*/ 0 w 46"/>
                <a:gd name="T16" fmla="*/ 0 h 72"/>
                <a:gd name="T17" fmla="*/ 46 w 46"/>
                <a:gd name="T18" fmla="*/ 72 h 72"/>
              </a:gdLst>
              <a:ahLst/>
              <a:cxnLst>
                <a:cxn ang="T10">
                  <a:pos x="T0" y="T1"/>
                </a:cxn>
                <a:cxn ang="T11">
                  <a:pos x="T2" y="T3"/>
                </a:cxn>
                <a:cxn ang="T12">
                  <a:pos x="T4" y="T5"/>
                </a:cxn>
                <a:cxn ang="T13">
                  <a:pos x="T6" y="T7"/>
                </a:cxn>
                <a:cxn ang="T14">
                  <a:pos x="T8" y="T9"/>
                </a:cxn>
              </a:cxnLst>
              <a:rect l="T15" t="T16" r="T17" b="T18"/>
              <a:pathLst>
                <a:path w="46" h="72">
                  <a:moveTo>
                    <a:pt x="0" y="40"/>
                  </a:moveTo>
                  <a:lnTo>
                    <a:pt x="25" y="72"/>
                  </a:lnTo>
                  <a:lnTo>
                    <a:pt x="46" y="46"/>
                  </a:lnTo>
                  <a:lnTo>
                    <a:pt x="42" y="0"/>
                  </a:lnTo>
                  <a:lnTo>
                    <a:pt x="0" y="4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36" name="Freeform 477"/>
            <p:cNvSpPr>
              <a:spLocks/>
            </p:cNvSpPr>
            <p:nvPr/>
          </p:nvSpPr>
          <p:spPr bwMode="auto">
            <a:xfrm>
              <a:off x="2070" y="3095"/>
              <a:ext cx="118" cy="136"/>
            </a:xfrm>
            <a:custGeom>
              <a:avLst/>
              <a:gdLst>
                <a:gd name="T0" fmla="*/ 0 w 409"/>
                <a:gd name="T1" fmla="*/ 3 h 475"/>
                <a:gd name="T2" fmla="*/ 0 w 409"/>
                <a:gd name="T3" fmla="*/ 6 h 475"/>
                <a:gd name="T4" fmla="*/ 1 w 409"/>
                <a:gd name="T5" fmla="*/ 8 h 475"/>
                <a:gd name="T6" fmla="*/ 3 w 409"/>
                <a:gd name="T7" fmla="*/ 9 h 475"/>
                <a:gd name="T8" fmla="*/ 4 w 409"/>
                <a:gd name="T9" fmla="*/ 9 h 475"/>
                <a:gd name="T10" fmla="*/ 5 w 409"/>
                <a:gd name="T11" fmla="*/ 11 h 475"/>
                <a:gd name="T12" fmla="*/ 8 w 409"/>
                <a:gd name="T13" fmla="*/ 11 h 475"/>
                <a:gd name="T14" fmla="*/ 10 w 409"/>
                <a:gd name="T15" fmla="*/ 10 h 475"/>
                <a:gd name="T16" fmla="*/ 8 w 409"/>
                <a:gd name="T17" fmla="*/ 5 h 475"/>
                <a:gd name="T18" fmla="*/ 9 w 409"/>
                <a:gd name="T19" fmla="*/ 4 h 475"/>
                <a:gd name="T20" fmla="*/ 4 w 409"/>
                <a:gd name="T21" fmla="*/ 0 h 475"/>
                <a:gd name="T22" fmla="*/ 3 w 409"/>
                <a:gd name="T23" fmla="*/ 2 h 475"/>
                <a:gd name="T24" fmla="*/ 2 w 409"/>
                <a:gd name="T25" fmla="*/ 1 h 475"/>
                <a:gd name="T26" fmla="*/ 2 w 409"/>
                <a:gd name="T27" fmla="*/ 2 h 475"/>
                <a:gd name="T28" fmla="*/ 2 w 409"/>
                <a:gd name="T29" fmla="*/ 0 h 475"/>
                <a:gd name="T30" fmla="*/ 1 w 409"/>
                <a:gd name="T31" fmla="*/ 0 h 475"/>
                <a:gd name="T32" fmla="*/ 1 w 409"/>
                <a:gd name="T33" fmla="*/ 1 h 475"/>
                <a:gd name="T34" fmla="*/ 1 w 409"/>
                <a:gd name="T35" fmla="*/ 2 h 475"/>
                <a:gd name="T36" fmla="*/ 0 w 409"/>
                <a:gd name="T37" fmla="*/ 3 h 47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9"/>
                <a:gd name="T58" fmla="*/ 0 h 475"/>
                <a:gd name="T59" fmla="*/ 409 w 409"/>
                <a:gd name="T60" fmla="*/ 475 h 47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9" h="475">
                  <a:moveTo>
                    <a:pt x="0" y="150"/>
                  </a:moveTo>
                  <a:lnTo>
                    <a:pt x="3" y="242"/>
                  </a:lnTo>
                  <a:lnTo>
                    <a:pt x="52" y="334"/>
                  </a:lnTo>
                  <a:lnTo>
                    <a:pt x="124" y="375"/>
                  </a:lnTo>
                  <a:lnTo>
                    <a:pt x="160" y="384"/>
                  </a:lnTo>
                  <a:lnTo>
                    <a:pt x="199" y="475"/>
                  </a:lnTo>
                  <a:lnTo>
                    <a:pt x="353" y="462"/>
                  </a:lnTo>
                  <a:lnTo>
                    <a:pt x="409" y="423"/>
                  </a:lnTo>
                  <a:lnTo>
                    <a:pt x="351" y="237"/>
                  </a:lnTo>
                  <a:lnTo>
                    <a:pt x="367" y="165"/>
                  </a:lnTo>
                  <a:lnTo>
                    <a:pt x="175" y="0"/>
                  </a:lnTo>
                  <a:lnTo>
                    <a:pt x="118" y="84"/>
                  </a:lnTo>
                  <a:lnTo>
                    <a:pt x="98" y="61"/>
                  </a:lnTo>
                  <a:lnTo>
                    <a:pt x="84" y="80"/>
                  </a:lnTo>
                  <a:lnTo>
                    <a:pt x="82" y="0"/>
                  </a:lnTo>
                  <a:lnTo>
                    <a:pt x="29" y="5"/>
                  </a:lnTo>
                  <a:lnTo>
                    <a:pt x="39" y="62"/>
                  </a:lnTo>
                  <a:lnTo>
                    <a:pt x="42" y="97"/>
                  </a:lnTo>
                  <a:lnTo>
                    <a:pt x="0" y="15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37" name="Freeform 478"/>
            <p:cNvSpPr>
              <a:spLocks/>
            </p:cNvSpPr>
            <p:nvPr/>
          </p:nvSpPr>
          <p:spPr bwMode="auto">
            <a:xfrm>
              <a:off x="1745" y="2943"/>
              <a:ext cx="24" cy="65"/>
            </a:xfrm>
            <a:custGeom>
              <a:avLst/>
              <a:gdLst>
                <a:gd name="T0" fmla="*/ 0 w 82"/>
                <a:gd name="T1" fmla="*/ 0 h 227"/>
                <a:gd name="T2" fmla="*/ 1 w 82"/>
                <a:gd name="T3" fmla="*/ 0 h 227"/>
                <a:gd name="T4" fmla="*/ 2 w 82"/>
                <a:gd name="T5" fmla="*/ 5 h 227"/>
                <a:gd name="T6" fmla="*/ 1 w 82"/>
                <a:gd name="T7" fmla="*/ 5 h 227"/>
                <a:gd name="T8" fmla="*/ 0 w 82"/>
                <a:gd name="T9" fmla="*/ 0 h 227"/>
                <a:gd name="T10" fmla="*/ 0 60000 65536"/>
                <a:gd name="T11" fmla="*/ 0 60000 65536"/>
                <a:gd name="T12" fmla="*/ 0 60000 65536"/>
                <a:gd name="T13" fmla="*/ 0 60000 65536"/>
                <a:gd name="T14" fmla="*/ 0 60000 65536"/>
                <a:gd name="T15" fmla="*/ 0 w 82"/>
                <a:gd name="T16" fmla="*/ 0 h 227"/>
                <a:gd name="T17" fmla="*/ 82 w 82"/>
                <a:gd name="T18" fmla="*/ 227 h 227"/>
              </a:gdLst>
              <a:ahLst/>
              <a:cxnLst>
                <a:cxn ang="T10">
                  <a:pos x="T0" y="T1"/>
                </a:cxn>
                <a:cxn ang="T11">
                  <a:pos x="T2" y="T3"/>
                </a:cxn>
                <a:cxn ang="T12">
                  <a:pos x="T4" y="T5"/>
                </a:cxn>
                <a:cxn ang="T13">
                  <a:pos x="T6" y="T7"/>
                </a:cxn>
                <a:cxn ang="T14">
                  <a:pos x="T8" y="T9"/>
                </a:cxn>
              </a:cxnLst>
              <a:rect l="T15" t="T16" r="T17" b="T18"/>
              <a:pathLst>
                <a:path w="82" h="227">
                  <a:moveTo>
                    <a:pt x="0" y="0"/>
                  </a:moveTo>
                  <a:lnTo>
                    <a:pt x="41" y="10"/>
                  </a:lnTo>
                  <a:lnTo>
                    <a:pt x="82" y="219"/>
                  </a:lnTo>
                  <a:lnTo>
                    <a:pt x="53" y="227"/>
                  </a:lnTo>
                  <a:lnTo>
                    <a:pt x="0"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38" name="Freeform 479"/>
            <p:cNvSpPr>
              <a:spLocks/>
            </p:cNvSpPr>
            <p:nvPr/>
          </p:nvSpPr>
          <p:spPr bwMode="auto">
            <a:xfrm>
              <a:off x="2071" y="3033"/>
              <a:ext cx="57" cy="67"/>
            </a:xfrm>
            <a:custGeom>
              <a:avLst/>
              <a:gdLst>
                <a:gd name="T0" fmla="*/ 0 w 198"/>
                <a:gd name="T1" fmla="*/ 5 h 234"/>
                <a:gd name="T2" fmla="*/ 1 w 198"/>
                <a:gd name="T3" fmla="*/ 5 h 234"/>
                <a:gd name="T4" fmla="*/ 2 w 198"/>
                <a:gd name="T5" fmla="*/ 5 h 234"/>
                <a:gd name="T6" fmla="*/ 2 w 198"/>
                <a:gd name="T7" fmla="*/ 4 h 234"/>
                <a:gd name="T8" fmla="*/ 4 w 198"/>
                <a:gd name="T9" fmla="*/ 4 h 234"/>
                <a:gd name="T10" fmla="*/ 5 w 198"/>
                <a:gd name="T11" fmla="*/ 2 h 234"/>
                <a:gd name="T12" fmla="*/ 4 w 198"/>
                <a:gd name="T13" fmla="*/ 0 h 234"/>
                <a:gd name="T14" fmla="*/ 1 w 198"/>
                <a:gd name="T15" fmla="*/ 0 h 234"/>
                <a:gd name="T16" fmla="*/ 1 w 198"/>
                <a:gd name="T17" fmla="*/ 2 h 234"/>
                <a:gd name="T18" fmla="*/ 1 w 198"/>
                <a:gd name="T19" fmla="*/ 3 h 234"/>
                <a:gd name="T20" fmla="*/ 0 w 198"/>
                <a:gd name="T21" fmla="*/ 5 h 2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8"/>
                <a:gd name="T34" fmla="*/ 0 h 234"/>
                <a:gd name="T35" fmla="*/ 198 w 198"/>
                <a:gd name="T36" fmla="*/ 234 h 2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8" h="234">
                  <a:moveTo>
                    <a:pt x="0" y="234"/>
                  </a:moveTo>
                  <a:lnTo>
                    <a:pt x="27" y="222"/>
                  </a:lnTo>
                  <a:lnTo>
                    <a:pt x="80" y="217"/>
                  </a:lnTo>
                  <a:lnTo>
                    <a:pt x="82" y="186"/>
                  </a:lnTo>
                  <a:lnTo>
                    <a:pt x="159" y="165"/>
                  </a:lnTo>
                  <a:lnTo>
                    <a:pt x="198" y="87"/>
                  </a:lnTo>
                  <a:lnTo>
                    <a:pt x="159" y="0"/>
                  </a:lnTo>
                  <a:lnTo>
                    <a:pt x="43" y="17"/>
                  </a:lnTo>
                  <a:lnTo>
                    <a:pt x="56" y="82"/>
                  </a:lnTo>
                  <a:lnTo>
                    <a:pt x="29" y="124"/>
                  </a:lnTo>
                  <a:lnTo>
                    <a:pt x="0" y="234"/>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39" name="Freeform 480"/>
            <p:cNvSpPr>
              <a:spLocks/>
            </p:cNvSpPr>
            <p:nvPr/>
          </p:nvSpPr>
          <p:spPr bwMode="auto">
            <a:xfrm>
              <a:off x="2014" y="2673"/>
              <a:ext cx="122" cy="133"/>
            </a:xfrm>
            <a:custGeom>
              <a:avLst/>
              <a:gdLst>
                <a:gd name="T0" fmla="*/ 0 w 429"/>
                <a:gd name="T1" fmla="*/ 2 h 464"/>
                <a:gd name="T2" fmla="*/ 0 w 429"/>
                <a:gd name="T3" fmla="*/ 11 h 464"/>
                <a:gd name="T4" fmla="*/ 8 w 429"/>
                <a:gd name="T5" fmla="*/ 11 h 464"/>
                <a:gd name="T6" fmla="*/ 10 w 429"/>
                <a:gd name="T7" fmla="*/ 9 h 464"/>
                <a:gd name="T8" fmla="*/ 10 w 429"/>
                <a:gd name="T9" fmla="*/ 9 h 464"/>
                <a:gd name="T10" fmla="*/ 7 w 429"/>
                <a:gd name="T11" fmla="*/ 2 h 464"/>
                <a:gd name="T12" fmla="*/ 8 w 429"/>
                <a:gd name="T13" fmla="*/ 4 h 464"/>
                <a:gd name="T14" fmla="*/ 9 w 429"/>
                <a:gd name="T15" fmla="*/ 3 h 464"/>
                <a:gd name="T16" fmla="*/ 8 w 429"/>
                <a:gd name="T17" fmla="*/ 0 h 464"/>
                <a:gd name="T18" fmla="*/ 7 w 429"/>
                <a:gd name="T19" fmla="*/ 1 h 464"/>
                <a:gd name="T20" fmla="*/ 7 w 429"/>
                <a:gd name="T21" fmla="*/ 0 h 464"/>
                <a:gd name="T22" fmla="*/ 5 w 429"/>
                <a:gd name="T23" fmla="*/ 0 h 464"/>
                <a:gd name="T24" fmla="*/ 4 w 429"/>
                <a:gd name="T25" fmla="*/ 1 h 464"/>
                <a:gd name="T26" fmla="*/ 0 w 429"/>
                <a:gd name="T27" fmla="*/ 0 h 464"/>
                <a:gd name="T28" fmla="*/ 0 w 429"/>
                <a:gd name="T29" fmla="*/ 2 h 4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29"/>
                <a:gd name="T46" fmla="*/ 0 h 464"/>
                <a:gd name="T47" fmla="*/ 429 w 429"/>
                <a:gd name="T48" fmla="*/ 464 h 4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29" h="464">
                  <a:moveTo>
                    <a:pt x="0" y="75"/>
                  </a:moveTo>
                  <a:lnTo>
                    <a:pt x="17" y="454"/>
                  </a:lnTo>
                  <a:lnTo>
                    <a:pt x="361" y="464"/>
                  </a:lnTo>
                  <a:lnTo>
                    <a:pt x="422" y="405"/>
                  </a:lnTo>
                  <a:lnTo>
                    <a:pt x="429" y="364"/>
                  </a:lnTo>
                  <a:lnTo>
                    <a:pt x="298" y="98"/>
                  </a:lnTo>
                  <a:lnTo>
                    <a:pt x="361" y="183"/>
                  </a:lnTo>
                  <a:lnTo>
                    <a:pt x="392" y="110"/>
                  </a:lnTo>
                  <a:lnTo>
                    <a:pt x="361" y="17"/>
                  </a:lnTo>
                  <a:lnTo>
                    <a:pt x="284" y="30"/>
                  </a:lnTo>
                  <a:lnTo>
                    <a:pt x="282" y="4"/>
                  </a:lnTo>
                  <a:lnTo>
                    <a:pt x="239" y="4"/>
                  </a:lnTo>
                  <a:lnTo>
                    <a:pt x="166" y="40"/>
                  </a:lnTo>
                  <a:lnTo>
                    <a:pt x="17" y="0"/>
                  </a:lnTo>
                  <a:lnTo>
                    <a:pt x="0" y="7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40" name="Freeform 481"/>
            <p:cNvSpPr>
              <a:spLocks/>
            </p:cNvSpPr>
            <p:nvPr/>
          </p:nvSpPr>
          <p:spPr bwMode="auto">
            <a:xfrm>
              <a:off x="1690" y="2894"/>
              <a:ext cx="81" cy="69"/>
            </a:xfrm>
            <a:custGeom>
              <a:avLst/>
              <a:gdLst>
                <a:gd name="T0" fmla="*/ 0 w 285"/>
                <a:gd name="T1" fmla="*/ 5 h 242"/>
                <a:gd name="T2" fmla="*/ 1 w 285"/>
                <a:gd name="T3" fmla="*/ 5 h 242"/>
                <a:gd name="T4" fmla="*/ 2 w 285"/>
                <a:gd name="T5" fmla="*/ 6 h 242"/>
                <a:gd name="T6" fmla="*/ 2 w 285"/>
                <a:gd name="T7" fmla="*/ 4 h 242"/>
                <a:gd name="T8" fmla="*/ 5 w 285"/>
                <a:gd name="T9" fmla="*/ 4 h 242"/>
                <a:gd name="T10" fmla="*/ 5 w 285"/>
                <a:gd name="T11" fmla="*/ 4 h 242"/>
                <a:gd name="T12" fmla="*/ 7 w 285"/>
                <a:gd name="T13" fmla="*/ 3 h 242"/>
                <a:gd name="T14" fmla="*/ 5 w 285"/>
                <a:gd name="T15" fmla="*/ 1 h 242"/>
                <a:gd name="T16" fmla="*/ 5 w 285"/>
                <a:gd name="T17" fmla="*/ 0 h 242"/>
                <a:gd name="T18" fmla="*/ 1 w 285"/>
                <a:gd name="T19" fmla="*/ 2 h 242"/>
                <a:gd name="T20" fmla="*/ 0 w 285"/>
                <a:gd name="T21" fmla="*/ 5 h 2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5"/>
                <a:gd name="T34" fmla="*/ 0 h 242"/>
                <a:gd name="T35" fmla="*/ 285 w 285"/>
                <a:gd name="T36" fmla="*/ 242 h 2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5" h="242">
                  <a:moveTo>
                    <a:pt x="0" y="207"/>
                  </a:moveTo>
                  <a:lnTo>
                    <a:pt x="23" y="233"/>
                  </a:lnTo>
                  <a:lnTo>
                    <a:pt x="102" y="242"/>
                  </a:lnTo>
                  <a:lnTo>
                    <a:pt x="92" y="181"/>
                  </a:lnTo>
                  <a:lnTo>
                    <a:pt x="192" y="171"/>
                  </a:lnTo>
                  <a:lnTo>
                    <a:pt x="233" y="181"/>
                  </a:lnTo>
                  <a:lnTo>
                    <a:pt x="285" y="135"/>
                  </a:lnTo>
                  <a:lnTo>
                    <a:pt x="214" y="42"/>
                  </a:lnTo>
                  <a:lnTo>
                    <a:pt x="206" y="0"/>
                  </a:lnTo>
                  <a:lnTo>
                    <a:pt x="49" y="79"/>
                  </a:lnTo>
                  <a:lnTo>
                    <a:pt x="0" y="207"/>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41" name="Freeform 482"/>
            <p:cNvSpPr>
              <a:spLocks/>
            </p:cNvSpPr>
            <p:nvPr/>
          </p:nvSpPr>
          <p:spPr bwMode="auto">
            <a:xfrm>
              <a:off x="1986" y="3186"/>
              <a:ext cx="128" cy="123"/>
            </a:xfrm>
            <a:custGeom>
              <a:avLst/>
              <a:gdLst>
                <a:gd name="T0" fmla="*/ 0 w 450"/>
                <a:gd name="T1" fmla="*/ 5 h 434"/>
                <a:gd name="T2" fmla="*/ 0 w 450"/>
                <a:gd name="T3" fmla="*/ 9 h 434"/>
                <a:gd name="T4" fmla="*/ 1 w 450"/>
                <a:gd name="T5" fmla="*/ 10 h 434"/>
                <a:gd name="T6" fmla="*/ 3 w 450"/>
                <a:gd name="T7" fmla="*/ 10 h 434"/>
                <a:gd name="T8" fmla="*/ 4 w 450"/>
                <a:gd name="T9" fmla="*/ 10 h 434"/>
                <a:gd name="T10" fmla="*/ 6 w 450"/>
                <a:gd name="T11" fmla="*/ 9 h 434"/>
                <a:gd name="T12" fmla="*/ 6 w 450"/>
                <a:gd name="T13" fmla="*/ 8 h 434"/>
                <a:gd name="T14" fmla="*/ 7 w 450"/>
                <a:gd name="T15" fmla="*/ 8 h 434"/>
                <a:gd name="T16" fmla="*/ 7 w 450"/>
                <a:gd name="T17" fmla="*/ 7 h 434"/>
                <a:gd name="T18" fmla="*/ 10 w 450"/>
                <a:gd name="T19" fmla="*/ 6 h 434"/>
                <a:gd name="T20" fmla="*/ 9 w 450"/>
                <a:gd name="T21" fmla="*/ 6 h 434"/>
                <a:gd name="T22" fmla="*/ 10 w 450"/>
                <a:gd name="T23" fmla="*/ 3 h 434"/>
                <a:gd name="T24" fmla="*/ 10 w 450"/>
                <a:gd name="T25" fmla="*/ 1 h 434"/>
                <a:gd name="T26" fmla="*/ 8 w 450"/>
                <a:gd name="T27" fmla="*/ 0 h 434"/>
                <a:gd name="T28" fmla="*/ 8 w 450"/>
                <a:gd name="T29" fmla="*/ 0 h 434"/>
                <a:gd name="T30" fmla="*/ 6 w 450"/>
                <a:gd name="T31" fmla="*/ 1 h 434"/>
                <a:gd name="T32" fmla="*/ 6 w 450"/>
                <a:gd name="T33" fmla="*/ 3 h 434"/>
                <a:gd name="T34" fmla="*/ 7 w 450"/>
                <a:gd name="T35" fmla="*/ 4 h 434"/>
                <a:gd name="T36" fmla="*/ 7 w 450"/>
                <a:gd name="T37" fmla="*/ 5 h 434"/>
                <a:gd name="T38" fmla="*/ 2 w 450"/>
                <a:gd name="T39" fmla="*/ 3 h 434"/>
                <a:gd name="T40" fmla="*/ 2 w 450"/>
                <a:gd name="T41" fmla="*/ 5 h 434"/>
                <a:gd name="T42" fmla="*/ 0 w 450"/>
                <a:gd name="T43" fmla="*/ 5 h 4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0"/>
                <a:gd name="T67" fmla="*/ 0 h 434"/>
                <a:gd name="T68" fmla="*/ 450 w 450"/>
                <a:gd name="T69" fmla="*/ 434 h 43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0" h="434">
                  <a:moveTo>
                    <a:pt x="0" y="212"/>
                  </a:moveTo>
                  <a:lnTo>
                    <a:pt x="0" y="379"/>
                  </a:lnTo>
                  <a:lnTo>
                    <a:pt x="47" y="419"/>
                  </a:lnTo>
                  <a:lnTo>
                    <a:pt x="121" y="433"/>
                  </a:lnTo>
                  <a:lnTo>
                    <a:pt x="187" y="434"/>
                  </a:lnTo>
                  <a:lnTo>
                    <a:pt x="254" y="375"/>
                  </a:lnTo>
                  <a:lnTo>
                    <a:pt x="256" y="348"/>
                  </a:lnTo>
                  <a:lnTo>
                    <a:pt x="317" y="334"/>
                  </a:lnTo>
                  <a:lnTo>
                    <a:pt x="309" y="310"/>
                  </a:lnTo>
                  <a:lnTo>
                    <a:pt x="428" y="265"/>
                  </a:lnTo>
                  <a:lnTo>
                    <a:pt x="412" y="245"/>
                  </a:lnTo>
                  <a:lnTo>
                    <a:pt x="450" y="114"/>
                  </a:lnTo>
                  <a:lnTo>
                    <a:pt x="422" y="56"/>
                  </a:lnTo>
                  <a:lnTo>
                    <a:pt x="350" y="15"/>
                  </a:lnTo>
                  <a:lnTo>
                    <a:pt x="329" y="0"/>
                  </a:lnTo>
                  <a:lnTo>
                    <a:pt x="260" y="42"/>
                  </a:lnTo>
                  <a:lnTo>
                    <a:pt x="254" y="156"/>
                  </a:lnTo>
                  <a:lnTo>
                    <a:pt x="298" y="177"/>
                  </a:lnTo>
                  <a:lnTo>
                    <a:pt x="300" y="225"/>
                  </a:lnTo>
                  <a:lnTo>
                    <a:pt x="81" y="122"/>
                  </a:lnTo>
                  <a:lnTo>
                    <a:pt x="86" y="212"/>
                  </a:lnTo>
                  <a:lnTo>
                    <a:pt x="0" y="21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42" name="Freeform 483"/>
            <p:cNvSpPr>
              <a:spLocks/>
            </p:cNvSpPr>
            <p:nvPr/>
          </p:nvSpPr>
          <p:spPr bwMode="auto">
            <a:xfrm>
              <a:off x="1926" y="3366"/>
              <a:ext cx="178" cy="166"/>
            </a:xfrm>
            <a:custGeom>
              <a:avLst/>
              <a:gdLst>
                <a:gd name="T0" fmla="*/ 0 w 624"/>
                <a:gd name="T1" fmla="*/ 7 h 583"/>
                <a:gd name="T2" fmla="*/ 1 w 624"/>
                <a:gd name="T3" fmla="*/ 7 h 583"/>
                <a:gd name="T4" fmla="*/ 1 w 624"/>
                <a:gd name="T5" fmla="*/ 7 h 583"/>
                <a:gd name="T6" fmla="*/ 2 w 624"/>
                <a:gd name="T7" fmla="*/ 7 h 583"/>
                <a:gd name="T8" fmla="*/ 3 w 624"/>
                <a:gd name="T9" fmla="*/ 7 h 583"/>
                <a:gd name="T10" fmla="*/ 3 w 624"/>
                <a:gd name="T11" fmla="*/ 3 h 583"/>
                <a:gd name="T12" fmla="*/ 4 w 624"/>
                <a:gd name="T13" fmla="*/ 4 h 583"/>
                <a:gd name="T14" fmla="*/ 4 w 624"/>
                <a:gd name="T15" fmla="*/ 5 h 583"/>
                <a:gd name="T16" fmla="*/ 5 w 624"/>
                <a:gd name="T17" fmla="*/ 5 h 583"/>
                <a:gd name="T18" fmla="*/ 6 w 624"/>
                <a:gd name="T19" fmla="*/ 4 h 583"/>
                <a:gd name="T20" fmla="*/ 8 w 624"/>
                <a:gd name="T21" fmla="*/ 4 h 583"/>
                <a:gd name="T22" fmla="*/ 11 w 624"/>
                <a:gd name="T23" fmla="*/ 0 h 583"/>
                <a:gd name="T24" fmla="*/ 13 w 624"/>
                <a:gd name="T25" fmla="*/ 1 h 583"/>
                <a:gd name="T26" fmla="*/ 14 w 624"/>
                <a:gd name="T27" fmla="*/ 4 h 583"/>
                <a:gd name="T28" fmla="*/ 13 w 624"/>
                <a:gd name="T29" fmla="*/ 5 h 583"/>
                <a:gd name="T30" fmla="*/ 13 w 624"/>
                <a:gd name="T31" fmla="*/ 5 h 583"/>
                <a:gd name="T32" fmla="*/ 14 w 624"/>
                <a:gd name="T33" fmla="*/ 5 h 583"/>
                <a:gd name="T34" fmla="*/ 15 w 624"/>
                <a:gd name="T35" fmla="*/ 5 h 583"/>
                <a:gd name="T36" fmla="*/ 14 w 624"/>
                <a:gd name="T37" fmla="*/ 7 h 583"/>
                <a:gd name="T38" fmla="*/ 12 w 624"/>
                <a:gd name="T39" fmla="*/ 10 h 583"/>
                <a:gd name="T40" fmla="*/ 9 w 624"/>
                <a:gd name="T41" fmla="*/ 13 h 583"/>
                <a:gd name="T42" fmla="*/ 7 w 624"/>
                <a:gd name="T43" fmla="*/ 13 h 583"/>
                <a:gd name="T44" fmla="*/ 2 w 624"/>
                <a:gd name="T45" fmla="*/ 13 h 583"/>
                <a:gd name="T46" fmla="*/ 1 w 624"/>
                <a:gd name="T47" fmla="*/ 12 h 583"/>
                <a:gd name="T48" fmla="*/ 1 w 624"/>
                <a:gd name="T49" fmla="*/ 11 h 583"/>
                <a:gd name="T50" fmla="*/ 0 w 624"/>
                <a:gd name="T51" fmla="*/ 7 h 5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4"/>
                <a:gd name="T79" fmla="*/ 0 h 583"/>
                <a:gd name="T80" fmla="*/ 624 w 624"/>
                <a:gd name="T81" fmla="*/ 583 h 5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4" h="583">
                  <a:moveTo>
                    <a:pt x="0" y="308"/>
                  </a:moveTo>
                  <a:lnTo>
                    <a:pt x="22" y="286"/>
                  </a:lnTo>
                  <a:lnTo>
                    <a:pt x="48" y="326"/>
                  </a:lnTo>
                  <a:lnTo>
                    <a:pt x="98" y="326"/>
                  </a:lnTo>
                  <a:lnTo>
                    <a:pt x="131" y="298"/>
                  </a:lnTo>
                  <a:lnTo>
                    <a:pt x="131" y="117"/>
                  </a:lnTo>
                  <a:lnTo>
                    <a:pt x="165" y="163"/>
                  </a:lnTo>
                  <a:lnTo>
                    <a:pt x="163" y="213"/>
                  </a:lnTo>
                  <a:lnTo>
                    <a:pt x="217" y="211"/>
                  </a:lnTo>
                  <a:lnTo>
                    <a:pt x="262" y="156"/>
                  </a:lnTo>
                  <a:lnTo>
                    <a:pt x="347" y="156"/>
                  </a:lnTo>
                  <a:lnTo>
                    <a:pt x="489" y="0"/>
                  </a:lnTo>
                  <a:lnTo>
                    <a:pt x="577" y="23"/>
                  </a:lnTo>
                  <a:lnTo>
                    <a:pt x="593" y="167"/>
                  </a:lnTo>
                  <a:lnTo>
                    <a:pt x="551" y="207"/>
                  </a:lnTo>
                  <a:lnTo>
                    <a:pt x="576" y="239"/>
                  </a:lnTo>
                  <a:lnTo>
                    <a:pt x="597" y="213"/>
                  </a:lnTo>
                  <a:lnTo>
                    <a:pt x="624" y="213"/>
                  </a:lnTo>
                  <a:lnTo>
                    <a:pt x="608" y="298"/>
                  </a:lnTo>
                  <a:lnTo>
                    <a:pt x="521" y="429"/>
                  </a:lnTo>
                  <a:lnTo>
                    <a:pt x="404" y="543"/>
                  </a:lnTo>
                  <a:lnTo>
                    <a:pt x="319" y="581"/>
                  </a:lnTo>
                  <a:lnTo>
                    <a:pt x="75" y="583"/>
                  </a:lnTo>
                  <a:lnTo>
                    <a:pt x="53" y="517"/>
                  </a:lnTo>
                  <a:lnTo>
                    <a:pt x="65" y="468"/>
                  </a:lnTo>
                  <a:lnTo>
                    <a:pt x="0" y="30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43" name="Freeform 484"/>
            <p:cNvSpPr>
              <a:spLocks/>
            </p:cNvSpPr>
            <p:nvPr/>
          </p:nvSpPr>
          <p:spPr bwMode="auto">
            <a:xfrm>
              <a:off x="2040" y="3455"/>
              <a:ext cx="25" cy="30"/>
            </a:xfrm>
            <a:custGeom>
              <a:avLst/>
              <a:gdLst>
                <a:gd name="T0" fmla="*/ 0 w 86"/>
                <a:gd name="T1" fmla="*/ 1 h 106"/>
                <a:gd name="T2" fmla="*/ 1 w 86"/>
                <a:gd name="T3" fmla="*/ 2 h 106"/>
                <a:gd name="T4" fmla="*/ 2 w 86"/>
                <a:gd name="T5" fmla="*/ 1 h 106"/>
                <a:gd name="T6" fmla="*/ 1 w 86"/>
                <a:gd name="T7" fmla="*/ 0 h 106"/>
                <a:gd name="T8" fmla="*/ 0 w 86"/>
                <a:gd name="T9" fmla="*/ 1 h 106"/>
                <a:gd name="T10" fmla="*/ 0 60000 65536"/>
                <a:gd name="T11" fmla="*/ 0 60000 65536"/>
                <a:gd name="T12" fmla="*/ 0 60000 65536"/>
                <a:gd name="T13" fmla="*/ 0 60000 65536"/>
                <a:gd name="T14" fmla="*/ 0 60000 65536"/>
                <a:gd name="T15" fmla="*/ 0 w 86"/>
                <a:gd name="T16" fmla="*/ 0 h 106"/>
                <a:gd name="T17" fmla="*/ 86 w 86"/>
                <a:gd name="T18" fmla="*/ 106 h 106"/>
              </a:gdLst>
              <a:ahLst/>
              <a:cxnLst>
                <a:cxn ang="T10">
                  <a:pos x="T0" y="T1"/>
                </a:cxn>
                <a:cxn ang="T11">
                  <a:pos x="T2" y="T3"/>
                </a:cxn>
                <a:cxn ang="T12">
                  <a:pos x="T4" y="T5"/>
                </a:cxn>
                <a:cxn ang="T13">
                  <a:pos x="T6" y="T7"/>
                </a:cxn>
                <a:cxn ang="T14">
                  <a:pos x="T8" y="T9"/>
                </a:cxn>
              </a:cxnLst>
              <a:rect l="T15" t="T16" r="T17" b="T18"/>
              <a:pathLst>
                <a:path w="86" h="106">
                  <a:moveTo>
                    <a:pt x="0" y="52"/>
                  </a:moveTo>
                  <a:lnTo>
                    <a:pt x="33" y="106"/>
                  </a:lnTo>
                  <a:lnTo>
                    <a:pt x="86" y="52"/>
                  </a:lnTo>
                  <a:lnTo>
                    <a:pt x="61" y="0"/>
                  </a:lnTo>
                  <a:lnTo>
                    <a:pt x="0" y="5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44" name="Freeform 485"/>
            <p:cNvSpPr>
              <a:spLocks/>
            </p:cNvSpPr>
            <p:nvPr/>
          </p:nvSpPr>
          <p:spPr bwMode="auto">
            <a:xfrm>
              <a:off x="2000" y="2304"/>
              <a:ext cx="86" cy="77"/>
            </a:xfrm>
            <a:custGeom>
              <a:avLst/>
              <a:gdLst>
                <a:gd name="T0" fmla="*/ 2 w 302"/>
                <a:gd name="T1" fmla="*/ 0 h 272"/>
                <a:gd name="T2" fmla="*/ 3 w 302"/>
                <a:gd name="T3" fmla="*/ 0 h 272"/>
                <a:gd name="T4" fmla="*/ 3 w 302"/>
                <a:gd name="T5" fmla="*/ 1 h 272"/>
                <a:gd name="T6" fmla="*/ 4 w 302"/>
                <a:gd name="T7" fmla="*/ 1 h 272"/>
                <a:gd name="T8" fmla="*/ 5 w 302"/>
                <a:gd name="T9" fmla="*/ 1 h 272"/>
                <a:gd name="T10" fmla="*/ 6 w 302"/>
                <a:gd name="T11" fmla="*/ 1 h 272"/>
                <a:gd name="T12" fmla="*/ 6 w 302"/>
                <a:gd name="T13" fmla="*/ 3 h 272"/>
                <a:gd name="T14" fmla="*/ 6 w 302"/>
                <a:gd name="T15" fmla="*/ 3 h 272"/>
                <a:gd name="T16" fmla="*/ 7 w 302"/>
                <a:gd name="T17" fmla="*/ 3 h 272"/>
                <a:gd name="T18" fmla="*/ 7 w 302"/>
                <a:gd name="T19" fmla="*/ 3 h 272"/>
                <a:gd name="T20" fmla="*/ 7 w 302"/>
                <a:gd name="T21" fmla="*/ 4 h 272"/>
                <a:gd name="T22" fmla="*/ 7 w 302"/>
                <a:gd name="T23" fmla="*/ 4 h 272"/>
                <a:gd name="T24" fmla="*/ 6 w 302"/>
                <a:gd name="T25" fmla="*/ 4 h 272"/>
                <a:gd name="T26" fmla="*/ 6 w 302"/>
                <a:gd name="T27" fmla="*/ 4 h 272"/>
                <a:gd name="T28" fmla="*/ 6 w 302"/>
                <a:gd name="T29" fmla="*/ 5 h 272"/>
                <a:gd name="T30" fmla="*/ 7 w 302"/>
                <a:gd name="T31" fmla="*/ 5 h 272"/>
                <a:gd name="T32" fmla="*/ 6 w 302"/>
                <a:gd name="T33" fmla="*/ 5 h 272"/>
                <a:gd name="T34" fmla="*/ 6 w 302"/>
                <a:gd name="T35" fmla="*/ 5 h 272"/>
                <a:gd name="T36" fmla="*/ 6 w 302"/>
                <a:gd name="T37" fmla="*/ 5 h 272"/>
                <a:gd name="T38" fmla="*/ 5 w 302"/>
                <a:gd name="T39" fmla="*/ 6 h 272"/>
                <a:gd name="T40" fmla="*/ 5 w 302"/>
                <a:gd name="T41" fmla="*/ 6 h 272"/>
                <a:gd name="T42" fmla="*/ 5 w 302"/>
                <a:gd name="T43" fmla="*/ 6 h 272"/>
                <a:gd name="T44" fmla="*/ 5 w 302"/>
                <a:gd name="T45" fmla="*/ 6 h 272"/>
                <a:gd name="T46" fmla="*/ 4 w 302"/>
                <a:gd name="T47" fmla="*/ 6 h 272"/>
                <a:gd name="T48" fmla="*/ 4 w 302"/>
                <a:gd name="T49" fmla="*/ 6 h 272"/>
                <a:gd name="T50" fmla="*/ 3 w 302"/>
                <a:gd name="T51" fmla="*/ 6 h 272"/>
                <a:gd name="T52" fmla="*/ 2 w 302"/>
                <a:gd name="T53" fmla="*/ 5 h 272"/>
                <a:gd name="T54" fmla="*/ 1 w 302"/>
                <a:gd name="T55" fmla="*/ 5 h 272"/>
                <a:gd name="T56" fmla="*/ 1 w 302"/>
                <a:gd name="T57" fmla="*/ 5 h 272"/>
                <a:gd name="T58" fmla="*/ 0 w 302"/>
                <a:gd name="T59" fmla="*/ 6 h 272"/>
                <a:gd name="T60" fmla="*/ 0 w 302"/>
                <a:gd name="T61" fmla="*/ 5 h 272"/>
                <a:gd name="T62" fmla="*/ 1 w 302"/>
                <a:gd name="T63" fmla="*/ 4 h 272"/>
                <a:gd name="T64" fmla="*/ 0 w 302"/>
                <a:gd name="T65" fmla="*/ 3 h 272"/>
                <a:gd name="T66" fmla="*/ 1 w 302"/>
                <a:gd name="T67" fmla="*/ 3 h 272"/>
                <a:gd name="T68" fmla="*/ 1 w 302"/>
                <a:gd name="T69" fmla="*/ 2 h 272"/>
                <a:gd name="T70" fmla="*/ 1 w 302"/>
                <a:gd name="T71" fmla="*/ 2 h 272"/>
                <a:gd name="T72" fmla="*/ 1 w 302"/>
                <a:gd name="T73" fmla="*/ 2 h 272"/>
                <a:gd name="T74" fmla="*/ 1 w 302"/>
                <a:gd name="T75" fmla="*/ 1 h 272"/>
                <a:gd name="T76" fmla="*/ 1 w 302"/>
                <a:gd name="T77" fmla="*/ 1 h 272"/>
                <a:gd name="T78" fmla="*/ 2 w 302"/>
                <a:gd name="T79" fmla="*/ 0 h 272"/>
                <a:gd name="T80" fmla="*/ 2 w 302"/>
                <a:gd name="T81" fmla="*/ 0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2"/>
                <a:gd name="T124" fmla="*/ 0 h 272"/>
                <a:gd name="T125" fmla="*/ 302 w 302"/>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2" h="272">
                  <a:moveTo>
                    <a:pt x="96" y="0"/>
                  </a:moveTo>
                  <a:lnTo>
                    <a:pt x="125" y="5"/>
                  </a:lnTo>
                  <a:lnTo>
                    <a:pt x="147" y="25"/>
                  </a:lnTo>
                  <a:lnTo>
                    <a:pt x="189" y="25"/>
                  </a:lnTo>
                  <a:lnTo>
                    <a:pt x="232" y="31"/>
                  </a:lnTo>
                  <a:lnTo>
                    <a:pt x="254" y="65"/>
                  </a:lnTo>
                  <a:lnTo>
                    <a:pt x="270" y="109"/>
                  </a:lnTo>
                  <a:lnTo>
                    <a:pt x="274" y="127"/>
                  </a:lnTo>
                  <a:lnTo>
                    <a:pt x="293" y="142"/>
                  </a:lnTo>
                  <a:lnTo>
                    <a:pt x="302" y="154"/>
                  </a:lnTo>
                  <a:lnTo>
                    <a:pt x="302" y="172"/>
                  </a:lnTo>
                  <a:lnTo>
                    <a:pt x="284" y="172"/>
                  </a:lnTo>
                  <a:lnTo>
                    <a:pt x="260" y="172"/>
                  </a:lnTo>
                  <a:lnTo>
                    <a:pt x="270" y="189"/>
                  </a:lnTo>
                  <a:lnTo>
                    <a:pt x="278" y="200"/>
                  </a:lnTo>
                  <a:lnTo>
                    <a:pt x="284" y="223"/>
                  </a:lnTo>
                  <a:lnTo>
                    <a:pt x="270" y="234"/>
                  </a:lnTo>
                  <a:lnTo>
                    <a:pt x="248" y="234"/>
                  </a:lnTo>
                  <a:lnTo>
                    <a:pt x="246" y="234"/>
                  </a:lnTo>
                  <a:lnTo>
                    <a:pt x="232" y="245"/>
                  </a:lnTo>
                  <a:lnTo>
                    <a:pt x="232" y="268"/>
                  </a:lnTo>
                  <a:lnTo>
                    <a:pt x="215" y="272"/>
                  </a:lnTo>
                  <a:lnTo>
                    <a:pt x="200" y="261"/>
                  </a:lnTo>
                  <a:lnTo>
                    <a:pt x="176" y="255"/>
                  </a:lnTo>
                  <a:lnTo>
                    <a:pt x="155" y="245"/>
                  </a:lnTo>
                  <a:lnTo>
                    <a:pt x="135" y="250"/>
                  </a:lnTo>
                  <a:lnTo>
                    <a:pt x="73" y="223"/>
                  </a:lnTo>
                  <a:lnTo>
                    <a:pt x="47" y="227"/>
                  </a:lnTo>
                  <a:lnTo>
                    <a:pt x="26" y="223"/>
                  </a:lnTo>
                  <a:lnTo>
                    <a:pt x="12" y="245"/>
                  </a:lnTo>
                  <a:lnTo>
                    <a:pt x="0" y="199"/>
                  </a:lnTo>
                  <a:lnTo>
                    <a:pt x="28" y="169"/>
                  </a:lnTo>
                  <a:lnTo>
                    <a:pt x="8" y="109"/>
                  </a:lnTo>
                  <a:lnTo>
                    <a:pt x="26" y="117"/>
                  </a:lnTo>
                  <a:lnTo>
                    <a:pt x="29" y="104"/>
                  </a:lnTo>
                  <a:lnTo>
                    <a:pt x="34" y="82"/>
                  </a:lnTo>
                  <a:lnTo>
                    <a:pt x="42" y="71"/>
                  </a:lnTo>
                  <a:lnTo>
                    <a:pt x="47" y="46"/>
                  </a:lnTo>
                  <a:lnTo>
                    <a:pt x="68" y="21"/>
                  </a:lnTo>
                  <a:lnTo>
                    <a:pt x="82" y="0"/>
                  </a:lnTo>
                  <a:lnTo>
                    <a:pt x="96" y="0"/>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45" name="Freeform 486"/>
            <p:cNvSpPr>
              <a:spLocks/>
            </p:cNvSpPr>
            <p:nvPr/>
          </p:nvSpPr>
          <p:spPr bwMode="auto">
            <a:xfrm>
              <a:off x="1987" y="2359"/>
              <a:ext cx="192" cy="128"/>
            </a:xfrm>
            <a:custGeom>
              <a:avLst/>
              <a:gdLst>
                <a:gd name="T0" fmla="*/ 8 w 671"/>
                <a:gd name="T1" fmla="*/ 0 h 446"/>
                <a:gd name="T2" fmla="*/ 9 w 671"/>
                <a:gd name="T3" fmla="*/ 0 h 446"/>
                <a:gd name="T4" fmla="*/ 10 w 671"/>
                <a:gd name="T5" fmla="*/ 1 h 446"/>
                <a:gd name="T6" fmla="*/ 10 w 671"/>
                <a:gd name="T7" fmla="*/ 1 h 446"/>
                <a:gd name="T8" fmla="*/ 11 w 671"/>
                <a:gd name="T9" fmla="*/ 2 h 446"/>
                <a:gd name="T10" fmla="*/ 13 w 671"/>
                <a:gd name="T11" fmla="*/ 3 h 446"/>
                <a:gd name="T12" fmla="*/ 14 w 671"/>
                <a:gd name="T13" fmla="*/ 3 h 446"/>
                <a:gd name="T14" fmla="*/ 15 w 671"/>
                <a:gd name="T15" fmla="*/ 4 h 446"/>
                <a:gd name="T16" fmla="*/ 15 w 671"/>
                <a:gd name="T17" fmla="*/ 6 h 446"/>
                <a:gd name="T18" fmla="*/ 13 w 671"/>
                <a:gd name="T19" fmla="*/ 7 h 446"/>
                <a:gd name="T20" fmla="*/ 11 w 671"/>
                <a:gd name="T21" fmla="*/ 9 h 446"/>
                <a:gd name="T22" fmla="*/ 11 w 671"/>
                <a:gd name="T23" fmla="*/ 9 h 446"/>
                <a:gd name="T24" fmla="*/ 11 w 671"/>
                <a:gd name="T25" fmla="*/ 11 h 446"/>
                <a:gd name="T26" fmla="*/ 10 w 671"/>
                <a:gd name="T27" fmla="*/ 9 h 446"/>
                <a:gd name="T28" fmla="*/ 9 w 671"/>
                <a:gd name="T29" fmla="*/ 8 h 446"/>
                <a:gd name="T30" fmla="*/ 9 w 671"/>
                <a:gd name="T31" fmla="*/ 7 h 446"/>
                <a:gd name="T32" fmla="*/ 7 w 671"/>
                <a:gd name="T33" fmla="*/ 9 h 446"/>
                <a:gd name="T34" fmla="*/ 6 w 671"/>
                <a:gd name="T35" fmla="*/ 8 h 446"/>
                <a:gd name="T36" fmla="*/ 7 w 671"/>
                <a:gd name="T37" fmla="*/ 8 h 446"/>
                <a:gd name="T38" fmla="*/ 7 w 671"/>
                <a:gd name="T39" fmla="*/ 7 h 446"/>
                <a:gd name="T40" fmla="*/ 6 w 671"/>
                <a:gd name="T41" fmla="*/ 6 h 446"/>
                <a:gd name="T42" fmla="*/ 5 w 671"/>
                <a:gd name="T43" fmla="*/ 5 h 446"/>
                <a:gd name="T44" fmla="*/ 2 w 671"/>
                <a:gd name="T45" fmla="*/ 6 h 446"/>
                <a:gd name="T46" fmla="*/ 1 w 671"/>
                <a:gd name="T47" fmla="*/ 6 h 446"/>
                <a:gd name="T48" fmla="*/ 0 w 671"/>
                <a:gd name="T49" fmla="*/ 4 h 446"/>
                <a:gd name="T50" fmla="*/ 2 w 671"/>
                <a:gd name="T51" fmla="*/ 2 h 446"/>
                <a:gd name="T52" fmla="*/ 1 w 671"/>
                <a:gd name="T53" fmla="*/ 1 h 446"/>
                <a:gd name="T54" fmla="*/ 2 w 671"/>
                <a:gd name="T55" fmla="*/ 1 h 446"/>
                <a:gd name="T56" fmla="*/ 3 w 671"/>
                <a:gd name="T57" fmla="*/ 1 h 446"/>
                <a:gd name="T58" fmla="*/ 5 w 671"/>
                <a:gd name="T59" fmla="*/ 1 h 446"/>
                <a:gd name="T60" fmla="*/ 6 w 671"/>
                <a:gd name="T61" fmla="*/ 1 h 446"/>
                <a:gd name="T62" fmla="*/ 7 w 671"/>
                <a:gd name="T63" fmla="*/ 2 h 446"/>
                <a:gd name="T64" fmla="*/ 7 w 671"/>
                <a:gd name="T65" fmla="*/ 1 h 446"/>
                <a:gd name="T66" fmla="*/ 7 w 671"/>
                <a:gd name="T67" fmla="*/ 1 h 4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71"/>
                <a:gd name="T103" fmla="*/ 0 h 446"/>
                <a:gd name="T104" fmla="*/ 671 w 671"/>
                <a:gd name="T105" fmla="*/ 446 h 4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71" h="446">
                  <a:moveTo>
                    <a:pt x="334" y="20"/>
                  </a:moveTo>
                  <a:lnTo>
                    <a:pt x="344" y="17"/>
                  </a:lnTo>
                  <a:lnTo>
                    <a:pt x="362" y="4"/>
                  </a:lnTo>
                  <a:lnTo>
                    <a:pt x="379" y="0"/>
                  </a:lnTo>
                  <a:lnTo>
                    <a:pt x="406" y="4"/>
                  </a:lnTo>
                  <a:lnTo>
                    <a:pt x="418" y="27"/>
                  </a:lnTo>
                  <a:lnTo>
                    <a:pt x="424" y="54"/>
                  </a:lnTo>
                  <a:lnTo>
                    <a:pt x="435" y="63"/>
                  </a:lnTo>
                  <a:lnTo>
                    <a:pt x="448" y="58"/>
                  </a:lnTo>
                  <a:lnTo>
                    <a:pt x="481" y="95"/>
                  </a:lnTo>
                  <a:lnTo>
                    <a:pt x="498" y="124"/>
                  </a:lnTo>
                  <a:lnTo>
                    <a:pt x="542" y="145"/>
                  </a:lnTo>
                  <a:lnTo>
                    <a:pt x="574" y="150"/>
                  </a:lnTo>
                  <a:lnTo>
                    <a:pt x="587" y="145"/>
                  </a:lnTo>
                  <a:lnTo>
                    <a:pt x="617" y="160"/>
                  </a:lnTo>
                  <a:lnTo>
                    <a:pt x="650" y="165"/>
                  </a:lnTo>
                  <a:lnTo>
                    <a:pt x="671" y="233"/>
                  </a:lnTo>
                  <a:lnTo>
                    <a:pt x="638" y="242"/>
                  </a:lnTo>
                  <a:lnTo>
                    <a:pt x="631" y="276"/>
                  </a:lnTo>
                  <a:lnTo>
                    <a:pt x="579" y="311"/>
                  </a:lnTo>
                  <a:lnTo>
                    <a:pt x="500" y="334"/>
                  </a:lnTo>
                  <a:lnTo>
                    <a:pt x="491" y="366"/>
                  </a:lnTo>
                  <a:lnTo>
                    <a:pt x="462" y="352"/>
                  </a:lnTo>
                  <a:lnTo>
                    <a:pt x="493" y="395"/>
                  </a:lnTo>
                  <a:lnTo>
                    <a:pt x="540" y="400"/>
                  </a:lnTo>
                  <a:lnTo>
                    <a:pt x="453" y="446"/>
                  </a:lnTo>
                  <a:lnTo>
                    <a:pt x="400" y="396"/>
                  </a:lnTo>
                  <a:lnTo>
                    <a:pt x="444" y="358"/>
                  </a:lnTo>
                  <a:lnTo>
                    <a:pt x="400" y="349"/>
                  </a:lnTo>
                  <a:lnTo>
                    <a:pt x="376" y="349"/>
                  </a:lnTo>
                  <a:lnTo>
                    <a:pt x="383" y="315"/>
                  </a:lnTo>
                  <a:lnTo>
                    <a:pt x="374" y="320"/>
                  </a:lnTo>
                  <a:lnTo>
                    <a:pt x="310" y="338"/>
                  </a:lnTo>
                  <a:lnTo>
                    <a:pt x="289" y="396"/>
                  </a:lnTo>
                  <a:lnTo>
                    <a:pt x="244" y="394"/>
                  </a:lnTo>
                  <a:lnTo>
                    <a:pt x="254" y="352"/>
                  </a:lnTo>
                  <a:lnTo>
                    <a:pt x="255" y="334"/>
                  </a:lnTo>
                  <a:lnTo>
                    <a:pt x="283" y="325"/>
                  </a:lnTo>
                  <a:lnTo>
                    <a:pt x="295" y="312"/>
                  </a:lnTo>
                  <a:lnTo>
                    <a:pt x="298" y="302"/>
                  </a:lnTo>
                  <a:lnTo>
                    <a:pt x="283" y="296"/>
                  </a:lnTo>
                  <a:lnTo>
                    <a:pt x="262" y="253"/>
                  </a:lnTo>
                  <a:lnTo>
                    <a:pt x="236" y="227"/>
                  </a:lnTo>
                  <a:lnTo>
                    <a:pt x="203" y="227"/>
                  </a:lnTo>
                  <a:lnTo>
                    <a:pt x="162" y="239"/>
                  </a:lnTo>
                  <a:lnTo>
                    <a:pt x="100" y="242"/>
                  </a:lnTo>
                  <a:lnTo>
                    <a:pt x="72" y="250"/>
                  </a:lnTo>
                  <a:lnTo>
                    <a:pt x="24" y="250"/>
                  </a:lnTo>
                  <a:lnTo>
                    <a:pt x="0" y="224"/>
                  </a:lnTo>
                  <a:lnTo>
                    <a:pt x="16" y="185"/>
                  </a:lnTo>
                  <a:lnTo>
                    <a:pt x="41" y="143"/>
                  </a:lnTo>
                  <a:lnTo>
                    <a:pt x="73" y="99"/>
                  </a:lnTo>
                  <a:lnTo>
                    <a:pt x="56" y="47"/>
                  </a:lnTo>
                  <a:lnTo>
                    <a:pt x="57" y="38"/>
                  </a:lnTo>
                  <a:lnTo>
                    <a:pt x="70" y="27"/>
                  </a:lnTo>
                  <a:lnTo>
                    <a:pt x="91" y="31"/>
                  </a:lnTo>
                  <a:lnTo>
                    <a:pt x="117" y="27"/>
                  </a:lnTo>
                  <a:lnTo>
                    <a:pt x="143" y="39"/>
                  </a:lnTo>
                  <a:lnTo>
                    <a:pt x="177" y="54"/>
                  </a:lnTo>
                  <a:lnTo>
                    <a:pt x="199" y="47"/>
                  </a:lnTo>
                  <a:lnTo>
                    <a:pt x="220" y="59"/>
                  </a:lnTo>
                  <a:lnTo>
                    <a:pt x="244" y="65"/>
                  </a:lnTo>
                  <a:lnTo>
                    <a:pt x="259" y="76"/>
                  </a:lnTo>
                  <a:lnTo>
                    <a:pt x="276" y="72"/>
                  </a:lnTo>
                  <a:lnTo>
                    <a:pt x="279" y="49"/>
                  </a:lnTo>
                  <a:lnTo>
                    <a:pt x="290" y="38"/>
                  </a:lnTo>
                  <a:lnTo>
                    <a:pt x="314" y="38"/>
                  </a:lnTo>
                  <a:lnTo>
                    <a:pt x="322" y="31"/>
                  </a:lnTo>
                  <a:lnTo>
                    <a:pt x="334" y="20"/>
                  </a:lnTo>
                  <a:close/>
                </a:path>
              </a:pathLst>
            </a:custGeom>
            <a:solidFill>
              <a:schemeClr val="bg1">
                <a:lumMod val="65000"/>
              </a:schemeClr>
            </a:solid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46" name="Freeform 487"/>
            <p:cNvSpPr>
              <a:spLocks/>
            </p:cNvSpPr>
            <p:nvPr/>
          </p:nvSpPr>
          <p:spPr bwMode="auto">
            <a:xfrm>
              <a:off x="2036" y="2424"/>
              <a:ext cx="37" cy="47"/>
            </a:xfrm>
            <a:custGeom>
              <a:avLst/>
              <a:gdLst>
                <a:gd name="T0" fmla="*/ 1 w 129"/>
                <a:gd name="T1" fmla="*/ 1 h 165"/>
                <a:gd name="T2" fmla="*/ 1 w 129"/>
                <a:gd name="T3" fmla="*/ 2 h 165"/>
                <a:gd name="T4" fmla="*/ 1 w 129"/>
                <a:gd name="T5" fmla="*/ 2 h 165"/>
                <a:gd name="T6" fmla="*/ 1 w 129"/>
                <a:gd name="T7" fmla="*/ 4 h 165"/>
                <a:gd name="T8" fmla="*/ 2 w 129"/>
                <a:gd name="T9" fmla="*/ 4 h 165"/>
                <a:gd name="T10" fmla="*/ 2 w 129"/>
                <a:gd name="T11" fmla="*/ 3 h 165"/>
                <a:gd name="T12" fmla="*/ 2 w 129"/>
                <a:gd name="T13" fmla="*/ 3 h 165"/>
                <a:gd name="T14" fmla="*/ 3 w 129"/>
                <a:gd name="T15" fmla="*/ 2 h 165"/>
                <a:gd name="T16" fmla="*/ 3 w 129"/>
                <a:gd name="T17" fmla="*/ 2 h 165"/>
                <a:gd name="T18" fmla="*/ 3 w 129"/>
                <a:gd name="T19" fmla="*/ 2 h 165"/>
                <a:gd name="T20" fmla="*/ 2 w 129"/>
                <a:gd name="T21" fmla="*/ 1 h 165"/>
                <a:gd name="T22" fmla="*/ 1 w 129"/>
                <a:gd name="T23" fmla="*/ 0 h 165"/>
                <a:gd name="T24" fmla="*/ 1 w 129"/>
                <a:gd name="T25" fmla="*/ 0 h 165"/>
                <a:gd name="T26" fmla="*/ 0 w 129"/>
                <a:gd name="T27" fmla="*/ 0 h 165"/>
                <a:gd name="T28" fmla="*/ 1 w 129"/>
                <a:gd name="T29" fmla="*/ 1 h 1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
                <a:gd name="T46" fmla="*/ 0 h 165"/>
                <a:gd name="T47" fmla="*/ 129 w 129"/>
                <a:gd name="T48" fmla="*/ 165 h 1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 h="165">
                  <a:moveTo>
                    <a:pt x="29" y="45"/>
                  </a:moveTo>
                  <a:lnTo>
                    <a:pt x="46" y="69"/>
                  </a:lnTo>
                  <a:lnTo>
                    <a:pt x="53" y="87"/>
                  </a:lnTo>
                  <a:lnTo>
                    <a:pt x="61" y="164"/>
                  </a:lnTo>
                  <a:lnTo>
                    <a:pt x="73" y="165"/>
                  </a:lnTo>
                  <a:lnTo>
                    <a:pt x="83" y="125"/>
                  </a:lnTo>
                  <a:lnTo>
                    <a:pt x="84" y="106"/>
                  </a:lnTo>
                  <a:lnTo>
                    <a:pt x="121" y="93"/>
                  </a:lnTo>
                  <a:lnTo>
                    <a:pt x="129" y="76"/>
                  </a:lnTo>
                  <a:lnTo>
                    <a:pt x="115" y="71"/>
                  </a:lnTo>
                  <a:lnTo>
                    <a:pt x="93" y="27"/>
                  </a:lnTo>
                  <a:lnTo>
                    <a:pt x="65" y="3"/>
                  </a:lnTo>
                  <a:lnTo>
                    <a:pt x="32" y="0"/>
                  </a:lnTo>
                  <a:lnTo>
                    <a:pt x="0" y="6"/>
                  </a:lnTo>
                  <a:lnTo>
                    <a:pt x="29" y="45"/>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47" name="Freeform 488"/>
            <p:cNvSpPr>
              <a:spLocks/>
            </p:cNvSpPr>
            <p:nvPr/>
          </p:nvSpPr>
          <p:spPr bwMode="auto">
            <a:xfrm>
              <a:off x="2167" y="2487"/>
              <a:ext cx="80" cy="42"/>
            </a:xfrm>
            <a:custGeom>
              <a:avLst/>
              <a:gdLst>
                <a:gd name="T0" fmla="*/ 0 w 282"/>
                <a:gd name="T1" fmla="*/ 0 h 147"/>
                <a:gd name="T2" fmla="*/ 1 w 282"/>
                <a:gd name="T3" fmla="*/ 0 h 147"/>
                <a:gd name="T4" fmla="*/ 3 w 282"/>
                <a:gd name="T5" fmla="*/ 1 h 147"/>
                <a:gd name="T6" fmla="*/ 4 w 282"/>
                <a:gd name="T7" fmla="*/ 1 h 147"/>
                <a:gd name="T8" fmla="*/ 4 w 282"/>
                <a:gd name="T9" fmla="*/ 1 h 147"/>
                <a:gd name="T10" fmla="*/ 5 w 282"/>
                <a:gd name="T11" fmla="*/ 1 h 147"/>
                <a:gd name="T12" fmla="*/ 5 w 282"/>
                <a:gd name="T13" fmla="*/ 1 h 147"/>
                <a:gd name="T14" fmla="*/ 6 w 282"/>
                <a:gd name="T15" fmla="*/ 2 h 147"/>
                <a:gd name="T16" fmla="*/ 6 w 282"/>
                <a:gd name="T17" fmla="*/ 2 h 147"/>
                <a:gd name="T18" fmla="*/ 6 w 282"/>
                <a:gd name="T19" fmla="*/ 2 h 147"/>
                <a:gd name="T20" fmla="*/ 7 w 282"/>
                <a:gd name="T21" fmla="*/ 3 h 147"/>
                <a:gd name="T22" fmla="*/ 6 w 282"/>
                <a:gd name="T23" fmla="*/ 3 h 147"/>
                <a:gd name="T24" fmla="*/ 6 w 282"/>
                <a:gd name="T25" fmla="*/ 3 h 147"/>
                <a:gd name="T26" fmla="*/ 5 w 282"/>
                <a:gd name="T27" fmla="*/ 3 h 147"/>
                <a:gd name="T28" fmla="*/ 5 w 282"/>
                <a:gd name="T29" fmla="*/ 3 h 147"/>
                <a:gd name="T30" fmla="*/ 5 w 282"/>
                <a:gd name="T31" fmla="*/ 3 h 147"/>
                <a:gd name="T32" fmla="*/ 4 w 282"/>
                <a:gd name="T33" fmla="*/ 3 h 147"/>
                <a:gd name="T34" fmla="*/ 3 w 282"/>
                <a:gd name="T35" fmla="*/ 3 h 147"/>
                <a:gd name="T36" fmla="*/ 3 w 282"/>
                <a:gd name="T37" fmla="*/ 3 h 147"/>
                <a:gd name="T38" fmla="*/ 3 w 282"/>
                <a:gd name="T39" fmla="*/ 2 h 147"/>
                <a:gd name="T40" fmla="*/ 1 w 282"/>
                <a:gd name="T41" fmla="*/ 1 h 147"/>
                <a:gd name="T42" fmla="*/ 0 w 282"/>
                <a:gd name="T43" fmla="*/ 0 h 1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82"/>
                <a:gd name="T67" fmla="*/ 0 h 147"/>
                <a:gd name="T68" fmla="*/ 282 w 282"/>
                <a:gd name="T69" fmla="*/ 147 h 1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82" h="147">
                  <a:moveTo>
                    <a:pt x="0" y="8"/>
                  </a:moveTo>
                  <a:lnTo>
                    <a:pt x="68" y="0"/>
                  </a:lnTo>
                  <a:lnTo>
                    <a:pt x="130" y="31"/>
                  </a:lnTo>
                  <a:lnTo>
                    <a:pt x="160" y="63"/>
                  </a:lnTo>
                  <a:lnTo>
                    <a:pt x="192" y="63"/>
                  </a:lnTo>
                  <a:lnTo>
                    <a:pt x="214" y="50"/>
                  </a:lnTo>
                  <a:lnTo>
                    <a:pt x="235" y="43"/>
                  </a:lnTo>
                  <a:lnTo>
                    <a:pt x="249" y="78"/>
                  </a:lnTo>
                  <a:lnTo>
                    <a:pt x="278" y="86"/>
                  </a:lnTo>
                  <a:lnTo>
                    <a:pt x="275" y="100"/>
                  </a:lnTo>
                  <a:lnTo>
                    <a:pt x="282" y="125"/>
                  </a:lnTo>
                  <a:lnTo>
                    <a:pt x="278" y="144"/>
                  </a:lnTo>
                  <a:lnTo>
                    <a:pt x="249" y="115"/>
                  </a:lnTo>
                  <a:lnTo>
                    <a:pt x="235" y="105"/>
                  </a:lnTo>
                  <a:lnTo>
                    <a:pt x="215" y="105"/>
                  </a:lnTo>
                  <a:lnTo>
                    <a:pt x="208" y="139"/>
                  </a:lnTo>
                  <a:lnTo>
                    <a:pt x="187" y="130"/>
                  </a:lnTo>
                  <a:lnTo>
                    <a:pt x="152" y="147"/>
                  </a:lnTo>
                  <a:lnTo>
                    <a:pt x="110" y="142"/>
                  </a:lnTo>
                  <a:lnTo>
                    <a:pt x="109" y="86"/>
                  </a:lnTo>
                  <a:lnTo>
                    <a:pt x="39" y="35"/>
                  </a:lnTo>
                  <a:lnTo>
                    <a:pt x="0" y="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48" name="Freeform 489"/>
            <p:cNvSpPr>
              <a:spLocks/>
            </p:cNvSpPr>
            <p:nvPr/>
          </p:nvSpPr>
          <p:spPr bwMode="auto">
            <a:xfrm>
              <a:off x="2227" y="2512"/>
              <a:ext cx="67" cy="63"/>
            </a:xfrm>
            <a:custGeom>
              <a:avLst/>
              <a:gdLst>
                <a:gd name="T0" fmla="*/ 2 w 234"/>
                <a:gd name="T1" fmla="*/ 0 h 221"/>
                <a:gd name="T2" fmla="*/ 2 w 234"/>
                <a:gd name="T3" fmla="*/ 0 h 221"/>
                <a:gd name="T4" fmla="*/ 3 w 234"/>
                <a:gd name="T5" fmla="*/ 0 h 221"/>
                <a:gd name="T6" fmla="*/ 4 w 234"/>
                <a:gd name="T7" fmla="*/ 1 h 221"/>
                <a:gd name="T8" fmla="*/ 5 w 234"/>
                <a:gd name="T9" fmla="*/ 2 h 221"/>
                <a:gd name="T10" fmla="*/ 5 w 234"/>
                <a:gd name="T11" fmla="*/ 3 h 221"/>
                <a:gd name="T12" fmla="*/ 5 w 234"/>
                <a:gd name="T13" fmla="*/ 3 h 221"/>
                <a:gd name="T14" fmla="*/ 5 w 234"/>
                <a:gd name="T15" fmla="*/ 4 h 221"/>
                <a:gd name="T16" fmla="*/ 5 w 234"/>
                <a:gd name="T17" fmla="*/ 4 h 221"/>
                <a:gd name="T18" fmla="*/ 4 w 234"/>
                <a:gd name="T19" fmla="*/ 5 h 221"/>
                <a:gd name="T20" fmla="*/ 4 w 234"/>
                <a:gd name="T21" fmla="*/ 5 h 221"/>
                <a:gd name="T22" fmla="*/ 3 w 234"/>
                <a:gd name="T23" fmla="*/ 4 h 221"/>
                <a:gd name="T24" fmla="*/ 3 w 234"/>
                <a:gd name="T25" fmla="*/ 4 h 221"/>
                <a:gd name="T26" fmla="*/ 2 w 234"/>
                <a:gd name="T27" fmla="*/ 5 h 221"/>
                <a:gd name="T28" fmla="*/ 1 w 234"/>
                <a:gd name="T29" fmla="*/ 5 h 221"/>
                <a:gd name="T30" fmla="*/ 1 w 234"/>
                <a:gd name="T31" fmla="*/ 4 h 221"/>
                <a:gd name="T32" fmla="*/ 1 w 234"/>
                <a:gd name="T33" fmla="*/ 4 h 221"/>
                <a:gd name="T34" fmla="*/ 1 w 234"/>
                <a:gd name="T35" fmla="*/ 3 h 221"/>
                <a:gd name="T36" fmla="*/ 1 w 234"/>
                <a:gd name="T37" fmla="*/ 4 h 221"/>
                <a:gd name="T38" fmla="*/ 2 w 234"/>
                <a:gd name="T39" fmla="*/ 4 h 221"/>
                <a:gd name="T40" fmla="*/ 3 w 234"/>
                <a:gd name="T41" fmla="*/ 4 h 221"/>
                <a:gd name="T42" fmla="*/ 1 w 234"/>
                <a:gd name="T43" fmla="*/ 3 h 221"/>
                <a:gd name="T44" fmla="*/ 1 w 234"/>
                <a:gd name="T45" fmla="*/ 2 h 221"/>
                <a:gd name="T46" fmla="*/ 1 w 234"/>
                <a:gd name="T47" fmla="*/ 2 h 221"/>
                <a:gd name="T48" fmla="*/ 1 w 234"/>
                <a:gd name="T49" fmla="*/ 1 h 221"/>
                <a:gd name="T50" fmla="*/ 1 w 234"/>
                <a:gd name="T51" fmla="*/ 1 h 221"/>
                <a:gd name="T52" fmla="*/ 0 w 234"/>
                <a:gd name="T53" fmla="*/ 1 h 221"/>
                <a:gd name="T54" fmla="*/ 0 w 234"/>
                <a:gd name="T55" fmla="*/ 1 h 221"/>
                <a:gd name="T56" fmla="*/ 0 w 234"/>
                <a:gd name="T57" fmla="*/ 0 h 221"/>
                <a:gd name="T58" fmla="*/ 1 w 234"/>
                <a:gd name="T59" fmla="*/ 0 h 221"/>
                <a:gd name="T60" fmla="*/ 1 w 234"/>
                <a:gd name="T61" fmla="*/ 1 h 221"/>
                <a:gd name="T62" fmla="*/ 2 w 234"/>
                <a:gd name="T63" fmla="*/ 1 h 221"/>
                <a:gd name="T64" fmla="*/ 2 w 234"/>
                <a:gd name="T65" fmla="*/ 1 h 221"/>
                <a:gd name="T66" fmla="*/ 1 w 234"/>
                <a:gd name="T67" fmla="*/ 0 h 221"/>
                <a:gd name="T68" fmla="*/ 2 w 234"/>
                <a:gd name="T69" fmla="*/ 0 h 221"/>
                <a:gd name="T70" fmla="*/ 2 w 234"/>
                <a:gd name="T71" fmla="*/ 0 h 22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4"/>
                <a:gd name="T109" fmla="*/ 0 h 221"/>
                <a:gd name="T110" fmla="*/ 234 w 234"/>
                <a:gd name="T111" fmla="*/ 221 h 22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4" h="221">
                  <a:moveTo>
                    <a:pt x="89" y="8"/>
                  </a:moveTo>
                  <a:lnTo>
                    <a:pt x="103" y="8"/>
                  </a:lnTo>
                  <a:lnTo>
                    <a:pt x="137" y="19"/>
                  </a:lnTo>
                  <a:lnTo>
                    <a:pt x="171" y="49"/>
                  </a:lnTo>
                  <a:lnTo>
                    <a:pt x="193" y="83"/>
                  </a:lnTo>
                  <a:lnTo>
                    <a:pt x="234" y="125"/>
                  </a:lnTo>
                  <a:lnTo>
                    <a:pt x="211" y="134"/>
                  </a:lnTo>
                  <a:lnTo>
                    <a:pt x="199" y="160"/>
                  </a:lnTo>
                  <a:lnTo>
                    <a:pt x="196" y="172"/>
                  </a:lnTo>
                  <a:lnTo>
                    <a:pt x="185" y="221"/>
                  </a:lnTo>
                  <a:lnTo>
                    <a:pt x="153" y="207"/>
                  </a:lnTo>
                  <a:lnTo>
                    <a:pt x="143" y="165"/>
                  </a:lnTo>
                  <a:lnTo>
                    <a:pt x="114" y="181"/>
                  </a:lnTo>
                  <a:lnTo>
                    <a:pt x="79" y="206"/>
                  </a:lnTo>
                  <a:lnTo>
                    <a:pt x="59" y="200"/>
                  </a:lnTo>
                  <a:lnTo>
                    <a:pt x="42" y="180"/>
                  </a:lnTo>
                  <a:lnTo>
                    <a:pt x="34" y="160"/>
                  </a:lnTo>
                  <a:lnTo>
                    <a:pt x="46" y="141"/>
                  </a:lnTo>
                  <a:lnTo>
                    <a:pt x="56" y="156"/>
                  </a:lnTo>
                  <a:lnTo>
                    <a:pt x="98" y="179"/>
                  </a:lnTo>
                  <a:lnTo>
                    <a:pt x="108" y="158"/>
                  </a:lnTo>
                  <a:lnTo>
                    <a:pt x="68" y="123"/>
                  </a:lnTo>
                  <a:lnTo>
                    <a:pt x="53" y="94"/>
                  </a:lnTo>
                  <a:lnTo>
                    <a:pt x="41" y="83"/>
                  </a:lnTo>
                  <a:lnTo>
                    <a:pt x="41" y="65"/>
                  </a:lnTo>
                  <a:lnTo>
                    <a:pt x="27" y="58"/>
                  </a:lnTo>
                  <a:lnTo>
                    <a:pt x="0" y="54"/>
                  </a:lnTo>
                  <a:lnTo>
                    <a:pt x="6" y="33"/>
                  </a:lnTo>
                  <a:lnTo>
                    <a:pt x="8" y="19"/>
                  </a:lnTo>
                  <a:lnTo>
                    <a:pt x="30" y="19"/>
                  </a:lnTo>
                  <a:lnTo>
                    <a:pt x="41" y="29"/>
                  </a:lnTo>
                  <a:lnTo>
                    <a:pt x="70" y="58"/>
                  </a:lnTo>
                  <a:lnTo>
                    <a:pt x="74" y="39"/>
                  </a:lnTo>
                  <a:lnTo>
                    <a:pt x="67" y="16"/>
                  </a:lnTo>
                  <a:lnTo>
                    <a:pt x="70" y="0"/>
                  </a:lnTo>
                  <a:lnTo>
                    <a:pt x="89" y="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49" name="Freeform 490"/>
            <p:cNvSpPr>
              <a:spLocks/>
            </p:cNvSpPr>
            <p:nvPr/>
          </p:nvSpPr>
          <p:spPr bwMode="auto">
            <a:xfrm>
              <a:off x="2213" y="2524"/>
              <a:ext cx="45" cy="39"/>
            </a:xfrm>
            <a:custGeom>
              <a:avLst/>
              <a:gdLst>
                <a:gd name="T0" fmla="*/ 0 w 156"/>
                <a:gd name="T1" fmla="*/ 0 h 135"/>
                <a:gd name="T2" fmla="*/ 0 w 156"/>
                <a:gd name="T3" fmla="*/ 1 h 135"/>
                <a:gd name="T4" fmla="*/ 1 w 156"/>
                <a:gd name="T5" fmla="*/ 2 h 135"/>
                <a:gd name="T6" fmla="*/ 2 w 156"/>
                <a:gd name="T7" fmla="*/ 3 h 135"/>
                <a:gd name="T8" fmla="*/ 2 w 156"/>
                <a:gd name="T9" fmla="*/ 2 h 135"/>
                <a:gd name="T10" fmla="*/ 2 w 156"/>
                <a:gd name="T11" fmla="*/ 3 h 135"/>
                <a:gd name="T12" fmla="*/ 3 w 156"/>
                <a:gd name="T13" fmla="*/ 3 h 135"/>
                <a:gd name="T14" fmla="*/ 3 w 156"/>
                <a:gd name="T15" fmla="*/ 3 h 135"/>
                <a:gd name="T16" fmla="*/ 4 w 156"/>
                <a:gd name="T17" fmla="*/ 3 h 135"/>
                <a:gd name="T18" fmla="*/ 3 w 156"/>
                <a:gd name="T19" fmla="*/ 2 h 135"/>
                <a:gd name="T20" fmla="*/ 3 w 156"/>
                <a:gd name="T21" fmla="*/ 1 h 135"/>
                <a:gd name="T22" fmla="*/ 2 w 156"/>
                <a:gd name="T23" fmla="*/ 1 h 135"/>
                <a:gd name="T24" fmla="*/ 2 w 156"/>
                <a:gd name="T25" fmla="*/ 1 h 135"/>
                <a:gd name="T26" fmla="*/ 2 w 156"/>
                <a:gd name="T27" fmla="*/ 0 h 135"/>
                <a:gd name="T28" fmla="*/ 1 w 156"/>
                <a:gd name="T29" fmla="*/ 0 h 135"/>
                <a:gd name="T30" fmla="*/ 1 w 156"/>
                <a:gd name="T31" fmla="*/ 0 h 135"/>
                <a:gd name="T32" fmla="*/ 0 w 156"/>
                <a:gd name="T33" fmla="*/ 0 h 135"/>
                <a:gd name="T34" fmla="*/ 0 w 156"/>
                <a:gd name="T35" fmla="*/ 0 h 1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135"/>
                <a:gd name="T56" fmla="*/ 156 w 156"/>
                <a:gd name="T57" fmla="*/ 135 h 1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135">
                  <a:moveTo>
                    <a:pt x="0" y="18"/>
                  </a:moveTo>
                  <a:lnTo>
                    <a:pt x="16" y="40"/>
                  </a:lnTo>
                  <a:lnTo>
                    <a:pt x="40" y="74"/>
                  </a:lnTo>
                  <a:lnTo>
                    <a:pt x="77" y="117"/>
                  </a:lnTo>
                  <a:lnTo>
                    <a:pt x="99" y="91"/>
                  </a:lnTo>
                  <a:lnTo>
                    <a:pt x="100" y="114"/>
                  </a:lnTo>
                  <a:lnTo>
                    <a:pt x="117" y="117"/>
                  </a:lnTo>
                  <a:lnTo>
                    <a:pt x="145" y="135"/>
                  </a:lnTo>
                  <a:lnTo>
                    <a:pt x="156" y="114"/>
                  </a:lnTo>
                  <a:lnTo>
                    <a:pt x="116" y="79"/>
                  </a:lnTo>
                  <a:lnTo>
                    <a:pt x="104" y="52"/>
                  </a:lnTo>
                  <a:lnTo>
                    <a:pt x="89" y="39"/>
                  </a:lnTo>
                  <a:lnTo>
                    <a:pt x="89" y="21"/>
                  </a:lnTo>
                  <a:lnTo>
                    <a:pt x="75" y="14"/>
                  </a:lnTo>
                  <a:lnTo>
                    <a:pt x="47" y="9"/>
                  </a:lnTo>
                  <a:lnTo>
                    <a:pt x="26" y="0"/>
                  </a:lnTo>
                  <a:lnTo>
                    <a:pt x="5" y="4"/>
                  </a:lnTo>
                  <a:lnTo>
                    <a:pt x="0" y="1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50" name="Freeform 491"/>
            <p:cNvSpPr>
              <a:spLocks/>
            </p:cNvSpPr>
            <p:nvPr/>
          </p:nvSpPr>
          <p:spPr bwMode="auto">
            <a:xfrm>
              <a:off x="2238" y="2308"/>
              <a:ext cx="455" cy="227"/>
            </a:xfrm>
            <a:custGeom>
              <a:avLst/>
              <a:gdLst>
                <a:gd name="T0" fmla="*/ 35 w 1596"/>
                <a:gd name="T1" fmla="*/ 8 h 795"/>
                <a:gd name="T2" fmla="*/ 31 w 1596"/>
                <a:gd name="T3" fmla="*/ 7 h 795"/>
                <a:gd name="T4" fmla="*/ 30 w 1596"/>
                <a:gd name="T5" fmla="*/ 6 h 795"/>
                <a:gd name="T6" fmla="*/ 29 w 1596"/>
                <a:gd name="T7" fmla="*/ 6 h 795"/>
                <a:gd name="T8" fmla="*/ 27 w 1596"/>
                <a:gd name="T9" fmla="*/ 5 h 795"/>
                <a:gd name="T10" fmla="*/ 24 w 1596"/>
                <a:gd name="T11" fmla="*/ 3 h 795"/>
                <a:gd name="T12" fmla="*/ 20 w 1596"/>
                <a:gd name="T13" fmla="*/ 2 h 795"/>
                <a:gd name="T14" fmla="*/ 17 w 1596"/>
                <a:gd name="T15" fmla="*/ 1 h 795"/>
                <a:gd name="T16" fmla="*/ 15 w 1596"/>
                <a:gd name="T17" fmla="*/ 1 h 795"/>
                <a:gd name="T18" fmla="*/ 12 w 1596"/>
                <a:gd name="T19" fmla="*/ 1 h 795"/>
                <a:gd name="T20" fmla="*/ 9 w 1596"/>
                <a:gd name="T21" fmla="*/ 1 h 795"/>
                <a:gd name="T22" fmla="*/ 9 w 1596"/>
                <a:gd name="T23" fmla="*/ 4 h 795"/>
                <a:gd name="T24" fmla="*/ 10 w 1596"/>
                <a:gd name="T25" fmla="*/ 5 h 795"/>
                <a:gd name="T26" fmla="*/ 10 w 1596"/>
                <a:gd name="T27" fmla="*/ 6 h 795"/>
                <a:gd name="T28" fmla="*/ 9 w 1596"/>
                <a:gd name="T29" fmla="*/ 6 h 795"/>
                <a:gd name="T30" fmla="*/ 7 w 1596"/>
                <a:gd name="T31" fmla="*/ 5 h 795"/>
                <a:gd name="T32" fmla="*/ 6 w 1596"/>
                <a:gd name="T33" fmla="*/ 6 h 795"/>
                <a:gd name="T34" fmla="*/ 5 w 1596"/>
                <a:gd name="T35" fmla="*/ 5 h 795"/>
                <a:gd name="T36" fmla="*/ 2 w 1596"/>
                <a:gd name="T37" fmla="*/ 5 h 795"/>
                <a:gd name="T38" fmla="*/ 1 w 1596"/>
                <a:gd name="T39" fmla="*/ 6 h 795"/>
                <a:gd name="T40" fmla="*/ 1 w 1596"/>
                <a:gd name="T41" fmla="*/ 7 h 795"/>
                <a:gd name="T42" fmla="*/ 0 w 1596"/>
                <a:gd name="T43" fmla="*/ 7 h 795"/>
                <a:gd name="T44" fmla="*/ 0 w 1596"/>
                <a:gd name="T45" fmla="*/ 9 h 795"/>
                <a:gd name="T46" fmla="*/ 1 w 1596"/>
                <a:gd name="T47" fmla="*/ 10 h 795"/>
                <a:gd name="T48" fmla="*/ 2 w 1596"/>
                <a:gd name="T49" fmla="*/ 10 h 795"/>
                <a:gd name="T50" fmla="*/ 3 w 1596"/>
                <a:gd name="T51" fmla="*/ 12 h 795"/>
                <a:gd name="T52" fmla="*/ 7 w 1596"/>
                <a:gd name="T53" fmla="*/ 11 h 795"/>
                <a:gd name="T54" fmla="*/ 6 w 1596"/>
                <a:gd name="T55" fmla="*/ 13 h 795"/>
                <a:gd name="T56" fmla="*/ 4 w 1596"/>
                <a:gd name="T57" fmla="*/ 15 h 795"/>
                <a:gd name="T58" fmla="*/ 7 w 1596"/>
                <a:gd name="T59" fmla="*/ 17 h 795"/>
                <a:gd name="T60" fmla="*/ 8 w 1596"/>
                <a:gd name="T61" fmla="*/ 17 h 795"/>
                <a:gd name="T62" fmla="*/ 9 w 1596"/>
                <a:gd name="T63" fmla="*/ 17 h 795"/>
                <a:gd name="T64" fmla="*/ 9 w 1596"/>
                <a:gd name="T65" fmla="*/ 13 h 795"/>
                <a:gd name="T66" fmla="*/ 11 w 1596"/>
                <a:gd name="T67" fmla="*/ 12 h 795"/>
                <a:gd name="T68" fmla="*/ 11 w 1596"/>
                <a:gd name="T69" fmla="*/ 11 h 795"/>
                <a:gd name="T70" fmla="*/ 12 w 1596"/>
                <a:gd name="T71" fmla="*/ 11 h 795"/>
                <a:gd name="T72" fmla="*/ 13 w 1596"/>
                <a:gd name="T73" fmla="*/ 12 h 795"/>
                <a:gd name="T74" fmla="*/ 13 w 1596"/>
                <a:gd name="T75" fmla="*/ 13 h 795"/>
                <a:gd name="T76" fmla="*/ 14 w 1596"/>
                <a:gd name="T77" fmla="*/ 15 h 795"/>
                <a:gd name="T78" fmla="*/ 17 w 1596"/>
                <a:gd name="T79" fmla="*/ 15 h 795"/>
                <a:gd name="T80" fmla="*/ 17 w 1596"/>
                <a:gd name="T81" fmla="*/ 17 h 795"/>
                <a:gd name="T82" fmla="*/ 18 w 1596"/>
                <a:gd name="T83" fmla="*/ 19 h 795"/>
                <a:gd name="T84" fmla="*/ 21 w 1596"/>
                <a:gd name="T85" fmla="*/ 18 h 795"/>
                <a:gd name="T86" fmla="*/ 23 w 1596"/>
                <a:gd name="T87" fmla="*/ 18 h 795"/>
                <a:gd name="T88" fmla="*/ 23 w 1596"/>
                <a:gd name="T89" fmla="*/ 17 h 795"/>
                <a:gd name="T90" fmla="*/ 23 w 1596"/>
                <a:gd name="T91" fmla="*/ 16 h 795"/>
                <a:gd name="T92" fmla="*/ 25 w 1596"/>
                <a:gd name="T93" fmla="*/ 17 h 795"/>
                <a:gd name="T94" fmla="*/ 27 w 1596"/>
                <a:gd name="T95" fmla="*/ 16 h 795"/>
                <a:gd name="T96" fmla="*/ 31 w 1596"/>
                <a:gd name="T97" fmla="*/ 17 h 795"/>
                <a:gd name="T98" fmla="*/ 31 w 1596"/>
                <a:gd name="T99" fmla="*/ 14 h 795"/>
                <a:gd name="T100" fmla="*/ 34 w 1596"/>
                <a:gd name="T101" fmla="*/ 11 h 79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6"/>
                <a:gd name="T154" fmla="*/ 0 h 795"/>
                <a:gd name="T155" fmla="*/ 1596 w 1596"/>
                <a:gd name="T156" fmla="*/ 795 h 79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6" h="795">
                  <a:moveTo>
                    <a:pt x="1561" y="408"/>
                  </a:moveTo>
                  <a:lnTo>
                    <a:pt x="1596" y="391"/>
                  </a:lnTo>
                  <a:lnTo>
                    <a:pt x="1516" y="328"/>
                  </a:lnTo>
                  <a:lnTo>
                    <a:pt x="1467" y="354"/>
                  </a:lnTo>
                  <a:lnTo>
                    <a:pt x="1395" y="331"/>
                  </a:lnTo>
                  <a:lnTo>
                    <a:pt x="1358" y="311"/>
                  </a:lnTo>
                  <a:lnTo>
                    <a:pt x="1327" y="311"/>
                  </a:lnTo>
                  <a:lnTo>
                    <a:pt x="1310" y="272"/>
                  </a:lnTo>
                  <a:lnTo>
                    <a:pt x="1297" y="246"/>
                  </a:lnTo>
                  <a:lnTo>
                    <a:pt x="1273" y="246"/>
                  </a:lnTo>
                  <a:lnTo>
                    <a:pt x="1247" y="246"/>
                  </a:lnTo>
                  <a:lnTo>
                    <a:pt x="1226" y="257"/>
                  </a:lnTo>
                  <a:lnTo>
                    <a:pt x="1186" y="212"/>
                  </a:lnTo>
                  <a:lnTo>
                    <a:pt x="1171" y="220"/>
                  </a:lnTo>
                  <a:lnTo>
                    <a:pt x="1150" y="230"/>
                  </a:lnTo>
                  <a:lnTo>
                    <a:pt x="1133" y="239"/>
                  </a:lnTo>
                  <a:lnTo>
                    <a:pt x="1098" y="207"/>
                  </a:lnTo>
                  <a:lnTo>
                    <a:pt x="1017" y="134"/>
                  </a:lnTo>
                  <a:lnTo>
                    <a:pt x="958" y="89"/>
                  </a:lnTo>
                  <a:lnTo>
                    <a:pt x="919" y="50"/>
                  </a:lnTo>
                  <a:lnTo>
                    <a:pt x="852" y="97"/>
                  </a:lnTo>
                  <a:lnTo>
                    <a:pt x="841" y="62"/>
                  </a:lnTo>
                  <a:lnTo>
                    <a:pt x="750" y="58"/>
                  </a:lnTo>
                  <a:lnTo>
                    <a:pt x="739" y="58"/>
                  </a:lnTo>
                  <a:lnTo>
                    <a:pt x="696" y="0"/>
                  </a:lnTo>
                  <a:lnTo>
                    <a:pt x="654" y="8"/>
                  </a:lnTo>
                  <a:lnTo>
                    <a:pt x="623" y="31"/>
                  </a:lnTo>
                  <a:lnTo>
                    <a:pt x="566" y="44"/>
                  </a:lnTo>
                  <a:lnTo>
                    <a:pt x="546" y="32"/>
                  </a:lnTo>
                  <a:lnTo>
                    <a:pt x="516" y="67"/>
                  </a:lnTo>
                  <a:lnTo>
                    <a:pt x="492" y="62"/>
                  </a:lnTo>
                  <a:lnTo>
                    <a:pt x="409" y="70"/>
                  </a:lnTo>
                  <a:lnTo>
                    <a:pt x="395" y="67"/>
                  </a:lnTo>
                  <a:lnTo>
                    <a:pt x="384" y="75"/>
                  </a:lnTo>
                  <a:lnTo>
                    <a:pt x="417" y="119"/>
                  </a:lnTo>
                  <a:lnTo>
                    <a:pt x="395" y="159"/>
                  </a:lnTo>
                  <a:lnTo>
                    <a:pt x="396" y="189"/>
                  </a:lnTo>
                  <a:lnTo>
                    <a:pt x="396" y="204"/>
                  </a:lnTo>
                  <a:lnTo>
                    <a:pt x="441" y="204"/>
                  </a:lnTo>
                  <a:lnTo>
                    <a:pt x="454" y="230"/>
                  </a:lnTo>
                  <a:lnTo>
                    <a:pt x="454" y="257"/>
                  </a:lnTo>
                  <a:lnTo>
                    <a:pt x="441" y="263"/>
                  </a:lnTo>
                  <a:lnTo>
                    <a:pt x="425" y="246"/>
                  </a:lnTo>
                  <a:lnTo>
                    <a:pt x="405" y="257"/>
                  </a:lnTo>
                  <a:lnTo>
                    <a:pt x="395" y="269"/>
                  </a:lnTo>
                  <a:lnTo>
                    <a:pt x="361" y="246"/>
                  </a:lnTo>
                  <a:lnTo>
                    <a:pt x="351" y="224"/>
                  </a:lnTo>
                  <a:lnTo>
                    <a:pt x="322" y="235"/>
                  </a:lnTo>
                  <a:lnTo>
                    <a:pt x="322" y="243"/>
                  </a:lnTo>
                  <a:lnTo>
                    <a:pt x="302" y="224"/>
                  </a:lnTo>
                  <a:lnTo>
                    <a:pt x="273" y="246"/>
                  </a:lnTo>
                  <a:lnTo>
                    <a:pt x="240" y="257"/>
                  </a:lnTo>
                  <a:lnTo>
                    <a:pt x="229" y="246"/>
                  </a:lnTo>
                  <a:lnTo>
                    <a:pt x="221" y="224"/>
                  </a:lnTo>
                  <a:lnTo>
                    <a:pt x="176" y="220"/>
                  </a:lnTo>
                  <a:lnTo>
                    <a:pt x="103" y="216"/>
                  </a:lnTo>
                  <a:lnTo>
                    <a:pt x="85" y="220"/>
                  </a:lnTo>
                  <a:lnTo>
                    <a:pt x="81" y="235"/>
                  </a:lnTo>
                  <a:lnTo>
                    <a:pt x="69" y="230"/>
                  </a:lnTo>
                  <a:lnTo>
                    <a:pt x="54" y="254"/>
                  </a:lnTo>
                  <a:lnTo>
                    <a:pt x="43" y="272"/>
                  </a:lnTo>
                  <a:lnTo>
                    <a:pt x="43" y="281"/>
                  </a:lnTo>
                  <a:lnTo>
                    <a:pt x="51" y="299"/>
                  </a:lnTo>
                  <a:lnTo>
                    <a:pt x="39" y="304"/>
                  </a:lnTo>
                  <a:lnTo>
                    <a:pt x="28" y="272"/>
                  </a:lnTo>
                  <a:lnTo>
                    <a:pt x="7" y="276"/>
                  </a:lnTo>
                  <a:lnTo>
                    <a:pt x="0" y="318"/>
                  </a:lnTo>
                  <a:lnTo>
                    <a:pt x="0" y="343"/>
                  </a:lnTo>
                  <a:lnTo>
                    <a:pt x="0" y="366"/>
                  </a:lnTo>
                  <a:lnTo>
                    <a:pt x="11" y="387"/>
                  </a:lnTo>
                  <a:lnTo>
                    <a:pt x="20" y="399"/>
                  </a:lnTo>
                  <a:lnTo>
                    <a:pt x="20" y="424"/>
                  </a:lnTo>
                  <a:lnTo>
                    <a:pt x="39" y="422"/>
                  </a:lnTo>
                  <a:lnTo>
                    <a:pt x="62" y="403"/>
                  </a:lnTo>
                  <a:lnTo>
                    <a:pt x="74" y="422"/>
                  </a:lnTo>
                  <a:lnTo>
                    <a:pt x="91" y="445"/>
                  </a:lnTo>
                  <a:lnTo>
                    <a:pt x="103" y="468"/>
                  </a:lnTo>
                  <a:lnTo>
                    <a:pt x="121" y="512"/>
                  </a:lnTo>
                  <a:lnTo>
                    <a:pt x="157" y="501"/>
                  </a:lnTo>
                  <a:lnTo>
                    <a:pt x="209" y="489"/>
                  </a:lnTo>
                  <a:lnTo>
                    <a:pt x="291" y="477"/>
                  </a:lnTo>
                  <a:lnTo>
                    <a:pt x="312" y="506"/>
                  </a:lnTo>
                  <a:lnTo>
                    <a:pt x="316" y="562"/>
                  </a:lnTo>
                  <a:lnTo>
                    <a:pt x="273" y="573"/>
                  </a:lnTo>
                  <a:lnTo>
                    <a:pt x="240" y="581"/>
                  </a:lnTo>
                  <a:lnTo>
                    <a:pt x="248" y="621"/>
                  </a:lnTo>
                  <a:lnTo>
                    <a:pt x="191" y="621"/>
                  </a:lnTo>
                  <a:lnTo>
                    <a:pt x="240" y="699"/>
                  </a:lnTo>
                  <a:lnTo>
                    <a:pt x="262" y="706"/>
                  </a:lnTo>
                  <a:lnTo>
                    <a:pt x="284" y="710"/>
                  </a:lnTo>
                  <a:lnTo>
                    <a:pt x="298" y="744"/>
                  </a:lnTo>
                  <a:lnTo>
                    <a:pt x="311" y="731"/>
                  </a:lnTo>
                  <a:lnTo>
                    <a:pt x="352" y="723"/>
                  </a:lnTo>
                  <a:lnTo>
                    <a:pt x="378" y="736"/>
                  </a:lnTo>
                  <a:lnTo>
                    <a:pt x="395" y="753"/>
                  </a:lnTo>
                  <a:lnTo>
                    <a:pt x="406" y="736"/>
                  </a:lnTo>
                  <a:lnTo>
                    <a:pt x="435" y="741"/>
                  </a:lnTo>
                  <a:lnTo>
                    <a:pt x="386" y="565"/>
                  </a:lnTo>
                  <a:lnTo>
                    <a:pt x="405" y="556"/>
                  </a:lnTo>
                  <a:lnTo>
                    <a:pt x="469" y="518"/>
                  </a:lnTo>
                  <a:lnTo>
                    <a:pt x="480" y="515"/>
                  </a:lnTo>
                  <a:lnTo>
                    <a:pt x="471" y="501"/>
                  </a:lnTo>
                  <a:lnTo>
                    <a:pt x="484" y="508"/>
                  </a:lnTo>
                  <a:lnTo>
                    <a:pt x="484" y="489"/>
                  </a:lnTo>
                  <a:lnTo>
                    <a:pt x="492" y="477"/>
                  </a:lnTo>
                  <a:lnTo>
                    <a:pt x="498" y="483"/>
                  </a:lnTo>
                  <a:lnTo>
                    <a:pt x="513" y="483"/>
                  </a:lnTo>
                  <a:lnTo>
                    <a:pt x="527" y="493"/>
                  </a:lnTo>
                  <a:lnTo>
                    <a:pt x="544" y="470"/>
                  </a:lnTo>
                  <a:lnTo>
                    <a:pt x="558" y="477"/>
                  </a:lnTo>
                  <a:lnTo>
                    <a:pt x="544" y="508"/>
                  </a:lnTo>
                  <a:lnTo>
                    <a:pt x="554" y="550"/>
                  </a:lnTo>
                  <a:lnTo>
                    <a:pt x="584" y="575"/>
                  </a:lnTo>
                  <a:lnTo>
                    <a:pt x="584" y="581"/>
                  </a:lnTo>
                  <a:lnTo>
                    <a:pt x="575" y="602"/>
                  </a:lnTo>
                  <a:lnTo>
                    <a:pt x="577" y="611"/>
                  </a:lnTo>
                  <a:lnTo>
                    <a:pt x="621" y="629"/>
                  </a:lnTo>
                  <a:lnTo>
                    <a:pt x="632" y="656"/>
                  </a:lnTo>
                  <a:lnTo>
                    <a:pt x="671" y="639"/>
                  </a:lnTo>
                  <a:lnTo>
                    <a:pt x="717" y="629"/>
                  </a:lnTo>
                  <a:lnTo>
                    <a:pt x="750" y="708"/>
                  </a:lnTo>
                  <a:lnTo>
                    <a:pt x="763" y="745"/>
                  </a:lnTo>
                  <a:lnTo>
                    <a:pt x="751" y="754"/>
                  </a:lnTo>
                  <a:lnTo>
                    <a:pt x="746" y="768"/>
                  </a:lnTo>
                  <a:lnTo>
                    <a:pt x="779" y="779"/>
                  </a:lnTo>
                  <a:lnTo>
                    <a:pt x="789" y="795"/>
                  </a:lnTo>
                  <a:lnTo>
                    <a:pt x="835" y="779"/>
                  </a:lnTo>
                  <a:lnTo>
                    <a:pt x="848" y="795"/>
                  </a:lnTo>
                  <a:lnTo>
                    <a:pt x="882" y="776"/>
                  </a:lnTo>
                  <a:lnTo>
                    <a:pt x="904" y="771"/>
                  </a:lnTo>
                  <a:lnTo>
                    <a:pt x="930" y="777"/>
                  </a:lnTo>
                  <a:lnTo>
                    <a:pt x="989" y="777"/>
                  </a:lnTo>
                  <a:lnTo>
                    <a:pt x="977" y="764"/>
                  </a:lnTo>
                  <a:lnTo>
                    <a:pt x="977" y="741"/>
                  </a:lnTo>
                  <a:lnTo>
                    <a:pt x="984" y="726"/>
                  </a:lnTo>
                  <a:lnTo>
                    <a:pt x="984" y="714"/>
                  </a:lnTo>
                  <a:lnTo>
                    <a:pt x="967" y="702"/>
                  </a:lnTo>
                  <a:lnTo>
                    <a:pt x="1004" y="698"/>
                  </a:lnTo>
                  <a:lnTo>
                    <a:pt x="1039" y="702"/>
                  </a:lnTo>
                  <a:lnTo>
                    <a:pt x="1047" y="714"/>
                  </a:lnTo>
                  <a:lnTo>
                    <a:pt x="1071" y="708"/>
                  </a:lnTo>
                  <a:lnTo>
                    <a:pt x="1055" y="673"/>
                  </a:lnTo>
                  <a:lnTo>
                    <a:pt x="1073" y="669"/>
                  </a:lnTo>
                  <a:lnTo>
                    <a:pt x="1166" y="683"/>
                  </a:lnTo>
                  <a:lnTo>
                    <a:pt x="1241" y="691"/>
                  </a:lnTo>
                  <a:lnTo>
                    <a:pt x="1297" y="719"/>
                  </a:lnTo>
                  <a:lnTo>
                    <a:pt x="1327" y="719"/>
                  </a:lnTo>
                  <a:lnTo>
                    <a:pt x="1336" y="753"/>
                  </a:lnTo>
                  <a:lnTo>
                    <a:pt x="1358" y="683"/>
                  </a:lnTo>
                  <a:lnTo>
                    <a:pt x="1327" y="607"/>
                  </a:lnTo>
                  <a:lnTo>
                    <a:pt x="1422" y="581"/>
                  </a:lnTo>
                  <a:lnTo>
                    <a:pt x="1436" y="539"/>
                  </a:lnTo>
                  <a:lnTo>
                    <a:pt x="1448" y="477"/>
                  </a:lnTo>
                  <a:lnTo>
                    <a:pt x="1545" y="483"/>
                  </a:lnTo>
                  <a:lnTo>
                    <a:pt x="1561" y="408"/>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51" name="Freeform 492"/>
            <p:cNvSpPr>
              <a:spLocks/>
            </p:cNvSpPr>
            <p:nvPr/>
          </p:nvSpPr>
          <p:spPr bwMode="auto">
            <a:xfrm>
              <a:off x="2347" y="2454"/>
              <a:ext cx="200" cy="141"/>
            </a:xfrm>
            <a:custGeom>
              <a:avLst/>
              <a:gdLst>
                <a:gd name="T0" fmla="*/ 1 w 697"/>
                <a:gd name="T1" fmla="*/ 5 h 492"/>
                <a:gd name="T2" fmla="*/ 2 w 697"/>
                <a:gd name="T3" fmla="*/ 4 h 492"/>
                <a:gd name="T4" fmla="*/ 2 w 697"/>
                <a:gd name="T5" fmla="*/ 4 h 492"/>
                <a:gd name="T6" fmla="*/ 3 w 697"/>
                <a:gd name="T7" fmla="*/ 4 h 492"/>
                <a:gd name="T8" fmla="*/ 4 w 697"/>
                <a:gd name="T9" fmla="*/ 4 h 492"/>
                <a:gd name="T10" fmla="*/ 4 w 697"/>
                <a:gd name="T11" fmla="*/ 5 h 492"/>
                <a:gd name="T12" fmla="*/ 4 w 697"/>
                <a:gd name="T13" fmla="*/ 5 h 492"/>
                <a:gd name="T14" fmla="*/ 5 w 697"/>
                <a:gd name="T15" fmla="*/ 7 h 492"/>
                <a:gd name="T16" fmla="*/ 5 w 697"/>
                <a:gd name="T17" fmla="*/ 6 h 492"/>
                <a:gd name="T18" fmla="*/ 6 w 697"/>
                <a:gd name="T19" fmla="*/ 7 h 492"/>
                <a:gd name="T20" fmla="*/ 8 w 697"/>
                <a:gd name="T21" fmla="*/ 8 h 492"/>
                <a:gd name="T22" fmla="*/ 9 w 697"/>
                <a:gd name="T23" fmla="*/ 9 h 492"/>
                <a:gd name="T24" fmla="*/ 10 w 697"/>
                <a:gd name="T25" fmla="*/ 10 h 492"/>
                <a:gd name="T26" fmla="*/ 11 w 697"/>
                <a:gd name="T27" fmla="*/ 11 h 492"/>
                <a:gd name="T28" fmla="*/ 12 w 697"/>
                <a:gd name="T29" fmla="*/ 10 h 492"/>
                <a:gd name="T30" fmla="*/ 12 w 697"/>
                <a:gd name="T31" fmla="*/ 9 h 492"/>
                <a:gd name="T32" fmla="*/ 11 w 697"/>
                <a:gd name="T33" fmla="*/ 7 h 492"/>
                <a:gd name="T34" fmla="*/ 12 w 697"/>
                <a:gd name="T35" fmla="*/ 7 h 492"/>
                <a:gd name="T36" fmla="*/ 14 w 697"/>
                <a:gd name="T37" fmla="*/ 7 h 492"/>
                <a:gd name="T38" fmla="*/ 16 w 697"/>
                <a:gd name="T39" fmla="*/ 7 h 492"/>
                <a:gd name="T40" fmla="*/ 16 w 697"/>
                <a:gd name="T41" fmla="*/ 6 h 492"/>
                <a:gd name="T42" fmla="*/ 13 w 697"/>
                <a:gd name="T43" fmla="*/ 6 h 492"/>
                <a:gd name="T44" fmla="*/ 12 w 697"/>
                <a:gd name="T45" fmla="*/ 6 h 492"/>
                <a:gd name="T46" fmla="*/ 11 w 697"/>
                <a:gd name="T47" fmla="*/ 7 h 492"/>
                <a:gd name="T48" fmla="*/ 10 w 697"/>
                <a:gd name="T49" fmla="*/ 6 h 492"/>
                <a:gd name="T50" fmla="*/ 9 w 697"/>
                <a:gd name="T51" fmla="*/ 7 h 492"/>
                <a:gd name="T52" fmla="*/ 9 w 697"/>
                <a:gd name="T53" fmla="*/ 6 h 492"/>
                <a:gd name="T54" fmla="*/ 9 w 697"/>
                <a:gd name="T55" fmla="*/ 5 h 492"/>
                <a:gd name="T56" fmla="*/ 9 w 697"/>
                <a:gd name="T57" fmla="*/ 4 h 492"/>
                <a:gd name="T58" fmla="*/ 6 w 697"/>
                <a:gd name="T59" fmla="*/ 3 h 492"/>
                <a:gd name="T60" fmla="*/ 5 w 697"/>
                <a:gd name="T61" fmla="*/ 2 h 492"/>
                <a:gd name="T62" fmla="*/ 3 w 697"/>
                <a:gd name="T63" fmla="*/ 3 h 492"/>
                <a:gd name="T64" fmla="*/ 2 w 697"/>
                <a:gd name="T65" fmla="*/ 1 h 492"/>
                <a:gd name="T66" fmla="*/ 2 w 697"/>
                <a:gd name="T67" fmla="*/ 0 h 492"/>
                <a:gd name="T68" fmla="*/ 1 w 697"/>
                <a:gd name="T69" fmla="*/ 5 h 4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97"/>
                <a:gd name="T106" fmla="*/ 0 h 492"/>
                <a:gd name="T107" fmla="*/ 697 w 697"/>
                <a:gd name="T108" fmla="*/ 492 h 4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97" h="492">
                  <a:moveTo>
                    <a:pt x="49" y="226"/>
                  </a:moveTo>
                  <a:lnTo>
                    <a:pt x="65" y="221"/>
                  </a:lnTo>
                  <a:lnTo>
                    <a:pt x="72" y="202"/>
                  </a:lnTo>
                  <a:lnTo>
                    <a:pt x="81" y="184"/>
                  </a:lnTo>
                  <a:lnTo>
                    <a:pt x="98" y="193"/>
                  </a:lnTo>
                  <a:lnTo>
                    <a:pt x="94" y="168"/>
                  </a:lnTo>
                  <a:lnTo>
                    <a:pt x="112" y="158"/>
                  </a:lnTo>
                  <a:lnTo>
                    <a:pt x="124" y="176"/>
                  </a:lnTo>
                  <a:lnTo>
                    <a:pt x="141" y="176"/>
                  </a:lnTo>
                  <a:lnTo>
                    <a:pt x="158" y="187"/>
                  </a:lnTo>
                  <a:lnTo>
                    <a:pt x="168" y="193"/>
                  </a:lnTo>
                  <a:lnTo>
                    <a:pt x="168" y="199"/>
                  </a:lnTo>
                  <a:lnTo>
                    <a:pt x="169" y="214"/>
                  </a:lnTo>
                  <a:lnTo>
                    <a:pt x="189" y="221"/>
                  </a:lnTo>
                  <a:lnTo>
                    <a:pt x="189" y="244"/>
                  </a:lnTo>
                  <a:lnTo>
                    <a:pt x="205" y="276"/>
                  </a:lnTo>
                  <a:lnTo>
                    <a:pt x="225" y="280"/>
                  </a:lnTo>
                  <a:lnTo>
                    <a:pt x="230" y="272"/>
                  </a:lnTo>
                  <a:lnTo>
                    <a:pt x="251" y="258"/>
                  </a:lnTo>
                  <a:lnTo>
                    <a:pt x="270" y="276"/>
                  </a:lnTo>
                  <a:lnTo>
                    <a:pt x="290" y="306"/>
                  </a:lnTo>
                  <a:lnTo>
                    <a:pt x="325" y="344"/>
                  </a:lnTo>
                  <a:lnTo>
                    <a:pt x="383" y="360"/>
                  </a:lnTo>
                  <a:lnTo>
                    <a:pt x="386" y="384"/>
                  </a:lnTo>
                  <a:lnTo>
                    <a:pt x="423" y="400"/>
                  </a:lnTo>
                  <a:lnTo>
                    <a:pt x="440" y="425"/>
                  </a:lnTo>
                  <a:lnTo>
                    <a:pt x="427" y="491"/>
                  </a:lnTo>
                  <a:lnTo>
                    <a:pt x="459" y="492"/>
                  </a:lnTo>
                  <a:lnTo>
                    <a:pt x="485" y="457"/>
                  </a:lnTo>
                  <a:lnTo>
                    <a:pt x="498" y="440"/>
                  </a:lnTo>
                  <a:lnTo>
                    <a:pt x="507" y="421"/>
                  </a:lnTo>
                  <a:lnTo>
                    <a:pt x="501" y="387"/>
                  </a:lnTo>
                  <a:lnTo>
                    <a:pt x="473" y="373"/>
                  </a:lnTo>
                  <a:lnTo>
                    <a:pt x="481" y="314"/>
                  </a:lnTo>
                  <a:lnTo>
                    <a:pt x="505" y="290"/>
                  </a:lnTo>
                  <a:lnTo>
                    <a:pt x="527" y="298"/>
                  </a:lnTo>
                  <a:lnTo>
                    <a:pt x="579" y="287"/>
                  </a:lnTo>
                  <a:lnTo>
                    <a:pt x="586" y="311"/>
                  </a:lnTo>
                  <a:lnTo>
                    <a:pt x="614" y="310"/>
                  </a:lnTo>
                  <a:lnTo>
                    <a:pt x="680" y="306"/>
                  </a:lnTo>
                  <a:lnTo>
                    <a:pt x="697" y="276"/>
                  </a:lnTo>
                  <a:lnTo>
                    <a:pt x="680" y="261"/>
                  </a:lnTo>
                  <a:lnTo>
                    <a:pt x="637" y="261"/>
                  </a:lnTo>
                  <a:lnTo>
                    <a:pt x="566" y="261"/>
                  </a:lnTo>
                  <a:lnTo>
                    <a:pt x="538" y="261"/>
                  </a:lnTo>
                  <a:lnTo>
                    <a:pt x="510" y="256"/>
                  </a:lnTo>
                  <a:lnTo>
                    <a:pt x="462" y="280"/>
                  </a:lnTo>
                  <a:lnTo>
                    <a:pt x="457" y="276"/>
                  </a:lnTo>
                  <a:lnTo>
                    <a:pt x="449" y="264"/>
                  </a:lnTo>
                  <a:lnTo>
                    <a:pt x="426" y="272"/>
                  </a:lnTo>
                  <a:lnTo>
                    <a:pt x="403" y="280"/>
                  </a:lnTo>
                  <a:lnTo>
                    <a:pt x="398" y="275"/>
                  </a:lnTo>
                  <a:lnTo>
                    <a:pt x="394" y="264"/>
                  </a:lnTo>
                  <a:lnTo>
                    <a:pt x="365" y="256"/>
                  </a:lnTo>
                  <a:lnTo>
                    <a:pt x="360" y="253"/>
                  </a:lnTo>
                  <a:lnTo>
                    <a:pt x="364" y="239"/>
                  </a:lnTo>
                  <a:lnTo>
                    <a:pt x="378" y="230"/>
                  </a:lnTo>
                  <a:lnTo>
                    <a:pt x="360" y="183"/>
                  </a:lnTo>
                  <a:lnTo>
                    <a:pt x="331" y="114"/>
                  </a:lnTo>
                  <a:lnTo>
                    <a:pt x="247" y="137"/>
                  </a:lnTo>
                  <a:lnTo>
                    <a:pt x="230" y="114"/>
                  </a:lnTo>
                  <a:lnTo>
                    <a:pt x="191" y="96"/>
                  </a:lnTo>
                  <a:lnTo>
                    <a:pt x="158" y="123"/>
                  </a:lnTo>
                  <a:lnTo>
                    <a:pt x="126" y="116"/>
                  </a:lnTo>
                  <a:lnTo>
                    <a:pt x="89" y="87"/>
                  </a:lnTo>
                  <a:lnTo>
                    <a:pt x="83" y="51"/>
                  </a:lnTo>
                  <a:lnTo>
                    <a:pt x="85" y="26"/>
                  </a:lnTo>
                  <a:lnTo>
                    <a:pt x="83" y="0"/>
                  </a:lnTo>
                  <a:lnTo>
                    <a:pt x="0" y="51"/>
                  </a:lnTo>
                  <a:lnTo>
                    <a:pt x="49" y="22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52" name="Freeform 493"/>
            <p:cNvSpPr>
              <a:spLocks/>
            </p:cNvSpPr>
            <p:nvPr/>
          </p:nvSpPr>
          <p:spPr bwMode="auto">
            <a:xfrm>
              <a:off x="2322" y="2500"/>
              <a:ext cx="152" cy="123"/>
            </a:xfrm>
            <a:custGeom>
              <a:avLst/>
              <a:gdLst>
                <a:gd name="T0" fmla="*/ 0 w 534"/>
                <a:gd name="T1" fmla="*/ 1 h 433"/>
                <a:gd name="T2" fmla="*/ 0 w 534"/>
                <a:gd name="T3" fmla="*/ 3 h 433"/>
                <a:gd name="T4" fmla="*/ 1 w 534"/>
                <a:gd name="T5" fmla="*/ 2 h 433"/>
                <a:gd name="T6" fmla="*/ 2 w 534"/>
                <a:gd name="T7" fmla="*/ 3 h 433"/>
                <a:gd name="T8" fmla="*/ 1 w 534"/>
                <a:gd name="T9" fmla="*/ 3 h 433"/>
                <a:gd name="T10" fmla="*/ 0 w 534"/>
                <a:gd name="T11" fmla="*/ 3 h 433"/>
                <a:gd name="T12" fmla="*/ 0 w 534"/>
                <a:gd name="T13" fmla="*/ 4 h 433"/>
                <a:gd name="T14" fmla="*/ 0 w 534"/>
                <a:gd name="T15" fmla="*/ 4 h 433"/>
                <a:gd name="T16" fmla="*/ 1 w 534"/>
                <a:gd name="T17" fmla="*/ 5 h 433"/>
                <a:gd name="T18" fmla="*/ 1 w 534"/>
                <a:gd name="T19" fmla="*/ 5 h 433"/>
                <a:gd name="T20" fmla="*/ 1 w 534"/>
                <a:gd name="T21" fmla="*/ 5 h 433"/>
                <a:gd name="T22" fmla="*/ 1 w 534"/>
                <a:gd name="T23" fmla="*/ 7 h 433"/>
                <a:gd name="T24" fmla="*/ 3 w 534"/>
                <a:gd name="T25" fmla="*/ 7 h 433"/>
                <a:gd name="T26" fmla="*/ 4 w 534"/>
                <a:gd name="T27" fmla="*/ 6 h 433"/>
                <a:gd name="T28" fmla="*/ 6 w 534"/>
                <a:gd name="T29" fmla="*/ 7 h 433"/>
                <a:gd name="T30" fmla="*/ 7 w 534"/>
                <a:gd name="T31" fmla="*/ 8 h 433"/>
                <a:gd name="T32" fmla="*/ 7 w 534"/>
                <a:gd name="T33" fmla="*/ 9 h 433"/>
                <a:gd name="T34" fmla="*/ 7 w 534"/>
                <a:gd name="T35" fmla="*/ 9 h 433"/>
                <a:gd name="T36" fmla="*/ 9 w 534"/>
                <a:gd name="T37" fmla="*/ 10 h 433"/>
                <a:gd name="T38" fmla="*/ 11 w 534"/>
                <a:gd name="T39" fmla="*/ 7 h 433"/>
                <a:gd name="T40" fmla="*/ 12 w 534"/>
                <a:gd name="T41" fmla="*/ 7 h 433"/>
                <a:gd name="T42" fmla="*/ 12 w 534"/>
                <a:gd name="T43" fmla="*/ 7 h 433"/>
                <a:gd name="T44" fmla="*/ 12 w 534"/>
                <a:gd name="T45" fmla="*/ 6 h 433"/>
                <a:gd name="T46" fmla="*/ 12 w 534"/>
                <a:gd name="T47" fmla="*/ 5 h 433"/>
                <a:gd name="T48" fmla="*/ 11 w 534"/>
                <a:gd name="T49" fmla="*/ 5 h 433"/>
                <a:gd name="T50" fmla="*/ 11 w 534"/>
                <a:gd name="T51" fmla="*/ 5 h 433"/>
                <a:gd name="T52" fmla="*/ 10 w 534"/>
                <a:gd name="T53" fmla="*/ 4 h 433"/>
                <a:gd name="T54" fmla="*/ 9 w 534"/>
                <a:gd name="T55" fmla="*/ 3 h 433"/>
                <a:gd name="T56" fmla="*/ 9 w 534"/>
                <a:gd name="T57" fmla="*/ 3 h 433"/>
                <a:gd name="T58" fmla="*/ 8 w 534"/>
                <a:gd name="T59" fmla="*/ 2 h 433"/>
                <a:gd name="T60" fmla="*/ 7 w 534"/>
                <a:gd name="T61" fmla="*/ 3 h 433"/>
                <a:gd name="T62" fmla="*/ 7 w 534"/>
                <a:gd name="T63" fmla="*/ 3 h 433"/>
                <a:gd name="T64" fmla="*/ 7 w 534"/>
                <a:gd name="T65" fmla="*/ 3 h 433"/>
                <a:gd name="T66" fmla="*/ 7 w 534"/>
                <a:gd name="T67" fmla="*/ 2 h 433"/>
                <a:gd name="T68" fmla="*/ 7 w 534"/>
                <a:gd name="T69" fmla="*/ 1 h 433"/>
                <a:gd name="T70" fmla="*/ 6 w 534"/>
                <a:gd name="T71" fmla="*/ 1 h 433"/>
                <a:gd name="T72" fmla="*/ 6 w 534"/>
                <a:gd name="T73" fmla="*/ 1 h 433"/>
                <a:gd name="T74" fmla="*/ 5 w 534"/>
                <a:gd name="T75" fmla="*/ 0 h 433"/>
                <a:gd name="T76" fmla="*/ 5 w 534"/>
                <a:gd name="T77" fmla="*/ 0 h 433"/>
                <a:gd name="T78" fmla="*/ 5 w 534"/>
                <a:gd name="T79" fmla="*/ 0 h 433"/>
                <a:gd name="T80" fmla="*/ 4 w 534"/>
                <a:gd name="T81" fmla="*/ 0 h 433"/>
                <a:gd name="T82" fmla="*/ 5 w 534"/>
                <a:gd name="T83" fmla="*/ 1 h 433"/>
                <a:gd name="T84" fmla="*/ 4 w 534"/>
                <a:gd name="T85" fmla="*/ 1 h 433"/>
                <a:gd name="T86" fmla="*/ 4 w 534"/>
                <a:gd name="T87" fmla="*/ 1 h 433"/>
                <a:gd name="T88" fmla="*/ 4 w 534"/>
                <a:gd name="T89" fmla="*/ 1 h 433"/>
                <a:gd name="T90" fmla="*/ 3 w 534"/>
                <a:gd name="T91" fmla="*/ 1 h 433"/>
                <a:gd name="T92" fmla="*/ 3 w 534"/>
                <a:gd name="T93" fmla="*/ 1 h 433"/>
                <a:gd name="T94" fmla="*/ 2 w 534"/>
                <a:gd name="T95" fmla="*/ 2 h 433"/>
                <a:gd name="T96" fmla="*/ 2 w 534"/>
                <a:gd name="T97" fmla="*/ 1 h 433"/>
                <a:gd name="T98" fmla="*/ 1 w 534"/>
                <a:gd name="T99" fmla="*/ 1 h 433"/>
                <a:gd name="T100" fmla="*/ 0 w 534"/>
                <a:gd name="T101" fmla="*/ 1 h 4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34"/>
                <a:gd name="T154" fmla="*/ 0 h 433"/>
                <a:gd name="T155" fmla="*/ 534 w 534"/>
                <a:gd name="T156" fmla="*/ 433 h 43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34" h="433">
                  <a:moveTo>
                    <a:pt x="0" y="63"/>
                  </a:moveTo>
                  <a:lnTo>
                    <a:pt x="4" y="118"/>
                  </a:lnTo>
                  <a:lnTo>
                    <a:pt x="32" y="86"/>
                  </a:lnTo>
                  <a:lnTo>
                    <a:pt x="72" y="129"/>
                  </a:lnTo>
                  <a:lnTo>
                    <a:pt x="53" y="156"/>
                  </a:lnTo>
                  <a:lnTo>
                    <a:pt x="7" y="130"/>
                  </a:lnTo>
                  <a:lnTo>
                    <a:pt x="1" y="168"/>
                  </a:lnTo>
                  <a:lnTo>
                    <a:pt x="7" y="191"/>
                  </a:lnTo>
                  <a:lnTo>
                    <a:pt x="32" y="196"/>
                  </a:lnTo>
                  <a:lnTo>
                    <a:pt x="22" y="221"/>
                  </a:lnTo>
                  <a:lnTo>
                    <a:pt x="41" y="238"/>
                  </a:lnTo>
                  <a:lnTo>
                    <a:pt x="41" y="314"/>
                  </a:lnTo>
                  <a:lnTo>
                    <a:pt x="115" y="292"/>
                  </a:lnTo>
                  <a:lnTo>
                    <a:pt x="157" y="269"/>
                  </a:lnTo>
                  <a:lnTo>
                    <a:pt x="250" y="320"/>
                  </a:lnTo>
                  <a:lnTo>
                    <a:pt x="311" y="352"/>
                  </a:lnTo>
                  <a:lnTo>
                    <a:pt x="322" y="366"/>
                  </a:lnTo>
                  <a:lnTo>
                    <a:pt x="328" y="405"/>
                  </a:lnTo>
                  <a:lnTo>
                    <a:pt x="382" y="433"/>
                  </a:lnTo>
                  <a:lnTo>
                    <a:pt x="466" y="329"/>
                  </a:lnTo>
                  <a:lnTo>
                    <a:pt x="519" y="329"/>
                  </a:lnTo>
                  <a:lnTo>
                    <a:pt x="528" y="286"/>
                  </a:lnTo>
                  <a:lnTo>
                    <a:pt x="534" y="268"/>
                  </a:lnTo>
                  <a:lnTo>
                    <a:pt x="517" y="240"/>
                  </a:lnTo>
                  <a:lnTo>
                    <a:pt x="478" y="223"/>
                  </a:lnTo>
                  <a:lnTo>
                    <a:pt x="472" y="202"/>
                  </a:lnTo>
                  <a:lnTo>
                    <a:pt x="417" y="186"/>
                  </a:lnTo>
                  <a:lnTo>
                    <a:pt x="382" y="148"/>
                  </a:lnTo>
                  <a:lnTo>
                    <a:pt x="371" y="122"/>
                  </a:lnTo>
                  <a:lnTo>
                    <a:pt x="343" y="98"/>
                  </a:lnTo>
                  <a:lnTo>
                    <a:pt x="327" y="113"/>
                  </a:lnTo>
                  <a:lnTo>
                    <a:pt x="317" y="122"/>
                  </a:lnTo>
                  <a:lnTo>
                    <a:pt x="297" y="118"/>
                  </a:lnTo>
                  <a:lnTo>
                    <a:pt x="281" y="86"/>
                  </a:lnTo>
                  <a:lnTo>
                    <a:pt x="281" y="63"/>
                  </a:lnTo>
                  <a:lnTo>
                    <a:pt x="261" y="56"/>
                  </a:lnTo>
                  <a:lnTo>
                    <a:pt x="256" y="35"/>
                  </a:lnTo>
                  <a:lnTo>
                    <a:pt x="233" y="18"/>
                  </a:lnTo>
                  <a:lnTo>
                    <a:pt x="216" y="18"/>
                  </a:lnTo>
                  <a:lnTo>
                    <a:pt x="204" y="0"/>
                  </a:lnTo>
                  <a:lnTo>
                    <a:pt x="186" y="10"/>
                  </a:lnTo>
                  <a:lnTo>
                    <a:pt x="192" y="35"/>
                  </a:lnTo>
                  <a:lnTo>
                    <a:pt x="182" y="31"/>
                  </a:lnTo>
                  <a:lnTo>
                    <a:pt x="173" y="26"/>
                  </a:lnTo>
                  <a:lnTo>
                    <a:pt x="157" y="63"/>
                  </a:lnTo>
                  <a:lnTo>
                    <a:pt x="136" y="68"/>
                  </a:lnTo>
                  <a:lnTo>
                    <a:pt x="115" y="61"/>
                  </a:lnTo>
                  <a:lnTo>
                    <a:pt x="101" y="80"/>
                  </a:lnTo>
                  <a:lnTo>
                    <a:pt x="84" y="63"/>
                  </a:lnTo>
                  <a:lnTo>
                    <a:pt x="57" y="46"/>
                  </a:lnTo>
                  <a:lnTo>
                    <a:pt x="0" y="6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53" name="Freeform 494"/>
            <p:cNvSpPr>
              <a:spLocks/>
            </p:cNvSpPr>
            <p:nvPr/>
          </p:nvSpPr>
          <p:spPr bwMode="auto">
            <a:xfrm>
              <a:off x="2492" y="2499"/>
              <a:ext cx="127" cy="62"/>
            </a:xfrm>
            <a:custGeom>
              <a:avLst/>
              <a:gdLst>
                <a:gd name="T0" fmla="*/ 3 w 444"/>
                <a:gd name="T1" fmla="*/ 3 h 219"/>
                <a:gd name="T2" fmla="*/ 2 w 444"/>
                <a:gd name="T3" fmla="*/ 3 h 219"/>
                <a:gd name="T4" fmla="*/ 0 w 444"/>
                <a:gd name="T5" fmla="*/ 4 h 219"/>
                <a:gd name="T6" fmla="*/ 0 w 444"/>
                <a:gd name="T7" fmla="*/ 4 h 219"/>
                <a:gd name="T8" fmla="*/ 0 w 444"/>
                <a:gd name="T9" fmla="*/ 5 h 219"/>
                <a:gd name="T10" fmla="*/ 1 w 444"/>
                <a:gd name="T11" fmla="*/ 5 h 219"/>
                <a:gd name="T12" fmla="*/ 3 w 444"/>
                <a:gd name="T13" fmla="*/ 5 h 219"/>
                <a:gd name="T14" fmla="*/ 4 w 444"/>
                <a:gd name="T15" fmla="*/ 5 h 219"/>
                <a:gd name="T16" fmla="*/ 5 w 444"/>
                <a:gd name="T17" fmla="*/ 5 h 219"/>
                <a:gd name="T18" fmla="*/ 5 w 444"/>
                <a:gd name="T19" fmla="*/ 4 h 219"/>
                <a:gd name="T20" fmla="*/ 6 w 444"/>
                <a:gd name="T21" fmla="*/ 4 h 219"/>
                <a:gd name="T22" fmla="*/ 7 w 444"/>
                <a:gd name="T23" fmla="*/ 4 h 219"/>
                <a:gd name="T24" fmla="*/ 7 w 444"/>
                <a:gd name="T25" fmla="*/ 4 h 219"/>
                <a:gd name="T26" fmla="*/ 9 w 444"/>
                <a:gd name="T27" fmla="*/ 3 h 219"/>
                <a:gd name="T28" fmla="*/ 10 w 444"/>
                <a:gd name="T29" fmla="*/ 2 h 219"/>
                <a:gd name="T30" fmla="*/ 10 w 444"/>
                <a:gd name="T31" fmla="*/ 2 h 219"/>
                <a:gd name="T32" fmla="*/ 10 w 444"/>
                <a:gd name="T33" fmla="*/ 1 h 219"/>
                <a:gd name="T34" fmla="*/ 9 w 444"/>
                <a:gd name="T35" fmla="*/ 1 h 219"/>
                <a:gd name="T36" fmla="*/ 9 w 444"/>
                <a:gd name="T37" fmla="*/ 1 h 219"/>
                <a:gd name="T38" fmla="*/ 8 w 444"/>
                <a:gd name="T39" fmla="*/ 1 h 219"/>
                <a:gd name="T40" fmla="*/ 7 w 444"/>
                <a:gd name="T41" fmla="*/ 0 h 219"/>
                <a:gd name="T42" fmla="*/ 4 w 444"/>
                <a:gd name="T43" fmla="*/ 0 h 219"/>
                <a:gd name="T44" fmla="*/ 4 w 444"/>
                <a:gd name="T45" fmla="*/ 0 h 219"/>
                <a:gd name="T46" fmla="*/ 4 w 444"/>
                <a:gd name="T47" fmla="*/ 1 h 219"/>
                <a:gd name="T48" fmla="*/ 4 w 444"/>
                <a:gd name="T49" fmla="*/ 1 h 219"/>
                <a:gd name="T50" fmla="*/ 4 w 444"/>
                <a:gd name="T51" fmla="*/ 1 h 219"/>
                <a:gd name="T52" fmla="*/ 3 w 444"/>
                <a:gd name="T53" fmla="*/ 1 h 219"/>
                <a:gd name="T54" fmla="*/ 3 w 444"/>
                <a:gd name="T55" fmla="*/ 1 h 219"/>
                <a:gd name="T56" fmla="*/ 2 w 444"/>
                <a:gd name="T57" fmla="*/ 1 h 219"/>
                <a:gd name="T58" fmla="*/ 2 w 444"/>
                <a:gd name="T59" fmla="*/ 1 h 219"/>
                <a:gd name="T60" fmla="*/ 2 w 444"/>
                <a:gd name="T61" fmla="*/ 1 h 219"/>
                <a:gd name="T62" fmla="*/ 2 w 444"/>
                <a:gd name="T63" fmla="*/ 2 h 219"/>
                <a:gd name="T64" fmla="*/ 2 w 444"/>
                <a:gd name="T65" fmla="*/ 2 h 219"/>
                <a:gd name="T66" fmla="*/ 2 w 444"/>
                <a:gd name="T67" fmla="*/ 3 h 219"/>
                <a:gd name="T68" fmla="*/ 4 w 444"/>
                <a:gd name="T69" fmla="*/ 3 h 219"/>
                <a:gd name="T70" fmla="*/ 4 w 444"/>
                <a:gd name="T71" fmla="*/ 2 h 219"/>
                <a:gd name="T72" fmla="*/ 5 w 444"/>
                <a:gd name="T73" fmla="*/ 3 h 219"/>
                <a:gd name="T74" fmla="*/ 4 w 444"/>
                <a:gd name="T75" fmla="*/ 3 h 219"/>
                <a:gd name="T76" fmla="*/ 4 w 444"/>
                <a:gd name="T77" fmla="*/ 3 h 219"/>
                <a:gd name="T78" fmla="*/ 3 w 444"/>
                <a:gd name="T79" fmla="*/ 3 h 219"/>
                <a:gd name="T80" fmla="*/ 3 w 444"/>
                <a:gd name="T81" fmla="*/ 3 h 219"/>
                <a:gd name="T82" fmla="*/ 3 w 444"/>
                <a:gd name="T83" fmla="*/ 3 h 2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4"/>
                <a:gd name="T127" fmla="*/ 0 h 219"/>
                <a:gd name="T128" fmla="*/ 444 w 444"/>
                <a:gd name="T129" fmla="*/ 219 h 2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4" h="219">
                  <a:moveTo>
                    <a:pt x="113" y="156"/>
                  </a:moveTo>
                  <a:lnTo>
                    <a:pt x="81" y="156"/>
                  </a:lnTo>
                  <a:lnTo>
                    <a:pt x="16" y="165"/>
                  </a:lnTo>
                  <a:lnTo>
                    <a:pt x="0" y="190"/>
                  </a:lnTo>
                  <a:lnTo>
                    <a:pt x="16" y="200"/>
                  </a:lnTo>
                  <a:lnTo>
                    <a:pt x="29" y="207"/>
                  </a:lnTo>
                  <a:lnTo>
                    <a:pt x="118" y="206"/>
                  </a:lnTo>
                  <a:lnTo>
                    <a:pt x="179" y="206"/>
                  </a:lnTo>
                  <a:lnTo>
                    <a:pt x="207" y="219"/>
                  </a:lnTo>
                  <a:lnTo>
                    <a:pt x="216" y="192"/>
                  </a:lnTo>
                  <a:lnTo>
                    <a:pt x="242" y="190"/>
                  </a:lnTo>
                  <a:lnTo>
                    <a:pt x="278" y="180"/>
                  </a:lnTo>
                  <a:lnTo>
                    <a:pt x="309" y="172"/>
                  </a:lnTo>
                  <a:lnTo>
                    <a:pt x="363" y="136"/>
                  </a:lnTo>
                  <a:lnTo>
                    <a:pt x="423" y="102"/>
                  </a:lnTo>
                  <a:lnTo>
                    <a:pt x="444" y="84"/>
                  </a:lnTo>
                  <a:lnTo>
                    <a:pt x="436" y="50"/>
                  </a:lnTo>
                  <a:lnTo>
                    <a:pt x="406" y="50"/>
                  </a:lnTo>
                  <a:lnTo>
                    <a:pt x="382" y="35"/>
                  </a:lnTo>
                  <a:lnTo>
                    <a:pt x="349" y="22"/>
                  </a:lnTo>
                  <a:lnTo>
                    <a:pt x="275" y="14"/>
                  </a:lnTo>
                  <a:lnTo>
                    <a:pt x="182" y="0"/>
                  </a:lnTo>
                  <a:lnTo>
                    <a:pt x="165" y="4"/>
                  </a:lnTo>
                  <a:lnTo>
                    <a:pt x="171" y="22"/>
                  </a:lnTo>
                  <a:lnTo>
                    <a:pt x="180" y="39"/>
                  </a:lnTo>
                  <a:lnTo>
                    <a:pt x="156" y="45"/>
                  </a:lnTo>
                  <a:lnTo>
                    <a:pt x="148" y="33"/>
                  </a:lnTo>
                  <a:lnTo>
                    <a:pt x="117" y="29"/>
                  </a:lnTo>
                  <a:lnTo>
                    <a:pt x="76" y="33"/>
                  </a:lnTo>
                  <a:lnTo>
                    <a:pt x="93" y="45"/>
                  </a:lnTo>
                  <a:lnTo>
                    <a:pt x="93" y="57"/>
                  </a:lnTo>
                  <a:lnTo>
                    <a:pt x="86" y="72"/>
                  </a:lnTo>
                  <a:lnTo>
                    <a:pt x="86" y="95"/>
                  </a:lnTo>
                  <a:lnTo>
                    <a:pt x="98" y="108"/>
                  </a:lnTo>
                  <a:lnTo>
                    <a:pt x="156" y="108"/>
                  </a:lnTo>
                  <a:lnTo>
                    <a:pt x="174" y="107"/>
                  </a:lnTo>
                  <a:lnTo>
                    <a:pt x="192" y="126"/>
                  </a:lnTo>
                  <a:lnTo>
                    <a:pt x="173" y="153"/>
                  </a:lnTo>
                  <a:lnTo>
                    <a:pt x="154" y="153"/>
                  </a:lnTo>
                  <a:lnTo>
                    <a:pt x="132" y="152"/>
                  </a:lnTo>
                  <a:lnTo>
                    <a:pt x="123" y="153"/>
                  </a:lnTo>
                  <a:lnTo>
                    <a:pt x="113" y="156"/>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54" name="Freeform 495"/>
            <p:cNvSpPr>
              <a:spLocks/>
            </p:cNvSpPr>
            <p:nvPr/>
          </p:nvSpPr>
          <p:spPr bwMode="auto">
            <a:xfrm>
              <a:off x="2479" y="2536"/>
              <a:ext cx="81" cy="65"/>
            </a:xfrm>
            <a:custGeom>
              <a:avLst/>
              <a:gdLst>
                <a:gd name="T0" fmla="*/ 0 w 285"/>
                <a:gd name="T1" fmla="*/ 5 h 227"/>
                <a:gd name="T2" fmla="*/ 0 w 285"/>
                <a:gd name="T3" fmla="*/ 5 h 227"/>
                <a:gd name="T4" fmla="*/ 1 w 285"/>
                <a:gd name="T5" fmla="*/ 5 h 227"/>
                <a:gd name="T6" fmla="*/ 2 w 285"/>
                <a:gd name="T7" fmla="*/ 5 h 227"/>
                <a:gd name="T8" fmla="*/ 3 w 285"/>
                <a:gd name="T9" fmla="*/ 3 h 227"/>
                <a:gd name="T10" fmla="*/ 3 w 285"/>
                <a:gd name="T11" fmla="*/ 4 h 227"/>
                <a:gd name="T12" fmla="*/ 4 w 285"/>
                <a:gd name="T13" fmla="*/ 5 h 227"/>
                <a:gd name="T14" fmla="*/ 5 w 285"/>
                <a:gd name="T15" fmla="*/ 5 h 227"/>
                <a:gd name="T16" fmla="*/ 6 w 285"/>
                <a:gd name="T17" fmla="*/ 5 h 227"/>
                <a:gd name="T18" fmla="*/ 7 w 285"/>
                <a:gd name="T19" fmla="*/ 5 h 227"/>
                <a:gd name="T20" fmla="*/ 7 w 285"/>
                <a:gd name="T21" fmla="*/ 3 h 227"/>
                <a:gd name="T22" fmla="*/ 6 w 285"/>
                <a:gd name="T23" fmla="*/ 3 h 227"/>
                <a:gd name="T24" fmla="*/ 6 w 285"/>
                <a:gd name="T25" fmla="*/ 3 h 227"/>
                <a:gd name="T26" fmla="*/ 6 w 285"/>
                <a:gd name="T27" fmla="*/ 2 h 227"/>
                <a:gd name="T28" fmla="*/ 5 w 285"/>
                <a:gd name="T29" fmla="*/ 2 h 227"/>
                <a:gd name="T30" fmla="*/ 5 w 285"/>
                <a:gd name="T31" fmla="*/ 2 h 227"/>
                <a:gd name="T32" fmla="*/ 3 w 285"/>
                <a:gd name="T33" fmla="*/ 2 h 227"/>
                <a:gd name="T34" fmla="*/ 3 w 285"/>
                <a:gd name="T35" fmla="*/ 2 h 227"/>
                <a:gd name="T36" fmla="*/ 2 w 285"/>
                <a:gd name="T37" fmla="*/ 2 h 227"/>
                <a:gd name="T38" fmla="*/ 1 w 285"/>
                <a:gd name="T39" fmla="*/ 1 h 227"/>
                <a:gd name="T40" fmla="*/ 1 w 285"/>
                <a:gd name="T41" fmla="*/ 1 h 227"/>
                <a:gd name="T42" fmla="*/ 1 w 285"/>
                <a:gd name="T43" fmla="*/ 1 h 227"/>
                <a:gd name="T44" fmla="*/ 1 w 285"/>
                <a:gd name="T45" fmla="*/ 1 h 227"/>
                <a:gd name="T46" fmla="*/ 3 w 285"/>
                <a:gd name="T47" fmla="*/ 1 h 227"/>
                <a:gd name="T48" fmla="*/ 3 w 285"/>
                <a:gd name="T49" fmla="*/ 0 h 227"/>
                <a:gd name="T50" fmla="*/ 2 w 285"/>
                <a:gd name="T51" fmla="*/ 0 h 227"/>
                <a:gd name="T52" fmla="*/ 1 w 285"/>
                <a:gd name="T53" fmla="*/ 0 h 227"/>
                <a:gd name="T54" fmla="*/ 0 w 285"/>
                <a:gd name="T55" fmla="*/ 1 h 227"/>
                <a:gd name="T56" fmla="*/ 0 w 285"/>
                <a:gd name="T57" fmla="*/ 2 h 227"/>
                <a:gd name="T58" fmla="*/ 0 w 285"/>
                <a:gd name="T59" fmla="*/ 2 h 227"/>
                <a:gd name="T60" fmla="*/ 0 w 285"/>
                <a:gd name="T61" fmla="*/ 2 h 227"/>
                <a:gd name="T62" fmla="*/ 1 w 285"/>
                <a:gd name="T63" fmla="*/ 2 h 227"/>
                <a:gd name="T64" fmla="*/ 1 w 285"/>
                <a:gd name="T65" fmla="*/ 3 h 227"/>
                <a:gd name="T66" fmla="*/ 1 w 285"/>
                <a:gd name="T67" fmla="*/ 4 h 227"/>
                <a:gd name="T68" fmla="*/ 1 w 285"/>
                <a:gd name="T69" fmla="*/ 4 h 227"/>
                <a:gd name="T70" fmla="*/ 1 w 285"/>
                <a:gd name="T71" fmla="*/ 4 h 227"/>
                <a:gd name="T72" fmla="*/ 0 w 285"/>
                <a:gd name="T73" fmla="*/ 5 h 2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5"/>
                <a:gd name="T112" fmla="*/ 0 h 227"/>
                <a:gd name="T113" fmla="*/ 285 w 285"/>
                <a:gd name="T114" fmla="*/ 227 h 2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5" h="227">
                  <a:moveTo>
                    <a:pt x="0" y="192"/>
                  </a:moveTo>
                  <a:lnTo>
                    <a:pt x="4" y="201"/>
                  </a:lnTo>
                  <a:lnTo>
                    <a:pt x="27" y="205"/>
                  </a:lnTo>
                  <a:lnTo>
                    <a:pt x="76" y="207"/>
                  </a:lnTo>
                  <a:lnTo>
                    <a:pt x="135" y="138"/>
                  </a:lnTo>
                  <a:lnTo>
                    <a:pt x="150" y="181"/>
                  </a:lnTo>
                  <a:lnTo>
                    <a:pt x="166" y="227"/>
                  </a:lnTo>
                  <a:lnTo>
                    <a:pt x="206" y="209"/>
                  </a:lnTo>
                  <a:lnTo>
                    <a:pt x="243" y="191"/>
                  </a:lnTo>
                  <a:lnTo>
                    <a:pt x="285" y="205"/>
                  </a:lnTo>
                  <a:lnTo>
                    <a:pt x="285" y="139"/>
                  </a:lnTo>
                  <a:lnTo>
                    <a:pt x="258" y="127"/>
                  </a:lnTo>
                  <a:lnTo>
                    <a:pt x="242" y="128"/>
                  </a:lnTo>
                  <a:lnTo>
                    <a:pt x="253" y="85"/>
                  </a:lnTo>
                  <a:lnTo>
                    <a:pt x="218" y="76"/>
                  </a:lnTo>
                  <a:lnTo>
                    <a:pt x="192" y="73"/>
                  </a:lnTo>
                  <a:lnTo>
                    <a:pt x="151" y="73"/>
                  </a:lnTo>
                  <a:lnTo>
                    <a:pt x="121" y="73"/>
                  </a:lnTo>
                  <a:lnTo>
                    <a:pt x="81" y="73"/>
                  </a:lnTo>
                  <a:lnTo>
                    <a:pt x="49" y="66"/>
                  </a:lnTo>
                  <a:lnTo>
                    <a:pt x="45" y="59"/>
                  </a:lnTo>
                  <a:lnTo>
                    <a:pt x="50" y="44"/>
                  </a:lnTo>
                  <a:lnTo>
                    <a:pt x="65" y="32"/>
                  </a:lnTo>
                  <a:lnTo>
                    <a:pt x="119" y="21"/>
                  </a:lnTo>
                  <a:lnTo>
                    <a:pt x="117" y="0"/>
                  </a:lnTo>
                  <a:lnTo>
                    <a:pt x="73" y="7"/>
                  </a:lnTo>
                  <a:lnTo>
                    <a:pt x="40" y="4"/>
                  </a:lnTo>
                  <a:lnTo>
                    <a:pt x="19" y="27"/>
                  </a:lnTo>
                  <a:lnTo>
                    <a:pt x="9" y="73"/>
                  </a:lnTo>
                  <a:lnTo>
                    <a:pt x="11" y="84"/>
                  </a:lnTo>
                  <a:lnTo>
                    <a:pt x="8" y="86"/>
                  </a:lnTo>
                  <a:lnTo>
                    <a:pt x="34" y="97"/>
                  </a:lnTo>
                  <a:lnTo>
                    <a:pt x="47" y="122"/>
                  </a:lnTo>
                  <a:lnTo>
                    <a:pt x="39" y="153"/>
                  </a:lnTo>
                  <a:lnTo>
                    <a:pt x="32" y="155"/>
                  </a:lnTo>
                  <a:lnTo>
                    <a:pt x="25" y="166"/>
                  </a:lnTo>
                  <a:lnTo>
                    <a:pt x="0" y="192"/>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sp>
          <p:nvSpPr>
            <p:cNvPr id="255" name="Freeform 496"/>
            <p:cNvSpPr>
              <a:spLocks/>
            </p:cNvSpPr>
            <p:nvPr/>
          </p:nvSpPr>
          <p:spPr bwMode="auto">
            <a:xfrm>
              <a:off x="2998" y="2793"/>
              <a:ext cx="6" cy="10"/>
            </a:xfrm>
            <a:custGeom>
              <a:avLst/>
              <a:gdLst>
                <a:gd name="T0" fmla="*/ 0 w 19"/>
                <a:gd name="T1" fmla="*/ 1 h 33"/>
                <a:gd name="T2" fmla="*/ 0 w 19"/>
                <a:gd name="T3" fmla="*/ 0 h 33"/>
                <a:gd name="T4" fmla="*/ 1 w 19"/>
                <a:gd name="T5" fmla="*/ 1 h 33"/>
                <a:gd name="T6" fmla="*/ 0 w 19"/>
                <a:gd name="T7" fmla="*/ 1 h 33"/>
                <a:gd name="T8" fmla="*/ 0 60000 65536"/>
                <a:gd name="T9" fmla="*/ 0 60000 65536"/>
                <a:gd name="T10" fmla="*/ 0 60000 65536"/>
                <a:gd name="T11" fmla="*/ 0 60000 65536"/>
                <a:gd name="T12" fmla="*/ 0 w 19"/>
                <a:gd name="T13" fmla="*/ 0 h 33"/>
                <a:gd name="T14" fmla="*/ 19 w 19"/>
                <a:gd name="T15" fmla="*/ 33 h 33"/>
              </a:gdLst>
              <a:ahLst/>
              <a:cxnLst>
                <a:cxn ang="T8">
                  <a:pos x="T0" y="T1"/>
                </a:cxn>
                <a:cxn ang="T9">
                  <a:pos x="T2" y="T3"/>
                </a:cxn>
                <a:cxn ang="T10">
                  <a:pos x="T4" y="T5"/>
                </a:cxn>
                <a:cxn ang="T11">
                  <a:pos x="T6" y="T7"/>
                </a:cxn>
              </a:cxnLst>
              <a:rect l="T12" t="T13" r="T14" b="T15"/>
              <a:pathLst>
                <a:path w="19" h="33">
                  <a:moveTo>
                    <a:pt x="0" y="33"/>
                  </a:moveTo>
                  <a:lnTo>
                    <a:pt x="11" y="0"/>
                  </a:lnTo>
                  <a:lnTo>
                    <a:pt x="19" y="18"/>
                  </a:lnTo>
                  <a:lnTo>
                    <a:pt x="0" y="33"/>
                  </a:lnTo>
                  <a:close/>
                </a:path>
              </a:pathLst>
            </a:custGeom>
            <a:grpFill/>
            <a:ln w="6350">
              <a:solidFill>
                <a:srgbClr val="FFFFFF"/>
              </a:solidFill>
              <a:round/>
              <a:headEnd/>
              <a:tailEnd/>
            </a:ln>
          </p:spPr>
          <p:txBody>
            <a:bodyPr/>
            <a:lstStyle/>
            <a:p>
              <a:pPr fontAlgn="auto">
                <a:spcBef>
                  <a:spcPts val="0"/>
                </a:spcBef>
                <a:spcAft>
                  <a:spcPts val="0"/>
                </a:spcAft>
                <a:defRPr/>
              </a:pPr>
              <a:endParaRPr lang="en-US" kern="0">
                <a:solidFill>
                  <a:sysClr val="windowText" lastClr="000000"/>
                </a:solidFill>
                <a:latin typeface="Calibri"/>
                <a:ea typeface="微软雅黑"/>
                <a:cs typeface="+mn-ea"/>
                <a:sym typeface="+mn-lt"/>
              </a:endParaRPr>
            </a:p>
          </p:txBody>
        </p:sp>
      </p:grpSp>
      <p:grpSp>
        <p:nvGrpSpPr>
          <p:cNvPr id="274" name="组合 271"/>
          <p:cNvGrpSpPr>
            <a:grpSpLocks/>
          </p:cNvGrpSpPr>
          <p:nvPr/>
        </p:nvGrpSpPr>
        <p:grpSpPr bwMode="auto">
          <a:xfrm>
            <a:off x="5629772" y="3318568"/>
            <a:ext cx="209233" cy="250717"/>
            <a:chOff x="7943850" y="3166592"/>
            <a:chExt cx="495300" cy="624357"/>
          </a:xfrm>
        </p:grpSpPr>
        <p:grpSp>
          <p:nvGrpSpPr>
            <p:cNvPr id="275" name="组合 610"/>
            <p:cNvGrpSpPr/>
            <p:nvPr/>
          </p:nvGrpSpPr>
          <p:grpSpPr>
            <a:xfrm>
              <a:off x="7943850" y="3166592"/>
              <a:ext cx="495300" cy="624357"/>
              <a:chOff x="2489200" y="2174875"/>
              <a:chExt cx="901700" cy="1136650"/>
            </a:xfrm>
            <a:solidFill>
              <a:srgbClr val="FFCC00"/>
            </a:solidFill>
          </p:grpSpPr>
          <p:sp>
            <p:nvSpPr>
              <p:cNvPr id="278" name="椭圆 277"/>
              <p:cNvSpPr/>
              <p:nvPr/>
            </p:nvSpPr>
            <p:spPr bwMode="auto">
              <a:xfrm>
                <a:off x="2489200" y="2174875"/>
                <a:ext cx="901700" cy="901700"/>
              </a:xfrm>
              <a:prstGeom prst="ellipse">
                <a:avLst/>
              </a:prstGeom>
              <a:solidFill>
                <a:srgbClr val="92D050"/>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279" name="任意多边形 278"/>
              <p:cNvSpPr/>
              <p:nvPr/>
            </p:nvSpPr>
            <p:spPr bwMode="auto">
              <a:xfrm>
                <a:off x="2555875" y="2870200"/>
                <a:ext cx="730250" cy="441325"/>
              </a:xfrm>
              <a:custGeom>
                <a:avLst/>
                <a:gdLst>
                  <a:gd name="connsiteX0" fmla="*/ 0 w 730250"/>
                  <a:gd name="connsiteY0" fmla="*/ 0 h 441325"/>
                  <a:gd name="connsiteX1" fmla="*/ 355600 w 730250"/>
                  <a:gd name="connsiteY1" fmla="*/ 441325 h 441325"/>
                  <a:gd name="connsiteX2" fmla="*/ 730250 w 730250"/>
                  <a:gd name="connsiteY2" fmla="*/ 44450 h 441325"/>
                  <a:gd name="connsiteX3" fmla="*/ 0 w 730250"/>
                  <a:gd name="connsiteY3" fmla="*/ 0 h 441325"/>
                </a:gdLst>
                <a:ahLst/>
                <a:cxnLst>
                  <a:cxn ang="0">
                    <a:pos x="connsiteX0" y="connsiteY0"/>
                  </a:cxn>
                  <a:cxn ang="0">
                    <a:pos x="connsiteX1" y="connsiteY1"/>
                  </a:cxn>
                  <a:cxn ang="0">
                    <a:pos x="connsiteX2" y="connsiteY2"/>
                  </a:cxn>
                  <a:cxn ang="0">
                    <a:pos x="connsiteX3" y="connsiteY3"/>
                  </a:cxn>
                </a:cxnLst>
                <a:rect l="l" t="t" r="r" b="b"/>
                <a:pathLst>
                  <a:path w="730250" h="441325">
                    <a:moveTo>
                      <a:pt x="0" y="0"/>
                    </a:moveTo>
                    <a:lnTo>
                      <a:pt x="355600" y="441325"/>
                    </a:lnTo>
                    <a:lnTo>
                      <a:pt x="730250" y="44450"/>
                    </a:lnTo>
                    <a:lnTo>
                      <a:pt x="0" y="0"/>
                    </a:lnTo>
                    <a:close/>
                  </a:path>
                </a:pathLst>
              </a:custGeom>
              <a:solidFill>
                <a:srgbClr val="92D050"/>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grpSp>
        <p:sp>
          <p:nvSpPr>
            <p:cNvPr id="276" name="椭圆 275"/>
            <p:cNvSpPr/>
            <p:nvPr/>
          </p:nvSpPr>
          <p:spPr bwMode="auto">
            <a:xfrm>
              <a:off x="7969250" y="3192076"/>
              <a:ext cx="444500" cy="445970"/>
            </a:xfrm>
            <a:prstGeom prst="ellipse">
              <a:avLst/>
            </a:prstGeom>
            <a:solidFill>
              <a:schemeClr val="bg1"/>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277" name="椭圆 276"/>
            <p:cNvSpPr/>
            <p:nvPr/>
          </p:nvSpPr>
          <p:spPr bwMode="auto">
            <a:xfrm>
              <a:off x="7990418" y="3213314"/>
              <a:ext cx="402164" cy="403494"/>
            </a:xfrm>
            <a:prstGeom prst="ellipse">
              <a:avLst/>
            </a:prstGeom>
            <a:solidFill>
              <a:srgbClr val="92D050"/>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dirty="0">
                <a:solidFill>
                  <a:srgbClr val="000000"/>
                </a:solidFill>
                <a:latin typeface="Calibri"/>
                <a:ea typeface="微软雅黑"/>
                <a:cs typeface="+mn-ea"/>
                <a:sym typeface="+mn-lt"/>
              </a:endParaRPr>
            </a:p>
          </p:txBody>
        </p:sp>
      </p:grpSp>
      <p:grpSp>
        <p:nvGrpSpPr>
          <p:cNvPr id="286" name="组合 285"/>
          <p:cNvGrpSpPr/>
          <p:nvPr/>
        </p:nvGrpSpPr>
        <p:grpSpPr>
          <a:xfrm>
            <a:off x="5875874" y="3359426"/>
            <a:ext cx="208294" cy="250418"/>
            <a:chOff x="7735651" y="2307154"/>
            <a:chExt cx="663277" cy="836103"/>
          </a:xfrm>
          <a:solidFill>
            <a:srgbClr val="00B0F0"/>
          </a:solidFill>
        </p:grpSpPr>
        <p:grpSp>
          <p:nvGrpSpPr>
            <p:cNvPr id="287" name="组合 711"/>
            <p:cNvGrpSpPr/>
            <p:nvPr/>
          </p:nvGrpSpPr>
          <p:grpSpPr>
            <a:xfrm>
              <a:off x="7735651" y="2307154"/>
              <a:ext cx="663277" cy="836103"/>
              <a:chOff x="2489200" y="2174875"/>
              <a:chExt cx="901700" cy="1136650"/>
            </a:xfrm>
            <a:grpFill/>
          </p:grpSpPr>
          <p:sp>
            <p:nvSpPr>
              <p:cNvPr id="290" name="椭圆 289"/>
              <p:cNvSpPr/>
              <p:nvPr/>
            </p:nvSpPr>
            <p:spPr bwMode="auto">
              <a:xfrm>
                <a:off x="2489200" y="2174875"/>
                <a:ext cx="901700" cy="901700"/>
              </a:xfrm>
              <a:prstGeom prst="ellipse">
                <a:avLst/>
              </a:pr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291" name="任意多边形 290"/>
              <p:cNvSpPr/>
              <p:nvPr/>
            </p:nvSpPr>
            <p:spPr bwMode="auto">
              <a:xfrm>
                <a:off x="2555875" y="2870200"/>
                <a:ext cx="730250" cy="441325"/>
              </a:xfrm>
              <a:custGeom>
                <a:avLst/>
                <a:gdLst>
                  <a:gd name="connsiteX0" fmla="*/ 0 w 730250"/>
                  <a:gd name="connsiteY0" fmla="*/ 0 h 441325"/>
                  <a:gd name="connsiteX1" fmla="*/ 355600 w 730250"/>
                  <a:gd name="connsiteY1" fmla="*/ 441325 h 441325"/>
                  <a:gd name="connsiteX2" fmla="*/ 730250 w 730250"/>
                  <a:gd name="connsiteY2" fmla="*/ 44450 h 441325"/>
                  <a:gd name="connsiteX3" fmla="*/ 0 w 730250"/>
                  <a:gd name="connsiteY3" fmla="*/ 0 h 441325"/>
                </a:gdLst>
                <a:ahLst/>
                <a:cxnLst>
                  <a:cxn ang="0">
                    <a:pos x="connsiteX0" y="connsiteY0"/>
                  </a:cxn>
                  <a:cxn ang="0">
                    <a:pos x="connsiteX1" y="connsiteY1"/>
                  </a:cxn>
                  <a:cxn ang="0">
                    <a:pos x="connsiteX2" y="connsiteY2"/>
                  </a:cxn>
                  <a:cxn ang="0">
                    <a:pos x="connsiteX3" y="connsiteY3"/>
                  </a:cxn>
                </a:cxnLst>
                <a:rect l="l" t="t" r="r" b="b"/>
                <a:pathLst>
                  <a:path w="730250" h="441325">
                    <a:moveTo>
                      <a:pt x="0" y="0"/>
                    </a:moveTo>
                    <a:lnTo>
                      <a:pt x="355600" y="441325"/>
                    </a:lnTo>
                    <a:lnTo>
                      <a:pt x="730250" y="44450"/>
                    </a:lnTo>
                    <a:lnTo>
                      <a:pt x="0" y="0"/>
                    </a:lnTo>
                    <a:close/>
                  </a:path>
                </a:pathLst>
              </a:cu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grpSp>
        <p:sp>
          <p:nvSpPr>
            <p:cNvPr id="288" name="椭圆 287"/>
            <p:cNvSpPr/>
            <p:nvPr/>
          </p:nvSpPr>
          <p:spPr bwMode="auto">
            <a:xfrm>
              <a:off x="7768348" y="2339850"/>
              <a:ext cx="597884" cy="597884"/>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289" name="椭圆 288"/>
            <p:cNvSpPr/>
            <p:nvPr/>
          </p:nvSpPr>
          <p:spPr bwMode="auto">
            <a:xfrm>
              <a:off x="7800087" y="2369254"/>
              <a:ext cx="539495" cy="539495"/>
            </a:xfrm>
            <a:prstGeom prst="ellipse">
              <a:avLst/>
            </a:prstGeom>
            <a:grp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dirty="0">
                <a:solidFill>
                  <a:srgbClr val="000000"/>
                </a:solidFill>
                <a:latin typeface="Calibri"/>
                <a:ea typeface="微软雅黑"/>
                <a:cs typeface="+mn-ea"/>
                <a:sym typeface="+mn-lt"/>
              </a:endParaRPr>
            </a:p>
          </p:txBody>
        </p:sp>
      </p:grpSp>
      <p:grpSp>
        <p:nvGrpSpPr>
          <p:cNvPr id="310" name="组合 309"/>
          <p:cNvGrpSpPr/>
          <p:nvPr/>
        </p:nvGrpSpPr>
        <p:grpSpPr>
          <a:xfrm>
            <a:off x="6593610" y="3368447"/>
            <a:ext cx="208294" cy="250418"/>
            <a:chOff x="7735651" y="2307154"/>
            <a:chExt cx="663277" cy="836103"/>
          </a:xfrm>
          <a:solidFill>
            <a:srgbClr val="FF0000"/>
          </a:solidFill>
        </p:grpSpPr>
        <p:grpSp>
          <p:nvGrpSpPr>
            <p:cNvPr id="311" name="组合 735"/>
            <p:cNvGrpSpPr/>
            <p:nvPr/>
          </p:nvGrpSpPr>
          <p:grpSpPr>
            <a:xfrm>
              <a:off x="7735651" y="2307154"/>
              <a:ext cx="663277" cy="836103"/>
              <a:chOff x="2489200" y="2174875"/>
              <a:chExt cx="901700" cy="1136650"/>
            </a:xfrm>
            <a:grpFill/>
          </p:grpSpPr>
          <p:sp>
            <p:nvSpPr>
              <p:cNvPr id="314" name="椭圆 313"/>
              <p:cNvSpPr/>
              <p:nvPr/>
            </p:nvSpPr>
            <p:spPr bwMode="auto">
              <a:xfrm>
                <a:off x="2489200" y="2174875"/>
                <a:ext cx="901700" cy="901700"/>
              </a:xfrm>
              <a:prstGeom prst="ellipse">
                <a:avLst/>
              </a:pr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15" name="任意多边形 314"/>
              <p:cNvSpPr/>
              <p:nvPr/>
            </p:nvSpPr>
            <p:spPr bwMode="auto">
              <a:xfrm>
                <a:off x="2555875" y="2870200"/>
                <a:ext cx="730250" cy="441325"/>
              </a:xfrm>
              <a:custGeom>
                <a:avLst/>
                <a:gdLst>
                  <a:gd name="connsiteX0" fmla="*/ 0 w 730250"/>
                  <a:gd name="connsiteY0" fmla="*/ 0 h 441325"/>
                  <a:gd name="connsiteX1" fmla="*/ 355600 w 730250"/>
                  <a:gd name="connsiteY1" fmla="*/ 441325 h 441325"/>
                  <a:gd name="connsiteX2" fmla="*/ 730250 w 730250"/>
                  <a:gd name="connsiteY2" fmla="*/ 44450 h 441325"/>
                  <a:gd name="connsiteX3" fmla="*/ 0 w 730250"/>
                  <a:gd name="connsiteY3" fmla="*/ 0 h 441325"/>
                </a:gdLst>
                <a:ahLst/>
                <a:cxnLst>
                  <a:cxn ang="0">
                    <a:pos x="connsiteX0" y="connsiteY0"/>
                  </a:cxn>
                  <a:cxn ang="0">
                    <a:pos x="connsiteX1" y="connsiteY1"/>
                  </a:cxn>
                  <a:cxn ang="0">
                    <a:pos x="connsiteX2" y="connsiteY2"/>
                  </a:cxn>
                  <a:cxn ang="0">
                    <a:pos x="connsiteX3" y="connsiteY3"/>
                  </a:cxn>
                </a:cxnLst>
                <a:rect l="l" t="t" r="r" b="b"/>
                <a:pathLst>
                  <a:path w="730250" h="441325">
                    <a:moveTo>
                      <a:pt x="0" y="0"/>
                    </a:moveTo>
                    <a:lnTo>
                      <a:pt x="355600" y="441325"/>
                    </a:lnTo>
                    <a:lnTo>
                      <a:pt x="730250" y="44450"/>
                    </a:lnTo>
                    <a:lnTo>
                      <a:pt x="0" y="0"/>
                    </a:lnTo>
                    <a:close/>
                  </a:path>
                </a:pathLst>
              </a:cu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grpSp>
        <p:sp>
          <p:nvSpPr>
            <p:cNvPr id="312" name="椭圆 311"/>
            <p:cNvSpPr/>
            <p:nvPr/>
          </p:nvSpPr>
          <p:spPr bwMode="auto">
            <a:xfrm>
              <a:off x="7768348" y="2339850"/>
              <a:ext cx="597884" cy="597884"/>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13" name="椭圆 312"/>
            <p:cNvSpPr/>
            <p:nvPr/>
          </p:nvSpPr>
          <p:spPr bwMode="auto">
            <a:xfrm>
              <a:off x="7800087" y="2369254"/>
              <a:ext cx="539495" cy="539495"/>
            </a:xfrm>
            <a:prstGeom prst="ellipse">
              <a:avLst/>
            </a:prstGeom>
            <a:grp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dirty="0">
                <a:solidFill>
                  <a:srgbClr val="000000"/>
                </a:solidFill>
                <a:latin typeface="Calibri"/>
                <a:ea typeface="微软雅黑"/>
                <a:cs typeface="+mn-ea"/>
                <a:sym typeface="+mn-lt"/>
              </a:endParaRPr>
            </a:p>
          </p:txBody>
        </p:sp>
      </p:grpSp>
      <p:grpSp>
        <p:nvGrpSpPr>
          <p:cNvPr id="316" name="组合 315"/>
          <p:cNvGrpSpPr/>
          <p:nvPr/>
        </p:nvGrpSpPr>
        <p:grpSpPr>
          <a:xfrm>
            <a:off x="6005791" y="3468086"/>
            <a:ext cx="208294" cy="250418"/>
            <a:chOff x="7735651" y="2307154"/>
            <a:chExt cx="663277" cy="836103"/>
          </a:xfrm>
          <a:solidFill>
            <a:srgbClr val="FF0000"/>
          </a:solidFill>
        </p:grpSpPr>
        <p:grpSp>
          <p:nvGrpSpPr>
            <p:cNvPr id="317" name="组合 741"/>
            <p:cNvGrpSpPr/>
            <p:nvPr/>
          </p:nvGrpSpPr>
          <p:grpSpPr>
            <a:xfrm>
              <a:off x="7735651" y="2307154"/>
              <a:ext cx="663277" cy="836103"/>
              <a:chOff x="2489200" y="2174875"/>
              <a:chExt cx="901700" cy="1136650"/>
            </a:xfrm>
            <a:grpFill/>
          </p:grpSpPr>
          <p:sp>
            <p:nvSpPr>
              <p:cNvPr id="320" name="椭圆 319"/>
              <p:cNvSpPr/>
              <p:nvPr/>
            </p:nvSpPr>
            <p:spPr bwMode="auto">
              <a:xfrm>
                <a:off x="2489200" y="2174875"/>
                <a:ext cx="901700" cy="901700"/>
              </a:xfrm>
              <a:prstGeom prst="ellipse">
                <a:avLst/>
              </a:pr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21" name="任意多边形 320"/>
              <p:cNvSpPr/>
              <p:nvPr/>
            </p:nvSpPr>
            <p:spPr bwMode="auto">
              <a:xfrm>
                <a:off x="2555875" y="2870200"/>
                <a:ext cx="730250" cy="441325"/>
              </a:xfrm>
              <a:custGeom>
                <a:avLst/>
                <a:gdLst>
                  <a:gd name="connsiteX0" fmla="*/ 0 w 730250"/>
                  <a:gd name="connsiteY0" fmla="*/ 0 h 441325"/>
                  <a:gd name="connsiteX1" fmla="*/ 355600 w 730250"/>
                  <a:gd name="connsiteY1" fmla="*/ 441325 h 441325"/>
                  <a:gd name="connsiteX2" fmla="*/ 730250 w 730250"/>
                  <a:gd name="connsiteY2" fmla="*/ 44450 h 441325"/>
                  <a:gd name="connsiteX3" fmla="*/ 0 w 730250"/>
                  <a:gd name="connsiteY3" fmla="*/ 0 h 441325"/>
                </a:gdLst>
                <a:ahLst/>
                <a:cxnLst>
                  <a:cxn ang="0">
                    <a:pos x="connsiteX0" y="connsiteY0"/>
                  </a:cxn>
                  <a:cxn ang="0">
                    <a:pos x="connsiteX1" y="connsiteY1"/>
                  </a:cxn>
                  <a:cxn ang="0">
                    <a:pos x="connsiteX2" y="connsiteY2"/>
                  </a:cxn>
                  <a:cxn ang="0">
                    <a:pos x="connsiteX3" y="connsiteY3"/>
                  </a:cxn>
                </a:cxnLst>
                <a:rect l="l" t="t" r="r" b="b"/>
                <a:pathLst>
                  <a:path w="730250" h="441325">
                    <a:moveTo>
                      <a:pt x="0" y="0"/>
                    </a:moveTo>
                    <a:lnTo>
                      <a:pt x="355600" y="441325"/>
                    </a:lnTo>
                    <a:lnTo>
                      <a:pt x="730250" y="44450"/>
                    </a:lnTo>
                    <a:lnTo>
                      <a:pt x="0" y="0"/>
                    </a:lnTo>
                    <a:close/>
                  </a:path>
                </a:pathLst>
              </a:cu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grpSp>
        <p:sp>
          <p:nvSpPr>
            <p:cNvPr id="318" name="椭圆 317"/>
            <p:cNvSpPr/>
            <p:nvPr/>
          </p:nvSpPr>
          <p:spPr bwMode="auto">
            <a:xfrm>
              <a:off x="7768348" y="2339850"/>
              <a:ext cx="597884" cy="597884"/>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19" name="椭圆 318"/>
            <p:cNvSpPr/>
            <p:nvPr/>
          </p:nvSpPr>
          <p:spPr bwMode="auto">
            <a:xfrm>
              <a:off x="7800087" y="2369254"/>
              <a:ext cx="539495" cy="539495"/>
            </a:xfrm>
            <a:prstGeom prst="ellipse">
              <a:avLst/>
            </a:prstGeom>
            <a:grp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dirty="0">
                <a:solidFill>
                  <a:srgbClr val="000000"/>
                </a:solidFill>
                <a:latin typeface="Calibri"/>
                <a:ea typeface="微软雅黑"/>
                <a:cs typeface="+mn-ea"/>
                <a:sym typeface="+mn-lt"/>
              </a:endParaRPr>
            </a:p>
          </p:txBody>
        </p:sp>
      </p:grpSp>
      <p:grpSp>
        <p:nvGrpSpPr>
          <p:cNvPr id="322" name="组合 321"/>
          <p:cNvGrpSpPr/>
          <p:nvPr/>
        </p:nvGrpSpPr>
        <p:grpSpPr>
          <a:xfrm>
            <a:off x="6115740" y="3360401"/>
            <a:ext cx="208294" cy="250418"/>
            <a:chOff x="7735651" y="2307154"/>
            <a:chExt cx="663277" cy="836103"/>
          </a:xfrm>
          <a:solidFill>
            <a:srgbClr val="FF0000"/>
          </a:solidFill>
        </p:grpSpPr>
        <p:grpSp>
          <p:nvGrpSpPr>
            <p:cNvPr id="323" name="组合 747"/>
            <p:cNvGrpSpPr/>
            <p:nvPr/>
          </p:nvGrpSpPr>
          <p:grpSpPr>
            <a:xfrm>
              <a:off x="7735651" y="2307154"/>
              <a:ext cx="663277" cy="836103"/>
              <a:chOff x="2489200" y="2174875"/>
              <a:chExt cx="901700" cy="1136650"/>
            </a:xfrm>
            <a:grpFill/>
          </p:grpSpPr>
          <p:sp>
            <p:nvSpPr>
              <p:cNvPr id="326" name="椭圆 325"/>
              <p:cNvSpPr/>
              <p:nvPr/>
            </p:nvSpPr>
            <p:spPr bwMode="auto">
              <a:xfrm>
                <a:off x="2489200" y="2174875"/>
                <a:ext cx="901700" cy="901700"/>
              </a:xfrm>
              <a:prstGeom prst="ellipse">
                <a:avLst/>
              </a:pr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27" name="任意多边形 326"/>
              <p:cNvSpPr/>
              <p:nvPr/>
            </p:nvSpPr>
            <p:spPr bwMode="auto">
              <a:xfrm>
                <a:off x="2555875" y="2870200"/>
                <a:ext cx="730250" cy="441325"/>
              </a:xfrm>
              <a:custGeom>
                <a:avLst/>
                <a:gdLst>
                  <a:gd name="connsiteX0" fmla="*/ 0 w 730250"/>
                  <a:gd name="connsiteY0" fmla="*/ 0 h 441325"/>
                  <a:gd name="connsiteX1" fmla="*/ 355600 w 730250"/>
                  <a:gd name="connsiteY1" fmla="*/ 441325 h 441325"/>
                  <a:gd name="connsiteX2" fmla="*/ 730250 w 730250"/>
                  <a:gd name="connsiteY2" fmla="*/ 44450 h 441325"/>
                  <a:gd name="connsiteX3" fmla="*/ 0 w 730250"/>
                  <a:gd name="connsiteY3" fmla="*/ 0 h 441325"/>
                </a:gdLst>
                <a:ahLst/>
                <a:cxnLst>
                  <a:cxn ang="0">
                    <a:pos x="connsiteX0" y="connsiteY0"/>
                  </a:cxn>
                  <a:cxn ang="0">
                    <a:pos x="connsiteX1" y="connsiteY1"/>
                  </a:cxn>
                  <a:cxn ang="0">
                    <a:pos x="connsiteX2" y="connsiteY2"/>
                  </a:cxn>
                  <a:cxn ang="0">
                    <a:pos x="connsiteX3" y="connsiteY3"/>
                  </a:cxn>
                </a:cxnLst>
                <a:rect l="l" t="t" r="r" b="b"/>
                <a:pathLst>
                  <a:path w="730250" h="441325">
                    <a:moveTo>
                      <a:pt x="0" y="0"/>
                    </a:moveTo>
                    <a:lnTo>
                      <a:pt x="355600" y="441325"/>
                    </a:lnTo>
                    <a:lnTo>
                      <a:pt x="730250" y="44450"/>
                    </a:lnTo>
                    <a:lnTo>
                      <a:pt x="0" y="0"/>
                    </a:lnTo>
                    <a:close/>
                  </a:path>
                </a:pathLst>
              </a:cu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grpSp>
        <p:sp>
          <p:nvSpPr>
            <p:cNvPr id="324" name="椭圆 323"/>
            <p:cNvSpPr/>
            <p:nvPr/>
          </p:nvSpPr>
          <p:spPr bwMode="auto">
            <a:xfrm>
              <a:off x="7768348" y="2339850"/>
              <a:ext cx="597884" cy="597884"/>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25" name="椭圆 324"/>
            <p:cNvSpPr/>
            <p:nvPr/>
          </p:nvSpPr>
          <p:spPr bwMode="auto">
            <a:xfrm>
              <a:off x="7800087" y="2369254"/>
              <a:ext cx="539495" cy="539495"/>
            </a:xfrm>
            <a:prstGeom prst="ellipse">
              <a:avLst/>
            </a:prstGeom>
            <a:grp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dirty="0">
                <a:solidFill>
                  <a:srgbClr val="000000"/>
                </a:solidFill>
                <a:latin typeface="Calibri"/>
                <a:ea typeface="微软雅黑"/>
                <a:cs typeface="+mn-ea"/>
                <a:sym typeface="+mn-lt"/>
              </a:endParaRPr>
            </a:p>
          </p:txBody>
        </p:sp>
      </p:grpSp>
      <p:grpSp>
        <p:nvGrpSpPr>
          <p:cNvPr id="328" name="组合 327"/>
          <p:cNvGrpSpPr/>
          <p:nvPr/>
        </p:nvGrpSpPr>
        <p:grpSpPr>
          <a:xfrm>
            <a:off x="6295507" y="3408481"/>
            <a:ext cx="208294" cy="250418"/>
            <a:chOff x="7735651" y="2307154"/>
            <a:chExt cx="663277" cy="836103"/>
          </a:xfrm>
          <a:solidFill>
            <a:srgbClr val="FF0000"/>
          </a:solidFill>
        </p:grpSpPr>
        <p:grpSp>
          <p:nvGrpSpPr>
            <p:cNvPr id="329" name="组合 753"/>
            <p:cNvGrpSpPr/>
            <p:nvPr/>
          </p:nvGrpSpPr>
          <p:grpSpPr>
            <a:xfrm>
              <a:off x="7735651" y="2307154"/>
              <a:ext cx="663277" cy="836103"/>
              <a:chOff x="2489200" y="2174875"/>
              <a:chExt cx="901700" cy="1136650"/>
            </a:xfrm>
            <a:grpFill/>
          </p:grpSpPr>
          <p:sp>
            <p:nvSpPr>
              <p:cNvPr id="332" name="椭圆 331"/>
              <p:cNvSpPr/>
              <p:nvPr/>
            </p:nvSpPr>
            <p:spPr bwMode="auto">
              <a:xfrm>
                <a:off x="2489200" y="2174875"/>
                <a:ext cx="901700" cy="901700"/>
              </a:xfrm>
              <a:prstGeom prst="ellipse">
                <a:avLst/>
              </a:pr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33" name="任意多边形 332"/>
              <p:cNvSpPr/>
              <p:nvPr/>
            </p:nvSpPr>
            <p:spPr bwMode="auto">
              <a:xfrm>
                <a:off x="2555875" y="2870200"/>
                <a:ext cx="730250" cy="441325"/>
              </a:xfrm>
              <a:custGeom>
                <a:avLst/>
                <a:gdLst>
                  <a:gd name="connsiteX0" fmla="*/ 0 w 730250"/>
                  <a:gd name="connsiteY0" fmla="*/ 0 h 441325"/>
                  <a:gd name="connsiteX1" fmla="*/ 355600 w 730250"/>
                  <a:gd name="connsiteY1" fmla="*/ 441325 h 441325"/>
                  <a:gd name="connsiteX2" fmla="*/ 730250 w 730250"/>
                  <a:gd name="connsiteY2" fmla="*/ 44450 h 441325"/>
                  <a:gd name="connsiteX3" fmla="*/ 0 w 730250"/>
                  <a:gd name="connsiteY3" fmla="*/ 0 h 441325"/>
                </a:gdLst>
                <a:ahLst/>
                <a:cxnLst>
                  <a:cxn ang="0">
                    <a:pos x="connsiteX0" y="connsiteY0"/>
                  </a:cxn>
                  <a:cxn ang="0">
                    <a:pos x="connsiteX1" y="connsiteY1"/>
                  </a:cxn>
                  <a:cxn ang="0">
                    <a:pos x="connsiteX2" y="connsiteY2"/>
                  </a:cxn>
                  <a:cxn ang="0">
                    <a:pos x="connsiteX3" y="connsiteY3"/>
                  </a:cxn>
                </a:cxnLst>
                <a:rect l="l" t="t" r="r" b="b"/>
                <a:pathLst>
                  <a:path w="730250" h="441325">
                    <a:moveTo>
                      <a:pt x="0" y="0"/>
                    </a:moveTo>
                    <a:lnTo>
                      <a:pt x="355600" y="441325"/>
                    </a:lnTo>
                    <a:lnTo>
                      <a:pt x="730250" y="44450"/>
                    </a:lnTo>
                    <a:lnTo>
                      <a:pt x="0" y="0"/>
                    </a:lnTo>
                    <a:close/>
                  </a:path>
                </a:pathLst>
              </a:cu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grpSp>
        <p:sp>
          <p:nvSpPr>
            <p:cNvPr id="330" name="椭圆 329"/>
            <p:cNvSpPr/>
            <p:nvPr/>
          </p:nvSpPr>
          <p:spPr bwMode="auto">
            <a:xfrm>
              <a:off x="7768348" y="2339850"/>
              <a:ext cx="597884" cy="597884"/>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31" name="椭圆 330"/>
            <p:cNvSpPr/>
            <p:nvPr/>
          </p:nvSpPr>
          <p:spPr bwMode="auto">
            <a:xfrm>
              <a:off x="7800087" y="2369254"/>
              <a:ext cx="539495" cy="539495"/>
            </a:xfrm>
            <a:prstGeom prst="ellipse">
              <a:avLst/>
            </a:prstGeom>
            <a:grp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dirty="0">
                <a:solidFill>
                  <a:srgbClr val="000000"/>
                </a:solidFill>
                <a:latin typeface="Calibri"/>
                <a:ea typeface="微软雅黑"/>
                <a:cs typeface="+mn-ea"/>
                <a:sym typeface="+mn-lt"/>
              </a:endParaRPr>
            </a:p>
          </p:txBody>
        </p:sp>
      </p:grpSp>
      <p:sp>
        <p:nvSpPr>
          <p:cNvPr id="334" name="矩形 333"/>
          <p:cNvSpPr/>
          <p:nvPr/>
        </p:nvSpPr>
        <p:spPr>
          <a:xfrm>
            <a:off x="1951536" y="1491728"/>
            <a:ext cx="5148262" cy="923925"/>
          </a:xfrm>
          <a:prstGeom prst="rect">
            <a:avLst/>
          </a:prstGeom>
        </p:spPr>
        <p:txBody>
          <a:bodyPr>
            <a:spAutoFit/>
          </a:bodyPr>
          <a:lstStyle/>
          <a:p>
            <a:pPr marL="342900" indent="-342900" fontAlgn="auto">
              <a:lnSpc>
                <a:spcPct val="150000"/>
              </a:lnSpc>
              <a:spcBef>
                <a:spcPts val="0"/>
              </a:spcBef>
              <a:spcAft>
                <a:spcPts val="0"/>
              </a:spcAft>
              <a:buFont typeface="+mj-lt"/>
              <a:buAutoNum type="arabicPeriod"/>
              <a:defRPr/>
            </a:pPr>
            <a:r>
              <a:rPr lang="zh-CN" altLang="en-US" dirty="0">
                <a:solidFill>
                  <a:srgbClr val="000000"/>
                </a:solidFill>
                <a:latin typeface="Calibri"/>
                <a:ea typeface="微软雅黑"/>
                <a:cs typeface="+mn-ea"/>
                <a:sym typeface="+mn-lt"/>
              </a:rPr>
              <a:t>集团运营规模大，数量多，地域广，管理复杂</a:t>
            </a:r>
            <a:endParaRPr lang="en-US" altLang="zh-CN" dirty="0">
              <a:solidFill>
                <a:srgbClr val="000000"/>
              </a:solidFill>
              <a:latin typeface="Calibri"/>
              <a:ea typeface="微软雅黑"/>
              <a:cs typeface="+mn-ea"/>
              <a:sym typeface="+mn-lt"/>
            </a:endParaRPr>
          </a:p>
          <a:p>
            <a:pPr marL="342900" indent="-342900" fontAlgn="auto">
              <a:lnSpc>
                <a:spcPct val="150000"/>
              </a:lnSpc>
              <a:spcBef>
                <a:spcPts val="0"/>
              </a:spcBef>
              <a:spcAft>
                <a:spcPts val="0"/>
              </a:spcAft>
              <a:buFont typeface="+mj-lt"/>
              <a:buAutoNum type="arabicPeriod"/>
              <a:defRPr/>
            </a:pPr>
            <a:r>
              <a:rPr lang="zh-CN" altLang="en-US" dirty="0" smtClean="0">
                <a:solidFill>
                  <a:srgbClr val="000000"/>
                </a:solidFill>
                <a:latin typeface="Calibri"/>
                <a:ea typeface="微软雅黑"/>
                <a:cs typeface="+mn-ea"/>
                <a:sym typeface="+mn-lt"/>
              </a:rPr>
              <a:t>数据采集需要准确，及时，全面</a:t>
            </a:r>
            <a:endParaRPr lang="zh-CN" altLang="en-US" dirty="0">
              <a:solidFill>
                <a:srgbClr val="000000"/>
              </a:solidFill>
              <a:latin typeface="Calibri"/>
              <a:ea typeface="微软雅黑"/>
              <a:cs typeface="+mn-ea"/>
              <a:sym typeface="+mn-lt"/>
            </a:endParaRPr>
          </a:p>
        </p:txBody>
      </p:sp>
      <p:grpSp>
        <p:nvGrpSpPr>
          <p:cNvPr id="349" name="组合 347"/>
          <p:cNvGrpSpPr>
            <a:grpSpLocks/>
          </p:cNvGrpSpPr>
          <p:nvPr/>
        </p:nvGrpSpPr>
        <p:grpSpPr bwMode="auto">
          <a:xfrm>
            <a:off x="4222310" y="5157192"/>
            <a:ext cx="613391" cy="605471"/>
            <a:chOff x="7943815" y="5549981"/>
            <a:chExt cx="543739" cy="563317"/>
          </a:xfrm>
        </p:grpSpPr>
        <p:grpSp>
          <p:nvGrpSpPr>
            <p:cNvPr id="350" name="组合 774"/>
            <p:cNvGrpSpPr/>
            <p:nvPr/>
          </p:nvGrpSpPr>
          <p:grpSpPr>
            <a:xfrm>
              <a:off x="8148739" y="5549981"/>
              <a:ext cx="184905" cy="233085"/>
              <a:chOff x="7735651" y="2307154"/>
              <a:chExt cx="663277" cy="836103"/>
            </a:xfrm>
            <a:solidFill>
              <a:srgbClr val="00B0F0"/>
            </a:solidFill>
          </p:grpSpPr>
          <p:grpSp>
            <p:nvGrpSpPr>
              <p:cNvPr id="352" name="组合 775"/>
              <p:cNvGrpSpPr/>
              <p:nvPr/>
            </p:nvGrpSpPr>
            <p:grpSpPr>
              <a:xfrm>
                <a:off x="7735651" y="2307154"/>
                <a:ext cx="663277" cy="836103"/>
                <a:chOff x="2489200" y="2174875"/>
                <a:chExt cx="901700" cy="1136650"/>
              </a:xfrm>
              <a:grpFill/>
            </p:grpSpPr>
            <p:sp>
              <p:nvSpPr>
                <p:cNvPr id="355" name="椭圆 354"/>
                <p:cNvSpPr/>
                <p:nvPr/>
              </p:nvSpPr>
              <p:spPr bwMode="auto">
                <a:xfrm>
                  <a:off x="2489200" y="2174875"/>
                  <a:ext cx="901700" cy="901700"/>
                </a:xfrm>
                <a:prstGeom prst="ellipse">
                  <a:avLst/>
                </a:pr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56" name="任意多边形 355"/>
                <p:cNvSpPr/>
                <p:nvPr/>
              </p:nvSpPr>
              <p:spPr bwMode="auto">
                <a:xfrm>
                  <a:off x="2555875" y="2870200"/>
                  <a:ext cx="730250" cy="441325"/>
                </a:xfrm>
                <a:custGeom>
                  <a:avLst/>
                  <a:gdLst>
                    <a:gd name="connsiteX0" fmla="*/ 0 w 730250"/>
                    <a:gd name="connsiteY0" fmla="*/ 0 h 441325"/>
                    <a:gd name="connsiteX1" fmla="*/ 355600 w 730250"/>
                    <a:gd name="connsiteY1" fmla="*/ 441325 h 441325"/>
                    <a:gd name="connsiteX2" fmla="*/ 730250 w 730250"/>
                    <a:gd name="connsiteY2" fmla="*/ 44450 h 441325"/>
                    <a:gd name="connsiteX3" fmla="*/ 0 w 730250"/>
                    <a:gd name="connsiteY3" fmla="*/ 0 h 441325"/>
                  </a:gdLst>
                  <a:ahLst/>
                  <a:cxnLst>
                    <a:cxn ang="0">
                      <a:pos x="connsiteX0" y="connsiteY0"/>
                    </a:cxn>
                    <a:cxn ang="0">
                      <a:pos x="connsiteX1" y="connsiteY1"/>
                    </a:cxn>
                    <a:cxn ang="0">
                      <a:pos x="connsiteX2" y="connsiteY2"/>
                    </a:cxn>
                    <a:cxn ang="0">
                      <a:pos x="connsiteX3" y="connsiteY3"/>
                    </a:cxn>
                  </a:cxnLst>
                  <a:rect l="l" t="t" r="r" b="b"/>
                  <a:pathLst>
                    <a:path w="730250" h="441325">
                      <a:moveTo>
                        <a:pt x="0" y="0"/>
                      </a:moveTo>
                      <a:lnTo>
                        <a:pt x="355600" y="441325"/>
                      </a:lnTo>
                      <a:lnTo>
                        <a:pt x="730250" y="44450"/>
                      </a:lnTo>
                      <a:lnTo>
                        <a:pt x="0" y="0"/>
                      </a:lnTo>
                      <a:close/>
                    </a:path>
                  </a:pathLst>
                </a:cu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grpSp>
          <p:sp>
            <p:nvSpPr>
              <p:cNvPr id="353" name="椭圆 352"/>
              <p:cNvSpPr/>
              <p:nvPr/>
            </p:nvSpPr>
            <p:spPr bwMode="auto">
              <a:xfrm>
                <a:off x="7768348" y="2339850"/>
                <a:ext cx="597884" cy="597884"/>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54" name="椭圆 353"/>
              <p:cNvSpPr/>
              <p:nvPr/>
            </p:nvSpPr>
            <p:spPr bwMode="auto">
              <a:xfrm>
                <a:off x="7800087" y="2369254"/>
                <a:ext cx="539495" cy="539495"/>
              </a:xfrm>
              <a:prstGeom prst="ellipse">
                <a:avLst/>
              </a:prstGeom>
              <a:grp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dirty="0">
                  <a:solidFill>
                    <a:srgbClr val="000000"/>
                  </a:solidFill>
                  <a:latin typeface="Calibri"/>
                  <a:ea typeface="微软雅黑"/>
                  <a:cs typeface="+mn-ea"/>
                  <a:sym typeface="+mn-lt"/>
                </a:endParaRPr>
              </a:p>
            </p:txBody>
          </p:sp>
        </p:grpSp>
        <p:sp>
          <p:nvSpPr>
            <p:cNvPr id="351" name="文本框 792"/>
            <p:cNvSpPr txBox="1"/>
            <p:nvPr/>
          </p:nvSpPr>
          <p:spPr>
            <a:xfrm>
              <a:off x="7943815" y="5805457"/>
              <a:ext cx="543739" cy="307841"/>
            </a:xfrm>
            <a:prstGeom prst="rect">
              <a:avLst/>
            </a:prstGeom>
            <a:noFill/>
          </p:spPr>
          <p:txBody>
            <a:bodyPr wrap="none">
              <a:spAutoFit/>
            </a:bodyPr>
            <a:lstStyle/>
            <a:p>
              <a:pPr fontAlgn="auto">
                <a:spcBef>
                  <a:spcPts val="0"/>
                </a:spcBef>
                <a:spcAft>
                  <a:spcPts val="0"/>
                </a:spcAft>
                <a:defRPr/>
              </a:pPr>
              <a:r>
                <a:rPr lang="zh-CN" altLang="en-US" sz="1400" dirty="0">
                  <a:solidFill>
                    <a:srgbClr val="000000"/>
                  </a:solidFill>
                  <a:latin typeface="Calibri"/>
                  <a:ea typeface="微软雅黑"/>
                  <a:cs typeface="+mn-ea"/>
                  <a:sym typeface="+mn-lt"/>
                </a:rPr>
                <a:t>在建</a:t>
              </a:r>
            </a:p>
          </p:txBody>
        </p:sp>
      </p:grpSp>
      <p:grpSp>
        <p:nvGrpSpPr>
          <p:cNvPr id="357" name="组合 355"/>
          <p:cNvGrpSpPr>
            <a:grpSpLocks/>
          </p:cNvGrpSpPr>
          <p:nvPr/>
        </p:nvGrpSpPr>
        <p:grpSpPr bwMode="auto">
          <a:xfrm>
            <a:off x="4990660" y="5157192"/>
            <a:ext cx="613391" cy="605471"/>
            <a:chOff x="9125640" y="5549976"/>
            <a:chExt cx="543739" cy="563322"/>
          </a:xfrm>
        </p:grpSpPr>
        <p:grpSp>
          <p:nvGrpSpPr>
            <p:cNvPr id="358" name="组合 780"/>
            <p:cNvGrpSpPr>
              <a:grpSpLocks/>
            </p:cNvGrpSpPr>
            <p:nvPr/>
          </p:nvGrpSpPr>
          <p:grpSpPr bwMode="auto">
            <a:xfrm>
              <a:off x="9319597" y="5549976"/>
              <a:ext cx="184906" cy="233085"/>
              <a:chOff x="7943850" y="3166592"/>
              <a:chExt cx="495300" cy="624357"/>
            </a:xfrm>
          </p:grpSpPr>
          <p:grpSp>
            <p:nvGrpSpPr>
              <p:cNvPr id="360" name="组合 610"/>
              <p:cNvGrpSpPr/>
              <p:nvPr/>
            </p:nvGrpSpPr>
            <p:grpSpPr>
              <a:xfrm>
                <a:off x="7943850" y="3166592"/>
                <a:ext cx="495300" cy="624357"/>
                <a:chOff x="2489200" y="2174875"/>
                <a:chExt cx="901700" cy="1136650"/>
              </a:xfrm>
              <a:solidFill>
                <a:srgbClr val="FFCC00"/>
              </a:solidFill>
            </p:grpSpPr>
            <p:sp>
              <p:nvSpPr>
                <p:cNvPr id="363" name="椭圆 362"/>
                <p:cNvSpPr/>
                <p:nvPr/>
              </p:nvSpPr>
              <p:spPr bwMode="auto">
                <a:xfrm>
                  <a:off x="2489200" y="2174875"/>
                  <a:ext cx="901700" cy="901700"/>
                </a:xfrm>
                <a:prstGeom prst="ellipse">
                  <a:avLst/>
                </a:prstGeom>
                <a:solidFill>
                  <a:srgbClr val="92D050"/>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64" name="任意多边形 363"/>
                <p:cNvSpPr/>
                <p:nvPr/>
              </p:nvSpPr>
              <p:spPr bwMode="auto">
                <a:xfrm>
                  <a:off x="2555875" y="2870200"/>
                  <a:ext cx="730250" cy="441325"/>
                </a:xfrm>
                <a:custGeom>
                  <a:avLst/>
                  <a:gdLst>
                    <a:gd name="connsiteX0" fmla="*/ 0 w 730250"/>
                    <a:gd name="connsiteY0" fmla="*/ 0 h 441325"/>
                    <a:gd name="connsiteX1" fmla="*/ 355600 w 730250"/>
                    <a:gd name="connsiteY1" fmla="*/ 441325 h 441325"/>
                    <a:gd name="connsiteX2" fmla="*/ 730250 w 730250"/>
                    <a:gd name="connsiteY2" fmla="*/ 44450 h 441325"/>
                    <a:gd name="connsiteX3" fmla="*/ 0 w 730250"/>
                    <a:gd name="connsiteY3" fmla="*/ 0 h 441325"/>
                  </a:gdLst>
                  <a:ahLst/>
                  <a:cxnLst>
                    <a:cxn ang="0">
                      <a:pos x="connsiteX0" y="connsiteY0"/>
                    </a:cxn>
                    <a:cxn ang="0">
                      <a:pos x="connsiteX1" y="connsiteY1"/>
                    </a:cxn>
                    <a:cxn ang="0">
                      <a:pos x="connsiteX2" y="connsiteY2"/>
                    </a:cxn>
                    <a:cxn ang="0">
                      <a:pos x="connsiteX3" y="connsiteY3"/>
                    </a:cxn>
                  </a:cxnLst>
                  <a:rect l="l" t="t" r="r" b="b"/>
                  <a:pathLst>
                    <a:path w="730250" h="441325">
                      <a:moveTo>
                        <a:pt x="0" y="0"/>
                      </a:moveTo>
                      <a:lnTo>
                        <a:pt x="355600" y="441325"/>
                      </a:lnTo>
                      <a:lnTo>
                        <a:pt x="730250" y="44450"/>
                      </a:lnTo>
                      <a:lnTo>
                        <a:pt x="0" y="0"/>
                      </a:lnTo>
                      <a:close/>
                    </a:path>
                  </a:pathLst>
                </a:custGeom>
                <a:solidFill>
                  <a:srgbClr val="92D050"/>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grpSp>
          <p:sp>
            <p:nvSpPr>
              <p:cNvPr id="361" name="椭圆 360"/>
              <p:cNvSpPr/>
              <p:nvPr/>
            </p:nvSpPr>
            <p:spPr bwMode="auto">
              <a:xfrm>
                <a:off x="7967835" y="3192095"/>
                <a:ext cx="445866" cy="446310"/>
              </a:xfrm>
              <a:prstGeom prst="ellipse">
                <a:avLst/>
              </a:prstGeom>
              <a:solidFill>
                <a:schemeClr val="bg1"/>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62" name="椭圆 361"/>
              <p:cNvSpPr/>
              <p:nvPr/>
            </p:nvSpPr>
            <p:spPr bwMode="auto">
              <a:xfrm>
                <a:off x="7989068" y="3213349"/>
                <a:ext cx="403400" cy="403802"/>
              </a:xfrm>
              <a:prstGeom prst="ellipse">
                <a:avLst/>
              </a:prstGeom>
              <a:solidFill>
                <a:srgbClr val="92D050"/>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dirty="0">
                  <a:solidFill>
                    <a:srgbClr val="000000"/>
                  </a:solidFill>
                  <a:latin typeface="Calibri"/>
                  <a:ea typeface="微软雅黑"/>
                  <a:cs typeface="+mn-ea"/>
                  <a:sym typeface="+mn-lt"/>
                </a:endParaRPr>
              </a:p>
            </p:txBody>
          </p:sp>
        </p:grpSp>
        <p:sp>
          <p:nvSpPr>
            <p:cNvPr id="359" name="文本框 793"/>
            <p:cNvSpPr txBox="1"/>
            <p:nvPr/>
          </p:nvSpPr>
          <p:spPr>
            <a:xfrm>
              <a:off x="9125640" y="5805455"/>
              <a:ext cx="543739" cy="307843"/>
            </a:xfrm>
            <a:prstGeom prst="rect">
              <a:avLst/>
            </a:prstGeom>
            <a:noFill/>
          </p:spPr>
          <p:txBody>
            <a:bodyPr wrap="none">
              <a:spAutoFit/>
            </a:bodyPr>
            <a:lstStyle/>
            <a:p>
              <a:pPr fontAlgn="auto">
                <a:spcBef>
                  <a:spcPts val="0"/>
                </a:spcBef>
                <a:spcAft>
                  <a:spcPts val="0"/>
                </a:spcAft>
                <a:defRPr/>
              </a:pPr>
              <a:r>
                <a:rPr lang="zh-CN" altLang="en-US" sz="1400" dirty="0">
                  <a:solidFill>
                    <a:srgbClr val="000000"/>
                  </a:solidFill>
                  <a:latin typeface="Calibri"/>
                  <a:ea typeface="微软雅黑"/>
                  <a:cs typeface="+mn-ea"/>
                  <a:sym typeface="+mn-lt"/>
                </a:rPr>
                <a:t>开发</a:t>
              </a:r>
            </a:p>
          </p:txBody>
        </p:sp>
      </p:grpSp>
      <p:grpSp>
        <p:nvGrpSpPr>
          <p:cNvPr id="365" name="组合 363"/>
          <p:cNvGrpSpPr>
            <a:grpSpLocks/>
          </p:cNvGrpSpPr>
          <p:nvPr/>
        </p:nvGrpSpPr>
        <p:grpSpPr bwMode="auto">
          <a:xfrm>
            <a:off x="5760598" y="5158780"/>
            <a:ext cx="611602" cy="603765"/>
            <a:chOff x="10520254" y="5551064"/>
            <a:chExt cx="543739" cy="562234"/>
          </a:xfrm>
        </p:grpSpPr>
        <p:grpSp>
          <p:nvGrpSpPr>
            <p:cNvPr id="366" name="组合 786"/>
            <p:cNvGrpSpPr>
              <a:grpSpLocks/>
            </p:cNvGrpSpPr>
            <p:nvPr/>
          </p:nvGrpSpPr>
          <p:grpSpPr bwMode="auto">
            <a:xfrm>
              <a:off x="10708518" y="5551064"/>
              <a:ext cx="184905" cy="233085"/>
              <a:chOff x="6409097" y="4067390"/>
              <a:chExt cx="663277" cy="836103"/>
            </a:xfrm>
          </p:grpSpPr>
          <p:grpSp>
            <p:nvGrpSpPr>
              <p:cNvPr id="368" name="组合 787"/>
              <p:cNvGrpSpPr/>
              <p:nvPr/>
            </p:nvGrpSpPr>
            <p:grpSpPr>
              <a:xfrm>
                <a:off x="6409097" y="4067390"/>
                <a:ext cx="663277" cy="836103"/>
                <a:chOff x="2489200" y="2174875"/>
                <a:chExt cx="901700" cy="1136650"/>
              </a:xfrm>
              <a:solidFill>
                <a:srgbClr val="79C8B0"/>
              </a:solidFill>
            </p:grpSpPr>
            <p:sp>
              <p:nvSpPr>
                <p:cNvPr id="371" name="椭圆 370"/>
                <p:cNvSpPr/>
                <p:nvPr/>
              </p:nvSpPr>
              <p:spPr bwMode="auto">
                <a:xfrm>
                  <a:off x="2489200" y="2174875"/>
                  <a:ext cx="901700" cy="901700"/>
                </a:xfrm>
                <a:prstGeom prst="ellipse">
                  <a:avLst/>
                </a:pr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72" name="任意多边形 371"/>
                <p:cNvSpPr/>
                <p:nvPr/>
              </p:nvSpPr>
              <p:spPr bwMode="auto">
                <a:xfrm>
                  <a:off x="2555875" y="2870200"/>
                  <a:ext cx="730250" cy="441325"/>
                </a:xfrm>
                <a:custGeom>
                  <a:avLst/>
                  <a:gdLst>
                    <a:gd name="connsiteX0" fmla="*/ 0 w 730250"/>
                    <a:gd name="connsiteY0" fmla="*/ 0 h 441325"/>
                    <a:gd name="connsiteX1" fmla="*/ 355600 w 730250"/>
                    <a:gd name="connsiteY1" fmla="*/ 441325 h 441325"/>
                    <a:gd name="connsiteX2" fmla="*/ 730250 w 730250"/>
                    <a:gd name="connsiteY2" fmla="*/ 44450 h 441325"/>
                    <a:gd name="connsiteX3" fmla="*/ 0 w 730250"/>
                    <a:gd name="connsiteY3" fmla="*/ 0 h 441325"/>
                  </a:gdLst>
                  <a:ahLst/>
                  <a:cxnLst>
                    <a:cxn ang="0">
                      <a:pos x="connsiteX0" y="connsiteY0"/>
                    </a:cxn>
                    <a:cxn ang="0">
                      <a:pos x="connsiteX1" y="connsiteY1"/>
                    </a:cxn>
                    <a:cxn ang="0">
                      <a:pos x="connsiteX2" y="connsiteY2"/>
                    </a:cxn>
                    <a:cxn ang="0">
                      <a:pos x="connsiteX3" y="connsiteY3"/>
                    </a:cxn>
                  </a:cxnLst>
                  <a:rect l="l" t="t" r="r" b="b"/>
                  <a:pathLst>
                    <a:path w="730250" h="441325">
                      <a:moveTo>
                        <a:pt x="0" y="0"/>
                      </a:moveTo>
                      <a:lnTo>
                        <a:pt x="355600" y="441325"/>
                      </a:lnTo>
                      <a:lnTo>
                        <a:pt x="730250" y="44450"/>
                      </a:lnTo>
                      <a:lnTo>
                        <a:pt x="0" y="0"/>
                      </a:lnTo>
                      <a:close/>
                    </a:path>
                  </a:pathLst>
                </a:cu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grpSp>
          <p:sp>
            <p:nvSpPr>
              <p:cNvPr id="369" name="椭圆 368"/>
              <p:cNvSpPr/>
              <p:nvPr/>
            </p:nvSpPr>
            <p:spPr bwMode="auto">
              <a:xfrm>
                <a:off x="6440955" y="4101573"/>
                <a:ext cx="598824" cy="598200"/>
              </a:xfrm>
              <a:prstGeom prst="ellipse">
                <a:avLst/>
              </a:prstGeom>
              <a:solidFill>
                <a:schemeClr val="bg1"/>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70" name="椭圆 369"/>
              <p:cNvSpPr/>
              <p:nvPr/>
            </p:nvSpPr>
            <p:spPr bwMode="auto">
              <a:xfrm>
                <a:off x="6469469" y="4130057"/>
                <a:ext cx="541796" cy="541232"/>
              </a:xfrm>
              <a:prstGeom prst="ellipse">
                <a:avLst/>
              </a:prstGeom>
              <a:solidFill>
                <a:srgbClr val="79C8B0"/>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dirty="0">
                  <a:solidFill>
                    <a:srgbClr val="000000"/>
                  </a:solidFill>
                  <a:latin typeface="Calibri"/>
                  <a:ea typeface="微软雅黑"/>
                  <a:cs typeface="+mn-ea"/>
                  <a:sym typeface="+mn-lt"/>
                </a:endParaRPr>
              </a:p>
            </p:txBody>
          </p:sp>
        </p:grpSp>
        <p:sp>
          <p:nvSpPr>
            <p:cNvPr id="367" name="文本框 794"/>
            <p:cNvSpPr txBox="1"/>
            <p:nvPr/>
          </p:nvSpPr>
          <p:spPr>
            <a:xfrm>
              <a:off x="10520254" y="5805181"/>
              <a:ext cx="543739" cy="308117"/>
            </a:xfrm>
            <a:prstGeom prst="rect">
              <a:avLst/>
            </a:prstGeom>
            <a:noFill/>
          </p:spPr>
          <p:txBody>
            <a:bodyPr wrap="none">
              <a:spAutoFit/>
            </a:bodyPr>
            <a:lstStyle/>
            <a:p>
              <a:pPr fontAlgn="auto">
                <a:spcBef>
                  <a:spcPts val="0"/>
                </a:spcBef>
                <a:spcAft>
                  <a:spcPts val="0"/>
                </a:spcAft>
                <a:defRPr/>
              </a:pPr>
              <a:r>
                <a:rPr lang="zh-CN" altLang="en-US" sz="1400" dirty="0">
                  <a:solidFill>
                    <a:srgbClr val="000000"/>
                  </a:solidFill>
                  <a:latin typeface="Calibri"/>
                  <a:ea typeface="微软雅黑"/>
                  <a:cs typeface="+mn-ea"/>
                  <a:sym typeface="+mn-lt"/>
                </a:rPr>
                <a:t>规划</a:t>
              </a:r>
            </a:p>
          </p:txBody>
        </p:sp>
      </p:grpSp>
      <p:sp>
        <p:nvSpPr>
          <p:cNvPr id="384" name="矩形 383"/>
          <p:cNvSpPr/>
          <p:nvPr/>
        </p:nvSpPr>
        <p:spPr bwMode="auto">
          <a:xfrm>
            <a:off x="1948678" y="953364"/>
            <a:ext cx="5508000" cy="400110"/>
          </a:xfrm>
          <a:prstGeom prst="rect">
            <a:avLst/>
          </a:prstGeom>
        </p:spPr>
        <p:txBody>
          <a:bodyPr wrap="none">
            <a:spAutoFit/>
          </a:bodyPr>
          <a:lstStyle/>
          <a:p>
            <a:pPr algn="ctr" fontAlgn="auto">
              <a:spcBef>
                <a:spcPts val="0"/>
              </a:spcBef>
              <a:spcAft>
                <a:spcPts val="0"/>
              </a:spcAft>
              <a:buClr>
                <a:srgbClr val="CC9900"/>
              </a:buClr>
              <a:defRPr/>
            </a:pPr>
            <a:r>
              <a:rPr lang="zh-CN" altLang="en-US" sz="2000" b="1" dirty="0" smtClean="0">
                <a:solidFill>
                  <a:srgbClr val="FBFBFB"/>
                </a:solidFill>
                <a:latin typeface="Calibri"/>
                <a:ea typeface="微软雅黑"/>
                <a:cs typeface="+mn-ea"/>
                <a:sym typeface="+mn-lt"/>
              </a:rPr>
              <a:t>数据实时</a:t>
            </a:r>
            <a:r>
              <a:rPr lang="zh-CN" altLang="en-US" sz="2000" b="1" dirty="0">
                <a:solidFill>
                  <a:srgbClr val="FBFBFB"/>
                </a:solidFill>
                <a:latin typeface="Calibri"/>
                <a:ea typeface="微软雅黑"/>
                <a:cs typeface="+mn-ea"/>
                <a:sym typeface="+mn-lt"/>
              </a:rPr>
              <a:t>上报，</a:t>
            </a:r>
            <a:r>
              <a:rPr lang="zh-CN" altLang="en-US" sz="2000" b="1" dirty="0" smtClean="0">
                <a:solidFill>
                  <a:srgbClr val="FBFBFB"/>
                </a:solidFill>
                <a:latin typeface="Calibri"/>
                <a:ea typeface="微软雅黑"/>
                <a:cs typeface="+mn-ea"/>
                <a:sym typeface="+mn-lt"/>
              </a:rPr>
              <a:t>集团公司准确评估电站收益</a:t>
            </a:r>
            <a:endParaRPr lang="zh-CN" altLang="en-US" sz="2000" b="1" dirty="0">
              <a:solidFill>
                <a:srgbClr val="FBFBFB"/>
              </a:solidFill>
              <a:latin typeface="Calibri"/>
              <a:ea typeface="微软雅黑"/>
              <a:cs typeface="+mn-ea"/>
              <a:sym typeface="+mn-lt"/>
            </a:endParaRPr>
          </a:p>
        </p:txBody>
      </p:sp>
      <p:grpSp>
        <p:nvGrpSpPr>
          <p:cNvPr id="387" name="组合 265"/>
          <p:cNvGrpSpPr>
            <a:grpSpLocks/>
          </p:cNvGrpSpPr>
          <p:nvPr/>
        </p:nvGrpSpPr>
        <p:grpSpPr bwMode="auto">
          <a:xfrm>
            <a:off x="4675882" y="2931888"/>
            <a:ext cx="207444" cy="250717"/>
            <a:chOff x="6409097" y="4067390"/>
            <a:chExt cx="663277" cy="836103"/>
          </a:xfrm>
        </p:grpSpPr>
        <p:grpSp>
          <p:nvGrpSpPr>
            <p:cNvPr id="388" name="组合 691"/>
            <p:cNvGrpSpPr/>
            <p:nvPr/>
          </p:nvGrpSpPr>
          <p:grpSpPr>
            <a:xfrm>
              <a:off x="6409097" y="4067390"/>
              <a:ext cx="663277" cy="836103"/>
              <a:chOff x="2489200" y="2174875"/>
              <a:chExt cx="901700" cy="1136650"/>
            </a:xfrm>
            <a:solidFill>
              <a:srgbClr val="79C8B0"/>
            </a:solidFill>
          </p:grpSpPr>
          <p:sp>
            <p:nvSpPr>
              <p:cNvPr id="391" name="椭圆 390"/>
              <p:cNvSpPr/>
              <p:nvPr/>
            </p:nvSpPr>
            <p:spPr bwMode="auto">
              <a:xfrm>
                <a:off x="2489200" y="2174875"/>
                <a:ext cx="901700" cy="901700"/>
              </a:xfrm>
              <a:prstGeom prst="ellipse">
                <a:avLst/>
              </a:pr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92" name="任意多边形 391"/>
              <p:cNvSpPr/>
              <p:nvPr/>
            </p:nvSpPr>
            <p:spPr bwMode="auto">
              <a:xfrm>
                <a:off x="2555875" y="2870200"/>
                <a:ext cx="730250" cy="441325"/>
              </a:xfrm>
              <a:custGeom>
                <a:avLst/>
                <a:gdLst>
                  <a:gd name="connsiteX0" fmla="*/ 0 w 730250"/>
                  <a:gd name="connsiteY0" fmla="*/ 0 h 441325"/>
                  <a:gd name="connsiteX1" fmla="*/ 355600 w 730250"/>
                  <a:gd name="connsiteY1" fmla="*/ 441325 h 441325"/>
                  <a:gd name="connsiteX2" fmla="*/ 730250 w 730250"/>
                  <a:gd name="connsiteY2" fmla="*/ 44450 h 441325"/>
                  <a:gd name="connsiteX3" fmla="*/ 0 w 730250"/>
                  <a:gd name="connsiteY3" fmla="*/ 0 h 441325"/>
                </a:gdLst>
                <a:ahLst/>
                <a:cxnLst>
                  <a:cxn ang="0">
                    <a:pos x="connsiteX0" y="connsiteY0"/>
                  </a:cxn>
                  <a:cxn ang="0">
                    <a:pos x="connsiteX1" y="connsiteY1"/>
                  </a:cxn>
                  <a:cxn ang="0">
                    <a:pos x="connsiteX2" y="connsiteY2"/>
                  </a:cxn>
                  <a:cxn ang="0">
                    <a:pos x="connsiteX3" y="connsiteY3"/>
                  </a:cxn>
                </a:cxnLst>
                <a:rect l="l" t="t" r="r" b="b"/>
                <a:pathLst>
                  <a:path w="730250" h="441325">
                    <a:moveTo>
                      <a:pt x="0" y="0"/>
                    </a:moveTo>
                    <a:lnTo>
                      <a:pt x="355600" y="441325"/>
                    </a:lnTo>
                    <a:lnTo>
                      <a:pt x="730250" y="44450"/>
                    </a:lnTo>
                    <a:lnTo>
                      <a:pt x="0" y="0"/>
                    </a:lnTo>
                    <a:close/>
                  </a:path>
                </a:pathLst>
              </a:cu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grpSp>
        <p:sp>
          <p:nvSpPr>
            <p:cNvPr id="389" name="椭圆 388"/>
            <p:cNvSpPr/>
            <p:nvPr/>
          </p:nvSpPr>
          <p:spPr bwMode="auto">
            <a:xfrm>
              <a:off x="6443404" y="4101517"/>
              <a:ext cx="594662" cy="597217"/>
            </a:xfrm>
            <a:prstGeom prst="ellipse">
              <a:avLst/>
            </a:prstGeom>
            <a:solidFill>
              <a:schemeClr val="bg1"/>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90" name="椭圆 389"/>
            <p:cNvSpPr/>
            <p:nvPr/>
          </p:nvSpPr>
          <p:spPr bwMode="auto">
            <a:xfrm>
              <a:off x="6471996" y="4129957"/>
              <a:ext cx="537483" cy="540336"/>
            </a:xfrm>
            <a:prstGeom prst="ellipse">
              <a:avLst/>
            </a:prstGeom>
            <a:solidFill>
              <a:srgbClr val="79C8B0"/>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dirty="0">
                <a:solidFill>
                  <a:srgbClr val="000000"/>
                </a:solidFill>
                <a:latin typeface="Calibri"/>
                <a:ea typeface="微软雅黑"/>
                <a:cs typeface="+mn-ea"/>
                <a:sym typeface="+mn-lt"/>
              </a:endParaRPr>
            </a:p>
          </p:txBody>
        </p:sp>
      </p:grpSp>
      <p:grpSp>
        <p:nvGrpSpPr>
          <p:cNvPr id="393" name="组合 339"/>
          <p:cNvGrpSpPr>
            <a:grpSpLocks/>
          </p:cNvGrpSpPr>
          <p:nvPr/>
        </p:nvGrpSpPr>
        <p:grpSpPr bwMode="auto">
          <a:xfrm>
            <a:off x="3532341" y="5166345"/>
            <a:ext cx="611602" cy="605471"/>
            <a:chOff x="6833640" y="5549981"/>
            <a:chExt cx="543739" cy="563317"/>
          </a:xfrm>
        </p:grpSpPr>
        <p:grpSp>
          <p:nvGrpSpPr>
            <p:cNvPr id="394" name="组合 768"/>
            <p:cNvGrpSpPr/>
            <p:nvPr/>
          </p:nvGrpSpPr>
          <p:grpSpPr>
            <a:xfrm>
              <a:off x="7004792" y="5549981"/>
              <a:ext cx="184905" cy="233085"/>
              <a:chOff x="7735651" y="2307154"/>
              <a:chExt cx="663277" cy="836103"/>
            </a:xfrm>
            <a:solidFill>
              <a:srgbClr val="FF0000"/>
            </a:solidFill>
          </p:grpSpPr>
          <p:grpSp>
            <p:nvGrpSpPr>
              <p:cNvPr id="396" name="组合 769"/>
              <p:cNvGrpSpPr/>
              <p:nvPr/>
            </p:nvGrpSpPr>
            <p:grpSpPr>
              <a:xfrm>
                <a:off x="7735651" y="2307154"/>
                <a:ext cx="663277" cy="836103"/>
                <a:chOff x="2489200" y="2174875"/>
                <a:chExt cx="901700" cy="1136650"/>
              </a:xfrm>
              <a:grpFill/>
            </p:grpSpPr>
            <p:sp>
              <p:nvSpPr>
                <p:cNvPr id="399" name="椭圆 398"/>
                <p:cNvSpPr/>
                <p:nvPr/>
              </p:nvSpPr>
              <p:spPr bwMode="auto">
                <a:xfrm>
                  <a:off x="2489200" y="2174875"/>
                  <a:ext cx="901700" cy="901700"/>
                </a:xfrm>
                <a:prstGeom prst="ellipse">
                  <a:avLst/>
                </a:pr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400" name="任意多边形 399"/>
                <p:cNvSpPr/>
                <p:nvPr/>
              </p:nvSpPr>
              <p:spPr bwMode="auto">
                <a:xfrm>
                  <a:off x="2555875" y="2870200"/>
                  <a:ext cx="730250" cy="441325"/>
                </a:xfrm>
                <a:custGeom>
                  <a:avLst/>
                  <a:gdLst>
                    <a:gd name="connsiteX0" fmla="*/ 0 w 730250"/>
                    <a:gd name="connsiteY0" fmla="*/ 0 h 441325"/>
                    <a:gd name="connsiteX1" fmla="*/ 355600 w 730250"/>
                    <a:gd name="connsiteY1" fmla="*/ 441325 h 441325"/>
                    <a:gd name="connsiteX2" fmla="*/ 730250 w 730250"/>
                    <a:gd name="connsiteY2" fmla="*/ 44450 h 441325"/>
                    <a:gd name="connsiteX3" fmla="*/ 0 w 730250"/>
                    <a:gd name="connsiteY3" fmla="*/ 0 h 441325"/>
                  </a:gdLst>
                  <a:ahLst/>
                  <a:cxnLst>
                    <a:cxn ang="0">
                      <a:pos x="connsiteX0" y="connsiteY0"/>
                    </a:cxn>
                    <a:cxn ang="0">
                      <a:pos x="connsiteX1" y="connsiteY1"/>
                    </a:cxn>
                    <a:cxn ang="0">
                      <a:pos x="connsiteX2" y="connsiteY2"/>
                    </a:cxn>
                    <a:cxn ang="0">
                      <a:pos x="connsiteX3" y="connsiteY3"/>
                    </a:cxn>
                  </a:cxnLst>
                  <a:rect l="l" t="t" r="r" b="b"/>
                  <a:pathLst>
                    <a:path w="730250" h="441325">
                      <a:moveTo>
                        <a:pt x="0" y="0"/>
                      </a:moveTo>
                      <a:lnTo>
                        <a:pt x="355600" y="441325"/>
                      </a:lnTo>
                      <a:lnTo>
                        <a:pt x="730250" y="44450"/>
                      </a:lnTo>
                      <a:lnTo>
                        <a:pt x="0" y="0"/>
                      </a:lnTo>
                      <a:close/>
                    </a:path>
                  </a:pathLst>
                </a:cu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grpSp>
          <p:sp>
            <p:nvSpPr>
              <p:cNvPr id="397" name="椭圆 396"/>
              <p:cNvSpPr/>
              <p:nvPr/>
            </p:nvSpPr>
            <p:spPr bwMode="auto">
              <a:xfrm>
                <a:off x="7768348" y="2339850"/>
                <a:ext cx="597884" cy="597884"/>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98" name="椭圆 397"/>
              <p:cNvSpPr/>
              <p:nvPr/>
            </p:nvSpPr>
            <p:spPr bwMode="auto">
              <a:xfrm>
                <a:off x="7800087" y="2369254"/>
                <a:ext cx="539495" cy="539495"/>
              </a:xfrm>
              <a:prstGeom prst="ellipse">
                <a:avLst/>
              </a:prstGeom>
              <a:grp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dirty="0">
                  <a:solidFill>
                    <a:srgbClr val="000000"/>
                  </a:solidFill>
                  <a:latin typeface="Calibri"/>
                  <a:ea typeface="微软雅黑"/>
                  <a:cs typeface="+mn-ea"/>
                  <a:sym typeface="+mn-lt"/>
                </a:endParaRPr>
              </a:p>
            </p:txBody>
          </p:sp>
        </p:grpSp>
        <p:sp>
          <p:nvSpPr>
            <p:cNvPr id="395" name="文本框 51"/>
            <p:cNvSpPr txBox="1"/>
            <p:nvPr/>
          </p:nvSpPr>
          <p:spPr>
            <a:xfrm>
              <a:off x="6833640" y="5805457"/>
              <a:ext cx="543739" cy="307841"/>
            </a:xfrm>
            <a:prstGeom prst="rect">
              <a:avLst/>
            </a:prstGeom>
            <a:noFill/>
          </p:spPr>
          <p:txBody>
            <a:bodyPr wrap="none">
              <a:spAutoFit/>
            </a:bodyPr>
            <a:lstStyle/>
            <a:p>
              <a:pPr fontAlgn="auto">
                <a:spcBef>
                  <a:spcPts val="0"/>
                </a:spcBef>
                <a:spcAft>
                  <a:spcPts val="0"/>
                </a:spcAft>
                <a:defRPr/>
              </a:pPr>
              <a:r>
                <a:rPr lang="zh-CN" altLang="en-US" sz="1400" dirty="0">
                  <a:solidFill>
                    <a:srgbClr val="000000"/>
                  </a:solidFill>
                  <a:latin typeface="Calibri"/>
                  <a:ea typeface="微软雅黑"/>
                  <a:cs typeface="+mn-ea"/>
                  <a:sym typeface="+mn-lt"/>
                </a:rPr>
                <a:t>投产</a:t>
              </a:r>
            </a:p>
          </p:txBody>
        </p:sp>
      </p:grpSp>
      <p:grpSp>
        <p:nvGrpSpPr>
          <p:cNvPr id="413" name="组合 412"/>
          <p:cNvGrpSpPr/>
          <p:nvPr/>
        </p:nvGrpSpPr>
        <p:grpSpPr>
          <a:xfrm>
            <a:off x="6558927" y="3734344"/>
            <a:ext cx="208294" cy="250418"/>
            <a:chOff x="7735651" y="2307154"/>
            <a:chExt cx="663277" cy="836103"/>
          </a:xfrm>
          <a:solidFill>
            <a:srgbClr val="FF0000"/>
          </a:solidFill>
        </p:grpSpPr>
        <p:grpSp>
          <p:nvGrpSpPr>
            <p:cNvPr id="414" name="组合 735"/>
            <p:cNvGrpSpPr/>
            <p:nvPr/>
          </p:nvGrpSpPr>
          <p:grpSpPr>
            <a:xfrm>
              <a:off x="7735651" y="2307154"/>
              <a:ext cx="663277" cy="836103"/>
              <a:chOff x="2489200" y="2174875"/>
              <a:chExt cx="901700" cy="1136650"/>
            </a:xfrm>
            <a:grpFill/>
          </p:grpSpPr>
          <p:sp>
            <p:nvSpPr>
              <p:cNvPr id="417" name="椭圆 416"/>
              <p:cNvSpPr/>
              <p:nvPr/>
            </p:nvSpPr>
            <p:spPr bwMode="auto">
              <a:xfrm>
                <a:off x="2489200" y="2174875"/>
                <a:ext cx="901700" cy="901700"/>
              </a:xfrm>
              <a:prstGeom prst="ellipse">
                <a:avLst/>
              </a:pr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418" name="任意多边形 417"/>
              <p:cNvSpPr/>
              <p:nvPr/>
            </p:nvSpPr>
            <p:spPr bwMode="auto">
              <a:xfrm>
                <a:off x="2555875" y="2870200"/>
                <a:ext cx="730250" cy="441325"/>
              </a:xfrm>
              <a:custGeom>
                <a:avLst/>
                <a:gdLst>
                  <a:gd name="connsiteX0" fmla="*/ 0 w 730250"/>
                  <a:gd name="connsiteY0" fmla="*/ 0 h 441325"/>
                  <a:gd name="connsiteX1" fmla="*/ 355600 w 730250"/>
                  <a:gd name="connsiteY1" fmla="*/ 441325 h 441325"/>
                  <a:gd name="connsiteX2" fmla="*/ 730250 w 730250"/>
                  <a:gd name="connsiteY2" fmla="*/ 44450 h 441325"/>
                  <a:gd name="connsiteX3" fmla="*/ 0 w 730250"/>
                  <a:gd name="connsiteY3" fmla="*/ 0 h 441325"/>
                </a:gdLst>
                <a:ahLst/>
                <a:cxnLst>
                  <a:cxn ang="0">
                    <a:pos x="connsiteX0" y="connsiteY0"/>
                  </a:cxn>
                  <a:cxn ang="0">
                    <a:pos x="connsiteX1" y="connsiteY1"/>
                  </a:cxn>
                  <a:cxn ang="0">
                    <a:pos x="connsiteX2" y="connsiteY2"/>
                  </a:cxn>
                  <a:cxn ang="0">
                    <a:pos x="connsiteX3" y="connsiteY3"/>
                  </a:cxn>
                </a:cxnLst>
                <a:rect l="l" t="t" r="r" b="b"/>
                <a:pathLst>
                  <a:path w="730250" h="441325">
                    <a:moveTo>
                      <a:pt x="0" y="0"/>
                    </a:moveTo>
                    <a:lnTo>
                      <a:pt x="355600" y="441325"/>
                    </a:lnTo>
                    <a:lnTo>
                      <a:pt x="730250" y="44450"/>
                    </a:lnTo>
                    <a:lnTo>
                      <a:pt x="0" y="0"/>
                    </a:lnTo>
                    <a:close/>
                  </a:path>
                </a:pathLst>
              </a:cu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grpSp>
        <p:sp>
          <p:nvSpPr>
            <p:cNvPr id="415" name="椭圆 414"/>
            <p:cNvSpPr/>
            <p:nvPr/>
          </p:nvSpPr>
          <p:spPr bwMode="auto">
            <a:xfrm>
              <a:off x="7768348" y="2339850"/>
              <a:ext cx="597884" cy="597884"/>
            </a:xfrm>
            <a:prstGeom prst="ellipse">
              <a:avLst/>
            </a:prstGeom>
            <a:solidFill>
              <a:schemeClr val="bg1"/>
            </a:solid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416" name="椭圆 415"/>
            <p:cNvSpPr/>
            <p:nvPr/>
          </p:nvSpPr>
          <p:spPr bwMode="auto">
            <a:xfrm>
              <a:off x="7800087" y="2369254"/>
              <a:ext cx="539495" cy="539495"/>
            </a:xfrm>
            <a:prstGeom prst="ellipse">
              <a:avLst/>
            </a:prstGeom>
            <a:grpFill/>
            <a:ln w="9525" cap="flat" cmpd="sng" algn="ctr">
              <a:solidFill>
                <a:schemeClr val="bg1"/>
              </a:solidFill>
              <a:prstDash val="solid"/>
              <a:round/>
              <a:headEnd type="none" w="med" len="med"/>
              <a:tailEnd type="none" w="med" len="med"/>
            </a:ln>
            <a:effectLst/>
            <a:extLst/>
          </p:spPr>
          <p:txBody>
            <a:bodyPr/>
            <a:lstStyle/>
            <a:p>
              <a:pPr fontAlgn="auto">
                <a:spcBef>
                  <a:spcPts val="0"/>
                </a:spcBef>
                <a:spcAft>
                  <a:spcPts val="0"/>
                </a:spcAft>
                <a:buClr>
                  <a:srgbClr val="CC9900"/>
                </a:buClr>
                <a:buFont typeface="Wingdings" pitchFamily="2" charset="2"/>
                <a:buChar char="n"/>
                <a:defRPr/>
              </a:pPr>
              <a:endParaRPr lang="zh-CN" altLang="en-US" dirty="0">
                <a:solidFill>
                  <a:srgbClr val="000000"/>
                </a:solidFill>
                <a:latin typeface="Calibri"/>
                <a:ea typeface="微软雅黑"/>
                <a:cs typeface="+mn-ea"/>
                <a:sym typeface="+mn-lt"/>
              </a:endParaRPr>
            </a:p>
          </p:txBody>
        </p:sp>
      </p:grpSp>
      <p:cxnSp>
        <p:nvCxnSpPr>
          <p:cNvPr id="294" name="直接连接符 293"/>
          <p:cNvCxnSpPr/>
          <p:nvPr/>
        </p:nvCxnSpPr>
        <p:spPr bwMode="auto">
          <a:xfrm>
            <a:off x="2290728" y="3840839"/>
            <a:ext cx="4459107" cy="140248"/>
          </a:xfrm>
          <a:prstGeom prst="line">
            <a:avLst/>
          </a:prstGeom>
          <a:ln>
            <a:solidFill>
              <a:srgbClr val="FF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96" name="直接连接符 295"/>
          <p:cNvCxnSpPr>
            <a:endCxn id="418" idx="1"/>
          </p:cNvCxnSpPr>
          <p:nvPr/>
        </p:nvCxnSpPr>
        <p:spPr bwMode="auto">
          <a:xfrm>
            <a:off x="4748784" y="3542645"/>
            <a:ext cx="1907689" cy="44211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298" name="直接连接符 297"/>
          <p:cNvCxnSpPr>
            <a:stCxn id="392" idx="1"/>
            <a:endCxn id="418" idx="1"/>
          </p:cNvCxnSpPr>
          <p:nvPr/>
        </p:nvCxnSpPr>
        <p:spPr bwMode="auto">
          <a:xfrm>
            <a:off x="4773030" y="3182605"/>
            <a:ext cx="1883443" cy="80215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02" name="直接连接符 301"/>
          <p:cNvCxnSpPr>
            <a:stCxn id="279" idx="1"/>
            <a:endCxn id="418" idx="1"/>
          </p:cNvCxnSpPr>
          <p:nvPr/>
        </p:nvCxnSpPr>
        <p:spPr bwMode="auto">
          <a:xfrm>
            <a:off x="5727757" y="3569285"/>
            <a:ext cx="928716" cy="41547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36" name="直接连接符 335"/>
          <p:cNvCxnSpPr>
            <a:stCxn id="333" idx="1"/>
          </p:cNvCxnSpPr>
          <p:nvPr/>
        </p:nvCxnSpPr>
        <p:spPr bwMode="auto">
          <a:xfrm>
            <a:off x="6393053" y="3658899"/>
            <a:ext cx="263420" cy="334580"/>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38" name="直接连接符 337"/>
          <p:cNvCxnSpPr>
            <a:stCxn id="321" idx="1"/>
            <a:endCxn id="418" idx="1"/>
          </p:cNvCxnSpPr>
          <p:nvPr/>
        </p:nvCxnSpPr>
        <p:spPr bwMode="auto">
          <a:xfrm>
            <a:off x="6103337" y="3718504"/>
            <a:ext cx="553136" cy="266258"/>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40" name="直接连接符 339"/>
          <p:cNvCxnSpPr>
            <a:stCxn id="315" idx="1"/>
            <a:endCxn id="418" idx="1"/>
          </p:cNvCxnSpPr>
          <p:nvPr/>
        </p:nvCxnSpPr>
        <p:spPr bwMode="auto">
          <a:xfrm flipH="1">
            <a:off x="6656473" y="3618865"/>
            <a:ext cx="34683" cy="365897"/>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42" name="直接连接符 341"/>
          <p:cNvCxnSpPr>
            <a:stCxn id="327" idx="1"/>
            <a:endCxn id="418" idx="1"/>
          </p:cNvCxnSpPr>
          <p:nvPr/>
        </p:nvCxnSpPr>
        <p:spPr bwMode="auto">
          <a:xfrm>
            <a:off x="6213286" y="3610819"/>
            <a:ext cx="443187" cy="373943"/>
          </a:xfrm>
          <a:prstGeom prst="line">
            <a:avLst/>
          </a:prstGeom>
          <a:solidFill>
            <a:schemeClr val="accent1"/>
          </a:solidFill>
          <a:ln w="9525" cap="flat" cmpd="sng" algn="ctr">
            <a:solidFill>
              <a:srgbClr val="FF0000"/>
            </a:solidFill>
            <a:prstDash val="solid"/>
            <a:round/>
            <a:headEnd type="none" w="med" len="med"/>
            <a:tailEnd type="none" w="med" len="med"/>
          </a:ln>
          <a:effectLst/>
        </p:spPr>
      </p:cxnSp>
      <p:cxnSp>
        <p:nvCxnSpPr>
          <p:cNvPr id="344" name="直接连接符 343"/>
          <p:cNvCxnSpPr>
            <a:stCxn id="291" idx="1"/>
            <a:endCxn id="418" idx="1"/>
          </p:cNvCxnSpPr>
          <p:nvPr/>
        </p:nvCxnSpPr>
        <p:spPr bwMode="auto">
          <a:xfrm>
            <a:off x="5973420" y="3609844"/>
            <a:ext cx="683053" cy="374918"/>
          </a:xfrm>
          <a:prstGeom prst="line">
            <a:avLst/>
          </a:prstGeom>
          <a:solidFill>
            <a:schemeClr val="accent1"/>
          </a:solidFill>
          <a:ln w="9525" cap="flat" cmpd="sng" algn="ctr">
            <a:solidFill>
              <a:srgbClr val="FF0000"/>
            </a:solidFill>
            <a:prstDash val="solid"/>
            <a:round/>
            <a:headEnd type="none" w="med" len="med"/>
            <a:tailEnd type="none" w="med" len="med"/>
          </a:ln>
          <a:effectLst/>
        </p:spPr>
      </p:cxnSp>
      <p:grpSp>
        <p:nvGrpSpPr>
          <p:cNvPr id="373" name="组合 265"/>
          <p:cNvGrpSpPr>
            <a:grpSpLocks/>
          </p:cNvGrpSpPr>
          <p:nvPr/>
        </p:nvGrpSpPr>
        <p:grpSpPr bwMode="auto">
          <a:xfrm>
            <a:off x="2204316" y="3610331"/>
            <a:ext cx="207444" cy="250717"/>
            <a:chOff x="6409097" y="4067390"/>
            <a:chExt cx="663277" cy="836103"/>
          </a:xfrm>
        </p:grpSpPr>
        <p:grpSp>
          <p:nvGrpSpPr>
            <p:cNvPr id="374" name="组合 691"/>
            <p:cNvGrpSpPr/>
            <p:nvPr/>
          </p:nvGrpSpPr>
          <p:grpSpPr>
            <a:xfrm>
              <a:off x="6409097" y="4067390"/>
              <a:ext cx="663277" cy="836103"/>
              <a:chOff x="2489200" y="2174875"/>
              <a:chExt cx="901700" cy="1136650"/>
            </a:xfrm>
            <a:solidFill>
              <a:srgbClr val="79C8B0"/>
            </a:solidFill>
          </p:grpSpPr>
          <p:sp>
            <p:nvSpPr>
              <p:cNvPr id="377" name="椭圆 376"/>
              <p:cNvSpPr/>
              <p:nvPr/>
            </p:nvSpPr>
            <p:spPr bwMode="auto">
              <a:xfrm>
                <a:off x="2489200" y="2174875"/>
                <a:ext cx="901700" cy="901700"/>
              </a:xfrm>
              <a:prstGeom prst="ellipse">
                <a:avLst/>
              </a:pr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78" name="任意多边形 377"/>
              <p:cNvSpPr/>
              <p:nvPr/>
            </p:nvSpPr>
            <p:spPr bwMode="auto">
              <a:xfrm>
                <a:off x="2555875" y="2870200"/>
                <a:ext cx="730250" cy="441325"/>
              </a:xfrm>
              <a:custGeom>
                <a:avLst/>
                <a:gdLst>
                  <a:gd name="connsiteX0" fmla="*/ 0 w 730250"/>
                  <a:gd name="connsiteY0" fmla="*/ 0 h 441325"/>
                  <a:gd name="connsiteX1" fmla="*/ 355600 w 730250"/>
                  <a:gd name="connsiteY1" fmla="*/ 441325 h 441325"/>
                  <a:gd name="connsiteX2" fmla="*/ 730250 w 730250"/>
                  <a:gd name="connsiteY2" fmla="*/ 44450 h 441325"/>
                  <a:gd name="connsiteX3" fmla="*/ 0 w 730250"/>
                  <a:gd name="connsiteY3" fmla="*/ 0 h 441325"/>
                </a:gdLst>
                <a:ahLst/>
                <a:cxnLst>
                  <a:cxn ang="0">
                    <a:pos x="connsiteX0" y="connsiteY0"/>
                  </a:cxn>
                  <a:cxn ang="0">
                    <a:pos x="connsiteX1" y="connsiteY1"/>
                  </a:cxn>
                  <a:cxn ang="0">
                    <a:pos x="connsiteX2" y="connsiteY2"/>
                  </a:cxn>
                  <a:cxn ang="0">
                    <a:pos x="connsiteX3" y="connsiteY3"/>
                  </a:cxn>
                </a:cxnLst>
                <a:rect l="l" t="t" r="r" b="b"/>
                <a:pathLst>
                  <a:path w="730250" h="441325">
                    <a:moveTo>
                      <a:pt x="0" y="0"/>
                    </a:moveTo>
                    <a:lnTo>
                      <a:pt x="355600" y="441325"/>
                    </a:lnTo>
                    <a:lnTo>
                      <a:pt x="730250" y="44450"/>
                    </a:lnTo>
                    <a:lnTo>
                      <a:pt x="0" y="0"/>
                    </a:lnTo>
                    <a:close/>
                  </a:path>
                </a:pathLst>
              </a:cu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grpSp>
        <p:sp>
          <p:nvSpPr>
            <p:cNvPr id="375" name="椭圆 374"/>
            <p:cNvSpPr/>
            <p:nvPr/>
          </p:nvSpPr>
          <p:spPr bwMode="auto">
            <a:xfrm>
              <a:off x="6443404" y="4101517"/>
              <a:ext cx="594662" cy="597217"/>
            </a:xfrm>
            <a:prstGeom prst="ellipse">
              <a:avLst/>
            </a:prstGeom>
            <a:solidFill>
              <a:schemeClr val="bg1"/>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76" name="椭圆 375"/>
            <p:cNvSpPr/>
            <p:nvPr/>
          </p:nvSpPr>
          <p:spPr bwMode="auto">
            <a:xfrm>
              <a:off x="6471996" y="4129957"/>
              <a:ext cx="537483" cy="540336"/>
            </a:xfrm>
            <a:prstGeom prst="ellipse">
              <a:avLst/>
            </a:prstGeom>
            <a:solidFill>
              <a:srgbClr val="79C8B0"/>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dirty="0">
                <a:solidFill>
                  <a:srgbClr val="000000"/>
                </a:solidFill>
                <a:latin typeface="Calibri"/>
                <a:ea typeface="微软雅黑"/>
                <a:cs typeface="+mn-ea"/>
                <a:sym typeface="+mn-lt"/>
              </a:endParaRPr>
            </a:p>
          </p:txBody>
        </p:sp>
      </p:grpSp>
      <p:grpSp>
        <p:nvGrpSpPr>
          <p:cNvPr id="379" name="组合 265"/>
          <p:cNvGrpSpPr>
            <a:grpSpLocks/>
          </p:cNvGrpSpPr>
          <p:nvPr/>
        </p:nvGrpSpPr>
        <p:grpSpPr bwMode="auto">
          <a:xfrm>
            <a:off x="4638477" y="3339884"/>
            <a:ext cx="207444" cy="250717"/>
            <a:chOff x="6409097" y="4067390"/>
            <a:chExt cx="663277" cy="836103"/>
          </a:xfrm>
        </p:grpSpPr>
        <p:grpSp>
          <p:nvGrpSpPr>
            <p:cNvPr id="380" name="组合 691"/>
            <p:cNvGrpSpPr/>
            <p:nvPr/>
          </p:nvGrpSpPr>
          <p:grpSpPr>
            <a:xfrm>
              <a:off x="6409097" y="4067390"/>
              <a:ext cx="663277" cy="836103"/>
              <a:chOff x="2489200" y="2174875"/>
              <a:chExt cx="901700" cy="1136650"/>
            </a:xfrm>
            <a:solidFill>
              <a:srgbClr val="79C8B0"/>
            </a:solidFill>
          </p:grpSpPr>
          <p:sp>
            <p:nvSpPr>
              <p:cNvPr id="383" name="椭圆 382"/>
              <p:cNvSpPr/>
              <p:nvPr/>
            </p:nvSpPr>
            <p:spPr bwMode="auto">
              <a:xfrm>
                <a:off x="2489200" y="2174875"/>
                <a:ext cx="901700" cy="901700"/>
              </a:xfrm>
              <a:prstGeom prst="ellipse">
                <a:avLst/>
              </a:pr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85" name="任意多边形 384"/>
              <p:cNvSpPr/>
              <p:nvPr/>
            </p:nvSpPr>
            <p:spPr bwMode="auto">
              <a:xfrm>
                <a:off x="2555875" y="2870200"/>
                <a:ext cx="730250" cy="441325"/>
              </a:xfrm>
              <a:custGeom>
                <a:avLst/>
                <a:gdLst>
                  <a:gd name="connsiteX0" fmla="*/ 0 w 730250"/>
                  <a:gd name="connsiteY0" fmla="*/ 0 h 441325"/>
                  <a:gd name="connsiteX1" fmla="*/ 355600 w 730250"/>
                  <a:gd name="connsiteY1" fmla="*/ 441325 h 441325"/>
                  <a:gd name="connsiteX2" fmla="*/ 730250 w 730250"/>
                  <a:gd name="connsiteY2" fmla="*/ 44450 h 441325"/>
                  <a:gd name="connsiteX3" fmla="*/ 0 w 730250"/>
                  <a:gd name="connsiteY3" fmla="*/ 0 h 441325"/>
                </a:gdLst>
                <a:ahLst/>
                <a:cxnLst>
                  <a:cxn ang="0">
                    <a:pos x="connsiteX0" y="connsiteY0"/>
                  </a:cxn>
                  <a:cxn ang="0">
                    <a:pos x="connsiteX1" y="connsiteY1"/>
                  </a:cxn>
                  <a:cxn ang="0">
                    <a:pos x="connsiteX2" y="connsiteY2"/>
                  </a:cxn>
                  <a:cxn ang="0">
                    <a:pos x="connsiteX3" y="connsiteY3"/>
                  </a:cxn>
                </a:cxnLst>
                <a:rect l="l" t="t" r="r" b="b"/>
                <a:pathLst>
                  <a:path w="730250" h="441325">
                    <a:moveTo>
                      <a:pt x="0" y="0"/>
                    </a:moveTo>
                    <a:lnTo>
                      <a:pt x="355600" y="441325"/>
                    </a:lnTo>
                    <a:lnTo>
                      <a:pt x="730250" y="44450"/>
                    </a:lnTo>
                    <a:lnTo>
                      <a:pt x="0" y="0"/>
                    </a:lnTo>
                    <a:close/>
                  </a:path>
                </a:pathLst>
              </a:custGeom>
              <a:grp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grpSp>
        <p:sp>
          <p:nvSpPr>
            <p:cNvPr id="381" name="椭圆 380"/>
            <p:cNvSpPr/>
            <p:nvPr/>
          </p:nvSpPr>
          <p:spPr bwMode="auto">
            <a:xfrm>
              <a:off x="6443404" y="4101517"/>
              <a:ext cx="594662" cy="597217"/>
            </a:xfrm>
            <a:prstGeom prst="ellipse">
              <a:avLst/>
            </a:prstGeom>
            <a:solidFill>
              <a:schemeClr val="bg1"/>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382" name="椭圆 381"/>
            <p:cNvSpPr/>
            <p:nvPr/>
          </p:nvSpPr>
          <p:spPr bwMode="auto">
            <a:xfrm>
              <a:off x="6471996" y="4129957"/>
              <a:ext cx="537483" cy="540336"/>
            </a:xfrm>
            <a:prstGeom prst="ellipse">
              <a:avLst/>
            </a:prstGeom>
            <a:solidFill>
              <a:srgbClr val="79C8B0"/>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dirty="0">
                <a:solidFill>
                  <a:srgbClr val="000000"/>
                </a:solidFill>
                <a:latin typeface="Calibri"/>
                <a:ea typeface="微软雅黑"/>
                <a:cs typeface="+mn-ea"/>
                <a:sym typeface="+mn-lt"/>
              </a:endParaRPr>
            </a:p>
          </p:txBody>
        </p:sp>
      </p:grpSp>
      <p:grpSp>
        <p:nvGrpSpPr>
          <p:cNvPr id="386" name="组合 271"/>
          <p:cNvGrpSpPr>
            <a:grpSpLocks/>
          </p:cNvGrpSpPr>
          <p:nvPr/>
        </p:nvGrpSpPr>
        <p:grpSpPr bwMode="auto">
          <a:xfrm>
            <a:off x="6118493" y="3565373"/>
            <a:ext cx="209233" cy="250717"/>
            <a:chOff x="7943850" y="3166592"/>
            <a:chExt cx="495300" cy="624357"/>
          </a:xfrm>
        </p:grpSpPr>
        <p:grpSp>
          <p:nvGrpSpPr>
            <p:cNvPr id="419" name="组合 610"/>
            <p:cNvGrpSpPr/>
            <p:nvPr/>
          </p:nvGrpSpPr>
          <p:grpSpPr>
            <a:xfrm>
              <a:off x="7943850" y="3166592"/>
              <a:ext cx="495300" cy="624357"/>
              <a:chOff x="2489200" y="2174875"/>
              <a:chExt cx="901700" cy="1136650"/>
            </a:xfrm>
            <a:solidFill>
              <a:srgbClr val="FFCC00"/>
            </a:solidFill>
          </p:grpSpPr>
          <p:sp>
            <p:nvSpPr>
              <p:cNvPr id="422" name="椭圆 421"/>
              <p:cNvSpPr/>
              <p:nvPr/>
            </p:nvSpPr>
            <p:spPr bwMode="auto">
              <a:xfrm>
                <a:off x="2489200" y="2174875"/>
                <a:ext cx="901700" cy="901700"/>
              </a:xfrm>
              <a:prstGeom prst="ellipse">
                <a:avLst/>
              </a:prstGeom>
              <a:solidFill>
                <a:srgbClr val="92D050"/>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423" name="任意多边形 422"/>
              <p:cNvSpPr/>
              <p:nvPr/>
            </p:nvSpPr>
            <p:spPr bwMode="auto">
              <a:xfrm>
                <a:off x="2555875" y="2870200"/>
                <a:ext cx="730250" cy="441325"/>
              </a:xfrm>
              <a:custGeom>
                <a:avLst/>
                <a:gdLst>
                  <a:gd name="connsiteX0" fmla="*/ 0 w 730250"/>
                  <a:gd name="connsiteY0" fmla="*/ 0 h 441325"/>
                  <a:gd name="connsiteX1" fmla="*/ 355600 w 730250"/>
                  <a:gd name="connsiteY1" fmla="*/ 441325 h 441325"/>
                  <a:gd name="connsiteX2" fmla="*/ 730250 w 730250"/>
                  <a:gd name="connsiteY2" fmla="*/ 44450 h 441325"/>
                  <a:gd name="connsiteX3" fmla="*/ 0 w 730250"/>
                  <a:gd name="connsiteY3" fmla="*/ 0 h 441325"/>
                </a:gdLst>
                <a:ahLst/>
                <a:cxnLst>
                  <a:cxn ang="0">
                    <a:pos x="connsiteX0" y="connsiteY0"/>
                  </a:cxn>
                  <a:cxn ang="0">
                    <a:pos x="connsiteX1" y="connsiteY1"/>
                  </a:cxn>
                  <a:cxn ang="0">
                    <a:pos x="connsiteX2" y="connsiteY2"/>
                  </a:cxn>
                  <a:cxn ang="0">
                    <a:pos x="connsiteX3" y="connsiteY3"/>
                  </a:cxn>
                </a:cxnLst>
                <a:rect l="l" t="t" r="r" b="b"/>
                <a:pathLst>
                  <a:path w="730250" h="441325">
                    <a:moveTo>
                      <a:pt x="0" y="0"/>
                    </a:moveTo>
                    <a:lnTo>
                      <a:pt x="355600" y="441325"/>
                    </a:lnTo>
                    <a:lnTo>
                      <a:pt x="730250" y="44450"/>
                    </a:lnTo>
                    <a:lnTo>
                      <a:pt x="0" y="0"/>
                    </a:lnTo>
                    <a:close/>
                  </a:path>
                </a:pathLst>
              </a:custGeom>
              <a:solidFill>
                <a:srgbClr val="92D050"/>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grpSp>
        <p:sp>
          <p:nvSpPr>
            <p:cNvPr id="420" name="椭圆 419"/>
            <p:cNvSpPr/>
            <p:nvPr/>
          </p:nvSpPr>
          <p:spPr bwMode="auto">
            <a:xfrm>
              <a:off x="7969250" y="3192076"/>
              <a:ext cx="444500" cy="445970"/>
            </a:xfrm>
            <a:prstGeom prst="ellipse">
              <a:avLst/>
            </a:prstGeom>
            <a:solidFill>
              <a:schemeClr val="bg1"/>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a:solidFill>
                  <a:srgbClr val="000000"/>
                </a:solidFill>
                <a:latin typeface="Calibri"/>
                <a:ea typeface="微软雅黑"/>
                <a:cs typeface="+mn-ea"/>
                <a:sym typeface="+mn-lt"/>
              </a:endParaRPr>
            </a:p>
          </p:txBody>
        </p:sp>
        <p:sp>
          <p:nvSpPr>
            <p:cNvPr id="421" name="椭圆 420"/>
            <p:cNvSpPr/>
            <p:nvPr/>
          </p:nvSpPr>
          <p:spPr bwMode="auto">
            <a:xfrm>
              <a:off x="7990418" y="3213314"/>
              <a:ext cx="402164" cy="403494"/>
            </a:xfrm>
            <a:prstGeom prst="ellipse">
              <a:avLst/>
            </a:prstGeom>
            <a:solidFill>
              <a:srgbClr val="92D050"/>
            </a:solidFill>
            <a:ln>
              <a:noFill/>
            </a:ln>
            <a:effectLst/>
            <a:extLst/>
          </p:spPr>
          <p:txBody>
            <a:bodyPr/>
            <a:lstStyle/>
            <a:p>
              <a:pPr fontAlgn="auto">
                <a:spcBef>
                  <a:spcPts val="0"/>
                </a:spcBef>
                <a:spcAft>
                  <a:spcPts val="0"/>
                </a:spcAft>
                <a:buClr>
                  <a:srgbClr val="CC9900"/>
                </a:buClr>
                <a:buFont typeface="Wingdings" pitchFamily="2" charset="2"/>
                <a:buChar char="n"/>
                <a:defRPr/>
              </a:pPr>
              <a:endParaRPr lang="zh-CN" altLang="en-US" dirty="0">
                <a:solidFill>
                  <a:srgbClr val="000000"/>
                </a:solidFill>
                <a:latin typeface="Calibri"/>
                <a:ea typeface="微软雅黑"/>
                <a:cs typeface="+mn-ea"/>
                <a:sym typeface="+mn-lt"/>
              </a:endParaRPr>
            </a:p>
          </p:txBody>
        </p:sp>
      </p:grpSp>
      <p:sp>
        <p:nvSpPr>
          <p:cNvPr id="4" name="矩形标注 3"/>
          <p:cNvSpPr/>
          <p:nvPr/>
        </p:nvSpPr>
        <p:spPr bwMode="auto">
          <a:xfrm>
            <a:off x="6656473" y="4424921"/>
            <a:ext cx="2308015" cy="635039"/>
          </a:xfrm>
          <a:prstGeom prst="wedgeRectCallout">
            <a:avLst>
              <a:gd name="adj1" fmla="val -45545"/>
              <a:gd name="adj2" fmla="val -131312"/>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r>
              <a:rPr lang="zh-CN" altLang="en-US" dirty="0" smtClean="0">
                <a:solidFill>
                  <a:srgbClr val="000000"/>
                </a:solidFill>
              </a:rPr>
              <a:t>全球光伏电站智能</a:t>
            </a:r>
            <a:r>
              <a:rPr lang="zh-CN" altLang="en-US" dirty="0">
                <a:solidFill>
                  <a:srgbClr val="000000"/>
                </a:solidFill>
              </a:rPr>
              <a:t>营维云</a:t>
            </a:r>
            <a:r>
              <a:rPr lang="zh-CN" altLang="en-US" dirty="0" smtClean="0">
                <a:solidFill>
                  <a:srgbClr val="000000"/>
                </a:solidFill>
              </a:rPr>
              <a:t>中心</a:t>
            </a:r>
            <a:endParaRPr lang="zh-CN" altLang="en-US" dirty="0">
              <a:solidFill>
                <a:srgbClr val="000000"/>
              </a:solidFill>
            </a:endParaRPr>
          </a:p>
        </p:txBody>
      </p:sp>
      <p:sp>
        <p:nvSpPr>
          <p:cNvPr id="5" name="灯片编号占位符 4"/>
          <p:cNvSpPr>
            <a:spLocks noGrp="1"/>
          </p:cNvSpPr>
          <p:nvPr>
            <p:ph type="sldNum" sz="quarter" idx="10"/>
          </p:nvPr>
        </p:nvSpPr>
        <p:spPr/>
        <p:txBody>
          <a:bodyPr/>
          <a:lstStyle/>
          <a:p>
            <a:pPr>
              <a:defRPr/>
            </a:pPr>
            <a:fld id="{2020F7BF-3E2F-4882-8D41-D422CDE087F0}" type="slidenum">
              <a:rPr lang="zh-CN" altLang="zh-CN" smtClean="0"/>
              <a:pPr>
                <a:defRPr/>
              </a:pPr>
              <a:t>23</a:t>
            </a:fld>
            <a:endParaRPr lang="zh-CN" altLang="zh-CN"/>
          </a:p>
        </p:txBody>
      </p:sp>
    </p:spTree>
    <p:extLst>
      <p:ext uri="{BB962C8B-B14F-4D97-AF65-F5344CB8AC3E}">
        <p14:creationId xmlns:p14="http://schemas.microsoft.com/office/powerpoint/2010/main" val="1281521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招商新能源集团营维云中心实景展示</a:t>
            </a:r>
            <a:endParaRPr lang="zh-CN" altLang="en-US" dirty="0"/>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916832"/>
            <a:ext cx="7704856" cy="4320480"/>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1916832"/>
            <a:ext cx="7704856" cy="432048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1916832"/>
            <a:ext cx="7703896" cy="4320480"/>
          </a:xfrm>
          <a:prstGeom prst="rect">
            <a:avLst/>
          </a:prstGeom>
        </p:spPr>
      </p:pic>
      <p:sp>
        <p:nvSpPr>
          <p:cNvPr id="4" name="灯片编号占位符 3"/>
          <p:cNvSpPr>
            <a:spLocks noGrp="1"/>
          </p:cNvSpPr>
          <p:nvPr>
            <p:ph type="sldNum" sz="quarter" idx="10"/>
          </p:nvPr>
        </p:nvSpPr>
        <p:spPr/>
        <p:txBody>
          <a:bodyPr/>
          <a:lstStyle/>
          <a:p>
            <a:pPr>
              <a:defRPr/>
            </a:pPr>
            <a:fld id="{2020F7BF-3E2F-4882-8D41-D422CDE087F0}" type="slidenum">
              <a:rPr lang="zh-CN" altLang="zh-CN" smtClean="0"/>
              <a:pPr>
                <a:defRPr/>
              </a:pPr>
              <a:t>24</a:t>
            </a:fld>
            <a:endParaRPr lang="zh-CN" altLang="zh-CN"/>
          </a:p>
        </p:txBody>
      </p:sp>
      <p:sp>
        <p:nvSpPr>
          <p:cNvPr id="7" name="TextBox 6"/>
          <p:cNvSpPr txBox="1"/>
          <p:nvPr/>
        </p:nvSpPr>
        <p:spPr>
          <a:xfrm>
            <a:off x="396464" y="829161"/>
            <a:ext cx="8352000" cy="1015663"/>
          </a:xfrm>
          <a:prstGeom prst="rect">
            <a:avLst/>
          </a:prstGeom>
          <a:noFill/>
        </p:spPr>
        <p:txBody>
          <a:bodyPr wrap="square" rtlCol="0">
            <a:spAutoFit/>
          </a:bodyPr>
          <a:lstStyle/>
          <a:p>
            <a:pPr fontAlgn="auto">
              <a:spcBef>
                <a:spcPts val="0"/>
              </a:spcBef>
              <a:spcAft>
                <a:spcPts val="0"/>
              </a:spcAft>
            </a:pPr>
            <a:r>
              <a:rPr lang="zh-CN" altLang="en-US" sz="2000" dirty="0" smtClean="0">
                <a:solidFill>
                  <a:srgbClr val="000000"/>
                </a:solidFill>
                <a:latin typeface="Calibri"/>
                <a:ea typeface="微软雅黑"/>
              </a:rPr>
              <a:t>       “互联网</a:t>
            </a:r>
            <a:r>
              <a:rPr lang="en-US" altLang="zh-CN" sz="2000" dirty="0" smtClean="0">
                <a:solidFill>
                  <a:srgbClr val="000000"/>
                </a:solidFill>
                <a:latin typeface="Calibri"/>
                <a:ea typeface="微软雅黑"/>
              </a:rPr>
              <a:t>+”</a:t>
            </a:r>
            <a:r>
              <a:rPr lang="zh-CN" altLang="en-US" sz="2000" dirty="0">
                <a:solidFill>
                  <a:srgbClr val="000000"/>
                </a:solidFill>
                <a:latin typeface="Calibri"/>
                <a:ea typeface="微软雅黑"/>
              </a:rPr>
              <a:t>已经上升为国家战略，互联网和各行各业的融合已经是时代的趋势。招商新能源紧随国家战略，将互联网技术和能源管理相结合，推出了招商新能源“全球光伏电站智能营维云中心”。 </a:t>
            </a:r>
          </a:p>
        </p:txBody>
      </p:sp>
    </p:spTree>
    <p:extLst>
      <p:ext uri="{BB962C8B-B14F-4D97-AF65-F5344CB8AC3E}">
        <p14:creationId xmlns:p14="http://schemas.microsoft.com/office/powerpoint/2010/main" val="136677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招商新能源全球光伏电站智能营维云中心</a:t>
            </a:r>
          </a:p>
        </p:txBody>
      </p:sp>
      <p:grpSp>
        <p:nvGrpSpPr>
          <p:cNvPr id="13" name="组合 223"/>
          <p:cNvGrpSpPr/>
          <p:nvPr/>
        </p:nvGrpSpPr>
        <p:grpSpPr>
          <a:xfrm>
            <a:off x="1219544" y="4027147"/>
            <a:ext cx="529038" cy="523748"/>
            <a:chOff x="3475038" y="4608513"/>
            <a:chExt cx="1255712" cy="868362"/>
          </a:xfrm>
          <a:solidFill>
            <a:schemeClr val="bg1"/>
          </a:solidFill>
        </p:grpSpPr>
        <p:sp>
          <p:nvSpPr>
            <p:cNvPr id="14" name="Freeform 62"/>
            <p:cNvSpPr>
              <a:spLocks/>
            </p:cNvSpPr>
            <p:nvPr/>
          </p:nvSpPr>
          <p:spPr bwMode="auto">
            <a:xfrm>
              <a:off x="3516313" y="4783138"/>
              <a:ext cx="998537" cy="666750"/>
            </a:xfrm>
            <a:custGeom>
              <a:avLst/>
              <a:gdLst/>
              <a:ahLst/>
              <a:cxnLst>
                <a:cxn ang="0">
                  <a:pos x="260" y="2202"/>
                </a:cxn>
                <a:cxn ang="0">
                  <a:pos x="2143" y="2202"/>
                </a:cxn>
                <a:cxn ang="0">
                  <a:pos x="2143" y="619"/>
                </a:cxn>
                <a:cxn ang="0">
                  <a:pos x="2718" y="619"/>
                </a:cxn>
                <a:cxn ang="0">
                  <a:pos x="2718" y="2202"/>
                </a:cxn>
                <a:cxn ang="0">
                  <a:pos x="4314" y="2202"/>
                </a:cxn>
                <a:cxn ang="0">
                  <a:pos x="4314" y="2274"/>
                </a:cxn>
                <a:cxn ang="0">
                  <a:pos x="4314" y="2777"/>
                </a:cxn>
                <a:cxn ang="0">
                  <a:pos x="4314" y="5752"/>
                </a:cxn>
                <a:cxn ang="0">
                  <a:pos x="8420" y="5752"/>
                </a:cxn>
                <a:cxn ang="0">
                  <a:pos x="9343" y="4844"/>
                </a:cxn>
                <a:cxn ang="0">
                  <a:pos x="4574" y="0"/>
                </a:cxn>
                <a:cxn ang="0">
                  <a:pos x="5381" y="0"/>
                </a:cxn>
                <a:cxn ang="0">
                  <a:pos x="7501" y="2152"/>
                </a:cxn>
                <a:cxn ang="0">
                  <a:pos x="9202" y="441"/>
                </a:cxn>
                <a:cxn ang="0">
                  <a:pos x="10012" y="441"/>
                </a:cxn>
                <a:cxn ang="0">
                  <a:pos x="7904" y="2562"/>
                </a:cxn>
                <a:cxn ang="0">
                  <a:pos x="9753" y="4441"/>
                </a:cxn>
                <a:cxn ang="0">
                  <a:pos x="13116" y="1133"/>
                </a:cxn>
                <a:cxn ang="0">
                  <a:pos x="13116" y="1859"/>
                </a:cxn>
                <a:cxn ang="0">
                  <a:pos x="13199" y="1859"/>
                </a:cxn>
                <a:cxn ang="0">
                  <a:pos x="9240" y="5752"/>
                </a:cxn>
                <a:cxn ang="0">
                  <a:pos x="12624" y="5752"/>
                </a:cxn>
                <a:cxn ang="0">
                  <a:pos x="12624" y="6327"/>
                </a:cxn>
                <a:cxn ang="0">
                  <a:pos x="8656" y="6327"/>
                </a:cxn>
                <a:cxn ang="0">
                  <a:pos x="6127" y="8815"/>
                </a:cxn>
                <a:cxn ang="0">
                  <a:pos x="5724" y="8405"/>
                </a:cxn>
                <a:cxn ang="0">
                  <a:pos x="7835" y="6327"/>
                </a:cxn>
                <a:cxn ang="0">
                  <a:pos x="4314" y="6327"/>
                </a:cxn>
                <a:cxn ang="0">
                  <a:pos x="3825" y="6327"/>
                </a:cxn>
                <a:cxn ang="0">
                  <a:pos x="3739" y="6327"/>
                </a:cxn>
                <a:cxn ang="0">
                  <a:pos x="3739" y="2777"/>
                </a:cxn>
                <a:cxn ang="0">
                  <a:pos x="2718" y="2777"/>
                </a:cxn>
                <a:cxn ang="0">
                  <a:pos x="2718" y="7433"/>
                </a:cxn>
                <a:cxn ang="0">
                  <a:pos x="2617" y="7433"/>
                </a:cxn>
                <a:cxn ang="0">
                  <a:pos x="2143" y="7433"/>
                </a:cxn>
                <a:cxn ang="0">
                  <a:pos x="0" y="7433"/>
                </a:cxn>
                <a:cxn ang="0">
                  <a:pos x="0" y="6858"/>
                </a:cxn>
                <a:cxn ang="0">
                  <a:pos x="2143" y="6858"/>
                </a:cxn>
                <a:cxn ang="0">
                  <a:pos x="2143" y="2777"/>
                </a:cxn>
                <a:cxn ang="0">
                  <a:pos x="260" y="2777"/>
                </a:cxn>
                <a:cxn ang="0">
                  <a:pos x="260" y="2202"/>
                </a:cxn>
              </a:cxnLst>
              <a:rect l="0" t="0" r="r" b="b"/>
              <a:pathLst>
                <a:path w="13199" h="8815">
                  <a:moveTo>
                    <a:pt x="260" y="2202"/>
                  </a:moveTo>
                  <a:lnTo>
                    <a:pt x="2143" y="2202"/>
                  </a:lnTo>
                  <a:lnTo>
                    <a:pt x="2143" y="619"/>
                  </a:lnTo>
                  <a:lnTo>
                    <a:pt x="2718" y="619"/>
                  </a:lnTo>
                  <a:lnTo>
                    <a:pt x="2718" y="2202"/>
                  </a:lnTo>
                  <a:lnTo>
                    <a:pt x="4314" y="2202"/>
                  </a:lnTo>
                  <a:lnTo>
                    <a:pt x="4314" y="2274"/>
                  </a:lnTo>
                  <a:lnTo>
                    <a:pt x="4314" y="2777"/>
                  </a:lnTo>
                  <a:lnTo>
                    <a:pt x="4314" y="5752"/>
                  </a:lnTo>
                  <a:lnTo>
                    <a:pt x="8420" y="5752"/>
                  </a:lnTo>
                  <a:lnTo>
                    <a:pt x="9343" y="4844"/>
                  </a:lnTo>
                  <a:lnTo>
                    <a:pt x="4574" y="0"/>
                  </a:lnTo>
                  <a:lnTo>
                    <a:pt x="5381" y="0"/>
                  </a:lnTo>
                  <a:lnTo>
                    <a:pt x="7501" y="2152"/>
                  </a:lnTo>
                  <a:lnTo>
                    <a:pt x="9202" y="441"/>
                  </a:lnTo>
                  <a:lnTo>
                    <a:pt x="10012" y="441"/>
                  </a:lnTo>
                  <a:lnTo>
                    <a:pt x="7904" y="2562"/>
                  </a:lnTo>
                  <a:lnTo>
                    <a:pt x="9753" y="4441"/>
                  </a:lnTo>
                  <a:lnTo>
                    <a:pt x="13116" y="1133"/>
                  </a:lnTo>
                  <a:lnTo>
                    <a:pt x="13116" y="1859"/>
                  </a:lnTo>
                  <a:lnTo>
                    <a:pt x="13199" y="1859"/>
                  </a:lnTo>
                  <a:lnTo>
                    <a:pt x="9240" y="5752"/>
                  </a:lnTo>
                  <a:lnTo>
                    <a:pt x="12624" y="5752"/>
                  </a:lnTo>
                  <a:lnTo>
                    <a:pt x="12624" y="6327"/>
                  </a:lnTo>
                  <a:lnTo>
                    <a:pt x="8656" y="6327"/>
                  </a:lnTo>
                  <a:lnTo>
                    <a:pt x="6127" y="8815"/>
                  </a:lnTo>
                  <a:lnTo>
                    <a:pt x="5724" y="8405"/>
                  </a:lnTo>
                  <a:lnTo>
                    <a:pt x="7835" y="6327"/>
                  </a:lnTo>
                  <a:lnTo>
                    <a:pt x="4314" y="6327"/>
                  </a:lnTo>
                  <a:lnTo>
                    <a:pt x="3825" y="6327"/>
                  </a:lnTo>
                  <a:lnTo>
                    <a:pt x="3739" y="6327"/>
                  </a:lnTo>
                  <a:lnTo>
                    <a:pt x="3739" y="2777"/>
                  </a:lnTo>
                  <a:lnTo>
                    <a:pt x="2718" y="2777"/>
                  </a:lnTo>
                  <a:lnTo>
                    <a:pt x="2718" y="7433"/>
                  </a:lnTo>
                  <a:lnTo>
                    <a:pt x="2617" y="7433"/>
                  </a:lnTo>
                  <a:lnTo>
                    <a:pt x="2143" y="7433"/>
                  </a:lnTo>
                  <a:lnTo>
                    <a:pt x="0" y="7433"/>
                  </a:lnTo>
                  <a:lnTo>
                    <a:pt x="0" y="6858"/>
                  </a:lnTo>
                  <a:lnTo>
                    <a:pt x="2143" y="6858"/>
                  </a:lnTo>
                  <a:lnTo>
                    <a:pt x="2143" y="2777"/>
                  </a:lnTo>
                  <a:lnTo>
                    <a:pt x="260" y="2777"/>
                  </a:lnTo>
                  <a:lnTo>
                    <a:pt x="260" y="2202"/>
                  </a:lnTo>
                  <a:close/>
                </a:path>
              </a:pathLst>
            </a:custGeom>
            <a:grpFill/>
            <a:ln w="9525">
              <a:solidFill>
                <a:schemeClr val="bg1"/>
              </a:solidFill>
              <a:round/>
              <a:headEnd/>
              <a:tailEnd/>
            </a:ln>
          </p:spPr>
          <p:txBody>
            <a:bodyPr/>
            <a:lstStyle/>
            <a:p>
              <a:pPr fontAlgn="auto">
                <a:spcBef>
                  <a:spcPts val="0"/>
                </a:spcBef>
                <a:spcAft>
                  <a:spcPts val="0"/>
                </a:spcAft>
                <a:defRPr/>
              </a:pPr>
              <a:endParaRPr lang="zh-CN" altLang="en-US">
                <a:solidFill>
                  <a:srgbClr val="000000"/>
                </a:solidFill>
                <a:latin typeface="Calibri"/>
                <a:ea typeface="微软雅黑"/>
              </a:endParaRPr>
            </a:p>
          </p:txBody>
        </p:sp>
        <p:sp>
          <p:nvSpPr>
            <p:cNvPr id="15" name="Freeform 63"/>
            <p:cNvSpPr>
              <a:spLocks/>
            </p:cNvSpPr>
            <p:nvPr/>
          </p:nvSpPr>
          <p:spPr bwMode="auto">
            <a:xfrm>
              <a:off x="4506913" y="4665663"/>
              <a:ext cx="166687" cy="174625"/>
            </a:xfrm>
            <a:custGeom>
              <a:avLst/>
              <a:gdLst/>
              <a:ahLst/>
              <a:cxnLst>
                <a:cxn ang="0">
                  <a:pos x="1802" y="2312"/>
                </a:cxn>
                <a:cxn ang="0">
                  <a:pos x="1802" y="2293"/>
                </a:cxn>
                <a:cxn ang="0">
                  <a:pos x="1803" y="2275"/>
                </a:cxn>
                <a:cxn ang="0">
                  <a:pos x="1798" y="2089"/>
                </a:cxn>
                <a:cxn ang="0">
                  <a:pos x="1775" y="1909"/>
                </a:cxn>
                <a:cxn ang="0">
                  <a:pos x="1735" y="1735"/>
                </a:cxn>
                <a:cxn ang="0">
                  <a:pos x="1679" y="1567"/>
                </a:cxn>
                <a:cxn ang="0">
                  <a:pos x="1606" y="1407"/>
                </a:cxn>
                <a:cxn ang="0">
                  <a:pos x="1519" y="1255"/>
                </a:cxn>
                <a:cxn ang="0">
                  <a:pos x="1418" y="1113"/>
                </a:cxn>
                <a:cxn ang="0">
                  <a:pos x="1304" y="981"/>
                </a:cxn>
                <a:cxn ang="0">
                  <a:pos x="1178" y="861"/>
                </a:cxn>
                <a:cxn ang="0">
                  <a:pos x="1041" y="753"/>
                </a:cxn>
                <a:cxn ang="0">
                  <a:pos x="895" y="658"/>
                </a:cxn>
                <a:cxn ang="0">
                  <a:pos x="738" y="578"/>
                </a:cxn>
                <a:cxn ang="0">
                  <a:pos x="574" y="512"/>
                </a:cxn>
                <a:cxn ang="0">
                  <a:pos x="402" y="463"/>
                </a:cxn>
                <a:cxn ang="0">
                  <a:pos x="222" y="431"/>
                </a:cxn>
                <a:cxn ang="0">
                  <a:pos x="38" y="417"/>
                </a:cxn>
                <a:cxn ang="0">
                  <a:pos x="20" y="417"/>
                </a:cxn>
                <a:cxn ang="0">
                  <a:pos x="0" y="417"/>
                </a:cxn>
                <a:cxn ang="0">
                  <a:pos x="21" y="0"/>
                </a:cxn>
                <a:cxn ang="0">
                  <a:pos x="39" y="0"/>
                </a:cxn>
                <a:cxn ang="0">
                  <a:pos x="163" y="7"/>
                </a:cxn>
                <a:cxn ang="0">
                  <a:pos x="386" y="36"/>
                </a:cxn>
                <a:cxn ang="0">
                  <a:pos x="602" y="86"/>
                </a:cxn>
                <a:cxn ang="0">
                  <a:pos x="810" y="156"/>
                </a:cxn>
                <a:cxn ang="0">
                  <a:pos x="1007" y="245"/>
                </a:cxn>
                <a:cxn ang="0">
                  <a:pos x="1194" y="353"/>
                </a:cxn>
                <a:cxn ang="0">
                  <a:pos x="1368" y="479"/>
                </a:cxn>
                <a:cxn ang="0">
                  <a:pos x="1530" y="619"/>
                </a:cxn>
                <a:cxn ang="0">
                  <a:pos x="1677" y="774"/>
                </a:cxn>
                <a:cxn ang="0">
                  <a:pos x="1809" y="943"/>
                </a:cxn>
                <a:cxn ang="0">
                  <a:pos x="1926" y="1123"/>
                </a:cxn>
                <a:cxn ang="0">
                  <a:pos x="2023" y="1315"/>
                </a:cxn>
                <a:cxn ang="0">
                  <a:pos x="2103" y="1517"/>
                </a:cxn>
                <a:cxn ang="0">
                  <a:pos x="2163" y="1728"/>
                </a:cxn>
                <a:cxn ang="0">
                  <a:pos x="2202" y="1946"/>
                </a:cxn>
                <a:cxn ang="0">
                  <a:pos x="2219" y="2171"/>
                </a:cxn>
                <a:cxn ang="0">
                  <a:pos x="2219" y="2294"/>
                </a:cxn>
                <a:cxn ang="0">
                  <a:pos x="2218" y="2313"/>
                </a:cxn>
              </a:cxnLst>
              <a:rect l="0" t="0" r="r" b="b"/>
              <a:pathLst>
                <a:path w="2219" h="2323">
                  <a:moveTo>
                    <a:pt x="2218" y="2323"/>
                  </a:moveTo>
                  <a:lnTo>
                    <a:pt x="1802" y="2312"/>
                  </a:lnTo>
                  <a:lnTo>
                    <a:pt x="1802" y="2303"/>
                  </a:lnTo>
                  <a:lnTo>
                    <a:pt x="1802" y="2293"/>
                  </a:lnTo>
                  <a:lnTo>
                    <a:pt x="1803" y="2284"/>
                  </a:lnTo>
                  <a:lnTo>
                    <a:pt x="1803" y="2275"/>
                  </a:lnTo>
                  <a:lnTo>
                    <a:pt x="1803" y="2181"/>
                  </a:lnTo>
                  <a:lnTo>
                    <a:pt x="1798" y="2089"/>
                  </a:lnTo>
                  <a:lnTo>
                    <a:pt x="1789" y="1998"/>
                  </a:lnTo>
                  <a:lnTo>
                    <a:pt x="1775" y="1909"/>
                  </a:lnTo>
                  <a:lnTo>
                    <a:pt x="1757" y="1821"/>
                  </a:lnTo>
                  <a:lnTo>
                    <a:pt x="1735" y="1735"/>
                  </a:lnTo>
                  <a:lnTo>
                    <a:pt x="1709" y="1650"/>
                  </a:lnTo>
                  <a:lnTo>
                    <a:pt x="1679" y="1567"/>
                  </a:lnTo>
                  <a:lnTo>
                    <a:pt x="1644" y="1486"/>
                  </a:lnTo>
                  <a:lnTo>
                    <a:pt x="1606" y="1407"/>
                  </a:lnTo>
                  <a:lnTo>
                    <a:pt x="1564" y="1330"/>
                  </a:lnTo>
                  <a:lnTo>
                    <a:pt x="1519" y="1255"/>
                  </a:lnTo>
                  <a:lnTo>
                    <a:pt x="1470" y="1183"/>
                  </a:lnTo>
                  <a:lnTo>
                    <a:pt x="1418" y="1113"/>
                  </a:lnTo>
                  <a:lnTo>
                    <a:pt x="1363" y="1046"/>
                  </a:lnTo>
                  <a:lnTo>
                    <a:pt x="1304" y="981"/>
                  </a:lnTo>
                  <a:lnTo>
                    <a:pt x="1242" y="920"/>
                  </a:lnTo>
                  <a:lnTo>
                    <a:pt x="1178" y="861"/>
                  </a:lnTo>
                  <a:lnTo>
                    <a:pt x="1112" y="806"/>
                  </a:lnTo>
                  <a:lnTo>
                    <a:pt x="1041" y="753"/>
                  </a:lnTo>
                  <a:lnTo>
                    <a:pt x="969" y="704"/>
                  </a:lnTo>
                  <a:lnTo>
                    <a:pt x="895" y="658"/>
                  </a:lnTo>
                  <a:lnTo>
                    <a:pt x="818" y="616"/>
                  </a:lnTo>
                  <a:lnTo>
                    <a:pt x="738" y="578"/>
                  </a:lnTo>
                  <a:lnTo>
                    <a:pt x="657" y="543"/>
                  </a:lnTo>
                  <a:lnTo>
                    <a:pt x="574" y="512"/>
                  </a:lnTo>
                  <a:lnTo>
                    <a:pt x="488" y="486"/>
                  </a:lnTo>
                  <a:lnTo>
                    <a:pt x="402" y="463"/>
                  </a:lnTo>
                  <a:lnTo>
                    <a:pt x="312" y="446"/>
                  </a:lnTo>
                  <a:lnTo>
                    <a:pt x="222" y="431"/>
                  </a:lnTo>
                  <a:lnTo>
                    <a:pt x="131" y="422"/>
                  </a:lnTo>
                  <a:lnTo>
                    <a:pt x="38" y="417"/>
                  </a:lnTo>
                  <a:lnTo>
                    <a:pt x="29" y="417"/>
                  </a:lnTo>
                  <a:lnTo>
                    <a:pt x="20" y="417"/>
                  </a:lnTo>
                  <a:lnTo>
                    <a:pt x="10" y="417"/>
                  </a:lnTo>
                  <a:lnTo>
                    <a:pt x="0" y="417"/>
                  </a:lnTo>
                  <a:lnTo>
                    <a:pt x="11" y="0"/>
                  </a:lnTo>
                  <a:lnTo>
                    <a:pt x="21" y="0"/>
                  </a:lnTo>
                  <a:lnTo>
                    <a:pt x="30" y="0"/>
                  </a:lnTo>
                  <a:lnTo>
                    <a:pt x="39" y="0"/>
                  </a:lnTo>
                  <a:lnTo>
                    <a:pt x="49" y="1"/>
                  </a:lnTo>
                  <a:lnTo>
                    <a:pt x="163" y="7"/>
                  </a:lnTo>
                  <a:lnTo>
                    <a:pt x="276" y="18"/>
                  </a:lnTo>
                  <a:lnTo>
                    <a:pt x="386" y="36"/>
                  </a:lnTo>
                  <a:lnTo>
                    <a:pt x="495" y="57"/>
                  </a:lnTo>
                  <a:lnTo>
                    <a:pt x="602" y="86"/>
                  </a:lnTo>
                  <a:lnTo>
                    <a:pt x="707" y="119"/>
                  </a:lnTo>
                  <a:lnTo>
                    <a:pt x="810" y="156"/>
                  </a:lnTo>
                  <a:lnTo>
                    <a:pt x="910" y="199"/>
                  </a:lnTo>
                  <a:lnTo>
                    <a:pt x="1007" y="245"/>
                  </a:lnTo>
                  <a:lnTo>
                    <a:pt x="1102" y="297"/>
                  </a:lnTo>
                  <a:lnTo>
                    <a:pt x="1194" y="353"/>
                  </a:lnTo>
                  <a:lnTo>
                    <a:pt x="1283" y="414"/>
                  </a:lnTo>
                  <a:lnTo>
                    <a:pt x="1368" y="479"/>
                  </a:lnTo>
                  <a:lnTo>
                    <a:pt x="1451" y="546"/>
                  </a:lnTo>
                  <a:lnTo>
                    <a:pt x="1530" y="619"/>
                  </a:lnTo>
                  <a:lnTo>
                    <a:pt x="1606" y="695"/>
                  </a:lnTo>
                  <a:lnTo>
                    <a:pt x="1677" y="774"/>
                  </a:lnTo>
                  <a:lnTo>
                    <a:pt x="1746" y="857"/>
                  </a:lnTo>
                  <a:lnTo>
                    <a:pt x="1809" y="943"/>
                  </a:lnTo>
                  <a:lnTo>
                    <a:pt x="1870" y="1031"/>
                  </a:lnTo>
                  <a:lnTo>
                    <a:pt x="1926" y="1123"/>
                  </a:lnTo>
                  <a:lnTo>
                    <a:pt x="1976" y="1218"/>
                  </a:lnTo>
                  <a:lnTo>
                    <a:pt x="2023" y="1315"/>
                  </a:lnTo>
                  <a:lnTo>
                    <a:pt x="2066" y="1415"/>
                  </a:lnTo>
                  <a:lnTo>
                    <a:pt x="2103" y="1517"/>
                  </a:lnTo>
                  <a:lnTo>
                    <a:pt x="2135" y="1622"/>
                  </a:lnTo>
                  <a:lnTo>
                    <a:pt x="2163" y="1728"/>
                  </a:lnTo>
                  <a:lnTo>
                    <a:pt x="2185" y="1835"/>
                  </a:lnTo>
                  <a:lnTo>
                    <a:pt x="2202" y="1946"/>
                  </a:lnTo>
                  <a:lnTo>
                    <a:pt x="2213" y="2058"/>
                  </a:lnTo>
                  <a:lnTo>
                    <a:pt x="2219" y="2171"/>
                  </a:lnTo>
                  <a:lnTo>
                    <a:pt x="2219" y="2285"/>
                  </a:lnTo>
                  <a:lnTo>
                    <a:pt x="2219" y="2294"/>
                  </a:lnTo>
                  <a:lnTo>
                    <a:pt x="2218" y="2304"/>
                  </a:lnTo>
                  <a:lnTo>
                    <a:pt x="2218" y="2313"/>
                  </a:lnTo>
                  <a:lnTo>
                    <a:pt x="2218" y="2323"/>
                  </a:lnTo>
                  <a:close/>
                </a:path>
              </a:pathLst>
            </a:custGeom>
            <a:grpFill/>
            <a:ln w="9525">
              <a:solidFill>
                <a:schemeClr val="bg1"/>
              </a:solidFill>
              <a:round/>
              <a:headEnd/>
              <a:tailEnd/>
            </a:ln>
          </p:spPr>
          <p:txBody>
            <a:bodyPr/>
            <a:lstStyle/>
            <a:p>
              <a:pPr fontAlgn="auto">
                <a:spcBef>
                  <a:spcPts val="0"/>
                </a:spcBef>
                <a:spcAft>
                  <a:spcPts val="0"/>
                </a:spcAft>
                <a:defRPr/>
              </a:pPr>
              <a:endParaRPr lang="zh-CN" altLang="en-US">
                <a:solidFill>
                  <a:srgbClr val="000000"/>
                </a:solidFill>
                <a:latin typeface="Calibri"/>
                <a:ea typeface="微软雅黑"/>
              </a:endParaRPr>
            </a:p>
          </p:txBody>
        </p:sp>
        <p:sp>
          <p:nvSpPr>
            <p:cNvPr id="16" name="Freeform 64"/>
            <p:cNvSpPr>
              <a:spLocks/>
            </p:cNvSpPr>
            <p:nvPr/>
          </p:nvSpPr>
          <p:spPr bwMode="auto">
            <a:xfrm>
              <a:off x="4508500" y="4608513"/>
              <a:ext cx="222250" cy="233362"/>
            </a:xfrm>
            <a:custGeom>
              <a:avLst/>
              <a:gdLst/>
              <a:ahLst/>
              <a:cxnLst>
                <a:cxn ang="0">
                  <a:pos x="2948" y="3062"/>
                </a:cxn>
                <a:cxn ang="0">
                  <a:pos x="2947" y="3082"/>
                </a:cxn>
                <a:cxn ang="0">
                  <a:pos x="2562" y="3082"/>
                </a:cxn>
                <a:cxn ang="0">
                  <a:pos x="2562" y="3062"/>
                </a:cxn>
                <a:cxn ang="0">
                  <a:pos x="2563" y="3043"/>
                </a:cxn>
                <a:cxn ang="0">
                  <a:pos x="2556" y="2779"/>
                </a:cxn>
                <a:cxn ang="0">
                  <a:pos x="2523" y="2520"/>
                </a:cxn>
                <a:cxn ang="0">
                  <a:pos x="2465" y="2271"/>
                </a:cxn>
                <a:cxn ang="0">
                  <a:pos x="2384" y="2031"/>
                </a:cxn>
                <a:cxn ang="0">
                  <a:pos x="2280" y="1802"/>
                </a:cxn>
                <a:cxn ang="0">
                  <a:pos x="2156" y="1585"/>
                </a:cxn>
                <a:cxn ang="0">
                  <a:pos x="2012" y="1382"/>
                </a:cxn>
                <a:cxn ang="0">
                  <a:pos x="1849" y="1193"/>
                </a:cxn>
                <a:cxn ang="0">
                  <a:pos x="1669" y="1020"/>
                </a:cxn>
                <a:cxn ang="0">
                  <a:pos x="1473" y="867"/>
                </a:cxn>
                <a:cxn ang="0">
                  <a:pos x="1263" y="731"/>
                </a:cxn>
                <a:cxn ang="0">
                  <a:pos x="1039" y="616"/>
                </a:cxn>
                <a:cxn ang="0">
                  <a:pos x="803" y="522"/>
                </a:cxn>
                <a:cxn ang="0">
                  <a:pos x="557" y="452"/>
                </a:cxn>
                <a:cxn ang="0">
                  <a:pos x="301" y="406"/>
                </a:cxn>
                <a:cxn ang="0">
                  <a:pos x="37" y="386"/>
                </a:cxn>
                <a:cxn ang="0">
                  <a:pos x="18" y="385"/>
                </a:cxn>
                <a:cxn ang="0">
                  <a:pos x="0" y="385"/>
                </a:cxn>
                <a:cxn ang="0">
                  <a:pos x="18" y="0"/>
                </a:cxn>
                <a:cxn ang="0">
                  <a:pos x="37" y="0"/>
                </a:cxn>
                <a:cxn ang="0">
                  <a:pos x="200" y="8"/>
                </a:cxn>
                <a:cxn ang="0">
                  <a:pos x="498" y="47"/>
                </a:cxn>
                <a:cxn ang="0">
                  <a:pos x="786" y="113"/>
                </a:cxn>
                <a:cxn ang="0">
                  <a:pos x="1064" y="208"/>
                </a:cxn>
                <a:cxn ang="0">
                  <a:pos x="1327" y="328"/>
                </a:cxn>
                <a:cxn ang="0">
                  <a:pos x="1578" y="472"/>
                </a:cxn>
                <a:cxn ang="0">
                  <a:pos x="1811" y="638"/>
                </a:cxn>
                <a:cxn ang="0">
                  <a:pos x="2027" y="826"/>
                </a:cxn>
                <a:cxn ang="0">
                  <a:pos x="2224" y="1034"/>
                </a:cxn>
                <a:cxn ang="0">
                  <a:pos x="2401" y="1259"/>
                </a:cxn>
                <a:cxn ang="0">
                  <a:pos x="2556" y="1501"/>
                </a:cxn>
                <a:cxn ang="0">
                  <a:pos x="2686" y="1757"/>
                </a:cxn>
                <a:cxn ang="0">
                  <a:pos x="2793" y="2027"/>
                </a:cxn>
                <a:cxn ang="0">
                  <a:pos x="2873" y="2308"/>
                </a:cxn>
                <a:cxn ang="0">
                  <a:pos x="2925" y="2600"/>
                </a:cxn>
                <a:cxn ang="0">
                  <a:pos x="2948" y="2900"/>
                </a:cxn>
              </a:cxnLst>
              <a:rect l="0" t="0" r="r" b="b"/>
              <a:pathLst>
                <a:path w="2948" h="3091">
                  <a:moveTo>
                    <a:pt x="2948" y="3053"/>
                  </a:moveTo>
                  <a:lnTo>
                    <a:pt x="2948" y="3062"/>
                  </a:lnTo>
                  <a:lnTo>
                    <a:pt x="2947" y="3072"/>
                  </a:lnTo>
                  <a:lnTo>
                    <a:pt x="2947" y="3082"/>
                  </a:lnTo>
                  <a:lnTo>
                    <a:pt x="2947" y="3091"/>
                  </a:lnTo>
                  <a:lnTo>
                    <a:pt x="2562" y="3082"/>
                  </a:lnTo>
                  <a:lnTo>
                    <a:pt x="2562" y="3071"/>
                  </a:lnTo>
                  <a:lnTo>
                    <a:pt x="2562" y="3062"/>
                  </a:lnTo>
                  <a:lnTo>
                    <a:pt x="2563" y="3053"/>
                  </a:lnTo>
                  <a:lnTo>
                    <a:pt x="2563" y="3043"/>
                  </a:lnTo>
                  <a:lnTo>
                    <a:pt x="2563" y="2910"/>
                  </a:lnTo>
                  <a:lnTo>
                    <a:pt x="2556" y="2779"/>
                  </a:lnTo>
                  <a:lnTo>
                    <a:pt x="2543" y="2649"/>
                  </a:lnTo>
                  <a:lnTo>
                    <a:pt x="2523" y="2520"/>
                  </a:lnTo>
                  <a:lnTo>
                    <a:pt x="2497" y="2395"/>
                  </a:lnTo>
                  <a:lnTo>
                    <a:pt x="2465" y="2271"/>
                  </a:lnTo>
                  <a:lnTo>
                    <a:pt x="2428" y="2150"/>
                  </a:lnTo>
                  <a:lnTo>
                    <a:pt x="2384" y="2031"/>
                  </a:lnTo>
                  <a:lnTo>
                    <a:pt x="2335" y="1915"/>
                  </a:lnTo>
                  <a:lnTo>
                    <a:pt x="2280" y="1802"/>
                  </a:lnTo>
                  <a:lnTo>
                    <a:pt x="2220" y="1692"/>
                  </a:lnTo>
                  <a:lnTo>
                    <a:pt x="2156" y="1585"/>
                  </a:lnTo>
                  <a:lnTo>
                    <a:pt x="2086" y="1481"/>
                  </a:lnTo>
                  <a:lnTo>
                    <a:pt x="2012" y="1382"/>
                  </a:lnTo>
                  <a:lnTo>
                    <a:pt x="1933" y="1285"/>
                  </a:lnTo>
                  <a:lnTo>
                    <a:pt x="1849" y="1193"/>
                  </a:lnTo>
                  <a:lnTo>
                    <a:pt x="1760" y="1104"/>
                  </a:lnTo>
                  <a:lnTo>
                    <a:pt x="1669" y="1020"/>
                  </a:lnTo>
                  <a:lnTo>
                    <a:pt x="1572" y="941"/>
                  </a:lnTo>
                  <a:lnTo>
                    <a:pt x="1473" y="867"/>
                  </a:lnTo>
                  <a:lnTo>
                    <a:pt x="1370" y="796"/>
                  </a:lnTo>
                  <a:lnTo>
                    <a:pt x="1263" y="731"/>
                  </a:lnTo>
                  <a:lnTo>
                    <a:pt x="1152" y="671"/>
                  </a:lnTo>
                  <a:lnTo>
                    <a:pt x="1039" y="616"/>
                  </a:lnTo>
                  <a:lnTo>
                    <a:pt x="922" y="566"/>
                  </a:lnTo>
                  <a:lnTo>
                    <a:pt x="803" y="522"/>
                  </a:lnTo>
                  <a:lnTo>
                    <a:pt x="682" y="484"/>
                  </a:lnTo>
                  <a:lnTo>
                    <a:pt x="557" y="452"/>
                  </a:lnTo>
                  <a:lnTo>
                    <a:pt x="430" y="426"/>
                  </a:lnTo>
                  <a:lnTo>
                    <a:pt x="301" y="406"/>
                  </a:lnTo>
                  <a:lnTo>
                    <a:pt x="170" y="392"/>
                  </a:lnTo>
                  <a:lnTo>
                    <a:pt x="37" y="386"/>
                  </a:lnTo>
                  <a:lnTo>
                    <a:pt x="28" y="385"/>
                  </a:lnTo>
                  <a:lnTo>
                    <a:pt x="18" y="385"/>
                  </a:lnTo>
                  <a:lnTo>
                    <a:pt x="9" y="385"/>
                  </a:lnTo>
                  <a:lnTo>
                    <a:pt x="0" y="385"/>
                  </a:lnTo>
                  <a:lnTo>
                    <a:pt x="9" y="0"/>
                  </a:lnTo>
                  <a:lnTo>
                    <a:pt x="18" y="0"/>
                  </a:lnTo>
                  <a:lnTo>
                    <a:pt x="28" y="0"/>
                  </a:lnTo>
                  <a:lnTo>
                    <a:pt x="37" y="0"/>
                  </a:lnTo>
                  <a:lnTo>
                    <a:pt x="47" y="0"/>
                  </a:lnTo>
                  <a:lnTo>
                    <a:pt x="200" y="8"/>
                  </a:lnTo>
                  <a:lnTo>
                    <a:pt x="350" y="24"/>
                  </a:lnTo>
                  <a:lnTo>
                    <a:pt x="498" y="47"/>
                  </a:lnTo>
                  <a:lnTo>
                    <a:pt x="644" y="77"/>
                  </a:lnTo>
                  <a:lnTo>
                    <a:pt x="786" y="113"/>
                  </a:lnTo>
                  <a:lnTo>
                    <a:pt x="927" y="158"/>
                  </a:lnTo>
                  <a:lnTo>
                    <a:pt x="1064" y="208"/>
                  </a:lnTo>
                  <a:lnTo>
                    <a:pt x="1198" y="265"/>
                  </a:lnTo>
                  <a:lnTo>
                    <a:pt x="1327" y="328"/>
                  </a:lnTo>
                  <a:lnTo>
                    <a:pt x="1455" y="396"/>
                  </a:lnTo>
                  <a:lnTo>
                    <a:pt x="1578" y="472"/>
                  </a:lnTo>
                  <a:lnTo>
                    <a:pt x="1696" y="552"/>
                  </a:lnTo>
                  <a:lnTo>
                    <a:pt x="1811" y="638"/>
                  </a:lnTo>
                  <a:lnTo>
                    <a:pt x="1921" y="730"/>
                  </a:lnTo>
                  <a:lnTo>
                    <a:pt x="2027" y="826"/>
                  </a:lnTo>
                  <a:lnTo>
                    <a:pt x="2128" y="928"/>
                  </a:lnTo>
                  <a:lnTo>
                    <a:pt x="2224" y="1034"/>
                  </a:lnTo>
                  <a:lnTo>
                    <a:pt x="2315" y="1144"/>
                  </a:lnTo>
                  <a:lnTo>
                    <a:pt x="2401" y="1259"/>
                  </a:lnTo>
                  <a:lnTo>
                    <a:pt x="2481" y="1377"/>
                  </a:lnTo>
                  <a:lnTo>
                    <a:pt x="2556" y="1501"/>
                  </a:lnTo>
                  <a:lnTo>
                    <a:pt x="2624" y="1626"/>
                  </a:lnTo>
                  <a:lnTo>
                    <a:pt x="2686" y="1757"/>
                  </a:lnTo>
                  <a:lnTo>
                    <a:pt x="2742" y="1890"/>
                  </a:lnTo>
                  <a:lnTo>
                    <a:pt x="2793" y="2027"/>
                  </a:lnTo>
                  <a:lnTo>
                    <a:pt x="2836" y="2166"/>
                  </a:lnTo>
                  <a:lnTo>
                    <a:pt x="2873" y="2308"/>
                  </a:lnTo>
                  <a:lnTo>
                    <a:pt x="2902" y="2453"/>
                  </a:lnTo>
                  <a:lnTo>
                    <a:pt x="2925" y="2600"/>
                  </a:lnTo>
                  <a:lnTo>
                    <a:pt x="2941" y="2748"/>
                  </a:lnTo>
                  <a:lnTo>
                    <a:pt x="2948" y="2900"/>
                  </a:lnTo>
                  <a:lnTo>
                    <a:pt x="2948" y="3053"/>
                  </a:lnTo>
                  <a:close/>
                </a:path>
              </a:pathLst>
            </a:custGeom>
            <a:grpFill/>
            <a:ln w="9525">
              <a:solidFill>
                <a:schemeClr val="bg1"/>
              </a:solidFill>
              <a:round/>
              <a:headEnd/>
              <a:tailEnd/>
            </a:ln>
          </p:spPr>
          <p:txBody>
            <a:bodyPr/>
            <a:lstStyle/>
            <a:p>
              <a:pPr fontAlgn="auto">
                <a:spcBef>
                  <a:spcPts val="0"/>
                </a:spcBef>
                <a:spcAft>
                  <a:spcPts val="0"/>
                </a:spcAft>
                <a:defRPr/>
              </a:pPr>
              <a:endParaRPr lang="zh-CN" altLang="en-US">
                <a:solidFill>
                  <a:srgbClr val="000000"/>
                </a:solidFill>
                <a:latin typeface="Calibri"/>
                <a:ea typeface="微软雅黑"/>
              </a:endParaRPr>
            </a:p>
          </p:txBody>
        </p:sp>
        <p:sp>
          <p:nvSpPr>
            <p:cNvPr id="17" name="Freeform 65"/>
            <p:cNvSpPr>
              <a:spLocks noEditPoints="1"/>
            </p:cNvSpPr>
            <p:nvPr/>
          </p:nvSpPr>
          <p:spPr bwMode="auto">
            <a:xfrm>
              <a:off x="3475038" y="4760913"/>
              <a:ext cx="1076325" cy="715962"/>
            </a:xfrm>
            <a:custGeom>
              <a:avLst/>
              <a:gdLst/>
              <a:ahLst/>
              <a:cxnLst>
                <a:cxn ang="0">
                  <a:pos x="13800" y="1"/>
                </a:cxn>
                <a:cxn ang="0">
                  <a:pos x="13870" y="11"/>
                </a:cxn>
                <a:cxn ang="0">
                  <a:pos x="13938" y="29"/>
                </a:cxn>
                <a:cxn ang="0">
                  <a:pos x="14000" y="58"/>
                </a:cxn>
                <a:cxn ang="0">
                  <a:pos x="14057" y="95"/>
                </a:cxn>
                <a:cxn ang="0">
                  <a:pos x="14109" y="139"/>
                </a:cxn>
                <a:cxn ang="0">
                  <a:pos x="14154" y="190"/>
                </a:cxn>
                <a:cxn ang="0">
                  <a:pos x="14190" y="248"/>
                </a:cxn>
                <a:cxn ang="0">
                  <a:pos x="14219" y="311"/>
                </a:cxn>
                <a:cxn ang="0">
                  <a:pos x="14238" y="378"/>
                </a:cxn>
                <a:cxn ang="0">
                  <a:pos x="14247" y="449"/>
                </a:cxn>
                <a:cxn ang="0">
                  <a:pos x="14247" y="9034"/>
                </a:cxn>
                <a:cxn ang="0">
                  <a:pos x="14238" y="9104"/>
                </a:cxn>
                <a:cxn ang="0">
                  <a:pos x="14219" y="9171"/>
                </a:cxn>
                <a:cxn ang="0">
                  <a:pos x="14190" y="9234"/>
                </a:cxn>
                <a:cxn ang="0">
                  <a:pos x="14154" y="9291"/>
                </a:cxn>
                <a:cxn ang="0">
                  <a:pos x="14109" y="9343"/>
                </a:cxn>
                <a:cxn ang="0">
                  <a:pos x="14057" y="9387"/>
                </a:cxn>
                <a:cxn ang="0">
                  <a:pos x="14000" y="9424"/>
                </a:cxn>
                <a:cxn ang="0">
                  <a:pos x="13938" y="9452"/>
                </a:cxn>
                <a:cxn ang="0">
                  <a:pos x="13870" y="9472"/>
                </a:cxn>
                <a:cxn ang="0">
                  <a:pos x="13800" y="9480"/>
                </a:cxn>
                <a:cxn ang="0">
                  <a:pos x="447" y="9480"/>
                </a:cxn>
                <a:cxn ang="0">
                  <a:pos x="377" y="9472"/>
                </a:cxn>
                <a:cxn ang="0">
                  <a:pos x="309" y="9452"/>
                </a:cxn>
                <a:cxn ang="0">
                  <a:pos x="247" y="9424"/>
                </a:cxn>
                <a:cxn ang="0">
                  <a:pos x="190" y="9387"/>
                </a:cxn>
                <a:cxn ang="0">
                  <a:pos x="138" y="9343"/>
                </a:cxn>
                <a:cxn ang="0">
                  <a:pos x="93" y="9291"/>
                </a:cxn>
                <a:cxn ang="0">
                  <a:pos x="57" y="9234"/>
                </a:cxn>
                <a:cxn ang="0">
                  <a:pos x="29" y="9171"/>
                </a:cxn>
                <a:cxn ang="0">
                  <a:pos x="9" y="9104"/>
                </a:cxn>
                <a:cxn ang="0">
                  <a:pos x="1" y="9034"/>
                </a:cxn>
                <a:cxn ang="0">
                  <a:pos x="1" y="449"/>
                </a:cxn>
                <a:cxn ang="0">
                  <a:pos x="9" y="378"/>
                </a:cxn>
                <a:cxn ang="0">
                  <a:pos x="29" y="311"/>
                </a:cxn>
                <a:cxn ang="0">
                  <a:pos x="57" y="248"/>
                </a:cxn>
                <a:cxn ang="0">
                  <a:pos x="93" y="190"/>
                </a:cxn>
                <a:cxn ang="0">
                  <a:pos x="138" y="139"/>
                </a:cxn>
                <a:cxn ang="0">
                  <a:pos x="190" y="95"/>
                </a:cxn>
                <a:cxn ang="0">
                  <a:pos x="247" y="58"/>
                </a:cxn>
                <a:cxn ang="0">
                  <a:pos x="309" y="29"/>
                </a:cxn>
                <a:cxn ang="0">
                  <a:pos x="377" y="11"/>
                </a:cxn>
                <a:cxn ang="0">
                  <a:pos x="447" y="1"/>
                </a:cxn>
                <a:cxn ang="0">
                  <a:pos x="12797" y="1205"/>
                </a:cxn>
                <a:cxn ang="0">
                  <a:pos x="1451" y="1205"/>
                </a:cxn>
              </a:cxnLst>
              <a:rect l="0" t="0" r="r" b="b"/>
              <a:pathLst>
                <a:path w="14247" h="9481">
                  <a:moveTo>
                    <a:pt x="471" y="0"/>
                  </a:moveTo>
                  <a:lnTo>
                    <a:pt x="13776" y="0"/>
                  </a:lnTo>
                  <a:lnTo>
                    <a:pt x="13800" y="1"/>
                  </a:lnTo>
                  <a:lnTo>
                    <a:pt x="13823" y="3"/>
                  </a:lnTo>
                  <a:lnTo>
                    <a:pt x="13847" y="7"/>
                  </a:lnTo>
                  <a:lnTo>
                    <a:pt x="13870" y="11"/>
                  </a:lnTo>
                  <a:lnTo>
                    <a:pt x="13893" y="16"/>
                  </a:lnTo>
                  <a:lnTo>
                    <a:pt x="13916" y="22"/>
                  </a:lnTo>
                  <a:lnTo>
                    <a:pt x="13938" y="29"/>
                  </a:lnTo>
                  <a:lnTo>
                    <a:pt x="13958" y="38"/>
                  </a:lnTo>
                  <a:lnTo>
                    <a:pt x="13979" y="47"/>
                  </a:lnTo>
                  <a:lnTo>
                    <a:pt x="14000" y="58"/>
                  </a:lnTo>
                  <a:lnTo>
                    <a:pt x="14020" y="70"/>
                  </a:lnTo>
                  <a:lnTo>
                    <a:pt x="14038" y="81"/>
                  </a:lnTo>
                  <a:lnTo>
                    <a:pt x="14057" y="95"/>
                  </a:lnTo>
                  <a:lnTo>
                    <a:pt x="14075" y="109"/>
                  </a:lnTo>
                  <a:lnTo>
                    <a:pt x="14092" y="124"/>
                  </a:lnTo>
                  <a:lnTo>
                    <a:pt x="14109" y="139"/>
                  </a:lnTo>
                  <a:lnTo>
                    <a:pt x="14125" y="156"/>
                  </a:lnTo>
                  <a:lnTo>
                    <a:pt x="14139" y="173"/>
                  </a:lnTo>
                  <a:lnTo>
                    <a:pt x="14154" y="190"/>
                  </a:lnTo>
                  <a:lnTo>
                    <a:pt x="14166" y="209"/>
                  </a:lnTo>
                  <a:lnTo>
                    <a:pt x="14179" y="229"/>
                  </a:lnTo>
                  <a:lnTo>
                    <a:pt x="14190" y="248"/>
                  </a:lnTo>
                  <a:lnTo>
                    <a:pt x="14200" y="268"/>
                  </a:lnTo>
                  <a:lnTo>
                    <a:pt x="14210" y="289"/>
                  </a:lnTo>
                  <a:lnTo>
                    <a:pt x="14219" y="311"/>
                  </a:lnTo>
                  <a:lnTo>
                    <a:pt x="14226" y="333"/>
                  </a:lnTo>
                  <a:lnTo>
                    <a:pt x="14233" y="355"/>
                  </a:lnTo>
                  <a:lnTo>
                    <a:pt x="14238" y="378"/>
                  </a:lnTo>
                  <a:lnTo>
                    <a:pt x="14242" y="401"/>
                  </a:lnTo>
                  <a:lnTo>
                    <a:pt x="14245" y="425"/>
                  </a:lnTo>
                  <a:lnTo>
                    <a:pt x="14247" y="449"/>
                  </a:lnTo>
                  <a:lnTo>
                    <a:pt x="14247" y="473"/>
                  </a:lnTo>
                  <a:lnTo>
                    <a:pt x="14247" y="9010"/>
                  </a:lnTo>
                  <a:lnTo>
                    <a:pt x="14247" y="9034"/>
                  </a:lnTo>
                  <a:lnTo>
                    <a:pt x="14245" y="9058"/>
                  </a:lnTo>
                  <a:lnTo>
                    <a:pt x="14242" y="9081"/>
                  </a:lnTo>
                  <a:lnTo>
                    <a:pt x="14238" y="9104"/>
                  </a:lnTo>
                  <a:lnTo>
                    <a:pt x="14233" y="9127"/>
                  </a:lnTo>
                  <a:lnTo>
                    <a:pt x="14226" y="9149"/>
                  </a:lnTo>
                  <a:lnTo>
                    <a:pt x="14219" y="9171"/>
                  </a:lnTo>
                  <a:lnTo>
                    <a:pt x="14210" y="9192"/>
                  </a:lnTo>
                  <a:lnTo>
                    <a:pt x="14200" y="9213"/>
                  </a:lnTo>
                  <a:lnTo>
                    <a:pt x="14190" y="9234"/>
                  </a:lnTo>
                  <a:lnTo>
                    <a:pt x="14179" y="9254"/>
                  </a:lnTo>
                  <a:lnTo>
                    <a:pt x="14166" y="9272"/>
                  </a:lnTo>
                  <a:lnTo>
                    <a:pt x="14154" y="9291"/>
                  </a:lnTo>
                  <a:lnTo>
                    <a:pt x="14139" y="9309"/>
                  </a:lnTo>
                  <a:lnTo>
                    <a:pt x="14125" y="9326"/>
                  </a:lnTo>
                  <a:lnTo>
                    <a:pt x="14109" y="9343"/>
                  </a:lnTo>
                  <a:lnTo>
                    <a:pt x="14092" y="9359"/>
                  </a:lnTo>
                  <a:lnTo>
                    <a:pt x="14075" y="9373"/>
                  </a:lnTo>
                  <a:lnTo>
                    <a:pt x="14057" y="9387"/>
                  </a:lnTo>
                  <a:lnTo>
                    <a:pt x="14038" y="9400"/>
                  </a:lnTo>
                  <a:lnTo>
                    <a:pt x="14020" y="9412"/>
                  </a:lnTo>
                  <a:lnTo>
                    <a:pt x="14000" y="9424"/>
                  </a:lnTo>
                  <a:lnTo>
                    <a:pt x="13979" y="9434"/>
                  </a:lnTo>
                  <a:lnTo>
                    <a:pt x="13958" y="9444"/>
                  </a:lnTo>
                  <a:lnTo>
                    <a:pt x="13938" y="9452"/>
                  </a:lnTo>
                  <a:lnTo>
                    <a:pt x="13916" y="9460"/>
                  </a:lnTo>
                  <a:lnTo>
                    <a:pt x="13893" y="9466"/>
                  </a:lnTo>
                  <a:lnTo>
                    <a:pt x="13870" y="9472"/>
                  </a:lnTo>
                  <a:lnTo>
                    <a:pt x="13847" y="9476"/>
                  </a:lnTo>
                  <a:lnTo>
                    <a:pt x="13823" y="9479"/>
                  </a:lnTo>
                  <a:lnTo>
                    <a:pt x="13800" y="9480"/>
                  </a:lnTo>
                  <a:lnTo>
                    <a:pt x="13776" y="9481"/>
                  </a:lnTo>
                  <a:lnTo>
                    <a:pt x="471" y="9481"/>
                  </a:lnTo>
                  <a:lnTo>
                    <a:pt x="447" y="9480"/>
                  </a:lnTo>
                  <a:lnTo>
                    <a:pt x="424" y="9479"/>
                  </a:lnTo>
                  <a:lnTo>
                    <a:pt x="400" y="9476"/>
                  </a:lnTo>
                  <a:lnTo>
                    <a:pt x="377" y="9472"/>
                  </a:lnTo>
                  <a:lnTo>
                    <a:pt x="354" y="9466"/>
                  </a:lnTo>
                  <a:lnTo>
                    <a:pt x="332" y="9460"/>
                  </a:lnTo>
                  <a:lnTo>
                    <a:pt x="309" y="9452"/>
                  </a:lnTo>
                  <a:lnTo>
                    <a:pt x="289" y="9444"/>
                  </a:lnTo>
                  <a:lnTo>
                    <a:pt x="268" y="9434"/>
                  </a:lnTo>
                  <a:lnTo>
                    <a:pt x="247" y="9424"/>
                  </a:lnTo>
                  <a:lnTo>
                    <a:pt x="227" y="9412"/>
                  </a:lnTo>
                  <a:lnTo>
                    <a:pt x="209" y="9400"/>
                  </a:lnTo>
                  <a:lnTo>
                    <a:pt x="190" y="9387"/>
                  </a:lnTo>
                  <a:lnTo>
                    <a:pt x="172" y="9373"/>
                  </a:lnTo>
                  <a:lnTo>
                    <a:pt x="155" y="9359"/>
                  </a:lnTo>
                  <a:lnTo>
                    <a:pt x="138" y="9343"/>
                  </a:lnTo>
                  <a:lnTo>
                    <a:pt x="123" y="9326"/>
                  </a:lnTo>
                  <a:lnTo>
                    <a:pt x="108" y="9309"/>
                  </a:lnTo>
                  <a:lnTo>
                    <a:pt x="93" y="9291"/>
                  </a:lnTo>
                  <a:lnTo>
                    <a:pt x="81" y="9272"/>
                  </a:lnTo>
                  <a:lnTo>
                    <a:pt x="69" y="9254"/>
                  </a:lnTo>
                  <a:lnTo>
                    <a:pt x="57" y="9234"/>
                  </a:lnTo>
                  <a:lnTo>
                    <a:pt x="47" y="9213"/>
                  </a:lnTo>
                  <a:lnTo>
                    <a:pt x="37" y="9192"/>
                  </a:lnTo>
                  <a:lnTo>
                    <a:pt x="29" y="9171"/>
                  </a:lnTo>
                  <a:lnTo>
                    <a:pt x="21" y="9149"/>
                  </a:lnTo>
                  <a:lnTo>
                    <a:pt x="15" y="9127"/>
                  </a:lnTo>
                  <a:lnTo>
                    <a:pt x="9" y="9104"/>
                  </a:lnTo>
                  <a:lnTo>
                    <a:pt x="5" y="9081"/>
                  </a:lnTo>
                  <a:lnTo>
                    <a:pt x="2" y="9058"/>
                  </a:lnTo>
                  <a:lnTo>
                    <a:pt x="1" y="9034"/>
                  </a:lnTo>
                  <a:lnTo>
                    <a:pt x="0" y="9010"/>
                  </a:lnTo>
                  <a:lnTo>
                    <a:pt x="0" y="473"/>
                  </a:lnTo>
                  <a:lnTo>
                    <a:pt x="1" y="449"/>
                  </a:lnTo>
                  <a:lnTo>
                    <a:pt x="2" y="425"/>
                  </a:lnTo>
                  <a:lnTo>
                    <a:pt x="5" y="401"/>
                  </a:lnTo>
                  <a:lnTo>
                    <a:pt x="9" y="378"/>
                  </a:lnTo>
                  <a:lnTo>
                    <a:pt x="15" y="355"/>
                  </a:lnTo>
                  <a:lnTo>
                    <a:pt x="21" y="333"/>
                  </a:lnTo>
                  <a:lnTo>
                    <a:pt x="29" y="311"/>
                  </a:lnTo>
                  <a:lnTo>
                    <a:pt x="37" y="289"/>
                  </a:lnTo>
                  <a:lnTo>
                    <a:pt x="47" y="268"/>
                  </a:lnTo>
                  <a:lnTo>
                    <a:pt x="57" y="248"/>
                  </a:lnTo>
                  <a:lnTo>
                    <a:pt x="69" y="229"/>
                  </a:lnTo>
                  <a:lnTo>
                    <a:pt x="81" y="209"/>
                  </a:lnTo>
                  <a:lnTo>
                    <a:pt x="93" y="190"/>
                  </a:lnTo>
                  <a:lnTo>
                    <a:pt x="108" y="173"/>
                  </a:lnTo>
                  <a:lnTo>
                    <a:pt x="123" y="156"/>
                  </a:lnTo>
                  <a:lnTo>
                    <a:pt x="138" y="139"/>
                  </a:lnTo>
                  <a:lnTo>
                    <a:pt x="155" y="124"/>
                  </a:lnTo>
                  <a:lnTo>
                    <a:pt x="172" y="109"/>
                  </a:lnTo>
                  <a:lnTo>
                    <a:pt x="190" y="95"/>
                  </a:lnTo>
                  <a:lnTo>
                    <a:pt x="209" y="81"/>
                  </a:lnTo>
                  <a:lnTo>
                    <a:pt x="227" y="70"/>
                  </a:lnTo>
                  <a:lnTo>
                    <a:pt x="247" y="58"/>
                  </a:lnTo>
                  <a:lnTo>
                    <a:pt x="268" y="47"/>
                  </a:lnTo>
                  <a:lnTo>
                    <a:pt x="289" y="38"/>
                  </a:lnTo>
                  <a:lnTo>
                    <a:pt x="309" y="29"/>
                  </a:lnTo>
                  <a:lnTo>
                    <a:pt x="332" y="22"/>
                  </a:lnTo>
                  <a:lnTo>
                    <a:pt x="354" y="16"/>
                  </a:lnTo>
                  <a:lnTo>
                    <a:pt x="377" y="11"/>
                  </a:lnTo>
                  <a:lnTo>
                    <a:pt x="400" y="7"/>
                  </a:lnTo>
                  <a:lnTo>
                    <a:pt x="424" y="3"/>
                  </a:lnTo>
                  <a:lnTo>
                    <a:pt x="447" y="1"/>
                  </a:lnTo>
                  <a:lnTo>
                    <a:pt x="471" y="0"/>
                  </a:lnTo>
                  <a:close/>
                  <a:moveTo>
                    <a:pt x="1451" y="1205"/>
                  </a:moveTo>
                  <a:lnTo>
                    <a:pt x="12797" y="1205"/>
                  </a:lnTo>
                  <a:lnTo>
                    <a:pt x="12797" y="8276"/>
                  </a:lnTo>
                  <a:lnTo>
                    <a:pt x="1451" y="8276"/>
                  </a:lnTo>
                  <a:lnTo>
                    <a:pt x="1451" y="1205"/>
                  </a:lnTo>
                  <a:close/>
                </a:path>
              </a:pathLst>
            </a:custGeom>
            <a:grpFill/>
            <a:ln w="9525">
              <a:solidFill>
                <a:schemeClr val="bg1"/>
              </a:solidFill>
              <a:round/>
              <a:headEnd/>
              <a:tailEnd/>
            </a:ln>
          </p:spPr>
          <p:txBody>
            <a:bodyPr/>
            <a:lstStyle/>
            <a:p>
              <a:pPr fontAlgn="auto">
                <a:spcBef>
                  <a:spcPts val="0"/>
                </a:spcBef>
                <a:spcAft>
                  <a:spcPts val="0"/>
                </a:spcAft>
                <a:defRPr/>
              </a:pPr>
              <a:endParaRPr lang="zh-CN" altLang="en-US">
                <a:solidFill>
                  <a:srgbClr val="000000"/>
                </a:solidFill>
                <a:latin typeface="Calibri"/>
                <a:ea typeface="微软雅黑"/>
              </a:endParaRPr>
            </a:p>
          </p:txBody>
        </p:sp>
        <p:sp>
          <p:nvSpPr>
            <p:cNvPr id="18" name="Freeform 66"/>
            <p:cNvSpPr>
              <a:spLocks noEditPoints="1"/>
            </p:cNvSpPr>
            <p:nvPr/>
          </p:nvSpPr>
          <p:spPr bwMode="auto">
            <a:xfrm>
              <a:off x="3870325" y="4976813"/>
              <a:ext cx="149225" cy="222250"/>
            </a:xfrm>
            <a:custGeom>
              <a:avLst/>
              <a:gdLst/>
              <a:ahLst/>
              <a:cxnLst>
                <a:cxn ang="0">
                  <a:pos x="1143" y="12"/>
                </a:cxn>
                <a:cxn ang="0">
                  <a:pos x="1333" y="61"/>
                </a:cxn>
                <a:cxn ang="0">
                  <a:pos x="1506" y="145"/>
                </a:cxn>
                <a:cxn ang="0">
                  <a:pos x="1659" y="259"/>
                </a:cxn>
                <a:cxn ang="0">
                  <a:pos x="1787" y="399"/>
                </a:cxn>
                <a:cxn ang="0">
                  <a:pos x="1887" y="563"/>
                </a:cxn>
                <a:cxn ang="0">
                  <a:pos x="1953" y="745"/>
                </a:cxn>
                <a:cxn ang="0">
                  <a:pos x="1983" y="942"/>
                </a:cxn>
                <a:cxn ang="0">
                  <a:pos x="1977" y="1112"/>
                </a:cxn>
                <a:cxn ang="0">
                  <a:pos x="1946" y="1265"/>
                </a:cxn>
                <a:cxn ang="0">
                  <a:pos x="1893" y="1408"/>
                </a:cxn>
                <a:cxn ang="0">
                  <a:pos x="1818" y="1540"/>
                </a:cxn>
                <a:cxn ang="0">
                  <a:pos x="202" y="1591"/>
                </a:cxn>
                <a:cxn ang="0">
                  <a:pos x="118" y="1458"/>
                </a:cxn>
                <a:cxn ang="0">
                  <a:pos x="53" y="1312"/>
                </a:cxn>
                <a:cxn ang="0">
                  <a:pos x="14" y="1157"/>
                </a:cxn>
                <a:cxn ang="0">
                  <a:pos x="0" y="993"/>
                </a:cxn>
                <a:cxn ang="0">
                  <a:pos x="20" y="792"/>
                </a:cxn>
                <a:cxn ang="0">
                  <a:pos x="78" y="607"/>
                </a:cxn>
                <a:cxn ang="0">
                  <a:pos x="170" y="438"/>
                </a:cxn>
                <a:cxn ang="0">
                  <a:pos x="291" y="291"/>
                </a:cxn>
                <a:cxn ang="0">
                  <a:pos x="438" y="170"/>
                </a:cxn>
                <a:cxn ang="0">
                  <a:pos x="607" y="78"/>
                </a:cxn>
                <a:cxn ang="0">
                  <a:pos x="792" y="20"/>
                </a:cxn>
                <a:cxn ang="0">
                  <a:pos x="993" y="0"/>
                </a:cxn>
                <a:cxn ang="0">
                  <a:pos x="1079" y="428"/>
                </a:cxn>
                <a:cxn ang="0">
                  <a:pos x="1188" y="456"/>
                </a:cxn>
                <a:cxn ang="0">
                  <a:pos x="1289" y="504"/>
                </a:cxn>
                <a:cxn ang="0">
                  <a:pos x="1376" y="570"/>
                </a:cxn>
                <a:cxn ang="0">
                  <a:pos x="1450" y="651"/>
                </a:cxn>
                <a:cxn ang="0">
                  <a:pos x="1507" y="745"/>
                </a:cxn>
                <a:cxn ang="0">
                  <a:pos x="1545" y="850"/>
                </a:cxn>
                <a:cxn ang="0">
                  <a:pos x="1563" y="963"/>
                </a:cxn>
                <a:cxn ang="0">
                  <a:pos x="1557" y="1079"/>
                </a:cxn>
                <a:cxn ang="0">
                  <a:pos x="1529" y="1188"/>
                </a:cxn>
                <a:cxn ang="0">
                  <a:pos x="1481" y="1289"/>
                </a:cxn>
                <a:cxn ang="0">
                  <a:pos x="1415" y="1376"/>
                </a:cxn>
                <a:cxn ang="0">
                  <a:pos x="1333" y="1449"/>
                </a:cxn>
                <a:cxn ang="0">
                  <a:pos x="1240" y="1507"/>
                </a:cxn>
                <a:cxn ang="0">
                  <a:pos x="1135" y="1545"/>
                </a:cxn>
                <a:cxn ang="0">
                  <a:pos x="1022" y="1563"/>
                </a:cxn>
                <a:cxn ang="0">
                  <a:pos x="906" y="1556"/>
                </a:cxn>
                <a:cxn ang="0">
                  <a:pos x="797" y="1528"/>
                </a:cxn>
                <a:cxn ang="0">
                  <a:pos x="697" y="1481"/>
                </a:cxn>
                <a:cxn ang="0">
                  <a:pos x="609" y="1415"/>
                </a:cxn>
                <a:cxn ang="0">
                  <a:pos x="535" y="1334"/>
                </a:cxn>
                <a:cxn ang="0">
                  <a:pos x="478" y="1240"/>
                </a:cxn>
                <a:cxn ang="0">
                  <a:pos x="440" y="1135"/>
                </a:cxn>
                <a:cxn ang="0">
                  <a:pos x="422" y="1022"/>
                </a:cxn>
                <a:cxn ang="0">
                  <a:pos x="428" y="906"/>
                </a:cxn>
                <a:cxn ang="0">
                  <a:pos x="456" y="797"/>
                </a:cxn>
                <a:cxn ang="0">
                  <a:pos x="504" y="697"/>
                </a:cxn>
                <a:cxn ang="0">
                  <a:pos x="570" y="609"/>
                </a:cxn>
                <a:cxn ang="0">
                  <a:pos x="651" y="535"/>
                </a:cxn>
                <a:cxn ang="0">
                  <a:pos x="745" y="478"/>
                </a:cxn>
                <a:cxn ang="0">
                  <a:pos x="850" y="440"/>
                </a:cxn>
                <a:cxn ang="0">
                  <a:pos x="963" y="422"/>
                </a:cxn>
              </a:cxnLst>
              <a:rect l="0" t="0" r="r" b="b"/>
              <a:pathLst>
                <a:path w="1984" h="2926">
                  <a:moveTo>
                    <a:pt x="993" y="0"/>
                  </a:moveTo>
                  <a:lnTo>
                    <a:pt x="1044" y="2"/>
                  </a:lnTo>
                  <a:lnTo>
                    <a:pt x="1094" y="6"/>
                  </a:lnTo>
                  <a:lnTo>
                    <a:pt x="1143" y="12"/>
                  </a:lnTo>
                  <a:lnTo>
                    <a:pt x="1192" y="20"/>
                  </a:lnTo>
                  <a:lnTo>
                    <a:pt x="1240" y="32"/>
                  </a:lnTo>
                  <a:lnTo>
                    <a:pt x="1287" y="45"/>
                  </a:lnTo>
                  <a:lnTo>
                    <a:pt x="1333" y="61"/>
                  </a:lnTo>
                  <a:lnTo>
                    <a:pt x="1378" y="78"/>
                  </a:lnTo>
                  <a:lnTo>
                    <a:pt x="1422" y="98"/>
                  </a:lnTo>
                  <a:lnTo>
                    <a:pt x="1464" y="121"/>
                  </a:lnTo>
                  <a:lnTo>
                    <a:pt x="1506" y="145"/>
                  </a:lnTo>
                  <a:lnTo>
                    <a:pt x="1546" y="170"/>
                  </a:lnTo>
                  <a:lnTo>
                    <a:pt x="1586" y="198"/>
                  </a:lnTo>
                  <a:lnTo>
                    <a:pt x="1623" y="228"/>
                  </a:lnTo>
                  <a:lnTo>
                    <a:pt x="1659" y="259"/>
                  </a:lnTo>
                  <a:lnTo>
                    <a:pt x="1694" y="291"/>
                  </a:lnTo>
                  <a:lnTo>
                    <a:pt x="1727" y="326"/>
                  </a:lnTo>
                  <a:lnTo>
                    <a:pt x="1758" y="362"/>
                  </a:lnTo>
                  <a:lnTo>
                    <a:pt x="1787" y="399"/>
                  </a:lnTo>
                  <a:lnTo>
                    <a:pt x="1815" y="438"/>
                  </a:lnTo>
                  <a:lnTo>
                    <a:pt x="1841" y="479"/>
                  </a:lnTo>
                  <a:lnTo>
                    <a:pt x="1865" y="520"/>
                  </a:lnTo>
                  <a:lnTo>
                    <a:pt x="1887" y="563"/>
                  </a:lnTo>
                  <a:lnTo>
                    <a:pt x="1906" y="607"/>
                  </a:lnTo>
                  <a:lnTo>
                    <a:pt x="1924" y="652"/>
                  </a:lnTo>
                  <a:lnTo>
                    <a:pt x="1940" y="698"/>
                  </a:lnTo>
                  <a:lnTo>
                    <a:pt x="1953" y="745"/>
                  </a:lnTo>
                  <a:lnTo>
                    <a:pt x="1965" y="792"/>
                  </a:lnTo>
                  <a:lnTo>
                    <a:pt x="1973" y="841"/>
                  </a:lnTo>
                  <a:lnTo>
                    <a:pt x="1979" y="891"/>
                  </a:lnTo>
                  <a:lnTo>
                    <a:pt x="1983" y="942"/>
                  </a:lnTo>
                  <a:lnTo>
                    <a:pt x="1984" y="993"/>
                  </a:lnTo>
                  <a:lnTo>
                    <a:pt x="1984" y="1032"/>
                  </a:lnTo>
                  <a:lnTo>
                    <a:pt x="1981" y="1073"/>
                  </a:lnTo>
                  <a:lnTo>
                    <a:pt x="1977" y="1112"/>
                  </a:lnTo>
                  <a:lnTo>
                    <a:pt x="1972" y="1151"/>
                  </a:lnTo>
                  <a:lnTo>
                    <a:pt x="1965" y="1189"/>
                  </a:lnTo>
                  <a:lnTo>
                    <a:pt x="1956" y="1227"/>
                  </a:lnTo>
                  <a:lnTo>
                    <a:pt x="1946" y="1265"/>
                  </a:lnTo>
                  <a:lnTo>
                    <a:pt x="1936" y="1301"/>
                  </a:lnTo>
                  <a:lnTo>
                    <a:pt x="1922" y="1337"/>
                  </a:lnTo>
                  <a:lnTo>
                    <a:pt x="1909" y="1373"/>
                  </a:lnTo>
                  <a:lnTo>
                    <a:pt x="1893" y="1408"/>
                  </a:lnTo>
                  <a:lnTo>
                    <a:pt x="1876" y="1442"/>
                  </a:lnTo>
                  <a:lnTo>
                    <a:pt x="1859" y="1475"/>
                  </a:lnTo>
                  <a:lnTo>
                    <a:pt x="1839" y="1508"/>
                  </a:lnTo>
                  <a:lnTo>
                    <a:pt x="1818" y="1540"/>
                  </a:lnTo>
                  <a:lnTo>
                    <a:pt x="1797" y="1571"/>
                  </a:lnTo>
                  <a:lnTo>
                    <a:pt x="1023" y="2926"/>
                  </a:lnTo>
                  <a:lnTo>
                    <a:pt x="199" y="1591"/>
                  </a:lnTo>
                  <a:lnTo>
                    <a:pt x="202" y="1591"/>
                  </a:lnTo>
                  <a:lnTo>
                    <a:pt x="179" y="1558"/>
                  </a:lnTo>
                  <a:lnTo>
                    <a:pt x="157" y="1526"/>
                  </a:lnTo>
                  <a:lnTo>
                    <a:pt x="136" y="1492"/>
                  </a:lnTo>
                  <a:lnTo>
                    <a:pt x="118" y="1458"/>
                  </a:lnTo>
                  <a:lnTo>
                    <a:pt x="99" y="1422"/>
                  </a:lnTo>
                  <a:lnTo>
                    <a:pt x="82" y="1387"/>
                  </a:lnTo>
                  <a:lnTo>
                    <a:pt x="68" y="1351"/>
                  </a:lnTo>
                  <a:lnTo>
                    <a:pt x="53" y="1312"/>
                  </a:lnTo>
                  <a:lnTo>
                    <a:pt x="42" y="1275"/>
                  </a:lnTo>
                  <a:lnTo>
                    <a:pt x="30" y="1237"/>
                  </a:lnTo>
                  <a:lnTo>
                    <a:pt x="21" y="1197"/>
                  </a:lnTo>
                  <a:lnTo>
                    <a:pt x="14" y="1157"/>
                  </a:lnTo>
                  <a:lnTo>
                    <a:pt x="8" y="1116"/>
                  </a:lnTo>
                  <a:lnTo>
                    <a:pt x="3" y="1076"/>
                  </a:lnTo>
                  <a:lnTo>
                    <a:pt x="1" y="1034"/>
                  </a:lnTo>
                  <a:lnTo>
                    <a:pt x="0" y="993"/>
                  </a:lnTo>
                  <a:lnTo>
                    <a:pt x="1" y="942"/>
                  </a:lnTo>
                  <a:lnTo>
                    <a:pt x="6" y="891"/>
                  </a:lnTo>
                  <a:lnTo>
                    <a:pt x="12" y="841"/>
                  </a:lnTo>
                  <a:lnTo>
                    <a:pt x="20" y="792"/>
                  </a:lnTo>
                  <a:lnTo>
                    <a:pt x="31" y="745"/>
                  </a:lnTo>
                  <a:lnTo>
                    <a:pt x="45" y="698"/>
                  </a:lnTo>
                  <a:lnTo>
                    <a:pt x="61" y="652"/>
                  </a:lnTo>
                  <a:lnTo>
                    <a:pt x="78" y="607"/>
                  </a:lnTo>
                  <a:lnTo>
                    <a:pt x="98" y="563"/>
                  </a:lnTo>
                  <a:lnTo>
                    <a:pt x="120" y="520"/>
                  </a:lnTo>
                  <a:lnTo>
                    <a:pt x="144" y="479"/>
                  </a:lnTo>
                  <a:lnTo>
                    <a:pt x="170" y="438"/>
                  </a:lnTo>
                  <a:lnTo>
                    <a:pt x="198" y="399"/>
                  </a:lnTo>
                  <a:lnTo>
                    <a:pt x="228" y="362"/>
                  </a:lnTo>
                  <a:lnTo>
                    <a:pt x="259" y="326"/>
                  </a:lnTo>
                  <a:lnTo>
                    <a:pt x="291" y="291"/>
                  </a:lnTo>
                  <a:lnTo>
                    <a:pt x="326" y="259"/>
                  </a:lnTo>
                  <a:lnTo>
                    <a:pt x="362" y="228"/>
                  </a:lnTo>
                  <a:lnTo>
                    <a:pt x="399" y="198"/>
                  </a:lnTo>
                  <a:lnTo>
                    <a:pt x="438" y="170"/>
                  </a:lnTo>
                  <a:lnTo>
                    <a:pt x="479" y="145"/>
                  </a:lnTo>
                  <a:lnTo>
                    <a:pt x="520" y="121"/>
                  </a:lnTo>
                  <a:lnTo>
                    <a:pt x="563" y="98"/>
                  </a:lnTo>
                  <a:lnTo>
                    <a:pt x="607" y="78"/>
                  </a:lnTo>
                  <a:lnTo>
                    <a:pt x="651" y="61"/>
                  </a:lnTo>
                  <a:lnTo>
                    <a:pt x="698" y="45"/>
                  </a:lnTo>
                  <a:lnTo>
                    <a:pt x="745" y="32"/>
                  </a:lnTo>
                  <a:lnTo>
                    <a:pt x="792" y="20"/>
                  </a:lnTo>
                  <a:lnTo>
                    <a:pt x="841" y="12"/>
                  </a:lnTo>
                  <a:lnTo>
                    <a:pt x="891" y="6"/>
                  </a:lnTo>
                  <a:lnTo>
                    <a:pt x="942" y="2"/>
                  </a:lnTo>
                  <a:lnTo>
                    <a:pt x="993" y="0"/>
                  </a:lnTo>
                  <a:close/>
                  <a:moveTo>
                    <a:pt x="993" y="421"/>
                  </a:moveTo>
                  <a:lnTo>
                    <a:pt x="1022" y="422"/>
                  </a:lnTo>
                  <a:lnTo>
                    <a:pt x="1051" y="424"/>
                  </a:lnTo>
                  <a:lnTo>
                    <a:pt x="1079" y="428"/>
                  </a:lnTo>
                  <a:lnTo>
                    <a:pt x="1107" y="433"/>
                  </a:lnTo>
                  <a:lnTo>
                    <a:pt x="1135" y="440"/>
                  </a:lnTo>
                  <a:lnTo>
                    <a:pt x="1162" y="447"/>
                  </a:lnTo>
                  <a:lnTo>
                    <a:pt x="1188" y="456"/>
                  </a:lnTo>
                  <a:lnTo>
                    <a:pt x="1214" y="467"/>
                  </a:lnTo>
                  <a:lnTo>
                    <a:pt x="1240" y="478"/>
                  </a:lnTo>
                  <a:lnTo>
                    <a:pt x="1264" y="490"/>
                  </a:lnTo>
                  <a:lnTo>
                    <a:pt x="1289" y="504"/>
                  </a:lnTo>
                  <a:lnTo>
                    <a:pt x="1312" y="518"/>
                  </a:lnTo>
                  <a:lnTo>
                    <a:pt x="1333" y="535"/>
                  </a:lnTo>
                  <a:lnTo>
                    <a:pt x="1355" y="552"/>
                  </a:lnTo>
                  <a:lnTo>
                    <a:pt x="1376" y="570"/>
                  </a:lnTo>
                  <a:lnTo>
                    <a:pt x="1396" y="589"/>
                  </a:lnTo>
                  <a:lnTo>
                    <a:pt x="1415" y="609"/>
                  </a:lnTo>
                  <a:lnTo>
                    <a:pt x="1433" y="629"/>
                  </a:lnTo>
                  <a:lnTo>
                    <a:pt x="1450" y="651"/>
                  </a:lnTo>
                  <a:lnTo>
                    <a:pt x="1466" y="673"/>
                  </a:lnTo>
                  <a:lnTo>
                    <a:pt x="1481" y="697"/>
                  </a:lnTo>
                  <a:lnTo>
                    <a:pt x="1494" y="721"/>
                  </a:lnTo>
                  <a:lnTo>
                    <a:pt x="1507" y="745"/>
                  </a:lnTo>
                  <a:lnTo>
                    <a:pt x="1518" y="771"/>
                  </a:lnTo>
                  <a:lnTo>
                    <a:pt x="1529" y="797"/>
                  </a:lnTo>
                  <a:lnTo>
                    <a:pt x="1538" y="823"/>
                  </a:lnTo>
                  <a:lnTo>
                    <a:pt x="1545" y="850"/>
                  </a:lnTo>
                  <a:lnTo>
                    <a:pt x="1552" y="878"/>
                  </a:lnTo>
                  <a:lnTo>
                    <a:pt x="1557" y="906"/>
                  </a:lnTo>
                  <a:lnTo>
                    <a:pt x="1561" y="934"/>
                  </a:lnTo>
                  <a:lnTo>
                    <a:pt x="1563" y="963"/>
                  </a:lnTo>
                  <a:lnTo>
                    <a:pt x="1564" y="993"/>
                  </a:lnTo>
                  <a:lnTo>
                    <a:pt x="1563" y="1022"/>
                  </a:lnTo>
                  <a:lnTo>
                    <a:pt x="1561" y="1051"/>
                  </a:lnTo>
                  <a:lnTo>
                    <a:pt x="1557" y="1079"/>
                  </a:lnTo>
                  <a:lnTo>
                    <a:pt x="1552" y="1107"/>
                  </a:lnTo>
                  <a:lnTo>
                    <a:pt x="1545" y="1135"/>
                  </a:lnTo>
                  <a:lnTo>
                    <a:pt x="1538" y="1162"/>
                  </a:lnTo>
                  <a:lnTo>
                    <a:pt x="1529" y="1188"/>
                  </a:lnTo>
                  <a:lnTo>
                    <a:pt x="1518" y="1214"/>
                  </a:lnTo>
                  <a:lnTo>
                    <a:pt x="1507" y="1240"/>
                  </a:lnTo>
                  <a:lnTo>
                    <a:pt x="1494" y="1265"/>
                  </a:lnTo>
                  <a:lnTo>
                    <a:pt x="1481" y="1289"/>
                  </a:lnTo>
                  <a:lnTo>
                    <a:pt x="1466" y="1311"/>
                  </a:lnTo>
                  <a:lnTo>
                    <a:pt x="1450" y="1334"/>
                  </a:lnTo>
                  <a:lnTo>
                    <a:pt x="1433" y="1355"/>
                  </a:lnTo>
                  <a:lnTo>
                    <a:pt x="1415" y="1376"/>
                  </a:lnTo>
                  <a:lnTo>
                    <a:pt x="1396" y="1395"/>
                  </a:lnTo>
                  <a:lnTo>
                    <a:pt x="1376" y="1415"/>
                  </a:lnTo>
                  <a:lnTo>
                    <a:pt x="1355" y="1433"/>
                  </a:lnTo>
                  <a:lnTo>
                    <a:pt x="1333" y="1449"/>
                  </a:lnTo>
                  <a:lnTo>
                    <a:pt x="1312" y="1466"/>
                  </a:lnTo>
                  <a:lnTo>
                    <a:pt x="1289" y="1481"/>
                  </a:lnTo>
                  <a:lnTo>
                    <a:pt x="1264" y="1494"/>
                  </a:lnTo>
                  <a:lnTo>
                    <a:pt x="1240" y="1507"/>
                  </a:lnTo>
                  <a:lnTo>
                    <a:pt x="1214" y="1518"/>
                  </a:lnTo>
                  <a:lnTo>
                    <a:pt x="1188" y="1528"/>
                  </a:lnTo>
                  <a:lnTo>
                    <a:pt x="1162" y="1538"/>
                  </a:lnTo>
                  <a:lnTo>
                    <a:pt x="1135" y="1545"/>
                  </a:lnTo>
                  <a:lnTo>
                    <a:pt x="1107" y="1552"/>
                  </a:lnTo>
                  <a:lnTo>
                    <a:pt x="1079" y="1556"/>
                  </a:lnTo>
                  <a:lnTo>
                    <a:pt x="1051" y="1561"/>
                  </a:lnTo>
                  <a:lnTo>
                    <a:pt x="1022" y="1563"/>
                  </a:lnTo>
                  <a:lnTo>
                    <a:pt x="993" y="1564"/>
                  </a:lnTo>
                  <a:lnTo>
                    <a:pt x="963" y="1563"/>
                  </a:lnTo>
                  <a:lnTo>
                    <a:pt x="934" y="1561"/>
                  </a:lnTo>
                  <a:lnTo>
                    <a:pt x="906" y="1556"/>
                  </a:lnTo>
                  <a:lnTo>
                    <a:pt x="878" y="1552"/>
                  </a:lnTo>
                  <a:lnTo>
                    <a:pt x="850" y="1545"/>
                  </a:lnTo>
                  <a:lnTo>
                    <a:pt x="823" y="1538"/>
                  </a:lnTo>
                  <a:lnTo>
                    <a:pt x="797" y="1528"/>
                  </a:lnTo>
                  <a:lnTo>
                    <a:pt x="771" y="1518"/>
                  </a:lnTo>
                  <a:lnTo>
                    <a:pt x="745" y="1507"/>
                  </a:lnTo>
                  <a:lnTo>
                    <a:pt x="721" y="1494"/>
                  </a:lnTo>
                  <a:lnTo>
                    <a:pt x="697" y="1481"/>
                  </a:lnTo>
                  <a:lnTo>
                    <a:pt x="673" y="1466"/>
                  </a:lnTo>
                  <a:lnTo>
                    <a:pt x="651" y="1449"/>
                  </a:lnTo>
                  <a:lnTo>
                    <a:pt x="629" y="1433"/>
                  </a:lnTo>
                  <a:lnTo>
                    <a:pt x="609" y="1415"/>
                  </a:lnTo>
                  <a:lnTo>
                    <a:pt x="589" y="1395"/>
                  </a:lnTo>
                  <a:lnTo>
                    <a:pt x="570" y="1376"/>
                  </a:lnTo>
                  <a:lnTo>
                    <a:pt x="552" y="1355"/>
                  </a:lnTo>
                  <a:lnTo>
                    <a:pt x="535" y="1334"/>
                  </a:lnTo>
                  <a:lnTo>
                    <a:pt x="519" y="1311"/>
                  </a:lnTo>
                  <a:lnTo>
                    <a:pt x="504" y="1289"/>
                  </a:lnTo>
                  <a:lnTo>
                    <a:pt x="490" y="1265"/>
                  </a:lnTo>
                  <a:lnTo>
                    <a:pt x="478" y="1240"/>
                  </a:lnTo>
                  <a:lnTo>
                    <a:pt x="466" y="1214"/>
                  </a:lnTo>
                  <a:lnTo>
                    <a:pt x="456" y="1188"/>
                  </a:lnTo>
                  <a:lnTo>
                    <a:pt x="447" y="1162"/>
                  </a:lnTo>
                  <a:lnTo>
                    <a:pt x="440" y="1135"/>
                  </a:lnTo>
                  <a:lnTo>
                    <a:pt x="433" y="1107"/>
                  </a:lnTo>
                  <a:lnTo>
                    <a:pt x="428" y="1079"/>
                  </a:lnTo>
                  <a:lnTo>
                    <a:pt x="424" y="1051"/>
                  </a:lnTo>
                  <a:lnTo>
                    <a:pt x="422" y="1022"/>
                  </a:lnTo>
                  <a:lnTo>
                    <a:pt x="422" y="993"/>
                  </a:lnTo>
                  <a:lnTo>
                    <a:pt x="422" y="963"/>
                  </a:lnTo>
                  <a:lnTo>
                    <a:pt x="424" y="934"/>
                  </a:lnTo>
                  <a:lnTo>
                    <a:pt x="428" y="906"/>
                  </a:lnTo>
                  <a:lnTo>
                    <a:pt x="433" y="878"/>
                  </a:lnTo>
                  <a:lnTo>
                    <a:pt x="440" y="850"/>
                  </a:lnTo>
                  <a:lnTo>
                    <a:pt x="447" y="823"/>
                  </a:lnTo>
                  <a:lnTo>
                    <a:pt x="456" y="797"/>
                  </a:lnTo>
                  <a:lnTo>
                    <a:pt x="466" y="771"/>
                  </a:lnTo>
                  <a:lnTo>
                    <a:pt x="478" y="745"/>
                  </a:lnTo>
                  <a:lnTo>
                    <a:pt x="490" y="721"/>
                  </a:lnTo>
                  <a:lnTo>
                    <a:pt x="504" y="697"/>
                  </a:lnTo>
                  <a:lnTo>
                    <a:pt x="519" y="673"/>
                  </a:lnTo>
                  <a:lnTo>
                    <a:pt x="535" y="651"/>
                  </a:lnTo>
                  <a:lnTo>
                    <a:pt x="552" y="629"/>
                  </a:lnTo>
                  <a:lnTo>
                    <a:pt x="570" y="609"/>
                  </a:lnTo>
                  <a:lnTo>
                    <a:pt x="589" y="589"/>
                  </a:lnTo>
                  <a:lnTo>
                    <a:pt x="609" y="570"/>
                  </a:lnTo>
                  <a:lnTo>
                    <a:pt x="629" y="552"/>
                  </a:lnTo>
                  <a:lnTo>
                    <a:pt x="651" y="535"/>
                  </a:lnTo>
                  <a:lnTo>
                    <a:pt x="673" y="518"/>
                  </a:lnTo>
                  <a:lnTo>
                    <a:pt x="697" y="504"/>
                  </a:lnTo>
                  <a:lnTo>
                    <a:pt x="721" y="490"/>
                  </a:lnTo>
                  <a:lnTo>
                    <a:pt x="745" y="478"/>
                  </a:lnTo>
                  <a:lnTo>
                    <a:pt x="771" y="467"/>
                  </a:lnTo>
                  <a:lnTo>
                    <a:pt x="797" y="456"/>
                  </a:lnTo>
                  <a:lnTo>
                    <a:pt x="823" y="447"/>
                  </a:lnTo>
                  <a:lnTo>
                    <a:pt x="850" y="440"/>
                  </a:lnTo>
                  <a:lnTo>
                    <a:pt x="878" y="433"/>
                  </a:lnTo>
                  <a:lnTo>
                    <a:pt x="906" y="428"/>
                  </a:lnTo>
                  <a:lnTo>
                    <a:pt x="934" y="424"/>
                  </a:lnTo>
                  <a:lnTo>
                    <a:pt x="963" y="422"/>
                  </a:lnTo>
                  <a:lnTo>
                    <a:pt x="993" y="421"/>
                  </a:lnTo>
                  <a:close/>
                </a:path>
              </a:pathLst>
            </a:custGeom>
            <a:grpFill/>
            <a:ln w="9525">
              <a:solidFill>
                <a:schemeClr val="bg1"/>
              </a:solidFill>
              <a:round/>
              <a:headEnd/>
              <a:tailEnd/>
            </a:ln>
          </p:spPr>
          <p:txBody>
            <a:bodyPr/>
            <a:lstStyle/>
            <a:p>
              <a:pPr fontAlgn="auto">
                <a:spcBef>
                  <a:spcPts val="0"/>
                </a:spcBef>
                <a:spcAft>
                  <a:spcPts val="0"/>
                </a:spcAft>
                <a:defRPr/>
              </a:pPr>
              <a:endParaRPr lang="zh-CN" altLang="en-US">
                <a:solidFill>
                  <a:srgbClr val="000000"/>
                </a:solidFill>
                <a:latin typeface="Calibri"/>
                <a:ea typeface="微软雅黑"/>
              </a:endParaRPr>
            </a:p>
          </p:txBody>
        </p:sp>
      </p:grpSp>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71600" y="1700808"/>
            <a:ext cx="7128792" cy="2958353"/>
          </a:xfrm>
          <a:prstGeom prst="rect">
            <a:avLst/>
          </a:prstGeom>
        </p:spPr>
      </p:pic>
      <p:sp>
        <p:nvSpPr>
          <p:cNvPr id="20" name="矩形 19"/>
          <p:cNvSpPr/>
          <p:nvPr/>
        </p:nvSpPr>
        <p:spPr bwMode="auto">
          <a:xfrm>
            <a:off x="1116886" y="2208324"/>
            <a:ext cx="1942946" cy="203702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None/>
            </a:pPr>
            <a:endParaRPr lang="zh-CN" altLang="en-US" smtClean="0">
              <a:solidFill>
                <a:srgbClr val="000000"/>
              </a:solidFill>
            </a:endParaRPr>
          </a:p>
        </p:txBody>
      </p:sp>
      <p:sp>
        <p:nvSpPr>
          <p:cNvPr id="21" name="TextBox 20"/>
          <p:cNvSpPr txBox="1"/>
          <p:nvPr/>
        </p:nvSpPr>
        <p:spPr>
          <a:xfrm>
            <a:off x="1043608" y="5055567"/>
            <a:ext cx="2016224" cy="461665"/>
          </a:xfrm>
          <a:prstGeom prst="rect">
            <a:avLst/>
          </a:prstGeom>
          <a:noFill/>
        </p:spPr>
        <p:txBody>
          <a:bodyPr wrap="square" rtlCol="0">
            <a:spAutoFit/>
          </a:bodyPr>
          <a:lstStyle/>
          <a:p>
            <a:pPr fontAlgn="auto">
              <a:spcBef>
                <a:spcPts val="0"/>
              </a:spcBef>
              <a:spcAft>
                <a:spcPts val="0"/>
              </a:spcAft>
            </a:pPr>
            <a:r>
              <a:rPr lang="zh-CN" altLang="en-US" sz="2400" b="1" dirty="0" smtClean="0">
                <a:solidFill>
                  <a:srgbClr val="000000"/>
                </a:solidFill>
                <a:latin typeface="Calibri"/>
                <a:ea typeface="微软雅黑"/>
              </a:rPr>
              <a:t>生产管理系统</a:t>
            </a:r>
            <a:endParaRPr lang="zh-CN" altLang="en-US" sz="2400" b="1" dirty="0">
              <a:solidFill>
                <a:srgbClr val="000000"/>
              </a:solidFill>
              <a:latin typeface="Calibri"/>
              <a:ea typeface="微软雅黑"/>
            </a:endParaRPr>
          </a:p>
        </p:txBody>
      </p:sp>
      <p:sp>
        <p:nvSpPr>
          <p:cNvPr id="22" name="矩形 21"/>
          <p:cNvSpPr/>
          <p:nvPr/>
        </p:nvSpPr>
        <p:spPr bwMode="auto">
          <a:xfrm>
            <a:off x="3101462" y="2208324"/>
            <a:ext cx="3240360" cy="2037024"/>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None/>
            </a:pPr>
            <a:endParaRPr lang="zh-CN" altLang="en-US" smtClean="0">
              <a:solidFill>
                <a:srgbClr val="000000"/>
              </a:solidFill>
            </a:endParaRPr>
          </a:p>
        </p:txBody>
      </p:sp>
      <p:sp>
        <p:nvSpPr>
          <p:cNvPr id="23" name="TextBox 22"/>
          <p:cNvSpPr txBox="1"/>
          <p:nvPr/>
        </p:nvSpPr>
        <p:spPr>
          <a:xfrm>
            <a:off x="4072288" y="5055566"/>
            <a:ext cx="1455778" cy="461665"/>
          </a:xfrm>
          <a:prstGeom prst="rect">
            <a:avLst/>
          </a:prstGeom>
          <a:noFill/>
        </p:spPr>
        <p:txBody>
          <a:bodyPr wrap="square" rtlCol="0">
            <a:spAutoFit/>
          </a:bodyPr>
          <a:lstStyle/>
          <a:p>
            <a:pPr fontAlgn="auto">
              <a:spcBef>
                <a:spcPts val="0"/>
              </a:spcBef>
              <a:spcAft>
                <a:spcPts val="0"/>
              </a:spcAft>
            </a:pPr>
            <a:r>
              <a:rPr lang="zh-CN" altLang="en-US" sz="2400" b="1" dirty="0" smtClean="0">
                <a:solidFill>
                  <a:srgbClr val="000000"/>
                </a:solidFill>
                <a:latin typeface="Calibri"/>
                <a:ea typeface="微软雅黑"/>
              </a:rPr>
              <a:t>主显示屏</a:t>
            </a:r>
            <a:endParaRPr lang="zh-CN" altLang="en-US" sz="2400" b="1" dirty="0">
              <a:solidFill>
                <a:srgbClr val="000000"/>
              </a:solidFill>
              <a:latin typeface="Calibri"/>
              <a:ea typeface="微软雅黑"/>
            </a:endParaRPr>
          </a:p>
        </p:txBody>
      </p:sp>
      <p:sp>
        <p:nvSpPr>
          <p:cNvPr id="24" name="矩形 23"/>
          <p:cNvSpPr/>
          <p:nvPr/>
        </p:nvSpPr>
        <p:spPr bwMode="auto">
          <a:xfrm>
            <a:off x="6341822" y="2237647"/>
            <a:ext cx="1598872" cy="2007701"/>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None/>
            </a:pPr>
            <a:endParaRPr lang="zh-CN" altLang="en-US" smtClean="0">
              <a:solidFill>
                <a:srgbClr val="000000"/>
              </a:solidFill>
            </a:endParaRPr>
          </a:p>
        </p:txBody>
      </p:sp>
      <p:sp>
        <p:nvSpPr>
          <p:cNvPr id="25" name="TextBox 24"/>
          <p:cNvSpPr txBox="1"/>
          <p:nvPr/>
        </p:nvSpPr>
        <p:spPr>
          <a:xfrm>
            <a:off x="6592974" y="5036512"/>
            <a:ext cx="1479272" cy="461665"/>
          </a:xfrm>
          <a:prstGeom prst="rect">
            <a:avLst/>
          </a:prstGeom>
          <a:noFill/>
        </p:spPr>
        <p:txBody>
          <a:bodyPr wrap="square" rtlCol="0">
            <a:spAutoFit/>
          </a:bodyPr>
          <a:lstStyle/>
          <a:p>
            <a:pPr fontAlgn="auto">
              <a:spcBef>
                <a:spcPts val="0"/>
              </a:spcBef>
              <a:spcAft>
                <a:spcPts val="0"/>
              </a:spcAft>
            </a:pPr>
            <a:r>
              <a:rPr lang="zh-CN" altLang="en-US" sz="2400" b="1" dirty="0" smtClean="0">
                <a:solidFill>
                  <a:srgbClr val="000000"/>
                </a:solidFill>
                <a:latin typeface="Calibri"/>
                <a:ea typeface="微软雅黑"/>
              </a:rPr>
              <a:t>综合调度</a:t>
            </a:r>
            <a:endParaRPr lang="zh-CN" altLang="en-US" sz="2400" b="1" dirty="0">
              <a:solidFill>
                <a:srgbClr val="000000"/>
              </a:solidFill>
              <a:latin typeface="Calibri"/>
              <a:ea typeface="微软雅黑"/>
            </a:endParaRPr>
          </a:p>
        </p:txBody>
      </p:sp>
      <p:sp>
        <p:nvSpPr>
          <p:cNvPr id="28" name="下箭头 27"/>
          <p:cNvSpPr/>
          <p:nvPr/>
        </p:nvSpPr>
        <p:spPr bwMode="auto">
          <a:xfrm rot="10800000">
            <a:off x="1787127" y="4245348"/>
            <a:ext cx="504056" cy="72743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None/>
            </a:pPr>
            <a:endParaRPr lang="zh-CN" altLang="en-US" smtClean="0">
              <a:solidFill>
                <a:srgbClr val="000000"/>
              </a:solidFill>
            </a:endParaRPr>
          </a:p>
        </p:txBody>
      </p:sp>
      <p:sp>
        <p:nvSpPr>
          <p:cNvPr id="29" name="下箭头 28"/>
          <p:cNvSpPr/>
          <p:nvPr/>
        </p:nvSpPr>
        <p:spPr bwMode="auto">
          <a:xfrm rot="10800000">
            <a:off x="4469614" y="4252297"/>
            <a:ext cx="504056" cy="72743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None/>
            </a:pPr>
            <a:endParaRPr lang="zh-CN" altLang="en-US" smtClean="0">
              <a:solidFill>
                <a:srgbClr val="000000"/>
              </a:solidFill>
            </a:endParaRPr>
          </a:p>
        </p:txBody>
      </p:sp>
      <p:sp>
        <p:nvSpPr>
          <p:cNvPr id="30" name="下箭头 29"/>
          <p:cNvSpPr/>
          <p:nvPr/>
        </p:nvSpPr>
        <p:spPr bwMode="auto">
          <a:xfrm rot="10800000">
            <a:off x="6889230" y="4252298"/>
            <a:ext cx="504056" cy="72743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None/>
            </a:pPr>
            <a:endParaRPr lang="zh-CN" altLang="en-US" smtClean="0">
              <a:solidFill>
                <a:srgbClr val="000000"/>
              </a:solidFill>
            </a:endParaRPr>
          </a:p>
        </p:txBody>
      </p:sp>
      <p:sp>
        <p:nvSpPr>
          <p:cNvPr id="31" name="灯片编号占位符 30"/>
          <p:cNvSpPr>
            <a:spLocks noGrp="1"/>
          </p:cNvSpPr>
          <p:nvPr>
            <p:ph type="sldNum" sz="quarter" idx="10"/>
          </p:nvPr>
        </p:nvSpPr>
        <p:spPr/>
        <p:txBody>
          <a:bodyPr/>
          <a:lstStyle/>
          <a:p>
            <a:pPr>
              <a:defRPr/>
            </a:pPr>
            <a:fld id="{2020F7BF-3E2F-4882-8D41-D422CDE087F0}" type="slidenum">
              <a:rPr lang="zh-CN" altLang="zh-CN" smtClean="0"/>
              <a:pPr>
                <a:defRPr/>
              </a:pPr>
              <a:t>25</a:t>
            </a:fld>
            <a:endParaRPr lang="zh-CN" altLang="zh-CN"/>
          </a:p>
        </p:txBody>
      </p:sp>
    </p:spTree>
    <p:extLst>
      <p:ext uri="{BB962C8B-B14F-4D97-AF65-F5344CB8AC3E}">
        <p14:creationId xmlns:p14="http://schemas.microsoft.com/office/powerpoint/2010/main" val="1964312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主显示屏</a:t>
            </a:r>
            <a:endParaRPr lang="zh-CN" altLang="en-US" dirty="0"/>
          </a:p>
        </p:txBody>
      </p:sp>
      <p:grpSp>
        <p:nvGrpSpPr>
          <p:cNvPr id="7" name="组合 6"/>
          <p:cNvGrpSpPr/>
          <p:nvPr/>
        </p:nvGrpSpPr>
        <p:grpSpPr>
          <a:xfrm>
            <a:off x="756024" y="1269008"/>
            <a:ext cx="4032000" cy="2232000"/>
            <a:chOff x="252488" y="1196752"/>
            <a:chExt cx="8712000" cy="4896545"/>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488" y="1196752"/>
              <a:ext cx="8712000" cy="4860487"/>
            </a:xfrm>
            <a:prstGeom prst="rect">
              <a:avLst/>
            </a:prstGeom>
          </p:spPr>
        </p:pic>
        <p:sp>
          <p:nvSpPr>
            <p:cNvPr id="6" name="矩形 5"/>
            <p:cNvSpPr/>
            <p:nvPr/>
          </p:nvSpPr>
          <p:spPr bwMode="auto">
            <a:xfrm>
              <a:off x="252488" y="5773987"/>
              <a:ext cx="8712000" cy="3193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None/>
              </a:pPr>
              <a:endParaRPr lang="zh-CN" altLang="en-US" smtClean="0">
                <a:solidFill>
                  <a:srgbClr val="000000"/>
                </a:solidFill>
              </a:endParaRPr>
            </a:p>
          </p:txBody>
        </p:sp>
      </p:grpSp>
      <p:sp>
        <p:nvSpPr>
          <p:cNvPr id="4" name="TextBox 3"/>
          <p:cNvSpPr txBox="1"/>
          <p:nvPr/>
        </p:nvSpPr>
        <p:spPr>
          <a:xfrm>
            <a:off x="5292080" y="1196752"/>
            <a:ext cx="3168352" cy="2246769"/>
          </a:xfrm>
          <a:prstGeom prst="rect">
            <a:avLst/>
          </a:prstGeom>
          <a:noFill/>
        </p:spPr>
        <p:txBody>
          <a:bodyPr wrap="square" rtlCol="0">
            <a:spAutoFit/>
          </a:bodyPr>
          <a:lstStyle/>
          <a:p>
            <a:pPr fontAlgn="auto">
              <a:spcBef>
                <a:spcPts val="0"/>
              </a:spcBef>
              <a:spcAft>
                <a:spcPts val="0"/>
              </a:spcAft>
            </a:pPr>
            <a:r>
              <a:rPr lang="zh-CN" altLang="en-US" sz="2000" dirty="0" smtClean="0">
                <a:solidFill>
                  <a:srgbClr val="000000"/>
                </a:solidFill>
                <a:latin typeface="Calibri"/>
                <a:ea typeface="微软雅黑"/>
              </a:rPr>
              <a:t>包含模块：</a:t>
            </a:r>
            <a:endParaRPr lang="en-US" altLang="zh-CN" sz="2000" dirty="0" smtClean="0">
              <a:solidFill>
                <a:srgbClr val="000000"/>
              </a:solidFill>
              <a:latin typeface="Calibri"/>
              <a:ea typeface="微软雅黑"/>
            </a:endParaRPr>
          </a:p>
          <a:p>
            <a:pPr marL="285750" indent="-285750" fontAlgn="auto">
              <a:spcBef>
                <a:spcPts val="0"/>
              </a:spcBef>
              <a:spcAft>
                <a:spcPts val="0"/>
              </a:spcAft>
              <a:buFont typeface="Arial" panose="020B0604020202020204" pitchFamily="34" charset="0"/>
              <a:buChar char="•"/>
            </a:pPr>
            <a:r>
              <a:rPr lang="zh-CN" altLang="en-US" sz="2000" dirty="0">
                <a:solidFill>
                  <a:srgbClr val="000000"/>
                </a:solidFill>
              </a:rPr>
              <a:t>集团当月上网</a:t>
            </a:r>
            <a:r>
              <a:rPr lang="zh-CN" altLang="en-US" sz="2000" dirty="0" smtClean="0">
                <a:solidFill>
                  <a:srgbClr val="000000"/>
                </a:solidFill>
              </a:rPr>
              <a:t>电量</a:t>
            </a:r>
            <a:endParaRPr lang="en-US" altLang="zh-CN" sz="2000" dirty="0" smtClean="0">
              <a:solidFill>
                <a:srgbClr val="000000"/>
              </a:solidFill>
            </a:endParaRPr>
          </a:p>
          <a:p>
            <a:pPr marL="285750" indent="-285750" fontAlgn="auto">
              <a:spcBef>
                <a:spcPts val="0"/>
              </a:spcBef>
              <a:spcAft>
                <a:spcPts val="0"/>
              </a:spcAft>
              <a:buFont typeface="Arial" panose="020B0604020202020204" pitchFamily="34" charset="0"/>
              <a:buChar char="•"/>
            </a:pPr>
            <a:r>
              <a:rPr lang="zh-CN" altLang="en-US" sz="2000" dirty="0">
                <a:solidFill>
                  <a:srgbClr val="000000"/>
                </a:solidFill>
              </a:rPr>
              <a:t>发电量年计划完成</a:t>
            </a:r>
            <a:r>
              <a:rPr lang="zh-CN" altLang="en-US" sz="2000" dirty="0" smtClean="0">
                <a:solidFill>
                  <a:srgbClr val="000000"/>
                </a:solidFill>
              </a:rPr>
              <a:t>情况</a:t>
            </a:r>
            <a:endParaRPr lang="en-US" altLang="zh-CN" sz="2000" dirty="0" smtClean="0">
              <a:solidFill>
                <a:srgbClr val="000000"/>
              </a:solidFill>
            </a:endParaRPr>
          </a:p>
          <a:p>
            <a:pPr marL="285750" indent="-285750" fontAlgn="auto">
              <a:spcBef>
                <a:spcPts val="0"/>
              </a:spcBef>
              <a:spcAft>
                <a:spcPts val="0"/>
              </a:spcAft>
              <a:buFont typeface="Arial" panose="020B0604020202020204" pitchFamily="34" charset="0"/>
              <a:buChar char="•"/>
            </a:pPr>
            <a:r>
              <a:rPr lang="zh-CN" altLang="en-US" sz="2000" dirty="0">
                <a:solidFill>
                  <a:srgbClr val="000000"/>
                </a:solidFill>
              </a:rPr>
              <a:t>电站</a:t>
            </a:r>
            <a:r>
              <a:rPr lang="zh-CN" altLang="en-US" sz="2000" dirty="0" smtClean="0">
                <a:solidFill>
                  <a:srgbClr val="000000"/>
                </a:solidFill>
              </a:rPr>
              <a:t>建设情况</a:t>
            </a:r>
            <a:endParaRPr lang="en-US" altLang="zh-CN" sz="2000" dirty="0" smtClean="0">
              <a:solidFill>
                <a:srgbClr val="000000"/>
              </a:solidFill>
            </a:endParaRPr>
          </a:p>
          <a:p>
            <a:pPr marL="285750" indent="-285750" fontAlgn="auto">
              <a:spcBef>
                <a:spcPts val="0"/>
              </a:spcBef>
              <a:spcAft>
                <a:spcPts val="0"/>
              </a:spcAft>
              <a:buFont typeface="Arial" panose="020B0604020202020204" pitchFamily="34" charset="0"/>
              <a:buChar char="•"/>
            </a:pPr>
            <a:r>
              <a:rPr lang="zh-CN" altLang="en-US" sz="2000" dirty="0">
                <a:solidFill>
                  <a:srgbClr val="000000"/>
                </a:solidFill>
              </a:rPr>
              <a:t>电站</a:t>
            </a:r>
            <a:r>
              <a:rPr lang="en-US" altLang="zh-CN" sz="2000" dirty="0" smtClean="0">
                <a:solidFill>
                  <a:srgbClr val="000000"/>
                </a:solidFill>
              </a:rPr>
              <a:t>PR</a:t>
            </a:r>
            <a:r>
              <a:rPr lang="zh-CN" altLang="en-US" sz="2000" dirty="0" smtClean="0">
                <a:solidFill>
                  <a:srgbClr val="000000"/>
                </a:solidFill>
              </a:rPr>
              <a:t>对比</a:t>
            </a:r>
            <a:endParaRPr lang="en-US" altLang="zh-CN" sz="2000" dirty="0" smtClean="0">
              <a:solidFill>
                <a:srgbClr val="000000"/>
              </a:solidFill>
            </a:endParaRPr>
          </a:p>
          <a:p>
            <a:pPr marL="285750" indent="-285750" fontAlgn="auto">
              <a:spcBef>
                <a:spcPts val="0"/>
              </a:spcBef>
              <a:spcAft>
                <a:spcPts val="0"/>
              </a:spcAft>
              <a:buFont typeface="Arial" panose="020B0604020202020204" pitchFamily="34" charset="0"/>
              <a:buChar char="•"/>
            </a:pPr>
            <a:r>
              <a:rPr lang="zh-CN" altLang="en-US" sz="2000" dirty="0">
                <a:solidFill>
                  <a:srgbClr val="000000"/>
                </a:solidFill>
              </a:rPr>
              <a:t>运</a:t>
            </a:r>
            <a:r>
              <a:rPr lang="zh-CN" altLang="en-US" sz="2000" dirty="0" smtClean="0">
                <a:solidFill>
                  <a:srgbClr val="000000"/>
                </a:solidFill>
              </a:rPr>
              <a:t>维数据统计</a:t>
            </a:r>
            <a:endParaRPr lang="en-US" altLang="zh-CN" sz="2000" dirty="0" smtClean="0">
              <a:solidFill>
                <a:srgbClr val="000000"/>
              </a:solidFill>
            </a:endParaRPr>
          </a:p>
          <a:p>
            <a:pPr marL="285750" indent="-285750" fontAlgn="auto">
              <a:spcBef>
                <a:spcPts val="0"/>
              </a:spcBef>
              <a:spcAft>
                <a:spcPts val="0"/>
              </a:spcAft>
              <a:buFont typeface="Arial" panose="020B0604020202020204" pitchFamily="34" charset="0"/>
              <a:buChar char="•"/>
            </a:pPr>
            <a:r>
              <a:rPr lang="zh-CN" altLang="en-US" sz="2000" dirty="0" smtClean="0">
                <a:solidFill>
                  <a:srgbClr val="000000"/>
                </a:solidFill>
              </a:rPr>
              <a:t>全球电站分布</a:t>
            </a:r>
            <a:endParaRPr lang="en-US" altLang="zh-CN" sz="2000" dirty="0" smtClean="0">
              <a:solidFill>
                <a:srgbClr val="000000"/>
              </a:solidFill>
            </a:endParaRPr>
          </a:p>
        </p:txBody>
      </p:sp>
      <p:sp>
        <p:nvSpPr>
          <p:cNvPr id="16" name="TextBox 15"/>
          <p:cNvSpPr txBox="1"/>
          <p:nvPr/>
        </p:nvSpPr>
        <p:spPr>
          <a:xfrm>
            <a:off x="607199" y="4111912"/>
            <a:ext cx="4536504" cy="1631216"/>
          </a:xfrm>
          <a:prstGeom prst="rect">
            <a:avLst/>
          </a:prstGeom>
          <a:noFill/>
        </p:spPr>
        <p:txBody>
          <a:bodyPr wrap="square" rtlCol="0">
            <a:spAutoFit/>
          </a:bodyPr>
          <a:lstStyle/>
          <a:p>
            <a:pPr marL="285750" indent="-285750" fontAlgn="auto">
              <a:spcBef>
                <a:spcPts val="0"/>
              </a:spcBef>
              <a:spcAft>
                <a:spcPts val="0"/>
              </a:spcAft>
              <a:buFont typeface="Arial" panose="020B0604020202020204" pitchFamily="34" charset="0"/>
              <a:buChar char="•"/>
            </a:pPr>
            <a:r>
              <a:rPr lang="zh-CN" altLang="en-US" sz="2000" dirty="0">
                <a:solidFill>
                  <a:srgbClr val="000000"/>
                </a:solidFill>
              </a:rPr>
              <a:t>直观显示计划发电量和实际</a:t>
            </a:r>
            <a:r>
              <a:rPr lang="zh-CN" altLang="en-US" sz="2000" dirty="0" smtClean="0">
                <a:solidFill>
                  <a:srgbClr val="000000"/>
                </a:solidFill>
              </a:rPr>
              <a:t>完成</a:t>
            </a:r>
            <a:r>
              <a:rPr lang="zh-CN" altLang="en-US" sz="2000" dirty="0">
                <a:solidFill>
                  <a:srgbClr val="000000"/>
                </a:solidFill>
              </a:rPr>
              <a:t>情况</a:t>
            </a:r>
            <a:endParaRPr lang="en-US" altLang="zh-CN" sz="2000" dirty="0" smtClean="0">
              <a:solidFill>
                <a:srgbClr val="000000"/>
              </a:solidFill>
            </a:endParaRPr>
          </a:p>
          <a:p>
            <a:pPr marL="285750" indent="-285750" fontAlgn="auto">
              <a:spcBef>
                <a:spcPts val="0"/>
              </a:spcBef>
              <a:spcAft>
                <a:spcPts val="0"/>
              </a:spcAft>
              <a:buFont typeface="Arial" panose="020B0604020202020204" pitchFamily="34" charset="0"/>
              <a:buChar char="•"/>
            </a:pPr>
            <a:r>
              <a:rPr lang="zh-CN" altLang="en-US" sz="2000" dirty="0" smtClean="0">
                <a:solidFill>
                  <a:srgbClr val="000000"/>
                </a:solidFill>
              </a:rPr>
              <a:t>运用“云计算”</a:t>
            </a:r>
            <a:r>
              <a:rPr lang="zh-CN" altLang="en-US" sz="2000" dirty="0">
                <a:solidFill>
                  <a:srgbClr val="000000"/>
                </a:solidFill>
              </a:rPr>
              <a:t>技术，搭建开放性系统</a:t>
            </a:r>
            <a:r>
              <a:rPr lang="zh-CN" altLang="en-US" sz="2000" dirty="0" smtClean="0">
                <a:solidFill>
                  <a:srgbClr val="000000"/>
                </a:solidFill>
              </a:rPr>
              <a:t>平台，接入全球电站</a:t>
            </a:r>
            <a:endParaRPr lang="en-US" altLang="zh-CN" sz="2000" dirty="0" smtClean="0">
              <a:solidFill>
                <a:srgbClr val="000000"/>
              </a:solidFill>
            </a:endParaRPr>
          </a:p>
          <a:p>
            <a:pPr marL="285750" indent="-285750" fontAlgn="auto">
              <a:spcBef>
                <a:spcPts val="0"/>
              </a:spcBef>
              <a:spcAft>
                <a:spcPts val="0"/>
              </a:spcAft>
              <a:buFont typeface="Arial" panose="020B0604020202020204" pitchFamily="34" charset="0"/>
              <a:buChar char="•"/>
            </a:pPr>
            <a:r>
              <a:rPr lang="zh-CN" altLang="en-US" sz="2000" dirty="0" smtClean="0">
                <a:solidFill>
                  <a:srgbClr val="000000"/>
                </a:solidFill>
              </a:rPr>
              <a:t>统计显示</a:t>
            </a:r>
            <a:r>
              <a:rPr lang="zh-CN" altLang="en-US" sz="2000" dirty="0">
                <a:solidFill>
                  <a:srgbClr val="000000"/>
                </a:solidFill>
              </a:rPr>
              <a:t>工作票、操作票、缺陷的处理情况</a:t>
            </a:r>
            <a:endParaRPr lang="zh-CN" altLang="en-US" sz="2000" dirty="0">
              <a:solidFill>
                <a:srgbClr val="000000"/>
              </a:solidFill>
              <a:latin typeface="Calibri"/>
              <a:ea typeface="微软雅黑"/>
            </a:endParaRPr>
          </a:p>
        </p:txBody>
      </p:sp>
      <p:sp>
        <p:nvSpPr>
          <p:cNvPr id="18" name="TextBox 17"/>
          <p:cNvSpPr txBox="1"/>
          <p:nvPr/>
        </p:nvSpPr>
        <p:spPr>
          <a:xfrm>
            <a:off x="6215227" y="4400814"/>
            <a:ext cx="1813157" cy="830997"/>
          </a:xfrm>
          <a:prstGeom prst="rect">
            <a:avLst/>
          </a:prstGeom>
          <a:noFill/>
        </p:spPr>
        <p:txBody>
          <a:bodyPr wrap="square" rtlCol="0">
            <a:spAutoFit/>
          </a:bodyPr>
          <a:lstStyle/>
          <a:p>
            <a:pPr fontAlgn="auto">
              <a:spcBef>
                <a:spcPts val="0"/>
              </a:spcBef>
              <a:spcAft>
                <a:spcPts val="0"/>
              </a:spcAft>
            </a:pPr>
            <a:r>
              <a:rPr lang="zh-CN" altLang="en-US" sz="2400" b="1" dirty="0" smtClean="0">
                <a:solidFill>
                  <a:srgbClr val="000000"/>
                </a:solidFill>
                <a:latin typeface="Calibri"/>
                <a:ea typeface="微软雅黑"/>
              </a:rPr>
              <a:t>提升集团营维管理效率</a:t>
            </a:r>
            <a:endParaRPr lang="en-US" altLang="zh-CN" sz="2400" b="1" dirty="0" smtClean="0">
              <a:solidFill>
                <a:srgbClr val="000000"/>
              </a:solidFill>
              <a:latin typeface="Calibri"/>
              <a:ea typeface="微软雅黑"/>
            </a:endParaRPr>
          </a:p>
        </p:txBody>
      </p:sp>
      <p:sp>
        <p:nvSpPr>
          <p:cNvPr id="19" name="右箭头 18"/>
          <p:cNvSpPr/>
          <p:nvPr/>
        </p:nvSpPr>
        <p:spPr bwMode="auto">
          <a:xfrm>
            <a:off x="5436096" y="4584610"/>
            <a:ext cx="648072" cy="46340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None/>
            </a:pPr>
            <a:endParaRPr lang="zh-CN" altLang="en-US" smtClean="0">
              <a:solidFill>
                <a:srgbClr val="000000"/>
              </a:solidFill>
            </a:endParaRPr>
          </a:p>
        </p:txBody>
      </p:sp>
      <p:sp>
        <p:nvSpPr>
          <p:cNvPr id="20" name="灯片编号占位符 19"/>
          <p:cNvSpPr>
            <a:spLocks noGrp="1"/>
          </p:cNvSpPr>
          <p:nvPr>
            <p:ph type="sldNum" sz="quarter" idx="10"/>
          </p:nvPr>
        </p:nvSpPr>
        <p:spPr/>
        <p:txBody>
          <a:bodyPr/>
          <a:lstStyle/>
          <a:p>
            <a:pPr>
              <a:defRPr/>
            </a:pPr>
            <a:fld id="{2020F7BF-3E2F-4882-8D41-D422CDE087F0}" type="slidenum">
              <a:rPr lang="zh-CN" altLang="zh-CN" smtClean="0"/>
              <a:pPr>
                <a:defRPr/>
              </a:pPr>
              <a:t>26</a:t>
            </a:fld>
            <a:endParaRPr lang="zh-CN" altLang="zh-CN"/>
          </a:p>
        </p:txBody>
      </p:sp>
    </p:spTree>
    <p:extLst>
      <p:ext uri="{BB962C8B-B14F-4D97-AF65-F5344CB8AC3E}">
        <p14:creationId xmlns:p14="http://schemas.microsoft.com/office/powerpoint/2010/main" val="430368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生产管理系统</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836712"/>
            <a:ext cx="4968552" cy="2794811"/>
          </a:xfrm>
          <a:prstGeom prst="rect">
            <a:avLst/>
          </a:prstGeom>
        </p:spPr>
      </p:pic>
      <p:graphicFrame>
        <p:nvGraphicFramePr>
          <p:cNvPr id="3" name="图示 2"/>
          <p:cNvGraphicFramePr/>
          <p:nvPr>
            <p:extLst>
              <p:ext uri="{D42A27DB-BD31-4B8C-83A1-F6EECF244321}">
                <p14:modId xmlns:p14="http://schemas.microsoft.com/office/powerpoint/2010/main" val="4193323444"/>
              </p:ext>
            </p:extLst>
          </p:nvPr>
        </p:nvGraphicFramePr>
        <p:xfrm>
          <a:off x="683568" y="3573016"/>
          <a:ext cx="4248472" cy="2781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220072" y="4365104"/>
            <a:ext cx="3384376" cy="1200329"/>
          </a:xfrm>
          <a:prstGeom prst="rect">
            <a:avLst/>
          </a:prstGeom>
          <a:noFill/>
        </p:spPr>
        <p:txBody>
          <a:bodyPr wrap="square" rtlCol="0">
            <a:spAutoFit/>
          </a:bodyPr>
          <a:lstStyle/>
          <a:p>
            <a:pPr fontAlgn="auto">
              <a:spcBef>
                <a:spcPts val="0"/>
              </a:spcBef>
              <a:spcAft>
                <a:spcPts val="0"/>
              </a:spcAft>
            </a:pPr>
            <a:r>
              <a:rPr lang="zh-CN" altLang="en-US" sz="2400" b="1" dirty="0" smtClean="0">
                <a:solidFill>
                  <a:srgbClr val="000000"/>
                </a:solidFill>
                <a:latin typeface="Calibri"/>
                <a:ea typeface="微软雅黑"/>
              </a:rPr>
              <a:t>运用大数据分析模型</a:t>
            </a:r>
            <a:r>
              <a:rPr lang="zh-CN" altLang="en-US" sz="2400" b="1" dirty="0">
                <a:solidFill>
                  <a:srgbClr val="000000"/>
                </a:solidFill>
                <a:latin typeface="Calibri"/>
                <a:ea typeface="微软雅黑"/>
              </a:rPr>
              <a:t>，将集团的运营维护统一筹划，协调管理</a:t>
            </a:r>
          </a:p>
        </p:txBody>
      </p:sp>
      <p:sp>
        <p:nvSpPr>
          <p:cNvPr id="7" name="灯片编号占位符 6"/>
          <p:cNvSpPr>
            <a:spLocks noGrp="1"/>
          </p:cNvSpPr>
          <p:nvPr>
            <p:ph type="sldNum" sz="quarter" idx="10"/>
          </p:nvPr>
        </p:nvSpPr>
        <p:spPr/>
        <p:txBody>
          <a:bodyPr/>
          <a:lstStyle/>
          <a:p>
            <a:pPr>
              <a:defRPr/>
            </a:pPr>
            <a:fld id="{2020F7BF-3E2F-4882-8D41-D422CDE087F0}" type="slidenum">
              <a:rPr lang="zh-CN" altLang="zh-CN" smtClean="0"/>
              <a:pPr>
                <a:defRPr/>
              </a:pPr>
              <a:t>27</a:t>
            </a:fld>
            <a:endParaRPr lang="zh-CN" altLang="zh-CN"/>
          </a:p>
        </p:txBody>
      </p:sp>
    </p:spTree>
    <p:extLst>
      <p:ext uri="{BB962C8B-B14F-4D97-AF65-F5344CB8AC3E}">
        <p14:creationId xmlns:p14="http://schemas.microsoft.com/office/powerpoint/2010/main" val="3690998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综合调度</a:t>
            </a:r>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908720"/>
            <a:ext cx="5112568" cy="2875819"/>
          </a:xfrm>
          <a:prstGeom prst="rect">
            <a:avLst/>
          </a:prstGeom>
        </p:spPr>
      </p:pic>
      <p:sp>
        <p:nvSpPr>
          <p:cNvPr id="3" name="TextBox 2"/>
          <p:cNvSpPr txBox="1"/>
          <p:nvPr/>
        </p:nvSpPr>
        <p:spPr>
          <a:xfrm>
            <a:off x="971600" y="4149080"/>
            <a:ext cx="2736304" cy="461665"/>
          </a:xfrm>
          <a:prstGeom prst="rect">
            <a:avLst/>
          </a:prstGeom>
          <a:noFill/>
        </p:spPr>
        <p:txBody>
          <a:bodyPr wrap="square" rtlCol="0">
            <a:spAutoFit/>
          </a:bodyPr>
          <a:lstStyle/>
          <a:p>
            <a:pPr fontAlgn="auto">
              <a:spcBef>
                <a:spcPts val="0"/>
              </a:spcBef>
              <a:spcAft>
                <a:spcPts val="0"/>
              </a:spcAft>
            </a:pPr>
            <a:r>
              <a:rPr lang="zh-CN" altLang="en-US" sz="2400" dirty="0" smtClean="0">
                <a:solidFill>
                  <a:srgbClr val="000000"/>
                </a:solidFill>
                <a:latin typeface="Calibri"/>
                <a:ea typeface="微软雅黑"/>
              </a:rPr>
              <a:t>现场视频实时回传</a:t>
            </a:r>
            <a:endParaRPr lang="zh-CN" altLang="en-US" sz="2400" dirty="0">
              <a:solidFill>
                <a:srgbClr val="000000"/>
              </a:solidFill>
              <a:latin typeface="Calibri"/>
              <a:ea typeface="微软雅黑"/>
            </a:endParaRPr>
          </a:p>
        </p:txBody>
      </p:sp>
      <p:sp>
        <p:nvSpPr>
          <p:cNvPr id="6" name="TextBox 5"/>
          <p:cNvSpPr txBox="1"/>
          <p:nvPr/>
        </p:nvSpPr>
        <p:spPr>
          <a:xfrm>
            <a:off x="971600" y="5199583"/>
            <a:ext cx="2736304" cy="461665"/>
          </a:xfrm>
          <a:prstGeom prst="rect">
            <a:avLst/>
          </a:prstGeom>
          <a:noFill/>
        </p:spPr>
        <p:txBody>
          <a:bodyPr wrap="square" rtlCol="0">
            <a:spAutoFit/>
          </a:bodyPr>
          <a:lstStyle/>
          <a:p>
            <a:pPr fontAlgn="auto">
              <a:spcBef>
                <a:spcPts val="0"/>
              </a:spcBef>
              <a:spcAft>
                <a:spcPts val="0"/>
              </a:spcAft>
            </a:pPr>
            <a:r>
              <a:rPr lang="zh-CN" altLang="en-US" sz="2400" dirty="0" smtClean="0">
                <a:solidFill>
                  <a:srgbClr val="000000"/>
                </a:solidFill>
                <a:latin typeface="Calibri"/>
                <a:ea typeface="微软雅黑"/>
              </a:rPr>
              <a:t>远程专家诊断系统</a:t>
            </a:r>
            <a:endParaRPr lang="zh-CN" altLang="en-US" sz="2400" dirty="0">
              <a:solidFill>
                <a:srgbClr val="000000"/>
              </a:solidFill>
              <a:latin typeface="Calibri"/>
              <a:ea typeface="微软雅黑"/>
            </a:endParaRPr>
          </a:p>
        </p:txBody>
      </p:sp>
      <p:sp>
        <p:nvSpPr>
          <p:cNvPr id="7" name="TextBox 6"/>
          <p:cNvSpPr txBox="1"/>
          <p:nvPr/>
        </p:nvSpPr>
        <p:spPr>
          <a:xfrm>
            <a:off x="5796136" y="4450902"/>
            <a:ext cx="3096344" cy="830997"/>
          </a:xfrm>
          <a:prstGeom prst="rect">
            <a:avLst/>
          </a:prstGeom>
          <a:noFill/>
        </p:spPr>
        <p:txBody>
          <a:bodyPr wrap="square" rtlCol="0">
            <a:spAutoFit/>
          </a:bodyPr>
          <a:lstStyle/>
          <a:p>
            <a:pPr fontAlgn="auto">
              <a:spcBef>
                <a:spcPts val="0"/>
              </a:spcBef>
              <a:spcAft>
                <a:spcPts val="0"/>
              </a:spcAft>
            </a:pPr>
            <a:r>
              <a:rPr lang="zh-CN" altLang="en-US" sz="2400" b="1" dirty="0" smtClean="0">
                <a:solidFill>
                  <a:srgbClr val="000000"/>
                </a:solidFill>
                <a:latin typeface="Calibri"/>
                <a:ea typeface="微软雅黑"/>
              </a:rPr>
              <a:t>快速排除故障</a:t>
            </a:r>
            <a:endParaRPr lang="en-US" altLang="zh-CN" sz="2400" b="1" dirty="0" smtClean="0">
              <a:solidFill>
                <a:srgbClr val="000000"/>
              </a:solidFill>
              <a:latin typeface="Calibri"/>
              <a:ea typeface="微软雅黑"/>
            </a:endParaRPr>
          </a:p>
          <a:p>
            <a:pPr fontAlgn="auto">
              <a:spcBef>
                <a:spcPts val="0"/>
              </a:spcBef>
              <a:spcAft>
                <a:spcPts val="0"/>
              </a:spcAft>
            </a:pPr>
            <a:r>
              <a:rPr lang="zh-CN" altLang="en-US" sz="2400" b="1" dirty="0" smtClean="0">
                <a:solidFill>
                  <a:srgbClr val="000000"/>
                </a:solidFill>
                <a:latin typeface="Calibri"/>
                <a:ea typeface="微软雅黑"/>
              </a:rPr>
              <a:t>减少发电量损失</a:t>
            </a:r>
            <a:endParaRPr lang="zh-CN" altLang="en-US" sz="2400" b="1" dirty="0">
              <a:solidFill>
                <a:srgbClr val="000000"/>
              </a:solidFill>
              <a:latin typeface="Calibri"/>
              <a:ea typeface="微软雅黑"/>
            </a:endParaRPr>
          </a:p>
        </p:txBody>
      </p:sp>
      <p:sp>
        <p:nvSpPr>
          <p:cNvPr id="10" name="加号 9"/>
          <p:cNvSpPr/>
          <p:nvPr/>
        </p:nvSpPr>
        <p:spPr bwMode="auto">
          <a:xfrm>
            <a:off x="1835696" y="4509120"/>
            <a:ext cx="792088" cy="714563"/>
          </a:xfrm>
          <a:prstGeom prst="mathPlus">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None/>
            </a:pPr>
            <a:endParaRPr lang="zh-CN" altLang="en-US" smtClean="0">
              <a:solidFill>
                <a:srgbClr val="000000"/>
              </a:solidFill>
            </a:endParaRPr>
          </a:p>
        </p:txBody>
      </p:sp>
      <p:sp>
        <p:nvSpPr>
          <p:cNvPr id="11" name="右箭头 10"/>
          <p:cNvSpPr/>
          <p:nvPr/>
        </p:nvSpPr>
        <p:spPr bwMode="auto">
          <a:xfrm>
            <a:off x="4283968" y="4581128"/>
            <a:ext cx="1224136" cy="556755"/>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buFont typeface="Arial" pitchFamily="34" charset="0"/>
              <a:buNone/>
            </a:pPr>
            <a:endParaRPr lang="zh-CN" altLang="en-US" smtClean="0">
              <a:solidFill>
                <a:srgbClr val="000000"/>
              </a:solidFill>
            </a:endParaRPr>
          </a:p>
        </p:txBody>
      </p:sp>
      <p:sp>
        <p:nvSpPr>
          <p:cNvPr id="12" name="灯片编号占位符 11"/>
          <p:cNvSpPr>
            <a:spLocks noGrp="1"/>
          </p:cNvSpPr>
          <p:nvPr>
            <p:ph type="sldNum" sz="quarter" idx="10"/>
          </p:nvPr>
        </p:nvSpPr>
        <p:spPr/>
        <p:txBody>
          <a:bodyPr/>
          <a:lstStyle/>
          <a:p>
            <a:pPr>
              <a:defRPr/>
            </a:pPr>
            <a:fld id="{2020F7BF-3E2F-4882-8D41-D422CDE087F0}" type="slidenum">
              <a:rPr lang="zh-CN" altLang="zh-CN" smtClean="0"/>
              <a:pPr>
                <a:defRPr/>
              </a:pPr>
              <a:t>28</a:t>
            </a:fld>
            <a:endParaRPr lang="zh-CN" altLang="zh-CN"/>
          </a:p>
        </p:txBody>
      </p:sp>
    </p:spTree>
    <p:extLst>
      <p:ext uri="{BB962C8B-B14F-4D97-AF65-F5344CB8AC3E}">
        <p14:creationId xmlns:p14="http://schemas.microsoft.com/office/powerpoint/2010/main" val="40428001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微软雅黑" pitchFamily="34" charset="-122"/>
                <a:ea typeface="微软雅黑" pitchFamily="34" charset="-122"/>
              </a:rPr>
              <a:t>传统电站运维模式</a:t>
            </a:r>
          </a:p>
        </p:txBody>
      </p:sp>
      <p:sp>
        <p:nvSpPr>
          <p:cNvPr id="8" name="矩形 8"/>
          <p:cNvSpPr>
            <a:spLocks noChangeArrowheads="1"/>
          </p:cNvSpPr>
          <p:nvPr/>
        </p:nvSpPr>
        <p:spPr bwMode="auto">
          <a:xfrm>
            <a:off x="467544" y="908720"/>
            <a:ext cx="6912768" cy="461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6" tIns="45708" rIns="91416" bIns="45708">
            <a:spAutoFit/>
          </a:bodyPr>
          <a:lstStyle/>
          <a:p>
            <a:pPr fontAlgn="auto">
              <a:spcBef>
                <a:spcPts val="0"/>
              </a:spcBef>
              <a:spcAft>
                <a:spcPts val="0"/>
              </a:spcAft>
            </a:pPr>
            <a:r>
              <a:rPr lang="zh-CN" altLang="en-US" sz="2400" b="1" dirty="0">
                <a:solidFill>
                  <a:srgbClr val="000000"/>
                </a:solidFill>
                <a:latin typeface="微软雅黑" pitchFamily="34" charset="-122"/>
                <a:ea typeface="微软雅黑" pitchFamily="34" charset="-122"/>
              </a:rPr>
              <a:t>传统电站运维</a:t>
            </a:r>
            <a:r>
              <a:rPr lang="zh-CN" altLang="en-US" sz="2400" b="1" dirty="0" smtClean="0">
                <a:solidFill>
                  <a:srgbClr val="000000"/>
                </a:solidFill>
                <a:latin typeface="微软雅黑" pitchFamily="34" charset="-122"/>
                <a:ea typeface="微软雅黑" pitchFamily="34" charset="-122"/>
              </a:rPr>
              <a:t>模式</a:t>
            </a:r>
            <a:r>
              <a:rPr lang="en-US" altLang="zh-CN" sz="2400" b="1" dirty="0" smtClean="0">
                <a:solidFill>
                  <a:srgbClr val="000000"/>
                </a:solidFill>
                <a:latin typeface="微软雅黑" pitchFamily="34" charset="-122"/>
                <a:ea typeface="微软雅黑" pitchFamily="34" charset="-122"/>
              </a:rPr>
              <a:t>: </a:t>
            </a:r>
            <a:r>
              <a:rPr lang="zh-CN" altLang="en-US" sz="2400" b="1" dirty="0" smtClean="0">
                <a:solidFill>
                  <a:srgbClr val="000000"/>
                </a:solidFill>
                <a:latin typeface="微软雅黑" pitchFamily="34" charset="-122"/>
                <a:ea typeface="微软雅黑" pitchFamily="34" charset="-122"/>
              </a:rPr>
              <a:t>现场数据采集，人工排查故障</a:t>
            </a:r>
            <a:endParaRPr lang="zh-CN" altLang="en-US" sz="2400" b="1" dirty="0">
              <a:solidFill>
                <a:srgbClr val="000000"/>
              </a:solidFill>
              <a:latin typeface="微软雅黑" pitchFamily="34" charset="-122"/>
              <a:ea typeface="微软雅黑" pitchFamily="34" charset="-122"/>
            </a:endParaRPr>
          </a:p>
        </p:txBody>
      </p:sp>
      <p:graphicFrame>
        <p:nvGraphicFramePr>
          <p:cNvPr id="3" name="图示 2"/>
          <p:cNvGraphicFramePr/>
          <p:nvPr>
            <p:extLst>
              <p:ext uri="{D42A27DB-BD31-4B8C-83A1-F6EECF244321}">
                <p14:modId xmlns:p14="http://schemas.microsoft.com/office/powerpoint/2010/main" val="1522193251"/>
              </p:ext>
            </p:extLst>
          </p:nvPr>
        </p:nvGraphicFramePr>
        <p:xfrm>
          <a:off x="1547664" y="21733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下箭头 3"/>
          <p:cNvSpPr/>
          <p:nvPr/>
        </p:nvSpPr>
        <p:spPr bwMode="auto">
          <a:xfrm>
            <a:off x="3923928" y="1370360"/>
            <a:ext cx="1800200" cy="97852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buFont typeface="Arial" pitchFamily="34" charset="0"/>
              <a:buNone/>
            </a:pPr>
            <a:endParaRPr lang="en-US" altLang="zh-CN" b="1" dirty="0" smtClean="0">
              <a:solidFill>
                <a:srgbClr val="FFFFFF"/>
              </a:solidFill>
            </a:endParaRPr>
          </a:p>
          <a:p>
            <a:pPr algn="ctr">
              <a:buFont typeface="Arial" pitchFamily="34" charset="0"/>
              <a:buNone/>
            </a:pPr>
            <a:r>
              <a:rPr lang="zh-CN" altLang="en-US" b="1" dirty="0" smtClean="0">
                <a:solidFill>
                  <a:srgbClr val="FFFFFF"/>
                </a:solidFill>
              </a:rPr>
              <a:t>缺陷</a:t>
            </a:r>
          </a:p>
        </p:txBody>
      </p:sp>
      <p:sp>
        <p:nvSpPr>
          <p:cNvPr id="5" name="灯片编号占位符 4"/>
          <p:cNvSpPr>
            <a:spLocks noGrp="1"/>
          </p:cNvSpPr>
          <p:nvPr>
            <p:ph type="sldNum" sz="quarter" idx="10"/>
          </p:nvPr>
        </p:nvSpPr>
        <p:spPr/>
        <p:txBody>
          <a:bodyPr/>
          <a:lstStyle/>
          <a:p>
            <a:pPr>
              <a:defRPr/>
            </a:pPr>
            <a:fld id="{2020F7BF-3E2F-4882-8D41-D422CDE087F0}" type="slidenum">
              <a:rPr lang="zh-CN" altLang="zh-CN" smtClean="0"/>
              <a:pPr>
                <a:defRPr/>
              </a:pPr>
              <a:t>29</a:t>
            </a:fld>
            <a:endParaRPr lang="zh-CN" altLang="zh-CN"/>
          </a:p>
        </p:txBody>
      </p:sp>
    </p:spTree>
    <p:extLst>
      <p:ext uri="{BB962C8B-B14F-4D97-AF65-F5344CB8AC3E}">
        <p14:creationId xmlns:p14="http://schemas.microsoft.com/office/powerpoint/2010/main" val="2417004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45970"/>
            <a:ext cx="5256584"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项目交接的关键因素</a:t>
            </a:r>
            <a:endParaRPr lang="zh-CN" altLang="en-US" sz="2400" dirty="0">
              <a:solidFill>
                <a:srgbClr val="1F497D"/>
              </a:solidFill>
            </a:endParaRPr>
          </a:p>
        </p:txBody>
      </p:sp>
      <p:graphicFrame>
        <p:nvGraphicFramePr>
          <p:cNvPr id="11" name="图示 10"/>
          <p:cNvGraphicFramePr/>
          <p:nvPr>
            <p:extLst>
              <p:ext uri="{D42A27DB-BD31-4B8C-83A1-F6EECF244321}">
                <p14:modId xmlns:p14="http://schemas.microsoft.com/office/powerpoint/2010/main" val="2063603101"/>
              </p:ext>
            </p:extLst>
          </p:nvPr>
        </p:nvGraphicFramePr>
        <p:xfrm>
          <a:off x="623887" y="980728"/>
          <a:ext cx="7872549"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图片 3"/>
          <p:cNvPicPr>
            <a:picLocks noChangeAspect="1"/>
          </p:cNvPicPr>
          <p:nvPr/>
        </p:nvPicPr>
        <p:blipFill>
          <a:blip r:embed="rId7"/>
          <a:stretch>
            <a:fillRect/>
          </a:stretch>
        </p:blipFill>
        <p:spPr>
          <a:xfrm>
            <a:off x="6368748" y="301165"/>
            <a:ext cx="2127688" cy="396274"/>
          </a:xfrm>
          <a:prstGeom prst="rect">
            <a:avLst/>
          </a:prstGeom>
        </p:spPr>
      </p:pic>
    </p:spTree>
    <p:extLst>
      <p:ext uri="{BB962C8B-B14F-4D97-AF65-F5344CB8AC3E}">
        <p14:creationId xmlns:p14="http://schemas.microsoft.com/office/powerpoint/2010/main" val="30022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微软雅黑" pitchFamily="34" charset="-122"/>
                <a:ea typeface="微软雅黑" pitchFamily="34" charset="-122"/>
              </a:rPr>
              <a:t>智能</a:t>
            </a:r>
            <a:r>
              <a:rPr lang="zh-CN" altLang="en-US" dirty="0">
                <a:latin typeface="微软雅黑" pitchFamily="34" charset="-122"/>
                <a:ea typeface="微软雅黑" pitchFamily="34" charset="-122"/>
              </a:rPr>
              <a:t>光伏电站运</a:t>
            </a:r>
            <a:r>
              <a:rPr lang="zh-CN" altLang="en-US" dirty="0" smtClean="0">
                <a:latin typeface="微软雅黑" pitchFamily="34" charset="-122"/>
                <a:ea typeface="微软雅黑" pitchFamily="34" charset="-122"/>
              </a:rPr>
              <a:t>维</a:t>
            </a:r>
            <a:endParaRPr lang="zh-CN" altLang="en-US" dirty="0"/>
          </a:p>
        </p:txBody>
      </p:sp>
      <p:graphicFrame>
        <p:nvGraphicFramePr>
          <p:cNvPr id="6" name="图示 5"/>
          <p:cNvGraphicFramePr/>
          <p:nvPr>
            <p:extLst>
              <p:ext uri="{D42A27DB-BD31-4B8C-83A1-F6EECF244321}">
                <p14:modId xmlns:p14="http://schemas.microsoft.com/office/powerpoint/2010/main" val="337192230"/>
              </p:ext>
            </p:extLst>
          </p:nvPr>
        </p:nvGraphicFramePr>
        <p:xfrm>
          <a:off x="611560" y="1397000"/>
          <a:ext cx="79208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TextBox 18"/>
          <p:cNvSpPr txBox="1"/>
          <p:nvPr/>
        </p:nvSpPr>
        <p:spPr>
          <a:xfrm>
            <a:off x="683688" y="2420888"/>
            <a:ext cx="1080000" cy="623229"/>
          </a:xfrm>
          <a:prstGeom prst="rect">
            <a:avLst/>
          </a:prstGeom>
          <a:solidFill>
            <a:schemeClr val="accent2"/>
          </a:solidFill>
          <a:ln w="9525">
            <a:noFill/>
          </a:ln>
        </p:spPr>
        <p:style>
          <a:lnRef idx="2">
            <a:schemeClr val="accent6"/>
          </a:lnRef>
          <a:fillRef idx="1">
            <a:schemeClr val="lt1"/>
          </a:fillRef>
          <a:effectRef idx="0">
            <a:schemeClr val="accent6"/>
          </a:effectRef>
          <a:fontRef idx="minor">
            <a:schemeClr val="dk1"/>
          </a:fontRef>
        </p:style>
        <p:txBody>
          <a:bodyPr wrap="square" lIns="68562" tIns="34281" rIns="68562" bIns="34281">
            <a:spAutoFit/>
          </a:bodyPr>
          <a:lstStyle/>
          <a:p>
            <a:pPr algn="ctr" fontAlgn="auto">
              <a:spcBef>
                <a:spcPts val="0"/>
              </a:spcBef>
              <a:spcAft>
                <a:spcPts val="0"/>
              </a:spcAft>
              <a:defRPr/>
            </a:pPr>
            <a:r>
              <a:rPr lang="zh-CN" altLang="en-US" dirty="0">
                <a:solidFill>
                  <a:srgbClr val="FFFFFF"/>
                </a:solidFill>
                <a:latin typeface="微软雅黑" panose="020B0503020204020204" pitchFamily="34" charset="-122"/>
              </a:rPr>
              <a:t>精确检测与定位</a:t>
            </a:r>
          </a:p>
        </p:txBody>
      </p:sp>
      <p:pic>
        <p:nvPicPr>
          <p:cNvPr id="26" name="图片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6843" y="1079138"/>
            <a:ext cx="1850901" cy="1225922"/>
          </a:xfrm>
          <a:prstGeom prst="rect">
            <a:avLst/>
          </a:prstGeom>
        </p:spPr>
      </p:pic>
      <p:sp>
        <p:nvSpPr>
          <p:cNvPr id="27" name="TextBox 18"/>
          <p:cNvSpPr txBox="1"/>
          <p:nvPr/>
        </p:nvSpPr>
        <p:spPr>
          <a:xfrm>
            <a:off x="1763688" y="3824916"/>
            <a:ext cx="1440280" cy="900228"/>
          </a:xfrm>
          <a:prstGeom prst="rect">
            <a:avLst/>
          </a:prstGeom>
          <a:solidFill>
            <a:schemeClr val="accent2"/>
          </a:solidFill>
          <a:ln w="9525">
            <a:noFill/>
          </a:ln>
        </p:spPr>
        <p:style>
          <a:lnRef idx="2">
            <a:schemeClr val="accent6"/>
          </a:lnRef>
          <a:fillRef idx="1">
            <a:schemeClr val="lt1"/>
          </a:fillRef>
          <a:effectRef idx="0">
            <a:schemeClr val="accent6"/>
          </a:effectRef>
          <a:fontRef idx="minor">
            <a:schemeClr val="dk1"/>
          </a:fontRef>
        </p:style>
        <p:txBody>
          <a:bodyPr wrap="square" lIns="68562" tIns="34281" rIns="68562" bIns="34281">
            <a:spAutoFit/>
          </a:bodyPr>
          <a:lstStyle/>
          <a:p>
            <a:pPr algn="ctr" fontAlgn="auto">
              <a:spcBef>
                <a:spcPts val="0"/>
              </a:spcBef>
              <a:spcAft>
                <a:spcPts val="0"/>
              </a:spcAft>
              <a:defRPr/>
            </a:pPr>
            <a:r>
              <a:rPr lang="zh-CN" altLang="en-US" dirty="0" smtClean="0">
                <a:solidFill>
                  <a:srgbClr val="FFFFFF"/>
                </a:solidFill>
                <a:latin typeface="微软雅黑" panose="020B0503020204020204" pitchFamily="34" charset="-122"/>
              </a:rPr>
              <a:t>自动告警</a:t>
            </a:r>
            <a:endParaRPr lang="en-US" altLang="zh-CN" dirty="0">
              <a:solidFill>
                <a:srgbClr val="FFFFFF"/>
              </a:solidFill>
              <a:latin typeface="微软雅黑" panose="020B0503020204020204" pitchFamily="34" charset="-122"/>
            </a:endParaRPr>
          </a:p>
          <a:p>
            <a:pPr algn="ctr" fontAlgn="auto">
              <a:spcBef>
                <a:spcPts val="0"/>
              </a:spcBef>
              <a:spcAft>
                <a:spcPts val="0"/>
              </a:spcAft>
              <a:defRPr/>
            </a:pPr>
            <a:r>
              <a:rPr lang="zh-CN" altLang="en-US" dirty="0" smtClean="0">
                <a:solidFill>
                  <a:srgbClr val="FFFFFF"/>
                </a:solidFill>
                <a:latin typeface="微软雅黑" panose="020B0503020204020204" pitchFamily="34" charset="-122"/>
              </a:rPr>
              <a:t>预</a:t>
            </a:r>
            <a:r>
              <a:rPr lang="zh-CN" altLang="en-US" dirty="0">
                <a:solidFill>
                  <a:srgbClr val="FFFFFF"/>
                </a:solidFill>
                <a:latin typeface="微软雅黑" panose="020B0503020204020204" pitchFamily="34" charset="-122"/>
              </a:rPr>
              <a:t>生成工作</a:t>
            </a:r>
            <a:r>
              <a:rPr lang="zh-CN" altLang="en-US" dirty="0" smtClean="0">
                <a:solidFill>
                  <a:srgbClr val="FFFFFF"/>
                </a:solidFill>
                <a:latin typeface="微软雅黑" panose="020B0503020204020204" pitchFamily="34" charset="-122"/>
              </a:rPr>
              <a:t>票及审核</a:t>
            </a:r>
            <a:endParaRPr lang="zh-CN" altLang="en-US" dirty="0">
              <a:solidFill>
                <a:srgbClr val="FFFFFF"/>
              </a:solidFill>
              <a:latin typeface="微软雅黑" panose="020B0503020204020204" pitchFamily="34" charset="-122"/>
            </a:endParaRPr>
          </a:p>
        </p:txBody>
      </p:sp>
      <p:sp>
        <p:nvSpPr>
          <p:cNvPr id="31" name="TextBox 18"/>
          <p:cNvSpPr txBox="1"/>
          <p:nvPr/>
        </p:nvSpPr>
        <p:spPr>
          <a:xfrm>
            <a:off x="3241159" y="2384960"/>
            <a:ext cx="1080000" cy="684000"/>
          </a:xfrm>
          <a:prstGeom prst="rect">
            <a:avLst/>
          </a:prstGeom>
          <a:solidFill>
            <a:schemeClr val="accent2"/>
          </a:solidFill>
          <a:ln w="9525">
            <a:noFill/>
          </a:ln>
        </p:spPr>
        <p:style>
          <a:lnRef idx="2">
            <a:schemeClr val="accent6"/>
          </a:lnRef>
          <a:fillRef idx="1">
            <a:schemeClr val="lt1"/>
          </a:fillRef>
          <a:effectRef idx="0">
            <a:schemeClr val="accent6"/>
          </a:effectRef>
          <a:fontRef idx="minor">
            <a:schemeClr val="dk1"/>
          </a:fontRef>
        </p:style>
        <p:txBody>
          <a:bodyPr wrap="square" lIns="68562" tIns="34281" rIns="68562" bIns="34281">
            <a:spAutoFit/>
          </a:bodyPr>
          <a:lstStyle/>
          <a:p>
            <a:pPr algn="ctr" fontAlgn="auto">
              <a:spcBef>
                <a:spcPts val="0"/>
              </a:spcBef>
              <a:spcAft>
                <a:spcPts val="0"/>
              </a:spcAft>
              <a:defRPr/>
            </a:pPr>
            <a:r>
              <a:rPr lang="zh-CN" altLang="en-US" dirty="0">
                <a:solidFill>
                  <a:srgbClr val="FFFFFF"/>
                </a:solidFill>
                <a:latin typeface="微软雅黑" panose="020B0503020204020204" pitchFamily="34" charset="-122"/>
              </a:rPr>
              <a:t>现场视频</a:t>
            </a:r>
            <a:endParaRPr lang="en-US" altLang="zh-CN" dirty="0">
              <a:solidFill>
                <a:srgbClr val="FFFFFF"/>
              </a:solidFill>
              <a:latin typeface="微软雅黑" panose="020B0503020204020204" pitchFamily="34" charset="-122"/>
            </a:endParaRPr>
          </a:p>
          <a:p>
            <a:pPr algn="ctr" fontAlgn="auto">
              <a:spcBef>
                <a:spcPts val="0"/>
              </a:spcBef>
              <a:spcAft>
                <a:spcPts val="0"/>
              </a:spcAft>
              <a:defRPr/>
            </a:pPr>
            <a:r>
              <a:rPr lang="zh-CN" altLang="en-US" dirty="0">
                <a:solidFill>
                  <a:srgbClr val="FFFFFF"/>
                </a:solidFill>
                <a:latin typeface="微软雅黑" panose="020B0503020204020204" pitchFamily="34" charset="-122"/>
              </a:rPr>
              <a:t>实时回传</a:t>
            </a:r>
          </a:p>
        </p:txBody>
      </p:sp>
      <p:pic>
        <p:nvPicPr>
          <p:cNvPr id="32" name="图片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90199" y="1100274"/>
            <a:ext cx="2141841" cy="1204786"/>
          </a:xfrm>
          <a:prstGeom prst="rect">
            <a:avLst/>
          </a:prstGeom>
        </p:spPr>
      </p:pic>
      <p:sp>
        <p:nvSpPr>
          <p:cNvPr id="33" name="TextBox 12"/>
          <p:cNvSpPr txBox="1"/>
          <p:nvPr/>
        </p:nvSpPr>
        <p:spPr>
          <a:xfrm>
            <a:off x="4351537" y="3855531"/>
            <a:ext cx="1529380" cy="623229"/>
          </a:xfrm>
          <a:prstGeom prst="rect">
            <a:avLst/>
          </a:prstGeom>
          <a:solidFill>
            <a:schemeClr val="accent2"/>
          </a:solidFill>
          <a:ln w="9525">
            <a:noFill/>
          </a:ln>
        </p:spPr>
        <p:style>
          <a:lnRef idx="2">
            <a:schemeClr val="accent6"/>
          </a:lnRef>
          <a:fillRef idx="1">
            <a:schemeClr val="lt1"/>
          </a:fillRef>
          <a:effectRef idx="0">
            <a:schemeClr val="accent6"/>
          </a:effectRef>
          <a:fontRef idx="minor">
            <a:schemeClr val="dk1"/>
          </a:fontRef>
        </p:style>
        <p:txBody>
          <a:bodyPr wrap="square" lIns="68562" tIns="34281" rIns="68562" bIns="34281">
            <a:spAutoFit/>
          </a:bodyPr>
          <a:lstStyle/>
          <a:p>
            <a:pPr algn="ctr" fontAlgn="auto">
              <a:spcBef>
                <a:spcPts val="0"/>
              </a:spcBef>
              <a:spcAft>
                <a:spcPts val="0"/>
              </a:spcAft>
              <a:defRPr/>
            </a:pPr>
            <a:r>
              <a:rPr lang="zh-CN" altLang="en-US" dirty="0">
                <a:solidFill>
                  <a:srgbClr val="FFFFFF"/>
                </a:solidFill>
                <a:latin typeface="微软雅黑" panose="020B0503020204020204" pitchFamily="34" charset="-122"/>
              </a:rPr>
              <a:t>热成像仪辅助定位</a:t>
            </a:r>
          </a:p>
        </p:txBody>
      </p:sp>
      <p:sp>
        <p:nvSpPr>
          <p:cNvPr id="34" name="TextBox 18"/>
          <p:cNvSpPr txBox="1"/>
          <p:nvPr/>
        </p:nvSpPr>
        <p:spPr>
          <a:xfrm>
            <a:off x="5880917" y="2393979"/>
            <a:ext cx="1080000" cy="648000"/>
          </a:xfrm>
          <a:prstGeom prst="rect">
            <a:avLst/>
          </a:prstGeom>
          <a:solidFill>
            <a:schemeClr val="accent2"/>
          </a:solidFill>
          <a:ln w="9525">
            <a:noFill/>
          </a:ln>
        </p:spPr>
        <p:style>
          <a:lnRef idx="2">
            <a:schemeClr val="accent6"/>
          </a:lnRef>
          <a:fillRef idx="1">
            <a:schemeClr val="lt1"/>
          </a:fillRef>
          <a:effectRef idx="0">
            <a:schemeClr val="accent6"/>
          </a:effectRef>
          <a:fontRef idx="minor">
            <a:schemeClr val="dk1"/>
          </a:fontRef>
        </p:style>
        <p:txBody>
          <a:bodyPr wrap="square" lIns="68562" tIns="34281" rIns="68562" bIns="34281">
            <a:spAutoFit/>
          </a:bodyPr>
          <a:lstStyle/>
          <a:p>
            <a:pPr fontAlgn="auto">
              <a:spcBef>
                <a:spcPts val="0"/>
              </a:spcBef>
              <a:spcAft>
                <a:spcPts val="0"/>
              </a:spcAft>
              <a:defRPr/>
            </a:pPr>
            <a:r>
              <a:rPr lang="zh-CN" altLang="en-US" dirty="0">
                <a:solidFill>
                  <a:srgbClr val="FFFFFF"/>
                </a:solidFill>
                <a:latin typeface="微软雅黑" panose="020B0503020204020204" pitchFamily="34" charset="-122"/>
              </a:rPr>
              <a:t>远程专家</a:t>
            </a:r>
            <a:endParaRPr lang="en-US" altLang="zh-CN" dirty="0">
              <a:solidFill>
                <a:srgbClr val="FFFFFF"/>
              </a:solidFill>
              <a:latin typeface="微软雅黑" panose="020B0503020204020204" pitchFamily="34" charset="-122"/>
            </a:endParaRPr>
          </a:p>
          <a:p>
            <a:pPr fontAlgn="auto">
              <a:spcBef>
                <a:spcPts val="0"/>
              </a:spcBef>
              <a:spcAft>
                <a:spcPts val="0"/>
              </a:spcAft>
              <a:defRPr/>
            </a:pPr>
            <a:r>
              <a:rPr lang="zh-CN" altLang="en-US" dirty="0">
                <a:solidFill>
                  <a:srgbClr val="FFFFFF"/>
                </a:solidFill>
                <a:latin typeface="微软雅黑" panose="020B0503020204020204" pitchFamily="34" charset="-122"/>
              </a:rPr>
              <a:t>协助诊断</a:t>
            </a:r>
          </a:p>
        </p:txBody>
      </p:sp>
      <p:pic>
        <p:nvPicPr>
          <p:cNvPr id="35" name="图片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24122" y="919399"/>
            <a:ext cx="2144222" cy="1429481"/>
          </a:xfrm>
          <a:prstGeom prst="rect">
            <a:avLst/>
          </a:prstGeom>
        </p:spPr>
      </p:pic>
      <p:sp>
        <p:nvSpPr>
          <p:cNvPr id="36" name="TextBox 18"/>
          <p:cNvSpPr txBox="1"/>
          <p:nvPr/>
        </p:nvSpPr>
        <p:spPr>
          <a:xfrm>
            <a:off x="7160672" y="3851628"/>
            <a:ext cx="851638" cy="623229"/>
          </a:xfrm>
          <a:prstGeom prst="rect">
            <a:avLst/>
          </a:prstGeom>
          <a:solidFill>
            <a:schemeClr val="accent2"/>
          </a:solidFill>
          <a:ln w="9525">
            <a:noFill/>
          </a:ln>
        </p:spPr>
        <p:style>
          <a:lnRef idx="2">
            <a:schemeClr val="accent6"/>
          </a:lnRef>
          <a:fillRef idx="1">
            <a:schemeClr val="lt1"/>
          </a:fillRef>
          <a:effectRef idx="0">
            <a:schemeClr val="accent6"/>
          </a:effectRef>
          <a:fontRef idx="minor">
            <a:schemeClr val="dk1"/>
          </a:fontRef>
        </p:style>
        <p:txBody>
          <a:bodyPr wrap="square" lIns="68562" tIns="34281" rIns="68562" bIns="34281">
            <a:spAutoFit/>
          </a:bodyPr>
          <a:lstStyle/>
          <a:p>
            <a:pPr algn="ctr" fontAlgn="auto">
              <a:spcBef>
                <a:spcPts val="0"/>
              </a:spcBef>
              <a:spcAft>
                <a:spcPts val="0"/>
              </a:spcAft>
              <a:defRPr/>
            </a:pPr>
            <a:r>
              <a:rPr lang="zh-CN" altLang="en-US" dirty="0" smtClean="0">
                <a:solidFill>
                  <a:srgbClr val="FFFFFF"/>
                </a:solidFill>
                <a:latin typeface="微软雅黑" panose="020B0503020204020204" pitchFamily="34" charset="-122"/>
              </a:rPr>
              <a:t>故障快速修复</a:t>
            </a:r>
            <a:endParaRPr lang="zh-CN" altLang="en-US" dirty="0">
              <a:solidFill>
                <a:srgbClr val="FFFFFF"/>
              </a:solidFill>
              <a:latin typeface="微软雅黑" panose="020B0503020204020204" pitchFamily="34" charset="-122"/>
            </a:endParaRPr>
          </a:p>
        </p:txBody>
      </p:sp>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47668" y="4577443"/>
            <a:ext cx="1737118" cy="1292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03648" y="4766623"/>
            <a:ext cx="1993734" cy="111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图片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84875" y="4600519"/>
            <a:ext cx="1662240" cy="124668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灯片编号占位符 6"/>
          <p:cNvSpPr>
            <a:spLocks noGrp="1"/>
          </p:cNvSpPr>
          <p:nvPr>
            <p:ph type="sldNum" sz="quarter" idx="10"/>
          </p:nvPr>
        </p:nvSpPr>
        <p:spPr/>
        <p:txBody>
          <a:bodyPr/>
          <a:lstStyle/>
          <a:p>
            <a:pPr>
              <a:defRPr/>
            </a:pPr>
            <a:fld id="{2020F7BF-3E2F-4882-8D41-D422CDE087F0}" type="slidenum">
              <a:rPr lang="zh-CN" altLang="zh-CN" smtClean="0"/>
              <a:pPr>
                <a:defRPr/>
              </a:pPr>
              <a:t>30</a:t>
            </a:fld>
            <a:endParaRPr lang="zh-CN" altLang="zh-CN"/>
          </a:p>
        </p:txBody>
      </p:sp>
    </p:spTree>
    <p:extLst>
      <p:ext uri="{BB962C8B-B14F-4D97-AF65-F5344CB8AC3E}">
        <p14:creationId xmlns:p14="http://schemas.microsoft.com/office/powerpoint/2010/main" val="35319935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79584" y="780438"/>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74754"/>
            <a:ext cx="5400600"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a:solidFill>
                  <a:srgbClr val="1F497D"/>
                </a:solidFill>
              </a:rPr>
              <a:t>全球化</a:t>
            </a:r>
            <a:r>
              <a:rPr lang="zh-CN" altLang="en-US" sz="2400" dirty="0" smtClean="0">
                <a:solidFill>
                  <a:srgbClr val="1F497D"/>
                </a:solidFill>
              </a:rPr>
              <a:t>自动营维</a:t>
            </a:r>
            <a:r>
              <a:rPr lang="zh-CN" altLang="en-US" sz="2400" dirty="0">
                <a:solidFill>
                  <a:srgbClr val="1F497D"/>
                </a:solidFill>
              </a:rPr>
              <a:t>管理系统</a:t>
            </a:r>
          </a:p>
        </p:txBody>
      </p:sp>
      <p:pic>
        <p:nvPicPr>
          <p:cNvPr id="4" name="图片 3"/>
          <p:cNvPicPr>
            <a:picLocks noChangeAspect="1"/>
          </p:cNvPicPr>
          <p:nvPr/>
        </p:nvPicPr>
        <p:blipFill>
          <a:blip r:embed="rId2"/>
          <a:stretch>
            <a:fillRect/>
          </a:stretch>
        </p:blipFill>
        <p:spPr>
          <a:xfrm>
            <a:off x="6336773" y="321592"/>
            <a:ext cx="2127688" cy="396274"/>
          </a:xfrm>
          <a:prstGeom prst="rect">
            <a:avLst/>
          </a:prstGeom>
        </p:spPr>
      </p:pic>
      <p:pic>
        <p:nvPicPr>
          <p:cNvPr id="5" name="图片 4"/>
          <p:cNvPicPr>
            <a:picLocks noChangeAspect="1"/>
          </p:cNvPicPr>
          <p:nvPr/>
        </p:nvPicPr>
        <p:blipFill>
          <a:blip r:embed="rId3"/>
          <a:stretch>
            <a:fillRect/>
          </a:stretch>
        </p:blipFill>
        <p:spPr>
          <a:xfrm>
            <a:off x="575011" y="910008"/>
            <a:ext cx="8173453" cy="5543328"/>
          </a:xfrm>
          <a:prstGeom prst="rect">
            <a:avLst/>
          </a:prstGeom>
        </p:spPr>
      </p:pic>
    </p:spTree>
    <p:extLst>
      <p:ext uri="{BB962C8B-B14F-4D97-AF65-F5344CB8AC3E}">
        <p14:creationId xmlns:p14="http://schemas.microsoft.com/office/powerpoint/2010/main" val="1182344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79584" y="780438"/>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74754"/>
            <a:ext cx="5400600"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实景照片</a:t>
            </a:r>
            <a:endParaRPr lang="zh-CN" altLang="en-US" sz="2400" dirty="0">
              <a:solidFill>
                <a:srgbClr val="1F497D"/>
              </a:solidFill>
            </a:endParaRPr>
          </a:p>
        </p:txBody>
      </p:sp>
      <p:pic>
        <p:nvPicPr>
          <p:cNvPr id="4" name="图片 3"/>
          <p:cNvPicPr>
            <a:picLocks noChangeAspect="1"/>
          </p:cNvPicPr>
          <p:nvPr/>
        </p:nvPicPr>
        <p:blipFill>
          <a:blip r:embed="rId2"/>
          <a:stretch>
            <a:fillRect/>
          </a:stretch>
        </p:blipFill>
        <p:spPr>
          <a:xfrm>
            <a:off x="6336773" y="321592"/>
            <a:ext cx="2127688" cy="396274"/>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156"/>
            <a:ext cx="9144000" cy="6031843"/>
          </a:xfrm>
          <a:prstGeom prst="rect">
            <a:avLst/>
          </a:prstGeom>
        </p:spPr>
      </p:pic>
    </p:spTree>
    <p:extLst>
      <p:ext uri="{BB962C8B-B14F-4D97-AF65-F5344CB8AC3E}">
        <p14:creationId xmlns:p14="http://schemas.microsoft.com/office/powerpoint/2010/main" val="2464156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79584" y="780438"/>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61106"/>
            <a:ext cx="5400600"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集中营维</a:t>
            </a:r>
            <a:r>
              <a:rPr lang="zh-CN" altLang="en-US" sz="2400" dirty="0">
                <a:solidFill>
                  <a:srgbClr val="1F497D"/>
                </a:solidFill>
              </a:rPr>
              <a:t>云中心主要业务功能</a:t>
            </a:r>
          </a:p>
        </p:txBody>
      </p:sp>
      <p:pic>
        <p:nvPicPr>
          <p:cNvPr id="4" name="图片 3"/>
          <p:cNvPicPr>
            <a:picLocks noChangeAspect="1"/>
          </p:cNvPicPr>
          <p:nvPr/>
        </p:nvPicPr>
        <p:blipFill>
          <a:blip r:embed="rId2"/>
          <a:stretch>
            <a:fillRect/>
          </a:stretch>
        </p:blipFill>
        <p:spPr>
          <a:xfrm>
            <a:off x="6336773" y="321592"/>
            <a:ext cx="2127688" cy="396274"/>
          </a:xfrm>
          <a:prstGeom prst="rect">
            <a:avLst/>
          </a:prstGeom>
        </p:spPr>
      </p:pic>
      <p:pic>
        <p:nvPicPr>
          <p:cNvPr id="2" name="图片 1"/>
          <p:cNvPicPr>
            <a:picLocks noChangeAspect="1"/>
          </p:cNvPicPr>
          <p:nvPr/>
        </p:nvPicPr>
        <p:blipFill>
          <a:blip r:embed="rId3"/>
          <a:stretch>
            <a:fillRect/>
          </a:stretch>
        </p:blipFill>
        <p:spPr>
          <a:xfrm>
            <a:off x="579584" y="1124744"/>
            <a:ext cx="8096872" cy="4680520"/>
          </a:xfrm>
          <a:prstGeom prst="rect">
            <a:avLst/>
          </a:prstGeom>
        </p:spPr>
      </p:pic>
    </p:spTree>
    <p:extLst>
      <p:ext uri="{BB962C8B-B14F-4D97-AF65-F5344CB8AC3E}">
        <p14:creationId xmlns:p14="http://schemas.microsoft.com/office/powerpoint/2010/main" val="17978188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cs typeface="+mn-ea"/>
                <a:sym typeface="+mn-lt"/>
              </a:rPr>
              <a:t>智能营维云中心价值</a:t>
            </a:r>
            <a:endParaRPr lang="zh-CN" altLang="en-US" dirty="0"/>
          </a:p>
        </p:txBody>
      </p:sp>
      <p:graphicFrame>
        <p:nvGraphicFramePr>
          <p:cNvPr id="3" name="图示 2"/>
          <p:cNvGraphicFramePr/>
          <p:nvPr>
            <p:extLst>
              <p:ext uri="{D42A27DB-BD31-4B8C-83A1-F6EECF244321}">
                <p14:modId xmlns:p14="http://schemas.microsoft.com/office/powerpoint/2010/main" val="779007946"/>
              </p:ext>
            </p:extLst>
          </p:nvPr>
        </p:nvGraphicFramePr>
        <p:xfrm>
          <a:off x="2195848" y="2775496"/>
          <a:ext cx="4920208" cy="2608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2" name="AutoShape 3"/>
          <p:cNvSpPr>
            <a:spLocks noChangeArrowheads="1"/>
          </p:cNvSpPr>
          <p:nvPr/>
        </p:nvSpPr>
        <p:spPr bwMode="auto">
          <a:xfrm>
            <a:off x="971824" y="3519264"/>
            <a:ext cx="2088008" cy="228600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marL="285750" indent="-285750" eaLnBrk="0" fontAlgn="auto" hangingPunct="0">
              <a:spcBef>
                <a:spcPts val="0"/>
              </a:spcBef>
              <a:spcAft>
                <a:spcPts val="0"/>
              </a:spcAft>
              <a:buFont typeface="Arial" panose="020B0604020202020204" pitchFamily="34" charset="0"/>
              <a:buChar char="•"/>
            </a:pPr>
            <a:r>
              <a:rPr lang="zh-CN" altLang="en-US" dirty="0">
                <a:solidFill>
                  <a:srgbClr val="000000"/>
                </a:solidFill>
                <a:latin typeface="微软雅黑"/>
                <a:ea typeface="微软雅黑"/>
              </a:rPr>
              <a:t>快速排除故障减少发电损失</a:t>
            </a:r>
          </a:p>
          <a:p>
            <a:pPr marL="285750" indent="-285750" eaLnBrk="0" fontAlgn="auto" hangingPunct="0">
              <a:spcBef>
                <a:spcPts val="0"/>
              </a:spcBef>
              <a:spcAft>
                <a:spcPts val="0"/>
              </a:spcAft>
              <a:buFont typeface="Arial" panose="020B0604020202020204" pitchFamily="34" charset="0"/>
              <a:buChar char="•"/>
            </a:pPr>
            <a:r>
              <a:rPr lang="en-US" altLang="zh-CN" dirty="0" smtClean="0">
                <a:solidFill>
                  <a:srgbClr val="000000"/>
                </a:solidFill>
                <a:latin typeface="微软雅黑"/>
                <a:ea typeface="微软雅黑"/>
              </a:rPr>
              <a:t>PR</a:t>
            </a:r>
            <a:r>
              <a:rPr lang="zh-CN" altLang="en-US" dirty="0" smtClean="0">
                <a:solidFill>
                  <a:srgbClr val="000000"/>
                </a:solidFill>
                <a:latin typeface="微软雅黑"/>
                <a:ea typeface="微软雅黑"/>
              </a:rPr>
              <a:t>值对比优化</a:t>
            </a:r>
            <a:r>
              <a:rPr lang="zh-CN" altLang="en-US" dirty="0">
                <a:solidFill>
                  <a:srgbClr val="000000"/>
                </a:solidFill>
                <a:latin typeface="微软雅黑"/>
                <a:ea typeface="微软雅黑"/>
              </a:rPr>
              <a:t>提升发电量</a:t>
            </a:r>
          </a:p>
          <a:p>
            <a:pPr marL="285750" indent="-285750" eaLnBrk="0" fontAlgn="auto" hangingPunct="0">
              <a:spcBef>
                <a:spcPts val="0"/>
              </a:spcBef>
              <a:spcAft>
                <a:spcPts val="0"/>
              </a:spcAft>
              <a:buFont typeface="Arial" panose="020B0604020202020204" pitchFamily="34" charset="0"/>
              <a:buChar char="•"/>
            </a:pPr>
            <a:r>
              <a:rPr lang="zh-CN" altLang="en-US" dirty="0" smtClean="0">
                <a:solidFill>
                  <a:srgbClr val="000000"/>
                </a:solidFill>
                <a:latin typeface="微软雅黑"/>
                <a:ea typeface="微软雅黑"/>
              </a:rPr>
              <a:t>运</a:t>
            </a:r>
            <a:r>
              <a:rPr lang="zh-CN" altLang="en-US" dirty="0">
                <a:solidFill>
                  <a:srgbClr val="000000"/>
                </a:solidFill>
                <a:latin typeface="微软雅黑"/>
                <a:ea typeface="微软雅黑"/>
              </a:rPr>
              <a:t>维集中化、远端无人化</a:t>
            </a:r>
          </a:p>
        </p:txBody>
      </p:sp>
      <p:sp>
        <p:nvSpPr>
          <p:cNvPr id="43" name="AutoShape 2"/>
          <p:cNvSpPr>
            <a:spLocks noChangeArrowheads="1"/>
          </p:cNvSpPr>
          <p:nvPr/>
        </p:nvSpPr>
        <p:spPr bwMode="auto">
          <a:xfrm>
            <a:off x="3636120" y="1027584"/>
            <a:ext cx="2016000" cy="1609328"/>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marL="285750" indent="-285750" eaLnBrk="0" fontAlgn="auto" hangingPunct="0">
              <a:spcBef>
                <a:spcPts val="0"/>
              </a:spcBef>
              <a:spcAft>
                <a:spcPts val="0"/>
              </a:spcAft>
              <a:buFont typeface="Arial" panose="020B0604020202020204" pitchFamily="34" charset="0"/>
              <a:buChar char="•"/>
            </a:pPr>
            <a:r>
              <a:rPr lang="zh-CN" altLang="en-US" dirty="0">
                <a:solidFill>
                  <a:srgbClr val="000000"/>
                </a:solidFill>
                <a:latin typeface="微软雅黑"/>
                <a:ea typeface="微软雅黑"/>
              </a:rPr>
              <a:t>投资方案决策</a:t>
            </a:r>
          </a:p>
          <a:p>
            <a:pPr marL="285750" indent="-285750" eaLnBrk="0" fontAlgn="auto" hangingPunct="0">
              <a:spcBef>
                <a:spcPts val="0"/>
              </a:spcBef>
              <a:spcAft>
                <a:spcPts val="0"/>
              </a:spcAft>
              <a:buFont typeface="Arial" panose="020B0604020202020204" pitchFamily="34" charset="0"/>
              <a:buChar char="•"/>
            </a:pPr>
            <a:r>
              <a:rPr lang="zh-CN" altLang="en-US" dirty="0">
                <a:solidFill>
                  <a:srgbClr val="000000"/>
                </a:solidFill>
                <a:latin typeface="微软雅黑"/>
                <a:ea typeface="微软雅黑"/>
              </a:rPr>
              <a:t>设备选型决策</a:t>
            </a:r>
          </a:p>
          <a:p>
            <a:pPr marL="285750" indent="-285750" eaLnBrk="0" fontAlgn="auto" hangingPunct="0">
              <a:spcBef>
                <a:spcPts val="0"/>
              </a:spcBef>
              <a:spcAft>
                <a:spcPts val="0"/>
              </a:spcAft>
              <a:buFont typeface="Arial" panose="020B0604020202020204" pitchFamily="34" charset="0"/>
              <a:buChar char="•"/>
            </a:pPr>
            <a:r>
              <a:rPr lang="zh-CN" altLang="en-US" dirty="0">
                <a:solidFill>
                  <a:srgbClr val="000000"/>
                </a:solidFill>
                <a:latin typeface="微软雅黑"/>
                <a:ea typeface="微软雅黑"/>
              </a:rPr>
              <a:t>团队绩效</a:t>
            </a:r>
            <a:r>
              <a:rPr lang="zh-CN" altLang="en-US" dirty="0" smtClean="0">
                <a:solidFill>
                  <a:srgbClr val="000000"/>
                </a:solidFill>
                <a:latin typeface="微软雅黑"/>
                <a:ea typeface="微软雅黑"/>
              </a:rPr>
              <a:t>评估</a:t>
            </a:r>
            <a:endParaRPr lang="en-US" altLang="zh-CN" dirty="0" smtClean="0">
              <a:solidFill>
                <a:srgbClr val="000000"/>
              </a:solidFill>
              <a:latin typeface="微软雅黑"/>
              <a:ea typeface="微软雅黑"/>
            </a:endParaRPr>
          </a:p>
          <a:p>
            <a:pPr marL="285750" indent="-285750" eaLnBrk="0" fontAlgn="auto" hangingPunct="0">
              <a:spcBef>
                <a:spcPts val="0"/>
              </a:spcBef>
              <a:spcAft>
                <a:spcPts val="0"/>
              </a:spcAft>
              <a:buFont typeface="Arial" panose="020B0604020202020204" pitchFamily="34" charset="0"/>
              <a:buChar char="•"/>
            </a:pPr>
            <a:r>
              <a:rPr lang="zh-CN" altLang="en-US" dirty="0" smtClean="0">
                <a:solidFill>
                  <a:srgbClr val="000000"/>
                </a:solidFill>
                <a:latin typeface="微软雅黑"/>
                <a:ea typeface="微软雅黑"/>
              </a:rPr>
              <a:t>财务分析可靠</a:t>
            </a:r>
            <a:endParaRPr lang="zh-CN" altLang="en-US" dirty="0">
              <a:solidFill>
                <a:srgbClr val="000000"/>
              </a:solidFill>
              <a:latin typeface="微软雅黑"/>
              <a:ea typeface="微软雅黑"/>
            </a:endParaRPr>
          </a:p>
        </p:txBody>
      </p:sp>
      <p:sp>
        <p:nvSpPr>
          <p:cNvPr id="44" name="AutoShape 4"/>
          <p:cNvSpPr>
            <a:spLocks noChangeArrowheads="1"/>
          </p:cNvSpPr>
          <p:nvPr/>
        </p:nvSpPr>
        <p:spPr bwMode="auto">
          <a:xfrm>
            <a:off x="6228408" y="3519264"/>
            <a:ext cx="2016000" cy="2286000"/>
          </a:xfrm>
          <a:prstGeom prst="roundRect">
            <a:avLst>
              <a:gd name="adj" fmla="val 13745"/>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anchor="ctr"/>
          <a:lstStyle/>
          <a:p>
            <a:pPr marL="285750" indent="-285750" fontAlgn="auto">
              <a:spcBef>
                <a:spcPts val="0"/>
              </a:spcBef>
              <a:spcAft>
                <a:spcPts val="0"/>
              </a:spcAft>
              <a:buFont typeface="Arial" panose="020B0604020202020204" pitchFamily="34" charset="0"/>
              <a:buChar char="•"/>
              <a:defRPr/>
            </a:pPr>
            <a:r>
              <a:rPr lang="zh-CN" altLang="en-US" dirty="0">
                <a:solidFill>
                  <a:srgbClr val="000000"/>
                </a:solidFill>
                <a:latin typeface="Calibri"/>
                <a:ea typeface="微软雅黑"/>
                <a:cs typeface="+mn-ea"/>
                <a:sym typeface="+mn-lt"/>
              </a:rPr>
              <a:t>保障操作安全、可追溯</a:t>
            </a:r>
          </a:p>
          <a:p>
            <a:pPr marL="285750" indent="-285750" fontAlgn="auto">
              <a:spcBef>
                <a:spcPts val="0"/>
              </a:spcBef>
              <a:spcAft>
                <a:spcPts val="0"/>
              </a:spcAft>
              <a:buFont typeface="Arial" panose="020B0604020202020204" pitchFamily="34" charset="0"/>
              <a:buChar char="•"/>
              <a:defRPr/>
            </a:pPr>
            <a:r>
              <a:rPr lang="zh-CN" altLang="en-US" dirty="0">
                <a:solidFill>
                  <a:srgbClr val="000000"/>
                </a:solidFill>
                <a:latin typeface="Calibri"/>
                <a:ea typeface="微软雅黑"/>
                <a:cs typeface="+mn-ea"/>
                <a:sym typeface="+mn-lt"/>
              </a:rPr>
              <a:t>保障数据信息安全可靠</a:t>
            </a:r>
          </a:p>
          <a:p>
            <a:pPr marL="285750" indent="-285750" fontAlgn="auto">
              <a:spcBef>
                <a:spcPts val="0"/>
              </a:spcBef>
              <a:spcAft>
                <a:spcPts val="0"/>
              </a:spcAft>
              <a:buFont typeface="Arial" panose="020B0604020202020204" pitchFamily="34" charset="0"/>
              <a:buChar char="•"/>
              <a:defRPr/>
            </a:pPr>
            <a:r>
              <a:rPr lang="zh-CN" altLang="en-US" dirty="0">
                <a:solidFill>
                  <a:srgbClr val="000000"/>
                </a:solidFill>
                <a:latin typeface="Calibri"/>
                <a:ea typeface="微软雅黑"/>
                <a:cs typeface="+mn-ea"/>
                <a:sym typeface="+mn-lt"/>
              </a:rPr>
              <a:t>全生命周期保障资产</a:t>
            </a:r>
            <a:r>
              <a:rPr lang="zh-CN" altLang="en-US" dirty="0" smtClean="0">
                <a:solidFill>
                  <a:srgbClr val="000000"/>
                </a:solidFill>
                <a:latin typeface="Calibri"/>
                <a:ea typeface="微软雅黑"/>
                <a:cs typeface="+mn-ea"/>
                <a:sym typeface="+mn-lt"/>
              </a:rPr>
              <a:t>安全</a:t>
            </a:r>
            <a:endParaRPr lang="zh-CN" altLang="en-US" dirty="0">
              <a:solidFill>
                <a:srgbClr val="000000"/>
              </a:solidFill>
              <a:latin typeface="Calibri"/>
              <a:ea typeface="微软雅黑"/>
              <a:cs typeface="+mn-ea"/>
              <a:sym typeface="+mn-lt"/>
            </a:endParaRPr>
          </a:p>
        </p:txBody>
      </p:sp>
      <p:sp>
        <p:nvSpPr>
          <p:cNvPr id="45" name="灯片编号占位符 44"/>
          <p:cNvSpPr>
            <a:spLocks noGrp="1"/>
          </p:cNvSpPr>
          <p:nvPr>
            <p:ph type="sldNum" sz="quarter" idx="10"/>
          </p:nvPr>
        </p:nvSpPr>
        <p:spPr/>
        <p:txBody>
          <a:bodyPr/>
          <a:lstStyle/>
          <a:p>
            <a:pPr>
              <a:defRPr/>
            </a:pPr>
            <a:fld id="{2020F7BF-3E2F-4882-8D41-D422CDE087F0}" type="slidenum">
              <a:rPr lang="zh-CN" altLang="zh-CN" smtClean="0"/>
              <a:pPr>
                <a:defRPr/>
              </a:pPr>
              <a:t>34</a:t>
            </a:fld>
            <a:endParaRPr lang="zh-CN" altLang="zh-CN"/>
          </a:p>
        </p:txBody>
      </p:sp>
    </p:spTree>
    <p:extLst>
      <p:ext uri="{BB962C8B-B14F-4D97-AF65-F5344CB8AC3E}">
        <p14:creationId xmlns:p14="http://schemas.microsoft.com/office/powerpoint/2010/main" val="2501201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79584" y="780438"/>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74754"/>
            <a:ext cx="5400600"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a:solidFill>
                  <a:srgbClr val="1F497D"/>
                </a:solidFill>
              </a:rPr>
              <a:t>全球化</a:t>
            </a:r>
            <a:r>
              <a:rPr lang="zh-CN" altLang="en-US" sz="2400" dirty="0" smtClean="0">
                <a:solidFill>
                  <a:srgbClr val="1F497D"/>
                </a:solidFill>
              </a:rPr>
              <a:t>自动营维</a:t>
            </a:r>
            <a:r>
              <a:rPr lang="zh-CN" altLang="en-US" sz="2400" dirty="0">
                <a:solidFill>
                  <a:srgbClr val="1F497D"/>
                </a:solidFill>
              </a:rPr>
              <a:t>管理系统</a:t>
            </a:r>
          </a:p>
        </p:txBody>
      </p:sp>
      <p:pic>
        <p:nvPicPr>
          <p:cNvPr id="4" name="图片 3"/>
          <p:cNvPicPr>
            <a:picLocks noChangeAspect="1"/>
          </p:cNvPicPr>
          <p:nvPr/>
        </p:nvPicPr>
        <p:blipFill>
          <a:blip r:embed="rId2"/>
          <a:stretch>
            <a:fillRect/>
          </a:stretch>
        </p:blipFill>
        <p:spPr>
          <a:xfrm>
            <a:off x="6336773" y="321592"/>
            <a:ext cx="2127688" cy="396274"/>
          </a:xfrm>
          <a:prstGeom prst="rect">
            <a:avLst/>
          </a:prstGeom>
        </p:spPr>
      </p:pic>
      <p:pic>
        <p:nvPicPr>
          <p:cNvPr id="2" name="图片 1"/>
          <p:cNvPicPr>
            <a:picLocks noChangeAspect="1"/>
          </p:cNvPicPr>
          <p:nvPr/>
        </p:nvPicPr>
        <p:blipFill>
          <a:blip r:embed="rId3"/>
          <a:stretch>
            <a:fillRect/>
          </a:stretch>
        </p:blipFill>
        <p:spPr>
          <a:xfrm>
            <a:off x="212586" y="1124744"/>
            <a:ext cx="8679894" cy="4896544"/>
          </a:xfrm>
          <a:prstGeom prst="rect">
            <a:avLst/>
          </a:prstGeom>
        </p:spPr>
      </p:pic>
    </p:spTree>
    <p:extLst>
      <p:ext uri="{BB962C8B-B14F-4D97-AF65-F5344CB8AC3E}">
        <p14:creationId xmlns:p14="http://schemas.microsoft.com/office/powerpoint/2010/main" val="3399282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Picture 4"/>
          <p:cNvPicPr>
            <a:picLocks noChangeAspect="1"/>
          </p:cNvPicPr>
          <p:nvPr/>
        </p:nvPicPr>
        <p:blipFill>
          <a:blip r:embed="rId2" cstate="print"/>
          <a:srcRect/>
          <a:stretch>
            <a:fillRect/>
          </a:stretch>
        </p:blipFill>
        <p:spPr bwMode="auto">
          <a:xfrm>
            <a:off x="683568" y="1844824"/>
            <a:ext cx="2935287" cy="2595563"/>
          </a:xfrm>
          <a:prstGeom prst="rect">
            <a:avLst/>
          </a:prstGeom>
          <a:noFill/>
          <a:ln w="9525">
            <a:noFill/>
            <a:miter lim="800000"/>
            <a:headEnd/>
            <a:tailEnd/>
          </a:ln>
        </p:spPr>
      </p:pic>
      <p:sp>
        <p:nvSpPr>
          <p:cNvPr id="2" name="矩形 1"/>
          <p:cNvSpPr/>
          <p:nvPr/>
        </p:nvSpPr>
        <p:spPr>
          <a:xfrm>
            <a:off x="3443093" y="2854677"/>
            <a:ext cx="4801315" cy="646331"/>
          </a:xfrm>
          <a:prstGeom prst="rect">
            <a:avLst/>
          </a:prstGeom>
        </p:spPr>
        <p:txBody>
          <a:bodyPr wrap="none">
            <a:spAutoFit/>
          </a:bodyPr>
          <a:lstStyle/>
          <a:p>
            <a:pPr algn="ctr">
              <a:defRPr/>
            </a:pPr>
            <a:r>
              <a:rPr lang="zh-CN" altLang="en-US" sz="3600" b="1" dirty="0" smtClean="0">
                <a:solidFill>
                  <a:srgbClr val="1F497D"/>
                </a:solidFill>
                <a:latin typeface="微软雅黑" panose="020B0503020204020204" pitchFamily="34" charset="-122"/>
                <a:ea typeface="微软雅黑" panose="020B0503020204020204" pitchFamily="34" charset="-122"/>
              </a:rPr>
              <a:t>让</a:t>
            </a:r>
            <a:r>
              <a:rPr lang="zh-CN" altLang="en-US" sz="3600" b="1" dirty="0">
                <a:solidFill>
                  <a:srgbClr val="1F497D"/>
                </a:solidFill>
                <a:latin typeface="微软雅黑" panose="020B0503020204020204" pitchFamily="34" charset="-122"/>
                <a:ea typeface="微软雅黑" panose="020B0503020204020204" pitchFamily="34" charset="-122"/>
              </a:rPr>
              <a:t>我们共建绿色</a:t>
            </a:r>
            <a:r>
              <a:rPr lang="zh-CN" altLang="en-US" sz="3600" b="1" dirty="0" smtClean="0">
                <a:solidFill>
                  <a:srgbClr val="1F497D"/>
                </a:solidFill>
                <a:latin typeface="微软雅黑" panose="020B0503020204020204" pitchFamily="34" charset="-122"/>
                <a:ea typeface="微软雅黑" panose="020B0503020204020204" pitchFamily="34" charset="-122"/>
              </a:rPr>
              <a:t>家园！</a:t>
            </a:r>
            <a:endParaRPr lang="en-US" altLang="zh-CN" sz="3600" b="1" dirty="0">
              <a:solidFill>
                <a:srgbClr val="1F497D"/>
              </a:solidFill>
              <a:latin typeface="微软雅黑" panose="020B0503020204020204" pitchFamily="34" charset="-122"/>
              <a:ea typeface="微软雅黑" panose="020B0503020204020204" pitchFamily="34" charset="-122"/>
            </a:endParaRPr>
          </a:p>
        </p:txBody>
      </p:sp>
      <p:pic>
        <p:nvPicPr>
          <p:cNvPr id="7" name="图片 15" descr="2.png"/>
          <p:cNvPicPr>
            <a:picLocks noChangeAspect="1" noChangeArrowheads="1"/>
          </p:cNvPicPr>
          <p:nvPr/>
        </p:nvPicPr>
        <p:blipFill>
          <a:blip r:embed="rId3" cstate="print"/>
          <a:srcRect/>
          <a:stretch>
            <a:fillRect/>
          </a:stretch>
        </p:blipFill>
        <p:spPr bwMode="auto">
          <a:xfrm>
            <a:off x="4644008" y="3573016"/>
            <a:ext cx="4499992" cy="2952328"/>
          </a:xfrm>
          <a:prstGeom prst="rect">
            <a:avLst/>
          </a:prstGeom>
          <a:noFill/>
          <a:ln w="9525">
            <a:noFill/>
            <a:miter lim="800000"/>
            <a:headEnd/>
            <a:tailEnd/>
          </a:ln>
        </p:spPr>
      </p:pic>
      <p:pic>
        <p:nvPicPr>
          <p:cNvPr id="4" name="图片 3"/>
          <p:cNvPicPr>
            <a:picLocks noChangeAspect="1"/>
          </p:cNvPicPr>
          <p:nvPr/>
        </p:nvPicPr>
        <p:blipFill>
          <a:blip r:embed="rId4"/>
          <a:stretch>
            <a:fillRect/>
          </a:stretch>
        </p:blipFill>
        <p:spPr>
          <a:xfrm>
            <a:off x="6368749" y="252016"/>
            <a:ext cx="2127688" cy="396274"/>
          </a:xfrm>
          <a:prstGeom prst="rect">
            <a:avLst/>
          </a:prstGeom>
        </p:spPr>
      </p:pic>
    </p:spTree>
    <p:extLst>
      <p:ext uri="{BB962C8B-B14F-4D97-AF65-F5344CB8AC3E}">
        <p14:creationId xmlns:p14="http://schemas.microsoft.com/office/powerpoint/2010/main" val="46304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45970"/>
            <a:ext cx="5459891"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质量保障</a:t>
            </a:r>
            <a:r>
              <a:rPr lang="zh-CN" altLang="en-US" sz="2400" dirty="0">
                <a:solidFill>
                  <a:srgbClr val="1F497D"/>
                </a:solidFill>
              </a:rPr>
              <a:t>手段</a:t>
            </a:r>
          </a:p>
        </p:txBody>
      </p:sp>
      <p:grpSp>
        <p:nvGrpSpPr>
          <p:cNvPr id="2" name="组合 1"/>
          <p:cNvGrpSpPr/>
          <p:nvPr/>
        </p:nvGrpSpPr>
        <p:grpSpPr>
          <a:xfrm>
            <a:off x="726923" y="1798580"/>
            <a:ext cx="7504171" cy="3089284"/>
            <a:chOff x="726923" y="1798580"/>
            <a:chExt cx="7504171" cy="3089284"/>
          </a:xfrm>
        </p:grpSpPr>
        <p:pic>
          <p:nvPicPr>
            <p:cNvPr id="29" name="图片 28"/>
            <p:cNvPicPr>
              <a:picLocks noChangeAspect="1"/>
            </p:cNvPicPr>
            <p:nvPr/>
          </p:nvPicPr>
          <p:blipFill>
            <a:blip r:embed="rId2"/>
            <a:stretch>
              <a:fillRect/>
            </a:stretch>
          </p:blipFill>
          <p:spPr>
            <a:xfrm>
              <a:off x="2827380" y="3048064"/>
              <a:ext cx="686002" cy="617856"/>
            </a:xfrm>
            <a:prstGeom prst="rect">
              <a:avLst/>
            </a:prstGeom>
          </p:spPr>
        </p:pic>
        <p:pic>
          <p:nvPicPr>
            <p:cNvPr id="28" name="图片 27"/>
            <p:cNvPicPr>
              <a:picLocks noChangeAspect="1"/>
            </p:cNvPicPr>
            <p:nvPr/>
          </p:nvPicPr>
          <p:blipFill>
            <a:blip r:embed="rId3"/>
            <a:stretch>
              <a:fillRect/>
            </a:stretch>
          </p:blipFill>
          <p:spPr>
            <a:xfrm>
              <a:off x="726923" y="3953270"/>
              <a:ext cx="939874" cy="934594"/>
            </a:xfrm>
            <a:prstGeom prst="rect">
              <a:avLst/>
            </a:prstGeom>
          </p:spPr>
        </p:pic>
        <p:pic>
          <p:nvPicPr>
            <p:cNvPr id="27" name="图片 26"/>
            <p:cNvPicPr>
              <a:picLocks noChangeAspect="1"/>
            </p:cNvPicPr>
            <p:nvPr/>
          </p:nvPicPr>
          <p:blipFill>
            <a:blip r:embed="rId4"/>
            <a:stretch>
              <a:fillRect/>
            </a:stretch>
          </p:blipFill>
          <p:spPr>
            <a:xfrm>
              <a:off x="5042517" y="3957584"/>
              <a:ext cx="917929" cy="856734"/>
            </a:xfrm>
            <a:prstGeom prst="rect">
              <a:avLst/>
            </a:prstGeom>
          </p:spPr>
        </p:pic>
        <p:pic>
          <p:nvPicPr>
            <p:cNvPr id="26" name="图片 25"/>
            <p:cNvPicPr>
              <a:picLocks noChangeAspect="1"/>
            </p:cNvPicPr>
            <p:nvPr/>
          </p:nvPicPr>
          <p:blipFill>
            <a:blip r:embed="rId5"/>
            <a:stretch>
              <a:fillRect/>
            </a:stretch>
          </p:blipFill>
          <p:spPr>
            <a:xfrm>
              <a:off x="4931513" y="1816604"/>
              <a:ext cx="1139938" cy="1040380"/>
            </a:xfrm>
            <a:prstGeom prst="rect">
              <a:avLst/>
            </a:prstGeom>
          </p:spPr>
        </p:pic>
        <p:pic>
          <p:nvPicPr>
            <p:cNvPr id="25" name="图片 24"/>
            <p:cNvPicPr>
              <a:picLocks noChangeAspect="1"/>
            </p:cNvPicPr>
            <p:nvPr/>
          </p:nvPicPr>
          <p:blipFill>
            <a:blip r:embed="rId6"/>
            <a:stretch>
              <a:fillRect/>
            </a:stretch>
          </p:blipFill>
          <p:spPr>
            <a:xfrm>
              <a:off x="726923" y="1835701"/>
              <a:ext cx="1103326" cy="1002187"/>
            </a:xfrm>
            <a:prstGeom prst="rect">
              <a:avLst/>
            </a:prstGeom>
          </p:spPr>
        </p:pic>
        <p:sp>
          <p:nvSpPr>
            <p:cNvPr id="4" name="椭圆 3"/>
            <p:cNvSpPr/>
            <p:nvPr/>
          </p:nvSpPr>
          <p:spPr>
            <a:xfrm>
              <a:off x="1441226" y="1798580"/>
              <a:ext cx="244827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dirty="0" smtClean="0">
                  <a:solidFill>
                    <a:srgbClr val="1F497D"/>
                  </a:solidFill>
                  <a:latin typeface="微软雅黑" panose="020B0503020204020204" pitchFamily="34" charset="-122"/>
                  <a:ea typeface="微软雅黑" panose="020B0503020204020204" pitchFamily="34" charset="-122"/>
                </a:rPr>
                <a:t>实地考察</a:t>
              </a:r>
              <a:endParaRPr lang="zh-CN" altLang="en-US" sz="2400" dirty="0">
                <a:solidFill>
                  <a:srgbClr val="1F497D"/>
                </a:solidFill>
                <a:latin typeface="微软雅黑" panose="020B0503020204020204" pitchFamily="34" charset="-122"/>
                <a:ea typeface="微软雅黑" panose="020B0503020204020204" pitchFamily="34" charset="-122"/>
              </a:endParaRPr>
            </a:p>
          </p:txBody>
        </p:sp>
        <p:sp>
          <p:nvSpPr>
            <p:cNvPr id="12" name="椭圆 11"/>
            <p:cNvSpPr/>
            <p:nvPr/>
          </p:nvSpPr>
          <p:spPr>
            <a:xfrm>
              <a:off x="5782822" y="1798580"/>
              <a:ext cx="244827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dirty="0" smtClean="0">
                  <a:solidFill>
                    <a:srgbClr val="1F497D"/>
                  </a:solidFill>
                  <a:latin typeface="微软雅黑" panose="020B0503020204020204" pitchFamily="34" charset="-122"/>
                  <a:ea typeface="微软雅黑" panose="020B0503020204020204" pitchFamily="34" charset="-122"/>
                </a:rPr>
                <a:t>专人跟踪</a:t>
              </a:r>
              <a:endParaRPr lang="zh-CN" altLang="en-US" sz="2400" dirty="0">
                <a:solidFill>
                  <a:srgbClr val="1F497D"/>
                </a:solidFill>
                <a:latin typeface="微软雅黑" panose="020B0503020204020204" pitchFamily="34" charset="-122"/>
                <a:ea typeface="微软雅黑" panose="020B0503020204020204" pitchFamily="34" charset="-122"/>
              </a:endParaRPr>
            </a:p>
          </p:txBody>
        </p:sp>
        <p:sp>
          <p:nvSpPr>
            <p:cNvPr id="13" name="椭圆 12"/>
            <p:cNvSpPr/>
            <p:nvPr/>
          </p:nvSpPr>
          <p:spPr>
            <a:xfrm>
              <a:off x="5782822" y="3810505"/>
              <a:ext cx="244827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dirty="0" smtClean="0">
                  <a:solidFill>
                    <a:srgbClr val="1F497D"/>
                  </a:solidFill>
                  <a:latin typeface="微软雅黑" panose="020B0503020204020204" pitchFamily="34" charset="-122"/>
                  <a:ea typeface="微软雅黑" panose="020B0503020204020204" pitchFamily="34" charset="-122"/>
                </a:rPr>
                <a:t>第三方检测</a:t>
              </a:r>
              <a:endParaRPr lang="zh-CN" altLang="en-US" sz="2400" dirty="0">
                <a:solidFill>
                  <a:srgbClr val="1F497D"/>
                </a:solidFill>
                <a:latin typeface="微软雅黑" panose="020B0503020204020204" pitchFamily="34" charset="-122"/>
                <a:ea typeface="微软雅黑" panose="020B0503020204020204" pitchFamily="34" charset="-122"/>
              </a:endParaRPr>
            </a:p>
          </p:txBody>
        </p:sp>
        <p:sp>
          <p:nvSpPr>
            <p:cNvPr id="14" name="椭圆 13"/>
            <p:cNvSpPr/>
            <p:nvPr/>
          </p:nvSpPr>
          <p:spPr>
            <a:xfrm>
              <a:off x="1442342" y="3810505"/>
              <a:ext cx="244827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dirty="0" smtClean="0">
                  <a:solidFill>
                    <a:srgbClr val="1F497D"/>
                  </a:solidFill>
                  <a:latin typeface="微软雅黑" panose="020B0503020204020204" pitchFamily="34" charset="-122"/>
                  <a:ea typeface="微软雅黑" panose="020B0503020204020204" pitchFamily="34" charset="-122"/>
                </a:rPr>
                <a:t>综合验收</a:t>
              </a:r>
              <a:endParaRPr lang="zh-CN" altLang="en-US" sz="2400" dirty="0">
                <a:solidFill>
                  <a:srgbClr val="1F497D"/>
                </a:solidFill>
                <a:latin typeface="微软雅黑" panose="020B0503020204020204" pitchFamily="34" charset="-122"/>
                <a:ea typeface="微软雅黑" panose="020B0503020204020204" pitchFamily="34" charset="-122"/>
              </a:endParaRPr>
            </a:p>
          </p:txBody>
        </p:sp>
        <p:sp>
          <p:nvSpPr>
            <p:cNvPr id="15" name="椭圆 14"/>
            <p:cNvSpPr/>
            <p:nvPr/>
          </p:nvSpPr>
          <p:spPr>
            <a:xfrm>
              <a:off x="3491880" y="2852936"/>
              <a:ext cx="2448272"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2400" dirty="0" smtClean="0">
                  <a:solidFill>
                    <a:srgbClr val="FF0000"/>
                  </a:solidFill>
                  <a:latin typeface="微软雅黑" panose="020B0503020204020204" pitchFamily="34" charset="-122"/>
                  <a:ea typeface="微软雅黑" panose="020B0503020204020204" pitchFamily="34" charset="-122"/>
                </a:rPr>
                <a:t>质量保障</a:t>
              </a:r>
              <a:endParaRPr lang="zh-CN" altLang="en-US" sz="2400" dirty="0">
                <a:solidFill>
                  <a:srgbClr val="FF0000"/>
                </a:solidFill>
                <a:latin typeface="微软雅黑" panose="020B0503020204020204" pitchFamily="34" charset="-122"/>
                <a:ea typeface="微软雅黑" panose="020B0503020204020204" pitchFamily="34" charset="-122"/>
              </a:endParaRPr>
            </a:p>
          </p:txBody>
        </p:sp>
      </p:grpSp>
      <p:pic>
        <p:nvPicPr>
          <p:cNvPr id="6" name="图片 5"/>
          <p:cNvPicPr>
            <a:picLocks noChangeAspect="1"/>
          </p:cNvPicPr>
          <p:nvPr/>
        </p:nvPicPr>
        <p:blipFill>
          <a:blip r:embed="rId7"/>
          <a:stretch>
            <a:fillRect/>
          </a:stretch>
        </p:blipFill>
        <p:spPr>
          <a:xfrm>
            <a:off x="6368749" y="307200"/>
            <a:ext cx="2127688" cy="396274"/>
          </a:xfrm>
          <a:prstGeom prst="rect">
            <a:avLst/>
          </a:prstGeom>
        </p:spPr>
      </p:pic>
    </p:spTree>
    <p:extLst>
      <p:ext uri="{BB962C8B-B14F-4D97-AF65-F5344CB8AC3E}">
        <p14:creationId xmlns:p14="http://schemas.microsoft.com/office/powerpoint/2010/main" val="2953395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45970"/>
            <a:ext cx="4968552"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a:solidFill>
                  <a:srgbClr val="1F497D"/>
                </a:solidFill>
              </a:rPr>
              <a:t>目录</a:t>
            </a:r>
          </a:p>
        </p:txBody>
      </p:sp>
      <p:grpSp>
        <p:nvGrpSpPr>
          <p:cNvPr id="10" name="Group 53"/>
          <p:cNvGrpSpPr>
            <a:grpSpLocks/>
          </p:cNvGrpSpPr>
          <p:nvPr/>
        </p:nvGrpSpPr>
        <p:grpSpPr bwMode="auto">
          <a:xfrm>
            <a:off x="-2661072" y="980728"/>
            <a:ext cx="10185400" cy="5114925"/>
            <a:chOff x="-1520" y="618"/>
            <a:chExt cx="5829" cy="3039"/>
          </a:xfrm>
        </p:grpSpPr>
        <p:sp>
          <p:nvSpPr>
            <p:cNvPr id="12" name="AutoShape 6"/>
            <p:cNvSpPr>
              <a:spLocks noChangeArrowheads="1"/>
            </p:cNvSpPr>
            <p:nvPr/>
          </p:nvSpPr>
          <p:spPr bwMode="ltGray">
            <a:xfrm rot="5400000">
              <a:off x="-1537" y="635"/>
              <a:ext cx="3039" cy="300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zh-CN" altLang="en-US" sz="2000">
                <a:latin typeface="微软雅黑" pitchFamily="34" charset="-122"/>
                <a:ea typeface="微软雅黑" pitchFamily="34" charset="-122"/>
              </a:endParaRPr>
            </a:p>
          </p:txBody>
        </p:sp>
        <p:sp>
          <p:nvSpPr>
            <p:cNvPr id="13" name="AutoShape 7"/>
            <p:cNvSpPr>
              <a:spLocks noChangeArrowheads="1"/>
            </p:cNvSpPr>
            <p:nvPr/>
          </p:nvSpPr>
          <p:spPr bwMode="ltGray">
            <a:xfrm rot="5400000" flipH="1">
              <a:off x="-1281" y="909"/>
              <a:ext cx="2540" cy="24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5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solidFill>
              <a:srgbClr val="1F497D"/>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p>
              <a:endParaRPr lang="zh-CN" altLang="en-US"/>
            </a:p>
          </p:txBody>
        </p:sp>
        <p:sp>
          <p:nvSpPr>
            <p:cNvPr id="14" name="AutoShape 9"/>
            <p:cNvSpPr>
              <a:spLocks noChangeArrowheads="1"/>
            </p:cNvSpPr>
            <p:nvPr/>
          </p:nvSpPr>
          <p:spPr bwMode="gray">
            <a:xfrm>
              <a:off x="1273" y="1071"/>
              <a:ext cx="2784" cy="32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一</a:t>
              </a: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、紧抓项目交接的关键因素</a:t>
              </a:r>
            </a:p>
          </p:txBody>
        </p:sp>
        <p:grpSp>
          <p:nvGrpSpPr>
            <p:cNvPr id="15" name="Group 17"/>
            <p:cNvGrpSpPr>
              <a:grpSpLocks/>
            </p:cNvGrpSpPr>
            <p:nvPr/>
          </p:nvGrpSpPr>
          <p:grpSpPr bwMode="auto">
            <a:xfrm>
              <a:off x="1292" y="1556"/>
              <a:ext cx="2976" cy="427"/>
              <a:chOff x="1248" y="1632"/>
              <a:chExt cx="2976" cy="427"/>
            </a:xfrm>
          </p:grpSpPr>
          <p:sp>
            <p:nvSpPr>
              <p:cNvPr id="40" name="AutoShape 18"/>
              <p:cNvSpPr>
                <a:spLocks noChangeArrowheads="1"/>
              </p:cNvSpPr>
              <p:nvPr/>
            </p:nvSpPr>
            <p:spPr bwMode="gray">
              <a:xfrm>
                <a:off x="1440" y="1632"/>
                <a:ext cx="2785" cy="320"/>
              </a:xfrm>
              <a:prstGeom prst="roundRect">
                <a:avLst>
                  <a:gd name="adj" fmla="val 50000"/>
                </a:avLst>
              </a:prstGeom>
              <a:noFill/>
              <a:ln w="28575" algn="ctr">
                <a:solidFill>
                  <a:schemeClr val="bg2"/>
                </a:solidFill>
                <a:round/>
                <a:headEnd/>
                <a:tailEnd/>
              </a:ln>
            </p:spPr>
            <p:txBody>
              <a:bodyPr wrap="none" anchor="ctr"/>
              <a:lstStyle/>
              <a:p>
                <a:pPr eaLnBrk="0" hangingPunct="0">
                  <a:defRPr/>
                </a:pPr>
                <a:r>
                  <a:rPr lang="zh-CN" altLang="en-US" sz="2000" b="1" dirty="0" smtClean="0">
                    <a:solidFill>
                      <a:srgbClr val="1F497D"/>
                    </a:solidFill>
                    <a:latin typeface="微软雅黑" pitchFamily="34" charset="-122"/>
                    <a:ea typeface="微软雅黑" pitchFamily="34" charset="-122"/>
                  </a:rPr>
                  <a:t>二</a:t>
                </a:r>
                <a:r>
                  <a:rPr lang="zh-CN" altLang="en-US" sz="2000" b="1" dirty="0">
                    <a:solidFill>
                      <a:srgbClr val="1F497D"/>
                    </a:solidFill>
                    <a:latin typeface="微软雅黑" pitchFamily="34" charset="-122"/>
                    <a:ea typeface="微软雅黑" pitchFamily="34" charset="-122"/>
                  </a:rPr>
                  <a:t>、建设规范化运维管理体系</a:t>
                </a:r>
              </a:p>
            </p:txBody>
          </p:sp>
          <p:grpSp>
            <p:nvGrpSpPr>
              <p:cNvPr id="41" name="Group 19"/>
              <p:cNvGrpSpPr>
                <a:grpSpLocks/>
              </p:cNvGrpSpPr>
              <p:nvPr/>
            </p:nvGrpSpPr>
            <p:grpSpPr bwMode="auto">
              <a:xfrm>
                <a:off x="1248" y="1699"/>
                <a:ext cx="240" cy="360"/>
                <a:chOff x="2078" y="1680"/>
                <a:chExt cx="1615" cy="2422"/>
              </a:xfrm>
            </p:grpSpPr>
            <p:sp>
              <p:nvSpPr>
                <p:cNvPr id="42" name="Oval 2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43" name="Oval 2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44" name="Oval 22"/>
                <p:cNvSpPr>
                  <a:spLocks noChangeArrowheads="1"/>
                </p:cNvSpPr>
                <p:nvPr/>
              </p:nvSpPr>
              <p:spPr bwMode="gray">
                <a:xfrm>
                  <a:off x="2254" y="1753"/>
                  <a:ext cx="997" cy="22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微软雅黑" pitchFamily="34" charset="-122"/>
                    <a:ea typeface="微软雅黑" pitchFamily="34" charset="-122"/>
                  </a:endParaRPr>
                </a:p>
              </p:txBody>
            </p:sp>
            <p:sp>
              <p:nvSpPr>
                <p:cNvPr id="45" name="Oval 23"/>
                <p:cNvSpPr>
                  <a:spLocks noChangeArrowheads="1"/>
                </p:cNvSpPr>
                <p:nvPr/>
              </p:nvSpPr>
              <p:spPr bwMode="gray">
                <a:xfrm>
                  <a:off x="2254" y="1771"/>
                  <a:ext cx="1000" cy="2250"/>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46" name="Oval 24"/>
                <p:cNvSpPr>
                  <a:spLocks noChangeArrowheads="1"/>
                </p:cNvSpPr>
                <p:nvPr/>
              </p:nvSpPr>
              <p:spPr bwMode="gray">
                <a:xfrm>
                  <a:off x="2334" y="1842"/>
                  <a:ext cx="1094" cy="22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sp>
              <p:nvSpPr>
                <p:cNvPr id="47" name="Oval 25"/>
                <p:cNvSpPr>
                  <a:spLocks noChangeArrowheads="1"/>
                </p:cNvSpPr>
                <p:nvPr/>
              </p:nvSpPr>
              <p:spPr bwMode="gray">
                <a:xfrm>
                  <a:off x="2337" y="1853"/>
                  <a:ext cx="1096" cy="2249"/>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grpSp>
          <p:nvGrpSpPr>
            <p:cNvPr id="16" name="Group 26"/>
            <p:cNvGrpSpPr>
              <a:grpSpLocks/>
            </p:cNvGrpSpPr>
            <p:nvPr/>
          </p:nvGrpSpPr>
          <p:grpSpPr bwMode="auto">
            <a:xfrm>
              <a:off x="1333" y="2103"/>
              <a:ext cx="2976" cy="407"/>
              <a:chOff x="1344" y="2179"/>
              <a:chExt cx="2976" cy="407"/>
            </a:xfrm>
          </p:grpSpPr>
          <p:sp>
            <p:nvSpPr>
              <p:cNvPr id="32" name="AutoShape 27"/>
              <p:cNvSpPr>
                <a:spLocks noChangeArrowheads="1"/>
              </p:cNvSpPr>
              <p:nvPr/>
            </p:nvSpPr>
            <p:spPr bwMode="gray">
              <a:xfrm>
                <a:off x="1535" y="2179"/>
                <a:ext cx="2785" cy="324"/>
              </a:xfrm>
              <a:prstGeom prst="roundRect">
                <a:avLst>
                  <a:gd name="adj" fmla="val 50000"/>
                </a:avLst>
              </a:prstGeom>
              <a:noFill/>
              <a:ln w="28575" algn="ctr">
                <a:solidFill>
                  <a:schemeClr val="bg2"/>
                </a:solidFill>
                <a:round/>
                <a:headEnd/>
                <a:tailEnd/>
              </a:ln>
            </p:spPr>
            <p:txBody>
              <a:bodyPr wrap="none" anchor="ctr"/>
              <a:lstStyle/>
              <a:p>
                <a:pPr eaLnBrk="0" hangingPunct="0">
                  <a:defRPr/>
                </a:pP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三</a:t>
                </a:r>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a:t>
                </a: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保障电站的安全稳定运行</a:t>
                </a:r>
              </a:p>
            </p:txBody>
          </p:sp>
          <p:grpSp>
            <p:nvGrpSpPr>
              <p:cNvPr id="33" name="Group 28"/>
              <p:cNvGrpSpPr>
                <a:grpSpLocks/>
              </p:cNvGrpSpPr>
              <p:nvPr/>
            </p:nvGrpSpPr>
            <p:grpSpPr bwMode="auto">
              <a:xfrm>
                <a:off x="1344" y="2227"/>
                <a:ext cx="240" cy="359"/>
                <a:chOff x="2078" y="1680"/>
                <a:chExt cx="1615" cy="2413"/>
              </a:xfrm>
            </p:grpSpPr>
            <p:sp>
              <p:nvSpPr>
                <p:cNvPr id="34" name="Oval 2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5" name="Oval 3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6" name="Oval 31"/>
                <p:cNvSpPr>
                  <a:spLocks noChangeArrowheads="1"/>
                </p:cNvSpPr>
                <p:nvPr/>
              </p:nvSpPr>
              <p:spPr bwMode="gray">
                <a:xfrm>
                  <a:off x="2253" y="1767"/>
                  <a:ext cx="997" cy="225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微软雅黑" pitchFamily="34" charset="-122"/>
                    <a:ea typeface="微软雅黑" pitchFamily="34" charset="-122"/>
                  </a:endParaRPr>
                </a:p>
              </p:txBody>
            </p:sp>
            <p:sp>
              <p:nvSpPr>
                <p:cNvPr id="37" name="Oval 32"/>
                <p:cNvSpPr>
                  <a:spLocks noChangeArrowheads="1"/>
                </p:cNvSpPr>
                <p:nvPr/>
              </p:nvSpPr>
              <p:spPr bwMode="gray">
                <a:xfrm>
                  <a:off x="2254" y="1771"/>
                  <a:ext cx="1000" cy="2245"/>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8" name="Oval 33"/>
                <p:cNvSpPr>
                  <a:spLocks noChangeArrowheads="1"/>
                </p:cNvSpPr>
                <p:nvPr/>
              </p:nvSpPr>
              <p:spPr bwMode="gray">
                <a:xfrm>
                  <a:off x="2333" y="1843"/>
                  <a:ext cx="1094" cy="22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sp>
              <p:nvSpPr>
                <p:cNvPr id="39" name="Oval 34"/>
                <p:cNvSpPr>
                  <a:spLocks noChangeArrowheads="1"/>
                </p:cNvSpPr>
                <p:nvPr/>
              </p:nvSpPr>
              <p:spPr bwMode="gray">
                <a:xfrm>
                  <a:off x="2291" y="1688"/>
                  <a:ext cx="1096" cy="2246"/>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grpSp>
          <p:nvGrpSpPr>
            <p:cNvPr id="17" name="Group 35"/>
            <p:cNvGrpSpPr>
              <a:grpSpLocks/>
            </p:cNvGrpSpPr>
            <p:nvPr/>
          </p:nvGrpSpPr>
          <p:grpSpPr bwMode="auto">
            <a:xfrm>
              <a:off x="838" y="2615"/>
              <a:ext cx="3361" cy="866"/>
              <a:chOff x="884" y="2691"/>
              <a:chExt cx="3361" cy="866"/>
            </a:xfrm>
          </p:grpSpPr>
          <p:sp>
            <p:nvSpPr>
              <p:cNvPr id="24" name="AutoShape 36"/>
              <p:cNvSpPr>
                <a:spLocks noChangeArrowheads="1"/>
              </p:cNvSpPr>
              <p:nvPr/>
            </p:nvSpPr>
            <p:spPr bwMode="gray">
              <a:xfrm>
                <a:off x="1460" y="2691"/>
                <a:ext cx="2785" cy="324"/>
              </a:xfrm>
              <a:prstGeom prst="roundRect">
                <a:avLst>
                  <a:gd name="adj" fmla="val 50000"/>
                </a:avLst>
              </a:prstGeom>
              <a:noFill/>
              <a:ln w="28575" algn="ctr">
                <a:solidFill>
                  <a:schemeClr val="bg2"/>
                </a:solidFill>
                <a:round/>
                <a:headEnd/>
                <a:tailEnd/>
              </a:ln>
            </p:spPr>
            <p:txBody>
              <a:bodyPr wrap="none" anchor="ctr"/>
              <a:lstStyle/>
              <a:p>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四、</a:t>
                </a: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打造一流的运维管理团队</a:t>
                </a:r>
              </a:p>
            </p:txBody>
          </p:sp>
          <p:grpSp>
            <p:nvGrpSpPr>
              <p:cNvPr id="25" name="Group 37"/>
              <p:cNvGrpSpPr>
                <a:grpSpLocks/>
              </p:cNvGrpSpPr>
              <p:nvPr/>
            </p:nvGrpSpPr>
            <p:grpSpPr bwMode="auto">
              <a:xfrm>
                <a:off x="884" y="2755"/>
                <a:ext cx="604" cy="802"/>
                <a:chOff x="-368" y="1680"/>
                <a:chExt cx="4061" cy="5403"/>
              </a:xfrm>
            </p:grpSpPr>
            <p:sp>
              <p:nvSpPr>
                <p:cNvPr id="26" name="Oval 3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27" name="Oval 39"/>
                <p:cNvSpPr>
                  <a:spLocks noChangeArrowheads="1"/>
                </p:cNvSpPr>
                <p:nvPr/>
              </p:nvSpPr>
              <p:spPr bwMode="gray">
                <a:xfrm>
                  <a:off x="-368" y="5009"/>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0" name="Oval 42"/>
                <p:cNvSpPr>
                  <a:spLocks noChangeArrowheads="1"/>
                </p:cNvSpPr>
                <p:nvPr/>
              </p:nvSpPr>
              <p:spPr bwMode="gray">
                <a:xfrm>
                  <a:off x="-221" y="4830"/>
                  <a:ext cx="1094" cy="22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grpSp>
        </p:grpSp>
        <p:sp>
          <p:nvSpPr>
            <p:cNvPr id="18" name="Oval 47"/>
            <p:cNvSpPr>
              <a:spLocks noChangeArrowheads="1"/>
            </p:cNvSpPr>
            <p:nvPr/>
          </p:nvSpPr>
          <p:spPr bwMode="gray">
            <a:xfrm>
              <a:off x="1066" y="1115"/>
              <a:ext cx="224" cy="24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9" name="Oval 48"/>
            <p:cNvSpPr>
              <a:spLocks noChangeArrowheads="1"/>
            </p:cNvSpPr>
            <p:nvPr/>
          </p:nvSpPr>
          <p:spPr bwMode="gray">
            <a:xfrm>
              <a:off x="1079" y="1129"/>
              <a:ext cx="198" cy="212"/>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20" name="Oval 49"/>
            <p:cNvSpPr>
              <a:spLocks noChangeArrowheads="1"/>
            </p:cNvSpPr>
            <p:nvPr/>
          </p:nvSpPr>
          <p:spPr bwMode="gray">
            <a:xfrm>
              <a:off x="1090" y="1128"/>
              <a:ext cx="149" cy="33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微软雅黑" pitchFamily="34" charset="-122"/>
                <a:ea typeface="微软雅黑" pitchFamily="34" charset="-122"/>
              </a:endParaRPr>
            </a:p>
          </p:txBody>
        </p:sp>
        <p:sp>
          <p:nvSpPr>
            <p:cNvPr id="21" name="Oval 50"/>
            <p:cNvSpPr>
              <a:spLocks noChangeArrowheads="1"/>
            </p:cNvSpPr>
            <p:nvPr/>
          </p:nvSpPr>
          <p:spPr bwMode="gray">
            <a:xfrm>
              <a:off x="1090" y="1128"/>
              <a:ext cx="149" cy="33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22" name="Oval 51"/>
            <p:cNvSpPr>
              <a:spLocks noChangeArrowheads="1"/>
            </p:cNvSpPr>
            <p:nvPr/>
          </p:nvSpPr>
          <p:spPr bwMode="gray">
            <a:xfrm>
              <a:off x="1102" y="1140"/>
              <a:ext cx="152" cy="3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sp>
          <p:nvSpPr>
            <p:cNvPr id="23" name="Oval 52"/>
            <p:cNvSpPr>
              <a:spLocks noChangeArrowheads="1"/>
            </p:cNvSpPr>
            <p:nvPr/>
          </p:nvSpPr>
          <p:spPr bwMode="gray">
            <a:xfrm>
              <a:off x="1102" y="1140"/>
              <a:ext cx="152" cy="334"/>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sp>
        <p:nvSpPr>
          <p:cNvPr id="48" name="AutoShape 36"/>
          <p:cNvSpPr>
            <a:spLocks noChangeArrowheads="1"/>
          </p:cNvSpPr>
          <p:nvPr/>
        </p:nvSpPr>
        <p:spPr bwMode="gray">
          <a:xfrm>
            <a:off x="1892994" y="5246002"/>
            <a:ext cx="4866416" cy="545323"/>
          </a:xfrm>
          <a:prstGeom prst="roundRect">
            <a:avLst>
              <a:gd name="adj" fmla="val 50000"/>
            </a:avLst>
          </a:prstGeom>
          <a:noFill/>
          <a:ln w="28575" algn="ctr">
            <a:solidFill>
              <a:schemeClr val="bg2"/>
            </a:solidFill>
            <a:round/>
            <a:headEnd/>
            <a:tailEnd/>
          </a:ln>
        </p:spPr>
        <p:txBody>
          <a:bodyPr wrap="none" anchor="ctr"/>
          <a:lstStyle/>
          <a:p>
            <a:pPr eaLnBrk="0" hangingPunct="0">
              <a:defRPr/>
            </a:pPr>
            <a:r>
              <a:rPr lang="zh-CN" altLang="en-US" sz="2000" b="1" dirty="0" smtClean="0">
                <a:solidFill>
                  <a:schemeClr val="bg1">
                    <a:lumMod val="65000"/>
                  </a:schemeClr>
                </a:solidFill>
                <a:latin typeface="微软雅黑" pitchFamily="34" charset="-122"/>
                <a:ea typeface="微软雅黑" pitchFamily="34" charset="-122"/>
              </a:rPr>
              <a:t>五</a:t>
            </a:r>
            <a:r>
              <a:rPr lang="zh-CN" altLang="en-US" sz="2000" b="1" dirty="0">
                <a:solidFill>
                  <a:schemeClr val="bg1">
                    <a:lumMod val="65000"/>
                  </a:schemeClr>
                </a:solidFill>
                <a:latin typeface="微软雅黑" pitchFamily="34" charset="-122"/>
                <a:ea typeface="微软雅黑" pitchFamily="34" charset="-122"/>
              </a:rPr>
              <a:t>、光伏电站智能营维</a:t>
            </a:r>
            <a:r>
              <a:rPr lang="zh-CN" altLang="en-US" sz="2000" b="1" dirty="0" smtClean="0">
                <a:solidFill>
                  <a:schemeClr val="bg1">
                    <a:lumMod val="65000"/>
                  </a:schemeClr>
                </a:solidFill>
                <a:latin typeface="微软雅黑" pitchFamily="34" charset="-122"/>
                <a:ea typeface="微软雅黑" pitchFamily="34" charset="-122"/>
              </a:rPr>
              <a:t>管理系统</a:t>
            </a:r>
            <a:endParaRPr lang="zh-CN" altLang="en-US" sz="2000" b="1" dirty="0">
              <a:solidFill>
                <a:schemeClr val="bg1">
                  <a:lumMod val="65000"/>
                </a:schemeClr>
              </a:solidFill>
              <a:latin typeface="微软雅黑" pitchFamily="34" charset="-122"/>
              <a:ea typeface="微软雅黑" pitchFamily="34" charset="-122"/>
            </a:endParaRPr>
          </a:p>
        </p:txBody>
      </p:sp>
      <p:sp>
        <p:nvSpPr>
          <p:cNvPr id="49" name="Oval 43"/>
          <p:cNvSpPr>
            <a:spLocks noChangeArrowheads="1"/>
          </p:cNvSpPr>
          <p:nvPr/>
        </p:nvSpPr>
        <p:spPr bwMode="gray">
          <a:xfrm>
            <a:off x="2136441" y="4438878"/>
            <a:ext cx="284599" cy="562634"/>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6368749" y="299454"/>
            <a:ext cx="2127688" cy="396274"/>
          </a:xfrm>
          <a:prstGeom prst="rect">
            <a:avLst/>
          </a:prstGeom>
        </p:spPr>
      </p:pic>
    </p:spTree>
    <p:extLst>
      <p:ext uri="{BB962C8B-B14F-4D97-AF65-F5344CB8AC3E}">
        <p14:creationId xmlns:p14="http://schemas.microsoft.com/office/powerpoint/2010/main" val="3852739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74754"/>
            <a:ext cx="4392488"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重要运维管理制度简析</a:t>
            </a:r>
            <a:endParaRPr lang="zh-CN" altLang="en-US" sz="2400" dirty="0">
              <a:solidFill>
                <a:srgbClr val="1F497D"/>
              </a:solidFill>
            </a:endParaRPr>
          </a:p>
        </p:txBody>
      </p:sp>
      <p:graphicFrame>
        <p:nvGraphicFramePr>
          <p:cNvPr id="4" name="图表 3"/>
          <p:cNvGraphicFramePr/>
          <p:nvPr>
            <p:extLst>
              <p:ext uri="{D42A27DB-BD31-4B8C-83A1-F6EECF244321}">
                <p14:modId xmlns:p14="http://schemas.microsoft.com/office/powerpoint/2010/main" val="1607909415"/>
              </p:ext>
            </p:extLst>
          </p:nvPr>
        </p:nvGraphicFramePr>
        <p:xfrm>
          <a:off x="655093" y="1091822"/>
          <a:ext cx="7724035" cy="5247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图片 4"/>
          <p:cNvPicPr>
            <a:picLocks noChangeAspect="1"/>
          </p:cNvPicPr>
          <p:nvPr/>
        </p:nvPicPr>
        <p:blipFill>
          <a:blip r:embed="rId7"/>
          <a:stretch>
            <a:fillRect/>
          </a:stretch>
        </p:blipFill>
        <p:spPr>
          <a:xfrm>
            <a:off x="6342294" y="321592"/>
            <a:ext cx="2127688" cy="396274"/>
          </a:xfrm>
          <a:prstGeom prst="rect">
            <a:avLst/>
          </a:prstGeom>
        </p:spPr>
      </p:pic>
    </p:spTree>
    <p:extLst>
      <p:ext uri="{BB962C8B-B14F-4D97-AF65-F5344CB8AC3E}">
        <p14:creationId xmlns:p14="http://schemas.microsoft.com/office/powerpoint/2010/main" val="3423571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45970"/>
            <a:ext cx="4320480"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规范化日常管理</a:t>
            </a:r>
            <a:endParaRPr lang="zh-CN" altLang="en-US" sz="2400" dirty="0">
              <a:solidFill>
                <a:srgbClr val="1F497D"/>
              </a:solidFill>
            </a:endParaRPr>
          </a:p>
        </p:txBody>
      </p:sp>
      <p:pic>
        <p:nvPicPr>
          <p:cNvPr id="4" name="图片 3"/>
          <p:cNvPicPr>
            <a:picLocks noChangeAspect="1"/>
          </p:cNvPicPr>
          <p:nvPr/>
        </p:nvPicPr>
        <p:blipFill>
          <a:blip r:embed="rId3"/>
          <a:stretch>
            <a:fillRect/>
          </a:stretch>
        </p:blipFill>
        <p:spPr>
          <a:xfrm>
            <a:off x="6368749" y="316551"/>
            <a:ext cx="2127688" cy="396274"/>
          </a:xfrm>
          <a:prstGeom prst="rect">
            <a:avLst/>
          </a:prstGeom>
        </p:spPr>
      </p:pic>
      <p:pic>
        <p:nvPicPr>
          <p:cNvPr id="7" name="图片 6"/>
          <p:cNvPicPr>
            <a:picLocks noChangeAspect="1"/>
          </p:cNvPicPr>
          <p:nvPr/>
        </p:nvPicPr>
        <p:blipFill>
          <a:blip r:embed="rId4"/>
          <a:stretch>
            <a:fillRect/>
          </a:stretch>
        </p:blipFill>
        <p:spPr>
          <a:xfrm>
            <a:off x="572802" y="1052736"/>
            <a:ext cx="3999198" cy="5256584"/>
          </a:xfrm>
          <a:prstGeom prst="rect">
            <a:avLst/>
          </a:prstGeom>
        </p:spPr>
      </p:pic>
      <p:pic>
        <p:nvPicPr>
          <p:cNvPr id="10" name="图片 9"/>
          <p:cNvPicPr>
            <a:picLocks noChangeAspect="1"/>
          </p:cNvPicPr>
          <p:nvPr/>
        </p:nvPicPr>
        <p:blipFill>
          <a:blip r:embed="rId5"/>
          <a:stretch>
            <a:fillRect/>
          </a:stretch>
        </p:blipFill>
        <p:spPr>
          <a:xfrm>
            <a:off x="4499992" y="980728"/>
            <a:ext cx="4397898" cy="5328592"/>
          </a:xfrm>
          <a:prstGeom prst="rect">
            <a:avLst/>
          </a:prstGeom>
        </p:spPr>
      </p:pic>
    </p:spTree>
    <p:extLst>
      <p:ext uri="{BB962C8B-B14F-4D97-AF65-F5344CB8AC3E}">
        <p14:creationId xmlns:p14="http://schemas.microsoft.com/office/powerpoint/2010/main" val="2909678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45970"/>
            <a:ext cx="4320480"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smtClean="0">
                <a:solidFill>
                  <a:srgbClr val="1F497D"/>
                </a:solidFill>
              </a:rPr>
              <a:t>标准化业务管理流程</a:t>
            </a:r>
            <a:endParaRPr lang="zh-CN" altLang="en-US" sz="2400" dirty="0">
              <a:solidFill>
                <a:srgbClr val="1F497D"/>
              </a:solidFill>
            </a:endParaRPr>
          </a:p>
        </p:txBody>
      </p:sp>
      <p:pic>
        <p:nvPicPr>
          <p:cNvPr id="5" name="图片 4"/>
          <p:cNvPicPr>
            <a:picLocks noChangeAspect="1"/>
          </p:cNvPicPr>
          <p:nvPr/>
        </p:nvPicPr>
        <p:blipFill>
          <a:blip r:embed="rId3"/>
          <a:stretch>
            <a:fillRect/>
          </a:stretch>
        </p:blipFill>
        <p:spPr>
          <a:xfrm>
            <a:off x="611560" y="1124744"/>
            <a:ext cx="7957070" cy="3960440"/>
          </a:xfrm>
          <a:prstGeom prst="rect">
            <a:avLst/>
          </a:prstGeom>
        </p:spPr>
      </p:pic>
      <p:sp>
        <p:nvSpPr>
          <p:cNvPr id="6" name="文本框 5"/>
          <p:cNvSpPr txBox="1"/>
          <p:nvPr/>
        </p:nvSpPr>
        <p:spPr>
          <a:xfrm>
            <a:off x="611560" y="5301208"/>
            <a:ext cx="7957070" cy="646331"/>
          </a:xfrm>
          <a:prstGeom prst="rect">
            <a:avLst/>
          </a:prstGeom>
          <a:noFill/>
        </p:spPr>
        <p:txBody>
          <a:bodyPr wrap="square" rtlCol="0">
            <a:spAutoFit/>
          </a:bodyPr>
          <a:lstStyle/>
          <a:p>
            <a:r>
              <a:rPr lang="zh-CN" altLang="en-US" dirty="0" smtClean="0">
                <a:solidFill>
                  <a:srgbClr val="1F497D"/>
                </a:solidFill>
                <a:latin typeface="微软雅黑" panose="020B0503020204020204" pitchFamily="34" charset="-122"/>
                <a:ea typeface="微软雅黑" panose="020B0503020204020204" pitchFamily="34" charset="-122"/>
              </a:rPr>
              <a:t>招商新能源集团协同金蝶软件，已开发出一套完整的办公</a:t>
            </a:r>
            <a:r>
              <a:rPr lang="en-US" altLang="zh-CN" dirty="0" smtClean="0">
                <a:solidFill>
                  <a:srgbClr val="1F497D"/>
                </a:solidFill>
                <a:latin typeface="微软雅黑" panose="020B0503020204020204" pitchFamily="34" charset="-122"/>
                <a:ea typeface="微软雅黑" panose="020B0503020204020204" pitchFamily="34" charset="-122"/>
              </a:rPr>
              <a:t>OA</a:t>
            </a:r>
            <a:r>
              <a:rPr lang="zh-CN" altLang="en-US" dirty="0" smtClean="0">
                <a:solidFill>
                  <a:srgbClr val="1F497D"/>
                </a:solidFill>
                <a:latin typeface="微软雅黑" panose="020B0503020204020204" pitchFamily="34" charset="-122"/>
                <a:ea typeface="微软雅黑" panose="020B0503020204020204" pitchFamily="34" charset="-122"/>
              </a:rPr>
              <a:t>系统，用于整合内部资源，完善业务流程，提高团队的协同作战能力。</a:t>
            </a:r>
            <a:endParaRPr lang="zh-CN" altLang="en-US" dirty="0">
              <a:solidFill>
                <a:srgbClr val="1F497D"/>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6368749" y="316551"/>
            <a:ext cx="2127688" cy="396274"/>
          </a:xfrm>
          <a:prstGeom prst="rect">
            <a:avLst/>
          </a:prstGeom>
        </p:spPr>
      </p:pic>
    </p:spTree>
    <p:extLst>
      <p:ext uri="{BB962C8B-B14F-4D97-AF65-F5344CB8AC3E}">
        <p14:creationId xmlns:p14="http://schemas.microsoft.com/office/powerpoint/2010/main" val="167408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11560" y="764704"/>
            <a:ext cx="7884877" cy="45719"/>
          </a:xfrm>
          <a:prstGeom prst="rect">
            <a:avLst/>
          </a:prstGeom>
          <a:solidFill>
            <a:srgbClr val="1F49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p:cNvSpPr txBox="1">
            <a:spLocks/>
          </p:cNvSpPr>
          <p:nvPr/>
        </p:nvSpPr>
        <p:spPr bwMode="auto">
          <a:xfrm>
            <a:off x="611560" y="245970"/>
            <a:ext cx="5112568" cy="535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3600" b="1" kern="1200" baseline="0">
                <a:solidFill>
                  <a:schemeClr val="tx2"/>
                </a:solidFill>
                <a:latin typeface="+mj-lt"/>
                <a:ea typeface="微软雅黑" pitchFamily="34" charset="-122"/>
                <a:cs typeface="Times New Roman" pitchFamily="18" charset="0"/>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2400" dirty="0">
                <a:solidFill>
                  <a:srgbClr val="1F497D"/>
                </a:solidFill>
              </a:rPr>
              <a:t>目录</a:t>
            </a:r>
          </a:p>
        </p:txBody>
      </p:sp>
      <p:grpSp>
        <p:nvGrpSpPr>
          <p:cNvPr id="10" name="Group 53"/>
          <p:cNvGrpSpPr>
            <a:grpSpLocks/>
          </p:cNvGrpSpPr>
          <p:nvPr/>
        </p:nvGrpSpPr>
        <p:grpSpPr bwMode="auto">
          <a:xfrm>
            <a:off x="-2661072" y="980728"/>
            <a:ext cx="10185400" cy="5114925"/>
            <a:chOff x="-1520" y="618"/>
            <a:chExt cx="5829" cy="3039"/>
          </a:xfrm>
        </p:grpSpPr>
        <p:sp>
          <p:nvSpPr>
            <p:cNvPr id="12" name="AutoShape 6"/>
            <p:cNvSpPr>
              <a:spLocks noChangeArrowheads="1"/>
            </p:cNvSpPr>
            <p:nvPr/>
          </p:nvSpPr>
          <p:spPr bwMode="ltGray">
            <a:xfrm rot="5400000">
              <a:off x="-1537" y="635"/>
              <a:ext cx="3039" cy="3005"/>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pPr>
                <a:defRPr/>
              </a:pPr>
              <a:endParaRPr lang="zh-CN" altLang="en-US" sz="2000">
                <a:latin typeface="微软雅黑" pitchFamily="34" charset="-122"/>
                <a:ea typeface="微软雅黑" pitchFamily="34" charset="-122"/>
              </a:endParaRPr>
            </a:p>
          </p:txBody>
        </p:sp>
        <p:sp>
          <p:nvSpPr>
            <p:cNvPr id="13" name="AutoShape 7"/>
            <p:cNvSpPr>
              <a:spLocks noChangeArrowheads="1"/>
            </p:cNvSpPr>
            <p:nvPr/>
          </p:nvSpPr>
          <p:spPr bwMode="ltGray">
            <a:xfrm rot="5400000" flipH="1">
              <a:off x="-1281" y="909"/>
              <a:ext cx="2540" cy="247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15 h 21600"/>
              </a:gdLst>
              <a:ahLst/>
              <a:cxnLst>
                <a:cxn ang="T8">
                  <a:pos x="T0" y="T1"/>
                </a:cxn>
                <a:cxn ang="T9">
                  <a:pos x="T2" y="T3"/>
                </a:cxn>
                <a:cxn ang="T10">
                  <a:pos x="T4" y="T5"/>
                </a:cxn>
                <a:cxn ang="T11">
                  <a:pos x="T6" y="T7"/>
                </a:cxn>
              </a:cxnLst>
              <a:rect l="T12" t="T13" r="T14" b="T15"/>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lnTo>
                    <a:pt x="10744" y="10800"/>
                  </a:lnTo>
                  <a:close/>
                </a:path>
              </a:pathLst>
            </a:custGeom>
            <a:solidFill>
              <a:srgbClr val="1F497D"/>
            </a:solidFill>
            <a:ln>
              <a:noFill/>
            </a:ln>
            <a:extLst>
              <a:ext uri="{91240B29-F687-4F45-9708-019B960494DF}">
                <a14:hiddenLine xmlns:a14="http://schemas.microsoft.com/office/drawing/2010/main" w="0" algn="ctr">
                  <a:solidFill>
                    <a:srgbClr val="000000"/>
                  </a:solidFill>
                  <a:miter lim="800000"/>
                  <a:headEnd/>
                  <a:tailEnd/>
                </a14:hiddenLine>
              </a:ext>
            </a:extLst>
          </p:spPr>
          <p:txBody>
            <a:bodyPr wrap="none" anchor="ctr"/>
            <a:lstStyle/>
            <a:p>
              <a:endParaRPr lang="zh-CN" altLang="en-US"/>
            </a:p>
          </p:txBody>
        </p:sp>
        <p:sp>
          <p:nvSpPr>
            <p:cNvPr id="14" name="AutoShape 9"/>
            <p:cNvSpPr>
              <a:spLocks noChangeArrowheads="1"/>
            </p:cNvSpPr>
            <p:nvPr/>
          </p:nvSpPr>
          <p:spPr bwMode="gray">
            <a:xfrm>
              <a:off x="1273" y="1071"/>
              <a:ext cx="2784" cy="320"/>
            </a:xfrm>
            <a:prstGeom prst="roundRect">
              <a:avLst>
                <a:gd name="adj" fmla="val 50000"/>
              </a:avLst>
            </a:prstGeom>
            <a:noFill/>
            <a:ln w="28575" algn="ctr">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一</a:t>
              </a: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、紧抓项目交接的关键因素</a:t>
              </a:r>
            </a:p>
          </p:txBody>
        </p:sp>
        <p:grpSp>
          <p:nvGrpSpPr>
            <p:cNvPr id="15" name="Group 17"/>
            <p:cNvGrpSpPr>
              <a:grpSpLocks/>
            </p:cNvGrpSpPr>
            <p:nvPr/>
          </p:nvGrpSpPr>
          <p:grpSpPr bwMode="auto">
            <a:xfrm>
              <a:off x="1292" y="1556"/>
              <a:ext cx="2976" cy="427"/>
              <a:chOff x="1248" y="1632"/>
              <a:chExt cx="2976" cy="427"/>
            </a:xfrm>
          </p:grpSpPr>
          <p:sp>
            <p:nvSpPr>
              <p:cNvPr id="40" name="AutoShape 18"/>
              <p:cNvSpPr>
                <a:spLocks noChangeArrowheads="1"/>
              </p:cNvSpPr>
              <p:nvPr/>
            </p:nvSpPr>
            <p:spPr bwMode="gray">
              <a:xfrm>
                <a:off x="1440" y="1632"/>
                <a:ext cx="2785" cy="320"/>
              </a:xfrm>
              <a:prstGeom prst="roundRect">
                <a:avLst>
                  <a:gd name="adj" fmla="val 50000"/>
                </a:avLst>
              </a:prstGeom>
              <a:noFill/>
              <a:ln w="28575" algn="ctr">
                <a:solidFill>
                  <a:schemeClr val="bg2"/>
                </a:solidFill>
                <a:round/>
                <a:headEnd/>
                <a:tailEnd/>
              </a:ln>
            </p:spPr>
            <p:txBody>
              <a:bodyPr wrap="none" anchor="ctr"/>
              <a:lstStyle/>
              <a:p>
                <a:pPr eaLnBrk="0" hangingPunct="0">
                  <a:defRPr/>
                </a:pPr>
                <a:r>
                  <a:rPr lang="zh-CN" altLang="en-US" sz="2000" b="1" dirty="0" smtClean="0">
                    <a:solidFill>
                      <a:schemeClr val="bg1">
                        <a:lumMod val="65000"/>
                      </a:schemeClr>
                    </a:solidFill>
                    <a:latin typeface="微软雅黑" pitchFamily="34" charset="-122"/>
                    <a:ea typeface="微软雅黑" pitchFamily="34" charset="-122"/>
                  </a:rPr>
                  <a:t>二</a:t>
                </a:r>
                <a:r>
                  <a:rPr lang="zh-CN" altLang="en-US" sz="2000" b="1" dirty="0">
                    <a:solidFill>
                      <a:schemeClr val="bg1">
                        <a:lumMod val="65000"/>
                      </a:schemeClr>
                    </a:solidFill>
                    <a:latin typeface="微软雅黑" pitchFamily="34" charset="-122"/>
                    <a:ea typeface="微软雅黑" pitchFamily="34" charset="-122"/>
                  </a:rPr>
                  <a:t>、建设规范化运维管理体系</a:t>
                </a:r>
              </a:p>
            </p:txBody>
          </p:sp>
          <p:grpSp>
            <p:nvGrpSpPr>
              <p:cNvPr id="41" name="Group 19"/>
              <p:cNvGrpSpPr>
                <a:grpSpLocks/>
              </p:cNvGrpSpPr>
              <p:nvPr/>
            </p:nvGrpSpPr>
            <p:grpSpPr bwMode="auto">
              <a:xfrm>
                <a:off x="1248" y="1699"/>
                <a:ext cx="240" cy="360"/>
                <a:chOff x="2078" y="1680"/>
                <a:chExt cx="1615" cy="2422"/>
              </a:xfrm>
            </p:grpSpPr>
            <p:sp>
              <p:nvSpPr>
                <p:cNvPr id="42" name="Oval 20"/>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43" name="Oval 21"/>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44" name="Oval 22"/>
                <p:cNvSpPr>
                  <a:spLocks noChangeArrowheads="1"/>
                </p:cNvSpPr>
                <p:nvPr/>
              </p:nvSpPr>
              <p:spPr bwMode="gray">
                <a:xfrm>
                  <a:off x="2254" y="1753"/>
                  <a:ext cx="997" cy="2253"/>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微软雅黑" pitchFamily="34" charset="-122"/>
                    <a:ea typeface="微软雅黑" pitchFamily="34" charset="-122"/>
                  </a:endParaRPr>
                </a:p>
              </p:txBody>
            </p:sp>
            <p:sp>
              <p:nvSpPr>
                <p:cNvPr id="45" name="Oval 23"/>
                <p:cNvSpPr>
                  <a:spLocks noChangeArrowheads="1"/>
                </p:cNvSpPr>
                <p:nvPr/>
              </p:nvSpPr>
              <p:spPr bwMode="gray">
                <a:xfrm>
                  <a:off x="2254" y="1771"/>
                  <a:ext cx="1000" cy="2250"/>
                </a:xfrm>
                <a:prstGeom prst="ellipse">
                  <a:avLst/>
                </a:prstGeom>
                <a:gradFill rotWithShape="1">
                  <a:gsLst>
                    <a:gs pos="0">
                      <a:srgbClr val="000000"/>
                    </a:gs>
                    <a:gs pos="100000">
                      <a:srgbClr val="48BE67"/>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46" name="Oval 24"/>
                <p:cNvSpPr>
                  <a:spLocks noChangeArrowheads="1"/>
                </p:cNvSpPr>
                <p:nvPr/>
              </p:nvSpPr>
              <p:spPr bwMode="gray">
                <a:xfrm>
                  <a:off x="2334" y="1842"/>
                  <a:ext cx="1094" cy="22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sp>
              <p:nvSpPr>
                <p:cNvPr id="47" name="Oval 25"/>
                <p:cNvSpPr>
                  <a:spLocks noChangeArrowheads="1"/>
                </p:cNvSpPr>
                <p:nvPr/>
              </p:nvSpPr>
              <p:spPr bwMode="gray">
                <a:xfrm>
                  <a:off x="2337" y="1853"/>
                  <a:ext cx="1096" cy="2249"/>
                </a:xfrm>
                <a:prstGeom prst="ellipse">
                  <a:avLst/>
                </a:prstGeom>
                <a:gradFill rotWithShape="1">
                  <a:gsLst>
                    <a:gs pos="0">
                      <a:srgbClr val="48BE67"/>
                    </a:gs>
                    <a:gs pos="100000">
                      <a:srgbClr val="235C32"/>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grpSp>
          <p:nvGrpSpPr>
            <p:cNvPr id="16" name="Group 26"/>
            <p:cNvGrpSpPr>
              <a:grpSpLocks/>
            </p:cNvGrpSpPr>
            <p:nvPr/>
          </p:nvGrpSpPr>
          <p:grpSpPr bwMode="auto">
            <a:xfrm>
              <a:off x="1333" y="2103"/>
              <a:ext cx="2976" cy="407"/>
              <a:chOff x="1344" y="2179"/>
              <a:chExt cx="2976" cy="407"/>
            </a:xfrm>
          </p:grpSpPr>
          <p:sp>
            <p:nvSpPr>
              <p:cNvPr id="32" name="AutoShape 27"/>
              <p:cNvSpPr>
                <a:spLocks noChangeArrowheads="1"/>
              </p:cNvSpPr>
              <p:nvPr/>
            </p:nvSpPr>
            <p:spPr bwMode="gray">
              <a:xfrm>
                <a:off x="1535" y="2179"/>
                <a:ext cx="2785" cy="324"/>
              </a:xfrm>
              <a:prstGeom prst="roundRect">
                <a:avLst>
                  <a:gd name="adj" fmla="val 50000"/>
                </a:avLst>
              </a:prstGeom>
              <a:noFill/>
              <a:ln w="28575" algn="ctr">
                <a:solidFill>
                  <a:schemeClr val="bg2"/>
                </a:solidFill>
                <a:round/>
                <a:headEnd/>
                <a:tailEnd/>
              </a:ln>
            </p:spPr>
            <p:txBody>
              <a:bodyPr wrap="none" anchor="ctr"/>
              <a:lstStyle/>
              <a:p>
                <a:pPr eaLnBrk="0" hangingPunct="0">
                  <a:defRPr/>
                </a:pPr>
                <a:r>
                  <a:rPr lang="zh-CN" altLang="en-US" sz="2000" b="1" dirty="0">
                    <a:solidFill>
                      <a:srgbClr val="1F497D"/>
                    </a:solidFill>
                    <a:latin typeface="微软雅黑" panose="020B0503020204020204" pitchFamily="34" charset="-122"/>
                    <a:ea typeface="微软雅黑" panose="020B0503020204020204" pitchFamily="34" charset="-122"/>
                  </a:rPr>
                  <a:t>三</a:t>
                </a:r>
                <a:r>
                  <a:rPr lang="zh-CN" altLang="en-US" sz="2000" b="1" dirty="0" smtClean="0">
                    <a:solidFill>
                      <a:srgbClr val="1F497D"/>
                    </a:solidFill>
                    <a:latin typeface="微软雅黑" panose="020B0503020204020204" pitchFamily="34" charset="-122"/>
                    <a:ea typeface="微软雅黑" panose="020B0503020204020204" pitchFamily="34" charset="-122"/>
                  </a:rPr>
                  <a:t>、</a:t>
                </a:r>
                <a:r>
                  <a:rPr lang="zh-CN" altLang="en-US" sz="2000" b="1" dirty="0">
                    <a:solidFill>
                      <a:srgbClr val="1F497D"/>
                    </a:solidFill>
                    <a:latin typeface="微软雅黑" panose="020B0503020204020204" pitchFamily="34" charset="-122"/>
                    <a:ea typeface="微软雅黑" panose="020B0503020204020204" pitchFamily="34" charset="-122"/>
                  </a:rPr>
                  <a:t>保障电站的安全稳定运行</a:t>
                </a:r>
              </a:p>
            </p:txBody>
          </p:sp>
          <p:grpSp>
            <p:nvGrpSpPr>
              <p:cNvPr id="33" name="Group 28"/>
              <p:cNvGrpSpPr>
                <a:grpSpLocks/>
              </p:cNvGrpSpPr>
              <p:nvPr/>
            </p:nvGrpSpPr>
            <p:grpSpPr bwMode="auto">
              <a:xfrm>
                <a:off x="1344" y="2227"/>
                <a:ext cx="240" cy="359"/>
                <a:chOff x="2078" y="1680"/>
                <a:chExt cx="1615" cy="2413"/>
              </a:xfrm>
            </p:grpSpPr>
            <p:sp>
              <p:nvSpPr>
                <p:cNvPr id="34" name="Oval 2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5" name="Oval 3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6" name="Oval 31"/>
                <p:cNvSpPr>
                  <a:spLocks noChangeArrowheads="1"/>
                </p:cNvSpPr>
                <p:nvPr/>
              </p:nvSpPr>
              <p:spPr bwMode="gray">
                <a:xfrm>
                  <a:off x="2253" y="1767"/>
                  <a:ext cx="997" cy="2250"/>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微软雅黑" pitchFamily="34" charset="-122"/>
                    <a:ea typeface="微软雅黑" pitchFamily="34" charset="-122"/>
                  </a:endParaRPr>
                </a:p>
              </p:txBody>
            </p:sp>
            <p:sp>
              <p:nvSpPr>
                <p:cNvPr id="37" name="Oval 32"/>
                <p:cNvSpPr>
                  <a:spLocks noChangeArrowheads="1"/>
                </p:cNvSpPr>
                <p:nvPr/>
              </p:nvSpPr>
              <p:spPr bwMode="gray">
                <a:xfrm>
                  <a:off x="2254" y="1771"/>
                  <a:ext cx="1000" cy="2245"/>
                </a:xfrm>
                <a:prstGeom prst="ellipse">
                  <a:avLst/>
                </a:prstGeom>
                <a:gradFill rotWithShape="1">
                  <a:gsLst>
                    <a:gs pos="0">
                      <a:srgbClr val="21B3E1"/>
                    </a:gs>
                    <a:gs pos="100000">
                      <a:srgbClr val="0F5368"/>
                    </a:gs>
                  </a:gsLst>
                  <a:lin ang="54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8" name="Oval 33"/>
                <p:cNvSpPr>
                  <a:spLocks noChangeArrowheads="1"/>
                </p:cNvSpPr>
                <p:nvPr/>
              </p:nvSpPr>
              <p:spPr bwMode="gray">
                <a:xfrm>
                  <a:off x="2333" y="1843"/>
                  <a:ext cx="1094" cy="2250"/>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sp>
              <p:nvSpPr>
                <p:cNvPr id="39" name="Oval 34"/>
                <p:cNvSpPr>
                  <a:spLocks noChangeArrowheads="1"/>
                </p:cNvSpPr>
                <p:nvPr/>
              </p:nvSpPr>
              <p:spPr bwMode="gray">
                <a:xfrm>
                  <a:off x="2291" y="1688"/>
                  <a:ext cx="1096" cy="2246"/>
                </a:xfrm>
                <a:prstGeom prst="ellipse">
                  <a:avLst/>
                </a:prstGeom>
                <a:gradFill rotWithShape="1">
                  <a:gsLst>
                    <a:gs pos="0">
                      <a:srgbClr val="21B3E1"/>
                    </a:gs>
                    <a:gs pos="100000">
                      <a:srgbClr val="1057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grpSp>
        <p:grpSp>
          <p:nvGrpSpPr>
            <p:cNvPr id="17" name="Group 35"/>
            <p:cNvGrpSpPr>
              <a:grpSpLocks/>
            </p:cNvGrpSpPr>
            <p:nvPr/>
          </p:nvGrpSpPr>
          <p:grpSpPr bwMode="auto">
            <a:xfrm>
              <a:off x="838" y="2615"/>
              <a:ext cx="3361" cy="866"/>
              <a:chOff x="884" y="2691"/>
              <a:chExt cx="3361" cy="866"/>
            </a:xfrm>
          </p:grpSpPr>
          <p:sp>
            <p:nvSpPr>
              <p:cNvPr id="24" name="AutoShape 36"/>
              <p:cNvSpPr>
                <a:spLocks noChangeArrowheads="1"/>
              </p:cNvSpPr>
              <p:nvPr/>
            </p:nvSpPr>
            <p:spPr bwMode="gray">
              <a:xfrm>
                <a:off x="1460" y="2691"/>
                <a:ext cx="2785" cy="324"/>
              </a:xfrm>
              <a:prstGeom prst="roundRect">
                <a:avLst>
                  <a:gd name="adj" fmla="val 50000"/>
                </a:avLst>
              </a:prstGeom>
              <a:noFill/>
              <a:ln w="28575" algn="ctr">
                <a:solidFill>
                  <a:schemeClr val="bg2"/>
                </a:solidFill>
                <a:round/>
                <a:headEnd/>
                <a:tailEnd/>
              </a:ln>
            </p:spPr>
            <p:txBody>
              <a:bodyPr wrap="none" anchor="ctr"/>
              <a:lstStyle/>
              <a:p>
                <a:r>
                  <a:rPr lang="zh-CN" altLang="en-US" sz="2000" b="1" dirty="0" smtClean="0">
                    <a:solidFill>
                      <a:schemeClr val="bg1">
                        <a:lumMod val="65000"/>
                      </a:schemeClr>
                    </a:solidFill>
                    <a:latin typeface="微软雅黑" panose="020B0503020204020204" pitchFamily="34" charset="-122"/>
                    <a:ea typeface="微软雅黑" panose="020B0503020204020204" pitchFamily="34" charset="-122"/>
                  </a:rPr>
                  <a:t>四、</a:t>
                </a:r>
                <a:r>
                  <a:rPr lang="zh-CN" altLang="en-US" sz="2000" b="1" dirty="0">
                    <a:solidFill>
                      <a:schemeClr val="bg1">
                        <a:lumMod val="65000"/>
                      </a:schemeClr>
                    </a:solidFill>
                    <a:latin typeface="微软雅黑" panose="020B0503020204020204" pitchFamily="34" charset="-122"/>
                    <a:ea typeface="微软雅黑" panose="020B0503020204020204" pitchFamily="34" charset="-122"/>
                  </a:rPr>
                  <a:t>打造一流的运维管理团队</a:t>
                </a:r>
              </a:p>
            </p:txBody>
          </p:sp>
          <p:grpSp>
            <p:nvGrpSpPr>
              <p:cNvPr id="25" name="Group 37"/>
              <p:cNvGrpSpPr>
                <a:grpSpLocks/>
              </p:cNvGrpSpPr>
              <p:nvPr/>
            </p:nvGrpSpPr>
            <p:grpSpPr bwMode="auto">
              <a:xfrm>
                <a:off x="884" y="2755"/>
                <a:ext cx="604" cy="802"/>
                <a:chOff x="-368" y="1680"/>
                <a:chExt cx="4061" cy="5403"/>
              </a:xfrm>
            </p:grpSpPr>
            <p:sp>
              <p:nvSpPr>
                <p:cNvPr id="26" name="Oval 38"/>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27" name="Oval 39"/>
                <p:cNvSpPr>
                  <a:spLocks noChangeArrowheads="1"/>
                </p:cNvSpPr>
                <p:nvPr/>
              </p:nvSpPr>
              <p:spPr bwMode="gray">
                <a:xfrm>
                  <a:off x="-368" y="5009"/>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30" name="Oval 42"/>
                <p:cNvSpPr>
                  <a:spLocks noChangeArrowheads="1"/>
                </p:cNvSpPr>
                <p:nvPr/>
              </p:nvSpPr>
              <p:spPr bwMode="gray">
                <a:xfrm>
                  <a:off x="-221" y="4830"/>
                  <a:ext cx="1094" cy="225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grpSp>
        </p:grpSp>
        <p:sp>
          <p:nvSpPr>
            <p:cNvPr id="18" name="Oval 47"/>
            <p:cNvSpPr>
              <a:spLocks noChangeArrowheads="1"/>
            </p:cNvSpPr>
            <p:nvPr/>
          </p:nvSpPr>
          <p:spPr bwMode="gray">
            <a:xfrm>
              <a:off x="1066" y="1115"/>
              <a:ext cx="224" cy="240"/>
            </a:xfrm>
            <a:prstGeom prst="ellipse">
              <a:avLst/>
            </a:pr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57150"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19" name="Oval 48"/>
            <p:cNvSpPr>
              <a:spLocks noChangeArrowheads="1"/>
            </p:cNvSpPr>
            <p:nvPr/>
          </p:nvSpPr>
          <p:spPr bwMode="gray">
            <a:xfrm>
              <a:off x="1079" y="1129"/>
              <a:ext cx="198" cy="212"/>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20" name="Oval 49"/>
            <p:cNvSpPr>
              <a:spLocks noChangeArrowheads="1"/>
            </p:cNvSpPr>
            <p:nvPr/>
          </p:nvSpPr>
          <p:spPr bwMode="gray">
            <a:xfrm>
              <a:off x="1090" y="1128"/>
              <a:ext cx="149" cy="33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zh-CN" altLang="en-US" sz="2000">
                <a:latin typeface="微软雅黑" pitchFamily="34" charset="-122"/>
                <a:ea typeface="微软雅黑" pitchFamily="34" charset="-122"/>
              </a:endParaRPr>
            </a:p>
          </p:txBody>
        </p:sp>
        <p:sp>
          <p:nvSpPr>
            <p:cNvPr id="21" name="Oval 50"/>
            <p:cNvSpPr>
              <a:spLocks noChangeArrowheads="1"/>
            </p:cNvSpPr>
            <p:nvPr/>
          </p:nvSpPr>
          <p:spPr bwMode="gray">
            <a:xfrm>
              <a:off x="1090" y="1128"/>
              <a:ext cx="149" cy="334"/>
            </a:xfrm>
            <a:prstGeom prst="ellipse">
              <a:avLst/>
            </a:prstGeom>
            <a:gradFill rotWithShape="1">
              <a:gsLst>
                <a:gs pos="0">
                  <a:srgbClr val="000000"/>
                </a:gs>
                <a:gs pos="100000">
                  <a:srgbClr val="E35E23"/>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sp>
          <p:nvSpPr>
            <p:cNvPr id="22" name="Oval 51"/>
            <p:cNvSpPr>
              <a:spLocks noChangeArrowheads="1"/>
            </p:cNvSpPr>
            <p:nvPr/>
          </p:nvSpPr>
          <p:spPr bwMode="gray">
            <a:xfrm>
              <a:off x="1102" y="1140"/>
              <a:ext cx="152" cy="339"/>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zh-CN" altLang="en-US" sz="2000">
                <a:latin typeface="微软雅黑" pitchFamily="34" charset="-122"/>
                <a:ea typeface="微软雅黑" pitchFamily="34" charset="-122"/>
              </a:endParaRPr>
            </a:p>
          </p:txBody>
        </p:sp>
        <p:sp>
          <p:nvSpPr>
            <p:cNvPr id="23" name="Oval 52"/>
            <p:cNvSpPr>
              <a:spLocks noChangeArrowheads="1"/>
            </p:cNvSpPr>
            <p:nvPr/>
          </p:nvSpPr>
          <p:spPr bwMode="gray">
            <a:xfrm>
              <a:off x="1102" y="1140"/>
              <a:ext cx="152" cy="334"/>
            </a:xfrm>
            <a:prstGeom prst="ellipse">
              <a:avLst/>
            </a:prstGeom>
            <a:gradFill rotWithShape="1">
              <a:gsLst>
                <a:gs pos="0">
                  <a:srgbClr val="E35E23"/>
                </a:gs>
                <a:gs pos="100000">
                  <a:srgbClr val="6E2E11"/>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grpSp>
      <p:sp>
        <p:nvSpPr>
          <p:cNvPr id="48" name="AutoShape 36"/>
          <p:cNvSpPr>
            <a:spLocks noChangeArrowheads="1"/>
          </p:cNvSpPr>
          <p:nvPr/>
        </p:nvSpPr>
        <p:spPr bwMode="gray">
          <a:xfrm>
            <a:off x="1892994" y="5246002"/>
            <a:ext cx="4866416" cy="545323"/>
          </a:xfrm>
          <a:prstGeom prst="roundRect">
            <a:avLst>
              <a:gd name="adj" fmla="val 50000"/>
            </a:avLst>
          </a:prstGeom>
          <a:noFill/>
          <a:ln w="28575" algn="ctr">
            <a:solidFill>
              <a:schemeClr val="bg2"/>
            </a:solidFill>
            <a:round/>
            <a:headEnd/>
            <a:tailEnd/>
          </a:ln>
        </p:spPr>
        <p:txBody>
          <a:bodyPr wrap="none" anchor="ctr"/>
          <a:lstStyle/>
          <a:p>
            <a:pPr eaLnBrk="0" hangingPunct="0">
              <a:defRPr/>
            </a:pPr>
            <a:r>
              <a:rPr lang="zh-CN" altLang="en-US" sz="2000" b="1" dirty="0" smtClean="0">
                <a:solidFill>
                  <a:schemeClr val="bg1">
                    <a:lumMod val="65000"/>
                  </a:schemeClr>
                </a:solidFill>
                <a:latin typeface="微软雅黑" pitchFamily="34" charset="-122"/>
                <a:ea typeface="微软雅黑" pitchFamily="34" charset="-122"/>
              </a:rPr>
              <a:t>五</a:t>
            </a:r>
            <a:r>
              <a:rPr lang="zh-CN" altLang="en-US" sz="2000" b="1" dirty="0">
                <a:solidFill>
                  <a:schemeClr val="bg1">
                    <a:lumMod val="65000"/>
                  </a:schemeClr>
                </a:solidFill>
                <a:latin typeface="微软雅黑" pitchFamily="34" charset="-122"/>
                <a:ea typeface="微软雅黑" pitchFamily="34" charset="-122"/>
              </a:rPr>
              <a:t>、光伏电站智能营维</a:t>
            </a:r>
            <a:r>
              <a:rPr lang="zh-CN" altLang="en-US" sz="2000" b="1" dirty="0" smtClean="0">
                <a:solidFill>
                  <a:schemeClr val="bg1">
                    <a:lumMod val="65000"/>
                  </a:schemeClr>
                </a:solidFill>
                <a:latin typeface="微软雅黑" pitchFamily="34" charset="-122"/>
                <a:ea typeface="微软雅黑" pitchFamily="34" charset="-122"/>
              </a:rPr>
              <a:t>管理系统</a:t>
            </a:r>
            <a:endParaRPr lang="zh-CN" altLang="en-US" sz="2000" b="1" dirty="0">
              <a:solidFill>
                <a:schemeClr val="bg1">
                  <a:lumMod val="65000"/>
                </a:schemeClr>
              </a:solidFill>
              <a:latin typeface="微软雅黑" pitchFamily="34" charset="-122"/>
              <a:ea typeface="微软雅黑" pitchFamily="34" charset="-122"/>
            </a:endParaRPr>
          </a:p>
        </p:txBody>
      </p:sp>
      <p:sp>
        <p:nvSpPr>
          <p:cNvPr id="49" name="Oval 43"/>
          <p:cNvSpPr>
            <a:spLocks noChangeArrowheads="1"/>
          </p:cNvSpPr>
          <p:nvPr/>
        </p:nvSpPr>
        <p:spPr bwMode="gray">
          <a:xfrm>
            <a:off x="2136441" y="4438878"/>
            <a:ext cx="284599" cy="562634"/>
          </a:xfrm>
          <a:prstGeom prst="ellipse">
            <a:avLst/>
          </a:prstGeom>
          <a:gradFill rotWithShape="1">
            <a:gsLst>
              <a:gs pos="0">
                <a:srgbClr val="8D67E1"/>
              </a:gs>
              <a:gs pos="100000">
                <a:srgbClr val="45326D"/>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00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6368749" y="306841"/>
            <a:ext cx="2127688" cy="396274"/>
          </a:xfrm>
          <a:prstGeom prst="rect">
            <a:avLst/>
          </a:prstGeom>
        </p:spPr>
      </p:pic>
    </p:spTree>
    <p:extLst>
      <p:ext uri="{BB962C8B-B14F-4D97-AF65-F5344CB8AC3E}">
        <p14:creationId xmlns:p14="http://schemas.microsoft.com/office/powerpoint/2010/main" val="2302398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微软雅黑"/>
        <a:cs typeface=""/>
      </a:majorFont>
      <a:minorFont>
        <a:latin typeface="Calibri"/>
        <a:ea typeface="微软雅黑"/>
        <a:cs typeface=""/>
      </a:minorFont>
    </a:fontScheme>
    <a:fmtScheme name="顶峰">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1620</TotalTime>
  <Pages>0</Pages>
  <Words>1655</Words>
  <Characters>0</Characters>
  <Application>Microsoft Office PowerPoint</Application>
  <DocSecurity>0</DocSecurity>
  <PresentationFormat>全屏显示(4:3)</PresentationFormat>
  <Lines>0</Lines>
  <Paragraphs>245</Paragraphs>
  <Slides>36</Slides>
  <Notes>3</Notes>
  <HiddenSlides>0</HiddenSlides>
  <MMClips>0</MMClips>
  <ScaleCrop>false</ScaleCrop>
  <HeadingPairs>
    <vt:vector size="4" baseType="variant">
      <vt:variant>
        <vt:lpstr>主题</vt:lpstr>
      </vt:variant>
      <vt:variant>
        <vt:i4>2</vt:i4>
      </vt:variant>
      <vt:variant>
        <vt:lpstr>幻灯片标题</vt:lpstr>
      </vt:variant>
      <vt:variant>
        <vt:i4>36</vt:i4>
      </vt:variant>
    </vt:vector>
  </HeadingPairs>
  <TitlesOfParts>
    <vt:vector size="38" baseType="lpstr">
      <vt:lpstr>默认设计模板</vt:lpstr>
      <vt:lpstr>2_Office 主题</vt:lpstr>
      <vt:lpstr>光伏电站的运维及系统解决方案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招商新能源集团简介</vt:lpstr>
      <vt:lpstr>招商新能源集团电站分布</vt:lpstr>
      <vt:lpstr>全球规模电站经营对管理系统的高要求</vt:lpstr>
      <vt:lpstr>招商新能源集团营维云中心实景展示</vt:lpstr>
      <vt:lpstr>招商新能源全球光伏电站智能营维云中心</vt:lpstr>
      <vt:lpstr>主显示屏</vt:lpstr>
      <vt:lpstr>生产管理系统</vt:lpstr>
      <vt:lpstr>综合调度</vt:lpstr>
      <vt:lpstr>传统电站运维模式</vt:lpstr>
      <vt:lpstr>智能光伏电站运维</vt:lpstr>
      <vt:lpstr>PowerPoint 演示文稿</vt:lpstr>
      <vt:lpstr>PowerPoint 演示文稿</vt:lpstr>
      <vt:lpstr>PowerPoint 演示文稿</vt:lpstr>
      <vt:lpstr>智能营维云中心价值</vt:lpstr>
      <vt:lpstr>PowerPoint 演示文稿</vt:lpstr>
      <vt:lpstr>PowerPoint 演示文稿</vt:lpstr>
    </vt:vector>
  </TitlesOfParts>
  <Manager/>
  <Company/>
  <LinksUpToDate>false</LinksUpToDate>
  <CharactersWithSpaces>0</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前海50MW分布式光伏发电应用示范区及 国家光伏系统标准化实证中心 </dc:title>
  <dc:subject/>
  <dc:creator>张吉年</dc:creator>
  <cp:keywords/>
  <dc:description/>
  <cp:lastModifiedBy>刘骏</cp:lastModifiedBy>
  <cp:revision>106</cp:revision>
  <dcterms:created xsi:type="dcterms:W3CDTF">2012-06-06T01:30:27Z</dcterms:created>
  <dcterms:modified xsi:type="dcterms:W3CDTF">2015-08-19T06:02:41Z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2052-8.1.0.2424</vt:lpwstr>
  </property>
</Properties>
</file>