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  <p:sldMasterId id="2147484142" r:id="rId2"/>
    <p:sldMasterId id="2147484178" r:id="rId3"/>
    <p:sldMasterId id="2147484190" r:id="rId4"/>
    <p:sldMasterId id="2147484203" r:id="rId5"/>
    <p:sldMasterId id="2147484215" r:id="rId6"/>
    <p:sldMasterId id="2147484227" r:id="rId7"/>
    <p:sldMasterId id="2147484239" r:id="rId8"/>
    <p:sldMasterId id="2147484252" r:id="rId9"/>
    <p:sldMasterId id="2147484263" r:id="rId10"/>
    <p:sldMasterId id="2147484274" r:id="rId11"/>
    <p:sldMasterId id="2147484295" r:id="rId12"/>
    <p:sldMasterId id="2147484309" r:id="rId13"/>
    <p:sldMasterId id="2147484313" r:id="rId14"/>
  </p:sldMasterIdLst>
  <p:notesMasterIdLst>
    <p:notesMasterId r:id="rId52"/>
  </p:notesMasterIdLst>
  <p:sldIdLst>
    <p:sldId id="709" r:id="rId15"/>
    <p:sldId id="706" r:id="rId16"/>
    <p:sldId id="751" r:id="rId17"/>
    <p:sldId id="752" r:id="rId18"/>
    <p:sldId id="748" r:id="rId19"/>
    <p:sldId id="703" r:id="rId20"/>
    <p:sldId id="700" r:id="rId21"/>
    <p:sldId id="704" r:id="rId22"/>
    <p:sldId id="711" r:id="rId23"/>
    <p:sldId id="754" r:id="rId24"/>
    <p:sldId id="764" r:id="rId25"/>
    <p:sldId id="718" r:id="rId26"/>
    <p:sldId id="715" r:id="rId27"/>
    <p:sldId id="717" r:id="rId28"/>
    <p:sldId id="761" r:id="rId29"/>
    <p:sldId id="749" r:id="rId30"/>
    <p:sldId id="722" r:id="rId31"/>
    <p:sldId id="721" r:id="rId32"/>
    <p:sldId id="763" r:id="rId33"/>
    <p:sldId id="719" r:id="rId34"/>
    <p:sldId id="720" r:id="rId35"/>
    <p:sldId id="755" r:id="rId36"/>
    <p:sldId id="727" r:id="rId37"/>
    <p:sldId id="756" r:id="rId38"/>
    <p:sldId id="734" r:id="rId39"/>
    <p:sldId id="728" r:id="rId40"/>
    <p:sldId id="729" r:id="rId41"/>
    <p:sldId id="694" r:id="rId42"/>
    <p:sldId id="742" r:id="rId43"/>
    <p:sldId id="740" r:id="rId44"/>
    <p:sldId id="741" r:id="rId45"/>
    <p:sldId id="757" r:id="rId46"/>
    <p:sldId id="759" r:id="rId47"/>
    <p:sldId id="760" r:id="rId48"/>
    <p:sldId id="762" r:id="rId49"/>
    <p:sldId id="745" r:id="rId50"/>
    <p:sldId id="747" r:id="rId51"/>
  </p:sldIdLst>
  <p:sldSz cx="12190413" cy="6859588"/>
  <p:notesSz cx="6858000" cy="9144000"/>
  <p:defaultTextStyle>
    <a:defPPr>
      <a:defRPr lang="zh-CN"/>
    </a:defPPr>
    <a:lvl1pPr algn="l" defTabSz="9623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78005" indent="131136" algn="l" defTabSz="9623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2360" indent="255926" algn="l" defTabSz="9623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44597" indent="382829" algn="l" defTabSz="9623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28948" indent="507619" algn="l" defTabSz="9623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3045708" algn="l" defTabSz="1218283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3654849" algn="l" defTabSz="1218283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4263989" algn="l" defTabSz="1218283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4873130" algn="l" defTabSz="1218283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05BB"/>
    <a:srgbClr val="FF6600"/>
    <a:srgbClr val="FF9C25"/>
    <a:srgbClr val="EB6100"/>
    <a:srgbClr val="FF7D25"/>
    <a:srgbClr val="FF8A00"/>
    <a:srgbClr val="FF896D"/>
    <a:srgbClr val="00AC4E"/>
    <a:srgbClr val="85DFFF"/>
    <a:srgbClr val="FFCA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46" autoAdjust="0"/>
    <p:restoredTop sz="91863" autoAdjust="0"/>
  </p:normalViewPr>
  <p:slideViewPr>
    <p:cSldViewPr>
      <p:cViewPr varScale="1">
        <p:scale>
          <a:sx n="48" d="100"/>
          <a:sy n="48" d="100"/>
        </p:scale>
        <p:origin x="-970" y="-67"/>
      </p:cViewPr>
      <p:guideLst>
        <p:guide orient="horz" pos="2161"/>
        <p:guide pos="3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&#20854;&#20182;&#35774;&#35745;\PPT\&#22270;&#34920;11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view3D>
      <c:perspective val="0"/>
    </c:view3D>
    <c:plotArea>
      <c:layout>
        <c:manualLayout>
          <c:layoutTarget val="inner"/>
          <c:xMode val="edge"/>
          <c:yMode val="edge"/>
          <c:x val="8.6651152951134264E-2"/>
          <c:y val="0.14285754145519391"/>
          <c:w val="0.74238960771645368"/>
          <c:h val="0.7142877072759685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0"/>
          <c:dPt>
            <c:idx val="0"/>
            <c:spPr>
              <a:solidFill>
                <a:srgbClr val="FF6600"/>
              </a:solidFill>
              <a:ln w="12700">
                <a:noFill/>
                <a:prstDash val="solid"/>
              </a:ln>
            </c:spPr>
          </c:dPt>
          <c:dPt>
            <c:idx val="1"/>
            <c:spPr>
              <a:solidFill>
                <a:srgbClr val="33CCCC"/>
              </a:solidFill>
              <a:ln w="12700">
                <a:noFill/>
                <a:prstDash val="solid"/>
              </a:ln>
            </c:spPr>
          </c:dPt>
          <c:dPt>
            <c:idx val="2"/>
            <c:spPr>
              <a:solidFill>
                <a:srgbClr val="82C836"/>
              </a:solidFill>
              <a:ln w="12700">
                <a:noFill/>
                <a:prstDash val="solid"/>
              </a:ln>
            </c:spPr>
          </c:dPt>
          <c:dPt>
            <c:idx val="3"/>
            <c:spPr>
              <a:solidFill>
                <a:srgbClr val="FFC000"/>
              </a:solidFill>
              <a:ln w="12700">
                <a:noFill/>
                <a:prstDash val="solid"/>
              </a:ln>
            </c:spPr>
          </c:dPt>
          <c:cat>
            <c:strRef>
              <c:f>Sheet1!$B$4:$B$7</c:f>
              <c:strCache>
                <c:ptCount val="4"/>
                <c:pt idx="0">
                  <c:v>研发</c:v>
                </c:pt>
                <c:pt idx="1">
                  <c:v>销售</c:v>
                </c:pt>
                <c:pt idx="2">
                  <c:v>生产</c:v>
                </c:pt>
                <c:pt idx="3">
                  <c:v>管理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4"/>
                <c:pt idx="0">
                  <c:v>0.35000000000000031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3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ayout>
        <c:manualLayout>
          <c:xMode val="edge"/>
          <c:yMode val="edge"/>
          <c:x val="0.85409341836594665"/>
          <c:y val="8.5714524873116524E-2"/>
          <c:w val="0.13654000674191971"/>
          <c:h val="0.81091239417428218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zero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575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07FF4-FF5B-4BC6-8F95-4B71723638DF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D6FD0BAD-032C-4275-9603-2D78D602BB3C}">
      <dgm:prSet phldrT="[文本]" custT="1"/>
      <dgm:spPr>
        <a:solidFill>
          <a:srgbClr val="EB6100"/>
        </a:solidFill>
      </dgm:spPr>
      <dgm:t>
        <a:bodyPr/>
        <a:lstStyle/>
        <a:p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1. 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完备的专业测试平台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B8F10797-62F2-492A-9844-4BD5C3AE9F9B}" type="parTrans" cxnId="{E51471C8-97DC-48B6-B56D-674904A754F2}">
      <dgm:prSet/>
      <dgm:spPr/>
      <dgm:t>
        <a:bodyPr/>
        <a:lstStyle/>
        <a:p>
          <a:endParaRPr lang="zh-CN" altLang="en-US"/>
        </a:p>
      </dgm:t>
    </dgm:pt>
    <dgm:pt modelId="{E18C6A19-B6A7-4548-9173-DFBE77A82111}" type="sibTrans" cxnId="{E51471C8-97DC-48B6-B56D-674904A754F2}">
      <dgm:prSet/>
      <dgm:spPr/>
      <dgm:t>
        <a:bodyPr/>
        <a:lstStyle/>
        <a:p>
          <a:endParaRPr lang="zh-CN" altLang="en-US"/>
        </a:p>
      </dgm:t>
    </dgm:pt>
    <dgm:pt modelId="{8DEBBD33-CD20-4035-A79D-F8D464A1E9DB}">
      <dgm:prSet phldrT="[文本]" custT="1"/>
      <dgm:spPr>
        <a:solidFill>
          <a:srgbClr val="EB6100"/>
        </a:solidFill>
      </dgm:spPr>
      <dgm:t>
        <a:bodyPr/>
        <a:lstStyle/>
        <a:p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2. 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严格执行国内、国际测试标准及认证要求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0A714219-B902-4090-B895-FB020EA0F8F0}" type="parTrans" cxnId="{CD1A5E7C-26D3-4075-8DB4-0FCCC3971FEF}">
      <dgm:prSet/>
      <dgm:spPr/>
      <dgm:t>
        <a:bodyPr/>
        <a:lstStyle/>
        <a:p>
          <a:endParaRPr lang="zh-CN" altLang="en-US"/>
        </a:p>
      </dgm:t>
    </dgm:pt>
    <dgm:pt modelId="{4CBE6DA7-0DFD-4D79-BD4F-514BFAF8A686}" type="sibTrans" cxnId="{CD1A5E7C-26D3-4075-8DB4-0FCCC3971FEF}">
      <dgm:prSet/>
      <dgm:spPr/>
      <dgm:t>
        <a:bodyPr/>
        <a:lstStyle/>
        <a:p>
          <a:endParaRPr lang="zh-CN" altLang="en-US"/>
        </a:p>
      </dgm:t>
    </dgm:pt>
    <dgm:pt modelId="{AA4637FD-4737-4CAC-A8C1-F03A964A84D0}">
      <dgm:prSet phldrT="[文本]" custT="1"/>
      <dgm:spPr>
        <a:solidFill>
          <a:srgbClr val="EB6100"/>
        </a:solidFill>
      </dgm:spPr>
      <dgm:t>
        <a:bodyPr/>
        <a:lstStyle/>
        <a:p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4. 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近</a:t>
          </a:r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20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年生产和质量控制经验积累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4F2F021A-8E72-46A4-821B-E9369F9D97B9}" type="parTrans" cxnId="{BCF49E61-9D12-4823-B62D-8B5BCFC85979}">
      <dgm:prSet/>
      <dgm:spPr/>
      <dgm:t>
        <a:bodyPr/>
        <a:lstStyle/>
        <a:p>
          <a:endParaRPr lang="zh-CN" altLang="en-US"/>
        </a:p>
      </dgm:t>
    </dgm:pt>
    <dgm:pt modelId="{AEF3F7CF-0820-4F76-B919-AE37EE2DE9B4}" type="sibTrans" cxnId="{BCF49E61-9D12-4823-B62D-8B5BCFC85979}">
      <dgm:prSet/>
      <dgm:spPr/>
      <dgm:t>
        <a:bodyPr/>
        <a:lstStyle/>
        <a:p>
          <a:endParaRPr lang="zh-CN" altLang="en-US"/>
        </a:p>
      </dgm:t>
    </dgm:pt>
    <dgm:pt modelId="{07011301-6486-4175-98B4-E50B77EB671F}">
      <dgm:prSet phldrT="[文本]" custT="1"/>
      <dgm:spPr>
        <a:solidFill>
          <a:srgbClr val="EB6100"/>
        </a:solidFill>
      </dgm:spPr>
      <dgm:t>
        <a:bodyPr/>
        <a:lstStyle/>
        <a:p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3 .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规范化的</a:t>
          </a:r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5S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管理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9D738181-708A-4315-B1C9-507ED5F7A62E}" type="parTrans" cxnId="{8D0DA764-3054-483A-A326-466EB54D4B20}">
      <dgm:prSet/>
      <dgm:spPr/>
      <dgm:t>
        <a:bodyPr/>
        <a:lstStyle/>
        <a:p>
          <a:endParaRPr lang="zh-CN" altLang="en-US"/>
        </a:p>
      </dgm:t>
    </dgm:pt>
    <dgm:pt modelId="{FC024A71-A68F-4DF0-AFAE-5E2ED950CCC5}" type="sibTrans" cxnId="{8D0DA764-3054-483A-A326-466EB54D4B20}">
      <dgm:prSet/>
      <dgm:spPr/>
      <dgm:t>
        <a:bodyPr/>
        <a:lstStyle/>
        <a:p>
          <a:endParaRPr lang="zh-CN" altLang="en-US"/>
        </a:p>
      </dgm:t>
    </dgm:pt>
    <dgm:pt modelId="{CDA24072-ADBE-4EBF-9AF4-D45DF085F2BB}">
      <dgm:prSet phldrT="[文本]" custT="1"/>
      <dgm:spPr>
        <a:solidFill>
          <a:srgbClr val="EB6100"/>
        </a:solidFill>
      </dgm:spPr>
      <dgm:t>
        <a:bodyPr/>
        <a:lstStyle/>
        <a:p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5. 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持续的技术创新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545D0E0B-6543-47D8-A9E7-D0BC378A7606}" type="parTrans" cxnId="{CAFD6574-7546-4E59-BBE8-3681E7037DFC}">
      <dgm:prSet/>
      <dgm:spPr/>
      <dgm:t>
        <a:bodyPr/>
        <a:lstStyle/>
        <a:p>
          <a:endParaRPr lang="zh-CN" altLang="en-US"/>
        </a:p>
      </dgm:t>
    </dgm:pt>
    <dgm:pt modelId="{D4681D9E-18D1-4316-A82A-27E458CA2287}" type="sibTrans" cxnId="{CAFD6574-7546-4E59-BBE8-3681E7037DFC}">
      <dgm:prSet/>
      <dgm:spPr/>
      <dgm:t>
        <a:bodyPr/>
        <a:lstStyle/>
        <a:p>
          <a:endParaRPr lang="zh-CN" altLang="en-US"/>
        </a:p>
      </dgm:t>
    </dgm:pt>
    <dgm:pt modelId="{555A334D-60AD-435C-8020-FCD090651DC0}" type="pres">
      <dgm:prSet presAssocID="{94A07FF4-FF5B-4BC6-8F95-4B71723638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F902975-8A71-476D-97E5-B8DB5A2A36C8}" type="pres">
      <dgm:prSet presAssocID="{D6FD0BAD-032C-4275-9603-2D78D602BB3C}" presName="parentText" presStyleLbl="node1" presStyleIdx="0" presStyleCnt="5" custLinFactNeighborX="-7299" custLinFactNeighborY="20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3F246E-B3CE-4603-8017-FFB5DE221E79}" type="pres">
      <dgm:prSet presAssocID="{E18C6A19-B6A7-4548-9173-DFBE77A82111}" presName="spacer" presStyleCnt="0"/>
      <dgm:spPr/>
      <dgm:t>
        <a:bodyPr/>
        <a:lstStyle/>
        <a:p>
          <a:endParaRPr lang="zh-CN" altLang="en-US"/>
        </a:p>
      </dgm:t>
    </dgm:pt>
    <dgm:pt modelId="{15AAE2AC-9B60-488B-A3BD-D1ED9C8B95B9}" type="pres">
      <dgm:prSet presAssocID="{8DEBBD33-CD20-4035-A79D-F8D464A1E9D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779625-232C-4141-946C-E43B4C58BC8D}" type="pres">
      <dgm:prSet presAssocID="{4CBE6DA7-0DFD-4D79-BD4F-514BFAF8A686}" presName="spacer" presStyleCnt="0"/>
      <dgm:spPr/>
      <dgm:t>
        <a:bodyPr/>
        <a:lstStyle/>
        <a:p>
          <a:endParaRPr lang="zh-CN" altLang="en-US"/>
        </a:p>
      </dgm:t>
    </dgm:pt>
    <dgm:pt modelId="{F37A468F-F439-4702-A2BF-D346D497955F}" type="pres">
      <dgm:prSet presAssocID="{07011301-6486-4175-98B4-E50B77EB671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7903D7-FD36-4F87-BC2A-87F361C3E933}" type="pres">
      <dgm:prSet presAssocID="{FC024A71-A68F-4DF0-AFAE-5E2ED950CCC5}" presName="spacer" presStyleCnt="0"/>
      <dgm:spPr/>
      <dgm:t>
        <a:bodyPr/>
        <a:lstStyle/>
        <a:p>
          <a:endParaRPr lang="zh-CN" altLang="en-US"/>
        </a:p>
      </dgm:t>
    </dgm:pt>
    <dgm:pt modelId="{4CCE47CF-04EF-4CB5-9E3D-D83CAA4E5AA2}" type="pres">
      <dgm:prSet presAssocID="{AA4637FD-4737-4CAC-A8C1-F03A964A84D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DE33C9-2980-4DA8-B488-E8CDF8B524AD}" type="pres">
      <dgm:prSet presAssocID="{AEF3F7CF-0820-4F76-B919-AE37EE2DE9B4}" presName="spacer" presStyleCnt="0"/>
      <dgm:spPr/>
      <dgm:t>
        <a:bodyPr/>
        <a:lstStyle/>
        <a:p>
          <a:endParaRPr lang="zh-CN" altLang="en-US"/>
        </a:p>
      </dgm:t>
    </dgm:pt>
    <dgm:pt modelId="{E0E09CDE-9D61-4209-BA83-AF43100DAA29}" type="pres">
      <dgm:prSet presAssocID="{CDA24072-ADBE-4EBF-9AF4-D45DF085F2B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CF49E61-9D12-4823-B62D-8B5BCFC85979}" srcId="{94A07FF4-FF5B-4BC6-8F95-4B71723638DF}" destId="{AA4637FD-4737-4CAC-A8C1-F03A964A84D0}" srcOrd="3" destOrd="0" parTransId="{4F2F021A-8E72-46A4-821B-E9369F9D97B9}" sibTransId="{AEF3F7CF-0820-4F76-B919-AE37EE2DE9B4}"/>
    <dgm:cxn modelId="{544BDB3A-507A-4BD2-B3BB-BEEE3209B154}" type="presOf" srcId="{94A07FF4-FF5B-4BC6-8F95-4B71723638DF}" destId="{555A334D-60AD-435C-8020-FCD090651DC0}" srcOrd="0" destOrd="0" presId="urn:microsoft.com/office/officeart/2005/8/layout/vList2"/>
    <dgm:cxn modelId="{E51471C8-97DC-48B6-B56D-674904A754F2}" srcId="{94A07FF4-FF5B-4BC6-8F95-4B71723638DF}" destId="{D6FD0BAD-032C-4275-9603-2D78D602BB3C}" srcOrd="0" destOrd="0" parTransId="{B8F10797-62F2-492A-9844-4BD5C3AE9F9B}" sibTransId="{E18C6A19-B6A7-4548-9173-DFBE77A82111}"/>
    <dgm:cxn modelId="{CAFD6574-7546-4E59-BBE8-3681E7037DFC}" srcId="{94A07FF4-FF5B-4BC6-8F95-4B71723638DF}" destId="{CDA24072-ADBE-4EBF-9AF4-D45DF085F2BB}" srcOrd="4" destOrd="0" parTransId="{545D0E0B-6543-47D8-A9E7-D0BC378A7606}" sibTransId="{D4681D9E-18D1-4316-A82A-27E458CA2287}"/>
    <dgm:cxn modelId="{D651C066-D5FE-4592-A74A-78B4FE0373F2}" type="presOf" srcId="{07011301-6486-4175-98B4-E50B77EB671F}" destId="{F37A468F-F439-4702-A2BF-D346D497955F}" srcOrd="0" destOrd="0" presId="urn:microsoft.com/office/officeart/2005/8/layout/vList2"/>
    <dgm:cxn modelId="{CD1A5E7C-26D3-4075-8DB4-0FCCC3971FEF}" srcId="{94A07FF4-FF5B-4BC6-8F95-4B71723638DF}" destId="{8DEBBD33-CD20-4035-A79D-F8D464A1E9DB}" srcOrd="1" destOrd="0" parTransId="{0A714219-B902-4090-B895-FB020EA0F8F0}" sibTransId="{4CBE6DA7-0DFD-4D79-BD4F-514BFAF8A686}"/>
    <dgm:cxn modelId="{60E9A252-63D0-436E-AA61-4C1B1534D47B}" type="presOf" srcId="{D6FD0BAD-032C-4275-9603-2D78D602BB3C}" destId="{0F902975-8A71-476D-97E5-B8DB5A2A36C8}" srcOrd="0" destOrd="0" presId="urn:microsoft.com/office/officeart/2005/8/layout/vList2"/>
    <dgm:cxn modelId="{7950E608-6E73-48A6-B1E0-C847F070A8F8}" type="presOf" srcId="{CDA24072-ADBE-4EBF-9AF4-D45DF085F2BB}" destId="{E0E09CDE-9D61-4209-BA83-AF43100DAA29}" srcOrd="0" destOrd="0" presId="urn:microsoft.com/office/officeart/2005/8/layout/vList2"/>
    <dgm:cxn modelId="{8D0DA764-3054-483A-A326-466EB54D4B20}" srcId="{94A07FF4-FF5B-4BC6-8F95-4B71723638DF}" destId="{07011301-6486-4175-98B4-E50B77EB671F}" srcOrd="2" destOrd="0" parTransId="{9D738181-708A-4315-B1C9-507ED5F7A62E}" sibTransId="{FC024A71-A68F-4DF0-AFAE-5E2ED950CCC5}"/>
    <dgm:cxn modelId="{72741E6E-C245-43DC-AB00-C3665AD8D1B7}" type="presOf" srcId="{8DEBBD33-CD20-4035-A79D-F8D464A1E9DB}" destId="{15AAE2AC-9B60-488B-A3BD-D1ED9C8B95B9}" srcOrd="0" destOrd="0" presId="urn:microsoft.com/office/officeart/2005/8/layout/vList2"/>
    <dgm:cxn modelId="{F4CD9DE1-05CD-41CE-888F-21B4F986E6C4}" type="presOf" srcId="{AA4637FD-4737-4CAC-A8C1-F03A964A84D0}" destId="{4CCE47CF-04EF-4CB5-9E3D-D83CAA4E5AA2}" srcOrd="0" destOrd="0" presId="urn:microsoft.com/office/officeart/2005/8/layout/vList2"/>
    <dgm:cxn modelId="{56E701FD-ADE6-4DB6-B6B2-0A43FC2E9F1C}" type="presParOf" srcId="{555A334D-60AD-435C-8020-FCD090651DC0}" destId="{0F902975-8A71-476D-97E5-B8DB5A2A36C8}" srcOrd="0" destOrd="0" presId="urn:microsoft.com/office/officeart/2005/8/layout/vList2"/>
    <dgm:cxn modelId="{D2E9D045-F56B-474E-8D60-4C04E64F4320}" type="presParOf" srcId="{555A334D-60AD-435C-8020-FCD090651DC0}" destId="{FC3F246E-B3CE-4603-8017-FFB5DE221E79}" srcOrd="1" destOrd="0" presId="urn:microsoft.com/office/officeart/2005/8/layout/vList2"/>
    <dgm:cxn modelId="{0F82CE08-0417-4CFA-BFC8-46E3034B41FA}" type="presParOf" srcId="{555A334D-60AD-435C-8020-FCD090651DC0}" destId="{15AAE2AC-9B60-488B-A3BD-D1ED9C8B95B9}" srcOrd="2" destOrd="0" presId="urn:microsoft.com/office/officeart/2005/8/layout/vList2"/>
    <dgm:cxn modelId="{4D44357C-117D-478E-A9D9-19EA219964D9}" type="presParOf" srcId="{555A334D-60AD-435C-8020-FCD090651DC0}" destId="{12779625-232C-4141-946C-E43B4C58BC8D}" srcOrd="3" destOrd="0" presId="urn:microsoft.com/office/officeart/2005/8/layout/vList2"/>
    <dgm:cxn modelId="{E82C1D65-82CD-43AA-A5F6-6D4BFDEA56C1}" type="presParOf" srcId="{555A334D-60AD-435C-8020-FCD090651DC0}" destId="{F37A468F-F439-4702-A2BF-D346D497955F}" srcOrd="4" destOrd="0" presId="urn:microsoft.com/office/officeart/2005/8/layout/vList2"/>
    <dgm:cxn modelId="{03F2CB44-1592-48DF-A1FB-C67E805C6031}" type="presParOf" srcId="{555A334D-60AD-435C-8020-FCD090651DC0}" destId="{397903D7-FD36-4F87-BC2A-87F361C3E933}" srcOrd="5" destOrd="0" presId="urn:microsoft.com/office/officeart/2005/8/layout/vList2"/>
    <dgm:cxn modelId="{D52CB61F-95AF-4267-BEF2-7C8E5145C7CD}" type="presParOf" srcId="{555A334D-60AD-435C-8020-FCD090651DC0}" destId="{4CCE47CF-04EF-4CB5-9E3D-D83CAA4E5AA2}" srcOrd="6" destOrd="0" presId="urn:microsoft.com/office/officeart/2005/8/layout/vList2"/>
    <dgm:cxn modelId="{EEF1D888-BD92-457C-B526-DA32BB4F247B}" type="presParOf" srcId="{555A334D-60AD-435C-8020-FCD090651DC0}" destId="{A0DE33C9-2980-4DA8-B488-E8CDF8B524AD}" srcOrd="7" destOrd="0" presId="urn:microsoft.com/office/officeart/2005/8/layout/vList2"/>
    <dgm:cxn modelId="{E77E1B8D-AF29-4D02-88B4-58C5C4441D44}" type="presParOf" srcId="{555A334D-60AD-435C-8020-FCD090651DC0}" destId="{E0E09CDE-9D61-4209-BA83-AF43100DAA29}" srcOrd="8" destOrd="0" presId="urn:microsoft.com/office/officeart/2005/8/layout/vList2"/>
  </dgm:cxnLst>
  <dgm:bg>
    <a:solidFill>
      <a:schemeClr val="accent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0.59298</cdr:x>
      <cdr:y>0.255</cdr:y>
    </cdr:from>
    <cdr:to>
      <cdr:x>0.72848</cdr:x>
      <cdr:y>0.43114</cdr:y>
    </cdr:to>
    <cdr:sp macro="" textlink="">
      <cdr:nvSpPr>
        <cdr:cNvPr id="307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5783" y="497558"/>
          <a:ext cx="554307" cy="343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zh-CN" sz="1600" b="0" i="0" strike="noStrike">
              <a:solidFill>
                <a:srgbClr val="000000"/>
              </a:solidFill>
              <a:latin typeface="宋体"/>
              <a:ea typeface="宋体"/>
            </a:rPr>
            <a:t>35%</a:t>
          </a:r>
        </a:p>
      </cdr:txBody>
    </cdr:sp>
  </cdr:relSizeAnchor>
  <cdr:relSizeAnchor xmlns:cdr="http://schemas.openxmlformats.org/drawingml/2006/chartDrawing">
    <cdr:from>
      <cdr:x>0.44677</cdr:x>
      <cdr:y>0.44864</cdr:y>
    </cdr:from>
    <cdr:to>
      <cdr:x>0.58228</cdr:x>
      <cdr:y>0.62478</cdr:y>
    </cdr:to>
    <cdr:sp macro="" textlink="">
      <cdr:nvSpPr>
        <cdr:cNvPr id="30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7642" y="875395"/>
          <a:ext cx="554347" cy="34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zh-CN" sz="1600" b="0" i="0" strike="noStrike">
              <a:solidFill>
                <a:srgbClr val="000000"/>
              </a:solidFill>
              <a:latin typeface="宋体"/>
              <a:ea typeface="宋体"/>
            </a:rPr>
            <a:t>25%</a:t>
          </a:r>
        </a:p>
      </cdr:txBody>
    </cdr:sp>
  </cdr:relSizeAnchor>
  <cdr:relSizeAnchor xmlns:cdr="http://schemas.openxmlformats.org/drawingml/2006/chartDrawing">
    <cdr:from>
      <cdr:x>0.17087</cdr:x>
      <cdr:y>0.3182</cdr:y>
    </cdr:from>
    <cdr:to>
      <cdr:x>0.30638</cdr:x>
      <cdr:y>0.49434</cdr:y>
    </cdr:to>
    <cdr:sp macro="" textlink="">
      <cdr:nvSpPr>
        <cdr:cNvPr id="307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9776" y="536608"/>
          <a:ext cx="552427" cy="295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zh-CN" sz="1600" b="0" i="0" strike="noStrike" dirty="0">
              <a:solidFill>
                <a:srgbClr val="000000"/>
              </a:solidFill>
              <a:latin typeface="宋体"/>
              <a:ea typeface="宋体"/>
            </a:rPr>
            <a:t>30%</a:t>
          </a:r>
        </a:p>
      </cdr:txBody>
    </cdr:sp>
  </cdr:relSizeAnchor>
  <cdr:relSizeAnchor xmlns:cdr="http://schemas.openxmlformats.org/drawingml/2006/chartDrawing">
    <cdr:from>
      <cdr:x>0.35016</cdr:x>
      <cdr:y>0.18695</cdr:y>
    </cdr:from>
    <cdr:to>
      <cdr:x>0.48567</cdr:x>
      <cdr:y>0.36309</cdr:y>
    </cdr:to>
    <cdr:sp macro="" textlink="">
      <cdr:nvSpPr>
        <cdr:cNvPr id="307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32441" y="364773"/>
          <a:ext cx="554348" cy="34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zh-CN" sz="1600" b="0" i="0" strike="noStrike">
              <a:solidFill>
                <a:srgbClr val="000000"/>
              </a:solidFill>
              <a:latin typeface="宋体"/>
              <a:ea typeface="宋体"/>
            </a:rPr>
            <a:t>10%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72450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724500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D8B1F7-232B-4228-B1FE-2F91033C54E0}" type="datetime1">
              <a:rPr lang="zh-CN" altLang="en-US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31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</a:pPr>
            <a:r>
              <a:rPr lang="zh-CN" altLang="en-US" sz="1200"/>
              <a:t>单击此处编辑母版文本样式</a:t>
            </a:r>
          </a:p>
          <a:p>
            <a:pPr defTabSz="0">
              <a:spcBef>
                <a:spcPct val="30000"/>
              </a:spcBef>
            </a:pPr>
            <a:r>
              <a:rPr lang="zh-CN" altLang="en-US" sz="1200"/>
              <a:t>第二级</a:t>
            </a:r>
          </a:p>
          <a:p>
            <a:pPr defTabSz="0">
              <a:spcBef>
                <a:spcPct val="30000"/>
              </a:spcBef>
            </a:pPr>
            <a:r>
              <a:rPr lang="zh-CN" altLang="en-US" sz="1200"/>
              <a:t>第三级</a:t>
            </a:r>
          </a:p>
          <a:p>
            <a:pPr defTabSz="0">
              <a:spcBef>
                <a:spcPct val="30000"/>
              </a:spcBef>
            </a:pPr>
            <a:r>
              <a:rPr lang="zh-CN" altLang="en-US" sz="1200"/>
              <a:t>第四级</a:t>
            </a:r>
          </a:p>
          <a:p>
            <a:pPr defTabSz="0">
              <a:spcBef>
                <a:spcPct val="30000"/>
              </a:spcBef>
            </a:pPr>
            <a:r>
              <a:rPr lang="zh-CN" altLang="en-US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72450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723900">
              <a:buFont typeface="Arial" pitchFamily="34" charset="0"/>
              <a:buNone/>
              <a:defRPr/>
            </a:lvl1pPr>
          </a:lstStyle>
          <a:p>
            <a:fld id="{039E9471-7D5C-43A8-BBA8-0F3C7B13993F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xmlns="" val="33841493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80121" indent="12479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64474" indent="249579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46712" indent="376485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31065" indent="501274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416952" algn="l" defTabSz="9667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00342" algn="l" defTabSz="9667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83731" algn="l" defTabSz="9667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67123" algn="l" defTabSz="9667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321" y="4343510"/>
            <a:ext cx="5487358" cy="4114289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B4334-1374-461C-97C3-001ACA2802A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7685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321" y="4343510"/>
            <a:ext cx="5487358" cy="4114289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F374BD-684C-41C0-9442-3B6709C43BB8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26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29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30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31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36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321" y="4343510"/>
            <a:ext cx="5487358" cy="4114289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F374BD-684C-41C0-9442-3B6709C43BB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D8B1F7-232B-4228-B1FE-2F91033C54E0}" type="datetime1">
              <a:rPr lang="zh-CN" altLang="en-US" smtClean="0"/>
              <a:pPr>
                <a:defRPr/>
              </a:pPr>
              <a:t>2015/8/19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E9471-7D5C-43A8-BBA8-0F3C7B13993F}" type="slidenum">
              <a:rPr lang="zh-CN" altLang="en-US" smtClean="0"/>
              <a:pPr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56535" y="2407195"/>
            <a:ext cx="7545038" cy="486953"/>
          </a:xfrm>
          <a:prstGeom prst="rect">
            <a:avLst/>
          </a:prstGeom>
        </p:spPr>
        <p:txBody>
          <a:bodyPr lIns="121591" tIns="60797" rIns="121591" bIns="60797"/>
          <a:lstStyle>
            <a:lvl1pPr>
              <a:buNone/>
              <a:defRPr sz="2700">
                <a:solidFill>
                  <a:srgbClr val="FF6600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10573571" y="5621081"/>
            <a:ext cx="1616861" cy="389586"/>
          </a:xfrm>
          <a:prstGeom prst="rect">
            <a:avLst/>
          </a:prstGeom>
        </p:spPr>
        <p:txBody>
          <a:bodyPr lIns="121591" tIns="60797" rIns="121591" bIns="60797"/>
          <a:lstStyle>
            <a:lvl1pPr>
              <a:buNone/>
              <a:defRPr sz="1900">
                <a:solidFill>
                  <a:srgbClr val="FF6600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9940745" y="5913229"/>
            <a:ext cx="2249672" cy="389586"/>
          </a:xfrm>
          <a:prstGeom prst="rect">
            <a:avLst/>
          </a:prstGeom>
        </p:spPr>
        <p:txBody>
          <a:bodyPr lIns="121591" tIns="60797" rIns="121591" bIns="60797"/>
          <a:lstStyle>
            <a:lvl1pPr>
              <a:buNone/>
              <a:defRPr sz="1900">
                <a:solidFill>
                  <a:srgbClr val="FF6600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8" y="4801728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8" y="612935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855" indent="0">
              <a:buNone/>
              <a:defRPr sz="3300"/>
            </a:lvl2pPr>
            <a:lvl3pPr marL="1087711" indent="0">
              <a:buNone/>
              <a:defRPr sz="2900"/>
            </a:lvl3pPr>
            <a:lvl4pPr marL="1631566" indent="0">
              <a:buNone/>
              <a:defRPr sz="2400"/>
            </a:lvl4pPr>
            <a:lvl5pPr marL="2175421" indent="0">
              <a:buNone/>
              <a:defRPr sz="2400"/>
            </a:lvl5pPr>
            <a:lvl6pPr marL="2719275" indent="0">
              <a:buNone/>
              <a:defRPr sz="2400"/>
            </a:lvl6pPr>
            <a:lvl7pPr marL="3263131" indent="0">
              <a:buNone/>
              <a:defRPr sz="2400"/>
            </a:lvl7pPr>
            <a:lvl8pPr marL="3806986" indent="0">
              <a:buNone/>
              <a:defRPr sz="2400"/>
            </a:lvl8pPr>
            <a:lvl9pPr marL="435084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8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855" indent="0">
              <a:buNone/>
              <a:defRPr sz="1400"/>
            </a:lvl2pPr>
            <a:lvl3pPr marL="1087711" indent="0">
              <a:buNone/>
              <a:defRPr sz="1200"/>
            </a:lvl3pPr>
            <a:lvl4pPr marL="1631566" indent="0">
              <a:buNone/>
              <a:defRPr sz="1100"/>
            </a:lvl4pPr>
            <a:lvl5pPr marL="2175421" indent="0">
              <a:buNone/>
              <a:defRPr sz="1100"/>
            </a:lvl5pPr>
            <a:lvl6pPr marL="2719275" indent="0">
              <a:buNone/>
              <a:defRPr sz="1100"/>
            </a:lvl6pPr>
            <a:lvl7pPr marL="3263131" indent="0">
              <a:buNone/>
              <a:defRPr sz="1100"/>
            </a:lvl7pPr>
            <a:lvl8pPr marL="3806986" indent="0">
              <a:buNone/>
              <a:defRPr sz="1100"/>
            </a:lvl8pPr>
            <a:lvl9pPr marL="435084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4645C-E179-4A73-9CA2-C715457BA822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0AED-55A6-4889-B727-A02BEFE70926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3" y="2130919"/>
            <a:ext cx="10361851" cy="14703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1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4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5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3" y="1435435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E719D-8BFC-4294-9BE6-17E16E0AF94A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668-E656-44A0-8A79-531181D9C382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1" y="274702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3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3" y="238598"/>
            <a:ext cx="11541600" cy="616599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01" y="855193"/>
            <a:ext cx="11541600" cy="336322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19.08.2015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 Box 18"/>
          <p:cNvSpPr>
            <a:spLocks noChangeArrowheads="1"/>
          </p:cNvSpPr>
          <p:nvPr userDrawn="1"/>
        </p:nvSpPr>
        <p:spPr bwMode="auto">
          <a:xfrm>
            <a:off x="575069" y="6361593"/>
            <a:ext cx="2109408" cy="3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70" tIns="60886" rIns="121770" bIns="60886">
            <a:spAutoFit/>
          </a:bodyPr>
          <a:lstStyle/>
          <a:p>
            <a:pPr>
              <a:spcBef>
                <a:spcPts val="1133"/>
              </a:spcBef>
            </a:pPr>
            <a:r>
              <a:rPr lang="zh-CN" altLang="zh-CN" sz="1200" dirty="0">
                <a:solidFill>
                  <a:srgbClr val="FF6600"/>
                </a:solidFill>
                <a:latin typeface="Lucida Sans Unicode" pitchFamily="34" charset="0"/>
                <a:sym typeface="Lucida Sans Unicode" pitchFamily="34" charset="0"/>
              </a:rPr>
              <a:t>www.sungrowpower.com</a:t>
            </a:r>
            <a:endParaRPr lang="zh-CN" altLang="zh-CN" sz="1600" dirty="0">
              <a:solidFill>
                <a:srgbClr val="FF6600"/>
              </a:solidFill>
            </a:endParaRPr>
          </a:p>
        </p:txBody>
      </p:sp>
      <p:pic>
        <p:nvPicPr>
          <p:cNvPr id="8" name="图片 10" descr="标题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5134" y="6457729"/>
            <a:ext cx="1632168" cy="9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3" y="238598"/>
            <a:ext cx="11541600" cy="616599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01" y="855193"/>
            <a:ext cx="11541600" cy="336322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19.08.2015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 Box 18"/>
          <p:cNvSpPr>
            <a:spLocks noChangeArrowheads="1"/>
          </p:cNvSpPr>
          <p:nvPr userDrawn="1"/>
        </p:nvSpPr>
        <p:spPr bwMode="auto">
          <a:xfrm>
            <a:off x="575069" y="6361593"/>
            <a:ext cx="2109408" cy="3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70" tIns="60886" rIns="121770" bIns="60886">
            <a:spAutoFit/>
          </a:bodyPr>
          <a:lstStyle/>
          <a:p>
            <a:pPr>
              <a:spcBef>
                <a:spcPts val="1133"/>
              </a:spcBef>
            </a:pPr>
            <a:r>
              <a:rPr lang="zh-CN" altLang="zh-CN" sz="1200" dirty="0">
                <a:solidFill>
                  <a:srgbClr val="FF6600"/>
                </a:solidFill>
                <a:latin typeface="Lucida Sans Unicode" pitchFamily="34" charset="0"/>
                <a:sym typeface="Lucida Sans Unicode" pitchFamily="34" charset="0"/>
              </a:rPr>
              <a:t>www.sungrowpower.com</a:t>
            </a:r>
            <a:endParaRPr lang="zh-CN" altLang="zh-CN" sz="1600" dirty="0">
              <a:solidFill>
                <a:srgbClr val="FF6600"/>
              </a:solidFill>
            </a:endParaRPr>
          </a:p>
        </p:txBody>
      </p:sp>
      <p:pic>
        <p:nvPicPr>
          <p:cNvPr id="8" name="图片 10" descr="标题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5134" y="6457729"/>
            <a:ext cx="1632168" cy="9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19.08.2015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1" y="4665155"/>
            <a:ext cx="121999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defTabSz="9141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图片 7" descr="未标题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93" y="481124"/>
            <a:ext cx="1952624" cy="2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306" y="1753033"/>
            <a:ext cx="10361851" cy="1830185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306" y="3612446"/>
            <a:ext cx="10361851" cy="1199982"/>
          </a:xfrm>
        </p:spPr>
        <p:txBody>
          <a:bodyPr lIns="45712" rIns="45712"/>
          <a:lstStyle>
            <a:lvl1pPr marL="0" marR="63994" indent="0" algn="r">
              <a:buNone/>
              <a:defRPr>
                <a:solidFill>
                  <a:schemeClr val="tx2"/>
                </a:solidFill>
              </a:defRPr>
            </a:lvl1pPr>
            <a:lvl2pPr marL="457108" indent="0" algn="ctr">
              <a:buNone/>
            </a:lvl2pPr>
            <a:lvl3pPr marL="914216" indent="0" algn="ctr">
              <a:buNone/>
            </a:lvl3pPr>
            <a:lvl4pPr marL="1371324" indent="0" algn="ctr">
              <a:buNone/>
            </a:lvl4pPr>
            <a:lvl5pPr marL="1828434" indent="0" algn="ctr">
              <a:buNone/>
            </a:lvl5pPr>
            <a:lvl6pPr marL="2285542" indent="0" algn="ctr">
              <a:buNone/>
            </a:lvl6pPr>
            <a:lvl7pPr marL="2742651" indent="0" algn="ctr">
              <a:buNone/>
            </a:lvl7pPr>
            <a:lvl8pPr marL="3199759" indent="0" algn="ctr">
              <a:buNone/>
            </a:lvl8pPr>
            <a:lvl9pPr marL="3656868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16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F6766F6F-F78B-4968-89D2-4E7286A0DB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415944" y="6413409"/>
            <a:ext cx="1901442" cy="26165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0" tIns="45712" rIns="91420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850"/>
              </a:spcBef>
              <a:defRPr/>
            </a:pPr>
            <a:r>
              <a:rPr lang="en-US" altLang="zh-CN" sz="1100" dirty="0" smtClean="0">
                <a:solidFill>
                  <a:srgbClr val="BFBFBF"/>
                </a:solidFill>
                <a:latin typeface="Lucida Sans Unicode" pitchFamily="34" charset="0"/>
                <a:sym typeface="Calibri Bold" pitchFamily="34" charset="0"/>
              </a:rPr>
              <a:t>www.sungrowpower.com</a:t>
            </a: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525466" y="6429298"/>
            <a:ext cx="11091861" cy="1587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0" descr="标题-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17" y="6502330"/>
            <a:ext cx="1608139" cy="9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17"/>
          <p:cNvSpPr txBox="1">
            <a:spLocks/>
          </p:cNvSpPr>
          <p:nvPr userDrawn="1"/>
        </p:nvSpPr>
        <p:spPr>
          <a:xfrm>
            <a:off x="5851546" y="6383249"/>
            <a:ext cx="487363" cy="365210"/>
          </a:xfrm>
          <a:prstGeom prst="rect">
            <a:avLst/>
          </a:prstGeom>
        </p:spPr>
        <p:txBody>
          <a:bodyPr lIns="91420" tIns="45712" rIns="91420" bIns="45712" anchor="b"/>
          <a:lstStyle>
            <a:defPPr>
              <a:defRPr lang="zh-CN"/>
            </a:defPPr>
            <a:lvl1pPr algn="r" defTabSz="914346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3B6221B1-7DDB-456F-9D9C-EEE086D181A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11258554" y="6348316"/>
            <a:ext cx="487363" cy="365210"/>
          </a:xfrm>
        </p:spPr>
        <p:txBody>
          <a:bodyPr/>
          <a:lstStyle>
            <a:lvl1pPr>
              <a:defRPr sz="1100" b="0">
                <a:solidFill>
                  <a:schemeClr val="bg1">
                    <a:lumMod val="75000"/>
                  </a:schemeClr>
                </a:solidFill>
              </a:defRPr>
            </a:lvl1pPr>
            <a:extLst/>
          </a:lstStyle>
          <a:p>
            <a:pPr>
              <a:defRPr/>
            </a:pPr>
            <a:fld id="{AB9B371C-4E7B-404D-96ED-627D47CB5FA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4848245" y="3005836"/>
            <a:ext cx="244475" cy="22865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defTabSz="9141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燕尾形 4"/>
          <p:cNvSpPr/>
          <p:nvPr/>
        </p:nvSpPr>
        <p:spPr>
          <a:xfrm>
            <a:off x="4599009" y="3005836"/>
            <a:ext cx="244475" cy="22865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defTabSz="9141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68" y="1059975"/>
            <a:ext cx="10361851" cy="1829223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29628" y="2932393"/>
            <a:ext cx="6095207" cy="1455225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231167-3CA6-4FA4-A0A4-24805169CD07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EA1708-EDC9-4952-86BF-0285FF6442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42" y="1481678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5" y="1481678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601166-927E-41A9-AF1C-45F5EDE650F0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D8A423-3859-47C2-8477-94A0DD2391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10971372" cy="114326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43" y="5411453"/>
            <a:ext cx="5386217" cy="762176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4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2565" y="5411453"/>
            <a:ext cx="5388332" cy="762176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4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543" y="1444655"/>
            <a:ext cx="5386217" cy="3942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5" y="1444655"/>
            <a:ext cx="5388332" cy="3942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8936D-12CE-4B21-8A5C-D0606440C2AC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9735D5-4A25-4C0C-86F2-255752F601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FC333A-0D74-4A48-821E-17DE2CA5615F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7BE3A-94B9-4C65-BC00-F587A265A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62" y="274704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6" y="274704"/>
            <a:ext cx="8025356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47234-F5CC-4BCD-BCDA-09B5435FFF6A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F4-3CA3-4DBA-97C5-139B4515E583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DBB7-15CC-4530-AA6D-49FD3E058313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F327-0E78-47B2-8908-76739B3085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Picture 3" descr="E:\其他\LOGO\未题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055" y="189481"/>
            <a:ext cx="1871663" cy="49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061" y="4877936"/>
            <a:ext cx="9974403" cy="457306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033" y="5356345"/>
            <a:ext cx="5298766" cy="914612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041" y="274383"/>
            <a:ext cx="9971758" cy="45730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57F23-B5F1-4C69-8FE9-3D2D2C010AEA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6485D-120A-4B00-BC5D-B80806C54E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/>
          </p:cNvSpPr>
          <p:nvPr/>
        </p:nvSpPr>
        <p:spPr bwMode="auto">
          <a:xfrm>
            <a:off x="955677" y="5003393"/>
            <a:ext cx="5067300" cy="14433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2" rIns="91420" bIns="45712"/>
          <a:lstStyle>
            <a:extLst/>
          </a:lstStyle>
          <a:p>
            <a:pPr defTabSz="9141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任意多边形 7"/>
          <p:cNvSpPr>
            <a:spLocks/>
          </p:cNvSpPr>
          <p:nvPr/>
        </p:nvSpPr>
        <p:spPr bwMode="auto">
          <a:xfrm>
            <a:off x="-71420" y="5786190"/>
            <a:ext cx="5067302" cy="838394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0" tIns="45712" rIns="91420" bIns="45712"/>
          <a:lstStyle/>
          <a:p>
            <a:endParaRPr lang="zh-CN" altLang="en-US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8037" y="5792603"/>
            <a:ext cx="4535828" cy="108111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algn="ctr" defTabSz="9141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-12314" y="5789086"/>
            <a:ext cx="4540088" cy="10846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11550670" y="4989082"/>
            <a:ext cx="244475" cy="22865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defTabSz="9141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燕尾形 9"/>
          <p:cNvSpPr/>
          <p:nvPr/>
        </p:nvSpPr>
        <p:spPr>
          <a:xfrm>
            <a:off x="11302999" y="4989082"/>
            <a:ext cx="242888" cy="22865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2" rIns="91420" bIns="45712" anchor="ctr"/>
          <a:lstStyle>
            <a:extLst/>
          </a:lstStyle>
          <a:p>
            <a:pPr defTabSz="9141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470" y="5444662"/>
            <a:ext cx="9549157" cy="648382"/>
          </a:xfrm>
          <a:noFill/>
        </p:spPr>
        <p:txBody>
          <a:bodyPr tIns="0"/>
          <a:lstStyle>
            <a:lvl1pPr marL="0" marR="18284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761" y="190012"/>
            <a:ext cx="11580892" cy="43901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780" y="4866252"/>
            <a:ext cx="10765841" cy="56280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925357-4B30-418A-AFC8-98CD2DDB5C91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DED4B8-91C2-4899-93C8-8005B3C799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481696"/>
            <a:ext cx="10971372" cy="4387087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A822-D660-478E-A05B-7F4AC5521ED9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FB61-3784-4AF0-89E0-3C19B0A43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4163" y="274727"/>
            <a:ext cx="2369652" cy="5594056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7"/>
            <a:ext cx="8431702" cy="559405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665C-1FC2-4744-BD18-1BBDA804DDC8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6FF1-E548-4D4F-9F6A-F6A14BF1E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367481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片带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7951378" y="1773411"/>
            <a:ext cx="3839515" cy="432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7944213" y="1244088"/>
            <a:ext cx="3839515" cy="48071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55722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28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351322" y="1287215"/>
            <a:ext cx="7199063" cy="4801111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7944933" y="1238528"/>
            <a:ext cx="3839500" cy="480111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5" y="702872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7944933" y="1774155"/>
            <a:ext cx="3839500" cy="4321000"/>
          </a:xfrm>
          <a:prstGeom prst="rect">
            <a:avLst/>
          </a:prstGeom>
        </p:spPr>
        <p:txBody>
          <a:bodyPr lIns="121606" tIns="60803" rIns="121606" bIns="60803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H="1">
            <a:off x="254424" y="5475068"/>
            <a:ext cx="11681583" cy="86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254415" y="4888136"/>
            <a:ext cx="5758376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6177624" y="4897134"/>
            <a:ext cx="575837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28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28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287204"/>
            <a:ext cx="5759250" cy="4080944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5" y="702863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253897" y="5475019"/>
            <a:ext cx="11682637" cy="876513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287204"/>
            <a:ext cx="5759250" cy="4080944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4887992"/>
            <a:ext cx="5759250" cy="480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4897513"/>
            <a:ext cx="5759250" cy="480111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带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254415" y="5129396"/>
            <a:ext cx="5758376" cy="1200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 flipH="1">
            <a:off x="6177624" y="5116801"/>
            <a:ext cx="5758376" cy="1200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55722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28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338514"/>
            <a:ext cx="5759250" cy="3600834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5" y="702863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338514"/>
            <a:ext cx="5759250" cy="3600834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5128241"/>
            <a:ext cx="5759250" cy="1200277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5116740"/>
            <a:ext cx="5759250" cy="1200277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H="1">
            <a:off x="107499" y="4889932"/>
            <a:ext cx="11998707" cy="1440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197082" y="4306603"/>
            <a:ext cx="384130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4226512" y="4306603"/>
            <a:ext cx="3839514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28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28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05209" y="1287211"/>
            <a:ext cx="3839500" cy="2880667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5" y="702863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7855" y="4890652"/>
            <a:ext cx="11998438" cy="1440333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4212089" y="1287211"/>
            <a:ext cx="3839500" cy="2880667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97540" y="4306356"/>
            <a:ext cx="3839500" cy="480111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4226288" y="4306376"/>
            <a:ext cx="3839500" cy="480111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7" name="图片占位符 17"/>
          <p:cNvSpPr>
            <a:spLocks noGrp="1"/>
          </p:cNvSpPr>
          <p:nvPr>
            <p:ph type="pic" sz="quarter" idx="20"/>
          </p:nvPr>
        </p:nvSpPr>
        <p:spPr>
          <a:xfrm>
            <a:off x="8194382" y="1287211"/>
            <a:ext cx="3839500" cy="2880667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7" name="文本占位符 16"/>
          <p:cNvSpPr>
            <a:spLocks noGrp="1"/>
          </p:cNvSpPr>
          <p:nvPr>
            <p:ph type="body" sz="quarter" idx="21"/>
          </p:nvPr>
        </p:nvSpPr>
        <p:spPr>
          <a:xfrm>
            <a:off x="8188321" y="4313171"/>
            <a:ext cx="3839500" cy="480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 rot="5400000" flipH="1" flipV="1">
            <a:off x="2595578" y="3785400"/>
            <a:ext cx="5005159" cy="8958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107502" y="3768273"/>
            <a:ext cx="9931138" cy="1800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 flipH="1">
            <a:off x="10142563" y="1822026"/>
            <a:ext cx="1918861" cy="4481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 flipH="1">
            <a:off x="10135394" y="1287298"/>
            <a:ext cx="1918861" cy="48071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28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28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56539" y="1272720"/>
            <a:ext cx="4799375" cy="2400556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5" y="702863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8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156539" y="3902263"/>
            <a:ext cx="4799375" cy="2400556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9" name="图片占位符 10"/>
          <p:cNvSpPr>
            <a:spLocks noGrp="1"/>
          </p:cNvSpPr>
          <p:nvPr>
            <p:ph type="pic" sz="quarter" idx="23"/>
          </p:nvPr>
        </p:nvSpPr>
        <p:spPr>
          <a:xfrm>
            <a:off x="5267686" y="1272720"/>
            <a:ext cx="4799375" cy="2400556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30" name="图片占位符 10"/>
          <p:cNvSpPr>
            <a:spLocks noGrp="1"/>
          </p:cNvSpPr>
          <p:nvPr>
            <p:ph type="pic" sz="quarter" idx="24"/>
          </p:nvPr>
        </p:nvSpPr>
        <p:spPr>
          <a:xfrm>
            <a:off x="5267686" y="3902263"/>
            <a:ext cx="4799375" cy="2400556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0135452" y="1287215"/>
            <a:ext cx="1919750" cy="480111"/>
          </a:xfrm>
          <a:prstGeom prst="rect">
            <a:avLst/>
          </a:prstGeom>
          <a:solidFill>
            <a:srgbClr val="FF6600"/>
          </a:solidFill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9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135452" y="1822850"/>
            <a:ext cx="1919750" cy="4479965"/>
          </a:xfrm>
          <a:prstGeom prst="rect">
            <a:avLst/>
          </a:prstGeom>
        </p:spPr>
        <p:txBody>
          <a:bodyPr lIns="121606" tIns="60803" rIns="121606" bIns="60803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7" y="2130924"/>
            <a:ext cx="10361850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78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6EF52-17E8-4F26-8005-287959F1EFE5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565C-5703-4898-9081-F4DC36179F30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362012"/>
            <a:ext cx="6289917" cy="384089"/>
          </a:xfrm>
          <a:prstGeom prst="rect">
            <a:avLst/>
          </a:prstGeom>
        </p:spPr>
        <p:txBody>
          <a:bodyPr lIns="121595" tIns="60798" rIns="121595" bIns="60798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8091014" y="167278"/>
            <a:ext cx="4099423" cy="360579"/>
          </a:xfrm>
          <a:prstGeom prst="rect">
            <a:avLst/>
          </a:prstGeom>
        </p:spPr>
        <p:txBody>
          <a:bodyPr lIns="121595" tIns="60798" rIns="121595" bIns="60798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0" y="800260"/>
            <a:ext cx="6620072" cy="438252"/>
          </a:xfrm>
          <a:prstGeom prst="rect">
            <a:avLst/>
          </a:prstGeom>
        </p:spPr>
        <p:txBody>
          <a:bodyPr lIns="121595" tIns="60798" rIns="121595" bIns="60798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02" y="365210"/>
            <a:ext cx="10514231" cy="1325870"/>
          </a:xfrm>
          <a:prstGeom prst="rect">
            <a:avLst/>
          </a:prstGeom>
        </p:spPr>
        <p:txBody>
          <a:bodyPr lIns="103181" tIns="51593" rIns="103181" bIns="5159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506" y="6357272"/>
            <a:ext cx="2743023" cy="365484"/>
          </a:xfrm>
          <a:prstGeom prst="rect">
            <a:avLst/>
          </a:prstGeom>
        </p:spPr>
        <p:txBody>
          <a:bodyPr lIns="103181" tIns="51593" rIns="103181" bIns="51593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399" y="6357272"/>
            <a:ext cx="4113637" cy="365484"/>
          </a:xfrm>
          <a:prstGeom prst="rect">
            <a:avLst/>
          </a:prstGeom>
        </p:spPr>
        <p:txBody>
          <a:bodyPr lIns="103181" tIns="51593" rIns="103181" bIns="51593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897" y="6357272"/>
            <a:ext cx="2743022" cy="365484"/>
          </a:xfrm>
          <a:prstGeom prst="rect">
            <a:avLst/>
          </a:prstGeom>
        </p:spPr>
        <p:txBody>
          <a:bodyPr lIns="103181" tIns="51593" rIns="103181" bIns="51593"/>
          <a:lstStyle>
            <a:lvl1pPr>
              <a:defRPr/>
            </a:lvl1pPr>
          </a:lstStyle>
          <a:p>
            <a:pPr>
              <a:defRPr/>
            </a:pPr>
            <a:fld id="{87B6C512-4443-4657-9B53-AF4FB639E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2"/>
          </p:nvPr>
        </p:nvSpPr>
        <p:spPr>
          <a:xfrm>
            <a:off x="7458183" y="172703"/>
            <a:ext cx="4732232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416175"/>
            <a:ext cx="6289917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l">
              <a:defRPr sz="210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598" y="897645"/>
            <a:ext cx="6620072" cy="438252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5231"/>
            <a:ext cx="10973489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482012"/>
            <a:ext cx="10973489" cy="4526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967153" y="6408635"/>
            <a:ext cx="2560833" cy="36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1937D-A8DB-46D8-AFCD-947029BA5A68}" type="datetime1">
              <a:rPr lang="zh-CN" altLang="en-US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39124" y="6408635"/>
            <a:ext cx="3136492" cy="36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27984" y="6408635"/>
            <a:ext cx="486770" cy="36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8F391D-9D5E-4C9D-AD3B-1158F9E56520}" type="slidenum">
              <a:rPr lang="zh-CN" altLang="en-US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362011"/>
            <a:ext cx="6289917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8091011" y="167276"/>
            <a:ext cx="4099423" cy="36057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362011"/>
            <a:ext cx="6289917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8091011" y="167276"/>
            <a:ext cx="4099423" cy="36057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800260"/>
            <a:ext cx="6620072" cy="438252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片带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7951858" y="1774832"/>
            <a:ext cx="3838662" cy="4321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7945513" y="1244607"/>
            <a:ext cx="3838662" cy="48101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30"/>
            <a:ext cx="6289917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351322" y="1287218"/>
            <a:ext cx="7199063" cy="4801111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7944933" y="1238526"/>
            <a:ext cx="3839500" cy="480111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5"/>
            <a:ext cx="6620072" cy="438252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7944933" y="1774155"/>
            <a:ext cx="3839500" cy="4321000"/>
          </a:xfrm>
          <a:prstGeom prst="rect">
            <a:avLst/>
          </a:prstGeom>
        </p:spPr>
        <p:txBody>
          <a:bodyPr lIns="121664" tIns="60833" rIns="121664" bIns="60833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5" y="167276"/>
            <a:ext cx="2882524" cy="36057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H="1">
            <a:off x="253917" y="5475292"/>
            <a:ext cx="11682611" cy="86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 flipH="1">
            <a:off x="253901" y="4887913"/>
            <a:ext cx="5758788" cy="4810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6177730" y="4897443"/>
            <a:ext cx="5758788" cy="479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30"/>
            <a:ext cx="6289917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287205"/>
            <a:ext cx="5759250" cy="3603450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59"/>
            <a:ext cx="6620072" cy="438252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253897" y="5475000"/>
            <a:ext cx="11682637" cy="876514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287205"/>
            <a:ext cx="5759250" cy="3603450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4887992"/>
            <a:ext cx="5759250" cy="480111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1" y="4888019"/>
            <a:ext cx="5759250" cy="480111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5" y="167276"/>
            <a:ext cx="2882524" cy="36057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带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253901" y="5129219"/>
            <a:ext cx="5758788" cy="1201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 flipH="1">
            <a:off x="6177730" y="5116518"/>
            <a:ext cx="5758788" cy="1201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30"/>
            <a:ext cx="6289917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338514"/>
            <a:ext cx="5759250" cy="3600834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59"/>
            <a:ext cx="6620072" cy="438252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338514"/>
            <a:ext cx="5759250" cy="3600834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5128243"/>
            <a:ext cx="5759250" cy="1200277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1" y="5116739"/>
            <a:ext cx="5759250" cy="1200277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5" y="167276"/>
            <a:ext cx="2882524" cy="36057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 flipH="1">
            <a:off x="107922" y="4891092"/>
            <a:ext cx="11998401" cy="14398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196785" y="4306889"/>
            <a:ext cx="3841837" cy="479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4225862" y="4306889"/>
            <a:ext cx="3840250" cy="479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8188307" y="4313246"/>
            <a:ext cx="3838663" cy="479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30"/>
            <a:ext cx="6289917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05209" y="1287211"/>
            <a:ext cx="3839500" cy="2880667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59"/>
            <a:ext cx="6620072" cy="438252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7856" y="4890657"/>
            <a:ext cx="11998438" cy="1440333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4212089" y="1287211"/>
            <a:ext cx="3839500" cy="2880667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97540" y="4306356"/>
            <a:ext cx="3839500" cy="480111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4226288" y="4306377"/>
            <a:ext cx="3839500" cy="480111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7" name="图片占位符 17"/>
          <p:cNvSpPr>
            <a:spLocks noGrp="1"/>
          </p:cNvSpPr>
          <p:nvPr>
            <p:ph type="pic" sz="quarter" idx="20"/>
          </p:nvPr>
        </p:nvSpPr>
        <p:spPr>
          <a:xfrm>
            <a:off x="8194382" y="1287211"/>
            <a:ext cx="3839500" cy="2880667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27" name="文本占位符 16"/>
          <p:cNvSpPr>
            <a:spLocks noGrp="1"/>
          </p:cNvSpPr>
          <p:nvPr>
            <p:ph type="body" sz="quarter" idx="21"/>
          </p:nvPr>
        </p:nvSpPr>
        <p:spPr>
          <a:xfrm>
            <a:off x="8188319" y="4306356"/>
            <a:ext cx="3839500" cy="480111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5" y="167276"/>
            <a:ext cx="2882524" cy="36057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1937D-A8DB-46D8-AFCD-947029BA5A68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391D-9D5E-4C9D-AD3B-1158F9E56520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 rot="5400000" flipH="1" flipV="1">
            <a:off x="2595967" y="3785402"/>
            <a:ext cx="5005387" cy="952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496695" y="3768725"/>
            <a:ext cx="9264206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 flipH="1">
            <a:off x="9818082" y="1579568"/>
            <a:ext cx="2080428" cy="4479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 flipH="1">
            <a:off x="9818087" y="1042988"/>
            <a:ext cx="2080429" cy="4810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4" tIns="60833" rIns="121664" bIns="608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167230"/>
            <a:ext cx="6289917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56539" y="1272714"/>
            <a:ext cx="4799375" cy="2400556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59"/>
            <a:ext cx="6620072" cy="438252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8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156539" y="3902263"/>
            <a:ext cx="4799375" cy="2400556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29" name="图片占位符 10"/>
          <p:cNvSpPr>
            <a:spLocks noGrp="1"/>
          </p:cNvSpPr>
          <p:nvPr>
            <p:ph type="pic" sz="quarter" idx="23"/>
          </p:nvPr>
        </p:nvSpPr>
        <p:spPr>
          <a:xfrm>
            <a:off x="5267686" y="1272714"/>
            <a:ext cx="4799375" cy="2400556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30" name="图片占位符 10"/>
          <p:cNvSpPr>
            <a:spLocks noGrp="1"/>
          </p:cNvSpPr>
          <p:nvPr>
            <p:ph type="pic" sz="quarter" idx="24"/>
          </p:nvPr>
        </p:nvSpPr>
        <p:spPr>
          <a:xfrm>
            <a:off x="5267686" y="3902263"/>
            <a:ext cx="4799375" cy="2400556"/>
          </a:xfrm>
          <a:prstGeom prst="rect">
            <a:avLst/>
          </a:prstGeom>
        </p:spPr>
        <p:txBody>
          <a:bodyPr lIns="121664" tIns="60833" rIns="121664" bIns="60833"/>
          <a:lstStyle/>
          <a:p>
            <a:pPr lvl="0"/>
            <a:endParaRPr lang="zh-CN" altLang="en-US" noProof="0" dirty="0"/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9818079" y="1043746"/>
            <a:ext cx="1919750" cy="480111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9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9952960" y="1579382"/>
            <a:ext cx="1919750" cy="4479965"/>
          </a:xfrm>
          <a:prstGeom prst="rect">
            <a:avLst/>
          </a:prstGeom>
        </p:spPr>
        <p:txBody>
          <a:bodyPr lIns="121664" tIns="60833" rIns="121664" bIns="60833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5" y="167276"/>
            <a:ext cx="2882524" cy="36057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2"/>
          </p:nvPr>
        </p:nvSpPr>
        <p:spPr>
          <a:xfrm>
            <a:off x="7458183" y="172703"/>
            <a:ext cx="4732232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2" y="416175"/>
            <a:ext cx="6289917" cy="384089"/>
          </a:xfrm>
          <a:prstGeom prst="rect">
            <a:avLst/>
          </a:prstGeom>
        </p:spPr>
        <p:txBody>
          <a:bodyPr lIns="121664" tIns="60833" rIns="121664" bIns="60833" anchor="ctr"/>
          <a:lstStyle>
            <a:lvl1pPr algn="l">
              <a:defRPr sz="210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598" y="897645"/>
            <a:ext cx="6620072" cy="438252"/>
          </a:xfrm>
          <a:prstGeom prst="rect">
            <a:avLst/>
          </a:prstGeom>
        </p:spPr>
        <p:txBody>
          <a:bodyPr lIns="121664" tIns="60833" rIns="121664" bIns="6083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2"/>
          </p:nvPr>
        </p:nvSpPr>
        <p:spPr>
          <a:xfrm>
            <a:off x="7458182" y="172703"/>
            <a:ext cx="4732232" cy="384089"/>
          </a:xfrm>
          <a:prstGeom prst="rect">
            <a:avLst/>
          </a:prstGeom>
        </p:spPr>
        <p:txBody>
          <a:bodyPr lIns="103163" tIns="51584" rIns="103163" bIns="51584" anchor="ctr"/>
          <a:lstStyle>
            <a:lvl1pPr algn="ctr">
              <a:buNone/>
              <a:defRPr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13" y="897649"/>
            <a:ext cx="6620071" cy="438250"/>
          </a:xfrm>
          <a:prstGeom prst="rect">
            <a:avLst/>
          </a:prstGeom>
        </p:spPr>
        <p:txBody>
          <a:bodyPr lIns="103163" tIns="51584" rIns="103163" bIns="51584"/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5155"/>
            <a:ext cx="121999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51" tIns="45627" rIns="91251" bIns="45627" anchor="ctr"/>
          <a:lstStyle>
            <a:extLst/>
          </a:lstStyle>
          <a:p>
            <a:pPr algn="ctr" defTabSz="9134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图片 7" descr="未标题-1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95402" y="481125"/>
            <a:ext cx="1952625" cy="2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304" y="1753032"/>
            <a:ext cx="10361850" cy="1830185"/>
          </a:xfrm>
        </p:spPr>
        <p:txBody>
          <a:bodyPr anchor="b"/>
          <a:lstStyle>
            <a:lvl1pPr algn="r">
              <a:defRPr sz="47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304" y="3612447"/>
            <a:ext cx="10361850" cy="1199981"/>
          </a:xfrm>
        </p:spPr>
        <p:txBody>
          <a:bodyPr lIns="45627" rIns="45627"/>
          <a:lstStyle>
            <a:lvl1pPr marL="0" marR="63949" indent="0" algn="r">
              <a:buNone/>
              <a:defRPr>
                <a:solidFill>
                  <a:schemeClr val="tx2"/>
                </a:solidFill>
              </a:defRPr>
            </a:lvl1pPr>
            <a:lvl2pPr marL="456774" indent="0" algn="ctr">
              <a:buNone/>
            </a:lvl2pPr>
            <a:lvl3pPr marL="913550" indent="0" algn="ctr">
              <a:buNone/>
            </a:lvl3pPr>
            <a:lvl4pPr marL="1370329" indent="0" algn="ctr">
              <a:buNone/>
            </a:lvl4pPr>
            <a:lvl5pPr marL="1827104" indent="0" algn="ctr">
              <a:buNone/>
            </a:lvl5pPr>
            <a:lvl6pPr marL="2283880" indent="0" algn="ctr">
              <a:buNone/>
            </a:lvl6pPr>
            <a:lvl7pPr marL="2740661" indent="0" algn="ctr">
              <a:buNone/>
            </a:lvl7pPr>
            <a:lvl8pPr marL="3197432" indent="0" algn="ctr">
              <a:buNone/>
            </a:lvl8pPr>
            <a:lvl9pPr marL="3654208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349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F6766F6F-F78B-4968-89D2-4E7286A0DB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415943" y="6413409"/>
            <a:ext cx="1948204" cy="2671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251" tIns="45627" rIns="91251" bIns="456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850"/>
              </a:spcBef>
              <a:defRPr/>
            </a:pPr>
            <a:r>
              <a:rPr lang="en-US" altLang="zh-CN" sz="1100" dirty="0" smtClean="0">
                <a:solidFill>
                  <a:srgbClr val="BFBFBF"/>
                </a:solidFill>
                <a:latin typeface="Lucida Sans Unicode" pitchFamily="34" charset="0"/>
                <a:sym typeface="Calibri Bold" pitchFamily="34" charset="0"/>
              </a:rPr>
              <a:t>www.sungrowpower.com</a:t>
            </a: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525463" y="6429305"/>
            <a:ext cx="11091862" cy="1587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0" descr="标题-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33016" y="6502330"/>
            <a:ext cx="1608138" cy="9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17"/>
          <p:cNvSpPr txBox="1">
            <a:spLocks/>
          </p:cNvSpPr>
          <p:nvPr userDrawn="1"/>
        </p:nvSpPr>
        <p:spPr>
          <a:xfrm>
            <a:off x="5851555" y="6383244"/>
            <a:ext cx="487363" cy="365210"/>
          </a:xfrm>
          <a:prstGeom prst="rect">
            <a:avLst/>
          </a:prstGeom>
        </p:spPr>
        <p:txBody>
          <a:bodyPr lIns="91251" tIns="45627" rIns="91251" bIns="45627" anchor="b"/>
          <a:lstStyle>
            <a:defPPr>
              <a:defRPr lang="zh-CN"/>
            </a:defPPr>
            <a:lvl1pPr algn="r" defTabSz="914346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3B6221B1-7DDB-456F-9D9C-EEE086D181A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11258566" y="6348312"/>
            <a:ext cx="487363" cy="365210"/>
          </a:xfrm>
        </p:spPr>
        <p:txBody>
          <a:bodyPr/>
          <a:lstStyle>
            <a:lvl1pPr>
              <a:defRPr sz="1100" b="0">
                <a:solidFill>
                  <a:schemeClr val="bg1">
                    <a:lumMod val="75000"/>
                  </a:schemeClr>
                </a:solidFill>
              </a:defRPr>
            </a:lvl1pPr>
            <a:extLst/>
          </a:lstStyle>
          <a:p>
            <a:pPr>
              <a:defRPr/>
            </a:pPr>
            <a:fld id="{AB9B371C-4E7B-404D-96ED-627D47CB5FA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4848248" y="3005840"/>
            <a:ext cx="244475" cy="228654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1" tIns="45627" rIns="91251" bIns="45627" anchor="ctr"/>
          <a:lstStyle>
            <a:extLst/>
          </a:lstStyle>
          <a:p>
            <a:pPr defTabSz="9134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燕尾形 4"/>
          <p:cNvSpPr/>
          <p:nvPr/>
        </p:nvSpPr>
        <p:spPr>
          <a:xfrm>
            <a:off x="4599010" y="3005840"/>
            <a:ext cx="244475" cy="228654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1" tIns="45627" rIns="91251" bIns="45627" anchor="ctr"/>
          <a:lstStyle>
            <a:extLst/>
          </a:lstStyle>
          <a:p>
            <a:pPr defTabSz="9134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66" y="1059980"/>
            <a:ext cx="10361850" cy="1829223"/>
          </a:xfrm>
        </p:spPr>
        <p:txBody>
          <a:bodyPr anchor="b"/>
          <a:lstStyle>
            <a:lvl1pPr algn="r">
              <a:buNone/>
              <a:defRPr sz="47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29637" y="2932394"/>
            <a:ext cx="6095207" cy="1455224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231167-3CA6-4FA4-A0A4-24805169CD07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EA1708-EDC9-4952-86BF-0285FF6442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38" y="1481680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4" y="1481680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601166-927E-41A9-AF1C-45F5EDE650F0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D8A423-3859-47C2-8477-94A0DD2391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5" y="273124"/>
            <a:ext cx="10971372" cy="114326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52" y="5411453"/>
            <a:ext cx="5386217" cy="762176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505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2567" y="5411453"/>
            <a:ext cx="5388332" cy="762176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505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552" y="1444651"/>
            <a:ext cx="5386217" cy="3942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7" y="1444651"/>
            <a:ext cx="5388332" cy="3942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8936D-12CE-4B21-8A5C-D0606440C2AC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9735D5-4A25-4C0C-86F2-255752F601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FC333A-0D74-4A48-821E-17DE2CA5615F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7BE3A-94B9-4C65-BC00-F587A265A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7" y="4407922"/>
            <a:ext cx="10361850" cy="1362390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7" y="2907396"/>
            <a:ext cx="10361850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8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7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5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4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2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1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69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0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3A01F-46C5-4B2D-8A7E-3C3B4E4ED93C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8811-B86D-4835-9F74-F9A2E01CA833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DBB7-15CC-4530-AA6D-49FD3E058313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F327-0E78-47B2-8908-76739B3085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Picture 3" descr="E:\其他\LOGO\未题-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30058" y="189486"/>
            <a:ext cx="1871663" cy="49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060" y="4877938"/>
            <a:ext cx="9974403" cy="457306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033" y="5356345"/>
            <a:ext cx="5298766" cy="914612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048" y="274383"/>
            <a:ext cx="9971757" cy="45730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57F23-B5F1-4C69-8FE9-3D2D2C010AEA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6485D-120A-4B00-BC5D-B80806C54E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/>
          </p:cNvSpPr>
          <p:nvPr/>
        </p:nvSpPr>
        <p:spPr bwMode="auto">
          <a:xfrm>
            <a:off x="955676" y="5003389"/>
            <a:ext cx="5067301" cy="14433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251" tIns="45627" rIns="91251" bIns="45627"/>
          <a:lstStyle>
            <a:extLst/>
          </a:lstStyle>
          <a:p>
            <a:pPr defTabSz="9134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任意多边形 7"/>
          <p:cNvSpPr>
            <a:spLocks/>
          </p:cNvSpPr>
          <p:nvPr/>
        </p:nvSpPr>
        <p:spPr bwMode="auto">
          <a:xfrm>
            <a:off x="-71417" y="5786190"/>
            <a:ext cx="5067301" cy="838394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251" tIns="45627" rIns="91251" bIns="45627"/>
          <a:lstStyle/>
          <a:p>
            <a:endParaRPr lang="zh-CN" altLang="en-US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8040" y="5792603"/>
            <a:ext cx="4535828" cy="108111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51" tIns="45627" rIns="91251" bIns="45627" anchor="ctr"/>
          <a:lstStyle>
            <a:extLst/>
          </a:lstStyle>
          <a:p>
            <a:pPr algn="ctr" defTabSz="9134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-12314" y="5789094"/>
            <a:ext cx="4540088" cy="108463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11550670" y="4989085"/>
            <a:ext cx="244475" cy="228654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1" tIns="45627" rIns="91251" bIns="45627" anchor="ctr"/>
          <a:lstStyle>
            <a:extLst/>
          </a:lstStyle>
          <a:p>
            <a:pPr defTabSz="9134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燕尾形 9"/>
          <p:cNvSpPr/>
          <p:nvPr/>
        </p:nvSpPr>
        <p:spPr>
          <a:xfrm>
            <a:off x="11303000" y="4989085"/>
            <a:ext cx="242888" cy="228654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1" tIns="45627" rIns="91251" bIns="45627" anchor="ctr"/>
          <a:lstStyle>
            <a:extLst/>
          </a:lstStyle>
          <a:p>
            <a:pPr defTabSz="9134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468" y="5444674"/>
            <a:ext cx="9549157" cy="648383"/>
          </a:xfrm>
          <a:noFill/>
        </p:spPr>
        <p:txBody>
          <a:bodyPr tIns="0"/>
          <a:lstStyle>
            <a:lvl1pPr marL="0" marR="18270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761" y="190012"/>
            <a:ext cx="11580892" cy="43901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783" y="4866252"/>
            <a:ext cx="10765841" cy="56280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925357-4B30-418A-AFC8-98CD2DDB5C91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DED4B8-91C2-4899-93C8-8005B3C799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5" y="1481705"/>
            <a:ext cx="10971372" cy="4387087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A822-D660-478E-A05B-7F4AC5521ED9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FB61-3784-4AF0-89E0-3C19B0A43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4163" y="274725"/>
            <a:ext cx="2369652" cy="5594055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33" y="274708"/>
            <a:ext cx="8431701" cy="559405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665C-1FC2-4744-BD18-1BBDA804DDC8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6FF1-E548-4D4F-9F6A-F6A14BF1E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8" y="367481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片带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7951374" y="1773411"/>
            <a:ext cx="3839515" cy="432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7944207" y="1244088"/>
            <a:ext cx="3839515" cy="48071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55722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8" y="167226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351322" y="1287215"/>
            <a:ext cx="7199063" cy="4801111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7944933" y="1238525"/>
            <a:ext cx="3839500" cy="480111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4" y="702872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7944933" y="1774155"/>
            <a:ext cx="3839500" cy="4321000"/>
          </a:xfrm>
          <a:prstGeom prst="rect">
            <a:avLst/>
          </a:prstGeom>
        </p:spPr>
        <p:txBody>
          <a:bodyPr lIns="121606" tIns="60803" rIns="121606" bIns="60803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H="1">
            <a:off x="254417" y="5475068"/>
            <a:ext cx="11681583" cy="86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254415" y="4888133"/>
            <a:ext cx="5758376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6177624" y="4897134"/>
            <a:ext cx="575837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26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8" y="167226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287204"/>
            <a:ext cx="5759250" cy="4080944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4" y="702863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253891" y="5475019"/>
            <a:ext cx="11682637" cy="876513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287204"/>
            <a:ext cx="5759250" cy="4080944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4887990"/>
            <a:ext cx="5759250" cy="480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4897511"/>
            <a:ext cx="5759250" cy="480111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带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254415" y="5129389"/>
            <a:ext cx="5758376" cy="1200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 flipH="1">
            <a:off x="6177624" y="5116797"/>
            <a:ext cx="5758376" cy="1200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55722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8" y="167226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338514"/>
            <a:ext cx="5759250" cy="3600834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4" y="702863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338514"/>
            <a:ext cx="5759250" cy="3600834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5128239"/>
            <a:ext cx="5759250" cy="1200277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5116738"/>
            <a:ext cx="5759250" cy="1200277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H="1">
            <a:off x="107499" y="4889932"/>
            <a:ext cx="11998707" cy="1440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197082" y="4306598"/>
            <a:ext cx="384130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4226512" y="4306598"/>
            <a:ext cx="3839514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26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8" y="167226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05209" y="1287203"/>
            <a:ext cx="3839500" cy="2880667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4" y="702863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7855" y="4890652"/>
            <a:ext cx="11998438" cy="1440333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4212089" y="1287203"/>
            <a:ext cx="3839500" cy="2880667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97540" y="4306352"/>
            <a:ext cx="3839500" cy="480111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4226288" y="4306375"/>
            <a:ext cx="3839500" cy="480111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7" name="图片占位符 17"/>
          <p:cNvSpPr>
            <a:spLocks noGrp="1"/>
          </p:cNvSpPr>
          <p:nvPr>
            <p:ph type="pic" sz="quarter" idx="20"/>
          </p:nvPr>
        </p:nvSpPr>
        <p:spPr>
          <a:xfrm>
            <a:off x="8194382" y="1287203"/>
            <a:ext cx="3839500" cy="2880667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7" name="文本占位符 16"/>
          <p:cNvSpPr>
            <a:spLocks noGrp="1"/>
          </p:cNvSpPr>
          <p:nvPr>
            <p:ph type="body" sz="quarter" idx="21"/>
          </p:nvPr>
        </p:nvSpPr>
        <p:spPr>
          <a:xfrm>
            <a:off x="8188321" y="4313167"/>
            <a:ext cx="3839500" cy="480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lIns="121606" tIns="60803" rIns="121606" bIns="60803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31" y="1600579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4" y="1600579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2DEC6-5BA2-4CAF-9C08-983100F516B9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2FFB-D1B7-43A8-979E-FF13EAC7B4BB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 rot="5400000" flipH="1" flipV="1">
            <a:off x="2595573" y="3785400"/>
            <a:ext cx="5005159" cy="8958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107502" y="3768273"/>
            <a:ext cx="9931138" cy="1800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 flipH="1">
            <a:off x="10142555" y="1822023"/>
            <a:ext cx="1918861" cy="4481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 flipH="1">
            <a:off x="10135388" y="1287298"/>
            <a:ext cx="1918861" cy="48071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6" tIns="60803" rIns="121606" bIns="608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26"/>
            <a:ext cx="2882480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8" y="167226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56532" y="1272720"/>
            <a:ext cx="4799375" cy="2400556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4" y="702863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8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156532" y="3902263"/>
            <a:ext cx="4799375" cy="2400556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29" name="图片占位符 10"/>
          <p:cNvSpPr>
            <a:spLocks noGrp="1"/>
          </p:cNvSpPr>
          <p:nvPr>
            <p:ph type="pic" sz="quarter" idx="23"/>
          </p:nvPr>
        </p:nvSpPr>
        <p:spPr>
          <a:xfrm>
            <a:off x="5267686" y="1272720"/>
            <a:ext cx="4799375" cy="2400556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30" name="图片占位符 10"/>
          <p:cNvSpPr>
            <a:spLocks noGrp="1"/>
          </p:cNvSpPr>
          <p:nvPr>
            <p:ph type="pic" sz="quarter" idx="24"/>
          </p:nvPr>
        </p:nvSpPr>
        <p:spPr>
          <a:xfrm>
            <a:off x="5267686" y="3902263"/>
            <a:ext cx="4799375" cy="2400556"/>
          </a:xfrm>
          <a:prstGeom prst="rect">
            <a:avLst/>
          </a:prstGeom>
        </p:spPr>
        <p:txBody>
          <a:bodyPr lIns="121606" tIns="60803" rIns="121606" bIns="60803"/>
          <a:lstStyle/>
          <a:p>
            <a:pPr lvl="0"/>
            <a:endParaRPr lang="zh-CN" altLang="en-US" noProof="0" dirty="0"/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0135452" y="1287215"/>
            <a:ext cx="1919750" cy="480111"/>
          </a:xfrm>
          <a:prstGeom prst="rect">
            <a:avLst/>
          </a:prstGeom>
          <a:solidFill>
            <a:srgbClr val="FF6600"/>
          </a:solidFill>
        </p:spPr>
        <p:txBody>
          <a:bodyPr lIns="121606" tIns="60803" rIns="121606" bIns="60803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9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135452" y="1822850"/>
            <a:ext cx="1919750" cy="4479965"/>
          </a:xfrm>
          <a:prstGeom prst="rect">
            <a:avLst/>
          </a:prstGeom>
        </p:spPr>
        <p:txBody>
          <a:bodyPr lIns="121606" tIns="60803" rIns="121606" bIns="60803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8" y="416173"/>
            <a:ext cx="6289917" cy="384089"/>
          </a:xfrm>
          <a:prstGeom prst="rect">
            <a:avLst/>
          </a:prstGeom>
        </p:spPr>
        <p:txBody>
          <a:bodyPr lIns="121606" tIns="60803" rIns="121606" bIns="60803" anchor="ctr"/>
          <a:lstStyle>
            <a:lvl1pPr algn="l">
              <a:defRPr sz="210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11" y="897647"/>
            <a:ext cx="6620071" cy="438250"/>
          </a:xfrm>
          <a:prstGeom prst="rect">
            <a:avLst/>
          </a:prstGeom>
        </p:spPr>
        <p:txBody>
          <a:bodyPr lIns="121606" tIns="60803" rIns="121606" bIns="60803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8" y="362010"/>
            <a:ext cx="6289917" cy="384089"/>
          </a:xfrm>
          <a:prstGeom prst="rect">
            <a:avLst/>
          </a:prstGeom>
        </p:spPr>
        <p:txBody>
          <a:bodyPr lIns="121595" tIns="60798" rIns="121595" bIns="60798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8091009" y="167274"/>
            <a:ext cx="4099423" cy="360579"/>
          </a:xfrm>
          <a:prstGeom prst="rect">
            <a:avLst/>
          </a:prstGeom>
        </p:spPr>
        <p:txBody>
          <a:bodyPr lIns="121595" tIns="60798" rIns="121595" bIns="60798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0" y="800257"/>
            <a:ext cx="6620072" cy="438252"/>
          </a:xfrm>
          <a:prstGeom prst="rect">
            <a:avLst/>
          </a:prstGeom>
        </p:spPr>
        <p:txBody>
          <a:bodyPr lIns="121595" tIns="60798" rIns="121595" bIns="60798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3" y="365210"/>
            <a:ext cx="10514231" cy="1325870"/>
          </a:xfrm>
          <a:prstGeom prst="rect">
            <a:avLst/>
          </a:prstGeom>
        </p:spPr>
        <p:txBody>
          <a:bodyPr lIns="103181" tIns="51593" rIns="103181" bIns="5159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506" y="6357272"/>
            <a:ext cx="2743023" cy="365484"/>
          </a:xfrm>
          <a:prstGeom prst="rect">
            <a:avLst/>
          </a:prstGeom>
        </p:spPr>
        <p:txBody>
          <a:bodyPr lIns="103181" tIns="51593" rIns="103181" bIns="51593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390" y="6357272"/>
            <a:ext cx="4113637" cy="365484"/>
          </a:xfrm>
          <a:prstGeom prst="rect">
            <a:avLst/>
          </a:prstGeom>
        </p:spPr>
        <p:txBody>
          <a:bodyPr lIns="103181" tIns="51593" rIns="103181" bIns="51593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897" y="6357272"/>
            <a:ext cx="2743022" cy="365484"/>
          </a:xfrm>
          <a:prstGeom prst="rect">
            <a:avLst/>
          </a:prstGeom>
        </p:spPr>
        <p:txBody>
          <a:bodyPr lIns="103181" tIns="51593" rIns="103181" bIns="51593"/>
          <a:lstStyle>
            <a:lvl1pPr>
              <a:defRPr/>
            </a:lvl1pPr>
          </a:lstStyle>
          <a:p>
            <a:pPr>
              <a:defRPr/>
            </a:pPr>
            <a:fld id="{87B6C512-4443-4657-9B53-AF4FB639E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4" y="367477"/>
            <a:ext cx="6289917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片带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7951368" y="1773411"/>
            <a:ext cx="3839515" cy="432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7944204" y="1244088"/>
            <a:ext cx="3839515" cy="48071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55719"/>
            <a:ext cx="2882480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4" y="167222"/>
            <a:ext cx="6289917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351322" y="1287212"/>
            <a:ext cx="7199063" cy="4801111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7944933" y="1238521"/>
            <a:ext cx="3839500" cy="480111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3" y="702872"/>
            <a:ext cx="6620071" cy="438250"/>
          </a:xfrm>
          <a:prstGeom prst="rect">
            <a:avLst/>
          </a:prstGeom>
        </p:spPr>
        <p:txBody>
          <a:bodyPr lIns="121673" tIns="60837" rIns="121673" bIns="60837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7944933" y="1774155"/>
            <a:ext cx="3839500" cy="4321000"/>
          </a:xfrm>
          <a:prstGeom prst="rect">
            <a:avLst/>
          </a:prstGeom>
        </p:spPr>
        <p:txBody>
          <a:bodyPr lIns="121673" tIns="60837" rIns="121673" bIns="60837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H="1">
            <a:off x="254417" y="5475068"/>
            <a:ext cx="11681583" cy="86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254415" y="4888133"/>
            <a:ext cx="5758376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6177624" y="4897134"/>
            <a:ext cx="575837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22"/>
            <a:ext cx="2882480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4" y="167222"/>
            <a:ext cx="6289917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287204"/>
            <a:ext cx="5759250" cy="4080944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3" y="702863"/>
            <a:ext cx="6620071" cy="438250"/>
          </a:xfrm>
          <a:prstGeom prst="rect">
            <a:avLst/>
          </a:prstGeom>
        </p:spPr>
        <p:txBody>
          <a:bodyPr lIns="121673" tIns="60837" rIns="121673" bIns="60837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253891" y="5475015"/>
            <a:ext cx="11682637" cy="876513"/>
          </a:xfrm>
          <a:prstGeom prst="rect">
            <a:avLst/>
          </a:prstGeom>
        </p:spPr>
        <p:txBody>
          <a:bodyPr lIns="121673" tIns="60837" rIns="121673" bIns="60837"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287204"/>
            <a:ext cx="5759250" cy="4080944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4887986"/>
            <a:ext cx="5759250" cy="480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lIns="121673" tIns="60837" rIns="121673" bIns="60837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4897507"/>
            <a:ext cx="5759250" cy="480111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带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254415" y="5129389"/>
            <a:ext cx="5758376" cy="1200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 flipH="1">
            <a:off x="6177624" y="5116794"/>
            <a:ext cx="5758376" cy="1200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55719"/>
            <a:ext cx="2882480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4" y="167222"/>
            <a:ext cx="6289917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338514"/>
            <a:ext cx="5759250" cy="3600834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3" y="702863"/>
            <a:ext cx="6620071" cy="438250"/>
          </a:xfrm>
          <a:prstGeom prst="rect">
            <a:avLst/>
          </a:prstGeom>
        </p:spPr>
        <p:txBody>
          <a:bodyPr lIns="121673" tIns="60837" rIns="121673" bIns="60837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338514"/>
            <a:ext cx="5759250" cy="3600834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5128235"/>
            <a:ext cx="5759250" cy="1200277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5116734"/>
            <a:ext cx="5759250" cy="1200277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H="1">
            <a:off x="107499" y="4889932"/>
            <a:ext cx="11998707" cy="1440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197082" y="4306598"/>
            <a:ext cx="384130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4226512" y="4306598"/>
            <a:ext cx="3839514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22"/>
            <a:ext cx="2882480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4" y="167222"/>
            <a:ext cx="6289917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05209" y="1287203"/>
            <a:ext cx="3839500" cy="2880667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3" y="702863"/>
            <a:ext cx="6620071" cy="438250"/>
          </a:xfrm>
          <a:prstGeom prst="rect">
            <a:avLst/>
          </a:prstGeom>
        </p:spPr>
        <p:txBody>
          <a:bodyPr lIns="121673" tIns="60837" rIns="121673" bIns="60837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7855" y="4890652"/>
            <a:ext cx="11998438" cy="1440333"/>
          </a:xfrm>
          <a:prstGeom prst="rect">
            <a:avLst/>
          </a:prstGeom>
        </p:spPr>
        <p:txBody>
          <a:bodyPr lIns="121673" tIns="60837" rIns="121673" bIns="60837"/>
          <a:lstStyle>
            <a:lvl1pPr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4212089" y="1287203"/>
            <a:ext cx="3839500" cy="2880667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97540" y="4306349"/>
            <a:ext cx="3839500" cy="480111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4226288" y="4306372"/>
            <a:ext cx="3839500" cy="480111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7" name="图片占位符 17"/>
          <p:cNvSpPr>
            <a:spLocks noGrp="1"/>
          </p:cNvSpPr>
          <p:nvPr>
            <p:ph type="pic" sz="quarter" idx="20"/>
          </p:nvPr>
        </p:nvSpPr>
        <p:spPr>
          <a:xfrm>
            <a:off x="8194382" y="1287203"/>
            <a:ext cx="3839500" cy="2880667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27" name="文本占位符 16"/>
          <p:cNvSpPr>
            <a:spLocks noGrp="1"/>
          </p:cNvSpPr>
          <p:nvPr>
            <p:ph type="body" sz="quarter" idx="21"/>
          </p:nvPr>
        </p:nvSpPr>
        <p:spPr>
          <a:xfrm>
            <a:off x="8188321" y="4313164"/>
            <a:ext cx="3839500" cy="480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lIns="121673" tIns="60837" rIns="121673" bIns="60837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855" indent="0">
              <a:buNone/>
              <a:defRPr sz="2400" b="1"/>
            </a:lvl2pPr>
            <a:lvl3pPr marL="1087711" indent="0">
              <a:buNone/>
              <a:defRPr sz="2100" b="1"/>
            </a:lvl3pPr>
            <a:lvl4pPr marL="1631566" indent="0">
              <a:buNone/>
              <a:defRPr sz="1900" b="1"/>
            </a:lvl4pPr>
            <a:lvl5pPr marL="2175421" indent="0">
              <a:buNone/>
              <a:defRPr sz="1900" b="1"/>
            </a:lvl5pPr>
            <a:lvl6pPr marL="2719275" indent="0">
              <a:buNone/>
              <a:defRPr sz="1900" b="1"/>
            </a:lvl6pPr>
            <a:lvl7pPr marL="3263131" indent="0">
              <a:buNone/>
              <a:defRPr sz="1900" b="1"/>
            </a:lvl7pPr>
            <a:lvl8pPr marL="3806986" indent="0">
              <a:buNone/>
              <a:defRPr sz="1900" b="1"/>
            </a:lvl8pPr>
            <a:lvl9pPr marL="435084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88"/>
            <a:ext cx="5386216" cy="3952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70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855" indent="0">
              <a:buNone/>
              <a:defRPr sz="2400" b="1"/>
            </a:lvl2pPr>
            <a:lvl3pPr marL="1087711" indent="0">
              <a:buNone/>
              <a:defRPr sz="2100" b="1"/>
            </a:lvl3pPr>
            <a:lvl4pPr marL="1631566" indent="0">
              <a:buNone/>
              <a:defRPr sz="1900" b="1"/>
            </a:lvl4pPr>
            <a:lvl5pPr marL="2175421" indent="0">
              <a:buNone/>
              <a:defRPr sz="1900" b="1"/>
            </a:lvl5pPr>
            <a:lvl6pPr marL="2719275" indent="0">
              <a:buNone/>
              <a:defRPr sz="1900" b="1"/>
            </a:lvl6pPr>
            <a:lvl7pPr marL="3263131" indent="0">
              <a:buNone/>
              <a:defRPr sz="1900" b="1"/>
            </a:lvl7pPr>
            <a:lvl8pPr marL="3806986" indent="0">
              <a:buNone/>
              <a:defRPr sz="1900" b="1"/>
            </a:lvl8pPr>
            <a:lvl9pPr marL="435084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88"/>
            <a:ext cx="5388332" cy="3952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5FC81-36C0-4088-A5CF-39284EDD5A00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6342-820F-4E9D-9E3B-32D42F21B5FB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 rot="5400000" flipH="1" flipV="1">
            <a:off x="2595573" y="3785400"/>
            <a:ext cx="5005159" cy="8958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107502" y="3768273"/>
            <a:ext cx="9931138" cy="1800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 flipH="1">
            <a:off x="10142555" y="1822023"/>
            <a:ext cx="1918861" cy="4481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 flipH="1">
            <a:off x="10135388" y="1287298"/>
            <a:ext cx="1918861" cy="48071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22"/>
            <a:ext cx="2882480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4" y="167222"/>
            <a:ext cx="6289917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56532" y="1272720"/>
            <a:ext cx="4799375" cy="2400556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703" y="702863"/>
            <a:ext cx="6620071" cy="438250"/>
          </a:xfrm>
          <a:prstGeom prst="rect">
            <a:avLst/>
          </a:prstGeom>
        </p:spPr>
        <p:txBody>
          <a:bodyPr lIns="121673" tIns="60837" rIns="121673" bIns="60837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8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156532" y="3902263"/>
            <a:ext cx="4799375" cy="2400556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29" name="图片占位符 10"/>
          <p:cNvSpPr>
            <a:spLocks noGrp="1"/>
          </p:cNvSpPr>
          <p:nvPr>
            <p:ph type="pic" sz="quarter" idx="23"/>
          </p:nvPr>
        </p:nvSpPr>
        <p:spPr>
          <a:xfrm>
            <a:off x="5267686" y="1272720"/>
            <a:ext cx="4799375" cy="2400556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30" name="图片占位符 10"/>
          <p:cNvSpPr>
            <a:spLocks noGrp="1"/>
          </p:cNvSpPr>
          <p:nvPr>
            <p:ph type="pic" sz="quarter" idx="24"/>
          </p:nvPr>
        </p:nvSpPr>
        <p:spPr>
          <a:xfrm>
            <a:off x="5267686" y="3902263"/>
            <a:ext cx="4799375" cy="2400556"/>
          </a:xfrm>
          <a:prstGeom prst="rect">
            <a:avLst/>
          </a:prstGeom>
        </p:spPr>
        <p:txBody>
          <a:bodyPr lIns="121673" tIns="60837" rIns="121673" bIns="60837"/>
          <a:lstStyle/>
          <a:p>
            <a:pPr lvl="0"/>
            <a:endParaRPr lang="zh-CN" altLang="en-US" noProof="0" dirty="0"/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0135452" y="1287212"/>
            <a:ext cx="1919750" cy="480111"/>
          </a:xfrm>
          <a:prstGeom prst="rect">
            <a:avLst/>
          </a:prstGeom>
          <a:solidFill>
            <a:srgbClr val="FF6600"/>
          </a:solidFill>
        </p:spPr>
        <p:txBody>
          <a:bodyPr lIns="121673" tIns="60837" rIns="121673" bIns="60837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9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135452" y="1822850"/>
            <a:ext cx="1919750" cy="4479965"/>
          </a:xfrm>
          <a:prstGeom prst="rect">
            <a:avLst/>
          </a:prstGeom>
        </p:spPr>
        <p:txBody>
          <a:bodyPr lIns="121673" tIns="60837" rIns="121673" bIns="60837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4" y="416170"/>
            <a:ext cx="6289917" cy="384089"/>
          </a:xfrm>
          <a:prstGeom prst="rect">
            <a:avLst/>
          </a:prstGeom>
        </p:spPr>
        <p:txBody>
          <a:bodyPr lIns="121673" tIns="60837" rIns="121673" bIns="60837" anchor="ctr"/>
          <a:lstStyle>
            <a:lvl1pPr algn="l">
              <a:defRPr sz="210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07" y="897647"/>
            <a:ext cx="6620071" cy="438250"/>
          </a:xfrm>
          <a:prstGeom prst="rect">
            <a:avLst/>
          </a:prstGeom>
        </p:spPr>
        <p:txBody>
          <a:bodyPr lIns="121673" tIns="60837" rIns="121673" bIns="60837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44" y="362006"/>
            <a:ext cx="6289917" cy="384089"/>
          </a:xfrm>
          <a:prstGeom prst="rect">
            <a:avLst/>
          </a:prstGeom>
        </p:spPr>
        <p:txBody>
          <a:bodyPr lIns="121663" tIns="60832" rIns="121663" bIns="60832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8091005" y="167271"/>
            <a:ext cx="4099423" cy="360579"/>
          </a:xfrm>
          <a:prstGeom prst="rect">
            <a:avLst/>
          </a:prstGeom>
        </p:spPr>
        <p:txBody>
          <a:bodyPr lIns="121663" tIns="60832" rIns="121663" bIns="6083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0" y="800257"/>
            <a:ext cx="6620072" cy="438252"/>
          </a:xfrm>
          <a:prstGeom prst="rect">
            <a:avLst/>
          </a:prstGeom>
        </p:spPr>
        <p:txBody>
          <a:bodyPr lIns="121663" tIns="60832" rIns="121663" bIns="6083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3" y="365210"/>
            <a:ext cx="10514231" cy="1325870"/>
          </a:xfrm>
          <a:prstGeom prst="rect">
            <a:avLst/>
          </a:prstGeom>
        </p:spPr>
        <p:txBody>
          <a:bodyPr lIns="103238" tIns="51620" rIns="103238" bIns="5162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504" y="6357272"/>
            <a:ext cx="2743023" cy="365484"/>
          </a:xfrm>
          <a:prstGeom prst="rect">
            <a:avLst/>
          </a:prstGeom>
        </p:spPr>
        <p:txBody>
          <a:bodyPr lIns="103238" tIns="51620" rIns="103238" bIns="5162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390" y="6357272"/>
            <a:ext cx="4113637" cy="365484"/>
          </a:xfrm>
          <a:prstGeom prst="rect">
            <a:avLst/>
          </a:prstGeom>
        </p:spPr>
        <p:txBody>
          <a:bodyPr lIns="103238" tIns="51620" rIns="103238" bIns="5162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897" y="6357272"/>
            <a:ext cx="2743022" cy="365484"/>
          </a:xfrm>
          <a:prstGeom prst="rect">
            <a:avLst/>
          </a:prstGeom>
        </p:spPr>
        <p:txBody>
          <a:bodyPr lIns="103238" tIns="51620" rIns="103238" bIns="51620"/>
          <a:lstStyle>
            <a:lvl1pPr>
              <a:defRPr/>
            </a:lvl1pPr>
          </a:lstStyle>
          <a:p>
            <a:pPr>
              <a:defRPr/>
            </a:pPr>
            <a:fld id="{87B6C512-4443-4657-9B53-AF4FB639E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367473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片带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7951366" y="1773411"/>
            <a:ext cx="3839515" cy="432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7944199" y="1244088"/>
            <a:ext cx="3839515" cy="48071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55714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351322" y="1287207"/>
            <a:ext cx="7199063" cy="4801111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7944933" y="1238517"/>
            <a:ext cx="383950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72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7944933" y="1774155"/>
            <a:ext cx="3839500" cy="4321000"/>
          </a:xfrm>
          <a:prstGeom prst="rect">
            <a:avLst/>
          </a:prstGeom>
        </p:spPr>
        <p:txBody>
          <a:bodyPr lIns="121764" tIns="60882" rIns="121764" bIns="60882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H="1">
            <a:off x="254417" y="5475068"/>
            <a:ext cx="11681583" cy="86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254415" y="4888133"/>
            <a:ext cx="5758376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6177624" y="4897134"/>
            <a:ext cx="575837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18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287204"/>
            <a:ext cx="5759250" cy="4080944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63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253891" y="5475011"/>
            <a:ext cx="11682637" cy="876513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287204"/>
            <a:ext cx="5759250" cy="4080944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4887982"/>
            <a:ext cx="5759250" cy="480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4897503"/>
            <a:ext cx="575925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带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254415" y="5129389"/>
            <a:ext cx="5758376" cy="1200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 flipH="1">
            <a:off x="6177624" y="5116789"/>
            <a:ext cx="5758376" cy="1200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55714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338514"/>
            <a:ext cx="5759250" cy="3600834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63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338514"/>
            <a:ext cx="5759250" cy="3600834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5128231"/>
            <a:ext cx="5759250" cy="1200277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5116730"/>
            <a:ext cx="5759250" cy="1200277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H="1">
            <a:off x="107499" y="4889932"/>
            <a:ext cx="11998707" cy="1440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197082" y="4306598"/>
            <a:ext cx="384130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4226512" y="4306598"/>
            <a:ext cx="3839514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18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05209" y="1287203"/>
            <a:ext cx="3839500" cy="2880667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63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7855" y="4890652"/>
            <a:ext cx="11998438" cy="1440333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4212089" y="1287203"/>
            <a:ext cx="3839500" cy="2880667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97540" y="4306344"/>
            <a:ext cx="383950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4226288" y="4306367"/>
            <a:ext cx="383950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7" name="图片占位符 17"/>
          <p:cNvSpPr>
            <a:spLocks noGrp="1"/>
          </p:cNvSpPr>
          <p:nvPr>
            <p:ph type="pic" sz="quarter" idx="20"/>
          </p:nvPr>
        </p:nvSpPr>
        <p:spPr>
          <a:xfrm>
            <a:off x="8194382" y="1287203"/>
            <a:ext cx="3839500" cy="2880667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7" name="文本占位符 16"/>
          <p:cNvSpPr>
            <a:spLocks noGrp="1"/>
          </p:cNvSpPr>
          <p:nvPr>
            <p:ph type="body" sz="quarter" idx="21"/>
          </p:nvPr>
        </p:nvSpPr>
        <p:spPr>
          <a:xfrm>
            <a:off x="8188321" y="4313159"/>
            <a:ext cx="3839500" cy="480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2F091-CEC9-4A47-8ECD-E2DD2A056367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D1C2-73A0-42CF-9CC8-074DCF4D1B4A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 rot="5400000" flipH="1" flipV="1">
            <a:off x="2595573" y="3785400"/>
            <a:ext cx="5005159" cy="8958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107502" y="3768273"/>
            <a:ext cx="9931138" cy="1800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 flipH="1">
            <a:off x="10142555" y="1822023"/>
            <a:ext cx="1918861" cy="4481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 flipH="1">
            <a:off x="10135388" y="1287298"/>
            <a:ext cx="1918861" cy="48071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9307933" y="167218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56532" y="1272720"/>
            <a:ext cx="4799375" cy="2400556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63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8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156532" y="3902263"/>
            <a:ext cx="4799375" cy="2400556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9" name="图片占位符 10"/>
          <p:cNvSpPr>
            <a:spLocks noGrp="1"/>
          </p:cNvSpPr>
          <p:nvPr>
            <p:ph type="pic" sz="quarter" idx="23"/>
          </p:nvPr>
        </p:nvSpPr>
        <p:spPr>
          <a:xfrm>
            <a:off x="5267686" y="1272720"/>
            <a:ext cx="4799375" cy="2400556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30" name="图片占位符 10"/>
          <p:cNvSpPr>
            <a:spLocks noGrp="1"/>
          </p:cNvSpPr>
          <p:nvPr>
            <p:ph type="pic" sz="quarter" idx="24"/>
          </p:nvPr>
        </p:nvSpPr>
        <p:spPr>
          <a:xfrm>
            <a:off x="5267686" y="3902263"/>
            <a:ext cx="4799375" cy="2400556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0135452" y="1287207"/>
            <a:ext cx="1919750" cy="480111"/>
          </a:xfrm>
          <a:prstGeom prst="rect">
            <a:avLst/>
          </a:prstGeom>
          <a:solidFill>
            <a:srgbClr val="FF6600"/>
          </a:solidFill>
        </p:spPr>
        <p:txBody>
          <a:bodyPr lIns="121764" tIns="60882" rIns="121764" bIns="6088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9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135452" y="1822850"/>
            <a:ext cx="1919750" cy="4479965"/>
          </a:xfrm>
          <a:prstGeom prst="rect">
            <a:avLst/>
          </a:prstGeom>
        </p:spPr>
        <p:txBody>
          <a:bodyPr lIns="121764" tIns="60882" rIns="121764" bIns="60882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416165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03" y="897647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362002"/>
            <a:ext cx="6289917" cy="384089"/>
          </a:xfrm>
          <a:prstGeom prst="rect">
            <a:avLst/>
          </a:prstGeom>
        </p:spPr>
        <p:txBody>
          <a:bodyPr lIns="121754" tIns="60877" rIns="121754" bIns="60877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8091001" y="167266"/>
            <a:ext cx="4099423" cy="360579"/>
          </a:xfrm>
          <a:prstGeom prst="rect">
            <a:avLst/>
          </a:prstGeom>
        </p:spPr>
        <p:txBody>
          <a:bodyPr lIns="121754" tIns="60877" rIns="121754" bIns="60877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0" y="800257"/>
            <a:ext cx="6620072" cy="438252"/>
          </a:xfrm>
          <a:prstGeom prst="rect">
            <a:avLst/>
          </a:prstGeom>
        </p:spPr>
        <p:txBody>
          <a:bodyPr lIns="121754" tIns="60877" rIns="121754" bIns="60877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3" y="365210"/>
            <a:ext cx="10514231" cy="1325870"/>
          </a:xfrm>
          <a:prstGeom prst="rect">
            <a:avLst/>
          </a:prstGeom>
        </p:spPr>
        <p:txBody>
          <a:bodyPr lIns="103315" tIns="51656" rIns="103315" bIns="5165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499" y="6357272"/>
            <a:ext cx="2743023" cy="365484"/>
          </a:xfrm>
          <a:prstGeom prst="rect">
            <a:avLst/>
          </a:prstGeom>
        </p:spPr>
        <p:txBody>
          <a:bodyPr lIns="103315" tIns="51656" rIns="103315" bIns="51656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390" y="6357272"/>
            <a:ext cx="4113637" cy="365484"/>
          </a:xfrm>
          <a:prstGeom prst="rect">
            <a:avLst/>
          </a:prstGeom>
        </p:spPr>
        <p:txBody>
          <a:bodyPr lIns="103315" tIns="51656" rIns="103315" bIns="51656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897" y="6357272"/>
            <a:ext cx="2743022" cy="365484"/>
          </a:xfrm>
          <a:prstGeom prst="rect">
            <a:avLst/>
          </a:prstGeom>
        </p:spPr>
        <p:txBody>
          <a:bodyPr lIns="103315" tIns="51656" rIns="103315" bIns="51656"/>
          <a:lstStyle>
            <a:lvl1pPr>
              <a:defRPr/>
            </a:lvl1pPr>
          </a:lstStyle>
          <a:p>
            <a:pPr>
              <a:defRPr/>
            </a:pPr>
            <a:fld id="{87B6C512-4443-4657-9B53-AF4FB639E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367473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188362" y="141531"/>
            <a:ext cx="400206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367473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545958" y="848948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片带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7951366" y="1773411"/>
            <a:ext cx="3839515" cy="432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7944199" y="1238687"/>
            <a:ext cx="3839515" cy="4807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58392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351322" y="1287207"/>
            <a:ext cx="7199063" cy="4801111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7944933" y="1238517"/>
            <a:ext cx="383950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72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7944933" y="1774155"/>
            <a:ext cx="3839500" cy="4321000"/>
          </a:xfrm>
          <a:prstGeom prst="rect">
            <a:avLst/>
          </a:prstGeom>
        </p:spPr>
        <p:txBody>
          <a:bodyPr lIns="121764" tIns="60882" rIns="121764" bIns="60882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H="1">
            <a:off x="254417" y="5475068"/>
            <a:ext cx="11681583" cy="86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 flipH="1">
            <a:off x="254415" y="4888133"/>
            <a:ext cx="5758376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6177624" y="4897134"/>
            <a:ext cx="575837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55714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287205"/>
            <a:ext cx="5759250" cy="3603450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63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253891" y="5475011"/>
            <a:ext cx="11682637" cy="876513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287205"/>
            <a:ext cx="5759250" cy="3603450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4887982"/>
            <a:ext cx="575925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4888007"/>
            <a:ext cx="575925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带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254415" y="5129389"/>
            <a:ext cx="5758376" cy="1200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 flipH="1">
            <a:off x="6177624" y="5116789"/>
            <a:ext cx="5758376" cy="1200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61188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338514"/>
            <a:ext cx="5759250" cy="3600834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63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338514"/>
            <a:ext cx="5759250" cy="3600834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5128231"/>
            <a:ext cx="5759250" cy="1200277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5116730"/>
            <a:ext cx="5759250" cy="1200277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BE15D-1F47-433C-BB75-700CB53AB15A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0744-52E7-43CF-90BB-D90DCA6CFD53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 flipH="1">
            <a:off x="107499" y="4889932"/>
            <a:ext cx="11998707" cy="1440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197082" y="4306598"/>
            <a:ext cx="384130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4226512" y="4306598"/>
            <a:ext cx="3839514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8187864" y="4312002"/>
            <a:ext cx="3839515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61188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05209" y="1287203"/>
            <a:ext cx="3839500" cy="2880667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63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7855" y="4890652"/>
            <a:ext cx="11998438" cy="1440333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4212089" y="1287203"/>
            <a:ext cx="3839500" cy="2880667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97540" y="4306344"/>
            <a:ext cx="383950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4226288" y="4306367"/>
            <a:ext cx="383950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7" name="图片占位符 17"/>
          <p:cNvSpPr>
            <a:spLocks noGrp="1"/>
          </p:cNvSpPr>
          <p:nvPr>
            <p:ph type="pic" sz="quarter" idx="20"/>
          </p:nvPr>
        </p:nvSpPr>
        <p:spPr>
          <a:xfrm>
            <a:off x="8194382" y="1287203"/>
            <a:ext cx="3839500" cy="2880667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7" name="文本占位符 16"/>
          <p:cNvSpPr>
            <a:spLocks noGrp="1"/>
          </p:cNvSpPr>
          <p:nvPr>
            <p:ph type="body" sz="quarter" idx="21"/>
          </p:nvPr>
        </p:nvSpPr>
        <p:spPr>
          <a:xfrm>
            <a:off x="8188321" y="4306344"/>
            <a:ext cx="383950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4446885" y="1578968"/>
            <a:ext cx="3260810" cy="3604434"/>
          </a:xfrm>
          <a:prstGeom prst="roundRect">
            <a:avLst>
              <a:gd name="adj" fmla="val 759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圆角矩形 4"/>
          <p:cNvSpPr/>
          <p:nvPr userDrawn="1"/>
        </p:nvSpPr>
        <p:spPr>
          <a:xfrm>
            <a:off x="8329405" y="1578968"/>
            <a:ext cx="3262601" cy="3604434"/>
          </a:xfrm>
          <a:prstGeom prst="roundRect">
            <a:avLst>
              <a:gd name="adj" fmla="val 759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圆角矩形 5"/>
          <p:cNvSpPr/>
          <p:nvPr userDrawn="1"/>
        </p:nvSpPr>
        <p:spPr>
          <a:xfrm>
            <a:off x="546455" y="1578968"/>
            <a:ext cx="3260810" cy="3604434"/>
          </a:xfrm>
          <a:prstGeom prst="roundRect">
            <a:avLst>
              <a:gd name="adj" fmla="val 759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 flipH="1">
            <a:off x="544663" y="4987155"/>
            <a:ext cx="3266186" cy="4807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8" name="矩形 7"/>
          <p:cNvSpPr/>
          <p:nvPr userDrawn="1"/>
        </p:nvSpPr>
        <p:spPr>
          <a:xfrm flipH="1">
            <a:off x="4441512" y="4987155"/>
            <a:ext cx="3269768" cy="4807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8325820" y="4987155"/>
            <a:ext cx="3269768" cy="4807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61188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362001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 rot="5400000" flipH="1" flipV="1">
            <a:off x="2595573" y="3785400"/>
            <a:ext cx="5005159" cy="8958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07502" y="3768273"/>
            <a:ext cx="9931138" cy="1800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 flipH="1">
            <a:off x="10142555" y="1822023"/>
            <a:ext cx="1918861" cy="4481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10135388" y="1287298"/>
            <a:ext cx="1918861" cy="48071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4" tIns="60882" rIns="121764" bIns="608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44209"/>
            <a:ext cx="2882480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9" y="167218"/>
            <a:ext cx="6289917" cy="384089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56532" y="1272720"/>
            <a:ext cx="4799375" cy="2400556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8" y="702863"/>
            <a:ext cx="6620071" cy="438250"/>
          </a:xfrm>
          <a:prstGeom prst="rect">
            <a:avLst/>
          </a:prstGeom>
        </p:spPr>
        <p:txBody>
          <a:bodyPr lIns="121764" tIns="60882" rIns="121764" bIns="60882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8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156532" y="3902263"/>
            <a:ext cx="4799375" cy="2400556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29" name="图片占位符 10"/>
          <p:cNvSpPr>
            <a:spLocks noGrp="1"/>
          </p:cNvSpPr>
          <p:nvPr>
            <p:ph type="pic" sz="quarter" idx="23"/>
          </p:nvPr>
        </p:nvSpPr>
        <p:spPr>
          <a:xfrm>
            <a:off x="5267686" y="1272720"/>
            <a:ext cx="4799375" cy="2400556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30" name="图片占位符 10"/>
          <p:cNvSpPr>
            <a:spLocks noGrp="1"/>
          </p:cNvSpPr>
          <p:nvPr>
            <p:ph type="pic" sz="quarter" idx="24"/>
          </p:nvPr>
        </p:nvSpPr>
        <p:spPr>
          <a:xfrm>
            <a:off x="5267686" y="3902263"/>
            <a:ext cx="4799375" cy="2400556"/>
          </a:xfrm>
          <a:prstGeom prst="rect">
            <a:avLst/>
          </a:prstGeom>
        </p:spPr>
        <p:txBody>
          <a:bodyPr lIns="121764" tIns="60882" rIns="121764" bIns="60882"/>
          <a:lstStyle/>
          <a:p>
            <a:pPr lvl="0"/>
            <a:endParaRPr lang="zh-CN" altLang="en-US" noProof="0" dirty="0"/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0135452" y="1287207"/>
            <a:ext cx="1919750" cy="480111"/>
          </a:xfrm>
          <a:prstGeom prst="rect">
            <a:avLst/>
          </a:prstGeom>
        </p:spPr>
        <p:txBody>
          <a:bodyPr lIns="121764" tIns="60882" rIns="121764" bIns="60882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9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135452" y="1822850"/>
            <a:ext cx="1919750" cy="4479965"/>
          </a:xfrm>
          <a:prstGeom prst="rect">
            <a:avLst/>
          </a:prstGeom>
        </p:spPr>
        <p:txBody>
          <a:bodyPr lIns="121764" tIns="60882" rIns="121764" bIns="60882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3" y="365210"/>
            <a:ext cx="10514231" cy="1325870"/>
          </a:xfrm>
          <a:prstGeom prst="rect">
            <a:avLst/>
          </a:prstGeom>
        </p:spPr>
        <p:txBody>
          <a:bodyPr lIns="103315" tIns="51656" rIns="103315" bIns="5165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499" y="6357272"/>
            <a:ext cx="2743023" cy="365484"/>
          </a:xfrm>
          <a:prstGeom prst="rect">
            <a:avLst/>
          </a:prstGeom>
        </p:spPr>
        <p:txBody>
          <a:bodyPr lIns="103315" tIns="51656" rIns="103315" bIns="51656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390" y="6357272"/>
            <a:ext cx="4113637" cy="365484"/>
          </a:xfrm>
          <a:prstGeom prst="rect">
            <a:avLst/>
          </a:prstGeom>
        </p:spPr>
        <p:txBody>
          <a:bodyPr lIns="103315" tIns="51656" rIns="103315" bIns="51656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897" y="6357272"/>
            <a:ext cx="2743022" cy="365484"/>
          </a:xfrm>
          <a:prstGeom prst="rect">
            <a:avLst/>
          </a:prstGeom>
        </p:spPr>
        <p:txBody>
          <a:bodyPr lIns="103315" tIns="51656" rIns="103315" bIns="51656"/>
          <a:lstStyle>
            <a:lvl1pPr>
              <a:defRPr/>
            </a:lvl1pPr>
          </a:lstStyle>
          <a:p>
            <a:pPr>
              <a:defRPr/>
            </a:pPr>
            <a:fld id="{01929324-0CDB-402A-A5CD-A17D5DEFAA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367469"/>
            <a:ext cx="6289917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188359" y="141528"/>
            <a:ext cx="4002067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367469"/>
            <a:ext cx="6289917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545957" y="848948"/>
            <a:ext cx="6620071" cy="438250"/>
          </a:xfrm>
          <a:prstGeom prst="rect">
            <a:avLst/>
          </a:prstGeom>
        </p:spPr>
        <p:txBody>
          <a:bodyPr lIns="121832" tIns="60916" rIns="121832" bIns="60916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片带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7951362" y="1773411"/>
            <a:ext cx="3839515" cy="432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7944196" y="1238687"/>
            <a:ext cx="3839515" cy="4807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58388"/>
            <a:ext cx="2882480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4"/>
            <a:ext cx="6289917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351321" y="1287204"/>
            <a:ext cx="7199063" cy="4801111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7944933" y="1238514"/>
            <a:ext cx="3839500" cy="480111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9"/>
            <a:ext cx="6620071" cy="438250"/>
          </a:xfrm>
          <a:prstGeom prst="rect">
            <a:avLst/>
          </a:prstGeom>
        </p:spPr>
        <p:txBody>
          <a:bodyPr lIns="121832" tIns="60916" rIns="121832" bIns="60916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7944933" y="1774155"/>
            <a:ext cx="3839500" cy="4321000"/>
          </a:xfrm>
          <a:prstGeom prst="rect">
            <a:avLst/>
          </a:prstGeom>
        </p:spPr>
        <p:txBody>
          <a:bodyPr lIns="121832" tIns="60916" rIns="121832" bIns="60916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H="1">
            <a:off x="254417" y="5475068"/>
            <a:ext cx="11681583" cy="86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 flipH="1">
            <a:off x="254415" y="4888133"/>
            <a:ext cx="5758376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6177623" y="4897134"/>
            <a:ext cx="575837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55711"/>
            <a:ext cx="2882480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4"/>
            <a:ext cx="6289917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287204"/>
            <a:ext cx="5759250" cy="3603450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2"/>
            <a:ext cx="6620071" cy="438250"/>
          </a:xfrm>
          <a:prstGeom prst="rect">
            <a:avLst/>
          </a:prstGeom>
        </p:spPr>
        <p:txBody>
          <a:bodyPr lIns="121832" tIns="60916" rIns="121832" bIns="60916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253891" y="5475007"/>
            <a:ext cx="11682637" cy="876513"/>
          </a:xfrm>
          <a:prstGeom prst="rect">
            <a:avLst/>
          </a:prstGeom>
        </p:spPr>
        <p:txBody>
          <a:bodyPr lIns="121832" tIns="60916" rIns="121832" bIns="60916"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287204"/>
            <a:ext cx="5759250" cy="3603450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4887978"/>
            <a:ext cx="5759250" cy="480111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4888003"/>
            <a:ext cx="5759250" cy="480111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带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254415" y="5129389"/>
            <a:ext cx="5758376" cy="1200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 flipH="1">
            <a:off x="6177623" y="5116786"/>
            <a:ext cx="5758376" cy="1200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61184"/>
            <a:ext cx="2882480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4"/>
            <a:ext cx="6289917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338514"/>
            <a:ext cx="5759250" cy="3600834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2"/>
            <a:ext cx="6620071" cy="438250"/>
          </a:xfrm>
          <a:prstGeom prst="rect">
            <a:avLst/>
          </a:prstGeom>
        </p:spPr>
        <p:txBody>
          <a:bodyPr lIns="121832" tIns="60916" rIns="121832" bIns="60916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338514"/>
            <a:ext cx="5759250" cy="3600834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5128227"/>
            <a:ext cx="5759250" cy="1200277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5116726"/>
            <a:ext cx="5759250" cy="1200277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 flipH="1">
            <a:off x="107499" y="4889932"/>
            <a:ext cx="11998707" cy="1440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197082" y="4306598"/>
            <a:ext cx="384130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4226512" y="4306598"/>
            <a:ext cx="3839514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8187861" y="4311999"/>
            <a:ext cx="3839515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61184"/>
            <a:ext cx="2882480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4"/>
            <a:ext cx="6289917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05209" y="1287203"/>
            <a:ext cx="3839500" cy="2880667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2"/>
            <a:ext cx="6620071" cy="438250"/>
          </a:xfrm>
          <a:prstGeom prst="rect">
            <a:avLst/>
          </a:prstGeom>
        </p:spPr>
        <p:txBody>
          <a:bodyPr lIns="121832" tIns="60916" rIns="121832" bIns="60916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7855" y="4890652"/>
            <a:ext cx="11998438" cy="1440333"/>
          </a:xfrm>
          <a:prstGeom prst="rect">
            <a:avLst/>
          </a:prstGeom>
        </p:spPr>
        <p:txBody>
          <a:bodyPr lIns="121832" tIns="60916" rIns="121832" bIns="60916"/>
          <a:lstStyle>
            <a:lvl1pPr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4212089" y="1287203"/>
            <a:ext cx="3839500" cy="2880667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97540" y="4306341"/>
            <a:ext cx="3839500" cy="480111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4226288" y="4306365"/>
            <a:ext cx="3839500" cy="480111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7" name="图片占位符 17"/>
          <p:cNvSpPr>
            <a:spLocks noGrp="1"/>
          </p:cNvSpPr>
          <p:nvPr>
            <p:ph type="pic" sz="quarter" idx="20"/>
          </p:nvPr>
        </p:nvSpPr>
        <p:spPr>
          <a:xfrm>
            <a:off x="8194382" y="1287203"/>
            <a:ext cx="3839500" cy="2880667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27" name="文本占位符 16"/>
          <p:cNvSpPr>
            <a:spLocks noGrp="1"/>
          </p:cNvSpPr>
          <p:nvPr>
            <p:ph type="body" sz="quarter" idx="21"/>
          </p:nvPr>
        </p:nvSpPr>
        <p:spPr>
          <a:xfrm>
            <a:off x="8188321" y="4306341"/>
            <a:ext cx="3839500" cy="480111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7"/>
            <a:ext cx="4010562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7" y="273119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52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855" indent="0">
              <a:buNone/>
              <a:defRPr sz="1400"/>
            </a:lvl2pPr>
            <a:lvl3pPr marL="1087711" indent="0">
              <a:buNone/>
              <a:defRPr sz="1200"/>
            </a:lvl3pPr>
            <a:lvl4pPr marL="1631566" indent="0">
              <a:buNone/>
              <a:defRPr sz="1100"/>
            </a:lvl4pPr>
            <a:lvl5pPr marL="2175421" indent="0">
              <a:buNone/>
              <a:defRPr sz="1100"/>
            </a:lvl5pPr>
            <a:lvl6pPr marL="2719275" indent="0">
              <a:buNone/>
              <a:defRPr sz="1100"/>
            </a:lvl6pPr>
            <a:lvl7pPr marL="3263131" indent="0">
              <a:buNone/>
              <a:defRPr sz="1100"/>
            </a:lvl7pPr>
            <a:lvl8pPr marL="3806986" indent="0">
              <a:buNone/>
              <a:defRPr sz="1100"/>
            </a:lvl8pPr>
            <a:lvl9pPr marL="435084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B8568-3B62-4162-AE55-4967A46A10BC}" type="datetime1">
              <a:rPr lang="zh-CN" altLang="en-US" smtClean="0"/>
              <a:pPr>
                <a:defRPr/>
              </a:pPr>
              <a:t>2015/8/19</a:t>
            </a:fld>
            <a:endParaRPr lang="zh-CN" altLang="en-US" sz="19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63E9-34CE-4923-99C4-BA4C9AD5CC0F}" type="slidenum">
              <a:rPr lang="zh-CN" altLang="en-US" smtClean="0"/>
              <a:pPr/>
              <a:t>‹#›</a:t>
            </a:fld>
            <a:endParaRPr lang="zh-CN" altLang="en-US" sz="1900" b="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4446885" y="1578967"/>
            <a:ext cx="3260810" cy="3604434"/>
          </a:xfrm>
          <a:prstGeom prst="roundRect">
            <a:avLst>
              <a:gd name="adj" fmla="val 759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圆角矩形 4"/>
          <p:cNvSpPr/>
          <p:nvPr userDrawn="1"/>
        </p:nvSpPr>
        <p:spPr>
          <a:xfrm>
            <a:off x="8329402" y="1578967"/>
            <a:ext cx="3262601" cy="3604434"/>
          </a:xfrm>
          <a:prstGeom prst="roundRect">
            <a:avLst>
              <a:gd name="adj" fmla="val 759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圆角矩形 5"/>
          <p:cNvSpPr/>
          <p:nvPr userDrawn="1"/>
        </p:nvSpPr>
        <p:spPr>
          <a:xfrm>
            <a:off x="546455" y="1578967"/>
            <a:ext cx="3260810" cy="3604434"/>
          </a:xfrm>
          <a:prstGeom prst="roundRect">
            <a:avLst>
              <a:gd name="adj" fmla="val 759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 flipH="1">
            <a:off x="544663" y="4987155"/>
            <a:ext cx="3266186" cy="4807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8" name="矩形 7"/>
          <p:cNvSpPr/>
          <p:nvPr userDrawn="1"/>
        </p:nvSpPr>
        <p:spPr>
          <a:xfrm flipH="1">
            <a:off x="4441511" y="4987155"/>
            <a:ext cx="3269768" cy="4807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8325817" y="4987155"/>
            <a:ext cx="3269768" cy="4807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61184"/>
            <a:ext cx="2882480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361997"/>
            <a:ext cx="6289917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 rot="5400000" flipH="1" flipV="1">
            <a:off x="2595573" y="3785399"/>
            <a:ext cx="5005159" cy="8958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07500" y="3768273"/>
            <a:ext cx="9931138" cy="1800"/>
          </a:xfrm>
          <a:prstGeom prst="line">
            <a:avLst/>
          </a:prstGeom>
          <a:ln w="1905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 flipH="1">
            <a:off x="10142555" y="1822023"/>
            <a:ext cx="1918861" cy="4481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10135388" y="1287298"/>
            <a:ext cx="1918861" cy="48071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07933" y="144205"/>
            <a:ext cx="2882480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0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4"/>
            <a:ext cx="6289917" cy="384089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l">
              <a:defRPr sz="21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56532" y="1272719"/>
            <a:ext cx="4799375" cy="2400556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2"/>
            <a:ext cx="6620071" cy="438250"/>
          </a:xfrm>
          <a:prstGeom prst="rect">
            <a:avLst/>
          </a:prstGeom>
        </p:spPr>
        <p:txBody>
          <a:bodyPr lIns="121832" tIns="60916" rIns="121832" bIns="60916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8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156532" y="3902261"/>
            <a:ext cx="4799375" cy="2400556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29" name="图片占位符 10"/>
          <p:cNvSpPr>
            <a:spLocks noGrp="1"/>
          </p:cNvSpPr>
          <p:nvPr>
            <p:ph type="pic" sz="quarter" idx="23"/>
          </p:nvPr>
        </p:nvSpPr>
        <p:spPr>
          <a:xfrm>
            <a:off x="5267686" y="1272719"/>
            <a:ext cx="4799375" cy="2400556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30" name="图片占位符 10"/>
          <p:cNvSpPr>
            <a:spLocks noGrp="1"/>
          </p:cNvSpPr>
          <p:nvPr>
            <p:ph type="pic" sz="quarter" idx="24"/>
          </p:nvPr>
        </p:nvSpPr>
        <p:spPr>
          <a:xfrm>
            <a:off x="5267686" y="3902261"/>
            <a:ext cx="4799375" cy="2400556"/>
          </a:xfrm>
          <a:prstGeom prst="rect">
            <a:avLst/>
          </a:prstGeom>
        </p:spPr>
        <p:txBody>
          <a:bodyPr lIns="121832" tIns="60916" rIns="121832" bIns="60916"/>
          <a:lstStyle/>
          <a:p>
            <a:pPr lvl="0"/>
            <a:endParaRPr lang="zh-CN" altLang="en-US" noProof="0" dirty="0"/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0135452" y="1287204"/>
            <a:ext cx="1919750" cy="480111"/>
          </a:xfrm>
          <a:prstGeom prst="rect">
            <a:avLst/>
          </a:prstGeom>
        </p:spPr>
        <p:txBody>
          <a:bodyPr lIns="121832" tIns="60916" rIns="121832" bIns="60916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9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135452" y="1822850"/>
            <a:ext cx="1919750" cy="4479965"/>
          </a:xfrm>
          <a:prstGeom prst="rect">
            <a:avLst/>
          </a:prstGeom>
        </p:spPr>
        <p:txBody>
          <a:bodyPr lIns="121832" tIns="60916" rIns="121832" bIns="60916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3" y="365210"/>
            <a:ext cx="10514231" cy="1325870"/>
          </a:xfrm>
          <a:prstGeom prst="rect">
            <a:avLst/>
          </a:prstGeom>
        </p:spPr>
        <p:txBody>
          <a:bodyPr lIns="103373" tIns="51686" rIns="103373" bIns="5168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494" y="6357272"/>
            <a:ext cx="2743023" cy="365484"/>
          </a:xfrm>
          <a:prstGeom prst="rect">
            <a:avLst/>
          </a:prstGeom>
        </p:spPr>
        <p:txBody>
          <a:bodyPr lIns="103373" tIns="51686" rIns="103373" bIns="51686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390" y="6357272"/>
            <a:ext cx="4113637" cy="365484"/>
          </a:xfrm>
          <a:prstGeom prst="rect">
            <a:avLst/>
          </a:prstGeom>
        </p:spPr>
        <p:txBody>
          <a:bodyPr lIns="103373" tIns="51686" rIns="103373" bIns="51686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8897" y="6357272"/>
            <a:ext cx="2743022" cy="365484"/>
          </a:xfrm>
          <a:prstGeom prst="rect">
            <a:avLst/>
          </a:prstGeom>
        </p:spPr>
        <p:txBody>
          <a:bodyPr lIns="103373" tIns="51686" rIns="103373" bIns="51686"/>
          <a:lstStyle>
            <a:lvl1pPr>
              <a:defRPr/>
            </a:lvl1pPr>
          </a:lstStyle>
          <a:p>
            <a:pPr>
              <a:defRPr/>
            </a:pPr>
            <a:fld id="{01929324-0CDB-402A-A5CD-A17D5DEFAA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361998"/>
            <a:ext cx="6289917" cy="38408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8091005" y="167263"/>
            <a:ext cx="4099423" cy="36057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361998"/>
            <a:ext cx="6289917" cy="38408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800260"/>
            <a:ext cx="6620071" cy="438250"/>
          </a:xfrm>
          <a:prstGeom prst="rect">
            <a:avLst/>
          </a:prstGeom>
        </p:spPr>
        <p:txBody>
          <a:bodyPr lIns="121809" tIns="60905" rIns="121809" bIns="60905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片带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7951364" y="1773411"/>
            <a:ext cx="3839515" cy="432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 flipH="1">
            <a:off x="7944197" y="1244088"/>
            <a:ext cx="3839515" cy="48071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5"/>
            <a:ext cx="6289917" cy="38408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351322" y="1287205"/>
            <a:ext cx="7199063" cy="4801111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7944933" y="1238515"/>
            <a:ext cx="3839500" cy="480111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70"/>
            <a:ext cx="6620071" cy="438250"/>
          </a:xfrm>
          <a:prstGeom prst="rect">
            <a:avLst/>
          </a:prstGeom>
        </p:spPr>
        <p:txBody>
          <a:bodyPr lIns="121809" tIns="60905" rIns="121809" bIns="60905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7944933" y="1774155"/>
            <a:ext cx="3839500" cy="4321000"/>
          </a:xfrm>
          <a:prstGeom prst="rect">
            <a:avLst/>
          </a:prstGeom>
        </p:spPr>
        <p:txBody>
          <a:bodyPr lIns="121809" tIns="60905" rIns="121809" bIns="60905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2" y="167263"/>
            <a:ext cx="2882524" cy="36057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 flipH="1">
            <a:off x="254417" y="5475068"/>
            <a:ext cx="11681583" cy="86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 flipH="1">
            <a:off x="254415" y="4888133"/>
            <a:ext cx="5758376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6177624" y="4897134"/>
            <a:ext cx="575837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5"/>
            <a:ext cx="6289917" cy="38408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287205"/>
            <a:ext cx="5759250" cy="3603450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3"/>
            <a:ext cx="6620071" cy="438250"/>
          </a:xfrm>
          <a:prstGeom prst="rect">
            <a:avLst/>
          </a:prstGeom>
        </p:spPr>
        <p:txBody>
          <a:bodyPr lIns="121809" tIns="60905" rIns="121809" bIns="60905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253891" y="5475009"/>
            <a:ext cx="11682637" cy="876513"/>
          </a:xfrm>
          <a:prstGeom prst="rect">
            <a:avLst/>
          </a:prstGeom>
        </p:spPr>
        <p:txBody>
          <a:bodyPr lIns="121809" tIns="60905" rIns="121809" bIns="60905"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287205"/>
            <a:ext cx="5759250" cy="3603450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4887979"/>
            <a:ext cx="5759250" cy="480111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4888004"/>
            <a:ext cx="5759250" cy="480111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2" y="167263"/>
            <a:ext cx="2882524" cy="36057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片带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254415" y="5129389"/>
            <a:ext cx="5758376" cy="1200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 flipH="1">
            <a:off x="6177624" y="5116787"/>
            <a:ext cx="5758376" cy="1200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5"/>
            <a:ext cx="6289917" cy="38408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53887" y="1338514"/>
            <a:ext cx="5759250" cy="3600834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3"/>
            <a:ext cx="6620071" cy="438250"/>
          </a:xfrm>
          <a:prstGeom prst="rect">
            <a:avLst/>
          </a:prstGeom>
        </p:spPr>
        <p:txBody>
          <a:bodyPr lIns="121809" tIns="60905" rIns="121809" bIns="60905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6192562" y="1338514"/>
            <a:ext cx="5759250" cy="3600834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253886" y="5128228"/>
            <a:ext cx="5759250" cy="1200277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6177250" y="5116727"/>
            <a:ext cx="5759250" cy="1200277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2" y="167263"/>
            <a:ext cx="2882524" cy="36057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 flipH="1">
            <a:off x="107499" y="4889932"/>
            <a:ext cx="11998707" cy="1440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197082" y="4306598"/>
            <a:ext cx="3841306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4" name="矩形 13"/>
          <p:cNvSpPr/>
          <p:nvPr userDrawn="1"/>
        </p:nvSpPr>
        <p:spPr>
          <a:xfrm flipH="1">
            <a:off x="4226512" y="4306598"/>
            <a:ext cx="3839514" cy="480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5" name="矩形 14"/>
          <p:cNvSpPr/>
          <p:nvPr userDrawn="1"/>
        </p:nvSpPr>
        <p:spPr>
          <a:xfrm flipH="1">
            <a:off x="8187862" y="4312000"/>
            <a:ext cx="3839515" cy="480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5"/>
            <a:ext cx="6289917" cy="38408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205209" y="1287203"/>
            <a:ext cx="3839500" cy="2880667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3"/>
            <a:ext cx="6620071" cy="438250"/>
          </a:xfrm>
          <a:prstGeom prst="rect">
            <a:avLst/>
          </a:prstGeom>
        </p:spPr>
        <p:txBody>
          <a:bodyPr lIns="121809" tIns="60905" rIns="121809" bIns="60905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7855" y="4890652"/>
            <a:ext cx="11998438" cy="1440333"/>
          </a:xfrm>
          <a:prstGeom prst="rect">
            <a:avLst/>
          </a:prstGeom>
        </p:spPr>
        <p:txBody>
          <a:bodyPr lIns="121809" tIns="60905" rIns="121809" bIns="60905"/>
          <a:lstStyle>
            <a:lvl1pPr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8"/>
          </p:nvPr>
        </p:nvSpPr>
        <p:spPr>
          <a:xfrm>
            <a:off x="4212089" y="1287203"/>
            <a:ext cx="3839500" cy="2880667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97540" y="4306342"/>
            <a:ext cx="3839500" cy="480111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4226288" y="4306365"/>
            <a:ext cx="3839500" cy="480111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7" name="图片占位符 17"/>
          <p:cNvSpPr>
            <a:spLocks noGrp="1"/>
          </p:cNvSpPr>
          <p:nvPr>
            <p:ph type="pic" sz="quarter" idx="20"/>
          </p:nvPr>
        </p:nvSpPr>
        <p:spPr>
          <a:xfrm>
            <a:off x="8194382" y="1287203"/>
            <a:ext cx="3839500" cy="2880667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27" name="文本占位符 16"/>
          <p:cNvSpPr>
            <a:spLocks noGrp="1"/>
          </p:cNvSpPr>
          <p:nvPr>
            <p:ph type="body" sz="quarter" idx="21"/>
          </p:nvPr>
        </p:nvSpPr>
        <p:spPr>
          <a:xfrm>
            <a:off x="8188321" y="4306342"/>
            <a:ext cx="3839500" cy="480111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2" y="167263"/>
            <a:ext cx="2882524" cy="36057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 rot="5400000" flipH="1" flipV="1">
            <a:off x="2595573" y="3785400"/>
            <a:ext cx="5005159" cy="895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498081" y="3768273"/>
            <a:ext cx="9262851" cy="18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 flipH="1">
            <a:off x="10142555" y="1578967"/>
            <a:ext cx="1918861" cy="4479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 flipH="1">
            <a:off x="10135388" y="1044242"/>
            <a:ext cx="1918861" cy="4807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9" tIns="60905" rIns="121809" bIns="609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38" y="167215"/>
            <a:ext cx="6289917" cy="38408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l">
              <a:defRPr sz="21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56532" y="1272720"/>
            <a:ext cx="4799375" cy="2400556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94" y="702863"/>
            <a:ext cx="6620071" cy="438250"/>
          </a:xfrm>
          <a:prstGeom prst="rect">
            <a:avLst/>
          </a:prstGeom>
        </p:spPr>
        <p:txBody>
          <a:bodyPr lIns="121809" tIns="60905" rIns="121809" bIns="60905"/>
          <a:lstStyle>
            <a:lvl1pPr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8" name="图片占位符 10"/>
          <p:cNvSpPr>
            <a:spLocks noGrp="1"/>
          </p:cNvSpPr>
          <p:nvPr>
            <p:ph type="pic" sz="quarter" idx="22"/>
          </p:nvPr>
        </p:nvSpPr>
        <p:spPr>
          <a:xfrm>
            <a:off x="156532" y="3902262"/>
            <a:ext cx="4799375" cy="2400556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29" name="图片占位符 10"/>
          <p:cNvSpPr>
            <a:spLocks noGrp="1"/>
          </p:cNvSpPr>
          <p:nvPr>
            <p:ph type="pic" sz="quarter" idx="23"/>
          </p:nvPr>
        </p:nvSpPr>
        <p:spPr>
          <a:xfrm>
            <a:off x="5267686" y="1272720"/>
            <a:ext cx="4799375" cy="2400556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30" name="图片占位符 10"/>
          <p:cNvSpPr>
            <a:spLocks noGrp="1"/>
          </p:cNvSpPr>
          <p:nvPr>
            <p:ph type="pic" sz="quarter" idx="24"/>
          </p:nvPr>
        </p:nvSpPr>
        <p:spPr>
          <a:xfrm>
            <a:off x="5267686" y="3902262"/>
            <a:ext cx="4799375" cy="2400556"/>
          </a:xfrm>
          <a:prstGeom prst="rect">
            <a:avLst/>
          </a:prstGeom>
        </p:spPr>
        <p:txBody>
          <a:bodyPr lIns="121809" tIns="60905" rIns="121809" bIns="60905"/>
          <a:lstStyle/>
          <a:p>
            <a:pPr lvl="0"/>
            <a:endParaRPr lang="zh-CN" altLang="en-US" noProof="0" dirty="0"/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10135452" y="1043731"/>
            <a:ext cx="1919750" cy="480111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9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10135452" y="1579378"/>
            <a:ext cx="1919750" cy="4479965"/>
          </a:xfrm>
          <a:prstGeom prst="rect">
            <a:avLst/>
          </a:prstGeom>
        </p:spPr>
        <p:txBody>
          <a:bodyPr lIns="121809" tIns="60905" rIns="121809" bIns="60905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307902" y="167263"/>
            <a:ext cx="2882524" cy="360579"/>
          </a:xfrm>
          <a:prstGeom prst="rect">
            <a:avLst/>
          </a:prstGeom>
        </p:spPr>
        <p:txBody>
          <a:bodyPr lIns="121809" tIns="60905" rIns="121809" bIns="60905" anchor="ctr"/>
          <a:lstStyle>
            <a:lvl1pPr algn="ctr">
              <a:buNone/>
              <a:defRPr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3" descr="20090930_ab2fef48d2983ffe66873ELQwkiXyDM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" y="5"/>
            <a:ext cx="1221739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图片 9" descr="标题-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6918" y="6065850"/>
            <a:ext cx="261359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14"/>
          <p:cNvSpPr>
            <a:spLocks noChangeArrowheads="1"/>
          </p:cNvSpPr>
          <p:nvPr userDrawn="1"/>
        </p:nvSpPr>
        <p:spPr bwMode="auto">
          <a:xfrm>
            <a:off x="9407038" y="3382156"/>
            <a:ext cx="95213" cy="95250"/>
          </a:xfrm>
          <a:prstGeom prst="ellipse">
            <a:avLst/>
          </a:prstGeom>
          <a:noFill/>
          <a:ln w="19050" algn="ctr">
            <a:solidFill>
              <a:srgbClr val="FF6305"/>
            </a:solidFill>
            <a:round/>
            <a:headEnd/>
            <a:tailEnd/>
          </a:ln>
        </p:spPr>
        <p:txBody>
          <a:bodyPr lIns="96492" tIns="48247" rIns="96492" bIns="4824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cxnSp>
        <p:nvCxnSpPr>
          <p:cNvPr id="2053" name="直接连接符 57"/>
          <p:cNvCxnSpPr>
            <a:cxnSpLocks noChangeShapeType="1"/>
          </p:cNvCxnSpPr>
          <p:nvPr userDrawn="1"/>
        </p:nvCxnSpPr>
        <p:spPr bwMode="auto">
          <a:xfrm>
            <a:off x="9" y="3085314"/>
            <a:ext cx="12190413" cy="1587"/>
          </a:xfrm>
          <a:prstGeom prst="line">
            <a:avLst/>
          </a:prstGeom>
          <a:noFill/>
          <a:ln w="19050" algn="ctr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2054" name="直接连接符 68"/>
          <p:cNvCxnSpPr>
            <a:cxnSpLocks noChangeShapeType="1"/>
          </p:cNvCxnSpPr>
          <p:nvPr userDrawn="1"/>
        </p:nvCxnSpPr>
        <p:spPr bwMode="auto">
          <a:xfrm rot="16200000" flipV="1">
            <a:off x="9302237" y="3236106"/>
            <a:ext cx="304800" cy="0"/>
          </a:xfrm>
          <a:prstGeom prst="line">
            <a:avLst/>
          </a:prstGeom>
          <a:noFill/>
          <a:ln w="19050" algn="ctr">
            <a:solidFill>
              <a:srgbClr val="FF6305"/>
            </a:solidFill>
            <a:round/>
            <a:headEnd/>
            <a:tailEnd/>
          </a:ln>
        </p:spPr>
      </p:cxnSp>
      <p:pic>
        <p:nvPicPr>
          <p:cNvPr id="2056" name="Picture 3" descr="E:\其他\LOGO\未题-1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52661" y="1286658"/>
            <a:ext cx="2071702" cy="55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</p:sldLayoutIdLst>
  <p:txStyles>
    <p:titleStyle>
      <a:lvl1pPr algn="ctr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2pPr>
      <a:lvl3pPr algn="ctr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3pPr>
      <a:lvl4pPr algn="ctr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4pPr>
      <a:lvl5pPr algn="ctr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5pPr>
      <a:lvl6pPr marL="608647" algn="ctr" rtl="0" fontAlgn="base">
        <a:lnSpc>
          <a:spcPct val="15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6pPr>
      <a:lvl7pPr marL="1217291" algn="ctr" rtl="0" fontAlgn="base">
        <a:lnSpc>
          <a:spcPct val="15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7pPr>
      <a:lvl8pPr marL="1825938" algn="ctr" rtl="0" fontAlgn="base">
        <a:lnSpc>
          <a:spcPct val="15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8pPr>
      <a:lvl9pPr marL="2434580" algn="ctr" rtl="0" fontAlgn="base">
        <a:lnSpc>
          <a:spcPct val="15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9pPr>
    </p:titleStyle>
    <p:bodyStyle>
      <a:lvl1pPr marL="455010" indent="-455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7700" indent="-3789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392" indent="-3028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180" indent="-3028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977" indent="-3028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547" indent="-304322" algn="l" defTabSz="121729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193" indent="-304322" algn="l" defTabSz="121729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838" indent="-304322" algn="l" defTabSz="121729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481" indent="-304322" algn="l" defTabSz="121729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2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47" algn="l" defTabSz="12172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1" algn="l" defTabSz="12172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938" algn="l" defTabSz="12172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80" algn="l" defTabSz="12172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225" algn="l" defTabSz="12172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70" algn="l" defTabSz="12172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513" algn="l" defTabSz="12172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56" algn="l" defTabSz="12172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8"/>
          <p:cNvSpPr>
            <a:spLocks noChangeArrowheads="1"/>
          </p:cNvSpPr>
          <p:nvPr/>
        </p:nvSpPr>
        <p:spPr bwMode="auto">
          <a:xfrm>
            <a:off x="417458" y="6449094"/>
            <a:ext cx="2139235" cy="2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802" tIns="49898" rIns="99802" bIns="49898">
            <a:spAutoFit/>
          </a:bodyPr>
          <a:lstStyle/>
          <a:p>
            <a:pPr>
              <a:defRPr/>
            </a:pPr>
            <a:r>
              <a:rPr lang="zh-CN" altLang="zh-CN" sz="1200" dirty="0">
                <a:solidFill>
                  <a:srgbClr val="BFBFBF"/>
                </a:solidFill>
                <a:latin typeface="Lucida Sans Unicode" pitchFamily="34" charset="0"/>
                <a:sym typeface="Lucida Sans Unicode" pitchFamily="34" charset="0"/>
              </a:rPr>
              <a:t>www.sungrowpower.com</a:t>
            </a:r>
            <a:endParaRPr lang="zh-CN" altLang="zh-CN" dirty="0">
              <a:latin typeface="Calibri" pitchFamily="34" charset="0"/>
            </a:endParaRPr>
          </a:p>
        </p:txBody>
      </p:sp>
      <p:sp>
        <p:nvSpPr>
          <p:cNvPr id="7172" name="直接连接符 4"/>
          <p:cNvSpPr>
            <a:spLocks noChangeShapeType="1"/>
          </p:cNvSpPr>
          <p:nvPr/>
        </p:nvSpPr>
        <p:spPr bwMode="auto">
          <a:xfrm>
            <a:off x="524957" y="6465297"/>
            <a:ext cx="11092129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</p:spPr>
        <p:txBody>
          <a:bodyPr lIns="96680" tIns="48339" rIns="96680" bIns="48339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5364" name="图片 10" descr="标题-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31471" y="6560720"/>
            <a:ext cx="1610696" cy="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3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14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829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744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658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2257" indent="-4522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274" indent="-3768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085" indent="-2997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8477" indent="-2997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665" indent="-2997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310" indent="-304569" algn="l" defTabSz="12182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456" indent="-304569" algn="l" defTabSz="12182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604" indent="-304569" algn="l" defTabSz="12182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749" indent="-304569" algn="l" defTabSz="12182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2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46" algn="l" defTabSz="12182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93" algn="l" defTabSz="12182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42" algn="l" defTabSz="12182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87" algn="l" defTabSz="12182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35" algn="l" defTabSz="12182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883" algn="l" defTabSz="12182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27" algn="l" defTabSz="12182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172" algn="l" defTabSz="12182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>
            <a:spLocks noChangeArrowheads="1"/>
          </p:cNvSpPr>
          <p:nvPr/>
        </p:nvSpPr>
        <p:spPr bwMode="auto">
          <a:xfrm>
            <a:off x="417458" y="6449095"/>
            <a:ext cx="2139235" cy="2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784" tIns="49889" rIns="99784" bIns="49889">
            <a:spAutoFit/>
          </a:bodyPr>
          <a:lstStyle/>
          <a:p>
            <a:pPr>
              <a:defRPr/>
            </a:pPr>
            <a:r>
              <a:rPr lang="zh-CN" altLang="zh-CN" sz="1200" dirty="0">
                <a:solidFill>
                  <a:srgbClr val="BFBFBF"/>
                </a:solidFill>
                <a:latin typeface="Lucida Sans Unicode" pitchFamily="34" charset="0"/>
                <a:sym typeface="Lucida Sans Unicode" pitchFamily="34" charset="0"/>
              </a:rPr>
              <a:t>www.sungrowpower.com</a:t>
            </a:r>
            <a:endParaRPr lang="zh-CN" altLang="zh-CN" dirty="0">
              <a:latin typeface="Calibri" pitchFamily="34" charset="0"/>
            </a:endParaRPr>
          </a:p>
        </p:txBody>
      </p:sp>
      <p:sp>
        <p:nvSpPr>
          <p:cNvPr id="8195" name="直接连接符 4"/>
          <p:cNvSpPr>
            <a:spLocks noChangeShapeType="1"/>
          </p:cNvSpPr>
          <p:nvPr/>
        </p:nvSpPr>
        <p:spPr bwMode="auto">
          <a:xfrm>
            <a:off x="524957" y="6465297"/>
            <a:ext cx="11092129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</p:spPr>
        <p:txBody>
          <a:bodyPr lIns="96662" tIns="48330" rIns="96662" bIns="48330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6388" name="图片 10" descr="标题-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31471" y="6560721"/>
            <a:ext cx="1610696" cy="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10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820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730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641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2224" indent="-45222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202" indent="-3768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974" indent="-2996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8322" indent="-2996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466" indent="-2996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066" indent="-304547" algn="l" defTabSz="12182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168" indent="-304547" algn="l" defTabSz="12182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271" indent="-304547" algn="l" defTabSz="12182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372" indent="-304547" algn="l" defTabSz="12182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2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02" algn="l" defTabSz="12182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04" algn="l" defTabSz="12182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09" algn="l" defTabSz="12182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10" algn="l" defTabSz="12182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14" algn="l" defTabSz="12182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17" algn="l" defTabSz="12182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17" algn="l" defTabSz="12182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18" algn="l" defTabSz="12182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0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8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3" y="2018181"/>
            <a:ext cx="12190412" cy="484140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12317" tIns="112317" rIns="149756" bIns="74878"/>
          <a:lstStyle/>
          <a:p>
            <a:pPr marL="198115" indent="-198115">
              <a:lnSpc>
                <a:spcPct val="95000"/>
              </a:lnSpc>
              <a:spcAft>
                <a:spcPts val="832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1555319"/>
            <a:ext cx="11542715" cy="42483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2" y="-1"/>
            <a:ext cx="11542713" cy="10910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7821"/>
            <a:ext cx="2134799" cy="3600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19.08.2015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7821"/>
            <a:ext cx="7273114" cy="3600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3" y="6357821"/>
            <a:ext cx="2134799" cy="3600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</p:sldLayoutIdLst>
  <p:txStyles>
    <p:titleStyle>
      <a:lvl1pPr algn="l" defTabSz="950952" rtl="0" eaLnBrk="1" latinLnBrk="0" hangingPunct="1">
        <a:spcBef>
          <a:spcPct val="0"/>
        </a:spcBef>
        <a:buNone/>
        <a:defRPr sz="3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257" indent="-183257" algn="l" defTabSz="950952" rtl="0" eaLnBrk="1" latinLnBrk="0" hangingPunct="1">
        <a:spcBef>
          <a:spcPct val="20000"/>
        </a:spcBef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374768" indent="-191511" algn="l" defTabSz="950952" rtl="0" eaLnBrk="1" latinLnBrk="0" hangingPunct="1">
        <a:spcBef>
          <a:spcPct val="20000"/>
        </a:spcBef>
        <a:buFont typeface="Symbol" pitchFamily="18" charset="2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58025" indent="-183257" algn="l" defTabSz="950952" rtl="0" eaLnBrk="1" latinLnBrk="0" hangingPunct="1">
        <a:spcBef>
          <a:spcPct val="20000"/>
        </a:spcBef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749536" indent="-191511" algn="l" defTabSz="950952" rtl="0" eaLnBrk="1" latinLnBrk="0" hangingPunct="1">
        <a:spcBef>
          <a:spcPct val="20000"/>
        </a:spcBef>
        <a:buFont typeface="Symbol" pitchFamily="18" charset="2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32793" indent="-183257" algn="l" defTabSz="950952" rtl="0" eaLnBrk="1" latinLnBrk="0" hangingPunct="1">
        <a:spcBef>
          <a:spcPct val="20000"/>
        </a:spcBef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15119" indent="-237738" algn="l" defTabSz="9509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595" indent="-237738" algn="l" defTabSz="9509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071" indent="-237738" algn="l" defTabSz="9509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547" indent="-237738" algn="l" defTabSz="9509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0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76" algn="l" defTabSz="950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52" algn="l" defTabSz="950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28" algn="l" defTabSz="950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904" algn="l" defTabSz="950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381" algn="l" defTabSz="950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857" algn="l" defTabSz="950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333" algn="l" defTabSz="950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809" algn="l" defTabSz="950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21" y="274701"/>
            <a:ext cx="10971213" cy="1143265"/>
          </a:xfrm>
          <a:prstGeom prst="rect">
            <a:avLst/>
          </a:prstGeom>
        </p:spPr>
        <p:txBody>
          <a:bodyPr vert="horz" lIns="91420" tIns="45712" rIns="91420" bIns="4571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7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609621" y="1481481"/>
            <a:ext cx="10971213" cy="45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7791" y="6410241"/>
            <a:ext cx="2560637" cy="365210"/>
          </a:xfrm>
          <a:prstGeom prst="rect">
            <a:avLst/>
          </a:prstGeom>
        </p:spPr>
        <p:txBody>
          <a:bodyPr vert="horz" lIns="91420" tIns="45712" rIns="91420" bIns="45712" anchor="b"/>
          <a:lstStyle>
            <a:lvl1pPr algn="l" defTabSz="91416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ECBA41D8-6F8C-4207-8DF3-558BC3CA52EE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38844" y="6410241"/>
            <a:ext cx="3135313" cy="365210"/>
          </a:xfrm>
          <a:prstGeom prst="rect">
            <a:avLst/>
          </a:prstGeom>
        </p:spPr>
        <p:txBody>
          <a:bodyPr vert="horz" lIns="91420" tIns="45712" rIns="91420" bIns="45712" anchor="b"/>
          <a:lstStyle>
            <a:lvl1pPr algn="r" defTabSz="91416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5851546" y="6383249"/>
            <a:ext cx="487363" cy="365210"/>
          </a:xfrm>
          <a:prstGeom prst="rect">
            <a:avLst/>
          </a:prstGeom>
        </p:spPr>
        <p:txBody>
          <a:bodyPr vert="horz" lIns="91420" tIns="45712" rIns="91420" bIns="45712" anchor="b"/>
          <a:lstStyle>
            <a:lvl1pPr algn="r" defTabSz="91416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E30DFCEE-2878-4DD4-9560-6A24AC126E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5pPr>
      <a:lvl6pPr marL="457108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6pPr>
      <a:lvl7pPr marL="914216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7pPr>
      <a:lvl8pPr marL="137132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8pPr>
      <a:lvl9pPr marL="182843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5053" indent="-25553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589" indent="-228556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666" indent="-228556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72" indent="-228556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4" indent="-228556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880" indent="-22855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34" indent="-22855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988" indent="-22855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42" indent="-22855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5" y="274714"/>
            <a:ext cx="10971372" cy="1143265"/>
          </a:xfrm>
          <a:prstGeom prst="rect">
            <a:avLst/>
          </a:prstGeom>
        </p:spPr>
        <p:txBody>
          <a:bodyPr vert="horz" lIns="108647" tIns="54323" rIns="108647" bIns="5432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5" y="1600579"/>
            <a:ext cx="10971372" cy="4527011"/>
          </a:xfrm>
          <a:prstGeom prst="rect">
            <a:avLst/>
          </a:prstGeom>
        </p:spPr>
        <p:txBody>
          <a:bodyPr vert="horz" lIns="108647" tIns="54323" rIns="108647" bIns="5432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647" tIns="54323" rIns="108647" bIns="5432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EC5550-AE09-4E9A-AE0C-7DC2F1B16B05}" type="datetime1">
              <a:rPr lang="zh-CN" altLang="en-US" smtClean="0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74" y="6357822"/>
            <a:ext cx="3860297" cy="365210"/>
          </a:xfrm>
          <a:prstGeom prst="rect">
            <a:avLst/>
          </a:prstGeom>
        </p:spPr>
        <p:txBody>
          <a:bodyPr vert="horz" lIns="108647" tIns="54323" rIns="108647" bIns="5432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7" y="6357822"/>
            <a:ext cx="2844430" cy="365210"/>
          </a:xfrm>
          <a:prstGeom prst="rect">
            <a:avLst/>
          </a:prstGeom>
        </p:spPr>
        <p:txBody>
          <a:bodyPr vert="horz" lIns="108647" tIns="54323" rIns="108647" bIns="5432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D384-B3EB-4322-8964-0E6A5A40BE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hf sldNum="0" hdr="0" ftr="0"/>
  <p:txStyles>
    <p:titleStyle>
      <a:lvl1pPr algn="ctr" defTabSz="10877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891" indent="-407891" algn="l" defTabSz="108771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764" indent="-339911" algn="l" defTabSz="10877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637" indent="-271929" algn="l" defTabSz="108771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494" indent="-271929" algn="l" defTabSz="10877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348" indent="-271929" algn="l" defTabSz="10877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206" indent="-271929" algn="l" defTabSz="10877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057" indent="-271929" algn="l" defTabSz="10877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914" indent="-271929" algn="l" defTabSz="10877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767" indent="-271929" algn="l" defTabSz="10877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7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855" algn="l" defTabSz="1087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711" algn="l" defTabSz="1087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566" algn="l" defTabSz="1087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421" algn="l" defTabSz="1087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275" algn="l" defTabSz="1087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131" algn="l" defTabSz="1087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6986" algn="l" defTabSz="1087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840" algn="l" defTabSz="1087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>
            <a:spLocks noChangeArrowheads="1"/>
          </p:cNvSpPr>
          <p:nvPr/>
        </p:nvSpPr>
        <p:spPr bwMode="auto">
          <a:xfrm>
            <a:off x="417470" y="6449108"/>
            <a:ext cx="2139235" cy="2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619" tIns="49808" rIns="99619" bIns="49808">
            <a:spAutoFit/>
          </a:bodyPr>
          <a:lstStyle/>
          <a:p>
            <a:pPr>
              <a:defRPr/>
            </a:pPr>
            <a:r>
              <a:rPr lang="zh-CN" altLang="zh-CN" sz="1200" dirty="0">
                <a:solidFill>
                  <a:srgbClr val="BFBFBF"/>
                </a:solidFill>
                <a:latin typeface="Lucida Sans Unicode" pitchFamily="34" charset="0"/>
                <a:sym typeface="Lucida Sans Unicode" pitchFamily="34" charset="0"/>
              </a:rPr>
              <a:t>www.sungrowpower.com</a:t>
            </a:r>
            <a:endParaRPr lang="zh-CN" altLang="zh-CN" dirty="0">
              <a:latin typeface="Calibri" pitchFamily="34" charset="0"/>
            </a:endParaRPr>
          </a:p>
        </p:txBody>
      </p:sp>
      <p:sp>
        <p:nvSpPr>
          <p:cNvPr id="9219" name="直接连接符 4"/>
          <p:cNvSpPr>
            <a:spLocks noChangeShapeType="1"/>
          </p:cNvSpPr>
          <p:nvPr/>
        </p:nvSpPr>
        <p:spPr bwMode="auto">
          <a:xfrm>
            <a:off x="524957" y="6465297"/>
            <a:ext cx="11092129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</p:spPr>
        <p:txBody>
          <a:bodyPr lIns="96501" tIns="48249" rIns="96501" bIns="48249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7412" name="图片 10" descr="标题-1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31471" y="6560723"/>
            <a:ext cx="1610696" cy="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7" r:id="rId7"/>
    <p:sldLayoutId id="2147484188" r:id="rId8"/>
    <p:sldLayoutId id="2147484189" r:id="rId9"/>
    <p:sldLayoutId id="2147484307" r:id="rId10"/>
    <p:sldLayoutId id="21474843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870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740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61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48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1929" indent="-45192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557" indent="-3766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8979" indent="-2994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6928" indent="-2994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675" indent="-2994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876" indent="-304348" algn="l" defTabSz="12174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576" indent="-304348" algn="l" defTabSz="12174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282" indent="-304348" algn="l" defTabSz="12174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984" indent="-304348" algn="l" defTabSz="12174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04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07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14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14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20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225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925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624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8"/>
          <p:cNvSpPr>
            <a:spLocks noChangeArrowheads="1"/>
          </p:cNvSpPr>
          <p:nvPr userDrawn="1"/>
        </p:nvSpPr>
        <p:spPr bwMode="auto">
          <a:xfrm>
            <a:off x="417350" y="6448437"/>
            <a:ext cx="2139114" cy="2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668" tIns="49836" rIns="99668" bIns="4983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200" dirty="0">
                <a:solidFill>
                  <a:srgbClr val="BFBFBF"/>
                </a:solidFill>
                <a:latin typeface="Lucida Sans Unicode" pitchFamily="34" charset="0"/>
                <a:ea typeface="+mn-ea"/>
                <a:sym typeface="Lucida Sans Unicode" pitchFamily="34" charset="0"/>
              </a:rPr>
              <a:t>www.sungrowpower.com</a:t>
            </a:r>
            <a:endParaRPr lang="zh-CN" altLang="zh-CN" dirty="0">
              <a:latin typeface="+mn-lt"/>
              <a:ea typeface="+mn-ea"/>
            </a:endParaRPr>
          </a:p>
        </p:txBody>
      </p:sp>
      <p:sp>
        <p:nvSpPr>
          <p:cNvPr id="19" name="直接连接符 4"/>
          <p:cNvSpPr>
            <a:spLocks noChangeShapeType="1"/>
          </p:cNvSpPr>
          <p:nvPr userDrawn="1"/>
        </p:nvSpPr>
        <p:spPr bwMode="auto">
          <a:xfrm>
            <a:off x="525258" y="6465888"/>
            <a:ext cx="11092292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</p:spPr>
        <p:txBody>
          <a:bodyPr lIns="96547" tIns="48275" rIns="96547" bIns="4827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9220" name="图片 10" descr="标题-1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0032260" y="6561137"/>
            <a:ext cx="1610684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9" r:id="rId8"/>
    <p:sldLayoutId id="2147484200" r:id="rId9"/>
    <p:sldLayoutId id="214748420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01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802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703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604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5279" indent="-45527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294" indent="-37913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05" indent="-3029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58" indent="-3029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623" indent="-3029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561" indent="-304506" algn="l" defTabSz="12180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568" indent="-304506" algn="l" defTabSz="12180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579" indent="-304506" algn="l" defTabSz="12180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89" indent="-304506" algn="l" defTabSz="12180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0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2" algn="l" defTabSz="12180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22" algn="l" defTabSz="12180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34" algn="l" defTabSz="12180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41" algn="l" defTabSz="12180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53" algn="l" defTabSz="12180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64" algn="l" defTabSz="12180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71" algn="l" defTabSz="12180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083" algn="l" defTabSz="12180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18" y="274712"/>
            <a:ext cx="10971213" cy="1143265"/>
          </a:xfrm>
          <a:prstGeom prst="rect">
            <a:avLst/>
          </a:prstGeom>
        </p:spPr>
        <p:txBody>
          <a:bodyPr vert="horz" lIns="91251" tIns="45627" rIns="91251" bIns="4562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7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609618" y="1481481"/>
            <a:ext cx="10971213" cy="45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7" rIns="91251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7797" y="6410236"/>
            <a:ext cx="2560637" cy="365210"/>
          </a:xfrm>
          <a:prstGeom prst="rect">
            <a:avLst/>
          </a:prstGeom>
        </p:spPr>
        <p:txBody>
          <a:bodyPr vert="horz" lIns="91251" tIns="45627" rIns="91251" bIns="45627" anchor="b"/>
          <a:lstStyle>
            <a:lvl1pPr algn="l" defTabSz="91349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ECBA41D8-6F8C-4207-8DF3-558BC3CA52EE}" type="datetime1">
              <a:rPr lang="zh-CN" altLang="en-US"/>
              <a:pPr>
                <a:defRPr/>
              </a:pPr>
              <a:t>2015/8/19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38852" y="6410236"/>
            <a:ext cx="3135313" cy="365210"/>
          </a:xfrm>
          <a:prstGeom prst="rect">
            <a:avLst/>
          </a:prstGeom>
        </p:spPr>
        <p:txBody>
          <a:bodyPr vert="horz" lIns="91251" tIns="45627" rIns="91251" bIns="45627" anchor="b"/>
          <a:lstStyle>
            <a:lvl1pPr algn="r" defTabSz="91349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5851555" y="6383244"/>
            <a:ext cx="487363" cy="365210"/>
          </a:xfrm>
          <a:prstGeom prst="rect">
            <a:avLst/>
          </a:prstGeom>
        </p:spPr>
        <p:txBody>
          <a:bodyPr vert="horz" lIns="91251" tIns="45627" rIns="91251" bIns="45627" anchor="b"/>
          <a:lstStyle>
            <a:lvl1pPr algn="r" defTabSz="91349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E30DFCEE-2878-4DD4-9560-6A24AC126E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5pPr>
      <a:lvl6pPr marL="45677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6pPr>
      <a:lvl7pPr marL="91355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7pPr>
      <a:lvl8pPr marL="1370329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8pPr>
      <a:lvl9pPr marL="182710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4791" indent="-255354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137" indent="-228388" algn="l" rtl="0" eaLnBrk="0" fontAlgn="base" hangingPunct="0">
        <a:spcBef>
          <a:spcPts val="324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042" indent="-228388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940" indent="-228388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29" indent="-228388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716" indent="-22838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104" indent="-22838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5492" indent="-22838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3880" indent="-22838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5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>
            <a:spLocks noChangeArrowheads="1"/>
          </p:cNvSpPr>
          <p:nvPr/>
        </p:nvSpPr>
        <p:spPr bwMode="auto">
          <a:xfrm>
            <a:off x="417470" y="6449106"/>
            <a:ext cx="2139235" cy="2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619" tIns="49808" rIns="99619" bIns="49808">
            <a:spAutoFit/>
          </a:bodyPr>
          <a:lstStyle/>
          <a:p>
            <a:pPr>
              <a:defRPr/>
            </a:pPr>
            <a:r>
              <a:rPr lang="zh-CN" altLang="zh-CN" sz="1200" dirty="0">
                <a:solidFill>
                  <a:srgbClr val="BFBFBF"/>
                </a:solidFill>
                <a:latin typeface="Lucida Sans Unicode" pitchFamily="34" charset="0"/>
                <a:sym typeface="Lucida Sans Unicode" pitchFamily="34" charset="0"/>
              </a:rPr>
              <a:t>www.sungrowpower.com</a:t>
            </a:r>
            <a:endParaRPr lang="zh-CN" altLang="zh-CN" dirty="0">
              <a:latin typeface="Calibri" pitchFamily="34" charset="0"/>
            </a:endParaRPr>
          </a:p>
        </p:txBody>
      </p:sp>
      <p:sp>
        <p:nvSpPr>
          <p:cNvPr id="9219" name="直接连接符 4"/>
          <p:cNvSpPr>
            <a:spLocks noChangeShapeType="1"/>
          </p:cNvSpPr>
          <p:nvPr/>
        </p:nvSpPr>
        <p:spPr bwMode="auto">
          <a:xfrm>
            <a:off x="524957" y="6465297"/>
            <a:ext cx="11092129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</p:spPr>
        <p:txBody>
          <a:bodyPr lIns="96501" tIns="48249" rIns="96501" bIns="48249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7412" name="图片 10" descr="标题-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31471" y="6560723"/>
            <a:ext cx="1610696" cy="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4" r:id="rId8"/>
    <p:sldLayoutId id="2147484225" r:id="rId9"/>
    <p:sldLayoutId id="2147484226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870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740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61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48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1929" indent="-45192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557" indent="-3766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8979" indent="-2994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6928" indent="-2994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675" indent="-2994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876" indent="-304348" algn="l" defTabSz="12174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576" indent="-304348" algn="l" defTabSz="12174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282" indent="-304348" algn="l" defTabSz="12174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984" indent="-304348" algn="l" defTabSz="12174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04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07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14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14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20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225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925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624" algn="l" defTabSz="1217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>
            <a:spLocks noChangeArrowheads="1"/>
          </p:cNvSpPr>
          <p:nvPr/>
        </p:nvSpPr>
        <p:spPr bwMode="auto">
          <a:xfrm>
            <a:off x="417464" y="6449102"/>
            <a:ext cx="2139235" cy="2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673" tIns="49835" rIns="99673" bIns="49835">
            <a:spAutoFit/>
          </a:bodyPr>
          <a:lstStyle/>
          <a:p>
            <a:pPr>
              <a:defRPr/>
            </a:pPr>
            <a:r>
              <a:rPr lang="zh-CN" altLang="zh-CN" sz="1200" dirty="0">
                <a:solidFill>
                  <a:srgbClr val="BFBFBF"/>
                </a:solidFill>
                <a:latin typeface="Lucida Sans Unicode" pitchFamily="34" charset="0"/>
                <a:sym typeface="Lucida Sans Unicode" pitchFamily="34" charset="0"/>
              </a:rPr>
              <a:t>www.sungrowpower.com</a:t>
            </a:r>
            <a:endParaRPr lang="zh-CN" altLang="zh-CN" dirty="0">
              <a:latin typeface="Calibri" pitchFamily="34" charset="0"/>
            </a:endParaRPr>
          </a:p>
        </p:txBody>
      </p:sp>
      <p:sp>
        <p:nvSpPr>
          <p:cNvPr id="9219" name="直接连接符 4"/>
          <p:cNvSpPr>
            <a:spLocks noChangeShapeType="1"/>
          </p:cNvSpPr>
          <p:nvPr/>
        </p:nvSpPr>
        <p:spPr bwMode="auto">
          <a:xfrm>
            <a:off x="524957" y="6465297"/>
            <a:ext cx="11092129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</p:spPr>
        <p:txBody>
          <a:bodyPr lIns="96554" tIns="48276" rIns="96554" bIns="48276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7412" name="图片 10" descr="标题-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31471" y="6560723"/>
            <a:ext cx="1610696" cy="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6" r:id="rId8"/>
    <p:sldLayoutId id="2147484237" r:id="rId9"/>
    <p:sldLayoutId id="2147484238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88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767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651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53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2027" indent="-45202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772" indent="-3766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311" indent="-29955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393" indent="-29955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272" indent="-29955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607" indent="-304414" algn="l" defTabSz="12176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440" indent="-304414" algn="l" defTabSz="12176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278" indent="-304414" algn="l" defTabSz="12176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114" indent="-304414" algn="l" defTabSz="12176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6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38" algn="l" defTabSz="12176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73" algn="l" defTabSz="12176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13" algn="l" defTabSz="12176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347" algn="l" defTabSz="12176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84" algn="l" defTabSz="12176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022" algn="l" defTabSz="12176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855" algn="l" defTabSz="12176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689" algn="l" defTabSz="12176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>
            <a:spLocks noChangeArrowheads="1"/>
          </p:cNvSpPr>
          <p:nvPr/>
        </p:nvSpPr>
        <p:spPr bwMode="auto">
          <a:xfrm>
            <a:off x="417462" y="6449098"/>
            <a:ext cx="2139235" cy="2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746" tIns="49871" rIns="99746" bIns="49871">
            <a:spAutoFit/>
          </a:bodyPr>
          <a:lstStyle/>
          <a:p>
            <a:pPr>
              <a:defRPr/>
            </a:pPr>
            <a:r>
              <a:rPr lang="zh-CN" altLang="zh-CN" sz="1200" dirty="0">
                <a:solidFill>
                  <a:srgbClr val="BFBFBF"/>
                </a:solidFill>
                <a:latin typeface="Lucida Sans Unicode" pitchFamily="34" charset="0"/>
                <a:sym typeface="Lucida Sans Unicode" pitchFamily="34" charset="0"/>
              </a:rPr>
              <a:t>www.sungrowpower.com</a:t>
            </a:r>
            <a:endParaRPr lang="zh-CN" altLang="zh-CN" dirty="0">
              <a:latin typeface="Calibri" pitchFamily="34" charset="0"/>
            </a:endParaRPr>
          </a:p>
        </p:txBody>
      </p:sp>
      <p:sp>
        <p:nvSpPr>
          <p:cNvPr id="9219" name="直接连接符 4"/>
          <p:cNvSpPr>
            <a:spLocks noChangeShapeType="1"/>
          </p:cNvSpPr>
          <p:nvPr/>
        </p:nvSpPr>
        <p:spPr bwMode="auto">
          <a:xfrm>
            <a:off x="524957" y="6465297"/>
            <a:ext cx="11092129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</p:spPr>
        <p:txBody>
          <a:bodyPr lIns="96626" tIns="48312" rIns="96626" bIns="48312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7412" name="图片 10" descr="标题-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31471" y="6560723"/>
            <a:ext cx="1610696" cy="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8" r:id="rId8"/>
    <p:sldLayoutId id="2147484249" r:id="rId9"/>
    <p:sldLayoutId id="214748425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0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802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704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605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2158" indent="-4521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058" indent="-3767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753" indent="-2996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8013" indent="-2996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068" indent="-2996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579" indent="-304502" algn="l" defTabSz="1218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592" indent="-304502" algn="l" defTabSz="1218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607" indent="-304502" algn="l" defTabSz="1218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619" indent="-304502" algn="l" defTabSz="1218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4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27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43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56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71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85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96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109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8"/>
          <p:cNvSpPr>
            <a:spLocks noChangeArrowheads="1"/>
          </p:cNvSpPr>
          <p:nvPr/>
        </p:nvSpPr>
        <p:spPr bwMode="auto">
          <a:xfrm>
            <a:off x="417462" y="6449098"/>
            <a:ext cx="2139235" cy="2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746" tIns="49871" rIns="99746" bIns="49871">
            <a:spAutoFit/>
          </a:bodyPr>
          <a:lstStyle/>
          <a:p>
            <a:pPr>
              <a:defRPr/>
            </a:pPr>
            <a:r>
              <a:rPr lang="zh-CN" altLang="zh-CN" sz="1200" dirty="0">
                <a:solidFill>
                  <a:srgbClr val="BFBFBF"/>
                </a:solidFill>
                <a:latin typeface="Lucida Sans Unicode" pitchFamily="34" charset="0"/>
                <a:sym typeface="Lucida Sans Unicode" pitchFamily="34" charset="0"/>
              </a:rPr>
              <a:t>www.sungrowpower.com</a:t>
            </a:r>
            <a:endParaRPr lang="zh-CN" altLang="zh-CN" dirty="0">
              <a:latin typeface="Calibri" pitchFamily="34" charset="0"/>
            </a:endParaRPr>
          </a:p>
        </p:txBody>
      </p:sp>
      <p:sp>
        <p:nvSpPr>
          <p:cNvPr id="7172" name="直接连接符 4"/>
          <p:cNvSpPr>
            <a:spLocks noChangeShapeType="1"/>
          </p:cNvSpPr>
          <p:nvPr/>
        </p:nvSpPr>
        <p:spPr bwMode="auto">
          <a:xfrm>
            <a:off x="524957" y="6465297"/>
            <a:ext cx="11092129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</p:spPr>
        <p:txBody>
          <a:bodyPr lIns="96626" tIns="48312" rIns="96626" bIns="48312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5364" name="图片 10" descr="标题-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31471" y="6560723"/>
            <a:ext cx="1610696" cy="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2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0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802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704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605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2158" indent="-4521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058" indent="-3767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753" indent="-2996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8013" indent="-2996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068" indent="-2996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579" indent="-304502" algn="l" defTabSz="1218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592" indent="-304502" algn="l" defTabSz="1218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607" indent="-304502" algn="l" defTabSz="1218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619" indent="-304502" algn="l" defTabSz="1218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4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27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43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56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71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85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96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109" algn="l" defTabSz="1218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1.xls"/></Relationships>
</file>

<file path=ppt/slides/_rels/slide13.xml.rels><?xml version="1.0" encoding="UTF-8" standalone="yes" ?><Relationships xmlns="http://schemas.openxmlformats.org/package/2006/relationships"><Relationship Id="rId8" Target="../media/image29.png" Type="http://schemas.openxmlformats.org/officeDocument/2006/relationships/image"/><Relationship Id="rId13" Target="../media/image38.png" Type="http://schemas.openxmlformats.org/officeDocument/2006/relationships/image"/><Relationship Id="rId3" Target="../notesSlides/notesSlide8.xml" Type="http://schemas.openxmlformats.org/officeDocument/2006/relationships/notesSlide"/><Relationship Id="rId7" Target="../media/image33.jpeg" Type="http://schemas.openxmlformats.org/officeDocument/2006/relationships/image"/><Relationship Id="rId12" Target="../media/image37.jpeg" Type="http://schemas.openxmlformats.org/officeDocument/2006/relationships/image"/><Relationship Id="rId2" Target="../slideLayouts/slideLayout23.xml" Type="http://schemas.openxmlformats.org/officeDocument/2006/relationships/slideLayout"/><Relationship Id="rId6" Target="../media/image32.jpeg" Type="http://schemas.openxmlformats.org/officeDocument/2006/relationships/image"/><Relationship Id="rId11" Target="../media/image36.jpeg" Type="http://schemas.openxmlformats.org/officeDocument/2006/relationships/image"/><Relationship Id="rId5" Target="../media/image31.jpeg" Type="http://schemas.openxmlformats.org/officeDocument/2006/relationships/image"/><Relationship Id="rId10" Target="../media/image35.jpeg" Type="http://schemas.openxmlformats.org/officeDocument/2006/relationships/image"/><Relationship Id="rId4" Target="../media/image30.jpeg" Type="http://schemas.openxmlformats.org/officeDocument/2006/relationships/image"/><Relationship Id="rId9" Target="../media/image34.jpeg" Type="http://schemas.openxmlformats.org/officeDocument/2006/relationships/image"/><Relationship Id="rId14" Target="../media/image39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___2.xls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 ?><Relationships xmlns="http://schemas.openxmlformats.org/package/2006/relationships"><Relationship Id="rId3" Target="../notesSlides/notesSlide10.xml" Type="http://schemas.openxmlformats.org/officeDocument/2006/relationships/notesSlide"/><Relationship Id="rId7" Target="../media/image44.png" Type="http://schemas.openxmlformats.org/officeDocument/2006/relationships/image"/><Relationship Id="rId2" Target="../slideLayouts/slideLayout23.xml" Type="http://schemas.openxmlformats.org/officeDocument/2006/relationships/slideLayout"/><Relationship Id="rId6" Target="../media/image43.jpeg" Type="http://schemas.openxmlformats.org/officeDocument/2006/relationships/image"/><Relationship Id="rId5" Target="../media/image42.png" Type="http://schemas.openxmlformats.org/officeDocument/2006/relationships/image"/><Relationship Id="rId4" Target="../media/image41.emf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7" Target="../media/image49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3.xml" Type="http://schemas.openxmlformats.org/officeDocument/2006/relationships/slideLayout"/><Relationship Id="rId6" Target="../media/image48.png" Type="http://schemas.openxmlformats.org/officeDocument/2006/relationships/image"/><Relationship Id="rId5" Target="../media/image47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8" Target="../media/image55.jpeg" Type="http://schemas.openxmlformats.org/officeDocument/2006/relationships/image"/><Relationship Id="rId3" Target="../media/image50.jpeg" Type="http://schemas.openxmlformats.org/officeDocument/2006/relationships/image"/><Relationship Id="rId7" Target="../media/image54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3.xml" Type="http://schemas.openxmlformats.org/officeDocument/2006/relationships/slideLayout"/><Relationship Id="rId6" Target="../media/image53.jpeg" Type="http://schemas.openxmlformats.org/officeDocument/2006/relationships/image"/><Relationship Id="rId11" Target="../media/image58.wmf" Type="http://schemas.openxmlformats.org/officeDocument/2006/relationships/image"/><Relationship Id="rId5" Target="../media/image52.jpeg" Type="http://schemas.openxmlformats.org/officeDocument/2006/relationships/image"/><Relationship Id="rId10" Target="../media/image57.jpeg" Type="http://schemas.openxmlformats.org/officeDocument/2006/relationships/image"/><Relationship Id="rId4" Target="../media/image51.jpeg" Type="http://schemas.openxmlformats.org/officeDocument/2006/relationships/image"/><Relationship Id="rId9" Target="../media/image56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8" Target="../media/image64.jpeg" Type="http://schemas.openxmlformats.org/officeDocument/2006/relationships/image"/><Relationship Id="rId3" Target="../media/image59.jpeg" Type="http://schemas.openxmlformats.org/officeDocument/2006/relationships/image"/><Relationship Id="rId7" Target="../media/image63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3.xml" Type="http://schemas.openxmlformats.org/officeDocument/2006/relationships/slideLayout"/><Relationship Id="rId6" Target="../media/image62.jpeg" Type="http://schemas.openxmlformats.org/officeDocument/2006/relationships/image"/><Relationship Id="rId11" Target="../media/image66.jpeg" Type="http://schemas.openxmlformats.org/officeDocument/2006/relationships/image"/><Relationship Id="rId5" Target="../media/image61.jpeg" Type="http://schemas.openxmlformats.org/officeDocument/2006/relationships/image"/><Relationship Id="rId10" Target="../media/image65.png" Type="http://schemas.openxmlformats.org/officeDocument/2006/relationships/image"/><Relationship Id="rId4" Target="../media/image60.jpe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73.jpeg" Type="http://schemas.openxmlformats.org/officeDocument/2006/relationships/image"/><Relationship Id="rId3" Target="../media/image68.jpeg" Type="http://schemas.openxmlformats.org/officeDocument/2006/relationships/image"/><Relationship Id="rId7" Target="../media/image72.jpeg" Type="http://schemas.openxmlformats.org/officeDocument/2006/relationships/image"/><Relationship Id="rId2" Target="../media/image67.jpeg" Type="http://schemas.openxmlformats.org/officeDocument/2006/relationships/image"/><Relationship Id="rId1" Target="../slideLayouts/slideLayout23.xml" Type="http://schemas.openxmlformats.org/officeDocument/2006/relationships/slideLayout"/><Relationship Id="rId6" Target="../media/image71.jpeg" Type="http://schemas.openxmlformats.org/officeDocument/2006/relationships/image"/><Relationship Id="rId5" Target="../media/image70.jpeg" Type="http://schemas.openxmlformats.org/officeDocument/2006/relationships/image"/><Relationship Id="rId10" Target="../media/image74.jpeg" Type="http://schemas.openxmlformats.org/officeDocument/2006/relationships/image"/><Relationship Id="rId4" Target="../media/image69.jpe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 ?><Relationships xmlns="http://schemas.openxmlformats.org/package/2006/relationships"><Relationship Id="rId8" Target="../media/image81.jpeg" Type="http://schemas.openxmlformats.org/officeDocument/2006/relationships/image"/><Relationship Id="rId3" Target="../media/image76.png" Type="http://schemas.openxmlformats.org/officeDocument/2006/relationships/image"/><Relationship Id="rId7" Target="../media/image80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3.xml" Type="http://schemas.openxmlformats.org/officeDocument/2006/relationships/slideLayout"/><Relationship Id="rId6" Target="../media/image79.gif" Type="http://schemas.openxmlformats.org/officeDocument/2006/relationships/image"/><Relationship Id="rId5" Target="../media/image78.gif" Type="http://schemas.openxmlformats.org/officeDocument/2006/relationships/image"/><Relationship Id="rId4" Target="../media/image77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jpeg"/><Relationship Id="rId5" Type="http://schemas.openxmlformats.org/officeDocument/2006/relationships/image" Target="../media/image93.png"/><Relationship Id="rId4" Type="http://schemas.openxmlformats.org/officeDocument/2006/relationships/image" Target="../media/image92.gif"/></Relationships>
</file>

<file path=ppt/slides/_rels/slide26.xml.rels><?xml version="1.0" encoding="UTF-8" standalone="yes" ?><Relationships xmlns="http://schemas.openxmlformats.org/package/2006/relationships"><Relationship Id="rId8" Target="../media/image100.jpeg" Type="http://schemas.openxmlformats.org/officeDocument/2006/relationships/image"/><Relationship Id="rId13" Target="../media/image105.jpeg" Type="http://schemas.openxmlformats.org/officeDocument/2006/relationships/image"/><Relationship Id="rId18" Target="../media/image110.jpeg" Type="http://schemas.openxmlformats.org/officeDocument/2006/relationships/image"/><Relationship Id="rId3" Target="../media/image95.jpeg" Type="http://schemas.openxmlformats.org/officeDocument/2006/relationships/image"/><Relationship Id="rId7" Target="../media/image99.jpeg" Type="http://schemas.openxmlformats.org/officeDocument/2006/relationships/image"/><Relationship Id="rId12" Target="../media/image104.jpeg" Type="http://schemas.openxmlformats.org/officeDocument/2006/relationships/image"/><Relationship Id="rId17" Target="../media/image109.jpeg" Type="http://schemas.openxmlformats.org/officeDocument/2006/relationships/image"/><Relationship Id="rId2" Target="../notesSlides/notesSlide20.xml" Type="http://schemas.openxmlformats.org/officeDocument/2006/relationships/notesSlide"/><Relationship Id="rId16" Target="../media/image108.jpeg" Type="http://schemas.openxmlformats.org/officeDocument/2006/relationships/image"/><Relationship Id="rId1" Target="../slideLayouts/slideLayout23.xml" Type="http://schemas.openxmlformats.org/officeDocument/2006/relationships/slideLayout"/><Relationship Id="rId6" Target="../media/image98.jpeg" Type="http://schemas.openxmlformats.org/officeDocument/2006/relationships/image"/><Relationship Id="rId11" Target="../media/image103.jpeg" Type="http://schemas.openxmlformats.org/officeDocument/2006/relationships/image"/><Relationship Id="rId5" Target="../media/image97.jpeg" Type="http://schemas.openxmlformats.org/officeDocument/2006/relationships/image"/><Relationship Id="rId15" Target="../media/image107.jpeg" Type="http://schemas.openxmlformats.org/officeDocument/2006/relationships/image"/><Relationship Id="rId10" Target="../media/image102.jpeg" Type="http://schemas.openxmlformats.org/officeDocument/2006/relationships/image"/><Relationship Id="rId4" Target="../media/image96.jpeg" Type="http://schemas.openxmlformats.org/officeDocument/2006/relationships/image"/><Relationship Id="rId9" Target="../media/image101.jpeg" Type="http://schemas.openxmlformats.org/officeDocument/2006/relationships/image"/><Relationship Id="rId14" Target="../media/image106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4.jpe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 ?><Relationships xmlns="http://schemas.openxmlformats.org/package/2006/relationships"><Relationship Id="rId3" Target="../media/image115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35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7.jpeg"/><Relationship Id="rId5" Type="http://schemas.openxmlformats.org/officeDocument/2006/relationships/chart" Target="../charts/char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 ?><Relationships xmlns="http://schemas.openxmlformats.org/package/2006/relationships"><Relationship Id="rId3" Target="../media/image119.jpeg" Type="http://schemas.openxmlformats.org/officeDocument/2006/relationships/image"/><Relationship Id="rId7" Target="../media/image123.jpeg" Type="http://schemas.openxmlformats.org/officeDocument/2006/relationships/image"/><Relationship Id="rId2" Target="../media/image118.jpeg" Type="http://schemas.openxmlformats.org/officeDocument/2006/relationships/image"/><Relationship Id="rId1" Target="../slideLayouts/slideLayout35.xml" Type="http://schemas.openxmlformats.org/officeDocument/2006/relationships/slideLayout"/><Relationship Id="rId6" Target="../media/image122.jpeg" Type="http://schemas.openxmlformats.org/officeDocument/2006/relationships/image"/><Relationship Id="rId5" Target="../media/image121.jpeg" Type="http://schemas.openxmlformats.org/officeDocument/2006/relationships/image"/><Relationship Id="rId4" Target="../media/image120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13" Type="http://schemas.openxmlformats.org/officeDocument/2006/relationships/image" Target="../media/image135.jpeg"/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12" Type="http://schemas.openxmlformats.org/officeDocument/2006/relationships/image" Target="../media/image134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8.jpeg"/><Relationship Id="rId11" Type="http://schemas.openxmlformats.org/officeDocument/2006/relationships/image" Target="../media/image133.jpeg"/><Relationship Id="rId5" Type="http://schemas.openxmlformats.org/officeDocument/2006/relationships/image" Target="../media/image127.jpeg"/><Relationship Id="rId10" Type="http://schemas.openxmlformats.org/officeDocument/2006/relationships/image" Target="../media/image132.jpeg"/><Relationship Id="rId4" Type="http://schemas.openxmlformats.org/officeDocument/2006/relationships/image" Target="../media/image126.jpeg"/><Relationship Id="rId9" Type="http://schemas.openxmlformats.org/officeDocument/2006/relationships/image" Target="../media/image131.jpeg"/></Relationships>
</file>

<file path=ppt/slides/_rels/slide35.xml.rels><?xml version="1.0" encoding="UTF-8" standalone="yes" ?><Relationships xmlns="http://schemas.openxmlformats.org/package/2006/relationships"><Relationship Id="rId3" Target="../media/image137.jpeg" Type="http://schemas.openxmlformats.org/officeDocument/2006/relationships/image"/><Relationship Id="rId2" Target="../media/image136.jpeg" Type="http://schemas.openxmlformats.org/officeDocument/2006/relationships/image"/><Relationship Id="rId1" Target="../slideLayouts/slideLayout35.xml" Type="http://schemas.openxmlformats.org/officeDocument/2006/relationships/slideLayout"/><Relationship Id="rId5" Target="../media/image139.jpeg" Type="http://schemas.openxmlformats.org/officeDocument/2006/relationships/image"/><Relationship Id="rId4" Target="../media/image138.jpe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2.xml" Type="http://schemas.openxmlformats.org/officeDocument/2006/relationships/slideLayout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材料\图片\Solar Panels2.jpg" id="1034" name="Picture 10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" l="-228"/>
          <a:stretch/>
        </p:blipFill>
        <p:spPr bwMode="auto">
          <a:xfrm>
            <a:off x="-35065" y="2"/>
            <a:ext cx="12225478" cy="57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Administrator\桌面\14新.jpg" id="1026" name="Picture 2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75"/>
          <a:stretch/>
        </p:blipFill>
        <p:spPr bwMode="auto">
          <a:xfrm>
            <a:off x="-4588" y="2"/>
            <a:ext cx="12190413" cy="57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4"/>
          <p:cNvGrpSpPr/>
          <p:nvPr/>
        </p:nvGrpSpPr>
        <p:grpSpPr>
          <a:xfrm>
            <a:off x="-7371" y="4851022"/>
            <a:ext cx="12197787" cy="1288020"/>
            <a:chOff x="-5532" y="4877784"/>
            <a:chExt cx="12195945" cy="1287359"/>
          </a:xfrm>
        </p:grpSpPr>
        <p:sp>
          <p:nvSpPr>
            <p:cNvPr id="12" name="Rechteck 19"/>
            <p:cNvSpPr/>
            <p:nvPr/>
          </p:nvSpPr>
          <p:spPr bwMode="gray">
            <a:xfrm>
              <a:off x="9091750" y="4877784"/>
              <a:ext cx="3098663" cy="925019"/>
            </a:xfrm>
            <a:prstGeom prst="rect">
              <a:avLst/>
            </a:prstGeom>
            <a:solidFill>
              <a:srgbClr val="FF6600"/>
            </a:solidFill>
            <a:ln w="12700">
              <a:noFill/>
              <a:round/>
              <a:headEnd/>
              <a:tailEnd/>
            </a:ln>
          </p:spPr>
          <p:txBody>
            <a:bodyPr anchor="ctr" lIns="90000" rtlCol="0"/>
            <a:lstStyle/>
            <a:p>
              <a:pPr>
                <a:lnSpc>
                  <a:spcPct val="150000"/>
                </a:lnSpc>
              </a:pPr>
              <a:r>
                <a:rPr altLang="en-US" dirty="0" lang="zh-CN" smtClean="0">
                  <a:solidFill>
                    <a:schemeClr val="bg1"/>
                  </a:solidFill>
                  <a:effectLst>
                    <a:outerShdw algn="ctr" blurRad="190500" rotWithShape="0">
                      <a:prstClr val="black">
                        <a:alpha val="50000"/>
                      </a:prst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演讲人：张显立</a:t>
              </a:r>
            </a:p>
            <a:p>
              <a:pPr>
                <a:lnSpc>
                  <a:spcPct val="150000"/>
                </a:lnSpc>
              </a:pPr>
              <a:r>
                <a:rPr altLang="en-US" dirty="0" lang="zh-CN" smtClean="0">
                  <a:solidFill>
                    <a:schemeClr val="bg1"/>
                  </a:solidFill>
                  <a:effectLst>
                    <a:outerShdw algn="ctr" blurRad="190500" rotWithShape="0">
                      <a:prstClr val="black">
                        <a:alpha val="50000"/>
                      </a:prst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日  期：</a:t>
              </a:r>
              <a:r>
                <a:rPr altLang="zh-CN" dirty="0" lang="en-US" smtClean="0">
                  <a:solidFill>
                    <a:schemeClr val="bg1"/>
                  </a:solidFill>
                  <a:effectLst>
                    <a:outerShdw algn="ctr" blurRad="190500" rotWithShape="0">
                      <a:prstClr val="black">
                        <a:alpha val="50000"/>
                      </a:prst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2015.8.19</a:t>
              </a:r>
            </a:p>
          </p:txBody>
        </p:sp>
        <p:sp>
          <p:nvSpPr>
            <p:cNvPr id="13" name="Rechteck 20"/>
            <p:cNvSpPr/>
            <p:nvPr/>
          </p:nvSpPr>
          <p:spPr bwMode="gray">
            <a:xfrm>
              <a:off x="-5532" y="4877784"/>
              <a:ext cx="9097282" cy="925416"/>
            </a:xfrm>
            <a:prstGeom prst="rect">
              <a:avLst/>
            </a:prstGeom>
            <a:solidFill>
              <a:schemeClr val="tx1">
                <a:alpha val="67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anchor="ctr" bIns="0" lIns="288000" rtlCol="0" tIns="0"/>
            <a:lstStyle/>
            <a:p>
              <a:r>
                <a:rPr altLang="en-US" b="1" dirty="0" lang="zh-CN" smtClean="0" sz="4800">
                  <a:solidFill>
                    <a:srgbClr val="FFFFFF"/>
                  </a:solidFill>
                  <a:effectLst>
                    <a:outerShdw algn="ctr" blurRad="190500" rotWithShape="0">
                      <a:prstClr val="black">
                        <a:alpha val="50000"/>
                      </a:prstClr>
                    </a:outerShdw>
                  </a:effectLst>
                  <a:latin charset="-122" pitchFamily="34" typeface="微软雅黑"/>
                  <a:ea charset="-122" pitchFamily="34" typeface="微软雅黑"/>
                  <a:cs charset="0" typeface="Arial"/>
                </a:rPr>
                <a:t>做更好的逆变器</a:t>
              </a:r>
              <a:endParaRPr b="1" dirty="0" lang="de-DE" sz="4800">
                <a:solidFill>
                  <a:srgbClr val="FFFFFF"/>
                </a:solidFill>
                <a:effectLst>
                  <a:outerShdw algn="ctr" blurRad="190500" rotWithShape="0">
                    <a:prstClr val="black">
                      <a:alpha val="5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  <a:cs charset="0" typeface="Arial"/>
              </a:endParaRPr>
            </a:p>
          </p:txBody>
        </p:sp>
        <p:sp>
          <p:nvSpPr>
            <p:cNvPr id="14" name="Rechtwinkliges Dreieck 21"/>
            <p:cNvSpPr/>
            <p:nvPr/>
          </p:nvSpPr>
          <p:spPr bwMode="auto">
            <a:xfrm rot="5400000">
              <a:off x="323855" y="5803200"/>
              <a:ext cx="361943" cy="361943"/>
            </a:xfrm>
            <a:prstGeom prst="rtTriangle">
              <a:avLst/>
            </a:prstGeom>
            <a:solidFill>
              <a:schemeClr val="tx1">
                <a:alpha val="67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anchor="ctr" bIns="0" lIns="288000" rtlCol="0" tIns="0"/>
            <a:lstStyle/>
            <a:p>
              <a:endParaRPr dirty="0" lang="de-DE" sz="4800">
                <a:solidFill>
                  <a:srgbClr val="FFFFFF"/>
                </a:solidFill>
                <a:effectLst>
                  <a:outerShdw algn="ctr" blurRad="190500" rotWithShape="0">
                    <a:prstClr val="black">
                      <a:alpha val="50000"/>
                    </a:prstClr>
                  </a:outerShdw>
                </a:effectLst>
                <a:cs charset="0" typeface="Arial"/>
              </a:endParaRPr>
            </a:p>
          </p:txBody>
        </p:sp>
      </p:grpSp>
      <p:pic>
        <p:nvPicPr>
          <p:cNvPr descr="E:\其他\LOGO\未题-1.png" id="16" name="Picture 3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966"/>
          <a:stretch/>
        </p:blipFill>
        <p:spPr bwMode="auto">
          <a:xfrm>
            <a:off x="9498367" y="6134203"/>
            <a:ext cx="2326257" cy="44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9" y="343989"/>
            <a:ext cx="8858299" cy="5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高效能：更低的系统</a:t>
            </a:r>
            <a:r>
              <a:rPr altLang="zh-CN" lang="en-US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LCOE</a:t>
            </a:r>
            <a:endParaRPr altLang="en-US" lang="zh-CN" noProof="1" smtClean="0">
              <a:solidFill>
                <a:srgbClr val="FF6600"/>
              </a:solidFill>
              <a:latin charset="-122" pitchFamily="34" typeface="微软雅黑"/>
              <a:ea charset="-122" pitchFamily="34" typeface="微软雅黑"/>
              <a:cs charset="-122" pitchFamily="34" typeface="Arial Unicode MS"/>
            </a:endParaRPr>
          </a:p>
        </p:txBody>
      </p:sp>
      <p:sp>
        <p:nvSpPr>
          <p:cNvPr id="45" name="TextBox 44"/>
          <p:cNvSpPr>
            <a:spLocks noChangeArrowheads="1"/>
          </p:cNvSpPr>
          <p:nvPr/>
        </p:nvSpPr>
        <p:spPr bwMode="auto">
          <a:xfrm>
            <a:off x="1311019" y="1437952"/>
            <a:ext cx="3060595" cy="103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51691" lIns="103382" rIns="103382" tIns="51691">
            <a:spAutoFit/>
          </a:bodyPr>
          <a:lstStyle/>
          <a:p>
            <a:pPr algn="ctr">
              <a:buFontTx/>
              <a:buNone/>
            </a:pPr>
            <a:r>
              <a:rPr b="1" dirty="0" lang="en-US" sz="6100">
                <a:solidFill>
                  <a:srgbClr val="FF6600"/>
                </a:solidFill>
                <a:latin charset="0" pitchFamily="34" typeface="Calibri"/>
                <a:ea charset="-122" pitchFamily="34" typeface="微软雅黑"/>
                <a:sym charset="0" pitchFamily="34" typeface="Calibri"/>
              </a:rPr>
              <a:t>LCOE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63387" y="2687442"/>
            <a:ext cx="2635910" cy="747174"/>
            <a:chOff x="0" y="0"/>
            <a:chExt cx="3677" cy="1037"/>
          </a:xfrm>
        </p:grpSpPr>
        <p:sp>
          <p:nvSpPr>
            <p:cNvPr id="47" name="直接连接符 32"/>
            <p:cNvSpPr>
              <a:spLocks noChangeShapeType="1"/>
            </p:cNvSpPr>
            <p:nvPr/>
          </p:nvSpPr>
          <p:spPr bwMode="auto">
            <a:xfrm>
              <a:off x="614" y="557"/>
              <a:ext cx="2610" cy="1"/>
            </a:xfrm>
            <a:prstGeom prst="line">
              <a:avLst/>
            </a:prstGeom>
            <a:noFill/>
            <a:ln cmpd="sng"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" name="TextBox 46"/>
            <p:cNvSpPr>
              <a:spLocks noChangeArrowheads="1"/>
            </p:cNvSpPr>
            <p:nvPr/>
          </p:nvSpPr>
          <p:spPr bwMode="auto">
            <a:xfrm>
              <a:off x="0" y="213"/>
              <a:ext cx="463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dirty="0" lang="en-US" sz="23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=</a:t>
              </a:r>
            </a:p>
          </p:txBody>
        </p:sp>
        <p:sp>
          <p:nvSpPr>
            <p:cNvPr id="49" name="TextBox 47"/>
            <p:cNvSpPr>
              <a:spLocks noChangeArrowheads="1"/>
            </p:cNvSpPr>
            <p:nvPr/>
          </p:nvSpPr>
          <p:spPr bwMode="auto">
            <a:xfrm>
              <a:off x="113" y="0"/>
              <a:ext cx="35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altLang="en-US" dirty="0" lang="zh-CN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生命周期的</a:t>
              </a:r>
              <a:r>
                <a:rPr altLang="en-US" b="1" dirty="0" lang="zh-CN" sz="1600">
                  <a:solidFill>
                    <a:srgbClr val="FF66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总成本</a:t>
              </a:r>
            </a:p>
          </p:txBody>
        </p:sp>
        <p:sp>
          <p:nvSpPr>
            <p:cNvPr id="50" name="TextBox 48"/>
            <p:cNvSpPr>
              <a:spLocks noChangeArrowheads="1"/>
            </p:cNvSpPr>
            <p:nvPr/>
          </p:nvSpPr>
          <p:spPr bwMode="auto">
            <a:xfrm>
              <a:off x="339" y="557"/>
              <a:ext cx="32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altLang="en-US" dirty="0" lang="zh-CN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生命周期的</a:t>
              </a:r>
              <a:r>
                <a:rPr altLang="en-US" b="1" dirty="0" lang="zh-CN" sz="1600">
                  <a:solidFill>
                    <a:srgbClr val="FF66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总发电量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312590" y="2719849"/>
            <a:ext cx="4236809" cy="714766"/>
            <a:chOff x="0" y="0"/>
            <a:chExt cx="5912" cy="992"/>
          </a:xfrm>
        </p:grpSpPr>
        <p:sp>
          <p:nvSpPr>
            <p:cNvPr id="52" name="TextBox 49"/>
            <p:cNvSpPr>
              <a:spLocks noChangeArrowheads="1"/>
            </p:cNvSpPr>
            <p:nvPr/>
          </p:nvSpPr>
          <p:spPr bwMode="auto">
            <a:xfrm>
              <a:off x="488" y="0"/>
              <a:ext cx="542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altLang="en-US" dirty="0" lang="zh-CN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初始投资总成本 </a:t>
              </a:r>
              <a:r>
                <a:rPr dirty="0" lang="en-US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+ </a:t>
              </a:r>
              <a:r>
                <a:rPr altLang="en-US" dirty="0" lang="zh-CN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运维总成本 </a:t>
              </a:r>
              <a:r>
                <a:rPr dirty="0" lang="en-US" sz="1600">
                  <a:solidFill>
                    <a:srgbClr val="000000"/>
                  </a:solidFill>
                  <a:ea charset="-122" pitchFamily="34" typeface="微软雅黑"/>
                  <a:sym charset="0" pitchFamily="34" typeface="Calibri"/>
                </a:rPr>
                <a:t>–</a:t>
              </a:r>
              <a:r>
                <a:rPr dirty="0" lang="en-US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 </a:t>
              </a:r>
              <a:r>
                <a:rPr altLang="en-US" dirty="0" lang="zh-CN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系统残值</a:t>
              </a:r>
            </a:p>
          </p:txBody>
        </p:sp>
        <p:sp>
          <p:nvSpPr>
            <p:cNvPr id="53" name="TextBox 50"/>
            <p:cNvSpPr>
              <a:spLocks noChangeArrowheads="1"/>
            </p:cNvSpPr>
            <p:nvPr/>
          </p:nvSpPr>
          <p:spPr bwMode="auto">
            <a:xfrm>
              <a:off x="489" y="512"/>
              <a:ext cx="542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altLang="en-US" dirty="0" lang="zh-CN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生命周期预计总发电量 * （</a:t>
              </a:r>
              <a:r>
                <a:rPr dirty="0" lang="en-US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1-</a:t>
              </a:r>
              <a:r>
                <a:rPr altLang="en-US" dirty="0" lang="zh-CN" sz="16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总衰减率 ）</a:t>
              </a:r>
            </a:p>
          </p:txBody>
        </p:sp>
        <p:sp>
          <p:nvSpPr>
            <p:cNvPr id="54" name="TextBox 51"/>
            <p:cNvSpPr>
              <a:spLocks noChangeArrowheads="1"/>
            </p:cNvSpPr>
            <p:nvPr/>
          </p:nvSpPr>
          <p:spPr bwMode="auto">
            <a:xfrm>
              <a:off x="0" y="137"/>
              <a:ext cx="463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dirty="0" lang="en-US" sz="2300">
                  <a:solidFill>
                    <a:srgbClr val="000000"/>
                  </a:solidFill>
                  <a:latin charset="0" pitchFamily="34" typeface="Calibri"/>
                  <a:ea charset="-122" pitchFamily="34" typeface="微软雅黑"/>
                  <a:sym charset="0" pitchFamily="34" typeface="Calibri"/>
                </a:rPr>
                <a:t>=</a:t>
              </a:r>
            </a:p>
          </p:txBody>
        </p:sp>
        <p:sp>
          <p:nvSpPr>
            <p:cNvPr id="55" name="直接连接符 49"/>
            <p:cNvSpPr>
              <a:spLocks noChangeShapeType="1"/>
            </p:cNvSpPr>
            <p:nvPr/>
          </p:nvSpPr>
          <p:spPr bwMode="auto">
            <a:xfrm flipV="1">
              <a:off x="635" y="512"/>
              <a:ext cx="5275" cy="5"/>
            </a:xfrm>
            <a:prstGeom prst="line">
              <a:avLst/>
            </a:prstGeom>
            <a:noFill/>
            <a:ln cmpd="sng"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09190" y="1500968"/>
            <a:ext cx="3857652" cy="86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51691" lIns="103382" rIns="103382" tIns="51691"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altLang="zh-CN" dirty="0" lang="zh-CN" sz="1700"/>
              <a:t>(Levelized Cost 0f Electricity)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altLang="en-US" dirty="0" lang="zh-CN" sz="1600">
                <a:ea charset="-122" pitchFamily="34" typeface="微软雅黑"/>
              </a:rPr>
              <a:t>度电成本</a:t>
            </a:r>
          </a:p>
        </p:txBody>
      </p:sp>
      <p:pic>
        <p:nvPicPr>
          <p:cNvPr id="57" name="Picture 1"/>
          <p:cNvPicPr>
            <a:picLocks noChangeArrowheads="1" noChangeAspect="1"/>
          </p:cNvPicPr>
          <p:nvPr/>
        </p:nvPicPr>
        <p:blipFill>
          <a:blip r:embed="rId3"/>
          <a:srcRect b="261" r="-43"/>
          <a:stretch>
            <a:fillRect/>
          </a:stretch>
        </p:blipFill>
        <p:spPr bwMode="auto">
          <a:xfrm>
            <a:off x="1101365" y="3983742"/>
            <a:ext cx="6518995" cy="181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452660" y="1000902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altLang="en-US" b="1" dirty="0" lang="zh-CN" smtClean="0" sz="2400">
                <a:solidFill>
                  <a:srgbClr val="EB61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高效能逆变器</a:t>
            </a:r>
            <a:endParaRPr altLang="zh-CN" b="1" dirty="0" lang="en-US" sz="2400">
              <a:solidFill>
                <a:srgbClr val="EB6100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52660" y="1572406"/>
            <a:ext cx="2500330" cy="466281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转换效率</a:t>
            </a:r>
            <a:endParaRPr altLang="zh-CN" dirty="0" lang="en-US" smtClean="0">
              <a:solidFill>
                <a:srgbClr val="C00000"/>
              </a:solidFill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latin charset="-122" pitchFamily="34" typeface="微软雅黑"/>
                <a:ea charset="-122" pitchFamily="34" typeface="微软雅黑"/>
              </a:rPr>
              <a:t>集成度</a:t>
            </a:r>
            <a:endParaRPr altLang="zh-CN" dirty="0" lang="en-US" smtClean="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latin charset="-122" pitchFamily="34" typeface="微软雅黑"/>
                <a:ea charset="-122" pitchFamily="34" typeface="微软雅黑"/>
              </a:rPr>
              <a:t>电平拓扑</a:t>
            </a:r>
            <a:endParaRPr altLang="zh-CN" dirty="0" lang="en-US" smtClean="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latin charset="-122" pitchFamily="34" typeface="微软雅黑"/>
                <a:ea charset="-122" pitchFamily="34" typeface="微软雅黑"/>
              </a:rPr>
              <a:t>功率等级</a:t>
            </a:r>
            <a:endParaRPr altLang="zh-CN" dirty="0" lang="en-US" smtClean="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latin charset="-122" pitchFamily="34" typeface="微软雅黑"/>
                <a:ea charset="-122" pitchFamily="34" typeface="微软雅黑"/>
              </a:rPr>
              <a:t>功率密度</a:t>
            </a:r>
            <a:endParaRPr altLang="zh-CN" dirty="0" lang="en-US" smtClean="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过载能力</a:t>
            </a: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高效散热</a:t>
            </a:r>
            <a:endParaRPr altLang="zh-CN" dirty="0" lang="en-US" smtClean="0">
              <a:solidFill>
                <a:srgbClr val="C00000"/>
              </a:solidFill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latin charset="-122" pitchFamily="34" typeface="微软雅黑"/>
                <a:ea charset="-122" pitchFamily="34" typeface="微软雅黑"/>
              </a:rPr>
              <a:t>低温运行能力</a:t>
            </a:r>
            <a:endParaRPr altLang="zh-CN" dirty="0" lang="en-US" smtClean="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超配能力</a:t>
            </a:r>
            <a:endParaRPr altLang="zh-CN" dirty="0" lang="en-US" smtClean="0">
              <a:solidFill>
                <a:srgbClr val="C00000"/>
              </a:solidFill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电网友好性</a:t>
            </a:r>
            <a:endParaRPr altLang="zh-CN" dirty="0" lang="en-US" smtClean="0">
              <a:solidFill>
                <a:srgbClr val="C00000"/>
              </a:solidFill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zh-CN" dirty="0" lang="en-US" smtClean="0">
                <a:latin charset="-122" pitchFamily="34" typeface="微软雅黑"/>
                <a:ea charset="-122" pitchFamily="34" typeface="微软雅黑"/>
              </a:rPr>
              <a:t>PID</a:t>
            </a:r>
            <a:r>
              <a:rPr altLang="en-US" dirty="0" lang="zh-CN" smtClean="0">
                <a:latin charset="-122" pitchFamily="34" typeface="微软雅黑"/>
                <a:ea charset="-122" pitchFamily="34" typeface="微软雅黑"/>
              </a:rPr>
              <a:t>防护与修复</a:t>
            </a:r>
            <a:endParaRPr altLang="zh-CN" dirty="0" lang="en-US" smtClean="0"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3" name="五边形 22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燕尾形 23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25" name="燕尾形 24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燕尾形 25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27" name="燕尾形 26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9" y="343989"/>
            <a:ext cx="8858299" cy="5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高效能：更低的系统</a:t>
            </a:r>
            <a:r>
              <a:rPr altLang="zh-CN" lang="en-US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LCOE</a:t>
            </a:r>
            <a:endParaRPr altLang="en-US" lang="zh-CN" noProof="1" smtClean="0">
              <a:solidFill>
                <a:srgbClr val="FF6600"/>
              </a:solidFill>
              <a:latin charset="-122" pitchFamily="34" typeface="微软雅黑"/>
              <a:ea charset="-122" pitchFamily="34" typeface="微软雅黑"/>
              <a:cs charset="-122" pitchFamily="34" typeface="Arial Unicode MS"/>
            </a:endParaRPr>
          </a:p>
        </p:txBody>
      </p:sp>
      <p:grpSp>
        <p:nvGrpSpPr>
          <p:cNvPr id="4" name="组合 21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3" name="五边形 22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燕尾形 23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25" name="燕尾形 24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燕尾形 25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27" name="燕尾形 26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  <p:pic>
        <p:nvPicPr>
          <p:cNvPr id="28" name="图片 6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1" r="-128"/>
          <a:stretch/>
        </p:blipFill>
        <p:spPr bwMode="auto">
          <a:xfrm>
            <a:off x="808794" y="1500968"/>
            <a:ext cx="1714512" cy="289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" r="-6"/>
          <a:stretch/>
        </p:blipFill>
        <p:spPr>
          <a:xfrm>
            <a:off x="3452000" y="1786720"/>
            <a:ext cx="1214446" cy="203444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165984" y="4501364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SG500MX</a:t>
            </a:r>
            <a:endParaRPr altLang="en-US" b="1" dirty="0" lang="zh-CN"/>
          </a:p>
        </p:txBody>
      </p:sp>
      <p:sp>
        <p:nvSpPr>
          <p:cNvPr id="31" name="矩形 30"/>
          <p:cNvSpPr/>
          <p:nvPr/>
        </p:nvSpPr>
        <p:spPr>
          <a:xfrm>
            <a:off x="3523438" y="4429926"/>
            <a:ext cx="1556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SG40KTL-M</a:t>
            </a:r>
            <a:endParaRPr altLang="en-US" b="1" lang="zh-CN" noProof="1" smtClean="0">
              <a:solidFill>
                <a:srgbClr val="FF6600"/>
              </a:solidFill>
              <a:latin charset="-122" pitchFamily="34" typeface="微软雅黑"/>
              <a:ea charset="-122" pitchFamily="34" typeface="微软雅黑"/>
              <a:cs charset="-122" pitchFamily="34" typeface="Arial Unicode M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37951" y="1000902"/>
            <a:ext cx="6572296" cy="507831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转换效率</a:t>
            </a: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&gt;99%</a:t>
            </a:r>
            <a:endParaRPr altLang="zh-CN" dirty="0" lang="en-US" smtClean="0" sz="240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过载能力</a:t>
            </a: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:50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℃ </a:t>
            </a: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1.1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倍过载</a:t>
            </a:r>
            <a:endParaRPr altLang="en-US" dirty="0" lang="zh-CN" smtClean="0" sz="240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高效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散热：智能风扇散热，更低的内部器件温度 ；</a:t>
            </a:r>
            <a:endParaRPr altLang="zh-CN" dirty="0" lang="en-US" smtClean="0" sz="240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超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配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能力：集中式组串式均可</a:t>
            </a: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1</a:t>
            </a: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.2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倍以</a:t>
            </a:r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上超配</a:t>
            </a:r>
            <a:endParaRPr altLang="zh-CN" dirty="0" lang="en-US" smtClean="0" sz="240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电网友好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性：高穿、低穿、零电压穿越，灵活调度，</a:t>
            </a: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SVG</a:t>
            </a:r>
            <a:endParaRPr altLang="zh-CN" dirty="0" lang="en-US" smtClean="0" sz="240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PID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防护与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修复：基于虚拟电位的</a:t>
            </a: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PID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防护</a:t>
            </a:r>
            <a:endParaRPr altLang="zh-CN" dirty="0" lang="en-US" smtClean="0" sz="2400">
              <a:latin charset="-122" pitchFamily="34" typeface="微软雅黑"/>
              <a:ea charset="-122" pitchFamily="34" typeface="微软雅黑"/>
            </a:endParaRPr>
          </a:p>
          <a:p>
            <a:pPr indent="-342900" marL="342900">
              <a:lnSpc>
                <a:spcPct val="150000"/>
              </a:lnSpc>
              <a:buFont charset="2" pitchFamily="2" typeface="Wingdings"/>
              <a:buChar char="l"/>
            </a:pP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重量：</a:t>
            </a: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SG40KTL-M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仅</a:t>
            </a:r>
            <a:r>
              <a:rPr altLang="zh-CN" dirty="0" lang="en-US" smtClean="0" sz="2400">
                <a:latin charset="-122" pitchFamily="34" typeface="微软雅黑"/>
                <a:ea charset="-122" pitchFamily="34" typeface="微软雅黑"/>
              </a:rPr>
              <a:t>39kg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，业内最</a:t>
            </a:r>
            <a:r>
              <a:rPr altLang="en-US" dirty="0" lang="zh-CN" smtClean="0" sz="2400">
                <a:latin charset="-122" pitchFamily="34" typeface="微软雅黑"/>
                <a:ea charset="-122" pitchFamily="34" typeface="微软雅黑"/>
              </a:rPr>
              <a:t>轻</a:t>
            </a:r>
            <a:endParaRPr altLang="zh-CN" dirty="0" lang="en-US" smtClean="0" sz="2400"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9" y="343989"/>
            <a:ext cx="8858299" cy="5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安全可靠：不断完善的保护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3348038" y="1222376"/>
            <a:ext cx="1108075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85" tIns="45694" rIns="91385" bIns="45694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单点极致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8915402" y="1222376"/>
            <a:ext cx="646113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85" tIns="45694" rIns="91385" bIns="45694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更效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46125" y="1816101"/>
            <a:ext cx="1169988" cy="8048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电网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压</a:t>
            </a:r>
          </a:p>
        </p:txBody>
      </p:sp>
      <p:sp>
        <p:nvSpPr>
          <p:cNvPr id="12" name="椭圆 11"/>
          <p:cNvSpPr/>
          <p:nvPr/>
        </p:nvSpPr>
        <p:spPr>
          <a:xfrm>
            <a:off x="746125" y="2689226"/>
            <a:ext cx="1169988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电网</a:t>
            </a:r>
            <a:endParaRPr lang="en-US" altLang="zh-CN" sz="1600" b="1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欠压</a:t>
            </a:r>
          </a:p>
        </p:txBody>
      </p:sp>
      <p:sp>
        <p:nvSpPr>
          <p:cNvPr id="14" name="椭圆 13"/>
          <p:cNvSpPr/>
          <p:nvPr/>
        </p:nvSpPr>
        <p:spPr>
          <a:xfrm>
            <a:off x="746125" y="3562350"/>
            <a:ext cx="1169988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电网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频</a:t>
            </a:r>
          </a:p>
        </p:txBody>
      </p:sp>
      <p:sp>
        <p:nvSpPr>
          <p:cNvPr id="15" name="椭圆 14"/>
          <p:cNvSpPr/>
          <p:nvPr/>
        </p:nvSpPr>
        <p:spPr>
          <a:xfrm>
            <a:off x="782638" y="4435475"/>
            <a:ext cx="1169987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电网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欠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频</a:t>
            </a:r>
          </a:p>
        </p:txBody>
      </p:sp>
      <p:sp>
        <p:nvSpPr>
          <p:cNvPr id="16" name="椭圆 15"/>
          <p:cNvSpPr/>
          <p:nvPr/>
        </p:nvSpPr>
        <p:spPr>
          <a:xfrm>
            <a:off x="2060575" y="1816101"/>
            <a:ext cx="1169988" cy="8048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电网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断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</a:t>
            </a:r>
          </a:p>
        </p:txBody>
      </p:sp>
      <p:sp>
        <p:nvSpPr>
          <p:cNvPr id="17" name="椭圆 16"/>
          <p:cNvSpPr/>
          <p:nvPr/>
        </p:nvSpPr>
        <p:spPr>
          <a:xfrm>
            <a:off x="2097090" y="2689226"/>
            <a:ext cx="1169987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孤岛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控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制</a:t>
            </a:r>
          </a:p>
        </p:txBody>
      </p:sp>
      <p:sp>
        <p:nvSpPr>
          <p:cNvPr id="18" name="椭圆 17"/>
          <p:cNvSpPr/>
          <p:nvPr/>
        </p:nvSpPr>
        <p:spPr>
          <a:xfrm>
            <a:off x="2132015" y="3562350"/>
            <a:ext cx="1169987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电网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短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路</a:t>
            </a:r>
          </a:p>
        </p:txBody>
      </p:sp>
      <p:sp>
        <p:nvSpPr>
          <p:cNvPr id="19" name="椭圆 18"/>
          <p:cNvSpPr/>
          <p:nvPr/>
        </p:nvSpPr>
        <p:spPr>
          <a:xfrm>
            <a:off x="2170115" y="4435475"/>
            <a:ext cx="1169987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交流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流</a:t>
            </a:r>
          </a:p>
        </p:txBody>
      </p:sp>
      <p:sp>
        <p:nvSpPr>
          <p:cNvPr id="20" name="椭圆 19"/>
          <p:cNvSpPr/>
          <p:nvPr/>
        </p:nvSpPr>
        <p:spPr>
          <a:xfrm>
            <a:off x="3448050" y="2689226"/>
            <a:ext cx="1169988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直流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载</a:t>
            </a:r>
          </a:p>
        </p:txBody>
      </p:sp>
      <p:sp>
        <p:nvSpPr>
          <p:cNvPr id="21" name="椭圆 20"/>
          <p:cNvSpPr/>
          <p:nvPr/>
        </p:nvSpPr>
        <p:spPr>
          <a:xfrm>
            <a:off x="3484565" y="3562350"/>
            <a:ext cx="1169987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直流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反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接</a:t>
            </a:r>
          </a:p>
        </p:txBody>
      </p:sp>
      <p:sp>
        <p:nvSpPr>
          <p:cNvPr id="22" name="椭圆 21"/>
          <p:cNvSpPr/>
          <p:nvPr/>
        </p:nvSpPr>
        <p:spPr>
          <a:xfrm>
            <a:off x="3411540" y="1816101"/>
            <a:ext cx="1169987" cy="8048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直流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防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雷</a:t>
            </a:r>
          </a:p>
        </p:txBody>
      </p:sp>
      <p:sp>
        <p:nvSpPr>
          <p:cNvPr id="23" name="椭圆 22"/>
          <p:cNvSpPr/>
          <p:nvPr/>
        </p:nvSpPr>
        <p:spPr>
          <a:xfrm>
            <a:off x="4835525" y="2689226"/>
            <a:ext cx="1169988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交流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防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雷</a:t>
            </a:r>
          </a:p>
        </p:txBody>
      </p:sp>
      <p:sp>
        <p:nvSpPr>
          <p:cNvPr id="24" name="矩形 43"/>
          <p:cNvSpPr>
            <a:spLocks noChangeArrowheads="1"/>
          </p:cNvSpPr>
          <p:nvPr/>
        </p:nvSpPr>
        <p:spPr bwMode="auto">
          <a:xfrm>
            <a:off x="2359027" y="5111750"/>
            <a:ext cx="188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799015" y="1782763"/>
            <a:ext cx="1296193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零</a:t>
            </a:r>
            <a:r>
              <a:rPr lang="en-US" altLang="zh-CN" sz="1600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高电压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穿越</a:t>
            </a:r>
          </a:p>
        </p:txBody>
      </p:sp>
      <p:sp>
        <p:nvSpPr>
          <p:cNvPr id="26" name="椭圆 25"/>
          <p:cNvSpPr/>
          <p:nvPr/>
        </p:nvSpPr>
        <p:spPr>
          <a:xfrm>
            <a:off x="4835525" y="4518025"/>
            <a:ext cx="1169988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PID</a:t>
            </a: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消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除</a:t>
            </a:r>
          </a:p>
        </p:txBody>
      </p:sp>
      <p:sp>
        <p:nvSpPr>
          <p:cNvPr id="27" name="椭圆 26"/>
          <p:cNvSpPr/>
          <p:nvPr/>
        </p:nvSpPr>
        <p:spPr>
          <a:xfrm>
            <a:off x="4835525" y="3608389"/>
            <a:ext cx="1169988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直流</a:t>
            </a:r>
            <a:endParaRPr lang="en-US" altLang="zh-CN" sz="1600" b="1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开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关</a:t>
            </a:r>
          </a:p>
        </p:txBody>
      </p:sp>
      <p:sp>
        <p:nvSpPr>
          <p:cNvPr id="28" name="椭圆 27"/>
          <p:cNvSpPr/>
          <p:nvPr/>
        </p:nvSpPr>
        <p:spPr>
          <a:xfrm>
            <a:off x="3484565" y="4484689"/>
            <a:ext cx="1169987" cy="806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漏电流保护</a:t>
            </a:r>
          </a:p>
        </p:txBody>
      </p:sp>
      <p:graphicFrame>
        <p:nvGraphicFramePr>
          <p:cNvPr id="29" name="图表 38"/>
          <p:cNvGraphicFramePr>
            <a:graphicFrameLocks/>
          </p:cNvGraphicFramePr>
          <p:nvPr/>
        </p:nvGraphicFramePr>
        <p:xfrm>
          <a:off x="6523836" y="1730374"/>
          <a:ext cx="4418807" cy="3842560"/>
        </p:xfrm>
        <a:graphic>
          <a:graphicData uri="http://schemas.openxmlformats.org/presentationml/2006/ole">
            <p:oleObj spid="_x0000_s1181698" r:id="rId4" imgW="4109060" imgH="3225064" progId="Excel.Sheet.8">
              <p:embed/>
            </p:oleObj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31" name="五边形 30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产品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燕尾形 31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系统</a:t>
              </a:r>
            </a:p>
          </p:txBody>
        </p:sp>
        <p:sp>
          <p:nvSpPr>
            <p:cNvPr id="33" name="燕尾形 32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服务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燕尾形 33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行业</a:t>
              </a:r>
            </a:p>
          </p:txBody>
        </p:sp>
      </p:grpSp>
      <p:sp>
        <p:nvSpPr>
          <p:cNvPr id="35" name="燕尾形 34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9" y="343990"/>
            <a:ext cx="8858299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安全可靠：完善的认证体系</a:t>
            </a:r>
          </a:p>
        </p:txBody>
      </p:sp>
      <p:pic>
        <p:nvPicPr>
          <p:cNvPr id="8" name="Picture 5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5405" y="2250265"/>
            <a:ext cx="1185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03566" y="1072340"/>
            <a:ext cx="977900" cy="952500"/>
          </a:xfrm>
          <a:prstGeom prst="rect">
            <a:avLst/>
          </a:prstGeom>
          <a:noFill/>
          <a:ln algn="ctr" w="31750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rrowheads="1"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8793" y="2226453"/>
            <a:ext cx="1158875" cy="1098550"/>
          </a:xfrm>
          <a:prstGeom prst="rect">
            <a:avLst/>
          </a:prstGeom>
          <a:noFill/>
          <a:ln algn="ctr" w="31750">
            <a:noFill/>
            <a:miter lim="800000"/>
            <a:headEnd/>
            <a:tailEnd/>
          </a:ln>
        </p:spPr>
      </p:pic>
      <p:pic>
        <p:nvPicPr>
          <p:cNvPr id="11" name="Picture 18"/>
          <p:cNvPicPr>
            <a:picLocks noChangeArrowheads="1"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8278" y="3512329"/>
            <a:ext cx="808038" cy="747712"/>
          </a:xfrm>
          <a:prstGeom prst="rect">
            <a:avLst/>
          </a:prstGeom>
          <a:noFill/>
          <a:ln algn="ctr" w="31750">
            <a:noFill/>
            <a:miter lim="800000"/>
            <a:headEnd/>
            <a:tailEnd/>
          </a:ln>
        </p:spPr>
      </p:pic>
      <p:pic>
        <p:nvPicPr>
          <p:cNvPr id="12" name="Object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3966" y="4441015"/>
            <a:ext cx="1428750" cy="681038"/>
          </a:xfrm>
          <a:prstGeom prst="rect"/>
          <a:noFill/>
        </p:spPr>
      </p:pic>
      <p:pic>
        <p:nvPicPr>
          <p:cNvPr descr="C:\Documents and Settings\Administrator\桌面\csa.jpg" id="14" name="Picture 15"/>
          <p:cNvPicPr>
            <a:picLocks noChangeArrowheads="1"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63653" y="1146954"/>
            <a:ext cx="122078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e-kennzeichen-vde-und-gs-kennzeichen-vde-gs-zeichen-eckig-wei-2342.png" id="15" name="Bild 29"/>
          <p:cNvPicPr>
            <a:picLocks noChangeAspect="1"/>
          </p:cNvPicPr>
          <p:nvPr/>
        </p:nvPicPr>
        <p:blipFill>
          <a:blip r:embed="rId10"/>
          <a:srcRect b="22" r="-156"/>
          <a:stretch>
            <a:fillRect/>
          </a:stretch>
        </p:blipFill>
        <p:spPr bwMode="auto">
          <a:xfrm>
            <a:off x="7666841" y="5298266"/>
            <a:ext cx="10715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lgs4d209638db630.jpg" id="16" name="Bild 3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09903" y="5155390"/>
            <a:ext cx="1143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KEMA_LABEL_FC copy.jpg" id="17" name="Bild 4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167030" y="4583891"/>
            <a:ext cx="13573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42938" y="1500968"/>
            <a:ext cx="6023772" cy="4310462"/>
          </a:xfrm>
          <a:prstGeom prst="roundRect">
            <a:avLst>
              <a:gd fmla="val 0" name="adj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 bIns="45936" lIns="91870" rIns="91870" tIns="45936" wrap="square">
            <a:spAutoFit/>
          </a:bodyPr>
          <a:lstStyle/>
          <a:p>
            <a:pPr algn="just">
              <a:lnSpc>
                <a:spcPts val="4000"/>
              </a:lnSpc>
              <a:spcAft>
                <a:spcPts val="400"/>
              </a:spcAft>
              <a:buSzPct val="130000"/>
              <a:buBlip>
                <a:blip r:embed="rId13"/>
              </a:buBlip>
            </a:pPr>
            <a:r>
              <a:rPr altLang="zh-CN" dirty="0" lang="en-US" smtClean="0" sz="2000">
                <a:latin typeface="+mn-lt"/>
                <a:ea charset="-122" pitchFamily="34" typeface="微软雅黑"/>
              </a:rPr>
              <a:t>TÜV</a:t>
            </a:r>
            <a:r>
              <a:rPr altLang="en-US" dirty="0" lang="zh-CN" smtClean="0" sz="2000">
                <a:latin typeface="+mn-lt"/>
                <a:ea charset="-122" pitchFamily="34" typeface="微软雅黑"/>
              </a:rPr>
              <a:t>（欧洲）</a:t>
            </a:r>
            <a:endParaRPr altLang="zh-CN" dirty="0" lang="en-US" smtClean="0" sz="2000">
              <a:latin typeface="+mn-lt"/>
              <a:ea charset="-122" pitchFamily="34" typeface="微软雅黑"/>
            </a:endParaRPr>
          </a:p>
          <a:p>
            <a:pPr algn="just">
              <a:lnSpc>
                <a:spcPts val="4000"/>
              </a:lnSpc>
              <a:spcAft>
                <a:spcPts val="400"/>
              </a:spcAft>
              <a:buSzPct val="130000"/>
              <a:buBlip>
                <a:blip r:embed="rId13"/>
              </a:buBlip>
            </a:pPr>
            <a:r>
              <a:rPr altLang="zh-CN" dirty="0" lang="en-US" smtClean="0" sz="2000">
                <a:latin typeface="+mn-lt"/>
                <a:ea charset="-122" pitchFamily="34" typeface="微软雅黑"/>
              </a:rPr>
              <a:t>CSA</a:t>
            </a:r>
            <a:r>
              <a:rPr altLang="en-US" dirty="0" lang="zh-CN" smtClean="0" sz="2000">
                <a:latin typeface="+mn-lt"/>
                <a:ea charset="-122" pitchFamily="34" typeface="微软雅黑"/>
              </a:rPr>
              <a:t>认证 （美国</a:t>
            </a:r>
            <a:r>
              <a:rPr altLang="zh-CN" dirty="0" lang="en-US" smtClean="0" sz="2000">
                <a:latin typeface="+mn-lt"/>
                <a:ea charset="-122" pitchFamily="34" typeface="微软雅黑"/>
              </a:rPr>
              <a:t>/</a:t>
            </a:r>
            <a:r>
              <a:rPr altLang="en-US" dirty="0" lang="zh-CN" smtClean="0" sz="2000">
                <a:latin typeface="+mn-lt"/>
                <a:ea charset="-122" pitchFamily="34" typeface="微软雅黑"/>
              </a:rPr>
              <a:t>加拿大）</a:t>
            </a:r>
            <a:endParaRPr altLang="zh-CN" dirty="0" lang="en-US" smtClean="0" sz="2000">
              <a:latin typeface="+mn-lt"/>
              <a:ea charset="-122" pitchFamily="34" typeface="微软雅黑"/>
            </a:endParaRPr>
          </a:p>
          <a:p>
            <a:pPr algn="just">
              <a:lnSpc>
                <a:spcPts val="4000"/>
              </a:lnSpc>
              <a:spcAft>
                <a:spcPts val="400"/>
              </a:spcAft>
              <a:buSzPct val="130000"/>
              <a:buBlip>
                <a:blip r:embed="rId13"/>
              </a:buBlip>
            </a:pPr>
            <a:r>
              <a:rPr altLang="zh-CN" dirty="0" lang="en-US" smtClean="0" sz="2000">
                <a:latin typeface="+mn-lt"/>
                <a:ea charset="-122" pitchFamily="34" typeface="微软雅黑"/>
              </a:rPr>
              <a:t>BDEW </a:t>
            </a:r>
            <a:r>
              <a:rPr altLang="en-US" dirty="0" lang="zh-CN" smtClean="0" sz="2000">
                <a:latin typeface="+mn-lt"/>
                <a:ea charset="-122" pitchFamily="34" typeface="微软雅黑"/>
              </a:rPr>
              <a:t>、</a:t>
            </a:r>
            <a:r>
              <a:rPr altLang="zh-CN" dirty="0" lang="en-US" smtClean="0" sz="2000">
                <a:latin typeface="+mn-lt"/>
                <a:ea charset="-122" pitchFamily="34" typeface="微软雅黑"/>
              </a:rPr>
              <a:t>VDE-AR-N 4105 </a:t>
            </a:r>
            <a:r>
              <a:rPr altLang="en-US" dirty="0" lang="zh-CN" smtClean="0" sz="2000">
                <a:latin typeface="+mn-lt"/>
                <a:ea charset="-122" pitchFamily="34" typeface="微软雅黑"/>
              </a:rPr>
              <a:t>（德国）</a:t>
            </a:r>
            <a:endParaRPr altLang="zh-CN" dirty="0" lang="en-US" smtClean="0" sz="2000">
              <a:latin typeface="+mn-lt"/>
              <a:ea charset="-122" pitchFamily="34" typeface="微软雅黑"/>
            </a:endParaRPr>
          </a:p>
          <a:p>
            <a:pPr algn="just">
              <a:lnSpc>
                <a:spcPts val="4000"/>
              </a:lnSpc>
              <a:spcAft>
                <a:spcPts val="400"/>
              </a:spcAft>
              <a:buSzPct val="130000"/>
              <a:buBlip>
                <a:blip r:embed="rId13"/>
              </a:buBlip>
            </a:pPr>
            <a:r>
              <a:rPr altLang="zh-CN" dirty="0" lang="en-US" smtClean="0" sz="2000">
                <a:latin typeface="+mn-lt"/>
                <a:ea charset="-122" pitchFamily="34" typeface="微软雅黑"/>
              </a:rPr>
              <a:t> GL</a:t>
            </a:r>
            <a:r>
              <a:rPr altLang="en-US" dirty="0" lang="zh-CN" smtClean="0" sz="2000">
                <a:latin typeface="+mn-lt"/>
                <a:ea charset="-122" pitchFamily="34" typeface="微软雅黑"/>
              </a:rPr>
              <a:t>（德国）</a:t>
            </a:r>
            <a:endParaRPr altLang="zh-CN" dirty="0" lang="en-US" smtClean="0" sz="2000">
              <a:latin typeface="+mn-lt"/>
              <a:ea charset="-122" pitchFamily="34" typeface="微软雅黑"/>
            </a:endParaRPr>
          </a:p>
          <a:p>
            <a:pPr algn="just">
              <a:lnSpc>
                <a:spcPts val="4000"/>
              </a:lnSpc>
              <a:spcAft>
                <a:spcPts val="400"/>
              </a:spcAft>
              <a:buSzPct val="130000"/>
              <a:buBlip>
                <a:blip r:embed="rId13"/>
              </a:buBlip>
            </a:pPr>
            <a:r>
              <a:rPr altLang="zh-CN" dirty="0" lang="en-US" smtClean="0" sz="2000">
                <a:latin typeface="+mn-lt"/>
                <a:ea charset="-122" pitchFamily="34" typeface="微软雅黑"/>
              </a:rPr>
              <a:t>VDE</a:t>
            </a:r>
            <a:r>
              <a:rPr altLang="en-US" dirty="0" lang="zh-CN" smtClean="0" sz="2000">
                <a:latin typeface="+mn-lt"/>
                <a:ea charset="-122" pitchFamily="34" typeface="微软雅黑"/>
              </a:rPr>
              <a:t>认证（德国）</a:t>
            </a:r>
            <a:endParaRPr altLang="zh-CN" dirty="0" lang="en-US" smtClean="0" sz="2000">
              <a:latin typeface="+mn-lt"/>
              <a:ea charset="-122" pitchFamily="34" typeface="微软雅黑"/>
            </a:endParaRPr>
          </a:p>
          <a:p>
            <a:pPr algn="just">
              <a:lnSpc>
                <a:spcPts val="4000"/>
              </a:lnSpc>
              <a:spcAft>
                <a:spcPts val="400"/>
              </a:spcAft>
              <a:buSzPct val="130000"/>
              <a:buBlip>
                <a:blip r:embed="rId13"/>
              </a:buBlip>
            </a:pPr>
            <a:r>
              <a:rPr altLang="zh-CN" dirty="0" lang="en-US" smtClean="0" sz="2000">
                <a:latin typeface="+mn-lt"/>
                <a:ea charset="-122" pitchFamily="34" typeface="微软雅黑"/>
              </a:rPr>
              <a:t>CGC</a:t>
            </a:r>
            <a:r>
              <a:rPr altLang="en-US" dirty="0" lang="zh-CN" smtClean="0" sz="2000">
                <a:latin typeface="+mn-lt"/>
                <a:ea charset="-122" pitchFamily="34" typeface="微软雅黑"/>
              </a:rPr>
              <a:t>（中国）</a:t>
            </a:r>
            <a:endParaRPr altLang="zh-CN" dirty="0" lang="en-US" smtClean="0" sz="2000">
              <a:latin typeface="+mn-lt"/>
              <a:ea charset="-122" pitchFamily="34" typeface="微软雅黑"/>
            </a:endParaRPr>
          </a:p>
          <a:p>
            <a:pPr algn="just">
              <a:lnSpc>
                <a:spcPts val="4000"/>
              </a:lnSpc>
              <a:spcAft>
                <a:spcPts val="400"/>
              </a:spcAft>
              <a:buSzPct val="130000"/>
              <a:buFontTx/>
              <a:buBlip>
                <a:blip r:embed="rId13"/>
              </a:buBlip>
            </a:pPr>
            <a:r>
              <a:rPr altLang="en-US" dirty="0" lang="zh-CN" smtClean="0" sz="2000">
                <a:latin typeface="+mn-lt"/>
                <a:ea charset="-122" pitchFamily="34" typeface="微软雅黑"/>
              </a:rPr>
              <a:t> </a:t>
            </a:r>
            <a:r>
              <a:rPr altLang="zh-CN" dirty="0" lang="en-US" sz="2000">
                <a:latin typeface="+mn-lt"/>
                <a:ea charset="-122" pitchFamily="34" typeface="微软雅黑"/>
              </a:rPr>
              <a:t>CQC</a:t>
            </a:r>
            <a:r>
              <a:rPr altLang="en-US" dirty="0" lang="zh-CN" sz="2000">
                <a:latin typeface="+mn-lt"/>
                <a:ea charset="-122" pitchFamily="34" typeface="微软雅黑"/>
              </a:rPr>
              <a:t>（中国）</a:t>
            </a:r>
            <a:endParaRPr altLang="zh-CN" dirty="0" lang="en-US" sz="2000">
              <a:latin typeface="+mn-lt"/>
              <a:ea charset="-122" pitchFamily="34" typeface="微软雅黑"/>
            </a:endParaRPr>
          </a:p>
          <a:p>
            <a:pPr algn="just" lvl="1">
              <a:lnSpc>
                <a:spcPts val="2300"/>
              </a:lnSpc>
              <a:spcAft>
                <a:spcPts val="200"/>
              </a:spcAft>
              <a:buSzPct val="130000"/>
            </a:pPr>
            <a:endParaRPr altLang="zh-CN" dirty="0" lang="en-US" sz="1600"/>
          </a:p>
        </p:txBody>
      </p:sp>
      <p:pic>
        <p:nvPicPr>
          <p:cNvPr descr="C:\Documents and Settings\zhouyl\桌面\0000000.jpg" id="22" name="Picture 4"/>
          <p:cNvPicPr>
            <a:picLocks noChangeArrowheads="1"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38468" y="3431366"/>
            <a:ext cx="1190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0" name="五边形 19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1" name="燕尾形 20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23" name="燕尾形 22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燕尾形 23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25" name="燕尾形 24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9" y="559019"/>
            <a:ext cx="10787123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安全可靠：产品可用率是决定系统发电量的最关键因素</a:t>
            </a:r>
          </a:p>
        </p:txBody>
      </p:sp>
      <p:graphicFrame>
        <p:nvGraphicFramePr>
          <p:cNvPr id="8" name="图示 7"/>
          <p:cNvGraphicFramePr/>
          <p:nvPr/>
        </p:nvGraphicFramePr>
        <p:xfrm>
          <a:off x="665918" y="1600156"/>
          <a:ext cx="4500594" cy="352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KSO_Shape"/>
          <p:cNvSpPr>
            <a:spLocks/>
          </p:cNvSpPr>
          <p:nvPr/>
        </p:nvSpPr>
        <p:spPr bwMode="auto">
          <a:xfrm rot="5400000">
            <a:off x="5503074" y="2671750"/>
            <a:ext cx="1012825" cy="1314450"/>
          </a:xfrm>
          <a:custGeom>
            <a:avLst/>
            <a:gdLst>
              <a:gd name="T0" fmla="*/ 561715696 w 4250"/>
              <a:gd name="T1" fmla="*/ 570986239 h 4850"/>
              <a:gd name="T2" fmla="*/ 561715696 w 4250"/>
              <a:gd name="T3" fmla="*/ 748252577 h 4850"/>
              <a:gd name="T4" fmla="*/ 477096885 w 4250"/>
              <a:gd name="T5" fmla="*/ 748252577 h 4850"/>
              <a:gd name="T6" fmla="*/ 338783519 w 4250"/>
              <a:gd name="T7" fmla="*/ 609864343 h 4850"/>
              <a:gd name="T8" fmla="*/ 314936225 w 4250"/>
              <a:gd name="T9" fmla="*/ 609864343 h 4850"/>
              <a:gd name="T10" fmla="*/ 176776604 w 4250"/>
              <a:gd name="T11" fmla="*/ 748252577 h 4850"/>
              <a:gd name="T12" fmla="*/ 92003656 w 4250"/>
              <a:gd name="T13" fmla="*/ 748252577 h 4850"/>
              <a:gd name="T14" fmla="*/ 92003656 w 4250"/>
              <a:gd name="T15" fmla="*/ 570986239 h 4850"/>
              <a:gd name="T16" fmla="*/ 292781299 w 4250"/>
              <a:gd name="T17" fmla="*/ 369652092 h 4850"/>
              <a:gd name="T18" fmla="*/ 360938053 w 4250"/>
              <a:gd name="T19" fmla="*/ 369652092 h 4850"/>
              <a:gd name="T20" fmla="*/ 561715696 w 4250"/>
              <a:gd name="T21" fmla="*/ 570986239 h 4850"/>
              <a:gd name="T22" fmla="*/ 314936225 w 4250"/>
              <a:gd name="T23" fmla="*/ 425038494 h 4850"/>
              <a:gd name="T24" fmla="*/ 147236834 w 4250"/>
              <a:gd name="T25" fmla="*/ 593202467 h 4850"/>
              <a:gd name="T26" fmla="*/ 147236834 w 4250"/>
              <a:gd name="T27" fmla="*/ 692866568 h 4850"/>
              <a:gd name="T28" fmla="*/ 154621678 w 4250"/>
              <a:gd name="T29" fmla="*/ 692866568 h 4850"/>
              <a:gd name="T30" fmla="*/ 292781299 w 4250"/>
              <a:gd name="T31" fmla="*/ 554323970 h 4850"/>
              <a:gd name="T32" fmla="*/ 360938053 w 4250"/>
              <a:gd name="T33" fmla="*/ 554323970 h 4850"/>
              <a:gd name="T34" fmla="*/ 499097674 w 4250"/>
              <a:gd name="T35" fmla="*/ 692866568 h 4850"/>
              <a:gd name="T36" fmla="*/ 506482518 w 4250"/>
              <a:gd name="T37" fmla="*/ 692866568 h 4850"/>
              <a:gd name="T38" fmla="*/ 506482518 w 4250"/>
              <a:gd name="T39" fmla="*/ 593202467 h 4850"/>
              <a:gd name="T40" fmla="*/ 338783519 w 4250"/>
              <a:gd name="T41" fmla="*/ 425038494 h 4850"/>
              <a:gd name="T42" fmla="*/ 314936225 w 4250"/>
              <a:gd name="T43" fmla="*/ 425038494 h 4850"/>
              <a:gd name="T44" fmla="*/ 653873489 w 4250"/>
              <a:gd name="T45" fmla="*/ 293901436 h 4850"/>
              <a:gd name="T46" fmla="*/ 653873489 w 4250"/>
              <a:gd name="T47" fmla="*/ 471322138 h 4850"/>
              <a:gd name="T48" fmla="*/ 569100540 w 4250"/>
              <a:gd name="T49" fmla="*/ 471322138 h 4850"/>
              <a:gd name="T50" fmla="*/ 338783519 w 4250"/>
              <a:gd name="T51" fmla="*/ 240366615 h 4850"/>
              <a:gd name="T52" fmla="*/ 314936225 w 4250"/>
              <a:gd name="T53" fmla="*/ 240366615 h 4850"/>
              <a:gd name="T54" fmla="*/ 84618811 w 4250"/>
              <a:gd name="T55" fmla="*/ 471322138 h 4850"/>
              <a:gd name="T56" fmla="*/ 0 w 4250"/>
              <a:gd name="T57" fmla="*/ 471322138 h 4850"/>
              <a:gd name="T58" fmla="*/ 0 w 4250"/>
              <a:gd name="T59" fmla="*/ 293901436 h 4850"/>
              <a:gd name="T60" fmla="*/ 292781299 w 4250"/>
              <a:gd name="T61" fmla="*/ 0 h 4850"/>
              <a:gd name="T62" fmla="*/ 360938053 w 4250"/>
              <a:gd name="T63" fmla="*/ 0 h 4850"/>
              <a:gd name="T64" fmla="*/ 653873489 w 4250"/>
              <a:gd name="T65" fmla="*/ 293901436 h 4850"/>
              <a:gd name="T66" fmla="*/ 314936225 w 4250"/>
              <a:gd name="T67" fmla="*/ 55540373 h 4850"/>
              <a:gd name="T68" fmla="*/ 55233178 w 4250"/>
              <a:gd name="T69" fmla="*/ 315963300 h 4850"/>
              <a:gd name="T70" fmla="*/ 55233178 w 4250"/>
              <a:gd name="T71" fmla="*/ 415935736 h 4850"/>
              <a:gd name="T72" fmla="*/ 62464278 w 4250"/>
              <a:gd name="T73" fmla="*/ 415935736 h 4850"/>
              <a:gd name="T74" fmla="*/ 292781299 w 4250"/>
              <a:gd name="T75" fmla="*/ 184826242 h 4850"/>
              <a:gd name="T76" fmla="*/ 360938053 w 4250"/>
              <a:gd name="T77" fmla="*/ 184826242 h 4850"/>
              <a:gd name="T78" fmla="*/ 591255466 w 4250"/>
              <a:gd name="T79" fmla="*/ 415935736 h 4850"/>
              <a:gd name="T80" fmla="*/ 598640311 w 4250"/>
              <a:gd name="T81" fmla="*/ 415935736 h 4850"/>
              <a:gd name="T82" fmla="*/ 598640311 w 4250"/>
              <a:gd name="T83" fmla="*/ 315963300 h 4850"/>
              <a:gd name="T84" fmla="*/ 338783519 w 4250"/>
              <a:gd name="T85" fmla="*/ 55540373 h 4850"/>
              <a:gd name="T86" fmla="*/ 314936225 w 4250"/>
              <a:gd name="T87" fmla="*/ 55540373 h 485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250" h="4850">
                <a:moveTo>
                  <a:pt x="3651" y="3701"/>
                </a:moveTo>
                <a:lnTo>
                  <a:pt x="3651" y="4850"/>
                </a:lnTo>
                <a:lnTo>
                  <a:pt x="3101" y="4850"/>
                </a:lnTo>
                <a:lnTo>
                  <a:pt x="2202" y="3953"/>
                </a:lnTo>
                <a:lnTo>
                  <a:pt x="2047" y="3953"/>
                </a:lnTo>
                <a:lnTo>
                  <a:pt x="1149" y="4850"/>
                </a:lnTo>
                <a:lnTo>
                  <a:pt x="598" y="4850"/>
                </a:lnTo>
                <a:lnTo>
                  <a:pt x="598" y="3701"/>
                </a:lnTo>
                <a:lnTo>
                  <a:pt x="1903" y="2396"/>
                </a:lnTo>
                <a:lnTo>
                  <a:pt x="2346" y="2396"/>
                </a:lnTo>
                <a:lnTo>
                  <a:pt x="3651" y="3701"/>
                </a:lnTo>
                <a:close/>
                <a:moveTo>
                  <a:pt x="2047" y="2755"/>
                </a:moveTo>
                <a:lnTo>
                  <a:pt x="957" y="3845"/>
                </a:lnTo>
                <a:lnTo>
                  <a:pt x="957" y="4491"/>
                </a:lnTo>
                <a:lnTo>
                  <a:pt x="1005" y="4491"/>
                </a:lnTo>
                <a:lnTo>
                  <a:pt x="1903" y="3593"/>
                </a:lnTo>
                <a:lnTo>
                  <a:pt x="2346" y="3593"/>
                </a:lnTo>
                <a:lnTo>
                  <a:pt x="3244" y="4491"/>
                </a:lnTo>
                <a:lnTo>
                  <a:pt x="3292" y="4491"/>
                </a:lnTo>
                <a:lnTo>
                  <a:pt x="3292" y="3845"/>
                </a:lnTo>
                <a:lnTo>
                  <a:pt x="2202" y="2755"/>
                </a:lnTo>
                <a:lnTo>
                  <a:pt x="2047" y="2755"/>
                </a:lnTo>
                <a:close/>
                <a:moveTo>
                  <a:pt x="4250" y="1905"/>
                </a:moveTo>
                <a:lnTo>
                  <a:pt x="4250" y="3055"/>
                </a:lnTo>
                <a:lnTo>
                  <a:pt x="3699" y="3055"/>
                </a:lnTo>
                <a:lnTo>
                  <a:pt x="2202" y="1558"/>
                </a:lnTo>
                <a:lnTo>
                  <a:pt x="2047" y="1558"/>
                </a:lnTo>
                <a:lnTo>
                  <a:pt x="550" y="3055"/>
                </a:lnTo>
                <a:lnTo>
                  <a:pt x="0" y="3055"/>
                </a:lnTo>
                <a:lnTo>
                  <a:pt x="0" y="1905"/>
                </a:lnTo>
                <a:lnTo>
                  <a:pt x="1903" y="0"/>
                </a:lnTo>
                <a:lnTo>
                  <a:pt x="2346" y="0"/>
                </a:lnTo>
                <a:lnTo>
                  <a:pt x="4250" y="1905"/>
                </a:lnTo>
                <a:close/>
                <a:moveTo>
                  <a:pt x="2047" y="360"/>
                </a:moveTo>
                <a:lnTo>
                  <a:pt x="359" y="2048"/>
                </a:lnTo>
                <a:lnTo>
                  <a:pt x="359" y="2696"/>
                </a:lnTo>
                <a:lnTo>
                  <a:pt x="406" y="2696"/>
                </a:lnTo>
                <a:lnTo>
                  <a:pt x="1903" y="1198"/>
                </a:lnTo>
                <a:lnTo>
                  <a:pt x="2346" y="1198"/>
                </a:lnTo>
                <a:lnTo>
                  <a:pt x="3843" y="2696"/>
                </a:lnTo>
                <a:lnTo>
                  <a:pt x="3891" y="2696"/>
                </a:lnTo>
                <a:lnTo>
                  <a:pt x="3891" y="2048"/>
                </a:lnTo>
                <a:lnTo>
                  <a:pt x="2202" y="360"/>
                </a:lnTo>
                <a:lnTo>
                  <a:pt x="2047" y="36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10" name="图表 28"/>
          <p:cNvGraphicFramePr>
            <a:graphicFrameLocks/>
          </p:cNvGraphicFramePr>
          <p:nvPr/>
        </p:nvGraphicFramePr>
        <p:xfrm>
          <a:off x="6809586" y="1143778"/>
          <a:ext cx="4286280" cy="4548998"/>
        </p:xfrm>
        <a:graphic>
          <a:graphicData uri="http://schemas.openxmlformats.org/presentationml/2006/ole">
            <p:oleObj spid="_x0000_s1180674" r:id="rId8" imgW="4054191" imgH="3999323" progId="Excel.Sheet.8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665918" y="5787248"/>
            <a:ext cx="9066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系统效率</a:t>
            </a:r>
            <a:r>
              <a:rPr lang="en-US" altLang="zh-CN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=</a:t>
            </a: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中国效率</a:t>
            </a:r>
            <a:r>
              <a:rPr lang="en-US" altLang="zh-CN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×</a:t>
            </a: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动态</a:t>
            </a:r>
            <a:r>
              <a:rPr lang="en-US" altLang="zh-CN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MPPT</a:t>
            </a: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效率</a:t>
            </a:r>
            <a:r>
              <a:rPr lang="en-US" altLang="zh-CN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×</a:t>
            </a:r>
            <a:r>
              <a:rPr lang="zh-CN" altLang="en-US" sz="2800" noProof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产品可用率</a:t>
            </a:r>
            <a:r>
              <a:rPr lang="en-US" altLang="zh-CN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×</a:t>
            </a: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寿命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11" name="五边形 10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产品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燕尾形 11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系统</a:t>
              </a: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服务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行业</a:t>
              </a:r>
            </a:p>
          </p:txBody>
        </p:sp>
      </p:grpSp>
      <p:sp>
        <p:nvSpPr>
          <p:cNvPr id="16" name="燕尾形 15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04" y="500836"/>
            <a:ext cx="10787123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丰富的功能</a:t>
            </a:r>
          </a:p>
        </p:txBody>
      </p:sp>
      <p:grpSp>
        <p:nvGrpSpPr>
          <p:cNvPr id="2" name="组合 6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11" name="五边形 10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bg1"/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燕尾形 11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16" name="燕尾形 15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  <p:sp>
        <p:nvSpPr>
          <p:cNvPr id="9" name="矩形 8"/>
          <p:cNvSpPr/>
          <p:nvPr/>
        </p:nvSpPr>
        <p:spPr>
          <a:xfrm>
            <a:off x="6381448" y="1196496"/>
            <a:ext cx="5594293" cy="5024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42033" y="1196496"/>
            <a:ext cx="5594293" cy="5024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442039" y="119649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799"/>
              </a:spcBef>
            </a:pPr>
            <a:r>
              <a:rPr altLang="en-US" b="1" dirty="0" lang="zh-CN" smtClean="0" sz="2000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直流配电与管理</a:t>
            </a:r>
            <a:endParaRPr altLang="zh-CN" b="1" dirty="0" lang="en-US" sz="2000">
              <a:latin charset="-122" pitchFamily="34" typeface="微软雅黑"/>
              <a:ea charset="-122" pitchFamily="34" typeface="微软雅黑"/>
              <a:cs charset="-122" pitchFamily="34" typeface="Arial Unicode M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81448" y="1196498"/>
            <a:ext cx="3221779" cy="40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799"/>
              </a:spcBef>
            </a:pPr>
            <a:r>
              <a:rPr altLang="zh-CN" b="1" dirty="0" lang="en-US" smtClean="0" sz="2000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PID</a:t>
            </a:r>
            <a:r>
              <a:rPr altLang="en-US" b="1" dirty="0" lang="zh-CN" smtClean="0" sz="2000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防护与修复，</a:t>
            </a:r>
            <a:r>
              <a:rPr altLang="zh-CN" b="1" dirty="0" lang="en-US" smtClean="0" sz="2000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SVG</a:t>
            </a:r>
            <a:r>
              <a:rPr altLang="en-US" b="1" dirty="0" lang="zh-CN" smtClean="0" sz="2000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功能</a:t>
            </a:r>
            <a:endParaRPr altLang="zh-CN" b="1" dirty="0" lang="en-US" sz="2000">
              <a:latin charset="-122" pitchFamily="34" typeface="微软雅黑"/>
              <a:ea charset="-122" pitchFamily="34" typeface="微软雅黑"/>
              <a:cs charset="-122" pitchFamily="34" typeface="Arial Unicode MS"/>
            </a:endParaRPr>
          </a:p>
        </p:txBody>
      </p:sp>
      <p:pic>
        <p:nvPicPr>
          <p:cNvPr id="19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007" y="1754826"/>
            <a:ext cx="3577957" cy="1810075"/>
          </a:xfrm>
          <a:prstGeom prst="rect"/>
          <a:noFill/>
        </p:spPr>
      </p:pic>
      <p:grpSp>
        <p:nvGrpSpPr>
          <p:cNvPr id="20" name="组合 8"/>
          <p:cNvGrpSpPr/>
          <p:nvPr/>
        </p:nvGrpSpPr>
        <p:grpSpPr>
          <a:xfrm>
            <a:off x="10102518" y="1846143"/>
            <a:ext cx="1932097" cy="1583654"/>
            <a:chOff x="6143635" y="1394497"/>
            <a:chExt cx="2798337" cy="1602736"/>
          </a:xfrm>
        </p:grpSpPr>
        <p:sp>
          <p:nvSpPr>
            <p:cNvPr id="21" name="矩形 20"/>
            <p:cNvSpPr/>
            <p:nvPr/>
          </p:nvSpPr>
          <p:spPr>
            <a:xfrm>
              <a:off x="6151599" y="1558522"/>
              <a:ext cx="1944690" cy="31155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反</a:t>
              </a:r>
              <a:r>
                <a:rPr altLang="zh-CN" b="1" dirty="0" lang="en-US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PID</a:t>
              </a:r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功能</a:t>
              </a:r>
              <a:endParaRPr altLang="en-US" b="1" dirty="0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51599" y="2049476"/>
              <a:ext cx="1944690" cy="31155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altLang="zh-CN" b="1" dirty="0" lang="en-US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PID</a:t>
              </a:r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修复功能</a:t>
              </a:r>
              <a:endParaRPr altLang="en-US" b="1" dirty="0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143635" y="2541373"/>
              <a:ext cx="1952655" cy="31155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绝缘监测功能</a:t>
              </a:r>
              <a:endParaRPr altLang="en-US" b="1" dirty="0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pic>
          <p:nvPicPr>
            <p:cNvPr descr="C:\Documents and Settings\Administrator\桌面\b7de6ee6e40d7e3bc373fb77d0676b1c.jpg" id="24" name="Picture 4"/>
            <p:cNvPicPr>
              <a:picLocks noChangeArrowheads="1" noChangeAspect="1"/>
            </p:cNvPicPr>
            <p:nvPr/>
          </p:nvPicPr>
          <p:blipFill>
            <a:blip cstate="print" r:embed="rId5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b="98810" l="3214" r="90000" 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246" y="1394497"/>
              <a:ext cx="764222" cy="573167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Documents and Settings\Administrator\桌面\b7de6ee6e40d7e3bc373fb77d0676b1c.jpg" id="25" name="Picture 4"/>
            <p:cNvPicPr>
              <a:picLocks noChangeArrowheads="1" noChangeAspect="1"/>
            </p:cNvPicPr>
            <p:nvPr/>
          </p:nvPicPr>
          <p:blipFill>
            <a:blip cstate="print" r:embed="rId5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b="98810" l="3214" r="90000" 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750" y="1932169"/>
              <a:ext cx="764222" cy="573167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Documents and Settings\Administrator\桌面\b7de6ee6e40d7e3bc373fb77d0676b1c.jpg" id="26" name="Picture 4"/>
            <p:cNvPicPr>
              <a:picLocks noChangeArrowheads="1" noChangeAspect="1"/>
            </p:cNvPicPr>
            <p:nvPr/>
          </p:nvPicPr>
          <p:blipFill>
            <a:blip cstate="print" r:embed="rId5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b="98810" l="3214" r="90000" 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750" y="2424066"/>
              <a:ext cx="764222" cy="573167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C:\Documents and Settings\Administrator\桌面\500MX(v51)内部布局效果(1).jpg" id="27" name="Picture 4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52" y="1685030"/>
            <a:ext cx="2581096" cy="453972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 bwMode="auto">
          <a:xfrm>
            <a:off x="951670" y="4001298"/>
            <a:ext cx="1143008" cy="714380"/>
          </a:xfrm>
          <a:prstGeom prst="rect">
            <a:avLst/>
          </a:prstGeom>
          <a:noFill/>
          <a:ln algn="ctr" cap="flat" cmpd="sng" w="38100">
            <a:solidFill>
              <a:schemeClr val="accent2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0886" compatLnSpc="1" lIns="121775" numCol="1" rIns="121775" rtlCol="0" tIns="60886" vert="horz" wrap="square">
            <a:prstTxWarp prst="textNoShape">
              <a:avLst/>
            </a:prstTxWarp>
          </a:bodyPr>
          <a:lstStyle/>
          <a:p>
            <a:pPr defTabSz="1215633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dirty="0" lang="zh-CN" smtClean="0" sz="2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951670" y="4787116"/>
            <a:ext cx="1050858" cy="490966"/>
          </a:xfrm>
          <a:prstGeom prst="wedgeRoundRectCallout">
            <a:avLst>
              <a:gd fmla="val -19264" name="adj1"/>
              <a:gd fmla="val -94166" name="adj2"/>
              <a:gd fmla="val 16667" name="adj3"/>
            </a:avLst>
          </a:prstGeom>
          <a:solidFill>
            <a:srgbClr val="FF8029"/>
          </a:solidFill>
          <a:ln>
            <a:solidFill>
              <a:srgbClr val="FF8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6" rIns="91436" rtlCol="0" tIns="45719"/>
          <a:lstStyle/>
          <a:p>
            <a:pPr algn="ctr"/>
            <a:r>
              <a:rPr altLang="en-US" b="1" dirty="0" kern="0" lang="zh-CN" smtClean="0" sz="1600">
                <a:solidFill>
                  <a:schemeClr val="bg1"/>
                </a:solidFill>
                <a:ea charset="-122" pitchFamily="34" typeface="微软雅黑"/>
                <a:cs typeface="+mj-cs"/>
              </a:rPr>
              <a:t>直流配电</a:t>
            </a:r>
            <a:endParaRPr altLang="en-US" b="1" dirty="0" kern="0" lang="zh-CN" sz="1600">
              <a:solidFill>
                <a:schemeClr val="bg1"/>
              </a:solidFill>
              <a:ea charset="-122" pitchFamily="34" typeface="微软雅黑"/>
              <a:cs typeface="+mj-cs"/>
            </a:endParaRPr>
          </a:p>
        </p:txBody>
      </p:sp>
      <p:pic>
        <p:nvPicPr>
          <p:cNvPr descr="3自动电压由91改变为85" id="30" name="图片 42"/>
          <p:cNvPicPr>
            <a:picLocks noChangeArrowheads="1"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0003" y="3848539"/>
            <a:ext cx="4642460" cy="1881544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7033355" y="5677251"/>
            <a:ext cx="4643470" cy="4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5719" lIns="91436" rIns="91436" tIns="45719" wrap="square">
            <a:spAutoFit/>
          </a:bodyPr>
          <a:lstStyle/>
          <a:p>
            <a:pPr eaLnBrk="1" hangingPunct="1"/>
            <a:r>
              <a:rPr altLang="zh-CN" b="1" dirty="0" lang="en-US" smtClean="0" sz="1600">
                <a:solidFill>
                  <a:srgbClr val="FF33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       200kVar</a:t>
            </a:r>
            <a:r>
              <a:rPr altLang="en-US" b="1" dirty="0" lang="zh-CN" smtClean="0" sz="1600">
                <a:solidFill>
                  <a:srgbClr val="FF33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→</a:t>
            </a:r>
            <a:r>
              <a:rPr altLang="zh-CN" b="1" dirty="0" lang="en-US" smtClean="0" sz="1600">
                <a:solidFill>
                  <a:srgbClr val="FF33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0</a:t>
            </a:r>
            <a:r>
              <a:rPr altLang="en-US" b="1" dirty="0" lang="zh-CN" smtClean="0" sz="1600">
                <a:solidFill>
                  <a:srgbClr val="FF33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，响应时间</a:t>
            </a:r>
            <a:r>
              <a:rPr altLang="zh-CN" b="1" dirty="0" lang="en-US" sz="1600">
                <a:solidFill>
                  <a:srgbClr val="FF33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23.9</a:t>
            </a:r>
            <a:r>
              <a:rPr altLang="zh-CN" b="1" dirty="0" lang="en-US" sz="2000">
                <a:solidFill>
                  <a:srgbClr val="FF3300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ms</a:t>
            </a:r>
            <a:endParaRPr altLang="en-US" b="1" dirty="0" lang="zh-CN" sz="2000">
              <a:solidFill>
                <a:srgbClr val="FF3300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166248" y="1754821"/>
            <a:ext cx="2785845" cy="3426559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bIns="45710" lIns="91415" rIns="91415" tIns="45710" wrap="square">
            <a:spAutoFit/>
          </a:bodyPr>
          <a:lstStyle/>
          <a:p>
            <a:pPr eaLnBrk="0" hangingPunct="0">
              <a:lnSpc>
                <a:spcPts val="2600"/>
              </a:lnSpc>
              <a:defRPr/>
            </a:pPr>
            <a:r>
              <a:rPr altLang="en-US" b="1" dirty="0" kern="0" lang="zh-CN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主要功能：</a:t>
            </a:r>
            <a:endParaRPr altLang="zh-CN" b="1" dirty="0" lang="en-US" smtClean="0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0" hangingPunct="0">
              <a:lnSpc>
                <a:spcPts val="2600"/>
              </a:lnSpc>
              <a:defRPr/>
            </a:pPr>
            <a:r>
              <a:rPr altLang="zh-CN" dirty="0" kern="0" lang="zh-CN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•</a:t>
            </a:r>
            <a:r>
              <a:rPr altLang="en-US" dirty="0" kern="0" lang="zh-CN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每个</a:t>
            </a:r>
            <a:r>
              <a:rPr altLang="en-US" dirty="0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支路电流检测及显示           </a:t>
            </a:r>
            <a:endParaRPr altLang="zh-CN" dirty="0" lang="en-US" smtClean="0" sz="20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  <a:p>
            <a:pPr eaLnBrk="0" hangingPunct="0">
              <a:lnSpc>
                <a:spcPts val="2600"/>
              </a:lnSpc>
              <a:defRPr/>
            </a:pPr>
            <a:r>
              <a:rPr altLang="zh-CN" dirty="0" kern="0" lang="en-US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•</a:t>
            </a:r>
            <a:r>
              <a:rPr altLang="en-US" dirty="0" kern="0" lang="zh-CN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断路器状态检测、显示与控制</a:t>
            </a:r>
            <a:endParaRPr altLang="zh-CN" dirty="0" kern="0" lang="en-US" smtClean="0" sz="2000">
              <a:solidFill>
                <a:schemeClr val="tx2"/>
              </a:solidFill>
              <a:ea charset="-122" pitchFamily="34" typeface="微软雅黑"/>
              <a:cs typeface="+mj-cs"/>
            </a:endParaRPr>
          </a:p>
          <a:p>
            <a:pPr eaLnBrk="0" hangingPunct="0">
              <a:lnSpc>
                <a:spcPts val="2600"/>
              </a:lnSpc>
              <a:defRPr/>
            </a:pPr>
            <a:r>
              <a:rPr altLang="zh-CN" dirty="0" kern="0" lang="zh-CN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•</a:t>
            </a:r>
            <a:r>
              <a:rPr altLang="en-US" dirty="0" kern="0" lang="zh-CN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短路保护、逆流检测与保护               </a:t>
            </a:r>
            <a:endParaRPr altLang="zh-CN" dirty="0" kern="0" lang="en-US" smtClean="0" sz="2000">
              <a:solidFill>
                <a:schemeClr val="tx2"/>
              </a:solidFill>
              <a:ea charset="-122" pitchFamily="34" typeface="微软雅黑"/>
              <a:cs typeface="+mj-cs"/>
            </a:endParaRPr>
          </a:p>
          <a:p>
            <a:pPr eaLnBrk="0" hangingPunct="0">
              <a:lnSpc>
                <a:spcPts val="2600"/>
              </a:lnSpc>
              <a:defRPr/>
            </a:pPr>
            <a:r>
              <a:rPr altLang="zh-CN" dirty="0" kern="0" lang="en-US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•</a:t>
            </a:r>
            <a:r>
              <a:rPr altLang="en-US" dirty="0" kern="0" lang="zh-CN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绝缘监测、报警</a:t>
            </a:r>
            <a:endParaRPr altLang="zh-CN" dirty="0" kern="0" lang="en-US" smtClean="0" sz="2000">
              <a:solidFill>
                <a:schemeClr val="tx2"/>
              </a:solidFill>
              <a:ea charset="-122" pitchFamily="34" typeface="微软雅黑"/>
              <a:cs typeface="+mj-cs"/>
            </a:endParaRPr>
          </a:p>
          <a:p>
            <a:pPr eaLnBrk="0" hangingPunct="0">
              <a:lnSpc>
                <a:spcPts val="2600"/>
              </a:lnSpc>
              <a:defRPr/>
            </a:pPr>
            <a:r>
              <a:rPr altLang="zh-CN" dirty="0" kern="0" lang="en-US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•</a:t>
            </a:r>
            <a:r>
              <a:rPr altLang="en-US" dirty="0" kern="0" lang="zh-CN" smtClean="0" sz="2000">
                <a:solidFill>
                  <a:schemeClr val="tx2"/>
                </a:solidFill>
                <a:ea charset="-122" pitchFamily="34" typeface="微软雅黑"/>
                <a:cs typeface="+mj-cs"/>
              </a:rPr>
              <a:t>直流过压保护及断开</a:t>
            </a:r>
            <a:endParaRPr altLang="zh-CN" dirty="0" kern="0" lang="en-US" smtClean="0" sz="2000">
              <a:solidFill>
                <a:schemeClr val="tx2"/>
              </a:solidFill>
              <a:ea charset="-122" pitchFamily="34" typeface="微软雅黑"/>
              <a:cs typeface="+mj-cs"/>
            </a:endParaRPr>
          </a:p>
          <a:p>
            <a:pPr eaLnBrk="0" hangingPunct="0">
              <a:lnSpc>
                <a:spcPts val="2600"/>
              </a:lnSpc>
              <a:defRPr/>
            </a:pPr>
            <a:endParaRPr altLang="zh-CN" b="1" dirty="0" lang="en-US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9" y="416008"/>
            <a:ext cx="8858299" cy="5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智能监测与大数据分析，精细化管理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3276600" y="1621808"/>
            <a:ext cx="1108075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85" tIns="45694" rIns="91385" bIns="45694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单点极致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8843964" y="1621808"/>
            <a:ext cx="646113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85" tIns="45694" rIns="91385" bIns="45694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更效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94" y="1471774"/>
            <a:ext cx="4907412" cy="186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3768" y="1400336"/>
            <a:ext cx="5256000" cy="210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665918" y="6073000"/>
            <a:ext cx="3429024" cy="357190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254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zh-CN" altLang="en-US" sz="2000" kern="0" dirty="0" smtClean="0">
                <a:solidFill>
                  <a:srgbClr val="FF0000"/>
                </a:solidFill>
                <a:latin typeface="Lucida Sans Unicode"/>
                <a:ea typeface="楷体_GB2312"/>
                <a:sym typeface="Lucida Sans Unicode" pitchFamily="34" charset="0"/>
              </a:rPr>
              <a:t>关键参数的实时监控</a:t>
            </a:r>
            <a:endParaRPr lang="en-US" altLang="zh-CN" sz="2000" kern="0" dirty="0" smtClean="0">
              <a:solidFill>
                <a:srgbClr val="FF0000"/>
              </a:solidFill>
              <a:latin typeface="Lucida Sans Unicode"/>
              <a:ea typeface="楷体_GB2312"/>
              <a:sym typeface="Lucida Sans Unicode" pitchFamily="34" charset="0"/>
            </a:endParaRP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4309256" y="6073000"/>
            <a:ext cx="3429024" cy="357190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254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zh-CN" altLang="en-US" sz="2000" kern="0" dirty="0" smtClean="0">
                <a:solidFill>
                  <a:srgbClr val="FF0000"/>
                </a:solidFill>
                <a:latin typeface="Lucida Sans Unicode"/>
                <a:ea typeface="楷体_GB2312"/>
                <a:sym typeface="Lucida Sans Unicode" pitchFamily="34" charset="0"/>
              </a:rPr>
              <a:t>快速精准的故障定位</a:t>
            </a:r>
            <a:endParaRPr lang="en-US" altLang="zh-CN" sz="2000" kern="0" dirty="0" smtClean="0">
              <a:solidFill>
                <a:srgbClr val="FF0000"/>
              </a:solidFill>
              <a:latin typeface="Lucida Sans Unicode"/>
              <a:ea typeface="楷体_GB2312"/>
              <a:sym typeface="Lucida Sans Unicode" pitchFamily="34" charset="0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7952594" y="6073000"/>
            <a:ext cx="3429024" cy="357190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254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000" kern="0" dirty="0" smtClean="0">
                <a:solidFill>
                  <a:srgbClr val="FF0000"/>
                </a:solidFill>
                <a:latin typeface="Lucida Sans Unicode"/>
                <a:ea typeface="楷体_GB2312"/>
                <a:sym typeface="Lucida Sans Unicode" pitchFamily="34" charset="0"/>
              </a:rPr>
              <a:t>基于大数据的智能分析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605" y="3783872"/>
            <a:ext cx="6215105" cy="212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523042" y="3400399"/>
            <a:ext cx="11358642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更精细化的内部管理：风扇等关键部件精细化管理，直流配电管理，散热管理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5338" y="3829027"/>
            <a:ext cx="2571768" cy="217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10024296" y="3829027"/>
            <a:ext cx="1714512" cy="214314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51604" y="1000902"/>
            <a:ext cx="11358642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基于组串监测的运行状态分析与故障定位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1" name="五边形 20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产品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燕尾形 21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系统</a:t>
              </a:r>
            </a:p>
          </p:txBody>
        </p:sp>
        <p:sp>
          <p:nvSpPr>
            <p:cNvPr id="23" name="燕尾形 22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服务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燕尾形 23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行业</a:t>
              </a:r>
            </a:p>
          </p:txBody>
        </p:sp>
      </p:grpSp>
      <p:sp>
        <p:nvSpPr>
          <p:cNvPr id="25" name="燕尾形 24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04" y="558884"/>
            <a:ext cx="10215634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电站类型日趋多样化，不同</a:t>
            </a: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应用</a:t>
            </a: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场景特点、需求不同</a:t>
            </a:r>
            <a:endParaRPr lang="zh-CN" altLang="en-US" noProof="1" smtClean="0">
              <a:solidFill>
                <a:srgbClr val="FF66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42" y="1143778"/>
            <a:ext cx="34309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942" y="1143778"/>
            <a:ext cx="35719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10" descr="IMG_20150520_1707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2594" y="1143778"/>
            <a:ext cx="35719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042" y="3001166"/>
            <a:ext cx="34290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042" y="4787116"/>
            <a:ext cx="34290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66380" y="4787116"/>
            <a:ext cx="35719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52594" y="4787116"/>
            <a:ext cx="35719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52594" y="2929728"/>
            <a:ext cx="35719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52198" y="3215480"/>
            <a:ext cx="2000264" cy="1000132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/>
            <a:tailEnd/>
          </a:ln>
          <a:effectLst/>
        </p:spPr>
      </p:pic>
      <p:cxnSp>
        <p:nvCxnSpPr>
          <p:cNvPr id="31" name="直接箭头连接符 30"/>
          <p:cNvCxnSpPr/>
          <p:nvPr/>
        </p:nvCxnSpPr>
        <p:spPr bwMode="auto">
          <a:xfrm>
            <a:off x="7238214" y="3786984"/>
            <a:ext cx="642942" cy="1588"/>
          </a:xfrm>
          <a:prstGeom prst="straightConnector1">
            <a:avLst/>
          </a:prstGeom>
          <a:solidFill>
            <a:schemeClr val="accent1"/>
          </a:solidFill>
          <a:ln w="76200" cap="rnd" cmpd="sng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400000" rev="0"/>
            </a:camera>
            <a:lightRig rig="threePt" dir="t"/>
          </a:scene3d>
        </p:spPr>
      </p:cxnSp>
      <p:cxnSp>
        <p:nvCxnSpPr>
          <p:cNvPr id="32" name="直接箭头连接符 31"/>
          <p:cNvCxnSpPr/>
          <p:nvPr/>
        </p:nvCxnSpPr>
        <p:spPr bwMode="auto">
          <a:xfrm flipV="1">
            <a:off x="7166776" y="3001166"/>
            <a:ext cx="571504" cy="285752"/>
          </a:xfrm>
          <a:prstGeom prst="straightConnector1">
            <a:avLst/>
          </a:prstGeom>
          <a:solidFill>
            <a:schemeClr val="accent1"/>
          </a:solidFill>
          <a:ln w="76200" cap="rnd" cmpd="sng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400000" rev="0"/>
            </a:camera>
            <a:lightRig rig="threePt" dir="t"/>
          </a:scene3d>
        </p:spPr>
      </p:cxnSp>
      <p:cxnSp>
        <p:nvCxnSpPr>
          <p:cNvPr id="37" name="直接箭头连接符 36"/>
          <p:cNvCxnSpPr/>
          <p:nvPr/>
        </p:nvCxnSpPr>
        <p:spPr bwMode="auto">
          <a:xfrm>
            <a:off x="7166776" y="4215612"/>
            <a:ext cx="571504" cy="285752"/>
          </a:xfrm>
          <a:prstGeom prst="straightConnector1">
            <a:avLst/>
          </a:prstGeom>
          <a:solidFill>
            <a:schemeClr val="accent1"/>
          </a:solidFill>
          <a:ln w="76200" cap="rnd" cmpd="sng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400000" rev="0"/>
            </a:camera>
            <a:lightRig rig="threePt" dir="t"/>
          </a:scene3d>
        </p:spPr>
      </p:cxnSp>
      <p:cxnSp>
        <p:nvCxnSpPr>
          <p:cNvPr id="40" name="直接箭头连接符 39"/>
          <p:cNvCxnSpPr/>
          <p:nvPr/>
        </p:nvCxnSpPr>
        <p:spPr bwMode="auto">
          <a:xfrm rot="10800000">
            <a:off x="4094942" y="3786984"/>
            <a:ext cx="642942" cy="1588"/>
          </a:xfrm>
          <a:prstGeom prst="straightConnector1">
            <a:avLst/>
          </a:prstGeom>
          <a:solidFill>
            <a:schemeClr val="accent1"/>
          </a:solidFill>
          <a:ln w="76200" cap="rnd" cmpd="sng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400000" rev="0"/>
            </a:camera>
            <a:lightRig rig="threePt" dir="t"/>
          </a:scene3d>
        </p:spPr>
      </p:cxnSp>
      <p:cxnSp>
        <p:nvCxnSpPr>
          <p:cNvPr id="43" name="直接箭头连接符 42"/>
          <p:cNvCxnSpPr/>
          <p:nvPr/>
        </p:nvCxnSpPr>
        <p:spPr bwMode="auto">
          <a:xfrm rot="10800000">
            <a:off x="4166380" y="2929729"/>
            <a:ext cx="571504" cy="357190"/>
          </a:xfrm>
          <a:prstGeom prst="straightConnector1">
            <a:avLst/>
          </a:prstGeom>
          <a:solidFill>
            <a:schemeClr val="accent1"/>
          </a:solidFill>
          <a:ln w="76200" cap="rnd" cmpd="sng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400000" rev="0"/>
            </a:camera>
            <a:lightRig rig="threePt" dir="t"/>
          </a:scene3d>
        </p:spPr>
      </p:cxnSp>
      <p:cxnSp>
        <p:nvCxnSpPr>
          <p:cNvPr id="45" name="直接箭头连接符 44"/>
          <p:cNvCxnSpPr/>
          <p:nvPr/>
        </p:nvCxnSpPr>
        <p:spPr bwMode="auto">
          <a:xfrm rot="10800000" flipV="1">
            <a:off x="4166382" y="4215612"/>
            <a:ext cx="642943" cy="285752"/>
          </a:xfrm>
          <a:prstGeom prst="straightConnector1">
            <a:avLst/>
          </a:prstGeom>
          <a:solidFill>
            <a:schemeClr val="accent1"/>
          </a:solidFill>
          <a:ln w="76200" cap="rnd" cmpd="sng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400000" rev="0"/>
            </a:camera>
            <a:lightRig rig="threePt" dir="t"/>
          </a:scene3d>
        </p:spPr>
      </p:cxnSp>
      <p:cxnSp>
        <p:nvCxnSpPr>
          <p:cNvPr id="47" name="直接箭头连接符 46"/>
          <p:cNvCxnSpPr/>
          <p:nvPr/>
        </p:nvCxnSpPr>
        <p:spPr bwMode="auto">
          <a:xfrm rot="5400000">
            <a:off x="5738017" y="4501364"/>
            <a:ext cx="428628" cy="1588"/>
          </a:xfrm>
          <a:prstGeom prst="straightConnector1">
            <a:avLst/>
          </a:prstGeom>
          <a:solidFill>
            <a:schemeClr val="accent1"/>
          </a:solidFill>
          <a:ln w="76200" cap="rnd" cmpd="sng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400000" rev="0"/>
            </a:camera>
            <a:lightRig rig="threePt" dir="t"/>
          </a:scene3d>
        </p:spPr>
      </p:cxnSp>
      <p:cxnSp>
        <p:nvCxnSpPr>
          <p:cNvPr id="50" name="直接箭头连接符 49"/>
          <p:cNvCxnSpPr/>
          <p:nvPr/>
        </p:nvCxnSpPr>
        <p:spPr bwMode="auto">
          <a:xfrm rot="5400000" flipH="1" flipV="1">
            <a:off x="5667373" y="2928934"/>
            <a:ext cx="427834" cy="794"/>
          </a:xfrm>
          <a:prstGeom prst="straightConnector1">
            <a:avLst/>
          </a:prstGeom>
          <a:solidFill>
            <a:schemeClr val="accent1"/>
          </a:solidFill>
          <a:ln w="76200" cap="rnd" cmpd="sng" algn="ctr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400000" rev="0"/>
            </a:camera>
            <a:lightRig rig="threePt" dir="t"/>
          </a:scene3d>
        </p:spPr>
      </p:cxnSp>
      <p:grpSp>
        <p:nvGrpSpPr>
          <p:cNvPr id="20" name="组合 19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1" name="五边形 20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产品</a:t>
              </a:r>
            </a:p>
          </p:txBody>
        </p:sp>
        <p:sp>
          <p:nvSpPr>
            <p:cNvPr id="22" name="燕尾形 21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系统</a:t>
              </a:r>
            </a:p>
          </p:txBody>
        </p:sp>
        <p:sp>
          <p:nvSpPr>
            <p:cNvPr id="23" name="燕尾形 22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服务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燕尾形 23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行业</a:t>
              </a:r>
            </a:p>
          </p:txBody>
        </p:sp>
      </p:grpSp>
      <p:sp>
        <p:nvSpPr>
          <p:cNvPr id="25" name="燕尾形 24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客户</a:t>
            </a:r>
          </a:p>
        </p:txBody>
      </p:sp>
      <p:sp>
        <p:nvSpPr>
          <p:cNvPr id="26" name="矩形 25"/>
          <p:cNvSpPr/>
          <p:nvPr/>
        </p:nvSpPr>
        <p:spPr>
          <a:xfrm>
            <a:off x="523042" y="23582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B05BB"/>
                </a:solidFill>
              </a:rPr>
              <a:t>大型地面</a:t>
            </a:r>
            <a:endParaRPr lang="zh-CN" altLang="en-US" b="1" dirty="0">
              <a:solidFill>
                <a:srgbClr val="1B05BB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23504" y="234608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B05BB"/>
                </a:solidFill>
              </a:rPr>
              <a:t>大型山丘</a:t>
            </a:r>
            <a:endParaRPr lang="zh-CN" altLang="en-US" b="1" dirty="0">
              <a:solidFill>
                <a:srgbClr val="1B05BB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52594" y="235822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B05BB"/>
                </a:solidFill>
              </a:rPr>
              <a:t>小型山丘</a:t>
            </a:r>
            <a:endParaRPr lang="zh-CN" altLang="en-US" b="1" dirty="0">
              <a:solidFill>
                <a:srgbClr val="1B05BB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23042" y="421561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B05BB"/>
                </a:solidFill>
              </a:rPr>
              <a:t>小型屋顶</a:t>
            </a:r>
            <a:endParaRPr lang="zh-CN" altLang="en-US" b="1" dirty="0">
              <a:solidFill>
                <a:srgbClr val="1B05BB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3042" y="593012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B05BB"/>
                </a:solidFill>
              </a:rPr>
              <a:t>大型屋顶</a:t>
            </a:r>
            <a:endParaRPr lang="zh-CN" altLang="en-US" b="1" dirty="0">
              <a:solidFill>
                <a:srgbClr val="1B05BB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66380" y="593012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B05BB"/>
                </a:solidFill>
              </a:rPr>
              <a:t>农业大棚</a:t>
            </a:r>
            <a:endParaRPr lang="zh-CN" altLang="en-US" b="1" dirty="0">
              <a:solidFill>
                <a:srgbClr val="1B05BB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52594" y="600156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B05BB"/>
                </a:solidFill>
              </a:rPr>
              <a:t>渔光互补</a:t>
            </a:r>
            <a:endParaRPr lang="zh-CN" altLang="en-US" b="1" dirty="0">
              <a:solidFill>
                <a:srgbClr val="1B05BB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52594" y="414417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B05BB"/>
                </a:solidFill>
              </a:rPr>
              <a:t>户用屋顶</a:t>
            </a:r>
            <a:endParaRPr lang="zh-CN" altLang="en-US" b="1" dirty="0">
              <a:solidFill>
                <a:srgbClr val="1B05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523042" y="500836"/>
            <a:ext cx="8858299" cy="5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丰富的产品型谱，以适应不同场景需要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0166" y="1143778"/>
            <a:ext cx="11035934" cy="3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dir="13500000" dist="17961" prst="shdw17">
              <a:srgbClr val="997A5C"/>
            </a:prstShdw>
          </a:effectLst>
        </p:spPr>
        <p:txBody>
          <a:bodyPr anchor="ctr" bIns="45721" tIns="45721" wrap="none"/>
          <a:lstStyle/>
          <a:p>
            <a:r>
              <a:rPr altLang="en-US" b="1" dirty="0" lang="zh-CN" smtClean="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             集中式逆变器</a:t>
            </a:r>
            <a:r>
              <a:rPr altLang="zh-CN" b="1" dirty="0" lang="en-US" smtClean="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                                  </a:t>
            </a:r>
            <a:r>
              <a:rPr altLang="en-US" b="1" dirty="0" lang="zh-CN" smtClean="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箱式逆变房</a:t>
            </a:r>
            <a:r>
              <a:rPr altLang="zh-CN" b="1" dirty="0" lang="en-US" smtClean="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                                 </a:t>
            </a:r>
            <a:r>
              <a:rPr altLang="en-US" b="1" dirty="0" lang="zh-CN" smtClean="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集成中压系统箱式逆变房</a:t>
            </a:r>
            <a:r>
              <a:rPr altLang="zh-CN" b="1" dirty="0" lang="en-US" smtClean="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 </a:t>
            </a:r>
            <a:endParaRPr altLang="en-US" b="1" dirty="0" lang="zh-CN">
              <a:solidFill>
                <a:srgbClr val="595959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</p:txBody>
      </p:sp>
      <p:sp>
        <p:nvSpPr>
          <p:cNvPr id="9" name="Rectangle 72"/>
          <p:cNvSpPr>
            <a:spLocks noChangeArrowheads="1"/>
          </p:cNvSpPr>
          <p:nvPr/>
        </p:nvSpPr>
        <p:spPr bwMode="auto">
          <a:xfrm>
            <a:off x="6337913" y="3253879"/>
            <a:ext cx="772969" cy="4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5721" tIns="45721" wrap="none">
            <a:spAutoFit/>
          </a:bodyPr>
          <a:lstStyle/>
          <a:p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SG2000</a:t>
            </a:r>
          </a:p>
          <a:p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SG2500</a:t>
            </a:r>
            <a:endParaRPr altLang="zh-CN" b="1" dirty="0" lang="en-US" sz="1200">
              <a:solidFill>
                <a:srgbClr val="595959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</p:txBody>
      </p:sp>
      <p:pic>
        <p:nvPicPr>
          <p:cNvPr id="11" name="Picture 5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28272" y="1819725"/>
            <a:ext cx="944921" cy="132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1737488" y="1858159"/>
            <a:ext cx="877880" cy="125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70"/>
          <p:cNvSpPr>
            <a:spLocks noChangeArrowheads="1"/>
          </p:cNvSpPr>
          <p:nvPr/>
        </p:nvSpPr>
        <p:spPr bwMode="auto">
          <a:xfrm>
            <a:off x="665918" y="3182442"/>
            <a:ext cx="1000132" cy="4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5721" tIns="45721" wrap="square">
            <a:spAutoFit/>
          </a:bodyPr>
          <a:lstStyle/>
          <a:p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SG500MX</a:t>
            </a:r>
          </a:p>
          <a:p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SG630MX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  </a:t>
            </a:r>
            <a:endParaRPr altLang="zh-CN" b="1" dirty="0" lang="en-US" sz="1200">
              <a:solidFill>
                <a:srgbClr val="595959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</p:txBody>
      </p:sp>
      <p:pic>
        <p:nvPicPr>
          <p:cNvPr id="15" name="Picture 7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2737620" y="1858158"/>
            <a:ext cx="1013220" cy="124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1666050" y="3215481"/>
            <a:ext cx="1143008" cy="2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5721" tIns="45721" wrap="square">
            <a:spAutoFit/>
          </a:bodyPr>
          <a:lstStyle/>
          <a:p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SG1000HV</a:t>
            </a:r>
          </a:p>
        </p:txBody>
      </p:sp>
      <p:pic>
        <p:nvPicPr>
          <p:cNvPr id="17" name="Picture 9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380696" y="1858158"/>
            <a:ext cx="1459299" cy="128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5941010" y="1858158"/>
            <a:ext cx="13686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8309784" y="1786722"/>
            <a:ext cx="2372186" cy="138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72"/>
          <p:cNvSpPr>
            <a:spLocks noChangeArrowheads="1"/>
          </p:cNvSpPr>
          <p:nvPr/>
        </p:nvSpPr>
        <p:spPr bwMode="auto">
          <a:xfrm>
            <a:off x="8309784" y="3295670"/>
            <a:ext cx="2786082" cy="2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5721" tIns="45721" wrap="square">
            <a:spAutoFit/>
          </a:bodyPr>
          <a:lstStyle/>
          <a:p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SG1000TS-MV/SG1260TS-MV</a:t>
            </a:r>
            <a:endParaRPr altLang="zh-CN" b="1" dirty="0" lang="en-US" sz="1200">
              <a:solidFill>
                <a:srgbClr val="595959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</p:txBody>
      </p:sp>
      <p:sp>
        <p:nvSpPr>
          <p:cNvPr id="21" name="Rectangle 72"/>
          <p:cNvSpPr>
            <a:spLocks noChangeArrowheads="1"/>
          </p:cNvSpPr>
          <p:nvPr/>
        </p:nvSpPr>
        <p:spPr bwMode="auto">
          <a:xfrm>
            <a:off x="4595008" y="3215480"/>
            <a:ext cx="1285884" cy="4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5721" tIns="45721" wrap="square">
            <a:spAutoFit/>
          </a:bodyPr>
          <a:lstStyle/>
          <a:p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SG1000TS</a:t>
            </a:r>
          </a:p>
          <a:p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SG1260TS</a:t>
            </a:r>
            <a:endParaRPr altLang="zh-CN" b="1" dirty="0" lang="en-US" sz="1200">
              <a:solidFill>
                <a:srgbClr val="595959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728512" y="1572406"/>
            <a:ext cx="10295916" cy="71438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2638679" y="3224234"/>
            <a:ext cx="1170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SG500MX-M</a:t>
            </a:r>
            <a:endParaRPr altLang="en-US" dirty="0" lang="zh-CN" sz="1200"/>
          </a:p>
        </p:txBody>
      </p:sp>
      <p:sp>
        <p:nvSpPr>
          <p:cNvPr id="24" name="Text Box 59"/>
          <p:cNvSpPr>
            <a:spLocks noChangeArrowheads="1"/>
          </p:cNvSpPr>
          <p:nvPr/>
        </p:nvSpPr>
        <p:spPr bwMode="auto">
          <a:xfrm>
            <a:off x="5952330" y="6062087"/>
            <a:ext cx="1428760" cy="3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60787" lIns="121577" rIns="121577" tIns="60787" wrap="square">
            <a:spAutoFit/>
          </a:bodyPr>
          <a:lstStyle/>
          <a:p>
            <a:r>
              <a:rPr altLang="en-US" b="1" dirty="0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50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KTL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-M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" r="-6"/>
          <a:stretch/>
        </p:blipFill>
        <p:spPr>
          <a:xfrm>
            <a:off x="4666446" y="4502158"/>
            <a:ext cx="928694" cy="1555954"/>
          </a:xfrm>
          <a:prstGeom prst="rect">
            <a:avLst/>
          </a:prstGeom>
        </p:spPr>
      </p:pic>
      <p:sp>
        <p:nvSpPr>
          <p:cNvPr id="26" name="Text Box 64"/>
          <p:cNvSpPr>
            <a:spLocks noChangeArrowheads="1"/>
          </p:cNvSpPr>
          <p:nvPr/>
        </p:nvSpPr>
        <p:spPr bwMode="auto">
          <a:xfrm>
            <a:off x="4452132" y="6073794"/>
            <a:ext cx="1428760" cy="3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60787" lIns="121577" rIns="121577" tIns="60787" wrap="square">
            <a:spAutoFit/>
          </a:bodyPr>
          <a:lstStyle/>
          <a:p>
            <a:r>
              <a:rPr altLang="en-US" b="1" dirty="0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3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3KTL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-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M</a:t>
            </a:r>
          </a:p>
        </p:txBody>
      </p:sp>
      <p:sp>
        <p:nvSpPr>
          <p:cNvPr id="27" name="TextBox 353"/>
          <p:cNvSpPr txBox="1">
            <a:spLocks noChangeArrowheads="1"/>
          </p:cNvSpPr>
          <p:nvPr/>
        </p:nvSpPr>
        <p:spPr bwMode="auto">
          <a:xfrm>
            <a:off x="1237434" y="3959434"/>
            <a:ext cx="2428880" cy="3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594" lIns="91185" rIns="91185" tIns="45594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altLang="zh-CN" dirty="0" lang="en-US" smtClean="0" sz="18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cs typeface="+mn-cs"/>
                <a:sym charset="-122" pitchFamily="34" typeface="微软雅黑"/>
              </a:rPr>
              <a:t>220V</a:t>
            </a:r>
            <a:r>
              <a:rPr altLang="en-US" dirty="0" lang="zh-CN" smtClean="0" sz="18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cs typeface="+mn-cs"/>
                <a:sym charset="-122" pitchFamily="34" typeface="微软雅黑"/>
              </a:rPr>
              <a:t>并网系统</a:t>
            </a:r>
            <a:endParaRPr altLang="en-US" dirty="0" lang="zh-CN" sz="1800">
              <a:solidFill>
                <a:srgbClr val="595959"/>
              </a:solidFill>
              <a:latin charset="-122" pitchFamily="34" typeface="微软雅黑"/>
              <a:ea charset="-122" pitchFamily="34" typeface="微软雅黑"/>
              <a:cs typeface="+mn-cs"/>
              <a:sym charset="-122" pitchFamily="34" typeface="微软雅黑"/>
            </a:endParaRPr>
          </a:p>
        </p:txBody>
      </p:sp>
      <p:sp>
        <p:nvSpPr>
          <p:cNvPr id="28" name="TextBox 353"/>
          <p:cNvSpPr txBox="1">
            <a:spLocks noChangeArrowheads="1"/>
          </p:cNvSpPr>
          <p:nvPr/>
        </p:nvSpPr>
        <p:spPr bwMode="auto">
          <a:xfrm>
            <a:off x="4880763" y="3989412"/>
            <a:ext cx="2428891" cy="3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594" lIns="91185" rIns="91185" tIns="45594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altLang="zh-CN" dirty="0" lang="en-US" smtClean="0" sz="18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cs typeface="+mn-cs"/>
                <a:sym charset="-122" pitchFamily="34" typeface="微软雅黑"/>
              </a:rPr>
              <a:t>380V</a:t>
            </a:r>
            <a:r>
              <a:rPr altLang="en-US" dirty="0" lang="zh-CN" smtClean="0" sz="18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cs typeface="+mn-cs"/>
                <a:sym charset="-122" pitchFamily="34" typeface="微软雅黑"/>
              </a:rPr>
              <a:t>并网系统</a:t>
            </a:r>
            <a:endParaRPr altLang="en-US" dirty="0" lang="zh-CN" sz="1800">
              <a:solidFill>
                <a:srgbClr val="595959"/>
              </a:solidFill>
              <a:latin charset="-122" pitchFamily="34" typeface="微软雅黑"/>
              <a:ea charset="-122" pitchFamily="34" typeface="微软雅黑"/>
              <a:cs typeface="+mn-cs"/>
              <a:sym charset="-122" pitchFamily="34" typeface="微软雅黑"/>
            </a:endParaRPr>
          </a:p>
        </p:txBody>
      </p:sp>
      <p:sp>
        <p:nvSpPr>
          <p:cNvPr id="29" name="TextBox 353"/>
          <p:cNvSpPr txBox="1">
            <a:spLocks noChangeArrowheads="1"/>
          </p:cNvSpPr>
          <p:nvPr/>
        </p:nvSpPr>
        <p:spPr bwMode="auto">
          <a:xfrm>
            <a:off x="8329226" y="3989412"/>
            <a:ext cx="2838078" cy="3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594" lIns="91185" rIns="91185" tIns="45594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altLang="zh-CN" dirty="0" lang="en-US" smtClean="0" sz="18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cs typeface="+mn-cs"/>
                <a:sym charset="-122" pitchFamily="34" typeface="微软雅黑"/>
              </a:rPr>
              <a:t>10/35KV</a:t>
            </a:r>
            <a:r>
              <a:rPr altLang="en-US" dirty="0" lang="zh-CN" smtClean="0" sz="18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cs typeface="+mn-cs"/>
                <a:sym charset="-122" pitchFamily="34" typeface="微软雅黑"/>
              </a:rPr>
              <a:t>中压并网系统</a:t>
            </a:r>
            <a:endParaRPr altLang="en-US" dirty="0" lang="zh-CN" sz="1800">
              <a:solidFill>
                <a:srgbClr val="595959"/>
              </a:solidFill>
              <a:latin charset="-122" pitchFamily="34" typeface="微软雅黑"/>
              <a:ea charset="-122" pitchFamily="34" typeface="微软雅黑"/>
              <a:cs typeface="+mn-cs"/>
              <a:sym charset="-122" pitchFamily="34" typeface="微软雅黑"/>
            </a:endParaRPr>
          </a:p>
        </p:txBody>
      </p:sp>
      <p:pic>
        <p:nvPicPr>
          <p:cNvPr descr="SG30KTL" id="30" name="Picture 55"/>
          <p:cNvPicPr>
            <a:picLocks noChangeArrowheads="1"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81422" y="4502159"/>
            <a:ext cx="999297" cy="17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" r="-6"/>
          <a:stretch/>
        </p:blipFill>
        <p:spPr>
          <a:xfrm>
            <a:off x="8629022" y="4502158"/>
            <a:ext cx="895208" cy="1499851"/>
          </a:xfrm>
          <a:prstGeom prst="rect">
            <a:avLst/>
          </a:prstGeom>
        </p:spPr>
      </p:pic>
      <p:sp>
        <p:nvSpPr>
          <p:cNvPr id="32" name="Text Box 64"/>
          <p:cNvSpPr>
            <a:spLocks noChangeArrowheads="1"/>
          </p:cNvSpPr>
          <p:nvPr/>
        </p:nvSpPr>
        <p:spPr bwMode="auto">
          <a:xfrm>
            <a:off x="9952858" y="6062087"/>
            <a:ext cx="1428760" cy="3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60787" lIns="121577" rIns="121577" tIns="60787" wrap="square">
            <a:spAutoFit/>
          </a:bodyPr>
          <a:lstStyle/>
          <a:p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60KTL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-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M</a:t>
            </a:r>
          </a:p>
        </p:txBody>
      </p:sp>
      <p:sp>
        <p:nvSpPr>
          <p:cNvPr id="33" name="Text Box 64"/>
          <p:cNvSpPr>
            <a:spLocks noChangeArrowheads="1"/>
          </p:cNvSpPr>
          <p:nvPr/>
        </p:nvSpPr>
        <p:spPr bwMode="auto">
          <a:xfrm>
            <a:off x="8452660" y="6073794"/>
            <a:ext cx="1428760" cy="3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60787" lIns="121577" rIns="121577" tIns="60787" wrap="square">
            <a:spAutoFit/>
          </a:bodyPr>
          <a:lstStyle/>
          <a:p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40KTL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-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M</a:t>
            </a:r>
          </a:p>
        </p:txBody>
      </p:sp>
      <p:pic>
        <p:nvPicPr>
          <p:cNvPr id="34" name="Picture 5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174" y="4565564"/>
            <a:ext cx="857256" cy="136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SG30KTL" id="37" name="Picture 55"/>
          <p:cNvPicPr>
            <a:picLocks noChangeArrowheads="1"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80892" y="4502159"/>
            <a:ext cx="1014540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64"/>
          <p:cNvSpPr>
            <a:spLocks noChangeArrowheads="1"/>
          </p:cNvSpPr>
          <p:nvPr/>
        </p:nvSpPr>
        <p:spPr bwMode="auto">
          <a:xfrm>
            <a:off x="594480" y="5866660"/>
            <a:ext cx="3000396" cy="49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60787" lIns="121577" rIns="121577" tIns="60787" wrap="square">
            <a:spAutoFit/>
          </a:bodyPr>
          <a:lstStyle/>
          <a:p>
            <a:pPr defTabSz="911225">
              <a:buFont charset="0" pitchFamily="34" typeface="Arial"/>
              <a:buNone/>
            </a:pP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SG2.5/3/3.5/4KTL-S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（单路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MPPT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）</a:t>
            </a:r>
            <a:endParaRPr altLang="zh-CN" b="1" dirty="0" lang="en-US" smtClean="0" sz="1200">
              <a:solidFill>
                <a:srgbClr val="595959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  <a:p>
            <a:pPr defTabSz="911225">
              <a:buFont charset="0" pitchFamily="34" typeface="Arial"/>
              <a:buNone/>
            </a:pP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SG4.6/5KTL-D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（双路</a:t>
            </a:r>
            <a:r>
              <a:rPr altLang="zh-CN" b="1" dirty="0" lang="en-US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MPPT</a:t>
            </a:r>
            <a:r>
              <a:rPr altLang="en-US" b="1" dirty="0" lang="zh-CN" smtClean="0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）</a:t>
            </a:r>
          </a:p>
        </p:txBody>
      </p:sp>
      <p:sp>
        <p:nvSpPr>
          <p:cNvPr id="39" name="右箭头 38"/>
          <p:cNvSpPr/>
          <p:nvPr/>
        </p:nvSpPr>
        <p:spPr>
          <a:xfrm>
            <a:off x="737356" y="4358488"/>
            <a:ext cx="10295916" cy="71438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36" name="五边形 35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</a:p>
          </p:txBody>
        </p:sp>
        <p:sp>
          <p:nvSpPr>
            <p:cNvPr id="40" name="燕尾形 39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41" name="燕尾形 40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2" name="燕尾形 41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43" name="燕尾形 42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0166" y="429398"/>
            <a:ext cx="11215766" cy="523204"/>
          </a:xfrm>
          <a:prstGeom prst="rect">
            <a:avLst/>
          </a:prstGeom>
        </p:spPr>
        <p:txBody>
          <a:bodyPr bIns="45712" lIns="91420" rIns="91420" tIns="45712" wrap="square">
            <a:spAutoFit/>
          </a:bodyPr>
          <a:lstStyle/>
          <a:p>
            <a:r>
              <a:rPr altLang="en-US" b="1" dirty="0" lang="zh-CN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针对不同电站类型，倡导“因地制宜，科学设计”</a:t>
            </a:r>
          </a:p>
        </p:txBody>
      </p:sp>
      <p:graphicFrame>
        <p:nvGraphicFramePr>
          <p:cNvPr id="60" name="表格 59"/>
          <p:cNvGraphicFramePr>
            <a:graphicFrameLocks noGrp="1"/>
          </p:cNvGraphicFramePr>
          <p:nvPr/>
        </p:nvGraphicFramePr>
        <p:xfrm>
          <a:off x="523042" y="928885"/>
          <a:ext cx="11072890" cy="545709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955817"/>
                <a:gridCol w="2165362"/>
                <a:gridCol w="3094059"/>
                <a:gridCol w="3857652"/>
              </a:tblGrid>
              <a:tr h="396310">
                <a:tc>
                  <a:txBody>
                    <a:bodyPr/>
                    <a:lstStyle/>
                    <a:p>
                      <a:pPr algn="ctr"/>
                      <a:r>
                        <a:rPr altLang="en-US" dirty="0" lang="zh-CN" smtClean="0" sz="2000">
                          <a:latin charset="-122" pitchFamily="34" typeface="微软雅黑"/>
                          <a:ea charset="-122" pitchFamily="34" typeface="微软雅黑"/>
                        </a:rPr>
                        <a:t>电站类型</a:t>
                      </a:r>
                      <a:endParaRPr altLang="en-US" dirty="0" lang="zh-CN" sz="20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>
                    <a:solidFill>
                      <a:srgbClr val="FF80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lang="zh-CN" smtClean="0" sz="2000">
                          <a:latin charset="-122" pitchFamily="34" typeface="微软雅黑"/>
                          <a:ea charset="-122" pitchFamily="34" typeface="微软雅黑"/>
                        </a:rPr>
                        <a:t>特点</a:t>
                      </a:r>
                      <a:endParaRPr altLang="en-US" dirty="0" lang="zh-CN" sz="20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>
                    <a:solidFill>
                      <a:srgbClr val="FF80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lang="zh-CN" smtClean="0" sz="2000">
                          <a:latin charset="-122" pitchFamily="34" typeface="微软雅黑"/>
                          <a:ea charset="-122" pitchFamily="34" typeface="微软雅黑"/>
                        </a:rPr>
                        <a:t>推荐方案</a:t>
                      </a:r>
                      <a:endParaRPr altLang="en-US" dirty="0" lang="zh-CN" sz="20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>
                    <a:solidFill>
                      <a:srgbClr val="FF80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lang="zh-CN" smtClean="0" sz="2000">
                          <a:latin charset="-122" pitchFamily="34" typeface="微软雅黑"/>
                          <a:ea charset="-122" pitchFamily="34" typeface="微软雅黑"/>
                        </a:rPr>
                        <a:t>推荐理由</a:t>
                      </a:r>
                      <a:endParaRPr altLang="en-US" dirty="0" lang="zh-CN" sz="20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>
                    <a:solidFill>
                      <a:srgbClr val="FF8029"/>
                    </a:solidFill>
                  </a:tcPr>
                </a:tc>
              </a:tr>
              <a:tr h="1737740">
                <a:tc>
                  <a:txBody>
                    <a:bodyPr/>
                    <a:lstStyle/>
                    <a:p>
                      <a:endParaRPr altLang="en-US" dirty="0" lang="zh-CN" sz="2400"/>
                    </a:p>
                  </a:txBody>
                  <a:tcPr marL="91404" marR="914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charset="0" pitchFamily="34" typeface="Arial"/>
                        <a:buChar char="•"/>
                      </a:pPr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pPr indent="-108000">
                        <a:lnSpc>
                          <a:spcPct val="150000"/>
                        </a:lnSpc>
                        <a:buFont charset="0" pitchFamily="34" typeface="Arial"/>
                        <a:buChar char="•"/>
                      </a:pP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规模大 </a:t>
                      </a:r>
                      <a:endParaRPr altLang="zh-CN" dirty="0" lang="en-US" smtClean="0" sz="14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pPr indent="-108000">
                        <a:lnSpc>
                          <a:spcPct val="150000"/>
                        </a:lnSpc>
                        <a:buFont charset="0" pitchFamily="34" typeface="Arial"/>
                        <a:buChar char="•"/>
                      </a:pP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地势平坦，无遮挡</a:t>
                      </a:r>
                    </a:p>
                    <a:p>
                      <a:pPr indent="-108000">
                        <a:lnSpc>
                          <a:spcPct val="150000"/>
                        </a:lnSpc>
                        <a:buFont charset="0" pitchFamily="34" typeface="Arial"/>
                        <a:buChar char="•"/>
                      </a:pP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电网接入要求高 </a:t>
                      </a:r>
                    </a:p>
                    <a:p>
                      <a:endParaRPr altLang="en-US" dirty="0" lang="zh-CN" sz="16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   集中式逆变器            箱式逆变房</a:t>
                      </a:r>
                      <a:endParaRPr altLang="zh-CN" dirty="0" lang="en-US" smtClean="0" sz="14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r>
                        <a:rPr altLang="zh-CN" dirty="0" lang="en-US" smtClean="0" sz="1400">
                          <a:latin charset="-122" pitchFamily="34" typeface="微软雅黑"/>
                          <a:ea charset="-122" pitchFamily="34" typeface="微软雅黑"/>
                        </a:rPr>
                        <a:t>     SG500MX               SG1000TS</a:t>
                      </a:r>
                      <a:endParaRPr altLang="en-US" dirty="0" lang="zh-CN" sz="1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eaLnBrk="1" fontAlgn="auto" hangingPunct="1" indent="-108000" latinLnBrk="0" marL="0" marR="0" rtl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endParaRPr altLang="zh-CN" dirty="0" lang="en-US" smtClean="0" sz="14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pPr algn="l" defTabSz="914400" eaLnBrk="1" fontAlgn="auto" hangingPunct="1" indent="-108000" latinLnBrk="0" marL="0" marR="0" rtl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初始投资更低，</a:t>
                      </a:r>
                      <a:r>
                        <a:rPr altLang="zh-CN" dirty="0" lang="en-US" smtClean="0" sz="1400">
                          <a:latin charset="-122" pitchFamily="34" typeface="微软雅黑"/>
                          <a:ea charset="-122" pitchFamily="34" typeface="微软雅黑"/>
                        </a:rPr>
                        <a:t>100MW</a:t>
                      </a: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至少</a:t>
                      </a: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节省</a:t>
                      </a:r>
                      <a:r>
                        <a:rPr altLang="zh-CN" dirty="0" lang="en-US" smtClean="0" sz="1400">
                          <a:latin charset="-122" pitchFamily="34" typeface="微软雅黑"/>
                          <a:ea charset="-122" pitchFamily="34" typeface="微软雅黑"/>
                        </a:rPr>
                        <a:t>2000</a:t>
                      </a: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万元</a:t>
                      </a:r>
                    </a:p>
                    <a:p>
                      <a:pPr algn="l" defTabSz="914400" eaLnBrk="1" fontAlgn="auto" hangingPunct="1" indent="-108000" latinLnBrk="0" marL="0" marR="0" rtl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电站实测数据显示，发电量与组串式基本持平</a:t>
                      </a:r>
                    </a:p>
                    <a:p>
                      <a:pPr algn="l" defTabSz="914400" eaLnBrk="1" fontAlgn="auto" hangingPunct="1" indent="-108000" latinLnBrk="0" marL="0" marR="0" rtl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生命周期内集中式的维护成本是组串式的</a:t>
                      </a:r>
                      <a:r>
                        <a:rPr altLang="zh-CN" dirty="0" lang="en-US" smtClean="0" sz="1400">
                          <a:latin charset="-122" pitchFamily="34" typeface="微软雅黑"/>
                          <a:ea charset="-122" pitchFamily="34" typeface="微软雅黑"/>
                        </a:rPr>
                        <a:t>1/3</a:t>
                      </a:r>
                    </a:p>
                    <a:p>
                      <a:pPr algn="l" defTabSz="914400" eaLnBrk="1" fontAlgn="auto" hangingPunct="1" indent="-108000" latinLnBrk="0" marL="0" marR="0" rtl="0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无电网接入风险，调度响应快速可靠</a:t>
                      </a:r>
                      <a:endParaRPr altLang="zh-CN" dirty="0" lang="en-US" smtClean="0" sz="14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pPr indent="-108000">
                        <a:lnSpc>
                          <a:spcPts val="2100"/>
                        </a:lnSpc>
                        <a:buFont charset="0" pitchFamily="34" typeface="Arial"/>
                        <a:buChar char="•"/>
                      </a:pPr>
                      <a:endParaRPr altLang="zh-CN" dirty="0" lang="en-US" smtClean="0" sz="1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68227">
                <a:tc>
                  <a:txBody>
                    <a:bodyPr/>
                    <a:lstStyle/>
                    <a:p>
                      <a:endParaRPr altLang="en-US" dirty="0" lang="zh-CN" sz="240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pPr algn="l" defTabSz="1218907" eaLnBrk="1" hangingPunct="1" indent="-108000" latinLnBrk="0" marL="0" rtl="0">
                        <a:buFont charset="0" pitchFamily="34" typeface="Arial"/>
                        <a:buChar char="•"/>
                      </a:pPr>
                      <a:endParaRPr altLang="zh-CN" dirty="0" kern="1200" lang="en-US" smtClean="0" sz="1600">
                        <a:solidFill>
                          <a:schemeClr val="dk1"/>
                        </a:solidFill>
                        <a:latin charset="-122" pitchFamily="34" typeface="微软雅黑"/>
                        <a:ea charset="-122" pitchFamily="34" typeface="微软雅黑"/>
                        <a:cs typeface="+mn-cs"/>
                      </a:endParaRPr>
                    </a:p>
                    <a:p>
                      <a:pPr algn="l" defTabSz="1218907" eaLnBrk="1" hangingPunct="1" indent="-108000" latinLnBrk="0" marL="0" rtl="0">
                        <a:lnSpc>
                          <a:spcPct val="150000"/>
                        </a:lnSpc>
                        <a:buFont charset="0" pitchFamily="34" typeface="Arial"/>
                        <a:buChar char="•"/>
                      </a:pPr>
                      <a:r>
                        <a:rPr altLang="en-US" dirty="0" kern="1200" lang="zh-CN" smtClean="0" sz="1400">
                          <a:solidFill>
                            <a:schemeClr val="dk1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地形复杂，设计难度大 </a:t>
                      </a:r>
                    </a:p>
                    <a:p>
                      <a:pPr algn="l" defTabSz="1218907" eaLnBrk="1" hangingPunct="1" indent="-108000" latinLnBrk="0" marL="0" rtl="0">
                        <a:lnSpc>
                          <a:spcPct val="150000"/>
                        </a:lnSpc>
                        <a:buFont charset="0" pitchFamily="34" typeface="Arial"/>
                        <a:buChar char="•"/>
                      </a:pPr>
                      <a:r>
                        <a:rPr altLang="en-US" dirty="0" kern="1200" lang="zh-CN" smtClean="0" sz="1400">
                          <a:solidFill>
                            <a:schemeClr val="dk1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存在遮挡和朝向不一致</a:t>
                      </a:r>
                    </a:p>
                    <a:p>
                      <a:pPr algn="l" defTabSz="1218907" eaLnBrk="1" hangingPunct="1" indent="-108000" latinLnBrk="0" marL="0" rtl="0">
                        <a:lnSpc>
                          <a:spcPct val="150000"/>
                        </a:lnSpc>
                        <a:buFont charset="0" pitchFamily="34" typeface="Arial"/>
                        <a:buChar char="•"/>
                      </a:pPr>
                      <a:r>
                        <a:rPr altLang="en-US" dirty="0" kern="1200" lang="zh-CN" smtClean="0" sz="1400">
                          <a:solidFill>
                            <a:schemeClr val="dk1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电网接入要求高</a:t>
                      </a:r>
                    </a:p>
                    <a:p>
                      <a:endParaRPr altLang="en-US" dirty="0" lang="zh-CN" sz="16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r>
                        <a:rPr altLang="en-US" dirty="0" lang="zh-CN" smtClean="0" sz="1600">
                          <a:latin charset="-122" pitchFamily="34" typeface="微软雅黑"/>
                          <a:ea charset="-122" pitchFamily="34" typeface="微软雅黑"/>
                        </a:rPr>
                        <a:t>   </a:t>
                      </a: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模组式逆变器    </a:t>
                      </a:r>
                      <a:r>
                        <a:rPr altLang="en-US" baseline="0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         </a:t>
                      </a: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箱式逆变房</a:t>
                      </a:r>
                      <a:endParaRPr altLang="zh-CN" dirty="0" lang="en-US" smtClean="0" sz="14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r>
                        <a:rPr altLang="zh-CN" dirty="0" lang="en-US" smtClean="0" sz="1400">
                          <a:latin charset="-122" pitchFamily="34" typeface="微软雅黑"/>
                          <a:ea charset="-122" pitchFamily="34" typeface="微软雅黑"/>
                        </a:rPr>
                        <a:t>   SG500MX-M          SG1000TS-M</a:t>
                      </a:r>
                      <a:endParaRPr altLang="en-US" dirty="0" lang="zh-CN" smtClean="0" sz="1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pPr algn="l" indent="-180000">
                        <a:lnSpc>
                          <a:spcPts val="2200"/>
                        </a:lnSpc>
                        <a:buFont charset="0" pitchFamily="34" typeface="Arial"/>
                        <a:buChar char="•"/>
                      </a:pPr>
                      <a:endParaRPr altLang="en-US" b="1" dirty="0" i="1" lang="zh-CN" smtClean="0" sz="1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/>
                </a:tc>
              </a:tr>
              <a:tr h="1554818">
                <a:tc>
                  <a:txBody>
                    <a:bodyPr/>
                    <a:lstStyle/>
                    <a:p>
                      <a:endParaRPr altLang="en-US" dirty="0" lang="zh-CN" sz="2400"/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pPr algn="l" defTabSz="1218907" eaLnBrk="1" hangingPunct="1" indent="-108000" latinLnBrk="0" marL="0" rtl="0">
                        <a:lnSpc>
                          <a:spcPct val="150000"/>
                        </a:lnSpc>
                        <a:buFont charset="0" pitchFamily="34" typeface="Arial"/>
                        <a:buChar char="•"/>
                      </a:pPr>
                      <a:endParaRPr altLang="zh-CN" dirty="0" kern="1200" lang="en-US" smtClean="0" sz="1400">
                        <a:solidFill>
                          <a:schemeClr val="dk1"/>
                        </a:solidFill>
                        <a:latin charset="-122" pitchFamily="34" typeface="微软雅黑"/>
                        <a:ea charset="-122" pitchFamily="34" typeface="微软雅黑"/>
                        <a:cs typeface="+mn-cs"/>
                      </a:endParaRPr>
                    </a:p>
                    <a:p>
                      <a:pPr algn="l" defTabSz="1218907" eaLnBrk="1" hangingPunct="1" indent="-108000" latinLnBrk="0" marL="0" rtl="0">
                        <a:lnSpc>
                          <a:spcPct val="150000"/>
                        </a:lnSpc>
                        <a:buFont charset="0" pitchFamily="34" typeface="Arial"/>
                        <a:buChar char="•"/>
                      </a:pPr>
                      <a:r>
                        <a:rPr altLang="en-US" dirty="0" kern="1200" lang="zh-CN" smtClean="0" sz="1400">
                          <a:solidFill>
                            <a:schemeClr val="dk1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屋顶结构复杂</a:t>
                      </a:r>
                    </a:p>
                    <a:p>
                      <a:pPr algn="l" defTabSz="1218907" eaLnBrk="1" hangingPunct="1" indent="-108000" latinLnBrk="0" marL="0" rtl="0">
                        <a:lnSpc>
                          <a:spcPct val="150000"/>
                        </a:lnSpc>
                        <a:buFont charset="0" pitchFamily="34" typeface="Arial"/>
                        <a:buChar char="•"/>
                      </a:pPr>
                      <a:r>
                        <a:rPr altLang="en-US" dirty="0" kern="1200" lang="zh-CN" smtClean="0" sz="1400">
                          <a:solidFill>
                            <a:schemeClr val="dk1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容量和接入的多样化</a:t>
                      </a:r>
                      <a:endParaRPr altLang="zh-CN" dirty="0" kern="1200" lang="en-US" smtClean="0" sz="1400">
                        <a:solidFill>
                          <a:schemeClr val="dk1"/>
                        </a:solidFill>
                        <a:latin charset="-122" pitchFamily="34" typeface="微软雅黑"/>
                        <a:ea charset="-122" pitchFamily="34" typeface="微软雅黑"/>
                        <a:cs typeface="+mn-cs"/>
                      </a:endParaRPr>
                    </a:p>
                    <a:p>
                      <a:pPr algn="l" defTabSz="1218907" eaLnBrk="1" fontAlgn="auto" hangingPunct="1" indent="-108000" latinLnBrk="0" marL="0" marR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altLang="en-US" dirty="0" kern="1200" lang="zh-CN" smtClean="0" sz="1400">
                          <a:solidFill>
                            <a:schemeClr val="dk1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接近用户，安全要求高</a:t>
                      </a:r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endParaRPr altLang="zh-CN" dirty="0" lang="en-US" smtClean="0" sz="1600">
                        <a:latin charset="-122" pitchFamily="34" typeface="微软雅黑"/>
                        <a:ea charset="-122" pitchFamily="34" typeface="微软雅黑"/>
                      </a:endParaRPr>
                    </a:p>
                    <a:p>
                      <a:r>
                        <a:rPr altLang="zh-CN" baseline="0" dirty="0" lang="en-US" smtClean="0" sz="1600">
                          <a:latin charset="-122" pitchFamily="34" typeface="微软雅黑"/>
                          <a:ea charset="-122" pitchFamily="34" typeface="微软雅黑"/>
                        </a:rPr>
                        <a:t>      </a:t>
                      </a:r>
                    </a:p>
                    <a:p>
                      <a:r>
                        <a:rPr altLang="zh-CN" baseline="0" dirty="0" lang="en-US" smtClean="0" sz="1600">
                          <a:latin charset="-122" pitchFamily="34" typeface="微软雅黑"/>
                          <a:ea charset="-122" pitchFamily="34" typeface="微软雅黑"/>
                        </a:rPr>
                        <a:t> </a:t>
                      </a:r>
                      <a:r>
                        <a:rPr altLang="en-US" dirty="0" lang="zh-CN" smtClean="0" sz="1400">
                          <a:latin charset="-122" pitchFamily="34" typeface="微软雅黑"/>
                          <a:ea charset="-122" pitchFamily="34" typeface="微软雅黑"/>
                        </a:rPr>
                        <a:t>组串逆变器 </a:t>
                      </a:r>
                      <a:r>
                        <a:rPr altLang="zh-CN" dirty="0" lang="en-US" smtClean="0" sz="1400">
                          <a:latin charset="-122" pitchFamily="34" typeface="微软雅黑"/>
                          <a:ea charset="-122" pitchFamily="34" typeface="微软雅黑"/>
                        </a:rPr>
                        <a:t>SG33/40/50/60KTL-M </a:t>
                      </a:r>
                    </a:p>
                  </a:txBody>
                  <a:tcPr marL="91404" marR="91404"/>
                </a:tc>
                <a:tc>
                  <a:txBody>
                    <a:bodyPr/>
                    <a:lstStyle/>
                    <a:p>
                      <a:pPr algn="l" defTabSz="1218907" eaLnBrk="1" fontAlgn="auto" hangingPunct="1" indent="-180000" latinLnBrk="0" marL="0" marR="0" rtl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endParaRPr altLang="en-US" b="1" dirty="0" i="0" lang="zh-CN" smtClean="0" sz="1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marL="91404" marR="91404"/>
                </a:tc>
              </a:tr>
            </a:tbl>
          </a:graphicData>
        </a:graphic>
      </p:graphicFrame>
      <p:pic>
        <p:nvPicPr>
          <p:cNvPr descr="E:\工作\A-工作项目\电池板\② matlab仿真\组串式方案资料\20131030055223_37443.jpg" id="62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19" y="3266697"/>
            <a:ext cx="1633421" cy="111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矩形 62"/>
          <p:cNvSpPr/>
          <p:nvPr/>
        </p:nvSpPr>
        <p:spPr>
          <a:xfrm>
            <a:off x="977648" y="2682490"/>
            <a:ext cx="902716" cy="307803"/>
          </a:xfrm>
          <a:prstGeom prst="rect">
            <a:avLst/>
          </a:prstGeom>
        </p:spPr>
        <p:txBody>
          <a:bodyPr bIns="45698" lIns="91393" rIns="91393" tIns="45698" wrap="none">
            <a:spAutoFit/>
          </a:bodyPr>
          <a:lstStyle/>
          <a:p>
            <a:pPr algn="ctr"/>
            <a:r>
              <a:rPr altLang="en-US" dirty="0" lang="zh-CN" smtClean="0" sz="1400">
                <a:latin charset="-122" pitchFamily="34" typeface="微软雅黑"/>
                <a:ea charset="-122" pitchFamily="34" typeface="微软雅黑"/>
              </a:rPr>
              <a:t>荒漠电站</a:t>
            </a:r>
            <a:endParaRPr altLang="en-US" dirty="0" lang="zh-CN" sz="1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77906" y="4419441"/>
            <a:ext cx="902458" cy="307777"/>
          </a:xfrm>
          <a:prstGeom prst="rect">
            <a:avLst/>
          </a:prstGeom>
        </p:spPr>
        <p:txBody>
          <a:bodyPr bIns="45698" lIns="91393" rIns="91393" tIns="45698" wrap="none">
            <a:spAutoFit/>
          </a:bodyPr>
          <a:lstStyle/>
          <a:p>
            <a:pPr algn="ctr"/>
            <a:r>
              <a:rPr altLang="en-US" dirty="0" lang="zh-CN" smtClean="0" sz="1400">
                <a:latin charset="-122" pitchFamily="34" typeface="微软雅黑"/>
                <a:ea charset="-122" pitchFamily="34" typeface="微软雅黑"/>
              </a:rPr>
              <a:t>山丘电站</a:t>
            </a:r>
            <a:endParaRPr altLang="en-US" dirty="0" lang="zh-CN" sz="1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049344" y="6027753"/>
            <a:ext cx="902716" cy="307803"/>
          </a:xfrm>
          <a:prstGeom prst="rect">
            <a:avLst/>
          </a:prstGeom>
        </p:spPr>
        <p:txBody>
          <a:bodyPr bIns="45698" lIns="91393" rIns="91393" tIns="45698" wrap="none">
            <a:spAutoFit/>
          </a:bodyPr>
          <a:lstStyle/>
          <a:p>
            <a:pPr algn="ctr"/>
            <a:r>
              <a:rPr altLang="en-US" dirty="0" lang="zh-CN" smtClean="0" sz="1400">
                <a:latin charset="-122" pitchFamily="34" typeface="微软雅黑"/>
                <a:ea charset="-122" pitchFamily="34" typeface="微软雅黑"/>
              </a:rPr>
              <a:t>屋顶电站</a:t>
            </a:r>
            <a:endParaRPr altLang="en-US" dirty="0" lang="zh-CN" sz="1400">
              <a:latin charset="-122" pitchFamily="34" typeface="微软雅黑"/>
              <a:ea charset="-122" pitchFamily="34" typeface="微软雅黑"/>
            </a:endParaRPr>
          </a:p>
        </p:txBody>
      </p:sp>
      <p:pic>
        <p:nvPicPr>
          <p:cNvPr id="6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952198" y="3147458"/>
            <a:ext cx="875970" cy="11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1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6404416" y="3120645"/>
            <a:ext cx="1260237" cy="11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6631106" y="4927894"/>
            <a:ext cx="741555" cy="103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Documents and Settings\Administrator.ZHANGHAN\桌面\微博桌面截图_20130905151951.jpg" id="70" name="Picture 4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665918" y="4968875"/>
            <a:ext cx="1633418" cy="105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6452396" y="1469415"/>
            <a:ext cx="1143008" cy="112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Documents and Settings\Administrator\桌面\海王星.bmp" id="72" name="Picture 8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4880760" y="1397961"/>
            <a:ext cx="928694" cy="117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" r="-6"/>
          <a:stretch/>
        </p:blipFill>
        <p:spPr>
          <a:xfrm>
            <a:off x="5127392" y="4930340"/>
            <a:ext cx="682062" cy="1143272"/>
          </a:xfrm>
          <a:prstGeom prst="rect">
            <a:avLst/>
          </a:prstGeom>
        </p:spPr>
      </p:pic>
      <p:pic>
        <p:nvPicPr>
          <p:cNvPr id="1494017" name="Picture 1"/>
          <p:cNvPicPr>
            <a:picLocks noChangeArrowheads="1"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918" y="1571976"/>
            <a:ext cx="1643074" cy="10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7789124" y="3212652"/>
            <a:ext cx="3806809" cy="150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lnSpc>
                <a:spcPts val="2200"/>
              </a:lnSpc>
              <a:buFont charset="0" pitchFamily="34" typeface="Arial"/>
              <a:buChar char="•"/>
            </a:pPr>
            <a:r>
              <a:rPr altLang="zh-CN" dirty="0" lang="en-US" smtClean="0" sz="1400">
                <a:latin charset="-122" pitchFamily="34" typeface="微软雅黑"/>
                <a:ea charset="-122" pitchFamily="34" typeface="微软雅黑"/>
              </a:rPr>
              <a:t>1MW</a:t>
            </a:r>
            <a:r>
              <a:rPr altLang="en-US" dirty="0" lang="zh-CN" smtClean="0" sz="1400">
                <a:latin charset="-122" pitchFamily="34" typeface="微软雅黑"/>
                <a:ea charset="-122" pitchFamily="34" typeface="微软雅黑"/>
              </a:rPr>
              <a:t>单元包含</a:t>
            </a:r>
            <a:r>
              <a:rPr altLang="zh-CN" dirty="0" lang="en-US" smtClean="0" sz="14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8</a:t>
            </a:r>
            <a:r>
              <a:rPr altLang="en-US" dirty="0" lang="zh-CN" smtClean="0" sz="14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路</a:t>
            </a:r>
            <a:r>
              <a:rPr altLang="zh-CN" dirty="0" lang="en-US" smtClean="0" sz="14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MPPT</a:t>
            </a:r>
            <a:r>
              <a:rPr altLang="en-US" dirty="0" lang="zh-CN" smtClean="0" sz="1400">
                <a:latin charset="-122" pitchFamily="34" typeface="微软雅黑"/>
                <a:ea charset="-122" pitchFamily="34" typeface="微软雅黑"/>
              </a:rPr>
              <a:t>，有效改善失配</a:t>
            </a:r>
            <a:endParaRPr altLang="zh-CN" dirty="0" lang="en-US" smtClean="0" sz="1400">
              <a:latin charset="-122" pitchFamily="34" typeface="微软雅黑"/>
              <a:ea charset="-122" pitchFamily="34" typeface="微软雅黑"/>
            </a:endParaRPr>
          </a:p>
          <a:p>
            <a:pPr indent="-180000">
              <a:lnSpc>
                <a:spcPts val="2200"/>
              </a:lnSpc>
              <a:buFont charset="0" pitchFamily="34" typeface="Arial"/>
              <a:buChar char="•"/>
            </a:pPr>
            <a:r>
              <a:rPr altLang="en-US" dirty="0" lang="zh-CN" smtClean="0" sz="1400">
                <a:latin charset="-122" pitchFamily="34" typeface="微软雅黑"/>
                <a:ea charset="-122" pitchFamily="34" typeface="微软雅黑"/>
              </a:rPr>
              <a:t>交流侧共母线输出，无电网接入风险</a:t>
            </a:r>
            <a:endParaRPr altLang="zh-CN" dirty="0" lang="en-US" smtClean="0" sz="1400">
              <a:latin charset="-122" pitchFamily="34" typeface="微软雅黑"/>
              <a:ea charset="-122" pitchFamily="34" typeface="微软雅黑"/>
            </a:endParaRPr>
          </a:p>
          <a:p>
            <a:pPr indent="-180000">
              <a:lnSpc>
                <a:spcPts val="2200"/>
              </a:lnSpc>
              <a:buFont charset="0" pitchFamily="34" typeface="Arial"/>
              <a:buChar char="•"/>
            </a:pPr>
            <a:r>
              <a:rPr altLang="en-US" dirty="0" lang="zh-CN" smtClean="0" sz="1400">
                <a:latin charset="-122" pitchFamily="34" typeface="微软雅黑"/>
                <a:ea charset="-122" pitchFamily="34" typeface="微软雅黑"/>
              </a:rPr>
              <a:t>初始投资与运维成本低于组串式</a:t>
            </a:r>
            <a:endParaRPr altLang="zh-CN" dirty="0" lang="en-US" smtClean="0" sz="1400">
              <a:latin charset="-122" pitchFamily="34" typeface="微软雅黑"/>
              <a:ea charset="-122" pitchFamily="34" typeface="微软雅黑"/>
            </a:endParaRPr>
          </a:p>
          <a:p>
            <a:pPr indent="-180000">
              <a:lnSpc>
                <a:spcPts val="2200"/>
              </a:lnSpc>
              <a:buFont charset="0" pitchFamily="34" typeface="Arial"/>
              <a:buChar char="•"/>
            </a:pPr>
            <a:r>
              <a:rPr altLang="en-US" dirty="0" lang="zh-CN" smtClean="0" sz="1400">
                <a:latin charset="-122" pitchFamily="34" typeface="微软雅黑"/>
                <a:ea charset="-122" pitchFamily="34" typeface="微软雅黑"/>
              </a:rPr>
              <a:t>山丘地形复杂，集中式维护方便</a:t>
            </a:r>
            <a:endParaRPr altLang="zh-CN" dirty="0" lang="en-US" smtClean="0" sz="1400">
              <a:latin charset="-122" pitchFamily="34" typeface="微软雅黑"/>
              <a:ea charset="-122" pitchFamily="34" typeface="微软雅黑"/>
            </a:endParaRPr>
          </a:p>
          <a:p>
            <a:pPr defTabSz="1218907" fontAlgn="auto" indent="-1800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charset="0" pitchFamily="34" typeface="Arial"/>
              <a:buChar char="•"/>
              <a:defRPr/>
            </a:pPr>
            <a:r>
              <a:rPr altLang="en-US" b="1" dirty="0" lang="zh-CN" smtClean="0" sz="1400">
                <a:latin charset="-122" pitchFamily="34" typeface="微软雅黑"/>
                <a:ea charset="-122" pitchFamily="34" typeface="微软雅黑"/>
              </a:rPr>
              <a:t>对于朝向遮挡严重的电站，考虑组串式</a:t>
            </a:r>
            <a:endParaRPr altLang="en-US" b="1" dirty="0" i="1" lang="zh-CN" smtClean="0" sz="1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89124" y="5015538"/>
            <a:ext cx="380680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07" fontAlgn="auto" indent="-18000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charset="0" pitchFamily="34" typeface="Arial"/>
              <a:buChar char="•"/>
              <a:defRPr/>
            </a:pPr>
            <a:r>
              <a:rPr altLang="en-US" dirty="0" lang="zh-CN" smtClean="0" sz="1400">
                <a:solidFill>
                  <a:schemeClr val="dk1"/>
                </a:solidFill>
                <a:latin charset="-122" pitchFamily="34" typeface="微软雅黑"/>
                <a:ea charset="-122" pitchFamily="34" typeface="微软雅黑"/>
              </a:rPr>
              <a:t>单机功率小，应用灵活，适应各种屋顶</a:t>
            </a:r>
            <a:endParaRPr altLang="zh-CN" dirty="0" lang="en-US" smtClean="0" sz="1400">
              <a:solidFill>
                <a:schemeClr val="dk1"/>
              </a:solidFill>
              <a:latin charset="-122" pitchFamily="34" typeface="微软雅黑"/>
              <a:ea charset="-122" pitchFamily="34" typeface="微软雅黑"/>
            </a:endParaRPr>
          </a:p>
          <a:p>
            <a:pPr defTabSz="1218907" fontAlgn="auto" indent="-18000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charset="0" pitchFamily="34" typeface="Arial"/>
              <a:buChar char="•"/>
              <a:defRPr/>
            </a:pPr>
            <a:r>
              <a:rPr altLang="en-US" dirty="0" lang="zh-CN" smtClean="0" sz="1400">
                <a:solidFill>
                  <a:schemeClr val="dk1"/>
                </a:solidFill>
                <a:latin charset="-122" pitchFamily="34" typeface="微软雅黑"/>
                <a:ea charset="-122" pitchFamily="34" typeface="微软雅黑"/>
              </a:rPr>
              <a:t>多路</a:t>
            </a:r>
            <a:r>
              <a:rPr altLang="zh-CN" dirty="0" lang="en-US" smtClean="0" sz="1400">
                <a:solidFill>
                  <a:schemeClr val="dk1"/>
                </a:solidFill>
                <a:latin charset="-122" pitchFamily="34" typeface="微软雅黑"/>
                <a:ea charset="-122" pitchFamily="34" typeface="微软雅黑"/>
              </a:rPr>
              <a:t>MPPT</a:t>
            </a:r>
            <a:r>
              <a:rPr altLang="en-US" dirty="0" lang="zh-CN" smtClean="0" sz="1400">
                <a:solidFill>
                  <a:schemeClr val="dk1"/>
                </a:solidFill>
                <a:latin charset="-122" pitchFamily="34" typeface="微软雅黑"/>
                <a:ea charset="-122" pitchFamily="34" typeface="微软雅黑"/>
              </a:rPr>
              <a:t>，有效改善失配</a:t>
            </a:r>
            <a:endParaRPr altLang="zh-CN" dirty="0" lang="en-US" smtClean="0" sz="1400">
              <a:solidFill>
                <a:schemeClr val="dk1"/>
              </a:solidFill>
              <a:latin charset="-122" pitchFamily="34" typeface="微软雅黑"/>
              <a:ea charset="-122" pitchFamily="34" typeface="微软雅黑"/>
            </a:endParaRPr>
          </a:p>
          <a:p>
            <a:pPr defTabSz="1218907" fontAlgn="auto" indent="-18000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charset="0" pitchFamily="34" typeface="Arial"/>
              <a:buChar char="•"/>
              <a:defRPr/>
            </a:pPr>
            <a:r>
              <a:rPr altLang="en-US" b="1" dirty="0" lang="zh-CN" smtClean="0" sz="1400">
                <a:latin charset="-122" pitchFamily="34" typeface="微软雅黑"/>
                <a:ea charset="-122" pitchFamily="34" typeface="微软雅黑"/>
              </a:rPr>
              <a:t>部分大型工业屋顶及存在承重等问题的</a:t>
            </a:r>
            <a:r>
              <a:rPr altLang="en-US" b="1" dirty="0" lang="zh-CN" smtClean="0" sz="1400">
                <a:latin charset="-122" pitchFamily="34" typeface="微软雅黑"/>
                <a:ea charset="-122" pitchFamily="34" typeface="微软雅黑"/>
              </a:rPr>
              <a:t>屋顶</a:t>
            </a:r>
            <a:r>
              <a:rPr altLang="zh-CN" b="1" dirty="0" lang="en-US" smtClean="0" sz="1400">
                <a:latin charset="-122" pitchFamily="34" typeface="微软雅黑"/>
                <a:ea charset="-122" pitchFamily="34" typeface="微软雅黑"/>
              </a:rPr>
              <a:t> </a:t>
            </a:r>
            <a:r>
              <a:rPr altLang="en-US" b="1" dirty="0" lang="zh-CN" smtClean="0" sz="1400">
                <a:latin charset="-122" pitchFamily="34" typeface="微软雅黑"/>
                <a:ea charset="-122" pitchFamily="34" typeface="微软雅黑"/>
              </a:rPr>
              <a:t>考虑集中式方案。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0" name="五边形 19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</a:p>
          </p:txBody>
        </p:sp>
        <p:sp>
          <p:nvSpPr>
            <p:cNvPr id="21" name="燕尾形 20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22" name="燕尾形 21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燕尾形 22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24" name="燕尾形 23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831270" y="1635656"/>
            <a:ext cx="8001512" cy="4033382"/>
            <a:chOff x="2123728" y="1226458"/>
            <a:chExt cx="6001915" cy="302433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428580" y="1235949"/>
              <a:ext cx="5697063" cy="2674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hteck 20"/>
            <p:cNvSpPr/>
            <p:nvPr/>
          </p:nvSpPr>
          <p:spPr bwMode="auto">
            <a:xfrm>
              <a:off x="2123728" y="1226458"/>
              <a:ext cx="3672408" cy="3024336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5" name="_h1"/>
          <p:cNvSpPr txBox="1">
            <a:spLocks noChangeArrowheads="1"/>
          </p:cNvSpPr>
          <p:nvPr/>
        </p:nvSpPr>
        <p:spPr>
          <a:xfrm>
            <a:off x="794113" y="497626"/>
            <a:ext cx="9944565" cy="531347"/>
          </a:xfrm>
          <a:prstGeom prst="rect">
            <a:avLst/>
          </a:prstGeom>
        </p:spPr>
        <p:txBody>
          <a:bodyPr lIns="121898" tIns="60948" rIns="121898" bIns="6094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目录</a:t>
            </a:r>
            <a:endParaRPr lang="de-DE" sz="3200" b="1" noProof="1" smtClean="0">
              <a:solidFill>
                <a:srgbClr val="FF66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26" name="Gruppieren 1"/>
          <p:cNvGrpSpPr/>
          <p:nvPr/>
        </p:nvGrpSpPr>
        <p:grpSpPr>
          <a:xfrm>
            <a:off x="911307" y="1643104"/>
            <a:ext cx="7598152" cy="3577848"/>
            <a:chOff x="323851" y="1555748"/>
            <a:chExt cx="5699356" cy="2682765"/>
          </a:xfrm>
        </p:grpSpPr>
        <p:grpSp>
          <p:nvGrpSpPr>
            <p:cNvPr id="27" name="Gruppieren 21"/>
            <p:cNvGrpSpPr/>
            <p:nvPr/>
          </p:nvGrpSpPr>
          <p:grpSpPr>
            <a:xfrm>
              <a:off x="323851" y="2681191"/>
              <a:ext cx="5688608" cy="486001"/>
              <a:chOff x="323851" y="2681191"/>
              <a:chExt cx="5688608" cy="486001"/>
            </a:xfrm>
          </p:grpSpPr>
          <p:sp>
            <p:nvSpPr>
              <p:cNvPr id="34" name="Rectangle 61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23851" y="2681192"/>
                <a:ext cx="486000" cy="48600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1"/>
              </a:gra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defTabSz="1068864"/>
                <a:r>
                  <a:rPr lang="en-GB" sz="3700" noProof="1" smtClean="0">
                    <a:solidFill>
                      <a:srgbClr val="7D7D7D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2</a:t>
                </a:r>
                <a:endParaRPr lang="en-GB" sz="3700" noProof="1">
                  <a:solidFill>
                    <a:srgbClr val="7D7D7D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" name="Rectangle 62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836396" y="2681191"/>
                <a:ext cx="5176063" cy="48418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216000" tIns="108000" rIns="144000" bIns="72000" anchor="ctr" anchorCtr="0"/>
              <a:lstStyle/>
              <a:p>
                <a:pPr lvl="0" eaLnBrk="1" hangingPunct="1">
                  <a:spcBef>
                    <a:spcPct val="50000"/>
                  </a:spcBef>
                  <a:defRPr/>
                </a:pPr>
                <a:r>
                  <a:rPr kumimoji="1" lang="zh-CN" altLang="en-US" sz="2800" b="1" dirty="0" smtClean="0">
                    <a:solidFill>
                      <a:prstClr val="white">
                        <a:lumMod val="50000"/>
                      </a:prstClr>
                    </a:solidFill>
                    <a:ea typeface="微软雅黑" pitchFamily="34" charset="-122"/>
                    <a:cs typeface="Arial" pitchFamily="34" charset="0"/>
                  </a:rPr>
                  <a:t>什么样的逆变器才是好的逆变器</a:t>
                </a:r>
                <a:endParaRPr kumimoji="1" lang="en-US" altLang="zh-CN" sz="2800" b="1" dirty="0" smtClean="0">
                  <a:solidFill>
                    <a:prstClr val="white">
                      <a:lumMod val="50000"/>
                    </a:prstClr>
                  </a:solidFill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8" name="Gruppieren 31"/>
            <p:cNvGrpSpPr/>
            <p:nvPr/>
          </p:nvGrpSpPr>
          <p:grpSpPr>
            <a:xfrm>
              <a:off x="323851" y="3752513"/>
              <a:ext cx="5699356" cy="486000"/>
              <a:chOff x="323851" y="3752513"/>
              <a:chExt cx="5699356" cy="486000"/>
            </a:xfrm>
          </p:grpSpPr>
          <p:sp>
            <p:nvSpPr>
              <p:cNvPr id="32" name="Rectangle 65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23851" y="3752513"/>
                <a:ext cx="486000" cy="48600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1"/>
              </a:gra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defTabSz="1068864"/>
                <a:r>
                  <a:rPr lang="en-GB" sz="3700" noProof="1" smtClean="0">
                    <a:solidFill>
                      <a:srgbClr val="7D7D7D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3</a:t>
                </a:r>
                <a:endParaRPr lang="en-GB" sz="3700" noProof="1">
                  <a:solidFill>
                    <a:srgbClr val="7D7D7D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3" name="Rectangle 66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836397" y="3752513"/>
                <a:ext cx="5186810" cy="48418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216000" tIns="108000" rIns="144000" bIns="72000" anchor="ctr" anchorCtr="0"/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b="1" dirty="0" smtClean="0">
                    <a:solidFill>
                      <a:schemeClr val="bg1">
                        <a:lumMod val="50000"/>
                      </a:schemeClr>
                    </a:solidFill>
                    <a:ea typeface="微软雅黑" pitchFamily="34" charset="-122"/>
                    <a:cs typeface="Arial" pitchFamily="34" charset="0"/>
                  </a:rPr>
                  <a:t>阳光电源如何做更好的逆变器</a:t>
                </a:r>
              </a:p>
            </p:txBody>
          </p:sp>
        </p:grpSp>
        <p:grpSp>
          <p:nvGrpSpPr>
            <p:cNvPr id="29" name="Gruppieren 34"/>
            <p:cNvGrpSpPr/>
            <p:nvPr/>
          </p:nvGrpSpPr>
          <p:grpSpPr>
            <a:xfrm>
              <a:off x="323851" y="1555748"/>
              <a:ext cx="5699354" cy="484189"/>
              <a:chOff x="323851" y="1555748"/>
              <a:chExt cx="5699354" cy="484189"/>
            </a:xfrm>
          </p:grpSpPr>
          <p:sp>
            <p:nvSpPr>
              <p:cNvPr id="30" name="Rectangle 58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954314" y="1555748"/>
                <a:ext cx="5068891" cy="484188"/>
              </a:xfrm>
              <a:prstGeom prst="rect">
                <a:avLst/>
              </a:prstGeom>
              <a:solidFill>
                <a:srgbClr val="FF6600">
                  <a:alpha val="8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216000" tIns="108000" rIns="144000" bIns="72000" anchor="ctr" anchorCtr="0"/>
              <a:lstStyle/>
              <a:p>
                <a:pPr marL="253988" indent="-253988">
                  <a:lnSpc>
                    <a:spcPct val="95000"/>
                  </a:lnSpc>
                  <a:spcAft>
                    <a:spcPts val="1067"/>
                  </a:spcAft>
                  <a:buClr>
                    <a:srgbClr val="808080"/>
                  </a:buClr>
                  <a:defRPr/>
                </a:pPr>
                <a:r>
                  <a:rPr lang="zh-CN" altLang="en-US" sz="2800" b="1" noProof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charset="0"/>
                  </a:rPr>
                  <a:t>为什么要做更好的逆变器</a:t>
                </a:r>
                <a:endParaRPr lang="en-GB" sz="2800" b="1" noProof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charset="0"/>
                </a:endParaRPr>
              </a:p>
            </p:txBody>
          </p:sp>
          <p:sp>
            <p:nvSpPr>
              <p:cNvPr id="31" name="_color1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23851" y="1555748"/>
                <a:ext cx="486000" cy="484189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defTabSz="1068864">
                  <a:defRPr/>
                </a:pPr>
                <a:r>
                  <a:rPr lang="en-GB" sz="37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2301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523042" y="500836"/>
            <a:ext cx="10144182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系统架构，荒漠电站使用集中式方案更简洁</a:t>
            </a:r>
          </a:p>
        </p:txBody>
      </p:sp>
      <p:pic>
        <p:nvPicPr>
          <p:cNvPr id="8" name="Picture 2" descr="E:\新闻初稿\宁夏宁东电站\接线损耗示意图20150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480" y="1072340"/>
            <a:ext cx="65722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80232" y="4072736"/>
          <a:ext cx="10698710" cy="2009857"/>
        </p:xfrm>
        <a:graphic>
          <a:graphicData uri="http://schemas.openxmlformats.org/drawingml/2006/table">
            <a:tbl>
              <a:tblPr/>
              <a:tblGrid>
                <a:gridCol w="1900631"/>
                <a:gridCol w="3155407"/>
                <a:gridCol w="3016456"/>
                <a:gridCol w="2626216"/>
              </a:tblGrid>
              <a:tr h="290497"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设备名称 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集中解决方案所用设备数量 （台）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组串解决方案所用设备数量（台）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备注 ：</a:t>
                      </a:r>
                      <a:r>
                        <a:rPr lang="en-US" altLang="zh-CN" sz="1800" b="1" i="0" u="none" strike="noStrike" dirty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100MW</a:t>
                      </a:r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系统对比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  <a:tr h="290497"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直流汇流箱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1200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进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出 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90497"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逆变器 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3400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30kW/500kW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290497"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交流汇流箱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600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进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出 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90497"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升压变 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290497"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汇总 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1500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4100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8732" marR="8732" marT="8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cxnSp>
        <p:nvCxnSpPr>
          <p:cNvPr id="15" name="直接箭头连接符 14"/>
          <p:cNvCxnSpPr/>
          <p:nvPr/>
        </p:nvCxnSpPr>
        <p:spPr bwMode="auto">
          <a:xfrm rot="10800000">
            <a:off x="7666842" y="1999445"/>
            <a:ext cx="3000396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rot="10800000">
            <a:off x="7666842" y="3213893"/>
            <a:ext cx="3429024" cy="15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7666842" y="157240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设备少，方案简洁，易维护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12583" y="277471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设备多，方案复杂，维护成本高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10" name="五边形 9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产品</a:t>
              </a:r>
            </a:p>
          </p:txBody>
        </p:sp>
        <p:sp>
          <p:nvSpPr>
            <p:cNvPr id="11" name="燕尾形 10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系统</a:t>
              </a: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服务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燕尾形 18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行业</a:t>
              </a:r>
            </a:p>
          </p:txBody>
        </p:sp>
      </p:grpSp>
      <p:sp>
        <p:nvSpPr>
          <p:cNvPr id="20" name="燕尾形 19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04" y="500836"/>
            <a:ext cx="8858299" cy="5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一体化解决方案，安装维护更简洁</a:t>
            </a:r>
          </a:p>
        </p:txBody>
      </p:sp>
      <p:pic>
        <p:nvPicPr>
          <p:cNvPr descr="图片2" id="8" name="图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372" y="1215217"/>
            <a:ext cx="8358246" cy="26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93" y="3929861"/>
            <a:ext cx="2643206" cy="249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Documents and Settings\Administrator\桌面\集装箱（带显示电亮.gif" id="10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450" y="4072736"/>
            <a:ext cx="2846071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标注 11"/>
          <p:cNvSpPr/>
          <p:nvPr/>
        </p:nvSpPr>
        <p:spPr bwMode="auto">
          <a:xfrm>
            <a:off x="4880759" y="3858422"/>
            <a:ext cx="1571636" cy="1071570"/>
          </a:xfrm>
          <a:prstGeom prst="wedgeRectCallout">
            <a:avLst>
              <a:gd fmla="val -52095" name="adj1"/>
              <a:gd fmla="val 63597" name="adj2"/>
            </a:avLst>
          </a:prstGeom>
          <a:noFill/>
          <a:ln algn="ctr" cap="flat" cmpd="sng" w="9525">
            <a:solidFill>
              <a:srgbClr val="FF6600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2813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  <a:ea charset="-122" pitchFamily="2" typeface="宋体"/>
            </a:endParaRPr>
          </a:p>
        </p:txBody>
      </p:sp>
      <p:pic>
        <p:nvPicPr>
          <p:cNvPr descr="C:\Documents and Settings\Administrator\桌面\500mx v51维护(2).gif" id="14" name="Picture 8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957" y="4215613"/>
            <a:ext cx="2468476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Administrator\桌面\MOZU.png" id="15" name="Picture 3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58" r="97"/>
          <a:stretch/>
        </p:blipFill>
        <p:spPr bwMode="auto">
          <a:xfrm>
            <a:off x="9167041" y="4501364"/>
            <a:ext cx="1880227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KSO_Shape"/>
          <p:cNvSpPr>
            <a:spLocks/>
          </p:cNvSpPr>
          <p:nvPr/>
        </p:nvSpPr>
        <p:spPr bwMode="auto">
          <a:xfrm>
            <a:off x="1666050" y="1715283"/>
            <a:ext cx="1285884" cy="714380"/>
          </a:xfrm>
          <a:custGeom>
            <a:avLst/>
            <a:gdLst>
              <a:gd fmla="*/ 2147483646 w 2758" name="T0"/>
              <a:gd fmla="*/ 2147483646 h 1666" name="T1"/>
              <a:gd fmla="*/ 2147483646 w 2758" name="T2"/>
              <a:gd fmla="*/ 2147483646 h 1666" name="T3"/>
              <a:gd fmla="*/ 2147483646 w 2758" name="T4"/>
              <a:gd fmla="*/ 2147483646 h 1666" name="T5"/>
              <a:gd fmla="*/ 2147483646 w 2758" name="T6"/>
              <a:gd fmla="*/ 2147483646 h 1666" name="T7"/>
              <a:gd fmla="*/ 2147483646 w 2758" name="T8"/>
              <a:gd fmla="*/ 2147483646 h 1666" name="T9"/>
              <a:gd fmla="*/ 2147483646 w 2758" name="T10"/>
              <a:gd fmla="*/ 2147483646 h 1666" name="T11"/>
              <a:gd fmla="*/ 2147483646 w 2758" name="T12"/>
              <a:gd fmla="*/ 2147483646 h 1666" name="T13"/>
              <a:gd fmla="*/ 2147483646 w 2758" name="T14"/>
              <a:gd fmla="*/ 2147483646 h 1666" name="T15"/>
              <a:gd fmla="*/ 2147483646 w 2758" name="T16"/>
              <a:gd fmla="*/ 2147483646 h 1666" name="T17"/>
              <a:gd fmla="*/ 2147483646 w 2758" name="T18"/>
              <a:gd fmla="*/ 2147483646 h 1666" name="T19"/>
              <a:gd fmla="*/ 2147483646 w 2758" name="T20"/>
              <a:gd fmla="*/ 2147483646 h 1666" name="T21"/>
              <a:gd fmla="*/ 2147483646 w 2758" name="T22"/>
              <a:gd fmla="*/ 2147483646 h 1666" name="T23"/>
              <a:gd fmla="*/ 2147483646 w 2758" name="T24"/>
              <a:gd fmla="*/ 2147483646 h 1666" name="T25"/>
              <a:gd fmla="*/ 2147483646 w 2758" name="T26"/>
              <a:gd fmla="*/ 2147483646 h 1666" name="T27"/>
              <a:gd fmla="*/ 2147483646 w 2758" name="T28"/>
              <a:gd fmla="*/ 2147483646 h 1666" name="T29"/>
              <a:gd fmla="*/ 2147483646 w 2758" name="T30"/>
              <a:gd fmla="*/ 2147483646 h 1666" name="T31"/>
              <a:gd fmla="*/ 2147483646 w 2758" name="T32"/>
              <a:gd fmla="*/ 2147483646 h 1666" name="T33"/>
              <a:gd fmla="*/ 2147483646 w 2758" name="T34"/>
              <a:gd fmla="*/ 2147483646 h 1666" name="T35"/>
              <a:gd fmla="*/ 2147483646 w 2758" name="T36"/>
              <a:gd fmla="*/ 2147483646 h 1666" name="T37"/>
              <a:gd fmla="*/ 2147483646 w 2758" name="T38"/>
              <a:gd fmla="*/ 2147483646 h 1666" name="T39"/>
              <a:gd fmla="*/ 2147483646 w 2758" name="T40"/>
              <a:gd fmla="*/ 2147483646 h 1666" name="T41"/>
              <a:gd fmla="*/ 2147483646 w 2758" name="T42"/>
              <a:gd fmla="*/ 2147483646 h 1666" name="T43"/>
              <a:gd fmla="*/ 2147483646 w 2758" name="T44"/>
              <a:gd fmla="*/ 2147483646 h 1666" name="T45"/>
              <a:gd fmla="*/ 2147483646 w 2758" name="T46"/>
              <a:gd fmla="*/ 2147483646 h 1666" name="T47"/>
              <a:gd fmla="*/ 2147483646 w 2758" name="T48"/>
              <a:gd fmla="*/ 2147483646 h 1666" name="T49"/>
              <a:gd fmla="*/ 2147483646 w 2758" name="T50"/>
              <a:gd fmla="*/ 2147483646 h 1666" name="T51"/>
              <a:gd fmla="*/ 2147483646 w 2758" name="T52"/>
              <a:gd fmla="*/ 2147483646 h 1666" name="T53"/>
              <a:gd fmla="*/ 2147483646 w 2758" name="T54"/>
              <a:gd fmla="*/ 2147483646 h 1666" name="T55"/>
              <a:gd fmla="*/ 2147483646 w 2758" name="T56"/>
              <a:gd fmla="*/ 2147483646 h 1666" name="T57"/>
              <a:gd fmla="*/ 2147483646 w 2758" name="T58"/>
              <a:gd fmla="*/ 2147483646 h 1666" name="T59"/>
              <a:gd fmla="*/ 2147483646 w 2758" name="T60"/>
              <a:gd fmla="*/ 2147483646 h 1666" name="T61"/>
              <a:gd fmla="*/ 2147483646 w 2758" name="T62"/>
              <a:gd fmla="*/ 2147483646 h 1666" name="T63"/>
              <a:gd fmla="*/ 2147483646 w 2758" name="T64"/>
              <a:gd fmla="*/ 2147483646 h 1666" name="T65"/>
              <a:gd fmla="*/ 2147483646 w 2758" name="T66"/>
              <a:gd fmla="*/ 2147483646 h 1666" name="T67"/>
              <a:gd fmla="*/ 2147483646 w 2758" name="T68"/>
              <a:gd fmla="*/ 2147483646 h 1666" name="T69"/>
              <a:gd fmla="*/ 2147483646 w 2758" name="T70"/>
              <a:gd fmla="*/ 2147483646 h 1666" name="T71"/>
              <a:gd fmla="*/ 2147483646 w 2758" name="T72"/>
              <a:gd fmla="*/ 2147483646 h 1666" name="T73"/>
              <a:gd fmla="*/ 2147483646 w 2758" name="T74"/>
              <a:gd fmla="*/ 2147483646 h 1666" name="T75"/>
              <a:gd fmla="*/ 2147483646 w 2758" name="T76"/>
              <a:gd fmla="*/ 2147483646 h 1666" name="T77"/>
              <a:gd fmla="*/ 2147483646 w 2758" name="T78"/>
              <a:gd fmla="*/ 2147483646 h 1666" name="T79"/>
              <a:gd fmla="*/ 2147483646 w 2758" name="T80"/>
              <a:gd fmla="*/ 2147483646 h 1666" name="T81"/>
              <a:gd fmla="*/ 2147483646 w 2758" name="T82"/>
              <a:gd fmla="*/ 2147483646 h 1666" name="T83"/>
              <a:gd fmla="*/ 2147483646 w 2758" name="T84"/>
              <a:gd fmla="*/ 2147483646 h 1666" name="T85"/>
              <a:gd fmla="*/ 2147483646 w 2758" name="T86"/>
              <a:gd fmla="*/ 2147483646 h 1666" name="T87"/>
              <a:gd fmla="*/ 2147483646 w 2758" name="T88"/>
              <a:gd fmla="*/ 2147483646 h 1666" name="T89"/>
              <a:gd fmla="*/ 2147483646 w 2758" name="T90"/>
              <a:gd fmla="*/ 2147483646 h 1666" name="T91"/>
              <a:gd fmla="*/ 2147483646 w 2758" name="T92"/>
              <a:gd fmla="*/ 2147483646 h 1666" name="T93"/>
              <a:gd fmla="*/ 2147483646 w 2758" name="T94"/>
              <a:gd fmla="*/ 2147483646 h 1666" name="T95"/>
              <a:gd fmla="*/ 2147483646 w 2758" name="T96"/>
              <a:gd fmla="*/ 2147483646 h 1666" name="T97"/>
              <a:gd fmla="*/ 2147483646 w 2758" name="T98"/>
              <a:gd fmla="*/ 2147483646 h 1666" name="T99"/>
              <a:gd fmla="*/ 2147483646 w 2758" name="T100"/>
              <a:gd fmla="*/ 2147483646 h 1666" name="T101"/>
              <a:gd fmla="*/ 2147483646 w 2758" name="T102"/>
              <a:gd fmla="*/ 2147483646 h 1666" name="T103"/>
              <a:gd fmla="*/ 2147483646 w 2758" name="T104"/>
              <a:gd fmla="*/ 2147483646 h 1666" name="T105"/>
              <a:gd fmla="*/ 2147483646 w 2758" name="T106"/>
              <a:gd fmla="*/ 2147483646 h 1666" name="T107"/>
              <a:gd fmla="*/ 2147483646 w 2758" name="T108"/>
              <a:gd fmla="*/ 2147483646 h 1666" name="T109"/>
              <a:gd fmla="*/ 2147483646 w 2758" name="T110"/>
              <a:gd fmla="*/ 2147483646 h 1666" name="T111"/>
              <a:gd fmla="*/ 2147483646 w 2758" name="T112"/>
              <a:gd fmla="*/ 2147483646 h 1666" name="T113"/>
              <a:gd fmla="*/ 2147483646 w 2758" name="T114"/>
              <a:gd fmla="*/ 2147483646 h 1666" name="T115"/>
              <a:gd fmla="*/ 2147483646 w 2758" name="T116"/>
              <a:gd fmla="*/ 2147483646 h 1666" name="T117"/>
              <a:gd fmla="*/ 2147483646 w 2758" name="T118"/>
              <a:gd fmla="*/ 2147483646 h 1666" name="T119"/>
              <a:gd fmla="*/ 2147483646 w 2758" name="T120"/>
              <a:gd fmla="*/ 2147483646 h 1666" name="T121"/>
              <a:gd fmla="*/ 2147483646 w 2758" name="T122"/>
              <a:gd fmla="*/ 2147483646 h 166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666" w="2758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scene3d>
            <a:camera prst="isometricTopUp"/>
            <a:lightRig dir="t" rig="threePt"/>
          </a:scene3d>
          <a:extLst>
            <a:ext uri="{91240B29-F687-4F45-9708-019B960494DF}"/>
          </a:ex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dirty="0" lang="zh-CN">
              <a:solidFill>
                <a:srgbClr val="FF0000"/>
              </a:solidFill>
            </a:endParaRPr>
          </a:p>
        </p:txBody>
      </p:sp>
      <p:pic>
        <p:nvPicPr>
          <p:cNvPr descr="屏幕剪辑" id="17" name="图片 16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759" y="3858422"/>
            <a:ext cx="1613658" cy="1071570"/>
          </a:xfrm>
          <a:prstGeom prst="rect">
            <a:avLst/>
          </a:prstGeom>
        </p:spPr>
      </p:pic>
      <p:sp>
        <p:nvSpPr>
          <p:cNvPr id="18" name="KSO_Shape"/>
          <p:cNvSpPr>
            <a:spLocks/>
          </p:cNvSpPr>
          <p:nvPr/>
        </p:nvSpPr>
        <p:spPr bwMode="auto">
          <a:xfrm>
            <a:off x="1380298" y="3144043"/>
            <a:ext cx="1285884" cy="714380"/>
          </a:xfrm>
          <a:custGeom>
            <a:avLst/>
            <a:gdLst>
              <a:gd fmla="*/ 2147483646 w 2758" name="T0"/>
              <a:gd fmla="*/ 2147483646 h 1666" name="T1"/>
              <a:gd fmla="*/ 2147483646 w 2758" name="T2"/>
              <a:gd fmla="*/ 2147483646 h 1666" name="T3"/>
              <a:gd fmla="*/ 2147483646 w 2758" name="T4"/>
              <a:gd fmla="*/ 2147483646 h 1666" name="T5"/>
              <a:gd fmla="*/ 2147483646 w 2758" name="T6"/>
              <a:gd fmla="*/ 2147483646 h 1666" name="T7"/>
              <a:gd fmla="*/ 2147483646 w 2758" name="T8"/>
              <a:gd fmla="*/ 2147483646 h 1666" name="T9"/>
              <a:gd fmla="*/ 2147483646 w 2758" name="T10"/>
              <a:gd fmla="*/ 2147483646 h 1666" name="T11"/>
              <a:gd fmla="*/ 2147483646 w 2758" name="T12"/>
              <a:gd fmla="*/ 2147483646 h 1666" name="T13"/>
              <a:gd fmla="*/ 2147483646 w 2758" name="T14"/>
              <a:gd fmla="*/ 2147483646 h 1666" name="T15"/>
              <a:gd fmla="*/ 2147483646 w 2758" name="T16"/>
              <a:gd fmla="*/ 2147483646 h 1666" name="T17"/>
              <a:gd fmla="*/ 2147483646 w 2758" name="T18"/>
              <a:gd fmla="*/ 2147483646 h 1666" name="T19"/>
              <a:gd fmla="*/ 2147483646 w 2758" name="T20"/>
              <a:gd fmla="*/ 2147483646 h 1666" name="T21"/>
              <a:gd fmla="*/ 2147483646 w 2758" name="T22"/>
              <a:gd fmla="*/ 2147483646 h 1666" name="T23"/>
              <a:gd fmla="*/ 2147483646 w 2758" name="T24"/>
              <a:gd fmla="*/ 2147483646 h 1666" name="T25"/>
              <a:gd fmla="*/ 2147483646 w 2758" name="T26"/>
              <a:gd fmla="*/ 2147483646 h 1666" name="T27"/>
              <a:gd fmla="*/ 2147483646 w 2758" name="T28"/>
              <a:gd fmla="*/ 2147483646 h 1666" name="T29"/>
              <a:gd fmla="*/ 2147483646 w 2758" name="T30"/>
              <a:gd fmla="*/ 2147483646 h 1666" name="T31"/>
              <a:gd fmla="*/ 2147483646 w 2758" name="T32"/>
              <a:gd fmla="*/ 2147483646 h 1666" name="T33"/>
              <a:gd fmla="*/ 2147483646 w 2758" name="T34"/>
              <a:gd fmla="*/ 2147483646 h 1666" name="T35"/>
              <a:gd fmla="*/ 2147483646 w 2758" name="T36"/>
              <a:gd fmla="*/ 2147483646 h 1666" name="T37"/>
              <a:gd fmla="*/ 2147483646 w 2758" name="T38"/>
              <a:gd fmla="*/ 2147483646 h 1666" name="T39"/>
              <a:gd fmla="*/ 2147483646 w 2758" name="T40"/>
              <a:gd fmla="*/ 2147483646 h 1666" name="T41"/>
              <a:gd fmla="*/ 2147483646 w 2758" name="T42"/>
              <a:gd fmla="*/ 2147483646 h 1666" name="T43"/>
              <a:gd fmla="*/ 2147483646 w 2758" name="T44"/>
              <a:gd fmla="*/ 2147483646 h 1666" name="T45"/>
              <a:gd fmla="*/ 2147483646 w 2758" name="T46"/>
              <a:gd fmla="*/ 2147483646 h 1666" name="T47"/>
              <a:gd fmla="*/ 2147483646 w 2758" name="T48"/>
              <a:gd fmla="*/ 2147483646 h 1666" name="T49"/>
              <a:gd fmla="*/ 2147483646 w 2758" name="T50"/>
              <a:gd fmla="*/ 2147483646 h 1666" name="T51"/>
              <a:gd fmla="*/ 2147483646 w 2758" name="T52"/>
              <a:gd fmla="*/ 2147483646 h 1666" name="T53"/>
              <a:gd fmla="*/ 2147483646 w 2758" name="T54"/>
              <a:gd fmla="*/ 2147483646 h 1666" name="T55"/>
              <a:gd fmla="*/ 2147483646 w 2758" name="T56"/>
              <a:gd fmla="*/ 2147483646 h 1666" name="T57"/>
              <a:gd fmla="*/ 2147483646 w 2758" name="T58"/>
              <a:gd fmla="*/ 2147483646 h 1666" name="T59"/>
              <a:gd fmla="*/ 2147483646 w 2758" name="T60"/>
              <a:gd fmla="*/ 2147483646 h 1666" name="T61"/>
              <a:gd fmla="*/ 2147483646 w 2758" name="T62"/>
              <a:gd fmla="*/ 2147483646 h 1666" name="T63"/>
              <a:gd fmla="*/ 2147483646 w 2758" name="T64"/>
              <a:gd fmla="*/ 2147483646 h 1666" name="T65"/>
              <a:gd fmla="*/ 2147483646 w 2758" name="T66"/>
              <a:gd fmla="*/ 2147483646 h 1666" name="T67"/>
              <a:gd fmla="*/ 2147483646 w 2758" name="T68"/>
              <a:gd fmla="*/ 2147483646 h 1666" name="T69"/>
              <a:gd fmla="*/ 2147483646 w 2758" name="T70"/>
              <a:gd fmla="*/ 2147483646 h 1666" name="T71"/>
              <a:gd fmla="*/ 2147483646 w 2758" name="T72"/>
              <a:gd fmla="*/ 2147483646 h 1666" name="T73"/>
              <a:gd fmla="*/ 2147483646 w 2758" name="T74"/>
              <a:gd fmla="*/ 2147483646 h 1666" name="T75"/>
              <a:gd fmla="*/ 2147483646 w 2758" name="T76"/>
              <a:gd fmla="*/ 2147483646 h 1666" name="T77"/>
              <a:gd fmla="*/ 2147483646 w 2758" name="T78"/>
              <a:gd fmla="*/ 2147483646 h 1666" name="T79"/>
              <a:gd fmla="*/ 2147483646 w 2758" name="T80"/>
              <a:gd fmla="*/ 2147483646 h 1666" name="T81"/>
              <a:gd fmla="*/ 2147483646 w 2758" name="T82"/>
              <a:gd fmla="*/ 2147483646 h 1666" name="T83"/>
              <a:gd fmla="*/ 2147483646 w 2758" name="T84"/>
              <a:gd fmla="*/ 2147483646 h 1666" name="T85"/>
              <a:gd fmla="*/ 2147483646 w 2758" name="T86"/>
              <a:gd fmla="*/ 2147483646 h 1666" name="T87"/>
              <a:gd fmla="*/ 2147483646 w 2758" name="T88"/>
              <a:gd fmla="*/ 2147483646 h 1666" name="T89"/>
              <a:gd fmla="*/ 2147483646 w 2758" name="T90"/>
              <a:gd fmla="*/ 2147483646 h 1666" name="T91"/>
              <a:gd fmla="*/ 2147483646 w 2758" name="T92"/>
              <a:gd fmla="*/ 2147483646 h 1666" name="T93"/>
              <a:gd fmla="*/ 2147483646 w 2758" name="T94"/>
              <a:gd fmla="*/ 2147483646 h 1666" name="T95"/>
              <a:gd fmla="*/ 2147483646 w 2758" name="T96"/>
              <a:gd fmla="*/ 2147483646 h 1666" name="T97"/>
              <a:gd fmla="*/ 2147483646 w 2758" name="T98"/>
              <a:gd fmla="*/ 2147483646 h 1666" name="T99"/>
              <a:gd fmla="*/ 2147483646 w 2758" name="T100"/>
              <a:gd fmla="*/ 2147483646 h 1666" name="T101"/>
              <a:gd fmla="*/ 2147483646 w 2758" name="T102"/>
              <a:gd fmla="*/ 2147483646 h 1666" name="T103"/>
              <a:gd fmla="*/ 2147483646 w 2758" name="T104"/>
              <a:gd fmla="*/ 2147483646 h 1666" name="T105"/>
              <a:gd fmla="*/ 2147483646 w 2758" name="T106"/>
              <a:gd fmla="*/ 2147483646 h 1666" name="T107"/>
              <a:gd fmla="*/ 2147483646 w 2758" name="T108"/>
              <a:gd fmla="*/ 2147483646 h 1666" name="T109"/>
              <a:gd fmla="*/ 2147483646 w 2758" name="T110"/>
              <a:gd fmla="*/ 2147483646 h 1666" name="T111"/>
              <a:gd fmla="*/ 2147483646 w 2758" name="T112"/>
              <a:gd fmla="*/ 2147483646 h 1666" name="T113"/>
              <a:gd fmla="*/ 2147483646 w 2758" name="T114"/>
              <a:gd fmla="*/ 2147483646 h 1666" name="T115"/>
              <a:gd fmla="*/ 2147483646 w 2758" name="T116"/>
              <a:gd fmla="*/ 2147483646 h 1666" name="T117"/>
              <a:gd fmla="*/ 2147483646 w 2758" name="T118"/>
              <a:gd fmla="*/ 2147483646 h 1666" name="T119"/>
              <a:gd fmla="*/ 2147483646 w 2758" name="T120"/>
              <a:gd fmla="*/ 2147483646 h 1666" name="T121"/>
              <a:gd fmla="*/ 2147483646 w 2758" name="T122"/>
              <a:gd fmla="*/ 2147483646 h 166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666" w="2758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scene3d>
            <a:camera prst="isometricOffAxis1Left"/>
            <a:lightRig dir="t" rig="threePt"/>
          </a:scene3d>
          <a:extLst>
            <a:ext uri="{91240B29-F687-4F45-9708-019B960494DF}"/>
          </a:ex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dirty="0" lang="zh-CN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8794" y="2060349"/>
            <a:ext cx="857256" cy="369314"/>
          </a:xfrm>
          <a:prstGeom prst="rect">
            <a:avLst/>
          </a:prstGeom>
          <a:solidFill>
            <a:srgbClr val="00B050"/>
          </a:solidFill>
          <a:ln>
            <a:noFill/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45711" lIns="91422" rIns="91422" tIns="45711" wrap="square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1" dirty="0" lang="zh-CN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 </a:t>
            </a:r>
            <a:r>
              <a:rPr altLang="en-US" b="1" dirty="0" lang="zh-CN" smtClean="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安装</a:t>
            </a:r>
            <a:endParaRPr altLang="en-US" b="1" dirty="0" lang="zh-CN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8794" y="3001167"/>
            <a:ext cx="857256" cy="646313"/>
          </a:xfrm>
          <a:prstGeom prst="rect">
            <a:avLst/>
          </a:prstGeom>
          <a:solidFill>
            <a:srgbClr val="00B050"/>
          </a:solidFill>
          <a:ln>
            <a:noFill/>
            <a:headEnd len="med" type="none" w="med"/>
            <a:tailEnd len="med" type="none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45711" lIns="91422" rIns="91422" tIns="45711" wrap="square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1" dirty="0" lang="zh-CN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 </a:t>
            </a:r>
            <a:r>
              <a:rPr altLang="en-US" b="1" dirty="0" lang="zh-CN" smtClean="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操作维护</a:t>
            </a:r>
            <a:endParaRPr altLang="en-US" b="1" dirty="0" lang="zh-CN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8952727" y="5787248"/>
            <a:ext cx="3071835" cy="51077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dirty="0" kern="0" lang="zh-CN" smtClean="0" sz="1600">
                <a:solidFill>
                  <a:schemeClr val="tx2"/>
                </a:solidFill>
                <a:latin typeface="+mn-lt"/>
                <a:ea charset="-122" pitchFamily="34" typeface="微软雅黑"/>
                <a:cs typeface="+mj-cs"/>
                <a:sym charset="-122" pitchFamily="34" typeface="微软雅黑"/>
              </a:rPr>
              <a:t>模组化设计，</a:t>
            </a:r>
            <a:r>
              <a:rPr altLang="zh-CN" dirty="0" kern="0" lang="en-US" smtClean="0" sz="1600">
                <a:solidFill>
                  <a:schemeClr val="tx2"/>
                </a:solidFill>
                <a:latin typeface="+mn-lt"/>
                <a:ea charset="-122" pitchFamily="34" typeface="微软雅黑"/>
                <a:cs typeface="+mj-cs"/>
                <a:sym charset="-122" pitchFamily="34" typeface="微软雅黑"/>
              </a:rPr>
              <a:t>30</a:t>
            </a:r>
            <a:r>
              <a:rPr altLang="en-US" dirty="0" kern="0" lang="zh-CN" smtClean="0" sz="1600">
                <a:solidFill>
                  <a:schemeClr val="tx2"/>
                </a:solidFill>
                <a:latin typeface="+mn-lt"/>
                <a:ea charset="-122" pitchFamily="34" typeface="微软雅黑"/>
                <a:cs typeface="+mj-cs"/>
                <a:sym charset="-122" pitchFamily="34" typeface="微软雅黑"/>
              </a:rPr>
              <a:t>分钟更换</a:t>
            </a:r>
            <a:endParaRPr altLang="en-US" dirty="0" kern="0" lang="zh-CN" sz="1600">
              <a:solidFill>
                <a:schemeClr val="tx2"/>
              </a:solidFill>
              <a:latin typeface="+mn-lt"/>
              <a:ea charset="-122" pitchFamily="34" typeface="微软雅黑"/>
              <a:cs typeface="+mj-cs"/>
              <a:sym charset="-122" pitchFamily="34" typeface="微软雅黑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6452395" y="5810588"/>
            <a:ext cx="2428892" cy="510896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dirty="0" kern="0" lang="zh-CN" smtClean="0" sz="1600">
                <a:solidFill>
                  <a:schemeClr val="tx2"/>
                </a:solidFill>
                <a:latin typeface="+mn-lt"/>
                <a:ea charset="-122" pitchFamily="34" typeface="微软雅黑"/>
                <a:cs typeface="+mj-cs"/>
                <a:sym charset="-122" pitchFamily="34" typeface="微软雅黑"/>
              </a:rPr>
              <a:t>全开门设计，维护方便</a:t>
            </a:r>
            <a:endParaRPr altLang="en-US" dirty="0" kern="0" lang="zh-CN" sz="1600">
              <a:solidFill>
                <a:schemeClr val="tx2"/>
              </a:solidFill>
              <a:latin typeface="+mn-lt"/>
              <a:ea charset="-122" pitchFamily="34" typeface="微软雅黑"/>
              <a:cs typeface="+mj-cs"/>
              <a:sym charset="-122" pitchFamily="34" typeface="微软雅黑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3737751" y="5787248"/>
            <a:ext cx="2928958" cy="51077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</a:pPr>
            <a:r>
              <a:rPr altLang="en-US" dirty="0" kern="0" lang="zh-CN" smtClean="0" sz="1600">
                <a:solidFill>
                  <a:schemeClr val="tx2"/>
                </a:solidFill>
                <a:latin typeface="+mn-lt"/>
                <a:ea charset="-122" pitchFamily="34" typeface="微软雅黑"/>
                <a:cs typeface="+mj-cs"/>
                <a:sym charset="-122" pitchFamily="34" typeface="微软雅黑"/>
              </a:rPr>
              <a:t>外置触摸屏，操作方便</a:t>
            </a:r>
            <a:endParaRPr altLang="en-US" dirty="0" kern="0" lang="zh-CN" sz="1600">
              <a:solidFill>
                <a:schemeClr val="tx2"/>
              </a:solidFill>
              <a:latin typeface="+mn-lt"/>
              <a:ea charset="-122" pitchFamily="34" typeface="微软雅黑"/>
              <a:cs typeface="+mj-cs"/>
              <a:sym charset="-122" pitchFamily="34" typeface="微软雅黑"/>
            </a:endParaRPr>
          </a:p>
        </p:txBody>
      </p:sp>
      <p:sp>
        <p:nvSpPr>
          <p:cNvPr id="27" name="右箭头 26"/>
          <p:cNvSpPr/>
          <p:nvPr/>
        </p:nvSpPr>
        <p:spPr bwMode="auto">
          <a:xfrm>
            <a:off x="3380561" y="4858554"/>
            <a:ext cx="357190" cy="642942"/>
          </a:xfrm>
          <a:prstGeom prst="rightArrow">
            <a:avLst/>
          </a:prstGeom>
          <a:solidFill>
            <a:schemeClr val="accent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2813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  <a:ea charset="-122" pitchFamily="2" typeface="宋体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0" name="五边形 19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</a:p>
          </p:txBody>
        </p:sp>
        <p:sp>
          <p:nvSpPr>
            <p:cNvPr id="21" name="燕尾形 20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28" name="燕尾形 27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9" name="燕尾形 28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30" name="燕尾形 29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/>
          <p:cNvSpPr>
            <a:spLocks noChangeArrowheads="1"/>
          </p:cNvSpPr>
          <p:nvPr/>
        </p:nvSpPr>
        <p:spPr bwMode="gray">
          <a:xfrm>
            <a:off x="8666976" y="5530503"/>
            <a:ext cx="3143272" cy="566736"/>
          </a:xfrm>
          <a:prstGeom prst="homePlate">
            <a:avLst>
              <a:gd fmla="val 39013" name="adj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algn="ctr" w="28575">
            <a:solidFill>
              <a:srgbClr val="F8F8F8"/>
            </a:solidFill>
            <a:miter lim="800000"/>
            <a:headEnd/>
            <a:tailEnd/>
          </a:ln>
          <a:effectLst>
            <a:outerShdw algn="ctr" dir="2700000" dist="107763" rotWithShape="0">
              <a:srgbClr val="000000">
                <a:alpha val="50000"/>
              </a:srgbClr>
            </a:outerShdw>
          </a:effectLst>
        </p:spPr>
        <p:txBody>
          <a:bodyPr anchor="ctr" wrap="none"/>
          <a:lstStyle/>
          <a:p>
            <a:endParaRPr altLang="en-US" lang="zh-CN"/>
          </a:p>
        </p:txBody>
      </p:sp>
      <p:pic>
        <p:nvPicPr>
          <p:cNvPr descr="2.472(2).jpg" id="70" name="图片 3"/>
          <p:cNvPicPr>
            <a:picLocks noChangeAspect="1"/>
          </p:cNvPicPr>
          <p:nvPr/>
        </p:nvPicPr>
        <p:blipFill>
          <a:blip cstate="print" r:embed="rId3"/>
          <a:srcRect b="-24" r="-37"/>
          <a:stretch>
            <a:fillRect/>
          </a:stretch>
        </p:blipFill>
        <p:spPr bwMode="auto">
          <a:xfrm>
            <a:off x="594480" y="1286158"/>
            <a:ext cx="4101338" cy="400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53"/>
          <p:cNvSpPr txBox="1">
            <a:spLocks noChangeArrowheads="1"/>
          </p:cNvSpPr>
          <p:nvPr/>
        </p:nvSpPr>
        <p:spPr bwMode="auto">
          <a:xfrm>
            <a:off x="451604" y="500836"/>
            <a:ext cx="8425676" cy="5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altLang="en-US" dirty="0" lang="zh-CN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箱式逆变房成为大型地面电站的主流解决方案</a:t>
            </a:r>
          </a:p>
        </p:txBody>
      </p:sp>
      <p:pic>
        <p:nvPicPr>
          <p:cNvPr id="13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595009" y="1214703"/>
            <a:ext cx="7321263" cy="41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圆角矩形标注 15"/>
          <p:cNvSpPr/>
          <p:nvPr/>
        </p:nvSpPr>
        <p:spPr>
          <a:xfrm>
            <a:off x="9809982" y="4501612"/>
            <a:ext cx="1500198" cy="357273"/>
          </a:xfrm>
          <a:prstGeom prst="wedgeRoundRectCallout">
            <a:avLst>
              <a:gd fmla="val -186819" name="adj1"/>
              <a:gd fmla="val -322957" name="adj2"/>
              <a:gd fmla="val 16667" name="adj3"/>
            </a:avLst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19"/>
          <p:cNvSpPr>
            <a:spLocks noChangeArrowheads="1"/>
          </p:cNvSpPr>
          <p:nvPr/>
        </p:nvSpPr>
        <p:spPr bwMode="auto">
          <a:xfrm>
            <a:off x="1880364" y="4929992"/>
            <a:ext cx="3340434" cy="38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53906" lIns="107813" rIns="107813" tIns="53906" wrap="square">
            <a:spAutoFit/>
          </a:bodyPr>
          <a:lstStyle/>
          <a:p>
            <a:pPr algn="ctr"/>
            <a:r>
              <a:rPr altLang="zh-CN" b="1" dirty="0" kumimoji="1" lang="en-US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0" typeface="Arial"/>
                <a:sym charset="0" pitchFamily="34" typeface="Arial"/>
              </a:rPr>
              <a:t>SG1000TS</a:t>
            </a:r>
            <a:endParaRPr altLang="en-US" b="1" dirty="0" kumimoji="1" lang="zh-CN">
              <a:solidFill>
                <a:srgbClr val="FF6600"/>
              </a:solidFill>
              <a:latin charset="-122" pitchFamily="34" typeface="微软雅黑"/>
              <a:ea charset="-122" pitchFamily="34" typeface="微软雅黑"/>
              <a:cs charset="0" typeface="Arial"/>
              <a:sym charset="0" pitchFamily="34" typeface="Arial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5877705" y="5523951"/>
            <a:ext cx="3503648" cy="578186"/>
          </a:xfrm>
          <a:prstGeom prst="homePlate">
            <a:avLst>
              <a:gd fmla="val 39013" name="adj"/>
            </a:avLst>
          </a:prstGeom>
          <a:gradFill rotWithShape="1">
            <a:gsLst>
              <a:gs pos="0">
                <a:srgbClr val="5BBE4E">
                  <a:gamma/>
                  <a:shade val="76078"/>
                  <a:invGamma/>
                </a:srgbClr>
              </a:gs>
              <a:gs pos="100000">
                <a:srgbClr val="5BBE4E"/>
              </a:gs>
            </a:gsLst>
            <a:lin ang="5400000" scaled="1"/>
          </a:gradFill>
          <a:ln algn="ctr" w="28575">
            <a:solidFill>
              <a:srgbClr val="F8F8F8"/>
            </a:solidFill>
            <a:miter lim="800000"/>
            <a:headEnd/>
            <a:tailEnd/>
          </a:ln>
          <a:effectLst>
            <a:outerShdw algn="ctr" dir="2700000" dist="107763" rotWithShape="0">
              <a:srgbClr val="000000">
                <a:alpha val="50000"/>
              </a:srgbClr>
            </a:outerShdw>
          </a:effectLst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2880497" y="5523951"/>
            <a:ext cx="3815413" cy="578186"/>
          </a:xfrm>
          <a:prstGeom prst="homePlate">
            <a:avLst>
              <a:gd fmla="val 42291" name="adj"/>
            </a:avLst>
          </a:prstGeom>
          <a:gradFill rotWithShape="1">
            <a:gsLst>
              <a:gs pos="0">
                <a:srgbClr val="A59A55">
                  <a:gamma/>
                  <a:shade val="76078"/>
                  <a:invGamma/>
                </a:srgbClr>
              </a:gs>
              <a:gs pos="100000">
                <a:srgbClr val="A59A55"/>
              </a:gs>
            </a:gsLst>
            <a:lin ang="5400000" scaled="1"/>
          </a:gradFill>
          <a:ln algn="ctr" w="28575">
            <a:solidFill>
              <a:srgbClr val="F8F8F8"/>
            </a:solidFill>
            <a:miter lim="800000"/>
            <a:headEnd/>
            <a:tailEnd/>
          </a:ln>
          <a:effectLst>
            <a:outerShdw algn="ctr" dir="2700000" dist="107763" rotWithShape="0">
              <a:srgbClr val="000000">
                <a:alpha val="50000"/>
              </a:srgbClr>
            </a:outerShdw>
          </a:effectLst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648474" y="5523951"/>
            <a:ext cx="3280960" cy="578186"/>
          </a:xfrm>
          <a:prstGeom prst="homePlate">
            <a:avLst>
              <a:gd fmla="val 42796" name="adj"/>
            </a:avLst>
          </a:prstGeom>
          <a:gradFill rotWithShape="1">
            <a:gsLst>
              <a:gs pos="0">
                <a:srgbClr val="8F038F">
                  <a:gamma/>
                  <a:shade val="76078"/>
                  <a:invGamma/>
                </a:srgbClr>
              </a:gs>
              <a:gs pos="100000">
                <a:srgbClr val="8F038F"/>
              </a:gs>
            </a:gsLst>
            <a:lin ang="5400000" scaled="1"/>
          </a:gradFill>
          <a:ln algn="ctr" w="28575">
            <a:solidFill>
              <a:srgbClr val="F8F8F8"/>
            </a:solidFill>
            <a:miter lim="800000"/>
            <a:headEnd/>
            <a:tailEnd/>
          </a:ln>
          <a:effectLst>
            <a:outerShdw algn="ctr" dir="2700000" dist="107763" rotWithShape="0">
              <a:srgbClr val="000000">
                <a:alpha val="50000"/>
              </a:srgbClr>
            </a:outerShdw>
          </a:effectLst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1172649" y="5573430"/>
            <a:ext cx="1993600" cy="4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altLang="en-US" b="1" dirty="0" lang="zh-CN" smtClean="0" sz="2000">
                <a:solidFill>
                  <a:srgbClr val="FEFEFE"/>
                </a:solidFill>
                <a:latin charset="-122" pitchFamily="34" typeface="微软雅黑"/>
                <a:ea charset="-122" pitchFamily="34" typeface="微软雅黑"/>
              </a:rPr>
              <a:t>更低的系统成本</a:t>
            </a:r>
            <a:endParaRPr altLang="zh-CN" b="1" dirty="0" lang="en-US" sz="2000">
              <a:solidFill>
                <a:srgbClr val="FEFEF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gray">
          <a:xfrm>
            <a:off x="3737754" y="5616360"/>
            <a:ext cx="2786083" cy="4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altLang="en-US" b="1" dirty="0" lang="zh-CN" smtClean="0" sz="2000">
                <a:solidFill>
                  <a:srgbClr val="FEFEFE"/>
                </a:solidFill>
                <a:latin charset="-122" pitchFamily="34" typeface="微软雅黑"/>
                <a:ea charset="-122" pitchFamily="34" typeface="微软雅黑"/>
              </a:rPr>
              <a:t>更高的可靠性</a:t>
            </a:r>
            <a:endParaRPr altLang="zh-CN" b="1" dirty="0" lang="en-US" sz="2000">
              <a:solidFill>
                <a:srgbClr val="FEFEF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gray">
          <a:xfrm>
            <a:off x="6309524" y="5616360"/>
            <a:ext cx="3236951" cy="4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altLang="en-US" b="1" dirty="0" lang="zh-CN" smtClean="0" sz="2000">
                <a:solidFill>
                  <a:srgbClr val="FEFEFE"/>
                </a:solidFill>
                <a:latin charset="-122" pitchFamily="34" typeface="微软雅黑"/>
                <a:ea charset="-122" pitchFamily="34" typeface="微软雅黑"/>
              </a:rPr>
              <a:t>更快速的安装维护</a:t>
            </a:r>
            <a:endParaRPr altLang="zh-CN" b="1" dirty="0" lang="en-US" sz="2000">
              <a:solidFill>
                <a:srgbClr val="FEFEF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gray">
          <a:xfrm>
            <a:off x="8930488" y="5616360"/>
            <a:ext cx="3236951" cy="4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altLang="en-US" b="1" dirty="0" lang="zh-CN" smtClean="0" sz="2000">
                <a:solidFill>
                  <a:srgbClr val="FEFEFE"/>
                </a:solidFill>
                <a:latin charset="-122" pitchFamily="34" typeface="微软雅黑"/>
                <a:ea charset="-122" pitchFamily="34" typeface="微软雅黑"/>
              </a:rPr>
              <a:t>更便捷的后期运维</a:t>
            </a:r>
            <a:endParaRPr altLang="zh-CN" b="1" dirty="0" lang="en-US" sz="2000">
              <a:solidFill>
                <a:srgbClr val="FEFEF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3" name="五边形 22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</a:p>
          </p:txBody>
        </p:sp>
        <p:sp>
          <p:nvSpPr>
            <p:cNvPr id="26" name="燕尾形 25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27" name="燕尾形 26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8" name="燕尾形 27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29" name="燕尾形 28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156696757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04" y="500836"/>
            <a:ext cx="1071568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环境友好：节约有限资源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" y="0"/>
            <a:ext cx="184731" cy="3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endParaRPr altLang="en-US" lang="zh-CN"/>
          </a:p>
        </p:txBody>
      </p:sp>
      <p:pic>
        <p:nvPicPr>
          <p:cNvPr id="15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37356" y="3598018"/>
            <a:ext cx="3714776" cy="26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rrowheads="1" noChangeAspect="1"/>
          </p:cNvPicPr>
          <p:nvPr/>
        </p:nvPicPr>
        <p:blipFill>
          <a:blip r:embed="rId4"/>
          <a:srcRect r="-130"/>
          <a:stretch>
            <a:fillRect/>
          </a:stretch>
        </p:blipFill>
        <p:spPr bwMode="auto">
          <a:xfrm>
            <a:off x="7452528" y="1072341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KSO_Shape"/>
          <p:cNvSpPr/>
          <p:nvPr/>
        </p:nvSpPr>
        <p:spPr>
          <a:xfrm>
            <a:off x="594480" y="1358092"/>
            <a:ext cx="6429420" cy="17859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defRPr/>
            </a:pPr>
            <a:endParaRPr altLang="zh-TW" b="1" dirty="0" lang="en-US" smtClean="0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buFont charset="-122" pitchFamily="34" typeface="微软雅黑"/>
              <a:buChar char="￭"/>
              <a:defRPr/>
            </a:pPr>
            <a:r>
              <a:rPr altLang="en-US" b="1" dirty="0" lang="zh-CN" smtClean="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节省土地、减少植被破坏：</a:t>
            </a:r>
            <a:r>
              <a:rPr altLang="zh-CN" b="1" dirty="0" lang="en-US" smtClean="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30mm²-&gt;5mm²</a:t>
            </a:r>
            <a:endParaRPr altLang="zh-TW" b="1" dirty="0" lang="en-US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buFont charset="-122" pitchFamily="34" typeface="微软雅黑"/>
              <a:buChar char="￭"/>
              <a:defRPr/>
            </a:pPr>
            <a:r>
              <a:rPr altLang="en-US" b="1" dirty="0" lang="zh-TW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</a:t>
            </a:r>
            <a:r>
              <a:rPr altLang="en-US" b="1" dirty="0" lang="zh-CN" smtClean="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节省水泥、墙砖等建筑用材</a:t>
            </a:r>
            <a:endParaRPr altLang="zh-TW" b="1" dirty="0" lang="en-US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buFont charset="-122" pitchFamily="34" typeface="微软雅黑"/>
              <a:buChar char="￭"/>
              <a:defRPr/>
            </a:pPr>
            <a:r>
              <a:rPr altLang="en-US" b="1" dirty="0" lang="zh-TW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</a:t>
            </a:r>
            <a:r>
              <a:rPr altLang="en-US" b="1" dirty="0" lang="zh-CN" smtClean="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节省自耗电：</a:t>
            </a:r>
            <a:r>
              <a:rPr altLang="zh-CN" b="1" dirty="0" lang="en-US" smtClean="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300W</a:t>
            </a:r>
            <a:r>
              <a:rPr altLang="en-US" b="1" dirty="0" lang="zh-CN" smtClean="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风机</a:t>
            </a:r>
            <a:r>
              <a:rPr altLang="zh-CN" b="1" dirty="0" lang="en-US" smtClean="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-&gt;60W</a:t>
            </a:r>
            <a:r>
              <a:rPr altLang="en-US" b="1" dirty="0" lang="zh-CN" smtClean="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风机</a:t>
            </a:r>
            <a:endParaRPr altLang="zh-CN" b="1" dirty="0" lang="en-US" smtClean="0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buFont charset="-122" pitchFamily="34" typeface="微软雅黑"/>
              <a:buChar char="￭"/>
              <a:defRPr/>
            </a:pPr>
            <a:r>
              <a:rPr altLang="en-US" b="1" dirty="0" lang="zh-CN" smtClean="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集装箱生命周期后可回收利用，无水泥垃圾</a:t>
            </a:r>
            <a:endParaRPr altLang="zh-CN" b="1" dirty="0" lang="en-US" smtClean="0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buFont charset="-122" pitchFamily="34" typeface="微软雅黑"/>
              <a:buChar char="￭"/>
              <a:defRPr/>
            </a:pPr>
            <a:endParaRPr altLang="en-US" b="1" dirty="0" lang="zh-CN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pic>
        <p:nvPicPr>
          <p:cNvPr id="54280" name="Picture 8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2198" y="3328274"/>
            <a:ext cx="2357454" cy="217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组合 7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9" name="五边形 8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</a:p>
          </p:txBody>
        </p:sp>
        <p:sp>
          <p:nvSpPr>
            <p:cNvPr id="10" name="燕尾形 9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11" name="燕尾形 10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燕尾形 11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14" name="燕尾形 13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 preferRelativeResize="0">
            <a:picLocks noChangeArrowheads="1"/>
          </p:cNvPicPr>
          <p:nvPr/>
        </p:nvPicPr>
        <p:blipFill>
          <a:blip cstate="print" r:embed="rId3">
            <a:lum bright="8000" contrast="9000"/>
          </a:blip>
          <a:srcRect b="62"/>
          <a:stretch>
            <a:fillRect/>
          </a:stretch>
        </p:blipFill>
        <p:spPr bwMode="auto">
          <a:xfrm>
            <a:off x="2686734" y="4277534"/>
            <a:ext cx="2016000" cy="1278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44" name="左大括号 42"/>
          <p:cNvSpPr>
            <a:spLocks/>
          </p:cNvSpPr>
          <p:nvPr/>
        </p:nvSpPr>
        <p:spPr bwMode="auto">
          <a:xfrm rot="5400000">
            <a:off x="2398732" y="346062"/>
            <a:ext cx="473075" cy="3617913"/>
          </a:xfrm>
          <a:prstGeom prst="leftBrace">
            <a:avLst>
              <a:gd fmla="val 71697" name="adj1"/>
              <a:gd fmla="val 50000" name="adj2"/>
            </a:avLst>
          </a:prstGeom>
          <a:noFill/>
          <a:ln algn="ctr" w="9525">
            <a:solidFill>
              <a:srgbClr val="FC5910"/>
            </a:solidFill>
            <a:round/>
            <a:headEnd/>
            <a:tailEnd/>
          </a:ln>
        </p:spPr>
        <p:txBody>
          <a:bodyPr anchor="ctr" rot="10800000" vert="eaVert"/>
          <a:lstStyle/>
          <a:p>
            <a:pPr algn="ctr"/>
            <a:endParaRPr altLang="zh-CN" lang="zh-CN">
              <a:latin charset="-122" pitchFamily="49" typeface="黑体"/>
              <a:ea charset="-122" pitchFamily="49" typeface="黑体"/>
              <a:cs charset="-122" pitchFamily="34" typeface="Arial Unicode MS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945501" y="1500969"/>
            <a:ext cx="142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售前</a:t>
            </a:r>
            <a:r>
              <a:rPr altLang="zh-CN" lang="en-US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/</a:t>
            </a:r>
            <a:r>
              <a:rPr altLang="en-US" lang="zh-CN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中服务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507849" y="1500969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售后服务及深度服务</a:t>
            </a:r>
          </a:p>
        </p:txBody>
      </p:sp>
      <p:sp>
        <p:nvSpPr>
          <p:cNvPr id="47" name="流程图: 库存数据 46"/>
          <p:cNvSpPr/>
          <p:nvPr/>
        </p:nvSpPr>
        <p:spPr>
          <a:xfrm flipH="1">
            <a:off x="683436" y="2439181"/>
            <a:ext cx="928688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8" name="流程图: 库存数据 47"/>
          <p:cNvSpPr/>
          <p:nvPr/>
        </p:nvSpPr>
        <p:spPr>
          <a:xfrm flipH="1">
            <a:off x="1434325" y="2439181"/>
            <a:ext cx="928687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9" name="流程图: 库存数据 48"/>
          <p:cNvSpPr/>
          <p:nvPr/>
        </p:nvSpPr>
        <p:spPr>
          <a:xfrm flipH="1">
            <a:off x="2183626" y="2439181"/>
            <a:ext cx="928687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0" name="流程图: 库存数据 49"/>
          <p:cNvSpPr/>
          <p:nvPr/>
        </p:nvSpPr>
        <p:spPr>
          <a:xfrm flipH="1">
            <a:off x="2934511" y="2439181"/>
            <a:ext cx="928688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1" name="流程图: 库存数据 50"/>
          <p:cNvSpPr/>
          <p:nvPr/>
        </p:nvSpPr>
        <p:spPr>
          <a:xfrm flipH="1">
            <a:off x="3683812" y="2439181"/>
            <a:ext cx="930275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2" name="矩形 17"/>
          <p:cNvSpPr>
            <a:spLocks noChangeArrowheads="1"/>
          </p:cNvSpPr>
          <p:nvPr/>
        </p:nvSpPr>
        <p:spPr bwMode="auto">
          <a:xfrm>
            <a:off x="897749" y="2601105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altLang="en-US" dirty="0" lang="zh-CN" sz="1500">
                <a:latin charset="-122" pitchFamily="34" typeface="微软雅黑"/>
                <a:ea charset="-122" pitchFamily="34" typeface="微软雅黑"/>
              </a:rPr>
              <a:t>项目</a:t>
            </a:r>
            <a:endParaRPr altLang="zh-CN" dirty="0" lang="en-US" sz="1500">
              <a:latin charset="-122" pitchFamily="34" typeface="微软雅黑"/>
              <a:ea charset="-122" pitchFamily="34" typeface="微软雅黑"/>
            </a:endParaRPr>
          </a:p>
          <a:p>
            <a:r>
              <a:rPr altLang="en-US" dirty="0" lang="zh-CN" sz="1500">
                <a:latin charset="-122" pitchFamily="34" typeface="微软雅黑"/>
                <a:ea charset="-122" pitchFamily="34" typeface="微软雅黑"/>
              </a:rPr>
              <a:t>咨询</a:t>
            </a:r>
          </a:p>
        </p:txBody>
      </p:sp>
      <p:sp>
        <p:nvSpPr>
          <p:cNvPr id="53" name="矩形 18"/>
          <p:cNvSpPr>
            <a:spLocks noChangeArrowheads="1"/>
          </p:cNvSpPr>
          <p:nvPr/>
        </p:nvSpPr>
        <p:spPr bwMode="auto">
          <a:xfrm>
            <a:off x="1683561" y="2601105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系统设计</a:t>
            </a:r>
          </a:p>
        </p:txBody>
      </p:sp>
      <p:sp>
        <p:nvSpPr>
          <p:cNvPr id="54" name="矩形 19"/>
          <p:cNvSpPr>
            <a:spLocks noChangeArrowheads="1"/>
          </p:cNvSpPr>
          <p:nvPr/>
        </p:nvSpPr>
        <p:spPr bwMode="auto">
          <a:xfrm>
            <a:off x="2397936" y="2601105"/>
            <a:ext cx="5730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电站体验</a:t>
            </a:r>
          </a:p>
        </p:txBody>
      </p:sp>
      <p:sp>
        <p:nvSpPr>
          <p:cNvPr id="55" name="矩形 20"/>
          <p:cNvSpPr>
            <a:spLocks noChangeArrowheads="1"/>
          </p:cNvSpPr>
          <p:nvPr/>
        </p:nvSpPr>
        <p:spPr bwMode="auto">
          <a:xfrm>
            <a:off x="3183751" y="2601105"/>
            <a:ext cx="5730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安装调试</a:t>
            </a:r>
          </a:p>
        </p:txBody>
      </p:sp>
      <p:sp>
        <p:nvSpPr>
          <p:cNvPr id="56" name="矩形 21"/>
          <p:cNvSpPr>
            <a:spLocks noChangeArrowheads="1"/>
          </p:cNvSpPr>
          <p:nvPr/>
        </p:nvSpPr>
        <p:spPr bwMode="auto">
          <a:xfrm>
            <a:off x="3955276" y="2601105"/>
            <a:ext cx="5730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培训辅导</a:t>
            </a:r>
          </a:p>
        </p:txBody>
      </p:sp>
      <p:sp>
        <p:nvSpPr>
          <p:cNvPr id="57" name="流程图: 库存数据 56"/>
          <p:cNvSpPr/>
          <p:nvPr/>
        </p:nvSpPr>
        <p:spPr>
          <a:xfrm flipH="1">
            <a:off x="4685524" y="2439181"/>
            <a:ext cx="946150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8" name="流程图: 库存数据 57"/>
          <p:cNvSpPr/>
          <p:nvPr/>
        </p:nvSpPr>
        <p:spPr>
          <a:xfrm flipH="1">
            <a:off x="5436411" y="2439181"/>
            <a:ext cx="946150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9" name="流程图: 库存数据 58"/>
          <p:cNvSpPr/>
          <p:nvPr/>
        </p:nvSpPr>
        <p:spPr>
          <a:xfrm flipH="1">
            <a:off x="6185711" y="2439181"/>
            <a:ext cx="946150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0" name="流程图: 库存数据 59"/>
          <p:cNvSpPr/>
          <p:nvPr/>
        </p:nvSpPr>
        <p:spPr>
          <a:xfrm flipH="1">
            <a:off x="6936599" y="2439181"/>
            <a:ext cx="946150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1" name="矩形 26"/>
          <p:cNvSpPr>
            <a:spLocks noChangeArrowheads="1"/>
          </p:cNvSpPr>
          <p:nvPr/>
        </p:nvSpPr>
        <p:spPr bwMode="auto">
          <a:xfrm>
            <a:off x="4899836" y="2510618"/>
            <a:ext cx="571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系统在线监测</a:t>
            </a:r>
          </a:p>
        </p:txBody>
      </p:sp>
      <p:sp>
        <p:nvSpPr>
          <p:cNvPr id="62" name="矩形 27"/>
          <p:cNvSpPr>
            <a:spLocks noChangeArrowheads="1"/>
          </p:cNvSpPr>
          <p:nvPr/>
        </p:nvSpPr>
        <p:spPr bwMode="auto">
          <a:xfrm>
            <a:off x="5685649" y="2510618"/>
            <a:ext cx="571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巡检及</a:t>
            </a:r>
            <a:endParaRPr altLang="zh-CN" lang="en-US" sz="1500">
              <a:latin charset="-122" pitchFamily="34" typeface="微软雅黑"/>
              <a:ea charset="-122" pitchFamily="34" typeface="微软雅黑"/>
            </a:endParaRPr>
          </a:p>
          <a:p>
            <a:pPr algn="ctr"/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升级</a:t>
            </a:r>
          </a:p>
        </p:txBody>
      </p:sp>
      <p:sp>
        <p:nvSpPr>
          <p:cNvPr id="63" name="矩形 28"/>
          <p:cNvSpPr>
            <a:spLocks noChangeArrowheads="1"/>
          </p:cNvSpPr>
          <p:nvPr/>
        </p:nvSpPr>
        <p:spPr bwMode="auto">
          <a:xfrm>
            <a:off x="6452411" y="2601105"/>
            <a:ext cx="5730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维护保养</a:t>
            </a:r>
          </a:p>
        </p:txBody>
      </p:sp>
      <p:sp>
        <p:nvSpPr>
          <p:cNvPr id="64" name="矩形 29"/>
          <p:cNvSpPr>
            <a:spLocks noChangeArrowheads="1"/>
          </p:cNvSpPr>
          <p:nvPr/>
        </p:nvSpPr>
        <p:spPr bwMode="auto">
          <a:xfrm>
            <a:off x="7085826" y="2510618"/>
            <a:ext cx="7969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发电绩效评估及优化</a:t>
            </a:r>
          </a:p>
        </p:txBody>
      </p:sp>
      <p:pic>
        <p:nvPicPr>
          <p:cNvPr id="65" name="Picture 7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846726" y="4277534"/>
            <a:ext cx="1874837" cy="12954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66" name="Picture 2"/>
          <p:cNvPicPr>
            <a:picLocks noChangeArrowheads="1" noChangeAspect="1"/>
          </p:cNvPicPr>
          <p:nvPr/>
        </p:nvPicPr>
        <p:blipFill>
          <a:blip cstate="print" r:embed="rId5"/>
          <a:srcRect r="-146"/>
          <a:stretch>
            <a:fillRect/>
          </a:stretch>
        </p:blipFill>
        <p:spPr bwMode="auto">
          <a:xfrm>
            <a:off x="737356" y="4276743"/>
            <a:ext cx="1805388" cy="128588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67" name="流程图: 库存数据 66"/>
          <p:cNvSpPr/>
          <p:nvPr/>
        </p:nvSpPr>
        <p:spPr>
          <a:xfrm flipH="1">
            <a:off x="7685899" y="2439181"/>
            <a:ext cx="946150" cy="930275"/>
          </a:xfrm>
          <a:prstGeom prst="flowChartOnlineStorage">
            <a:avLst/>
          </a:prstGeom>
          <a:solidFill>
            <a:srgbClr val="92D050">
              <a:alpha val="63000"/>
            </a:srgbClr>
          </a:solidFill>
          <a:ln w="12700">
            <a:solidFill>
              <a:srgbClr val="FB7511"/>
            </a:solidFill>
          </a:ln>
          <a:effectLst>
            <a:outerShdw algn="ctr" blurRad="50800" dir="2700000" dist="508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8" name="矩形 36"/>
          <p:cNvSpPr>
            <a:spLocks noChangeArrowheads="1"/>
          </p:cNvSpPr>
          <p:nvPr/>
        </p:nvSpPr>
        <p:spPr bwMode="auto">
          <a:xfrm>
            <a:off x="7870051" y="2601105"/>
            <a:ext cx="7969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云平台服务</a:t>
            </a:r>
          </a:p>
        </p:txBody>
      </p:sp>
      <p:sp>
        <p:nvSpPr>
          <p:cNvPr id="69" name="左大括号 42"/>
          <p:cNvSpPr>
            <a:spLocks/>
          </p:cNvSpPr>
          <p:nvPr/>
        </p:nvSpPr>
        <p:spPr bwMode="auto">
          <a:xfrm rot="5400000">
            <a:off x="6394469" y="346062"/>
            <a:ext cx="473075" cy="3617912"/>
          </a:xfrm>
          <a:prstGeom prst="leftBrace">
            <a:avLst>
              <a:gd fmla="val 71697" name="adj1"/>
              <a:gd fmla="val 50000" name="adj2"/>
            </a:avLst>
          </a:prstGeom>
          <a:noFill/>
          <a:ln algn="ctr" w="9525">
            <a:solidFill>
              <a:srgbClr val="FC5910"/>
            </a:solidFill>
            <a:round/>
            <a:headEnd/>
            <a:tailEnd/>
          </a:ln>
        </p:spPr>
        <p:txBody>
          <a:bodyPr anchor="ctr" rot="10800000" vert="eaVert"/>
          <a:lstStyle/>
          <a:p>
            <a:pPr algn="ctr"/>
            <a:endParaRPr altLang="zh-CN" lang="zh-CN">
              <a:latin charset="-122" pitchFamily="49" typeface="黑体"/>
              <a:ea charset="-122" pitchFamily="49" typeface="黑体"/>
              <a:cs charset="-122" pitchFamily="34" typeface="Arial Unicode MS"/>
            </a:endParaRPr>
          </a:p>
        </p:txBody>
      </p:sp>
      <p:pic>
        <p:nvPicPr>
          <p:cNvPr id="70" name="Picture 6"/>
          <p:cNvPicPr>
            <a:picLocks noChangeArrowheads="1" noChangeAspect="1"/>
          </p:cNvPicPr>
          <p:nvPr/>
        </p:nvPicPr>
        <p:blipFill>
          <a:blip cstate="print" r:embed="rId6"/>
          <a:stretch>
            <a:fillRect/>
          </a:stretch>
        </p:blipFill>
        <p:spPr bwMode="auto">
          <a:xfrm>
            <a:off x="6865550" y="4277535"/>
            <a:ext cx="1928826" cy="127952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descr="office6\wpsassist\cache\53b35dba85461" id="34" name="Picture 11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9452792" y="2072473"/>
            <a:ext cx="2000264" cy="337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3"/>
          <p:cNvSpPr txBox="1">
            <a:spLocks noChangeArrowheads="1"/>
          </p:cNvSpPr>
          <p:nvPr/>
        </p:nvSpPr>
        <p:spPr bwMode="auto">
          <a:xfrm>
            <a:off x="451619" y="343990"/>
            <a:ext cx="8858299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完善的服务体系：专业流程化服务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33" name="五边形 32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</a:p>
          </p:txBody>
        </p:sp>
        <p:sp>
          <p:nvSpPr>
            <p:cNvPr id="35" name="燕尾形 34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37" name="燕尾形 36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 indent="0" latinLnBrk="0" marL="0" marR="0">
                <a:lnSpc>
                  <a:spcPct val="100000"/>
                </a:lnSpc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</a:p>
          </p:txBody>
        </p:sp>
        <p:sp>
          <p:nvSpPr>
            <p:cNvPr id="38" name="燕尾形 37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baseline="0" cap="none" dirty="0" i="0" kumimoji="0" lang="zh-CN" normalizeH="0" smtClean="0" strike="noStrike" sz="1400" u="none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39" name="燕尾形 38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1" r="-128"/>
          <a:stretch/>
        </p:blipFill>
        <p:spPr bwMode="auto">
          <a:xfrm>
            <a:off x="2737621" y="2417521"/>
            <a:ext cx="1714289" cy="289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SG2500效果图(delete backround).gif" id="10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2082" y="1500969"/>
            <a:ext cx="2357454" cy="18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Administrator\桌面\{E19C61EF-F524-488C-B2CB-2B775A30AE48}.png" id="11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" r="22"/>
          <a:stretch/>
        </p:blipFill>
        <p:spPr bwMode="auto">
          <a:xfrm>
            <a:off x="8952724" y="4227754"/>
            <a:ext cx="1462138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53"/>
          <p:cNvSpPr txBox="1">
            <a:spLocks noChangeArrowheads="1"/>
          </p:cNvSpPr>
          <p:nvPr/>
        </p:nvSpPr>
        <p:spPr bwMode="auto">
          <a:xfrm>
            <a:off x="451635" y="343992"/>
            <a:ext cx="8425677" cy="5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27" lIns="91251" rIns="91251" tIns="45627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引领行业发展</a:t>
            </a:r>
          </a:p>
        </p:txBody>
      </p:sp>
      <p:pic>
        <p:nvPicPr>
          <p:cNvPr id="13" name="Picture 9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666446" y="2560396"/>
            <a:ext cx="28440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2809057" y="1560264"/>
            <a:ext cx="2143141" cy="82586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defRPr/>
            </a:pPr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09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年首次推出</a:t>
            </a:r>
            <a:endParaRPr altLang="zh-CN" b="1" dirty="0" lang="en-US" smtClean="0">
              <a:solidFill>
                <a:srgbClr val="F66400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defRPr/>
            </a:pPr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500KW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逆变器</a:t>
            </a:r>
            <a:endParaRPr altLang="zh-CN" b="1" dirty="0" lang="en-US" smtClean="0">
              <a:solidFill>
                <a:srgbClr val="F66400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81604" y="1560264"/>
            <a:ext cx="2228048" cy="82586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defRPr/>
            </a:pPr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13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年首次推出</a:t>
            </a:r>
            <a:endParaRPr altLang="zh-CN" b="1" dirty="0" lang="en-US" smtClean="0">
              <a:solidFill>
                <a:srgbClr val="F66400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defRPr/>
            </a:pPr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1MW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箱式逆变房</a:t>
            </a:r>
            <a:endParaRPr altLang="zh-CN" b="1" dirty="0" lang="en-US" smtClean="0">
              <a:solidFill>
                <a:srgbClr val="F66400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51933" y="5203602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mtClean="0">
                <a:latin charset="-122" pitchFamily="34" typeface="微软雅黑"/>
                <a:ea charset="-122" pitchFamily="34" typeface="微软雅黑"/>
              </a:rPr>
              <a:t>SG500MX</a:t>
            </a:r>
            <a:endParaRPr altLang="en-US" b="1" dirty="0" lang="zh-CN" smtClean="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97068" y="519146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mtClean="0">
                <a:latin charset="-122" pitchFamily="34" typeface="微软雅黑"/>
                <a:ea charset="-122" pitchFamily="34" typeface="微软雅黑"/>
              </a:rPr>
              <a:t>SG1000TS</a:t>
            </a:r>
            <a:endParaRPr altLang="en-US" b="1" dirty="0" lang="zh-CN" smtClean="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10027" y="1143778"/>
            <a:ext cx="2900153" cy="36933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15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年首次推出</a:t>
            </a:r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&gt;&gt;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更大功率</a:t>
            </a:r>
            <a:endParaRPr altLang="en-US" dirty="0" lang="zh-CN"/>
          </a:p>
        </p:txBody>
      </p:sp>
      <p:sp>
        <p:nvSpPr>
          <p:cNvPr id="23" name="矩形 22"/>
          <p:cNvSpPr/>
          <p:nvPr/>
        </p:nvSpPr>
        <p:spPr>
          <a:xfrm>
            <a:off x="8309784" y="3858422"/>
            <a:ext cx="2900153" cy="36933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15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年首次推出</a:t>
            </a:r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&gt;&gt;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更高电压</a:t>
            </a:r>
            <a:endParaRPr altLang="en-US" dirty="0" lang="zh-CN"/>
          </a:p>
        </p:txBody>
      </p:sp>
      <p:sp>
        <p:nvSpPr>
          <p:cNvPr id="25" name="矩形 24"/>
          <p:cNvSpPr/>
          <p:nvPr/>
        </p:nvSpPr>
        <p:spPr>
          <a:xfrm>
            <a:off x="9348345" y="3274776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mtClean="0">
                <a:latin charset="-122" pitchFamily="34" typeface="微软雅黑"/>
                <a:ea charset="-122" pitchFamily="34" typeface="微软雅黑"/>
              </a:rPr>
              <a:t>SG2500</a:t>
            </a:r>
            <a:endParaRPr altLang="en-US" b="1" dirty="0" lang="zh-CN" smtClean="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55188" y="607300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mtClean="0">
                <a:latin charset="-122" pitchFamily="34" typeface="微软雅黑"/>
                <a:ea charset="-122" pitchFamily="34" typeface="微软雅黑"/>
              </a:rPr>
              <a:t>SG1000HV</a:t>
            </a:r>
            <a:endParaRPr altLang="en-US" b="1" dirty="0" lang="zh-CN" smtClean="0">
              <a:latin charset="-122" pitchFamily="34" typeface="微软雅黑"/>
              <a:ea charset="-122" pitchFamily="34" typeface="微软雅黑"/>
            </a:endParaRPr>
          </a:p>
        </p:txBody>
      </p:sp>
      <p:pic>
        <p:nvPicPr>
          <p:cNvPr descr="10K（2）" id="28" name="Picture 31"/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356" y="2715414"/>
            <a:ext cx="1357322" cy="21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951670" y="5215744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dirty="0" lang="en-US" smtClean="0">
                <a:latin charset="-122" pitchFamily="34" typeface="微软雅黑"/>
                <a:ea charset="-122" pitchFamily="34" typeface="微软雅黑"/>
              </a:rPr>
              <a:t>SG10K</a:t>
            </a:r>
            <a:endParaRPr altLang="en-US" b="1" dirty="0" lang="zh-CN" smtClean="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23042" y="1572406"/>
            <a:ext cx="2143141" cy="82586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defRPr/>
            </a:pPr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03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年首次推出</a:t>
            </a:r>
            <a:endParaRPr altLang="zh-CN" b="1" dirty="0" lang="en-US" smtClean="0">
              <a:solidFill>
                <a:srgbClr val="F66400"/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>
              <a:spcBef>
                <a:spcPts val="713"/>
              </a:spcBef>
              <a:spcAft>
                <a:spcPts val="713"/>
              </a:spcAft>
              <a:buSzPct val="50000"/>
              <a:defRPr/>
            </a:pPr>
            <a:r>
              <a:rPr altLang="zh-CN" b="1" dirty="0" lang="en-US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10KW</a:t>
            </a:r>
            <a:r>
              <a:rPr altLang="en-US" b="1" dirty="0" lang="zh-CN" smtClean="0">
                <a:solidFill>
                  <a:srgbClr val="F66400"/>
                </a:solidFill>
                <a:latin charset="-122" pitchFamily="34" typeface="微软雅黑"/>
                <a:ea charset="-122" pitchFamily="34" typeface="微软雅黑"/>
              </a:rPr>
              <a:t>组串逆变器</a:t>
            </a:r>
            <a:endParaRPr altLang="zh-CN" b="1" dirty="0" lang="en-US" smtClean="0">
              <a:solidFill>
                <a:srgbClr val="F66400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4" name="五边形 23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产品</a:t>
              </a:r>
            </a:p>
          </p:txBody>
        </p:sp>
        <p:sp>
          <p:nvSpPr>
            <p:cNvPr id="27" name="燕尾形 26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系统</a:t>
              </a:r>
            </a:p>
          </p:txBody>
        </p:sp>
        <p:sp>
          <p:nvSpPr>
            <p:cNvPr id="31" name="燕尾形 30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服务</a:t>
              </a:r>
              <a:endPara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2" name="燕尾形 31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FF6600"/>
            </a:solidFill>
            <a:ln w="3175">
              <a:solidFill>
                <a:srgbClr val="F5F5F5"/>
              </a:solidFill>
              <a:headEnd len="med" type="none" w="med"/>
              <a:tailEnd len="med" type="none" w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400" eaLnBrk="1" hangingPunct="1" indent="0" latinLnBrk="0" marL="0" marR="0">
                <a:lnSpc>
                  <a:spcPct val="100000"/>
                </a:lnSpc>
                <a:buClrTx/>
                <a:buSzTx/>
                <a:buFont charset="0" pitchFamily="34" typeface="Arial"/>
                <a:buNone/>
                <a:tabLst/>
              </a:pPr>
              <a:r>
                <a:rPr altLang="en-US" b="1" dirty="0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行业</a:t>
              </a:r>
            </a:p>
          </p:txBody>
        </p:sp>
      </p:grpSp>
      <p:sp>
        <p:nvSpPr>
          <p:cNvPr id="33" name="燕尾形 32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D9D9D9"/>
          </a:solidFill>
          <a:ln w="3175">
            <a:solidFill>
              <a:srgbClr val="F5F5F5"/>
            </a:solidFill>
            <a:headEnd len="med" type="none" w="med"/>
            <a:tailEnd len="med" type="none" w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tabLst/>
            </a:pPr>
            <a:r>
              <a:rPr altLang="en-US" b="1" baseline="0" cap="none" dirty="0" i="0" kumimoji="0" lang="zh-CN" normalizeH="0" smtClean="0" strike="noStrike" sz="1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charset="-122" pitchFamily="34" typeface="微软雅黑"/>
                <a:ea charset="-122" pitchFamily="34" typeface="微软雅黑"/>
              </a:rPr>
              <a:t>客户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04" y="429398"/>
            <a:ext cx="1071568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客户满意度是最终考核指标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761811" y="1326341"/>
            <a:ext cx="5786478" cy="47466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  <a:cs typeface="Arial" charset="0"/>
                <a:sym typeface="微软雅黑" pitchFamily="34" charset="-122"/>
              </a:rPr>
              <a:t>领先的发电量</a:t>
            </a:r>
            <a:endParaRPr kumimoji="1" lang="en-US" altLang="zh-CN" dirty="0" smtClean="0">
              <a:latin typeface="微软雅黑" pitchFamily="34" charset="-122"/>
              <a:ea typeface="微软雅黑" pitchFamily="34" charset="-122"/>
              <a:cs typeface="Arial" charset="0"/>
              <a:sym typeface="微软雅黑" pitchFamily="34" charset="-122"/>
            </a:endParaRPr>
          </a:p>
        </p:txBody>
      </p:sp>
      <p:pic>
        <p:nvPicPr>
          <p:cNvPr id="9" name="Picture 4" descr="C:\Users\admin\AppData\Local\Temp\ksohtml\wpsE96E.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2672" y="4429927"/>
            <a:ext cx="103663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dmin\AppData\Local\Temp\ksohtml\wps7344.tm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6712" y="4431513"/>
            <a:ext cx="1031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admin\AppData\Local\Temp\ksohtml\wpsB22.tm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71812" y="4429927"/>
            <a:ext cx="10255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Users\admin\AppData\Local\Temp\ksohtml\wps528F.tm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3010" y="4444214"/>
            <a:ext cx="1065212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C:\Users\admin\AppData\Local\Temp\ksohtml\wpsEF7C.tm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0438" y="2929728"/>
            <a:ext cx="1031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:\Users\admin\Desktop\国网\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6400" y="2929728"/>
            <a:ext cx="1130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C:\Users\admin\AppData\Local\Temp\ksohtml\wpsABC.tmp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0627" y="2936079"/>
            <a:ext cx="9937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C:\Users\admin\Desktop\国网\1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4363" y="2936079"/>
            <a:ext cx="112871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C:\Users\admin\Desktop\国网\01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480" y="1286655"/>
            <a:ext cx="216217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C:\Users\admin\Desktop\国网\01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8274" y="3112280"/>
            <a:ext cx="26987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C:\Users\admin\Desktop\国网\01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61480" y="1286654"/>
            <a:ext cx="2039938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C:\Users\admin\Desktop\国网\01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61480" y="3126567"/>
            <a:ext cx="21717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5">
            <a:lum bright="33000"/>
          </a:blip>
          <a:srcRect/>
          <a:stretch>
            <a:fillRect/>
          </a:stretch>
        </p:blipFill>
        <p:spPr bwMode="auto">
          <a:xfrm>
            <a:off x="7833512" y="1429530"/>
            <a:ext cx="13355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75846" y="1429531"/>
            <a:ext cx="1285884" cy="143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290226" y="1429531"/>
            <a:ext cx="1143008" cy="14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 cstate="print">
            <a:lum bright="25000"/>
          </a:blip>
          <a:srcRect/>
          <a:stretch>
            <a:fillRect/>
          </a:stretch>
        </p:blipFill>
        <p:spPr bwMode="auto">
          <a:xfrm>
            <a:off x="9954912" y="1429530"/>
            <a:ext cx="112971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矩形 30"/>
          <p:cNvSpPr/>
          <p:nvPr/>
        </p:nvSpPr>
        <p:spPr>
          <a:xfrm>
            <a:off x="6190438" y="19295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  <a:cs typeface="Arial" charset="0"/>
                <a:sym typeface="微软雅黑" pitchFamily="34" charset="-122"/>
              </a:rPr>
              <a:t>领先的发电量</a:t>
            </a:r>
            <a:endParaRPr kumimoji="1" lang="en-US" altLang="zh-CN" dirty="0" smtClean="0">
              <a:latin typeface="微软雅黑" pitchFamily="34" charset="-122"/>
              <a:ea typeface="微软雅黑" pitchFamily="34" charset="-122"/>
              <a:cs typeface="Arial" charset="0"/>
              <a:sym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619464" y="3429794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  <a:cs typeface="Arial" charset="0"/>
                <a:sym typeface="微软雅黑" pitchFamily="34" charset="-122"/>
              </a:rPr>
              <a:t>高效可靠运行</a:t>
            </a:r>
            <a:endParaRPr kumimoji="1" lang="en-US" altLang="zh-CN" dirty="0" smtClean="0">
              <a:latin typeface="微软雅黑" pitchFamily="34" charset="-122"/>
              <a:ea typeface="微软雅黑" pitchFamily="34" charset="-122"/>
              <a:cs typeface="Arial" charset="0"/>
              <a:sym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90438" y="4858554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  <a:cs typeface="Arial" charset="0"/>
                <a:sym typeface="微软雅黑" pitchFamily="34" charset="-122"/>
              </a:rPr>
              <a:t>快捷的服务</a:t>
            </a:r>
            <a:endParaRPr kumimoji="1" lang="en-US" altLang="zh-CN" dirty="0" smtClean="0">
              <a:latin typeface="微软雅黑" pitchFamily="34" charset="-122"/>
              <a:ea typeface="微软雅黑" pitchFamily="34" charset="-122"/>
              <a:cs typeface="Arial" charset="0"/>
              <a:sym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503984" y="99364"/>
            <a:ext cx="3738403" cy="325729"/>
            <a:chOff x="8215153" y="124764"/>
            <a:chExt cx="3665175" cy="325729"/>
          </a:xfrm>
        </p:grpSpPr>
        <p:sp>
          <p:nvSpPr>
            <p:cNvPr id="24" name="五边形 23"/>
            <p:cNvSpPr/>
            <p:nvPr/>
          </p:nvSpPr>
          <p:spPr bwMode="auto">
            <a:xfrm>
              <a:off x="8215153" y="124764"/>
              <a:ext cx="1070171" cy="325726"/>
            </a:xfrm>
            <a:prstGeom prst="homePlate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产品</a:t>
              </a:r>
            </a:p>
          </p:txBody>
        </p:sp>
        <p:sp>
          <p:nvSpPr>
            <p:cNvPr id="25" name="燕尾形 24"/>
            <p:cNvSpPr/>
            <p:nvPr/>
          </p:nvSpPr>
          <p:spPr bwMode="auto">
            <a:xfrm>
              <a:off x="9102841" y="124764"/>
              <a:ext cx="1059327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1" hangingPunct="1"/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系统</a:t>
              </a:r>
            </a:p>
          </p:txBody>
        </p:sp>
        <p:sp>
          <p:nvSpPr>
            <p:cNvPr id="26" name="燕尾形 25"/>
            <p:cNvSpPr/>
            <p:nvPr/>
          </p:nvSpPr>
          <p:spPr bwMode="auto">
            <a:xfrm>
              <a:off x="9996603" y="124765"/>
              <a:ext cx="1094259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服务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燕尾形 33"/>
            <p:cNvSpPr/>
            <p:nvPr/>
          </p:nvSpPr>
          <p:spPr bwMode="auto">
            <a:xfrm>
              <a:off x="10876548" y="124766"/>
              <a:ext cx="1003780" cy="325727"/>
            </a:xfrm>
            <a:prstGeom prst="chevron">
              <a:avLst/>
            </a:prstGeom>
            <a:solidFill>
              <a:srgbClr val="D9D9D9"/>
            </a:solidFill>
            <a:ln w="3175">
              <a:solidFill>
                <a:srgbClr val="F5F5F5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CN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行业</a:t>
              </a:r>
            </a:p>
          </p:txBody>
        </p:sp>
      </p:grpSp>
      <p:sp>
        <p:nvSpPr>
          <p:cNvPr id="35" name="燕尾形 34"/>
          <p:cNvSpPr/>
          <p:nvPr/>
        </p:nvSpPr>
        <p:spPr bwMode="auto">
          <a:xfrm>
            <a:off x="11024427" y="103671"/>
            <a:ext cx="1003780" cy="325727"/>
          </a:xfrm>
          <a:prstGeom prst="chevron">
            <a:avLst/>
          </a:prstGeom>
          <a:solidFill>
            <a:srgbClr val="FF6600"/>
          </a:solidFill>
          <a:ln w="3175">
            <a:solidFill>
              <a:srgbClr val="F5F5F5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</a:t>
            </a: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1270" y="1635656"/>
            <a:ext cx="8001512" cy="4033382"/>
            <a:chOff x="2123728" y="1226458"/>
            <a:chExt cx="6001915" cy="30243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428580" y="1235949"/>
              <a:ext cx="5697063" cy="2674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hteck 20"/>
            <p:cNvSpPr/>
            <p:nvPr/>
          </p:nvSpPr>
          <p:spPr bwMode="auto">
            <a:xfrm>
              <a:off x="2123728" y="1226458"/>
              <a:ext cx="3672408" cy="3024336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7" name="_h1"/>
          <p:cNvSpPr txBox="1">
            <a:spLocks noChangeArrowheads="1"/>
          </p:cNvSpPr>
          <p:nvPr/>
        </p:nvSpPr>
        <p:spPr>
          <a:xfrm>
            <a:off x="794113" y="497626"/>
            <a:ext cx="9944565" cy="531347"/>
          </a:xfrm>
          <a:prstGeom prst="rect">
            <a:avLst/>
          </a:prstGeom>
        </p:spPr>
        <p:txBody>
          <a:bodyPr lIns="121898" tIns="60948" rIns="121898" bIns="6094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目录</a:t>
            </a:r>
            <a:endParaRPr lang="de-DE" sz="3200" b="1" noProof="1" smtClean="0">
              <a:solidFill>
                <a:srgbClr val="FF66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3" name="Gruppieren 1"/>
          <p:cNvGrpSpPr/>
          <p:nvPr/>
        </p:nvGrpSpPr>
        <p:grpSpPr>
          <a:xfrm>
            <a:off x="911307" y="1643104"/>
            <a:ext cx="7669588" cy="3577848"/>
            <a:chOff x="323851" y="1555748"/>
            <a:chExt cx="5752940" cy="2682765"/>
          </a:xfrm>
        </p:grpSpPr>
        <p:grpSp>
          <p:nvGrpSpPr>
            <p:cNvPr id="4" name="Gruppieren 21"/>
            <p:cNvGrpSpPr/>
            <p:nvPr/>
          </p:nvGrpSpPr>
          <p:grpSpPr>
            <a:xfrm>
              <a:off x="323851" y="2681191"/>
              <a:ext cx="5699356" cy="486001"/>
              <a:chOff x="323851" y="2681191"/>
              <a:chExt cx="5699356" cy="486001"/>
            </a:xfrm>
          </p:grpSpPr>
          <p:sp>
            <p:nvSpPr>
              <p:cNvPr id="60" name="Rectangle 61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23851" y="2681192"/>
                <a:ext cx="486000" cy="48600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1"/>
              </a:gra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defTabSz="1068864">
                  <a:defRPr/>
                </a:pPr>
                <a:r>
                  <a:rPr lang="en-GB" sz="3700" noProof="1" smtClean="0">
                    <a:solidFill>
                      <a:srgbClr val="7D7D7D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61" name="Rectangle 62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836397" y="2681191"/>
                <a:ext cx="5186810" cy="48418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216000" tIns="108000" rIns="144000" bIns="72000" anchor="ctr" anchorCtr="0"/>
              <a:lstStyle/>
              <a:p>
                <a:pPr marL="253988" lvl="0" indent="-253988">
                  <a:lnSpc>
                    <a:spcPct val="95000"/>
                  </a:lnSpc>
                  <a:spcBef>
                    <a:spcPct val="50000"/>
                  </a:spcBef>
                  <a:buClr>
                    <a:srgbClr val="808080"/>
                  </a:buClr>
                  <a:defRPr/>
                </a:pPr>
                <a:r>
                  <a:rPr kumimoji="1" lang="zh-CN" altLang="en-US" sz="2800" b="1" noProof="1" smtClean="0">
                    <a:solidFill>
                      <a:schemeClr val="bg1">
                        <a:lumMod val="50000"/>
                      </a:schemeClr>
                    </a:solidFill>
                    <a:ea typeface="微软雅黑" pitchFamily="34" charset="-122"/>
                    <a:cs typeface="Arial" pitchFamily="34" charset="0"/>
                  </a:rPr>
                  <a:t>什么样的逆变器才是好的逆变器</a:t>
                </a:r>
                <a:endParaRPr kumimoji="1" lang="en-US" altLang="zh-CN" sz="2800" b="1" noProof="1" smtClean="0">
                  <a:solidFill>
                    <a:schemeClr val="bg1">
                      <a:lumMod val="50000"/>
                    </a:schemeClr>
                  </a:solidFill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" name="Gruppieren 31"/>
            <p:cNvGrpSpPr/>
            <p:nvPr/>
          </p:nvGrpSpPr>
          <p:grpSpPr>
            <a:xfrm>
              <a:off x="323851" y="3752513"/>
              <a:ext cx="5752940" cy="486000"/>
              <a:chOff x="323851" y="3752513"/>
              <a:chExt cx="5752940" cy="486000"/>
            </a:xfrm>
          </p:grpSpPr>
          <p:sp>
            <p:nvSpPr>
              <p:cNvPr id="56" name="Rectangle 65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23851" y="3752513"/>
                <a:ext cx="486000" cy="486000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defTabSz="1068864">
                  <a:defRPr/>
                </a:pPr>
                <a:r>
                  <a:rPr lang="en-GB" sz="3700" b="1" noProof="1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57" name="Rectangle 66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836396" y="3752513"/>
                <a:ext cx="5240395" cy="484188"/>
              </a:xfrm>
              <a:prstGeom prst="rect">
                <a:avLst/>
              </a:prstGeom>
              <a:solidFill>
                <a:srgbClr val="FF6600">
                  <a:alpha val="8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216000" tIns="108000" rIns="144000" bIns="72000" anchor="ctr" anchorCtr="0"/>
              <a:lstStyle/>
              <a:p>
                <a:pPr marL="253988" indent="-253988">
                  <a:lnSpc>
                    <a:spcPct val="95000"/>
                  </a:lnSpc>
                  <a:spcAft>
                    <a:spcPts val="1067"/>
                  </a:spcAft>
                  <a:buClr>
                    <a:srgbClr val="808080"/>
                  </a:buClr>
                  <a:defRPr/>
                </a:pPr>
                <a:r>
                  <a:rPr lang="zh-CN" altLang="en-US" sz="2800" b="1" noProof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charset="0"/>
                  </a:rPr>
                  <a:t>阳光电源如何做更好的逆变器</a:t>
                </a:r>
              </a:p>
            </p:txBody>
          </p:sp>
        </p:grpSp>
        <p:grpSp>
          <p:nvGrpSpPr>
            <p:cNvPr id="6" name="Gruppieren 34"/>
            <p:cNvGrpSpPr/>
            <p:nvPr/>
          </p:nvGrpSpPr>
          <p:grpSpPr>
            <a:xfrm>
              <a:off x="323851" y="1555748"/>
              <a:ext cx="5699354" cy="484189"/>
              <a:chOff x="323851" y="1555748"/>
              <a:chExt cx="5699354" cy="484189"/>
            </a:xfrm>
          </p:grpSpPr>
          <p:sp>
            <p:nvSpPr>
              <p:cNvPr id="54" name="Rectangle 58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836397" y="1555748"/>
                <a:ext cx="5186808" cy="48418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216000" tIns="108000" rIns="144000" bIns="72000" anchor="ctr" anchorCtr="0"/>
              <a:lstStyle/>
              <a:p>
                <a:pPr marL="253988" indent="-253988">
                  <a:lnSpc>
                    <a:spcPct val="95000"/>
                  </a:lnSpc>
                  <a:spcBef>
                    <a:spcPct val="50000"/>
                  </a:spcBef>
                  <a:buClr>
                    <a:srgbClr val="808080"/>
                  </a:buClr>
                  <a:defRPr/>
                </a:pPr>
                <a:r>
                  <a:rPr kumimoji="1" lang="zh-CN" altLang="en-US" sz="2800" b="1" noProof="1" smtClean="0">
                    <a:solidFill>
                      <a:schemeClr val="bg1">
                        <a:lumMod val="50000"/>
                      </a:schemeClr>
                    </a:solidFill>
                    <a:ea typeface="微软雅黑" pitchFamily="34" charset="-122"/>
                    <a:cs typeface="Arial" pitchFamily="34" charset="0"/>
                  </a:rPr>
                  <a:t>为什么要做更好的逆变器</a:t>
                </a:r>
                <a:endParaRPr kumimoji="1" lang="en-GB" altLang="en-US" sz="2800" b="1" noProof="1" smtClean="0">
                  <a:solidFill>
                    <a:schemeClr val="bg1">
                      <a:lumMod val="50000"/>
                    </a:schemeClr>
                  </a:solidFill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55" name="_color1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23851" y="1555748"/>
                <a:ext cx="486000" cy="48418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1"/>
              </a:gra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defTabSz="1068864">
                  <a:defRPr/>
                </a:pPr>
                <a:r>
                  <a:rPr lang="en-GB" sz="3700" noProof="1" smtClean="0">
                    <a:solidFill>
                      <a:srgbClr val="7D7D7D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055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" y="1213665"/>
            <a:ext cx="12190413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571328" y="1612101"/>
            <a:ext cx="10292339" cy="1031875"/>
            <a:chOff x="638947" y="1858578"/>
            <a:chExt cx="7720061" cy="1032708"/>
          </a:xfrm>
        </p:grpSpPr>
        <p:sp>
          <p:nvSpPr>
            <p:cNvPr id="18438" name="Rectangle 10"/>
            <p:cNvSpPr>
              <a:spLocks noChangeArrowheads="1"/>
            </p:cNvSpPr>
            <p:nvPr/>
          </p:nvSpPr>
          <p:spPr bwMode="auto">
            <a:xfrm>
              <a:off x="638947" y="1858578"/>
              <a:ext cx="1295400" cy="46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SzPct val="100000"/>
                <a:buFont typeface="Arial" pitchFamily="34" charset="0"/>
                <a:buNone/>
              </a:pPr>
              <a:r>
                <a:rPr kumimoji="1" lang="zh-CN" altLang="en-US" sz="2400" b="1" dirty="0">
                  <a:solidFill>
                    <a:srgbClr val="EE7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 命</a:t>
              </a:r>
            </a:p>
          </p:txBody>
        </p:sp>
        <p:sp>
          <p:nvSpPr>
            <p:cNvPr id="16" name="右箭头 15"/>
            <p:cNvSpPr/>
            <p:nvPr/>
          </p:nvSpPr>
          <p:spPr>
            <a:xfrm>
              <a:off x="1788068" y="1999980"/>
              <a:ext cx="214270" cy="204952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64" name="TextBox 21"/>
            <p:cNvSpPr txBox="1">
              <a:spLocks noChangeArrowheads="1"/>
            </p:cNvSpPr>
            <p:nvPr/>
          </p:nvSpPr>
          <p:spPr bwMode="auto">
            <a:xfrm>
              <a:off x="2143597" y="2432129"/>
              <a:ext cx="6215411" cy="45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800"/>
                </a:lnSpc>
                <a:buSzPct val="100000"/>
                <a:buFont typeface="Arial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成为全球一流的可再生能源发电设备及系统解决方案供应商</a:t>
              </a:r>
            </a:p>
          </p:txBody>
        </p:sp>
        <p:sp>
          <p:nvSpPr>
            <p:cNvPr id="19465" name="TextBox 22"/>
            <p:cNvSpPr txBox="1">
              <a:spLocks noChangeArrowheads="1"/>
            </p:cNvSpPr>
            <p:nvPr/>
          </p:nvSpPr>
          <p:spPr bwMode="auto">
            <a:xfrm>
              <a:off x="2145185" y="1907831"/>
              <a:ext cx="4428242" cy="40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100000"/>
                <a:buFont typeface="Arial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微软雅黑" pitchFamily="34" charset="-122"/>
                  <a:cs typeface="Arial Unicode MS" pitchFamily="34" charset="-122"/>
                </a:rPr>
                <a:t>致力于清洁高效，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itchFamily="2" charset="-122"/>
                  <a:ea typeface="微软雅黑" pitchFamily="34" charset="-122"/>
                  <a:cs typeface="Arial Unicode MS" pitchFamily="34" charset="-122"/>
                </a:rPr>
                <a:t>让更多人享用绿色电力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638947" y="2429572"/>
              <a:ext cx="1295400" cy="46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SzPct val="100000"/>
              </a:pPr>
              <a:r>
                <a:rPr kumimoji="1" lang="zh-CN" altLang="en-US" sz="2400" b="1" dirty="0">
                  <a:solidFill>
                    <a:srgbClr val="EE7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愿 景</a:t>
              </a: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1788068" y="2554464"/>
              <a:ext cx="214270" cy="204953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0"/>
          </p:nvPr>
        </p:nvSpPr>
        <p:spPr>
          <a:xfrm>
            <a:off x="8965593" y="6357940"/>
            <a:ext cx="2843936" cy="365125"/>
          </a:xfrm>
        </p:spPr>
        <p:txBody>
          <a:bodyPr/>
          <a:lstStyle/>
          <a:p>
            <a:pPr>
              <a:defRPr/>
            </a:pPr>
            <a:fld id="{B36A6207-A886-4C08-976C-8E52B44D6F3C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8" y="343990"/>
            <a:ext cx="1071568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使命与愿景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8" y="343990"/>
            <a:ext cx="1071568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核心价值观</a:t>
            </a:r>
          </a:p>
        </p:txBody>
      </p:sp>
      <p:pic>
        <p:nvPicPr>
          <p:cNvPr id="8" name="Picture 23" descr="C:\Users\admin\Desktop\国网\05- 阳光文化手册B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42" y="1643845"/>
            <a:ext cx="4261812" cy="42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0" descr="53b3686e6bb0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2662" y="1358092"/>
            <a:ext cx="166846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9324" y="3215480"/>
            <a:ext cx="6840341" cy="277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53"/>
          <p:cNvSpPr txBox="1">
            <a:spLocks noChangeArrowheads="1"/>
          </p:cNvSpPr>
          <p:nvPr/>
        </p:nvSpPr>
        <p:spPr bwMode="auto">
          <a:xfrm>
            <a:off x="451620" y="343994"/>
            <a:ext cx="11501502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光伏产业发展前景广阔，未来充满想象力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1605" y="6123029"/>
            <a:ext cx="2286002" cy="3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 anchor="ctr">
            <a:spAutoFit/>
          </a:bodyPr>
          <a:lstStyle/>
          <a:p>
            <a:pPr marL="179388" indent="-342900"/>
            <a:r>
              <a:rPr lang="zh-CN" altLang="en-US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数据来源：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IHS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endParaRPr lang="zh-CN" altLang="en-US" sz="14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77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81" y="2071567"/>
            <a:ext cx="6786610" cy="392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Freeform 8"/>
          <p:cNvSpPr>
            <a:spLocks/>
          </p:cNvSpPr>
          <p:nvPr/>
        </p:nvSpPr>
        <p:spPr bwMode="gray">
          <a:xfrm rot="10800000">
            <a:off x="7882774" y="2371284"/>
            <a:ext cx="2408237" cy="225159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gray">
          <a:xfrm>
            <a:off x="7471608" y="5346947"/>
            <a:ext cx="4267200" cy="652614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ltGray">
          <a:xfrm rot="16200000" flipV="1">
            <a:off x="7851708" y="4871436"/>
            <a:ext cx="954308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ltGray">
          <a:xfrm rot="16200000" flipV="1">
            <a:off x="8399336" y="4604675"/>
            <a:ext cx="1487831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ltGray">
          <a:xfrm rot="16200000" flipV="1">
            <a:off x="8942207" y="4376022"/>
            <a:ext cx="194513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gray">
          <a:xfrm rot="16200000" flipV="1">
            <a:off x="9199248" y="3804389"/>
            <a:ext cx="3088402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74ABC6">
                  <a:gamma/>
                  <a:shade val="75686"/>
                  <a:invGamma/>
                </a:srgb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gray">
          <a:xfrm>
            <a:off x="7979612" y="5662930"/>
            <a:ext cx="639919" cy="338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EFEFE"/>
                </a:solidFill>
                <a:ea typeface="宋体" charset="-122"/>
              </a:rPr>
              <a:t>2014</a:t>
            </a:r>
            <a:endParaRPr lang="en-US" altLang="zh-CN" sz="1600" dirty="0">
              <a:solidFill>
                <a:srgbClr val="FEFEFE"/>
              </a:solidFill>
              <a:ea typeface="宋体" charset="-122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gray">
          <a:xfrm>
            <a:off x="8770188" y="5662930"/>
            <a:ext cx="639919" cy="338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EFEFE"/>
                </a:solidFill>
                <a:ea typeface="宋体" charset="-122"/>
              </a:rPr>
              <a:t>2015</a:t>
            </a:r>
            <a:endParaRPr lang="en-US" altLang="zh-CN" sz="1600" dirty="0">
              <a:solidFill>
                <a:srgbClr val="FEFEFE"/>
              </a:solidFill>
              <a:ea typeface="宋体" charset="-122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gray">
          <a:xfrm>
            <a:off x="9551236" y="5662930"/>
            <a:ext cx="639919" cy="338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EFEFE"/>
                </a:solidFill>
                <a:ea typeface="宋体" charset="-122"/>
              </a:rPr>
              <a:t>2019</a:t>
            </a:r>
            <a:endParaRPr lang="en-US" altLang="zh-CN" sz="1600" dirty="0">
              <a:solidFill>
                <a:srgbClr val="FEFEFE"/>
              </a:solidFill>
              <a:ea typeface="宋体" charset="-122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gray">
          <a:xfrm>
            <a:off x="10408487" y="5662930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EFEFE"/>
                </a:solidFill>
                <a:ea typeface="宋体" charset="-122"/>
              </a:rPr>
              <a:t>2020</a:t>
            </a:r>
            <a:endParaRPr lang="en-US" altLang="zh-CN" sz="1600" dirty="0">
              <a:solidFill>
                <a:srgbClr val="FEFEFE"/>
              </a:solidFill>
              <a:ea typeface="宋体" charset="-122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black">
          <a:xfrm>
            <a:off x="8004250" y="4718150"/>
            <a:ext cx="538930" cy="615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EFEFE"/>
                </a:solidFill>
                <a:ea typeface="宋体" charset="-122"/>
              </a:rPr>
              <a:t>30</a:t>
            </a:r>
          </a:p>
          <a:p>
            <a:pPr algn="ctr"/>
            <a:r>
              <a:rPr lang="en-US" altLang="zh-CN" sz="1600" dirty="0" smtClean="0">
                <a:solidFill>
                  <a:srgbClr val="FEFEFE"/>
                </a:solidFill>
              </a:rPr>
              <a:t>GW</a:t>
            </a:r>
            <a:endParaRPr lang="en-US" altLang="zh-CN" sz="1600" dirty="0">
              <a:solidFill>
                <a:srgbClr val="FEFEFE"/>
              </a:solidFill>
              <a:ea typeface="宋体" charset="-122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black">
          <a:xfrm>
            <a:off x="8828931" y="4213210"/>
            <a:ext cx="538930" cy="615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EFEFE"/>
                </a:solidFill>
                <a:ea typeface="宋体" charset="-122"/>
              </a:rPr>
              <a:t>48</a:t>
            </a:r>
          </a:p>
          <a:p>
            <a:pPr algn="ctr"/>
            <a:r>
              <a:rPr lang="en-US" altLang="zh-CN" sz="1600" dirty="0" smtClean="0">
                <a:solidFill>
                  <a:srgbClr val="FEFEFE"/>
                </a:solidFill>
                <a:ea typeface="宋体" charset="-122"/>
              </a:rPr>
              <a:t>GW</a:t>
            </a:r>
            <a:endParaRPr lang="en-US" altLang="zh-CN" sz="1600" dirty="0">
              <a:solidFill>
                <a:srgbClr val="FEFEFE"/>
              </a:solidFill>
              <a:ea typeface="宋体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black">
          <a:xfrm>
            <a:off x="9614752" y="3746376"/>
            <a:ext cx="5693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EFEFE"/>
                </a:solidFill>
                <a:ea typeface="宋体" charset="-122"/>
              </a:rPr>
              <a:t>120</a:t>
            </a:r>
          </a:p>
          <a:p>
            <a:pPr algn="ctr"/>
            <a:r>
              <a:rPr lang="en-US" altLang="zh-CN" sz="1400" dirty="0" smtClean="0">
                <a:solidFill>
                  <a:srgbClr val="FEFEFE"/>
                </a:solidFill>
                <a:ea typeface="宋体" charset="-122"/>
              </a:rPr>
              <a:t>GW</a:t>
            </a:r>
            <a:endParaRPr lang="en-US" altLang="zh-CN" sz="1400" dirty="0">
              <a:solidFill>
                <a:srgbClr val="FEFEFE"/>
              </a:solidFill>
              <a:ea typeface="宋体" charset="-122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black">
          <a:xfrm>
            <a:off x="10398962" y="2603113"/>
            <a:ext cx="569387" cy="615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EFEFE"/>
                </a:solidFill>
                <a:ea typeface="宋体" charset="-122"/>
              </a:rPr>
              <a:t>150</a:t>
            </a:r>
          </a:p>
          <a:p>
            <a:pPr algn="ctr"/>
            <a:r>
              <a:rPr lang="en-US" altLang="zh-CN" sz="1600" dirty="0" smtClean="0">
                <a:solidFill>
                  <a:srgbClr val="FEFEFE"/>
                </a:solidFill>
              </a:rPr>
              <a:t>GW</a:t>
            </a:r>
            <a:endParaRPr lang="en-US" altLang="zh-CN" sz="1600" dirty="0">
              <a:solidFill>
                <a:srgbClr val="FEFEFE"/>
              </a:solidFill>
              <a:ea typeface="宋体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3042" y="1143778"/>
            <a:ext cx="11001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年，光伏装机容量将达到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150GW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，平均每年以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20GW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的装机容量递增，约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40%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为分布式，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60%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为大型地面电站。到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2030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年，装机达到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400GW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，年平均装机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25GW.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4"/>
          <p:cNvSpPr>
            <a:spLocks noChangeShapeType="1"/>
          </p:cNvSpPr>
          <p:nvPr/>
        </p:nvSpPr>
        <p:spPr bwMode="auto">
          <a:xfrm>
            <a:off x="524877" y="6429806"/>
            <a:ext cx="11092007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 lIns="96748" tIns="48375" rIns="96748" bIns="48375"/>
          <a:lstStyle/>
          <a:p>
            <a:endParaRPr lang="zh-CN" altLang="en-US"/>
          </a:p>
        </p:txBody>
      </p:sp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8" y="343990"/>
            <a:ext cx="1071568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专注逆变器</a:t>
            </a:r>
            <a:r>
              <a:rPr lang="en-US" altLang="zh-CN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18</a:t>
            </a: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年</a:t>
            </a:r>
          </a:p>
        </p:txBody>
      </p:sp>
      <p:sp>
        <p:nvSpPr>
          <p:cNvPr id="36" name="灯片编号占位符 29"/>
          <p:cNvSpPr>
            <a:spLocks noGrp="1"/>
          </p:cNvSpPr>
          <p:nvPr>
            <p:ph type="sldNum" sz="quarter" idx="10"/>
          </p:nvPr>
        </p:nvSpPr>
        <p:spPr>
          <a:xfrm>
            <a:off x="7379830" y="6072967"/>
            <a:ext cx="2133600" cy="365125"/>
          </a:xfrm>
          <a:noFill/>
        </p:spPr>
        <p:txBody>
          <a:bodyPr/>
          <a:lstStyle/>
          <a:p>
            <a:fld id="{9E607D0A-B330-489B-B900-BB19EEF42F82}" type="slidenum">
              <a:rPr lang="zh-CN" altLang="en-US" smtClean="0">
                <a:solidFill>
                  <a:schemeClr val="bg1"/>
                </a:solidFill>
                <a:latin typeface="Arial" pitchFamily="34" charset="0"/>
              </a:rPr>
              <a:pPr/>
              <a:t>30</a:t>
            </a:fld>
            <a:endParaRPr lang="zh-CN" altLang="en-US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7" name="Picture 21" descr="C:\Users\zhanglei2.SUNGROW\Desktop\54dda4c003084\54dda4becc3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93" y="1072341"/>
            <a:ext cx="10732327" cy="533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矩形 14"/>
          <p:cNvSpPr>
            <a:spLocks noChangeArrowheads="1"/>
          </p:cNvSpPr>
          <p:nvPr/>
        </p:nvSpPr>
        <p:spPr bwMode="auto">
          <a:xfrm>
            <a:off x="3309124" y="4787117"/>
            <a:ext cx="5651500" cy="1306513"/>
          </a:xfrm>
          <a:prstGeom prst="rect">
            <a:avLst/>
          </a:prstGeom>
          <a:solidFill>
            <a:srgbClr val="7BBC2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 b="1">
              <a:solidFill>
                <a:srgbClr val="F2F2F2"/>
              </a:solidFill>
              <a:ea typeface="微软雅黑" pitchFamily="34" charset="-122"/>
            </a:endParaRP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3094810" y="5072869"/>
            <a:ext cx="6127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积累</a:t>
            </a:r>
            <a:r>
              <a:rPr lang="zh-CN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与创新</a:t>
            </a:r>
          </a:p>
        </p:txBody>
      </p:sp>
      <p:sp>
        <p:nvSpPr>
          <p:cNvPr id="40" name="矩形 14"/>
          <p:cNvSpPr>
            <a:spLocks noChangeArrowheads="1"/>
          </p:cNvSpPr>
          <p:nvPr/>
        </p:nvSpPr>
        <p:spPr bwMode="auto">
          <a:xfrm>
            <a:off x="665918" y="4215613"/>
            <a:ext cx="4429156" cy="500065"/>
          </a:xfrm>
          <a:prstGeom prst="rect">
            <a:avLst/>
          </a:prstGeom>
          <a:solidFill>
            <a:srgbClr val="FF9C2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全球超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14GW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光伏并网逆变器应用</a:t>
            </a:r>
            <a:endParaRPr lang="zh-CN" altLang="zh-CN" b="1" dirty="0">
              <a:solidFill>
                <a:srgbClr val="F2F2F2"/>
              </a:solidFill>
              <a:ea typeface="微软雅黑" pitchFamily="34" charset="-122"/>
            </a:endParaRPr>
          </a:p>
        </p:txBody>
      </p:sp>
      <p:sp>
        <p:nvSpPr>
          <p:cNvPr id="41" name="矩形 14"/>
          <p:cNvSpPr>
            <a:spLocks noChangeArrowheads="1"/>
          </p:cNvSpPr>
          <p:nvPr/>
        </p:nvSpPr>
        <p:spPr bwMode="auto">
          <a:xfrm>
            <a:off x="6952462" y="4215613"/>
            <a:ext cx="4429156" cy="500065"/>
          </a:xfrm>
          <a:prstGeom prst="rect">
            <a:avLst/>
          </a:prstGeom>
          <a:solidFill>
            <a:srgbClr val="FF9C2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连续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年中国逆变器排名第一</a:t>
            </a:r>
            <a:endParaRPr lang="zh-CN" altLang="zh-CN" b="1" dirty="0">
              <a:solidFill>
                <a:srgbClr val="F2F2F2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4"/>
          <p:cNvSpPr>
            <a:spLocks noChangeShapeType="1"/>
          </p:cNvSpPr>
          <p:nvPr/>
        </p:nvSpPr>
        <p:spPr bwMode="auto">
          <a:xfrm>
            <a:off x="524877" y="6429806"/>
            <a:ext cx="11092007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 bIns="48375" lIns="96748" rIns="96748" tIns="48375"/>
          <a:lstStyle/>
          <a:p>
            <a:endParaRPr altLang="en-US" lang="zh-CN"/>
          </a:p>
        </p:txBody>
      </p:sp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8" y="343990"/>
            <a:ext cx="1071568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altLang="en-US" lang="zh-CN" noProof="1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创新团队</a:t>
            </a:r>
          </a:p>
        </p:txBody>
      </p:sp>
      <p:sp>
        <p:nvSpPr>
          <p:cNvPr id="36" name="灯片编号占位符 29"/>
          <p:cNvSpPr>
            <a:spLocks noGrp="1"/>
          </p:cNvSpPr>
          <p:nvPr>
            <p:ph idx="10" sz="quarter" type="sldNum"/>
          </p:nvPr>
        </p:nvSpPr>
        <p:spPr>
          <a:xfrm>
            <a:off x="7379830" y="6072967"/>
            <a:ext cx="2133600" cy="365125"/>
          </a:xfrm>
          <a:noFill/>
        </p:spPr>
        <p:txBody>
          <a:bodyPr/>
          <a:lstStyle/>
          <a:p>
            <a:fld id="{9E607D0A-B330-489B-B900-BB19EEF42F82}" type="slidenum">
              <a:rPr altLang="en-US" lang="zh-CN" smtClean="0">
                <a:solidFill>
                  <a:schemeClr val="bg1"/>
                </a:solidFill>
                <a:latin charset="0" pitchFamily="34" typeface="Arial"/>
              </a:rPr>
              <a:pPr/>
              <a:t>31</a:t>
            </a:fld>
            <a:endParaRPr altLang="en-US" lang="zh-CN" smtClean="0">
              <a:solidFill>
                <a:schemeClr val="bg1"/>
              </a:solidFill>
              <a:latin charset="0" pitchFamily="34" typeface="Arial"/>
            </a:endParaRP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3094810" y="5072869"/>
            <a:ext cx="6127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altLang="zh-CN" b="1" dirty="0" lang="zh-CN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18</a:t>
            </a:r>
            <a:r>
              <a:rPr b="1" dirty="0" lang="zh-CN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年</a:t>
            </a:r>
            <a:r>
              <a:rPr b="1" dirty="0" lang="zh-CN" smtClean="0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的</a:t>
            </a:r>
            <a:r>
              <a:rPr altLang="zh-CN" b="1" dirty="0" lang="en-US" smtClean="0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</a:t>
            </a:r>
            <a:r>
              <a:rPr b="1" dirty="0" lang="zh-CN" smtClean="0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积累</a:t>
            </a:r>
            <a:r>
              <a:rPr b="1" dirty="0" lang="zh-CN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与创新</a:t>
            </a:r>
          </a:p>
        </p:txBody>
      </p:sp>
      <p:pic>
        <p:nvPicPr>
          <p:cNvPr id="10" name="Picture 4"/>
          <p:cNvPicPr>
            <a:picLocks noChangeArrowheads="1" noChangeAspect="1"/>
          </p:cNvPicPr>
          <p:nvPr/>
        </p:nvPicPr>
        <p:blipFill>
          <a:blip r:embed="rId3"/>
          <a:srcRect b="7" r="28"/>
          <a:stretch>
            <a:fillRect/>
          </a:stretch>
        </p:blipFill>
        <p:spPr bwMode="auto">
          <a:xfrm>
            <a:off x="705105" y="3609166"/>
            <a:ext cx="548473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blurRad="50800" dir="2520000" dist="50800" rotWithShape="0">
              <a:schemeClr val="bg1">
                <a:lumMod val="85000"/>
              </a:schemeClr>
            </a:outerShdw>
          </a:effectLst>
        </p:spPr>
      </p:pic>
      <p:sp>
        <p:nvSpPr>
          <p:cNvPr id="11" name="Rectangle 39"/>
          <p:cNvSpPr>
            <a:spLocks noChangeArrowheads="1"/>
          </p:cNvSpPr>
          <p:nvPr/>
        </p:nvSpPr>
        <p:spPr bwMode="gray">
          <a:xfrm>
            <a:off x="7074333" y="4309256"/>
            <a:ext cx="4299760" cy="1673225"/>
          </a:xfrm>
          <a:prstGeom prst="rect">
            <a:avLst/>
          </a:prstGeom>
          <a:solidFill>
            <a:srgbClr val="F8F8F8"/>
          </a:solidFill>
          <a:ln algn="ctr" cap="rnd" w="3175">
            <a:noFill/>
            <a:prstDash val="sysDash"/>
            <a:miter lim="800000"/>
            <a:headEnd/>
            <a:tailEnd/>
          </a:ln>
          <a:effectLst>
            <a:outerShdw algn="ctr" dir="1593903" dist="28398" rotWithShape="0">
              <a:schemeClr val="bg2"/>
            </a:outerShdw>
          </a:effectLst>
        </p:spPr>
        <p:txBody>
          <a:bodyPr anchor="ctr" bIns="45708" lIns="91413" rIns="91413" tIns="45708" wrap="none"/>
          <a:lstStyle/>
          <a:p>
            <a:pPr>
              <a:defRPr/>
            </a:pPr>
            <a:endParaRPr altLang="zh-CN" lang="zh-CN" sz="1600">
              <a:solidFill>
                <a:srgbClr val="FF6600"/>
              </a:solidFill>
              <a:latin charset="-122" pitchFamily="34" typeface="微软雅黑"/>
              <a:ea charset="-122" pitchFamily="34" typeface="微软雅黑"/>
              <a:cs charset="-122" pitchFamily="34" typeface="Arial Unicode MS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765393" y="4348939"/>
            <a:ext cx="768116" cy="503239"/>
          </a:xfrm>
          <a:prstGeom prst="line">
            <a:avLst/>
          </a:prstGeom>
          <a:noFill/>
          <a:ln w="127000">
            <a:noFill/>
            <a:round/>
            <a:headEnd/>
            <a:tailEnd len="med" type="triangle" w="med"/>
          </a:ln>
        </p:spPr>
        <p:txBody>
          <a:bodyPr/>
          <a:lstStyle/>
          <a:p>
            <a:pPr eaLnBrk="0" hangingPunct="0">
              <a:defRPr/>
            </a:pPr>
            <a:endParaRPr altLang="en-US" lang="zh-C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6765393" y="2836055"/>
            <a:ext cx="768116" cy="579437"/>
          </a:xfrm>
          <a:prstGeom prst="line">
            <a:avLst/>
          </a:prstGeom>
          <a:noFill/>
          <a:ln w="127000">
            <a:noFill/>
            <a:round/>
            <a:headEnd/>
            <a:tailEnd len="med" type="triangle" w="med"/>
          </a:ln>
        </p:spPr>
        <p:txBody>
          <a:bodyPr/>
          <a:lstStyle/>
          <a:p>
            <a:pPr eaLnBrk="0" hangingPunct="0">
              <a:defRPr/>
            </a:pPr>
            <a:endParaRPr altLang="en-US" lang="zh-C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293360" y="1180290"/>
            <a:ext cx="4411909" cy="56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5708" lIns="91413" rIns="91413" tIns="45708">
            <a:spAutoFit/>
          </a:bodyPr>
          <a:lstStyle/>
          <a:p>
            <a:pPr>
              <a:lnSpc>
                <a:spcPct val="110000"/>
              </a:lnSpc>
              <a:spcBef>
                <a:spcPct val="60000"/>
              </a:spcBef>
              <a:buClr>
                <a:schemeClr val="folHlink"/>
              </a:buClr>
              <a:buSzPct val="90000"/>
              <a:buFont charset="2" pitchFamily="2" typeface="Wingdings"/>
              <a:buNone/>
            </a:pPr>
            <a:endParaRPr altLang="zh-CN" b="1" lang="en-US">
              <a:latin charset="-122" pitchFamily="2" typeface="宋体"/>
              <a:ea charset="-122" pitchFamily="34" typeface="Arial Unicode MS"/>
              <a:cs charset="-122" pitchFamily="34" typeface="Arial Unicode MS"/>
            </a:endParaRPr>
          </a:p>
          <a:p>
            <a:pPr>
              <a:lnSpc>
                <a:spcPct val="20000"/>
              </a:lnSpc>
              <a:spcBef>
                <a:spcPct val="60000"/>
              </a:spcBef>
              <a:buClr>
                <a:schemeClr val="folHlink"/>
              </a:buClr>
              <a:buSzPct val="90000"/>
              <a:buFont charset="2" pitchFamily="2" typeface="Wingdings"/>
              <a:buNone/>
            </a:pPr>
            <a:endParaRPr altLang="zh-CN" b="1" lang="en-US" sz="1400">
              <a:ea charset="-122" pitchFamily="34" typeface="Arial Unicode MS"/>
              <a:cs charset="-122" pitchFamily="34" typeface="Arial Unicode M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245732" y="4553728"/>
            <a:ext cx="3990821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5708" lIns="91413" rIns="91413" tIns="45708"/>
          <a:lstStyle/>
          <a:p>
            <a:pPr eaLnBrk="0" hangingPunct="0" indent="-342900" marL="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90000"/>
              <a:buFontTx/>
              <a:buBlip>
                <a:blip r:embed="rId4"/>
              </a:buBlip>
              <a:defRPr/>
            </a:pPr>
            <a:r>
              <a:rPr altLang="en-US" dirty="0" kumimoji="1" lang="zh-CN" sz="1600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高级、中级技术人才数百人</a:t>
            </a:r>
            <a:endParaRPr altLang="zh-CN" dirty="0" kumimoji="1" lang="en-US" sz="1600">
              <a:latin charset="-122" pitchFamily="34" typeface="微软雅黑"/>
              <a:ea charset="-122" pitchFamily="34" typeface="微软雅黑"/>
              <a:cs charset="-122" pitchFamily="34" typeface="Arial Unicode MS"/>
            </a:endParaRPr>
          </a:p>
          <a:p>
            <a:pPr eaLnBrk="0" hangingPunct="0" indent="-342900" marL="342900">
              <a:lnSpc>
                <a:spcPct val="12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SzPct val="90000"/>
              <a:buFontTx/>
              <a:buBlip>
                <a:blip r:embed="rId4"/>
              </a:buBlip>
              <a:defRPr/>
            </a:pPr>
            <a:r>
              <a:rPr altLang="en-US" dirty="0" kumimoji="1" lang="zh-CN" sz="1600"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合肥工业大学、浙江大学、中国电科院等多家科研院所合作</a:t>
            </a:r>
          </a:p>
          <a:p>
            <a:pPr eaLnBrk="0" hangingPunct="0" indent="-342900" marL="34290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008000"/>
              </a:buClr>
              <a:buFont charset="2" pitchFamily="2" typeface="Wingdings"/>
              <a:buNone/>
              <a:defRPr/>
            </a:pPr>
            <a:r>
              <a:rPr altLang="zh-CN" b="1" dirty="0" kumimoji="1" lang="en-US" sz="1400">
                <a:effectLst>
                  <a:outerShdw algn="tl" blurRad="38100" dir="2700000" dist="38100">
                    <a:srgbClr val="C0C0C0"/>
                  </a:outerShdw>
                </a:effectLst>
                <a:latin charset="0" typeface="Arial"/>
                <a:cs charset="-122" pitchFamily="34" typeface="Arial Unicode MS"/>
              </a:rPr>
              <a:t>       </a:t>
            </a:r>
            <a:endParaRPr altLang="en-US" b="1" dirty="0" kumimoji="1" lang="zh-CN" sz="1100">
              <a:effectLst>
                <a:outerShdw algn="tl" blurRad="38100" dir="2700000" dist="38100">
                  <a:srgbClr val="C0C0C0"/>
                </a:outerShdw>
              </a:effectLst>
              <a:latin charset="0" typeface="Arial"/>
              <a:ea charset="-122" pitchFamily="2" typeface="黑体"/>
              <a:cs charset="-122" pitchFamily="34" typeface="Arial Unicode M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765393" y="4348939"/>
            <a:ext cx="768116" cy="503239"/>
          </a:xfrm>
          <a:prstGeom prst="line">
            <a:avLst/>
          </a:prstGeom>
          <a:noFill/>
          <a:ln w="127000">
            <a:noFill/>
            <a:round/>
            <a:headEnd/>
            <a:tailEnd len="med" type="triangle" w="med"/>
          </a:ln>
        </p:spPr>
        <p:txBody>
          <a:bodyPr/>
          <a:lstStyle/>
          <a:p>
            <a:pPr eaLnBrk="0" hangingPunct="0">
              <a:defRPr/>
            </a:pPr>
            <a:endParaRPr altLang="en-US" lang="zh-C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6765393" y="2836055"/>
            <a:ext cx="768116" cy="579437"/>
          </a:xfrm>
          <a:prstGeom prst="line">
            <a:avLst/>
          </a:prstGeom>
          <a:noFill/>
          <a:ln w="127000">
            <a:noFill/>
            <a:round/>
            <a:headEnd/>
            <a:tailEnd len="med" type="triangle" w="med"/>
          </a:ln>
        </p:spPr>
        <p:txBody>
          <a:bodyPr/>
          <a:lstStyle/>
          <a:p>
            <a:pPr eaLnBrk="0" hangingPunct="0">
              <a:defRPr/>
            </a:pPr>
            <a:endParaRPr altLang="en-US" lang="zh-CN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717798" y="1000902"/>
            <a:ext cx="4672180" cy="381000"/>
          </a:xfrm>
          <a:prstGeom prst="roundRect">
            <a:avLst>
              <a:gd fmla="val 16667" name="adj"/>
            </a:avLst>
          </a:prstGeom>
          <a:solidFill>
            <a:srgbClr val="FF6600"/>
          </a:solidFill>
          <a:ln w="31750">
            <a:solidFill>
              <a:schemeClr val="bg1"/>
            </a:solidFill>
            <a:round/>
            <a:headEnd/>
            <a:tailEnd/>
          </a:ln>
          <a:effectLst>
            <a:outerShdw kx="-2453608" rotWithShape="0" sy="50000">
              <a:schemeClr val="bg2">
                <a:alpha val="50000"/>
              </a:schemeClr>
            </a:outerShdw>
          </a:effectLst>
        </p:spPr>
        <p:txBody>
          <a:bodyPr anchor="ctr" bIns="45708" lIns="91413" rIns="91413" tIns="45708" wrap="none"/>
          <a:lstStyle/>
          <a:p>
            <a:pPr algn="ctr" eaLnBrk="0" hangingPunct="0">
              <a:defRPr/>
            </a:pPr>
            <a:r>
              <a:rPr altLang="en-US" b="1" dirty="0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研发人员占员工总数</a:t>
            </a:r>
            <a:r>
              <a:rPr altLang="zh-CN" b="1" dirty="0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35%</a:t>
            </a:r>
            <a:r>
              <a:rPr altLang="en-US" b="1" dirty="0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-122" pitchFamily="34" typeface="Arial Unicode MS"/>
              </a:rPr>
              <a:t>以上</a:t>
            </a:r>
          </a:p>
        </p:txBody>
      </p:sp>
      <p:graphicFrame>
        <p:nvGraphicFramePr>
          <p:cNvPr id="20" name="Chart 2"/>
          <p:cNvGraphicFramePr>
            <a:graphicFrameLocks/>
          </p:cNvGraphicFramePr>
          <p:nvPr/>
        </p:nvGraphicFramePr>
        <p:xfrm>
          <a:off x="665918" y="1409673"/>
          <a:ext cx="552286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" name="Picture 21"/>
          <p:cNvPicPr>
            <a:picLocks noChangeArrowheads="1" noChangeAspect="1"/>
          </p:cNvPicPr>
          <p:nvPr/>
        </p:nvPicPr>
        <p:blipFill>
          <a:blip r:embed="rId6"/>
          <a:srcRect r="-65"/>
          <a:stretch>
            <a:fillRect/>
          </a:stretch>
        </p:blipFill>
        <p:spPr bwMode="auto">
          <a:xfrm>
            <a:off x="6475501" y="1408889"/>
            <a:ext cx="4902827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blurRad="50800" dir="2520000" dist="50800" rotWithShape="0">
              <a:schemeClr val="bg1">
                <a:lumMod val="8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76"/>
          <p:cNvSpPr>
            <a:spLocks noChangeArrowheads="1"/>
          </p:cNvSpPr>
          <p:nvPr/>
        </p:nvSpPr>
        <p:spPr bwMode="auto">
          <a:xfrm>
            <a:off x="814670" y="1296989"/>
            <a:ext cx="5230810" cy="39528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1750">
            <a:solidFill>
              <a:schemeClr val="bg1"/>
            </a:solidFill>
            <a:round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lIns="91413" tIns="45708" rIns="91413" bIns="45708" anchor="ctr"/>
          <a:lstStyle/>
          <a:p>
            <a:pPr algn="ctr" eaLnBrk="0" hangingPunct="0">
              <a:defRPr/>
            </a:pPr>
            <a:r>
              <a:rPr lang="zh-CN" altLang="en-US" b="1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领先的集成产品开发模式（</a:t>
            </a:r>
            <a:r>
              <a:rPr lang="en-US" altLang="zh-CN" b="1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IPD</a:t>
            </a:r>
            <a:r>
              <a:rPr lang="zh-CN" altLang="en-US" b="1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）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9687" y="1870075"/>
            <a:ext cx="10311383" cy="4687888"/>
            <a:chOff x="411" y="1165"/>
            <a:chExt cx="4873" cy="2953"/>
          </a:xfrm>
        </p:grpSpPr>
        <p:sp>
          <p:nvSpPr>
            <p:cNvPr id="25606" name="Freeform 19"/>
            <p:cNvSpPr>
              <a:spLocks/>
            </p:cNvSpPr>
            <p:nvPr/>
          </p:nvSpPr>
          <p:spPr bwMode="auto">
            <a:xfrm>
              <a:off x="2585" y="2258"/>
              <a:ext cx="2652" cy="639"/>
            </a:xfrm>
            <a:custGeom>
              <a:avLst/>
              <a:gdLst>
                <a:gd name="T0" fmla="*/ 0 w 2256"/>
                <a:gd name="T1" fmla="*/ 0 h 639"/>
                <a:gd name="T2" fmla="*/ 2147483647 w 2256"/>
                <a:gd name="T3" fmla="*/ 2147312332 h 639"/>
                <a:gd name="T4" fmla="*/ 2147483647 w 2256"/>
                <a:gd name="T5" fmla="*/ 2147312332 h 639"/>
                <a:gd name="T6" fmla="*/ 2147483647 w 2256"/>
                <a:gd name="T7" fmla="*/ 2147312332 h 639"/>
                <a:gd name="T8" fmla="*/ 2147483647 w 2256"/>
                <a:gd name="T9" fmla="*/ 2147312332 h 639"/>
                <a:gd name="T10" fmla="*/ 0 w 2256"/>
                <a:gd name="T11" fmla="*/ 2147312332 h 639"/>
                <a:gd name="T12" fmla="*/ 0 w 2256"/>
                <a:gd name="T13" fmla="*/ 0 h 639"/>
                <a:gd name="T14" fmla="*/ 0 w 2256"/>
                <a:gd name="T15" fmla="*/ 0 h 6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56"/>
                <a:gd name="T25" fmla="*/ 0 h 639"/>
                <a:gd name="T26" fmla="*/ 2256 w 2256"/>
                <a:gd name="T27" fmla="*/ 639 h 6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56" h="639">
                  <a:moveTo>
                    <a:pt x="0" y="0"/>
                  </a:moveTo>
                  <a:lnTo>
                    <a:pt x="620" y="172"/>
                  </a:lnTo>
                  <a:lnTo>
                    <a:pt x="2256" y="172"/>
                  </a:lnTo>
                  <a:lnTo>
                    <a:pt x="2256" y="472"/>
                  </a:lnTo>
                  <a:lnTo>
                    <a:pt x="628" y="476"/>
                  </a:lnTo>
                  <a:lnTo>
                    <a:pt x="0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FEF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07" name="Rectangle 20"/>
            <p:cNvSpPr>
              <a:spLocks noChangeArrowheads="1"/>
            </p:cNvSpPr>
            <p:nvPr/>
          </p:nvSpPr>
          <p:spPr bwMode="auto">
            <a:xfrm>
              <a:off x="2999" y="2529"/>
              <a:ext cx="1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300" b="1">
                  <a:solidFill>
                    <a:srgbClr val="000000"/>
                  </a:solidFill>
                  <a:latin typeface="宋体" pitchFamily="2" charset="-122"/>
                  <a:ea typeface="微软雅黑" pitchFamily="34" charset="-122"/>
                  <a:cs typeface="Arial Unicode MS" pitchFamily="34" charset="-122"/>
                </a:rPr>
                <a:t>计划</a:t>
              </a:r>
              <a:endParaRPr kumimoji="1" lang="zh-CN" altLang="en-US" sz="2400">
                <a:latin typeface="Times New Roman" pitchFamily="18" charset="0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08" name="Rectangle 21"/>
            <p:cNvSpPr>
              <a:spLocks noChangeArrowheads="1"/>
            </p:cNvSpPr>
            <p:nvPr/>
          </p:nvSpPr>
          <p:spPr bwMode="auto">
            <a:xfrm>
              <a:off x="2666" y="2529"/>
              <a:ext cx="1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3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概念</a:t>
              </a:r>
              <a:endParaRPr kumimoji="1" lang="zh-CN" altLang="en-US" sz="2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09" name="Line 22"/>
            <p:cNvSpPr>
              <a:spLocks noChangeShapeType="1"/>
            </p:cNvSpPr>
            <p:nvPr/>
          </p:nvSpPr>
          <p:spPr bwMode="auto">
            <a:xfrm>
              <a:off x="2946" y="2355"/>
              <a:ext cx="1" cy="450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0" name="Rectangle 23"/>
            <p:cNvSpPr>
              <a:spLocks noChangeArrowheads="1"/>
            </p:cNvSpPr>
            <p:nvPr/>
          </p:nvSpPr>
          <p:spPr bwMode="auto">
            <a:xfrm>
              <a:off x="2183" y="1827"/>
              <a:ext cx="17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700">
                  <a:solidFill>
                    <a:srgbClr val="000000"/>
                  </a:solidFill>
                  <a:latin typeface="宋体" pitchFamily="2" charset="-122"/>
                  <a:ea typeface="Arial Unicode MS" pitchFamily="34" charset="-122"/>
                  <a:cs typeface="Arial Unicode MS" pitchFamily="34" charset="-122"/>
                </a:rPr>
                <a:t>制定市场</a:t>
              </a:r>
              <a:endParaRPr kumimoji="1" lang="zh-CN" altLang="en-US" sz="2400"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11" name="Rectangle 24"/>
            <p:cNvSpPr>
              <a:spLocks noChangeArrowheads="1"/>
            </p:cNvSpPr>
            <p:nvPr/>
          </p:nvSpPr>
          <p:spPr bwMode="auto">
            <a:xfrm>
              <a:off x="2182" y="1827"/>
              <a:ext cx="17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700">
                  <a:solidFill>
                    <a:srgbClr val="000000"/>
                  </a:solidFill>
                  <a:latin typeface="宋体" pitchFamily="2" charset="-122"/>
                  <a:ea typeface="Arial Unicode MS" pitchFamily="34" charset="-122"/>
                  <a:cs typeface="Arial Unicode MS" pitchFamily="34" charset="-122"/>
                </a:rPr>
                <a:t>细分策略</a:t>
              </a:r>
              <a:endParaRPr kumimoji="1" lang="zh-CN" altLang="en-US" sz="2400"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12" name="Rectangle 25"/>
            <p:cNvSpPr>
              <a:spLocks noChangeArrowheads="1"/>
            </p:cNvSpPr>
            <p:nvPr/>
          </p:nvSpPr>
          <p:spPr bwMode="auto">
            <a:xfrm>
              <a:off x="2518" y="1786"/>
              <a:ext cx="85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700">
                  <a:solidFill>
                    <a:srgbClr val="000000"/>
                  </a:solidFill>
                  <a:latin typeface="宋体" pitchFamily="2" charset="-122"/>
                  <a:ea typeface="Arial Unicode MS" pitchFamily="34" charset="-122"/>
                  <a:cs typeface="Arial Unicode MS" pitchFamily="34" charset="-122"/>
                </a:rPr>
                <a:t>调整</a:t>
              </a:r>
              <a:endParaRPr kumimoji="1" lang="zh-CN" altLang="en-US" sz="2400"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13" name="Rectangle 26"/>
            <p:cNvSpPr>
              <a:spLocks noChangeArrowheads="1"/>
            </p:cNvSpPr>
            <p:nvPr/>
          </p:nvSpPr>
          <p:spPr bwMode="auto">
            <a:xfrm>
              <a:off x="2518" y="1783"/>
              <a:ext cx="4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700">
                  <a:solidFill>
                    <a:srgbClr val="000000"/>
                  </a:solidFill>
                  <a:ea typeface="Arial Unicode MS" pitchFamily="34" charset="-122"/>
                  <a:cs typeface="Arial Unicode MS" pitchFamily="34" charset="-122"/>
                </a:rPr>
                <a:t> &amp;</a:t>
              </a:r>
              <a:endParaRPr kumimoji="1" lang="en-US" altLang="zh-CN" sz="2400"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14" name="Rectangle 27"/>
            <p:cNvSpPr>
              <a:spLocks noChangeArrowheads="1"/>
            </p:cNvSpPr>
            <p:nvPr/>
          </p:nvSpPr>
          <p:spPr bwMode="auto">
            <a:xfrm>
              <a:off x="2518" y="1786"/>
              <a:ext cx="42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700">
                  <a:solidFill>
                    <a:srgbClr val="000000"/>
                  </a:solidFill>
                  <a:latin typeface="宋体" pitchFamily="2" charset="-122"/>
                  <a:ea typeface="Arial Unicode MS" pitchFamily="34" charset="-122"/>
                  <a:cs typeface="Arial Unicode MS" pitchFamily="34" charset="-122"/>
                </a:rPr>
                <a:t>优</a:t>
              </a:r>
              <a:endParaRPr kumimoji="1" lang="zh-CN" altLang="en-US" sz="2400"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15" name="Rectangle 28"/>
            <p:cNvSpPr>
              <a:spLocks noChangeArrowheads="1"/>
            </p:cNvSpPr>
            <p:nvPr/>
          </p:nvSpPr>
          <p:spPr bwMode="auto">
            <a:xfrm>
              <a:off x="3204" y="1819"/>
              <a:ext cx="53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800">
                  <a:solidFill>
                    <a:srgbClr val="FFFFFF"/>
                  </a:solidFill>
                  <a:latin typeface="宋体" pitchFamily="2" charset="-122"/>
                  <a:ea typeface="Arial Unicode MS" pitchFamily="34" charset="-122"/>
                  <a:cs typeface="Arial Unicode MS" pitchFamily="34" charset="-122"/>
                </a:rPr>
                <a:t>管理市场细分并评估绩效</a:t>
              </a:r>
              <a:endParaRPr kumimoji="1" lang="zh-CN" altLang="en-US" sz="2400"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16" name="Line 29"/>
            <p:cNvSpPr>
              <a:spLocks noChangeShapeType="1"/>
            </p:cNvSpPr>
            <p:nvPr/>
          </p:nvSpPr>
          <p:spPr bwMode="auto">
            <a:xfrm>
              <a:off x="908" y="1595"/>
              <a:ext cx="107" cy="1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7" name="Freeform 30"/>
            <p:cNvSpPr>
              <a:spLocks/>
            </p:cNvSpPr>
            <p:nvPr/>
          </p:nvSpPr>
          <p:spPr bwMode="auto">
            <a:xfrm>
              <a:off x="895" y="1564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1CAC"/>
            </a:solidFill>
            <a:ln w="9525">
              <a:noFill/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18" name="Freeform 31"/>
            <p:cNvSpPr>
              <a:spLocks/>
            </p:cNvSpPr>
            <p:nvPr/>
          </p:nvSpPr>
          <p:spPr bwMode="auto">
            <a:xfrm>
              <a:off x="895" y="1564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19" name="Line 32"/>
            <p:cNvSpPr>
              <a:spLocks noChangeShapeType="1"/>
            </p:cNvSpPr>
            <p:nvPr/>
          </p:nvSpPr>
          <p:spPr bwMode="auto">
            <a:xfrm>
              <a:off x="908" y="1746"/>
              <a:ext cx="107" cy="1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0" name="Freeform 33"/>
            <p:cNvSpPr>
              <a:spLocks/>
            </p:cNvSpPr>
            <p:nvPr/>
          </p:nvSpPr>
          <p:spPr bwMode="auto">
            <a:xfrm>
              <a:off x="895" y="1716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1CAC"/>
            </a:solidFill>
            <a:ln w="9525">
              <a:noFill/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21" name="Freeform 34"/>
            <p:cNvSpPr>
              <a:spLocks/>
            </p:cNvSpPr>
            <p:nvPr/>
          </p:nvSpPr>
          <p:spPr bwMode="auto">
            <a:xfrm>
              <a:off x="895" y="1716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22" name="Line 35"/>
            <p:cNvSpPr>
              <a:spLocks noChangeShapeType="1"/>
            </p:cNvSpPr>
            <p:nvPr/>
          </p:nvSpPr>
          <p:spPr bwMode="auto">
            <a:xfrm>
              <a:off x="908" y="1931"/>
              <a:ext cx="107" cy="1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3" name="Freeform 36"/>
            <p:cNvSpPr>
              <a:spLocks/>
            </p:cNvSpPr>
            <p:nvPr/>
          </p:nvSpPr>
          <p:spPr bwMode="auto">
            <a:xfrm>
              <a:off x="895" y="1900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1CAC"/>
            </a:solidFill>
            <a:ln w="9525">
              <a:noFill/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24" name="Freeform 37"/>
            <p:cNvSpPr>
              <a:spLocks/>
            </p:cNvSpPr>
            <p:nvPr/>
          </p:nvSpPr>
          <p:spPr bwMode="auto">
            <a:xfrm>
              <a:off x="895" y="1900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25" name="Line 38"/>
            <p:cNvSpPr>
              <a:spLocks noChangeShapeType="1"/>
            </p:cNvSpPr>
            <p:nvPr/>
          </p:nvSpPr>
          <p:spPr bwMode="auto">
            <a:xfrm>
              <a:off x="908" y="2096"/>
              <a:ext cx="107" cy="1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39"/>
            <p:cNvSpPr>
              <a:spLocks/>
            </p:cNvSpPr>
            <p:nvPr/>
          </p:nvSpPr>
          <p:spPr bwMode="auto">
            <a:xfrm>
              <a:off x="895" y="2066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1CAC"/>
            </a:solidFill>
            <a:ln w="9525">
              <a:noFill/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27" name="Freeform 40"/>
            <p:cNvSpPr>
              <a:spLocks/>
            </p:cNvSpPr>
            <p:nvPr/>
          </p:nvSpPr>
          <p:spPr bwMode="auto">
            <a:xfrm>
              <a:off x="895" y="2066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2930" y="1986"/>
              <a:ext cx="71" cy="372"/>
              <a:chOff x="3470" y="1568"/>
              <a:chExt cx="66" cy="372"/>
            </a:xfrm>
          </p:grpSpPr>
          <p:sp>
            <p:nvSpPr>
              <p:cNvPr id="25820" name="Line 42"/>
              <p:cNvSpPr>
                <a:spLocks noChangeShapeType="1"/>
              </p:cNvSpPr>
              <p:nvPr/>
            </p:nvSpPr>
            <p:spPr bwMode="auto">
              <a:xfrm flipV="1">
                <a:off x="3504" y="1680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1" name="Freeform 43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22" name="Freeform 44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23" name="Freeform 45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24" name="Freeform 46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25" name="Line 47"/>
              <p:cNvSpPr>
                <a:spLocks noChangeShapeType="1"/>
              </p:cNvSpPr>
              <p:nvPr/>
            </p:nvSpPr>
            <p:spPr bwMode="auto">
              <a:xfrm flipV="1">
                <a:off x="3504" y="1680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6" name="Freeform 48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27" name="Freeform 49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28" name="Freeform 50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29" name="Freeform 51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5133" y="2002"/>
              <a:ext cx="69" cy="424"/>
              <a:chOff x="5565" y="1570"/>
              <a:chExt cx="64" cy="424"/>
            </a:xfrm>
          </p:grpSpPr>
          <p:sp>
            <p:nvSpPr>
              <p:cNvPr id="25811" name="Line 53"/>
              <p:cNvSpPr>
                <a:spLocks noChangeShapeType="1"/>
              </p:cNvSpPr>
              <p:nvPr/>
            </p:nvSpPr>
            <p:spPr bwMode="auto">
              <a:xfrm flipV="1">
                <a:off x="5598" y="1682"/>
                <a:ext cx="1" cy="300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12" name="Freeform 54"/>
              <p:cNvSpPr>
                <a:spLocks/>
              </p:cNvSpPr>
              <p:nvPr/>
            </p:nvSpPr>
            <p:spPr bwMode="auto">
              <a:xfrm>
                <a:off x="5565" y="1570"/>
                <a:ext cx="61" cy="121"/>
              </a:xfrm>
              <a:custGeom>
                <a:avLst/>
                <a:gdLst>
                  <a:gd name="T0" fmla="*/ 0 w 61"/>
                  <a:gd name="T1" fmla="*/ 121 h 121"/>
                  <a:gd name="T2" fmla="*/ 30 w 61"/>
                  <a:gd name="T3" fmla="*/ 0 h 121"/>
                  <a:gd name="T4" fmla="*/ 61 w 61"/>
                  <a:gd name="T5" fmla="*/ 121 h 121"/>
                  <a:gd name="T6" fmla="*/ 0 w 61"/>
                  <a:gd name="T7" fmla="*/ 121 h 1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21"/>
                  <a:gd name="T14" fmla="*/ 61 w 61"/>
                  <a:gd name="T15" fmla="*/ 121 h 1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21">
                    <a:moveTo>
                      <a:pt x="0" y="121"/>
                    </a:moveTo>
                    <a:lnTo>
                      <a:pt x="30" y="0"/>
                    </a:lnTo>
                    <a:lnTo>
                      <a:pt x="61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13" name="Freeform 55"/>
              <p:cNvSpPr>
                <a:spLocks/>
              </p:cNvSpPr>
              <p:nvPr/>
            </p:nvSpPr>
            <p:spPr bwMode="auto">
              <a:xfrm>
                <a:off x="5565" y="1570"/>
                <a:ext cx="61" cy="121"/>
              </a:xfrm>
              <a:custGeom>
                <a:avLst/>
                <a:gdLst>
                  <a:gd name="T0" fmla="*/ 0 w 61"/>
                  <a:gd name="T1" fmla="*/ 121 h 121"/>
                  <a:gd name="T2" fmla="*/ 30 w 61"/>
                  <a:gd name="T3" fmla="*/ 0 h 121"/>
                  <a:gd name="T4" fmla="*/ 61 w 61"/>
                  <a:gd name="T5" fmla="*/ 121 h 121"/>
                  <a:gd name="T6" fmla="*/ 0 w 61"/>
                  <a:gd name="T7" fmla="*/ 121 h 1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21"/>
                  <a:gd name="T14" fmla="*/ 61 w 61"/>
                  <a:gd name="T15" fmla="*/ 121 h 1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21">
                    <a:moveTo>
                      <a:pt x="0" y="121"/>
                    </a:moveTo>
                    <a:lnTo>
                      <a:pt x="30" y="0"/>
                    </a:lnTo>
                    <a:lnTo>
                      <a:pt x="61" y="121"/>
                    </a:lnTo>
                    <a:lnTo>
                      <a:pt x="0" y="121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14" name="Freeform 56"/>
              <p:cNvSpPr>
                <a:spLocks/>
              </p:cNvSpPr>
              <p:nvPr/>
            </p:nvSpPr>
            <p:spPr bwMode="auto">
              <a:xfrm>
                <a:off x="5568" y="1872"/>
                <a:ext cx="61" cy="122"/>
              </a:xfrm>
              <a:custGeom>
                <a:avLst/>
                <a:gdLst>
                  <a:gd name="T0" fmla="*/ 61 w 61"/>
                  <a:gd name="T1" fmla="*/ 0 h 122"/>
                  <a:gd name="T2" fmla="*/ 30 w 61"/>
                  <a:gd name="T3" fmla="*/ 122 h 122"/>
                  <a:gd name="T4" fmla="*/ 0 w 61"/>
                  <a:gd name="T5" fmla="*/ 0 h 122"/>
                  <a:gd name="T6" fmla="*/ 61 w 61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22"/>
                  <a:gd name="T14" fmla="*/ 61 w 61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22">
                    <a:moveTo>
                      <a:pt x="61" y="0"/>
                    </a:moveTo>
                    <a:lnTo>
                      <a:pt x="30" y="122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15" name="Freeform 57"/>
              <p:cNvSpPr>
                <a:spLocks/>
              </p:cNvSpPr>
              <p:nvPr/>
            </p:nvSpPr>
            <p:spPr bwMode="auto">
              <a:xfrm>
                <a:off x="5568" y="1872"/>
                <a:ext cx="61" cy="122"/>
              </a:xfrm>
              <a:custGeom>
                <a:avLst/>
                <a:gdLst>
                  <a:gd name="T0" fmla="*/ 61 w 61"/>
                  <a:gd name="T1" fmla="*/ 0 h 122"/>
                  <a:gd name="T2" fmla="*/ 30 w 61"/>
                  <a:gd name="T3" fmla="*/ 122 h 122"/>
                  <a:gd name="T4" fmla="*/ 0 w 61"/>
                  <a:gd name="T5" fmla="*/ 0 h 122"/>
                  <a:gd name="T6" fmla="*/ 61 w 61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22"/>
                  <a:gd name="T14" fmla="*/ 61 w 61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22">
                    <a:moveTo>
                      <a:pt x="61" y="0"/>
                    </a:moveTo>
                    <a:lnTo>
                      <a:pt x="30" y="122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16" name="Freeform 58"/>
              <p:cNvSpPr>
                <a:spLocks/>
              </p:cNvSpPr>
              <p:nvPr/>
            </p:nvSpPr>
            <p:spPr bwMode="auto">
              <a:xfrm>
                <a:off x="5565" y="1570"/>
                <a:ext cx="61" cy="121"/>
              </a:xfrm>
              <a:custGeom>
                <a:avLst/>
                <a:gdLst>
                  <a:gd name="T0" fmla="*/ 0 w 61"/>
                  <a:gd name="T1" fmla="*/ 121 h 121"/>
                  <a:gd name="T2" fmla="*/ 30 w 61"/>
                  <a:gd name="T3" fmla="*/ 0 h 121"/>
                  <a:gd name="T4" fmla="*/ 61 w 61"/>
                  <a:gd name="T5" fmla="*/ 121 h 121"/>
                  <a:gd name="T6" fmla="*/ 0 w 61"/>
                  <a:gd name="T7" fmla="*/ 121 h 1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21"/>
                  <a:gd name="T14" fmla="*/ 61 w 61"/>
                  <a:gd name="T15" fmla="*/ 121 h 1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21">
                    <a:moveTo>
                      <a:pt x="0" y="121"/>
                    </a:moveTo>
                    <a:lnTo>
                      <a:pt x="30" y="0"/>
                    </a:lnTo>
                    <a:lnTo>
                      <a:pt x="61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17" name="Freeform 59"/>
              <p:cNvSpPr>
                <a:spLocks/>
              </p:cNvSpPr>
              <p:nvPr/>
            </p:nvSpPr>
            <p:spPr bwMode="auto">
              <a:xfrm>
                <a:off x="5565" y="1570"/>
                <a:ext cx="61" cy="121"/>
              </a:xfrm>
              <a:custGeom>
                <a:avLst/>
                <a:gdLst>
                  <a:gd name="T0" fmla="*/ 0 w 61"/>
                  <a:gd name="T1" fmla="*/ 121 h 121"/>
                  <a:gd name="T2" fmla="*/ 30 w 61"/>
                  <a:gd name="T3" fmla="*/ 0 h 121"/>
                  <a:gd name="T4" fmla="*/ 61 w 61"/>
                  <a:gd name="T5" fmla="*/ 121 h 121"/>
                  <a:gd name="T6" fmla="*/ 0 w 61"/>
                  <a:gd name="T7" fmla="*/ 121 h 1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21"/>
                  <a:gd name="T14" fmla="*/ 61 w 61"/>
                  <a:gd name="T15" fmla="*/ 121 h 1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21">
                    <a:moveTo>
                      <a:pt x="0" y="121"/>
                    </a:moveTo>
                    <a:lnTo>
                      <a:pt x="30" y="0"/>
                    </a:lnTo>
                    <a:lnTo>
                      <a:pt x="61" y="121"/>
                    </a:lnTo>
                    <a:lnTo>
                      <a:pt x="0" y="121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18" name="Freeform 60"/>
              <p:cNvSpPr>
                <a:spLocks/>
              </p:cNvSpPr>
              <p:nvPr/>
            </p:nvSpPr>
            <p:spPr bwMode="auto">
              <a:xfrm>
                <a:off x="5568" y="1872"/>
                <a:ext cx="61" cy="122"/>
              </a:xfrm>
              <a:custGeom>
                <a:avLst/>
                <a:gdLst>
                  <a:gd name="T0" fmla="*/ 61 w 61"/>
                  <a:gd name="T1" fmla="*/ 0 h 122"/>
                  <a:gd name="T2" fmla="*/ 30 w 61"/>
                  <a:gd name="T3" fmla="*/ 122 h 122"/>
                  <a:gd name="T4" fmla="*/ 0 w 61"/>
                  <a:gd name="T5" fmla="*/ 0 h 122"/>
                  <a:gd name="T6" fmla="*/ 61 w 61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22"/>
                  <a:gd name="T14" fmla="*/ 61 w 61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22">
                    <a:moveTo>
                      <a:pt x="61" y="0"/>
                    </a:moveTo>
                    <a:lnTo>
                      <a:pt x="30" y="122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19" name="Freeform 61"/>
              <p:cNvSpPr>
                <a:spLocks/>
              </p:cNvSpPr>
              <p:nvPr/>
            </p:nvSpPr>
            <p:spPr bwMode="auto">
              <a:xfrm>
                <a:off x="5568" y="1872"/>
                <a:ext cx="61" cy="122"/>
              </a:xfrm>
              <a:custGeom>
                <a:avLst/>
                <a:gdLst>
                  <a:gd name="T0" fmla="*/ 61 w 61"/>
                  <a:gd name="T1" fmla="*/ 0 h 122"/>
                  <a:gd name="T2" fmla="*/ 30 w 61"/>
                  <a:gd name="T3" fmla="*/ 122 h 122"/>
                  <a:gd name="T4" fmla="*/ 0 w 61"/>
                  <a:gd name="T5" fmla="*/ 0 h 122"/>
                  <a:gd name="T6" fmla="*/ 61 w 61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22"/>
                  <a:gd name="T14" fmla="*/ 61 w 61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22">
                    <a:moveTo>
                      <a:pt x="61" y="0"/>
                    </a:moveTo>
                    <a:lnTo>
                      <a:pt x="30" y="122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</p:grpSp>
        <p:sp>
          <p:nvSpPr>
            <p:cNvPr id="25630" name="Line 62"/>
            <p:cNvSpPr>
              <a:spLocks noChangeShapeType="1"/>
            </p:cNvSpPr>
            <p:nvPr/>
          </p:nvSpPr>
          <p:spPr bwMode="auto">
            <a:xfrm flipV="1">
              <a:off x="3313" y="2434"/>
              <a:ext cx="1" cy="305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1" name="Line 63"/>
            <p:cNvSpPr>
              <a:spLocks noChangeShapeType="1"/>
            </p:cNvSpPr>
            <p:nvPr/>
          </p:nvSpPr>
          <p:spPr bwMode="auto">
            <a:xfrm>
              <a:off x="2946" y="2355"/>
              <a:ext cx="1" cy="450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2" name="Line 64"/>
            <p:cNvSpPr>
              <a:spLocks noChangeShapeType="1"/>
            </p:cNvSpPr>
            <p:nvPr/>
          </p:nvSpPr>
          <p:spPr bwMode="auto">
            <a:xfrm>
              <a:off x="3961" y="2434"/>
              <a:ext cx="1" cy="294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3" name="Line 65"/>
            <p:cNvSpPr>
              <a:spLocks noChangeShapeType="1"/>
            </p:cNvSpPr>
            <p:nvPr/>
          </p:nvSpPr>
          <p:spPr bwMode="auto">
            <a:xfrm>
              <a:off x="4815" y="2434"/>
              <a:ext cx="1" cy="294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4" name="Freeform 66"/>
            <p:cNvSpPr>
              <a:spLocks/>
            </p:cNvSpPr>
            <p:nvPr/>
          </p:nvSpPr>
          <p:spPr bwMode="auto">
            <a:xfrm>
              <a:off x="1025" y="1522"/>
              <a:ext cx="4212" cy="681"/>
            </a:xfrm>
            <a:custGeom>
              <a:avLst/>
              <a:gdLst>
                <a:gd name="T0" fmla="*/ 0 w 3696"/>
                <a:gd name="T1" fmla="*/ 0 h 681"/>
                <a:gd name="T2" fmla="*/ 2147483647 w 3696"/>
                <a:gd name="T3" fmla="*/ 2147312382 h 681"/>
                <a:gd name="T4" fmla="*/ 2147483647 w 3696"/>
                <a:gd name="T5" fmla="*/ 2147312382 h 681"/>
                <a:gd name="T6" fmla="*/ 2147483647 w 3696"/>
                <a:gd name="T7" fmla="*/ 2147312382 h 681"/>
                <a:gd name="T8" fmla="*/ 2147483647 w 3696"/>
                <a:gd name="T9" fmla="*/ 2147312382 h 681"/>
                <a:gd name="T10" fmla="*/ 0 w 3696"/>
                <a:gd name="T11" fmla="*/ 2147312382 h 681"/>
                <a:gd name="T12" fmla="*/ 0 w 3696"/>
                <a:gd name="T13" fmla="*/ 0 h 681"/>
                <a:gd name="T14" fmla="*/ 0 w 3696"/>
                <a:gd name="T15" fmla="*/ 0 h 6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96"/>
                <a:gd name="T25" fmla="*/ 0 h 681"/>
                <a:gd name="T26" fmla="*/ 3696 w 3696"/>
                <a:gd name="T27" fmla="*/ 681 h 6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96" h="681">
                  <a:moveTo>
                    <a:pt x="0" y="0"/>
                  </a:moveTo>
                  <a:lnTo>
                    <a:pt x="1448" y="188"/>
                  </a:lnTo>
                  <a:lnTo>
                    <a:pt x="3696" y="190"/>
                  </a:lnTo>
                  <a:lnTo>
                    <a:pt x="3696" y="502"/>
                  </a:lnTo>
                  <a:lnTo>
                    <a:pt x="1448" y="500"/>
                  </a:lnTo>
                  <a:lnTo>
                    <a:pt x="0" y="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FF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35" name="Line 67"/>
            <p:cNvSpPr>
              <a:spLocks noChangeShapeType="1"/>
            </p:cNvSpPr>
            <p:nvPr/>
          </p:nvSpPr>
          <p:spPr bwMode="auto">
            <a:xfrm flipV="1">
              <a:off x="2637" y="1702"/>
              <a:ext cx="0" cy="336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6" name="Freeform 68"/>
            <p:cNvSpPr>
              <a:spLocks/>
            </p:cNvSpPr>
            <p:nvPr/>
          </p:nvSpPr>
          <p:spPr bwMode="auto">
            <a:xfrm>
              <a:off x="1292" y="1562"/>
              <a:ext cx="1" cy="615"/>
            </a:xfrm>
            <a:custGeom>
              <a:avLst/>
              <a:gdLst>
                <a:gd name="T0" fmla="*/ 0 w 1"/>
                <a:gd name="T1" fmla="*/ 2147312300 h 615"/>
                <a:gd name="T2" fmla="*/ 0 w 1"/>
                <a:gd name="T3" fmla="*/ 0 h 615"/>
                <a:gd name="T4" fmla="*/ 0 60000 65536"/>
                <a:gd name="T5" fmla="*/ 0 60000 65536"/>
                <a:gd name="T6" fmla="*/ 0 w 1"/>
                <a:gd name="T7" fmla="*/ 0 h 615"/>
                <a:gd name="T8" fmla="*/ 1 w 1"/>
                <a:gd name="T9" fmla="*/ 615 h 6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15">
                  <a:moveTo>
                    <a:pt x="0" y="615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37" name="Line 69"/>
            <p:cNvSpPr>
              <a:spLocks noChangeShapeType="1"/>
            </p:cNvSpPr>
            <p:nvPr/>
          </p:nvSpPr>
          <p:spPr bwMode="auto">
            <a:xfrm flipV="1">
              <a:off x="1607" y="1595"/>
              <a:ext cx="0" cy="528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Line 70"/>
            <p:cNvSpPr>
              <a:spLocks noChangeShapeType="1"/>
            </p:cNvSpPr>
            <p:nvPr/>
          </p:nvSpPr>
          <p:spPr bwMode="auto">
            <a:xfrm flipV="1">
              <a:off x="1919" y="1631"/>
              <a:ext cx="0" cy="480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9" name="Line 71"/>
            <p:cNvSpPr>
              <a:spLocks noChangeShapeType="1"/>
            </p:cNvSpPr>
            <p:nvPr/>
          </p:nvSpPr>
          <p:spPr bwMode="auto">
            <a:xfrm flipV="1">
              <a:off x="2283" y="1667"/>
              <a:ext cx="0" cy="384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0" name="Rectangle 72"/>
            <p:cNvSpPr>
              <a:spLocks noChangeArrowheads="1"/>
            </p:cNvSpPr>
            <p:nvPr/>
          </p:nvSpPr>
          <p:spPr bwMode="auto">
            <a:xfrm>
              <a:off x="1064" y="1739"/>
              <a:ext cx="2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zh-CN" altLang="en-US" sz="13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理解市场</a:t>
              </a:r>
            </a:p>
          </p:txBody>
        </p:sp>
        <p:sp>
          <p:nvSpPr>
            <p:cNvPr id="25641" name="Rectangle 73"/>
            <p:cNvSpPr>
              <a:spLocks noChangeArrowheads="1"/>
            </p:cNvSpPr>
            <p:nvPr/>
          </p:nvSpPr>
          <p:spPr bwMode="auto">
            <a:xfrm>
              <a:off x="1350" y="1739"/>
              <a:ext cx="2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zh-CN" altLang="en-US" sz="13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市场细分</a:t>
              </a:r>
            </a:p>
          </p:txBody>
        </p:sp>
        <p:grpSp>
          <p:nvGrpSpPr>
            <p:cNvPr id="5" name="Group 74"/>
            <p:cNvGrpSpPr>
              <a:grpSpLocks/>
            </p:cNvGrpSpPr>
            <p:nvPr/>
          </p:nvGrpSpPr>
          <p:grpSpPr bwMode="auto">
            <a:xfrm>
              <a:off x="1338" y="1739"/>
              <a:ext cx="542" cy="326"/>
              <a:chOff x="2082" y="1321"/>
              <a:chExt cx="501" cy="326"/>
            </a:xfrm>
          </p:grpSpPr>
          <p:sp>
            <p:nvSpPr>
              <p:cNvPr id="25809" name="Rectangle 75"/>
              <p:cNvSpPr>
                <a:spLocks noChangeArrowheads="1"/>
              </p:cNvSpPr>
              <p:nvPr/>
            </p:nvSpPr>
            <p:spPr bwMode="auto">
              <a:xfrm>
                <a:off x="2361" y="1321"/>
                <a:ext cx="22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kumimoji="1" lang="zh-CN" altLang="en-US" sz="1300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cs typeface="Arial Unicode MS" pitchFamily="34" charset="-122"/>
                  </a:rPr>
                  <a:t>组合分析</a:t>
                </a:r>
              </a:p>
            </p:txBody>
          </p:sp>
          <p:sp>
            <p:nvSpPr>
              <p:cNvPr id="25810" name="Rectangle 76"/>
              <p:cNvSpPr>
                <a:spLocks noChangeArrowheads="1"/>
              </p:cNvSpPr>
              <p:nvPr/>
            </p:nvSpPr>
            <p:spPr bwMode="auto">
              <a:xfrm>
                <a:off x="2082" y="1414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kumimoji="1" lang="zh-CN" altLang="zh-CN" sz="2400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25643" name="Rectangle 77"/>
            <p:cNvSpPr>
              <a:spLocks noChangeArrowheads="1"/>
            </p:cNvSpPr>
            <p:nvPr/>
          </p:nvSpPr>
          <p:spPr bwMode="auto">
            <a:xfrm>
              <a:off x="1971" y="1662"/>
              <a:ext cx="31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制定细分市场策略及计划</a:t>
              </a:r>
            </a:p>
          </p:txBody>
        </p:sp>
        <p:sp>
          <p:nvSpPr>
            <p:cNvPr id="25644" name="Rectangle 78"/>
            <p:cNvSpPr>
              <a:spLocks noChangeArrowheads="1"/>
            </p:cNvSpPr>
            <p:nvPr/>
          </p:nvSpPr>
          <p:spPr bwMode="auto">
            <a:xfrm>
              <a:off x="2329" y="1707"/>
              <a:ext cx="32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调整</a:t>
              </a:r>
              <a:r>
                <a:rPr kumimoji="1" lang="en-US" altLang="zh-CN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/</a:t>
              </a:r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优化业务计划</a:t>
              </a:r>
            </a:p>
          </p:txBody>
        </p:sp>
        <p:sp>
          <p:nvSpPr>
            <p:cNvPr id="25645" name="Rectangle 79"/>
            <p:cNvSpPr>
              <a:spLocks noChangeArrowheads="1"/>
            </p:cNvSpPr>
            <p:nvPr/>
          </p:nvSpPr>
          <p:spPr bwMode="auto">
            <a:xfrm>
              <a:off x="3023" y="1797"/>
              <a:ext cx="86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3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管理细分市场并评估绩效</a:t>
              </a:r>
              <a:endParaRPr kumimoji="1" lang="zh-CN" altLang="en-US" sz="2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46" name="Line 80"/>
            <p:cNvSpPr>
              <a:spLocks noChangeShapeType="1"/>
            </p:cNvSpPr>
            <p:nvPr/>
          </p:nvSpPr>
          <p:spPr bwMode="auto">
            <a:xfrm>
              <a:off x="908" y="1595"/>
              <a:ext cx="107" cy="1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7" name="Freeform 81"/>
            <p:cNvSpPr>
              <a:spLocks/>
            </p:cNvSpPr>
            <p:nvPr/>
          </p:nvSpPr>
          <p:spPr bwMode="auto">
            <a:xfrm>
              <a:off x="895" y="1564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1CAC"/>
            </a:solidFill>
            <a:ln w="9525">
              <a:noFill/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48" name="Freeform 82"/>
            <p:cNvSpPr>
              <a:spLocks/>
            </p:cNvSpPr>
            <p:nvPr/>
          </p:nvSpPr>
          <p:spPr bwMode="auto">
            <a:xfrm>
              <a:off x="895" y="1564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49" name="Line 83"/>
            <p:cNvSpPr>
              <a:spLocks noChangeShapeType="1"/>
            </p:cNvSpPr>
            <p:nvPr/>
          </p:nvSpPr>
          <p:spPr bwMode="auto">
            <a:xfrm>
              <a:off x="908" y="1746"/>
              <a:ext cx="107" cy="1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0" name="Freeform 84"/>
            <p:cNvSpPr>
              <a:spLocks/>
            </p:cNvSpPr>
            <p:nvPr/>
          </p:nvSpPr>
          <p:spPr bwMode="auto">
            <a:xfrm>
              <a:off x="895" y="1716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1CAC"/>
            </a:solidFill>
            <a:ln w="9525">
              <a:noFill/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51" name="Freeform 85"/>
            <p:cNvSpPr>
              <a:spLocks/>
            </p:cNvSpPr>
            <p:nvPr/>
          </p:nvSpPr>
          <p:spPr bwMode="auto">
            <a:xfrm>
              <a:off x="895" y="1716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52" name="Line 86"/>
            <p:cNvSpPr>
              <a:spLocks noChangeShapeType="1"/>
            </p:cNvSpPr>
            <p:nvPr/>
          </p:nvSpPr>
          <p:spPr bwMode="auto">
            <a:xfrm>
              <a:off x="908" y="1931"/>
              <a:ext cx="107" cy="1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3" name="Freeform 87"/>
            <p:cNvSpPr>
              <a:spLocks/>
            </p:cNvSpPr>
            <p:nvPr/>
          </p:nvSpPr>
          <p:spPr bwMode="auto">
            <a:xfrm>
              <a:off x="895" y="1900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1CAC"/>
            </a:solidFill>
            <a:ln w="9525">
              <a:noFill/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54" name="Freeform 88"/>
            <p:cNvSpPr>
              <a:spLocks/>
            </p:cNvSpPr>
            <p:nvPr/>
          </p:nvSpPr>
          <p:spPr bwMode="auto">
            <a:xfrm>
              <a:off x="895" y="1900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55" name="Line 89"/>
            <p:cNvSpPr>
              <a:spLocks noChangeShapeType="1"/>
            </p:cNvSpPr>
            <p:nvPr/>
          </p:nvSpPr>
          <p:spPr bwMode="auto">
            <a:xfrm>
              <a:off x="908" y="2096"/>
              <a:ext cx="107" cy="1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6" name="Freeform 90"/>
            <p:cNvSpPr>
              <a:spLocks/>
            </p:cNvSpPr>
            <p:nvPr/>
          </p:nvSpPr>
          <p:spPr bwMode="auto">
            <a:xfrm>
              <a:off x="895" y="2066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1CAC"/>
            </a:solidFill>
            <a:ln w="9525">
              <a:noFill/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sp>
          <p:nvSpPr>
            <p:cNvPr id="25657" name="Freeform 91"/>
            <p:cNvSpPr>
              <a:spLocks/>
            </p:cNvSpPr>
            <p:nvPr/>
          </p:nvSpPr>
          <p:spPr bwMode="auto">
            <a:xfrm>
              <a:off x="895" y="2066"/>
              <a:ext cx="133" cy="61"/>
            </a:xfrm>
            <a:custGeom>
              <a:avLst/>
              <a:gdLst>
                <a:gd name="T0" fmla="*/ 0 w 123"/>
                <a:gd name="T1" fmla="*/ 0 h 61"/>
                <a:gd name="T2" fmla="*/ 2147483647 w 123"/>
                <a:gd name="T3" fmla="*/ 2147312615 h 61"/>
                <a:gd name="T4" fmla="*/ 0 w 123"/>
                <a:gd name="T5" fmla="*/ 2147312615 h 61"/>
                <a:gd name="T6" fmla="*/ 0 w 12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0" y="0"/>
                  </a:moveTo>
                  <a:lnTo>
                    <a:pt x="12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 lIns="91413" tIns="45708" rIns="91413" bIns="45708"/>
            <a:lstStyle/>
            <a:p>
              <a:endParaRPr lang="zh-CN" altLang="en-US"/>
            </a:p>
          </p:txBody>
        </p:sp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4553" y="2002"/>
              <a:ext cx="71" cy="424"/>
              <a:chOff x="4958" y="1584"/>
              <a:chExt cx="66" cy="424"/>
            </a:xfrm>
          </p:grpSpPr>
          <p:sp>
            <p:nvSpPr>
              <p:cNvPr id="25804" name="Line 98"/>
              <p:cNvSpPr>
                <a:spLocks noChangeShapeType="1"/>
              </p:cNvSpPr>
              <p:nvPr/>
            </p:nvSpPr>
            <p:spPr bwMode="auto">
              <a:xfrm flipV="1">
                <a:off x="4983" y="1696"/>
                <a:ext cx="1" cy="300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5" name="Freeform 99"/>
              <p:cNvSpPr>
                <a:spLocks/>
              </p:cNvSpPr>
              <p:nvPr/>
            </p:nvSpPr>
            <p:spPr bwMode="auto">
              <a:xfrm>
                <a:off x="4962" y="1584"/>
                <a:ext cx="62" cy="122"/>
              </a:xfrm>
              <a:custGeom>
                <a:avLst/>
                <a:gdLst>
                  <a:gd name="T0" fmla="*/ 0 w 62"/>
                  <a:gd name="T1" fmla="*/ 122 h 122"/>
                  <a:gd name="T2" fmla="*/ 31 w 62"/>
                  <a:gd name="T3" fmla="*/ 0 h 122"/>
                  <a:gd name="T4" fmla="*/ 62 w 62"/>
                  <a:gd name="T5" fmla="*/ 122 h 122"/>
                  <a:gd name="T6" fmla="*/ 0 w 62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2"/>
                  <a:gd name="T14" fmla="*/ 62 w 62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2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06" name="Freeform 100"/>
              <p:cNvSpPr>
                <a:spLocks/>
              </p:cNvSpPr>
              <p:nvPr/>
            </p:nvSpPr>
            <p:spPr bwMode="auto">
              <a:xfrm>
                <a:off x="4958" y="1584"/>
                <a:ext cx="62" cy="122"/>
              </a:xfrm>
              <a:custGeom>
                <a:avLst/>
                <a:gdLst>
                  <a:gd name="T0" fmla="*/ 0 w 62"/>
                  <a:gd name="T1" fmla="*/ 122 h 122"/>
                  <a:gd name="T2" fmla="*/ 31 w 62"/>
                  <a:gd name="T3" fmla="*/ 0 h 122"/>
                  <a:gd name="T4" fmla="*/ 62 w 62"/>
                  <a:gd name="T5" fmla="*/ 122 h 122"/>
                  <a:gd name="T6" fmla="*/ 0 w 62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2"/>
                  <a:gd name="T14" fmla="*/ 62 w 62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2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07" name="Freeform 101"/>
              <p:cNvSpPr>
                <a:spLocks/>
              </p:cNvSpPr>
              <p:nvPr/>
            </p:nvSpPr>
            <p:spPr bwMode="auto">
              <a:xfrm>
                <a:off x="4959" y="1885"/>
                <a:ext cx="62" cy="123"/>
              </a:xfrm>
              <a:custGeom>
                <a:avLst/>
                <a:gdLst>
                  <a:gd name="T0" fmla="*/ 62 w 62"/>
                  <a:gd name="T1" fmla="*/ 0 h 123"/>
                  <a:gd name="T2" fmla="*/ 31 w 62"/>
                  <a:gd name="T3" fmla="*/ 123 h 123"/>
                  <a:gd name="T4" fmla="*/ 0 w 62"/>
                  <a:gd name="T5" fmla="*/ 0 h 123"/>
                  <a:gd name="T6" fmla="*/ 62 w 62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3"/>
                  <a:gd name="T14" fmla="*/ 62 w 62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3">
                    <a:moveTo>
                      <a:pt x="62" y="0"/>
                    </a:moveTo>
                    <a:lnTo>
                      <a:pt x="31" y="123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808" name="Freeform 102"/>
              <p:cNvSpPr>
                <a:spLocks/>
              </p:cNvSpPr>
              <p:nvPr/>
            </p:nvSpPr>
            <p:spPr bwMode="auto">
              <a:xfrm>
                <a:off x="4961" y="1885"/>
                <a:ext cx="62" cy="123"/>
              </a:xfrm>
              <a:custGeom>
                <a:avLst/>
                <a:gdLst>
                  <a:gd name="T0" fmla="*/ 62 w 62"/>
                  <a:gd name="T1" fmla="*/ 0 h 123"/>
                  <a:gd name="T2" fmla="*/ 31 w 62"/>
                  <a:gd name="T3" fmla="*/ 123 h 123"/>
                  <a:gd name="T4" fmla="*/ 0 w 62"/>
                  <a:gd name="T5" fmla="*/ 0 h 123"/>
                  <a:gd name="T6" fmla="*/ 62 w 62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3"/>
                  <a:gd name="T14" fmla="*/ 62 w 62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3">
                    <a:moveTo>
                      <a:pt x="62" y="0"/>
                    </a:moveTo>
                    <a:lnTo>
                      <a:pt x="31" y="123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1607" y="1165"/>
              <a:ext cx="3630" cy="220"/>
              <a:chOff x="1712" y="872"/>
              <a:chExt cx="2714" cy="220"/>
            </a:xfrm>
          </p:grpSpPr>
          <p:sp>
            <p:nvSpPr>
              <p:cNvPr id="25798" name="Rectangle 120"/>
              <p:cNvSpPr>
                <a:spLocks noChangeArrowheads="1"/>
              </p:cNvSpPr>
              <p:nvPr/>
            </p:nvSpPr>
            <p:spPr bwMode="auto">
              <a:xfrm>
                <a:off x="1712" y="952"/>
                <a:ext cx="2714" cy="140"/>
              </a:xfrm>
              <a:prstGeom prst="rect">
                <a:avLst/>
              </a:prstGeom>
              <a:solidFill>
                <a:srgbClr val="00B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13" tIns="45708" rIns="91413" bIns="45708"/>
              <a:lstStyle/>
              <a:p>
                <a:pPr algn="ctr" eaLnBrk="0" hangingPunct="0"/>
                <a:endParaRPr lang="zh-CN" altLang="zh-CN" sz="1600" b="1" i="1" baseline="-25000"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5799" name="Rectangle 121"/>
              <p:cNvSpPr>
                <a:spLocks noChangeArrowheads="1"/>
              </p:cNvSpPr>
              <p:nvPr/>
            </p:nvSpPr>
            <p:spPr bwMode="auto">
              <a:xfrm>
                <a:off x="1712" y="952"/>
                <a:ext cx="2714" cy="140"/>
              </a:xfrm>
              <a:prstGeom prst="rect">
                <a:avLst/>
              </a:prstGeom>
              <a:noFill/>
              <a:ln w="0">
                <a:solidFill>
                  <a:srgbClr val="941CAC"/>
                </a:solidFill>
                <a:miter lim="800000"/>
                <a:headEnd/>
                <a:tailEnd/>
              </a:ln>
            </p:spPr>
            <p:txBody>
              <a:bodyPr lIns="91413" tIns="45708" rIns="91413" bIns="45708"/>
              <a:lstStyle/>
              <a:p>
                <a:pPr algn="ctr" eaLnBrk="0" hangingPunct="0"/>
                <a:endParaRPr lang="zh-CN" altLang="zh-CN" sz="1600" b="1" i="1" baseline="-25000"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5800" name="Rectangle 122"/>
              <p:cNvSpPr>
                <a:spLocks noChangeArrowheads="1"/>
              </p:cNvSpPr>
              <p:nvPr/>
            </p:nvSpPr>
            <p:spPr bwMode="auto">
              <a:xfrm>
                <a:off x="2710" y="926"/>
                <a:ext cx="31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1" lang="zh-CN" altLang="en-US" sz="1000" b="1">
                    <a:solidFill>
                      <a:srgbClr val="000000"/>
                    </a:solidFill>
                    <a:latin typeface="宋体" pitchFamily="2" charset="-122"/>
                    <a:ea typeface="Arial Unicode MS" pitchFamily="34" charset="-122"/>
                    <a:cs typeface="Arial Unicode MS" pitchFamily="34" charset="-122"/>
                  </a:rPr>
                  <a:t>产品评审委员会</a:t>
                </a:r>
                <a:endParaRPr kumimoji="1" lang="zh-CN" altLang="en-US" sz="2400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5801" name="Rectangle 123"/>
              <p:cNvSpPr>
                <a:spLocks noChangeArrowheads="1"/>
              </p:cNvSpPr>
              <p:nvPr/>
            </p:nvSpPr>
            <p:spPr bwMode="auto">
              <a:xfrm>
                <a:off x="1712" y="872"/>
                <a:ext cx="2714" cy="220"/>
              </a:xfrm>
              <a:prstGeom prst="rect">
                <a:avLst/>
              </a:prstGeom>
              <a:solidFill>
                <a:srgbClr val="4FFF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13" tIns="45708" rIns="91413" bIns="45708"/>
              <a:lstStyle/>
              <a:p>
                <a:pPr algn="ctr" eaLnBrk="0" hangingPunct="0"/>
                <a:endParaRPr lang="zh-CN" altLang="zh-CN" sz="1600" b="1" i="1" baseline="-25000"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5802" name="Rectangle 124"/>
              <p:cNvSpPr>
                <a:spLocks noChangeArrowheads="1"/>
              </p:cNvSpPr>
              <p:nvPr/>
            </p:nvSpPr>
            <p:spPr bwMode="auto">
              <a:xfrm>
                <a:off x="1712" y="872"/>
                <a:ext cx="2714" cy="220"/>
              </a:xfrm>
              <a:prstGeom prst="rect">
                <a:avLst/>
              </a:prstGeom>
              <a:noFill/>
              <a:ln w="0">
                <a:solidFill>
                  <a:srgbClr val="941CAC"/>
                </a:solidFill>
                <a:miter lim="800000"/>
                <a:headEnd/>
                <a:tailEnd/>
              </a:ln>
            </p:spPr>
            <p:txBody>
              <a:bodyPr lIns="91413" tIns="45708" rIns="91413" bIns="45708"/>
              <a:lstStyle/>
              <a:p>
                <a:pPr algn="ctr" eaLnBrk="0" hangingPunct="0"/>
                <a:endParaRPr lang="zh-CN" altLang="zh-CN" sz="1600" b="1" i="1" baseline="-25000"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5803" name="Rectangle 125"/>
              <p:cNvSpPr>
                <a:spLocks noChangeArrowheads="1"/>
              </p:cNvSpPr>
              <p:nvPr/>
            </p:nvSpPr>
            <p:spPr bwMode="auto">
              <a:xfrm>
                <a:off x="2490" y="922"/>
                <a:ext cx="80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1" lang="zh-CN" altLang="en-US" sz="1400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cs typeface="Arial Unicode MS" pitchFamily="34" charset="-122"/>
                  </a:rPr>
                  <a:t>集成组合管理团队（</a:t>
                </a:r>
                <a:r>
                  <a:rPr kumimoji="1" lang="en-US" altLang="zh-CN" sz="1400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cs typeface="Arial Unicode MS" pitchFamily="34" charset="-122"/>
                  </a:rPr>
                  <a:t>IPMT</a:t>
                </a:r>
                <a:r>
                  <a:rPr kumimoji="1" lang="zh-CN" altLang="en-US" sz="1400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cs typeface="Arial Unicode MS" pitchFamily="34" charset="-122"/>
                  </a:rPr>
                  <a:t>）</a:t>
                </a:r>
                <a:endParaRPr kumimoji="1" lang="zh-CN" altLang="en-US" sz="2400">
                  <a:latin typeface="微软雅黑" pitchFamily="34" charset="-122"/>
                  <a:ea typeface="微软雅黑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25660" name="Rectangle 142"/>
            <p:cNvSpPr>
              <a:spLocks noChangeArrowheads="1"/>
            </p:cNvSpPr>
            <p:nvPr/>
          </p:nvSpPr>
          <p:spPr bwMode="auto">
            <a:xfrm>
              <a:off x="3573" y="2535"/>
              <a:ext cx="1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300" b="1">
                  <a:solidFill>
                    <a:srgbClr val="000000"/>
                  </a:solidFill>
                  <a:latin typeface="宋体" pitchFamily="2" charset="-122"/>
                  <a:ea typeface="微软雅黑" pitchFamily="34" charset="-122"/>
                  <a:cs typeface="Arial Unicode MS" pitchFamily="34" charset="-122"/>
                </a:rPr>
                <a:t>开发</a:t>
              </a:r>
              <a:endParaRPr kumimoji="1" lang="zh-CN" altLang="en-US" sz="2400">
                <a:latin typeface="Times New Roman" pitchFamily="18" charset="0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61" name="Rectangle 143"/>
            <p:cNvSpPr>
              <a:spLocks noChangeArrowheads="1"/>
            </p:cNvSpPr>
            <p:nvPr/>
          </p:nvSpPr>
          <p:spPr bwMode="auto">
            <a:xfrm>
              <a:off x="4096" y="2530"/>
              <a:ext cx="1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3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验证</a:t>
              </a:r>
              <a:endParaRPr kumimoji="1" lang="zh-CN" altLang="en-US" sz="2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62" name="Rectangle 144"/>
            <p:cNvSpPr>
              <a:spLocks noChangeArrowheads="1"/>
            </p:cNvSpPr>
            <p:nvPr/>
          </p:nvSpPr>
          <p:spPr bwMode="auto">
            <a:xfrm>
              <a:off x="4563" y="2530"/>
              <a:ext cx="15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300" b="1">
                  <a:solidFill>
                    <a:srgbClr val="000000"/>
                  </a:solidFill>
                  <a:latin typeface="宋体" pitchFamily="2" charset="-122"/>
                  <a:ea typeface="微软雅黑" pitchFamily="34" charset="-122"/>
                  <a:cs typeface="Arial Unicode MS" pitchFamily="34" charset="-122"/>
                </a:rPr>
                <a:t>发布</a:t>
              </a:r>
              <a:endParaRPr kumimoji="1" lang="zh-CN" altLang="en-US" sz="2400">
                <a:latin typeface="Times New Roman" pitchFamily="18" charset="0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63" name="Rectangle 145"/>
            <p:cNvSpPr>
              <a:spLocks noChangeArrowheads="1"/>
            </p:cNvSpPr>
            <p:nvPr/>
          </p:nvSpPr>
          <p:spPr bwMode="auto">
            <a:xfrm>
              <a:off x="4887" y="2455"/>
              <a:ext cx="3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zh-CN" altLang="en-US" sz="13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生命周期管理</a:t>
              </a:r>
            </a:p>
          </p:txBody>
        </p:sp>
        <p:sp>
          <p:nvSpPr>
            <p:cNvPr id="25664" name="Rectangle 146"/>
            <p:cNvSpPr>
              <a:spLocks noChangeArrowheads="1"/>
            </p:cNvSpPr>
            <p:nvPr/>
          </p:nvSpPr>
          <p:spPr bwMode="auto">
            <a:xfrm>
              <a:off x="453" y="1606"/>
              <a:ext cx="26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市场信息</a:t>
              </a:r>
              <a:endParaRPr kumimoji="1" lang="zh-CN" altLang="en-US" sz="20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65" name="Rectangle 147"/>
            <p:cNvSpPr>
              <a:spLocks noChangeArrowheads="1"/>
            </p:cNvSpPr>
            <p:nvPr/>
          </p:nvSpPr>
          <p:spPr bwMode="auto">
            <a:xfrm>
              <a:off x="453" y="1740"/>
              <a:ext cx="26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客户反馈</a:t>
              </a:r>
              <a:endParaRPr kumimoji="1" lang="zh-CN" altLang="en-US" sz="20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66" name="Rectangle 148"/>
            <p:cNvSpPr>
              <a:spLocks noChangeArrowheads="1"/>
            </p:cNvSpPr>
            <p:nvPr/>
          </p:nvSpPr>
          <p:spPr bwMode="auto">
            <a:xfrm>
              <a:off x="436" y="1867"/>
              <a:ext cx="28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 竞争信息</a:t>
              </a:r>
              <a:endParaRPr kumimoji="1" lang="zh-CN" altLang="en-US" sz="20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67" name="Rectangle 149"/>
            <p:cNvSpPr>
              <a:spLocks noChangeArrowheads="1"/>
            </p:cNvSpPr>
            <p:nvPr/>
          </p:nvSpPr>
          <p:spPr bwMode="auto">
            <a:xfrm>
              <a:off x="456" y="1989"/>
              <a:ext cx="26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技术趋势</a:t>
              </a:r>
              <a:endParaRPr kumimoji="1" lang="zh-CN" altLang="en-US" sz="20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68" name="Rectangle 150"/>
            <p:cNvSpPr>
              <a:spLocks noChangeArrowheads="1"/>
            </p:cNvSpPr>
            <p:nvPr/>
          </p:nvSpPr>
          <p:spPr bwMode="auto">
            <a:xfrm>
              <a:off x="456" y="2110"/>
              <a:ext cx="26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产品组合</a:t>
              </a:r>
              <a:endParaRPr kumimoji="1" lang="zh-CN" altLang="en-US" sz="20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69" name="Rectangle 151"/>
            <p:cNvSpPr>
              <a:spLocks noChangeArrowheads="1"/>
            </p:cNvSpPr>
            <p:nvPr/>
          </p:nvSpPr>
          <p:spPr bwMode="auto">
            <a:xfrm>
              <a:off x="2633" y="1531"/>
              <a:ext cx="33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b="1">
                  <a:solidFill>
                    <a:srgbClr val="000000"/>
                  </a:solidFill>
                  <a:latin typeface="宋体" pitchFamily="2" charset="-122"/>
                  <a:ea typeface="Arial Unicode MS" pitchFamily="34" charset="-122"/>
                  <a:cs typeface="Arial Unicode MS" pitchFamily="34" charset="-122"/>
                </a:rPr>
                <a:t>市场管理</a:t>
              </a:r>
              <a:endParaRPr kumimoji="1" lang="zh-CN" altLang="en-US" sz="2400"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70" name="Rectangle 152"/>
            <p:cNvSpPr>
              <a:spLocks noChangeArrowheads="1"/>
            </p:cNvSpPr>
            <p:nvPr/>
          </p:nvSpPr>
          <p:spPr bwMode="auto">
            <a:xfrm>
              <a:off x="1701" y="3024"/>
              <a:ext cx="2496" cy="189"/>
            </a:xfrm>
            <a:prstGeom prst="rect">
              <a:avLst/>
            </a:prstGeom>
            <a:solidFill>
              <a:srgbClr val="4FFF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5708" rIns="0" bIns="45708" anchor="ctr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kumimoji="1" lang="zh-CN" altLang="en-US" sz="1300" b="1">
                  <a:solidFill>
                    <a:srgbClr val="000000"/>
                  </a:solidFill>
                  <a:latin typeface="宋体" pitchFamily="2" charset="-122"/>
                  <a:ea typeface="Arial Unicode MS" pitchFamily="34" charset="-122"/>
                  <a:cs typeface="Arial Unicode MS" pitchFamily="34" charset="-122"/>
                </a:rPr>
                <a:t>平台与技术的开发</a:t>
              </a:r>
            </a:p>
          </p:txBody>
        </p:sp>
        <p:sp>
          <p:nvSpPr>
            <p:cNvPr id="25671" name="Rectangle 153"/>
            <p:cNvSpPr>
              <a:spLocks noChangeArrowheads="1"/>
            </p:cNvSpPr>
            <p:nvPr/>
          </p:nvSpPr>
          <p:spPr bwMode="auto">
            <a:xfrm>
              <a:off x="3961" y="2251"/>
              <a:ext cx="34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5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IPD</a:t>
              </a:r>
              <a:r>
                <a:rPr kumimoji="1" lang="zh-CN" altLang="en-US" sz="15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流程</a:t>
              </a:r>
              <a:endParaRPr kumimoji="1" lang="zh-CN" altLang="en-US" sz="2800" b="1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72" name="Rectangle 170"/>
            <p:cNvSpPr>
              <a:spLocks noChangeArrowheads="1"/>
            </p:cNvSpPr>
            <p:nvPr/>
          </p:nvSpPr>
          <p:spPr bwMode="auto">
            <a:xfrm>
              <a:off x="456" y="1245"/>
              <a:ext cx="816" cy="140"/>
            </a:xfrm>
            <a:prstGeom prst="rect">
              <a:avLst/>
            </a:prstGeom>
            <a:solidFill>
              <a:srgbClr val="00B400"/>
            </a:solidFill>
            <a:ln w="9525">
              <a:noFill/>
              <a:miter lim="800000"/>
              <a:headEnd/>
              <a:tailEnd/>
            </a:ln>
          </p:spPr>
          <p:txBody>
            <a:bodyPr lIns="91413" tIns="45708" rIns="91413" bIns="45708"/>
            <a:lstStyle/>
            <a:p>
              <a:pPr algn="ctr" eaLnBrk="0" hangingPunct="0"/>
              <a:endParaRPr lang="zh-CN" altLang="zh-CN" sz="1600" b="1" i="1" baseline="-2500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73" name="Rectangle 171"/>
            <p:cNvSpPr>
              <a:spLocks noChangeArrowheads="1"/>
            </p:cNvSpPr>
            <p:nvPr/>
          </p:nvSpPr>
          <p:spPr bwMode="auto">
            <a:xfrm>
              <a:off x="456" y="1245"/>
              <a:ext cx="816" cy="140"/>
            </a:xfrm>
            <a:prstGeom prst="rect">
              <a:avLst/>
            </a:prstGeom>
            <a:noFill/>
            <a:ln w="0">
              <a:solidFill>
                <a:srgbClr val="941CAC"/>
              </a:solidFill>
              <a:miter lim="800000"/>
              <a:headEnd/>
              <a:tailEnd/>
            </a:ln>
          </p:spPr>
          <p:txBody>
            <a:bodyPr lIns="91413" tIns="45708" rIns="91413" bIns="45708"/>
            <a:lstStyle/>
            <a:p>
              <a:pPr algn="ctr" eaLnBrk="0" hangingPunct="0"/>
              <a:endParaRPr lang="zh-CN" altLang="zh-CN" sz="1600" b="1" i="1" baseline="-2500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74" name="Rectangle 172"/>
            <p:cNvSpPr>
              <a:spLocks noChangeArrowheads="1"/>
            </p:cNvSpPr>
            <p:nvPr/>
          </p:nvSpPr>
          <p:spPr bwMode="auto">
            <a:xfrm>
              <a:off x="456" y="1165"/>
              <a:ext cx="816" cy="220"/>
            </a:xfrm>
            <a:prstGeom prst="rect">
              <a:avLst/>
            </a:prstGeom>
            <a:solidFill>
              <a:srgbClr val="4FFF4F"/>
            </a:solidFill>
            <a:ln w="9525">
              <a:noFill/>
              <a:miter lim="800000"/>
              <a:headEnd/>
              <a:tailEnd/>
            </a:ln>
          </p:spPr>
          <p:txBody>
            <a:bodyPr lIns="91413" tIns="45708" rIns="91413" bIns="45708"/>
            <a:lstStyle/>
            <a:p>
              <a:pPr algn="ctr" eaLnBrk="0" hangingPunct="0"/>
              <a:endParaRPr lang="zh-CN" altLang="zh-CN" sz="1600" b="1" i="1" baseline="-2500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75" name="Rectangle 173"/>
            <p:cNvSpPr>
              <a:spLocks noChangeArrowheads="1"/>
            </p:cNvSpPr>
            <p:nvPr/>
          </p:nvSpPr>
          <p:spPr bwMode="auto">
            <a:xfrm>
              <a:off x="456" y="1165"/>
              <a:ext cx="816" cy="220"/>
            </a:xfrm>
            <a:prstGeom prst="rect">
              <a:avLst/>
            </a:prstGeom>
            <a:noFill/>
            <a:ln w="0">
              <a:solidFill>
                <a:srgbClr val="941CAC"/>
              </a:solidFill>
              <a:miter lim="800000"/>
              <a:headEnd/>
              <a:tailEnd/>
            </a:ln>
          </p:spPr>
          <p:txBody>
            <a:bodyPr lIns="91413" tIns="45708" rIns="91413" bIns="45708"/>
            <a:lstStyle/>
            <a:p>
              <a:pPr algn="ctr" eaLnBrk="0" hangingPunct="0"/>
              <a:endParaRPr lang="zh-CN" altLang="zh-CN" sz="1600" b="1" i="1" baseline="-25000"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5676" name="Rectangle 174"/>
            <p:cNvSpPr>
              <a:spLocks noChangeArrowheads="1"/>
            </p:cNvSpPr>
            <p:nvPr/>
          </p:nvSpPr>
          <p:spPr bwMode="auto">
            <a:xfrm>
              <a:off x="657" y="1210"/>
              <a:ext cx="33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产品战略</a:t>
              </a:r>
              <a:endParaRPr kumimoji="1" lang="zh-CN" altLang="en-US" sz="2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cxnSp>
          <p:nvCxnSpPr>
            <p:cNvPr id="25677" name="AutoShape 175"/>
            <p:cNvCxnSpPr>
              <a:cxnSpLocks noChangeShapeType="1"/>
              <a:endCxn id="25670" idx="1"/>
            </p:cNvCxnSpPr>
            <p:nvPr/>
          </p:nvCxnSpPr>
          <p:spPr bwMode="auto">
            <a:xfrm>
              <a:off x="456" y="3117"/>
              <a:ext cx="1245" cy="2"/>
            </a:xfrm>
            <a:prstGeom prst="bentConnector3">
              <a:avLst>
                <a:gd name="adj1" fmla="val 49958"/>
              </a:avLst>
            </a:prstGeom>
            <a:noFill/>
            <a:ln w="19050">
              <a:solidFill>
                <a:srgbClr val="80008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211"/>
            <p:cNvGrpSpPr>
              <a:grpSpLocks/>
            </p:cNvGrpSpPr>
            <p:nvPr/>
          </p:nvGrpSpPr>
          <p:grpSpPr bwMode="auto">
            <a:xfrm>
              <a:off x="4765" y="2799"/>
              <a:ext cx="519" cy="580"/>
              <a:chOff x="5136" y="1968"/>
              <a:chExt cx="479" cy="580"/>
            </a:xfrm>
          </p:grpSpPr>
          <p:grpSp>
            <p:nvGrpSpPr>
              <p:cNvPr id="9" name="Group 212"/>
              <p:cNvGrpSpPr>
                <a:grpSpLocks/>
              </p:cNvGrpSpPr>
              <p:nvPr/>
            </p:nvGrpSpPr>
            <p:grpSpPr bwMode="auto">
              <a:xfrm>
                <a:off x="5136" y="1968"/>
                <a:ext cx="479" cy="429"/>
                <a:chOff x="4645" y="2359"/>
                <a:chExt cx="479" cy="429"/>
              </a:xfrm>
            </p:grpSpPr>
            <p:sp>
              <p:nvSpPr>
                <p:cNvPr id="25766" name="Freeform 213"/>
                <p:cNvSpPr>
                  <a:spLocks/>
                </p:cNvSpPr>
                <p:nvPr/>
              </p:nvSpPr>
              <p:spPr bwMode="auto">
                <a:xfrm>
                  <a:off x="4645" y="2359"/>
                  <a:ext cx="467" cy="413"/>
                </a:xfrm>
                <a:custGeom>
                  <a:avLst/>
                  <a:gdLst>
                    <a:gd name="T0" fmla="*/ 466 w 467"/>
                    <a:gd name="T1" fmla="*/ 185 h 413"/>
                    <a:gd name="T2" fmla="*/ 459 w 467"/>
                    <a:gd name="T3" fmla="*/ 155 h 413"/>
                    <a:gd name="T4" fmla="*/ 448 w 467"/>
                    <a:gd name="T5" fmla="*/ 126 h 413"/>
                    <a:gd name="T6" fmla="*/ 433 w 467"/>
                    <a:gd name="T7" fmla="*/ 100 h 413"/>
                    <a:gd name="T8" fmla="*/ 413 w 467"/>
                    <a:gd name="T9" fmla="*/ 75 h 413"/>
                    <a:gd name="T10" fmla="*/ 390 w 467"/>
                    <a:gd name="T11" fmla="*/ 54 h 413"/>
                    <a:gd name="T12" fmla="*/ 363 w 467"/>
                    <a:gd name="T13" fmla="*/ 35 h 413"/>
                    <a:gd name="T14" fmla="*/ 334 w 467"/>
                    <a:gd name="T15" fmla="*/ 20 h 413"/>
                    <a:gd name="T16" fmla="*/ 303 w 467"/>
                    <a:gd name="T17" fmla="*/ 9 h 413"/>
                    <a:gd name="T18" fmla="*/ 269 w 467"/>
                    <a:gd name="T19" fmla="*/ 2 h 413"/>
                    <a:gd name="T20" fmla="*/ 234 w 467"/>
                    <a:gd name="T21" fmla="*/ 0 h 413"/>
                    <a:gd name="T22" fmla="*/ 198 w 467"/>
                    <a:gd name="T23" fmla="*/ 2 h 413"/>
                    <a:gd name="T24" fmla="*/ 164 w 467"/>
                    <a:gd name="T25" fmla="*/ 9 h 413"/>
                    <a:gd name="T26" fmla="*/ 132 w 467"/>
                    <a:gd name="T27" fmla="*/ 20 h 413"/>
                    <a:gd name="T28" fmla="*/ 103 w 467"/>
                    <a:gd name="T29" fmla="*/ 35 h 413"/>
                    <a:gd name="T30" fmla="*/ 77 w 467"/>
                    <a:gd name="T31" fmla="*/ 54 h 413"/>
                    <a:gd name="T32" fmla="*/ 54 w 467"/>
                    <a:gd name="T33" fmla="*/ 75 h 413"/>
                    <a:gd name="T34" fmla="*/ 34 w 467"/>
                    <a:gd name="T35" fmla="*/ 100 h 413"/>
                    <a:gd name="T36" fmla="*/ 18 w 467"/>
                    <a:gd name="T37" fmla="*/ 126 h 413"/>
                    <a:gd name="T38" fmla="*/ 7 w 467"/>
                    <a:gd name="T39" fmla="*/ 155 h 413"/>
                    <a:gd name="T40" fmla="*/ 1 w 467"/>
                    <a:gd name="T41" fmla="*/ 185 h 413"/>
                    <a:gd name="T42" fmla="*/ 0 w 467"/>
                    <a:gd name="T43" fmla="*/ 216 h 413"/>
                    <a:gd name="T44" fmla="*/ 5 w 467"/>
                    <a:gd name="T45" fmla="*/ 247 h 413"/>
                    <a:gd name="T46" fmla="*/ 14 w 467"/>
                    <a:gd name="T47" fmla="*/ 277 h 413"/>
                    <a:gd name="T48" fmla="*/ 28 w 467"/>
                    <a:gd name="T49" fmla="*/ 304 h 413"/>
                    <a:gd name="T50" fmla="*/ 47 w 467"/>
                    <a:gd name="T51" fmla="*/ 330 h 413"/>
                    <a:gd name="T52" fmla="*/ 69 w 467"/>
                    <a:gd name="T53" fmla="*/ 352 h 413"/>
                    <a:gd name="T54" fmla="*/ 94 w 467"/>
                    <a:gd name="T55" fmla="*/ 371 h 413"/>
                    <a:gd name="T56" fmla="*/ 122 w 467"/>
                    <a:gd name="T57" fmla="*/ 388 h 413"/>
                    <a:gd name="T58" fmla="*/ 153 w 467"/>
                    <a:gd name="T59" fmla="*/ 400 h 413"/>
                    <a:gd name="T60" fmla="*/ 186 w 467"/>
                    <a:gd name="T61" fmla="*/ 408 h 413"/>
                    <a:gd name="T62" fmla="*/ 221 w 467"/>
                    <a:gd name="T63" fmla="*/ 412 h 413"/>
                    <a:gd name="T64" fmla="*/ 257 w 467"/>
                    <a:gd name="T65" fmla="*/ 411 h 413"/>
                    <a:gd name="T66" fmla="*/ 292 w 467"/>
                    <a:gd name="T67" fmla="*/ 406 h 413"/>
                    <a:gd name="T68" fmla="*/ 324 w 467"/>
                    <a:gd name="T69" fmla="*/ 396 h 413"/>
                    <a:gd name="T70" fmla="*/ 354 w 467"/>
                    <a:gd name="T71" fmla="*/ 383 h 413"/>
                    <a:gd name="T72" fmla="*/ 381 w 467"/>
                    <a:gd name="T73" fmla="*/ 365 h 413"/>
                    <a:gd name="T74" fmla="*/ 406 w 467"/>
                    <a:gd name="T75" fmla="*/ 345 h 413"/>
                    <a:gd name="T76" fmla="*/ 427 w 467"/>
                    <a:gd name="T77" fmla="*/ 321 h 413"/>
                    <a:gd name="T78" fmla="*/ 444 w 467"/>
                    <a:gd name="T79" fmla="*/ 295 h 413"/>
                    <a:gd name="T80" fmla="*/ 456 w 467"/>
                    <a:gd name="T81" fmla="*/ 267 h 413"/>
                    <a:gd name="T82" fmla="*/ 464 w 467"/>
                    <a:gd name="T83" fmla="*/ 237 h 413"/>
                    <a:gd name="T84" fmla="*/ 467 w 467"/>
                    <a:gd name="T85" fmla="*/ 206 h 4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67"/>
                    <a:gd name="T130" fmla="*/ 0 h 413"/>
                    <a:gd name="T131" fmla="*/ 467 w 467"/>
                    <a:gd name="T132" fmla="*/ 413 h 41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67" h="413">
                      <a:moveTo>
                        <a:pt x="467" y="206"/>
                      </a:moveTo>
                      <a:lnTo>
                        <a:pt x="466" y="195"/>
                      </a:lnTo>
                      <a:lnTo>
                        <a:pt x="466" y="185"/>
                      </a:lnTo>
                      <a:lnTo>
                        <a:pt x="464" y="174"/>
                      </a:lnTo>
                      <a:lnTo>
                        <a:pt x="462" y="164"/>
                      </a:lnTo>
                      <a:lnTo>
                        <a:pt x="459" y="155"/>
                      </a:lnTo>
                      <a:lnTo>
                        <a:pt x="456" y="145"/>
                      </a:lnTo>
                      <a:lnTo>
                        <a:pt x="453" y="136"/>
                      </a:lnTo>
                      <a:lnTo>
                        <a:pt x="448" y="126"/>
                      </a:lnTo>
                      <a:lnTo>
                        <a:pt x="444" y="117"/>
                      </a:lnTo>
                      <a:lnTo>
                        <a:pt x="438" y="108"/>
                      </a:lnTo>
                      <a:lnTo>
                        <a:pt x="433" y="100"/>
                      </a:lnTo>
                      <a:lnTo>
                        <a:pt x="427" y="91"/>
                      </a:lnTo>
                      <a:lnTo>
                        <a:pt x="420" y="83"/>
                      </a:lnTo>
                      <a:lnTo>
                        <a:pt x="413" y="75"/>
                      </a:lnTo>
                      <a:lnTo>
                        <a:pt x="406" y="68"/>
                      </a:lnTo>
                      <a:lnTo>
                        <a:pt x="398" y="61"/>
                      </a:lnTo>
                      <a:lnTo>
                        <a:pt x="390" y="54"/>
                      </a:lnTo>
                      <a:lnTo>
                        <a:pt x="381" y="47"/>
                      </a:lnTo>
                      <a:lnTo>
                        <a:pt x="373" y="41"/>
                      </a:lnTo>
                      <a:lnTo>
                        <a:pt x="363" y="35"/>
                      </a:lnTo>
                      <a:lnTo>
                        <a:pt x="354" y="30"/>
                      </a:lnTo>
                      <a:lnTo>
                        <a:pt x="344" y="25"/>
                      </a:lnTo>
                      <a:lnTo>
                        <a:pt x="334" y="20"/>
                      </a:lnTo>
                      <a:lnTo>
                        <a:pt x="324" y="16"/>
                      </a:lnTo>
                      <a:lnTo>
                        <a:pt x="313" y="13"/>
                      </a:lnTo>
                      <a:lnTo>
                        <a:pt x="303" y="9"/>
                      </a:lnTo>
                      <a:lnTo>
                        <a:pt x="292" y="7"/>
                      </a:lnTo>
                      <a:lnTo>
                        <a:pt x="281" y="4"/>
                      </a:lnTo>
                      <a:lnTo>
                        <a:pt x="269" y="2"/>
                      </a:lnTo>
                      <a:lnTo>
                        <a:pt x="257" y="1"/>
                      </a:lnTo>
                      <a:lnTo>
                        <a:pt x="246" y="0"/>
                      </a:lnTo>
                      <a:lnTo>
                        <a:pt x="234" y="0"/>
                      </a:lnTo>
                      <a:lnTo>
                        <a:pt x="221" y="0"/>
                      </a:lnTo>
                      <a:lnTo>
                        <a:pt x="210" y="1"/>
                      </a:lnTo>
                      <a:lnTo>
                        <a:pt x="198" y="2"/>
                      </a:lnTo>
                      <a:lnTo>
                        <a:pt x="186" y="4"/>
                      </a:lnTo>
                      <a:lnTo>
                        <a:pt x="175" y="7"/>
                      </a:lnTo>
                      <a:lnTo>
                        <a:pt x="164" y="9"/>
                      </a:lnTo>
                      <a:lnTo>
                        <a:pt x="153" y="13"/>
                      </a:lnTo>
                      <a:lnTo>
                        <a:pt x="142" y="16"/>
                      </a:lnTo>
                      <a:lnTo>
                        <a:pt x="132" y="20"/>
                      </a:lnTo>
                      <a:lnTo>
                        <a:pt x="122" y="25"/>
                      </a:lnTo>
                      <a:lnTo>
                        <a:pt x="112" y="30"/>
                      </a:lnTo>
                      <a:lnTo>
                        <a:pt x="103" y="35"/>
                      </a:lnTo>
                      <a:lnTo>
                        <a:pt x="94" y="41"/>
                      </a:lnTo>
                      <a:lnTo>
                        <a:pt x="85" y="47"/>
                      </a:lnTo>
                      <a:lnTo>
                        <a:pt x="77" y="54"/>
                      </a:lnTo>
                      <a:lnTo>
                        <a:pt x="69" y="61"/>
                      </a:lnTo>
                      <a:lnTo>
                        <a:pt x="61" y="68"/>
                      </a:lnTo>
                      <a:lnTo>
                        <a:pt x="54" y="75"/>
                      </a:lnTo>
                      <a:lnTo>
                        <a:pt x="47" y="83"/>
                      </a:lnTo>
                      <a:lnTo>
                        <a:pt x="40" y="91"/>
                      </a:lnTo>
                      <a:lnTo>
                        <a:pt x="34" y="100"/>
                      </a:lnTo>
                      <a:lnTo>
                        <a:pt x="28" y="108"/>
                      </a:lnTo>
                      <a:lnTo>
                        <a:pt x="23" y="117"/>
                      </a:lnTo>
                      <a:lnTo>
                        <a:pt x="18" y="126"/>
                      </a:lnTo>
                      <a:lnTo>
                        <a:pt x="14" y="136"/>
                      </a:lnTo>
                      <a:lnTo>
                        <a:pt x="11" y="145"/>
                      </a:lnTo>
                      <a:lnTo>
                        <a:pt x="7" y="155"/>
                      </a:lnTo>
                      <a:lnTo>
                        <a:pt x="5" y="164"/>
                      </a:lnTo>
                      <a:lnTo>
                        <a:pt x="3" y="174"/>
                      </a:lnTo>
                      <a:lnTo>
                        <a:pt x="1" y="185"/>
                      </a:lnTo>
                      <a:lnTo>
                        <a:pt x="0" y="195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1" y="227"/>
                      </a:lnTo>
                      <a:lnTo>
                        <a:pt x="3" y="237"/>
                      </a:lnTo>
                      <a:lnTo>
                        <a:pt x="5" y="247"/>
                      </a:lnTo>
                      <a:lnTo>
                        <a:pt x="7" y="257"/>
                      </a:lnTo>
                      <a:lnTo>
                        <a:pt x="11" y="267"/>
                      </a:lnTo>
                      <a:lnTo>
                        <a:pt x="14" y="277"/>
                      </a:lnTo>
                      <a:lnTo>
                        <a:pt x="18" y="286"/>
                      </a:lnTo>
                      <a:lnTo>
                        <a:pt x="23" y="295"/>
                      </a:lnTo>
                      <a:lnTo>
                        <a:pt x="28" y="304"/>
                      </a:lnTo>
                      <a:lnTo>
                        <a:pt x="34" y="313"/>
                      </a:lnTo>
                      <a:lnTo>
                        <a:pt x="40" y="321"/>
                      </a:lnTo>
                      <a:lnTo>
                        <a:pt x="47" y="330"/>
                      </a:lnTo>
                      <a:lnTo>
                        <a:pt x="54" y="337"/>
                      </a:lnTo>
                      <a:lnTo>
                        <a:pt x="61" y="345"/>
                      </a:lnTo>
                      <a:lnTo>
                        <a:pt x="69" y="352"/>
                      </a:lnTo>
                      <a:lnTo>
                        <a:pt x="77" y="359"/>
                      </a:lnTo>
                      <a:lnTo>
                        <a:pt x="85" y="365"/>
                      </a:lnTo>
                      <a:lnTo>
                        <a:pt x="94" y="371"/>
                      </a:lnTo>
                      <a:lnTo>
                        <a:pt x="103" y="377"/>
                      </a:lnTo>
                      <a:lnTo>
                        <a:pt x="112" y="383"/>
                      </a:lnTo>
                      <a:lnTo>
                        <a:pt x="122" y="388"/>
                      </a:lnTo>
                      <a:lnTo>
                        <a:pt x="132" y="392"/>
                      </a:lnTo>
                      <a:lnTo>
                        <a:pt x="142" y="396"/>
                      </a:lnTo>
                      <a:lnTo>
                        <a:pt x="153" y="400"/>
                      </a:lnTo>
                      <a:lnTo>
                        <a:pt x="164" y="403"/>
                      </a:lnTo>
                      <a:lnTo>
                        <a:pt x="175" y="406"/>
                      </a:lnTo>
                      <a:lnTo>
                        <a:pt x="186" y="408"/>
                      </a:lnTo>
                      <a:lnTo>
                        <a:pt x="198" y="410"/>
                      </a:lnTo>
                      <a:lnTo>
                        <a:pt x="210" y="411"/>
                      </a:lnTo>
                      <a:lnTo>
                        <a:pt x="221" y="412"/>
                      </a:lnTo>
                      <a:lnTo>
                        <a:pt x="234" y="413"/>
                      </a:lnTo>
                      <a:lnTo>
                        <a:pt x="246" y="412"/>
                      </a:lnTo>
                      <a:lnTo>
                        <a:pt x="257" y="411"/>
                      </a:lnTo>
                      <a:lnTo>
                        <a:pt x="269" y="410"/>
                      </a:lnTo>
                      <a:lnTo>
                        <a:pt x="281" y="408"/>
                      </a:lnTo>
                      <a:lnTo>
                        <a:pt x="292" y="406"/>
                      </a:lnTo>
                      <a:lnTo>
                        <a:pt x="303" y="403"/>
                      </a:lnTo>
                      <a:lnTo>
                        <a:pt x="313" y="400"/>
                      </a:lnTo>
                      <a:lnTo>
                        <a:pt x="324" y="396"/>
                      </a:lnTo>
                      <a:lnTo>
                        <a:pt x="334" y="392"/>
                      </a:lnTo>
                      <a:lnTo>
                        <a:pt x="344" y="388"/>
                      </a:lnTo>
                      <a:lnTo>
                        <a:pt x="354" y="383"/>
                      </a:lnTo>
                      <a:lnTo>
                        <a:pt x="363" y="377"/>
                      </a:lnTo>
                      <a:lnTo>
                        <a:pt x="373" y="371"/>
                      </a:lnTo>
                      <a:lnTo>
                        <a:pt x="381" y="365"/>
                      </a:lnTo>
                      <a:lnTo>
                        <a:pt x="390" y="359"/>
                      </a:lnTo>
                      <a:lnTo>
                        <a:pt x="398" y="352"/>
                      </a:lnTo>
                      <a:lnTo>
                        <a:pt x="406" y="345"/>
                      </a:lnTo>
                      <a:lnTo>
                        <a:pt x="413" y="337"/>
                      </a:lnTo>
                      <a:lnTo>
                        <a:pt x="420" y="330"/>
                      </a:lnTo>
                      <a:lnTo>
                        <a:pt x="427" y="321"/>
                      </a:lnTo>
                      <a:lnTo>
                        <a:pt x="433" y="313"/>
                      </a:lnTo>
                      <a:lnTo>
                        <a:pt x="438" y="304"/>
                      </a:lnTo>
                      <a:lnTo>
                        <a:pt x="444" y="295"/>
                      </a:lnTo>
                      <a:lnTo>
                        <a:pt x="448" y="286"/>
                      </a:lnTo>
                      <a:lnTo>
                        <a:pt x="453" y="277"/>
                      </a:lnTo>
                      <a:lnTo>
                        <a:pt x="456" y="267"/>
                      </a:lnTo>
                      <a:lnTo>
                        <a:pt x="459" y="257"/>
                      </a:lnTo>
                      <a:lnTo>
                        <a:pt x="462" y="247"/>
                      </a:lnTo>
                      <a:lnTo>
                        <a:pt x="464" y="237"/>
                      </a:lnTo>
                      <a:lnTo>
                        <a:pt x="466" y="227"/>
                      </a:lnTo>
                      <a:lnTo>
                        <a:pt x="466" y="216"/>
                      </a:lnTo>
                      <a:lnTo>
                        <a:pt x="467" y="2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67" name="Freeform 214"/>
                <p:cNvSpPr>
                  <a:spLocks/>
                </p:cNvSpPr>
                <p:nvPr/>
              </p:nvSpPr>
              <p:spPr bwMode="auto">
                <a:xfrm>
                  <a:off x="4645" y="2359"/>
                  <a:ext cx="467" cy="413"/>
                </a:xfrm>
                <a:custGeom>
                  <a:avLst/>
                  <a:gdLst>
                    <a:gd name="T0" fmla="*/ 466 w 467"/>
                    <a:gd name="T1" fmla="*/ 185 h 413"/>
                    <a:gd name="T2" fmla="*/ 459 w 467"/>
                    <a:gd name="T3" fmla="*/ 155 h 413"/>
                    <a:gd name="T4" fmla="*/ 448 w 467"/>
                    <a:gd name="T5" fmla="*/ 126 h 413"/>
                    <a:gd name="T6" fmla="*/ 433 w 467"/>
                    <a:gd name="T7" fmla="*/ 100 h 413"/>
                    <a:gd name="T8" fmla="*/ 413 w 467"/>
                    <a:gd name="T9" fmla="*/ 75 h 413"/>
                    <a:gd name="T10" fmla="*/ 390 w 467"/>
                    <a:gd name="T11" fmla="*/ 54 h 413"/>
                    <a:gd name="T12" fmla="*/ 363 w 467"/>
                    <a:gd name="T13" fmla="*/ 35 h 413"/>
                    <a:gd name="T14" fmla="*/ 334 w 467"/>
                    <a:gd name="T15" fmla="*/ 20 h 413"/>
                    <a:gd name="T16" fmla="*/ 303 w 467"/>
                    <a:gd name="T17" fmla="*/ 9 h 413"/>
                    <a:gd name="T18" fmla="*/ 269 w 467"/>
                    <a:gd name="T19" fmla="*/ 2 h 413"/>
                    <a:gd name="T20" fmla="*/ 234 w 467"/>
                    <a:gd name="T21" fmla="*/ 0 h 413"/>
                    <a:gd name="T22" fmla="*/ 198 w 467"/>
                    <a:gd name="T23" fmla="*/ 2 h 413"/>
                    <a:gd name="T24" fmla="*/ 164 w 467"/>
                    <a:gd name="T25" fmla="*/ 9 h 413"/>
                    <a:gd name="T26" fmla="*/ 132 w 467"/>
                    <a:gd name="T27" fmla="*/ 20 h 413"/>
                    <a:gd name="T28" fmla="*/ 103 w 467"/>
                    <a:gd name="T29" fmla="*/ 35 h 413"/>
                    <a:gd name="T30" fmla="*/ 77 w 467"/>
                    <a:gd name="T31" fmla="*/ 54 h 413"/>
                    <a:gd name="T32" fmla="*/ 54 w 467"/>
                    <a:gd name="T33" fmla="*/ 75 h 413"/>
                    <a:gd name="T34" fmla="*/ 34 w 467"/>
                    <a:gd name="T35" fmla="*/ 100 h 413"/>
                    <a:gd name="T36" fmla="*/ 18 w 467"/>
                    <a:gd name="T37" fmla="*/ 126 h 413"/>
                    <a:gd name="T38" fmla="*/ 7 w 467"/>
                    <a:gd name="T39" fmla="*/ 155 h 413"/>
                    <a:gd name="T40" fmla="*/ 1 w 467"/>
                    <a:gd name="T41" fmla="*/ 185 h 413"/>
                    <a:gd name="T42" fmla="*/ 0 w 467"/>
                    <a:gd name="T43" fmla="*/ 216 h 413"/>
                    <a:gd name="T44" fmla="*/ 5 w 467"/>
                    <a:gd name="T45" fmla="*/ 247 h 413"/>
                    <a:gd name="T46" fmla="*/ 14 w 467"/>
                    <a:gd name="T47" fmla="*/ 277 h 413"/>
                    <a:gd name="T48" fmla="*/ 28 w 467"/>
                    <a:gd name="T49" fmla="*/ 304 h 413"/>
                    <a:gd name="T50" fmla="*/ 47 w 467"/>
                    <a:gd name="T51" fmla="*/ 330 h 413"/>
                    <a:gd name="T52" fmla="*/ 69 w 467"/>
                    <a:gd name="T53" fmla="*/ 352 h 413"/>
                    <a:gd name="T54" fmla="*/ 94 w 467"/>
                    <a:gd name="T55" fmla="*/ 371 h 413"/>
                    <a:gd name="T56" fmla="*/ 122 w 467"/>
                    <a:gd name="T57" fmla="*/ 388 h 413"/>
                    <a:gd name="T58" fmla="*/ 153 w 467"/>
                    <a:gd name="T59" fmla="*/ 400 h 413"/>
                    <a:gd name="T60" fmla="*/ 186 w 467"/>
                    <a:gd name="T61" fmla="*/ 408 h 413"/>
                    <a:gd name="T62" fmla="*/ 221 w 467"/>
                    <a:gd name="T63" fmla="*/ 412 h 413"/>
                    <a:gd name="T64" fmla="*/ 257 w 467"/>
                    <a:gd name="T65" fmla="*/ 411 h 413"/>
                    <a:gd name="T66" fmla="*/ 292 w 467"/>
                    <a:gd name="T67" fmla="*/ 406 h 413"/>
                    <a:gd name="T68" fmla="*/ 324 w 467"/>
                    <a:gd name="T69" fmla="*/ 396 h 413"/>
                    <a:gd name="T70" fmla="*/ 354 w 467"/>
                    <a:gd name="T71" fmla="*/ 383 h 413"/>
                    <a:gd name="T72" fmla="*/ 381 w 467"/>
                    <a:gd name="T73" fmla="*/ 365 h 413"/>
                    <a:gd name="T74" fmla="*/ 406 w 467"/>
                    <a:gd name="T75" fmla="*/ 345 h 413"/>
                    <a:gd name="T76" fmla="*/ 427 w 467"/>
                    <a:gd name="T77" fmla="*/ 321 h 413"/>
                    <a:gd name="T78" fmla="*/ 444 w 467"/>
                    <a:gd name="T79" fmla="*/ 295 h 413"/>
                    <a:gd name="T80" fmla="*/ 456 w 467"/>
                    <a:gd name="T81" fmla="*/ 267 h 413"/>
                    <a:gd name="T82" fmla="*/ 464 w 467"/>
                    <a:gd name="T83" fmla="*/ 237 h 413"/>
                    <a:gd name="T84" fmla="*/ 467 w 467"/>
                    <a:gd name="T85" fmla="*/ 206 h 4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67"/>
                    <a:gd name="T130" fmla="*/ 0 h 413"/>
                    <a:gd name="T131" fmla="*/ 467 w 467"/>
                    <a:gd name="T132" fmla="*/ 413 h 41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67" h="413">
                      <a:moveTo>
                        <a:pt x="467" y="206"/>
                      </a:moveTo>
                      <a:lnTo>
                        <a:pt x="466" y="195"/>
                      </a:lnTo>
                      <a:lnTo>
                        <a:pt x="466" y="185"/>
                      </a:lnTo>
                      <a:lnTo>
                        <a:pt x="464" y="174"/>
                      </a:lnTo>
                      <a:lnTo>
                        <a:pt x="462" y="164"/>
                      </a:lnTo>
                      <a:lnTo>
                        <a:pt x="459" y="155"/>
                      </a:lnTo>
                      <a:lnTo>
                        <a:pt x="456" y="145"/>
                      </a:lnTo>
                      <a:lnTo>
                        <a:pt x="453" y="136"/>
                      </a:lnTo>
                      <a:lnTo>
                        <a:pt x="448" y="126"/>
                      </a:lnTo>
                      <a:lnTo>
                        <a:pt x="444" y="117"/>
                      </a:lnTo>
                      <a:lnTo>
                        <a:pt x="438" y="108"/>
                      </a:lnTo>
                      <a:lnTo>
                        <a:pt x="433" y="100"/>
                      </a:lnTo>
                      <a:lnTo>
                        <a:pt x="427" y="91"/>
                      </a:lnTo>
                      <a:lnTo>
                        <a:pt x="420" y="83"/>
                      </a:lnTo>
                      <a:lnTo>
                        <a:pt x="413" y="75"/>
                      </a:lnTo>
                      <a:lnTo>
                        <a:pt x="406" y="68"/>
                      </a:lnTo>
                      <a:lnTo>
                        <a:pt x="398" y="61"/>
                      </a:lnTo>
                      <a:lnTo>
                        <a:pt x="390" y="54"/>
                      </a:lnTo>
                      <a:lnTo>
                        <a:pt x="381" y="47"/>
                      </a:lnTo>
                      <a:lnTo>
                        <a:pt x="373" y="41"/>
                      </a:lnTo>
                      <a:lnTo>
                        <a:pt x="363" y="35"/>
                      </a:lnTo>
                      <a:lnTo>
                        <a:pt x="354" y="30"/>
                      </a:lnTo>
                      <a:lnTo>
                        <a:pt x="344" y="25"/>
                      </a:lnTo>
                      <a:lnTo>
                        <a:pt x="334" y="20"/>
                      </a:lnTo>
                      <a:lnTo>
                        <a:pt x="324" y="16"/>
                      </a:lnTo>
                      <a:lnTo>
                        <a:pt x="313" y="13"/>
                      </a:lnTo>
                      <a:lnTo>
                        <a:pt x="303" y="9"/>
                      </a:lnTo>
                      <a:lnTo>
                        <a:pt x="292" y="7"/>
                      </a:lnTo>
                      <a:lnTo>
                        <a:pt x="281" y="4"/>
                      </a:lnTo>
                      <a:lnTo>
                        <a:pt x="269" y="2"/>
                      </a:lnTo>
                      <a:lnTo>
                        <a:pt x="257" y="1"/>
                      </a:lnTo>
                      <a:lnTo>
                        <a:pt x="246" y="0"/>
                      </a:lnTo>
                      <a:lnTo>
                        <a:pt x="234" y="0"/>
                      </a:lnTo>
                      <a:lnTo>
                        <a:pt x="221" y="0"/>
                      </a:lnTo>
                      <a:lnTo>
                        <a:pt x="210" y="1"/>
                      </a:lnTo>
                      <a:lnTo>
                        <a:pt x="198" y="2"/>
                      </a:lnTo>
                      <a:lnTo>
                        <a:pt x="186" y="4"/>
                      </a:lnTo>
                      <a:lnTo>
                        <a:pt x="175" y="7"/>
                      </a:lnTo>
                      <a:lnTo>
                        <a:pt x="164" y="9"/>
                      </a:lnTo>
                      <a:lnTo>
                        <a:pt x="153" y="13"/>
                      </a:lnTo>
                      <a:lnTo>
                        <a:pt x="142" y="16"/>
                      </a:lnTo>
                      <a:lnTo>
                        <a:pt x="132" y="20"/>
                      </a:lnTo>
                      <a:lnTo>
                        <a:pt x="122" y="25"/>
                      </a:lnTo>
                      <a:lnTo>
                        <a:pt x="112" y="30"/>
                      </a:lnTo>
                      <a:lnTo>
                        <a:pt x="103" y="35"/>
                      </a:lnTo>
                      <a:lnTo>
                        <a:pt x="94" y="41"/>
                      </a:lnTo>
                      <a:lnTo>
                        <a:pt x="85" y="47"/>
                      </a:lnTo>
                      <a:lnTo>
                        <a:pt x="77" y="54"/>
                      </a:lnTo>
                      <a:lnTo>
                        <a:pt x="69" y="61"/>
                      </a:lnTo>
                      <a:lnTo>
                        <a:pt x="61" y="68"/>
                      </a:lnTo>
                      <a:lnTo>
                        <a:pt x="54" y="75"/>
                      </a:lnTo>
                      <a:lnTo>
                        <a:pt x="47" y="83"/>
                      </a:lnTo>
                      <a:lnTo>
                        <a:pt x="40" y="91"/>
                      </a:lnTo>
                      <a:lnTo>
                        <a:pt x="34" y="100"/>
                      </a:lnTo>
                      <a:lnTo>
                        <a:pt x="28" y="108"/>
                      </a:lnTo>
                      <a:lnTo>
                        <a:pt x="23" y="117"/>
                      </a:lnTo>
                      <a:lnTo>
                        <a:pt x="18" y="126"/>
                      </a:lnTo>
                      <a:lnTo>
                        <a:pt x="14" y="136"/>
                      </a:lnTo>
                      <a:lnTo>
                        <a:pt x="11" y="145"/>
                      </a:lnTo>
                      <a:lnTo>
                        <a:pt x="7" y="155"/>
                      </a:lnTo>
                      <a:lnTo>
                        <a:pt x="5" y="164"/>
                      </a:lnTo>
                      <a:lnTo>
                        <a:pt x="3" y="174"/>
                      </a:lnTo>
                      <a:lnTo>
                        <a:pt x="1" y="185"/>
                      </a:lnTo>
                      <a:lnTo>
                        <a:pt x="0" y="195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1" y="227"/>
                      </a:lnTo>
                      <a:lnTo>
                        <a:pt x="3" y="237"/>
                      </a:lnTo>
                      <a:lnTo>
                        <a:pt x="5" y="247"/>
                      </a:lnTo>
                      <a:lnTo>
                        <a:pt x="7" y="257"/>
                      </a:lnTo>
                      <a:lnTo>
                        <a:pt x="11" y="267"/>
                      </a:lnTo>
                      <a:lnTo>
                        <a:pt x="14" y="277"/>
                      </a:lnTo>
                      <a:lnTo>
                        <a:pt x="18" y="286"/>
                      </a:lnTo>
                      <a:lnTo>
                        <a:pt x="23" y="295"/>
                      </a:lnTo>
                      <a:lnTo>
                        <a:pt x="28" y="304"/>
                      </a:lnTo>
                      <a:lnTo>
                        <a:pt x="34" y="313"/>
                      </a:lnTo>
                      <a:lnTo>
                        <a:pt x="40" y="321"/>
                      </a:lnTo>
                      <a:lnTo>
                        <a:pt x="47" y="330"/>
                      </a:lnTo>
                      <a:lnTo>
                        <a:pt x="54" y="337"/>
                      </a:lnTo>
                      <a:lnTo>
                        <a:pt x="61" y="345"/>
                      </a:lnTo>
                      <a:lnTo>
                        <a:pt x="69" y="352"/>
                      </a:lnTo>
                      <a:lnTo>
                        <a:pt x="77" y="359"/>
                      </a:lnTo>
                      <a:lnTo>
                        <a:pt x="85" y="365"/>
                      </a:lnTo>
                      <a:lnTo>
                        <a:pt x="94" y="371"/>
                      </a:lnTo>
                      <a:lnTo>
                        <a:pt x="103" y="377"/>
                      </a:lnTo>
                      <a:lnTo>
                        <a:pt x="112" y="383"/>
                      </a:lnTo>
                      <a:lnTo>
                        <a:pt x="122" y="388"/>
                      </a:lnTo>
                      <a:lnTo>
                        <a:pt x="132" y="392"/>
                      </a:lnTo>
                      <a:lnTo>
                        <a:pt x="142" y="396"/>
                      </a:lnTo>
                      <a:lnTo>
                        <a:pt x="153" y="400"/>
                      </a:lnTo>
                      <a:lnTo>
                        <a:pt x="164" y="403"/>
                      </a:lnTo>
                      <a:lnTo>
                        <a:pt x="175" y="406"/>
                      </a:lnTo>
                      <a:lnTo>
                        <a:pt x="186" y="408"/>
                      </a:lnTo>
                      <a:lnTo>
                        <a:pt x="198" y="410"/>
                      </a:lnTo>
                      <a:lnTo>
                        <a:pt x="210" y="411"/>
                      </a:lnTo>
                      <a:lnTo>
                        <a:pt x="221" y="412"/>
                      </a:lnTo>
                      <a:lnTo>
                        <a:pt x="234" y="413"/>
                      </a:lnTo>
                      <a:lnTo>
                        <a:pt x="246" y="412"/>
                      </a:lnTo>
                      <a:lnTo>
                        <a:pt x="257" y="411"/>
                      </a:lnTo>
                      <a:lnTo>
                        <a:pt x="269" y="410"/>
                      </a:lnTo>
                      <a:lnTo>
                        <a:pt x="281" y="408"/>
                      </a:lnTo>
                      <a:lnTo>
                        <a:pt x="292" y="406"/>
                      </a:lnTo>
                      <a:lnTo>
                        <a:pt x="303" y="403"/>
                      </a:lnTo>
                      <a:lnTo>
                        <a:pt x="313" y="400"/>
                      </a:lnTo>
                      <a:lnTo>
                        <a:pt x="324" y="396"/>
                      </a:lnTo>
                      <a:lnTo>
                        <a:pt x="334" y="392"/>
                      </a:lnTo>
                      <a:lnTo>
                        <a:pt x="344" y="388"/>
                      </a:lnTo>
                      <a:lnTo>
                        <a:pt x="354" y="383"/>
                      </a:lnTo>
                      <a:lnTo>
                        <a:pt x="363" y="377"/>
                      </a:lnTo>
                      <a:lnTo>
                        <a:pt x="373" y="371"/>
                      </a:lnTo>
                      <a:lnTo>
                        <a:pt x="381" y="365"/>
                      </a:lnTo>
                      <a:lnTo>
                        <a:pt x="390" y="359"/>
                      </a:lnTo>
                      <a:lnTo>
                        <a:pt x="398" y="352"/>
                      </a:lnTo>
                      <a:lnTo>
                        <a:pt x="406" y="345"/>
                      </a:lnTo>
                      <a:lnTo>
                        <a:pt x="413" y="337"/>
                      </a:lnTo>
                      <a:lnTo>
                        <a:pt x="420" y="330"/>
                      </a:lnTo>
                      <a:lnTo>
                        <a:pt x="427" y="321"/>
                      </a:lnTo>
                      <a:lnTo>
                        <a:pt x="433" y="313"/>
                      </a:lnTo>
                      <a:lnTo>
                        <a:pt x="438" y="304"/>
                      </a:lnTo>
                      <a:lnTo>
                        <a:pt x="444" y="295"/>
                      </a:lnTo>
                      <a:lnTo>
                        <a:pt x="448" y="286"/>
                      </a:lnTo>
                      <a:lnTo>
                        <a:pt x="453" y="277"/>
                      </a:lnTo>
                      <a:lnTo>
                        <a:pt x="456" y="267"/>
                      </a:lnTo>
                      <a:lnTo>
                        <a:pt x="459" y="257"/>
                      </a:lnTo>
                      <a:lnTo>
                        <a:pt x="462" y="247"/>
                      </a:lnTo>
                      <a:lnTo>
                        <a:pt x="464" y="237"/>
                      </a:lnTo>
                      <a:lnTo>
                        <a:pt x="466" y="227"/>
                      </a:lnTo>
                      <a:lnTo>
                        <a:pt x="466" y="216"/>
                      </a:lnTo>
                      <a:lnTo>
                        <a:pt x="467" y="206"/>
                      </a:lnTo>
                    </a:path>
                  </a:pathLst>
                </a:cu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68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4735" y="2405"/>
                  <a:ext cx="300" cy="334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69" name="Line 216"/>
                <p:cNvSpPr>
                  <a:spLocks noChangeShapeType="1"/>
                </p:cNvSpPr>
                <p:nvPr/>
              </p:nvSpPr>
              <p:spPr bwMode="auto">
                <a:xfrm>
                  <a:off x="4737" y="2407"/>
                  <a:ext cx="298" cy="334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70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4886" y="2359"/>
                  <a:ext cx="1" cy="429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71" name="Line 218"/>
                <p:cNvSpPr>
                  <a:spLocks noChangeShapeType="1"/>
                </p:cNvSpPr>
                <p:nvPr/>
              </p:nvSpPr>
              <p:spPr bwMode="auto">
                <a:xfrm>
                  <a:off x="4655" y="2573"/>
                  <a:ext cx="469" cy="1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72" name="Freeform 219"/>
                <p:cNvSpPr>
                  <a:spLocks/>
                </p:cNvSpPr>
                <p:nvPr/>
              </p:nvSpPr>
              <p:spPr bwMode="auto">
                <a:xfrm>
                  <a:off x="4797" y="2495"/>
                  <a:ext cx="162" cy="141"/>
                </a:xfrm>
                <a:custGeom>
                  <a:avLst/>
                  <a:gdLst>
                    <a:gd name="T0" fmla="*/ 162 w 162"/>
                    <a:gd name="T1" fmla="*/ 63 h 141"/>
                    <a:gd name="T2" fmla="*/ 159 w 162"/>
                    <a:gd name="T3" fmla="*/ 49 h 141"/>
                    <a:gd name="T4" fmla="*/ 153 w 162"/>
                    <a:gd name="T5" fmla="*/ 36 h 141"/>
                    <a:gd name="T6" fmla="*/ 145 w 162"/>
                    <a:gd name="T7" fmla="*/ 24 h 141"/>
                    <a:gd name="T8" fmla="*/ 133 w 162"/>
                    <a:gd name="T9" fmla="*/ 16 h 141"/>
                    <a:gd name="T10" fmla="*/ 120 w 162"/>
                    <a:gd name="T11" fmla="*/ 8 h 141"/>
                    <a:gd name="T12" fmla="*/ 106 w 162"/>
                    <a:gd name="T13" fmla="*/ 3 h 141"/>
                    <a:gd name="T14" fmla="*/ 90 w 162"/>
                    <a:gd name="T15" fmla="*/ 0 h 141"/>
                    <a:gd name="T16" fmla="*/ 73 w 162"/>
                    <a:gd name="T17" fmla="*/ 0 h 141"/>
                    <a:gd name="T18" fmla="*/ 57 w 162"/>
                    <a:gd name="T19" fmla="*/ 3 h 141"/>
                    <a:gd name="T20" fmla="*/ 43 w 162"/>
                    <a:gd name="T21" fmla="*/ 8 h 141"/>
                    <a:gd name="T22" fmla="*/ 29 w 162"/>
                    <a:gd name="T23" fmla="*/ 16 h 141"/>
                    <a:gd name="T24" fmla="*/ 18 w 162"/>
                    <a:gd name="T25" fmla="*/ 24 h 141"/>
                    <a:gd name="T26" fmla="*/ 10 w 162"/>
                    <a:gd name="T27" fmla="*/ 36 h 141"/>
                    <a:gd name="T28" fmla="*/ 3 w 162"/>
                    <a:gd name="T29" fmla="*/ 49 h 141"/>
                    <a:gd name="T30" fmla="*/ 0 w 162"/>
                    <a:gd name="T31" fmla="*/ 63 h 141"/>
                    <a:gd name="T32" fmla="*/ 0 w 162"/>
                    <a:gd name="T33" fmla="*/ 77 h 141"/>
                    <a:gd name="T34" fmla="*/ 3 w 162"/>
                    <a:gd name="T35" fmla="*/ 91 h 141"/>
                    <a:gd name="T36" fmla="*/ 10 w 162"/>
                    <a:gd name="T37" fmla="*/ 104 h 141"/>
                    <a:gd name="T38" fmla="*/ 18 w 162"/>
                    <a:gd name="T39" fmla="*/ 115 h 141"/>
                    <a:gd name="T40" fmla="*/ 29 w 162"/>
                    <a:gd name="T41" fmla="*/ 125 h 141"/>
                    <a:gd name="T42" fmla="*/ 43 w 162"/>
                    <a:gd name="T43" fmla="*/ 133 h 141"/>
                    <a:gd name="T44" fmla="*/ 57 w 162"/>
                    <a:gd name="T45" fmla="*/ 138 h 141"/>
                    <a:gd name="T46" fmla="*/ 73 w 162"/>
                    <a:gd name="T47" fmla="*/ 141 h 141"/>
                    <a:gd name="T48" fmla="*/ 90 w 162"/>
                    <a:gd name="T49" fmla="*/ 141 h 141"/>
                    <a:gd name="T50" fmla="*/ 106 w 162"/>
                    <a:gd name="T51" fmla="*/ 138 h 141"/>
                    <a:gd name="T52" fmla="*/ 120 w 162"/>
                    <a:gd name="T53" fmla="*/ 133 h 141"/>
                    <a:gd name="T54" fmla="*/ 133 w 162"/>
                    <a:gd name="T55" fmla="*/ 125 h 141"/>
                    <a:gd name="T56" fmla="*/ 145 w 162"/>
                    <a:gd name="T57" fmla="*/ 115 h 141"/>
                    <a:gd name="T58" fmla="*/ 153 w 162"/>
                    <a:gd name="T59" fmla="*/ 104 h 141"/>
                    <a:gd name="T60" fmla="*/ 159 w 162"/>
                    <a:gd name="T61" fmla="*/ 91 h 141"/>
                    <a:gd name="T62" fmla="*/ 162 w 162"/>
                    <a:gd name="T63" fmla="*/ 77 h 1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141"/>
                    <a:gd name="T98" fmla="*/ 162 w 162"/>
                    <a:gd name="T99" fmla="*/ 141 h 1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141">
                      <a:moveTo>
                        <a:pt x="162" y="70"/>
                      </a:moveTo>
                      <a:lnTo>
                        <a:pt x="162" y="63"/>
                      </a:lnTo>
                      <a:lnTo>
                        <a:pt x="161" y="55"/>
                      </a:lnTo>
                      <a:lnTo>
                        <a:pt x="159" y="49"/>
                      </a:lnTo>
                      <a:lnTo>
                        <a:pt x="156" y="42"/>
                      </a:lnTo>
                      <a:lnTo>
                        <a:pt x="153" y="36"/>
                      </a:lnTo>
                      <a:lnTo>
                        <a:pt x="149" y="30"/>
                      </a:lnTo>
                      <a:lnTo>
                        <a:pt x="145" y="24"/>
                      </a:lnTo>
                      <a:lnTo>
                        <a:pt x="139" y="20"/>
                      </a:lnTo>
                      <a:lnTo>
                        <a:pt x="133" y="16"/>
                      </a:lnTo>
                      <a:lnTo>
                        <a:pt x="127" y="12"/>
                      </a:lnTo>
                      <a:lnTo>
                        <a:pt x="120" y="8"/>
                      </a:lnTo>
                      <a:lnTo>
                        <a:pt x="113" y="5"/>
                      </a:lnTo>
                      <a:lnTo>
                        <a:pt x="106" y="3"/>
                      </a:lnTo>
                      <a:lnTo>
                        <a:pt x="98" y="1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3" y="0"/>
                      </a:lnTo>
                      <a:lnTo>
                        <a:pt x="65" y="1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3" y="8"/>
                      </a:lnTo>
                      <a:lnTo>
                        <a:pt x="36" y="12"/>
                      </a:lnTo>
                      <a:lnTo>
                        <a:pt x="29" y="16"/>
                      </a:lnTo>
                      <a:lnTo>
                        <a:pt x="24" y="20"/>
                      </a:lnTo>
                      <a:lnTo>
                        <a:pt x="18" y="24"/>
                      </a:lnTo>
                      <a:lnTo>
                        <a:pt x="14" y="30"/>
                      </a:lnTo>
                      <a:lnTo>
                        <a:pt x="10" y="36"/>
                      </a:lnTo>
                      <a:lnTo>
                        <a:pt x="6" y="42"/>
                      </a:lnTo>
                      <a:lnTo>
                        <a:pt x="3" y="49"/>
                      </a:lnTo>
                      <a:lnTo>
                        <a:pt x="1" y="55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6" y="98"/>
                      </a:lnTo>
                      <a:lnTo>
                        <a:pt x="10" y="104"/>
                      </a:lnTo>
                      <a:lnTo>
                        <a:pt x="14" y="110"/>
                      </a:lnTo>
                      <a:lnTo>
                        <a:pt x="18" y="115"/>
                      </a:lnTo>
                      <a:lnTo>
                        <a:pt x="24" y="120"/>
                      </a:lnTo>
                      <a:lnTo>
                        <a:pt x="29" y="125"/>
                      </a:lnTo>
                      <a:lnTo>
                        <a:pt x="36" y="129"/>
                      </a:lnTo>
                      <a:lnTo>
                        <a:pt x="43" y="133"/>
                      </a:lnTo>
                      <a:lnTo>
                        <a:pt x="50" y="136"/>
                      </a:lnTo>
                      <a:lnTo>
                        <a:pt x="57" y="138"/>
                      </a:lnTo>
                      <a:lnTo>
                        <a:pt x="65" y="140"/>
                      </a:lnTo>
                      <a:lnTo>
                        <a:pt x="73" y="141"/>
                      </a:lnTo>
                      <a:lnTo>
                        <a:pt x="82" y="141"/>
                      </a:lnTo>
                      <a:lnTo>
                        <a:pt x="90" y="141"/>
                      </a:lnTo>
                      <a:lnTo>
                        <a:pt x="98" y="140"/>
                      </a:lnTo>
                      <a:lnTo>
                        <a:pt x="106" y="138"/>
                      </a:lnTo>
                      <a:lnTo>
                        <a:pt x="113" y="136"/>
                      </a:lnTo>
                      <a:lnTo>
                        <a:pt x="120" y="133"/>
                      </a:lnTo>
                      <a:lnTo>
                        <a:pt x="127" y="129"/>
                      </a:lnTo>
                      <a:lnTo>
                        <a:pt x="133" y="125"/>
                      </a:lnTo>
                      <a:lnTo>
                        <a:pt x="139" y="120"/>
                      </a:lnTo>
                      <a:lnTo>
                        <a:pt x="145" y="115"/>
                      </a:lnTo>
                      <a:lnTo>
                        <a:pt x="149" y="110"/>
                      </a:lnTo>
                      <a:lnTo>
                        <a:pt x="153" y="104"/>
                      </a:lnTo>
                      <a:lnTo>
                        <a:pt x="156" y="98"/>
                      </a:lnTo>
                      <a:lnTo>
                        <a:pt x="159" y="91"/>
                      </a:lnTo>
                      <a:lnTo>
                        <a:pt x="161" y="84"/>
                      </a:lnTo>
                      <a:lnTo>
                        <a:pt x="162" y="77"/>
                      </a:lnTo>
                      <a:lnTo>
                        <a:pt x="162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73" name="Freeform 220"/>
                <p:cNvSpPr>
                  <a:spLocks/>
                </p:cNvSpPr>
                <p:nvPr/>
              </p:nvSpPr>
              <p:spPr bwMode="auto">
                <a:xfrm>
                  <a:off x="4797" y="2495"/>
                  <a:ext cx="162" cy="141"/>
                </a:xfrm>
                <a:custGeom>
                  <a:avLst/>
                  <a:gdLst>
                    <a:gd name="T0" fmla="*/ 162 w 162"/>
                    <a:gd name="T1" fmla="*/ 63 h 141"/>
                    <a:gd name="T2" fmla="*/ 159 w 162"/>
                    <a:gd name="T3" fmla="*/ 49 h 141"/>
                    <a:gd name="T4" fmla="*/ 153 w 162"/>
                    <a:gd name="T5" fmla="*/ 36 h 141"/>
                    <a:gd name="T6" fmla="*/ 145 w 162"/>
                    <a:gd name="T7" fmla="*/ 24 h 141"/>
                    <a:gd name="T8" fmla="*/ 133 w 162"/>
                    <a:gd name="T9" fmla="*/ 16 h 141"/>
                    <a:gd name="T10" fmla="*/ 120 w 162"/>
                    <a:gd name="T11" fmla="*/ 8 h 141"/>
                    <a:gd name="T12" fmla="*/ 106 w 162"/>
                    <a:gd name="T13" fmla="*/ 3 h 141"/>
                    <a:gd name="T14" fmla="*/ 90 w 162"/>
                    <a:gd name="T15" fmla="*/ 0 h 141"/>
                    <a:gd name="T16" fmla="*/ 73 w 162"/>
                    <a:gd name="T17" fmla="*/ 0 h 141"/>
                    <a:gd name="T18" fmla="*/ 57 w 162"/>
                    <a:gd name="T19" fmla="*/ 3 h 141"/>
                    <a:gd name="T20" fmla="*/ 43 w 162"/>
                    <a:gd name="T21" fmla="*/ 8 h 141"/>
                    <a:gd name="T22" fmla="*/ 29 w 162"/>
                    <a:gd name="T23" fmla="*/ 16 h 141"/>
                    <a:gd name="T24" fmla="*/ 18 w 162"/>
                    <a:gd name="T25" fmla="*/ 24 h 141"/>
                    <a:gd name="T26" fmla="*/ 10 w 162"/>
                    <a:gd name="T27" fmla="*/ 36 h 141"/>
                    <a:gd name="T28" fmla="*/ 3 w 162"/>
                    <a:gd name="T29" fmla="*/ 49 h 141"/>
                    <a:gd name="T30" fmla="*/ 0 w 162"/>
                    <a:gd name="T31" fmla="*/ 63 h 141"/>
                    <a:gd name="T32" fmla="*/ 0 w 162"/>
                    <a:gd name="T33" fmla="*/ 77 h 141"/>
                    <a:gd name="T34" fmla="*/ 3 w 162"/>
                    <a:gd name="T35" fmla="*/ 91 h 141"/>
                    <a:gd name="T36" fmla="*/ 10 w 162"/>
                    <a:gd name="T37" fmla="*/ 104 h 141"/>
                    <a:gd name="T38" fmla="*/ 18 w 162"/>
                    <a:gd name="T39" fmla="*/ 115 h 141"/>
                    <a:gd name="T40" fmla="*/ 29 w 162"/>
                    <a:gd name="T41" fmla="*/ 125 h 141"/>
                    <a:gd name="T42" fmla="*/ 43 w 162"/>
                    <a:gd name="T43" fmla="*/ 133 h 141"/>
                    <a:gd name="T44" fmla="*/ 57 w 162"/>
                    <a:gd name="T45" fmla="*/ 138 h 141"/>
                    <a:gd name="T46" fmla="*/ 73 w 162"/>
                    <a:gd name="T47" fmla="*/ 141 h 141"/>
                    <a:gd name="T48" fmla="*/ 90 w 162"/>
                    <a:gd name="T49" fmla="*/ 141 h 141"/>
                    <a:gd name="T50" fmla="*/ 106 w 162"/>
                    <a:gd name="T51" fmla="*/ 138 h 141"/>
                    <a:gd name="T52" fmla="*/ 120 w 162"/>
                    <a:gd name="T53" fmla="*/ 133 h 141"/>
                    <a:gd name="T54" fmla="*/ 133 w 162"/>
                    <a:gd name="T55" fmla="*/ 125 h 141"/>
                    <a:gd name="T56" fmla="*/ 145 w 162"/>
                    <a:gd name="T57" fmla="*/ 115 h 141"/>
                    <a:gd name="T58" fmla="*/ 153 w 162"/>
                    <a:gd name="T59" fmla="*/ 104 h 141"/>
                    <a:gd name="T60" fmla="*/ 159 w 162"/>
                    <a:gd name="T61" fmla="*/ 91 h 141"/>
                    <a:gd name="T62" fmla="*/ 162 w 162"/>
                    <a:gd name="T63" fmla="*/ 77 h 1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141"/>
                    <a:gd name="T98" fmla="*/ 162 w 162"/>
                    <a:gd name="T99" fmla="*/ 141 h 1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141">
                      <a:moveTo>
                        <a:pt x="162" y="70"/>
                      </a:moveTo>
                      <a:lnTo>
                        <a:pt x="162" y="63"/>
                      </a:lnTo>
                      <a:lnTo>
                        <a:pt x="161" y="55"/>
                      </a:lnTo>
                      <a:lnTo>
                        <a:pt x="159" y="49"/>
                      </a:lnTo>
                      <a:lnTo>
                        <a:pt x="156" y="42"/>
                      </a:lnTo>
                      <a:lnTo>
                        <a:pt x="153" y="36"/>
                      </a:lnTo>
                      <a:lnTo>
                        <a:pt x="149" y="30"/>
                      </a:lnTo>
                      <a:lnTo>
                        <a:pt x="145" y="24"/>
                      </a:lnTo>
                      <a:lnTo>
                        <a:pt x="139" y="20"/>
                      </a:lnTo>
                      <a:lnTo>
                        <a:pt x="133" y="16"/>
                      </a:lnTo>
                      <a:lnTo>
                        <a:pt x="127" y="12"/>
                      </a:lnTo>
                      <a:lnTo>
                        <a:pt x="120" y="8"/>
                      </a:lnTo>
                      <a:lnTo>
                        <a:pt x="113" y="5"/>
                      </a:lnTo>
                      <a:lnTo>
                        <a:pt x="106" y="3"/>
                      </a:lnTo>
                      <a:lnTo>
                        <a:pt x="98" y="1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3" y="0"/>
                      </a:lnTo>
                      <a:lnTo>
                        <a:pt x="65" y="1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3" y="8"/>
                      </a:lnTo>
                      <a:lnTo>
                        <a:pt x="36" y="12"/>
                      </a:lnTo>
                      <a:lnTo>
                        <a:pt x="29" y="16"/>
                      </a:lnTo>
                      <a:lnTo>
                        <a:pt x="24" y="20"/>
                      </a:lnTo>
                      <a:lnTo>
                        <a:pt x="18" y="24"/>
                      </a:lnTo>
                      <a:lnTo>
                        <a:pt x="14" y="30"/>
                      </a:lnTo>
                      <a:lnTo>
                        <a:pt x="10" y="36"/>
                      </a:lnTo>
                      <a:lnTo>
                        <a:pt x="6" y="42"/>
                      </a:lnTo>
                      <a:lnTo>
                        <a:pt x="3" y="49"/>
                      </a:lnTo>
                      <a:lnTo>
                        <a:pt x="1" y="55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6" y="98"/>
                      </a:lnTo>
                      <a:lnTo>
                        <a:pt x="10" y="104"/>
                      </a:lnTo>
                      <a:lnTo>
                        <a:pt x="14" y="110"/>
                      </a:lnTo>
                      <a:lnTo>
                        <a:pt x="18" y="115"/>
                      </a:lnTo>
                      <a:lnTo>
                        <a:pt x="24" y="120"/>
                      </a:lnTo>
                      <a:lnTo>
                        <a:pt x="29" y="125"/>
                      </a:lnTo>
                      <a:lnTo>
                        <a:pt x="36" y="129"/>
                      </a:lnTo>
                      <a:lnTo>
                        <a:pt x="43" y="133"/>
                      </a:lnTo>
                      <a:lnTo>
                        <a:pt x="50" y="136"/>
                      </a:lnTo>
                      <a:lnTo>
                        <a:pt x="57" y="138"/>
                      </a:lnTo>
                      <a:lnTo>
                        <a:pt x="65" y="140"/>
                      </a:lnTo>
                      <a:lnTo>
                        <a:pt x="73" y="141"/>
                      </a:lnTo>
                      <a:lnTo>
                        <a:pt x="82" y="141"/>
                      </a:lnTo>
                      <a:lnTo>
                        <a:pt x="90" y="141"/>
                      </a:lnTo>
                      <a:lnTo>
                        <a:pt x="98" y="140"/>
                      </a:lnTo>
                      <a:lnTo>
                        <a:pt x="106" y="138"/>
                      </a:lnTo>
                      <a:lnTo>
                        <a:pt x="113" y="136"/>
                      </a:lnTo>
                      <a:lnTo>
                        <a:pt x="120" y="133"/>
                      </a:lnTo>
                      <a:lnTo>
                        <a:pt x="127" y="129"/>
                      </a:lnTo>
                      <a:lnTo>
                        <a:pt x="133" y="125"/>
                      </a:lnTo>
                      <a:lnTo>
                        <a:pt x="139" y="120"/>
                      </a:lnTo>
                      <a:lnTo>
                        <a:pt x="145" y="115"/>
                      </a:lnTo>
                      <a:lnTo>
                        <a:pt x="149" y="110"/>
                      </a:lnTo>
                      <a:lnTo>
                        <a:pt x="153" y="104"/>
                      </a:lnTo>
                      <a:lnTo>
                        <a:pt x="156" y="98"/>
                      </a:lnTo>
                      <a:lnTo>
                        <a:pt x="159" y="91"/>
                      </a:lnTo>
                      <a:lnTo>
                        <a:pt x="161" y="84"/>
                      </a:lnTo>
                      <a:lnTo>
                        <a:pt x="162" y="77"/>
                      </a:lnTo>
                      <a:lnTo>
                        <a:pt x="162" y="70"/>
                      </a:lnTo>
                    </a:path>
                  </a:pathLst>
                </a:cu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74" name="Rectangle 221"/>
                <p:cNvSpPr>
                  <a:spLocks noChangeArrowheads="1"/>
                </p:cNvSpPr>
                <p:nvPr/>
              </p:nvSpPr>
              <p:spPr bwMode="auto">
                <a:xfrm>
                  <a:off x="4799" y="2406"/>
                  <a:ext cx="5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Dev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75" name="Rectangle 222"/>
                <p:cNvSpPr>
                  <a:spLocks noChangeArrowheads="1"/>
                </p:cNvSpPr>
                <p:nvPr/>
              </p:nvSpPr>
              <p:spPr bwMode="auto">
                <a:xfrm>
                  <a:off x="4908" y="2413"/>
                  <a:ext cx="46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Mfg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76" name="Rectangle 223"/>
                <p:cNvSpPr>
                  <a:spLocks noChangeArrowheads="1"/>
                </p:cNvSpPr>
                <p:nvPr/>
              </p:nvSpPr>
              <p:spPr bwMode="auto">
                <a:xfrm>
                  <a:off x="5005" y="2487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Mkt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77" name="Rectangle 224"/>
                <p:cNvSpPr>
                  <a:spLocks noChangeArrowheads="1"/>
                </p:cNvSpPr>
                <p:nvPr/>
              </p:nvSpPr>
              <p:spPr bwMode="auto">
                <a:xfrm>
                  <a:off x="5010" y="2603"/>
                  <a:ext cx="47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Svc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78" name="Rectangle 225"/>
                <p:cNvSpPr>
                  <a:spLocks noChangeArrowheads="1"/>
                </p:cNvSpPr>
                <p:nvPr/>
              </p:nvSpPr>
              <p:spPr bwMode="auto">
                <a:xfrm>
                  <a:off x="4904" y="2697"/>
                  <a:ext cx="3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Fin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79" name="Rectangle 226"/>
                <p:cNvSpPr>
                  <a:spLocks noChangeArrowheads="1"/>
                </p:cNvSpPr>
                <p:nvPr/>
              </p:nvSpPr>
              <p:spPr bwMode="auto">
                <a:xfrm>
                  <a:off x="4797" y="2692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SW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80" name="Rectangle 227"/>
                <p:cNvSpPr>
                  <a:spLocks noChangeArrowheads="1"/>
                </p:cNvSpPr>
                <p:nvPr/>
              </p:nvSpPr>
              <p:spPr bwMode="auto">
                <a:xfrm>
                  <a:off x="4700" y="2495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Full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81" name="Rectangle 228"/>
                <p:cNvSpPr>
                  <a:spLocks noChangeArrowheads="1"/>
                </p:cNvSpPr>
                <p:nvPr/>
              </p:nvSpPr>
              <p:spPr bwMode="auto">
                <a:xfrm>
                  <a:off x="4697" y="2609"/>
                  <a:ext cx="57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Proc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82" name="Freeform 229"/>
                <p:cNvSpPr>
                  <a:spLocks/>
                </p:cNvSpPr>
                <p:nvPr/>
              </p:nvSpPr>
              <p:spPr bwMode="auto">
                <a:xfrm>
                  <a:off x="4645" y="2359"/>
                  <a:ext cx="467" cy="413"/>
                </a:xfrm>
                <a:custGeom>
                  <a:avLst/>
                  <a:gdLst>
                    <a:gd name="T0" fmla="*/ 466 w 467"/>
                    <a:gd name="T1" fmla="*/ 185 h 413"/>
                    <a:gd name="T2" fmla="*/ 459 w 467"/>
                    <a:gd name="T3" fmla="*/ 155 h 413"/>
                    <a:gd name="T4" fmla="*/ 448 w 467"/>
                    <a:gd name="T5" fmla="*/ 126 h 413"/>
                    <a:gd name="T6" fmla="*/ 433 w 467"/>
                    <a:gd name="T7" fmla="*/ 100 h 413"/>
                    <a:gd name="T8" fmla="*/ 413 w 467"/>
                    <a:gd name="T9" fmla="*/ 75 h 413"/>
                    <a:gd name="T10" fmla="*/ 390 w 467"/>
                    <a:gd name="T11" fmla="*/ 54 h 413"/>
                    <a:gd name="T12" fmla="*/ 363 w 467"/>
                    <a:gd name="T13" fmla="*/ 35 h 413"/>
                    <a:gd name="T14" fmla="*/ 334 w 467"/>
                    <a:gd name="T15" fmla="*/ 20 h 413"/>
                    <a:gd name="T16" fmla="*/ 303 w 467"/>
                    <a:gd name="T17" fmla="*/ 9 h 413"/>
                    <a:gd name="T18" fmla="*/ 269 w 467"/>
                    <a:gd name="T19" fmla="*/ 2 h 413"/>
                    <a:gd name="T20" fmla="*/ 234 w 467"/>
                    <a:gd name="T21" fmla="*/ 0 h 413"/>
                    <a:gd name="T22" fmla="*/ 198 w 467"/>
                    <a:gd name="T23" fmla="*/ 2 h 413"/>
                    <a:gd name="T24" fmla="*/ 164 w 467"/>
                    <a:gd name="T25" fmla="*/ 9 h 413"/>
                    <a:gd name="T26" fmla="*/ 132 w 467"/>
                    <a:gd name="T27" fmla="*/ 20 h 413"/>
                    <a:gd name="T28" fmla="*/ 103 w 467"/>
                    <a:gd name="T29" fmla="*/ 35 h 413"/>
                    <a:gd name="T30" fmla="*/ 77 w 467"/>
                    <a:gd name="T31" fmla="*/ 54 h 413"/>
                    <a:gd name="T32" fmla="*/ 54 w 467"/>
                    <a:gd name="T33" fmla="*/ 75 h 413"/>
                    <a:gd name="T34" fmla="*/ 34 w 467"/>
                    <a:gd name="T35" fmla="*/ 100 h 413"/>
                    <a:gd name="T36" fmla="*/ 18 w 467"/>
                    <a:gd name="T37" fmla="*/ 126 h 413"/>
                    <a:gd name="T38" fmla="*/ 7 w 467"/>
                    <a:gd name="T39" fmla="*/ 155 h 413"/>
                    <a:gd name="T40" fmla="*/ 1 w 467"/>
                    <a:gd name="T41" fmla="*/ 185 h 413"/>
                    <a:gd name="T42" fmla="*/ 0 w 467"/>
                    <a:gd name="T43" fmla="*/ 216 h 413"/>
                    <a:gd name="T44" fmla="*/ 5 w 467"/>
                    <a:gd name="T45" fmla="*/ 247 h 413"/>
                    <a:gd name="T46" fmla="*/ 14 w 467"/>
                    <a:gd name="T47" fmla="*/ 277 h 413"/>
                    <a:gd name="T48" fmla="*/ 28 w 467"/>
                    <a:gd name="T49" fmla="*/ 304 h 413"/>
                    <a:gd name="T50" fmla="*/ 47 w 467"/>
                    <a:gd name="T51" fmla="*/ 330 h 413"/>
                    <a:gd name="T52" fmla="*/ 69 w 467"/>
                    <a:gd name="T53" fmla="*/ 352 h 413"/>
                    <a:gd name="T54" fmla="*/ 94 w 467"/>
                    <a:gd name="T55" fmla="*/ 371 h 413"/>
                    <a:gd name="T56" fmla="*/ 122 w 467"/>
                    <a:gd name="T57" fmla="*/ 388 h 413"/>
                    <a:gd name="T58" fmla="*/ 153 w 467"/>
                    <a:gd name="T59" fmla="*/ 400 h 413"/>
                    <a:gd name="T60" fmla="*/ 186 w 467"/>
                    <a:gd name="T61" fmla="*/ 408 h 413"/>
                    <a:gd name="T62" fmla="*/ 221 w 467"/>
                    <a:gd name="T63" fmla="*/ 412 h 413"/>
                    <a:gd name="T64" fmla="*/ 257 w 467"/>
                    <a:gd name="T65" fmla="*/ 411 h 413"/>
                    <a:gd name="T66" fmla="*/ 292 w 467"/>
                    <a:gd name="T67" fmla="*/ 406 h 413"/>
                    <a:gd name="T68" fmla="*/ 324 w 467"/>
                    <a:gd name="T69" fmla="*/ 396 h 413"/>
                    <a:gd name="T70" fmla="*/ 354 w 467"/>
                    <a:gd name="T71" fmla="*/ 383 h 413"/>
                    <a:gd name="T72" fmla="*/ 381 w 467"/>
                    <a:gd name="T73" fmla="*/ 365 h 413"/>
                    <a:gd name="T74" fmla="*/ 406 w 467"/>
                    <a:gd name="T75" fmla="*/ 345 h 413"/>
                    <a:gd name="T76" fmla="*/ 427 w 467"/>
                    <a:gd name="T77" fmla="*/ 321 h 413"/>
                    <a:gd name="T78" fmla="*/ 444 w 467"/>
                    <a:gd name="T79" fmla="*/ 295 h 413"/>
                    <a:gd name="T80" fmla="*/ 456 w 467"/>
                    <a:gd name="T81" fmla="*/ 267 h 413"/>
                    <a:gd name="T82" fmla="*/ 464 w 467"/>
                    <a:gd name="T83" fmla="*/ 237 h 413"/>
                    <a:gd name="T84" fmla="*/ 467 w 467"/>
                    <a:gd name="T85" fmla="*/ 206 h 4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67"/>
                    <a:gd name="T130" fmla="*/ 0 h 413"/>
                    <a:gd name="T131" fmla="*/ 467 w 467"/>
                    <a:gd name="T132" fmla="*/ 413 h 41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67" h="413">
                      <a:moveTo>
                        <a:pt x="467" y="206"/>
                      </a:moveTo>
                      <a:lnTo>
                        <a:pt x="466" y="195"/>
                      </a:lnTo>
                      <a:lnTo>
                        <a:pt x="466" y="185"/>
                      </a:lnTo>
                      <a:lnTo>
                        <a:pt x="464" y="174"/>
                      </a:lnTo>
                      <a:lnTo>
                        <a:pt x="462" y="164"/>
                      </a:lnTo>
                      <a:lnTo>
                        <a:pt x="459" y="155"/>
                      </a:lnTo>
                      <a:lnTo>
                        <a:pt x="456" y="145"/>
                      </a:lnTo>
                      <a:lnTo>
                        <a:pt x="453" y="136"/>
                      </a:lnTo>
                      <a:lnTo>
                        <a:pt x="448" y="126"/>
                      </a:lnTo>
                      <a:lnTo>
                        <a:pt x="444" y="117"/>
                      </a:lnTo>
                      <a:lnTo>
                        <a:pt x="438" y="108"/>
                      </a:lnTo>
                      <a:lnTo>
                        <a:pt x="433" y="100"/>
                      </a:lnTo>
                      <a:lnTo>
                        <a:pt x="427" y="91"/>
                      </a:lnTo>
                      <a:lnTo>
                        <a:pt x="420" y="83"/>
                      </a:lnTo>
                      <a:lnTo>
                        <a:pt x="413" y="75"/>
                      </a:lnTo>
                      <a:lnTo>
                        <a:pt x="406" y="68"/>
                      </a:lnTo>
                      <a:lnTo>
                        <a:pt x="398" y="61"/>
                      </a:lnTo>
                      <a:lnTo>
                        <a:pt x="390" y="54"/>
                      </a:lnTo>
                      <a:lnTo>
                        <a:pt x="381" y="47"/>
                      </a:lnTo>
                      <a:lnTo>
                        <a:pt x="373" y="41"/>
                      </a:lnTo>
                      <a:lnTo>
                        <a:pt x="363" y="35"/>
                      </a:lnTo>
                      <a:lnTo>
                        <a:pt x="354" y="30"/>
                      </a:lnTo>
                      <a:lnTo>
                        <a:pt x="344" y="25"/>
                      </a:lnTo>
                      <a:lnTo>
                        <a:pt x="334" y="20"/>
                      </a:lnTo>
                      <a:lnTo>
                        <a:pt x="324" y="16"/>
                      </a:lnTo>
                      <a:lnTo>
                        <a:pt x="313" y="13"/>
                      </a:lnTo>
                      <a:lnTo>
                        <a:pt x="303" y="9"/>
                      </a:lnTo>
                      <a:lnTo>
                        <a:pt x="292" y="7"/>
                      </a:lnTo>
                      <a:lnTo>
                        <a:pt x="281" y="4"/>
                      </a:lnTo>
                      <a:lnTo>
                        <a:pt x="269" y="2"/>
                      </a:lnTo>
                      <a:lnTo>
                        <a:pt x="257" y="1"/>
                      </a:lnTo>
                      <a:lnTo>
                        <a:pt x="246" y="0"/>
                      </a:lnTo>
                      <a:lnTo>
                        <a:pt x="234" y="0"/>
                      </a:lnTo>
                      <a:lnTo>
                        <a:pt x="221" y="0"/>
                      </a:lnTo>
                      <a:lnTo>
                        <a:pt x="210" y="1"/>
                      </a:lnTo>
                      <a:lnTo>
                        <a:pt x="198" y="2"/>
                      </a:lnTo>
                      <a:lnTo>
                        <a:pt x="186" y="4"/>
                      </a:lnTo>
                      <a:lnTo>
                        <a:pt x="175" y="7"/>
                      </a:lnTo>
                      <a:lnTo>
                        <a:pt x="164" y="9"/>
                      </a:lnTo>
                      <a:lnTo>
                        <a:pt x="153" y="13"/>
                      </a:lnTo>
                      <a:lnTo>
                        <a:pt x="142" y="16"/>
                      </a:lnTo>
                      <a:lnTo>
                        <a:pt x="132" y="20"/>
                      </a:lnTo>
                      <a:lnTo>
                        <a:pt x="122" y="25"/>
                      </a:lnTo>
                      <a:lnTo>
                        <a:pt x="112" y="30"/>
                      </a:lnTo>
                      <a:lnTo>
                        <a:pt x="103" y="35"/>
                      </a:lnTo>
                      <a:lnTo>
                        <a:pt x="94" y="41"/>
                      </a:lnTo>
                      <a:lnTo>
                        <a:pt x="85" y="47"/>
                      </a:lnTo>
                      <a:lnTo>
                        <a:pt x="77" y="54"/>
                      </a:lnTo>
                      <a:lnTo>
                        <a:pt x="69" y="61"/>
                      </a:lnTo>
                      <a:lnTo>
                        <a:pt x="61" y="68"/>
                      </a:lnTo>
                      <a:lnTo>
                        <a:pt x="54" y="75"/>
                      </a:lnTo>
                      <a:lnTo>
                        <a:pt x="47" y="83"/>
                      </a:lnTo>
                      <a:lnTo>
                        <a:pt x="40" y="91"/>
                      </a:lnTo>
                      <a:lnTo>
                        <a:pt x="34" y="100"/>
                      </a:lnTo>
                      <a:lnTo>
                        <a:pt x="28" y="108"/>
                      </a:lnTo>
                      <a:lnTo>
                        <a:pt x="23" y="117"/>
                      </a:lnTo>
                      <a:lnTo>
                        <a:pt x="18" y="126"/>
                      </a:lnTo>
                      <a:lnTo>
                        <a:pt x="14" y="136"/>
                      </a:lnTo>
                      <a:lnTo>
                        <a:pt x="11" y="145"/>
                      </a:lnTo>
                      <a:lnTo>
                        <a:pt x="7" y="155"/>
                      </a:lnTo>
                      <a:lnTo>
                        <a:pt x="5" y="164"/>
                      </a:lnTo>
                      <a:lnTo>
                        <a:pt x="3" y="174"/>
                      </a:lnTo>
                      <a:lnTo>
                        <a:pt x="1" y="185"/>
                      </a:lnTo>
                      <a:lnTo>
                        <a:pt x="0" y="195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1" y="227"/>
                      </a:lnTo>
                      <a:lnTo>
                        <a:pt x="3" y="237"/>
                      </a:lnTo>
                      <a:lnTo>
                        <a:pt x="5" y="247"/>
                      </a:lnTo>
                      <a:lnTo>
                        <a:pt x="7" y="257"/>
                      </a:lnTo>
                      <a:lnTo>
                        <a:pt x="11" y="267"/>
                      </a:lnTo>
                      <a:lnTo>
                        <a:pt x="14" y="277"/>
                      </a:lnTo>
                      <a:lnTo>
                        <a:pt x="18" y="286"/>
                      </a:lnTo>
                      <a:lnTo>
                        <a:pt x="23" y="295"/>
                      </a:lnTo>
                      <a:lnTo>
                        <a:pt x="28" y="304"/>
                      </a:lnTo>
                      <a:lnTo>
                        <a:pt x="34" y="313"/>
                      </a:lnTo>
                      <a:lnTo>
                        <a:pt x="40" y="321"/>
                      </a:lnTo>
                      <a:lnTo>
                        <a:pt x="47" y="330"/>
                      </a:lnTo>
                      <a:lnTo>
                        <a:pt x="54" y="337"/>
                      </a:lnTo>
                      <a:lnTo>
                        <a:pt x="61" y="345"/>
                      </a:lnTo>
                      <a:lnTo>
                        <a:pt x="69" y="352"/>
                      </a:lnTo>
                      <a:lnTo>
                        <a:pt x="77" y="359"/>
                      </a:lnTo>
                      <a:lnTo>
                        <a:pt x="85" y="365"/>
                      </a:lnTo>
                      <a:lnTo>
                        <a:pt x="94" y="371"/>
                      </a:lnTo>
                      <a:lnTo>
                        <a:pt x="103" y="377"/>
                      </a:lnTo>
                      <a:lnTo>
                        <a:pt x="112" y="383"/>
                      </a:lnTo>
                      <a:lnTo>
                        <a:pt x="122" y="388"/>
                      </a:lnTo>
                      <a:lnTo>
                        <a:pt x="132" y="392"/>
                      </a:lnTo>
                      <a:lnTo>
                        <a:pt x="142" y="396"/>
                      </a:lnTo>
                      <a:lnTo>
                        <a:pt x="153" y="400"/>
                      </a:lnTo>
                      <a:lnTo>
                        <a:pt x="164" y="403"/>
                      </a:lnTo>
                      <a:lnTo>
                        <a:pt x="175" y="406"/>
                      </a:lnTo>
                      <a:lnTo>
                        <a:pt x="186" y="408"/>
                      </a:lnTo>
                      <a:lnTo>
                        <a:pt x="198" y="410"/>
                      </a:lnTo>
                      <a:lnTo>
                        <a:pt x="210" y="411"/>
                      </a:lnTo>
                      <a:lnTo>
                        <a:pt x="221" y="412"/>
                      </a:lnTo>
                      <a:lnTo>
                        <a:pt x="234" y="413"/>
                      </a:lnTo>
                      <a:lnTo>
                        <a:pt x="246" y="412"/>
                      </a:lnTo>
                      <a:lnTo>
                        <a:pt x="257" y="411"/>
                      </a:lnTo>
                      <a:lnTo>
                        <a:pt x="269" y="410"/>
                      </a:lnTo>
                      <a:lnTo>
                        <a:pt x="281" y="408"/>
                      </a:lnTo>
                      <a:lnTo>
                        <a:pt x="292" y="406"/>
                      </a:lnTo>
                      <a:lnTo>
                        <a:pt x="303" y="403"/>
                      </a:lnTo>
                      <a:lnTo>
                        <a:pt x="313" y="400"/>
                      </a:lnTo>
                      <a:lnTo>
                        <a:pt x="324" y="396"/>
                      </a:lnTo>
                      <a:lnTo>
                        <a:pt x="334" y="392"/>
                      </a:lnTo>
                      <a:lnTo>
                        <a:pt x="344" y="388"/>
                      </a:lnTo>
                      <a:lnTo>
                        <a:pt x="354" y="383"/>
                      </a:lnTo>
                      <a:lnTo>
                        <a:pt x="363" y="377"/>
                      </a:lnTo>
                      <a:lnTo>
                        <a:pt x="373" y="371"/>
                      </a:lnTo>
                      <a:lnTo>
                        <a:pt x="381" y="365"/>
                      </a:lnTo>
                      <a:lnTo>
                        <a:pt x="390" y="359"/>
                      </a:lnTo>
                      <a:lnTo>
                        <a:pt x="398" y="352"/>
                      </a:lnTo>
                      <a:lnTo>
                        <a:pt x="406" y="345"/>
                      </a:lnTo>
                      <a:lnTo>
                        <a:pt x="413" y="337"/>
                      </a:lnTo>
                      <a:lnTo>
                        <a:pt x="420" y="330"/>
                      </a:lnTo>
                      <a:lnTo>
                        <a:pt x="427" y="321"/>
                      </a:lnTo>
                      <a:lnTo>
                        <a:pt x="433" y="313"/>
                      </a:lnTo>
                      <a:lnTo>
                        <a:pt x="438" y="304"/>
                      </a:lnTo>
                      <a:lnTo>
                        <a:pt x="444" y="295"/>
                      </a:lnTo>
                      <a:lnTo>
                        <a:pt x="448" y="286"/>
                      </a:lnTo>
                      <a:lnTo>
                        <a:pt x="453" y="277"/>
                      </a:lnTo>
                      <a:lnTo>
                        <a:pt x="456" y="267"/>
                      </a:lnTo>
                      <a:lnTo>
                        <a:pt x="459" y="257"/>
                      </a:lnTo>
                      <a:lnTo>
                        <a:pt x="462" y="247"/>
                      </a:lnTo>
                      <a:lnTo>
                        <a:pt x="464" y="237"/>
                      </a:lnTo>
                      <a:lnTo>
                        <a:pt x="466" y="227"/>
                      </a:lnTo>
                      <a:lnTo>
                        <a:pt x="466" y="216"/>
                      </a:lnTo>
                      <a:lnTo>
                        <a:pt x="467" y="2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83" name="Freeform 230"/>
                <p:cNvSpPr>
                  <a:spLocks/>
                </p:cNvSpPr>
                <p:nvPr/>
              </p:nvSpPr>
              <p:spPr bwMode="auto">
                <a:xfrm>
                  <a:off x="4645" y="2359"/>
                  <a:ext cx="467" cy="413"/>
                </a:xfrm>
                <a:custGeom>
                  <a:avLst/>
                  <a:gdLst>
                    <a:gd name="T0" fmla="*/ 466 w 467"/>
                    <a:gd name="T1" fmla="*/ 185 h 413"/>
                    <a:gd name="T2" fmla="*/ 459 w 467"/>
                    <a:gd name="T3" fmla="*/ 155 h 413"/>
                    <a:gd name="T4" fmla="*/ 448 w 467"/>
                    <a:gd name="T5" fmla="*/ 126 h 413"/>
                    <a:gd name="T6" fmla="*/ 433 w 467"/>
                    <a:gd name="T7" fmla="*/ 100 h 413"/>
                    <a:gd name="T8" fmla="*/ 413 w 467"/>
                    <a:gd name="T9" fmla="*/ 75 h 413"/>
                    <a:gd name="T10" fmla="*/ 390 w 467"/>
                    <a:gd name="T11" fmla="*/ 54 h 413"/>
                    <a:gd name="T12" fmla="*/ 363 w 467"/>
                    <a:gd name="T13" fmla="*/ 35 h 413"/>
                    <a:gd name="T14" fmla="*/ 334 w 467"/>
                    <a:gd name="T15" fmla="*/ 20 h 413"/>
                    <a:gd name="T16" fmla="*/ 303 w 467"/>
                    <a:gd name="T17" fmla="*/ 9 h 413"/>
                    <a:gd name="T18" fmla="*/ 269 w 467"/>
                    <a:gd name="T19" fmla="*/ 2 h 413"/>
                    <a:gd name="T20" fmla="*/ 234 w 467"/>
                    <a:gd name="T21" fmla="*/ 0 h 413"/>
                    <a:gd name="T22" fmla="*/ 198 w 467"/>
                    <a:gd name="T23" fmla="*/ 2 h 413"/>
                    <a:gd name="T24" fmla="*/ 164 w 467"/>
                    <a:gd name="T25" fmla="*/ 9 h 413"/>
                    <a:gd name="T26" fmla="*/ 132 w 467"/>
                    <a:gd name="T27" fmla="*/ 20 h 413"/>
                    <a:gd name="T28" fmla="*/ 103 w 467"/>
                    <a:gd name="T29" fmla="*/ 35 h 413"/>
                    <a:gd name="T30" fmla="*/ 77 w 467"/>
                    <a:gd name="T31" fmla="*/ 54 h 413"/>
                    <a:gd name="T32" fmla="*/ 54 w 467"/>
                    <a:gd name="T33" fmla="*/ 75 h 413"/>
                    <a:gd name="T34" fmla="*/ 34 w 467"/>
                    <a:gd name="T35" fmla="*/ 100 h 413"/>
                    <a:gd name="T36" fmla="*/ 18 w 467"/>
                    <a:gd name="T37" fmla="*/ 126 h 413"/>
                    <a:gd name="T38" fmla="*/ 7 w 467"/>
                    <a:gd name="T39" fmla="*/ 155 h 413"/>
                    <a:gd name="T40" fmla="*/ 1 w 467"/>
                    <a:gd name="T41" fmla="*/ 185 h 413"/>
                    <a:gd name="T42" fmla="*/ 0 w 467"/>
                    <a:gd name="T43" fmla="*/ 216 h 413"/>
                    <a:gd name="T44" fmla="*/ 5 w 467"/>
                    <a:gd name="T45" fmla="*/ 247 h 413"/>
                    <a:gd name="T46" fmla="*/ 14 w 467"/>
                    <a:gd name="T47" fmla="*/ 277 h 413"/>
                    <a:gd name="T48" fmla="*/ 28 w 467"/>
                    <a:gd name="T49" fmla="*/ 304 h 413"/>
                    <a:gd name="T50" fmla="*/ 47 w 467"/>
                    <a:gd name="T51" fmla="*/ 330 h 413"/>
                    <a:gd name="T52" fmla="*/ 69 w 467"/>
                    <a:gd name="T53" fmla="*/ 352 h 413"/>
                    <a:gd name="T54" fmla="*/ 94 w 467"/>
                    <a:gd name="T55" fmla="*/ 371 h 413"/>
                    <a:gd name="T56" fmla="*/ 122 w 467"/>
                    <a:gd name="T57" fmla="*/ 388 h 413"/>
                    <a:gd name="T58" fmla="*/ 153 w 467"/>
                    <a:gd name="T59" fmla="*/ 400 h 413"/>
                    <a:gd name="T60" fmla="*/ 186 w 467"/>
                    <a:gd name="T61" fmla="*/ 408 h 413"/>
                    <a:gd name="T62" fmla="*/ 221 w 467"/>
                    <a:gd name="T63" fmla="*/ 412 h 413"/>
                    <a:gd name="T64" fmla="*/ 257 w 467"/>
                    <a:gd name="T65" fmla="*/ 411 h 413"/>
                    <a:gd name="T66" fmla="*/ 292 w 467"/>
                    <a:gd name="T67" fmla="*/ 406 h 413"/>
                    <a:gd name="T68" fmla="*/ 324 w 467"/>
                    <a:gd name="T69" fmla="*/ 396 h 413"/>
                    <a:gd name="T70" fmla="*/ 354 w 467"/>
                    <a:gd name="T71" fmla="*/ 383 h 413"/>
                    <a:gd name="T72" fmla="*/ 381 w 467"/>
                    <a:gd name="T73" fmla="*/ 365 h 413"/>
                    <a:gd name="T74" fmla="*/ 406 w 467"/>
                    <a:gd name="T75" fmla="*/ 345 h 413"/>
                    <a:gd name="T76" fmla="*/ 427 w 467"/>
                    <a:gd name="T77" fmla="*/ 321 h 413"/>
                    <a:gd name="T78" fmla="*/ 444 w 467"/>
                    <a:gd name="T79" fmla="*/ 295 h 413"/>
                    <a:gd name="T80" fmla="*/ 456 w 467"/>
                    <a:gd name="T81" fmla="*/ 267 h 413"/>
                    <a:gd name="T82" fmla="*/ 464 w 467"/>
                    <a:gd name="T83" fmla="*/ 237 h 413"/>
                    <a:gd name="T84" fmla="*/ 467 w 467"/>
                    <a:gd name="T85" fmla="*/ 206 h 4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67"/>
                    <a:gd name="T130" fmla="*/ 0 h 413"/>
                    <a:gd name="T131" fmla="*/ 467 w 467"/>
                    <a:gd name="T132" fmla="*/ 413 h 41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67" h="413">
                      <a:moveTo>
                        <a:pt x="467" y="206"/>
                      </a:moveTo>
                      <a:lnTo>
                        <a:pt x="466" y="195"/>
                      </a:lnTo>
                      <a:lnTo>
                        <a:pt x="466" y="185"/>
                      </a:lnTo>
                      <a:lnTo>
                        <a:pt x="464" y="174"/>
                      </a:lnTo>
                      <a:lnTo>
                        <a:pt x="462" y="164"/>
                      </a:lnTo>
                      <a:lnTo>
                        <a:pt x="459" y="155"/>
                      </a:lnTo>
                      <a:lnTo>
                        <a:pt x="456" y="145"/>
                      </a:lnTo>
                      <a:lnTo>
                        <a:pt x="453" y="136"/>
                      </a:lnTo>
                      <a:lnTo>
                        <a:pt x="448" y="126"/>
                      </a:lnTo>
                      <a:lnTo>
                        <a:pt x="444" y="117"/>
                      </a:lnTo>
                      <a:lnTo>
                        <a:pt x="438" y="108"/>
                      </a:lnTo>
                      <a:lnTo>
                        <a:pt x="433" y="100"/>
                      </a:lnTo>
                      <a:lnTo>
                        <a:pt x="427" y="91"/>
                      </a:lnTo>
                      <a:lnTo>
                        <a:pt x="420" y="83"/>
                      </a:lnTo>
                      <a:lnTo>
                        <a:pt x="413" y="75"/>
                      </a:lnTo>
                      <a:lnTo>
                        <a:pt x="406" y="68"/>
                      </a:lnTo>
                      <a:lnTo>
                        <a:pt x="398" y="61"/>
                      </a:lnTo>
                      <a:lnTo>
                        <a:pt x="390" y="54"/>
                      </a:lnTo>
                      <a:lnTo>
                        <a:pt x="381" y="47"/>
                      </a:lnTo>
                      <a:lnTo>
                        <a:pt x="373" y="41"/>
                      </a:lnTo>
                      <a:lnTo>
                        <a:pt x="363" y="35"/>
                      </a:lnTo>
                      <a:lnTo>
                        <a:pt x="354" y="30"/>
                      </a:lnTo>
                      <a:lnTo>
                        <a:pt x="344" y="25"/>
                      </a:lnTo>
                      <a:lnTo>
                        <a:pt x="334" y="20"/>
                      </a:lnTo>
                      <a:lnTo>
                        <a:pt x="324" y="16"/>
                      </a:lnTo>
                      <a:lnTo>
                        <a:pt x="313" y="13"/>
                      </a:lnTo>
                      <a:lnTo>
                        <a:pt x="303" y="9"/>
                      </a:lnTo>
                      <a:lnTo>
                        <a:pt x="292" y="7"/>
                      </a:lnTo>
                      <a:lnTo>
                        <a:pt x="281" y="4"/>
                      </a:lnTo>
                      <a:lnTo>
                        <a:pt x="269" y="2"/>
                      </a:lnTo>
                      <a:lnTo>
                        <a:pt x="257" y="1"/>
                      </a:lnTo>
                      <a:lnTo>
                        <a:pt x="246" y="0"/>
                      </a:lnTo>
                      <a:lnTo>
                        <a:pt x="234" y="0"/>
                      </a:lnTo>
                      <a:lnTo>
                        <a:pt x="221" y="0"/>
                      </a:lnTo>
                      <a:lnTo>
                        <a:pt x="210" y="1"/>
                      </a:lnTo>
                      <a:lnTo>
                        <a:pt x="198" y="2"/>
                      </a:lnTo>
                      <a:lnTo>
                        <a:pt x="186" y="4"/>
                      </a:lnTo>
                      <a:lnTo>
                        <a:pt x="175" y="7"/>
                      </a:lnTo>
                      <a:lnTo>
                        <a:pt x="164" y="9"/>
                      </a:lnTo>
                      <a:lnTo>
                        <a:pt x="153" y="13"/>
                      </a:lnTo>
                      <a:lnTo>
                        <a:pt x="142" y="16"/>
                      </a:lnTo>
                      <a:lnTo>
                        <a:pt x="132" y="20"/>
                      </a:lnTo>
                      <a:lnTo>
                        <a:pt x="122" y="25"/>
                      </a:lnTo>
                      <a:lnTo>
                        <a:pt x="112" y="30"/>
                      </a:lnTo>
                      <a:lnTo>
                        <a:pt x="103" y="35"/>
                      </a:lnTo>
                      <a:lnTo>
                        <a:pt x="94" y="41"/>
                      </a:lnTo>
                      <a:lnTo>
                        <a:pt x="85" y="47"/>
                      </a:lnTo>
                      <a:lnTo>
                        <a:pt x="77" y="54"/>
                      </a:lnTo>
                      <a:lnTo>
                        <a:pt x="69" y="61"/>
                      </a:lnTo>
                      <a:lnTo>
                        <a:pt x="61" y="68"/>
                      </a:lnTo>
                      <a:lnTo>
                        <a:pt x="54" y="75"/>
                      </a:lnTo>
                      <a:lnTo>
                        <a:pt x="47" y="83"/>
                      </a:lnTo>
                      <a:lnTo>
                        <a:pt x="40" y="91"/>
                      </a:lnTo>
                      <a:lnTo>
                        <a:pt x="34" y="100"/>
                      </a:lnTo>
                      <a:lnTo>
                        <a:pt x="28" y="108"/>
                      </a:lnTo>
                      <a:lnTo>
                        <a:pt x="23" y="117"/>
                      </a:lnTo>
                      <a:lnTo>
                        <a:pt x="18" y="126"/>
                      </a:lnTo>
                      <a:lnTo>
                        <a:pt x="14" y="136"/>
                      </a:lnTo>
                      <a:lnTo>
                        <a:pt x="11" y="145"/>
                      </a:lnTo>
                      <a:lnTo>
                        <a:pt x="7" y="155"/>
                      </a:lnTo>
                      <a:lnTo>
                        <a:pt x="5" y="164"/>
                      </a:lnTo>
                      <a:lnTo>
                        <a:pt x="3" y="174"/>
                      </a:lnTo>
                      <a:lnTo>
                        <a:pt x="1" y="185"/>
                      </a:lnTo>
                      <a:lnTo>
                        <a:pt x="0" y="195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1" y="227"/>
                      </a:lnTo>
                      <a:lnTo>
                        <a:pt x="3" y="237"/>
                      </a:lnTo>
                      <a:lnTo>
                        <a:pt x="5" y="247"/>
                      </a:lnTo>
                      <a:lnTo>
                        <a:pt x="7" y="257"/>
                      </a:lnTo>
                      <a:lnTo>
                        <a:pt x="11" y="267"/>
                      </a:lnTo>
                      <a:lnTo>
                        <a:pt x="14" y="277"/>
                      </a:lnTo>
                      <a:lnTo>
                        <a:pt x="18" y="286"/>
                      </a:lnTo>
                      <a:lnTo>
                        <a:pt x="23" y="295"/>
                      </a:lnTo>
                      <a:lnTo>
                        <a:pt x="28" y="304"/>
                      </a:lnTo>
                      <a:lnTo>
                        <a:pt x="34" y="313"/>
                      </a:lnTo>
                      <a:lnTo>
                        <a:pt x="40" y="321"/>
                      </a:lnTo>
                      <a:lnTo>
                        <a:pt x="47" y="330"/>
                      </a:lnTo>
                      <a:lnTo>
                        <a:pt x="54" y="337"/>
                      </a:lnTo>
                      <a:lnTo>
                        <a:pt x="61" y="345"/>
                      </a:lnTo>
                      <a:lnTo>
                        <a:pt x="69" y="352"/>
                      </a:lnTo>
                      <a:lnTo>
                        <a:pt x="77" y="359"/>
                      </a:lnTo>
                      <a:lnTo>
                        <a:pt x="85" y="365"/>
                      </a:lnTo>
                      <a:lnTo>
                        <a:pt x="94" y="371"/>
                      </a:lnTo>
                      <a:lnTo>
                        <a:pt x="103" y="377"/>
                      </a:lnTo>
                      <a:lnTo>
                        <a:pt x="112" y="383"/>
                      </a:lnTo>
                      <a:lnTo>
                        <a:pt x="122" y="388"/>
                      </a:lnTo>
                      <a:lnTo>
                        <a:pt x="132" y="392"/>
                      </a:lnTo>
                      <a:lnTo>
                        <a:pt x="142" y="396"/>
                      </a:lnTo>
                      <a:lnTo>
                        <a:pt x="153" y="400"/>
                      </a:lnTo>
                      <a:lnTo>
                        <a:pt x="164" y="403"/>
                      </a:lnTo>
                      <a:lnTo>
                        <a:pt x="175" y="406"/>
                      </a:lnTo>
                      <a:lnTo>
                        <a:pt x="186" y="408"/>
                      </a:lnTo>
                      <a:lnTo>
                        <a:pt x="198" y="410"/>
                      </a:lnTo>
                      <a:lnTo>
                        <a:pt x="210" y="411"/>
                      </a:lnTo>
                      <a:lnTo>
                        <a:pt x="221" y="412"/>
                      </a:lnTo>
                      <a:lnTo>
                        <a:pt x="234" y="413"/>
                      </a:lnTo>
                      <a:lnTo>
                        <a:pt x="246" y="412"/>
                      </a:lnTo>
                      <a:lnTo>
                        <a:pt x="257" y="411"/>
                      </a:lnTo>
                      <a:lnTo>
                        <a:pt x="269" y="410"/>
                      </a:lnTo>
                      <a:lnTo>
                        <a:pt x="281" y="408"/>
                      </a:lnTo>
                      <a:lnTo>
                        <a:pt x="292" y="406"/>
                      </a:lnTo>
                      <a:lnTo>
                        <a:pt x="303" y="403"/>
                      </a:lnTo>
                      <a:lnTo>
                        <a:pt x="313" y="400"/>
                      </a:lnTo>
                      <a:lnTo>
                        <a:pt x="324" y="396"/>
                      </a:lnTo>
                      <a:lnTo>
                        <a:pt x="334" y="392"/>
                      </a:lnTo>
                      <a:lnTo>
                        <a:pt x="344" y="388"/>
                      </a:lnTo>
                      <a:lnTo>
                        <a:pt x="354" y="383"/>
                      </a:lnTo>
                      <a:lnTo>
                        <a:pt x="363" y="377"/>
                      </a:lnTo>
                      <a:lnTo>
                        <a:pt x="373" y="371"/>
                      </a:lnTo>
                      <a:lnTo>
                        <a:pt x="381" y="365"/>
                      </a:lnTo>
                      <a:lnTo>
                        <a:pt x="390" y="359"/>
                      </a:lnTo>
                      <a:lnTo>
                        <a:pt x="398" y="352"/>
                      </a:lnTo>
                      <a:lnTo>
                        <a:pt x="406" y="345"/>
                      </a:lnTo>
                      <a:lnTo>
                        <a:pt x="413" y="337"/>
                      </a:lnTo>
                      <a:lnTo>
                        <a:pt x="420" y="330"/>
                      </a:lnTo>
                      <a:lnTo>
                        <a:pt x="427" y="321"/>
                      </a:lnTo>
                      <a:lnTo>
                        <a:pt x="433" y="313"/>
                      </a:lnTo>
                      <a:lnTo>
                        <a:pt x="438" y="304"/>
                      </a:lnTo>
                      <a:lnTo>
                        <a:pt x="444" y="295"/>
                      </a:lnTo>
                      <a:lnTo>
                        <a:pt x="448" y="286"/>
                      </a:lnTo>
                      <a:lnTo>
                        <a:pt x="453" y="277"/>
                      </a:lnTo>
                      <a:lnTo>
                        <a:pt x="456" y="267"/>
                      </a:lnTo>
                      <a:lnTo>
                        <a:pt x="459" y="257"/>
                      </a:lnTo>
                      <a:lnTo>
                        <a:pt x="462" y="247"/>
                      </a:lnTo>
                      <a:lnTo>
                        <a:pt x="464" y="237"/>
                      </a:lnTo>
                      <a:lnTo>
                        <a:pt x="466" y="227"/>
                      </a:lnTo>
                      <a:lnTo>
                        <a:pt x="466" y="216"/>
                      </a:lnTo>
                      <a:lnTo>
                        <a:pt x="467" y="206"/>
                      </a:lnTo>
                    </a:path>
                  </a:pathLst>
                </a:cu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84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4735" y="2405"/>
                  <a:ext cx="300" cy="334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85" name="Line 232"/>
                <p:cNvSpPr>
                  <a:spLocks noChangeShapeType="1"/>
                </p:cNvSpPr>
                <p:nvPr/>
              </p:nvSpPr>
              <p:spPr bwMode="auto">
                <a:xfrm>
                  <a:off x="4737" y="2407"/>
                  <a:ext cx="298" cy="334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86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4886" y="2359"/>
                  <a:ext cx="1" cy="429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87" name="Line 234"/>
                <p:cNvSpPr>
                  <a:spLocks noChangeShapeType="1"/>
                </p:cNvSpPr>
                <p:nvPr/>
              </p:nvSpPr>
              <p:spPr bwMode="auto">
                <a:xfrm>
                  <a:off x="4655" y="2573"/>
                  <a:ext cx="469" cy="1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88" name="Freeform 235"/>
                <p:cNvSpPr>
                  <a:spLocks/>
                </p:cNvSpPr>
                <p:nvPr/>
              </p:nvSpPr>
              <p:spPr bwMode="auto">
                <a:xfrm>
                  <a:off x="4797" y="2495"/>
                  <a:ext cx="162" cy="141"/>
                </a:xfrm>
                <a:custGeom>
                  <a:avLst/>
                  <a:gdLst>
                    <a:gd name="T0" fmla="*/ 162 w 162"/>
                    <a:gd name="T1" fmla="*/ 63 h 141"/>
                    <a:gd name="T2" fmla="*/ 159 w 162"/>
                    <a:gd name="T3" fmla="*/ 49 h 141"/>
                    <a:gd name="T4" fmla="*/ 153 w 162"/>
                    <a:gd name="T5" fmla="*/ 36 h 141"/>
                    <a:gd name="T6" fmla="*/ 145 w 162"/>
                    <a:gd name="T7" fmla="*/ 24 h 141"/>
                    <a:gd name="T8" fmla="*/ 133 w 162"/>
                    <a:gd name="T9" fmla="*/ 16 h 141"/>
                    <a:gd name="T10" fmla="*/ 120 w 162"/>
                    <a:gd name="T11" fmla="*/ 8 h 141"/>
                    <a:gd name="T12" fmla="*/ 106 w 162"/>
                    <a:gd name="T13" fmla="*/ 3 h 141"/>
                    <a:gd name="T14" fmla="*/ 90 w 162"/>
                    <a:gd name="T15" fmla="*/ 0 h 141"/>
                    <a:gd name="T16" fmla="*/ 73 w 162"/>
                    <a:gd name="T17" fmla="*/ 0 h 141"/>
                    <a:gd name="T18" fmla="*/ 57 w 162"/>
                    <a:gd name="T19" fmla="*/ 3 h 141"/>
                    <a:gd name="T20" fmla="*/ 43 w 162"/>
                    <a:gd name="T21" fmla="*/ 8 h 141"/>
                    <a:gd name="T22" fmla="*/ 29 w 162"/>
                    <a:gd name="T23" fmla="*/ 16 h 141"/>
                    <a:gd name="T24" fmla="*/ 18 w 162"/>
                    <a:gd name="T25" fmla="*/ 24 h 141"/>
                    <a:gd name="T26" fmla="*/ 10 w 162"/>
                    <a:gd name="T27" fmla="*/ 36 h 141"/>
                    <a:gd name="T28" fmla="*/ 3 w 162"/>
                    <a:gd name="T29" fmla="*/ 49 h 141"/>
                    <a:gd name="T30" fmla="*/ 0 w 162"/>
                    <a:gd name="T31" fmla="*/ 63 h 141"/>
                    <a:gd name="T32" fmla="*/ 0 w 162"/>
                    <a:gd name="T33" fmla="*/ 77 h 141"/>
                    <a:gd name="T34" fmla="*/ 3 w 162"/>
                    <a:gd name="T35" fmla="*/ 91 h 141"/>
                    <a:gd name="T36" fmla="*/ 10 w 162"/>
                    <a:gd name="T37" fmla="*/ 104 h 141"/>
                    <a:gd name="T38" fmla="*/ 18 w 162"/>
                    <a:gd name="T39" fmla="*/ 115 h 141"/>
                    <a:gd name="T40" fmla="*/ 29 w 162"/>
                    <a:gd name="T41" fmla="*/ 125 h 141"/>
                    <a:gd name="T42" fmla="*/ 43 w 162"/>
                    <a:gd name="T43" fmla="*/ 133 h 141"/>
                    <a:gd name="T44" fmla="*/ 57 w 162"/>
                    <a:gd name="T45" fmla="*/ 138 h 141"/>
                    <a:gd name="T46" fmla="*/ 73 w 162"/>
                    <a:gd name="T47" fmla="*/ 141 h 141"/>
                    <a:gd name="T48" fmla="*/ 90 w 162"/>
                    <a:gd name="T49" fmla="*/ 141 h 141"/>
                    <a:gd name="T50" fmla="*/ 106 w 162"/>
                    <a:gd name="T51" fmla="*/ 138 h 141"/>
                    <a:gd name="T52" fmla="*/ 120 w 162"/>
                    <a:gd name="T53" fmla="*/ 133 h 141"/>
                    <a:gd name="T54" fmla="*/ 133 w 162"/>
                    <a:gd name="T55" fmla="*/ 125 h 141"/>
                    <a:gd name="T56" fmla="*/ 145 w 162"/>
                    <a:gd name="T57" fmla="*/ 115 h 141"/>
                    <a:gd name="T58" fmla="*/ 153 w 162"/>
                    <a:gd name="T59" fmla="*/ 104 h 141"/>
                    <a:gd name="T60" fmla="*/ 159 w 162"/>
                    <a:gd name="T61" fmla="*/ 91 h 141"/>
                    <a:gd name="T62" fmla="*/ 162 w 162"/>
                    <a:gd name="T63" fmla="*/ 77 h 1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141"/>
                    <a:gd name="T98" fmla="*/ 162 w 162"/>
                    <a:gd name="T99" fmla="*/ 141 h 1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141">
                      <a:moveTo>
                        <a:pt x="162" y="70"/>
                      </a:moveTo>
                      <a:lnTo>
                        <a:pt x="162" y="63"/>
                      </a:lnTo>
                      <a:lnTo>
                        <a:pt x="161" y="55"/>
                      </a:lnTo>
                      <a:lnTo>
                        <a:pt x="159" y="49"/>
                      </a:lnTo>
                      <a:lnTo>
                        <a:pt x="156" y="42"/>
                      </a:lnTo>
                      <a:lnTo>
                        <a:pt x="153" y="36"/>
                      </a:lnTo>
                      <a:lnTo>
                        <a:pt x="149" y="30"/>
                      </a:lnTo>
                      <a:lnTo>
                        <a:pt x="145" y="24"/>
                      </a:lnTo>
                      <a:lnTo>
                        <a:pt x="139" y="20"/>
                      </a:lnTo>
                      <a:lnTo>
                        <a:pt x="133" y="16"/>
                      </a:lnTo>
                      <a:lnTo>
                        <a:pt x="127" y="12"/>
                      </a:lnTo>
                      <a:lnTo>
                        <a:pt x="120" y="8"/>
                      </a:lnTo>
                      <a:lnTo>
                        <a:pt x="113" y="5"/>
                      </a:lnTo>
                      <a:lnTo>
                        <a:pt x="106" y="3"/>
                      </a:lnTo>
                      <a:lnTo>
                        <a:pt x="98" y="1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3" y="0"/>
                      </a:lnTo>
                      <a:lnTo>
                        <a:pt x="65" y="1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3" y="8"/>
                      </a:lnTo>
                      <a:lnTo>
                        <a:pt x="36" y="12"/>
                      </a:lnTo>
                      <a:lnTo>
                        <a:pt x="29" y="16"/>
                      </a:lnTo>
                      <a:lnTo>
                        <a:pt x="24" y="20"/>
                      </a:lnTo>
                      <a:lnTo>
                        <a:pt x="18" y="24"/>
                      </a:lnTo>
                      <a:lnTo>
                        <a:pt x="14" y="30"/>
                      </a:lnTo>
                      <a:lnTo>
                        <a:pt x="10" y="36"/>
                      </a:lnTo>
                      <a:lnTo>
                        <a:pt x="6" y="42"/>
                      </a:lnTo>
                      <a:lnTo>
                        <a:pt x="3" y="49"/>
                      </a:lnTo>
                      <a:lnTo>
                        <a:pt x="1" y="55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6" y="98"/>
                      </a:lnTo>
                      <a:lnTo>
                        <a:pt x="10" y="104"/>
                      </a:lnTo>
                      <a:lnTo>
                        <a:pt x="14" y="110"/>
                      </a:lnTo>
                      <a:lnTo>
                        <a:pt x="18" y="115"/>
                      </a:lnTo>
                      <a:lnTo>
                        <a:pt x="24" y="120"/>
                      </a:lnTo>
                      <a:lnTo>
                        <a:pt x="29" y="125"/>
                      </a:lnTo>
                      <a:lnTo>
                        <a:pt x="36" y="129"/>
                      </a:lnTo>
                      <a:lnTo>
                        <a:pt x="43" y="133"/>
                      </a:lnTo>
                      <a:lnTo>
                        <a:pt x="50" y="136"/>
                      </a:lnTo>
                      <a:lnTo>
                        <a:pt x="57" y="138"/>
                      </a:lnTo>
                      <a:lnTo>
                        <a:pt x="65" y="140"/>
                      </a:lnTo>
                      <a:lnTo>
                        <a:pt x="73" y="141"/>
                      </a:lnTo>
                      <a:lnTo>
                        <a:pt x="82" y="141"/>
                      </a:lnTo>
                      <a:lnTo>
                        <a:pt x="90" y="141"/>
                      </a:lnTo>
                      <a:lnTo>
                        <a:pt x="98" y="140"/>
                      </a:lnTo>
                      <a:lnTo>
                        <a:pt x="106" y="138"/>
                      </a:lnTo>
                      <a:lnTo>
                        <a:pt x="113" y="136"/>
                      </a:lnTo>
                      <a:lnTo>
                        <a:pt x="120" y="133"/>
                      </a:lnTo>
                      <a:lnTo>
                        <a:pt x="127" y="129"/>
                      </a:lnTo>
                      <a:lnTo>
                        <a:pt x="133" y="125"/>
                      </a:lnTo>
                      <a:lnTo>
                        <a:pt x="139" y="120"/>
                      </a:lnTo>
                      <a:lnTo>
                        <a:pt x="145" y="115"/>
                      </a:lnTo>
                      <a:lnTo>
                        <a:pt x="149" y="110"/>
                      </a:lnTo>
                      <a:lnTo>
                        <a:pt x="153" y="104"/>
                      </a:lnTo>
                      <a:lnTo>
                        <a:pt x="156" y="98"/>
                      </a:lnTo>
                      <a:lnTo>
                        <a:pt x="159" y="91"/>
                      </a:lnTo>
                      <a:lnTo>
                        <a:pt x="161" y="84"/>
                      </a:lnTo>
                      <a:lnTo>
                        <a:pt x="162" y="77"/>
                      </a:lnTo>
                      <a:lnTo>
                        <a:pt x="162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89" name="Freeform 236"/>
                <p:cNvSpPr>
                  <a:spLocks/>
                </p:cNvSpPr>
                <p:nvPr/>
              </p:nvSpPr>
              <p:spPr bwMode="auto">
                <a:xfrm>
                  <a:off x="4797" y="2495"/>
                  <a:ext cx="162" cy="141"/>
                </a:xfrm>
                <a:custGeom>
                  <a:avLst/>
                  <a:gdLst>
                    <a:gd name="T0" fmla="*/ 162 w 162"/>
                    <a:gd name="T1" fmla="*/ 63 h 141"/>
                    <a:gd name="T2" fmla="*/ 159 w 162"/>
                    <a:gd name="T3" fmla="*/ 49 h 141"/>
                    <a:gd name="T4" fmla="*/ 153 w 162"/>
                    <a:gd name="T5" fmla="*/ 36 h 141"/>
                    <a:gd name="T6" fmla="*/ 145 w 162"/>
                    <a:gd name="T7" fmla="*/ 24 h 141"/>
                    <a:gd name="T8" fmla="*/ 133 w 162"/>
                    <a:gd name="T9" fmla="*/ 16 h 141"/>
                    <a:gd name="T10" fmla="*/ 120 w 162"/>
                    <a:gd name="T11" fmla="*/ 8 h 141"/>
                    <a:gd name="T12" fmla="*/ 106 w 162"/>
                    <a:gd name="T13" fmla="*/ 3 h 141"/>
                    <a:gd name="T14" fmla="*/ 90 w 162"/>
                    <a:gd name="T15" fmla="*/ 0 h 141"/>
                    <a:gd name="T16" fmla="*/ 73 w 162"/>
                    <a:gd name="T17" fmla="*/ 0 h 141"/>
                    <a:gd name="T18" fmla="*/ 57 w 162"/>
                    <a:gd name="T19" fmla="*/ 3 h 141"/>
                    <a:gd name="T20" fmla="*/ 43 w 162"/>
                    <a:gd name="T21" fmla="*/ 8 h 141"/>
                    <a:gd name="T22" fmla="*/ 29 w 162"/>
                    <a:gd name="T23" fmla="*/ 16 h 141"/>
                    <a:gd name="T24" fmla="*/ 18 w 162"/>
                    <a:gd name="T25" fmla="*/ 24 h 141"/>
                    <a:gd name="T26" fmla="*/ 10 w 162"/>
                    <a:gd name="T27" fmla="*/ 36 h 141"/>
                    <a:gd name="T28" fmla="*/ 3 w 162"/>
                    <a:gd name="T29" fmla="*/ 49 h 141"/>
                    <a:gd name="T30" fmla="*/ 0 w 162"/>
                    <a:gd name="T31" fmla="*/ 63 h 141"/>
                    <a:gd name="T32" fmla="*/ 0 w 162"/>
                    <a:gd name="T33" fmla="*/ 77 h 141"/>
                    <a:gd name="T34" fmla="*/ 3 w 162"/>
                    <a:gd name="T35" fmla="*/ 91 h 141"/>
                    <a:gd name="T36" fmla="*/ 10 w 162"/>
                    <a:gd name="T37" fmla="*/ 104 h 141"/>
                    <a:gd name="T38" fmla="*/ 18 w 162"/>
                    <a:gd name="T39" fmla="*/ 115 h 141"/>
                    <a:gd name="T40" fmla="*/ 29 w 162"/>
                    <a:gd name="T41" fmla="*/ 125 h 141"/>
                    <a:gd name="T42" fmla="*/ 43 w 162"/>
                    <a:gd name="T43" fmla="*/ 133 h 141"/>
                    <a:gd name="T44" fmla="*/ 57 w 162"/>
                    <a:gd name="T45" fmla="*/ 138 h 141"/>
                    <a:gd name="T46" fmla="*/ 73 w 162"/>
                    <a:gd name="T47" fmla="*/ 141 h 141"/>
                    <a:gd name="T48" fmla="*/ 90 w 162"/>
                    <a:gd name="T49" fmla="*/ 141 h 141"/>
                    <a:gd name="T50" fmla="*/ 106 w 162"/>
                    <a:gd name="T51" fmla="*/ 138 h 141"/>
                    <a:gd name="T52" fmla="*/ 120 w 162"/>
                    <a:gd name="T53" fmla="*/ 133 h 141"/>
                    <a:gd name="T54" fmla="*/ 133 w 162"/>
                    <a:gd name="T55" fmla="*/ 125 h 141"/>
                    <a:gd name="T56" fmla="*/ 145 w 162"/>
                    <a:gd name="T57" fmla="*/ 115 h 141"/>
                    <a:gd name="T58" fmla="*/ 153 w 162"/>
                    <a:gd name="T59" fmla="*/ 104 h 141"/>
                    <a:gd name="T60" fmla="*/ 159 w 162"/>
                    <a:gd name="T61" fmla="*/ 91 h 141"/>
                    <a:gd name="T62" fmla="*/ 162 w 162"/>
                    <a:gd name="T63" fmla="*/ 77 h 1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141"/>
                    <a:gd name="T98" fmla="*/ 162 w 162"/>
                    <a:gd name="T99" fmla="*/ 141 h 1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141">
                      <a:moveTo>
                        <a:pt x="162" y="70"/>
                      </a:moveTo>
                      <a:lnTo>
                        <a:pt x="162" y="63"/>
                      </a:lnTo>
                      <a:lnTo>
                        <a:pt x="161" y="55"/>
                      </a:lnTo>
                      <a:lnTo>
                        <a:pt x="159" y="49"/>
                      </a:lnTo>
                      <a:lnTo>
                        <a:pt x="156" y="42"/>
                      </a:lnTo>
                      <a:lnTo>
                        <a:pt x="153" y="36"/>
                      </a:lnTo>
                      <a:lnTo>
                        <a:pt x="149" y="30"/>
                      </a:lnTo>
                      <a:lnTo>
                        <a:pt x="145" y="24"/>
                      </a:lnTo>
                      <a:lnTo>
                        <a:pt x="139" y="20"/>
                      </a:lnTo>
                      <a:lnTo>
                        <a:pt x="133" y="16"/>
                      </a:lnTo>
                      <a:lnTo>
                        <a:pt x="127" y="12"/>
                      </a:lnTo>
                      <a:lnTo>
                        <a:pt x="120" y="8"/>
                      </a:lnTo>
                      <a:lnTo>
                        <a:pt x="113" y="5"/>
                      </a:lnTo>
                      <a:lnTo>
                        <a:pt x="106" y="3"/>
                      </a:lnTo>
                      <a:lnTo>
                        <a:pt x="98" y="1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3" y="0"/>
                      </a:lnTo>
                      <a:lnTo>
                        <a:pt x="65" y="1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3" y="8"/>
                      </a:lnTo>
                      <a:lnTo>
                        <a:pt x="36" y="12"/>
                      </a:lnTo>
                      <a:lnTo>
                        <a:pt x="29" y="16"/>
                      </a:lnTo>
                      <a:lnTo>
                        <a:pt x="24" y="20"/>
                      </a:lnTo>
                      <a:lnTo>
                        <a:pt x="18" y="24"/>
                      </a:lnTo>
                      <a:lnTo>
                        <a:pt x="14" y="30"/>
                      </a:lnTo>
                      <a:lnTo>
                        <a:pt x="10" y="36"/>
                      </a:lnTo>
                      <a:lnTo>
                        <a:pt x="6" y="42"/>
                      </a:lnTo>
                      <a:lnTo>
                        <a:pt x="3" y="49"/>
                      </a:lnTo>
                      <a:lnTo>
                        <a:pt x="1" y="55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6" y="98"/>
                      </a:lnTo>
                      <a:lnTo>
                        <a:pt x="10" y="104"/>
                      </a:lnTo>
                      <a:lnTo>
                        <a:pt x="14" y="110"/>
                      </a:lnTo>
                      <a:lnTo>
                        <a:pt x="18" y="115"/>
                      </a:lnTo>
                      <a:lnTo>
                        <a:pt x="24" y="120"/>
                      </a:lnTo>
                      <a:lnTo>
                        <a:pt x="29" y="125"/>
                      </a:lnTo>
                      <a:lnTo>
                        <a:pt x="36" y="129"/>
                      </a:lnTo>
                      <a:lnTo>
                        <a:pt x="43" y="133"/>
                      </a:lnTo>
                      <a:lnTo>
                        <a:pt x="50" y="136"/>
                      </a:lnTo>
                      <a:lnTo>
                        <a:pt x="57" y="138"/>
                      </a:lnTo>
                      <a:lnTo>
                        <a:pt x="65" y="140"/>
                      </a:lnTo>
                      <a:lnTo>
                        <a:pt x="73" y="141"/>
                      </a:lnTo>
                      <a:lnTo>
                        <a:pt x="82" y="141"/>
                      </a:lnTo>
                      <a:lnTo>
                        <a:pt x="90" y="141"/>
                      </a:lnTo>
                      <a:lnTo>
                        <a:pt x="98" y="140"/>
                      </a:lnTo>
                      <a:lnTo>
                        <a:pt x="106" y="138"/>
                      </a:lnTo>
                      <a:lnTo>
                        <a:pt x="113" y="136"/>
                      </a:lnTo>
                      <a:lnTo>
                        <a:pt x="120" y="133"/>
                      </a:lnTo>
                      <a:lnTo>
                        <a:pt x="127" y="129"/>
                      </a:lnTo>
                      <a:lnTo>
                        <a:pt x="133" y="125"/>
                      </a:lnTo>
                      <a:lnTo>
                        <a:pt x="139" y="120"/>
                      </a:lnTo>
                      <a:lnTo>
                        <a:pt x="145" y="115"/>
                      </a:lnTo>
                      <a:lnTo>
                        <a:pt x="149" y="110"/>
                      </a:lnTo>
                      <a:lnTo>
                        <a:pt x="153" y="104"/>
                      </a:lnTo>
                      <a:lnTo>
                        <a:pt x="156" y="98"/>
                      </a:lnTo>
                      <a:lnTo>
                        <a:pt x="159" y="91"/>
                      </a:lnTo>
                      <a:lnTo>
                        <a:pt x="161" y="84"/>
                      </a:lnTo>
                      <a:lnTo>
                        <a:pt x="162" y="77"/>
                      </a:lnTo>
                      <a:lnTo>
                        <a:pt x="162" y="70"/>
                      </a:lnTo>
                    </a:path>
                  </a:pathLst>
                </a:cu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90" name="Rectangle 237"/>
                <p:cNvSpPr>
                  <a:spLocks noChangeArrowheads="1"/>
                </p:cNvSpPr>
                <p:nvPr/>
              </p:nvSpPr>
              <p:spPr bwMode="auto">
                <a:xfrm>
                  <a:off x="4799" y="2406"/>
                  <a:ext cx="5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Dev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91" name="Rectangle 238"/>
                <p:cNvSpPr>
                  <a:spLocks noChangeArrowheads="1"/>
                </p:cNvSpPr>
                <p:nvPr/>
              </p:nvSpPr>
              <p:spPr bwMode="auto">
                <a:xfrm>
                  <a:off x="4908" y="2413"/>
                  <a:ext cx="46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Mfg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92" name="Rectangle 239"/>
                <p:cNvSpPr>
                  <a:spLocks noChangeArrowheads="1"/>
                </p:cNvSpPr>
                <p:nvPr/>
              </p:nvSpPr>
              <p:spPr bwMode="auto">
                <a:xfrm>
                  <a:off x="5005" y="2487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Mkt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93" name="Rectangle 240"/>
                <p:cNvSpPr>
                  <a:spLocks noChangeArrowheads="1"/>
                </p:cNvSpPr>
                <p:nvPr/>
              </p:nvSpPr>
              <p:spPr bwMode="auto">
                <a:xfrm>
                  <a:off x="5010" y="2603"/>
                  <a:ext cx="47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Svc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94" name="Rectangle 241"/>
                <p:cNvSpPr>
                  <a:spLocks noChangeArrowheads="1"/>
                </p:cNvSpPr>
                <p:nvPr/>
              </p:nvSpPr>
              <p:spPr bwMode="auto">
                <a:xfrm>
                  <a:off x="4904" y="2697"/>
                  <a:ext cx="3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Fin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95" name="Rectangle 242"/>
                <p:cNvSpPr>
                  <a:spLocks noChangeArrowheads="1"/>
                </p:cNvSpPr>
                <p:nvPr/>
              </p:nvSpPr>
              <p:spPr bwMode="auto">
                <a:xfrm>
                  <a:off x="4797" y="2692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SW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96" name="Rectangle 243"/>
                <p:cNvSpPr>
                  <a:spLocks noChangeArrowheads="1"/>
                </p:cNvSpPr>
                <p:nvPr/>
              </p:nvSpPr>
              <p:spPr bwMode="auto">
                <a:xfrm>
                  <a:off x="4700" y="2495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Full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97" name="Rectangle 244"/>
                <p:cNvSpPr>
                  <a:spLocks noChangeArrowheads="1"/>
                </p:cNvSpPr>
                <p:nvPr/>
              </p:nvSpPr>
              <p:spPr bwMode="auto">
                <a:xfrm>
                  <a:off x="4697" y="2609"/>
                  <a:ext cx="57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Proc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  <p:sp>
            <p:nvSpPr>
              <p:cNvPr id="25765" name="Rectangle 245"/>
              <p:cNvSpPr>
                <a:spLocks noChangeArrowheads="1"/>
              </p:cNvSpPr>
              <p:nvPr/>
            </p:nvSpPr>
            <p:spPr bwMode="auto">
              <a:xfrm>
                <a:off x="5280" y="2423"/>
                <a:ext cx="24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kumimoji="1" lang="en-US" altLang="zh-CN" sz="1300" b="1">
                    <a:solidFill>
                      <a:srgbClr val="000000"/>
                    </a:solidFill>
                    <a:ea typeface="Arial Unicode MS" pitchFamily="34" charset="-122"/>
                    <a:cs typeface="Arial Unicode MS" pitchFamily="34" charset="-122"/>
                  </a:rPr>
                  <a:t>PDT</a:t>
                </a:r>
                <a:endParaRPr kumimoji="1" lang="en-US" altLang="zh-CN" sz="2400"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25679" name="Line 246"/>
            <p:cNvSpPr>
              <a:spLocks noChangeShapeType="1"/>
            </p:cNvSpPr>
            <p:nvPr/>
          </p:nvSpPr>
          <p:spPr bwMode="auto">
            <a:xfrm>
              <a:off x="4500" y="2434"/>
              <a:ext cx="1" cy="294"/>
            </a:xfrm>
            <a:prstGeom prst="line">
              <a:avLst/>
            </a:prstGeom>
            <a:noFill/>
            <a:ln w="0">
              <a:solidFill>
                <a:srgbClr val="941CA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Group 247"/>
            <p:cNvGrpSpPr>
              <a:grpSpLocks/>
            </p:cNvGrpSpPr>
            <p:nvPr/>
          </p:nvGrpSpPr>
          <p:grpSpPr bwMode="auto">
            <a:xfrm>
              <a:off x="4130" y="3162"/>
              <a:ext cx="519" cy="557"/>
              <a:chOff x="4224" y="2448"/>
              <a:chExt cx="479" cy="557"/>
            </a:xfrm>
          </p:grpSpPr>
          <p:grpSp>
            <p:nvGrpSpPr>
              <p:cNvPr id="11" name="Group 248"/>
              <p:cNvGrpSpPr>
                <a:grpSpLocks/>
              </p:cNvGrpSpPr>
              <p:nvPr/>
            </p:nvGrpSpPr>
            <p:grpSpPr bwMode="auto">
              <a:xfrm>
                <a:off x="4224" y="2448"/>
                <a:ext cx="479" cy="429"/>
                <a:chOff x="4645" y="2359"/>
                <a:chExt cx="479" cy="429"/>
              </a:xfrm>
            </p:grpSpPr>
            <p:sp>
              <p:nvSpPr>
                <p:cNvPr id="25732" name="Freeform 249"/>
                <p:cNvSpPr>
                  <a:spLocks/>
                </p:cNvSpPr>
                <p:nvPr/>
              </p:nvSpPr>
              <p:spPr bwMode="auto">
                <a:xfrm>
                  <a:off x="4645" y="2359"/>
                  <a:ext cx="467" cy="413"/>
                </a:xfrm>
                <a:custGeom>
                  <a:avLst/>
                  <a:gdLst>
                    <a:gd name="T0" fmla="*/ 466 w 467"/>
                    <a:gd name="T1" fmla="*/ 185 h 413"/>
                    <a:gd name="T2" fmla="*/ 459 w 467"/>
                    <a:gd name="T3" fmla="*/ 155 h 413"/>
                    <a:gd name="T4" fmla="*/ 448 w 467"/>
                    <a:gd name="T5" fmla="*/ 126 h 413"/>
                    <a:gd name="T6" fmla="*/ 433 w 467"/>
                    <a:gd name="T7" fmla="*/ 100 h 413"/>
                    <a:gd name="T8" fmla="*/ 413 w 467"/>
                    <a:gd name="T9" fmla="*/ 75 h 413"/>
                    <a:gd name="T10" fmla="*/ 390 w 467"/>
                    <a:gd name="T11" fmla="*/ 54 h 413"/>
                    <a:gd name="T12" fmla="*/ 363 w 467"/>
                    <a:gd name="T13" fmla="*/ 35 h 413"/>
                    <a:gd name="T14" fmla="*/ 334 w 467"/>
                    <a:gd name="T15" fmla="*/ 20 h 413"/>
                    <a:gd name="T16" fmla="*/ 303 w 467"/>
                    <a:gd name="T17" fmla="*/ 9 h 413"/>
                    <a:gd name="T18" fmla="*/ 269 w 467"/>
                    <a:gd name="T19" fmla="*/ 2 h 413"/>
                    <a:gd name="T20" fmla="*/ 234 w 467"/>
                    <a:gd name="T21" fmla="*/ 0 h 413"/>
                    <a:gd name="T22" fmla="*/ 198 w 467"/>
                    <a:gd name="T23" fmla="*/ 2 h 413"/>
                    <a:gd name="T24" fmla="*/ 164 w 467"/>
                    <a:gd name="T25" fmla="*/ 9 h 413"/>
                    <a:gd name="T26" fmla="*/ 132 w 467"/>
                    <a:gd name="T27" fmla="*/ 20 h 413"/>
                    <a:gd name="T28" fmla="*/ 103 w 467"/>
                    <a:gd name="T29" fmla="*/ 35 h 413"/>
                    <a:gd name="T30" fmla="*/ 77 w 467"/>
                    <a:gd name="T31" fmla="*/ 54 h 413"/>
                    <a:gd name="T32" fmla="*/ 54 w 467"/>
                    <a:gd name="T33" fmla="*/ 75 h 413"/>
                    <a:gd name="T34" fmla="*/ 34 w 467"/>
                    <a:gd name="T35" fmla="*/ 100 h 413"/>
                    <a:gd name="T36" fmla="*/ 18 w 467"/>
                    <a:gd name="T37" fmla="*/ 126 h 413"/>
                    <a:gd name="T38" fmla="*/ 7 w 467"/>
                    <a:gd name="T39" fmla="*/ 155 h 413"/>
                    <a:gd name="T40" fmla="*/ 1 w 467"/>
                    <a:gd name="T41" fmla="*/ 185 h 413"/>
                    <a:gd name="T42" fmla="*/ 0 w 467"/>
                    <a:gd name="T43" fmla="*/ 216 h 413"/>
                    <a:gd name="T44" fmla="*/ 5 w 467"/>
                    <a:gd name="T45" fmla="*/ 247 h 413"/>
                    <a:gd name="T46" fmla="*/ 14 w 467"/>
                    <a:gd name="T47" fmla="*/ 277 h 413"/>
                    <a:gd name="T48" fmla="*/ 28 w 467"/>
                    <a:gd name="T49" fmla="*/ 304 h 413"/>
                    <a:gd name="T50" fmla="*/ 47 w 467"/>
                    <a:gd name="T51" fmla="*/ 330 h 413"/>
                    <a:gd name="T52" fmla="*/ 69 w 467"/>
                    <a:gd name="T53" fmla="*/ 352 h 413"/>
                    <a:gd name="T54" fmla="*/ 94 w 467"/>
                    <a:gd name="T55" fmla="*/ 371 h 413"/>
                    <a:gd name="T56" fmla="*/ 122 w 467"/>
                    <a:gd name="T57" fmla="*/ 388 h 413"/>
                    <a:gd name="T58" fmla="*/ 153 w 467"/>
                    <a:gd name="T59" fmla="*/ 400 h 413"/>
                    <a:gd name="T60" fmla="*/ 186 w 467"/>
                    <a:gd name="T61" fmla="*/ 408 h 413"/>
                    <a:gd name="T62" fmla="*/ 221 w 467"/>
                    <a:gd name="T63" fmla="*/ 412 h 413"/>
                    <a:gd name="T64" fmla="*/ 257 w 467"/>
                    <a:gd name="T65" fmla="*/ 411 h 413"/>
                    <a:gd name="T66" fmla="*/ 292 w 467"/>
                    <a:gd name="T67" fmla="*/ 406 h 413"/>
                    <a:gd name="T68" fmla="*/ 324 w 467"/>
                    <a:gd name="T69" fmla="*/ 396 h 413"/>
                    <a:gd name="T70" fmla="*/ 354 w 467"/>
                    <a:gd name="T71" fmla="*/ 383 h 413"/>
                    <a:gd name="T72" fmla="*/ 381 w 467"/>
                    <a:gd name="T73" fmla="*/ 365 h 413"/>
                    <a:gd name="T74" fmla="*/ 406 w 467"/>
                    <a:gd name="T75" fmla="*/ 345 h 413"/>
                    <a:gd name="T76" fmla="*/ 427 w 467"/>
                    <a:gd name="T77" fmla="*/ 321 h 413"/>
                    <a:gd name="T78" fmla="*/ 444 w 467"/>
                    <a:gd name="T79" fmla="*/ 295 h 413"/>
                    <a:gd name="T80" fmla="*/ 456 w 467"/>
                    <a:gd name="T81" fmla="*/ 267 h 413"/>
                    <a:gd name="T82" fmla="*/ 464 w 467"/>
                    <a:gd name="T83" fmla="*/ 237 h 413"/>
                    <a:gd name="T84" fmla="*/ 467 w 467"/>
                    <a:gd name="T85" fmla="*/ 206 h 4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67"/>
                    <a:gd name="T130" fmla="*/ 0 h 413"/>
                    <a:gd name="T131" fmla="*/ 467 w 467"/>
                    <a:gd name="T132" fmla="*/ 413 h 41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67" h="413">
                      <a:moveTo>
                        <a:pt x="467" y="206"/>
                      </a:moveTo>
                      <a:lnTo>
                        <a:pt x="466" y="195"/>
                      </a:lnTo>
                      <a:lnTo>
                        <a:pt x="466" y="185"/>
                      </a:lnTo>
                      <a:lnTo>
                        <a:pt x="464" y="174"/>
                      </a:lnTo>
                      <a:lnTo>
                        <a:pt x="462" y="164"/>
                      </a:lnTo>
                      <a:lnTo>
                        <a:pt x="459" y="155"/>
                      </a:lnTo>
                      <a:lnTo>
                        <a:pt x="456" y="145"/>
                      </a:lnTo>
                      <a:lnTo>
                        <a:pt x="453" y="136"/>
                      </a:lnTo>
                      <a:lnTo>
                        <a:pt x="448" y="126"/>
                      </a:lnTo>
                      <a:lnTo>
                        <a:pt x="444" y="117"/>
                      </a:lnTo>
                      <a:lnTo>
                        <a:pt x="438" y="108"/>
                      </a:lnTo>
                      <a:lnTo>
                        <a:pt x="433" y="100"/>
                      </a:lnTo>
                      <a:lnTo>
                        <a:pt x="427" y="91"/>
                      </a:lnTo>
                      <a:lnTo>
                        <a:pt x="420" y="83"/>
                      </a:lnTo>
                      <a:lnTo>
                        <a:pt x="413" y="75"/>
                      </a:lnTo>
                      <a:lnTo>
                        <a:pt x="406" y="68"/>
                      </a:lnTo>
                      <a:lnTo>
                        <a:pt x="398" y="61"/>
                      </a:lnTo>
                      <a:lnTo>
                        <a:pt x="390" y="54"/>
                      </a:lnTo>
                      <a:lnTo>
                        <a:pt x="381" y="47"/>
                      </a:lnTo>
                      <a:lnTo>
                        <a:pt x="373" y="41"/>
                      </a:lnTo>
                      <a:lnTo>
                        <a:pt x="363" y="35"/>
                      </a:lnTo>
                      <a:lnTo>
                        <a:pt x="354" y="30"/>
                      </a:lnTo>
                      <a:lnTo>
                        <a:pt x="344" y="25"/>
                      </a:lnTo>
                      <a:lnTo>
                        <a:pt x="334" y="20"/>
                      </a:lnTo>
                      <a:lnTo>
                        <a:pt x="324" y="16"/>
                      </a:lnTo>
                      <a:lnTo>
                        <a:pt x="313" y="13"/>
                      </a:lnTo>
                      <a:lnTo>
                        <a:pt x="303" y="9"/>
                      </a:lnTo>
                      <a:lnTo>
                        <a:pt x="292" y="7"/>
                      </a:lnTo>
                      <a:lnTo>
                        <a:pt x="281" y="4"/>
                      </a:lnTo>
                      <a:lnTo>
                        <a:pt x="269" y="2"/>
                      </a:lnTo>
                      <a:lnTo>
                        <a:pt x="257" y="1"/>
                      </a:lnTo>
                      <a:lnTo>
                        <a:pt x="246" y="0"/>
                      </a:lnTo>
                      <a:lnTo>
                        <a:pt x="234" y="0"/>
                      </a:lnTo>
                      <a:lnTo>
                        <a:pt x="221" y="0"/>
                      </a:lnTo>
                      <a:lnTo>
                        <a:pt x="210" y="1"/>
                      </a:lnTo>
                      <a:lnTo>
                        <a:pt x="198" y="2"/>
                      </a:lnTo>
                      <a:lnTo>
                        <a:pt x="186" y="4"/>
                      </a:lnTo>
                      <a:lnTo>
                        <a:pt x="175" y="7"/>
                      </a:lnTo>
                      <a:lnTo>
                        <a:pt x="164" y="9"/>
                      </a:lnTo>
                      <a:lnTo>
                        <a:pt x="153" y="13"/>
                      </a:lnTo>
                      <a:lnTo>
                        <a:pt x="142" y="16"/>
                      </a:lnTo>
                      <a:lnTo>
                        <a:pt x="132" y="20"/>
                      </a:lnTo>
                      <a:lnTo>
                        <a:pt x="122" y="25"/>
                      </a:lnTo>
                      <a:lnTo>
                        <a:pt x="112" y="30"/>
                      </a:lnTo>
                      <a:lnTo>
                        <a:pt x="103" y="35"/>
                      </a:lnTo>
                      <a:lnTo>
                        <a:pt x="94" y="41"/>
                      </a:lnTo>
                      <a:lnTo>
                        <a:pt x="85" y="47"/>
                      </a:lnTo>
                      <a:lnTo>
                        <a:pt x="77" y="54"/>
                      </a:lnTo>
                      <a:lnTo>
                        <a:pt x="69" y="61"/>
                      </a:lnTo>
                      <a:lnTo>
                        <a:pt x="61" y="68"/>
                      </a:lnTo>
                      <a:lnTo>
                        <a:pt x="54" y="75"/>
                      </a:lnTo>
                      <a:lnTo>
                        <a:pt x="47" y="83"/>
                      </a:lnTo>
                      <a:lnTo>
                        <a:pt x="40" y="91"/>
                      </a:lnTo>
                      <a:lnTo>
                        <a:pt x="34" y="100"/>
                      </a:lnTo>
                      <a:lnTo>
                        <a:pt x="28" y="108"/>
                      </a:lnTo>
                      <a:lnTo>
                        <a:pt x="23" y="117"/>
                      </a:lnTo>
                      <a:lnTo>
                        <a:pt x="18" y="126"/>
                      </a:lnTo>
                      <a:lnTo>
                        <a:pt x="14" y="136"/>
                      </a:lnTo>
                      <a:lnTo>
                        <a:pt x="11" y="145"/>
                      </a:lnTo>
                      <a:lnTo>
                        <a:pt x="7" y="155"/>
                      </a:lnTo>
                      <a:lnTo>
                        <a:pt x="5" y="164"/>
                      </a:lnTo>
                      <a:lnTo>
                        <a:pt x="3" y="174"/>
                      </a:lnTo>
                      <a:lnTo>
                        <a:pt x="1" y="185"/>
                      </a:lnTo>
                      <a:lnTo>
                        <a:pt x="0" y="195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1" y="227"/>
                      </a:lnTo>
                      <a:lnTo>
                        <a:pt x="3" y="237"/>
                      </a:lnTo>
                      <a:lnTo>
                        <a:pt x="5" y="247"/>
                      </a:lnTo>
                      <a:lnTo>
                        <a:pt x="7" y="257"/>
                      </a:lnTo>
                      <a:lnTo>
                        <a:pt x="11" y="267"/>
                      </a:lnTo>
                      <a:lnTo>
                        <a:pt x="14" y="277"/>
                      </a:lnTo>
                      <a:lnTo>
                        <a:pt x="18" y="286"/>
                      </a:lnTo>
                      <a:lnTo>
                        <a:pt x="23" y="295"/>
                      </a:lnTo>
                      <a:lnTo>
                        <a:pt x="28" y="304"/>
                      </a:lnTo>
                      <a:lnTo>
                        <a:pt x="34" y="313"/>
                      </a:lnTo>
                      <a:lnTo>
                        <a:pt x="40" y="321"/>
                      </a:lnTo>
                      <a:lnTo>
                        <a:pt x="47" y="330"/>
                      </a:lnTo>
                      <a:lnTo>
                        <a:pt x="54" y="337"/>
                      </a:lnTo>
                      <a:lnTo>
                        <a:pt x="61" y="345"/>
                      </a:lnTo>
                      <a:lnTo>
                        <a:pt x="69" y="352"/>
                      </a:lnTo>
                      <a:lnTo>
                        <a:pt x="77" y="359"/>
                      </a:lnTo>
                      <a:lnTo>
                        <a:pt x="85" y="365"/>
                      </a:lnTo>
                      <a:lnTo>
                        <a:pt x="94" y="371"/>
                      </a:lnTo>
                      <a:lnTo>
                        <a:pt x="103" y="377"/>
                      </a:lnTo>
                      <a:lnTo>
                        <a:pt x="112" y="383"/>
                      </a:lnTo>
                      <a:lnTo>
                        <a:pt x="122" y="388"/>
                      </a:lnTo>
                      <a:lnTo>
                        <a:pt x="132" y="392"/>
                      </a:lnTo>
                      <a:lnTo>
                        <a:pt x="142" y="396"/>
                      </a:lnTo>
                      <a:lnTo>
                        <a:pt x="153" y="400"/>
                      </a:lnTo>
                      <a:lnTo>
                        <a:pt x="164" y="403"/>
                      </a:lnTo>
                      <a:lnTo>
                        <a:pt x="175" y="406"/>
                      </a:lnTo>
                      <a:lnTo>
                        <a:pt x="186" y="408"/>
                      </a:lnTo>
                      <a:lnTo>
                        <a:pt x="198" y="410"/>
                      </a:lnTo>
                      <a:lnTo>
                        <a:pt x="210" y="411"/>
                      </a:lnTo>
                      <a:lnTo>
                        <a:pt x="221" y="412"/>
                      </a:lnTo>
                      <a:lnTo>
                        <a:pt x="234" y="413"/>
                      </a:lnTo>
                      <a:lnTo>
                        <a:pt x="246" y="412"/>
                      </a:lnTo>
                      <a:lnTo>
                        <a:pt x="257" y="411"/>
                      </a:lnTo>
                      <a:lnTo>
                        <a:pt x="269" y="410"/>
                      </a:lnTo>
                      <a:lnTo>
                        <a:pt x="281" y="408"/>
                      </a:lnTo>
                      <a:lnTo>
                        <a:pt x="292" y="406"/>
                      </a:lnTo>
                      <a:lnTo>
                        <a:pt x="303" y="403"/>
                      </a:lnTo>
                      <a:lnTo>
                        <a:pt x="313" y="400"/>
                      </a:lnTo>
                      <a:lnTo>
                        <a:pt x="324" y="396"/>
                      </a:lnTo>
                      <a:lnTo>
                        <a:pt x="334" y="392"/>
                      </a:lnTo>
                      <a:lnTo>
                        <a:pt x="344" y="388"/>
                      </a:lnTo>
                      <a:lnTo>
                        <a:pt x="354" y="383"/>
                      </a:lnTo>
                      <a:lnTo>
                        <a:pt x="363" y="377"/>
                      </a:lnTo>
                      <a:lnTo>
                        <a:pt x="373" y="371"/>
                      </a:lnTo>
                      <a:lnTo>
                        <a:pt x="381" y="365"/>
                      </a:lnTo>
                      <a:lnTo>
                        <a:pt x="390" y="359"/>
                      </a:lnTo>
                      <a:lnTo>
                        <a:pt x="398" y="352"/>
                      </a:lnTo>
                      <a:lnTo>
                        <a:pt x="406" y="345"/>
                      </a:lnTo>
                      <a:lnTo>
                        <a:pt x="413" y="337"/>
                      </a:lnTo>
                      <a:lnTo>
                        <a:pt x="420" y="330"/>
                      </a:lnTo>
                      <a:lnTo>
                        <a:pt x="427" y="321"/>
                      </a:lnTo>
                      <a:lnTo>
                        <a:pt x="433" y="313"/>
                      </a:lnTo>
                      <a:lnTo>
                        <a:pt x="438" y="304"/>
                      </a:lnTo>
                      <a:lnTo>
                        <a:pt x="444" y="295"/>
                      </a:lnTo>
                      <a:lnTo>
                        <a:pt x="448" y="286"/>
                      </a:lnTo>
                      <a:lnTo>
                        <a:pt x="453" y="277"/>
                      </a:lnTo>
                      <a:lnTo>
                        <a:pt x="456" y="267"/>
                      </a:lnTo>
                      <a:lnTo>
                        <a:pt x="459" y="257"/>
                      </a:lnTo>
                      <a:lnTo>
                        <a:pt x="462" y="247"/>
                      </a:lnTo>
                      <a:lnTo>
                        <a:pt x="464" y="237"/>
                      </a:lnTo>
                      <a:lnTo>
                        <a:pt x="466" y="227"/>
                      </a:lnTo>
                      <a:lnTo>
                        <a:pt x="466" y="216"/>
                      </a:lnTo>
                      <a:lnTo>
                        <a:pt x="467" y="2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33" name="Freeform 250"/>
                <p:cNvSpPr>
                  <a:spLocks/>
                </p:cNvSpPr>
                <p:nvPr/>
              </p:nvSpPr>
              <p:spPr bwMode="auto">
                <a:xfrm>
                  <a:off x="4645" y="2359"/>
                  <a:ext cx="467" cy="413"/>
                </a:xfrm>
                <a:custGeom>
                  <a:avLst/>
                  <a:gdLst>
                    <a:gd name="T0" fmla="*/ 466 w 467"/>
                    <a:gd name="T1" fmla="*/ 185 h 413"/>
                    <a:gd name="T2" fmla="*/ 459 w 467"/>
                    <a:gd name="T3" fmla="*/ 155 h 413"/>
                    <a:gd name="T4" fmla="*/ 448 w 467"/>
                    <a:gd name="T5" fmla="*/ 126 h 413"/>
                    <a:gd name="T6" fmla="*/ 433 w 467"/>
                    <a:gd name="T7" fmla="*/ 100 h 413"/>
                    <a:gd name="T8" fmla="*/ 413 w 467"/>
                    <a:gd name="T9" fmla="*/ 75 h 413"/>
                    <a:gd name="T10" fmla="*/ 390 w 467"/>
                    <a:gd name="T11" fmla="*/ 54 h 413"/>
                    <a:gd name="T12" fmla="*/ 363 w 467"/>
                    <a:gd name="T13" fmla="*/ 35 h 413"/>
                    <a:gd name="T14" fmla="*/ 334 w 467"/>
                    <a:gd name="T15" fmla="*/ 20 h 413"/>
                    <a:gd name="T16" fmla="*/ 303 w 467"/>
                    <a:gd name="T17" fmla="*/ 9 h 413"/>
                    <a:gd name="T18" fmla="*/ 269 w 467"/>
                    <a:gd name="T19" fmla="*/ 2 h 413"/>
                    <a:gd name="T20" fmla="*/ 234 w 467"/>
                    <a:gd name="T21" fmla="*/ 0 h 413"/>
                    <a:gd name="T22" fmla="*/ 198 w 467"/>
                    <a:gd name="T23" fmla="*/ 2 h 413"/>
                    <a:gd name="T24" fmla="*/ 164 w 467"/>
                    <a:gd name="T25" fmla="*/ 9 h 413"/>
                    <a:gd name="T26" fmla="*/ 132 w 467"/>
                    <a:gd name="T27" fmla="*/ 20 h 413"/>
                    <a:gd name="T28" fmla="*/ 103 w 467"/>
                    <a:gd name="T29" fmla="*/ 35 h 413"/>
                    <a:gd name="T30" fmla="*/ 77 w 467"/>
                    <a:gd name="T31" fmla="*/ 54 h 413"/>
                    <a:gd name="T32" fmla="*/ 54 w 467"/>
                    <a:gd name="T33" fmla="*/ 75 h 413"/>
                    <a:gd name="T34" fmla="*/ 34 w 467"/>
                    <a:gd name="T35" fmla="*/ 100 h 413"/>
                    <a:gd name="T36" fmla="*/ 18 w 467"/>
                    <a:gd name="T37" fmla="*/ 126 h 413"/>
                    <a:gd name="T38" fmla="*/ 7 w 467"/>
                    <a:gd name="T39" fmla="*/ 155 h 413"/>
                    <a:gd name="T40" fmla="*/ 1 w 467"/>
                    <a:gd name="T41" fmla="*/ 185 h 413"/>
                    <a:gd name="T42" fmla="*/ 0 w 467"/>
                    <a:gd name="T43" fmla="*/ 216 h 413"/>
                    <a:gd name="T44" fmla="*/ 5 w 467"/>
                    <a:gd name="T45" fmla="*/ 247 h 413"/>
                    <a:gd name="T46" fmla="*/ 14 w 467"/>
                    <a:gd name="T47" fmla="*/ 277 h 413"/>
                    <a:gd name="T48" fmla="*/ 28 w 467"/>
                    <a:gd name="T49" fmla="*/ 304 h 413"/>
                    <a:gd name="T50" fmla="*/ 47 w 467"/>
                    <a:gd name="T51" fmla="*/ 330 h 413"/>
                    <a:gd name="T52" fmla="*/ 69 w 467"/>
                    <a:gd name="T53" fmla="*/ 352 h 413"/>
                    <a:gd name="T54" fmla="*/ 94 w 467"/>
                    <a:gd name="T55" fmla="*/ 371 h 413"/>
                    <a:gd name="T56" fmla="*/ 122 w 467"/>
                    <a:gd name="T57" fmla="*/ 388 h 413"/>
                    <a:gd name="T58" fmla="*/ 153 w 467"/>
                    <a:gd name="T59" fmla="*/ 400 h 413"/>
                    <a:gd name="T60" fmla="*/ 186 w 467"/>
                    <a:gd name="T61" fmla="*/ 408 h 413"/>
                    <a:gd name="T62" fmla="*/ 221 w 467"/>
                    <a:gd name="T63" fmla="*/ 412 h 413"/>
                    <a:gd name="T64" fmla="*/ 257 w 467"/>
                    <a:gd name="T65" fmla="*/ 411 h 413"/>
                    <a:gd name="T66" fmla="*/ 292 w 467"/>
                    <a:gd name="T67" fmla="*/ 406 h 413"/>
                    <a:gd name="T68" fmla="*/ 324 w 467"/>
                    <a:gd name="T69" fmla="*/ 396 h 413"/>
                    <a:gd name="T70" fmla="*/ 354 w 467"/>
                    <a:gd name="T71" fmla="*/ 383 h 413"/>
                    <a:gd name="T72" fmla="*/ 381 w 467"/>
                    <a:gd name="T73" fmla="*/ 365 h 413"/>
                    <a:gd name="T74" fmla="*/ 406 w 467"/>
                    <a:gd name="T75" fmla="*/ 345 h 413"/>
                    <a:gd name="T76" fmla="*/ 427 w 467"/>
                    <a:gd name="T77" fmla="*/ 321 h 413"/>
                    <a:gd name="T78" fmla="*/ 444 w 467"/>
                    <a:gd name="T79" fmla="*/ 295 h 413"/>
                    <a:gd name="T80" fmla="*/ 456 w 467"/>
                    <a:gd name="T81" fmla="*/ 267 h 413"/>
                    <a:gd name="T82" fmla="*/ 464 w 467"/>
                    <a:gd name="T83" fmla="*/ 237 h 413"/>
                    <a:gd name="T84" fmla="*/ 467 w 467"/>
                    <a:gd name="T85" fmla="*/ 206 h 4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67"/>
                    <a:gd name="T130" fmla="*/ 0 h 413"/>
                    <a:gd name="T131" fmla="*/ 467 w 467"/>
                    <a:gd name="T132" fmla="*/ 413 h 41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67" h="413">
                      <a:moveTo>
                        <a:pt x="467" y="206"/>
                      </a:moveTo>
                      <a:lnTo>
                        <a:pt x="466" y="195"/>
                      </a:lnTo>
                      <a:lnTo>
                        <a:pt x="466" y="185"/>
                      </a:lnTo>
                      <a:lnTo>
                        <a:pt x="464" y="174"/>
                      </a:lnTo>
                      <a:lnTo>
                        <a:pt x="462" y="164"/>
                      </a:lnTo>
                      <a:lnTo>
                        <a:pt x="459" y="155"/>
                      </a:lnTo>
                      <a:lnTo>
                        <a:pt x="456" y="145"/>
                      </a:lnTo>
                      <a:lnTo>
                        <a:pt x="453" y="136"/>
                      </a:lnTo>
                      <a:lnTo>
                        <a:pt x="448" y="126"/>
                      </a:lnTo>
                      <a:lnTo>
                        <a:pt x="444" y="117"/>
                      </a:lnTo>
                      <a:lnTo>
                        <a:pt x="438" y="108"/>
                      </a:lnTo>
                      <a:lnTo>
                        <a:pt x="433" y="100"/>
                      </a:lnTo>
                      <a:lnTo>
                        <a:pt x="427" y="91"/>
                      </a:lnTo>
                      <a:lnTo>
                        <a:pt x="420" y="83"/>
                      </a:lnTo>
                      <a:lnTo>
                        <a:pt x="413" y="75"/>
                      </a:lnTo>
                      <a:lnTo>
                        <a:pt x="406" y="68"/>
                      </a:lnTo>
                      <a:lnTo>
                        <a:pt x="398" y="61"/>
                      </a:lnTo>
                      <a:lnTo>
                        <a:pt x="390" y="54"/>
                      </a:lnTo>
                      <a:lnTo>
                        <a:pt x="381" y="47"/>
                      </a:lnTo>
                      <a:lnTo>
                        <a:pt x="373" y="41"/>
                      </a:lnTo>
                      <a:lnTo>
                        <a:pt x="363" y="35"/>
                      </a:lnTo>
                      <a:lnTo>
                        <a:pt x="354" y="30"/>
                      </a:lnTo>
                      <a:lnTo>
                        <a:pt x="344" y="25"/>
                      </a:lnTo>
                      <a:lnTo>
                        <a:pt x="334" y="20"/>
                      </a:lnTo>
                      <a:lnTo>
                        <a:pt x="324" y="16"/>
                      </a:lnTo>
                      <a:lnTo>
                        <a:pt x="313" y="13"/>
                      </a:lnTo>
                      <a:lnTo>
                        <a:pt x="303" y="9"/>
                      </a:lnTo>
                      <a:lnTo>
                        <a:pt x="292" y="7"/>
                      </a:lnTo>
                      <a:lnTo>
                        <a:pt x="281" y="4"/>
                      </a:lnTo>
                      <a:lnTo>
                        <a:pt x="269" y="2"/>
                      </a:lnTo>
                      <a:lnTo>
                        <a:pt x="257" y="1"/>
                      </a:lnTo>
                      <a:lnTo>
                        <a:pt x="246" y="0"/>
                      </a:lnTo>
                      <a:lnTo>
                        <a:pt x="234" y="0"/>
                      </a:lnTo>
                      <a:lnTo>
                        <a:pt x="221" y="0"/>
                      </a:lnTo>
                      <a:lnTo>
                        <a:pt x="210" y="1"/>
                      </a:lnTo>
                      <a:lnTo>
                        <a:pt x="198" y="2"/>
                      </a:lnTo>
                      <a:lnTo>
                        <a:pt x="186" y="4"/>
                      </a:lnTo>
                      <a:lnTo>
                        <a:pt x="175" y="7"/>
                      </a:lnTo>
                      <a:lnTo>
                        <a:pt x="164" y="9"/>
                      </a:lnTo>
                      <a:lnTo>
                        <a:pt x="153" y="13"/>
                      </a:lnTo>
                      <a:lnTo>
                        <a:pt x="142" y="16"/>
                      </a:lnTo>
                      <a:lnTo>
                        <a:pt x="132" y="20"/>
                      </a:lnTo>
                      <a:lnTo>
                        <a:pt x="122" y="25"/>
                      </a:lnTo>
                      <a:lnTo>
                        <a:pt x="112" y="30"/>
                      </a:lnTo>
                      <a:lnTo>
                        <a:pt x="103" y="35"/>
                      </a:lnTo>
                      <a:lnTo>
                        <a:pt x="94" y="41"/>
                      </a:lnTo>
                      <a:lnTo>
                        <a:pt x="85" y="47"/>
                      </a:lnTo>
                      <a:lnTo>
                        <a:pt x="77" y="54"/>
                      </a:lnTo>
                      <a:lnTo>
                        <a:pt x="69" y="61"/>
                      </a:lnTo>
                      <a:lnTo>
                        <a:pt x="61" y="68"/>
                      </a:lnTo>
                      <a:lnTo>
                        <a:pt x="54" y="75"/>
                      </a:lnTo>
                      <a:lnTo>
                        <a:pt x="47" y="83"/>
                      </a:lnTo>
                      <a:lnTo>
                        <a:pt x="40" y="91"/>
                      </a:lnTo>
                      <a:lnTo>
                        <a:pt x="34" y="100"/>
                      </a:lnTo>
                      <a:lnTo>
                        <a:pt x="28" y="108"/>
                      </a:lnTo>
                      <a:lnTo>
                        <a:pt x="23" y="117"/>
                      </a:lnTo>
                      <a:lnTo>
                        <a:pt x="18" y="126"/>
                      </a:lnTo>
                      <a:lnTo>
                        <a:pt x="14" y="136"/>
                      </a:lnTo>
                      <a:lnTo>
                        <a:pt x="11" y="145"/>
                      </a:lnTo>
                      <a:lnTo>
                        <a:pt x="7" y="155"/>
                      </a:lnTo>
                      <a:lnTo>
                        <a:pt x="5" y="164"/>
                      </a:lnTo>
                      <a:lnTo>
                        <a:pt x="3" y="174"/>
                      </a:lnTo>
                      <a:lnTo>
                        <a:pt x="1" y="185"/>
                      </a:lnTo>
                      <a:lnTo>
                        <a:pt x="0" y="195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1" y="227"/>
                      </a:lnTo>
                      <a:lnTo>
                        <a:pt x="3" y="237"/>
                      </a:lnTo>
                      <a:lnTo>
                        <a:pt x="5" y="247"/>
                      </a:lnTo>
                      <a:lnTo>
                        <a:pt x="7" y="257"/>
                      </a:lnTo>
                      <a:lnTo>
                        <a:pt x="11" y="267"/>
                      </a:lnTo>
                      <a:lnTo>
                        <a:pt x="14" y="277"/>
                      </a:lnTo>
                      <a:lnTo>
                        <a:pt x="18" y="286"/>
                      </a:lnTo>
                      <a:lnTo>
                        <a:pt x="23" y="295"/>
                      </a:lnTo>
                      <a:lnTo>
                        <a:pt x="28" y="304"/>
                      </a:lnTo>
                      <a:lnTo>
                        <a:pt x="34" y="313"/>
                      </a:lnTo>
                      <a:lnTo>
                        <a:pt x="40" y="321"/>
                      </a:lnTo>
                      <a:lnTo>
                        <a:pt x="47" y="330"/>
                      </a:lnTo>
                      <a:lnTo>
                        <a:pt x="54" y="337"/>
                      </a:lnTo>
                      <a:lnTo>
                        <a:pt x="61" y="345"/>
                      </a:lnTo>
                      <a:lnTo>
                        <a:pt x="69" y="352"/>
                      </a:lnTo>
                      <a:lnTo>
                        <a:pt x="77" y="359"/>
                      </a:lnTo>
                      <a:lnTo>
                        <a:pt x="85" y="365"/>
                      </a:lnTo>
                      <a:lnTo>
                        <a:pt x="94" y="371"/>
                      </a:lnTo>
                      <a:lnTo>
                        <a:pt x="103" y="377"/>
                      </a:lnTo>
                      <a:lnTo>
                        <a:pt x="112" y="383"/>
                      </a:lnTo>
                      <a:lnTo>
                        <a:pt x="122" y="388"/>
                      </a:lnTo>
                      <a:lnTo>
                        <a:pt x="132" y="392"/>
                      </a:lnTo>
                      <a:lnTo>
                        <a:pt x="142" y="396"/>
                      </a:lnTo>
                      <a:lnTo>
                        <a:pt x="153" y="400"/>
                      </a:lnTo>
                      <a:lnTo>
                        <a:pt x="164" y="403"/>
                      </a:lnTo>
                      <a:lnTo>
                        <a:pt x="175" y="406"/>
                      </a:lnTo>
                      <a:lnTo>
                        <a:pt x="186" y="408"/>
                      </a:lnTo>
                      <a:lnTo>
                        <a:pt x="198" y="410"/>
                      </a:lnTo>
                      <a:lnTo>
                        <a:pt x="210" y="411"/>
                      </a:lnTo>
                      <a:lnTo>
                        <a:pt x="221" y="412"/>
                      </a:lnTo>
                      <a:lnTo>
                        <a:pt x="234" y="413"/>
                      </a:lnTo>
                      <a:lnTo>
                        <a:pt x="246" y="412"/>
                      </a:lnTo>
                      <a:lnTo>
                        <a:pt x="257" y="411"/>
                      </a:lnTo>
                      <a:lnTo>
                        <a:pt x="269" y="410"/>
                      </a:lnTo>
                      <a:lnTo>
                        <a:pt x="281" y="408"/>
                      </a:lnTo>
                      <a:lnTo>
                        <a:pt x="292" y="406"/>
                      </a:lnTo>
                      <a:lnTo>
                        <a:pt x="303" y="403"/>
                      </a:lnTo>
                      <a:lnTo>
                        <a:pt x="313" y="400"/>
                      </a:lnTo>
                      <a:lnTo>
                        <a:pt x="324" y="396"/>
                      </a:lnTo>
                      <a:lnTo>
                        <a:pt x="334" y="392"/>
                      </a:lnTo>
                      <a:lnTo>
                        <a:pt x="344" y="388"/>
                      </a:lnTo>
                      <a:lnTo>
                        <a:pt x="354" y="383"/>
                      </a:lnTo>
                      <a:lnTo>
                        <a:pt x="363" y="377"/>
                      </a:lnTo>
                      <a:lnTo>
                        <a:pt x="373" y="371"/>
                      </a:lnTo>
                      <a:lnTo>
                        <a:pt x="381" y="365"/>
                      </a:lnTo>
                      <a:lnTo>
                        <a:pt x="390" y="359"/>
                      </a:lnTo>
                      <a:lnTo>
                        <a:pt x="398" y="352"/>
                      </a:lnTo>
                      <a:lnTo>
                        <a:pt x="406" y="345"/>
                      </a:lnTo>
                      <a:lnTo>
                        <a:pt x="413" y="337"/>
                      </a:lnTo>
                      <a:lnTo>
                        <a:pt x="420" y="330"/>
                      </a:lnTo>
                      <a:lnTo>
                        <a:pt x="427" y="321"/>
                      </a:lnTo>
                      <a:lnTo>
                        <a:pt x="433" y="313"/>
                      </a:lnTo>
                      <a:lnTo>
                        <a:pt x="438" y="304"/>
                      </a:lnTo>
                      <a:lnTo>
                        <a:pt x="444" y="295"/>
                      </a:lnTo>
                      <a:lnTo>
                        <a:pt x="448" y="286"/>
                      </a:lnTo>
                      <a:lnTo>
                        <a:pt x="453" y="277"/>
                      </a:lnTo>
                      <a:lnTo>
                        <a:pt x="456" y="267"/>
                      </a:lnTo>
                      <a:lnTo>
                        <a:pt x="459" y="257"/>
                      </a:lnTo>
                      <a:lnTo>
                        <a:pt x="462" y="247"/>
                      </a:lnTo>
                      <a:lnTo>
                        <a:pt x="464" y="237"/>
                      </a:lnTo>
                      <a:lnTo>
                        <a:pt x="466" y="227"/>
                      </a:lnTo>
                      <a:lnTo>
                        <a:pt x="466" y="216"/>
                      </a:lnTo>
                      <a:lnTo>
                        <a:pt x="467" y="206"/>
                      </a:lnTo>
                    </a:path>
                  </a:pathLst>
                </a:cu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34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4735" y="2405"/>
                  <a:ext cx="300" cy="334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35" name="Line 252"/>
                <p:cNvSpPr>
                  <a:spLocks noChangeShapeType="1"/>
                </p:cNvSpPr>
                <p:nvPr/>
              </p:nvSpPr>
              <p:spPr bwMode="auto">
                <a:xfrm>
                  <a:off x="4737" y="2407"/>
                  <a:ext cx="298" cy="334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36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4886" y="2359"/>
                  <a:ext cx="1" cy="429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37" name="Line 254"/>
                <p:cNvSpPr>
                  <a:spLocks noChangeShapeType="1"/>
                </p:cNvSpPr>
                <p:nvPr/>
              </p:nvSpPr>
              <p:spPr bwMode="auto">
                <a:xfrm>
                  <a:off x="4655" y="2573"/>
                  <a:ext cx="469" cy="1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38" name="Freeform 255"/>
                <p:cNvSpPr>
                  <a:spLocks/>
                </p:cNvSpPr>
                <p:nvPr/>
              </p:nvSpPr>
              <p:spPr bwMode="auto">
                <a:xfrm>
                  <a:off x="4797" y="2495"/>
                  <a:ext cx="162" cy="141"/>
                </a:xfrm>
                <a:custGeom>
                  <a:avLst/>
                  <a:gdLst>
                    <a:gd name="T0" fmla="*/ 162 w 162"/>
                    <a:gd name="T1" fmla="*/ 63 h 141"/>
                    <a:gd name="T2" fmla="*/ 159 w 162"/>
                    <a:gd name="T3" fmla="*/ 49 h 141"/>
                    <a:gd name="T4" fmla="*/ 153 w 162"/>
                    <a:gd name="T5" fmla="*/ 36 h 141"/>
                    <a:gd name="T6" fmla="*/ 145 w 162"/>
                    <a:gd name="T7" fmla="*/ 24 h 141"/>
                    <a:gd name="T8" fmla="*/ 133 w 162"/>
                    <a:gd name="T9" fmla="*/ 16 h 141"/>
                    <a:gd name="T10" fmla="*/ 120 w 162"/>
                    <a:gd name="T11" fmla="*/ 8 h 141"/>
                    <a:gd name="T12" fmla="*/ 106 w 162"/>
                    <a:gd name="T13" fmla="*/ 3 h 141"/>
                    <a:gd name="T14" fmla="*/ 90 w 162"/>
                    <a:gd name="T15" fmla="*/ 0 h 141"/>
                    <a:gd name="T16" fmla="*/ 73 w 162"/>
                    <a:gd name="T17" fmla="*/ 0 h 141"/>
                    <a:gd name="T18" fmla="*/ 57 w 162"/>
                    <a:gd name="T19" fmla="*/ 3 h 141"/>
                    <a:gd name="T20" fmla="*/ 43 w 162"/>
                    <a:gd name="T21" fmla="*/ 8 h 141"/>
                    <a:gd name="T22" fmla="*/ 29 w 162"/>
                    <a:gd name="T23" fmla="*/ 16 h 141"/>
                    <a:gd name="T24" fmla="*/ 18 w 162"/>
                    <a:gd name="T25" fmla="*/ 24 h 141"/>
                    <a:gd name="T26" fmla="*/ 10 w 162"/>
                    <a:gd name="T27" fmla="*/ 36 h 141"/>
                    <a:gd name="T28" fmla="*/ 3 w 162"/>
                    <a:gd name="T29" fmla="*/ 49 h 141"/>
                    <a:gd name="T30" fmla="*/ 0 w 162"/>
                    <a:gd name="T31" fmla="*/ 63 h 141"/>
                    <a:gd name="T32" fmla="*/ 0 w 162"/>
                    <a:gd name="T33" fmla="*/ 77 h 141"/>
                    <a:gd name="T34" fmla="*/ 3 w 162"/>
                    <a:gd name="T35" fmla="*/ 91 h 141"/>
                    <a:gd name="T36" fmla="*/ 10 w 162"/>
                    <a:gd name="T37" fmla="*/ 104 h 141"/>
                    <a:gd name="T38" fmla="*/ 18 w 162"/>
                    <a:gd name="T39" fmla="*/ 115 h 141"/>
                    <a:gd name="T40" fmla="*/ 29 w 162"/>
                    <a:gd name="T41" fmla="*/ 125 h 141"/>
                    <a:gd name="T42" fmla="*/ 43 w 162"/>
                    <a:gd name="T43" fmla="*/ 133 h 141"/>
                    <a:gd name="T44" fmla="*/ 57 w 162"/>
                    <a:gd name="T45" fmla="*/ 138 h 141"/>
                    <a:gd name="T46" fmla="*/ 73 w 162"/>
                    <a:gd name="T47" fmla="*/ 141 h 141"/>
                    <a:gd name="T48" fmla="*/ 90 w 162"/>
                    <a:gd name="T49" fmla="*/ 141 h 141"/>
                    <a:gd name="T50" fmla="*/ 106 w 162"/>
                    <a:gd name="T51" fmla="*/ 138 h 141"/>
                    <a:gd name="T52" fmla="*/ 120 w 162"/>
                    <a:gd name="T53" fmla="*/ 133 h 141"/>
                    <a:gd name="T54" fmla="*/ 133 w 162"/>
                    <a:gd name="T55" fmla="*/ 125 h 141"/>
                    <a:gd name="T56" fmla="*/ 145 w 162"/>
                    <a:gd name="T57" fmla="*/ 115 h 141"/>
                    <a:gd name="T58" fmla="*/ 153 w 162"/>
                    <a:gd name="T59" fmla="*/ 104 h 141"/>
                    <a:gd name="T60" fmla="*/ 159 w 162"/>
                    <a:gd name="T61" fmla="*/ 91 h 141"/>
                    <a:gd name="T62" fmla="*/ 162 w 162"/>
                    <a:gd name="T63" fmla="*/ 77 h 1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141"/>
                    <a:gd name="T98" fmla="*/ 162 w 162"/>
                    <a:gd name="T99" fmla="*/ 141 h 1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141">
                      <a:moveTo>
                        <a:pt x="162" y="70"/>
                      </a:moveTo>
                      <a:lnTo>
                        <a:pt x="162" y="63"/>
                      </a:lnTo>
                      <a:lnTo>
                        <a:pt x="161" y="55"/>
                      </a:lnTo>
                      <a:lnTo>
                        <a:pt x="159" y="49"/>
                      </a:lnTo>
                      <a:lnTo>
                        <a:pt x="156" y="42"/>
                      </a:lnTo>
                      <a:lnTo>
                        <a:pt x="153" y="36"/>
                      </a:lnTo>
                      <a:lnTo>
                        <a:pt x="149" y="30"/>
                      </a:lnTo>
                      <a:lnTo>
                        <a:pt x="145" y="24"/>
                      </a:lnTo>
                      <a:lnTo>
                        <a:pt x="139" y="20"/>
                      </a:lnTo>
                      <a:lnTo>
                        <a:pt x="133" y="16"/>
                      </a:lnTo>
                      <a:lnTo>
                        <a:pt x="127" y="12"/>
                      </a:lnTo>
                      <a:lnTo>
                        <a:pt x="120" y="8"/>
                      </a:lnTo>
                      <a:lnTo>
                        <a:pt x="113" y="5"/>
                      </a:lnTo>
                      <a:lnTo>
                        <a:pt x="106" y="3"/>
                      </a:lnTo>
                      <a:lnTo>
                        <a:pt x="98" y="1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3" y="0"/>
                      </a:lnTo>
                      <a:lnTo>
                        <a:pt x="65" y="1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3" y="8"/>
                      </a:lnTo>
                      <a:lnTo>
                        <a:pt x="36" y="12"/>
                      </a:lnTo>
                      <a:lnTo>
                        <a:pt x="29" y="16"/>
                      </a:lnTo>
                      <a:lnTo>
                        <a:pt x="24" y="20"/>
                      </a:lnTo>
                      <a:lnTo>
                        <a:pt x="18" y="24"/>
                      </a:lnTo>
                      <a:lnTo>
                        <a:pt x="14" y="30"/>
                      </a:lnTo>
                      <a:lnTo>
                        <a:pt x="10" y="36"/>
                      </a:lnTo>
                      <a:lnTo>
                        <a:pt x="6" y="42"/>
                      </a:lnTo>
                      <a:lnTo>
                        <a:pt x="3" y="49"/>
                      </a:lnTo>
                      <a:lnTo>
                        <a:pt x="1" y="55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6" y="98"/>
                      </a:lnTo>
                      <a:lnTo>
                        <a:pt x="10" y="104"/>
                      </a:lnTo>
                      <a:lnTo>
                        <a:pt x="14" y="110"/>
                      </a:lnTo>
                      <a:lnTo>
                        <a:pt x="18" y="115"/>
                      </a:lnTo>
                      <a:lnTo>
                        <a:pt x="24" y="120"/>
                      </a:lnTo>
                      <a:lnTo>
                        <a:pt x="29" y="125"/>
                      </a:lnTo>
                      <a:lnTo>
                        <a:pt x="36" y="129"/>
                      </a:lnTo>
                      <a:lnTo>
                        <a:pt x="43" y="133"/>
                      </a:lnTo>
                      <a:lnTo>
                        <a:pt x="50" y="136"/>
                      </a:lnTo>
                      <a:lnTo>
                        <a:pt x="57" y="138"/>
                      </a:lnTo>
                      <a:lnTo>
                        <a:pt x="65" y="140"/>
                      </a:lnTo>
                      <a:lnTo>
                        <a:pt x="73" y="141"/>
                      </a:lnTo>
                      <a:lnTo>
                        <a:pt x="82" y="141"/>
                      </a:lnTo>
                      <a:lnTo>
                        <a:pt x="90" y="141"/>
                      </a:lnTo>
                      <a:lnTo>
                        <a:pt x="98" y="140"/>
                      </a:lnTo>
                      <a:lnTo>
                        <a:pt x="106" y="138"/>
                      </a:lnTo>
                      <a:lnTo>
                        <a:pt x="113" y="136"/>
                      </a:lnTo>
                      <a:lnTo>
                        <a:pt x="120" y="133"/>
                      </a:lnTo>
                      <a:lnTo>
                        <a:pt x="127" y="129"/>
                      </a:lnTo>
                      <a:lnTo>
                        <a:pt x="133" y="125"/>
                      </a:lnTo>
                      <a:lnTo>
                        <a:pt x="139" y="120"/>
                      </a:lnTo>
                      <a:lnTo>
                        <a:pt x="145" y="115"/>
                      </a:lnTo>
                      <a:lnTo>
                        <a:pt x="149" y="110"/>
                      </a:lnTo>
                      <a:lnTo>
                        <a:pt x="153" y="104"/>
                      </a:lnTo>
                      <a:lnTo>
                        <a:pt x="156" y="98"/>
                      </a:lnTo>
                      <a:lnTo>
                        <a:pt x="159" y="91"/>
                      </a:lnTo>
                      <a:lnTo>
                        <a:pt x="161" y="84"/>
                      </a:lnTo>
                      <a:lnTo>
                        <a:pt x="162" y="77"/>
                      </a:lnTo>
                      <a:lnTo>
                        <a:pt x="162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39" name="Freeform 256"/>
                <p:cNvSpPr>
                  <a:spLocks/>
                </p:cNvSpPr>
                <p:nvPr/>
              </p:nvSpPr>
              <p:spPr bwMode="auto">
                <a:xfrm>
                  <a:off x="4797" y="2495"/>
                  <a:ext cx="162" cy="141"/>
                </a:xfrm>
                <a:custGeom>
                  <a:avLst/>
                  <a:gdLst>
                    <a:gd name="T0" fmla="*/ 162 w 162"/>
                    <a:gd name="T1" fmla="*/ 63 h 141"/>
                    <a:gd name="T2" fmla="*/ 159 w 162"/>
                    <a:gd name="T3" fmla="*/ 49 h 141"/>
                    <a:gd name="T4" fmla="*/ 153 w 162"/>
                    <a:gd name="T5" fmla="*/ 36 h 141"/>
                    <a:gd name="T6" fmla="*/ 145 w 162"/>
                    <a:gd name="T7" fmla="*/ 24 h 141"/>
                    <a:gd name="T8" fmla="*/ 133 w 162"/>
                    <a:gd name="T9" fmla="*/ 16 h 141"/>
                    <a:gd name="T10" fmla="*/ 120 w 162"/>
                    <a:gd name="T11" fmla="*/ 8 h 141"/>
                    <a:gd name="T12" fmla="*/ 106 w 162"/>
                    <a:gd name="T13" fmla="*/ 3 h 141"/>
                    <a:gd name="T14" fmla="*/ 90 w 162"/>
                    <a:gd name="T15" fmla="*/ 0 h 141"/>
                    <a:gd name="T16" fmla="*/ 73 w 162"/>
                    <a:gd name="T17" fmla="*/ 0 h 141"/>
                    <a:gd name="T18" fmla="*/ 57 w 162"/>
                    <a:gd name="T19" fmla="*/ 3 h 141"/>
                    <a:gd name="T20" fmla="*/ 43 w 162"/>
                    <a:gd name="T21" fmla="*/ 8 h 141"/>
                    <a:gd name="T22" fmla="*/ 29 w 162"/>
                    <a:gd name="T23" fmla="*/ 16 h 141"/>
                    <a:gd name="T24" fmla="*/ 18 w 162"/>
                    <a:gd name="T25" fmla="*/ 24 h 141"/>
                    <a:gd name="T26" fmla="*/ 10 w 162"/>
                    <a:gd name="T27" fmla="*/ 36 h 141"/>
                    <a:gd name="T28" fmla="*/ 3 w 162"/>
                    <a:gd name="T29" fmla="*/ 49 h 141"/>
                    <a:gd name="T30" fmla="*/ 0 w 162"/>
                    <a:gd name="T31" fmla="*/ 63 h 141"/>
                    <a:gd name="T32" fmla="*/ 0 w 162"/>
                    <a:gd name="T33" fmla="*/ 77 h 141"/>
                    <a:gd name="T34" fmla="*/ 3 w 162"/>
                    <a:gd name="T35" fmla="*/ 91 h 141"/>
                    <a:gd name="T36" fmla="*/ 10 w 162"/>
                    <a:gd name="T37" fmla="*/ 104 h 141"/>
                    <a:gd name="T38" fmla="*/ 18 w 162"/>
                    <a:gd name="T39" fmla="*/ 115 h 141"/>
                    <a:gd name="T40" fmla="*/ 29 w 162"/>
                    <a:gd name="T41" fmla="*/ 125 h 141"/>
                    <a:gd name="T42" fmla="*/ 43 w 162"/>
                    <a:gd name="T43" fmla="*/ 133 h 141"/>
                    <a:gd name="T44" fmla="*/ 57 w 162"/>
                    <a:gd name="T45" fmla="*/ 138 h 141"/>
                    <a:gd name="T46" fmla="*/ 73 w 162"/>
                    <a:gd name="T47" fmla="*/ 141 h 141"/>
                    <a:gd name="T48" fmla="*/ 90 w 162"/>
                    <a:gd name="T49" fmla="*/ 141 h 141"/>
                    <a:gd name="T50" fmla="*/ 106 w 162"/>
                    <a:gd name="T51" fmla="*/ 138 h 141"/>
                    <a:gd name="T52" fmla="*/ 120 w 162"/>
                    <a:gd name="T53" fmla="*/ 133 h 141"/>
                    <a:gd name="T54" fmla="*/ 133 w 162"/>
                    <a:gd name="T55" fmla="*/ 125 h 141"/>
                    <a:gd name="T56" fmla="*/ 145 w 162"/>
                    <a:gd name="T57" fmla="*/ 115 h 141"/>
                    <a:gd name="T58" fmla="*/ 153 w 162"/>
                    <a:gd name="T59" fmla="*/ 104 h 141"/>
                    <a:gd name="T60" fmla="*/ 159 w 162"/>
                    <a:gd name="T61" fmla="*/ 91 h 141"/>
                    <a:gd name="T62" fmla="*/ 162 w 162"/>
                    <a:gd name="T63" fmla="*/ 77 h 1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141"/>
                    <a:gd name="T98" fmla="*/ 162 w 162"/>
                    <a:gd name="T99" fmla="*/ 141 h 1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141">
                      <a:moveTo>
                        <a:pt x="162" y="70"/>
                      </a:moveTo>
                      <a:lnTo>
                        <a:pt x="162" y="63"/>
                      </a:lnTo>
                      <a:lnTo>
                        <a:pt x="161" y="55"/>
                      </a:lnTo>
                      <a:lnTo>
                        <a:pt x="159" y="49"/>
                      </a:lnTo>
                      <a:lnTo>
                        <a:pt x="156" y="42"/>
                      </a:lnTo>
                      <a:lnTo>
                        <a:pt x="153" y="36"/>
                      </a:lnTo>
                      <a:lnTo>
                        <a:pt x="149" y="30"/>
                      </a:lnTo>
                      <a:lnTo>
                        <a:pt x="145" y="24"/>
                      </a:lnTo>
                      <a:lnTo>
                        <a:pt x="139" y="20"/>
                      </a:lnTo>
                      <a:lnTo>
                        <a:pt x="133" y="16"/>
                      </a:lnTo>
                      <a:lnTo>
                        <a:pt x="127" y="12"/>
                      </a:lnTo>
                      <a:lnTo>
                        <a:pt x="120" y="8"/>
                      </a:lnTo>
                      <a:lnTo>
                        <a:pt x="113" y="5"/>
                      </a:lnTo>
                      <a:lnTo>
                        <a:pt x="106" y="3"/>
                      </a:lnTo>
                      <a:lnTo>
                        <a:pt x="98" y="1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3" y="0"/>
                      </a:lnTo>
                      <a:lnTo>
                        <a:pt x="65" y="1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3" y="8"/>
                      </a:lnTo>
                      <a:lnTo>
                        <a:pt x="36" y="12"/>
                      </a:lnTo>
                      <a:lnTo>
                        <a:pt x="29" y="16"/>
                      </a:lnTo>
                      <a:lnTo>
                        <a:pt x="24" y="20"/>
                      </a:lnTo>
                      <a:lnTo>
                        <a:pt x="18" y="24"/>
                      </a:lnTo>
                      <a:lnTo>
                        <a:pt x="14" y="30"/>
                      </a:lnTo>
                      <a:lnTo>
                        <a:pt x="10" y="36"/>
                      </a:lnTo>
                      <a:lnTo>
                        <a:pt x="6" y="42"/>
                      </a:lnTo>
                      <a:lnTo>
                        <a:pt x="3" y="49"/>
                      </a:lnTo>
                      <a:lnTo>
                        <a:pt x="1" y="55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6" y="98"/>
                      </a:lnTo>
                      <a:lnTo>
                        <a:pt x="10" y="104"/>
                      </a:lnTo>
                      <a:lnTo>
                        <a:pt x="14" y="110"/>
                      </a:lnTo>
                      <a:lnTo>
                        <a:pt x="18" y="115"/>
                      </a:lnTo>
                      <a:lnTo>
                        <a:pt x="24" y="120"/>
                      </a:lnTo>
                      <a:lnTo>
                        <a:pt x="29" y="125"/>
                      </a:lnTo>
                      <a:lnTo>
                        <a:pt x="36" y="129"/>
                      </a:lnTo>
                      <a:lnTo>
                        <a:pt x="43" y="133"/>
                      </a:lnTo>
                      <a:lnTo>
                        <a:pt x="50" y="136"/>
                      </a:lnTo>
                      <a:lnTo>
                        <a:pt x="57" y="138"/>
                      </a:lnTo>
                      <a:lnTo>
                        <a:pt x="65" y="140"/>
                      </a:lnTo>
                      <a:lnTo>
                        <a:pt x="73" y="141"/>
                      </a:lnTo>
                      <a:lnTo>
                        <a:pt x="82" y="141"/>
                      </a:lnTo>
                      <a:lnTo>
                        <a:pt x="90" y="141"/>
                      </a:lnTo>
                      <a:lnTo>
                        <a:pt x="98" y="140"/>
                      </a:lnTo>
                      <a:lnTo>
                        <a:pt x="106" y="138"/>
                      </a:lnTo>
                      <a:lnTo>
                        <a:pt x="113" y="136"/>
                      </a:lnTo>
                      <a:lnTo>
                        <a:pt x="120" y="133"/>
                      </a:lnTo>
                      <a:lnTo>
                        <a:pt x="127" y="129"/>
                      </a:lnTo>
                      <a:lnTo>
                        <a:pt x="133" y="125"/>
                      </a:lnTo>
                      <a:lnTo>
                        <a:pt x="139" y="120"/>
                      </a:lnTo>
                      <a:lnTo>
                        <a:pt x="145" y="115"/>
                      </a:lnTo>
                      <a:lnTo>
                        <a:pt x="149" y="110"/>
                      </a:lnTo>
                      <a:lnTo>
                        <a:pt x="153" y="104"/>
                      </a:lnTo>
                      <a:lnTo>
                        <a:pt x="156" y="98"/>
                      </a:lnTo>
                      <a:lnTo>
                        <a:pt x="159" y="91"/>
                      </a:lnTo>
                      <a:lnTo>
                        <a:pt x="161" y="84"/>
                      </a:lnTo>
                      <a:lnTo>
                        <a:pt x="162" y="77"/>
                      </a:lnTo>
                      <a:lnTo>
                        <a:pt x="162" y="70"/>
                      </a:lnTo>
                    </a:path>
                  </a:pathLst>
                </a:cu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40" name="Rectangle 257"/>
                <p:cNvSpPr>
                  <a:spLocks noChangeArrowheads="1"/>
                </p:cNvSpPr>
                <p:nvPr/>
              </p:nvSpPr>
              <p:spPr bwMode="auto">
                <a:xfrm>
                  <a:off x="4799" y="2406"/>
                  <a:ext cx="5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Dev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41" name="Rectangle 258"/>
                <p:cNvSpPr>
                  <a:spLocks noChangeArrowheads="1"/>
                </p:cNvSpPr>
                <p:nvPr/>
              </p:nvSpPr>
              <p:spPr bwMode="auto">
                <a:xfrm>
                  <a:off x="4908" y="2413"/>
                  <a:ext cx="46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Mfg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42" name="Rectangle 259"/>
                <p:cNvSpPr>
                  <a:spLocks noChangeArrowheads="1"/>
                </p:cNvSpPr>
                <p:nvPr/>
              </p:nvSpPr>
              <p:spPr bwMode="auto">
                <a:xfrm>
                  <a:off x="5005" y="2487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Mkt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43" name="Rectangle 260"/>
                <p:cNvSpPr>
                  <a:spLocks noChangeArrowheads="1"/>
                </p:cNvSpPr>
                <p:nvPr/>
              </p:nvSpPr>
              <p:spPr bwMode="auto">
                <a:xfrm>
                  <a:off x="5010" y="2603"/>
                  <a:ext cx="47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Svc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44" name="Rectangle 261"/>
                <p:cNvSpPr>
                  <a:spLocks noChangeArrowheads="1"/>
                </p:cNvSpPr>
                <p:nvPr/>
              </p:nvSpPr>
              <p:spPr bwMode="auto">
                <a:xfrm>
                  <a:off x="4904" y="2697"/>
                  <a:ext cx="3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Fin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45" name="Rectangle 262"/>
                <p:cNvSpPr>
                  <a:spLocks noChangeArrowheads="1"/>
                </p:cNvSpPr>
                <p:nvPr/>
              </p:nvSpPr>
              <p:spPr bwMode="auto">
                <a:xfrm>
                  <a:off x="4797" y="2692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SW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46" name="Rectangle 263"/>
                <p:cNvSpPr>
                  <a:spLocks noChangeArrowheads="1"/>
                </p:cNvSpPr>
                <p:nvPr/>
              </p:nvSpPr>
              <p:spPr bwMode="auto">
                <a:xfrm>
                  <a:off x="4700" y="2495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Full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47" name="Rectangle 264"/>
                <p:cNvSpPr>
                  <a:spLocks noChangeArrowheads="1"/>
                </p:cNvSpPr>
                <p:nvPr/>
              </p:nvSpPr>
              <p:spPr bwMode="auto">
                <a:xfrm>
                  <a:off x="4697" y="2609"/>
                  <a:ext cx="57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Proc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48" name="Freeform 265"/>
                <p:cNvSpPr>
                  <a:spLocks/>
                </p:cNvSpPr>
                <p:nvPr/>
              </p:nvSpPr>
              <p:spPr bwMode="auto">
                <a:xfrm>
                  <a:off x="4645" y="2359"/>
                  <a:ext cx="467" cy="413"/>
                </a:xfrm>
                <a:custGeom>
                  <a:avLst/>
                  <a:gdLst>
                    <a:gd name="T0" fmla="*/ 466 w 467"/>
                    <a:gd name="T1" fmla="*/ 185 h 413"/>
                    <a:gd name="T2" fmla="*/ 459 w 467"/>
                    <a:gd name="T3" fmla="*/ 155 h 413"/>
                    <a:gd name="T4" fmla="*/ 448 w 467"/>
                    <a:gd name="T5" fmla="*/ 126 h 413"/>
                    <a:gd name="T6" fmla="*/ 433 w 467"/>
                    <a:gd name="T7" fmla="*/ 100 h 413"/>
                    <a:gd name="T8" fmla="*/ 413 w 467"/>
                    <a:gd name="T9" fmla="*/ 75 h 413"/>
                    <a:gd name="T10" fmla="*/ 390 w 467"/>
                    <a:gd name="T11" fmla="*/ 54 h 413"/>
                    <a:gd name="T12" fmla="*/ 363 w 467"/>
                    <a:gd name="T13" fmla="*/ 35 h 413"/>
                    <a:gd name="T14" fmla="*/ 334 w 467"/>
                    <a:gd name="T15" fmla="*/ 20 h 413"/>
                    <a:gd name="T16" fmla="*/ 303 w 467"/>
                    <a:gd name="T17" fmla="*/ 9 h 413"/>
                    <a:gd name="T18" fmla="*/ 269 w 467"/>
                    <a:gd name="T19" fmla="*/ 2 h 413"/>
                    <a:gd name="T20" fmla="*/ 234 w 467"/>
                    <a:gd name="T21" fmla="*/ 0 h 413"/>
                    <a:gd name="T22" fmla="*/ 198 w 467"/>
                    <a:gd name="T23" fmla="*/ 2 h 413"/>
                    <a:gd name="T24" fmla="*/ 164 w 467"/>
                    <a:gd name="T25" fmla="*/ 9 h 413"/>
                    <a:gd name="T26" fmla="*/ 132 w 467"/>
                    <a:gd name="T27" fmla="*/ 20 h 413"/>
                    <a:gd name="T28" fmla="*/ 103 w 467"/>
                    <a:gd name="T29" fmla="*/ 35 h 413"/>
                    <a:gd name="T30" fmla="*/ 77 w 467"/>
                    <a:gd name="T31" fmla="*/ 54 h 413"/>
                    <a:gd name="T32" fmla="*/ 54 w 467"/>
                    <a:gd name="T33" fmla="*/ 75 h 413"/>
                    <a:gd name="T34" fmla="*/ 34 w 467"/>
                    <a:gd name="T35" fmla="*/ 100 h 413"/>
                    <a:gd name="T36" fmla="*/ 18 w 467"/>
                    <a:gd name="T37" fmla="*/ 126 h 413"/>
                    <a:gd name="T38" fmla="*/ 7 w 467"/>
                    <a:gd name="T39" fmla="*/ 155 h 413"/>
                    <a:gd name="T40" fmla="*/ 1 w 467"/>
                    <a:gd name="T41" fmla="*/ 185 h 413"/>
                    <a:gd name="T42" fmla="*/ 0 w 467"/>
                    <a:gd name="T43" fmla="*/ 216 h 413"/>
                    <a:gd name="T44" fmla="*/ 5 w 467"/>
                    <a:gd name="T45" fmla="*/ 247 h 413"/>
                    <a:gd name="T46" fmla="*/ 14 w 467"/>
                    <a:gd name="T47" fmla="*/ 277 h 413"/>
                    <a:gd name="T48" fmla="*/ 28 w 467"/>
                    <a:gd name="T49" fmla="*/ 304 h 413"/>
                    <a:gd name="T50" fmla="*/ 47 w 467"/>
                    <a:gd name="T51" fmla="*/ 330 h 413"/>
                    <a:gd name="T52" fmla="*/ 69 w 467"/>
                    <a:gd name="T53" fmla="*/ 352 h 413"/>
                    <a:gd name="T54" fmla="*/ 94 w 467"/>
                    <a:gd name="T55" fmla="*/ 371 h 413"/>
                    <a:gd name="T56" fmla="*/ 122 w 467"/>
                    <a:gd name="T57" fmla="*/ 388 h 413"/>
                    <a:gd name="T58" fmla="*/ 153 w 467"/>
                    <a:gd name="T59" fmla="*/ 400 h 413"/>
                    <a:gd name="T60" fmla="*/ 186 w 467"/>
                    <a:gd name="T61" fmla="*/ 408 h 413"/>
                    <a:gd name="T62" fmla="*/ 221 w 467"/>
                    <a:gd name="T63" fmla="*/ 412 h 413"/>
                    <a:gd name="T64" fmla="*/ 257 w 467"/>
                    <a:gd name="T65" fmla="*/ 411 h 413"/>
                    <a:gd name="T66" fmla="*/ 292 w 467"/>
                    <a:gd name="T67" fmla="*/ 406 h 413"/>
                    <a:gd name="T68" fmla="*/ 324 w 467"/>
                    <a:gd name="T69" fmla="*/ 396 h 413"/>
                    <a:gd name="T70" fmla="*/ 354 w 467"/>
                    <a:gd name="T71" fmla="*/ 383 h 413"/>
                    <a:gd name="T72" fmla="*/ 381 w 467"/>
                    <a:gd name="T73" fmla="*/ 365 h 413"/>
                    <a:gd name="T74" fmla="*/ 406 w 467"/>
                    <a:gd name="T75" fmla="*/ 345 h 413"/>
                    <a:gd name="T76" fmla="*/ 427 w 467"/>
                    <a:gd name="T77" fmla="*/ 321 h 413"/>
                    <a:gd name="T78" fmla="*/ 444 w 467"/>
                    <a:gd name="T79" fmla="*/ 295 h 413"/>
                    <a:gd name="T80" fmla="*/ 456 w 467"/>
                    <a:gd name="T81" fmla="*/ 267 h 413"/>
                    <a:gd name="T82" fmla="*/ 464 w 467"/>
                    <a:gd name="T83" fmla="*/ 237 h 413"/>
                    <a:gd name="T84" fmla="*/ 467 w 467"/>
                    <a:gd name="T85" fmla="*/ 206 h 4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67"/>
                    <a:gd name="T130" fmla="*/ 0 h 413"/>
                    <a:gd name="T131" fmla="*/ 467 w 467"/>
                    <a:gd name="T132" fmla="*/ 413 h 41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67" h="413">
                      <a:moveTo>
                        <a:pt x="467" y="206"/>
                      </a:moveTo>
                      <a:lnTo>
                        <a:pt x="466" y="195"/>
                      </a:lnTo>
                      <a:lnTo>
                        <a:pt x="466" y="185"/>
                      </a:lnTo>
                      <a:lnTo>
                        <a:pt x="464" y="174"/>
                      </a:lnTo>
                      <a:lnTo>
                        <a:pt x="462" y="164"/>
                      </a:lnTo>
                      <a:lnTo>
                        <a:pt x="459" y="155"/>
                      </a:lnTo>
                      <a:lnTo>
                        <a:pt x="456" y="145"/>
                      </a:lnTo>
                      <a:lnTo>
                        <a:pt x="453" y="136"/>
                      </a:lnTo>
                      <a:lnTo>
                        <a:pt x="448" y="126"/>
                      </a:lnTo>
                      <a:lnTo>
                        <a:pt x="444" y="117"/>
                      </a:lnTo>
                      <a:lnTo>
                        <a:pt x="438" y="108"/>
                      </a:lnTo>
                      <a:lnTo>
                        <a:pt x="433" y="100"/>
                      </a:lnTo>
                      <a:lnTo>
                        <a:pt x="427" y="91"/>
                      </a:lnTo>
                      <a:lnTo>
                        <a:pt x="420" y="83"/>
                      </a:lnTo>
                      <a:lnTo>
                        <a:pt x="413" y="75"/>
                      </a:lnTo>
                      <a:lnTo>
                        <a:pt x="406" y="68"/>
                      </a:lnTo>
                      <a:lnTo>
                        <a:pt x="398" y="61"/>
                      </a:lnTo>
                      <a:lnTo>
                        <a:pt x="390" y="54"/>
                      </a:lnTo>
                      <a:lnTo>
                        <a:pt x="381" y="47"/>
                      </a:lnTo>
                      <a:lnTo>
                        <a:pt x="373" y="41"/>
                      </a:lnTo>
                      <a:lnTo>
                        <a:pt x="363" y="35"/>
                      </a:lnTo>
                      <a:lnTo>
                        <a:pt x="354" y="30"/>
                      </a:lnTo>
                      <a:lnTo>
                        <a:pt x="344" y="25"/>
                      </a:lnTo>
                      <a:lnTo>
                        <a:pt x="334" y="20"/>
                      </a:lnTo>
                      <a:lnTo>
                        <a:pt x="324" y="16"/>
                      </a:lnTo>
                      <a:lnTo>
                        <a:pt x="313" y="13"/>
                      </a:lnTo>
                      <a:lnTo>
                        <a:pt x="303" y="9"/>
                      </a:lnTo>
                      <a:lnTo>
                        <a:pt x="292" y="7"/>
                      </a:lnTo>
                      <a:lnTo>
                        <a:pt x="281" y="4"/>
                      </a:lnTo>
                      <a:lnTo>
                        <a:pt x="269" y="2"/>
                      </a:lnTo>
                      <a:lnTo>
                        <a:pt x="257" y="1"/>
                      </a:lnTo>
                      <a:lnTo>
                        <a:pt x="246" y="0"/>
                      </a:lnTo>
                      <a:lnTo>
                        <a:pt x="234" y="0"/>
                      </a:lnTo>
                      <a:lnTo>
                        <a:pt x="221" y="0"/>
                      </a:lnTo>
                      <a:lnTo>
                        <a:pt x="210" y="1"/>
                      </a:lnTo>
                      <a:lnTo>
                        <a:pt x="198" y="2"/>
                      </a:lnTo>
                      <a:lnTo>
                        <a:pt x="186" y="4"/>
                      </a:lnTo>
                      <a:lnTo>
                        <a:pt x="175" y="7"/>
                      </a:lnTo>
                      <a:lnTo>
                        <a:pt x="164" y="9"/>
                      </a:lnTo>
                      <a:lnTo>
                        <a:pt x="153" y="13"/>
                      </a:lnTo>
                      <a:lnTo>
                        <a:pt x="142" y="16"/>
                      </a:lnTo>
                      <a:lnTo>
                        <a:pt x="132" y="20"/>
                      </a:lnTo>
                      <a:lnTo>
                        <a:pt x="122" y="25"/>
                      </a:lnTo>
                      <a:lnTo>
                        <a:pt x="112" y="30"/>
                      </a:lnTo>
                      <a:lnTo>
                        <a:pt x="103" y="35"/>
                      </a:lnTo>
                      <a:lnTo>
                        <a:pt x="94" y="41"/>
                      </a:lnTo>
                      <a:lnTo>
                        <a:pt x="85" y="47"/>
                      </a:lnTo>
                      <a:lnTo>
                        <a:pt x="77" y="54"/>
                      </a:lnTo>
                      <a:lnTo>
                        <a:pt x="69" y="61"/>
                      </a:lnTo>
                      <a:lnTo>
                        <a:pt x="61" y="68"/>
                      </a:lnTo>
                      <a:lnTo>
                        <a:pt x="54" y="75"/>
                      </a:lnTo>
                      <a:lnTo>
                        <a:pt x="47" y="83"/>
                      </a:lnTo>
                      <a:lnTo>
                        <a:pt x="40" y="91"/>
                      </a:lnTo>
                      <a:lnTo>
                        <a:pt x="34" y="100"/>
                      </a:lnTo>
                      <a:lnTo>
                        <a:pt x="28" y="108"/>
                      </a:lnTo>
                      <a:lnTo>
                        <a:pt x="23" y="117"/>
                      </a:lnTo>
                      <a:lnTo>
                        <a:pt x="18" y="126"/>
                      </a:lnTo>
                      <a:lnTo>
                        <a:pt x="14" y="136"/>
                      </a:lnTo>
                      <a:lnTo>
                        <a:pt x="11" y="145"/>
                      </a:lnTo>
                      <a:lnTo>
                        <a:pt x="7" y="155"/>
                      </a:lnTo>
                      <a:lnTo>
                        <a:pt x="5" y="164"/>
                      </a:lnTo>
                      <a:lnTo>
                        <a:pt x="3" y="174"/>
                      </a:lnTo>
                      <a:lnTo>
                        <a:pt x="1" y="185"/>
                      </a:lnTo>
                      <a:lnTo>
                        <a:pt x="0" y="195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1" y="227"/>
                      </a:lnTo>
                      <a:lnTo>
                        <a:pt x="3" y="237"/>
                      </a:lnTo>
                      <a:lnTo>
                        <a:pt x="5" y="247"/>
                      </a:lnTo>
                      <a:lnTo>
                        <a:pt x="7" y="257"/>
                      </a:lnTo>
                      <a:lnTo>
                        <a:pt x="11" y="267"/>
                      </a:lnTo>
                      <a:lnTo>
                        <a:pt x="14" y="277"/>
                      </a:lnTo>
                      <a:lnTo>
                        <a:pt x="18" y="286"/>
                      </a:lnTo>
                      <a:lnTo>
                        <a:pt x="23" y="295"/>
                      </a:lnTo>
                      <a:lnTo>
                        <a:pt x="28" y="304"/>
                      </a:lnTo>
                      <a:lnTo>
                        <a:pt x="34" y="313"/>
                      </a:lnTo>
                      <a:lnTo>
                        <a:pt x="40" y="321"/>
                      </a:lnTo>
                      <a:lnTo>
                        <a:pt x="47" y="330"/>
                      </a:lnTo>
                      <a:lnTo>
                        <a:pt x="54" y="337"/>
                      </a:lnTo>
                      <a:lnTo>
                        <a:pt x="61" y="345"/>
                      </a:lnTo>
                      <a:lnTo>
                        <a:pt x="69" y="352"/>
                      </a:lnTo>
                      <a:lnTo>
                        <a:pt x="77" y="359"/>
                      </a:lnTo>
                      <a:lnTo>
                        <a:pt x="85" y="365"/>
                      </a:lnTo>
                      <a:lnTo>
                        <a:pt x="94" y="371"/>
                      </a:lnTo>
                      <a:lnTo>
                        <a:pt x="103" y="377"/>
                      </a:lnTo>
                      <a:lnTo>
                        <a:pt x="112" y="383"/>
                      </a:lnTo>
                      <a:lnTo>
                        <a:pt x="122" y="388"/>
                      </a:lnTo>
                      <a:lnTo>
                        <a:pt x="132" y="392"/>
                      </a:lnTo>
                      <a:lnTo>
                        <a:pt x="142" y="396"/>
                      </a:lnTo>
                      <a:lnTo>
                        <a:pt x="153" y="400"/>
                      </a:lnTo>
                      <a:lnTo>
                        <a:pt x="164" y="403"/>
                      </a:lnTo>
                      <a:lnTo>
                        <a:pt x="175" y="406"/>
                      </a:lnTo>
                      <a:lnTo>
                        <a:pt x="186" y="408"/>
                      </a:lnTo>
                      <a:lnTo>
                        <a:pt x="198" y="410"/>
                      </a:lnTo>
                      <a:lnTo>
                        <a:pt x="210" y="411"/>
                      </a:lnTo>
                      <a:lnTo>
                        <a:pt x="221" y="412"/>
                      </a:lnTo>
                      <a:lnTo>
                        <a:pt x="234" y="413"/>
                      </a:lnTo>
                      <a:lnTo>
                        <a:pt x="246" y="412"/>
                      </a:lnTo>
                      <a:lnTo>
                        <a:pt x="257" y="411"/>
                      </a:lnTo>
                      <a:lnTo>
                        <a:pt x="269" y="410"/>
                      </a:lnTo>
                      <a:lnTo>
                        <a:pt x="281" y="408"/>
                      </a:lnTo>
                      <a:lnTo>
                        <a:pt x="292" y="406"/>
                      </a:lnTo>
                      <a:lnTo>
                        <a:pt x="303" y="403"/>
                      </a:lnTo>
                      <a:lnTo>
                        <a:pt x="313" y="400"/>
                      </a:lnTo>
                      <a:lnTo>
                        <a:pt x="324" y="396"/>
                      </a:lnTo>
                      <a:lnTo>
                        <a:pt x="334" y="392"/>
                      </a:lnTo>
                      <a:lnTo>
                        <a:pt x="344" y="388"/>
                      </a:lnTo>
                      <a:lnTo>
                        <a:pt x="354" y="383"/>
                      </a:lnTo>
                      <a:lnTo>
                        <a:pt x="363" y="377"/>
                      </a:lnTo>
                      <a:lnTo>
                        <a:pt x="373" y="371"/>
                      </a:lnTo>
                      <a:lnTo>
                        <a:pt x="381" y="365"/>
                      </a:lnTo>
                      <a:lnTo>
                        <a:pt x="390" y="359"/>
                      </a:lnTo>
                      <a:lnTo>
                        <a:pt x="398" y="352"/>
                      </a:lnTo>
                      <a:lnTo>
                        <a:pt x="406" y="345"/>
                      </a:lnTo>
                      <a:lnTo>
                        <a:pt x="413" y="337"/>
                      </a:lnTo>
                      <a:lnTo>
                        <a:pt x="420" y="330"/>
                      </a:lnTo>
                      <a:lnTo>
                        <a:pt x="427" y="321"/>
                      </a:lnTo>
                      <a:lnTo>
                        <a:pt x="433" y="313"/>
                      </a:lnTo>
                      <a:lnTo>
                        <a:pt x="438" y="304"/>
                      </a:lnTo>
                      <a:lnTo>
                        <a:pt x="444" y="295"/>
                      </a:lnTo>
                      <a:lnTo>
                        <a:pt x="448" y="286"/>
                      </a:lnTo>
                      <a:lnTo>
                        <a:pt x="453" y="277"/>
                      </a:lnTo>
                      <a:lnTo>
                        <a:pt x="456" y="267"/>
                      </a:lnTo>
                      <a:lnTo>
                        <a:pt x="459" y="257"/>
                      </a:lnTo>
                      <a:lnTo>
                        <a:pt x="462" y="247"/>
                      </a:lnTo>
                      <a:lnTo>
                        <a:pt x="464" y="237"/>
                      </a:lnTo>
                      <a:lnTo>
                        <a:pt x="466" y="227"/>
                      </a:lnTo>
                      <a:lnTo>
                        <a:pt x="466" y="216"/>
                      </a:lnTo>
                      <a:lnTo>
                        <a:pt x="467" y="2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49" name="Freeform 266"/>
                <p:cNvSpPr>
                  <a:spLocks/>
                </p:cNvSpPr>
                <p:nvPr/>
              </p:nvSpPr>
              <p:spPr bwMode="auto">
                <a:xfrm>
                  <a:off x="4645" y="2359"/>
                  <a:ext cx="467" cy="413"/>
                </a:xfrm>
                <a:custGeom>
                  <a:avLst/>
                  <a:gdLst>
                    <a:gd name="T0" fmla="*/ 466 w 467"/>
                    <a:gd name="T1" fmla="*/ 185 h 413"/>
                    <a:gd name="T2" fmla="*/ 459 w 467"/>
                    <a:gd name="T3" fmla="*/ 155 h 413"/>
                    <a:gd name="T4" fmla="*/ 448 w 467"/>
                    <a:gd name="T5" fmla="*/ 126 h 413"/>
                    <a:gd name="T6" fmla="*/ 433 w 467"/>
                    <a:gd name="T7" fmla="*/ 100 h 413"/>
                    <a:gd name="T8" fmla="*/ 413 w 467"/>
                    <a:gd name="T9" fmla="*/ 75 h 413"/>
                    <a:gd name="T10" fmla="*/ 390 w 467"/>
                    <a:gd name="T11" fmla="*/ 54 h 413"/>
                    <a:gd name="T12" fmla="*/ 363 w 467"/>
                    <a:gd name="T13" fmla="*/ 35 h 413"/>
                    <a:gd name="T14" fmla="*/ 334 w 467"/>
                    <a:gd name="T15" fmla="*/ 20 h 413"/>
                    <a:gd name="T16" fmla="*/ 303 w 467"/>
                    <a:gd name="T17" fmla="*/ 9 h 413"/>
                    <a:gd name="T18" fmla="*/ 269 w 467"/>
                    <a:gd name="T19" fmla="*/ 2 h 413"/>
                    <a:gd name="T20" fmla="*/ 234 w 467"/>
                    <a:gd name="T21" fmla="*/ 0 h 413"/>
                    <a:gd name="T22" fmla="*/ 198 w 467"/>
                    <a:gd name="T23" fmla="*/ 2 h 413"/>
                    <a:gd name="T24" fmla="*/ 164 w 467"/>
                    <a:gd name="T25" fmla="*/ 9 h 413"/>
                    <a:gd name="T26" fmla="*/ 132 w 467"/>
                    <a:gd name="T27" fmla="*/ 20 h 413"/>
                    <a:gd name="T28" fmla="*/ 103 w 467"/>
                    <a:gd name="T29" fmla="*/ 35 h 413"/>
                    <a:gd name="T30" fmla="*/ 77 w 467"/>
                    <a:gd name="T31" fmla="*/ 54 h 413"/>
                    <a:gd name="T32" fmla="*/ 54 w 467"/>
                    <a:gd name="T33" fmla="*/ 75 h 413"/>
                    <a:gd name="T34" fmla="*/ 34 w 467"/>
                    <a:gd name="T35" fmla="*/ 100 h 413"/>
                    <a:gd name="T36" fmla="*/ 18 w 467"/>
                    <a:gd name="T37" fmla="*/ 126 h 413"/>
                    <a:gd name="T38" fmla="*/ 7 w 467"/>
                    <a:gd name="T39" fmla="*/ 155 h 413"/>
                    <a:gd name="T40" fmla="*/ 1 w 467"/>
                    <a:gd name="T41" fmla="*/ 185 h 413"/>
                    <a:gd name="T42" fmla="*/ 0 w 467"/>
                    <a:gd name="T43" fmla="*/ 216 h 413"/>
                    <a:gd name="T44" fmla="*/ 5 w 467"/>
                    <a:gd name="T45" fmla="*/ 247 h 413"/>
                    <a:gd name="T46" fmla="*/ 14 w 467"/>
                    <a:gd name="T47" fmla="*/ 277 h 413"/>
                    <a:gd name="T48" fmla="*/ 28 w 467"/>
                    <a:gd name="T49" fmla="*/ 304 h 413"/>
                    <a:gd name="T50" fmla="*/ 47 w 467"/>
                    <a:gd name="T51" fmla="*/ 330 h 413"/>
                    <a:gd name="T52" fmla="*/ 69 w 467"/>
                    <a:gd name="T53" fmla="*/ 352 h 413"/>
                    <a:gd name="T54" fmla="*/ 94 w 467"/>
                    <a:gd name="T55" fmla="*/ 371 h 413"/>
                    <a:gd name="T56" fmla="*/ 122 w 467"/>
                    <a:gd name="T57" fmla="*/ 388 h 413"/>
                    <a:gd name="T58" fmla="*/ 153 w 467"/>
                    <a:gd name="T59" fmla="*/ 400 h 413"/>
                    <a:gd name="T60" fmla="*/ 186 w 467"/>
                    <a:gd name="T61" fmla="*/ 408 h 413"/>
                    <a:gd name="T62" fmla="*/ 221 w 467"/>
                    <a:gd name="T63" fmla="*/ 412 h 413"/>
                    <a:gd name="T64" fmla="*/ 257 w 467"/>
                    <a:gd name="T65" fmla="*/ 411 h 413"/>
                    <a:gd name="T66" fmla="*/ 292 w 467"/>
                    <a:gd name="T67" fmla="*/ 406 h 413"/>
                    <a:gd name="T68" fmla="*/ 324 w 467"/>
                    <a:gd name="T69" fmla="*/ 396 h 413"/>
                    <a:gd name="T70" fmla="*/ 354 w 467"/>
                    <a:gd name="T71" fmla="*/ 383 h 413"/>
                    <a:gd name="T72" fmla="*/ 381 w 467"/>
                    <a:gd name="T73" fmla="*/ 365 h 413"/>
                    <a:gd name="T74" fmla="*/ 406 w 467"/>
                    <a:gd name="T75" fmla="*/ 345 h 413"/>
                    <a:gd name="T76" fmla="*/ 427 w 467"/>
                    <a:gd name="T77" fmla="*/ 321 h 413"/>
                    <a:gd name="T78" fmla="*/ 444 w 467"/>
                    <a:gd name="T79" fmla="*/ 295 h 413"/>
                    <a:gd name="T80" fmla="*/ 456 w 467"/>
                    <a:gd name="T81" fmla="*/ 267 h 413"/>
                    <a:gd name="T82" fmla="*/ 464 w 467"/>
                    <a:gd name="T83" fmla="*/ 237 h 413"/>
                    <a:gd name="T84" fmla="*/ 467 w 467"/>
                    <a:gd name="T85" fmla="*/ 206 h 41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67"/>
                    <a:gd name="T130" fmla="*/ 0 h 413"/>
                    <a:gd name="T131" fmla="*/ 467 w 467"/>
                    <a:gd name="T132" fmla="*/ 413 h 41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67" h="413">
                      <a:moveTo>
                        <a:pt x="467" y="206"/>
                      </a:moveTo>
                      <a:lnTo>
                        <a:pt x="466" y="195"/>
                      </a:lnTo>
                      <a:lnTo>
                        <a:pt x="466" y="185"/>
                      </a:lnTo>
                      <a:lnTo>
                        <a:pt x="464" y="174"/>
                      </a:lnTo>
                      <a:lnTo>
                        <a:pt x="462" y="164"/>
                      </a:lnTo>
                      <a:lnTo>
                        <a:pt x="459" y="155"/>
                      </a:lnTo>
                      <a:lnTo>
                        <a:pt x="456" y="145"/>
                      </a:lnTo>
                      <a:lnTo>
                        <a:pt x="453" y="136"/>
                      </a:lnTo>
                      <a:lnTo>
                        <a:pt x="448" y="126"/>
                      </a:lnTo>
                      <a:lnTo>
                        <a:pt x="444" y="117"/>
                      </a:lnTo>
                      <a:lnTo>
                        <a:pt x="438" y="108"/>
                      </a:lnTo>
                      <a:lnTo>
                        <a:pt x="433" y="100"/>
                      </a:lnTo>
                      <a:lnTo>
                        <a:pt x="427" y="91"/>
                      </a:lnTo>
                      <a:lnTo>
                        <a:pt x="420" y="83"/>
                      </a:lnTo>
                      <a:lnTo>
                        <a:pt x="413" y="75"/>
                      </a:lnTo>
                      <a:lnTo>
                        <a:pt x="406" y="68"/>
                      </a:lnTo>
                      <a:lnTo>
                        <a:pt x="398" y="61"/>
                      </a:lnTo>
                      <a:lnTo>
                        <a:pt x="390" y="54"/>
                      </a:lnTo>
                      <a:lnTo>
                        <a:pt x="381" y="47"/>
                      </a:lnTo>
                      <a:lnTo>
                        <a:pt x="373" y="41"/>
                      </a:lnTo>
                      <a:lnTo>
                        <a:pt x="363" y="35"/>
                      </a:lnTo>
                      <a:lnTo>
                        <a:pt x="354" y="30"/>
                      </a:lnTo>
                      <a:lnTo>
                        <a:pt x="344" y="25"/>
                      </a:lnTo>
                      <a:lnTo>
                        <a:pt x="334" y="20"/>
                      </a:lnTo>
                      <a:lnTo>
                        <a:pt x="324" y="16"/>
                      </a:lnTo>
                      <a:lnTo>
                        <a:pt x="313" y="13"/>
                      </a:lnTo>
                      <a:lnTo>
                        <a:pt x="303" y="9"/>
                      </a:lnTo>
                      <a:lnTo>
                        <a:pt x="292" y="7"/>
                      </a:lnTo>
                      <a:lnTo>
                        <a:pt x="281" y="4"/>
                      </a:lnTo>
                      <a:lnTo>
                        <a:pt x="269" y="2"/>
                      </a:lnTo>
                      <a:lnTo>
                        <a:pt x="257" y="1"/>
                      </a:lnTo>
                      <a:lnTo>
                        <a:pt x="246" y="0"/>
                      </a:lnTo>
                      <a:lnTo>
                        <a:pt x="234" y="0"/>
                      </a:lnTo>
                      <a:lnTo>
                        <a:pt x="221" y="0"/>
                      </a:lnTo>
                      <a:lnTo>
                        <a:pt x="210" y="1"/>
                      </a:lnTo>
                      <a:lnTo>
                        <a:pt x="198" y="2"/>
                      </a:lnTo>
                      <a:lnTo>
                        <a:pt x="186" y="4"/>
                      </a:lnTo>
                      <a:lnTo>
                        <a:pt x="175" y="7"/>
                      </a:lnTo>
                      <a:lnTo>
                        <a:pt x="164" y="9"/>
                      </a:lnTo>
                      <a:lnTo>
                        <a:pt x="153" y="13"/>
                      </a:lnTo>
                      <a:lnTo>
                        <a:pt x="142" y="16"/>
                      </a:lnTo>
                      <a:lnTo>
                        <a:pt x="132" y="20"/>
                      </a:lnTo>
                      <a:lnTo>
                        <a:pt x="122" y="25"/>
                      </a:lnTo>
                      <a:lnTo>
                        <a:pt x="112" y="30"/>
                      </a:lnTo>
                      <a:lnTo>
                        <a:pt x="103" y="35"/>
                      </a:lnTo>
                      <a:lnTo>
                        <a:pt x="94" y="41"/>
                      </a:lnTo>
                      <a:lnTo>
                        <a:pt x="85" y="47"/>
                      </a:lnTo>
                      <a:lnTo>
                        <a:pt x="77" y="54"/>
                      </a:lnTo>
                      <a:lnTo>
                        <a:pt x="69" y="61"/>
                      </a:lnTo>
                      <a:lnTo>
                        <a:pt x="61" y="68"/>
                      </a:lnTo>
                      <a:lnTo>
                        <a:pt x="54" y="75"/>
                      </a:lnTo>
                      <a:lnTo>
                        <a:pt x="47" y="83"/>
                      </a:lnTo>
                      <a:lnTo>
                        <a:pt x="40" y="91"/>
                      </a:lnTo>
                      <a:lnTo>
                        <a:pt x="34" y="100"/>
                      </a:lnTo>
                      <a:lnTo>
                        <a:pt x="28" y="108"/>
                      </a:lnTo>
                      <a:lnTo>
                        <a:pt x="23" y="117"/>
                      </a:lnTo>
                      <a:lnTo>
                        <a:pt x="18" y="126"/>
                      </a:lnTo>
                      <a:lnTo>
                        <a:pt x="14" y="136"/>
                      </a:lnTo>
                      <a:lnTo>
                        <a:pt x="11" y="145"/>
                      </a:lnTo>
                      <a:lnTo>
                        <a:pt x="7" y="155"/>
                      </a:lnTo>
                      <a:lnTo>
                        <a:pt x="5" y="164"/>
                      </a:lnTo>
                      <a:lnTo>
                        <a:pt x="3" y="174"/>
                      </a:lnTo>
                      <a:lnTo>
                        <a:pt x="1" y="185"/>
                      </a:lnTo>
                      <a:lnTo>
                        <a:pt x="0" y="195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1" y="227"/>
                      </a:lnTo>
                      <a:lnTo>
                        <a:pt x="3" y="237"/>
                      </a:lnTo>
                      <a:lnTo>
                        <a:pt x="5" y="247"/>
                      </a:lnTo>
                      <a:lnTo>
                        <a:pt x="7" y="257"/>
                      </a:lnTo>
                      <a:lnTo>
                        <a:pt x="11" y="267"/>
                      </a:lnTo>
                      <a:lnTo>
                        <a:pt x="14" y="277"/>
                      </a:lnTo>
                      <a:lnTo>
                        <a:pt x="18" y="286"/>
                      </a:lnTo>
                      <a:lnTo>
                        <a:pt x="23" y="295"/>
                      </a:lnTo>
                      <a:lnTo>
                        <a:pt x="28" y="304"/>
                      </a:lnTo>
                      <a:lnTo>
                        <a:pt x="34" y="313"/>
                      </a:lnTo>
                      <a:lnTo>
                        <a:pt x="40" y="321"/>
                      </a:lnTo>
                      <a:lnTo>
                        <a:pt x="47" y="330"/>
                      </a:lnTo>
                      <a:lnTo>
                        <a:pt x="54" y="337"/>
                      </a:lnTo>
                      <a:lnTo>
                        <a:pt x="61" y="345"/>
                      </a:lnTo>
                      <a:lnTo>
                        <a:pt x="69" y="352"/>
                      </a:lnTo>
                      <a:lnTo>
                        <a:pt x="77" y="359"/>
                      </a:lnTo>
                      <a:lnTo>
                        <a:pt x="85" y="365"/>
                      </a:lnTo>
                      <a:lnTo>
                        <a:pt x="94" y="371"/>
                      </a:lnTo>
                      <a:lnTo>
                        <a:pt x="103" y="377"/>
                      </a:lnTo>
                      <a:lnTo>
                        <a:pt x="112" y="383"/>
                      </a:lnTo>
                      <a:lnTo>
                        <a:pt x="122" y="388"/>
                      </a:lnTo>
                      <a:lnTo>
                        <a:pt x="132" y="392"/>
                      </a:lnTo>
                      <a:lnTo>
                        <a:pt x="142" y="396"/>
                      </a:lnTo>
                      <a:lnTo>
                        <a:pt x="153" y="400"/>
                      </a:lnTo>
                      <a:lnTo>
                        <a:pt x="164" y="403"/>
                      </a:lnTo>
                      <a:lnTo>
                        <a:pt x="175" y="406"/>
                      </a:lnTo>
                      <a:lnTo>
                        <a:pt x="186" y="408"/>
                      </a:lnTo>
                      <a:lnTo>
                        <a:pt x="198" y="410"/>
                      </a:lnTo>
                      <a:lnTo>
                        <a:pt x="210" y="411"/>
                      </a:lnTo>
                      <a:lnTo>
                        <a:pt x="221" y="412"/>
                      </a:lnTo>
                      <a:lnTo>
                        <a:pt x="234" y="413"/>
                      </a:lnTo>
                      <a:lnTo>
                        <a:pt x="246" y="412"/>
                      </a:lnTo>
                      <a:lnTo>
                        <a:pt x="257" y="411"/>
                      </a:lnTo>
                      <a:lnTo>
                        <a:pt x="269" y="410"/>
                      </a:lnTo>
                      <a:lnTo>
                        <a:pt x="281" y="408"/>
                      </a:lnTo>
                      <a:lnTo>
                        <a:pt x="292" y="406"/>
                      </a:lnTo>
                      <a:lnTo>
                        <a:pt x="303" y="403"/>
                      </a:lnTo>
                      <a:lnTo>
                        <a:pt x="313" y="400"/>
                      </a:lnTo>
                      <a:lnTo>
                        <a:pt x="324" y="396"/>
                      </a:lnTo>
                      <a:lnTo>
                        <a:pt x="334" y="392"/>
                      </a:lnTo>
                      <a:lnTo>
                        <a:pt x="344" y="388"/>
                      </a:lnTo>
                      <a:lnTo>
                        <a:pt x="354" y="383"/>
                      </a:lnTo>
                      <a:lnTo>
                        <a:pt x="363" y="377"/>
                      </a:lnTo>
                      <a:lnTo>
                        <a:pt x="373" y="371"/>
                      </a:lnTo>
                      <a:lnTo>
                        <a:pt x="381" y="365"/>
                      </a:lnTo>
                      <a:lnTo>
                        <a:pt x="390" y="359"/>
                      </a:lnTo>
                      <a:lnTo>
                        <a:pt x="398" y="352"/>
                      </a:lnTo>
                      <a:lnTo>
                        <a:pt x="406" y="345"/>
                      </a:lnTo>
                      <a:lnTo>
                        <a:pt x="413" y="337"/>
                      </a:lnTo>
                      <a:lnTo>
                        <a:pt x="420" y="330"/>
                      </a:lnTo>
                      <a:lnTo>
                        <a:pt x="427" y="321"/>
                      </a:lnTo>
                      <a:lnTo>
                        <a:pt x="433" y="313"/>
                      </a:lnTo>
                      <a:lnTo>
                        <a:pt x="438" y="304"/>
                      </a:lnTo>
                      <a:lnTo>
                        <a:pt x="444" y="295"/>
                      </a:lnTo>
                      <a:lnTo>
                        <a:pt x="448" y="286"/>
                      </a:lnTo>
                      <a:lnTo>
                        <a:pt x="453" y="277"/>
                      </a:lnTo>
                      <a:lnTo>
                        <a:pt x="456" y="267"/>
                      </a:lnTo>
                      <a:lnTo>
                        <a:pt x="459" y="257"/>
                      </a:lnTo>
                      <a:lnTo>
                        <a:pt x="462" y="247"/>
                      </a:lnTo>
                      <a:lnTo>
                        <a:pt x="464" y="237"/>
                      </a:lnTo>
                      <a:lnTo>
                        <a:pt x="466" y="227"/>
                      </a:lnTo>
                      <a:lnTo>
                        <a:pt x="466" y="216"/>
                      </a:lnTo>
                      <a:lnTo>
                        <a:pt x="467" y="206"/>
                      </a:lnTo>
                    </a:path>
                  </a:pathLst>
                </a:cu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50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4735" y="2405"/>
                  <a:ext cx="300" cy="334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51" name="Line 268"/>
                <p:cNvSpPr>
                  <a:spLocks noChangeShapeType="1"/>
                </p:cNvSpPr>
                <p:nvPr/>
              </p:nvSpPr>
              <p:spPr bwMode="auto">
                <a:xfrm>
                  <a:off x="4737" y="2407"/>
                  <a:ext cx="298" cy="334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52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4886" y="2359"/>
                  <a:ext cx="1" cy="429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53" name="Line 270"/>
                <p:cNvSpPr>
                  <a:spLocks noChangeShapeType="1"/>
                </p:cNvSpPr>
                <p:nvPr/>
              </p:nvSpPr>
              <p:spPr bwMode="auto">
                <a:xfrm>
                  <a:off x="4655" y="2573"/>
                  <a:ext cx="469" cy="1"/>
                </a:xfrm>
                <a:prstGeom prst="line">
                  <a:avLst/>
                </a:pr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54" name="Freeform 271"/>
                <p:cNvSpPr>
                  <a:spLocks/>
                </p:cNvSpPr>
                <p:nvPr/>
              </p:nvSpPr>
              <p:spPr bwMode="auto">
                <a:xfrm>
                  <a:off x="4797" y="2495"/>
                  <a:ext cx="162" cy="141"/>
                </a:xfrm>
                <a:custGeom>
                  <a:avLst/>
                  <a:gdLst>
                    <a:gd name="T0" fmla="*/ 162 w 162"/>
                    <a:gd name="T1" fmla="*/ 63 h 141"/>
                    <a:gd name="T2" fmla="*/ 159 w 162"/>
                    <a:gd name="T3" fmla="*/ 49 h 141"/>
                    <a:gd name="T4" fmla="*/ 153 w 162"/>
                    <a:gd name="T5" fmla="*/ 36 h 141"/>
                    <a:gd name="T6" fmla="*/ 145 w 162"/>
                    <a:gd name="T7" fmla="*/ 24 h 141"/>
                    <a:gd name="T8" fmla="*/ 133 w 162"/>
                    <a:gd name="T9" fmla="*/ 16 h 141"/>
                    <a:gd name="T10" fmla="*/ 120 w 162"/>
                    <a:gd name="T11" fmla="*/ 8 h 141"/>
                    <a:gd name="T12" fmla="*/ 106 w 162"/>
                    <a:gd name="T13" fmla="*/ 3 h 141"/>
                    <a:gd name="T14" fmla="*/ 90 w 162"/>
                    <a:gd name="T15" fmla="*/ 0 h 141"/>
                    <a:gd name="T16" fmla="*/ 73 w 162"/>
                    <a:gd name="T17" fmla="*/ 0 h 141"/>
                    <a:gd name="T18" fmla="*/ 57 w 162"/>
                    <a:gd name="T19" fmla="*/ 3 h 141"/>
                    <a:gd name="T20" fmla="*/ 43 w 162"/>
                    <a:gd name="T21" fmla="*/ 8 h 141"/>
                    <a:gd name="T22" fmla="*/ 29 w 162"/>
                    <a:gd name="T23" fmla="*/ 16 h 141"/>
                    <a:gd name="T24" fmla="*/ 18 w 162"/>
                    <a:gd name="T25" fmla="*/ 24 h 141"/>
                    <a:gd name="T26" fmla="*/ 10 w 162"/>
                    <a:gd name="T27" fmla="*/ 36 h 141"/>
                    <a:gd name="T28" fmla="*/ 3 w 162"/>
                    <a:gd name="T29" fmla="*/ 49 h 141"/>
                    <a:gd name="T30" fmla="*/ 0 w 162"/>
                    <a:gd name="T31" fmla="*/ 63 h 141"/>
                    <a:gd name="T32" fmla="*/ 0 w 162"/>
                    <a:gd name="T33" fmla="*/ 77 h 141"/>
                    <a:gd name="T34" fmla="*/ 3 w 162"/>
                    <a:gd name="T35" fmla="*/ 91 h 141"/>
                    <a:gd name="T36" fmla="*/ 10 w 162"/>
                    <a:gd name="T37" fmla="*/ 104 h 141"/>
                    <a:gd name="T38" fmla="*/ 18 w 162"/>
                    <a:gd name="T39" fmla="*/ 115 h 141"/>
                    <a:gd name="T40" fmla="*/ 29 w 162"/>
                    <a:gd name="T41" fmla="*/ 125 h 141"/>
                    <a:gd name="T42" fmla="*/ 43 w 162"/>
                    <a:gd name="T43" fmla="*/ 133 h 141"/>
                    <a:gd name="T44" fmla="*/ 57 w 162"/>
                    <a:gd name="T45" fmla="*/ 138 h 141"/>
                    <a:gd name="T46" fmla="*/ 73 w 162"/>
                    <a:gd name="T47" fmla="*/ 141 h 141"/>
                    <a:gd name="T48" fmla="*/ 90 w 162"/>
                    <a:gd name="T49" fmla="*/ 141 h 141"/>
                    <a:gd name="T50" fmla="*/ 106 w 162"/>
                    <a:gd name="T51" fmla="*/ 138 h 141"/>
                    <a:gd name="T52" fmla="*/ 120 w 162"/>
                    <a:gd name="T53" fmla="*/ 133 h 141"/>
                    <a:gd name="T54" fmla="*/ 133 w 162"/>
                    <a:gd name="T55" fmla="*/ 125 h 141"/>
                    <a:gd name="T56" fmla="*/ 145 w 162"/>
                    <a:gd name="T57" fmla="*/ 115 h 141"/>
                    <a:gd name="T58" fmla="*/ 153 w 162"/>
                    <a:gd name="T59" fmla="*/ 104 h 141"/>
                    <a:gd name="T60" fmla="*/ 159 w 162"/>
                    <a:gd name="T61" fmla="*/ 91 h 141"/>
                    <a:gd name="T62" fmla="*/ 162 w 162"/>
                    <a:gd name="T63" fmla="*/ 77 h 1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141"/>
                    <a:gd name="T98" fmla="*/ 162 w 162"/>
                    <a:gd name="T99" fmla="*/ 141 h 1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141">
                      <a:moveTo>
                        <a:pt x="162" y="70"/>
                      </a:moveTo>
                      <a:lnTo>
                        <a:pt x="162" y="63"/>
                      </a:lnTo>
                      <a:lnTo>
                        <a:pt x="161" y="55"/>
                      </a:lnTo>
                      <a:lnTo>
                        <a:pt x="159" y="49"/>
                      </a:lnTo>
                      <a:lnTo>
                        <a:pt x="156" y="42"/>
                      </a:lnTo>
                      <a:lnTo>
                        <a:pt x="153" y="36"/>
                      </a:lnTo>
                      <a:lnTo>
                        <a:pt x="149" y="30"/>
                      </a:lnTo>
                      <a:lnTo>
                        <a:pt x="145" y="24"/>
                      </a:lnTo>
                      <a:lnTo>
                        <a:pt x="139" y="20"/>
                      </a:lnTo>
                      <a:lnTo>
                        <a:pt x="133" y="16"/>
                      </a:lnTo>
                      <a:lnTo>
                        <a:pt x="127" y="12"/>
                      </a:lnTo>
                      <a:lnTo>
                        <a:pt x="120" y="8"/>
                      </a:lnTo>
                      <a:lnTo>
                        <a:pt x="113" y="5"/>
                      </a:lnTo>
                      <a:lnTo>
                        <a:pt x="106" y="3"/>
                      </a:lnTo>
                      <a:lnTo>
                        <a:pt x="98" y="1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3" y="0"/>
                      </a:lnTo>
                      <a:lnTo>
                        <a:pt x="65" y="1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3" y="8"/>
                      </a:lnTo>
                      <a:lnTo>
                        <a:pt x="36" y="12"/>
                      </a:lnTo>
                      <a:lnTo>
                        <a:pt x="29" y="16"/>
                      </a:lnTo>
                      <a:lnTo>
                        <a:pt x="24" y="20"/>
                      </a:lnTo>
                      <a:lnTo>
                        <a:pt x="18" y="24"/>
                      </a:lnTo>
                      <a:lnTo>
                        <a:pt x="14" y="30"/>
                      </a:lnTo>
                      <a:lnTo>
                        <a:pt x="10" y="36"/>
                      </a:lnTo>
                      <a:lnTo>
                        <a:pt x="6" y="42"/>
                      </a:lnTo>
                      <a:lnTo>
                        <a:pt x="3" y="49"/>
                      </a:lnTo>
                      <a:lnTo>
                        <a:pt x="1" y="55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6" y="98"/>
                      </a:lnTo>
                      <a:lnTo>
                        <a:pt x="10" y="104"/>
                      </a:lnTo>
                      <a:lnTo>
                        <a:pt x="14" y="110"/>
                      </a:lnTo>
                      <a:lnTo>
                        <a:pt x="18" y="115"/>
                      </a:lnTo>
                      <a:lnTo>
                        <a:pt x="24" y="120"/>
                      </a:lnTo>
                      <a:lnTo>
                        <a:pt x="29" y="125"/>
                      </a:lnTo>
                      <a:lnTo>
                        <a:pt x="36" y="129"/>
                      </a:lnTo>
                      <a:lnTo>
                        <a:pt x="43" y="133"/>
                      </a:lnTo>
                      <a:lnTo>
                        <a:pt x="50" y="136"/>
                      </a:lnTo>
                      <a:lnTo>
                        <a:pt x="57" y="138"/>
                      </a:lnTo>
                      <a:lnTo>
                        <a:pt x="65" y="140"/>
                      </a:lnTo>
                      <a:lnTo>
                        <a:pt x="73" y="141"/>
                      </a:lnTo>
                      <a:lnTo>
                        <a:pt x="82" y="141"/>
                      </a:lnTo>
                      <a:lnTo>
                        <a:pt x="90" y="141"/>
                      </a:lnTo>
                      <a:lnTo>
                        <a:pt x="98" y="140"/>
                      </a:lnTo>
                      <a:lnTo>
                        <a:pt x="106" y="138"/>
                      </a:lnTo>
                      <a:lnTo>
                        <a:pt x="113" y="136"/>
                      </a:lnTo>
                      <a:lnTo>
                        <a:pt x="120" y="133"/>
                      </a:lnTo>
                      <a:lnTo>
                        <a:pt x="127" y="129"/>
                      </a:lnTo>
                      <a:lnTo>
                        <a:pt x="133" y="125"/>
                      </a:lnTo>
                      <a:lnTo>
                        <a:pt x="139" y="120"/>
                      </a:lnTo>
                      <a:lnTo>
                        <a:pt x="145" y="115"/>
                      </a:lnTo>
                      <a:lnTo>
                        <a:pt x="149" y="110"/>
                      </a:lnTo>
                      <a:lnTo>
                        <a:pt x="153" y="104"/>
                      </a:lnTo>
                      <a:lnTo>
                        <a:pt x="156" y="98"/>
                      </a:lnTo>
                      <a:lnTo>
                        <a:pt x="159" y="91"/>
                      </a:lnTo>
                      <a:lnTo>
                        <a:pt x="161" y="84"/>
                      </a:lnTo>
                      <a:lnTo>
                        <a:pt x="162" y="77"/>
                      </a:lnTo>
                      <a:lnTo>
                        <a:pt x="162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55" name="Freeform 272"/>
                <p:cNvSpPr>
                  <a:spLocks/>
                </p:cNvSpPr>
                <p:nvPr/>
              </p:nvSpPr>
              <p:spPr bwMode="auto">
                <a:xfrm>
                  <a:off x="4797" y="2495"/>
                  <a:ext cx="162" cy="141"/>
                </a:xfrm>
                <a:custGeom>
                  <a:avLst/>
                  <a:gdLst>
                    <a:gd name="T0" fmla="*/ 162 w 162"/>
                    <a:gd name="T1" fmla="*/ 63 h 141"/>
                    <a:gd name="T2" fmla="*/ 159 w 162"/>
                    <a:gd name="T3" fmla="*/ 49 h 141"/>
                    <a:gd name="T4" fmla="*/ 153 w 162"/>
                    <a:gd name="T5" fmla="*/ 36 h 141"/>
                    <a:gd name="T6" fmla="*/ 145 w 162"/>
                    <a:gd name="T7" fmla="*/ 24 h 141"/>
                    <a:gd name="T8" fmla="*/ 133 w 162"/>
                    <a:gd name="T9" fmla="*/ 16 h 141"/>
                    <a:gd name="T10" fmla="*/ 120 w 162"/>
                    <a:gd name="T11" fmla="*/ 8 h 141"/>
                    <a:gd name="T12" fmla="*/ 106 w 162"/>
                    <a:gd name="T13" fmla="*/ 3 h 141"/>
                    <a:gd name="T14" fmla="*/ 90 w 162"/>
                    <a:gd name="T15" fmla="*/ 0 h 141"/>
                    <a:gd name="T16" fmla="*/ 73 w 162"/>
                    <a:gd name="T17" fmla="*/ 0 h 141"/>
                    <a:gd name="T18" fmla="*/ 57 w 162"/>
                    <a:gd name="T19" fmla="*/ 3 h 141"/>
                    <a:gd name="T20" fmla="*/ 43 w 162"/>
                    <a:gd name="T21" fmla="*/ 8 h 141"/>
                    <a:gd name="T22" fmla="*/ 29 w 162"/>
                    <a:gd name="T23" fmla="*/ 16 h 141"/>
                    <a:gd name="T24" fmla="*/ 18 w 162"/>
                    <a:gd name="T25" fmla="*/ 24 h 141"/>
                    <a:gd name="T26" fmla="*/ 10 w 162"/>
                    <a:gd name="T27" fmla="*/ 36 h 141"/>
                    <a:gd name="T28" fmla="*/ 3 w 162"/>
                    <a:gd name="T29" fmla="*/ 49 h 141"/>
                    <a:gd name="T30" fmla="*/ 0 w 162"/>
                    <a:gd name="T31" fmla="*/ 63 h 141"/>
                    <a:gd name="T32" fmla="*/ 0 w 162"/>
                    <a:gd name="T33" fmla="*/ 77 h 141"/>
                    <a:gd name="T34" fmla="*/ 3 w 162"/>
                    <a:gd name="T35" fmla="*/ 91 h 141"/>
                    <a:gd name="T36" fmla="*/ 10 w 162"/>
                    <a:gd name="T37" fmla="*/ 104 h 141"/>
                    <a:gd name="T38" fmla="*/ 18 w 162"/>
                    <a:gd name="T39" fmla="*/ 115 h 141"/>
                    <a:gd name="T40" fmla="*/ 29 w 162"/>
                    <a:gd name="T41" fmla="*/ 125 h 141"/>
                    <a:gd name="T42" fmla="*/ 43 w 162"/>
                    <a:gd name="T43" fmla="*/ 133 h 141"/>
                    <a:gd name="T44" fmla="*/ 57 w 162"/>
                    <a:gd name="T45" fmla="*/ 138 h 141"/>
                    <a:gd name="T46" fmla="*/ 73 w 162"/>
                    <a:gd name="T47" fmla="*/ 141 h 141"/>
                    <a:gd name="T48" fmla="*/ 90 w 162"/>
                    <a:gd name="T49" fmla="*/ 141 h 141"/>
                    <a:gd name="T50" fmla="*/ 106 w 162"/>
                    <a:gd name="T51" fmla="*/ 138 h 141"/>
                    <a:gd name="T52" fmla="*/ 120 w 162"/>
                    <a:gd name="T53" fmla="*/ 133 h 141"/>
                    <a:gd name="T54" fmla="*/ 133 w 162"/>
                    <a:gd name="T55" fmla="*/ 125 h 141"/>
                    <a:gd name="T56" fmla="*/ 145 w 162"/>
                    <a:gd name="T57" fmla="*/ 115 h 141"/>
                    <a:gd name="T58" fmla="*/ 153 w 162"/>
                    <a:gd name="T59" fmla="*/ 104 h 141"/>
                    <a:gd name="T60" fmla="*/ 159 w 162"/>
                    <a:gd name="T61" fmla="*/ 91 h 141"/>
                    <a:gd name="T62" fmla="*/ 162 w 162"/>
                    <a:gd name="T63" fmla="*/ 77 h 1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141"/>
                    <a:gd name="T98" fmla="*/ 162 w 162"/>
                    <a:gd name="T99" fmla="*/ 141 h 1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141">
                      <a:moveTo>
                        <a:pt x="162" y="70"/>
                      </a:moveTo>
                      <a:lnTo>
                        <a:pt x="162" y="63"/>
                      </a:lnTo>
                      <a:lnTo>
                        <a:pt x="161" y="55"/>
                      </a:lnTo>
                      <a:lnTo>
                        <a:pt x="159" y="49"/>
                      </a:lnTo>
                      <a:lnTo>
                        <a:pt x="156" y="42"/>
                      </a:lnTo>
                      <a:lnTo>
                        <a:pt x="153" y="36"/>
                      </a:lnTo>
                      <a:lnTo>
                        <a:pt x="149" y="30"/>
                      </a:lnTo>
                      <a:lnTo>
                        <a:pt x="145" y="24"/>
                      </a:lnTo>
                      <a:lnTo>
                        <a:pt x="139" y="20"/>
                      </a:lnTo>
                      <a:lnTo>
                        <a:pt x="133" y="16"/>
                      </a:lnTo>
                      <a:lnTo>
                        <a:pt x="127" y="12"/>
                      </a:lnTo>
                      <a:lnTo>
                        <a:pt x="120" y="8"/>
                      </a:lnTo>
                      <a:lnTo>
                        <a:pt x="113" y="5"/>
                      </a:lnTo>
                      <a:lnTo>
                        <a:pt x="106" y="3"/>
                      </a:lnTo>
                      <a:lnTo>
                        <a:pt x="98" y="1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73" y="0"/>
                      </a:lnTo>
                      <a:lnTo>
                        <a:pt x="65" y="1"/>
                      </a:lnTo>
                      <a:lnTo>
                        <a:pt x="57" y="3"/>
                      </a:lnTo>
                      <a:lnTo>
                        <a:pt x="50" y="5"/>
                      </a:lnTo>
                      <a:lnTo>
                        <a:pt x="43" y="8"/>
                      </a:lnTo>
                      <a:lnTo>
                        <a:pt x="36" y="12"/>
                      </a:lnTo>
                      <a:lnTo>
                        <a:pt x="29" y="16"/>
                      </a:lnTo>
                      <a:lnTo>
                        <a:pt x="24" y="20"/>
                      </a:lnTo>
                      <a:lnTo>
                        <a:pt x="18" y="24"/>
                      </a:lnTo>
                      <a:lnTo>
                        <a:pt x="14" y="30"/>
                      </a:lnTo>
                      <a:lnTo>
                        <a:pt x="10" y="36"/>
                      </a:lnTo>
                      <a:lnTo>
                        <a:pt x="6" y="42"/>
                      </a:lnTo>
                      <a:lnTo>
                        <a:pt x="3" y="49"/>
                      </a:lnTo>
                      <a:lnTo>
                        <a:pt x="1" y="55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6" y="98"/>
                      </a:lnTo>
                      <a:lnTo>
                        <a:pt x="10" y="104"/>
                      </a:lnTo>
                      <a:lnTo>
                        <a:pt x="14" y="110"/>
                      </a:lnTo>
                      <a:lnTo>
                        <a:pt x="18" y="115"/>
                      </a:lnTo>
                      <a:lnTo>
                        <a:pt x="24" y="120"/>
                      </a:lnTo>
                      <a:lnTo>
                        <a:pt x="29" y="125"/>
                      </a:lnTo>
                      <a:lnTo>
                        <a:pt x="36" y="129"/>
                      </a:lnTo>
                      <a:lnTo>
                        <a:pt x="43" y="133"/>
                      </a:lnTo>
                      <a:lnTo>
                        <a:pt x="50" y="136"/>
                      </a:lnTo>
                      <a:lnTo>
                        <a:pt x="57" y="138"/>
                      </a:lnTo>
                      <a:lnTo>
                        <a:pt x="65" y="140"/>
                      </a:lnTo>
                      <a:lnTo>
                        <a:pt x="73" y="141"/>
                      </a:lnTo>
                      <a:lnTo>
                        <a:pt x="82" y="141"/>
                      </a:lnTo>
                      <a:lnTo>
                        <a:pt x="90" y="141"/>
                      </a:lnTo>
                      <a:lnTo>
                        <a:pt x="98" y="140"/>
                      </a:lnTo>
                      <a:lnTo>
                        <a:pt x="106" y="138"/>
                      </a:lnTo>
                      <a:lnTo>
                        <a:pt x="113" y="136"/>
                      </a:lnTo>
                      <a:lnTo>
                        <a:pt x="120" y="133"/>
                      </a:lnTo>
                      <a:lnTo>
                        <a:pt x="127" y="129"/>
                      </a:lnTo>
                      <a:lnTo>
                        <a:pt x="133" y="125"/>
                      </a:lnTo>
                      <a:lnTo>
                        <a:pt x="139" y="120"/>
                      </a:lnTo>
                      <a:lnTo>
                        <a:pt x="145" y="115"/>
                      </a:lnTo>
                      <a:lnTo>
                        <a:pt x="149" y="110"/>
                      </a:lnTo>
                      <a:lnTo>
                        <a:pt x="153" y="104"/>
                      </a:lnTo>
                      <a:lnTo>
                        <a:pt x="156" y="98"/>
                      </a:lnTo>
                      <a:lnTo>
                        <a:pt x="159" y="91"/>
                      </a:lnTo>
                      <a:lnTo>
                        <a:pt x="161" y="84"/>
                      </a:lnTo>
                      <a:lnTo>
                        <a:pt x="162" y="77"/>
                      </a:lnTo>
                      <a:lnTo>
                        <a:pt x="162" y="70"/>
                      </a:lnTo>
                    </a:path>
                  </a:pathLst>
                </a:custGeom>
                <a:noFill/>
                <a:ln w="14288" cap="sq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413" tIns="45708" rIns="91413" bIns="45708"/>
                <a:lstStyle/>
                <a:p>
                  <a:endParaRPr lang="zh-CN" altLang="en-US"/>
                </a:p>
              </p:txBody>
            </p:sp>
            <p:sp>
              <p:nvSpPr>
                <p:cNvPr id="25756" name="Rectangle 273"/>
                <p:cNvSpPr>
                  <a:spLocks noChangeArrowheads="1"/>
                </p:cNvSpPr>
                <p:nvPr/>
              </p:nvSpPr>
              <p:spPr bwMode="auto">
                <a:xfrm>
                  <a:off x="4799" y="2406"/>
                  <a:ext cx="5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Dev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57" name="Rectangle 274"/>
                <p:cNvSpPr>
                  <a:spLocks noChangeArrowheads="1"/>
                </p:cNvSpPr>
                <p:nvPr/>
              </p:nvSpPr>
              <p:spPr bwMode="auto">
                <a:xfrm>
                  <a:off x="4908" y="2413"/>
                  <a:ext cx="46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Mfg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58" name="Rectangle 275"/>
                <p:cNvSpPr>
                  <a:spLocks noChangeArrowheads="1"/>
                </p:cNvSpPr>
                <p:nvPr/>
              </p:nvSpPr>
              <p:spPr bwMode="auto">
                <a:xfrm>
                  <a:off x="5005" y="2487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Mkt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59" name="Rectangle 276"/>
                <p:cNvSpPr>
                  <a:spLocks noChangeArrowheads="1"/>
                </p:cNvSpPr>
                <p:nvPr/>
              </p:nvSpPr>
              <p:spPr bwMode="auto">
                <a:xfrm>
                  <a:off x="5010" y="2603"/>
                  <a:ext cx="47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Svc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60" name="Rectangle 277"/>
                <p:cNvSpPr>
                  <a:spLocks noChangeArrowheads="1"/>
                </p:cNvSpPr>
                <p:nvPr/>
              </p:nvSpPr>
              <p:spPr bwMode="auto">
                <a:xfrm>
                  <a:off x="4904" y="2697"/>
                  <a:ext cx="3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Fin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61" name="Rectangle 278"/>
                <p:cNvSpPr>
                  <a:spLocks noChangeArrowheads="1"/>
                </p:cNvSpPr>
                <p:nvPr/>
              </p:nvSpPr>
              <p:spPr bwMode="auto">
                <a:xfrm>
                  <a:off x="4797" y="2692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SW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62" name="Rectangle 279"/>
                <p:cNvSpPr>
                  <a:spLocks noChangeArrowheads="1"/>
                </p:cNvSpPr>
                <p:nvPr/>
              </p:nvSpPr>
              <p:spPr bwMode="auto">
                <a:xfrm>
                  <a:off x="4700" y="2495"/>
                  <a:ext cx="45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Full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63" name="Rectangle 280"/>
                <p:cNvSpPr>
                  <a:spLocks noChangeArrowheads="1"/>
                </p:cNvSpPr>
                <p:nvPr/>
              </p:nvSpPr>
              <p:spPr bwMode="auto">
                <a:xfrm>
                  <a:off x="4697" y="2609"/>
                  <a:ext cx="57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zh-CN" sz="500">
                      <a:solidFill>
                        <a:srgbClr val="000000"/>
                      </a:solidFill>
                      <a:ea typeface="Arial Unicode MS" pitchFamily="34" charset="-122"/>
                      <a:cs typeface="Arial Unicode MS" pitchFamily="34" charset="-122"/>
                    </a:rPr>
                    <a:t>Proc</a:t>
                  </a:r>
                  <a:endParaRPr kumimoji="1" lang="en-US" altLang="zh-CN" sz="2400">
                    <a:latin typeface="Times New Roman" pitchFamily="18" charset="0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  <p:sp>
            <p:nvSpPr>
              <p:cNvPr id="25731" name="Rectangle 281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24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kumimoji="1" lang="en-US" altLang="zh-CN" sz="1300" b="1">
                    <a:solidFill>
                      <a:srgbClr val="000000"/>
                    </a:solidFill>
                    <a:ea typeface="Arial Unicode MS" pitchFamily="34" charset="-122"/>
                    <a:cs typeface="Arial Unicode MS" pitchFamily="34" charset="-122"/>
                  </a:rPr>
                  <a:t>TDT</a:t>
                </a:r>
                <a:endParaRPr kumimoji="1" lang="en-US" altLang="zh-CN" sz="2400"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25681" name="Line 282"/>
            <p:cNvSpPr>
              <a:spLocks noChangeShapeType="1"/>
            </p:cNvSpPr>
            <p:nvPr/>
          </p:nvSpPr>
          <p:spPr bwMode="auto">
            <a:xfrm>
              <a:off x="2377" y="2050"/>
              <a:ext cx="0" cy="96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" name="Group 283"/>
            <p:cNvGrpSpPr>
              <a:grpSpLocks/>
            </p:cNvGrpSpPr>
            <p:nvPr/>
          </p:nvGrpSpPr>
          <p:grpSpPr bwMode="auto">
            <a:xfrm>
              <a:off x="3779" y="2009"/>
              <a:ext cx="70" cy="424"/>
              <a:chOff x="4992" y="1584"/>
              <a:chExt cx="65" cy="424"/>
            </a:xfrm>
          </p:grpSpPr>
          <p:sp>
            <p:nvSpPr>
              <p:cNvPr id="25720" name="Line 284"/>
              <p:cNvSpPr>
                <a:spLocks noChangeShapeType="1"/>
              </p:cNvSpPr>
              <p:nvPr/>
            </p:nvSpPr>
            <p:spPr bwMode="auto">
              <a:xfrm flipV="1">
                <a:off x="5026" y="1696"/>
                <a:ext cx="1" cy="300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21" name="Freeform 285"/>
              <p:cNvSpPr>
                <a:spLocks/>
              </p:cNvSpPr>
              <p:nvPr/>
            </p:nvSpPr>
            <p:spPr bwMode="auto">
              <a:xfrm>
                <a:off x="4992" y="1584"/>
                <a:ext cx="62" cy="122"/>
              </a:xfrm>
              <a:custGeom>
                <a:avLst/>
                <a:gdLst>
                  <a:gd name="T0" fmla="*/ 0 w 62"/>
                  <a:gd name="T1" fmla="*/ 122 h 122"/>
                  <a:gd name="T2" fmla="*/ 31 w 62"/>
                  <a:gd name="T3" fmla="*/ 0 h 122"/>
                  <a:gd name="T4" fmla="*/ 62 w 62"/>
                  <a:gd name="T5" fmla="*/ 122 h 122"/>
                  <a:gd name="T6" fmla="*/ 0 w 62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2"/>
                  <a:gd name="T14" fmla="*/ 62 w 62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2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22" name="Freeform 286"/>
              <p:cNvSpPr>
                <a:spLocks/>
              </p:cNvSpPr>
              <p:nvPr/>
            </p:nvSpPr>
            <p:spPr bwMode="auto">
              <a:xfrm>
                <a:off x="4992" y="1584"/>
                <a:ext cx="62" cy="122"/>
              </a:xfrm>
              <a:custGeom>
                <a:avLst/>
                <a:gdLst>
                  <a:gd name="T0" fmla="*/ 0 w 62"/>
                  <a:gd name="T1" fmla="*/ 122 h 122"/>
                  <a:gd name="T2" fmla="*/ 31 w 62"/>
                  <a:gd name="T3" fmla="*/ 0 h 122"/>
                  <a:gd name="T4" fmla="*/ 62 w 62"/>
                  <a:gd name="T5" fmla="*/ 122 h 122"/>
                  <a:gd name="T6" fmla="*/ 0 w 62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2"/>
                  <a:gd name="T14" fmla="*/ 62 w 62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2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23" name="Freeform 287"/>
              <p:cNvSpPr>
                <a:spLocks/>
              </p:cNvSpPr>
              <p:nvPr/>
            </p:nvSpPr>
            <p:spPr bwMode="auto">
              <a:xfrm>
                <a:off x="4995" y="1885"/>
                <a:ext cx="62" cy="123"/>
              </a:xfrm>
              <a:custGeom>
                <a:avLst/>
                <a:gdLst>
                  <a:gd name="T0" fmla="*/ 62 w 62"/>
                  <a:gd name="T1" fmla="*/ 0 h 123"/>
                  <a:gd name="T2" fmla="*/ 31 w 62"/>
                  <a:gd name="T3" fmla="*/ 123 h 123"/>
                  <a:gd name="T4" fmla="*/ 0 w 62"/>
                  <a:gd name="T5" fmla="*/ 0 h 123"/>
                  <a:gd name="T6" fmla="*/ 62 w 62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3"/>
                  <a:gd name="T14" fmla="*/ 62 w 62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3">
                    <a:moveTo>
                      <a:pt x="62" y="0"/>
                    </a:moveTo>
                    <a:lnTo>
                      <a:pt x="31" y="123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24" name="Freeform 288"/>
              <p:cNvSpPr>
                <a:spLocks/>
              </p:cNvSpPr>
              <p:nvPr/>
            </p:nvSpPr>
            <p:spPr bwMode="auto">
              <a:xfrm>
                <a:off x="4995" y="1885"/>
                <a:ext cx="62" cy="123"/>
              </a:xfrm>
              <a:custGeom>
                <a:avLst/>
                <a:gdLst>
                  <a:gd name="T0" fmla="*/ 62 w 62"/>
                  <a:gd name="T1" fmla="*/ 0 h 123"/>
                  <a:gd name="T2" fmla="*/ 31 w 62"/>
                  <a:gd name="T3" fmla="*/ 123 h 123"/>
                  <a:gd name="T4" fmla="*/ 0 w 62"/>
                  <a:gd name="T5" fmla="*/ 0 h 123"/>
                  <a:gd name="T6" fmla="*/ 62 w 62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3"/>
                  <a:gd name="T14" fmla="*/ 62 w 62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3">
                    <a:moveTo>
                      <a:pt x="62" y="0"/>
                    </a:moveTo>
                    <a:lnTo>
                      <a:pt x="31" y="123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25" name="Line 289"/>
              <p:cNvSpPr>
                <a:spLocks noChangeShapeType="1"/>
              </p:cNvSpPr>
              <p:nvPr/>
            </p:nvSpPr>
            <p:spPr bwMode="auto">
              <a:xfrm flipV="1">
                <a:off x="5026" y="1696"/>
                <a:ext cx="1" cy="300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26" name="Freeform 290"/>
              <p:cNvSpPr>
                <a:spLocks/>
              </p:cNvSpPr>
              <p:nvPr/>
            </p:nvSpPr>
            <p:spPr bwMode="auto">
              <a:xfrm>
                <a:off x="4992" y="1584"/>
                <a:ext cx="62" cy="122"/>
              </a:xfrm>
              <a:custGeom>
                <a:avLst/>
                <a:gdLst>
                  <a:gd name="T0" fmla="*/ 0 w 62"/>
                  <a:gd name="T1" fmla="*/ 122 h 122"/>
                  <a:gd name="T2" fmla="*/ 31 w 62"/>
                  <a:gd name="T3" fmla="*/ 0 h 122"/>
                  <a:gd name="T4" fmla="*/ 62 w 62"/>
                  <a:gd name="T5" fmla="*/ 122 h 122"/>
                  <a:gd name="T6" fmla="*/ 0 w 62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2"/>
                  <a:gd name="T14" fmla="*/ 62 w 62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2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27" name="Freeform 291"/>
              <p:cNvSpPr>
                <a:spLocks/>
              </p:cNvSpPr>
              <p:nvPr/>
            </p:nvSpPr>
            <p:spPr bwMode="auto">
              <a:xfrm>
                <a:off x="4992" y="1584"/>
                <a:ext cx="62" cy="122"/>
              </a:xfrm>
              <a:custGeom>
                <a:avLst/>
                <a:gdLst>
                  <a:gd name="T0" fmla="*/ 0 w 62"/>
                  <a:gd name="T1" fmla="*/ 122 h 122"/>
                  <a:gd name="T2" fmla="*/ 31 w 62"/>
                  <a:gd name="T3" fmla="*/ 0 h 122"/>
                  <a:gd name="T4" fmla="*/ 62 w 62"/>
                  <a:gd name="T5" fmla="*/ 122 h 122"/>
                  <a:gd name="T6" fmla="*/ 0 w 62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2"/>
                  <a:gd name="T14" fmla="*/ 62 w 62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2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28" name="Freeform 292"/>
              <p:cNvSpPr>
                <a:spLocks/>
              </p:cNvSpPr>
              <p:nvPr/>
            </p:nvSpPr>
            <p:spPr bwMode="auto">
              <a:xfrm>
                <a:off x="4995" y="1885"/>
                <a:ext cx="62" cy="123"/>
              </a:xfrm>
              <a:custGeom>
                <a:avLst/>
                <a:gdLst>
                  <a:gd name="T0" fmla="*/ 62 w 62"/>
                  <a:gd name="T1" fmla="*/ 0 h 123"/>
                  <a:gd name="T2" fmla="*/ 31 w 62"/>
                  <a:gd name="T3" fmla="*/ 123 h 123"/>
                  <a:gd name="T4" fmla="*/ 0 w 62"/>
                  <a:gd name="T5" fmla="*/ 0 h 123"/>
                  <a:gd name="T6" fmla="*/ 62 w 62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3"/>
                  <a:gd name="T14" fmla="*/ 62 w 62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3">
                    <a:moveTo>
                      <a:pt x="62" y="0"/>
                    </a:moveTo>
                    <a:lnTo>
                      <a:pt x="31" y="123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29" name="Freeform 293"/>
              <p:cNvSpPr>
                <a:spLocks/>
              </p:cNvSpPr>
              <p:nvPr/>
            </p:nvSpPr>
            <p:spPr bwMode="auto">
              <a:xfrm>
                <a:off x="4995" y="1885"/>
                <a:ext cx="62" cy="123"/>
              </a:xfrm>
              <a:custGeom>
                <a:avLst/>
                <a:gdLst>
                  <a:gd name="T0" fmla="*/ 62 w 62"/>
                  <a:gd name="T1" fmla="*/ 0 h 123"/>
                  <a:gd name="T2" fmla="*/ 31 w 62"/>
                  <a:gd name="T3" fmla="*/ 123 h 123"/>
                  <a:gd name="T4" fmla="*/ 0 w 62"/>
                  <a:gd name="T5" fmla="*/ 0 h 123"/>
                  <a:gd name="T6" fmla="*/ 62 w 62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3"/>
                  <a:gd name="T14" fmla="*/ 62 w 62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3">
                    <a:moveTo>
                      <a:pt x="62" y="0"/>
                    </a:moveTo>
                    <a:lnTo>
                      <a:pt x="31" y="123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</p:grpSp>
        <p:sp>
          <p:nvSpPr>
            <p:cNvPr id="25683" name="Rectangle 294"/>
            <p:cNvSpPr>
              <a:spLocks noChangeArrowheads="1"/>
            </p:cNvSpPr>
            <p:nvPr/>
          </p:nvSpPr>
          <p:spPr bwMode="auto">
            <a:xfrm>
              <a:off x="453" y="1489"/>
              <a:ext cx="26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产品战略</a:t>
              </a:r>
              <a:endParaRPr kumimoji="1" lang="zh-CN" altLang="en-US" sz="20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grpSp>
          <p:nvGrpSpPr>
            <p:cNvPr id="13" name="Group 295"/>
            <p:cNvGrpSpPr>
              <a:grpSpLocks/>
            </p:cNvGrpSpPr>
            <p:nvPr/>
          </p:nvGrpSpPr>
          <p:grpSpPr bwMode="auto">
            <a:xfrm>
              <a:off x="3209" y="2777"/>
              <a:ext cx="49" cy="227"/>
              <a:chOff x="3470" y="1568"/>
              <a:chExt cx="66" cy="372"/>
            </a:xfrm>
          </p:grpSpPr>
          <p:sp>
            <p:nvSpPr>
              <p:cNvPr id="25710" name="Line 296"/>
              <p:cNvSpPr>
                <a:spLocks noChangeShapeType="1"/>
              </p:cNvSpPr>
              <p:nvPr/>
            </p:nvSpPr>
            <p:spPr bwMode="auto">
              <a:xfrm flipV="1">
                <a:off x="3504" y="1680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11" name="Freeform 297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12" name="Freeform 298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13" name="Freeform 299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14" name="Freeform 300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15" name="Line 301"/>
              <p:cNvSpPr>
                <a:spLocks noChangeShapeType="1"/>
              </p:cNvSpPr>
              <p:nvPr/>
            </p:nvSpPr>
            <p:spPr bwMode="auto">
              <a:xfrm flipV="1">
                <a:off x="3504" y="1680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16" name="Freeform 302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17" name="Freeform 303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18" name="Freeform 304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19" name="Freeform 305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</p:grpSp>
        <p:sp>
          <p:nvSpPr>
            <p:cNvPr id="25685" name="Line 307"/>
            <p:cNvSpPr>
              <a:spLocks noChangeShapeType="1"/>
            </p:cNvSpPr>
            <p:nvPr/>
          </p:nvSpPr>
          <p:spPr bwMode="auto">
            <a:xfrm>
              <a:off x="2377" y="2566"/>
              <a:ext cx="208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" name="Group 308"/>
            <p:cNvGrpSpPr>
              <a:grpSpLocks/>
            </p:cNvGrpSpPr>
            <p:nvPr/>
          </p:nvGrpSpPr>
          <p:grpSpPr bwMode="auto">
            <a:xfrm>
              <a:off x="3628" y="2758"/>
              <a:ext cx="49" cy="227"/>
              <a:chOff x="3470" y="1568"/>
              <a:chExt cx="66" cy="372"/>
            </a:xfrm>
          </p:grpSpPr>
          <p:sp>
            <p:nvSpPr>
              <p:cNvPr id="25700" name="Line 309"/>
              <p:cNvSpPr>
                <a:spLocks noChangeShapeType="1"/>
              </p:cNvSpPr>
              <p:nvPr/>
            </p:nvSpPr>
            <p:spPr bwMode="auto">
              <a:xfrm flipV="1">
                <a:off x="3504" y="1680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1" name="Freeform 310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02" name="Freeform 311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03" name="Freeform 312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04" name="Freeform 313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05" name="Line 314"/>
              <p:cNvSpPr>
                <a:spLocks noChangeShapeType="1"/>
              </p:cNvSpPr>
              <p:nvPr/>
            </p:nvSpPr>
            <p:spPr bwMode="auto">
              <a:xfrm flipV="1">
                <a:off x="3504" y="1680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6" name="Freeform 315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07" name="Freeform 316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08" name="Freeform 317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709" name="Freeform 318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</p:grpSp>
        <p:grpSp>
          <p:nvGrpSpPr>
            <p:cNvPr id="15" name="Group 319"/>
            <p:cNvGrpSpPr>
              <a:grpSpLocks/>
            </p:cNvGrpSpPr>
            <p:nvPr/>
          </p:nvGrpSpPr>
          <p:grpSpPr bwMode="auto">
            <a:xfrm>
              <a:off x="4093" y="2758"/>
              <a:ext cx="49" cy="227"/>
              <a:chOff x="3470" y="1568"/>
              <a:chExt cx="66" cy="372"/>
            </a:xfrm>
          </p:grpSpPr>
          <p:sp>
            <p:nvSpPr>
              <p:cNvPr id="25690" name="Line 320"/>
              <p:cNvSpPr>
                <a:spLocks noChangeShapeType="1"/>
              </p:cNvSpPr>
              <p:nvPr/>
            </p:nvSpPr>
            <p:spPr bwMode="auto">
              <a:xfrm flipV="1">
                <a:off x="3504" y="1680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1" name="Freeform 321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692" name="Freeform 322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693" name="Freeform 323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694" name="Freeform 324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695" name="Line 325"/>
              <p:cNvSpPr>
                <a:spLocks noChangeShapeType="1"/>
              </p:cNvSpPr>
              <p:nvPr/>
            </p:nvSpPr>
            <p:spPr bwMode="auto">
              <a:xfrm flipV="1">
                <a:off x="3504" y="1680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6" name="Freeform 326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697" name="Freeform 327"/>
              <p:cNvSpPr>
                <a:spLocks/>
              </p:cNvSpPr>
              <p:nvPr/>
            </p:nvSpPr>
            <p:spPr bwMode="auto">
              <a:xfrm>
                <a:off x="3470" y="1568"/>
                <a:ext cx="63" cy="122"/>
              </a:xfrm>
              <a:custGeom>
                <a:avLst/>
                <a:gdLst>
                  <a:gd name="T0" fmla="*/ 0 w 63"/>
                  <a:gd name="T1" fmla="*/ 122 h 122"/>
                  <a:gd name="T2" fmla="*/ 31 w 63"/>
                  <a:gd name="T3" fmla="*/ 0 h 122"/>
                  <a:gd name="T4" fmla="*/ 63 w 63"/>
                  <a:gd name="T5" fmla="*/ 122 h 122"/>
                  <a:gd name="T6" fmla="*/ 0 w 63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0" y="122"/>
                    </a:moveTo>
                    <a:lnTo>
                      <a:pt x="31" y="0"/>
                    </a:lnTo>
                    <a:lnTo>
                      <a:pt x="63" y="122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698" name="Freeform 328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41CAC"/>
              </a:solidFill>
              <a:ln w="9525">
                <a:noFill/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  <p:sp>
            <p:nvSpPr>
              <p:cNvPr id="25699" name="Freeform 329"/>
              <p:cNvSpPr>
                <a:spLocks/>
              </p:cNvSpPr>
              <p:nvPr/>
            </p:nvSpPr>
            <p:spPr bwMode="auto">
              <a:xfrm>
                <a:off x="3473" y="1818"/>
                <a:ext cx="63" cy="122"/>
              </a:xfrm>
              <a:custGeom>
                <a:avLst/>
                <a:gdLst>
                  <a:gd name="T0" fmla="*/ 63 w 63"/>
                  <a:gd name="T1" fmla="*/ 0 h 122"/>
                  <a:gd name="T2" fmla="*/ 31 w 63"/>
                  <a:gd name="T3" fmla="*/ 122 h 122"/>
                  <a:gd name="T4" fmla="*/ 0 w 63"/>
                  <a:gd name="T5" fmla="*/ 0 h 122"/>
                  <a:gd name="T6" fmla="*/ 63 w 63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2"/>
                  <a:gd name="T14" fmla="*/ 63 w 63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2">
                    <a:moveTo>
                      <a:pt x="63" y="0"/>
                    </a:moveTo>
                    <a:lnTo>
                      <a:pt x="31" y="122"/>
                    </a:lnTo>
                    <a:lnTo>
                      <a:pt x="0" y="0"/>
                    </a:lnTo>
                    <a:lnTo>
                      <a:pt x="63" y="0"/>
                    </a:lnTo>
                    <a:close/>
                  </a:path>
                </a:pathLst>
              </a:custGeom>
              <a:noFill/>
              <a:ln w="0">
                <a:solidFill>
                  <a:srgbClr val="941CAC"/>
                </a:solidFill>
                <a:round/>
                <a:headEnd/>
                <a:tailEnd/>
              </a:ln>
            </p:spPr>
            <p:txBody>
              <a:bodyPr lIns="91413" tIns="45708" rIns="91413" bIns="45708"/>
              <a:lstStyle/>
              <a:p>
                <a:endParaRPr lang="zh-CN" altLang="en-US"/>
              </a:p>
            </p:txBody>
          </p:sp>
        </p:grpSp>
        <p:sp>
          <p:nvSpPr>
            <p:cNvPr id="25688" name="Text Box 4"/>
            <p:cNvSpPr txBox="1">
              <a:spLocks noChangeArrowheads="1"/>
            </p:cNvSpPr>
            <p:nvPr/>
          </p:nvSpPr>
          <p:spPr bwMode="auto">
            <a:xfrm>
              <a:off x="411" y="3202"/>
              <a:ext cx="3629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3" tIns="45708" rIns="91413" bIns="45708">
              <a:spAutoFit/>
            </a:bodyPr>
            <a:lstStyle/>
            <a:p>
              <a:pPr marL="282575" indent="-282575" algn="just" defTabSz="762000">
                <a:lnSpc>
                  <a:spcPct val="70000"/>
                </a:lnSpc>
                <a:spcBef>
                  <a:spcPct val="7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</a:pPr>
              <a:endParaRPr lang="en-US" altLang="zh-CN" sz="1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marL="282575" indent="-282575" algn="just" defTabSz="762000">
                <a:lnSpc>
                  <a:spcPct val="70000"/>
                </a:lnSpc>
                <a:spcBef>
                  <a:spcPct val="70000"/>
                </a:spcBef>
                <a:buClr>
                  <a:schemeClr val="folHlink"/>
                </a:buClr>
                <a:buSzPct val="90000"/>
                <a:buFontTx/>
                <a:buBlip>
                  <a:blip r:embed="rId2"/>
                </a:buBlip>
              </a:pPr>
              <a:r>
                <a:rPr lang="zh-CN" altLang="en-US" sz="14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以客户需求为出发点，以产品满足客户需求为结束点</a:t>
              </a:r>
              <a:endParaRPr lang="en-US" altLang="zh-CN" sz="1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marL="282575" indent="-282575" algn="just" defTabSz="762000">
                <a:lnSpc>
                  <a:spcPct val="70000"/>
                </a:lnSpc>
                <a:spcBef>
                  <a:spcPct val="70000"/>
                </a:spcBef>
                <a:buClr>
                  <a:schemeClr val="folHlink"/>
                </a:buClr>
                <a:buSzPct val="90000"/>
                <a:buFontTx/>
                <a:buBlip>
                  <a:blip r:embed="rId2"/>
                </a:buBlip>
              </a:pPr>
              <a:r>
                <a:rPr lang="zh-CN" altLang="en-US" sz="14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规范、科学的产品开发流程，保障产品开发效率和可靠性</a:t>
              </a:r>
              <a:endParaRPr lang="en-US" altLang="zh-CN" sz="1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marL="282575" indent="-282575" algn="just" defTabSz="762000">
                <a:lnSpc>
                  <a:spcPct val="70000"/>
                </a:lnSpc>
                <a:spcBef>
                  <a:spcPct val="70000"/>
                </a:spcBef>
                <a:buClr>
                  <a:schemeClr val="folHlink"/>
                </a:buClr>
                <a:buSzPct val="90000"/>
                <a:buFontTx/>
                <a:buBlip>
                  <a:blip r:embed="rId2"/>
                </a:buBlip>
              </a:pPr>
              <a:r>
                <a:rPr lang="zh-CN" altLang="en-US" sz="14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技术和产品并重，不断加强技术积累 、构筑新的核心技术优势 </a:t>
              </a:r>
              <a:endParaRPr lang="en-US" altLang="zh-CN" sz="1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marL="282575" indent="-282575" algn="just" defTabSz="762000">
                <a:lnSpc>
                  <a:spcPct val="70000"/>
                </a:lnSpc>
                <a:spcBef>
                  <a:spcPct val="70000"/>
                </a:spcBef>
                <a:buClr>
                  <a:schemeClr val="folHlink"/>
                </a:buClr>
                <a:buSzPct val="90000"/>
                <a:buFontTx/>
                <a:buBlip>
                  <a:blip r:embed="rId2"/>
                </a:buBlip>
              </a:pPr>
              <a:endParaRPr lang="en-US" altLang="zh-CN" sz="14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5689" name="Rectangle 331"/>
            <p:cNvSpPr>
              <a:spLocks noChangeArrowheads="1"/>
            </p:cNvSpPr>
            <p:nvPr/>
          </p:nvSpPr>
          <p:spPr bwMode="auto">
            <a:xfrm>
              <a:off x="456" y="2965"/>
              <a:ext cx="26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1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产品战略</a:t>
              </a:r>
              <a:endParaRPr kumimoji="1" lang="zh-CN" altLang="en-US" sz="20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566392" y="429398"/>
            <a:ext cx="6671822" cy="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8" rIns="91413" bIns="45708">
            <a:spAutoFit/>
          </a:bodyPr>
          <a:lstStyle/>
          <a:p>
            <a:pPr defTabSz="914400" eaLnBrk="1" hangingPunct="1"/>
            <a:r>
              <a:rPr kumimoji="1" lang="zh-CN" altLang="en-US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创新模式</a:t>
            </a:r>
          </a:p>
        </p:txBody>
      </p:sp>
      <p:sp>
        <p:nvSpPr>
          <p:cNvPr id="229" name="灯片编号占位符 228"/>
          <p:cNvSpPr>
            <a:spLocks noGrp="1"/>
          </p:cNvSpPr>
          <p:nvPr>
            <p:ph type="sldNum" sz="quarter" idx="10"/>
          </p:nvPr>
        </p:nvSpPr>
        <p:spPr>
          <a:xfrm>
            <a:off x="8965593" y="6357939"/>
            <a:ext cx="2843936" cy="365125"/>
          </a:xfrm>
        </p:spPr>
        <p:txBody>
          <a:bodyPr/>
          <a:lstStyle/>
          <a:p>
            <a:pPr>
              <a:defRPr/>
            </a:pPr>
            <a:fld id="{118C827E-9A83-4B1B-9B14-F99BBEAFE300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566392" y="429398"/>
            <a:ext cx="6671822" cy="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8" rIns="91413" bIns="45708">
            <a:spAutoFit/>
          </a:bodyPr>
          <a:lstStyle/>
          <a:p>
            <a:pPr defTabSz="914400" eaLnBrk="1" hangingPunct="1"/>
            <a:r>
              <a:rPr kumimoji="1" lang="zh-CN" altLang="en-US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创新技术</a:t>
            </a:r>
          </a:p>
        </p:txBody>
      </p:sp>
      <p:sp>
        <p:nvSpPr>
          <p:cNvPr id="229" name="灯片编号占位符 228"/>
          <p:cNvSpPr>
            <a:spLocks noGrp="1"/>
          </p:cNvSpPr>
          <p:nvPr>
            <p:ph type="sldNum" sz="quarter" idx="10"/>
          </p:nvPr>
        </p:nvSpPr>
        <p:spPr>
          <a:xfrm>
            <a:off x="8965593" y="6357939"/>
            <a:ext cx="2843936" cy="365125"/>
          </a:xfrm>
        </p:spPr>
        <p:txBody>
          <a:bodyPr/>
          <a:lstStyle/>
          <a:p>
            <a:pPr>
              <a:defRPr/>
            </a:pPr>
            <a:fld id="{118C827E-9A83-4B1B-9B14-F99BBEAFE300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  <p:graphicFrame>
        <p:nvGraphicFramePr>
          <p:cNvPr id="230" name="表格 229"/>
          <p:cNvGraphicFramePr>
            <a:graphicFrameLocks noGrp="1"/>
          </p:cNvGraphicFramePr>
          <p:nvPr/>
        </p:nvGraphicFramePr>
        <p:xfrm>
          <a:off x="737357" y="1072340"/>
          <a:ext cx="11140941" cy="3143270"/>
        </p:xfrm>
        <a:graphic>
          <a:graphicData uri="http://schemas.openxmlformats.org/drawingml/2006/table">
            <a:tbl>
              <a:tblPr/>
              <a:tblGrid>
                <a:gridCol w="1713991"/>
                <a:gridCol w="2094878"/>
                <a:gridCol w="1999656"/>
                <a:gridCol w="2475765"/>
                <a:gridCol w="2856651"/>
              </a:tblGrid>
              <a:tr h="285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8349" marR="8349" marT="62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第一代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第二代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现代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下一代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5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年代</a:t>
                      </a:r>
                    </a:p>
                  </a:txBody>
                  <a:tcPr marL="8349" marR="8349" marT="62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2002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2007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2008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2011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2012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2014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2015</a:t>
                      </a:r>
                      <a:r>
                        <a:rPr lang="zh-CN" altLang="en-US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2017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2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功率器件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\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拓扑</a:t>
                      </a:r>
                    </a:p>
                  </a:txBody>
                  <a:tcPr marL="8349" marR="8349" marT="62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小功率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IGBT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MOSFET\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两电平 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第三代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IGBT\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两电平 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第四代、第五代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IGBT\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两电平、三电平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SIC</a:t>
                      </a:r>
                      <a:r>
                        <a:rPr lang="zh-CN" altLang="en-US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r>
                        <a:rPr lang="en-US" altLang="zh-CN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GAN</a:t>
                      </a:r>
                      <a:r>
                        <a:rPr lang="zh-CN" altLang="en-US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器件 </a:t>
                      </a:r>
                      <a:r>
                        <a:rPr lang="en-US" altLang="zh-CN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\</a:t>
                      </a:r>
                      <a:r>
                        <a:rPr lang="zh-CN" altLang="en-US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三电平、多电平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</a:tr>
              <a:tr h="572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电容器件</a:t>
                      </a:r>
                    </a:p>
                  </a:txBody>
                  <a:tcPr marL="8349" marR="8349" marT="62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电解电容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电解电容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电解电容    薄膜电容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薄膜电容，无电容、低电容设计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处理器</a:t>
                      </a:r>
                    </a:p>
                  </a:txBody>
                  <a:tcPr marL="8349" marR="8349" marT="62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单片机（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96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系列）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DSP24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系列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DSP28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系列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双</a:t>
                      </a:r>
                      <a:r>
                        <a:rPr lang="en-US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DSP，200M</a:t>
                      </a:r>
                      <a:r>
                        <a:rPr lang="zh-CN" altLang="en-US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主频 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</a:tr>
              <a:tr h="285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最大效率</a:t>
                      </a:r>
                    </a:p>
                  </a:txBody>
                  <a:tcPr marL="8349" marR="8349" marT="62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95%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97%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98.70%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99.50%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欧洲效率</a:t>
                      </a:r>
                    </a:p>
                  </a:txBody>
                  <a:tcPr marL="8349" marR="8349" marT="62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94%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96%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98.50%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99%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5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MPPT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效率</a:t>
                      </a:r>
                    </a:p>
                  </a:txBody>
                  <a:tcPr marL="8349" marR="8349" marT="62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97%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98%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99%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99.90%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寿命</a:t>
                      </a:r>
                    </a:p>
                  </a:txBody>
                  <a:tcPr marL="8349" marR="8349" marT="62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  <a:r>
                        <a:rPr lang="zh-CN" altLang="en-US" sz="1400" b="0" i="0" u="none" strike="noStrike" dirty="0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～</a:t>
                      </a:r>
                      <a:r>
                        <a:rPr lang="en-US" altLang="zh-CN" sz="1400" b="0" i="0" u="none" strike="noStrike" dirty="0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altLang="en-US" sz="1400" b="0" i="0" u="none" strike="noStrike" dirty="0">
                          <a:solidFill>
                            <a:srgbClr val="FF66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</a:p>
                  </a:txBody>
                  <a:tcPr marL="8349" marR="8349" marT="62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  <p:pic>
        <p:nvPicPr>
          <p:cNvPr id="2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849" y="4585480"/>
            <a:ext cx="1711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657" y="4512455"/>
            <a:ext cx="1756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0826" y="5358620"/>
            <a:ext cx="153623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6019" y="4944252"/>
            <a:ext cx="2046194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81526" y="4441018"/>
            <a:ext cx="1438896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3062" y="5449077"/>
            <a:ext cx="144736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圆角矩形 236"/>
          <p:cNvSpPr/>
          <p:nvPr/>
        </p:nvSpPr>
        <p:spPr>
          <a:xfrm>
            <a:off x="1463153" y="5880880"/>
            <a:ext cx="1121493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MOSFET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38" name="圆角矩形 237"/>
          <p:cNvSpPr/>
          <p:nvPr/>
        </p:nvSpPr>
        <p:spPr>
          <a:xfrm>
            <a:off x="3765387" y="5953902"/>
            <a:ext cx="1603946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0000"/>
                </a:solidFill>
              </a:rPr>
              <a:t>第四代</a:t>
            </a:r>
            <a:r>
              <a:rPr lang="en-US" altLang="zh-CN" sz="1600" b="1" dirty="0">
                <a:solidFill>
                  <a:srgbClr val="FF0000"/>
                </a:solidFill>
              </a:rPr>
              <a:t>IGBT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39" name="圆角矩形 238"/>
          <p:cNvSpPr/>
          <p:nvPr/>
        </p:nvSpPr>
        <p:spPr>
          <a:xfrm>
            <a:off x="9908203" y="4585477"/>
            <a:ext cx="1536233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0000"/>
                </a:solidFill>
              </a:rPr>
              <a:t>五电平</a:t>
            </a:r>
            <a:r>
              <a:rPr lang="en-US" altLang="zh-CN" sz="1600" b="1" dirty="0">
                <a:solidFill>
                  <a:srgbClr val="FF0000"/>
                </a:solidFill>
              </a:rPr>
              <a:t>IGBT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0" name="圆角矩形 239"/>
          <p:cNvSpPr/>
          <p:nvPr/>
        </p:nvSpPr>
        <p:spPr>
          <a:xfrm>
            <a:off x="8881930" y="5017277"/>
            <a:ext cx="1123608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 err="1">
                <a:solidFill>
                  <a:srgbClr val="FF0000"/>
                </a:solidFill>
              </a:rPr>
              <a:t>SiC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1" name="圆角矩形 240"/>
          <p:cNvSpPr/>
          <p:nvPr/>
        </p:nvSpPr>
        <p:spPr>
          <a:xfrm>
            <a:off x="8881930" y="5304618"/>
            <a:ext cx="1123608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0000"/>
                </a:solidFill>
              </a:rPr>
              <a:t>GAN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2" name="右箭头 241"/>
          <p:cNvSpPr/>
          <p:nvPr/>
        </p:nvSpPr>
        <p:spPr>
          <a:xfrm>
            <a:off x="2654472" y="5449077"/>
            <a:ext cx="1110913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FF4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3" name="右箭头 242"/>
          <p:cNvSpPr/>
          <p:nvPr/>
        </p:nvSpPr>
        <p:spPr>
          <a:xfrm>
            <a:off x="6973277" y="5377640"/>
            <a:ext cx="1110912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FF4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4" name="矩形 243"/>
          <p:cNvSpPr/>
          <p:nvPr/>
        </p:nvSpPr>
        <p:spPr>
          <a:xfrm>
            <a:off x="737356" y="1072340"/>
            <a:ext cx="11142981" cy="3144837"/>
          </a:xfrm>
          <a:prstGeom prst="rect">
            <a:avLst/>
          </a:prstGeom>
          <a:noFill/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~1\ADMINI~1\LOCALS~1\Temp\Rar$DRa0.909\证书\003发明专利---一种光伏并网逆变方法200510038344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4328" y="1564466"/>
            <a:ext cx="2003875" cy="21605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5" name="Picture 2" descr="C:\DOCUME~1\ADMINI~1\LOCALS~1\Temp\Rar$DRa0.909\证书\003发明专利---一种光伏并网逆变方法200510038344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224" y="1921652"/>
            <a:ext cx="2001758" cy="21605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6" name="Picture 2" descr="C:\DOCUME~1\ADMINI~1\LOCALS~1\Temp\Rar$DRa0.909\证书\003发明专利---一种光伏并网逆变方法200510038344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432" y="1921652"/>
            <a:ext cx="2001758" cy="21605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7" name="Picture 5" descr="C:\DOCUME~1\ADMINI~1\LOCALS~1\Temp\Rar$DRa0.470\证书\043发明专利---一种逆变装置的通风散热装置200910144977.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4058" y="2294715"/>
            <a:ext cx="2033498" cy="21605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8" name="Picture 6" descr="C:\DOCUME~1\ADMINI~1\LOCALS~1\Temp\Rar$DRa0.162\证书\045发明专利---一种高精度最大功率点跟踪方法200910144976.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7748" y="2723341"/>
            <a:ext cx="2018687" cy="21605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9" name="Picture 22" descr="发明专利---永磁同步风力发电机复合矢量控制方法2010101031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3759" y="3080527"/>
            <a:ext cx="201657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10" name="Picture 11" descr="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5128" y="3439302"/>
            <a:ext cx="2003874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11" name="Picture 3" descr="C:\DOCUME~1\ADMINI~1\LOCALS~1\Temp\Rar$DRa0.056\证书\014发明专利---一种太阳能蓄电池充电控制器的控制方法200810195014.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8277" y="3796490"/>
            <a:ext cx="1993294" cy="2159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12" name="Picture 11" descr="C:\DOCUME~1\ADMINI~1\LOCALS~1\Temp\Rar$DRa0.772\证书\112发明专利--直流电压转换成交流电压的方法、电路、变换器201110187442.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3095" y="2350277"/>
            <a:ext cx="2022919" cy="21605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13" name="Picture 10" descr="C:\DOCUME~1\ADMINI~1\LOCALS~1\Temp\Rar$DRa0.772\证书\097发明专利--同步控制装置及其同步控制方法、并联发电系统201110092699.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7935" y="2778902"/>
            <a:ext cx="2016571" cy="21605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14" name="Picture 9" descr="C:\DOCUME~1\ADMINI~1\LOCALS~1\Temp\Rar$DRa0.772\证书\069发明专利---一种动态调整母线电压提高并网效率的方法201010170813.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0969" y="3151966"/>
            <a:ext cx="2012338" cy="21605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15" name="Picture 8" descr="C:\DOCUME~1\ADMINI~1\LOCALS~1\Temp\Rar$DRa0.772\证书\063发明专利---可避免光伏逆变器辅助电源反复启停的电路201010154709.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7075" y="3510740"/>
            <a:ext cx="2001758" cy="2159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pic>
        <p:nvPicPr>
          <p:cNvPr id="16" name="Picture 7" descr="C:\DOCUME~1\ADMINI~1\LOCALS~1\Temp\Rar$DRa0.772\证书\058发明专利---一种不隔离光伏并网逆变器的并网启动方法201010125819.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99286" y="3867927"/>
            <a:ext cx="2010222" cy="2159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sp>
        <p:nvSpPr>
          <p:cNvPr id="28687" name="AutoShape 36"/>
          <p:cNvSpPr>
            <a:spLocks noChangeArrowheads="1"/>
          </p:cNvSpPr>
          <p:nvPr/>
        </p:nvSpPr>
        <p:spPr bwMode="auto">
          <a:xfrm>
            <a:off x="3578197" y="1143778"/>
            <a:ext cx="4579075" cy="8413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lIns="91413" tIns="45708" rIns="91413" bIns="45708" anchor="ctr"/>
          <a:lstStyle/>
          <a:p>
            <a:pPr eaLnBrk="0" hangingPunct="0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专利申请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600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余项；已获得专利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eaLnBrk="0" hangingPunct="0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权近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400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项，其中发明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80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项</a:t>
            </a:r>
          </a:p>
        </p:txBody>
      </p:sp>
      <p:pic>
        <p:nvPicPr>
          <p:cNvPr id="20" name="Picture 4" descr="C:\DOCUME~1\ADMINI~1\LOCALS~1\Temp\Rar$DRa0.876\证书\038发明专利---一种用于交流侧包含变压器的光伏并网逆变器并网运行方法200910144505.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37159" y="4153677"/>
            <a:ext cx="2003874" cy="2159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2400000" algn="ctr" rotWithShape="0">
              <a:schemeClr val="bg1">
                <a:lumMod val="75000"/>
              </a:schemeClr>
            </a:outerShdw>
          </a:effectLst>
          <a:extLst/>
        </p:spPr>
      </p:pic>
      <p:sp>
        <p:nvSpPr>
          <p:cNvPr id="18" name="灯片编号占位符 17"/>
          <p:cNvSpPr>
            <a:spLocks noGrp="1"/>
          </p:cNvSpPr>
          <p:nvPr>
            <p:ph type="sldNum" sz="quarter" idx="10"/>
          </p:nvPr>
        </p:nvSpPr>
        <p:spPr>
          <a:xfrm>
            <a:off x="8965593" y="6357939"/>
            <a:ext cx="2843936" cy="365125"/>
          </a:xfrm>
        </p:spPr>
        <p:txBody>
          <a:bodyPr/>
          <a:lstStyle/>
          <a:p>
            <a:pPr>
              <a:defRPr/>
            </a:pPr>
            <a:fld id="{BAB67371-FC27-4FFA-93E6-9FBE62E33620}" type="slidenum">
              <a:rPr lang="zh-CN" altLang="en-US" smtClean="0"/>
              <a:pPr>
                <a:defRPr/>
              </a:pPr>
              <a:t>34</a:t>
            </a:fld>
            <a:endParaRPr lang="zh-CN" altLang="en-US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66392" y="429398"/>
            <a:ext cx="6671822" cy="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8" rIns="91413" bIns="45708">
            <a:spAutoFit/>
          </a:bodyPr>
          <a:lstStyle/>
          <a:p>
            <a:pPr defTabSz="914400" eaLnBrk="1" hangingPunct="1"/>
            <a:r>
              <a:rPr kumimoji="1" lang="zh-CN" altLang="en-US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创新技术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17"/>
          <p:cNvSpPr>
            <a:spLocks noGrp="1"/>
          </p:cNvSpPr>
          <p:nvPr>
            <p:ph type="sldNum" sz="quarter" idx="10"/>
          </p:nvPr>
        </p:nvSpPr>
        <p:spPr>
          <a:xfrm>
            <a:off x="8965593" y="6357939"/>
            <a:ext cx="2843936" cy="365125"/>
          </a:xfrm>
        </p:spPr>
        <p:txBody>
          <a:bodyPr/>
          <a:lstStyle/>
          <a:p>
            <a:pPr>
              <a:defRPr/>
            </a:pPr>
            <a:fld id="{BAB67371-FC27-4FFA-93E6-9FBE62E33620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66392" y="429398"/>
            <a:ext cx="6671822" cy="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8" rIns="91413" bIns="45708">
            <a:spAutoFit/>
          </a:bodyPr>
          <a:lstStyle/>
          <a:p>
            <a:pPr defTabSz="914400" eaLnBrk="1" hangingPunct="1"/>
            <a:r>
              <a:rPr kumimoji="1" lang="en-US" altLang="zh-CN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7</a:t>
            </a:r>
            <a:r>
              <a:rPr kumimoji="1" lang="zh-CN" altLang="en-US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*</a:t>
            </a:r>
            <a:r>
              <a:rPr kumimoji="1" lang="en-US" altLang="zh-CN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24</a:t>
            </a:r>
            <a:r>
              <a:rPr kumimoji="1" lang="zh-CN" altLang="en-US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小时服务能力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18" y="2038752"/>
            <a:ext cx="523693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椭圆 23"/>
          <p:cNvSpPr/>
          <p:nvPr/>
        </p:nvSpPr>
        <p:spPr>
          <a:xfrm>
            <a:off x="4380694" y="3396074"/>
            <a:ext cx="142876" cy="14287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numCol="1" rtlCol="0" anchor="ctr">
            <a:spAutoFit/>
          </a:bodyPr>
          <a:lstStyle/>
          <a:p>
            <a:pPr algn="ctr"/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737488" y="3181760"/>
            <a:ext cx="142876" cy="14287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numCol="1" rtlCol="0" anchor="ctr">
            <a:spAutoFit/>
          </a:bodyPr>
          <a:lstStyle/>
          <a:p>
            <a:pPr algn="ctr"/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237554" y="4181892"/>
            <a:ext cx="142876" cy="14287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numCol="1" rtlCol="0" anchor="ctr">
            <a:spAutoFit/>
          </a:bodyPr>
          <a:lstStyle/>
          <a:p>
            <a:pPr algn="ctr"/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951934" y="4181892"/>
            <a:ext cx="142876" cy="14287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numCol="1" rtlCol="0" anchor="ctr">
            <a:spAutoFit/>
          </a:bodyPr>
          <a:lstStyle/>
          <a:p>
            <a:pPr algn="ctr"/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166248" y="3824702"/>
            <a:ext cx="142876" cy="14287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numCol="1" rtlCol="0" anchor="ctr">
            <a:spAutoFit/>
          </a:bodyPr>
          <a:lstStyle/>
          <a:p>
            <a:pPr algn="ctr"/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523438" y="3824702"/>
            <a:ext cx="142876" cy="14287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numCol="1" rtlCol="0" anchor="ctr">
            <a:spAutoFit/>
          </a:bodyPr>
          <a:lstStyle/>
          <a:p>
            <a:pPr algn="ctr"/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666446" y="4539082"/>
            <a:ext cx="142876" cy="14287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numCol="1" rtlCol="0" anchor="ctr">
            <a:spAutoFit/>
          </a:bodyPr>
          <a:lstStyle/>
          <a:p>
            <a:pPr algn="ctr"/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80694" y="5682090"/>
            <a:ext cx="142876" cy="14287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numCol="1" rtlCol="0" anchor="ctr">
            <a:spAutoFit/>
          </a:bodyPr>
          <a:lstStyle/>
          <a:p>
            <a:pPr algn="ctr"/>
            <a:endParaRPr lang="zh-CN" altLang="en-US" sz="1800" baseline="0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2132" y="3253198"/>
            <a:ext cx="865943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乌兰察布市</a:t>
            </a:r>
            <a:endParaRPr lang="zh-CN" altLang="en-US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4922" y="3538950"/>
            <a:ext cx="45717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银川</a:t>
            </a:r>
            <a:endParaRPr lang="zh-CN" altLang="en-US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4824" y="3568222"/>
            <a:ext cx="45717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金昌</a:t>
            </a:r>
            <a:endParaRPr lang="zh-CN" altLang="en-US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1736" y="3253198"/>
            <a:ext cx="72968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乌鲁木齐</a:t>
            </a:r>
            <a:endParaRPr lang="zh-CN" altLang="en-US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3240" y="3896140"/>
            <a:ext cx="593432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格尔木</a:t>
            </a:r>
            <a:endParaRPr lang="zh-CN" altLang="en-US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09058" y="4253330"/>
            <a:ext cx="45717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共和</a:t>
            </a:r>
            <a:endParaRPr lang="zh-CN" altLang="en-US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09270" y="5396338"/>
            <a:ext cx="45717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广州</a:t>
            </a:r>
            <a:endParaRPr lang="zh-CN" altLang="en-US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7818" y="4467644"/>
            <a:ext cx="45717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合肥</a:t>
            </a:r>
            <a:endParaRPr lang="zh-CN" altLang="en-US" sz="16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918" y="1000902"/>
            <a:ext cx="600079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服务区域覆盖全球，总部直接管理，国内设立新疆、宁夏、甘肃、内蒙、青海以及南方大区</a:t>
            </a:r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个服务片区。</a:t>
            </a:r>
            <a:endParaRPr lang="en-US" altLang="zh-CN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配备常驻服务人员并建立配件仓库，保证服务人员和服务配件调拨的及时性。</a:t>
            </a:r>
            <a:endParaRPr lang="en-US" altLang="zh-CN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48" y="3144042"/>
            <a:ext cx="3600000" cy="24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8346" y="3429794"/>
            <a:ext cx="3600000" cy="284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矩形 44"/>
          <p:cNvSpPr/>
          <p:nvPr/>
        </p:nvSpPr>
        <p:spPr>
          <a:xfrm>
            <a:off x="7095338" y="571581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客户培训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595404" y="572274"/>
            <a:ext cx="4320000" cy="2867377"/>
            <a:chOff x="571472" y="1571612"/>
            <a:chExt cx="4320000" cy="2867377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1643050"/>
              <a:ext cx="4320000" cy="27959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8" name="矩形 47"/>
            <p:cNvSpPr/>
            <p:nvPr/>
          </p:nvSpPr>
          <p:spPr>
            <a:xfrm>
              <a:off x="642910" y="1571612"/>
              <a:ext cx="20717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baseline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专用服务车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8" y="343990"/>
            <a:ext cx="1071568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2" rIns="91420" bIns="45712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14400">
              <a:spcBef>
                <a:spcPct val="0"/>
              </a:spcBef>
            </a:pPr>
            <a:r>
              <a:rPr lang="zh-CN" altLang="en-US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行动纲领</a:t>
            </a: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04" y="1000902"/>
            <a:ext cx="111443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标题 1"/>
          <p:cNvSpPr>
            <a:spLocks noGrp="1"/>
          </p:cNvSpPr>
          <p:nvPr>
            <p:ph type="ctrTitle"/>
          </p:nvPr>
        </p:nvSpPr>
        <p:spPr bwMode="auto">
          <a:xfrm>
            <a:off x="934692" y="2383644"/>
            <a:ext cx="10362327" cy="77946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zh-CN" dirty="0" smtClean="0"/>
              <a:t>Thanks for your attention!</a:t>
            </a:r>
            <a:endParaRPr lang="zh-CN" altLang="en-US" dirty="0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87077" y="3017058"/>
            <a:ext cx="10368675" cy="631826"/>
          </a:xfrm>
        </p:spPr>
        <p:txBody>
          <a:bodyPr/>
          <a:lstStyle/>
          <a:p>
            <a:pPr marL="456422" indent="-456422" fontAlgn="auto">
              <a:spcAft>
                <a:spcPts val="0"/>
              </a:spcAft>
              <a:defRPr/>
            </a:pPr>
            <a:r>
              <a:rPr lang="zh-CN" altLang="en-US" dirty="0" smtClean="0"/>
              <a:t>期待与您共赢新能源的未来</a:t>
            </a:r>
            <a:endParaRPr lang="zh-CN" altLang="en-US" dirty="0"/>
          </a:p>
        </p:txBody>
      </p:sp>
      <p:pic>
        <p:nvPicPr>
          <p:cNvPr id="5" name="图片 4" descr="PPT背景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8" y="5"/>
            <a:ext cx="12201947" cy="6859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4"/>
          <p:cNvSpPr>
            <a:spLocks noChangeShapeType="1"/>
          </p:cNvSpPr>
          <p:nvPr/>
        </p:nvSpPr>
        <p:spPr bwMode="auto">
          <a:xfrm>
            <a:off x="524873" y="6429806"/>
            <a:ext cx="11092007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 lIns="96748" tIns="48375" rIns="96748" bIns="48375"/>
          <a:lstStyle/>
          <a:p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51604" y="286522"/>
            <a:ext cx="8043221" cy="86177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>
            <a:defPPr>
              <a:defRPr lang="zh-CN"/>
            </a:defPPr>
            <a:lvl1pPr lvl="0" defTabSz="913758" fontAlgn="auto">
              <a:lnSpc>
                <a:spcPct val="150000"/>
              </a:lnSpc>
              <a:spcAft>
                <a:spcPts val="0"/>
              </a:spcAft>
              <a:defRPr sz="3200" b="1">
                <a:solidFill>
                  <a:srgbClr val="EE78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6600"/>
                </a:solidFill>
              </a:rPr>
              <a:t>光伏发电的平价上网是行业发展的核心目标</a:t>
            </a:r>
            <a:endParaRPr lang="zh-CN" altLang="en-US" dirty="0">
              <a:solidFill>
                <a:srgbClr val="FF66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1670" y="4715678"/>
            <a:ext cx="5495966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光伏发电平价上网是追求的核心目标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国家发改委能源研究所预计，中国在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年可以实现居民用电侧 平价上网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788931" name="Object 3"/>
          <p:cNvGraphicFramePr>
            <a:graphicFrameLocks noChangeAspect="1"/>
          </p:cNvGraphicFramePr>
          <p:nvPr/>
        </p:nvGraphicFramePr>
        <p:xfrm>
          <a:off x="1161224" y="1500968"/>
          <a:ext cx="5000660" cy="3156703"/>
        </p:xfrm>
        <a:graphic>
          <a:graphicData uri="http://schemas.openxmlformats.org/presentationml/2006/ole">
            <p:oleObj spid="_x0000_s1345538" name="Visio" r:id="rId3" imgW="6688595" imgH="3243792" progId="Visio.Drawing.11">
              <p:embed/>
            </p:oleObj>
          </a:graphicData>
        </a:graphic>
      </p:graphicFrame>
      <p:sp>
        <p:nvSpPr>
          <p:cNvPr id="26" name="矩形 36"/>
          <p:cNvSpPr>
            <a:spLocks noChangeArrowheads="1"/>
          </p:cNvSpPr>
          <p:nvPr/>
        </p:nvSpPr>
        <p:spPr bwMode="auto">
          <a:xfrm>
            <a:off x="8238346" y="1215216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系统成本持续降低（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LCOE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7" name="图片 3" descr="www_tuweimei_comComp_23004736_pGVXJAWWbR7oGDqli5tneEWCC1AtVKaA.jpg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1222" y="1786720"/>
            <a:ext cx="18573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27"/>
          <p:cNvSpPr>
            <a:spLocks noChangeArrowheads="1"/>
          </p:cNvSpPr>
          <p:nvPr/>
        </p:nvSpPr>
        <p:spPr bwMode="auto">
          <a:xfrm rot="5400000">
            <a:off x="4916478" y="3322638"/>
            <a:ext cx="4786347" cy="857255"/>
          </a:xfrm>
          <a:prstGeom prst="triangle">
            <a:avLst>
              <a:gd name="adj" fmla="val 50000"/>
            </a:avLst>
          </a:prstGeom>
          <a:solidFill>
            <a:srgbClr val="DCE9F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8" name="图片 2" descr="www_tuweimei_comComp_12752475_ARtC83iUAglydZk1I4HGSOZr3AccDNjE.jpg"/>
          <p:cNvPicPr>
            <a:picLocks noGrp="1"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1222" y="4228323"/>
            <a:ext cx="178593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5"/>
          <p:cNvSpPr>
            <a:spLocks noChangeArrowheads="1"/>
          </p:cNvSpPr>
          <p:nvPr/>
        </p:nvSpPr>
        <p:spPr bwMode="auto">
          <a:xfrm>
            <a:off x="8309784" y="3786984"/>
            <a:ext cx="1987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发电量不断提高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(PR)</a:t>
            </a:r>
            <a:endParaRPr lang="zh-CN" altLang="en-US" b="1" dirty="0">
              <a:solidFill>
                <a:srgbClr val="000000"/>
              </a:solidFill>
              <a:latin typeface="Lucida Sans Unicode" pitchFamily="34" charset="0"/>
              <a:ea typeface="黑体" pitchFamily="49" charset="-122"/>
              <a:sym typeface="黑体" pitchFamily="49" charset="-122"/>
            </a:endParaRPr>
          </a:p>
        </p:txBody>
      </p:sp>
      <p:pic>
        <p:nvPicPr>
          <p:cNvPr id="40" name="图片 1" descr="问号6.jp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>
            <a:off x="10167172" y="2501100"/>
            <a:ext cx="1764309" cy="201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38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53"/>
          <p:cNvSpPr txBox="1">
            <a:spLocks noChangeArrowheads="1"/>
          </p:cNvSpPr>
          <p:nvPr/>
        </p:nvSpPr>
        <p:spPr bwMode="auto">
          <a:xfrm>
            <a:off x="451636" y="487753"/>
            <a:ext cx="11144296" cy="5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27" lIns="91251" rIns="91251" tIns="45627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altLang="en-US" dirty="0" lang="zh-CN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作为光伏系统的桥梁，逆变器对系统</a:t>
            </a:r>
            <a:r>
              <a:rPr altLang="zh-CN" dirty="0" lang="en-US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PR</a:t>
            </a:r>
            <a:r>
              <a:rPr altLang="en-US" dirty="0" lang="zh-CN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、</a:t>
            </a:r>
            <a:r>
              <a:rPr altLang="zh-CN" dirty="0" lang="en-US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LCOE</a:t>
            </a:r>
            <a:r>
              <a:rPr altLang="en-US" dirty="0" lang="zh-CN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影响大</a:t>
            </a:r>
          </a:p>
        </p:txBody>
      </p:sp>
      <p:pic>
        <p:nvPicPr>
          <p:cNvPr id="1187844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18" y="2001035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45" name="Picture 5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842" y="2001035"/>
            <a:ext cx="37659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图片 6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1" r="-128"/>
          <a:stretch/>
        </p:blipFill>
        <p:spPr bwMode="auto">
          <a:xfrm>
            <a:off x="4842810" y="2174013"/>
            <a:ext cx="1714289" cy="289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" r="-6"/>
          <a:stretch/>
        </p:blipFill>
        <p:spPr>
          <a:xfrm>
            <a:off x="6343006" y="3388459"/>
            <a:ext cx="895208" cy="149985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737884" y="2001035"/>
            <a:ext cx="2643206" cy="3286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右箭头 23"/>
          <p:cNvSpPr/>
          <p:nvPr/>
        </p:nvSpPr>
        <p:spPr>
          <a:xfrm>
            <a:off x="4452132" y="1786720"/>
            <a:ext cx="285752" cy="3643338"/>
          </a:xfrm>
          <a:prstGeom prst="rightArrow">
            <a:avLst>
              <a:gd fmla="val 50000" name="adj1"/>
              <a:gd fmla="val 10000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右箭头 24"/>
          <p:cNvSpPr/>
          <p:nvPr/>
        </p:nvSpPr>
        <p:spPr>
          <a:xfrm>
            <a:off x="7381090" y="1786720"/>
            <a:ext cx="285752" cy="3643338"/>
          </a:xfrm>
          <a:prstGeom prst="rightArrow">
            <a:avLst>
              <a:gd fmla="val 50000" name="adj1"/>
              <a:gd fmla="val 10000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53"/>
          <p:cNvSpPr txBox="1">
            <a:spLocks noChangeArrowheads="1"/>
          </p:cNvSpPr>
          <p:nvPr/>
        </p:nvSpPr>
        <p:spPr bwMode="auto">
          <a:xfrm>
            <a:off x="451637" y="343992"/>
            <a:ext cx="11501487" cy="5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1" tIns="45627" rIns="91251" bIns="45627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kumimoji="1" sz="3200" b="1">
                <a:solidFill>
                  <a:srgbClr val="003399"/>
                </a:solidFill>
                <a:ea typeface="Arial Unicode MS" pitchFamily="34" charset="-122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逆变器的性能差异，不同电站的年发电量差了</a:t>
            </a:r>
            <a:r>
              <a:rPr lang="en-US" altLang="zh-CN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6%</a:t>
            </a:r>
            <a:r>
              <a:rPr lang="zh-CN" altLang="en-US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以上</a:t>
            </a:r>
          </a:p>
        </p:txBody>
      </p:sp>
      <p:pic>
        <p:nvPicPr>
          <p:cNvPr id="3" name="Picture 2" descr="D:\Desktop\2015年每月工作计划\待完成任务\7.24\出差报告素材\中利（华为）\IMG_20150712_144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480" y="3501232"/>
            <a:ext cx="5929354" cy="2928958"/>
          </a:xfrm>
          <a:prstGeom prst="rect">
            <a:avLst/>
          </a:prstGeom>
          <a:noFill/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94480" y="1801006"/>
          <a:ext cx="5929355" cy="177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916"/>
                <a:gridCol w="2249066"/>
                <a:gridCol w="2385373"/>
              </a:tblGrid>
              <a:tr h="442916">
                <a:tc>
                  <a:txBody>
                    <a:bodyPr/>
                    <a:lstStyle/>
                    <a:p>
                      <a:pPr marL="0" marR="0" indent="0" algn="l" defTabSz="967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组件容量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28.2MW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62.7MW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marL="0" marR="0" indent="0" algn="l" defTabSz="967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逆变器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A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厂家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500kW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逆变器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B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厂家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500kW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逆变器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项目地点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青海共和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4291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并网时间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2014-5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666710" y="1786720"/>
          <a:ext cx="5237951" cy="4612846"/>
        </p:xfrm>
        <a:graphic>
          <a:graphicData uri="http://schemas.openxmlformats.org/drawingml/2006/table">
            <a:tbl>
              <a:tblPr/>
              <a:tblGrid>
                <a:gridCol w="2143140"/>
                <a:gridCol w="1143008"/>
                <a:gridCol w="1181516"/>
                <a:gridCol w="770287"/>
              </a:tblGrid>
              <a:tr h="954404">
                <a:tc>
                  <a:txBody>
                    <a:bodyPr/>
                    <a:lstStyle/>
                    <a:p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A</a:t>
                      </a:r>
                      <a:r>
                        <a:rPr lang="zh-CN" altLang="en-US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厂家</a:t>
                      </a:r>
                      <a:r>
                        <a:rPr lang="en-US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kWh/MW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altLang="en-US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厂家</a:t>
                      </a:r>
                      <a:r>
                        <a:rPr lang="en-US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kWh/MW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A</a:t>
                      </a:r>
                      <a:r>
                        <a:rPr lang="zh-CN" altLang="en-US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厂家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比</a:t>
                      </a:r>
                      <a:r>
                        <a:rPr lang="en-US" altLang="zh-CN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高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2014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93933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103438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10.12%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2014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7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159296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166504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4.52%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2014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8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123256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133790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8.55%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2014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9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105104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116033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10.4%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2014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10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157553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168852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7.17%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2014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11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146268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158228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8.18%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2015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12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87387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95482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9.26%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2015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141444 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149477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5.68%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2015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135197 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142196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5.18%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2015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3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153072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162225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5.98%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2015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143377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149911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4.56%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2015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月发电量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141106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147405 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4.46%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2014</a:t>
                      </a:r>
                      <a:r>
                        <a:rPr lang="zh-CN" sz="1600" b="1" kern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</a:t>
                      </a:r>
                      <a:r>
                        <a:rPr lang="zh-CN" sz="1600" b="1" kern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-2015</a:t>
                      </a:r>
                      <a:r>
                        <a:rPr lang="zh-CN" sz="1600" b="1" kern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</a:t>
                      </a:r>
                      <a:r>
                        <a:rPr lang="zh-CN" sz="1600" b="1" kern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月总发电量</a:t>
                      </a:r>
                      <a:endParaRPr lang="zh-CN" sz="1600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1586993 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1693540 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6.71%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23042" y="1007396"/>
            <a:ext cx="11358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6.71%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的发电量提升即每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MW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每年多发电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106547KWh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，按照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0.9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2000" b="1" dirty="0" err="1" smtClean="0">
                <a:latin typeface="微软雅黑" pitchFamily="34" charset="-122"/>
                <a:ea typeface="微软雅黑" pitchFamily="34" charset="-122"/>
              </a:rPr>
              <a:t>kwh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，即多收益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9.6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万，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100MW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电站，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年发电收益相差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2.4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亿元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53"/>
          <p:cNvSpPr txBox="1">
            <a:spLocks noChangeArrowheads="1"/>
          </p:cNvSpPr>
          <p:nvPr/>
        </p:nvSpPr>
        <p:spPr bwMode="auto">
          <a:xfrm>
            <a:off x="165852" y="286522"/>
            <a:ext cx="11881685" cy="52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27" lIns="91251" rIns="91251" tIns="45627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altLang="en-US" dirty="0" lang="zh-CN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“互联网</a:t>
            </a:r>
            <a:r>
              <a:rPr altLang="zh-CN" dirty="0" lang="en-US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+</a:t>
            </a:r>
            <a:r>
              <a:rPr altLang="en-US" dirty="0" lang="zh-CN" smtClean="0" sz="280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”跨界融合进一步提升运维管理水平，但电站自身品质是根本</a:t>
            </a:r>
          </a:p>
        </p:txBody>
      </p:sp>
      <p:pic>
        <p:nvPicPr>
          <p:cNvPr id="6" name="Picture 1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80" y="1000902"/>
            <a:ext cx="108585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166116" y="1215215"/>
            <a:ext cx="20002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工业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94546" y="2072471"/>
            <a:ext cx="20002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农业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7356" y="3072603"/>
            <a:ext cx="20717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能源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1670" y="4144173"/>
            <a:ext cx="20002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医疗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51736" y="5287181"/>
            <a:ext cx="20002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教育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52660" y="1286653"/>
            <a:ext cx="20002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金融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95602" y="2143909"/>
            <a:ext cx="20002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交通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81354" y="3072603"/>
            <a:ext cx="20002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服务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52792" y="4144173"/>
            <a:ext cx="20717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广告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38478" y="5287181"/>
            <a:ext cx="20002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“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互联网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+</a:t>
            </a:r>
            <a:r>
              <a:rPr altLang="en-US" dirty="0" lang="zh-CN" smtClean="0">
                <a:latin charset="-122" pitchFamily="2" typeface="华文彩云"/>
                <a:ea charset="-122" pitchFamily="2" typeface="华文彩云"/>
              </a:rPr>
              <a:t>零售</a:t>
            </a:r>
            <a:r>
              <a:rPr altLang="zh-CN" dirty="0" lang="en-US" smtClean="0">
                <a:latin charset="-122" pitchFamily="2" typeface="华文彩云"/>
                <a:ea charset="-122" pitchFamily="2" typeface="华文彩云"/>
              </a:rPr>
              <a:t>”</a:t>
            </a:r>
            <a:endParaRPr altLang="en-US" dirty="0" lang="zh-CN">
              <a:latin charset="-122" pitchFamily="2" typeface="华文彩云"/>
              <a:ea charset="-122" pitchFamily="2" typeface="华文彩云"/>
            </a:endParaRPr>
          </a:p>
        </p:txBody>
      </p:sp>
      <p:pic>
        <p:nvPicPr>
          <p:cNvPr descr="C:\Users\songs\Documents\Tencent Files\115977411\FileRecv\方案\展厅效果图（平面）.jpg" id="23" name="image52.jpeg"/>
          <p:cNvPicPr/>
          <p:nvPr/>
        </p:nvPicPr>
        <p:blipFill>
          <a:blip cstate="print" r:embed="rId3">
            <a:extLst/>
          </a:blip>
          <a:srcRect b="-79" r="18"/>
          <a:stretch>
            <a:fillRect/>
          </a:stretch>
        </p:blipFill>
        <p:spPr>
          <a:xfrm>
            <a:off x="3380562" y="2429662"/>
            <a:ext cx="5260829" cy="2570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1270" y="1635656"/>
            <a:ext cx="8001512" cy="4033382"/>
            <a:chOff x="2123728" y="1226458"/>
            <a:chExt cx="6001915" cy="30243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428580" y="1235949"/>
              <a:ext cx="5697063" cy="2674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hteck 20"/>
            <p:cNvSpPr/>
            <p:nvPr/>
          </p:nvSpPr>
          <p:spPr bwMode="auto">
            <a:xfrm>
              <a:off x="2123728" y="1226458"/>
              <a:ext cx="3672408" cy="3024336"/>
            </a:xfrm>
            <a:prstGeom prst="rect">
              <a:avLst/>
            </a:prstGeom>
            <a:gradFill flip="none" rotWithShape="1">
              <a:gsLst>
                <a:gs pos="49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7" name="_h1"/>
          <p:cNvSpPr txBox="1">
            <a:spLocks noChangeArrowheads="1"/>
          </p:cNvSpPr>
          <p:nvPr/>
        </p:nvSpPr>
        <p:spPr>
          <a:xfrm>
            <a:off x="794113" y="497626"/>
            <a:ext cx="9944565" cy="531347"/>
          </a:xfrm>
          <a:prstGeom prst="rect">
            <a:avLst/>
          </a:prstGeom>
        </p:spPr>
        <p:txBody>
          <a:bodyPr lIns="121898" tIns="60948" rIns="121898" bIns="6094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noProof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目录</a:t>
            </a:r>
            <a:endParaRPr lang="de-DE" sz="3200" b="1" noProof="1" smtClean="0">
              <a:solidFill>
                <a:srgbClr val="FF66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3" name="Gruppieren 1"/>
          <p:cNvGrpSpPr/>
          <p:nvPr/>
        </p:nvGrpSpPr>
        <p:grpSpPr>
          <a:xfrm>
            <a:off x="911307" y="1643104"/>
            <a:ext cx="7669588" cy="3577848"/>
            <a:chOff x="323851" y="1555748"/>
            <a:chExt cx="5752940" cy="2682765"/>
          </a:xfrm>
        </p:grpSpPr>
        <p:grpSp>
          <p:nvGrpSpPr>
            <p:cNvPr id="4" name="Gruppieren 21"/>
            <p:cNvGrpSpPr/>
            <p:nvPr/>
          </p:nvGrpSpPr>
          <p:grpSpPr>
            <a:xfrm>
              <a:off x="323851" y="2681191"/>
              <a:ext cx="5699355" cy="486001"/>
              <a:chOff x="323851" y="2681191"/>
              <a:chExt cx="5699355" cy="486001"/>
            </a:xfrm>
          </p:grpSpPr>
          <p:sp>
            <p:nvSpPr>
              <p:cNvPr id="60" name="Rectangle 61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23851" y="2681192"/>
                <a:ext cx="486000" cy="486000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defTabSz="1068864">
                  <a:defRPr/>
                </a:pPr>
                <a:r>
                  <a:rPr lang="en-GB" sz="3700" b="1" noProof="1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2</a:t>
                </a:r>
                <a:endParaRPr lang="en-GB" sz="3700" b="1" noProof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" name="Rectangle 62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954314" y="2681191"/>
                <a:ext cx="5068892" cy="484188"/>
              </a:xfrm>
              <a:prstGeom prst="rect">
                <a:avLst/>
              </a:prstGeom>
              <a:solidFill>
                <a:srgbClr val="FF6600">
                  <a:alpha val="8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216000" tIns="108000" rIns="144000" bIns="72000" anchor="ctr" anchorCtr="0"/>
              <a:lstStyle/>
              <a:p>
                <a:pPr marL="253988" lvl="0" indent="-253988">
                  <a:lnSpc>
                    <a:spcPct val="95000"/>
                  </a:lnSpc>
                  <a:spcAft>
                    <a:spcPts val="1067"/>
                  </a:spcAft>
                  <a:buClr>
                    <a:srgbClr val="808080"/>
                  </a:buClr>
                  <a:defRPr/>
                </a:pPr>
                <a:r>
                  <a:rPr lang="zh-CN" altLang="en-US" sz="2700" b="1" noProof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charset="0"/>
                  </a:rPr>
                  <a:t>什么样的逆变器才是好的逆变器</a:t>
                </a:r>
                <a:endParaRPr lang="en-US" altLang="zh-CN" sz="2700" b="1" noProof="1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charset="0"/>
                </a:endParaRPr>
              </a:p>
            </p:txBody>
          </p:sp>
        </p:grpSp>
        <p:grpSp>
          <p:nvGrpSpPr>
            <p:cNvPr id="5" name="Gruppieren 31"/>
            <p:cNvGrpSpPr/>
            <p:nvPr/>
          </p:nvGrpSpPr>
          <p:grpSpPr>
            <a:xfrm>
              <a:off x="323851" y="3752513"/>
              <a:ext cx="5752940" cy="486000"/>
              <a:chOff x="323851" y="3752513"/>
              <a:chExt cx="5752940" cy="486000"/>
            </a:xfrm>
          </p:grpSpPr>
          <p:sp>
            <p:nvSpPr>
              <p:cNvPr id="56" name="Rectangle 65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23851" y="3752513"/>
                <a:ext cx="486000" cy="48600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1"/>
              </a:gra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defTabSz="1068864"/>
                <a:r>
                  <a:rPr lang="en-GB" sz="3700" noProof="1" smtClean="0">
                    <a:solidFill>
                      <a:srgbClr val="7D7D7D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3</a:t>
                </a:r>
                <a:endParaRPr lang="en-GB" sz="3700" noProof="1">
                  <a:solidFill>
                    <a:srgbClr val="7D7D7D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" name="Rectangle 66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836396" y="3752513"/>
                <a:ext cx="5240395" cy="48418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216000" tIns="108000" rIns="144000" bIns="72000" anchor="ctr" anchorCtr="0"/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b="1" dirty="0" smtClean="0">
                    <a:solidFill>
                      <a:schemeClr val="bg1">
                        <a:lumMod val="50000"/>
                      </a:schemeClr>
                    </a:solidFill>
                    <a:ea typeface="微软雅黑" pitchFamily="34" charset="-122"/>
                    <a:cs typeface="Arial" pitchFamily="34" charset="0"/>
                  </a:rPr>
                  <a:t>阳光电源如何做更好的逆变器</a:t>
                </a:r>
              </a:p>
            </p:txBody>
          </p:sp>
        </p:grpSp>
        <p:grpSp>
          <p:nvGrpSpPr>
            <p:cNvPr id="6" name="Gruppieren 34"/>
            <p:cNvGrpSpPr/>
            <p:nvPr/>
          </p:nvGrpSpPr>
          <p:grpSpPr>
            <a:xfrm>
              <a:off x="323851" y="1555748"/>
              <a:ext cx="5699354" cy="484189"/>
              <a:chOff x="323851" y="1555748"/>
              <a:chExt cx="5699354" cy="484189"/>
            </a:xfrm>
          </p:grpSpPr>
          <p:sp>
            <p:nvSpPr>
              <p:cNvPr id="54" name="Rectangle 58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782811" y="1555748"/>
                <a:ext cx="5240394" cy="48418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216000" tIns="108000" rIns="144000" bIns="72000" anchor="ctr" anchorCtr="0"/>
              <a:lstStyle/>
              <a:p>
                <a:pPr marL="253988" indent="-253988">
                  <a:lnSpc>
                    <a:spcPct val="95000"/>
                  </a:lnSpc>
                  <a:spcBef>
                    <a:spcPct val="50000"/>
                  </a:spcBef>
                  <a:buClr>
                    <a:srgbClr val="808080"/>
                  </a:buClr>
                  <a:defRPr/>
                </a:pPr>
                <a:r>
                  <a:rPr kumimoji="1" lang="zh-CN" altLang="en-US" sz="2800" b="1" noProof="1" smtClean="0">
                    <a:solidFill>
                      <a:schemeClr val="bg1">
                        <a:lumMod val="50000"/>
                      </a:schemeClr>
                    </a:solidFill>
                    <a:ea typeface="微软雅黑" pitchFamily="34" charset="-122"/>
                    <a:cs typeface="Arial" pitchFamily="34" charset="0"/>
                  </a:rPr>
                  <a:t>为什么要做更好的逆变器</a:t>
                </a:r>
                <a:endParaRPr kumimoji="1" lang="en-GB" altLang="en-US" sz="2800" b="1" noProof="1" smtClean="0">
                  <a:solidFill>
                    <a:schemeClr val="bg1">
                      <a:lumMod val="50000"/>
                    </a:schemeClr>
                  </a:solidFill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55" name="_color1" descr="© INSCALE GmbH, 26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23851" y="1555748"/>
                <a:ext cx="486000" cy="48418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1"/>
              </a:gra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1"/>
              <a:lstStyle/>
              <a:p>
                <a:pPr defTabSz="1068864">
                  <a:defRPr/>
                </a:pPr>
                <a:r>
                  <a:rPr lang="en-GB" sz="3700" noProof="1" smtClean="0">
                    <a:solidFill>
                      <a:srgbClr val="7D7D7D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055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3"/>
          <p:cNvSpPr txBox="1">
            <a:spLocks noChangeArrowheads="1"/>
          </p:cNvSpPr>
          <p:nvPr/>
        </p:nvSpPr>
        <p:spPr bwMode="auto">
          <a:xfrm>
            <a:off x="451619" y="343989"/>
            <a:ext cx="8858299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2" lIns="91420" rIns="91420" tIns="45712"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b="1" kumimoji="1" sz="3200">
                <a:solidFill>
                  <a:srgbClr val="003399"/>
                </a:solidFill>
                <a:ea charset="-122" pitchFamily="34" typeface="Arial Unicode MS"/>
                <a:cs charset="0" typeface="Arial"/>
              </a:defRPr>
            </a:lvl1pPr>
            <a:lvl2pPr eaLnBrk="0" hangingPunct="0" indent="-285750" marL="742950"/>
            <a:lvl3pPr eaLnBrk="0" hangingPunct="0" indent="-228600" marL="1143000"/>
            <a:lvl4pPr eaLnBrk="0" hangingPunct="0" indent="-228600" marL="1600200"/>
            <a:lvl5pPr eaLnBrk="0" hangingPunct="0" indent="-228600" marL="2057400"/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altLang="en-US" dirty="0" lang="zh-CN" smtClean="0">
                <a:solidFill>
                  <a:srgbClr val="FF6600"/>
                </a:solidFill>
                <a:latin charset="-122" pitchFamily="34" typeface="微软雅黑"/>
                <a:ea charset="-122" pitchFamily="34" typeface="微软雅黑"/>
              </a:rPr>
              <a:t>什么样的逆变器才是好的逆变器</a:t>
            </a:r>
          </a:p>
        </p:txBody>
      </p:sp>
      <p:sp>
        <p:nvSpPr>
          <p:cNvPr id="101" name="AutoShape 4"/>
          <p:cNvSpPr>
            <a:spLocks noChangeArrowheads="1"/>
          </p:cNvSpPr>
          <p:nvPr/>
        </p:nvSpPr>
        <p:spPr bwMode="gray">
          <a:xfrm flipH="1">
            <a:off x="5007795" y="3012805"/>
            <a:ext cx="2438400" cy="657225"/>
          </a:xfrm>
          <a:prstGeom prst="parallelogram">
            <a:avLst>
              <a:gd fmla="val 92256" name="adj"/>
            </a:avLst>
          </a:prstGeom>
          <a:gradFill rotWithShape="1">
            <a:gsLst>
              <a:gs pos="0">
                <a:srgbClr val="BFCFD3"/>
              </a:gs>
              <a:gs pos="100000">
                <a:srgbClr val="DDE5E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zh-CN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gray">
          <a:xfrm>
            <a:off x="5611045" y="3660505"/>
            <a:ext cx="1835150" cy="1428750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zh-CN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3" name="Rectangle 6"/>
          <p:cNvSpPr>
            <a:spLocks noChangeArrowheads="1"/>
          </p:cNvSpPr>
          <p:nvPr/>
        </p:nvSpPr>
        <p:spPr bwMode="gray">
          <a:xfrm>
            <a:off x="3809233" y="4162155"/>
            <a:ext cx="1806575" cy="1292225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zh-CN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gray">
          <a:xfrm>
            <a:off x="1985195" y="4609830"/>
            <a:ext cx="1825625" cy="1117600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zh-CN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5" name="AutoShape 8"/>
          <p:cNvSpPr>
            <a:spLocks noChangeArrowheads="1"/>
          </p:cNvSpPr>
          <p:nvPr/>
        </p:nvSpPr>
        <p:spPr bwMode="gray">
          <a:xfrm flipH="1">
            <a:off x="1381945" y="4030392"/>
            <a:ext cx="2428875" cy="615950"/>
          </a:xfrm>
          <a:prstGeom prst="parallelogram">
            <a:avLst>
              <a:gd fmla="val 98582" name="adj"/>
            </a:avLst>
          </a:prstGeom>
          <a:gradFill rotWithShape="1">
            <a:gsLst>
              <a:gs pos="0">
                <a:srgbClr val="BFCFD3"/>
              </a:gs>
              <a:gs pos="100000">
                <a:srgbClr val="D6E0E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zh-CN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6" name="Freeform 9"/>
          <p:cNvSpPr>
            <a:spLocks/>
          </p:cNvSpPr>
          <p:nvPr/>
        </p:nvSpPr>
        <p:spPr bwMode="gray">
          <a:xfrm>
            <a:off x="3201220" y="3522392"/>
            <a:ext cx="612775" cy="1130300"/>
          </a:xfrm>
          <a:custGeom>
            <a:avLst/>
            <a:gdLst>
              <a:gd fmla="*/ 0 w 201" name="T0"/>
              <a:gd fmla="*/ 2147483647 h 370" name="T1"/>
              <a:gd fmla="*/ 2147483647 w 201" name="T2"/>
              <a:gd fmla="*/ 2147483647 h 370" name="T3"/>
              <a:gd fmla="*/ 2147483647 w 201" name="T4"/>
              <a:gd fmla="*/ 2147483647 h 370" name="T5"/>
              <a:gd fmla="*/ 0 w 201" name="T6"/>
              <a:gd fmla="*/ 0 h 370" name="T7"/>
              <a:gd fmla="*/ 0 w 201" name="T8"/>
              <a:gd fmla="*/ 2147483647 h 37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01" name="T15"/>
              <a:gd fmla="*/ 0 h 370" name="T16"/>
              <a:gd fmla="*/ 201 w 201" name="T17"/>
              <a:gd fmla="*/ 370 h 370" name="T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70" w="201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86062"/>
              </a:gs>
              <a:gs pos="100000">
                <a:srgbClr val="BFCFD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7" name="Freeform 10"/>
          <p:cNvSpPr>
            <a:spLocks/>
          </p:cNvSpPr>
          <p:nvPr/>
        </p:nvSpPr>
        <p:spPr bwMode="gray">
          <a:xfrm>
            <a:off x="1380358" y="4012930"/>
            <a:ext cx="612775" cy="1457325"/>
          </a:xfrm>
          <a:custGeom>
            <a:avLst/>
            <a:gdLst>
              <a:gd fmla="*/ 2147483647 w 386" name="T0"/>
              <a:gd fmla="*/ 2147483647 h 918" name="T1"/>
              <a:gd fmla="*/ 2147483647 w 386" name="T2"/>
              <a:gd fmla="*/ 2147483647 h 918" name="T3"/>
              <a:gd fmla="*/ 2147483647 w 386" name="T4"/>
              <a:gd fmla="*/ 2147483647 h 918" name="T5"/>
              <a:gd fmla="*/ 0 w 386" name="T6"/>
              <a:gd fmla="*/ 0 h 918" name="T7"/>
              <a:gd fmla="*/ 2147483647 w 386" name="T8"/>
              <a:gd fmla="*/ 2147483647 h 91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86" name="T15"/>
              <a:gd fmla="*/ 0 h 918" name="T16"/>
              <a:gd fmla="*/ 386 w 386" name="T17"/>
              <a:gd fmla="*/ 918 h 918" name="T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918" w="386">
                <a:moveTo>
                  <a:pt x="1" y="492"/>
                </a:moveTo>
                <a:lnTo>
                  <a:pt x="385" y="918"/>
                </a:lnTo>
                <a:lnTo>
                  <a:pt x="386" y="402"/>
                </a:lnTo>
                <a:lnTo>
                  <a:pt x="0" y="0"/>
                </a:lnTo>
                <a:lnTo>
                  <a:pt x="1" y="492"/>
                </a:lnTo>
                <a:close/>
              </a:path>
            </a:pathLst>
          </a:custGeom>
          <a:gradFill rotWithShape="1">
            <a:gsLst>
              <a:gs pos="0">
                <a:srgbClr val="BFCFD3"/>
              </a:gs>
              <a:gs pos="100000">
                <a:srgbClr val="F8F8F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8" name="AutoShape 11"/>
          <p:cNvSpPr>
            <a:spLocks noChangeArrowheads="1"/>
          </p:cNvSpPr>
          <p:nvPr/>
        </p:nvSpPr>
        <p:spPr bwMode="gray">
          <a:xfrm flipH="1">
            <a:off x="1381945" y="4030392"/>
            <a:ext cx="2428875" cy="615950"/>
          </a:xfrm>
          <a:prstGeom prst="parallelogram">
            <a:avLst>
              <a:gd fmla="val 98582" name="adj"/>
            </a:avLst>
          </a:prstGeom>
          <a:gradFill rotWithShape="1">
            <a:gsLst>
              <a:gs pos="0">
                <a:srgbClr val="BFCFD3"/>
              </a:gs>
              <a:gs pos="100000">
                <a:srgbClr val="D6E0E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zh-CN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9" name="AutoShape 12"/>
          <p:cNvSpPr>
            <a:spLocks noChangeArrowheads="1"/>
          </p:cNvSpPr>
          <p:nvPr/>
        </p:nvSpPr>
        <p:spPr bwMode="gray">
          <a:xfrm flipH="1">
            <a:off x="3194870" y="3520805"/>
            <a:ext cx="2428875" cy="646112"/>
          </a:xfrm>
          <a:prstGeom prst="parallelogram">
            <a:avLst>
              <a:gd fmla="val 96330" name="adj"/>
            </a:avLst>
          </a:prstGeom>
          <a:gradFill rotWithShape="1">
            <a:gsLst>
              <a:gs pos="0">
                <a:srgbClr val="BFCFD3"/>
              </a:gs>
              <a:gs pos="100000">
                <a:srgbClr val="DDE5E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zh-CN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10" name="Freeform 13"/>
          <p:cNvSpPr>
            <a:spLocks/>
          </p:cNvSpPr>
          <p:nvPr/>
        </p:nvSpPr>
        <p:spPr bwMode="gray">
          <a:xfrm>
            <a:off x="3201220" y="3522392"/>
            <a:ext cx="612775" cy="1130300"/>
          </a:xfrm>
          <a:custGeom>
            <a:avLst/>
            <a:gdLst>
              <a:gd fmla="*/ 0 w 201" name="T0"/>
              <a:gd fmla="*/ 2147483647 h 370" name="T1"/>
              <a:gd fmla="*/ 2147483647 w 201" name="T2"/>
              <a:gd fmla="*/ 2147483647 h 370" name="T3"/>
              <a:gd fmla="*/ 2147483647 w 201" name="T4"/>
              <a:gd fmla="*/ 2147483647 h 370" name="T5"/>
              <a:gd fmla="*/ 0 w 201" name="T6"/>
              <a:gd fmla="*/ 0 h 370" name="T7"/>
              <a:gd fmla="*/ 0 w 201" name="T8"/>
              <a:gd fmla="*/ 2147483647 h 37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01" name="T15"/>
              <a:gd fmla="*/ 0 h 370" name="T16"/>
              <a:gd fmla="*/ 201 w 201" name="T17"/>
              <a:gd fmla="*/ 370 h 370" name="T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70" w="201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86062"/>
              </a:gs>
              <a:gs pos="100000">
                <a:srgbClr val="BFCFD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11" name="Freeform 14"/>
          <p:cNvSpPr>
            <a:spLocks/>
          </p:cNvSpPr>
          <p:nvPr/>
        </p:nvSpPr>
        <p:spPr bwMode="gray">
          <a:xfrm>
            <a:off x="5004620" y="3000105"/>
            <a:ext cx="615950" cy="1168400"/>
          </a:xfrm>
          <a:custGeom>
            <a:avLst/>
            <a:gdLst>
              <a:gd fmla="*/ 0 w 388" name="T0"/>
              <a:gd fmla="*/ 2147483647 h 736" name="T1"/>
              <a:gd fmla="*/ 2147483647 w 388" name="T2"/>
              <a:gd fmla="*/ 2147483647 h 736" name="T3"/>
              <a:gd fmla="*/ 2147483647 w 388" name="T4"/>
              <a:gd fmla="*/ 2147483647 h 736" name="T5"/>
              <a:gd fmla="*/ 0 w 388" name="T6"/>
              <a:gd fmla="*/ 0 h 736" name="T7"/>
              <a:gd fmla="*/ 0 w 388" name="T8"/>
              <a:gd fmla="*/ 2147483647 h 73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88" name="T15"/>
              <a:gd fmla="*/ 0 h 736" name="T16"/>
              <a:gd fmla="*/ 388 w 388" name="T17"/>
              <a:gd fmla="*/ 736 h 736" name="T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736" w="388">
                <a:moveTo>
                  <a:pt x="0" y="331"/>
                </a:moveTo>
                <a:lnTo>
                  <a:pt x="388" y="736"/>
                </a:lnTo>
                <a:lnTo>
                  <a:pt x="388" y="416"/>
                </a:lnTo>
                <a:lnTo>
                  <a:pt x="0" y="0"/>
                </a:lnTo>
                <a:lnTo>
                  <a:pt x="0" y="331"/>
                </a:lnTo>
                <a:close/>
              </a:path>
            </a:pathLst>
          </a:custGeom>
          <a:gradFill rotWithShape="1">
            <a:gsLst>
              <a:gs pos="0">
                <a:srgbClr val="586062"/>
              </a:gs>
              <a:gs pos="100000">
                <a:srgbClr val="BFCFD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descr="light_shadow" id="112" name="Picture 18"/>
          <p:cNvPicPr>
            <a:picLocks noChangeArrowheads="1" noChangeAspect="1"/>
          </p:cNvPicPr>
          <p:nvPr/>
        </p:nvPicPr>
        <p:blipFill>
          <a:blip r:embed="rId3">
            <a:lum bright="6000" contrast="-100000"/>
          </a:blip>
          <a:srcRect/>
          <a:stretch>
            <a:fillRect/>
          </a:stretch>
        </p:blipFill>
        <p:spPr bwMode="gray">
          <a:xfrm>
            <a:off x="1943920" y="4252642"/>
            <a:ext cx="10080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light_shadow" id="113" name="Picture 19"/>
          <p:cNvPicPr>
            <a:picLocks noChangeArrowheads="1" noChangeAspect="1"/>
          </p:cNvPicPr>
          <p:nvPr/>
        </p:nvPicPr>
        <p:blipFill>
          <a:blip r:embed="rId3">
            <a:lum bright="6000" contrast="-100000"/>
          </a:blip>
          <a:srcRect/>
          <a:stretch>
            <a:fillRect/>
          </a:stretch>
        </p:blipFill>
        <p:spPr bwMode="gray">
          <a:xfrm>
            <a:off x="3787008" y="3749405"/>
            <a:ext cx="10080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light_shadow" id="114" name="Picture 20"/>
          <p:cNvPicPr>
            <a:picLocks noChangeArrowheads="1" noChangeAspect="1"/>
          </p:cNvPicPr>
          <p:nvPr/>
        </p:nvPicPr>
        <p:blipFill>
          <a:blip r:embed="rId3">
            <a:lum bright="6000" contrast="-100000"/>
          </a:blip>
          <a:srcRect/>
          <a:stretch>
            <a:fillRect/>
          </a:stretch>
        </p:blipFill>
        <p:spPr bwMode="gray">
          <a:xfrm>
            <a:off x="5555475" y="3257280"/>
            <a:ext cx="10080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irculer_1" id="115" name="Picture 21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751833" y="2898505"/>
            <a:ext cx="13493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Oval 22"/>
          <p:cNvSpPr>
            <a:spLocks noChangeArrowheads="1"/>
          </p:cNvSpPr>
          <p:nvPr/>
        </p:nvSpPr>
        <p:spPr bwMode="gray">
          <a:xfrm>
            <a:off x="1751833" y="2898505"/>
            <a:ext cx="1352550" cy="1344612"/>
          </a:xfrm>
          <a:prstGeom prst="ellipse">
            <a:avLst/>
          </a:prstGeom>
          <a:gradFill rotWithShape="1">
            <a:gsLst>
              <a:gs pos="0">
                <a:srgbClr val="BBE0E3">
                  <a:alpha val="50000"/>
                </a:srgbClr>
              </a:gs>
              <a:gs pos="100000">
                <a:srgbClr val="BBE0E3">
                  <a:gamma/>
                  <a:shade val="56078"/>
                  <a:invGamma/>
                </a:srgbClr>
              </a:gs>
            </a:gsLst>
            <a:lin ang="2700000" scaled="1"/>
          </a:gradFill>
          <a:ln algn="ctr" w="9525">
            <a:noFill/>
            <a:round/>
            <a:headEnd/>
            <a:tailEnd/>
          </a:ln>
          <a:effectLst/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descr="light_shadow1" id="117" name="Picture 23"/>
          <p:cNvPicPr>
            <a:picLocks noChangeArrowheads="1" noChangeAspect="1"/>
          </p:cNvPicPr>
          <p:nvPr/>
        </p:nvPicPr>
        <p:blipFill>
          <a:blip r:embed="rId5"/>
          <a:srcRect b="-214"/>
          <a:stretch>
            <a:fillRect/>
          </a:stretch>
        </p:blipFill>
        <p:spPr bwMode="gray">
          <a:xfrm>
            <a:off x="1729608" y="2942955"/>
            <a:ext cx="982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8" name="Group 24"/>
          <p:cNvGrpSpPr>
            <a:grpSpLocks/>
          </p:cNvGrpSpPr>
          <p:nvPr/>
        </p:nvGrpSpPr>
        <p:grpSpPr bwMode="auto">
          <a:xfrm flipH="1" flipV="1" rot="-3102345">
            <a:off x="2175695" y="3874817"/>
            <a:ext cx="1004888" cy="287338"/>
            <a:chOff x="2532" y="1051"/>
            <a:chExt cx="893" cy="246"/>
          </a:xfrm>
        </p:grpSpPr>
        <p:grpSp>
          <p:nvGrpSpPr>
            <p:cNvPr id="119" name="Group 25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125" name="AutoShape 26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AutoShape 27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AutoShape 28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AutoShape 29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0" name="Group 30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121" name="AutoShape 31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AutoShape 32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AutoShape 33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AutoShape 34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descr="circuler_1" id="129" name="Picture 35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3590158" y="2376217"/>
            <a:ext cx="1349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Oval 36"/>
          <p:cNvSpPr>
            <a:spLocks noChangeArrowheads="1"/>
          </p:cNvSpPr>
          <p:nvPr/>
        </p:nvSpPr>
        <p:spPr bwMode="gray">
          <a:xfrm>
            <a:off x="3590158" y="2376217"/>
            <a:ext cx="1352550" cy="1344613"/>
          </a:xfrm>
          <a:prstGeom prst="ellipse">
            <a:avLst/>
          </a:prstGeom>
          <a:gradFill rotWithShape="1">
            <a:gsLst>
              <a:gs pos="0">
                <a:srgbClr val="333399">
                  <a:alpha val="67999"/>
                </a:srgbClr>
              </a:gs>
              <a:gs pos="100000">
                <a:srgbClr val="333399">
                  <a:gamma/>
                  <a:shade val="26275"/>
                  <a:invGamma/>
                </a:srgbClr>
              </a:gs>
            </a:gsLst>
            <a:lin ang="2700000" scaled="1"/>
          </a:gradFill>
          <a:ln algn="ctr" w="9525">
            <a:noFill/>
            <a:round/>
            <a:headEnd/>
            <a:tailEnd/>
          </a:ln>
          <a:effectLst/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descr="light_shadow1" id="131" name="Picture 37"/>
          <p:cNvPicPr>
            <a:picLocks noChangeArrowheads="1" noChangeAspect="1"/>
          </p:cNvPicPr>
          <p:nvPr/>
        </p:nvPicPr>
        <p:blipFill>
          <a:blip r:embed="rId5"/>
          <a:srcRect b="-214"/>
          <a:stretch>
            <a:fillRect/>
          </a:stretch>
        </p:blipFill>
        <p:spPr bwMode="gray">
          <a:xfrm>
            <a:off x="3567933" y="2420667"/>
            <a:ext cx="982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2" name="Group 38"/>
          <p:cNvGrpSpPr>
            <a:grpSpLocks/>
          </p:cNvGrpSpPr>
          <p:nvPr/>
        </p:nvGrpSpPr>
        <p:grpSpPr bwMode="auto">
          <a:xfrm>
            <a:off x="4017195" y="3033442"/>
            <a:ext cx="836613" cy="836613"/>
            <a:chOff x="2578" y="1872"/>
            <a:chExt cx="527" cy="527"/>
          </a:xfrm>
        </p:grpSpPr>
        <p:grpSp>
          <p:nvGrpSpPr>
            <p:cNvPr id="133" name="Group 39"/>
            <p:cNvGrpSpPr>
              <a:grpSpLocks/>
            </p:cNvGrpSpPr>
            <p:nvPr/>
          </p:nvGrpSpPr>
          <p:grpSpPr bwMode="auto">
            <a:xfrm flipH="1" flipV="1" rot="-3102345">
              <a:off x="2669" y="2062"/>
              <a:ext cx="527" cy="137"/>
              <a:chOff x="1565" y="2568"/>
              <a:chExt cx="1118" cy="279"/>
            </a:xfrm>
          </p:grpSpPr>
          <p:sp>
            <p:nvSpPr>
              <p:cNvPr id="139" name="AutoShape 40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AutoShape 41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AutoShape 42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AutoShape 43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4" name="Group 44"/>
            <p:cNvGrpSpPr>
              <a:grpSpLocks/>
            </p:cNvGrpSpPr>
            <p:nvPr/>
          </p:nvGrpSpPr>
          <p:grpSpPr bwMode="auto">
            <a:xfrm flipH="1" flipV="1" rot="-1748805">
              <a:off x="2576" y="2120"/>
              <a:ext cx="527" cy="137"/>
              <a:chOff x="1565" y="2568"/>
              <a:chExt cx="1118" cy="279"/>
            </a:xfrm>
          </p:grpSpPr>
          <p:sp>
            <p:nvSpPr>
              <p:cNvPr id="135" name="AutoShape 45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AutoShape 46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AutoShape 47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AutoShape 48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descr="circuler_1" id="143" name="Picture 49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5349100" y="1868217"/>
            <a:ext cx="1349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Oval 50"/>
          <p:cNvSpPr>
            <a:spLocks noChangeArrowheads="1"/>
          </p:cNvSpPr>
          <p:nvPr/>
        </p:nvSpPr>
        <p:spPr bwMode="gray">
          <a:xfrm>
            <a:off x="5349100" y="1868217"/>
            <a:ext cx="1350963" cy="1344613"/>
          </a:xfrm>
          <a:prstGeom prst="ellipse">
            <a:avLst/>
          </a:prstGeom>
          <a:gradFill rotWithShape="1">
            <a:gsLst>
              <a:gs pos="0">
                <a:srgbClr val="99CC00">
                  <a:alpha val="67999"/>
                </a:srgbClr>
              </a:gs>
              <a:gs pos="100000">
                <a:srgbClr val="99CC00">
                  <a:gamma/>
                  <a:shade val="26275"/>
                  <a:invGamma/>
                </a:srgbClr>
              </a:gs>
            </a:gsLst>
            <a:lin ang="2700000" scaled="1"/>
          </a:gradFill>
          <a:ln algn="ctr" w="9525">
            <a:noFill/>
            <a:round/>
            <a:headEnd/>
            <a:tailEnd/>
          </a:ln>
          <a:effectLst/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descr="light_shadow1" id="145" name="Picture 51"/>
          <p:cNvPicPr>
            <a:picLocks noChangeArrowheads="1" noChangeAspect="1"/>
          </p:cNvPicPr>
          <p:nvPr/>
        </p:nvPicPr>
        <p:blipFill>
          <a:blip r:embed="rId5"/>
          <a:srcRect b="-214"/>
          <a:stretch>
            <a:fillRect/>
          </a:stretch>
        </p:blipFill>
        <p:spPr bwMode="gray">
          <a:xfrm>
            <a:off x="5325293" y="1912667"/>
            <a:ext cx="982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6" name="Group 52"/>
          <p:cNvGrpSpPr>
            <a:grpSpLocks/>
          </p:cNvGrpSpPr>
          <p:nvPr/>
        </p:nvGrpSpPr>
        <p:grpSpPr bwMode="auto">
          <a:xfrm flipH="1" flipV="1" rot="-3102345">
            <a:off x="5772963" y="2844530"/>
            <a:ext cx="1004887" cy="287337"/>
            <a:chOff x="2532" y="1051"/>
            <a:chExt cx="893" cy="246"/>
          </a:xfrm>
        </p:grpSpPr>
        <p:grpSp>
          <p:nvGrpSpPr>
            <p:cNvPr id="147" name="Group 53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153" name="AutoShape 54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AutoShape 55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AutoShape 56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AutoShape 57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8" name="Group 58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149" name="AutoShape 59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AutoShape 60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AutoShape 61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AutoShape 62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zh-CN" b="0" baseline="0" cap="none" i="0" kern="0" kumimoji="0" lang="zh-CN" noProof="0" normalizeH="0" smtClean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57" name="Text Box 63"/>
          <p:cNvSpPr txBox="1">
            <a:spLocks noChangeArrowheads="1"/>
          </p:cNvSpPr>
          <p:nvPr/>
        </p:nvSpPr>
        <p:spPr bwMode="gray">
          <a:xfrm>
            <a:off x="2023240" y="3346162"/>
            <a:ext cx="107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0" kumimoji="0" lang="zh-CN" noProof="0" normalizeH="0" smtClean="0" spc="0" strike="noStrike" sz="2400" u="none">
                <a:ln>
                  <a:noFill/>
                </a:ln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产品</a:t>
            </a:r>
            <a:endParaRPr altLang="zh-CN" b="1" baseline="0" cap="none" dirty="0" i="0" kern="0" kumimoji="0" lang="en-US" noProof="0" normalizeH="0" smtClean="0" spc="0" strike="noStrike" sz="2400" u="none">
              <a:ln>
                <a:noFill/>
              </a:ln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58" name="Text Box 64"/>
          <p:cNvSpPr txBox="1">
            <a:spLocks noChangeArrowheads="1"/>
          </p:cNvSpPr>
          <p:nvPr/>
        </p:nvSpPr>
        <p:spPr bwMode="gray">
          <a:xfrm>
            <a:off x="3880628" y="2846096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0" kumimoji="0" lang="zh-CN" noProof="0" normalizeH="0" smtClean="0" spc="0" strike="noStrike" sz="2400" u="none">
                <a:ln>
                  <a:noFill/>
                </a:ln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系统</a:t>
            </a:r>
            <a:endParaRPr altLang="zh-CN" b="1" baseline="0" cap="none" dirty="0" i="0" kern="0" kumimoji="0" lang="en-US" noProof="0" normalizeH="0" smtClean="0" spc="0" strike="noStrike" sz="2400" u="none">
              <a:ln>
                <a:noFill/>
              </a:ln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59" name="Text Box 65"/>
          <p:cNvSpPr txBox="1">
            <a:spLocks noChangeArrowheads="1"/>
          </p:cNvSpPr>
          <p:nvPr/>
        </p:nvSpPr>
        <p:spPr bwMode="gray">
          <a:xfrm>
            <a:off x="5660235" y="2274592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0" kumimoji="0" lang="zh-CN" noProof="0" normalizeH="0" smtClean="0" spc="0" strike="noStrike" sz="2400" u="none">
                <a:ln>
                  <a:noFill/>
                </a:ln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服务</a:t>
            </a:r>
            <a:endParaRPr altLang="zh-CN" b="1" baseline="0" cap="none" dirty="0" i="0" kern="0" kumimoji="0" lang="en-US" noProof="0" normalizeH="0" smtClean="0" spc="0" strike="noStrike" sz="2400" u="none">
              <a:ln>
                <a:noFill/>
              </a:ln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60" name="Text Box 66"/>
          <p:cNvSpPr txBox="1">
            <a:spLocks noChangeArrowheads="1"/>
          </p:cNvSpPr>
          <p:nvPr/>
        </p:nvSpPr>
        <p:spPr bwMode="black">
          <a:xfrm>
            <a:off x="2023240" y="4644240"/>
            <a:ext cx="1847850" cy="1723549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altLang="en-US" b="1" dirty="0" kern="0" lang="zh-CN" smtClean="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rPr>
              <a:t>高效能</a:t>
            </a: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altLang="en-US" b="1" dirty="0" kern="0" lang="zh-CN" smtClean="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rPr>
              <a:t>安全可靠</a:t>
            </a:r>
            <a:endParaRPr altLang="zh-CN" b="1" dirty="0" kern="0" lang="en-US" smtClean="0">
              <a:solidFill>
                <a:sysClr lastClr="000000" val="windowText"/>
              </a:solidFill>
              <a:latin charset="-122" pitchFamily="34" typeface="微软雅黑"/>
              <a:ea charset="-122" pitchFamily="34" typeface="微软雅黑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altLang="en-US" b="1" dirty="0" kern="0" lang="zh-CN" smtClean="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rPr>
              <a:t>功能丰富</a:t>
            </a: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altLang="en-US" b="1" dirty="0" kern="0" lang="zh-CN" smtClean="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rPr>
              <a:t>智能化</a:t>
            </a: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endParaRPr altLang="zh-CN" b="1" baseline="0" cap="none" dirty="0" i="0" kern="0" kumimoji="0" lang="en-US" noProof="0" normalizeH="0" smtClean="0" spc="0" strike="noStrike" sz="14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61" name="Text Box 67"/>
          <p:cNvSpPr txBox="1">
            <a:spLocks noChangeArrowheads="1"/>
          </p:cNvSpPr>
          <p:nvPr/>
        </p:nvSpPr>
        <p:spPr bwMode="black">
          <a:xfrm>
            <a:off x="3774308" y="4335192"/>
            <a:ext cx="1847850" cy="1523494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altLang="en-US" b="1" dirty="0" lang="zh-CN" smtClean="0">
                <a:latin charset="-122" pitchFamily="34" typeface="微软雅黑"/>
                <a:ea charset="-122" pitchFamily="34" typeface="微软雅黑"/>
              </a:rPr>
              <a:t>场景适应性</a:t>
            </a:r>
            <a:endParaRPr altLang="zh-CN" b="1" dirty="0" lang="en-US" smtClean="0">
              <a:latin charset="-122" pitchFamily="34" typeface="微软雅黑"/>
              <a:ea charset="-122" pitchFamily="34" typeface="微软雅黑"/>
            </a:endParaRPr>
          </a:p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altLang="en-US" b="1" dirty="0" lang="zh-CN" smtClean="0">
                <a:latin charset="-122" pitchFamily="34" typeface="微软雅黑"/>
                <a:ea charset="-122" pitchFamily="34" typeface="微软雅黑"/>
              </a:rPr>
              <a:t>更优系统方案</a:t>
            </a:r>
            <a:endParaRPr altLang="zh-CN" b="1" dirty="0" lang="en-US" smtClean="0">
              <a:latin charset="-122" pitchFamily="34" typeface="微软雅黑"/>
              <a:ea charset="-122" pitchFamily="34" typeface="微软雅黑"/>
            </a:endParaRPr>
          </a:p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altLang="en-US" b="1" dirty="0" lang="zh-CN" smtClean="0">
                <a:latin charset="-122" pitchFamily="34" typeface="微软雅黑"/>
                <a:ea charset="-122" pitchFamily="34" typeface="微软雅黑"/>
              </a:rPr>
              <a:t>系统架构</a:t>
            </a:r>
            <a:endParaRPr altLang="zh-CN" b="1" dirty="0" lang="en-US" smtClean="0">
              <a:latin charset="-122" pitchFamily="34" typeface="微软雅黑"/>
              <a:ea charset="-122" pitchFamily="34" typeface="微软雅黑"/>
            </a:endParaRP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altLang="zh-CN" b="0" baseline="0" cap="none" dirty="0" i="0" kern="0" kumimoji="0" lang="en-US" noProof="0" normalizeH="0" smtClean="0" spc="0" strike="noStrike" sz="14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83" name="AutoShape 4"/>
          <p:cNvSpPr>
            <a:spLocks noChangeArrowheads="1"/>
          </p:cNvSpPr>
          <p:nvPr/>
        </p:nvSpPr>
        <p:spPr bwMode="gray">
          <a:xfrm flipH="1">
            <a:off x="8566978" y="2073010"/>
            <a:ext cx="2438400" cy="657225"/>
          </a:xfrm>
          <a:prstGeom prst="parallelogram">
            <a:avLst>
              <a:gd fmla="val 92256" name="adj"/>
            </a:avLst>
          </a:prstGeom>
          <a:gradFill rotWithShape="1">
            <a:gsLst>
              <a:gs pos="0">
                <a:srgbClr val="BFCFD3"/>
              </a:gs>
              <a:gs pos="100000">
                <a:srgbClr val="DDE5E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altLang="zh-CN" lang="zh-CN"/>
          </a:p>
        </p:txBody>
      </p:sp>
      <p:sp>
        <p:nvSpPr>
          <p:cNvPr id="184" name="Rectangle 5"/>
          <p:cNvSpPr>
            <a:spLocks noChangeArrowheads="1"/>
          </p:cNvSpPr>
          <p:nvPr/>
        </p:nvSpPr>
        <p:spPr bwMode="gray">
          <a:xfrm>
            <a:off x="9170228" y="2720710"/>
            <a:ext cx="1835150" cy="1428750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altLang="zh-CN" lang="zh-CN"/>
          </a:p>
        </p:txBody>
      </p:sp>
      <p:sp>
        <p:nvSpPr>
          <p:cNvPr id="185" name="Rectangle 6"/>
          <p:cNvSpPr>
            <a:spLocks noChangeArrowheads="1"/>
          </p:cNvSpPr>
          <p:nvPr/>
        </p:nvSpPr>
        <p:spPr bwMode="gray">
          <a:xfrm>
            <a:off x="7368416" y="3233461"/>
            <a:ext cx="1806575" cy="1292225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altLang="zh-CN" lang="zh-CN"/>
          </a:p>
        </p:txBody>
      </p:sp>
      <p:sp>
        <p:nvSpPr>
          <p:cNvPr id="188" name="Freeform 9"/>
          <p:cNvSpPr>
            <a:spLocks/>
          </p:cNvSpPr>
          <p:nvPr/>
        </p:nvSpPr>
        <p:spPr bwMode="gray">
          <a:xfrm>
            <a:off x="6760403" y="2593698"/>
            <a:ext cx="612775" cy="1130300"/>
          </a:xfrm>
          <a:custGeom>
            <a:avLst/>
            <a:gdLst>
              <a:gd fmla="*/ 0 w 201" name="T0"/>
              <a:gd fmla="*/ 2147483647 h 370" name="T1"/>
              <a:gd fmla="*/ 2147483647 w 201" name="T2"/>
              <a:gd fmla="*/ 2147483647 h 370" name="T3"/>
              <a:gd fmla="*/ 2147483647 w 201" name="T4"/>
              <a:gd fmla="*/ 2147483647 h 370" name="T5"/>
              <a:gd fmla="*/ 0 w 201" name="T6"/>
              <a:gd fmla="*/ 0 h 370" name="T7"/>
              <a:gd fmla="*/ 0 w 201" name="T8"/>
              <a:gd fmla="*/ 2147483647 h 37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01" name="T15"/>
              <a:gd fmla="*/ 0 h 370" name="T16"/>
              <a:gd fmla="*/ 201 w 201" name="T17"/>
              <a:gd fmla="*/ 370 h 370" name="T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70" w="201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86062"/>
              </a:gs>
              <a:gs pos="100000">
                <a:srgbClr val="BFCFD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1" name="AutoShape 12"/>
          <p:cNvSpPr>
            <a:spLocks noChangeArrowheads="1"/>
          </p:cNvSpPr>
          <p:nvPr/>
        </p:nvSpPr>
        <p:spPr bwMode="gray">
          <a:xfrm flipH="1">
            <a:off x="6754053" y="2592111"/>
            <a:ext cx="2428875" cy="646112"/>
          </a:xfrm>
          <a:prstGeom prst="parallelogram">
            <a:avLst>
              <a:gd fmla="val 96330" name="adj"/>
            </a:avLst>
          </a:prstGeom>
          <a:gradFill rotWithShape="1">
            <a:gsLst>
              <a:gs pos="0">
                <a:srgbClr val="BFCFD3"/>
              </a:gs>
              <a:gs pos="100000">
                <a:srgbClr val="DDE5E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 wrap="none"/>
          <a:lstStyle/>
          <a:p>
            <a:endParaRPr altLang="zh-CN" lang="zh-CN"/>
          </a:p>
        </p:txBody>
      </p:sp>
      <p:sp>
        <p:nvSpPr>
          <p:cNvPr id="192" name="Freeform 13"/>
          <p:cNvSpPr>
            <a:spLocks/>
          </p:cNvSpPr>
          <p:nvPr/>
        </p:nvSpPr>
        <p:spPr bwMode="gray">
          <a:xfrm>
            <a:off x="6760403" y="2593698"/>
            <a:ext cx="612775" cy="1130300"/>
          </a:xfrm>
          <a:custGeom>
            <a:avLst/>
            <a:gdLst>
              <a:gd fmla="*/ 0 w 201" name="T0"/>
              <a:gd fmla="*/ 2147483647 h 370" name="T1"/>
              <a:gd fmla="*/ 2147483647 w 201" name="T2"/>
              <a:gd fmla="*/ 2147483647 h 370" name="T3"/>
              <a:gd fmla="*/ 2147483647 w 201" name="T4"/>
              <a:gd fmla="*/ 2147483647 h 370" name="T5"/>
              <a:gd fmla="*/ 0 w 201" name="T6"/>
              <a:gd fmla="*/ 0 h 370" name="T7"/>
              <a:gd fmla="*/ 0 w 201" name="T8"/>
              <a:gd fmla="*/ 2147483647 h 37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01" name="T15"/>
              <a:gd fmla="*/ 0 h 370" name="T16"/>
              <a:gd fmla="*/ 201 w 201" name="T17"/>
              <a:gd fmla="*/ 370 h 370" name="T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70" w="201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86062"/>
              </a:gs>
              <a:gs pos="100000">
                <a:srgbClr val="BFCFD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3" name="Freeform 14"/>
          <p:cNvSpPr>
            <a:spLocks/>
          </p:cNvSpPr>
          <p:nvPr/>
        </p:nvSpPr>
        <p:spPr bwMode="gray">
          <a:xfrm>
            <a:off x="8563803" y="2060310"/>
            <a:ext cx="615950" cy="1168400"/>
          </a:xfrm>
          <a:custGeom>
            <a:avLst/>
            <a:gdLst>
              <a:gd fmla="*/ 0 w 388" name="T0"/>
              <a:gd fmla="*/ 2147483647 h 736" name="T1"/>
              <a:gd fmla="*/ 2147483647 w 388" name="T2"/>
              <a:gd fmla="*/ 2147483647 h 736" name="T3"/>
              <a:gd fmla="*/ 2147483647 w 388" name="T4"/>
              <a:gd fmla="*/ 2147483647 h 736" name="T5"/>
              <a:gd fmla="*/ 0 w 388" name="T6"/>
              <a:gd fmla="*/ 0 h 736" name="T7"/>
              <a:gd fmla="*/ 0 w 388" name="T8"/>
              <a:gd fmla="*/ 2147483647 h 73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88" name="T15"/>
              <a:gd fmla="*/ 0 h 736" name="T16"/>
              <a:gd fmla="*/ 388 w 388" name="T17"/>
              <a:gd fmla="*/ 736 h 736" name="T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736" w="388">
                <a:moveTo>
                  <a:pt x="0" y="331"/>
                </a:moveTo>
                <a:lnTo>
                  <a:pt x="388" y="736"/>
                </a:lnTo>
                <a:lnTo>
                  <a:pt x="388" y="416"/>
                </a:lnTo>
                <a:lnTo>
                  <a:pt x="0" y="0"/>
                </a:lnTo>
                <a:lnTo>
                  <a:pt x="0" y="331"/>
                </a:lnTo>
                <a:close/>
              </a:path>
            </a:pathLst>
          </a:custGeom>
          <a:gradFill rotWithShape="1">
            <a:gsLst>
              <a:gs pos="0">
                <a:srgbClr val="586062"/>
              </a:gs>
              <a:gs pos="100000">
                <a:srgbClr val="BFCFD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altLang="en-US" lang="zh-CN"/>
          </a:p>
        </p:txBody>
      </p:sp>
      <p:pic>
        <p:nvPicPr>
          <p:cNvPr descr="light_shadow" id="195" name="Picture 19"/>
          <p:cNvPicPr>
            <a:picLocks noChangeArrowheads="1" noChangeAspect="1"/>
          </p:cNvPicPr>
          <p:nvPr/>
        </p:nvPicPr>
        <p:blipFill>
          <a:blip r:embed="rId3">
            <a:lum bright="6000" contrast="-100000"/>
          </a:blip>
          <a:srcRect/>
          <a:stretch>
            <a:fillRect/>
          </a:stretch>
        </p:blipFill>
        <p:spPr bwMode="gray">
          <a:xfrm>
            <a:off x="7346191" y="2820711"/>
            <a:ext cx="10080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light_shadow" id="196" name="Picture 20"/>
          <p:cNvPicPr>
            <a:picLocks noChangeArrowheads="1" noChangeAspect="1"/>
          </p:cNvPicPr>
          <p:nvPr/>
        </p:nvPicPr>
        <p:blipFill>
          <a:blip r:embed="rId3">
            <a:lum bright="6000" contrast="-100000"/>
          </a:blip>
          <a:srcRect/>
          <a:stretch>
            <a:fillRect/>
          </a:stretch>
        </p:blipFill>
        <p:spPr bwMode="gray">
          <a:xfrm>
            <a:off x="9275003" y="2317485"/>
            <a:ext cx="10080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0" name="Group 24"/>
          <p:cNvGrpSpPr>
            <a:grpSpLocks/>
          </p:cNvGrpSpPr>
          <p:nvPr/>
        </p:nvGrpSpPr>
        <p:grpSpPr bwMode="auto">
          <a:xfrm flipH="1" flipV="1" rot="-3102345">
            <a:off x="5658688" y="2946123"/>
            <a:ext cx="1004888" cy="287338"/>
            <a:chOff x="2532" y="1051"/>
            <a:chExt cx="893" cy="246"/>
          </a:xfrm>
        </p:grpSpPr>
        <p:grpSp>
          <p:nvGrpSpPr>
            <p:cNvPr id="201" name="Group 25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207" name="AutoShape 26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08" name="AutoShape 27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09" name="AutoShape 28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10" name="AutoShape 29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</p:grpSp>
        <p:grpSp>
          <p:nvGrpSpPr>
            <p:cNvPr id="202" name="Group 30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203" name="AutoShape 31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04" name="AutoShape 32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05" name="AutoShape 33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06" name="AutoShape 34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</p:grpSp>
      </p:grpSp>
      <p:pic>
        <p:nvPicPr>
          <p:cNvPr descr="circuler_1" id="211" name="Picture 35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7149341" y="1447523"/>
            <a:ext cx="1349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Oval 36"/>
          <p:cNvSpPr>
            <a:spLocks noChangeArrowheads="1"/>
          </p:cNvSpPr>
          <p:nvPr/>
        </p:nvSpPr>
        <p:spPr bwMode="gray">
          <a:xfrm>
            <a:off x="7149341" y="1447523"/>
            <a:ext cx="1352550" cy="1344613"/>
          </a:xfrm>
          <a:prstGeom prst="ellipse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shade val="26275"/>
                  <a:invGamma/>
                </a:schemeClr>
              </a:gs>
            </a:gsLst>
            <a:lin ang="2700000" scaled="1"/>
          </a:gradFill>
          <a:ln algn="ctr" w="9525">
            <a:noFill/>
            <a:round/>
            <a:headEnd/>
            <a:tailEnd/>
          </a:ln>
          <a:effectLst/>
        </p:spPr>
        <p:txBody>
          <a:bodyPr anchor="ctr" wrap="none"/>
          <a:lstStyle/>
          <a:p>
            <a:pPr>
              <a:defRPr/>
            </a:pPr>
            <a:endParaRPr altLang="en-US" lang="zh-CN"/>
          </a:p>
        </p:txBody>
      </p:sp>
      <p:pic>
        <p:nvPicPr>
          <p:cNvPr descr="light_shadow1" id="213" name="Picture 37"/>
          <p:cNvPicPr>
            <a:picLocks noChangeArrowheads="1" noChangeAspect="1"/>
          </p:cNvPicPr>
          <p:nvPr/>
        </p:nvPicPr>
        <p:blipFill>
          <a:blip r:embed="rId5"/>
          <a:srcRect b="-214"/>
          <a:stretch>
            <a:fillRect/>
          </a:stretch>
        </p:blipFill>
        <p:spPr bwMode="gray">
          <a:xfrm>
            <a:off x="7127116" y="1491973"/>
            <a:ext cx="982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4" name="Group 38"/>
          <p:cNvGrpSpPr>
            <a:grpSpLocks/>
          </p:cNvGrpSpPr>
          <p:nvPr/>
        </p:nvGrpSpPr>
        <p:grpSpPr bwMode="auto">
          <a:xfrm>
            <a:off x="7576378" y="2104748"/>
            <a:ext cx="836613" cy="836613"/>
            <a:chOff x="2578" y="1872"/>
            <a:chExt cx="527" cy="527"/>
          </a:xfrm>
        </p:grpSpPr>
        <p:grpSp>
          <p:nvGrpSpPr>
            <p:cNvPr id="215" name="Group 39"/>
            <p:cNvGrpSpPr>
              <a:grpSpLocks/>
            </p:cNvGrpSpPr>
            <p:nvPr/>
          </p:nvGrpSpPr>
          <p:grpSpPr bwMode="auto">
            <a:xfrm flipH="1" flipV="1" rot="-3102345">
              <a:off x="2669" y="2062"/>
              <a:ext cx="527" cy="137"/>
              <a:chOff x="1565" y="2568"/>
              <a:chExt cx="1118" cy="279"/>
            </a:xfrm>
          </p:grpSpPr>
          <p:sp>
            <p:nvSpPr>
              <p:cNvPr id="221" name="AutoShape 40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22" name="AutoShape 41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23" name="AutoShape 42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24" name="AutoShape 43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</p:grpSp>
        <p:grpSp>
          <p:nvGrpSpPr>
            <p:cNvPr id="216" name="Group 44"/>
            <p:cNvGrpSpPr>
              <a:grpSpLocks/>
            </p:cNvGrpSpPr>
            <p:nvPr/>
          </p:nvGrpSpPr>
          <p:grpSpPr bwMode="auto">
            <a:xfrm flipH="1" flipV="1" rot="-1748805">
              <a:off x="2576" y="2120"/>
              <a:ext cx="527" cy="137"/>
              <a:chOff x="1565" y="2568"/>
              <a:chExt cx="1118" cy="279"/>
            </a:xfrm>
          </p:grpSpPr>
          <p:sp>
            <p:nvSpPr>
              <p:cNvPr id="217" name="AutoShape 45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18" name="AutoShape 46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19" name="AutoShape 47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20" name="AutoShape 48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</p:grpSp>
      </p:grpSp>
      <p:pic>
        <p:nvPicPr>
          <p:cNvPr descr="circuler_1" id="225" name="Picture 49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9068628" y="928422"/>
            <a:ext cx="1349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" name="Oval 50"/>
          <p:cNvSpPr>
            <a:spLocks noChangeArrowheads="1"/>
          </p:cNvSpPr>
          <p:nvPr/>
        </p:nvSpPr>
        <p:spPr bwMode="gray">
          <a:xfrm>
            <a:off x="9068628" y="928422"/>
            <a:ext cx="1350963" cy="1344613"/>
          </a:xfrm>
          <a:prstGeom prst="ellipse">
            <a:avLst/>
          </a:prstGeom>
          <a:gradFill rotWithShape="1">
            <a:gsLst>
              <a:gs pos="0">
                <a:schemeClr val="folHlink">
                  <a:alpha val="67999"/>
                </a:schemeClr>
              </a:gs>
              <a:gs pos="100000">
                <a:schemeClr val="folHlink">
                  <a:gamma/>
                  <a:shade val="26275"/>
                  <a:invGamma/>
                </a:schemeClr>
              </a:gs>
            </a:gsLst>
            <a:lin ang="2700000" scaled="1"/>
          </a:gradFill>
          <a:ln algn="ctr" w="9525">
            <a:noFill/>
            <a:round/>
            <a:headEnd/>
            <a:tailEnd/>
          </a:ln>
          <a:effectLst/>
        </p:spPr>
        <p:txBody>
          <a:bodyPr anchor="ctr" wrap="none"/>
          <a:lstStyle/>
          <a:p>
            <a:pPr>
              <a:defRPr/>
            </a:pPr>
            <a:endParaRPr altLang="en-US" lang="zh-CN"/>
          </a:p>
        </p:txBody>
      </p:sp>
      <p:pic>
        <p:nvPicPr>
          <p:cNvPr descr="light_shadow1" id="227" name="Picture 51"/>
          <p:cNvPicPr>
            <a:picLocks noChangeArrowheads="1" noChangeAspect="1"/>
          </p:cNvPicPr>
          <p:nvPr/>
        </p:nvPicPr>
        <p:blipFill>
          <a:blip r:embed="rId5"/>
          <a:srcRect b="-214"/>
          <a:stretch>
            <a:fillRect/>
          </a:stretch>
        </p:blipFill>
        <p:spPr bwMode="gray">
          <a:xfrm>
            <a:off x="9046403" y="972872"/>
            <a:ext cx="982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8" name="Group 52"/>
          <p:cNvGrpSpPr>
            <a:grpSpLocks/>
          </p:cNvGrpSpPr>
          <p:nvPr/>
        </p:nvGrpSpPr>
        <p:grpSpPr bwMode="auto">
          <a:xfrm flipH="1" flipV="1" rot="-3102345">
            <a:off x="9492491" y="1904735"/>
            <a:ext cx="1004887" cy="287337"/>
            <a:chOff x="2532" y="1051"/>
            <a:chExt cx="893" cy="246"/>
          </a:xfrm>
        </p:grpSpPr>
        <p:grpSp>
          <p:nvGrpSpPr>
            <p:cNvPr id="229" name="Group 53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235" name="AutoShape 54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36" name="AutoShape 55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37" name="AutoShape 56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38" name="AutoShape 57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</p:grpSp>
        <p:grpSp>
          <p:nvGrpSpPr>
            <p:cNvPr id="230" name="Group 58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231" name="AutoShape 59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32" name="AutoShape 60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33" name="AutoShape 61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  <p:sp>
            <p:nvSpPr>
              <p:cNvPr id="234" name="AutoShape 62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fmla="val 49773" name="adj"/>
                </a:avLst>
              </a:prstGeom>
              <a:solidFill>
                <a:srgbClr val="FFFFFF">
                  <a:alpha val="117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wrap="none"/>
              <a:lstStyle/>
              <a:p>
                <a:endParaRPr altLang="zh-CN" lang="zh-CN"/>
              </a:p>
            </p:txBody>
          </p:sp>
        </p:grpSp>
      </p:grpSp>
      <p:sp>
        <p:nvSpPr>
          <p:cNvPr id="240" name="Text Box 64"/>
          <p:cNvSpPr txBox="1">
            <a:spLocks noChangeArrowheads="1"/>
          </p:cNvSpPr>
          <p:nvPr/>
        </p:nvSpPr>
        <p:spPr bwMode="gray">
          <a:xfrm>
            <a:off x="9309916" y="1345898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客户</a:t>
            </a:r>
            <a:endParaRPr altLang="zh-CN" b="1" dirty="0" lang="en-US" sz="240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1" name="Text Box 65"/>
          <p:cNvSpPr txBox="1">
            <a:spLocks noChangeArrowheads="1"/>
          </p:cNvSpPr>
          <p:nvPr/>
        </p:nvSpPr>
        <p:spPr bwMode="gray">
          <a:xfrm>
            <a:off x="7446185" y="1845964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行业</a:t>
            </a:r>
            <a:endParaRPr altLang="zh-CN" b="1" dirty="0" lang="en-US" sz="240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3" name="Text Box 67"/>
          <p:cNvSpPr txBox="1">
            <a:spLocks noChangeArrowheads="1"/>
          </p:cNvSpPr>
          <p:nvPr/>
        </p:nvSpPr>
        <p:spPr bwMode="black">
          <a:xfrm>
            <a:off x="7390628" y="3406498"/>
            <a:ext cx="1847850" cy="784830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altLang="zh-CN" b="1" dirty="0" lang="en-US" smtClean="0">
                <a:latin charset="-122" pitchFamily="34" typeface="微软雅黑"/>
                <a:ea charset="-122" pitchFamily="34" typeface="微软雅黑"/>
              </a:rPr>
              <a:t> </a:t>
            </a:r>
            <a:r>
              <a:rPr altLang="en-US" b="1" dirty="0" lang="zh-CN" smtClean="0">
                <a:latin charset="-122" pitchFamily="34" typeface="微软雅黑"/>
                <a:ea charset="-122" pitchFamily="34" typeface="微软雅黑"/>
              </a:rPr>
              <a:t>行业影响力</a:t>
            </a:r>
            <a:endParaRPr altLang="zh-CN" b="1" dirty="0" lang="en-US" smtClean="0">
              <a:latin charset="-122" pitchFamily="34" typeface="微软雅黑"/>
              <a:ea charset="-122" pitchFamily="34" typeface="微软雅黑"/>
            </a:endParaRPr>
          </a:p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altLang="zh-CN" b="1" dirty="0" lang="en-US" smtClean="0">
                <a:latin charset="-122" pitchFamily="34" typeface="微软雅黑"/>
                <a:ea charset="-122" pitchFamily="34" typeface="微软雅黑"/>
              </a:rPr>
              <a:t> </a:t>
            </a:r>
            <a:r>
              <a:rPr altLang="en-US" b="1" dirty="0" lang="zh-CN" smtClean="0">
                <a:latin charset="-122" pitchFamily="34" typeface="微软雅黑"/>
                <a:ea charset="-122" pitchFamily="34" typeface="微软雅黑"/>
              </a:rPr>
              <a:t>行业贡献度</a:t>
            </a:r>
            <a:endParaRPr altLang="zh-CN" b="1" dirty="0" lang="en-US" smtClean="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4" name="Rectangle 68"/>
          <p:cNvSpPr>
            <a:spLocks noChangeArrowheads="1"/>
          </p:cNvSpPr>
          <p:nvPr/>
        </p:nvSpPr>
        <p:spPr bwMode="gray">
          <a:xfrm>
            <a:off x="9238478" y="3001166"/>
            <a:ext cx="1782762" cy="397032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 charset="0" pitchFamily="34" typeface="Arial"/>
              <a:buChar char="•"/>
            </a:pPr>
            <a:r>
              <a:rPr altLang="en-US" b="1" dirty="0" lang="zh-CN" smtClean="0">
                <a:latin charset="-122" pitchFamily="34" typeface="微软雅黑"/>
                <a:ea charset="-122" pitchFamily="34" typeface="微软雅黑"/>
              </a:rPr>
              <a:t>客户评价</a:t>
            </a:r>
            <a:endParaRPr altLang="zh-CN" b="1" dirty="0" lang="en-US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5" name="Text Box 67"/>
          <p:cNvSpPr txBox="1">
            <a:spLocks noChangeArrowheads="1"/>
          </p:cNvSpPr>
          <p:nvPr/>
        </p:nvSpPr>
        <p:spPr bwMode="black">
          <a:xfrm>
            <a:off x="5595140" y="3762646"/>
            <a:ext cx="1847850" cy="1200329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altLang="en-US" b="1" dirty="0" lang="zh-CN" smtClean="0">
                <a:latin charset="-122" pitchFamily="34" typeface="微软雅黑"/>
                <a:ea charset="-122" pitchFamily="34" typeface="微软雅黑"/>
              </a:rPr>
              <a:t>售前服务</a:t>
            </a:r>
            <a:endParaRPr altLang="zh-CN" b="1" dirty="0" lang="en-US" smtClean="0">
              <a:latin charset="-122" pitchFamily="34" typeface="微软雅黑"/>
              <a:ea charset="-122" pitchFamily="34" typeface="微软雅黑"/>
            </a:endParaRPr>
          </a:p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altLang="en-US" b="1" dirty="0" lang="zh-CN" smtClean="0">
                <a:latin charset="-122" pitchFamily="34" typeface="微软雅黑"/>
                <a:ea charset="-122" pitchFamily="34" typeface="微软雅黑"/>
              </a:rPr>
              <a:t>售中服务</a:t>
            </a:r>
            <a:endParaRPr altLang="zh-CN" dirty="0" kern="0" lang="en-US" smtClean="0">
              <a:solidFill>
                <a:sysClr lastClr="000000" val="windowText"/>
              </a:solidFill>
              <a:latin charset="-122" pitchFamily="34" typeface="微软雅黑"/>
              <a:ea charset="-122" pitchFamily="34" typeface="微软雅黑"/>
            </a:endParaRPr>
          </a:p>
          <a:p>
            <a:pPr defTabSz="9144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altLang="en-US" b="1" dirty="0" kern="0" lang="zh-CN" smtClean="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rPr>
              <a:t>售后服务</a:t>
            </a:r>
            <a:endParaRPr altLang="zh-CN" b="1" dirty="0" lang="en-US" smtClean="0"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20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UNGROW 201405 封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sungrow 201405  内页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ungrow 201405  内页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14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ngrow 201405  内页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ngrow 201405  内页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ungrow 201405  内页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sungrow 201405  内页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sungrow 201405  内页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ungrow 201405  内页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默认设计模板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13815</TotalTime>
  <Pages>0</Pages>
  <Words>2269</Words>
  <Characters>0</Characters>
  <Application>Microsoft Office PowerPoint</Application>
  <DocSecurity>0</DocSecurity>
  <PresentationFormat>自定义</PresentationFormat>
  <Lines>0</Lines>
  <Paragraphs>705</Paragraphs>
  <Slides>37</Slides>
  <Notes>24</Notes>
  <HiddenSlides>0</HiddenSlides>
  <MMClips>0</MMClips>
  <ScaleCrop>false</ScaleCrop>
  <HeadingPairs>
    <vt:vector size="6" baseType="variant">
      <vt:variant>
        <vt:lpstr>主题</vt:lpstr>
      </vt:variant>
      <vt:variant>
        <vt:i4>14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SUNGROW 201405 封面</vt:lpstr>
      <vt:lpstr>Office 主题</vt:lpstr>
      <vt:lpstr>sungrow 201405  内页3</vt:lpstr>
      <vt:lpstr>sungrow 201405  内页2</vt:lpstr>
      <vt:lpstr>4_聚合</vt:lpstr>
      <vt:lpstr>1_sungrow 201405  内页3</vt:lpstr>
      <vt:lpstr>2_sungrow 201405  内页3</vt:lpstr>
      <vt:lpstr>3_sungrow 201405  内页3</vt:lpstr>
      <vt:lpstr>sungrow 201405  内页1</vt:lpstr>
      <vt:lpstr>1_sungrow 201405  内页1</vt:lpstr>
      <vt:lpstr>1_sungrow 201405  内页2</vt:lpstr>
      <vt:lpstr>1_Office 主题</vt:lpstr>
      <vt:lpstr>Larissa-Design</vt:lpstr>
      <vt:lpstr>聚合</vt:lpstr>
      <vt:lpstr>Visio</vt:lpstr>
      <vt:lpstr>Microsoft Office Excel 97-2003 工作表</vt:lpstr>
      <vt:lpstr>PicObj Class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Thanks for your attention!</vt:lpstr>
    </vt:vector>
  </TitlesOfParts>
  <Company>sungrow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程晓曼</dc:creator>
  <cp:lastModifiedBy>JonMMx 2000</cp:lastModifiedBy>
  <cp:revision>1493</cp:revision>
  <dcterms:created xsi:type="dcterms:W3CDTF">2013-05-12T02:50:00Z</dcterms:created>
  <dcterms:modified xsi:type="dcterms:W3CDTF">2015-08-18T16:44:35Z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2052-9.1.0.4555</vt:lpwstr>
  </property>
  <property fmtid="{D5CDD505-2E9C-101B-9397-08002B2CF9AE}" name="NXPowerLiteLastOptimized" pid="3">
    <vt:lpwstr>5320489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D6.2.10</vt:lpwstr>
  </property>
</Properties>
</file>