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drawingml.diagramColors+xml" PartName="/ppt/diagrams/colors1.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drawingml.diagramStyle+xml" PartName="/ppt/diagrams/quickStyl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image/x-emf" Extension="emf"/>
  <Override ContentType="application/vnd.openxmlformats-officedocument.drawingml.diagramStyle+xml" PartName="/ppt/diagrams/quickStyle1.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drawingml.diagramLayout+xml" PartName="/ppt/diagrams/layout2.xml"/>
  <Default ContentType="application/vnd.openxmlformats-officedocument.spreadsheetml.sheet" Extension="xlsx"/>
  <Override ContentType="application/vnd.openxmlformats-officedocument.drawingml.diagramLayout+xml" PartName="/ppt/diagrams/layout1.xml"/>
  <Override ContentType="application/vnd.openxmlformats-officedocument.drawingml.diagramData+xml" PartName="/ppt/diagrams/data2.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drawingml.diagramData+xml" PartName="/ppt/diagrams/data1.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Override ContentType="application/vnd.openxmlformats-officedocument.presentationml.notesSlide+xml" PartName="/ppt/notesSlides/notesSlide1.xml"/>
  <Default ContentType="image/png" Extension="png"/>
  <Override ContentType="application/vnd.openxmlformats-officedocument.drawingml.diagramColors+xml" PartName="/ppt/diagrams/colors2.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drawingml.chartshapes+xml" PartName="/ppt/drawings/drawing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5" r:id="rId3"/>
    <p:sldId id="287" r:id="rId4"/>
    <p:sldId id="314" r:id="rId5"/>
    <p:sldId id="301" r:id="rId6"/>
    <p:sldId id="316" r:id="rId7"/>
    <p:sldId id="313" r:id="rId8"/>
    <p:sldId id="302" r:id="rId9"/>
    <p:sldId id="321" r:id="rId10"/>
    <p:sldId id="317" r:id="rId11"/>
    <p:sldId id="318" r:id="rId12"/>
    <p:sldId id="307" r:id="rId13"/>
    <p:sldId id="308" r:id="rId14"/>
    <p:sldId id="309" r:id="rId15"/>
    <p:sldId id="310" r:id="rId16"/>
    <p:sldId id="311" r:id="rId17"/>
    <p:sldId id="306" r:id="rId18"/>
    <p:sldId id="304" r:id="rId19"/>
    <p:sldId id="319" r:id="rId20"/>
    <p:sldId id="260" r:id="rId21"/>
  </p:sldIdLst>
  <p:sldSz cx="9144000" cy="6858000" type="screen4x3"/>
  <p:notesSz cx="6858000" cy="9144000"/>
  <p:defaultTextStyle>
    <a:defPPr>
      <a:defRPr lang="zh-CN"/>
    </a:defPPr>
    <a:lvl1pPr algn="l" rtl="0" fontAlgn="base">
      <a:spcBef>
        <a:spcPct val="0"/>
      </a:spcBef>
      <a:spcAft>
        <a:spcPct val="0"/>
      </a:spcAft>
      <a:defRPr kumimoji="1"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umimoji="1"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umimoji="1"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umimoji="1"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umimoji="1" kern="1200">
        <a:solidFill>
          <a:schemeClr val="tx1"/>
        </a:solidFill>
        <a:latin typeface="Calibri" pitchFamily="34" charset="0"/>
        <a:ea typeface="宋体" pitchFamily="2" charset="-122"/>
        <a:cs typeface="+mn-cs"/>
      </a:defRPr>
    </a:lvl5pPr>
    <a:lvl6pPr marL="2286000" algn="l" defTabSz="914400" rtl="0" eaLnBrk="1" latinLnBrk="0" hangingPunct="1">
      <a:defRPr kumimoji="1" kern="1200">
        <a:solidFill>
          <a:schemeClr val="tx1"/>
        </a:solidFill>
        <a:latin typeface="Calibri" pitchFamily="34" charset="0"/>
        <a:ea typeface="宋体" pitchFamily="2" charset="-122"/>
        <a:cs typeface="+mn-cs"/>
      </a:defRPr>
    </a:lvl6pPr>
    <a:lvl7pPr marL="2743200" algn="l" defTabSz="914400" rtl="0" eaLnBrk="1" latinLnBrk="0" hangingPunct="1">
      <a:defRPr kumimoji="1" kern="1200">
        <a:solidFill>
          <a:schemeClr val="tx1"/>
        </a:solidFill>
        <a:latin typeface="Calibri" pitchFamily="34" charset="0"/>
        <a:ea typeface="宋体" pitchFamily="2" charset="-122"/>
        <a:cs typeface="+mn-cs"/>
      </a:defRPr>
    </a:lvl7pPr>
    <a:lvl8pPr marL="3200400" algn="l" defTabSz="914400" rtl="0" eaLnBrk="1" latinLnBrk="0" hangingPunct="1">
      <a:defRPr kumimoji="1" kern="1200">
        <a:solidFill>
          <a:schemeClr val="tx1"/>
        </a:solidFill>
        <a:latin typeface="Calibri" pitchFamily="34" charset="0"/>
        <a:ea typeface="宋体" pitchFamily="2" charset="-122"/>
        <a:cs typeface="+mn-cs"/>
      </a:defRPr>
    </a:lvl8pPr>
    <a:lvl9pPr marL="3657600" algn="l" defTabSz="914400" rtl="0" eaLnBrk="1" latinLnBrk="0" hangingPunct="1">
      <a:defRPr kumimoji="1"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D0921"/>
    <a:srgbClr val="500C2B"/>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2" d="100"/>
          <a:sy n="72" d="100"/>
        </p:scale>
        <p:origin x="-13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26"/>
  <c:chart>
    <c:title>
      <c:tx>
        <c:rich>
          <a:bodyPr/>
          <a:lstStyle/>
          <a:p>
            <a:pPr>
              <a:defRPr sz="1800"/>
            </a:pPr>
            <a:r>
              <a:rPr lang="zh-CN" altLang="en-US" sz="1800" dirty="0" smtClean="0"/>
              <a:t>单多晶电池效率分布对比图</a:t>
            </a:r>
            <a:endParaRPr lang="zh-CN" altLang="en-US" sz="1800" dirty="0"/>
          </a:p>
        </c:rich>
      </c:tx>
    </c:title>
    <c:plotArea>
      <c:layout>
        <c:manualLayout>
          <c:layoutTarget val="inner"/>
          <c:xMode val="edge"/>
          <c:yMode val="edge"/>
          <c:x val="0.11750930293377201"/>
          <c:y val="9.7701684022870286E-2"/>
          <c:w val="0.86459784002726459"/>
          <c:h val="0.73094580547625843"/>
        </c:manualLayout>
      </c:layout>
      <c:areaChart>
        <c:grouping val="standard"/>
        <c:ser>
          <c:idx val="0"/>
          <c:order val="0"/>
          <c:tx>
            <c:strRef>
              <c:f>Sheet1!$B$1</c:f>
              <c:strCache>
                <c:ptCount val="1"/>
                <c:pt idx="0">
                  <c:v>多晶</c:v>
                </c:pt>
              </c:strCache>
            </c:strRef>
          </c:tx>
          <c:cat>
            <c:numRef>
              <c:f>Sheet1!$A$2:$A$21</c:f>
              <c:numCache>
                <c:formatCode>0.00%</c:formatCode>
                <c:ptCount val="20"/>
                <c:pt idx="0" formatCode="0%">
                  <c:v>0.2</c:v>
                </c:pt>
                <c:pt idx="1">
                  <c:v>0.19900000000000032</c:v>
                </c:pt>
                <c:pt idx="2">
                  <c:v>0.19800000000000029</c:v>
                </c:pt>
                <c:pt idx="3">
                  <c:v>0.19700000000000029</c:v>
                </c:pt>
                <c:pt idx="4">
                  <c:v>0.19600000000000029</c:v>
                </c:pt>
                <c:pt idx="5">
                  <c:v>0.19500000000000028</c:v>
                </c:pt>
                <c:pt idx="6">
                  <c:v>0.19400000000000028</c:v>
                </c:pt>
                <c:pt idx="7">
                  <c:v>0.19200000000000028</c:v>
                </c:pt>
                <c:pt idx="8" formatCode="0%">
                  <c:v>0.19000000000000025</c:v>
                </c:pt>
                <c:pt idx="9">
                  <c:v>0.18800000000000044</c:v>
                </c:pt>
                <c:pt idx="10">
                  <c:v>0.18600000000000044</c:v>
                </c:pt>
                <c:pt idx="11">
                  <c:v>0.18500000000000041</c:v>
                </c:pt>
                <c:pt idx="12">
                  <c:v>0.18400000000000041</c:v>
                </c:pt>
                <c:pt idx="13">
                  <c:v>0.18100000000000024</c:v>
                </c:pt>
                <c:pt idx="14">
                  <c:v>0.17800000000000021</c:v>
                </c:pt>
              </c:numCache>
            </c:numRef>
          </c:cat>
          <c:val>
            <c:numRef>
              <c:f>Sheet1!$B$2:$B$21</c:f>
              <c:numCache>
                <c:formatCode>0.00%</c:formatCode>
                <c:ptCount val="20"/>
                <c:pt idx="0">
                  <c:v>0</c:v>
                </c:pt>
                <c:pt idx="1">
                  <c:v>0</c:v>
                </c:pt>
                <c:pt idx="2">
                  <c:v>0</c:v>
                </c:pt>
                <c:pt idx="3">
                  <c:v>0</c:v>
                </c:pt>
                <c:pt idx="4">
                  <c:v>0</c:v>
                </c:pt>
                <c:pt idx="5">
                  <c:v>0</c:v>
                </c:pt>
                <c:pt idx="6">
                  <c:v>0</c:v>
                </c:pt>
                <c:pt idx="7">
                  <c:v>0</c:v>
                </c:pt>
                <c:pt idx="8">
                  <c:v>0</c:v>
                </c:pt>
                <c:pt idx="9">
                  <c:v>0</c:v>
                </c:pt>
                <c:pt idx="10">
                  <c:v>2.0000000000000046E-2</c:v>
                </c:pt>
                <c:pt idx="11">
                  <c:v>3.0000000000000065E-2</c:v>
                </c:pt>
                <c:pt idx="12">
                  <c:v>0.2</c:v>
                </c:pt>
                <c:pt idx="13">
                  <c:v>0.5</c:v>
                </c:pt>
                <c:pt idx="14">
                  <c:v>0.25</c:v>
                </c:pt>
              </c:numCache>
            </c:numRef>
          </c:val>
        </c:ser>
        <c:ser>
          <c:idx val="1"/>
          <c:order val="1"/>
          <c:tx>
            <c:strRef>
              <c:f>Sheet1!$C$1</c:f>
              <c:strCache>
                <c:ptCount val="1"/>
                <c:pt idx="0">
                  <c:v>单晶</c:v>
                </c:pt>
              </c:strCache>
            </c:strRef>
          </c:tx>
          <c:cat>
            <c:numRef>
              <c:f>Sheet1!$A$2:$A$21</c:f>
              <c:numCache>
                <c:formatCode>0.00%</c:formatCode>
                <c:ptCount val="20"/>
                <c:pt idx="0" formatCode="0%">
                  <c:v>0.2</c:v>
                </c:pt>
                <c:pt idx="1">
                  <c:v>0.19900000000000032</c:v>
                </c:pt>
                <c:pt idx="2">
                  <c:v>0.19800000000000029</c:v>
                </c:pt>
                <c:pt idx="3">
                  <c:v>0.19700000000000029</c:v>
                </c:pt>
                <c:pt idx="4">
                  <c:v>0.19600000000000029</c:v>
                </c:pt>
                <c:pt idx="5">
                  <c:v>0.19500000000000028</c:v>
                </c:pt>
                <c:pt idx="6">
                  <c:v>0.19400000000000028</c:v>
                </c:pt>
                <c:pt idx="7">
                  <c:v>0.19200000000000028</c:v>
                </c:pt>
                <c:pt idx="8" formatCode="0%">
                  <c:v>0.19000000000000025</c:v>
                </c:pt>
                <c:pt idx="9">
                  <c:v>0.18800000000000044</c:v>
                </c:pt>
                <c:pt idx="10">
                  <c:v>0.18600000000000044</c:v>
                </c:pt>
                <c:pt idx="11">
                  <c:v>0.18500000000000041</c:v>
                </c:pt>
                <c:pt idx="12">
                  <c:v>0.18400000000000041</c:v>
                </c:pt>
                <c:pt idx="13">
                  <c:v>0.18100000000000024</c:v>
                </c:pt>
                <c:pt idx="14">
                  <c:v>0.17800000000000021</c:v>
                </c:pt>
              </c:numCache>
            </c:numRef>
          </c:cat>
          <c:val>
            <c:numRef>
              <c:f>Sheet1!$C$2:$C$21</c:f>
              <c:numCache>
                <c:formatCode>0.00%</c:formatCode>
                <c:ptCount val="20"/>
                <c:pt idx="0">
                  <c:v>0</c:v>
                </c:pt>
                <c:pt idx="1">
                  <c:v>0</c:v>
                </c:pt>
                <c:pt idx="2">
                  <c:v>0.78500000000000003</c:v>
                </c:pt>
                <c:pt idx="3">
                  <c:v>0.15300000000000041</c:v>
                </c:pt>
                <c:pt idx="4">
                  <c:v>4.3000000000000003E-2</c:v>
                </c:pt>
                <c:pt idx="5">
                  <c:v>1.2000000000000021E-2</c:v>
                </c:pt>
                <c:pt idx="6">
                  <c:v>4.0000000000000114E-3</c:v>
                </c:pt>
                <c:pt idx="7">
                  <c:v>2.0000000000000052E-3</c:v>
                </c:pt>
                <c:pt idx="8">
                  <c:v>1.0000000000000041E-3</c:v>
                </c:pt>
                <c:pt idx="10">
                  <c:v>0</c:v>
                </c:pt>
                <c:pt idx="11">
                  <c:v>0</c:v>
                </c:pt>
                <c:pt idx="12">
                  <c:v>0</c:v>
                </c:pt>
                <c:pt idx="13">
                  <c:v>0</c:v>
                </c:pt>
              </c:numCache>
            </c:numRef>
          </c:val>
        </c:ser>
        <c:axId val="136760320"/>
        <c:axId val="137880704"/>
      </c:areaChart>
      <c:catAx>
        <c:axId val="136760320"/>
        <c:scaling>
          <c:orientation val="minMax"/>
        </c:scaling>
        <c:axPos val="b"/>
        <c:title>
          <c:tx>
            <c:rich>
              <a:bodyPr/>
              <a:lstStyle/>
              <a:p>
                <a:pPr>
                  <a:defRPr sz="1394" b="1" i="0" u="none" strike="noStrike" baseline="0">
                    <a:solidFill>
                      <a:srgbClr val="333333"/>
                    </a:solidFill>
                    <a:latin typeface="微软雅黑"/>
                    <a:ea typeface="微软雅黑"/>
                    <a:cs typeface="微软雅黑"/>
                  </a:defRPr>
                </a:pPr>
                <a:r>
                  <a:rPr lang="zh-CN" altLang="en-US"/>
                  <a:t>转换效率</a:t>
                </a:r>
              </a:p>
            </c:rich>
          </c:tx>
          <c:layout>
            <c:manualLayout>
              <c:xMode val="edge"/>
              <c:yMode val="edge"/>
              <c:x val="0.87334562171325214"/>
              <c:y val="0.75980998671462363"/>
            </c:manualLayout>
          </c:layout>
        </c:title>
        <c:numFmt formatCode="0%" sourceLinked="1"/>
        <c:majorTickMark val="none"/>
        <c:tickLblPos val="nextTo"/>
        <c:txPr>
          <a:bodyPr/>
          <a:lstStyle/>
          <a:p>
            <a:pPr>
              <a:defRPr sz="1198" i="0">
                <a:latin typeface="Times New Roman" pitchFamily="18" charset="0"/>
                <a:ea typeface="微软雅黑" pitchFamily="34" charset="-122"/>
                <a:cs typeface="Times New Roman" pitchFamily="18" charset="0"/>
              </a:defRPr>
            </a:pPr>
            <a:endParaRPr lang="zh-CN"/>
          </a:p>
        </c:txPr>
        <c:crossAx val="137880704"/>
        <c:crosses val="autoZero"/>
        <c:auto val="1"/>
        <c:lblAlgn val="ctr"/>
        <c:lblOffset val="100"/>
      </c:catAx>
      <c:valAx>
        <c:axId val="137880704"/>
        <c:scaling>
          <c:orientation val="minMax"/>
        </c:scaling>
        <c:axPos val="l"/>
        <c:title>
          <c:tx>
            <c:rich>
              <a:bodyPr rot="0" vert="horz"/>
              <a:lstStyle/>
              <a:p>
                <a:pPr algn="ctr">
                  <a:defRPr sz="1100" b="0" i="0" u="none" strike="noStrike" baseline="0">
                    <a:solidFill>
                      <a:srgbClr val="000000"/>
                    </a:solidFill>
                    <a:latin typeface="宋体"/>
                    <a:ea typeface="宋体"/>
                    <a:cs typeface="宋体"/>
                  </a:defRPr>
                </a:pPr>
                <a:r>
                  <a:rPr lang="zh-CN" altLang="en-US" sz="1394" b="1" i="0" strike="noStrike">
                    <a:solidFill>
                      <a:srgbClr val="333333"/>
                    </a:solidFill>
                    <a:latin typeface="微软雅黑"/>
                    <a:ea typeface="微软雅黑"/>
                  </a:rPr>
                  <a:t>占</a:t>
                </a:r>
              </a:p>
              <a:p>
                <a:pPr algn="ctr">
                  <a:defRPr sz="1100" b="0" i="0" u="none" strike="noStrike" baseline="0">
                    <a:solidFill>
                      <a:srgbClr val="000000"/>
                    </a:solidFill>
                    <a:latin typeface="宋体"/>
                    <a:ea typeface="宋体"/>
                    <a:cs typeface="宋体"/>
                  </a:defRPr>
                </a:pPr>
                <a:r>
                  <a:rPr lang="zh-CN" altLang="en-US" sz="1394" b="1" i="0" strike="noStrike">
                    <a:solidFill>
                      <a:srgbClr val="333333"/>
                    </a:solidFill>
                    <a:latin typeface="微软雅黑"/>
                    <a:ea typeface="微软雅黑"/>
                  </a:rPr>
                  <a:t>比</a:t>
                </a:r>
              </a:p>
            </c:rich>
          </c:tx>
          <c:layout>
            <c:manualLayout>
              <c:xMode val="edge"/>
              <c:yMode val="edge"/>
              <c:x val="1.0148185258355338E-2"/>
              <c:y val="0.29636939826966152"/>
            </c:manualLayout>
          </c:layout>
        </c:title>
        <c:numFmt formatCode="0.0%" sourceLinked="0"/>
        <c:majorTickMark val="none"/>
        <c:tickLblPos val="nextTo"/>
        <c:txPr>
          <a:bodyPr/>
          <a:lstStyle/>
          <a:p>
            <a:pPr>
              <a:defRPr sz="1198">
                <a:latin typeface="Times New Roman" pitchFamily="18" charset="0"/>
                <a:ea typeface="微软雅黑" pitchFamily="34" charset="-122"/>
                <a:cs typeface="Times New Roman" pitchFamily="18" charset="0"/>
              </a:defRPr>
            </a:pPr>
            <a:endParaRPr lang="zh-CN"/>
          </a:p>
        </c:txPr>
        <c:crossAx val="136760320"/>
        <c:crosses val="autoZero"/>
        <c:crossBetween val="midCat"/>
      </c:valAx>
      <c:spPr>
        <a:noFill/>
        <a:ln w="25389">
          <a:noFill/>
        </a:ln>
      </c:spPr>
    </c:plotArea>
    <c:legend>
      <c:legendPos val="r"/>
      <c:layout>
        <c:manualLayout>
          <c:xMode val="edge"/>
          <c:yMode val="edge"/>
          <c:x val="0.80001881074012293"/>
          <c:y val="0.24167527160370719"/>
          <c:w val="0.14123857964798234"/>
          <c:h val="0.24392092760556838"/>
        </c:manualLayout>
      </c:layout>
    </c:legend>
    <c:plotVisOnly val="1"/>
    <c:dispBlanksAs val="zero"/>
  </c:chart>
  <c:txPr>
    <a:bodyPr/>
    <a:lstStyle/>
    <a:p>
      <a:pPr>
        <a:defRPr sz="1798"/>
      </a:pPr>
      <a:endParaRPr lang="zh-CN"/>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8892B-32BE-41C9-838C-A6A7893558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AA3E74B-21F8-491D-9C3A-BB0AA71667FE}">
      <dgm:prSet phldrT="[文本]" custT="1"/>
      <dgm:spPr>
        <a:solidFill>
          <a:srgbClr val="002060"/>
        </a:solidFill>
      </dgm:spPr>
      <dgm:t>
        <a:bodyPr/>
        <a:lstStyle/>
        <a:p>
          <a:pPr>
            <a:lnSpc>
              <a:spcPct val="100000"/>
            </a:lnSpc>
            <a:spcBef>
              <a:spcPts val="0"/>
            </a:spcBef>
            <a:spcAft>
              <a:spcPts val="0"/>
            </a:spcAft>
          </a:pPr>
          <a:r>
            <a:rPr lang="zh-CN" altLang="en-US" sz="1600" b="1" dirty="0" smtClean="0">
              <a:latin typeface="Times New Roman" pitchFamily="18" charset="0"/>
              <a:ea typeface="微软雅黑" pitchFamily="34" charset="-122"/>
              <a:cs typeface="Times New Roman" pitchFamily="18" charset="0"/>
            </a:rPr>
            <a:t>单晶实验室效率</a:t>
          </a:r>
          <a:endParaRPr lang="zh-CN" altLang="en-US" sz="1600" b="1" dirty="0">
            <a:latin typeface="Times New Roman" pitchFamily="18" charset="0"/>
            <a:ea typeface="微软雅黑" pitchFamily="34" charset="-122"/>
            <a:cs typeface="Times New Roman" pitchFamily="18" charset="0"/>
          </a:endParaRPr>
        </a:p>
      </dgm:t>
    </dgm:pt>
    <dgm:pt modelId="{0AC64F1A-A320-4ABF-81F1-2681313445D3}" type="parTrans" cxnId="{CED45B82-A4C8-485E-8CDE-C79958487E9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0FE4CF47-A3FF-4937-8411-5F75DAFA37D0}" type="sibTrans" cxnId="{CED45B82-A4C8-485E-8CDE-C79958487E9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93D4317E-42B4-4175-A8C8-63EC98C7EC34}">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P</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PERL —— 25%</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UNSW</a:t>
          </a:r>
          <a:r>
            <a:rPr lang="zh-CN" altLang="en-US" sz="1400" dirty="0" smtClean="0">
              <a:latin typeface="Times New Roman" pitchFamily="18" charset="0"/>
              <a:ea typeface="微软雅黑" pitchFamily="34" charset="-122"/>
              <a:cs typeface="Times New Roman" pitchFamily="18" charset="0"/>
            </a:rPr>
            <a:t>）</a:t>
          </a:r>
          <a:endParaRPr lang="zh-CN" altLang="en-US" sz="1400" dirty="0">
            <a:latin typeface="Times New Roman" pitchFamily="18" charset="0"/>
            <a:ea typeface="微软雅黑" pitchFamily="34" charset="-122"/>
            <a:cs typeface="Times New Roman" pitchFamily="18" charset="0"/>
          </a:endParaRPr>
        </a:p>
      </dgm:t>
    </dgm:pt>
    <dgm:pt modelId="{DE71C0DF-C4B4-4BE3-8F5E-AFFB37039151}" type="parTrans" cxnId="{31725E54-C52E-4DC7-889F-9414E2EBA8F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FEEDBC4E-B3D2-4228-8DC4-E10233D43811}" type="sibTrans" cxnId="{31725E54-C52E-4DC7-889F-9414E2EBA8F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D21004EF-EA0A-444A-A03C-97E2598F81D0}">
      <dgm:prSet phldrT="[文本]" custT="1"/>
      <dgm:spPr>
        <a:solidFill>
          <a:srgbClr val="002060"/>
        </a:solidFill>
      </dgm:spPr>
      <dgm:t>
        <a:bodyPr/>
        <a:lstStyle/>
        <a:p>
          <a:pPr>
            <a:lnSpc>
              <a:spcPct val="100000"/>
            </a:lnSpc>
            <a:spcBef>
              <a:spcPts val="0"/>
            </a:spcBef>
            <a:spcAft>
              <a:spcPts val="0"/>
            </a:spcAft>
          </a:pPr>
          <a:r>
            <a:rPr lang="zh-CN" altLang="en-US" sz="1600" b="1" dirty="0" smtClean="0">
              <a:latin typeface="Times New Roman" pitchFamily="18" charset="0"/>
              <a:ea typeface="微软雅黑" pitchFamily="34" charset="-122"/>
              <a:cs typeface="Times New Roman" pitchFamily="18" charset="0"/>
            </a:rPr>
            <a:t>单晶量产效率</a:t>
          </a:r>
          <a:endParaRPr lang="zh-CN" altLang="en-US" sz="1600" b="1" dirty="0">
            <a:latin typeface="Times New Roman" pitchFamily="18" charset="0"/>
            <a:ea typeface="微软雅黑" pitchFamily="34" charset="-122"/>
            <a:cs typeface="Times New Roman" pitchFamily="18" charset="0"/>
          </a:endParaRPr>
        </a:p>
      </dgm:t>
    </dgm:pt>
    <dgm:pt modelId="{1441C009-3E41-4EF9-875D-53A93735513F}" type="parTrans" cxnId="{D64F84EE-B649-4679-86C4-2A3FB67BC66E}">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449B995F-78B8-4F90-ACDE-F0AC902DAB31}" type="sibTrans" cxnId="{D64F84EE-B649-4679-86C4-2A3FB67BC66E}">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9486DBA7-99EE-4568-A236-A00732327D35}">
      <dgm:prSet phldrT="[文本]" custT="1"/>
      <dgm:spPr/>
      <dgm:t>
        <a:bodyPr/>
        <a:lstStyle/>
        <a:p>
          <a:pPr>
            <a:lnSpc>
              <a:spcPct val="100000"/>
            </a:lnSpc>
            <a:spcBef>
              <a:spcPts val="0"/>
            </a:spcBef>
            <a:spcAft>
              <a:spcPts val="0"/>
            </a:spcAft>
          </a:pPr>
          <a:r>
            <a:rPr lang="zh-CN" altLang="en-US" sz="1400" dirty="0" smtClean="0">
              <a:latin typeface="Times New Roman" pitchFamily="18" charset="0"/>
              <a:ea typeface="微软雅黑" pitchFamily="34" charset="-122"/>
              <a:cs typeface="Times New Roman" pitchFamily="18" charset="0"/>
            </a:rPr>
            <a:t>现阶段 </a:t>
          </a:r>
          <a:r>
            <a:rPr lang="en-US" altLang="zh-CN" sz="1400" dirty="0" smtClean="0">
              <a:latin typeface="Times New Roman" pitchFamily="18" charset="0"/>
              <a:ea typeface="微软雅黑" pitchFamily="34" charset="-122"/>
              <a:cs typeface="Times New Roman" pitchFamily="18" charset="0"/>
            </a:rPr>
            <a:t>—— 19.5%~19.9%</a:t>
          </a:r>
          <a:endParaRPr lang="zh-CN" altLang="en-US" sz="1400" dirty="0">
            <a:latin typeface="Times New Roman" pitchFamily="18" charset="0"/>
            <a:ea typeface="微软雅黑" pitchFamily="34" charset="-122"/>
            <a:cs typeface="Times New Roman" pitchFamily="18" charset="0"/>
          </a:endParaRPr>
        </a:p>
      </dgm:t>
    </dgm:pt>
    <dgm:pt modelId="{EB34C12E-FAAD-498F-AA51-AFB13DD91AE1}" type="parTrans" cxnId="{2B87C068-3C27-4E67-81AB-0F43FEF73137}">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2D36607A-2A55-422E-903C-A89D5645BDD6}" type="sibTrans" cxnId="{2B87C068-3C27-4E67-81AB-0F43FEF73137}">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970FE6C1-CA87-4694-B687-38F9F00C0717}">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N</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IBC —— 25%</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SunPower</a:t>
          </a:r>
          <a:r>
            <a:rPr lang="zh-CN" altLang="en-US" sz="1400" dirty="0" smtClean="0">
              <a:latin typeface="Times New Roman" pitchFamily="18" charset="0"/>
              <a:ea typeface="微软雅黑" pitchFamily="34" charset="-122"/>
              <a:cs typeface="Times New Roman" pitchFamily="18" charset="0"/>
            </a:rPr>
            <a:t>）</a:t>
          </a:r>
          <a:endParaRPr lang="zh-CN" altLang="en-US" sz="1400" dirty="0">
            <a:latin typeface="Times New Roman" pitchFamily="18" charset="0"/>
            <a:ea typeface="微软雅黑" pitchFamily="34" charset="-122"/>
            <a:cs typeface="Times New Roman" pitchFamily="18" charset="0"/>
          </a:endParaRPr>
        </a:p>
      </dgm:t>
    </dgm:pt>
    <dgm:pt modelId="{C9AED599-FA71-4917-BA33-3669A05DA373}" type="parTrans" cxnId="{0586F37B-38CE-4C5D-A126-82FD2D9E43DA}">
      <dgm:prSet/>
      <dgm:spPr/>
      <dgm:t>
        <a:bodyPr/>
        <a:lstStyle/>
        <a:p>
          <a:pPr>
            <a:lnSpc>
              <a:spcPct val="100000"/>
            </a:lnSpc>
            <a:spcBef>
              <a:spcPts val="0"/>
            </a:spcBef>
            <a:spcAft>
              <a:spcPts val="0"/>
            </a:spcAft>
          </a:pPr>
          <a:endParaRPr lang="zh-CN" altLang="en-US"/>
        </a:p>
      </dgm:t>
    </dgm:pt>
    <dgm:pt modelId="{687241FC-54F6-41C8-9C80-FF03CAEA9244}" type="sibTrans" cxnId="{0586F37B-38CE-4C5D-A126-82FD2D9E43DA}">
      <dgm:prSet/>
      <dgm:spPr/>
      <dgm:t>
        <a:bodyPr/>
        <a:lstStyle/>
        <a:p>
          <a:pPr>
            <a:lnSpc>
              <a:spcPct val="100000"/>
            </a:lnSpc>
            <a:spcBef>
              <a:spcPts val="0"/>
            </a:spcBef>
            <a:spcAft>
              <a:spcPts val="0"/>
            </a:spcAft>
          </a:pPr>
          <a:endParaRPr lang="zh-CN" altLang="en-US"/>
        </a:p>
      </dgm:t>
    </dgm:pt>
    <dgm:pt modelId="{673A3260-42AC-4E64-B1BD-8ABA7E07C5FD}">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N</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HIT —— 24.7%</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Panasonic</a:t>
          </a:r>
          <a:r>
            <a:rPr lang="zh-CN" altLang="en-US" sz="1400" dirty="0" smtClean="0">
              <a:latin typeface="Times New Roman" pitchFamily="18" charset="0"/>
              <a:ea typeface="微软雅黑" pitchFamily="34" charset="-122"/>
              <a:cs typeface="Times New Roman" pitchFamily="18" charset="0"/>
            </a:rPr>
            <a:t>）</a:t>
          </a:r>
          <a:endParaRPr lang="zh-CN" altLang="en-US" sz="1400" dirty="0">
            <a:latin typeface="Times New Roman" pitchFamily="18" charset="0"/>
            <a:ea typeface="微软雅黑" pitchFamily="34" charset="-122"/>
            <a:cs typeface="Times New Roman" pitchFamily="18" charset="0"/>
          </a:endParaRPr>
        </a:p>
      </dgm:t>
    </dgm:pt>
    <dgm:pt modelId="{EBB122FA-AAA7-4A3A-BDE2-57BA91F44A3E}" type="parTrans" cxnId="{D31DB908-8CC1-4BA9-A9E0-5E2706F74E4D}">
      <dgm:prSet/>
      <dgm:spPr/>
      <dgm:t>
        <a:bodyPr/>
        <a:lstStyle/>
        <a:p>
          <a:endParaRPr lang="zh-CN" altLang="en-US"/>
        </a:p>
      </dgm:t>
    </dgm:pt>
    <dgm:pt modelId="{F8E769B8-EFF1-403D-8479-93EB57F24E45}" type="sibTrans" cxnId="{D31DB908-8CC1-4BA9-A9E0-5E2706F74E4D}">
      <dgm:prSet/>
      <dgm:spPr/>
      <dgm:t>
        <a:bodyPr/>
        <a:lstStyle/>
        <a:p>
          <a:endParaRPr lang="zh-CN" altLang="en-US"/>
        </a:p>
      </dgm:t>
    </dgm:pt>
    <dgm:pt modelId="{1DED20FF-23D4-42E2-BF57-44E8E82384DD}">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N</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HIT+IBC —— 25.6%</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Panasonic</a:t>
          </a:r>
          <a:r>
            <a:rPr lang="zh-CN" altLang="en-US" sz="1400" dirty="0" smtClean="0">
              <a:latin typeface="Times New Roman" pitchFamily="18" charset="0"/>
              <a:ea typeface="微软雅黑" pitchFamily="34" charset="-122"/>
              <a:cs typeface="Times New Roman" pitchFamily="18" charset="0"/>
            </a:rPr>
            <a:t>）</a:t>
          </a:r>
          <a:endParaRPr lang="zh-CN" altLang="en-US" sz="1400" dirty="0">
            <a:latin typeface="Times New Roman" pitchFamily="18" charset="0"/>
            <a:ea typeface="微软雅黑" pitchFamily="34" charset="-122"/>
            <a:cs typeface="Times New Roman" pitchFamily="18" charset="0"/>
          </a:endParaRPr>
        </a:p>
      </dgm:t>
    </dgm:pt>
    <dgm:pt modelId="{F01CAB71-0BF4-4320-9D1A-23604D272724}" type="parTrans" cxnId="{98195C86-9731-40AC-AE9E-33B9494C885A}">
      <dgm:prSet/>
      <dgm:spPr/>
      <dgm:t>
        <a:bodyPr/>
        <a:lstStyle/>
        <a:p>
          <a:endParaRPr lang="zh-CN" altLang="en-US"/>
        </a:p>
      </dgm:t>
    </dgm:pt>
    <dgm:pt modelId="{5A9B6DA2-6AFF-4AD7-82C0-CA558AF5521D}" type="sibTrans" cxnId="{98195C86-9731-40AC-AE9E-33B9494C885A}">
      <dgm:prSet/>
      <dgm:spPr/>
      <dgm:t>
        <a:bodyPr/>
        <a:lstStyle/>
        <a:p>
          <a:endParaRPr lang="zh-CN" altLang="en-US"/>
        </a:p>
      </dgm:t>
    </dgm:pt>
    <dgm:pt modelId="{D3F2DC85-13CC-4E78-A26B-7548CCD9F471}">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P</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PERC</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PERT —— 20.5%~21%</a:t>
          </a:r>
          <a:endParaRPr lang="zh-CN" altLang="en-US" sz="1400" dirty="0">
            <a:latin typeface="Times New Roman" pitchFamily="18" charset="0"/>
            <a:ea typeface="微软雅黑" pitchFamily="34" charset="-122"/>
            <a:cs typeface="Times New Roman" pitchFamily="18" charset="0"/>
          </a:endParaRPr>
        </a:p>
      </dgm:t>
    </dgm:pt>
    <dgm:pt modelId="{D25A1923-CC84-4190-A30A-EC16F6990001}" type="parTrans" cxnId="{A08211E1-564F-4501-A2AF-A18DFF096F18}">
      <dgm:prSet/>
      <dgm:spPr/>
      <dgm:t>
        <a:bodyPr/>
        <a:lstStyle/>
        <a:p>
          <a:endParaRPr lang="zh-CN" altLang="en-US"/>
        </a:p>
      </dgm:t>
    </dgm:pt>
    <dgm:pt modelId="{9958672E-4D8E-4389-944D-BAFD9D693435}" type="sibTrans" cxnId="{A08211E1-564F-4501-A2AF-A18DFF096F18}">
      <dgm:prSet/>
      <dgm:spPr/>
      <dgm:t>
        <a:bodyPr/>
        <a:lstStyle/>
        <a:p>
          <a:endParaRPr lang="zh-CN" altLang="en-US"/>
        </a:p>
      </dgm:t>
    </dgm:pt>
    <dgm:pt modelId="{FB276547-5AA8-44F6-A2ED-EF8DEE2852CD}">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N</a:t>
          </a:r>
          <a:r>
            <a:rPr lang="zh-CN" altLang="en-US" sz="1400" dirty="0" smtClean="0">
              <a:latin typeface="Times New Roman" pitchFamily="18" charset="0"/>
              <a:ea typeface="微软雅黑" pitchFamily="34" charset="-122"/>
              <a:cs typeface="Times New Roman" pitchFamily="18" charset="0"/>
            </a:rPr>
            <a:t>型 </a:t>
          </a:r>
          <a:r>
            <a:rPr lang="en-US" altLang="zh-CN" sz="1400" dirty="0" smtClean="0">
              <a:latin typeface="Times New Roman" pitchFamily="18" charset="0"/>
              <a:ea typeface="微软雅黑" pitchFamily="34" charset="-122"/>
              <a:cs typeface="Times New Roman" pitchFamily="18" charset="0"/>
            </a:rPr>
            <a:t>HIT</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IBC —— 22%~23%</a:t>
          </a:r>
          <a:endParaRPr lang="zh-CN" altLang="en-US" sz="1400" dirty="0">
            <a:latin typeface="Times New Roman" pitchFamily="18" charset="0"/>
            <a:ea typeface="微软雅黑" pitchFamily="34" charset="-122"/>
            <a:cs typeface="Times New Roman" pitchFamily="18" charset="0"/>
          </a:endParaRPr>
        </a:p>
      </dgm:t>
    </dgm:pt>
    <dgm:pt modelId="{E6112F4C-D7D9-4F45-A0CF-F3227E779A64}" type="parTrans" cxnId="{0FD1C4AF-6408-4324-A6D2-FF8022AE22EA}">
      <dgm:prSet/>
      <dgm:spPr/>
      <dgm:t>
        <a:bodyPr/>
        <a:lstStyle/>
        <a:p>
          <a:endParaRPr lang="zh-CN" altLang="en-US"/>
        </a:p>
      </dgm:t>
    </dgm:pt>
    <dgm:pt modelId="{099BE740-3A89-4786-8EF8-62B113201E61}" type="sibTrans" cxnId="{0FD1C4AF-6408-4324-A6D2-FF8022AE22EA}">
      <dgm:prSet/>
      <dgm:spPr/>
      <dgm:t>
        <a:bodyPr/>
        <a:lstStyle/>
        <a:p>
          <a:endParaRPr lang="zh-CN" altLang="en-US"/>
        </a:p>
      </dgm:t>
    </dgm:pt>
    <dgm:pt modelId="{5373FFCA-BF40-4AE4-91DA-949B83A35283}">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F2D775DE-6068-4C4B-9E13-7B40D555859B}" type="parTrans" cxnId="{F6512E66-8353-4D2C-BA66-0D713FE47539}">
      <dgm:prSet/>
      <dgm:spPr/>
      <dgm:t>
        <a:bodyPr/>
        <a:lstStyle/>
        <a:p>
          <a:endParaRPr lang="zh-CN" altLang="en-US"/>
        </a:p>
      </dgm:t>
    </dgm:pt>
    <dgm:pt modelId="{96A1E16E-733E-45C0-B6E8-83B71BEE2CAD}" type="sibTrans" cxnId="{F6512E66-8353-4D2C-BA66-0D713FE47539}">
      <dgm:prSet/>
      <dgm:spPr/>
      <dgm:t>
        <a:bodyPr/>
        <a:lstStyle/>
        <a:p>
          <a:endParaRPr lang="zh-CN" altLang="en-US"/>
        </a:p>
      </dgm:t>
    </dgm:pt>
    <dgm:pt modelId="{22478046-5F6E-448D-9065-249F76B7ECF3}">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C8EBB8C9-EF89-4817-BC19-0BB2FBBA2730}" type="parTrans" cxnId="{0DE78B17-BEC0-4701-A6F3-2D3C4D7BCA66}">
      <dgm:prSet/>
      <dgm:spPr/>
    </dgm:pt>
    <dgm:pt modelId="{DAB8BE5D-0560-4B40-9894-E6763C95820F}" type="sibTrans" cxnId="{0DE78B17-BEC0-4701-A6F3-2D3C4D7BCA66}">
      <dgm:prSet/>
      <dgm:spPr/>
    </dgm:pt>
    <dgm:pt modelId="{2B8AE009-B47A-4C86-BAB6-9042A933AE2A}">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DE543334-C8C9-4B27-957C-BF344170B9AE}" type="parTrans" cxnId="{6F9E86CD-242E-4DC9-A552-A94C24A3A97B}">
      <dgm:prSet/>
      <dgm:spPr/>
    </dgm:pt>
    <dgm:pt modelId="{D5FF187F-0539-4D87-A174-35AF0244FEEB}" type="sibTrans" cxnId="{6F9E86CD-242E-4DC9-A552-A94C24A3A97B}">
      <dgm:prSet/>
      <dgm:spPr/>
    </dgm:pt>
    <dgm:pt modelId="{0C1A163A-6C3D-4DA9-AFBF-9ACBEEC7DE0F}" type="pres">
      <dgm:prSet presAssocID="{5C48892B-32BE-41C9-838C-A6A7893558A4}" presName="linear" presStyleCnt="0">
        <dgm:presLayoutVars>
          <dgm:animLvl val="lvl"/>
          <dgm:resizeHandles val="exact"/>
        </dgm:presLayoutVars>
      </dgm:prSet>
      <dgm:spPr/>
      <dgm:t>
        <a:bodyPr/>
        <a:lstStyle/>
        <a:p>
          <a:endParaRPr lang="zh-CN" altLang="en-US"/>
        </a:p>
      </dgm:t>
    </dgm:pt>
    <dgm:pt modelId="{CF0E08DA-CD7A-46F5-8821-0044FE10C085}" type="pres">
      <dgm:prSet presAssocID="{BAA3E74B-21F8-491D-9C3A-BB0AA71667FE}" presName="parentText" presStyleLbl="node1" presStyleIdx="0" presStyleCnt="2">
        <dgm:presLayoutVars>
          <dgm:chMax val="0"/>
          <dgm:bulletEnabled val="1"/>
        </dgm:presLayoutVars>
      </dgm:prSet>
      <dgm:spPr/>
      <dgm:t>
        <a:bodyPr/>
        <a:lstStyle/>
        <a:p>
          <a:endParaRPr lang="zh-CN" altLang="en-US"/>
        </a:p>
      </dgm:t>
    </dgm:pt>
    <dgm:pt modelId="{AEEBC3D1-1CE3-46FF-BC5F-13CE654BF16F}" type="pres">
      <dgm:prSet presAssocID="{BAA3E74B-21F8-491D-9C3A-BB0AA71667FE}" presName="childText" presStyleLbl="revTx" presStyleIdx="0" presStyleCnt="2">
        <dgm:presLayoutVars>
          <dgm:bulletEnabled val="1"/>
        </dgm:presLayoutVars>
      </dgm:prSet>
      <dgm:spPr/>
      <dgm:t>
        <a:bodyPr/>
        <a:lstStyle/>
        <a:p>
          <a:endParaRPr lang="zh-CN" altLang="en-US"/>
        </a:p>
      </dgm:t>
    </dgm:pt>
    <dgm:pt modelId="{B73D198E-EDA5-4025-B62F-3215B8ED8356}" type="pres">
      <dgm:prSet presAssocID="{D21004EF-EA0A-444A-A03C-97E2598F81D0}" presName="parentText" presStyleLbl="node1" presStyleIdx="1" presStyleCnt="2">
        <dgm:presLayoutVars>
          <dgm:chMax val="0"/>
          <dgm:bulletEnabled val="1"/>
        </dgm:presLayoutVars>
      </dgm:prSet>
      <dgm:spPr/>
      <dgm:t>
        <a:bodyPr/>
        <a:lstStyle/>
        <a:p>
          <a:endParaRPr lang="zh-CN" altLang="en-US"/>
        </a:p>
      </dgm:t>
    </dgm:pt>
    <dgm:pt modelId="{DD21900D-65F3-4F90-B785-1E30DCF6BC19}" type="pres">
      <dgm:prSet presAssocID="{D21004EF-EA0A-444A-A03C-97E2598F81D0}" presName="childText" presStyleLbl="revTx" presStyleIdx="1" presStyleCnt="2">
        <dgm:presLayoutVars>
          <dgm:bulletEnabled val="1"/>
        </dgm:presLayoutVars>
      </dgm:prSet>
      <dgm:spPr/>
      <dgm:t>
        <a:bodyPr/>
        <a:lstStyle/>
        <a:p>
          <a:endParaRPr lang="zh-CN" altLang="en-US"/>
        </a:p>
      </dgm:t>
    </dgm:pt>
  </dgm:ptLst>
  <dgm:cxnLst>
    <dgm:cxn modelId="{98195C86-9731-40AC-AE9E-33B9494C885A}" srcId="{BAA3E74B-21F8-491D-9C3A-BB0AA71667FE}" destId="{1DED20FF-23D4-42E2-BF57-44E8E82384DD}" srcOrd="3" destOrd="0" parTransId="{F01CAB71-0BF4-4320-9D1A-23604D272724}" sibTransId="{5A9B6DA2-6AFF-4AD7-82C0-CA558AF5521D}"/>
    <dgm:cxn modelId="{0586F37B-38CE-4C5D-A126-82FD2D9E43DA}" srcId="{BAA3E74B-21F8-491D-9C3A-BB0AA71667FE}" destId="{970FE6C1-CA87-4694-B687-38F9F00C0717}" srcOrd="1" destOrd="0" parTransId="{C9AED599-FA71-4917-BA33-3669A05DA373}" sibTransId="{687241FC-54F6-41C8-9C80-FF03CAEA9244}"/>
    <dgm:cxn modelId="{101ECFD4-E7C1-46FA-811A-72B860217285}" type="presOf" srcId="{D21004EF-EA0A-444A-A03C-97E2598F81D0}" destId="{B73D198E-EDA5-4025-B62F-3215B8ED8356}" srcOrd="0" destOrd="0" presId="urn:microsoft.com/office/officeart/2005/8/layout/vList2"/>
    <dgm:cxn modelId="{AE85C3AF-E052-4A65-9C8F-4FF75E0378F8}" type="presOf" srcId="{970FE6C1-CA87-4694-B687-38F9F00C0717}" destId="{AEEBC3D1-1CE3-46FF-BC5F-13CE654BF16F}" srcOrd="0" destOrd="1" presId="urn:microsoft.com/office/officeart/2005/8/layout/vList2"/>
    <dgm:cxn modelId="{31725E54-C52E-4DC7-889F-9414E2EBA8F1}" srcId="{BAA3E74B-21F8-491D-9C3A-BB0AA71667FE}" destId="{93D4317E-42B4-4175-A8C8-63EC98C7EC34}" srcOrd="0" destOrd="0" parTransId="{DE71C0DF-C4B4-4BE3-8F5E-AFFB37039151}" sibTransId="{FEEDBC4E-B3D2-4228-8DC4-E10233D43811}"/>
    <dgm:cxn modelId="{A08211E1-564F-4501-A2AF-A18DFF096F18}" srcId="{D21004EF-EA0A-444A-A03C-97E2598F81D0}" destId="{D3F2DC85-13CC-4E78-A26B-7548CCD9F471}" srcOrd="1" destOrd="0" parTransId="{D25A1923-CC84-4190-A30A-EC16F6990001}" sibTransId="{9958672E-4D8E-4389-944D-BAFD9D693435}"/>
    <dgm:cxn modelId="{D64F84EE-B649-4679-86C4-2A3FB67BC66E}" srcId="{5C48892B-32BE-41C9-838C-A6A7893558A4}" destId="{D21004EF-EA0A-444A-A03C-97E2598F81D0}" srcOrd="1" destOrd="0" parTransId="{1441C009-3E41-4EF9-875D-53A93735513F}" sibTransId="{449B995F-78B8-4F90-ACDE-F0AC902DAB31}"/>
    <dgm:cxn modelId="{F6512E66-8353-4D2C-BA66-0D713FE47539}" srcId="{BAA3E74B-21F8-491D-9C3A-BB0AA71667FE}" destId="{5373FFCA-BF40-4AE4-91DA-949B83A35283}" srcOrd="6" destOrd="0" parTransId="{F2D775DE-6068-4C4B-9E13-7B40D555859B}" sibTransId="{96A1E16E-733E-45C0-B6E8-83B71BEE2CAD}"/>
    <dgm:cxn modelId="{53D5B1D6-F479-4400-AE04-AB143450E1FE}" type="presOf" srcId="{5373FFCA-BF40-4AE4-91DA-949B83A35283}" destId="{AEEBC3D1-1CE3-46FF-BC5F-13CE654BF16F}" srcOrd="0" destOrd="6" presId="urn:microsoft.com/office/officeart/2005/8/layout/vList2"/>
    <dgm:cxn modelId="{6F9E86CD-242E-4DC9-A552-A94C24A3A97B}" srcId="{BAA3E74B-21F8-491D-9C3A-BB0AA71667FE}" destId="{2B8AE009-B47A-4C86-BAB6-9042A933AE2A}" srcOrd="4" destOrd="0" parTransId="{DE543334-C8C9-4B27-957C-BF344170B9AE}" sibTransId="{D5FF187F-0539-4D87-A174-35AF0244FEEB}"/>
    <dgm:cxn modelId="{A61A558E-54B1-4528-8FE3-842D93F88878}" type="presOf" srcId="{9486DBA7-99EE-4568-A236-A00732327D35}" destId="{DD21900D-65F3-4F90-B785-1E30DCF6BC19}" srcOrd="0" destOrd="0" presId="urn:microsoft.com/office/officeart/2005/8/layout/vList2"/>
    <dgm:cxn modelId="{D31DB908-8CC1-4BA9-A9E0-5E2706F74E4D}" srcId="{BAA3E74B-21F8-491D-9C3A-BB0AA71667FE}" destId="{673A3260-42AC-4E64-B1BD-8ABA7E07C5FD}" srcOrd="2" destOrd="0" parTransId="{EBB122FA-AAA7-4A3A-BDE2-57BA91F44A3E}" sibTransId="{F8E769B8-EFF1-403D-8479-93EB57F24E45}"/>
    <dgm:cxn modelId="{D47D52EE-F2AD-409A-AEF0-4DD7AC72B7B6}" type="presOf" srcId="{1DED20FF-23D4-42E2-BF57-44E8E82384DD}" destId="{AEEBC3D1-1CE3-46FF-BC5F-13CE654BF16F}" srcOrd="0" destOrd="3" presId="urn:microsoft.com/office/officeart/2005/8/layout/vList2"/>
    <dgm:cxn modelId="{2B87C068-3C27-4E67-81AB-0F43FEF73137}" srcId="{D21004EF-EA0A-444A-A03C-97E2598F81D0}" destId="{9486DBA7-99EE-4568-A236-A00732327D35}" srcOrd="0" destOrd="0" parTransId="{EB34C12E-FAAD-498F-AA51-AFB13DD91AE1}" sibTransId="{2D36607A-2A55-422E-903C-A89D5645BDD6}"/>
    <dgm:cxn modelId="{2EE40E7B-CE9A-4F0B-9AC6-BE18E5599132}" type="presOf" srcId="{BAA3E74B-21F8-491D-9C3A-BB0AA71667FE}" destId="{CF0E08DA-CD7A-46F5-8821-0044FE10C085}" srcOrd="0" destOrd="0" presId="urn:microsoft.com/office/officeart/2005/8/layout/vList2"/>
    <dgm:cxn modelId="{DEBAC6C9-D66A-4871-925D-46B162FA85E7}" type="presOf" srcId="{FB276547-5AA8-44F6-A2ED-EF8DEE2852CD}" destId="{DD21900D-65F3-4F90-B785-1E30DCF6BC19}" srcOrd="0" destOrd="2" presId="urn:microsoft.com/office/officeart/2005/8/layout/vList2"/>
    <dgm:cxn modelId="{2E085AFB-2D4D-4A16-9020-6E59169E6AF2}" type="presOf" srcId="{22478046-5F6E-448D-9065-249F76B7ECF3}" destId="{AEEBC3D1-1CE3-46FF-BC5F-13CE654BF16F}" srcOrd="0" destOrd="5" presId="urn:microsoft.com/office/officeart/2005/8/layout/vList2"/>
    <dgm:cxn modelId="{C7BEAB20-1C46-4578-BFE2-BCCB585A3B72}" type="presOf" srcId="{673A3260-42AC-4E64-B1BD-8ABA7E07C5FD}" destId="{AEEBC3D1-1CE3-46FF-BC5F-13CE654BF16F}" srcOrd="0" destOrd="2" presId="urn:microsoft.com/office/officeart/2005/8/layout/vList2"/>
    <dgm:cxn modelId="{0FD1C4AF-6408-4324-A6D2-FF8022AE22EA}" srcId="{D21004EF-EA0A-444A-A03C-97E2598F81D0}" destId="{FB276547-5AA8-44F6-A2ED-EF8DEE2852CD}" srcOrd="2" destOrd="0" parTransId="{E6112F4C-D7D9-4F45-A0CF-F3227E779A64}" sibTransId="{099BE740-3A89-4786-8EF8-62B113201E61}"/>
    <dgm:cxn modelId="{497F80D7-FD00-463D-89C9-FE566850BD01}" type="presOf" srcId="{93D4317E-42B4-4175-A8C8-63EC98C7EC34}" destId="{AEEBC3D1-1CE3-46FF-BC5F-13CE654BF16F}" srcOrd="0" destOrd="0" presId="urn:microsoft.com/office/officeart/2005/8/layout/vList2"/>
    <dgm:cxn modelId="{73006985-1DB2-4994-A794-BFF4F78A52D5}" type="presOf" srcId="{5C48892B-32BE-41C9-838C-A6A7893558A4}" destId="{0C1A163A-6C3D-4DA9-AFBF-9ACBEEC7DE0F}" srcOrd="0" destOrd="0" presId="urn:microsoft.com/office/officeart/2005/8/layout/vList2"/>
    <dgm:cxn modelId="{CED45B82-A4C8-485E-8CDE-C79958487E91}" srcId="{5C48892B-32BE-41C9-838C-A6A7893558A4}" destId="{BAA3E74B-21F8-491D-9C3A-BB0AA71667FE}" srcOrd="0" destOrd="0" parTransId="{0AC64F1A-A320-4ABF-81F1-2681313445D3}" sibTransId="{0FE4CF47-A3FF-4937-8411-5F75DAFA37D0}"/>
    <dgm:cxn modelId="{F08CE6E6-61A8-4C83-8174-9DD83A6E4AC0}" type="presOf" srcId="{D3F2DC85-13CC-4E78-A26B-7548CCD9F471}" destId="{DD21900D-65F3-4F90-B785-1E30DCF6BC19}" srcOrd="0" destOrd="1" presId="urn:microsoft.com/office/officeart/2005/8/layout/vList2"/>
    <dgm:cxn modelId="{C2CB59DA-47C3-4756-BF36-E268D50C3EED}" type="presOf" srcId="{2B8AE009-B47A-4C86-BAB6-9042A933AE2A}" destId="{AEEBC3D1-1CE3-46FF-BC5F-13CE654BF16F}" srcOrd="0" destOrd="4" presId="urn:microsoft.com/office/officeart/2005/8/layout/vList2"/>
    <dgm:cxn modelId="{0DE78B17-BEC0-4701-A6F3-2D3C4D7BCA66}" srcId="{BAA3E74B-21F8-491D-9C3A-BB0AA71667FE}" destId="{22478046-5F6E-448D-9065-249F76B7ECF3}" srcOrd="5" destOrd="0" parTransId="{C8EBB8C9-EF89-4817-BC19-0BB2FBBA2730}" sibTransId="{DAB8BE5D-0560-4B40-9894-E6763C95820F}"/>
    <dgm:cxn modelId="{D75208CB-20E6-45E5-9A0F-1F8B46EC6A75}" type="presParOf" srcId="{0C1A163A-6C3D-4DA9-AFBF-9ACBEEC7DE0F}" destId="{CF0E08DA-CD7A-46F5-8821-0044FE10C085}" srcOrd="0" destOrd="0" presId="urn:microsoft.com/office/officeart/2005/8/layout/vList2"/>
    <dgm:cxn modelId="{3883035B-A61A-46F2-AED1-8B59BAD2055C}" type="presParOf" srcId="{0C1A163A-6C3D-4DA9-AFBF-9ACBEEC7DE0F}" destId="{AEEBC3D1-1CE3-46FF-BC5F-13CE654BF16F}" srcOrd="1" destOrd="0" presId="urn:microsoft.com/office/officeart/2005/8/layout/vList2"/>
    <dgm:cxn modelId="{65C7A1DD-1A4E-49FE-9963-A5860238AE13}" type="presParOf" srcId="{0C1A163A-6C3D-4DA9-AFBF-9ACBEEC7DE0F}" destId="{B73D198E-EDA5-4025-B62F-3215B8ED8356}" srcOrd="2" destOrd="0" presId="urn:microsoft.com/office/officeart/2005/8/layout/vList2"/>
    <dgm:cxn modelId="{DFB7618C-1D45-4BE0-BD56-7B9DF79F30B4}" type="presParOf" srcId="{0C1A163A-6C3D-4DA9-AFBF-9ACBEEC7DE0F}" destId="{DD21900D-65F3-4F90-B785-1E30DCF6BC19}"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5C48892B-32BE-41C9-838C-A6A7893558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AA3E74B-21F8-491D-9C3A-BB0AA71667FE}">
      <dgm:prSet phldrT="[文本]" custT="1"/>
      <dgm:spPr/>
      <dgm:t>
        <a:bodyPr/>
        <a:lstStyle/>
        <a:p>
          <a:pPr>
            <a:lnSpc>
              <a:spcPct val="100000"/>
            </a:lnSpc>
            <a:spcBef>
              <a:spcPts val="0"/>
            </a:spcBef>
            <a:spcAft>
              <a:spcPts val="0"/>
            </a:spcAft>
          </a:pPr>
          <a:r>
            <a:rPr lang="zh-CN" altLang="en-US" sz="1600" b="1" dirty="0" smtClean="0">
              <a:latin typeface="Times New Roman" pitchFamily="18" charset="0"/>
              <a:ea typeface="微软雅黑" pitchFamily="34" charset="-122"/>
              <a:cs typeface="Times New Roman" pitchFamily="18" charset="0"/>
            </a:rPr>
            <a:t>多晶实验室效率</a:t>
          </a:r>
          <a:endParaRPr lang="zh-CN" altLang="en-US" sz="1600" b="1" dirty="0">
            <a:latin typeface="Times New Roman" pitchFamily="18" charset="0"/>
            <a:ea typeface="微软雅黑" pitchFamily="34" charset="-122"/>
            <a:cs typeface="Times New Roman" pitchFamily="18" charset="0"/>
          </a:endParaRPr>
        </a:p>
      </dgm:t>
    </dgm:pt>
    <dgm:pt modelId="{0AC64F1A-A320-4ABF-81F1-2681313445D3}" type="parTrans" cxnId="{CED45B82-A4C8-485E-8CDE-C79958487E9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0FE4CF47-A3FF-4937-8411-5F75DAFA37D0}" type="sibTrans" cxnId="{CED45B82-A4C8-485E-8CDE-C79958487E9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93D4317E-42B4-4175-A8C8-63EC98C7EC34}">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PERC</a:t>
          </a:r>
          <a:r>
            <a:rPr lang="zh-CN" altLang="en-US" sz="1400" dirty="0" smtClean="0">
              <a:latin typeface="Times New Roman" pitchFamily="18" charset="0"/>
              <a:ea typeface="微软雅黑" pitchFamily="34" charset="-122"/>
              <a:cs typeface="Times New Roman" pitchFamily="18" charset="0"/>
            </a:rPr>
            <a:t>多晶 </a:t>
          </a:r>
          <a:r>
            <a:rPr lang="en-US" altLang="zh-CN" sz="1400" dirty="0" smtClean="0">
              <a:latin typeface="Times New Roman" pitchFamily="18" charset="0"/>
              <a:ea typeface="微软雅黑" pitchFamily="34" charset="-122"/>
              <a:cs typeface="Times New Roman" pitchFamily="18" charset="0"/>
            </a:rPr>
            <a:t>—— 20.76%</a:t>
          </a:r>
          <a:r>
            <a:rPr lang="zh-CN" altLang="en-US" sz="1400" dirty="0" smtClean="0">
              <a:latin typeface="Times New Roman" pitchFamily="18" charset="0"/>
              <a:ea typeface="微软雅黑" pitchFamily="34" charset="-122"/>
              <a:cs typeface="Times New Roman" pitchFamily="18" charset="0"/>
            </a:rPr>
            <a:t>（</a:t>
          </a:r>
          <a:r>
            <a:rPr lang="en-US" altLang="zh-CN" sz="1400" dirty="0" smtClean="0">
              <a:latin typeface="Times New Roman" pitchFamily="18" charset="0"/>
              <a:ea typeface="微软雅黑" pitchFamily="34" charset="-122"/>
              <a:cs typeface="Times New Roman" pitchFamily="18" charset="0"/>
            </a:rPr>
            <a:t>Trina Solar</a:t>
          </a:r>
          <a:r>
            <a:rPr lang="zh-CN" altLang="en-US" sz="1400" dirty="0" smtClean="0">
              <a:latin typeface="Times New Roman" pitchFamily="18" charset="0"/>
              <a:ea typeface="微软雅黑" pitchFamily="34" charset="-122"/>
              <a:cs typeface="Times New Roman" pitchFamily="18" charset="0"/>
            </a:rPr>
            <a:t>）</a:t>
          </a:r>
          <a:endParaRPr lang="zh-CN" altLang="en-US" sz="1400" dirty="0">
            <a:latin typeface="Times New Roman" pitchFamily="18" charset="0"/>
            <a:ea typeface="微软雅黑" pitchFamily="34" charset="-122"/>
            <a:cs typeface="Times New Roman" pitchFamily="18" charset="0"/>
          </a:endParaRPr>
        </a:p>
      </dgm:t>
    </dgm:pt>
    <dgm:pt modelId="{DE71C0DF-C4B4-4BE3-8F5E-AFFB37039151}" type="parTrans" cxnId="{31725E54-C52E-4DC7-889F-9414E2EBA8F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FEEDBC4E-B3D2-4228-8DC4-E10233D43811}" type="sibTrans" cxnId="{31725E54-C52E-4DC7-889F-9414E2EBA8F1}">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D21004EF-EA0A-444A-A03C-97E2598F81D0}">
      <dgm:prSet phldrT="[文本]" custT="1"/>
      <dgm:spPr/>
      <dgm:t>
        <a:bodyPr/>
        <a:lstStyle/>
        <a:p>
          <a:pPr>
            <a:lnSpc>
              <a:spcPct val="100000"/>
            </a:lnSpc>
            <a:spcBef>
              <a:spcPts val="0"/>
            </a:spcBef>
            <a:spcAft>
              <a:spcPts val="0"/>
            </a:spcAft>
          </a:pPr>
          <a:r>
            <a:rPr lang="zh-CN" altLang="en-US" sz="1600" b="1" dirty="0" smtClean="0">
              <a:latin typeface="Times New Roman" pitchFamily="18" charset="0"/>
              <a:ea typeface="微软雅黑" pitchFamily="34" charset="-122"/>
              <a:cs typeface="Times New Roman" pitchFamily="18" charset="0"/>
            </a:rPr>
            <a:t>多晶量产效率</a:t>
          </a:r>
          <a:endParaRPr lang="zh-CN" altLang="en-US" sz="1600" b="1" dirty="0">
            <a:latin typeface="Times New Roman" pitchFamily="18" charset="0"/>
            <a:ea typeface="微软雅黑" pitchFamily="34" charset="-122"/>
            <a:cs typeface="Times New Roman" pitchFamily="18" charset="0"/>
          </a:endParaRPr>
        </a:p>
      </dgm:t>
    </dgm:pt>
    <dgm:pt modelId="{1441C009-3E41-4EF9-875D-53A93735513F}" type="parTrans" cxnId="{D64F84EE-B649-4679-86C4-2A3FB67BC66E}">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449B995F-78B8-4F90-ACDE-F0AC902DAB31}" type="sibTrans" cxnId="{D64F84EE-B649-4679-86C4-2A3FB67BC66E}">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9486DBA7-99EE-4568-A236-A00732327D35}">
      <dgm:prSet phldrT="[文本]" custT="1"/>
      <dgm:spPr/>
      <dgm:t>
        <a:bodyPr/>
        <a:lstStyle/>
        <a:p>
          <a:pPr>
            <a:lnSpc>
              <a:spcPct val="100000"/>
            </a:lnSpc>
            <a:spcBef>
              <a:spcPts val="0"/>
            </a:spcBef>
            <a:spcAft>
              <a:spcPts val="0"/>
            </a:spcAft>
          </a:pPr>
          <a:r>
            <a:rPr lang="zh-CN" altLang="en-US" sz="1400" dirty="0" smtClean="0">
              <a:latin typeface="Times New Roman" pitchFamily="18" charset="0"/>
              <a:ea typeface="微软雅黑" pitchFamily="34" charset="-122"/>
              <a:cs typeface="Times New Roman" pitchFamily="18" charset="0"/>
            </a:rPr>
            <a:t>现阶段 </a:t>
          </a:r>
          <a:r>
            <a:rPr lang="en-US" altLang="zh-CN" sz="1400" dirty="0" smtClean="0">
              <a:latin typeface="Times New Roman" pitchFamily="18" charset="0"/>
              <a:ea typeface="微软雅黑" pitchFamily="34" charset="-122"/>
              <a:cs typeface="Times New Roman" pitchFamily="18" charset="0"/>
            </a:rPr>
            <a:t>—— 18.0%-18.5%</a:t>
          </a:r>
          <a:endParaRPr lang="zh-CN" altLang="en-US" sz="1400" dirty="0">
            <a:latin typeface="Times New Roman" pitchFamily="18" charset="0"/>
            <a:ea typeface="微软雅黑" pitchFamily="34" charset="-122"/>
            <a:cs typeface="Times New Roman" pitchFamily="18" charset="0"/>
          </a:endParaRPr>
        </a:p>
      </dgm:t>
    </dgm:pt>
    <dgm:pt modelId="{EB34C12E-FAAD-498F-AA51-AFB13DD91AE1}" type="parTrans" cxnId="{2B87C068-3C27-4E67-81AB-0F43FEF73137}">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2D36607A-2A55-422E-903C-A89D5645BDD6}" type="sibTrans" cxnId="{2B87C068-3C27-4E67-81AB-0F43FEF73137}">
      <dgm:prSet/>
      <dgm:spPr/>
      <dgm:t>
        <a:bodyPr/>
        <a:lstStyle/>
        <a:p>
          <a:pPr>
            <a:lnSpc>
              <a:spcPct val="100000"/>
            </a:lnSpc>
            <a:spcBef>
              <a:spcPts val="0"/>
            </a:spcBef>
            <a:spcAft>
              <a:spcPts val="0"/>
            </a:spcAft>
          </a:pPr>
          <a:endParaRPr lang="zh-CN" altLang="en-US" sz="1600">
            <a:latin typeface="Times New Roman" pitchFamily="18" charset="0"/>
            <a:ea typeface="微软雅黑" pitchFamily="34" charset="-122"/>
            <a:cs typeface="Times New Roman" pitchFamily="18" charset="0"/>
          </a:endParaRPr>
        </a:p>
      </dgm:t>
    </dgm:pt>
    <dgm:pt modelId="{80720961-0308-49A7-A251-F1AE7C7DB947}">
      <dgm:prSet phldrT="[文本]" custT="1"/>
      <dgm:spPr/>
      <dgm:t>
        <a:bodyPr/>
        <a:lstStyle/>
        <a:p>
          <a:pPr>
            <a:lnSpc>
              <a:spcPct val="100000"/>
            </a:lnSpc>
            <a:spcBef>
              <a:spcPts val="0"/>
            </a:spcBef>
            <a:spcAft>
              <a:spcPts val="0"/>
            </a:spcAft>
          </a:pPr>
          <a:r>
            <a:rPr lang="en-US" altLang="zh-CN" sz="1400" dirty="0" smtClean="0">
              <a:latin typeface="Times New Roman" pitchFamily="18" charset="0"/>
              <a:ea typeface="微软雅黑" pitchFamily="34" charset="-122"/>
              <a:cs typeface="Times New Roman" pitchFamily="18" charset="0"/>
            </a:rPr>
            <a:t>PERC</a:t>
          </a:r>
          <a:r>
            <a:rPr lang="zh-CN" altLang="en-US" sz="1400" dirty="0" smtClean="0">
              <a:latin typeface="Times New Roman" pitchFamily="18" charset="0"/>
              <a:ea typeface="微软雅黑" pitchFamily="34" charset="-122"/>
              <a:cs typeface="Times New Roman" pitchFamily="18" charset="0"/>
            </a:rPr>
            <a:t>多晶 </a:t>
          </a:r>
          <a:r>
            <a:rPr lang="en-US" altLang="zh-CN" sz="1400" dirty="0" smtClean="0">
              <a:latin typeface="Times New Roman" pitchFamily="18" charset="0"/>
              <a:ea typeface="微软雅黑" pitchFamily="34" charset="-122"/>
              <a:cs typeface="Times New Roman" pitchFamily="18" charset="0"/>
            </a:rPr>
            <a:t>—— 18.6%~19%</a:t>
          </a:r>
          <a:endParaRPr lang="zh-CN" altLang="en-US" sz="1400" dirty="0">
            <a:latin typeface="Times New Roman" pitchFamily="18" charset="0"/>
            <a:ea typeface="微软雅黑" pitchFamily="34" charset="-122"/>
            <a:cs typeface="Times New Roman" pitchFamily="18" charset="0"/>
          </a:endParaRPr>
        </a:p>
      </dgm:t>
    </dgm:pt>
    <dgm:pt modelId="{4F042646-5313-4779-BF8F-868325840A1B}" type="parTrans" cxnId="{19E63F31-1FB9-46E5-8237-28CC195A7988}">
      <dgm:prSet/>
      <dgm:spPr/>
      <dgm:t>
        <a:bodyPr/>
        <a:lstStyle/>
        <a:p>
          <a:endParaRPr lang="zh-CN" altLang="en-US"/>
        </a:p>
      </dgm:t>
    </dgm:pt>
    <dgm:pt modelId="{912D5E84-E503-4FB4-8A2E-58A21DB3ACE5}" type="sibTrans" cxnId="{19E63F31-1FB9-46E5-8237-28CC195A7988}">
      <dgm:prSet/>
      <dgm:spPr/>
      <dgm:t>
        <a:bodyPr/>
        <a:lstStyle/>
        <a:p>
          <a:endParaRPr lang="zh-CN" altLang="en-US"/>
        </a:p>
      </dgm:t>
    </dgm:pt>
    <dgm:pt modelId="{AA039CE8-D755-4BCB-A51C-4A34280321FF}">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5BDF37D3-10CA-4223-9CC6-132AA1AF736A}" type="parTrans" cxnId="{A5EEF47E-01A7-40E4-89BF-F7BF41C257BA}">
      <dgm:prSet/>
      <dgm:spPr/>
      <dgm:t>
        <a:bodyPr/>
        <a:lstStyle/>
        <a:p>
          <a:endParaRPr lang="zh-CN" altLang="en-US"/>
        </a:p>
      </dgm:t>
    </dgm:pt>
    <dgm:pt modelId="{6A888AEF-264E-4551-BD2C-B2008A124F8E}" type="sibTrans" cxnId="{A5EEF47E-01A7-40E4-89BF-F7BF41C257BA}">
      <dgm:prSet/>
      <dgm:spPr/>
      <dgm:t>
        <a:bodyPr/>
        <a:lstStyle/>
        <a:p>
          <a:endParaRPr lang="zh-CN" altLang="en-US"/>
        </a:p>
      </dgm:t>
    </dgm:pt>
    <dgm:pt modelId="{E42DC7A3-631A-431B-8FC5-BF51D9B84F71}">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564C5352-4DC4-4CDC-86CC-3F21E73E811B}" type="parTrans" cxnId="{373C0321-3B14-4F7C-9841-D6EE728A1E1A}">
      <dgm:prSet/>
      <dgm:spPr/>
      <dgm:t>
        <a:bodyPr/>
        <a:lstStyle/>
        <a:p>
          <a:endParaRPr lang="zh-CN" altLang="en-US"/>
        </a:p>
      </dgm:t>
    </dgm:pt>
    <dgm:pt modelId="{356406D0-B992-403C-A680-F8B5E68FB146}" type="sibTrans" cxnId="{373C0321-3B14-4F7C-9841-D6EE728A1E1A}">
      <dgm:prSet/>
      <dgm:spPr/>
      <dgm:t>
        <a:bodyPr/>
        <a:lstStyle/>
        <a:p>
          <a:endParaRPr lang="zh-CN" altLang="en-US"/>
        </a:p>
      </dgm:t>
    </dgm:pt>
    <dgm:pt modelId="{AD77E49F-E643-4771-AC56-D2FEECAE4088}">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433635EF-7A72-454D-BC6C-39B36E55C2D8}" type="parTrans" cxnId="{C5C64729-91CA-4C85-83D6-08263639A0DF}">
      <dgm:prSet/>
      <dgm:spPr/>
      <dgm:t>
        <a:bodyPr/>
        <a:lstStyle/>
        <a:p>
          <a:endParaRPr lang="zh-CN" altLang="en-US"/>
        </a:p>
      </dgm:t>
    </dgm:pt>
    <dgm:pt modelId="{6795CF13-9B17-48B1-9082-6ADECA1AF663}" type="sibTrans" cxnId="{C5C64729-91CA-4C85-83D6-08263639A0DF}">
      <dgm:prSet/>
      <dgm:spPr/>
      <dgm:t>
        <a:bodyPr/>
        <a:lstStyle/>
        <a:p>
          <a:endParaRPr lang="zh-CN" altLang="en-US"/>
        </a:p>
      </dgm:t>
    </dgm:pt>
    <dgm:pt modelId="{A8BAF6DE-9491-4B54-896D-02B0E61A312F}">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638943CC-278A-4552-9A15-1185AAD75DDF}" type="parTrans" cxnId="{758C84A7-30E3-44AD-9243-6F52CF86682A}">
      <dgm:prSet/>
      <dgm:spPr/>
      <dgm:t>
        <a:bodyPr/>
        <a:lstStyle/>
        <a:p>
          <a:endParaRPr lang="zh-CN" altLang="en-US"/>
        </a:p>
      </dgm:t>
    </dgm:pt>
    <dgm:pt modelId="{8798FD89-75B4-4FD0-BD73-8F1ADF2BD690}" type="sibTrans" cxnId="{758C84A7-30E3-44AD-9243-6F52CF86682A}">
      <dgm:prSet/>
      <dgm:spPr/>
      <dgm:t>
        <a:bodyPr/>
        <a:lstStyle/>
        <a:p>
          <a:endParaRPr lang="zh-CN" altLang="en-US"/>
        </a:p>
      </dgm:t>
    </dgm:pt>
    <dgm:pt modelId="{D48A6DDC-5293-4484-A7AC-51DD06A013C4}">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0C5C497C-92E7-4E08-8349-593109DEA7C2}" type="parTrans" cxnId="{CE84B85C-8166-47E4-B89C-620559E1CBC0}">
      <dgm:prSet/>
      <dgm:spPr/>
      <dgm:t>
        <a:bodyPr/>
        <a:lstStyle/>
        <a:p>
          <a:endParaRPr lang="zh-CN" altLang="en-US"/>
        </a:p>
      </dgm:t>
    </dgm:pt>
    <dgm:pt modelId="{658E3229-B564-41EE-8060-23C3BE4599D4}" type="sibTrans" cxnId="{CE84B85C-8166-47E4-B89C-620559E1CBC0}">
      <dgm:prSet/>
      <dgm:spPr/>
      <dgm:t>
        <a:bodyPr/>
        <a:lstStyle/>
        <a:p>
          <a:endParaRPr lang="zh-CN" altLang="en-US"/>
        </a:p>
      </dgm:t>
    </dgm:pt>
    <dgm:pt modelId="{C8078FFB-4701-4E72-BCA2-17A8D88F67FF}">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8A1C1F25-60FC-4032-9E60-CD960487C2C0}" type="parTrans" cxnId="{981D88DD-C0D4-4323-9985-83BE3BBA54E5}">
      <dgm:prSet/>
      <dgm:spPr/>
      <dgm:t>
        <a:bodyPr/>
        <a:lstStyle/>
        <a:p>
          <a:endParaRPr lang="zh-CN" altLang="en-US"/>
        </a:p>
      </dgm:t>
    </dgm:pt>
    <dgm:pt modelId="{21003CC2-6589-4A5F-8904-052F932D445D}" type="sibTrans" cxnId="{981D88DD-C0D4-4323-9985-83BE3BBA54E5}">
      <dgm:prSet/>
      <dgm:spPr/>
      <dgm:t>
        <a:bodyPr/>
        <a:lstStyle/>
        <a:p>
          <a:endParaRPr lang="zh-CN" altLang="en-US"/>
        </a:p>
      </dgm:t>
    </dgm:pt>
    <dgm:pt modelId="{48DA3D7E-9FE7-4247-B472-1192D6364D2E}">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4A35C786-C7A2-4A8C-805D-C2BFF0BD29CD}" type="parTrans" cxnId="{45875CBF-111D-402C-B188-B3B61E692F69}">
      <dgm:prSet/>
      <dgm:spPr/>
    </dgm:pt>
    <dgm:pt modelId="{F3ADAD5E-8135-424F-BEA6-BF439F063890}" type="sibTrans" cxnId="{45875CBF-111D-402C-B188-B3B61E692F69}">
      <dgm:prSet/>
      <dgm:spPr/>
    </dgm:pt>
    <dgm:pt modelId="{7F48865D-9F05-438F-A2CC-8B16D85582E4}">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2A7AF2EF-41CD-472C-A549-EF778A0A6A83}" type="parTrans" cxnId="{8E277976-EB35-4D38-8184-645301261B2E}">
      <dgm:prSet/>
      <dgm:spPr/>
    </dgm:pt>
    <dgm:pt modelId="{867B548A-71A7-413F-81DD-3E0DC6815DC4}" type="sibTrans" cxnId="{8E277976-EB35-4D38-8184-645301261B2E}">
      <dgm:prSet/>
      <dgm:spPr/>
    </dgm:pt>
    <dgm:pt modelId="{01A7A46C-93DD-46F9-86AD-445EA6E3F262}">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D1B1B681-E052-43F2-AC79-0CF055A917E9}" type="parTrans" cxnId="{720042C1-4347-47A5-9A8C-36AD09FE415A}">
      <dgm:prSet/>
      <dgm:spPr/>
    </dgm:pt>
    <dgm:pt modelId="{651A6CE1-676F-4847-84E8-B4D362BADCBF}" type="sibTrans" cxnId="{720042C1-4347-47A5-9A8C-36AD09FE415A}">
      <dgm:prSet/>
      <dgm:spPr/>
    </dgm:pt>
    <dgm:pt modelId="{97743B5F-59F6-4D87-A3D2-E6CC82BBD1DB}">
      <dgm:prSet phldrT="[文本]" custT="1"/>
      <dgm:spPr/>
      <dgm:t>
        <a:bodyPr/>
        <a:lstStyle/>
        <a:p>
          <a:pPr>
            <a:lnSpc>
              <a:spcPct val="100000"/>
            </a:lnSpc>
            <a:spcBef>
              <a:spcPts val="0"/>
            </a:spcBef>
            <a:spcAft>
              <a:spcPts val="0"/>
            </a:spcAft>
          </a:pPr>
          <a:endParaRPr lang="zh-CN" altLang="en-US" sz="1400" dirty="0">
            <a:latin typeface="Times New Roman" pitchFamily="18" charset="0"/>
            <a:ea typeface="微软雅黑" pitchFamily="34" charset="-122"/>
            <a:cs typeface="Times New Roman" pitchFamily="18" charset="0"/>
          </a:endParaRPr>
        </a:p>
      </dgm:t>
    </dgm:pt>
    <dgm:pt modelId="{0F56EB55-FA60-43FD-9E18-8B321630D52C}" type="parTrans" cxnId="{E53711C6-2A38-460B-B53B-BE0E4104B5F6}">
      <dgm:prSet/>
      <dgm:spPr/>
    </dgm:pt>
    <dgm:pt modelId="{B8548B6B-81D5-43F6-90A0-8083C1DA6CF1}" type="sibTrans" cxnId="{E53711C6-2A38-460B-B53B-BE0E4104B5F6}">
      <dgm:prSet/>
      <dgm:spPr/>
    </dgm:pt>
    <dgm:pt modelId="{0C1A163A-6C3D-4DA9-AFBF-9ACBEEC7DE0F}" type="pres">
      <dgm:prSet presAssocID="{5C48892B-32BE-41C9-838C-A6A7893558A4}" presName="linear" presStyleCnt="0">
        <dgm:presLayoutVars>
          <dgm:animLvl val="lvl"/>
          <dgm:resizeHandles val="exact"/>
        </dgm:presLayoutVars>
      </dgm:prSet>
      <dgm:spPr/>
      <dgm:t>
        <a:bodyPr/>
        <a:lstStyle/>
        <a:p>
          <a:endParaRPr lang="zh-CN" altLang="en-US"/>
        </a:p>
      </dgm:t>
    </dgm:pt>
    <dgm:pt modelId="{CF0E08DA-CD7A-46F5-8821-0044FE10C085}" type="pres">
      <dgm:prSet presAssocID="{BAA3E74B-21F8-491D-9C3A-BB0AA71667FE}" presName="parentText" presStyleLbl="node1" presStyleIdx="0" presStyleCnt="2">
        <dgm:presLayoutVars>
          <dgm:chMax val="0"/>
          <dgm:bulletEnabled val="1"/>
        </dgm:presLayoutVars>
      </dgm:prSet>
      <dgm:spPr/>
      <dgm:t>
        <a:bodyPr/>
        <a:lstStyle/>
        <a:p>
          <a:endParaRPr lang="zh-CN" altLang="en-US"/>
        </a:p>
      </dgm:t>
    </dgm:pt>
    <dgm:pt modelId="{AEEBC3D1-1CE3-46FF-BC5F-13CE654BF16F}" type="pres">
      <dgm:prSet presAssocID="{BAA3E74B-21F8-491D-9C3A-BB0AA71667FE}" presName="childText" presStyleLbl="revTx" presStyleIdx="0" presStyleCnt="2">
        <dgm:presLayoutVars>
          <dgm:bulletEnabled val="1"/>
        </dgm:presLayoutVars>
      </dgm:prSet>
      <dgm:spPr/>
      <dgm:t>
        <a:bodyPr/>
        <a:lstStyle/>
        <a:p>
          <a:endParaRPr lang="zh-CN" altLang="en-US"/>
        </a:p>
      </dgm:t>
    </dgm:pt>
    <dgm:pt modelId="{B73D198E-EDA5-4025-B62F-3215B8ED8356}" type="pres">
      <dgm:prSet presAssocID="{D21004EF-EA0A-444A-A03C-97E2598F81D0}" presName="parentText" presStyleLbl="node1" presStyleIdx="1" presStyleCnt="2">
        <dgm:presLayoutVars>
          <dgm:chMax val="0"/>
          <dgm:bulletEnabled val="1"/>
        </dgm:presLayoutVars>
      </dgm:prSet>
      <dgm:spPr/>
      <dgm:t>
        <a:bodyPr/>
        <a:lstStyle/>
        <a:p>
          <a:endParaRPr lang="zh-CN" altLang="en-US"/>
        </a:p>
      </dgm:t>
    </dgm:pt>
    <dgm:pt modelId="{DD21900D-65F3-4F90-B785-1E30DCF6BC19}" type="pres">
      <dgm:prSet presAssocID="{D21004EF-EA0A-444A-A03C-97E2598F81D0}" presName="childText" presStyleLbl="revTx" presStyleIdx="1" presStyleCnt="2">
        <dgm:presLayoutVars>
          <dgm:bulletEnabled val="1"/>
        </dgm:presLayoutVars>
      </dgm:prSet>
      <dgm:spPr/>
      <dgm:t>
        <a:bodyPr/>
        <a:lstStyle/>
        <a:p>
          <a:endParaRPr lang="zh-CN" altLang="en-US"/>
        </a:p>
      </dgm:t>
    </dgm:pt>
  </dgm:ptLst>
  <dgm:cxnLst>
    <dgm:cxn modelId="{B96434DB-C056-49B6-9699-23CA181F07BF}" type="presOf" srcId="{BAA3E74B-21F8-491D-9C3A-BB0AA71667FE}" destId="{CF0E08DA-CD7A-46F5-8821-0044FE10C085}" srcOrd="0" destOrd="0" presId="urn:microsoft.com/office/officeart/2005/8/layout/vList2"/>
    <dgm:cxn modelId="{C5C64729-91CA-4C85-83D6-08263639A0DF}" srcId="{BAA3E74B-21F8-491D-9C3A-BB0AA71667FE}" destId="{AD77E49F-E643-4771-AC56-D2FEECAE4088}" srcOrd="8" destOrd="0" parTransId="{433635EF-7A72-454D-BC6C-39B36E55C2D8}" sibTransId="{6795CF13-9B17-48B1-9082-6ADECA1AF663}"/>
    <dgm:cxn modelId="{31725E54-C52E-4DC7-889F-9414E2EBA8F1}" srcId="{BAA3E74B-21F8-491D-9C3A-BB0AA71667FE}" destId="{93D4317E-42B4-4175-A8C8-63EC98C7EC34}" srcOrd="0" destOrd="0" parTransId="{DE71C0DF-C4B4-4BE3-8F5E-AFFB37039151}" sibTransId="{FEEDBC4E-B3D2-4228-8DC4-E10233D43811}"/>
    <dgm:cxn modelId="{D64F84EE-B649-4679-86C4-2A3FB67BC66E}" srcId="{5C48892B-32BE-41C9-838C-A6A7893558A4}" destId="{D21004EF-EA0A-444A-A03C-97E2598F81D0}" srcOrd="1" destOrd="0" parTransId="{1441C009-3E41-4EF9-875D-53A93735513F}" sibTransId="{449B995F-78B8-4F90-ACDE-F0AC902DAB31}"/>
    <dgm:cxn modelId="{45875CBF-111D-402C-B188-B3B61E692F69}" srcId="{BAA3E74B-21F8-491D-9C3A-BB0AA71667FE}" destId="{48DA3D7E-9FE7-4247-B472-1192D6364D2E}" srcOrd="6" destOrd="0" parTransId="{4A35C786-C7A2-4A8C-805D-C2BFF0BD29CD}" sibTransId="{F3ADAD5E-8135-424F-BEA6-BF439F063890}"/>
    <dgm:cxn modelId="{720042C1-4347-47A5-9A8C-36AD09FE415A}" srcId="{BAA3E74B-21F8-491D-9C3A-BB0AA71667FE}" destId="{01A7A46C-93DD-46F9-86AD-445EA6E3F262}" srcOrd="3" destOrd="0" parTransId="{D1B1B681-E052-43F2-AC79-0CF055A917E9}" sibTransId="{651A6CE1-676F-4847-84E8-B4D362BADCBF}"/>
    <dgm:cxn modelId="{19E63F31-1FB9-46E5-8237-28CC195A7988}" srcId="{D21004EF-EA0A-444A-A03C-97E2598F81D0}" destId="{80720961-0308-49A7-A251-F1AE7C7DB947}" srcOrd="1" destOrd="0" parTransId="{4F042646-5313-4779-BF8F-868325840A1B}" sibTransId="{912D5E84-E503-4FB4-8A2E-58A21DB3ACE5}"/>
    <dgm:cxn modelId="{A3353633-AAD6-4E35-90E0-F5D425AF01A0}" type="presOf" srcId="{C8078FFB-4701-4E72-BCA2-17A8D88F67FF}" destId="{AEEBC3D1-1CE3-46FF-BC5F-13CE654BF16F}" srcOrd="0" destOrd="7" presId="urn:microsoft.com/office/officeart/2005/8/layout/vList2"/>
    <dgm:cxn modelId="{8A6A8514-1750-4FCE-B346-C369E03D401A}" type="presOf" srcId="{AA039CE8-D755-4BCB-A51C-4A34280321FF}" destId="{AEEBC3D1-1CE3-46FF-BC5F-13CE654BF16F}" srcOrd="0" destOrd="9" presId="urn:microsoft.com/office/officeart/2005/8/layout/vList2"/>
    <dgm:cxn modelId="{373C0321-3B14-4F7C-9841-D6EE728A1E1A}" srcId="{BAA3E74B-21F8-491D-9C3A-BB0AA71667FE}" destId="{E42DC7A3-631A-431B-8FC5-BF51D9B84F71}" srcOrd="1" destOrd="0" parTransId="{564C5352-4DC4-4CDC-86CC-3F21E73E811B}" sibTransId="{356406D0-B992-403C-A680-F8B5E68FB146}"/>
    <dgm:cxn modelId="{758C84A7-30E3-44AD-9243-6F52CF86682A}" srcId="{D21004EF-EA0A-444A-A03C-97E2598F81D0}" destId="{A8BAF6DE-9491-4B54-896D-02B0E61A312F}" srcOrd="2" destOrd="0" parTransId="{638943CC-278A-4552-9A15-1185AAD75DDF}" sibTransId="{8798FD89-75B4-4FD0-BD73-8F1ADF2BD690}"/>
    <dgm:cxn modelId="{2B87C068-3C27-4E67-81AB-0F43FEF73137}" srcId="{D21004EF-EA0A-444A-A03C-97E2598F81D0}" destId="{9486DBA7-99EE-4568-A236-A00732327D35}" srcOrd="0" destOrd="0" parTransId="{EB34C12E-FAAD-498F-AA51-AFB13DD91AE1}" sibTransId="{2D36607A-2A55-422E-903C-A89D5645BDD6}"/>
    <dgm:cxn modelId="{A5EEF47E-01A7-40E4-89BF-F7BF41C257BA}" srcId="{BAA3E74B-21F8-491D-9C3A-BB0AA71667FE}" destId="{AA039CE8-D755-4BCB-A51C-4A34280321FF}" srcOrd="9" destOrd="0" parTransId="{5BDF37D3-10CA-4223-9CC6-132AA1AF736A}" sibTransId="{6A888AEF-264E-4551-BD2C-B2008A124F8E}"/>
    <dgm:cxn modelId="{CE84B85C-8166-47E4-B89C-620559E1CBC0}" srcId="{BAA3E74B-21F8-491D-9C3A-BB0AA71667FE}" destId="{D48A6DDC-5293-4484-A7AC-51DD06A013C4}" srcOrd="5" destOrd="0" parTransId="{0C5C497C-92E7-4E08-8349-593109DEA7C2}" sibTransId="{658E3229-B564-41EE-8060-23C3BE4599D4}"/>
    <dgm:cxn modelId="{4E0855EE-F74F-4CEC-B7BA-1442593FF36A}" type="presOf" srcId="{80720961-0308-49A7-A251-F1AE7C7DB947}" destId="{DD21900D-65F3-4F90-B785-1E30DCF6BC19}" srcOrd="0" destOrd="1" presId="urn:microsoft.com/office/officeart/2005/8/layout/vList2"/>
    <dgm:cxn modelId="{E53711C6-2A38-460B-B53B-BE0E4104B5F6}" srcId="{BAA3E74B-21F8-491D-9C3A-BB0AA71667FE}" destId="{97743B5F-59F6-4D87-A3D2-E6CC82BBD1DB}" srcOrd="4" destOrd="0" parTransId="{0F56EB55-FA60-43FD-9E18-8B321630D52C}" sibTransId="{B8548B6B-81D5-43F6-90A0-8083C1DA6CF1}"/>
    <dgm:cxn modelId="{701F7E15-C3D5-46EC-9DED-5B1B75B66BA6}" type="presOf" srcId="{7F48865D-9F05-438F-A2CC-8B16D85582E4}" destId="{AEEBC3D1-1CE3-46FF-BC5F-13CE654BF16F}" srcOrd="0" destOrd="2" presId="urn:microsoft.com/office/officeart/2005/8/layout/vList2"/>
    <dgm:cxn modelId="{CE3BE112-A86A-430A-8BC1-CF44301E500F}" type="presOf" srcId="{A8BAF6DE-9491-4B54-896D-02B0E61A312F}" destId="{DD21900D-65F3-4F90-B785-1E30DCF6BC19}" srcOrd="0" destOrd="2" presId="urn:microsoft.com/office/officeart/2005/8/layout/vList2"/>
    <dgm:cxn modelId="{981D88DD-C0D4-4323-9985-83BE3BBA54E5}" srcId="{BAA3E74B-21F8-491D-9C3A-BB0AA71667FE}" destId="{C8078FFB-4701-4E72-BCA2-17A8D88F67FF}" srcOrd="7" destOrd="0" parTransId="{8A1C1F25-60FC-4032-9E60-CD960487C2C0}" sibTransId="{21003CC2-6589-4A5F-8904-052F932D445D}"/>
    <dgm:cxn modelId="{7F51594A-02BC-4048-9104-282489518D77}" type="presOf" srcId="{AD77E49F-E643-4771-AC56-D2FEECAE4088}" destId="{AEEBC3D1-1CE3-46FF-BC5F-13CE654BF16F}" srcOrd="0" destOrd="8" presId="urn:microsoft.com/office/officeart/2005/8/layout/vList2"/>
    <dgm:cxn modelId="{9A8FC6B8-CB9D-4BBF-BCE6-2E23D3B82AB0}" type="presOf" srcId="{5C48892B-32BE-41C9-838C-A6A7893558A4}" destId="{0C1A163A-6C3D-4DA9-AFBF-9ACBEEC7DE0F}" srcOrd="0" destOrd="0" presId="urn:microsoft.com/office/officeart/2005/8/layout/vList2"/>
    <dgm:cxn modelId="{BFC9D85A-02AA-4EAA-91B9-660F0F384929}" type="presOf" srcId="{9486DBA7-99EE-4568-A236-A00732327D35}" destId="{DD21900D-65F3-4F90-B785-1E30DCF6BC19}" srcOrd="0" destOrd="0" presId="urn:microsoft.com/office/officeart/2005/8/layout/vList2"/>
    <dgm:cxn modelId="{91B57FE8-7DDE-4617-9BB1-E9D3D15ED9D5}" type="presOf" srcId="{01A7A46C-93DD-46F9-86AD-445EA6E3F262}" destId="{AEEBC3D1-1CE3-46FF-BC5F-13CE654BF16F}" srcOrd="0" destOrd="3" presId="urn:microsoft.com/office/officeart/2005/8/layout/vList2"/>
    <dgm:cxn modelId="{C97CFD5A-B33E-4FF3-A66B-3CC6D2927CFA}" type="presOf" srcId="{D48A6DDC-5293-4484-A7AC-51DD06A013C4}" destId="{AEEBC3D1-1CE3-46FF-BC5F-13CE654BF16F}" srcOrd="0" destOrd="5" presId="urn:microsoft.com/office/officeart/2005/8/layout/vList2"/>
    <dgm:cxn modelId="{8513BCC0-C9EE-471B-96C4-BD1B58923E7A}" type="presOf" srcId="{E42DC7A3-631A-431B-8FC5-BF51D9B84F71}" destId="{AEEBC3D1-1CE3-46FF-BC5F-13CE654BF16F}" srcOrd="0" destOrd="1" presId="urn:microsoft.com/office/officeart/2005/8/layout/vList2"/>
    <dgm:cxn modelId="{ACB93917-A825-46DE-9A69-867276D1CB07}" type="presOf" srcId="{D21004EF-EA0A-444A-A03C-97E2598F81D0}" destId="{B73D198E-EDA5-4025-B62F-3215B8ED8356}" srcOrd="0" destOrd="0" presId="urn:microsoft.com/office/officeart/2005/8/layout/vList2"/>
    <dgm:cxn modelId="{CED45B82-A4C8-485E-8CDE-C79958487E91}" srcId="{5C48892B-32BE-41C9-838C-A6A7893558A4}" destId="{BAA3E74B-21F8-491D-9C3A-BB0AA71667FE}" srcOrd="0" destOrd="0" parTransId="{0AC64F1A-A320-4ABF-81F1-2681313445D3}" sibTransId="{0FE4CF47-A3FF-4937-8411-5F75DAFA37D0}"/>
    <dgm:cxn modelId="{E91641DF-75D2-4FBA-8925-A230324B0E82}" type="presOf" srcId="{93D4317E-42B4-4175-A8C8-63EC98C7EC34}" destId="{AEEBC3D1-1CE3-46FF-BC5F-13CE654BF16F}" srcOrd="0" destOrd="0" presId="urn:microsoft.com/office/officeart/2005/8/layout/vList2"/>
    <dgm:cxn modelId="{AFD4D0ED-E882-4020-B17E-0068CFE4FAAF}" type="presOf" srcId="{97743B5F-59F6-4D87-A3D2-E6CC82BBD1DB}" destId="{AEEBC3D1-1CE3-46FF-BC5F-13CE654BF16F}" srcOrd="0" destOrd="4" presId="urn:microsoft.com/office/officeart/2005/8/layout/vList2"/>
    <dgm:cxn modelId="{F4B9DFD0-9252-4B72-8A76-C070E5A7E942}" type="presOf" srcId="{48DA3D7E-9FE7-4247-B472-1192D6364D2E}" destId="{AEEBC3D1-1CE3-46FF-BC5F-13CE654BF16F}" srcOrd="0" destOrd="6" presId="urn:microsoft.com/office/officeart/2005/8/layout/vList2"/>
    <dgm:cxn modelId="{8E277976-EB35-4D38-8184-645301261B2E}" srcId="{BAA3E74B-21F8-491D-9C3A-BB0AA71667FE}" destId="{7F48865D-9F05-438F-A2CC-8B16D85582E4}" srcOrd="2" destOrd="0" parTransId="{2A7AF2EF-41CD-472C-A549-EF778A0A6A83}" sibTransId="{867B548A-71A7-413F-81DD-3E0DC6815DC4}"/>
    <dgm:cxn modelId="{1DF97DFA-9A18-4A22-BAB0-CDA32AF5ED7B}" type="presParOf" srcId="{0C1A163A-6C3D-4DA9-AFBF-9ACBEEC7DE0F}" destId="{CF0E08DA-CD7A-46F5-8821-0044FE10C085}" srcOrd="0" destOrd="0" presId="urn:microsoft.com/office/officeart/2005/8/layout/vList2"/>
    <dgm:cxn modelId="{72087272-8C4B-4E83-9F06-5D6DF6B94757}" type="presParOf" srcId="{0C1A163A-6C3D-4DA9-AFBF-9ACBEEC7DE0F}" destId="{AEEBC3D1-1CE3-46FF-BC5F-13CE654BF16F}" srcOrd="1" destOrd="0" presId="urn:microsoft.com/office/officeart/2005/8/layout/vList2"/>
    <dgm:cxn modelId="{07C2C9EA-0C31-41FC-BDFF-A1280A586B25}" type="presParOf" srcId="{0C1A163A-6C3D-4DA9-AFBF-9ACBEEC7DE0F}" destId="{B73D198E-EDA5-4025-B62F-3215B8ED8356}" srcOrd="2" destOrd="0" presId="urn:microsoft.com/office/officeart/2005/8/layout/vList2"/>
    <dgm:cxn modelId="{EE0F7D66-3D35-4D00-8192-219F7E025B73}" type="presParOf" srcId="{0C1A163A-6C3D-4DA9-AFBF-9ACBEEC7DE0F}" destId="{DD21900D-65F3-4F90-B785-1E30DCF6BC19}"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0.5124</cdr:x>
      <cdr:y>0.16129</cdr:y>
    </cdr:from>
    <cdr:to>
      <cdr:x>0.57542</cdr:x>
      <cdr:y>0.26552</cdr:y>
    </cdr:to>
    <cdr:sp macro="" textlink="">
      <cdr:nvSpPr>
        <cdr:cNvPr id="2" name="TextBox 6"/>
        <cdr:cNvSpPr txBox="1"/>
      </cdr:nvSpPr>
      <cdr:spPr>
        <a:xfrm xmlns:a="http://schemas.openxmlformats.org/drawingml/2006/main">
          <a:off x="4429188" y="714380"/>
          <a:ext cx="544745" cy="46166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zh-CN"/>
          </a:defPPr>
          <a:lvl1pPr algn="l" rtl="0" fontAlgn="base">
            <a:spcBef>
              <a:spcPct val="0"/>
            </a:spcBef>
            <a:spcAft>
              <a:spcPct val="0"/>
            </a:spcAft>
            <a:defRPr kumimoji="1" kern="1200">
              <a:solidFill>
                <a:sysClr val="windowText" lastClr="000000"/>
              </a:solidFill>
              <a:latin typeface="Calibri" pitchFamily="34" charset="0"/>
              <a:ea typeface="宋体" pitchFamily="2" charset="-122"/>
            </a:defRPr>
          </a:lvl1pPr>
          <a:lvl2pPr marL="457200" algn="l" rtl="0" fontAlgn="base">
            <a:spcBef>
              <a:spcPct val="0"/>
            </a:spcBef>
            <a:spcAft>
              <a:spcPct val="0"/>
            </a:spcAft>
            <a:defRPr kumimoji="1" kern="1200">
              <a:solidFill>
                <a:sysClr val="windowText" lastClr="000000"/>
              </a:solidFill>
              <a:latin typeface="Calibri" pitchFamily="34" charset="0"/>
              <a:ea typeface="宋体" pitchFamily="2" charset="-122"/>
            </a:defRPr>
          </a:lvl2pPr>
          <a:lvl3pPr marL="914400" algn="l" rtl="0" fontAlgn="base">
            <a:spcBef>
              <a:spcPct val="0"/>
            </a:spcBef>
            <a:spcAft>
              <a:spcPct val="0"/>
            </a:spcAft>
            <a:defRPr kumimoji="1" kern="1200">
              <a:solidFill>
                <a:sysClr val="windowText" lastClr="000000"/>
              </a:solidFill>
              <a:latin typeface="Calibri" pitchFamily="34" charset="0"/>
              <a:ea typeface="宋体" pitchFamily="2" charset="-122"/>
            </a:defRPr>
          </a:lvl3pPr>
          <a:lvl4pPr marL="1371600" algn="l" rtl="0" fontAlgn="base">
            <a:spcBef>
              <a:spcPct val="0"/>
            </a:spcBef>
            <a:spcAft>
              <a:spcPct val="0"/>
            </a:spcAft>
            <a:defRPr kumimoji="1" kern="1200">
              <a:solidFill>
                <a:sysClr val="windowText" lastClr="000000"/>
              </a:solidFill>
              <a:latin typeface="Calibri" pitchFamily="34" charset="0"/>
              <a:ea typeface="宋体" pitchFamily="2" charset="-122"/>
            </a:defRPr>
          </a:lvl4pPr>
          <a:lvl5pPr marL="1828800" algn="l" rtl="0" fontAlgn="base">
            <a:spcBef>
              <a:spcPct val="0"/>
            </a:spcBef>
            <a:spcAft>
              <a:spcPct val="0"/>
            </a:spcAft>
            <a:defRPr kumimoji="1" kern="1200">
              <a:solidFill>
                <a:sysClr val="windowText" lastClr="000000"/>
              </a:solidFill>
              <a:latin typeface="Calibri" pitchFamily="34" charset="0"/>
              <a:ea typeface="宋体" pitchFamily="2" charset="-122"/>
            </a:defRPr>
          </a:lvl5pPr>
          <a:lvl6pPr marL="2286000" algn="l" defTabSz="914400" rtl="0" eaLnBrk="1" latinLnBrk="0" hangingPunct="1">
            <a:defRPr kumimoji="1" kern="1200">
              <a:solidFill>
                <a:sysClr val="windowText" lastClr="000000"/>
              </a:solidFill>
              <a:latin typeface="Calibri" pitchFamily="34" charset="0"/>
              <a:ea typeface="宋体" pitchFamily="2" charset="-122"/>
            </a:defRPr>
          </a:lvl6pPr>
          <a:lvl7pPr marL="2743200" algn="l" defTabSz="914400" rtl="0" eaLnBrk="1" latinLnBrk="0" hangingPunct="1">
            <a:defRPr kumimoji="1" kern="1200">
              <a:solidFill>
                <a:sysClr val="windowText" lastClr="000000"/>
              </a:solidFill>
              <a:latin typeface="Calibri" pitchFamily="34" charset="0"/>
              <a:ea typeface="宋体" pitchFamily="2" charset="-122"/>
            </a:defRPr>
          </a:lvl7pPr>
          <a:lvl8pPr marL="3200400" algn="l" defTabSz="914400" rtl="0" eaLnBrk="1" latinLnBrk="0" hangingPunct="1">
            <a:defRPr kumimoji="1" kern="1200">
              <a:solidFill>
                <a:sysClr val="windowText" lastClr="000000"/>
              </a:solidFill>
              <a:latin typeface="Calibri" pitchFamily="34" charset="0"/>
              <a:ea typeface="宋体" pitchFamily="2" charset="-122"/>
            </a:defRPr>
          </a:lvl8pPr>
          <a:lvl9pPr marL="3657600" algn="l" defTabSz="914400" rtl="0" eaLnBrk="1" latinLnBrk="0" hangingPunct="1">
            <a:defRPr kumimoji="1" kern="1200">
              <a:solidFill>
                <a:sysClr val="windowText" lastClr="000000"/>
              </a:solidFill>
              <a:latin typeface="Calibri" pitchFamily="34" charset="0"/>
              <a:ea typeface="宋体" pitchFamily="2" charset="-122"/>
            </a:defRPr>
          </a:lvl9pPr>
        </a:lstStyle>
        <a:p xmlns:a="http://schemas.openxmlformats.org/drawingml/2006/main">
          <a:pPr algn="ctr">
            <a:defRPr/>
          </a:pPr>
          <a:r>
            <a:rPr lang="en-US" altLang="zh-CN" sz="1200" b="1" dirty="0" smtClean="0">
              <a:solidFill>
                <a:sysClr val="windowText" lastClr="000000">
                  <a:lumMod val="75000"/>
                  <a:lumOff val="25000"/>
                </a:sysClr>
              </a:solidFill>
              <a:latin typeface="Times New Roman" pitchFamily="18" charset="0"/>
              <a:ea typeface="微软雅黑" pitchFamily="34" charset="-122"/>
              <a:cs typeface="Times New Roman" pitchFamily="18" charset="0"/>
            </a:rPr>
            <a:t>5%</a:t>
          </a:r>
          <a:endParaRPr lang="en-US" altLang="zh-CN" sz="1200" b="1" dirty="0">
            <a:solidFill>
              <a:sysClr val="windowText" lastClr="000000">
                <a:lumMod val="75000"/>
                <a:lumOff val="25000"/>
              </a:sysClr>
            </a:solidFill>
            <a:latin typeface="Times New Roman" pitchFamily="18" charset="0"/>
            <a:ea typeface="微软雅黑" pitchFamily="34" charset="-122"/>
            <a:cs typeface="Times New Roman" pitchFamily="18" charset="0"/>
          </a:endParaRPr>
        </a:p>
        <a:p xmlns:a="http://schemas.openxmlformats.org/drawingml/2006/main">
          <a:pPr algn="ctr">
            <a:defRPr/>
          </a:pPr>
          <a:r>
            <a:rPr lang="zh-CN" altLang="en-US" sz="1200" b="1" dirty="0">
              <a:solidFill>
                <a:sysClr val="windowText" lastClr="000000">
                  <a:lumMod val="75000"/>
                  <a:lumOff val="25000"/>
                </a:sysClr>
              </a:solidFill>
              <a:latin typeface="Times New Roman" pitchFamily="18" charset="0"/>
              <a:ea typeface="微软雅黑" pitchFamily="34" charset="-122"/>
              <a:cs typeface="Times New Roman" pitchFamily="18" charset="0"/>
            </a:rPr>
            <a:t>满足</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645D1A1-D8AC-444C-AF57-C4339F7AB2F6}" type="datetimeFigureOut">
              <a:rPr lang="zh-CN" altLang="en-US"/>
              <a:pPr>
                <a:defRPr/>
              </a:pPr>
              <a:t>2015-8-18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二级</a:t>
            </a:r>
          </a:p>
          <a:p>
            <a:pPr lvl="2"/>
            <a:r>
              <a:rPr lang="zh-CN" altLang="en-US" noProof="0" smtClean="0"/>
              <a:t>三级</a:t>
            </a:r>
          </a:p>
          <a:p>
            <a:pPr lvl="3"/>
            <a:r>
              <a:rPr lang="zh-CN" altLang="en-US" noProof="0" smtClean="0"/>
              <a:t>四级</a:t>
            </a:r>
          </a:p>
          <a:p>
            <a:pPr lvl="4"/>
            <a:r>
              <a:rPr lang="zh-CN" altLang="en-US" noProof="0" smtClean="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7516117-3841-4E1B-AAA0-0CD3E85CBF0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p:spPr>
      </p:sp>
      <p:sp>
        <p:nvSpPr>
          <p:cNvPr id="7171" name="备注占位符 2"/>
          <p:cNvSpPr>
            <a:spLocks noGrp="1"/>
          </p:cNvSpPr>
          <p:nvPr>
            <p:ph type="body" idx="1"/>
          </p:nvPr>
        </p:nvSpPr>
        <p:spPr bwMode="auto">
          <a:noFill/>
        </p:spPr>
        <p:txBody>
          <a:bodyPr/>
          <a:lstStyle/>
          <a:p>
            <a:pPr eaLnBrk="1" hangingPunct="1">
              <a:spcBef>
                <a:spcPct val="0"/>
              </a:spcBef>
            </a:pPr>
            <a:r>
              <a:rPr lang="zh-CN" altLang="en-US" sz="2400" smtClean="0">
                <a:latin typeface="微软雅黑" pitchFamily="34" charset="-122"/>
                <a:ea typeface="微软雅黑" pitchFamily="34" charset="-122"/>
              </a:rPr>
              <a:t>封面</a:t>
            </a:r>
          </a:p>
        </p:txBody>
      </p:sp>
      <p:sp>
        <p:nvSpPr>
          <p:cNvPr id="7172" name="幻灯片编号占位符 3"/>
          <p:cNvSpPr>
            <a:spLocks noGrp="1"/>
          </p:cNvSpPr>
          <p:nvPr>
            <p:ph type="sldNum" sz="quarter" idx="5"/>
          </p:nvPr>
        </p:nvSpPr>
        <p:spPr bwMode="auto">
          <a:noFill/>
          <a:ln>
            <a:miter lim="800000"/>
            <a:headEnd/>
            <a:tailEnd/>
          </a:ln>
        </p:spPr>
        <p:txBody>
          <a:bodyPr/>
          <a:lstStyle/>
          <a:p>
            <a:fld id="{09CE8620-44D5-4B1C-B85D-EA533B675EE1}"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a:lstStyle/>
          <a:p>
            <a:pPr eaLnBrk="1" hangingPunct="1">
              <a:spcBef>
                <a:spcPct val="0"/>
              </a:spcBef>
            </a:pPr>
            <a:r>
              <a:rPr lang="zh-CN" altLang="en-US" smtClean="0"/>
              <a:t>封底</a:t>
            </a:r>
          </a:p>
        </p:txBody>
      </p:sp>
      <p:sp>
        <p:nvSpPr>
          <p:cNvPr id="9220" name="幻灯片编号占位符 3"/>
          <p:cNvSpPr>
            <a:spLocks noGrp="1"/>
          </p:cNvSpPr>
          <p:nvPr>
            <p:ph type="sldNum" sz="quarter" idx="5"/>
          </p:nvPr>
        </p:nvSpPr>
        <p:spPr bwMode="auto">
          <a:noFill/>
          <a:ln>
            <a:miter lim="800000"/>
            <a:headEnd/>
            <a:tailEnd/>
          </a:ln>
        </p:spPr>
        <p:txBody>
          <a:bodyPr/>
          <a:lstStyle/>
          <a:p>
            <a:fld id="{661E9EEB-68F8-4C8B-91F6-A6E7B9AFA930}" type="slidenum">
              <a:rPr lang="zh-CN" altLang="en-US"/>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B33158D-2C3A-409D-B1F2-EB06B9E29294}" type="datetimeFigureOut">
              <a:rPr lang="zh-CN" altLang="en-US"/>
              <a:pPr>
                <a:defRPr/>
              </a:pPr>
              <a:t>2015-8-18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C4F40A-F391-479E-BC5F-167329BF562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FC2CBE-3C21-47CF-B9EB-5E135B21C97A}" type="datetimeFigureOut">
              <a:rPr lang="zh-CN" altLang="en-US"/>
              <a:pPr>
                <a:defRPr/>
              </a:pPr>
              <a:t>2015-8-18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82840B-A23A-4049-A20D-AB04C69C77C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5784C8F-D7B9-4E92-AAEC-C75FE0D10016}" type="datetimeFigureOut">
              <a:rPr lang="zh-CN" altLang="en-US"/>
              <a:pPr>
                <a:defRPr/>
              </a:pPr>
              <a:t>2015-8-18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87FA27-68FA-42AB-BD4D-1AF51C873C0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5FCFF92-C46C-43ED-92D9-638321E20332}" type="datetimeFigureOut">
              <a:rPr lang="zh-CN" altLang="en-US"/>
              <a:pPr>
                <a:defRPr/>
              </a:pPr>
              <a:t>2015-8-18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FA04B0B-81B1-4E60-BAB6-95FD28846913}"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B094DEB-78CB-423A-91A2-17008CAA57B4}" type="datetimeFigureOut">
              <a:rPr lang="zh-CN" altLang="en-US"/>
              <a:pPr>
                <a:defRPr/>
              </a:pPr>
              <a:t>2015-8-18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47E364-AACC-4282-8F12-5824E1FE91C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9148B39-579C-4AC7-BBE8-FB1C4333BD05}" type="datetimeFigureOut">
              <a:rPr lang="zh-CN" altLang="en-US"/>
              <a:pPr>
                <a:defRPr/>
              </a:pPr>
              <a:t>2015-8-18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A48BBB1-1E70-49BC-9874-E69E9CF2DC2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5EF0378-4EB3-42BC-BF33-97DCB9355593}" type="datetimeFigureOut">
              <a:rPr lang="zh-CN" altLang="en-US"/>
              <a:pPr>
                <a:defRPr/>
              </a:pPr>
              <a:t>2015-8-18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6364765-C361-4978-B5FF-5934CBE434A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4D0CB68-12C2-43A7-BF52-0CEB15E17675}" type="datetimeFigureOut">
              <a:rPr lang="zh-CN" altLang="en-US"/>
              <a:pPr>
                <a:defRPr/>
              </a:pPr>
              <a:t>2015-8-18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387F2A0-7E1D-4AB4-A06A-97B34106A51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371795B-8D60-4A47-988F-FD08B85C4945}" type="datetimeFigureOut">
              <a:rPr lang="zh-CN" altLang="en-US"/>
              <a:pPr>
                <a:defRPr/>
              </a:pPr>
              <a:t>2015-8-18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95816E3-9390-4F43-914E-664F45D8495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1594086-EB10-4EBC-AD78-5746E9939363}" type="datetimeFigureOut">
              <a:rPr lang="zh-CN" altLang="en-US"/>
              <a:pPr>
                <a:defRPr/>
              </a:pPr>
              <a:t>2015-8-18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C5E495A-8517-4332-9FAE-B469C351D45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63977DE-B688-4306-B090-7DFCC333F9D9}" type="datetimeFigureOut">
              <a:rPr lang="zh-CN" altLang="en-US"/>
              <a:pPr>
                <a:defRPr/>
              </a:pPr>
              <a:t>2015-8-18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4477946-8EC5-4723-AC93-9E1C57E915F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smtClean="0">
                <a:solidFill>
                  <a:srgbClr val="898989"/>
                </a:solidFill>
              </a:defRPr>
            </a:lvl1pPr>
          </a:lstStyle>
          <a:p>
            <a:pPr>
              <a:defRPr/>
            </a:pPr>
            <a:fld id="{009800F2-F4D0-49A5-A06F-768DC2E0F650}" type="datetimeFigureOut">
              <a:rPr lang="zh-CN" altLang="en-US"/>
              <a:pPr>
                <a:defRPr/>
              </a:pPr>
              <a:t>2015-8-18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smtClean="0">
                <a:solidFill>
                  <a:srgbClr val="898989"/>
                </a:solidFill>
              </a:defRPr>
            </a:lvl1pPr>
          </a:lstStyle>
          <a:p>
            <a:pPr>
              <a:defRPr/>
            </a:pPr>
            <a:fld id="{DA9E930A-9100-48B5-BEB4-9997380B463D}" type="slidenum">
              <a:rPr lang="zh-CN" altLang="en-US"/>
              <a:pPr>
                <a:defRPr/>
              </a:pPr>
              <a:t>‹#›</a:t>
            </a:fld>
            <a:endParaRPr lang="zh-CN" altLang="en-US"/>
          </a:p>
        </p:txBody>
      </p:sp>
      <p:pic>
        <p:nvPicPr>
          <p:cNvPr id="1031" name="图片 1" descr="ppt-02.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32" name="图片 1" descr="ppt-06.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charset="0"/>
          <a:ea typeface="宋体" charset="0"/>
          <a:cs typeface="宋体" charset="0"/>
        </a:defRPr>
      </a:lvl2pPr>
      <a:lvl3pPr algn="ctr" rtl="0" eaLnBrk="0" fontAlgn="base" hangingPunct="0">
        <a:spcBef>
          <a:spcPct val="0"/>
        </a:spcBef>
        <a:spcAft>
          <a:spcPct val="0"/>
        </a:spcAft>
        <a:defRPr kumimoji="1" sz="4400">
          <a:solidFill>
            <a:schemeClr val="tx1"/>
          </a:solidFill>
          <a:latin typeface="Calibri" charset="0"/>
          <a:ea typeface="宋体" charset="0"/>
          <a:cs typeface="宋体" charset="0"/>
        </a:defRPr>
      </a:lvl3pPr>
      <a:lvl4pPr algn="ctr" rtl="0" eaLnBrk="0" fontAlgn="base" hangingPunct="0">
        <a:spcBef>
          <a:spcPct val="0"/>
        </a:spcBef>
        <a:spcAft>
          <a:spcPct val="0"/>
        </a:spcAft>
        <a:defRPr kumimoji="1" sz="4400">
          <a:solidFill>
            <a:schemeClr val="tx1"/>
          </a:solidFill>
          <a:latin typeface="Calibri" charset="0"/>
          <a:ea typeface="宋体" charset="0"/>
          <a:cs typeface="宋体" charset="0"/>
        </a:defRPr>
      </a:lvl4pPr>
      <a:lvl5pPr algn="ctr" rtl="0" eaLnBrk="0" fontAlgn="base" hangingPunct="0">
        <a:spcBef>
          <a:spcPct val="0"/>
        </a:spcBef>
        <a:spcAft>
          <a:spcPct val="0"/>
        </a:spcAft>
        <a:defRPr kumimoji="1" sz="4400">
          <a:solidFill>
            <a:schemeClr val="tx1"/>
          </a:solidFill>
          <a:latin typeface="Calibri" charset="0"/>
          <a:ea typeface="宋体" charset="0"/>
          <a:cs typeface="宋体" charset="0"/>
        </a:defRPr>
      </a:lvl5pPr>
      <a:lvl6pPr marL="457200" algn="ctr" rtl="0" fontAlgn="base">
        <a:spcBef>
          <a:spcPct val="0"/>
        </a:spcBef>
        <a:spcAft>
          <a:spcPct val="0"/>
        </a:spcAft>
        <a:defRPr kumimoji="1" sz="4400">
          <a:solidFill>
            <a:schemeClr val="tx1"/>
          </a:solidFill>
          <a:latin typeface="Calibri" charset="0"/>
          <a:ea typeface="宋体" charset="0"/>
          <a:cs typeface="宋体" charset="0"/>
        </a:defRPr>
      </a:lvl6pPr>
      <a:lvl7pPr marL="914400" algn="ctr" rtl="0" fontAlgn="base">
        <a:spcBef>
          <a:spcPct val="0"/>
        </a:spcBef>
        <a:spcAft>
          <a:spcPct val="0"/>
        </a:spcAft>
        <a:defRPr kumimoji="1" sz="4400">
          <a:solidFill>
            <a:schemeClr val="tx1"/>
          </a:solidFill>
          <a:latin typeface="Calibri" charset="0"/>
          <a:ea typeface="宋体" charset="0"/>
          <a:cs typeface="宋体" charset="0"/>
        </a:defRPr>
      </a:lvl7pPr>
      <a:lvl8pPr marL="1371600" algn="ctr" rtl="0" fontAlgn="base">
        <a:spcBef>
          <a:spcPct val="0"/>
        </a:spcBef>
        <a:spcAft>
          <a:spcPct val="0"/>
        </a:spcAft>
        <a:defRPr kumimoji="1" sz="4400">
          <a:solidFill>
            <a:schemeClr val="tx1"/>
          </a:solidFill>
          <a:latin typeface="Calibri" charset="0"/>
          <a:ea typeface="宋体" charset="0"/>
          <a:cs typeface="宋体" charset="0"/>
        </a:defRPr>
      </a:lvl8pPr>
      <a:lvl9pPr marL="1828800" algn="ctr" rtl="0" fontAlgn="base">
        <a:spcBef>
          <a:spcPct val="0"/>
        </a:spcBef>
        <a:spcAft>
          <a:spcPct val="0"/>
        </a:spcAft>
        <a:defRPr kumimoji="1" sz="4400">
          <a:solidFill>
            <a:schemeClr val="tx1"/>
          </a:solidFill>
          <a:latin typeface="Calibri" charset="0"/>
          <a:ea typeface="宋体" charset="0"/>
          <a:cs typeface="宋体"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45.jpeg" Type="http://schemas.openxmlformats.org/officeDocument/2006/relationships/image"/><Relationship Id="rId7" Target="../media/image49.jpe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48.jpeg" Type="http://schemas.openxmlformats.org/officeDocument/2006/relationships/image"/><Relationship Id="rId5" Target="../media/image47.jpeg" Type="http://schemas.openxmlformats.org/officeDocument/2006/relationships/image"/><Relationship Id="rId4" Target="../media/image46.jpe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51.jpeg"/><Relationship Id="rId7" Type="http://schemas.openxmlformats.org/officeDocument/2006/relationships/diagramColors" Target="../diagrams/colors1.xml"/><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arget="../media/image54.gif" Type="http://schemas.openxmlformats.org/officeDocument/2006/relationships/image"/><Relationship Id="rId2" Target="../media/image53.emf" Type="http://schemas.openxmlformats.org/officeDocument/2006/relationships/image"/><Relationship Id="rId1" Target="../slideLayouts/slideLayout7.xml" Type="http://schemas.openxmlformats.org/officeDocument/2006/relationships/slideLayout"/><Relationship Id="rId4" Target="../media/image55.jpeg" Type="http://schemas.openxmlformats.org/officeDocument/2006/relationships/image"/></Relationships>
</file>

<file path=ppt/slides/_rels/slide2.xml.rels><?xml version="1.0" encoding="UTF-8" standalone="yes" ?><Relationships xmlns="http://schemas.openxmlformats.org/package/2006/relationships"><Relationship Id="rId3" Target="../media/image5.jpeg" Type="http://schemas.openxmlformats.org/officeDocument/2006/relationships/image"/><Relationship Id="rId2" Target="../media/image4.jpeg" Type="http://schemas.openxmlformats.org/officeDocument/2006/relationships/image"/><Relationship Id="rId1" Target="../slideLayouts/slideLayout7.xml" Type="http://schemas.openxmlformats.org/officeDocument/2006/relationships/slideLayout"/><Relationship Id="rId5" Target="../media/image7.gif" Type="http://schemas.openxmlformats.org/officeDocument/2006/relationships/image"/><Relationship Id="rId4" Target="../media/image6.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8" Target="../media/image14.jpeg" Type="http://schemas.openxmlformats.org/officeDocument/2006/relationships/image"/><Relationship Id="rId3" Target="../media/image9.jpeg" Type="http://schemas.openxmlformats.org/officeDocument/2006/relationships/image"/><Relationship Id="rId7" Target="../media/image13.jpeg" Type="http://schemas.openxmlformats.org/officeDocument/2006/relationships/image"/><Relationship Id="rId2" Target="../media/image8.jpeg" Type="http://schemas.openxmlformats.org/officeDocument/2006/relationships/image"/><Relationship Id="rId1" Target="../slideLayouts/slideLayout7.xml" Type="http://schemas.openxmlformats.org/officeDocument/2006/relationships/slideLayout"/><Relationship Id="rId6" Target="../media/image12.jpeg" Type="http://schemas.openxmlformats.org/officeDocument/2006/relationships/image"/><Relationship Id="rId5" Target="../media/image11.jpeg" Type="http://schemas.openxmlformats.org/officeDocument/2006/relationships/image"/><Relationship Id="rId4" Target="../media/image10.jpeg" Type="http://schemas.openxmlformats.org/officeDocument/2006/relationships/image"/><Relationship Id="rId9" Target="../media/image15.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arget="../media/image27.jpeg" Type="http://schemas.openxmlformats.org/officeDocument/2006/relationships/image"/><Relationship Id="rId3" Target="../media/image22.jpeg" Type="http://schemas.openxmlformats.org/officeDocument/2006/relationships/image"/><Relationship Id="rId7" Target="../media/image26.jpeg" Type="http://schemas.openxmlformats.org/officeDocument/2006/relationships/image"/><Relationship Id="rId2" Target="../media/image21.jpeg" Type="http://schemas.openxmlformats.org/officeDocument/2006/relationships/image"/><Relationship Id="rId1" Target="../slideLayouts/slideLayout7.xml" Type="http://schemas.openxmlformats.org/officeDocument/2006/relationships/slideLayout"/><Relationship Id="rId6" Target="../media/image25.jpeg" Type="http://schemas.openxmlformats.org/officeDocument/2006/relationships/image"/><Relationship Id="rId5" Target="../media/image24.jpeg" Type="http://schemas.openxmlformats.org/officeDocument/2006/relationships/image"/><Relationship Id="rId4" Target="../media/image23.jpeg" Type="http://schemas.openxmlformats.org/officeDocument/2006/relationships/image"/><Relationship Id="rId9" Target="../media/image28.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7.xml" Type="http://schemas.openxmlformats.org/officeDocument/2006/relationships/slideLayout"/><Relationship Id="rId5" Target="../media/image37.jpeg" Type="http://schemas.openxmlformats.org/officeDocument/2006/relationships/image"/><Relationship Id="rId4" Target="../media/image36.jpeg" Type="http://schemas.openxmlformats.org/officeDocument/2006/relationships/image"/></Relationships>
</file>

<file path=ppt/slides/_rels/slide9.xml.rels><?xml version="1.0" encoding="UTF-8" standalone="yes" ?><Relationships xmlns="http://schemas.openxmlformats.org/package/2006/relationships"><Relationship Id="rId3" Target="../media/image39.emf" Type="http://schemas.openxmlformats.org/officeDocument/2006/relationships/image"/><Relationship Id="rId2" Target="../media/image38.jpeg" Type="http://schemas.openxmlformats.org/officeDocument/2006/relationships/image"/><Relationship Id="rId1" Target="../slideLayouts/slideLayout7.xml" Type="http://schemas.openxmlformats.org/officeDocument/2006/relationships/slideLayout"/><Relationship Id="rId5" Target="../media/image41.jpeg" Type="http://schemas.openxmlformats.org/officeDocument/2006/relationships/image"/><Relationship Id="rId4" Target="../media/image4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descr="中文.jpg"/>
          <p:cNvPicPr>
            <a:picLocks noChangeAspect="1"/>
          </p:cNvPicPr>
          <p:nvPr/>
        </p:nvPicPr>
        <p:blipFill>
          <a:blip r:embed="rId3" cstate="print"/>
          <a:srcRect/>
          <a:stretch>
            <a:fillRect/>
          </a:stretch>
        </p:blipFill>
        <p:spPr bwMode="auto">
          <a:xfrm>
            <a:off x="0" y="0"/>
            <a:ext cx="9144000" cy="6848475"/>
          </a:xfrm>
          <a:prstGeom prst="rect">
            <a:avLst/>
          </a:prstGeom>
          <a:noFill/>
          <a:ln w="9525">
            <a:noFill/>
            <a:miter lim="800000"/>
            <a:headEnd/>
            <a:tailEnd/>
          </a:ln>
        </p:spPr>
      </p:pic>
      <p:sp>
        <p:nvSpPr>
          <p:cNvPr id="2051" name="TextBox 4"/>
          <p:cNvSpPr txBox="1">
            <a:spLocks noChangeArrowheads="1"/>
          </p:cNvSpPr>
          <p:nvPr/>
        </p:nvSpPr>
        <p:spPr bwMode="auto">
          <a:xfrm>
            <a:off x="639792" y="4578502"/>
            <a:ext cx="8147050" cy="707886"/>
          </a:xfrm>
          <a:prstGeom prst="rect">
            <a:avLst/>
          </a:prstGeom>
          <a:noFill/>
          <a:ln w="9525">
            <a:noFill/>
            <a:miter lim="800000"/>
            <a:headEnd/>
            <a:tailEnd/>
          </a:ln>
        </p:spPr>
        <p:txBody>
          <a:bodyPr>
            <a:spAutoFit/>
          </a:bodyPr>
          <a:lstStyle/>
          <a:p>
            <a:r>
              <a:rPr kumimoji="0" lang="zh-CN" altLang="en-US" sz="4000" b="1" dirty="0" smtClean="0">
                <a:solidFill>
                  <a:schemeClr val="bg1"/>
                </a:solidFill>
                <a:latin typeface="微软雅黑" pitchFamily="34" charset="-122"/>
                <a:ea typeface="微软雅黑" pitchFamily="34" charset="-122"/>
              </a:rPr>
              <a:t>单晶系统，领跑未来</a:t>
            </a:r>
            <a:endParaRPr kumimoji="0" lang="en-US" altLang="zh-CN" sz="4000" b="1" dirty="0" smtClean="0">
              <a:solidFill>
                <a:schemeClr val="bg1"/>
              </a:solidFill>
              <a:latin typeface="微软雅黑" pitchFamily="34" charset="-122"/>
              <a:ea typeface="微软雅黑" pitchFamily="34" charset="-122"/>
            </a:endParaRPr>
          </a:p>
        </p:txBody>
      </p:sp>
      <p:sp>
        <p:nvSpPr>
          <p:cNvPr id="2052" name="TextBox 5"/>
          <p:cNvSpPr txBox="1">
            <a:spLocks noChangeArrowheads="1"/>
          </p:cNvSpPr>
          <p:nvPr/>
        </p:nvSpPr>
        <p:spPr bwMode="auto">
          <a:xfrm>
            <a:off x="642910" y="5529280"/>
            <a:ext cx="5429288" cy="400110"/>
          </a:xfrm>
          <a:prstGeom prst="rect">
            <a:avLst/>
          </a:prstGeom>
          <a:noFill/>
          <a:ln w="9525">
            <a:noFill/>
            <a:miter lim="800000"/>
            <a:headEnd/>
            <a:tailEnd/>
          </a:ln>
        </p:spPr>
        <p:txBody>
          <a:bodyPr wrap="square">
            <a:spAutoFit/>
          </a:bodyPr>
          <a:lstStyle/>
          <a:p>
            <a:r>
              <a:rPr kumimoji="0" lang="zh-CN" altLang="en-US" sz="2000" b="1" dirty="0" smtClean="0">
                <a:solidFill>
                  <a:schemeClr val="bg1"/>
                </a:solidFill>
                <a:latin typeface="微软雅黑" pitchFamily="34" charset="-122"/>
                <a:ea typeface="微软雅黑" pitchFamily="34" charset="-122"/>
              </a:rPr>
              <a:t>唐旭辉    销售总监 </a:t>
            </a:r>
            <a:r>
              <a:rPr kumimoji="0" lang="en-US" altLang="zh-CN" sz="2000" b="1" dirty="0" smtClean="0">
                <a:solidFill>
                  <a:schemeClr val="bg1"/>
                </a:solidFill>
                <a:latin typeface="微软雅黑" pitchFamily="34" charset="-122"/>
                <a:ea typeface="微软雅黑" pitchFamily="34" charset="-122"/>
              </a:rPr>
              <a:t>/ </a:t>
            </a:r>
            <a:r>
              <a:rPr kumimoji="0" lang="zh-CN" altLang="en-US" sz="2000" b="1" dirty="0" smtClean="0">
                <a:solidFill>
                  <a:schemeClr val="bg1"/>
                </a:solidFill>
                <a:latin typeface="微软雅黑" pitchFamily="34" charset="-122"/>
                <a:ea typeface="微软雅黑" pitchFamily="34" charset="-122"/>
              </a:rPr>
              <a:t>乐叶光伏科技有限公司</a:t>
            </a:r>
            <a:endParaRPr kumimoji="0" lang="zh-CN" altLang="en-US" sz="2000" b="1" dirty="0">
              <a:solidFill>
                <a:schemeClr val="bg1"/>
              </a:solidFill>
              <a:latin typeface="微软雅黑" pitchFamily="34" charset="-122"/>
              <a:ea typeface="微软雅黑" pitchFamily="34" charset="-122"/>
            </a:endParaRPr>
          </a:p>
        </p:txBody>
      </p:sp>
      <p:sp>
        <p:nvSpPr>
          <p:cNvPr id="2053" name="TextBox 7"/>
          <p:cNvSpPr txBox="1">
            <a:spLocks noChangeArrowheads="1"/>
          </p:cNvSpPr>
          <p:nvPr/>
        </p:nvSpPr>
        <p:spPr bwMode="auto">
          <a:xfrm>
            <a:off x="642910" y="6502400"/>
            <a:ext cx="3529013" cy="307975"/>
          </a:xfrm>
          <a:prstGeom prst="rect">
            <a:avLst/>
          </a:prstGeom>
          <a:noFill/>
          <a:ln w="9525">
            <a:noFill/>
            <a:miter lim="800000"/>
            <a:headEnd/>
            <a:tailEnd/>
          </a:ln>
        </p:spPr>
        <p:txBody>
          <a:bodyPr>
            <a:spAutoFit/>
          </a:bodyPr>
          <a:lstStyle/>
          <a:p>
            <a:r>
              <a:rPr kumimoji="0" lang="en-US" altLang="zh-CN" sz="1400" dirty="0" smtClean="0">
                <a:solidFill>
                  <a:schemeClr val="bg1"/>
                </a:solidFill>
                <a:latin typeface="Times New Roman" pitchFamily="18" charset="0"/>
                <a:ea typeface="微软雅黑" pitchFamily="34" charset="-122"/>
                <a:cs typeface="Times New Roman" pitchFamily="18" charset="0"/>
              </a:rPr>
              <a:t>2015</a:t>
            </a:r>
            <a:r>
              <a:rPr kumimoji="0" lang="zh-CN" altLang="en-US" sz="1400" dirty="0" smtClean="0">
                <a:solidFill>
                  <a:schemeClr val="bg1"/>
                </a:solidFill>
                <a:latin typeface="Times New Roman" pitchFamily="18" charset="0"/>
                <a:ea typeface="微软雅黑" pitchFamily="34" charset="-122"/>
                <a:cs typeface="Times New Roman" pitchFamily="18" charset="0"/>
              </a:rPr>
              <a:t>年</a:t>
            </a:r>
            <a:r>
              <a:rPr kumimoji="0" lang="en-US" altLang="zh-CN" sz="1400" dirty="0" smtClean="0">
                <a:solidFill>
                  <a:schemeClr val="bg1"/>
                </a:solidFill>
                <a:latin typeface="Times New Roman" pitchFamily="18" charset="0"/>
                <a:ea typeface="微软雅黑" pitchFamily="34" charset="-122"/>
                <a:cs typeface="Times New Roman" pitchFamily="18" charset="0"/>
              </a:rPr>
              <a:t>8</a:t>
            </a:r>
            <a:r>
              <a:rPr kumimoji="0" lang="zh-CN" altLang="en-US" sz="1400" dirty="0" smtClean="0">
                <a:solidFill>
                  <a:schemeClr val="bg1"/>
                </a:solidFill>
                <a:latin typeface="Times New Roman" pitchFamily="18" charset="0"/>
                <a:ea typeface="微软雅黑" pitchFamily="34" charset="-122"/>
                <a:cs typeface="Times New Roman" pitchFamily="18" charset="0"/>
              </a:rPr>
              <a:t>月</a:t>
            </a:r>
            <a:r>
              <a:rPr kumimoji="0" lang="en-US" altLang="zh-CN" sz="1400" dirty="0" smtClean="0">
                <a:solidFill>
                  <a:schemeClr val="bg1"/>
                </a:solidFill>
                <a:latin typeface="Times New Roman" pitchFamily="18" charset="0"/>
                <a:ea typeface="微软雅黑" pitchFamily="34" charset="-122"/>
                <a:cs typeface="Times New Roman" pitchFamily="18" charset="0"/>
              </a:rPr>
              <a:t>19</a:t>
            </a:r>
            <a:r>
              <a:rPr kumimoji="0" lang="zh-CN" altLang="en-US" sz="1400" dirty="0" smtClean="0">
                <a:solidFill>
                  <a:schemeClr val="bg1"/>
                </a:solidFill>
                <a:latin typeface="Times New Roman" pitchFamily="18" charset="0"/>
                <a:ea typeface="微软雅黑" pitchFamily="34" charset="-122"/>
                <a:cs typeface="Times New Roman" pitchFamily="18" charset="0"/>
              </a:rPr>
              <a:t>日   银川</a:t>
            </a:r>
            <a:endParaRPr kumimoji="0" lang="zh-CN" altLang="en-US" sz="1400" dirty="0">
              <a:solidFill>
                <a:schemeClr val="bg1"/>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9"/>
          <p:cNvGrpSpPr>
            <a:grpSpLocks/>
          </p:cNvGrpSpPr>
          <p:nvPr/>
        </p:nvGrpSpPr>
        <p:grpSpPr bwMode="auto">
          <a:xfrm>
            <a:off x="570086" y="4027194"/>
            <a:ext cx="3927600" cy="2088000"/>
            <a:chOff x="858113" y="2571744"/>
            <a:chExt cx="6002018" cy="2495662"/>
          </a:xfrm>
        </p:grpSpPr>
        <p:sp>
          <p:nvSpPr>
            <p:cNvPr id="3" name="Rectangle 7"/>
            <p:cNvSpPr/>
            <p:nvPr/>
          </p:nvSpPr>
          <p:spPr>
            <a:xfrm>
              <a:off x="858113" y="2571744"/>
              <a:ext cx="6002018" cy="249566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prstClr val="white"/>
                </a:solidFill>
                <a:latin typeface="Times New Roman" pitchFamily="18" charset="0"/>
                <a:ea typeface="微软雅黑" pitchFamily="34" charset="-122"/>
                <a:cs typeface="Times New Roman" pitchFamily="18" charset="0"/>
              </a:endParaRPr>
            </a:p>
          </p:txBody>
        </p:sp>
        <p:sp>
          <p:nvSpPr>
            <p:cNvPr id="4" name="TextBox 51"/>
            <p:cNvSpPr txBox="1">
              <a:spLocks noChangeArrowheads="1"/>
            </p:cNvSpPr>
            <p:nvPr/>
          </p:nvSpPr>
          <p:spPr bwMode="auto">
            <a:xfrm>
              <a:off x="3307746" y="4596471"/>
              <a:ext cx="1092907" cy="367868"/>
            </a:xfrm>
            <a:prstGeom prst="rect">
              <a:avLst/>
            </a:prstGeom>
            <a:solidFill>
              <a:schemeClr val="bg1"/>
            </a:solidFill>
            <a:ln w="9525">
              <a:noFill/>
              <a:miter lim="800000"/>
              <a:headEnd/>
              <a:tailEnd/>
            </a:ln>
          </p:spPr>
          <p:txBody>
            <a:bodyPr>
              <a:spAutoFit/>
            </a:bodyPr>
            <a:lstStyle/>
            <a:p>
              <a:pPr algn="ctr"/>
              <a:r>
                <a:rPr lang="en-US" altLang="zh-CN" sz="1400" dirty="0">
                  <a:solidFill>
                    <a:srgbClr val="000000"/>
                  </a:solidFill>
                  <a:latin typeface="Times New Roman" pitchFamily="18" charset="0"/>
                  <a:ea typeface="微软雅黑" pitchFamily="34" charset="-122"/>
                  <a:cs typeface="Times New Roman" pitchFamily="18" charset="0"/>
                </a:rPr>
                <a:t>7.62m</a:t>
              </a:r>
            </a:p>
          </p:txBody>
        </p:sp>
        <p:sp>
          <p:nvSpPr>
            <p:cNvPr id="5" name="TextBox 52"/>
            <p:cNvSpPr txBox="1">
              <a:spLocks noChangeArrowheads="1"/>
            </p:cNvSpPr>
            <p:nvPr/>
          </p:nvSpPr>
          <p:spPr bwMode="auto">
            <a:xfrm rot="16200000">
              <a:off x="6042273" y="3627553"/>
              <a:ext cx="1092906" cy="385097"/>
            </a:xfrm>
            <a:prstGeom prst="rect">
              <a:avLst/>
            </a:prstGeom>
            <a:solidFill>
              <a:schemeClr val="bg1"/>
            </a:solidFill>
            <a:ln w="9525">
              <a:noFill/>
              <a:miter lim="800000"/>
              <a:headEnd/>
              <a:tailEnd/>
            </a:ln>
          </p:spPr>
          <p:txBody>
            <a:bodyPr>
              <a:spAutoFit/>
            </a:bodyPr>
            <a:lstStyle/>
            <a:p>
              <a:pPr algn="ctr"/>
              <a:r>
                <a:rPr lang="en-US" altLang="zh-CN" sz="1400" b="1" dirty="0">
                  <a:solidFill>
                    <a:srgbClr val="000000"/>
                  </a:solidFill>
                  <a:latin typeface="Times New Roman" pitchFamily="18" charset="0"/>
                  <a:ea typeface="微软雅黑" pitchFamily="34" charset="-122"/>
                  <a:cs typeface="Times New Roman" pitchFamily="18" charset="0"/>
                </a:rPr>
                <a:t>3.35m</a:t>
              </a:r>
            </a:p>
          </p:txBody>
        </p:sp>
        <p:cxnSp>
          <p:nvCxnSpPr>
            <p:cNvPr id="6" name="Straight Arrow Connector 102"/>
            <p:cNvCxnSpPr/>
            <p:nvPr/>
          </p:nvCxnSpPr>
          <p:spPr>
            <a:xfrm rot="16200000" flipV="1">
              <a:off x="6393295" y="2978026"/>
              <a:ext cx="374833" cy="0"/>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7" name="Straight Arrow Connector 104"/>
            <p:cNvCxnSpPr/>
            <p:nvPr/>
          </p:nvCxnSpPr>
          <p:spPr>
            <a:xfrm>
              <a:off x="6580712" y="4419792"/>
              <a:ext cx="0" cy="337351"/>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8" name="Straight Arrow Connector 106"/>
            <p:cNvCxnSpPr/>
            <p:nvPr/>
          </p:nvCxnSpPr>
          <p:spPr>
            <a:xfrm>
              <a:off x="4486166" y="4759868"/>
              <a:ext cx="1945397" cy="11235"/>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109"/>
            <p:cNvCxnSpPr/>
            <p:nvPr/>
          </p:nvCxnSpPr>
          <p:spPr>
            <a:xfrm rot="10800000" flipV="1">
              <a:off x="969400" y="4759868"/>
              <a:ext cx="2213685" cy="9785"/>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grpSp>
      <p:sp>
        <p:nvSpPr>
          <p:cNvPr id="10" name="Rectangle 55"/>
          <p:cNvSpPr/>
          <p:nvPr/>
        </p:nvSpPr>
        <p:spPr bwMode="auto">
          <a:xfrm>
            <a:off x="688148" y="4279503"/>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1" name="Rectangle 56"/>
          <p:cNvSpPr/>
          <p:nvPr/>
        </p:nvSpPr>
        <p:spPr bwMode="auto">
          <a:xfrm>
            <a:off x="1191966" y="4279500"/>
            <a:ext cx="503801"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2" name="Rectangle 57"/>
          <p:cNvSpPr/>
          <p:nvPr/>
        </p:nvSpPr>
        <p:spPr bwMode="auto">
          <a:xfrm>
            <a:off x="1695768" y="4279500"/>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3" name="Rectangle 58"/>
          <p:cNvSpPr/>
          <p:nvPr/>
        </p:nvSpPr>
        <p:spPr bwMode="auto">
          <a:xfrm>
            <a:off x="2199586" y="4279496"/>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4" name="Rectangle 59"/>
          <p:cNvSpPr/>
          <p:nvPr/>
        </p:nvSpPr>
        <p:spPr bwMode="auto">
          <a:xfrm>
            <a:off x="2703388" y="4279507"/>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5" name="Rectangle 60"/>
          <p:cNvSpPr/>
          <p:nvPr/>
        </p:nvSpPr>
        <p:spPr bwMode="auto">
          <a:xfrm>
            <a:off x="3207206" y="4279503"/>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6" name="Rectangle 61"/>
          <p:cNvSpPr/>
          <p:nvPr/>
        </p:nvSpPr>
        <p:spPr bwMode="auto">
          <a:xfrm>
            <a:off x="3711008" y="4279511"/>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7" name="Rectangle 63"/>
          <p:cNvSpPr/>
          <p:nvPr/>
        </p:nvSpPr>
        <p:spPr bwMode="auto">
          <a:xfrm>
            <a:off x="688132" y="4997263"/>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8" name="Rectangle 64"/>
          <p:cNvSpPr/>
          <p:nvPr/>
        </p:nvSpPr>
        <p:spPr bwMode="auto">
          <a:xfrm>
            <a:off x="1191950" y="4997260"/>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19" name="Rectangle 65"/>
          <p:cNvSpPr/>
          <p:nvPr/>
        </p:nvSpPr>
        <p:spPr bwMode="auto">
          <a:xfrm>
            <a:off x="1695753" y="4997260"/>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20" name="Rectangle 66"/>
          <p:cNvSpPr/>
          <p:nvPr/>
        </p:nvSpPr>
        <p:spPr bwMode="auto">
          <a:xfrm>
            <a:off x="2199570" y="4997256"/>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21" name="Rectangle 67"/>
          <p:cNvSpPr/>
          <p:nvPr/>
        </p:nvSpPr>
        <p:spPr bwMode="auto">
          <a:xfrm>
            <a:off x="2703372" y="4997267"/>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22" name="Rectangle 68"/>
          <p:cNvSpPr/>
          <p:nvPr/>
        </p:nvSpPr>
        <p:spPr bwMode="auto">
          <a:xfrm>
            <a:off x="3207190" y="4997263"/>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23" name="Rectangle 69"/>
          <p:cNvSpPr/>
          <p:nvPr/>
        </p:nvSpPr>
        <p:spPr bwMode="auto">
          <a:xfrm>
            <a:off x="3710992" y="4997271"/>
            <a:ext cx="503802" cy="7177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24"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同面积下单晶装机量比多晶高</a:t>
            </a:r>
            <a:r>
              <a:rPr lang="en-US" altLang="zh-CN" sz="2000" b="1" dirty="0" smtClean="0">
                <a:latin typeface="微软雅黑" pitchFamily="34" charset="-122"/>
                <a:ea typeface="微软雅黑" pitchFamily="34" charset="-122"/>
                <a:cs typeface="Times New Roman" pitchFamily="18" charset="0"/>
              </a:rPr>
              <a:t>7.8%</a:t>
            </a:r>
            <a:r>
              <a:rPr lang="zh-CN" altLang="en-US" sz="2000" b="1" dirty="0" smtClean="0">
                <a:latin typeface="微软雅黑" pitchFamily="34" charset="-122"/>
                <a:ea typeface="微软雅黑" pitchFamily="34" charset="-122"/>
                <a:cs typeface="Times New Roman" pitchFamily="18" charset="0"/>
              </a:rPr>
              <a:t>，屋顶面积有限时这一优势更为重要</a:t>
            </a:r>
            <a:endParaRPr lang="zh-CN" altLang="en-US" sz="2000" b="1" dirty="0">
              <a:latin typeface="微软雅黑" pitchFamily="34" charset="-122"/>
              <a:ea typeface="微软雅黑" pitchFamily="34" charset="-122"/>
              <a:cs typeface="Times New Roman" pitchFamily="18" charset="0"/>
            </a:endParaRPr>
          </a:p>
        </p:txBody>
      </p:sp>
      <p:grpSp>
        <p:nvGrpSpPr>
          <p:cNvPr id="25" name="组合 76"/>
          <p:cNvGrpSpPr>
            <a:grpSpLocks noChangeAspect="1"/>
          </p:cNvGrpSpPr>
          <p:nvPr/>
        </p:nvGrpSpPr>
        <p:grpSpPr bwMode="auto">
          <a:xfrm>
            <a:off x="4739354" y="4046542"/>
            <a:ext cx="3927870" cy="2088000"/>
            <a:chOff x="26988" y="2571750"/>
            <a:chExt cx="4330701" cy="2000250"/>
          </a:xfrm>
        </p:grpSpPr>
        <p:grpSp>
          <p:nvGrpSpPr>
            <p:cNvPr id="26" name="组合 16"/>
            <p:cNvGrpSpPr>
              <a:grpSpLocks/>
            </p:cNvGrpSpPr>
            <p:nvPr/>
          </p:nvGrpSpPr>
          <p:grpSpPr bwMode="auto">
            <a:xfrm>
              <a:off x="26988" y="2571750"/>
              <a:ext cx="4330701" cy="2000250"/>
              <a:chOff x="858114" y="2571744"/>
              <a:chExt cx="6002017" cy="2495662"/>
            </a:xfrm>
          </p:grpSpPr>
          <p:sp>
            <p:nvSpPr>
              <p:cNvPr id="44" name="Rectangle 7"/>
              <p:cNvSpPr/>
              <p:nvPr/>
            </p:nvSpPr>
            <p:spPr>
              <a:xfrm>
                <a:off x="858114" y="2571744"/>
                <a:ext cx="6002017" cy="249566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prstClr val="white"/>
                  </a:solidFill>
                  <a:latin typeface="Times New Roman" pitchFamily="18" charset="0"/>
                  <a:ea typeface="微软雅黑" pitchFamily="34" charset="-122"/>
                  <a:cs typeface="Times New Roman" pitchFamily="18" charset="0"/>
                </a:endParaRPr>
              </a:p>
            </p:txBody>
          </p:sp>
          <p:sp>
            <p:nvSpPr>
              <p:cNvPr id="45" name="TextBox 10"/>
              <p:cNvSpPr txBox="1">
                <a:spLocks noChangeArrowheads="1"/>
              </p:cNvSpPr>
              <p:nvPr/>
            </p:nvSpPr>
            <p:spPr bwMode="auto">
              <a:xfrm>
                <a:off x="3307746" y="4596471"/>
                <a:ext cx="1092906" cy="367868"/>
              </a:xfrm>
              <a:prstGeom prst="rect">
                <a:avLst/>
              </a:prstGeom>
              <a:solidFill>
                <a:schemeClr val="bg1"/>
              </a:solidFill>
              <a:ln w="9525">
                <a:noFill/>
                <a:miter lim="800000"/>
                <a:headEnd/>
                <a:tailEnd/>
              </a:ln>
            </p:spPr>
            <p:txBody>
              <a:bodyPr>
                <a:spAutoFit/>
              </a:bodyPr>
              <a:lstStyle/>
              <a:p>
                <a:pPr algn="ctr"/>
                <a:r>
                  <a:rPr lang="en-US" altLang="zh-CN" sz="1400" dirty="0">
                    <a:solidFill>
                      <a:srgbClr val="000000"/>
                    </a:solidFill>
                    <a:latin typeface="Times New Roman" pitchFamily="18" charset="0"/>
                    <a:ea typeface="微软雅黑" pitchFamily="34" charset="-122"/>
                    <a:cs typeface="Times New Roman" pitchFamily="18" charset="0"/>
                  </a:rPr>
                  <a:t>7.62m</a:t>
                </a:r>
              </a:p>
            </p:txBody>
          </p:sp>
          <p:sp>
            <p:nvSpPr>
              <p:cNvPr id="46" name="TextBox 11"/>
              <p:cNvSpPr txBox="1">
                <a:spLocks noChangeArrowheads="1"/>
              </p:cNvSpPr>
              <p:nvPr/>
            </p:nvSpPr>
            <p:spPr bwMode="auto">
              <a:xfrm rot="16200000">
                <a:off x="6037906" y="3553720"/>
                <a:ext cx="1092906" cy="385071"/>
              </a:xfrm>
              <a:prstGeom prst="rect">
                <a:avLst/>
              </a:prstGeom>
              <a:solidFill>
                <a:schemeClr val="bg1"/>
              </a:solidFill>
              <a:ln w="9525">
                <a:noFill/>
                <a:miter lim="800000"/>
                <a:headEnd/>
                <a:tailEnd/>
              </a:ln>
            </p:spPr>
            <p:txBody>
              <a:bodyPr>
                <a:spAutoFit/>
              </a:bodyPr>
              <a:lstStyle/>
              <a:p>
                <a:pPr algn="ctr"/>
                <a:r>
                  <a:rPr lang="en-US" altLang="zh-CN" sz="1400" b="1" dirty="0">
                    <a:solidFill>
                      <a:srgbClr val="000000"/>
                    </a:solidFill>
                    <a:latin typeface="Times New Roman" pitchFamily="18" charset="0"/>
                    <a:ea typeface="微软雅黑" pitchFamily="34" charset="-122"/>
                    <a:cs typeface="Times New Roman" pitchFamily="18" charset="0"/>
                  </a:rPr>
                  <a:t>3.35m</a:t>
                </a:r>
              </a:p>
            </p:txBody>
          </p:sp>
          <p:cxnSp>
            <p:nvCxnSpPr>
              <p:cNvPr id="47" name="Straight Arrow Connector 102"/>
              <p:cNvCxnSpPr/>
              <p:nvPr/>
            </p:nvCxnSpPr>
            <p:spPr>
              <a:xfrm rot="16200000" flipV="1">
                <a:off x="6365567" y="2902632"/>
                <a:ext cx="430287" cy="0"/>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48" name="Straight Arrow Connector 104"/>
              <p:cNvCxnSpPr/>
              <p:nvPr/>
            </p:nvCxnSpPr>
            <p:spPr>
              <a:xfrm>
                <a:off x="6580711" y="4443491"/>
                <a:ext cx="0" cy="387258"/>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49" name="Straight Arrow Connector 106"/>
              <p:cNvCxnSpPr/>
              <p:nvPr/>
            </p:nvCxnSpPr>
            <p:spPr>
              <a:xfrm>
                <a:off x="4486165" y="4800014"/>
                <a:ext cx="1901781" cy="22114"/>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50" name="Straight Arrow Connector 109"/>
              <p:cNvCxnSpPr/>
              <p:nvPr/>
            </p:nvCxnSpPr>
            <p:spPr>
              <a:xfrm rot="10800000" flipV="1">
                <a:off x="1039034" y="4800014"/>
                <a:ext cx="2201845" cy="22114"/>
              </a:xfrm>
              <a:prstGeom prst="straightConnector1">
                <a:avLst/>
              </a:prstGeom>
              <a:ln w="6350">
                <a:solidFill>
                  <a:schemeClr val="bg1"/>
                </a:solidFill>
                <a:headEnd type="none" w="med" len="med"/>
                <a:tailEnd type="stealth" w="lg" len="med"/>
              </a:ln>
            </p:spPr>
            <p:style>
              <a:lnRef idx="2">
                <a:schemeClr val="accent1"/>
              </a:lnRef>
              <a:fillRef idx="0">
                <a:schemeClr val="accent1"/>
              </a:fillRef>
              <a:effectRef idx="1">
                <a:schemeClr val="accent1"/>
              </a:effectRef>
              <a:fontRef idx="minor">
                <a:schemeClr val="tx1"/>
              </a:fontRef>
            </p:style>
          </p:cxnSp>
        </p:grpSp>
        <p:grpSp>
          <p:nvGrpSpPr>
            <p:cNvPr id="27" name="Group 74"/>
            <p:cNvGrpSpPr/>
            <p:nvPr/>
          </p:nvGrpSpPr>
          <p:grpSpPr>
            <a:xfrm>
              <a:off x="142838" y="2786066"/>
              <a:ext cx="3888364" cy="1375196"/>
              <a:chOff x="701469" y="1210724"/>
              <a:chExt cx="5571169" cy="2315894"/>
            </a:xfrm>
            <a:solidFill>
              <a:schemeClr val="accent2">
                <a:lumMod val="60000"/>
                <a:lumOff val="40000"/>
              </a:schemeClr>
            </a:solidFill>
          </p:grpSpPr>
          <p:grpSp>
            <p:nvGrpSpPr>
              <p:cNvPr id="28" name="Group 70"/>
              <p:cNvGrpSpPr/>
              <p:nvPr/>
            </p:nvGrpSpPr>
            <p:grpSpPr>
              <a:xfrm>
                <a:off x="701469" y="1210724"/>
                <a:ext cx="5571169" cy="2315894"/>
                <a:chOff x="701469" y="1210724"/>
                <a:chExt cx="5571169" cy="2315894"/>
              </a:xfrm>
              <a:grpFill/>
            </p:grpSpPr>
            <p:sp>
              <p:nvSpPr>
                <p:cNvPr id="30" name="Rectangle 55"/>
                <p:cNvSpPr/>
                <p:nvPr/>
              </p:nvSpPr>
              <p:spPr>
                <a:xfrm>
                  <a:off x="701494" y="1210736"/>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1" name="Rectangle 56"/>
                <p:cNvSpPr/>
                <p:nvPr/>
              </p:nvSpPr>
              <p:spPr>
                <a:xfrm>
                  <a:off x="1497387" y="1210731"/>
                  <a:ext cx="795866"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2" name="Rectangle 57"/>
                <p:cNvSpPr/>
                <p:nvPr/>
              </p:nvSpPr>
              <p:spPr>
                <a:xfrm>
                  <a:off x="2293253" y="1210730"/>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3" name="Rectangle 58"/>
                <p:cNvSpPr/>
                <p:nvPr/>
              </p:nvSpPr>
              <p:spPr>
                <a:xfrm>
                  <a:off x="3089145" y="1210724"/>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4" name="Rectangle 59"/>
                <p:cNvSpPr/>
                <p:nvPr/>
              </p:nvSpPr>
              <p:spPr>
                <a:xfrm>
                  <a:off x="3885012" y="1210742"/>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5" name="Rectangle 60"/>
                <p:cNvSpPr/>
                <p:nvPr/>
              </p:nvSpPr>
              <p:spPr>
                <a:xfrm>
                  <a:off x="4680904" y="1210736"/>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6" name="Rectangle 61"/>
                <p:cNvSpPr/>
                <p:nvPr/>
              </p:nvSpPr>
              <p:spPr>
                <a:xfrm>
                  <a:off x="5476771" y="1210748"/>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7" name="Rectangle 63"/>
                <p:cNvSpPr/>
                <p:nvPr/>
              </p:nvSpPr>
              <p:spPr>
                <a:xfrm>
                  <a:off x="701469" y="2368683"/>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8" name="Rectangle 64"/>
                <p:cNvSpPr/>
                <p:nvPr/>
              </p:nvSpPr>
              <p:spPr>
                <a:xfrm>
                  <a:off x="1497361" y="2368677"/>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39" name="Rectangle 65"/>
                <p:cNvSpPr/>
                <p:nvPr/>
              </p:nvSpPr>
              <p:spPr>
                <a:xfrm>
                  <a:off x="2293229" y="2368677"/>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40" name="Rectangle 66"/>
                <p:cNvSpPr/>
                <p:nvPr/>
              </p:nvSpPr>
              <p:spPr>
                <a:xfrm>
                  <a:off x="3089120" y="2368671"/>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41" name="Rectangle 67"/>
                <p:cNvSpPr/>
                <p:nvPr/>
              </p:nvSpPr>
              <p:spPr>
                <a:xfrm>
                  <a:off x="3884987" y="2368689"/>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42" name="Rectangle 68"/>
                <p:cNvSpPr/>
                <p:nvPr/>
              </p:nvSpPr>
              <p:spPr>
                <a:xfrm>
                  <a:off x="4680879" y="2368683"/>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sp>
              <p:nvSpPr>
                <p:cNvPr id="43" name="Rectangle 69"/>
                <p:cNvSpPr/>
                <p:nvPr/>
              </p:nvSpPr>
              <p:spPr>
                <a:xfrm>
                  <a:off x="5476746" y="2368695"/>
                  <a:ext cx="795867" cy="115792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Times New Roman" pitchFamily="18" charset="0"/>
                    <a:ea typeface="微软雅黑" pitchFamily="34" charset="-122"/>
                    <a:cs typeface="Times New Roman" pitchFamily="18" charset="0"/>
                  </a:endParaRPr>
                </a:p>
              </p:txBody>
            </p:sp>
          </p:grpSp>
          <p:sp>
            <p:nvSpPr>
              <p:cNvPr id="29" name="TextBox 28"/>
              <p:cNvSpPr txBox="1"/>
              <p:nvPr/>
            </p:nvSpPr>
            <p:spPr>
              <a:xfrm>
                <a:off x="2236753" y="1910197"/>
                <a:ext cx="2865939" cy="943405"/>
              </a:xfrm>
              <a:prstGeom prst="rect">
                <a:avLst/>
              </a:prstGeom>
              <a:noFill/>
            </p:spPr>
            <p:txBody>
              <a:bodyPr wrap="square">
                <a:spAutoFit/>
              </a:bodyPr>
              <a:lstStyle/>
              <a:p>
                <a:pPr algn="ctr">
                  <a:defRPr/>
                </a:pPr>
                <a:r>
                  <a:rPr lang="zh-CN" altLang="en-US" sz="1600" b="1" dirty="0" smtClean="0">
                    <a:solidFill>
                      <a:prstClr val="black"/>
                    </a:solidFill>
                    <a:latin typeface="Times New Roman" pitchFamily="18" charset="0"/>
                    <a:ea typeface="微软雅黑" pitchFamily="34" charset="-122"/>
                    <a:cs typeface="Times New Roman" pitchFamily="18" charset="0"/>
                  </a:rPr>
                  <a:t>多晶</a:t>
                </a:r>
                <a:r>
                  <a:rPr lang="en-US" sz="1600" b="1" dirty="0" smtClean="0">
                    <a:solidFill>
                      <a:prstClr val="black"/>
                    </a:solidFill>
                    <a:latin typeface="Times New Roman" pitchFamily="18" charset="0"/>
                    <a:ea typeface="微软雅黑" pitchFamily="34" charset="-122"/>
                    <a:cs typeface="Times New Roman" pitchFamily="18" charset="0"/>
                  </a:rPr>
                  <a:t>3.57</a:t>
                </a:r>
                <a:r>
                  <a:rPr lang="zh-CN" altLang="en-US" sz="1600" b="1" dirty="0" smtClean="0">
                    <a:solidFill>
                      <a:prstClr val="black"/>
                    </a:solidFill>
                    <a:latin typeface="Times New Roman" pitchFamily="18" charset="0"/>
                    <a:ea typeface="微软雅黑" pitchFamily="34" charset="-122"/>
                    <a:cs typeface="Times New Roman" pitchFamily="18" charset="0"/>
                  </a:rPr>
                  <a:t>千瓦</a:t>
                </a:r>
                <a:endParaRPr lang="en-US" altLang="zh-CN" sz="1600" b="1" dirty="0" smtClean="0">
                  <a:solidFill>
                    <a:prstClr val="black"/>
                  </a:solidFill>
                  <a:latin typeface="Times New Roman" pitchFamily="18" charset="0"/>
                  <a:ea typeface="微软雅黑" pitchFamily="34" charset="-122"/>
                  <a:cs typeface="Times New Roman" pitchFamily="18" charset="0"/>
                </a:endParaRPr>
              </a:p>
              <a:p>
                <a:pPr algn="ctr">
                  <a:defRPr/>
                </a:pPr>
                <a:r>
                  <a:rPr lang="zh-CN" altLang="en-US" sz="1600" b="1" dirty="0" smtClean="0">
                    <a:solidFill>
                      <a:prstClr val="black"/>
                    </a:solidFill>
                    <a:latin typeface="Times New Roman" pitchFamily="18" charset="0"/>
                    <a:ea typeface="微软雅黑" pitchFamily="34" charset="-122"/>
                    <a:cs typeface="Times New Roman" pitchFamily="18" charset="0"/>
                  </a:rPr>
                  <a:t>（</a:t>
                </a:r>
                <a:r>
                  <a:rPr lang="zh-CN" altLang="en-US" sz="1600" b="1" dirty="0">
                    <a:solidFill>
                      <a:prstClr val="black"/>
                    </a:solidFill>
                    <a:latin typeface="Times New Roman" pitchFamily="18" charset="0"/>
                    <a:ea typeface="微软雅黑" pitchFamily="34" charset="-122"/>
                    <a:cs typeface="Times New Roman" pitchFamily="18" charset="0"/>
                  </a:rPr>
                  <a:t>组件功率</a:t>
                </a:r>
                <a:r>
                  <a:rPr lang="en-US" altLang="zh-CN" sz="1600" b="1" dirty="0">
                    <a:solidFill>
                      <a:prstClr val="black"/>
                    </a:solidFill>
                    <a:latin typeface="Times New Roman" pitchFamily="18" charset="0"/>
                    <a:ea typeface="微软雅黑" pitchFamily="34" charset="-122"/>
                    <a:cs typeface="Times New Roman" pitchFamily="18" charset="0"/>
                  </a:rPr>
                  <a:t>255W</a:t>
                </a:r>
                <a:r>
                  <a:rPr lang="zh-CN" altLang="en-US" sz="1600" b="1" dirty="0">
                    <a:solidFill>
                      <a:prstClr val="black"/>
                    </a:solidFill>
                    <a:latin typeface="Times New Roman" pitchFamily="18" charset="0"/>
                    <a:ea typeface="微软雅黑" pitchFamily="34" charset="-122"/>
                    <a:cs typeface="Times New Roman" pitchFamily="18" charset="0"/>
                  </a:rPr>
                  <a:t>）</a:t>
                </a:r>
                <a:endParaRPr lang="en-US" sz="1600" b="1" dirty="0">
                  <a:solidFill>
                    <a:prstClr val="black"/>
                  </a:solidFill>
                  <a:latin typeface="Times New Roman" pitchFamily="18" charset="0"/>
                  <a:ea typeface="微软雅黑" pitchFamily="34" charset="-122"/>
                  <a:cs typeface="Times New Roman" pitchFamily="18" charset="0"/>
                </a:endParaRPr>
              </a:p>
            </p:txBody>
          </p:sp>
        </p:grpSp>
      </p:grpSp>
      <p:sp>
        <p:nvSpPr>
          <p:cNvPr id="51" name="TextBox 50"/>
          <p:cNvSpPr txBox="1"/>
          <p:nvPr/>
        </p:nvSpPr>
        <p:spPr>
          <a:xfrm>
            <a:off x="500034" y="1090182"/>
            <a:ext cx="5357850" cy="338554"/>
          </a:xfrm>
          <a:prstGeom prst="rect">
            <a:avLst/>
          </a:prstGeom>
          <a:solidFill>
            <a:schemeClr val="accent1">
              <a:lumMod val="20000"/>
              <a:lumOff val="80000"/>
            </a:schemeClr>
          </a:solidFill>
          <a:ln>
            <a:noFill/>
          </a:ln>
        </p:spPr>
        <p:txBody>
          <a:bodyPr wrap="square">
            <a:spAutoFit/>
          </a:bodyPr>
          <a:lstStyle/>
          <a:p>
            <a:pPr>
              <a:defRPr/>
            </a:pPr>
            <a:r>
              <a:rPr lang="zh-CN" altLang="en-US" sz="1600" dirty="0" smtClean="0">
                <a:solidFill>
                  <a:srgbClr val="C00000"/>
                </a:solidFill>
                <a:latin typeface="Times New Roman" pitchFamily="18" charset="0"/>
                <a:ea typeface="微软雅黑" pitchFamily="34" charset="-122"/>
                <a:cs typeface="Times New Roman" pitchFamily="18" charset="0"/>
              </a:rPr>
              <a:t>单块</a:t>
            </a:r>
            <a:r>
              <a:rPr lang="en-US" altLang="zh-CN" sz="1600" dirty="0" smtClean="0">
                <a:solidFill>
                  <a:srgbClr val="C00000"/>
                </a:solidFill>
                <a:latin typeface="Times New Roman" pitchFamily="18" charset="0"/>
                <a:ea typeface="微软雅黑" pitchFamily="34" charset="-122"/>
                <a:cs typeface="Times New Roman" pitchFamily="18" charset="0"/>
              </a:rPr>
              <a:t>60</a:t>
            </a:r>
            <a:r>
              <a:rPr lang="zh-CN" altLang="en-US" sz="1600" dirty="0" smtClean="0">
                <a:solidFill>
                  <a:srgbClr val="C00000"/>
                </a:solidFill>
                <a:latin typeface="Times New Roman" pitchFamily="18" charset="0"/>
                <a:ea typeface="微软雅黑" pitchFamily="34" charset="-122"/>
                <a:cs typeface="Times New Roman" pitchFamily="18" charset="0"/>
              </a:rPr>
              <a:t>片电池封装的组件，单晶比多晶功率平均高出</a:t>
            </a:r>
            <a:r>
              <a:rPr lang="en-US" altLang="zh-CN" sz="1600" dirty="0" smtClean="0">
                <a:solidFill>
                  <a:srgbClr val="C00000"/>
                </a:solidFill>
                <a:latin typeface="Times New Roman" pitchFamily="18" charset="0"/>
                <a:ea typeface="微软雅黑" pitchFamily="34" charset="-122"/>
                <a:cs typeface="Times New Roman" pitchFamily="18" charset="0"/>
              </a:rPr>
              <a:t>20W</a:t>
            </a:r>
            <a:endParaRPr lang="zh-CN" altLang="en-US" sz="1600" dirty="0">
              <a:solidFill>
                <a:srgbClr val="C00000"/>
              </a:solidFill>
              <a:latin typeface="Times New Roman" pitchFamily="18" charset="0"/>
              <a:ea typeface="微软雅黑" pitchFamily="34" charset="-122"/>
              <a:cs typeface="Times New Roman" pitchFamily="18" charset="0"/>
            </a:endParaRPr>
          </a:p>
        </p:txBody>
      </p:sp>
      <p:sp>
        <p:nvSpPr>
          <p:cNvPr id="52" name="TextBox 85"/>
          <p:cNvSpPr txBox="1">
            <a:spLocks noChangeArrowheads="1"/>
          </p:cNvSpPr>
          <p:nvPr/>
        </p:nvSpPr>
        <p:spPr bwMode="auto">
          <a:xfrm>
            <a:off x="2143108" y="3406975"/>
            <a:ext cx="714375" cy="307777"/>
          </a:xfrm>
          <a:prstGeom prst="rect">
            <a:avLst/>
          </a:prstGeom>
          <a:noFill/>
          <a:ln w="9525">
            <a:noFill/>
            <a:miter lim="800000"/>
            <a:headEnd/>
            <a:tailEnd/>
          </a:ln>
        </p:spPr>
        <p:txBody>
          <a:bodyPr>
            <a:spAutoFit/>
          </a:bodyPr>
          <a:lstStyle/>
          <a:p>
            <a:r>
              <a:rPr lang="en-US" altLang="zh-CN" sz="1400" dirty="0">
                <a:latin typeface="Times New Roman" pitchFamily="18" charset="0"/>
                <a:ea typeface="微软雅黑" pitchFamily="34" charset="-122"/>
                <a:cs typeface="Times New Roman" pitchFamily="18" charset="0"/>
              </a:rPr>
              <a:t>1.65m</a:t>
            </a:r>
            <a:endParaRPr lang="zh-CN" altLang="en-US" sz="1400" dirty="0">
              <a:latin typeface="Times New Roman" pitchFamily="18" charset="0"/>
              <a:ea typeface="微软雅黑" pitchFamily="34" charset="-122"/>
              <a:cs typeface="Times New Roman" pitchFamily="18" charset="0"/>
            </a:endParaRPr>
          </a:p>
        </p:txBody>
      </p:sp>
      <p:sp>
        <p:nvSpPr>
          <p:cNvPr id="53" name="TextBox 88"/>
          <p:cNvSpPr txBox="1">
            <a:spLocks noChangeArrowheads="1"/>
          </p:cNvSpPr>
          <p:nvPr/>
        </p:nvSpPr>
        <p:spPr bwMode="auto">
          <a:xfrm>
            <a:off x="7956977" y="2384818"/>
            <a:ext cx="714375" cy="307777"/>
          </a:xfrm>
          <a:prstGeom prst="rect">
            <a:avLst/>
          </a:prstGeom>
          <a:noFill/>
          <a:ln w="9525">
            <a:noFill/>
            <a:miter lim="800000"/>
            <a:headEnd/>
            <a:tailEnd/>
          </a:ln>
        </p:spPr>
        <p:txBody>
          <a:bodyPr>
            <a:spAutoFit/>
          </a:bodyPr>
          <a:lstStyle/>
          <a:p>
            <a:r>
              <a:rPr lang="en-US" altLang="zh-CN" sz="1400" dirty="0">
                <a:latin typeface="Times New Roman" pitchFamily="18" charset="0"/>
                <a:ea typeface="微软雅黑" pitchFamily="34" charset="-122"/>
                <a:cs typeface="Times New Roman" pitchFamily="18" charset="0"/>
              </a:rPr>
              <a:t>0.99m</a:t>
            </a:r>
            <a:endParaRPr lang="zh-CN" altLang="en-US" sz="1400" dirty="0">
              <a:latin typeface="Times New Roman" pitchFamily="18" charset="0"/>
              <a:ea typeface="微软雅黑" pitchFamily="34" charset="-122"/>
              <a:cs typeface="Times New Roman" pitchFamily="18" charset="0"/>
            </a:endParaRPr>
          </a:p>
        </p:txBody>
      </p:sp>
      <p:sp>
        <p:nvSpPr>
          <p:cNvPr id="54" name="TextBox 89"/>
          <p:cNvSpPr txBox="1">
            <a:spLocks noChangeArrowheads="1"/>
          </p:cNvSpPr>
          <p:nvPr/>
        </p:nvSpPr>
        <p:spPr bwMode="auto">
          <a:xfrm>
            <a:off x="500034" y="2313380"/>
            <a:ext cx="785812" cy="307777"/>
          </a:xfrm>
          <a:prstGeom prst="rect">
            <a:avLst/>
          </a:prstGeom>
          <a:noFill/>
          <a:ln w="9525">
            <a:noFill/>
            <a:miter lim="800000"/>
            <a:headEnd/>
            <a:tailEnd/>
          </a:ln>
        </p:spPr>
        <p:txBody>
          <a:bodyPr wrap="square">
            <a:spAutoFit/>
          </a:bodyPr>
          <a:lstStyle/>
          <a:p>
            <a:r>
              <a:rPr lang="en-US" altLang="zh-CN" sz="1400" dirty="0">
                <a:latin typeface="Times New Roman" pitchFamily="18" charset="0"/>
                <a:ea typeface="微软雅黑" pitchFamily="34" charset="-122"/>
                <a:cs typeface="Times New Roman" pitchFamily="18" charset="0"/>
              </a:rPr>
              <a:t>0.99m</a:t>
            </a:r>
            <a:endParaRPr lang="zh-CN" altLang="en-US" sz="1400" dirty="0">
              <a:latin typeface="Times New Roman" pitchFamily="18" charset="0"/>
              <a:ea typeface="微软雅黑" pitchFamily="34" charset="-122"/>
              <a:cs typeface="Times New Roman" pitchFamily="18" charset="0"/>
            </a:endParaRPr>
          </a:p>
        </p:txBody>
      </p:sp>
      <p:sp>
        <p:nvSpPr>
          <p:cNvPr id="55" name="TextBox 90"/>
          <p:cNvSpPr txBox="1">
            <a:spLocks noChangeArrowheads="1"/>
          </p:cNvSpPr>
          <p:nvPr/>
        </p:nvSpPr>
        <p:spPr bwMode="auto">
          <a:xfrm>
            <a:off x="6313908" y="3384950"/>
            <a:ext cx="714375" cy="307777"/>
          </a:xfrm>
          <a:prstGeom prst="rect">
            <a:avLst/>
          </a:prstGeom>
          <a:noFill/>
          <a:ln w="9525">
            <a:noFill/>
            <a:miter lim="800000"/>
            <a:headEnd/>
            <a:tailEnd/>
          </a:ln>
        </p:spPr>
        <p:txBody>
          <a:bodyPr>
            <a:spAutoFit/>
          </a:bodyPr>
          <a:lstStyle/>
          <a:p>
            <a:r>
              <a:rPr lang="en-US" altLang="zh-CN" sz="1400" dirty="0">
                <a:latin typeface="Times New Roman" pitchFamily="18" charset="0"/>
                <a:ea typeface="微软雅黑" pitchFamily="34" charset="-122"/>
                <a:cs typeface="Times New Roman" pitchFamily="18" charset="0"/>
              </a:rPr>
              <a:t>1.65m</a:t>
            </a:r>
            <a:endParaRPr lang="zh-CN" altLang="en-US" sz="1400" dirty="0">
              <a:latin typeface="Times New Roman" pitchFamily="18" charset="0"/>
              <a:ea typeface="微软雅黑" pitchFamily="34" charset="-122"/>
              <a:cs typeface="Times New Roman" pitchFamily="18" charset="0"/>
            </a:endParaRPr>
          </a:p>
        </p:txBody>
      </p:sp>
      <p:pic>
        <p:nvPicPr>
          <p:cNvPr id="56" name="图片 55" descr="多晶组件-新日光.png"/>
          <p:cNvPicPr>
            <a:picLocks/>
          </p:cNvPicPr>
          <p:nvPr/>
        </p:nvPicPr>
        <p:blipFill>
          <a:blip r:embed="rId2"/>
          <a:stretch>
            <a:fillRect/>
          </a:stretch>
        </p:blipFill>
        <p:spPr>
          <a:xfrm rot="5400000">
            <a:off x="5652415" y="1080388"/>
            <a:ext cx="1800000" cy="2952000"/>
          </a:xfrm>
          <a:prstGeom prst="rect">
            <a:avLst/>
          </a:prstGeom>
        </p:spPr>
      </p:pic>
      <p:pic>
        <p:nvPicPr>
          <p:cNvPr id="57" name="图片 56" descr="单晶组件-新日光.png"/>
          <p:cNvPicPr>
            <a:picLocks noChangeAspect="1"/>
          </p:cNvPicPr>
          <p:nvPr/>
        </p:nvPicPr>
        <p:blipFill>
          <a:blip r:embed="rId3"/>
          <a:stretch>
            <a:fillRect/>
          </a:stretch>
        </p:blipFill>
        <p:spPr>
          <a:xfrm rot="5400000">
            <a:off x="1716512" y="1100966"/>
            <a:ext cx="1800000" cy="2910843"/>
          </a:xfrm>
          <a:prstGeom prst="rect">
            <a:avLst/>
          </a:prstGeom>
        </p:spPr>
      </p:pic>
      <p:sp>
        <p:nvSpPr>
          <p:cNvPr id="58" name="平行四边形 57"/>
          <p:cNvSpPr/>
          <p:nvPr/>
        </p:nvSpPr>
        <p:spPr>
          <a:xfrm rot="20744008">
            <a:off x="5074998" y="2596626"/>
            <a:ext cx="2929082" cy="390353"/>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Times New Roman" pitchFamily="18" charset="0"/>
                <a:ea typeface="微软雅黑" pitchFamily="34" charset="-122"/>
                <a:cs typeface="Times New Roman" pitchFamily="18" charset="0"/>
              </a:rPr>
              <a:t>多晶功率：</a:t>
            </a:r>
            <a:r>
              <a:rPr lang="en-US" altLang="zh-CN" sz="1400" dirty="0" smtClean="0">
                <a:solidFill>
                  <a:schemeClr val="tx1"/>
                </a:solidFill>
                <a:latin typeface="Times New Roman" pitchFamily="18" charset="0"/>
                <a:ea typeface="微软雅黑" pitchFamily="34" charset="-122"/>
                <a:cs typeface="Times New Roman" pitchFamily="18" charset="0"/>
              </a:rPr>
              <a:t>255-265W</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59" name="平行四边形 58"/>
          <p:cNvSpPr/>
          <p:nvPr/>
        </p:nvSpPr>
        <p:spPr>
          <a:xfrm rot="20744008">
            <a:off x="1146278" y="2571433"/>
            <a:ext cx="2905076" cy="390353"/>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Times New Roman" pitchFamily="18" charset="0"/>
                <a:ea typeface="微软雅黑" pitchFamily="34" charset="-122"/>
                <a:cs typeface="Times New Roman" pitchFamily="18" charset="0"/>
              </a:rPr>
              <a:t>单晶功率：</a:t>
            </a:r>
            <a:r>
              <a:rPr lang="en-US" altLang="zh-CN" sz="1400" dirty="0" smtClean="0">
                <a:solidFill>
                  <a:schemeClr val="tx1"/>
                </a:solidFill>
                <a:latin typeface="Times New Roman" pitchFamily="18" charset="0"/>
                <a:ea typeface="微软雅黑" pitchFamily="34" charset="-122"/>
                <a:cs typeface="Times New Roman" pitchFamily="18" charset="0"/>
              </a:rPr>
              <a:t>270-290W</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60" name="TextBox 59"/>
          <p:cNvSpPr txBox="1"/>
          <p:nvPr/>
        </p:nvSpPr>
        <p:spPr bwMode="auto">
          <a:xfrm>
            <a:off x="1621211" y="4714884"/>
            <a:ext cx="1736343" cy="485473"/>
          </a:xfrm>
          <a:prstGeom prst="rect">
            <a:avLst/>
          </a:prstGeom>
          <a:noFill/>
        </p:spPr>
        <p:txBody>
          <a:bodyPr wrap="square">
            <a:spAutoFit/>
          </a:bodyPr>
          <a:lstStyle/>
          <a:p>
            <a:pPr algn="ctr">
              <a:defRPr/>
            </a:pPr>
            <a:r>
              <a:rPr lang="zh-CN" altLang="en-US" sz="1600" b="1" dirty="0" smtClean="0">
                <a:solidFill>
                  <a:prstClr val="black"/>
                </a:solidFill>
                <a:latin typeface="Times New Roman" pitchFamily="18" charset="0"/>
                <a:ea typeface="微软雅黑" pitchFamily="34" charset="-122"/>
                <a:cs typeface="Times New Roman" pitchFamily="18" charset="0"/>
              </a:rPr>
              <a:t>单晶</a:t>
            </a:r>
            <a:r>
              <a:rPr lang="en-US" sz="1600" b="1" dirty="0" smtClean="0">
                <a:solidFill>
                  <a:prstClr val="black"/>
                </a:solidFill>
                <a:latin typeface="Times New Roman" pitchFamily="18" charset="0"/>
                <a:ea typeface="微软雅黑" pitchFamily="34" charset="-122"/>
                <a:cs typeface="Times New Roman" pitchFamily="18" charset="0"/>
              </a:rPr>
              <a:t>3.85</a:t>
            </a:r>
            <a:r>
              <a:rPr lang="zh-CN" altLang="en-US" sz="1600" b="1" dirty="0" smtClean="0">
                <a:solidFill>
                  <a:prstClr val="black"/>
                </a:solidFill>
                <a:latin typeface="Times New Roman" pitchFamily="18" charset="0"/>
                <a:ea typeface="微软雅黑" pitchFamily="34" charset="-122"/>
                <a:cs typeface="Times New Roman" pitchFamily="18" charset="0"/>
              </a:rPr>
              <a:t>千瓦</a:t>
            </a:r>
            <a:endParaRPr lang="en-US" altLang="zh-CN" sz="1600" b="1" dirty="0" smtClean="0">
              <a:solidFill>
                <a:prstClr val="black"/>
              </a:solidFill>
              <a:latin typeface="Times New Roman" pitchFamily="18" charset="0"/>
              <a:ea typeface="微软雅黑" pitchFamily="34" charset="-122"/>
              <a:cs typeface="Times New Roman" pitchFamily="18" charset="0"/>
            </a:endParaRPr>
          </a:p>
          <a:p>
            <a:pPr algn="ctr">
              <a:defRPr/>
            </a:pPr>
            <a:r>
              <a:rPr lang="zh-CN" altLang="en-US" sz="1600" b="1" dirty="0" smtClean="0">
                <a:solidFill>
                  <a:prstClr val="black"/>
                </a:solidFill>
                <a:latin typeface="Times New Roman" pitchFamily="18" charset="0"/>
                <a:ea typeface="微软雅黑" pitchFamily="34" charset="-122"/>
                <a:cs typeface="Times New Roman" pitchFamily="18" charset="0"/>
              </a:rPr>
              <a:t>（</a:t>
            </a:r>
            <a:r>
              <a:rPr lang="zh-CN" altLang="en-US" sz="1600" b="1" dirty="0">
                <a:solidFill>
                  <a:prstClr val="black"/>
                </a:solidFill>
                <a:latin typeface="Times New Roman" pitchFamily="18" charset="0"/>
                <a:ea typeface="微软雅黑" pitchFamily="34" charset="-122"/>
                <a:cs typeface="Times New Roman" pitchFamily="18" charset="0"/>
              </a:rPr>
              <a:t>组件功率</a:t>
            </a:r>
            <a:r>
              <a:rPr lang="en-US" altLang="zh-CN" sz="1600" b="1" dirty="0">
                <a:solidFill>
                  <a:prstClr val="black"/>
                </a:solidFill>
                <a:latin typeface="Times New Roman" pitchFamily="18" charset="0"/>
                <a:ea typeface="微软雅黑" pitchFamily="34" charset="-122"/>
                <a:cs typeface="Times New Roman" pitchFamily="18" charset="0"/>
              </a:rPr>
              <a:t>275W</a:t>
            </a:r>
            <a:r>
              <a:rPr lang="zh-CN" altLang="en-US" sz="1600" b="1" dirty="0">
                <a:solidFill>
                  <a:prstClr val="black"/>
                </a:solidFill>
                <a:latin typeface="Times New Roman" pitchFamily="18" charset="0"/>
                <a:ea typeface="微软雅黑" pitchFamily="34" charset="-122"/>
                <a:cs typeface="Times New Roman" pitchFamily="18" charset="0"/>
              </a:rPr>
              <a:t>）</a:t>
            </a:r>
            <a:endParaRPr lang="en-US" sz="1600" b="1" dirty="0">
              <a:solidFill>
                <a:prstClr val="black"/>
              </a:solidFill>
              <a:latin typeface="Times New Roman" pitchFamily="18" charset="0"/>
              <a:ea typeface="微软雅黑" pitchFamily="34" charset="-122"/>
              <a:cs typeface="Times New Roman" pitchFamily="18" charset="0"/>
            </a:endParaR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anchor="ctr" wrap="square">
            <a:spAutoFit/>
          </a:bodyPr>
          <a:lstStyle/>
          <a:p>
            <a:r>
              <a:rPr altLang="en-US" b="1" dirty="0" lang="zh-CN" smtClean="0" sz="2000">
                <a:latin charset="-122" pitchFamily="34" typeface="微软雅黑"/>
                <a:ea charset="-122" pitchFamily="34" typeface="微软雅黑"/>
                <a:cs charset="0" pitchFamily="18" typeface="Times New Roman"/>
              </a:rPr>
              <a:t>单晶外观精致，能满足更高的整体设计环境要求</a:t>
            </a:r>
            <a:endParaRPr altLang="en-US" b="1" dirty="0" lang="zh-CN" sz="2000">
              <a:latin charset="-122" pitchFamily="34" typeface="微软雅黑"/>
              <a:ea charset="-122" pitchFamily="34" typeface="微软雅黑"/>
              <a:cs charset="0" pitchFamily="18" typeface="Times New Roman"/>
            </a:endParaRPr>
          </a:p>
        </p:txBody>
      </p:sp>
      <p:pic>
        <p:nvPicPr>
          <p:cNvPr descr="1385349786972.jpg" id="3" name="图片 2"/>
          <p:cNvPicPr>
            <a:picLocks/>
          </p:cNvPicPr>
          <p:nvPr/>
        </p:nvPicPr>
        <p:blipFill>
          <a:blip r:embed="rId2"/>
          <a:stretch>
            <a:fillRect/>
          </a:stretch>
        </p:blipFill>
        <p:spPr>
          <a:xfrm>
            <a:off x="595858" y="2000240"/>
            <a:ext cx="3384000" cy="2016000"/>
          </a:xfrm>
          <a:prstGeom prst="rect">
            <a:avLst/>
          </a:prstGeom>
        </p:spPr>
      </p:pic>
      <p:pic>
        <p:nvPicPr>
          <p:cNvPr descr="E:\散文\产业链图片\单晶电池片(四栅PS)副本.jpg" id="4" name="Picture 2"/>
          <p:cNvPicPr>
            <a:picLocks noChangeArrowheads="1" noChangeAspect="1"/>
          </p:cNvPicPr>
          <p:nvPr/>
        </p:nvPicPr>
        <p:blipFill>
          <a:blip cstate="print" r:embed="rId3"/>
          <a:srcRect/>
          <a:stretch>
            <a:fillRect/>
          </a:stretch>
        </p:blipFill>
        <p:spPr bwMode="auto">
          <a:xfrm>
            <a:off x="1416028" y="1285860"/>
            <a:ext cx="637042" cy="634066"/>
          </a:xfrm>
          <a:prstGeom prst="rect">
            <a:avLst/>
          </a:prstGeom>
          <a:noFill/>
        </p:spPr>
      </p:pic>
      <p:pic>
        <p:nvPicPr>
          <p:cNvPr descr="E:\散文\产业链图片\多晶硅电池NEW.bmp" id="5" name="Picture 3"/>
          <p:cNvPicPr>
            <a:picLocks noChangeArrowheads="1" noChangeAspect="1"/>
          </p:cNvPicPr>
          <p:nvPr/>
        </p:nvPicPr>
        <p:blipFill>
          <a:blip r:embed="rId4"/>
          <a:srcRect/>
          <a:stretch>
            <a:fillRect/>
          </a:stretch>
        </p:blipFill>
        <p:spPr bwMode="auto">
          <a:xfrm rot="5400000">
            <a:off x="6639416" y="1231884"/>
            <a:ext cx="642942" cy="651514"/>
          </a:xfrm>
          <a:prstGeom prst="rect">
            <a:avLst/>
          </a:prstGeom>
          <a:noFill/>
        </p:spPr>
      </p:pic>
      <p:sp>
        <p:nvSpPr>
          <p:cNvPr id="6" name="矩形 5"/>
          <p:cNvSpPr/>
          <p:nvPr/>
        </p:nvSpPr>
        <p:spPr>
          <a:xfrm>
            <a:off x="571472" y="1475712"/>
            <a:ext cx="71438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dirty="0" lang="zh-CN" smtClean="0">
                <a:solidFill>
                  <a:schemeClr val="tx1"/>
                </a:solidFill>
                <a:latin charset="-122" pitchFamily="34" typeface="微软雅黑"/>
                <a:ea charset="-122" pitchFamily="34" typeface="微软雅黑"/>
                <a:cs charset="0" pitchFamily="18" typeface="Times New Roman"/>
              </a:rPr>
              <a:t>单晶</a:t>
            </a:r>
            <a:endParaRPr altLang="zh-CN" dirty="0" lang="en-US" smtClean="0">
              <a:solidFill>
                <a:schemeClr val="tx1"/>
              </a:solidFill>
              <a:latin charset="-122" pitchFamily="34" typeface="微软雅黑"/>
              <a:ea charset="-122" pitchFamily="34" typeface="微软雅黑"/>
              <a:cs charset="0" pitchFamily="18" typeface="Times New Roman"/>
            </a:endParaRPr>
          </a:p>
        </p:txBody>
      </p:sp>
      <p:sp>
        <p:nvSpPr>
          <p:cNvPr id="7" name="矩形 6"/>
          <p:cNvSpPr/>
          <p:nvPr/>
        </p:nvSpPr>
        <p:spPr>
          <a:xfrm>
            <a:off x="7500958" y="1500174"/>
            <a:ext cx="71438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50000"/>
              </a:lnSpc>
            </a:pPr>
            <a:r>
              <a:rPr altLang="en-US" dirty="0" lang="zh-CN" smtClean="0">
                <a:solidFill>
                  <a:schemeClr val="tx1"/>
                </a:solidFill>
                <a:latin charset="-122" pitchFamily="34" typeface="微软雅黑"/>
                <a:ea charset="-122" pitchFamily="34" typeface="微软雅黑"/>
                <a:cs charset="0" pitchFamily="18" typeface="Times New Roman"/>
              </a:rPr>
              <a:t>多晶</a:t>
            </a:r>
            <a:endParaRPr altLang="zh-CN" dirty="0" lang="en-US" smtClean="0">
              <a:solidFill>
                <a:schemeClr val="tx1"/>
              </a:solidFill>
              <a:latin charset="-122" pitchFamily="34" typeface="微软雅黑"/>
              <a:ea charset="-122" pitchFamily="34" typeface="微软雅黑"/>
              <a:cs charset="0" pitchFamily="18" typeface="Times New Roman"/>
            </a:endParaRPr>
          </a:p>
        </p:txBody>
      </p:sp>
      <p:pic>
        <p:nvPicPr>
          <p:cNvPr descr="魅力的单晶2.png" id="8" name="图片 7"/>
          <p:cNvPicPr>
            <a:picLocks/>
          </p:cNvPicPr>
          <p:nvPr/>
        </p:nvPicPr>
        <p:blipFill>
          <a:blip r:embed="rId5"/>
          <a:stretch>
            <a:fillRect/>
          </a:stretch>
        </p:blipFill>
        <p:spPr>
          <a:xfrm>
            <a:off x="575334" y="4270520"/>
            <a:ext cx="3384000" cy="2016000"/>
          </a:xfrm>
          <a:prstGeom prst="rect">
            <a:avLst/>
          </a:prstGeom>
        </p:spPr>
      </p:pic>
      <p:pic>
        <p:nvPicPr>
          <p:cNvPr descr="大门.jpg" id="9" name="内容占位符 8"/>
          <p:cNvPicPr>
            <a:picLocks/>
          </p:cNvPicPr>
          <p:nvPr/>
        </p:nvPicPr>
        <p:blipFill>
          <a:blip r:embed="rId6"/>
          <a:srcRect/>
          <a:stretch>
            <a:fillRect/>
          </a:stretch>
        </p:blipFill>
        <p:spPr bwMode="auto">
          <a:xfrm>
            <a:off x="4902776" y="4270520"/>
            <a:ext cx="3384000" cy="2016000"/>
          </a:xfrm>
          <a:prstGeom prst="rect">
            <a:avLst/>
          </a:prstGeom>
          <a:noFill/>
          <a:ln w="9525">
            <a:noFill/>
            <a:miter lim="800000"/>
            <a:headEnd/>
            <a:tailEnd/>
          </a:ln>
        </p:spPr>
      </p:pic>
      <p:pic>
        <p:nvPicPr>
          <p:cNvPr id="10" name="Picture 7"/>
          <p:cNvPicPr>
            <a:picLocks noChangeArrowheads="1"/>
          </p:cNvPicPr>
          <p:nvPr/>
        </p:nvPicPr>
        <p:blipFill>
          <a:blip cstate="print" r:embed="rId7">
            <a:lum bright="6000"/>
          </a:blip>
          <a:srcRect b="-79" r="-50"/>
          <a:stretch>
            <a:fillRect/>
          </a:stretch>
        </p:blipFill>
        <p:spPr bwMode="gray">
          <a:xfrm>
            <a:off x="4902776" y="2000240"/>
            <a:ext cx="3384000" cy="2016000"/>
          </a:xfrm>
          <a:prstGeom prst="rect">
            <a:avLst/>
          </a:prstGeom>
          <a:noFill/>
          <a:ln algn="ctr" w="2857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571502" y="1285860"/>
            <a:ext cx="8072464" cy="1428760"/>
          </a:xfrm>
          <a:prstGeom prst="rect">
            <a:avLst/>
          </a:prstGeom>
        </p:spPr>
        <p:txBody>
          <a:bodyPr/>
          <a:lstStyle/>
          <a:p>
            <a:pPr marL="0" marR="0" lvl="0" indent="0" algn="l" defTabSz="914400" rtl="0" eaLnBrk="0" fontAlgn="base" latinLnBrk="0" hangingPunct="0">
              <a:lnSpc>
                <a:spcPct val="150000"/>
              </a:lnSpc>
              <a:spcBef>
                <a:spcPct val="0"/>
              </a:spcBef>
              <a:spcAft>
                <a:spcPct val="0"/>
              </a:spcAft>
              <a:buClr>
                <a:srgbClr val="D70050"/>
              </a:buClr>
              <a:buSzTx/>
              <a:buFont typeface="Wingdings" pitchFamily="2" charset="2"/>
              <a:buChar char="n"/>
              <a:tabLst/>
              <a:defRPr/>
            </a:pPr>
            <a:r>
              <a:rPr kumimoji="1" lang="zh-CN" altLang="en-US"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rPr>
              <a:t>  国家能源局 、工业和信息化部、 国家认监委联合发布</a:t>
            </a:r>
            <a:r>
              <a:rPr kumimoji="1" lang="en-US" altLang="zh-CN"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rPr>
              <a:t>《</a:t>
            </a:r>
            <a:r>
              <a:rPr kumimoji="1" lang="zh-CN" altLang="en-US"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rPr>
              <a:t>关于促进先进光伏技术产品应用和产业升级的意见</a:t>
            </a:r>
            <a:r>
              <a:rPr kumimoji="1" lang="en-US" altLang="zh-CN"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rPr>
              <a:t>》</a:t>
            </a:r>
            <a:r>
              <a:rPr kumimoji="1" lang="zh-CN" altLang="en-US"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rPr>
              <a:t>，</a:t>
            </a:r>
            <a:r>
              <a:rPr kumimoji="1" lang="en-US" altLang="zh-CN"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2015</a:t>
            </a:r>
            <a:r>
              <a:rPr kumimoji="1" lang="zh-CN" altLang="en-US"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年“领跑者”先进技术产品应达到以下指标：多晶硅电池组件和单晶硅电池组件的光电转换效率分别达到</a:t>
            </a:r>
            <a:r>
              <a:rPr kumimoji="1" lang="en-US" altLang="zh-CN"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16.5%</a:t>
            </a:r>
            <a:r>
              <a:rPr kumimoji="1" lang="zh-CN" altLang="en-US"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和</a:t>
            </a:r>
            <a:r>
              <a:rPr kumimoji="1" lang="en-US" altLang="zh-CN"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17%</a:t>
            </a:r>
            <a:r>
              <a:rPr kumimoji="1" lang="zh-CN" altLang="en-US" sz="1600" b="1" i="0" u="none" strike="noStrike" kern="1200" cap="none" spc="0" normalizeH="0" baseline="0" noProof="0" dirty="0" smtClean="0">
                <a:ln>
                  <a:noFill/>
                </a:ln>
                <a:solidFill>
                  <a:srgbClr val="D70050"/>
                </a:solidFill>
                <a:effectLst/>
                <a:uLnTx/>
                <a:uFillTx/>
                <a:latin typeface="Times New Roman" pitchFamily="18" charset="0"/>
                <a:ea typeface="微软雅黑" pitchFamily="34" charset="-122"/>
                <a:cs typeface="Times New Roman" pitchFamily="18" charset="0"/>
              </a:rPr>
              <a:t>以上</a:t>
            </a:r>
            <a:endParaRPr kumimoji="1" lang="en-US" altLang="zh-CN" sz="16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微软雅黑" pitchFamily="34" charset="-122"/>
              <a:cs typeface="Times New Roman" pitchFamily="18" charset="0"/>
            </a:endParaRPr>
          </a:p>
        </p:txBody>
      </p:sp>
      <p:graphicFrame>
        <p:nvGraphicFramePr>
          <p:cNvPr id="4" name="表格 3"/>
          <p:cNvGraphicFramePr>
            <a:graphicFrameLocks noGrp="1"/>
          </p:cNvGraphicFramePr>
          <p:nvPr/>
        </p:nvGraphicFramePr>
        <p:xfrm>
          <a:off x="642910" y="2643183"/>
          <a:ext cx="7858179" cy="3500460"/>
        </p:xfrm>
        <a:graphic>
          <a:graphicData uri="http://schemas.openxmlformats.org/drawingml/2006/table">
            <a:tbl>
              <a:tblPr/>
              <a:tblGrid>
                <a:gridCol w="1488442"/>
                <a:gridCol w="1488442"/>
                <a:gridCol w="1556668"/>
                <a:gridCol w="1710893"/>
                <a:gridCol w="1613734"/>
              </a:tblGrid>
              <a:tr h="1569624">
                <a:tc>
                  <a:txBody>
                    <a:bodyPr/>
                    <a:lstStyle/>
                    <a:p>
                      <a:pPr algn="ctr">
                        <a:spcAft>
                          <a:spcPts val="0"/>
                        </a:spcAft>
                      </a:pPr>
                      <a:r>
                        <a:rPr lang="zh-CN" sz="1400" b="1" kern="100" dirty="0">
                          <a:solidFill>
                            <a:schemeClr val="tx1"/>
                          </a:solidFill>
                          <a:latin typeface="Times New Roman" pitchFamily="18" charset="0"/>
                          <a:ea typeface="微软雅黑" pitchFamily="34" charset="-122"/>
                          <a:cs typeface="Times New Roman" pitchFamily="18" charset="0"/>
                        </a:rPr>
                        <a:t>材料类型</a:t>
                      </a:r>
                      <a:endParaRPr lang="zh-CN" sz="1400" kern="100" dirty="0">
                        <a:solidFill>
                          <a:schemeClr val="tx1"/>
                        </a:solidFill>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zh-CN" sz="1400" b="1" kern="100" dirty="0">
                          <a:solidFill>
                            <a:schemeClr val="tx1"/>
                          </a:solidFill>
                          <a:latin typeface="Times New Roman" pitchFamily="18" charset="0"/>
                          <a:ea typeface="微软雅黑" pitchFamily="34" charset="-122"/>
                          <a:cs typeface="Times New Roman" pitchFamily="18" charset="0"/>
                        </a:rPr>
                        <a:t>电池片尺寸（</a:t>
                      </a:r>
                      <a:r>
                        <a:rPr lang="en-US" sz="1400" b="1" kern="100" dirty="0">
                          <a:solidFill>
                            <a:schemeClr val="tx1"/>
                          </a:solidFill>
                          <a:latin typeface="Times New Roman" pitchFamily="18" charset="0"/>
                          <a:ea typeface="微软雅黑" pitchFamily="34" charset="-122"/>
                          <a:cs typeface="Times New Roman" pitchFamily="18" charset="0"/>
                        </a:rPr>
                        <a:t>mm</a:t>
                      </a:r>
                      <a:r>
                        <a:rPr lang="zh-CN" sz="1400" b="1" kern="100" dirty="0">
                          <a:solidFill>
                            <a:schemeClr val="tx1"/>
                          </a:solidFill>
                          <a:latin typeface="Times New Roman" pitchFamily="18" charset="0"/>
                          <a:ea typeface="微软雅黑" pitchFamily="34" charset="-122"/>
                          <a:cs typeface="Times New Roman" pitchFamily="18" charset="0"/>
                        </a:rPr>
                        <a:t>）</a:t>
                      </a:r>
                      <a:endParaRPr lang="zh-CN" sz="1400" kern="100" dirty="0">
                        <a:solidFill>
                          <a:schemeClr val="tx1"/>
                        </a:solidFill>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zh-CN" sz="1400" b="1" kern="100" dirty="0">
                          <a:solidFill>
                            <a:schemeClr val="tx1"/>
                          </a:solidFill>
                          <a:latin typeface="Times New Roman" pitchFamily="18" charset="0"/>
                          <a:ea typeface="微软雅黑" pitchFamily="34" charset="-122"/>
                          <a:cs typeface="Times New Roman" pitchFamily="18" charset="0"/>
                        </a:rPr>
                        <a:t>电池片</a:t>
                      </a:r>
                      <a:r>
                        <a:rPr lang="zh-CN" sz="1400" b="1" kern="100" dirty="0" smtClean="0">
                          <a:solidFill>
                            <a:schemeClr val="tx1"/>
                          </a:solidFill>
                          <a:latin typeface="Times New Roman" pitchFamily="18" charset="0"/>
                          <a:ea typeface="微软雅黑" pitchFamily="34" charset="-122"/>
                          <a:cs typeface="Times New Roman" pitchFamily="18" charset="0"/>
                        </a:rPr>
                        <a:t>数量</a:t>
                      </a:r>
                      <a:endParaRPr lang="en-US" altLang="zh-CN" sz="1400" b="1" kern="100" dirty="0" smtClean="0">
                        <a:solidFill>
                          <a:schemeClr val="tx1"/>
                        </a:solidFill>
                        <a:latin typeface="Times New Roman" pitchFamily="18" charset="0"/>
                        <a:ea typeface="微软雅黑" pitchFamily="34" charset="-122"/>
                        <a:cs typeface="Times New Roman" pitchFamily="18" charset="0"/>
                      </a:endParaRPr>
                    </a:p>
                    <a:p>
                      <a:pPr algn="ctr">
                        <a:spcAft>
                          <a:spcPts val="0"/>
                        </a:spcAft>
                      </a:pPr>
                      <a:r>
                        <a:rPr lang="zh-CN" altLang="en-US" sz="1400" b="1" kern="100" dirty="0" smtClean="0">
                          <a:solidFill>
                            <a:schemeClr val="tx1"/>
                          </a:solidFill>
                          <a:latin typeface="Times New Roman" pitchFamily="18" charset="0"/>
                          <a:ea typeface="微软雅黑" pitchFamily="34" charset="-122"/>
                          <a:cs typeface="Times New Roman" pitchFamily="18" charset="0"/>
                        </a:rPr>
                        <a:t>（片）</a:t>
                      </a:r>
                      <a:endParaRPr lang="zh-CN" sz="1400" kern="100" dirty="0">
                        <a:solidFill>
                          <a:schemeClr val="tx1"/>
                        </a:solidFill>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400" b="1" kern="100" dirty="0">
                          <a:solidFill>
                            <a:schemeClr val="tx1"/>
                          </a:solidFill>
                          <a:latin typeface="Times New Roman" pitchFamily="18" charset="0"/>
                          <a:ea typeface="微软雅黑" pitchFamily="34" charset="-122"/>
                          <a:cs typeface="Times New Roman" pitchFamily="18" charset="0"/>
                        </a:rPr>
                        <a:t>16.5%</a:t>
                      </a:r>
                      <a:r>
                        <a:rPr lang="zh-CN" sz="1400" b="1" kern="100" dirty="0">
                          <a:solidFill>
                            <a:schemeClr val="tx1"/>
                          </a:solidFill>
                          <a:latin typeface="Times New Roman" pitchFamily="18" charset="0"/>
                          <a:ea typeface="微软雅黑" pitchFamily="34" charset="-122"/>
                          <a:cs typeface="Times New Roman" pitchFamily="18" charset="0"/>
                        </a:rPr>
                        <a:t>转化</a:t>
                      </a:r>
                      <a:r>
                        <a:rPr lang="zh-CN" sz="1400" b="1" kern="100" dirty="0" smtClean="0">
                          <a:solidFill>
                            <a:schemeClr val="tx1"/>
                          </a:solidFill>
                          <a:latin typeface="Times New Roman" pitchFamily="18" charset="0"/>
                          <a:ea typeface="微软雅黑" pitchFamily="34" charset="-122"/>
                          <a:cs typeface="Times New Roman" pitchFamily="18" charset="0"/>
                        </a:rPr>
                        <a:t>效率</a:t>
                      </a:r>
                      <a:endParaRPr lang="en-US" altLang="zh-CN" sz="1400" b="1" kern="100" dirty="0" smtClean="0">
                        <a:solidFill>
                          <a:schemeClr val="tx1"/>
                        </a:solidFill>
                        <a:latin typeface="Times New Roman" pitchFamily="18" charset="0"/>
                        <a:ea typeface="微软雅黑" pitchFamily="34" charset="-122"/>
                        <a:cs typeface="Times New Roman" pitchFamily="18" charset="0"/>
                      </a:endParaRPr>
                    </a:p>
                    <a:p>
                      <a:pPr algn="ctr">
                        <a:spcAft>
                          <a:spcPts val="0"/>
                        </a:spcAft>
                      </a:pPr>
                      <a:r>
                        <a:rPr lang="zh-CN" sz="1400" b="1" kern="100" dirty="0" smtClean="0">
                          <a:solidFill>
                            <a:schemeClr val="tx1"/>
                          </a:solidFill>
                          <a:latin typeface="Times New Roman" pitchFamily="18" charset="0"/>
                          <a:ea typeface="微软雅黑" pitchFamily="34" charset="-122"/>
                          <a:cs typeface="Times New Roman" pitchFamily="18" charset="0"/>
                        </a:rPr>
                        <a:t>对应</a:t>
                      </a:r>
                      <a:r>
                        <a:rPr lang="zh-CN" sz="1400" b="1" kern="100" dirty="0">
                          <a:solidFill>
                            <a:schemeClr val="tx1"/>
                          </a:solidFill>
                          <a:latin typeface="Times New Roman" pitchFamily="18" charset="0"/>
                          <a:ea typeface="微软雅黑" pitchFamily="34" charset="-122"/>
                          <a:cs typeface="Times New Roman" pitchFamily="18" charset="0"/>
                        </a:rPr>
                        <a:t>组件峰值功率（</a:t>
                      </a:r>
                      <a:r>
                        <a:rPr lang="en-US" sz="1400" b="1" kern="100" dirty="0" err="1" smtClean="0">
                          <a:solidFill>
                            <a:schemeClr val="tx1"/>
                          </a:solidFill>
                          <a:latin typeface="Times New Roman" pitchFamily="18" charset="0"/>
                          <a:ea typeface="微软雅黑" pitchFamily="34" charset="-122"/>
                          <a:cs typeface="Times New Roman" pitchFamily="18" charset="0"/>
                        </a:rPr>
                        <a:t>Wp</a:t>
                      </a:r>
                      <a:r>
                        <a:rPr lang="zh-CN" sz="1400" b="1" kern="100" dirty="0" smtClean="0">
                          <a:solidFill>
                            <a:schemeClr val="tx1"/>
                          </a:solidFill>
                          <a:latin typeface="Times New Roman" pitchFamily="18" charset="0"/>
                          <a:ea typeface="微软雅黑" pitchFamily="34" charset="-122"/>
                          <a:cs typeface="Times New Roman" pitchFamily="18" charset="0"/>
                        </a:rPr>
                        <a:t>）</a:t>
                      </a:r>
                      <a:endParaRPr lang="zh-CN" sz="1400" kern="100" dirty="0">
                        <a:solidFill>
                          <a:schemeClr val="tx1"/>
                        </a:solidFill>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400" b="1" kern="100" dirty="0">
                          <a:solidFill>
                            <a:schemeClr val="tx1"/>
                          </a:solidFill>
                          <a:latin typeface="Times New Roman" pitchFamily="18" charset="0"/>
                          <a:ea typeface="微软雅黑" pitchFamily="34" charset="-122"/>
                          <a:cs typeface="Times New Roman" pitchFamily="18" charset="0"/>
                        </a:rPr>
                        <a:t>17%</a:t>
                      </a:r>
                      <a:r>
                        <a:rPr lang="zh-CN" sz="1400" b="1" kern="100" dirty="0">
                          <a:solidFill>
                            <a:schemeClr val="tx1"/>
                          </a:solidFill>
                          <a:latin typeface="Times New Roman" pitchFamily="18" charset="0"/>
                          <a:ea typeface="微软雅黑" pitchFamily="34" charset="-122"/>
                          <a:cs typeface="Times New Roman" pitchFamily="18" charset="0"/>
                        </a:rPr>
                        <a:t>转化</a:t>
                      </a:r>
                      <a:r>
                        <a:rPr lang="zh-CN" sz="1400" b="1" kern="100" dirty="0" smtClean="0">
                          <a:solidFill>
                            <a:schemeClr val="tx1"/>
                          </a:solidFill>
                          <a:latin typeface="Times New Roman" pitchFamily="18" charset="0"/>
                          <a:ea typeface="微软雅黑" pitchFamily="34" charset="-122"/>
                          <a:cs typeface="Times New Roman" pitchFamily="18" charset="0"/>
                        </a:rPr>
                        <a:t>效率</a:t>
                      </a:r>
                      <a:endParaRPr lang="en-US" altLang="zh-CN" sz="1400" b="1" kern="100" dirty="0" smtClean="0">
                        <a:solidFill>
                          <a:schemeClr val="tx1"/>
                        </a:solidFill>
                        <a:latin typeface="Times New Roman" pitchFamily="18" charset="0"/>
                        <a:ea typeface="微软雅黑" pitchFamily="34" charset="-122"/>
                        <a:cs typeface="Times New Roman" pitchFamily="18" charset="0"/>
                      </a:endParaRPr>
                    </a:p>
                    <a:p>
                      <a:pPr algn="ctr">
                        <a:spcAft>
                          <a:spcPts val="0"/>
                        </a:spcAft>
                      </a:pPr>
                      <a:r>
                        <a:rPr lang="zh-CN" sz="1400" b="1" kern="100" dirty="0" smtClean="0">
                          <a:solidFill>
                            <a:schemeClr val="tx1"/>
                          </a:solidFill>
                          <a:latin typeface="Times New Roman" pitchFamily="18" charset="0"/>
                          <a:ea typeface="微软雅黑" pitchFamily="34" charset="-122"/>
                          <a:cs typeface="Times New Roman" pitchFamily="18" charset="0"/>
                        </a:rPr>
                        <a:t>对应</a:t>
                      </a:r>
                      <a:r>
                        <a:rPr lang="zh-CN" sz="1400" b="1" kern="100" dirty="0">
                          <a:solidFill>
                            <a:schemeClr val="tx1"/>
                          </a:solidFill>
                          <a:latin typeface="Times New Roman" pitchFamily="18" charset="0"/>
                          <a:ea typeface="微软雅黑" pitchFamily="34" charset="-122"/>
                          <a:cs typeface="Times New Roman" pitchFamily="18" charset="0"/>
                        </a:rPr>
                        <a:t>组件峰值功率（</a:t>
                      </a:r>
                      <a:r>
                        <a:rPr lang="en-US" sz="1400" b="1" kern="100" dirty="0" err="1" smtClean="0">
                          <a:solidFill>
                            <a:schemeClr val="tx1"/>
                          </a:solidFill>
                          <a:latin typeface="Times New Roman" pitchFamily="18" charset="0"/>
                          <a:ea typeface="微软雅黑" pitchFamily="34" charset="-122"/>
                          <a:cs typeface="Times New Roman" pitchFamily="18" charset="0"/>
                        </a:rPr>
                        <a:t>Wp</a:t>
                      </a:r>
                      <a:r>
                        <a:rPr lang="zh-CN" sz="1400" b="1" kern="100" dirty="0" smtClean="0">
                          <a:solidFill>
                            <a:schemeClr val="tx1"/>
                          </a:solidFill>
                          <a:latin typeface="Times New Roman" pitchFamily="18" charset="0"/>
                          <a:ea typeface="微软雅黑" pitchFamily="34" charset="-122"/>
                          <a:cs typeface="Times New Roman" pitchFamily="18" charset="0"/>
                        </a:rPr>
                        <a:t>）</a:t>
                      </a:r>
                      <a:endParaRPr lang="zh-CN" sz="1400" kern="100" dirty="0">
                        <a:solidFill>
                          <a:schemeClr val="tx1"/>
                        </a:solidFill>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40000"/>
                        <a:lumOff val="60000"/>
                      </a:schemeClr>
                    </a:solidFill>
                  </a:tcPr>
                </a:tc>
              </a:tr>
              <a:tr h="482709">
                <a:tc rowSpan="2">
                  <a:txBody>
                    <a:bodyPr/>
                    <a:lstStyle/>
                    <a:p>
                      <a:pPr algn="ctr">
                        <a:spcAft>
                          <a:spcPts val="0"/>
                        </a:spcAft>
                      </a:pPr>
                      <a:r>
                        <a:rPr lang="zh-CN" sz="1400" kern="100">
                          <a:latin typeface="Times New Roman" pitchFamily="18" charset="0"/>
                          <a:ea typeface="微软雅黑" pitchFamily="34" charset="-122"/>
                          <a:cs typeface="Times New Roman" pitchFamily="18" charset="0"/>
                        </a:rPr>
                        <a:t>多晶硅</a:t>
                      </a: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dirty="0" smtClean="0">
                          <a:latin typeface="Times New Roman" pitchFamily="18" charset="0"/>
                          <a:ea typeface="微软雅黑" pitchFamily="34" charset="-122"/>
                          <a:cs typeface="Times New Roman" pitchFamily="18" charset="0"/>
                        </a:rPr>
                        <a:t>156</a:t>
                      </a:r>
                      <a:r>
                        <a:rPr lang="en-US" altLang="zh-CN" sz="1400" kern="100" dirty="0" smtClean="0">
                          <a:latin typeface="Times New Roman" pitchFamily="18" charset="0"/>
                          <a:ea typeface="微软雅黑" pitchFamily="34" charset="-122"/>
                          <a:cs typeface="Times New Roman" pitchFamily="18" charset="0"/>
                        </a:rPr>
                        <a:t>×</a:t>
                      </a:r>
                      <a:r>
                        <a:rPr lang="en-US" sz="1400" kern="100" dirty="0" smtClean="0">
                          <a:latin typeface="Times New Roman" pitchFamily="18" charset="0"/>
                          <a:ea typeface="微软雅黑" pitchFamily="34" charset="-122"/>
                          <a:cs typeface="Times New Roman" pitchFamily="18" charset="0"/>
                        </a:rPr>
                        <a:t>156</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60</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dirty="0">
                          <a:latin typeface="Times New Roman" pitchFamily="18" charset="0"/>
                          <a:ea typeface="微软雅黑" pitchFamily="34" charset="-122"/>
                          <a:cs typeface="Times New Roman" pitchFamily="18" charset="0"/>
                        </a:rPr>
                        <a:t>270</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482709">
                <a:tc vMerge="1">
                  <a:txBody>
                    <a:bodyPr/>
                    <a:lstStyle/>
                    <a:p>
                      <a:endParaRPr lang="zh-CN" altLang="en-US"/>
                    </a:p>
                  </a:txBody>
                  <a:tcPr/>
                </a:tc>
                <a:tc>
                  <a:txBody>
                    <a:bodyPr/>
                    <a:lstStyle/>
                    <a:p>
                      <a:pPr algn="ctr">
                        <a:spcAft>
                          <a:spcPts val="0"/>
                        </a:spcAft>
                      </a:pPr>
                      <a:r>
                        <a:rPr lang="en-US" sz="1400" kern="100" dirty="0" smtClean="0">
                          <a:latin typeface="Times New Roman" pitchFamily="18" charset="0"/>
                          <a:ea typeface="微软雅黑" pitchFamily="34" charset="-122"/>
                          <a:cs typeface="Times New Roman" pitchFamily="18" charset="0"/>
                        </a:rPr>
                        <a:t>156</a:t>
                      </a:r>
                      <a:r>
                        <a:rPr lang="en-US" altLang="zh-CN" sz="1400" kern="100" dirty="0" smtClean="0">
                          <a:latin typeface="Times New Roman" pitchFamily="18" charset="0"/>
                          <a:ea typeface="微软雅黑" pitchFamily="34" charset="-122"/>
                          <a:cs typeface="Times New Roman" pitchFamily="18" charset="0"/>
                        </a:rPr>
                        <a:t>×</a:t>
                      </a:r>
                      <a:r>
                        <a:rPr lang="en-US" sz="1400" kern="100" dirty="0" smtClean="0">
                          <a:latin typeface="Times New Roman" pitchFamily="18" charset="0"/>
                          <a:ea typeface="微软雅黑" pitchFamily="34" charset="-122"/>
                          <a:cs typeface="Times New Roman" pitchFamily="18" charset="0"/>
                        </a:rPr>
                        <a:t>156</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72</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dirty="0">
                          <a:latin typeface="Times New Roman" pitchFamily="18" charset="0"/>
                          <a:ea typeface="微软雅黑" pitchFamily="34" charset="-122"/>
                          <a:cs typeface="Times New Roman" pitchFamily="18" charset="0"/>
                        </a:rPr>
                        <a:t>325</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dirty="0">
                          <a:latin typeface="Times New Roman" pitchFamily="18" charset="0"/>
                          <a:ea typeface="微软雅黑" pitchFamily="34" charset="-122"/>
                          <a:cs typeface="Times New Roman" pitchFamily="18" charset="0"/>
                        </a:rPr>
                        <a:t>/</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r>
              <a:tr h="482709">
                <a:tc rowSpan="2">
                  <a:txBody>
                    <a:bodyPr/>
                    <a:lstStyle/>
                    <a:p>
                      <a:pPr algn="ctr">
                        <a:spcAft>
                          <a:spcPts val="0"/>
                        </a:spcAft>
                      </a:pPr>
                      <a:r>
                        <a:rPr lang="zh-CN" sz="1400" kern="100">
                          <a:latin typeface="Times New Roman" pitchFamily="18" charset="0"/>
                          <a:ea typeface="微软雅黑" pitchFamily="34" charset="-122"/>
                          <a:cs typeface="Times New Roman" pitchFamily="18" charset="0"/>
                        </a:rPr>
                        <a:t>单晶硅</a:t>
                      </a: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dirty="0" smtClean="0">
                          <a:latin typeface="Times New Roman" pitchFamily="18" charset="0"/>
                          <a:ea typeface="微软雅黑" pitchFamily="34" charset="-122"/>
                          <a:cs typeface="Times New Roman" pitchFamily="18" charset="0"/>
                        </a:rPr>
                        <a:t>156</a:t>
                      </a:r>
                      <a:r>
                        <a:rPr lang="en-US" altLang="zh-CN" sz="1400" kern="100" dirty="0" smtClean="0">
                          <a:latin typeface="Times New Roman" pitchFamily="18" charset="0"/>
                          <a:ea typeface="微软雅黑" pitchFamily="34" charset="-122"/>
                          <a:cs typeface="Times New Roman" pitchFamily="18" charset="0"/>
                        </a:rPr>
                        <a:t>×</a:t>
                      </a:r>
                      <a:r>
                        <a:rPr lang="en-US" sz="1400" kern="100" dirty="0" smtClean="0">
                          <a:latin typeface="Times New Roman" pitchFamily="18" charset="0"/>
                          <a:ea typeface="微软雅黑" pitchFamily="34" charset="-122"/>
                          <a:cs typeface="Times New Roman" pitchFamily="18" charset="0"/>
                        </a:rPr>
                        <a:t>156</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60</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ctr">
                        <a:spcAft>
                          <a:spcPts val="0"/>
                        </a:spcAft>
                      </a:pPr>
                      <a:r>
                        <a:rPr lang="en-US" sz="1400" kern="100" dirty="0">
                          <a:latin typeface="Times New Roman" pitchFamily="18" charset="0"/>
                          <a:ea typeface="微软雅黑" pitchFamily="34" charset="-122"/>
                          <a:cs typeface="Times New Roman" pitchFamily="18" charset="0"/>
                        </a:rPr>
                        <a:t>275</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482709">
                <a:tc vMerge="1">
                  <a:txBody>
                    <a:bodyPr/>
                    <a:lstStyle/>
                    <a:p>
                      <a:endParaRPr lang="zh-CN" altLang="en-US"/>
                    </a:p>
                  </a:txBody>
                  <a:tcPr/>
                </a:tc>
                <a:tc>
                  <a:txBody>
                    <a:bodyPr/>
                    <a:lstStyle/>
                    <a:p>
                      <a:pPr algn="ctr">
                        <a:spcAft>
                          <a:spcPts val="0"/>
                        </a:spcAft>
                      </a:pPr>
                      <a:r>
                        <a:rPr lang="en-US" sz="1400" kern="100" dirty="0" smtClean="0">
                          <a:latin typeface="Times New Roman" pitchFamily="18" charset="0"/>
                          <a:ea typeface="微软雅黑" pitchFamily="34" charset="-122"/>
                          <a:cs typeface="Times New Roman" pitchFamily="18" charset="0"/>
                        </a:rPr>
                        <a:t>156</a:t>
                      </a:r>
                      <a:r>
                        <a:rPr lang="en-US" altLang="zh-CN" sz="1400" kern="100" dirty="0" smtClean="0">
                          <a:latin typeface="Times New Roman" pitchFamily="18" charset="0"/>
                          <a:ea typeface="微软雅黑" pitchFamily="34" charset="-122"/>
                          <a:cs typeface="Times New Roman" pitchFamily="18" charset="0"/>
                        </a:rPr>
                        <a:t>×</a:t>
                      </a:r>
                      <a:r>
                        <a:rPr lang="en-US" sz="1400" kern="100" dirty="0" smtClean="0">
                          <a:latin typeface="Times New Roman" pitchFamily="18" charset="0"/>
                          <a:ea typeface="微软雅黑" pitchFamily="34" charset="-122"/>
                          <a:cs typeface="Times New Roman" pitchFamily="18" charset="0"/>
                        </a:rPr>
                        <a:t>156</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72</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a:latin typeface="Times New Roman" pitchFamily="18" charset="0"/>
                          <a:ea typeface="微软雅黑" pitchFamily="34" charset="-122"/>
                          <a:cs typeface="Times New Roman" pitchFamily="18" charset="0"/>
                        </a:rPr>
                        <a:t>/</a:t>
                      </a:r>
                      <a:endParaRPr lang="zh-CN" sz="1400" kern="10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ctr">
                        <a:spcAft>
                          <a:spcPts val="0"/>
                        </a:spcAft>
                      </a:pPr>
                      <a:r>
                        <a:rPr lang="en-US" sz="1400" kern="100" dirty="0">
                          <a:latin typeface="Times New Roman" pitchFamily="18" charset="0"/>
                          <a:ea typeface="微软雅黑" pitchFamily="34" charset="-122"/>
                          <a:cs typeface="Times New Roman" pitchFamily="18" charset="0"/>
                        </a:rPr>
                        <a:t>330</a:t>
                      </a:r>
                      <a:endParaRPr lang="zh-CN" sz="1400" kern="100" dirty="0">
                        <a:latin typeface="Times New Roman" pitchFamily="18" charset="0"/>
                        <a:ea typeface="微软雅黑" pitchFamily="34" charset="-122"/>
                        <a:cs typeface="Times New Roman" pitchFamily="18" charset="0"/>
                      </a:endParaRPr>
                    </a:p>
                  </a:txBody>
                  <a:tcPr marL="70907" marR="70907" marT="35453" marB="354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r>
            </a:tbl>
          </a:graphicData>
        </a:graphic>
      </p:graphicFrame>
      <p:sp>
        <p:nvSpPr>
          <p:cNvPr id="5" name="圆角矩形 4"/>
          <p:cNvSpPr/>
          <p:nvPr/>
        </p:nvSpPr>
        <p:spPr>
          <a:xfrm>
            <a:off x="6826334" y="2643182"/>
            <a:ext cx="1714512" cy="3429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n w="3175">
                <a:solidFill>
                  <a:schemeClr val="tx1"/>
                </a:solidFill>
              </a:ln>
              <a:noFill/>
              <a:latin typeface="Times New Roman" pitchFamily="18" charset="0"/>
              <a:ea typeface="微软雅黑" pitchFamily="34" charset="-122"/>
              <a:cs typeface="Times New Roman" pitchFamily="18" charset="0"/>
            </a:endParaRPr>
          </a:p>
        </p:txBody>
      </p:sp>
      <p:sp>
        <p:nvSpPr>
          <p:cNvPr id="6" name="圆角矩形 5"/>
          <p:cNvSpPr/>
          <p:nvPr/>
        </p:nvSpPr>
        <p:spPr>
          <a:xfrm>
            <a:off x="642910" y="5195904"/>
            <a:ext cx="3000396" cy="9477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微软雅黑" pitchFamily="34" charset="-122"/>
              <a:cs typeface="Times New Roman" pitchFamily="18" charset="0"/>
            </a:endParaRPr>
          </a:p>
        </p:txBody>
      </p:sp>
      <p:sp>
        <p:nvSpPr>
          <p:cNvPr id="7"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“领跑者”计划要求</a:t>
            </a:r>
            <a:r>
              <a:rPr lang="en-US" altLang="zh-CN" sz="2000" b="1" dirty="0" smtClean="0">
                <a:latin typeface="Times New Roman" pitchFamily="18" charset="0"/>
                <a:ea typeface="微软雅黑" pitchFamily="34" charset="-122"/>
                <a:cs typeface="Times New Roman" pitchFamily="18" charset="0"/>
              </a:rPr>
              <a:t>——</a:t>
            </a:r>
            <a:r>
              <a:rPr lang="zh-CN" altLang="en-US" sz="2000" b="1" dirty="0" smtClean="0">
                <a:latin typeface="Times New Roman" pitchFamily="18" charset="0"/>
                <a:ea typeface="微软雅黑" pitchFamily="34" charset="-122"/>
                <a:cs typeface="Times New Roman" pitchFamily="18" charset="0"/>
              </a:rPr>
              <a:t>组件光电转换效率多晶</a:t>
            </a:r>
            <a:r>
              <a:rPr lang="en-US" altLang="zh-CN" sz="2000" b="1" dirty="0" smtClean="0">
                <a:latin typeface="Times New Roman" pitchFamily="18" charset="0"/>
                <a:ea typeface="微软雅黑" pitchFamily="34" charset="-122"/>
                <a:cs typeface="Times New Roman" pitchFamily="18" charset="0"/>
              </a:rPr>
              <a:t>16.5%</a:t>
            </a:r>
            <a:r>
              <a:rPr lang="zh-CN" altLang="en-US" sz="2000" b="1" dirty="0" smtClean="0">
                <a:latin typeface="Times New Roman" pitchFamily="18" charset="0"/>
                <a:ea typeface="微软雅黑" pitchFamily="34" charset="-122"/>
                <a:cs typeface="Times New Roman" pitchFamily="18" charset="0"/>
              </a:rPr>
              <a:t>、单晶</a:t>
            </a:r>
            <a:r>
              <a:rPr lang="en-US" altLang="zh-CN" sz="2000" b="1" dirty="0" smtClean="0">
                <a:latin typeface="Times New Roman" pitchFamily="18" charset="0"/>
                <a:ea typeface="微软雅黑" pitchFamily="34" charset="-122"/>
                <a:cs typeface="Times New Roman" pitchFamily="18" charset="0"/>
              </a:rPr>
              <a:t>17%</a:t>
            </a:r>
            <a:endParaRPr lang="zh-CN" altLang="en-US" sz="2000" b="1" dirty="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14348" y="1214422"/>
          <a:ext cx="7786714" cy="3571901"/>
        </p:xfrm>
        <a:graphic>
          <a:graphicData uri="http://schemas.openxmlformats.org/drawingml/2006/table">
            <a:tbl>
              <a:tblPr>
                <a:tableStyleId>{5DA37D80-6434-44D0-A028-1B22A696006F}</a:tableStyleId>
              </a:tblPr>
              <a:tblGrid>
                <a:gridCol w="1214446"/>
                <a:gridCol w="2089008"/>
                <a:gridCol w="1441574"/>
                <a:gridCol w="1460010"/>
                <a:gridCol w="1581676"/>
              </a:tblGrid>
              <a:tr h="459429">
                <a:tc gridSpan="5">
                  <a:txBody>
                    <a:bodyPr/>
                    <a:lstStyle/>
                    <a:p>
                      <a:pPr algn="ctr" fontAlgn="ctr"/>
                      <a:r>
                        <a:rPr lang="zh-CN" altLang="en-US" sz="1600" b="1" u="none" strike="noStrike" dirty="0" smtClean="0">
                          <a:solidFill>
                            <a:schemeClr val="bg1"/>
                          </a:solidFill>
                          <a:latin typeface="微软雅黑" pitchFamily="34" charset="-122"/>
                          <a:ea typeface="微软雅黑" pitchFamily="34" charset="-122"/>
                        </a:rPr>
                        <a:t>单晶不同</a:t>
                      </a:r>
                      <a:r>
                        <a:rPr lang="zh-CN" altLang="en-US" sz="1600" b="1" u="none" strike="noStrike" dirty="0">
                          <a:solidFill>
                            <a:schemeClr val="bg1"/>
                          </a:solidFill>
                          <a:latin typeface="微软雅黑" pitchFamily="34" charset="-122"/>
                          <a:ea typeface="微软雅黑" pitchFamily="34" charset="-122"/>
                        </a:rPr>
                        <a:t>规格组件功率与转化效率</a:t>
                      </a:r>
                      <a:r>
                        <a:rPr lang="zh-CN" altLang="en-US" sz="1600" b="1" u="none" strike="noStrike" dirty="0" smtClean="0">
                          <a:solidFill>
                            <a:schemeClr val="bg1"/>
                          </a:solidFill>
                          <a:latin typeface="微软雅黑" pitchFamily="34" charset="-122"/>
                          <a:ea typeface="微软雅黑" pitchFamily="34" charset="-122"/>
                        </a:rPr>
                        <a:t>对照表</a:t>
                      </a:r>
                      <a:endParaRPr lang="en-US" altLang="zh-CN" sz="1600" b="1" u="none" strike="noStrike" dirty="0" smtClean="0">
                        <a:solidFill>
                          <a:schemeClr val="bg1"/>
                        </a:solidFill>
                        <a:latin typeface="微软雅黑" pitchFamily="34" charset="-122"/>
                        <a:ea typeface="微软雅黑" pitchFamily="34" charset="-122"/>
                      </a:endParaRPr>
                    </a:p>
                  </a:txBody>
                  <a:tcPr marL="8965" marR="8965" marT="8965" marB="0" anchor="ctr">
                    <a:solidFill>
                      <a:srgbClr val="D70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59429">
                <a:tc>
                  <a:txBody>
                    <a:bodyPr/>
                    <a:lstStyle/>
                    <a:p>
                      <a:pPr algn="ctr" fontAlgn="ctr"/>
                      <a:r>
                        <a:rPr lang="zh-CN" altLang="en-US" sz="1400" b="1" u="none" strike="noStrike" dirty="0" smtClean="0">
                          <a:latin typeface="微软雅黑" pitchFamily="34" charset="-122"/>
                          <a:ea typeface="微软雅黑" pitchFamily="34" charset="-122"/>
                        </a:rPr>
                        <a:t>组件规格</a:t>
                      </a: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gridSpan="4">
                  <a:txBody>
                    <a:bodyPr/>
                    <a:lstStyle/>
                    <a:p>
                      <a:pPr algn="ctr"/>
                      <a:r>
                        <a:rPr lang="zh-CN" altLang="en-US" sz="1400" b="1" dirty="0" smtClean="0">
                          <a:latin typeface="微软雅黑" pitchFamily="34" charset="-122"/>
                          <a:ea typeface="微软雅黑" pitchFamily="34" charset="-122"/>
                        </a:rPr>
                        <a:t>功率与效率对应</a:t>
                      </a:r>
                      <a:endParaRPr lang="zh-CN" altLang="en-US" sz="1400" b="1" dirty="0">
                        <a:solidFill>
                          <a:schemeClr val="bg1"/>
                        </a:solidFill>
                        <a:latin typeface="微软雅黑" pitchFamily="34" charset="-122"/>
                        <a:ea typeface="微软雅黑" pitchFamily="34" charset="-122"/>
                      </a:endParaRPr>
                    </a:p>
                  </a:txBody>
                  <a:tcPr marL="8965" marR="8965" marT="8965" marB="0" anchor="ctr"/>
                </a:tc>
                <a:tc hMerge="1">
                  <a:txBody>
                    <a:bodyPr/>
                    <a:lstStyle/>
                    <a:p>
                      <a:endParaRPr lang="zh-CN" altLang="en-US" dirty="0"/>
                    </a:p>
                  </a:txBody>
                  <a:tcPr marL="8965" marR="8965" marT="8965" marB="0" anchor="ctr"/>
                </a:tc>
                <a:tc hMerge="1">
                  <a:txBody>
                    <a:bodyPr/>
                    <a:lstStyle/>
                    <a:p>
                      <a:endParaRPr lang="zh-CN" altLang="en-US"/>
                    </a:p>
                  </a:txBody>
                  <a:tcPr/>
                </a:tc>
                <a:tc hMerge="1">
                  <a:txBody>
                    <a:bodyPr/>
                    <a:lstStyle/>
                    <a:p>
                      <a:endParaRPr lang="zh-CN" altLang="en-US"/>
                    </a:p>
                  </a:txBody>
                  <a:tcPr/>
                </a:tc>
              </a:tr>
              <a:tr h="466626">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smtClean="0">
                          <a:latin typeface="Times New Roman" pitchFamily="18" charset="0"/>
                          <a:ea typeface="微软雅黑" pitchFamily="34" charset="-122"/>
                          <a:cs typeface="Times New Roman" pitchFamily="18" charset="0"/>
                        </a:rPr>
                        <a:t> 60</a:t>
                      </a:r>
                      <a:r>
                        <a:rPr lang="zh-CN" altLang="en-US" sz="1400" b="1" u="none" strike="noStrike" dirty="0" smtClean="0">
                          <a:latin typeface="Times New Roman" pitchFamily="18" charset="0"/>
                          <a:ea typeface="微软雅黑" pitchFamily="34" charset="-122"/>
                          <a:cs typeface="Times New Roman" pitchFamily="18" charset="0"/>
                        </a:rPr>
                        <a:t>片</a:t>
                      </a:r>
                      <a:endParaRPr lang="en-US" altLang="zh-CN"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smtClean="0">
                          <a:latin typeface="Times New Roman" pitchFamily="18" charset="0"/>
                          <a:ea typeface="微软雅黑" pitchFamily="34" charset="-122"/>
                          <a:cs typeface="Times New Roman" pitchFamily="18" charset="0"/>
                        </a:rPr>
                        <a:t>275</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smtClean="0">
                          <a:solidFill>
                            <a:schemeClr val="tx1"/>
                          </a:solidFill>
                          <a:latin typeface="Times New Roman" pitchFamily="18" charset="0"/>
                          <a:ea typeface="微软雅黑" pitchFamily="34" charset="-122"/>
                          <a:cs typeface="Times New Roman" pitchFamily="18" charset="0"/>
                        </a:rPr>
                        <a:t>277</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smtClean="0">
                          <a:solidFill>
                            <a:srgbClr val="FF0000"/>
                          </a:solidFill>
                          <a:latin typeface="Times New Roman" pitchFamily="18" charset="0"/>
                          <a:ea typeface="微软雅黑" pitchFamily="34" charset="-122"/>
                          <a:cs typeface="Times New Roman" pitchFamily="18" charset="0"/>
                        </a:rPr>
                        <a:t>278</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8965" marR="8965" marT="8965" marB="0" anchor="ctr"/>
                </a:tc>
              </a:tr>
              <a:tr h="419377">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a:latin typeface="Times New Roman" pitchFamily="18" charset="0"/>
                          <a:ea typeface="微软雅黑" pitchFamily="34" charset="-122"/>
                          <a:cs typeface="Times New Roman" pitchFamily="18" charset="0"/>
                        </a:rPr>
                        <a:t>16.82%</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a:solidFill>
                            <a:schemeClr val="tx1"/>
                          </a:solidFill>
                          <a:latin typeface="Times New Roman" pitchFamily="18" charset="0"/>
                          <a:ea typeface="微软雅黑" pitchFamily="34" charset="-122"/>
                          <a:cs typeface="Times New Roman" pitchFamily="18" charset="0"/>
                        </a:rPr>
                        <a:t>16.94%</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a:solidFill>
                            <a:srgbClr val="FF0000"/>
                          </a:solidFill>
                          <a:latin typeface="Times New Roman" pitchFamily="18" charset="0"/>
                          <a:ea typeface="微软雅黑" pitchFamily="34" charset="-122"/>
                          <a:cs typeface="Times New Roman" pitchFamily="18" charset="0"/>
                        </a:rPr>
                        <a:t>17.00%</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8965" marR="8965" marT="8965" marB="0" anchor="ctr"/>
                </a:tc>
              </a:tr>
              <a:tr h="441760">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a:latin typeface="Times New Roman" pitchFamily="18" charset="0"/>
                          <a:ea typeface="微软雅黑" pitchFamily="34" charset="-122"/>
                          <a:cs typeface="Times New Roman" pitchFamily="18" charset="0"/>
                        </a:rPr>
                        <a:t>19.44%</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a:solidFill>
                            <a:schemeClr val="tx1"/>
                          </a:solidFill>
                          <a:latin typeface="Times New Roman" pitchFamily="18" charset="0"/>
                          <a:ea typeface="微软雅黑" pitchFamily="34" charset="-122"/>
                          <a:cs typeface="Times New Roman" pitchFamily="18" charset="0"/>
                        </a:rPr>
                        <a:t>19.58%</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a:solidFill>
                            <a:srgbClr val="FF0000"/>
                          </a:solidFill>
                          <a:latin typeface="Times New Roman" pitchFamily="18" charset="0"/>
                          <a:ea typeface="微软雅黑" pitchFamily="34" charset="-122"/>
                          <a:cs typeface="Times New Roman" pitchFamily="18" charset="0"/>
                        </a:rPr>
                        <a:t>19.65%</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8965" marR="8965" marT="8965" marB="0" anchor="ctr"/>
                </a:tc>
              </a:tr>
              <a:tr h="441760">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kern="1200" dirty="0" smtClean="0">
                          <a:latin typeface="Times New Roman" pitchFamily="18" charset="0"/>
                          <a:ea typeface="微软雅黑" pitchFamily="34" charset="-122"/>
                          <a:cs typeface="Times New Roman" pitchFamily="18" charset="0"/>
                        </a:rPr>
                        <a:t> 72</a:t>
                      </a:r>
                      <a:r>
                        <a:rPr lang="zh-CN" altLang="en-US" sz="1400" b="1" u="none" strike="noStrike" kern="1200" dirty="0" smtClean="0">
                          <a:latin typeface="Times New Roman" pitchFamily="18" charset="0"/>
                          <a:ea typeface="微软雅黑" pitchFamily="34" charset="-122"/>
                          <a:cs typeface="Times New Roman" pitchFamily="18" charset="0"/>
                        </a:rPr>
                        <a:t>片</a:t>
                      </a:r>
                      <a:endParaRPr lang="zh-CN" altLang="en-US"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smtClean="0">
                          <a:solidFill>
                            <a:srgbClr val="FF0000"/>
                          </a:solidFill>
                          <a:latin typeface="Times New Roman" pitchFamily="18" charset="0"/>
                          <a:ea typeface="微软雅黑" pitchFamily="34" charset="-122"/>
                          <a:cs typeface="Times New Roman" pitchFamily="18" charset="0"/>
                        </a:rPr>
                        <a:t>330</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smtClean="0">
                          <a:solidFill>
                            <a:schemeClr val="tx1"/>
                          </a:solidFill>
                          <a:latin typeface="Times New Roman" pitchFamily="18" charset="0"/>
                          <a:ea typeface="微软雅黑" pitchFamily="34" charset="-122"/>
                          <a:cs typeface="Times New Roman" pitchFamily="18" charset="0"/>
                        </a:rPr>
                        <a:t>332</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smtClean="0">
                          <a:latin typeface="Times New Roman" pitchFamily="18" charset="0"/>
                          <a:ea typeface="微软雅黑" pitchFamily="34" charset="-122"/>
                          <a:cs typeface="Times New Roman" pitchFamily="18" charset="0"/>
                        </a:rPr>
                        <a:t>335</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9525" marR="9525" marT="9525" marB="0" anchor="ctr"/>
                </a:tc>
              </a:tr>
              <a:tr h="44176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a:solidFill>
                            <a:srgbClr val="FF0000"/>
                          </a:solidFill>
                          <a:latin typeface="Times New Roman" pitchFamily="18" charset="0"/>
                          <a:ea typeface="微软雅黑" pitchFamily="34" charset="-122"/>
                          <a:cs typeface="Times New Roman" pitchFamily="18" charset="0"/>
                        </a:rPr>
                        <a:t>17.00%</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a:solidFill>
                            <a:schemeClr val="tx1"/>
                          </a:solidFill>
                          <a:latin typeface="Times New Roman" pitchFamily="18" charset="0"/>
                          <a:ea typeface="微软雅黑" pitchFamily="34" charset="-122"/>
                          <a:cs typeface="Times New Roman" pitchFamily="18" charset="0"/>
                        </a:rPr>
                        <a:t>17.13%</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a:latin typeface="Times New Roman" pitchFamily="18" charset="0"/>
                          <a:ea typeface="微软雅黑" pitchFamily="34" charset="-122"/>
                          <a:cs typeface="Times New Roman" pitchFamily="18" charset="0"/>
                        </a:rPr>
                        <a:t>17.28%</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9525" marR="9525" marT="9525" marB="0" anchor="ctr"/>
                </a:tc>
              </a:tr>
              <a:tr h="441760">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a:solidFill>
                            <a:srgbClr val="FF0000"/>
                          </a:solidFill>
                          <a:latin typeface="Times New Roman" pitchFamily="18" charset="0"/>
                          <a:ea typeface="微软雅黑" pitchFamily="34" charset="-122"/>
                          <a:cs typeface="Times New Roman" pitchFamily="18" charset="0"/>
                        </a:rPr>
                        <a:t>19.44%</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a:solidFill>
                            <a:schemeClr val="tx1"/>
                          </a:solidFill>
                          <a:latin typeface="Times New Roman" pitchFamily="18" charset="0"/>
                          <a:ea typeface="微软雅黑" pitchFamily="34" charset="-122"/>
                          <a:cs typeface="Times New Roman" pitchFamily="18" charset="0"/>
                        </a:rPr>
                        <a:t>19.56%</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en-US" altLang="zh-CN" sz="1400" u="none" strike="noStrike" dirty="0">
                          <a:latin typeface="Times New Roman" pitchFamily="18" charset="0"/>
                          <a:ea typeface="微软雅黑" pitchFamily="34" charset="-122"/>
                          <a:cs typeface="Times New Roman" pitchFamily="18" charset="0"/>
                        </a:rPr>
                        <a:t>19.73%</a:t>
                      </a:r>
                      <a:endParaRPr lang="en-US" altLang="zh-CN" sz="1400" b="1" i="0" u="none" strike="noStrike" dirty="0">
                        <a:solidFill>
                          <a:schemeClr val="bg1"/>
                        </a:solidFill>
                        <a:latin typeface="Times New Roman" pitchFamily="18" charset="0"/>
                        <a:ea typeface="微软雅黑" pitchFamily="34" charset="-122"/>
                        <a:cs typeface="Times New Roman" pitchFamily="18" charset="0"/>
                      </a:endParaRPr>
                    </a:p>
                  </a:txBody>
                  <a:tcPr marL="9525" marR="9525" marT="9525" marB="0" anchor="ctr"/>
                </a:tc>
              </a:tr>
            </a:tbl>
          </a:graphicData>
        </a:graphic>
      </p:graphicFrame>
      <p:sp>
        <p:nvSpPr>
          <p:cNvPr id="4" name="圆角矩形 3"/>
          <p:cNvSpPr/>
          <p:nvPr/>
        </p:nvSpPr>
        <p:spPr>
          <a:xfrm>
            <a:off x="714348" y="4857773"/>
            <a:ext cx="6500858" cy="1571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所需电池效率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/(1-3.5%)/</a:t>
            </a:r>
            <a:r>
              <a:rPr lang="zh-CN" altLang="en-US" sz="1400" dirty="0">
                <a:solidFill>
                  <a:schemeClr val="tx1"/>
                </a:solidFill>
                <a:latin typeface="Times New Roman" pitchFamily="18" charset="0"/>
                <a:ea typeface="微软雅黑" pitchFamily="34" charset="-122"/>
                <a:cs typeface="Times New Roman" pitchFamily="18" charset="0"/>
              </a:rPr>
              <a:t>片数</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电池面积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60</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1.635m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【1.650m×0.991m】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72</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1.938m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【1.956m×0.991m】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M2</a:t>
            </a:r>
            <a:r>
              <a:rPr lang="zh-CN" altLang="en-US" sz="1400" dirty="0">
                <a:solidFill>
                  <a:schemeClr val="tx1"/>
                </a:solidFill>
                <a:latin typeface="Times New Roman" pitchFamily="18" charset="0"/>
                <a:ea typeface="微软雅黑" pitchFamily="34" charset="-122"/>
                <a:cs typeface="Times New Roman" pitchFamily="18" charset="0"/>
              </a:rPr>
              <a:t>面积：</a:t>
            </a:r>
            <a:r>
              <a:rPr lang="en-US" altLang="zh-CN" sz="1400" dirty="0">
                <a:solidFill>
                  <a:schemeClr val="tx1"/>
                </a:solidFill>
                <a:latin typeface="Times New Roman" pitchFamily="18" charset="0"/>
                <a:ea typeface="微软雅黑" pitchFamily="34" charset="-122"/>
                <a:cs typeface="Times New Roman" pitchFamily="18" charset="0"/>
              </a:rPr>
              <a:t>24431.55m</a:t>
            </a:r>
            <a:r>
              <a:rPr lang="en-US" sz="1400" dirty="0">
                <a:solidFill>
                  <a:schemeClr val="tx1"/>
                </a:solidFill>
                <a:latin typeface="Times New Roman" pitchFamily="18" charset="0"/>
                <a:ea typeface="微软雅黑" pitchFamily="34" charset="-122"/>
                <a:cs typeface="Times New Roman" pitchFamily="18" charset="0"/>
              </a:rPr>
              <a:t>m</a:t>
            </a:r>
            <a:r>
              <a:rPr lang="en-US" sz="1400" baseline="30000" dirty="0">
                <a:solidFill>
                  <a:schemeClr val="tx1"/>
                </a:solidFill>
                <a:latin typeface="Times New Roman" pitchFamily="18" charset="0"/>
                <a:ea typeface="微软雅黑" pitchFamily="34" charset="-122"/>
                <a:cs typeface="Times New Roman" pitchFamily="18" charset="0"/>
              </a:rPr>
              <a:t>2</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组件功损：</a:t>
            </a:r>
            <a:r>
              <a:rPr lang="en-US" altLang="zh-CN" sz="1400" dirty="0">
                <a:solidFill>
                  <a:schemeClr val="tx1"/>
                </a:solidFill>
                <a:latin typeface="Times New Roman" pitchFamily="18" charset="0"/>
                <a:ea typeface="微软雅黑" pitchFamily="34" charset="-122"/>
                <a:cs typeface="Times New Roman" pitchFamily="18" charset="0"/>
              </a:rPr>
              <a:t>3.5%</a:t>
            </a:r>
          </a:p>
        </p:txBody>
      </p:sp>
      <p:sp>
        <p:nvSpPr>
          <p:cNvPr id="5"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“领跑者”计划要求的组件功率与效率、对应电池片效率比较：单晶</a:t>
            </a:r>
            <a:r>
              <a:rPr lang="en-US" altLang="zh-CN" sz="2000" b="1" dirty="0" smtClean="0">
                <a:latin typeface="Times New Roman" pitchFamily="18" charset="0"/>
                <a:ea typeface="微软雅黑" pitchFamily="34" charset="-122"/>
                <a:cs typeface="Times New Roman" pitchFamily="18" charset="0"/>
              </a:rPr>
              <a:t>M2</a:t>
            </a:r>
            <a:endParaRPr lang="zh-CN" altLang="en-US" sz="2000" b="1" dirty="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85786" y="1142984"/>
          <a:ext cx="7715275" cy="3643338"/>
        </p:xfrm>
        <a:graphic>
          <a:graphicData uri="http://schemas.openxmlformats.org/drawingml/2006/table">
            <a:tbl>
              <a:tblPr>
                <a:tableStyleId>{5DA37D80-6434-44D0-A028-1B22A696006F}</a:tableStyleId>
              </a:tblPr>
              <a:tblGrid>
                <a:gridCol w="1143008"/>
                <a:gridCol w="2271949"/>
                <a:gridCol w="1517759"/>
                <a:gridCol w="1447195"/>
                <a:gridCol w="1335364"/>
              </a:tblGrid>
              <a:tr h="468618">
                <a:tc gridSpan="5">
                  <a:txBody>
                    <a:bodyPr/>
                    <a:lstStyle/>
                    <a:p>
                      <a:pPr algn="ctr" fontAlgn="ctr"/>
                      <a:r>
                        <a:rPr lang="zh-CN" altLang="en-US" sz="1600" b="1" u="none" strike="noStrike" dirty="0" smtClean="0">
                          <a:solidFill>
                            <a:schemeClr val="bg1"/>
                          </a:solidFill>
                          <a:latin typeface="微软雅黑" pitchFamily="34" charset="-122"/>
                          <a:ea typeface="微软雅黑" pitchFamily="34" charset="-122"/>
                        </a:rPr>
                        <a:t>单晶不同</a:t>
                      </a:r>
                      <a:r>
                        <a:rPr lang="zh-CN" altLang="en-US" sz="1600" b="1" u="none" strike="noStrike" dirty="0">
                          <a:solidFill>
                            <a:schemeClr val="bg1"/>
                          </a:solidFill>
                          <a:latin typeface="微软雅黑" pitchFamily="34" charset="-122"/>
                          <a:ea typeface="微软雅黑" pitchFamily="34" charset="-122"/>
                        </a:rPr>
                        <a:t>规格组件功率与转化效率</a:t>
                      </a:r>
                      <a:r>
                        <a:rPr lang="zh-CN" altLang="en-US" sz="1600" b="1" u="none" strike="noStrike" dirty="0" smtClean="0">
                          <a:solidFill>
                            <a:schemeClr val="bg1"/>
                          </a:solidFill>
                          <a:latin typeface="微软雅黑" pitchFamily="34" charset="-122"/>
                          <a:ea typeface="微软雅黑" pitchFamily="34" charset="-122"/>
                        </a:rPr>
                        <a:t>对照表</a:t>
                      </a:r>
                      <a:endParaRPr lang="en-US" altLang="zh-CN" sz="1600" b="1" u="none" strike="noStrike" dirty="0" smtClean="0">
                        <a:solidFill>
                          <a:schemeClr val="bg1"/>
                        </a:solidFill>
                        <a:latin typeface="微软雅黑" pitchFamily="34" charset="-122"/>
                        <a:ea typeface="微软雅黑" pitchFamily="34" charset="-122"/>
                      </a:endParaRPr>
                    </a:p>
                  </a:txBody>
                  <a:tcPr marL="8965" marR="8965" marT="8965" marB="0" anchor="ctr">
                    <a:solidFill>
                      <a:srgbClr val="D70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68618">
                <a:tc>
                  <a:txBody>
                    <a:bodyPr/>
                    <a:lstStyle/>
                    <a:p>
                      <a:pPr algn="ctr" fontAlgn="ctr"/>
                      <a:r>
                        <a:rPr lang="zh-CN" altLang="en-US" sz="1400" b="1" u="none" strike="noStrike" dirty="0" smtClean="0">
                          <a:latin typeface="Times New Roman" pitchFamily="18" charset="0"/>
                          <a:ea typeface="微软雅黑" pitchFamily="34" charset="-122"/>
                          <a:cs typeface="Times New Roman" pitchFamily="18" charset="0"/>
                        </a:rPr>
                        <a:t>组件规格</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gridSpan="4">
                  <a:txBody>
                    <a:bodyPr/>
                    <a:lstStyle/>
                    <a:p>
                      <a:pPr algn="ctr"/>
                      <a:r>
                        <a:rPr lang="zh-CN" altLang="en-US" sz="1400" b="1" dirty="0" smtClean="0">
                          <a:latin typeface="Times New Roman" pitchFamily="18" charset="0"/>
                          <a:ea typeface="微软雅黑" pitchFamily="34" charset="-122"/>
                          <a:cs typeface="Times New Roman" pitchFamily="18" charset="0"/>
                        </a:rPr>
                        <a:t>功率与效率对应</a:t>
                      </a:r>
                      <a:endParaRPr lang="zh-CN" altLang="en-US" sz="1400" b="1"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hMerge="1">
                  <a:txBody>
                    <a:bodyPr/>
                    <a:lstStyle/>
                    <a:p>
                      <a:endParaRPr lang="zh-CN" altLang="en-US" dirty="0"/>
                    </a:p>
                  </a:txBody>
                  <a:tcPr marL="8965" marR="8965" marT="8965" marB="0" anchor="ctr"/>
                </a:tc>
                <a:tc hMerge="1">
                  <a:txBody>
                    <a:bodyPr/>
                    <a:lstStyle/>
                    <a:p>
                      <a:endParaRPr lang="zh-CN" altLang="en-US"/>
                    </a:p>
                  </a:txBody>
                  <a:tcPr/>
                </a:tc>
                <a:tc hMerge="1">
                  <a:txBody>
                    <a:bodyPr/>
                    <a:lstStyle/>
                    <a:p>
                      <a:endParaRPr lang="zh-CN" altLang="en-US"/>
                    </a:p>
                  </a:txBody>
                  <a:tcPr/>
                </a:tc>
              </a:tr>
              <a:tr h="475958">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smtClean="0">
                          <a:latin typeface="Times New Roman" pitchFamily="18" charset="0"/>
                          <a:ea typeface="微软雅黑" pitchFamily="34" charset="-122"/>
                          <a:cs typeface="Times New Roman" pitchFamily="18" charset="0"/>
                        </a:rPr>
                        <a:t> 60</a:t>
                      </a:r>
                      <a:r>
                        <a:rPr lang="zh-CN" altLang="en-US" sz="1400" b="1" u="none" strike="noStrike" dirty="0" smtClean="0">
                          <a:latin typeface="Times New Roman" pitchFamily="18" charset="0"/>
                          <a:ea typeface="微软雅黑" pitchFamily="34" charset="-122"/>
                          <a:cs typeface="Times New Roman" pitchFamily="18" charset="0"/>
                        </a:rPr>
                        <a:t>片</a:t>
                      </a:r>
                      <a:endParaRPr lang="en-US" altLang="zh-CN"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275</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smtClean="0">
                          <a:solidFill>
                            <a:schemeClr val="tx1"/>
                          </a:solidFill>
                          <a:latin typeface="Times New Roman" pitchFamily="18" charset="0"/>
                          <a:ea typeface="微软雅黑" pitchFamily="34" charset="-122"/>
                          <a:cs typeface="Times New Roman" pitchFamily="18" charset="0"/>
                        </a:rPr>
                        <a:t>277</a:t>
                      </a:r>
                      <a:endParaRPr lang="en-US" altLang="zh-CN" sz="1400" b="1" i="0" u="none" strike="noStrike" dirty="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dirty="0" smtClean="0">
                          <a:solidFill>
                            <a:srgbClr val="FF0000"/>
                          </a:solidFill>
                          <a:latin typeface="Times New Roman" pitchFamily="18" charset="0"/>
                          <a:ea typeface="微软雅黑" pitchFamily="34" charset="-122"/>
                          <a:cs typeface="Times New Roman" pitchFamily="18" charset="0"/>
                        </a:rPr>
                        <a:t>278</a:t>
                      </a:r>
                      <a:endParaRPr lang="en-US" altLang="zh-CN" sz="1400" b="1" i="0" u="none" strike="noStrike" dirty="0">
                        <a:solidFill>
                          <a:srgbClr val="FF0000"/>
                        </a:solidFill>
                        <a:latin typeface="Times New Roman" pitchFamily="18" charset="0"/>
                        <a:ea typeface="微软雅黑" pitchFamily="34" charset="-122"/>
                        <a:cs typeface="Times New Roman" pitchFamily="18" charset="0"/>
                      </a:endParaRPr>
                    </a:p>
                  </a:txBody>
                  <a:tcPr marL="8965" marR="8965" marT="8965" marB="0" anchor="ctr"/>
                </a:tc>
              </a:tr>
              <a:tr h="42776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rPr>
                        <a:t>16.82%</a:t>
                      </a:r>
                    </a:p>
                  </a:txBody>
                  <a:tcPr marL="8709" marR="8709" marT="8709"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16.94%</a:t>
                      </a:r>
                    </a:p>
                  </a:txBody>
                  <a:tcPr marL="8709" marR="8709" marT="8709" marB="0" anchor="ctr"/>
                </a:tc>
                <a:tc>
                  <a:txBody>
                    <a:bodyPr/>
                    <a:lstStyle/>
                    <a:p>
                      <a:pPr marL="0" algn="ctr" defTabSz="914400" rtl="0" eaLnBrk="1" fontAlgn="ctr" latinLnBrk="0" hangingPunct="1"/>
                      <a:r>
                        <a:rPr lang="en-US" altLang="zh-CN" sz="1400" b="1" u="none" strike="noStrike" kern="1200" dirty="0">
                          <a:solidFill>
                            <a:srgbClr val="FF0000"/>
                          </a:solidFill>
                          <a:latin typeface="Times New Roman" pitchFamily="18" charset="0"/>
                          <a:ea typeface="微软雅黑" pitchFamily="34" charset="-122"/>
                          <a:cs typeface="Times New Roman" pitchFamily="18" charset="0"/>
                        </a:rPr>
                        <a:t>17.00%</a:t>
                      </a:r>
                    </a:p>
                  </a:txBody>
                  <a:tcPr marL="8709" marR="8709" marT="8709" marB="0" anchor="ctr"/>
                </a:tc>
              </a:tr>
              <a:tr h="450595">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rPr>
                        <a:t>19.56%</a:t>
                      </a:r>
                    </a:p>
                  </a:txBody>
                  <a:tcPr marL="8709" marR="8709" marT="8709"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19.70%</a:t>
                      </a:r>
                    </a:p>
                  </a:txBody>
                  <a:tcPr marL="8709" marR="8709" marT="8709" marB="0" anchor="ctr"/>
                </a:tc>
                <a:tc>
                  <a:txBody>
                    <a:bodyPr/>
                    <a:lstStyle/>
                    <a:p>
                      <a:pPr marL="0" algn="ctr" defTabSz="914400" rtl="0" eaLnBrk="1" fontAlgn="ctr" latinLnBrk="0" hangingPunct="1"/>
                      <a:r>
                        <a:rPr lang="en-US" altLang="zh-CN" sz="1400" b="1" u="none" strike="noStrike" kern="1200" dirty="0">
                          <a:solidFill>
                            <a:srgbClr val="FF0000"/>
                          </a:solidFill>
                          <a:latin typeface="Times New Roman" pitchFamily="18" charset="0"/>
                          <a:ea typeface="微软雅黑" pitchFamily="34" charset="-122"/>
                          <a:cs typeface="Times New Roman" pitchFamily="18" charset="0"/>
                        </a:rPr>
                        <a:t>19.78%</a:t>
                      </a:r>
                    </a:p>
                  </a:txBody>
                  <a:tcPr marL="8709" marR="8709" marT="8709" marB="0" anchor="ctr"/>
                </a:tc>
              </a:tr>
              <a:tr h="450595">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kern="1200" dirty="0" smtClean="0">
                          <a:latin typeface="Times New Roman" pitchFamily="18" charset="0"/>
                          <a:ea typeface="微软雅黑" pitchFamily="34" charset="-122"/>
                          <a:cs typeface="Times New Roman" pitchFamily="18" charset="0"/>
                        </a:rPr>
                        <a:t> 72</a:t>
                      </a:r>
                      <a:r>
                        <a:rPr lang="zh-CN" altLang="en-US" sz="1400" b="1" u="none" strike="noStrike" kern="1200" dirty="0" smtClean="0">
                          <a:latin typeface="Times New Roman" pitchFamily="18" charset="0"/>
                          <a:ea typeface="微软雅黑" pitchFamily="34" charset="-122"/>
                          <a:cs typeface="Times New Roman" pitchFamily="18" charset="0"/>
                        </a:rPr>
                        <a:t>片</a:t>
                      </a:r>
                      <a:endParaRPr lang="zh-CN" altLang="en-US"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a:solidFill>
                            <a:srgbClr val="FF0000"/>
                          </a:solidFill>
                          <a:latin typeface="Times New Roman" pitchFamily="18" charset="0"/>
                          <a:ea typeface="微软雅黑" pitchFamily="34" charset="-122"/>
                          <a:cs typeface="Times New Roman" pitchFamily="18" charset="0"/>
                        </a:rPr>
                        <a:t>330</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332</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335</a:t>
                      </a:r>
                    </a:p>
                  </a:txBody>
                  <a:tcPr marL="9525" marR="9525" marT="9525" marB="0" anchor="ctr"/>
                </a:tc>
              </a:tr>
              <a:tr h="450595">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a:solidFill>
                            <a:srgbClr val="FF0000"/>
                          </a:solidFill>
                          <a:latin typeface="Times New Roman" pitchFamily="18" charset="0"/>
                          <a:ea typeface="微软雅黑" pitchFamily="34" charset="-122"/>
                          <a:cs typeface="Times New Roman" pitchFamily="18" charset="0"/>
                        </a:rPr>
                        <a:t>17.00%</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17.13%</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17.28%</a:t>
                      </a:r>
                    </a:p>
                  </a:txBody>
                  <a:tcPr marL="9525" marR="9525" marT="9525" marB="0" anchor="ctr"/>
                </a:tc>
              </a:tr>
              <a:tr h="450595">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a:solidFill>
                            <a:srgbClr val="FF0000"/>
                          </a:solidFill>
                          <a:latin typeface="Times New Roman" pitchFamily="18" charset="0"/>
                          <a:ea typeface="微软雅黑" pitchFamily="34" charset="-122"/>
                          <a:cs typeface="Times New Roman" pitchFamily="18" charset="0"/>
                        </a:rPr>
                        <a:t>19.56%</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19.68%</a:t>
                      </a:r>
                    </a:p>
                  </a:txBody>
                  <a:tcPr marL="9525" marR="9525" marT="9525" marB="0" anchor="ctr"/>
                </a:tc>
                <a:tc>
                  <a:txBody>
                    <a:bodyPr/>
                    <a:lstStyle/>
                    <a:p>
                      <a:pPr marL="0" algn="ctr" defTabSz="914400" rtl="0" eaLnBrk="1" fontAlgn="ctr" latinLnBrk="0" hangingPunct="1"/>
                      <a:r>
                        <a:rPr lang="en-US" altLang="zh-CN" sz="1400" u="none" strike="noStrike" kern="1200" dirty="0">
                          <a:solidFill>
                            <a:schemeClr val="tx1"/>
                          </a:solidFill>
                          <a:latin typeface="Times New Roman" pitchFamily="18" charset="0"/>
                          <a:ea typeface="微软雅黑" pitchFamily="34" charset="-122"/>
                          <a:cs typeface="Times New Roman" pitchFamily="18" charset="0"/>
                        </a:rPr>
                        <a:t>19.86%</a:t>
                      </a:r>
                    </a:p>
                  </a:txBody>
                  <a:tcPr marL="9525" marR="9525" marT="9525" marB="0" anchor="ctr"/>
                </a:tc>
              </a:tr>
            </a:tbl>
          </a:graphicData>
        </a:graphic>
      </p:graphicFrame>
      <p:sp>
        <p:nvSpPr>
          <p:cNvPr id="4" name="圆角矩形 3"/>
          <p:cNvSpPr/>
          <p:nvPr/>
        </p:nvSpPr>
        <p:spPr>
          <a:xfrm>
            <a:off x="714348" y="4786322"/>
            <a:ext cx="7572428" cy="1643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所需电池效率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/(1-3.5%)/</a:t>
            </a:r>
            <a:r>
              <a:rPr lang="zh-CN" altLang="en-US" sz="1400" dirty="0">
                <a:solidFill>
                  <a:schemeClr val="tx1"/>
                </a:solidFill>
                <a:latin typeface="Times New Roman" pitchFamily="18" charset="0"/>
                <a:ea typeface="微软雅黑" pitchFamily="34" charset="-122"/>
                <a:cs typeface="Times New Roman" pitchFamily="18" charset="0"/>
              </a:rPr>
              <a:t>片数</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电池面积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60</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1.635m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【1.650m×0.991m】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72</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1.938m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【1.956m×0.991m】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smtClean="0">
                <a:solidFill>
                  <a:schemeClr val="tx1"/>
                </a:solidFill>
                <a:latin typeface="Times New Roman" pitchFamily="18" charset="0"/>
                <a:ea typeface="微软雅黑" pitchFamily="34" charset="-122"/>
                <a:cs typeface="Times New Roman" pitchFamily="18" charset="0"/>
              </a:rPr>
              <a:t>M1</a:t>
            </a:r>
            <a:r>
              <a:rPr lang="zh-CN" altLang="en-US" sz="1400" dirty="0" smtClean="0">
                <a:solidFill>
                  <a:schemeClr val="tx1"/>
                </a:solidFill>
                <a:latin typeface="Times New Roman" pitchFamily="18" charset="0"/>
                <a:ea typeface="微软雅黑" pitchFamily="34" charset="-122"/>
                <a:cs typeface="Times New Roman" pitchFamily="18" charset="0"/>
              </a:rPr>
              <a:t>面积</a:t>
            </a:r>
            <a:r>
              <a:rPr lang="zh-CN" altLang="en-US" sz="1400" dirty="0">
                <a:solidFill>
                  <a:schemeClr val="tx1"/>
                </a:solidFill>
                <a:latin typeface="Times New Roman" pitchFamily="18" charset="0"/>
                <a:ea typeface="微软雅黑" pitchFamily="34" charset="-122"/>
                <a:cs typeface="Times New Roman" pitchFamily="18" charset="0"/>
              </a:rPr>
              <a:t>：</a:t>
            </a:r>
            <a:r>
              <a:rPr lang="en-US" altLang="zh-CN" sz="1400" dirty="0">
                <a:solidFill>
                  <a:schemeClr val="tx1"/>
                </a:solidFill>
                <a:latin typeface="Times New Roman" pitchFamily="18" charset="0"/>
                <a:ea typeface="微软雅黑" pitchFamily="34" charset="-122"/>
                <a:cs typeface="Times New Roman" pitchFamily="18" charset="0"/>
              </a:rPr>
              <a:t>24284.35m</a:t>
            </a:r>
            <a:r>
              <a:rPr lang="en-US" sz="1400" dirty="0">
                <a:solidFill>
                  <a:schemeClr val="tx1"/>
                </a:solidFill>
                <a:latin typeface="Times New Roman" pitchFamily="18" charset="0"/>
                <a:ea typeface="微软雅黑" pitchFamily="34" charset="-122"/>
                <a:cs typeface="Times New Roman" pitchFamily="18" charset="0"/>
              </a:rPr>
              <a:t>m</a:t>
            </a:r>
            <a:r>
              <a:rPr lang="en-US" sz="1400" baseline="30000" dirty="0">
                <a:solidFill>
                  <a:schemeClr val="tx1"/>
                </a:solidFill>
                <a:latin typeface="Times New Roman" pitchFamily="18" charset="0"/>
                <a:ea typeface="微软雅黑" pitchFamily="34" charset="-122"/>
                <a:cs typeface="Times New Roman" pitchFamily="18" charset="0"/>
              </a:rPr>
              <a:t>2</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组件功损：</a:t>
            </a:r>
            <a:r>
              <a:rPr lang="en-US" altLang="zh-CN" sz="1400" dirty="0">
                <a:solidFill>
                  <a:schemeClr val="tx1"/>
                </a:solidFill>
                <a:latin typeface="Times New Roman" pitchFamily="18" charset="0"/>
                <a:ea typeface="微软雅黑" pitchFamily="34" charset="-122"/>
                <a:cs typeface="Times New Roman" pitchFamily="18" charset="0"/>
              </a:rPr>
              <a:t>3.5%</a:t>
            </a:r>
          </a:p>
        </p:txBody>
      </p:sp>
      <p:sp>
        <p:nvSpPr>
          <p:cNvPr id="5"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“领跑者”计划要求的组件功率与效率、对应电池片效率比较：单晶</a:t>
            </a:r>
            <a:r>
              <a:rPr lang="en-US" altLang="zh-CN" sz="2000" b="1" dirty="0" smtClean="0">
                <a:latin typeface="Times New Roman" pitchFamily="18" charset="0"/>
                <a:ea typeface="微软雅黑" pitchFamily="34" charset="-122"/>
                <a:cs typeface="Times New Roman" pitchFamily="18" charset="0"/>
              </a:rPr>
              <a:t>M1</a:t>
            </a:r>
            <a:endParaRPr lang="zh-CN" altLang="en-US" sz="2000" b="1" dirty="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85786" y="1142984"/>
          <a:ext cx="7358115" cy="3429025"/>
        </p:xfrm>
        <a:graphic>
          <a:graphicData uri="http://schemas.openxmlformats.org/drawingml/2006/table">
            <a:tbl>
              <a:tblPr>
                <a:tableStyleId>{5DA37D80-6434-44D0-A028-1B22A696006F}</a:tableStyleId>
              </a:tblPr>
              <a:tblGrid>
                <a:gridCol w="1500203"/>
                <a:gridCol w="2692198"/>
                <a:gridCol w="1671050"/>
                <a:gridCol w="1494664"/>
              </a:tblGrid>
              <a:tr h="441053">
                <a:tc gridSpan="4">
                  <a:txBody>
                    <a:bodyPr/>
                    <a:lstStyle/>
                    <a:p>
                      <a:pPr algn="ctr" fontAlgn="ctr"/>
                      <a:r>
                        <a:rPr lang="zh-CN" altLang="en-US" sz="1600" b="1" u="none" strike="noStrike" dirty="0" smtClean="0">
                          <a:solidFill>
                            <a:schemeClr val="bg1"/>
                          </a:solidFill>
                          <a:latin typeface="微软雅黑" pitchFamily="34" charset="-122"/>
                          <a:ea typeface="微软雅黑" pitchFamily="34" charset="-122"/>
                        </a:rPr>
                        <a:t>多晶不同</a:t>
                      </a:r>
                      <a:r>
                        <a:rPr lang="zh-CN" altLang="en-US" sz="1600" b="1" u="none" strike="noStrike" dirty="0">
                          <a:solidFill>
                            <a:schemeClr val="bg1"/>
                          </a:solidFill>
                          <a:latin typeface="微软雅黑" pitchFamily="34" charset="-122"/>
                          <a:ea typeface="微软雅黑" pitchFamily="34" charset="-122"/>
                        </a:rPr>
                        <a:t>规格组件功率与转化效率</a:t>
                      </a:r>
                      <a:r>
                        <a:rPr lang="zh-CN" altLang="en-US" sz="1600" b="1" u="none" strike="noStrike" dirty="0" smtClean="0">
                          <a:solidFill>
                            <a:schemeClr val="bg1"/>
                          </a:solidFill>
                          <a:latin typeface="微软雅黑" pitchFamily="34" charset="-122"/>
                          <a:ea typeface="微软雅黑" pitchFamily="34" charset="-122"/>
                        </a:rPr>
                        <a:t>对照表</a:t>
                      </a:r>
                      <a:endParaRPr lang="zh-CN" altLang="en-US" sz="1600" b="1" u="none" strike="noStrike" kern="1200" dirty="0">
                        <a:solidFill>
                          <a:schemeClr val="bg1"/>
                        </a:solidFill>
                        <a:latin typeface="微软雅黑" pitchFamily="34" charset="-122"/>
                        <a:ea typeface="微软雅黑" pitchFamily="34" charset="-122"/>
                        <a:cs typeface="+mn-cs"/>
                      </a:endParaRPr>
                    </a:p>
                  </a:txBody>
                  <a:tcPr marL="8965" marR="8965" marT="8965" marB="0" anchor="ctr">
                    <a:solidFill>
                      <a:srgbClr val="D70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41053">
                <a:tc>
                  <a:txBody>
                    <a:bodyPr/>
                    <a:lstStyle/>
                    <a:p>
                      <a:pPr algn="ctr" fontAlgn="ctr"/>
                      <a:r>
                        <a:rPr lang="zh-CN" altLang="en-US" sz="1400" b="1" u="none" strike="noStrike" dirty="0" smtClean="0">
                          <a:latin typeface="Times New Roman" pitchFamily="18" charset="0"/>
                          <a:ea typeface="微软雅黑" pitchFamily="34" charset="-122"/>
                          <a:cs typeface="Times New Roman" pitchFamily="18" charset="0"/>
                        </a:rPr>
                        <a:t>组件规格</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gridSpan="3">
                  <a:txBody>
                    <a:bodyPr/>
                    <a:lstStyle/>
                    <a:p>
                      <a:pPr algn="ctr"/>
                      <a:r>
                        <a:rPr lang="zh-CN" altLang="en-US" sz="1400" b="1" dirty="0" smtClean="0">
                          <a:latin typeface="Times New Roman" pitchFamily="18" charset="0"/>
                          <a:ea typeface="微软雅黑" pitchFamily="34" charset="-122"/>
                          <a:cs typeface="Times New Roman" pitchFamily="18" charset="0"/>
                        </a:rPr>
                        <a:t>功率与效率对应</a:t>
                      </a:r>
                      <a:endParaRPr lang="zh-CN" altLang="en-US" sz="1400" b="1"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hMerge="1">
                  <a:txBody>
                    <a:bodyPr/>
                    <a:lstStyle/>
                    <a:p>
                      <a:endParaRPr lang="zh-CN" altLang="en-US" dirty="0"/>
                    </a:p>
                  </a:txBody>
                  <a:tcPr marL="8965" marR="8965" marT="8965" marB="0" anchor="ctr"/>
                </a:tc>
                <a:tc hMerge="1">
                  <a:txBody>
                    <a:bodyPr/>
                    <a:lstStyle/>
                    <a:p>
                      <a:endParaRPr lang="zh-CN" altLang="en-US"/>
                    </a:p>
                  </a:txBody>
                  <a:tcPr/>
                </a:tc>
              </a:tr>
              <a:tr h="447961">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smtClean="0">
                          <a:latin typeface="Times New Roman" pitchFamily="18" charset="0"/>
                          <a:ea typeface="微软雅黑" pitchFamily="34" charset="-122"/>
                          <a:cs typeface="Times New Roman" pitchFamily="18" charset="0"/>
                        </a:rPr>
                        <a:t> 60</a:t>
                      </a:r>
                      <a:r>
                        <a:rPr lang="zh-CN" altLang="en-US" sz="1400" b="1" u="none" strike="noStrike" dirty="0" smtClean="0">
                          <a:latin typeface="Times New Roman" pitchFamily="18" charset="0"/>
                          <a:ea typeface="微软雅黑" pitchFamily="34" charset="-122"/>
                          <a:cs typeface="Times New Roman" pitchFamily="18" charset="0"/>
                        </a:rPr>
                        <a:t>片</a:t>
                      </a:r>
                      <a:endParaRPr lang="en-US" altLang="zh-CN"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270</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en-US" altLang="zh-CN" sz="1400" u="none" strike="noStrike" dirty="0" smtClean="0">
                          <a:solidFill>
                            <a:schemeClr val="tx1">
                              <a:lumMod val="75000"/>
                              <a:lumOff val="25000"/>
                            </a:schemeClr>
                          </a:solidFill>
                          <a:latin typeface="Times New Roman" pitchFamily="18" charset="0"/>
                          <a:ea typeface="微软雅黑" pitchFamily="34" charset="-122"/>
                          <a:cs typeface="Times New Roman" pitchFamily="18" charset="0"/>
                        </a:rPr>
                        <a:t>272</a:t>
                      </a:r>
                      <a:endParaRPr lang="en-US" altLang="zh-CN" sz="1400" b="1" i="0" u="none" strike="noStrike"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8965" marR="8965" marT="8965" marB="0" anchor="ctr"/>
                </a:tc>
              </a:tr>
              <a:tr h="40260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16.49%</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8709" marR="8709" marT="8709" marB="0" anchor="ctr"/>
                </a:tc>
                <a:tc>
                  <a:txBody>
                    <a:bodyPr/>
                    <a:lstStyle/>
                    <a:p>
                      <a:pPr marL="0" algn="ctr" defTabSz="914400" rtl="0" eaLnBrk="1" fontAlgn="ctr" latinLnBrk="0" hangingPunct="1"/>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16.62%</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8709" marR="8709" marT="8709" marB="0" anchor="ctr"/>
                </a:tc>
              </a:tr>
              <a:tr h="424089">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18.68%</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8709" marR="8709" marT="8709" marB="0" anchor="ctr"/>
                </a:tc>
                <a:tc>
                  <a:txBody>
                    <a:bodyPr/>
                    <a:lstStyle/>
                    <a:p>
                      <a:pPr marL="0" algn="ctr" defTabSz="914400" rtl="0" eaLnBrk="1" fontAlgn="ctr" latinLnBrk="0" hangingPunct="1"/>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18.82%</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8709" marR="8709" marT="8709" marB="0" anchor="ctr"/>
                </a:tc>
              </a:tr>
              <a:tr h="424089">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kern="1200" dirty="0" smtClean="0">
                          <a:latin typeface="Times New Roman" pitchFamily="18" charset="0"/>
                          <a:ea typeface="微软雅黑" pitchFamily="34" charset="-122"/>
                          <a:cs typeface="Times New Roman" pitchFamily="18" charset="0"/>
                        </a:rPr>
                        <a:t> 72</a:t>
                      </a:r>
                      <a:r>
                        <a:rPr lang="zh-CN" altLang="en-US" sz="1400" b="1" u="none" strike="noStrike" kern="1200" dirty="0" smtClean="0">
                          <a:latin typeface="Times New Roman" pitchFamily="18" charset="0"/>
                          <a:ea typeface="微软雅黑" pitchFamily="34" charset="-122"/>
                          <a:cs typeface="Times New Roman" pitchFamily="18" charset="0"/>
                        </a:rPr>
                        <a:t>片</a:t>
                      </a:r>
                      <a:endParaRPr lang="zh-CN" altLang="en-US" sz="1400" b="1" u="none" strike="noStrike" kern="1200" dirty="0" smtClean="0">
                        <a:solidFill>
                          <a:schemeClr val="tx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algn="ctr" fontAlgn="ctr"/>
                      <a:r>
                        <a:rPr lang="zh-CN" altLang="en-US" sz="1400" u="none" strike="noStrike" dirty="0" smtClean="0">
                          <a:latin typeface="Times New Roman" pitchFamily="18" charset="0"/>
                          <a:ea typeface="微软雅黑" pitchFamily="34" charset="-122"/>
                          <a:cs typeface="Times New Roman" pitchFamily="18" charset="0"/>
                        </a:rPr>
                        <a:t>组件功率（</a:t>
                      </a:r>
                      <a:r>
                        <a:rPr lang="en-US" altLang="zh-CN" sz="1400" u="none" strike="noStrike" dirty="0" err="1" smtClean="0">
                          <a:latin typeface="Times New Roman" pitchFamily="18" charset="0"/>
                          <a:ea typeface="微软雅黑" pitchFamily="34" charset="-122"/>
                          <a:cs typeface="Times New Roman" pitchFamily="18" charset="0"/>
                        </a:rPr>
                        <a:t>Wp</a:t>
                      </a:r>
                      <a:r>
                        <a:rPr lang="zh-CN" altLang="en-US" sz="1400" u="none" strike="noStrike" dirty="0" smtClean="0">
                          <a:latin typeface="Times New Roman" pitchFamily="18" charset="0"/>
                          <a:ea typeface="微软雅黑" pitchFamily="34" charset="-122"/>
                          <a:cs typeface="Times New Roman" pitchFamily="18" charset="0"/>
                        </a:rPr>
                        <a:t>）</a:t>
                      </a:r>
                      <a:endParaRPr lang="zh-CN" altLang="en-US" sz="1400" b="1" i="0" u="none" strike="noStrike" dirty="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325</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marL="0" algn="ctr" defTabSz="914400" rtl="0" eaLnBrk="1" fontAlgn="ctr" latinLnBrk="0" hangingPunct="1"/>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327</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9525" marR="9525" marT="9525" marB="0" anchor="ctr"/>
                </a:tc>
              </a:tr>
              <a:tr h="42408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200" b="0" i="0" u="none" strike="noStrike" dirty="0" smtClean="0">
                        <a:solidFill>
                          <a:srgbClr val="000000"/>
                        </a:solidFill>
                        <a:latin typeface="宋体"/>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组件效率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16.77%</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marL="0" algn="ctr" defTabSz="914400" rtl="0" eaLnBrk="1" fontAlgn="ctr" latinLnBrk="0" hangingPunct="1"/>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16.87%</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9525" marR="9525" marT="9525" marB="0" anchor="ctr"/>
                </a:tc>
              </a:tr>
              <a:tr h="424089">
                <a:tc vMerge="1">
                  <a:txBody>
                    <a:bodyPr/>
                    <a:lstStyle/>
                    <a:p>
                      <a:pPr algn="ctr" fontAlgn="ctr"/>
                      <a:endParaRPr lang="zh-CN" altLang="en-US" sz="1400" b="1" i="0" u="none" strike="noStrike" dirty="0">
                        <a:solidFill>
                          <a:schemeClr val="bg1"/>
                        </a:solidFill>
                        <a:latin typeface="微软雅黑" pitchFamily="34" charset="-122"/>
                        <a:ea typeface="微软雅黑" pitchFamily="34" charset="-122"/>
                      </a:endParaRPr>
                    </a:p>
                  </a:txBody>
                  <a:tcPr marL="8965" marR="8965" marT="896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u="none" strike="noStrike" dirty="0" smtClean="0">
                          <a:latin typeface="Times New Roman" pitchFamily="18" charset="0"/>
                          <a:ea typeface="微软雅黑" pitchFamily="34" charset="-122"/>
                          <a:cs typeface="Times New Roman" pitchFamily="18" charset="0"/>
                        </a:rPr>
                        <a:t>需要电池效率</a:t>
                      </a:r>
                      <a:endParaRPr lang="zh-CN" altLang="en-US" sz="1400" b="1" i="0" u="none" strike="noStrike" dirty="0" smtClean="0">
                        <a:solidFill>
                          <a:schemeClr val="bg1"/>
                        </a:solidFill>
                        <a:latin typeface="Times New Roman" pitchFamily="18" charset="0"/>
                        <a:ea typeface="微软雅黑" pitchFamily="34" charset="-122"/>
                        <a:cs typeface="Times New Roman" pitchFamily="18" charset="0"/>
                      </a:endParaRPr>
                    </a:p>
                  </a:txBody>
                  <a:tcPr marL="8965" marR="8965" marT="8965" marB="0" anchor="ctr"/>
                </a:tc>
                <a:tc>
                  <a:txBody>
                    <a:bodyPr/>
                    <a:lstStyle/>
                    <a:p>
                      <a:pPr marL="0" algn="ctr" defTabSz="914400" rtl="0" eaLnBrk="1" fontAlgn="ctr" latinLnBrk="0" hangingPunct="1"/>
                      <a:r>
                        <a:rPr lang="en-US" altLang="zh-CN" sz="1400" b="1" u="none" strike="noStrike" kern="1200" dirty="0" smtClean="0">
                          <a:solidFill>
                            <a:srgbClr val="FF0000"/>
                          </a:solidFill>
                          <a:latin typeface="Times New Roman" pitchFamily="18" charset="0"/>
                          <a:ea typeface="微软雅黑" pitchFamily="34" charset="-122"/>
                          <a:cs typeface="Times New Roman" pitchFamily="18" charset="0"/>
                        </a:rPr>
                        <a:t>18.74%</a:t>
                      </a:r>
                      <a:endParaRPr lang="en-US" altLang="zh-CN" sz="1400" b="1" u="none" strike="noStrike" kern="1200" dirty="0">
                        <a:solidFill>
                          <a:srgbClr val="FF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marL="0" algn="ctr" defTabSz="914400" rtl="0" eaLnBrk="1" fontAlgn="ctr" latinLnBrk="0" hangingPunct="1"/>
                      <a:r>
                        <a:rPr lang="en-US" altLang="zh-CN" sz="1400" u="none" strike="noStrike" kern="1200" dirty="0" smtClean="0">
                          <a:solidFill>
                            <a:schemeClr val="tx1">
                              <a:lumMod val="75000"/>
                              <a:lumOff val="25000"/>
                            </a:schemeClr>
                          </a:solidFill>
                          <a:latin typeface="Times New Roman" pitchFamily="18" charset="0"/>
                          <a:ea typeface="微软雅黑" pitchFamily="34" charset="-122"/>
                          <a:cs typeface="Times New Roman" pitchFamily="18" charset="0"/>
                        </a:rPr>
                        <a:t>18.85%</a:t>
                      </a:r>
                      <a:endParaRPr lang="en-US" altLang="zh-CN" sz="1400" u="none" strike="noStrike" kern="1200" dirty="0">
                        <a:solidFill>
                          <a:schemeClr val="tx1">
                            <a:lumMod val="75000"/>
                            <a:lumOff val="25000"/>
                          </a:schemeClr>
                        </a:solidFill>
                        <a:latin typeface="Times New Roman" pitchFamily="18" charset="0"/>
                        <a:ea typeface="微软雅黑" pitchFamily="34" charset="-122"/>
                        <a:cs typeface="Times New Roman" pitchFamily="18" charset="0"/>
                      </a:endParaRPr>
                    </a:p>
                  </a:txBody>
                  <a:tcPr marL="9525" marR="9525" marT="9525" marB="0" anchor="ctr"/>
                </a:tc>
              </a:tr>
            </a:tbl>
          </a:graphicData>
        </a:graphic>
      </p:graphicFrame>
      <p:sp>
        <p:nvSpPr>
          <p:cNvPr id="4" name="圆角矩形 3"/>
          <p:cNvSpPr/>
          <p:nvPr/>
        </p:nvSpPr>
        <p:spPr>
          <a:xfrm>
            <a:off x="785786" y="4643446"/>
            <a:ext cx="6786610" cy="17144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所需电池效率</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组件功率</a:t>
            </a:r>
            <a:r>
              <a:rPr lang="en-US" altLang="zh-CN" sz="1400" dirty="0">
                <a:solidFill>
                  <a:schemeClr val="tx1"/>
                </a:solidFill>
                <a:latin typeface="Times New Roman" pitchFamily="18" charset="0"/>
                <a:ea typeface="微软雅黑" pitchFamily="34" charset="-122"/>
                <a:cs typeface="Times New Roman" pitchFamily="18" charset="0"/>
              </a:rPr>
              <a:t>/(1-1%)/</a:t>
            </a:r>
            <a:r>
              <a:rPr lang="zh-CN" altLang="en-US" sz="1400" dirty="0">
                <a:solidFill>
                  <a:schemeClr val="tx1"/>
                </a:solidFill>
                <a:latin typeface="Times New Roman" pitchFamily="18" charset="0"/>
                <a:ea typeface="微软雅黑" pitchFamily="34" charset="-122"/>
                <a:cs typeface="Times New Roman" pitchFamily="18" charset="0"/>
              </a:rPr>
              <a:t>片数</a:t>
            </a:r>
            <a:r>
              <a:rPr lang="en-US" altLang="zh-CN" sz="1400" dirty="0">
                <a:solidFill>
                  <a:schemeClr val="tx1"/>
                </a:solidFill>
                <a:latin typeface="Times New Roman" pitchFamily="18" charset="0"/>
                <a:ea typeface="微软雅黑" pitchFamily="34" charset="-122"/>
                <a:cs typeface="Times New Roman" pitchFamily="18" charset="0"/>
              </a:rPr>
              <a:t>/</a:t>
            </a:r>
            <a:r>
              <a:rPr lang="zh-CN" altLang="en-US" sz="1400" dirty="0">
                <a:solidFill>
                  <a:schemeClr val="tx1"/>
                </a:solidFill>
                <a:latin typeface="Times New Roman" pitchFamily="18" charset="0"/>
                <a:ea typeface="微软雅黑" pitchFamily="34" charset="-122"/>
                <a:cs typeface="Times New Roman" pitchFamily="18" charset="0"/>
              </a:rPr>
              <a:t>电池面积</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60</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1.637m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【1.650m×0.992m】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en-US" altLang="zh-CN" sz="1400" dirty="0">
                <a:solidFill>
                  <a:schemeClr val="tx1"/>
                </a:solidFill>
                <a:latin typeface="Times New Roman" pitchFamily="18" charset="0"/>
                <a:ea typeface="微软雅黑" pitchFamily="34" charset="-122"/>
                <a:cs typeface="Times New Roman" pitchFamily="18" charset="0"/>
              </a:rPr>
              <a:t>72</a:t>
            </a:r>
            <a:r>
              <a:rPr lang="zh-CN" altLang="en-US" sz="1400" dirty="0">
                <a:solidFill>
                  <a:schemeClr val="tx1"/>
                </a:solidFill>
                <a:latin typeface="Times New Roman" pitchFamily="18" charset="0"/>
                <a:ea typeface="微软雅黑" pitchFamily="34" charset="-122"/>
                <a:cs typeface="Times New Roman" pitchFamily="18" charset="0"/>
              </a:rPr>
              <a:t>片组件面积：</a:t>
            </a:r>
            <a:r>
              <a:rPr lang="en-US" altLang="zh-CN" sz="1400" dirty="0" smtClean="0">
                <a:solidFill>
                  <a:schemeClr val="tx1"/>
                </a:solidFill>
                <a:latin typeface="Times New Roman" pitchFamily="18" charset="0"/>
                <a:ea typeface="微软雅黑" pitchFamily="34" charset="-122"/>
                <a:cs typeface="Times New Roman" pitchFamily="18" charset="0"/>
              </a:rPr>
              <a:t>1.938m</a:t>
            </a:r>
            <a:r>
              <a:rPr lang="en-US" altLang="zh-CN" sz="1400" baseline="30000" dirty="0" smtClean="0">
                <a:solidFill>
                  <a:schemeClr val="tx1"/>
                </a:solidFill>
                <a:latin typeface="Times New Roman" pitchFamily="18" charset="0"/>
                <a:ea typeface="微软雅黑" pitchFamily="34" charset="-122"/>
                <a:cs typeface="Times New Roman" pitchFamily="18" charset="0"/>
              </a:rPr>
              <a:t>2 </a:t>
            </a:r>
            <a:r>
              <a:rPr lang="en-US" altLang="zh-CN" sz="1400" dirty="0" smtClean="0">
                <a:solidFill>
                  <a:schemeClr val="tx1"/>
                </a:solidFill>
                <a:latin typeface="Times New Roman" pitchFamily="18" charset="0"/>
                <a:ea typeface="微软雅黑" pitchFamily="34" charset="-122"/>
                <a:cs typeface="Times New Roman" pitchFamily="18" charset="0"/>
              </a:rPr>
              <a:t>【1.956m×0.992m】</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面积：</a:t>
            </a:r>
            <a:r>
              <a:rPr lang="en-US" altLang="zh-CN" sz="1400" dirty="0">
                <a:solidFill>
                  <a:schemeClr val="tx1"/>
                </a:solidFill>
                <a:latin typeface="Times New Roman" pitchFamily="18" charset="0"/>
                <a:ea typeface="微软雅黑" pitchFamily="34" charset="-122"/>
                <a:cs typeface="Times New Roman" pitchFamily="18" charset="0"/>
              </a:rPr>
              <a:t>24336m</a:t>
            </a:r>
            <a:r>
              <a:rPr lang="en-US" sz="1400" dirty="0">
                <a:solidFill>
                  <a:schemeClr val="tx1"/>
                </a:solidFill>
                <a:latin typeface="Times New Roman" pitchFamily="18" charset="0"/>
                <a:ea typeface="微软雅黑" pitchFamily="34" charset="-122"/>
                <a:cs typeface="Times New Roman" pitchFamily="18" charset="0"/>
              </a:rPr>
              <a:t>m</a:t>
            </a:r>
            <a:r>
              <a:rPr lang="en-US" sz="1400" baseline="30000" dirty="0">
                <a:solidFill>
                  <a:schemeClr val="tx1"/>
                </a:solidFill>
                <a:latin typeface="Times New Roman" pitchFamily="18" charset="0"/>
                <a:ea typeface="微软雅黑" pitchFamily="34" charset="-122"/>
                <a:cs typeface="Times New Roman" pitchFamily="18" charset="0"/>
              </a:rPr>
              <a:t>2</a:t>
            </a:r>
            <a:endParaRPr lang="en-US" altLang="zh-CN" sz="1400" dirty="0">
              <a:solidFill>
                <a:schemeClr val="tx1"/>
              </a:solidFill>
              <a:latin typeface="Times New Roman" pitchFamily="18" charset="0"/>
              <a:ea typeface="微软雅黑" pitchFamily="34" charset="-122"/>
              <a:cs typeface="Times New Roman" pitchFamily="18" charset="0"/>
            </a:endParaRPr>
          </a:p>
          <a:p>
            <a:pPr marL="342900" indent="-342900">
              <a:lnSpc>
                <a:spcPts val="1800"/>
              </a:lnSpc>
              <a:buClr>
                <a:srgbClr val="D70050"/>
              </a:buClr>
              <a:buFont typeface="Wingdings" pitchFamily="2" charset="2"/>
              <a:buChar char="n"/>
              <a:defRPr/>
            </a:pPr>
            <a:r>
              <a:rPr lang="zh-CN" altLang="en-US" sz="1400" dirty="0">
                <a:solidFill>
                  <a:schemeClr val="tx1"/>
                </a:solidFill>
                <a:latin typeface="Times New Roman" pitchFamily="18" charset="0"/>
                <a:ea typeface="微软雅黑" pitchFamily="34" charset="-122"/>
                <a:cs typeface="Times New Roman" pitchFamily="18" charset="0"/>
              </a:rPr>
              <a:t>组件功损：</a:t>
            </a:r>
            <a:r>
              <a:rPr lang="en-US" altLang="zh-CN" sz="1400" dirty="0">
                <a:solidFill>
                  <a:schemeClr val="tx1"/>
                </a:solidFill>
                <a:latin typeface="Times New Roman" pitchFamily="18" charset="0"/>
                <a:ea typeface="微软雅黑" pitchFamily="34" charset="-122"/>
                <a:cs typeface="Times New Roman" pitchFamily="18" charset="0"/>
              </a:rPr>
              <a:t>1%</a:t>
            </a:r>
          </a:p>
        </p:txBody>
      </p:sp>
      <p:sp>
        <p:nvSpPr>
          <p:cNvPr id="5"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“领跑者”计划要求的组件功率与效率、对应电池片效率比较：多晶</a:t>
            </a:r>
            <a:endParaRPr lang="zh-CN" altLang="en-US" sz="2000" b="1" dirty="0">
              <a:latin typeface="微软雅黑" pitchFamily="34" charset="-122"/>
              <a:ea typeface="微软雅黑" pitchFamily="34" charset="-122"/>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5"/>
          <p:cNvGraphicFramePr>
            <a:graphicFrameLocks/>
          </p:cNvGraphicFramePr>
          <p:nvPr/>
        </p:nvGraphicFramePr>
        <p:xfrm>
          <a:off x="428596" y="1714488"/>
          <a:ext cx="8643998"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3140" y="2214554"/>
            <a:ext cx="574633" cy="461665"/>
          </a:xfrm>
          <a:prstGeom prst="rect">
            <a:avLst/>
          </a:prstGeom>
          <a:noFill/>
        </p:spPr>
        <p:txBody>
          <a:bodyPr wrap="square">
            <a:spAutoFit/>
          </a:bodyPr>
          <a:lstStyle/>
          <a:p>
            <a:pPr>
              <a:defRPr/>
            </a:pPr>
            <a:r>
              <a:rPr lang="en-US" altLang="zh-CN" sz="1200" b="1" dirty="0">
                <a:solidFill>
                  <a:schemeClr val="tx1">
                    <a:lumMod val="75000"/>
                    <a:lumOff val="25000"/>
                  </a:schemeClr>
                </a:solidFill>
                <a:latin typeface="Times New Roman" pitchFamily="18" charset="0"/>
                <a:ea typeface="微软雅黑" pitchFamily="34" charset="-122"/>
                <a:cs typeface="Times New Roman" pitchFamily="18" charset="0"/>
              </a:rPr>
              <a:t>98%</a:t>
            </a:r>
          </a:p>
          <a:p>
            <a:pPr>
              <a:defRPr/>
            </a:pPr>
            <a:r>
              <a:rPr lang="zh-CN" altLang="en-US" sz="1200" b="1" dirty="0">
                <a:solidFill>
                  <a:schemeClr val="tx1">
                    <a:lumMod val="75000"/>
                    <a:lumOff val="25000"/>
                  </a:schemeClr>
                </a:solidFill>
                <a:latin typeface="Times New Roman" pitchFamily="18" charset="0"/>
                <a:ea typeface="微软雅黑" pitchFamily="34" charset="-122"/>
                <a:cs typeface="Times New Roman" pitchFamily="18" charset="0"/>
              </a:rPr>
              <a:t>满足</a:t>
            </a:r>
          </a:p>
        </p:txBody>
      </p:sp>
      <p:cxnSp>
        <p:nvCxnSpPr>
          <p:cNvPr id="5" name="直接连接符 4"/>
          <p:cNvCxnSpPr/>
          <p:nvPr/>
        </p:nvCxnSpPr>
        <p:spPr>
          <a:xfrm rot="5400000">
            <a:off x="1713951" y="3785164"/>
            <a:ext cx="3143272" cy="2051"/>
          </a:xfrm>
          <a:prstGeom prst="line">
            <a:avLst/>
          </a:prstGeom>
          <a:ln w="15875">
            <a:solidFill>
              <a:srgbClr val="D70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3721206" y="3778189"/>
            <a:ext cx="3132000" cy="1588"/>
          </a:xfrm>
          <a:prstGeom prst="line">
            <a:avLst/>
          </a:prstGeom>
          <a:ln w="15875">
            <a:solidFill>
              <a:srgbClr val="D70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3356008" y="3784611"/>
            <a:ext cx="3144843" cy="1586"/>
          </a:xfrm>
          <a:prstGeom prst="line">
            <a:avLst/>
          </a:prstGeom>
          <a:ln w="15875">
            <a:solidFill>
              <a:srgbClr val="D70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41848" y="656170"/>
            <a:ext cx="8487870" cy="1015663"/>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乐叶光伏电池效率平均</a:t>
            </a:r>
            <a:r>
              <a:rPr lang="en-US" altLang="zh-CN" sz="2000" b="1" dirty="0" smtClean="0">
                <a:latin typeface="Times New Roman" pitchFamily="18" charset="0"/>
                <a:ea typeface="微软雅黑" pitchFamily="34" charset="-122"/>
                <a:cs typeface="Times New Roman" pitchFamily="18" charset="0"/>
              </a:rPr>
              <a:t>19.78%</a:t>
            </a:r>
            <a:r>
              <a:rPr lang="zh-CN" altLang="en-US" sz="2000" b="1" dirty="0" smtClean="0">
                <a:latin typeface="Times New Roman" pitchFamily="18" charset="0"/>
                <a:ea typeface="微软雅黑" pitchFamily="34" charset="-122"/>
                <a:cs typeface="Times New Roman" pitchFamily="18" charset="0"/>
              </a:rPr>
              <a:t>，产出电池</a:t>
            </a:r>
            <a:r>
              <a:rPr lang="en-US" altLang="zh-CN" sz="2000" b="1" dirty="0" smtClean="0">
                <a:latin typeface="Times New Roman" pitchFamily="18" charset="0"/>
                <a:ea typeface="微软雅黑" pitchFamily="34" charset="-122"/>
                <a:cs typeface="Times New Roman" pitchFamily="18" charset="0"/>
              </a:rPr>
              <a:t>90%</a:t>
            </a:r>
            <a:r>
              <a:rPr lang="zh-CN" altLang="en-US" sz="2000" b="1" dirty="0" smtClean="0">
                <a:latin typeface="Times New Roman" pitchFamily="18" charset="0"/>
                <a:ea typeface="微软雅黑" pitchFamily="34" charset="-122"/>
                <a:cs typeface="Times New Roman" pitchFamily="18" charset="0"/>
              </a:rPr>
              <a:t>以上可满足“领跑者”计划要求；行业多晶电池效率集中在</a:t>
            </a:r>
            <a:r>
              <a:rPr lang="en-US" altLang="zh-CN" sz="2000" b="1" dirty="0" smtClean="0">
                <a:latin typeface="Times New Roman" pitchFamily="18" charset="0"/>
                <a:ea typeface="微软雅黑" pitchFamily="34" charset="-122"/>
                <a:cs typeface="Times New Roman" pitchFamily="18" charset="0"/>
              </a:rPr>
              <a:t>18.1%</a:t>
            </a:r>
            <a:r>
              <a:rPr lang="zh-CN" altLang="en-US" sz="2000" b="1" dirty="0" smtClean="0">
                <a:latin typeface="Times New Roman" pitchFamily="18" charset="0"/>
                <a:ea typeface="微软雅黑" pitchFamily="34" charset="-122"/>
                <a:cs typeface="Times New Roman" pitchFamily="18" charset="0"/>
              </a:rPr>
              <a:t>，仅有</a:t>
            </a:r>
            <a:r>
              <a:rPr lang="en-US" altLang="zh-CN" sz="2000" b="1" dirty="0" smtClean="0">
                <a:latin typeface="Times New Roman" pitchFamily="18" charset="0"/>
                <a:ea typeface="微软雅黑" pitchFamily="34" charset="-122"/>
                <a:cs typeface="Times New Roman" pitchFamily="18" charset="0"/>
              </a:rPr>
              <a:t>5%</a:t>
            </a:r>
            <a:r>
              <a:rPr lang="zh-CN" altLang="en-US" sz="2000" b="1" dirty="0" smtClean="0">
                <a:latin typeface="Times New Roman" pitchFamily="18" charset="0"/>
                <a:ea typeface="微软雅黑" pitchFamily="34" charset="-122"/>
                <a:cs typeface="Times New Roman" pitchFamily="18" charset="0"/>
              </a:rPr>
              <a:t>～</a:t>
            </a:r>
            <a:r>
              <a:rPr lang="en-US" altLang="zh-CN" sz="2000" b="1" dirty="0" smtClean="0">
                <a:latin typeface="Times New Roman" pitchFamily="18" charset="0"/>
                <a:ea typeface="微软雅黑" pitchFamily="34" charset="-122"/>
                <a:cs typeface="Times New Roman" pitchFamily="18" charset="0"/>
              </a:rPr>
              <a:t>10%</a:t>
            </a:r>
            <a:r>
              <a:rPr lang="zh-CN" altLang="en-US" sz="2000" b="1" dirty="0" smtClean="0">
                <a:latin typeface="Times New Roman" pitchFamily="18" charset="0"/>
                <a:ea typeface="微软雅黑" pitchFamily="34" charset="-122"/>
                <a:cs typeface="Times New Roman" pitchFamily="18" charset="0"/>
              </a:rPr>
              <a:t>可达到“领跑者”计划要求</a:t>
            </a:r>
          </a:p>
        </p:txBody>
      </p:sp>
      <p:cxnSp>
        <p:nvCxnSpPr>
          <p:cNvPr id="16" name="直接箭头连接符 15"/>
          <p:cNvCxnSpPr/>
          <p:nvPr/>
        </p:nvCxnSpPr>
        <p:spPr>
          <a:xfrm>
            <a:off x="2611524" y="2427280"/>
            <a:ext cx="714380" cy="1588"/>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a:off x="1402256" y="2428868"/>
            <a:ext cx="714380" cy="1588"/>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1158930"/>
            <a:ext cx="2054959" cy="2052000"/>
          </a:xfrm>
          <a:prstGeom prst="rect">
            <a:avLst/>
          </a:prstGeom>
          <a:noFill/>
          <a:ln w="9525">
            <a:noFill/>
            <a:miter lim="800000"/>
            <a:headEnd/>
            <a:tailEnd/>
          </a:ln>
          <a:effectLst/>
        </p:spPr>
      </p:pic>
      <p:pic>
        <p:nvPicPr>
          <p:cNvPr id="2052" name="Picture 4" descr="F:\乐叶光伏-市场部\销售材料素材\PPT图库\多晶4BB.jpg"/>
          <p:cNvPicPr>
            <a:picLocks noChangeAspect="1" noChangeArrowheads="1"/>
          </p:cNvPicPr>
          <p:nvPr/>
        </p:nvPicPr>
        <p:blipFill>
          <a:blip r:embed="rId3"/>
          <a:srcRect/>
          <a:stretch>
            <a:fillRect/>
          </a:stretch>
        </p:blipFill>
        <p:spPr bwMode="auto">
          <a:xfrm>
            <a:off x="4786314" y="1142984"/>
            <a:ext cx="2024400" cy="2016000"/>
          </a:xfrm>
          <a:prstGeom prst="rect">
            <a:avLst/>
          </a:prstGeom>
          <a:noFill/>
        </p:spPr>
      </p:pic>
      <p:graphicFrame>
        <p:nvGraphicFramePr>
          <p:cNvPr id="8" name="图示 7"/>
          <p:cNvGraphicFramePr/>
          <p:nvPr/>
        </p:nvGraphicFramePr>
        <p:xfrm>
          <a:off x="785786" y="3188182"/>
          <a:ext cx="3429024" cy="3000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图示 8"/>
          <p:cNvGraphicFramePr/>
          <p:nvPr/>
        </p:nvGraphicFramePr>
        <p:xfrm>
          <a:off x="4786314" y="3188182"/>
          <a:ext cx="3286148" cy="2849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单晶电池在实验室和量产效率指标上遥遥领先于多晶电池</a:t>
            </a:r>
            <a:endParaRPr lang="zh-CN" altLang="en-US" sz="2000" b="1" dirty="0">
              <a:latin typeface="微软雅黑" pitchFamily="34" charset="-122"/>
              <a:ea typeface="微软雅黑" pitchFamily="34" charset="-122"/>
              <a:cs typeface="Times New Roman" pitchFamily="18" charset="0"/>
            </a:endParaRPr>
          </a:p>
        </p:txBody>
      </p:sp>
      <p:sp>
        <p:nvSpPr>
          <p:cNvPr id="14" name="圆角矩形 13"/>
          <p:cNvSpPr/>
          <p:nvPr/>
        </p:nvSpPr>
        <p:spPr>
          <a:xfrm>
            <a:off x="3013616" y="2643182"/>
            <a:ext cx="1143008" cy="50006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MONO</a:t>
            </a:r>
            <a:endParaRPr lang="zh-CN" altLang="en-US" dirty="0">
              <a:latin typeface="Times New Roman" pitchFamily="18" charset="0"/>
              <a:cs typeface="Times New Roman" pitchFamily="18" charset="0"/>
            </a:endParaRPr>
          </a:p>
        </p:txBody>
      </p:sp>
      <p:sp>
        <p:nvSpPr>
          <p:cNvPr id="15" name="圆角矩形 14"/>
          <p:cNvSpPr/>
          <p:nvPr/>
        </p:nvSpPr>
        <p:spPr>
          <a:xfrm>
            <a:off x="6929454" y="2643182"/>
            <a:ext cx="1143008" cy="50006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MULTI</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转换效率趋势.png"/>
          <p:cNvPicPr>
            <a:picLocks noChangeAspect="1"/>
          </p:cNvPicPr>
          <p:nvPr/>
        </p:nvPicPr>
        <p:blipFill>
          <a:blip r:embed="rId2">
            <a:clrChange>
              <a:clrFrom>
                <a:srgbClr val="FFFFFF"/>
              </a:clrFrom>
              <a:clrTo>
                <a:srgbClr val="FFFFFF">
                  <a:alpha val="0"/>
                </a:srgbClr>
              </a:clrTo>
            </a:clrChange>
          </a:blip>
          <a:stretch>
            <a:fillRect/>
          </a:stretch>
        </p:blipFill>
        <p:spPr>
          <a:xfrm>
            <a:off x="498601" y="1139082"/>
            <a:ext cx="7859613" cy="5076000"/>
          </a:xfrm>
          <a:prstGeom prst="rect">
            <a:avLst/>
          </a:prstGeom>
        </p:spPr>
      </p:pic>
      <p:cxnSp>
        <p:nvCxnSpPr>
          <p:cNvPr id="4" name="直接连接符 3"/>
          <p:cNvCxnSpPr/>
          <p:nvPr/>
        </p:nvCxnSpPr>
        <p:spPr>
          <a:xfrm flipV="1">
            <a:off x="1342605" y="2500306"/>
            <a:ext cx="6871300" cy="147369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342605" y="2884000"/>
            <a:ext cx="6871300" cy="147369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727724">
            <a:off x="5332188" y="2335829"/>
            <a:ext cx="1578613"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N-type (mono)</a:t>
            </a:r>
            <a:endParaRPr lang="zh-CN" altLang="en-US" sz="1600" b="1" dirty="0">
              <a:latin typeface="Times New Roman" pitchFamily="18" charset="0"/>
              <a:cs typeface="Times New Roman" pitchFamily="18" charset="0"/>
            </a:endParaRPr>
          </a:p>
        </p:txBody>
      </p:sp>
      <p:sp>
        <p:nvSpPr>
          <p:cNvPr id="7" name="TextBox 6"/>
          <p:cNvSpPr txBox="1"/>
          <p:nvPr/>
        </p:nvSpPr>
        <p:spPr>
          <a:xfrm rot="20823460">
            <a:off x="3990782" y="3201354"/>
            <a:ext cx="1550207"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P-type (mono)</a:t>
            </a:r>
            <a:endParaRPr lang="zh-CN" altLang="en-US" sz="1600" b="1" dirty="0">
              <a:latin typeface="Times New Roman" pitchFamily="18" charset="0"/>
              <a:cs typeface="Times New Roman" pitchFamily="18" charset="0"/>
            </a:endParaRPr>
          </a:p>
        </p:txBody>
      </p:sp>
      <p:sp>
        <p:nvSpPr>
          <p:cNvPr id="8" name="TextBox 7"/>
          <p:cNvSpPr txBox="1"/>
          <p:nvPr/>
        </p:nvSpPr>
        <p:spPr>
          <a:xfrm rot="20823460">
            <a:off x="2731402" y="4183056"/>
            <a:ext cx="1550207"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P-type (casted)</a:t>
            </a:r>
            <a:endParaRPr lang="zh-CN" altLang="en-US" sz="1600" b="1" dirty="0">
              <a:latin typeface="Times New Roman" pitchFamily="18" charset="0"/>
              <a:cs typeface="Times New Roman" pitchFamily="18" charset="0"/>
            </a:endParaRPr>
          </a:p>
        </p:txBody>
      </p:sp>
      <p:sp>
        <p:nvSpPr>
          <p:cNvPr id="9"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单晶电池量产转换效率优势持续扩大，未来将强化“领跑者”地位</a:t>
            </a:r>
            <a:endParaRPr lang="zh-CN" altLang="en-US" sz="2000" b="1" dirty="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28627" y="720711"/>
            <a:ext cx="7929587"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rPr>
              <a:t>乐叶光伏：只做单晶组件，专注所以专业</a:t>
            </a:r>
            <a:endParaRPr lang="zh-CN" altLang="en-US" sz="2000" b="1" dirty="0">
              <a:latin typeface="微软雅黑" pitchFamily="34" charset="-122"/>
              <a:ea typeface="微软雅黑" pitchFamily="34" charset="-122"/>
            </a:endParaRPr>
          </a:p>
        </p:txBody>
      </p:sp>
      <p:sp>
        <p:nvSpPr>
          <p:cNvPr id="4" name="TextBox 3"/>
          <p:cNvSpPr txBox="1"/>
          <p:nvPr/>
        </p:nvSpPr>
        <p:spPr>
          <a:xfrm>
            <a:off x="500034" y="5857892"/>
            <a:ext cx="8143932"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cs typeface="Arial" pitchFamily="34" charset="0"/>
              </a:rPr>
              <a:t>乐叶光伏率先实现</a:t>
            </a:r>
            <a:r>
              <a:rPr lang="en-US" altLang="zh-CN" b="1" dirty="0" smtClean="0">
                <a:latin typeface="微软雅黑" pitchFamily="34" charset="-122"/>
                <a:ea typeface="微软雅黑" pitchFamily="34" charset="-122"/>
                <a:cs typeface="Arial" pitchFamily="34" charset="0"/>
              </a:rPr>
              <a:t>275-280W</a:t>
            </a:r>
            <a:r>
              <a:rPr lang="zh-CN" altLang="en-US" b="1" dirty="0" smtClean="0">
                <a:latin typeface="微软雅黑" pitchFamily="34" charset="-122"/>
                <a:ea typeface="微软雅黑" pitchFamily="34" charset="-122"/>
                <a:cs typeface="Arial" pitchFamily="34" charset="0"/>
              </a:rPr>
              <a:t>高效组件量产，满足“领跑者”先进技术指标</a:t>
            </a:r>
            <a:endParaRPr lang="en-US" altLang="zh-CN" b="1" dirty="0" smtClean="0">
              <a:latin typeface="微软雅黑" pitchFamily="34" charset="-122"/>
              <a:ea typeface="微软雅黑" pitchFamily="34" charset="-122"/>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5286380" y="1976133"/>
            <a:ext cx="3143272" cy="2381561"/>
          </a:xfrm>
          <a:prstGeom prst="rect">
            <a:avLst/>
          </a:prstGeom>
          <a:noFill/>
          <a:ln w="9525">
            <a:noFill/>
            <a:miter lim="800000"/>
            <a:headEnd/>
            <a:tailEnd/>
          </a:ln>
          <a:effectLst/>
        </p:spPr>
      </p:pic>
      <p:sp>
        <p:nvSpPr>
          <p:cNvPr id="6" name="TextBox 5"/>
          <p:cNvSpPr txBox="1"/>
          <p:nvPr/>
        </p:nvSpPr>
        <p:spPr>
          <a:xfrm>
            <a:off x="428596" y="1453582"/>
            <a:ext cx="4786346" cy="3046988"/>
          </a:xfrm>
          <a:prstGeom prst="rect">
            <a:avLst/>
          </a:prstGeom>
          <a:noFill/>
        </p:spPr>
        <p:txBody>
          <a:bodyPr wrap="square" rtlCol="0">
            <a:spAutoFit/>
          </a:bodyPr>
          <a:lstStyle/>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成立时间</a:t>
            </a:r>
            <a:r>
              <a:rPr lang="zh-CN" altLang="en-US" sz="1600" dirty="0" smtClean="0">
                <a:latin typeface="Times New Roman" pitchFamily="18" charset="0"/>
                <a:ea typeface="微软雅黑" pitchFamily="34" charset="-122"/>
                <a:cs typeface="Times New Roman" pitchFamily="18" charset="0"/>
              </a:rPr>
              <a:t>：</a:t>
            </a:r>
            <a:r>
              <a:rPr lang="en-US" altLang="zh-CN" sz="1600" dirty="0" smtClean="0">
                <a:latin typeface="Times New Roman" pitchFamily="18" charset="0"/>
                <a:ea typeface="微软雅黑" pitchFamily="34" charset="-122"/>
                <a:cs typeface="Times New Roman" pitchFamily="18" charset="0"/>
              </a:rPr>
              <a:t>2007</a:t>
            </a:r>
            <a:r>
              <a:rPr lang="zh-CN" altLang="en-US" sz="1600" dirty="0" smtClean="0">
                <a:latin typeface="Times New Roman" pitchFamily="18" charset="0"/>
                <a:ea typeface="微软雅黑" pitchFamily="34" charset="-122"/>
                <a:cs typeface="Times New Roman" pitchFamily="18" charset="0"/>
              </a:rPr>
              <a:t>年</a:t>
            </a:r>
            <a:endParaRPr lang="en-US" altLang="zh-CN" sz="1600" dirty="0" smtClean="0">
              <a:latin typeface="Times New Roman" pitchFamily="18" charset="0"/>
              <a:ea typeface="微软雅黑" pitchFamily="34" charset="-122"/>
              <a:cs typeface="Times New Roman" pitchFamily="18" charset="0"/>
            </a:endParaRPr>
          </a:p>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总       部</a:t>
            </a:r>
            <a:r>
              <a:rPr lang="zh-CN" altLang="en-US" sz="1600" dirty="0" smtClean="0">
                <a:latin typeface="Times New Roman" pitchFamily="18" charset="0"/>
                <a:ea typeface="微软雅黑" pitchFamily="34" charset="-122"/>
                <a:cs typeface="Times New Roman" pitchFamily="18" charset="0"/>
              </a:rPr>
              <a:t>：中国</a:t>
            </a:r>
            <a:r>
              <a:rPr lang="en-US" altLang="zh-CN" sz="1600" dirty="0" smtClean="0">
                <a:latin typeface="Times New Roman" pitchFamily="18" charset="0"/>
                <a:ea typeface="微软雅黑" pitchFamily="34" charset="-122"/>
                <a:cs typeface="Times New Roman" pitchFamily="18" charset="0"/>
              </a:rPr>
              <a:t>·</a:t>
            </a:r>
            <a:r>
              <a:rPr lang="zh-CN" altLang="en-US" sz="1600" dirty="0" smtClean="0">
                <a:latin typeface="Times New Roman" pitchFamily="18" charset="0"/>
                <a:ea typeface="微软雅黑" pitchFamily="34" charset="-122"/>
                <a:cs typeface="Times New Roman" pitchFamily="18" charset="0"/>
              </a:rPr>
              <a:t>陕西</a:t>
            </a:r>
            <a:r>
              <a:rPr lang="en-US" altLang="zh-CN" sz="1600" dirty="0" smtClean="0">
                <a:latin typeface="Times New Roman" pitchFamily="18" charset="0"/>
                <a:ea typeface="微软雅黑" pitchFamily="34" charset="-122"/>
                <a:cs typeface="Times New Roman" pitchFamily="18" charset="0"/>
              </a:rPr>
              <a:t>·</a:t>
            </a:r>
            <a:r>
              <a:rPr lang="zh-CN" altLang="en-US" sz="1600" dirty="0" smtClean="0">
                <a:latin typeface="Times New Roman" pitchFamily="18" charset="0"/>
                <a:ea typeface="微软雅黑" pitchFamily="34" charset="-122"/>
                <a:cs typeface="Times New Roman" pitchFamily="18" charset="0"/>
              </a:rPr>
              <a:t>西安</a:t>
            </a:r>
            <a:endParaRPr lang="en-US" altLang="zh-CN" sz="1600" dirty="0" smtClean="0">
              <a:latin typeface="Times New Roman" pitchFamily="18" charset="0"/>
              <a:ea typeface="微软雅黑" pitchFamily="34" charset="-122"/>
              <a:cs typeface="Times New Roman" pitchFamily="18" charset="0"/>
            </a:endParaRPr>
          </a:p>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注册资本</a:t>
            </a:r>
            <a:r>
              <a:rPr lang="zh-CN" altLang="en-US" sz="1600" dirty="0" smtClean="0">
                <a:latin typeface="Times New Roman" pitchFamily="18" charset="0"/>
                <a:ea typeface="微软雅黑" pitchFamily="34" charset="-122"/>
                <a:cs typeface="Times New Roman" pitchFamily="18" charset="0"/>
              </a:rPr>
              <a:t>：</a:t>
            </a:r>
            <a:r>
              <a:rPr lang="en-US" altLang="zh-CN" sz="1600" dirty="0" smtClean="0">
                <a:latin typeface="Times New Roman" pitchFamily="18" charset="0"/>
                <a:ea typeface="微软雅黑" pitchFamily="34" charset="-122"/>
                <a:cs typeface="Times New Roman" pitchFamily="18" charset="0"/>
              </a:rPr>
              <a:t>5</a:t>
            </a:r>
            <a:r>
              <a:rPr lang="zh-CN" altLang="en-US" sz="1600" dirty="0" smtClean="0">
                <a:latin typeface="Times New Roman" pitchFamily="18" charset="0"/>
                <a:ea typeface="微软雅黑" pitchFamily="34" charset="-122"/>
                <a:cs typeface="Times New Roman" pitchFamily="18" charset="0"/>
              </a:rPr>
              <a:t>亿元</a:t>
            </a:r>
            <a:endParaRPr lang="en-US" altLang="zh-CN" sz="1600" dirty="0" smtClean="0">
              <a:latin typeface="Times New Roman" pitchFamily="18" charset="0"/>
              <a:ea typeface="微软雅黑" pitchFamily="34" charset="-122"/>
              <a:cs typeface="Times New Roman" pitchFamily="18" charset="0"/>
            </a:endParaRPr>
          </a:p>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生产基地</a:t>
            </a:r>
            <a:r>
              <a:rPr lang="zh-CN" altLang="en-US" sz="1600" dirty="0" smtClean="0">
                <a:latin typeface="Times New Roman" pitchFamily="18" charset="0"/>
                <a:ea typeface="微软雅黑" pitchFamily="34" charset="-122"/>
                <a:cs typeface="Times New Roman" pitchFamily="18" charset="0"/>
              </a:rPr>
              <a:t>：浙江、陕西、安徽</a:t>
            </a:r>
            <a:endParaRPr lang="en-US" altLang="zh-CN" sz="1600" dirty="0" smtClean="0">
              <a:latin typeface="Times New Roman" pitchFamily="18" charset="0"/>
              <a:ea typeface="微软雅黑" pitchFamily="34" charset="-122"/>
              <a:cs typeface="Times New Roman" pitchFamily="18" charset="0"/>
            </a:endParaRPr>
          </a:p>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主营业务</a:t>
            </a:r>
            <a:r>
              <a:rPr lang="zh-CN" altLang="en-US" sz="1600" dirty="0" smtClean="0">
                <a:latin typeface="Times New Roman" pitchFamily="18" charset="0"/>
                <a:ea typeface="微软雅黑" pitchFamily="34" charset="-122"/>
                <a:cs typeface="Times New Roman" pitchFamily="18" charset="0"/>
              </a:rPr>
              <a:t>：专注于高效单晶电池及组件的研发与制造，年产能</a:t>
            </a:r>
            <a:r>
              <a:rPr lang="en-US" altLang="zh-CN" sz="1600" dirty="0" smtClean="0">
                <a:latin typeface="Times New Roman" pitchFamily="18" charset="0"/>
                <a:ea typeface="微软雅黑" pitchFamily="34" charset="-122"/>
                <a:cs typeface="Times New Roman" pitchFamily="18" charset="0"/>
              </a:rPr>
              <a:t>1GW</a:t>
            </a:r>
          </a:p>
          <a:p>
            <a:pPr marL="342900" indent="-342900">
              <a:lnSpc>
                <a:spcPct val="150000"/>
              </a:lnSpc>
              <a:buBlip>
                <a:blip r:embed="rId3"/>
              </a:buBlip>
            </a:pPr>
            <a:r>
              <a:rPr lang="zh-CN" altLang="en-US" sz="1600" b="1" dirty="0" smtClean="0">
                <a:latin typeface="Times New Roman" pitchFamily="18" charset="0"/>
                <a:ea typeface="微软雅黑" pitchFamily="34" charset="-122"/>
                <a:cs typeface="Times New Roman" pitchFamily="18" charset="0"/>
              </a:rPr>
              <a:t>股东背景</a:t>
            </a:r>
            <a:r>
              <a:rPr lang="zh-CN" altLang="en-US" sz="1600" dirty="0" smtClean="0">
                <a:latin typeface="Times New Roman" pitchFamily="18" charset="0"/>
                <a:ea typeface="微软雅黑" pitchFamily="34" charset="-122"/>
                <a:cs typeface="Times New Roman" pitchFamily="18" charset="0"/>
              </a:rPr>
              <a:t>：隆基股份（</a:t>
            </a:r>
            <a:r>
              <a:rPr lang="en-US" altLang="zh-CN" sz="1600" dirty="0" smtClean="0">
                <a:latin typeface="Times New Roman" pitchFamily="18" charset="0"/>
                <a:ea typeface="微软雅黑" pitchFamily="34" charset="-122"/>
                <a:cs typeface="Times New Roman" pitchFamily="18" charset="0"/>
              </a:rPr>
              <a:t>SH 601012</a:t>
            </a:r>
            <a:r>
              <a:rPr lang="zh-CN" altLang="en-US" sz="1600" dirty="0" smtClean="0">
                <a:latin typeface="Times New Roman" pitchFamily="18" charset="0"/>
                <a:ea typeface="微软雅黑" pitchFamily="34" charset="-122"/>
                <a:cs typeface="Times New Roman" pitchFamily="18" charset="0"/>
              </a:rPr>
              <a:t>）全球最大的单晶硅光伏产品制造商</a:t>
            </a:r>
            <a:endParaRPr lang="zh-CN" altLang="en-US" sz="1600" dirty="0">
              <a:latin typeface="Times New Roman" pitchFamily="18" charset="0"/>
              <a:ea typeface="微软雅黑" pitchFamily="34" charset="-122"/>
              <a:cs typeface="Times New Roman" pitchFamily="18" charset="0"/>
            </a:endParaRPr>
          </a:p>
        </p:txBody>
      </p:sp>
      <p:pic>
        <p:nvPicPr>
          <p:cNvPr id="1026" name="Picture 2" descr="F:\乐叶光伏-市场部\销售材料素材\PPT图库\认证.png"/>
          <p:cNvPicPr>
            <a:picLocks noChangeAspect="1" noChangeArrowheads="1"/>
          </p:cNvPicPr>
          <p:nvPr/>
        </p:nvPicPr>
        <p:blipFill>
          <a:blip r:embed="rId4"/>
          <a:srcRect/>
          <a:stretch>
            <a:fillRect/>
          </a:stretch>
        </p:blipFill>
        <p:spPr bwMode="auto">
          <a:xfrm>
            <a:off x="571472" y="4850454"/>
            <a:ext cx="6874985" cy="93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光伏电站组件选型要点：长期可靠，多发电，集约用地，外形美观</a:t>
            </a:r>
            <a:endParaRPr lang="zh-CN" altLang="en-US" sz="2000" b="1" dirty="0">
              <a:latin typeface="微软雅黑" pitchFamily="34" charset="-122"/>
              <a:ea typeface="微软雅黑" pitchFamily="34" charset="-122"/>
              <a:cs typeface="Times New Roman" pitchFamily="18" charset="0"/>
            </a:endParaRPr>
          </a:p>
        </p:txBody>
      </p:sp>
      <p:pic>
        <p:nvPicPr>
          <p:cNvPr id="3" name="图片 2" descr="Silevo单晶-公用事业.png"/>
          <p:cNvPicPr>
            <a:picLocks noChangeAspect="1"/>
          </p:cNvPicPr>
          <p:nvPr/>
        </p:nvPicPr>
        <p:blipFill>
          <a:blip r:embed="rId2"/>
          <a:stretch>
            <a:fillRect/>
          </a:stretch>
        </p:blipFill>
        <p:spPr>
          <a:xfrm>
            <a:off x="535095" y="1142984"/>
            <a:ext cx="5037037" cy="2448000"/>
          </a:xfrm>
          <a:prstGeom prst="rect">
            <a:avLst/>
          </a:prstGeom>
        </p:spPr>
      </p:pic>
      <p:pic>
        <p:nvPicPr>
          <p:cNvPr id="4" name="图片 3" descr="Silevo单晶-民用.png"/>
          <p:cNvPicPr>
            <a:picLocks noChangeAspect="1"/>
          </p:cNvPicPr>
          <p:nvPr/>
        </p:nvPicPr>
        <p:blipFill>
          <a:blip r:embed="rId3"/>
          <a:stretch>
            <a:fillRect/>
          </a:stretch>
        </p:blipFill>
        <p:spPr>
          <a:xfrm>
            <a:off x="4286248" y="3714752"/>
            <a:ext cx="3686744" cy="2448000"/>
          </a:xfrm>
          <a:prstGeom prst="rect">
            <a:avLst/>
          </a:prstGeom>
        </p:spPr>
      </p:pic>
      <p:pic>
        <p:nvPicPr>
          <p:cNvPr id="5" name="图片 4" descr="Silevo单晶-商用.png"/>
          <p:cNvPicPr>
            <a:picLocks noChangeAspect="1"/>
          </p:cNvPicPr>
          <p:nvPr/>
        </p:nvPicPr>
        <p:blipFill>
          <a:blip r:embed="rId4"/>
          <a:stretch>
            <a:fillRect/>
          </a:stretch>
        </p:blipFill>
        <p:spPr>
          <a:xfrm>
            <a:off x="539133" y="3714752"/>
            <a:ext cx="3675677" cy="2448000"/>
          </a:xfrm>
          <a:prstGeom prst="rect">
            <a:avLst/>
          </a:prstGeom>
        </p:spPr>
      </p:pic>
      <p:sp>
        <p:nvSpPr>
          <p:cNvPr id="6" name="矩形 5"/>
          <p:cNvSpPr/>
          <p:nvPr/>
        </p:nvSpPr>
        <p:spPr>
          <a:xfrm>
            <a:off x="5572132" y="1285860"/>
            <a:ext cx="3286148" cy="221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1800"/>
              </a:spcBef>
              <a:buBlip>
                <a:blip r:embed="rId5"/>
              </a:buBlip>
            </a:pPr>
            <a:r>
              <a:rPr lang="zh-CN" altLang="en-US" sz="1600" dirty="0" smtClean="0">
                <a:solidFill>
                  <a:srgbClr val="0070C0"/>
                </a:solidFill>
                <a:latin typeface="微软雅黑" pitchFamily="34" charset="-122"/>
                <a:ea typeface="微软雅黑" pitchFamily="34" charset="-122"/>
              </a:rPr>
              <a:t>是否能稳定运行</a:t>
            </a:r>
            <a:r>
              <a:rPr lang="en-US" altLang="zh-CN" sz="1600" dirty="0" smtClean="0">
                <a:solidFill>
                  <a:srgbClr val="0070C0"/>
                </a:solidFill>
                <a:latin typeface="微软雅黑" pitchFamily="34" charset="-122"/>
                <a:ea typeface="微软雅黑" pitchFamily="34" charset="-122"/>
              </a:rPr>
              <a:t>25</a:t>
            </a:r>
            <a:r>
              <a:rPr lang="zh-CN" altLang="en-US" sz="1600" dirty="0" smtClean="0">
                <a:solidFill>
                  <a:srgbClr val="0070C0"/>
                </a:solidFill>
                <a:latin typeface="微软雅黑" pitchFamily="34" charset="-122"/>
                <a:ea typeface="微软雅黑" pitchFamily="34" charset="-122"/>
              </a:rPr>
              <a:t>年？</a:t>
            </a:r>
            <a:endParaRPr lang="en-US" altLang="zh-CN" sz="1600" dirty="0" smtClean="0">
              <a:solidFill>
                <a:srgbClr val="0070C0"/>
              </a:solidFill>
              <a:latin typeface="微软雅黑" pitchFamily="34" charset="-122"/>
              <a:ea typeface="微软雅黑" pitchFamily="34" charset="-122"/>
            </a:endParaRPr>
          </a:p>
          <a:p>
            <a:pPr marL="342900" indent="-342900">
              <a:spcBef>
                <a:spcPts val="1800"/>
              </a:spcBef>
              <a:buBlip>
                <a:blip r:embed="rId5"/>
              </a:buBlip>
            </a:pPr>
            <a:r>
              <a:rPr lang="zh-CN" altLang="en-US" sz="1600" dirty="0" smtClean="0">
                <a:solidFill>
                  <a:srgbClr val="0070C0"/>
                </a:solidFill>
                <a:latin typeface="微软雅黑" pitchFamily="34" charset="-122"/>
                <a:ea typeface="微软雅黑" pitchFamily="34" charset="-122"/>
              </a:rPr>
              <a:t>发电量能否达到设计标准？</a:t>
            </a:r>
            <a:endParaRPr lang="en-US" altLang="zh-CN" sz="1600" dirty="0" smtClean="0">
              <a:solidFill>
                <a:srgbClr val="0070C0"/>
              </a:solidFill>
              <a:latin typeface="微软雅黑" pitchFamily="34" charset="-122"/>
              <a:ea typeface="微软雅黑" pitchFamily="34" charset="-122"/>
            </a:endParaRPr>
          </a:p>
          <a:p>
            <a:pPr marL="342900" indent="-342900">
              <a:spcBef>
                <a:spcPts val="1800"/>
              </a:spcBef>
              <a:buBlip>
                <a:blip r:embed="rId5"/>
              </a:buBlip>
            </a:pPr>
            <a:r>
              <a:rPr lang="zh-CN" altLang="en-US" sz="1600" dirty="0" smtClean="0">
                <a:solidFill>
                  <a:srgbClr val="0070C0"/>
                </a:solidFill>
                <a:latin typeface="微软雅黑" pitchFamily="34" charset="-122"/>
                <a:ea typeface="微软雅黑" pitchFamily="34" charset="-122"/>
              </a:rPr>
              <a:t>有限面积下如何提高装机量？</a:t>
            </a:r>
            <a:endParaRPr lang="en-US" altLang="zh-CN" sz="1600" dirty="0" smtClean="0">
              <a:solidFill>
                <a:srgbClr val="0070C0"/>
              </a:solidFill>
              <a:latin typeface="微软雅黑" pitchFamily="34" charset="-122"/>
              <a:ea typeface="微软雅黑" pitchFamily="34" charset="-122"/>
            </a:endParaRPr>
          </a:p>
          <a:p>
            <a:pPr marL="342900" indent="-342900">
              <a:spcBef>
                <a:spcPts val="1800"/>
              </a:spcBef>
              <a:buBlip>
                <a:blip r:embed="rId5"/>
              </a:buBlip>
            </a:pPr>
            <a:r>
              <a:rPr lang="zh-CN" altLang="en-US" sz="1600" dirty="0" smtClean="0">
                <a:solidFill>
                  <a:srgbClr val="0070C0"/>
                </a:solidFill>
                <a:latin typeface="微软雅黑" pitchFamily="34" charset="-122"/>
                <a:ea typeface="微软雅黑" pitchFamily="34" charset="-122"/>
              </a:rPr>
              <a:t>如何提升设计美观度？</a:t>
            </a:r>
            <a:endParaRPr lang="zh-CN" altLang="en-US" sz="1600" dirty="0">
              <a:solidFill>
                <a:srgbClr val="0070C0"/>
              </a:solidFill>
              <a:latin typeface="微软雅黑" pitchFamily="34" charset="-122"/>
              <a:ea typeface="微软雅黑" pitchFamily="34" charset="-122"/>
            </a:endParaRPr>
          </a:p>
        </p:txBody>
      </p:sp>
      <p:sp>
        <p:nvSpPr>
          <p:cNvPr id="7" name="矩形 6"/>
          <p:cNvSpPr/>
          <p:nvPr/>
        </p:nvSpPr>
        <p:spPr>
          <a:xfrm>
            <a:off x="534158" y="1142984"/>
            <a:ext cx="1404000" cy="324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cs typeface="Arial" pitchFamily="34" charset="0"/>
              </a:rPr>
              <a:t>大型并网电站</a:t>
            </a:r>
            <a:endParaRPr lang="zh-CN" altLang="en-US" sz="1600" dirty="0">
              <a:latin typeface="微软雅黑" pitchFamily="34" charset="-122"/>
              <a:ea typeface="微软雅黑" pitchFamily="34" charset="-122"/>
              <a:cs typeface="Arial" pitchFamily="34" charset="0"/>
            </a:endParaRPr>
          </a:p>
        </p:txBody>
      </p:sp>
      <p:sp>
        <p:nvSpPr>
          <p:cNvPr id="8" name="矩形 7"/>
          <p:cNvSpPr/>
          <p:nvPr/>
        </p:nvSpPr>
        <p:spPr>
          <a:xfrm>
            <a:off x="538134" y="3714752"/>
            <a:ext cx="1224000" cy="324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cs typeface="Arial" pitchFamily="34" charset="0"/>
              </a:rPr>
              <a:t>商用分布式</a:t>
            </a:r>
            <a:endParaRPr lang="zh-CN" altLang="en-US" sz="1600" dirty="0">
              <a:latin typeface="微软雅黑" pitchFamily="34" charset="-122"/>
              <a:ea typeface="微软雅黑" pitchFamily="34" charset="-122"/>
              <a:cs typeface="Arial" pitchFamily="34" charset="0"/>
            </a:endParaRPr>
          </a:p>
        </p:txBody>
      </p:sp>
      <p:sp>
        <p:nvSpPr>
          <p:cNvPr id="9" name="矩形 8"/>
          <p:cNvSpPr/>
          <p:nvPr/>
        </p:nvSpPr>
        <p:spPr>
          <a:xfrm>
            <a:off x="4286248" y="3714752"/>
            <a:ext cx="1224000" cy="324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cs typeface="Arial" pitchFamily="34" charset="0"/>
              </a:rPr>
              <a:t>民用分布式</a:t>
            </a:r>
            <a:endParaRPr lang="zh-CN" altLang="en-US" sz="1600" dirty="0">
              <a:latin typeface="微软雅黑" pitchFamily="34" charset="-122"/>
              <a:ea typeface="微软雅黑" pitchFamily="34" charset="-122"/>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yy\Desktop\ppt\ppt5-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050" name="Picture 2" descr="F:\乐叶光伏-市场部\销售材料素材\PPT图库\乐叶光伏二维码.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504" y="39756"/>
            <a:ext cx="2880000" cy="2880000"/>
          </a:xfrm>
          <a:prstGeom prst="rect">
            <a:avLst/>
          </a:prstGeom>
          <a:noFill/>
        </p:spPr>
      </p:pic>
      <p:sp>
        <p:nvSpPr>
          <p:cNvPr id="5" name="TextBox 4"/>
          <p:cNvSpPr txBox="1"/>
          <p:nvPr/>
        </p:nvSpPr>
        <p:spPr>
          <a:xfrm>
            <a:off x="2786050" y="1292354"/>
            <a:ext cx="3786214" cy="707886"/>
          </a:xfrm>
          <a:prstGeom prst="rect">
            <a:avLst/>
          </a:prstGeom>
          <a:noFill/>
        </p:spPr>
        <p:txBody>
          <a:bodyPr wrap="square" rtlCol="0">
            <a:spAutoFit/>
          </a:bodyPr>
          <a:lstStyle/>
          <a:p>
            <a:r>
              <a:rPr lang="zh-CN" altLang="en-US" sz="4000" b="1" dirty="0" smtClean="0">
                <a:latin typeface="黑体" pitchFamily="2" charset="-122"/>
                <a:ea typeface="黑体" pitchFamily="2" charset="-122"/>
              </a:rPr>
              <a:t>感谢您的关注</a:t>
            </a:r>
            <a:endParaRPr lang="zh-CN" altLang="en-US" sz="4000" b="1" dirty="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p:cNvSpPr txBox="1"/>
          <p:nvPr/>
        </p:nvSpPr>
        <p:spPr>
          <a:xfrm>
            <a:off x="466726" y="642918"/>
            <a:ext cx="8534430" cy="400110"/>
          </a:xfrm>
          <a:prstGeom prst="rect">
            <a:avLst/>
          </a:prstGeom>
          <a:noFill/>
        </p:spPr>
        <p:txBody>
          <a:bodyPr wrap="square">
            <a:spAutoFit/>
          </a:bodyPr>
          <a:lstStyle/>
          <a:p>
            <a:r>
              <a:rPr kumimoji="0" lang="zh-CN" altLang="en-US" sz="2000" b="1" dirty="0" smtClean="0">
                <a:latin typeface="Times New Roman" pitchFamily="18" charset="0"/>
                <a:ea typeface="微软雅黑" pitchFamily="34" charset="-122"/>
                <a:cs typeface="Times New Roman" pitchFamily="18" charset="0"/>
              </a:rPr>
              <a:t>单晶的可靠性</a:t>
            </a:r>
            <a:r>
              <a:rPr kumimoji="0" lang="en-US" altLang="zh-CN" sz="2000" b="1" dirty="0" smtClean="0">
                <a:latin typeface="Times New Roman" pitchFamily="18" charset="0"/>
                <a:ea typeface="微软雅黑" pitchFamily="34" charset="-122"/>
                <a:cs typeface="Times New Roman" pitchFamily="18" charset="0"/>
              </a:rPr>
              <a:t>——</a:t>
            </a:r>
            <a:r>
              <a:rPr kumimoji="0" lang="zh-CN" altLang="en-US" sz="2000" b="1" dirty="0" smtClean="0">
                <a:latin typeface="Times New Roman" pitchFamily="18" charset="0"/>
                <a:ea typeface="微软雅黑" pitchFamily="34" charset="-122"/>
                <a:cs typeface="Times New Roman" pitchFamily="18" charset="0"/>
              </a:rPr>
              <a:t>超过</a:t>
            </a:r>
            <a:r>
              <a:rPr kumimoji="0" lang="en-US" altLang="zh-CN" sz="2000" b="1" dirty="0" smtClean="0">
                <a:latin typeface="Times New Roman" pitchFamily="18" charset="0"/>
                <a:ea typeface="微软雅黑" pitchFamily="34" charset="-122"/>
                <a:cs typeface="Times New Roman" pitchFamily="18" charset="0"/>
              </a:rPr>
              <a:t>30</a:t>
            </a:r>
            <a:r>
              <a:rPr kumimoji="0" lang="zh-CN" altLang="en-US" sz="2000" b="1" dirty="0" smtClean="0">
                <a:latin typeface="Times New Roman" pitchFamily="18" charset="0"/>
                <a:ea typeface="微软雅黑" pitchFamily="34" charset="-122"/>
                <a:cs typeface="Times New Roman" pitchFamily="18" charset="0"/>
              </a:rPr>
              <a:t>年应用实践，是唯一经受长期验证的技术路线</a:t>
            </a:r>
            <a:endParaRPr kumimoji="0" lang="zh-CN" altLang="en-US" sz="2000" b="1" dirty="0">
              <a:latin typeface="Times New Roman" pitchFamily="18" charset="0"/>
              <a:ea typeface="微软雅黑" pitchFamily="34" charset="-122"/>
              <a:cs typeface="Times New Roman" pitchFamily="18" charset="0"/>
            </a:endParaRPr>
          </a:p>
        </p:txBody>
      </p:sp>
      <p:pic>
        <p:nvPicPr>
          <p:cNvPr id="30" name="图片 7"/>
          <p:cNvPicPr>
            <a:picLocks noChangeAspect="1"/>
          </p:cNvPicPr>
          <p:nvPr/>
        </p:nvPicPr>
        <p:blipFill>
          <a:blip r:embed="rId2"/>
          <a:srcRect/>
          <a:stretch>
            <a:fillRect/>
          </a:stretch>
        </p:blipFill>
        <p:spPr bwMode="auto">
          <a:xfrm>
            <a:off x="571472" y="1111302"/>
            <a:ext cx="1613819" cy="1296000"/>
          </a:xfrm>
          <a:prstGeom prst="rect">
            <a:avLst/>
          </a:prstGeom>
          <a:noFill/>
          <a:ln w="9525">
            <a:noFill/>
            <a:miter lim="800000"/>
            <a:headEnd/>
            <a:tailEnd/>
          </a:ln>
        </p:spPr>
      </p:pic>
      <p:pic>
        <p:nvPicPr>
          <p:cNvPr id="31" name="图片 8"/>
          <p:cNvPicPr>
            <a:picLocks noChangeAspect="1"/>
          </p:cNvPicPr>
          <p:nvPr/>
        </p:nvPicPr>
        <p:blipFill>
          <a:blip r:embed="rId3"/>
          <a:srcRect/>
          <a:stretch>
            <a:fillRect/>
          </a:stretch>
        </p:blipFill>
        <p:spPr bwMode="auto">
          <a:xfrm>
            <a:off x="571472" y="5138574"/>
            <a:ext cx="1613819" cy="1296000"/>
          </a:xfrm>
          <a:prstGeom prst="rect">
            <a:avLst/>
          </a:prstGeom>
          <a:noFill/>
          <a:ln w="9525">
            <a:noFill/>
            <a:miter lim="800000"/>
            <a:headEnd/>
            <a:tailEnd/>
          </a:ln>
        </p:spPr>
      </p:pic>
      <p:sp>
        <p:nvSpPr>
          <p:cNvPr id="32" name="矩形 9"/>
          <p:cNvSpPr>
            <a:spLocks noChangeArrowheads="1"/>
          </p:cNvSpPr>
          <p:nvPr/>
        </p:nvSpPr>
        <p:spPr bwMode="auto">
          <a:xfrm>
            <a:off x="2143108" y="1221975"/>
            <a:ext cx="1643074"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1982</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瑞士</a:t>
            </a:r>
            <a:r>
              <a:rPr lang="en-US" altLang="zh-CN" sz="1300" dirty="0" smtClean="0">
                <a:latin typeface="Times New Roman" pitchFamily="18" charset="0"/>
                <a:ea typeface="微软雅黑" pitchFamily="34" charset="-122"/>
                <a:cs typeface="Times New Roman" pitchFamily="18" charset="0"/>
              </a:rPr>
              <a:t>10KW</a:t>
            </a:r>
            <a:r>
              <a:rPr lang="zh-CN" altLang="en-US" sz="1300" dirty="0" smtClean="0">
                <a:latin typeface="Times New Roman" pitchFamily="18" charset="0"/>
                <a:ea typeface="微软雅黑" pitchFamily="34" charset="-122"/>
                <a:cs typeface="Times New Roman" pitchFamily="18" charset="0"/>
              </a:rPr>
              <a:t>单晶系统</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年均衰减</a:t>
            </a:r>
            <a:r>
              <a:rPr lang="en-US" altLang="zh-CN" sz="1300" dirty="0" smtClean="0">
                <a:latin typeface="Times New Roman" pitchFamily="18" charset="0"/>
                <a:ea typeface="微软雅黑" pitchFamily="34" charset="-122"/>
                <a:cs typeface="Times New Roman" pitchFamily="18" charset="0"/>
              </a:rPr>
              <a:t>0.4%</a:t>
            </a:r>
          </a:p>
        </p:txBody>
      </p:sp>
      <p:sp>
        <p:nvSpPr>
          <p:cNvPr id="35" name="矩形 10"/>
          <p:cNvSpPr>
            <a:spLocks noChangeArrowheads="1"/>
          </p:cNvSpPr>
          <p:nvPr/>
        </p:nvSpPr>
        <p:spPr bwMode="auto">
          <a:xfrm>
            <a:off x="2143108" y="5293941"/>
            <a:ext cx="2357454"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1984</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美国加州</a:t>
            </a:r>
            <a:r>
              <a:rPr lang="en-US" altLang="zh-CN" sz="1300" dirty="0" smtClean="0">
                <a:latin typeface="Times New Roman" pitchFamily="18" charset="0"/>
                <a:ea typeface="微软雅黑" pitchFamily="34" charset="-122"/>
                <a:cs typeface="Times New Roman" pitchFamily="18" charset="0"/>
              </a:rPr>
              <a:t>1MW</a:t>
            </a:r>
            <a:r>
              <a:rPr lang="zh-CN" altLang="en-US" sz="1300" dirty="0" smtClean="0">
                <a:latin typeface="Times New Roman" pitchFamily="18" charset="0"/>
                <a:ea typeface="微软雅黑" pitchFamily="34" charset="-122"/>
                <a:cs typeface="Times New Roman" pitchFamily="18" charset="0"/>
              </a:rPr>
              <a:t>荒漠单晶电站</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年均衰减</a:t>
            </a:r>
            <a:r>
              <a:rPr lang="en-US" altLang="zh-CN" sz="1300" dirty="0" smtClean="0">
                <a:latin typeface="Times New Roman" pitchFamily="18" charset="0"/>
                <a:ea typeface="微软雅黑" pitchFamily="34" charset="-122"/>
                <a:cs typeface="Times New Roman" pitchFamily="18" charset="0"/>
              </a:rPr>
              <a:t>0.9%</a:t>
            </a:r>
            <a:endParaRPr lang="zh-CN" altLang="en-US" sz="1300" dirty="0">
              <a:latin typeface="Times New Roman" pitchFamily="18" charset="0"/>
              <a:ea typeface="微软雅黑" pitchFamily="34" charset="-122"/>
              <a:cs typeface="Times New Roman" pitchFamily="18" charset="0"/>
            </a:endParaRPr>
          </a:p>
        </p:txBody>
      </p:sp>
      <p:pic>
        <p:nvPicPr>
          <p:cNvPr id="36" name="图片 16" descr="兰州27年.jpg"/>
          <p:cNvPicPr>
            <a:picLocks noChangeAspect="1"/>
          </p:cNvPicPr>
          <p:nvPr/>
        </p:nvPicPr>
        <p:blipFill>
          <a:blip r:embed="rId4"/>
          <a:srcRect/>
          <a:stretch>
            <a:fillRect/>
          </a:stretch>
        </p:blipFill>
        <p:spPr bwMode="auto">
          <a:xfrm>
            <a:off x="571472" y="3802578"/>
            <a:ext cx="1613819" cy="1296000"/>
          </a:xfrm>
          <a:prstGeom prst="rect">
            <a:avLst/>
          </a:prstGeom>
          <a:noFill/>
          <a:ln w="9525">
            <a:noFill/>
            <a:miter lim="800000"/>
            <a:headEnd/>
            <a:tailEnd/>
          </a:ln>
        </p:spPr>
      </p:pic>
      <p:sp>
        <p:nvSpPr>
          <p:cNvPr id="37" name="矩形 17"/>
          <p:cNvSpPr>
            <a:spLocks noChangeArrowheads="1"/>
          </p:cNvSpPr>
          <p:nvPr/>
        </p:nvSpPr>
        <p:spPr bwMode="auto">
          <a:xfrm>
            <a:off x="2143108" y="3936619"/>
            <a:ext cx="2286016"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1984</a:t>
            </a:r>
            <a:r>
              <a:rPr lang="zh-CN" altLang="en-US" sz="1300" b="1" dirty="0" smtClean="0">
                <a:latin typeface="Times New Roman" pitchFamily="18" charset="0"/>
                <a:ea typeface="微软雅黑" pitchFamily="34" charset="-122"/>
                <a:cs typeface="Times New Roman" pitchFamily="18" charset="0"/>
              </a:rPr>
              <a:t>年</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甘肃兰州风光互补单晶系统</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年均</a:t>
            </a:r>
            <a:r>
              <a:rPr lang="zh-CN" altLang="en-US" sz="1300" dirty="0">
                <a:latin typeface="Times New Roman" pitchFamily="18" charset="0"/>
                <a:ea typeface="微软雅黑" pitchFamily="34" charset="-122"/>
                <a:cs typeface="Times New Roman" pitchFamily="18" charset="0"/>
              </a:rPr>
              <a:t>衰减</a:t>
            </a:r>
            <a:r>
              <a:rPr lang="en-US" altLang="zh-CN" sz="1300" dirty="0">
                <a:latin typeface="Times New Roman" pitchFamily="18" charset="0"/>
                <a:ea typeface="微软雅黑" pitchFamily="34" charset="-122"/>
                <a:cs typeface="Times New Roman" pitchFamily="18" charset="0"/>
              </a:rPr>
              <a:t>0.37%</a:t>
            </a:r>
            <a:endParaRPr lang="zh-CN" altLang="en-US" sz="1300" dirty="0">
              <a:latin typeface="Times New Roman" pitchFamily="18" charset="0"/>
              <a:ea typeface="微软雅黑" pitchFamily="34" charset="-122"/>
              <a:cs typeface="Times New Roman" pitchFamily="18" charset="0"/>
            </a:endParaRPr>
          </a:p>
        </p:txBody>
      </p:sp>
      <p:sp>
        <p:nvSpPr>
          <p:cNvPr id="38" name="矩形 19"/>
          <p:cNvSpPr>
            <a:spLocks noChangeArrowheads="1"/>
          </p:cNvSpPr>
          <p:nvPr/>
        </p:nvSpPr>
        <p:spPr bwMode="auto">
          <a:xfrm>
            <a:off x="6371202" y="2579297"/>
            <a:ext cx="2129888"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1994</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浙江宁波单晶光伏电站</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en-US" altLang="zh-CN" sz="1300" dirty="0" smtClean="0">
                <a:latin typeface="Times New Roman" pitchFamily="18" charset="0"/>
                <a:ea typeface="微软雅黑" pitchFamily="34" charset="-122"/>
                <a:cs typeface="Times New Roman" pitchFamily="18" charset="0"/>
              </a:rPr>
              <a:t>21</a:t>
            </a:r>
            <a:r>
              <a:rPr lang="zh-CN" altLang="en-US" sz="1300" dirty="0" smtClean="0">
                <a:latin typeface="Times New Roman" pitchFamily="18" charset="0"/>
                <a:ea typeface="微软雅黑" pitchFamily="34" charset="-122"/>
                <a:cs typeface="Times New Roman" pitchFamily="18" charset="0"/>
              </a:rPr>
              <a:t>年总衰减</a:t>
            </a:r>
            <a:r>
              <a:rPr lang="en-US" altLang="zh-CN" sz="1300" dirty="0" smtClean="0">
                <a:latin typeface="Times New Roman" pitchFamily="18" charset="0"/>
                <a:ea typeface="微软雅黑" pitchFamily="34" charset="-122"/>
                <a:cs typeface="Times New Roman" pitchFamily="18" charset="0"/>
              </a:rPr>
              <a:t>13.1%</a:t>
            </a:r>
            <a:endParaRPr lang="zh-CN" altLang="en-US" sz="1300" dirty="0">
              <a:latin typeface="Times New Roman" pitchFamily="18" charset="0"/>
              <a:ea typeface="微软雅黑" pitchFamily="34" charset="-122"/>
              <a:cs typeface="Times New Roman" pitchFamily="18" charset="0"/>
            </a:endParaRPr>
          </a:p>
        </p:txBody>
      </p:sp>
      <p:pic>
        <p:nvPicPr>
          <p:cNvPr id="39" name="图片 38" descr="老组件.png"/>
          <p:cNvPicPr>
            <a:picLocks noChangeAspect="1"/>
          </p:cNvPicPr>
          <p:nvPr/>
        </p:nvPicPr>
        <p:blipFill>
          <a:blip r:embed="rId5"/>
          <a:stretch>
            <a:fillRect/>
          </a:stretch>
        </p:blipFill>
        <p:spPr>
          <a:xfrm>
            <a:off x="4788176" y="2463686"/>
            <a:ext cx="1614318" cy="1296000"/>
          </a:xfrm>
          <a:prstGeom prst="rect">
            <a:avLst/>
          </a:prstGeom>
        </p:spPr>
      </p:pic>
      <p:pic>
        <p:nvPicPr>
          <p:cNvPr id="40" name="图片 39" descr="西门子.png"/>
          <p:cNvPicPr>
            <a:picLocks noChangeAspect="1"/>
          </p:cNvPicPr>
          <p:nvPr/>
        </p:nvPicPr>
        <p:blipFill>
          <a:blip r:embed="rId6"/>
          <a:stretch>
            <a:fillRect/>
          </a:stretch>
        </p:blipFill>
        <p:spPr>
          <a:xfrm>
            <a:off x="4793934" y="5140654"/>
            <a:ext cx="1612800" cy="1296000"/>
          </a:xfrm>
          <a:prstGeom prst="rect">
            <a:avLst/>
          </a:prstGeom>
        </p:spPr>
      </p:pic>
      <p:pic>
        <p:nvPicPr>
          <p:cNvPr id="41" name="图片 40" descr="云南老组件.png"/>
          <p:cNvPicPr>
            <a:picLocks noChangeAspect="1"/>
          </p:cNvPicPr>
          <p:nvPr/>
        </p:nvPicPr>
        <p:blipFill>
          <a:blip r:embed="rId7"/>
          <a:stretch>
            <a:fillRect/>
          </a:stretch>
        </p:blipFill>
        <p:spPr>
          <a:xfrm>
            <a:off x="4786314" y="1111302"/>
            <a:ext cx="1612800" cy="1296000"/>
          </a:xfrm>
          <a:prstGeom prst="rect">
            <a:avLst/>
          </a:prstGeom>
        </p:spPr>
      </p:pic>
      <p:pic>
        <p:nvPicPr>
          <p:cNvPr id="42" name="图片 41" descr="日本奈良老组件.png"/>
          <p:cNvPicPr>
            <a:picLocks noChangeAspect="1"/>
          </p:cNvPicPr>
          <p:nvPr/>
        </p:nvPicPr>
        <p:blipFill>
          <a:blip r:embed="rId8"/>
          <a:stretch>
            <a:fillRect/>
          </a:stretch>
        </p:blipFill>
        <p:spPr>
          <a:xfrm>
            <a:off x="571472" y="2458508"/>
            <a:ext cx="1612800" cy="1296000"/>
          </a:xfrm>
          <a:prstGeom prst="rect">
            <a:avLst/>
          </a:prstGeom>
        </p:spPr>
      </p:pic>
      <p:pic>
        <p:nvPicPr>
          <p:cNvPr id="43" name="图片 42" descr="西藏.png"/>
          <p:cNvPicPr>
            <a:picLocks noChangeAspect="1"/>
          </p:cNvPicPr>
          <p:nvPr/>
        </p:nvPicPr>
        <p:blipFill>
          <a:blip r:embed="rId9"/>
          <a:stretch>
            <a:fillRect/>
          </a:stretch>
        </p:blipFill>
        <p:spPr>
          <a:xfrm>
            <a:off x="4796998" y="3801430"/>
            <a:ext cx="1612800" cy="1296000"/>
          </a:xfrm>
          <a:prstGeom prst="rect">
            <a:avLst/>
          </a:prstGeom>
        </p:spPr>
      </p:pic>
      <p:sp>
        <p:nvSpPr>
          <p:cNvPr id="44" name="矩形 9"/>
          <p:cNvSpPr>
            <a:spLocks noChangeArrowheads="1"/>
          </p:cNvSpPr>
          <p:nvPr/>
        </p:nvSpPr>
        <p:spPr bwMode="auto">
          <a:xfrm>
            <a:off x="2143108" y="2650735"/>
            <a:ext cx="1928826"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1983</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日本奈良单晶光伏电站</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至今无质量瑕疵</a:t>
            </a:r>
            <a:endParaRPr lang="en-US" altLang="zh-CN" sz="1300" dirty="0" smtClean="0">
              <a:latin typeface="Times New Roman" pitchFamily="18" charset="0"/>
              <a:ea typeface="微软雅黑" pitchFamily="34" charset="-122"/>
              <a:cs typeface="Times New Roman" pitchFamily="18" charset="0"/>
            </a:endParaRPr>
          </a:p>
        </p:txBody>
      </p:sp>
      <p:sp>
        <p:nvSpPr>
          <p:cNvPr id="45" name="矩形 9"/>
          <p:cNvSpPr>
            <a:spLocks noChangeArrowheads="1"/>
          </p:cNvSpPr>
          <p:nvPr/>
        </p:nvSpPr>
        <p:spPr bwMode="auto">
          <a:xfrm>
            <a:off x="6399114" y="3936619"/>
            <a:ext cx="1887662"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1995</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西藏班戈民用单晶系统</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en-US" altLang="zh-CN" sz="1300" dirty="0" smtClean="0">
                <a:latin typeface="Times New Roman" pitchFamily="18" charset="0"/>
                <a:ea typeface="微软雅黑" pitchFamily="34" charset="-122"/>
                <a:cs typeface="Times New Roman" pitchFamily="18" charset="0"/>
              </a:rPr>
              <a:t>20</a:t>
            </a:r>
            <a:r>
              <a:rPr lang="zh-CN" altLang="en-US" sz="1300" dirty="0" smtClean="0">
                <a:latin typeface="Times New Roman" pitchFamily="18" charset="0"/>
                <a:ea typeface="微软雅黑" pitchFamily="34" charset="-122"/>
                <a:cs typeface="Times New Roman" pitchFamily="18" charset="0"/>
              </a:rPr>
              <a:t>年高海拔考验</a:t>
            </a:r>
            <a:endParaRPr lang="en-US" altLang="zh-CN" sz="1300" dirty="0" smtClean="0">
              <a:latin typeface="Times New Roman" pitchFamily="18" charset="0"/>
              <a:ea typeface="微软雅黑" pitchFamily="34" charset="-122"/>
              <a:cs typeface="Times New Roman" pitchFamily="18" charset="0"/>
            </a:endParaRPr>
          </a:p>
        </p:txBody>
      </p:sp>
      <p:sp>
        <p:nvSpPr>
          <p:cNvPr id="46" name="矩形 9"/>
          <p:cNvSpPr>
            <a:spLocks noChangeArrowheads="1"/>
          </p:cNvSpPr>
          <p:nvPr/>
        </p:nvSpPr>
        <p:spPr bwMode="auto">
          <a:xfrm>
            <a:off x="6399114" y="1221975"/>
            <a:ext cx="2173414"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1986</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云南石屏民用单晶系统</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年均衰减</a:t>
            </a:r>
            <a:r>
              <a:rPr lang="en-US" altLang="zh-CN" sz="1300" dirty="0" smtClean="0">
                <a:latin typeface="Times New Roman" pitchFamily="18" charset="0"/>
                <a:ea typeface="微软雅黑" pitchFamily="34" charset="-122"/>
                <a:cs typeface="Times New Roman" pitchFamily="18" charset="0"/>
              </a:rPr>
              <a:t>0.53%</a:t>
            </a:r>
          </a:p>
        </p:txBody>
      </p:sp>
      <p:sp>
        <p:nvSpPr>
          <p:cNvPr id="47" name="矩形 9"/>
          <p:cNvSpPr>
            <a:spLocks noChangeArrowheads="1"/>
          </p:cNvSpPr>
          <p:nvPr/>
        </p:nvSpPr>
        <p:spPr bwMode="auto">
          <a:xfrm>
            <a:off x="6399114" y="5222503"/>
            <a:ext cx="2316290" cy="992579"/>
          </a:xfrm>
          <a:prstGeom prst="rect">
            <a:avLst/>
          </a:prstGeom>
          <a:noFill/>
          <a:ln w="9525">
            <a:noFill/>
            <a:miter lim="800000"/>
            <a:headEnd/>
            <a:tailEnd/>
          </a:ln>
        </p:spPr>
        <p:txBody>
          <a:bodyPr wrap="square">
            <a:spAutoFit/>
          </a:bodyPr>
          <a:lstStyle/>
          <a:p>
            <a:pPr>
              <a:lnSpc>
                <a:spcPct val="150000"/>
              </a:lnSpc>
            </a:pPr>
            <a:r>
              <a:rPr lang="en-US" altLang="zh-CN" sz="1300" b="1" dirty="0" smtClean="0">
                <a:latin typeface="Times New Roman" pitchFamily="18" charset="0"/>
                <a:ea typeface="微软雅黑" pitchFamily="34" charset="-122"/>
                <a:cs typeface="Times New Roman" pitchFamily="18" charset="0"/>
              </a:rPr>
              <a:t>1997</a:t>
            </a:r>
            <a:r>
              <a:rPr lang="zh-CN" altLang="en-US" sz="1300" b="1" dirty="0" smtClean="0">
                <a:latin typeface="Times New Roman" pitchFamily="18" charset="0"/>
                <a:ea typeface="微软雅黑" pitchFamily="34" charset="-122"/>
                <a:cs typeface="Times New Roman" pitchFamily="18" charset="0"/>
              </a:rPr>
              <a:t>年</a:t>
            </a:r>
            <a:endParaRPr lang="en-US" altLang="zh-CN" sz="1300" b="1"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德国慕尼黑兆瓦级单晶屋顶</a:t>
            </a:r>
            <a:endParaRPr lang="en-US" altLang="zh-CN" sz="1300" dirty="0" smtClean="0">
              <a:latin typeface="Times New Roman" pitchFamily="18" charset="0"/>
              <a:ea typeface="微软雅黑" pitchFamily="34" charset="-122"/>
              <a:cs typeface="Times New Roman" pitchFamily="18" charset="0"/>
            </a:endParaRPr>
          </a:p>
          <a:p>
            <a:pPr>
              <a:lnSpc>
                <a:spcPct val="150000"/>
              </a:lnSpc>
            </a:pPr>
            <a:r>
              <a:rPr lang="zh-CN" altLang="en-US" sz="1300" dirty="0" smtClean="0">
                <a:latin typeface="Times New Roman" pitchFamily="18" charset="0"/>
                <a:ea typeface="微软雅黑" pitchFamily="34" charset="-122"/>
                <a:cs typeface="Times New Roman" pitchFamily="18" charset="0"/>
              </a:rPr>
              <a:t>年均衰减</a:t>
            </a:r>
            <a:r>
              <a:rPr lang="en-US" altLang="zh-CN" sz="1300" dirty="0" smtClean="0">
                <a:latin typeface="Times New Roman" pitchFamily="18" charset="0"/>
                <a:ea typeface="微软雅黑" pitchFamily="34" charset="-122"/>
                <a:cs typeface="Times New Roman" pitchFamily="18" charset="0"/>
              </a:rPr>
              <a:t>0.4%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多晶硅片.png"/>
          <p:cNvPicPr>
            <a:picLocks noChangeAspect="1"/>
          </p:cNvPicPr>
          <p:nvPr/>
        </p:nvPicPr>
        <p:blipFill>
          <a:blip r:embed="rId2"/>
          <a:stretch>
            <a:fillRect/>
          </a:stretch>
        </p:blipFill>
        <p:spPr>
          <a:xfrm>
            <a:off x="626612" y="4055644"/>
            <a:ext cx="2088000" cy="2088000"/>
          </a:xfrm>
          <a:prstGeom prst="rect">
            <a:avLst/>
          </a:prstGeom>
        </p:spPr>
      </p:pic>
      <p:pic>
        <p:nvPicPr>
          <p:cNvPr id="9" name="图片 8" descr="单晶硅片.jpg"/>
          <p:cNvPicPr>
            <a:picLocks noChangeAspect="1"/>
          </p:cNvPicPr>
          <p:nvPr/>
        </p:nvPicPr>
        <p:blipFill>
          <a:blip r:embed="rId3">
            <a:clrChange>
              <a:clrFrom>
                <a:srgbClr val="FFFFFF"/>
              </a:clrFrom>
              <a:clrTo>
                <a:srgbClr val="FFFFFF">
                  <a:alpha val="0"/>
                </a:srgbClr>
              </a:clrTo>
            </a:clrChange>
          </a:blip>
          <a:stretch>
            <a:fillRect/>
          </a:stretch>
        </p:blipFill>
        <p:spPr>
          <a:xfrm>
            <a:off x="112228" y="979314"/>
            <a:ext cx="3102450" cy="2664000"/>
          </a:xfrm>
          <a:prstGeom prst="rect">
            <a:avLst/>
          </a:prstGeom>
        </p:spPr>
      </p:pic>
      <p:sp>
        <p:nvSpPr>
          <p:cNvPr id="6" name="TextBox 5"/>
          <p:cNvSpPr txBox="1"/>
          <p:nvPr/>
        </p:nvSpPr>
        <p:spPr>
          <a:xfrm>
            <a:off x="1000100" y="2015089"/>
            <a:ext cx="1357322" cy="400110"/>
          </a:xfrm>
          <a:prstGeom prst="rect">
            <a:avLst/>
          </a:prstGeom>
          <a:noFill/>
        </p:spPr>
        <p:txBody>
          <a:bodyPr wrap="square" rtlCol="0">
            <a:spAutoFit/>
          </a:bodyPr>
          <a:lstStyle/>
          <a:p>
            <a:pPr algn="ctr"/>
            <a:r>
              <a:rPr lang="en-US" altLang="zh-CN" sz="2000" b="1" dirty="0" smtClean="0">
                <a:solidFill>
                  <a:srgbClr val="FFFF00"/>
                </a:solidFill>
                <a:latin typeface="Times New Roman" pitchFamily="18" charset="0"/>
                <a:cs typeface="Times New Roman" pitchFamily="18" charset="0"/>
              </a:rPr>
              <a:t>MONO</a:t>
            </a:r>
            <a:endParaRPr lang="zh-CN" altLang="en-US" sz="2000" b="1" dirty="0">
              <a:solidFill>
                <a:srgbClr val="FFFF00"/>
              </a:solidFill>
              <a:latin typeface="Times New Roman" pitchFamily="18" charset="0"/>
              <a:cs typeface="Times New Roman" pitchFamily="18" charset="0"/>
            </a:endParaRPr>
          </a:p>
        </p:txBody>
      </p:sp>
      <p:sp>
        <p:nvSpPr>
          <p:cNvPr id="7" name="TextBox 6"/>
          <p:cNvSpPr txBox="1"/>
          <p:nvPr/>
        </p:nvSpPr>
        <p:spPr>
          <a:xfrm>
            <a:off x="1071538" y="4786322"/>
            <a:ext cx="1214446" cy="400110"/>
          </a:xfrm>
          <a:prstGeom prst="rect">
            <a:avLst/>
          </a:prstGeom>
          <a:noFill/>
        </p:spPr>
        <p:txBody>
          <a:bodyPr wrap="square" rtlCol="0">
            <a:spAutoFit/>
          </a:bodyPr>
          <a:lstStyle/>
          <a:p>
            <a:pPr algn="ctr"/>
            <a:r>
              <a:rPr lang="en-US" altLang="zh-CN" sz="2000" b="1" dirty="0" smtClean="0">
                <a:solidFill>
                  <a:srgbClr val="FFFF00"/>
                </a:solidFill>
                <a:latin typeface="Times New Roman" pitchFamily="18" charset="0"/>
                <a:cs typeface="Times New Roman" pitchFamily="18" charset="0"/>
              </a:rPr>
              <a:t>MULTI</a:t>
            </a:r>
            <a:endParaRPr lang="zh-CN" altLang="en-US" sz="2000" b="1" dirty="0">
              <a:solidFill>
                <a:srgbClr val="FFFF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a:off x="2714612" y="1265066"/>
            <a:ext cx="2542993" cy="212400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2714612" y="4031628"/>
            <a:ext cx="2543764" cy="2124000"/>
          </a:xfrm>
          <a:prstGeom prst="rect">
            <a:avLst/>
          </a:prstGeom>
          <a:noFill/>
          <a:ln w="9525">
            <a:noFill/>
            <a:miter lim="800000"/>
            <a:headEnd/>
            <a:tailEnd/>
          </a:ln>
        </p:spPr>
      </p:pic>
      <p:sp>
        <p:nvSpPr>
          <p:cNvPr id="12" name="矩形 9"/>
          <p:cNvSpPr>
            <a:spLocks noChangeArrowheads="1"/>
          </p:cNvSpPr>
          <p:nvPr/>
        </p:nvSpPr>
        <p:spPr bwMode="auto">
          <a:xfrm>
            <a:off x="5357818" y="1657899"/>
            <a:ext cx="3071834" cy="1292662"/>
          </a:xfrm>
          <a:prstGeom prst="rect">
            <a:avLst/>
          </a:prstGeom>
          <a:noFill/>
          <a:ln w="9525">
            <a:noFill/>
            <a:miter lim="800000"/>
            <a:headEnd/>
            <a:tailEnd/>
          </a:ln>
        </p:spPr>
        <p:txBody>
          <a:bodyPr wrap="square">
            <a:spAutoFit/>
          </a:bodyPr>
          <a:lstStyle/>
          <a:p>
            <a:pPr>
              <a:spcBef>
                <a:spcPts val="1200"/>
              </a:spcBef>
              <a:spcAft>
                <a:spcPts val="0"/>
              </a:spcAft>
            </a:pPr>
            <a:r>
              <a:rPr lang="zh-CN" altLang="en-US" sz="1600" b="1" dirty="0" smtClean="0">
                <a:latin typeface="Times New Roman" pitchFamily="18" charset="0"/>
                <a:ea typeface="微软雅黑" pitchFamily="34" charset="-122"/>
                <a:cs typeface="Times New Roman" pitchFamily="18" charset="0"/>
              </a:rPr>
              <a:t>单晶材料</a:t>
            </a:r>
            <a:endParaRPr lang="en-US" altLang="zh-CN" sz="1600" b="1" dirty="0" smtClean="0">
              <a:latin typeface="Times New Roman" pitchFamily="18" charset="0"/>
              <a:ea typeface="微软雅黑" pitchFamily="34" charset="-122"/>
              <a:cs typeface="Times New Roman" pitchFamily="18" charset="0"/>
            </a:endParaRPr>
          </a:p>
          <a:p>
            <a:pPr marL="342900" indent="-342900">
              <a:spcBef>
                <a:spcPts val="1200"/>
              </a:spcBef>
              <a:spcAft>
                <a:spcPts val="0"/>
              </a:spcAft>
              <a:buBlip>
                <a:blip r:embed="rId6"/>
              </a:buBlip>
            </a:pPr>
            <a:r>
              <a:rPr lang="zh-CN" altLang="en-US" sz="1400" dirty="0" smtClean="0">
                <a:latin typeface="Times New Roman" pitchFamily="18" charset="0"/>
                <a:ea typeface="微软雅黑" pitchFamily="34" charset="-122"/>
                <a:cs typeface="Times New Roman" pitchFamily="18" charset="0"/>
              </a:rPr>
              <a:t>完美晶格结构，晶体有序排列</a:t>
            </a:r>
            <a:endParaRPr lang="en-US" altLang="zh-CN" sz="1400" dirty="0" smtClean="0">
              <a:latin typeface="Times New Roman" pitchFamily="18" charset="0"/>
              <a:ea typeface="微软雅黑" pitchFamily="34" charset="-122"/>
              <a:cs typeface="Times New Roman" pitchFamily="18" charset="0"/>
            </a:endParaRPr>
          </a:p>
          <a:p>
            <a:pPr marL="342900" indent="-342900">
              <a:spcBef>
                <a:spcPts val="1200"/>
              </a:spcBef>
              <a:spcAft>
                <a:spcPts val="0"/>
              </a:spcAft>
              <a:buBlip>
                <a:blip r:embed="rId6"/>
              </a:buBlip>
            </a:pPr>
            <a:r>
              <a:rPr lang="zh-CN" altLang="en-US" sz="1400" dirty="0" smtClean="0">
                <a:latin typeface="Times New Roman" pitchFamily="18" charset="0"/>
                <a:ea typeface="微软雅黑" pitchFamily="34" charset="-122"/>
                <a:cs typeface="Times New Roman" pitchFamily="18" charset="0"/>
              </a:rPr>
              <a:t>最大弯曲位移比多晶硅片高</a:t>
            </a:r>
            <a:r>
              <a:rPr lang="en-US" altLang="zh-CN" sz="1400" dirty="0" smtClean="0">
                <a:latin typeface="Times New Roman" pitchFamily="18" charset="0"/>
                <a:ea typeface="微软雅黑" pitchFamily="34" charset="-122"/>
                <a:cs typeface="Times New Roman" pitchFamily="18" charset="0"/>
              </a:rPr>
              <a:t>50%</a:t>
            </a:r>
            <a:r>
              <a:rPr lang="zh-CN" altLang="en-US" sz="1400" dirty="0" smtClean="0">
                <a:latin typeface="Times New Roman" pitchFamily="18" charset="0"/>
                <a:ea typeface="微软雅黑" pitchFamily="34" charset="-122"/>
                <a:cs typeface="Times New Roman" pitchFamily="18" charset="0"/>
              </a:rPr>
              <a:t>，抗破坏性能更强</a:t>
            </a:r>
            <a:endParaRPr lang="en-US" altLang="zh-CN" sz="1400" dirty="0" smtClean="0">
              <a:latin typeface="Times New Roman" pitchFamily="18" charset="0"/>
              <a:ea typeface="微软雅黑" pitchFamily="34" charset="-122"/>
              <a:cs typeface="Times New Roman" pitchFamily="18" charset="0"/>
            </a:endParaRPr>
          </a:p>
        </p:txBody>
      </p:sp>
      <p:sp>
        <p:nvSpPr>
          <p:cNvPr id="13" name="矩形 12"/>
          <p:cNvSpPr>
            <a:spLocks noChangeArrowheads="1"/>
          </p:cNvSpPr>
          <p:nvPr/>
        </p:nvSpPr>
        <p:spPr bwMode="auto">
          <a:xfrm>
            <a:off x="5357818" y="4214818"/>
            <a:ext cx="3000396" cy="1862048"/>
          </a:xfrm>
          <a:prstGeom prst="rect">
            <a:avLst/>
          </a:prstGeom>
          <a:noFill/>
          <a:ln w="9525">
            <a:noFill/>
            <a:miter lim="800000"/>
            <a:headEnd/>
            <a:tailEnd/>
          </a:ln>
        </p:spPr>
        <p:txBody>
          <a:bodyPr wrap="square">
            <a:spAutoFit/>
          </a:bodyPr>
          <a:lstStyle/>
          <a:p>
            <a:pPr>
              <a:spcBef>
                <a:spcPts val="600"/>
              </a:spcBef>
              <a:spcAft>
                <a:spcPts val="0"/>
              </a:spcAft>
            </a:pPr>
            <a:r>
              <a:rPr lang="zh-CN" altLang="en-US" sz="1600" b="1" dirty="0" smtClean="0">
                <a:latin typeface="Times New Roman" pitchFamily="18" charset="0"/>
                <a:ea typeface="微软雅黑" pitchFamily="34" charset="-122"/>
                <a:cs typeface="Times New Roman" pitchFamily="18" charset="0"/>
              </a:rPr>
              <a:t>多晶材料</a:t>
            </a:r>
            <a:endParaRPr lang="en-US" altLang="zh-CN" sz="1600" b="1" dirty="0" smtClean="0">
              <a:latin typeface="Times New Roman" pitchFamily="18" charset="0"/>
              <a:ea typeface="微软雅黑" pitchFamily="34" charset="-122"/>
              <a:cs typeface="Times New Roman" pitchFamily="18" charset="0"/>
            </a:endParaRPr>
          </a:p>
          <a:p>
            <a:pPr marL="342900" indent="-342900">
              <a:spcBef>
                <a:spcPts val="600"/>
              </a:spcBef>
              <a:spcAft>
                <a:spcPts val="0"/>
              </a:spcAft>
              <a:buBlip>
                <a:blip r:embed="rId6"/>
              </a:buBlip>
            </a:pPr>
            <a:r>
              <a:rPr lang="zh-CN" altLang="en-US" sz="1400" dirty="0" smtClean="0">
                <a:latin typeface="Times New Roman" pitchFamily="18" charset="0"/>
                <a:ea typeface="微软雅黑" pitchFamily="34" charset="-122"/>
                <a:cs typeface="Times New Roman" pitchFamily="18" charset="0"/>
              </a:rPr>
              <a:t>晶体无序排列，是小颗粒单晶的结合体</a:t>
            </a:r>
            <a:endParaRPr lang="en-US" altLang="zh-CN" sz="1400" dirty="0" smtClean="0">
              <a:latin typeface="Times New Roman" pitchFamily="18" charset="0"/>
              <a:ea typeface="微软雅黑" pitchFamily="34" charset="-122"/>
              <a:cs typeface="Times New Roman" pitchFamily="18" charset="0"/>
            </a:endParaRPr>
          </a:p>
          <a:p>
            <a:pPr marL="342900" indent="-342900">
              <a:spcBef>
                <a:spcPts val="600"/>
              </a:spcBef>
              <a:spcAft>
                <a:spcPts val="0"/>
              </a:spcAft>
              <a:buBlip>
                <a:blip r:embed="rId6"/>
              </a:buBlip>
            </a:pPr>
            <a:r>
              <a:rPr lang="zh-CN" altLang="en-US" sz="1400" dirty="0" smtClean="0">
                <a:latin typeface="Times New Roman" pitchFamily="18" charset="0"/>
                <a:ea typeface="微软雅黑" pitchFamily="34" charset="-122"/>
                <a:cs typeface="Times New Roman" pitchFamily="18" charset="0"/>
              </a:rPr>
              <a:t>抗破坏性能差，生产、运输过程易破碎</a:t>
            </a:r>
            <a:endParaRPr lang="en-US" altLang="zh-CN" sz="1400" dirty="0" smtClean="0">
              <a:latin typeface="Times New Roman" pitchFamily="18" charset="0"/>
              <a:ea typeface="微软雅黑" pitchFamily="34" charset="-122"/>
              <a:cs typeface="Times New Roman" pitchFamily="18" charset="0"/>
            </a:endParaRPr>
          </a:p>
          <a:p>
            <a:pPr marL="342900" indent="-342900">
              <a:spcBef>
                <a:spcPts val="600"/>
              </a:spcBef>
              <a:spcAft>
                <a:spcPts val="0"/>
              </a:spcAft>
              <a:buBlip>
                <a:blip r:embed="rId6"/>
              </a:buBlip>
            </a:pPr>
            <a:r>
              <a:rPr lang="zh-CN" altLang="en-US" sz="1400" dirty="0" smtClean="0">
                <a:latin typeface="Times New Roman" pitchFamily="18" charset="0"/>
                <a:ea typeface="微软雅黑" pitchFamily="34" charset="-122"/>
                <a:cs typeface="Times New Roman" pitchFamily="18" charset="0"/>
              </a:rPr>
              <a:t>电站在长期高低温交替中容易隐裂</a:t>
            </a:r>
            <a:endParaRPr lang="en-US" altLang="zh-CN" sz="1400" dirty="0" smtClean="0">
              <a:latin typeface="Times New Roman" pitchFamily="18" charset="0"/>
              <a:ea typeface="微软雅黑" pitchFamily="34" charset="-122"/>
              <a:cs typeface="Times New Roman" pitchFamily="18" charset="0"/>
            </a:endParaRPr>
          </a:p>
        </p:txBody>
      </p:sp>
      <p:sp>
        <p:nvSpPr>
          <p:cNvPr id="14"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单晶材料机械性能优异，同样封装</a:t>
            </a:r>
            <a:r>
              <a:rPr lang="en-US" altLang="zh-CN" sz="2000" b="1" dirty="0" smtClean="0">
                <a:latin typeface="微软雅黑" pitchFamily="34" charset="-122"/>
                <a:ea typeface="微软雅黑" pitchFamily="34" charset="-122"/>
                <a:cs typeface="Times New Roman" pitchFamily="18" charset="0"/>
              </a:rPr>
              <a:t>BOM</a:t>
            </a:r>
            <a:r>
              <a:rPr lang="zh-CN" altLang="en-US" sz="2000" b="1" dirty="0" smtClean="0">
                <a:latin typeface="微软雅黑" pitchFamily="34" charset="-122"/>
                <a:ea typeface="微软雅黑" pitchFamily="34" charset="-122"/>
                <a:cs typeface="Times New Roman" pitchFamily="18" charset="0"/>
              </a:rPr>
              <a:t>条件下抗破坏能力好于多晶</a:t>
            </a:r>
            <a:endParaRPr lang="zh-CN" altLang="en-US" sz="2000" b="1" dirty="0">
              <a:latin typeface="微软雅黑" pitchFamily="34" charset="-122"/>
              <a:ea typeface="微软雅黑" pitchFamily="34" charset="-122"/>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30810" y="1473670"/>
            <a:ext cx="1652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中电投青海单晶系统与多晶比较，单晶每瓦发电量比多晶高</a:t>
            </a:r>
            <a:endPar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algn="l"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latin typeface="Times New Roman" pitchFamily="18" charset="0"/>
                <a:ea typeface="微软雅黑" pitchFamily="34" charset="-122"/>
                <a:cs typeface="Times New Roman" pitchFamily="18" charset="0"/>
              </a:rPr>
              <a:t>4.77%</a:t>
            </a:r>
          </a:p>
        </p:txBody>
      </p:sp>
      <p:sp>
        <p:nvSpPr>
          <p:cNvPr id="3"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单晶的发电能力优势</a:t>
            </a:r>
            <a:r>
              <a:rPr lang="en-US" altLang="zh-CN" sz="2000" b="1" dirty="0" smtClean="0">
                <a:latin typeface="Times New Roman" pitchFamily="18" charset="0"/>
                <a:ea typeface="微软雅黑" pitchFamily="34" charset="-122"/>
                <a:cs typeface="Times New Roman" pitchFamily="18" charset="0"/>
              </a:rPr>
              <a:t>——</a:t>
            </a:r>
            <a:r>
              <a:rPr lang="zh-CN" altLang="en-US" sz="2000" b="1" dirty="0" smtClean="0">
                <a:latin typeface="Times New Roman" pitchFamily="18" charset="0"/>
                <a:ea typeface="微软雅黑" pitchFamily="34" charset="-122"/>
                <a:cs typeface="Times New Roman" pitchFamily="18" charset="0"/>
              </a:rPr>
              <a:t>每瓦发电量比多晶高</a:t>
            </a:r>
            <a:r>
              <a:rPr lang="en-US" altLang="zh-CN" sz="2000" b="1" dirty="0" smtClean="0">
                <a:latin typeface="Times New Roman" pitchFamily="18" charset="0"/>
                <a:ea typeface="微软雅黑" pitchFamily="34" charset="-122"/>
                <a:cs typeface="Times New Roman" pitchFamily="18" charset="0"/>
              </a:rPr>
              <a:t>5%</a:t>
            </a:r>
            <a:r>
              <a:rPr lang="zh-CN" altLang="en-US" sz="2000" b="1" dirty="0" smtClean="0">
                <a:latin typeface="Times New Roman" pitchFamily="18" charset="0"/>
                <a:ea typeface="微软雅黑" pitchFamily="34" charset="-122"/>
                <a:cs typeface="Times New Roman" pitchFamily="18" charset="0"/>
              </a:rPr>
              <a:t>左右</a:t>
            </a:r>
            <a:endParaRPr lang="zh-CN" altLang="en-US" sz="2000" b="1" dirty="0">
              <a:latin typeface="Times New Roman" pitchFamily="18" charset="0"/>
              <a:ea typeface="微软雅黑" pitchFamily="34" charset="-122"/>
              <a:cs typeface="Times New Roman" pitchFamily="18" charset="0"/>
            </a:endParaRPr>
          </a:p>
        </p:txBody>
      </p:sp>
      <p:pic>
        <p:nvPicPr>
          <p:cNvPr id="4" name="Picture 2" descr="E:\散文\产业链图片\20090323_c0890fc9983ea277ed448uQDpKrSrQue.jpg"/>
          <p:cNvPicPr>
            <a:picLocks noChangeAspect="1" noChangeArrowheads="1"/>
          </p:cNvPicPr>
          <p:nvPr/>
        </p:nvPicPr>
        <p:blipFill>
          <a:blip r:embed="rId2" cstate="print"/>
          <a:srcRect/>
          <a:stretch>
            <a:fillRect/>
          </a:stretch>
        </p:blipFill>
        <p:spPr bwMode="auto">
          <a:xfrm>
            <a:off x="580495" y="1203182"/>
            <a:ext cx="2098284" cy="1440000"/>
          </a:xfrm>
          <a:prstGeom prst="rect">
            <a:avLst/>
          </a:prstGeom>
          <a:noFill/>
        </p:spPr>
      </p:pic>
      <p:pic>
        <p:nvPicPr>
          <p:cNvPr id="5" name="图片 4" descr="中山大学单多晶.png"/>
          <p:cNvPicPr>
            <a:picLocks noChangeAspect="1"/>
          </p:cNvPicPr>
          <p:nvPr/>
        </p:nvPicPr>
        <p:blipFill>
          <a:blip r:embed="rId3"/>
          <a:stretch>
            <a:fillRect/>
          </a:stretch>
        </p:blipFill>
        <p:spPr>
          <a:xfrm>
            <a:off x="580495" y="2989132"/>
            <a:ext cx="2098284" cy="1440000"/>
          </a:xfrm>
          <a:prstGeom prst="rect">
            <a:avLst/>
          </a:prstGeom>
        </p:spPr>
      </p:pic>
      <p:sp>
        <p:nvSpPr>
          <p:cNvPr id="6" name="矩形 5"/>
          <p:cNvSpPr/>
          <p:nvPr/>
        </p:nvSpPr>
        <p:spPr>
          <a:xfrm>
            <a:off x="6715140" y="1330794"/>
            <a:ext cx="1620000" cy="1107996"/>
          </a:xfrm>
          <a:prstGeom prst="rect">
            <a:avLst/>
          </a:prstGeom>
        </p:spPr>
        <p:txBody>
          <a:bodyPr wrap="square">
            <a:spAutoFit/>
          </a:bodyPr>
          <a:lstStyle/>
          <a:p>
            <a:r>
              <a:rPr lang="zh-CN" altLang="en-US" sz="1200" dirty="0" smtClean="0">
                <a:solidFill>
                  <a:srgbClr val="3D0921"/>
                </a:solidFill>
                <a:latin typeface="Times New Roman" pitchFamily="18" charset="0"/>
                <a:ea typeface="微软雅黑" pitchFamily="34" charset="-122"/>
                <a:cs typeface="Times New Roman" pitchFamily="18" charset="0"/>
              </a:rPr>
              <a:t>阳光能源青海格尔木</a:t>
            </a:r>
            <a:r>
              <a:rPr lang="en-US" altLang="zh-CN" sz="1200" dirty="0" smtClean="0">
                <a:solidFill>
                  <a:srgbClr val="3D0921"/>
                </a:solidFill>
                <a:latin typeface="Times New Roman" pitchFamily="18" charset="0"/>
                <a:ea typeface="微软雅黑" pitchFamily="34" charset="-122"/>
                <a:cs typeface="Times New Roman" pitchFamily="18" charset="0"/>
              </a:rPr>
              <a:t>10MW</a:t>
            </a:r>
            <a:r>
              <a:rPr lang="zh-CN" altLang="en-US" sz="1200" dirty="0" smtClean="0">
                <a:solidFill>
                  <a:srgbClr val="3D0921"/>
                </a:solidFill>
                <a:latin typeface="Times New Roman" pitchFamily="18" charset="0"/>
                <a:ea typeface="微软雅黑" pitchFamily="34" charset="-122"/>
                <a:cs typeface="Times New Roman" pitchFamily="18" charset="0"/>
              </a:rPr>
              <a:t>单晶系统与</a:t>
            </a:r>
            <a:r>
              <a:rPr lang="en-US" altLang="zh-CN" sz="1200" dirty="0" smtClean="0">
                <a:solidFill>
                  <a:srgbClr val="3D0921"/>
                </a:solidFill>
                <a:latin typeface="Times New Roman" pitchFamily="18" charset="0"/>
                <a:ea typeface="微软雅黑" pitchFamily="34" charset="-122"/>
                <a:cs typeface="Times New Roman" pitchFamily="18" charset="0"/>
              </a:rPr>
              <a:t>10MW</a:t>
            </a:r>
            <a:r>
              <a:rPr lang="zh-CN" altLang="en-US" sz="1200" dirty="0" smtClean="0">
                <a:solidFill>
                  <a:srgbClr val="3D0921"/>
                </a:solidFill>
                <a:latin typeface="Times New Roman" pitchFamily="18" charset="0"/>
                <a:ea typeface="微软雅黑" pitchFamily="34" charset="-122"/>
                <a:cs typeface="Times New Roman" pitchFamily="18" charset="0"/>
              </a:rPr>
              <a:t>多晶系统比较，单晶发电量比多晶高</a:t>
            </a:r>
            <a:endParaRPr lang="en-US" altLang="zh-CN" sz="1200" dirty="0" smtClean="0">
              <a:solidFill>
                <a:srgbClr val="3D0921"/>
              </a:solidFill>
              <a:latin typeface="Times New Roman" pitchFamily="18" charset="0"/>
              <a:ea typeface="微软雅黑" pitchFamily="34" charset="-122"/>
              <a:cs typeface="Times New Roman" pitchFamily="18" charset="0"/>
            </a:endParaRPr>
          </a:p>
          <a:p>
            <a:r>
              <a:rPr kumimoji="0" lang="en-US" altLang="zh-CN" b="1" dirty="0" smtClean="0">
                <a:solidFill>
                  <a:srgbClr val="0070C0"/>
                </a:solidFill>
                <a:latin typeface="Times New Roman" pitchFamily="18" charset="0"/>
                <a:ea typeface="微软雅黑" pitchFamily="34" charset="-122"/>
                <a:cs typeface="Times New Roman" pitchFamily="18" charset="0"/>
              </a:rPr>
              <a:t>5.12%</a:t>
            </a:r>
            <a:endParaRPr kumimoji="0" lang="zh-CN" altLang="en-US" b="1" dirty="0">
              <a:solidFill>
                <a:srgbClr val="0070C0"/>
              </a:solidFill>
              <a:latin typeface="Times New Roman" pitchFamily="18" charset="0"/>
              <a:ea typeface="微软雅黑" pitchFamily="34" charset="-122"/>
              <a:cs typeface="Times New Roman" pitchFamily="18" charset="0"/>
            </a:endParaRPr>
          </a:p>
        </p:txBody>
      </p:sp>
      <p:sp>
        <p:nvSpPr>
          <p:cNvPr id="7" name="矩形 6"/>
          <p:cNvSpPr/>
          <p:nvPr/>
        </p:nvSpPr>
        <p:spPr>
          <a:xfrm>
            <a:off x="2630810" y="3286124"/>
            <a:ext cx="1584000" cy="923330"/>
          </a:xfrm>
          <a:prstGeom prst="rect">
            <a:avLst/>
          </a:prstGeom>
        </p:spPr>
        <p:txBody>
          <a:bodyPr wrap="square">
            <a:spAutoFit/>
          </a:bodyPr>
          <a:lstStyle/>
          <a:p>
            <a:r>
              <a:rPr lang="zh-CN" altLang="en-US" sz="1200" dirty="0" smtClean="0">
                <a:solidFill>
                  <a:srgbClr val="3D0921"/>
                </a:solidFill>
                <a:latin typeface="Times New Roman" pitchFamily="18" charset="0"/>
                <a:ea typeface="微软雅黑" pitchFamily="34" charset="-122"/>
                <a:cs typeface="Times New Roman" pitchFamily="18" charset="0"/>
              </a:rPr>
              <a:t>中山大学太阳能研究所证实，每瓦单晶系统发电量比多晶高</a:t>
            </a:r>
            <a:endParaRPr lang="en-US" altLang="zh-CN" sz="1200" dirty="0" smtClean="0">
              <a:solidFill>
                <a:srgbClr val="3D0921"/>
              </a:solidFill>
              <a:latin typeface="Times New Roman" pitchFamily="18" charset="0"/>
              <a:ea typeface="微软雅黑" pitchFamily="34" charset="-122"/>
              <a:cs typeface="Times New Roman" pitchFamily="18" charset="0"/>
            </a:endParaRPr>
          </a:p>
          <a:p>
            <a:r>
              <a:rPr kumimoji="0" lang="en-US" altLang="zh-CN" b="1" dirty="0" smtClean="0">
                <a:solidFill>
                  <a:srgbClr val="0070C0"/>
                </a:solidFill>
                <a:latin typeface="Times New Roman" pitchFamily="18" charset="0"/>
                <a:ea typeface="微软雅黑" pitchFamily="34" charset="-122"/>
                <a:cs typeface="Times New Roman" pitchFamily="18" charset="0"/>
              </a:rPr>
              <a:t>5.7%</a:t>
            </a:r>
            <a:endParaRPr kumimoji="0" lang="en-US" altLang="zh-CN" b="1" dirty="0">
              <a:solidFill>
                <a:srgbClr val="0070C0"/>
              </a:solidFill>
              <a:latin typeface="Times New Roman" pitchFamily="18" charset="0"/>
              <a:ea typeface="微软雅黑" pitchFamily="34" charset="-122"/>
              <a:cs typeface="Times New Roman" pitchFamily="18" charset="0"/>
            </a:endParaRPr>
          </a:p>
        </p:txBody>
      </p:sp>
      <p:pic>
        <p:nvPicPr>
          <p:cNvPr id="8" name="图片 11" descr="浙大.bmp"/>
          <p:cNvPicPr>
            <a:picLocks noChangeAspect="1"/>
          </p:cNvPicPr>
          <p:nvPr/>
        </p:nvPicPr>
        <p:blipFill>
          <a:blip r:embed="rId4"/>
          <a:srcRect/>
          <a:stretch>
            <a:fillRect/>
          </a:stretch>
        </p:blipFill>
        <p:spPr bwMode="auto">
          <a:xfrm>
            <a:off x="4630188" y="2981942"/>
            <a:ext cx="2045827" cy="1404000"/>
          </a:xfrm>
          <a:prstGeom prst="rect">
            <a:avLst/>
          </a:prstGeom>
          <a:noFill/>
          <a:ln w="9525">
            <a:noFill/>
            <a:miter lim="800000"/>
            <a:headEnd/>
            <a:tailEnd/>
          </a:ln>
        </p:spPr>
      </p:pic>
      <p:sp>
        <p:nvSpPr>
          <p:cNvPr id="9" name="矩形 8"/>
          <p:cNvSpPr/>
          <p:nvPr/>
        </p:nvSpPr>
        <p:spPr>
          <a:xfrm>
            <a:off x="6702440" y="3214686"/>
            <a:ext cx="1798650" cy="923330"/>
          </a:xfrm>
          <a:prstGeom prst="rect">
            <a:avLst/>
          </a:prstGeom>
        </p:spPr>
        <p:txBody>
          <a:bodyPr wrap="square">
            <a:spAutoFit/>
          </a:bodyPr>
          <a:lstStyle/>
          <a:p>
            <a:r>
              <a:rPr lang="zh-CN" altLang="en-US" sz="1200" dirty="0" smtClean="0">
                <a:solidFill>
                  <a:srgbClr val="3D0921"/>
                </a:solidFill>
                <a:latin typeface="Times New Roman" pitchFamily="18" charset="0"/>
                <a:ea typeface="微软雅黑" pitchFamily="34" charset="-122"/>
                <a:cs typeface="Times New Roman" pitchFamily="18" charset="0"/>
              </a:rPr>
              <a:t>浙江大学硅材料重点实验室证实同样标称容量的单晶发电量比多晶高</a:t>
            </a:r>
            <a:endParaRPr lang="en-US" altLang="zh-CN" sz="1200" dirty="0" smtClean="0">
              <a:solidFill>
                <a:srgbClr val="3D0921"/>
              </a:solidFill>
              <a:latin typeface="Times New Roman" pitchFamily="18" charset="0"/>
              <a:ea typeface="微软雅黑" pitchFamily="34" charset="-122"/>
              <a:cs typeface="Times New Roman" pitchFamily="18" charset="0"/>
            </a:endParaRPr>
          </a:p>
          <a:p>
            <a:r>
              <a:rPr kumimoji="0" lang="en-US" altLang="zh-CN" b="1" dirty="0" smtClean="0">
                <a:solidFill>
                  <a:srgbClr val="0070C0"/>
                </a:solidFill>
                <a:latin typeface="Times New Roman" pitchFamily="18" charset="0"/>
                <a:ea typeface="微软雅黑" pitchFamily="34" charset="-122"/>
                <a:cs typeface="Times New Roman" pitchFamily="18" charset="0"/>
              </a:rPr>
              <a:t>7%</a:t>
            </a:r>
            <a:endParaRPr kumimoji="0" lang="zh-CN" altLang="en-US" b="1" dirty="0">
              <a:solidFill>
                <a:srgbClr val="0070C0"/>
              </a:solidFill>
              <a:latin typeface="Times New Roman" pitchFamily="18" charset="0"/>
              <a:ea typeface="微软雅黑" pitchFamily="34" charset="-122"/>
              <a:cs typeface="Times New Roman" pitchFamily="18" charset="0"/>
            </a:endParaRPr>
          </a:p>
        </p:txBody>
      </p:sp>
      <p:pic>
        <p:nvPicPr>
          <p:cNvPr id="12" name="图片 11" descr="QQ截图20150724174104.png"/>
          <p:cNvPicPr>
            <a:picLocks noChangeAspect="1"/>
          </p:cNvPicPr>
          <p:nvPr/>
        </p:nvPicPr>
        <p:blipFill>
          <a:blip r:embed="rId5"/>
          <a:stretch>
            <a:fillRect/>
          </a:stretch>
        </p:blipFill>
        <p:spPr>
          <a:xfrm>
            <a:off x="4621371" y="1203182"/>
            <a:ext cx="1038140" cy="1440000"/>
          </a:xfrm>
          <a:prstGeom prst="rect">
            <a:avLst/>
          </a:prstGeom>
        </p:spPr>
      </p:pic>
      <p:pic>
        <p:nvPicPr>
          <p:cNvPr id="13" name="图片 12" descr="QQ截图20150724174154.png"/>
          <p:cNvPicPr>
            <a:picLocks noChangeAspect="1"/>
          </p:cNvPicPr>
          <p:nvPr/>
        </p:nvPicPr>
        <p:blipFill>
          <a:blip r:embed="rId6"/>
          <a:stretch>
            <a:fillRect/>
          </a:stretch>
        </p:blipFill>
        <p:spPr>
          <a:xfrm>
            <a:off x="5643570" y="1203182"/>
            <a:ext cx="1033334" cy="1440000"/>
          </a:xfrm>
          <a:prstGeom prst="rect">
            <a:avLst/>
          </a:prstGeom>
        </p:spPr>
      </p:pic>
      <p:pic>
        <p:nvPicPr>
          <p:cNvPr id="23" name="图片 12" descr="DSC02055.JPG"/>
          <p:cNvPicPr>
            <a:picLocks noChangeAspect="1"/>
          </p:cNvPicPr>
          <p:nvPr/>
        </p:nvPicPr>
        <p:blipFill>
          <a:blip r:embed="rId7" cstate="print"/>
          <a:srcRect/>
          <a:stretch>
            <a:fillRect/>
          </a:stretch>
        </p:blipFill>
        <p:spPr bwMode="auto">
          <a:xfrm>
            <a:off x="1202050" y="4714884"/>
            <a:ext cx="1500198" cy="1571636"/>
          </a:xfrm>
          <a:prstGeom prst="rect">
            <a:avLst/>
          </a:prstGeom>
          <a:noFill/>
          <a:ln w="9525">
            <a:noFill/>
            <a:miter lim="800000"/>
            <a:headEnd/>
            <a:tailEnd/>
          </a:ln>
        </p:spPr>
      </p:pic>
      <p:pic>
        <p:nvPicPr>
          <p:cNvPr id="24" name="图片 13" descr="DSC02076.JPG"/>
          <p:cNvPicPr>
            <a:picLocks noChangeAspect="1"/>
          </p:cNvPicPr>
          <p:nvPr/>
        </p:nvPicPr>
        <p:blipFill>
          <a:blip r:embed="rId8" cstate="print"/>
          <a:srcRect/>
          <a:stretch>
            <a:fillRect/>
          </a:stretch>
        </p:blipFill>
        <p:spPr bwMode="auto">
          <a:xfrm>
            <a:off x="559109" y="4714884"/>
            <a:ext cx="1214445" cy="1571612"/>
          </a:xfrm>
          <a:prstGeom prst="rect">
            <a:avLst/>
          </a:prstGeom>
          <a:noFill/>
          <a:ln w="9525">
            <a:noFill/>
            <a:miter lim="800000"/>
            <a:headEnd/>
            <a:tailEnd/>
          </a:ln>
        </p:spPr>
      </p:pic>
      <p:sp>
        <p:nvSpPr>
          <p:cNvPr id="25" name="矩形 24"/>
          <p:cNvSpPr/>
          <p:nvPr/>
        </p:nvSpPr>
        <p:spPr>
          <a:xfrm>
            <a:off x="2702248" y="5148876"/>
            <a:ext cx="1584000" cy="923330"/>
          </a:xfrm>
          <a:prstGeom prst="rect">
            <a:avLst/>
          </a:prstGeom>
        </p:spPr>
        <p:txBody>
          <a:bodyPr wrap="square">
            <a:spAutoFit/>
          </a:bodyPr>
          <a:lstStyle/>
          <a:p>
            <a:r>
              <a:rPr lang="zh-CN" altLang="en-US" sz="1200" dirty="0" smtClean="0">
                <a:solidFill>
                  <a:srgbClr val="3D0921"/>
                </a:solidFill>
                <a:latin typeface="Times New Roman" pitchFamily="18" charset="0"/>
                <a:ea typeface="微软雅黑" pitchFamily="34" charset="-122"/>
                <a:cs typeface="Times New Roman" pitchFamily="18" charset="0"/>
              </a:rPr>
              <a:t>宁夏中卫、同心各</a:t>
            </a:r>
            <a:r>
              <a:rPr lang="en-US" altLang="zh-CN" sz="1200" dirty="0" smtClean="0">
                <a:solidFill>
                  <a:srgbClr val="3D0921"/>
                </a:solidFill>
                <a:latin typeface="Times New Roman" pitchFamily="18" charset="0"/>
                <a:ea typeface="微软雅黑" pitchFamily="34" charset="-122"/>
                <a:cs typeface="Times New Roman" pitchFamily="18" charset="0"/>
              </a:rPr>
              <a:t>30MW</a:t>
            </a:r>
            <a:r>
              <a:rPr lang="zh-CN" altLang="en-US" sz="1200" dirty="0" smtClean="0">
                <a:solidFill>
                  <a:srgbClr val="3D0921"/>
                </a:solidFill>
                <a:latin typeface="Times New Roman" pitchFamily="18" charset="0"/>
                <a:ea typeface="微软雅黑" pitchFamily="34" charset="-122"/>
                <a:cs typeface="Times New Roman" pitchFamily="18" charset="0"/>
              </a:rPr>
              <a:t>电站比较，单晶发电量高</a:t>
            </a:r>
            <a:endParaRPr lang="en-US" altLang="zh-CN" sz="1200" dirty="0" smtClean="0">
              <a:solidFill>
                <a:srgbClr val="3D0921"/>
              </a:solidFill>
              <a:latin typeface="Times New Roman" pitchFamily="18" charset="0"/>
              <a:ea typeface="微软雅黑" pitchFamily="34" charset="-122"/>
              <a:cs typeface="Times New Roman" pitchFamily="18" charset="0"/>
            </a:endParaRPr>
          </a:p>
          <a:p>
            <a:r>
              <a:rPr lang="en-US" altLang="zh-CN" b="1" dirty="0" smtClean="0">
                <a:solidFill>
                  <a:srgbClr val="0070C0"/>
                </a:solidFill>
                <a:latin typeface="Times New Roman" pitchFamily="18" charset="0"/>
                <a:ea typeface="微软雅黑" pitchFamily="34" charset="-122"/>
                <a:cs typeface="Times New Roman" pitchFamily="18" charset="0"/>
              </a:rPr>
              <a:t>6.52%</a:t>
            </a:r>
            <a:endParaRPr kumimoji="0" lang="en-US" altLang="zh-CN" b="1" dirty="0">
              <a:solidFill>
                <a:srgbClr val="0070C0"/>
              </a:solidFill>
              <a:latin typeface="Times New Roman" pitchFamily="18" charset="0"/>
              <a:ea typeface="微软雅黑" pitchFamily="34" charset="-122"/>
              <a:cs typeface="Times New Roman" pitchFamily="18" charset="0"/>
            </a:endParaRPr>
          </a:p>
        </p:txBody>
      </p:sp>
      <p:sp>
        <p:nvSpPr>
          <p:cNvPr id="26" name="矩形 25"/>
          <p:cNvSpPr/>
          <p:nvPr/>
        </p:nvSpPr>
        <p:spPr>
          <a:xfrm>
            <a:off x="6715140" y="5119228"/>
            <a:ext cx="1798650" cy="738664"/>
          </a:xfrm>
          <a:prstGeom prst="rect">
            <a:avLst/>
          </a:prstGeom>
        </p:spPr>
        <p:txBody>
          <a:bodyPr wrap="square">
            <a:spAutoFit/>
          </a:bodyPr>
          <a:lstStyle/>
          <a:p>
            <a:r>
              <a:rPr lang="zh-CN" altLang="en-US" sz="1200" dirty="0" smtClean="0">
                <a:solidFill>
                  <a:srgbClr val="3D0921"/>
                </a:solidFill>
                <a:latin typeface="Times New Roman" pitchFamily="18" charset="0"/>
                <a:ea typeface="微软雅黑" pitchFamily="34" charset="-122"/>
                <a:cs typeface="Times New Roman" pitchFamily="18" charset="0"/>
              </a:rPr>
              <a:t>青岛隆盛光伏车棚，单晶每瓦发电量比多晶高</a:t>
            </a:r>
            <a:r>
              <a:rPr lang="en-US" altLang="zh-CN" b="1" dirty="0" smtClean="0">
                <a:solidFill>
                  <a:srgbClr val="0070C0"/>
                </a:solidFill>
                <a:latin typeface="Times New Roman" pitchFamily="18" charset="0"/>
                <a:ea typeface="微软雅黑" pitchFamily="34" charset="-122"/>
                <a:cs typeface="Times New Roman" pitchFamily="18" charset="0"/>
              </a:rPr>
              <a:t>6.6%</a:t>
            </a:r>
          </a:p>
        </p:txBody>
      </p:sp>
      <p:pic>
        <p:nvPicPr>
          <p:cNvPr id="28" name="图片 27" descr="车棚.jpg"/>
          <p:cNvPicPr>
            <a:picLocks noChangeAspect="1"/>
          </p:cNvPicPr>
          <p:nvPr/>
        </p:nvPicPr>
        <p:blipFill>
          <a:blip r:embed="rId9"/>
          <a:stretch>
            <a:fillRect/>
          </a:stretch>
        </p:blipFill>
        <p:spPr>
          <a:xfrm>
            <a:off x="4643438" y="4643446"/>
            <a:ext cx="2014740" cy="16430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线缆.jpg"/>
          <p:cNvPicPr>
            <a:picLocks noChangeAspect="1"/>
          </p:cNvPicPr>
          <p:nvPr/>
        </p:nvPicPr>
        <p:blipFill>
          <a:blip r:embed="rId2" cstate="print"/>
          <a:stretch>
            <a:fillRect/>
          </a:stretch>
        </p:blipFill>
        <p:spPr>
          <a:xfrm>
            <a:off x="4643438" y="5000636"/>
            <a:ext cx="1845658" cy="1328874"/>
          </a:xfrm>
          <a:prstGeom prst="rect">
            <a:avLst/>
          </a:prstGeom>
        </p:spPr>
      </p:pic>
      <p:sp>
        <p:nvSpPr>
          <p:cNvPr id="5" name="矩形 4"/>
          <p:cNvSpPr/>
          <p:nvPr/>
        </p:nvSpPr>
        <p:spPr>
          <a:xfrm>
            <a:off x="4214810" y="1550575"/>
            <a:ext cx="3929090" cy="1092607"/>
          </a:xfrm>
          <a:prstGeom prst="rect">
            <a:avLst/>
          </a:prstGeom>
        </p:spPr>
        <p:txBody>
          <a:bodyPr wrap="square">
            <a:spAutoFit/>
          </a:bodyPr>
          <a:lstStyle/>
          <a:p>
            <a:pPr>
              <a:spcBef>
                <a:spcPts val="600"/>
              </a:spcBef>
            </a:pPr>
            <a:r>
              <a:rPr lang="zh-CN" altLang="en-US" sz="1400" b="1" dirty="0" smtClean="0">
                <a:solidFill>
                  <a:srgbClr val="0070C0"/>
                </a:solidFill>
                <a:latin typeface="Times New Roman" pitchFamily="18" charset="0"/>
                <a:ea typeface="微软雅黑" pitchFamily="34" charset="-122"/>
                <a:cs typeface="Times New Roman" pitchFamily="18" charset="0"/>
              </a:rPr>
              <a:t>单晶工作温度低</a:t>
            </a:r>
            <a:endParaRPr lang="en-US" altLang="zh-CN" sz="1400" b="1" dirty="0" smtClean="0">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多晶转换效率较低，将更多光能转换成热能；</a:t>
            </a:r>
            <a:endParaRPr lang="en-US" altLang="zh-CN" sz="1200" dirty="0" smtClean="0">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高温下单多晶组件温度差：冬季</a:t>
            </a:r>
            <a:r>
              <a:rPr lang="en-US" altLang="zh-CN" sz="1200" dirty="0" smtClean="0">
                <a:latin typeface="Times New Roman" pitchFamily="18" charset="0"/>
                <a:ea typeface="微软雅黑" pitchFamily="34" charset="-122"/>
                <a:cs typeface="Times New Roman" pitchFamily="18" charset="0"/>
              </a:rPr>
              <a:t>3-5</a:t>
            </a:r>
            <a:r>
              <a:rPr lang="zh-CN" altLang="en-US" sz="1200" dirty="0" smtClean="0">
                <a:latin typeface="Times New Roman" pitchFamily="18" charset="0"/>
                <a:ea typeface="微软雅黑" pitchFamily="34" charset="-122"/>
                <a:cs typeface="Times New Roman" pitchFamily="18" charset="0"/>
              </a:rPr>
              <a:t>℃，夏季</a:t>
            </a:r>
            <a:r>
              <a:rPr lang="en-US" altLang="zh-CN" sz="1200" dirty="0" smtClean="0">
                <a:latin typeface="Times New Roman" pitchFamily="18" charset="0"/>
                <a:ea typeface="微软雅黑" pitchFamily="34" charset="-122"/>
                <a:cs typeface="Times New Roman" pitchFamily="18" charset="0"/>
              </a:rPr>
              <a:t>8-12</a:t>
            </a:r>
            <a:r>
              <a:rPr lang="zh-CN" altLang="en-US" sz="1200" dirty="0" smtClean="0">
                <a:latin typeface="Times New Roman" pitchFamily="18" charset="0"/>
                <a:ea typeface="微软雅黑" pitchFamily="34" charset="-122"/>
                <a:cs typeface="Times New Roman" pitchFamily="18" charset="0"/>
              </a:rPr>
              <a:t>℃；</a:t>
            </a:r>
            <a:endParaRPr lang="en-US" altLang="zh-CN" sz="1200" dirty="0" smtClean="0">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温度每升高</a:t>
            </a:r>
            <a:r>
              <a:rPr lang="en-US" altLang="zh-CN" sz="1200" dirty="0" smtClean="0">
                <a:latin typeface="Times New Roman" pitchFamily="18" charset="0"/>
                <a:ea typeface="微软雅黑" pitchFamily="34" charset="-122"/>
                <a:cs typeface="Times New Roman" pitchFamily="18" charset="0"/>
              </a:rPr>
              <a:t>1</a:t>
            </a:r>
            <a:r>
              <a:rPr lang="zh-CN" altLang="en-US" sz="1200" dirty="0" smtClean="0">
                <a:latin typeface="Times New Roman" pitchFamily="18" charset="0"/>
                <a:ea typeface="微软雅黑" pitchFamily="34" charset="-122"/>
                <a:cs typeface="Times New Roman" pitchFamily="18" charset="0"/>
              </a:rPr>
              <a:t>℃，组件输出功率下降</a:t>
            </a:r>
            <a:r>
              <a:rPr lang="en-US" altLang="zh-CN" sz="1200" dirty="0" smtClean="0">
                <a:latin typeface="Times New Roman" pitchFamily="18" charset="0"/>
                <a:ea typeface="微软雅黑" pitchFamily="34" charset="-122"/>
                <a:cs typeface="Times New Roman" pitchFamily="18" charset="0"/>
              </a:rPr>
              <a:t>0.41%~0.45%</a:t>
            </a:r>
          </a:p>
        </p:txBody>
      </p:sp>
      <p:sp>
        <p:nvSpPr>
          <p:cNvPr id="6" name="矩形 5"/>
          <p:cNvSpPr/>
          <p:nvPr/>
        </p:nvSpPr>
        <p:spPr>
          <a:xfrm>
            <a:off x="4214810" y="3429000"/>
            <a:ext cx="3571900" cy="1015663"/>
          </a:xfrm>
          <a:prstGeom prst="rect">
            <a:avLst/>
          </a:prstGeom>
        </p:spPr>
        <p:txBody>
          <a:bodyPr wrap="square">
            <a:spAutoFit/>
          </a:bodyPr>
          <a:lstStyle/>
          <a:p>
            <a:pPr>
              <a:spcBef>
                <a:spcPts val="600"/>
              </a:spcBef>
            </a:pPr>
            <a:r>
              <a:rPr lang="zh-CN" altLang="en-US" sz="1400" b="1" dirty="0" smtClean="0">
                <a:solidFill>
                  <a:srgbClr val="0070C0"/>
                </a:solidFill>
                <a:latin typeface="Times New Roman" pitchFamily="18" charset="0"/>
                <a:ea typeface="微软雅黑" pitchFamily="34" charset="-122"/>
                <a:cs typeface="Times New Roman" pitchFamily="18" charset="0"/>
              </a:rPr>
              <a:t>单晶弱光响应好</a:t>
            </a:r>
            <a:endParaRPr lang="en-US" altLang="zh-CN" sz="1400" b="1" dirty="0" smtClean="0">
              <a:solidFill>
                <a:srgbClr val="0070C0"/>
              </a:solidFill>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量子效率对比结果显示单晶电池无论是在短波还是近红外波段，量子效率都明显高于多晶；</a:t>
            </a:r>
            <a:endParaRPr lang="en-US" altLang="zh-CN" sz="1200" dirty="0" smtClean="0">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单晶弱光响应能力更强，逆变器有效工作时间更长</a:t>
            </a:r>
            <a:endParaRPr lang="en-US" altLang="zh-CN" sz="1200" dirty="0" smtClean="0">
              <a:latin typeface="Times New Roman" pitchFamily="18" charset="0"/>
              <a:ea typeface="微软雅黑" pitchFamily="34" charset="-122"/>
              <a:cs typeface="Times New Roman" pitchFamily="18" charset="0"/>
            </a:endParaRPr>
          </a:p>
        </p:txBody>
      </p:sp>
      <p:sp>
        <p:nvSpPr>
          <p:cNvPr id="7" name="矩形 6"/>
          <p:cNvSpPr/>
          <p:nvPr/>
        </p:nvSpPr>
        <p:spPr>
          <a:xfrm>
            <a:off x="6429388" y="5357826"/>
            <a:ext cx="2143172" cy="938719"/>
          </a:xfrm>
          <a:prstGeom prst="rect">
            <a:avLst/>
          </a:prstGeom>
        </p:spPr>
        <p:txBody>
          <a:bodyPr wrap="square">
            <a:spAutoFit/>
          </a:bodyPr>
          <a:lstStyle/>
          <a:p>
            <a:pPr>
              <a:spcBef>
                <a:spcPts val="600"/>
              </a:spcBef>
            </a:pPr>
            <a:r>
              <a:rPr lang="zh-CN" altLang="en-US" sz="1400" b="1" dirty="0" smtClean="0">
                <a:solidFill>
                  <a:srgbClr val="0070C0"/>
                </a:solidFill>
                <a:latin typeface="Times New Roman" pitchFamily="18" charset="0"/>
                <a:ea typeface="微软雅黑" pitchFamily="34" charset="-122"/>
                <a:cs typeface="Times New Roman" pitchFamily="18" charset="0"/>
              </a:rPr>
              <a:t>线损差异</a:t>
            </a:r>
            <a:endParaRPr lang="en-US" altLang="zh-CN" sz="1400" b="1" dirty="0" smtClean="0">
              <a:solidFill>
                <a:srgbClr val="0070C0"/>
              </a:solidFill>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同样安装容量下，单晶工程量比多晶少</a:t>
            </a:r>
            <a:r>
              <a:rPr lang="en-US" altLang="zh-CN" sz="1200" dirty="0" smtClean="0">
                <a:latin typeface="Times New Roman" pitchFamily="18" charset="0"/>
                <a:ea typeface="微软雅黑" pitchFamily="34" charset="-122"/>
                <a:cs typeface="Times New Roman" pitchFamily="18" charset="0"/>
              </a:rPr>
              <a:t>8%</a:t>
            </a:r>
            <a:r>
              <a:rPr lang="zh-CN" altLang="en-US" sz="1200" dirty="0" smtClean="0">
                <a:latin typeface="Times New Roman" pitchFamily="18" charset="0"/>
                <a:ea typeface="微软雅黑" pitchFamily="34" charset="-122"/>
                <a:cs typeface="Times New Roman" pitchFamily="18" charset="0"/>
              </a:rPr>
              <a:t>，电力线缆用量更少，减少传输损耗</a:t>
            </a:r>
            <a:endParaRPr lang="en-US" altLang="zh-CN" sz="1200" dirty="0" smtClean="0">
              <a:latin typeface="Times New Roman" pitchFamily="18" charset="0"/>
              <a:ea typeface="微软雅黑" pitchFamily="34" charset="-122"/>
              <a:cs typeface="Times New Roman" pitchFamily="18" charset="0"/>
            </a:endParaRPr>
          </a:p>
        </p:txBody>
      </p:sp>
      <p:sp>
        <p:nvSpPr>
          <p:cNvPr id="8" name="矩形 7"/>
          <p:cNvSpPr/>
          <p:nvPr/>
        </p:nvSpPr>
        <p:spPr>
          <a:xfrm>
            <a:off x="2571736" y="5357826"/>
            <a:ext cx="2071702" cy="938719"/>
          </a:xfrm>
          <a:prstGeom prst="rect">
            <a:avLst/>
          </a:prstGeom>
        </p:spPr>
        <p:txBody>
          <a:bodyPr wrap="square">
            <a:spAutoFit/>
          </a:bodyPr>
          <a:lstStyle/>
          <a:p>
            <a:pPr>
              <a:spcBef>
                <a:spcPts val="600"/>
              </a:spcBef>
            </a:pPr>
            <a:r>
              <a:rPr lang="zh-CN" altLang="en-US" sz="1400" b="1" dirty="0" smtClean="0">
                <a:solidFill>
                  <a:srgbClr val="0070C0"/>
                </a:solidFill>
                <a:latin typeface="Times New Roman" pitchFamily="18" charset="0"/>
                <a:ea typeface="微软雅黑" pitchFamily="34" charset="-122"/>
                <a:cs typeface="Times New Roman" pitchFamily="18" charset="0"/>
              </a:rPr>
              <a:t>长期衰减差异</a:t>
            </a:r>
            <a:endParaRPr lang="en-US" altLang="zh-CN" sz="1400" b="1" dirty="0" smtClean="0">
              <a:solidFill>
                <a:srgbClr val="0070C0"/>
              </a:solidFill>
              <a:latin typeface="Times New Roman" pitchFamily="18" charset="0"/>
              <a:ea typeface="微软雅黑" pitchFamily="34" charset="-122"/>
              <a:cs typeface="Times New Roman" pitchFamily="18" charset="0"/>
            </a:endParaRPr>
          </a:p>
          <a:p>
            <a:pPr>
              <a:spcBef>
                <a:spcPts val="600"/>
              </a:spcBef>
            </a:pPr>
            <a:r>
              <a:rPr lang="zh-CN" altLang="en-US" sz="1200" dirty="0" smtClean="0">
                <a:latin typeface="Times New Roman" pitchFamily="18" charset="0"/>
                <a:ea typeface="微软雅黑" pitchFamily="34" charset="-122"/>
                <a:cs typeface="Times New Roman" pitchFamily="18" charset="0"/>
              </a:rPr>
              <a:t>第</a:t>
            </a:r>
            <a:r>
              <a:rPr lang="en-US" altLang="zh-CN" sz="1200" dirty="0" smtClean="0">
                <a:latin typeface="Times New Roman" pitchFamily="18" charset="0"/>
                <a:ea typeface="微软雅黑" pitchFamily="34" charset="-122"/>
                <a:cs typeface="Times New Roman" pitchFamily="18" charset="0"/>
              </a:rPr>
              <a:t>2</a:t>
            </a:r>
            <a:r>
              <a:rPr lang="zh-CN" altLang="en-US" sz="1200" dirty="0" smtClean="0">
                <a:latin typeface="Times New Roman" pitchFamily="18" charset="0"/>
                <a:ea typeface="微软雅黑" pitchFamily="34" charset="-122"/>
                <a:cs typeface="Times New Roman" pitchFamily="18" charset="0"/>
              </a:rPr>
              <a:t>年起，单晶组件平均年衰减</a:t>
            </a:r>
            <a:r>
              <a:rPr lang="en-US" altLang="zh-CN" sz="1200" dirty="0" smtClean="0">
                <a:latin typeface="Times New Roman" pitchFamily="18" charset="0"/>
                <a:ea typeface="微软雅黑" pitchFamily="34" charset="-122"/>
                <a:cs typeface="Times New Roman" pitchFamily="18" charset="0"/>
              </a:rPr>
              <a:t>0.55%</a:t>
            </a:r>
            <a:r>
              <a:rPr lang="zh-CN" altLang="en-US" sz="1200" dirty="0" smtClean="0">
                <a:latin typeface="Times New Roman" pitchFamily="18" charset="0"/>
                <a:ea typeface="微软雅黑" pitchFamily="34" charset="-122"/>
                <a:cs typeface="Times New Roman" pitchFamily="18" charset="0"/>
              </a:rPr>
              <a:t>，多晶组件平均年衰减</a:t>
            </a:r>
            <a:r>
              <a:rPr lang="en-US" altLang="zh-CN" sz="1200" dirty="0" smtClean="0">
                <a:latin typeface="Times New Roman" pitchFamily="18" charset="0"/>
                <a:ea typeface="微软雅黑" pitchFamily="34" charset="-122"/>
                <a:cs typeface="Times New Roman" pitchFamily="18" charset="0"/>
              </a:rPr>
              <a:t>0.73%</a:t>
            </a:r>
          </a:p>
        </p:txBody>
      </p:sp>
      <p:pic>
        <p:nvPicPr>
          <p:cNvPr id="9" name="Picture 4"/>
          <p:cNvPicPr>
            <a:picLocks noChangeArrowheads="1"/>
          </p:cNvPicPr>
          <p:nvPr/>
        </p:nvPicPr>
        <p:blipFill>
          <a:blip r:embed="rId3"/>
          <a:srcRect/>
          <a:stretch>
            <a:fillRect/>
          </a:stretch>
        </p:blipFill>
        <p:spPr bwMode="auto">
          <a:xfrm>
            <a:off x="701984" y="5000636"/>
            <a:ext cx="1941190" cy="1357322"/>
          </a:xfrm>
          <a:prstGeom prst="rect">
            <a:avLst/>
          </a:prstGeom>
          <a:noFill/>
          <a:ln w="9525">
            <a:noFill/>
            <a:miter lim="800000"/>
            <a:headEnd/>
            <a:tailEnd/>
          </a:ln>
          <a:effectLst/>
        </p:spPr>
      </p:pic>
      <p:sp>
        <p:nvSpPr>
          <p:cNvPr id="10"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单晶的发电能力优势原理</a:t>
            </a:r>
            <a:r>
              <a:rPr lang="en-US" altLang="zh-CN" sz="2000" b="1" dirty="0" smtClean="0">
                <a:latin typeface="Times New Roman" pitchFamily="18" charset="0"/>
                <a:ea typeface="微软雅黑" pitchFamily="34" charset="-122"/>
                <a:cs typeface="Times New Roman" pitchFamily="18" charset="0"/>
              </a:rPr>
              <a:t>——</a:t>
            </a:r>
            <a:r>
              <a:rPr lang="zh-CN" altLang="en-US" sz="2000" b="1" dirty="0" smtClean="0">
                <a:latin typeface="Times New Roman" pitchFamily="18" charset="0"/>
                <a:ea typeface="微软雅黑" pitchFamily="34" charset="-122"/>
                <a:cs typeface="Times New Roman" pitchFamily="18" charset="0"/>
              </a:rPr>
              <a:t>低工作温度、弱光响应、低线损、低衰减</a:t>
            </a:r>
            <a:endParaRPr lang="zh-CN" altLang="en-US" sz="2000" b="1" dirty="0">
              <a:latin typeface="Times New Roman" pitchFamily="18" charset="0"/>
              <a:ea typeface="微软雅黑" pitchFamily="34" charset="-122"/>
              <a:cs typeface="Times New Roman" pitchFamily="18" charset="0"/>
            </a:endParaRPr>
          </a:p>
        </p:txBody>
      </p:sp>
      <p:pic>
        <p:nvPicPr>
          <p:cNvPr id="13" name="图片 12" descr="高温.jpg"/>
          <p:cNvPicPr>
            <a:picLocks noChangeAspect="1"/>
          </p:cNvPicPr>
          <p:nvPr/>
        </p:nvPicPr>
        <p:blipFill>
          <a:blip r:embed="rId4">
            <a:clrChange>
              <a:clrFrom>
                <a:srgbClr val="FFFFFF"/>
              </a:clrFrom>
              <a:clrTo>
                <a:srgbClr val="FFFFFF">
                  <a:alpha val="0"/>
                </a:srgbClr>
              </a:clrTo>
            </a:clrChange>
          </a:blip>
          <a:stretch>
            <a:fillRect/>
          </a:stretch>
        </p:blipFill>
        <p:spPr>
          <a:xfrm>
            <a:off x="501623" y="1071546"/>
            <a:ext cx="2427303" cy="1976430"/>
          </a:xfrm>
          <a:prstGeom prst="rect">
            <a:avLst/>
          </a:prstGeom>
        </p:spPr>
      </p:pic>
      <p:pic>
        <p:nvPicPr>
          <p:cNvPr id="1028" name="Picture 4" descr="F:\乐叶光伏-市场部\销售材料素材\PPT图库\乐叶光伏应用案例\同心电站图册\6630581781559360992.jpg"/>
          <p:cNvPicPr>
            <a:picLocks noChangeAspect="1" noChangeArrowheads="1"/>
          </p:cNvPicPr>
          <p:nvPr/>
        </p:nvPicPr>
        <p:blipFill>
          <a:blip r:embed="rId5" cstate="print"/>
          <a:srcRect/>
          <a:stretch>
            <a:fillRect/>
          </a:stretch>
        </p:blipFill>
        <p:spPr bwMode="auto">
          <a:xfrm>
            <a:off x="1571604" y="1201170"/>
            <a:ext cx="2629454" cy="1476000"/>
          </a:xfrm>
          <a:prstGeom prst="rect">
            <a:avLst/>
          </a:prstGeom>
          <a:noFill/>
        </p:spPr>
      </p:pic>
      <p:pic>
        <p:nvPicPr>
          <p:cNvPr id="11" name="Picture 2"/>
          <p:cNvPicPr>
            <a:picLocks noChangeAspect="1" noChangeArrowheads="1"/>
          </p:cNvPicPr>
          <p:nvPr/>
        </p:nvPicPr>
        <p:blipFill>
          <a:blip r:embed="rId6"/>
          <a:srcRect/>
          <a:stretch>
            <a:fillRect/>
          </a:stretch>
        </p:blipFill>
        <p:spPr bwMode="auto">
          <a:xfrm>
            <a:off x="428596" y="2357430"/>
            <a:ext cx="3786214" cy="2453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1848" y="656170"/>
            <a:ext cx="5987540" cy="400110"/>
          </a:xfrm>
          <a:prstGeom prst="rect">
            <a:avLst/>
          </a:prstGeom>
          <a:noFill/>
          <a:ln w="9525">
            <a:noFill/>
            <a:miter lim="800000"/>
            <a:headEnd/>
            <a:tailEnd/>
          </a:ln>
        </p:spPr>
        <p:txBody>
          <a:bodyPr wrap="square" anchor="ctr">
            <a:spAutoFit/>
          </a:bodyPr>
          <a:lstStyle/>
          <a:p>
            <a:r>
              <a:rPr lang="zh-CN" altLang="en-US" sz="2000" b="1" dirty="0" smtClean="0">
                <a:latin typeface="Times New Roman" pitchFamily="18" charset="0"/>
                <a:ea typeface="微软雅黑" pitchFamily="34" charset="-122"/>
                <a:cs typeface="Times New Roman" pitchFamily="18" charset="0"/>
              </a:rPr>
              <a:t>单晶</a:t>
            </a:r>
            <a:r>
              <a:rPr lang="en-US" altLang="zh-CN" sz="2000" b="1" dirty="0" smtClean="0">
                <a:latin typeface="Times New Roman" pitchFamily="18" charset="0"/>
                <a:ea typeface="微软雅黑" pitchFamily="34" charset="-122"/>
                <a:cs typeface="Times New Roman" pitchFamily="18" charset="0"/>
              </a:rPr>
              <a:t>LID</a:t>
            </a:r>
            <a:r>
              <a:rPr lang="zh-CN" altLang="en-US" sz="2000" b="1" dirty="0" smtClean="0">
                <a:latin typeface="Times New Roman" pitchFamily="18" charset="0"/>
                <a:ea typeface="微软雅黑" pitchFamily="34" charset="-122"/>
                <a:cs typeface="Times New Roman" pitchFamily="18" charset="0"/>
              </a:rPr>
              <a:t>解决方案</a:t>
            </a:r>
            <a:r>
              <a:rPr lang="en-US" altLang="zh-CN" sz="2000" b="1" dirty="0" smtClean="0">
                <a:latin typeface="Times New Roman" pitchFamily="18" charset="0"/>
                <a:ea typeface="微软雅黑" pitchFamily="34" charset="-122"/>
                <a:cs typeface="Times New Roman" pitchFamily="18" charset="0"/>
              </a:rPr>
              <a:t>——</a:t>
            </a:r>
            <a:r>
              <a:rPr lang="zh-CN" altLang="en-US" sz="2000" b="1" dirty="0" smtClean="0">
                <a:latin typeface="Times New Roman" pitchFamily="18" charset="0"/>
                <a:ea typeface="微软雅黑" pitchFamily="34" charset="-122"/>
                <a:cs typeface="Times New Roman" pitchFamily="18" charset="0"/>
              </a:rPr>
              <a:t>进一步提高有效发电量</a:t>
            </a:r>
            <a:endParaRPr lang="zh-CN" altLang="en-US" sz="2000" b="1" dirty="0">
              <a:latin typeface="Times New Roman" pitchFamily="18" charset="0"/>
              <a:ea typeface="微软雅黑" pitchFamily="34" charset="-122"/>
              <a:cs typeface="Times New Roman" pitchFamily="18" charset="0"/>
            </a:endParaRPr>
          </a:p>
        </p:txBody>
      </p:sp>
      <p:sp>
        <p:nvSpPr>
          <p:cNvPr id="5" name="TextBox 4"/>
          <p:cNvSpPr txBox="1">
            <a:spLocks/>
          </p:cNvSpPr>
          <p:nvPr/>
        </p:nvSpPr>
        <p:spPr>
          <a:xfrm>
            <a:off x="500034" y="1445377"/>
            <a:ext cx="7922224" cy="4247317"/>
          </a:xfrm>
          <a:prstGeom prst="rect">
            <a:avLst/>
          </a:prstGeom>
          <a:noFill/>
        </p:spPr>
        <p:txBody>
          <a:bodyPr wrap="square" rtlCol="0">
            <a:spAutoFit/>
          </a:bodyPr>
          <a:lstStyle/>
          <a:p>
            <a:pPr marL="342900" indent="-342900">
              <a:lnSpc>
                <a:spcPct val="150000"/>
              </a:lnSpc>
              <a:buBlip>
                <a:blip r:embed="rId2"/>
              </a:buBlip>
            </a:pPr>
            <a:r>
              <a:rPr lang="zh-CN" altLang="en-US" b="1" dirty="0" smtClean="0">
                <a:latin typeface="Times New Roman" pitchFamily="18" charset="0"/>
                <a:ea typeface="微软雅黑" pitchFamily="34" charset="-122"/>
                <a:cs typeface="Times New Roman" pitchFamily="18" charset="0"/>
              </a:rPr>
              <a:t>降低</a:t>
            </a:r>
            <a:r>
              <a:rPr lang="en-US" altLang="zh-CN" b="1" dirty="0" smtClean="0">
                <a:latin typeface="Times New Roman" pitchFamily="18" charset="0"/>
                <a:ea typeface="微软雅黑" pitchFamily="34" charset="-122"/>
                <a:cs typeface="Times New Roman" pitchFamily="18" charset="0"/>
              </a:rPr>
              <a:t>LID</a:t>
            </a:r>
            <a:r>
              <a:rPr lang="zh-CN" altLang="en-US" b="1" dirty="0" smtClean="0">
                <a:latin typeface="Times New Roman" pitchFamily="18" charset="0"/>
                <a:ea typeface="微软雅黑" pitchFamily="34" charset="-122"/>
                <a:cs typeface="Times New Roman" pitchFamily="18" charset="0"/>
              </a:rPr>
              <a:t>的主要措施</a:t>
            </a:r>
            <a:endParaRPr lang="en-US" altLang="zh-CN" b="1" dirty="0" smtClean="0">
              <a:latin typeface="Times New Roman" pitchFamily="18" charset="0"/>
              <a:ea typeface="微软雅黑" pitchFamily="34" charset="-122"/>
              <a:cs typeface="Times New Roman" pitchFamily="18" charset="0"/>
            </a:endParaRPr>
          </a:p>
          <a:p>
            <a:pPr marL="342900" indent="-540000">
              <a:lnSpc>
                <a:spcPct val="150000"/>
              </a:lnSpc>
            </a:pPr>
            <a:r>
              <a:rPr lang="zh-CN" altLang="en-US" sz="1600" dirty="0" smtClean="0">
                <a:latin typeface="Times New Roman" pitchFamily="18" charset="0"/>
                <a:ea typeface="微软雅黑" pitchFamily="34" charset="-122"/>
                <a:cs typeface="Times New Roman" pitchFamily="18" charset="0"/>
              </a:rPr>
              <a:t>         </a:t>
            </a:r>
            <a:r>
              <a:rPr lang="en-US" altLang="zh-CN" sz="1600" dirty="0" smtClean="0">
                <a:latin typeface="Times New Roman" pitchFamily="18" charset="0"/>
                <a:ea typeface="微软雅黑" pitchFamily="34" charset="-122"/>
                <a:cs typeface="Times New Roman" pitchFamily="18" charset="0"/>
              </a:rPr>
              <a:t>●  </a:t>
            </a:r>
            <a:r>
              <a:rPr lang="zh-CN" altLang="en-US" sz="1600" dirty="0" smtClean="0">
                <a:latin typeface="Times New Roman" pitchFamily="18" charset="0"/>
                <a:ea typeface="微软雅黑" pitchFamily="34" charset="-122"/>
                <a:cs typeface="Times New Roman" pitchFamily="18" charset="0"/>
              </a:rPr>
              <a:t>降低硅片氧含量</a:t>
            </a:r>
            <a:endParaRPr lang="en-US" altLang="zh-CN" sz="1600" dirty="0" smtClean="0">
              <a:latin typeface="Times New Roman" pitchFamily="18" charset="0"/>
              <a:ea typeface="微软雅黑" pitchFamily="34" charset="-122"/>
              <a:cs typeface="Times New Roman" pitchFamily="18" charset="0"/>
            </a:endParaRPr>
          </a:p>
          <a:p>
            <a:pPr marL="342900" indent="-540000">
              <a:lnSpc>
                <a:spcPct val="150000"/>
              </a:lnSpc>
            </a:pPr>
            <a:r>
              <a:rPr lang="en-US" altLang="zh-CN" sz="1400" dirty="0" smtClean="0">
                <a:latin typeface="Times New Roman" pitchFamily="18" charset="0"/>
                <a:ea typeface="微软雅黑" pitchFamily="34" charset="-122"/>
                <a:cs typeface="Times New Roman" pitchFamily="18" charset="0"/>
              </a:rPr>
              <a:t>           ——</a:t>
            </a:r>
            <a:r>
              <a:rPr lang="zh-CN" altLang="en-US" sz="1400" dirty="0" smtClean="0">
                <a:latin typeface="Times New Roman" pitchFamily="18" charset="0"/>
                <a:ea typeface="微软雅黑" pitchFamily="34" charset="-122"/>
                <a:cs typeface="Times New Roman" pitchFamily="18" charset="0"/>
              </a:rPr>
              <a:t>市场主流数值为</a:t>
            </a:r>
            <a:r>
              <a:rPr lang="en-US" altLang="zh-CN" sz="1400" dirty="0" smtClean="0">
                <a:latin typeface="Times New Roman" pitchFamily="18" charset="0"/>
                <a:ea typeface="微软雅黑" pitchFamily="34" charset="-122"/>
                <a:cs typeface="Times New Roman" pitchFamily="18" charset="0"/>
              </a:rPr>
              <a:t>20ppma</a:t>
            </a:r>
            <a:r>
              <a:rPr lang="zh-CN" altLang="en-US" sz="1400" dirty="0" smtClean="0">
                <a:latin typeface="Times New Roman" pitchFamily="18" charset="0"/>
                <a:ea typeface="微软雅黑" pitchFamily="34" charset="-122"/>
                <a:cs typeface="Times New Roman" pitchFamily="18" charset="0"/>
              </a:rPr>
              <a:t>，隆基可实现量产</a:t>
            </a:r>
            <a:r>
              <a:rPr lang="en-US" altLang="zh-CN" sz="1400" dirty="0" smtClean="0">
                <a:latin typeface="Times New Roman" pitchFamily="18" charset="0"/>
                <a:ea typeface="微软雅黑" pitchFamily="34" charset="-122"/>
                <a:cs typeface="Times New Roman" pitchFamily="18" charset="0"/>
              </a:rPr>
              <a:t>15ppma</a:t>
            </a:r>
            <a:r>
              <a:rPr lang="zh-CN" altLang="en-US" sz="1400" dirty="0" smtClean="0">
                <a:latin typeface="Times New Roman" pitchFamily="18" charset="0"/>
                <a:ea typeface="微软雅黑" pitchFamily="34" charset="-122"/>
                <a:cs typeface="Times New Roman" pitchFamily="18" charset="0"/>
              </a:rPr>
              <a:t>以下，研发</a:t>
            </a:r>
            <a:r>
              <a:rPr lang="en-US" altLang="zh-CN" sz="1400" dirty="0" smtClean="0">
                <a:latin typeface="Times New Roman" pitchFamily="18" charset="0"/>
                <a:ea typeface="微软雅黑" pitchFamily="34" charset="-122"/>
                <a:cs typeface="Times New Roman" pitchFamily="18" charset="0"/>
              </a:rPr>
              <a:t>13ppma</a:t>
            </a:r>
            <a:r>
              <a:rPr lang="zh-CN" altLang="en-US" sz="1400" dirty="0" smtClean="0">
                <a:latin typeface="Times New Roman" pitchFamily="18" charset="0"/>
                <a:ea typeface="微软雅黑" pitchFamily="34" charset="-122"/>
                <a:cs typeface="Times New Roman" pitchFamily="18" charset="0"/>
              </a:rPr>
              <a:t>以下，最低</a:t>
            </a:r>
            <a:r>
              <a:rPr lang="en-US" altLang="zh-CN" sz="1400" dirty="0" smtClean="0">
                <a:latin typeface="Times New Roman" pitchFamily="18" charset="0"/>
                <a:ea typeface="微软雅黑" pitchFamily="34" charset="-122"/>
                <a:cs typeface="Times New Roman" pitchFamily="18" charset="0"/>
              </a:rPr>
              <a:t>5ppma</a:t>
            </a:r>
          </a:p>
          <a:p>
            <a:pPr marL="342900" indent="-540000">
              <a:lnSpc>
                <a:spcPct val="150000"/>
              </a:lnSpc>
            </a:pPr>
            <a:r>
              <a:rPr lang="zh-CN" altLang="en-US" sz="1600" dirty="0" smtClean="0">
                <a:latin typeface="Times New Roman" pitchFamily="18" charset="0"/>
                <a:ea typeface="微软雅黑" pitchFamily="34" charset="-122"/>
                <a:cs typeface="Times New Roman" pitchFamily="18" charset="0"/>
              </a:rPr>
              <a:t>         </a:t>
            </a:r>
            <a:r>
              <a:rPr lang="en-US" altLang="zh-CN" sz="1600" dirty="0" smtClean="0">
                <a:latin typeface="Times New Roman" pitchFamily="18" charset="0"/>
                <a:ea typeface="微软雅黑" pitchFamily="34" charset="-122"/>
                <a:cs typeface="Times New Roman" pitchFamily="18" charset="0"/>
              </a:rPr>
              <a:t>●  </a:t>
            </a:r>
            <a:r>
              <a:rPr lang="zh-CN" altLang="en-US" sz="1600" dirty="0" smtClean="0">
                <a:latin typeface="Times New Roman" pitchFamily="18" charset="0"/>
                <a:ea typeface="微软雅黑" pitchFamily="34" charset="-122"/>
                <a:cs typeface="Times New Roman" pitchFamily="18" charset="0"/>
              </a:rPr>
              <a:t>电池端采用退火工艺</a:t>
            </a:r>
            <a:endParaRPr lang="en-US" altLang="zh-CN" sz="1600" dirty="0" smtClean="0">
              <a:latin typeface="Times New Roman" pitchFamily="18" charset="0"/>
              <a:ea typeface="微软雅黑" pitchFamily="34" charset="-122"/>
              <a:cs typeface="Times New Roman" pitchFamily="18" charset="0"/>
            </a:endParaRPr>
          </a:p>
          <a:p>
            <a:pPr marL="342900" indent="-540000">
              <a:lnSpc>
                <a:spcPct val="150000"/>
              </a:lnSpc>
            </a:pPr>
            <a:r>
              <a:rPr lang="zh-CN" altLang="en-US" sz="1600" dirty="0" smtClean="0">
                <a:latin typeface="Times New Roman" pitchFamily="18" charset="0"/>
                <a:ea typeface="微软雅黑" pitchFamily="34" charset="-122"/>
                <a:cs typeface="Times New Roman" pitchFamily="18" charset="0"/>
              </a:rPr>
              <a:t>         </a:t>
            </a:r>
            <a:r>
              <a:rPr lang="en-US" altLang="zh-CN" sz="1600" dirty="0" smtClean="0">
                <a:latin typeface="Times New Roman" pitchFamily="18" charset="0"/>
                <a:ea typeface="微软雅黑" pitchFamily="34" charset="-122"/>
                <a:cs typeface="Times New Roman" pitchFamily="18" charset="0"/>
              </a:rPr>
              <a:t>●  </a:t>
            </a:r>
            <a:r>
              <a:rPr lang="zh-CN" altLang="en-US" sz="1600" dirty="0" smtClean="0">
                <a:latin typeface="Times New Roman" pitchFamily="18" charset="0"/>
                <a:ea typeface="微软雅黑" pitchFamily="34" charset="-122"/>
                <a:cs typeface="Times New Roman" pitchFamily="18" charset="0"/>
              </a:rPr>
              <a:t>改变掺杂剂</a:t>
            </a:r>
            <a:endParaRPr lang="en-US" altLang="zh-CN" sz="1600" dirty="0" smtClean="0">
              <a:latin typeface="Times New Roman" pitchFamily="18" charset="0"/>
              <a:ea typeface="微软雅黑" pitchFamily="34" charset="-122"/>
              <a:cs typeface="Times New Roman" pitchFamily="18" charset="0"/>
            </a:endParaRPr>
          </a:p>
          <a:p>
            <a:pPr marL="342900" indent="-540000">
              <a:lnSpc>
                <a:spcPct val="150000"/>
              </a:lnSpc>
            </a:pPr>
            <a:r>
              <a:rPr lang="en-US" altLang="zh-CN" sz="1400" dirty="0" smtClean="0">
                <a:latin typeface="Times New Roman" pitchFamily="18" charset="0"/>
                <a:ea typeface="微软雅黑" pitchFamily="34" charset="-122"/>
                <a:cs typeface="Times New Roman" pitchFamily="18" charset="0"/>
              </a:rPr>
              <a:t>           ——</a:t>
            </a:r>
            <a:r>
              <a:rPr lang="zh-CN" altLang="en-US" sz="1400" dirty="0" smtClean="0">
                <a:latin typeface="Times New Roman" pitchFamily="18" charset="0"/>
                <a:ea typeface="微软雅黑" pitchFamily="34" charset="-122"/>
                <a:cs typeface="Times New Roman" pitchFamily="18" charset="0"/>
              </a:rPr>
              <a:t>全掺镓（</a:t>
            </a:r>
            <a:r>
              <a:rPr lang="en-US" altLang="zh-CN" sz="1400" dirty="0" smtClean="0">
                <a:latin typeface="Times New Roman" pitchFamily="18" charset="0"/>
                <a:ea typeface="微软雅黑" pitchFamily="34" charset="-122"/>
                <a:cs typeface="Times New Roman" pitchFamily="18" charset="0"/>
              </a:rPr>
              <a:t>3.5</a:t>
            </a:r>
            <a:r>
              <a:rPr lang="zh-CN" altLang="en-US" sz="1400" dirty="0" smtClean="0">
                <a:latin typeface="Times New Roman" pitchFamily="18" charset="0"/>
                <a:ea typeface="微软雅黑" pitchFamily="34" charset="-122"/>
                <a:cs typeface="Times New Roman" pitchFamily="18" charset="0"/>
              </a:rPr>
              <a:t>米长晶棒头尾电阻率比约</a:t>
            </a:r>
            <a:r>
              <a:rPr lang="en-US" altLang="zh-CN" sz="1400" dirty="0" smtClean="0">
                <a:latin typeface="Times New Roman" pitchFamily="18" charset="0"/>
                <a:ea typeface="微软雅黑" pitchFamily="34" charset="-122"/>
                <a:cs typeface="Times New Roman" pitchFamily="18" charset="0"/>
              </a:rPr>
              <a:t>14)</a:t>
            </a:r>
          </a:p>
          <a:p>
            <a:pPr marL="342900" indent="-540000">
              <a:lnSpc>
                <a:spcPct val="150000"/>
              </a:lnSpc>
            </a:pPr>
            <a:r>
              <a:rPr lang="en-US" altLang="zh-CN" sz="1400" dirty="0" smtClean="0">
                <a:latin typeface="Times New Roman" pitchFamily="18" charset="0"/>
                <a:ea typeface="微软雅黑" pitchFamily="34" charset="-122"/>
                <a:cs typeface="Times New Roman" pitchFamily="18" charset="0"/>
              </a:rPr>
              <a:t>           ——</a:t>
            </a:r>
            <a:r>
              <a:rPr lang="zh-CN" altLang="en-US" sz="1400" dirty="0" smtClean="0">
                <a:latin typeface="Times New Roman" pitchFamily="18" charset="0"/>
                <a:ea typeface="微软雅黑" pitchFamily="34" charset="-122"/>
                <a:cs typeface="Times New Roman" pitchFamily="18" charset="0"/>
              </a:rPr>
              <a:t>硼镓共掺（头部电阻率 </a:t>
            </a:r>
            <a:r>
              <a:rPr lang="en-US" altLang="zh-CN" sz="1400" dirty="0" smtClean="0">
                <a:latin typeface="Times New Roman" pitchFamily="18" charset="0"/>
                <a:ea typeface="微软雅黑" pitchFamily="34" charset="-122"/>
                <a:cs typeface="Times New Roman" pitchFamily="18" charset="0"/>
              </a:rPr>
              <a:t>3</a:t>
            </a:r>
            <a:r>
              <a:rPr lang="zh-CN" altLang="en-US" sz="1400" dirty="0" smtClean="0">
                <a:latin typeface="Times New Roman" pitchFamily="18" charset="0"/>
                <a:ea typeface="微软雅黑" pitchFamily="34" charset="-122"/>
                <a:cs typeface="Times New Roman" pitchFamily="18" charset="0"/>
              </a:rPr>
              <a:t>，尾部电阻率 </a:t>
            </a:r>
            <a:r>
              <a:rPr lang="en-US" altLang="zh-CN" sz="1400" dirty="0" smtClean="0">
                <a:latin typeface="Times New Roman" pitchFamily="18" charset="0"/>
                <a:ea typeface="微软雅黑" pitchFamily="34" charset="-122"/>
                <a:cs typeface="Times New Roman" pitchFamily="18" charset="0"/>
              </a:rPr>
              <a:t>0.5</a:t>
            </a:r>
            <a:r>
              <a:rPr lang="zh-CN" altLang="en-US" sz="1400" dirty="0" smtClean="0">
                <a:latin typeface="Times New Roman" pitchFamily="18" charset="0"/>
                <a:ea typeface="微软雅黑" pitchFamily="34" charset="-122"/>
                <a:cs typeface="Times New Roman" pitchFamily="18" charset="0"/>
              </a:rPr>
              <a:t>，电阻均匀性较好，尾部寿命≥</a:t>
            </a:r>
            <a:r>
              <a:rPr lang="en-US" altLang="zh-CN" sz="1400" dirty="0" smtClean="0">
                <a:latin typeface="Times New Roman" pitchFamily="18" charset="0"/>
                <a:ea typeface="微软雅黑" pitchFamily="34" charset="-122"/>
                <a:cs typeface="Times New Roman" pitchFamily="18" charset="0"/>
              </a:rPr>
              <a:t>20us</a:t>
            </a:r>
            <a:r>
              <a:rPr lang="zh-CN" altLang="en-US" sz="1400" dirty="0" smtClean="0">
                <a:latin typeface="Times New Roman" pitchFamily="18" charset="0"/>
                <a:ea typeface="微软雅黑" pitchFamily="34" charset="-122"/>
                <a:cs typeface="Times New Roman" pitchFamily="18" charset="0"/>
              </a:rPr>
              <a:t>）</a:t>
            </a:r>
            <a:endParaRPr lang="en-US" altLang="zh-CN" sz="1400" dirty="0" smtClean="0">
              <a:latin typeface="Times New Roman" pitchFamily="18" charset="0"/>
              <a:ea typeface="微软雅黑" pitchFamily="34" charset="-122"/>
              <a:cs typeface="Times New Roman" pitchFamily="18" charset="0"/>
            </a:endParaRPr>
          </a:p>
          <a:p>
            <a:pPr marL="342900" indent="-540000">
              <a:lnSpc>
                <a:spcPct val="150000"/>
              </a:lnSpc>
            </a:pPr>
            <a:endParaRPr lang="en-US" altLang="zh-CN" dirty="0" smtClean="0">
              <a:latin typeface="Times New Roman" pitchFamily="18" charset="0"/>
              <a:ea typeface="微软雅黑" pitchFamily="34" charset="-122"/>
              <a:cs typeface="Times New Roman" pitchFamily="18" charset="0"/>
            </a:endParaRPr>
          </a:p>
          <a:p>
            <a:pPr marL="342900" indent="-342900">
              <a:lnSpc>
                <a:spcPct val="150000"/>
              </a:lnSpc>
              <a:buBlip>
                <a:blip r:embed="rId2"/>
              </a:buBlip>
            </a:pPr>
            <a:r>
              <a:rPr lang="zh-CN" altLang="en-US" b="1" dirty="0" smtClean="0">
                <a:latin typeface="Times New Roman" pitchFamily="18" charset="0"/>
                <a:ea typeface="微软雅黑" pitchFamily="34" charset="-122"/>
                <a:cs typeface="Times New Roman" pitchFamily="18" charset="0"/>
              </a:rPr>
              <a:t>隆基前期与客户做过</a:t>
            </a:r>
            <a:r>
              <a:rPr lang="en-US" altLang="zh-CN" b="1" dirty="0" smtClean="0">
                <a:latin typeface="Times New Roman" pitchFamily="18" charset="0"/>
                <a:ea typeface="微软雅黑" pitchFamily="34" charset="-122"/>
                <a:cs typeface="Times New Roman" pitchFamily="18" charset="0"/>
              </a:rPr>
              <a:t>LID</a:t>
            </a:r>
            <a:r>
              <a:rPr lang="zh-CN" altLang="en-US" b="1" dirty="0" smtClean="0">
                <a:latin typeface="Times New Roman" pitchFamily="18" charset="0"/>
                <a:ea typeface="微软雅黑" pitchFamily="34" charset="-122"/>
                <a:cs typeface="Times New Roman" pitchFamily="18" charset="0"/>
              </a:rPr>
              <a:t>方面的研究验证，</a:t>
            </a:r>
            <a:r>
              <a:rPr lang="en-US" altLang="zh-CN" b="1" dirty="0" smtClean="0">
                <a:latin typeface="Times New Roman" pitchFamily="18" charset="0"/>
                <a:ea typeface="微软雅黑" pitchFamily="34" charset="-122"/>
                <a:cs typeface="Times New Roman" pitchFamily="18" charset="0"/>
              </a:rPr>
              <a:t>LID</a:t>
            </a:r>
            <a:r>
              <a:rPr lang="zh-CN" altLang="en-US" b="1" dirty="0" smtClean="0">
                <a:latin typeface="Times New Roman" pitchFamily="18" charset="0"/>
                <a:ea typeface="微软雅黑" pitchFamily="34" charset="-122"/>
                <a:cs typeface="Times New Roman" pitchFamily="18" charset="0"/>
              </a:rPr>
              <a:t>最低可以做到</a:t>
            </a:r>
            <a:r>
              <a:rPr lang="en-US" altLang="zh-CN" b="1" dirty="0" smtClean="0">
                <a:latin typeface="Times New Roman" pitchFamily="18" charset="0"/>
                <a:ea typeface="微软雅黑" pitchFamily="34" charset="-122"/>
                <a:cs typeface="Times New Roman" pitchFamily="18" charset="0"/>
              </a:rPr>
              <a:t>0.5%</a:t>
            </a:r>
            <a:r>
              <a:rPr lang="zh-CN" altLang="en-US" b="1" dirty="0" smtClean="0">
                <a:latin typeface="Times New Roman" pitchFamily="18" charset="0"/>
                <a:ea typeface="微软雅黑" pitchFamily="34" charset="-122"/>
                <a:cs typeface="Times New Roman" pitchFamily="18" charset="0"/>
              </a:rPr>
              <a:t>以下</a:t>
            </a:r>
            <a:endParaRPr lang="en-US" altLang="zh-CN" b="1" dirty="0" smtClean="0">
              <a:latin typeface="Times New Roman" pitchFamily="18" charset="0"/>
              <a:ea typeface="微软雅黑" pitchFamily="34" charset="-122"/>
              <a:cs typeface="Times New Roman" pitchFamily="18" charset="0"/>
            </a:endParaRPr>
          </a:p>
          <a:p>
            <a:pPr marL="342900" indent="-342900">
              <a:lnSpc>
                <a:spcPct val="150000"/>
              </a:lnSpc>
              <a:buBlip>
                <a:blip r:embed="rId2"/>
              </a:buBlip>
            </a:pPr>
            <a:endParaRPr lang="en-US" altLang="zh-CN" b="1" dirty="0" smtClean="0">
              <a:latin typeface="Times New Roman" pitchFamily="18" charset="0"/>
              <a:ea typeface="微软雅黑" pitchFamily="34" charset="-122"/>
              <a:cs typeface="Times New Roman" pitchFamily="18" charset="0"/>
            </a:endParaRPr>
          </a:p>
          <a:p>
            <a:pPr marL="342900" indent="-342900">
              <a:lnSpc>
                <a:spcPct val="150000"/>
              </a:lnSpc>
              <a:buBlip>
                <a:blip r:embed="rId2"/>
              </a:buBlip>
            </a:pPr>
            <a:r>
              <a:rPr lang="en-US" altLang="zh-CN" b="1" dirty="0" smtClean="0">
                <a:latin typeface="Times New Roman" pitchFamily="18" charset="0"/>
                <a:ea typeface="微软雅黑" pitchFamily="34" charset="-122"/>
                <a:cs typeface="Times New Roman" pitchFamily="18" charset="0"/>
              </a:rPr>
              <a:t>N</a:t>
            </a:r>
            <a:r>
              <a:rPr lang="zh-CN" altLang="en-US" b="1" dirty="0" smtClean="0">
                <a:latin typeface="Times New Roman" pitchFamily="18" charset="0"/>
                <a:ea typeface="微软雅黑" pitchFamily="34" charset="-122"/>
                <a:cs typeface="Times New Roman" pitchFamily="18" charset="0"/>
              </a:rPr>
              <a:t>型单晶电池可实现零</a:t>
            </a:r>
            <a:r>
              <a:rPr lang="en-US" altLang="zh-CN" b="1" dirty="0" smtClean="0">
                <a:latin typeface="Times New Roman" pitchFamily="18" charset="0"/>
                <a:ea typeface="微软雅黑" pitchFamily="34" charset="-122"/>
                <a:cs typeface="Times New Roman" pitchFamily="18" charset="0"/>
              </a:rPr>
              <a:t>LID</a:t>
            </a:r>
            <a:r>
              <a:rPr lang="zh-CN" altLang="en-US" b="1" dirty="0" smtClean="0">
                <a:latin typeface="Times New Roman" pitchFamily="18" charset="0"/>
                <a:ea typeface="微软雅黑" pitchFamily="34" charset="-122"/>
                <a:cs typeface="Times New Roman" pitchFamily="18" charset="0"/>
              </a:rPr>
              <a:t>，而且</a:t>
            </a:r>
            <a:r>
              <a:rPr lang="en-US" altLang="zh-CN" b="1" dirty="0" smtClean="0">
                <a:latin typeface="Times New Roman" pitchFamily="18" charset="0"/>
                <a:ea typeface="微软雅黑" pitchFamily="34" charset="-122"/>
                <a:cs typeface="Times New Roman" pitchFamily="18" charset="0"/>
              </a:rPr>
              <a:t>N</a:t>
            </a:r>
            <a:r>
              <a:rPr lang="zh-CN" altLang="en-US" b="1" dirty="0" smtClean="0">
                <a:latin typeface="Times New Roman" pitchFamily="18" charset="0"/>
                <a:ea typeface="微软雅黑" pitchFamily="34" charset="-122"/>
                <a:cs typeface="Times New Roman" pitchFamily="18" charset="0"/>
              </a:rPr>
              <a:t>型比</a:t>
            </a:r>
            <a:r>
              <a:rPr lang="en-US" altLang="zh-CN" b="1" dirty="0" smtClean="0">
                <a:latin typeface="Times New Roman" pitchFamily="18" charset="0"/>
                <a:ea typeface="微软雅黑" pitchFamily="34" charset="-122"/>
                <a:cs typeface="Times New Roman" pitchFamily="18" charset="0"/>
              </a:rPr>
              <a:t>P</a:t>
            </a:r>
            <a:r>
              <a:rPr lang="zh-CN" altLang="en-US" b="1" dirty="0" smtClean="0">
                <a:latin typeface="Times New Roman" pitchFamily="18" charset="0"/>
                <a:ea typeface="微软雅黑" pitchFamily="34" charset="-122"/>
                <a:cs typeface="Times New Roman" pitchFamily="18" charset="0"/>
              </a:rPr>
              <a:t>型的转换效率更高</a:t>
            </a:r>
            <a:endParaRPr lang="en-US" altLang="zh-CN" b="1" dirty="0" smtClean="0">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单晶的经济性：显著节约土地、建材、工程、安装成本</a:t>
            </a:r>
            <a:endParaRPr lang="zh-CN" altLang="en-US" sz="2000" b="1" dirty="0">
              <a:latin typeface="微软雅黑" pitchFamily="34" charset="-122"/>
              <a:ea typeface="微软雅黑" pitchFamily="34" charset="-122"/>
              <a:cs typeface="Times New Roman" pitchFamily="18" charset="0"/>
            </a:endParaRPr>
          </a:p>
        </p:txBody>
      </p:sp>
      <p:pic>
        <p:nvPicPr>
          <p:cNvPr id="12" name="图片 11" descr="草原.png"/>
          <p:cNvPicPr>
            <a:picLocks/>
          </p:cNvPicPr>
          <p:nvPr/>
        </p:nvPicPr>
        <p:blipFill>
          <a:blip r:embed="rId2"/>
          <a:stretch>
            <a:fillRect/>
          </a:stretch>
        </p:blipFill>
        <p:spPr>
          <a:xfrm>
            <a:off x="571472" y="1071547"/>
            <a:ext cx="3438000" cy="2376000"/>
          </a:xfrm>
          <a:prstGeom prst="rect">
            <a:avLst/>
          </a:prstGeom>
        </p:spPr>
      </p:pic>
      <p:pic>
        <p:nvPicPr>
          <p:cNvPr id="13" name="图片 12" descr="桩基.jpg"/>
          <p:cNvPicPr>
            <a:picLocks noChangeAspect="1"/>
          </p:cNvPicPr>
          <p:nvPr/>
        </p:nvPicPr>
        <p:blipFill>
          <a:blip r:embed="rId3"/>
          <a:stretch>
            <a:fillRect/>
          </a:stretch>
        </p:blipFill>
        <p:spPr>
          <a:xfrm>
            <a:off x="5290726" y="1071546"/>
            <a:ext cx="3496116" cy="2376000"/>
          </a:xfrm>
          <a:prstGeom prst="rect">
            <a:avLst/>
          </a:prstGeom>
        </p:spPr>
      </p:pic>
      <p:pic>
        <p:nvPicPr>
          <p:cNvPr id="14" name="图片 13" descr="支架.png"/>
          <p:cNvPicPr>
            <a:picLocks/>
          </p:cNvPicPr>
          <p:nvPr/>
        </p:nvPicPr>
        <p:blipFill>
          <a:blip r:embed="rId4"/>
          <a:stretch>
            <a:fillRect/>
          </a:stretch>
        </p:blipFill>
        <p:spPr>
          <a:xfrm>
            <a:off x="589412" y="3429000"/>
            <a:ext cx="3402000" cy="2376000"/>
          </a:xfrm>
          <a:prstGeom prst="rect">
            <a:avLst/>
          </a:prstGeom>
        </p:spPr>
      </p:pic>
      <p:pic>
        <p:nvPicPr>
          <p:cNvPr id="15" name="图片 14" descr="施工.jpg"/>
          <p:cNvPicPr>
            <a:picLocks noChangeAspect="1"/>
          </p:cNvPicPr>
          <p:nvPr/>
        </p:nvPicPr>
        <p:blipFill>
          <a:blip r:embed="rId5"/>
          <a:stretch>
            <a:fillRect/>
          </a:stretch>
        </p:blipFill>
        <p:spPr>
          <a:xfrm>
            <a:off x="5290726" y="3429001"/>
            <a:ext cx="3496116" cy="2376000"/>
          </a:xfrm>
          <a:prstGeom prst="rect">
            <a:avLst/>
          </a:prstGeom>
        </p:spPr>
      </p:pic>
      <p:sp>
        <p:nvSpPr>
          <p:cNvPr id="16" name="矩形 15"/>
          <p:cNvSpPr/>
          <p:nvPr/>
        </p:nvSpPr>
        <p:spPr>
          <a:xfrm>
            <a:off x="570832" y="1071547"/>
            <a:ext cx="3429664" cy="714380"/>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Times New Roman" pitchFamily="18" charset="0"/>
                <a:ea typeface="微软雅黑" pitchFamily="34" charset="-122"/>
                <a:cs typeface="Times New Roman" pitchFamily="18" charset="0"/>
              </a:rPr>
              <a:t>单晶集约用地：</a:t>
            </a:r>
            <a:endParaRPr lang="en-US" altLang="zh-CN" sz="1400" b="1" dirty="0" smtClean="0">
              <a:solidFill>
                <a:schemeClr val="tx1"/>
              </a:solidFill>
              <a:latin typeface="Times New Roman" pitchFamily="18" charset="0"/>
              <a:ea typeface="微软雅黑" pitchFamily="34" charset="-122"/>
              <a:cs typeface="Times New Roman" pitchFamily="18" charset="0"/>
            </a:endParaRPr>
          </a:p>
          <a:p>
            <a:r>
              <a:rPr lang="zh-CN" altLang="en-US" sz="1400" dirty="0" smtClean="0">
                <a:solidFill>
                  <a:schemeClr val="tx1"/>
                </a:solidFill>
                <a:latin typeface="Times New Roman" pitchFamily="18" charset="0"/>
                <a:ea typeface="微软雅黑" pitchFamily="34" charset="-122"/>
                <a:cs typeface="Times New Roman" pitchFamily="18" charset="0"/>
              </a:rPr>
              <a:t>每</a:t>
            </a:r>
            <a:r>
              <a:rPr lang="en-US" altLang="zh-CN" sz="1400" dirty="0" smtClean="0">
                <a:solidFill>
                  <a:schemeClr val="tx1"/>
                </a:solidFill>
                <a:latin typeface="Times New Roman" pitchFamily="18" charset="0"/>
                <a:ea typeface="微软雅黑" pitchFamily="34" charset="-122"/>
                <a:cs typeface="Times New Roman" pitchFamily="18" charset="0"/>
              </a:rPr>
              <a:t>1MW</a:t>
            </a:r>
            <a:r>
              <a:rPr lang="zh-CN" altLang="en-US" sz="1400" dirty="0" smtClean="0">
                <a:solidFill>
                  <a:schemeClr val="tx1"/>
                </a:solidFill>
                <a:latin typeface="Times New Roman" pitchFamily="18" charset="0"/>
                <a:ea typeface="微软雅黑" pitchFamily="34" charset="-122"/>
                <a:cs typeface="Times New Roman" pitchFamily="18" charset="0"/>
              </a:rPr>
              <a:t>方阵组件用量比多晶少</a:t>
            </a:r>
            <a:r>
              <a:rPr lang="en-US" altLang="zh-CN" sz="1400" dirty="0" smtClean="0">
                <a:solidFill>
                  <a:schemeClr val="tx1"/>
                </a:solidFill>
                <a:latin typeface="Times New Roman" pitchFamily="18" charset="0"/>
                <a:ea typeface="微软雅黑" pitchFamily="34" charset="-122"/>
                <a:cs typeface="Times New Roman" pitchFamily="18" charset="0"/>
              </a:rPr>
              <a:t>220</a:t>
            </a:r>
            <a:r>
              <a:rPr lang="zh-CN" altLang="en-US" sz="1400" dirty="0" smtClean="0">
                <a:solidFill>
                  <a:schemeClr val="tx1"/>
                </a:solidFill>
                <a:latin typeface="Times New Roman" pitchFamily="18" charset="0"/>
                <a:ea typeface="微软雅黑" pitchFamily="34" charset="-122"/>
                <a:cs typeface="Times New Roman" pitchFamily="18" charset="0"/>
              </a:rPr>
              <a:t>块；</a:t>
            </a:r>
            <a:endParaRPr lang="en-US" altLang="zh-CN" sz="1400" dirty="0" smtClean="0">
              <a:solidFill>
                <a:schemeClr val="tx1"/>
              </a:solidFill>
              <a:latin typeface="Times New Roman" pitchFamily="18" charset="0"/>
              <a:ea typeface="微软雅黑" pitchFamily="34" charset="-122"/>
              <a:cs typeface="Times New Roman" pitchFamily="18" charset="0"/>
            </a:endParaRPr>
          </a:p>
          <a:p>
            <a:r>
              <a:rPr lang="zh-CN" altLang="en-US" sz="1400" dirty="0" smtClean="0">
                <a:solidFill>
                  <a:schemeClr val="tx1"/>
                </a:solidFill>
                <a:latin typeface="Times New Roman" pitchFamily="18" charset="0"/>
                <a:ea typeface="微软雅黑" pitchFamily="34" charset="-122"/>
                <a:cs typeface="Times New Roman" pitchFamily="18" charset="0"/>
              </a:rPr>
              <a:t>每</a:t>
            </a:r>
            <a:r>
              <a:rPr lang="en-US" altLang="zh-CN" sz="1400" dirty="0" smtClean="0">
                <a:solidFill>
                  <a:schemeClr val="tx1"/>
                </a:solidFill>
                <a:latin typeface="Times New Roman" pitchFamily="18" charset="0"/>
                <a:ea typeface="微软雅黑" pitchFamily="34" charset="-122"/>
                <a:cs typeface="Times New Roman" pitchFamily="18" charset="0"/>
              </a:rPr>
              <a:t>50MW</a:t>
            </a:r>
            <a:r>
              <a:rPr lang="zh-CN" altLang="en-US" sz="1400" dirty="0" smtClean="0">
                <a:solidFill>
                  <a:schemeClr val="tx1"/>
                </a:solidFill>
                <a:latin typeface="Times New Roman" pitchFamily="18" charset="0"/>
                <a:ea typeface="微软雅黑" pitchFamily="34" charset="-122"/>
                <a:cs typeface="Times New Roman" pitchFamily="18" charset="0"/>
              </a:rPr>
              <a:t>项目比多晶节约土地</a:t>
            </a:r>
            <a:r>
              <a:rPr lang="en-US" altLang="zh-CN" sz="1400" dirty="0" smtClean="0">
                <a:solidFill>
                  <a:schemeClr val="tx1"/>
                </a:solidFill>
                <a:latin typeface="Times New Roman" pitchFamily="18" charset="0"/>
                <a:ea typeface="微软雅黑" pitchFamily="34" charset="-122"/>
                <a:cs typeface="Times New Roman" pitchFamily="18" charset="0"/>
              </a:rPr>
              <a:t>100</a:t>
            </a:r>
            <a:r>
              <a:rPr lang="zh-CN" altLang="en-US" sz="1400" dirty="0" smtClean="0">
                <a:solidFill>
                  <a:schemeClr val="tx1"/>
                </a:solidFill>
                <a:latin typeface="Times New Roman" pitchFamily="18" charset="0"/>
                <a:ea typeface="微软雅黑" pitchFamily="34" charset="-122"/>
                <a:cs typeface="Times New Roman" pitchFamily="18" charset="0"/>
              </a:rPr>
              <a:t>亩</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17" name="矩形 16"/>
          <p:cNvSpPr/>
          <p:nvPr/>
        </p:nvSpPr>
        <p:spPr>
          <a:xfrm>
            <a:off x="5290724" y="1071547"/>
            <a:ext cx="3496118" cy="714380"/>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Times New Roman" pitchFamily="18" charset="0"/>
                <a:ea typeface="微软雅黑" pitchFamily="34" charset="-122"/>
                <a:cs typeface="Times New Roman" pitchFamily="18" charset="0"/>
              </a:rPr>
              <a:t>单晶节约工程量：</a:t>
            </a:r>
            <a:endParaRPr lang="en-US" altLang="zh-CN" sz="1400" b="1" dirty="0" smtClean="0">
              <a:solidFill>
                <a:schemeClr val="tx1"/>
              </a:solidFill>
              <a:latin typeface="Times New Roman" pitchFamily="18" charset="0"/>
              <a:ea typeface="微软雅黑" pitchFamily="34" charset="-122"/>
              <a:cs typeface="Times New Roman" pitchFamily="18" charset="0"/>
            </a:endParaRPr>
          </a:p>
          <a:p>
            <a:r>
              <a:rPr lang="zh-CN" altLang="en-US" sz="1400" dirty="0" smtClean="0">
                <a:solidFill>
                  <a:schemeClr val="tx1"/>
                </a:solidFill>
                <a:latin typeface="Times New Roman" pitchFamily="18" charset="0"/>
                <a:ea typeface="微软雅黑" pitchFamily="34" charset="-122"/>
                <a:cs typeface="Times New Roman" pitchFamily="18" charset="0"/>
              </a:rPr>
              <a:t>可节省</a:t>
            </a:r>
            <a:r>
              <a:rPr lang="en-US" altLang="zh-CN" sz="1400" dirty="0" smtClean="0">
                <a:solidFill>
                  <a:schemeClr val="tx1"/>
                </a:solidFill>
                <a:latin typeface="Times New Roman" pitchFamily="18" charset="0"/>
                <a:ea typeface="微软雅黑" pitchFamily="34" charset="-122"/>
                <a:cs typeface="Times New Roman" pitchFamily="18" charset="0"/>
              </a:rPr>
              <a:t>8%</a:t>
            </a:r>
            <a:r>
              <a:rPr lang="zh-CN" altLang="en-US" sz="1400" dirty="0" smtClean="0">
                <a:solidFill>
                  <a:schemeClr val="tx1"/>
                </a:solidFill>
                <a:latin typeface="Times New Roman" pitchFamily="18" charset="0"/>
                <a:ea typeface="微软雅黑" pitchFamily="34" charset="-122"/>
                <a:cs typeface="Times New Roman" pitchFamily="18" charset="0"/>
              </a:rPr>
              <a:t>的土方、桩基工程</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18" name="矩形 17"/>
          <p:cNvSpPr/>
          <p:nvPr/>
        </p:nvSpPr>
        <p:spPr>
          <a:xfrm>
            <a:off x="571472" y="3429001"/>
            <a:ext cx="3429024" cy="714380"/>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Times New Roman" pitchFamily="18" charset="0"/>
                <a:ea typeface="微软雅黑" pitchFamily="34" charset="-122"/>
                <a:cs typeface="Times New Roman" pitchFamily="18" charset="0"/>
              </a:rPr>
              <a:t>单晶节约建材：</a:t>
            </a:r>
            <a:endParaRPr lang="en-US" altLang="zh-CN" sz="1400" b="1" dirty="0" smtClean="0">
              <a:solidFill>
                <a:schemeClr val="tx1"/>
              </a:solidFill>
              <a:latin typeface="Times New Roman" pitchFamily="18" charset="0"/>
              <a:ea typeface="微软雅黑" pitchFamily="34" charset="-122"/>
              <a:cs typeface="Times New Roman" pitchFamily="18" charset="0"/>
            </a:endParaRPr>
          </a:p>
          <a:p>
            <a:r>
              <a:rPr lang="zh-CN" altLang="en-US" sz="1400" dirty="0" smtClean="0">
                <a:solidFill>
                  <a:schemeClr val="tx1"/>
                </a:solidFill>
                <a:latin typeface="Times New Roman" pitchFamily="18" charset="0"/>
                <a:ea typeface="微软雅黑" pitchFamily="34" charset="-122"/>
                <a:cs typeface="Times New Roman" pitchFamily="18" charset="0"/>
              </a:rPr>
              <a:t>每</a:t>
            </a:r>
            <a:r>
              <a:rPr lang="en-US" altLang="zh-CN" sz="1400" dirty="0" smtClean="0">
                <a:solidFill>
                  <a:schemeClr val="tx1"/>
                </a:solidFill>
                <a:latin typeface="Times New Roman" pitchFamily="18" charset="0"/>
                <a:ea typeface="微软雅黑" pitchFamily="34" charset="-122"/>
                <a:cs typeface="Times New Roman" pitchFamily="18" charset="0"/>
              </a:rPr>
              <a:t>50MW</a:t>
            </a:r>
            <a:r>
              <a:rPr lang="zh-CN" altLang="en-US" sz="1400" dirty="0" smtClean="0">
                <a:solidFill>
                  <a:schemeClr val="tx1"/>
                </a:solidFill>
                <a:latin typeface="Times New Roman" pitchFamily="18" charset="0"/>
                <a:ea typeface="微软雅黑" pitchFamily="34" charset="-122"/>
                <a:cs typeface="Times New Roman" pitchFamily="18" charset="0"/>
              </a:rPr>
              <a:t>项目比多晶节约</a:t>
            </a:r>
            <a:r>
              <a:rPr lang="en-US" altLang="zh-CN" sz="1400" dirty="0" smtClean="0">
                <a:solidFill>
                  <a:schemeClr val="tx1"/>
                </a:solidFill>
                <a:latin typeface="Times New Roman" pitchFamily="18" charset="0"/>
                <a:ea typeface="微软雅黑" pitchFamily="34" charset="-122"/>
                <a:cs typeface="Times New Roman" pitchFamily="18" charset="0"/>
              </a:rPr>
              <a:t>160</a:t>
            </a:r>
            <a:r>
              <a:rPr lang="zh-CN" altLang="en-US" sz="1400" dirty="0" smtClean="0">
                <a:solidFill>
                  <a:schemeClr val="tx1"/>
                </a:solidFill>
                <a:latin typeface="Times New Roman" pitchFamily="18" charset="0"/>
                <a:ea typeface="微软雅黑" pitchFamily="34" charset="-122"/>
                <a:cs typeface="Times New Roman" pitchFamily="18" charset="0"/>
              </a:rPr>
              <a:t>吨钢材</a:t>
            </a:r>
            <a:r>
              <a:rPr lang="en-US" altLang="zh-CN" sz="1400" dirty="0" smtClean="0">
                <a:solidFill>
                  <a:schemeClr val="tx1"/>
                </a:solidFill>
                <a:latin typeface="Times New Roman" pitchFamily="18" charset="0"/>
                <a:ea typeface="微软雅黑" pitchFamily="34" charset="-122"/>
                <a:cs typeface="Times New Roman" pitchFamily="18" charset="0"/>
              </a:rPr>
              <a:t>(</a:t>
            </a:r>
            <a:r>
              <a:rPr lang="zh-CN" altLang="en-US" sz="1400" dirty="0" smtClean="0">
                <a:solidFill>
                  <a:schemeClr val="tx1"/>
                </a:solidFill>
                <a:latin typeface="Times New Roman" pitchFamily="18" charset="0"/>
                <a:ea typeface="微软雅黑" pitchFamily="34" charset="-122"/>
                <a:cs typeface="Times New Roman" pitchFamily="18" charset="0"/>
              </a:rPr>
              <a:t>支架</a:t>
            </a:r>
            <a:r>
              <a:rPr lang="en-US" altLang="zh-CN" sz="1400" dirty="0" smtClean="0">
                <a:solidFill>
                  <a:schemeClr val="tx1"/>
                </a:solidFill>
                <a:latin typeface="Times New Roman" pitchFamily="18" charset="0"/>
                <a:ea typeface="微软雅黑" pitchFamily="34" charset="-122"/>
                <a:cs typeface="Times New Roman" pitchFamily="18" charset="0"/>
              </a:rPr>
              <a:t>)</a:t>
            </a:r>
            <a:r>
              <a:rPr lang="zh-CN" altLang="en-US" sz="1400" dirty="0" smtClean="0">
                <a:solidFill>
                  <a:schemeClr val="tx1"/>
                </a:solidFill>
                <a:latin typeface="Times New Roman" pitchFamily="18" charset="0"/>
                <a:ea typeface="微软雅黑" pitchFamily="34" charset="-122"/>
                <a:cs typeface="Times New Roman" pitchFamily="18" charset="0"/>
              </a:rPr>
              <a:t>和</a:t>
            </a:r>
            <a:r>
              <a:rPr lang="en-US" altLang="zh-CN" sz="1400" dirty="0" smtClean="0">
                <a:solidFill>
                  <a:schemeClr val="tx1"/>
                </a:solidFill>
                <a:latin typeface="Times New Roman" pitchFamily="18" charset="0"/>
                <a:ea typeface="微软雅黑" pitchFamily="34" charset="-122"/>
                <a:cs typeface="Times New Roman" pitchFamily="18" charset="0"/>
              </a:rPr>
              <a:t>40</a:t>
            </a:r>
            <a:r>
              <a:rPr lang="zh-CN" altLang="en-US" sz="1400" dirty="0" smtClean="0">
                <a:solidFill>
                  <a:schemeClr val="tx1"/>
                </a:solidFill>
                <a:latin typeface="Times New Roman" pitchFamily="18" charset="0"/>
                <a:ea typeface="微软雅黑" pitchFamily="34" charset="-122"/>
                <a:cs typeface="Times New Roman" pitchFamily="18" charset="0"/>
              </a:rPr>
              <a:t>千米直流线缆</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19" name="矩形 18"/>
          <p:cNvSpPr/>
          <p:nvPr/>
        </p:nvSpPr>
        <p:spPr>
          <a:xfrm>
            <a:off x="5290724" y="3429001"/>
            <a:ext cx="3496118" cy="714380"/>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latin typeface="Times New Roman" pitchFamily="18" charset="0"/>
                <a:ea typeface="微软雅黑" pitchFamily="34" charset="-122"/>
                <a:cs typeface="Times New Roman" pitchFamily="18" charset="0"/>
              </a:rPr>
              <a:t>单晶节约安装成本：</a:t>
            </a:r>
            <a:endParaRPr lang="en-US" altLang="zh-CN" sz="1400" b="1" dirty="0" smtClean="0">
              <a:solidFill>
                <a:schemeClr val="tx1"/>
              </a:solidFill>
              <a:latin typeface="Times New Roman" pitchFamily="18" charset="0"/>
              <a:ea typeface="微软雅黑" pitchFamily="34" charset="-122"/>
              <a:cs typeface="Times New Roman" pitchFamily="18" charset="0"/>
            </a:endParaRPr>
          </a:p>
          <a:p>
            <a:r>
              <a:rPr lang="zh-CN" altLang="en-US" sz="1400" dirty="0" smtClean="0">
                <a:solidFill>
                  <a:schemeClr val="tx1"/>
                </a:solidFill>
                <a:latin typeface="Times New Roman" pitchFamily="18" charset="0"/>
                <a:ea typeface="微软雅黑" pitchFamily="34" charset="-122"/>
                <a:cs typeface="Times New Roman" pitchFamily="18" charset="0"/>
              </a:rPr>
              <a:t>可节省</a:t>
            </a:r>
            <a:r>
              <a:rPr lang="en-US" altLang="zh-CN" sz="1400" dirty="0" smtClean="0">
                <a:solidFill>
                  <a:schemeClr val="tx1"/>
                </a:solidFill>
                <a:latin typeface="Times New Roman" pitchFamily="18" charset="0"/>
                <a:ea typeface="微软雅黑" pitchFamily="34" charset="-122"/>
                <a:cs typeface="Times New Roman" pitchFamily="18" charset="0"/>
              </a:rPr>
              <a:t>5%</a:t>
            </a:r>
            <a:r>
              <a:rPr lang="zh-CN" altLang="en-US" sz="1400" dirty="0" smtClean="0">
                <a:solidFill>
                  <a:schemeClr val="tx1"/>
                </a:solidFill>
                <a:latin typeface="Times New Roman" pitchFamily="18" charset="0"/>
                <a:ea typeface="微软雅黑" pitchFamily="34" charset="-122"/>
                <a:cs typeface="Times New Roman" pitchFamily="18" charset="0"/>
              </a:rPr>
              <a:t>的人工成本</a:t>
            </a:r>
            <a:endParaRPr lang="zh-CN" altLang="en-US" sz="1400" dirty="0">
              <a:solidFill>
                <a:schemeClr val="tx1"/>
              </a:solidFill>
              <a:latin typeface="Times New Roman" pitchFamily="18" charset="0"/>
              <a:ea typeface="微软雅黑" pitchFamily="34" charset="-122"/>
              <a:cs typeface="Times New Roman" pitchFamily="18" charset="0"/>
            </a:endParaRPr>
          </a:p>
        </p:txBody>
      </p:sp>
      <p:sp>
        <p:nvSpPr>
          <p:cNvPr id="21" name="矩形 20"/>
          <p:cNvSpPr/>
          <p:nvPr/>
        </p:nvSpPr>
        <p:spPr>
          <a:xfrm>
            <a:off x="592110" y="5975368"/>
            <a:ext cx="7480352" cy="4286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latin typeface="微软雅黑" pitchFamily="34" charset="-122"/>
                <a:ea typeface="微软雅黑" pitchFamily="34" charset="-122"/>
                <a:cs typeface="Arial" pitchFamily="34" charset="0"/>
              </a:rPr>
              <a:t>对于远距离运输项目，选择单晶还可显著节约组件、支架、线缆的物流成本</a:t>
            </a:r>
            <a:endParaRPr lang="zh-CN" altLang="en-US" sz="1400" dirty="0">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41848" y="656170"/>
            <a:ext cx="8487870" cy="400110"/>
          </a:xfrm>
          <a:prstGeom prst="rect">
            <a:avLst/>
          </a:prstGeom>
          <a:noFill/>
          <a:ln w="9525">
            <a:noFill/>
            <a:miter lim="800000"/>
            <a:headEnd/>
            <a:tailEnd/>
          </a:ln>
        </p:spPr>
        <p:txBody>
          <a:bodyPr wrap="square" anchor="ctr">
            <a:spAutoFit/>
          </a:bodyPr>
          <a:lstStyle/>
          <a:p>
            <a:r>
              <a:rPr lang="zh-CN" altLang="en-US" sz="2000" b="1" dirty="0" smtClean="0">
                <a:latin typeface="微软雅黑" pitchFamily="34" charset="-122"/>
                <a:ea typeface="微软雅黑" pitchFamily="34" charset="-122"/>
                <a:cs typeface="Times New Roman" pitchFamily="18" charset="0"/>
              </a:rPr>
              <a:t>投资收益比较：单晶与多晶电站投资成本一致，单晶收益更高</a:t>
            </a:r>
            <a:endParaRPr lang="zh-CN" altLang="en-US" sz="2000" b="1" dirty="0">
              <a:latin typeface="微软雅黑" pitchFamily="34" charset="-122"/>
              <a:ea typeface="微软雅黑" pitchFamily="34" charset="-122"/>
              <a:cs typeface="Times New Roman" pitchFamily="18" charset="0"/>
            </a:endParaRPr>
          </a:p>
        </p:txBody>
      </p:sp>
      <p:pic>
        <p:nvPicPr>
          <p:cNvPr id="3" name="图片 2" descr="金算盘.jpg"/>
          <p:cNvPicPr>
            <a:picLocks noChangeAspect="1"/>
          </p:cNvPicPr>
          <p:nvPr/>
        </p:nvPicPr>
        <p:blipFill>
          <a:blip r:embed="rId2" cstate="print"/>
          <a:stretch>
            <a:fillRect/>
          </a:stretch>
        </p:blipFill>
        <p:spPr>
          <a:xfrm>
            <a:off x="500034" y="4000504"/>
            <a:ext cx="4723306" cy="2229752"/>
          </a:xfrm>
          <a:prstGeom prst="rect">
            <a:avLst/>
          </a:prstGeom>
        </p:spPr>
      </p:pic>
      <p:sp>
        <p:nvSpPr>
          <p:cNvPr id="4" name="圆角矩形 3"/>
          <p:cNvSpPr/>
          <p:nvPr/>
        </p:nvSpPr>
        <p:spPr>
          <a:xfrm>
            <a:off x="5286380" y="4033842"/>
            <a:ext cx="3357586" cy="9286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zh-CN" altLang="en-US" sz="1400" b="1" dirty="0" smtClean="0">
                <a:solidFill>
                  <a:srgbClr val="0070C0"/>
                </a:solidFill>
                <a:latin typeface="微软雅黑" pitchFamily="34" charset="-122"/>
                <a:ea typeface="微软雅黑" pitchFamily="34" charset="-122"/>
                <a:cs typeface="Arial" pitchFamily="34" charset="0"/>
              </a:rPr>
              <a:t>同等投资，更多发电量，贡献超额收益</a:t>
            </a:r>
            <a:endParaRPr lang="en-US" altLang="zh-CN" sz="1400" b="1" dirty="0" smtClean="0">
              <a:solidFill>
                <a:srgbClr val="0070C0"/>
              </a:solidFill>
              <a:latin typeface="微软雅黑" pitchFamily="34" charset="-122"/>
              <a:ea typeface="微软雅黑" pitchFamily="34" charset="-122"/>
              <a:cs typeface="Arial" pitchFamily="34" charset="0"/>
            </a:endParaRPr>
          </a:p>
          <a:p>
            <a:pPr>
              <a:lnSpc>
                <a:spcPct val="150000"/>
              </a:lnSpc>
            </a:pPr>
            <a:r>
              <a:rPr lang="zh-CN" altLang="en-US" sz="1400" dirty="0" smtClean="0">
                <a:solidFill>
                  <a:schemeClr val="tx1"/>
                </a:solidFill>
                <a:latin typeface="微软雅黑" pitchFamily="34" charset="-122"/>
                <a:ea typeface="微软雅黑" pitchFamily="34" charset="-122"/>
                <a:cs typeface="Arial" pitchFamily="34" charset="0"/>
              </a:rPr>
              <a:t>单晶电站资本金</a:t>
            </a:r>
            <a:r>
              <a:rPr lang="en-US" altLang="zh-CN" sz="1400" dirty="0" smtClean="0">
                <a:solidFill>
                  <a:schemeClr val="tx1"/>
                </a:solidFill>
                <a:latin typeface="微软雅黑" pitchFamily="34" charset="-122"/>
                <a:ea typeface="微软雅黑" pitchFamily="34" charset="-122"/>
                <a:cs typeface="Arial" pitchFamily="34" charset="0"/>
              </a:rPr>
              <a:t>IRR</a:t>
            </a:r>
            <a:r>
              <a:rPr lang="zh-CN" altLang="en-US" sz="1400" dirty="0" smtClean="0">
                <a:solidFill>
                  <a:schemeClr val="tx1"/>
                </a:solidFill>
                <a:latin typeface="微软雅黑" pitchFamily="34" charset="-122"/>
                <a:ea typeface="微软雅黑" pitchFamily="34" charset="-122"/>
                <a:cs typeface="Arial" pitchFamily="34" charset="0"/>
              </a:rPr>
              <a:t>比多晶高</a:t>
            </a:r>
            <a:r>
              <a:rPr lang="en-US" altLang="zh-CN" sz="1400" dirty="0" smtClean="0">
                <a:solidFill>
                  <a:schemeClr val="tx1"/>
                </a:solidFill>
                <a:latin typeface="微软雅黑" pitchFamily="34" charset="-122"/>
                <a:ea typeface="微软雅黑" pitchFamily="34" charset="-122"/>
                <a:cs typeface="Arial" pitchFamily="34" charset="0"/>
              </a:rPr>
              <a:t>2.69%</a:t>
            </a:r>
          </a:p>
        </p:txBody>
      </p:sp>
      <p:pic>
        <p:nvPicPr>
          <p:cNvPr id="5" name="Picture 3"/>
          <p:cNvPicPr>
            <a:picLocks noChangeAspect="1" noChangeArrowheads="1"/>
          </p:cNvPicPr>
          <p:nvPr/>
        </p:nvPicPr>
        <p:blipFill>
          <a:blip r:embed="rId3"/>
          <a:srcRect/>
          <a:stretch>
            <a:fillRect/>
          </a:stretch>
        </p:blipFill>
        <p:spPr bwMode="auto">
          <a:xfrm>
            <a:off x="428596" y="1164867"/>
            <a:ext cx="2293914" cy="1872000"/>
          </a:xfrm>
          <a:prstGeom prst="rect">
            <a:avLst/>
          </a:prstGeom>
          <a:noFill/>
          <a:ln w="9525">
            <a:noFill/>
            <a:miter lim="800000"/>
            <a:headEnd/>
            <a:tailEnd/>
          </a:ln>
          <a:effectLst/>
        </p:spPr>
      </p:pic>
      <p:pic>
        <p:nvPicPr>
          <p:cNvPr id="6" name="图片 5" descr="挖掘机.png"/>
          <p:cNvPicPr>
            <a:picLocks noChangeAspect="1"/>
          </p:cNvPicPr>
          <p:nvPr/>
        </p:nvPicPr>
        <p:blipFill>
          <a:blip r:embed="rId4"/>
          <a:stretch>
            <a:fillRect/>
          </a:stretch>
        </p:blipFill>
        <p:spPr>
          <a:xfrm>
            <a:off x="2878525" y="1236305"/>
            <a:ext cx="2836483" cy="1764000"/>
          </a:xfrm>
          <a:prstGeom prst="rect">
            <a:avLst/>
          </a:prstGeom>
        </p:spPr>
      </p:pic>
      <p:pic>
        <p:nvPicPr>
          <p:cNvPr id="7" name="图片 6" descr="1.png"/>
          <p:cNvPicPr>
            <a:picLocks noChangeAspect="1"/>
          </p:cNvPicPr>
          <p:nvPr/>
        </p:nvPicPr>
        <p:blipFill>
          <a:blip r:embed="rId5"/>
          <a:stretch>
            <a:fillRect/>
          </a:stretch>
        </p:blipFill>
        <p:spPr>
          <a:xfrm>
            <a:off x="5883692" y="1236304"/>
            <a:ext cx="2974588" cy="1764000"/>
          </a:xfrm>
          <a:prstGeom prst="rect">
            <a:avLst/>
          </a:prstGeom>
        </p:spPr>
      </p:pic>
      <p:sp>
        <p:nvSpPr>
          <p:cNvPr id="8" name="矩形 7"/>
          <p:cNvSpPr/>
          <p:nvPr/>
        </p:nvSpPr>
        <p:spPr>
          <a:xfrm>
            <a:off x="410612" y="3022255"/>
            <a:ext cx="2304000" cy="540000"/>
          </a:xfrm>
          <a:prstGeom prst="rect">
            <a:avLst/>
          </a:prstGeom>
          <a:ln>
            <a:solidFill>
              <a:srgbClr val="FFC000"/>
            </a:solidFill>
            <a:prstDash val="sysDash"/>
          </a:ln>
        </p:spPr>
        <p:txBody>
          <a:bodyPr wrap="square">
            <a:spAutoFit/>
          </a:bodyPr>
          <a:lstStyle/>
          <a:p>
            <a:pPr algn="ctr"/>
            <a:r>
              <a:rPr lang="zh-CN" altLang="en-US" sz="1600" b="1" dirty="0" smtClean="0">
                <a:solidFill>
                  <a:srgbClr val="0070C0"/>
                </a:solidFill>
                <a:latin typeface="Times New Roman" pitchFamily="18" charset="0"/>
                <a:ea typeface="微软雅黑" pitchFamily="34" charset="-122"/>
                <a:cs typeface="Times New Roman" pitchFamily="18" charset="0"/>
              </a:rPr>
              <a:t>组件</a:t>
            </a:r>
            <a:endParaRPr lang="en-US" altLang="zh-CN" sz="1600" b="1" dirty="0" smtClean="0">
              <a:solidFill>
                <a:srgbClr val="0070C0"/>
              </a:solidFill>
              <a:latin typeface="Times New Roman" pitchFamily="18" charset="0"/>
              <a:ea typeface="微软雅黑" pitchFamily="34" charset="-122"/>
              <a:cs typeface="Times New Roman" pitchFamily="18" charset="0"/>
            </a:endParaRPr>
          </a:p>
          <a:p>
            <a:pPr algn="ctr"/>
            <a:r>
              <a:rPr lang="zh-CN" altLang="en-US" sz="1400" dirty="0" smtClean="0">
                <a:latin typeface="Times New Roman" pitchFamily="18" charset="0"/>
                <a:ea typeface="微软雅黑" pitchFamily="34" charset="-122"/>
                <a:cs typeface="Times New Roman" pitchFamily="18" charset="0"/>
              </a:rPr>
              <a:t>单晶比多晶贵</a:t>
            </a:r>
            <a:r>
              <a:rPr lang="en-US" altLang="zh-CN" sz="1400" dirty="0" smtClean="0">
                <a:latin typeface="Times New Roman" pitchFamily="18" charset="0"/>
                <a:ea typeface="微软雅黑" pitchFamily="34" charset="-122"/>
                <a:cs typeface="Times New Roman" pitchFamily="18" charset="0"/>
              </a:rPr>
              <a:t>0.1-0.13</a:t>
            </a:r>
            <a:r>
              <a:rPr lang="zh-CN" altLang="en-US" sz="1400" dirty="0" smtClean="0">
                <a:latin typeface="Times New Roman" pitchFamily="18" charset="0"/>
                <a:ea typeface="微软雅黑" pitchFamily="34" charset="-122"/>
                <a:cs typeface="Times New Roman" pitchFamily="18" charset="0"/>
              </a:rPr>
              <a:t>元</a:t>
            </a:r>
            <a:r>
              <a:rPr lang="en-US" altLang="zh-CN" sz="1400" dirty="0" smtClean="0">
                <a:latin typeface="Times New Roman" pitchFamily="18" charset="0"/>
                <a:ea typeface="微软雅黑" pitchFamily="34" charset="-122"/>
                <a:cs typeface="Times New Roman" pitchFamily="18" charset="0"/>
              </a:rPr>
              <a:t>/W</a:t>
            </a:r>
          </a:p>
        </p:txBody>
      </p:sp>
      <p:sp>
        <p:nvSpPr>
          <p:cNvPr id="9" name="矩形 8"/>
          <p:cNvSpPr/>
          <p:nvPr/>
        </p:nvSpPr>
        <p:spPr>
          <a:xfrm>
            <a:off x="3087570" y="3022255"/>
            <a:ext cx="2556000" cy="540000"/>
          </a:xfrm>
          <a:prstGeom prst="rect">
            <a:avLst/>
          </a:prstGeom>
          <a:ln>
            <a:solidFill>
              <a:srgbClr val="FFC000"/>
            </a:solidFill>
            <a:prstDash val="sysDash"/>
          </a:ln>
        </p:spPr>
        <p:txBody>
          <a:bodyPr wrap="square">
            <a:spAutoFit/>
          </a:bodyPr>
          <a:lstStyle/>
          <a:p>
            <a:pPr algn="ctr"/>
            <a:r>
              <a:rPr lang="en-US" altLang="zh-CN" sz="1600" b="1" dirty="0" smtClean="0">
                <a:solidFill>
                  <a:srgbClr val="0070C0"/>
                </a:solidFill>
                <a:latin typeface="Times New Roman" pitchFamily="18" charset="0"/>
                <a:ea typeface="微软雅黑" pitchFamily="34" charset="-122"/>
                <a:cs typeface="Times New Roman" pitchFamily="18" charset="0"/>
              </a:rPr>
              <a:t>BOS(</a:t>
            </a:r>
            <a:r>
              <a:rPr lang="zh-CN" altLang="en-US" sz="1600" b="1" dirty="0" smtClean="0">
                <a:solidFill>
                  <a:srgbClr val="0070C0"/>
                </a:solidFill>
                <a:latin typeface="Times New Roman" pitchFamily="18" charset="0"/>
                <a:ea typeface="微软雅黑" pitchFamily="34" charset="-122"/>
                <a:cs typeface="Times New Roman" pitchFamily="18" charset="0"/>
              </a:rPr>
              <a:t>设备、建材、工程等</a:t>
            </a:r>
            <a:r>
              <a:rPr lang="en-US" altLang="zh-CN" sz="1600" b="1" dirty="0" smtClean="0">
                <a:solidFill>
                  <a:srgbClr val="0070C0"/>
                </a:solidFill>
                <a:latin typeface="Times New Roman" pitchFamily="18" charset="0"/>
                <a:ea typeface="微软雅黑" pitchFamily="34" charset="-122"/>
                <a:cs typeface="Times New Roman" pitchFamily="18" charset="0"/>
              </a:rPr>
              <a:t>)</a:t>
            </a:r>
          </a:p>
          <a:p>
            <a:pPr algn="ctr"/>
            <a:r>
              <a:rPr lang="zh-CN" altLang="en-US" sz="1400" dirty="0" smtClean="0">
                <a:latin typeface="Times New Roman" pitchFamily="18" charset="0"/>
                <a:ea typeface="微软雅黑" pitchFamily="34" charset="-122"/>
                <a:cs typeface="Times New Roman" pitchFamily="18" charset="0"/>
              </a:rPr>
              <a:t>单晶比多晶节约</a:t>
            </a:r>
            <a:r>
              <a:rPr lang="en-US" altLang="zh-CN" sz="1400" dirty="0" smtClean="0">
                <a:latin typeface="Times New Roman" pitchFamily="18" charset="0"/>
                <a:ea typeface="微软雅黑" pitchFamily="34" charset="-122"/>
                <a:cs typeface="Times New Roman" pitchFamily="18" charset="0"/>
              </a:rPr>
              <a:t>0.1-0.14</a:t>
            </a:r>
            <a:r>
              <a:rPr lang="zh-CN" altLang="en-US" sz="1400" dirty="0" smtClean="0">
                <a:latin typeface="Times New Roman" pitchFamily="18" charset="0"/>
                <a:ea typeface="微软雅黑" pitchFamily="34" charset="-122"/>
                <a:cs typeface="Times New Roman" pitchFamily="18" charset="0"/>
              </a:rPr>
              <a:t>元</a:t>
            </a:r>
            <a:r>
              <a:rPr lang="en-US" altLang="zh-CN" sz="1400" dirty="0" smtClean="0">
                <a:latin typeface="Times New Roman" pitchFamily="18" charset="0"/>
                <a:ea typeface="微软雅黑" pitchFamily="34" charset="-122"/>
                <a:cs typeface="Times New Roman" pitchFamily="18" charset="0"/>
              </a:rPr>
              <a:t>/W</a:t>
            </a:r>
          </a:p>
        </p:txBody>
      </p:sp>
      <p:sp>
        <p:nvSpPr>
          <p:cNvPr id="10" name="矩形 9"/>
          <p:cNvSpPr/>
          <p:nvPr/>
        </p:nvSpPr>
        <p:spPr>
          <a:xfrm>
            <a:off x="6160528" y="3022255"/>
            <a:ext cx="2412000" cy="540000"/>
          </a:xfrm>
          <a:prstGeom prst="rect">
            <a:avLst/>
          </a:prstGeom>
          <a:ln>
            <a:solidFill>
              <a:srgbClr val="FF0000"/>
            </a:solidFill>
            <a:prstDash val="sysDash"/>
          </a:ln>
        </p:spPr>
        <p:txBody>
          <a:bodyPr wrap="square">
            <a:spAutoFit/>
          </a:bodyPr>
          <a:lstStyle/>
          <a:p>
            <a:pPr algn="ctr"/>
            <a:r>
              <a:rPr lang="zh-CN" altLang="en-US" sz="1600" b="1" dirty="0" smtClean="0">
                <a:solidFill>
                  <a:srgbClr val="0070C0"/>
                </a:solidFill>
                <a:latin typeface="Times New Roman" pitchFamily="18" charset="0"/>
                <a:ea typeface="微软雅黑" pitchFamily="34" charset="-122"/>
                <a:cs typeface="Times New Roman" pitchFamily="18" charset="0"/>
              </a:rPr>
              <a:t>电站投资总成本</a:t>
            </a:r>
            <a:endParaRPr lang="en-US" altLang="zh-CN" sz="1600" b="1" dirty="0" smtClean="0">
              <a:solidFill>
                <a:srgbClr val="0070C0"/>
              </a:solidFill>
              <a:latin typeface="Times New Roman" pitchFamily="18" charset="0"/>
              <a:ea typeface="微软雅黑" pitchFamily="34" charset="-122"/>
              <a:cs typeface="Times New Roman" pitchFamily="18" charset="0"/>
            </a:endParaRPr>
          </a:p>
          <a:p>
            <a:pPr algn="ctr"/>
            <a:r>
              <a:rPr lang="zh-CN" altLang="en-US" sz="1400" dirty="0" smtClean="0">
                <a:latin typeface="Times New Roman" pitchFamily="18" charset="0"/>
                <a:ea typeface="微软雅黑" pitchFamily="34" charset="-122"/>
                <a:cs typeface="Times New Roman" pitchFamily="18" charset="0"/>
              </a:rPr>
              <a:t>单晶与多晶持平，或更低</a:t>
            </a:r>
            <a:endParaRPr lang="en-US" altLang="zh-CN" sz="1400" dirty="0" smtClean="0">
              <a:latin typeface="Times New Roman" pitchFamily="18" charset="0"/>
              <a:ea typeface="微软雅黑" pitchFamily="34" charset="-122"/>
              <a:cs typeface="Times New Roman" pitchFamily="18" charset="0"/>
            </a:endParaRPr>
          </a:p>
        </p:txBody>
      </p:sp>
      <p:sp>
        <p:nvSpPr>
          <p:cNvPr id="11" name="矩形 10"/>
          <p:cNvSpPr/>
          <p:nvPr/>
        </p:nvSpPr>
        <p:spPr>
          <a:xfrm>
            <a:off x="5286380" y="5214950"/>
            <a:ext cx="2643206" cy="1015663"/>
          </a:xfrm>
          <a:prstGeom prst="rect">
            <a:avLst/>
          </a:prstGeom>
        </p:spPr>
        <p:txBody>
          <a:bodyPr wrap="square">
            <a:spAutoFit/>
          </a:bodyPr>
          <a:lstStyle/>
          <a:p>
            <a:r>
              <a:rPr lang="en-US" altLang="zh-CN" sz="1200" b="1" dirty="0" smtClean="0">
                <a:latin typeface="Times New Roman" pitchFamily="18" charset="0"/>
                <a:ea typeface="微软雅黑" pitchFamily="34" charset="-122"/>
                <a:cs typeface="Times New Roman" pitchFamily="18" charset="0"/>
              </a:rPr>
              <a:t>IRR</a:t>
            </a:r>
            <a:r>
              <a:rPr lang="zh-CN" altLang="en-US" sz="1200" b="1" dirty="0" smtClean="0">
                <a:latin typeface="Times New Roman" pitchFamily="18" charset="0"/>
                <a:ea typeface="微软雅黑" pitchFamily="34" charset="-122"/>
                <a:cs typeface="Times New Roman" pitchFamily="18" charset="0"/>
              </a:rPr>
              <a:t>比较条件：</a:t>
            </a:r>
            <a:endParaRPr lang="en-US" altLang="zh-CN" sz="1200" b="1" dirty="0" smtClean="0">
              <a:latin typeface="Times New Roman" pitchFamily="18" charset="0"/>
              <a:ea typeface="微软雅黑" pitchFamily="34" charset="-122"/>
              <a:cs typeface="Times New Roman" pitchFamily="18" charset="0"/>
            </a:endParaRPr>
          </a:p>
          <a:p>
            <a:r>
              <a:rPr lang="en-US" altLang="zh-CN" sz="1200" dirty="0" smtClean="0">
                <a:latin typeface="Times New Roman" pitchFamily="18" charset="0"/>
                <a:ea typeface="微软雅黑" pitchFamily="34" charset="-122"/>
                <a:cs typeface="Times New Roman" pitchFamily="18" charset="0"/>
              </a:rPr>
              <a:t>1</a:t>
            </a:r>
            <a:r>
              <a:rPr lang="zh-CN" altLang="en-US" sz="1200" dirty="0" smtClean="0">
                <a:latin typeface="Times New Roman" pitchFamily="18" charset="0"/>
                <a:ea typeface="微软雅黑" pitchFamily="34" charset="-122"/>
                <a:cs typeface="Times New Roman" pitchFamily="18" charset="0"/>
              </a:rPr>
              <a:t>、项目地点在国内二类资源区</a:t>
            </a:r>
            <a:endParaRPr lang="en-US" altLang="zh-CN" sz="1200" dirty="0" smtClean="0">
              <a:latin typeface="Times New Roman" pitchFamily="18" charset="0"/>
              <a:ea typeface="微软雅黑" pitchFamily="34" charset="-122"/>
              <a:cs typeface="Times New Roman" pitchFamily="18" charset="0"/>
            </a:endParaRPr>
          </a:p>
          <a:p>
            <a:r>
              <a:rPr lang="en-US" altLang="zh-CN" sz="1200" dirty="0" smtClean="0">
                <a:latin typeface="Times New Roman" pitchFamily="18" charset="0"/>
                <a:ea typeface="微软雅黑" pitchFamily="34" charset="-122"/>
                <a:cs typeface="Times New Roman" pitchFamily="18" charset="0"/>
              </a:rPr>
              <a:t>2</a:t>
            </a:r>
            <a:r>
              <a:rPr lang="zh-CN" altLang="en-US" sz="1200" dirty="0" smtClean="0">
                <a:latin typeface="Times New Roman" pitchFamily="18" charset="0"/>
                <a:ea typeface="微软雅黑" pitchFamily="34" charset="-122"/>
                <a:cs typeface="Times New Roman" pitchFamily="18" charset="0"/>
              </a:rPr>
              <a:t>、单位投资</a:t>
            </a:r>
            <a:r>
              <a:rPr lang="en-US" altLang="zh-CN" sz="1200" dirty="0" smtClean="0">
                <a:latin typeface="Times New Roman" pitchFamily="18" charset="0"/>
                <a:ea typeface="微软雅黑" pitchFamily="34" charset="-122"/>
                <a:cs typeface="Times New Roman" pitchFamily="18" charset="0"/>
              </a:rPr>
              <a:t>7.1</a:t>
            </a:r>
            <a:r>
              <a:rPr lang="zh-CN" altLang="en-US" sz="1200" dirty="0" smtClean="0">
                <a:latin typeface="Times New Roman" pitchFamily="18" charset="0"/>
                <a:ea typeface="微软雅黑" pitchFamily="34" charset="-122"/>
                <a:cs typeface="Times New Roman" pitchFamily="18" charset="0"/>
              </a:rPr>
              <a:t>元</a:t>
            </a:r>
            <a:r>
              <a:rPr lang="en-US" altLang="zh-CN" sz="1200" dirty="0" smtClean="0">
                <a:latin typeface="Times New Roman" pitchFamily="18" charset="0"/>
                <a:ea typeface="微软雅黑" pitchFamily="34" charset="-122"/>
                <a:cs typeface="Times New Roman" pitchFamily="18" charset="0"/>
              </a:rPr>
              <a:t>/W</a:t>
            </a:r>
          </a:p>
          <a:p>
            <a:r>
              <a:rPr lang="en-US" altLang="zh-CN" sz="1200" dirty="0" smtClean="0">
                <a:latin typeface="Times New Roman" pitchFamily="18" charset="0"/>
                <a:ea typeface="微软雅黑" pitchFamily="34" charset="-122"/>
                <a:cs typeface="Times New Roman" pitchFamily="18" charset="0"/>
              </a:rPr>
              <a:t>2</a:t>
            </a:r>
            <a:r>
              <a:rPr lang="zh-CN" altLang="en-US" sz="1200" dirty="0" smtClean="0">
                <a:latin typeface="Times New Roman" pitchFamily="18" charset="0"/>
                <a:ea typeface="微软雅黑" pitchFamily="34" charset="-122"/>
                <a:cs typeface="Times New Roman" pitchFamily="18" charset="0"/>
              </a:rPr>
              <a:t>、资本金比例</a:t>
            </a:r>
            <a:r>
              <a:rPr lang="en-US" altLang="zh-CN" sz="1200" dirty="0" smtClean="0">
                <a:latin typeface="Times New Roman" pitchFamily="18" charset="0"/>
                <a:ea typeface="微软雅黑" pitchFamily="34" charset="-122"/>
                <a:cs typeface="Times New Roman" pitchFamily="18" charset="0"/>
              </a:rPr>
              <a:t>25%</a:t>
            </a:r>
          </a:p>
          <a:p>
            <a:r>
              <a:rPr lang="en-US" altLang="zh-CN" sz="1200" dirty="0" smtClean="0">
                <a:latin typeface="Times New Roman" pitchFamily="18" charset="0"/>
                <a:ea typeface="微软雅黑" pitchFamily="34" charset="-122"/>
                <a:cs typeface="Times New Roman" pitchFamily="18" charset="0"/>
              </a:rPr>
              <a:t>3</a:t>
            </a:r>
            <a:r>
              <a:rPr lang="zh-CN" altLang="en-US" sz="1200" dirty="0" smtClean="0">
                <a:latin typeface="Times New Roman" pitchFamily="18" charset="0"/>
                <a:ea typeface="微软雅黑" pitchFamily="34" charset="-122"/>
                <a:cs typeface="Times New Roman" pitchFamily="18" charset="0"/>
              </a:rPr>
              <a:t>、贷款利率</a:t>
            </a:r>
            <a:r>
              <a:rPr lang="en-US" altLang="zh-CN" sz="1200" dirty="0" smtClean="0">
                <a:latin typeface="Times New Roman" pitchFamily="18" charset="0"/>
                <a:ea typeface="微软雅黑" pitchFamily="34" charset="-122"/>
                <a:cs typeface="Times New Roman" pitchFamily="18" charset="0"/>
              </a:rPr>
              <a:t>6%</a:t>
            </a:r>
            <a:r>
              <a:rPr lang="zh-CN" altLang="en-US" sz="1200" dirty="0" smtClean="0">
                <a:latin typeface="Times New Roman" pitchFamily="18" charset="0"/>
                <a:ea typeface="微软雅黑" pitchFamily="34" charset="-122"/>
                <a:cs typeface="Times New Roman" pitchFamily="18" charset="0"/>
              </a:rPr>
              <a:t>，期限</a:t>
            </a:r>
            <a:r>
              <a:rPr lang="en-US" altLang="zh-CN" sz="1200" dirty="0" smtClean="0">
                <a:latin typeface="Times New Roman" pitchFamily="18" charset="0"/>
                <a:ea typeface="微软雅黑" pitchFamily="34" charset="-122"/>
                <a:cs typeface="Times New Roman" pitchFamily="18" charset="0"/>
              </a:rPr>
              <a:t>15</a:t>
            </a:r>
            <a:r>
              <a:rPr lang="zh-CN" altLang="en-US" sz="1200" dirty="0" smtClean="0">
                <a:latin typeface="Times New Roman" pitchFamily="18" charset="0"/>
                <a:ea typeface="微软雅黑" pitchFamily="34" charset="-122"/>
                <a:cs typeface="Times New Roman" pitchFamily="18" charset="0"/>
              </a:rPr>
              <a:t>年</a:t>
            </a:r>
            <a:endParaRPr lang="en-US" altLang="zh-CN" sz="1200" dirty="0" smtClean="0">
              <a:latin typeface="Times New Roman" pitchFamily="18" charset="0"/>
              <a:ea typeface="微软雅黑" pitchFamily="34" charset="-122"/>
              <a:cs typeface="Times New Roman" pitchFamily="18" charset="0"/>
            </a:endParaRPr>
          </a:p>
        </p:txBody>
      </p:sp>
      <p:sp>
        <p:nvSpPr>
          <p:cNvPr id="12" name="TextBox 11"/>
          <p:cNvSpPr txBox="1"/>
          <p:nvPr/>
        </p:nvSpPr>
        <p:spPr>
          <a:xfrm>
            <a:off x="2701912" y="3000372"/>
            <a:ext cx="357190" cy="523220"/>
          </a:xfrm>
          <a:prstGeom prst="rect">
            <a:avLst/>
          </a:prstGeom>
          <a:noFill/>
        </p:spPr>
        <p:txBody>
          <a:bodyPr wrap="square" rtlCol="0">
            <a:spAutoFit/>
          </a:bodyPr>
          <a:lstStyle/>
          <a:p>
            <a:r>
              <a:rPr lang="en-US" altLang="zh-CN" sz="2800" b="1" dirty="0" smtClean="0">
                <a:solidFill>
                  <a:schemeClr val="accent6">
                    <a:lumMod val="75000"/>
                  </a:schemeClr>
                </a:solidFill>
                <a:latin typeface="Times New Roman" pitchFamily="18" charset="0"/>
                <a:cs typeface="Times New Roman" pitchFamily="18" charset="0"/>
              </a:rPr>
              <a:t>+</a:t>
            </a:r>
            <a:endParaRPr lang="zh-CN" altLang="en-US" sz="2800" b="1" dirty="0">
              <a:solidFill>
                <a:schemeClr val="accent6">
                  <a:lumMod val="75000"/>
                </a:schemeClr>
              </a:solidFill>
              <a:latin typeface="Times New Roman" pitchFamily="18" charset="0"/>
              <a:cs typeface="Times New Roman" pitchFamily="18" charset="0"/>
            </a:endParaRPr>
          </a:p>
        </p:txBody>
      </p:sp>
      <p:sp>
        <p:nvSpPr>
          <p:cNvPr id="13" name="TextBox 12"/>
          <p:cNvSpPr txBox="1"/>
          <p:nvPr/>
        </p:nvSpPr>
        <p:spPr>
          <a:xfrm>
            <a:off x="5715008" y="2977218"/>
            <a:ext cx="357190" cy="523220"/>
          </a:xfrm>
          <a:prstGeom prst="rect">
            <a:avLst/>
          </a:prstGeom>
          <a:noFill/>
        </p:spPr>
        <p:txBody>
          <a:bodyPr wrap="square" rtlCol="0">
            <a:spAutoFit/>
          </a:bodyPr>
          <a:lstStyle/>
          <a:p>
            <a:r>
              <a:rPr lang="en-US" altLang="zh-CN" sz="2800" b="1" dirty="0" smtClean="0">
                <a:solidFill>
                  <a:schemeClr val="accent6">
                    <a:lumMod val="75000"/>
                  </a:schemeClr>
                </a:solidFill>
                <a:latin typeface="Times New Roman" pitchFamily="18" charset="0"/>
                <a:cs typeface="Times New Roman" pitchFamily="18" charset="0"/>
              </a:rPr>
              <a:t>=</a:t>
            </a:r>
            <a:endParaRPr lang="zh-CN" altLang="en-US" sz="2800" b="1"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1692</TotalTime>
  <Words>1797</Words>
  <Application>Microsoft Macintosh PowerPoint</Application>
  <PresentationFormat>全屏显示(4:3)</PresentationFormat>
  <Paragraphs>301</Paragraphs>
  <Slides>20</Slides>
  <Notes>2</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王英歌</cp:lastModifiedBy>
  <cp:revision>68</cp:revision>
  <dcterms:created xsi:type="dcterms:W3CDTF">2015-04-08T01:49:22Z</dcterms:created>
  <dcterms:modified xsi:type="dcterms:W3CDTF">2015-08-18T15:36:55Z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3796488</vt:lpwstr>
  </property>
  <property fmtid="{D5CDD505-2E9C-101B-9397-08002B2CF9AE}" name="NXPowerLiteSettings" pid="3">
    <vt:lpwstr>F7000400038000</vt:lpwstr>
  </property>
  <property fmtid="{D5CDD505-2E9C-101B-9397-08002B2CF9AE}" name="NXPowerLiteVersion" pid="4">
    <vt:lpwstr>D6.2.10</vt:lpwstr>
  </property>
</Properties>
</file>